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74" r:id="rId4"/>
    <p:sldId id="302" r:id="rId5"/>
    <p:sldId id="318" r:id="rId6"/>
    <p:sldId id="327" r:id="rId7"/>
    <p:sldId id="303" r:id="rId8"/>
    <p:sldId id="319" r:id="rId9"/>
    <p:sldId id="304" r:id="rId10"/>
    <p:sldId id="320" r:id="rId11"/>
    <p:sldId id="305" r:id="rId12"/>
    <p:sldId id="306" r:id="rId13"/>
    <p:sldId id="321" r:id="rId14"/>
    <p:sldId id="307" r:id="rId15"/>
    <p:sldId id="322" r:id="rId16"/>
    <p:sldId id="308" r:id="rId17"/>
    <p:sldId id="330" r:id="rId18"/>
    <p:sldId id="309" r:id="rId19"/>
    <p:sldId id="323" r:id="rId20"/>
    <p:sldId id="310" r:id="rId21"/>
    <p:sldId id="311" r:id="rId22"/>
    <p:sldId id="328" r:id="rId23"/>
    <p:sldId id="312" r:id="rId24"/>
    <p:sldId id="329" r:id="rId25"/>
    <p:sldId id="313" r:id="rId26"/>
    <p:sldId id="314" r:id="rId27"/>
    <p:sldId id="315" r:id="rId28"/>
    <p:sldId id="316" r:id="rId29"/>
    <p:sldId id="317" r:id="rId30"/>
    <p:sldId id="331" r:id="rId31"/>
    <p:sldId id="258" r:id="rId32"/>
    <p:sldId id="259" r:id="rId33"/>
    <p:sldId id="332" r:id="rId34"/>
    <p:sldId id="260" r:id="rId35"/>
    <p:sldId id="261" r:id="rId36"/>
    <p:sldId id="333" r:id="rId37"/>
    <p:sldId id="262" r:id="rId38"/>
    <p:sldId id="324" r:id="rId39"/>
    <p:sldId id="263" r:id="rId40"/>
    <p:sldId id="264" r:id="rId41"/>
    <p:sldId id="265" r:id="rId42"/>
    <p:sldId id="266" r:id="rId43"/>
    <p:sldId id="267" r:id="rId44"/>
    <p:sldId id="268" r:id="rId45"/>
    <p:sldId id="269" r:id="rId46"/>
    <p:sldId id="270" r:id="rId47"/>
    <p:sldId id="271" r:id="rId48"/>
    <p:sldId id="272" r:id="rId49"/>
    <p:sldId id="273" r:id="rId50"/>
    <p:sldId id="275" r:id="rId51"/>
    <p:sldId id="276" r:id="rId52"/>
    <p:sldId id="277" r:id="rId53"/>
    <p:sldId id="279" r:id="rId54"/>
    <p:sldId id="278" r:id="rId55"/>
    <p:sldId id="280" r:id="rId56"/>
    <p:sldId id="281" r:id="rId57"/>
    <p:sldId id="282" r:id="rId58"/>
    <p:sldId id="283" r:id="rId59"/>
    <p:sldId id="284" r:id="rId60"/>
    <p:sldId id="285" r:id="rId61"/>
    <p:sldId id="325" r:id="rId62"/>
    <p:sldId id="286" r:id="rId63"/>
    <p:sldId id="287" r:id="rId64"/>
    <p:sldId id="326" r:id="rId65"/>
    <p:sldId id="288" r:id="rId66"/>
    <p:sldId id="289" r:id="rId67"/>
    <p:sldId id="290" r:id="rId68"/>
    <p:sldId id="291" r:id="rId69"/>
    <p:sldId id="292" r:id="rId70"/>
    <p:sldId id="293" r:id="rId71"/>
    <p:sldId id="294" r:id="rId72"/>
    <p:sldId id="295" r:id="rId73"/>
    <p:sldId id="296" r:id="rId74"/>
    <p:sldId id="297" r:id="rId75"/>
    <p:sldId id="298" r:id="rId76"/>
    <p:sldId id="299" r:id="rId77"/>
    <p:sldId id="300" r:id="rId78"/>
    <p:sldId id="334" r:id="rId79"/>
    <p:sldId id="301" r:id="rId8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1" d="100"/>
          <a:sy n="71" d="100"/>
        </p:scale>
        <p:origin x="72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76" Type="http://schemas.openxmlformats.org/officeDocument/2006/relationships/slide" Target="slides/slide75.xml"/><Relationship Id="rId84" Type="http://schemas.openxmlformats.org/officeDocument/2006/relationships/tableStyles" Target="tableStyles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82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slide" Target="slides/slide76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slide" Target="slides/slide79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234EA-0735-4BA2-A8C1-6F286D2AABDE}" type="datetimeFigureOut">
              <a:rPr lang="en-US" smtClean="0"/>
              <a:t>3/28/2019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286021-B70D-417C-992F-7F4EA69143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83514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234EA-0735-4BA2-A8C1-6F286D2AABDE}" type="datetimeFigureOut">
              <a:rPr lang="en-US" smtClean="0"/>
              <a:t>3/28/2019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286021-B70D-417C-992F-7F4EA69143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35443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234EA-0735-4BA2-A8C1-6F286D2AABDE}" type="datetimeFigureOut">
              <a:rPr lang="en-US" smtClean="0"/>
              <a:t>3/28/2019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286021-B70D-417C-992F-7F4EA69143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06085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234EA-0735-4BA2-A8C1-6F286D2AABDE}" type="datetimeFigureOut">
              <a:rPr lang="en-US" smtClean="0"/>
              <a:t>3/28/2019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286021-B70D-417C-992F-7F4EA69143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5799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234EA-0735-4BA2-A8C1-6F286D2AABDE}" type="datetimeFigureOut">
              <a:rPr lang="en-US" smtClean="0"/>
              <a:t>3/28/2019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286021-B70D-417C-992F-7F4EA69143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82752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234EA-0735-4BA2-A8C1-6F286D2AABDE}" type="datetimeFigureOut">
              <a:rPr lang="en-US" smtClean="0"/>
              <a:t>3/28/2019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286021-B70D-417C-992F-7F4EA69143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89244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234EA-0735-4BA2-A8C1-6F286D2AABDE}" type="datetimeFigureOut">
              <a:rPr lang="en-US" smtClean="0"/>
              <a:t>3/28/2019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286021-B70D-417C-992F-7F4EA69143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59256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234EA-0735-4BA2-A8C1-6F286D2AABDE}" type="datetimeFigureOut">
              <a:rPr lang="en-US" smtClean="0"/>
              <a:t>3/28/2019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286021-B70D-417C-992F-7F4EA69143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21600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234EA-0735-4BA2-A8C1-6F286D2AABDE}" type="datetimeFigureOut">
              <a:rPr lang="en-US" smtClean="0"/>
              <a:t>3/28/2019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286021-B70D-417C-992F-7F4EA69143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15716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234EA-0735-4BA2-A8C1-6F286D2AABDE}" type="datetimeFigureOut">
              <a:rPr lang="en-US" smtClean="0"/>
              <a:t>3/28/2019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286021-B70D-417C-992F-7F4EA69143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74097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234EA-0735-4BA2-A8C1-6F286D2AABDE}" type="datetimeFigureOut">
              <a:rPr lang="en-US" smtClean="0"/>
              <a:t>3/28/2019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286021-B70D-417C-992F-7F4EA69143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84879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9234EA-0735-4BA2-A8C1-6F286D2AABDE}" type="datetimeFigureOut">
              <a:rPr lang="en-US" smtClean="0"/>
              <a:t>3/28/2019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286021-B70D-417C-992F-7F4EA69143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91228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r-Latn-ME" dirty="0" smtClean="0"/>
              <a:t>KORPORATIVNO UPRAVLJANJE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r-Latn-ME" dirty="0" smtClean="0"/>
              <a:t>TEORIJE I MODELI KORPORATIVNOG UPRAVLJANJA</a:t>
            </a:r>
          </a:p>
          <a:p>
            <a:r>
              <a:rPr lang="sr-Latn-ME" dirty="0" smtClean="0"/>
              <a:t>NORMATIVNA AKTA  AKCIONARSKOG DRUŠTVA</a:t>
            </a:r>
          </a:p>
          <a:p>
            <a:r>
              <a:rPr lang="sr-Latn-ME" dirty="0" smtClean="0"/>
              <a:t>– IV PREDAVANJE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45638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779929"/>
            <a:ext cx="10515600" cy="5397034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hr-HR" dirty="0"/>
              <a:t> S druge strane, u zatvorenom </a:t>
            </a:r>
            <a:r>
              <a:rPr lang="hr-HR" dirty="0" smtClean="0"/>
              <a:t>sistemu  </a:t>
            </a:r>
            <a:r>
              <a:rPr lang="hr-HR" dirty="0"/>
              <a:t>korporativnog upravljanja tržište nema tako važnu ulogu, </a:t>
            </a:r>
            <a:r>
              <a:rPr lang="hr-HR" dirty="0" smtClean="0"/>
              <a:t>najprije </a:t>
            </a:r>
            <a:r>
              <a:rPr lang="hr-HR" dirty="0"/>
              <a:t>zato što je </a:t>
            </a:r>
            <a:r>
              <a:rPr lang="hr-HR" dirty="0" smtClean="0"/>
              <a:t>sprovođenje </a:t>
            </a:r>
            <a:r>
              <a:rPr lang="hr-HR" dirty="0"/>
              <a:t>ugovora vrlo teško, a tržište nesavršeno, što sve skupa pretpostavlja postojanje aktivne kontrole menadžmenta.</a:t>
            </a:r>
            <a:endParaRPr lang="en-US" dirty="0"/>
          </a:p>
          <a:p>
            <a:pPr algn="just"/>
            <a:r>
              <a:rPr lang="hr-HR" dirty="0"/>
              <a:t>Dobro korporativno upravljanje temelji se na </a:t>
            </a:r>
            <a:r>
              <a:rPr lang="hr-HR" dirty="0" smtClean="0"/>
              <a:t>prihvatljivim </a:t>
            </a:r>
            <a:r>
              <a:rPr lang="hr-HR" dirty="0"/>
              <a:t>kombinacijama pravne zaštite investitora i </a:t>
            </a:r>
            <a:r>
              <a:rPr lang="hr-HR" dirty="0" smtClean="0"/>
              <a:t>visine </a:t>
            </a:r>
            <a:r>
              <a:rPr lang="hr-HR" dirty="0"/>
              <a:t>vlasničke koncentracije.</a:t>
            </a:r>
          </a:p>
          <a:p>
            <a:pPr algn="just"/>
            <a:r>
              <a:rPr lang="hr-HR" dirty="0"/>
              <a:t> Zatvoreni </a:t>
            </a:r>
            <a:r>
              <a:rPr lang="hr-HR" dirty="0" smtClean="0"/>
              <a:t>sisem  </a:t>
            </a:r>
            <a:r>
              <a:rPr lang="hr-HR" dirty="0"/>
              <a:t>temelji se na djelovanju velikih vlasnika i banaka kao što je slučaju Njemačkoj i Japanu, dok otvoreni sustav ima za osnovu </a:t>
            </a:r>
            <a:r>
              <a:rPr lang="hr-HR" dirty="0" smtClean="0"/>
              <a:t>djelovanja tržišni mehanizam, </a:t>
            </a:r>
            <a:r>
              <a:rPr lang="hr-HR" dirty="0"/>
              <a:t>što je svojstveno zemljama anglosaksonskog poslovnog kruga.</a:t>
            </a:r>
          </a:p>
          <a:p>
            <a:pPr algn="just"/>
            <a:r>
              <a:rPr lang="hr-HR" dirty="0"/>
              <a:t> U korporacijama kontinentalne Europe bit je na kontroli bez disperzije vlasništva nad zaradama, dok u američkim i britanskim korporacijama investitori imaju vlasništvo nad zaradama, ali bez kontrole nad korporacijom.   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115463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48871"/>
            <a:ext cx="10515600" cy="5128092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hr-HR" dirty="0"/>
              <a:t>Jedna od razlika ova dva </a:t>
            </a:r>
            <a:r>
              <a:rPr lang="hr-HR" dirty="0" smtClean="0"/>
              <a:t>sistema je </a:t>
            </a:r>
            <a:r>
              <a:rPr lang="hr-HR" dirty="0"/>
              <a:t>da investitor u zatvorenom </a:t>
            </a:r>
            <a:r>
              <a:rPr lang="hr-HR" dirty="0" smtClean="0"/>
              <a:t>sistemu  </a:t>
            </a:r>
            <a:r>
              <a:rPr lang="hr-HR" dirty="0"/>
              <a:t>ima mnogo više informacija o poslovanju </a:t>
            </a:r>
            <a:r>
              <a:rPr lang="hr-HR" dirty="0" smtClean="0"/>
              <a:t>preduzeća  </a:t>
            </a:r>
            <a:r>
              <a:rPr lang="hr-HR" dirty="0"/>
              <a:t>nego što ima mali vlasnik u otvorenom </a:t>
            </a:r>
            <a:r>
              <a:rPr lang="hr-HR" dirty="0" smtClean="0"/>
              <a:t>sistemu. </a:t>
            </a:r>
          </a:p>
          <a:p>
            <a:pPr algn="just"/>
            <a:r>
              <a:rPr lang="hr-HR" dirty="0" smtClean="0"/>
              <a:t>Manja </a:t>
            </a:r>
            <a:r>
              <a:rPr lang="hr-HR" dirty="0"/>
              <a:t>informacijska asimetrija djeluje </a:t>
            </a:r>
            <a:r>
              <a:rPr lang="hr-HR" dirty="0" smtClean="0"/>
              <a:t>stimulativno </a:t>
            </a:r>
            <a:r>
              <a:rPr lang="hr-HR" dirty="0"/>
              <a:t>na moguće ulagače: u zatvorenom </a:t>
            </a:r>
            <a:r>
              <a:rPr lang="hr-HR" dirty="0" smtClean="0"/>
              <a:t>sistemu  </a:t>
            </a:r>
            <a:r>
              <a:rPr lang="hr-HR" dirty="0"/>
              <a:t>„bliži“ je odnos između menadžera i vlasnika putem </a:t>
            </a:r>
            <a:r>
              <a:rPr lang="hr-HR" dirty="0" smtClean="0"/>
              <a:t>pojačanog direktnog  </a:t>
            </a:r>
            <a:r>
              <a:rPr lang="hr-HR" dirty="0"/>
              <a:t>nadzora. </a:t>
            </a:r>
            <a:endParaRPr lang="hr-HR" dirty="0" smtClean="0"/>
          </a:p>
          <a:p>
            <a:pPr algn="just"/>
            <a:r>
              <a:rPr lang="hr-HR" dirty="0" smtClean="0"/>
              <a:t>U </a:t>
            </a:r>
            <a:r>
              <a:rPr lang="hr-HR" dirty="0"/>
              <a:t>slučaju poslovnih problema, vlasnik aktivno </a:t>
            </a:r>
            <a:r>
              <a:rPr lang="hr-HR" dirty="0" smtClean="0"/>
              <a:t>učestvuje </a:t>
            </a:r>
            <a:r>
              <a:rPr lang="hr-HR" dirty="0"/>
              <a:t>u </a:t>
            </a:r>
            <a:r>
              <a:rPr lang="hr-HR" dirty="0" smtClean="0"/>
              <a:t>njihovom </a:t>
            </a:r>
            <a:r>
              <a:rPr lang="hr-HR" dirty="0"/>
              <a:t>rješavanju bilo smjenom uprave ili putem povećanoga </a:t>
            </a:r>
            <a:r>
              <a:rPr lang="hr-HR" dirty="0" smtClean="0"/>
              <a:t>sopstvenog </a:t>
            </a:r>
            <a:r>
              <a:rPr lang="hr-HR" dirty="0"/>
              <a:t>angažmana.</a:t>
            </a:r>
            <a:endParaRPr lang="en-US" dirty="0"/>
          </a:p>
          <a:p>
            <a:pPr algn="just"/>
            <a:r>
              <a:rPr lang="hr-HR" dirty="0"/>
              <a:t>Što se tiče moći u korporaciji u otvorenom </a:t>
            </a:r>
            <a:r>
              <a:rPr lang="hr-HR" dirty="0" smtClean="0"/>
              <a:t>sistemu  </a:t>
            </a:r>
            <a:r>
              <a:rPr lang="hr-HR" dirty="0"/>
              <a:t>ona je </a:t>
            </a:r>
            <a:r>
              <a:rPr lang="hr-HR" dirty="0" smtClean="0"/>
              <a:t>koncentrisana  </a:t>
            </a:r>
            <a:r>
              <a:rPr lang="hr-HR" dirty="0"/>
              <a:t>u rukama menadžmenta i to zbog slabe kontrole velikog broja vlasnika. </a:t>
            </a:r>
            <a:endParaRPr lang="hr-HR" dirty="0" smtClean="0"/>
          </a:p>
          <a:p>
            <a:pPr algn="just"/>
            <a:r>
              <a:rPr lang="hr-HR" dirty="0" smtClean="0"/>
              <a:t>S </a:t>
            </a:r>
            <a:r>
              <a:rPr lang="hr-HR" dirty="0"/>
              <a:t>druge strane, vlasnici kontrolnih paketa dionica i stakeholderi (banka, povezana </a:t>
            </a:r>
            <a:r>
              <a:rPr lang="hr-HR" dirty="0" smtClean="0"/>
              <a:t>preduzeća i zaposleni) </a:t>
            </a:r>
            <a:r>
              <a:rPr lang="hr-HR" dirty="0"/>
              <a:t>imaju puno veću moć koja im omogućuje puno veći utjecaj na korporativno upravljanje.              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918820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50981"/>
          </a:xfrm>
        </p:spPr>
        <p:txBody>
          <a:bodyPr>
            <a:normAutofit/>
          </a:bodyPr>
          <a:lstStyle/>
          <a:p>
            <a:pPr marL="0" indent="0"/>
            <a:r>
              <a:rPr lang="hr-HR" sz="3200" b="1" dirty="0" smtClean="0">
                <a:latin typeface="+mn-lt"/>
              </a:rPr>
              <a:t> </a:t>
            </a:r>
            <a:r>
              <a:rPr lang="hr-HR" sz="3200" dirty="0" smtClean="0">
                <a:latin typeface="+mn-lt"/>
              </a:rPr>
              <a:t>Agencijska </a:t>
            </a:r>
            <a:r>
              <a:rPr lang="hr-HR" sz="3200" dirty="0">
                <a:latin typeface="+mn-lt"/>
              </a:rPr>
              <a:t>teorija</a:t>
            </a:r>
            <a:endParaRPr lang="en-US" sz="3200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326524"/>
            <a:ext cx="10515600" cy="4850439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hr-HR" dirty="0" smtClean="0"/>
              <a:t>Agencijska </a:t>
            </a:r>
            <a:r>
              <a:rPr lang="hr-HR" dirty="0"/>
              <a:t>teorija je koristan instrument u razumijevanju temeljnog problema korporativnog upravljanja: odnos vlasnika i menadžera u suvremenim korporacijama</a:t>
            </a:r>
            <a:r>
              <a:rPr lang="hr-HR" dirty="0" smtClean="0"/>
              <a:t>.</a:t>
            </a:r>
          </a:p>
          <a:p>
            <a:pPr marL="0" indent="0" algn="just">
              <a:buNone/>
            </a:pPr>
            <a:r>
              <a:rPr lang="hr-HR" dirty="0" smtClean="0"/>
              <a:t> </a:t>
            </a:r>
            <a:r>
              <a:rPr lang="hr-HR" dirty="0"/>
              <a:t>Razvijena je kao </a:t>
            </a:r>
            <a:r>
              <a:rPr lang="hr-HR" dirty="0" smtClean="0"/>
              <a:t>formalizovani okvir </a:t>
            </a:r>
            <a:r>
              <a:rPr lang="hr-HR" dirty="0"/>
              <a:t>za proučavanje sukoba interesa u </a:t>
            </a:r>
            <a:r>
              <a:rPr lang="hr-HR" dirty="0" smtClean="0"/>
              <a:t>preduzećima između ključnih subjekata, </a:t>
            </a:r>
            <a:r>
              <a:rPr lang="hr-HR" dirty="0"/>
              <a:t>u svrhu razvijanja mehanizama za rješavanje takvih sukoba</a:t>
            </a:r>
            <a:r>
              <a:rPr lang="hr-HR" dirty="0" smtClean="0"/>
              <a:t>.</a:t>
            </a:r>
          </a:p>
          <a:p>
            <a:pPr marL="0" indent="0" algn="just">
              <a:buNone/>
            </a:pPr>
            <a:r>
              <a:rPr lang="hr-HR" dirty="0" smtClean="0"/>
              <a:t> Nužnost </a:t>
            </a:r>
            <a:r>
              <a:rPr lang="hr-HR" dirty="0"/>
              <a:t>razvoja teorije bilo je proučavanje odnosa vlasničke i kontrolne funkcije u velikim </a:t>
            </a:r>
            <a:r>
              <a:rPr lang="hr-HR" dirty="0" smtClean="0"/>
              <a:t>preduzećima te istorijsko </a:t>
            </a:r>
            <a:r>
              <a:rPr lang="hr-HR" dirty="0"/>
              <a:t>razdvajanje vlasničke i menadžerske uloge u modernim korporacijama. </a:t>
            </a:r>
            <a:endParaRPr lang="hr-HR" dirty="0" smtClean="0"/>
          </a:p>
          <a:p>
            <a:pPr marL="0" indent="0">
              <a:buNone/>
            </a:pPr>
            <a:r>
              <a:rPr lang="hr-HR" dirty="0" smtClean="0"/>
              <a:t>Začetnici </a:t>
            </a:r>
            <a:r>
              <a:rPr lang="hr-HR" dirty="0"/>
              <a:t>teorije su  Ross (1973) te Jensen i Meckling (1976</a:t>
            </a:r>
            <a:r>
              <a:rPr lang="hr-HR" dirty="0" smtClean="0"/>
              <a:t>).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226724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33718"/>
            <a:ext cx="10515600" cy="5343245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hr-HR" dirty="0"/>
              <a:t> </a:t>
            </a:r>
            <a:r>
              <a:rPr lang="hr-HR" dirty="0" smtClean="0"/>
              <a:t>Osnova </a:t>
            </a:r>
            <a:r>
              <a:rPr lang="hr-HR" dirty="0"/>
              <a:t>agencijske teorije</a:t>
            </a:r>
            <a:endParaRPr lang="en-US" dirty="0"/>
          </a:p>
          <a:p>
            <a:pPr marL="0" indent="0" algn="just">
              <a:buNone/>
            </a:pPr>
            <a:r>
              <a:rPr lang="hr-HR" dirty="0"/>
              <a:t> Agencijska teorija opisuje, razjašnjava </a:t>
            </a:r>
            <a:r>
              <a:rPr lang="hr-HR" dirty="0" smtClean="0"/>
              <a:t> </a:t>
            </a:r>
            <a:r>
              <a:rPr lang="hr-HR" dirty="0"/>
              <a:t>odnos između </a:t>
            </a:r>
            <a:r>
              <a:rPr lang="hr-HR" i="1" dirty="0"/>
              <a:t>principala </a:t>
            </a:r>
            <a:r>
              <a:rPr lang="hr-HR" dirty="0"/>
              <a:t>i </a:t>
            </a:r>
            <a:r>
              <a:rPr lang="hr-HR" i="1" dirty="0"/>
              <a:t>agenta</a:t>
            </a:r>
            <a:r>
              <a:rPr lang="hr-HR" dirty="0"/>
              <a:t>.</a:t>
            </a:r>
          </a:p>
          <a:p>
            <a:pPr marL="0" indent="0" algn="just">
              <a:buNone/>
            </a:pPr>
            <a:r>
              <a:rPr lang="hr-HR" dirty="0"/>
              <a:t> Relacija principal – agent nastaje kad jedna strana (principal) </a:t>
            </a:r>
            <a:r>
              <a:rPr lang="hr-HR" dirty="0" smtClean="0"/>
              <a:t>angažuje  </a:t>
            </a:r>
            <a:r>
              <a:rPr lang="hr-HR" dirty="0"/>
              <a:t>drugu stranu (agenta) da obavi određeni posao, uključivši i delegiranje određenih </a:t>
            </a:r>
            <a:r>
              <a:rPr lang="hr-HR" dirty="0" smtClean="0"/>
              <a:t>ovlaštenja za odlučivanje.</a:t>
            </a:r>
            <a:endParaRPr lang="hr-HR" dirty="0"/>
          </a:p>
          <a:p>
            <a:pPr marL="0" indent="0" algn="just">
              <a:buNone/>
            </a:pPr>
            <a:r>
              <a:rPr lang="hr-HR" dirty="0"/>
              <a:t> Cilj je agencijske teorije pronaći optimalni ugovor između principala i agenta. </a:t>
            </a:r>
            <a:endParaRPr lang="en-US" dirty="0"/>
          </a:p>
          <a:p>
            <a:pPr marL="0" indent="0" algn="just">
              <a:buNone/>
            </a:pPr>
            <a:r>
              <a:rPr lang="hr-HR" dirty="0"/>
              <a:t> Principal </a:t>
            </a:r>
            <a:r>
              <a:rPr lang="hr-HR" dirty="0" smtClean="0"/>
              <a:t>angažuje  </a:t>
            </a:r>
            <a:r>
              <a:rPr lang="hr-HR" dirty="0"/>
              <a:t>agenta: </a:t>
            </a:r>
            <a:endParaRPr lang="en-US" dirty="0"/>
          </a:p>
          <a:p>
            <a:pPr algn="just"/>
            <a:r>
              <a:rPr lang="hr-HR" dirty="0"/>
              <a:t>kad nema </a:t>
            </a:r>
            <a:r>
              <a:rPr lang="hr-HR" dirty="0" smtClean="0"/>
              <a:t>potrebnog </a:t>
            </a:r>
            <a:r>
              <a:rPr lang="hr-HR" dirty="0"/>
              <a:t>znanja i sposobnosti, ili je posao previše složen pa mu nedostaje znanja za izvršenje pojedinih faza posla, i/ili </a:t>
            </a:r>
            <a:endParaRPr lang="en-US" dirty="0"/>
          </a:p>
          <a:p>
            <a:pPr algn="just"/>
            <a:r>
              <a:rPr lang="hr-HR" dirty="0"/>
              <a:t>kad nema dovoljno snage i/ili raspoloživog vremena, zato što je prevelik </a:t>
            </a:r>
            <a:r>
              <a:rPr lang="hr-HR" dirty="0" smtClean="0"/>
              <a:t>obim </a:t>
            </a:r>
            <a:r>
              <a:rPr lang="hr-HR" dirty="0"/>
              <a:t>posla, prekratko vrijeme potrebno za </a:t>
            </a:r>
            <a:r>
              <a:rPr lang="hr-HR" dirty="0" smtClean="0"/>
              <a:t>realizaciju, </a:t>
            </a:r>
            <a:r>
              <a:rPr lang="hr-HR" dirty="0"/>
              <a:t>ili je jednostavno zauzet drugim poslovima.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172651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68188"/>
            <a:ext cx="10515600" cy="5208775"/>
          </a:xfrm>
        </p:spPr>
        <p:txBody>
          <a:bodyPr>
            <a:normAutofit/>
          </a:bodyPr>
          <a:lstStyle/>
          <a:p>
            <a:pPr algn="just"/>
            <a:r>
              <a:rPr lang="hr-HR" dirty="0"/>
              <a:t>Kad principal delegira posao agentu, nastaje agencijski odnos. </a:t>
            </a:r>
            <a:endParaRPr lang="hr-HR" dirty="0" smtClean="0"/>
          </a:p>
          <a:p>
            <a:pPr algn="just"/>
            <a:r>
              <a:rPr lang="hr-HR" dirty="0" smtClean="0"/>
              <a:t>Zadatak agenta </a:t>
            </a:r>
            <a:r>
              <a:rPr lang="hr-HR" dirty="0"/>
              <a:t>je optimalno obavljanje ugovornog posla kako bi se </a:t>
            </a:r>
            <a:r>
              <a:rPr lang="hr-HR" dirty="0" smtClean="0"/>
              <a:t>ostvario </a:t>
            </a:r>
            <a:r>
              <a:rPr lang="hr-HR" dirty="0"/>
              <a:t>interes principala. </a:t>
            </a:r>
            <a:endParaRPr lang="hr-HR" dirty="0" smtClean="0"/>
          </a:p>
          <a:p>
            <a:pPr algn="just"/>
            <a:r>
              <a:rPr lang="hr-HR" dirty="0" smtClean="0"/>
              <a:t>U realizaciji </a:t>
            </a:r>
            <a:r>
              <a:rPr lang="hr-HR" dirty="0"/>
              <a:t>agent bira djelovanje, koje rezultira određenim efektima. </a:t>
            </a:r>
            <a:endParaRPr lang="hr-HR" dirty="0" smtClean="0"/>
          </a:p>
          <a:p>
            <a:pPr algn="just"/>
            <a:r>
              <a:rPr lang="hr-HR" dirty="0" smtClean="0"/>
              <a:t>Ostvarena </a:t>
            </a:r>
            <a:r>
              <a:rPr lang="hr-HR" dirty="0"/>
              <a:t>korist principala stoga </a:t>
            </a:r>
            <a:r>
              <a:rPr lang="hr-HR" dirty="0" smtClean="0"/>
              <a:t>direktno zavisi od djelovanja </a:t>
            </a:r>
            <a:r>
              <a:rPr lang="hr-HR" dirty="0"/>
              <a:t>agenta</a:t>
            </a:r>
            <a:r>
              <a:rPr lang="hr-HR" dirty="0" smtClean="0"/>
              <a:t>.</a:t>
            </a:r>
          </a:p>
          <a:p>
            <a:pPr algn="just"/>
            <a:r>
              <a:rPr lang="hr-HR" dirty="0" smtClean="0"/>
              <a:t> </a:t>
            </a:r>
            <a:r>
              <a:rPr lang="hr-HR" dirty="0"/>
              <a:t>Agent, </a:t>
            </a:r>
            <a:r>
              <a:rPr lang="hr-HR" dirty="0" smtClean="0"/>
              <a:t>prihvatajući </a:t>
            </a:r>
            <a:r>
              <a:rPr lang="hr-HR" dirty="0"/>
              <a:t>obavljanje posla za principala, očekuje za to adekvatnu nagradu, koja se, u načelu, dogovara ex ante i principal ju je obavezan isplatiti. </a:t>
            </a:r>
            <a:endParaRPr lang="hr-HR" dirty="0" smtClean="0"/>
          </a:p>
        </p:txBody>
      </p:sp>
    </p:spTree>
    <p:extLst>
      <p:ext uri="{BB962C8B-B14F-4D97-AF65-F5344CB8AC3E}">
        <p14:creationId xmlns:p14="http://schemas.microsoft.com/office/powerpoint/2010/main" val="100786173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18565"/>
            <a:ext cx="10515600" cy="5558398"/>
          </a:xfrm>
        </p:spPr>
        <p:txBody>
          <a:bodyPr/>
          <a:lstStyle/>
          <a:p>
            <a:pPr algn="just"/>
            <a:r>
              <a:rPr lang="hr-HR" dirty="0"/>
              <a:t>Principal snosi rizik zbog eventualnog neuspjeha, ali i prisvaja efekte </a:t>
            </a:r>
            <a:r>
              <a:rPr lang="hr-HR" dirty="0" smtClean="0"/>
              <a:t>sprovđenja plana, </a:t>
            </a:r>
            <a:r>
              <a:rPr lang="hr-HR" dirty="0"/>
              <a:t>umanjene za dogovorenu isplatu agentu, s tim da visina agencijske naknade najčešće </a:t>
            </a:r>
            <a:r>
              <a:rPr lang="hr-HR" dirty="0" smtClean="0"/>
              <a:t>zavisi od interesa  </a:t>
            </a:r>
            <a:r>
              <a:rPr lang="hr-HR" dirty="0"/>
              <a:t>koji principal ima u realizaciji </a:t>
            </a:r>
            <a:r>
              <a:rPr lang="hr-HR" dirty="0" smtClean="0"/>
              <a:t>postavljenog zadatka. </a:t>
            </a:r>
            <a:endParaRPr lang="hr-HR" dirty="0"/>
          </a:p>
          <a:p>
            <a:pPr algn="just"/>
            <a:r>
              <a:rPr lang="hr-HR" dirty="0"/>
              <a:t>Naknada agenta trošak je principala, dok agentov trud donosi korist principalu (pri pretpostavci da je veći trud </a:t>
            </a:r>
            <a:r>
              <a:rPr lang="hr-HR" dirty="0" smtClean="0"/>
              <a:t>direktno </a:t>
            </a:r>
            <a:r>
              <a:rPr lang="hr-HR" dirty="0"/>
              <a:t>vezan za bolje </a:t>
            </a:r>
            <a:r>
              <a:rPr lang="hr-HR" dirty="0" smtClean="0"/>
              <a:t>rezultate), </a:t>
            </a:r>
            <a:r>
              <a:rPr lang="hr-HR" dirty="0"/>
              <a:t>ali je trošak agentu.</a:t>
            </a:r>
          </a:p>
          <a:p>
            <a:pPr algn="just"/>
            <a:r>
              <a:rPr lang="hr-HR" dirty="0"/>
              <a:t> Prirodno je ponašanje agenta </a:t>
            </a:r>
            <a:r>
              <a:rPr lang="hr-HR" dirty="0" smtClean="0"/>
              <a:t>nastojanje </a:t>
            </a:r>
            <a:r>
              <a:rPr lang="hr-HR" dirty="0"/>
              <a:t>za što jednostavnijim i lakšim </a:t>
            </a:r>
            <a:r>
              <a:rPr lang="hr-HR" dirty="0" smtClean="0"/>
              <a:t>zadacima  </a:t>
            </a:r>
            <a:r>
              <a:rPr lang="hr-HR" dirty="0"/>
              <a:t>i načinima njihova obavljanja, </a:t>
            </a:r>
            <a:r>
              <a:rPr lang="hr-HR" dirty="0" smtClean="0"/>
              <a:t>uz </a:t>
            </a:r>
            <a:r>
              <a:rPr lang="hr-HR" dirty="0"/>
              <a:t>što je moguće </a:t>
            </a:r>
            <a:r>
              <a:rPr lang="hr-HR" dirty="0" smtClean="0"/>
              <a:t>veću nagradu. 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252796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00953"/>
            <a:ext cx="10515600" cy="5276010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hr-HR" dirty="0" smtClean="0"/>
              <a:t> </a:t>
            </a:r>
            <a:r>
              <a:rPr lang="hr-HR" dirty="0"/>
              <a:t>Principalu je u interesu da maksimira svoju </a:t>
            </a:r>
            <a:r>
              <a:rPr lang="hr-HR" dirty="0" smtClean="0"/>
              <a:t>korist, istovremeno  </a:t>
            </a:r>
            <a:r>
              <a:rPr lang="hr-HR" dirty="0"/>
              <a:t>minimizirajući davanja agentu, dok agent želi maksimirati vlastitu </a:t>
            </a:r>
            <a:r>
              <a:rPr lang="hr-HR" dirty="0" smtClean="0"/>
              <a:t>korist.</a:t>
            </a:r>
          </a:p>
          <a:p>
            <a:pPr marL="0" indent="0">
              <a:buNone/>
            </a:pPr>
            <a:r>
              <a:rPr lang="hr-HR" dirty="0" smtClean="0"/>
              <a:t> Visina </a:t>
            </a:r>
            <a:r>
              <a:rPr lang="hr-HR" dirty="0"/>
              <a:t>predanosti agenta je funkcija njegove percepcije o očekivanoj vrijednosti </a:t>
            </a:r>
            <a:r>
              <a:rPr lang="hr-HR" dirty="0" smtClean="0"/>
              <a:t>naknade </a:t>
            </a:r>
            <a:r>
              <a:rPr lang="hr-HR" dirty="0"/>
              <a:t>za ostvarenje ciljeva principala.</a:t>
            </a:r>
            <a:endParaRPr lang="en-US" dirty="0"/>
          </a:p>
          <a:p>
            <a:pPr marL="0" indent="0" algn="just">
              <a:buNone/>
            </a:pPr>
            <a:r>
              <a:rPr lang="hr-HR" dirty="0"/>
              <a:t>Agencijska teorija pretpostavlja da, samo po sebi, bogatstvo principala neće biti maksimirano zbog postojanja </a:t>
            </a:r>
            <a:r>
              <a:rPr lang="hr-HR" dirty="0" smtClean="0"/>
              <a:t>četiri  važne  dimenziea </a:t>
            </a:r>
            <a:r>
              <a:rPr lang="hr-HR" dirty="0"/>
              <a:t>njegova odnosa s agentom:</a:t>
            </a:r>
            <a:endParaRPr lang="en-US" dirty="0"/>
          </a:p>
          <a:p>
            <a:r>
              <a:rPr lang="hr-HR" dirty="0"/>
              <a:t>različitost </a:t>
            </a:r>
            <a:r>
              <a:rPr lang="hr-HR" dirty="0" smtClean="0"/>
              <a:t>ciljeva, </a:t>
            </a:r>
            <a:endParaRPr lang="en-US" dirty="0"/>
          </a:p>
          <a:p>
            <a:r>
              <a:rPr lang="hr-HR" dirty="0"/>
              <a:t>informacijska </a:t>
            </a:r>
            <a:r>
              <a:rPr lang="hr-HR" dirty="0" smtClean="0"/>
              <a:t>asimetrija,</a:t>
            </a:r>
            <a:endParaRPr lang="en-US" dirty="0"/>
          </a:p>
          <a:p>
            <a:r>
              <a:rPr lang="hr-HR" dirty="0"/>
              <a:t>različita sklonost </a:t>
            </a:r>
            <a:r>
              <a:rPr lang="hr-HR" dirty="0" smtClean="0"/>
              <a:t>riziku,</a:t>
            </a:r>
            <a:endParaRPr lang="en-US" dirty="0"/>
          </a:p>
          <a:p>
            <a:r>
              <a:rPr lang="hr-HR" dirty="0" smtClean="0"/>
              <a:t>Oportunizam.</a:t>
            </a:r>
            <a:endParaRPr lang="en-US" dirty="0"/>
          </a:p>
          <a:p>
            <a:pPr marL="0" indent="0">
              <a:buNone/>
            </a:pPr>
            <a:r>
              <a:rPr lang="hr-HR" dirty="0"/>
              <a:t> 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021788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69701"/>
            <a:ext cx="10515600" cy="5507262"/>
          </a:xfrm>
        </p:spPr>
        <p:txBody>
          <a:bodyPr/>
          <a:lstStyle/>
          <a:p>
            <a:pPr marL="0" indent="0" algn="just">
              <a:buNone/>
            </a:pPr>
            <a:r>
              <a:rPr lang="hr-HR" dirty="0"/>
              <a:t>Problem nastaje zato što principal ne može u potpunosti i bez troškova nadzirati djelovanje agenta, tj. ne može biti siguran radi li agent u njegovom najboljem interesu.</a:t>
            </a:r>
          </a:p>
          <a:p>
            <a:pPr marL="0" indent="0" algn="just">
              <a:buNone/>
            </a:pPr>
            <a:r>
              <a:rPr lang="hr-HR" dirty="0"/>
              <a:t> Agencijski problem nastaje ako agent djeluje u smjeru koji je suprotan interesima principala. </a:t>
            </a:r>
          </a:p>
          <a:p>
            <a:pPr marL="0" indent="0" algn="just">
              <a:buNone/>
            </a:pPr>
            <a:r>
              <a:rPr lang="hr-HR" dirty="0"/>
              <a:t>Ako obojica nastoje maksimirati svoju ekonomsku poziciju, postoji dobar razlog da se vjeruje kako agent neće uvijek djelovati u interesu principala.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75228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74059"/>
            <a:ext cx="10515600" cy="530290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r-HR" b="1" dirty="0"/>
              <a:t>Oportunizam </a:t>
            </a:r>
            <a:r>
              <a:rPr lang="hr-HR" dirty="0"/>
              <a:t>je sebično djelovanje agenta </a:t>
            </a:r>
            <a:r>
              <a:rPr lang="hr-HR" dirty="0" smtClean="0"/>
              <a:t>u skladu s pretpostavkom da </a:t>
            </a:r>
            <a:r>
              <a:rPr lang="hr-HR" dirty="0"/>
              <a:t>svi pojedinci teže maksimizaciji vlastite </a:t>
            </a:r>
            <a:r>
              <a:rPr lang="hr-HR" dirty="0" smtClean="0"/>
              <a:t>koristi. </a:t>
            </a:r>
          </a:p>
          <a:p>
            <a:pPr marL="0" indent="0">
              <a:buNone/>
            </a:pPr>
            <a:r>
              <a:rPr lang="hr-HR" dirty="0" smtClean="0"/>
              <a:t>Tako </a:t>
            </a:r>
            <a:r>
              <a:rPr lang="hr-HR" dirty="0"/>
              <a:t>su i agenti </a:t>
            </a:r>
            <a:r>
              <a:rPr lang="hr-HR" dirty="0" smtClean="0"/>
              <a:t>motivisani  </a:t>
            </a:r>
            <a:r>
              <a:rPr lang="hr-HR" dirty="0"/>
              <a:t>samo vlastitim interesom i skloni su ikoristiti svaku situaciju u svoju korist.</a:t>
            </a:r>
            <a:endParaRPr lang="en-US" dirty="0"/>
          </a:p>
          <a:p>
            <a:pPr marL="0" indent="0">
              <a:buNone/>
            </a:pPr>
            <a:r>
              <a:rPr lang="hr-HR" dirty="0"/>
              <a:t> </a:t>
            </a:r>
            <a:r>
              <a:rPr lang="hr-HR" b="1" dirty="0" smtClean="0"/>
              <a:t>Informacijska </a:t>
            </a:r>
            <a:r>
              <a:rPr lang="hr-HR" b="1" dirty="0"/>
              <a:t>asimetrija </a:t>
            </a:r>
            <a:r>
              <a:rPr lang="hr-HR" dirty="0"/>
              <a:t>pretpostavlja nejednak pristup informacijama u odnosu između principala i agenta</a:t>
            </a:r>
            <a:r>
              <a:rPr lang="hr-HR" dirty="0" smtClean="0"/>
              <a:t>.</a:t>
            </a:r>
          </a:p>
          <a:p>
            <a:pPr marL="0" indent="0">
              <a:buNone/>
            </a:pPr>
            <a:r>
              <a:rPr lang="hr-HR" dirty="0" smtClean="0"/>
              <a:t> </a:t>
            </a:r>
            <a:r>
              <a:rPr lang="hr-HR" dirty="0"/>
              <a:t>Obično agent ima više informacija od principala te je u informacijskoj prednosti, jer je on taj </a:t>
            </a:r>
            <a:r>
              <a:rPr lang="hr-HR" dirty="0" smtClean="0"/>
              <a:t> koji obavlja zadatak. </a:t>
            </a:r>
          </a:p>
          <a:p>
            <a:pPr marL="0" indent="0" algn="just">
              <a:buNone/>
            </a:pPr>
            <a:r>
              <a:rPr lang="hr-HR" dirty="0" smtClean="0"/>
              <a:t>Što </a:t>
            </a:r>
            <a:r>
              <a:rPr lang="hr-HR" dirty="0"/>
              <a:t>je veća informacijska asimetrija, veća je </a:t>
            </a:r>
            <a:r>
              <a:rPr lang="hr-HR" dirty="0" smtClean="0"/>
              <a:t>vjerovatnoća  </a:t>
            </a:r>
            <a:r>
              <a:rPr lang="hr-HR" dirty="0"/>
              <a:t>oportunističkog  ponašanja agenta. </a:t>
            </a:r>
            <a:endParaRPr lang="hr-HR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954630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47165"/>
            <a:ext cx="10515600" cy="5329798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hr-HR" dirty="0"/>
              <a:t>Oportunizam agenta, informacijska asimetrija i informacijska nepotpunost kao i nesigurnost u okolini, utječu na nastanak dvaju problema agencijskog odnosa: problem skrivene informacije i problem skrivenog djelovanja.</a:t>
            </a:r>
            <a:endParaRPr lang="en-US" dirty="0"/>
          </a:p>
          <a:p>
            <a:pPr marL="0" indent="0" algn="just">
              <a:buNone/>
            </a:pPr>
            <a:r>
              <a:rPr lang="hr-HR" dirty="0"/>
              <a:t> Skrivena informacija (</a:t>
            </a:r>
            <a:r>
              <a:rPr lang="hr-HR" i="1" dirty="0"/>
              <a:t>eng. hidden information; adverse selection) </a:t>
            </a:r>
            <a:r>
              <a:rPr lang="hr-HR" dirty="0"/>
              <a:t>pojavljuje se prije potpisivanja ugovora i stupanja u agencijski odnos kad se agent prikazuje u boljem svjetlu nego što jest. </a:t>
            </a:r>
          </a:p>
          <a:p>
            <a:pPr marL="0" indent="0" algn="just">
              <a:buNone/>
            </a:pPr>
            <a:r>
              <a:rPr lang="hr-HR" dirty="0"/>
              <a:t>To je situacija u kojoj je agent u prednosti s obzirom na principala zbog posjedovanja i skrivanja relevantnih informacija do kojih principal ne može samostalno doći. </a:t>
            </a:r>
          </a:p>
          <a:p>
            <a:pPr marL="0" indent="0" algn="just">
              <a:buNone/>
            </a:pPr>
            <a:r>
              <a:rPr lang="hr-HR" dirty="0"/>
              <a:t>Principal, da bi odabrao pravog agenta, tj. izbjegao situaciju skrivene informacije, može ili dobro istražiti tržište agenata ili ponuditi agentima nekoliko ugovora, tako da izbor nekoga od ponuđenih ugovora daje informacije o agentu (signaliziranje).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49064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26548"/>
          </a:xfrm>
        </p:spPr>
        <p:txBody>
          <a:bodyPr>
            <a:normAutofit fontScale="90000"/>
          </a:bodyPr>
          <a:lstStyle/>
          <a:p>
            <a:r>
              <a:rPr lang="sr-Latn-ME" dirty="0" smtClean="0"/>
              <a:t>Sadržaj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59099"/>
            <a:ext cx="10515600" cy="5017864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sr-Latn-ME" dirty="0" smtClean="0"/>
              <a:t>A-MODELI I TEORIJE KORPORATIVNOG UPRAVLJANJA</a:t>
            </a:r>
          </a:p>
          <a:p>
            <a:pPr marL="0" indent="0">
              <a:buNone/>
            </a:pPr>
            <a:r>
              <a:rPr lang="sr-Latn-ME" dirty="0" smtClean="0"/>
              <a:t>1</a:t>
            </a:r>
            <a:r>
              <a:rPr lang="sr-Latn-ME" dirty="0"/>
              <a:t>. Modeli korporativnog upravljanja </a:t>
            </a:r>
          </a:p>
          <a:p>
            <a:pPr marL="0" indent="0">
              <a:buNone/>
            </a:pPr>
            <a:r>
              <a:rPr lang="sr-Latn-ME" dirty="0"/>
              <a:t>2. </a:t>
            </a:r>
            <a:r>
              <a:rPr lang="sr-Latn-ME" dirty="0" smtClean="0"/>
              <a:t>Teorije korporativnog upravljanja</a:t>
            </a:r>
          </a:p>
          <a:p>
            <a:pPr marL="0" indent="0">
              <a:buNone/>
            </a:pPr>
            <a:r>
              <a:rPr lang="sr-Latn-ME" dirty="0"/>
              <a:t> </a:t>
            </a:r>
            <a:r>
              <a:rPr lang="sr-Latn-ME" dirty="0" smtClean="0"/>
              <a:t> - </a:t>
            </a:r>
            <a:r>
              <a:rPr lang="sr-Latn-ME" dirty="0" smtClean="0"/>
              <a:t>Agencijska </a:t>
            </a:r>
            <a:r>
              <a:rPr lang="sr-Latn-ME" dirty="0"/>
              <a:t>teorija</a:t>
            </a:r>
          </a:p>
          <a:p>
            <a:pPr marL="0" indent="0">
              <a:buNone/>
            </a:pPr>
            <a:r>
              <a:rPr lang="sr-Latn-ME" dirty="0"/>
              <a:t> </a:t>
            </a:r>
            <a:r>
              <a:rPr lang="sr-Latn-ME" dirty="0" smtClean="0"/>
              <a:t> -  </a:t>
            </a:r>
            <a:r>
              <a:rPr lang="sr-Latn-ME" dirty="0" smtClean="0"/>
              <a:t>Teorija </a:t>
            </a:r>
            <a:r>
              <a:rPr lang="sr-Latn-ME" dirty="0"/>
              <a:t>uslužnosti </a:t>
            </a:r>
            <a:endParaRPr lang="en-US" dirty="0"/>
          </a:p>
          <a:p>
            <a:pPr marL="0" indent="0">
              <a:buNone/>
            </a:pPr>
            <a:r>
              <a:rPr lang="sr-Latn-ME" dirty="0" smtClean="0"/>
              <a:t>B - </a:t>
            </a:r>
            <a:r>
              <a:rPr lang="en-US" dirty="0" smtClean="0"/>
              <a:t>OSNIVAČKI </a:t>
            </a:r>
            <a:r>
              <a:rPr lang="en-US" dirty="0"/>
              <a:t>AKT </a:t>
            </a:r>
            <a:r>
              <a:rPr lang="en-US" dirty="0" smtClean="0"/>
              <a:t>DRUŠTVA</a:t>
            </a:r>
            <a:r>
              <a:rPr lang="sr-Latn-ME" dirty="0" smtClean="0"/>
              <a:t> </a:t>
            </a:r>
            <a:endParaRPr lang="en-US" b="1" dirty="0"/>
          </a:p>
          <a:p>
            <a:pPr marL="0" indent="0">
              <a:buNone/>
            </a:pPr>
            <a:r>
              <a:rPr lang="en-US" dirty="0"/>
              <a:t>1. </a:t>
            </a:r>
            <a:r>
              <a:rPr lang="en-US" dirty="0" err="1"/>
              <a:t>Odredbe</a:t>
            </a:r>
            <a:r>
              <a:rPr lang="en-US" dirty="0"/>
              <a:t> </a:t>
            </a:r>
            <a:r>
              <a:rPr lang="en-US" dirty="0" err="1"/>
              <a:t>osnivačkog</a:t>
            </a:r>
            <a:r>
              <a:rPr lang="en-US" dirty="0"/>
              <a:t> </a:t>
            </a:r>
            <a:r>
              <a:rPr lang="en-US" dirty="0" err="1"/>
              <a:t>akta</a:t>
            </a:r>
            <a:r>
              <a:rPr lang="en-US" dirty="0"/>
              <a:t> </a:t>
            </a:r>
            <a:r>
              <a:rPr lang="sr-Latn-ME" dirty="0" smtClean="0"/>
              <a:t> 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2. </a:t>
            </a:r>
            <a:r>
              <a:rPr lang="en-US" dirty="0" err="1"/>
              <a:t>Kada</a:t>
            </a:r>
            <a:r>
              <a:rPr lang="en-US" dirty="0"/>
              <a:t> </a:t>
            </a:r>
            <a:r>
              <a:rPr lang="en-US" dirty="0" err="1"/>
              <a:t>treba</a:t>
            </a:r>
            <a:r>
              <a:rPr lang="en-US" dirty="0"/>
              <a:t> </a:t>
            </a:r>
            <a:r>
              <a:rPr lang="en-US" dirty="0" err="1"/>
              <a:t>vršiti</a:t>
            </a:r>
            <a:r>
              <a:rPr lang="en-US" dirty="0"/>
              <a:t> </a:t>
            </a:r>
            <a:r>
              <a:rPr lang="en-US" dirty="0" err="1"/>
              <a:t>izmjene</a:t>
            </a:r>
            <a:r>
              <a:rPr lang="en-US" dirty="0"/>
              <a:t> </a:t>
            </a:r>
            <a:r>
              <a:rPr lang="en-US" dirty="0" err="1"/>
              <a:t>osnivačkog</a:t>
            </a:r>
            <a:r>
              <a:rPr lang="en-US" dirty="0"/>
              <a:t> </a:t>
            </a:r>
            <a:r>
              <a:rPr lang="en-US" dirty="0" err="1"/>
              <a:t>akta</a:t>
            </a:r>
            <a:r>
              <a:rPr lang="en-US" dirty="0"/>
              <a:t> </a:t>
            </a:r>
            <a:r>
              <a:rPr lang="sr-Latn-ME" dirty="0" smtClean="0"/>
              <a:t> </a:t>
            </a:r>
            <a:endParaRPr lang="en-US" dirty="0"/>
          </a:p>
          <a:p>
            <a:pPr marL="0" indent="0">
              <a:buNone/>
            </a:pPr>
            <a:r>
              <a:rPr lang="en-US" dirty="0" smtClean="0"/>
              <a:t>3. </a:t>
            </a:r>
            <a:r>
              <a:rPr lang="en-US" dirty="0" err="1"/>
              <a:t>Kada</a:t>
            </a:r>
            <a:r>
              <a:rPr lang="en-US" dirty="0"/>
              <a:t> </a:t>
            </a:r>
            <a:r>
              <a:rPr lang="en-US" dirty="0" err="1"/>
              <a:t>stupaju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snagu</a:t>
            </a:r>
            <a:r>
              <a:rPr lang="en-US" dirty="0"/>
              <a:t> </a:t>
            </a:r>
            <a:r>
              <a:rPr lang="en-US" dirty="0" err="1"/>
              <a:t>izmjene</a:t>
            </a:r>
            <a:r>
              <a:rPr lang="en-US" dirty="0"/>
              <a:t> </a:t>
            </a:r>
            <a:r>
              <a:rPr lang="en-US" dirty="0" err="1"/>
              <a:t>osnivačkog</a:t>
            </a:r>
            <a:r>
              <a:rPr lang="en-US" dirty="0"/>
              <a:t> </a:t>
            </a:r>
            <a:r>
              <a:rPr lang="en-US" dirty="0" err="1"/>
              <a:t>akta</a:t>
            </a:r>
            <a:r>
              <a:rPr lang="en-US" dirty="0"/>
              <a:t> </a:t>
            </a:r>
            <a:r>
              <a:rPr lang="sr-Latn-ME" dirty="0" smtClean="0"/>
              <a:t> </a:t>
            </a:r>
            <a:endParaRPr lang="en-US" dirty="0"/>
          </a:p>
          <a:p>
            <a:pPr marL="0" indent="0">
              <a:buNone/>
            </a:pPr>
            <a:r>
              <a:rPr lang="sr-Latn-ME" dirty="0"/>
              <a:t>4</a:t>
            </a:r>
            <a:r>
              <a:rPr lang="en-US" dirty="0" smtClean="0"/>
              <a:t>. </a:t>
            </a:r>
            <a:r>
              <a:rPr lang="en-US" dirty="0" err="1"/>
              <a:t>Objelodanjivanje</a:t>
            </a:r>
            <a:r>
              <a:rPr lang="en-US" dirty="0"/>
              <a:t> </a:t>
            </a:r>
            <a:r>
              <a:rPr lang="en-US" dirty="0" err="1"/>
              <a:t>osnivačkog</a:t>
            </a:r>
            <a:r>
              <a:rPr lang="en-US" dirty="0"/>
              <a:t> </a:t>
            </a:r>
            <a:r>
              <a:rPr lang="en-US" dirty="0" err="1"/>
              <a:t>akta</a:t>
            </a:r>
            <a:r>
              <a:rPr lang="en-US" dirty="0"/>
              <a:t> </a:t>
            </a:r>
            <a:r>
              <a:rPr lang="sr-Latn-ME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812722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14400"/>
            <a:ext cx="10515600" cy="5262563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hr-HR" dirty="0"/>
              <a:t>Skriveno djelovanje </a:t>
            </a:r>
            <a:r>
              <a:rPr lang="hr-HR" i="1" dirty="0"/>
              <a:t>(eng. hidden action; moral hazard) </a:t>
            </a:r>
            <a:r>
              <a:rPr lang="hr-HR" dirty="0"/>
              <a:t>jest situacija u kojoj principal ne može provjeriti što agent zaista radi. </a:t>
            </a:r>
            <a:endParaRPr lang="hr-HR" dirty="0" smtClean="0"/>
          </a:p>
          <a:p>
            <a:pPr algn="just"/>
            <a:r>
              <a:rPr lang="hr-HR" dirty="0" smtClean="0"/>
              <a:t>Principal </a:t>
            </a:r>
            <a:r>
              <a:rPr lang="hr-HR" dirty="0"/>
              <a:t>ne može biti siguran trudi li se agent maksimalno (vidi samo konačni rezultat) za razliku od agenta koji zna koliko je truda uložio, a može vidjeti i utjecaj iz okoline prije nego što odabere </a:t>
            </a:r>
            <a:r>
              <a:rPr lang="hr-HR" dirty="0" smtClean="0"/>
              <a:t>način djelovanja. </a:t>
            </a:r>
          </a:p>
          <a:p>
            <a:pPr algn="just"/>
            <a:r>
              <a:rPr lang="hr-HR" dirty="0" smtClean="0"/>
              <a:t>Moralni </a:t>
            </a:r>
            <a:r>
              <a:rPr lang="hr-HR" dirty="0"/>
              <a:t>hazard je situacija u kojoj agent vara principala ne </a:t>
            </a:r>
            <a:r>
              <a:rPr lang="hr-HR" dirty="0" smtClean="0"/>
              <a:t>daje  kvalitet definisan </a:t>
            </a:r>
            <a:r>
              <a:rPr lang="hr-HR" dirty="0"/>
              <a:t>njihovim ugovornim odnosom</a:t>
            </a:r>
            <a:r>
              <a:rPr lang="hr-HR" dirty="0" smtClean="0"/>
              <a:t>.</a:t>
            </a:r>
          </a:p>
          <a:p>
            <a:pPr algn="just"/>
            <a:r>
              <a:rPr lang="hr-HR" dirty="0" smtClean="0"/>
              <a:t> Primjer </a:t>
            </a:r>
            <a:r>
              <a:rPr lang="hr-HR" dirty="0"/>
              <a:t>takvog ponašanja </a:t>
            </a:r>
            <a:r>
              <a:rPr lang="hr-HR" dirty="0" smtClean="0"/>
              <a:t>može bitii </a:t>
            </a:r>
            <a:r>
              <a:rPr lang="hr-HR" dirty="0"/>
              <a:t>nedovoljno </a:t>
            </a:r>
            <a:r>
              <a:rPr lang="hr-HR" dirty="0" smtClean="0"/>
              <a:t>zalaganje za </a:t>
            </a:r>
            <a:r>
              <a:rPr lang="hr-HR" dirty="0"/>
              <a:t>efikasno upravljanje principalovom imovinom, </a:t>
            </a:r>
            <a:r>
              <a:rPr lang="hr-HR" dirty="0" smtClean="0"/>
              <a:t>preduzimanje </a:t>
            </a:r>
            <a:r>
              <a:rPr lang="hr-HR" dirty="0"/>
              <a:t>neopravdanih rizika i sl. </a:t>
            </a:r>
            <a:endParaRPr lang="hr-HR" dirty="0" smtClean="0"/>
          </a:p>
          <a:p>
            <a:pPr algn="just"/>
            <a:r>
              <a:rPr lang="hr-HR" dirty="0" smtClean="0"/>
              <a:t>Rješenje </a:t>
            </a:r>
            <a:r>
              <a:rPr lang="hr-HR" dirty="0"/>
              <a:t>za problem skrivenog djelovanja je optimalna alokacija rizika koja se može postići novčanim premijama za agenta.</a:t>
            </a:r>
            <a:endParaRPr lang="en-US" dirty="0"/>
          </a:p>
          <a:p>
            <a:pPr algn="just"/>
            <a:r>
              <a:rPr lang="hr-HR" dirty="0"/>
              <a:t> </a:t>
            </a:r>
            <a:r>
              <a:rPr lang="hr-HR" dirty="0" smtClean="0"/>
              <a:t>Suština </a:t>
            </a:r>
            <a:r>
              <a:rPr lang="hr-HR" dirty="0"/>
              <a:t>agencijske teorije je u činjenici da racionalni pojedinci (</a:t>
            </a:r>
            <a:r>
              <a:rPr lang="hr-HR" dirty="0" smtClean="0"/>
              <a:t>motivisani vlastitim </a:t>
            </a:r>
            <a:r>
              <a:rPr lang="hr-HR" dirty="0"/>
              <a:t>interesom) uvijek imaju motive da smanje ili kontroliraju konflikte kako bi smanjili troškove koji nastaju zbog tih konflikata te kako bi podijelili dobit koja nastaje odnosom.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782686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726141"/>
            <a:ext cx="10515600" cy="5450822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r>
              <a:rPr lang="hr-HR" dirty="0"/>
              <a:t>Korporativno upravljanje i agencijski odnosi</a:t>
            </a:r>
            <a:endParaRPr lang="en-US" dirty="0"/>
          </a:p>
          <a:p>
            <a:pPr marL="0" indent="0" algn="just">
              <a:buNone/>
            </a:pPr>
            <a:r>
              <a:rPr lang="hr-HR" dirty="0"/>
              <a:t> </a:t>
            </a:r>
            <a:r>
              <a:rPr lang="hr-HR" dirty="0" smtClean="0"/>
              <a:t>Agencijski </a:t>
            </a:r>
            <a:r>
              <a:rPr lang="hr-HR" dirty="0"/>
              <a:t>odnos u korporativnom upravljanju </a:t>
            </a:r>
            <a:r>
              <a:rPr lang="hr-HR" dirty="0" smtClean="0"/>
              <a:t>definisan </a:t>
            </a:r>
            <a:r>
              <a:rPr lang="hr-HR" dirty="0"/>
              <a:t>je odnosom vlasnika kao principala i menadžera kao agenta, tj. situacijom u kojoj vlasnik </a:t>
            </a:r>
            <a:r>
              <a:rPr lang="hr-HR" dirty="0" smtClean="0"/>
              <a:t>preduzeća </a:t>
            </a:r>
            <a:r>
              <a:rPr lang="hr-HR" dirty="0"/>
              <a:t>delegira posao upravljanja </a:t>
            </a:r>
            <a:r>
              <a:rPr lang="hr-HR" dirty="0" smtClean="0"/>
              <a:t>preduzeća  </a:t>
            </a:r>
            <a:r>
              <a:rPr lang="hr-HR" dirty="0"/>
              <a:t>menadžeru i pritom ga nadzire</a:t>
            </a:r>
            <a:r>
              <a:rPr lang="hr-HR" dirty="0" smtClean="0"/>
              <a:t>.</a:t>
            </a:r>
          </a:p>
          <a:p>
            <a:pPr marL="0" indent="0" algn="just">
              <a:buNone/>
            </a:pPr>
            <a:r>
              <a:rPr lang="hr-HR" dirty="0" smtClean="0"/>
              <a:t> </a:t>
            </a:r>
            <a:r>
              <a:rPr lang="hr-HR" dirty="0"/>
              <a:t>Razlog nastanka agencijskog odnosa je u nemogućnosti vlasnika da dovoljno </a:t>
            </a:r>
            <a:r>
              <a:rPr lang="hr-HR" dirty="0" smtClean="0"/>
              <a:t>efektivno i efikasno preuzime </a:t>
            </a:r>
            <a:r>
              <a:rPr lang="hr-HR" dirty="0"/>
              <a:t>obje uloge: vlasničku i menadžersku. </a:t>
            </a:r>
            <a:endParaRPr lang="en-US" dirty="0"/>
          </a:p>
          <a:p>
            <a:pPr marL="0" indent="0" algn="just">
              <a:buNone/>
            </a:pPr>
            <a:r>
              <a:rPr lang="hr-HR" dirty="0"/>
              <a:t> O</a:t>
            </a:r>
            <a:r>
              <a:rPr lang="hr-HR" dirty="0" smtClean="0"/>
              <a:t>snovni </a:t>
            </a:r>
            <a:r>
              <a:rPr lang="hr-HR" dirty="0"/>
              <a:t>je problem korporativnog upravljanja, po agencijskoj teoriji, ponašanje menadžera kao agenta nasuprot zadanih ciljeva i interesa vlasnika kao principala. </a:t>
            </a:r>
            <a:endParaRPr lang="hr-HR" dirty="0" smtClean="0"/>
          </a:p>
          <a:p>
            <a:pPr marL="0" indent="0">
              <a:buNone/>
            </a:pPr>
            <a:r>
              <a:rPr lang="hr-HR" dirty="0"/>
              <a:t> 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616398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21976"/>
            <a:ext cx="10515600" cy="5154987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hr-HR" dirty="0"/>
              <a:t>Odnos vlasnika i menadžera ima obilježja tipičnog agencijskog odnosa zato što:</a:t>
            </a:r>
            <a:endParaRPr lang="en-US" dirty="0"/>
          </a:p>
          <a:p>
            <a:pPr algn="just"/>
            <a:r>
              <a:rPr lang="hr-HR" dirty="0"/>
              <a:t>vlasnici i menadžeri imaju različite ciljeve koji proizlaze iz njihovih različitih pozicija i interesa u korporacijskim </a:t>
            </a:r>
            <a:r>
              <a:rPr lang="hr-HR" dirty="0" smtClean="0"/>
              <a:t>strukturama,</a:t>
            </a:r>
            <a:endParaRPr lang="en-US" dirty="0"/>
          </a:p>
          <a:p>
            <a:pPr algn="just"/>
            <a:r>
              <a:rPr lang="hr-HR" dirty="0"/>
              <a:t>menadžeri zbog prirode svojega posla, imaju pristup informacijama koje nisu dostupne vlasnicima te su više upoznati s </a:t>
            </a:r>
            <a:r>
              <a:rPr lang="hr-HR" dirty="0" smtClean="0"/>
              <a:t>poslovanjem,</a:t>
            </a:r>
            <a:endParaRPr lang="en-US" dirty="0"/>
          </a:p>
          <a:p>
            <a:pPr algn="just"/>
            <a:r>
              <a:rPr lang="hr-HR" dirty="0"/>
              <a:t>postoje različite preferencije rizika između vlasnika i menadžera zbog različitog karaktera njihovih resursa koje su </a:t>
            </a:r>
            <a:r>
              <a:rPr lang="hr-HR" dirty="0" smtClean="0"/>
              <a:t>angažovali.</a:t>
            </a:r>
            <a:endParaRPr lang="en-US" dirty="0"/>
          </a:p>
          <a:p>
            <a:pPr marL="0" indent="0">
              <a:buNone/>
            </a:pPr>
            <a:r>
              <a:rPr lang="hr-HR" dirty="0"/>
              <a:t>Prirodno ponašanje menadžera je oportunistički </a:t>
            </a:r>
            <a:r>
              <a:rPr lang="hr-HR" dirty="0" smtClean="0"/>
              <a:t>orijentisano: </a:t>
            </a:r>
            <a:r>
              <a:rPr lang="hr-HR" dirty="0"/>
              <a:t>usmjereno je prema maksimizaciji </a:t>
            </a:r>
            <a:r>
              <a:rPr lang="hr-HR" dirty="0" smtClean="0"/>
              <a:t> </a:t>
            </a:r>
            <a:r>
              <a:rPr lang="hr-HR" dirty="0"/>
              <a:t>koristi, a ne prema maksimizaciji koristi vlasnika koji su ih </a:t>
            </a:r>
            <a:r>
              <a:rPr lang="hr-HR" dirty="0" smtClean="0"/>
              <a:t>angažovali.</a:t>
            </a:r>
            <a:endParaRPr lang="en-US" dirty="0"/>
          </a:p>
          <a:p>
            <a:pPr marL="0" indent="0" algn="just">
              <a:buNone/>
            </a:pPr>
            <a:r>
              <a:rPr lang="hr-HR" dirty="0"/>
              <a:t> Agencijski problem korporativnog upravljanja može imati oblik moralnog hazarda, može biti posljedica distribucije profita </a:t>
            </a:r>
            <a:r>
              <a:rPr lang="hr-HR" dirty="0" smtClean="0"/>
              <a:t>naročito </a:t>
            </a:r>
            <a:r>
              <a:rPr lang="hr-HR" dirty="0"/>
              <a:t>kad menadžer ima moć izbora hoće ili ostvarena sredstva usmjeriti prema vlasnicima ili će uložiti u nove poslovne projekte, ali može biti i posljedica različite percepcije rizika između vlasnika i menadžera.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54898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10515600" cy="5491163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hr-HR" dirty="0"/>
              <a:t>Kao oblik zaštite od nedostatka u stručnosti i moralnom integritetu menadžera, vlasnici </a:t>
            </a:r>
            <a:r>
              <a:rPr lang="hr-HR" dirty="0" smtClean="0"/>
              <a:t>koriste:</a:t>
            </a:r>
            <a:endParaRPr lang="en-US" dirty="0"/>
          </a:p>
          <a:p>
            <a:r>
              <a:rPr lang="hr-HR" dirty="0"/>
              <a:t>mehanizme ratifikacije i autorizacije (potvrđivanje odluka i stavljanja veta na ključne odluke</a:t>
            </a:r>
            <a:r>
              <a:rPr lang="hr-HR" dirty="0" smtClean="0"/>
              <a:t>),</a:t>
            </a:r>
            <a:endParaRPr lang="en-US" dirty="0"/>
          </a:p>
          <a:p>
            <a:r>
              <a:rPr lang="hr-HR" dirty="0"/>
              <a:t>mehanizme nadzora (nadgledanje, snimanje i mjerenje menadžerova djelovanja i rezultata</a:t>
            </a:r>
            <a:r>
              <a:rPr lang="hr-HR" dirty="0" smtClean="0"/>
              <a:t>),</a:t>
            </a:r>
            <a:endParaRPr lang="en-US" dirty="0"/>
          </a:p>
          <a:p>
            <a:pPr algn="just"/>
            <a:r>
              <a:rPr lang="hr-HR" dirty="0"/>
              <a:t>mehanizme </a:t>
            </a:r>
            <a:r>
              <a:rPr lang="hr-HR" dirty="0" smtClean="0"/>
              <a:t>sankcionisanja</a:t>
            </a:r>
            <a:r>
              <a:rPr lang="hr-HR" b="1" dirty="0" smtClean="0"/>
              <a:t> </a:t>
            </a:r>
            <a:r>
              <a:rPr lang="hr-HR" dirty="0" smtClean="0"/>
              <a:t>(</a:t>
            </a:r>
            <a:r>
              <a:rPr lang="hr-HR" dirty="0"/>
              <a:t>selektivno nagrađivanje i kažnjavanje menadžera</a:t>
            </a:r>
            <a:r>
              <a:rPr lang="hr-HR" dirty="0" smtClean="0"/>
              <a:t>).</a:t>
            </a:r>
            <a:endParaRPr lang="en-US" dirty="0"/>
          </a:p>
          <a:p>
            <a:pPr marL="0" indent="0" algn="just">
              <a:buNone/>
            </a:pPr>
            <a:r>
              <a:rPr lang="hr-HR" dirty="0"/>
              <a:t>U </a:t>
            </a:r>
            <a:r>
              <a:rPr lang="hr-HR" dirty="0" smtClean="0"/>
              <a:t>sprovođenju </a:t>
            </a:r>
            <a:r>
              <a:rPr lang="hr-HR" dirty="0"/>
              <a:t>tih mehanizama, ključnu ulogu ima upravni, tj. nadzorni odbor.</a:t>
            </a:r>
            <a:endParaRPr lang="en-US" dirty="0"/>
          </a:p>
          <a:p>
            <a:pPr marL="0" indent="0">
              <a:buNone/>
            </a:pPr>
            <a:r>
              <a:rPr lang="hr-HR" dirty="0"/>
              <a:t> </a:t>
            </a:r>
            <a:r>
              <a:rPr lang="hr-HR" dirty="0" smtClean="0"/>
              <a:t>Agencijski </a:t>
            </a:r>
            <a:r>
              <a:rPr lang="hr-HR" dirty="0"/>
              <a:t>problemi vezuju se i za nastanak agencijskih troškova. </a:t>
            </a:r>
            <a:endParaRPr lang="hr-HR" dirty="0" smtClean="0"/>
          </a:p>
        </p:txBody>
      </p:sp>
    </p:spTree>
    <p:extLst>
      <p:ext uri="{BB962C8B-B14F-4D97-AF65-F5344CB8AC3E}">
        <p14:creationId xmlns:p14="http://schemas.microsoft.com/office/powerpoint/2010/main" val="354378685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74059"/>
            <a:ext cx="10515600" cy="530290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r-HR" dirty="0"/>
              <a:t>Ukupni agencijski troškovi </a:t>
            </a:r>
            <a:r>
              <a:rPr lang="hr-HR" dirty="0" smtClean="0"/>
              <a:t> </a:t>
            </a:r>
            <a:r>
              <a:rPr lang="hr-HR" dirty="0"/>
              <a:t>su:</a:t>
            </a:r>
            <a:endParaRPr lang="en-US" dirty="0"/>
          </a:p>
          <a:p>
            <a:r>
              <a:rPr lang="hr-HR" dirty="0"/>
              <a:t>troškova izrade i strukturiranja ugovora između principala i </a:t>
            </a:r>
            <a:r>
              <a:rPr lang="hr-HR" dirty="0" smtClean="0"/>
              <a:t>agenta,</a:t>
            </a:r>
            <a:endParaRPr lang="en-US" dirty="0"/>
          </a:p>
          <a:p>
            <a:r>
              <a:rPr lang="hr-HR" dirty="0"/>
              <a:t>troškova nadgledanja od strane </a:t>
            </a:r>
            <a:r>
              <a:rPr lang="hr-HR" dirty="0" smtClean="0"/>
              <a:t>principala,</a:t>
            </a:r>
            <a:endParaRPr lang="en-US" dirty="0"/>
          </a:p>
          <a:p>
            <a:r>
              <a:rPr lang="hr-HR" dirty="0"/>
              <a:t>troškova vezanja od strane </a:t>
            </a:r>
            <a:r>
              <a:rPr lang="hr-HR" dirty="0" smtClean="0"/>
              <a:t>agenta,</a:t>
            </a:r>
            <a:endParaRPr lang="en-US" dirty="0"/>
          </a:p>
          <a:p>
            <a:pPr algn="just"/>
            <a:r>
              <a:rPr lang="hr-HR" dirty="0"/>
              <a:t>rezidualnog gubitka (oportunitetni </a:t>
            </a:r>
            <a:r>
              <a:rPr lang="hr-HR" dirty="0" smtClean="0"/>
              <a:t>gubitak) </a:t>
            </a:r>
            <a:r>
              <a:rPr lang="hr-HR" dirty="0"/>
              <a:t>koji ostaje nakon što se ugovori optimalno </a:t>
            </a:r>
            <a:r>
              <a:rPr lang="hr-HR" dirty="0" smtClean="0"/>
              <a:t>ispune.</a:t>
            </a:r>
            <a:endParaRPr lang="en-US" dirty="0"/>
          </a:p>
          <a:p>
            <a:pPr marL="0" indent="0">
              <a:buNone/>
            </a:pPr>
            <a:r>
              <a:rPr lang="hr-HR" dirty="0"/>
              <a:t>Da bi izbjegao i smanjio utjecaj agencijskog problema u korporativnom upravljanju, vlasnik kao principal može:</a:t>
            </a:r>
            <a:endParaRPr lang="en-US" dirty="0"/>
          </a:p>
          <a:p>
            <a:pPr algn="just"/>
            <a:r>
              <a:rPr lang="hr-HR" dirty="0"/>
              <a:t>pojačati kontrolu (što će ga dodatno koštati</a:t>
            </a:r>
            <a:r>
              <a:rPr lang="hr-HR" dirty="0" smtClean="0"/>
              <a:t>) motivisati  </a:t>
            </a:r>
            <a:r>
              <a:rPr lang="hr-HR" dirty="0"/>
              <a:t>menadžerove pobude na takav način da mu interesi budu u skladu s njegovim </a:t>
            </a:r>
            <a:r>
              <a:rPr lang="hr-HR" dirty="0" smtClean="0"/>
              <a:t>interesima.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609385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68188"/>
            <a:ext cx="10515600" cy="5208775"/>
          </a:xfrm>
        </p:spPr>
        <p:txBody>
          <a:bodyPr/>
          <a:lstStyle/>
          <a:p>
            <a:pPr algn="just"/>
            <a:r>
              <a:rPr lang="hr-HR" dirty="0" smtClean="0"/>
              <a:t>Suština </a:t>
            </a:r>
            <a:r>
              <a:rPr lang="hr-HR" dirty="0"/>
              <a:t>agencijske teorije je u ponudi ugovora koji će </a:t>
            </a:r>
            <a:r>
              <a:rPr lang="hr-HR" dirty="0" smtClean="0"/>
              <a:t>maksimizirati  </a:t>
            </a:r>
            <a:r>
              <a:rPr lang="hr-HR" dirty="0"/>
              <a:t>agentovu korist i minimizirati troškove koje ima principal. </a:t>
            </a:r>
            <a:endParaRPr lang="hr-HR" dirty="0" smtClean="0"/>
          </a:p>
          <a:p>
            <a:r>
              <a:rPr lang="hr-HR" dirty="0" smtClean="0"/>
              <a:t>Ako </a:t>
            </a:r>
            <a:r>
              <a:rPr lang="hr-HR" dirty="0"/>
              <a:t>trošak nadgledanja agenta nije prevelik, onda je bolje uspostaviti ugovor </a:t>
            </a:r>
            <a:r>
              <a:rPr lang="hr-HR" dirty="0" smtClean="0"/>
              <a:t>zasnovan </a:t>
            </a:r>
            <a:r>
              <a:rPr lang="hr-HR" dirty="0"/>
              <a:t>na ponašanju agenta (</a:t>
            </a:r>
            <a:r>
              <a:rPr lang="hr-HR" i="1" dirty="0"/>
              <a:t>eng. behavior based conract</a:t>
            </a:r>
            <a:r>
              <a:rPr lang="hr-HR" dirty="0"/>
              <a:t>), a ako je nadgledanje preskupo, onda je prihvatljiviji ugovor </a:t>
            </a:r>
            <a:r>
              <a:rPr lang="hr-HR" dirty="0" smtClean="0"/>
              <a:t>zasnovan  </a:t>
            </a:r>
            <a:r>
              <a:rPr lang="hr-HR" dirty="0"/>
              <a:t>na ostvarenim rezultatima (</a:t>
            </a:r>
            <a:r>
              <a:rPr lang="hr-HR" i="1" dirty="0"/>
              <a:t>eng. outcome based contract</a:t>
            </a:r>
            <a:r>
              <a:rPr lang="hr-HR" dirty="0"/>
              <a:t>).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891059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29579"/>
          </a:xfrm>
        </p:spPr>
        <p:txBody>
          <a:bodyPr>
            <a:normAutofit/>
          </a:bodyPr>
          <a:lstStyle/>
          <a:p>
            <a:pPr marL="0" indent="0"/>
            <a:r>
              <a:rPr lang="hr-HR" sz="3200" dirty="0" smtClean="0">
                <a:latin typeface="+mn-lt"/>
              </a:rPr>
              <a:t>Teorija </a:t>
            </a:r>
            <a:r>
              <a:rPr lang="hr-HR" sz="3200" dirty="0">
                <a:latin typeface="+mn-lt"/>
              </a:rPr>
              <a:t>uslužnosti</a:t>
            </a:r>
            <a:endParaRPr lang="en-US" sz="3200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210614"/>
            <a:ext cx="10515600" cy="4966349"/>
          </a:xfrm>
        </p:spPr>
        <p:txBody>
          <a:bodyPr>
            <a:normAutofit lnSpcReduction="10000"/>
          </a:bodyPr>
          <a:lstStyle/>
          <a:p>
            <a:pPr algn="just"/>
            <a:r>
              <a:rPr lang="hr-HR" dirty="0" smtClean="0"/>
              <a:t>Teorija </a:t>
            </a:r>
            <a:r>
              <a:rPr lang="hr-HR" dirty="0"/>
              <a:t>uslužnosti (eng. </a:t>
            </a:r>
            <a:r>
              <a:rPr lang="hr-HR" i="1" dirty="0"/>
              <a:t>s</a:t>
            </a:r>
            <a:r>
              <a:rPr lang="hr-HR" i="1" dirty="0" smtClean="0"/>
              <a:t>tewardship </a:t>
            </a:r>
            <a:r>
              <a:rPr lang="hr-HR" i="1" dirty="0"/>
              <a:t>t</a:t>
            </a:r>
            <a:r>
              <a:rPr lang="hr-HR" i="1" dirty="0" smtClean="0"/>
              <a:t>heory</a:t>
            </a:r>
            <a:r>
              <a:rPr lang="hr-HR" dirty="0"/>
              <a:t>) odbacuje pretpostavke agencijske teorije te </a:t>
            </a:r>
            <a:r>
              <a:rPr lang="hr-HR" dirty="0" smtClean="0"/>
              <a:t>potencira </a:t>
            </a:r>
            <a:r>
              <a:rPr lang="hr-HR" dirty="0"/>
              <a:t>da treba izgraditi kontekst u kojemu menadžeri percipiraju kako je </a:t>
            </a:r>
            <a:r>
              <a:rPr lang="hr-HR" dirty="0" smtClean="0"/>
              <a:t>ostvarivanje </a:t>
            </a:r>
            <a:r>
              <a:rPr lang="hr-HR" dirty="0"/>
              <a:t>interesa vlasnika u njihovom interesu. </a:t>
            </a:r>
            <a:endParaRPr lang="hr-HR" dirty="0" smtClean="0"/>
          </a:p>
          <a:p>
            <a:pPr algn="just"/>
            <a:r>
              <a:rPr lang="hr-HR" dirty="0" smtClean="0"/>
              <a:t>U </a:t>
            </a:r>
            <a:r>
              <a:rPr lang="hr-HR" dirty="0"/>
              <a:t>uslužnom odnosu menadžera i vlasnika ciljevi su zajednički pa je i djelovanje menadžera (eng. </a:t>
            </a:r>
            <a:r>
              <a:rPr lang="hr-HR" i="1" dirty="0"/>
              <a:t>steward</a:t>
            </a:r>
            <a:r>
              <a:rPr lang="hr-HR" dirty="0"/>
              <a:t>) u interesu organizacije. </a:t>
            </a:r>
            <a:endParaRPr lang="hr-HR" dirty="0" smtClean="0"/>
          </a:p>
          <a:p>
            <a:pPr algn="just"/>
            <a:r>
              <a:rPr lang="hr-HR" dirty="0" smtClean="0"/>
              <a:t>Teorija </a:t>
            </a:r>
            <a:r>
              <a:rPr lang="hr-HR" dirty="0"/>
              <a:t>ima izvore u organizacijskoj psihologiji i sociologiji, a napose u sociopsihološkom modelu ljudskog ponašanja koji pretpostavlja kako menadžer </a:t>
            </a:r>
            <a:r>
              <a:rPr lang="hr-HR" dirty="0" smtClean="0"/>
              <a:t>praktikuje </a:t>
            </a:r>
            <a:r>
              <a:rPr lang="hr-HR" dirty="0"/>
              <a:t>proorganizacijsko</a:t>
            </a:r>
            <a:r>
              <a:rPr lang="hr-HR" i="1" dirty="0"/>
              <a:t> </a:t>
            </a:r>
            <a:r>
              <a:rPr lang="hr-HR" dirty="0"/>
              <a:t>i kolektivističko ponašanje, ostvarujući više zadovoljstva služeći organizaciji nego zadovoljavajući svoje </a:t>
            </a:r>
            <a:r>
              <a:rPr lang="hr-HR" dirty="0" smtClean="0"/>
              <a:t> </a:t>
            </a:r>
            <a:r>
              <a:rPr lang="hr-HR" dirty="0"/>
              <a:t>ciljeve</a:t>
            </a:r>
            <a:r>
              <a:rPr lang="hr-HR" dirty="0" smtClean="0"/>
              <a:t>.</a:t>
            </a:r>
          </a:p>
          <a:p>
            <a:pPr algn="just"/>
            <a:r>
              <a:rPr lang="hr-HR" dirty="0" smtClean="0"/>
              <a:t> </a:t>
            </a:r>
            <a:r>
              <a:rPr lang="hr-HR" dirty="0"/>
              <a:t>Ključna motivacija menadžera je težnja da dobro obavi svoj posao i da bude dobar upravljač sredstvima </a:t>
            </a:r>
            <a:r>
              <a:rPr lang="hr-HR" dirty="0" smtClean="0"/>
              <a:t>preduzeća.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920901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41294"/>
            <a:ext cx="10515600" cy="5235669"/>
          </a:xfrm>
        </p:spPr>
        <p:txBody>
          <a:bodyPr>
            <a:normAutofit fontScale="92500" lnSpcReduction="10000"/>
          </a:bodyPr>
          <a:lstStyle/>
          <a:p>
            <a:pPr marL="0" lvl="0" indent="0">
              <a:buNone/>
            </a:pPr>
            <a:r>
              <a:rPr lang="hr-HR" dirty="0"/>
              <a:t>Osnovni elementi teorije uslužnosti</a:t>
            </a:r>
            <a:endParaRPr lang="en-US" dirty="0"/>
          </a:p>
          <a:p>
            <a:pPr marL="0" indent="0" algn="just">
              <a:buNone/>
            </a:pPr>
            <a:r>
              <a:rPr lang="hr-HR" i="1" dirty="0"/>
              <a:t> </a:t>
            </a:r>
            <a:r>
              <a:rPr lang="hr-HR" dirty="0" smtClean="0"/>
              <a:t>Uslužnost</a:t>
            </a:r>
            <a:r>
              <a:rPr lang="hr-HR" b="1" dirty="0" smtClean="0"/>
              <a:t> </a:t>
            </a:r>
            <a:r>
              <a:rPr lang="hr-HR" dirty="0"/>
              <a:t>(eng. </a:t>
            </a:r>
            <a:r>
              <a:rPr lang="hr-HR" i="1" dirty="0"/>
              <a:t>Stewardship</a:t>
            </a:r>
            <a:r>
              <a:rPr lang="hr-HR" dirty="0"/>
              <a:t>) se definira kao predanost menadžera pri osiguranju </a:t>
            </a:r>
            <a:r>
              <a:rPr lang="hr-HR" dirty="0" smtClean="0"/>
              <a:t>opšte </a:t>
            </a:r>
            <a:r>
              <a:rPr lang="hr-HR" dirty="0"/>
              <a:t>dobrobiti na takav način da su dugoročni interesi organizacije prioritet u </a:t>
            </a:r>
            <a:r>
              <a:rPr lang="hr-HR" dirty="0" smtClean="0"/>
              <a:t>njegovom </a:t>
            </a:r>
            <a:r>
              <a:rPr lang="hr-HR" dirty="0"/>
              <a:t>djelovanju, a ne vlastiti ciljevi i interesi, niti interesi i ciljevi drugih pojedinaca ili </a:t>
            </a:r>
            <a:r>
              <a:rPr lang="hr-HR" dirty="0" smtClean="0"/>
              <a:t>grupa. </a:t>
            </a:r>
          </a:p>
          <a:p>
            <a:pPr marL="0" indent="0" algn="just">
              <a:buNone/>
            </a:pPr>
            <a:r>
              <a:rPr lang="hr-HR" dirty="0" smtClean="0"/>
              <a:t>Predanost </a:t>
            </a:r>
            <a:r>
              <a:rPr lang="hr-HR" dirty="0"/>
              <a:t>interesima organizacije i međusobno povjerenje temelji su uslužnog odnosa</a:t>
            </a:r>
            <a:r>
              <a:rPr lang="hr-HR" b="1" i="1" dirty="0"/>
              <a:t> </a:t>
            </a:r>
            <a:r>
              <a:rPr lang="hr-HR" dirty="0"/>
              <a:t>između vlasnika kao principala i menadžera kao uslužitelja. </a:t>
            </a:r>
            <a:endParaRPr lang="en-US" dirty="0"/>
          </a:p>
          <a:p>
            <a:pPr marL="0" indent="0" algn="just">
              <a:buNone/>
            </a:pPr>
            <a:r>
              <a:rPr lang="hr-HR" dirty="0"/>
              <a:t> </a:t>
            </a:r>
            <a:r>
              <a:rPr lang="hr-HR" dirty="0" smtClean="0"/>
              <a:t>Teorija </a:t>
            </a:r>
            <a:r>
              <a:rPr lang="hr-HR" dirty="0"/>
              <a:t>predviđa da će menadžer, ponašajući se kao uslužitelj, </a:t>
            </a:r>
            <a:r>
              <a:rPr lang="hr-HR" dirty="0" smtClean="0"/>
              <a:t>maksimizirati </a:t>
            </a:r>
            <a:r>
              <a:rPr lang="hr-HR" dirty="0"/>
              <a:t>(i) svoju funkciju korisnosti putem djelovanja koje će osigurati uspješnost organizacije i </a:t>
            </a:r>
            <a:r>
              <a:rPr lang="hr-HR" dirty="0" smtClean="0"/>
              <a:t>maksimizirati </a:t>
            </a:r>
            <a:r>
              <a:rPr lang="hr-HR" dirty="0"/>
              <a:t>bogatstvo dioničara.</a:t>
            </a:r>
            <a:endParaRPr lang="en-US" dirty="0"/>
          </a:p>
          <a:p>
            <a:pPr marL="0" indent="0" algn="just">
              <a:buNone/>
            </a:pPr>
            <a:r>
              <a:rPr lang="hr-HR" dirty="0" smtClean="0"/>
              <a:t>Za </a:t>
            </a:r>
            <a:r>
              <a:rPr lang="hr-HR" dirty="0"/>
              <a:t>razumijevanje </a:t>
            </a:r>
            <a:r>
              <a:rPr lang="hr-HR" dirty="0" smtClean="0"/>
              <a:t>konvergentnih interesa </a:t>
            </a:r>
            <a:r>
              <a:rPr lang="hr-HR" dirty="0"/>
              <a:t>menadžera i vlasnika, </a:t>
            </a:r>
            <a:r>
              <a:rPr lang="hr-HR" dirty="0" smtClean="0"/>
              <a:t>posmatraju se psihološka </a:t>
            </a:r>
            <a:r>
              <a:rPr lang="hr-HR" dirty="0"/>
              <a:t>obilježja menadžera i </a:t>
            </a:r>
            <a:r>
              <a:rPr lang="hr-HR" dirty="0" smtClean="0"/>
              <a:t>obilježja </a:t>
            </a:r>
            <a:r>
              <a:rPr lang="hr-HR" dirty="0"/>
              <a:t>situacije koja vlada u organizaciji.</a:t>
            </a:r>
            <a:endParaRPr lang="en-US" dirty="0"/>
          </a:p>
          <a:p>
            <a:pPr marL="0" indent="0">
              <a:buNone/>
            </a:pPr>
            <a:r>
              <a:rPr lang="hr-HR" dirty="0"/>
              <a:t>Psihološka obilježja menadžera koja utječu na menadžersku motivaciju su: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004241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08529"/>
            <a:ext cx="10515600" cy="5168434"/>
          </a:xfrm>
        </p:spPr>
        <p:txBody>
          <a:bodyPr>
            <a:normAutofit fontScale="92500" lnSpcReduction="10000"/>
          </a:bodyPr>
          <a:lstStyle/>
          <a:p>
            <a:pPr lvl="0" algn="just"/>
            <a:r>
              <a:rPr lang="hr-HR" dirty="0"/>
              <a:t>Izvor motivacije uslužitelja </a:t>
            </a:r>
            <a:r>
              <a:rPr lang="hr-HR" dirty="0" smtClean="0"/>
              <a:t>(nalazi </a:t>
            </a:r>
            <a:r>
              <a:rPr lang="hr-HR" dirty="0"/>
              <a:t>se u nematerijalnim stvarima poput mogućnosti za napredovanje, priznanje, samoaktualizaciji i sl.)</a:t>
            </a:r>
            <a:endParaRPr lang="en-US" dirty="0"/>
          </a:p>
          <a:p>
            <a:pPr lvl="0" algn="just"/>
            <a:r>
              <a:rPr lang="hr-HR" dirty="0"/>
              <a:t>Identifikacija s organizacijom </a:t>
            </a:r>
            <a:r>
              <a:rPr lang="hr-HR" dirty="0" smtClean="0"/>
              <a:t>(nastup menadžer je takav da </a:t>
            </a:r>
            <a:r>
              <a:rPr lang="hr-HR" dirty="0"/>
              <a:t>počne sebe doživljavati i </a:t>
            </a:r>
            <a:r>
              <a:rPr lang="hr-HR" dirty="0" smtClean="0"/>
              <a:t>definisati kao </a:t>
            </a:r>
            <a:r>
              <a:rPr lang="hr-HR" dirty="0"/>
              <a:t>dio organizacije, tj. kad usvoji njezinu misiju, viziju i ciljeve kao svoje.)</a:t>
            </a:r>
            <a:endParaRPr lang="en-US" dirty="0"/>
          </a:p>
          <a:p>
            <a:pPr lvl="0" algn="just"/>
            <a:r>
              <a:rPr lang="hr-HR" dirty="0"/>
              <a:t>Upotreba moći </a:t>
            </a:r>
            <a:r>
              <a:rPr lang="hr-HR" dirty="0" smtClean="0"/>
              <a:t>(psihološka </a:t>
            </a:r>
            <a:r>
              <a:rPr lang="hr-HR" dirty="0"/>
              <a:t>potreba </a:t>
            </a:r>
            <a:r>
              <a:rPr lang="hr-HR" dirty="0" smtClean="0"/>
              <a:t>uticanja </a:t>
            </a:r>
            <a:r>
              <a:rPr lang="hr-HR" dirty="0"/>
              <a:t>na druge u svrhu ispunjavanja valjanog i prihvaćenoga organizacijskog cilja.)</a:t>
            </a:r>
            <a:endParaRPr lang="en-US" dirty="0"/>
          </a:p>
          <a:p>
            <a:r>
              <a:rPr lang="hr-HR" dirty="0"/>
              <a:t>Obilježja situacije su:</a:t>
            </a:r>
            <a:endParaRPr lang="en-US" dirty="0"/>
          </a:p>
          <a:p>
            <a:pPr lvl="0" algn="just"/>
            <a:r>
              <a:rPr lang="hr-HR" dirty="0" smtClean="0"/>
              <a:t>Menadžment </a:t>
            </a:r>
            <a:r>
              <a:rPr lang="hr-HR" dirty="0"/>
              <a:t>filozofija </a:t>
            </a:r>
            <a:r>
              <a:rPr lang="hr-HR" dirty="0" smtClean="0"/>
              <a:t>(određuje uslova </a:t>
            </a:r>
            <a:r>
              <a:rPr lang="hr-HR" dirty="0"/>
              <a:t>u kojima će se moći više razvijati agencijski ili uslužni odnosi, s tim da razvoju uslužnog odnosa pogoduju participativni stilovi vodstva i postojanje odnosa povjerenja.)</a:t>
            </a:r>
            <a:endParaRPr lang="en-US" dirty="0"/>
          </a:p>
          <a:p>
            <a:pPr lvl="0" algn="just"/>
            <a:r>
              <a:rPr lang="hr-HR" dirty="0"/>
              <a:t>Kultura </a:t>
            </a:r>
            <a:r>
              <a:rPr lang="hr-HR" dirty="0" smtClean="0"/>
              <a:t>(kulturološke </a:t>
            </a:r>
            <a:r>
              <a:rPr lang="hr-HR" dirty="0"/>
              <a:t>razlike  obuhvaćene dimenzijama distance moći i individualizam / kolektivizam, povezane s teorijom uslužnosti pogoduju oblikovanju uslužnog odnosa.)</a:t>
            </a:r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769512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85451"/>
          </a:xfrm>
        </p:spPr>
        <p:txBody>
          <a:bodyPr>
            <a:normAutofit/>
          </a:bodyPr>
          <a:lstStyle/>
          <a:p>
            <a:pPr marL="0" lvl="0" indent="0"/>
            <a:r>
              <a:rPr lang="hr-HR" sz="3200" dirty="0">
                <a:latin typeface="+mn-lt"/>
              </a:rPr>
              <a:t>Teorija uslužnosti i korporativno upravljanje</a:t>
            </a:r>
            <a:endParaRPr lang="en-US" sz="3200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479176"/>
            <a:ext cx="10515600" cy="4697787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hr-HR" dirty="0"/>
              <a:t> </a:t>
            </a:r>
            <a:r>
              <a:rPr lang="hr-HR" dirty="0" smtClean="0"/>
              <a:t>U </a:t>
            </a:r>
            <a:r>
              <a:rPr lang="hr-HR" dirty="0"/>
              <a:t>empirijskim istraživanjima korporativnog upravljanja dominira agencijska teorija</a:t>
            </a:r>
            <a:r>
              <a:rPr lang="hr-HR" dirty="0" smtClean="0"/>
              <a:t>.</a:t>
            </a:r>
          </a:p>
          <a:p>
            <a:pPr marL="0" indent="0" algn="just">
              <a:buNone/>
            </a:pPr>
            <a:r>
              <a:rPr lang="hr-HR" dirty="0" smtClean="0"/>
              <a:t> </a:t>
            </a:r>
            <a:r>
              <a:rPr lang="hr-HR" dirty="0"/>
              <a:t>Nadalje, isključivo oslanjanje na postavke agencijske teorije nije prihvatljivo jer zanemaruje neke elemente kompleksnosti organizacije (menadžeri zaslužuju više povjerenja i autonomije nego što im pripisuju agencijske teorije). </a:t>
            </a:r>
            <a:endParaRPr lang="hr-HR" dirty="0" smtClean="0"/>
          </a:p>
          <a:p>
            <a:pPr marL="0" indent="0" algn="just">
              <a:buNone/>
            </a:pPr>
            <a:r>
              <a:rPr lang="hr-HR" dirty="0" smtClean="0"/>
              <a:t>Također</a:t>
            </a:r>
            <a:r>
              <a:rPr lang="hr-HR" dirty="0"/>
              <a:t>, pretpostavke o konfliktu kao temeljnom odnosu menadžera i vlasnika treba </a:t>
            </a:r>
            <a:r>
              <a:rPr lang="hr-HR" dirty="0" smtClean="0"/>
              <a:t>posmatrati  </a:t>
            </a:r>
            <a:r>
              <a:rPr lang="hr-HR" dirty="0"/>
              <a:t>kao </a:t>
            </a:r>
            <a:r>
              <a:rPr lang="hr-HR" dirty="0" smtClean="0"/>
              <a:t>izuzetak, </a:t>
            </a:r>
            <a:r>
              <a:rPr lang="hr-HR" dirty="0"/>
              <a:t>a ne pravilo. </a:t>
            </a:r>
            <a:endParaRPr lang="hr-HR" dirty="0" smtClean="0"/>
          </a:p>
          <a:p>
            <a:pPr marL="0" indent="0" algn="just">
              <a:buNone/>
            </a:pPr>
            <a:r>
              <a:rPr lang="hr-HR" dirty="0" smtClean="0"/>
              <a:t>Navedeno </a:t>
            </a:r>
            <a:r>
              <a:rPr lang="hr-HR" dirty="0"/>
              <a:t>ide u prilog mogućnosti </a:t>
            </a:r>
            <a:r>
              <a:rPr lang="hr-HR" dirty="0" smtClean="0"/>
              <a:t>daljeg </a:t>
            </a:r>
            <a:r>
              <a:rPr lang="hr-HR" dirty="0"/>
              <a:t>razvoja teorije uslužnosti, jer su dosadašnja istraživanja većinom </a:t>
            </a:r>
            <a:r>
              <a:rPr lang="hr-HR" dirty="0" smtClean="0"/>
              <a:t>definisala  </a:t>
            </a:r>
            <a:r>
              <a:rPr lang="hr-HR" dirty="0"/>
              <a:t>samo ono što agencijskoj teoriji nije uspjelo.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72743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74059"/>
            <a:ext cx="10515600" cy="530290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r-Latn-ME" dirty="0"/>
              <a:t>C -</a:t>
            </a:r>
            <a:r>
              <a:rPr lang="en-US" dirty="0"/>
              <a:t>NORMATIVNI AKTI DRUŠTVA </a:t>
            </a:r>
            <a:r>
              <a:rPr lang="sr-Latn-ME" dirty="0"/>
              <a:t> </a:t>
            </a:r>
            <a:endParaRPr lang="en-US" b="1" dirty="0"/>
          </a:p>
          <a:p>
            <a:pPr marL="0" indent="0">
              <a:buNone/>
            </a:pPr>
            <a:r>
              <a:rPr lang="en-US" dirty="0"/>
              <a:t>1. </a:t>
            </a:r>
            <a:r>
              <a:rPr lang="en-US" dirty="0" err="1"/>
              <a:t>Vrste</a:t>
            </a:r>
            <a:r>
              <a:rPr lang="en-US" dirty="0"/>
              <a:t> </a:t>
            </a:r>
            <a:r>
              <a:rPr lang="en-US" dirty="0" err="1"/>
              <a:t>normativnih</a:t>
            </a:r>
            <a:r>
              <a:rPr lang="en-US" dirty="0"/>
              <a:t> </a:t>
            </a:r>
            <a:r>
              <a:rPr lang="en-US" dirty="0" err="1"/>
              <a:t>akata</a:t>
            </a:r>
            <a:r>
              <a:rPr lang="en-US" dirty="0"/>
              <a:t> </a:t>
            </a:r>
            <a:r>
              <a:rPr lang="sr-Latn-ME" dirty="0"/>
              <a:t> </a:t>
            </a:r>
            <a:endParaRPr lang="en-US" dirty="0"/>
          </a:p>
          <a:p>
            <a:pPr marL="0" indent="0">
              <a:buNone/>
            </a:pPr>
            <a:r>
              <a:rPr lang="nn-NO" dirty="0"/>
              <a:t>2. Kako usvojiti i izmijeniti normativne akte</a:t>
            </a:r>
            <a:endParaRPr lang="sr-Latn-ME" dirty="0"/>
          </a:p>
          <a:p>
            <a:pPr marL="0" indent="0">
              <a:buNone/>
            </a:pPr>
            <a:r>
              <a:rPr lang="pl-PL" dirty="0" smtClean="0"/>
              <a:t>D - </a:t>
            </a:r>
            <a:r>
              <a:rPr lang="pl-PL" dirty="0" smtClean="0"/>
              <a:t> </a:t>
            </a:r>
            <a:r>
              <a:rPr lang="pl-PL" dirty="0" smtClean="0"/>
              <a:t>NORMATIVNA NADLEŽNOST NADZORNOG/UPRAVNOG ODBORA </a:t>
            </a:r>
            <a:endParaRPr lang="pl-PL" b="1" dirty="0" smtClean="0"/>
          </a:p>
          <a:p>
            <a:pPr marL="0" indent="0">
              <a:buNone/>
            </a:pPr>
            <a:r>
              <a:rPr lang="en-US" dirty="0" smtClean="0"/>
              <a:t>1. </a:t>
            </a:r>
            <a:r>
              <a:rPr lang="en-US" dirty="0" err="1" smtClean="0"/>
              <a:t>Kada</a:t>
            </a:r>
            <a:r>
              <a:rPr lang="en-US" dirty="0" smtClean="0"/>
              <a:t> </a:t>
            </a:r>
            <a:r>
              <a:rPr lang="en-US" dirty="0" err="1" smtClean="0"/>
              <a:t>formirati</a:t>
            </a:r>
            <a:r>
              <a:rPr lang="en-US" dirty="0" smtClean="0"/>
              <a:t> </a:t>
            </a:r>
            <a:r>
              <a:rPr lang="en-US" dirty="0" err="1" smtClean="0"/>
              <a:t>nadzorni</a:t>
            </a:r>
            <a:r>
              <a:rPr lang="en-US" dirty="0" smtClean="0"/>
              <a:t>/</a:t>
            </a:r>
            <a:r>
              <a:rPr lang="en-US" dirty="0" err="1" smtClean="0"/>
              <a:t>upravni</a:t>
            </a:r>
            <a:r>
              <a:rPr lang="en-US" dirty="0" smtClean="0"/>
              <a:t> </a:t>
            </a:r>
            <a:r>
              <a:rPr lang="en-US" dirty="0" err="1" smtClean="0"/>
              <a:t>odbor</a:t>
            </a:r>
            <a:r>
              <a:rPr lang="en-US" dirty="0" smtClean="0"/>
              <a:t> </a:t>
            </a:r>
          </a:p>
          <a:p>
            <a:pPr marL="0" indent="0">
              <a:buNone/>
            </a:pPr>
            <a:r>
              <a:rPr lang="en-US" dirty="0" smtClean="0"/>
              <a:t>2. </a:t>
            </a:r>
            <a:r>
              <a:rPr lang="en-US" dirty="0" err="1" smtClean="0"/>
              <a:t>Pregled</a:t>
            </a:r>
            <a:r>
              <a:rPr lang="en-US" dirty="0" smtClean="0"/>
              <a:t> </a:t>
            </a:r>
            <a:r>
              <a:rPr lang="en-US" dirty="0" err="1" smtClean="0"/>
              <a:t>nadležnosti</a:t>
            </a:r>
            <a:r>
              <a:rPr lang="en-US" dirty="0" smtClean="0"/>
              <a:t> </a:t>
            </a:r>
            <a:r>
              <a:rPr lang="en-US" dirty="0" err="1" smtClean="0"/>
              <a:t>nadzornog</a:t>
            </a:r>
            <a:r>
              <a:rPr lang="en-US" dirty="0" smtClean="0"/>
              <a:t>/</a:t>
            </a:r>
            <a:r>
              <a:rPr lang="en-US" dirty="0" err="1" smtClean="0"/>
              <a:t>upravnog</a:t>
            </a:r>
            <a:r>
              <a:rPr lang="en-US" dirty="0" smtClean="0"/>
              <a:t> </a:t>
            </a:r>
            <a:r>
              <a:rPr lang="en-US" dirty="0" err="1" smtClean="0"/>
              <a:t>odbora</a:t>
            </a:r>
            <a:r>
              <a:rPr lang="en-US" dirty="0" smtClean="0"/>
              <a:t> </a:t>
            </a:r>
          </a:p>
          <a:p>
            <a:pPr marL="0" indent="0" algn="just">
              <a:buNone/>
            </a:pPr>
            <a:r>
              <a:rPr lang="en-US" dirty="0" smtClean="0"/>
              <a:t> </a:t>
            </a:r>
            <a:r>
              <a:rPr lang="sr-Latn-ME" dirty="0" smtClean="0"/>
              <a:t>E -</a:t>
            </a:r>
            <a:r>
              <a:rPr lang="en-US" dirty="0" smtClean="0"/>
              <a:t> </a:t>
            </a:r>
            <a:r>
              <a:rPr lang="sr-Latn-ME" dirty="0" smtClean="0"/>
              <a:t>NORMATIVNA NADLEŽNOST SKUPŠTINE AKCIONARA </a:t>
            </a:r>
            <a:endParaRPr lang="en-US" b="1" dirty="0" smtClean="0"/>
          </a:p>
          <a:p>
            <a:pPr marL="0" indent="0">
              <a:buNone/>
            </a:pPr>
            <a:r>
              <a:rPr lang="en-US" dirty="0" smtClean="0"/>
              <a:t>1. </a:t>
            </a:r>
            <a:r>
              <a:rPr lang="en-US" dirty="0" err="1" smtClean="0"/>
              <a:t>Vrste</a:t>
            </a:r>
            <a:r>
              <a:rPr lang="en-US" dirty="0" smtClean="0"/>
              <a:t> </a:t>
            </a:r>
            <a:r>
              <a:rPr lang="en-US" dirty="0" err="1" smtClean="0"/>
              <a:t>skupština</a:t>
            </a:r>
            <a:r>
              <a:rPr lang="en-US" dirty="0" smtClean="0"/>
              <a:t> </a:t>
            </a:r>
            <a:r>
              <a:rPr lang="en-US" dirty="0" err="1" smtClean="0"/>
              <a:t>dioničara</a:t>
            </a:r>
            <a:r>
              <a:rPr lang="en-US" dirty="0" smtClean="0"/>
              <a:t>/</a:t>
            </a:r>
            <a:r>
              <a:rPr lang="en-US" dirty="0" err="1" smtClean="0"/>
              <a:t>akcionara</a:t>
            </a:r>
            <a:r>
              <a:rPr lang="en-US" dirty="0" smtClean="0"/>
              <a:t> </a:t>
            </a:r>
          </a:p>
          <a:p>
            <a:pPr marL="0" indent="0">
              <a:buNone/>
            </a:pPr>
            <a:r>
              <a:rPr lang="en-US" dirty="0" smtClean="0"/>
              <a:t>2. </a:t>
            </a:r>
            <a:r>
              <a:rPr lang="en-US" dirty="0" err="1" smtClean="0"/>
              <a:t>Nadležnost</a:t>
            </a:r>
            <a:r>
              <a:rPr lang="en-US" dirty="0" smtClean="0"/>
              <a:t> </a:t>
            </a:r>
            <a:r>
              <a:rPr lang="en-US" dirty="0" err="1" smtClean="0"/>
              <a:t>skupštine</a:t>
            </a:r>
            <a:r>
              <a:rPr lang="en-US" dirty="0" smtClean="0"/>
              <a:t> </a:t>
            </a:r>
            <a:r>
              <a:rPr lang="en-US" dirty="0" err="1" smtClean="0"/>
              <a:t>dioničara</a:t>
            </a:r>
            <a:r>
              <a:rPr lang="en-US" dirty="0" smtClean="0"/>
              <a:t>/</a:t>
            </a:r>
            <a:r>
              <a:rPr lang="en-US" dirty="0" err="1" smtClean="0"/>
              <a:t>akcionara</a:t>
            </a:r>
            <a:r>
              <a:rPr lang="en-US" dirty="0" smtClean="0"/>
              <a:t> </a:t>
            </a:r>
          </a:p>
          <a:p>
            <a:pPr marL="0" indent="0">
              <a:buNone/>
            </a:pPr>
            <a:r>
              <a:rPr lang="en-US" dirty="0" smtClean="0"/>
              <a:t>3. </a:t>
            </a:r>
            <a:r>
              <a:rPr lang="en-US" dirty="0" err="1" smtClean="0"/>
              <a:t>Prenošenje</a:t>
            </a:r>
            <a:r>
              <a:rPr lang="en-US" dirty="0" smtClean="0"/>
              <a:t> </a:t>
            </a:r>
            <a:r>
              <a:rPr lang="en-US" dirty="0" err="1" smtClean="0"/>
              <a:t>nadležnosti</a:t>
            </a:r>
            <a:r>
              <a:rPr lang="sr-Latn-ME" dirty="0" smtClean="0"/>
              <a:t> 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2698227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33718"/>
            <a:ext cx="10515600" cy="5343245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hr-HR" dirty="0"/>
              <a:t> Istraživanje je pokazalo da </a:t>
            </a:r>
            <a:r>
              <a:rPr lang="hr-HR" dirty="0" smtClean="0"/>
              <a:t>integrisane funkcije </a:t>
            </a:r>
            <a:r>
              <a:rPr lang="hr-HR" dirty="0"/>
              <a:t>glavnog izvršnog direktora i predsjednika odbora u jednoj osobi </a:t>
            </a:r>
            <a:r>
              <a:rPr lang="hr-HR" dirty="0" smtClean="0"/>
              <a:t>rezultiraju </a:t>
            </a:r>
            <a:r>
              <a:rPr lang="hr-HR" dirty="0"/>
              <a:t>superiornijom uspješnošću poduzeća, što ide u prilog teoriji uslužnosti. </a:t>
            </a:r>
            <a:endParaRPr lang="hr-HR" dirty="0" smtClean="0"/>
          </a:p>
          <a:p>
            <a:pPr marL="0" indent="0" algn="just">
              <a:buNone/>
            </a:pPr>
            <a:r>
              <a:rPr lang="hr-HR" dirty="0" smtClean="0"/>
              <a:t>Iz </a:t>
            </a:r>
            <a:r>
              <a:rPr lang="hr-HR" dirty="0"/>
              <a:t>te pretpostavke definira se strateška uloga odbora direktora koja se sastoji prvenstveno u pružanju podrške, a ne u nadzoru i kontroli. </a:t>
            </a:r>
          </a:p>
          <a:p>
            <a:pPr marL="0" indent="0" algn="just">
              <a:buNone/>
            </a:pPr>
            <a:r>
              <a:rPr lang="hr-HR" dirty="0" smtClean="0"/>
              <a:t>Takođe, </a:t>
            </a:r>
            <a:r>
              <a:rPr lang="hr-HR" dirty="0"/>
              <a:t>teorija uslužnosti podupire i veću zastupljenost izvršnih direktora nasuprot neizvršnim direktorima u strukturi odbora koji su neefikasan kontrolni mehanizam.</a:t>
            </a:r>
            <a:endParaRPr lang="en-US" dirty="0"/>
          </a:p>
          <a:p>
            <a:pPr marL="0" indent="0" algn="just">
              <a:buNone/>
            </a:pPr>
            <a:r>
              <a:rPr lang="hr-HR" dirty="0"/>
              <a:t> Teorija uslužnosti je superiornija ostalim teorijama u sferi etičnosti</a:t>
            </a:r>
            <a:r>
              <a:rPr lang="hr-HR" b="1" dirty="0"/>
              <a:t> </a:t>
            </a:r>
            <a:r>
              <a:rPr lang="hr-HR" dirty="0"/>
              <a:t>jer </a:t>
            </a:r>
            <a:r>
              <a:rPr lang="hr-HR" dirty="0" smtClean="0"/>
              <a:t>podstiče </a:t>
            </a:r>
            <a:r>
              <a:rPr lang="hr-HR" dirty="0"/>
              <a:t>društvenu odgovornost i odgovornost prema svim interesno – utjecajnim skupinama, a brojni autori </a:t>
            </a:r>
            <a:r>
              <a:rPr lang="hr-HR" dirty="0" smtClean="0"/>
              <a:t>definišu  </a:t>
            </a:r>
            <a:r>
              <a:rPr lang="hr-HR" dirty="0"/>
              <a:t>teoriju uslužnosti i kao dominantu u razumijevanju korporativnog upravljanja u socijalnom sektoru.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3646283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Latn-ME" dirty="0" smtClean="0">
                <a:latin typeface="+mn-lt"/>
              </a:rPr>
              <a:t>B -</a:t>
            </a:r>
            <a:r>
              <a:rPr lang="en-US" dirty="0" smtClean="0">
                <a:latin typeface="+mn-lt"/>
              </a:rPr>
              <a:t> </a:t>
            </a:r>
            <a:r>
              <a:rPr lang="en-US" dirty="0" err="1" smtClean="0">
                <a:latin typeface="+mn-lt"/>
              </a:rPr>
              <a:t>Osnivački</a:t>
            </a:r>
            <a:r>
              <a:rPr lang="en-US" dirty="0" smtClean="0">
                <a:latin typeface="+mn-lt"/>
              </a:rPr>
              <a:t> </a:t>
            </a:r>
            <a:r>
              <a:rPr lang="en-US" dirty="0" err="1" smtClean="0">
                <a:latin typeface="+mn-lt"/>
              </a:rPr>
              <a:t>akt</a:t>
            </a:r>
            <a:r>
              <a:rPr lang="sr-Latn-ME" dirty="0" smtClean="0">
                <a:latin typeface="+mn-lt"/>
              </a:rPr>
              <a:t>i</a:t>
            </a:r>
            <a:r>
              <a:rPr lang="en-US" dirty="0" smtClean="0">
                <a:latin typeface="+mn-lt"/>
              </a:rPr>
              <a:t> </a:t>
            </a:r>
            <a:r>
              <a:rPr lang="sr-Latn-ME" dirty="0" smtClean="0">
                <a:latin typeface="+mn-lt"/>
              </a:rPr>
              <a:t> dioničkog/akcionarskog </a:t>
            </a:r>
            <a:r>
              <a:rPr lang="en-US" dirty="0" err="1" smtClean="0">
                <a:latin typeface="+mn-lt"/>
              </a:rPr>
              <a:t>društva</a:t>
            </a:r>
            <a:endParaRPr lang="en-US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dirty="0" smtClean="0"/>
              <a:t>1</a:t>
            </a:r>
            <a:r>
              <a:rPr lang="en-US" sz="3600" dirty="0"/>
              <a:t>. </a:t>
            </a:r>
            <a:r>
              <a:rPr lang="sr-Latn-ME" sz="3600" dirty="0" smtClean="0"/>
              <a:t>Sadržaj</a:t>
            </a:r>
            <a:r>
              <a:rPr lang="en-US" sz="3600" dirty="0" smtClean="0"/>
              <a:t> </a:t>
            </a:r>
            <a:r>
              <a:rPr lang="en-US" sz="3600" dirty="0" err="1"/>
              <a:t>osnivačkog</a:t>
            </a:r>
            <a:r>
              <a:rPr lang="en-US" sz="3600" dirty="0"/>
              <a:t> </a:t>
            </a:r>
            <a:r>
              <a:rPr lang="en-US" sz="3600" dirty="0" err="1" smtClean="0"/>
              <a:t>akta</a:t>
            </a:r>
            <a:r>
              <a:rPr lang="sr-Latn-ME" sz="3600" dirty="0" smtClean="0"/>
              <a:t> društva</a:t>
            </a:r>
            <a:endParaRPr lang="en-US" sz="3600" dirty="0"/>
          </a:p>
          <a:p>
            <a:pPr marL="0" indent="0" algn="just">
              <a:buNone/>
            </a:pPr>
            <a:r>
              <a:rPr lang="en-US" dirty="0" err="1"/>
              <a:t>Osnivački</a:t>
            </a:r>
            <a:r>
              <a:rPr lang="en-US" dirty="0"/>
              <a:t> </a:t>
            </a:r>
            <a:r>
              <a:rPr lang="en-US" dirty="0" err="1"/>
              <a:t>akt</a:t>
            </a:r>
            <a:r>
              <a:rPr lang="en-US" dirty="0"/>
              <a:t> mora </a:t>
            </a:r>
            <a:r>
              <a:rPr lang="sr-Latn-ME" dirty="0" smtClean="0"/>
              <a:t>da </a:t>
            </a:r>
            <a:r>
              <a:rPr lang="en-US" dirty="0" err="1" smtClean="0"/>
              <a:t>sadrži</a:t>
            </a:r>
            <a:r>
              <a:rPr lang="en-US" dirty="0" smtClean="0"/>
              <a:t> </a:t>
            </a:r>
            <a:r>
              <a:rPr lang="en-US" dirty="0" err="1"/>
              <a:t>minimalne</a:t>
            </a:r>
            <a:r>
              <a:rPr lang="en-US" dirty="0"/>
              <a:t> </a:t>
            </a:r>
            <a:r>
              <a:rPr lang="en-US" dirty="0" err="1"/>
              <a:t>odredbe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se </a:t>
            </a:r>
            <a:r>
              <a:rPr lang="en-US" dirty="0" err="1"/>
              <a:t>odnose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strukturu</a:t>
            </a:r>
            <a:r>
              <a:rPr lang="en-US" dirty="0"/>
              <a:t> </a:t>
            </a:r>
            <a:r>
              <a:rPr lang="en-US" dirty="0" err="1" smtClean="0"/>
              <a:t>i</a:t>
            </a:r>
            <a:r>
              <a:rPr lang="sr-Latn-ME" dirty="0" smtClean="0"/>
              <a:t> </a:t>
            </a:r>
            <a:r>
              <a:rPr lang="en-US" dirty="0" err="1" smtClean="0"/>
              <a:t>osnovni</a:t>
            </a:r>
            <a:r>
              <a:rPr lang="en-US" dirty="0" smtClean="0"/>
              <a:t> </a:t>
            </a:r>
            <a:r>
              <a:rPr lang="en-US" dirty="0" err="1"/>
              <a:t>kapital</a:t>
            </a:r>
            <a:r>
              <a:rPr lang="en-US" dirty="0"/>
              <a:t>, </a:t>
            </a:r>
            <a:r>
              <a:rPr lang="en-US" dirty="0" err="1"/>
              <a:t>ovlaštenja</a:t>
            </a:r>
            <a:r>
              <a:rPr lang="en-US" dirty="0"/>
              <a:t> organa </a:t>
            </a:r>
            <a:r>
              <a:rPr lang="en-US" dirty="0" err="1"/>
              <a:t>upravljanja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prava</a:t>
            </a:r>
            <a:r>
              <a:rPr lang="en-US" dirty="0"/>
              <a:t> </a:t>
            </a:r>
            <a:r>
              <a:rPr lang="en-US" dirty="0" err="1"/>
              <a:t>dioničara</a:t>
            </a:r>
            <a:r>
              <a:rPr lang="en-US" dirty="0"/>
              <a:t>/</a:t>
            </a:r>
            <a:r>
              <a:rPr lang="en-US" dirty="0" err="1"/>
              <a:t>akcionara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.</a:t>
            </a:r>
          </a:p>
          <a:p>
            <a:pPr marL="0" indent="0">
              <a:buNone/>
            </a:pPr>
            <a:r>
              <a:rPr lang="en-US" dirty="0"/>
              <a:t>Bez </a:t>
            </a:r>
            <a:r>
              <a:rPr lang="en-US" dirty="0" err="1"/>
              <a:t>obzira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djelatnost</a:t>
            </a:r>
            <a:r>
              <a:rPr lang="en-US" dirty="0"/>
              <a:t>, </a:t>
            </a:r>
            <a:r>
              <a:rPr lang="en-US" dirty="0" err="1"/>
              <a:t>vlasničku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upravljačku</a:t>
            </a:r>
            <a:r>
              <a:rPr lang="en-US" dirty="0"/>
              <a:t> </a:t>
            </a:r>
            <a:r>
              <a:rPr lang="en-US" dirty="0" err="1"/>
              <a:t>strukturu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, </a:t>
            </a:r>
            <a:r>
              <a:rPr lang="en-US" dirty="0" err="1"/>
              <a:t>osnivački</a:t>
            </a:r>
            <a:r>
              <a:rPr lang="en-US" dirty="0"/>
              <a:t> </a:t>
            </a:r>
            <a:r>
              <a:rPr lang="en-US" dirty="0" err="1" smtClean="0"/>
              <a:t>akt</a:t>
            </a:r>
            <a:r>
              <a:rPr lang="sr-Latn-ME" dirty="0" smtClean="0"/>
              <a:t> </a:t>
            </a:r>
            <a:r>
              <a:rPr lang="en-US" dirty="0" smtClean="0"/>
              <a:t>mora </a:t>
            </a:r>
            <a:r>
              <a:rPr lang="sr-Latn-ME" dirty="0" smtClean="0"/>
              <a:t>da </a:t>
            </a:r>
            <a:r>
              <a:rPr lang="en-US" dirty="0" err="1" smtClean="0"/>
              <a:t>sadrži</a:t>
            </a:r>
            <a:r>
              <a:rPr lang="en-US" dirty="0" smtClean="0"/>
              <a:t> </a:t>
            </a:r>
            <a:r>
              <a:rPr lang="en-US" dirty="0" err="1"/>
              <a:t>određene</a:t>
            </a:r>
            <a:r>
              <a:rPr lang="en-US" dirty="0"/>
              <a:t> </a:t>
            </a:r>
            <a:r>
              <a:rPr lang="en-US" dirty="0" err="1"/>
              <a:t>obavezne</a:t>
            </a:r>
            <a:r>
              <a:rPr lang="en-US" dirty="0"/>
              <a:t> </a:t>
            </a:r>
            <a:r>
              <a:rPr lang="en-US" dirty="0" err="1"/>
              <a:t>odredbe</a:t>
            </a:r>
            <a:r>
              <a:rPr lang="en-US" dirty="0"/>
              <a:t>.</a:t>
            </a:r>
          </a:p>
          <a:p>
            <a:pPr marL="0" indent="0">
              <a:buNone/>
            </a:pPr>
            <a:r>
              <a:rPr lang="pl-PL" dirty="0" smtClean="0"/>
              <a:t>Po </a:t>
            </a:r>
            <a:r>
              <a:rPr lang="pl-PL" dirty="0"/>
              <a:t>Zakonu o privrednim društvima FBiH:</a:t>
            </a:r>
          </a:p>
          <a:p>
            <a:pPr marL="0" indent="0" algn="just">
              <a:buNone/>
            </a:pPr>
            <a:r>
              <a:rPr lang="en-US" dirty="0" err="1"/>
              <a:t>Dioničko</a:t>
            </a:r>
            <a:r>
              <a:rPr lang="en-US" dirty="0"/>
              <a:t> </a:t>
            </a:r>
            <a:r>
              <a:rPr lang="en-US" dirty="0" err="1"/>
              <a:t>društvo</a:t>
            </a:r>
            <a:r>
              <a:rPr lang="en-US" dirty="0"/>
              <a:t> se </a:t>
            </a:r>
            <a:r>
              <a:rPr lang="en-US" dirty="0" err="1"/>
              <a:t>osniva</a:t>
            </a:r>
            <a:r>
              <a:rPr lang="en-US" dirty="0"/>
              <a:t> </a:t>
            </a:r>
            <a:r>
              <a:rPr lang="en-US" dirty="0" err="1"/>
              <a:t>ugovorom</a:t>
            </a:r>
            <a:r>
              <a:rPr lang="en-US" dirty="0"/>
              <a:t> o </a:t>
            </a:r>
            <a:r>
              <a:rPr lang="en-US" dirty="0" err="1"/>
              <a:t>osnivanju</a:t>
            </a:r>
            <a:r>
              <a:rPr lang="en-US" dirty="0"/>
              <a:t>,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obavezno</a:t>
            </a:r>
            <a:r>
              <a:rPr lang="en-US" dirty="0"/>
              <a:t> </a:t>
            </a:r>
            <a:r>
              <a:rPr lang="en-US" dirty="0" err="1" smtClean="0"/>
              <a:t>sadrži</a:t>
            </a:r>
            <a:r>
              <a:rPr lang="en-US" dirty="0" smtClean="0"/>
              <a:t>: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5208099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11369"/>
            <a:ext cx="10515600" cy="5365594"/>
          </a:xfrm>
        </p:spPr>
        <p:txBody>
          <a:bodyPr>
            <a:normAutofit/>
          </a:bodyPr>
          <a:lstStyle/>
          <a:p>
            <a:r>
              <a:rPr lang="en-US" dirty="0" err="1"/>
              <a:t>ime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prezime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firmu</a:t>
            </a:r>
            <a:r>
              <a:rPr lang="en-US" dirty="0"/>
              <a:t>,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adresu</a:t>
            </a:r>
            <a:r>
              <a:rPr lang="en-US" dirty="0"/>
              <a:t> </a:t>
            </a:r>
            <a:r>
              <a:rPr lang="en-US" dirty="0" err="1"/>
              <a:t>prebivališta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sjedišta</a:t>
            </a:r>
            <a:r>
              <a:rPr lang="en-US" dirty="0"/>
              <a:t> </a:t>
            </a:r>
            <a:r>
              <a:rPr lang="en-US" dirty="0" err="1"/>
              <a:t>osnivača</a:t>
            </a:r>
            <a:r>
              <a:rPr lang="en-US" dirty="0"/>
              <a:t>;</a:t>
            </a:r>
          </a:p>
          <a:p>
            <a:pPr marL="0" indent="0">
              <a:buNone/>
            </a:pPr>
            <a:r>
              <a:rPr lang="en-US" dirty="0"/>
              <a:t>• </a:t>
            </a:r>
            <a:r>
              <a:rPr lang="en-US" dirty="0" err="1"/>
              <a:t>firmu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sjedište</a:t>
            </a:r>
            <a:r>
              <a:rPr lang="en-US" dirty="0"/>
              <a:t> </a:t>
            </a:r>
            <a:r>
              <a:rPr lang="en-US" dirty="0" err="1"/>
              <a:t>dioničkog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;</a:t>
            </a:r>
          </a:p>
          <a:p>
            <a:pPr marL="0" indent="0">
              <a:buNone/>
            </a:pPr>
            <a:r>
              <a:rPr lang="en-US" dirty="0"/>
              <a:t>• </a:t>
            </a:r>
            <a:r>
              <a:rPr lang="en-US" dirty="0" err="1"/>
              <a:t>djelatnost</a:t>
            </a:r>
            <a:r>
              <a:rPr lang="en-US" dirty="0"/>
              <a:t>;</a:t>
            </a:r>
          </a:p>
          <a:p>
            <a:pPr marL="0" indent="0">
              <a:buNone/>
            </a:pPr>
            <a:r>
              <a:rPr lang="en-US" dirty="0"/>
              <a:t>• </a:t>
            </a:r>
            <a:r>
              <a:rPr lang="en-US" dirty="0" err="1"/>
              <a:t>prava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obaveze</a:t>
            </a:r>
            <a:r>
              <a:rPr lang="en-US" dirty="0"/>
              <a:t> </a:t>
            </a:r>
            <a:r>
              <a:rPr lang="en-US" dirty="0" err="1"/>
              <a:t>osnivača</a:t>
            </a:r>
            <a:r>
              <a:rPr lang="en-US" dirty="0"/>
              <a:t>;</a:t>
            </a:r>
          </a:p>
          <a:p>
            <a:pPr marL="0" indent="0">
              <a:buNone/>
            </a:pPr>
            <a:r>
              <a:rPr lang="en-US" dirty="0"/>
              <a:t>• </a:t>
            </a:r>
            <a:r>
              <a:rPr lang="en-US" dirty="0" err="1"/>
              <a:t>iznos</a:t>
            </a:r>
            <a:r>
              <a:rPr lang="en-US" dirty="0"/>
              <a:t> </a:t>
            </a:r>
            <a:r>
              <a:rPr lang="en-US" dirty="0" err="1"/>
              <a:t>osnovnog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;</a:t>
            </a:r>
          </a:p>
          <a:p>
            <a:pPr marL="0" indent="0">
              <a:buNone/>
            </a:pPr>
            <a:r>
              <a:rPr lang="en-US" dirty="0"/>
              <a:t>• </a:t>
            </a:r>
            <a:r>
              <a:rPr lang="en-US" dirty="0" err="1"/>
              <a:t>oznaku</a:t>
            </a:r>
            <a:r>
              <a:rPr lang="en-US" dirty="0"/>
              <a:t> </a:t>
            </a:r>
            <a:r>
              <a:rPr lang="en-US" dirty="0" err="1"/>
              <a:t>klase</a:t>
            </a:r>
            <a:r>
              <a:rPr lang="en-US" dirty="0"/>
              <a:t>, </a:t>
            </a:r>
            <a:r>
              <a:rPr lang="en-US" dirty="0" err="1"/>
              <a:t>ukupan</a:t>
            </a:r>
            <a:r>
              <a:rPr lang="en-US" dirty="0"/>
              <a:t> </a:t>
            </a:r>
            <a:r>
              <a:rPr lang="en-US" dirty="0" err="1"/>
              <a:t>broj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nominalnu</a:t>
            </a:r>
            <a:r>
              <a:rPr lang="en-US" dirty="0"/>
              <a:t> </a:t>
            </a:r>
            <a:r>
              <a:rPr lang="en-US" dirty="0" err="1"/>
              <a:t>vrijednost</a:t>
            </a:r>
            <a:r>
              <a:rPr lang="en-US" dirty="0"/>
              <a:t> </a:t>
            </a:r>
            <a:r>
              <a:rPr lang="en-US" dirty="0" err="1"/>
              <a:t>dionica</a:t>
            </a:r>
            <a:r>
              <a:rPr lang="en-US" dirty="0"/>
              <a:t>;</a:t>
            </a:r>
          </a:p>
          <a:p>
            <a:pPr marL="0" indent="0">
              <a:buNone/>
            </a:pPr>
            <a:r>
              <a:rPr lang="en-US" dirty="0"/>
              <a:t>• </a:t>
            </a:r>
            <a:r>
              <a:rPr lang="en-US" dirty="0" err="1"/>
              <a:t>opis</a:t>
            </a:r>
            <a:r>
              <a:rPr lang="en-US" dirty="0"/>
              <a:t> </a:t>
            </a:r>
            <a:r>
              <a:rPr lang="en-US" dirty="0" err="1"/>
              <a:t>prava</a:t>
            </a:r>
            <a:r>
              <a:rPr lang="en-US" dirty="0"/>
              <a:t> </a:t>
            </a:r>
            <a:r>
              <a:rPr lang="en-US" dirty="0" err="1"/>
              <a:t>sadržanih</a:t>
            </a:r>
            <a:r>
              <a:rPr lang="en-US" dirty="0"/>
              <a:t> u </a:t>
            </a:r>
            <a:r>
              <a:rPr lang="en-US" dirty="0" err="1"/>
              <a:t>dionici</a:t>
            </a:r>
            <a:r>
              <a:rPr lang="en-US" dirty="0"/>
              <a:t>;</a:t>
            </a:r>
          </a:p>
          <a:p>
            <a:pPr marL="0" indent="0">
              <a:buNone/>
            </a:pPr>
            <a:r>
              <a:rPr lang="pl-PL" dirty="0"/>
              <a:t>• broj dionica koje upisuje svaki osnivač</a:t>
            </a:r>
            <a:r>
              <a:rPr lang="pl-PL" dirty="0" smtClean="0"/>
              <a:t>;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247753497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62885"/>
            <a:ext cx="10515600" cy="5314078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• </a:t>
            </a:r>
            <a:r>
              <a:rPr lang="en-US" dirty="0" err="1"/>
              <a:t>postupak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rokove</a:t>
            </a:r>
            <a:r>
              <a:rPr lang="en-US" dirty="0"/>
              <a:t> </a:t>
            </a:r>
            <a:r>
              <a:rPr lang="en-US" dirty="0" err="1"/>
              <a:t>prodaje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ime</a:t>
            </a:r>
            <a:r>
              <a:rPr lang="en-US" dirty="0"/>
              <a:t> </a:t>
            </a:r>
            <a:r>
              <a:rPr lang="en-US" dirty="0" err="1"/>
              <a:t>banke</a:t>
            </a:r>
            <a:r>
              <a:rPr lang="en-US" dirty="0"/>
              <a:t> </a:t>
            </a:r>
            <a:r>
              <a:rPr lang="en-US" dirty="0" err="1"/>
              <a:t>kod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se </a:t>
            </a:r>
            <a:r>
              <a:rPr lang="en-US" dirty="0" err="1"/>
              <a:t>vrši</a:t>
            </a:r>
            <a:r>
              <a:rPr lang="en-US" dirty="0"/>
              <a:t> </a:t>
            </a:r>
            <a:r>
              <a:rPr lang="en-US" dirty="0" err="1"/>
              <a:t>uplata</a:t>
            </a:r>
            <a:r>
              <a:rPr lang="en-US" dirty="0"/>
              <a:t> </a:t>
            </a:r>
            <a:r>
              <a:rPr lang="en-US" dirty="0" err="1"/>
              <a:t>dionica</a:t>
            </a:r>
            <a:r>
              <a:rPr lang="en-US" dirty="0"/>
              <a:t>;</a:t>
            </a:r>
          </a:p>
          <a:p>
            <a:pPr marL="0" indent="0">
              <a:buNone/>
            </a:pPr>
            <a:r>
              <a:rPr lang="pl-PL" dirty="0"/>
              <a:t>• opis i procjenu vrijednosti uloga u stvarima i pravima;</a:t>
            </a:r>
          </a:p>
          <a:p>
            <a:pPr marL="0" indent="0">
              <a:buNone/>
            </a:pPr>
            <a:r>
              <a:rPr lang="en-US" dirty="0"/>
              <a:t>• </a:t>
            </a:r>
            <a:r>
              <a:rPr lang="en-US" dirty="0" err="1"/>
              <a:t>način</a:t>
            </a:r>
            <a:r>
              <a:rPr lang="en-US" dirty="0"/>
              <a:t> </a:t>
            </a:r>
            <a:r>
              <a:rPr lang="en-US" dirty="0" err="1"/>
              <a:t>naknade</a:t>
            </a:r>
            <a:r>
              <a:rPr lang="en-US" dirty="0"/>
              <a:t> </a:t>
            </a:r>
            <a:r>
              <a:rPr lang="en-US" dirty="0" err="1"/>
              <a:t>troškova</a:t>
            </a:r>
            <a:r>
              <a:rPr lang="en-US" dirty="0"/>
              <a:t> </a:t>
            </a:r>
            <a:r>
              <a:rPr lang="en-US" dirty="0" err="1"/>
              <a:t>osnivanja</a:t>
            </a:r>
            <a:r>
              <a:rPr lang="en-US" dirty="0"/>
              <a:t>;</a:t>
            </a:r>
          </a:p>
          <a:p>
            <a:pPr marL="0" indent="0">
              <a:buNone/>
            </a:pPr>
            <a:r>
              <a:rPr lang="en-US" dirty="0"/>
              <a:t>• </a:t>
            </a:r>
            <a:r>
              <a:rPr lang="en-US" dirty="0" err="1"/>
              <a:t>posljedice</a:t>
            </a:r>
            <a:r>
              <a:rPr lang="en-US" dirty="0"/>
              <a:t> </a:t>
            </a:r>
            <a:r>
              <a:rPr lang="en-US" dirty="0" err="1"/>
              <a:t>neizvršavanja</a:t>
            </a:r>
            <a:r>
              <a:rPr lang="en-US" dirty="0"/>
              <a:t> </a:t>
            </a:r>
            <a:r>
              <a:rPr lang="en-US" dirty="0" err="1"/>
              <a:t>obaveza</a:t>
            </a:r>
            <a:r>
              <a:rPr lang="en-US" dirty="0"/>
              <a:t> </a:t>
            </a:r>
            <a:r>
              <a:rPr lang="en-US" dirty="0" err="1"/>
              <a:t>osnivača</a:t>
            </a:r>
            <a:r>
              <a:rPr lang="en-US" dirty="0"/>
              <a:t>;</a:t>
            </a:r>
          </a:p>
          <a:p>
            <a:pPr marL="0" indent="0">
              <a:buNone/>
            </a:pPr>
            <a:r>
              <a:rPr lang="en-US" dirty="0"/>
              <a:t>• </a:t>
            </a:r>
            <a:r>
              <a:rPr lang="en-US" dirty="0" err="1"/>
              <a:t>način</a:t>
            </a:r>
            <a:r>
              <a:rPr lang="en-US" dirty="0"/>
              <a:t> </a:t>
            </a:r>
            <a:r>
              <a:rPr lang="en-US" dirty="0" err="1"/>
              <a:t>rješavanja</a:t>
            </a:r>
            <a:r>
              <a:rPr lang="en-US" dirty="0"/>
              <a:t> </a:t>
            </a:r>
            <a:r>
              <a:rPr lang="en-US" dirty="0" err="1"/>
              <a:t>sporova</a:t>
            </a:r>
            <a:r>
              <a:rPr lang="en-US" dirty="0"/>
              <a:t> </a:t>
            </a:r>
            <a:r>
              <a:rPr lang="en-US" dirty="0" err="1"/>
              <a:t>između</a:t>
            </a:r>
            <a:r>
              <a:rPr lang="en-US" dirty="0"/>
              <a:t> </a:t>
            </a:r>
            <a:r>
              <a:rPr lang="en-US" dirty="0" err="1"/>
              <a:t>osnivača</a:t>
            </a:r>
            <a:r>
              <a:rPr lang="en-US" dirty="0"/>
              <a:t>; </a:t>
            </a:r>
            <a:r>
              <a:rPr lang="en-US" dirty="0" err="1"/>
              <a:t>i</a:t>
            </a:r>
            <a:endParaRPr lang="en-US" dirty="0"/>
          </a:p>
          <a:p>
            <a:pPr marL="0" indent="0" algn="just">
              <a:buNone/>
            </a:pPr>
            <a:r>
              <a:rPr lang="en-US" dirty="0"/>
              <a:t>• </a:t>
            </a:r>
            <a:r>
              <a:rPr lang="en-US" dirty="0" err="1"/>
              <a:t>ime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prezime</a:t>
            </a:r>
            <a:r>
              <a:rPr lang="en-US" dirty="0"/>
              <a:t> </a:t>
            </a:r>
            <a:r>
              <a:rPr lang="en-US" dirty="0" err="1"/>
              <a:t>osobe</a:t>
            </a:r>
            <a:r>
              <a:rPr lang="en-US" dirty="0"/>
              <a:t> </a:t>
            </a:r>
            <a:r>
              <a:rPr lang="en-US" dirty="0" err="1"/>
              <a:t>koja</a:t>
            </a:r>
            <a:r>
              <a:rPr lang="en-US" dirty="0"/>
              <a:t> </a:t>
            </a:r>
            <a:r>
              <a:rPr lang="en-US" dirty="0" err="1"/>
              <a:t>predstavlja</a:t>
            </a:r>
            <a:r>
              <a:rPr lang="en-US" dirty="0"/>
              <a:t> </a:t>
            </a:r>
            <a:r>
              <a:rPr lang="en-US" dirty="0" err="1"/>
              <a:t>dioničko</a:t>
            </a:r>
            <a:r>
              <a:rPr lang="en-US" dirty="0"/>
              <a:t> </a:t>
            </a:r>
            <a:r>
              <a:rPr lang="en-US" dirty="0" err="1"/>
              <a:t>društvo</a:t>
            </a:r>
            <a:r>
              <a:rPr lang="en-US" dirty="0"/>
              <a:t> u </a:t>
            </a:r>
            <a:r>
              <a:rPr lang="en-US" dirty="0" err="1" smtClean="0"/>
              <a:t>postupku</a:t>
            </a:r>
            <a:r>
              <a:rPr lang="sr-Latn-ME" dirty="0" smtClean="0"/>
              <a:t> </a:t>
            </a:r>
            <a:r>
              <a:rPr lang="en-US" dirty="0" err="1" smtClean="0"/>
              <a:t>osnivanja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002851477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05307"/>
            <a:ext cx="10515600" cy="5571656"/>
          </a:xfrm>
        </p:spPr>
        <p:txBody>
          <a:bodyPr>
            <a:normAutofit/>
          </a:bodyPr>
          <a:lstStyle/>
          <a:p>
            <a:r>
              <a:rPr lang="en-US" dirty="0" err="1"/>
              <a:t>zastupanju</a:t>
            </a:r>
            <a:r>
              <a:rPr lang="en-US" dirty="0"/>
              <a:t> </a:t>
            </a:r>
            <a:r>
              <a:rPr lang="en-US" dirty="0" err="1"/>
              <a:t>firme</a:t>
            </a:r>
            <a:r>
              <a:rPr lang="en-US" dirty="0"/>
              <a:t>;</a:t>
            </a:r>
          </a:p>
          <a:p>
            <a:pPr marL="0" indent="0">
              <a:buNone/>
            </a:pPr>
            <a:r>
              <a:rPr lang="en-US" dirty="0"/>
              <a:t>• </a:t>
            </a:r>
            <a:r>
              <a:rPr lang="en-US" dirty="0" err="1"/>
              <a:t>zaštiti</a:t>
            </a:r>
            <a:r>
              <a:rPr lang="en-US" dirty="0"/>
              <a:t> </a:t>
            </a:r>
            <a:r>
              <a:rPr lang="en-US" dirty="0" err="1"/>
              <a:t>životne</a:t>
            </a:r>
            <a:r>
              <a:rPr lang="en-US" dirty="0"/>
              <a:t> </a:t>
            </a:r>
            <a:r>
              <a:rPr lang="en-US" dirty="0" err="1"/>
              <a:t>sredine</a:t>
            </a:r>
            <a:r>
              <a:rPr lang="en-US" dirty="0"/>
              <a:t>;</a:t>
            </a:r>
          </a:p>
          <a:p>
            <a:pPr marL="0" indent="0">
              <a:buNone/>
            </a:pPr>
            <a:r>
              <a:rPr lang="pl-PL" dirty="0"/>
              <a:t>• drugim pitanjima koja su propisana ovim zakonom.</a:t>
            </a:r>
          </a:p>
          <a:p>
            <a:pPr marL="0" indent="0" algn="just">
              <a:buNone/>
            </a:pPr>
            <a:r>
              <a:rPr lang="en-US" dirty="0" err="1"/>
              <a:t>Najzad</a:t>
            </a:r>
            <a:r>
              <a:rPr lang="en-US" dirty="0"/>
              <a:t>, </a:t>
            </a:r>
            <a:r>
              <a:rPr lang="en-US" dirty="0" err="1"/>
              <a:t>druge</a:t>
            </a:r>
            <a:r>
              <a:rPr lang="en-US" dirty="0"/>
              <a:t> </a:t>
            </a:r>
            <a:r>
              <a:rPr lang="en-US" dirty="0" err="1"/>
              <a:t>odredbe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dozvoljene</a:t>
            </a:r>
            <a:r>
              <a:rPr lang="en-US" dirty="0"/>
              <a:t> pod </a:t>
            </a:r>
            <a:r>
              <a:rPr lang="en-US" dirty="0" err="1"/>
              <a:t>uslovom</a:t>
            </a:r>
            <a:r>
              <a:rPr lang="en-US" dirty="0"/>
              <a:t> da </a:t>
            </a:r>
            <a:r>
              <a:rPr lang="en-US" dirty="0" err="1"/>
              <a:t>nisu</a:t>
            </a:r>
            <a:r>
              <a:rPr lang="en-US" dirty="0"/>
              <a:t> u </a:t>
            </a:r>
            <a:r>
              <a:rPr lang="en-US" dirty="0" err="1"/>
              <a:t>sukobu</a:t>
            </a:r>
            <a:r>
              <a:rPr lang="en-US" dirty="0"/>
              <a:t> </a:t>
            </a:r>
            <a:r>
              <a:rPr lang="en-US" dirty="0" err="1" smtClean="0"/>
              <a:t>sa</a:t>
            </a:r>
            <a:r>
              <a:rPr lang="sr-Latn-ME" dirty="0" smtClean="0"/>
              <a:t> </a:t>
            </a:r>
            <a:endParaRPr lang="en-US" dirty="0"/>
          </a:p>
          <a:p>
            <a:pPr marL="0" indent="0">
              <a:buNone/>
            </a:pPr>
            <a:r>
              <a:rPr lang="en-US" dirty="0" err="1"/>
              <a:t>Zakonom</a:t>
            </a:r>
            <a:r>
              <a:rPr lang="en-US" dirty="0"/>
              <a:t> o </a:t>
            </a:r>
            <a:r>
              <a:rPr lang="en-US" dirty="0" err="1" smtClean="0"/>
              <a:t>pr</a:t>
            </a:r>
            <a:r>
              <a:rPr lang="sr-Latn-ME" dirty="0" smtClean="0"/>
              <a:t>ivrednim društvima i </a:t>
            </a:r>
            <a:r>
              <a:rPr lang="en-US" dirty="0" smtClean="0"/>
              <a:t> </a:t>
            </a:r>
            <a:r>
              <a:rPr lang="en-US" dirty="0" err="1"/>
              <a:t>drugim</a:t>
            </a:r>
            <a:r>
              <a:rPr lang="en-US" dirty="0"/>
              <a:t> </a:t>
            </a:r>
            <a:r>
              <a:rPr lang="en-US" dirty="0" err="1"/>
              <a:t>propisima</a:t>
            </a:r>
            <a:r>
              <a:rPr lang="en-US" dirty="0"/>
              <a:t>. </a:t>
            </a:r>
            <a:endParaRPr lang="sr-Latn-ME" dirty="0" smtClean="0"/>
          </a:p>
          <a:p>
            <a:pPr marL="0" indent="0" algn="just">
              <a:buNone/>
            </a:pPr>
            <a:r>
              <a:rPr lang="en-US" dirty="0" smtClean="0"/>
              <a:t>Ove </a:t>
            </a:r>
            <a:r>
              <a:rPr lang="en-US" dirty="0" err="1"/>
              <a:t>odredbe</a:t>
            </a:r>
            <a:r>
              <a:rPr lang="en-US" dirty="0"/>
              <a:t> </a:t>
            </a:r>
            <a:r>
              <a:rPr lang="en-US" dirty="0" err="1"/>
              <a:t>daju</a:t>
            </a:r>
            <a:r>
              <a:rPr lang="en-US" dirty="0"/>
              <a:t> </a:t>
            </a:r>
            <a:r>
              <a:rPr lang="en-US" dirty="0" err="1"/>
              <a:t>društvu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njegovim</a:t>
            </a:r>
            <a:r>
              <a:rPr lang="sr-Latn-ME" dirty="0" smtClean="0"/>
              <a:t> </a:t>
            </a:r>
            <a:r>
              <a:rPr lang="en-US" dirty="0" err="1" smtClean="0"/>
              <a:t>dioničarima</a:t>
            </a:r>
            <a:r>
              <a:rPr lang="en-US" dirty="0" smtClean="0"/>
              <a:t>/</a:t>
            </a:r>
            <a:r>
              <a:rPr lang="en-US" dirty="0" err="1" smtClean="0"/>
              <a:t>akcionarima</a:t>
            </a:r>
            <a:r>
              <a:rPr lang="en-US" dirty="0" smtClean="0"/>
              <a:t> </a:t>
            </a:r>
            <a:r>
              <a:rPr lang="en-US" dirty="0" err="1"/>
              <a:t>veliku</a:t>
            </a:r>
            <a:r>
              <a:rPr lang="en-US" dirty="0"/>
              <a:t> </a:t>
            </a:r>
            <a:r>
              <a:rPr lang="en-US" dirty="0" err="1"/>
              <a:t>fleksibilnost</a:t>
            </a:r>
            <a:r>
              <a:rPr lang="en-US" dirty="0"/>
              <a:t> u </a:t>
            </a:r>
            <a:r>
              <a:rPr lang="en-US" dirty="0" err="1" smtClean="0"/>
              <a:t>organiz</a:t>
            </a:r>
            <a:r>
              <a:rPr lang="sr-Latn-ME" dirty="0" smtClean="0"/>
              <a:t>ovanju </a:t>
            </a:r>
            <a:r>
              <a:rPr lang="en-US" dirty="0" err="1" smtClean="0"/>
              <a:t>strukture</a:t>
            </a:r>
            <a:r>
              <a:rPr lang="en-US" dirty="0" smtClean="0"/>
              <a:t> </a:t>
            </a:r>
            <a:r>
              <a:rPr lang="en-US" dirty="0" err="1"/>
              <a:t>društva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uključujući</a:t>
            </a:r>
            <a:r>
              <a:rPr lang="en-US" dirty="0" smtClean="0"/>
              <a:t> </a:t>
            </a:r>
            <a:r>
              <a:rPr lang="en-US" dirty="0" err="1"/>
              <a:t>njegove</a:t>
            </a:r>
            <a:r>
              <a:rPr lang="en-US" dirty="0"/>
              <a:t> </a:t>
            </a:r>
            <a:r>
              <a:rPr lang="en-US" dirty="0" err="1"/>
              <a:t>aktivnosti</a:t>
            </a:r>
            <a:r>
              <a:rPr lang="en-US" dirty="0"/>
              <a:t>, </a:t>
            </a:r>
            <a:r>
              <a:rPr lang="en-US" dirty="0" err="1"/>
              <a:t>finansijsku</a:t>
            </a:r>
            <a:r>
              <a:rPr lang="en-US" dirty="0"/>
              <a:t> </a:t>
            </a:r>
            <a:r>
              <a:rPr lang="en-US" dirty="0" err="1"/>
              <a:t>strukturu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prava</a:t>
            </a:r>
            <a:r>
              <a:rPr lang="en-US" dirty="0"/>
              <a:t> </a:t>
            </a:r>
            <a:r>
              <a:rPr lang="en-US" dirty="0" err="1"/>
              <a:t>akcionara</a:t>
            </a:r>
            <a:r>
              <a:rPr lang="en-US" dirty="0"/>
              <a:t>/</a:t>
            </a:r>
            <a:r>
              <a:rPr lang="en-US" dirty="0" err="1"/>
              <a:t>dioničara</a:t>
            </a:r>
            <a:r>
              <a:rPr lang="en-US" dirty="0" smtClean="0"/>
              <a:t>.</a:t>
            </a:r>
            <a:endParaRPr lang="sr-Latn-ME" dirty="0" smtClean="0"/>
          </a:p>
          <a:p>
            <a:pPr marL="0" indent="0" algn="just">
              <a:buNone/>
            </a:pPr>
            <a:r>
              <a:rPr lang="en-US" dirty="0" err="1" smtClean="0"/>
              <a:t>Drugim</a:t>
            </a:r>
            <a:r>
              <a:rPr lang="en-US" dirty="0" smtClean="0"/>
              <a:t> </a:t>
            </a:r>
            <a:r>
              <a:rPr lang="en-US" dirty="0" err="1"/>
              <a:t>riječima</a:t>
            </a:r>
            <a:r>
              <a:rPr lang="en-US" dirty="0"/>
              <a:t>, </a:t>
            </a:r>
            <a:r>
              <a:rPr lang="en-US" dirty="0" err="1"/>
              <a:t>osnivački</a:t>
            </a:r>
            <a:r>
              <a:rPr lang="en-US" dirty="0"/>
              <a:t> </a:t>
            </a:r>
            <a:r>
              <a:rPr lang="en-US" dirty="0" err="1"/>
              <a:t>akt</a:t>
            </a:r>
            <a:r>
              <a:rPr lang="en-US" dirty="0"/>
              <a:t> u </a:t>
            </a:r>
            <a:r>
              <a:rPr lang="en-US" dirty="0" err="1"/>
              <a:t>velikoj</a:t>
            </a:r>
            <a:r>
              <a:rPr lang="en-US" dirty="0"/>
              <a:t> </a:t>
            </a:r>
            <a:r>
              <a:rPr lang="en-US" dirty="0" err="1"/>
              <a:t>mjeri</a:t>
            </a:r>
            <a:r>
              <a:rPr lang="en-US" dirty="0"/>
              <a:t> </a:t>
            </a:r>
            <a:r>
              <a:rPr lang="en-US" dirty="0" err="1"/>
              <a:t>određuje</a:t>
            </a:r>
            <a:r>
              <a:rPr lang="en-US" dirty="0"/>
              <a:t> </a:t>
            </a:r>
            <a:r>
              <a:rPr lang="en-US" dirty="0" err="1"/>
              <a:t>karakteristike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aktivnosti</a:t>
            </a:r>
            <a:r>
              <a:rPr lang="sr-Latn-ME" dirty="0" smtClean="0"/>
              <a:t> </a:t>
            </a:r>
            <a:r>
              <a:rPr lang="en-US" dirty="0" err="1" smtClean="0"/>
              <a:t>društva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679123736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0" indent="0"/>
            <a:r>
              <a:rPr lang="en-US" sz="3200" dirty="0" err="1" smtClean="0">
                <a:latin typeface="+mn-lt"/>
              </a:rPr>
              <a:t>Kada</a:t>
            </a:r>
            <a:r>
              <a:rPr lang="en-US" sz="3200" dirty="0" smtClean="0">
                <a:latin typeface="+mn-lt"/>
              </a:rPr>
              <a:t> </a:t>
            </a:r>
            <a:r>
              <a:rPr lang="en-US" sz="3200" dirty="0" err="1">
                <a:latin typeface="+mn-lt"/>
              </a:rPr>
              <a:t>treba</a:t>
            </a:r>
            <a:r>
              <a:rPr lang="en-US" sz="3200" dirty="0">
                <a:latin typeface="+mn-lt"/>
              </a:rPr>
              <a:t> </a:t>
            </a:r>
            <a:r>
              <a:rPr lang="en-US" sz="3200" dirty="0" err="1">
                <a:latin typeface="+mn-lt"/>
              </a:rPr>
              <a:t>vršiti</a:t>
            </a:r>
            <a:r>
              <a:rPr lang="en-US" sz="3200" dirty="0">
                <a:latin typeface="+mn-lt"/>
              </a:rPr>
              <a:t> </a:t>
            </a:r>
            <a:r>
              <a:rPr lang="en-US" sz="3200" dirty="0" err="1">
                <a:latin typeface="+mn-lt"/>
              </a:rPr>
              <a:t>izmjene</a:t>
            </a:r>
            <a:r>
              <a:rPr lang="en-US" sz="3200" dirty="0">
                <a:latin typeface="+mn-lt"/>
              </a:rPr>
              <a:t> </a:t>
            </a:r>
            <a:r>
              <a:rPr lang="en-US" sz="3200" dirty="0" err="1">
                <a:latin typeface="+mn-lt"/>
              </a:rPr>
              <a:t>osnivačkog</a:t>
            </a:r>
            <a:r>
              <a:rPr lang="en-US" sz="3200" dirty="0">
                <a:latin typeface="+mn-lt"/>
              </a:rPr>
              <a:t> </a:t>
            </a:r>
            <a:r>
              <a:rPr lang="en-US" sz="3200" dirty="0" err="1">
                <a:latin typeface="+mn-lt"/>
              </a:rPr>
              <a:t>akta</a:t>
            </a:r>
            <a:endParaRPr lang="en-US" sz="3200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Po </a:t>
            </a:r>
            <a:r>
              <a:rPr lang="en-US" dirty="0" err="1"/>
              <a:t>zakonima</a:t>
            </a:r>
            <a:r>
              <a:rPr lang="en-US" dirty="0"/>
              <a:t> u </a:t>
            </a:r>
            <a:r>
              <a:rPr lang="en-US" dirty="0" err="1"/>
              <a:t>BiH</a:t>
            </a:r>
            <a:r>
              <a:rPr lang="en-US" dirty="0"/>
              <a:t>, </a:t>
            </a:r>
            <a:r>
              <a:rPr lang="en-US" dirty="0" err="1"/>
              <a:t>izmjene</a:t>
            </a:r>
            <a:r>
              <a:rPr lang="en-US" dirty="0"/>
              <a:t> </a:t>
            </a:r>
            <a:r>
              <a:rPr lang="en-US" dirty="0" err="1"/>
              <a:t>osnivačkog</a:t>
            </a:r>
            <a:r>
              <a:rPr lang="en-US" dirty="0"/>
              <a:t> </a:t>
            </a:r>
            <a:r>
              <a:rPr lang="en-US" dirty="0" err="1"/>
              <a:t>akta</a:t>
            </a:r>
            <a:r>
              <a:rPr lang="en-US" dirty="0"/>
              <a:t> </a:t>
            </a:r>
            <a:r>
              <a:rPr lang="en-US" dirty="0" err="1"/>
              <a:t>izričito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obavezne</a:t>
            </a:r>
            <a:r>
              <a:rPr lang="en-US" dirty="0"/>
              <a:t> </a:t>
            </a:r>
            <a:r>
              <a:rPr lang="en-US" dirty="0" err="1" smtClean="0"/>
              <a:t>samo</a:t>
            </a:r>
            <a:r>
              <a:rPr lang="sr-Latn-ME" dirty="0" smtClean="0"/>
              <a:t> </a:t>
            </a:r>
            <a:r>
              <a:rPr lang="en-US" dirty="0" err="1" smtClean="0"/>
              <a:t>kada</a:t>
            </a:r>
            <a:r>
              <a:rPr lang="en-US" dirty="0" smtClean="0"/>
              <a:t> </a:t>
            </a:r>
            <a:r>
              <a:rPr lang="en-US" dirty="0"/>
              <a:t>se </a:t>
            </a:r>
            <a:r>
              <a:rPr lang="en-US" dirty="0" err="1"/>
              <a:t>društvo</a:t>
            </a:r>
            <a:r>
              <a:rPr lang="en-US" dirty="0"/>
              <a:t> </a:t>
            </a:r>
            <a:r>
              <a:rPr lang="en-US" dirty="0" err="1"/>
              <a:t>reorganizira</a:t>
            </a:r>
            <a:r>
              <a:rPr lang="en-US" dirty="0"/>
              <a:t> (</a:t>
            </a:r>
            <a:r>
              <a:rPr lang="en-US" dirty="0" err="1"/>
              <a:t>spajanje</a:t>
            </a:r>
            <a:r>
              <a:rPr lang="en-US" dirty="0"/>
              <a:t> </a:t>
            </a:r>
            <a:r>
              <a:rPr lang="en-US" dirty="0" err="1"/>
              <a:t>putem</a:t>
            </a:r>
            <a:r>
              <a:rPr lang="en-US" dirty="0"/>
              <a:t> </a:t>
            </a:r>
            <a:r>
              <a:rPr lang="en-US" dirty="0" err="1"/>
              <a:t>akvizicije</a:t>
            </a:r>
            <a:r>
              <a:rPr lang="en-US" dirty="0"/>
              <a:t>, </a:t>
            </a:r>
            <a:r>
              <a:rPr lang="en-US" dirty="0" err="1"/>
              <a:t>spajanje</a:t>
            </a:r>
            <a:r>
              <a:rPr lang="en-US" dirty="0"/>
              <a:t> </a:t>
            </a:r>
            <a:r>
              <a:rPr lang="en-US" dirty="0" err="1"/>
              <a:t>putem</a:t>
            </a:r>
            <a:r>
              <a:rPr lang="en-US" dirty="0"/>
              <a:t> </a:t>
            </a:r>
            <a:r>
              <a:rPr lang="en-US" dirty="0" err="1" smtClean="0"/>
              <a:t>osnivanja</a:t>
            </a:r>
            <a:r>
              <a:rPr lang="sr-Latn-ME" dirty="0" smtClean="0"/>
              <a:t> </a:t>
            </a:r>
            <a:r>
              <a:rPr lang="sv-SE" dirty="0" smtClean="0"/>
              <a:t>novog </a:t>
            </a:r>
            <a:r>
              <a:rPr lang="sv-SE" dirty="0"/>
              <a:t>društva i podjela društva). </a:t>
            </a:r>
            <a:endParaRPr lang="sr-Latn-ME" dirty="0" smtClean="0"/>
          </a:p>
          <a:p>
            <a:pPr marL="0" indent="0">
              <a:buNone/>
            </a:pPr>
            <a:r>
              <a:rPr lang="sv-SE" dirty="0" smtClean="0"/>
              <a:t>Osnivački </a:t>
            </a:r>
            <a:r>
              <a:rPr lang="sv-SE" dirty="0"/>
              <a:t>akt treba izmijeniti kada se </a:t>
            </a:r>
            <a:r>
              <a:rPr lang="sv-SE" dirty="0" smtClean="0"/>
              <a:t>pojave</a:t>
            </a:r>
            <a:r>
              <a:rPr lang="sr-Latn-ME" dirty="0" smtClean="0"/>
              <a:t> </a:t>
            </a:r>
            <a:r>
              <a:rPr lang="en-US" dirty="0" err="1" smtClean="0"/>
              <a:t>promjene</a:t>
            </a:r>
            <a:r>
              <a:rPr lang="en-US" dirty="0" smtClean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utiču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bilo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obavezne</a:t>
            </a:r>
            <a:r>
              <a:rPr lang="en-US" dirty="0"/>
              <a:t> </a:t>
            </a:r>
            <a:r>
              <a:rPr lang="en-US" dirty="0" err="1"/>
              <a:t>odredbe</a:t>
            </a:r>
            <a:r>
              <a:rPr lang="en-US" dirty="0"/>
              <a:t>. </a:t>
            </a:r>
            <a:endParaRPr lang="sr-Latn-ME" dirty="0" smtClean="0"/>
          </a:p>
        </p:txBody>
      </p:sp>
    </p:spTree>
    <p:extLst>
      <p:ext uri="{BB962C8B-B14F-4D97-AF65-F5344CB8AC3E}">
        <p14:creationId xmlns:p14="http://schemas.microsoft.com/office/powerpoint/2010/main" val="2465946160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2580"/>
            <a:ext cx="10515600" cy="5494383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dirty="0" err="1"/>
              <a:t>Naprimjer</a:t>
            </a:r>
            <a:r>
              <a:rPr lang="en-US" dirty="0"/>
              <a:t>, </a:t>
            </a:r>
            <a:r>
              <a:rPr lang="en-US" dirty="0" err="1"/>
              <a:t>odluka</a:t>
            </a:r>
            <a:r>
              <a:rPr lang="en-US" dirty="0"/>
              <a:t> </a:t>
            </a:r>
            <a:r>
              <a:rPr lang="en-US" dirty="0" err="1" smtClean="0"/>
              <a:t>društva</a:t>
            </a:r>
            <a:r>
              <a:rPr lang="sr-Latn-ME" dirty="0" smtClean="0"/>
              <a:t> </a:t>
            </a:r>
            <a:r>
              <a:rPr lang="en-US" dirty="0" smtClean="0"/>
              <a:t>da </a:t>
            </a:r>
            <a:r>
              <a:rPr lang="en-US" dirty="0" err="1"/>
              <a:t>promijeni</a:t>
            </a:r>
            <a:r>
              <a:rPr lang="en-US" dirty="0"/>
              <a:t> </a:t>
            </a:r>
            <a:r>
              <a:rPr lang="en-US" dirty="0" err="1"/>
              <a:t>svoje</a:t>
            </a:r>
            <a:r>
              <a:rPr lang="en-US" dirty="0"/>
              <a:t> </a:t>
            </a:r>
            <a:r>
              <a:rPr lang="en-US" dirty="0" err="1"/>
              <a:t>poslovno</a:t>
            </a:r>
            <a:r>
              <a:rPr lang="en-US" dirty="0"/>
              <a:t> </a:t>
            </a:r>
            <a:r>
              <a:rPr lang="en-US" dirty="0" err="1"/>
              <a:t>ime</a:t>
            </a:r>
            <a:r>
              <a:rPr lang="en-US" dirty="0"/>
              <a:t>, </a:t>
            </a:r>
            <a:r>
              <a:rPr lang="en-US" dirty="0" err="1"/>
              <a:t>sjedište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prava</a:t>
            </a:r>
            <a:r>
              <a:rPr lang="en-US" dirty="0"/>
              <a:t> </a:t>
            </a:r>
            <a:r>
              <a:rPr lang="en-US" dirty="0" err="1"/>
              <a:t>vezana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različite</a:t>
            </a:r>
            <a:r>
              <a:rPr lang="en-US" dirty="0"/>
              <a:t> </a:t>
            </a:r>
            <a:r>
              <a:rPr lang="en-US" dirty="0" err="1"/>
              <a:t>vrste</a:t>
            </a:r>
            <a:r>
              <a:rPr lang="en-US" dirty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/</a:t>
            </a:r>
            <a:r>
              <a:rPr lang="en-US" dirty="0" err="1" smtClean="0"/>
              <a:t>ili</a:t>
            </a:r>
            <a:r>
              <a:rPr lang="sr-Latn-ME" dirty="0" smtClean="0"/>
              <a:t> </a:t>
            </a:r>
            <a:r>
              <a:rPr lang="en-US" dirty="0" err="1" smtClean="0"/>
              <a:t>klase</a:t>
            </a:r>
            <a:r>
              <a:rPr lang="en-US" dirty="0" smtClean="0"/>
              <a:t> </a:t>
            </a:r>
            <a:r>
              <a:rPr lang="en-US" dirty="0" err="1"/>
              <a:t>dionica</a:t>
            </a:r>
            <a:r>
              <a:rPr lang="en-US" dirty="0"/>
              <a:t>/</a:t>
            </a:r>
            <a:r>
              <a:rPr lang="en-US" dirty="0" err="1"/>
              <a:t>akcija</a:t>
            </a:r>
            <a:r>
              <a:rPr lang="en-US" dirty="0"/>
              <a:t> </a:t>
            </a:r>
            <a:r>
              <a:rPr lang="en-US" dirty="0" err="1"/>
              <a:t>treba</a:t>
            </a:r>
            <a:r>
              <a:rPr lang="en-US" dirty="0"/>
              <a:t> </a:t>
            </a:r>
            <a:r>
              <a:rPr lang="en-US" dirty="0" err="1"/>
              <a:t>biti</a:t>
            </a:r>
            <a:r>
              <a:rPr lang="en-US" dirty="0"/>
              <a:t> </a:t>
            </a:r>
            <a:r>
              <a:rPr lang="en-US" dirty="0" err="1"/>
              <a:t>propraćena</a:t>
            </a:r>
            <a:r>
              <a:rPr lang="en-US" dirty="0"/>
              <a:t> </a:t>
            </a:r>
            <a:r>
              <a:rPr lang="en-US" dirty="0" err="1"/>
              <a:t>odgovarajućim</a:t>
            </a:r>
            <a:r>
              <a:rPr lang="en-US" dirty="0"/>
              <a:t> </a:t>
            </a:r>
            <a:r>
              <a:rPr lang="en-US" dirty="0" err="1"/>
              <a:t>izmjenama</a:t>
            </a:r>
            <a:r>
              <a:rPr lang="en-US" dirty="0"/>
              <a:t> </a:t>
            </a:r>
            <a:r>
              <a:rPr lang="en-US" dirty="0" err="1" smtClean="0"/>
              <a:t>osnivačkog</a:t>
            </a:r>
            <a:r>
              <a:rPr lang="sr-Latn-ME" dirty="0" smtClean="0"/>
              <a:t> </a:t>
            </a:r>
            <a:r>
              <a:rPr lang="en-US" dirty="0" err="1" smtClean="0"/>
              <a:t>akta</a:t>
            </a:r>
            <a:r>
              <a:rPr lang="en-US" dirty="0"/>
              <a:t>.</a:t>
            </a:r>
            <a:endParaRPr lang="sr-Latn-ME" dirty="0"/>
          </a:p>
          <a:p>
            <a:pPr marL="0" indent="0" algn="just">
              <a:buNone/>
            </a:pPr>
            <a:r>
              <a:rPr lang="en-US" dirty="0"/>
              <a:t> </a:t>
            </a:r>
            <a:r>
              <a:rPr lang="en-US" dirty="0" err="1"/>
              <a:t>Ovo</a:t>
            </a:r>
            <a:r>
              <a:rPr lang="en-US" dirty="0"/>
              <a:t> </a:t>
            </a:r>
            <a:r>
              <a:rPr lang="en-US" dirty="0" err="1"/>
              <a:t>pravilo</a:t>
            </a:r>
            <a:r>
              <a:rPr lang="en-US" dirty="0"/>
              <a:t> je u </a:t>
            </a:r>
            <a:r>
              <a:rPr lang="en-US" dirty="0" err="1"/>
              <a:t>skladu</a:t>
            </a:r>
            <a:r>
              <a:rPr lang="en-US" dirty="0"/>
              <a:t> s </a:t>
            </a:r>
            <a:r>
              <a:rPr lang="en-US" dirty="0" err="1"/>
              <a:t>principom</a:t>
            </a:r>
            <a:r>
              <a:rPr lang="en-US" dirty="0"/>
              <a:t> </a:t>
            </a:r>
            <a:r>
              <a:rPr lang="en-US" dirty="0" err="1"/>
              <a:t>tačnosti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pouzdanosti</a:t>
            </a:r>
            <a:r>
              <a:rPr lang="en-US" dirty="0"/>
              <a:t> </a:t>
            </a:r>
            <a:r>
              <a:rPr lang="en-US" dirty="0" err="1"/>
              <a:t>svih</a:t>
            </a:r>
            <a:r>
              <a:rPr lang="en-US" dirty="0"/>
              <a:t> </a:t>
            </a:r>
            <a:r>
              <a:rPr lang="en-US" dirty="0" err="1" smtClean="0"/>
              <a:t>registriranih</a:t>
            </a:r>
            <a:r>
              <a:rPr lang="sr-Latn-ME" dirty="0" smtClean="0"/>
              <a:t> </a:t>
            </a:r>
            <a:r>
              <a:rPr lang="en-US" dirty="0" err="1" smtClean="0"/>
              <a:t>podataka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preporučljivo</a:t>
            </a:r>
            <a:r>
              <a:rPr lang="en-US" dirty="0"/>
              <a:t> je da se </a:t>
            </a:r>
            <a:r>
              <a:rPr lang="en-US" dirty="0" err="1"/>
              <a:t>poštuje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dobra </a:t>
            </a:r>
            <a:r>
              <a:rPr lang="en-US" dirty="0" err="1"/>
              <a:t>korporativna</a:t>
            </a:r>
            <a:r>
              <a:rPr lang="en-US" dirty="0"/>
              <a:t> </a:t>
            </a:r>
            <a:r>
              <a:rPr lang="en-US" dirty="0" err="1"/>
              <a:t>praksa</a:t>
            </a:r>
            <a:r>
              <a:rPr lang="en-US" dirty="0"/>
              <a:t>.</a:t>
            </a:r>
            <a:endParaRPr lang="sr-Latn-ME" dirty="0"/>
          </a:p>
          <a:p>
            <a:pPr marL="0" indent="0" algn="just">
              <a:buNone/>
            </a:pPr>
            <a:r>
              <a:rPr lang="sv-SE" dirty="0"/>
              <a:t>Osnivački akt mora se uskladiti i s promjenama u zakonodavstvu kada </a:t>
            </a:r>
            <a:r>
              <a:rPr lang="sv-SE" dirty="0" smtClean="0"/>
              <a:t>se</a:t>
            </a:r>
            <a:r>
              <a:rPr lang="sr-Latn-ME" dirty="0" smtClean="0"/>
              <a:t> </a:t>
            </a:r>
            <a:r>
              <a:rPr lang="en-US" dirty="0" err="1" smtClean="0"/>
              <a:t>uvode</a:t>
            </a:r>
            <a:r>
              <a:rPr lang="en-US" dirty="0" smtClean="0"/>
              <a:t> </a:t>
            </a:r>
            <a:r>
              <a:rPr lang="en-US" dirty="0" err="1"/>
              <a:t>novi</a:t>
            </a:r>
            <a:r>
              <a:rPr lang="en-US" dirty="0"/>
              <a:t> </a:t>
            </a:r>
            <a:r>
              <a:rPr lang="en-US" dirty="0" err="1"/>
              <a:t>zahtjevi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utiču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odredbe</a:t>
            </a:r>
            <a:r>
              <a:rPr lang="en-US" dirty="0"/>
              <a:t> </a:t>
            </a:r>
            <a:r>
              <a:rPr lang="en-US" dirty="0" err="1"/>
              <a:t>osnivačkog</a:t>
            </a:r>
            <a:r>
              <a:rPr lang="en-US" dirty="0"/>
              <a:t> </a:t>
            </a:r>
            <a:r>
              <a:rPr lang="en-US" dirty="0" err="1"/>
              <a:t>akta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574460167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err="1" smtClean="0">
                <a:latin typeface="+mn-lt"/>
              </a:rPr>
              <a:t>Kako</a:t>
            </a:r>
            <a:r>
              <a:rPr lang="sr-Latn-ME" sz="3200" dirty="0" smtClean="0">
                <a:latin typeface="+mn-lt"/>
              </a:rPr>
              <a:t> </a:t>
            </a:r>
            <a:r>
              <a:rPr lang="sr-Latn-ME" sz="3200" dirty="0" smtClean="0">
                <a:latin typeface="+mn-lt"/>
              </a:rPr>
              <a:t>se</a:t>
            </a:r>
            <a:r>
              <a:rPr lang="en-US" sz="3200" dirty="0" smtClean="0">
                <a:latin typeface="+mn-lt"/>
              </a:rPr>
              <a:t> </a:t>
            </a:r>
            <a:r>
              <a:rPr lang="en-US" sz="3200" dirty="0" err="1" smtClean="0">
                <a:latin typeface="+mn-lt"/>
              </a:rPr>
              <a:t>vrš</a:t>
            </a:r>
            <a:r>
              <a:rPr lang="sr-Latn-ME" sz="3200" dirty="0" smtClean="0">
                <a:latin typeface="+mn-lt"/>
              </a:rPr>
              <a:t>e</a:t>
            </a:r>
            <a:r>
              <a:rPr lang="en-US" sz="3200" dirty="0" smtClean="0">
                <a:latin typeface="+mn-lt"/>
              </a:rPr>
              <a:t> </a:t>
            </a:r>
            <a:r>
              <a:rPr lang="en-US" sz="3200" dirty="0" err="1">
                <a:latin typeface="+mn-lt"/>
              </a:rPr>
              <a:t>izmjene</a:t>
            </a:r>
            <a:r>
              <a:rPr lang="en-US" sz="3200" dirty="0">
                <a:latin typeface="+mn-lt"/>
              </a:rPr>
              <a:t> </a:t>
            </a:r>
            <a:r>
              <a:rPr lang="en-US" sz="3200" dirty="0" err="1">
                <a:latin typeface="+mn-lt"/>
              </a:rPr>
              <a:t>osnivačkog</a:t>
            </a:r>
            <a:r>
              <a:rPr lang="en-US" sz="3200" dirty="0">
                <a:latin typeface="+mn-lt"/>
              </a:rPr>
              <a:t> </a:t>
            </a:r>
            <a:r>
              <a:rPr lang="en-US" sz="3200" dirty="0" err="1" smtClean="0">
                <a:latin typeface="+mn-lt"/>
              </a:rPr>
              <a:t>akta</a:t>
            </a:r>
            <a:r>
              <a:rPr lang="sr-Latn-ME" sz="3200" dirty="0" smtClean="0">
                <a:latin typeface="+mn-lt"/>
              </a:rPr>
              <a:t> društva</a:t>
            </a:r>
            <a:endParaRPr lang="en-US" sz="3200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sr-Latn-ME" dirty="0" smtClean="0"/>
              <a:t> Ko može vršiti izmjene osnivačkog akta?</a:t>
            </a:r>
          </a:p>
          <a:p>
            <a:pPr marL="0" indent="0" algn="just">
              <a:buNone/>
            </a:pPr>
            <a:r>
              <a:rPr lang="en-US" dirty="0" smtClean="0"/>
              <a:t>Po </a:t>
            </a:r>
            <a:r>
              <a:rPr lang="en-US" dirty="0" err="1"/>
              <a:t>pravilu</a:t>
            </a:r>
            <a:r>
              <a:rPr lang="en-US" dirty="0"/>
              <a:t>, </a:t>
            </a:r>
            <a:r>
              <a:rPr lang="en-US" dirty="0" err="1"/>
              <a:t>samo</a:t>
            </a:r>
            <a:r>
              <a:rPr lang="en-US" dirty="0"/>
              <a:t> </a:t>
            </a:r>
            <a:r>
              <a:rPr lang="en-US" dirty="0" err="1"/>
              <a:t>skupština</a:t>
            </a:r>
            <a:r>
              <a:rPr lang="en-US" dirty="0"/>
              <a:t> </a:t>
            </a:r>
            <a:r>
              <a:rPr lang="en-US" dirty="0" err="1"/>
              <a:t>ima</a:t>
            </a:r>
            <a:r>
              <a:rPr lang="en-US" dirty="0"/>
              <a:t> </a:t>
            </a:r>
            <a:r>
              <a:rPr lang="en-US" dirty="0" err="1"/>
              <a:t>ovlaštenja</a:t>
            </a:r>
            <a:r>
              <a:rPr lang="en-US" dirty="0"/>
              <a:t> da </a:t>
            </a:r>
            <a:r>
              <a:rPr lang="en-US" dirty="0" err="1"/>
              <a:t>vrši</a:t>
            </a:r>
            <a:r>
              <a:rPr lang="en-US" dirty="0"/>
              <a:t> </a:t>
            </a:r>
            <a:r>
              <a:rPr lang="en-US" dirty="0" err="1"/>
              <a:t>izmjene</a:t>
            </a:r>
            <a:r>
              <a:rPr lang="en-US" dirty="0"/>
              <a:t> </a:t>
            </a:r>
            <a:r>
              <a:rPr lang="en-US" dirty="0" err="1"/>
              <a:t>osnivačkog</a:t>
            </a:r>
            <a:r>
              <a:rPr lang="en-US" dirty="0"/>
              <a:t> </a:t>
            </a:r>
            <a:r>
              <a:rPr lang="en-US" dirty="0" err="1"/>
              <a:t>akta</a:t>
            </a:r>
            <a:r>
              <a:rPr lang="en-US" dirty="0"/>
              <a:t>.</a:t>
            </a:r>
          </a:p>
          <a:p>
            <a:pPr marL="0" indent="0">
              <a:buNone/>
            </a:pPr>
            <a:r>
              <a:rPr lang="en-US" dirty="0" err="1" smtClean="0"/>
              <a:t>Priprema</a:t>
            </a:r>
            <a:r>
              <a:rPr lang="en-US" dirty="0" smtClean="0"/>
              <a:t> </a:t>
            </a:r>
            <a:r>
              <a:rPr lang="en-US" dirty="0" err="1"/>
              <a:t>izmjena</a:t>
            </a:r>
            <a:r>
              <a:rPr lang="en-US" dirty="0"/>
              <a:t> </a:t>
            </a:r>
            <a:r>
              <a:rPr lang="en-US" dirty="0" err="1"/>
              <a:t>osnivačkog</a:t>
            </a:r>
            <a:r>
              <a:rPr lang="en-US" dirty="0"/>
              <a:t> </a:t>
            </a:r>
            <a:r>
              <a:rPr lang="en-US" dirty="0" err="1"/>
              <a:t>akta</a:t>
            </a:r>
            <a:r>
              <a:rPr lang="en-US" dirty="0"/>
              <a:t> </a:t>
            </a:r>
            <a:r>
              <a:rPr lang="en-US" dirty="0" err="1"/>
              <a:t>iziskuje</a:t>
            </a:r>
            <a:r>
              <a:rPr lang="en-US" dirty="0"/>
              <a:t> </a:t>
            </a:r>
            <a:r>
              <a:rPr lang="en-US" dirty="0" err="1"/>
              <a:t>vještinu</a:t>
            </a:r>
            <a:r>
              <a:rPr lang="en-US" dirty="0"/>
              <a:t> </a:t>
            </a:r>
            <a:r>
              <a:rPr lang="en-US" dirty="0" err="1" smtClean="0"/>
              <a:t>formuli</a:t>
            </a:r>
            <a:r>
              <a:rPr lang="sr-Latn-ME" dirty="0" smtClean="0"/>
              <a:t>sanja </a:t>
            </a:r>
            <a:r>
              <a:rPr lang="en-US" dirty="0" err="1" smtClean="0"/>
              <a:t>pravnih</a:t>
            </a:r>
            <a:r>
              <a:rPr lang="en-US" dirty="0" smtClean="0"/>
              <a:t> </a:t>
            </a:r>
            <a:r>
              <a:rPr lang="en-US" dirty="0" err="1"/>
              <a:t>akata</a:t>
            </a:r>
            <a:r>
              <a:rPr lang="en-US" dirty="0"/>
              <a:t> </a:t>
            </a:r>
            <a:r>
              <a:rPr lang="en-US" dirty="0" err="1" smtClean="0"/>
              <a:t>i</a:t>
            </a:r>
            <a:r>
              <a:rPr lang="sr-Latn-ME" dirty="0" smtClean="0"/>
              <a:t> </a:t>
            </a:r>
            <a:r>
              <a:rPr lang="en-US" dirty="0" err="1" smtClean="0"/>
              <a:t>specijaliz</a:t>
            </a:r>
            <a:r>
              <a:rPr lang="sr-Latn-ME" dirty="0" smtClean="0"/>
              <a:t>ovano </a:t>
            </a:r>
            <a:r>
              <a:rPr lang="en-US" dirty="0" smtClean="0"/>
              <a:t> </a:t>
            </a:r>
            <a:r>
              <a:rPr lang="en-US" dirty="0" err="1"/>
              <a:t>poznavanje</a:t>
            </a:r>
            <a:r>
              <a:rPr lang="en-US" dirty="0"/>
              <a:t> </a:t>
            </a:r>
            <a:r>
              <a:rPr lang="en-US" dirty="0" err="1"/>
              <a:t>zakonodavstva</a:t>
            </a:r>
            <a:r>
              <a:rPr lang="en-US" dirty="0"/>
              <a:t>.</a:t>
            </a:r>
          </a:p>
          <a:p>
            <a:pPr marL="0" indent="0" algn="just">
              <a:buNone/>
            </a:pPr>
            <a:r>
              <a:rPr lang="en-US" dirty="0" err="1"/>
              <a:t>Društvo</a:t>
            </a:r>
            <a:r>
              <a:rPr lang="en-US" dirty="0"/>
              <a:t> u </a:t>
            </a:r>
            <a:r>
              <a:rPr lang="en-US" dirty="0" err="1"/>
              <a:t>svakom</a:t>
            </a:r>
            <a:r>
              <a:rPr lang="en-US" dirty="0"/>
              <a:t> </a:t>
            </a:r>
            <a:r>
              <a:rPr lang="en-US" dirty="0" err="1"/>
              <a:t>trenutku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izmijeniti</a:t>
            </a:r>
            <a:r>
              <a:rPr lang="en-US" dirty="0"/>
              <a:t> </a:t>
            </a:r>
            <a:r>
              <a:rPr lang="en-US" dirty="0" err="1"/>
              <a:t>svoj</a:t>
            </a:r>
            <a:r>
              <a:rPr lang="en-US" dirty="0"/>
              <a:t> </a:t>
            </a:r>
            <a:r>
              <a:rPr lang="en-US" dirty="0" err="1"/>
              <a:t>osnivački</a:t>
            </a:r>
            <a:r>
              <a:rPr lang="en-US" dirty="0"/>
              <a:t> </a:t>
            </a:r>
            <a:r>
              <a:rPr lang="en-US" dirty="0" err="1"/>
              <a:t>akt</a:t>
            </a:r>
            <a:r>
              <a:rPr lang="en-US" dirty="0"/>
              <a:t> </a:t>
            </a:r>
            <a:r>
              <a:rPr lang="en-US" dirty="0" err="1" smtClean="0"/>
              <a:t>dodavanjem</a:t>
            </a:r>
            <a:r>
              <a:rPr lang="sr-Latn-ME" dirty="0" smtClean="0"/>
              <a:t> </a:t>
            </a:r>
            <a:r>
              <a:rPr lang="en-US" dirty="0" err="1" smtClean="0"/>
              <a:t>ili</a:t>
            </a:r>
            <a:r>
              <a:rPr lang="en-US" dirty="0" smtClean="0"/>
              <a:t> </a:t>
            </a:r>
            <a:r>
              <a:rPr lang="en-US" dirty="0" err="1"/>
              <a:t>mijenjanjem</a:t>
            </a:r>
            <a:r>
              <a:rPr lang="en-US" dirty="0"/>
              <a:t> </a:t>
            </a:r>
            <a:r>
              <a:rPr lang="en-US" dirty="0" err="1"/>
              <a:t>neke</a:t>
            </a:r>
            <a:r>
              <a:rPr lang="en-US" dirty="0"/>
              <a:t> </a:t>
            </a:r>
            <a:r>
              <a:rPr lang="en-US" dirty="0" err="1"/>
              <a:t>odredbe</a:t>
            </a:r>
            <a:r>
              <a:rPr lang="en-US" dirty="0"/>
              <a:t> </a:t>
            </a:r>
            <a:r>
              <a:rPr lang="en-US" dirty="0" err="1"/>
              <a:t>čije</a:t>
            </a:r>
            <a:r>
              <a:rPr lang="en-US" dirty="0"/>
              <a:t> je </a:t>
            </a:r>
            <a:r>
              <a:rPr lang="en-US" dirty="0" err="1"/>
              <a:t>postojanje</a:t>
            </a:r>
            <a:r>
              <a:rPr lang="en-US" dirty="0"/>
              <a:t> u </a:t>
            </a:r>
            <a:r>
              <a:rPr lang="en-US" dirty="0" err="1"/>
              <a:t>osnivačkom</a:t>
            </a:r>
            <a:r>
              <a:rPr lang="en-US" dirty="0"/>
              <a:t> </a:t>
            </a:r>
            <a:r>
              <a:rPr lang="en-US" dirty="0" err="1"/>
              <a:t>aktu</a:t>
            </a:r>
            <a:r>
              <a:rPr lang="en-US" dirty="0"/>
              <a:t> </a:t>
            </a:r>
            <a:r>
              <a:rPr lang="en-US" dirty="0" err="1"/>
              <a:t>obavezno</a:t>
            </a:r>
            <a:r>
              <a:rPr lang="en-US" dirty="0"/>
              <a:t> </a:t>
            </a:r>
            <a:r>
              <a:rPr lang="en-US" dirty="0" err="1" smtClean="0"/>
              <a:t>ili</a:t>
            </a:r>
            <a:r>
              <a:rPr lang="sr-Latn-ME" dirty="0" smtClean="0"/>
              <a:t> </a:t>
            </a:r>
            <a:r>
              <a:rPr lang="en-US" dirty="0" err="1" smtClean="0"/>
              <a:t>dozvoljeno</a:t>
            </a:r>
            <a:r>
              <a:rPr lang="en-US" dirty="0"/>
              <a:t>,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brisanjem</a:t>
            </a:r>
            <a:r>
              <a:rPr lang="en-US" dirty="0"/>
              <a:t> </a:t>
            </a:r>
            <a:r>
              <a:rPr lang="en-US" dirty="0" err="1"/>
              <a:t>neke</a:t>
            </a:r>
            <a:r>
              <a:rPr lang="en-US" dirty="0"/>
              <a:t> </a:t>
            </a:r>
            <a:r>
              <a:rPr lang="en-US" dirty="0" err="1"/>
              <a:t>odredbe</a:t>
            </a:r>
            <a:r>
              <a:rPr lang="en-US" dirty="0"/>
              <a:t> </a:t>
            </a:r>
            <a:r>
              <a:rPr lang="en-US" dirty="0" err="1"/>
              <a:t>čije</a:t>
            </a:r>
            <a:r>
              <a:rPr lang="en-US" dirty="0"/>
              <a:t> </a:t>
            </a:r>
            <a:r>
              <a:rPr lang="en-US" dirty="0" err="1"/>
              <a:t>postojanje</a:t>
            </a:r>
            <a:r>
              <a:rPr lang="en-US" dirty="0"/>
              <a:t> u </a:t>
            </a:r>
            <a:r>
              <a:rPr lang="en-US" dirty="0" err="1"/>
              <a:t>osnivačkom</a:t>
            </a:r>
            <a:r>
              <a:rPr lang="en-US" dirty="0"/>
              <a:t> </a:t>
            </a:r>
            <a:r>
              <a:rPr lang="en-US" dirty="0" err="1"/>
              <a:t>aktu</a:t>
            </a:r>
            <a:r>
              <a:rPr lang="en-US" dirty="0"/>
              <a:t> </a:t>
            </a:r>
            <a:r>
              <a:rPr lang="en-US" dirty="0" err="1" smtClean="0"/>
              <a:t>nije</a:t>
            </a:r>
            <a:r>
              <a:rPr lang="sr-Latn-ME" dirty="0" smtClean="0"/>
              <a:t> </a:t>
            </a:r>
            <a:r>
              <a:rPr lang="en-US" dirty="0" err="1" smtClean="0"/>
              <a:t>obavezno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0196573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712694"/>
            <a:ext cx="10515600" cy="5464269"/>
          </a:xfrm>
        </p:spPr>
        <p:txBody>
          <a:bodyPr/>
          <a:lstStyle/>
          <a:p>
            <a:pPr marL="0" indent="0">
              <a:buNone/>
            </a:pPr>
            <a:r>
              <a:rPr lang="en-US" dirty="0" err="1"/>
              <a:t>Postoje</a:t>
            </a:r>
            <a:r>
              <a:rPr lang="en-US" dirty="0"/>
              <a:t> tri </a:t>
            </a:r>
            <a:r>
              <a:rPr lang="en-US" dirty="0" err="1"/>
              <a:t>načina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društvo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izmijeniti</a:t>
            </a:r>
            <a:r>
              <a:rPr lang="en-US" dirty="0"/>
              <a:t> </a:t>
            </a:r>
            <a:r>
              <a:rPr lang="en-US" dirty="0" err="1"/>
              <a:t>svoj</a:t>
            </a:r>
            <a:r>
              <a:rPr lang="en-US" dirty="0"/>
              <a:t> </a:t>
            </a:r>
            <a:r>
              <a:rPr lang="en-US" dirty="0" err="1"/>
              <a:t>osnivački</a:t>
            </a:r>
            <a:r>
              <a:rPr lang="en-US" dirty="0"/>
              <a:t> </a:t>
            </a:r>
            <a:r>
              <a:rPr lang="en-US" dirty="0" err="1"/>
              <a:t>akt</a:t>
            </a:r>
            <a:r>
              <a:rPr lang="en-US" dirty="0"/>
              <a:t>:</a:t>
            </a:r>
          </a:p>
          <a:p>
            <a:pPr marL="0" indent="0">
              <a:buNone/>
            </a:pPr>
            <a:r>
              <a:rPr lang="en-US" dirty="0"/>
              <a:t>• </a:t>
            </a:r>
            <a:r>
              <a:rPr lang="en-US" dirty="0" err="1"/>
              <a:t>mijenjanjem</a:t>
            </a:r>
            <a:r>
              <a:rPr lang="en-US" dirty="0"/>
              <a:t> </a:t>
            </a:r>
            <a:r>
              <a:rPr lang="en-US" dirty="0" err="1"/>
              <a:t>postojećih</a:t>
            </a:r>
            <a:r>
              <a:rPr lang="en-US" dirty="0"/>
              <a:t> </a:t>
            </a:r>
            <a:r>
              <a:rPr lang="en-US" dirty="0" err="1"/>
              <a:t>odredbi</a:t>
            </a:r>
            <a:r>
              <a:rPr lang="en-US" dirty="0"/>
              <a:t> </a:t>
            </a:r>
            <a:r>
              <a:rPr lang="en-US" dirty="0" err="1"/>
              <a:t>osnivačkog</a:t>
            </a:r>
            <a:r>
              <a:rPr lang="en-US" dirty="0"/>
              <a:t> </a:t>
            </a:r>
            <a:r>
              <a:rPr lang="en-US" dirty="0" err="1"/>
              <a:t>akta</a:t>
            </a:r>
            <a:r>
              <a:rPr lang="en-US" dirty="0"/>
              <a:t>;</a:t>
            </a:r>
          </a:p>
          <a:p>
            <a:pPr marL="0" indent="0">
              <a:buNone/>
            </a:pPr>
            <a:r>
              <a:rPr lang="en-US" dirty="0"/>
              <a:t>• </a:t>
            </a:r>
            <a:r>
              <a:rPr lang="en-US" dirty="0" err="1"/>
              <a:t>dodavanjem</a:t>
            </a:r>
            <a:r>
              <a:rPr lang="en-US" dirty="0"/>
              <a:t> </a:t>
            </a:r>
            <a:r>
              <a:rPr lang="en-US" dirty="0" err="1"/>
              <a:t>novih</a:t>
            </a:r>
            <a:r>
              <a:rPr lang="en-US" dirty="0"/>
              <a:t> </a:t>
            </a:r>
            <a:r>
              <a:rPr lang="en-US" dirty="0" err="1"/>
              <a:t>odredbi</a:t>
            </a:r>
            <a:r>
              <a:rPr lang="en-US" dirty="0"/>
              <a:t> </a:t>
            </a:r>
            <a:r>
              <a:rPr lang="en-US" dirty="0" err="1"/>
              <a:t>osnivačkog</a:t>
            </a:r>
            <a:r>
              <a:rPr lang="en-US" dirty="0"/>
              <a:t> </a:t>
            </a:r>
            <a:r>
              <a:rPr lang="en-US" dirty="0" err="1"/>
              <a:t>akta</a:t>
            </a:r>
            <a:r>
              <a:rPr lang="en-US" dirty="0"/>
              <a:t>; </a:t>
            </a:r>
            <a:r>
              <a:rPr lang="en-US" dirty="0" err="1"/>
              <a:t>ili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• </a:t>
            </a:r>
            <a:r>
              <a:rPr lang="en-US" dirty="0" err="1"/>
              <a:t>odobravanjem</a:t>
            </a:r>
            <a:r>
              <a:rPr lang="en-US" dirty="0"/>
              <a:t> </a:t>
            </a:r>
            <a:r>
              <a:rPr lang="en-US" dirty="0" err="1"/>
              <a:t>potpuno</a:t>
            </a:r>
            <a:r>
              <a:rPr lang="en-US" dirty="0"/>
              <a:t> </a:t>
            </a:r>
            <a:r>
              <a:rPr lang="en-US" dirty="0" err="1"/>
              <a:t>nove</a:t>
            </a:r>
            <a:r>
              <a:rPr lang="en-US" dirty="0"/>
              <a:t> </a:t>
            </a:r>
            <a:r>
              <a:rPr lang="en-US" dirty="0" err="1"/>
              <a:t>verzije</a:t>
            </a:r>
            <a:r>
              <a:rPr lang="en-US" dirty="0"/>
              <a:t> </a:t>
            </a:r>
            <a:r>
              <a:rPr lang="en-US" dirty="0" err="1"/>
              <a:t>osnivačkog</a:t>
            </a:r>
            <a:r>
              <a:rPr lang="en-US" dirty="0"/>
              <a:t> </a:t>
            </a:r>
            <a:r>
              <a:rPr lang="en-US" dirty="0" err="1"/>
              <a:t>akta</a:t>
            </a:r>
            <a:r>
              <a:rPr lang="en-US" dirty="0"/>
              <a:t> (</a:t>
            </a:r>
            <a:r>
              <a:rPr lang="en-US" dirty="0" err="1" smtClean="0"/>
              <a:t>preformulacijom</a:t>
            </a:r>
            <a:r>
              <a:rPr lang="sr-Latn-ME" dirty="0" smtClean="0"/>
              <a:t> </a:t>
            </a:r>
            <a:r>
              <a:rPr lang="en-US" dirty="0" err="1" smtClean="0"/>
              <a:t>osnivačkog</a:t>
            </a:r>
            <a:r>
              <a:rPr lang="en-US" dirty="0" smtClean="0"/>
              <a:t> </a:t>
            </a:r>
            <a:r>
              <a:rPr lang="en-US" dirty="0" err="1"/>
              <a:t>akta</a:t>
            </a:r>
            <a:r>
              <a:rPr lang="en-US" dirty="0"/>
              <a:t>), </a:t>
            </a:r>
            <a:r>
              <a:rPr lang="en-US" dirty="0" err="1"/>
              <a:t>što</a:t>
            </a:r>
            <a:r>
              <a:rPr lang="en-US" dirty="0"/>
              <a:t> je </a:t>
            </a:r>
            <a:r>
              <a:rPr lang="en-US" dirty="0" err="1"/>
              <a:t>korisno</a:t>
            </a:r>
            <a:r>
              <a:rPr lang="en-US" dirty="0"/>
              <a:t> </a:t>
            </a:r>
            <a:r>
              <a:rPr lang="en-US" dirty="0" err="1"/>
              <a:t>kada</a:t>
            </a:r>
            <a:r>
              <a:rPr lang="en-US" dirty="0"/>
              <a:t> se mora </a:t>
            </a:r>
            <a:r>
              <a:rPr lang="en-US" dirty="0" err="1"/>
              <a:t>izvršiti</a:t>
            </a:r>
            <a:r>
              <a:rPr lang="en-US" dirty="0"/>
              <a:t> </a:t>
            </a:r>
            <a:r>
              <a:rPr lang="en-US" dirty="0" err="1"/>
              <a:t>mnogo</a:t>
            </a:r>
            <a:r>
              <a:rPr lang="en-US" dirty="0"/>
              <a:t> </a:t>
            </a:r>
            <a:r>
              <a:rPr lang="en-US" dirty="0" err="1"/>
              <a:t>izmjena</a:t>
            </a:r>
            <a:r>
              <a:rPr lang="en-US" dirty="0"/>
              <a:t>.</a:t>
            </a:r>
          </a:p>
          <a:p>
            <a:pPr marL="0" indent="0">
              <a:buNone/>
            </a:pPr>
            <a:r>
              <a:rPr lang="en-US" dirty="0" err="1"/>
              <a:t>Slika</a:t>
            </a:r>
            <a:r>
              <a:rPr lang="en-US" dirty="0"/>
              <a:t> </a:t>
            </a:r>
            <a:r>
              <a:rPr lang="sr-Latn-ME" dirty="0" smtClean="0"/>
              <a:t>naredna</a:t>
            </a:r>
            <a:r>
              <a:rPr lang="en-US" dirty="0" smtClean="0"/>
              <a:t> </a:t>
            </a:r>
            <a:r>
              <a:rPr lang="en-US" dirty="0" err="1"/>
              <a:t>ilustrira</a:t>
            </a:r>
            <a:r>
              <a:rPr lang="en-US" dirty="0"/>
              <a:t> </a:t>
            </a:r>
            <a:r>
              <a:rPr lang="en-US" dirty="0" err="1"/>
              <a:t>postupak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izmjenu</a:t>
            </a:r>
            <a:r>
              <a:rPr lang="en-US" dirty="0"/>
              <a:t> </a:t>
            </a:r>
            <a:r>
              <a:rPr lang="en-US" dirty="0" err="1"/>
              <a:t>osnivačkog</a:t>
            </a:r>
            <a:r>
              <a:rPr lang="en-US" dirty="0"/>
              <a:t> </a:t>
            </a:r>
            <a:r>
              <a:rPr lang="en-US" dirty="0" err="1"/>
              <a:t>akta</a:t>
            </a:r>
            <a:r>
              <a:rPr lang="en-US" dirty="0"/>
              <a:t>. </a:t>
            </a:r>
            <a:endParaRPr lang="sr-Latn-ME" dirty="0" smtClean="0"/>
          </a:p>
          <a:p>
            <a:pPr marL="0" indent="0">
              <a:buNone/>
            </a:pPr>
            <a:r>
              <a:rPr lang="en-US" dirty="0" err="1" smtClean="0"/>
              <a:t>Sličan</a:t>
            </a:r>
            <a:r>
              <a:rPr lang="en-US" dirty="0" smtClean="0"/>
              <a:t> </a:t>
            </a:r>
            <a:r>
              <a:rPr lang="en-US" dirty="0"/>
              <a:t>je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postupak</a:t>
            </a:r>
            <a:r>
              <a:rPr lang="sr-Latn-ME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/>
              <a:t>preformulaciju</a:t>
            </a:r>
            <a:r>
              <a:rPr lang="en-US" dirty="0"/>
              <a:t> </a:t>
            </a:r>
            <a:r>
              <a:rPr lang="en-US" dirty="0" err="1"/>
              <a:t>osnivačkog</a:t>
            </a:r>
            <a:r>
              <a:rPr lang="en-US" dirty="0"/>
              <a:t> </a:t>
            </a:r>
            <a:r>
              <a:rPr lang="en-US" dirty="0" err="1"/>
              <a:t>akta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821774697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ME" dirty="0" smtClean="0"/>
              <a:t>Postupak izmjene osnivačkog akta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5764" y="1990165"/>
            <a:ext cx="11674780" cy="39130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54844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70299"/>
          </a:xfrm>
        </p:spPr>
        <p:txBody>
          <a:bodyPr>
            <a:normAutofit fontScale="90000"/>
          </a:bodyPr>
          <a:lstStyle/>
          <a:p>
            <a:r>
              <a:rPr lang="sr-Latn-ME" dirty="0" smtClean="0"/>
              <a:t>1.Modeli korporativnog upravljanja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210236"/>
            <a:ext cx="10515600" cy="4966728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hr-HR" b="1" dirty="0" smtClean="0"/>
              <a:t>Zatvoreni i otvoreni sistem  </a:t>
            </a:r>
            <a:r>
              <a:rPr lang="hr-HR" b="1" dirty="0"/>
              <a:t>korporativnog upravljanja</a:t>
            </a:r>
            <a:endParaRPr lang="en-US" dirty="0"/>
          </a:p>
          <a:p>
            <a:pPr algn="just"/>
            <a:r>
              <a:rPr lang="hr-HR" b="1" dirty="0"/>
              <a:t> </a:t>
            </a:r>
            <a:r>
              <a:rPr lang="hr-HR" dirty="0"/>
              <a:t>Zatvoreni </a:t>
            </a:r>
            <a:r>
              <a:rPr lang="hr-HR" dirty="0" smtClean="0"/>
              <a:t>(kontinentalni</a:t>
            </a:r>
            <a:r>
              <a:rPr lang="hr-HR" dirty="0"/>
              <a:t>) </a:t>
            </a:r>
            <a:r>
              <a:rPr lang="hr-HR" dirty="0" smtClean="0"/>
              <a:t>sistem  </a:t>
            </a:r>
            <a:r>
              <a:rPr lang="hr-HR" dirty="0"/>
              <a:t>korporativnog upravljanja </a:t>
            </a:r>
            <a:r>
              <a:rPr lang="hr-HR" dirty="0" smtClean="0"/>
              <a:t>karakteriše  </a:t>
            </a:r>
            <a:r>
              <a:rPr lang="hr-HR" dirty="0"/>
              <a:t>znatna vlasnička koncentracija što </a:t>
            </a:r>
            <a:r>
              <a:rPr lang="hr-HR" dirty="0" smtClean="0"/>
              <a:t>pozicionira </a:t>
            </a:r>
            <a:r>
              <a:rPr lang="hr-HR" dirty="0"/>
              <a:t>dioničare na </a:t>
            </a:r>
            <a:r>
              <a:rPr lang="hr-HR" dirty="0" smtClean="0"/>
              <a:t>glavnu  </a:t>
            </a:r>
            <a:r>
              <a:rPr lang="hr-HR" dirty="0"/>
              <a:t>poziciju korporativnog upravljanja, sve veća važnost institucionalnih investitora, veliki utjecaj </a:t>
            </a:r>
            <a:r>
              <a:rPr lang="hr-HR" dirty="0" smtClean="0"/>
              <a:t>zaposlenih  </a:t>
            </a:r>
            <a:r>
              <a:rPr lang="hr-HR" dirty="0"/>
              <a:t>(Njemačka) koji ostvaruju putem sindikata, čvrsti kolektivni ugovori. </a:t>
            </a:r>
            <a:endParaRPr lang="hr-HR" dirty="0" smtClean="0"/>
          </a:p>
          <a:p>
            <a:pPr algn="just"/>
            <a:r>
              <a:rPr lang="hr-HR" dirty="0" smtClean="0"/>
              <a:t>U </a:t>
            </a:r>
            <a:r>
              <a:rPr lang="hr-HR" dirty="0"/>
              <a:t>tom </a:t>
            </a:r>
            <a:r>
              <a:rPr lang="hr-HR" dirty="0" smtClean="0"/>
              <a:t>sistemu </a:t>
            </a:r>
            <a:r>
              <a:rPr lang="hr-HR" dirty="0"/>
              <a:t>svega nekoliko dioničara drži velike </a:t>
            </a:r>
            <a:r>
              <a:rPr lang="hr-HR" dirty="0" smtClean="0"/>
              <a:t>pakete </a:t>
            </a:r>
            <a:r>
              <a:rPr lang="hr-HR" dirty="0"/>
              <a:t>dionica, što im </a:t>
            </a:r>
            <a:r>
              <a:rPr lang="hr-HR" dirty="0" smtClean="0"/>
              <a:t>omogućava  </a:t>
            </a:r>
            <a:r>
              <a:rPr lang="hr-HR" dirty="0"/>
              <a:t>aktivnu ulogu prilikom donošenja važnih odluka</a:t>
            </a:r>
            <a:r>
              <a:rPr lang="hr-HR" dirty="0" smtClean="0"/>
              <a:t>.</a:t>
            </a:r>
          </a:p>
          <a:p>
            <a:r>
              <a:rPr lang="hr-HR" dirty="0" smtClean="0"/>
              <a:t> </a:t>
            </a:r>
            <a:r>
              <a:rPr lang="hr-HR" dirty="0"/>
              <a:t>Problem nadzora u zatvorenom </a:t>
            </a:r>
            <a:r>
              <a:rPr lang="hr-HR" dirty="0" smtClean="0"/>
              <a:t>sistemu </a:t>
            </a:r>
            <a:r>
              <a:rPr lang="hr-HR" dirty="0"/>
              <a:t>potiče njegova netransparentnost budući da je tržište kapitala od sekundarnog značenja</a:t>
            </a:r>
            <a:r>
              <a:rPr lang="hr-HR" dirty="0" smtClean="0"/>
              <a:t>.</a:t>
            </a:r>
          </a:p>
          <a:p>
            <a:pPr algn="just"/>
            <a:r>
              <a:rPr lang="hr-HR" dirty="0" smtClean="0"/>
              <a:t> </a:t>
            </a:r>
            <a:r>
              <a:rPr lang="hr-HR" dirty="0"/>
              <a:t>Mogući nedostatak je i eventualna neproporcionalnost u vlasništvu i ostvarenoj kontroli na </a:t>
            </a:r>
            <a:r>
              <a:rPr lang="hr-HR" dirty="0" smtClean="0"/>
              <a:t>preduzećem.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7586648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33718"/>
            <a:ext cx="10515600" cy="5343245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dirty="0" err="1"/>
              <a:t>Skupština</a:t>
            </a:r>
            <a:r>
              <a:rPr lang="en-US" dirty="0"/>
              <a:t> </a:t>
            </a:r>
            <a:r>
              <a:rPr lang="en-US" dirty="0" err="1"/>
              <a:t>ima</a:t>
            </a:r>
            <a:r>
              <a:rPr lang="en-US" dirty="0"/>
              <a:t> </a:t>
            </a:r>
            <a:r>
              <a:rPr lang="en-US" dirty="0" err="1"/>
              <a:t>ovlaštenje</a:t>
            </a:r>
            <a:r>
              <a:rPr lang="en-US" dirty="0"/>
              <a:t> da </a:t>
            </a:r>
            <a:r>
              <a:rPr lang="en-US" dirty="0" err="1"/>
              <a:t>odobri</a:t>
            </a:r>
            <a:r>
              <a:rPr lang="en-US" dirty="0"/>
              <a:t> </a:t>
            </a:r>
            <a:r>
              <a:rPr lang="en-US" dirty="0" err="1"/>
              <a:t>izmjene</a:t>
            </a:r>
            <a:r>
              <a:rPr lang="en-US" dirty="0"/>
              <a:t> </a:t>
            </a:r>
            <a:r>
              <a:rPr lang="en-US" dirty="0" err="1"/>
              <a:t>osnivačkog</a:t>
            </a:r>
            <a:r>
              <a:rPr lang="en-US" dirty="0"/>
              <a:t> </a:t>
            </a:r>
            <a:r>
              <a:rPr lang="en-US" dirty="0" err="1"/>
              <a:t>akta</a:t>
            </a:r>
            <a:r>
              <a:rPr lang="en-US" dirty="0"/>
              <a:t> </a:t>
            </a:r>
            <a:r>
              <a:rPr lang="en-US" dirty="0" err="1" smtClean="0"/>
              <a:t>dvotrećinskom</a:t>
            </a:r>
            <a:r>
              <a:rPr lang="sr-Latn-ME" dirty="0" smtClean="0"/>
              <a:t> </a:t>
            </a:r>
            <a:r>
              <a:rPr lang="en-US" dirty="0" err="1" smtClean="0"/>
              <a:t>većinom</a:t>
            </a:r>
            <a:r>
              <a:rPr lang="en-US" dirty="0" smtClean="0"/>
              <a:t> </a:t>
            </a:r>
            <a:r>
              <a:rPr lang="en-US" dirty="0" err="1"/>
              <a:t>glasova</a:t>
            </a:r>
            <a:r>
              <a:rPr lang="en-US" dirty="0"/>
              <a:t> </a:t>
            </a:r>
            <a:r>
              <a:rPr lang="en-US" dirty="0" err="1"/>
              <a:t>svih</a:t>
            </a:r>
            <a:r>
              <a:rPr lang="en-US" dirty="0"/>
              <a:t> </a:t>
            </a:r>
            <a:r>
              <a:rPr lang="en-US" dirty="0" err="1"/>
              <a:t>dioničara</a:t>
            </a:r>
            <a:r>
              <a:rPr lang="en-US" dirty="0"/>
              <a:t>/</a:t>
            </a:r>
            <a:r>
              <a:rPr lang="en-US" dirty="0" err="1"/>
              <a:t>akcionara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imaju</a:t>
            </a:r>
            <a:r>
              <a:rPr lang="en-US" dirty="0"/>
              <a:t> </a:t>
            </a:r>
            <a:r>
              <a:rPr lang="en-US" dirty="0" err="1"/>
              <a:t>dionice</a:t>
            </a:r>
            <a:r>
              <a:rPr lang="en-US" dirty="0"/>
              <a:t>/</a:t>
            </a:r>
            <a:r>
              <a:rPr lang="en-US" dirty="0" err="1"/>
              <a:t>akcije</a:t>
            </a:r>
            <a:r>
              <a:rPr lang="en-US" dirty="0"/>
              <a:t> s </a:t>
            </a:r>
            <a:r>
              <a:rPr lang="en-US" dirty="0" err="1" smtClean="0"/>
              <a:t>pravom</a:t>
            </a:r>
            <a:r>
              <a:rPr lang="sr-Latn-ME" dirty="0" smtClean="0"/>
              <a:t> </a:t>
            </a:r>
            <a:r>
              <a:rPr lang="en-US" dirty="0" err="1" smtClean="0"/>
              <a:t>glasa</a:t>
            </a:r>
            <a:r>
              <a:rPr lang="en-US" dirty="0" smtClean="0"/>
              <a:t>.</a:t>
            </a:r>
            <a:endParaRPr lang="sr-Latn-ME" dirty="0" smtClean="0"/>
          </a:p>
          <a:p>
            <a:pPr marL="0" indent="0">
              <a:buNone/>
            </a:pPr>
            <a:r>
              <a:rPr lang="en-US" dirty="0" smtClean="0"/>
              <a:t> </a:t>
            </a:r>
            <a:r>
              <a:rPr lang="en-US" dirty="0" err="1"/>
              <a:t>Osnivački</a:t>
            </a:r>
            <a:r>
              <a:rPr lang="en-US" dirty="0"/>
              <a:t> </a:t>
            </a:r>
            <a:r>
              <a:rPr lang="en-US" dirty="0" err="1"/>
              <a:t>akt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predvidjeti</a:t>
            </a:r>
            <a:r>
              <a:rPr lang="en-US" dirty="0"/>
              <a:t> </a:t>
            </a:r>
            <a:r>
              <a:rPr lang="en-US" dirty="0" err="1"/>
              <a:t>veći</a:t>
            </a:r>
            <a:r>
              <a:rPr lang="en-US" dirty="0"/>
              <a:t> </a:t>
            </a:r>
            <a:r>
              <a:rPr lang="en-US" dirty="0" err="1"/>
              <a:t>procenat</a:t>
            </a:r>
            <a:r>
              <a:rPr lang="en-US" dirty="0"/>
              <a:t> </a:t>
            </a:r>
            <a:r>
              <a:rPr lang="en-US" dirty="0" err="1"/>
              <a:t>glasova</a:t>
            </a:r>
            <a:r>
              <a:rPr lang="en-US" dirty="0"/>
              <a:t>. </a:t>
            </a:r>
            <a:endParaRPr lang="sr-Latn-ME" dirty="0" smtClean="0"/>
          </a:p>
          <a:p>
            <a:pPr marL="0" indent="0" algn="just">
              <a:buNone/>
            </a:pPr>
            <a:r>
              <a:rPr lang="en-US" dirty="0" err="1" smtClean="0"/>
              <a:t>Odobrenje</a:t>
            </a:r>
            <a:r>
              <a:rPr lang="en-US" dirty="0" smtClean="0"/>
              <a:t> </a:t>
            </a:r>
            <a:r>
              <a:rPr lang="en-US" dirty="0" err="1" smtClean="0"/>
              <a:t>izmjena</a:t>
            </a:r>
            <a:r>
              <a:rPr lang="sr-Latn-ME" dirty="0" smtClean="0"/>
              <a:t> </a:t>
            </a:r>
            <a:r>
              <a:rPr lang="en-US" dirty="0" err="1" smtClean="0"/>
              <a:t>osnivačkog</a:t>
            </a:r>
            <a:r>
              <a:rPr lang="en-US" dirty="0" smtClean="0"/>
              <a:t> </a:t>
            </a:r>
            <a:r>
              <a:rPr lang="en-US" dirty="0" err="1"/>
              <a:t>akta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ograničavaju</a:t>
            </a:r>
            <a:r>
              <a:rPr lang="en-US" dirty="0"/>
              <a:t> </a:t>
            </a:r>
            <a:r>
              <a:rPr lang="en-US" dirty="0" err="1"/>
              <a:t>prava</a:t>
            </a:r>
            <a:r>
              <a:rPr lang="en-US" dirty="0"/>
              <a:t> </a:t>
            </a:r>
            <a:r>
              <a:rPr lang="en-US" dirty="0" err="1"/>
              <a:t>dioničara</a:t>
            </a:r>
            <a:r>
              <a:rPr lang="en-US" dirty="0"/>
              <a:t>/</a:t>
            </a:r>
            <a:r>
              <a:rPr lang="en-US" dirty="0" err="1"/>
              <a:t>akcionara</a:t>
            </a:r>
            <a:r>
              <a:rPr lang="en-US" dirty="0"/>
              <a:t> s </a:t>
            </a:r>
            <a:r>
              <a:rPr lang="en-US" dirty="0" err="1" smtClean="0"/>
              <a:t>povlaštenim</a:t>
            </a:r>
            <a:r>
              <a:rPr lang="sr-Latn-ME" dirty="0" smtClean="0"/>
              <a:t> </a:t>
            </a:r>
            <a:r>
              <a:rPr lang="en-US" dirty="0" err="1" smtClean="0"/>
              <a:t>dionicama</a:t>
            </a:r>
            <a:r>
              <a:rPr lang="en-US" dirty="0" smtClean="0"/>
              <a:t>/</a:t>
            </a:r>
            <a:r>
              <a:rPr lang="en-US" dirty="0" err="1" smtClean="0"/>
              <a:t>akcijama</a:t>
            </a:r>
            <a:r>
              <a:rPr lang="en-US" dirty="0" smtClean="0"/>
              <a:t> </a:t>
            </a:r>
            <a:r>
              <a:rPr lang="en-US" dirty="0" err="1"/>
              <a:t>zahtijeva</a:t>
            </a:r>
            <a:r>
              <a:rPr lang="en-US" dirty="0"/>
              <a:t> </a:t>
            </a:r>
            <a:r>
              <a:rPr lang="en-US" dirty="0" err="1"/>
              <a:t>dvije</a:t>
            </a:r>
            <a:r>
              <a:rPr lang="en-US" dirty="0"/>
              <a:t> </a:t>
            </a:r>
            <a:r>
              <a:rPr lang="en-US" dirty="0" err="1"/>
              <a:t>vrste</a:t>
            </a:r>
            <a:r>
              <a:rPr lang="en-US" dirty="0"/>
              <a:t> </a:t>
            </a:r>
            <a:r>
              <a:rPr lang="en-US" dirty="0" err="1"/>
              <a:t>glasova</a:t>
            </a:r>
            <a:r>
              <a:rPr lang="en-US" dirty="0"/>
              <a:t>:</a:t>
            </a:r>
          </a:p>
          <a:p>
            <a:pPr marL="0" indent="0" algn="just">
              <a:buNone/>
            </a:pPr>
            <a:r>
              <a:rPr lang="en-US" dirty="0"/>
              <a:t>• </a:t>
            </a:r>
            <a:r>
              <a:rPr lang="en-US" dirty="0" err="1"/>
              <a:t>dvotrećinsku</a:t>
            </a:r>
            <a:r>
              <a:rPr lang="en-US" dirty="0"/>
              <a:t> </a:t>
            </a:r>
            <a:r>
              <a:rPr lang="en-US" dirty="0" err="1"/>
              <a:t>većinu</a:t>
            </a:r>
            <a:r>
              <a:rPr lang="en-US" dirty="0"/>
              <a:t> </a:t>
            </a:r>
            <a:r>
              <a:rPr lang="en-US" dirty="0" err="1"/>
              <a:t>glasova</a:t>
            </a:r>
            <a:r>
              <a:rPr lang="en-US" dirty="0"/>
              <a:t> </a:t>
            </a:r>
            <a:r>
              <a:rPr lang="en-US" dirty="0" err="1"/>
              <a:t>svih</a:t>
            </a:r>
            <a:r>
              <a:rPr lang="en-US" dirty="0"/>
              <a:t> </a:t>
            </a:r>
            <a:r>
              <a:rPr lang="en-US" dirty="0" err="1"/>
              <a:t>dioničara</a:t>
            </a:r>
            <a:r>
              <a:rPr lang="en-US" dirty="0"/>
              <a:t>/</a:t>
            </a:r>
            <a:r>
              <a:rPr lang="en-US" dirty="0" err="1"/>
              <a:t>akcionara</a:t>
            </a:r>
            <a:r>
              <a:rPr lang="en-US" dirty="0"/>
              <a:t> s </a:t>
            </a:r>
            <a:r>
              <a:rPr lang="en-US" dirty="0" err="1" smtClean="0"/>
              <a:t>povlaštenim</a:t>
            </a:r>
            <a:r>
              <a:rPr lang="sr-Latn-ME" dirty="0" smtClean="0"/>
              <a:t> </a:t>
            </a:r>
            <a:r>
              <a:rPr lang="en-US" dirty="0" err="1" smtClean="0"/>
              <a:t>dionicama</a:t>
            </a:r>
            <a:r>
              <a:rPr lang="en-US" dirty="0" smtClean="0"/>
              <a:t>/</a:t>
            </a:r>
            <a:r>
              <a:rPr lang="en-US" dirty="0" err="1" smtClean="0"/>
              <a:t>akcijama</a:t>
            </a:r>
            <a:r>
              <a:rPr lang="en-US" dirty="0" smtClean="0"/>
              <a:t> </a:t>
            </a:r>
            <a:r>
              <a:rPr lang="en-US" dirty="0" err="1"/>
              <a:t>određene</a:t>
            </a:r>
            <a:r>
              <a:rPr lang="en-US" dirty="0"/>
              <a:t> </a:t>
            </a:r>
            <a:r>
              <a:rPr lang="en-US" dirty="0" err="1"/>
              <a:t>klase</a:t>
            </a:r>
            <a:r>
              <a:rPr lang="en-US" dirty="0"/>
              <a:t> </a:t>
            </a:r>
            <a:r>
              <a:rPr lang="en-US" dirty="0" err="1"/>
              <a:t>čija</a:t>
            </a:r>
            <a:r>
              <a:rPr lang="en-US" dirty="0"/>
              <a:t> </a:t>
            </a:r>
            <a:r>
              <a:rPr lang="en-US" dirty="0" err="1"/>
              <a:t>će</a:t>
            </a:r>
            <a:r>
              <a:rPr lang="en-US" dirty="0"/>
              <a:t> </a:t>
            </a:r>
            <a:r>
              <a:rPr lang="en-US" dirty="0" err="1"/>
              <a:t>prava</a:t>
            </a:r>
            <a:r>
              <a:rPr lang="en-US" dirty="0"/>
              <a:t> </a:t>
            </a:r>
            <a:r>
              <a:rPr lang="en-US" dirty="0" err="1"/>
              <a:t>biti</a:t>
            </a:r>
            <a:r>
              <a:rPr lang="en-US" dirty="0"/>
              <a:t> </a:t>
            </a:r>
            <a:r>
              <a:rPr lang="en-US" dirty="0" err="1"/>
              <a:t>pogođena</a:t>
            </a:r>
            <a:r>
              <a:rPr lang="en-US" dirty="0"/>
              <a:t> </a:t>
            </a:r>
            <a:r>
              <a:rPr lang="en-US" dirty="0" err="1" smtClean="0"/>
              <a:t>izmjenom</a:t>
            </a:r>
            <a:r>
              <a:rPr lang="sr-Latn-ME" dirty="0" smtClean="0"/>
              <a:t> </a:t>
            </a:r>
            <a:r>
              <a:rPr lang="en-US" dirty="0" err="1" smtClean="0"/>
              <a:t>osnivačkog</a:t>
            </a:r>
            <a:r>
              <a:rPr lang="en-US" dirty="0" smtClean="0"/>
              <a:t> </a:t>
            </a:r>
            <a:r>
              <a:rPr lang="en-US" dirty="0" err="1"/>
              <a:t>akta</a:t>
            </a:r>
            <a:r>
              <a:rPr lang="en-US" dirty="0"/>
              <a:t> </a:t>
            </a:r>
            <a:r>
              <a:rPr lang="en-US" dirty="0" err="1"/>
              <a:t>osim</a:t>
            </a:r>
            <a:r>
              <a:rPr lang="en-US" dirty="0"/>
              <a:t> </a:t>
            </a:r>
            <a:r>
              <a:rPr lang="en-US" dirty="0" err="1"/>
              <a:t>ukoliko</a:t>
            </a:r>
            <a:r>
              <a:rPr lang="en-US" dirty="0"/>
              <a:t> </a:t>
            </a:r>
            <a:r>
              <a:rPr lang="en-US" dirty="0" err="1"/>
              <a:t>osnivački</a:t>
            </a:r>
            <a:r>
              <a:rPr lang="en-US" dirty="0"/>
              <a:t> </a:t>
            </a:r>
            <a:r>
              <a:rPr lang="en-US" dirty="0" err="1"/>
              <a:t>akt</a:t>
            </a:r>
            <a:r>
              <a:rPr lang="en-US" dirty="0"/>
              <a:t> </a:t>
            </a:r>
            <a:r>
              <a:rPr lang="en-US" dirty="0" err="1"/>
              <a:t>predviđa</a:t>
            </a:r>
            <a:r>
              <a:rPr lang="en-US" dirty="0"/>
              <a:t> </a:t>
            </a:r>
            <a:r>
              <a:rPr lang="en-US" dirty="0" err="1"/>
              <a:t>veći</a:t>
            </a:r>
            <a:r>
              <a:rPr lang="en-US" dirty="0"/>
              <a:t> </a:t>
            </a:r>
            <a:r>
              <a:rPr lang="en-US" dirty="0" err="1" smtClean="0"/>
              <a:t>procenat</a:t>
            </a:r>
            <a:r>
              <a:rPr lang="sr-Latn-ME" dirty="0" smtClean="0"/>
              <a:t> </a:t>
            </a:r>
            <a:r>
              <a:rPr lang="en-US" dirty="0" err="1" smtClean="0"/>
              <a:t>glasova</a:t>
            </a:r>
            <a:r>
              <a:rPr lang="en-US" dirty="0"/>
              <a:t>; </a:t>
            </a:r>
            <a:r>
              <a:rPr lang="en-US" dirty="0" err="1"/>
              <a:t>i</a:t>
            </a:r>
            <a:endParaRPr lang="en-US" dirty="0"/>
          </a:p>
          <a:p>
            <a:pPr marL="0" indent="0" algn="just">
              <a:buNone/>
            </a:pPr>
            <a:r>
              <a:rPr lang="en-US" dirty="0"/>
              <a:t>• </a:t>
            </a:r>
            <a:r>
              <a:rPr lang="en-US" dirty="0" err="1"/>
              <a:t>posebnu</a:t>
            </a:r>
            <a:r>
              <a:rPr lang="en-US" dirty="0"/>
              <a:t> </a:t>
            </a:r>
            <a:r>
              <a:rPr lang="en-US" dirty="0" err="1"/>
              <a:t>dvotrećinsku</a:t>
            </a:r>
            <a:r>
              <a:rPr lang="en-US" dirty="0"/>
              <a:t> </a:t>
            </a:r>
            <a:r>
              <a:rPr lang="en-US" dirty="0" err="1"/>
              <a:t>većinu</a:t>
            </a:r>
            <a:r>
              <a:rPr lang="en-US" dirty="0"/>
              <a:t> </a:t>
            </a:r>
            <a:r>
              <a:rPr lang="en-US" dirty="0" err="1"/>
              <a:t>glasova</a:t>
            </a:r>
            <a:r>
              <a:rPr lang="en-US" dirty="0"/>
              <a:t> </a:t>
            </a:r>
            <a:r>
              <a:rPr lang="en-US" dirty="0" err="1"/>
              <a:t>svih</a:t>
            </a:r>
            <a:r>
              <a:rPr lang="en-US" dirty="0"/>
              <a:t> </a:t>
            </a:r>
            <a:r>
              <a:rPr lang="en-US" dirty="0" err="1"/>
              <a:t>dioničara</a:t>
            </a:r>
            <a:r>
              <a:rPr lang="en-US" dirty="0"/>
              <a:t>/</a:t>
            </a:r>
            <a:r>
              <a:rPr lang="en-US" dirty="0" err="1"/>
              <a:t>akcionara</a:t>
            </a:r>
            <a:r>
              <a:rPr lang="en-US" dirty="0"/>
              <a:t> s </a:t>
            </a:r>
            <a:r>
              <a:rPr lang="en-US" dirty="0" err="1" smtClean="0"/>
              <a:t>pravom</a:t>
            </a:r>
            <a:r>
              <a:rPr lang="sr-Latn-ME" dirty="0" smtClean="0"/>
              <a:t> </a:t>
            </a:r>
            <a:r>
              <a:rPr lang="en-US" dirty="0" err="1" smtClean="0"/>
              <a:t>glasa</a:t>
            </a:r>
            <a:r>
              <a:rPr lang="en-US" dirty="0" smtClean="0"/>
              <a:t> </a:t>
            </a:r>
            <a:r>
              <a:rPr lang="en-US" dirty="0"/>
              <a:t>(</a:t>
            </a:r>
            <a:r>
              <a:rPr lang="en-US" dirty="0" err="1"/>
              <a:t>vlasnika</a:t>
            </a:r>
            <a:r>
              <a:rPr lang="en-US" dirty="0"/>
              <a:t> </a:t>
            </a:r>
            <a:r>
              <a:rPr lang="en-US" dirty="0" err="1"/>
              <a:t>običnih</a:t>
            </a:r>
            <a:r>
              <a:rPr lang="en-US" dirty="0"/>
              <a:t> </a:t>
            </a:r>
            <a:r>
              <a:rPr lang="en-US" dirty="0" err="1"/>
              <a:t>dionica</a:t>
            </a:r>
            <a:r>
              <a:rPr lang="en-US" dirty="0"/>
              <a:t>/</a:t>
            </a:r>
            <a:r>
              <a:rPr lang="en-US" dirty="0" err="1"/>
              <a:t>akcija</a:t>
            </a:r>
            <a:r>
              <a:rPr lang="en-US" dirty="0"/>
              <a:t>) </a:t>
            </a:r>
            <a:r>
              <a:rPr lang="en-US" dirty="0" err="1"/>
              <a:t>osim</a:t>
            </a:r>
            <a:r>
              <a:rPr lang="en-US" dirty="0"/>
              <a:t> </a:t>
            </a:r>
            <a:r>
              <a:rPr lang="en-US" dirty="0" err="1"/>
              <a:t>ukoliko</a:t>
            </a:r>
            <a:r>
              <a:rPr lang="en-US" dirty="0"/>
              <a:t> </a:t>
            </a:r>
            <a:r>
              <a:rPr lang="en-US" dirty="0" err="1"/>
              <a:t>osnivački</a:t>
            </a:r>
            <a:r>
              <a:rPr lang="en-US" dirty="0"/>
              <a:t> </a:t>
            </a:r>
            <a:r>
              <a:rPr lang="en-US" dirty="0" err="1" smtClean="0"/>
              <a:t>akt</a:t>
            </a:r>
            <a:r>
              <a:rPr lang="sr-Latn-ME" dirty="0" smtClean="0"/>
              <a:t> </a:t>
            </a:r>
            <a:r>
              <a:rPr lang="en-US" dirty="0" err="1" smtClean="0"/>
              <a:t>predviđa</a:t>
            </a:r>
            <a:r>
              <a:rPr lang="en-US" dirty="0" smtClean="0"/>
              <a:t> </a:t>
            </a:r>
            <a:r>
              <a:rPr lang="en-US" dirty="0" err="1"/>
              <a:t>veći</a:t>
            </a:r>
            <a:r>
              <a:rPr lang="en-US" dirty="0"/>
              <a:t> </a:t>
            </a:r>
            <a:r>
              <a:rPr lang="en-US" dirty="0" err="1"/>
              <a:t>procenat</a:t>
            </a:r>
            <a:r>
              <a:rPr lang="en-US" dirty="0"/>
              <a:t> </a:t>
            </a:r>
            <a:r>
              <a:rPr lang="en-US" dirty="0" err="1"/>
              <a:t>glasova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839313419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0" indent="0"/>
            <a:r>
              <a:rPr lang="sr-Latn-ME" sz="3200" dirty="0" smtClean="0">
                <a:latin typeface="+mn-lt"/>
              </a:rPr>
              <a:t>4.</a:t>
            </a:r>
            <a:r>
              <a:rPr lang="en-US" sz="3200" dirty="0" err="1" smtClean="0">
                <a:latin typeface="+mn-lt"/>
              </a:rPr>
              <a:t>Registracija</a:t>
            </a:r>
            <a:r>
              <a:rPr lang="en-US" sz="3200" dirty="0" smtClean="0">
                <a:latin typeface="+mn-lt"/>
              </a:rPr>
              <a:t> </a:t>
            </a:r>
            <a:r>
              <a:rPr lang="en-US" sz="3200" dirty="0" err="1">
                <a:latin typeface="+mn-lt"/>
              </a:rPr>
              <a:t>izmjena</a:t>
            </a:r>
            <a:r>
              <a:rPr lang="en-US" sz="3200" dirty="0">
                <a:latin typeface="+mn-lt"/>
              </a:rPr>
              <a:t> </a:t>
            </a:r>
            <a:r>
              <a:rPr lang="en-US" sz="3200" dirty="0" err="1">
                <a:latin typeface="+mn-lt"/>
              </a:rPr>
              <a:t>osnivačkog</a:t>
            </a:r>
            <a:r>
              <a:rPr lang="en-US" sz="3200" dirty="0">
                <a:latin typeface="+mn-lt"/>
              </a:rPr>
              <a:t> </a:t>
            </a:r>
            <a:r>
              <a:rPr lang="en-US" sz="3200" dirty="0" err="1">
                <a:latin typeface="+mn-lt"/>
              </a:rPr>
              <a:t>akta</a:t>
            </a:r>
            <a:endParaRPr lang="en-US" sz="3200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dirty="0" err="1" smtClean="0"/>
              <a:t>Sve</a:t>
            </a:r>
            <a:r>
              <a:rPr lang="en-US" dirty="0" smtClean="0"/>
              <a:t> </a:t>
            </a:r>
            <a:r>
              <a:rPr lang="en-US" dirty="0" err="1"/>
              <a:t>izvršene</a:t>
            </a:r>
            <a:r>
              <a:rPr lang="en-US" dirty="0"/>
              <a:t> </a:t>
            </a:r>
            <a:r>
              <a:rPr lang="en-US" dirty="0" err="1"/>
              <a:t>izmjene</a:t>
            </a:r>
            <a:r>
              <a:rPr lang="en-US" dirty="0"/>
              <a:t> </a:t>
            </a:r>
            <a:r>
              <a:rPr lang="en-US" dirty="0" err="1"/>
              <a:t>osnivačkog</a:t>
            </a:r>
            <a:r>
              <a:rPr lang="en-US" dirty="0"/>
              <a:t> </a:t>
            </a:r>
            <a:r>
              <a:rPr lang="en-US" dirty="0" err="1"/>
              <a:t>akta</a:t>
            </a:r>
            <a:r>
              <a:rPr lang="en-US" dirty="0"/>
              <a:t> </a:t>
            </a:r>
            <a:r>
              <a:rPr lang="en-US" dirty="0" err="1"/>
              <a:t>moraju</a:t>
            </a:r>
            <a:r>
              <a:rPr lang="en-US" dirty="0"/>
              <a:t> </a:t>
            </a:r>
            <a:r>
              <a:rPr lang="en-US" dirty="0" err="1"/>
              <a:t>biti</a:t>
            </a:r>
            <a:r>
              <a:rPr lang="en-US" dirty="0"/>
              <a:t> u </a:t>
            </a:r>
            <a:r>
              <a:rPr lang="en-US" dirty="0" err="1"/>
              <a:t>obliku</a:t>
            </a:r>
            <a:r>
              <a:rPr lang="en-US" dirty="0"/>
              <a:t> </a:t>
            </a:r>
            <a:r>
              <a:rPr lang="en-US" dirty="0" err="1"/>
              <a:t>notarske</a:t>
            </a:r>
            <a:r>
              <a:rPr lang="en-US" dirty="0"/>
              <a:t> </a:t>
            </a:r>
            <a:r>
              <a:rPr lang="en-US" dirty="0" err="1" smtClean="0"/>
              <a:t>isprave</a:t>
            </a:r>
            <a:r>
              <a:rPr lang="sr-Latn-ME" dirty="0" smtClean="0"/>
              <a:t> </a:t>
            </a:r>
            <a:r>
              <a:rPr lang="pl-PL" dirty="0" smtClean="0"/>
              <a:t>i </a:t>
            </a:r>
            <a:r>
              <a:rPr lang="pl-PL" dirty="0"/>
              <a:t>moraju se registrirati kod nadležnog suda za registraciju.</a:t>
            </a:r>
          </a:p>
          <a:p>
            <a:pPr marL="0" indent="0">
              <a:buNone/>
            </a:pPr>
            <a:r>
              <a:rPr lang="en-US" dirty="0"/>
              <a:t>6. </a:t>
            </a:r>
            <a:r>
              <a:rPr lang="en-US" dirty="0" err="1"/>
              <a:t>Kada</a:t>
            </a:r>
            <a:r>
              <a:rPr lang="en-US" dirty="0"/>
              <a:t> </a:t>
            </a:r>
            <a:r>
              <a:rPr lang="en-US" dirty="0" err="1"/>
              <a:t>stupaju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snagu</a:t>
            </a:r>
            <a:r>
              <a:rPr lang="en-US" dirty="0"/>
              <a:t> </a:t>
            </a:r>
            <a:r>
              <a:rPr lang="en-US" dirty="0" err="1"/>
              <a:t>izmjene</a:t>
            </a:r>
            <a:r>
              <a:rPr lang="en-US" dirty="0"/>
              <a:t> </a:t>
            </a:r>
            <a:r>
              <a:rPr lang="en-US" dirty="0" err="1"/>
              <a:t>osnivačkog</a:t>
            </a:r>
            <a:r>
              <a:rPr lang="en-US" dirty="0"/>
              <a:t> </a:t>
            </a:r>
            <a:r>
              <a:rPr lang="en-US" dirty="0" err="1"/>
              <a:t>akta</a:t>
            </a:r>
            <a:endParaRPr lang="en-US" dirty="0"/>
          </a:p>
          <a:p>
            <a:pPr marL="0" indent="0" algn="just">
              <a:buNone/>
            </a:pPr>
            <a:r>
              <a:rPr lang="en-US" dirty="0" err="1"/>
              <a:t>Izmjene</a:t>
            </a:r>
            <a:r>
              <a:rPr lang="en-US" dirty="0"/>
              <a:t> </a:t>
            </a:r>
            <a:r>
              <a:rPr lang="en-US" dirty="0" err="1"/>
              <a:t>osnivačkog</a:t>
            </a:r>
            <a:r>
              <a:rPr lang="en-US" dirty="0"/>
              <a:t> </a:t>
            </a:r>
            <a:r>
              <a:rPr lang="en-US" dirty="0" err="1"/>
              <a:t>akta</a:t>
            </a:r>
            <a:r>
              <a:rPr lang="en-US" dirty="0"/>
              <a:t> </a:t>
            </a:r>
            <a:r>
              <a:rPr lang="en-US" dirty="0" err="1"/>
              <a:t>stupaju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snagu</a:t>
            </a:r>
            <a:r>
              <a:rPr lang="en-US" dirty="0"/>
              <a:t> u </a:t>
            </a:r>
            <a:r>
              <a:rPr lang="en-US" dirty="0" err="1"/>
              <a:t>različito</a:t>
            </a:r>
            <a:r>
              <a:rPr lang="en-US" dirty="0"/>
              <a:t> </a:t>
            </a:r>
            <a:r>
              <a:rPr lang="en-US" dirty="0" err="1"/>
              <a:t>vrijeme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 smtClean="0"/>
              <a:t>društvo</a:t>
            </a:r>
            <a:r>
              <a:rPr lang="sr-Latn-ME" dirty="0" smtClean="0"/>
              <a:t> 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sr-Latn-ME" dirty="0" smtClean="0"/>
              <a:t> </a:t>
            </a:r>
            <a:r>
              <a:rPr lang="en-US" dirty="0" err="1" smtClean="0"/>
              <a:t>njegove</a:t>
            </a:r>
            <a:r>
              <a:rPr lang="en-US" dirty="0" smtClean="0"/>
              <a:t> </a:t>
            </a:r>
            <a:r>
              <a:rPr lang="en-US" dirty="0" err="1"/>
              <a:t>dioničare</a:t>
            </a:r>
            <a:r>
              <a:rPr lang="en-US" dirty="0"/>
              <a:t>/</a:t>
            </a:r>
            <a:r>
              <a:rPr lang="en-US" dirty="0" err="1"/>
              <a:t>akcionare</a:t>
            </a:r>
            <a:r>
              <a:rPr lang="en-US" dirty="0"/>
              <a:t>,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treća</a:t>
            </a:r>
            <a:r>
              <a:rPr lang="en-US" dirty="0"/>
              <a:t> </a:t>
            </a:r>
            <a:r>
              <a:rPr lang="en-US" dirty="0" err="1"/>
              <a:t>lica</a:t>
            </a:r>
            <a:r>
              <a:rPr lang="en-US" dirty="0"/>
              <a:t>:</a:t>
            </a:r>
          </a:p>
          <a:p>
            <a:pPr marL="0" indent="0" algn="just">
              <a:buNone/>
            </a:pPr>
            <a:r>
              <a:rPr lang="en-US" dirty="0"/>
              <a:t>• </a:t>
            </a:r>
            <a:r>
              <a:rPr lang="en-US" dirty="0" err="1"/>
              <a:t>Društvo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njegovi</a:t>
            </a:r>
            <a:r>
              <a:rPr lang="en-US" dirty="0"/>
              <a:t> </a:t>
            </a:r>
            <a:r>
              <a:rPr lang="en-US" dirty="0" err="1"/>
              <a:t>dioničari</a:t>
            </a:r>
            <a:r>
              <a:rPr lang="en-US" dirty="0"/>
              <a:t>/</a:t>
            </a:r>
            <a:r>
              <a:rPr lang="en-US" dirty="0" err="1"/>
              <a:t>akcionari</a:t>
            </a:r>
            <a:r>
              <a:rPr lang="en-US" dirty="0"/>
              <a:t>: </a:t>
            </a:r>
            <a:r>
              <a:rPr lang="en-US" dirty="0" err="1"/>
              <a:t>izmjene</a:t>
            </a:r>
            <a:r>
              <a:rPr lang="en-US" dirty="0"/>
              <a:t> </a:t>
            </a:r>
            <a:r>
              <a:rPr lang="en-US" dirty="0" err="1"/>
              <a:t>osnivačkog</a:t>
            </a:r>
            <a:r>
              <a:rPr lang="en-US" dirty="0"/>
              <a:t> </a:t>
            </a:r>
            <a:r>
              <a:rPr lang="en-US" dirty="0" err="1"/>
              <a:t>akta</a:t>
            </a:r>
            <a:r>
              <a:rPr lang="en-US" dirty="0"/>
              <a:t> </a:t>
            </a:r>
            <a:r>
              <a:rPr lang="en-US" dirty="0" err="1" smtClean="0"/>
              <a:t>stupaju</a:t>
            </a:r>
            <a:r>
              <a:rPr lang="sr-Latn-ME" dirty="0" smtClean="0"/>
              <a:t> </a:t>
            </a:r>
            <a:r>
              <a:rPr lang="pl-PL" dirty="0" smtClean="0"/>
              <a:t>na </a:t>
            </a:r>
            <a:r>
              <a:rPr lang="pl-PL" dirty="0"/>
              <a:t>snagu po odobrenju skupštine;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2571403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32012"/>
            <a:ext cx="10515600" cy="5544951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dirty="0" err="1"/>
              <a:t>Treća</a:t>
            </a:r>
            <a:r>
              <a:rPr lang="en-US" dirty="0"/>
              <a:t> </a:t>
            </a:r>
            <a:r>
              <a:rPr lang="en-US" dirty="0" err="1"/>
              <a:t>lica</a:t>
            </a:r>
            <a:r>
              <a:rPr lang="en-US" dirty="0"/>
              <a:t>: </a:t>
            </a:r>
            <a:r>
              <a:rPr lang="en-US" dirty="0" err="1"/>
              <a:t>izmjene</a:t>
            </a:r>
            <a:r>
              <a:rPr lang="en-US" dirty="0"/>
              <a:t> </a:t>
            </a:r>
            <a:r>
              <a:rPr lang="en-US" dirty="0" err="1"/>
              <a:t>osnivačkog</a:t>
            </a:r>
            <a:r>
              <a:rPr lang="en-US" dirty="0"/>
              <a:t> </a:t>
            </a:r>
            <a:r>
              <a:rPr lang="en-US" dirty="0" err="1"/>
              <a:t>akta</a:t>
            </a:r>
            <a:r>
              <a:rPr lang="en-US" dirty="0"/>
              <a:t> </a:t>
            </a:r>
            <a:r>
              <a:rPr lang="en-US" dirty="0" err="1"/>
              <a:t>stupaju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snagu</a:t>
            </a:r>
            <a:r>
              <a:rPr lang="en-US" dirty="0"/>
              <a:t> </a:t>
            </a:r>
            <a:r>
              <a:rPr lang="en-US" dirty="0" err="1"/>
              <a:t>tek</a:t>
            </a:r>
            <a:r>
              <a:rPr lang="en-US" dirty="0"/>
              <a:t> </a:t>
            </a:r>
            <a:r>
              <a:rPr lang="en-US" dirty="0" err="1"/>
              <a:t>po</a:t>
            </a:r>
            <a:r>
              <a:rPr lang="en-US" dirty="0"/>
              <a:t> </a:t>
            </a:r>
            <a:r>
              <a:rPr lang="en-US" dirty="0" err="1" smtClean="0"/>
              <a:t>njihovoj</a:t>
            </a:r>
            <a:r>
              <a:rPr lang="sr-Latn-ME" dirty="0" smtClean="0"/>
              <a:t> </a:t>
            </a:r>
            <a:r>
              <a:rPr lang="en-US" dirty="0" err="1" smtClean="0"/>
              <a:t>registraciji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objavljivanju</a:t>
            </a:r>
            <a:r>
              <a:rPr lang="en-US" dirty="0"/>
              <a:t>. </a:t>
            </a:r>
            <a:endParaRPr lang="sr-Latn-ME" dirty="0" smtClean="0"/>
          </a:p>
          <a:p>
            <a:pPr marL="0" indent="0" algn="just">
              <a:buNone/>
            </a:pPr>
            <a:r>
              <a:rPr lang="en-US" dirty="0" err="1" smtClean="0"/>
              <a:t>Sve</a:t>
            </a:r>
            <a:r>
              <a:rPr lang="en-US" dirty="0" smtClean="0"/>
              <a:t> </a:t>
            </a:r>
            <a:r>
              <a:rPr lang="en-US" dirty="0" err="1"/>
              <a:t>promjene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se </a:t>
            </a:r>
            <a:r>
              <a:rPr lang="en-US" dirty="0" err="1"/>
              <a:t>nalaze</a:t>
            </a:r>
            <a:r>
              <a:rPr lang="en-US" dirty="0"/>
              <a:t> u </a:t>
            </a:r>
            <a:r>
              <a:rPr lang="en-US" dirty="0" err="1" smtClean="0"/>
              <a:t>registracionoj</a:t>
            </a:r>
            <a:r>
              <a:rPr lang="sr-Latn-ME" dirty="0" smtClean="0"/>
              <a:t> </a:t>
            </a:r>
            <a:r>
              <a:rPr lang="en-US" dirty="0" err="1" smtClean="0"/>
              <a:t>prijavi</a:t>
            </a:r>
            <a:r>
              <a:rPr lang="en-US" dirty="0" smtClean="0"/>
              <a:t> </a:t>
            </a:r>
            <a:r>
              <a:rPr lang="en-US" dirty="0" err="1"/>
              <a:t>smatraju</a:t>
            </a:r>
            <a:r>
              <a:rPr lang="en-US" dirty="0"/>
              <a:t> se </a:t>
            </a:r>
            <a:r>
              <a:rPr lang="en-US" dirty="0" err="1" smtClean="0"/>
              <a:t>registr</a:t>
            </a:r>
            <a:r>
              <a:rPr lang="sr-Latn-ME" dirty="0" smtClean="0"/>
              <a:t>ovanim </a:t>
            </a:r>
            <a:r>
              <a:rPr lang="en-US" dirty="0" smtClean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kada</a:t>
            </a:r>
            <a:r>
              <a:rPr lang="en-US" dirty="0"/>
              <a:t> se </a:t>
            </a:r>
            <a:r>
              <a:rPr lang="en-US" dirty="0" err="1"/>
              <a:t>izvrše</a:t>
            </a:r>
            <a:r>
              <a:rPr lang="en-US" dirty="0"/>
              <a:t> </a:t>
            </a:r>
            <a:r>
              <a:rPr lang="en-US" dirty="0" err="1"/>
              <a:t>izmjene</a:t>
            </a:r>
            <a:r>
              <a:rPr lang="en-US" dirty="0"/>
              <a:t> u </a:t>
            </a:r>
            <a:r>
              <a:rPr lang="en-US" dirty="0" err="1" smtClean="0"/>
              <a:t>sudskom</a:t>
            </a:r>
            <a:r>
              <a:rPr lang="sr-Latn-ME" dirty="0" smtClean="0"/>
              <a:t> </a:t>
            </a:r>
            <a:r>
              <a:rPr lang="en-US" dirty="0" err="1" smtClean="0"/>
              <a:t>registru</a:t>
            </a:r>
            <a:r>
              <a:rPr lang="en-US" dirty="0" smtClean="0"/>
              <a:t>.</a:t>
            </a:r>
            <a:endParaRPr lang="sr-Latn-ME" dirty="0" smtClean="0"/>
          </a:p>
          <a:p>
            <a:pPr marL="0" indent="0">
              <a:buNone/>
            </a:pPr>
            <a:r>
              <a:rPr lang="en-US" dirty="0" smtClean="0"/>
              <a:t> </a:t>
            </a:r>
            <a:r>
              <a:rPr lang="en-US" dirty="0" err="1"/>
              <a:t>Stoga</a:t>
            </a:r>
            <a:r>
              <a:rPr lang="en-US" dirty="0"/>
              <a:t> se datum </a:t>
            </a:r>
            <a:r>
              <a:rPr lang="en-US" dirty="0" err="1"/>
              <a:t>registracije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datum </a:t>
            </a:r>
            <a:r>
              <a:rPr lang="en-US" dirty="0" err="1"/>
              <a:t>objavljivanja</a:t>
            </a:r>
            <a:r>
              <a:rPr lang="en-US" dirty="0"/>
              <a:t> ne </a:t>
            </a:r>
            <a:r>
              <a:rPr lang="en-US" dirty="0" err="1" smtClean="0"/>
              <a:t>trebaju</a:t>
            </a:r>
            <a:r>
              <a:rPr lang="sr-Latn-ME" dirty="0" smtClean="0"/>
              <a:t> </a:t>
            </a:r>
            <a:r>
              <a:rPr lang="en-US" dirty="0" err="1" smtClean="0"/>
              <a:t>razlikovati</a:t>
            </a:r>
            <a:r>
              <a:rPr lang="en-US" dirty="0"/>
              <a:t>. </a:t>
            </a:r>
            <a:endParaRPr lang="sr-Latn-ME" dirty="0" smtClean="0"/>
          </a:p>
          <a:p>
            <a:pPr marL="0" indent="0" algn="just">
              <a:buNone/>
            </a:pPr>
            <a:r>
              <a:rPr lang="en-US" dirty="0" err="1" smtClean="0"/>
              <a:t>Prema</a:t>
            </a:r>
            <a:r>
              <a:rPr lang="en-US" dirty="0" smtClean="0"/>
              <a:t> </a:t>
            </a:r>
            <a:r>
              <a:rPr lang="en-US" dirty="0" err="1"/>
              <a:t>trećim</a:t>
            </a:r>
            <a:r>
              <a:rPr lang="en-US" dirty="0"/>
              <a:t> </a:t>
            </a:r>
            <a:r>
              <a:rPr lang="en-US" dirty="0" err="1"/>
              <a:t>licima</a:t>
            </a:r>
            <a:r>
              <a:rPr lang="en-US" dirty="0"/>
              <a:t> </a:t>
            </a:r>
            <a:r>
              <a:rPr lang="en-US" dirty="0" err="1"/>
              <a:t>izmjene</a:t>
            </a:r>
            <a:r>
              <a:rPr lang="en-US" dirty="0"/>
              <a:t> </a:t>
            </a:r>
            <a:r>
              <a:rPr lang="en-US" dirty="0" err="1"/>
              <a:t>osnivačkog</a:t>
            </a:r>
            <a:r>
              <a:rPr lang="en-US" dirty="0"/>
              <a:t> </a:t>
            </a:r>
            <a:r>
              <a:rPr lang="en-US" dirty="0" err="1"/>
              <a:t>akta</a:t>
            </a:r>
            <a:r>
              <a:rPr lang="en-US" dirty="0"/>
              <a:t> </a:t>
            </a:r>
            <a:r>
              <a:rPr lang="en-US" dirty="0" err="1"/>
              <a:t>stupaju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 smtClean="0"/>
              <a:t>snagu</a:t>
            </a:r>
            <a:r>
              <a:rPr lang="sr-Latn-ME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/>
              <a:t>poslije</a:t>
            </a:r>
            <a:r>
              <a:rPr lang="en-US" dirty="0"/>
              <a:t> </a:t>
            </a:r>
            <a:r>
              <a:rPr lang="en-US" dirty="0" err="1"/>
              <a:t>objavljivanja</a:t>
            </a:r>
            <a:r>
              <a:rPr lang="en-US" dirty="0"/>
              <a:t> </a:t>
            </a:r>
            <a:r>
              <a:rPr lang="en-US" dirty="0" err="1" smtClean="0"/>
              <a:t>registr</a:t>
            </a:r>
            <a:r>
              <a:rPr lang="sr-Latn-ME" dirty="0" smtClean="0"/>
              <a:t>ovanja </a:t>
            </a:r>
            <a:r>
              <a:rPr lang="en-US" dirty="0" smtClean="0"/>
              <a:t> </a:t>
            </a:r>
            <a:r>
              <a:rPr lang="en-US" dirty="0" err="1"/>
              <a:t>promjena</a:t>
            </a:r>
            <a:r>
              <a:rPr lang="en-US" dirty="0"/>
              <a:t> u </a:t>
            </a:r>
            <a:r>
              <a:rPr lang="en-US" dirty="0" err="1"/>
              <a:t>službenim</a:t>
            </a:r>
            <a:r>
              <a:rPr lang="en-US" dirty="0"/>
              <a:t> </a:t>
            </a:r>
            <a:r>
              <a:rPr lang="en-US" dirty="0" err="1"/>
              <a:t>novinama</a:t>
            </a:r>
            <a:r>
              <a:rPr lang="en-US" dirty="0" smtClean="0"/>
              <a:t>.</a:t>
            </a:r>
            <a:endParaRPr lang="sr-Latn-ME" dirty="0" smtClean="0"/>
          </a:p>
          <a:p>
            <a:pPr marL="0" indent="0" algn="just">
              <a:buNone/>
            </a:pPr>
            <a:r>
              <a:rPr lang="en-US" dirty="0" err="1" smtClean="0"/>
              <a:t>Treće</a:t>
            </a:r>
            <a:r>
              <a:rPr lang="en-US" dirty="0" smtClean="0"/>
              <a:t> </a:t>
            </a:r>
            <a:r>
              <a:rPr lang="en-US" dirty="0"/>
              <a:t>lice </a:t>
            </a:r>
            <a:r>
              <a:rPr lang="en-US" dirty="0" err="1"/>
              <a:t>uvijek</a:t>
            </a:r>
            <a:r>
              <a:rPr lang="en-US" dirty="0"/>
              <a:t> se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osloniti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tačnost</a:t>
            </a:r>
            <a:r>
              <a:rPr lang="en-US" dirty="0"/>
              <a:t> </a:t>
            </a:r>
            <a:r>
              <a:rPr lang="en-US" dirty="0" err="1" smtClean="0"/>
              <a:t>registr</a:t>
            </a:r>
            <a:r>
              <a:rPr lang="sr-Latn-ME" dirty="0" smtClean="0"/>
              <a:t>ovanih 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objavljenih</a:t>
            </a:r>
            <a:r>
              <a:rPr lang="sr-Latn-ME" dirty="0" smtClean="0"/>
              <a:t> </a:t>
            </a:r>
            <a:r>
              <a:rPr lang="en-US" dirty="0" err="1" smtClean="0"/>
              <a:t>odredbi</a:t>
            </a:r>
            <a:r>
              <a:rPr lang="en-US" dirty="0" smtClean="0"/>
              <a:t> </a:t>
            </a:r>
            <a:r>
              <a:rPr lang="en-US" dirty="0" err="1"/>
              <a:t>osnivačkog</a:t>
            </a:r>
            <a:r>
              <a:rPr lang="en-US" dirty="0"/>
              <a:t> </a:t>
            </a:r>
            <a:r>
              <a:rPr lang="en-US" dirty="0" err="1"/>
              <a:t>akta</a:t>
            </a:r>
            <a:r>
              <a:rPr lang="en-US" dirty="0"/>
              <a:t>, </a:t>
            </a:r>
            <a:r>
              <a:rPr lang="en-US" dirty="0" err="1"/>
              <a:t>osim</a:t>
            </a:r>
            <a:r>
              <a:rPr lang="en-US" dirty="0"/>
              <a:t> </a:t>
            </a:r>
            <a:r>
              <a:rPr lang="en-US" dirty="0" err="1"/>
              <a:t>ukoliko</a:t>
            </a:r>
            <a:r>
              <a:rPr lang="en-US" dirty="0"/>
              <a:t> </a:t>
            </a:r>
            <a:r>
              <a:rPr lang="en-US" dirty="0" err="1"/>
              <a:t>zna</a:t>
            </a:r>
            <a:r>
              <a:rPr lang="en-US" dirty="0"/>
              <a:t> da </a:t>
            </a:r>
            <a:r>
              <a:rPr lang="en-US" dirty="0" err="1"/>
              <a:t>nisu</a:t>
            </a:r>
            <a:r>
              <a:rPr lang="en-US" dirty="0"/>
              <a:t> </a:t>
            </a:r>
            <a:r>
              <a:rPr lang="en-US" dirty="0" err="1"/>
              <a:t>tačne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780240160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43404"/>
          </a:xfrm>
        </p:spPr>
        <p:txBody>
          <a:bodyPr>
            <a:normAutofit fontScale="90000"/>
          </a:bodyPr>
          <a:lstStyle/>
          <a:p>
            <a:r>
              <a:rPr lang="sr-Latn-ME" sz="3200" dirty="0" smtClean="0">
                <a:latin typeface="+mn-lt"/>
              </a:rPr>
              <a:t/>
            </a:r>
            <a:br>
              <a:rPr lang="sr-Latn-ME" sz="3200" dirty="0" smtClean="0">
                <a:latin typeface="+mn-lt"/>
              </a:rPr>
            </a:br>
            <a:r>
              <a:rPr lang="en-US" sz="3200" dirty="0" err="1" smtClean="0">
                <a:latin typeface="+mn-lt"/>
              </a:rPr>
              <a:t>Objelodanjivanje</a:t>
            </a:r>
            <a:r>
              <a:rPr lang="en-US" sz="3200" dirty="0" smtClean="0">
                <a:latin typeface="+mn-lt"/>
              </a:rPr>
              <a:t> </a:t>
            </a:r>
            <a:r>
              <a:rPr lang="en-US" sz="3200" dirty="0" err="1">
                <a:latin typeface="+mn-lt"/>
              </a:rPr>
              <a:t>osnivačkog</a:t>
            </a:r>
            <a:r>
              <a:rPr lang="en-US" sz="3200" dirty="0">
                <a:latin typeface="+mn-lt"/>
              </a:rPr>
              <a:t> </a:t>
            </a:r>
            <a:r>
              <a:rPr lang="en-US" sz="3200" dirty="0" err="1">
                <a:latin typeface="+mn-lt"/>
              </a:rPr>
              <a:t>akta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352282"/>
            <a:ext cx="10515600" cy="4824681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dirty="0" err="1" smtClean="0"/>
              <a:t>Osnivački</a:t>
            </a:r>
            <a:r>
              <a:rPr lang="en-US" dirty="0" smtClean="0"/>
              <a:t> </a:t>
            </a:r>
            <a:r>
              <a:rPr lang="en-US" dirty="0" err="1"/>
              <a:t>akt</a:t>
            </a:r>
            <a:r>
              <a:rPr lang="en-US" dirty="0"/>
              <a:t> je </a:t>
            </a:r>
            <a:r>
              <a:rPr lang="en-US" dirty="0" err="1"/>
              <a:t>važan</a:t>
            </a:r>
            <a:r>
              <a:rPr lang="en-US" dirty="0"/>
              <a:t> </a:t>
            </a:r>
            <a:r>
              <a:rPr lang="en-US" dirty="0" err="1"/>
              <a:t>izvor</a:t>
            </a:r>
            <a:r>
              <a:rPr lang="en-US" dirty="0"/>
              <a:t> </a:t>
            </a:r>
            <a:r>
              <a:rPr lang="en-US" dirty="0" err="1"/>
              <a:t>informacija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dioničare</a:t>
            </a:r>
            <a:r>
              <a:rPr lang="en-US" dirty="0"/>
              <a:t>/</a:t>
            </a:r>
            <a:r>
              <a:rPr lang="en-US" dirty="0" err="1"/>
              <a:t>akcionare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potencijalne</a:t>
            </a:r>
            <a:r>
              <a:rPr lang="sr-Latn-ME" dirty="0" smtClean="0"/>
              <a:t> </a:t>
            </a:r>
            <a:r>
              <a:rPr lang="en-US" dirty="0" err="1" smtClean="0"/>
              <a:t>investitore</a:t>
            </a:r>
            <a:r>
              <a:rPr lang="en-US" dirty="0"/>
              <a:t>. </a:t>
            </a:r>
            <a:endParaRPr lang="sr-Latn-ME" dirty="0" smtClean="0"/>
          </a:p>
          <a:p>
            <a:pPr marL="0" indent="0" algn="just">
              <a:buNone/>
            </a:pPr>
            <a:r>
              <a:rPr lang="en-US" dirty="0" err="1" smtClean="0"/>
              <a:t>Originalni</a:t>
            </a:r>
            <a:r>
              <a:rPr lang="en-US" dirty="0" smtClean="0"/>
              <a:t> </a:t>
            </a:r>
            <a:r>
              <a:rPr lang="en-US" dirty="0" err="1"/>
              <a:t>osnivački</a:t>
            </a:r>
            <a:r>
              <a:rPr lang="en-US" dirty="0"/>
              <a:t> </a:t>
            </a:r>
            <a:r>
              <a:rPr lang="en-US" dirty="0" err="1"/>
              <a:t>akt</a:t>
            </a:r>
            <a:r>
              <a:rPr lang="en-US" dirty="0"/>
              <a:t>,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sve</a:t>
            </a:r>
            <a:r>
              <a:rPr lang="en-US" dirty="0"/>
              <a:t> </a:t>
            </a:r>
            <a:r>
              <a:rPr lang="en-US" dirty="0" err="1"/>
              <a:t>izmjene</a:t>
            </a:r>
            <a:r>
              <a:rPr lang="en-US" dirty="0"/>
              <a:t> </a:t>
            </a:r>
            <a:r>
              <a:rPr lang="en-US" dirty="0" err="1"/>
              <a:t>osnivačkog</a:t>
            </a:r>
            <a:r>
              <a:rPr lang="en-US" dirty="0"/>
              <a:t> </a:t>
            </a:r>
            <a:r>
              <a:rPr lang="en-US" dirty="0" err="1"/>
              <a:t>akta</a:t>
            </a:r>
            <a:r>
              <a:rPr lang="en-US" dirty="0"/>
              <a:t>, </a:t>
            </a:r>
            <a:r>
              <a:rPr lang="en-US" dirty="0" err="1"/>
              <a:t>moraju</a:t>
            </a:r>
            <a:r>
              <a:rPr lang="en-US" dirty="0"/>
              <a:t> </a:t>
            </a:r>
            <a:r>
              <a:rPr lang="en-US" dirty="0" smtClean="0"/>
              <a:t>se</a:t>
            </a:r>
            <a:r>
              <a:rPr lang="sr-Latn-ME" dirty="0" smtClean="0"/>
              <a:t> </a:t>
            </a:r>
            <a:r>
              <a:rPr lang="en-US" dirty="0" err="1" smtClean="0"/>
              <a:t>trajno</a:t>
            </a:r>
            <a:r>
              <a:rPr lang="en-US" dirty="0" smtClean="0"/>
              <a:t> </a:t>
            </a:r>
            <a:r>
              <a:rPr lang="en-US" dirty="0" err="1"/>
              <a:t>čuvati</a:t>
            </a:r>
            <a:r>
              <a:rPr lang="en-US" dirty="0"/>
              <a:t> u </a:t>
            </a:r>
            <a:r>
              <a:rPr lang="en-US" dirty="0" err="1"/>
              <a:t>sjedištu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drugim</a:t>
            </a:r>
            <a:r>
              <a:rPr lang="en-US" dirty="0"/>
              <a:t> </a:t>
            </a:r>
            <a:r>
              <a:rPr lang="en-US" dirty="0" err="1"/>
              <a:t>mjestima</a:t>
            </a:r>
            <a:r>
              <a:rPr lang="en-US" dirty="0"/>
              <a:t> </a:t>
            </a:r>
            <a:r>
              <a:rPr lang="en-US" dirty="0" err="1"/>
              <a:t>koja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poznata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dostupna</a:t>
            </a:r>
            <a:r>
              <a:rPr lang="sr-Latn-ME" dirty="0" smtClean="0"/>
              <a:t>  </a:t>
            </a:r>
            <a:r>
              <a:rPr lang="en-US" dirty="0" err="1" smtClean="0"/>
              <a:t>dioničarima</a:t>
            </a:r>
            <a:r>
              <a:rPr lang="en-US" dirty="0" smtClean="0"/>
              <a:t>/</a:t>
            </a:r>
            <a:r>
              <a:rPr lang="en-US" dirty="0" err="1" smtClean="0"/>
              <a:t>akcionarima</a:t>
            </a:r>
            <a:r>
              <a:rPr lang="en-US" dirty="0" smtClean="0"/>
              <a:t>.</a:t>
            </a:r>
            <a:endParaRPr lang="sr-Latn-ME" dirty="0" smtClean="0"/>
          </a:p>
          <a:p>
            <a:pPr marL="0" indent="0" algn="just">
              <a:buNone/>
            </a:pPr>
            <a:r>
              <a:rPr lang="en-US" dirty="0" smtClean="0"/>
              <a:t> </a:t>
            </a:r>
            <a:r>
              <a:rPr lang="en-US" dirty="0" err="1"/>
              <a:t>Dioničari</a:t>
            </a:r>
            <a:r>
              <a:rPr lang="en-US" dirty="0"/>
              <a:t>/</a:t>
            </a:r>
            <a:r>
              <a:rPr lang="en-US" dirty="0" err="1"/>
              <a:t>akcionari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/>
              <a:t>imaju</a:t>
            </a:r>
            <a:r>
              <a:rPr lang="en-US" dirty="0"/>
              <a:t> </a:t>
            </a:r>
            <a:r>
              <a:rPr lang="en-US" dirty="0" err="1"/>
              <a:t>pravo</a:t>
            </a:r>
            <a:r>
              <a:rPr lang="en-US" dirty="0"/>
              <a:t> </a:t>
            </a:r>
            <a:r>
              <a:rPr lang="en-US" dirty="0" err="1"/>
              <a:t>uvida</a:t>
            </a:r>
            <a:r>
              <a:rPr lang="en-US" dirty="0"/>
              <a:t> </a:t>
            </a:r>
            <a:r>
              <a:rPr lang="en-US" dirty="0" err="1" smtClean="0"/>
              <a:t>i</a:t>
            </a:r>
            <a:r>
              <a:rPr lang="sr-Latn-ME" dirty="0" smtClean="0"/>
              <a:t> </a:t>
            </a:r>
            <a:r>
              <a:rPr lang="en-US" dirty="0" err="1" smtClean="0"/>
              <a:t>kopiranja</a:t>
            </a:r>
            <a:r>
              <a:rPr lang="en-US" dirty="0" smtClean="0"/>
              <a:t> </a:t>
            </a:r>
            <a:r>
              <a:rPr lang="en-US" dirty="0" err="1"/>
              <a:t>osnivačkog</a:t>
            </a:r>
            <a:r>
              <a:rPr lang="en-US" dirty="0"/>
              <a:t> </a:t>
            </a:r>
            <a:r>
              <a:rPr lang="en-US" dirty="0" err="1"/>
              <a:t>akta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njegovih</a:t>
            </a:r>
            <a:r>
              <a:rPr lang="en-US" dirty="0"/>
              <a:t> </a:t>
            </a:r>
            <a:r>
              <a:rPr lang="en-US" dirty="0" err="1"/>
              <a:t>izmjena</a:t>
            </a:r>
            <a:r>
              <a:rPr lang="en-US" dirty="0"/>
              <a:t> </a:t>
            </a:r>
            <a:r>
              <a:rPr lang="en-US" dirty="0" err="1"/>
              <a:t>tokom</a:t>
            </a:r>
            <a:r>
              <a:rPr lang="en-US" dirty="0"/>
              <a:t> </a:t>
            </a:r>
            <a:r>
              <a:rPr lang="en-US" dirty="0" err="1"/>
              <a:t>redovnog</a:t>
            </a:r>
            <a:r>
              <a:rPr lang="en-US" dirty="0"/>
              <a:t> </a:t>
            </a:r>
            <a:r>
              <a:rPr lang="en-US" dirty="0" err="1"/>
              <a:t>radnog</a:t>
            </a:r>
            <a:r>
              <a:rPr lang="en-US" dirty="0"/>
              <a:t> </a:t>
            </a:r>
            <a:r>
              <a:rPr lang="en-US" dirty="0" err="1"/>
              <a:t>vremena</a:t>
            </a:r>
            <a:r>
              <a:rPr lang="en-US" dirty="0"/>
              <a:t> </a:t>
            </a:r>
            <a:r>
              <a:rPr lang="en-US" dirty="0" smtClean="0"/>
              <a:t>u</a:t>
            </a:r>
            <a:r>
              <a:rPr lang="sr-Latn-ME" dirty="0" smtClean="0"/>
              <a:t> </a:t>
            </a:r>
            <a:r>
              <a:rPr lang="en-US" dirty="0" err="1" smtClean="0"/>
              <a:t>sjedištu</a:t>
            </a:r>
            <a:r>
              <a:rPr lang="en-US" dirty="0" smtClean="0"/>
              <a:t> </a:t>
            </a:r>
            <a:r>
              <a:rPr lang="en-US" dirty="0" err="1"/>
              <a:t>društva</a:t>
            </a:r>
            <a:r>
              <a:rPr lang="en-US" dirty="0"/>
              <a:t>. </a:t>
            </a:r>
            <a:endParaRPr lang="sr-Latn-ME" dirty="0" smtClean="0"/>
          </a:p>
          <a:p>
            <a:pPr marL="0" indent="0" algn="just">
              <a:buNone/>
            </a:pPr>
            <a:r>
              <a:rPr lang="en-US" dirty="0" err="1" smtClean="0"/>
              <a:t>Društvo</a:t>
            </a:r>
            <a:r>
              <a:rPr lang="en-US" dirty="0" smtClean="0"/>
              <a:t> </a:t>
            </a:r>
            <a:r>
              <a:rPr lang="en-US" dirty="0"/>
              <a:t>ne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naplaćivati</a:t>
            </a:r>
            <a:r>
              <a:rPr lang="en-US" dirty="0"/>
              <a:t> </a:t>
            </a:r>
            <a:r>
              <a:rPr lang="en-US" dirty="0" err="1"/>
              <a:t>dioničarima</a:t>
            </a:r>
            <a:r>
              <a:rPr lang="en-US" dirty="0"/>
              <a:t>/</a:t>
            </a:r>
            <a:r>
              <a:rPr lang="en-US" dirty="0" err="1"/>
              <a:t>akcionarima</a:t>
            </a:r>
            <a:r>
              <a:rPr lang="en-US" dirty="0"/>
              <a:t> </a:t>
            </a:r>
            <a:r>
              <a:rPr lang="en-US" dirty="0" err="1"/>
              <a:t>veći</a:t>
            </a:r>
            <a:r>
              <a:rPr lang="en-US" dirty="0"/>
              <a:t> </a:t>
            </a:r>
            <a:r>
              <a:rPr lang="en-US" dirty="0" err="1" smtClean="0"/>
              <a:t>iznos</a:t>
            </a:r>
            <a:r>
              <a:rPr lang="sr-Latn-ME" dirty="0" smtClean="0"/>
              <a:t> </a:t>
            </a:r>
            <a:r>
              <a:rPr lang="en-US" dirty="0" smtClean="0"/>
              <a:t>od </a:t>
            </a:r>
            <a:r>
              <a:rPr lang="en-US" dirty="0" err="1"/>
              <a:t>troška</a:t>
            </a:r>
            <a:r>
              <a:rPr lang="en-US" dirty="0"/>
              <a:t> </a:t>
            </a:r>
            <a:r>
              <a:rPr lang="en-US" dirty="0" err="1"/>
              <a:t>izrade</a:t>
            </a:r>
            <a:r>
              <a:rPr lang="en-US" dirty="0"/>
              <a:t> </a:t>
            </a:r>
            <a:r>
              <a:rPr lang="en-US" dirty="0" err="1"/>
              <a:t>kopija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639238813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00790"/>
          </a:xfrm>
        </p:spPr>
        <p:txBody>
          <a:bodyPr>
            <a:noAutofit/>
          </a:bodyPr>
          <a:lstStyle/>
          <a:p>
            <a:r>
              <a:rPr lang="sr-Latn-ME" dirty="0" smtClean="0">
                <a:latin typeface="+mn-lt"/>
              </a:rPr>
              <a:t>C -</a:t>
            </a:r>
            <a:r>
              <a:rPr lang="en-US" dirty="0" smtClean="0">
                <a:latin typeface="+mn-lt"/>
              </a:rPr>
              <a:t> </a:t>
            </a:r>
            <a:r>
              <a:rPr lang="en-US" dirty="0" err="1" smtClean="0">
                <a:latin typeface="+mn-lt"/>
              </a:rPr>
              <a:t>Normativn</a:t>
            </a:r>
            <a:r>
              <a:rPr lang="sr-Latn-ME" dirty="0" smtClean="0">
                <a:latin typeface="+mn-lt"/>
              </a:rPr>
              <a:t>a</a:t>
            </a:r>
            <a:r>
              <a:rPr lang="en-US" dirty="0" smtClean="0">
                <a:latin typeface="+mn-lt"/>
              </a:rPr>
              <a:t> </a:t>
            </a:r>
            <a:r>
              <a:rPr lang="en-US" dirty="0" err="1" smtClean="0">
                <a:latin typeface="+mn-lt"/>
              </a:rPr>
              <a:t>akt</a:t>
            </a:r>
            <a:r>
              <a:rPr lang="sr-Latn-ME" dirty="0" smtClean="0">
                <a:latin typeface="+mn-lt"/>
              </a:rPr>
              <a:t>a</a:t>
            </a:r>
            <a:r>
              <a:rPr lang="en-US" dirty="0" smtClean="0">
                <a:latin typeface="+mn-lt"/>
              </a:rPr>
              <a:t> </a:t>
            </a:r>
            <a:r>
              <a:rPr lang="en-US" dirty="0" err="1">
                <a:latin typeface="+mn-lt"/>
              </a:rPr>
              <a:t>društva</a:t>
            </a:r>
            <a:endParaRPr lang="en-US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65916"/>
            <a:ext cx="10515600" cy="5211047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sz="3900" dirty="0" smtClean="0"/>
              <a:t>1</a:t>
            </a:r>
            <a:r>
              <a:rPr lang="en-US" sz="3900" dirty="0"/>
              <a:t>. </a:t>
            </a:r>
            <a:r>
              <a:rPr lang="en-US" sz="3900" dirty="0" err="1"/>
              <a:t>Vrste</a:t>
            </a:r>
            <a:r>
              <a:rPr lang="en-US" sz="3900" dirty="0"/>
              <a:t> </a:t>
            </a:r>
            <a:r>
              <a:rPr lang="en-US" sz="3900" dirty="0" err="1"/>
              <a:t>normativnih</a:t>
            </a:r>
            <a:r>
              <a:rPr lang="en-US" sz="3900" dirty="0"/>
              <a:t> </a:t>
            </a:r>
            <a:r>
              <a:rPr lang="en-US" sz="3900" dirty="0" err="1"/>
              <a:t>akata</a:t>
            </a:r>
            <a:endParaRPr lang="en-US" sz="3900" dirty="0"/>
          </a:p>
          <a:p>
            <a:pPr algn="just"/>
            <a:r>
              <a:rPr lang="en-US" dirty="0" err="1" smtClean="0"/>
              <a:t>Normativn</a:t>
            </a:r>
            <a:r>
              <a:rPr lang="sr-Latn-ME" dirty="0" smtClean="0"/>
              <a:t>a</a:t>
            </a:r>
            <a:r>
              <a:rPr lang="en-US" dirty="0" smtClean="0"/>
              <a:t> </a:t>
            </a:r>
            <a:r>
              <a:rPr lang="en-US" dirty="0" err="1" smtClean="0"/>
              <a:t>akt</a:t>
            </a:r>
            <a:r>
              <a:rPr lang="sr-Latn-ME" dirty="0" smtClean="0"/>
              <a:t>a</a:t>
            </a:r>
            <a:r>
              <a:rPr lang="en-US" dirty="0" smtClean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interni</a:t>
            </a:r>
            <a:r>
              <a:rPr lang="en-US" dirty="0"/>
              <a:t> </a:t>
            </a:r>
            <a:r>
              <a:rPr lang="en-US" dirty="0" err="1"/>
              <a:t>dokumenti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dopunjuju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preciziraju</a:t>
            </a:r>
            <a:r>
              <a:rPr lang="sr-Latn-ME" dirty="0" smtClean="0"/>
              <a:t> </a:t>
            </a:r>
            <a:r>
              <a:rPr lang="en-US" dirty="0" err="1" smtClean="0"/>
              <a:t>odredbe</a:t>
            </a:r>
            <a:r>
              <a:rPr lang="en-US" dirty="0" smtClean="0"/>
              <a:t> </a:t>
            </a:r>
            <a:r>
              <a:rPr lang="en-US" dirty="0" err="1"/>
              <a:t>osnivačkog</a:t>
            </a:r>
            <a:r>
              <a:rPr lang="en-US" dirty="0"/>
              <a:t> </a:t>
            </a:r>
            <a:r>
              <a:rPr lang="en-US" dirty="0" err="1"/>
              <a:t>akta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Normativni</a:t>
            </a:r>
            <a:r>
              <a:rPr lang="en-US" dirty="0" smtClean="0"/>
              <a:t> </a:t>
            </a:r>
            <a:r>
              <a:rPr lang="en-US" dirty="0" err="1"/>
              <a:t>akti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sadržavati</a:t>
            </a:r>
            <a:r>
              <a:rPr lang="en-US" dirty="0"/>
              <a:t> </a:t>
            </a:r>
            <a:r>
              <a:rPr lang="en-US" dirty="0" err="1"/>
              <a:t>bilo</a:t>
            </a:r>
            <a:r>
              <a:rPr lang="en-US" dirty="0"/>
              <a:t> </a:t>
            </a:r>
            <a:r>
              <a:rPr lang="en-US" dirty="0" err="1" smtClean="0"/>
              <a:t>koju</a:t>
            </a:r>
            <a:r>
              <a:rPr lang="sr-Latn-ME" dirty="0" smtClean="0"/>
              <a:t> </a:t>
            </a:r>
            <a:r>
              <a:rPr lang="nn-NO" dirty="0" smtClean="0"/>
              <a:t>odredbu </a:t>
            </a:r>
            <a:r>
              <a:rPr lang="nn-NO" dirty="0"/>
              <a:t>za upravljanje poslovanjem i uređivanje poslova društva.</a:t>
            </a:r>
          </a:p>
          <a:p>
            <a:r>
              <a:rPr lang="en-US" dirty="0" err="1"/>
              <a:t>Usvajanje</a:t>
            </a:r>
            <a:r>
              <a:rPr lang="en-US" dirty="0"/>
              <a:t> </a:t>
            </a:r>
            <a:r>
              <a:rPr lang="en-US" dirty="0" err="1"/>
              <a:t>normativnih</a:t>
            </a:r>
            <a:r>
              <a:rPr lang="en-US" dirty="0"/>
              <a:t> </a:t>
            </a:r>
            <a:r>
              <a:rPr lang="en-US" dirty="0" err="1"/>
              <a:t>akata</a:t>
            </a:r>
            <a:r>
              <a:rPr lang="en-US" dirty="0"/>
              <a:t> </a:t>
            </a:r>
            <a:r>
              <a:rPr lang="en-US" dirty="0" err="1"/>
              <a:t>nije</a:t>
            </a:r>
            <a:r>
              <a:rPr lang="en-US" dirty="0"/>
              <a:t> </a:t>
            </a:r>
            <a:r>
              <a:rPr lang="en-US" dirty="0" err="1"/>
              <a:t>nikada</a:t>
            </a:r>
            <a:r>
              <a:rPr lang="en-US" dirty="0"/>
              <a:t> </a:t>
            </a:r>
            <a:r>
              <a:rPr lang="en-US" dirty="0" err="1"/>
              <a:t>obavezno</a:t>
            </a:r>
            <a:r>
              <a:rPr lang="en-US" dirty="0"/>
              <a:t>. </a:t>
            </a:r>
            <a:endParaRPr lang="sr-Latn-ME" dirty="0" smtClean="0"/>
          </a:p>
          <a:p>
            <a:r>
              <a:rPr lang="en-US" dirty="0" err="1" smtClean="0"/>
              <a:t>Ako</a:t>
            </a:r>
            <a:r>
              <a:rPr lang="en-US" dirty="0" smtClean="0"/>
              <a:t> </a:t>
            </a:r>
            <a:r>
              <a:rPr lang="en-US" dirty="0" err="1"/>
              <a:t>društvo</a:t>
            </a:r>
            <a:r>
              <a:rPr lang="en-US" dirty="0"/>
              <a:t> </a:t>
            </a:r>
            <a:r>
              <a:rPr lang="en-US" dirty="0" err="1"/>
              <a:t>odluči</a:t>
            </a:r>
            <a:r>
              <a:rPr lang="en-US" dirty="0"/>
              <a:t> </a:t>
            </a:r>
            <a:r>
              <a:rPr lang="en-US" dirty="0" smtClean="0"/>
              <a:t>da</a:t>
            </a:r>
            <a:r>
              <a:rPr lang="sr-Latn-ME" dirty="0" smtClean="0"/>
              <a:t> </a:t>
            </a:r>
            <a:r>
              <a:rPr lang="it-IT" dirty="0" smtClean="0"/>
              <a:t>ih </a:t>
            </a:r>
            <a:r>
              <a:rPr lang="it-IT" dirty="0"/>
              <a:t>usvoji, to se mora učiniti u pisanoj formi. </a:t>
            </a:r>
            <a:endParaRPr lang="sr-Latn-ME" dirty="0" smtClean="0"/>
          </a:p>
          <a:p>
            <a:pPr algn="just"/>
            <a:r>
              <a:rPr lang="it-IT" dirty="0" smtClean="0"/>
              <a:t>Društvo </a:t>
            </a:r>
            <a:r>
              <a:rPr lang="it-IT" dirty="0"/>
              <a:t>ima diskreciono pravo </a:t>
            </a:r>
            <a:r>
              <a:rPr lang="it-IT" dirty="0" smtClean="0"/>
              <a:t>da</a:t>
            </a:r>
            <a:r>
              <a:rPr lang="sr-Latn-ME" dirty="0" smtClean="0"/>
              <a:t> </a:t>
            </a:r>
            <a:r>
              <a:rPr lang="en-US" dirty="0" err="1" smtClean="0"/>
              <a:t>usvoji</a:t>
            </a:r>
            <a:r>
              <a:rPr lang="en-US" dirty="0" smtClean="0"/>
              <a:t> </a:t>
            </a:r>
            <a:r>
              <a:rPr lang="en-US" dirty="0" err="1"/>
              <a:t>normativne</a:t>
            </a:r>
            <a:r>
              <a:rPr lang="en-US" dirty="0"/>
              <a:t> </a:t>
            </a:r>
            <a:r>
              <a:rPr lang="en-US" dirty="0" err="1"/>
              <a:t>akte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daju</a:t>
            </a:r>
            <a:r>
              <a:rPr lang="en-US" dirty="0"/>
              <a:t> </a:t>
            </a:r>
            <a:r>
              <a:rPr lang="en-US" dirty="0" err="1"/>
              <a:t>detaljne</a:t>
            </a:r>
            <a:r>
              <a:rPr lang="en-US" dirty="0"/>
              <a:t> procedure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organe</a:t>
            </a:r>
            <a:r>
              <a:rPr lang="en-US" dirty="0"/>
              <a:t> </a:t>
            </a:r>
            <a:r>
              <a:rPr lang="en-US" dirty="0" err="1"/>
              <a:t>upravljanja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U</a:t>
            </a:r>
            <a:r>
              <a:rPr lang="sr-Latn-ME" dirty="0" smtClean="0"/>
              <a:t> </a:t>
            </a:r>
            <a:r>
              <a:rPr lang="sv-SE" dirty="0" smtClean="0"/>
              <a:t>svakom </a:t>
            </a:r>
            <a:r>
              <a:rPr lang="sv-SE" dirty="0"/>
              <a:t>slučaju, normativni akti društva moraju biti u skladu sa osnivačkim </a:t>
            </a:r>
            <a:r>
              <a:rPr lang="sv-SE" dirty="0" smtClean="0"/>
              <a:t>aktom</a:t>
            </a:r>
            <a:r>
              <a:rPr lang="sr-Latn-ME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/>
              <a:t>ne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biti</a:t>
            </a:r>
            <a:r>
              <a:rPr lang="en-US" dirty="0"/>
              <a:t> u </a:t>
            </a:r>
            <a:r>
              <a:rPr lang="en-US" dirty="0" err="1"/>
              <a:t>sukobu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zakonodavstvom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Što</a:t>
            </a:r>
            <a:r>
              <a:rPr lang="en-US" dirty="0" smtClean="0"/>
              <a:t> </a:t>
            </a:r>
            <a:r>
              <a:rPr lang="en-US" dirty="0"/>
              <a:t>se </a:t>
            </a:r>
            <a:r>
              <a:rPr lang="en-US" dirty="0" err="1"/>
              <a:t>tiče</a:t>
            </a:r>
            <a:r>
              <a:rPr lang="en-US" dirty="0"/>
              <a:t> </a:t>
            </a:r>
            <a:r>
              <a:rPr lang="en-US" dirty="0" err="1"/>
              <a:t>odnosa</a:t>
            </a:r>
            <a:r>
              <a:rPr lang="en-US" dirty="0"/>
              <a:t> </a:t>
            </a:r>
            <a:r>
              <a:rPr lang="en-US" dirty="0" err="1"/>
              <a:t>između</a:t>
            </a:r>
            <a:r>
              <a:rPr lang="en-US" dirty="0"/>
              <a:t> </a:t>
            </a:r>
            <a:r>
              <a:rPr lang="en-US" dirty="0" err="1" smtClean="0"/>
              <a:t>osnivačkog</a:t>
            </a:r>
            <a:r>
              <a:rPr lang="sr-Latn-ME" dirty="0" smtClean="0"/>
              <a:t> </a:t>
            </a:r>
            <a:r>
              <a:rPr lang="en-US" dirty="0" err="1" smtClean="0"/>
              <a:t>akta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normativnih</a:t>
            </a:r>
            <a:r>
              <a:rPr lang="en-US" dirty="0"/>
              <a:t> </a:t>
            </a:r>
            <a:r>
              <a:rPr lang="en-US" dirty="0" err="1"/>
              <a:t>akata</a:t>
            </a:r>
            <a:r>
              <a:rPr lang="en-US" dirty="0"/>
              <a:t>, </a:t>
            </a:r>
            <a:r>
              <a:rPr lang="en-US" dirty="0" err="1"/>
              <a:t>osnivački</a:t>
            </a:r>
            <a:r>
              <a:rPr lang="en-US" dirty="0"/>
              <a:t> </a:t>
            </a:r>
            <a:r>
              <a:rPr lang="en-US" dirty="0" err="1"/>
              <a:t>akt</a:t>
            </a:r>
            <a:r>
              <a:rPr lang="en-US" dirty="0"/>
              <a:t> je </a:t>
            </a:r>
            <a:r>
              <a:rPr lang="en-US" dirty="0" err="1"/>
              <a:t>dominantan</a:t>
            </a:r>
            <a:r>
              <a:rPr lang="en-US" dirty="0"/>
              <a:t> instrument, </a:t>
            </a:r>
            <a:r>
              <a:rPr lang="en-US" dirty="0" err="1"/>
              <a:t>tako</a:t>
            </a:r>
            <a:r>
              <a:rPr lang="en-US" dirty="0"/>
              <a:t> da u </a:t>
            </a:r>
            <a:r>
              <a:rPr lang="en-US" dirty="0" err="1" smtClean="0"/>
              <a:t>slučaju</a:t>
            </a:r>
            <a:r>
              <a:rPr lang="sr-Latn-ME" dirty="0" smtClean="0"/>
              <a:t> </a:t>
            </a:r>
            <a:r>
              <a:rPr lang="en-US" dirty="0" smtClean="0"/>
              <a:t>da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njihove</a:t>
            </a:r>
            <a:r>
              <a:rPr lang="en-US" dirty="0"/>
              <a:t> </a:t>
            </a:r>
            <a:r>
              <a:rPr lang="en-US" dirty="0" err="1"/>
              <a:t>odredbe</a:t>
            </a:r>
            <a:r>
              <a:rPr lang="en-US" dirty="0"/>
              <a:t> u </a:t>
            </a:r>
            <a:r>
              <a:rPr lang="en-US" dirty="0" err="1"/>
              <a:t>neskladu</a:t>
            </a:r>
            <a:r>
              <a:rPr lang="en-US" dirty="0"/>
              <a:t>, </a:t>
            </a:r>
            <a:r>
              <a:rPr lang="en-US" dirty="0" err="1"/>
              <a:t>mjerodavan</a:t>
            </a:r>
            <a:r>
              <a:rPr lang="en-US" dirty="0"/>
              <a:t> je </a:t>
            </a:r>
            <a:r>
              <a:rPr lang="en-US" dirty="0" err="1"/>
              <a:t>osnivački</a:t>
            </a:r>
            <a:r>
              <a:rPr lang="en-US" dirty="0"/>
              <a:t> </a:t>
            </a:r>
            <a:r>
              <a:rPr lang="en-US" dirty="0" err="1"/>
              <a:t>akt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329481161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 err="1"/>
              <a:t>Društvo</a:t>
            </a:r>
            <a:r>
              <a:rPr lang="en-US" dirty="0"/>
              <a:t> </a:t>
            </a:r>
            <a:r>
              <a:rPr lang="en-US" dirty="0" err="1"/>
              <a:t>nema</a:t>
            </a:r>
            <a:r>
              <a:rPr lang="en-US" dirty="0"/>
              <a:t> </a:t>
            </a:r>
            <a:r>
              <a:rPr lang="en-US" dirty="0" err="1"/>
              <a:t>obavezu</a:t>
            </a:r>
            <a:r>
              <a:rPr lang="en-US" dirty="0"/>
              <a:t> da </a:t>
            </a:r>
            <a:r>
              <a:rPr lang="en-US" dirty="0" err="1"/>
              <a:t>registrira</a:t>
            </a:r>
            <a:r>
              <a:rPr lang="en-US" dirty="0"/>
              <a:t> </a:t>
            </a:r>
            <a:r>
              <a:rPr lang="en-US" dirty="0" err="1"/>
              <a:t>svoje</a:t>
            </a:r>
            <a:r>
              <a:rPr lang="en-US" dirty="0"/>
              <a:t> </a:t>
            </a:r>
            <a:r>
              <a:rPr lang="en-US" dirty="0" err="1"/>
              <a:t>normativne</a:t>
            </a:r>
            <a:r>
              <a:rPr lang="en-US" dirty="0"/>
              <a:t> </a:t>
            </a:r>
            <a:r>
              <a:rPr lang="en-US" dirty="0" err="1"/>
              <a:t>akte</a:t>
            </a:r>
            <a:r>
              <a:rPr lang="en-US" dirty="0"/>
              <a:t> </a:t>
            </a:r>
            <a:r>
              <a:rPr lang="en-US" dirty="0" err="1"/>
              <a:t>kod</a:t>
            </a:r>
            <a:r>
              <a:rPr lang="en-US" dirty="0"/>
              <a:t> </a:t>
            </a:r>
            <a:r>
              <a:rPr lang="en-US" dirty="0" err="1"/>
              <a:t>suda</a:t>
            </a:r>
            <a:r>
              <a:rPr lang="en-US" dirty="0"/>
              <a:t> </a:t>
            </a:r>
            <a:r>
              <a:rPr lang="en-US" dirty="0" err="1" smtClean="0"/>
              <a:t>za</a:t>
            </a:r>
            <a:r>
              <a:rPr lang="sr-Latn-ME" dirty="0" smtClean="0"/>
              <a:t> </a:t>
            </a:r>
            <a:r>
              <a:rPr lang="en-US" dirty="0" err="1" smtClean="0"/>
              <a:t>registraciju</a:t>
            </a:r>
            <a:r>
              <a:rPr lang="en-US" dirty="0"/>
              <a:t>, </a:t>
            </a:r>
            <a:r>
              <a:rPr lang="en-US" dirty="0" err="1"/>
              <a:t>osim</a:t>
            </a:r>
            <a:r>
              <a:rPr lang="en-US" dirty="0"/>
              <a:t> </a:t>
            </a:r>
            <a:r>
              <a:rPr lang="en-US" dirty="0" err="1"/>
              <a:t>statuta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Drugim</a:t>
            </a:r>
            <a:r>
              <a:rPr lang="en-US" dirty="0" smtClean="0"/>
              <a:t> </a:t>
            </a:r>
            <a:r>
              <a:rPr lang="en-US" dirty="0" err="1"/>
              <a:t>riječima</a:t>
            </a:r>
            <a:r>
              <a:rPr lang="en-US" dirty="0"/>
              <a:t>, </a:t>
            </a:r>
            <a:r>
              <a:rPr lang="en-US" dirty="0" err="1"/>
              <a:t>društva</a:t>
            </a:r>
            <a:r>
              <a:rPr lang="en-US" dirty="0"/>
              <a:t> se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formirati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mogu</a:t>
            </a:r>
            <a:r>
              <a:rPr lang="sr-Latn-ME" dirty="0" smtClean="0"/>
              <a:t> </a:t>
            </a:r>
            <a:r>
              <a:rPr lang="en-US" dirty="0" err="1" smtClean="0"/>
              <a:t>postojati</a:t>
            </a:r>
            <a:r>
              <a:rPr lang="en-US" dirty="0" smtClean="0"/>
              <a:t> </a:t>
            </a:r>
            <a:r>
              <a:rPr lang="en-US" dirty="0"/>
              <a:t>bez </a:t>
            </a:r>
            <a:r>
              <a:rPr lang="en-US" dirty="0" err="1"/>
              <a:t>normativnih</a:t>
            </a:r>
            <a:r>
              <a:rPr lang="en-US" dirty="0"/>
              <a:t> </a:t>
            </a:r>
            <a:r>
              <a:rPr lang="en-US" dirty="0" err="1"/>
              <a:t>akata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Jedino</a:t>
            </a:r>
            <a:r>
              <a:rPr lang="en-US" dirty="0" smtClean="0"/>
              <a:t> </a:t>
            </a:r>
            <a:r>
              <a:rPr lang="en-US" dirty="0"/>
              <a:t>je </a:t>
            </a:r>
            <a:r>
              <a:rPr lang="en-US" dirty="0" err="1"/>
              <a:t>statut</a:t>
            </a:r>
            <a:r>
              <a:rPr lang="en-US" dirty="0"/>
              <a:t> </a:t>
            </a:r>
            <a:r>
              <a:rPr lang="en-US" dirty="0" err="1"/>
              <a:t>obavezni</a:t>
            </a:r>
            <a:r>
              <a:rPr lang="en-US" dirty="0"/>
              <a:t> </a:t>
            </a:r>
            <a:r>
              <a:rPr lang="en-US" dirty="0" err="1"/>
              <a:t>normativni</a:t>
            </a:r>
            <a:r>
              <a:rPr lang="en-US" dirty="0"/>
              <a:t> </a:t>
            </a:r>
            <a:r>
              <a:rPr lang="en-US" dirty="0" err="1"/>
              <a:t>akt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smtClean="0"/>
              <a:t>se</a:t>
            </a:r>
            <a:r>
              <a:rPr lang="sr-Latn-ME" dirty="0" smtClean="0"/>
              <a:t> </a:t>
            </a:r>
            <a:r>
              <a:rPr lang="en-US" dirty="0" err="1" smtClean="0"/>
              <a:t>deponuje</a:t>
            </a:r>
            <a:r>
              <a:rPr lang="en-US" dirty="0" smtClean="0"/>
              <a:t> </a:t>
            </a:r>
            <a:r>
              <a:rPr lang="en-US" dirty="0" err="1"/>
              <a:t>kod</a:t>
            </a:r>
            <a:r>
              <a:rPr lang="en-US" dirty="0"/>
              <a:t> </a:t>
            </a:r>
            <a:r>
              <a:rPr lang="en-US" dirty="0" err="1"/>
              <a:t>nadležnog</a:t>
            </a:r>
            <a:r>
              <a:rPr lang="en-US" dirty="0"/>
              <a:t> </a:t>
            </a:r>
            <a:r>
              <a:rPr lang="en-US" dirty="0" err="1"/>
              <a:t>registracionog</a:t>
            </a:r>
            <a:r>
              <a:rPr lang="en-US" dirty="0"/>
              <a:t> </a:t>
            </a:r>
            <a:r>
              <a:rPr lang="en-US" dirty="0" err="1"/>
              <a:t>suda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Uz</a:t>
            </a:r>
            <a:r>
              <a:rPr lang="en-US" dirty="0"/>
              <a:t> </a:t>
            </a:r>
            <a:r>
              <a:rPr lang="en-US" dirty="0" err="1"/>
              <a:t>prijavu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formiranje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jedino</a:t>
            </a:r>
            <a:r>
              <a:rPr lang="en-US" dirty="0" smtClean="0"/>
              <a:t> </a:t>
            </a:r>
            <a:r>
              <a:rPr lang="en-US" dirty="0"/>
              <a:t>se mora </a:t>
            </a:r>
            <a:r>
              <a:rPr lang="en-US" dirty="0" err="1"/>
              <a:t>priložiti</a:t>
            </a:r>
            <a:r>
              <a:rPr lang="en-US" dirty="0"/>
              <a:t> </a:t>
            </a:r>
            <a:r>
              <a:rPr lang="en-US" dirty="0" err="1"/>
              <a:t>statut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najviši</a:t>
            </a:r>
            <a:r>
              <a:rPr lang="en-US" dirty="0"/>
              <a:t> </a:t>
            </a:r>
            <a:r>
              <a:rPr lang="en-US" dirty="0" err="1"/>
              <a:t>normativni</a:t>
            </a:r>
            <a:r>
              <a:rPr lang="en-US" dirty="0"/>
              <a:t> </a:t>
            </a:r>
            <a:r>
              <a:rPr lang="en-US" dirty="0" err="1"/>
              <a:t>akt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453451585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72353"/>
            <a:ext cx="10515600" cy="550461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dirty="0" err="1"/>
              <a:t>Istovremeno</a:t>
            </a:r>
            <a:r>
              <a:rPr lang="en-US" dirty="0"/>
              <a:t>, </a:t>
            </a:r>
            <a:r>
              <a:rPr lang="en-US" dirty="0" err="1"/>
              <a:t>određene</a:t>
            </a:r>
            <a:r>
              <a:rPr lang="en-US" dirty="0"/>
              <a:t> </a:t>
            </a:r>
            <a:r>
              <a:rPr lang="en-US" dirty="0" err="1"/>
              <a:t>odredbe</a:t>
            </a:r>
            <a:r>
              <a:rPr lang="en-US" dirty="0"/>
              <a:t> </a:t>
            </a:r>
            <a:r>
              <a:rPr lang="en-US" dirty="0" err="1"/>
              <a:t>mogu</a:t>
            </a:r>
            <a:r>
              <a:rPr lang="en-US" dirty="0"/>
              <a:t> se </a:t>
            </a:r>
            <a:r>
              <a:rPr lang="en-US" dirty="0" err="1"/>
              <a:t>pojaviti</a:t>
            </a:r>
            <a:r>
              <a:rPr lang="en-US" dirty="0"/>
              <a:t> </a:t>
            </a:r>
            <a:r>
              <a:rPr lang="en-US" dirty="0" err="1"/>
              <a:t>bilo</a:t>
            </a:r>
            <a:r>
              <a:rPr lang="en-US" dirty="0"/>
              <a:t> u </a:t>
            </a:r>
            <a:r>
              <a:rPr lang="en-US" dirty="0" err="1"/>
              <a:t>osnivačkom</a:t>
            </a:r>
            <a:r>
              <a:rPr lang="en-US" dirty="0"/>
              <a:t> </a:t>
            </a:r>
            <a:r>
              <a:rPr lang="en-US" dirty="0" err="1"/>
              <a:t>aktu</a:t>
            </a:r>
            <a:r>
              <a:rPr lang="en-US" dirty="0" smtClean="0"/>
              <a:t>,</a:t>
            </a:r>
            <a:r>
              <a:rPr lang="sr-Latn-ME" dirty="0" smtClean="0"/>
              <a:t>  </a:t>
            </a:r>
            <a:r>
              <a:rPr lang="en-US" dirty="0" err="1" smtClean="0"/>
              <a:t>bilo</a:t>
            </a:r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err="1"/>
              <a:t>normativnim</a:t>
            </a:r>
            <a:r>
              <a:rPr lang="en-US" dirty="0"/>
              <a:t> </a:t>
            </a:r>
            <a:r>
              <a:rPr lang="en-US" dirty="0" err="1"/>
              <a:t>aktima</a:t>
            </a:r>
            <a:r>
              <a:rPr lang="en-US" dirty="0"/>
              <a:t>. </a:t>
            </a:r>
            <a:endParaRPr lang="sr-Latn-ME" dirty="0" smtClean="0"/>
          </a:p>
          <a:p>
            <a:pPr marL="0" indent="0" algn="just">
              <a:buNone/>
            </a:pPr>
            <a:r>
              <a:rPr lang="en-US" dirty="0" err="1" smtClean="0"/>
              <a:t>Naprimjer</a:t>
            </a:r>
            <a:r>
              <a:rPr lang="en-US" dirty="0"/>
              <a:t>:</a:t>
            </a:r>
          </a:p>
          <a:p>
            <a:pPr marL="0" indent="0" algn="just">
              <a:buNone/>
            </a:pPr>
            <a:r>
              <a:rPr lang="en-US" dirty="0"/>
              <a:t>• </a:t>
            </a:r>
            <a:r>
              <a:rPr lang="en-US" dirty="0" err="1"/>
              <a:t>postupak</a:t>
            </a:r>
            <a:r>
              <a:rPr lang="en-US" dirty="0"/>
              <a:t> </a:t>
            </a:r>
            <a:r>
              <a:rPr lang="en-US" dirty="0" err="1"/>
              <a:t>korištenja</a:t>
            </a:r>
            <a:r>
              <a:rPr lang="en-US" dirty="0"/>
              <a:t> </a:t>
            </a:r>
            <a:r>
              <a:rPr lang="en-US" dirty="0" err="1"/>
              <a:t>prava</a:t>
            </a:r>
            <a:r>
              <a:rPr lang="en-US" dirty="0"/>
              <a:t> </a:t>
            </a:r>
            <a:r>
              <a:rPr lang="en-US" dirty="0" err="1"/>
              <a:t>prečeg</a:t>
            </a:r>
            <a:r>
              <a:rPr lang="en-US" dirty="0"/>
              <a:t> </a:t>
            </a:r>
            <a:r>
              <a:rPr lang="en-US" dirty="0" err="1"/>
              <a:t>otkupa</a:t>
            </a:r>
            <a:r>
              <a:rPr lang="en-US" dirty="0"/>
              <a:t> od </a:t>
            </a:r>
            <a:r>
              <a:rPr lang="en-US" dirty="0" err="1"/>
              <a:t>strane</a:t>
            </a:r>
            <a:r>
              <a:rPr lang="en-US" dirty="0"/>
              <a:t> </a:t>
            </a:r>
            <a:r>
              <a:rPr lang="en-US" dirty="0" err="1"/>
              <a:t>dioničara</a:t>
            </a:r>
            <a:r>
              <a:rPr lang="en-US" dirty="0"/>
              <a:t>/</a:t>
            </a:r>
            <a:r>
              <a:rPr lang="en-US" dirty="0" err="1"/>
              <a:t>akcionara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kao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ograničenje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ukidanje</a:t>
            </a:r>
            <a:r>
              <a:rPr lang="en-US" dirty="0"/>
              <a:t> </a:t>
            </a:r>
            <a:r>
              <a:rPr lang="en-US" dirty="0" err="1"/>
              <a:t>ovih</a:t>
            </a:r>
            <a:r>
              <a:rPr lang="en-US" dirty="0"/>
              <a:t> </a:t>
            </a:r>
            <a:r>
              <a:rPr lang="en-US" dirty="0" err="1"/>
              <a:t>prava</a:t>
            </a:r>
            <a:r>
              <a:rPr lang="en-US" dirty="0" smtClean="0"/>
              <a:t>;</a:t>
            </a:r>
            <a:endParaRPr lang="sr-Latn-ME" dirty="0" smtClean="0"/>
          </a:p>
          <a:p>
            <a:pPr algn="just"/>
            <a:r>
              <a:rPr lang="en-US" dirty="0" err="1"/>
              <a:t>način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suvlasnici</a:t>
            </a:r>
            <a:r>
              <a:rPr lang="en-US" dirty="0"/>
              <a:t> </a:t>
            </a:r>
            <a:r>
              <a:rPr lang="en-US" dirty="0" err="1"/>
              <a:t>dionice</a:t>
            </a:r>
            <a:r>
              <a:rPr lang="en-US" dirty="0"/>
              <a:t>/</a:t>
            </a:r>
            <a:r>
              <a:rPr lang="en-US" dirty="0" err="1"/>
              <a:t>akcije</a:t>
            </a:r>
            <a:r>
              <a:rPr lang="en-US" dirty="0"/>
              <a:t> </a:t>
            </a:r>
            <a:r>
              <a:rPr lang="en-US" dirty="0" err="1"/>
              <a:t>moraju</a:t>
            </a:r>
            <a:r>
              <a:rPr lang="en-US" dirty="0"/>
              <a:t> </a:t>
            </a:r>
            <a:r>
              <a:rPr lang="en-US" dirty="0" err="1"/>
              <a:t>ostvarivati</a:t>
            </a:r>
            <a:r>
              <a:rPr lang="en-US" dirty="0"/>
              <a:t> </a:t>
            </a:r>
            <a:r>
              <a:rPr lang="en-US" dirty="0" err="1"/>
              <a:t>svoja</a:t>
            </a:r>
            <a:r>
              <a:rPr lang="en-US" dirty="0"/>
              <a:t> </a:t>
            </a:r>
            <a:r>
              <a:rPr lang="en-US" dirty="0" err="1" smtClean="0"/>
              <a:t>prava</a:t>
            </a:r>
            <a:r>
              <a:rPr lang="sr-Latn-ME" dirty="0" smtClean="0"/>
              <a:t> </a:t>
            </a:r>
            <a:r>
              <a:rPr lang="en-US" dirty="0" err="1" smtClean="0"/>
              <a:t>vezana</a:t>
            </a:r>
            <a:r>
              <a:rPr lang="en-US" dirty="0" smtClean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tu</a:t>
            </a:r>
            <a:r>
              <a:rPr lang="en-US" dirty="0"/>
              <a:t> </a:t>
            </a:r>
            <a:r>
              <a:rPr lang="en-US" dirty="0" err="1"/>
              <a:t>dionicu</a:t>
            </a:r>
            <a:r>
              <a:rPr lang="en-US" dirty="0"/>
              <a:t>/</a:t>
            </a:r>
            <a:r>
              <a:rPr lang="en-US" dirty="0" err="1"/>
              <a:t>akciju</a:t>
            </a:r>
            <a:r>
              <a:rPr lang="en-US" dirty="0"/>
              <a:t>;</a:t>
            </a:r>
          </a:p>
          <a:p>
            <a:pPr marL="0" indent="0">
              <a:buNone/>
            </a:pPr>
            <a:r>
              <a:rPr lang="en-US" dirty="0"/>
              <a:t>• </a:t>
            </a:r>
            <a:r>
              <a:rPr lang="en-US" dirty="0" err="1"/>
              <a:t>ograničenja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dozvoljavanje</a:t>
            </a:r>
            <a:r>
              <a:rPr lang="en-US" dirty="0"/>
              <a:t> </a:t>
            </a:r>
            <a:r>
              <a:rPr lang="en-US" dirty="0" err="1"/>
              <a:t>plaćanja</a:t>
            </a:r>
            <a:r>
              <a:rPr lang="en-US" dirty="0"/>
              <a:t> </a:t>
            </a:r>
            <a:r>
              <a:rPr lang="en-US" dirty="0" err="1"/>
              <a:t>privremenih</a:t>
            </a:r>
            <a:r>
              <a:rPr lang="en-US" dirty="0"/>
              <a:t> </a:t>
            </a:r>
            <a:r>
              <a:rPr lang="en-US" dirty="0" err="1"/>
              <a:t>dividendi</a:t>
            </a:r>
            <a:r>
              <a:rPr lang="en-US" dirty="0"/>
              <a:t>;</a:t>
            </a:r>
          </a:p>
          <a:p>
            <a:pPr marL="0" indent="0" algn="just">
              <a:buNone/>
            </a:pPr>
            <a:r>
              <a:rPr lang="en-US" dirty="0"/>
              <a:t>• </a:t>
            </a:r>
            <a:r>
              <a:rPr lang="en-US" dirty="0" err="1"/>
              <a:t>način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dioničari</a:t>
            </a:r>
            <a:r>
              <a:rPr lang="en-US" dirty="0"/>
              <a:t>/</a:t>
            </a:r>
            <a:r>
              <a:rPr lang="en-US" dirty="0" err="1"/>
              <a:t>akcionari</a:t>
            </a:r>
            <a:r>
              <a:rPr lang="en-US" dirty="0"/>
              <a:t>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dati</a:t>
            </a:r>
            <a:r>
              <a:rPr lang="en-US" dirty="0"/>
              <a:t> </a:t>
            </a:r>
            <a:r>
              <a:rPr lang="en-US" dirty="0" err="1"/>
              <a:t>svoje</a:t>
            </a:r>
            <a:r>
              <a:rPr lang="en-US" dirty="0"/>
              <a:t> </a:t>
            </a:r>
            <a:r>
              <a:rPr lang="en-US" dirty="0" err="1"/>
              <a:t>punomoći</a:t>
            </a:r>
            <a:r>
              <a:rPr lang="en-US" dirty="0"/>
              <a:t> </a:t>
            </a:r>
            <a:r>
              <a:rPr lang="en-US" dirty="0" err="1" smtClean="0"/>
              <a:t>putem</a:t>
            </a:r>
            <a:r>
              <a:rPr lang="sr-Latn-ME" dirty="0" smtClean="0"/>
              <a:t> </a:t>
            </a:r>
            <a:r>
              <a:rPr lang="en-US" dirty="0" err="1" smtClean="0"/>
              <a:t>elektronskih</a:t>
            </a:r>
            <a:r>
              <a:rPr lang="en-US" dirty="0" smtClean="0"/>
              <a:t> </a:t>
            </a:r>
            <a:r>
              <a:rPr lang="en-US" dirty="0" err="1"/>
              <a:t>sredstava</a:t>
            </a:r>
            <a:r>
              <a:rPr lang="en-US" dirty="0"/>
              <a:t>;</a:t>
            </a:r>
          </a:p>
          <a:p>
            <a:pPr marL="0" indent="0">
              <a:buNone/>
            </a:pPr>
            <a:r>
              <a:rPr lang="en-US" dirty="0"/>
              <a:t>• </a:t>
            </a:r>
            <a:r>
              <a:rPr lang="en-US" dirty="0" err="1"/>
              <a:t>pravila</a:t>
            </a:r>
            <a:r>
              <a:rPr lang="en-US" dirty="0"/>
              <a:t> o </a:t>
            </a:r>
            <a:r>
              <a:rPr lang="en-US" dirty="0" err="1"/>
              <a:t>prekograničnom</a:t>
            </a:r>
            <a:r>
              <a:rPr lang="en-US" dirty="0"/>
              <a:t> </a:t>
            </a:r>
            <a:r>
              <a:rPr lang="en-US" dirty="0" err="1"/>
              <a:t>glasanju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198207573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0" indent="0"/>
            <a:r>
              <a:rPr lang="nn-NO" sz="3200" dirty="0" smtClean="0">
                <a:latin typeface="+mn-lt"/>
              </a:rPr>
              <a:t>Kako </a:t>
            </a:r>
            <a:r>
              <a:rPr lang="sr-Latn-ME" sz="3200" dirty="0" smtClean="0">
                <a:latin typeface="+mn-lt"/>
              </a:rPr>
              <a:t>se </a:t>
            </a:r>
            <a:r>
              <a:rPr lang="nn-NO" sz="3200" dirty="0" smtClean="0">
                <a:latin typeface="+mn-lt"/>
              </a:rPr>
              <a:t>usvoj</a:t>
            </a:r>
            <a:r>
              <a:rPr lang="sr-Latn-ME" sz="3200" dirty="0" smtClean="0">
                <a:latin typeface="+mn-lt"/>
              </a:rPr>
              <a:t>aju </a:t>
            </a:r>
            <a:r>
              <a:rPr lang="nn-NO" sz="3200" dirty="0" smtClean="0">
                <a:latin typeface="+mn-lt"/>
              </a:rPr>
              <a:t> </a:t>
            </a:r>
            <a:r>
              <a:rPr lang="nn-NO" sz="3200" dirty="0">
                <a:latin typeface="+mn-lt"/>
              </a:rPr>
              <a:t>i </a:t>
            </a:r>
            <a:r>
              <a:rPr lang="sr-Latn-ME" sz="3200" dirty="0" smtClean="0">
                <a:latin typeface="+mn-lt"/>
              </a:rPr>
              <a:t> vrše </a:t>
            </a:r>
            <a:r>
              <a:rPr lang="nn-NO" sz="3200" dirty="0" smtClean="0">
                <a:latin typeface="+mn-lt"/>
              </a:rPr>
              <a:t>izmijen</a:t>
            </a:r>
            <a:r>
              <a:rPr lang="sr-Latn-ME" sz="3200" dirty="0" smtClean="0">
                <a:latin typeface="+mn-lt"/>
              </a:rPr>
              <a:t>e </a:t>
            </a:r>
            <a:r>
              <a:rPr lang="nn-NO" sz="3200" dirty="0" smtClean="0">
                <a:latin typeface="+mn-lt"/>
              </a:rPr>
              <a:t>normativn</a:t>
            </a:r>
            <a:r>
              <a:rPr lang="sr-Latn-ME" sz="3200" dirty="0" smtClean="0">
                <a:latin typeface="+mn-lt"/>
              </a:rPr>
              <a:t>ih </a:t>
            </a:r>
            <a:r>
              <a:rPr lang="nn-NO" sz="3200" dirty="0" smtClean="0">
                <a:latin typeface="+mn-lt"/>
              </a:rPr>
              <a:t> ak</a:t>
            </a:r>
            <a:r>
              <a:rPr lang="sr-Latn-ME" sz="3200" dirty="0" smtClean="0">
                <a:latin typeface="+mn-lt"/>
              </a:rPr>
              <a:t>a</a:t>
            </a:r>
            <a:r>
              <a:rPr lang="nn-NO" sz="3200" dirty="0" smtClean="0">
                <a:latin typeface="+mn-lt"/>
              </a:rPr>
              <a:t>t</a:t>
            </a:r>
            <a:r>
              <a:rPr lang="sr-Latn-ME" sz="3200" dirty="0" smtClean="0">
                <a:latin typeface="+mn-lt"/>
              </a:rPr>
              <a:t>a</a:t>
            </a:r>
            <a:endParaRPr lang="nn-NO" sz="3200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err="1" smtClean="0"/>
              <a:t>Ako</a:t>
            </a:r>
            <a:r>
              <a:rPr lang="en-US" dirty="0" smtClean="0"/>
              <a:t> </a:t>
            </a:r>
            <a:r>
              <a:rPr lang="en-US" dirty="0" err="1"/>
              <a:t>treba</a:t>
            </a:r>
            <a:r>
              <a:rPr lang="en-US" dirty="0"/>
              <a:t> </a:t>
            </a:r>
            <a:r>
              <a:rPr lang="en-US" dirty="0" err="1"/>
              <a:t>usvojiti</a:t>
            </a:r>
            <a:r>
              <a:rPr lang="en-US" dirty="0"/>
              <a:t> </a:t>
            </a:r>
            <a:r>
              <a:rPr lang="en-US" dirty="0" err="1"/>
              <a:t>normativne</a:t>
            </a:r>
            <a:r>
              <a:rPr lang="en-US" dirty="0"/>
              <a:t> </a:t>
            </a:r>
            <a:r>
              <a:rPr lang="en-US" dirty="0" err="1"/>
              <a:t>akte</a:t>
            </a:r>
            <a:r>
              <a:rPr lang="en-US" dirty="0"/>
              <a:t>, </a:t>
            </a:r>
            <a:r>
              <a:rPr lang="en-US" dirty="0" err="1"/>
              <a:t>njih</a:t>
            </a:r>
            <a:r>
              <a:rPr lang="en-US" dirty="0"/>
              <a:t> mora </a:t>
            </a:r>
            <a:r>
              <a:rPr lang="en-US" dirty="0" err="1"/>
              <a:t>odobriti</a:t>
            </a:r>
            <a:r>
              <a:rPr lang="en-US" dirty="0"/>
              <a:t> </a:t>
            </a:r>
            <a:r>
              <a:rPr lang="en-US" dirty="0" err="1"/>
              <a:t>nadzorni</a:t>
            </a:r>
            <a:r>
              <a:rPr lang="en-US" dirty="0"/>
              <a:t>/</a:t>
            </a:r>
            <a:r>
              <a:rPr lang="en-US" dirty="0" err="1"/>
              <a:t>upravni</a:t>
            </a:r>
            <a:endParaRPr lang="en-US" dirty="0"/>
          </a:p>
          <a:p>
            <a:pPr marL="0" indent="0">
              <a:buNone/>
            </a:pPr>
            <a:r>
              <a:rPr lang="en-US" dirty="0" err="1"/>
              <a:t>odbor</a:t>
            </a:r>
            <a:r>
              <a:rPr lang="en-US" dirty="0"/>
              <a:t>. </a:t>
            </a:r>
            <a:endParaRPr lang="sr-Latn-ME" dirty="0" smtClean="0"/>
          </a:p>
          <a:p>
            <a:pPr marL="0" indent="0">
              <a:buNone/>
            </a:pPr>
            <a:r>
              <a:rPr lang="en-US" dirty="0" err="1" smtClean="0"/>
              <a:t>Jedino</a:t>
            </a:r>
            <a:r>
              <a:rPr lang="en-US" dirty="0" smtClean="0"/>
              <a:t> </a:t>
            </a:r>
            <a:r>
              <a:rPr lang="en-US" dirty="0" err="1"/>
              <a:t>statut</a:t>
            </a:r>
            <a:r>
              <a:rPr lang="en-US" dirty="0"/>
              <a:t> mora </a:t>
            </a:r>
            <a:r>
              <a:rPr lang="en-US" dirty="0" err="1"/>
              <a:t>odobriti</a:t>
            </a:r>
            <a:r>
              <a:rPr lang="en-US" dirty="0"/>
              <a:t> </a:t>
            </a:r>
            <a:r>
              <a:rPr lang="en-US" dirty="0" err="1"/>
              <a:t>skupština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 smtClean="0"/>
              <a:t>.</a:t>
            </a:r>
            <a:endParaRPr lang="sr-Latn-ME" dirty="0" smtClean="0"/>
          </a:p>
          <a:p>
            <a:pPr marL="0" indent="0">
              <a:buNone/>
            </a:pPr>
            <a:r>
              <a:rPr lang="en-US" dirty="0" smtClean="0"/>
              <a:t> </a:t>
            </a:r>
            <a:r>
              <a:rPr lang="en-US" dirty="0" err="1"/>
              <a:t>Zakonska</a:t>
            </a:r>
            <a:r>
              <a:rPr lang="en-US" dirty="0"/>
              <a:t> je </a:t>
            </a:r>
            <a:r>
              <a:rPr lang="en-US" dirty="0" err="1" smtClean="0"/>
              <a:t>pretpostavka</a:t>
            </a:r>
            <a:r>
              <a:rPr lang="sr-Latn-ME" dirty="0" smtClean="0"/>
              <a:t> </a:t>
            </a:r>
            <a:r>
              <a:rPr lang="en-US" dirty="0" smtClean="0"/>
              <a:t>da </a:t>
            </a:r>
            <a:r>
              <a:rPr lang="en-US" dirty="0" err="1"/>
              <a:t>nadzorni</a:t>
            </a:r>
            <a:r>
              <a:rPr lang="en-US" dirty="0"/>
              <a:t>/</a:t>
            </a:r>
            <a:r>
              <a:rPr lang="en-US" dirty="0" err="1"/>
              <a:t>upravni</a:t>
            </a:r>
            <a:r>
              <a:rPr lang="en-US" dirty="0"/>
              <a:t> </a:t>
            </a:r>
            <a:r>
              <a:rPr lang="en-US" dirty="0" err="1"/>
              <a:t>odbor</a:t>
            </a:r>
            <a:r>
              <a:rPr lang="en-US" dirty="0"/>
              <a:t> </a:t>
            </a:r>
            <a:r>
              <a:rPr lang="en-US" dirty="0" err="1"/>
              <a:t>ima</a:t>
            </a:r>
            <a:r>
              <a:rPr lang="en-US" dirty="0"/>
              <a:t> </a:t>
            </a:r>
            <a:r>
              <a:rPr lang="en-US" dirty="0" err="1"/>
              <a:t>ovlaštenje</a:t>
            </a:r>
            <a:r>
              <a:rPr lang="en-US" dirty="0"/>
              <a:t> da </a:t>
            </a:r>
            <a:r>
              <a:rPr lang="en-US" dirty="0" err="1"/>
              <a:t>usvoji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izmijeni</a:t>
            </a:r>
            <a:r>
              <a:rPr lang="en-US" dirty="0"/>
              <a:t> </a:t>
            </a:r>
            <a:r>
              <a:rPr lang="en-US" dirty="0" err="1" smtClean="0"/>
              <a:t>normativne</a:t>
            </a:r>
            <a:r>
              <a:rPr lang="sr-Latn-ME" dirty="0" smtClean="0"/>
              <a:t> </a:t>
            </a:r>
            <a:r>
              <a:rPr lang="en-US" dirty="0" err="1" smtClean="0"/>
              <a:t>akte</a:t>
            </a:r>
            <a:r>
              <a:rPr lang="en-US" dirty="0" smtClean="0"/>
              <a:t>.</a:t>
            </a:r>
            <a:endParaRPr lang="sr-Latn-ME" dirty="0" smtClean="0"/>
          </a:p>
          <a:p>
            <a:pPr marL="0" indent="0">
              <a:buNone/>
            </a:pPr>
            <a:r>
              <a:rPr lang="en-US" dirty="0" smtClean="0"/>
              <a:t> </a:t>
            </a:r>
            <a:r>
              <a:rPr lang="en-US" dirty="0" err="1"/>
              <a:t>Kvorum</a:t>
            </a:r>
            <a:r>
              <a:rPr lang="en-US" dirty="0"/>
              <a:t> </a:t>
            </a:r>
            <a:r>
              <a:rPr lang="en-US" dirty="0" err="1"/>
              <a:t>čini</a:t>
            </a:r>
            <a:r>
              <a:rPr lang="en-US" dirty="0"/>
              <a:t> </a:t>
            </a:r>
            <a:r>
              <a:rPr lang="en-US" dirty="0" err="1"/>
              <a:t>većina</a:t>
            </a:r>
            <a:r>
              <a:rPr lang="en-US" dirty="0"/>
              <a:t> </a:t>
            </a:r>
            <a:r>
              <a:rPr lang="en-US" dirty="0" err="1"/>
              <a:t>članova</a:t>
            </a:r>
            <a:r>
              <a:rPr lang="en-US" dirty="0"/>
              <a:t> </a:t>
            </a:r>
            <a:r>
              <a:rPr lang="en-US" dirty="0" err="1"/>
              <a:t>odbora</a:t>
            </a:r>
            <a:r>
              <a:rPr lang="en-US" dirty="0"/>
              <a:t>, a </a:t>
            </a:r>
            <a:r>
              <a:rPr lang="en-US" dirty="0" err="1"/>
              <a:t>nadzorni</a:t>
            </a:r>
            <a:r>
              <a:rPr lang="en-US" dirty="0"/>
              <a:t>/</a:t>
            </a:r>
            <a:r>
              <a:rPr lang="en-US" dirty="0" err="1"/>
              <a:t>upravni</a:t>
            </a:r>
            <a:r>
              <a:rPr lang="en-US" dirty="0"/>
              <a:t> </a:t>
            </a:r>
            <a:r>
              <a:rPr lang="en-US" dirty="0" err="1"/>
              <a:t>odbor</a:t>
            </a:r>
            <a:r>
              <a:rPr lang="en-US" dirty="0"/>
              <a:t> </a:t>
            </a:r>
            <a:r>
              <a:rPr lang="en-US" dirty="0" err="1"/>
              <a:t>usvaja</a:t>
            </a:r>
            <a:r>
              <a:rPr lang="en-US" dirty="0"/>
              <a:t> </a:t>
            </a:r>
            <a:r>
              <a:rPr lang="en-US" dirty="0" err="1" smtClean="0"/>
              <a:t>ili</a:t>
            </a:r>
            <a:r>
              <a:rPr lang="sr-Latn-ME" dirty="0" smtClean="0"/>
              <a:t> </a:t>
            </a:r>
            <a:r>
              <a:rPr lang="en-US" dirty="0" err="1" smtClean="0"/>
              <a:t>mijenja</a:t>
            </a:r>
            <a:r>
              <a:rPr lang="en-US" dirty="0" smtClean="0"/>
              <a:t> </a:t>
            </a:r>
            <a:r>
              <a:rPr lang="en-US" dirty="0" err="1"/>
              <a:t>normativne</a:t>
            </a:r>
            <a:r>
              <a:rPr lang="en-US" dirty="0"/>
              <a:t> </a:t>
            </a:r>
            <a:r>
              <a:rPr lang="en-US" dirty="0" err="1"/>
              <a:t>akte</a:t>
            </a:r>
            <a:r>
              <a:rPr lang="en-US" dirty="0"/>
              <a:t> </a:t>
            </a:r>
            <a:r>
              <a:rPr lang="en-US" dirty="0" err="1"/>
              <a:t>prostom</a:t>
            </a:r>
            <a:r>
              <a:rPr lang="en-US" dirty="0"/>
              <a:t> </a:t>
            </a:r>
            <a:r>
              <a:rPr lang="en-US" dirty="0" err="1"/>
              <a:t>većinom</a:t>
            </a:r>
            <a:r>
              <a:rPr lang="en-US" dirty="0"/>
              <a:t> </a:t>
            </a:r>
            <a:r>
              <a:rPr lang="en-US" dirty="0" err="1"/>
              <a:t>glasova</a:t>
            </a:r>
            <a:r>
              <a:rPr lang="en-US" dirty="0"/>
              <a:t> </a:t>
            </a:r>
            <a:r>
              <a:rPr lang="en-US" dirty="0" err="1"/>
              <a:t>prisutnih</a:t>
            </a:r>
            <a:r>
              <a:rPr lang="en-US" dirty="0"/>
              <a:t> </a:t>
            </a:r>
            <a:r>
              <a:rPr lang="en-US" dirty="0" err="1"/>
              <a:t>članova</a:t>
            </a:r>
            <a:r>
              <a:rPr lang="en-US" dirty="0"/>
              <a:t>. </a:t>
            </a:r>
            <a:endParaRPr lang="sr-Latn-ME" dirty="0" smtClean="0"/>
          </a:p>
          <a:p>
            <a:pPr marL="0" indent="0">
              <a:buNone/>
            </a:pPr>
            <a:r>
              <a:rPr lang="en-US" dirty="0" err="1" smtClean="0"/>
              <a:t>Osnivački</a:t>
            </a:r>
            <a:r>
              <a:rPr lang="sr-Latn-ME" dirty="0" smtClean="0"/>
              <a:t> </a:t>
            </a:r>
            <a:r>
              <a:rPr lang="en-US" dirty="0" err="1" smtClean="0"/>
              <a:t>akt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normativni</a:t>
            </a:r>
            <a:r>
              <a:rPr lang="en-US" dirty="0"/>
              <a:t> </a:t>
            </a:r>
            <a:r>
              <a:rPr lang="en-US" dirty="0" err="1"/>
              <a:t>akti</a:t>
            </a:r>
            <a:r>
              <a:rPr lang="en-US" dirty="0"/>
              <a:t>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predvidjeti</a:t>
            </a:r>
            <a:r>
              <a:rPr lang="en-US" dirty="0"/>
              <a:t> </a:t>
            </a:r>
            <a:r>
              <a:rPr lang="en-US" dirty="0" err="1"/>
              <a:t>veći</a:t>
            </a:r>
            <a:r>
              <a:rPr lang="en-US" dirty="0"/>
              <a:t> </a:t>
            </a:r>
            <a:r>
              <a:rPr lang="en-US" dirty="0" err="1"/>
              <a:t>procenat</a:t>
            </a:r>
            <a:r>
              <a:rPr lang="en-US" dirty="0"/>
              <a:t> </a:t>
            </a:r>
            <a:r>
              <a:rPr lang="en-US" dirty="0" err="1"/>
              <a:t>glasova</a:t>
            </a:r>
            <a:r>
              <a:rPr lang="en-US" dirty="0"/>
              <a:t> </a:t>
            </a:r>
            <a:r>
              <a:rPr lang="sr-Latn-ME" dirty="0" smtClean="0"/>
              <a:t>k</a:t>
            </a:r>
            <a:r>
              <a:rPr lang="en-US" dirty="0" err="1" smtClean="0"/>
              <a:t>oji</a:t>
            </a:r>
            <a:r>
              <a:rPr lang="en-US" dirty="0" smtClean="0"/>
              <a:t> </a:t>
            </a:r>
            <a:r>
              <a:rPr lang="en-US" dirty="0"/>
              <a:t>je </a:t>
            </a:r>
            <a:r>
              <a:rPr lang="en-US" dirty="0" err="1"/>
              <a:t>potreban</a:t>
            </a:r>
            <a:r>
              <a:rPr lang="en-US" dirty="0"/>
              <a:t> </a:t>
            </a:r>
            <a:r>
              <a:rPr lang="en-US" dirty="0" smtClean="0"/>
              <a:t>da</a:t>
            </a:r>
            <a:r>
              <a:rPr lang="sr-Latn-ME" dirty="0" smtClean="0"/>
              <a:t> </a:t>
            </a:r>
            <a:r>
              <a:rPr lang="en-US" dirty="0" err="1" smtClean="0"/>
              <a:t>nadzorni</a:t>
            </a:r>
            <a:r>
              <a:rPr lang="en-US" dirty="0" smtClean="0"/>
              <a:t>/</a:t>
            </a:r>
            <a:r>
              <a:rPr lang="en-US" dirty="0" err="1" smtClean="0"/>
              <a:t>upravni</a:t>
            </a:r>
            <a:r>
              <a:rPr lang="en-US" dirty="0" smtClean="0"/>
              <a:t> </a:t>
            </a:r>
            <a:r>
              <a:rPr lang="en-US" dirty="0" err="1"/>
              <a:t>odbor</a:t>
            </a:r>
            <a:r>
              <a:rPr lang="en-US" dirty="0"/>
              <a:t> </a:t>
            </a:r>
            <a:r>
              <a:rPr lang="en-US" dirty="0" err="1"/>
              <a:t>odobri</a:t>
            </a:r>
            <a:r>
              <a:rPr lang="en-US" dirty="0"/>
              <a:t> </a:t>
            </a:r>
            <a:r>
              <a:rPr lang="en-US" dirty="0" err="1"/>
              <a:t>normativne</a:t>
            </a:r>
            <a:r>
              <a:rPr lang="en-US" dirty="0"/>
              <a:t> </a:t>
            </a:r>
            <a:r>
              <a:rPr lang="en-US" dirty="0" err="1"/>
              <a:t>akte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171865985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60612"/>
            <a:ext cx="10515600" cy="5316351"/>
          </a:xfrm>
        </p:spPr>
        <p:txBody>
          <a:bodyPr>
            <a:normAutofit lnSpcReduction="10000"/>
          </a:bodyPr>
          <a:lstStyle/>
          <a:p>
            <a:pPr algn="just"/>
            <a:r>
              <a:rPr lang="en-US" dirty="0" err="1"/>
              <a:t>Osnivački</a:t>
            </a:r>
            <a:r>
              <a:rPr lang="en-US" dirty="0"/>
              <a:t> </a:t>
            </a:r>
            <a:r>
              <a:rPr lang="en-US" dirty="0" err="1"/>
              <a:t>akt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predvidjeti</a:t>
            </a:r>
            <a:r>
              <a:rPr lang="en-US" dirty="0"/>
              <a:t> da je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usvajanje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izmjenu</a:t>
            </a:r>
            <a:r>
              <a:rPr lang="en-US" dirty="0"/>
              <a:t> </a:t>
            </a:r>
            <a:r>
              <a:rPr lang="sr-Latn-ME" dirty="0" smtClean="0"/>
              <a:t> n</a:t>
            </a:r>
            <a:r>
              <a:rPr lang="en-US" dirty="0" err="1" smtClean="0"/>
              <a:t>ormativnih</a:t>
            </a:r>
            <a:r>
              <a:rPr lang="sr-Latn-ME" dirty="0" smtClean="0"/>
              <a:t> </a:t>
            </a:r>
            <a:r>
              <a:rPr lang="en-US" dirty="0" err="1" smtClean="0"/>
              <a:t>akata</a:t>
            </a:r>
            <a:r>
              <a:rPr lang="en-US" dirty="0" smtClean="0"/>
              <a:t> </a:t>
            </a:r>
            <a:r>
              <a:rPr lang="en-US" dirty="0" err="1"/>
              <a:t>potrebna</a:t>
            </a:r>
            <a:r>
              <a:rPr lang="en-US" dirty="0"/>
              <a:t> </a:t>
            </a:r>
            <a:r>
              <a:rPr lang="en-US" dirty="0" err="1"/>
              <a:t>odluka</a:t>
            </a:r>
            <a:r>
              <a:rPr lang="en-US" dirty="0"/>
              <a:t> </a:t>
            </a:r>
            <a:r>
              <a:rPr lang="en-US" dirty="0" err="1"/>
              <a:t>skupštine</a:t>
            </a:r>
            <a:r>
              <a:rPr lang="en-US" dirty="0"/>
              <a:t> </a:t>
            </a:r>
            <a:r>
              <a:rPr lang="en-US" dirty="0" err="1"/>
              <a:t>dioničara</a:t>
            </a:r>
            <a:r>
              <a:rPr lang="en-US" dirty="0"/>
              <a:t>/</a:t>
            </a:r>
            <a:r>
              <a:rPr lang="en-US" dirty="0" err="1"/>
              <a:t>akcionara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Obično</a:t>
            </a:r>
            <a:r>
              <a:rPr lang="en-US" dirty="0"/>
              <a:t> </a:t>
            </a:r>
            <a:r>
              <a:rPr lang="en-US" dirty="0" err="1" smtClean="0"/>
              <a:t>nadzorni</a:t>
            </a:r>
            <a:r>
              <a:rPr lang="en-US" dirty="0" smtClean="0"/>
              <a:t>/</a:t>
            </a:r>
            <a:r>
              <a:rPr lang="en-US" dirty="0" err="1" smtClean="0"/>
              <a:t>upravni</a:t>
            </a:r>
            <a:r>
              <a:rPr lang="sr-Latn-ME" dirty="0" smtClean="0"/>
              <a:t> </a:t>
            </a:r>
            <a:r>
              <a:rPr lang="en-US" dirty="0" err="1" smtClean="0"/>
              <a:t>odbor</a:t>
            </a:r>
            <a:r>
              <a:rPr lang="en-US" dirty="0" smtClean="0"/>
              <a:t> </a:t>
            </a:r>
            <a:r>
              <a:rPr lang="en-US" dirty="0" err="1"/>
              <a:t>podnosi</a:t>
            </a:r>
            <a:r>
              <a:rPr lang="en-US" dirty="0"/>
              <a:t> </a:t>
            </a:r>
            <a:r>
              <a:rPr lang="en-US" dirty="0" err="1"/>
              <a:t>predložene</a:t>
            </a:r>
            <a:r>
              <a:rPr lang="en-US" dirty="0"/>
              <a:t> </a:t>
            </a:r>
            <a:r>
              <a:rPr lang="en-US" dirty="0" err="1"/>
              <a:t>normativne</a:t>
            </a:r>
            <a:r>
              <a:rPr lang="en-US" dirty="0"/>
              <a:t> </a:t>
            </a:r>
            <a:r>
              <a:rPr lang="en-US" dirty="0" err="1"/>
              <a:t>akte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usvajanje</a:t>
            </a:r>
            <a:r>
              <a:rPr lang="en-US" dirty="0"/>
              <a:t> </a:t>
            </a:r>
            <a:r>
              <a:rPr lang="en-US" dirty="0" err="1"/>
              <a:t>skupštini</a:t>
            </a:r>
            <a:r>
              <a:rPr lang="en-US" dirty="0"/>
              <a:t> </a:t>
            </a:r>
            <a:r>
              <a:rPr lang="en-US" dirty="0" err="1"/>
              <a:t>ukoliko</a:t>
            </a:r>
            <a:r>
              <a:rPr lang="en-US" dirty="0"/>
              <a:t> </a:t>
            </a:r>
            <a:r>
              <a:rPr lang="en-US" dirty="0" err="1" smtClean="0"/>
              <a:t>nije</a:t>
            </a:r>
            <a:r>
              <a:rPr lang="sr-Latn-ME" dirty="0" smtClean="0"/>
              <a:t> </a:t>
            </a:r>
            <a:r>
              <a:rPr lang="en-US" dirty="0" err="1" smtClean="0"/>
              <a:t>drugačije</a:t>
            </a:r>
            <a:r>
              <a:rPr lang="en-US" dirty="0" smtClean="0"/>
              <a:t> </a:t>
            </a:r>
            <a:r>
              <a:rPr lang="en-US" dirty="0" err="1"/>
              <a:t>predviđeno</a:t>
            </a:r>
            <a:r>
              <a:rPr lang="en-US" dirty="0"/>
              <a:t> </a:t>
            </a:r>
            <a:r>
              <a:rPr lang="en-US" dirty="0" err="1"/>
              <a:t>osnivačkim</a:t>
            </a:r>
            <a:r>
              <a:rPr lang="en-US" dirty="0"/>
              <a:t> </a:t>
            </a:r>
            <a:r>
              <a:rPr lang="en-US" dirty="0" err="1"/>
              <a:t>aktom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Normativni</a:t>
            </a:r>
            <a:r>
              <a:rPr lang="en-US" dirty="0" smtClean="0"/>
              <a:t> </a:t>
            </a:r>
            <a:r>
              <a:rPr lang="en-US" dirty="0" err="1"/>
              <a:t>akti</a:t>
            </a:r>
            <a:r>
              <a:rPr lang="en-US" dirty="0"/>
              <a:t> se </a:t>
            </a:r>
            <a:r>
              <a:rPr lang="en-US" dirty="0" err="1"/>
              <a:t>usvajaju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 smtClean="0"/>
              <a:t>mijenjaju</a:t>
            </a:r>
            <a:r>
              <a:rPr lang="sr-Latn-ME" dirty="0" smtClean="0"/>
              <a:t> </a:t>
            </a:r>
            <a:r>
              <a:rPr lang="en-US" dirty="0" err="1" smtClean="0"/>
              <a:t>ako</a:t>
            </a:r>
            <a:r>
              <a:rPr lang="en-US" dirty="0" smtClean="0"/>
              <a:t> </a:t>
            </a:r>
            <a:r>
              <a:rPr lang="en-US" dirty="0" err="1"/>
              <a:t>prosta</a:t>
            </a:r>
            <a:r>
              <a:rPr lang="en-US" dirty="0"/>
              <a:t> </a:t>
            </a:r>
            <a:r>
              <a:rPr lang="en-US" dirty="0" err="1"/>
              <a:t>većina</a:t>
            </a:r>
            <a:r>
              <a:rPr lang="en-US" dirty="0"/>
              <a:t> </a:t>
            </a:r>
            <a:r>
              <a:rPr lang="en-US" dirty="0" err="1"/>
              <a:t>dioničara</a:t>
            </a:r>
            <a:r>
              <a:rPr lang="en-US" dirty="0"/>
              <a:t>/</a:t>
            </a:r>
            <a:r>
              <a:rPr lang="en-US" dirty="0" err="1"/>
              <a:t>akcionara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učestvuju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skupštini</a:t>
            </a:r>
            <a:r>
              <a:rPr lang="en-US" dirty="0"/>
              <a:t> </a:t>
            </a:r>
            <a:r>
              <a:rPr lang="en-US" dirty="0" err="1"/>
              <a:t>glasa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prijedlog</a:t>
            </a:r>
            <a:r>
              <a:rPr lang="en-US" dirty="0"/>
              <a:t>.</a:t>
            </a:r>
          </a:p>
          <a:p>
            <a:pPr algn="just"/>
            <a:r>
              <a:rPr lang="en-US" dirty="0" err="1"/>
              <a:t>Nadzorni</a:t>
            </a:r>
            <a:r>
              <a:rPr lang="en-US" dirty="0"/>
              <a:t>/</a:t>
            </a:r>
            <a:r>
              <a:rPr lang="en-US" dirty="0" err="1"/>
              <a:t>Upravni</a:t>
            </a:r>
            <a:r>
              <a:rPr lang="en-US" dirty="0"/>
              <a:t> </a:t>
            </a:r>
            <a:r>
              <a:rPr lang="en-US" dirty="0" err="1"/>
              <a:t>odbor</a:t>
            </a:r>
            <a:r>
              <a:rPr lang="en-US" dirty="0"/>
              <a:t> </a:t>
            </a:r>
            <a:r>
              <a:rPr lang="en-US" dirty="0" err="1"/>
              <a:t>ima</a:t>
            </a:r>
            <a:r>
              <a:rPr lang="en-US" dirty="0"/>
              <a:t> </a:t>
            </a:r>
            <a:r>
              <a:rPr lang="en-US" dirty="0" err="1"/>
              <a:t>ovlaštenje</a:t>
            </a:r>
            <a:r>
              <a:rPr lang="en-US" dirty="0"/>
              <a:t> da </a:t>
            </a:r>
            <a:r>
              <a:rPr lang="en-US" dirty="0" err="1"/>
              <a:t>usvaja</a:t>
            </a:r>
            <a:r>
              <a:rPr lang="en-US" dirty="0"/>
              <a:t> </a:t>
            </a:r>
            <a:r>
              <a:rPr lang="en-US" dirty="0" err="1"/>
              <a:t>druge</a:t>
            </a:r>
            <a:r>
              <a:rPr lang="en-US" dirty="0"/>
              <a:t> </a:t>
            </a:r>
            <a:r>
              <a:rPr lang="en-US" dirty="0" err="1"/>
              <a:t>normativne</a:t>
            </a:r>
            <a:r>
              <a:rPr lang="en-US" dirty="0"/>
              <a:t> </a:t>
            </a:r>
            <a:r>
              <a:rPr lang="en-US" dirty="0" err="1" smtClean="0"/>
              <a:t>akte</a:t>
            </a:r>
            <a:r>
              <a:rPr lang="sr-Latn-ME" dirty="0" smtClean="0"/>
              <a:t> </a:t>
            </a:r>
            <a:r>
              <a:rPr lang="en-US" dirty="0" err="1" smtClean="0"/>
              <a:t>osim</a:t>
            </a:r>
            <a:r>
              <a:rPr lang="en-US" dirty="0" smtClean="0"/>
              <a:t> </a:t>
            </a:r>
            <a:r>
              <a:rPr lang="en-US" dirty="0" err="1"/>
              <a:t>akata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organe</a:t>
            </a:r>
            <a:r>
              <a:rPr lang="en-US" dirty="0"/>
              <a:t> </a:t>
            </a:r>
            <a:r>
              <a:rPr lang="en-US" dirty="0" err="1"/>
              <a:t>upravljanja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, </a:t>
            </a:r>
            <a:r>
              <a:rPr lang="en-US" dirty="0" err="1"/>
              <a:t>naprimjer</a:t>
            </a:r>
            <a:r>
              <a:rPr lang="en-US" dirty="0"/>
              <a:t>, o </a:t>
            </a:r>
            <a:r>
              <a:rPr lang="en-US" dirty="0" err="1"/>
              <a:t>objelodanjivanju</a:t>
            </a:r>
            <a:r>
              <a:rPr lang="en-US" dirty="0"/>
              <a:t> </a:t>
            </a:r>
            <a:r>
              <a:rPr lang="en-US" dirty="0" err="1"/>
              <a:t>informacija</a:t>
            </a:r>
            <a:r>
              <a:rPr lang="en-US" dirty="0"/>
              <a:t>.</a:t>
            </a:r>
          </a:p>
          <a:p>
            <a:pPr algn="just"/>
            <a:r>
              <a:rPr lang="en-US" dirty="0" err="1"/>
              <a:t>Osnivački</a:t>
            </a:r>
            <a:r>
              <a:rPr lang="en-US" dirty="0"/>
              <a:t> </a:t>
            </a:r>
            <a:r>
              <a:rPr lang="en-US" dirty="0" err="1"/>
              <a:t>akt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dodijeliti</a:t>
            </a:r>
            <a:r>
              <a:rPr lang="en-US" dirty="0"/>
              <a:t> </a:t>
            </a:r>
            <a:r>
              <a:rPr lang="en-US" dirty="0" err="1"/>
              <a:t>pravo</a:t>
            </a:r>
            <a:r>
              <a:rPr lang="en-US" dirty="0"/>
              <a:t> </a:t>
            </a:r>
            <a:r>
              <a:rPr lang="en-US" dirty="0" err="1"/>
              <a:t>generalnom</a:t>
            </a:r>
            <a:r>
              <a:rPr lang="en-US" dirty="0"/>
              <a:t> </a:t>
            </a:r>
            <a:r>
              <a:rPr lang="en-US" dirty="0" err="1"/>
              <a:t>direktoru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 smtClean="0"/>
              <a:t>izvršnom</a:t>
            </a:r>
            <a:r>
              <a:rPr lang="sr-Latn-ME" dirty="0" smtClean="0"/>
              <a:t> </a:t>
            </a:r>
            <a:r>
              <a:rPr lang="en-US" dirty="0" smtClean="0"/>
              <a:t> </a:t>
            </a:r>
            <a:r>
              <a:rPr lang="en-US" dirty="0" err="1"/>
              <a:t>odboru</a:t>
            </a:r>
            <a:r>
              <a:rPr lang="en-US" dirty="0"/>
              <a:t> </a:t>
            </a:r>
            <a:r>
              <a:rPr lang="en-US" dirty="0" smtClean="0"/>
              <a:t>da</a:t>
            </a:r>
            <a:r>
              <a:rPr lang="sr-Latn-ME" dirty="0" smtClean="0"/>
              <a:t> </a:t>
            </a:r>
            <a:r>
              <a:rPr lang="en-US" dirty="0" err="1" smtClean="0"/>
              <a:t>usvajaju</a:t>
            </a:r>
            <a:r>
              <a:rPr lang="en-US" dirty="0" smtClean="0"/>
              <a:t> </a:t>
            </a:r>
            <a:r>
              <a:rPr lang="en-US" dirty="0" err="1"/>
              <a:t>sve</a:t>
            </a:r>
            <a:r>
              <a:rPr lang="en-US" dirty="0"/>
              <a:t> </a:t>
            </a:r>
            <a:r>
              <a:rPr lang="en-US" dirty="0" err="1"/>
              <a:t>normativne</a:t>
            </a:r>
            <a:r>
              <a:rPr lang="en-US" dirty="0"/>
              <a:t> </a:t>
            </a:r>
            <a:r>
              <a:rPr lang="en-US" dirty="0" err="1"/>
              <a:t>akte</a:t>
            </a:r>
            <a:r>
              <a:rPr lang="en-US" dirty="0"/>
              <a:t> </a:t>
            </a:r>
            <a:r>
              <a:rPr lang="en-US" dirty="0" err="1"/>
              <a:t>izuzev</a:t>
            </a:r>
            <a:r>
              <a:rPr lang="en-US" dirty="0"/>
              <a:t> </a:t>
            </a:r>
            <a:r>
              <a:rPr lang="en-US" dirty="0" err="1"/>
              <a:t>akata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organe</a:t>
            </a:r>
            <a:r>
              <a:rPr lang="en-US" dirty="0"/>
              <a:t> </a:t>
            </a:r>
            <a:r>
              <a:rPr lang="en-US" dirty="0" err="1"/>
              <a:t>upravljanja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348929289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indent="0"/>
            <a:r>
              <a:rPr lang="sr-Latn-ME" dirty="0" smtClean="0">
                <a:latin typeface="+mn-lt"/>
              </a:rPr>
              <a:t>D -</a:t>
            </a:r>
            <a:r>
              <a:rPr lang="en-US" dirty="0" smtClean="0">
                <a:latin typeface="+mn-lt"/>
              </a:rPr>
              <a:t> </a:t>
            </a:r>
            <a:r>
              <a:rPr lang="sr-Latn-ME" dirty="0" smtClean="0">
                <a:latin typeface="+mn-lt"/>
              </a:rPr>
              <a:t>Zakonom definisane na</a:t>
            </a:r>
            <a:r>
              <a:rPr lang="en-US" dirty="0" err="1" smtClean="0">
                <a:latin typeface="+mn-lt"/>
              </a:rPr>
              <a:t>dležnost</a:t>
            </a:r>
            <a:r>
              <a:rPr lang="sr-Latn-ME" dirty="0" smtClean="0">
                <a:latin typeface="+mn-lt"/>
              </a:rPr>
              <a:t>i</a:t>
            </a:r>
            <a:r>
              <a:rPr lang="en-US" dirty="0" smtClean="0">
                <a:latin typeface="+mn-lt"/>
              </a:rPr>
              <a:t> </a:t>
            </a:r>
            <a:r>
              <a:rPr lang="en-US" dirty="0" err="1" smtClean="0">
                <a:latin typeface="+mn-lt"/>
              </a:rPr>
              <a:t>nadzornog</a:t>
            </a:r>
            <a:r>
              <a:rPr lang="en-US" dirty="0" smtClean="0">
                <a:latin typeface="+mn-lt"/>
              </a:rPr>
              <a:t>/</a:t>
            </a:r>
            <a:r>
              <a:rPr lang="en-US" dirty="0" err="1" smtClean="0">
                <a:latin typeface="+mn-lt"/>
              </a:rPr>
              <a:t>upravnog</a:t>
            </a:r>
            <a:r>
              <a:rPr lang="en-US" dirty="0" smtClean="0">
                <a:latin typeface="+mn-lt"/>
              </a:rPr>
              <a:t> </a:t>
            </a:r>
            <a:r>
              <a:rPr lang="en-US" dirty="0" err="1" smtClean="0">
                <a:latin typeface="+mn-lt"/>
              </a:rPr>
              <a:t>odbora</a:t>
            </a:r>
            <a:endParaRPr lang="en-US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dirty="0" smtClean="0"/>
              <a:t>1</a:t>
            </a:r>
            <a:r>
              <a:rPr lang="en-US" sz="3600" dirty="0"/>
              <a:t>. </a:t>
            </a:r>
            <a:r>
              <a:rPr lang="en-US" sz="3600" dirty="0" err="1"/>
              <a:t>Kada</a:t>
            </a:r>
            <a:r>
              <a:rPr lang="en-US" sz="3600" dirty="0"/>
              <a:t> </a:t>
            </a:r>
            <a:r>
              <a:rPr lang="en-US" sz="3600" dirty="0" err="1"/>
              <a:t>formirati</a:t>
            </a:r>
            <a:r>
              <a:rPr lang="en-US" sz="3600" dirty="0"/>
              <a:t> </a:t>
            </a:r>
            <a:r>
              <a:rPr lang="en-US" sz="3600" dirty="0" err="1"/>
              <a:t>nadzorni</a:t>
            </a:r>
            <a:r>
              <a:rPr lang="en-US" sz="3600" dirty="0"/>
              <a:t>/</a:t>
            </a:r>
            <a:r>
              <a:rPr lang="en-US" sz="3600" dirty="0" err="1"/>
              <a:t>upravni</a:t>
            </a:r>
            <a:r>
              <a:rPr lang="en-US" sz="3600" dirty="0"/>
              <a:t> </a:t>
            </a:r>
            <a:r>
              <a:rPr lang="en-US" sz="3600" dirty="0" err="1" smtClean="0"/>
              <a:t>odbor</a:t>
            </a:r>
            <a:r>
              <a:rPr lang="sr-Latn-ME" sz="3600" dirty="0" smtClean="0"/>
              <a:t>?</a:t>
            </a:r>
            <a:endParaRPr lang="en-US" sz="3600" dirty="0"/>
          </a:p>
          <a:p>
            <a:pPr marL="0" indent="0" algn="just">
              <a:buNone/>
            </a:pPr>
            <a:r>
              <a:rPr lang="en-US" dirty="0" err="1"/>
              <a:t>Zakonska</a:t>
            </a:r>
            <a:r>
              <a:rPr lang="en-US" dirty="0"/>
              <a:t> </a:t>
            </a:r>
            <a:r>
              <a:rPr lang="en-US" dirty="0" err="1"/>
              <a:t>obaveza</a:t>
            </a:r>
            <a:r>
              <a:rPr lang="en-US" dirty="0"/>
              <a:t> </a:t>
            </a:r>
            <a:r>
              <a:rPr lang="en-US" dirty="0" err="1"/>
              <a:t>dioničkog</a:t>
            </a:r>
            <a:r>
              <a:rPr lang="en-US" dirty="0"/>
              <a:t>/</a:t>
            </a:r>
            <a:r>
              <a:rPr lang="en-US" dirty="0" err="1"/>
              <a:t>akcionarskog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 je da mora </a:t>
            </a:r>
            <a:r>
              <a:rPr lang="en-US" dirty="0" err="1"/>
              <a:t>formirati</a:t>
            </a:r>
            <a:r>
              <a:rPr lang="en-US" dirty="0"/>
              <a:t> </a:t>
            </a:r>
            <a:r>
              <a:rPr lang="en-US" dirty="0" err="1" smtClean="0"/>
              <a:t>nadzorni</a:t>
            </a:r>
            <a:r>
              <a:rPr lang="sr-Latn-ME" dirty="0" smtClean="0"/>
              <a:t> </a:t>
            </a:r>
            <a:r>
              <a:rPr lang="pl-PL" dirty="0" smtClean="0"/>
              <a:t>odbor </a:t>
            </a:r>
            <a:r>
              <a:rPr lang="pl-PL" dirty="0"/>
              <a:t>(u FBiH</a:t>
            </a:r>
            <a:r>
              <a:rPr lang="pl-PL" dirty="0" smtClean="0"/>
              <a:t>), </a:t>
            </a:r>
            <a:r>
              <a:rPr lang="pl-PL" dirty="0"/>
              <a:t>odnosno upravni odbor (u RS-u</a:t>
            </a:r>
            <a:r>
              <a:rPr lang="pl-PL" dirty="0" smtClean="0"/>
              <a:t>).</a:t>
            </a:r>
          </a:p>
          <a:p>
            <a:pPr marL="0" indent="0" algn="just">
              <a:buNone/>
            </a:pPr>
            <a:r>
              <a:rPr lang="pl-PL" dirty="0" smtClean="0"/>
              <a:t> </a:t>
            </a:r>
            <a:r>
              <a:rPr lang="pl-PL" dirty="0"/>
              <a:t>Po svojim funkcijama </a:t>
            </a:r>
            <a:r>
              <a:rPr lang="pl-PL" dirty="0" smtClean="0"/>
              <a:t>nadzorni </a:t>
            </a:r>
            <a:r>
              <a:rPr lang="en-US" dirty="0" err="1" smtClean="0"/>
              <a:t>odbor</a:t>
            </a:r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err="1"/>
              <a:t>FBiH</a:t>
            </a:r>
            <a:r>
              <a:rPr lang="en-US" dirty="0"/>
              <a:t> je </a:t>
            </a:r>
            <a:r>
              <a:rPr lang="en-US" dirty="0" err="1"/>
              <a:t>izjednačen</a:t>
            </a:r>
            <a:r>
              <a:rPr lang="en-US" dirty="0"/>
              <a:t> s </a:t>
            </a:r>
            <a:r>
              <a:rPr lang="en-US" dirty="0" err="1" smtClean="0"/>
              <a:t>upravnim</a:t>
            </a:r>
            <a:r>
              <a:rPr lang="sr-Latn-ME" dirty="0" smtClean="0"/>
              <a:t> </a:t>
            </a:r>
            <a:r>
              <a:rPr lang="en-US" dirty="0" smtClean="0"/>
              <a:t> </a:t>
            </a:r>
            <a:r>
              <a:rPr lang="en-US" dirty="0" err="1"/>
              <a:t>odborom</a:t>
            </a:r>
            <a:r>
              <a:rPr lang="en-US" dirty="0"/>
              <a:t> u RS-u, </a:t>
            </a:r>
            <a:r>
              <a:rPr lang="en-US" dirty="0" err="1"/>
              <a:t>iz</a:t>
            </a:r>
            <a:r>
              <a:rPr lang="en-US" dirty="0"/>
              <a:t> tog </a:t>
            </a:r>
            <a:r>
              <a:rPr lang="en-US" dirty="0" err="1"/>
              <a:t>razloga</a:t>
            </a:r>
            <a:r>
              <a:rPr lang="en-US" dirty="0"/>
              <a:t> </a:t>
            </a:r>
            <a:r>
              <a:rPr lang="en-US" dirty="0" err="1"/>
              <a:t>će</a:t>
            </a:r>
            <a:r>
              <a:rPr lang="en-US" dirty="0"/>
              <a:t> se </a:t>
            </a:r>
            <a:r>
              <a:rPr lang="en-US" dirty="0" err="1" smtClean="0"/>
              <a:t>ovdje</a:t>
            </a:r>
            <a:r>
              <a:rPr lang="sr-Latn-ME" dirty="0" smtClean="0"/>
              <a:t> </a:t>
            </a:r>
            <a:r>
              <a:rPr lang="en-US" dirty="0" err="1" smtClean="0"/>
              <a:t>koristiti</a:t>
            </a:r>
            <a:r>
              <a:rPr lang="en-US" dirty="0" smtClean="0"/>
              <a:t> </a:t>
            </a:r>
            <a:r>
              <a:rPr lang="en-US" dirty="0" err="1"/>
              <a:t>izraz</a:t>
            </a:r>
            <a:r>
              <a:rPr lang="en-US" dirty="0"/>
              <a:t> </a:t>
            </a:r>
            <a:r>
              <a:rPr lang="en-US" dirty="0" err="1"/>
              <a:t>nadzorni</a:t>
            </a:r>
            <a:r>
              <a:rPr lang="en-US" dirty="0"/>
              <a:t>/</a:t>
            </a:r>
            <a:r>
              <a:rPr lang="en-US" dirty="0" err="1"/>
              <a:t>upravni</a:t>
            </a:r>
            <a:r>
              <a:rPr lang="en-US" dirty="0"/>
              <a:t> </a:t>
            </a:r>
            <a:r>
              <a:rPr lang="en-US" dirty="0" err="1"/>
              <a:t>odbor</a:t>
            </a:r>
            <a:r>
              <a:rPr lang="en-US" dirty="0"/>
              <a:t>.</a:t>
            </a:r>
          </a:p>
          <a:p>
            <a:pPr marL="0" indent="0" algn="just">
              <a:buNone/>
            </a:pPr>
            <a:r>
              <a:rPr lang="en-US" dirty="0" err="1"/>
              <a:t>Društvo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želi</a:t>
            </a:r>
            <a:r>
              <a:rPr lang="en-US" dirty="0"/>
              <a:t> </a:t>
            </a:r>
            <a:r>
              <a:rPr lang="en-US" dirty="0" err="1"/>
              <a:t>formirati</a:t>
            </a:r>
            <a:r>
              <a:rPr lang="en-US" dirty="0"/>
              <a:t> </a:t>
            </a:r>
            <a:r>
              <a:rPr lang="en-US" dirty="0" err="1"/>
              <a:t>nadzorni</a:t>
            </a:r>
            <a:r>
              <a:rPr lang="en-US" dirty="0"/>
              <a:t>/</a:t>
            </a:r>
            <a:r>
              <a:rPr lang="en-US" dirty="0" err="1"/>
              <a:t>upravni</a:t>
            </a:r>
            <a:r>
              <a:rPr lang="en-US" dirty="0"/>
              <a:t> </a:t>
            </a:r>
            <a:r>
              <a:rPr lang="en-US" dirty="0" err="1"/>
              <a:t>odbor</a:t>
            </a:r>
            <a:r>
              <a:rPr lang="en-US" dirty="0"/>
              <a:t> </a:t>
            </a:r>
            <a:r>
              <a:rPr lang="en-US" dirty="0" err="1"/>
              <a:t>obično</a:t>
            </a:r>
            <a:r>
              <a:rPr lang="en-US" dirty="0"/>
              <a:t> </a:t>
            </a:r>
            <a:r>
              <a:rPr lang="en-US" dirty="0" err="1"/>
              <a:t>preduzima</a:t>
            </a:r>
            <a:r>
              <a:rPr lang="en-US" dirty="0"/>
              <a:t> </a:t>
            </a:r>
            <a:r>
              <a:rPr lang="en-US" dirty="0" err="1" smtClean="0"/>
              <a:t>sljedeće</a:t>
            </a:r>
            <a:r>
              <a:rPr lang="sr-Latn-ME" dirty="0" smtClean="0"/>
              <a:t> </a:t>
            </a:r>
            <a:r>
              <a:rPr lang="en-US" dirty="0" err="1" smtClean="0"/>
              <a:t>korake</a:t>
            </a:r>
            <a:r>
              <a:rPr lang="en-US" dirty="0" smtClean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ilustrirani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slici</a:t>
            </a:r>
            <a:r>
              <a:rPr lang="en-US" dirty="0"/>
              <a:t> </a:t>
            </a:r>
            <a:r>
              <a:rPr lang="en-US" dirty="0" smtClean="0"/>
              <a:t>: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43195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99247"/>
            <a:ext cx="10515600" cy="5477716"/>
          </a:xfrm>
        </p:spPr>
        <p:txBody>
          <a:bodyPr>
            <a:normAutofit/>
          </a:bodyPr>
          <a:lstStyle/>
          <a:p>
            <a:pPr algn="just"/>
            <a:r>
              <a:rPr lang="hr-HR" dirty="0"/>
              <a:t> U korporacijama je kontrola </a:t>
            </a:r>
            <a:r>
              <a:rPr lang="hr-HR" dirty="0" smtClean="0"/>
              <a:t>koncentrisana  </a:t>
            </a:r>
            <a:r>
              <a:rPr lang="hr-HR" dirty="0"/>
              <a:t>u </a:t>
            </a:r>
            <a:r>
              <a:rPr lang="hr-HR" dirty="0" smtClean="0"/>
              <a:t>ruke  </a:t>
            </a:r>
            <a:r>
              <a:rPr lang="hr-HR" dirty="0"/>
              <a:t>malog broja investitora s različitim interesima i sa znatnom ulogom banaka i radnika u upravljačkim procesima. </a:t>
            </a:r>
          </a:p>
          <a:p>
            <a:r>
              <a:rPr lang="hr-HR" dirty="0"/>
              <a:t>Nadzorna i upravljačka uloga obično je podijeljena u </a:t>
            </a:r>
            <a:r>
              <a:rPr lang="hr-HR" dirty="0" smtClean="0"/>
              <a:t>dva  odbora</a:t>
            </a:r>
            <a:r>
              <a:rPr lang="hr-HR" dirty="0"/>
              <a:t>. </a:t>
            </a:r>
            <a:endParaRPr lang="hr-HR" dirty="0" smtClean="0"/>
          </a:p>
          <a:p>
            <a:r>
              <a:rPr lang="hr-HR" dirty="0" smtClean="0"/>
              <a:t>To </a:t>
            </a:r>
            <a:r>
              <a:rPr lang="hr-HR" dirty="0"/>
              <a:t>su uprava i nadzorni odbor. </a:t>
            </a:r>
          </a:p>
          <a:p>
            <a:pPr algn="just"/>
            <a:r>
              <a:rPr lang="hr-HR" dirty="0"/>
              <a:t>Nadzor na </a:t>
            </a:r>
            <a:r>
              <a:rPr lang="hr-HR" dirty="0" smtClean="0"/>
              <a:t>preduzećem je vrlo </a:t>
            </a:r>
            <a:r>
              <a:rPr lang="hr-HR" dirty="0"/>
              <a:t>važan u zatvorenom </a:t>
            </a:r>
            <a:r>
              <a:rPr lang="hr-HR" dirty="0" smtClean="0"/>
              <a:t>sistemu, posebno  </a:t>
            </a:r>
            <a:r>
              <a:rPr lang="hr-HR" dirty="0"/>
              <a:t>ako nije izgrađen mehanizam zaštite manjinskih dioničara</a:t>
            </a:r>
            <a:r>
              <a:rPr lang="hr-HR" dirty="0" smtClean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2327560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ME" dirty="0" smtClean="0"/>
              <a:t>Koraci u formiranju nadzornog/upravnog odbora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39589" y="1725848"/>
            <a:ext cx="10614212" cy="50879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6180225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50006"/>
            <a:ext cx="10515600" cy="5326957"/>
          </a:xfrm>
        </p:spPr>
        <p:txBody>
          <a:bodyPr>
            <a:normAutofit/>
          </a:bodyPr>
          <a:lstStyle/>
          <a:p>
            <a:pPr algn="just"/>
            <a:r>
              <a:rPr lang="pl-PL" dirty="0" smtClean="0"/>
              <a:t>Nadzorni </a:t>
            </a:r>
            <a:r>
              <a:rPr lang="pl-PL" dirty="0"/>
              <a:t>odbor u FBiH, odnosno upravni odbor u RS-u, </a:t>
            </a:r>
            <a:r>
              <a:rPr lang="pl-PL" dirty="0" smtClean="0"/>
              <a:t>je </a:t>
            </a:r>
            <a:r>
              <a:rPr lang="pl-PL" dirty="0"/>
              <a:t>organ koji je </a:t>
            </a:r>
            <a:r>
              <a:rPr lang="pl-PL" dirty="0" smtClean="0"/>
              <a:t>odgovoran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/>
              <a:t>utvrđivanje</a:t>
            </a:r>
            <a:r>
              <a:rPr lang="en-US" dirty="0"/>
              <a:t> </a:t>
            </a:r>
            <a:r>
              <a:rPr lang="en-US" dirty="0" err="1"/>
              <a:t>strategije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poslovnih</a:t>
            </a:r>
            <a:r>
              <a:rPr lang="en-US" dirty="0"/>
              <a:t> </a:t>
            </a:r>
            <a:r>
              <a:rPr lang="en-US" dirty="0" err="1"/>
              <a:t>prioriteta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,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usmjeravanje</a:t>
            </a:r>
            <a:r>
              <a:rPr lang="en-US" dirty="0"/>
              <a:t> </a:t>
            </a:r>
            <a:r>
              <a:rPr lang="en-US" dirty="0" err="1" smtClean="0"/>
              <a:t>i</a:t>
            </a:r>
            <a:r>
              <a:rPr lang="sr-Latn-ME" dirty="0" smtClean="0"/>
              <a:t> </a:t>
            </a:r>
            <a:r>
              <a:rPr lang="en-US" dirty="0" err="1" smtClean="0"/>
              <a:t>kontroli</a:t>
            </a:r>
            <a:r>
              <a:rPr lang="sr-Latn-ME" dirty="0" smtClean="0"/>
              <a:t>sanje </a:t>
            </a:r>
            <a:r>
              <a:rPr lang="en-US" dirty="0" err="1" smtClean="0"/>
              <a:t>rada</a:t>
            </a:r>
            <a:r>
              <a:rPr lang="en-US" dirty="0" smtClean="0"/>
              <a:t> </a:t>
            </a:r>
            <a:r>
              <a:rPr lang="en-US" dirty="0" err="1" smtClean="0"/>
              <a:t>rukovodilaca</a:t>
            </a:r>
            <a:r>
              <a:rPr lang="sr-Latn-ME" dirty="0" smtClean="0"/>
              <a:t>, kao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donošenje</a:t>
            </a:r>
            <a:r>
              <a:rPr lang="en-US" dirty="0"/>
              <a:t> </a:t>
            </a:r>
            <a:r>
              <a:rPr lang="en-US" dirty="0" err="1"/>
              <a:t>odluka</a:t>
            </a:r>
            <a:r>
              <a:rPr lang="en-US" dirty="0"/>
              <a:t> o </a:t>
            </a:r>
            <a:r>
              <a:rPr lang="en-US" dirty="0" err="1"/>
              <a:t>pitanjima</a:t>
            </a:r>
            <a:r>
              <a:rPr lang="en-US" dirty="0"/>
              <a:t> </a:t>
            </a:r>
            <a:r>
              <a:rPr lang="en-US" dirty="0" err="1"/>
              <a:t>koja</a:t>
            </a:r>
            <a:r>
              <a:rPr lang="en-US" dirty="0"/>
              <a:t> ne </a:t>
            </a:r>
            <a:r>
              <a:rPr lang="en-US" dirty="0" err="1" smtClean="0"/>
              <a:t>spadaju</a:t>
            </a:r>
            <a:r>
              <a:rPr lang="sr-Latn-ME" dirty="0" smtClean="0"/>
              <a:t> </a:t>
            </a:r>
            <a:r>
              <a:rPr lang="en-US" dirty="0" smtClean="0"/>
              <a:t>u </a:t>
            </a:r>
            <a:r>
              <a:rPr lang="en-US" dirty="0" err="1"/>
              <a:t>nadležnost</a:t>
            </a:r>
            <a:r>
              <a:rPr lang="en-US" dirty="0"/>
              <a:t> </a:t>
            </a:r>
            <a:r>
              <a:rPr lang="en-US" dirty="0" err="1"/>
              <a:t>skupštine</a:t>
            </a:r>
            <a:r>
              <a:rPr lang="en-US" dirty="0"/>
              <a:t> </a:t>
            </a:r>
            <a:r>
              <a:rPr lang="en-US" dirty="0" err="1" smtClean="0"/>
              <a:t>dioničara</a:t>
            </a:r>
            <a:r>
              <a:rPr lang="en-US" dirty="0" smtClean="0"/>
              <a:t>/</a:t>
            </a:r>
            <a:r>
              <a:rPr lang="en-US" dirty="0" err="1" smtClean="0"/>
              <a:t>akcionara</a:t>
            </a:r>
            <a:r>
              <a:rPr lang="en-US" dirty="0" smtClean="0"/>
              <a:t>.</a:t>
            </a:r>
            <a:endParaRPr lang="sr-Latn-ME" dirty="0" smtClean="0"/>
          </a:p>
          <a:p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err="1"/>
              <a:t>suštini</a:t>
            </a:r>
            <a:r>
              <a:rPr lang="en-US" dirty="0"/>
              <a:t>, </a:t>
            </a:r>
            <a:r>
              <a:rPr lang="en-US" dirty="0" err="1"/>
              <a:t>uloga</a:t>
            </a:r>
            <a:r>
              <a:rPr lang="en-US" dirty="0"/>
              <a:t> </a:t>
            </a:r>
            <a:r>
              <a:rPr lang="en-US" dirty="0" err="1" smtClean="0"/>
              <a:t>nadzornog</a:t>
            </a:r>
            <a:r>
              <a:rPr lang="en-US" dirty="0" smtClean="0"/>
              <a:t>/</a:t>
            </a:r>
            <a:r>
              <a:rPr lang="en-US" dirty="0" err="1" smtClean="0"/>
              <a:t>upravnog</a:t>
            </a:r>
            <a:r>
              <a:rPr lang="sr-Latn-ME" dirty="0" smtClean="0"/>
              <a:t> </a:t>
            </a:r>
            <a:r>
              <a:rPr lang="en-US" dirty="0" err="1" smtClean="0"/>
              <a:t>odbora</a:t>
            </a:r>
            <a:r>
              <a:rPr lang="en-US" dirty="0" smtClean="0"/>
              <a:t> je </a:t>
            </a:r>
            <a:r>
              <a:rPr lang="en-US" dirty="0"/>
              <a:t>da </a:t>
            </a:r>
            <a:r>
              <a:rPr lang="en-US" dirty="0" err="1"/>
              <a:t>usmjerava</a:t>
            </a:r>
            <a:r>
              <a:rPr lang="en-US" dirty="0"/>
              <a:t>, a ne da </a:t>
            </a:r>
            <a:r>
              <a:rPr lang="en-US" dirty="0" err="1"/>
              <a:t>upravlja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Osnivački</a:t>
            </a:r>
            <a:r>
              <a:rPr lang="en-US" dirty="0" smtClean="0"/>
              <a:t> </a:t>
            </a:r>
            <a:r>
              <a:rPr lang="en-US" dirty="0" err="1"/>
              <a:t>akt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normativni</a:t>
            </a:r>
            <a:r>
              <a:rPr lang="en-US" dirty="0"/>
              <a:t> </a:t>
            </a:r>
            <a:r>
              <a:rPr lang="en-US" dirty="0" err="1" smtClean="0"/>
              <a:t>akti</a:t>
            </a:r>
            <a:r>
              <a:rPr lang="sr-Latn-ME" dirty="0" smtClean="0"/>
              <a:t> </a:t>
            </a:r>
            <a:r>
              <a:rPr lang="pl-PL" dirty="0" smtClean="0"/>
              <a:t>mogu </a:t>
            </a:r>
            <a:r>
              <a:rPr lang="pl-PL" dirty="0"/>
              <a:t>dodijeliti i dodatna ovlaštenja nadzornom/upravnom odboru. </a:t>
            </a:r>
            <a:endParaRPr lang="pl-PL" dirty="0" smtClean="0"/>
          </a:p>
          <a:p>
            <a:pPr algn="just"/>
            <a:r>
              <a:rPr lang="pl-PL" dirty="0" smtClean="0"/>
              <a:t>Po </a:t>
            </a:r>
            <a:r>
              <a:rPr lang="pl-PL" dirty="0"/>
              <a:t>pravilu</a:t>
            </a:r>
            <a:r>
              <a:rPr lang="pl-PL" dirty="0" smtClean="0"/>
              <a:t>, </a:t>
            </a:r>
            <a:r>
              <a:rPr lang="en-US" dirty="0" err="1" smtClean="0"/>
              <a:t>nadzorni</a:t>
            </a:r>
            <a:r>
              <a:rPr lang="en-US" dirty="0" smtClean="0"/>
              <a:t>/</a:t>
            </a:r>
            <a:r>
              <a:rPr lang="en-US" dirty="0" err="1" smtClean="0"/>
              <a:t>upravni</a:t>
            </a:r>
            <a:r>
              <a:rPr lang="en-US" dirty="0" smtClean="0"/>
              <a:t> </a:t>
            </a:r>
            <a:r>
              <a:rPr lang="en-US" dirty="0" err="1"/>
              <a:t>odbor</a:t>
            </a:r>
            <a:r>
              <a:rPr lang="en-US" dirty="0"/>
              <a:t> je </a:t>
            </a:r>
            <a:r>
              <a:rPr lang="en-US" dirty="0" err="1"/>
              <a:t>nadležan</a:t>
            </a:r>
            <a:r>
              <a:rPr lang="en-US" dirty="0"/>
              <a:t> da </a:t>
            </a:r>
            <a:r>
              <a:rPr lang="en-US" dirty="0" err="1"/>
              <a:t>odlučuje</a:t>
            </a:r>
            <a:r>
              <a:rPr lang="en-US" dirty="0"/>
              <a:t> o </a:t>
            </a:r>
            <a:r>
              <a:rPr lang="en-US" dirty="0" err="1"/>
              <a:t>svim</a:t>
            </a:r>
            <a:r>
              <a:rPr lang="en-US" dirty="0"/>
              <a:t> </a:t>
            </a:r>
            <a:r>
              <a:rPr lang="en-US" dirty="0" err="1"/>
              <a:t>pitanjima</a:t>
            </a:r>
            <a:r>
              <a:rPr lang="en-US" dirty="0"/>
              <a:t> </a:t>
            </a:r>
            <a:r>
              <a:rPr lang="en-US" dirty="0" err="1"/>
              <a:t>koja</a:t>
            </a:r>
            <a:r>
              <a:rPr lang="en-US" dirty="0"/>
              <a:t> ne </a:t>
            </a:r>
            <a:r>
              <a:rPr lang="en-US" dirty="0" err="1" smtClean="0"/>
              <a:t>spadaju</a:t>
            </a:r>
            <a:r>
              <a:rPr lang="sr-Latn-ME" dirty="0" smtClean="0"/>
              <a:t> </a:t>
            </a:r>
            <a:r>
              <a:rPr lang="en-US" dirty="0" smtClean="0"/>
              <a:t>u </a:t>
            </a:r>
            <a:r>
              <a:rPr lang="en-US" dirty="0" err="1"/>
              <a:t>nadležnost</a:t>
            </a:r>
            <a:r>
              <a:rPr lang="en-US" dirty="0"/>
              <a:t> </a:t>
            </a:r>
            <a:r>
              <a:rPr lang="en-US" dirty="0" err="1"/>
              <a:t>skupštine</a:t>
            </a:r>
            <a:r>
              <a:rPr lang="en-US" dirty="0"/>
              <a:t> </a:t>
            </a:r>
            <a:r>
              <a:rPr lang="en-US" dirty="0" err="1"/>
              <a:t>dioničara</a:t>
            </a:r>
            <a:r>
              <a:rPr lang="en-US" dirty="0"/>
              <a:t>/</a:t>
            </a:r>
            <a:r>
              <a:rPr lang="en-US" dirty="0" err="1"/>
              <a:t>akcionara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drugih</a:t>
            </a:r>
            <a:r>
              <a:rPr lang="en-US" dirty="0"/>
              <a:t> organa </a:t>
            </a:r>
            <a:r>
              <a:rPr lang="en-US" dirty="0" err="1" smtClean="0"/>
              <a:t>društva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072759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10515600" cy="5491163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en-US" dirty="0" err="1"/>
              <a:t>Pitanja</a:t>
            </a:r>
            <a:r>
              <a:rPr lang="en-US" dirty="0"/>
              <a:t> u </a:t>
            </a:r>
            <a:r>
              <a:rPr lang="en-US" dirty="0" err="1"/>
              <a:t>nadležnosti</a:t>
            </a:r>
            <a:r>
              <a:rPr lang="en-US" dirty="0"/>
              <a:t> </a:t>
            </a:r>
            <a:r>
              <a:rPr lang="en-US" dirty="0" err="1"/>
              <a:t>nadzornog</a:t>
            </a:r>
            <a:r>
              <a:rPr lang="en-US" dirty="0"/>
              <a:t>/</a:t>
            </a:r>
            <a:r>
              <a:rPr lang="en-US" dirty="0" err="1"/>
              <a:t>upravnog</a:t>
            </a:r>
            <a:r>
              <a:rPr lang="en-US" dirty="0"/>
              <a:t> </a:t>
            </a:r>
            <a:r>
              <a:rPr lang="en-US" dirty="0" err="1"/>
              <a:t>odbora</a:t>
            </a:r>
            <a:r>
              <a:rPr lang="en-US" dirty="0"/>
              <a:t> ne </a:t>
            </a:r>
            <a:r>
              <a:rPr lang="en-US" dirty="0" err="1"/>
              <a:t>mogu</a:t>
            </a:r>
            <a:r>
              <a:rPr lang="en-US" dirty="0"/>
              <a:t> se </a:t>
            </a:r>
            <a:r>
              <a:rPr lang="en-US" dirty="0" err="1" smtClean="0"/>
              <a:t>prenijeti</a:t>
            </a:r>
            <a:r>
              <a:rPr lang="sr-Latn-ME" dirty="0" smtClean="0"/>
              <a:t> </a:t>
            </a:r>
            <a:r>
              <a:rPr lang="en-US" dirty="0" err="1" smtClean="0"/>
              <a:t>generalnom</a:t>
            </a:r>
            <a:r>
              <a:rPr lang="en-US" dirty="0" smtClean="0"/>
              <a:t> </a:t>
            </a:r>
            <a:r>
              <a:rPr lang="en-US" dirty="0" err="1"/>
              <a:t>direktoru</a:t>
            </a:r>
            <a:r>
              <a:rPr lang="en-US" dirty="0"/>
              <a:t>. </a:t>
            </a:r>
            <a:endParaRPr lang="sr-Latn-ME" dirty="0" smtClean="0"/>
          </a:p>
          <a:p>
            <a:pPr marL="0" indent="0" algn="just">
              <a:buNone/>
            </a:pPr>
            <a:r>
              <a:rPr lang="en-US" dirty="0" err="1" smtClean="0"/>
              <a:t>Međutim</a:t>
            </a:r>
            <a:r>
              <a:rPr lang="en-US" dirty="0"/>
              <a:t>, </a:t>
            </a:r>
            <a:r>
              <a:rPr lang="en-US" dirty="0" err="1"/>
              <a:t>nadzorni</a:t>
            </a:r>
            <a:r>
              <a:rPr lang="en-US" dirty="0"/>
              <a:t>/</a:t>
            </a:r>
            <a:r>
              <a:rPr lang="en-US" dirty="0" err="1"/>
              <a:t>upravni</a:t>
            </a:r>
            <a:r>
              <a:rPr lang="en-US" dirty="0"/>
              <a:t> </a:t>
            </a:r>
            <a:r>
              <a:rPr lang="en-US" dirty="0" err="1"/>
              <a:t>odbor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odlučiti</a:t>
            </a:r>
            <a:r>
              <a:rPr lang="en-US" dirty="0"/>
              <a:t> da </a:t>
            </a:r>
            <a:r>
              <a:rPr lang="en-US" dirty="0" err="1" smtClean="0"/>
              <a:t>neka</a:t>
            </a:r>
            <a:r>
              <a:rPr lang="sr-Latn-ME" dirty="0" smtClean="0"/>
              <a:t> </a:t>
            </a:r>
            <a:r>
              <a:rPr lang="en-US" dirty="0" err="1" smtClean="0"/>
              <a:t>pitanja</a:t>
            </a:r>
            <a:r>
              <a:rPr lang="en-US" dirty="0" smtClean="0"/>
              <a:t> </a:t>
            </a:r>
            <a:r>
              <a:rPr lang="en-US" dirty="0" err="1"/>
              <a:t>prenese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skupštinu</a:t>
            </a:r>
            <a:r>
              <a:rPr lang="en-US" dirty="0"/>
              <a:t> </a:t>
            </a:r>
            <a:r>
              <a:rPr lang="en-US" dirty="0" err="1"/>
              <a:t>dioničara</a:t>
            </a:r>
            <a:r>
              <a:rPr lang="en-US" dirty="0"/>
              <a:t>/</a:t>
            </a:r>
            <a:r>
              <a:rPr lang="en-US" dirty="0" err="1"/>
              <a:t>akcionara</a:t>
            </a:r>
            <a:r>
              <a:rPr lang="en-US" dirty="0"/>
              <a:t>, </a:t>
            </a:r>
            <a:r>
              <a:rPr lang="en-US" dirty="0" err="1"/>
              <a:t>ako</a:t>
            </a:r>
            <a:r>
              <a:rPr lang="en-US" dirty="0"/>
              <a:t> to </a:t>
            </a:r>
            <a:r>
              <a:rPr lang="en-US" dirty="0" err="1"/>
              <a:t>nije</a:t>
            </a:r>
            <a:r>
              <a:rPr lang="en-US" dirty="0"/>
              <a:t> u </a:t>
            </a:r>
            <a:r>
              <a:rPr lang="en-US" dirty="0" err="1"/>
              <a:t>suprotnosti</a:t>
            </a:r>
            <a:r>
              <a:rPr lang="en-US" dirty="0"/>
              <a:t> </a:t>
            </a:r>
            <a:r>
              <a:rPr lang="en-US" dirty="0" err="1" smtClean="0"/>
              <a:t>sa</a:t>
            </a:r>
            <a:r>
              <a:rPr lang="sr-Latn-ME" dirty="0" smtClean="0"/>
              <a:t> </a:t>
            </a:r>
            <a:r>
              <a:rPr lang="en-US" dirty="0" err="1" smtClean="0"/>
              <a:t>zakonom</a:t>
            </a:r>
            <a:r>
              <a:rPr lang="en-US" dirty="0"/>
              <a:t>, </a:t>
            </a:r>
            <a:r>
              <a:rPr lang="en-US" dirty="0" err="1"/>
              <a:t>osnivačkim</a:t>
            </a:r>
            <a:r>
              <a:rPr lang="en-US" dirty="0"/>
              <a:t> </a:t>
            </a:r>
            <a:r>
              <a:rPr lang="en-US" dirty="0" err="1"/>
              <a:t>aktom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normativnim</a:t>
            </a:r>
            <a:r>
              <a:rPr lang="en-US" dirty="0"/>
              <a:t> </a:t>
            </a:r>
            <a:r>
              <a:rPr lang="en-US" dirty="0" err="1"/>
              <a:t>aktima</a:t>
            </a:r>
            <a:r>
              <a:rPr lang="en-US" dirty="0"/>
              <a:t>.</a:t>
            </a:r>
          </a:p>
          <a:p>
            <a:pPr marL="0" indent="0" algn="just">
              <a:buNone/>
            </a:pPr>
            <a:r>
              <a:rPr lang="sr-Latn-ME" dirty="0" smtClean="0"/>
              <a:t>N</a:t>
            </a:r>
            <a:r>
              <a:rPr lang="en-US" dirty="0" err="1" smtClean="0"/>
              <a:t>adzorni</a:t>
            </a:r>
            <a:r>
              <a:rPr lang="en-US" dirty="0" smtClean="0"/>
              <a:t>/</a:t>
            </a:r>
            <a:r>
              <a:rPr lang="en-US" dirty="0" err="1" smtClean="0"/>
              <a:t>upravni</a:t>
            </a:r>
            <a:r>
              <a:rPr lang="en-US" dirty="0" smtClean="0"/>
              <a:t> </a:t>
            </a:r>
            <a:r>
              <a:rPr lang="en-US" dirty="0" err="1"/>
              <a:t>odbor</a:t>
            </a:r>
            <a:r>
              <a:rPr lang="en-US" dirty="0"/>
              <a:t> </a:t>
            </a:r>
            <a:r>
              <a:rPr lang="en-US" dirty="0" err="1"/>
              <a:t>ima</a:t>
            </a:r>
            <a:r>
              <a:rPr lang="en-US" dirty="0"/>
              <a:t> </a:t>
            </a:r>
            <a:r>
              <a:rPr lang="en-US" dirty="0" err="1"/>
              <a:t>nadležnost</a:t>
            </a:r>
            <a:r>
              <a:rPr lang="en-US" dirty="0"/>
              <a:t> </a:t>
            </a:r>
            <a:r>
              <a:rPr lang="en-US" dirty="0" smtClean="0"/>
              <a:t>da</a:t>
            </a:r>
            <a:r>
              <a:rPr lang="sr-Latn-ME" dirty="0" smtClean="0"/>
              <a:t> </a:t>
            </a:r>
            <a:r>
              <a:rPr lang="pl-PL" dirty="0" smtClean="0"/>
              <a:t>donosi </a:t>
            </a:r>
            <a:r>
              <a:rPr lang="pl-PL" dirty="0"/>
              <a:t>odluke u sljedećim oblastima:</a:t>
            </a:r>
          </a:p>
          <a:p>
            <a:pPr marL="0" indent="0" algn="just">
              <a:buNone/>
            </a:pPr>
            <a:r>
              <a:rPr lang="en-US" dirty="0"/>
              <a:t>• </a:t>
            </a:r>
            <a:r>
              <a:rPr lang="en-US" dirty="0" err="1"/>
              <a:t>strateški</a:t>
            </a:r>
            <a:r>
              <a:rPr lang="en-US" dirty="0"/>
              <a:t> </a:t>
            </a:r>
            <a:r>
              <a:rPr lang="en-US" dirty="0" err="1"/>
              <a:t>nadzor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kontrola</a:t>
            </a:r>
            <a:r>
              <a:rPr lang="en-US" dirty="0"/>
              <a:t> </a:t>
            </a:r>
            <a:r>
              <a:rPr lang="en-US" dirty="0" err="1"/>
              <a:t>rukovodstva</a:t>
            </a:r>
            <a:r>
              <a:rPr lang="en-US" dirty="0"/>
              <a:t>,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izbor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nadzor</a:t>
            </a:r>
            <a:r>
              <a:rPr lang="en-US" dirty="0"/>
              <a:t> </a:t>
            </a:r>
            <a:r>
              <a:rPr lang="en-US" dirty="0" err="1" smtClean="0"/>
              <a:t>generalnog</a:t>
            </a:r>
            <a:r>
              <a:rPr lang="sr-Latn-ME" dirty="0" smtClean="0"/>
              <a:t> </a:t>
            </a:r>
            <a:r>
              <a:rPr lang="en-US" dirty="0" err="1" smtClean="0"/>
              <a:t>direktora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izvršnog</a:t>
            </a:r>
            <a:r>
              <a:rPr lang="en-US" dirty="0"/>
              <a:t> </a:t>
            </a:r>
            <a:r>
              <a:rPr lang="en-US" dirty="0" err="1"/>
              <a:t>odbora</a:t>
            </a:r>
            <a:r>
              <a:rPr lang="en-US" dirty="0"/>
              <a:t>;</a:t>
            </a:r>
          </a:p>
          <a:p>
            <a:pPr marL="0" indent="0">
              <a:buNone/>
            </a:pPr>
            <a:r>
              <a:rPr lang="en-US" dirty="0"/>
              <a:t>• </a:t>
            </a:r>
            <a:r>
              <a:rPr lang="en-US" dirty="0" err="1" smtClean="0"/>
              <a:t>organiz</a:t>
            </a:r>
            <a:r>
              <a:rPr lang="sr-Latn-ME" dirty="0" smtClean="0"/>
              <a:t>ovanje </a:t>
            </a:r>
            <a:r>
              <a:rPr lang="en-US" dirty="0" smtClean="0"/>
              <a:t> </a:t>
            </a:r>
            <a:r>
              <a:rPr lang="en-US" dirty="0" err="1"/>
              <a:t>skupštine</a:t>
            </a:r>
            <a:r>
              <a:rPr lang="en-US" dirty="0"/>
              <a:t> </a:t>
            </a:r>
            <a:r>
              <a:rPr lang="en-US" dirty="0" err="1"/>
              <a:t>dioničara</a:t>
            </a:r>
            <a:r>
              <a:rPr lang="en-US" dirty="0"/>
              <a:t>/</a:t>
            </a:r>
            <a:r>
              <a:rPr lang="en-US" dirty="0" err="1"/>
              <a:t>akcionara</a:t>
            </a:r>
            <a:r>
              <a:rPr lang="en-US" dirty="0"/>
              <a:t>;</a:t>
            </a:r>
          </a:p>
          <a:p>
            <a:pPr marL="0" indent="0">
              <a:buNone/>
            </a:pPr>
            <a:r>
              <a:rPr lang="en-US" dirty="0"/>
              <a:t>• </a:t>
            </a:r>
            <a:r>
              <a:rPr lang="en-US" dirty="0" err="1"/>
              <a:t>osnovni</a:t>
            </a:r>
            <a:r>
              <a:rPr lang="en-US" dirty="0"/>
              <a:t> </a:t>
            </a:r>
            <a:r>
              <a:rPr lang="en-US" dirty="0" err="1"/>
              <a:t>kapital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sredstva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;</a:t>
            </a:r>
          </a:p>
          <a:p>
            <a:pPr marL="0" indent="0">
              <a:buNone/>
            </a:pPr>
            <a:r>
              <a:rPr lang="en-US" dirty="0"/>
              <a:t>• </a:t>
            </a:r>
            <a:r>
              <a:rPr lang="en-US" dirty="0" err="1"/>
              <a:t>objelodanjivanje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transparentnost</a:t>
            </a:r>
            <a:r>
              <a:rPr lang="en-US" dirty="0"/>
              <a:t>; </a:t>
            </a:r>
            <a:r>
              <a:rPr lang="en-US" dirty="0" err="1"/>
              <a:t>i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• </a:t>
            </a:r>
            <a:r>
              <a:rPr lang="en-US" dirty="0" err="1"/>
              <a:t>druge</a:t>
            </a:r>
            <a:r>
              <a:rPr lang="en-US" dirty="0"/>
              <a:t> </a:t>
            </a:r>
            <a:r>
              <a:rPr lang="en-US" dirty="0" err="1"/>
              <a:t>oblasti</a:t>
            </a:r>
            <a:r>
              <a:rPr lang="en-US" dirty="0"/>
              <a:t> </a:t>
            </a:r>
            <a:r>
              <a:rPr lang="en-US" dirty="0" err="1"/>
              <a:t>utvrđene</a:t>
            </a:r>
            <a:r>
              <a:rPr lang="en-US" dirty="0"/>
              <a:t> </a:t>
            </a:r>
            <a:r>
              <a:rPr lang="en-US" dirty="0" err="1"/>
              <a:t>zakonom</a:t>
            </a:r>
            <a:r>
              <a:rPr lang="en-US" dirty="0"/>
              <a:t>, </a:t>
            </a:r>
            <a:r>
              <a:rPr lang="en-US" dirty="0" err="1"/>
              <a:t>osnivačkim</a:t>
            </a:r>
            <a:r>
              <a:rPr lang="en-US" dirty="0"/>
              <a:t> </a:t>
            </a:r>
            <a:r>
              <a:rPr lang="en-US" dirty="0" err="1"/>
              <a:t>aktom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normativnim</a:t>
            </a:r>
            <a:r>
              <a:rPr lang="en-US" dirty="0"/>
              <a:t> </a:t>
            </a:r>
            <a:r>
              <a:rPr lang="en-US" dirty="0" err="1"/>
              <a:t>aktima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914314805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33718"/>
            <a:ext cx="10515600" cy="534324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3. </a:t>
            </a:r>
            <a:r>
              <a:rPr lang="en-US" dirty="0" err="1"/>
              <a:t>Nadležnost</a:t>
            </a:r>
            <a:r>
              <a:rPr lang="en-US" dirty="0"/>
              <a:t> </a:t>
            </a:r>
            <a:r>
              <a:rPr lang="en-US" dirty="0" err="1"/>
              <a:t>nadzornog</a:t>
            </a:r>
            <a:r>
              <a:rPr lang="en-US" dirty="0"/>
              <a:t>/</a:t>
            </a:r>
            <a:r>
              <a:rPr lang="en-US" dirty="0" err="1"/>
              <a:t>upravnog</a:t>
            </a:r>
            <a:r>
              <a:rPr lang="en-US" dirty="0"/>
              <a:t> </a:t>
            </a:r>
            <a:r>
              <a:rPr lang="en-US" dirty="0" err="1"/>
              <a:t>odbora</a:t>
            </a:r>
            <a:r>
              <a:rPr lang="en-US" dirty="0"/>
              <a:t> u </a:t>
            </a:r>
            <a:r>
              <a:rPr lang="en-US" dirty="0" err="1"/>
              <a:t>vezi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 smtClean="0"/>
              <a:t>strateškim</a:t>
            </a:r>
            <a:r>
              <a:rPr lang="sr-Latn-ME" dirty="0" smtClean="0"/>
              <a:t> </a:t>
            </a:r>
            <a:r>
              <a:rPr lang="en-US" dirty="0" err="1" smtClean="0"/>
              <a:t>nadzorom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kontrolom</a:t>
            </a:r>
            <a:endParaRPr lang="en-US" dirty="0"/>
          </a:p>
          <a:p>
            <a:r>
              <a:rPr lang="en-US" dirty="0" err="1"/>
              <a:t>Nadzorni</a:t>
            </a:r>
            <a:r>
              <a:rPr lang="en-US" dirty="0"/>
              <a:t>/</a:t>
            </a:r>
            <a:r>
              <a:rPr lang="en-US" dirty="0" err="1"/>
              <a:t>Upravni</a:t>
            </a:r>
            <a:r>
              <a:rPr lang="en-US" dirty="0"/>
              <a:t> </a:t>
            </a:r>
            <a:r>
              <a:rPr lang="en-US" dirty="0" err="1"/>
              <a:t>odbor</a:t>
            </a:r>
            <a:r>
              <a:rPr lang="en-US" dirty="0"/>
              <a:t> </a:t>
            </a:r>
            <a:r>
              <a:rPr lang="en-US" dirty="0" err="1"/>
              <a:t>igra</a:t>
            </a:r>
            <a:r>
              <a:rPr lang="en-US" dirty="0"/>
              <a:t> </a:t>
            </a:r>
            <a:r>
              <a:rPr lang="en-US" dirty="0" err="1"/>
              <a:t>važnu</a:t>
            </a:r>
            <a:r>
              <a:rPr lang="en-US" dirty="0"/>
              <a:t> </a:t>
            </a:r>
            <a:r>
              <a:rPr lang="en-US" dirty="0" err="1"/>
              <a:t>ulogu</a:t>
            </a:r>
            <a:r>
              <a:rPr lang="en-US" dirty="0"/>
              <a:t> u </a:t>
            </a:r>
            <a:r>
              <a:rPr lang="en-US" dirty="0" err="1"/>
              <a:t>strateškom</a:t>
            </a:r>
            <a:r>
              <a:rPr lang="en-US" dirty="0"/>
              <a:t> </a:t>
            </a:r>
            <a:r>
              <a:rPr lang="en-US" dirty="0" err="1"/>
              <a:t>nadzoru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kontroli</a:t>
            </a:r>
            <a:r>
              <a:rPr lang="en-US" dirty="0"/>
              <a:t> </a:t>
            </a:r>
            <a:r>
              <a:rPr lang="sr-Latn-ME" dirty="0" smtClean="0"/>
              <a:t> d</a:t>
            </a:r>
            <a:r>
              <a:rPr lang="en-US" dirty="0" err="1" smtClean="0"/>
              <a:t>ruštva</a:t>
            </a:r>
            <a:r>
              <a:rPr lang="en-US" dirty="0"/>
              <a:t>.</a:t>
            </a:r>
          </a:p>
          <a:p>
            <a:r>
              <a:rPr lang="en-US" dirty="0" err="1"/>
              <a:t>Nadzorni</a:t>
            </a:r>
            <a:r>
              <a:rPr lang="en-US" dirty="0"/>
              <a:t>/</a:t>
            </a:r>
            <a:r>
              <a:rPr lang="en-US" dirty="0" err="1"/>
              <a:t>Upravni</a:t>
            </a:r>
            <a:r>
              <a:rPr lang="en-US" dirty="0"/>
              <a:t> </a:t>
            </a:r>
            <a:r>
              <a:rPr lang="en-US" dirty="0" err="1"/>
              <a:t>odbor</a:t>
            </a:r>
            <a:r>
              <a:rPr lang="en-US" dirty="0"/>
              <a:t> </a:t>
            </a:r>
            <a:r>
              <a:rPr lang="en-US" dirty="0" err="1"/>
              <a:t>ima</a:t>
            </a:r>
            <a:r>
              <a:rPr lang="en-US" dirty="0"/>
              <a:t> </a:t>
            </a:r>
            <a:r>
              <a:rPr lang="en-US" dirty="0" err="1"/>
              <a:t>sljedeće</a:t>
            </a:r>
            <a:r>
              <a:rPr lang="en-US" dirty="0"/>
              <a:t> </a:t>
            </a:r>
            <a:r>
              <a:rPr lang="en-US" dirty="0" err="1"/>
              <a:t>nadležnosti</a:t>
            </a:r>
            <a:r>
              <a:rPr lang="en-US" dirty="0"/>
              <a:t> u </a:t>
            </a:r>
            <a:r>
              <a:rPr lang="en-US" dirty="0" err="1"/>
              <a:t>ovoj</a:t>
            </a:r>
            <a:r>
              <a:rPr lang="en-US" dirty="0"/>
              <a:t> </a:t>
            </a:r>
            <a:r>
              <a:rPr lang="en-US" dirty="0" err="1"/>
              <a:t>oblasti</a:t>
            </a:r>
            <a:r>
              <a:rPr lang="en-US" dirty="0"/>
              <a:t>:</a:t>
            </a:r>
          </a:p>
          <a:p>
            <a:pPr marL="0" indent="0">
              <a:buNone/>
            </a:pPr>
            <a:r>
              <a:rPr lang="en-US" dirty="0"/>
              <a:t>a) </a:t>
            </a:r>
            <a:r>
              <a:rPr lang="en-US" dirty="0" err="1"/>
              <a:t>Utvrđivanje</a:t>
            </a:r>
            <a:r>
              <a:rPr lang="en-US" dirty="0"/>
              <a:t> </a:t>
            </a:r>
            <a:r>
              <a:rPr lang="en-US" dirty="0" err="1"/>
              <a:t>strateškog</a:t>
            </a:r>
            <a:r>
              <a:rPr lang="en-US" dirty="0"/>
              <a:t> </a:t>
            </a:r>
            <a:r>
              <a:rPr lang="en-US" dirty="0" err="1"/>
              <a:t>pravca</a:t>
            </a:r>
            <a:r>
              <a:rPr lang="en-US" dirty="0"/>
              <a:t>, </a:t>
            </a:r>
            <a:r>
              <a:rPr lang="en-US" dirty="0" err="1"/>
              <a:t>razvoja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poslovnog</a:t>
            </a:r>
            <a:r>
              <a:rPr lang="en-US" dirty="0"/>
              <a:t> </a:t>
            </a:r>
            <a:r>
              <a:rPr lang="en-US" dirty="0" err="1"/>
              <a:t>plana</a:t>
            </a:r>
            <a:r>
              <a:rPr lang="en-US" dirty="0"/>
              <a:t> </a:t>
            </a:r>
            <a:r>
              <a:rPr lang="en-US" dirty="0" err="1"/>
              <a:t>društva</a:t>
            </a:r>
            <a:endParaRPr lang="en-US" dirty="0"/>
          </a:p>
          <a:p>
            <a:pPr algn="just"/>
            <a:r>
              <a:rPr lang="en-US" dirty="0" err="1"/>
              <a:t>Nadzorni</a:t>
            </a:r>
            <a:r>
              <a:rPr lang="en-US" dirty="0"/>
              <a:t>/</a:t>
            </a:r>
            <a:r>
              <a:rPr lang="en-US" dirty="0" err="1"/>
              <a:t>Upravni</a:t>
            </a:r>
            <a:r>
              <a:rPr lang="en-US" dirty="0"/>
              <a:t> </a:t>
            </a:r>
            <a:r>
              <a:rPr lang="en-US" dirty="0" err="1"/>
              <a:t>odbor</a:t>
            </a:r>
            <a:r>
              <a:rPr lang="en-US" dirty="0"/>
              <a:t> </a:t>
            </a:r>
            <a:r>
              <a:rPr lang="en-US" dirty="0" err="1"/>
              <a:t>ima</a:t>
            </a:r>
            <a:r>
              <a:rPr lang="en-US" dirty="0"/>
              <a:t> </a:t>
            </a:r>
            <a:r>
              <a:rPr lang="en-US" dirty="0" err="1"/>
              <a:t>nadležnost</a:t>
            </a:r>
            <a:r>
              <a:rPr lang="en-US" dirty="0"/>
              <a:t> da </a:t>
            </a:r>
            <a:r>
              <a:rPr lang="en-US" dirty="0" err="1"/>
              <a:t>utvrđuje</a:t>
            </a:r>
            <a:r>
              <a:rPr lang="en-US" dirty="0"/>
              <a:t> </a:t>
            </a:r>
            <a:r>
              <a:rPr lang="en-US" dirty="0" err="1"/>
              <a:t>strateški</a:t>
            </a:r>
            <a:r>
              <a:rPr lang="en-US" dirty="0"/>
              <a:t> </a:t>
            </a:r>
            <a:r>
              <a:rPr lang="en-US" dirty="0" err="1" smtClean="0"/>
              <a:t>pravac</a:t>
            </a:r>
            <a:r>
              <a:rPr lang="sr-Latn-ME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/>
              <a:t>razvoj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Pored </a:t>
            </a:r>
            <a:r>
              <a:rPr lang="en-US" dirty="0"/>
              <a:t>toga, </a:t>
            </a:r>
            <a:r>
              <a:rPr lang="en-US" dirty="0" err="1"/>
              <a:t>nadzorni</a:t>
            </a:r>
            <a:r>
              <a:rPr lang="en-US" dirty="0"/>
              <a:t>/</a:t>
            </a:r>
            <a:r>
              <a:rPr lang="en-US" dirty="0" err="1"/>
              <a:t>upravni</a:t>
            </a:r>
            <a:r>
              <a:rPr lang="en-US" dirty="0"/>
              <a:t> </a:t>
            </a:r>
            <a:r>
              <a:rPr lang="en-US" dirty="0" err="1"/>
              <a:t>odbor</a:t>
            </a:r>
            <a:r>
              <a:rPr lang="en-US" dirty="0"/>
              <a:t> mora </a:t>
            </a:r>
            <a:r>
              <a:rPr lang="en-US" dirty="0" err="1"/>
              <a:t>utvrditi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 smtClean="0"/>
              <a:t>odobriti</a:t>
            </a:r>
            <a:r>
              <a:rPr lang="sr-Latn-ME" dirty="0" smtClean="0"/>
              <a:t> </a:t>
            </a:r>
            <a:r>
              <a:rPr lang="en-US" dirty="0" err="1" smtClean="0"/>
              <a:t>poslovni</a:t>
            </a:r>
            <a:r>
              <a:rPr lang="en-US" dirty="0" smtClean="0"/>
              <a:t> </a:t>
            </a:r>
            <a:r>
              <a:rPr lang="en-US" dirty="0"/>
              <a:t>plan </a:t>
            </a:r>
            <a:r>
              <a:rPr lang="en-US" dirty="0" err="1"/>
              <a:t>društva</a:t>
            </a:r>
            <a:r>
              <a:rPr lang="en-US" dirty="0"/>
              <a:t>⁶.</a:t>
            </a:r>
          </a:p>
        </p:txBody>
      </p:sp>
    </p:spTree>
    <p:extLst>
      <p:ext uri="{BB962C8B-B14F-4D97-AF65-F5344CB8AC3E}">
        <p14:creationId xmlns:p14="http://schemas.microsoft.com/office/powerpoint/2010/main" val="4045966761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457200"/>
            <a:ext cx="10515600" cy="5719763"/>
          </a:xfrm>
        </p:spPr>
        <p:txBody>
          <a:bodyPr>
            <a:normAutofit/>
          </a:bodyPr>
          <a:lstStyle/>
          <a:p>
            <a:r>
              <a:rPr lang="en-US" dirty="0" err="1"/>
              <a:t>Nadzorni</a:t>
            </a:r>
            <a:r>
              <a:rPr lang="en-US" dirty="0"/>
              <a:t>/</a:t>
            </a:r>
            <a:r>
              <a:rPr lang="en-US" dirty="0" err="1"/>
              <a:t>Upravni</a:t>
            </a:r>
            <a:r>
              <a:rPr lang="en-US" dirty="0"/>
              <a:t> </a:t>
            </a:r>
            <a:r>
              <a:rPr lang="en-US" dirty="0" err="1"/>
              <a:t>odbor</a:t>
            </a:r>
            <a:r>
              <a:rPr lang="en-US" dirty="0"/>
              <a:t>, </a:t>
            </a:r>
            <a:r>
              <a:rPr lang="en-US" dirty="0" err="1"/>
              <a:t>međutim</a:t>
            </a:r>
            <a:r>
              <a:rPr lang="en-US" dirty="0"/>
              <a:t>, ne </a:t>
            </a:r>
            <a:r>
              <a:rPr lang="en-US" dirty="0" err="1"/>
              <a:t>učestvuje</a:t>
            </a:r>
            <a:r>
              <a:rPr lang="en-US" dirty="0"/>
              <a:t> u </a:t>
            </a:r>
            <a:r>
              <a:rPr lang="en-US" dirty="0" err="1" smtClean="0"/>
              <a:t>svakodnevnom</a:t>
            </a:r>
            <a:r>
              <a:rPr lang="sr-Latn-ME" dirty="0" smtClean="0"/>
              <a:t> </a:t>
            </a:r>
            <a:r>
              <a:rPr lang="en-US" dirty="0" err="1" smtClean="0"/>
              <a:t>upravljanju</a:t>
            </a:r>
            <a:r>
              <a:rPr lang="en-US" dirty="0" smtClean="0"/>
              <a:t> </a:t>
            </a:r>
            <a:r>
              <a:rPr lang="en-US" dirty="0" err="1"/>
              <a:t>društvom</a:t>
            </a:r>
            <a:r>
              <a:rPr lang="en-US" dirty="0"/>
              <a:t>, </a:t>
            </a:r>
            <a:r>
              <a:rPr lang="en-US" dirty="0" err="1"/>
              <a:t>što</a:t>
            </a:r>
            <a:r>
              <a:rPr lang="en-US" dirty="0"/>
              <a:t> je </a:t>
            </a:r>
            <a:r>
              <a:rPr lang="en-US" dirty="0" err="1"/>
              <a:t>odgovornost</a:t>
            </a:r>
            <a:r>
              <a:rPr lang="en-US" dirty="0"/>
              <a:t> </a:t>
            </a:r>
            <a:r>
              <a:rPr lang="en-US" dirty="0" err="1"/>
              <a:t>izvršnih</a:t>
            </a:r>
            <a:r>
              <a:rPr lang="en-US" dirty="0"/>
              <a:t> organa, </a:t>
            </a:r>
            <a:r>
              <a:rPr lang="en-US" dirty="0" err="1"/>
              <a:t>tj</a:t>
            </a:r>
            <a:r>
              <a:rPr lang="en-US" dirty="0"/>
              <a:t>. </a:t>
            </a:r>
            <a:r>
              <a:rPr lang="en-US" dirty="0" err="1"/>
              <a:t>uprave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.</a:t>
            </a:r>
          </a:p>
          <a:p>
            <a:pPr marL="0" indent="0">
              <a:buNone/>
            </a:pPr>
            <a:r>
              <a:rPr lang="pt-BR" dirty="0"/>
              <a:t>b) Imenovanje i smjenjivanje članova uprave</a:t>
            </a:r>
          </a:p>
          <a:p>
            <a:pPr algn="just"/>
            <a:r>
              <a:rPr lang="en-US" dirty="0" err="1"/>
              <a:t>Nadzorni</a:t>
            </a:r>
            <a:r>
              <a:rPr lang="en-US" dirty="0"/>
              <a:t>/</a:t>
            </a:r>
            <a:r>
              <a:rPr lang="en-US" dirty="0" err="1"/>
              <a:t>Upravni</a:t>
            </a:r>
            <a:r>
              <a:rPr lang="en-US" dirty="0"/>
              <a:t> </a:t>
            </a:r>
            <a:r>
              <a:rPr lang="en-US" dirty="0" err="1"/>
              <a:t>odbor</a:t>
            </a:r>
            <a:r>
              <a:rPr lang="en-US" dirty="0"/>
              <a:t> </a:t>
            </a:r>
            <a:r>
              <a:rPr lang="en-US" dirty="0" err="1"/>
              <a:t>ima</a:t>
            </a:r>
            <a:r>
              <a:rPr lang="en-US" dirty="0"/>
              <a:t> </a:t>
            </a:r>
            <a:r>
              <a:rPr lang="en-US" dirty="0" err="1"/>
              <a:t>ovlaštenje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obavezu</a:t>
            </a:r>
            <a:r>
              <a:rPr lang="en-US" dirty="0"/>
              <a:t> da </a:t>
            </a:r>
            <a:r>
              <a:rPr lang="en-US" dirty="0" err="1"/>
              <a:t>imenuje</a:t>
            </a:r>
            <a:r>
              <a:rPr lang="en-US" dirty="0"/>
              <a:t> </a:t>
            </a:r>
            <a:r>
              <a:rPr lang="en-US" dirty="0" err="1" smtClean="0"/>
              <a:t>upravu</a:t>
            </a:r>
            <a:r>
              <a:rPr lang="sr-Latn-ME" dirty="0" smtClean="0"/>
              <a:t> </a:t>
            </a:r>
            <a:r>
              <a:rPr lang="en-US" dirty="0" err="1" smtClean="0"/>
              <a:t>društva</a:t>
            </a:r>
            <a:r>
              <a:rPr lang="en-US" dirty="0"/>
              <a:t>. </a:t>
            </a:r>
            <a:endParaRPr lang="sr-Latn-ME" dirty="0" smtClean="0"/>
          </a:p>
          <a:p>
            <a:r>
              <a:rPr lang="en-US" dirty="0" err="1" smtClean="0"/>
              <a:t>Članovi</a:t>
            </a:r>
            <a:r>
              <a:rPr lang="en-US" dirty="0" smtClean="0"/>
              <a:t> </a:t>
            </a:r>
            <a:r>
              <a:rPr lang="en-US" dirty="0" err="1"/>
              <a:t>uprave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generalni</a:t>
            </a:r>
            <a:r>
              <a:rPr lang="en-US" dirty="0"/>
              <a:t> </a:t>
            </a:r>
            <a:r>
              <a:rPr lang="en-US" dirty="0" err="1"/>
              <a:t>direktor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izvršni</a:t>
            </a:r>
            <a:r>
              <a:rPr lang="en-US" dirty="0"/>
              <a:t> </a:t>
            </a:r>
            <a:r>
              <a:rPr lang="en-US" dirty="0" err="1"/>
              <a:t>direktori</a:t>
            </a:r>
            <a:r>
              <a:rPr lang="en-US" dirty="0"/>
              <a:t>. </a:t>
            </a:r>
            <a:endParaRPr lang="sr-Latn-ME" dirty="0" smtClean="0"/>
          </a:p>
          <a:p>
            <a:r>
              <a:rPr lang="en-US" dirty="0" err="1" smtClean="0"/>
              <a:t>Nadzorni</a:t>
            </a:r>
            <a:r>
              <a:rPr lang="en-US" dirty="0" smtClean="0"/>
              <a:t>/</a:t>
            </a:r>
            <a:r>
              <a:rPr lang="en-US" dirty="0" err="1" smtClean="0"/>
              <a:t>Upravni</a:t>
            </a:r>
            <a:r>
              <a:rPr lang="sr-Latn-ME" dirty="0" smtClean="0"/>
              <a:t> </a:t>
            </a:r>
            <a:r>
              <a:rPr lang="en-US" dirty="0" err="1" smtClean="0"/>
              <a:t>odbor</a:t>
            </a:r>
            <a:r>
              <a:rPr lang="en-US" dirty="0" smtClean="0"/>
              <a:t> </a:t>
            </a:r>
            <a:r>
              <a:rPr lang="en-US" dirty="0" err="1"/>
              <a:t>može</a:t>
            </a:r>
            <a:r>
              <a:rPr lang="en-US" dirty="0"/>
              <a:t> u </a:t>
            </a:r>
            <a:r>
              <a:rPr lang="en-US" dirty="0" err="1"/>
              <a:t>bilo</a:t>
            </a:r>
            <a:r>
              <a:rPr lang="en-US" dirty="0"/>
              <a:t> </a:t>
            </a:r>
            <a:r>
              <a:rPr lang="en-US" dirty="0" err="1"/>
              <a:t>kojem</a:t>
            </a:r>
            <a:r>
              <a:rPr lang="en-US" dirty="0"/>
              <a:t> </a:t>
            </a:r>
            <a:r>
              <a:rPr lang="en-US" dirty="0" err="1"/>
              <a:t>trenutku</a:t>
            </a:r>
            <a:r>
              <a:rPr lang="en-US" dirty="0"/>
              <a:t> </a:t>
            </a:r>
            <a:r>
              <a:rPr lang="en-US" dirty="0" err="1"/>
              <a:t>smijeniti</a:t>
            </a:r>
            <a:r>
              <a:rPr lang="en-US" dirty="0"/>
              <a:t> </a:t>
            </a:r>
            <a:r>
              <a:rPr lang="en-US" dirty="0" err="1"/>
              <a:t>jednog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više</a:t>
            </a:r>
            <a:r>
              <a:rPr lang="en-US" dirty="0"/>
              <a:t> </a:t>
            </a:r>
            <a:r>
              <a:rPr lang="en-US" dirty="0" err="1"/>
              <a:t>izvršnih</a:t>
            </a:r>
            <a:r>
              <a:rPr lang="en-US" dirty="0"/>
              <a:t> </a:t>
            </a:r>
            <a:r>
              <a:rPr lang="en-US" dirty="0" err="1"/>
              <a:t>direktora</a:t>
            </a:r>
            <a:r>
              <a:rPr lang="en-US" dirty="0"/>
              <a:t>, </a:t>
            </a:r>
            <a:r>
              <a:rPr lang="en-US" dirty="0" smtClean="0"/>
              <a:t>s</a:t>
            </a:r>
            <a:r>
              <a:rPr lang="sr-Latn-ME" dirty="0" smtClean="0"/>
              <a:t> </a:t>
            </a:r>
            <a:r>
              <a:rPr lang="en-US" dirty="0" err="1" smtClean="0"/>
              <a:t>razlogom</a:t>
            </a:r>
            <a:r>
              <a:rPr lang="en-US" dirty="0" smtClean="0"/>
              <a:t> </a:t>
            </a:r>
            <a:r>
              <a:rPr lang="en-US" dirty="0" err="1"/>
              <a:t>ili</a:t>
            </a:r>
            <a:r>
              <a:rPr lang="en-US" dirty="0"/>
              <a:t> bez </a:t>
            </a:r>
            <a:r>
              <a:rPr lang="en-US" dirty="0" err="1"/>
              <a:t>njega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810659483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524435"/>
            <a:ext cx="10515600" cy="565252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c) </a:t>
            </a:r>
            <a:r>
              <a:rPr lang="en-US" dirty="0" err="1"/>
              <a:t>Odobravanje</a:t>
            </a:r>
            <a:r>
              <a:rPr lang="en-US" dirty="0"/>
              <a:t> </a:t>
            </a:r>
            <a:r>
              <a:rPr lang="en-US" dirty="0" err="1"/>
              <a:t>ugovora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članovima</a:t>
            </a:r>
            <a:r>
              <a:rPr lang="en-US" dirty="0"/>
              <a:t> </a:t>
            </a:r>
            <a:r>
              <a:rPr lang="en-US" dirty="0" err="1"/>
              <a:t>uprave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utvrđivanje</a:t>
            </a:r>
            <a:r>
              <a:rPr lang="en-US" dirty="0"/>
              <a:t> </a:t>
            </a:r>
            <a:r>
              <a:rPr lang="en-US" dirty="0" err="1"/>
              <a:t>naknada</a:t>
            </a:r>
            <a:endParaRPr lang="en-US" dirty="0"/>
          </a:p>
          <a:p>
            <a:r>
              <a:rPr lang="en-US" dirty="0" err="1"/>
              <a:t>Generalni</a:t>
            </a:r>
            <a:r>
              <a:rPr lang="en-US" dirty="0"/>
              <a:t> </a:t>
            </a:r>
            <a:r>
              <a:rPr lang="en-US" dirty="0" err="1"/>
              <a:t>direktor</a:t>
            </a:r>
            <a:r>
              <a:rPr lang="en-US" dirty="0"/>
              <a:t>,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pravni</a:t>
            </a:r>
            <a:r>
              <a:rPr lang="en-US" dirty="0"/>
              <a:t> </a:t>
            </a:r>
            <a:r>
              <a:rPr lang="en-US" dirty="0" err="1"/>
              <a:t>zastupnik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, </a:t>
            </a:r>
            <a:r>
              <a:rPr lang="en-US" dirty="0" err="1"/>
              <a:t>ima</a:t>
            </a:r>
            <a:r>
              <a:rPr lang="en-US" dirty="0"/>
              <a:t> </a:t>
            </a:r>
            <a:r>
              <a:rPr lang="en-US" dirty="0" err="1"/>
              <a:t>nadležnost</a:t>
            </a:r>
            <a:r>
              <a:rPr lang="en-US" dirty="0"/>
              <a:t> </a:t>
            </a:r>
            <a:r>
              <a:rPr lang="en-US" dirty="0" smtClean="0"/>
              <a:t>da</a:t>
            </a:r>
            <a:r>
              <a:rPr lang="sr-Latn-ME" dirty="0" smtClean="0"/>
              <a:t> </a:t>
            </a:r>
            <a:r>
              <a:rPr lang="en-US" dirty="0" err="1" smtClean="0"/>
              <a:t>utvrđuje</a:t>
            </a:r>
            <a:r>
              <a:rPr lang="en-US" dirty="0" smtClean="0"/>
              <a:t> </a:t>
            </a:r>
            <a:r>
              <a:rPr lang="en-US" dirty="0" err="1"/>
              <a:t>uslove</a:t>
            </a:r>
            <a:r>
              <a:rPr lang="en-US" dirty="0"/>
              <a:t> </a:t>
            </a:r>
            <a:r>
              <a:rPr lang="en-US" dirty="0" err="1"/>
              <a:t>ugovora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izvršnim</a:t>
            </a:r>
            <a:r>
              <a:rPr lang="en-US" dirty="0"/>
              <a:t> </a:t>
            </a:r>
            <a:r>
              <a:rPr lang="en-US" dirty="0" err="1"/>
              <a:t>direktorima</a:t>
            </a:r>
            <a:r>
              <a:rPr lang="en-US" dirty="0"/>
              <a:t>, </a:t>
            </a:r>
            <a:r>
              <a:rPr lang="en-US" dirty="0" err="1"/>
              <a:t>uključujući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njihovu</a:t>
            </a:r>
            <a:r>
              <a:rPr lang="en-US" dirty="0"/>
              <a:t> </a:t>
            </a:r>
            <a:r>
              <a:rPr lang="en-US" dirty="0" err="1"/>
              <a:t>naknadu</a:t>
            </a:r>
            <a:r>
              <a:rPr lang="en-US" dirty="0"/>
              <a:t>.</a:t>
            </a:r>
          </a:p>
          <a:p>
            <a:r>
              <a:rPr lang="en-US" dirty="0" err="1"/>
              <a:t>Nadzorni</a:t>
            </a:r>
            <a:r>
              <a:rPr lang="en-US" dirty="0"/>
              <a:t>/</a:t>
            </a:r>
            <a:r>
              <a:rPr lang="en-US" dirty="0" err="1"/>
              <a:t>Upravni</a:t>
            </a:r>
            <a:r>
              <a:rPr lang="en-US" dirty="0"/>
              <a:t> </a:t>
            </a:r>
            <a:r>
              <a:rPr lang="en-US" dirty="0" err="1"/>
              <a:t>odbor</a:t>
            </a:r>
            <a:r>
              <a:rPr lang="en-US" dirty="0"/>
              <a:t> </a:t>
            </a:r>
            <a:r>
              <a:rPr lang="en-US" dirty="0" err="1"/>
              <a:t>ima</a:t>
            </a:r>
            <a:r>
              <a:rPr lang="en-US" dirty="0"/>
              <a:t> </a:t>
            </a:r>
            <a:r>
              <a:rPr lang="en-US" dirty="0" err="1"/>
              <a:t>ovlaštenje</a:t>
            </a:r>
            <a:r>
              <a:rPr lang="en-US" dirty="0"/>
              <a:t> da </a:t>
            </a:r>
            <a:r>
              <a:rPr lang="en-US" dirty="0" err="1"/>
              <a:t>odobrava</a:t>
            </a:r>
            <a:r>
              <a:rPr lang="en-US" dirty="0"/>
              <a:t> </a:t>
            </a:r>
            <a:r>
              <a:rPr lang="en-US" dirty="0" err="1"/>
              <a:t>uslove</a:t>
            </a:r>
            <a:r>
              <a:rPr lang="en-US" dirty="0"/>
              <a:t> </a:t>
            </a:r>
            <a:r>
              <a:rPr lang="en-US" dirty="0" err="1"/>
              <a:t>ugovora</a:t>
            </a:r>
            <a:r>
              <a:rPr lang="en-US" dirty="0"/>
              <a:t> </a:t>
            </a:r>
            <a:r>
              <a:rPr lang="en-US" dirty="0" err="1" smtClean="0"/>
              <a:t>između</a:t>
            </a:r>
            <a:r>
              <a:rPr lang="sr-Latn-ME" dirty="0" smtClean="0"/>
              <a:t> </a:t>
            </a:r>
            <a:r>
              <a:rPr lang="en-US" dirty="0" err="1" smtClean="0"/>
              <a:t>društva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izvršnih</a:t>
            </a:r>
            <a:r>
              <a:rPr lang="en-US" dirty="0"/>
              <a:t> </a:t>
            </a:r>
            <a:r>
              <a:rPr lang="en-US" dirty="0" err="1"/>
              <a:t>direktora</a:t>
            </a:r>
            <a:r>
              <a:rPr lang="en-US" dirty="0"/>
              <a:t>. </a:t>
            </a:r>
            <a:endParaRPr lang="sr-Latn-ME" dirty="0" smtClean="0"/>
          </a:p>
          <a:p>
            <a:r>
              <a:rPr lang="en-US" dirty="0" err="1" smtClean="0"/>
              <a:t>Nakon</a:t>
            </a:r>
            <a:r>
              <a:rPr lang="en-US" dirty="0" smtClean="0"/>
              <a:t> </a:t>
            </a:r>
            <a:r>
              <a:rPr lang="en-US" dirty="0" err="1"/>
              <a:t>odobrenja</a:t>
            </a:r>
            <a:r>
              <a:rPr lang="en-US" dirty="0"/>
              <a:t>, </a:t>
            </a:r>
            <a:r>
              <a:rPr lang="en-US" dirty="0" err="1"/>
              <a:t>generalni</a:t>
            </a:r>
            <a:r>
              <a:rPr lang="en-US" dirty="0"/>
              <a:t> </a:t>
            </a:r>
            <a:r>
              <a:rPr lang="en-US" dirty="0" err="1"/>
              <a:t>direktor</a:t>
            </a:r>
            <a:r>
              <a:rPr lang="en-US" dirty="0"/>
              <a:t> </a:t>
            </a:r>
            <a:r>
              <a:rPr lang="en-US" dirty="0" err="1"/>
              <a:t>će</a:t>
            </a:r>
            <a:r>
              <a:rPr lang="en-US" dirty="0"/>
              <a:t> </a:t>
            </a:r>
            <a:r>
              <a:rPr lang="en-US" dirty="0" err="1" smtClean="0"/>
              <a:t>potpisati</a:t>
            </a:r>
            <a:r>
              <a:rPr lang="sr-Latn-ME" dirty="0" smtClean="0"/>
              <a:t> </a:t>
            </a:r>
            <a:r>
              <a:rPr lang="en-US" dirty="0" err="1" smtClean="0"/>
              <a:t>ugovor</a:t>
            </a:r>
            <a:r>
              <a:rPr lang="en-US" dirty="0" smtClean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svakim</a:t>
            </a:r>
            <a:r>
              <a:rPr lang="en-US" dirty="0"/>
              <a:t> </a:t>
            </a:r>
            <a:r>
              <a:rPr lang="en-US" dirty="0" err="1"/>
              <a:t>članom</a:t>
            </a:r>
            <a:r>
              <a:rPr lang="en-US" dirty="0"/>
              <a:t> </a:t>
            </a:r>
            <a:r>
              <a:rPr lang="en-US" dirty="0" err="1"/>
              <a:t>uprave</a:t>
            </a:r>
            <a:r>
              <a:rPr lang="en-US" dirty="0"/>
              <a:t>. </a:t>
            </a:r>
            <a:endParaRPr lang="sr-Latn-ME" dirty="0" smtClean="0"/>
          </a:p>
          <a:p>
            <a:r>
              <a:rPr lang="en-US" dirty="0" err="1" smtClean="0"/>
              <a:t>Ugovor</a:t>
            </a:r>
            <a:r>
              <a:rPr lang="en-US" dirty="0" smtClean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generalnim</a:t>
            </a:r>
            <a:r>
              <a:rPr lang="en-US" dirty="0"/>
              <a:t> </a:t>
            </a:r>
            <a:r>
              <a:rPr lang="en-US" dirty="0" err="1"/>
              <a:t>direktorom</a:t>
            </a:r>
            <a:r>
              <a:rPr lang="en-US" dirty="0"/>
              <a:t> </a:t>
            </a:r>
            <a:r>
              <a:rPr lang="en-US" dirty="0" err="1"/>
              <a:t>potpisat</a:t>
            </a:r>
            <a:r>
              <a:rPr lang="en-US" dirty="0"/>
              <a:t> </a:t>
            </a:r>
            <a:r>
              <a:rPr lang="en-US" dirty="0" err="1" smtClean="0"/>
              <a:t>će</a:t>
            </a:r>
            <a:r>
              <a:rPr lang="sr-Latn-ME" dirty="0" smtClean="0"/>
              <a:t> </a:t>
            </a:r>
            <a:r>
              <a:rPr lang="en-US" dirty="0" err="1" smtClean="0"/>
              <a:t>predsjednik</a:t>
            </a:r>
            <a:r>
              <a:rPr lang="en-US" dirty="0" smtClean="0"/>
              <a:t> </a:t>
            </a:r>
            <a:r>
              <a:rPr lang="sr-Latn-ME" dirty="0" smtClean="0"/>
              <a:t> n</a:t>
            </a:r>
            <a:r>
              <a:rPr lang="en-US" dirty="0" err="1" smtClean="0"/>
              <a:t>adzornog</a:t>
            </a:r>
            <a:r>
              <a:rPr lang="en-US" dirty="0" smtClean="0"/>
              <a:t>/</a:t>
            </a:r>
            <a:r>
              <a:rPr lang="en-US" dirty="0" err="1" smtClean="0"/>
              <a:t>upravnog</a:t>
            </a:r>
            <a:r>
              <a:rPr lang="en-US" dirty="0" smtClean="0"/>
              <a:t> </a:t>
            </a:r>
            <a:r>
              <a:rPr lang="en-US" dirty="0" err="1"/>
              <a:t>odbora</a:t>
            </a:r>
            <a:r>
              <a:rPr lang="en-US" dirty="0"/>
              <a:t>⁷.</a:t>
            </a:r>
          </a:p>
          <a:p>
            <a:r>
              <a:rPr lang="en-US" dirty="0"/>
              <a:t>Pored </a:t>
            </a:r>
            <a:r>
              <a:rPr lang="en-US" dirty="0" err="1"/>
              <a:t>ovoga</a:t>
            </a:r>
            <a:r>
              <a:rPr lang="en-US" dirty="0"/>
              <a:t>, </a:t>
            </a:r>
            <a:r>
              <a:rPr lang="en-US" dirty="0" err="1"/>
              <a:t>preporučuje</a:t>
            </a:r>
            <a:r>
              <a:rPr lang="en-US" dirty="0"/>
              <a:t> se da </a:t>
            </a:r>
            <a:r>
              <a:rPr lang="en-US" dirty="0" err="1"/>
              <a:t>skupština</a:t>
            </a:r>
            <a:r>
              <a:rPr lang="en-US" dirty="0"/>
              <a:t> da </a:t>
            </a:r>
            <a:r>
              <a:rPr lang="en-US" dirty="0" err="1"/>
              <a:t>naknadno</a:t>
            </a:r>
            <a:r>
              <a:rPr lang="en-US" dirty="0"/>
              <a:t> </a:t>
            </a:r>
            <a:r>
              <a:rPr lang="en-US" dirty="0" err="1"/>
              <a:t>odobrenje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 smtClean="0"/>
              <a:t>svaki</a:t>
            </a:r>
            <a:r>
              <a:rPr lang="sr-Latn-ME" dirty="0" smtClean="0"/>
              <a:t> </a:t>
            </a:r>
            <a:r>
              <a:rPr lang="en-US" dirty="0" err="1" smtClean="0"/>
              <a:t>ugovor</a:t>
            </a:r>
            <a:r>
              <a:rPr lang="en-US" dirty="0" smtClean="0"/>
              <a:t> </a:t>
            </a:r>
            <a:r>
              <a:rPr lang="en-US" dirty="0"/>
              <a:t>o </a:t>
            </a:r>
            <a:r>
              <a:rPr lang="en-US" dirty="0" err="1"/>
              <a:t>radu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članom</a:t>
            </a:r>
            <a:r>
              <a:rPr lang="en-US" dirty="0"/>
              <a:t> </a:t>
            </a:r>
            <a:r>
              <a:rPr lang="en-US" dirty="0" err="1"/>
              <a:t>uprave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387897733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45459"/>
            <a:ext cx="10515600" cy="5531504"/>
          </a:xfrm>
        </p:spPr>
        <p:txBody>
          <a:bodyPr>
            <a:normAutofit/>
          </a:bodyPr>
          <a:lstStyle/>
          <a:p>
            <a:pPr algn="just"/>
            <a:r>
              <a:rPr lang="pl-PL" dirty="0"/>
              <a:t>Na međunarodnom planu je uobičajena praksa da komisija za naknade </a:t>
            </a:r>
            <a:r>
              <a:rPr lang="pl-PL" dirty="0" smtClean="0"/>
              <a:t>nadzornog/</a:t>
            </a:r>
            <a:r>
              <a:rPr lang="sv-SE" dirty="0" smtClean="0"/>
              <a:t>upravnog </a:t>
            </a:r>
            <a:r>
              <a:rPr lang="sv-SE" dirty="0"/>
              <a:t>odbora, kojom predsjedavaju i koju sačinjavaju nezavisni direktori</a:t>
            </a:r>
            <a:r>
              <a:rPr lang="sv-SE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određuje</a:t>
            </a:r>
            <a:r>
              <a:rPr lang="en-US" dirty="0" smtClean="0"/>
              <a:t> </a:t>
            </a:r>
            <a:r>
              <a:rPr lang="en-US" dirty="0" err="1"/>
              <a:t>naknadu</a:t>
            </a:r>
            <a:r>
              <a:rPr lang="en-US" dirty="0"/>
              <a:t> </a:t>
            </a:r>
            <a:r>
              <a:rPr lang="en-US" dirty="0" err="1"/>
              <a:t>generalnog</a:t>
            </a:r>
            <a:r>
              <a:rPr lang="en-US" dirty="0"/>
              <a:t> </a:t>
            </a:r>
            <a:r>
              <a:rPr lang="en-US" dirty="0" err="1"/>
              <a:t>direktora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drugih</a:t>
            </a:r>
            <a:r>
              <a:rPr lang="en-US" dirty="0"/>
              <a:t> </a:t>
            </a:r>
            <a:r>
              <a:rPr lang="en-US" dirty="0" err="1"/>
              <a:t>visokih</a:t>
            </a:r>
            <a:r>
              <a:rPr lang="en-US" dirty="0"/>
              <a:t> </a:t>
            </a:r>
            <a:r>
              <a:rPr lang="en-US" dirty="0" err="1"/>
              <a:t>rukovodilaca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Naprimjer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naknadu</a:t>
            </a:r>
            <a:r>
              <a:rPr lang="en-US" dirty="0" smtClean="0"/>
              <a:t> </a:t>
            </a:r>
            <a:r>
              <a:rPr lang="en-US" dirty="0" err="1"/>
              <a:t>izvršnog</a:t>
            </a:r>
            <a:r>
              <a:rPr lang="en-US" dirty="0"/>
              <a:t> </a:t>
            </a:r>
            <a:r>
              <a:rPr lang="en-US" dirty="0" err="1"/>
              <a:t>direktora</a:t>
            </a:r>
            <a:r>
              <a:rPr lang="en-US" dirty="0"/>
              <a:t> </a:t>
            </a:r>
            <a:r>
              <a:rPr lang="en-US" dirty="0" err="1"/>
              <a:t>određuje</a:t>
            </a:r>
            <a:r>
              <a:rPr lang="en-US" dirty="0"/>
              <a:t> </a:t>
            </a:r>
            <a:r>
              <a:rPr lang="en-US" dirty="0" err="1"/>
              <a:t>nadzorni</a:t>
            </a:r>
            <a:r>
              <a:rPr lang="en-US" dirty="0"/>
              <a:t>/</a:t>
            </a:r>
            <a:r>
              <a:rPr lang="en-US" dirty="0" err="1"/>
              <a:t>upravni</a:t>
            </a:r>
            <a:r>
              <a:rPr lang="en-US" dirty="0"/>
              <a:t> </a:t>
            </a:r>
            <a:r>
              <a:rPr lang="en-US" dirty="0" err="1"/>
              <a:t>odbor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osnovu</a:t>
            </a:r>
            <a:r>
              <a:rPr lang="en-US" dirty="0"/>
              <a:t> </a:t>
            </a:r>
            <a:r>
              <a:rPr lang="en-US" dirty="0" err="1" smtClean="0"/>
              <a:t>procjene</a:t>
            </a:r>
            <a:r>
              <a:rPr lang="sr-Latn-ME" dirty="0" smtClean="0"/>
              <a:t> </a:t>
            </a:r>
            <a:r>
              <a:rPr lang="en-US" dirty="0" err="1" smtClean="0"/>
              <a:t>učinka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Kriteriji</a:t>
            </a:r>
            <a:r>
              <a:rPr lang="en-US" dirty="0" smtClean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određivanje</a:t>
            </a:r>
            <a:r>
              <a:rPr lang="en-US" dirty="0"/>
              <a:t> </a:t>
            </a:r>
            <a:r>
              <a:rPr lang="en-US" dirty="0" err="1"/>
              <a:t>visine</a:t>
            </a:r>
            <a:r>
              <a:rPr lang="en-US" dirty="0"/>
              <a:t> </a:t>
            </a:r>
            <a:r>
              <a:rPr lang="en-US" dirty="0" err="1"/>
              <a:t>naknade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: </a:t>
            </a:r>
            <a:r>
              <a:rPr lang="en-US" dirty="0" err="1"/>
              <a:t>zadaci</a:t>
            </a:r>
            <a:r>
              <a:rPr lang="en-US" dirty="0"/>
              <a:t> </a:t>
            </a:r>
            <a:r>
              <a:rPr lang="en-US" dirty="0" err="1"/>
              <a:t>izvršnog</a:t>
            </a:r>
            <a:r>
              <a:rPr lang="en-US" dirty="0"/>
              <a:t> </a:t>
            </a:r>
            <a:r>
              <a:rPr lang="en-US" dirty="0" err="1"/>
              <a:t>direktora</a:t>
            </a:r>
            <a:r>
              <a:rPr lang="en-US" dirty="0"/>
              <a:t>; </a:t>
            </a:r>
            <a:r>
              <a:rPr lang="en-US" dirty="0" err="1" smtClean="0"/>
              <a:t>ekonomska</a:t>
            </a:r>
            <a:r>
              <a:rPr lang="sr-Latn-ME" dirty="0" smtClean="0"/>
              <a:t> </a:t>
            </a:r>
            <a:r>
              <a:rPr lang="en-US" dirty="0" smtClean="0"/>
              <a:t>(</a:t>
            </a:r>
            <a:r>
              <a:rPr lang="en-US" dirty="0" err="1"/>
              <a:t>finansijska</a:t>
            </a:r>
            <a:r>
              <a:rPr lang="en-US" dirty="0"/>
              <a:t>) </a:t>
            </a:r>
            <a:r>
              <a:rPr lang="en-US" dirty="0" err="1"/>
              <a:t>situacija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; </a:t>
            </a:r>
            <a:r>
              <a:rPr lang="en-US" dirty="0" err="1"/>
              <a:t>perspektiva</a:t>
            </a:r>
            <a:r>
              <a:rPr lang="en-US" dirty="0"/>
              <a:t> </a:t>
            </a:r>
            <a:r>
              <a:rPr lang="en-US" dirty="0" err="1"/>
              <a:t>učinka</a:t>
            </a:r>
            <a:r>
              <a:rPr lang="en-US" dirty="0"/>
              <a:t> u </a:t>
            </a:r>
            <a:r>
              <a:rPr lang="en-US" dirty="0" err="1"/>
              <a:t>poređenju</a:t>
            </a:r>
            <a:r>
              <a:rPr lang="en-US" dirty="0"/>
              <a:t> s </a:t>
            </a:r>
            <a:r>
              <a:rPr lang="en-US" dirty="0" err="1"/>
              <a:t>konkurencijom</a:t>
            </a:r>
            <a:r>
              <a:rPr lang="en-US" dirty="0" smtClean="0"/>
              <a:t>;</a:t>
            </a:r>
            <a:r>
              <a:rPr lang="sr-Latn-ME" dirty="0" smtClean="0"/>
              <a:t> </a:t>
            </a:r>
            <a:r>
              <a:rPr lang="en-US" dirty="0" err="1" smtClean="0"/>
              <a:t>ocjena</a:t>
            </a:r>
            <a:r>
              <a:rPr lang="en-US" dirty="0" smtClean="0"/>
              <a:t> </a:t>
            </a:r>
            <a:r>
              <a:rPr lang="en-US" dirty="0" err="1"/>
              <a:t>ranijeg</a:t>
            </a:r>
            <a:r>
              <a:rPr lang="en-US" dirty="0"/>
              <a:t> </a:t>
            </a:r>
            <a:r>
              <a:rPr lang="en-US" dirty="0" err="1"/>
              <a:t>učinka</a:t>
            </a:r>
            <a:r>
              <a:rPr lang="en-US" dirty="0"/>
              <a:t>,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učinka</a:t>
            </a:r>
            <a:r>
              <a:rPr lang="en-US" dirty="0"/>
              <a:t> </a:t>
            </a:r>
            <a:r>
              <a:rPr lang="en-US" dirty="0" err="1"/>
              <a:t>uprave</a:t>
            </a:r>
            <a:r>
              <a:rPr lang="en-US" dirty="0"/>
              <a:t> u </a:t>
            </a:r>
            <a:r>
              <a:rPr lang="en-US" dirty="0" err="1"/>
              <a:t>cjelini</a:t>
            </a:r>
            <a:r>
              <a:rPr lang="en-US" dirty="0"/>
              <a:t>; </a:t>
            </a:r>
            <a:r>
              <a:rPr lang="en-US" dirty="0" err="1"/>
              <a:t>ostvarivanje</a:t>
            </a:r>
            <a:r>
              <a:rPr lang="en-US" dirty="0"/>
              <a:t> </a:t>
            </a:r>
            <a:r>
              <a:rPr lang="en-US" dirty="0" err="1"/>
              <a:t>veze</a:t>
            </a:r>
            <a:r>
              <a:rPr lang="en-US" dirty="0"/>
              <a:t> s </a:t>
            </a:r>
            <a:r>
              <a:rPr lang="en-US" dirty="0" err="1"/>
              <a:t>budućim</a:t>
            </a:r>
            <a:r>
              <a:rPr lang="en-US" dirty="0"/>
              <a:t> </a:t>
            </a:r>
            <a:r>
              <a:rPr lang="en-US" dirty="0" err="1"/>
              <a:t>rezultatima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81992480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58906"/>
            <a:ext cx="10515600" cy="5518057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d) </a:t>
            </a:r>
            <a:r>
              <a:rPr lang="en-US" dirty="0" err="1"/>
              <a:t>Nadzor</a:t>
            </a:r>
            <a:r>
              <a:rPr lang="en-US" dirty="0"/>
              <a:t> </a:t>
            </a:r>
            <a:r>
              <a:rPr lang="en-US" dirty="0" err="1"/>
              <a:t>poslova</a:t>
            </a:r>
            <a:r>
              <a:rPr lang="en-US" dirty="0"/>
              <a:t> </a:t>
            </a:r>
            <a:r>
              <a:rPr lang="en-US" dirty="0" err="1"/>
              <a:t>uprave</a:t>
            </a:r>
            <a:endParaRPr lang="en-US" dirty="0"/>
          </a:p>
          <a:p>
            <a:r>
              <a:rPr lang="en-US" dirty="0" err="1"/>
              <a:t>Uprava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 mora </a:t>
            </a:r>
            <a:r>
              <a:rPr lang="en-US" dirty="0" err="1"/>
              <a:t>odgovarati</a:t>
            </a:r>
            <a:r>
              <a:rPr lang="en-US" dirty="0"/>
              <a:t> </a:t>
            </a:r>
            <a:r>
              <a:rPr lang="en-US" dirty="0" err="1"/>
              <a:t>nadzornom</a:t>
            </a:r>
            <a:r>
              <a:rPr lang="en-US" dirty="0"/>
              <a:t>/</a:t>
            </a:r>
            <a:r>
              <a:rPr lang="en-US" dirty="0" err="1"/>
              <a:t>upravnom</a:t>
            </a:r>
            <a:r>
              <a:rPr lang="en-US" dirty="0"/>
              <a:t> </a:t>
            </a:r>
            <a:r>
              <a:rPr lang="en-US" dirty="0" err="1"/>
              <a:t>odboru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 smtClean="0"/>
              <a:t>Iako</a:t>
            </a:r>
            <a:r>
              <a:rPr lang="sr-Latn-ME" dirty="0" smtClean="0"/>
              <a:t> </a:t>
            </a:r>
            <a:r>
              <a:rPr lang="en-US" dirty="0" err="1" smtClean="0"/>
              <a:t>zakonodavstvo</a:t>
            </a:r>
            <a:r>
              <a:rPr lang="en-US" dirty="0" smtClean="0"/>
              <a:t> </a:t>
            </a:r>
            <a:r>
              <a:rPr lang="en-US" dirty="0" err="1"/>
              <a:t>propisuje</a:t>
            </a:r>
            <a:r>
              <a:rPr lang="en-US" dirty="0"/>
              <a:t> da </a:t>
            </a:r>
            <a:r>
              <a:rPr lang="en-US" dirty="0" err="1"/>
              <a:t>nadzorni</a:t>
            </a:r>
            <a:r>
              <a:rPr lang="en-US" dirty="0"/>
              <a:t>/</a:t>
            </a:r>
            <a:r>
              <a:rPr lang="en-US" dirty="0" err="1"/>
              <a:t>upravni</a:t>
            </a:r>
            <a:r>
              <a:rPr lang="en-US" dirty="0"/>
              <a:t> </a:t>
            </a:r>
            <a:r>
              <a:rPr lang="en-US" dirty="0" err="1"/>
              <a:t>odbor</a:t>
            </a:r>
            <a:r>
              <a:rPr lang="en-US" dirty="0"/>
              <a:t> </a:t>
            </a:r>
            <a:r>
              <a:rPr lang="en-US" dirty="0" err="1"/>
              <a:t>nadzire</a:t>
            </a:r>
            <a:r>
              <a:rPr lang="en-US" dirty="0"/>
              <a:t> </a:t>
            </a:r>
            <a:r>
              <a:rPr lang="en-US" dirty="0" err="1"/>
              <a:t>poslove</a:t>
            </a:r>
            <a:r>
              <a:rPr lang="en-US" dirty="0"/>
              <a:t> </a:t>
            </a:r>
            <a:r>
              <a:rPr lang="en-US" dirty="0" err="1"/>
              <a:t>uprave</a:t>
            </a:r>
            <a:r>
              <a:rPr lang="en-US" dirty="0"/>
              <a:t>, </a:t>
            </a:r>
            <a:r>
              <a:rPr lang="en-US" dirty="0" err="1" smtClean="0"/>
              <a:t>taj</a:t>
            </a:r>
            <a:r>
              <a:rPr lang="sr-Latn-ME" dirty="0" smtClean="0"/>
              <a:t> </a:t>
            </a:r>
            <a:r>
              <a:rPr lang="en-US" dirty="0" err="1" smtClean="0"/>
              <a:t>zaključak</a:t>
            </a:r>
            <a:r>
              <a:rPr lang="en-US" dirty="0" smtClean="0"/>
              <a:t> </a:t>
            </a:r>
            <a:r>
              <a:rPr lang="en-US" dirty="0" err="1"/>
              <a:t>proističe</a:t>
            </a:r>
            <a:r>
              <a:rPr lang="en-US" dirty="0"/>
              <a:t>⁸ </a:t>
            </a:r>
            <a:r>
              <a:rPr lang="en-US" dirty="0" err="1"/>
              <a:t>iz</a:t>
            </a:r>
            <a:r>
              <a:rPr lang="en-US" dirty="0"/>
              <a:t>:</a:t>
            </a:r>
          </a:p>
          <a:p>
            <a:pPr marL="0" indent="0">
              <a:buNone/>
            </a:pPr>
            <a:r>
              <a:rPr lang="nn-NO" dirty="0"/>
              <a:t>1. ovlaštenja za imenovanje i smjenjivanje;</a:t>
            </a:r>
          </a:p>
          <a:p>
            <a:pPr marL="0" indent="0" algn="just">
              <a:buNone/>
            </a:pPr>
            <a:r>
              <a:rPr lang="en-US" dirty="0"/>
              <a:t>2. </a:t>
            </a:r>
            <a:r>
              <a:rPr lang="en-US" dirty="0" err="1"/>
              <a:t>nadležnosti</a:t>
            </a:r>
            <a:r>
              <a:rPr lang="en-US" dirty="0"/>
              <a:t> da </a:t>
            </a:r>
            <a:r>
              <a:rPr lang="en-US" dirty="0" err="1"/>
              <a:t>odobrava</a:t>
            </a:r>
            <a:r>
              <a:rPr lang="en-US" dirty="0"/>
              <a:t> </a:t>
            </a:r>
            <a:r>
              <a:rPr lang="en-US" dirty="0" err="1"/>
              <a:t>uslove</a:t>
            </a:r>
            <a:r>
              <a:rPr lang="en-US" dirty="0"/>
              <a:t> </a:t>
            </a:r>
            <a:r>
              <a:rPr lang="en-US" dirty="0" err="1"/>
              <a:t>ugovora</a:t>
            </a:r>
            <a:r>
              <a:rPr lang="en-US" dirty="0"/>
              <a:t> </a:t>
            </a:r>
            <a:r>
              <a:rPr lang="en-US" dirty="0" err="1"/>
              <a:t>između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članova</a:t>
            </a:r>
            <a:r>
              <a:rPr lang="sr-Latn-ME" dirty="0" smtClean="0"/>
              <a:t> </a:t>
            </a:r>
            <a:r>
              <a:rPr lang="en-US" dirty="0" err="1" smtClean="0"/>
              <a:t>uprave</a:t>
            </a:r>
            <a:r>
              <a:rPr lang="en-US" dirty="0"/>
              <a:t>; </a:t>
            </a:r>
            <a:r>
              <a:rPr lang="en-US" dirty="0" err="1"/>
              <a:t>i</a:t>
            </a:r>
            <a:endParaRPr lang="en-US" dirty="0"/>
          </a:p>
          <a:p>
            <a:pPr marL="0" indent="0" algn="just">
              <a:buNone/>
            </a:pPr>
            <a:r>
              <a:rPr lang="en-US" dirty="0"/>
              <a:t>3. </a:t>
            </a:r>
            <a:r>
              <a:rPr lang="en-US" dirty="0" err="1"/>
              <a:t>obaveze</a:t>
            </a:r>
            <a:r>
              <a:rPr lang="en-US" dirty="0"/>
              <a:t> </a:t>
            </a:r>
            <a:r>
              <a:rPr lang="en-US" dirty="0" err="1"/>
              <a:t>uprave</a:t>
            </a:r>
            <a:r>
              <a:rPr lang="en-US" dirty="0"/>
              <a:t> da </a:t>
            </a:r>
            <a:r>
              <a:rPr lang="en-US" dirty="0" err="1"/>
              <a:t>šalje</a:t>
            </a:r>
            <a:r>
              <a:rPr lang="en-US" dirty="0"/>
              <a:t> </a:t>
            </a:r>
            <a:r>
              <a:rPr lang="en-US" dirty="0" err="1"/>
              <a:t>stalne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potpune</a:t>
            </a:r>
            <a:r>
              <a:rPr lang="en-US" dirty="0"/>
              <a:t> </a:t>
            </a:r>
            <a:r>
              <a:rPr lang="en-US" dirty="0" err="1"/>
              <a:t>izvještaje</a:t>
            </a:r>
            <a:r>
              <a:rPr lang="en-US" dirty="0"/>
              <a:t> </a:t>
            </a:r>
            <a:r>
              <a:rPr lang="en-US" dirty="0" err="1"/>
              <a:t>nadzornom</a:t>
            </a:r>
            <a:r>
              <a:rPr lang="en-US" dirty="0"/>
              <a:t>/</a:t>
            </a:r>
            <a:r>
              <a:rPr lang="en-US" dirty="0" err="1"/>
              <a:t>upravnom</a:t>
            </a:r>
            <a:r>
              <a:rPr lang="en-US" dirty="0"/>
              <a:t> </a:t>
            </a:r>
            <a:r>
              <a:rPr lang="en-US" dirty="0" err="1"/>
              <a:t>odboru</a:t>
            </a:r>
            <a:r>
              <a:rPr lang="en-US" dirty="0"/>
              <a:t>.</a:t>
            </a:r>
          </a:p>
          <a:p>
            <a:pPr algn="just"/>
            <a:r>
              <a:rPr lang="pl-PL" dirty="0"/>
              <a:t>U BiH izvršni organi obično ne podnose izvještaje skupštini, to jedino radi nadzorni</a:t>
            </a:r>
            <a:r>
              <a:rPr lang="pl-PL" dirty="0" smtClean="0"/>
              <a:t>/ </a:t>
            </a:r>
            <a:r>
              <a:rPr lang="en-US" dirty="0" err="1" smtClean="0"/>
              <a:t>upravni</a:t>
            </a:r>
            <a:r>
              <a:rPr lang="en-US" dirty="0" smtClean="0"/>
              <a:t> </a:t>
            </a:r>
            <a:r>
              <a:rPr lang="en-US" dirty="0" err="1"/>
              <a:t>odbor</a:t>
            </a:r>
            <a:r>
              <a:rPr lang="en-US" dirty="0"/>
              <a:t>.</a:t>
            </a:r>
          </a:p>
          <a:p>
            <a:pPr algn="just"/>
            <a:r>
              <a:rPr lang="en-US" dirty="0" err="1"/>
              <a:t>Uprava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/>
              <a:t>ima</a:t>
            </a:r>
            <a:r>
              <a:rPr lang="en-US" dirty="0"/>
              <a:t> </a:t>
            </a:r>
            <a:r>
              <a:rPr lang="en-US" dirty="0" err="1"/>
              <a:t>ovlaštenje</a:t>
            </a:r>
            <a:r>
              <a:rPr lang="en-US" dirty="0"/>
              <a:t> da </a:t>
            </a:r>
            <a:r>
              <a:rPr lang="en-US" dirty="0" err="1"/>
              <a:t>nadzire</a:t>
            </a:r>
            <a:r>
              <a:rPr lang="en-US" dirty="0"/>
              <a:t> </a:t>
            </a:r>
            <a:r>
              <a:rPr lang="en-US" dirty="0" err="1"/>
              <a:t>poslove</a:t>
            </a:r>
            <a:r>
              <a:rPr lang="en-US" dirty="0"/>
              <a:t> </a:t>
            </a:r>
            <a:r>
              <a:rPr lang="en-US" dirty="0" err="1"/>
              <a:t>drugih</a:t>
            </a:r>
            <a:r>
              <a:rPr lang="en-US" dirty="0"/>
              <a:t> </a:t>
            </a:r>
            <a:r>
              <a:rPr lang="en-US" dirty="0" err="1"/>
              <a:t>izvršnih</a:t>
            </a:r>
            <a:r>
              <a:rPr lang="en-US" dirty="0"/>
              <a:t> </a:t>
            </a:r>
            <a:r>
              <a:rPr lang="en-US" dirty="0" smtClean="0"/>
              <a:t>organa</a:t>
            </a:r>
            <a:r>
              <a:rPr lang="sr-Latn-ME" dirty="0" smtClean="0"/>
              <a:t> </a:t>
            </a:r>
            <a:r>
              <a:rPr lang="en-US" dirty="0" smtClean="0"/>
              <a:t>u </a:t>
            </a:r>
            <a:r>
              <a:rPr lang="en-US" dirty="0" err="1"/>
              <a:t>društvu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577080303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72353"/>
            <a:ext cx="10515600" cy="5504610"/>
          </a:xfrm>
        </p:spPr>
        <p:txBody>
          <a:bodyPr/>
          <a:lstStyle/>
          <a:p>
            <a:r>
              <a:rPr lang="en-US" dirty="0"/>
              <a:t>Pored toga, </a:t>
            </a:r>
            <a:r>
              <a:rPr lang="en-US" dirty="0" err="1"/>
              <a:t>nadzorni</a:t>
            </a:r>
            <a:r>
              <a:rPr lang="en-US" dirty="0"/>
              <a:t>/</a:t>
            </a:r>
            <a:r>
              <a:rPr lang="en-US" dirty="0" err="1"/>
              <a:t>upravni</a:t>
            </a:r>
            <a:r>
              <a:rPr lang="en-US" dirty="0"/>
              <a:t> </a:t>
            </a:r>
            <a:r>
              <a:rPr lang="en-US" dirty="0" err="1"/>
              <a:t>odbor</a:t>
            </a:r>
            <a:r>
              <a:rPr lang="en-US" dirty="0"/>
              <a:t> </a:t>
            </a:r>
            <a:r>
              <a:rPr lang="en-US" dirty="0" err="1"/>
              <a:t>odlučuje</a:t>
            </a:r>
            <a:r>
              <a:rPr lang="en-US" dirty="0"/>
              <a:t> da li </a:t>
            </a:r>
            <a:r>
              <a:rPr lang="en-US" dirty="0" err="1"/>
              <a:t>generalni</a:t>
            </a:r>
            <a:r>
              <a:rPr lang="en-US" dirty="0"/>
              <a:t> </a:t>
            </a:r>
            <a:r>
              <a:rPr lang="en-US" dirty="0" err="1"/>
              <a:t>direktor</a:t>
            </a:r>
            <a:r>
              <a:rPr lang="en-US" dirty="0"/>
              <a:t> </a:t>
            </a:r>
            <a:r>
              <a:rPr lang="en-US" dirty="0" err="1" smtClean="0"/>
              <a:t>ili</a:t>
            </a:r>
            <a:r>
              <a:rPr lang="sr-Latn-ME" dirty="0" smtClean="0"/>
              <a:t> </a:t>
            </a:r>
            <a:r>
              <a:rPr lang="en-US" dirty="0" err="1" smtClean="0"/>
              <a:t>neki</a:t>
            </a:r>
            <a:r>
              <a:rPr lang="en-US" dirty="0" smtClean="0"/>
              <a:t> </a:t>
            </a:r>
            <a:r>
              <a:rPr lang="en-US" dirty="0" err="1"/>
              <a:t>drugi</a:t>
            </a:r>
            <a:r>
              <a:rPr lang="en-US" dirty="0"/>
              <a:t> </a:t>
            </a:r>
            <a:r>
              <a:rPr lang="en-US" dirty="0" err="1"/>
              <a:t>član</a:t>
            </a:r>
            <a:r>
              <a:rPr lang="en-US" dirty="0"/>
              <a:t> </a:t>
            </a:r>
            <a:r>
              <a:rPr lang="en-US" dirty="0" err="1"/>
              <a:t>uprave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zauzimati</a:t>
            </a:r>
            <a:r>
              <a:rPr lang="en-US" dirty="0"/>
              <a:t> </a:t>
            </a:r>
            <a:r>
              <a:rPr lang="en-US" dirty="0" err="1"/>
              <a:t>mjesto</a:t>
            </a:r>
            <a:r>
              <a:rPr lang="en-US" dirty="0"/>
              <a:t> u </a:t>
            </a:r>
            <a:r>
              <a:rPr lang="en-US" dirty="0" err="1"/>
              <a:t>organu</a:t>
            </a:r>
            <a:r>
              <a:rPr lang="en-US" dirty="0"/>
              <a:t> </a:t>
            </a:r>
            <a:r>
              <a:rPr lang="en-US" dirty="0" err="1"/>
              <a:t>upravljanja</a:t>
            </a:r>
            <a:r>
              <a:rPr lang="en-US" dirty="0"/>
              <a:t> </a:t>
            </a:r>
            <a:r>
              <a:rPr lang="en-US" dirty="0" err="1"/>
              <a:t>nekog</a:t>
            </a:r>
            <a:r>
              <a:rPr lang="en-US" dirty="0"/>
              <a:t> </a:t>
            </a:r>
            <a:r>
              <a:rPr lang="en-US" dirty="0" err="1" smtClean="0"/>
              <a:t>drugog</a:t>
            </a:r>
            <a:r>
              <a:rPr lang="sr-Latn-ME" dirty="0" smtClean="0"/>
              <a:t> </a:t>
            </a:r>
            <a:r>
              <a:rPr lang="en-US" dirty="0" err="1" smtClean="0"/>
              <a:t>pravnog</a:t>
            </a:r>
            <a:r>
              <a:rPr lang="en-US" dirty="0" smtClean="0"/>
              <a:t> </a:t>
            </a:r>
            <a:r>
              <a:rPr lang="en-US" dirty="0" err="1"/>
              <a:t>lica</a:t>
            </a:r>
            <a:r>
              <a:rPr lang="en-US" dirty="0"/>
              <a:t>, </a:t>
            </a:r>
            <a:r>
              <a:rPr lang="en-US" dirty="0" err="1"/>
              <a:t>radi</a:t>
            </a:r>
            <a:r>
              <a:rPr lang="en-US" dirty="0"/>
              <a:t> </a:t>
            </a:r>
            <a:r>
              <a:rPr lang="en-US" dirty="0" err="1"/>
              <a:t>izbjegavanja</a:t>
            </a:r>
            <a:r>
              <a:rPr lang="en-US" dirty="0"/>
              <a:t> </a:t>
            </a:r>
            <a:r>
              <a:rPr lang="en-US" dirty="0" err="1"/>
              <a:t>sukoba</a:t>
            </a:r>
            <a:r>
              <a:rPr lang="en-US" dirty="0"/>
              <a:t> </a:t>
            </a:r>
            <a:r>
              <a:rPr lang="en-US" dirty="0" err="1"/>
              <a:t>interesa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spriječiti</a:t>
            </a:r>
            <a:r>
              <a:rPr lang="en-US" dirty="0"/>
              <a:t> </a:t>
            </a:r>
            <a:r>
              <a:rPr lang="en-US" dirty="0" err="1" smtClean="0"/>
              <a:t>generalnog</a:t>
            </a:r>
            <a:r>
              <a:rPr lang="sr-Latn-ME" dirty="0" smtClean="0"/>
              <a:t> </a:t>
            </a:r>
            <a:r>
              <a:rPr lang="en-US" dirty="0" err="1" smtClean="0"/>
              <a:t>direktora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druge</a:t>
            </a:r>
            <a:r>
              <a:rPr lang="en-US" dirty="0"/>
              <a:t> </a:t>
            </a:r>
            <a:r>
              <a:rPr lang="en-US" dirty="0" err="1"/>
              <a:t>izvršne</a:t>
            </a:r>
            <a:r>
              <a:rPr lang="en-US" dirty="0"/>
              <a:t> </a:t>
            </a:r>
            <a:r>
              <a:rPr lang="en-US" dirty="0" err="1"/>
              <a:t>rukovodioce</a:t>
            </a:r>
            <a:r>
              <a:rPr lang="en-US" dirty="0"/>
              <a:t> da </a:t>
            </a:r>
            <a:r>
              <a:rPr lang="en-US" dirty="0" err="1"/>
              <a:t>pravilno</a:t>
            </a:r>
            <a:r>
              <a:rPr lang="en-US" dirty="0"/>
              <a:t> </a:t>
            </a:r>
            <a:r>
              <a:rPr lang="en-US" dirty="0" err="1"/>
              <a:t>izvršavaju</a:t>
            </a:r>
            <a:r>
              <a:rPr lang="en-US" dirty="0"/>
              <a:t> </a:t>
            </a:r>
            <a:r>
              <a:rPr lang="en-US" dirty="0" err="1"/>
              <a:t>svoje</a:t>
            </a:r>
            <a:r>
              <a:rPr lang="en-US" dirty="0"/>
              <a:t> </a:t>
            </a:r>
            <a:r>
              <a:rPr lang="en-US" dirty="0" err="1"/>
              <a:t>funkcije</a:t>
            </a:r>
            <a:r>
              <a:rPr lang="en-US" dirty="0"/>
              <a:t>⁹. je </a:t>
            </a:r>
            <a:r>
              <a:rPr lang="en-US" dirty="0" err="1"/>
              <a:t>predsjednik</a:t>
            </a:r>
            <a:r>
              <a:rPr lang="en-US" dirty="0"/>
              <a:t> </a:t>
            </a:r>
            <a:r>
              <a:rPr lang="en-US" dirty="0" err="1"/>
              <a:t>uprave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2066489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551329"/>
            <a:ext cx="10515600" cy="5625634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f</a:t>
            </a:r>
            <a:r>
              <a:rPr lang="en-US" dirty="0"/>
              <a:t>) </a:t>
            </a:r>
            <a:r>
              <a:rPr lang="en-US" dirty="0" err="1"/>
              <a:t>Formiranje</a:t>
            </a:r>
            <a:r>
              <a:rPr lang="en-US" dirty="0"/>
              <a:t> </a:t>
            </a:r>
            <a:r>
              <a:rPr lang="en-US" dirty="0" err="1"/>
              <a:t>komisija</a:t>
            </a:r>
            <a:r>
              <a:rPr lang="en-US" dirty="0"/>
              <a:t> </a:t>
            </a:r>
            <a:r>
              <a:rPr lang="en-US" dirty="0" err="1"/>
              <a:t>nadzornog</a:t>
            </a:r>
            <a:r>
              <a:rPr lang="en-US" dirty="0"/>
              <a:t>/</a:t>
            </a:r>
            <a:r>
              <a:rPr lang="en-US" dirty="0" err="1"/>
              <a:t>upravnog</a:t>
            </a:r>
            <a:r>
              <a:rPr lang="en-US" dirty="0"/>
              <a:t> </a:t>
            </a:r>
            <a:r>
              <a:rPr lang="en-US" dirty="0" err="1"/>
              <a:t>odbora</a:t>
            </a:r>
            <a:endParaRPr lang="en-US" dirty="0"/>
          </a:p>
          <a:p>
            <a:pPr algn="just"/>
            <a:r>
              <a:rPr lang="en-US" dirty="0" err="1"/>
              <a:t>Prema</a:t>
            </a:r>
            <a:r>
              <a:rPr lang="en-US" dirty="0"/>
              <a:t> </a:t>
            </a:r>
            <a:r>
              <a:rPr lang="en-US" dirty="0" err="1"/>
              <a:t>propisima</a:t>
            </a:r>
            <a:r>
              <a:rPr lang="en-US" dirty="0"/>
              <a:t> o </a:t>
            </a:r>
            <a:r>
              <a:rPr lang="en-US" dirty="0" err="1"/>
              <a:t>korporativnom</a:t>
            </a:r>
            <a:r>
              <a:rPr lang="en-US" dirty="0"/>
              <a:t> </a:t>
            </a:r>
            <a:r>
              <a:rPr lang="en-US" dirty="0" err="1"/>
              <a:t>upravljanju</a:t>
            </a:r>
            <a:r>
              <a:rPr lang="en-US" dirty="0"/>
              <a:t>, </a:t>
            </a:r>
            <a:r>
              <a:rPr lang="en-US" dirty="0" err="1"/>
              <a:t>nadzorni</a:t>
            </a:r>
            <a:r>
              <a:rPr lang="en-US" dirty="0"/>
              <a:t>/</a:t>
            </a:r>
            <a:r>
              <a:rPr lang="en-US" dirty="0" err="1"/>
              <a:t>upravni</a:t>
            </a:r>
            <a:r>
              <a:rPr lang="en-US" dirty="0"/>
              <a:t> </a:t>
            </a:r>
            <a:r>
              <a:rPr lang="en-US" dirty="0" err="1" smtClean="0"/>
              <a:t>odbor</a:t>
            </a:r>
            <a:r>
              <a:rPr lang="sr-Latn-ME" dirty="0" smtClean="0"/>
              <a:t> </a:t>
            </a:r>
            <a:r>
              <a:rPr lang="en-US" dirty="0" err="1" smtClean="0"/>
              <a:t>može</a:t>
            </a:r>
            <a:r>
              <a:rPr lang="en-US" dirty="0" smtClean="0"/>
              <a:t> </a:t>
            </a:r>
            <a:r>
              <a:rPr lang="en-US" dirty="0" err="1"/>
              <a:t>formirati</a:t>
            </a:r>
            <a:r>
              <a:rPr lang="en-US" dirty="0"/>
              <a:t> </a:t>
            </a:r>
            <a:r>
              <a:rPr lang="en-US" dirty="0" err="1"/>
              <a:t>jednu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više</a:t>
            </a:r>
            <a:r>
              <a:rPr lang="en-US" dirty="0"/>
              <a:t> </a:t>
            </a:r>
            <a:r>
              <a:rPr lang="en-US" dirty="0" err="1"/>
              <a:t>komisija</a:t>
            </a:r>
            <a:r>
              <a:rPr lang="en-US" dirty="0"/>
              <a:t>. </a:t>
            </a:r>
            <a:endParaRPr lang="sr-Latn-ME" dirty="0" smtClean="0"/>
          </a:p>
          <a:p>
            <a:r>
              <a:rPr lang="en-US" dirty="0" err="1" smtClean="0"/>
              <a:t>Odbor</a:t>
            </a:r>
            <a:r>
              <a:rPr lang="en-US" dirty="0" smtClean="0"/>
              <a:t> </a:t>
            </a:r>
            <a:r>
              <a:rPr lang="en-US" dirty="0"/>
              <a:t>je </a:t>
            </a:r>
            <a:r>
              <a:rPr lang="en-US" dirty="0" err="1"/>
              <a:t>po</a:t>
            </a:r>
            <a:r>
              <a:rPr lang="en-US" dirty="0"/>
              <a:t> </a:t>
            </a:r>
            <a:r>
              <a:rPr lang="en-US" dirty="0" err="1"/>
              <a:t>zakonu</a:t>
            </a:r>
            <a:r>
              <a:rPr lang="en-US" dirty="0"/>
              <a:t> </a:t>
            </a:r>
            <a:r>
              <a:rPr lang="en-US" dirty="0" err="1"/>
              <a:t>obavezan</a:t>
            </a:r>
            <a:r>
              <a:rPr lang="en-US" dirty="0"/>
              <a:t> </a:t>
            </a:r>
            <a:r>
              <a:rPr lang="en-US" dirty="0" err="1" smtClean="0"/>
              <a:t>formirati</a:t>
            </a:r>
            <a:r>
              <a:rPr lang="sr-Latn-ME" dirty="0" smtClean="0"/>
              <a:t> </a:t>
            </a:r>
            <a:r>
              <a:rPr lang="en-US" dirty="0" err="1" smtClean="0"/>
              <a:t>komisije</a:t>
            </a:r>
            <a:r>
              <a:rPr lang="en-US" dirty="0" smtClean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glasanje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naknade</a:t>
            </a:r>
            <a:r>
              <a:rPr lang="en-US" dirty="0"/>
              <a:t>, a </a:t>
            </a:r>
            <a:r>
              <a:rPr lang="en-US" dirty="0" err="1"/>
              <a:t>treba</a:t>
            </a:r>
            <a:r>
              <a:rPr lang="en-US" dirty="0"/>
              <a:t> </a:t>
            </a:r>
            <a:r>
              <a:rPr lang="en-US" dirty="0" err="1"/>
              <a:t>formirati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odbor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reviziju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7543144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27847"/>
            <a:ext cx="10515600" cy="5249116"/>
          </a:xfrm>
        </p:spPr>
        <p:txBody>
          <a:bodyPr>
            <a:normAutofit lnSpcReduction="10000"/>
          </a:bodyPr>
          <a:lstStyle/>
          <a:p>
            <a:pPr algn="just"/>
            <a:r>
              <a:rPr lang="hr-HR" dirty="0"/>
              <a:t>Postoje situacije kad većinski vlasnici u </a:t>
            </a:r>
            <a:r>
              <a:rPr lang="hr-HR" dirty="0" smtClean="0"/>
              <a:t>preduzećima  </a:t>
            </a:r>
            <a:r>
              <a:rPr lang="hr-HR" dirty="0"/>
              <a:t>s </a:t>
            </a:r>
            <a:r>
              <a:rPr lang="hr-HR" dirty="0" smtClean="0"/>
              <a:t>koncentrisanim vlasničkim </a:t>
            </a:r>
            <a:r>
              <a:rPr lang="hr-HR" dirty="0"/>
              <a:t>strukturama nametnu način vođenja korporacije u svom interesu, a na štetu manjinskih dioničara. </a:t>
            </a:r>
          </a:p>
          <a:p>
            <a:pPr algn="just"/>
            <a:r>
              <a:rPr lang="hr-HR" dirty="0"/>
              <a:t>Određeni sporazumi između većinskih vlasnika i pojedinih interesno-utjecajnih </a:t>
            </a:r>
            <a:r>
              <a:rPr lang="hr-HR" dirty="0" smtClean="0"/>
              <a:t>grupa </a:t>
            </a:r>
            <a:r>
              <a:rPr lang="hr-HR" dirty="0"/>
              <a:t>mogu stvoriti dogovor koji odražava </a:t>
            </a:r>
            <a:r>
              <a:rPr lang="hr-HR" i="1" dirty="0"/>
              <a:t>status quo</a:t>
            </a:r>
            <a:r>
              <a:rPr lang="hr-HR" dirty="0"/>
              <a:t> i jak otpor promjenama koje bi mogle poboljšati blagostanje malih dioničara.</a:t>
            </a:r>
          </a:p>
          <a:p>
            <a:pPr algn="just"/>
            <a:r>
              <a:rPr lang="hr-HR" dirty="0"/>
              <a:t> Vlasnici velikih paketa dionica mogu odvojiti prava na novčani tok od kontrole korporacije: izdavanjem dionica bez prava glasa, </a:t>
            </a:r>
            <a:r>
              <a:rPr lang="hr-HR" dirty="0" smtClean="0"/>
              <a:t>kontrolisanjem preduzeća  </a:t>
            </a:r>
            <a:r>
              <a:rPr lang="hr-HR" dirty="0"/>
              <a:t>u piramidalnim odnosima s koncentracijom prava na vrhu i izgradnjom veza međusobnog suvlasništva, kad su glasačka prava kojima se ostvaruje kontrola distribuirana kroz cijelu grupu.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4956223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32012"/>
            <a:ext cx="10515600" cy="554495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g) </a:t>
            </a:r>
            <a:r>
              <a:rPr lang="en-US" dirty="0" err="1"/>
              <a:t>Imenovanje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smjenjivanje</a:t>
            </a:r>
            <a:r>
              <a:rPr lang="en-US" dirty="0"/>
              <a:t> </a:t>
            </a:r>
            <a:r>
              <a:rPr lang="en-US" dirty="0" err="1"/>
              <a:t>internog</a:t>
            </a:r>
            <a:r>
              <a:rPr lang="en-US" dirty="0"/>
              <a:t> </a:t>
            </a:r>
            <a:r>
              <a:rPr lang="en-US" dirty="0" err="1"/>
              <a:t>revizora</a:t>
            </a:r>
            <a:r>
              <a:rPr lang="en-US" dirty="0"/>
              <a:t> </a:t>
            </a:r>
            <a:r>
              <a:rPr lang="en-US" dirty="0" err="1" smtClean="0"/>
              <a:t>ili</a:t>
            </a:r>
            <a:r>
              <a:rPr lang="sr-Latn-ME" dirty="0" smtClean="0"/>
              <a:t> </a:t>
            </a:r>
            <a:r>
              <a:rPr lang="en-US" dirty="0" err="1" smtClean="0"/>
              <a:t>odbora</a:t>
            </a:r>
            <a:r>
              <a:rPr lang="en-US" dirty="0" smtClean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reviziju</a:t>
            </a:r>
            <a:endParaRPr lang="en-US" dirty="0"/>
          </a:p>
          <a:p>
            <a:pPr marL="0" indent="0">
              <a:buNone/>
            </a:pPr>
            <a:r>
              <a:rPr lang="en-US" dirty="0" err="1"/>
              <a:t>Nadzorni</a:t>
            </a:r>
            <a:r>
              <a:rPr lang="en-US" dirty="0"/>
              <a:t>/</a:t>
            </a:r>
            <a:r>
              <a:rPr lang="en-US" dirty="0" err="1"/>
              <a:t>Upravni</a:t>
            </a:r>
            <a:r>
              <a:rPr lang="en-US" dirty="0"/>
              <a:t> </a:t>
            </a:r>
            <a:r>
              <a:rPr lang="en-US" dirty="0" err="1"/>
              <a:t>odbor</a:t>
            </a:r>
            <a:r>
              <a:rPr lang="en-US" dirty="0"/>
              <a:t> </a:t>
            </a:r>
            <a:r>
              <a:rPr lang="en-US" dirty="0" err="1"/>
              <a:t>ima</a:t>
            </a:r>
            <a:r>
              <a:rPr lang="en-US" dirty="0"/>
              <a:t> </a:t>
            </a:r>
            <a:r>
              <a:rPr lang="en-US" dirty="0" err="1"/>
              <a:t>nadležnost</a:t>
            </a:r>
            <a:r>
              <a:rPr lang="en-US" dirty="0"/>
              <a:t> da </a:t>
            </a:r>
            <a:r>
              <a:rPr lang="en-US" dirty="0" err="1"/>
              <a:t>imenuje</a:t>
            </a:r>
            <a:r>
              <a:rPr lang="en-US" dirty="0"/>
              <a:t> </a:t>
            </a:r>
            <a:r>
              <a:rPr lang="en-US" dirty="0" err="1"/>
              <a:t>internog</a:t>
            </a:r>
            <a:r>
              <a:rPr lang="en-US" dirty="0"/>
              <a:t> </a:t>
            </a:r>
            <a:r>
              <a:rPr lang="en-US" dirty="0" err="1"/>
              <a:t>revizora</a:t>
            </a:r>
            <a:r>
              <a:rPr lang="en-US" dirty="0"/>
              <a:t> </a:t>
            </a:r>
            <a:r>
              <a:rPr lang="en-US" dirty="0" err="1"/>
              <a:t>ili</a:t>
            </a:r>
            <a:endParaRPr lang="en-US" dirty="0"/>
          </a:p>
          <a:p>
            <a:pPr marL="0" indent="0">
              <a:buNone/>
            </a:pPr>
            <a:r>
              <a:rPr lang="en-US" dirty="0" err="1"/>
              <a:t>članove</a:t>
            </a:r>
            <a:r>
              <a:rPr lang="en-US" dirty="0"/>
              <a:t> </a:t>
            </a:r>
            <a:r>
              <a:rPr lang="en-US" dirty="0" err="1"/>
              <a:t>odbora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reviziju</a:t>
            </a:r>
            <a:r>
              <a:rPr lang="en-US" dirty="0"/>
              <a:t>. </a:t>
            </a:r>
            <a:r>
              <a:rPr lang="en-US" dirty="0" err="1"/>
              <a:t>Ograničenja</a:t>
            </a:r>
            <a:r>
              <a:rPr lang="en-US" dirty="0"/>
              <a:t> </a:t>
            </a:r>
            <a:r>
              <a:rPr lang="en-US" dirty="0" err="1"/>
              <a:t>ovog</a:t>
            </a:r>
            <a:r>
              <a:rPr lang="en-US" dirty="0"/>
              <a:t> </a:t>
            </a:r>
            <a:r>
              <a:rPr lang="en-US" dirty="0" err="1"/>
              <a:t>prava</a:t>
            </a:r>
            <a:r>
              <a:rPr lang="en-US" dirty="0"/>
              <a:t> </a:t>
            </a:r>
            <a:r>
              <a:rPr lang="en-US" dirty="0" err="1"/>
              <a:t>imenovanja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sljedeća</a:t>
            </a:r>
            <a:r>
              <a:rPr lang="en-US" dirty="0"/>
              <a:t>:</a:t>
            </a:r>
          </a:p>
          <a:p>
            <a:pPr marL="0" indent="0">
              <a:buNone/>
            </a:pPr>
            <a:r>
              <a:rPr lang="en-US" dirty="0"/>
              <a:t>– </a:t>
            </a:r>
            <a:r>
              <a:rPr lang="en-US" dirty="0" err="1"/>
              <a:t>Formira</a:t>
            </a:r>
            <a:r>
              <a:rPr lang="en-US" dirty="0"/>
              <a:t> se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obavezan</a:t>
            </a:r>
            <a:r>
              <a:rPr lang="en-US" dirty="0"/>
              <a:t> organ u </a:t>
            </a:r>
            <a:r>
              <a:rPr lang="en-US" dirty="0" err="1"/>
              <a:t>dioničkom</a:t>
            </a:r>
            <a:r>
              <a:rPr lang="en-US" dirty="0"/>
              <a:t>/</a:t>
            </a:r>
            <a:r>
              <a:rPr lang="en-US" dirty="0" err="1"/>
              <a:t>akcionarskom</a:t>
            </a:r>
            <a:r>
              <a:rPr lang="en-US" dirty="0"/>
              <a:t> </a:t>
            </a:r>
            <a:r>
              <a:rPr lang="en-US" dirty="0" err="1"/>
              <a:t>društvu</a:t>
            </a:r>
            <a:r>
              <a:rPr lang="en-US" dirty="0"/>
              <a:t>.</a:t>
            </a:r>
          </a:p>
          <a:p>
            <a:pPr marL="0" indent="0">
              <a:buNone/>
            </a:pPr>
            <a:r>
              <a:rPr lang="en-US" dirty="0"/>
              <a:t>– </a:t>
            </a:r>
            <a:r>
              <a:rPr lang="en-US" dirty="0" err="1"/>
              <a:t>Predsjednik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član</a:t>
            </a:r>
            <a:r>
              <a:rPr lang="en-US" dirty="0"/>
              <a:t> </a:t>
            </a:r>
            <a:r>
              <a:rPr lang="en-US" dirty="0" err="1"/>
              <a:t>odbora</a:t>
            </a:r>
            <a:r>
              <a:rPr lang="en-US" dirty="0"/>
              <a:t> ne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biti</a:t>
            </a:r>
            <a:r>
              <a:rPr lang="en-US" dirty="0"/>
              <a:t>:</a:t>
            </a:r>
          </a:p>
          <a:p>
            <a:pPr marL="0" indent="0">
              <a:buNone/>
            </a:pPr>
            <a:r>
              <a:rPr lang="en-US" dirty="0"/>
              <a:t>• </a:t>
            </a:r>
            <a:r>
              <a:rPr lang="en-US" dirty="0" err="1"/>
              <a:t>član</a:t>
            </a:r>
            <a:r>
              <a:rPr lang="en-US" dirty="0"/>
              <a:t> NO;</a:t>
            </a:r>
          </a:p>
          <a:p>
            <a:pPr marL="0" indent="0">
              <a:buNone/>
            </a:pPr>
            <a:r>
              <a:rPr lang="en-US" dirty="0"/>
              <a:t>• </a:t>
            </a:r>
            <a:r>
              <a:rPr lang="en-US" dirty="0" err="1"/>
              <a:t>član</a:t>
            </a:r>
            <a:r>
              <a:rPr lang="en-US" dirty="0"/>
              <a:t> </a:t>
            </a:r>
            <a:r>
              <a:rPr lang="en-US" dirty="0" err="1"/>
              <a:t>uprave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• </a:t>
            </a:r>
            <a:r>
              <a:rPr lang="en-US" dirty="0" err="1"/>
              <a:t>zaposleni</a:t>
            </a:r>
            <a:r>
              <a:rPr lang="en-US" dirty="0"/>
              <a:t> u </a:t>
            </a:r>
            <a:r>
              <a:rPr lang="en-US" dirty="0" err="1"/>
              <a:t>dioničkom</a:t>
            </a:r>
            <a:r>
              <a:rPr lang="en-US" dirty="0"/>
              <a:t>/</a:t>
            </a:r>
            <a:r>
              <a:rPr lang="en-US" dirty="0" err="1"/>
              <a:t>akcionarskom</a:t>
            </a:r>
            <a:r>
              <a:rPr lang="en-US" dirty="0"/>
              <a:t> </a:t>
            </a:r>
            <a:r>
              <a:rPr lang="en-US" dirty="0" err="1"/>
              <a:t>društvu</a:t>
            </a:r>
            <a:r>
              <a:rPr lang="en-US" dirty="0"/>
              <a:t>;</a:t>
            </a:r>
          </a:p>
          <a:p>
            <a:pPr marL="0" indent="0" algn="just">
              <a:buNone/>
            </a:pPr>
            <a:r>
              <a:rPr lang="it-IT" dirty="0"/>
              <a:t>• ne smije imati direktni ili indirektni </a:t>
            </a:r>
            <a:r>
              <a:rPr lang="it-IT" dirty="0" smtClean="0"/>
              <a:t>finansijski</a:t>
            </a:r>
            <a:r>
              <a:rPr lang="sr-Latn-ME" dirty="0" smtClean="0"/>
              <a:t> </a:t>
            </a:r>
            <a:r>
              <a:rPr lang="en-US" dirty="0" err="1"/>
              <a:t>interes</a:t>
            </a:r>
            <a:r>
              <a:rPr lang="en-US" dirty="0"/>
              <a:t> u </a:t>
            </a:r>
            <a:r>
              <a:rPr lang="en-US" dirty="0" err="1"/>
              <a:t>dioničkom</a:t>
            </a:r>
            <a:r>
              <a:rPr lang="en-US" dirty="0"/>
              <a:t>/</a:t>
            </a:r>
            <a:r>
              <a:rPr lang="en-US" dirty="0" err="1"/>
              <a:t>akcionarskom</a:t>
            </a:r>
            <a:r>
              <a:rPr lang="en-US" dirty="0"/>
              <a:t> </a:t>
            </a:r>
            <a:r>
              <a:rPr lang="en-US" dirty="0" err="1"/>
              <a:t>društvu</a:t>
            </a:r>
            <a:r>
              <a:rPr lang="en-US" dirty="0"/>
              <a:t>.</a:t>
            </a:r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612536407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416859"/>
            <a:ext cx="10515600" cy="5760104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dirty="0" smtClean="0"/>
              <a:t>– </a:t>
            </a:r>
            <a:r>
              <a:rPr lang="en-US" dirty="0" err="1"/>
              <a:t>Zaključuje</a:t>
            </a:r>
            <a:r>
              <a:rPr lang="en-US" dirty="0"/>
              <a:t> </a:t>
            </a:r>
            <a:r>
              <a:rPr lang="en-US" dirty="0" err="1"/>
              <a:t>ugovor</a:t>
            </a:r>
            <a:r>
              <a:rPr lang="en-US" dirty="0"/>
              <a:t> s </a:t>
            </a:r>
            <a:r>
              <a:rPr lang="en-US" dirty="0" err="1"/>
              <a:t>dioničkim</a:t>
            </a:r>
            <a:r>
              <a:rPr lang="en-US" dirty="0"/>
              <a:t>/</a:t>
            </a:r>
            <a:r>
              <a:rPr lang="en-US" dirty="0" err="1"/>
              <a:t>akcionarskim</a:t>
            </a:r>
            <a:r>
              <a:rPr lang="en-US" dirty="0"/>
              <a:t> </a:t>
            </a:r>
            <a:r>
              <a:rPr lang="en-US" dirty="0" err="1"/>
              <a:t>društvom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 smtClean="0"/>
              <a:t>osnovu</a:t>
            </a:r>
            <a:r>
              <a:rPr lang="sr-Latn-ME" dirty="0" smtClean="0"/>
              <a:t> </a:t>
            </a:r>
            <a:r>
              <a:rPr lang="en-US" dirty="0" err="1" smtClean="0"/>
              <a:t>odluke</a:t>
            </a:r>
            <a:r>
              <a:rPr lang="en-US" dirty="0" smtClean="0"/>
              <a:t> </a:t>
            </a:r>
            <a:r>
              <a:rPr lang="en-US" dirty="0" err="1"/>
              <a:t>skupštine</a:t>
            </a:r>
            <a:r>
              <a:rPr lang="en-US" dirty="0"/>
              <a:t>.</a:t>
            </a:r>
          </a:p>
          <a:p>
            <a:pPr marL="0" indent="0" algn="just">
              <a:buNone/>
            </a:pPr>
            <a:r>
              <a:rPr lang="en-US" dirty="0" err="1"/>
              <a:t>Korporativni</a:t>
            </a:r>
            <a:r>
              <a:rPr lang="en-US" dirty="0"/>
              <a:t> organ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imenuje</a:t>
            </a:r>
            <a:r>
              <a:rPr lang="en-US" dirty="0"/>
              <a:t> </a:t>
            </a:r>
            <a:r>
              <a:rPr lang="en-US" dirty="0" err="1"/>
              <a:t>internog</a:t>
            </a:r>
            <a:r>
              <a:rPr lang="en-US" dirty="0"/>
              <a:t> </a:t>
            </a:r>
            <a:r>
              <a:rPr lang="en-US" dirty="0" err="1"/>
              <a:t>revizora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članove</a:t>
            </a:r>
            <a:r>
              <a:rPr lang="en-US" dirty="0"/>
              <a:t> </a:t>
            </a:r>
            <a:r>
              <a:rPr lang="en-US" dirty="0" err="1"/>
              <a:t>odbora</a:t>
            </a:r>
            <a:r>
              <a:rPr lang="en-US" dirty="0"/>
              <a:t> </a:t>
            </a:r>
            <a:r>
              <a:rPr lang="en-US" dirty="0" err="1" smtClean="0"/>
              <a:t>revizora</a:t>
            </a:r>
            <a:r>
              <a:rPr lang="sr-Latn-ME" dirty="0" smtClean="0"/>
              <a:t> </a:t>
            </a:r>
            <a:r>
              <a:rPr lang="en-US" dirty="0" smtClean="0"/>
              <a:t>(</a:t>
            </a:r>
            <a:r>
              <a:rPr lang="en-US" dirty="0" err="1"/>
              <a:t>nadzorni</a:t>
            </a:r>
            <a:r>
              <a:rPr lang="en-US" dirty="0"/>
              <a:t>/</a:t>
            </a:r>
            <a:r>
              <a:rPr lang="en-US" dirty="0" err="1"/>
              <a:t>upravni</a:t>
            </a:r>
            <a:r>
              <a:rPr lang="en-US" dirty="0"/>
              <a:t> </a:t>
            </a:r>
            <a:r>
              <a:rPr lang="en-US" dirty="0" err="1"/>
              <a:t>odbor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skupština</a:t>
            </a:r>
            <a:r>
              <a:rPr lang="en-US" dirty="0"/>
              <a:t>) </a:t>
            </a:r>
            <a:r>
              <a:rPr lang="en-US" dirty="0" err="1"/>
              <a:t>ima</a:t>
            </a:r>
            <a:r>
              <a:rPr lang="en-US" dirty="0"/>
              <a:t> </a:t>
            </a:r>
            <a:r>
              <a:rPr lang="en-US" dirty="0" err="1"/>
              <a:t>nadležnost</a:t>
            </a:r>
            <a:r>
              <a:rPr lang="en-US" dirty="0"/>
              <a:t> da </a:t>
            </a:r>
            <a:r>
              <a:rPr lang="en-US" dirty="0" err="1"/>
              <a:t>ih</a:t>
            </a:r>
            <a:r>
              <a:rPr lang="en-US" dirty="0"/>
              <a:t> </a:t>
            </a:r>
            <a:r>
              <a:rPr lang="en-US" dirty="0" err="1"/>
              <a:t>smjenjuje</a:t>
            </a:r>
            <a:r>
              <a:rPr lang="en-US" dirty="0"/>
              <a:t> (</a:t>
            </a:r>
            <a:r>
              <a:rPr lang="en-US" dirty="0" err="1"/>
              <a:t>tj</a:t>
            </a:r>
            <a:r>
              <a:rPr lang="en-US" dirty="0"/>
              <a:t>. </a:t>
            </a:r>
            <a:r>
              <a:rPr lang="en-US" dirty="0" err="1" smtClean="0"/>
              <a:t>Postupak</a:t>
            </a:r>
            <a:r>
              <a:rPr lang="sr-Latn-ME" dirty="0" smtClean="0"/>
              <a:t> </a:t>
            </a:r>
            <a:r>
              <a:rPr lang="en-US" dirty="0" err="1" smtClean="0"/>
              <a:t>smjenjivanja</a:t>
            </a:r>
            <a:r>
              <a:rPr lang="en-US" dirty="0" smtClean="0"/>
              <a:t> </a:t>
            </a:r>
            <a:r>
              <a:rPr lang="en-US" dirty="0"/>
              <a:t>je </a:t>
            </a:r>
            <a:r>
              <a:rPr lang="en-US" dirty="0" err="1"/>
              <a:t>isti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postupak</a:t>
            </a:r>
            <a:r>
              <a:rPr lang="en-US" dirty="0"/>
              <a:t> </a:t>
            </a:r>
            <a:r>
              <a:rPr lang="en-US" dirty="0" err="1"/>
              <a:t>imenovanja</a:t>
            </a:r>
            <a:r>
              <a:rPr lang="en-US" dirty="0"/>
              <a:t>).</a:t>
            </a:r>
          </a:p>
          <a:p>
            <a:pPr marL="0" indent="0">
              <a:buNone/>
            </a:pPr>
            <a:r>
              <a:rPr lang="en-US" dirty="0" err="1"/>
              <a:t>interes</a:t>
            </a:r>
            <a:r>
              <a:rPr lang="en-US" dirty="0"/>
              <a:t> u </a:t>
            </a:r>
            <a:r>
              <a:rPr lang="en-US" dirty="0" err="1"/>
              <a:t>dioničkom</a:t>
            </a:r>
            <a:r>
              <a:rPr lang="en-US" dirty="0"/>
              <a:t>/</a:t>
            </a:r>
            <a:r>
              <a:rPr lang="en-US" dirty="0" err="1"/>
              <a:t>akcionarskom</a:t>
            </a:r>
            <a:r>
              <a:rPr lang="en-US" dirty="0"/>
              <a:t> </a:t>
            </a:r>
            <a:r>
              <a:rPr lang="en-US" dirty="0" err="1"/>
              <a:t>društvu</a:t>
            </a:r>
            <a:r>
              <a:rPr lang="en-US" dirty="0"/>
              <a:t>.</a:t>
            </a:r>
          </a:p>
          <a:p>
            <a:pPr marL="0" indent="0" algn="just">
              <a:buNone/>
            </a:pPr>
            <a:r>
              <a:rPr lang="en-US" dirty="0"/>
              <a:t>– </a:t>
            </a:r>
            <a:r>
              <a:rPr lang="en-US" dirty="0" err="1"/>
              <a:t>Zaključuje</a:t>
            </a:r>
            <a:r>
              <a:rPr lang="en-US" dirty="0"/>
              <a:t> </a:t>
            </a:r>
            <a:r>
              <a:rPr lang="en-US" dirty="0" err="1"/>
              <a:t>ugovor</a:t>
            </a:r>
            <a:r>
              <a:rPr lang="en-US" dirty="0"/>
              <a:t> s </a:t>
            </a:r>
            <a:r>
              <a:rPr lang="en-US" dirty="0" err="1"/>
              <a:t>dioničkim</a:t>
            </a:r>
            <a:r>
              <a:rPr lang="en-US" dirty="0"/>
              <a:t>/</a:t>
            </a:r>
            <a:r>
              <a:rPr lang="en-US" dirty="0" err="1"/>
              <a:t>akcionarskim</a:t>
            </a:r>
            <a:r>
              <a:rPr lang="en-US" dirty="0"/>
              <a:t> </a:t>
            </a:r>
            <a:r>
              <a:rPr lang="en-US" dirty="0" err="1"/>
              <a:t>društvom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 smtClean="0"/>
              <a:t>osnovu</a:t>
            </a:r>
            <a:r>
              <a:rPr lang="sr-Latn-ME" dirty="0" smtClean="0"/>
              <a:t> </a:t>
            </a:r>
            <a:r>
              <a:rPr lang="en-US" dirty="0" err="1" smtClean="0"/>
              <a:t>odluke</a:t>
            </a:r>
            <a:r>
              <a:rPr lang="en-US" dirty="0" smtClean="0"/>
              <a:t> </a:t>
            </a:r>
            <a:r>
              <a:rPr lang="en-US" dirty="0" err="1"/>
              <a:t>skupštine</a:t>
            </a:r>
            <a:r>
              <a:rPr lang="en-US" dirty="0"/>
              <a:t>.</a:t>
            </a:r>
          </a:p>
          <a:p>
            <a:pPr marL="0" indent="0" algn="just">
              <a:buNone/>
            </a:pPr>
            <a:r>
              <a:rPr lang="en-US" dirty="0" err="1"/>
              <a:t>Korporativni</a:t>
            </a:r>
            <a:r>
              <a:rPr lang="en-US" dirty="0"/>
              <a:t> organ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imenuje</a:t>
            </a:r>
            <a:r>
              <a:rPr lang="en-US" dirty="0"/>
              <a:t> </a:t>
            </a:r>
            <a:r>
              <a:rPr lang="en-US" dirty="0" err="1"/>
              <a:t>internog</a:t>
            </a:r>
            <a:r>
              <a:rPr lang="en-US" dirty="0"/>
              <a:t> </a:t>
            </a:r>
            <a:r>
              <a:rPr lang="en-US" dirty="0" err="1"/>
              <a:t>revizora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članove</a:t>
            </a:r>
            <a:r>
              <a:rPr lang="en-US" dirty="0"/>
              <a:t> </a:t>
            </a:r>
            <a:r>
              <a:rPr lang="en-US" dirty="0" err="1"/>
              <a:t>odbora</a:t>
            </a:r>
            <a:r>
              <a:rPr lang="en-US" dirty="0"/>
              <a:t> </a:t>
            </a:r>
            <a:r>
              <a:rPr lang="en-US" dirty="0" err="1" smtClean="0"/>
              <a:t>revizora</a:t>
            </a:r>
            <a:r>
              <a:rPr lang="sr-Latn-ME" dirty="0" smtClean="0"/>
              <a:t> </a:t>
            </a:r>
            <a:r>
              <a:rPr lang="en-US" dirty="0" smtClean="0"/>
              <a:t>(</a:t>
            </a:r>
            <a:r>
              <a:rPr lang="en-US" dirty="0" err="1"/>
              <a:t>nadzorni</a:t>
            </a:r>
            <a:r>
              <a:rPr lang="en-US" dirty="0"/>
              <a:t>/</a:t>
            </a:r>
            <a:r>
              <a:rPr lang="en-US" dirty="0" err="1"/>
              <a:t>upravni</a:t>
            </a:r>
            <a:r>
              <a:rPr lang="en-US" dirty="0"/>
              <a:t> </a:t>
            </a:r>
            <a:r>
              <a:rPr lang="en-US" dirty="0" err="1"/>
              <a:t>odbor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skupština</a:t>
            </a:r>
            <a:r>
              <a:rPr lang="en-US" dirty="0"/>
              <a:t>) </a:t>
            </a:r>
            <a:r>
              <a:rPr lang="en-US" dirty="0" err="1"/>
              <a:t>ima</a:t>
            </a:r>
            <a:r>
              <a:rPr lang="en-US" dirty="0"/>
              <a:t> </a:t>
            </a:r>
            <a:r>
              <a:rPr lang="en-US" dirty="0" err="1"/>
              <a:t>nadležnost</a:t>
            </a:r>
            <a:r>
              <a:rPr lang="en-US" dirty="0"/>
              <a:t> da </a:t>
            </a:r>
            <a:r>
              <a:rPr lang="en-US" dirty="0" err="1"/>
              <a:t>ih</a:t>
            </a:r>
            <a:r>
              <a:rPr lang="en-US" dirty="0"/>
              <a:t> </a:t>
            </a:r>
            <a:r>
              <a:rPr lang="en-US" dirty="0" err="1"/>
              <a:t>smjenjuje</a:t>
            </a:r>
            <a:r>
              <a:rPr lang="en-US" dirty="0"/>
              <a:t> (</a:t>
            </a:r>
            <a:r>
              <a:rPr lang="en-US" dirty="0" err="1"/>
              <a:t>tj</a:t>
            </a:r>
            <a:r>
              <a:rPr lang="en-US" dirty="0"/>
              <a:t>. </a:t>
            </a:r>
            <a:r>
              <a:rPr lang="en-US" dirty="0" err="1" smtClean="0"/>
              <a:t>Postupak</a:t>
            </a:r>
            <a:r>
              <a:rPr lang="sr-Latn-ME" dirty="0" smtClean="0"/>
              <a:t> </a:t>
            </a:r>
            <a:r>
              <a:rPr lang="en-US" dirty="0" err="1" smtClean="0"/>
              <a:t>smjenjivanja</a:t>
            </a:r>
            <a:r>
              <a:rPr lang="en-US" dirty="0" smtClean="0"/>
              <a:t> </a:t>
            </a:r>
            <a:r>
              <a:rPr lang="en-US" dirty="0"/>
              <a:t>je </a:t>
            </a:r>
            <a:r>
              <a:rPr lang="en-US" dirty="0" err="1"/>
              <a:t>isti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postupak</a:t>
            </a:r>
            <a:r>
              <a:rPr lang="en-US" dirty="0"/>
              <a:t> </a:t>
            </a:r>
            <a:r>
              <a:rPr lang="en-US" dirty="0" err="1"/>
              <a:t>imenovanja</a:t>
            </a:r>
            <a:r>
              <a:rPr lang="en-US" dirty="0"/>
              <a:t>).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3672710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443753"/>
            <a:ext cx="10515600" cy="573321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h) </a:t>
            </a:r>
            <a:r>
              <a:rPr lang="en-US" dirty="0" err="1"/>
              <a:t>Imenovanje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smjenjivanje</a:t>
            </a:r>
            <a:r>
              <a:rPr lang="en-US" dirty="0"/>
              <a:t> </a:t>
            </a:r>
            <a:r>
              <a:rPr lang="en-US" dirty="0" err="1"/>
              <a:t>sekretara</a:t>
            </a:r>
            <a:r>
              <a:rPr lang="en-US" dirty="0"/>
              <a:t> </a:t>
            </a:r>
            <a:r>
              <a:rPr lang="en-US" dirty="0" err="1"/>
              <a:t>društva</a:t>
            </a:r>
            <a:endParaRPr lang="en-US" dirty="0"/>
          </a:p>
          <a:p>
            <a:pPr algn="just"/>
            <a:r>
              <a:rPr lang="en-US" dirty="0" err="1"/>
              <a:t>Imenovanje</a:t>
            </a:r>
            <a:r>
              <a:rPr lang="en-US" dirty="0"/>
              <a:t> </a:t>
            </a:r>
            <a:r>
              <a:rPr lang="en-US" dirty="0" err="1"/>
              <a:t>sekretara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definiranje</a:t>
            </a:r>
            <a:r>
              <a:rPr lang="en-US" dirty="0"/>
              <a:t> </a:t>
            </a:r>
            <a:r>
              <a:rPr lang="en-US" dirty="0" err="1"/>
              <a:t>uslova</a:t>
            </a:r>
            <a:r>
              <a:rPr lang="en-US" dirty="0"/>
              <a:t> </a:t>
            </a:r>
            <a:r>
              <a:rPr lang="en-US" dirty="0" err="1"/>
              <a:t>ugovora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 smtClean="0"/>
              <a:t>sekretarom</a:t>
            </a:r>
            <a:r>
              <a:rPr lang="sr-Latn-ME" dirty="0" smtClean="0"/>
              <a:t> </a:t>
            </a:r>
            <a:r>
              <a:rPr lang="en-US" dirty="0" err="1" smtClean="0"/>
              <a:t>društva</a:t>
            </a:r>
            <a:r>
              <a:rPr lang="en-US" dirty="0"/>
              <a:t>, </a:t>
            </a:r>
            <a:r>
              <a:rPr lang="en-US" dirty="0" err="1"/>
              <a:t>uključujući</a:t>
            </a:r>
            <a:r>
              <a:rPr lang="en-US" dirty="0"/>
              <a:t> </a:t>
            </a:r>
            <a:r>
              <a:rPr lang="en-US" dirty="0" err="1"/>
              <a:t>iznos</a:t>
            </a:r>
            <a:r>
              <a:rPr lang="en-US" dirty="0"/>
              <a:t> </a:t>
            </a:r>
            <a:r>
              <a:rPr lang="en-US" dirty="0" err="1"/>
              <a:t>naknade</a:t>
            </a:r>
            <a:r>
              <a:rPr lang="en-US" dirty="0"/>
              <a:t>, </a:t>
            </a:r>
            <a:r>
              <a:rPr lang="en-US" dirty="0" err="1"/>
              <a:t>spadaju</a:t>
            </a:r>
            <a:r>
              <a:rPr lang="en-US" dirty="0"/>
              <a:t> u </a:t>
            </a:r>
            <a:r>
              <a:rPr lang="en-US" dirty="0" err="1"/>
              <a:t>nadležnost</a:t>
            </a:r>
            <a:r>
              <a:rPr lang="en-US" dirty="0"/>
              <a:t> </a:t>
            </a:r>
            <a:r>
              <a:rPr lang="sr-Latn-ME" dirty="0" smtClean="0"/>
              <a:t> n</a:t>
            </a:r>
            <a:r>
              <a:rPr lang="en-US" dirty="0" err="1" smtClean="0"/>
              <a:t>adzornog</a:t>
            </a:r>
            <a:r>
              <a:rPr lang="en-US" dirty="0" smtClean="0"/>
              <a:t>/</a:t>
            </a:r>
            <a:r>
              <a:rPr lang="en-US" dirty="0" err="1" smtClean="0"/>
              <a:t>upravnog</a:t>
            </a:r>
            <a:r>
              <a:rPr lang="sr-Latn-ME" dirty="0" smtClean="0"/>
              <a:t> </a:t>
            </a:r>
            <a:r>
              <a:rPr lang="en-US" dirty="0" err="1" smtClean="0"/>
              <a:t>odbora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Pored </a:t>
            </a:r>
            <a:r>
              <a:rPr lang="en-US" dirty="0"/>
              <a:t>toga, </a:t>
            </a:r>
            <a:r>
              <a:rPr lang="en-US" dirty="0" err="1"/>
              <a:t>sekretar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 je </a:t>
            </a:r>
            <a:r>
              <a:rPr lang="en-US" dirty="0" err="1"/>
              <a:t>odgovoran</a:t>
            </a:r>
            <a:r>
              <a:rPr lang="en-US" dirty="0"/>
              <a:t> </a:t>
            </a:r>
            <a:r>
              <a:rPr lang="en-US" dirty="0" err="1"/>
              <a:t>nadzornom</a:t>
            </a:r>
            <a:r>
              <a:rPr lang="en-US" dirty="0"/>
              <a:t>/</a:t>
            </a:r>
            <a:r>
              <a:rPr lang="en-US" dirty="0" err="1"/>
              <a:t>upravnom</a:t>
            </a:r>
            <a:r>
              <a:rPr lang="en-US" dirty="0"/>
              <a:t> </a:t>
            </a:r>
            <a:r>
              <a:rPr lang="en-US" dirty="0" err="1"/>
              <a:t>odboru</a:t>
            </a:r>
            <a:r>
              <a:rPr lang="en-US" dirty="0"/>
              <a:t> </a:t>
            </a:r>
            <a:r>
              <a:rPr lang="en-US" dirty="0" err="1" smtClean="0"/>
              <a:t>i</a:t>
            </a:r>
            <a:r>
              <a:rPr lang="sr-Latn-ME" dirty="0" smtClean="0"/>
              <a:t> </a:t>
            </a:r>
            <a:r>
              <a:rPr lang="en-US" dirty="0" err="1" smtClean="0"/>
              <a:t>isti</a:t>
            </a:r>
            <a:r>
              <a:rPr lang="en-US" dirty="0" smtClean="0"/>
              <a:t> </a:t>
            </a:r>
            <a:r>
              <a:rPr lang="en-US" dirty="0" err="1"/>
              <a:t>ga</a:t>
            </a:r>
            <a:r>
              <a:rPr lang="en-US" dirty="0"/>
              <a:t> </a:t>
            </a:r>
            <a:r>
              <a:rPr lang="en-US" dirty="0" err="1"/>
              <a:t>nadzire</a:t>
            </a:r>
            <a:r>
              <a:rPr lang="en-US" dirty="0"/>
              <a:t> u </a:t>
            </a:r>
            <a:r>
              <a:rPr lang="en-US" dirty="0" err="1"/>
              <a:t>skladu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uslovima</a:t>
            </a:r>
            <a:r>
              <a:rPr lang="en-US" dirty="0"/>
              <a:t> </a:t>
            </a:r>
            <a:r>
              <a:rPr lang="en-US" dirty="0" err="1"/>
              <a:t>njegovog</a:t>
            </a:r>
            <a:r>
              <a:rPr lang="en-US" dirty="0"/>
              <a:t> </a:t>
            </a:r>
            <a:r>
              <a:rPr lang="en-US" dirty="0" err="1"/>
              <a:t>ugovora</a:t>
            </a:r>
            <a:r>
              <a:rPr lang="en-US" dirty="0"/>
              <a:t> o </a:t>
            </a:r>
            <a:r>
              <a:rPr lang="en-US" dirty="0" err="1"/>
              <a:t>radu</a:t>
            </a:r>
            <a:r>
              <a:rPr lang="en-US" dirty="0"/>
              <a:t>.</a:t>
            </a:r>
          </a:p>
          <a:p>
            <a:pPr marL="0" indent="0">
              <a:buNone/>
            </a:pPr>
            <a:r>
              <a:rPr lang="en-US" dirty="0" err="1" smtClean="0"/>
              <a:t>i</a:t>
            </a:r>
            <a:r>
              <a:rPr lang="en-US" dirty="0"/>
              <a:t>) </a:t>
            </a:r>
            <a:r>
              <a:rPr lang="en-US" dirty="0" err="1"/>
              <a:t>Usvajanje</a:t>
            </a:r>
            <a:r>
              <a:rPr lang="en-US" dirty="0"/>
              <a:t> </a:t>
            </a:r>
            <a:r>
              <a:rPr lang="en-US" dirty="0" err="1"/>
              <a:t>normativnih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drugih</a:t>
            </a:r>
            <a:r>
              <a:rPr lang="en-US" dirty="0"/>
              <a:t> </a:t>
            </a:r>
            <a:r>
              <a:rPr lang="en-US" dirty="0" err="1"/>
              <a:t>internih</a:t>
            </a:r>
            <a:r>
              <a:rPr lang="en-US" dirty="0"/>
              <a:t> </a:t>
            </a:r>
            <a:r>
              <a:rPr lang="en-US" dirty="0" err="1"/>
              <a:t>akata</a:t>
            </a:r>
            <a:endParaRPr lang="en-US" dirty="0"/>
          </a:p>
          <a:p>
            <a:pPr algn="just"/>
            <a:r>
              <a:rPr lang="en-US" dirty="0" err="1"/>
              <a:t>Nadzorni</a:t>
            </a:r>
            <a:r>
              <a:rPr lang="en-US" dirty="0"/>
              <a:t>/</a:t>
            </a:r>
            <a:r>
              <a:rPr lang="en-US" dirty="0" err="1"/>
              <a:t>Upravni</a:t>
            </a:r>
            <a:r>
              <a:rPr lang="en-US" dirty="0"/>
              <a:t> </a:t>
            </a:r>
            <a:r>
              <a:rPr lang="en-US" dirty="0" err="1"/>
              <a:t>odbor</a:t>
            </a:r>
            <a:r>
              <a:rPr lang="en-US" dirty="0"/>
              <a:t> </a:t>
            </a:r>
            <a:r>
              <a:rPr lang="en-US" dirty="0" err="1"/>
              <a:t>usvaja</a:t>
            </a:r>
            <a:r>
              <a:rPr lang="en-US" dirty="0"/>
              <a:t> </a:t>
            </a:r>
            <a:r>
              <a:rPr lang="en-US" dirty="0" err="1"/>
              <a:t>normativne</a:t>
            </a:r>
            <a:r>
              <a:rPr lang="en-US" dirty="0"/>
              <a:t> </a:t>
            </a:r>
            <a:r>
              <a:rPr lang="en-US" dirty="0" err="1"/>
              <a:t>akte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druge</a:t>
            </a:r>
            <a:r>
              <a:rPr lang="en-US" dirty="0"/>
              <a:t> interne </a:t>
            </a:r>
            <a:r>
              <a:rPr lang="en-US" dirty="0" err="1"/>
              <a:t>akte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isključujući</a:t>
            </a:r>
            <a:r>
              <a:rPr lang="en-US" dirty="0" smtClean="0"/>
              <a:t> </a:t>
            </a:r>
            <a:r>
              <a:rPr lang="en-US" dirty="0"/>
              <a:t>one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moraju</a:t>
            </a:r>
            <a:r>
              <a:rPr lang="en-US" dirty="0"/>
              <a:t> </a:t>
            </a:r>
            <a:r>
              <a:rPr lang="en-US" dirty="0" err="1"/>
              <a:t>odobriti</a:t>
            </a:r>
            <a:r>
              <a:rPr lang="en-US" dirty="0"/>
              <a:t> </a:t>
            </a:r>
            <a:r>
              <a:rPr lang="en-US" dirty="0" err="1"/>
              <a:t>skupština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izvršni</a:t>
            </a:r>
            <a:r>
              <a:rPr lang="en-US" dirty="0"/>
              <a:t> </a:t>
            </a:r>
            <a:r>
              <a:rPr lang="en-US" dirty="0" err="1"/>
              <a:t>organi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217688451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564776"/>
            <a:ext cx="10515600" cy="561218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j) </a:t>
            </a:r>
            <a:r>
              <a:rPr lang="en-US" dirty="0" err="1"/>
              <a:t>Obrazovanje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ukidanje</a:t>
            </a:r>
            <a:r>
              <a:rPr lang="en-US" dirty="0"/>
              <a:t> </a:t>
            </a:r>
            <a:r>
              <a:rPr lang="en-US" dirty="0" err="1"/>
              <a:t>filijala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predstavništava</a:t>
            </a:r>
            <a:endParaRPr lang="en-US" dirty="0"/>
          </a:p>
          <a:p>
            <a:pPr algn="just"/>
            <a:r>
              <a:rPr lang="en-US" dirty="0" err="1"/>
              <a:t>Mada</a:t>
            </a:r>
            <a:r>
              <a:rPr lang="en-US" dirty="0"/>
              <a:t> </a:t>
            </a:r>
            <a:r>
              <a:rPr lang="en-US" dirty="0" err="1"/>
              <a:t>zakon</a:t>
            </a:r>
            <a:r>
              <a:rPr lang="en-US" dirty="0"/>
              <a:t> ne </a:t>
            </a:r>
            <a:r>
              <a:rPr lang="en-US" dirty="0" err="1"/>
              <a:t>govori</a:t>
            </a:r>
            <a:r>
              <a:rPr lang="en-US" dirty="0"/>
              <a:t> </a:t>
            </a:r>
            <a:r>
              <a:rPr lang="en-US" dirty="0" err="1"/>
              <a:t>ništa</a:t>
            </a:r>
            <a:r>
              <a:rPr lang="en-US" dirty="0"/>
              <a:t> o </a:t>
            </a:r>
            <a:r>
              <a:rPr lang="en-US" dirty="0" err="1"/>
              <a:t>nadležnosti</a:t>
            </a:r>
            <a:r>
              <a:rPr lang="en-US" dirty="0"/>
              <a:t> </a:t>
            </a:r>
            <a:r>
              <a:rPr lang="en-US" dirty="0" err="1"/>
              <a:t>nadzornog</a:t>
            </a:r>
            <a:r>
              <a:rPr lang="en-US" dirty="0"/>
              <a:t>/</a:t>
            </a:r>
            <a:r>
              <a:rPr lang="en-US" dirty="0" err="1"/>
              <a:t>upravnog</a:t>
            </a:r>
            <a:r>
              <a:rPr lang="en-US" dirty="0"/>
              <a:t> </a:t>
            </a:r>
            <a:r>
              <a:rPr lang="en-US" dirty="0" err="1"/>
              <a:t>odbora</a:t>
            </a:r>
            <a:r>
              <a:rPr lang="en-US" dirty="0"/>
              <a:t> </a:t>
            </a:r>
            <a:r>
              <a:rPr lang="en-US" dirty="0" smtClean="0"/>
              <a:t>da</a:t>
            </a:r>
            <a:r>
              <a:rPr lang="sr-Latn-ME" dirty="0" smtClean="0"/>
              <a:t> </a:t>
            </a:r>
            <a:r>
              <a:rPr lang="en-US" dirty="0" err="1" smtClean="0"/>
              <a:t>obrazuje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ukida</a:t>
            </a:r>
            <a:r>
              <a:rPr lang="en-US" dirty="0"/>
              <a:t> </a:t>
            </a:r>
            <a:r>
              <a:rPr lang="en-US" dirty="0" err="1"/>
              <a:t>filijale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predstavništva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, u </a:t>
            </a:r>
            <a:r>
              <a:rPr lang="en-US" dirty="0" err="1"/>
              <a:t>osnivačkom</a:t>
            </a:r>
            <a:r>
              <a:rPr lang="en-US" dirty="0"/>
              <a:t> </a:t>
            </a:r>
            <a:r>
              <a:rPr lang="en-US" dirty="0" err="1"/>
              <a:t>aktu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normativnim</a:t>
            </a:r>
            <a:r>
              <a:rPr lang="sr-Latn-ME" dirty="0" smtClean="0"/>
              <a:t> </a:t>
            </a:r>
            <a:r>
              <a:rPr lang="en-US" dirty="0" err="1" smtClean="0"/>
              <a:t>aktima</a:t>
            </a:r>
            <a:r>
              <a:rPr lang="en-US" dirty="0" smtClean="0"/>
              <a:t> </a:t>
            </a:r>
            <a:r>
              <a:rPr lang="en-US" dirty="0" err="1"/>
              <a:t>nadzornom</a:t>
            </a:r>
            <a:r>
              <a:rPr lang="en-US" dirty="0"/>
              <a:t>/</a:t>
            </a:r>
            <a:r>
              <a:rPr lang="en-US" dirty="0" err="1"/>
              <a:t>upravnom</a:t>
            </a:r>
            <a:r>
              <a:rPr lang="en-US" dirty="0"/>
              <a:t> </a:t>
            </a:r>
            <a:r>
              <a:rPr lang="en-US" dirty="0" err="1"/>
              <a:t>odboru</a:t>
            </a:r>
            <a:r>
              <a:rPr lang="en-US" dirty="0"/>
              <a:t> se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treba</a:t>
            </a:r>
            <a:r>
              <a:rPr lang="en-US" dirty="0"/>
              <a:t> </a:t>
            </a:r>
            <a:r>
              <a:rPr lang="en-US" dirty="0" err="1"/>
              <a:t>dati</a:t>
            </a:r>
            <a:r>
              <a:rPr lang="en-US" dirty="0"/>
              <a:t> </a:t>
            </a:r>
            <a:r>
              <a:rPr lang="en-US" dirty="0" err="1"/>
              <a:t>ovo</a:t>
            </a:r>
            <a:r>
              <a:rPr lang="en-US" dirty="0"/>
              <a:t> </a:t>
            </a:r>
            <a:r>
              <a:rPr lang="en-US" dirty="0" err="1"/>
              <a:t>ovlaštenje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Čak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sr-Latn-ME" dirty="0" smtClean="0"/>
              <a:t> </a:t>
            </a:r>
            <a:r>
              <a:rPr lang="en-US" dirty="0" err="1" smtClean="0"/>
              <a:t>ako</a:t>
            </a:r>
            <a:r>
              <a:rPr lang="en-US" dirty="0" smtClean="0"/>
              <a:t> </a:t>
            </a:r>
            <a:r>
              <a:rPr lang="en-US" dirty="0" err="1"/>
              <a:t>osnivački</a:t>
            </a:r>
            <a:r>
              <a:rPr lang="en-US" dirty="0"/>
              <a:t> </a:t>
            </a:r>
            <a:r>
              <a:rPr lang="en-US" dirty="0" err="1"/>
              <a:t>akt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normativni</a:t>
            </a:r>
            <a:r>
              <a:rPr lang="en-US" dirty="0"/>
              <a:t> </a:t>
            </a:r>
            <a:r>
              <a:rPr lang="en-US" dirty="0" err="1"/>
              <a:t>akti</a:t>
            </a:r>
            <a:r>
              <a:rPr lang="en-US" dirty="0"/>
              <a:t> ne </a:t>
            </a:r>
            <a:r>
              <a:rPr lang="en-US" dirty="0" err="1"/>
              <a:t>tretiraju</a:t>
            </a:r>
            <a:r>
              <a:rPr lang="en-US" dirty="0"/>
              <a:t> </a:t>
            </a:r>
            <a:r>
              <a:rPr lang="en-US" dirty="0" err="1"/>
              <a:t>eksplicitno</a:t>
            </a:r>
            <a:r>
              <a:rPr lang="en-US" dirty="0"/>
              <a:t> </a:t>
            </a:r>
            <a:r>
              <a:rPr lang="en-US" dirty="0" err="1"/>
              <a:t>nadležnost</a:t>
            </a:r>
            <a:r>
              <a:rPr lang="en-US" dirty="0"/>
              <a:t> </a:t>
            </a:r>
            <a:r>
              <a:rPr lang="en-US" dirty="0" err="1" smtClean="0"/>
              <a:t>nadzornog</a:t>
            </a:r>
            <a:r>
              <a:rPr lang="en-US" dirty="0" smtClean="0"/>
              <a:t>/</a:t>
            </a:r>
            <a:r>
              <a:rPr lang="en-US" dirty="0" err="1" smtClean="0"/>
              <a:t>upravnog</a:t>
            </a:r>
            <a:r>
              <a:rPr lang="en-US" dirty="0" smtClean="0"/>
              <a:t> </a:t>
            </a:r>
            <a:r>
              <a:rPr lang="en-US" dirty="0" err="1"/>
              <a:t>odbora</a:t>
            </a:r>
            <a:r>
              <a:rPr lang="en-US" dirty="0"/>
              <a:t> da </a:t>
            </a:r>
            <a:r>
              <a:rPr lang="en-US" dirty="0" err="1"/>
              <a:t>obrazuje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ukida</a:t>
            </a:r>
            <a:r>
              <a:rPr lang="en-US" dirty="0"/>
              <a:t> </a:t>
            </a:r>
            <a:r>
              <a:rPr lang="en-US" dirty="0" err="1"/>
              <a:t>filijale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predstavništva</a:t>
            </a:r>
            <a:r>
              <a:rPr lang="en-US" dirty="0"/>
              <a:t>, ova se </a:t>
            </a:r>
            <a:r>
              <a:rPr lang="en-US" dirty="0" err="1" smtClean="0"/>
              <a:t>nadležnost</a:t>
            </a:r>
            <a:r>
              <a:rPr lang="sr-Latn-ME" dirty="0" smtClean="0"/>
              <a:t> </a:t>
            </a:r>
            <a:r>
              <a:rPr lang="en-US" dirty="0" err="1" smtClean="0"/>
              <a:t>treba</a:t>
            </a:r>
            <a:r>
              <a:rPr lang="en-US" dirty="0" smtClean="0"/>
              <a:t> </a:t>
            </a:r>
            <a:r>
              <a:rPr lang="en-US" dirty="0" err="1"/>
              <a:t>pretpostaviti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0525180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99247"/>
            <a:ext cx="10515600" cy="5477716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k) </a:t>
            </a:r>
            <a:r>
              <a:rPr lang="en-US" dirty="0" err="1"/>
              <a:t>Potpisivanje</a:t>
            </a:r>
            <a:r>
              <a:rPr lang="en-US" dirty="0"/>
              <a:t> </a:t>
            </a:r>
            <a:r>
              <a:rPr lang="en-US" dirty="0" err="1"/>
              <a:t>ugovora</a:t>
            </a:r>
            <a:r>
              <a:rPr lang="en-US" dirty="0"/>
              <a:t> o </a:t>
            </a:r>
            <a:r>
              <a:rPr lang="en-US" dirty="0" err="1"/>
              <a:t>prokuri</a:t>
            </a:r>
            <a:endParaRPr lang="en-US" dirty="0"/>
          </a:p>
          <a:p>
            <a:pPr algn="just"/>
            <a:r>
              <a:rPr lang="en-US" dirty="0" err="1"/>
              <a:t>Imenovanje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smjenjivanje</a:t>
            </a:r>
            <a:r>
              <a:rPr lang="en-US" dirty="0"/>
              <a:t> </a:t>
            </a:r>
            <a:r>
              <a:rPr lang="en-US" dirty="0" err="1"/>
              <a:t>prokuriste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 u </a:t>
            </a:r>
            <a:r>
              <a:rPr lang="en-US" dirty="0" err="1"/>
              <a:t>nadležnosti</a:t>
            </a:r>
            <a:r>
              <a:rPr lang="en-US" dirty="0"/>
              <a:t> je </a:t>
            </a:r>
            <a:r>
              <a:rPr lang="en-US" dirty="0" err="1"/>
              <a:t>nadzornog</a:t>
            </a:r>
            <a:r>
              <a:rPr lang="en-US" dirty="0" smtClean="0"/>
              <a:t>/</a:t>
            </a:r>
            <a:r>
              <a:rPr lang="sr-Latn-ME" dirty="0" smtClean="0"/>
              <a:t> </a:t>
            </a:r>
            <a:r>
              <a:rPr lang="en-US" dirty="0" err="1" smtClean="0"/>
              <a:t>upravnog</a:t>
            </a:r>
            <a:r>
              <a:rPr lang="en-US" dirty="0" smtClean="0"/>
              <a:t> </a:t>
            </a:r>
            <a:r>
              <a:rPr lang="en-US" dirty="0" err="1"/>
              <a:t>odbora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Prokurista</a:t>
            </a:r>
            <a:r>
              <a:rPr lang="en-US" dirty="0" smtClean="0"/>
              <a:t> </a:t>
            </a:r>
            <a:r>
              <a:rPr lang="en-US" dirty="0"/>
              <a:t>je </a:t>
            </a:r>
            <a:r>
              <a:rPr lang="en-US" dirty="0" err="1"/>
              <a:t>ugovorni</a:t>
            </a:r>
            <a:r>
              <a:rPr lang="en-US" dirty="0"/>
              <a:t> </a:t>
            </a:r>
            <a:r>
              <a:rPr lang="en-US" dirty="0" err="1"/>
              <a:t>zastupnik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,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širim</a:t>
            </a:r>
            <a:r>
              <a:rPr lang="en-US" dirty="0"/>
              <a:t> </a:t>
            </a:r>
            <a:r>
              <a:rPr lang="en-US" dirty="0" err="1" smtClean="0"/>
              <a:t>ovlaštenjima</a:t>
            </a:r>
            <a:r>
              <a:rPr lang="sr-Latn-ME" dirty="0" smtClean="0"/>
              <a:t> </a:t>
            </a:r>
            <a:r>
              <a:rPr lang="en-US" dirty="0" smtClean="0"/>
              <a:t>u </a:t>
            </a:r>
            <a:r>
              <a:rPr lang="en-US" dirty="0" err="1"/>
              <a:t>poređenju</a:t>
            </a:r>
            <a:r>
              <a:rPr lang="en-US" dirty="0"/>
              <a:t> s </a:t>
            </a:r>
            <a:r>
              <a:rPr lang="en-US" dirty="0" err="1"/>
              <a:t>drugim</a:t>
            </a:r>
            <a:r>
              <a:rPr lang="en-US" dirty="0"/>
              <a:t> </a:t>
            </a:r>
            <a:r>
              <a:rPr lang="en-US" dirty="0" err="1"/>
              <a:t>ugovornim</a:t>
            </a:r>
            <a:r>
              <a:rPr lang="en-US" dirty="0"/>
              <a:t> </a:t>
            </a:r>
            <a:r>
              <a:rPr lang="en-US" dirty="0" err="1"/>
              <a:t>zastupnicima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 smtClean="0"/>
              <a:t>.</a:t>
            </a:r>
            <a:endParaRPr lang="sr-Latn-ME" dirty="0" smtClean="0"/>
          </a:p>
          <a:p>
            <a:r>
              <a:rPr lang="en-US" dirty="0" smtClean="0"/>
              <a:t> </a:t>
            </a:r>
            <a:r>
              <a:rPr lang="en-US" dirty="0" err="1"/>
              <a:t>Ovlaštenja</a:t>
            </a:r>
            <a:r>
              <a:rPr lang="en-US" dirty="0"/>
              <a:t> </a:t>
            </a:r>
            <a:r>
              <a:rPr lang="en-US" dirty="0" err="1"/>
              <a:t>prokuriste</a:t>
            </a:r>
            <a:r>
              <a:rPr lang="en-US" dirty="0"/>
              <a:t> </a:t>
            </a:r>
            <a:r>
              <a:rPr lang="en-US" dirty="0" smtClean="0"/>
              <a:t>ne</a:t>
            </a:r>
            <a:r>
              <a:rPr lang="sr-Latn-ME" dirty="0" smtClean="0"/>
              <a:t> </a:t>
            </a:r>
            <a:r>
              <a:rPr lang="en-US" dirty="0" err="1" smtClean="0"/>
              <a:t>mogu</a:t>
            </a:r>
            <a:r>
              <a:rPr lang="en-US" dirty="0" smtClean="0"/>
              <a:t> </a:t>
            </a:r>
            <a:r>
              <a:rPr lang="en-US" dirty="0" err="1"/>
              <a:t>biti</a:t>
            </a:r>
            <a:r>
              <a:rPr lang="en-US" dirty="0"/>
              <a:t> </a:t>
            </a:r>
            <a:r>
              <a:rPr lang="en-US" dirty="0" err="1"/>
              <a:t>ograničena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Prokurista</a:t>
            </a:r>
            <a:r>
              <a:rPr lang="en-US" dirty="0" smtClean="0"/>
              <a:t>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biti</a:t>
            </a:r>
            <a:r>
              <a:rPr lang="en-US" dirty="0"/>
              <a:t> </a:t>
            </a:r>
            <a:r>
              <a:rPr lang="en-US" dirty="0" err="1"/>
              <a:t>samo</a:t>
            </a:r>
            <a:r>
              <a:rPr lang="en-US" dirty="0"/>
              <a:t> </a:t>
            </a:r>
            <a:r>
              <a:rPr lang="en-US" dirty="0" err="1"/>
              <a:t>fizičko</a:t>
            </a:r>
            <a:r>
              <a:rPr lang="en-US" dirty="0"/>
              <a:t> lice, </a:t>
            </a:r>
            <a:r>
              <a:rPr lang="en-US" dirty="0" err="1"/>
              <a:t>ugovor</a:t>
            </a:r>
            <a:r>
              <a:rPr lang="en-US" dirty="0"/>
              <a:t> o </a:t>
            </a:r>
            <a:r>
              <a:rPr lang="en-US" dirty="0" err="1" smtClean="0"/>
              <a:t>prokuri</a:t>
            </a:r>
            <a:r>
              <a:rPr lang="sr-Latn-ME" dirty="0" smtClean="0"/>
              <a:t> </a:t>
            </a:r>
            <a:r>
              <a:rPr lang="en-US" dirty="0" smtClean="0"/>
              <a:t>mora </a:t>
            </a:r>
            <a:r>
              <a:rPr lang="en-US" dirty="0" err="1"/>
              <a:t>biti</a:t>
            </a:r>
            <a:r>
              <a:rPr lang="en-US" dirty="0"/>
              <a:t> u </a:t>
            </a:r>
            <a:r>
              <a:rPr lang="en-US" dirty="0" err="1"/>
              <a:t>pisanom</a:t>
            </a:r>
            <a:r>
              <a:rPr lang="en-US" dirty="0"/>
              <a:t> </a:t>
            </a:r>
            <a:r>
              <a:rPr lang="en-US" dirty="0" err="1"/>
              <a:t>obliku</a:t>
            </a:r>
            <a:r>
              <a:rPr lang="en-US" dirty="0"/>
              <a:t>, a </a:t>
            </a:r>
            <a:r>
              <a:rPr lang="en-US" dirty="0" err="1"/>
              <a:t>prokurista</a:t>
            </a:r>
            <a:r>
              <a:rPr lang="en-US" dirty="0"/>
              <a:t> ne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prenijeti</a:t>
            </a:r>
            <a:r>
              <a:rPr lang="en-US" dirty="0"/>
              <a:t> </a:t>
            </a:r>
            <a:r>
              <a:rPr lang="en-US" dirty="0" err="1"/>
              <a:t>svoja</a:t>
            </a:r>
            <a:r>
              <a:rPr lang="en-US" dirty="0"/>
              <a:t> </a:t>
            </a:r>
            <a:r>
              <a:rPr lang="en-US" dirty="0" err="1"/>
              <a:t>ovlaštenja</a:t>
            </a:r>
            <a:r>
              <a:rPr lang="en-US" dirty="0"/>
              <a:t> </a:t>
            </a:r>
            <a:r>
              <a:rPr lang="en-US" dirty="0" err="1" smtClean="0"/>
              <a:t>na</a:t>
            </a:r>
            <a:r>
              <a:rPr lang="sr-Latn-ME" dirty="0" smtClean="0"/>
              <a:t> </a:t>
            </a:r>
            <a:r>
              <a:rPr lang="en-US" dirty="0" err="1" smtClean="0"/>
              <a:t>drugu</a:t>
            </a:r>
            <a:r>
              <a:rPr lang="en-US" dirty="0" smtClean="0"/>
              <a:t> </a:t>
            </a:r>
            <a:r>
              <a:rPr lang="en-US" dirty="0" err="1"/>
              <a:t>osobu</a:t>
            </a:r>
            <a:r>
              <a:rPr lang="en-US" dirty="0"/>
              <a:t>.</a:t>
            </a:r>
          </a:p>
          <a:p>
            <a:pPr marL="0" indent="0">
              <a:buNone/>
            </a:pPr>
            <a:r>
              <a:rPr lang="en-US" dirty="0"/>
              <a:t>l) </a:t>
            </a:r>
            <a:r>
              <a:rPr lang="en-US" dirty="0" err="1"/>
              <a:t>Odobravanje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prihvatanje</a:t>
            </a:r>
            <a:r>
              <a:rPr lang="en-US" dirty="0"/>
              <a:t> </a:t>
            </a:r>
            <a:r>
              <a:rPr lang="en-US" dirty="0" err="1"/>
              <a:t>Kodeksa</a:t>
            </a:r>
            <a:r>
              <a:rPr lang="en-US" dirty="0"/>
              <a:t> </a:t>
            </a:r>
            <a:r>
              <a:rPr lang="en-US" dirty="0" err="1"/>
              <a:t>korporativnog</a:t>
            </a:r>
            <a:r>
              <a:rPr lang="en-US" dirty="0"/>
              <a:t> </a:t>
            </a:r>
            <a:r>
              <a:rPr lang="en-US" dirty="0" err="1"/>
              <a:t>upravljanja</a:t>
            </a:r>
            <a:endParaRPr lang="en-US" dirty="0"/>
          </a:p>
          <a:p>
            <a:pPr algn="just"/>
            <a:r>
              <a:rPr lang="en-US" dirty="0" err="1"/>
              <a:t>Nadzorni</a:t>
            </a:r>
            <a:r>
              <a:rPr lang="en-US" dirty="0"/>
              <a:t>/</a:t>
            </a:r>
            <a:r>
              <a:rPr lang="en-US" dirty="0" err="1"/>
              <a:t>Upravni</a:t>
            </a:r>
            <a:r>
              <a:rPr lang="en-US" dirty="0"/>
              <a:t> </a:t>
            </a:r>
            <a:r>
              <a:rPr lang="en-US" dirty="0" err="1"/>
              <a:t>odbor</a:t>
            </a:r>
            <a:r>
              <a:rPr lang="en-US" dirty="0"/>
              <a:t> </a:t>
            </a:r>
            <a:r>
              <a:rPr lang="en-US" dirty="0" err="1"/>
              <a:t>dioničkog</a:t>
            </a:r>
            <a:r>
              <a:rPr lang="en-US" dirty="0"/>
              <a:t>/</a:t>
            </a:r>
            <a:r>
              <a:rPr lang="en-US" dirty="0" err="1"/>
              <a:t>akcionarskog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/>
              <a:t>ima</a:t>
            </a:r>
            <a:r>
              <a:rPr lang="en-US" dirty="0"/>
              <a:t> </a:t>
            </a:r>
            <a:r>
              <a:rPr lang="en-US" dirty="0" err="1" smtClean="0"/>
              <a:t>slobodu</a:t>
            </a:r>
            <a:r>
              <a:rPr lang="sr-Latn-ME" dirty="0" smtClean="0"/>
              <a:t> </a:t>
            </a:r>
            <a:r>
              <a:rPr lang="en-US" dirty="0" smtClean="0"/>
              <a:t>da </a:t>
            </a:r>
            <a:r>
              <a:rPr lang="en-US" dirty="0" err="1"/>
              <a:t>odobrava</a:t>
            </a:r>
            <a:r>
              <a:rPr lang="en-US" dirty="0"/>
              <a:t> </a:t>
            </a:r>
            <a:r>
              <a:rPr lang="en-US" dirty="0" err="1"/>
              <a:t>vlastiti</a:t>
            </a:r>
            <a:r>
              <a:rPr lang="en-US" dirty="0"/>
              <a:t> </a:t>
            </a:r>
            <a:r>
              <a:rPr lang="en-US" dirty="0" err="1"/>
              <a:t>pisani</a:t>
            </a:r>
            <a:r>
              <a:rPr lang="en-US" dirty="0"/>
              <a:t> </a:t>
            </a:r>
            <a:r>
              <a:rPr lang="en-US" dirty="0" err="1"/>
              <a:t>kodeks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da </a:t>
            </a:r>
            <a:r>
              <a:rPr lang="en-US" dirty="0" err="1"/>
              <a:t>prihvati</a:t>
            </a:r>
            <a:r>
              <a:rPr lang="en-US" dirty="0"/>
              <a:t> </a:t>
            </a:r>
            <a:r>
              <a:rPr lang="en-US" dirty="0" err="1"/>
              <a:t>neki</a:t>
            </a:r>
            <a:r>
              <a:rPr lang="en-US" dirty="0"/>
              <a:t> </a:t>
            </a:r>
            <a:r>
              <a:rPr lang="en-US" dirty="0" err="1"/>
              <a:t>drugi</a:t>
            </a:r>
            <a:r>
              <a:rPr lang="en-US" dirty="0"/>
              <a:t> </a:t>
            </a:r>
            <a:r>
              <a:rPr lang="en-US" dirty="0" err="1"/>
              <a:t>kodeks</a:t>
            </a:r>
            <a:r>
              <a:rPr lang="en-US" dirty="0"/>
              <a:t> </a:t>
            </a:r>
            <a:r>
              <a:rPr lang="sr-Latn-ME" dirty="0" smtClean="0"/>
              <a:t> k</a:t>
            </a:r>
            <a:r>
              <a:rPr lang="en-US" dirty="0" err="1" smtClean="0"/>
              <a:t>orporativnog</a:t>
            </a:r>
            <a:r>
              <a:rPr lang="sr-Latn-ME" dirty="0" smtClean="0"/>
              <a:t> </a:t>
            </a:r>
            <a:r>
              <a:rPr lang="en-US" dirty="0" err="1" smtClean="0"/>
              <a:t>upravljanja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6795463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564776"/>
            <a:ext cx="10515600" cy="5612187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dirty="0"/>
              <a:t>4. </a:t>
            </a:r>
            <a:r>
              <a:rPr lang="en-US" dirty="0" err="1"/>
              <a:t>Nadležnost</a:t>
            </a:r>
            <a:r>
              <a:rPr lang="en-US" dirty="0"/>
              <a:t> </a:t>
            </a:r>
            <a:r>
              <a:rPr lang="en-US" dirty="0" err="1"/>
              <a:t>nadzornog</a:t>
            </a:r>
            <a:r>
              <a:rPr lang="en-US" dirty="0"/>
              <a:t>/</a:t>
            </a:r>
            <a:r>
              <a:rPr lang="en-US" dirty="0" err="1"/>
              <a:t>upravnog</a:t>
            </a:r>
            <a:r>
              <a:rPr lang="en-US" dirty="0"/>
              <a:t> </a:t>
            </a:r>
            <a:r>
              <a:rPr lang="en-US" dirty="0" err="1"/>
              <a:t>odbora</a:t>
            </a:r>
            <a:r>
              <a:rPr lang="en-US" dirty="0"/>
              <a:t> u </a:t>
            </a:r>
            <a:r>
              <a:rPr lang="en-US" dirty="0" err="1"/>
              <a:t>vezi</a:t>
            </a:r>
            <a:r>
              <a:rPr lang="en-US" dirty="0"/>
              <a:t> s </a:t>
            </a:r>
            <a:r>
              <a:rPr lang="en-US" dirty="0" err="1" smtClean="0"/>
              <a:t>pravima</a:t>
            </a:r>
            <a:r>
              <a:rPr lang="sr-Latn-ME" dirty="0" smtClean="0"/>
              <a:t> </a:t>
            </a:r>
            <a:r>
              <a:rPr lang="en-US" dirty="0" err="1" smtClean="0"/>
              <a:t>dioničara</a:t>
            </a:r>
            <a:r>
              <a:rPr lang="en-US" dirty="0" smtClean="0"/>
              <a:t>/</a:t>
            </a:r>
            <a:r>
              <a:rPr lang="en-US" dirty="0" err="1" smtClean="0"/>
              <a:t>akcionara</a:t>
            </a:r>
            <a:endParaRPr lang="en-US" dirty="0"/>
          </a:p>
          <a:p>
            <a:pPr marL="0" indent="0">
              <a:buNone/>
            </a:pPr>
            <a:r>
              <a:rPr lang="en-US" b="1" dirty="0"/>
              <a:t>a) </a:t>
            </a:r>
            <a:r>
              <a:rPr lang="en-US" b="1" dirty="0" err="1"/>
              <a:t>Organiziranje</a:t>
            </a:r>
            <a:r>
              <a:rPr lang="en-US" b="1" dirty="0"/>
              <a:t> </a:t>
            </a:r>
            <a:r>
              <a:rPr lang="en-US" b="1" dirty="0" err="1"/>
              <a:t>skupštine</a:t>
            </a:r>
            <a:r>
              <a:rPr lang="en-US" b="1" dirty="0"/>
              <a:t> </a:t>
            </a:r>
            <a:r>
              <a:rPr lang="en-US" b="1" dirty="0" err="1"/>
              <a:t>dioničara</a:t>
            </a:r>
            <a:r>
              <a:rPr lang="en-US" b="1" dirty="0"/>
              <a:t>/</a:t>
            </a:r>
            <a:r>
              <a:rPr lang="en-US" b="1" dirty="0" err="1"/>
              <a:t>akcionara</a:t>
            </a:r>
            <a:endParaRPr lang="en-US" b="1" dirty="0"/>
          </a:p>
          <a:p>
            <a:pPr algn="just"/>
            <a:r>
              <a:rPr lang="en-US" dirty="0" err="1"/>
              <a:t>Nadzorni</a:t>
            </a:r>
            <a:r>
              <a:rPr lang="en-US" dirty="0"/>
              <a:t>/</a:t>
            </a:r>
            <a:r>
              <a:rPr lang="en-US" dirty="0" err="1"/>
              <a:t>Upravni</a:t>
            </a:r>
            <a:r>
              <a:rPr lang="en-US" dirty="0"/>
              <a:t> </a:t>
            </a:r>
            <a:r>
              <a:rPr lang="en-US" dirty="0" err="1"/>
              <a:t>odbor</a:t>
            </a:r>
            <a:r>
              <a:rPr lang="en-US" dirty="0"/>
              <a:t> </a:t>
            </a:r>
            <a:r>
              <a:rPr lang="en-US" dirty="0" err="1"/>
              <a:t>ima</a:t>
            </a:r>
            <a:r>
              <a:rPr lang="en-US" dirty="0"/>
              <a:t> </a:t>
            </a:r>
            <a:r>
              <a:rPr lang="en-US" dirty="0" err="1"/>
              <a:t>ovlaštenje</a:t>
            </a:r>
            <a:r>
              <a:rPr lang="en-US" dirty="0"/>
              <a:t>, a </a:t>
            </a:r>
            <a:r>
              <a:rPr lang="en-US" dirty="0" err="1"/>
              <a:t>ponekad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obavezu</a:t>
            </a:r>
            <a:r>
              <a:rPr lang="en-US" dirty="0"/>
              <a:t>, da </a:t>
            </a:r>
            <a:r>
              <a:rPr lang="en-US" dirty="0" err="1" smtClean="0"/>
              <a:t>stavlja</a:t>
            </a:r>
            <a:r>
              <a:rPr lang="sr-Latn-ME" dirty="0" smtClean="0"/>
              <a:t> </a:t>
            </a:r>
            <a:r>
              <a:rPr lang="en-US" dirty="0" err="1" smtClean="0"/>
              <a:t>tačke</a:t>
            </a:r>
            <a:r>
              <a:rPr lang="en-US" dirty="0" smtClean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dnevni</a:t>
            </a:r>
            <a:r>
              <a:rPr lang="en-US" dirty="0"/>
              <a:t> red </a:t>
            </a:r>
            <a:r>
              <a:rPr lang="en-US" dirty="0" err="1"/>
              <a:t>skupštine</a:t>
            </a:r>
            <a:r>
              <a:rPr lang="en-US" dirty="0"/>
              <a:t>.</a:t>
            </a:r>
          </a:p>
          <a:p>
            <a:pPr algn="just"/>
            <a:r>
              <a:rPr lang="en-US" dirty="0" err="1"/>
              <a:t>Nadzorni</a:t>
            </a:r>
            <a:r>
              <a:rPr lang="en-US" dirty="0"/>
              <a:t>/</a:t>
            </a:r>
            <a:r>
              <a:rPr lang="en-US" dirty="0" err="1"/>
              <a:t>Upravni</a:t>
            </a:r>
            <a:r>
              <a:rPr lang="en-US" dirty="0"/>
              <a:t> </a:t>
            </a:r>
            <a:r>
              <a:rPr lang="en-US" dirty="0" err="1"/>
              <a:t>odbor</a:t>
            </a:r>
            <a:r>
              <a:rPr lang="en-US" dirty="0"/>
              <a:t> mora </a:t>
            </a:r>
            <a:r>
              <a:rPr lang="en-US" dirty="0" err="1"/>
              <a:t>staviti</a:t>
            </a:r>
            <a:r>
              <a:rPr lang="en-US" dirty="0"/>
              <a:t> </a:t>
            </a:r>
            <a:r>
              <a:rPr lang="en-US" dirty="0" err="1"/>
              <a:t>tačke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dnevni</a:t>
            </a:r>
            <a:r>
              <a:rPr lang="en-US" dirty="0"/>
              <a:t> red </a:t>
            </a:r>
            <a:r>
              <a:rPr lang="en-US" dirty="0" err="1"/>
              <a:t>skupštine</a:t>
            </a:r>
            <a:r>
              <a:rPr lang="en-US" dirty="0"/>
              <a:t> </a:t>
            </a:r>
            <a:r>
              <a:rPr lang="en-US" dirty="0" err="1" smtClean="0"/>
              <a:t>na</a:t>
            </a:r>
            <a:r>
              <a:rPr lang="sr-Latn-ME" dirty="0" smtClean="0"/>
              <a:t> </a:t>
            </a:r>
            <a:r>
              <a:rPr lang="en-US" dirty="0" err="1" smtClean="0"/>
              <a:t>zahtjev</a:t>
            </a:r>
            <a:r>
              <a:rPr lang="en-US" dirty="0" smtClean="0"/>
              <a:t> </a:t>
            </a:r>
            <a:r>
              <a:rPr lang="en-US" dirty="0" err="1"/>
              <a:t>dioničara</a:t>
            </a:r>
            <a:r>
              <a:rPr lang="en-US" dirty="0"/>
              <a:t>/</a:t>
            </a:r>
            <a:r>
              <a:rPr lang="en-US" dirty="0" err="1"/>
              <a:t>akcionara</a:t>
            </a:r>
            <a:r>
              <a:rPr lang="en-US" dirty="0"/>
              <a:t> (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grupe</a:t>
            </a:r>
            <a:r>
              <a:rPr lang="en-US" dirty="0"/>
              <a:t> </a:t>
            </a:r>
            <a:r>
              <a:rPr lang="en-US" dirty="0" err="1"/>
              <a:t>dioničara</a:t>
            </a:r>
            <a:r>
              <a:rPr lang="en-US" dirty="0"/>
              <a:t>/</a:t>
            </a:r>
            <a:r>
              <a:rPr lang="en-US" dirty="0" err="1"/>
              <a:t>akcionara</a:t>
            </a:r>
            <a:r>
              <a:rPr lang="en-US" dirty="0"/>
              <a:t>)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imaju</a:t>
            </a:r>
            <a:r>
              <a:rPr lang="en-US" dirty="0"/>
              <a:t> </a:t>
            </a:r>
            <a:r>
              <a:rPr lang="en-US" dirty="0" err="1" smtClean="0"/>
              <a:t>najmanje</a:t>
            </a:r>
            <a:r>
              <a:rPr lang="sr-Latn-ME" dirty="0" smtClean="0"/>
              <a:t> </a:t>
            </a:r>
            <a:r>
              <a:rPr lang="en-US" dirty="0" smtClean="0"/>
              <a:t>10</a:t>
            </a:r>
            <a:r>
              <a:rPr lang="en-US" dirty="0"/>
              <a:t>% </a:t>
            </a:r>
            <a:r>
              <a:rPr lang="en-US" dirty="0" err="1"/>
              <a:t>dionica</a:t>
            </a:r>
            <a:r>
              <a:rPr lang="en-US" dirty="0"/>
              <a:t>/</a:t>
            </a:r>
            <a:r>
              <a:rPr lang="en-US" dirty="0" err="1"/>
              <a:t>akcija</a:t>
            </a:r>
            <a:r>
              <a:rPr lang="en-US" dirty="0"/>
              <a:t> s </a:t>
            </a:r>
            <a:r>
              <a:rPr lang="en-US" dirty="0" err="1"/>
              <a:t>pravom</a:t>
            </a:r>
            <a:r>
              <a:rPr lang="en-US" dirty="0"/>
              <a:t> </a:t>
            </a:r>
            <a:r>
              <a:rPr lang="en-US" dirty="0" err="1"/>
              <a:t>glasa</a:t>
            </a:r>
            <a:r>
              <a:rPr lang="en-US" dirty="0"/>
              <a:t>.</a:t>
            </a:r>
          </a:p>
          <a:p>
            <a:pPr algn="just"/>
            <a:r>
              <a:rPr lang="en-US" dirty="0" err="1" smtClean="0"/>
              <a:t>Postoje</a:t>
            </a:r>
            <a:r>
              <a:rPr lang="en-US" dirty="0" smtClean="0"/>
              <a:t> </a:t>
            </a:r>
            <a:r>
              <a:rPr lang="en-US" dirty="0" err="1"/>
              <a:t>određene</a:t>
            </a:r>
            <a:r>
              <a:rPr lang="en-US" dirty="0"/>
              <a:t> </a:t>
            </a:r>
            <a:r>
              <a:rPr lang="en-US" dirty="0" err="1"/>
              <a:t>tačke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samo</a:t>
            </a:r>
            <a:r>
              <a:rPr lang="en-US" dirty="0"/>
              <a:t> </a:t>
            </a:r>
            <a:r>
              <a:rPr lang="en-US" dirty="0" err="1"/>
              <a:t>nadzorni</a:t>
            </a:r>
            <a:r>
              <a:rPr lang="en-US" dirty="0"/>
              <a:t>/</a:t>
            </a:r>
            <a:r>
              <a:rPr lang="en-US" dirty="0" err="1"/>
              <a:t>upravni</a:t>
            </a:r>
            <a:r>
              <a:rPr lang="en-US" dirty="0"/>
              <a:t> </a:t>
            </a:r>
            <a:r>
              <a:rPr lang="en-US" dirty="0" err="1"/>
              <a:t>odbor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 smtClean="0"/>
              <a:t>staviti</a:t>
            </a:r>
            <a:r>
              <a:rPr lang="sr-Latn-ME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/>
              <a:t>dnevni</a:t>
            </a:r>
            <a:r>
              <a:rPr lang="en-US" dirty="0"/>
              <a:t> red </a:t>
            </a:r>
            <a:r>
              <a:rPr lang="en-US" dirty="0" err="1"/>
              <a:t>skupštine</a:t>
            </a:r>
            <a:r>
              <a:rPr lang="en-US" dirty="0"/>
              <a:t>, </a:t>
            </a:r>
            <a:r>
              <a:rPr lang="en-US" dirty="0" err="1"/>
              <a:t>ukoliko</a:t>
            </a:r>
            <a:r>
              <a:rPr lang="en-US" dirty="0"/>
              <a:t> </a:t>
            </a:r>
            <a:r>
              <a:rPr lang="en-US" dirty="0" err="1"/>
              <a:t>osnivački</a:t>
            </a:r>
            <a:r>
              <a:rPr lang="en-US" dirty="0"/>
              <a:t> </a:t>
            </a:r>
            <a:r>
              <a:rPr lang="en-US" dirty="0" err="1"/>
              <a:t>akt</a:t>
            </a:r>
            <a:r>
              <a:rPr lang="en-US" dirty="0"/>
              <a:t> ne </a:t>
            </a:r>
            <a:r>
              <a:rPr lang="en-US" dirty="0" err="1"/>
              <a:t>daje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ovo</a:t>
            </a:r>
            <a:r>
              <a:rPr lang="en-US" dirty="0"/>
              <a:t> </a:t>
            </a:r>
            <a:r>
              <a:rPr lang="en-US" dirty="0" err="1"/>
              <a:t>pravo</a:t>
            </a:r>
            <a:r>
              <a:rPr lang="en-US" dirty="0"/>
              <a:t> </a:t>
            </a:r>
            <a:r>
              <a:rPr lang="en-US" dirty="0" err="1" smtClean="0"/>
              <a:t>dioničarima</a:t>
            </a:r>
            <a:r>
              <a:rPr lang="en-US" dirty="0" smtClean="0"/>
              <a:t>/</a:t>
            </a:r>
            <a:r>
              <a:rPr lang="en-US" dirty="0" err="1" smtClean="0"/>
              <a:t>akcionarima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/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drugim</a:t>
            </a:r>
            <a:r>
              <a:rPr lang="en-US" dirty="0"/>
              <a:t> </a:t>
            </a:r>
            <a:r>
              <a:rPr lang="en-US" dirty="0" err="1"/>
              <a:t>dozvoljenim</a:t>
            </a:r>
            <a:r>
              <a:rPr lang="en-US" dirty="0"/>
              <a:t> </a:t>
            </a:r>
            <a:r>
              <a:rPr lang="en-US" dirty="0" err="1"/>
              <a:t>licima</a:t>
            </a:r>
            <a:r>
              <a:rPr lang="en-US" dirty="0"/>
              <a:t>. </a:t>
            </a:r>
            <a:endParaRPr lang="sr-Latn-ME" dirty="0" smtClean="0"/>
          </a:p>
          <a:p>
            <a:r>
              <a:rPr lang="en-US" dirty="0" smtClean="0"/>
              <a:t>Ove </a:t>
            </a:r>
            <a:r>
              <a:rPr lang="en-US" dirty="0" err="1"/>
              <a:t>tačke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prikazane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slici</a:t>
            </a:r>
            <a:r>
              <a:rPr lang="en-US" dirty="0"/>
              <a:t> 4.</a:t>
            </a:r>
          </a:p>
        </p:txBody>
      </p:sp>
    </p:spTree>
    <p:extLst>
      <p:ext uri="{BB962C8B-B14F-4D97-AF65-F5344CB8AC3E}">
        <p14:creationId xmlns:p14="http://schemas.microsoft.com/office/powerpoint/2010/main" val="3507421688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484094"/>
            <a:ext cx="10515600" cy="5692869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dirty="0"/>
              <a:t>5. </a:t>
            </a:r>
            <a:r>
              <a:rPr lang="en-US" dirty="0" err="1"/>
              <a:t>Nadležnost</a:t>
            </a:r>
            <a:r>
              <a:rPr lang="en-US" dirty="0"/>
              <a:t> </a:t>
            </a:r>
            <a:r>
              <a:rPr lang="en-US" dirty="0" err="1"/>
              <a:t>nadzornog</a:t>
            </a:r>
            <a:r>
              <a:rPr lang="en-US" dirty="0"/>
              <a:t>/</a:t>
            </a:r>
            <a:r>
              <a:rPr lang="en-US" dirty="0" err="1"/>
              <a:t>upravnog</a:t>
            </a:r>
            <a:r>
              <a:rPr lang="en-US" dirty="0"/>
              <a:t> </a:t>
            </a:r>
            <a:r>
              <a:rPr lang="en-US" dirty="0" err="1"/>
              <a:t>odbora</a:t>
            </a:r>
            <a:r>
              <a:rPr lang="en-US" dirty="0"/>
              <a:t> u </a:t>
            </a:r>
            <a:r>
              <a:rPr lang="en-US" dirty="0" err="1"/>
              <a:t>vezi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sredstvima</a:t>
            </a:r>
            <a:r>
              <a:rPr lang="en-US" dirty="0"/>
              <a:t> </a:t>
            </a:r>
            <a:r>
              <a:rPr lang="en-US" dirty="0" err="1" smtClean="0"/>
              <a:t>i</a:t>
            </a:r>
            <a:r>
              <a:rPr lang="sr-Latn-ME" dirty="0" smtClean="0"/>
              <a:t> </a:t>
            </a:r>
            <a:r>
              <a:rPr lang="en-US" dirty="0" err="1" smtClean="0"/>
              <a:t>osnovnim</a:t>
            </a:r>
            <a:r>
              <a:rPr lang="en-US" dirty="0" smtClean="0"/>
              <a:t> </a:t>
            </a:r>
            <a:r>
              <a:rPr lang="en-US" dirty="0" err="1"/>
              <a:t>kapitalom</a:t>
            </a:r>
            <a:endParaRPr lang="en-US" dirty="0"/>
          </a:p>
          <a:p>
            <a:pPr algn="just"/>
            <a:r>
              <a:rPr lang="en-US" dirty="0" err="1"/>
              <a:t>Nadzorni</a:t>
            </a:r>
            <a:r>
              <a:rPr lang="en-US" dirty="0"/>
              <a:t>/</a:t>
            </a:r>
            <a:r>
              <a:rPr lang="en-US" dirty="0" err="1"/>
              <a:t>Upravni</a:t>
            </a:r>
            <a:r>
              <a:rPr lang="en-US" dirty="0"/>
              <a:t> </a:t>
            </a:r>
            <a:r>
              <a:rPr lang="en-US" dirty="0" err="1"/>
              <a:t>odbor</a:t>
            </a:r>
            <a:r>
              <a:rPr lang="en-US" dirty="0"/>
              <a:t> je </a:t>
            </a:r>
            <a:r>
              <a:rPr lang="en-US" dirty="0" err="1"/>
              <a:t>nadležan</a:t>
            </a:r>
            <a:r>
              <a:rPr lang="en-US" dirty="0"/>
              <a:t> da </a:t>
            </a:r>
            <a:r>
              <a:rPr lang="en-US" dirty="0" err="1"/>
              <a:t>odlučuje</a:t>
            </a:r>
            <a:r>
              <a:rPr lang="en-US" dirty="0"/>
              <a:t> o </a:t>
            </a:r>
            <a:r>
              <a:rPr lang="en-US" dirty="0" err="1"/>
              <a:t>izdavanju</a:t>
            </a:r>
            <a:r>
              <a:rPr lang="en-US" dirty="0"/>
              <a:t> </a:t>
            </a:r>
            <a:r>
              <a:rPr lang="en-US" dirty="0" err="1"/>
              <a:t>dionica</a:t>
            </a:r>
            <a:r>
              <a:rPr lang="en-US" dirty="0"/>
              <a:t>/</a:t>
            </a:r>
            <a:r>
              <a:rPr lang="en-US" dirty="0" err="1"/>
              <a:t>akcija</a:t>
            </a:r>
            <a:r>
              <a:rPr lang="en-US" dirty="0"/>
              <a:t>, </a:t>
            </a:r>
            <a:r>
              <a:rPr lang="en-US" dirty="0" err="1" smtClean="0"/>
              <a:t>kao</a:t>
            </a:r>
            <a:r>
              <a:rPr lang="sr-Latn-ME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/>
              <a:t>da </a:t>
            </a:r>
            <a:r>
              <a:rPr lang="en-US" dirty="0" err="1"/>
              <a:t>izda</a:t>
            </a:r>
            <a:r>
              <a:rPr lang="en-US" dirty="0"/>
              <a:t> </a:t>
            </a:r>
            <a:r>
              <a:rPr lang="en-US" dirty="0" err="1"/>
              <a:t>konvertibilne</a:t>
            </a:r>
            <a:r>
              <a:rPr lang="en-US" dirty="0"/>
              <a:t> </a:t>
            </a:r>
            <a:r>
              <a:rPr lang="en-US" dirty="0" err="1"/>
              <a:t>obveznice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varante</a:t>
            </a:r>
            <a:r>
              <a:rPr lang="en-US" dirty="0"/>
              <a:t> pod </a:t>
            </a:r>
            <a:r>
              <a:rPr lang="en-US" dirty="0" err="1"/>
              <a:t>zakonskim</a:t>
            </a:r>
            <a:r>
              <a:rPr lang="en-US" dirty="0"/>
              <a:t> </a:t>
            </a:r>
            <a:r>
              <a:rPr lang="en-US" dirty="0" err="1"/>
              <a:t>preduslovima</a:t>
            </a:r>
            <a:r>
              <a:rPr lang="en-US" dirty="0"/>
              <a:t> </a:t>
            </a:r>
            <a:r>
              <a:rPr lang="en-US" dirty="0" err="1" smtClean="0"/>
              <a:t>uslovnog</a:t>
            </a:r>
            <a:r>
              <a:rPr lang="sr-Latn-ME" dirty="0" smtClean="0"/>
              <a:t> </a:t>
            </a:r>
            <a:r>
              <a:rPr lang="pl-PL" dirty="0" smtClean="0"/>
              <a:t>povećanja </a:t>
            </a:r>
            <a:r>
              <a:rPr lang="pl-PL" dirty="0"/>
              <a:t>kapitala. </a:t>
            </a:r>
            <a:endParaRPr lang="pl-PL" dirty="0" smtClean="0"/>
          </a:p>
          <a:p>
            <a:pPr algn="just"/>
            <a:r>
              <a:rPr lang="pl-PL" dirty="0" smtClean="0"/>
              <a:t>Za </a:t>
            </a:r>
            <a:r>
              <a:rPr lang="pl-PL" dirty="0"/>
              <a:t>razliku od ovoga, nadzorni/upravni odbor je nadležan </a:t>
            </a:r>
            <a:r>
              <a:rPr lang="pl-PL" dirty="0" smtClean="0"/>
              <a:t>da </a:t>
            </a:r>
            <a:r>
              <a:rPr lang="en-US" dirty="0" err="1" smtClean="0"/>
              <a:t>odlučuje</a:t>
            </a:r>
            <a:r>
              <a:rPr lang="en-US" dirty="0" smtClean="0"/>
              <a:t> </a:t>
            </a:r>
            <a:r>
              <a:rPr lang="en-US" dirty="0"/>
              <a:t>o </a:t>
            </a:r>
            <a:r>
              <a:rPr lang="en-US" dirty="0" err="1"/>
              <a:t>izdavanju</a:t>
            </a:r>
            <a:r>
              <a:rPr lang="en-US" dirty="0"/>
              <a:t> </a:t>
            </a:r>
            <a:r>
              <a:rPr lang="en-US" dirty="0" err="1"/>
              <a:t>nekonvertibilnih</a:t>
            </a:r>
            <a:r>
              <a:rPr lang="en-US" dirty="0"/>
              <a:t> </a:t>
            </a:r>
            <a:r>
              <a:rPr lang="en-US" dirty="0" err="1"/>
              <a:t>obveznica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drugih</a:t>
            </a:r>
            <a:r>
              <a:rPr lang="en-US" dirty="0"/>
              <a:t> </a:t>
            </a:r>
            <a:r>
              <a:rPr lang="en-US" dirty="0" err="1"/>
              <a:t>vrijednosnih</a:t>
            </a:r>
            <a:r>
              <a:rPr lang="en-US" dirty="0"/>
              <a:t> </a:t>
            </a:r>
            <a:r>
              <a:rPr lang="en-US" dirty="0" err="1"/>
              <a:t>papira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odnosno</a:t>
            </a:r>
            <a:r>
              <a:rPr lang="en-US" dirty="0" smtClean="0"/>
              <a:t> 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/>
              <a:t>vrijednosti</a:t>
            </a:r>
            <a:r>
              <a:rPr lang="en-US" dirty="0"/>
              <a:t>, </a:t>
            </a:r>
            <a:r>
              <a:rPr lang="en-US" dirty="0" err="1"/>
              <a:t>ukoliko</a:t>
            </a:r>
            <a:r>
              <a:rPr lang="en-US" dirty="0"/>
              <a:t> u </a:t>
            </a:r>
            <a:r>
              <a:rPr lang="en-US" dirty="0" err="1"/>
              <a:t>osnivačkom</a:t>
            </a:r>
            <a:r>
              <a:rPr lang="en-US" dirty="0"/>
              <a:t> </a:t>
            </a:r>
            <a:r>
              <a:rPr lang="en-US" dirty="0" err="1"/>
              <a:t>aktu</a:t>
            </a:r>
            <a:r>
              <a:rPr lang="en-US" dirty="0"/>
              <a:t> ova </a:t>
            </a:r>
            <a:r>
              <a:rPr lang="en-US" dirty="0" err="1"/>
              <a:t>nadležnost</a:t>
            </a:r>
            <a:r>
              <a:rPr lang="en-US" dirty="0"/>
              <a:t> </a:t>
            </a:r>
            <a:r>
              <a:rPr lang="en-US" dirty="0" err="1"/>
              <a:t>nije</a:t>
            </a:r>
            <a:r>
              <a:rPr lang="en-US" dirty="0"/>
              <a:t> </a:t>
            </a:r>
            <a:r>
              <a:rPr lang="en-US" dirty="0" smtClean="0"/>
              <a:t>data</a:t>
            </a:r>
            <a:r>
              <a:rPr lang="sr-Latn-ME" dirty="0" smtClean="0"/>
              <a:t> </a:t>
            </a:r>
            <a:r>
              <a:rPr lang="en-US" dirty="0" err="1" smtClean="0"/>
              <a:t>skupštini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1620614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pl-PL" dirty="0"/>
              <a:t>6. Nadležnost nadzornog/upravnog odbora u vezi s kontrolom</a:t>
            </a:r>
            <a:r>
              <a:rPr lang="pl-PL" dirty="0" smtClean="0"/>
              <a:t>, </a:t>
            </a:r>
            <a:r>
              <a:rPr lang="en-US" dirty="0" err="1" smtClean="0"/>
              <a:t>objelodanjivanjem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transparentnošću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a) </a:t>
            </a:r>
            <a:r>
              <a:rPr lang="en-US" dirty="0" err="1"/>
              <a:t>Preliminarno</a:t>
            </a:r>
            <a:r>
              <a:rPr lang="en-US" dirty="0"/>
              <a:t> </a:t>
            </a:r>
            <a:r>
              <a:rPr lang="en-US" dirty="0" err="1"/>
              <a:t>odobravanje</a:t>
            </a:r>
            <a:r>
              <a:rPr lang="en-US" dirty="0"/>
              <a:t> </a:t>
            </a:r>
            <a:r>
              <a:rPr lang="en-US" dirty="0" err="1"/>
              <a:t>finansijskih</a:t>
            </a:r>
            <a:r>
              <a:rPr lang="en-US" dirty="0"/>
              <a:t> </a:t>
            </a:r>
            <a:r>
              <a:rPr lang="en-US" dirty="0" err="1"/>
              <a:t>izvještaja</a:t>
            </a:r>
            <a:endParaRPr lang="en-US" dirty="0"/>
          </a:p>
          <a:p>
            <a:pPr algn="just"/>
            <a:r>
              <a:rPr lang="en-US" dirty="0" err="1"/>
              <a:t>Nadzorni</a:t>
            </a:r>
            <a:r>
              <a:rPr lang="en-US" dirty="0"/>
              <a:t>/</a:t>
            </a:r>
            <a:r>
              <a:rPr lang="en-US" dirty="0" err="1"/>
              <a:t>Upravni</a:t>
            </a:r>
            <a:r>
              <a:rPr lang="en-US" dirty="0"/>
              <a:t> </a:t>
            </a:r>
            <a:r>
              <a:rPr lang="en-US" dirty="0" err="1"/>
              <a:t>odbor</a:t>
            </a:r>
            <a:r>
              <a:rPr lang="en-US" dirty="0"/>
              <a:t> </a:t>
            </a:r>
            <a:r>
              <a:rPr lang="en-US" dirty="0" err="1"/>
              <a:t>uz</a:t>
            </a:r>
            <a:r>
              <a:rPr lang="en-US" dirty="0"/>
              <a:t> </a:t>
            </a:r>
            <a:r>
              <a:rPr lang="en-US" dirty="0" err="1"/>
              <a:t>pomoć</a:t>
            </a:r>
            <a:r>
              <a:rPr lang="en-US" dirty="0"/>
              <a:t> </a:t>
            </a:r>
            <a:r>
              <a:rPr lang="en-US" dirty="0" err="1"/>
              <a:t>odbora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reviziju</a:t>
            </a:r>
            <a:r>
              <a:rPr lang="en-US" dirty="0"/>
              <a:t> </a:t>
            </a:r>
            <a:r>
              <a:rPr lang="en-US" dirty="0" err="1"/>
              <a:t>priprema</a:t>
            </a:r>
            <a:r>
              <a:rPr lang="en-US" dirty="0"/>
              <a:t> </a:t>
            </a:r>
            <a:r>
              <a:rPr lang="en-US" dirty="0" err="1" smtClean="0"/>
              <a:t>finansijske</a:t>
            </a:r>
            <a:r>
              <a:rPr lang="sr-Latn-ME" dirty="0" smtClean="0"/>
              <a:t> </a:t>
            </a:r>
            <a:r>
              <a:rPr lang="en-US" dirty="0" err="1" smtClean="0"/>
              <a:t>izvještaje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Nadzorni</a:t>
            </a:r>
            <a:r>
              <a:rPr lang="en-US" dirty="0"/>
              <a:t>/</a:t>
            </a:r>
            <a:r>
              <a:rPr lang="en-US" dirty="0" err="1"/>
              <a:t>Upravni</a:t>
            </a:r>
            <a:r>
              <a:rPr lang="en-US" dirty="0"/>
              <a:t> </a:t>
            </a:r>
            <a:r>
              <a:rPr lang="en-US" dirty="0" err="1"/>
              <a:t>odbor</a:t>
            </a:r>
            <a:r>
              <a:rPr lang="en-US" dirty="0"/>
              <a:t> </a:t>
            </a:r>
            <a:r>
              <a:rPr lang="en-US" dirty="0" err="1"/>
              <a:t>podnosi</a:t>
            </a:r>
            <a:r>
              <a:rPr lang="en-US" dirty="0"/>
              <a:t> </a:t>
            </a:r>
            <a:r>
              <a:rPr lang="en-US" dirty="0" err="1"/>
              <a:t>završni</a:t>
            </a:r>
            <a:r>
              <a:rPr lang="en-US" dirty="0"/>
              <a:t> </a:t>
            </a:r>
            <a:r>
              <a:rPr lang="en-US" dirty="0" err="1"/>
              <a:t>račun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druge</a:t>
            </a:r>
            <a:r>
              <a:rPr lang="en-US" dirty="0"/>
              <a:t> </a:t>
            </a:r>
            <a:r>
              <a:rPr lang="en-US" dirty="0" err="1" smtClean="0"/>
              <a:t>finansijske</a:t>
            </a:r>
            <a:r>
              <a:rPr lang="sr-Latn-ME" dirty="0" smtClean="0"/>
              <a:t> </a:t>
            </a:r>
            <a:r>
              <a:rPr lang="en-US" dirty="0" err="1" smtClean="0"/>
              <a:t>izvještaje</a:t>
            </a:r>
            <a:r>
              <a:rPr lang="en-US" dirty="0" smtClean="0"/>
              <a:t> </a:t>
            </a:r>
            <a:r>
              <a:rPr lang="en-US" dirty="0"/>
              <a:t>(</a:t>
            </a:r>
            <a:r>
              <a:rPr lang="en-US" dirty="0" err="1"/>
              <a:t>naprimjer</a:t>
            </a:r>
            <a:r>
              <a:rPr lang="en-US" dirty="0"/>
              <a:t>, </a:t>
            </a:r>
            <a:r>
              <a:rPr lang="en-US" dirty="0" err="1"/>
              <a:t>izvještaj</a:t>
            </a:r>
            <a:r>
              <a:rPr lang="en-US" dirty="0"/>
              <a:t> </a:t>
            </a:r>
            <a:r>
              <a:rPr lang="en-US" dirty="0" err="1"/>
              <a:t>rukovodstva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izvještaj</a:t>
            </a:r>
            <a:r>
              <a:rPr lang="en-US" dirty="0"/>
              <a:t> o </a:t>
            </a:r>
            <a:r>
              <a:rPr lang="en-US" dirty="0" err="1"/>
              <a:t>reviziji</a:t>
            </a:r>
            <a:r>
              <a:rPr lang="en-US" dirty="0"/>
              <a:t>) </a:t>
            </a:r>
            <a:r>
              <a:rPr lang="en-US" dirty="0" err="1"/>
              <a:t>godišnjoj</a:t>
            </a:r>
            <a:r>
              <a:rPr lang="en-US" dirty="0"/>
              <a:t> </a:t>
            </a:r>
            <a:r>
              <a:rPr lang="en-US" dirty="0" err="1" smtClean="0"/>
              <a:t>skupštini</a:t>
            </a:r>
            <a:r>
              <a:rPr lang="sr-Latn-ME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/>
              <a:t>konačno</a:t>
            </a:r>
            <a:r>
              <a:rPr lang="en-US" dirty="0"/>
              <a:t> </a:t>
            </a:r>
            <a:r>
              <a:rPr lang="en-US" dirty="0" err="1" smtClean="0"/>
              <a:t>odobrenje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5354142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578224"/>
            <a:ext cx="10515600" cy="559873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b) </a:t>
            </a:r>
            <a:r>
              <a:rPr lang="en-US" dirty="0" err="1"/>
              <a:t>Preliminarno</a:t>
            </a:r>
            <a:r>
              <a:rPr lang="en-US" dirty="0"/>
              <a:t> </a:t>
            </a:r>
            <a:r>
              <a:rPr lang="en-US" dirty="0" err="1"/>
              <a:t>usvajanje</a:t>
            </a:r>
            <a:r>
              <a:rPr lang="en-US" dirty="0"/>
              <a:t> </a:t>
            </a:r>
            <a:r>
              <a:rPr lang="en-US" dirty="0" err="1"/>
              <a:t>izvještaja</a:t>
            </a:r>
            <a:r>
              <a:rPr lang="en-US" dirty="0"/>
              <a:t> o </a:t>
            </a:r>
            <a:r>
              <a:rPr lang="en-US" dirty="0" err="1"/>
              <a:t>korporativnom</a:t>
            </a:r>
            <a:r>
              <a:rPr lang="en-US" dirty="0"/>
              <a:t> </a:t>
            </a:r>
            <a:r>
              <a:rPr lang="en-US" dirty="0" err="1" smtClean="0"/>
              <a:t>upravljanju</a:t>
            </a:r>
            <a:endParaRPr lang="sr-Latn-ME" dirty="0" smtClean="0"/>
          </a:p>
          <a:p>
            <a:pPr marL="0" indent="0">
              <a:buNone/>
            </a:pPr>
            <a:r>
              <a:rPr lang="en-US" dirty="0"/>
              <a:t>c) </a:t>
            </a:r>
            <a:r>
              <a:rPr lang="en-US" dirty="0" err="1"/>
              <a:t>Usvajanje</a:t>
            </a:r>
            <a:r>
              <a:rPr lang="en-US" dirty="0"/>
              <a:t> </a:t>
            </a:r>
            <a:r>
              <a:rPr lang="en-US" dirty="0" err="1"/>
              <a:t>izvještaja</a:t>
            </a:r>
            <a:r>
              <a:rPr lang="en-US" dirty="0"/>
              <a:t> o </a:t>
            </a:r>
            <a:r>
              <a:rPr lang="en-US" dirty="0" err="1"/>
              <a:t>bitnim</a:t>
            </a:r>
            <a:r>
              <a:rPr lang="en-US" dirty="0"/>
              <a:t> </a:t>
            </a:r>
            <a:r>
              <a:rPr lang="en-US" dirty="0" err="1"/>
              <a:t>događajima</a:t>
            </a:r>
            <a:endParaRPr lang="en-US" dirty="0"/>
          </a:p>
          <a:p>
            <a:r>
              <a:rPr lang="en-US" dirty="0" err="1"/>
              <a:t>Društvo</a:t>
            </a:r>
            <a:r>
              <a:rPr lang="en-US" dirty="0"/>
              <a:t> </a:t>
            </a:r>
            <a:r>
              <a:rPr lang="en-US" dirty="0" err="1"/>
              <a:t>ima</a:t>
            </a:r>
            <a:r>
              <a:rPr lang="en-US" dirty="0"/>
              <a:t> </a:t>
            </a:r>
            <a:r>
              <a:rPr lang="en-US" dirty="0" err="1"/>
              <a:t>obavezu</a:t>
            </a:r>
            <a:r>
              <a:rPr lang="en-US" dirty="0"/>
              <a:t> da </a:t>
            </a:r>
            <a:r>
              <a:rPr lang="en-US" dirty="0" err="1"/>
              <a:t>javno</a:t>
            </a:r>
            <a:r>
              <a:rPr lang="en-US" dirty="0"/>
              <a:t> </a:t>
            </a:r>
            <a:r>
              <a:rPr lang="en-US" dirty="0" err="1"/>
              <a:t>objelodanjuje</a:t>
            </a:r>
            <a:r>
              <a:rPr lang="en-US" dirty="0"/>
              <a:t>, u </a:t>
            </a:r>
            <a:r>
              <a:rPr lang="en-US" dirty="0" err="1"/>
              <a:t>skladu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zakonom</a:t>
            </a:r>
            <a:r>
              <a:rPr lang="en-US" dirty="0"/>
              <a:t>, </a:t>
            </a:r>
            <a:r>
              <a:rPr lang="en-US" dirty="0" err="1" smtClean="0"/>
              <a:t>sve</a:t>
            </a:r>
            <a:r>
              <a:rPr lang="sr-Latn-ME" dirty="0" smtClean="0"/>
              <a:t> </a:t>
            </a:r>
            <a:r>
              <a:rPr lang="en-US" dirty="0" err="1" smtClean="0"/>
              <a:t>nove</a:t>
            </a:r>
            <a:r>
              <a:rPr lang="en-US" dirty="0" smtClean="0"/>
              <a:t> </a:t>
            </a:r>
            <a:r>
              <a:rPr lang="en-US" dirty="0" err="1"/>
              <a:t>činjenice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imati</a:t>
            </a:r>
            <a:r>
              <a:rPr lang="en-US" dirty="0"/>
              <a:t> </a:t>
            </a:r>
            <a:r>
              <a:rPr lang="en-US" dirty="0" err="1"/>
              <a:t>značajan</a:t>
            </a:r>
            <a:r>
              <a:rPr lang="en-US" dirty="0"/>
              <a:t> </a:t>
            </a:r>
            <a:r>
              <a:rPr lang="en-US" dirty="0" err="1"/>
              <a:t>uticaj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društvo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cijenu</a:t>
            </a:r>
            <a:r>
              <a:rPr lang="en-US" dirty="0"/>
              <a:t> </a:t>
            </a:r>
            <a:r>
              <a:rPr lang="en-US" dirty="0" err="1" smtClean="0"/>
              <a:t>vrijednosnih</a:t>
            </a:r>
            <a:r>
              <a:rPr lang="sr-Latn-ME" dirty="0" smtClean="0"/>
              <a:t> </a:t>
            </a:r>
            <a:r>
              <a:rPr lang="pl-PL" dirty="0" smtClean="0"/>
              <a:t>papira/hartija </a:t>
            </a:r>
            <a:r>
              <a:rPr lang="pl-PL" dirty="0"/>
              <a:t>od vrijednosti. </a:t>
            </a:r>
            <a:endParaRPr lang="pl-PL" dirty="0" smtClean="0"/>
          </a:p>
          <a:p>
            <a:r>
              <a:rPr lang="pl-PL" dirty="0" smtClean="0"/>
              <a:t>Nadzorni/Upravni </a:t>
            </a:r>
            <a:r>
              <a:rPr lang="pl-PL" dirty="0"/>
              <a:t>odbor je odgovoran za </a:t>
            </a:r>
            <a:r>
              <a:rPr lang="pl-PL" dirty="0" smtClean="0"/>
              <a:t>pripremu </a:t>
            </a:r>
            <a:r>
              <a:rPr lang="en-US" dirty="0" err="1" smtClean="0"/>
              <a:t>izvještaja</a:t>
            </a:r>
            <a:r>
              <a:rPr lang="en-US" dirty="0" smtClean="0"/>
              <a:t> </a:t>
            </a:r>
            <a:r>
              <a:rPr lang="en-US" dirty="0"/>
              <a:t>o </a:t>
            </a:r>
            <a:r>
              <a:rPr lang="en-US" dirty="0" err="1"/>
              <a:t>bitnim</a:t>
            </a:r>
            <a:r>
              <a:rPr lang="en-US" dirty="0"/>
              <a:t> </a:t>
            </a:r>
            <a:r>
              <a:rPr lang="en-US" dirty="0" err="1" smtClean="0"/>
              <a:t>događajima</a:t>
            </a:r>
            <a:r>
              <a:rPr lang="sr-Latn-ME" dirty="0" smtClean="0"/>
              <a:t>.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d) </a:t>
            </a:r>
            <a:r>
              <a:rPr lang="en-US" dirty="0" err="1"/>
              <a:t>Implementacija</a:t>
            </a:r>
            <a:r>
              <a:rPr lang="en-US" dirty="0"/>
              <a:t> </a:t>
            </a:r>
            <a:r>
              <a:rPr lang="en-US" dirty="0" err="1"/>
              <a:t>upravljanja</a:t>
            </a:r>
            <a:r>
              <a:rPr lang="en-US" dirty="0"/>
              <a:t> </a:t>
            </a:r>
            <a:r>
              <a:rPr lang="en-US" dirty="0" err="1"/>
              <a:t>rizikom</a:t>
            </a:r>
            <a:endParaRPr lang="en-US" dirty="0"/>
          </a:p>
          <a:p>
            <a:pPr algn="just"/>
            <a:r>
              <a:rPr lang="en-US" dirty="0" err="1"/>
              <a:t>Nadzorni</a:t>
            </a:r>
            <a:r>
              <a:rPr lang="en-US" dirty="0"/>
              <a:t>/</a:t>
            </a:r>
            <a:r>
              <a:rPr lang="en-US" dirty="0" err="1"/>
              <a:t>Upravni</a:t>
            </a:r>
            <a:r>
              <a:rPr lang="en-US" dirty="0"/>
              <a:t> </a:t>
            </a:r>
            <a:r>
              <a:rPr lang="en-US" dirty="0" err="1"/>
              <a:t>odbor</a:t>
            </a:r>
            <a:r>
              <a:rPr lang="en-US" dirty="0"/>
              <a:t> </a:t>
            </a:r>
            <a:r>
              <a:rPr lang="en-US" dirty="0" err="1"/>
              <a:t>treba</a:t>
            </a:r>
            <a:r>
              <a:rPr lang="en-US" dirty="0"/>
              <a:t> </a:t>
            </a:r>
            <a:r>
              <a:rPr lang="en-US" dirty="0" err="1"/>
              <a:t>osigurati</a:t>
            </a:r>
            <a:r>
              <a:rPr lang="en-US" dirty="0"/>
              <a:t> da </a:t>
            </a:r>
            <a:r>
              <a:rPr lang="en-US" dirty="0" err="1"/>
              <a:t>budu</a:t>
            </a:r>
            <a:r>
              <a:rPr lang="en-US" dirty="0"/>
              <a:t> </a:t>
            </a:r>
            <a:r>
              <a:rPr lang="en-US" dirty="0" err="1"/>
              <a:t>uspostavljeni</a:t>
            </a:r>
            <a:r>
              <a:rPr lang="en-US" dirty="0"/>
              <a:t> </a:t>
            </a:r>
            <a:r>
              <a:rPr lang="en-US" dirty="0" err="1"/>
              <a:t>sistemi</a:t>
            </a:r>
            <a:r>
              <a:rPr lang="en-US" dirty="0"/>
              <a:t> </a:t>
            </a:r>
            <a:r>
              <a:rPr lang="en-US" dirty="0" err="1" smtClean="0"/>
              <a:t>za</a:t>
            </a:r>
            <a:r>
              <a:rPr lang="sr-Latn-ME" dirty="0" smtClean="0"/>
              <a:t> </a:t>
            </a:r>
            <a:r>
              <a:rPr lang="en-US" dirty="0" err="1" smtClean="0"/>
              <a:t>procjenu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upravljanje</a:t>
            </a:r>
            <a:r>
              <a:rPr lang="en-US" dirty="0"/>
              <a:t> </a:t>
            </a:r>
            <a:r>
              <a:rPr lang="en-US" dirty="0" err="1"/>
              <a:t>rizicima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Neke</a:t>
            </a:r>
            <a:r>
              <a:rPr lang="en-US" dirty="0" smtClean="0"/>
              <a:t> </a:t>
            </a:r>
            <a:r>
              <a:rPr lang="en-US" dirty="0"/>
              <a:t>od </a:t>
            </a:r>
            <a:r>
              <a:rPr lang="en-US" dirty="0" err="1"/>
              <a:t>ključnih</a:t>
            </a:r>
            <a:r>
              <a:rPr lang="en-US" dirty="0"/>
              <a:t> </a:t>
            </a:r>
            <a:r>
              <a:rPr lang="en-US" dirty="0" err="1"/>
              <a:t>dužnosti</a:t>
            </a:r>
            <a:r>
              <a:rPr lang="en-US" dirty="0"/>
              <a:t> </a:t>
            </a:r>
            <a:r>
              <a:rPr lang="en-US" dirty="0" err="1" smtClean="0"/>
              <a:t>nadzornog</a:t>
            </a:r>
            <a:r>
              <a:rPr lang="en-US" dirty="0" smtClean="0"/>
              <a:t>/</a:t>
            </a:r>
            <a:r>
              <a:rPr lang="en-US" dirty="0" err="1" smtClean="0"/>
              <a:t>upravnog</a:t>
            </a:r>
            <a:r>
              <a:rPr lang="sr-Latn-ME" dirty="0" smtClean="0"/>
              <a:t> </a:t>
            </a:r>
            <a:r>
              <a:rPr lang="pl-PL" dirty="0" smtClean="0"/>
              <a:t>odbora </a:t>
            </a:r>
            <a:r>
              <a:rPr lang="pl-PL" dirty="0"/>
              <a:t>iznesene su u polju u donjem tekstu i na </a:t>
            </a:r>
            <a:r>
              <a:rPr lang="pl-PL" dirty="0" smtClean="0"/>
              <a:t>slici.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2114001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1049000" cy="804769"/>
          </a:xfrm>
        </p:spPr>
        <p:txBody>
          <a:bodyPr>
            <a:normAutofit fontScale="90000"/>
          </a:bodyPr>
          <a:lstStyle/>
          <a:p>
            <a:r>
              <a:rPr lang="sr-Latn-ME" dirty="0" smtClean="0"/>
              <a:t/>
            </a:r>
            <a:br>
              <a:rPr lang="sr-Latn-ME" dirty="0" smtClean="0"/>
            </a:br>
            <a:r>
              <a:rPr lang="sr-Latn-ME" dirty="0">
                <a:latin typeface="+mn-lt"/>
              </a:rPr>
              <a:t>D</a:t>
            </a:r>
            <a:r>
              <a:rPr lang="en-US" dirty="0" smtClean="0">
                <a:latin typeface="+mn-lt"/>
              </a:rPr>
              <a:t>. </a:t>
            </a:r>
            <a:r>
              <a:rPr lang="sr-Latn-ME" dirty="0" smtClean="0">
                <a:latin typeface="+mn-lt"/>
              </a:rPr>
              <a:t>Zakonske</a:t>
            </a:r>
            <a:r>
              <a:rPr lang="en-US" dirty="0" smtClean="0">
                <a:latin typeface="+mn-lt"/>
              </a:rPr>
              <a:t> </a:t>
            </a:r>
            <a:r>
              <a:rPr lang="en-US" dirty="0" err="1" smtClean="0">
                <a:latin typeface="+mn-lt"/>
              </a:rPr>
              <a:t>odredbe</a:t>
            </a:r>
            <a:r>
              <a:rPr lang="sr-Latn-ME" dirty="0" smtClean="0">
                <a:latin typeface="+mn-lt"/>
              </a:rPr>
              <a:t> skupštine  kcionara/dioničara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365161"/>
            <a:ext cx="10515600" cy="481180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dirty="0" smtClean="0"/>
              <a:t>1</a:t>
            </a:r>
            <a:r>
              <a:rPr lang="en-US" sz="3600" dirty="0"/>
              <a:t>. </a:t>
            </a:r>
            <a:r>
              <a:rPr lang="en-US" sz="3600" dirty="0" err="1"/>
              <a:t>Vrste</a:t>
            </a:r>
            <a:r>
              <a:rPr lang="en-US" sz="3600" dirty="0"/>
              <a:t> </a:t>
            </a:r>
            <a:r>
              <a:rPr lang="en-US" sz="3600" dirty="0" err="1"/>
              <a:t>skupština</a:t>
            </a:r>
            <a:r>
              <a:rPr lang="en-US" sz="3600" dirty="0"/>
              <a:t> </a:t>
            </a:r>
            <a:r>
              <a:rPr lang="en-US" sz="3600" dirty="0" err="1"/>
              <a:t>dioničara</a:t>
            </a:r>
            <a:r>
              <a:rPr lang="en-US" sz="3600" dirty="0"/>
              <a:t>/</a:t>
            </a:r>
            <a:r>
              <a:rPr lang="en-US" sz="3600" dirty="0" err="1"/>
              <a:t>akcionara</a:t>
            </a:r>
            <a:endParaRPr lang="en-US" sz="3600" dirty="0"/>
          </a:p>
          <a:p>
            <a:r>
              <a:rPr lang="en-US" dirty="0" err="1"/>
              <a:t>Postoje</a:t>
            </a:r>
            <a:r>
              <a:rPr lang="en-US" dirty="0"/>
              <a:t> </a:t>
            </a:r>
            <a:r>
              <a:rPr lang="en-US" dirty="0" err="1"/>
              <a:t>dvije</a:t>
            </a:r>
            <a:r>
              <a:rPr lang="en-US" dirty="0"/>
              <a:t> </a:t>
            </a:r>
            <a:r>
              <a:rPr lang="en-US" dirty="0" err="1"/>
              <a:t>vrste</a:t>
            </a:r>
            <a:r>
              <a:rPr lang="en-US" dirty="0"/>
              <a:t> SD/SA: </a:t>
            </a:r>
            <a:r>
              <a:rPr lang="en-US" dirty="0" err="1"/>
              <a:t>godišnja</a:t>
            </a:r>
            <a:r>
              <a:rPr lang="en-US" dirty="0"/>
              <a:t> </a:t>
            </a:r>
            <a:r>
              <a:rPr lang="en-US" dirty="0" err="1"/>
              <a:t>skupština</a:t>
            </a:r>
            <a:r>
              <a:rPr lang="en-US" dirty="0"/>
              <a:t> </a:t>
            </a:r>
            <a:r>
              <a:rPr lang="en-US" dirty="0" err="1"/>
              <a:t>dioničara</a:t>
            </a:r>
            <a:r>
              <a:rPr lang="en-US" dirty="0"/>
              <a:t>/</a:t>
            </a:r>
            <a:r>
              <a:rPr lang="en-US" dirty="0" err="1"/>
              <a:t>akcionara</a:t>
            </a:r>
            <a:r>
              <a:rPr lang="en-US" dirty="0"/>
              <a:t> (GSD/GSA) </a:t>
            </a:r>
            <a:r>
              <a:rPr lang="en-US" dirty="0" err="1" smtClean="0"/>
              <a:t>i</a:t>
            </a:r>
            <a:r>
              <a:rPr lang="sr-Latn-ME" dirty="0" smtClean="0"/>
              <a:t> </a:t>
            </a:r>
            <a:r>
              <a:rPr lang="en-US" dirty="0" err="1" smtClean="0"/>
              <a:t>vanredna</a:t>
            </a:r>
            <a:r>
              <a:rPr lang="en-US" dirty="0" smtClean="0"/>
              <a:t> </a:t>
            </a:r>
            <a:r>
              <a:rPr lang="en-US" dirty="0" err="1"/>
              <a:t>skupština</a:t>
            </a:r>
            <a:r>
              <a:rPr lang="en-US" dirty="0"/>
              <a:t> </a:t>
            </a:r>
            <a:r>
              <a:rPr lang="en-US" dirty="0" err="1"/>
              <a:t>dioničara</a:t>
            </a:r>
            <a:r>
              <a:rPr lang="en-US" dirty="0"/>
              <a:t>/</a:t>
            </a:r>
            <a:r>
              <a:rPr lang="en-US" dirty="0" err="1"/>
              <a:t>akcionara</a:t>
            </a:r>
            <a:r>
              <a:rPr lang="en-US" dirty="0"/>
              <a:t> (VSD/VSA</a:t>
            </a:r>
            <a:r>
              <a:rPr lang="en-US" dirty="0" smtClean="0"/>
              <a:t>).</a:t>
            </a:r>
            <a:endParaRPr lang="en-US" dirty="0"/>
          </a:p>
          <a:p>
            <a:pPr marL="0" indent="0">
              <a:buNone/>
            </a:pPr>
            <a:r>
              <a:rPr lang="en-US" sz="3200" dirty="0"/>
              <a:t>a) </a:t>
            </a:r>
            <a:r>
              <a:rPr lang="en-US" sz="3200" dirty="0" err="1"/>
              <a:t>Godišnja</a:t>
            </a:r>
            <a:r>
              <a:rPr lang="en-US" sz="3200" dirty="0"/>
              <a:t> </a:t>
            </a:r>
            <a:r>
              <a:rPr lang="en-US" sz="3200" dirty="0" err="1"/>
              <a:t>skupština</a:t>
            </a:r>
            <a:r>
              <a:rPr lang="en-US" sz="3200" dirty="0"/>
              <a:t> </a:t>
            </a:r>
            <a:r>
              <a:rPr lang="en-US" sz="3200" dirty="0" err="1"/>
              <a:t>dioničara</a:t>
            </a:r>
            <a:r>
              <a:rPr lang="en-US" sz="3200" dirty="0"/>
              <a:t>/</a:t>
            </a:r>
            <a:r>
              <a:rPr lang="en-US" sz="3200" dirty="0" err="1"/>
              <a:t>akcionara</a:t>
            </a:r>
            <a:endParaRPr lang="en-US" sz="3200" dirty="0"/>
          </a:p>
          <a:p>
            <a:r>
              <a:rPr lang="en-US" dirty="0" err="1"/>
              <a:t>Zakon</a:t>
            </a:r>
            <a:r>
              <a:rPr lang="en-US" dirty="0"/>
              <a:t> o </a:t>
            </a:r>
            <a:r>
              <a:rPr lang="en-US" dirty="0" err="1"/>
              <a:t>privrednim</a:t>
            </a:r>
            <a:r>
              <a:rPr lang="en-US" dirty="0"/>
              <a:t> </a:t>
            </a:r>
            <a:r>
              <a:rPr lang="en-US" dirty="0" err="1"/>
              <a:t>društvima</a:t>
            </a:r>
            <a:r>
              <a:rPr lang="en-US" dirty="0"/>
              <a:t> </a:t>
            </a:r>
            <a:r>
              <a:rPr lang="en-US" dirty="0" err="1"/>
              <a:t>FBiH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Zakon</a:t>
            </a:r>
            <a:r>
              <a:rPr lang="en-US" dirty="0"/>
              <a:t> o </a:t>
            </a:r>
            <a:r>
              <a:rPr lang="en-US" dirty="0" err="1"/>
              <a:t>preduzećima</a:t>
            </a:r>
            <a:r>
              <a:rPr lang="en-US" dirty="0"/>
              <a:t> </a:t>
            </a:r>
            <a:r>
              <a:rPr lang="en-US" dirty="0" smtClean="0"/>
              <a:t>RS</a:t>
            </a:r>
            <a:r>
              <a:rPr lang="sr-Latn-ME" dirty="0" smtClean="0"/>
              <a:t> </a:t>
            </a:r>
            <a:r>
              <a:rPr lang="en-US" dirty="0" err="1" smtClean="0"/>
              <a:t>nalažu</a:t>
            </a:r>
            <a:r>
              <a:rPr lang="en-US" dirty="0" smtClean="0"/>
              <a:t> </a:t>
            </a:r>
            <a:r>
              <a:rPr lang="en-US" dirty="0" err="1"/>
              <a:t>društvima</a:t>
            </a:r>
            <a:r>
              <a:rPr lang="en-US" dirty="0"/>
              <a:t> da se SD/SA </a:t>
            </a:r>
            <a:r>
              <a:rPr lang="en-US" dirty="0" err="1"/>
              <a:t>saziva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održava</a:t>
            </a:r>
            <a:r>
              <a:rPr lang="en-US" dirty="0"/>
              <a:t> </a:t>
            </a:r>
            <a:r>
              <a:rPr lang="en-US" dirty="0" err="1"/>
              <a:t>najmanje</a:t>
            </a:r>
            <a:r>
              <a:rPr lang="en-US" dirty="0"/>
              <a:t> </a:t>
            </a:r>
            <a:r>
              <a:rPr lang="en-US" dirty="0" err="1"/>
              <a:t>jednom</a:t>
            </a:r>
            <a:r>
              <a:rPr lang="en-US" dirty="0"/>
              <a:t> </a:t>
            </a:r>
            <a:r>
              <a:rPr lang="en-US" dirty="0" err="1"/>
              <a:t>godišnje</a:t>
            </a:r>
            <a:r>
              <a:rPr lang="en-US" dirty="0"/>
              <a:t>.</a:t>
            </a:r>
          </a:p>
          <a:p>
            <a:r>
              <a:rPr lang="en-US" dirty="0"/>
              <a:t>Ova </a:t>
            </a:r>
            <a:r>
              <a:rPr lang="en-US" dirty="0" err="1"/>
              <a:t>skupština</a:t>
            </a:r>
            <a:r>
              <a:rPr lang="en-US" dirty="0"/>
              <a:t> se </a:t>
            </a:r>
            <a:r>
              <a:rPr lang="en-US" dirty="0" err="1"/>
              <a:t>zove</a:t>
            </a:r>
            <a:r>
              <a:rPr lang="en-US" dirty="0"/>
              <a:t> </a:t>
            </a:r>
            <a:r>
              <a:rPr lang="en-US" dirty="0" err="1"/>
              <a:t>godišnja</a:t>
            </a:r>
            <a:r>
              <a:rPr lang="en-US" dirty="0"/>
              <a:t> </a:t>
            </a:r>
            <a:r>
              <a:rPr lang="en-US" dirty="0" err="1"/>
              <a:t>skupština</a:t>
            </a:r>
            <a:r>
              <a:rPr lang="en-US" dirty="0"/>
              <a:t> </a:t>
            </a:r>
            <a:r>
              <a:rPr lang="en-US" dirty="0" err="1"/>
              <a:t>dioničara</a:t>
            </a:r>
            <a:r>
              <a:rPr lang="en-US" dirty="0"/>
              <a:t>/</a:t>
            </a:r>
            <a:r>
              <a:rPr lang="en-US" dirty="0" err="1"/>
              <a:t>akcionara</a:t>
            </a:r>
            <a:r>
              <a:rPr lang="en-US" dirty="0"/>
              <a:t> (u </a:t>
            </a:r>
            <a:r>
              <a:rPr lang="sr-Latn-ME" dirty="0" smtClean="0"/>
              <a:t>d</a:t>
            </a:r>
            <a:r>
              <a:rPr lang="en-US" dirty="0" err="1" smtClean="0"/>
              <a:t>aljnjem</a:t>
            </a:r>
            <a:r>
              <a:rPr lang="sr-Latn-ME" dirty="0" smtClean="0"/>
              <a:t> </a:t>
            </a:r>
            <a:r>
              <a:rPr lang="en-US" dirty="0" err="1" smtClean="0"/>
              <a:t>tekstu</a:t>
            </a:r>
            <a:r>
              <a:rPr lang="en-US" dirty="0"/>
              <a:t>: GSD/GSA) </a:t>
            </a:r>
            <a:r>
              <a:rPr lang="en-US" dirty="0" err="1"/>
              <a:t>i</a:t>
            </a:r>
            <a:r>
              <a:rPr lang="en-US" dirty="0"/>
              <a:t> mora se </a:t>
            </a:r>
            <a:r>
              <a:rPr lang="en-US" dirty="0" err="1"/>
              <a:t>održati</a:t>
            </a:r>
            <a:r>
              <a:rPr lang="en-US" dirty="0"/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2705623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83341"/>
            <a:ext cx="10515600" cy="4993622"/>
          </a:xfrm>
        </p:spPr>
        <p:txBody>
          <a:bodyPr>
            <a:normAutofit fontScale="92500"/>
          </a:bodyPr>
          <a:lstStyle/>
          <a:p>
            <a:pPr algn="just"/>
            <a:r>
              <a:rPr lang="hr-HR" dirty="0"/>
              <a:t>Posebno se ističu problemi piramidiranja i uzajamnog vlasništva. </a:t>
            </a:r>
            <a:endParaRPr lang="hr-HR" dirty="0" smtClean="0"/>
          </a:p>
          <a:p>
            <a:pPr algn="just"/>
            <a:r>
              <a:rPr lang="hr-HR" dirty="0" smtClean="0"/>
              <a:t>Takve </a:t>
            </a:r>
            <a:r>
              <a:rPr lang="hr-HR" dirty="0"/>
              <a:t>situacije mogu dovesti jednu </a:t>
            </a:r>
            <a:r>
              <a:rPr lang="hr-HR" dirty="0" smtClean="0"/>
              <a:t>grupu </a:t>
            </a:r>
            <a:r>
              <a:rPr lang="hr-HR" dirty="0"/>
              <a:t>vlasnika u poziciju iskazivanja veće kontrole, uz manje kapitalne troškove, što može dovesti do transfera resursa izvan </a:t>
            </a:r>
            <a:r>
              <a:rPr lang="hr-HR" dirty="0" smtClean="0"/>
              <a:t>preduzeća  </a:t>
            </a:r>
            <a:r>
              <a:rPr lang="hr-HR" dirty="0"/>
              <a:t>u korist dioničara koji nadziru korporaciju, što se naziva tuneliranje, a koje se onda vezuje i za piramidiranje. </a:t>
            </a:r>
            <a:endParaRPr lang="hr-HR" dirty="0" smtClean="0"/>
          </a:p>
          <a:p>
            <a:pPr algn="just"/>
            <a:r>
              <a:rPr lang="hr-HR" dirty="0" smtClean="0"/>
              <a:t>Piramidiranje </a:t>
            </a:r>
            <a:r>
              <a:rPr lang="hr-HR" dirty="0"/>
              <a:t>je </a:t>
            </a:r>
            <a:r>
              <a:rPr lang="hr-HR" dirty="0" smtClean="0"/>
              <a:t>indirektan </a:t>
            </a:r>
            <a:r>
              <a:rPr lang="hr-HR" dirty="0"/>
              <a:t>način sudjelovanja u vlasničkoj strukturi putem drugih poduzeća. </a:t>
            </a:r>
            <a:endParaRPr lang="hr-HR" dirty="0" smtClean="0"/>
          </a:p>
          <a:p>
            <a:pPr algn="just"/>
            <a:r>
              <a:rPr lang="hr-HR" dirty="0" smtClean="0"/>
              <a:t>Zatvoreni sistem, naročito </a:t>
            </a:r>
            <a:r>
              <a:rPr lang="hr-HR" dirty="0"/>
              <a:t>u nekim zemljama, odlikuje i međusobno suvlasništvo korporacija. </a:t>
            </a:r>
            <a:endParaRPr lang="hr-HR" dirty="0" smtClean="0"/>
          </a:p>
          <a:p>
            <a:pPr algn="just"/>
            <a:r>
              <a:rPr lang="hr-HR" dirty="0" smtClean="0"/>
              <a:t>Zamjena </a:t>
            </a:r>
            <a:r>
              <a:rPr lang="hr-HR" dirty="0"/>
              <a:t>manjih </a:t>
            </a:r>
            <a:r>
              <a:rPr lang="hr-HR" dirty="0" smtClean="0"/>
              <a:t>paketa </a:t>
            </a:r>
            <a:r>
              <a:rPr lang="hr-HR" dirty="0"/>
              <a:t>dionica između glavnih kreditora i poslovnih partnera uobičajena je praksa koja odaje dobru namjeru i predanost uspješnoj </a:t>
            </a:r>
            <a:r>
              <a:rPr lang="hr-HR" dirty="0" smtClean="0"/>
              <a:t>saradnji </a:t>
            </a:r>
            <a:r>
              <a:rPr lang="hr-HR" dirty="0"/>
              <a:t>te smanjuje oportunističko ponašanje</a:t>
            </a:r>
            <a:r>
              <a:rPr lang="hr-HR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4455233"/>
      </p:ext>
    </p:extLst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70965" y="507813"/>
            <a:ext cx="10515600" cy="4351338"/>
          </a:xfrm>
        </p:spPr>
        <p:txBody>
          <a:bodyPr/>
          <a:lstStyle/>
          <a:p>
            <a:pPr marL="0" indent="0" algn="just">
              <a:buNone/>
            </a:pPr>
            <a:r>
              <a:rPr lang="pl-PL" dirty="0"/>
              <a:t>• u roku od tri mjeseca od datuma podnošenja finansijskih </a:t>
            </a:r>
            <a:r>
              <a:rPr lang="pl-PL" dirty="0" smtClean="0"/>
              <a:t>izvještaja nadzornom/upravnom </a:t>
            </a:r>
            <a:r>
              <a:rPr lang="pl-PL" dirty="0"/>
              <a:t>odboru za svaku finansijsku godinu; </a:t>
            </a:r>
            <a:r>
              <a:rPr lang="pl-PL" dirty="0" smtClean="0"/>
              <a:t>ali  </a:t>
            </a:r>
            <a:r>
              <a:rPr lang="pl-PL" dirty="0"/>
              <a:t>najkasnije šest mjeseci od kraja poslovne godine.</a:t>
            </a:r>
          </a:p>
          <a:p>
            <a:pPr marL="0" indent="0" algn="just">
              <a:buNone/>
            </a:pPr>
            <a:r>
              <a:rPr lang="en-US" dirty="0" err="1"/>
              <a:t>Osnivački</a:t>
            </a:r>
            <a:r>
              <a:rPr lang="en-US" dirty="0"/>
              <a:t> </a:t>
            </a:r>
            <a:r>
              <a:rPr lang="en-US" dirty="0" err="1"/>
              <a:t>akt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odluka</a:t>
            </a:r>
            <a:r>
              <a:rPr lang="en-US" dirty="0"/>
              <a:t> </a:t>
            </a:r>
            <a:r>
              <a:rPr lang="en-US" dirty="0" err="1"/>
              <a:t>nadzornog</a:t>
            </a:r>
            <a:r>
              <a:rPr lang="en-US" dirty="0"/>
              <a:t>/</a:t>
            </a:r>
            <a:r>
              <a:rPr lang="en-US" dirty="0" err="1"/>
              <a:t>upravnog</a:t>
            </a:r>
            <a:r>
              <a:rPr lang="en-US" dirty="0"/>
              <a:t> </a:t>
            </a:r>
            <a:r>
              <a:rPr lang="en-US" dirty="0" err="1"/>
              <a:t>odbora</a:t>
            </a:r>
            <a:r>
              <a:rPr lang="en-US" dirty="0"/>
              <a:t>, u </a:t>
            </a:r>
            <a:r>
              <a:rPr lang="en-US" dirty="0" err="1"/>
              <a:t>skladu</a:t>
            </a:r>
            <a:r>
              <a:rPr lang="en-US" dirty="0"/>
              <a:t> </a:t>
            </a:r>
            <a:r>
              <a:rPr lang="en-US" dirty="0" err="1" smtClean="0"/>
              <a:t>sa</a:t>
            </a:r>
            <a:r>
              <a:rPr lang="sr-Latn-ME" dirty="0" smtClean="0"/>
              <a:t> </a:t>
            </a:r>
            <a:r>
              <a:rPr lang="en-US" dirty="0" err="1" smtClean="0"/>
              <a:t>zakonom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osnivačkim</a:t>
            </a:r>
            <a:r>
              <a:rPr lang="en-US" dirty="0"/>
              <a:t> </a:t>
            </a:r>
            <a:r>
              <a:rPr lang="en-US" dirty="0" err="1"/>
              <a:t>aktom</a:t>
            </a:r>
            <a:r>
              <a:rPr lang="en-US" dirty="0"/>
              <a:t>, </a:t>
            </a:r>
            <a:r>
              <a:rPr lang="en-US" dirty="0" err="1"/>
              <a:t>moraju</a:t>
            </a:r>
            <a:r>
              <a:rPr lang="en-US" dirty="0"/>
              <a:t> </a:t>
            </a:r>
            <a:r>
              <a:rPr lang="en-US" dirty="0" err="1"/>
              <a:t>odrediti</a:t>
            </a:r>
            <a:r>
              <a:rPr lang="en-US" dirty="0"/>
              <a:t> period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konkretan</a:t>
            </a:r>
            <a:r>
              <a:rPr lang="en-US" dirty="0"/>
              <a:t> </a:t>
            </a:r>
            <a:r>
              <a:rPr lang="en-US" dirty="0" smtClean="0"/>
              <a:t>datum</a:t>
            </a:r>
            <a:r>
              <a:rPr lang="sr-Latn-ME" dirty="0" smtClean="0"/>
              <a:t> </a:t>
            </a:r>
            <a:r>
              <a:rPr lang="en-US" dirty="0" err="1" smtClean="0"/>
              <a:t>kada</a:t>
            </a:r>
            <a:r>
              <a:rPr lang="en-US" dirty="0" smtClean="0"/>
              <a:t> </a:t>
            </a:r>
            <a:r>
              <a:rPr lang="en-US" dirty="0"/>
              <a:t>se </a:t>
            </a:r>
            <a:r>
              <a:rPr lang="en-US" dirty="0" err="1"/>
              <a:t>treba</a:t>
            </a:r>
            <a:r>
              <a:rPr lang="en-US" dirty="0"/>
              <a:t> </a:t>
            </a:r>
            <a:r>
              <a:rPr lang="en-US" dirty="0" err="1"/>
              <a:t>održati</a:t>
            </a:r>
            <a:r>
              <a:rPr lang="en-US" dirty="0"/>
              <a:t> GSD/GSA. </a:t>
            </a:r>
            <a:endParaRPr lang="sr-Latn-ME" dirty="0" smtClean="0"/>
          </a:p>
          <a:p>
            <a:pPr marL="0" indent="0" algn="just">
              <a:buNone/>
            </a:pPr>
            <a:r>
              <a:rPr lang="en-US" dirty="0" smtClean="0"/>
              <a:t>GSD/GSA </a:t>
            </a:r>
            <a:r>
              <a:rPr lang="en-US" dirty="0"/>
              <a:t>mora </a:t>
            </a:r>
            <a:r>
              <a:rPr lang="en-US" dirty="0" err="1"/>
              <a:t>pružiti</a:t>
            </a:r>
            <a:r>
              <a:rPr lang="en-US" dirty="0"/>
              <a:t> </a:t>
            </a:r>
            <a:r>
              <a:rPr lang="en-US" dirty="0" err="1" smtClean="0"/>
              <a:t>dioničarima</a:t>
            </a:r>
            <a:r>
              <a:rPr lang="en-US" dirty="0" smtClean="0"/>
              <a:t>/</a:t>
            </a:r>
            <a:r>
              <a:rPr lang="pt-BR" dirty="0" smtClean="0"/>
              <a:t>akcionarima </a:t>
            </a:r>
            <a:r>
              <a:rPr lang="pt-BR" dirty="0"/>
              <a:t>mogućnost da joj </a:t>
            </a:r>
            <a:r>
              <a:rPr lang="pt-BR" dirty="0" smtClean="0"/>
              <a:t>prisustvuju.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4007312"/>
      </p:ext>
    </p:extLst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25793"/>
          </a:xfrm>
        </p:spPr>
        <p:txBody>
          <a:bodyPr>
            <a:normAutofit/>
          </a:bodyPr>
          <a:lstStyle/>
          <a:p>
            <a:pPr marL="0" indent="0"/>
            <a:r>
              <a:rPr lang="en-US" sz="2800" b="1" dirty="0"/>
              <a:t>b) </a:t>
            </a:r>
            <a:r>
              <a:rPr lang="en-US" sz="2800" b="1" dirty="0" err="1"/>
              <a:t>Vanredna</a:t>
            </a:r>
            <a:r>
              <a:rPr lang="en-US" sz="2800" b="1" dirty="0"/>
              <a:t> </a:t>
            </a:r>
            <a:r>
              <a:rPr lang="en-US" sz="2800" b="1" dirty="0" err="1"/>
              <a:t>skupština</a:t>
            </a:r>
            <a:r>
              <a:rPr lang="en-US" sz="2800" b="1" dirty="0"/>
              <a:t> </a:t>
            </a:r>
            <a:r>
              <a:rPr lang="en-US" sz="2800" b="1" dirty="0" err="1"/>
              <a:t>dioničara</a:t>
            </a:r>
            <a:r>
              <a:rPr lang="en-US" sz="2800" b="1" dirty="0"/>
              <a:t>/</a:t>
            </a:r>
            <a:r>
              <a:rPr lang="en-US" sz="2800" b="1" dirty="0" err="1"/>
              <a:t>akcionara</a:t>
            </a:r>
            <a:endParaRPr lang="en-US" sz="2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290918"/>
            <a:ext cx="10515600" cy="4886045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en-US" dirty="0" smtClean="0"/>
              <a:t>Pored </a:t>
            </a:r>
            <a:r>
              <a:rPr lang="en-US" dirty="0" err="1"/>
              <a:t>obavezne</a:t>
            </a:r>
            <a:r>
              <a:rPr lang="en-US" dirty="0"/>
              <a:t> GSD/GSA, </a:t>
            </a:r>
            <a:r>
              <a:rPr lang="en-US" dirty="0" err="1"/>
              <a:t>društvo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, </a:t>
            </a:r>
            <a:r>
              <a:rPr lang="en-US" dirty="0" err="1"/>
              <a:t>kada</a:t>
            </a:r>
            <a:r>
              <a:rPr lang="en-US" dirty="0"/>
              <a:t> </a:t>
            </a:r>
            <a:r>
              <a:rPr lang="en-US" dirty="0" err="1"/>
              <a:t>postoji</a:t>
            </a:r>
            <a:r>
              <a:rPr lang="en-US" dirty="0"/>
              <a:t> </a:t>
            </a:r>
            <a:r>
              <a:rPr lang="en-US" dirty="0" err="1"/>
              <a:t>potreba</a:t>
            </a:r>
            <a:r>
              <a:rPr lang="en-US" dirty="0"/>
              <a:t> </a:t>
            </a:r>
            <a:r>
              <a:rPr lang="en-US" dirty="0" err="1" smtClean="0"/>
              <a:t>odlučivanja</a:t>
            </a:r>
            <a:r>
              <a:rPr lang="sr-Latn-ME" dirty="0" smtClean="0"/>
              <a:t> </a:t>
            </a:r>
            <a:r>
              <a:rPr lang="en-US" dirty="0" smtClean="0"/>
              <a:t>o </a:t>
            </a:r>
            <a:r>
              <a:rPr lang="en-US" dirty="0" err="1"/>
              <a:t>pitanjima</a:t>
            </a:r>
            <a:r>
              <a:rPr lang="en-US" dirty="0"/>
              <a:t> </a:t>
            </a:r>
            <a:r>
              <a:rPr lang="en-US" dirty="0" err="1"/>
              <a:t>iz</a:t>
            </a:r>
            <a:r>
              <a:rPr lang="en-US" dirty="0"/>
              <a:t> </a:t>
            </a:r>
            <a:r>
              <a:rPr lang="en-US" dirty="0" err="1"/>
              <a:t>nadležnosti</a:t>
            </a:r>
            <a:r>
              <a:rPr lang="en-US" dirty="0"/>
              <a:t> SD/SA, </a:t>
            </a:r>
            <a:r>
              <a:rPr lang="en-US" dirty="0" err="1"/>
              <a:t>tokom</a:t>
            </a:r>
            <a:r>
              <a:rPr lang="en-US" dirty="0"/>
              <a:t> </a:t>
            </a:r>
            <a:r>
              <a:rPr lang="en-US" dirty="0" err="1"/>
              <a:t>godine</a:t>
            </a:r>
            <a:r>
              <a:rPr lang="en-US" dirty="0"/>
              <a:t> </a:t>
            </a:r>
            <a:r>
              <a:rPr lang="en-US" dirty="0" err="1" smtClean="0"/>
              <a:t>održa</a:t>
            </a:r>
            <a:r>
              <a:rPr lang="sr-Latn-ME" dirty="0" smtClean="0"/>
              <a:t>i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više</a:t>
            </a:r>
            <a:r>
              <a:rPr lang="en-US" dirty="0"/>
              <a:t> </a:t>
            </a:r>
            <a:r>
              <a:rPr lang="en-US" dirty="0" err="1"/>
              <a:t>sjednica</a:t>
            </a:r>
            <a:r>
              <a:rPr lang="en-US" dirty="0"/>
              <a:t> </a:t>
            </a:r>
            <a:r>
              <a:rPr lang="en-US" dirty="0" err="1" smtClean="0"/>
              <a:t>ovog</a:t>
            </a:r>
            <a:r>
              <a:rPr lang="sr-Latn-ME" dirty="0" smtClean="0"/>
              <a:t> </a:t>
            </a:r>
            <a:r>
              <a:rPr lang="en-US" dirty="0" smtClean="0"/>
              <a:t>organa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Sve</a:t>
            </a:r>
            <a:r>
              <a:rPr lang="en-US" dirty="0" smtClean="0"/>
              <a:t> </a:t>
            </a:r>
            <a:r>
              <a:rPr lang="en-US" dirty="0"/>
              <a:t>SD/SA </a:t>
            </a:r>
            <a:r>
              <a:rPr lang="en-US" dirty="0" err="1"/>
              <a:t>izuzev</a:t>
            </a:r>
            <a:r>
              <a:rPr lang="en-US" dirty="0"/>
              <a:t> GSD/GSA </a:t>
            </a:r>
            <a:r>
              <a:rPr lang="en-US" dirty="0" err="1"/>
              <a:t>obuhvaćene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pojmom</a:t>
            </a:r>
            <a:r>
              <a:rPr lang="en-US" dirty="0"/>
              <a:t> </a:t>
            </a:r>
            <a:r>
              <a:rPr lang="en-US" i="1" dirty="0" err="1"/>
              <a:t>vanredna</a:t>
            </a:r>
            <a:r>
              <a:rPr lang="en-US" i="1" dirty="0"/>
              <a:t> </a:t>
            </a:r>
            <a:r>
              <a:rPr lang="en-US" i="1" dirty="0" err="1" smtClean="0"/>
              <a:t>skupština</a:t>
            </a:r>
            <a:r>
              <a:rPr lang="sr-Latn-ME" i="1" dirty="0" smtClean="0"/>
              <a:t> </a:t>
            </a:r>
            <a:r>
              <a:rPr lang="en-US" i="1" dirty="0" err="1" smtClean="0"/>
              <a:t>dioničara</a:t>
            </a:r>
            <a:r>
              <a:rPr lang="en-US" i="1" dirty="0" smtClean="0"/>
              <a:t>/</a:t>
            </a:r>
            <a:r>
              <a:rPr lang="en-US" i="1" dirty="0" err="1" smtClean="0"/>
              <a:t>akcionara</a:t>
            </a:r>
            <a:r>
              <a:rPr lang="en-US" i="1" dirty="0" smtClean="0"/>
              <a:t> </a:t>
            </a:r>
            <a:r>
              <a:rPr lang="en-US" dirty="0"/>
              <a:t>(u </a:t>
            </a:r>
            <a:r>
              <a:rPr lang="en-US" dirty="0" err="1"/>
              <a:t>daljnjem</a:t>
            </a:r>
            <a:r>
              <a:rPr lang="en-US" dirty="0"/>
              <a:t> </a:t>
            </a:r>
            <a:r>
              <a:rPr lang="en-US" dirty="0" err="1"/>
              <a:t>tekstu</a:t>
            </a:r>
            <a:r>
              <a:rPr lang="en-US" dirty="0"/>
              <a:t>: VSD/VSA). </a:t>
            </a:r>
            <a:endParaRPr lang="sr-Latn-ME" dirty="0" smtClean="0"/>
          </a:p>
          <a:p>
            <a:pPr algn="just"/>
            <a:r>
              <a:rPr lang="en-US" dirty="0" err="1" smtClean="0"/>
              <a:t>Neka</a:t>
            </a:r>
            <a:r>
              <a:rPr lang="en-US" dirty="0" smtClean="0"/>
              <a:t> </a:t>
            </a:r>
            <a:r>
              <a:rPr lang="en-US" dirty="0"/>
              <a:t>od </a:t>
            </a:r>
            <a:r>
              <a:rPr lang="en-US" dirty="0" err="1"/>
              <a:t>pitanja</a:t>
            </a:r>
            <a:r>
              <a:rPr lang="en-US" dirty="0"/>
              <a:t> </a:t>
            </a:r>
            <a:r>
              <a:rPr lang="en-US" dirty="0" err="1"/>
              <a:t>koja</a:t>
            </a:r>
            <a:r>
              <a:rPr lang="en-US" dirty="0"/>
              <a:t> bi </a:t>
            </a:r>
            <a:r>
              <a:rPr lang="en-US" dirty="0" err="1" smtClean="0"/>
              <a:t>mogla</a:t>
            </a:r>
            <a:r>
              <a:rPr lang="sr-Latn-ME" dirty="0" smtClean="0"/>
              <a:t> </a:t>
            </a:r>
            <a:r>
              <a:rPr lang="en-US" dirty="0" err="1" smtClean="0"/>
              <a:t>biti</a:t>
            </a:r>
            <a:r>
              <a:rPr lang="en-US" dirty="0" smtClean="0"/>
              <a:t> </a:t>
            </a:r>
            <a:r>
              <a:rPr lang="en-US" dirty="0" err="1"/>
              <a:t>predmet</a:t>
            </a:r>
            <a:r>
              <a:rPr lang="en-US" dirty="0"/>
              <a:t> </a:t>
            </a:r>
            <a:r>
              <a:rPr lang="en-US" dirty="0" err="1"/>
              <a:t>odlučivanja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VSD/VSA </a:t>
            </a:r>
            <a:r>
              <a:rPr lang="en-US" dirty="0" err="1"/>
              <a:t>obuhvataju</a:t>
            </a:r>
            <a:r>
              <a:rPr lang="en-US" dirty="0"/>
              <a:t>, </a:t>
            </a:r>
            <a:r>
              <a:rPr lang="en-US" dirty="0" err="1"/>
              <a:t>naprimjer</a:t>
            </a:r>
            <a:r>
              <a:rPr lang="en-US" dirty="0"/>
              <a:t>: </a:t>
            </a:r>
            <a:r>
              <a:rPr lang="en-US" dirty="0" err="1"/>
              <a:t>izdavanje</a:t>
            </a:r>
            <a:r>
              <a:rPr lang="en-US" dirty="0"/>
              <a:t> </a:t>
            </a:r>
            <a:r>
              <a:rPr lang="en-US" dirty="0" err="1" smtClean="0"/>
              <a:t>dodatnih</a:t>
            </a:r>
            <a:r>
              <a:rPr lang="sr-Latn-ME" dirty="0" smtClean="0"/>
              <a:t> </a:t>
            </a:r>
            <a:r>
              <a:rPr lang="en-US" dirty="0" err="1" smtClean="0"/>
              <a:t>dionica</a:t>
            </a:r>
            <a:r>
              <a:rPr lang="en-US" dirty="0" smtClean="0"/>
              <a:t>/</a:t>
            </a:r>
            <a:r>
              <a:rPr lang="en-US" dirty="0" err="1" smtClean="0"/>
              <a:t>akcija</a:t>
            </a:r>
            <a:r>
              <a:rPr lang="en-US" dirty="0"/>
              <a:t>, </a:t>
            </a:r>
            <a:r>
              <a:rPr lang="en-US" dirty="0" err="1"/>
              <a:t>reorganizaciju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izbor</a:t>
            </a:r>
            <a:r>
              <a:rPr lang="en-US" dirty="0"/>
              <a:t> </a:t>
            </a:r>
            <a:r>
              <a:rPr lang="en-US" dirty="0" err="1"/>
              <a:t>članova</a:t>
            </a:r>
            <a:r>
              <a:rPr lang="en-US" dirty="0"/>
              <a:t> </a:t>
            </a:r>
            <a:r>
              <a:rPr lang="en-US" dirty="0" err="1" smtClean="0"/>
              <a:t>nadzornog</a:t>
            </a:r>
            <a:r>
              <a:rPr lang="en-US" dirty="0" smtClean="0"/>
              <a:t>/</a:t>
            </a:r>
            <a:r>
              <a:rPr lang="en-US" dirty="0" err="1" smtClean="0"/>
              <a:t>upravnog</a:t>
            </a:r>
            <a:r>
              <a:rPr lang="sr-Latn-ME" dirty="0" smtClean="0"/>
              <a:t> </a:t>
            </a:r>
            <a:r>
              <a:rPr lang="en-US" dirty="0" err="1" smtClean="0"/>
              <a:t>odbora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Iako</a:t>
            </a:r>
            <a:r>
              <a:rPr lang="en-US" dirty="0"/>
              <a:t> </a:t>
            </a:r>
            <a:r>
              <a:rPr lang="en-US" dirty="0" err="1"/>
              <a:t>zakon</a:t>
            </a:r>
            <a:r>
              <a:rPr lang="en-US" dirty="0"/>
              <a:t> </a:t>
            </a:r>
            <a:r>
              <a:rPr lang="en-US" dirty="0" err="1"/>
              <a:t>održavanje</a:t>
            </a:r>
            <a:r>
              <a:rPr lang="en-US" dirty="0"/>
              <a:t> VSD/VSA </a:t>
            </a:r>
            <a:r>
              <a:rPr lang="en-US" dirty="0" err="1"/>
              <a:t>predviđa</a:t>
            </a:r>
            <a:r>
              <a:rPr lang="en-US" dirty="0"/>
              <a:t> </a:t>
            </a:r>
            <a:r>
              <a:rPr lang="en-US" dirty="0" err="1"/>
              <a:t>po</a:t>
            </a:r>
            <a:r>
              <a:rPr lang="en-US" dirty="0"/>
              <a:t> </a:t>
            </a:r>
            <a:r>
              <a:rPr lang="en-US" dirty="0" err="1"/>
              <a:t>pravilu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mogućnost</a:t>
            </a:r>
            <a:r>
              <a:rPr lang="en-US" dirty="0"/>
              <a:t>, a </a:t>
            </a:r>
            <a:r>
              <a:rPr lang="en-US" dirty="0" smtClean="0"/>
              <a:t>ne</a:t>
            </a:r>
            <a:r>
              <a:rPr lang="sr-Latn-ME" dirty="0" smtClean="0"/>
              <a:t> </a:t>
            </a:r>
            <a:r>
              <a:rPr lang="en-US" dirty="0" err="1" smtClean="0"/>
              <a:t>kao</a:t>
            </a:r>
            <a:r>
              <a:rPr lang="en-US" dirty="0" smtClean="0"/>
              <a:t> </a:t>
            </a:r>
            <a:r>
              <a:rPr lang="en-US" dirty="0" err="1"/>
              <a:t>obavezu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, </a:t>
            </a:r>
            <a:r>
              <a:rPr lang="en-US" dirty="0" err="1"/>
              <a:t>postoje</a:t>
            </a:r>
            <a:r>
              <a:rPr lang="en-US" dirty="0"/>
              <a:t> </a:t>
            </a:r>
            <a:r>
              <a:rPr lang="en-US" dirty="0" err="1"/>
              <a:t>određeni</a:t>
            </a:r>
            <a:r>
              <a:rPr lang="en-US" dirty="0"/>
              <a:t> </a:t>
            </a:r>
            <a:r>
              <a:rPr lang="en-US" dirty="0" err="1"/>
              <a:t>izuzeci</a:t>
            </a:r>
            <a:r>
              <a:rPr lang="en-US" dirty="0"/>
              <a:t>, </a:t>
            </a:r>
            <a:r>
              <a:rPr lang="en-US" dirty="0" err="1"/>
              <a:t>odnosno</a:t>
            </a:r>
            <a:r>
              <a:rPr lang="en-US" dirty="0"/>
              <a:t> </a:t>
            </a:r>
            <a:r>
              <a:rPr lang="en-US" dirty="0" err="1"/>
              <a:t>slučajevi</a:t>
            </a:r>
            <a:r>
              <a:rPr lang="en-US" dirty="0"/>
              <a:t> </a:t>
            </a:r>
            <a:r>
              <a:rPr lang="en-US" dirty="0" err="1"/>
              <a:t>kada</a:t>
            </a:r>
            <a:r>
              <a:rPr lang="en-US" dirty="0"/>
              <a:t> je, </a:t>
            </a:r>
            <a:r>
              <a:rPr lang="en-US" dirty="0" err="1" smtClean="0"/>
              <a:t>društvo</a:t>
            </a:r>
            <a:r>
              <a:rPr lang="sr-Latn-ME" dirty="0" smtClean="0"/>
              <a:t> </a:t>
            </a:r>
            <a:r>
              <a:rPr lang="en-US" dirty="0" err="1" smtClean="0"/>
              <a:t>obavezno</a:t>
            </a:r>
            <a:r>
              <a:rPr lang="en-US" dirty="0" smtClean="0"/>
              <a:t> </a:t>
            </a:r>
            <a:r>
              <a:rPr lang="en-US" dirty="0" err="1"/>
              <a:t>sazvati</a:t>
            </a:r>
            <a:r>
              <a:rPr lang="en-US" dirty="0"/>
              <a:t> </a:t>
            </a:r>
            <a:r>
              <a:rPr lang="en-US" dirty="0" smtClean="0"/>
              <a:t>VSD/VSA.</a:t>
            </a:r>
            <a:endParaRPr lang="en-US" dirty="0"/>
          </a:p>
          <a:p>
            <a:pPr algn="just"/>
            <a:r>
              <a:rPr lang="en-US" dirty="0" err="1"/>
              <a:t>Nema</a:t>
            </a:r>
            <a:r>
              <a:rPr lang="en-US" dirty="0"/>
              <a:t> </a:t>
            </a:r>
            <a:r>
              <a:rPr lang="en-US" dirty="0" err="1"/>
              <a:t>ograničenja</a:t>
            </a:r>
            <a:r>
              <a:rPr lang="en-US" dirty="0"/>
              <a:t> u </a:t>
            </a:r>
            <a:r>
              <a:rPr lang="en-US" dirty="0" err="1"/>
              <a:t>pogledu</a:t>
            </a:r>
            <a:r>
              <a:rPr lang="en-US" dirty="0"/>
              <a:t> </a:t>
            </a:r>
            <a:r>
              <a:rPr lang="en-US" dirty="0" err="1"/>
              <a:t>broja</a:t>
            </a:r>
            <a:r>
              <a:rPr lang="en-US" dirty="0"/>
              <a:t> VSD/VSA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jedno</a:t>
            </a:r>
            <a:r>
              <a:rPr lang="en-US" dirty="0"/>
              <a:t> </a:t>
            </a:r>
            <a:r>
              <a:rPr lang="en-US" dirty="0" err="1"/>
              <a:t>društvo</a:t>
            </a:r>
            <a:r>
              <a:rPr lang="en-US" dirty="0"/>
              <a:t> </a:t>
            </a:r>
            <a:r>
              <a:rPr lang="en-US" dirty="0" err="1" smtClean="0"/>
              <a:t>može</a:t>
            </a:r>
            <a:r>
              <a:rPr lang="sr-Latn-ME" dirty="0" smtClean="0"/>
              <a:t> </a:t>
            </a:r>
            <a:r>
              <a:rPr lang="en-US" dirty="0" err="1" smtClean="0"/>
              <a:t>održati</a:t>
            </a:r>
            <a:r>
              <a:rPr lang="en-US" dirty="0" smtClean="0"/>
              <a:t> </a:t>
            </a:r>
            <a:r>
              <a:rPr lang="en-US" dirty="0" err="1"/>
              <a:t>tokom</a:t>
            </a:r>
            <a:r>
              <a:rPr lang="en-US" dirty="0"/>
              <a:t> </a:t>
            </a:r>
            <a:r>
              <a:rPr lang="en-US" dirty="0" err="1"/>
              <a:t>godine</a:t>
            </a:r>
            <a:r>
              <a:rPr lang="en-US" dirty="0"/>
              <a:t>, </a:t>
            </a:r>
            <a:r>
              <a:rPr lang="en-US" dirty="0" err="1"/>
              <a:t>odnosno</a:t>
            </a:r>
            <a:r>
              <a:rPr lang="en-US" dirty="0"/>
              <a:t> </a:t>
            </a:r>
            <a:r>
              <a:rPr lang="en-US" dirty="0" err="1"/>
              <a:t>između</a:t>
            </a:r>
            <a:r>
              <a:rPr lang="en-US" dirty="0"/>
              <a:t> </a:t>
            </a:r>
            <a:r>
              <a:rPr lang="en-US" dirty="0" err="1"/>
              <a:t>dviju</a:t>
            </a:r>
            <a:r>
              <a:rPr lang="en-US" dirty="0"/>
              <a:t> </a:t>
            </a:r>
            <a:r>
              <a:rPr lang="en-US" dirty="0" err="1"/>
              <a:t>sjednica</a:t>
            </a:r>
            <a:r>
              <a:rPr lang="en-US" dirty="0"/>
              <a:t> GSD/GSA.</a:t>
            </a:r>
          </a:p>
        </p:txBody>
      </p:sp>
    </p:spTree>
    <p:extLst>
      <p:ext uri="{BB962C8B-B14F-4D97-AF65-F5344CB8AC3E}">
        <p14:creationId xmlns:p14="http://schemas.microsoft.com/office/powerpoint/2010/main" val="663262151"/>
      </p:ext>
    </p:extLst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0" indent="0"/>
            <a:r>
              <a:rPr lang="en-US" sz="3600" dirty="0">
                <a:latin typeface="+mn-lt"/>
              </a:rPr>
              <a:t>2. </a:t>
            </a:r>
            <a:r>
              <a:rPr lang="en-US" sz="3600" dirty="0" err="1" smtClean="0">
                <a:latin typeface="+mn-lt"/>
              </a:rPr>
              <a:t>Nadležnost</a:t>
            </a:r>
            <a:r>
              <a:rPr lang="sr-Latn-ME" sz="3600" dirty="0" smtClean="0">
                <a:latin typeface="+mn-lt"/>
              </a:rPr>
              <a:t>i</a:t>
            </a:r>
            <a:r>
              <a:rPr lang="en-US" sz="3600" dirty="0" smtClean="0">
                <a:latin typeface="+mn-lt"/>
              </a:rPr>
              <a:t> </a:t>
            </a:r>
            <a:r>
              <a:rPr lang="en-US" sz="3600" dirty="0" err="1">
                <a:latin typeface="+mn-lt"/>
              </a:rPr>
              <a:t>skupštine</a:t>
            </a:r>
            <a:r>
              <a:rPr lang="en-US" sz="3600" dirty="0">
                <a:latin typeface="+mn-lt"/>
              </a:rPr>
              <a:t> </a:t>
            </a:r>
            <a:r>
              <a:rPr lang="en-US" sz="3600" dirty="0" err="1">
                <a:latin typeface="+mn-lt"/>
              </a:rPr>
              <a:t>dioničara</a:t>
            </a:r>
            <a:r>
              <a:rPr lang="en-US" sz="3600" dirty="0">
                <a:latin typeface="+mn-lt"/>
              </a:rPr>
              <a:t>/</a:t>
            </a:r>
            <a:r>
              <a:rPr lang="en-US" sz="3600" dirty="0" err="1">
                <a:latin typeface="+mn-lt"/>
              </a:rPr>
              <a:t>akcionara</a:t>
            </a:r>
            <a:endParaRPr lang="en-US" sz="3600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Nadležnosti</a:t>
            </a:r>
            <a:r>
              <a:rPr lang="en-US" dirty="0" smtClean="0"/>
              <a:t> </a:t>
            </a:r>
            <a:r>
              <a:rPr lang="en-US" dirty="0"/>
              <a:t>SD/SA </a:t>
            </a:r>
            <a:r>
              <a:rPr lang="en-US" dirty="0" err="1"/>
              <a:t>određene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zakonom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Osnivačkim</a:t>
            </a:r>
            <a:r>
              <a:rPr lang="en-US" dirty="0" smtClean="0"/>
              <a:t> </a:t>
            </a:r>
            <a:r>
              <a:rPr lang="en-US" dirty="0" err="1"/>
              <a:t>aktom</a:t>
            </a:r>
            <a:r>
              <a:rPr lang="en-US" dirty="0"/>
              <a:t> </a:t>
            </a:r>
            <a:r>
              <a:rPr lang="en-US" dirty="0" err="1" smtClean="0"/>
              <a:t>društva</a:t>
            </a:r>
            <a:r>
              <a:rPr lang="sr-Latn-ME" dirty="0" smtClean="0"/>
              <a:t> </a:t>
            </a:r>
            <a:r>
              <a:rPr lang="en-US" dirty="0" err="1" smtClean="0"/>
              <a:t>mogu</a:t>
            </a:r>
            <a:r>
              <a:rPr lang="en-US" dirty="0" smtClean="0"/>
              <a:t> </a:t>
            </a:r>
            <a:r>
              <a:rPr lang="en-US" dirty="0"/>
              <a:t>se </a:t>
            </a:r>
            <a:r>
              <a:rPr lang="en-US" dirty="0" err="1"/>
              <a:t>predvidjeti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dodatne</a:t>
            </a:r>
            <a:r>
              <a:rPr lang="en-US" dirty="0"/>
              <a:t> </a:t>
            </a:r>
            <a:r>
              <a:rPr lang="en-US" dirty="0" err="1"/>
              <a:t>nadležnosti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SD/SA (</a:t>
            </a:r>
            <a:r>
              <a:rPr lang="en-US" dirty="0" err="1"/>
              <a:t>naprimjer</a:t>
            </a:r>
            <a:r>
              <a:rPr lang="en-US" dirty="0"/>
              <a:t>, </a:t>
            </a:r>
            <a:r>
              <a:rPr lang="en-US" dirty="0" err="1"/>
              <a:t>usvajanje</a:t>
            </a:r>
            <a:r>
              <a:rPr lang="en-US" dirty="0"/>
              <a:t> </a:t>
            </a:r>
            <a:r>
              <a:rPr lang="en-US" dirty="0" err="1"/>
              <a:t>statuta</a:t>
            </a:r>
            <a:r>
              <a:rPr lang="en-US" dirty="0" smtClean="0"/>
              <a:t>),</a:t>
            </a:r>
            <a:r>
              <a:rPr lang="sr-Latn-ME" dirty="0" smtClean="0"/>
              <a:t> </a:t>
            </a:r>
            <a:r>
              <a:rPr lang="en-US" dirty="0" err="1" smtClean="0"/>
              <a:t>ukoliko</a:t>
            </a:r>
            <a:r>
              <a:rPr lang="en-US" dirty="0" smtClean="0"/>
              <a:t> </a:t>
            </a:r>
            <a:r>
              <a:rPr lang="en-US" dirty="0" err="1"/>
              <a:t>zakonom</a:t>
            </a:r>
            <a:r>
              <a:rPr lang="en-US" dirty="0"/>
              <a:t> </a:t>
            </a:r>
            <a:r>
              <a:rPr lang="en-US" dirty="0" err="1"/>
              <a:t>nije</a:t>
            </a:r>
            <a:r>
              <a:rPr lang="en-US" dirty="0"/>
              <a:t> </a:t>
            </a:r>
            <a:r>
              <a:rPr lang="en-US" dirty="0" err="1"/>
              <a:t>drugačije</a:t>
            </a:r>
            <a:r>
              <a:rPr lang="en-US" dirty="0"/>
              <a:t> </a:t>
            </a:r>
            <a:r>
              <a:rPr lang="en-US" dirty="0" err="1"/>
              <a:t>određeno</a:t>
            </a:r>
            <a:r>
              <a:rPr lang="en-US" dirty="0"/>
              <a:t>. </a:t>
            </a:r>
            <a:endParaRPr lang="sr-Latn-ME" dirty="0" smtClean="0"/>
          </a:p>
          <a:p>
            <a:r>
              <a:rPr lang="en-US" dirty="0" smtClean="0"/>
              <a:t>SD/SA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povjeriti</a:t>
            </a:r>
            <a:r>
              <a:rPr lang="en-US" dirty="0"/>
              <a:t> </a:t>
            </a:r>
            <a:r>
              <a:rPr lang="en-US" dirty="0" err="1"/>
              <a:t>neke</a:t>
            </a:r>
            <a:r>
              <a:rPr lang="en-US" dirty="0"/>
              <a:t> od </a:t>
            </a:r>
            <a:r>
              <a:rPr lang="en-US" dirty="0" err="1" smtClean="0"/>
              <a:t>svojih</a:t>
            </a:r>
            <a:r>
              <a:rPr lang="sr-Latn-ME" dirty="0" smtClean="0"/>
              <a:t> </a:t>
            </a:r>
            <a:r>
              <a:rPr lang="en-US" dirty="0" err="1" smtClean="0"/>
              <a:t>nadležnosti</a:t>
            </a:r>
            <a:r>
              <a:rPr lang="en-US" dirty="0" smtClean="0"/>
              <a:t> </a:t>
            </a:r>
            <a:r>
              <a:rPr lang="en-US" dirty="0" err="1" smtClean="0"/>
              <a:t>adzornom</a:t>
            </a:r>
            <a:r>
              <a:rPr lang="en-US" dirty="0" smtClean="0"/>
              <a:t>/</a:t>
            </a:r>
            <a:r>
              <a:rPr lang="en-US" dirty="0" err="1" smtClean="0"/>
              <a:t>upravnom</a:t>
            </a:r>
            <a:r>
              <a:rPr lang="en-US" dirty="0" smtClean="0"/>
              <a:t> </a:t>
            </a:r>
            <a:r>
              <a:rPr lang="en-US" dirty="0" err="1"/>
              <a:t>odboru</a:t>
            </a:r>
            <a:r>
              <a:rPr lang="en-US" dirty="0"/>
              <a:t> </a:t>
            </a:r>
            <a:r>
              <a:rPr lang="en-US" dirty="0" err="1"/>
              <a:t>samo</a:t>
            </a:r>
            <a:r>
              <a:rPr lang="en-US" dirty="0"/>
              <a:t> </a:t>
            </a:r>
            <a:r>
              <a:rPr lang="en-US" dirty="0" err="1"/>
              <a:t>ako</a:t>
            </a:r>
            <a:r>
              <a:rPr lang="en-US" dirty="0"/>
              <a:t> to </a:t>
            </a:r>
            <a:r>
              <a:rPr lang="en-US" dirty="0" err="1"/>
              <a:t>dozvoljava</a:t>
            </a:r>
            <a:r>
              <a:rPr lang="en-US" dirty="0"/>
              <a:t> </a:t>
            </a:r>
            <a:r>
              <a:rPr lang="en-US" dirty="0" smtClean="0"/>
              <a:t>ZPD.</a:t>
            </a:r>
            <a:endParaRPr lang="en-US" dirty="0"/>
          </a:p>
          <a:p>
            <a:pPr algn="just"/>
            <a:r>
              <a:rPr lang="en-US" dirty="0" err="1" smtClean="0"/>
              <a:t>Osnovna</a:t>
            </a:r>
            <a:r>
              <a:rPr lang="en-US" dirty="0" smtClean="0"/>
              <a:t> </a:t>
            </a:r>
            <a:r>
              <a:rPr lang="en-US" dirty="0" err="1"/>
              <a:t>pitanja</a:t>
            </a:r>
            <a:r>
              <a:rPr lang="en-US" dirty="0"/>
              <a:t>, </a:t>
            </a:r>
            <a:r>
              <a:rPr lang="en-US" dirty="0" err="1"/>
              <a:t>odnosno</a:t>
            </a:r>
            <a:r>
              <a:rPr lang="en-US" dirty="0"/>
              <a:t> </a:t>
            </a:r>
            <a:r>
              <a:rPr lang="en-US" dirty="0" err="1"/>
              <a:t>segmenti</a:t>
            </a:r>
            <a:r>
              <a:rPr lang="en-US" dirty="0"/>
              <a:t> </a:t>
            </a:r>
            <a:r>
              <a:rPr lang="en-US" dirty="0" err="1"/>
              <a:t>poslovanja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 smtClean="0"/>
              <a:t>vezane</a:t>
            </a:r>
            <a:r>
              <a:rPr lang="sr-Latn-ME" dirty="0" smtClean="0"/>
              <a:t> </a:t>
            </a:r>
            <a:r>
              <a:rPr lang="en-US" dirty="0" err="1" smtClean="0"/>
              <a:t>nadležnosti</a:t>
            </a:r>
            <a:r>
              <a:rPr lang="en-US" dirty="0" smtClean="0"/>
              <a:t> </a:t>
            </a:r>
            <a:r>
              <a:rPr lang="en-US" dirty="0"/>
              <a:t>SD/SA </a:t>
            </a:r>
            <a:r>
              <a:rPr lang="en-US" dirty="0" err="1"/>
              <a:t>ukratko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prikazani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slici</a:t>
            </a:r>
            <a:r>
              <a:rPr lang="en-US" dirty="0"/>
              <a:t> </a:t>
            </a:r>
            <a:r>
              <a:rPr lang="sr-Latn-ME" dirty="0" smtClean="0"/>
              <a:t>narednoj</a:t>
            </a:r>
            <a:r>
              <a:rPr lang="en-US" dirty="0" smtClean="0"/>
              <a:t>: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7510765"/>
      </p:ext>
    </p:extLst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ME" dirty="0" smtClean="0"/>
              <a:t>Nadležnosti skupštine AD/SD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205318" y="2099998"/>
            <a:ext cx="8498541" cy="41530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1233976"/>
      </p:ext>
    </p:extLst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591671"/>
            <a:ext cx="10515600" cy="5585292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sz="3500" dirty="0" err="1"/>
              <a:t>Skupština</a:t>
            </a:r>
            <a:r>
              <a:rPr lang="en-US" sz="3500" dirty="0"/>
              <a:t> </a:t>
            </a:r>
            <a:r>
              <a:rPr lang="en-US" sz="3500" dirty="0" err="1"/>
              <a:t>dioničara</a:t>
            </a:r>
            <a:r>
              <a:rPr lang="en-US" sz="3500" dirty="0"/>
              <a:t> (SD) u </a:t>
            </a:r>
            <a:r>
              <a:rPr lang="en-US" sz="3500" dirty="0" err="1"/>
              <a:t>FBiH</a:t>
            </a:r>
            <a:r>
              <a:rPr lang="en-US" sz="3500" dirty="0"/>
              <a:t> je </a:t>
            </a:r>
            <a:r>
              <a:rPr lang="en-US" sz="3500" dirty="0" err="1"/>
              <a:t>nadležna</a:t>
            </a:r>
            <a:r>
              <a:rPr lang="en-US" sz="3500" dirty="0"/>
              <a:t> da </a:t>
            </a:r>
            <a:r>
              <a:rPr lang="en-US" sz="3500" dirty="0" err="1"/>
              <a:t>odlučuje</a:t>
            </a:r>
            <a:r>
              <a:rPr lang="en-US" sz="3500" dirty="0"/>
              <a:t> </a:t>
            </a:r>
            <a:r>
              <a:rPr lang="en-US" sz="3500" dirty="0" smtClean="0"/>
              <a:t>:</a:t>
            </a:r>
            <a:endParaRPr lang="en-US" sz="3500" dirty="0"/>
          </a:p>
          <a:p>
            <a:pPr marL="0" indent="0">
              <a:buNone/>
            </a:pPr>
            <a:r>
              <a:rPr lang="en-US" dirty="0"/>
              <a:t>1) </a:t>
            </a:r>
            <a:r>
              <a:rPr lang="en-US" dirty="0" err="1"/>
              <a:t>povećanju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smanjenju</a:t>
            </a:r>
            <a:r>
              <a:rPr lang="en-US" dirty="0"/>
              <a:t> </a:t>
            </a:r>
            <a:r>
              <a:rPr lang="en-US" dirty="0" err="1"/>
              <a:t>osnovnog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;</a:t>
            </a:r>
          </a:p>
          <a:p>
            <a:pPr marL="0" indent="0" algn="just">
              <a:buNone/>
            </a:pPr>
            <a:r>
              <a:rPr lang="en-US" dirty="0"/>
              <a:t>2) </a:t>
            </a:r>
            <a:r>
              <a:rPr lang="en-US" dirty="0" err="1"/>
              <a:t>emisiji</a:t>
            </a:r>
            <a:r>
              <a:rPr lang="en-US" dirty="0"/>
              <a:t> </a:t>
            </a:r>
            <a:r>
              <a:rPr lang="en-US" dirty="0" err="1"/>
              <a:t>novih</a:t>
            </a:r>
            <a:r>
              <a:rPr lang="en-US" dirty="0"/>
              <a:t> </a:t>
            </a:r>
            <a:r>
              <a:rPr lang="en-US" dirty="0" err="1"/>
              <a:t>dionica</a:t>
            </a:r>
            <a:r>
              <a:rPr lang="en-US" dirty="0"/>
              <a:t> </a:t>
            </a:r>
            <a:r>
              <a:rPr lang="en-US" dirty="0" err="1"/>
              <a:t>postojeće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nove</a:t>
            </a:r>
            <a:r>
              <a:rPr lang="en-US" dirty="0"/>
              <a:t> </a:t>
            </a:r>
            <a:r>
              <a:rPr lang="en-US" dirty="0" err="1"/>
              <a:t>klase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emisiji</a:t>
            </a:r>
            <a:r>
              <a:rPr lang="en-US" dirty="0"/>
              <a:t> </a:t>
            </a:r>
            <a:r>
              <a:rPr lang="en-US" dirty="0" err="1"/>
              <a:t>obveznica</a:t>
            </a:r>
            <a:r>
              <a:rPr lang="en-US" dirty="0"/>
              <a:t> </a:t>
            </a:r>
            <a:r>
              <a:rPr lang="en-US" dirty="0" err="1" smtClean="0"/>
              <a:t>i</a:t>
            </a:r>
            <a:r>
              <a:rPr lang="sr-Latn-ME" dirty="0" smtClean="0"/>
              <a:t> </a:t>
            </a:r>
            <a:r>
              <a:rPr lang="en-US" dirty="0" err="1" smtClean="0"/>
              <a:t>drugih</a:t>
            </a:r>
            <a:r>
              <a:rPr lang="en-US" dirty="0" smtClean="0"/>
              <a:t> </a:t>
            </a:r>
            <a:r>
              <a:rPr lang="en-US" dirty="0" err="1"/>
              <a:t>dužničkih</a:t>
            </a:r>
            <a:r>
              <a:rPr lang="en-US" dirty="0"/>
              <a:t> </a:t>
            </a:r>
            <a:r>
              <a:rPr lang="en-US" dirty="0" err="1"/>
              <a:t>vrijednosnih</a:t>
            </a:r>
            <a:r>
              <a:rPr lang="en-US" dirty="0"/>
              <a:t> </a:t>
            </a:r>
            <a:r>
              <a:rPr lang="en-US" dirty="0" err="1"/>
              <a:t>papira</a:t>
            </a:r>
            <a:r>
              <a:rPr lang="en-US" dirty="0"/>
              <a:t>;</a:t>
            </a:r>
          </a:p>
          <a:p>
            <a:pPr marL="0" indent="0" algn="just">
              <a:buNone/>
            </a:pPr>
            <a:r>
              <a:rPr lang="en-US" dirty="0"/>
              <a:t>3) </a:t>
            </a:r>
            <a:r>
              <a:rPr lang="en-US" dirty="0" err="1"/>
              <a:t>ograničenju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isključenju</a:t>
            </a:r>
            <a:r>
              <a:rPr lang="en-US" dirty="0"/>
              <a:t> </a:t>
            </a:r>
            <a:r>
              <a:rPr lang="en-US" dirty="0" err="1"/>
              <a:t>prava</a:t>
            </a:r>
            <a:r>
              <a:rPr lang="en-US" dirty="0"/>
              <a:t> </a:t>
            </a:r>
            <a:r>
              <a:rPr lang="en-US" dirty="0" err="1"/>
              <a:t>preče</a:t>
            </a:r>
            <a:r>
              <a:rPr lang="en-US" dirty="0"/>
              <a:t> </a:t>
            </a:r>
            <a:r>
              <a:rPr lang="en-US" dirty="0" err="1"/>
              <a:t>kupnje</a:t>
            </a:r>
            <a:r>
              <a:rPr lang="en-US" dirty="0"/>
              <a:t> </a:t>
            </a:r>
            <a:r>
              <a:rPr lang="en-US" dirty="0" err="1"/>
              <a:t>novih</a:t>
            </a:r>
            <a:r>
              <a:rPr lang="en-US" dirty="0"/>
              <a:t> </a:t>
            </a:r>
            <a:r>
              <a:rPr lang="en-US" dirty="0" err="1"/>
              <a:t>dionica</a:t>
            </a:r>
            <a:r>
              <a:rPr lang="en-US" dirty="0"/>
              <a:t>, u </a:t>
            </a:r>
            <a:r>
              <a:rPr lang="en-US" dirty="0" err="1" smtClean="0"/>
              <a:t>okviru</a:t>
            </a:r>
            <a:r>
              <a:rPr lang="sr-Latn-ME" dirty="0" smtClean="0"/>
              <a:t> </a:t>
            </a:r>
            <a:r>
              <a:rPr lang="en-US" dirty="0" err="1" smtClean="0"/>
              <a:t>odluke</a:t>
            </a:r>
            <a:r>
              <a:rPr lang="en-US" dirty="0" smtClean="0"/>
              <a:t> </a:t>
            </a:r>
            <a:r>
              <a:rPr lang="en-US" dirty="0"/>
              <a:t>o </a:t>
            </a:r>
            <a:r>
              <a:rPr lang="en-US" dirty="0" err="1"/>
              <a:t>emisiji</a:t>
            </a:r>
            <a:r>
              <a:rPr lang="en-US" dirty="0"/>
              <a:t> </a:t>
            </a:r>
            <a:r>
              <a:rPr lang="en-US" dirty="0" err="1"/>
              <a:t>novih</a:t>
            </a:r>
            <a:r>
              <a:rPr lang="en-US" dirty="0"/>
              <a:t> </a:t>
            </a:r>
            <a:r>
              <a:rPr lang="en-US" dirty="0" err="1"/>
              <a:t>dionica</a:t>
            </a:r>
            <a:r>
              <a:rPr lang="en-US" dirty="0"/>
              <a:t> </a:t>
            </a:r>
            <a:r>
              <a:rPr lang="en-US" dirty="0" err="1"/>
              <a:t>postojeće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nove</a:t>
            </a:r>
            <a:r>
              <a:rPr lang="en-US" dirty="0"/>
              <a:t> </a:t>
            </a:r>
            <a:r>
              <a:rPr lang="en-US" dirty="0" err="1"/>
              <a:t>klase</a:t>
            </a:r>
            <a:r>
              <a:rPr lang="en-US" dirty="0"/>
              <a:t>;</a:t>
            </a:r>
          </a:p>
          <a:p>
            <a:pPr marL="0" indent="0" algn="just">
              <a:buNone/>
            </a:pPr>
            <a:r>
              <a:rPr lang="en-US" dirty="0"/>
              <a:t>4) </a:t>
            </a:r>
            <a:r>
              <a:rPr lang="en-US" dirty="0" err="1"/>
              <a:t>usvajanju</a:t>
            </a:r>
            <a:r>
              <a:rPr lang="en-US" dirty="0"/>
              <a:t> </a:t>
            </a:r>
            <a:r>
              <a:rPr lang="en-US" dirty="0" err="1"/>
              <a:t>godišnjeg</a:t>
            </a:r>
            <a:r>
              <a:rPr lang="en-US" dirty="0"/>
              <a:t> </a:t>
            </a:r>
            <a:r>
              <a:rPr lang="en-US" dirty="0" err="1"/>
              <a:t>izvještaja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,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uključuje</a:t>
            </a:r>
            <a:r>
              <a:rPr lang="en-US" dirty="0"/>
              <a:t> </a:t>
            </a:r>
            <a:r>
              <a:rPr lang="en-US" dirty="0" err="1"/>
              <a:t>finansijski</a:t>
            </a:r>
            <a:r>
              <a:rPr lang="en-US" dirty="0"/>
              <a:t> </a:t>
            </a:r>
            <a:r>
              <a:rPr lang="en-US" dirty="0" err="1" smtClean="0"/>
              <a:t>izvještaj</a:t>
            </a:r>
            <a:r>
              <a:rPr lang="sr-Latn-ME" dirty="0" smtClean="0"/>
              <a:t> </a:t>
            </a:r>
            <a:r>
              <a:rPr lang="pl-PL" dirty="0" smtClean="0"/>
              <a:t>i </a:t>
            </a:r>
            <a:r>
              <a:rPr lang="pl-PL" dirty="0"/>
              <a:t>izvještaje revizora, nadzornog odbora i odbora za reviziju;</a:t>
            </a:r>
          </a:p>
          <a:p>
            <a:pPr marL="0" indent="0">
              <a:buNone/>
            </a:pPr>
            <a:r>
              <a:rPr lang="it-IT" dirty="0"/>
              <a:t>5) rasporedu dobiti i isplati dividende;</a:t>
            </a:r>
          </a:p>
          <a:p>
            <a:pPr marL="0" indent="0">
              <a:buNone/>
            </a:pPr>
            <a:r>
              <a:rPr lang="en-US" dirty="0"/>
              <a:t>6) </a:t>
            </a:r>
            <a:r>
              <a:rPr lang="en-US" dirty="0" err="1"/>
              <a:t>načinu</a:t>
            </a:r>
            <a:r>
              <a:rPr lang="en-US" dirty="0"/>
              <a:t> </a:t>
            </a:r>
            <a:r>
              <a:rPr lang="en-US" dirty="0" err="1"/>
              <a:t>pokrića</a:t>
            </a:r>
            <a:r>
              <a:rPr lang="en-US" dirty="0"/>
              <a:t> </a:t>
            </a:r>
            <a:r>
              <a:rPr lang="en-US" dirty="0" err="1"/>
              <a:t>gubitka</a:t>
            </a:r>
            <a:r>
              <a:rPr lang="en-US" dirty="0"/>
              <a:t>;</a:t>
            </a:r>
          </a:p>
          <a:p>
            <a:pPr marL="0" indent="0" algn="just">
              <a:buNone/>
            </a:pPr>
            <a:r>
              <a:rPr lang="en-US" dirty="0"/>
              <a:t>7) </a:t>
            </a:r>
            <a:r>
              <a:rPr lang="en-US" dirty="0" err="1"/>
              <a:t>spajanju</a:t>
            </a:r>
            <a:r>
              <a:rPr lang="en-US" dirty="0"/>
              <a:t> s </a:t>
            </a:r>
            <a:r>
              <a:rPr lang="en-US" dirty="0" err="1"/>
              <a:t>drugim</a:t>
            </a:r>
            <a:r>
              <a:rPr lang="en-US" dirty="0"/>
              <a:t> </a:t>
            </a:r>
            <a:r>
              <a:rPr lang="en-US" dirty="0" err="1"/>
              <a:t>društvima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pripajanju</a:t>
            </a:r>
            <a:r>
              <a:rPr lang="en-US" dirty="0"/>
              <a:t> </a:t>
            </a:r>
            <a:r>
              <a:rPr lang="en-US" dirty="0" err="1"/>
              <a:t>drugih</a:t>
            </a:r>
            <a:r>
              <a:rPr lang="en-US" dirty="0"/>
              <a:t> </a:t>
            </a:r>
            <a:r>
              <a:rPr lang="en-US" dirty="0" err="1"/>
              <a:t>društava</a:t>
            </a:r>
            <a:r>
              <a:rPr lang="en-US" dirty="0"/>
              <a:t> </a:t>
            </a:r>
            <a:r>
              <a:rPr lang="en-US" dirty="0" err="1" smtClean="0"/>
              <a:t>dioničkom</a:t>
            </a:r>
            <a:r>
              <a:rPr lang="sr-Latn-ME" dirty="0" smtClean="0"/>
              <a:t> </a:t>
            </a:r>
            <a:r>
              <a:rPr lang="en-US" dirty="0" err="1" smtClean="0"/>
              <a:t>društvu</a:t>
            </a:r>
            <a:r>
              <a:rPr lang="en-US" dirty="0" smtClean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dioničkog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/>
              <a:t>drugom</a:t>
            </a:r>
            <a:r>
              <a:rPr lang="en-US" dirty="0"/>
              <a:t> </a:t>
            </a:r>
            <a:r>
              <a:rPr lang="en-US" dirty="0" err="1"/>
              <a:t>društvu</a:t>
            </a:r>
            <a:r>
              <a:rPr lang="en-US" dirty="0"/>
              <a:t>;</a:t>
            </a:r>
          </a:p>
          <a:p>
            <a:pPr marL="0" indent="0">
              <a:buNone/>
            </a:pPr>
            <a:r>
              <a:rPr lang="en-US" dirty="0"/>
              <a:t>8) </a:t>
            </a:r>
            <a:r>
              <a:rPr lang="en-US" dirty="0" err="1"/>
              <a:t>promjeni</a:t>
            </a:r>
            <a:r>
              <a:rPr lang="en-US" dirty="0"/>
              <a:t> </a:t>
            </a:r>
            <a:r>
              <a:rPr lang="en-US" dirty="0" err="1"/>
              <a:t>oblika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podjeli</a:t>
            </a:r>
            <a:r>
              <a:rPr lang="en-US" dirty="0"/>
              <a:t> </a:t>
            </a:r>
            <a:r>
              <a:rPr lang="en-US" dirty="0" err="1"/>
              <a:t>dioničkog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2166408376"/>
      </p:ext>
    </p:extLst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06824"/>
            <a:ext cx="10515600" cy="5370139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en-US" dirty="0"/>
              <a:t>9) </a:t>
            </a:r>
            <a:r>
              <a:rPr lang="en-US" dirty="0" err="1"/>
              <a:t>prestanku</a:t>
            </a:r>
            <a:r>
              <a:rPr lang="en-US" dirty="0"/>
              <a:t> </a:t>
            </a:r>
            <a:r>
              <a:rPr lang="en-US" dirty="0" err="1"/>
              <a:t>dioničkog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 s </a:t>
            </a:r>
            <a:r>
              <a:rPr lang="en-US" dirty="0" err="1"/>
              <a:t>provođenjem</a:t>
            </a:r>
            <a:r>
              <a:rPr lang="en-US" dirty="0"/>
              <a:t> </a:t>
            </a:r>
            <a:r>
              <a:rPr lang="en-US" dirty="0" err="1"/>
              <a:t>likvidacije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o </a:t>
            </a:r>
            <a:r>
              <a:rPr lang="en-US" dirty="0" err="1" smtClean="0"/>
              <a:t>odobravanju</a:t>
            </a:r>
            <a:r>
              <a:rPr lang="sr-Latn-ME" dirty="0" smtClean="0"/>
              <a:t> </a:t>
            </a:r>
            <a:r>
              <a:rPr lang="en-US" dirty="0" err="1" smtClean="0"/>
              <a:t>početnog</a:t>
            </a:r>
            <a:r>
              <a:rPr lang="en-US" dirty="0" smtClean="0"/>
              <a:t> </a:t>
            </a:r>
            <a:r>
              <a:rPr lang="en-US" dirty="0" err="1"/>
              <a:t>likvidacionog</a:t>
            </a:r>
            <a:r>
              <a:rPr lang="en-US" dirty="0"/>
              <a:t> </a:t>
            </a:r>
            <a:r>
              <a:rPr lang="en-US" dirty="0" err="1"/>
              <a:t>bilansa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završnog</a:t>
            </a:r>
            <a:r>
              <a:rPr lang="en-US" dirty="0"/>
              <a:t> </a:t>
            </a:r>
            <a:r>
              <a:rPr lang="en-US" dirty="0" err="1"/>
              <a:t>računa</a:t>
            </a:r>
            <a:r>
              <a:rPr lang="en-US" dirty="0"/>
              <a:t> </a:t>
            </a:r>
            <a:r>
              <a:rPr lang="en-US" dirty="0" err="1"/>
              <a:t>po</a:t>
            </a:r>
            <a:r>
              <a:rPr lang="en-US" dirty="0"/>
              <a:t> </a:t>
            </a:r>
            <a:r>
              <a:rPr lang="en-US" dirty="0" err="1"/>
              <a:t>okončanju</a:t>
            </a:r>
            <a:r>
              <a:rPr lang="en-US" dirty="0"/>
              <a:t> </a:t>
            </a:r>
            <a:r>
              <a:rPr lang="en-US" dirty="0" err="1" smtClean="0"/>
              <a:t>postupka</a:t>
            </a:r>
            <a:r>
              <a:rPr lang="sr-Latn-ME" dirty="0" smtClean="0"/>
              <a:t> </a:t>
            </a:r>
            <a:r>
              <a:rPr lang="en-US" dirty="0" err="1" smtClean="0"/>
              <a:t>likvidacije</a:t>
            </a:r>
            <a:r>
              <a:rPr lang="en-US" dirty="0"/>
              <a:t>;</a:t>
            </a:r>
          </a:p>
          <a:p>
            <a:pPr marL="0" indent="0" algn="just">
              <a:buNone/>
            </a:pPr>
            <a:r>
              <a:rPr lang="en-US" dirty="0"/>
              <a:t>10) </a:t>
            </a:r>
            <a:r>
              <a:rPr lang="en-US" dirty="0" err="1"/>
              <a:t>kupovini</a:t>
            </a:r>
            <a:r>
              <a:rPr lang="en-US" dirty="0"/>
              <a:t>, </a:t>
            </a:r>
            <a:r>
              <a:rPr lang="en-US" dirty="0" err="1"/>
              <a:t>prodaji</a:t>
            </a:r>
            <a:r>
              <a:rPr lang="en-US" dirty="0"/>
              <a:t>, </a:t>
            </a:r>
            <a:r>
              <a:rPr lang="en-US" dirty="0" err="1"/>
              <a:t>razmjeni</a:t>
            </a:r>
            <a:r>
              <a:rPr lang="en-US" dirty="0"/>
              <a:t>, </a:t>
            </a:r>
            <a:r>
              <a:rPr lang="en-US" dirty="0" err="1"/>
              <a:t>uzimanju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davanju</a:t>
            </a:r>
            <a:r>
              <a:rPr lang="en-US" dirty="0"/>
              <a:t> u </a:t>
            </a:r>
            <a:r>
              <a:rPr lang="en-US" dirty="0" err="1"/>
              <a:t>lizing</a:t>
            </a:r>
            <a:r>
              <a:rPr lang="en-US" dirty="0"/>
              <a:t>, </a:t>
            </a:r>
            <a:r>
              <a:rPr lang="en-US" dirty="0" err="1" smtClean="0"/>
              <a:t>uzimanju</a:t>
            </a:r>
            <a:r>
              <a:rPr lang="sr-Latn-ME" dirty="0" smtClean="0"/>
              <a:t> </a:t>
            </a:r>
            <a:r>
              <a:rPr lang="en-US" dirty="0" err="1" smtClean="0"/>
              <a:t>ili</a:t>
            </a:r>
            <a:r>
              <a:rPr lang="en-US" dirty="0" smtClean="0"/>
              <a:t> </a:t>
            </a:r>
            <a:r>
              <a:rPr lang="en-US" dirty="0" err="1"/>
              <a:t>davanju</a:t>
            </a:r>
            <a:r>
              <a:rPr lang="en-US" dirty="0"/>
              <a:t> </a:t>
            </a:r>
            <a:r>
              <a:rPr lang="en-US" dirty="0" err="1"/>
              <a:t>kredita</a:t>
            </a:r>
            <a:r>
              <a:rPr lang="en-US" dirty="0"/>
              <a:t>,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drugim</a:t>
            </a:r>
            <a:r>
              <a:rPr lang="en-US" dirty="0"/>
              <a:t> </a:t>
            </a:r>
            <a:r>
              <a:rPr lang="en-US" dirty="0" err="1"/>
              <a:t>transakcijama</a:t>
            </a:r>
            <a:r>
              <a:rPr lang="en-US" dirty="0"/>
              <a:t>, </a:t>
            </a:r>
            <a:r>
              <a:rPr lang="en-US" dirty="0" err="1"/>
              <a:t>direktno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 smtClean="0"/>
              <a:t>posredstvom</a:t>
            </a:r>
            <a:r>
              <a:rPr lang="sr-Latn-ME" dirty="0" smtClean="0"/>
              <a:t> </a:t>
            </a:r>
            <a:r>
              <a:rPr lang="en-US" dirty="0" err="1" smtClean="0"/>
              <a:t>supsidijarnih</a:t>
            </a:r>
            <a:r>
              <a:rPr lang="en-US" dirty="0" smtClean="0"/>
              <a:t> </a:t>
            </a:r>
            <a:r>
              <a:rPr lang="en-US" dirty="0" err="1"/>
              <a:t>društava</a:t>
            </a:r>
            <a:r>
              <a:rPr lang="en-US" dirty="0"/>
              <a:t>, u </a:t>
            </a:r>
            <a:r>
              <a:rPr lang="en-US" dirty="0" err="1"/>
              <a:t>toku</a:t>
            </a:r>
            <a:r>
              <a:rPr lang="en-US" dirty="0"/>
              <a:t> </a:t>
            </a:r>
            <a:r>
              <a:rPr lang="en-US" dirty="0" err="1"/>
              <a:t>poslovne</a:t>
            </a:r>
            <a:r>
              <a:rPr lang="en-US" dirty="0"/>
              <a:t> </a:t>
            </a:r>
            <a:r>
              <a:rPr lang="en-US" dirty="0" err="1"/>
              <a:t>godine</a:t>
            </a:r>
            <a:r>
              <a:rPr lang="en-US" dirty="0"/>
              <a:t> u </a:t>
            </a:r>
            <a:r>
              <a:rPr lang="en-US" dirty="0" err="1"/>
              <a:t>obimu</a:t>
            </a:r>
            <a:r>
              <a:rPr lang="en-US" dirty="0"/>
              <a:t> </a:t>
            </a:r>
            <a:r>
              <a:rPr lang="en-US" dirty="0" err="1"/>
              <a:t>većem</a:t>
            </a:r>
            <a:r>
              <a:rPr lang="en-US" dirty="0"/>
              <a:t> od </a:t>
            </a:r>
            <a:r>
              <a:rPr lang="en-US" dirty="0" err="1" smtClean="0"/>
              <a:t>trećine</a:t>
            </a:r>
            <a:r>
              <a:rPr lang="sr-Latn-ME" dirty="0" smtClean="0"/>
              <a:t> </a:t>
            </a:r>
            <a:r>
              <a:rPr lang="en-US" dirty="0" err="1" smtClean="0"/>
              <a:t>knjigovodstvene</a:t>
            </a:r>
            <a:r>
              <a:rPr lang="en-US" dirty="0" smtClean="0"/>
              <a:t> </a:t>
            </a:r>
            <a:r>
              <a:rPr lang="en-US" dirty="0" err="1"/>
              <a:t>vrijednosti</a:t>
            </a:r>
            <a:r>
              <a:rPr lang="en-US" dirty="0"/>
              <a:t> </a:t>
            </a:r>
            <a:r>
              <a:rPr lang="en-US" dirty="0" err="1"/>
              <a:t>imovine</a:t>
            </a:r>
            <a:r>
              <a:rPr lang="en-US" dirty="0"/>
              <a:t> </a:t>
            </a:r>
            <a:r>
              <a:rPr lang="en-US" dirty="0" err="1"/>
              <a:t>dioničkog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/>
              <a:t>po</a:t>
            </a:r>
            <a:r>
              <a:rPr lang="en-US" dirty="0"/>
              <a:t> </a:t>
            </a:r>
            <a:r>
              <a:rPr lang="en-US" dirty="0" err="1"/>
              <a:t>bilansu</a:t>
            </a:r>
            <a:r>
              <a:rPr lang="en-US" dirty="0"/>
              <a:t> </a:t>
            </a:r>
            <a:r>
              <a:rPr lang="en-US" dirty="0" err="1"/>
              <a:t>stanja</a:t>
            </a:r>
            <a:r>
              <a:rPr lang="en-US" dirty="0"/>
              <a:t> </a:t>
            </a:r>
            <a:r>
              <a:rPr lang="en-US" dirty="0" err="1" smtClean="0"/>
              <a:t>na</a:t>
            </a:r>
            <a:r>
              <a:rPr lang="sr-Latn-ME" dirty="0" smtClean="0"/>
              <a:t> </a:t>
            </a:r>
            <a:r>
              <a:rPr lang="pl-PL" dirty="0" smtClean="0"/>
              <a:t>kraju </a:t>
            </a:r>
            <a:r>
              <a:rPr lang="pl-PL" dirty="0"/>
              <a:t>prethodne godine, kao i o takvoj transakciji u manjem obimu za </a:t>
            </a:r>
            <a:r>
              <a:rPr lang="pl-PL" dirty="0" smtClean="0"/>
              <a:t>čije </a:t>
            </a:r>
            <a:r>
              <a:rPr lang="en-US" dirty="0" err="1" smtClean="0"/>
              <a:t>odobrenje</a:t>
            </a:r>
            <a:r>
              <a:rPr lang="en-US" dirty="0" smtClean="0"/>
              <a:t> </a:t>
            </a:r>
            <a:r>
              <a:rPr lang="en-US" dirty="0"/>
              <a:t>je </a:t>
            </a:r>
            <a:r>
              <a:rPr lang="en-US" dirty="0" err="1"/>
              <a:t>ovlašten</a:t>
            </a:r>
            <a:r>
              <a:rPr lang="en-US" dirty="0"/>
              <a:t> </a:t>
            </a:r>
            <a:r>
              <a:rPr lang="en-US" dirty="0" err="1"/>
              <a:t>nadzorni</a:t>
            </a:r>
            <a:r>
              <a:rPr lang="en-US" dirty="0"/>
              <a:t> </a:t>
            </a:r>
            <a:r>
              <a:rPr lang="en-US" dirty="0" err="1"/>
              <a:t>odbor</a:t>
            </a:r>
            <a:r>
              <a:rPr lang="en-US" dirty="0"/>
              <a:t>, </a:t>
            </a:r>
            <a:r>
              <a:rPr lang="en-US" dirty="0" err="1"/>
              <a:t>ako</a:t>
            </a:r>
            <a:r>
              <a:rPr lang="en-US" dirty="0"/>
              <a:t> on </a:t>
            </a:r>
            <a:r>
              <a:rPr lang="en-US" dirty="0" err="1"/>
              <a:t>takvu</a:t>
            </a:r>
            <a:r>
              <a:rPr lang="en-US" dirty="0"/>
              <a:t> </a:t>
            </a:r>
            <a:r>
              <a:rPr lang="en-US" dirty="0" err="1"/>
              <a:t>predloženu</a:t>
            </a:r>
            <a:r>
              <a:rPr lang="en-US" dirty="0"/>
              <a:t> </a:t>
            </a:r>
            <a:r>
              <a:rPr lang="en-US" dirty="0" err="1" smtClean="0"/>
              <a:t>transakciju</a:t>
            </a:r>
            <a:r>
              <a:rPr lang="sr-Latn-ME" dirty="0" smtClean="0"/>
              <a:t> </a:t>
            </a:r>
            <a:r>
              <a:rPr lang="en-US" dirty="0" err="1" smtClean="0"/>
              <a:t>nije</a:t>
            </a:r>
            <a:r>
              <a:rPr lang="en-US" dirty="0" smtClean="0"/>
              <a:t> </a:t>
            </a:r>
            <a:r>
              <a:rPr lang="en-US" dirty="0" err="1"/>
              <a:t>odobrio</a:t>
            </a:r>
            <a:r>
              <a:rPr lang="en-US" dirty="0"/>
              <a:t> </a:t>
            </a:r>
            <a:r>
              <a:rPr lang="en-US" dirty="0" err="1"/>
              <a:t>jednoglasnom</a:t>
            </a:r>
            <a:r>
              <a:rPr lang="en-US" dirty="0"/>
              <a:t> </a:t>
            </a:r>
            <a:r>
              <a:rPr lang="en-US" dirty="0" err="1"/>
              <a:t>odlukom</a:t>
            </a:r>
            <a:r>
              <a:rPr lang="en-US" dirty="0"/>
              <a:t>;</a:t>
            </a:r>
          </a:p>
          <a:p>
            <a:pPr marL="0" indent="0">
              <a:buNone/>
            </a:pPr>
            <a:r>
              <a:rPr lang="en-US" dirty="0"/>
              <a:t>11) </a:t>
            </a:r>
            <a:r>
              <a:rPr lang="en-US" dirty="0" err="1"/>
              <a:t>izboru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razrješenju</a:t>
            </a:r>
            <a:r>
              <a:rPr lang="en-US" dirty="0"/>
              <a:t> </a:t>
            </a:r>
            <a:r>
              <a:rPr lang="en-US" dirty="0" err="1"/>
              <a:t>članova</a:t>
            </a:r>
            <a:r>
              <a:rPr lang="en-US" dirty="0"/>
              <a:t> </a:t>
            </a:r>
            <a:r>
              <a:rPr lang="en-US" dirty="0" err="1"/>
              <a:t>nadzornog</a:t>
            </a:r>
            <a:r>
              <a:rPr lang="en-US" dirty="0"/>
              <a:t> </a:t>
            </a:r>
            <a:r>
              <a:rPr lang="en-US" dirty="0" err="1"/>
              <a:t>odbora</a:t>
            </a:r>
            <a:r>
              <a:rPr lang="en-US" dirty="0"/>
              <a:t> </a:t>
            </a:r>
            <a:r>
              <a:rPr lang="en-US" dirty="0" err="1"/>
              <a:t>pojedinačno</a:t>
            </a:r>
            <a:r>
              <a:rPr lang="en-US" dirty="0"/>
              <a:t>;</a:t>
            </a:r>
          </a:p>
          <a:p>
            <a:pPr marL="0" indent="0">
              <a:buNone/>
            </a:pPr>
            <a:r>
              <a:rPr lang="en-US" dirty="0"/>
              <a:t>12) </a:t>
            </a:r>
            <a:r>
              <a:rPr lang="en-US" dirty="0" err="1"/>
              <a:t>izboru</a:t>
            </a:r>
            <a:r>
              <a:rPr lang="en-US" dirty="0"/>
              <a:t> </a:t>
            </a:r>
            <a:r>
              <a:rPr lang="en-US" dirty="0" err="1"/>
              <a:t>vanjskog</a:t>
            </a:r>
            <a:r>
              <a:rPr lang="en-US" dirty="0"/>
              <a:t> </a:t>
            </a:r>
            <a:r>
              <a:rPr lang="en-US" dirty="0" err="1"/>
              <a:t>revizora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izboru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razrješenju</a:t>
            </a:r>
            <a:r>
              <a:rPr lang="en-US" dirty="0"/>
              <a:t> </a:t>
            </a:r>
            <a:r>
              <a:rPr lang="en-US" dirty="0" err="1"/>
              <a:t>članova</a:t>
            </a:r>
            <a:r>
              <a:rPr lang="en-US" dirty="0"/>
              <a:t> </a:t>
            </a:r>
            <a:r>
              <a:rPr lang="en-US" dirty="0" err="1"/>
              <a:t>odbora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reviziju</a:t>
            </a:r>
            <a:r>
              <a:rPr lang="en-US" dirty="0"/>
              <a:t>;</a:t>
            </a:r>
          </a:p>
          <a:p>
            <a:pPr marL="0" indent="0">
              <a:buNone/>
            </a:pPr>
            <a:r>
              <a:rPr lang="en-US" dirty="0"/>
              <a:t>13) </a:t>
            </a:r>
            <a:r>
              <a:rPr lang="en-US" dirty="0" err="1"/>
              <a:t>osnivanju</a:t>
            </a:r>
            <a:r>
              <a:rPr lang="en-US" dirty="0"/>
              <a:t>, </a:t>
            </a:r>
            <a:r>
              <a:rPr lang="en-US" dirty="0" err="1"/>
              <a:t>reorganizaciji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likvidaciji</a:t>
            </a:r>
            <a:r>
              <a:rPr lang="en-US" dirty="0"/>
              <a:t> </a:t>
            </a:r>
            <a:r>
              <a:rPr lang="en-US" dirty="0" err="1"/>
              <a:t>supsidijarnih</a:t>
            </a:r>
            <a:r>
              <a:rPr lang="en-US" dirty="0"/>
              <a:t> </a:t>
            </a:r>
            <a:r>
              <a:rPr lang="en-US" dirty="0" err="1"/>
              <a:t>društava</a:t>
            </a:r>
            <a:r>
              <a:rPr lang="en-US" dirty="0"/>
              <a:t>, </a:t>
            </a:r>
            <a:r>
              <a:rPr lang="en-US" dirty="0" err="1" smtClean="0"/>
              <a:t>i</a:t>
            </a:r>
            <a:r>
              <a:rPr lang="sr-Latn-ME" dirty="0" smtClean="0"/>
              <a:t> </a:t>
            </a:r>
            <a:r>
              <a:rPr lang="en-US" dirty="0" err="1" smtClean="0"/>
              <a:t>odobravanju</a:t>
            </a:r>
            <a:r>
              <a:rPr lang="en-US" dirty="0" smtClean="0"/>
              <a:t> </a:t>
            </a:r>
            <a:r>
              <a:rPr lang="en-US" dirty="0" err="1"/>
              <a:t>njihovih</a:t>
            </a:r>
            <a:r>
              <a:rPr lang="en-US" dirty="0"/>
              <a:t> </a:t>
            </a:r>
            <a:r>
              <a:rPr lang="en-US" dirty="0" err="1"/>
              <a:t>statuta</a:t>
            </a:r>
            <a:r>
              <a:rPr lang="en-US" dirty="0"/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670194593"/>
      </p:ext>
    </p:extLst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58906"/>
            <a:ext cx="10515600" cy="551805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l-PL" dirty="0"/>
              <a:t>14) naknadama članovima nadzornog odbora i odbora za reviziju;</a:t>
            </a:r>
          </a:p>
          <a:p>
            <a:pPr marL="0" indent="0">
              <a:buNone/>
            </a:pPr>
            <a:r>
              <a:rPr lang="pl-PL" dirty="0"/>
              <a:t>15) izmjenama i dopunama odredbi statuta koje se ne odnose na pitanja </a:t>
            </a:r>
            <a:r>
              <a:rPr lang="pl-PL" dirty="0" smtClean="0"/>
              <a:t>iz tač</a:t>
            </a:r>
            <a:r>
              <a:rPr lang="pl-PL" dirty="0"/>
              <a:t>. 1, 2, 7 i 8 ovog člana ili druga pitanja o kojima, u skladu sa </a:t>
            </a:r>
            <a:r>
              <a:rPr lang="pl-PL" dirty="0" smtClean="0"/>
              <a:t>zakonom </a:t>
            </a:r>
            <a:r>
              <a:rPr lang="en-US" dirty="0" err="1" smtClean="0"/>
              <a:t>ili</a:t>
            </a:r>
            <a:r>
              <a:rPr lang="en-US" dirty="0" smtClean="0"/>
              <a:t> </a:t>
            </a:r>
            <a:r>
              <a:rPr lang="en-US" dirty="0" err="1"/>
              <a:t>statutom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, </a:t>
            </a:r>
            <a:r>
              <a:rPr lang="en-US" dirty="0" err="1"/>
              <a:t>skupština</a:t>
            </a:r>
            <a:r>
              <a:rPr lang="en-US" dirty="0"/>
              <a:t> </a:t>
            </a:r>
            <a:r>
              <a:rPr lang="en-US" dirty="0" err="1"/>
              <a:t>donosi</a:t>
            </a:r>
            <a:r>
              <a:rPr lang="en-US" dirty="0"/>
              <a:t> </a:t>
            </a:r>
            <a:r>
              <a:rPr lang="en-US" dirty="0" err="1"/>
              <a:t>posebne</a:t>
            </a:r>
            <a:r>
              <a:rPr lang="en-US" dirty="0"/>
              <a:t> </a:t>
            </a:r>
            <a:r>
              <a:rPr lang="en-US" dirty="0" err="1"/>
              <a:t>odluke</a:t>
            </a:r>
            <a:r>
              <a:rPr lang="en-US" dirty="0"/>
              <a:t> </a:t>
            </a:r>
            <a:r>
              <a:rPr lang="en-US" dirty="0" err="1"/>
              <a:t>čiji</a:t>
            </a:r>
            <a:r>
              <a:rPr lang="en-US" dirty="0"/>
              <a:t> </a:t>
            </a:r>
            <a:r>
              <a:rPr lang="en-US" dirty="0" err="1"/>
              <a:t>pravni</a:t>
            </a:r>
            <a:r>
              <a:rPr lang="en-US" dirty="0"/>
              <a:t> </a:t>
            </a:r>
            <a:r>
              <a:rPr lang="en-US" dirty="0" err="1" smtClean="0"/>
              <a:t>učinak</a:t>
            </a:r>
            <a:r>
              <a:rPr lang="sr-Latn-ME" dirty="0" smtClean="0"/>
              <a:t> </a:t>
            </a:r>
            <a:r>
              <a:rPr lang="en-US" dirty="0" err="1" smtClean="0"/>
              <a:t>uključuje</a:t>
            </a:r>
            <a:r>
              <a:rPr lang="en-US" dirty="0" smtClean="0"/>
              <a:t> </a:t>
            </a:r>
            <a:r>
              <a:rPr lang="en-US" dirty="0" err="1"/>
              <a:t>izmjenu</a:t>
            </a:r>
            <a:r>
              <a:rPr lang="en-US" dirty="0"/>
              <a:t> </a:t>
            </a:r>
            <a:r>
              <a:rPr lang="en-US" dirty="0" err="1"/>
              <a:t>odgovarajućih</a:t>
            </a:r>
            <a:r>
              <a:rPr lang="en-US" dirty="0"/>
              <a:t> </a:t>
            </a:r>
            <a:r>
              <a:rPr lang="en-US" dirty="0" err="1"/>
              <a:t>odredbi</a:t>
            </a:r>
            <a:r>
              <a:rPr lang="en-US" dirty="0"/>
              <a:t> </a:t>
            </a:r>
            <a:r>
              <a:rPr lang="en-US" dirty="0" err="1"/>
              <a:t>statuta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; </a:t>
            </a:r>
            <a:r>
              <a:rPr lang="en-US" dirty="0" err="1" smtClean="0"/>
              <a:t>i</a:t>
            </a:r>
            <a:r>
              <a:rPr lang="sr-Latn-ME" dirty="0" smtClean="0"/>
              <a:t> </a:t>
            </a:r>
          </a:p>
          <a:p>
            <a:pPr marL="0" indent="0">
              <a:buNone/>
            </a:pPr>
            <a:r>
              <a:rPr lang="en-US" dirty="0" smtClean="0"/>
              <a:t>16</a:t>
            </a:r>
            <a:r>
              <a:rPr lang="en-US" dirty="0"/>
              <a:t>) </a:t>
            </a:r>
            <a:r>
              <a:rPr lang="en-US" dirty="0" err="1"/>
              <a:t>drugim</a:t>
            </a:r>
            <a:r>
              <a:rPr lang="en-US" dirty="0"/>
              <a:t> </a:t>
            </a:r>
            <a:r>
              <a:rPr lang="en-US" dirty="0" err="1"/>
              <a:t>pitanjima</a:t>
            </a:r>
            <a:r>
              <a:rPr lang="en-US" dirty="0"/>
              <a:t> </a:t>
            </a:r>
            <a:r>
              <a:rPr lang="en-US" dirty="0" err="1"/>
              <a:t>bitnim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poslovanje</a:t>
            </a:r>
            <a:r>
              <a:rPr lang="en-US" dirty="0"/>
              <a:t> </a:t>
            </a:r>
            <a:r>
              <a:rPr lang="en-US" dirty="0" err="1"/>
              <a:t>dioničkog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, u </a:t>
            </a:r>
            <a:r>
              <a:rPr lang="en-US" dirty="0" err="1"/>
              <a:t>skladu</a:t>
            </a:r>
            <a:r>
              <a:rPr lang="en-US" dirty="0"/>
              <a:t> </a:t>
            </a:r>
            <a:r>
              <a:rPr lang="en-US" dirty="0" err="1" smtClean="0"/>
              <a:t>sa</a:t>
            </a:r>
            <a:r>
              <a:rPr lang="sr-Latn-ME" dirty="0" smtClean="0"/>
              <a:t> </a:t>
            </a:r>
            <a:r>
              <a:rPr lang="en-US" dirty="0" err="1" smtClean="0"/>
              <a:t>zakonom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statutom</a:t>
            </a:r>
            <a:r>
              <a:rPr lang="en-US" dirty="0"/>
              <a:t> </a:t>
            </a:r>
            <a:r>
              <a:rPr lang="en-US" dirty="0" err="1"/>
              <a:t>dioničkog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999086848"/>
      </p:ext>
    </p:extLst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753035"/>
            <a:ext cx="10515600" cy="542392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l-PL" sz="3200" dirty="0"/>
              <a:t>Skupština akcionara (SA) u RS-u je nadležna </a:t>
            </a:r>
            <a:r>
              <a:rPr lang="pl-PL" sz="3200" dirty="0" smtClean="0"/>
              <a:t>da:</a:t>
            </a:r>
            <a:endParaRPr lang="pl-PL" sz="3200" dirty="0"/>
          </a:p>
          <a:p>
            <a:pPr marL="0" indent="0">
              <a:buNone/>
            </a:pPr>
            <a:r>
              <a:rPr lang="en-US" dirty="0"/>
              <a:t>1) </a:t>
            </a:r>
            <a:r>
              <a:rPr lang="en-US" dirty="0" err="1"/>
              <a:t>donosi</a:t>
            </a:r>
            <a:r>
              <a:rPr lang="en-US" dirty="0"/>
              <a:t> </a:t>
            </a:r>
            <a:r>
              <a:rPr lang="en-US" dirty="0" err="1"/>
              <a:t>statut</a:t>
            </a:r>
            <a:r>
              <a:rPr lang="en-US" dirty="0"/>
              <a:t>;</a:t>
            </a:r>
          </a:p>
          <a:p>
            <a:pPr marL="0" indent="0">
              <a:buNone/>
            </a:pPr>
            <a:r>
              <a:rPr lang="en-US" dirty="0"/>
              <a:t>2) </a:t>
            </a:r>
            <a:r>
              <a:rPr lang="en-US" dirty="0" err="1"/>
              <a:t>utvrđuje</a:t>
            </a:r>
            <a:r>
              <a:rPr lang="en-US" dirty="0"/>
              <a:t> </a:t>
            </a:r>
            <a:r>
              <a:rPr lang="en-US" dirty="0" err="1"/>
              <a:t>poslovnu</a:t>
            </a:r>
            <a:r>
              <a:rPr lang="en-US" dirty="0"/>
              <a:t> </a:t>
            </a:r>
            <a:r>
              <a:rPr lang="en-US" dirty="0" err="1"/>
              <a:t>politiku</a:t>
            </a:r>
            <a:r>
              <a:rPr lang="en-US" dirty="0"/>
              <a:t>;</a:t>
            </a:r>
          </a:p>
          <a:p>
            <a:pPr marL="0" indent="0">
              <a:buNone/>
            </a:pPr>
            <a:r>
              <a:rPr lang="en-US" dirty="0"/>
              <a:t>3) </a:t>
            </a:r>
            <a:r>
              <a:rPr lang="en-US" dirty="0" err="1"/>
              <a:t>usvaja</a:t>
            </a:r>
            <a:r>
              <a:rPr lang="en-US" dirty="0"/>
              <a:t> </a:t>
            </a:r>
            <a:r>
              <a:rPr lang="en-US" dirty="0" err="1"/>
              <a:t>godišnji</a:t>
            </a:r>
            <a:r>
              <a:rPr lang="en-US" dirty="0"/>
              <a:t> </a:t>
            </a:r>
            <a:r>
              <a:rPr lang="en-US" dirty="0" err="1"/>
              <a:t>obračun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izvještaje</a:t>
            </a:r>
            <a:r>
              <a:rPr lang="en-US" dirty="0"/>
              <a:t> o </a:t>
            </a:r>
            <a:r>
              <a:rPr lang="en-US" dirty="0" err="1"/>
              <a:t>poslovanju</a:t>
            </a:r>
            <a:r>
              <a:rPr lang="en-US" dirty="0"/>
              <a:t>;</a:t>
            </a:r>
          </a:p>
          <a:p>
            <a:pPr marL="0" indent="0">
              <a:buNone/>
            </a:pPr>
            <a:r>
              <a:rPr lang="en-US" dirty="0"/>
              <a:t>4) </a:t>
            </a:r>
            <a:r>
              <a:rPr lang="en-US" dirty="0" err="1"/>
              <a:t>odlučuje</a:t>
            </a:r>
            <a:r>
              <a:rPr lang="en-US" dirty="0"/>
              <a:t> o </a:t>
            </a:r>
            <a:r>
              <a:rPr lang="en-US" dirty="0" err="1"/>
              <a:t>raspodjeli</a:t>
            </a:r>
            <a:r>
              <a:rPr lang="en-US" dirty="0"/>
              <a:t> </a:t>
            </a:r>
            <a:r>
              <a:rPr lang="en-US" dirty="0" err="1"/>
              <a:t>godišnje</a:t>
            </a:r>
            <a:r>
              <a:rPr lang="en-US" dirty="0"/>
              <a:t> </a:t>
            </a:r>
            <a:r>
              <a:rPr lang="en-US" dirty="0" err="1"/>
              <a:t>dobiti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pokriću</a:t>
            </a:r>
            <a:r>
              <a:rPr lang="en-US" dirty="0"/>
              <a:t> </a:t>
            </a:r>
            <a:r>
              <a:rPr lang="en-US" dirty="0" err="1"/>
              <a:t>gubitka</a:t>
            </a:r>
            <a:r>
              <a:rPr lang="en-US" dirty="0"/>
              <a:t>;</a:t>
            </a:r>
          </a:p>
          <a:p>
            <a:pPr marL="0" indent="0">
              <a:buNone/>
            </a:pPr>
            <a:r>
              <a:rPr lang="en-US" dirty="0"/>
              <a:t>5) </a:t>
            </a:r>
            <a:r>
              <a:rPr lang="en-US" dirty="0" err="1"/>
              <a:t>odlučuje</a:t>
            </a:r>
            <a:r>
              <a:rPr lang="en-US" dirty="0"/>
              <a:t> o </a:t>
            </a:r>
            <a:r>
              <a:rPr lang="en-US" dirty="0" err="1"/>
              <a:t>povećanju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smanjenju</a:t>
            </a:r>
            <a:r>
              <a:rPr lang="en-US" dirty="0"/>
              <a:t> </a:t>
            </a:r>
            <a:r>
              <a:rPr lang="en-US" dirty="0" err="1"/>
              <a:t>osnovnog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;</a:t>
            </a:r>
          </a:p>
          <a:p>
            <a:pPr marL="0" indent="0">
              <a:buNone/>
            </a:pPr>
            <a:r>
              <a:rPr lang="pl-PL" dirty="0"/>
              <a:t>6) odlučuje o statusnim promjenama, promjeni oblika i prestanku preduzeća;</a:t>
            </a:r>
          </a:p>
          <a:p>
            <a:pPr marL="0" indent="0">
              <a:buNone/>
            </a:pPr>
            <a:r>
              <a:rPr lang="en-US" dirty="0"/>
              <a:t>7) </a:t>
            </a:r>
            <a:r>
              <a:rPr lang="en-US" dirty="0" err="1"/>
              <a:t>bira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opoziva</a:t>
            </a:r>
            <a:r>
              <a:rPr lang="en-US" dirty="0"/>
              <a:t> </a:t>
            </a:r>
            <a:r>
              <a:rPr lang="en-US" dirty="0" err="1"/>
              <a:t>članove</a:t>
            </a:r>
            <a:r>
              <a:rPr lang="en-US" dirty="0"/>
              <a:t> </a:t>
            </a:r>
            <a:r>
              <a:rPr lang="en-US" dirty="0" err="1"/>
              <a:t>upravnog</a:t>
            </a:r>
            <a:r>
              <a:rPr lang="en-US" dirty="0"/>
              <a:t> </a:t>
            </a:r>
            <a:r>
              <a:rPr lang="en-US" dirty="0" err="1"/>
              <a:t>odbora</a:t>
            </a:r>
            <a:r>
              <a:rPr lang="en-US" dirty="0"/>
              <a:t>, </a:t>
            </a:r>
            <a:r>
              <a:rPr lang="en-US" dirty="0" err="1"/>
              <a:t>predsjednika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članove</a:t>
            </a:r>
            <a:r>
              <a:rPr lang="en-US" dirty="0"/>
              <a:t> </a:t>
            </a:r>
            <a:r>
              <a:rPr lang="en-US" dirty="0" err="1" smtClean="0"/>
              <a:t>nadzornog</a:t>
            </a:r>
            <a:r>
              <a:rPr lang="sr-Latn-ME" dirty="0" smtClean="0"/>
              <a:t> </a:t>
            </a:r>
            <a:r>
              <a:rPr lang="en-US" dirty="0" err="1" smtClean="0"/>
              <a:t>odbora</a:t>
            </a:r>
            <a:r>
              <a:rPr lang="en-US" dirty="0"/>
              <a:t>, </a:t>
            </a:r>
            <a:r>
              <a:rPr lang="en-US" dirty="0" err="1"/>
              <a:t>revizora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likvidatora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određuje</a:t>
            </a:r>
            <a:r>
              <a:rPr lang="en-US" dirty="0"/>
              <a:t> </a:t>
            </a:r>
            <a:r>
              <a:rPr lang="en-US" dirty="0" err="1"/>
              <a:t>im</a:t>
            </a:r>
            <a:r>
              <a:rPr lang="en-US" dirty="0"/>
              <a:t> </a:t>
            </a:r>
            <a:r>
              <a:rPr lang="en-US" dirty="0" err="1"/>
              <a:t>primanja</a:t>
            </a:r>
            <a:r>
              <a:rPr lang="en-US" dirty="0"/>
              <a:t>, </a:t>
            </a:r>
            <a:r>
              <a:rPr lang="en-US" dirty="0" err="1"/>
              <a:t>odnosno</a:t>
            </a:r>
            <a:r>
              <a:rPr lang="en-US" dirty="0"/>
              <a:t> </a:t>
            </a:r>
            <a:r>
              <a:rPr lang="en-US" dirty="0" err="1"/>
              <a:t>naknadu</a:t>
            </a:r>
            <a:r>
              <a:rPr lang="en-US" dirty="0" smtClean="0"/>
              <a:t>;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0756108"/>
      </p:ext>
    </p:extLst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779929"/>
            <a:ext cx="10515600" cy="539703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8) </a:t>
            </a:r>
            <a:r>
              <a:rPr lang="en-US" dirty="0" err="1"/>
              <a:t>odlučuje</a:t>
            </a:r>
            <a:r>
              <a:rPr lang="en-US" dirty="0"/>
              <a:t> o </a:t>
            </a:r>
            <a:r>
              <a:rPr lang="en-US" dirty="0" err="1"/>
              <a:t>osnivanju</a:t>
            </a:r>
            <a:r>
              <a:rPr lang="en-US" dirty="0"/>
              <a:t> </a:t>
            </a:r>
            <a:r>
              <a:rPr lang="en-US" dirty="0" err="1"/>
              <a:t>novih</a:t>
            </a:r>
            <a:r>
              <a:rPr lang="en-US" dirty="0"/>
              <a:t> </a:t>
            </a:r>
            <a:r>
              <a:rPr lang="en-US" dirty="0" err="1"/>
              <a:t>preduzeća</a:t>
            </a:r>
            <a:r>
              <a:rPr lang="en-US" dirty="0"/>
              <a:t>;</a:t>
            </a:r>
          </a:p>
          <a:p>
            <a:pPr marL="0" indent="0">
              <a:buNone/>
            </a:pPr>
            <a:r>
              <a:rPr lang="it-IT" dirty="0"/>
              <a:t>9) donosi poslovnik o svom radu;</a:t>
            </a:r>
          </a:p>
          <a:p>
            <a:pPr marL="0" indent="0" algn="just">
              <a:buNone/>
            </a:pPr>
            <a:r>
              <a:rPr lang="pl-PL" dirty="0"/>
              <a:t>10) odlučuje o drugim pitanjima utvrđenim zakonom, osnivačkim aktom </a:t>
            </a:r>
            <a:r>
              <a:rPr lang="pl-PL" dirty="0" smtClean="0"/>
              <a:t>i </a:t>
            </a:r>
            <a:r>
              <a:rPr lang="en-US" dirty="0" err="1" smtClean="0"/>
              <a:t>statutom</a:t>
            </a:r>
            <a:r>
              <a:rPr lang="en-US" dirty="0"/>
              <a:t>;</a:t>
            </a:r>
          </a:p>
          <a:p>
            <a:pPr marL="0" indent="0">
              <a:buNone/>
            </a:pPr>
            <a:r>
              <a:rPr lang="en-US" dirty="0"/>
              <a:t>11) </a:t>
            </a:r>
            <a:r>
              <a:rPr lang="en-US" dirty="0" err="1"/>
              <a:t>odlučuje</a:t>
            </a:r>
            <a:r>
              <a:rPr lang="en-US" dirty="0"/>
              <a:t> o </a:t>
            </a:r>
            <a:r>
              <a:rPr lang="en-US" dirty="0" err="1"/>
              <a:t>promjeni</a:t>
            </a:r>
            <a:r>
              <a:rPr lang="en-US" dirty="0"/>
              <a:t> </a:t>
            </a:r>
            <a:r>
              <a:rPr lang="en-US" dirty="0" err="1"/>
              <a:t>prava</a:t>
            </a:r>
            <a:r>
              <a:rPr lang="en-US" dirty="0"/>
              <a:t> </a:t>
            </a:r>
            <a:r>
              <a:rPr lang="en-US" dirty="0" err="1"/>
              <a:t>vezanih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pojedine</a:t>
            </a:r>
            <a:r>
              <a:rPr lang="en-US" dirty="0"/>
              <a:t> </a:t>
            </a:r>
            <a:r>
              <a:rPr lang="en-US" dirty="0" err="1"/>
              <a:t>klase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vrste</a:t>
            </a:r>
            <a:r>
              <a:rPr lang="en-US" dirty="0"/>
              <a:t> </a:t>
            </a:r>
            <a:r>
              <a:rPr lang="en-US" dirty="0" err="1"/>
              <a:t>akcija</a:t>
            </a:r>
            <a:r>
              <a:rPr lang="en-US" dirty="0"/>
              <a:t>;</a:t>
            </a:r>
          </a:p>
          <a:p>
            <a:pPr marL="0" indent="0" algn="just">
              <a:buNone/>
            </a:pPr>
            <a:r>
              <a:rPr lang="en-US" dirty="0"/>
              <a:t>12) </a:t>
            </a:r>
            <a:r>
              <a:rPr lang="en-US" dirty="0" err="1"/>
              <a:t>odlučuje</a:t>
            </a:r>
            <a:r>
              <a:rPr lang="en-US" dirty="0"/>
              <a:t> o </a:t>
            </a:r>
            <a:r>
              <a:rPr lang="en-US" dirty="0" err="1"/>
              <a:t>ostvarivanju</a:t>
            </a:r>
            <a:r>
              <a:rPr lang="en-US" dirty="0"/>
              <a:t> </a:t>
            </a:r>
            <a:r>
              <a:rPr lang="en-US" dirty="0" err="1"/>
              <a:t>zahtjeva</a:t>
            </a:r>
            <a:r>
              <a:rPr lang="en-US" dirty="0"/>
              <a:t> </a:t>
            </a:r>
            <a:r>
              <a:rPr lang="en-US" dirty="0" err="1"/>
              <a:t>akcionarskog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 smtClean="0"/>
              <a:t>prema</a:t>
            </a:r>
            <a:r>
              <a:rPr lang="sr-Latn-ME" dirty="0" smtClean="0"/>
              <a:t> </a:t>
            </a:r>
            <a:r>
              <a:rPr lang="en-US" dirty="0" err="1" smtClean="0"/>
              <a:t>članovima</a:t>
            </a:r>
            <a:r>
              <a:rPr lang="en-US" dirty="0" smtClean="0"/>
              <a:t> </a:t>
            </a:r>
            <a:r>
              <a:rPr lang="en-US" dirty="0" err="1"/>
              <a:t>uprave</a:t>
            </a:r>
            <a:r>
              <a:rPr lang="en-US" dirty="0"/>
              <a:t>, </a:t>
            </a:r>
            <a:r>
              <a:rPr lang="en-US" dirty="0" err="1"/>
              <a:t>nadzornog</a:t>
            </a:r>
            <a:r>
              <a:rPr lang="en-US" dirty="0"/>
              <a:t> </a:t>
            </a:r>
            <a:r>
              <a:rPr lang="en-US" dirty="0" err="1"/>
              <a:t>odbora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akcionarima</a:t>
            </a:r>
            <a:r>
              <a:rPr lang="en-US" dirty="0"/>
              <a:t> u </a:t>
            </a:r>
            <a:r>
              <a:rPr lang="en-US" dirty="0" err="1"/>
              <a:t>vezi</a:t>
            </a:r>
            <a:r>
              <a:rPr lang="en-US" dirty="0"/>
              <a:t> s </a:t>
            </a:r>
            <a:r>
              <a:rPr lang="en-US" dirty="0" err="1" smtClean="0"/>
              <a:t>naknadom</a:t>
            </a:r>
            <a:r>
              <a:rPr lang="sr-Latn-ME" dirty="0" smtClean="0"/>
              <a:t> </a:t>
            </a:r>
            <a:r>
              <a:rPr lang="en-US" dirty="0" err="1" smtClean="0"/>
              <a:t>štete</a:t>
            </a:r>
            <a:r>
              <a:rPr lang="en-US" dirty="0" smtClean="0"/>
              <a:t> </a:t>
            </a:r>
            <a:r>
              <a:rPr lang="en-US" dirty="0" err="1"/>
              <a:t>nastale</a:t>
            </a:r>
            <a:r>
              <a:rPr lang="en-US" dirty="0"/>
              <a:t> </a:t>
            </a:r>
            <a:r>
              <a:rPr lang="en-US" dirty="0" err="1"/>
              <a:t>pri</a:t>
            </a:r>
            <a:r>
              <a:rPr lang="en-US" dirty="0"/>
              <a:t> </a:t>
            </a:r>
            <a:r>
              <a:rPr lang="en-US" dirty="0" err="1"/>
              <a:t>osnivanju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vođenju</a:t>
            </a:r>
            <a:r>
              <a:rPr lang="en-US" dirty="0"/>
              <a:t> </a:t>
            </a:r>
            <a:r>
              <a:rPr lang="en-US" dirty="0" err="1"/>
              <a:t>poslova</a:t>
            </a:r>
            <a:r>
              <a:rPr lang="en-US" dirty="0"/>
              <a:t>;</a:t>
            </a:r>
          </a:p>
          <a:p>
            <a:pPr marL="0" indent="0">
              <a:buNone/>
            </a:pPr>
            <a:r>
              <a:rPr lang="en-US" dirty="0"/>
              <a:t>13) </a:t>
            </a:r>
            <a:r>
              <a:rPr lang="en-US" dirty="0" err="1"/>
              <a:t>odlučuje</a:t>
            </a:r>
            <a:r>
              <a:rPr lang="en-US" dirty="0"/>
              <a:t> o </a:t>
            </a:r>
            <a:r>
              <a:rPr lang="en-US" dirty="0" err="1"/>
              <a:t>zastupanju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 u </a:t>
            </a:r>
            <a:r>
              <a:rPr lang="en-US" dirty="0" err="1"/>
              <a:t>sudskim</a:t>
            </a:r>
            <a:r>
              <a:rPr lang="en-US" dirty="0"/>
              <a:t> </a:t>
            </a:r>
            <a:r>
              <a:rPr lang="en-US" dirty="0" err="1"/>
              <a:t>postupcima</a:t>
            </a:r>
            <a:r>
              <a:rPr lang="en-US" dirty="0"/>
              <a:t> </a:t>
            </a:r>
            <a:r>
              <a:rPr lang="en-US" dirty="0" err="1"/>
              <a:t>protiv</a:t>
            </a:r>
            <a:r>
              <a:rPr lang="en-US" dirty="0"/>
              <a:t> </a:t>
            </a:r>
            <a:r>
              <a:rPr lang="en-US" dirty="0" err="1" smtClean="0"/>
              <a:t>članova</a:t>
            </a:r>
            <a:r>
              <a:rPr lang="sr-Latn-ME" dirty="0" smtClean="0"/>
              <a:t> </a:t>
            </a:r>
            <a:r>
              <a:rPr lang="en-US" dirty="0" err="1" smtClean="0"/>
              <a:t>uprave</a:t>
            </a:r>
            <a:r>
              <a:rPr lang="en-US" dirty="0" smtClean="0"/>
              <a:t>.</a:t>
            </a:r>
            <a:endParaRPr lang="sr-Latn-ME" dirty="0" smtClean="0"/>
          </a:p>
          <a:p>
            <a:pPr marL="0" indent="0">
              <a:buNone/>
            </a:pPr>
            <a:r>
              <a:rPr lang="sr-Latn-ME" dirty="0" smtClean="0"/>
              <a:t>HVALA!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276612"/>
      </p:ext>
    </p:extLst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778773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48871"/>
            <a:ext cx="10515600" cy="5128092"/>
          </a:xfrm>
        </p:spPr>
        <p:txBody>
          <a:bodyPr>
            <a:normAutofit/>
          </a:bodyPr>
          <a:lstStyle/>
          <a:p>
            <a:pPr algn="just"/>
            <a:r>
              <a:rPr lang="hr-HR" dirty="0"/>
              <a:t>Poslovne banke imaju veliki utjecaj u zatvorenom sustavu koji ne proizlazi samo iz direktnog vlasništva nego i iz upravljanja dionicama koje se nalaze u zajedničkim fondovima kojima upravlja banka, kao i dionica koje banka drži kao posrednik pri trgovanju na tržištima kapitala.</a:t>
            </a:r>
          </a:p>
          <a:p>
            <a:pPr algn="just"/>
            <a:r>
              <a:rPr lang="hr-HR" dirty="0"/>
              <a:t> </a:t>
            </a:r>
            <a:r>
              <a:rPr lang="hr-HR" dirty="0" smtClean="0"/>
              <a:t>Naprimjer  </a:t>
            </a:r>
            <a:r>
              <a:rPr lang="hr-HR" dirty="0"/>
              <a:t>u japanskom </a:t>
            </a:r>
            <a:r>
              <a:rPr lang="hr-HR" dirty="0" smtClean="0"/>
              <a:t>sistemu korporativnog </a:t>
            </a:r>
            <a:r>
              <a:rPr lang="hr-HR" dirty="0"/>
              <a:t>upravljanja posebnu ulogu ima banka s kojom korporacija najuže surađuje</a:t>
            </a:r>
            <a:r>
              <a:rPr lang="hr-HR" dirty="0" smtClean="0"/>
              <a:t>.</a:t>
            </a:r>
          </a:p>
          <a:p>
            <a:pPr algn="just"/>
            <a:r>
              <a:rPr lang="hr-HR" dirty="0" smtClean="0"/>
              <a:t> </a:t>
            </a:r>
            <a:r>
              <a:rPr lang="hr-HR" dirty="0"/>
              <a:t>Velike banke oko sebe okupljaju svoje najvažnije klijente i na taj način stvaraju jaku industrijsku strukturu – </a:t>
            </a:r>
            <a:r>
              <a:rPr lang="hr-HR" i="1" dirty="0"/>
              <a:t>keiretsu </a:t>
            </a:r>
            <a:r>
              <a:rPr lang="hr-HR" dirty="0"/>
              <a:t>grupu. </a:t>
            </a:r>
          </a:p>
          <a:p>
            <a:pPr algn="just"/>
            <a:r>
              <a:rPr lang="hr-HR" dirty="0"/>
              <a:t>Na kraju treba istaknuti da su mehanizmi kojima se pojedini dijelovi </a:t>
            </a:r>
            <a:r>
              <a:rPr lang="hr-HR" dirty="0" smtClean="0"/>
              <a:t>sistema </a:t>
            </a:r>
            <a:r>
              <a:rPr lang="hr-HR" dirty="0"/>
              <a:t>služe za ostvarenje svojih ciljeva </a:t>
            </a:r>
            <a:r>
              <a:rPr lang="hr-HR" dirty="0" smtClean="0"/>
              <a:t>međuzavisni  </a:t>
            </a:r>
            <a:r>
              <a:rPr lang="hr-HR" dirty="0"/>
              <a:t>– odluke jedne interesno-utjecajne grupe određuju izbor druge. 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028072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48871"/>
            <a:ext cx="10515600" cy="5128092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hr-HR" b="1" dirty="0" smtClean="0"/>
              <a:t>Razlike </a:t>
            </a:r>
            <a:r>
              <a:rPr lang="hr-HR" b="1" dirty="0"/>
              <a:t>između otvorenog i zatvorenog </a:t>
            </a:r>
            <a:r>
              <a:rPr lang="hr-HR" b="1" dirty="0" smtClean="0"/>
              <a:t>sistema  </a:t>
            </a:r>
            <a:r>
              <a:rPr lang="hr-HR" b="1" dirty="0"/>
              <a:t>korporativnog upravljanja</a:t>
            </a:r>
            <a:endParaRPr lang="en-US" dirty="0"/>
          </a:p>
          <a:p>
            <a:pPr algn="just"/>
            <a:r>
              <a:rPr lang="hr-HR" dirty="0"/>
              <a:t> Osim što zatvoreni i otvoreni sustav korporativnog upravljanja </a:t>
            </a:r>
            <a:r>
              <a:rPr lang="hr-HR" dirty="0" smtClean="0"/>
              <a:t>karakteriše  </a:t>
            </a:r>
            <a:r>
              <a:rPr lang="hr-HR" dirty="0"/>
              <a:t>određeno </a:t>
            </a:r>
            <a:r>
              <a:rPr lang="hr-HR" dirty="0" smtClean="0"/>
              <a:t>geografsko </a:t>
            </a:r>
            <a:r>
              <a:rPr lang="hr-HR" dirty="0"/>
              <a:t>područje gdje prevladavaju, </a:t>
            </a:r>
            <a:r>
              <a:rPr lang="hr-HR" dirty="0" smtClean="0"/>
              <a:t>karakterišu ih i </a:t>
            </a:r>
            <a:r>
              <a:rPr lang="hr-HR" dirty="0"/>
              <a:t>neke međusobne razlike. </a:t>
            </a:r>
            <a:endParaRPr lang="hr-HR" dirty="0" smtClean="0"/>
          </a:p>
          <a:p>
            <a:pPr algn="just"/>
            <a:r>
              <a:rPr lang="hr-HR" dirty="0" smtClean="0"/>
              <a:t>Osnovne </a:t>
            </a:r>
            <a:r>
              <a:rPr lang="hr-HR" dirty="0"/>
              <a:t>razlike pojavljuju se u pitanjima koncentracije, identiteta vlasništva, moći, likvidnosti tržišta za korporativnu kontrolu idt.</a:t>
            </a:r>
            <a:endParaRPr lang="en-US" dirty="0"/>
          </a:p>
          <a:p>
            <a:pPr algn="just"/>
            <a:r>
              <a:rPr lang="hr-HR" dirty="0"/>
              <a:t>U otvorenom sustavu korporativnog upravljanja u kojemu je glavna korektivna mjera tržište, drugim riječima, u </a:t>
            </a:r>
            <a:r>
              <a:rPr lang="hr-HR" dirty="0" smtClean="0"/>
              <a:t>sistemu u </a:t>
            </a:r>
            <a:r>
              <a:rPr lang="hr-HR" dirty="0"/>
              <a:t>kojemu glavni mehanizmi kontrole dolaze </a:t>
            </a:r>
            <a:r>
              <a:rPr lang="hr-HR" dirty="0" smtClean="0"/>
              <a:t>spolja, ni </a:t>
            </a:r>
            <a:r>
              <a:rPr lang="hr-HR" dirty="0"/>
              <a:t>jedna interesno-utjecajna grupa nema mogućnost aktivno nadzirati menadžment. </a:t>
            </a:r>
            <a:endParaRPr lang="hr-HR" dirty="0" smtClean="0"/>
          </a:p>
          <a:p>
            <a:pPr algn="just"/>
            <a:r>
              <a:rPr lang="hr-HR" dirty="0" smtClean="0"/>
              <a:t>U takvom sistemu, </a:t>
            </a:r>
            <a:r>
              <a:rPr lang="hr-HR" dirty="0"/>
              <a:t>tržišni signali-anonimne tržišne sile, reguliraju ponašanje menadžmenta, a udjeli pojedinih interesno utjecajnih </a:t>
            </a:r>
            <a:r>
              <a:rPr lang="hr-HR" dirty="0" smtClean="0"/>
              <a:t>grupa </a:t>
            </a:r>
            <a:r>
              <a:rPr lang="hr-HR" dirty="0"/>
              <a:t>su zaštićeni ugovorima i činjenicom da tržište svim interesno-utjecajnim </a:t>
            </a:r>
            <a:r>
              <a:rPr lang="hr-HR" dirty="0" smtClean="0"/>
              <a:t>grupama </a:t>
            </a:r>
            <a:r>
              <a:rPr lang="hr-HR" dirty="0"/>
              <a:t>omogućuje lak izlaz</a:t>
            </a:r>
            <a:r>
              <a:rPr lang="hr-HR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5206357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855</TotalTime>
  <Words>5866</Words>
  <Application>Microsoft Office PowerPoint</Application>
  <PresentationFormat>Widescreen</PresentationFormat>
  <Paragraphs>408</Paragraphs>
  <Slides>79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79</vt:i4>
      </vt:variant>
    </vt:vector>
  </HeadingPairs>
  <TitlesOfParts>
    <vt:vector size="83" baseType="lpstr">
      <vt:lpstr>Arial</vt:lpstr>
      <vt:lpstr>Calibri</vt:lpstr>
      <vt:lpstr>Calibri Light</vt:lpstr>
      <vt:lpstr>Office Theme</vt:lpstr>
      <vt:lpstr>KORPORATIVNO UPRAVLJANJE</vt:lpstr>
      <vt:lpstr>Sadržaj</vt:lpstr>
      <vt:lpstr>PowerPoint Presentation</vt:lpstr>
      <vt:lpstr>1.Modeli korporativnog upravljanja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 Agencijska teorija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Teorija uslužnosti</vt:lpstr>
      <vt:lpstr>PowerPoint Presentation</vt:lpstr>
      <vt:lpstr>PowerPoint Presentation</vt:lpstr>
      <vt:lpstr>Teorija uslužnosti i korporativno upravljanje</vt:lpstr>
      <vt:lpstr>PowerPoint Presentation</vt:lpstr>
      <vt:lpstr>B - Osnivački akti  dioničkog/akcionarskog društva</vt:lpstr>
      <vt:lpstr>PowerPoint Presentation</vt:lpstr>
      <vt:lpstr>PowerPoint Presentation</vt:lpstr>
      <vt:lpstr>PowerPoint Presentation</vt:lpstr>
      <vt:lpstr>Kada treba vršiti izmjene osnivačkog akta</vt:lpstr>
      <vt:lpstr>PowerPoint Presentation</vt:lpstr>
      <vt:lpstr>Kako se vrše izmjene osnivačkog akta društva</vt:lpstr>
      <vt:lpstr>PowerPoint Presentation</vt:lpstr>
      <vt:lpstr>Postupak izmjene osnivačkog akta</vt:lpstr>
      <vt:lpstr>PowerPoint Presentation</vt:lpstr>
      <vt:lpstr>4.Registracija izmjena osnivačkog akta</vt:lpstr>
      <vt:lpstr>PowerPoint Presentation</vt:lpstr>
      <vt:lpstr> Objelodanjivanje osnivačkog akta </vt:lpstr>
      <vt:lpstr>C - Normativna akta društva</vt:lpstr>
      <vt:lpstr>PowerPoint Presentation</vt:lpstr>
      <vt:lpstr>PowerPoint Presentation</vt:lpstr>
      <vt:lpstr>Kako se usvojaju  i  vrše izmijene normativnih  akata</vt:lpstr>
      <vt:lpstr>PowerPoint Presentation</vt:lpstr>
      <vt:lpstr>D - Zakonom definisane nadležnosti nadzornog/upravnog odbora</vt:lpstr>
      <vt:lpstr>Koraci u formiranju nadzornog/upravnog odbora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 D. Zakonske odredbe skupštine  kcionara/dioničara </vt:lpstr>
      <vt:lpstr>PowerPoint Presentation</vt:lpstr>
      <vt:lpstr>b) Vanredna skupština dioničara/akcionara</vt:lpstr>
      <vt:lpstr>2. Nadležnosti skupštine dioničara/akcionara</vt:lpstr>
      <vt:lpstr>Nadležnosti skupštine AD/SD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KORPORATIVNO UPRAVLJANJE</dc:title>
  <dc:creator>Halil Kalac</dc:creator>
  <cp:lastModifiedBy>Halil Kalac</cp:lastModifiedBy>
  <cp:revision>56</cp:revision>
  <dcterms:created xsi:type="dcterms:W3CDTF">2019-03-25T22:17:17Z</dcterms:created>
  <dcterms:modified xsi:type="dcterms:W3CDTF">2019-03-28T12:48:44Z</dcterms:modified>
</cp:coreProperties>
</file>