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3"/>
  </p:notesMasterIdLst>
  <p:sldIdLst>
    <p:sldId id="256" r:id="rId2"/>
    <p:sldId id="32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343" r:id="rId12"/>
    <p:sldId id="265" r:id="rId13"/>
    <p:sldId id="345" r:id="rId14"/>
    <p:sldId id="274" r:id="rId15"/>
    <p:sldId id="268" r:id="rId16"/>
    <p:sldId id="269" r:id="rId17"/>
    <p:sldId id="270" r:id="rId18"/>
    <p:sldId id="271" r:id="rId19"/>
    <p:sldId id="346" r:id="rId20"/>
    <p:sldId id="275" r:id="rId21"/>
    <p:sldId id="276" r:id="rId22"/>
    <p:sldId id="277" r:id="rId23"/>
    <p:sldId id="278" r:id="rId24"/>
    <p:sldId id="279" r:id="rId25"/>
    <p:sldId id="321" r:id="rId26"/>
    <p:sldId id="280" r:id="rId27"/>
    <p:sldId id="281" r:id="rId28"/>
    <p:sldId id="347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323" r:id="rId37"/>
    <p:sldId id="289" r:id="rId38"/>
    <p:sldId id="290" r:id="rId39"/>
    <p:sldId id="292" r:id="rId40"/>
    <p:sldId id="293" r:id="rId41"/>
    <p:sldId id="349" r:id="rId42"/>
    <p:sldId id="350" r:id="rId43"/>
    <p:sldId id="294" r:id="rId44"/>
    <p:sldId id="324" r:id="rId45"/>
    <p:sldId id="338" r:id="rId46"/>
    <p:sldId id="325" r:id="rId47"/>
    <p:sldId id="339" r:id="rId48"/>
    <p:sldId id="326" r:id="rId49"/>
    <p:sldId id="351" r:id="rId50"/>
    <p:sldId id="327" r:id="rId51"/>
    <p:sldId id="328" r:id="rId52"/>
    <p:sldId id="337" r:id="rId53"/>
    <p:sldId id="329" r:id="rId54"/>
    <p:sldId id="330" r:id="rId55"/>
    <p:sldId id="340" r:id="rId56"/>
    <p:sldId id="331" r:id="rId57"/>
    <p:sldId id="332" r:id="rId58"/>
    <p:sldId id="341" r:id="rId59"/>
    <p:sldId id="333" r:id="rId60"/>
    <p:sldId id="336" r:id="rId61"/>
    <p:sldId id="334" r:id="rId62"/>
    <p:sldId id="335" r:id="rId63"/>
    <p:sldId id="295" r:id="rId64"/>
    <p:sldId id="296" r:id="rId65"/>
    <p:sldId id="342" r:id="rId66"/>
    <p:sldId id="297" r:id="rId67"/>
    <p:sldId id="298" r:id="rId68"/>
    <p:sldId id="299" r:id="rId69"/>
    <p:sldId id="301" r:id="rId70"/>
    <p:sldId id="304" r:id="rId71"/>
    <p:sldId id="305" r:id="rId72"/>
    <p:sldId id="344" r:id="rId73"/>
    <p:sldId id="306" r:id="rId74"/>
    <p:sldId id="307" r:id="rId75"/>
    <p:sldId id="308" r:id="rId76"/>
    <p:sldId id="311" r:id="rId77"/>
    <p:sldId id="312" r:id="rId78"/>
    <p:sldId id="313" r:id="rId79"/>
    <p:sldId id="319" r:id="rId80"/>
    <p:sldId id="322" r:id="rId81"/>
    <p:sldId id="267" r:id="rId8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312EC-73D1-4C8B-9552-A78C4C742BCE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E3F98-65A6-41F0-9370-3161DCA496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813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E3F98-65A6-41F0-9370-3161DCA496A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0012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CA68-D25F-4C7D-AD6A-ED629EA56414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83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FC7E-3887-4ACD-BFBE-A1935C3DF27D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154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FFCA-4C93-41AC-81BD-75A0F02A3139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10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0058-0DEF-465B-BF8B-1F2A04A3C767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7453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C6E0B-5FAC-419D-8FD8-11CD1546570E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729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20581-DA5F-412A-8745-B6443664DEC4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4151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7350-8084-430D-9CCF-853F86872C09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728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FC62-B924-4E70-A9F3-1044153E22F4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055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05FC-7B0A-4043-AA08-7E4C690381C5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297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88D80-7E1E-4E84-8A6F-E9D010FE4998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294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D7EF-23EB-4FAE-94D7-28DA918D96BA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295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3BC80-B518-4434-9B79-0D2D453B770A}" type="datetime1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5B778-9823-487F-B45E-80610673A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239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</a:t>
            </a:r>
            <a:br>
              <a:rPr lang="sr-Latn-ME" dirty="0" smtClean="0"/>
            </a:br>
            <a:r>
              <a:rPr lang="sr-Latn-ME" dirty="0" smtClean="0"/>
              <a:t>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STRUKTURA UPRAVLJANJA AKCIONARSKOG DRUŠTVA</a:t>
            </a:r>
          </a:p>
          <a:p>
            <a:r>
              <a:rPr lang="sr-Latn-ME" dirty="0" smtClean="0"/>
              <a:t>III PREDAVANJE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5741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spoljne</a:t>
            </a:r>
            <a:r>
              <a:rPr lang="en-US" dirty="0" smtClean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pretpostavlja</a:t>
            </a:r>
            <a:r>
              <a:rPr lang="en-US" dirty="0"/>
              <a:t> se da </a:t>
            </a:r>
            <a:r>
              <a:rPr lang="sr-Latn-ME" dirty="0" smtClean="0"/>
              <a:t>će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objektivni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ć</a:t>
            </a:r>
            <a:r>
              <a:rPr lang="en-US" dirty="0" smtClean="0"/>
              <a:t>e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korporaciji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raspo</a:t>
            </a:r>
            <a:r>
              <a:rPr lang="sr-Latn-ME" dirty="0" smtClean="0"/>
              <a:t>l</a:t>
            </a:r>
            <a:r>
              <a:rPr lang="en-US" dirty="0" err="1" smtClean="0"/>
              <a:t>aganje</a:t>
            </a:r>
            <a:r>
              <a:rPr lang="en-US" dirty="0" smtClean="0"/>
              <a:t> </a:t>
            </a:r>
            <a:r>
              <a:rPr lang="en-US" dirty="0" err="1" smtClean="0"/>
              <a:t>svo</a:t>
            </a:r>
            <a:r>
              <a:rPr lang="sr-Latn-ME" dirty="0" smtClean="0"/>
              <a:t>j</a:t>
            </a:r>
            <a:r>
              <a:rPr lang="en-US" dirty="0" smtClean="0"/>
              <a:t>a </a:t>
            </a:r>
            <a:r>
              <a:rPr lang="en-US" dirty="0" err="1"/>
              <a:t>znanja</a:t>
            </a:r>
            <a:r>
              <a:rPr lang="en-US" dirty="0"/>
              <a:t>, </a:t>
            </a:r>
            <a:r>
              <a:rPr lang="en-US" dirty="0" err="1" smtClean="0"/>
              <a:t>umije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 smtClean="0"/>
              <a:t>stru</a:t>
            </a:r>
            <a:r>
              <a:rPr lang="sr-Latn-ME" dirty="0" smtClean="0"/>
              <a:t>č</a:t>
            </a:r>
            <a:r>
              <a:rPr lang="en-US" dirty="0" err="1" smtClean="0"/>
              <a:t>nost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ug</a:t>
            </a:r>
            <a:r>
              <a:rPr lang="sr-Latn-ME" dirty="0" smtClean="0"/>
              <a:t>l</a:t>
            </a:r>
            <a:r>
              <a:rPr lang="en-US" dirty="0" err="1" smtClean="0"/>
              <a:t>ed</a:t>
            </a:r>
            <a:r>
              <a:rPr lang="en-US" dirty="0"/>
              <a:t>,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informac</a:t>
            </a:r>
            <a:r>
              <a:rPr lang="sr-Latn-ME" dirty="0" smtClean="0"/>
              <a:t>i</a:t>
            </a:r>
            <a:r>
              <a:rPr lang="en-US" dirty="0" smtClean="0"/>
              <a:t>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nutarnji</a:t>
            </a:r>
            <a:r>
              <a:rPr lang="en-US" dirty="0" smtClean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 smtClean="0"/>
              <a:t>mogu dopri</a:t>
            </a:r>
            <a:r>
              <a:rPr lang="en-US" dirty="0" err="1" smtClean="0"/>
              <a:t>nijeti</a:t>
            </a:r>
            <a:r>
              <a:rPr lang="en-US" dirty="0" smtClean="0"/>
              <a:t>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/>
              <a:t>dobrim</a:t>
            </a:r>
            <a:r>
              <a:rPr lang="en-US" dirty="0"/>
              <a:t> </a:t>
            </a:r>
            <a:r>
              <a:rPr lang="en-US" dirty="0" err="1"/>
              <a:t>insajderskim</a:t>
            </a:r>
            <a:r>
              <a:rPr lang="en-US" dirty="0"/>
              <a:t> </a:t>
            </a:r>
            <a:r>
              <a:rPr lang="sr-Latn-ME" dirty="0" smtClean="0"/>
              <a:t>primjerom</a:t>
            </a:r>
            <a:r>
              <a:rPr lang="en-US" dirty="0" smtClean="0"/>
              <a:t> </a:t>
            </a:r>
            <a:r>
              <a:rPr lang="en-US" dirty="0" err="1"/>
              <a:t>korporacijskoga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stru</a:t>
            </a:r>
            <a:r>
              <a:rPr lang="sr-Latn-ME" dirty="0" smtClean="0"/>
              <a:t>č</a:t>
            </a:r>
            <a:r>
              <a:rPr lang="en-US" dirty="0" smtClean="0"/>
              <a:t>no</a:t>
            </a:r>
            <a:r>
              <a:rPr lang="sr-Latn-ME" dirty="0" smtClean="0"/>
              <a:t>šć</a:t>
            </a:r>
            <a:r>
              <a:rPr lang="en-US" dirty="0" smtClean="0"/>
              <a:t>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glavn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poveznic</a:t>
            </a:r>
            <a:r>
              <a:rPr lang="sr-Latn-ME" dirty="0" smtClean="0"/>
              <a:t>a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sprovođenju odluka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inicijativa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ovnu</a:t>
            </a:r>
            <a:r>
              <a:rPr lang="en-US" dirty="0" smtClean="0"/>
              <a:t> </a:t>
            </a:r>
            <a:r>
              <a:rPr lang="en-US" dirty="0" err="1"/>
              <a:t>akciju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3814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/>
          <a:lstStyle/>
          <a:p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tije</a:t>
            </a:r>
            <a:r>
              <a:rPr lang="sr-Latn-ME" dirty="0"/>
              <a:t>l</a:t>
            </a:r>
            <a:r>
              <a:rPr lang="en-US" dirty="0"/>
              <a:t>o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Zadu</a:t>
            </a:r>
            <a:r>
              <a:rPr lang="sr-Latn-ME" dirty="0"/>
              <a:t>ž</a:t>
            </a:r>
            <a:r>
              <a:rPr lang="en-US" dirty="0" err="1"/>
              <a:t>en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postav</a:t>
            </a:r>
            <a:r>
              <a:rPr lang="sr-Latn-ME" dirty="0"/>
              <a:t>l</a:t>
            </a:r>
            <a:r>
              <a:rPr lang="en-US" dirty="0"/>
              <a:t>j</a:t>
            </a:r>
            <a:r>
              <a:rPr lang="sr-Latn-ME" dirty="0"/>
              <a:t>anje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defini</a:t>
            </a:r>
            <a:r>
              <a:rPr lang="sr-Latn-ME" dirty="0"/>
              <a:t>sanje </a:t>
            </a:r>
            <a:r>
              <a:rPr lang="en-US" dirty="0" err="1"/>
              <a:t>pos</a:t>
            </a:r>
            <a:r>
              <a:rPr lang="sr-Latn-ME" dirty="0"/>
              <a:t>l</a:t>
            </a:r>
            <a:r>
              <a:rPr lang="en-US" dirty="0" err="1"/>
              <a:t>ovne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zapo</a:t>
            </a:r>
            <a:r>
              <a:rPr lang="sr-Latn-ME" dirty="0"/>
              <a:t>š</a:t>
            </a:r>
            <a:r>
              <a:rPr lang="en-US" dirty="0" err="1"/>
              <a:t>ljava</a:t>
            </a:r>
            <a:r>
              <a:rPr lang="en-US" dirty="0"/>
              <a:t>, </a:t>
            </a:r>
            <a:r>
              <a:rPr lang="en-US" dirty="0" err="1"/>
              <a:t>anga</a:t>
            </a:r>
            <a:r>
              <a:rPr lang="sr-Latn-ME" dirty="0" smtClean="0"/>
              <a:t>žuje</a:t>
            </a:r>
            <a:r>
              <a:rPr lang="en-US" dirty="0" smtClean="0"/>
              <a:t>, </a:t>
            </a:r>
            <a:r>
              <a:rPr lang="en-US" dirty="0" err="1"/>
              <a:t>savjetuje</a:t>
            </a:r>
            <a:r>
              <a:rPr lang="en-US" dirty="0"/>
              <a:t>, </a:t>
            </a:r>
            <a:r>
              <a:rPr lang="en-US" dirty="0" err="1"/>
              <a:t>ocjenjuje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sr-Latn-ME" dirty="0"/>
              <a:t>menadžere 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odre</a:t>
            </a:r>
            <a:r>
              <a:rPr lang="sr-Latn-ME" dirty="0"/>
              <a:t>đ</a:t>
            </a:r>
            <a:r>
              <a:rPr lang="en-US" dirty="0" err="1"/>
              <a:t>uje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kompenzacijske</a:t>
            </a:r>
            <a:r>
              <a:rPr lang="en-US" dirty="0"/>
              <a:t> </a:t>
            </a:r>
            <a:r>
              <a:rPr lang="en-US" dirty="0" err="1"/>
              <a:t>pakete</a:t>
            </a:r>
            <a:r>
              <a:rPr lang="en-US" dirty="0"/>
              <a:t>; </a:t>
            </a:r>
            <a:r>
              <a:rPr lang="sr-Latn-ME" dirty="0"/>
              <a:t>š</a:t>
            </a:r>
            <a:r>
              <a:rPr lang="en-US" dirty="0" err="1"/>
              <a:t>titi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korporacijske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; </a:t>
            </a:r>
            <a:r>
              <a:rPr lang="en-US" dirty="0" err="1"/>
              <a:t>nadg</a:t>
            </a:r>
            <a:r>
              <a:rPr lang="sr-Latn-ME" dirty="0"/>
              <a:t>l</a:t>
            </a:r>
            <a:r>
              <a:rPr lang="en-US" dirty="0" err="1"/>
              <a:t>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sr-Latn-ME" dirty="0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ijske</a:t>
            </a:r>
            <a:r>
              <a:rPr lang="en-US" dirty="0" smtClean="0"/>
              <a:t> </a:t>
            </a:r>
            <a:r>
              <a:rPr lang="en-US" dirty="0" err="1"/>
              <a:t>izvje</a:t>
            </a:r>
            <a:r>
              <a:rPr lang="sr-Latn-ME" dirty="0"/>
              <a:t>š</a:t>
            </a:r>
            <a:r>
              <a:rPr lang="en-US" dirty="0" err="1"/>
              <a:t>taje</a:t>
            </a:r>
            <a:r>
              <a:rPr lang="en-US" dirty="0"/>
              <a:t>, </a:t>
            </a:r>
            <a:r>
              <a:rPr lang="en-US" dirty="0" err="1"/>
              <a:t>uk</a:t>
            </a:r>
            <a:r>
              <a:rPr lang="sr-Latn-ME" dirty="0"/>
              <a:t>l</a:t>
            </a:r>
            <a:r>
              <a:rPr lang="en-US" dirty="0" err="1"/>
              <a:t>ju</a:t>
            </a:r>
            <a:r>
              <a:rPr lang="sr-Latn-ME" dirty="0"/>
              <a:t>č</a:t>
            </a:r>
            <a:r>
              <a:rPr lang="en-US" dirty="0"/>
              <a:t>iv</a:t>
            </a:r>
            <a:r>
              <a:rPr lang="sr-Latn-ME" dirty="0"/>
              <a:t>š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sr-Latn-ME" dirty="0" smtClean="0"/>
              <a:t> revizije</a:t>
            </a:r>
            <a:r>
              <a:rPr lang="en-US" dirty="0" smtClean="0"/>
              <a:t>, </a:t>
            </a:r>
            <a:r>
              <a:rPr lang="sr-Latn-ME" dirty="0" smtClean="0"/>
              <a:t>odnose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javno</a:t>
            </a:r>
            <a:r>
              <a:rPr lang="sr-Latn-ME" dirty="0" smtClean="0"/>
              <a:t>šću</a:t>
            </a:r>
            <a:r>
              <a:rPr lang="en-US" dirty="0" smtClean="0"/>
              <a:t>, </a:t>
            </a:r>
            <a:r>
              <a:rPr lang="en-US" dirty="0" err="1"/>
              <a:t>vlastima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arima</a:t>
            </a:r>
            <a:r>
              <a:rPr lang="en-US" dirty="0"/>
              <a:t>; </a:t>
            </a:r>
            <a:r>
              <a:rPr lang="en-US" dirty="0" smtClean="0"/>
              <a:t> </a:t>
            </a:r>
            <a:r>
              <a:rPr lang="en-US" dirty="0"/>
              <a:t>de</a:t>
            </a:r>
            <a:r>
              <a:rPr lang="sr-Latn-ME" dirty="0"/>
              <a:t>l</a:t>
            </a:r>
            <a:r>
              <a:rPr lang="en-US" dirty="0" err="1"/>
              <a:t>egira</a:t>
            </a:r>
            <a:r>
              <a:rPr lang="en-US" dirty="0"/>
              <a:t> </a:t>
            </a:r>
            <a:r>
              <a:rPr lang="en-US" dirty="0" err="1" smtClean="0"/>
              <a:t>nek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ovla</a:t>
            </a:r>
            <a:r>
              <a:rPr lang="sr-Latn-ME" dirty="0" smtClean="0"/>
              <a:t>štenja menadžmentu 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da je </a:t>
            </a:r>
            <a:r>
              <a:rPr lang="en-US" dirty="0" err="1"/>
              <a:t>potrebno</a:t>
            </a:r>
            <a:r>
              <a:rPr lang="en-US" dirty="0"/>
              <a:t>; </a:t>
            </a:r>
            <a:r>
              <a:rPr lang="en-US" dirty="0" smtClean="0"/>
              <a:t> </a:t>
            </a:r>
            <a:r>
              <a:rPr lang="en-US" dirty="0" err="1"/>
              <a:t>odr</a:t>
            </a:r>
            <a:r>
              <a:rPr lang="sr-Latn-ME" dirty="0"/>
              <a:t>ž</a:t>
            </a:r>
            <a:r>
              <a:rPr lang="en-US" dirty="0"/>
              <a:t>ava </a:t>
            </a:r>
            <a:r>
              <a:rPr lang="en-US" dirty="0" err="1"/>
              <a:t>integritet</a:t>
            </a:r>
            <a:r>
              <a:rPr lang="en-US" dirty="0"/>
              <a:t> o</a:t>
            </a:r>
            <a:r>
              <a:rPr lang="sr-Latn-ME" dirty="0"/>
              <a:t>d</a:t>
            </a:r>
            <a:r>
              <a:rPr lang="en-US" dirty="0" err="1" smtClean="0"/>
              <a:t>bor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 smtClean="0"/>
              <a:t>korporaci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626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Autofit/>
          </a:bodyPr>
          <a:lstStyle/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/>
              <a:t>,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/>
              <a:t>,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direktorima</a:t>
            </a:r>
            <a:r>
              <a:rPr lang="en-US" dirty="0"/>
              <a:t>,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tinu</a:t>
            </a:r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je to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brine se o </a:t>
            </a:r>
            <a:r>
              <a:rPr lang="en-US" dirty="0" err="1" smtClean="0"/>
              <a:t>urednom</a:t>
            </a:r>
            <a:r>
              <a:rPr lang="sr-Latn-ME" dirty="0" smtClean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enju</a:t>
            </a:r>
            <a:r>
              <a:rPr lang="en-US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dok</a:t>
            </a:r>
            <a:r>
              <a:rPr lang="sr-Latn-ME" dirty="0" smtClean="0"/>
              <a:t>u</a:t>
            </a:r>
            <a:r>
              <a:rPr lang="en-US" dirty="0" err="1" smtClean="0"/>
              <a:t>mentacije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/>
              <a:t>, </a:t>
            </a:r>
            <a:r>
              <a:rPr lang="en-US" dirty="0" err="1"/>
              <a:t>blagajne</a:t>
            </a:r>
            <a:r>
              <a:rPr lang="en-US" dirty="0"/>
              <a:t>,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l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/>
              <a:t>revizoru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 smtClean="0"/>
              <a:t>godi</a:t>
            </a:r>
            <a:r>
              <a:rPr lang="sr-Latn-ME" dirty="0" smtClean="0"/>
              <a:t>š</a:t>
            </a:r>
            <a:r>
              <a:rPr lang="en-US" dirty="0" err="1" smtClean="0"/>
              <a:t>njih</a:t>
            </a:r>
            <a:r>
              <a:rPr lang="sr-Latn-ME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ijskih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taja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Jed</a:t>
            </a:r>
            <a:r>
              <a:rPr lang="sr-Latn-ME" dirty="0" smtClean="0"/>
              <a:t>a</a:t>
            </a:r>
            <a:r>
              <a:rPr lang="en-US" dirty="0" smtClean="0"/>
              <a:t>n </a:t>
            </a:r>
            <a:r>
              <a:rPr lang="en-US" dirty="0"/>
              <a:t>od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 smtClean="0"/>
              <a:t>zada</a:t>
            </a:r>
            <a:r>
              <a:rPr lang="sr-Latn-ME" dirty="0" smtClean="0"/>
              <a:t>taka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je </a:t>
            </a:r>
            <a:r>
              <a:rPr lang="en-US" dirty="0" err="1" smtClean="0"/>
              <a:t>pronala</a:t>
            </a:r>
            <a:r>
              <a:rPr lang="sr-Latn-ME" dirty="0" smtClean="0"/>
              <a:t>ž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 smtClean="0"/>
              <a:t>kva</a:t>
            </a:r>
            <a:r>
              <a:rPr lang="sr-Latn-ME" dirty="0" smtClean="0"/>
              <a:t>litetnog 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avnog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en-US" dirty="0" smtClean="0"/>
              <a:t>, </a:t>
            </a:r>
            <a:r>
              <a:rPr lang="en-US" dirty="0" err="1" smtClean="0"/>
              <a:t>zadu</a:t>
            </a:r>
            <a:r>
              <a:rPr lang="sr-Latn-ME" dirty="0" smtClean="0"/>
              <a:t>ž</a:t>
            </a:r>
            <a:r>
              <a:rPr lang="en-US" dirty="0" err="1" smtClean="0"/>
              <a:t>enoga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sprovođenje </a:t>
            </a:r>
            <a:r>
              <a:rPr lang="en-US" dirty="0" smtClean="0"/>
              <a:t> </a:t>
            </a:r>
            <a:r>
              <a:rPr lang="en-US" dirty="0" err="1"/>
              <a:t>dogovorene</a:t>
            </a:r>
            <a:r>
              <a:rPr lang="en-US" dirty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strategije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381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algn="just"/>
            <a:r>
              <a:rPr lang="sr-Latn-ME" dirty="0"/>
              <a:t>P</a:t>
            </a:r>
            <a:r>
              <a:rPr lang="en-US" dirty="0" err="1"/>
              <a:t>redsjednik</a:t>
            </a:r>
            <a:r>
              <a:rPr lang="en-US" dirty="0"/>
              <a:t> </a:t>
            </a:r>
            <a:r>
              <a:rPr lang="sr-Latn-ME" dirty="0"/>
              <a:t>odbora direktora  može ali ne mora 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izvr</a:t>
            </a:r>
            <a:r>
              <a:rPr lang="sr-Latn-ME" dirty="0"/>
              <a:t>š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sr-Latn-ME" dirty="0"/>
              <a:t>. 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85% </a:t>
            </a:r>
            <a:r>
              <a:rPr lang="en-US" dirty="0" err="1"/>
              <a:t>ameriikih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ME" dirty="0"/>
              <a:t> </a:t>
            </a:r>
            <a:r>
              <a:rPr lang="pl-PL" dirty="0"/>
              <a:t>dvije funkcije obnaša jedna osoba, a u Europi to nije slučaj. </a:t>
            </a:r>
          </a:p>
          <a:p>
            <a:pPr algn="just"/>
            <a:r>
              <a:rPr lang="pl-PL" dirty="0"/>
              <a:t>Tako u Belgiji u nešto više od 40% poduzeća jedna  osoba ima položaj predsjednika odbora i glavnog </a:t>
            </a:r>
            <a:r>
              <a:rPr lang="en-US" dirty="0" err="1"/>
              <a:t>izvr</a:t>
            </a:r>
            <a:r>
              <a:rPr lang="sr-Latn-ME" dirty="0"/>
              <a:t>š</a:t>
            </a:r>
            <a:r>
              <a:rPr lang="en-US" dirty="0"/>
              <a:t>nog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u </a:t>
            </a:r>
            <a:r>
              <a:rPr lang="sr-Latn-ME" dirty="0"/>
              <a:t>V</a:t>
            </a:r>
            <a:r>
              <a:rPr lang="en-US" dirty="0" err="1"/>
              <a:t>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sr-Latn-ME" dirty="0"/>
              <a:t>l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pozicija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manje</a:t>
            </a:r>
            <a:r>
              <a:rPr lang="sr-Latn-ME" dirty="0"/>
              <a:t> </a:t>
            </a:r>
            <a:r>
              <a:rPr lang="en-US" dirty="0"/>
              <a:t>od 10% </a:t>
            </a:r>
            <a:r>
              <a:rPr lang="en-US" dirty="0" err="1"/>
              <a:t>korporacija</a:t>
            </a:r>
            <a:r>
              <a:rPr lang="sr-Latn-ME" dirty="0"/>
              <a:t> (D. Tipurić).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3030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Model korporativnog upravljanja sa jednstvenim  odborom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6687" y="1815921"/>
            <a:ext cx="4597427" cy="399512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4402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Rastu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/>
              <a:t>je </a:t>
            </a:r>
            <a:r>
              <a:rPr lang="en-US" dirty="0" err="1" smtClean="0"/>
              <a:t>tendencija</a:t>
            </a:r>
            <a:r>
              <a:rPr lang="en-US" dirty="0" smtClean="0"/>
              <a:t> </a:t>
            </a:r>
            <a:r>
              <a:rPr lang="en-US" dirty="0" err="1"/>
              <a:t>razdvajanja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od </a:t>
            </a:r>
            <a:r>
              <a:rPr lang="en-US" dirty="0" smtClean="0"/>
              <a:t>polo</a:t>
            </a:r>
            <a:r>
              <a:rPr lang="sr-Latn-ME" dirty="0" smtClean="0"/>
              <a:t>ž</a:t>
            </a:r>
            <a:r>
              <a:rPr lang="en-US" dirty="0" err="1" smtClean="0"/>
              <a:t>aja</a:t>
            </a:r>
            <a:r>
              <a:rPr lang="sr-Latn-ME" dirty="0" smtClean="0"/>
              <a:t> </a:t>
            </a:r>
            <a:r>
              <a:rPr lang="en-US" dirty="0" err="1" smtClean="0"/>
              <a:t>glavnoga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ne</a:t>
            </a:r>
            <a:r>
              <a:rPr lang="sr-Latn-ME" dirty="0" smtClean="0"/>
              <a:t>k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zem</a:t>
            </a:r>
            <a:r>
              <a:rPr lang="sr-Latn-ME" dirty="0" smtClean="0"/>
              <a:t>l</a:t>
            </a:r>
            <a:r>
              <a:rPr lang="en-US" dirty="0" err="1" smtClean="0"/>
              <a:t>jama</a:t>
            </a: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ćavaju 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smtClean="0"/>
              <a:t>bora </a:t>
            </a:r>
            <a:r>
              <a:rPr lang="en-US" dirty="0" err="1" smtClean="0"/>
              <a:t>isto</a:t>
            </a:r>
            <a:r>
              <a:rPr lang="sr-Latn-ME" dirty="0" smtClean="0"/>
              <a:t>vremeno 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direktor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(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) mora se </a:t>
            </a:r>
            <a:r>
              <a:rPr lang="en-US" dirty="0" err="1"/>
              <a:t>baviti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sr-Latn-ME" dirty="0" smtClean="0"/>
              <a:t> </a:t>
            </a:r>
            <a:r>
              <a:rPr lang="en-US" dirty="0" err="1" smtClean="0"/>
              <a:t>korpo</a:t>
            </a:r>
            <a:r>
              <a:rPr lang="sr-Latn-ME" dirty="0" smtClean="0"/>
              <a:t>ra</a:t>
            </a:r>
            <a:r>
              <a:rPr lang="en-US" dirty="0" err="1" smtClean="0"/>
              <a:t>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uspostaviti</a:t>
            </a:r>
            <a:r>
              <a:rPr lang="en-US" dirty="0"/>
              <a:t>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 smtClean="0"/>
              <a:t>korpontivnog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/>
              <a:t>se, </a:t>
            </a:r>
            <a:r>
              <a:rPr lang="en-US" dirty="0" smtClean="0"/>
              <a:t>vi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, </a:t>
            </a:r>
            <a:r>
              <a:rPr lang="en-US" dirty="0" err="1"/>
              <a:t>razdvojiti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nadzorna</a:t>
            </a:r>
            <a:r>
              <a:rPr lang="en-US" dirty="0"/>
              <a:t> </a:t>
            </a:r>
            <a:r>
              <a:rPr lang="en-US" dirty="0" err="1" smtClean="0"/>
              <a:t>funkcija</a:t>
            </a:r>
            <a:r>
              <a:rPr lang="sr-Latn-ME" dirty="0" smtClean="0"/>
              <a:t>, </a:t>
            </a:r>
            <a:r>
              <a:rPr lang="en-US" dirty="0" smtClean="0"/>
              <a:t>u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lak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ispunjavao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smtClean="0"/>
              <a:t>du</a:t>
            </a:r>
            <a:r>
              <a:rPr lang="sr-Latn-ME" dirty="0" smtClean="0"/>
              <a:t>ž</a:t>
            </a:r>
            <a:r>
              <a:rPr lang="en-US" dirty="0" err="1" smtClean="0"/>
              <a:t>nosti</a:t>
            </a:r>
            <a:r>
              <a:rPr lang="en-US" dirty="0"/>
              <a:t>, </a:t>
            </a:r>
            <a:r>
              <a:rPr lang="en-US" dirty="0" err="1" smtClean="0"/>
              <a:t>uspostav</a:t>
            </a:r>
            <a:r>
              <a:rPr lang="sr-Latn-ME" dirty="0" smtClean="0"/>
              <a:t>l</a:t>
            </a:r>
            <a:r>
              <a:rPr lang="en-US" dirty="0" err="1" smtClean="0"/>
              <a:t>jaju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specija</a:t>
            </a:r>
            <a:r>
              <a:rPr lang="sr-Latn-ME" dirty="0" smtClean="0"/>
              <a:t>l</a:t>
            </a:r>
            <a:r>
              <a:rPr lang="en-US" dirty="0" err="1" smtClean="0"/>
              <a:t>iz</a:t>
            </a:r>
            <a:r>
              <a:rPr lang="sr-Latn-ME" dirty="0" smtClean="0"/>
              <a:t>ovani  </a:t>
            </a:r>
            <a:r>
              <a:rPr lang="en-US" dirty="0" err="1" smtClean="0"/>
              <a:t>pododbori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komisije</a:t>
            </a:r>
            <a:r>
              <a:rPr lang="en-US" dirty="0"/>
              <a:t>)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se </a:t>
            </a:r>
            <a:r>
              <a:rPr lang="sr-Latn-ME" dirty="0" smtClean="0"/>
              <a:t>formiraju</a:t>
            </a:r>
            <a:r>
              <a:rPr lang="en-US" dirty="0" smtClean="0"/>
              <a:t> s</a:t>
            </a:r>
            <a:r>
              <a:rPr lang="sr-Latn-ME" dirty="0" smtClean="0"/>
              <a:t>l</a:t>
            </a:r>
            <a:r>
              <a:rPr lang="en-US" dirty="0" err="1" smtClean="0"/>
              <a:t>jede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pododbori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08215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b="1" dirty="0"/>
              <a:t>O</a:t>
            </a:r>
            <a:r>
              <a:rPr lang="en-US" b="1" dirty="0" err="1" smtClean="0"/>
              <a:t>dbor</a:t>
            </a:r>
            <a:r>
              <a:rPr lang="en-US" b="1" dirty="0" smtClean="0"/>
              <a:t> </a:t>
            </a:r>
            <a:r>
              <a:rPr lang="sr-Latn-ME" b="1" dirty="0" smtClean="0"/>
              <a:t>spoljnih</a:t>
            </a:r>
            <a:r>
              <a:rPr lang="en-US" b="1" dirty="0" smtClean="0"/>
              <a:t> </a:t>
            </a:r>
            <a:r>
              <a:rPr lang="en-US" b="1" dirty="0"/>
              <a:t>(</a:t>
            </a:r>
            <a:r>
              <a:rPr lang="en-US" b="1" dirty="0" err="1" smtClean="0"/>
              <a:t>neizvr</a:t>
            </a:r>
            <a:r>
              <a:rPr lang="sr-Latn-ME" b="1" dirty="0" smtClean="0"/>
              <a:t>š</a:t>
            </a:r>
            <a:r>
              <a:rPr lang="en-US" b="1" dirty="0" err="1" smtClean="0"/>
              <a:t>nih</a:t>
            </a:r>
            <a:r>
              <a:rPr lang="en-US" b="1" dirty="0"/>
              <a:t>) </a:t>
            </a:r>
            <a:r>
              <a:rPr lang="en-US" b="1" dirty="0" err="1"/>
              <a:t>direktora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 smtClean="0"/>
              <a:t>sastav</a:t>
            </a:r>
            <a:r>
              <a:rPr lang="sr-Latn-ME" dirty="0" smtClean="0"/>
              <a:t>lj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/>
              <a:t>je od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 smtClean="0"/>
              <a:t>obna</a:t>
            </a:r>
            <a:r>
              <a:rPr lang="sr-Latn-ME" dirty="0" smtClean="0"/>
              <a:t>š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erske</a:t>
            </a:r>
            <a:r>
              <a:rPr lang="en-US" dirty="0" smtClean="0"/>
              <a:t> du</a:t>
            </a:r>
            <a:r>
              <a:rPr lang="sr-Latn-ME" dirty="0" smtClean="0"/>
              <a:t>ž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avn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zada</a:t>
            </a:r>
            <a:r>
              <a:rPr lang="sr-Latn-ME" dirty="0" smtClean="0"/>
              <a:t>tak </a:t>
            </a:r>
            <a:r>
              <a:rPr lang="en-US" dirty="0" smtClean="0"/>
              <a:t>je </a:t>
            </a:r>
            <a:r>
              <a:rPr lang="en-US" dirty="0" err="1"/>
              <a:t>nadziranje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sr-Latn-ME" dirty="0" err="1"/>
              <a:t>d</a:t>
            </a:r>
            <a:r>
              <a:rPr lang="en-US" dirty="0" err="1" smtClean="0"/>
              <a:t>irektora</a:t>
            </a:r>
            <a:r>
              <a:rPr lang="en-US" dirty="0"/>
              <a:t>.</a:t>
            </a:r>
          </a:p>
          <a:p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se </a:t>
            </a:r>
            <a:r>
              <a:rPr lang="sr-Latn-ME" dirty="0" smtClean="0"/>
              <a:t>iz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sr-Latn-ME" dirty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Sli</a:t>
            </a:r>
            <a:r>
              <a:rPr lang="sr-Latn-ME" dirty="0" smtClean="0"/>
              <a:t>č</a:t>
            </a:r>
            <a:r>
              <a:rPr lang="en-US" dirty="0" smtClean="0"/>
              <a:t>an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nadzornom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dvo</a:t>
            </a:r>
            <a:r>
              <a:rPr lang="sr-Latn-ME" dirty="0" smtClean="0"/>
              <a:t>domnoj </a:t>
            </a:r>
            <a:r>
              <a:rPr lang="en-US" dirty="0" smtClean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 err="1" smtClean="0"/>
              <a:t>Izvr</a:t>
            </a:r>
            <a:r>
              <a:rPr lang="sr-Latn-ME" b="1" dirty="0" smtClean="0"/>
              <a:t>š</a:t>
            </a:r>
            <a:r>
              <a:rPr lang="en-US" b="1" dirty="0" err="1" smtClean="0"/>
              <a:t>ni</a:t>
            </a:r>
            <a:r>
              <a:rPr lang="en-US" b="1" dirty="0" smtClean="0"/>
              <a:t> </a:t>
            </a:r>
            <a:r>
              <a:rPr lang="en-US" b="1" dirty="0" err="1"/>
              <a:t>odbor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sr-Latn-ME" dirty="0" smtClean="0"/>
              <a:t>formira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</a:t>
            </a:r>
            <a:r>
              <a:rPr lang="en-US" dirty="0"/>
              <a:t> tri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/>
              <a:t>: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u </a:t>
            </a:r>
            <a:r>
              <a:rPr lang="en-US" dirty="0" smtClean="0"/>
              <a:t>s</a:t>
            </a:r>
            <a:r>
              <a:rPr lang="sr-Latn-ME" dirty="0" smtClean="0"/>
              <a:t>l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it-IT" dirty="0" smtClean="0"/>
              <a:t>da </a:t>
            </a:r>
            <a:r>
              <a:rPr lang="it-IT" dirty="0"/>
              <a:t>se odbor </a:t>
            </a:r>
            <a:r>
              <a:rPr lang="it-IT" dirty="0" smtClean="0"/>
              <a:t>direkto</a:t>
            </a:r>
            <a:r>
              <a:rPr lang="sr-Latn-ME" dirty="0" smtClean="0"/>
              <a:t>ra</a:t>
            </a:r>
            <a:r>
              <a:rPr lang="it-IT" dirty="0" smtClean="0"/>
              <a:t> </a:t>
            </a:r>
            <a:r>
              <a:rPr lang="it-IT" dirty="0"/>
              <a:t>ne </a:t>
            </a:r>
            <a:r>
              <a:rPr lang="it-IT" dirty="0" smtClean="0"/>
              <a:t>mo</a:t>
            </a:r>
            <a:r>
              <a:rPr lang="sr-Latn-ME" dirty="0" smtClean="0"/>
              <a:t>ž</a:t>
            </a:r>
            <a:r>
              <a:rPr lang="it-IT" dirty="0" smtClean="0"/>
              <a:t>e </a:t>
            </a:r>
            <a:r>
              <a:rPr lang="it-IT" dirty="0"/>
              <a:t>sastati u punom sastavu, </a:t>
            </a:r>
            <a:r>
              <a:rPr lang="it-IT" dirty="0" smtClean="0"/>
              <a:t>mo</a:t>
            </a:r>
            <a:r>
              <a:rPr lang="sr-Latn-ME" dirty="0" smtClean="0"/>
              <a:t>ž</a:t>
            </a:r>
            <a:r>
              <a:rPr lang="it-IT" dirty="0" smtClean="0"/>
              <a:t>e </a:t>
            </a:r>
            <a:r>
              <a:rPr lang="it-IT" dirty="0"/>
              <a:t>biti </a:t>
            </a:r>
            <a:r>
              <a:rPr lang="it-IT" dirty="0" smtClean="0"/>
              <a:t>sastavljen </a:t>
            </a:r>
            <a:r>
              <a:rPr lang="sr-Latn-ME" dirty="0"/>
              <a:t>o</a:t>
            </a:r>
            <a:r>
              <a:rPr lang="it-IT" dirty="0" smtClean="0"/>
              <a:t>d</a:t>
            </a:r>
            <a:r>
              <a:rPr lang="sr-Latn-ME" dirty="0" smtClean="0"/>
              <a:t> </a:t>
            </a:r>
            <a:r>
              <a:rPr lang="en-US" dirty="0" err="1" smtClean="0"/>
              <a:t>predsjednika</a:t>
            </a:r>
            <a:r>
              <a:rPr lang="en-US" dirty="0" smtClean="0"/>
              <a:t> </a:t>
            </a:r>
            <a:r>
              <a:rPr lang="en-US" dirty="0" err="1"/>
              <a:t>ostatih</a:t>
            </a:r>
            <a:r>
              <a:rPr lang="en-US" dirty="0"/>
              <a:t> </a:t>
            </a:r>
            <a:r>
              <a:rPr lang="en-US" dirty="0" err="1"/>
              <a:t>pododbora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koordinirati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radom</a:t>
            </a:r>
            <a:r>
              <a:rPr lang="en-US" dirty="0"/>
              <a:t>,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pretpostav</a:t>
            </a:r>
            <a:r>
              <a:rPr lang="sr-Latn-ME" dirty="0" smtClean="0"/>
              <a:t>l</a:t>
            </a:r>
            <a:r>
              <a:rPr lang="en-US" dirty="0" err="1" smtClean="0"/>
              <a:t>jeni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kojem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prezentiraju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 smtClean="0"/>
              <a:t>prob</a:t>
            </a:r>
            <a:r>
              <a:rPr lang="sr-Latn-ME" dirty="0" smtClean="0"/>
              <a:t>l</a:t>
            </a:r>
            <a:r>
              <a:rPr lang="en-US" dirty="0" err="1" smtClean="0"/>
              <a:t>emi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l</a:t>
            </a:r>
            <a:r>
              <a:rPr lang="en-US" dirty="0" err="1" smtClean="0"/>
              <a:t>aze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dnevni</a:t>
            </a:r>
            <a:r>
              <a:rPr lang="sr-Latn-ME" dirty="0" smtClean="0"/>
              <a:t> </a:t>
            </a:r>
            <a:r>
              <a:rPr lang="en-US" dirty="0" smtClean="0"/>
              <a:t>red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v-SE" b="1" dirty="0" smtClean="0"/>
              <a:t>0dbor </a:t>
            </a:r>
            <a:r>
              <a:rPr lang="sv-SE" b="1" dirty="0"/>
              <a:t>za </a:t>
            </a:r>
            <a:r>
              <a:rPr lang="sv-SE" b="1" dirty="0" smtClean="0"/>
              <a:t>n</a:t>
            </a:r>
            <a:r>
              <a:rPr lang="sr-Latn-ME" b="1" dirty="0" smtClean="0"/>
              <a:t>a</a:t>
            </a:r>
            <a:r>
              <a:rPr lang="sv-SE" b="1" dirty="0" smtClean="0"/>
              <a:t>gra</a:t>
            </a:r>
            <a:r>
              <a:rPr lang="sr-Latn-ME" b="1" dirty="0" smtClean="0"/>
              <a:t>đ</a:t>
            </a:r>
            <a:r>
              <a:rPr lang="sv-SE" b="1" dirty="0" smtClean="0"/>
              <a:t>ivan</a:t>
            </a:r>
            <a:r>
              <a:rPr lang="sr-Latn-ME" b="1" dirty="0" smtClean="0"/>
              <a:t>j</a:t>
            </a:r>
            <a:r>
              <a:rPr lang="sv-SE" b="1" dirty="0" smtClean="0"/>
              <a:t>e </a:t>
            </a:r>
            <a:r>
              <a:rPr lang="sv-SE" dirty="0"/>
              <a:t>- bavi se </a:t>
            </a:r>
            <a:r>
              <a:rPr lang="sv-SE" dirty="0" smtClean="0"/>
              <a:t>nagra</a:t>
            </a:r>
            <a:r>
              <a:rPr lang="sr-Latn-ME" dirty="0" smtClean="0"/>
              <a:t>đ</a:t>
            </a:r>
            <a:r>
              <a:rPr lang="sv-SE" dirty="0" smtClean="0"/>
              <a:t>ivanjem </a:t>
            </a:r>
            <a:r>
              <a:rPr lang="sv-SE" dirty="0"/>
              <a:t>i kompenzacijama </a:t>
            </a:r>
            <a:r>
              <a:rPr lang="sv-SE" dirty="0" smtClean="0"/>
              <a:t>mena</a:t>
            </a:r>
            <a:r>
              <a:rPr lang="sr-Latn-ME" dirty="0" smtClean="0"/>
              <a:t>đ</a:t>
            </a:r>
            <a:r>
              <a:rPr lang="sv-SE" dirty="0" smtClean="0"/>
              <a:t>zera i</a:t>
            </a:r>
            <a:r>
              <a:rPr lang="sr-Latn-ME" dirty="0" smtClean="0"/>
              <a:t> </a:t>
            </a:r>
            <a:r>
              <a:rPr lang="en-US" dirty="0" err="1" smtClean="0"/>
              <a:t>drugoga</a:t>
            </a:r>
            <a:r>
              <a:rPr lang="sr-Latn-ME" dirty="0"/>
              <a:t> </a:t>
            </a:r>
            <a:r>
              <a:rPr lang="en-US" dirty="0" smtClean="0"/>
              <a:t>k</a:t>
            </a:r>
            <a:r>
              <a:rPr lang="sr-Latn-ME" dirty="0" smtClean="0"/>
              <a:t>ljučnog </a:t>
            </a:r>
            <a:r>
              <a:rPr lang="en-US" dirty="0" smtClean="0"/>
              <a:t> </a:t>
            </a:r>
            <a:r>
              <a:rPr lang="en-US" dirty="0" err="1" smtClean="0"/>
              <a:t>osob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korporacije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5409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b="1" dirty="0" smtClean="0"/>
              <a:t>O</a:t>
            </a:r>
            <a:r>
              <a:rPr lang="en-US" b="1" dirty="0" err="1" smtClean="0"/>
              <a:t>dbor</a:t>
            </a:r>
            <a:r>
              <a:rPr lang="en-US" b="1" dirty="0" smtClean="0"/>
              <a:t> </a:t>
            </a:r>
            <a:r>
              <a:rPr lang="sr-Latn-ME" b="1" dirty="0" smtClean="0"/>
              <a:t>za reviziju</a:t>
            </a:r>
            <a:r>
              <a:rPr lang="en-US" dirty="0" smtClean="0"/>
              <a:t>- </a:t>
            </a:r>
            <a:r>
              <a:rPr lang="en-US" dirty="0" err="1"/>
              <a:t>bavi</a:t>
            </a:r>
            <a:r>
              <a:rPr lang="en-US" dirty="0"/>
              <a:t> se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ijskih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aja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smtClean="0"/>
              <a:t>ex </a:t>
            </a:r>
            <a:r>
              <a:rPr lang="en-US" dirty="0"/>
              <a:t>ante </a:t>
            </a:r>
            <a:r>
              <a:rPr lang="en-US" dirty="0" err="1"/>
              <a:t>upoznat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sadr</a:t>
            </a:r>
            <a:r>
              <a:rPr lang="sr-Latn-ME" dirty="0" smtClean="0"/>
              <a:t>ž</a:t>
            </a:r>
            <a:r>
              <a:rPr lang="en-US" dirty="0" err="1" smtClean="0"/>
              <a:t>ajem</a:t>
            </a:r>
            <a:r>
              <a:rPr lang="en-US" dirty="0" smtClean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ijskih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odgovo</a:t>
            </a:r>
            <a:r>
              <a:rPr lang="sr-Latn-ME" dirty="0" smtClean="0"/>
              <a:t>r</a:t>
            </a:r>
            <a:r>
              <a:rPr lang="en-US" dirty="0" smtClean="0"/>
              <a:t>an </a:t>
            </a:r>
            <a:r>
              <a:rPr lang="en-US" dirty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ač</a:t>
            </a:r>
            <a:r>
              <a:rPr lang="en-US" dirty="0" err="1" smtClean="0"/>
              <a:t>nost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njima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Mnogi</a:t>
            </a:r>
            <a:r>
              <a:rPr lang="en-US" dirty="0" smtClean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 smtClean="0"/>
              <a:t>najva</a:t>
            </a:r>
            <a:r>
              <a:rPr lang="sr-Latn-ME" dirty="0" smtClean="0"/>
              <a:t>ž</a:t>
            </a:r>
            <a:r>
              <a:rPr lang="en-US" dirty="0" err="1" smtClean="0"/>
              <a:t>nijim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dodborom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Trebao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biti</a:t>
            </a:r>
            <a:r>
              <a:rPr lang="en-US" dirty="0"/>
              <a:t> (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/>
              <a:t>zemljama</a:t>
            </a:r>
            <a:r>
              <a:rPr lang="en-US" dirty="0"/>
              <a:t>: mora </a:t>
            </a:r>
            <a:r>
              <a:rPr lang="en-US" dirty="0" err="1"/>
              <a:t>biti</a:t>
            </a:r>
            <a:r>
              <a:rPr lang="en-US" dirty="0"/>
              <a:t>) </a:t>
            </a:r>
            <a:r>
              <a:rPr lang="en-US" dirty="0" err="1" smtClean="0"/>
              <a:t>sastav</a:t>
            </a:r>
            <a:r>
              <a:rPr lang="sr-Latn-ME" dirty="0" smtClean="0"/>
              <a:t>l</a:t>
            </a:r>
            <a:r>
              <a:rPr lang="en-US" dirty="0" err="1" smtClean="0"/>
              <a:t>jen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ne</a:t>
            </a:r>
            <a:r>
              <a:rPr lang="sr-Latn-ME" dirty="0" smtClean="0"/>
              <a:t>zavisnih 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sr-Latn-ME" dirty="0"/>
              <a:t>l</a:t>
            </a:r>
            <a:r>
              <a:rPr lang="en-US" dirty="0" err="1" smtClean="0"/>
              <a:t>anova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direktora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najmanje</a:t>
            </a:r>
            <a:r>
              <a:rPr lang="en-US" dirty="0"/>
              <a:t> tri </a:t>
            </a:r>
            <a:r>
              <a:rPr lang="sr-Latn-ME" dirty="0" err="1"/>
              <a:t>č</a:t>
            </a:r>
            <a:r>
              <a:rPr lang="en-US" dirty="0" err="1" smtClean="0"/>
              <a:t>lana</a:t>
            </a:r>
            <a:r>
              <a:rPr lang="en-US" dirty="0"/>
              <a:t>)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mora </a:t>
            </a:r>
            <a:r>
              <a:rPr lang="sr-Latn-ME" dirty="0" err="1"/>
              <a:t>i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sr-Latn-ME" dirty="0" smtClean="0"/>
              <a:t>potrebno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finanan</a:t>
            </a:r>
            <a:r>
              <a:rPr lang="sr-Latn-ME" dirty="0" smtClean="0"/>
              <a:t>s</a:t>
            </a:r>
            <a:r>
              <a:rPr lang="en-US" dirty="0" err="1" smtClean="0"/>
              <a:t>ijsko</a:t>
            </a:r>
            <a:r>
              <a:rPr lang="en-US" dirty="0" smtClean="0"/>
              <a:t> </a:t>
            </a:r>
            <a:r>
              <a:rPr lang="en-US" dirty="0" err="1"/>
              <a:t>znanje</a:t>
            </a:r>
            <a:r>
              <a:rPr lang="en-US" dirty="0"/>
              <a:t>.</a:t>
            </a:r>
          </a:p>
          <a:p>
            <a:pPr algn="just"/>
            <a:r>
              <a:rPr lang="sr-Latn-ME" b="1" dirty="0" err="1"/>
              <a:t>O</a:t>
            </a:r>
            <a:r>
              <a:rPr lang="en-US" b="1" dirty="0" err="1" smtClean="0"/>
              <a:t>dbor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 smtClean="0"/>
              <a:t>imenovonj</a:t>
            </a:r>
            <a:r>
              <a:rPr lang="sr-Latn-ME" b="1" dirty="0" smtClean="0"/>
              <a:t>a</a:t>
            </a:r>
            <a:r>
              <a:rPr lang="en-US" b="1" dirty="0" smtClean="0"/>
              <a:t> </a:t>
            </a:r>
            <a:r>
              <a:rPr lang="en-US" dirty="0"/>
              <a:t>- </a:t>
            </a:r>
            <a:r>
              <a:rPr lang="en-US" dirty="0" err="1"/>
              <a:t>pronalazi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predla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se </a:t>
            </a:r>
            <a:r>
              <a:rPr lang="en-US" dirty="0" err="1" smtClean="0"/>
              <a:t>pojavi</a:t>
            </a:r>
            <a:r>
              <a:rPr lang="sr-Latn-ME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/>
              <a:t>mjesto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novije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pododbor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 smtClean="0"/>
              <a:t>ocjenjivanja</a:t>
            </a:r>
            <a:r>
              <a:rPr lang="sr-Latn-ME" dirty="0" smtClean="0"/>
              <a:t> </a:t>
            </a:r>
            <a:r>
              <a:rPr lang="pl-PL" dirty="0" smtClean="0"/>
              <a:t>i čanova </a:t>
            </a:r>
            <a:r>
              <a:rPr lang="pl-PL" dirty="0"/>
              <a:t>odbora i odbora u </a:t>
            </a:r>
            <a:r>
              <a:rPr lang="pl-PL" dirty="0" smtClean="0"/>
              <a:t>cjelini</a:t>
            </a:r>
            <a:r>
              <a:rPr lang="pl-PL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5106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algn="just"/>
            <a:r>
              <a:rPr lang="sv-SE" dirty="0"/>
              <a:t>0dnos </a:t>
            </a:r>
            <a:r>
              <a:rPr lang="sv-SE" dirty="0" smtClean="0"/>
              <a:t>izvr</a:t>
            </a:r>
            <a:r>
              <a:rPr lang="sr-Latn-ME" dirty="0" smtClean="0"/>
              <a:t>š</a:t>
            </a:r>
            <a:r>
              <a:rPr lang="sv-SE" dirty="0" smtClean="0"/>
              <a:t>nih </a:t>
            </a:r>
            <a:r>
              <a:rPr lang="sv-SE" dirty="0"/>
              <a:t>i </a:t>
            </a:r>
            <a:r>
              <a:rPr lang="sv-SE" dirty="0" smtClean="0"/>
              <a:t>nejzvr</a:t>
            </a:r>
            <a:r>
              <a:rPr lang="sr-Latn-ME" dirty="0" smtClean="0"/>
              <a:t>š</a:t>
            </a:r>
            <a:r>
              <a:rPr lang="sv-SE" dirty="0" smtClean="0"/>
              <a:t>nih </a:t>
            </a:r>
            <a:r>
              <a:rPr lang="sv-SE" dirty="0"/>
              <a:t>direktora bitno </a:t>
            </a:r>
            <a:r>
              <a:rPr lang="sv-SE" dirty="0" smtClean="0"/>
              <a:t>odre</a:t>
            </a:r>
            <a:r>
              <a:rPr lang="sr-Latn-ME" dirty="0" smtClean="0"/>
              <a:t>đ</a:t>
            </a:r>
            <a:r>
              <a:rPr lang="sv-SE" dirty="0" smtClean="0"/>
              <a:t>uje </a:t>
            </a:r>
            <a:r>
              <a:rPr lang="sv-SE" dirty="0"/>
              <a:t>rad upravnog odbora. </a:t>
            </a:r>
            <a:endParaRPr lang="sr-Latn-ME" dirty="0" smtClean="0"/>
          </a:p>
          <a:p>
            <a:pPr algn="just"/>
            <a:r>
              <a:rPr lang="sv-SE" dirty="0" smtClean="0"/>
              <a:t>Sve</a:t>
            </a:r>
            <a:r>
              <a:rPr lang="sr-Latn-ME" dirty="0" smtClean="0"/>
              <a:t> </a:t>
            </a:r>
            <a:r>
              <a:rPr lang="sv-SE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vi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smtClean="0"/>
              <a:t>nu </a:t>
            </a:r>
            <a:r>
              <a:rPr lang="en-US" dirty="0" err="1"/>
              <a:t>ulogu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Smatra</a:t>
            </a:r>
            <a:r>
              <a:rPr lang="en-US" dirty="0"/>
              <a:t> se da </a:t>
            </a:r>
            <a:r>
              <a:rPr lang="en-US" dirty="0" err="1" smtClean="0"/>
              <a:t>utjecaj</a:t>
            </a:r>
            <a:r>
              <a:rPr lang="sr-Latn-ME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otvoran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sr-Latn-ME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 smtClean="0"/>
              <a:t>odborom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smtClean="0"/>
              <a:t>Regula</a:t>
            </a:r>
            <a:r>
              <a:rPr lang="sr-Latn-ME" dirty="0" smtClean="0"/>
              <a:t>torske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monisti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s</a:t>
            </a:r>
            <a:r>
              <a:rPr lang="sr-Latn-ME" dirty="0" smtClean="0"/>
              <a:t>istemu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usmjerene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ne</a:t>
            </a:r>
            <a:r>
              <a:rPr lang="sr-Latn-ME" dirty="0" smtClean="0"/>
              <a:t>za</a:t>
            </a:r>
            <a:r>
              <a:rPr lang="en-US" dirty="0" err="1" smtClean="0"/>
              <a:t>visnih</a:t>
            </a:r>
            <a:r>
              <a:rPr lang="en-US" dirty="0"/>
              <a:t>) </a:t>
            </a:r>
            <a:r>
              <a:rPr lang="en-US" dirty="0" err="1" smtClean="0"/>
              <a:t>direktora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njihov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err="1" smtClean="0"/>
              <a:t>nost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pozicije</a:t>
            </a:r>
            <a:r>
              <a:rPr lang="en-US" dirty="0"/>
              <a:t> u 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sr-Latn-ME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272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dirty="0"/>
              <a:t>Ne</a:t>
            </a:r>
            <a:r>
              <a:rPr lang="sr-Latn-ME" dirty="0"/>
              <a:t>zavisni 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sr-Latn-ME" dirty="0"/>
              <a:t>čl</a:t>
            </a:r>
            <a:r>
              <a:rPr lang="en-US" dirty="0" err="1"/>
              <a:t>anovi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sr-Latn-ME" dirty="0"/>
              <a:t> </a:t>
            </a:r>
            <a:r>
              <a:rPr lang="en-US" dirty="0" err="1"/>
              <a:t>zapos</a:t>
            </a:r>
            <a:r>
              <a:rPr lang="sr-Latn-ME" dirty="0"/>
              <a:t>l</a:t>
            </a:r>
            <a:r>
              <a:rPr lang="en-US" dirty="0" err="1"/>
              <a:t>eni</a:t>
            </a:r>
            <a:r>
              <a:rPr lang="en-US" dirty="0"/>
              <a:t> u </a:t>
            </a:r>
            <a:r>
              <a:rPr lang="en-US" dirty="0" err="1"/>
              <a:t>korporaciji</a:t>
            </a:r>
            <a:r>
              <a:rPr lang="en-US" dirty="0"/>
              <a:t>, ne </a:t>
            </a:r>
            <a:r>
              <a:rPr lang="en-US" dirty="0" err="1"/>
              <a:t>obavljaju</a:t>
            </a:r>
            <a:r>
              <a:rPr lang="en-US" dirty="0"/>
              <a:t> </a:t>
            </a:r>
            <a:r>
              <a:rPr lang="en-US" dirty="0" err="1"/>
              <a:t>nikakve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sr-Latn-ME" dirty="0"/>
              <a:t>l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sr-Latn-ME" dirty="0"/>
              <a:t> </a:t>
            </a:r>
            <a:r>
              <a:rPr lang="pl-PL" dirty="0"/>
              <a:t>i nisu porodično  povezani s ključnim ljudima u menadžmentu korporacije.</a:t>
            </a:r>
          </a:p>
          <a:p>
            <a:pPr algn="just"/>
            <a:r>
              <a:rPr lang="sr-Latn-ME" dirty="0"/>
              <a:t>Zbog</a:t>
            </a:r>
            <a:r>
              <a:rPr lang="en-US" dirty="0"/>
              <a:t> </a:t>
            </a:r>
            <a:r>
              <a:rPr lang="en-US" dirty="0" err="1"/>
              <a:t>smanjivanja</a:t>
            </a:r>
            <a:r>
              <a:rPr lang="en-US" dirty="0"/>
              <a:t> </a:t>
            </a:r>
            <a:r>
              <a:rPr lang="en-US" dirty="0" err="1"/>
              <a:t>prev</a:t>
            </a:r>
            <a:r>
              <a:rPr lang="sr-Latn-ME" dirty="0"/>
              <a:t>e</a:t>
            </a:r>
            <a:r>
              <a:rPr lang="en-US" dirty="0"/>
              <a:t>l</a:t>
            </a:r>
            <a:r>
              <a:rPr lang="sr-Latn-ME" dirty="0"/>
              <a:t>ikog </a:t>
            </a:r>
            <a:r>
              <a:rPr lang="en-US" dirty="0" err="1"/>
              <a:t>ut</a:t>
            </a:r>
            <a:r>
              <a:rPr lang="sr-Latn-ME" dirty="0"/>
              <a:t>i</a:t>
            </a:r>
            <a:r>
              <a:rPr lang="en-US" dirty="0" err="1"/>
              <a:t>caja</a:t>
            </a:r>
            <a:r>
              <a:rPr lang="sr-Latn-ME" dirty="0"/>
              <a:t> </a:t>
            </a:r>
            <a:r>
              <a:rPr lang="en-US" dirty="0" err="1"/>
              <a:t>izvr</a:t>
            </a:r>
            <a:r>
              <a:rPr lang="sr-Latn-ME" dirty="0"/>
              <a:t>š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u </a:t>
            </a:r>
            <a:r>
              <a:rPr lang="en-US" dirty="0" err="1"/>
              <a:t>zemljama</a:t>
            </a:r>
            <a:r>
              <a:rPr lang="sr-Latn-ME" dirty="0"/>
              <a:t> </a:t>
            </a:r>
            <a:r>
              <a:rPr lang="en-US" dirty="0" err="1"/>
              <a:t>takvog</a:t>
            </a:r>
            <a:r>
              <a:rPr lang="en-US" dirty="0"/>
              <a:t> s</a:t>
            </a:r>
            <a:r>
              <a:rPr lang="sr-Latn-ME" dirty="0"/>
              <a:t>istema</a:t>
            </a:r>
            <a:r>
              <a:rPr lang="en-US" dirty="0"/>
              <a:t> </a:t>
            </a:r>
            <a:r>
              <a:rPr lang="en-US" dirty="0" err="1"/>
              <a:t>uvedeni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o </a:t>
            </a:r>
            <a:r>
              <a:rPr lang="en-US" dirty="0" err="1"/>
              <a:t>obvez</a:t>
            </a:r>
            <a:r>
              <a:rPr lang="sr-Latn-ME" dirty="0"/>
              <a:t>nom</a:t>
            </a:r>
            <a:r>
              <a:rPr lang="en-US" dirty="0"/>
              <a:t> </a:t>
            </a:r>
            <a:r>
              <a:rPr lang="en-US" dirty="0" err="1"/>
              <a:t>uklju</a:t>
            </a:r>
            <a:r>
              <a:rPr lang="sr-Latn-ME" dirty="0"/>
              <a:t>č</a:t>
            </a:r>
            <a:r>
              <a:rPr lang="en-US" dirty="0" err="1"/>
              <a:t>ivanj</a:t>
            </a:r>
            <a:r>
              <a:rPr lang="sr-Latn-ME" dirty="0"/>
              <a:t>u</a:t>
            </a:r>
            <a:r>
              <a:rPr lang="en-US" dirty="0"/>
              <a:t> ne</a:t>
            </a:r>
            <a:r>
              <a:rPr lang="sr-Latn-ME" dirty="0"/>
              <a:t>za</a:t>
            </a:r>
            <a:r>
              <a:rPr lang="en-US" dirty="0" err="1"/>
              <a:t>visnih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odbore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/>
              <a:t>E</a:t>
            </a:r>
            <a:r>
              <a:rPr lang="en-US" dirty="0" err="1"/>
              <a:t>mpirijska</a:t>
            </a:r>
            <a:r>
              <a:rPr lang="en-US" dirty="0"/>
              <a:t> </a:t>
            </a:r>
            <a:r>
              <a:rPr lang="en-US" dirty="0" err="1"/>
              <a:t>istra</a:t>
            </a:r>
            <a:r>
              <a:rPr lang="sr-Latn-ME" dirty="0"/>
              <a:t>živanja </a:t>
            </a:r>
            <a:r>
              <a:rPr lang="en-US" dirty="0"/>
              <a:t> ne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potporu</a:t>
            </a:r>
            <a:r>
              <a:rPr lang="en-US" dirty="0"/>
              <a:t> mi</a:t>
            </a:r>
            <a:r>
              <a:rPr lang="sr-Latn-ME" dirty="0"/>
              <a:t>šl</a:t>
            </a:r>
            <a:r>
              <a:rPr lang="en-US" dirty="0" err="1"/>
              <a:t>jenju</a:t>
            </a:r>
            <a:r>
              <a:rPr lang="en-US" dirty="0"/>
              <a:t> da je u </a:t>
            </a:r>
            <a:r>
              <a:rPr lang="en-US" dirty="0" smtClean="0"/>
              <a:t>p</a:t>
            </a:r>
            <a:r>
              <a:rPr lang="sr-Latn-ME" dirty="0" smtClean="0"/>
              <a:t>reduzećima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ne</a:t>
            </a:r>
            <a:r>
              <a:rPr lang="sr-Latn-ME" dirty="0"/>
              <a:t>za</a:t>
            </a:r>
            <a:r>
              <a:rPr lang="en-US" dirty="0" err="1"/>
              <a:t>visnih</a:t>
            </a:r>
            <a:r>
              <a:rPr lang="sr-Latn-ME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/>
              <a:t>a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onjma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insajderi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1475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4000" dirty="0" smtClean="0"/>
              <a:t>Uvod </a:t>
            </a:r>
          </a:p>
          <a:p>
            <a:pPr marL="0" indent="0">
              <a:buNone/>
            </a:pPr>
            <a:r>
              <a:rPr lang="sr-Latn-ME" sz="4000" dirty="0" smtClean="0"/>
              <a:t>A - Interni mehanizmi korporativnog upravljanja</a:t>
            </a:r>
          </a:p>
          <a:p>
            <a:pPr marL="457200" lvl="1" indent="0">
              <a:buNone/>
            </a:pPr>
            <a:r>
              <a:rPr lang="sr-Latn-ME" sz="2600" dirty="0" smtClean="0"/>
              <a:t>1.Odbori </a:t>
            </a:r>
          </a:p>
          <a:p>
            <a:pPr marL="457200" lvl="1" indent="0">
              <a:buNone/>
            </a:pPr>
            <a:r>
              <a:rPr lang="sr-Latn-ME" sz="2600" dirty="0" smtClean="0"/>
              <a:t>2. Naknade menadžmentu</a:t>
            </a:r>
          </a:p>
          <a:p>
            <a:pPr marL="457200" lvl="1" indent="0">
              <a:buNone/>
            </a:pPr>
            <a:r>
              <a:rPr lang="sr-Latn-ME" sz="2600" dirty="0" smtClean="0"/>
              <a:t>3. Koncentracija vlasništva</a:t>
            </a:r>
          </a:p>
          <a:p>
            <a:pPr marL="457200" lvl="1" indent="0">
              <a:buNone/>
            </a:pPr>
            <a:r>
              <a:rPr lang="sr-Latn-ME" sz="2600" dirty="0" smtClean="0"/>
              <a:t>4. Odnos sa intereno uticajnim grupama</a:t>
            </a:r>
          </a:p>
          <a:p>
            <a:pPr marL="457200" lvl="1" indent="0">
              <a:buNone/>
            </a:pPr>
            <a:r>
              <a:rPr lang="sr-Latn-ME" sz="2600" dirty="0" smtClean="0"/>
              <a:t>5. Objavljivanje informacija i finansijska transpanentost</a:t>
            </a:r>
          </a:p>
          <a:p>
            <a:pPr marL="0" indent="0">
              <a:buNone/>
            </a:pPr>
            <a:r>
              <a:rPr lang="sr-Latn-ME" sz="3800" dirty="0" smtClean="0"/>
              <a:t>B - Eksterni mehanizmi korporatvnog upravljanja</a:t>
            </a:r>
          </a:p>
          <a:p>
            <a:pPr marL="457200" lvl="1" indent="0">
              <a:buNone/>
            </a:pPr>
            <a:r>
              <a:rPr lang="sr-Latn-ME" sz="2600" dirty="0" smtClean="0"/>
              <a:t>1. Tržište za korporativnu kontrolu</a:t>
            </a:r>
          </a:p>
          <a:p>
            <a:pPr marL="457200" lvl="1" indent="0">
              <a:buNone/>
            </a:pPr>
            <a:r>
              <a:rPr lang="sr-Latn-ME" sz="2600" dirty="0" smtClean="0"/>
              <a:t>2. Zakonodavni i regulatorni okvir</a:t>
            </a:r>
          </a:p>
          <a:p>
            <a:pPr marL="457200" lvl="1" indent="0">
              <a:buNone/>
            </a:pPr>
            <a:r>
              <a:rPr lang="sr-Latn-ME" sz="2600" dirty="0" smtClean="0"/>
              <a:t>3. Zastita manjinskih dioničara</a:t>
            </a:r>
          </a:p>
          <a:p>
            <a:pPr marL="457200" lvl="1" indent="0">
              <a:buNone/>
            </a:pPr>
            <a:r>
              <a:rPr lang="sr-Latn-ME" sz="2600" dirty="0" smtClean="0"/>
              <a:t>3. Konkurentski uslovi</a:t>
            </a:r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0869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Zanimljiva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istra</a:t>
            </a:r>
            <a:r>
              <a:rPr lang="sr-Latn-ME" dirty="0" smtClean="0"/>
              <a:t>ž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se u </a:t>
            </a:r>
            <a:r>
              <a:rPr lang="sr-Latn-ME" dirty="0"/>
              <a:t>m</a:t>
            </a:r>
            <a:r>
              <a:rPr lang="en-US" dirty="0" err="1" smtClean="0"/>
              <a:t>nogim</a:t>
            </a:r>
            <a:r>
              <a:rPr lang="en-US" dirty="0" smtClean="0"/>
              <a:t> </a:t>
            </a:r>
            <a:r>
              <a:rPr lang="en-US" dirty="0" err="1" smtClean="0"/>
              <a:t>ameri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korporacijama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 (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/>
              <a:t>)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ominira 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erima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odbor</a:t>
            </a:r>
            <a:r>
              <a:rPr lang="en-US" dirty="0"/>
              <a:t> de facto </a:t>
            </a:r>
            <a:r>
              <a:rPr lang="en-US" dirty="0" err="1" smtClean="0"/>
              <a:t>funkcion</a:t>
            </a:r>
            <a:r>
              <a:rPr lang="sr-Latn-ME" dirty="0" smtClean="0"/>
              <a:t>iše </a:t>
            </a:r>
            <a:r>
              <a:rPr lang="en-US" dirty="0" err="1" smtClean="0"/>
              <a:t>kao</a:t>
            </a:r>
            <a:r>
              <a:rPr lang="en-US" dirty="0" smtClean="0"/>
              <a:t> tipi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/>
              <a:t>O</a:t>
            </a:r>
            <a:r>
              <a:rPr lang="en-US" dirty="0" err="1" smtClean="0"/>
              <a:t>rijentacija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pobolj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 smtClean="0"/>
              <a:t>protek</a:t>
            </a:r>
            <a:r>
              <a:rPr lang="sr-Latn-ME" dirty="0" smtClean="0"/>
              <a:t>l</a:t>
            </a:r>
            <a:r>
              <a:rPr lang="sr-Latn-ME" dirty="0"/>
              <a:t>i</a:t>
            </a:r>
            <a:r>
              <a:rPr lang="en-US" dirty="0" smtClean="0"/>
              <a:t>m</a:t>
            </a:r>
            <a:r>
              <a:rPr lang="sr-Latn-ME" dirty="0" smtClean="0"/>
              <a:t> </a:t>
            </a:r>
            <a:r>
              <a:rPr lang="en-US" dirty="0" smtClean="0"/>
              <a:t>de</a:t>
            </a:r>
            <a:r>
              <a:rPr lang="sr-Latn-ME" dirty="0" smtClean="0"/>
              <a:t>cenijama</a:t>
            </a:r>
            <a:r>
              <a:rPr lang="en-US" dirty="0" smtClean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nacionalna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supranacionalna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usmjerava</a:t>
            </a:r>
            <a:r>
              <a:rPr lang="en-US" dirty="0"/>
              <a:t> </a:t>
            </a:r>
            <a:r>
              <a:rPr lang="en-US" dirty="0" err="1" smtClean="0"/>
              <a:t>korporacije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formiranje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s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om  ne</a:t>
            </a:r>
            <a:r>
              <a:rPr lang="sr-Latn-ME" dirty="0" smtClean="0"/>
              <a:t>zavisnošću</a:t>
            </a:r>
            <a:r>
              <a:rPr lang="en-US" dirty="0" smtClean="0"/>
              <a:t>,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sr-Latn-ME" dirty="0" smtClean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Akcijsk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pl</a:t>
            </a:r>
            <a:r>
              <a:rPr lang="sr-Latn-ME" dirty="0"/>
              <a:t>a</a:t>
            </a:r>
            <a:r>
              <a:rPr lang="en-US" dirty="0" smtClean="0"/>
              <a:t>n </a:t>
            </a:r>
            <a:r>
              <a:rPr lang="en-US" dirty="0" err="1"/>
              <a:t>Europske</a:t>
            </a:r>
            <a:r>
              <a:rPr lang="en-US" dirty="0"/>
              <a:t> </a:t>
            </a:r>
            <a:r>
              <a:rPr lang="en-US" dirty="0" err="1" smtClean="0"/>
              <a:t>komisje</a:t>
            </a:r>
            <a:r>
              <a:rPr lang="en-US" dirty="0" smtClean="0"/>
              <a:t> </a:t>
            </a:r>
            <a:r>
              <a:rPr lang="en-US" dirty="0"/>
              <a:t>(EU Commission </a:t>
            </a:r>
            <a:r>
              <a:rPr lang="en-US" dirty="0" err="1" smtClean="0"/>
              <a:t>ecommendation</a:t>
            </a:r>
            <a:r>
              <a:rPr lang="sr-Latn-ME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the rote of non-executive or </a:t>
            </a:r>
            <a:r>
              <a:rPr lang="en-US" dirty="0" err="1"/>
              <a:t>superuisory</a:t>
            </a:r>
            <a:r>
              <a:rPr lang="en-US" dirty="0"/>
              <a:t> directors) </a:t>
            </a:r>
            <a:r>
              <a:rPr lang="sr-Latn-ME" dirty="0" smtClean="0"/>
              <a:t>predložio</a:t>
            </a:r>
            <a:r>
              <a:rPr lang="en-US" dirty="0" smtClean="0"/>
              <a:t> </a:t>
            </a:r>
            <a:r>
              <a:rPr lang="sr-Latn-ME" dirty="0" smtClean="0"/>
              <a:t>uloge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trebaju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nadzornih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dnosno</a:t>
            </a:r>
            <a:r>
              <a:rPr lang="en-US" dirty="0" smtClean="0"/>
              <a:t> </a:t>
            </a:r>
            <a:r>
              <a:rPr lang="en-US" dirty="0" err="1" smtClean="0"/>
              <a:t>savjetodavn</a:t>
            </a:r>
            <a:r>
              <a:rPr lang="sr-Latn-ME" dirty="0" smtClean="0"/>
              <a:t>a </a:t>
            </a:r>
            <a:r>
              <a:rPr lang="fi-FI" dirty="0" smtClean="0"/>
              <a:t>tijela </a:t>
            </a:r>
            <a:r>
              <a:rPr lang="fi-FI" dirty="0"/>
              <a:t>odbora </a:t>
            </a:r>
            <a:r>
              <a:rPr lang="sr-Latn-ME" dirty="0" smtClean="0"/>
              <a:t>kotiranih</a:t>
            </a:r>
            <a:r>
              <a:rPr lang="fi-FI" dirty="0" smtClean="0"/>
              <a:t> dioni</a:t>
            </a:r>
            <a:r>
              <a:rPr lang="sr-Latn-ME" dirty="0" smtClean="0"/>
              <a:t>č</a:t>
            </a:r>
            <a:r>
              <a:rPr lang="fi-FI" dirty="0" smtClean="0"/>
              <a:t>kih dru</a:t>
            </a:r>
            <a:r>
              <a:rPr lang="sr-Latn-ME" dirty="0" smtClean="0"/>
              <a:t>š</a:t>
            </a:r>
            <a:r>
              <a:rPr lang="fi-FI" dirty="0" smtClean="0"/>
              <a:t>tava.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7862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Poz</a:t>
            </a:r>
            <a:r>
              <a:rPr lang="sr-Latn-ME" dirty="0" smtClean="0"/>
              <a:t>i</a:t>
            </a:r>
            <a:r>
              <a:rPr lang="en-US" dirty="0" err="1" smtClean="0"/>
              <a:t>tivni</a:t>
            </a:r>
            <a:r>
              <a:rPr lang="en-US" dirty="0" smtClean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 smtClean="0"/>
              <a:t>anga</a:t>
            </a:r>
            <a:r>
              <a:rPr lang="sr-Latn-ME" dirty="0" smtClean="0"/>
              <a:t>ž</a:t>
            </a:r>
            <a:r>
              <a:rPr lang="en-US" dirty="0" smtClean="0"/>
              <a:t>mana ne</a:t>
            </a:r>
            <a:r>
              <a:rPr lang="sr-Latn-ME" dirty="0" smtClean="0"/>
              <a:t>zavisnih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 (1.)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vjero</a:t>
            </a:r>
            <a:r>
              <a:rPr lang="sr-Latn-ME" dirty="0" smtClean="0"/>
              <a:t>vatnoća </a:t>
            </a:r>
            <a:r>
              <a:rPr lang="en-US" dirty="0" smtClean="0"/>
              <a:t>da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otpusti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(2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pozitivna </a:t>
            </a:r>
            <a:r>
              <a:rPr lang="pl-PL" dirty="0"/>
              <a:t>reakcija na </a:t>
            </a:r>
            <a:r>
              <a:rPr lang="pl-PL" dirty="0" smtClean="0"/>
              <a:t>tržištu </a:t>
            </a:r>
            <a:r>
              <a:rPr lang="pl-PL" dirty="0"/>
              <a:t>kapitala (rast cijena dionica) na vijest o </a:t>
            </a:r>
            <a:r>
              <a:rPr lang="pl-PL" dirty="0" smtClean="0"/>
              <a:t>imenovanju </a:t>
            </a:r>
            <a:r>
              <a:rPr lang="sr-Latn-ME" dirty="0" smtClean="0"/>
              <a:t>spoljneg</a:t>
            </a:r>
            <a:r>
              <a:rPr lang="en-US" dirty="0" smtClean="0"/>
              <a:t> </a:t>
            </a:r>
            <a:r>
              <a:rPr lang="en-US" dirty="0" err="1" smtClean="0"/>
              <a:t>neovisnog</a:t>
            </a:r>
            <a:r>
              <a:rPr lang="en-US" dirty="0" smtClean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pl-PL" dirty="0"/>
              <a:t>Neki smatraju kako se model s jedinstvenim upravnim odborom nije </a:t>
            </a:r>
            <a:r>
              <a:rPr lang="pl-PL" dirty="0" smtClean="0"/>
              <a:t>pokazao </a:t>
            </a:r>
            <a:r>
              <a:rPr lang="en-US" dirty="0" err="1" smtClean="0"/>
              <a:t>sposobnim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prevladavanju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 smtClean="0"/>
              <a:t>kriza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poređenju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dvo</a:t>
            </a:r>
            <a:r>
              <a:rPr lang="sr-Latn-ME" dirty="0" smtClean="0"/>
              <a:t>domnim</a:t>
            </a:r>
            <a:r>
              <a:rPr lang="en-US" dirty="0" smtClean="0"/>
              <a:t> </a:t>
            </a:r>
            <a:r>
              <a:rPr lang="en-US" dirty="0" err="1"/>
              <a:t>modelom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</a:t>
            </a:r>
            <a:r>
              <a:rPr lang="sr-Latn-ME" dirty="0" smtClean="0"/>
              <a:t>li</a:t>
            </a:r>
            <a:r>
              <a:rPr lang="en-US" dirty="0" smtClean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vrstih</a:t>
            </a:r>
            <a:r>
              <a:rPr lang="en-US" dirty="0" smtClean="0"/>
              <a:t> </a:t>
            </a:r>
            <a:r>
              <a:rPr lang="en-US" dirty="0" err="1" smtClean="0"/>
              <a:t>istra</a:t>
            </a:r>
            <a:r>
              <a:rPr lang="sr-Latn-ME" dirty="0" smtClean="0"/>
              <a:t>ž</a:t>
            </a:r>
            <a:r>
              <a:rPr lang="en-US" dirty="0" err="1" smtClean="0"/>
              <a:t>iva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rezu</a:t>
            </a:r>
            <a:r>
              <a:rPr lang="sr-Latn-ME" dirty="0" smtClean="0"/>
              <a:t>l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 smtClean="0"/>
              <a:t>po</a:t>
            </a:r>
            <a:r>
              <a:rPr lang="sr-Latn-ME" dirty="0" smtClean="0"/>
              <a:t>tvrdili</a:t>
            </a:r>
            <a:r>
              <a:rPr lang="en-US" dirty="0" smtClean="0"/>
              <a:t>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hipotezu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Prednost modela s jedinstvenim odborom je bolja </a:t>
            </a:r>
            <a:r>
              <a:rPr lang="pl-PL" dirty="0" smtClean="0"/>
              <a:t>informisanost  </a:t>
            </a:r>
            <a:r>
              <a:rPr lang="pl-PL" dirty="0"/>
              <a:t>(pa i znanje </a:t>
            </a:r>
            <a:r>
              <a:rPr lang="pl-PL" dirty="0" smtClean="0"/>
              <a:t>o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)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 smtClean="0"/>
              <a:t>lak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vremeno </a:t>
            </a:r>
            <a:r>
              <a:rPr lang="en-US" dirty="0" smtClean="0"/>
              <a:t> </a:t>
            </a:r>
            <a:r>
              <a:rPr lang="en-US" dirty="0" err="1" smtClean="0"/>
              <a:t>dono</a:t>
            </a:r>
            <a:r>
              <a:rPr lang="sr-Latn-ME" dirty="0" smtClean="0"/>
              <a:t>š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pl-PL" dirty="0"/>
              <a:t>krucijalnih upravljačkih odluka u odnosu prema situaciji kakva vlada u nadzornim </a:t>
            </a:r>
            <a:r>
              <a:rPr lang="en-US" dirty="0" err="1"/>
              <a:t>odborima</a:t>
            </a:r>
            <a:r>
              <a:rPr lang="en-US" dirty="0"/>
              <a:t> u </a:t>
            </a:r>
            <a:r>
              <a:rPr lang="en-US" dirty="0" smtClean="0"/>
              <a:t>mode</a:t>
            </a:r>
            <a:r>
              <a:rPr lang="sr-Latn-ME" dirty="0"/>
              <a:t>l</a:t>
            </a:r>
            <a:r>
              <a:rPr lang="en-US" dirty="0" smtClean="0"/>
              <a:t>u</a:t>
            </a:r>
            <a:r>
              <a:rPr lang="sr-Latn-ME" dirty="0" smtClean="0"/>
              <a:t> s dva nivoa.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6193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 </a:t>
            </a:r>
            <a:r>
              <a:rPr lang="sr-Latn-ME" dirty="0"/>
              <a:t>S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st</a:t>
            </a:r>
            <a:r>
              <a:rPr lang="sr-Latn-ME" dirty="0" smtClean="0"/>
              <a:t>ra</a:t>
            </a:r>
            <a:r>
              <a:rPr lang="en-US" dirty="0" smtClean="0"/>
              <a:t>ne</a:t>
            </a:r>
            <a:r>
              <a:rPr lang="en-US" dirty="0"/>
              <a:t>, </a:t>
            </a:r>
            <a:r>
              <a:rPr lang="en-US" dirty="0" err="1" smtClean="0"/>
              <a:t>dua</a:t>
            </a:r>
            <a:r>
              <a:rPr lang="sr-Latn-ME" dirty="0" smtClean="0"/>
              <a:t>l</a:t>
            </a:r>
            <a:r>
              <a:rPr lang="en-US" dirty="0" err="1" smtClean="0"/>
              <a:t>ni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</a:t>
            </a:r>
            <a:r>
              <a:rPr lang="sr-Latn-ME" dirty="0" smtClean="0"/>
              <a:t>j</a:t>
            </a:r>
            <a:r>
              <a:rPr lang="en-US" dirty="0" err="1" smtClean="0"/>
              <a:t>anja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katkad</a:t>
            </a:r>
            <a:r>
              <a:rPr lang="en-US" dirty="0"/>
              <a:t> </a:t>
            </a:r>
            <a:r>
              <a:rPr lang="en-US" dirty="0" err="1"/>
              <a:t>zvan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a nivoa </a:t>
            </a:r>
            <a:r>
              <a:rPr lang="en-US" dirty="0" smtClean="0"/>
              <a:t>(</a:t>
            </a:r>
            <a:r>
              <a:rPr lang="sr-Latn-ME" dirty="0" smtClean="0"/>
              <a:t> </a:t>
            </a:r>
            <a:r>
              <a:rPr lang="en-US" dirty="0" err="1" smtClean="0"/>
              <a:t>eng</a:t>
            </a:r>
            <a:r>
              <a:rPr lang="en-US" dirty="0" err="1"/>
              <a:t>.</a:t>
            </a:r>
            <a:r>
              <a:rPr lang="en-US" dirty="0"/>
              <a:t> two-her),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uspostavi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 smtClean="0"/>
              <a:t>upravljaikoj</a:t>
            </a:r>
            <a:r>
              <a:rPr lang="sr-Latn-ME" dirty="0" smtClean="0"/>
              <a:t>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korporacije</a:t>
            </a:r>
            <a:r>
              <a:rPr lang="sr-Latn-ME" dirty="0"/>
              <a:t>:</a:t>
            </a:r>
            <a:r>
              <a:rPr lang="en-US" dirty="0" smtClean="0"/>
              <a:t> (</a:t>
            </a:r>
            <a:r>
              <a:rPr lang="sr-Latn-ME" dirty="0" smtClean="0"/>
              <a:t>1</a:t>
            </a:r>
            <a:r>
              <a:rPr lang="en-US" dirty="0" smtClean="0"/>
              <a:t>)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s </a:t>
            </a:r>
            <a:r>
              <a:rPr lang="sr-Latn-ME" dirty="0"/>
              <a:t>č</a:t>
            </a:r>
            <a:r>
              <a:rPr lang="sr-Latn-ME" dirty="0" smtClean="0"/>
              <a:t>l</a:t>
            </a:r>
            <a:r>
              <a:rPr lang="en-US" dirty="0" err="1" smtClean="0"/>
              <a:t>anovima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pozicije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preuzimu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og</a:t>
            </a:r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sl</a:t>
            </a:r>
            <a:r>
              <a:rPr lang="en-US" dirty="0" err="1" smtClean="0"/>
              <a:t>ovanja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(2)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objedinjuje</a:t>
            </a:r>
            <a:r>
              <a:rPr lang="en-US" dirty="0" smtClean="0"/>
              <a:t> </a:t>
            </a:r>
            <a:r>
              <a:rPr lang="en-US" dirty="0" err="1" smtClean="0"/>
              <a:t>najvi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re </a:t>
            </a:r>
            <a:r>
              <a:rPr lang="en-US" dirty="0"/>
              <a:t>u </a:t>
            </a:r>
            <a:r>
              <a:rPr lang="en-US" dirty="0" err="1"/>
              <a:t>korporaciji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</a:t>
            </a:r>
          </a:p>
          <a:p>
            <a:pPr algn="just"/>
            <a:r>
              <a:rPr lang="pl-PL" dirty="0" smtClean="0"/>
              <a:t>Dioničari na skupštini </a:t>
            </a:r>
            <a:r>
              <a:rPr lang="pl-PL" dirty="0"/>
              <a:t>imenuju nadzorni odbor u funkciji nadzora </a:t>
            </a:r>
            <a:r>
              <a:rPr lang="pl-PL" dirty="0" smtClean="0"/>
              <a:t>i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poslovanja</a:t>
            </a:r>
            <a:r>
              <a:rPr lang="en-US" dirty="0"/>
              <a:t>, a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 smtClean="0"/>
              <a:t>ov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š</a:t>
            </a:r>
            <a:r>
              <a:rPr lang="en-US" dirty="0" err="1" smtClean="0"/>
              <a:t>tena</a:t>
            </a:r>
            <a:r>
              <a:rPr lang="en-US" dirty="0" smtClean="0"/>
              <a:t> </a:t>
            </a:r>
            <a:r>
              <a:rPr lang="en-US" dirty="0" err="1" smtClean="0"/>
              <a:t>voditi</a:t>
            </a:r>
            <a:r>
              <a:rPr lang="sr-Latn-ME" dirty="0" smtClean="0"/>
              <a:t> </a:t>
            </a:r>
            <a:r>
              <a:rPr lang="it-IT" dirty="0" smtClean="0"/>
              <a:t>poslovanje </a:t>
            </a:r>
            <a:r>
              <a:rPr lang="it-IT" dirty="0"/>
              <a:t>i </a:t>
            </a:r>
            <a:r>
              <a:rPr lang="it-IT" dirty="0" smtClean="0"/>
              <a:t>zastu</a:t>
            </a:r>
            <a:r>
              <a:rPr lang="sr-Latn-ME" dirty="0" smtClean="0"/>
              <a:t>p</a:t>
            </a:r>
            <a:r>
              <a:rPr lang="it-IT" dirty="0" smtClean="0"/>
              <a:t>ati dru</a:t>
            </a:r>
            <a:r>
              <a:rPr lang="sr-Latn-ME" dirty="0" smtClean="0"/>
              <a:t>š</a:t>
            </a:r>
            <a:r>
              <a:rPr lang="it-IT" dirty="0" smtClean="0"/>
              <a:t>tvo.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9538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smtClean="0"/>
              <a:t>an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r>
              <a:rPr lang="sr-Latn-ME" dirty="0" err="1"/>
              <a:t>S</a:t>
            </a:r>
            <a:r>
              <a:rPr lang="en-US" dirty="0" err="1" smtClean="0"/>
              <a:t>vojevrsna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vlasn</a:t>
            </a:r>
            <a:r>
              <a:rPr lang="sr-Latn-ME" dirty="0" smtClean="0"/>
              <a:t>i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uloziti</a:t>
            </a:r>
            <a:r>
              <a:rPr lang="en-US" dirty="0" smtClean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 smtClean="0"/>
              <a:t>kapita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reduzeće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sr-Latn-ME" dirty="0" smtClean="0"/>
              <a:t> </a:t>
            </a:r>
            <a:r>
              <a:rPr lang="pl-PL" dirty="0" smtClean="0"/>
              <a:t>stekli </a:t>
            </a:r>
            <a:r>
              <a:rPr lang="pl-PL" dirty="0"/>
              <a:t>na sekundarnom trziitu kapitala, i vrhovnih </a:t>
            </a:r>
            <a:r>
              <a:rPr lang="pl-PL" dirty="0" smtClean="0"/>
              <a:t>menadžera</a:t>
            </a:r>
            <a:r>
              <a:rPr lang="pl-PL" dirty="0"/>
              <a:t>, koji su </a:t>
            </a:r>
            <a:r>
              <a:rPr lang="pl-PL" dirty="0" smtClean="0"/>
              <a:t>po svom položaju zaduženi </a:t>
            </a:r>
            <a:r>
              <a:rPr lang="pl-PL" dirty="0"/>
              <a:t>za stvaranje vrijednosti u </a:t>
            </a:r>
            <a:r>
              <a:rPr lang="pl-PL" dirty="0" smtClean="0"/>
              <a:t>poduzeću.</a:t>
            </a:r>
          </a:p>
          <a:p>
            <a:pPr algn="just"/>
            <a:r>
              <a:rPr lang="pl-PL" dirty="0" smtClean="0"/>
              <a:t>Nadzorni odbor p</a:t>
            </a:r>
            <a:r>
              <a:rPr lang="en-US" dirty="0" err="1" smtClean="0"/>
              <a:t>ovezuje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ug</a:t>
            </a:r>
            <a:r>
              <a:rPr lang="sr-Latn-ME" dirty="0"/>
              <a:t>l</a:t>
            </a:r>
            <a:r>
              <a:rPr lang="en-US" dirty="0" err="1" smtClean="0"/>
              <a:t>avnom</a:t>
            </a:r>
            <a:r>
              <a:rPr lang="en-US" dirty="0"/>
              <a:t>)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fragmen</a:t>
            </a:r>
            <a:r>
              <a:rPr lang="sr-Latn-ME" dirty="0" smtClean="0"/>
              <a:t>tir</a:t>
            </a:r>
            <a:r>
              <a:rPr lang="en-US" dirty="0" err="1" smtClean="0"/>
              <a:t>anu</a:t>
            </a:r>
            <a:r>
              <a:rPr lang="en-US" dirty="0" smtClean="0"/>
              <a:t> </a:t>
            </a:r>
            <a:r>
              <a:rPr lang="sr-Latn-ME" dirty="0" smtClean="0"/>
              <a:t>grupu </a:t>
            </a:r>
            <a:r>
              <a:rPr lang="en-US" dirty="0" smtClean="0"/>
              <a:t> </a:t>
            </a:r>
            <a:r>
              <a:rPr lang="en-US" dirty="0" err="1" smtClean="0"/>
              <a:t>ulaga</a:t>
            </a:r>
            <a:r>
              <a:rPr lang="sr-Latn-ME" dirty="0" smtClean="0"/>
              <a:t>č</a:t>
            </a:r>
            <a:r>
              <a:rPr lang="en-US" dirty="0" smtClean="0"/>
              <a:t>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nerijetko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divergentne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ciljeve</a:t>
            </a:r>
            <a:r>
              <a:rPr lang="en-US" dirty="0" smtClean="0"/>
              <a:t>, </a:t>
            </a:r>
            <a:r>
              <a:rPr lang="en-US" dirty="0"/>
              <a:t>s </a:t>
            </a:r>
            <a:r>
              <a:rPr lang="en-US" dirty="0" smtClean="0"/>
              <a:t>ma</a:t>
            </a:r>
            <a:r>
              <a:rPr lang="sr-Latn-ME" dirty="0" smtClean="0"/>
              <a:t>l</a:t>
            </a:r>
            <a:r>
              <a:rPr lang="en-US" dirty="0" smtClean="0"/>
              <a:t>om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smtClean="0"/>
              <a:t>nom </a:t>
            </a:r>
            <a:r>
              <a:rPr lang="sr-Latn-ME" dirty="0" smtClean="0"/>
              <a:t>grupom</a:t>
            </a:r>
            <a:r>
              <a:rPr lang="en-US" dirty="0" smtClean="0"/>
              <a:t> </a:t>
            </a:r>
            <a:r>
              <a:rPr lang="en-US" dirty="0" err="1"/>
              <a:t>vrhovnih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/>
              <a:t>ž</a:t>
            </a:r>
            <a:r>
              <a:rPr lang="en-US" dirty="0" smtClean="0"/>
              <a:t>era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sr-Latn-ME" dirty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upravu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Ideja</a:t>
            </a:r>
            <a:r>
              <a:rPr lang="en-US" dirty="0"/>
              <a:t> </a:t>
            </a:r>
            <a:r>
              <a:rPr lang="en-US" dirty="0" err="1"/>
              <a:t>utemeljenja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vezana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sr-Latn-ME" dirty="0" err="1"/>
              <a:t>Č</a:t>
            </a:r>
            <a:r>
              <a:rPr lang="en-US" dirty="0" err="1" smtClean="0"/>
              <a:t>lanstvo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nadzornom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inkompatibilno</a:t>
            </a:r>
            <a:r>
              <a:rPr lang="sr-Latn-ME" dirty="0" smtClean="0"/>
              <a:t> </a:t>
            </a:r>
            <a:r>
              <a:rPr lang="nl-NL" dirty="0" smtClean="0"/>
              <a:t>je </a:t>
            </a:r>
            <a:r>
              <a:rPr lang="nl-NL" dirty="0"/>
              <a:t>s </a:t>
            </a:r>
            <a:r>
              <a:rPr lang="sr-Latn-ME" dirty="0" smtClean="0"/>
              <a:t>čl</a:t>
            </a:r>
            <a:r>
              <a:rPr lang="nl-NL" dirty="0" smtClean="0"/>
              <a:t>anstvom </a:t>
            </a:r>
            <a:r>
              <a:rPr lang="nl-NL" dirty="0"/>
              <a:t>u </a:t>
            </a:r>
            <a:r>
              <a:rPr lang="nl-NL" dirty="0" smtClean="0"/>
              <a:t>upravi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060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sr-Latn-ME" dirty="0" err="1"/>
              <a:t>U</a:t>
            </a:r>
            <a:r>
              <a:rPr lang="en-US" dirty="0" err="1" smtClean="0"/>
              <a:t>loga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tvima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a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upravom</a:t>
            </a:r>
            <a:r>
              <a:rPr lang="en-US" dirty="0"/>
              <a:t>, </a:t>
            </a:r>
            <a:r>
              <a:rPr lang="en-US" dirty="0" err="1" smtClean="0"/>
              <a:t>defini</a:t>
            </a:r>
            <a:r>
              <a:rPr lang="sr-Latn-ME" dirty="0" smtClean="0"/>
              <a:t>sani 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sr-Latn-ME" dirty="0" smtClean="0"/>
              <a:t>dioničkim 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tvima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a </a:t>
            </a:r>
            <a:r>
              <a:rPr lang="en-US" dirty="0" err="1" smtClean="0"/>
              <a:t>uprava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N</a:t>
            </a:r>
            <a:r>
              <a:rPr lang="en-US" dirty="0" err="1" smtClean="0"/>
              <a:t>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smtClean="0"/>
              <a:t>organ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nadzire</a:t>
            </a:r>
            <a:r>
              <a:rPr lang="en-US" dirty="0"/>
              <a:t> rad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(</a:t>
            </a:r>
            <a:r>
              <a:rPr lang="en-US" dirty="0" err="1" smtClean="0"/>
              <a:t>zakon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/>
              <a:t>) </a:t>
            </a:r>
            <a:r>
              <a:rPr lang="en-US" dirty="0" err="1" smtClean="0"/>
              <a:t>pos</a:t>
            </a:r>
            <a:r>
              <a:rPr lang="sr-Latn-ME" dirty="0"/>
              <a:t>l</a:t>
            </a:r>
            <a:r>
              <a:rPr lang="en-US" dirty="0" smtClean="0"/>
              <a:t>ova</a:t>
            </a:r>
            <a:r>
              <a:rPr lang="sr-Latn-ME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tina</a:t>
            </a:r>
            <a:r>
              <a:rPr lang="sr-Latn-ME" dirty="0" smtClean="0"/>
              <a:t> dioničara/akcionara </a:t>
            </a:r>
            <a:r>
              <a:rPr lang="en-US" dirty="0" err="1" smtClean="0"/>
              <a:t>vrhovni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 smtClean="0"/>
              <a:t>dru</a:t>
            </a:r>
            <a:r>
              <a:rPr lang="sr-Latn-ME" dirty="0" smtClean="0"/>
              <a:t>štv</a:t>
            </a:r>
            <a:r>
              <a:rPr lang="en-US" dirty="0" smtClean="0"/>
              <a:t>a </a:t>
            </a:r>
            <a:r>
              <a:rPr lang="en-US" dirty="0"/>
              <a:t>u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/>
              <a:t>imislu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4252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Potrebno</a:t>
            </a:r>
            <a:r>
              <a:rPr lang="en-US" dirty="0"/>
              <a:t> je </a:t>
            </a:r>
            <a:r>
              <a:rPr lang="en-US" dirty="0" err="1"/>
              <a:t>naglasiti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smtClean="0"/>
              <a:t>tine</a:t>
            </a:r>
            <a:r>
              <a:rPr lang="sr-Latn-ME" dirty="0" smtClean="0"/>
              <a:t> akcionara</a:t>
            </a:r>
            <a:r>
              <a:rPr lang="en-US" dirty="0" smtClean="0"/>
              <a:t>,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hijerarhijski</a:t>
            </a:r>
            <a:r>
              <a:rPr lang="en-US" dirty="0"/>
              <a:t> </a:t>
            </a:r>
            <a:r>
              <a:rPr lang="en-US" dirty="0" err="1" smtClean="0"/>
              <a:t>odnos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Ni</a:t>
            </a:r>
            <a:r>
              <a:rPr lang="sr-Latn-ME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nadre</a:t>
            </a:r>
            <a:r>
              <a:rPr lang="sr-Latn-ME" dirty="0" smtClean="0"/>
              <a:t>đ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/>
              <a:t>drugom</a:t>
            </a:r>
            <a:r>
              <a:rPr lang="en-US" dirty="0"/>
              <a:t>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statutarnih</a:t>
            </a:r>
            <a:r>
              <a:rPr lang="en-US" dirty="0" smtClean="0"/>
              <a:t> </a:t>
            </a:r>
            <a:r>
              <a:rPr lang="en-US" dirty="0" err="1" smtClean="0"/>
              <a:t>ov</a:t>
            </a:r>
            <a:r>
              <a:rPr lang="sr-Latn-ME" dirty="0" smtClean="0"/>
              <a:t>lašćenja</a:t>
            </a:r>
            <a:r>
              <a:rPr lang="en-US" dirty="0" smtClean="0"/>
              <a:t>, a </a:t>
            </a:r>
            <a:r>
              <a:rPr lang="en-US" dirty="0" err="1" smtClean="0"/>
              <a:t>podje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 funkcija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koordinaciju</a:t>
            </a:r>
            <a:r>
              <a:rPr lang="en-US" dirty="0"/>
              <a:t> </a:t>
            </a:r>
            <a:r>
              <a:rPr lang="en-US" dirty="0" err="1" smtClean="0"/>
              <a:t>djelovanja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organ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clljeva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Njegovi</a:t>
            </a:r>
            <a:r>
              <a:rPr lang="sr-Latn-ME" dirty="0" smtClean="0"/>
              <a:t> č</a:t>
            </a:r>
            <a:r>
              <a:rPr lang="en-US" dirty="0" err="1" smtClean="0"/>
              <a:t>ilanovi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ovati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sr-Latn-ME" dirty="0"/>
              <a:t>s</a:t>
            </a:r>
            <a:r>
              <a:rPr lang="sr-Latn-ME" dirty="0" smtClean="0"/>
              <a:t> </a:t>
            </a:r>
            <a:r>
              <a:rPr lang="en-US" dirty="0" smtClean="0"/>
              <a:t> pa</a:t>
            </a:r>
            <a:r>
              <a:rPr lang="sr-Latn-ME" dirty="0" smtClean="0"/>
              <a:t>ž</a:t>
            </a:r>
            <a:r>
              <a:rPr lang="en-US" dirty="0" err="1" smtClean="0"/>
              <a:t>njom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sr-Latn-ME" dirty="0" smtClean="0"/>
              <a:t>i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odani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reduzeću.  </a:t>
            </a:r>
            <a:r>
              <a:rPr lang="en-US" dirty="0" smtClean="0"/>
              <a:t> </a:t>
            </a:r>
            <a:r>
              <a:rPr lang="sr-Latn-ME" dirty="0" err="1"/>
              <a:t>L</a:t>
            </a:r>
            <a:r>
              <a:rPr lang="en-US" dirty="0" err="1" smtClean="0"/>
              <a:t>ojalnost</a:t>
            </a:r>
            <a:r>
              <a:rPr lang="sr-Latn-ME" dirty="0" smtClean="0"/>
              <a:t> </a:t>
            </a:r>
            <a:r>
              <a:rPr lang="sr-Latn-ME" dirty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ekuje</a:t>
            </a:r>
            <a:r>
              <a:rPr lang="en-US" dirty="0" smtClean="0"/>
              <a:t> </a:t>
            </a:r>
            <a:r>
              <a:rPr lang="en-US" dirty="0"/>
              <a:t>se,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reduzeću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njegovim</a:t>
            </a:r>
            <a:r>
              <a:rPr lang="sr-Latn-ME" dirty="0" smtClean="0"/>
              <a:t> </a:t>
            </a:r>
            <a:r>
              <a:rPr lang="sr-Latn-ME" dirty="0"/>
              <a:t>dioničarima</a:t>
            </a:r>
            <a:r>
              <a:rPr lang="en-US" dirty="0"/>
              <a:t>, a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 smtClean="0"/>
              <a:t>. </a:t>
            </a:r>
            <a:r>
              <a:rPr lang="en-US" dirty="0" err="1"/>
              <a:t>ve</a:t>
            </a:r>
            <a:r>
              <a:rPr lang="sr-Latn-ME" dirty="0"/>
              <a:t>ći</a:t>
            </a:r>
            <a:r>
              <a:rPr lang="en-US" dirty="0" err="1"/>
              <a:t>nskom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asniku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nekomu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stakeholderu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2248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O</a:t>
            </a:r>
            <a:r>
              <a:rPr lang="en-US" dirty="0" err="1" smtClean="0"/>
              <a:t>bjektivnost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sr-Latn-ME" dirty="0" smtClean="0"/>
              <a:t>za</a:t>
            </a:r>
            <a:r>
              <a:rPr lang="en-US" dirty="0" err="1" smtClean="0"/>
              <a:t>visiti</a:t>
            </a:r>
            <a:r>
              <a:rPr lang="en-US" dirty="0" smtClean="0"/>
              <a:t> 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vlasn</a:t>
            </a:r>
            <a:r>
              <a:rPr lang="sr-Latn-ME" dirty="0" smtClean="0"/>
              <a:t>ičke 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sr-Latn-ME" dirty="0" smtClean="0"/>
              <a:t>e</a:t>
            </a:r>
            <a:r>
              <a:rPr lang="en-US" dirty="0" smtClean="0"/>
              <a:t>, </a:t>
            </a:r>
            <a:r>
              <a:rPr lang="en-US" dirty="0" err="1" smtClean="0"/>
              <a:t>budu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da</a:t>
            </a:r>
            <a:r>
              <a:rPr lang="sr-Latn-ME" dirty="0" smtClean="0"/>
              <a:t> većinski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iskazati</a:t>
            </a:r>
            <a:r>
              <a:rPr lang="en-US" dirty="0"/>
              <a:t> </a:t>
            </a:r>
            <a:r>
              <a:rPr lang="en-US" dirty="0" err="1"/>
              <a:t>znatnu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 </a:t>
            </a:r>
            <a:r>
              <a:rPr lang="en-US" dirty="0" err="1" smtClean="0"/>
              <a:t>izboru</a:t>
            </a:r>
            <a:r>
              <a:rPr lang="en-US" dirty="0" smtClean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ne bi se </a:t>
            </a:r>
            <a:r>
              <a:rPr lang="en-US" dirty="0" err="1"/>
              <a:t>trebao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,,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smtClean="0"/>
              <a:t>k</a:t>
            </a:r>
            <a:r>
              <a:rPr lang="sr-Latn-ME" dirty="0" smtClean="0"/>
              <a:t>o tijelo“. U</a:t>
            </a:r>
            <a:r>
              <a:rPr lang="en-US" dirty="0" smtClean="0"/>
              <a:t>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ovanju</a:t>
            </a:r>
            <a:r>
              <a:rPr lang="en-US" dirty="0" smtClean="0"/>
              <a:t> </a:t>
            </a:r>
            <a:r>
              <a:rPr lang="en-US" dirty="0" err="1"/>
              <a:t>trebao</a:t>
            </a:r>
            <a:r>
              <a:rPr lang="en-US" dirty="0"/>
              <a:t> bi </a:t>
            </a:r>
            <a:r>
              <a:rPr lang="en-US" dirty="0" err="1"/>
              <a:t>tretirati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jednak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rad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sr-Latn-ME" dirty="0"/>
              <a:t>š</a:t>
            </a:r>
            <a:r>
              <a:rPr lang="en-US" dirty="0" err="1" smtClean="0"/>
              <a:t>tite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nterese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relevantnih</a:t>
            </a:r>
            <a:r>
              <a:rPr lang="sr-Latn-ME" dirty="0" smtClean="0"/>
              <a:t> </a:t>
            </a:r>
            <a:r>
              <a:rPr lang="en-US" dirty="0" err="1" smtClean="0"/>
              <a:t>stakeholdera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O</a:t>
            </a:r>
            <a:r>
              <a:rPr lang="en-US" dirty="0" smtClean="0"/>
              <a:t>d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se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sr-Latn-ME" dirty="0" smtClean="0"/>
              <a:t>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relevantne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interesno-utjecajnih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ubjekata</a:t>
            </a:r>
            <a:r>
              <a:rPr lang="en-US" dirty="0" smtClean="0"/>
              <a:t>, </a:t>
            </a:r>
            <a:r>
              <a:rPr lang="sr-Latn-ME" dirty="0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zaposleni</a:t>
            </a:r>
            <a:r>
              <a:rPr lang="sr-Latn-ME" dirty="0" smtClean="0"/>
              <a:t>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kreditora</a:t>
            </a:r>
            <a:r>
              <a:rPr lang="pl-PL" dirty="0"/>
              <a:t>, kupaca, </a:t>
            </a:r>
            <a:r>
              <a:rPr lang="pl-PL" dirty="0" smtClean="0"/>
              <a:t>dobavljača </a:t>
            </a:r>
            <a:r>
              <a:rPr lang="pl-PL" dirty="0"/>
              <a:t>i </a:t>
            </a:r>
            <a:r>
              <a:rPr lang="pl-PL" dirty="0" smtClean="0"/>
              <a:t>lokalne </a:t>
            </a:r>
            <a:r>
              <a:rPr lang="pl-PL" dirty="0"/>
              <a:t>zajednice, te da zastupa primjenu </a:t>
            </a:r>
            <a:r>
              <a:rPr lang="pl-PL" dirty="0" smtClean="0"/>
              <a:t>bitnih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tvenih</a:t>
            </a:r>
            <a:r>
              <a:rPr lang="en-US" dirty="0" smtClean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/>
              <a:t>č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 smtClean="0"/>
              <a:t>okol</a:t>
            </a:r>
            <a:r>
              <a:rPr lang="sr-Latn-ME" dirty="0" smtClean="0"/>
              <a:t>ine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76448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specifi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pozicije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smtClean="0"/>
              <a:t>tine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stakeholdera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ostruku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og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djelovanju</a:t>
            </a:r>
            <a:r>
              <a:rPr lang="en-US" dirty="0"/>
              <a:t>: (1) </a:t>
            </a:r>
            <a:r>
              <a:rPr lang="en-US" dirty="0" err="1"/>
              <a:t>kontrolnu</a:t>
            </a:r>
            <a:r>
              <a:rPr lang="en-US" dirty="0"/>
              <a:t>, (2) </a:t>
            </a:r>
            <a:r>
              <a:rPr lang="en-US" dirty="0" err="1" smtClean="0"/>
              <a:t>strate</a:t>
            </a:r>
            <a:r>
              <a:rPr lang="sr-Latn-ME" dirty="0" smtClean="0"/>
              <a:t>š</a:t>
            </a:r>
            <a:r>
              <a:rPr lang="en-US" dirty="0" err="1" smtClean="0"/>
              <a:t>ku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(3) </a:t>
            </a:r>
            <a:r>
              <a:rPr lang="en-US" dirty="0" err="1" smtClean="0"/>
              <a:t>povezuju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ulogu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nu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 smtClean="0"/>
              <a:t>ni</a:t>
            </a:r>
            <a:r>
              <a:rPr lang="sr-Latn-ME" dirty="0"/>
              <a:t>:</a:t>
            </a:r>
            <a:r>
              <a:rPr lang="en-US" dirty="0" smtClean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efekti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vrhovnog</a:t>
            </a:r>
            <a:r>
              <a:rPr lang="sr-Latn-ME" dirty="0" smtClean="0"/>
              <a:t> (top)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3824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sr-Latn-ME" dirty="0"/>
              <a:t>P</a:t>
            </a:r>
            <a:r>
              <a:rPr lang="en-US" dirty="0"/>
              <a:t>o</a:t>
            </a:r>
            <a:r>
              <a:rPr lang="sr-Latn-ME" dirty="0"/>
              <a:t>red</a:t>
            </a:r>
            <a:r>
              <a:rPr lang="en-US" dirty="0"/>
              <a:t> toga,</a:t>
            </a:r>
            <a:r>
              <a:rPr lang="sr-Latn-ME" dirty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sr-Latn-ME" dirty="0"/>
              <a:t>učestvovati</a:t>
            </a:r>
            <a:r>
              <a:rPr lang="en-US" dirty="0"/>
              <a:t> u </a:t>
            </a:r>
            <a:r>
              <a:rPr lang="en-US" dirty="0" err="1"/>
              <a:t>strate</a:t>
            </a:r>
            <a:r>
              <a:rPr lang="sr-Latn-ME" dirty="0"/>
              <a:t>š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dje</a:t>
            </a:r>
            <a:r>
              <a:rPr lang="sr-Latn-ME" dirty="0"/>
              <a:t>l</a:t>
            </a:r>
            <a:r>
              <a:rPr lang="en-US" dirty="0" err="1"/>
              <a:t>ovanju</a:t>
            </a:r>
            <a:r>
              <a:rPr lang="en-US" dirty="0"/>
              <a:t> p</a:t>
            </a:r>
            <a:r>
              <a:rPr lang="sr-Latn-ME" dirty="0"/>
              <a:t>reduzeća</a:t>
            </a:r>
            <a:r>
              <a:rPr lang="en-US" dirty="0"/>
              <a:t>, p</a:t>
            </a:r>
            <a:r>
              <a:rPr lang="sr-Latn-ME" dirty="0"/>
              <a:t>rvanstveno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autorizacije</a:t>
            </a:r>
            <a:r>
              <a:rPr lang="en-US" dirty="0"/>
              <a:t> </a:t>
            </a:r>
            <a:r>
              <a:rPr lang="en-US" dirty="0" err="1"/>
              <a:t>predlo</a:t>
            </a:r>
            <a:r>
              <a:rPr lang="sr-Latn-ME" dirty="0"/>
              <a:t>ž</a:t>
            </a:r>
            <a:r>
              <a:rPr lang="en-US" dirty="0" err="1"/>
              <a:t>enih</a:t>
            </a:r>
            <a:r>
              <a:rPr lang="en-US" dirty="0"/>
              <a:t> </a:t>
            </a:r>
            <a:r>
              <a:rPr lang="en-US" dirty="0" err="1"/>
              <a:t>strateikih</a:t>
            </a:r>
            <a:r>
              <a:rPr lang="en-US" dirty="0"/>
              <a:t> od</a:t>
            </a:r>
            <a:r>
              <a:rPr lang="sr-Latn-ME" dirty="0"/>
              <a:t>l</a:t>
            </a:r>
            <a:r>
              <a:rPr lang="en-US" dirty="0" err="1"/>
              <a:t>uka</a:t>
            </a:r>
            <a:r>
              <a:rPr lang="en-US" dirty="0"/>
              <a:t>, u </a:t>
            </a:r>
            <a:r>
              <a:rPr lang="en-US" dirty="0" err="1"/>
              <a:t>ocjeni</a:t>
            </a:r>
            <a:r>
              <a:rPr lang="en-US" dirty="0"/>
              <a:t> </a:t>
            </a:r>
            <a:r>
              <a:rPr lang="en-US" dirty="0" err="1"/>
              <a:t>prija</a:t>
            </a:r>
            <a:r>
              <a:rPr lang="sr-Latn-ME" dirty="0"/>
              <a:t>v</a:t>
            </a:r>
            <a:r>
              <a:rPr lang="en-US" dirty="0"/>
              <a:t>j</a:t>
            </a:r>
            <a:r>
              <a:rPr lang="sr-Latn-ME" dirty="0"/>
              <a:t>en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strate</a:t>
            </a:r>
            <a:r>
              <a:rPr lang="sr-Latn-ME" dirty="0"/>
              <a:t>š</a:t>
            </a:r>
            <a:r>
              <a:rPr lang="en-US" dirty="0" err="1"/>
              <a:t>kih</a:t>
            </a:r>
            <a:r>
              <a:rPr lang="sr-Latn-ME" dirty="0"/>
              <a:t> </a:t>
            </a:r>
            <a:r>
              <a:rPr lang="en-US" dirty="0"/>
              <a:t>od</a:t>
            </a:r>
            <a:r>
              <a:rPr lang="sr-Latn-ME" dirty="0"/>
              <a:t>l</a:t>
            </a:r>
            <a:r>
              <a:rPr lang="en-US" dirty="0" err="1"/>
              <a:t>uka</a:t>
            </a:r>
            <a:r>
              <a:rPr lang="sr-Latn-ME" dirty="0"/>
              <a:t>,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savjetodavnom</a:t>
            </a:r>
            <a:r>
              <a:rPr lang="en-US" dirty="0"/>
              <a:t> u</a:t>
            </a:r>
            <a:r>
              <a:rPr lang="sr-Latn-ME" dirty="0"/>
              <a:t>l</a:t>
            </a:r>
            <a:r>
              <a:rPr lang="en-US" dirty="0" err="1"/>
              <a:t>ogom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sr-Latn-ME" dirty="0"/>
              <a:t>drškom 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mentu</a:t>
            </a:r>
            <a:r>
              <a:rPr lang="en-US" dirty="0"/>
              <a:t> u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zajedni</a:t>
            </a:r>
            <a:r>
              <a:rPr lang="sr-Latn-ME" dirty="0"/>
              <a:t>č</a:t>
            </a:r>
            <a:r>
              <a:rPr lang="en-US" dirty="0" err="1"/>
              <a:t>ke</a:t>
            </a:r>
            <a:r>
              <a:rPr lang="sr-Latn-ME" dirty="0"/>
              <a:t> </a:t>
            </a:r>
            <a:r>
              <a:rPr lang="en-US" dirty="0" err="1"/>
              <a:t>vizije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sr-Latn-ME" dirty="0"/>
              <a:t>N</a:t>
            </a:r>
            <a:r>
              <a:rPr lang="en-US" dirty="0" err="1"/>
              <a:t>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poma</a:t>
            </a:r>
            <a:r>
              <a:rPr lang="sr-Latn-ME" dirty="0"/>
              <a:t>ž</a:t>
            </a:r>
            <a:r>
              <a:rPr lang="en-US" dirty="0"/>
              <a:t>e p</a:t>
            </a:r>
            <a:r>
              <a:rPr lang="sr-Latn-ME" dirty="0"/>
              <a:t>reduzeću </a:t>
            </a:r>
            <a:r>
              <a:rPr lang="en-US" dirty="0"/>
              <a:t>u </a:t>
            </a:r>
            <a:r>
              <a:rPr lang="en-US" dirty="0" err="1"/>
              <a:t>povezivanju</a:t>
            </a:r>
            <a:r>
              <a:rPr lang="en-US" dirty="0"/>
              <a:t> s</a:t>
            </a:r>
            <a:r>
              <a:rPr lang="sr-Latn-ME" dirty="0"/>
              <a:t> </a:t>
            </a:r>
            <a:r>
              <a:rPr lang="en-US" dirty="0" err="1"/>
              <a:t>relevantnim</a:t>
            </a:r>
            <a:r>
              <a:rPr lang="en-US" dirty="0"/>
              <a:t> </a:t>
            </a:r>
            <a:r>
              <a:rPr lang="en-US" dirty="0" err="1"/>
              <a:t>segmentima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subjektima</a:t>
            </a:r>
            <a:r>
              <a:rPr lang="en-US" dirty="0"/>
              <a:t> ok</a:t>
            </a:r>
            <a:r>
              <a:rPr lang="sr-Latn-ME" dirty="0"/>
              <a:t>ruženja,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osiguravanju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sr-Latn-ME" dirty="0"/>
              <a:t>ž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dru</a:t>
            </a:r>
            <a:r>
              <a:rPr lang="sr-Latn-ME" dirty="0"/>
              <a:t>š</a:t>
            </a:r>
            <a:r>
              <a:rPr lang="en-US" dirty="0" err="1"/>
              <a:t>tva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sopstvenu 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sr-Latn-ME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isk</a:t>
            </a:r>
            <a:r>
              <a:rPr lang="sr-Latn-ME" dirty="0"/>
              <a:t>ljuč</a:t>
            </a:r>
            <a:r>
              <a:rPr lang="en-US" dirty="0" err="1"/>
              <a:t>ivo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astitoj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sr-Latn-ME" dirty="0"/>
              <a:t>ocjeni. </a:t>
            </a:r>
          </a:p>
          <a:p>
            <a:pPr algn="just"/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obav</a:t>
            </a:r>
            <a:r>
              <a:rPr lang="sr-Latn-ME" dirty="0"/>
              <a:t>l</a:t>
            </a:r>
            <a:r>
              <a:rPr lang="en-US" dirty="0" err="1"/>
              <a:t>janj</a:t>
            </a:r>
            <a:r>
              <a:rPr lang="sr-Latn-ME" dirty="0"/>
              <a:t>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sr-Latn-ME" dirty="0"/>
              <a:t> </a:t>
            </a:r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uput</a:t>
            </a:r>
            <a:r>
              <a:rPr lang="sr-Latn-ME" dirty="0"/>
              <a:t>i</a:t>
            </a:r>
            <a:r>
              <a:rPr lang="en-US" dirty="0"/>
              <a:t>ma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organa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sr-Latn-ME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3924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P</a:t>
            </a:r>
            <a:r>
              <a:rPr lang="en-US" dirty="0" err="1" smtClean="0"/>
              <a:t>ravo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autorizaciju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isklju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vodenje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</a:p>
          <a:p>
            <a:r>
              <a:rPr lang="sr-Latn-ME" dirty="0" smtClean="0"/>
              <a:t>Formiranje</a:t>
            </a:r>
            <a:r>
              <a:rPr lang="en-US" dirty="0" smtClean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(</a:t>
            </a:r>
            <a:r>
              <a:rPr lang="en-US" dirty="0" err="1"/>
              <a:t>pododbora</a:t>
            </a:r>
            <a:r>
              <a:rPr lang="en-US" dirty="0"/>
              <a:t>)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dsti</a:t>
            </a:r>
            <a:r>
              <a:rPr lang="en-US" dirty="0" err="1" smtClean="0"/>
              <a:t>cati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/>
              <a:t>se </a:t>
            </a:r>
            <a:r>
              <a:rPr lang="en-US" dirty="0" err="1" smtClean="0"/>
              <a:t>podig</a:t>
            </a:r>
            <a:r>
              <a:rPr lang="sr-Latn-ME" dirty="0" smtClean="0"/>
              <a:t>ao</a:t>
            </a:r>
            <a:r>
              <a:rPr lang="en-US" dirty="0" smtClean="0"/>
              <a:t> n</a:t>
            </a:r>
            <a:r>
              <a:rPr lang="sr-Latn-ME" dirty="0" smtClean="0"/>
              <a:t>ivo </a:t>
            </a:r>
            <a:r>
              <a:rPr lang="en-US" dirty="0" smtClean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 smtClean="0"/>
              <a:t>njegov</a:t>
            </a:r>
            <a:r>
              <a:rPr lang="sr-Latn-ME" dirty="0" smtClean="0"/>
              <a:t>og ra</a:t>
            </a:r>
            <a:r>
              <a:rPr lang="en-US" dirty="0" smtClean="0"/>
              <a:t>da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sr-Latn-ME" dirty="0" smtClean="0"/>
              <a:t>dualnog</a:t>
            </a:r>
            <a:r>
              <a:rPr lang="en-US" dirty="0" smtClean="0"/>
              <a:t> </a:t>
            </a:r>
            <a:r>
              <a:rPr lang="en-US" dirty="0" err="1"/>
              <a:t>modela</a:t>
            </a:r>
            <a:r>
              <a:rPr lang="en-US" dirty="0"/>
              <a:t> je </a:t>
            </a:r>
            <a:r>
              <a:rPr lang="en-US" dirty="0" err="1"/>
              <a:t>pretpostavljena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zavisnost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e</a:t>
            </a:r>
            <a:r>
              <a:rPr lang="en-US" dirty="0" smtClean="0"/>
              <a:t>, </a:t>
            </a:r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pomo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sr-Latn-ME" dirty="0" smtClean="0"/>
              <a:t>ličnih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š</a:t>
            </a:r>
            <a:r>
              <a:rPr lang="en-US" dirty="0" err="1" smtClean="0"/>
              <a:t>tetu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smtClean="0"/>
              <a:t>ne</a:t>
            </a:r>
            <a:r>
              <a:rPr lang="sr-Latn-ME" dirty="0" smtClean="0"/>
              <a:t>zavisnost 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anova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sr-Latn-ME" dirty="0" err="1"/>
              <a:t>t</a:t>
            </a:r>
            <a:r>
              <a:rPr lang="en-US" dirty="0" err="1" smtClean="0"/>
              <a:t>reba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naglasiti</a:t>
            </a:r>
            <a:r>
              <a:rPr lang="en-US" dirty="0"/>
              <a:t> u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/>
              <a:t>ex ante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manjinskjh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ara</a:t>
            </a:r>
            <a:r>
              <a:rPr lang="en-US" dirty="0"/>
              <a:t> s</a:t>
            </a:r>
            <a:r>
              <a:rPr lang="sr-Latn-ME" dirty="0"/>
              <a:t>l</a:t>
            </a:r>
            <a:r>
              <a:rPr lang="en-US" dirty="0"/>
              <a:t>aba, a </a:t>
            </a:r>
            <a:r>
              <a:rPr lang="en-US" dirty="0" err="1"/>
              <a:t>mogu</a:t>
            </a:r>
            <a:r>
              <a:rPr lang="sr-Latn-ME" dirty="0"/>
              <a:t>ć</a:t>
            </a:r>
            <a:r>
              <a:rPr lang="en-US" dirty="0" err="1"/>
              <a:t>nosti</a:t>
            </a:r>
            <a:r>
              <a:rPr lang="en-US" dirty="0"/>
              <a:t> </a:t>
            </a:r>
            <a:r>
              <a:rPr lang="en-US" dirty="0" err="1"/>
              <a:t>iskazivanja</a:t>
            </a:r>
            <a:r>
              <a:rPr lang="en-US" dirty="0"/>
              <a:t> </a:t>
            </a:r>
            <a:r>
              <a:rPr lang="en-US" dirty="0" err="1"/>
              <a:t>ograni</a:t>
            </a:r>
            <a:r>
              <a:rPr lang="sr-Latn-ME" dirty="0"/>
              <a:t>č</a:t>
            </a:r>
            <a:r>
              <a:rPr lang="en-US" dirty="0" err="1"/>
              <a:t>ene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713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9555"/>
            <a:ext cx="10515600" cy="474740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bavi</a:t>
            </a:r>
            <a:r>
              <a:rPr lang="en-US" dirty="0"/>
              <a:t> se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strukturama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procesima</a:t>
            </a:r>
            <a:r>
              <a:rPr lang="en-US" dirty="0"/>
              <a:t> u </a:t>
            </a:r>
            <a:r>
              <a:rPr lang="sr-Latn-ME" dirty="0" smtClean="0"/>
              <a:t>poslovnim sistemima.</a:t>
            </a:r>
          </a:p>
          <a:p>
            <a:pPr algn="just"/>
            <a:r>
              <a:rPr lang="sr-Latn-ME" dirty="0" smtClean="0"/>
              <a:t>M</a:t>
            </a:r>
            <a:r>
              <a:rPr lang="en-US" dirty="0" smtClean="0"/>
              <a:t>o</a:t>
            </a:r>
            <a:r>
              <a:rPr lang="sr-Latn-ME" dirty="0" smtClean="0"/>
              <a:t>ž</a:t>
            </a:r>
            <a:r>
              <a:rPr lang="en-US" dirty="0" smtClean="0"/>
              <a:t>emo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 </a:t>
            </a:r>
            <a:r>
              <a:rPr lang="en-US" dirty="0" smtClean="0"/>
              <a:t> </a:t>
            </a:r>
            <a:r>
              <a:rPr lang="en-US" dirty="0" err="1" smtClean="0"/>
              <a:t>nadzornih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sr-Latn-ME" dirty="0" smtClean="0"/>
              <a:t>ulagači</a:t>
            </a:r>
            <a:r>
              <a:rPr lang="en-US" dirty="0" smtClean="0"/>
              <a:t> </a:t>
            </a:r>
            <a:r>
              <a:rPr lang="en-US" dirty="0" err="1"/>
              <a:t>krucijalnih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povrate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aganja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korporaciji</a:t>
            </a:r>
            <a:r>
              <a:rPr lang="en-US" dirty="0"/>
              <a:t>, ne </a:t>
            </a:r>
            <a:r>
              <a:rPr lang="en-US" dirty="0" err="1" smtClean="0"/>
              <a:t>ugro</a:t>
            </a:r>
            <a:r>
              <a:rPr lang="sr-Latn-ME" dirty="0" smtClean="0"/>
              <a:t>ž</a:t>
            </a:r>
            <a:r>
              <a:rPr lang="en-US" dirty="0" smtClean="0"/>
              <a:t>iv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opstanak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prosperitet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Korporativno upravljanje u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menadzmenta</a:t>
            </a:r>
            <a:r>
              <a:rPr lang="en-US" dirty="0"/>
              <a:t>, </a:t>
            </a:r>
            <a:r>
              <a:rPr lang="en-US" dirty="0" err="1" smtClean="0"/>
              <a:t>odbra</a:t>
            </a:r>
            <a:r>
              <a:rPr lang="en-US" dirty="0"/>
              <a:t>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interesno-utjecajnih</a:t>
            </a:r>
            <a:r>
              <a:rPr lang="en-US" dirty="0"/>
              <a:t> </a:t>
            </a:r>
            <a:r>
              <a:rPr lang="sr-Latn-ME" dirty="0" smtClean="0"/>
              <a:t>grupa</a:t>
            </a:r>
            <a:r>
              <a:rPr lang="en-US" dirty="0" smtClean="0"/>
              <a:t>;</a:t>
            </a:r>
            <a:endParaRPr lang="en-US" dirty="0"/>
          </a:p>
          <a:p>
            <a:pPr algn="just"/>
            <a:r>
              <a:rPr lang="sr-Latn-ME" dirty="0"/>
              <a:t>D</a:t>
            </a:r>
            <a:r>
              <a:rPr lang="pt-BR" dirty="0" smtClean="0"/>
              <a:t>efini</a:t>
            </a:r>
            <a:r>
              <a:rPr lang="sr-Latn-ME" dirty="0" smtClean="0"/>
              <a:t>š</a:t>
            </a:r>
            <a:r>
              <a:rPr lang="sr-Latn-ME" dirty="0"/>
              <a:t>e</a:t>
            </a:r>
            <a:r>
              <a:rPr lang="pt-BR" dirty="0" smtClean="0"/>
              <a:t> </a:t>
            </a:r>
            <a:r>
              <a:rPr lang="pt-BR" dirty="0"/>
              <a:t>okvir za postavljanje </a:t>
            </a:r>
            <a:r>
              <a:rPr lang="pt-BR" dirty="0" smtClean="0"/>
              <a:t>ci</a:t>
            </a:r>
            <a:r>
              <a:rPr lang="sr-Latn-ME" dirty="0" smtClean="0"/>
              <a:t>lj</a:t>
            </a:r>
            <a:r>
              <a:rPr lang="pt-BR" dirty="0" smtClean="0"/>
              <a:t>eva </a:t>
            </a:r>
            <a:r>
              <a:rPr lang="pt-BR" dirty="0"/>
              <a:t>i </a:t>
            </a:r>
            <a:r>
              <a:rPr lang="pt-BR" dirty="0" smtClean="0"/>
              <a:t>odre</a:t>
            </a:r>
            <a:r>
              <a:rPr lang="sr-Latn-ME" dirty="0" smtClean="0"/>
              <a:t>đ</a:t>
            </a:r>
            <a:r>
              <a:rPr lang="pt-BR" dirty="0" smtClean="0"/>
              <a:t>ivanje </a:t>
            </a:r>
            <a:r>
              <a:rPr lang="pt-BR" dirty="0"/>
              <a:t>sredstava za postizanje </a:t>
            </a:r>
            <a:r>
              <a:rPr lang="pt-BR" dirty="0" smtClean="0"/>
              <a:t>tih</a:t>
            </a:r>
            <a:r>
              <a:rPr lang="sr-Latn-ME" dirty="0" smtClean="0"/>
              <a:t> </a:t>
            </a:r>
            <a:r>
              <a:rPr lang="en-US" dirty="0" err="1" smtClean="0"/>
              <a:t>ciljeva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sr-Latn-ME" dirty="0" smtClean="0"/>
              <a:t>aktivnosti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otvornosti</a:t>
            </a:r>
            <a:r>
              <a:rPr lang="en-US" dirty="0" smtClean="0"/>
              <a:t> p</a:t>
            </a:r>
            <a:r>
              <a:rPr lang="sr-Latn-ME" dirty="0" smtClean="0"/>
              <a:t>red</a:t>
            </a:r>
            <a:r>
              <a:rPr lang="en-US" dirty="0" err="1" smtClean="0"/>
              <a:t>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pitanja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smtClean="0"/>
              <a:t>to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 smtClean="0"/>
              <a:t>korporacijom</a:t>
            </a:r>
            <a:r>
              <a:rPr lang="sr-Latn-ME" dirty="0" smtClean="0"/>
              <a:t> </a:t>
            </a:r>
            <a:r>
              <a:rPr lang="pl-PL" dirty="0" smtClean="0"/>
              <a:t>upravlja </a:t>
            </a:r>
            <a:r>
              <a:rPr lang="pl-PL" dirty="0"/>
              <a:t>i u </a:t>
            </a:r>
            <a:r>
              <a:rPr lang="pl-PL" dirty="0" smtClean="0"/>
              <a:t>čijem interesu?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48568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Dualni model korporativnog upravljanja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2287" y="1428017"/>
            <a:ext cx="7109138" cy="483402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40443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mi</a:t>
            </a:r>
            <a:r>
              <a:rPr lang="sr-Latn-ME" dirty="0" smtClean="0"/>
              <a:t>šl</a:t>
            </a:r>
            <a:r>
              <a:rPr lang="en-US" dirty="0" err="1" smtClean="0"/>
              <a:t>jenjima</a:t>
            </a:r>
            <a:r>
              <a:rPr lang="en-US" dirty="0" smtClean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 smtClean="0"/>
              <a:t>autora</a:t>
            </a:r>
            <a:r>
              <a:rPr lang="en-US" dirty="0" smtClean="0"/>
              <a:t> </a:t>
            </a:r>
            <a:r>
              <a:rPr lang="en-US" dirty="0" err="1" smtClean="0"/>
              <a:t>poma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smanjivanju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uklanjanju</a:t>
            </a:r>
            <a:r>
              <a:rPr lang="en-US" dirty="0" smtClean="0"/>
              <a:t> </a:t>
            </a:r>
            <a:r>
              <a:rPr lang="en-US" dirty="0" err="1"/>
              <a:t>konflikta</a:t>
            </a:r>
            <a:r>
              <a:rPr lang="en-US" dirty="0"/>
              <a:t> </a:t>
            </a:r>
            <a:r>
              <a:rPr lang="sr-Latn-ME" dirty="0" smtClean="0"/>
              <a:t>ličnih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 smtClean="0"/>
              <a:t>korporacije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r>
              <a:rPr lang="sr-Latn-ME" dirty="0" smtClean="0"/>
              <a:t>N</a:t>
            </a:r>
            <a:r>
              <a:rPr lang="en-US" dirty="0" err="1" smtClean="0"/>
              <a:t>ema</a:t>
            </a:r>
            <a:r>
              <a:rPr lang="en-US" dirty="0" smtClean="0"/>
              <a:t> </a:t>
            </a:r>
            <a:r>
              <a:rPr lang="en-US" dirty="0" err="1"/>
              <a:t>empirijskih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egzaktno</a:t>
            </a:r>
            <a:r>
              <a:rPr lang="en-US" dirty="0"/>
              <a:t> </a:t>
            </a:r>
            <a:r>
              <a:rPr lang="en-US" dirty="0" err="1"/>
              <a:t>pokazivali</a:t>
            </a:r>
            <a:r>
              <a:rPr lang="en-US" dirty="0"/>
              <a:t> da je </a:t>
            </a:r>
            <a:r>
              <a:rPr lang="en-US" dirty="0" smtClean="0"/>
              <a:t>d</a:t>
            </a:r>
            <a:r>
              <a:rPr lang="sr-Latn-ME" dirty="0" smtClean="0"/>
              <a:t>ualni </a:t>
            </a:r>
            <a:r>
              <a:rPr lang="en-US" dirty="0" smtClean="0"/>
              <a:t> model</a:t>
            </a:r>
            <a:r>
              <a:rPr lang="sr-Latn-ME" dirty="0" smtClean="0"/>
              <a:t> </a:t>
            </a:r>
            <a:r>
              <a:rPr lang="pl-PL" dirty="0" smtClean="0"/>
              <a:t>efikasniji </a:t>
            </a:r>
            <a:r>
              <a:rPr lang="pl-PL" dirty="0"/>
              <a:t>od modela s jedinstvenim odborom.</a:t>
            </a:r>
          </a:p>
          <a:p>
            <a:pPr algn="just"/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autori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</a:t>
            </a:r>
            <a:r>
              <a:rPr lang="sr-Latn-ME" dirty="0" smtClean="0"/>
              <a:t>se </a:t>
            </a:r>
            <a:r>
              <a:rPr lang="en-US" dirty="0" err="1" smtClean="0"/>
              <a:t>odbori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nek</a:t>
            </a:r>
            <a:r>
              <a:rPr lang="sr-Latn-ME" dirty="0" smtClean="0"/>
              <a:t>i</a:t>
            </a:r>
            <a:r>
              <a:rPr lang="en-US" dirty="0" smtClean="0"/>
              <a:t>m s</a:t>
            </a:r>
            <a:r>
              <a:rPr lang="sr-Latn-ME" dirty="0" smtClean="0"/>
              <a:t>istemima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 smtClean="0"/>
              <a:t>vlada</a:t>
            </a:r>
            <a:r>
              <a:rPr lang="sr-Latn-ME" dirty="0" smtClean="0"/>
              <a:t> </a:t>
            </a:r>
            <a:r>
              <a:rPr lang="en-US" dirty="0" smtClean="0"/>
              <a:t> mode</a:t>
            </a:r>
            <a:r>
              <a:rPr lang="sr-Latn-ME" dirty="0" smtClean="0"/>
              <a:t>l jedinstvenog odbora</a:t>
            </a:r>
            <a:r>
              <a:rPr lang="en-US" dirty="0" smtClean="0"/>
              <a:t>, </a:t>
            </a:r>
            <a:r>
              <a:rPr lang="sr-Latn-ME" dirty="0" smtClean="0"/>
              <a:t>(</a:t>
            </a:r>
            <a:r>
              <a:rPr lang="en-US" dirty="0" err="1" smtClean="0"/>
              <a:t>npr</a:t>
            </a:r>
            <a:r>
              <a:rPr lang="en-US" dirty="0"/>
              <a:t>. u </a:t>
            </a:r>
            <a:r>
              <a:rPr lang="en-US" dirty="0" err="1"/>
              <a:t>Vetikoj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europskim</a:t>
            </a:r>
            <a:r>
              <a:rPr lang="en-US" dirty="0"/>
              <a:t> </a:t>
            </a:r>
            <a:r>
              <a:rPr lang="en-US" dirty="0" err="1" smtClean="0"/>
              <a:t>zem</a:t>
            </a:r>
            <a:r>
              <a:rPr lang="sr-Latn-ME" dirty="0"/>
              <a:t>l</a:t>
            </a:r>
            <a:r>
              <a:rPr lang="en-US" dirty="0" err="1" smtClean="0"/>
              <a:t>jama</a:t>
            </a:r>
            <a:r>
              <a:rPr lang="sr-Latn-ME" dirty="0" smtClean="0"/>
              <a:t>)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razdvajanjem</a:t>
            </a:r>
            <a:r>
              <a:rPr lang="en-US" dirty="0" smtClean="0"/>
              <a:t> polo</a:t>
            </a:r>
            <a:r>
              <a:rPr lang="sr-Latn-ME" dirty="0" smtClean="0"/>
              <a:t>ž</a:t>
            </a:r>
            <a:r>
              <a:rPr lang="en-US" dirty="0" err="1" smtClean="0"/>
              <a:t>aja</a:t>
            </a:r>
            <a:r>
              <a:rPr lang="en-US" dirty="0" smtClean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od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err="1" smtClean="0"/>
              <a:t>avnog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razvijaju</a:t>
            </a:r>
            <a:r>
              <a:rPr lang="en-US" dirty="0"/>
              <a:t> u </a:t>
            </a:r>
            <a:r>
              <a:rPr lang="en-US" dirty="0" err="1"/>
              <a:t>smjeru</a:t>
            </a:r>
            <a:r>
              <a:rPr lang="en-US" dirty="0"/>
              <a:t> de facto </a:t>
            </a:r>
            <a:r>
              <a:rPr lang="en-US" dirty="0" err="1"/>
              <a:t>uloge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44894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/>
          <a:lstStyle/>
          <a:p>
            <a:pPr algn="just"/>
            <a:r>
              <a:rPr lang="sr-Latn-ME" dirty="0"/>
              <a:t>Takođe,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češćem</a:t>
            </a:r>
            <a:r>
              <a:rPr lang="en-US" dirty="0" smtClean="0"/>
              <a:t> ne</a:t>
            </a:r>
            <a:r>
              <a:rPr lang="sr-Latn-ME" dirty="0" smtClean="0"/>
              <a:t>zavisnih 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u </a:t>
            </a:r>
            <a:r>
              <a:rPr lang="en-US" dirty="0" err="1"/>
              <a:t>odboru</a:t>
            </a:r>
            <a:r>
              <a:rPr lang="en-US" dirty="0"/>
              <a:t>, </a:t>
            </a:r>
            <a:r>
              <a:rPr lang="en-US" dirty="0" err="1"/>
              <a:t>razvijaju</a:t>
            </a:r>
            <a:r>
              <a:rPr lang="en-US" dirty="0"/>
              <a:t> </a:t>
            </a:r>
            <a:r>
              <a:rPr lang="sr-Latn-ME" dirty="0"/>
              <a:t>se </a:t>
            </a:r>
            <a:r>
              <a:rPr lang="en-US" dirty="0"/>
              <a:t>u </a:t>
            </a:r>
            <a:r>
              <a:rPr lang="en-US" dirty="0" err="1"/>
              <a:t>smjeru</a:t>
            </a:r>
            <a:r>
              <a:rPr lang="en-US" dirty="0"/>
              <a:t> de facto </a:t>
            </a:r>
            <a:r>
              <a:rPr lang="en-US" dirty="0" err="1"/>
              <a:t>uloge</a:t>
            </a:r>
            <a:r>
              <a:rPr lang="sr-Latn-ME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Spomenimo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ja</a:t>
            </a:r>
            <a:r>
              <a:rPr lang="sr-Latn-ME" dirty="0"/>
              <a:t>č</a:t>
            </a:r>
            <a:r>
              <a:rPr lang="en-US" dirty="0" err="1"/>
              <a:t>anje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u </a:t>
            </a:r>
            <a:r>
              <a:rPr lang="en-US" dirty="0" err="1"/>
              <a:t>oba</a:t>
            </a:r>
            <a:r>
              <a:rPr lang="en-US" dirty="0"/>
              <a:t> s</a:t>
            </a:r>
            <a:r>
              <a:rPr lang="sr-Latn-ME" dirty="0"/>
              <a:t>istema</a:t>
            </a:r>
            <a:r>
              <a:rPr lang="en-US" dirty="0"/>
              <a:t>,</a:t>
            </a:r>
            <a:r>
              <a:rPr lang="sr-Latn-ME" dirty="0"/>
              <a:t> č</a:t>
            </a:r>
            <a:r>
              <a:rPr lang="en-US" dirty="0" err="1"/>
              <a:t>ija</a:t>
            </a:r>
            <a:r>
              <a:rPr lang="en-US" dirty="0"/>
              <a:t> se </a:t>
            </a:r>
            <a:r>
              <a:rPr lang="en-US" dirty="0" err="1"/>
              <a:t>va</a:t>
            </a:r>
            <a:r>
              <a:rPr lang="sr-Latn-ME" dirty="0"/>
              <a:t>ž</a:t>
            </a:r>
            <a:r>
              <a:rPr lang="en-US" dirty="0" err="1"/>
              <a:t>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prepoznaje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k</a:t>
            </a:r>
            <a:r>
              <a:rPr lang="sr-Latn-ME" dirty="0"/>
              <a:t>l</a:t>
            </a:r>
            <a:r>
              <a:rPr lang="en-US" dirty="0" err="1"/>
              <a:t>ju</a:t>
            </a:r>
            <a:r>
              <a:rPr lang="sr-Latn-ME" dirty="0"/>
              <a:t>č</a:t>
            </a:r>
            <a:r>
              <a:rPr lang="en-US" dirty="0" err="1"/>
              <a:t>nih</a:t>
            </a:r>
            <a:r>
              <a:rPr lang="en-US" dirty="0"/>
              <a:t> </a:t>
            </a:r>
            <a:r>
              <a:rPr lang="en-US" dirty="0" err="1"/>
              <a:t>pokazatel</a:t>
            </a:r>
            <a:r>
              <a:rPr lang="sr-Latn-ME" dirty="0"/>
              <a:t>j</a:t>
            </a:r>
            <a:r>
              <a:rPr lang="en-US" dirty="0"/>
              <a:t>a</a:t>
            </a:r>
            <a:r>
              <a:rPr lang="sr-Latn-ME" dirty="0"/>
              <a:t> </a:t>
            </a:r>
            <a:r>
              <a:rPr lang="en-US" dirty="0" err="1"/>
              <a:t>dobroga</a:t>
            </a:r>
            <a:r>
              <a:rPr lang="sr-Latn-ME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/>
              <a:t>janja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dije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 smtClean="0"/>
              <a:t>europskih</a:t>
            </a:r>
            <a:r>
              <a:rPr lang="sr-Latn-ME" dirty="0" smtClean="0"/>
              <a:t> </a:t>
            </a:r>
            <a:r>
              <a:rPr lang="en-US" dirty="0" err="1" smtClean="0"/>
              <a:t>zema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izabrati</a:t>
            </a:r>
            <a:r>
              <a:rPr lang="en-US" dirty="0"/>
              <a:t> </a:t>
            </a:r>
            <a:r>
              <a:rPr lang="en-US" dirty="0" err="1" smtClean="0"/>
              <a:t>jed</a:t>
            </a:r>
            <a:r>
              <a:rPr lang="sr-Latn-ME" dirty="0" smtClean="0"/>
              <a:t>instven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dualni 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sr-Latn-ME" dirty="0" err="1"/>
              <a:t>o</a:t>
            </a:r>
            <a:r>
              <a:rPr lang="en-US" dirty="0" err="1" smtClean="0"/>
              <a:t>rganizacij</a:t>
            </a:r>
            <a:r>
              <a:rPr lang="sr-Latn-ME" dirty="0" smtClean="0"/>
              <a:t>e upravljačkih struktura.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/>
              <a:t>Nezavisno od modela korporativnog upravljanja supernacionalna regulativa naglašava važnost odbora.</a:t>
            </a:r>
          </a:p>
          <a:p>
            <a:pPr algn="just"/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67345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/>
          <a:lstStyle/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sr-Latn-ME" dirty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istaknuto</a:t>
            </a:r>
            <a:r>
              <a:rPr lang="en-US" dirty="0"/>
              <a:t> je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najbo</a:t>
            </a:r>
            <a:r>
              <a:rPr lang="sr-Latn-ME" dirty="0" smtClean="0"/>
              <a:t>l</a:t>
            </a:r>
            <a:r>
              <a:rPr lang="en-US" dirty="0" err="1" smtClean="0"/>
              <a:t>jemu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n</a:t>
            </a:r>
            <a:r>
              <a:rPr lang="en-US" dirty="0" err="1" smtClean="0"/>
              <a:t>te</a:t>
            </a:r>
            <a:r>
              <a:rPr lang="sr-Latn-ME" dirty="0" smtClean="0"/>
              <a:t>r</a:t>
            </a:r>
            <a:r>
              <a:rPr lang="en-US" dirty="0" err="1" smtClean="0"/>
              <a:t>esu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osnovu</a:t>
            </a:r>
            <a:r>
              <a:rPr lang="en-US" dirty="0" smtClean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 smtClean="0"/>
              <a:t>raspor</a:t>
            </a:r>
            <a:r>
              <a:rPr lang="sr-Latn-ME" dirty="0" smtClean="0"/>
              <a:t>l</a:t>
            </a:r>
            <a:r>
              <a:rPr lang="en-US" dirty="0" smtClean="0"/>
              <a:t>o</a:t>
            </a:r>
            <a:r>
              <a:rPr lang="sr-Latn-ME" dirty="0" smtClean="0"/>
              <a:t>ž</a:t>
            </a:r>
            <a:r>
              <a:rPr lang="en-US" dirty="0" err="1" smtClean="0"/>
              <a:t>ivih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 smtClean="0"/>
              <a:t>kva</a:t>
            </a:r>
            <a:r>
              <a:rPr lang="sr-Latn-ME" dirty="0" smtClean="0"/>
              <a:t>l</a:t>
            </a:r>
            <a:r>
              <a:rPr lang="en-US" dirty="0" err="1" smtClean="0"/>
              <a:t>itetnim</a:t>
            </a:r>
            <a:r>
              <a:rPr lang="en-US" dirty="0" smtClean="0"/>
              <a:t> </a:t>
            </a:r>
            <a:r>
              <a:rPr lang="sr-Latn-ME" dirty="0" err="1"/>
              <a:t>u</a:t>
            </a:r>
            <a:r>
              <a:rPr lang="en-US" dirty="0" err="1" smtClean="0"/>
              <a:t>vidom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ovanje</a:t>
            </a:r>
            <a:r>
              <a:rPr lang="en-US" dirty="0"/>
              <a:t>, a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s pažnjom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sr-Latn-ME" dirty="0" smtClean="0"/>
              <a:t>privrednika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S</a:t>
            </a:r>
            <a:r>
              <a:rPr lang="en-US" dirty="0" err="1" smtClean="0"/>
              <a:t>pecifi</a:t>
            </a:r>
            <a:r>
              <a:rPr lang="sr-Latn-ME" dirty="0" smtClean="0"/>
              <a:t>č</a:t>
            </a:r>
            <a:r>
              <a:rPr lang="en-US" dirty="0" err="1" smtClean="0"/>
              <a:t>irane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koj</a:t>
            </a:r>
            <a:r>
              <a:rPr lang="en-US" dirty="0" smtClean="0"/>
              <a:t>e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u</a:t>
            </a:r>
            <a:r>
              <a:rPr lang="en-US" dirty="0" smtClean="0"/>
              <a:t>p</a:t>
            </a:r>
            <a:r>
              <a:rPr lang="sr-Latn-ME" dirty="0" smtClean="0"/>
              <a:t>r</a:t>
            </a:r>
            <a:r>
              <a:rPr lang="en-US" dirty="0" err="1" smtClean="0"/>
              <a:t>ostav</a:t>
            </a:r>
            <a:r>
              <a:rPr lang="sr-Latn-ME" dirty="0" smtClean="0"/>
              <a:t>lja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kog</a:t>
            </a:r>
            <a:r>
              <a:rPr lang="sr-Latn-ME" dirty="0" smtClean="0"/>
              <a:t> kodeksa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 err="1" smtClean="0"/>
              <a:t>osiguravaju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usk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/>
              <a:t>đ</a:t>
            </a:r>
            <a:r>
              <a:rPr lang="en-US" dirty="0" err="1" smtClean="0"/>
              <a:t>enost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k</a:t>
            </a:r>
            <a:r>
              <a:rPr lang="en-US" dirty="0" err="1" smtClean="0"/>
              <a:t>onima</a:t>
            </a:r>
            <a:r>
              <a:rPr lang="en-US" dirty="0" smtClean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stan</a:t>
            </a:r>
            <a:r>
              <a:rPr lang="sr-Latn-ME" dirty="0" smtClean="0"/>
              <a:t>d</a:t>
            </a:r>
            <a:r>
              <a:rPr lang="en-US" dirty="0" err="1" smtClean="0"/>
              <a:t>ar</a:t>
            </a:r>
            <a:r>
              <a:rPr lang="sr-Latn-ME" dirty="0" smtClean="0"/>
              <a:t>d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istema </a:t>
            </a:r>
            <a:r>
              <a:rPr lang="en-US" dirty="0" smtClean="0"/>
              <a:t>interne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ijskog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tavanja</a:t>
            </a:r>
            <a:r>
              <a:rPr lang="en-US" dirty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35581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/>
          <a:lstStyle/>
          <a:p>
            <a:pPr algn="just"/>
            <a:r>
              <a:rPr lang="sr-Latn-ME" dirty="0" smtClean="0"/>
              <a:t>Pošto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reduzeću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arima</a:t>
            </a:r>
            <a:r>
              <a:rPr lang="en-US" dirty="0"/>
              <a:t>, </a:t>
            </a:r>
            <a:r>
              <a:rPr lang="sr-Latn-ME" dirty="0" smtClean="0"/>
              <a:t>Principi</a:t>
            </a:r>
            <a:r>
              <a:rPr lang="en-US" dirty="0" smtClean="0"/>
              <a:t> </a:t>
            </a:r>
            <a:r>
              <a:rPr lang="en-US" dirty="0" err="1"/>
              <a:t>usvajaju</a:t>
            </a:r>
            <a:r>
              <a:rPr lang="en-US" dirty="0"/>
              <a:t> </a:t>
            </a:r>
            <a:r>
              <a:rPr lang="en-US" dirty="0" smtClean="0"/>
              <a:t>op</a:t>
            </a:r>
            <a:r>
              <a:rPr lang="sr-Latn-ME" dirty="0" smtClean="0"/>
              <a:t>štu </a:t>
            </a:r>
            <a:r>
              <a:rPr lang="en-US" dirty="0" smtClean="0"/>
              <a:t> ne</a:t>
            </a:r>
            <a:r>
              <a:rPr lang="sr-Latn-ME" dirty="0" smtClean="0"/>
              <a:t>zavisnost  i objektivnost odbora, a ne </a:t>
            </a:r>
            <a:r>
              <a:rPr lang="en-US" dirty="0" smtClean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neza</a:t>
            </a:r>
            <a:r>
              <a:rPr lang="sr-Latn-ME" dirty="0" smtClean="0"/>
              <a:t>v</a:t>
            </a:r>
            <a:r>
              <a:rPr lang="en-US" dirty="0" err="1" smtClean="0"/>
              <a:t>isnost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O</a:t>
            </a:r>
            <a:r>
              <a:rPr lang="en-US" dirty="0" err="1" smtClean="0"/>
              <a:t>dbor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kor</a:t>
            </a:r>
            <a:r>
              <a:rPr lang="sr-Latn-ME" dirty="0" smtClean="0"/>
              <a:t>ek</a:t>
            </a:r>
            <a:r>
              <a:rPr lang="en-US" dirty="0" err="1" smtClean="0"/>
              <a:t>tno</a:t>
            </a:r>
            <a:r>
              <a:rPr lang="en-US" dirty="0" smtClean="0"/>
              <a:t> </a:t>
            </a:r>
            <a:r>
              <a:rPr lang="en-US" dirty="0" err="1" smtClean="0"/>
              <a:t>tretirati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l</a:t>
            </a:r>
            <a:r>
              <a:rPr lang="en-US" dirty="0" err="1" smtClean="0"/>
              <a:t>uke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sr-Latn-ME" dirty="0" smtClean="0"/>
              <a:t>utiču različito</a:t>
            </a:r>
            <a:r>
              <a:rPr lang="en-US" dirty="0" smtClean="0"/>
              <a:t> 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raz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sr-Latn-ME" dirty="0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smtClean="0"/>
              <a:t>0dbor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primjenj</a:t>
            </a:r>
            <a:r>
              <a:rPr lang="sr-Latn-ME" dirty="0" smtClean="0"/>
              <a:t>uje</a:t>
            </a:r>
            <a:r>
              <a:rPr lang="en-US" dirty="0" smtClean="0"/>
              <a:t> 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standarde</a:t>
            </a:r>
            <a:r>
              <a:rPr lang="en-US" dirty="0"/>
              <a:t>, </a:t>
            </a:r>
            <a:r>
              <a:rPr lang="en-US" dirty="0" err="1" smtClean="0"/>
              <a:t>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 smtClean="0"/>
              <a:t>interese</a:t>
            </a:r>
            <a:r>
              <a:rPr lang="en-US" dirty="0" smtClean="0"/>
              <a:t> </a:t>
            </a:r>
            <a:r>
              <a:rPr lang="en-US" dirty="0" err="1" smtClean="0"/>
              <a:t>interesno-ut</a:t>
            </a:r>
            <a:r>
              <a:rPr lang="sr-Latn-ME" dirty="0" smtClean="0"/>
              <a:t>i</a:t>
            </a:r>
            <a:r>
              <a:rPr lang="en-US" dirty="0" err="1" smtClean="0"/>
              <a:t>cajnih</a:t>
            </a:r>
            <a:r>
              <a:rPr lang="en-US" dirty="0" smtClean="0"/>
              <a:t> </a:t>
            </a:r>
            <a:r>
              <a:rPr lang="sr-Latn-ME" dirty="0" smtClean="0"/>
              <a:t>grupa.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06986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25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Ključne </a:t>
            </a:r>
            <a:r>
              <a:rPr lang="en-US" dirty="0" smtClean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istaknute</a:t>
            </a:r>
            <a:r>
              <a:rPr lang="en-US" dirty="0"/>
              <a:t> u </a:t>
            </a:r>
            <a:r>
              <a:rPr lang="sr-Latn-ME" dirty="0" smtClean="0"/>
              <a:t>Principima 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sr-Latn-ME" dirty="0" err="1"/>
              <a:t>A</a:t>
            </a:r>
            <a:r>
              <a:rPr lang="en-US" dirty="0" err="1" smtClean="0"/>
              <a:t>naliza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usmjeravanje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 smtClean="0"/>
              <a:t>korporacij</a:t>
            </a:r>
            <a:r>
              <a:rPr lang="sr-Latn-ME" dirty="0" smtClean="0"/>
              <a:t>e,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avni</a:t>
            </a:r>
            <a:r>
              <a:rPr lang="en-US" dirty="0" smtClean="0"/>
              <a:t> </a:t>
            </a:r>
            <a:r>
              <a:rPr lang="en-US" dirty="0" err="1" smtClean="0"/>
              <a:t>planov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ovanja</a:t>
            </a:r>
            <a:r>
              <a:rPr lang="en-US" dirty="0" smtClean="0"/>
              <a:t>,</a:t>
            </a:r>
            <a:r>
              <a:rPr lang="sr-Latn-ME" dirty="0" smtClean="0"/>
              <a:t> politika rizika poslovnih planova i godišnjih ob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una</a:t>
            </a:r>
            <a:r>
              <a:rPr lang="en-US" dirty="0"/>
              <a:t>; </a:t>
            </a:r>
            <a:r>
              <a:rPr lang="sr-Latn-ME" dirty="0" smtClean="0"/>
              <a:t>zatim </a:t>
            </a:r>
            <a:r>
              <a:rPr lang="en-US" dirty="0" err="1" smtClean="0"/>
              <a:t>postav</a:t>
            </a:r>
            <a:r>
              <a:rPr lang="sr-Latn-ME" dirty="0" smtClean="0"/>
              <a:t>l</a:t>
            </a:r>
            <a:r>
              <a:rPr lang="en-US" dirty="0" err="1" smtClean="0"/>
              <a:t>janje</a:t>
            </a:r>
            <a:r>
              <a:rPr lang="en-US" dirty="0" smtClean="0"/>
              <a:t> </a:t>
            </a:r>
            <a:r>
              <a:rPr lang="sr-Latn-ME" dirty="0" smtClean="0"/>
              <a:t>ostvarljivih ciljeva, praćenje implementacije planova preduzeća</a:t>
            </a:r>
            <a:r>
              <a:rPr lang="en-US" dirty="0" smtClean="0"/>
              <a:t>;  </a:t>
            </a:r>
            <a:r>
              <a:rPr lang="en-US" dirty="0" err="1" smtClean="0"/>
              <a:t>implementacij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sr-Latn-ME" dirty="0" smtClean="0"/>
              <a:t>i </a:t>
            </a:r>
            <a:r>
              <a:rPr lang="en-US" dirty="0" err="1" smtClean="0"/>
              <a:t>nadg</a:t>
            </a:r>
            <a:r>
              <a:rPr lang="sr-Latn-ME" dirty="0" smtClean="0"/>
              <a:t>l</a:t>
            </a:r>
            <a:r>
              <a:rPr lang="en-US" dirty="0" err="1" smtClean="0"/>
              <a:t>edanj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sr-Latn-ME" dirty="0" smtClean="0"/>
              <a:t>kapitalnih</a:t>
            </a:r>
            <a:r>
              <a:rPr lang="en-US" dirty="0" smtClean="0"/>
              <a:t> </a:t>
            </a:r>
            <a:r>
              <a:rPr lang="en-US" dirty="0" err="1"/>
              <a:t>izdataka</a:t>
            </a:r>
            <a:r>
              <a:rPr lang="en-US" dirty="0"/>
              <a:t>, </a:t>
            </a:r>
            <a:r>
              <a:rPr lang="en-US" dirty="0" err="1"/>
              <a:t>akvizicija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dezinvesticija</a:t>
            </a:r>
            <a:r>
              <a:rPr lang="en-US" dirty="0"/>
              <a:t>;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sr-Latn-ME" dirty="0" err="1"/>
              <a:t>P</a:t>
            </a:r>
            <a:r>
              <a:rPr lang="en-US" dirty="0" err="1" smtClean="0"/>
              <a:t>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sr-Latn-ME" dirty="0" smtClean="0"/>
              <a:t>efekata</a:t>
            </a:r>
            <a:r>
              <a:rPr lang="en-US" dirty="0" smtClean="0"/>
              <a:t> </a:t>
            </a:r>
            <a:r>
              <a:rPr lang="sr-Latn-ME" dirty="0" smtClean="0"/>
              <a:t> upravljanja </a:t>
            </a:r>
            <a:r>
              <a:rPr lang="en-US" dirty="0" smtClean="0"/>
              <a:t> </a:t>
            </a:r>
            <a:r>
              <a:rPr lang="sr-Latn-ME" dirty="0"/>
              <a:t>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je </a:t>
            </a:r>
            <a:r>
              <a:rPr lang="sr-Latn-ME" dirty="0" smtClean="0"/>
              <a:t>to </a:t>
            </a:r>
            <a:r>
              <a:rPr lang="en-US" dirty="0" err="1" smtClean="0"/>
              <a:t>potrebno</a:t>
            </a:r>
            <a:r>
              <a:rPr lang="en-US" dirty="0" smtClean="0"/>
              <a:t>;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(</a:t>
            </a:r>
            <a:r>
              <a:rPr lang="en-US" dirty="0"/>
              <a:t>3) </a:t>
            </a:r>
            <a:r>
              <a:rPr lang="sr-Latn-ME" dirty="0"/>
              <a:t>S</a:t>
            </a:r>
            <a:r>
              <a:rPr lang="en-US" dirty="0" smtClean="0"/>
              <a:t>e</a:t>
            </a:r>
            <a:r>
              <a:rPr lang="sr-Latn-ME" dirty="0" smtClean="0"/>
              <a:t>l</a:t>
            </a:r>
            <a:r>
              <a:rPr lang="en-US" dirty="0" err="1" smtClean="0"/>
              <a:t>ektiranje</a:t>
            </a:r>
            <a:r>
              <a:rPr lang="en-US" dirty="0"/>
              <a:t>, </a:t>
            </a:r>
            <a:r>
              <a:rPr lang="en-US" dirty="0" err="1" smtClean="0"/>
              <a:t>nagra</a:t>
            </a:r>
            <a:r>
              <a:rPr lang="sr-Latn-ME" dirty="0" smtClean="0"/>
              <a:t>đ</a:t>
            </a:r>
            <a:r>
              <a:rPr lang="en-US" dirty="0" err="1" smtClean="0"/>
              <a:t>ivanj</a:t>
            </a:r>
            <a:r>
              <a:rPr lang="sr-Latn-ME" dirty="0" smtClean="0"/>
              <a:t>e, praćenje,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kad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,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err="1" smtClean="0"/>
              <a:t>aniranje</a:t>
            </a:r>
            <a:r>
              <a:rPr lang="en-US" dirty="0" smtClean="0"/>
              <a:t> </a:t>
            </a:r>
            <a:r>
              <a:rPr lang="en-US" dirty="0" err="1" smtClean="0"/>
              <a:t>njihov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sr-Latn-ME" dirty="0" smtClean="0"/>
              <a:t>zamjene</a:t>
            </a:r>
            <a:r>
              <a:rPr lang="sr-Latn-ME" dirty="0"/>
              <a:t>.</a:t>
            </a:r>
            <a:r>
              <a:rPr lang="en-US" dirty="0" smtClean="0"/>
              <a:t>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65565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(4) </a:t>
            </a:r>
            <a:r>
              <a:rPr lang="sr-Latn-ME" dirty="0" err="1"/>
              <a:t>V</a:t>
            </a:r>
            <a:r>
              <a:rPr lang="en-US" dirty="0" err="1" smtClean="0"/>
              <a:t>ezivanje</a:t>
            </a:r>
            <a:r>
              <a:rPr lang="en-US" dirty="0" smtClean="0"/>
              <a:t> </a:t>
            </a:r>
            <a:r>
              <a:rPr lang="en-US" dirty="0" err="1"/>
              <a:t>primanja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sr-Latn-ME" dirty="0" smtClean="0"/>
              <a:t>l</a:t>
            </a:r>
            <a:r>
              <a:rPr lang="en-US" dirty="0" err="1" smtClean="0"/>
              <a:t>iu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inteiesima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eduzeća i 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;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 (5) </a:t>
            </a:r>
            <a:r>
              <a:rPr lang="sr-Latn-ME" dirty="0" err="1"/>
              <a:t>O</a:t>
            </a:r>
            <a:r>
              <a:rPr lang="en-US" dirty="0" err="1" smtClean="0"/>
              <a:t>siguravanje</a:t>
            </a:r>
            <a:r>
              <a:rPr lang="en-US" dirty="0" smtClean="0"/>
              <a:t> forma</a:t>
            </a:r>
            <a:r>
              <a:rPr lang="sr-Latn-ME" dirty="0" smtClean="0"/>
              <a:t>lnog  nominiranja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sr-Latn-ME" dirty="0"/>
              <a:t>l</a:t>
            </a:r>
            <a:r>
              <a:rPr lang="en-US" dirty="0" err="1" smtClean="0"/>
              <a:t>anova</a:t>
            </a:r>
            <a:r>
              <a:rPr lang="en-US" dirty="0"/>
              <a:t>; 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(6) </a:t>
            </a:r>
            <a:r>
              <a:rPr lang="sr-Latn-ME" dirty="0" err="1"/>
              <a:t>P</a:t>
            </a:r>
            <a:r>
              <a:rPr lang="en-US" dirty="0" err="1" smtClean="0"/>
              <a:t>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an</a:t>
            </a:r>
            <a:r>
              <a:rPr lang="sr-Latn-ME" dirty="0" smtClean="0"/>
              <a:t>j</a:t>
            </a:r>
            <a:r>
              <a:rPr lang="en-US" dirty="0" smtClean="0"/>
              <a:t>e p</a:t>
            </a:r>
            <a:r>
              <a:rPr lang="sr-Latn-ME" dirty="0" smtClean="0"/>
              <a:t>o</a:t>
            </a:r>
            <a:r>
              <a:rPr lang="en-US" dirty="0" err="1" smtClean="0"/>
              <a:t>tencija</a:t>
            </a:r>
            <a:r>
              <a:rPr lang="sr-Latn-ME" dirty="0"/>
              <a:t>l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sukobima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sr-Latn-ME" dirty="0"/>
              <a:t>a</a:t>
            </a:r>
            <a:r>
              <a:rPr lang="en-US" dirty="0" smtClean="0"/>
              <a:t>, </a:t>
            </a:r>
            <a:r>
              <a:rPr lang="sr-Latn-ME" dirty="0" smtClean="0"/>
              <a:t>članova odbora i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 smtClean="0"/>
              <a:t>uk</a:t>
            </a:r>
            <a:r>
              <a:rPr lang="sr-Latn-ME" dirty="0" smtClean="0"/>
              <a:t>lj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sr-Latn-ME" dirty="0"/>
              <a:t>e</a:t>
            </a:r>
            <a:r>
              <a:rPr lang="en-US" dirty="0" smtClean="0"/>
              <a:t> </a:t>
            </a:r>
            <a:r>
              <a:rPr lang="sr-Latn-ME" dirty="0" smtClean="0"/>
              <a:t>korišćenje </a:t>
            </a:r>
            <a:r>
              <a:rPr lang="en-US" dirty="0" err="1" smtClean="0"/>
              <a:t>resursa</a:t>
            </a:r>
            <a:r>
              <a:rPr lang="en-US" dirty="0" smtClean="0"/>
              <a:t> </a:t>
            </a:r>
            <a:r>
              <a:rPr lang="sr-Latn-ME" dirty="0" smtClean="0"/>
              <a:t>korporacije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učestvovanje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 smtClean="0"/>
              <a:t>transakcijama</a:t>
            </a:r>
            <a:r>
              <a:rPr lang="en-US" dirty="0"/>
              <a:t>;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(7) </a:t>
            </a:r>
            <a:r>
              <a:rPr lang="sr-Latn-ME" dirty="0" err="1"/>
              <a:t>O</a:t>
            </a:r>
            <a:r>
              <a:rPr lang="en-US" dirty="0" err="1" smtClean="0"/>
              <a:t>siguravanje</a:t>
            </a:r>
            <a:r>
              <a:rPr lang="en-US" dirty="0" smtClean="0"/>
              <a:t> </a:t>
            </a:r>
            <a:r>
              <a:rPr lang="en-US" dirty="0" err="1" smtClean="0"/>
              <a:t>integrit</a:t>
            </a:r>
            <a:r>
              <a:rPr lang="sr-Latn-ME" dirty="0" smtClean="0"/>
              <a:t>e</a:t>
            </a:r>
            <a:r>
              <a:rPr lang="en-US" dirty="0" smtClean="0"/>
              <a:t>t</a:t>
            </a:r>
            <a:r>
              <a:rPr lang="sr-Latn-ME" dirty="0"/>
              <a:t>a</a:t>
            </a:r>
            <a:r>
              <a:rPr lang="en-US" dirty="0" smtClean="0"/>
              <a:t> </a:t>
            </a:r>
            <a:r>
              <a:rPr lang="sr-Latn-ME" dirty="0" smtClean="0"/>
              <a:t>rač</a:t>
            </a:r>
            <a:r>
              <a:rPr lang="en-US" dirty="0" err="1" smtClean="0"/>
              <a:t>uno</a:t>
            </a:r>
            <a:r>
              <a:rPr lang="sr-Latn-ME" dirty="0" smtClean="0"/>
              <a:t>v</a:t>
            </a:r>
            <a:r>
              <a:rPr lang="en-US" dirty="0" err="1" smtClean="0"/>
              <a:t>odstven</a:t>
            </a:r>
            <a:r>
              <a:rPr lang="sr-Latn-ME" dirty="0" smtClean="0"/>
              <a:t>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sr-Latn-ME" dirty="0"/>
              <a:t>i</a:t>
            </a:r>
            <a:r>
              <a:rPr lang="en-US" dirty="0" err="1" smtClean="0"/>
              <a:t>jsk</a:t>
            </a:r>
            <a:r>
              <a:rPr lang="sr-Latn-ME" dirty="0" smtClean="0"/>
              <a:t>og</a:t>
            </a:r>
            <a:r>
              <a:rPr lang="en-US" dirty="0" smtClean="0"/>
              <a:t> s</a:t>
            </a:r>
            <a:r>
              <a:rPr lang="sr-Latn-ME" dirty="0" smtClean="0"/>
              <a:t>istema</a:t>
            </a:r>
            <a:r>
              <a:rPr lang="en-US" dirty="0" smtClean="0"/>
              <a:t>,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smtClean="0"/>
              <a:t>iv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zavisnog </a:t>
            </a:r>
            <a:r>
              <a:rPr lang="en-US" dirty="0" smtClean="0"/>
              <a:t> </a:t>
            </a:r>
            <a:r>
              <a:rPr lang="en-US" dirty="0" err="1" smtClean="0"/>
              <a:t>revi</a:t>
            </a:r>
            <a:r>
              <a:rPr lang="sr-Latn-ME" dirty="0" smtClean="0"/>
              <a:t>z</a:t>
            </a:r>
            <a:r>
              <a:rPr lang="en-US" dirty="0" err="1" smtClean="0"/>
              <a:t>ora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smtClean="0"/>
              <a:t>go</a:t>
            </a:r>
            <a:r>
              <a:rPr lang="sr-Latn-ME" dirty="0" smtClean="0"/>
              <a:t>varajuće </a:t>
            </a:r>
            <a:r>
              <a:rPr lang="en-US" dirty="0" smtClean="0"/>
              <a:t> s</a:t>
            </a:r>
            <a:r>
              <a:rPr lang="sr-Latn-ME" dirty="0" smtClean="0"/>
              <a:t>isteme</a:t>
            </a:r>
            <a:r>
              <a:rPr lang="en-US" dirty="0" smtClean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/>
              <a:t>(</a:t>
            </a:r>
            <a:r>
              <a:rPr lang="en-US" dirty="0" smtClean="0"/>
              <a:t>s</a:t>
            </a:r>
            <a:r>
              <a:rPr lang="sr-Latn-ME" dirty="0" smtClean="0"/>
              <a:t>istem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ijske</a:t>
            </a:r>
            <a:r>
              <a:rPr lang="en-US" dirty="0" smtClean="0"/>
              <a:t> </a:t>
            </a:r>
            <a:r>
              <a:rPr lang="sr-Latn-ME" dirty="0" smtClean="0"/>
              <a:t>kontrole i </a:t>
            </a:r>
            <a:r>
              <a:rPr lang="en-US" dirty="0" err="1" smtClean="0"/>
              <a:t>standarda</a:t>
            </a:r>
            <a:r>
              <a:rPr lang="sr-Latn-ME" dirty="0" smtClean="0"/>
              <a:t>).</a:t>
            </a:r>
            <a:endParaRPr lang="sr-Latn-ME" dirty="0"/>
          </a:p>
          <a:p>
            <a:pPr marL="0" indent="0">
              <a:buNone/>
            </a:pPr>
            <a:r>
              <a:rPr lang="en-US" dirty="0"/>
              <a:t>(8) </a:t>
            </a:r>
            <a:r>
              <a:rPr lang="sr-Latn-ME" dirty="0" err="1"/>
              <a:t>N</a:t>
            </a:r>
            <a:r>
              <a:rPr lang="en-US" dirty="0" err="1" smtClean="0"/>
              <a:t>adgedan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 smtClean="0"/>
              <a:t>proce</a:t>
            </a:r>
            <a:r>
              <a:rPr lang="sr-Latn-ME" dirty="0" smtClean="0"/>
              <a:t>s</a:t>
            </a:r>
            <a:r>
              <a:rPr lang="en-US" dirty="0" smtClean="0"/>
              <a:t>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avl</a:t>
            </a:r>
            <a:r>
              <a:rPr lang="sr-Latn-ME" dirty="0" smtClean="0"/>
              <a:t>ji</a:t>
            </a:r>
            <a:r>
              <a:rPr lang="en-US" dirty="0" err="1" smtClean="0"/>
              <a:t>vanja</a:t>
            </a:r>
            <a:r>
              <a:rPr lang="en-US" dirty="0" smtClean="0"/>
              <a:t> </a:t>
            </a:r>
            <a:r>
              <a:rPr lang="en-US" dirty="0" err="1" smtClean="0"/>
              <a:t>informa</a:t>
            </a:r>
            <a:r>
              <a:rPr lang="sr-Latn-ME" dirty="0" smtClean="0"/>
              <a:t>ci</a:t>
            </a:r>
            <a:r>
              <a:rPr lang="en-US" dirty="0" smtClean="0"/>
              <a:t>ja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komuniciran</a:t>
            </a:r>
            <a:r>
              <a:rPr lang="sr-Latn-ME" dirty="0" smtClean="0"/>
              <a:t>j</a:t>
            </a:r>
            <a:r>
              <a:rPr lang="en-US" dirty="0" smtClean="0"/>
              <a:t>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46926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istaknuto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sposoban</a:t>
            </a:r>
            <a:r>
              <a:rPr lang="sr-Latn-ME" dirty="0" smtClean="0"/>
              <a:t> da sprovede </a:t>
            </a:r>
            <a:r>
              <a:rPr lang="en-US" dirty="0" smtClean="0"/>
              <a:t> ne</a:t>
            </a:r>
            <a:r>
              <a:rPr lang="sr-Latn-ME" dirty="0" smtClean="0"/>
              <a:t>zavisne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objektivne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ocjene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stvarima</a:t>
            </a:r>
            <a:r>
              <a:rPr lang="en-US" dirty="0"/>
              <a:t> od 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za korporaciju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/>
              <a:t>svega</a:t>
            </a:r>
            <a:r>
              <a:rPr lang="en-US" dirty="0"/>
              <a:t>, da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dovo</a:t>
            </a:r>
            <a:r>
              <a:rPr lang="sr-Latn-ME" dirty="0" smtClean="0"/>
              <a:t>l</a:t>
            </a:r>
            <a:r>
              <a:rPr lang="en-US" dirty="0" err="1" smtClean="0"/>
              <a:t>jan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sr-Latn-ME" dirty="0" smtClean="0"/>
              <a:t>čl</a:t>
            </a:r>
            <a:r>
              <a:rPr lang="en-US" dirty="0" err="1" smtClean="0"/>
              <a:t>anova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kad</a:t>
            </a:r>
            <a:r>
              <a:rPr lang="en-US" dirty="0"/>
              <a:t> se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jedinstvenom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sposobni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zavisno</a:t>
            </a:r>
            <a:r>
              <a:rPr lang="en-US" dirty="0" smtClean="0"/>
              <a:t> </a:t>
            </a:r>
            <a:r>
              <a:rPr lang="en-US" dirty="0" err="1" smtClean="0"/>
              <a:t>prosu</a:t>
            </a:r>
            <a:r>
              <a:rPr lang="sr-Latn-ME" dirty="0" smtClean="0"/>
              <a:t>đ</a:t>
            </a:r>
            <a:r>
              <a:rPr lang="en-US" dirty="0" err="1" smtClean="0"/>
              <a:t>ivati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zada</a:t>
            </a:r>
            <a:r>
              <a:rPr lang="sr-Latn-ME" dirty="0" smtClean="0"/>
              <a:t>ci</a:t>
            </a:r>
            <a:r>
              <a:rPr lang="en-US" dirty="0" err="1" smtClean="0"/>
              <a:t>ama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su </a:t>
            </a:r>
            <a:r>
              <a:rPr lang="pl-PL" dirty="0" smtClean="0"/>
              <a:t>potencijal </a:t>
            </a:r>
            <a:r>
              <a:rPr lang="pl-PL" dirty="0"/>
              <a:t>za </a:t>
            </a:r>
            <a:r>
              <a:rPr lang="pl-PL" dirty="0" smtClean="0"/>
              <a:t>konflikt </a:t>
            </a:r>
            <a:r>
              <a:rPr lang="pl-PL" dirty="0"/>
              <a:t>interesa. </a:t>
            </a:r>
            <a:endParaRPr lang="pl-PL" dirty="0" smtClean="0"/>
          </a:p>
          <a:p>
            <a:pPr algn="just"/>
            <a:r>
              <a:rPr lang="pl-PL" dirty="0" smtClean="0"/>
              <a:t>U slučaju </a:t>
            </a:r>
            <a:r>
              <a:rPr lang="pl-PL" dirty="0"/>
              <a:t>kad </a:t>
            </a:r>
            <a:r>
              <a:rPr lang="pl-PL" dirty="0" smtClean="0"/>
              <a:t>postoje </a:t>
            </a:r>
            <a:r>
              <a:rPr lang="en-US" dirty="0" err="1" smtClean="0"/>
              <a:t>posebne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(</a:t>
            </a:r>
            <a:r>
              <a:rPr lang="en-US" dirty="0" err="1"/>
              <a:t>pododbori</a:t>
            </a:r>
            <a:r>
              <a:rPr lang="en-US" dirty="0"/>
              <a:t>)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, </a:t>
            </a:r>
            <a:r>
              <a:rPr lang="sr-Latn-ME" dirty="0"/>
              <a:t>m</a:t>
            </a:r>
            <a:r>
              <a:rPr lang="en-US" dirty="0" err="1" smtClean="0"/>
              <a:t>andati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sastav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 smtClean="0"/>
              <a:t>djelova</a:t>
            </a:r>
            <a:r>
              <a:rPr lang="sr-Latn-ME" dirty="0" smtClean="0"/>
              <a:t>nja, </a:t>
            </a:r>
            <a:r>
              <a:rPr lang="en-US" dirty="0" err="1" smtClean="0"/>
              <a:t>trebaju</a:t>
            </a:r>
            <a:r>
              <a:rPr lang="en-US" dirty="0" smtClean="0"/>
              <a:t> b</a:t>
            </a:r>
            <a:r>
              <a:rPr lang="sr-Latn-ME" dirty="0" smtClean="0"/>
              <a:t>i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/>
              <a:t>dobro </a:t>
            </a:r>
            <a:r>
              <a:rPr lang="en-US" dirty="0" err="1" smtClean="0"/>
              <a:t>defin</a:t>
            </a:r>
            <a:r>
              <a:rPr lang="sr-Latn-ME" dirty="0" smtClean="0"/>
              <a:t>i</a:t>
            </a:r>
            <a:r>
              <a:rPr lang="sr-Latn-ME" dirty="0"/>
              <a:t>s</a:t>
            </a: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javljeni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23347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O</a:t>
            </a:r>
            <a:r>
              <a:rPr lang="en-US" dirty="0" smtClean="0"/>
              <a:t>sim </a:t>
            </a:r>
            <a:r>
              <a:rPr lang="en-US" dirty="0"/>
              <a:t>toga, </a:t>
            </a:r>
            <a:r>
              <a:rPr lang="sr-Latn-ME" dirty="0" err="1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biti</a:t>
            </a:r>
            <a:r>
              <a:rPr lang="it-IT" dirty="0" smtClean="0"/>
              <a:t> </a:t>
            </a:r>
            <a:r>
              <a:rPr lang="it-IT" dirty="0"/>
              <a:t>predani svojim odgovornostima i </a:t>
            </a:r>
            <a:r>
              <a:rPr lang="it-IT" dirty="0" smtClean="0"/>
              <a:t>du</a:t>
            </a:r>
            <a:r>
              <a:rPr lang="sr-Latn-ME" dirty="0" smtClean="0"/>
              <a:t>ž</a:t>
            </a:r>
            <a:r>
              <a:rPr lang="it-IT" dirty="0" smtClean="0"/>
              <a:t>nostima</a:t>
            </a:r>
            <a:r>
              <a:rPr lang="it-IT" dirty="0"/>
              <a:t>.</a:t>
            </a:r>
          </a:p>
          <a:p>
            <a:pPr algn="just"/>
            <a:r>
              <a:rPr lang="sr-Latn-ME" dirty="0" smtClean="0"/>
              <a:t> </a:t>
            </a:r>
            <a:r>
              <a:rPr lang="sr-Latn-ME" dirty="0"/>
              <a:t>O</a:t>
            </a:r>
            <a:r>
              <a:rPr lang="en-US" dirty="0" smtClean="0"/>
              <a:t>d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)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zahtijevati</a:t>
            </a:r>
            <a:r>
              <a:rPr lang="en-US" dirty="0" smtClean="0"/>
              <a:t> </a:t>
            </a:r>
            <a:r>
              <a:rPr lang="sr-Latn-ME" dirty="0" smtClean="0"/>
              <a:t>izjašnjavanje</a:t>
            </a:r>
            <a:r>
              <a:rPr lang="en-US" dirty="0" smtClean="0"/>
              <a:t> </a:t>
            </a:r>
            <a:r>
              <a:rPr lang="sr-Latn-ME" dirty="0" smtClean="0"/>
              <a:t>da</a:t>
            </a:r>
            <a:r>
              <a:rPr lang="en-US" dirty="0" smtClean="0"/>
              <a:t> 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, </a:t>
            </a:r>
            <a:r>
              <a:rPr lang="sr-Latn-ME" dirty="0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sr-Latn-ME" dirty="0" smtClean="0"/>
              <a:t> mogu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materija</a:t>
            </a:r>
            <a:r>
              <a:rPr lang="sr-Latn-ME" dirty="0" smtClean="0"/>
              <a:t>l</a:t>
            </a:r>
            <a:r>
              <a:rPr lang="en-US" dirty="0" smtClean="0"/>
              <a:t>nog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s </a:t>
            </a:r>
            <a:r>
              <a:rPr lang="en-US" dirty="0" err="1"/>
              <a:t>korporacijom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bi </a:t>
            </a:r>
            <a:r>
              <a:rPr lang="en-US" dirty="0" err="1" smtClean="0"/>
              <a:t>mog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ecaja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ugled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sr-Latn-ME" dirty="0"/>
              <a:t>l</a:t>
            </a:r>
            <a:r>
              <a:rPr lang="en-US" dirty="0" err="1" smtClean="0"/>
              <a:t>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objav</a:t>
            </a:r>
            <a:r>
              <a:rPr lang="sr-Latn-ME" dirty="0" smtClean="0"/>
              <a:t>l</a:t>
            </a:r>
            <a:r>
              <a:rPr lang="en-US" dirty="0" err="1" smtClean="0"/>
              <a:t>jena</a:t>
            </a:r>
            <a:r>
              <a:rPr lang="en-US" dirty="0" smtClean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, ne bi </a:t>
            </a:r>
            <a:r>
              <a:rPr lang="en-US" dirty="0" err="1" smtClean="0"/>
              <a:t>treba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uktju</a:t>
            </a:r>
            <a:r>
              <a:rPr lang="sr-Latn-ME" dirty="0" smtClean="0"/>
              <a:t>č</a:t>
            </a:r>
            <a:r>
              <a:rPr lang="en-US" dirty="0" err="1" smtClean="0"/>
              <a:t>ene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/>
              <a:t>o tom </a:t>
            </a:r>
            <a:r>
              <a:rPr lang="en-US" dirty="0" err="1"/>
              <a:t>pitanju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/>
              <a:t>se,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kraju</a:t>
            </a:r>
            <a:r>
              <a:rPr lang="en-US" dirty="0" smtClean="0"/>
              <a:t>,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smtClean="0"/>
              <a:t>ava </a:t>
            </a:r>
            <a:r>
              <a:rPr lang="sr-Latn-ME" dirty="0" smtClean="0"/>
              <a:t>da</a:t>
            </a:r>
            <a:r>
              <a:rPr lang="en-US" dirty="0" smtClean="0"/>
              <a:t> </a:t>
            </a:r>
            <a:r>
              <a:rPr lang="sr-Latn-ME" dirty="0"/>
              <a:t>č</a:t>
            </a:r>
            <a:r>
              <a:rPr lang="sr-Latn-ME" dirty="0" smtClean="0"/>
              <a:t>l</a:t>
            </a:r>
            <a:r>
              <a:rPr lang="en-US" dirty="0" err="1" smtClean="0"/>
              <a:t>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sr-Latn-ME" dirty="0" smtClean="0"/>
              <a:t>blagovremeni</a:t>
            </a:r>
            <a:r>
              <a:rPr lang="en-US" dirty="0" smtClean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pl-PL" dirty="0" smtClean="0"/>
              <a:t>o </a:t>
            </a:r>
            <a:r>
              <a:rPr lang="pl-PL" dirty="0"/>
              <a:t>korporaciji i </a:t>
            </a:r>
            <a:r>
              <a:rPr lang="pl-PL" dirty="0" smtClean="0"/>
              <a:t>njenom  </a:t>
            </a:r>
            <a:r>
              <a:rPr lang="pl-PL" dirty="0"/>
              <a:t>poslovanju.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01738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2164"/>
          </a:xfrm>
        </p:spPr>
        <p:txBody>
          <a:bodyPr/>
          <a:lstStyle/>
          <a:p>
            <a:r>
              <a:rPr lang="sr-Latn-ME" dirty="0" smtClean="0"/>
              <a:t>2.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Kompenzacijski</a:t>
            </a:r>
            <a:r>
              <a:rPr lang="en-US" dirty="0" smtClean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interni</a:t>
            </a:r>
            <a:r>
              <a:rPr lang="sr-Latn-ME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/>
              <a:t>korpontivnog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O</a:t>
            </a:r>
            <a:r>
              <a:rPr lang="en-US" dirty="0" err="1" smtClean="0"/>
              <a:t>dgovaraju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model </a:t>
            </a:r>
            <a:r>
              <a:rPr lang="en-US" dirty="0" smtClean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 smtClean="0"/>
              <a:t>,</a:t>
            </a:r>
            <a:r>
              <a:rPr lang="sr-Latn-ME" dirty="0" smtClean="0"/>
              <a:t> vrlo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/>
              <a:t>, </a:t>
            </a:r>
            <a:r>
              <a:rPr lang="en-US" dirty="0" err="1"/>
              <a:t>osobito</a:t>
            </a:r>
            <a:r>
              <a:rPr lang="en-US" dirty="0"/>
              <a:t> u </a:t>
            </a:r>
            <a:r>
              <a:rPr lang="en-US" dirty="0" err="1" smtClean="0"/>
              <a:t>svi</a:t>
            </a:r>
            <a:r>
              <a:rPr lang="sr-Latn-ME" dirty="0" smtClean="0"/>
              <a:t>jet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korporacijskih</a:t>
            </a:r>
            <a:r>
              <a:rPr lang="en-US" dirty="0"/>
              <a:t> </a:t>
            </a:r>
            <a:r>
              <a:rPr lang="en-US" dirty="0" err="1"/>
              <a:t>slomova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sta</a:t>
            </a:r>
            <a:r>
              <a:rPr lang="sr-Latn-ME" dirty="0" smtClean="0"/>
              <a:t>l</a:t>
            </a:r>
            <a:r>
              <a:rPr lang="en-US" dirty="0" smtClean="0"/>
              <a:t>nog </a:t>
            </a:r>
            <a:r>
              <a:rPr lang="en-US" dirty="0" err="1"/>
              <a:t>pritiska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sr-Latn-ME" dirty="0" smtClean="0"/>
              <a:t>na 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sr-Latn-ME" dirty="0" smtClean="0"/>
              <a:t>u </a:t>
            </a:r>
            <a:r>
              <a:rPr lang="en-US" dirty="0" smtClean="0"/>
              <a:t> </a:t>
            </a:r>
            <a:r>
              <a:rPr lang="en-US" dirty="0" err="1" smtClean="0"/>
              <a:t>primanja</a:t>
            </a:r>
            <a:r>
              <a:rPr lang="sr-Latn-ME" dirty="0" smtClean="0"/>
              <a:t> top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ikim</a:t>
            </a:r>
            <a:r>
              <a:rPr lang="en-US" dirty="0" smtClean="0"/>
              <a:t> </a:t>
            </a:r>
            <a:r>
              <a:rPr lang="en-US" dirty="0" err="1" smtClean="0"/>
              <a:t>korporacijama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rimanja v</a:t>
            </a:r>
            <a:r>
              <a:rPr lang="en-US" dirty="0" err="1" smtClean="0"/>
              <a:t>rhovnog</a:t>
            </a:r>
            <a:r>
              <a:rPr lang="en-US" dirty="0" smtClean="0"/>
              <a:t> </a:t>
            </a:r>
            <a:r>
              <a:rPr lang="en-US" dirty="0" err="1"/>
              <a:t>menadzmenta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transparentn</a:t>
            </a:r>
            <a:r>
              <a:rPr lang="sr-Latn-ME" dirty="0" smtClean="0"/>
              <a:t>a</a:t>
            </a:r>
            <a:r>
              <a:rPr lang="en-US" dirty="0" smtClean="0"/>
              <a:t>, </a:t>
            </a:r>
            <a:r>
              <a:rPr lang="en-US" dirty="0"/>
              <a:t>a u </a:t>
            </a:r>
            <a:r>
              <a:rPr lang="en-US" dirty="0" smtClean="0"/>
              <a:t>drug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sr-Latn-ME" dirty="0" smtClean="0"/>
              <a:t> </a:t>
            </a:r>
            <a:r>
              <a:rPr lang="pt-BR" dirty="0" smtClean="0"/>
              <a:t>objav</a:t>
            </a:r>
            <a:r>
              <a:rPr lang="sr-Latn-ME" dirty="0" smtClean="0"/>
              <a:t>l</a:t>
            </a:r>
            <a:r>
              <a:rPr lang="pt-BR" dirty="0" smtClean="0"/>
              <a:t>jivanja </a:t>
            </a:r>
            <a:r>
              <a:rPr lang="pt-BR" dirty="0"/>
              <a:t>podataka o tim </a:t>
            </a:r>
            <a:r>
              <a:rPr lang="pt-BR" dirty="0" smtClean="0"/>
              <a:t>primanjima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58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raznovrsni</a:t>
            </a:r>
            <a:r>
              <a:rPr lang="en-US" dirty="0"/>
              <a:t> a </a:t>
            </a:r>
            <a:r>
              <a:rPr lang="en-US" dirty="0" err="1" smtClean="0"/>
              <a:t>obuhva</a:t>
            </a:r>
            <a:r>
              <a:rPr lang="sr-Latn-ME" dirty="0" smtClean="0"/>
              <a:t>t</a:t>
            </a:r>
            <a:r>
              <a:rPr lang="en-US" dirty="0" err="1" smtClean="0"/>
              <a:t>aju</a:t>
            </a:r>
            <a:r>
              <a:rPr lang="en-US" dirty="0"/>
              <a:t>, </a:t>
            </a:r>
            <a:r>
              <a:rPr lang="sr-Latn-ME" dirty="0" smtClean="0"/>
              <a:t>pored </a:t>
            </a:r>
            <a:r>
              <a:rPr lang="en-US" dirty="0" err="1" smtClean="0"/>
              <a:t>ostali</a:t>
            </a:r>
            <a:r>
              <a:rPr lang="sr-Latn-ME" dirty="0" smtClean="0"/>
              <a:t>h</a:t>
            </a:r>
            <a:r>
              <a:rPr lang="en-US" dirty="0" smtClean="0"/>
              <a:t>, </a:t>
            </a:r>
            <a:r>
              <a:rPr lang="en-US" dirty="0" err="1"/>
              <a:t>kontrolu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sr-Latn-ME" dirty="0" smtClean="0"/>
              <a:t>,</a:t>
            </a:r>
            <a:r>
              <a:rPr lang="en-US" dirty="0" smtClean="0"/>
              <a:t>  </a:t>
            </a:r>
            <a:r>
              <a:rPr lang="en-US" dirty="0" err="1"/>
              <a:t>kreditora</a:t>
            </a:r>
            <a:r>
              <a:rPr lang="en-US" dirty="0"/>
              <a:t>,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 smtClean="0"/>
              <a:t>unutar</a:t>
            </a:r>
            <a:r>
              <a:rPr lang="sr-Latn-ME" dirty="0" smtClean="0"/>
              <a:t>aš</a:t>
            </a:r>
            <a:r>
              <a:rPr lang="en-US" dirty="0" err="1" smtClean="0"/>
              <a:t>nje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/>
              <a:t>, </a:t>
            </a:r>
            <a:r>
              <a:rPr lang="sr-Latn-ME" dirty="0" smtClean="0"/>
              <a:t>spoljne</a:t>
            </a:r>
            <a:r>
              <a:rPr lang="en-US" dirty="0" smtClean="0"/>
              <a:t> </a:t>
            </a:r>
            <a:r>
              <a:rPr lang="en-US" dirty="0" err="1"/>
              <a:t>revizore</a:t>
            </a:r>
            <a:r>
              <a:rPr lang="en-US" dirty="0"/>
              <a:t>,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okvire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dr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U zavisnosti od </a:t>
            </a:r>
            <a:r>
              <a:rPr lang="en-US" dirty="0" smtClean="0"/>
              <a:t> </a:t>
            </a:r>
            <a:r>
              <a:rPr lang="en-US" dirty="0" err="1" smtClean="0"/>
              <a:t>kontekst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kojemu</a:t>
            </a:r>
            <a:r>
              <a:rPr lang="en-US" dirty="0"/>
              <a:t> se </a:t>
            </a:r>
            <a:r>
              <a:rPr lang="en-US" dirty="0" err="1"/>
              <a:t>iskazuju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sr-Latn-ME" dirty="0" smtClean="0"/>
              <a:t>koriste</a:t>
            </a:r>
            <a:r>
              <a:rPr lang="en-US" dirty="0" smtClean="0"/>
              <a:t>,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/>
              <a:t>je </a:t>
            </a:r>
            <a:r>
              <a:rPr lang="sr-Latn-ME" dirty="0" smtClean="0"/>
              <a:t>razlikovati: </a:t>
            </a:r>
            <a:r>
              <a:rPr lang="en-US" dirty="0" smtClean="0"/>
              <a:t> </a:t>
            </a:r>
            <a:r>
              <a:rPr lang="en-US" dirty="0"/>
              <a:t>(1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i</a:t>
            </a:r>
            <a:r>
              <a:rPr lang="en-US" dirty="0"/>
              <a:t> (2) </a:t>
            </a:r>
            <a:r>
              <a:rPr lang="en-US" dirty="0" err="1"/>
              <a:t>eksterne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 smtClean="0"/>
              <a:t>mehanizmi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upravfanja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sr-Latn-ME" dirty="0" smtClean="0"/>
              <a:t>odbori (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sr-Latn-ME" dirty="0" smtClean="0"/>
              <a:t>ili </a:t>
            </a:r>
            <a:r>
              <a:rPr lang="en-US" dirty="0" err="1" smtClean="0"/>
              <a:t>nadzorni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uprava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/>
              <a:t>,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va</a:t>
            </a:r>
            <a:r>
              <a:rPr lang="en-US" dirty="0"/>
              <a:t>,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interesno-utjecajnim</a:t>
            </a:r>
            <a:r>
              <a:rPr lang="sr-Latn-ME" dirty="0" smtClean="0"/>
              <a:t> subjektima i korporativno izvještavanje.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1520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 fontScale="92500"/>
          </a:bodyPr>
          <a:lstStyle/>
          <a:p>
            <a:pPr algn="just"/>
            <a:r>
              <a:rPr lang="sr-Latn-ME" dirty="0"/>
              <a:t>V</a:t>
            </a:r>
            <a:r>
              <a:rPr lang="sv-SE" dirty="0" smtClean="0"/>
              <a:t>rijednost </a:t>
            </a:r>
            <a:r>
              <a:rPr lang="sv-SE" dirty="0"/>
              <a:t>samo osnovnoga </a:t>
            </a:r>
            <a:r>
              <a:rPr lang="sv-SE" dirty="0" smtClean="0"/>
              <a:t>kompenzac</a:t>
            </a:r>
            <a:r>
              <a:rPr lang="sr-Latn-ME" dirty="0" smtClean="0"/>
              <a:t>i</a:t>
            </a:r>
            <a:r>
              <a:rPr lang="sv-SE" dirty="0" smtClean="0"/>
              <a:t>jskog </a:t>
            </a:r>
            <a:r>
              <a:rPr lang="sv-SE" dirty="0"/>
              <a:t>paketa, npr. </a:t>
            </a:r>
            <a:r>
              <a:rPr lang="sv-SE" dirty="0" smtClean="0"/>
              <a:t>amer</a:t>
            </a:r>
            <a:r>
              <a:rPr lang="sr-Latn-ME" dirty="0" smtClean="0"/>
              <a:t>č</a:t>
            </a:r>
            <a:r>
              <a:rPr lang="sv-SE" dirty="0" smtClean="0"/>
              <a:t>akoga glavnog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 smtClean="0"/>
              <a:t>direktora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/>
              <a:t>je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Njema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/>
              <a:t>, </a:t>
            </a:r>
            <a:r>
              <a:rPr lang="en-US" dirty="0" smtClean="0"/>
              <a:t>Span</a:t>
            </a:r>
            <a:r>
              <a:rPr lang="sr-Latn-ME" dirty="0" smtClean="0"/>
              <a:t>iji</a:t>
            </a:r>
            <a:r>
              <a:rPr lang="en-US" dirty="0" smtClean="0"/>
              <a:t>, </a:t>
            </a:r>
            <a:r>
              <a:rPr lang="sr-Latn-ME" dirty="0" err="1"/>
              <a:t>Š</a:t>
            </a:r>
            <a:r>
              <a:rPr lang="en-US" dirty="0" err="1" smtClean="0"/>
              <a:t>vedskoj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err="1"/>
              <a:t>Š</a:t>
            </a:r>
            <a:r>
              <a:rPr lang="en-US" dirty="0" smtClean="0"/>
              <a:t>v</a:t>
            </a:r>
            <a:r>
              <a:rPr lang="sr-Latn-ME" dirty="0" smtClean="0"/>
              <a:t>ajcarskoj.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kupne</a:t>
            </a:r>
            <a:r>
              <a:rPr lang="en-US" dirty="0" smtClean="0"/>
              <a:t> </a:t>
            </a:r>
            <a:r>
              <a:rPr lang="en-US" dirty="0" err="1"/>
              <a:t>kompenzacije</a:t>
            </a:r>
            <a:r>
              <a:rPr lang="en-US" dirty="0"/>
              <a:t> (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ukupnoga</a:t>
            </a:r>
            <a:r>
              <a:rPr lang="en-US" dirty="0" smtClean="0"/>
              <a:t> </a:t>
            </a:r>
            <a:r>
              <a:rPr lang="en-US" dirty="0" err="1"/>
              <a:t>kompenzacijskog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)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 n</a:t>
            </a:r>
            <a:r>
              <a:rPr lang="sr-Latn-ME" dirty="0" smtClean="0"/>
              <a:t>iž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/>
              <a:t>ranga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pribli</a:t>
            </a:r>
            <a:r>
              <a:rPr lang="sr-Latn-ME" dirty="0" smtClean="0"/>
              <a:t>ž</a:t>
            </a:r>
            <a:r>
              <a:rPr lang="en-US" dirty="0" smtClean="0"/>
              <a:t>no </a:t>
            </a:r>
            <a:r>
              <a:rPr lang="sr-Latn-ME" dirty="0" smtClean="0"/>
              <a:t>su </a:t>
            </a:r>
            <a:r>
              <a:rPr lang="en-US" dirty="0" err="1" smtClean="0"/>
              <a:t>jednake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smtClean="0"/>
              <a:t>ECD-a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, u 2004. </a:t>
            </a:r>
            <a:r>
              <a:rPr lang="en-US" dirty="0" err="1"/>
              <a:t>godini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ukupnih</a:t>
            </a:r>
            <a:r>
              <a:rPr lang="en-US" dirty="0"/>
              <a:t> </a:t>
            </a:r>
            <a:r>
              <a:rPr lang="en-US" dirty="0" err="1"/>
              <a:t>kompenzacija</a:t>
            </a:r>
            <a:r>
              <a:rPr lang="en-US" dirty="0"/>
              <a:t> </a:t>
            </a:r>
            <a:r>
              <a:rPr lang="en-US" dirty="0" err="1" smtClean="0"/>
              <a:t>ameri</a:t>
            </a:r>
            <a:r>
              <a:rPr lang="sr-Latn-ME" dirty="0" smtClean="0"/>
              <a:t>č</a:t>
            </a:r>
            <a:r>
              <a:rPr lang="en-US" dirty="0" err="1" smtClean="0"/>
              <a:t>koga</a:t>
            </a:r>
            <a:r>
              <a:rPr lang="sr-Latn-ME" dirty="0" smtClean="0"/>
              <a:t> </a:t>
            </a:r>
            <a:r>
              <a:rPr lang="en-US" dirty="0" err="1" smtClean="0"/>
              <a:t>glavnog</a:t>
            </a:r>
            <a:r>
              <a:rPr lang="en-US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smtClean="0"/>
              <a:t>nog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l</a:t>
            </a:r>
            <a:r>
              <a:rPr lang="en-US" dirty="0" smtClean="0"/>
              <a:t>a </a:t>
            </a:r>
            <a:r>
              <a:rPr lang="en-US" dirty="0"/>
              <a:t>je, u </a:t>
            </a:r>
            <a:r>
              <a:rPr lang="en-US" dirty="0" err="1"/>
              <a:t>prosjeku</a:t>
            </a:r>
            <a:r>
              <a:rPr lang="en-US" dirty="0"/>
              <a:t>, 9,84 </a:t>
            </a:r>
            <a:r>
              <a:rPr lang="en-US" dirty="0" err="1" smtClean="0"/>
              <a:t>mili</a:t>
            </a:r>
            <a:r>
              <a:rPr lang="sr-Latn-ME" dirty="0" smtClean="0"/>
              <a:t>o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/>
              <a:t>USD, </a:t>
            </a:r>
            <a:r>
              <a:rPr lang="sr-Latn-ME" dirty="0" err="1"/>
              <a:t>š</a:t>
            </a:r>
            <a:r>
              <a:rPr lang="en-US" dirty="0" smtClean="0"/>
              <a:t>to je</a:t>
            </a:r>
            <a:r>
              <a:rPr lang="sr-Latn-ME" dirty="0" smtClean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1</a:t>
            </a:r>
            <a:r>
              <a:rPr lang="sr-Latn-ME" dirty="0" smtClean="0"/>
              <a:t>2</a:t>
            </a:r>
            <a:r>
              <a:rPr lang="sr-Latn-ME" dirty="0"/>
              <a:t>%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2003. </a:t>
            </a:r>
            <a:r>
              <a:rPr lang="en-US" dirty="0" err="1" smtClean="0"/>
              <a:t>godin</a:t>
            </a:r>
            <a:r>
              <a:rPr lang="sr-Latn-ME" dirty="0" smtClean="0"/>
              <a:t>i.</a:t>
            </a:r>
            <a:endParaRPr lang="en-US" dirty="0"/>
          </a:p>
          <a:p>
            <a:pPr algn="just"/>
            <a:r>
              <a:rPr lang="en-US" dirty="0" err="1"/>
              <a:t>Kompenzacijski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razvijenoga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poznaje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itav</a:t>
            </a:r>
            <a:r>
              <a:rPr lang="en-US" dirty="0" smtClean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err="1" smtClean="0"/>
              <a:t>atn</a:t>
            </a:r>
            <a:r>
              <a:rPr lang="sr-Latn-ME" dirty="0" smtClean="0"/>
              <a:t>i</a:t>
            </a:r>
            <a:r>
              <a:rPr lang="en-US" dirty="0" smtClean="0"/>
              <a:t>h</a:t>
            </a:r>
            <a:r>
              <a:rPr lang="sr-Latn-ME" dirty="0" smtClean="0"/>
              <a:t> </a:t>
            </a:r>
            <a:r>
              <a:rPr lang="en-US" dirty="0" err="1" smtClean="0"/>
              <a:t>mehani</a:t>
            </a:r>
            <a:r>
              <a:rPr lang="sr-Latn-ME" dirty="0" smtClean="0"/>
              <a:t>z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poku</a:t>
            </a:r>
            <a:r>
              <a:rPr lang="sr-Latn-ME" dirty="0" smtClean="0"/>
              <a:t>š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povezati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korporacijskim</a:t>
            </a:r>
            <a:r>
              <a:rPr lang="en-US" dirty="0" smtClean="0"/>
              <a:t> </a:t>
            </a:r>
            <a:r>
              <a:rPr lang="en-US" dirty="0" err="1"/>
              <a:t>interesima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erima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varijabilne</a:t>
            </a:r>
            <a:r>
              <a:rPr lang="sr-Latn-ME" dirty="0" smtClean="0"/>
              <a:t> </a:t>
            </a:r>
            <a:r>
              <a:rPr lang="pl-PL" dirty="0" smtClean="0"/>
              <a:t>ili </a:t>
            </a:r>
            <a:r>
              <a:rPr lang="pl-PL" dirty="0"/>
              <a:t>(u raznim </a:t>
            </a:r>
            <a:r>
              <a:rPr lang="pl-PL" dirty="0" smtClean="0"/>
              <a:t> kombinacijama</a:t>
            </a:r>
            <a:r>
              <a:rPr lang="pl-PL" dirty="0"/>
              <a:t>) i fiksne i </a:t>
            </a:r>
            <a:r>
              <a:rPr lang="pl-PL" dirty="0" smtClean="0"/>
              <a:t>varijabilne.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19186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Plate vrhunskih direktora</a:t>
            </a:r>
            <a:endParaRPr lang="sr-Latn-M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6676" y="1003141"/>
            <a:ext cx="9672034" cy="5735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221764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Plate vrhunskih direktora u SAD</a:t>
            </a:r>
            <a:endParaRPr lang="sr-Latn-M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4886" y="1600201"/>
            <a:ext cx="654222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613815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 smtClean="0"/>
              <a:t>pla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ere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smtClean="0"/>
              <a:t>se</a:t>
            </a:r>
            <a:r>
              <a:rPr lang="en-US" dirty="0"/>
              <a:t>, u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primjera</a:t>
            </a:r>
            <a:r>
              <a:rPr lang="en-US" dirty="0"/>
              <a:t>, u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 smtClean="0"/>
              <a:t>iznosu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sr-Latn-ME" dirty="0" smtClean="0"/>
              <a:t>naknada</a:t>
            </a:r>
            <a:r>
              <a:rPr lang="en-US" dirty="0" smtClean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isk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ivi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,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onda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je </a:t>
            </a:r>
            <a:r>
              <a:rPr lang="en-US" dirty="0" err="1" smtClean="0"/>
              <a:t>mena</a:t>
            </a:r>
            <a:r>
              <a:rPr lang="sr-Latn-ME" dirty="0" smtClean="0"/>
              <a:t>dž</a:t>
            </a:r>
            <a:r>
              <a:rPr lang="en-US" dirty="0" smtClean="0"/>
              <a:t>ere</a:t>
            </a:r>
            <a:r>
              <a:rPr lang="sr-Latn-ME" dirty="0" smtClean="0"/>
              <a:t> </a:t>
            </a:r>
            <a:r>
              <a:rPr lang="en-US" dirty="0" err="1" smtClean="0"/>
              <a:t>retativno</a:t>
            </a:r>
            <a:r>
              <a:rPr lang="en-US" dirty="0" smtClean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 smtClean="0"/>
              <a:t>nadg</a:t>
            </a:r>
            <a:r>
              <a:rPr lang="sr-Latn-ME" dirty="0" smtClean="0"/>
              <a:t>l</a:t>
            </a:r>
            <a:r>
              <a:rPr lang="en-US" dirty="0" err="1" smtClean="0"/>
              <a:t>edati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asnici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 smtClean="0"/>
              <a:t>pristup</a:t>
            </a:r>
            <a:r>
              <a:rPr lang="sr-Latn-ME" dirty="0" smtClean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poslovanju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jednostavan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rutinsk</a:t>
            </a:r>
            <a:r>
              <a:rPr lang="sr-Latn-ME" dirty="0" smtClean="0"/>
              <a:t>i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 smtClean="0"/>
              <a:t>ishod</a:t>
            </a:r>
            <a:r>
              <a:rPr lang="sr-Latn-ME" dirty="0" smtClean="0"/>
              <a:t> </a:t>
            </a:r>
            <a:r>
              <a:rPr lang="en-US" dirty="0" err="1" smtClean="0"/>
              <a:t>neizvjestan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š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mjer</a:t>
            </a:r>
            <a:r>
              <a:rPr lang="sr-Latn-ME" dirty="0" smtClean="0"/>
              <a:t>l</a:t>
            </a:r>
            <a:r>
              <a:rPr lang="en-US" dirty="0" err="1" smtClean="0"/>
              <a:t>jiv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je </a:t>
            </a:r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sr-Latn-ME" dirty="0" smtClean="0"/>
              <a:t>naknada</a:t>
            </a:r>
            <a:r>
              <a:rPr lang="en-US" dirty="0" smtClean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zbor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sr-Latn-ME" dirty="0" smtClean="0"/>
              <a:t>naknade</a:t>
            </a:r>
            <a:r>
              <a:rPr lang="en-US" dirty="0" smtClean="0"/>
              <a:t>,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 smtClean="0"/>
              <a:t>dobi</a:t>
            </a:r>
            <a:r>
              <a:rPr lang="sr-Latn-ME" dirty="0" smtClean="0"/>
              <a:t>j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sr-Latn-ME" dirty="0" smtClean="0"/>
              <a:t>naknade</a:t>
            </a:r>
            <a:r>
              <a:rPr lang="en-US" dirty="0" smtClean="0"/>
              <a:t>,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/>
              <a:t>postavljenih</a:t>
            </a:r>
            <a:r>
              <a:rPr lang="en-US" dirty="0"/>
              <a:t> </a:t>
            </a:r>
            <a:r>
              <a:rPr lang="en-US" dirty="0" smtClean="0"/>
              <a:t>ci</a:t>
            </a:r>
            <a:r>
              <a:rPr lang="sr-Latn-ME" dirty="0" smtClean="0"/>
              <a:t>l</a:t>
            </a:r>
            <a:r>
              <a:rPr lang="en-US" dirty="0" err="1" smtClean="0"/>
              <a:t>jeva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Fiksna</a:t>
            </a:r>
            <a:r>
              <a:rPr lang="en-US" dirty="0" smtClean="0"/>
              <a:t> </a:t>
            </a:r>
            <a:r>
              <a:rPr lang="sr-Latn-ME" dirty="0" smtClean="0"/>
              <a:t>naknada</a:t>
            </a:r>
            <a:r>
              <a:rPr lang="en-US" dirty="0" smtClean="0"/>
              <a:t>,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sebi</a:t>
            </a:r>
            <a:r>
              <a:rPr lang="en-US" dirty="0"/>
              <a:t>, ne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adekvatno</a:t>
            </a:r>
            <a:r>
              <a:rPr lang="sr-Latn-ME" dirty="0" smtClean="0"/>
              <a:t> </a:t>
            </a:r>
            <a:r>
              <a:rPr lang="en-US" dirty="0" err="1" smtClean="0"/>
              <a:t>motivi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ci</a:t>
            </a:r>
            <a:r>
              <a:rPr lang="sr-Latn-ME" dirty="0" smtClean="0"/>
              <a:t>l</a:t>
            </a:r>
            <a:r>
              <a:rPr lang="en-US" dirty="0" err="1" smtClean="0"/>
              <a:t>jeva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5002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sr-Latn-ME" dirty="0" err="1"/>
              <a:t>V</a:t>
            </a:r>
            <a:r>
              <a:rPr lang="en-US" dirty="0" err="1" smtClean="0"/>
              <a:t>arijabilni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kompenzacijskog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povezati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/>
              <a:t>V</a:t>
            </a:r>
            <a:r>
              <a:rPr lang="en-US" dirty="0" smtClean="0"/>
              <a:t>a</a:t>
            </a:r>
            <a:r>
              <a:rPr lang="sr-Latn-ME" dirty="0" smtClean="0"/>
              <a:t>rj</a:t>
            </a:r>
            <a:r>
              <a:rPr lang="en-US" dirty="0" err="1" smtClean="0"/>
              <a:t>abilni</a:t>
            </a:r>
            <a:r>
              <a:rPr lang="en-US" dirty="0" smtClean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vezan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ovnih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sr-Latn-ME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/>
              <a:t>isptatiti</a:t>
            </a:r>
            <a:r>
              <a:rPr lang="en-US" dirty="0"/>
              <a:t> u </a:t>
            </a:r>
            <a:r>
              <a:rPr lang="en-US" dirty="0" err="1" smtClean="0"/>
              <a:t>novc</a:t>
            </a:r>
            <a:r>
              <a:rPr lang="sr-Latn-ME" dirty="0" smtClean="0"/>
              <a:t>u</a:t>
            </a:r>
            <a:r>
              <a:rPr lang="sr-Latn-ME" dirty="0"/>
              <a:t> </a:t>
            </a:r>
            <a:r>
              <a:rPr lang="sr-Latn-ME" dirty="0" smtClean="0"/>
              <a:t>i </a:t>
            </a:r>
            <a:r>
              <a:rPr lang="en-US" dirty="0" err="1" smtClean="0"/>
              <a:t>dionicama</a:t>
            </a:r>
            <a:r>
              <a:rPr lang="sr-Latn-ME" dirty="0" smtClean="0"/>
              <a:t>. </a:t>
            </a:r>
            <a:endParaRPr lang="en-US" dirty="0"/>
          </a:p>
          <a:p>
            <a:pPr algn="just"/>
            <a:r>
              <a:rPr lang="pt-BR" dirty="0"/>
              <a:t>Bonus na </a:t>
            </a:r>
            <a:r>
              <a:rPr lang="pt-BR" dirty="0" smtClean="0"/>
              <a:t>p</a:t>
            </a:r>
            <a:r>
              <a:rPr lang="sr-Latn-ME" dirty="0" smtClean="0"/>
              <a:t>l</a:t>
            </a:r>
            <a:r>
              <a:rPr lang="pt-BR" dirty="0" smtClean="0"/>
              <a:t>a</a:t>
            </a:r>
            <a:r>
              <a:rPr lang="sr-Latn-ME" dirty="0" smtClean="0"/>
              <a:t>t</a:t>
            </a:r>
            <a:r>
              <a:rPr lang="pt-BR" dirty="0" smtClean="0"/>
              <a:t>u</a:t>
            </a:r>
            <a:r>
              <a:rPr lang="pt-BR" dirty="0"/>
              <a:t>, kao isptata u novcu, i </a:t>
            </a:r>
            <a:r>
              <a:rPr lang="pt-BR" dirty="0" smtClean="0"/>
              <a:t>dodje</a:t>
            </a:r>
            <a:r>
              <a:rPr lang="sr-Latn-ME" dirty="0" smtClean="0"/>
              <a:t>l</a:t>
            </a:r>
            <a:r>
              <a:rPr lang="pt-BR" dirty="0" smtClean="0"/>
              <a:t>a </a:t>
            </a:r>
            <a:r>
              <a:rPr lang="pt-BR" dirty="0"/>
              <a:t>dionica </a:t>
            </a:r>
            <a:r>
              <a:rPr lang="pt-BR" dirty="0" smtClean="0"/>
              <a:t>obi</a:t>
            </a:r>
            <a:r>
              <a:rPr lang="sr-Latn-ME" dirty="0"/>
              <a:t>č</a:t>
            </a:r>
            <a:r>
              <a:rPr lang="pt-BR" dirty="0" smtClean="0"/>
              <a:t>no </a:t>
            </a:r>
            <a:r>
              <a:rPr lang="pt-BR" dirty="0"/>
              <a:t>se vezuju </a:t>
            </a:r>
            <a:r>
              <a:rPr lang="pt-BR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 smtClean="0"/>
              <a:t>postavljenih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smtClean="0"/>
              <a:t>bud</a:t>
            </a:r>
            <a:r>
              <a:rPr lang="sr-Latn-ME" dirty="0" smtClean="0"/>
              <a:t>ž</a:t>
            </a:r>
            <a:r>
              <a:rPr lang="en-US" dirty="0" err="1" smtClean="0"/>
              <a:t>etiranja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err="1" smtClean="0"/>
              <a:t>aniranja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smtClean="0"/>
              <a:t>A</a:t>
            </a:r>
            <a:r>
              <a:rPr lang="sr-Latn-ME" dirty="0" smtClean="0"/>
              <a:t>k</a:t>
            </a:r>
            <a:r>
              <a:rPr lang="en-US" dirty="0" smtClean="0"/>
              <a:t>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kompenzacije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pobolj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en-US" dirty="0" smtClean="0"/>
              <a:t> ci</a:t>
            </a:r>
            <a:r>
              <a:rPr lang="sr-Latn-ME" dirty="0" smtClean="0"/>
              <a:t>l</a:t>
            </a:r>
            <a:r>
              <a:rPr lang="en-US" dirty="0" err="1" smtClean="0"/>
              <a:t>jnih</a:t>
            </a:r>
            <a:r>
              <a:rPr lang="en-US" dirty="0" smtClean="0"/>
              <a:t> </a:t>
            </a:r>
            <a:r>
              <a:rPr lang="en-US" dirty="0" err="1" smtClean="0"/>
              <a:t>pokaza</a:t>
            </a:r>
            <a:r>
              <a:rPr lang="sr-Latn-ME" dirty="0" smtClean="0"/>
              <a:t>t</a:t>
            </a:r>
            <a:r>
              <a:rPr lang="en-US" dirty="0" smtClean="0"/>
              <a:t>e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až</a:t>
            </a:r>
            <a:r>
              <a:rPr lang="en-US" dirty="0" err="1" smtClean="0"/>
              <a:t>ni</a:t>
            </a:r>
            <a:r>
              <a:rPr lang="sr-Latn-ME" dirty="0" smtClean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asnicima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sr-Latn-ME" dirty="0" smtClean="0"/>
              <a:t>m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smtClean="0"/>
              <a:t>pro</a:t>
            </a:r>
            <a:r>
              <a:rPr lang="sr-Latn-ME" dirty="0" smtClean="0"/>
              <a:t>fi</a:t>
            </a:r>
            <a:r>
              <a:rPr lang="en-US" dirty="0" smtClean="0"/>
              <a:t>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dr</a:t>
            </a:r>
            <a:r>
              <a:rPr lang="en-US" dirty="0" smtClean="0"/>
              <a:t>.)</a:t>
            </a:r>
            <a:r>
              <a:rPr lang="sr-Latn-ME" dirty="0" smtClean="0"/>
              <a:t>, </a:t>
            </a:r>
            <a:r>
              <a:rPr lang="en-US" dirty="0" err="1"/>
              <a:t>onda</a:t>
            </a:r>
            <a:r>
              <a:rPr lang="en-US" dirty="0"/>
              <a:t> je </a:t>
            </a:r>
            <a:r>
              <a:rPr lang="en-US" dirty="0" err="1"/>
              <a:t>vjerojatno</a:t>
            </a:r>
            <a:r>
              <a:rPr lang="en-US" dirty="0"/>
              <a:t> o</a:t>
            </a:r>
            <a:r>
              <a:rPr lang="sr-Latn-ME" dirty="0"/>
              <a:t>č</a:t>
            </a:r>
            <a:r>
              <a:rPr lang="en-US" dirty="0" err="1"/>
              <a:t>ekivati</a:t>
            </a:r>
            <a:r>
              <a:rPr lang="en-US" dirty="0"/>
              <a:t> </a:t>
            </a:r>
            <a:r>
              <a:rPr lang="en-US" dirty="0" err="1"/>
              <a:t>pona</a:t>
            </a:r>
            <a:r>
              <a:rPr lang="sr-Latn-ME" dirty="0"/>
              <a:t>š</a:t>
            </a:r>
            <a:r>
              <a:rPr lang="en-US" dirty="0" err="1"/>
              <a:t>anje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/>
              <a:t>era u </a:t>
            </a:r>
            <a:r>
              <a:rPr lang="en-US" dirty="0" err="1"/>
              <a:t>sk</a:t>
            </a:r>
            <a:r>
              <a:rPr lang="sr-Latn-ME" dirty="0"/>
              <a:t>l</a:t>
            </a:r>
            <a:r>
              <a:rPr lang="en-US" dirty="0" err="1"/>
              <a:t>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zahtjevima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o</a:t>
            </a:r>
            <a:r>
              <a:rPr lang="sr-Latn-ME" dirty="0"/>
              <a:t>č</a:t>
            </a:r>
            <a:r>
              <a:rPr lang="en-US" dirty="0" err="1"/>
              <a:t>ekuju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02904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algn="just"/>
            <a:r>
              <a:rPr lang="sv-SE" dirty="0" smtClean="0"/>
              <a:t>Dioni</a:t>
            </a:r>
            <a:r>
              <a:rPr lang="sr-Latn-ME" dirty="0" smtClean="0"/>
              <a:t>č</a:t>
            </a:r>
            <a:r>
              <a:rPr lang="sv-SE" dirty="0" smtClean="0"/>
              <a:t>ke op</a:t>
            </a:r>
            <a:r>
              <a:rPr lang="sr-Latn-ME" dirty="0" smtClean="0"/>
              <a:t>ci</a:t>
            </a:r>
            <a:r>
              <a:rPr lang="sv-SE" dirty="0" smtClean="0"/>
              <a:t>je </a:t>
            </a:r>
            <a:r>
              <a:rPr lang="sv-SE" dirty="0"/>
              <a:t>(eng. stock options) poseban su </a:t>
            </a:r>
            <a:r>
              <a:rPr lang="sv-SE" dirty="0" smtClean="0"/>
              <a:t>ob</a:t>
            </a:r>
            <a:r>
              <a:rPr lang="sr-Latn-ME" dirty="0" smtClean="0"/>
              <a:t>l</a:t>
            </a:r>
            <a:r>
              <a:rPr lang="sv-SE" dirty="0" smtClean="0"/>
              <a:t>ik </a:t>
            </a:r>
            <a:r>
              <a:rPr lang="sv-SE" dirty="0"/>
              <a:t>nagrade </a:t>
            </a:r>
            <a:r>
              <a:rPr lang="sv-SE" dirty="0" smtClean="0"/>
              <a:t>menad</a:t>
            </a:r>
            <a:r>
              <a:rPr lang="sr-Latn-ME" dirty="0" smtClean="0"/>
              <a:t>ž</a:t>
            </a:r>
            <a:r>
              <a:rPr lang="sv-SE" dirty="0" smtClean="0"/>
              <a:t>erima,</a:t>
            </a:r>
            <a:r>
              <a:rPr lang="sr-Latn-ME" dirty="0" smtClean="0"/>
              <a:t> </a:t>
            </a:r>
            <a:r>
              <a:rPr lang="en-US" dirty="0" err="1" smtClean="0"/>
              <a:t>kojom</a:t>
            </a:r>
            <a:r>
              <a:rPr lang="en-US" dirty="0" smtClean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st</a:t>
            </a:r>
            <a:r>
              <a:rPr lang="sr-Latn-ME" dirty="0" smtClean="0"/>
              <a:t>ič</a:t>
            </a:r>
            <a:r>
              <a:rPr lang="en-US" dirty="0" smtClean="0"/>
              <a:t>u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kup</a:t>
            </a:r>
            <a:r>
              <a:rPr lang="sr-Latn-ME" dirty="0" smtClean="0"/>
              <a:t>ovine </a:t>
            </a:r>
            <a:r>
              <a:rPr lang="en-US" dirty="0" err="1" smtClean="0"/>
              <a:t>dionica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sanoj </a:t>
            </a:r>
            <a:r>
              <a:rPr lang="en-US" dirty="0" smtClean="0"/>
              <a:t>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enom</a:t>
            </a:r>
            <a:r>
              <a:rPr lang="en-US" dirty="0" smtClean="0"/>
              <a:t> </a:t>
            </a:r>
            <a:r>
              <a:rPr lang="en-US" dirty="0" err="1" smtClean="0"/>
              <a:t>razdob</a:t>
            </a:r>
            <a:r>
              <a:rPr lang="sr-Latn-ME" dirty="0" smtClean="0"/>
              <a:t>lj</a:t>
            </a:r>
            <a:r>
              <a:rPr lang="en-US" dirty="0" smtClean="0"/>
              <a:t>u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2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3 </a:t>
            </a:r>
            <a:r>
              <a:rPr lang="en-US" dirty="0" err="1"/>
              <a:t>ili</a:t>
            </a:r>
            <a:r>
              <a:rPr lang="en-US" dirty="0"/>
              <a:t> 5 </a:t>
            </a:r>
            <a:r>
              <a:rPr lang="en-US" dirty="0" err="1"/>
              <a:t>godina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V</a:t>
            </a:r>
            <a:r>
              <a:rPr lang="en-US" dirty="0" smtClean="0"/>
              <a:t>e</a:t>
            </a:r>
            <a:r>
              <a:rPr lang="sr-Latn-ME" dirty="0" smtClean="0"/>
              <a:t>likoj</a:t>
            </a:r>
            <a:r>
              <a:rPr lang="en-US" dirty="0" smtClean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sr-Latn-ME" dirty="0" err="1" smtClean="0"/>
              <a:t>g</a:t>
            </a:r>
            <a:r>
              <a:rPr lang="en-US" dirty="0" err="1" smtClean="0"/>
              <a:t>otovo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od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ika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opcija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u </a:t>
            </a:r>
            <a:r>
              <a:rPr lang="sr-Latn-ME" dirty="0" smtClean="0"/>
              <a:t>Nje</a:t>
            </a:r>
            <a:r>
              <a:rPr lang="en-US" dirty="0" smtClean="0"/>
              <a:t>ma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sr-Latn-ME" dirty="0" smtClean="0"/>
              <a:t> </a:t>
            </a:r>
            <a:r>
              <a:rPr lang="pl-PL" dirty="0" smtClean="0"/>
              <a:t>opcije </a:t>
            </a:r>
            <a:r>
              <a:rPr lang="pl-PL" dirty="0"/>
              <a:t>ima oko </a:t>
            </a:r>
            <a:r>
              <a:rPr lang="pl-PL" dirty="0" smtClean="0"/>
              <a:t>polovina </a:t>
            </a:r>
            <a:r>
              <a:rPr lang="pl-PL" dirty="0"/>
              <a:t>korporacija. </a:t>
            </a:r>
            <a:endParaRPr lang="pl-PL" dirty="0" smtClean="0"/>
          </a:p>
          <a:p>
            <a:pPr algn="just"/>
            <a:r>
              <a:rPr lang="pl-PL" dirty="0" smtClean="0"/>
              <a:t>U SAD-u </a:t>
            </a:r>
            <a:r>
              <a:rPr lang="pl-PL" dirty="0"/>
              <a:t>je </a:t>
            </a:r>
            <a:r>
              <a:rPr lang="pl-PL" dirty="0" smtClean="0"/>
              <a:t>zabilježen </a:t>
            </a:r>
            <a:r>
              <a:rPr lang="pl-PL" dirty="0"/>
              <a:t>kontinuirani </a:t>
            </a:r>
            <a:r>
              <a:rPr lang="pl-PL" dirty="0" smtClean="0"/>
              <a:t>rast </a:t>
            </a:r>
            <a:r>
              <a:rPr lang="en-US" dirty="0" err="1" smtClean="0"/>
              <a:t>kompenzacija</a:t>
            </a:r>
            <a:r>
              <a:rPr lang="sr-Latn-ME" dirty="0" smtClean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/>
              <a:t> od 1970. </a:t>
            </a:r>
            <a:r>
              <a:rPr lang="en-US" dirty="0" err="1"/>
              <a:t>sve</a:t>
            </a:r>
            <a:r>
              <a:rPr lang="en-US" dirty="0"/>
              <a:t> do </a:t>
            </a:r>
            <a:r>
              <a:rPr lang="en-US" dirty="0" err="1" smtClean="0"/>
              <a:t>po</a:t>
            </a:r>
            <a:r>
              <a:rPr lang="sr-Latn-ME" dirty="0" smtClean="0"/>
              <a:t>č</a:t>
            </a:r>
            <a:r>
              <a:rPr lang="en-US" dirty="0" err="1" smtClean="0"/>
              <a:t>etka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sr-Latn-ME" dirty="0" smtClean="0"/>
              <a:t>vijeka 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 smtClean="0"/>
              <a:t>glavni</a:t>
            </a:r>
            <a:r>
              <a:rPr lang="sr-Latn-ME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sr-Latn-ME" dirty="0" err="1" smtClean="0"/>
              <a:t>č</a:t>
            </a:r>
            <a:r>
              <a:rPr lang="en-US" dirty="0" err="1" smtClean="0"/>
              <a:t>inile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76610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opcija</a:t>
            </a:r>
            <a:r>
              <a:rPr lang="en-US" dirty="0"/>
              <a:t> je </a:t>
            </a:r>
            <a:r>
              <a:rPr lang="en-US" dirty="0" err="1"/>
              <a:t>ugradnja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perspektiva</a:t>
            </a:r>
            <a:r>
              <a:rPr lang="en-US" dirty="0"/>
              <a:t> u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ersko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či</a:t>
            </a:r>
            <a:r>
              <a:rPr lang="en-US" dirty="0" err="1" smtClean="0"/>
              <a:t>vanje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cijena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ras</a:t>
            </a:r>
            <a:r>
              <a:rPr lang="sr-Latn-ME" dirty="0"/>
              <a:t>l</a:t>
            </a:r>
            <a:r>
              <a:rPr lang="en-US" dirty="0" smtClean="0"/>
              <a:t>a </a:t>
            </a:r>
            <a:r>
              <a:rPr lang="en-US" dirty="0"/>
              <a:t>u </a:t>
            </a:r>
            <a:r>
              <a:rPr lang="en-US" dirty="0" err="1"/>
              <a:t>razdoblju</a:t>
            </a:r>
            <a:r>
              <a:rPr lang="en-US" dirty="0"/>
              <a:t> </a:t>
            </a:r>
            <a:r>
              <a:rPr lang="en-US" dirty="0" err="1" smtClean="0"/>
              <a:t>validacije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 smtClean="0"/>
              <a:t>dobrog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ne </a:t>
            </a:r>
            <a:r>
              <a:rPr lang="en-US" dirty="0" err="1"/>
              <a:t>percepcije</a:t>
            </a:r>
            <a:r>
              <a:rPr lang="en-US" dirty="0"/>
              <a:t> </a:t>
            </a:r>
            <a:r>
              <a:rPr lang="en-US" dirty="0" err="1"/>
              <a:t>kvalitetne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),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priliku</a:t>
            </a:r>
            <a:r>
              <a:rPr lang="sr-Latn-ME" dirty="0" smtClean="0"/>
              <a:t> </a:t>
            </a:r>
            <a:r>
              <a:rPr lang="pl-PL" dirty="0" smtClean="0"/>
              <a:t>akumulirati </a:t>
            </a:r>
            <a:r>
              <a:rPr lang="pl-PL" dirty="0"/>
              <a:t>znatna sredstva. </a:t>
            </a:r>
            <a:endParaRPr lang="pl-PL" dirty="0" smtClean="0"/>
          </a:p>
          <a:p>
            <a:pPr algn="just"/>
            <a:r>
              <a:rPr lang="pl-PL" dirty="0" smtClean="0"/>
              <a:t>Samim </a:t>
            </a:r>
            <a:r>
              <a:rPr lang="pl-PL" dirty="0"/>
              <a:t>tim, oni imaju poseban </a:t>
            </a:r>
            <a:r>
              <a:rPr lang="pl-PL" dirty="0" smtClean="0"/>
              <a:t>podsticaj </a:t>
            </a:r>
            <a:r>
              <a:rPr lang="pl-PL" dirty="0"/>
              <a:t>za </a:t>
            </a:r>
            <a:r>
              <a:rPr lang="pl-PL" dirty="0" smtClean="0"/>
              <a:t>dobro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anje</a:t>
            </a:r>
            <a:r>
              <a:rPr lang="en-US" dirty="0" smtClean="0"/>
              <a:t> p</a:t>
            </a:r>
            <a:r>
              <a:rPr lang="sr-Latn-ME" dirty="0" smtClean="0"/>
              <a:t>reduzećem.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75735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No,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pokazale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 smtClean="0"/>
              <a:t>rizi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instrumentom</a:t>
            </a:r>
            <a:r>
              <a:rPr lang="en-US" dirty="0"/>
              <a:t> </a:t>
            </a:r>
            <a:r>
              <a:rPr lang="en-US" dirty="0" err="1" smtClean="0"/>
              <a:t>kompenzacijskih</a:t>
            </a:r>
            <a:r>
              <a:rPr lang="sr-Latn-ME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/>
              <a:t>raznovrsnih</a:t>
            </a:r>
            <a:r>
              <a:rPr lang="en-US" dirty="0"/>
              <a:t> </a:t>
            </a:r>
            <a:r>
              <a:rPr lang="en-US" dirty="0" err="1" smtClean="0"/>
              <a:t>malverzacija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I ako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nastav</a:t>
            </a:r>
            <a:r>
              <a:rPr lang="sr-Latn-ME" dirty="0" smtClean="0"/>
              <a:t>l</a:t>
            </a:r>
            <a:r>
              <a:rPr lang="en-US" dirty="0" smtClean="0"/>
              <a:t>ja </a:t>
            </a:r>
            <a:r>
              <a:rPr lang="en-US" dirty="0" err="1" smtClean="0"/>
              <a:t>rast</a:t>
            </a:r>
            <a:r>
              <a:rPr lang="sr-Latn-ME" dirty="0" smtClean="0"/>
              <a:t> </a:t>
            </a:r>
            <a:r>
              <a:rPr lang="en-US" dirty="0" smtClean="0"/>
              <a:t>p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t</a:t>
            </a:r>
            <a:r>
              <a:rPr lang="en-US" dirty="0" smtClean="0"/>
              <a:t>a </a:t>
            </a:r>
            <a:r>
              <a:rPr lang="en-US" dirty="0" err="1"/>
              <a:t>direktora</a:t>
            </a:r>
            <a:r>
              <a:rPr lang="en-US" dirty="0"/>
              <a:t>, pod </a:t>
            </a:r>
            <a:r>
              <a:rPr lang="en-US" dirty="0" err="1"/>
              <a:t>pritiskom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korporacije</a:t>
            </a:r>
            <a:r>
              <a:rPr lang="sr-Latn-ME" dirty="0" smtClean="0"/>
              <a:t> </a:t>
            </a:r>
            <a:r>
              <a:rPr lang="en-US" dirty="0" err="1" smtClean="0"/>
              <a:t>zamjenjuju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kompenzacija</a:t>
            </a:r>
            <a:r>
              <a:rPr lang="en-US" dirty="0"/>
              <a:t>: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podacima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magazina</a:t>
            </a:r>
            <a:r>
              <a:rPr lang="en-US" dirty="0"/>
              <a:t> The New York </a:t>
            </a:r>
            <a:r>
              <a:rPr lang="sr-Latn-ME" dirty="0" smtClean="0"/>
              <a:t>t</a:t>
            </a:r>
            <a:r>
              <a:rPr lang="en-US" dirty="0" err="1" smtClean="0"/>
              <a:t>imes</a:t>
            </a:r>
            <a:r>
              <a:rPr lang="en-US" dirty="0"/>
              <a:t>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u </a:t>
            </a:r>
            <a:r>
              <a:rPr lang="en-US" dirty="0" err="1"/>
              <a:t>protekloj</a:t>
            </a:r>
            <a:r>
              <a:rPr lang="en-US" dirty="0"/>
              <a:t> </a:t>
            </a:r>
            <a:r>
              <a:rPr lang="en-US" dirty="0" err="1" smtClean="0"/>
              <a:t>godini</a:t>
            </a:r>
            <a:r>
              <a:rPr lang="sr-Latn-ME" dirty="0" smtClean="0"/>
              <a:t> </a:t>
            </a:r>
            <a:r>
              <a:rPr lang="en-US" dirty="0" err="1" smtClean="0"/>
              <a:t>iznosite</a:t>
            </a:r>
            <a:r>
              <a:rPr lang="en-US" dirty="0" smtClean="0"/>
              <a:t> 31</a:t>
            </a:r>
            <a:r>
              <a:rPr lang="sr-Latn-ME" dirty="0" smtClean="0"/>
              <a:t>% </a:t>
            </a:r>
            <a:r>
              <a:rPr lang="en-US" dirty="0" smtClean="0"/>
              <a:t> </a:t>
            </a:r>
            <a:r>
              <a:rPr lang="en-US" dirty="0" err="1"/>
              <a:t>kompenzacijskog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ameriike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(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odnosu </a:t>
            </a:r>
            <a:r>
              <a:rPr lang="pl-PL" dirty="0"/>
              <a:t>prema </a:t>
            </a:r>
            <a:r>
              <a:rPr lang="pl-PL" dirty="0" smtClean="0"/>
              <a:t>čak </a:t>
            </a:r>
            <a:r>
              <a:rPr lang="pl-PL" dirty="0"/>
              <a:t>69% u 2001</a:t>
            </a:r>
            <a:r>
              <a:rPr lang="pl-PL" dirty="0" smtClean="0"/>
              <a:t>.).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11295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Pro</a:t>
            </a:r>
            <a:r>
              <a:rPr lang="sr-Latn-ME" dirty="0" smtClean="0"/>
              <a:t>fit </a:t>
            </a:r>
            <a:r>
              <a:rPr lang="en-US" dirty="0" smtClean="0"/>
              <a:t>-sharing (</a:t>
            </a:r>
            <a:r>
              <a:rPr lang="sr-Latn-ME" dirty="0" smtClean="0"/>
              <a:t>učešće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dobiti</a:t>
            </a:r>
            <a:r>
              <a:rPr lang="en-US" dirty="0"/>
              <a:t>) </a:t>
            </a:r>
            <a:r>
              <a:rPr lang="en-US" dirty="0" smtClean="0"/>
              <a:t>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sr-Latn-ME" dirty="0" smtClean="0"/>
              <a:t>učestvovanja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radn</a:t>
            </a:r>
            <a:r>
              <a:rPr lang="sr-Latn-ME" dirty="0" smtClean="0"/>
              <a:t>i</a:t>
            </a:r>
            <a:r>
              <a:rPr lang="en-US" dirty="0" err="1" smtClean="0"/>
              <a:t>ka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/>
              <a:t>rezultatu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kojemu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odavac</a:t>
            </a:r>
            <a:r>
              <a:rPr lang="sr-Latn-ME" dirty="0" smtClean="0"/>
              <a:t> </a:t>
            </a:r>
            <a:r>
              <a:rPr lang="pl-PL" dirty="0" smtClean="0"/>
              <a:t>plaća  zaposlenima</a:t>
            </a:r>
            <a:r>
              <a:rPr lang="pl-PL" dirty="0"/>
              <a:t>, kao dodatak na </a:t>
            </a:r>
            <a:r>
              <a:rPr lang="pl-PL" dirty="0" smtClean="0"/>
              <a:t>normalnu platu</a:t>
            </a:r>
            <a:r>
              <a:rPr lang="pl-PL" dirty="0"/>
              <a:t>, posebne svote </a:t>
            </a:r>
            <a:r>
              <a:rPr lang="pl-PL" dirty="0" smtClean="0"/>
              <a:t>u </a:t>
            </a:r>
            <a:r>
              <a:rPr lang="en-US" dirty="0" err="1" smtClean="0"/>
              <a:t>obliku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sr-Latn-ME" dirty="0" smtClean="0"/>
              <a:t>zavisno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 </a:t>
            </a:r>
            <a:r>
              <a:rPr lang="en-US" dirty="0" smtClean="0"/>
              <a:t> </a:t>
            </a:r>
            <a:r>
              <a:rPr lang="en-US" dirty="0" err="1"/>
              <a:t>ostvaruje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</a:t>
            </a:r>
            <a:r>
              <a:rPr lang="en-US" dirty="0" smtClean="0"/>
              <a:t>je</a:t>
            </a:r>
            <a:r>
              <a:rPr lang="sr-Latn-ME" dirty="0" smtClean="0"/>
              <a:t>l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profita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 </a:t>
            </a:r>
            <a:r>
              <a:rPr lang="en-US" dirty="0" err="1"/>
              <a:t>vezuje</a:t>
            </a:r>
            <a:r>
              <a:rPr lang="en-US" dirty="0"/>
              <a:t> se </a:t>
            </a:r>
            <a:r>
              <a:rPr lang="en-US" dirty="0" err="1"/>
              <a:t>uz</a:t>
            </a:r>
            <a:r>
              <a:rPr lang="en-US" dirty="0"/>
              <a:t> model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dobit</a:t>
            </a:r>
            <a:r>
              <a:rPr lang="en-US" dirty="0"/>
              <a:t>,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zaraditi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33049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r>
              <a:rPr lang="en-US" dirty="0"/>
              <a:t>Kao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se o</a:t>
            </a:r>
            <a:r>
              <a:rPr lang="sr-Latn-ME" dirty="0"/>
              <a:t> </a:t>
            </a:r>
            <a:r>
              <a:rPr lang="en-US" dirty="0" err="1"/>
              <a:t>mehanizmu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poku</a:t>
            </a:r>
            <a:r>
              <a:rPr lang="sr-Latn-ME" dirty="0"/>
              <a:t>š</a:t>
            </a:r>
            <a:r>
              <a:rPr lang="en-US" dirty="0"/>
              <a:t>ava </a:t>
            </a:r>
            <a:r>
              <a:rPr lang="en-US" dirty="0" err="1"/>
              <a:t>konvergirati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asni</a:t>
            </a:r>
            <a:r>
              <a:rPr lang="sr-Latn-ME" dirty="0"/>
              <a:t>č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erske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Kompenzacijski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mo</a:t>
            </a:r>
            <a:r>
              <a:rPr lang="sr-Latn-ME" dirty="0"/>
              <a:t>ž</a:t>
            </a:r>
            <a:r>
              <a:rPr lang="en-US" dirty="0"/>
              <a:t>e,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spomenutoga</a:t>
            </a:r>
            <a:r>
              <a:rPr lang="en-US" dirty="0"/>
              <a:t> </a:t>
            </a:r>
            <a:r>
              <a:rPr lang="en-US" dirty="0" err="1"/>
              <a:t>sadr</a:t>
            </a:r>
            <a:r>
              <a:rPr lang="sr-Latn-ME" dirty="0"/>
              <a:t>ž</a:t>
            </a:r>
            <a:r>
              <a:rPr lang="en-US" dirty="0" err="1"/>
              <a:t>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otpremnine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sr-Latn-ME" dirty="0"/>
              <a:t> </a:t>
            </a:r>
            <a:r>
              <a:rPr lang="en-US" dirty="0" err="1"/>
              <a:t>beneficije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sr-Latn-ME" dirty="0"/>
              <a:t>š</a:t>
            </a:r>
            <a:r>
              <a:rPr lang="en-US" dirty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poli</a:t>
            </a:r>
            <a:r>
              <a:rPr lang="sr-Latn-ME" dirty="0"/>
              <a:t>s</a:t>
            </a:r>
            <a:r>
              <a:rPr lang="en-US" dirty="0"/>
              <a:t>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zivotna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mirovinska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,,</a:t>
            </a:r>
            <a:r>
              <a:rPr lang="en-US" dirty="0" err="1"/>
              <a:t>ztatnog</a:t>
            </a:r>
            <a:r>
              <a:rPr lang="en-US" dirty="0"/>
              <a:t> </a:t>
            </a:r>
            <a:r>
              <a:rPr lang="en-US" dirty="0" err="1"/>
              <a:t>padobrana</a:t>
            </a:r>
            <a:r>
              <a:rPr lang="en-US" dirty="0"/>
              <a:t>",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uje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erima</a:t>
            </a:r>
            <a:r>
              <a:rPr lang="en-US" dirty="0"/>
              <a:t> </a:t>
            </a:r>
            <a:r>
              <a:rPr lang="en-US" dirty="0" err="1"/>
              <a:t>isptatu</a:t>
            </a:r>
            <a:r>
              <a:rPr lang="en-US" dirty="0"/>
              <a:t> </a:t>
            </a:r>
            <a:r>
              <a:rPr lang="en-US" dirty="0" err="1"/>
              <a:t>dogovorene</a:t>
            </a:r>
            <a:r>
              <a:rPr lang="sr-Latn-ME" dirty="0"/>
              <a:t> </a:t>
            </a:r>
            <a:r>
              <a:rPr lang="pl-PL" dirty="0" smtClean="0"/>
              <a:t>plate </a:t>
            </a:r>
            <a:r>
              <a:rPr lang="pl-PL" dirty="0"/>
              <a:t>nakon napuštanja posla u razdoblju snalaženja (obično od jedne do </a:t>
            </a:r>
            <a:r>
              <a:rPr lang="en-US" dirty="0"/>
              <a:t>pet </a:t>
            </a:r>
            <a:r>
              <a:rPr lang="en-US" dirty="0" err="1"/>
              <a:t>godina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8699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korporativnu</a:t>
            </a:r>
            <a:r>
              <a:rPr lang="sr-Latn-ME" dirty="0" smtClean="0"/>
              <a:t> </a:t>
            </a:r>
            <a:r>
              <a:rPr lang="it-IT" dirty="0" smtClean="0"/>
              <a:t>kontro</a:t>
            </a:r>
            <a:r>
              <a:rPr lang="sr-Latn-ME" dirty="0" smtClean="0"/>
              <a:t>l</a:t>
            </a:r>
            <a:r>
              <a:rPr lang="it-IT" dirty="0" smtClean="0"/>
              <a:t>u</a:t>
            </a:r>
            <a:r>
              <a:rPr lang="it-IT" dirty="0"/>
              <a:t>, pravni i regutatorni okvir, </a:t>
            </a:r>
            <a:r>
              <a:rPr lang="it-IT" dirty="0" smtClean="0"/>
              <a:t>za</a:t>
            </a:r>
            <a:r>
              <a:rPr lang="sr-Latn-ME" dirty="0" smtClean="0"/>
              <a:t>š</a:t>
            </a:r>
            <a:r>
              <a:rPr lang="it-IT" dirty="0" smtClean="0"/>
              <a:t>tita </a:t>
            </a:r>
            <a:r>
              <a:rPr lang="it-IT" dirty="0"/>
              <a:t>manjinskih dionicara </a:t>
            </a:r>
            <a:r>
              <a:rPr lang="it-IT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konkurentski</a:t>
            </a:r>
            <a:r>
              <a:rPr lang="en-US" dirty="0" smtClean="0"/>
              <a:t> u</a:t>
            </a:r>
            <a:r>
              <a:rPr lang="sr-Latn-ME" dirty="0" smtClean="0"/>
              <a:t>slovi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Uspostavljanje</a:t>
            </a:r>
            <a:r>
              <a:rPr lang="en-US" dirty="0" smtClean="0"/>
              <a:t> </a:t>
            </a:r>
            <a:r>
              <a:rPr lang="en-US" dirty="0" err="1" smtClean="0"/>
              <a:t>kva</a:t>
            </a:r>
            <a:r>
              <a:rPr lang="sr-Latn-ME" dirty="0" smtClean="0"/>
              <a:t>l</a:t>
            </a:r>
            <a:r>
              <a:rPr lang="en-US" dirty="0" err="1" smtClean="0"/>
              <a:t>itetnog</a:t>
            </a:r>
            <a:r>
              <a:rPr lang="en-US" dirty="0" smtClean="0"/>
              <a:t> s</a:t>
            </a:r>
            <a:r>
              <a:rPr lang="sr-Latn-ME" dirty="0" smtClean="0"/>
              <a:t>istema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pomo</a:t>
            </a:r>
            <a:r>
              <a:rPr lang="sr-Latn-ME" dirty="0" smtClean="0"/>
              <a:t>gne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odgo</a:t>
            </a:r>
            <a:r>
              <a:rPr lang="sr-Latn-ME" dirty="0" smtClean="0"/>
              <a:t>voru </a:t>
            </a:r>
            <a:r>
              <a:rPr lang="pl-PL" dirty="0" smtClean="0"/>
              <a:t> </a:t>
            </a:r>
            <a:r>
              <a:rPr lang="pl-PL" dirty="0"/>
              <a:t>na pitanja: koga menadzeri predstavljaju i </a:t>
            </a:r>
            <a:r>
              <a:rPr lang="pl-PL" dirty="0" smtClean="0"/>
              <a:t>zašto</a:t>
            </a:r>
            <a:r>
              <a:rPr lang="pl-PL" dirty="0"/>
              <a:t>?</a:t>
            </a:r>
            <a:r>
              <a:rPr lang="pl-PL" dirty="0" smtClean="0"/>
              <a:t> kome menadžeri odgovaraju?</a:t>
            </a:r>
            <a:endParaRPr lang="pl-PL" dirty="0"/>
          </a:p>
          <a:p>
            <a:pPr algn="just"/>
            <a:r>
              <a:rPr lang="sr-Latn-ME" dirty="0" smtClean="0"/>
              <a:t>Treba da da odgovore i pitanja: k</a:t>
            </a:r>
            <a:r>
              <a:rPr lang="en-US" dirty="0" err="1" smtClean="0"/>
              <a:t>akve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veze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s </a:t>
            </a:r>
            <a:r>
              <a:rPr lang="en-US" dirty="0" err="1"/>
              <a:t>vlasnicima</a:t>
            </a:r>
            <a:r>
              <a:rPr lang="en-US" dirty="0"/>
              <a:t>;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nadziru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nadzirati</a:t>
            </a:r>
            <a:r>
              <a:rPr lang="en-US" dirty="0"/>
              <a:t>; </a:t>
            </a:r>
            <a:r>
              <a:rPr lang="en-US" dirty="0" err="1"/>
              <a:t>kakvi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dionicara</a:t>
            </a:r>
            <a:r>
              <a:rPr lang="en-US" dirty="0"/>
              <a:t>;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/>
              <a:t>se </a:t>
            </a:r>
            <a:r>
              <a:rPr lang="sr-Latn-ME" dirty="0" err="1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dionicara</a:t>
            </a:r>
            <a:r>
              <a:rPr lang="en-US" dirty="0"/>
              <a:t>;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javnosti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aga</a:t>
            </a:r>
            <a:r>
              <a:rPr lang="sr-Latn-ME" dirty="0" smtClean="0"/>
              <a:t>č</a:t>
            </a:r>
            <a:r>
              <a:rPr lang="en-US" dirty="0" err="1" smtClean="0"/>
              <a:t>ima</a:t>
            </a:r>
            <a:r>
              <a:rPr lang="en-US" dirty="0"/>
              <a:t>; </a:t>
            </a:r>
            <a:r>
              <a:rPr lang="en-US" dirty="0" err="1"/>
              <a:t>kako</a:t>
            </a:r>
            <a:r>
              <a:rPr lang="en-US" dirty="0"/>
              <a:t> se u </a:t>
            </a:r>
            <a:r>
              <a:rPr lang="en-US" dirty="0" err="1"/>
              <a:t>korporacijske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interesno-utjecajne</a:t>
            </a:r>
            <a:r>
              <a:rPr lang="en-US" dirty="0" smtClean="0"/>
              <a:t> </a:t>
            </a:r>
            <a:r>
              <a:rPr lang="sr-Latn-ME" dirty="0" smtClean="0"/>
              <a:t>grupe</a:t>
            </a:r>
            <a:r>
              <a:rPr lang="en-US" dirty="0" smtClean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 err="1"/>
              <a:t>radnici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sr-Latn-ME" dirty="0" err="1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razmatraju</a:t>
            </a:r>
            <a:r>
              <a:rPr lang="en-US" dirty="0" smtClean="0"/>
              <a:t> </a:t>
            </a:r>
            <a:r>
              <a:rPr lang="en-US" dirty="0" err="1" smtClean="0"/>
              <a:t>zah</a:t>
            </a:r>
            <a:r>
              <a:rPr lang="sr-Latn-ME" dirty="0" smtClean="0"/>
              <a:t>tj</a:t>
            </a:r>
            <a:r>
              <a:rPr lang="en-US" dirty="0" smtClean="0"/>
              <a:t>e</a:t>
            </a:r>
            <a:r>
              <a:rPr lang="sr-Latn-ME" dirty="0" smtClean="0"/>
              <a:t>v</a:t>
            </a:r>
            <a:r>
              <a:rPr lang="en-US" dirty="0" err="1" smtClean="0"/>
              <a:t>i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iskazuje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tvena</a:t>
            </a:r>
            <a:r>
              <a:rPr lang="en-US" dirty="0" smtClean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sr-Latn-ME" dirty="0" smtClean="0"/>
              <a:t> preduzeća.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169222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731"/>
          </a:xfrm>
        </p:spPr>
        <p:txBody>
          <a:bodyPr/>
          <a:lstStyle/>
          <a:p>
            <a:r>
              <a:rPr lang="sr-Latn-ME" dirty="0" smtClean="0"/>
              <a:t>3.</a:t>
            </a:r>
            <a:r>
              <a:rPr lang="en-US" dirty="0" err="1" smtClean="0"/>
              <a:t>Koncentracija</a:t>
            </a:r>
            <a:r>
              <a:rPr lang="en-US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/>
          <a:lstStyle/>
          <a:p>
            <a:pPr algn="just"/>
            <a:r>
              <a:rPr lang="sr-Latn-ME" dirty="0" smtClean="0"/>
              <a:t>Za k</a:t>
            </a:r>
            <a:r>
              <a:rPr lang="en-US" dirty="0" err="1" smtClean="0"/>
              <a:t>oncentracija</a:t>
            </a:r>
            <a:r>
              <a:rPr lang="en-US" dirty="0" smtClean="0"/>
              <a:t> </a:t>
            </a:r>
            <a:r>
              <a:rPr lang="en-US" dirty="0" err="1" smtClean="0"/>
              <a:t>vla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vazan</a:t>
            </a:r>
            <a:r>
              <a:rPr lang="en-US" dirty="0"/>
              <a:t> je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korpotivnog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pra</a:t>
            </a:r>
            <a:r>
              <a:rPr lang="en-US" dirty="0" err="1" smtClean="0"/>
              <a:t>vljanja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sr-Latn-ME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distribuciju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U zavisnosti od toga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</a:t>
            </a:r>
            <a:r>
              <a:rPr lang="sr-Latn-ME" dirty="0" smtClean="0"/>
              <a:t>a koliko je </a:t>
            </a:r>
            <a:r>
              <a:rPr lang="en-US" dirty="0" err="1" smtClean="0"/>
              <a:t>fragmentarno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smtClean="0"/>
              <a:t>id</a:t>
            </a:r>
            <a:r>
              <a:rPr lang="sr-Latn-ME" dirty="0" smtClean="0"/>
              <a:t>ovano</a:t>
            </a:r>
            <a:r>
              <a:rPr lang="en-US" dirty="0" smtClean="0"/>
              <a:t>, </a:t>
            </a:r>
            <a:r>
              <a:rPr lang="en-US" dirty="0" err="1"/>
              <a:t>razvija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p</a:t>
            </a:r>
            <a:r>
              <a:rPr lang="sr-Latn-ME" dirty="0" smtClean="0"/>
              <a:t>reduzećem.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91441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r>
              <a:rPr lang="en-US" dirty="0" err="1"/>
              <a:t>Fragmentarno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ikim</a:t>
            </a:r>
            <a:r>
              <a:rPr lang="en-US" dirty="0" smtClean="0"/>
              <a:t> </a:t>
            </a:r>
            <a:r>
              <a:rPr lang="en-US" dirty="0" err="1"/>
              <a:t>brojem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no p</a:t>
            </a:r>
            <a:r>
              <a:rPr lang="sr-Latn-ME" dirty="0" smtClean="0"/>
              <a:t>osmatrajući</a:t>
            </a:r>
            <a:r>
              <a:rPr lang="en-US" dirty="0" smtClean="0"/>
              <a:t>,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ne </a:t>
            </a:r>
            <a:r>
              <a:rPr lang="en-US" dirty="0" err="1"/>
              <a:t>pakete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 smtClean="0"/>
              <a:t>bitan</a:t>
            </a:r>
            <a:r>
              <a:rPr lang="sr-Latn-ME" dirty="0" smtClean="0"/>
              <a:t> </a:t>
            </a:r>
            <a:r>
              <a:rPr lang="pl-PL" dirty="0" smtClean="0"/>
              <a:t>utjecaj </a:t>
            </a:r>
            <a:r>
              <a:rPr lang="pl-PL" dirty="0"/>
              <a:t>u </a:t>
            </a:r>
            <a:r>
              <a:rPr lang="pl-PL" dirty="0" smtClean="0"/>
              <a:t>preduzeću.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S druge strane, znatna koncentracija </a:t>
            </a:r>
            <a:r>
              <a:rPr lang="pl-PL" dirty="0" smtClean="0"/>
              <a:t>vlasničke strukture </a:t>
            </a:r>
            <a:r>
              <a:rPr lang="en-US" dirty="0" err="1" smtClean="0"/>
              <a:t>upu</a:t>
            </a:r>
            <a:r>
              <a:rPr lang="sr-Latn-ME" dirty="0" smtClean="0"/>
              <a:t>ć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smtClean="0"/>
              <a:t>id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štvo </a:t>
            </a:r>
            <a:r>
              <a:rPr lang="sr-Latn-ME" dirty="0"/>
              <a:t>u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/>
              <a:t>u </a:t>
            </a:r>
            <a:r>
              <a:rPr lang="en-US" dirty="0" err="1"/>
              <a:t>kojemu</a:t>
            </a:r>
            <a:r>
              <a:rPr lang="en-US" dirty="0"/>
              <a:t> </a:t>
            </a:r>
            <a:r>
              <a:rPr lang="en-US" dirty="0" err="1"/>
              <a:t>imatelji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</a:t>
            </a:r>
            <a:r>
              <a:rPr lang="en-US" dirty="0" err="1" smtClean="0"/>
              <a:t>ikih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sr-Latn-ME" dirty="0" smtClean="0"/>
              <a:t> </a:t>
            </a:r>
            <a:r>
              <a:rPr lang="en-US" dirty="0" smtClean="0"/>
              <a:t>(b</a:t>
            </a:r>
            <a:r>
              <a:rPr lang="sr-Latn-ME" dirty="0" smtClean="0"/>
              <a:t>l</a:t>
            </a:r>
            <a:r>
              <a:rPr lang="en-US" dirty="0" err="1" smtClean="0"/>
              <a:t>okova</a:t>
            </a:r>
            <a:r>
              <a:rPr lang="en-US" dirty="0"/>
              <a:t>) </a:t>
            </a:r>
            <a:r>
              <a:rPr lang="en-US" dirty="0" err="1"/>
              <a:t>dionica</a:t>
            </a:r>
            <a:r>
              <a:rPr lang="en-US" dirty="0"/>
              <a:t> (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g</a:t>
            </a:r>
            <a:r>
              <a:rPr lang="sr-Latn-ME" dirty="0" smtClean="0"/>
              <a:t>l</a:t>
            </a:r>
            <a:r>
              <a:rPr lang="en-US" dirty="0" err="1" smtClean="0"/>
              <a:t>asa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sr-Latn-ME" dirty="0" smtClean="0"/>
              <a:t>paketa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/>
              <a:t>)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02058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smtClean="0"/>
              <a:t>u</a:t>
            </a:r>
            <a:r>
              <a:rPr lang="sr-Latn-ME" dirty="0" smtClean="0"/>
              <a:t>češće</a:t>
            </a:r>
            <a:r>
              <a:rPr lang="en-US" dirty="0" smtClean="0"/>
              <a:t> </a:t>
            </a:r>
            <a:r>
              <a:rPr lang="en-US" dirty="0" err="1" smtClean="0"/>
              <a:t>zaposleni</a:t>
            </a:r>
            <a:r>
              <a:rPr lang="sr-Latn-ME" dirty="0" smtClean="0"/>
              <a:t>h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/>
              <a:t>u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defini</a:t>
            </a:r>
            <a:r>
              <a:rPr lang="sr-Latn-ME" dirty="0" smtClean="0"/>
              <a:t>sati  </a:t>
            </a:r>
            <a:r>
              <a:rPr lang="en-US" dirty="0" smtClean="0"/>
              <a:t>model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ersko</a:t>
            </a:r>
            <a:r>
              <a:rPr lang="en-US" dirty="0" smtClean="0"/>
              <a:t> </a:t>
            </a:r>
            <a:r>
              <a:rPr lang="en-US" dirty="0" err="1" smtClean="0"/>
              <a:t>suv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pru</a:t>
            </a:r>
            <a:r>
              <a:rPr lang="sr-Latn-ME" dirty="0" smtClean="0"/>
              <a:t>ž</a:t>
            </a:r>
            <a:r>
              <a:rPr lang="en-US" dirty="0" err="1" smtClean="0"/>
              <a:t>iti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 smtClean="0"/>
              <a:t>.,</a:t>
            </a:r>
            <a:r>
              <a:rPr lang="sr-Latn-ME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</a:t>
            </a:r>
            <a:r>
              <a:rPr lang="en-US" dirty="0" err="1" smtClean="0"/>
              <a:t>ticaje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s</a:t>
            </a:r>
            <a:r>
              <a:rPr lang="en-US" dirty="0" smtClean="0"/>
              <a:t>k</a:t>
            </a:r>
            <a:r>
              <a:rPr lang="sr-Latn-ME" dirty="0" smtClean="0"/>
              <a:t>l</a:t>
            </a:r>
            <a:r>
              <a:rPr lang="en-US" dirty="0" smtClean="0"/>
              <a:t>ad</a:t>
            </a:r>
            <a:r>
              <a:rPr lang="sr-Latn-ME" dirty="0" smtClean="0"/>
              <a:t>u s</a:t>
            </a:r>
            <a:r>
              <a:rPr lang="en-US" dirty="0" smtClean="0"/>
              <a:t> </a:t>
            </a:r>
            <a:r>
              <a:rPr lang="en-US" dirty="0" err="1" smtClean="0"/>
              <a:t>interes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sr-Latn-ME" dirty="0" smtClean="0"/>
              <a:t>spoljnih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 smtClean="0"/>
              <a:t>zem</a:t>
            </a:r>
            <a:r>
              <a:rPr lang="sr-Latn-ME" dirty="0" smtClean="0"/>
              <a:t>l</a:t>
            </a:r>
            <a:r>
              <a:rPr lang="en-US" dirty="0" err="1" smtClean="0"/>
              <a:t>jama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s</a:t>
            </a:r>
            <a:r>
              <a:rPr lang="sr-Latn-ME" dirty="0" smtClean="0"/>
              <a:t>istemom 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razlikuje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nivo </a:t>
            </a:r>
            <a:r>
              <a:rPr lang="en-US" dirty="0" err="1" smtClean="0"/>
              <a:t>koncentracije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Vjsoka</a:t>
            </a:r>
            <a:r>
              <a:rPr lang="en-US" dirty="0" smtClean="0"/>
              <a:t>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sr-Latn-ME" dirty="0" smtClean="0"/>
              <a:t>karakteristika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europskog</a:t>
            </a:r>
            <a:r>
              <a:rPr lang="en-US" dirty="0" smtClean="0"/>
              <a:t> </a:t>
            </a:r>
            <a:r>
              <a:rPr lang="sr-Latn-ME" dirty="0" smtClean="0"/>
              <a:t> (</a:t>
            </a:r>
            <a:r>
              <a:rPr lang="en-US" dirty="0" err="1" smtClean="0"/>
              <a:t>kontinentalnog</a:t>
            </a:r>
            <a:r>
              <a:rPr lang="en-US" dirty="0"/>
              <a:t>) </a:t>
            </a:r>
            <a:r>
              <a:rPr lang="en-US" dirty="0" smtClean="0"/>
              <a:t>s</a:t>
            </a:r>
            <a:r>
              <a:rPr lang="sr-Latn-ME" dirty="0" smtClean="0"/>
              <a:t>istema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n</a:t>
            </a:r>
            <a:r>
              <a:rPr lang="sr-Latn-ME" dirty="0" smtClean="0"/>
              <a:t>i</a:t>
            </a:r>
            <a:r>
              <a:rPr lang="en-US" dirty="0" err="1" smtClean="0"/>
              <a:t>ske</a:t>
            </a:r>
            <a:r>
              <a:rPr lang="en-US" dirty="0" smtClean="0"/>
              <a:t> </a:t>
            </a:r>
            <a:r>
              <a:rPr lang="en-US" dirty="0" err="1"/>
              <a:t>koncentracije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svojstvena</a:t>
            </a:r>
            <a:r>
              <a:rPr lang="en-US" dirty="0"/>
              <a:t> </a:t>
            </a:r>
            <a:r>
              <a:rPr lang="en-US" dirty="0" err="1" smtClean="0"/>
              <a:t>angloameri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s</a:t>
            </a:r>
            <a:r>
              <a:rPr lang="sr-Latn-ME" dirty="0" smtClean="0"/>
              <a:t>istemu 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77478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koncentracije</a:t>
            </a:r>
            <a:r>
              <a:rPr lang="en-US" dirty="0"/>
              <a:t> je </a:t>
            </a:r>
            <a:r>
              <a:rPr lang="en-US" dirty="0" err="1" smtClean="0"/>
              <a:t>uteme</a:t>
            </a:r>
            <a:r>
              <a:rPr lang="sr-Latn-ME" dirty="0" smtClean="0"/>
              <a:t>l</a:t>
            </a:r>
            <a:r>
              <a:rPr lang="en-US" dirty="0" err="1" smtClean="0"/>
              <a:t>jenje</a:t>
            </a:r>
            <a:r>
              <a:rPr lang="en-US" dirty="0" smtClean="0"/>
              <a:t> </a:t>
            </a:r>
            <a:r>
              <a:rPr lang="en-US" dirty="0" err="1"/>
              <a:t>kontinuirane</a:t>
            </a:r>
            <a:r>
              <a:rPr lang="en-US" dirty="0"/>
              <a:t> </a:t>
            </a:r>
            <a:r>
              <a:rPr lang="en-US" dirty="0" err="1" smtClean="0"/>
              <a:t>funkcije</a:t>
            </a:r>
            <a:r>
              <a:rPr lang="sr-Latn-ME" dirty="0" smtClean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kontrole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reduzeća.</a:t>
            </a:r>
          </a:p>
          <a:p>
            <a:pPr algn="just"/>
            <a:r>
              <a:rPr lang="sr-Latn-ME" dirty="0" smtClean="0"/>
              <a:t> U</a:t>
            </a:r>
            <a:r>
              <a:rPr lang="en-US" dirty="0" smtClean="0"/>
              <a:t> s</a:t>
            </a:r>
            <a:r>
              <a:rPr lang="sr-Latn-ME" dirty="0" smtClean="0"/>
              <a:t>istemima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obilje</a:t>
            </a:r>
            <a:r>
              <a:rPr lang="sr-Latn-ME" dirty="0" smtClean="0"/>
              <a:t>ž</a:t>
            </a:r>
            <a:r>
              <a:rPr lang="en-US" dirty="0" smtClean="0"/>
              <a:t>ava </a:t>
            </a:r>
            <a:r>
              <a:rPr lang="en-US" dirty="0" err="1"/>
              <a:t>fragmentarna</a:t>
            </a:r>
            <a:r>
              <a:rPr lang="en-US" dirty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stru</a:t>
            </a:r>
            <a:r>
              <a:rPr lang="sr-Latn-ME" dirty="0" smtClean="0"/>
              <a:t>k</a:t>
            </a:r>
            <a:r>
              <a:rPr lang="en-US" dirty="0" err="1" smtClean="0"/>
              <a:t>tura</a:t>
            </a:r>
            <a:r>
              <a:rPr lang="en-US" dirty="0"/>
              <a:t>, 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intervencija</a:t>
            </a:r>
            <a:r>
              <a:rPr lang="en-US" dirty="0"/>
              <a:t> </a:t>
            </a:r>
            <a:r>
              <a:rPr lang="en-US" dirty="0" err="1" smtClean="0"/>
              <a:t>primjenjuju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kriznim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prijetnje</a:t>
            </a:r>
            <a:r>
              <a:rPr lang="en-US" dirty="0"/>
              <a:t> </a:t>
            </a:r>
            <a:r>
              <a:rPr lang="en-US" dirty="0" smtClean="0"/>
              <a:t>nep</a:t>
            </a:r>
            <a:r>
              <a:rPr lang="sr-Latn-ME" dirty="0" smtClean="0"/>
              <a:t>oželjnog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</a:t>
            </a:r>
            <a:r>
              <a:rPr lang="sr-Latn-ME" dirty="0" smtClean="0"/>
              <a:t>l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/>
              <a:t>K</a:t>
            </a:r>
            <a:r>
              <a:rPr lang="en-US" dirty="0" err="1" smtClean="0"/>
              <a:t>oncentri</a:t>
            </a:r>
            <a:r>
              <a:rPr lang="sr-Latn-ME" dirty="0" smtClean="0"/>
              <a:t>sano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sr-Latn-ME" dirty="0" smtClean="0"/>
              <a:t>i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lj</a:t>
            </a:r>
            <a:r>
              <a:rPr lang="en-US" dirty="0" err="1" smtClean="0"/>
              <a:t>edice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uspje</a:t>
            </a:r>
            <a:r>
              <a:rPr lang="sr-Latn-ME" dirty="0" smtClean="0"/>
              <a:t>š</a:t>
            </a:r>
            <a:r>
              <a:rPr lang="en-US" dirty="0" err="1" smtClean="0"/>
              <a:t>nost</a:t>
            </a:r>
            <a:r>
              <a:rPr lang="en-US" dirty="0" smtClean="0"/>
              <a:t> p</a:t>
            </a:r>
            <a:r>
              <a:rPr lang="sr-Latn-ME" dirty="0" smtClean="0"/>
              <a:t>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Koncentracija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iče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sr-Latn-ME" dirty="0" smtClean="0"/>
              <a:t>i</a:t>
            </a:r>
            <a:r>
              <a:rPr lang="en-US" dirty="0" err="1" smtClean="0"/>
              <a:t>sku</a:t>
            </a:r>
            <a:r>
              <a:rPr lang="sr-Latn-ME" dirty="0" smtClean="0"/>
              <a:t> </a:t>
            </a:r>
            <a:r>
              <a:rPr lang="en-US" dirty="0" smtClean="0"/>
              <a:t>dive</a:t>
            </a:r>
            <a:r>
              <a:rPr lang="sr-Latn-ME" dirty="0" smtClean="0"/>
              <a:t>rz</a:t>
            </a:r>
            <a:r>
              <a:rPr lang="en-US" dirty="0" err="1" smtClean="0"/>
              <a:t>ifikaciju</a:t>
            </a:r>
            <a:r>
              <a:rPr lang="en-US" dirty="0" smtClean="0"/>
              <a:t> </a:t>
            </a:r>
            <a:r>
              <a:rPr lang="en-US" dirty="0" err="1"/>
              <a:t>portfolija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smtClean="0"/>
              <a:t>slab </a:t>
            </a:r>
            <a:r>
              <a:rPr lang="en-US" dirty="0" err="1"/>
              <a:t>polozaj</a:t>
            </a:r>
            <a:r>
              <a:rPr lang="en-US" dirty="0"/>
              <a:t> </a:t>
            </a:r>
            <a:r>
              <a:rPr lang="en-US" dirty="0" smtClean="0"/>
              <a:t>ma</a:t>
            </a:r>
            <a:r>
              <a:rPr lang="sr-Latn-ME" dirty="0" smtClean="0"/>
              <a:t>l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nedostatak</a:t>
            </a:r>
            <a:r>
              <a:rPr lang="en-US" dirty="0" smtClean="0"/>
              <a:t> </a:t>
            </a:r>
            <a:r>
              <a:rPr lang="en-US" dirty="0" err="1"/>
              <a:t>transparentnosti</a:t>
            </a:r>
            <a:r>
              <a:rPr lang="en-US" dirty="0"/>
              <a:t> u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unovodstvenim</a:t>
            </a:r>
            <a:r>
              <a:rPr lang="en-US" dirty="0" smtClean="0"/>
              <a:t> </a:t>
            </a:r>
            <a:r>
              <a:rPr lang="en-US" dirty="0" err="1"/>
              <a:t>praksama</a:t>
            </a:r>
            <a:r>
              <a:rPr lang="en-US" dirty="0"/>
              <a:t>, </a:t>
            </a:r>
            <a:r>
              <a:rPr lang="en-US" dirty="0" err="1" smtClean="0"/>
              <a:t>povezanost</a:t>
            </a:r>
            <a:r>
              <a:rPr lang="sr-Latn-ME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mre</a:t>
            </a:r>
            <a:r>
              <a:rPr lang="sr-Latn-ME" dirty="0" smtClean="0"/>
              <a:t>ž</a:t>
            </a:r>
            <a:r>
              <a:rPr lang="en-US" dirty="0" smtClean="0"/>
              <a:t>e me</a:t>
            </a:r>
            <a:r>
              <a:rPr lang="sr-Latn-ME" dirty="0" smtClean="0"/>
              <a:t>đ</a:t>
            </a:r>
            <a:r>
              <a:rPr lang="en-US" dirty="0" err="1" smtClean="0"/>
              <a:t>usobnog</a:t>
            </a:r>
            <a:r>
              <a:rPr lang="en-US" dirty="0" smtClean="0"/>
              <a:t> </a:t>
            </a:r>
            <a:r>
              <a:rPr lang="en-US" dirty="0" err="1" smtClean="0"/>
              <a:t>suvlasni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favoriz</a:t>
            </a:r>
            <a:r>
              <a:rPr lang="sr-Latn-ME" dirty="0" smtClean="0"/>
              <a:t>ovanje 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 smtClean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dono</a:t>
            </a:r>
            <a:r>
              <a:rPr lang="sr-Latn-ME" dirty="0" smtClean="0"/>
              <a:t>š</a:t>
            </a:r>
            <a:r>
              <a:rPr lang="en-US" dirty="0" err="1" smtClean="0"/>
              <a:t>enju</a:t>
            </a:r>
            <a:r>
              <a:rPr lang="en-US" dirty="0" smtClean="0"/>
              <a:t> od</a:t>
            </a:r>
            <a:r>
              <a:rPr lang="sr-Latn-ME" dirty="0" smtClean="0"/>
              <a:t>l</a:t>
            </a:r>
            <a:r>
              <a:rPr lang="en-US" dirty="0" err="1" smtClean="0"/>
              <a:t>uka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942602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4.O</a:t>
            </a:r>
            <a:r>
              <a:rPr lang="en-US" dirty="0" err="1" smtClean="0"/>
              <a:t>dnos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interesno-utjecajnim</a:t>
            </a:r>
            <a:r>
              <a:rPr lang="en-US" dirty="0"/>
              <a:t> </a:t>
            </a:r>
            <a:r>
              <a:rPr lang="sr-Latn-ME" dirty="0" smtClean="0"/>
              <a:t>subjektima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Interesno</a:t>
            </a:r>
            <a:r>
              <a:rPr lang="en-US" dirty="0" smtClean="0"/>
              <a:t>-u</a:t>
            </a:r>
            <a:r>
              <a:rPr lang="sr-Latn-ME" dirty="0" smtClean="0"/>
              <a:t>t</a:t>
            </a:r>
            <a:r>
              <a:rPr lang="en-US" dirty="0" err="1" smtClean="0"/>
              <a:t>ecajn</a:t>
            </a:r>
            <a:r>
              <a:rPr lang="sr-Latn-ME" dirty="0" smtClean="0"/>
              <a:t>i</a:t>
            </a:r>
            <a:r>
              <a:rPr lang="en-US" dirty="0" smtClean="0"/>
              <a:t> s</a:t>
            </a:r>
            <a:r>
              <a:rPr lang="sr-Latn-ME" dirty="0" smtClean="0"/>
              <a:t>ubjekti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,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koalicije</a:t>
            </a:r>
            <a:r>
              <a:rPr lang="en-US" dirty="0" smtClean="0"/>
              <a:t> </a:t>
            </a:r>
            <a:r>
              <a:rPr lang="en-US" dirty="0" err="1"/>
              <a:t>pojedinaca</a:t>
            </a:r>
            <a:r>
              <a:rPr lang="en-US" dirty="0"/>
              <a:t>,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, </a:t>
            </a:r>
            <a:r>
              <a:rPr lang="en-US" dirty="0" err="1" smtClean="0"/>
              <a:t>unuta</a:t>
            </a:r>
            <a:r>
              <a:rPr lang="sr-Latn-ME" dirty="0" smtClean="0"/>
              <a:t>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neka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,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od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skazuju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smtClean="0"/>
              <a:t>pose</a:t>
            </a:r>
            <a:r>
              <a:rPr lang="sr-Latn-ME" dirty="0" smtClean="0"/>
              <a:t>b</a:t>
            </a:r>
            <a:r>
              <a:rPr lang="en-US" dirty="0" smtClean="0"/>
              <a:t>nog </a:t>
            </a:r>
            <a:r>
              <a:rPr lang="en-US" dirty="0" err="1" smtClean="0"/>
              <a:t>odno</a:t>
            </a:r>
            <a:r>
              <a:rPr lang="sr-Latn-ME" dirty="0" smtClean="0"/>
              <a:t>sa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povezanosti</a:t>
            </a:r>
            <a:r>
              <a:rPr lang="en-US" dirty="0"/>
              <a:t> s </a:t>
            </a:r>
            <a:r>
              <a:rPr lang="en-US" dirty="0" smtClean="0"/>
              <a:t>p</a:t>
            </a:r>
            <a:r>
              <a:rPr lang="sr-Latn-ME" dirty="0" smtClean="0"/>
              <a:t>reduzećem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sr-Latn-ME" dirty="0" smtClean="0"/>
              <a:t>U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caj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t</a:t>
            </a:r>
            <a:r>
              <a:rPr lang="en-US" dirty="0" err="1" smtClean="0"/>
              <a:t>ake</a:t>
            </a:r>
            <a:r>
              <a:rPr lang="en-US" dirty="0"/>
              <a:t>) </a:t>
            </a:r>
            <a:r>
              <a:rPr lang="en-US" dirty="0" smtClean="0"/>
              <a:t>je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potra</a:t>
            </a:r>
            <a:r>
              <a:rPr lang="sr-Latn-ME" dirty="0" smtClean="0"/>
              <a:t>ž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grupa </a:t>
            </a:r>
            <a:r>
              <a:rPr lang="pl-PL" dirty="0"/>
              <a:t>ili pojedinac ima u </a:t>
            </a:r>
            <a:r>
              <a:rPr lang="pl-PL" dirty="0" smtClean="0"/>
              <a:t>rezultatu </a:t>
            </a:r>
            <a:r>
              <a:rPr lang="pl-PL" dirty="0"/>
              <a:t>(ishodu) korporacijske politike, </a:t>
            </a:r>
            <a:r>
              <a:rPr lang="pl-PL" dirty="0" smtClean="0"/>
              <a:t>u procedurama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drugima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25021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Primarni</a:t>
            </a:r>
            <a:r>
              <a:rPr lang="en-US" dirty="0"/>
              <a:t> </a:t>
            </a:r>
            <a:r>
              <a:rPr lang="en-US" dirty="0" err="1" smtClean="0"/>
              <a:t>stakeholde</a:t>
            </a:r>
            <a:r>
              <a:rPr lang="sr-Latn-ME" dirty="0" smtClean="0"/>
              <a:t>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sr-Latn-ME" dirty="0" smtClean="0"/>
              <a:t>direktne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opipljive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: 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, </a:t>
            </a:r>
            <a:r>
              <a:rPr lang="en-US" dirty="0" err="1"/>
              <a:t>menadzeri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zaposteni</a:t>
            </a:r>
            <a:r>
              <a:rPr lang="en-US" dirty="0"/>
              <a:t>,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dobavlja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stakeholderi</a:t>
            </a:r>
            <a:r>
              <a:rPr lang="en-US" dirty="0"/>
              <a:t> </a:t>
            </a:r>
            <a:r>
              <a:rPr lang="en-US" dirty="0" err="1"/>
              <a:t>presudni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Sekundarni</a:t>
            </a:r>
            <a:r>
              <a:rPr lang="en-US" dirty="0"/>
              <a:t> </a:t>
            </a:r>
            <a:r>
              <a:rPr lang="en-US" dirty="0" err="1"/>
              <a:t>stakeholderi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utje</a:t>
            </a:r>
            <a:r>
              <a:rPr lang="sr-Latn-ME" dirty="0" smtClean="0"/>
              <a:t>č</a:t>
            </a:r>
            <a:r>
              <a:rPr lang="en-US" dirty="0" smtClean="0"/>
              <a:t>u</a:t>
            </a:r>
            <a:r>
              <a:rPr lang="en-US" dirty="0"/>
              <a:t>,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 indirektno,</a:t>
            </a:r>
            <a:r>
              <a:rPr lang="en-US" dirty="0" smtClean="0"/>
              <a:t> </a:t>
            </a:r>
            <a:r>
              <a:rPr lang="en-US" dirty="0" err="1"/>
              <a:t>sekundarna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enja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sr-Latn-ME" dirty="0" smtClean="0"/>
              <a:t>status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posljedica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ME" dirty="0" smtClean="0"/>
              <a:t>indirektni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udaljeni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 smtClean="0"/>
              <a:t>potro</a:t>
            </a:r>
            <a:r>
              <a:rPr lang="sr-Latn-ME" dirty="0" smtClean="0"/>
              <a:t>š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/>
              <a:t>, </a:t>
            </a:r>
            <a:r>
              <a:rPr lang="en-US" dirty="0" err="1"/>
              <a:t>konkurenti</a:t>
            </a:r>
            <a:r>
              <a:rPr lang="en-US" dirty="0"/>
              <a:t>, </a:t>
            </a:r>
            <a:r>
              <a:rPr lang="en-US" dirty="0" err="1" smtClean="0"/>
              <a:t>dr</a:t>
            </a:r>
            <a:r>
              <a:rPr lang="sr-Latn-ME" dirty="0" smtClean="0"/>
              <a:t>ž</a:t>
            </a:r>
            <a:r>
              <a:rPr lang="en-US" dirty="0" smtClean="0"/>
              <a:t>ava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sr-Latn-ME" dirty="0" smtClean="0"/>
              <a:t>nivoima</a:t>
            </a:r>
            <a:r>
              <a:rPr lang="en-US" dirty="0" smtClean="0"/>
              <a:t>, </a:t>
            </a:r>
            <a:r>
              <a:rPr lang="en-US" dirty="0" err="1"/>
              <a:t>javnost</a:t>
            </a:r>
            <a:r>
              <a:rPr lang="en-US" dirty="0"/>
              <a:t>,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cje</a:t>
            </a:r>
            <a:r>
              <a:rPr lang="sr-Latn-ME" dirty="0" smtClean="0"/>
              <a:t>l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mediji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6567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je </a:t>
            </a:r>
            <a:r>
              <a:rPr lang="en-US" dirty="0" err="1" smtClean="0"/>
              <a:t>po</a:t>
            </a:r>
            <a:r>
              <a:rPr lang="sr-Latn-ME" dirty="0" smtClean="0"/>
              <a:t>držati</a:t>
            </a:r>
            <a:r>
              <a:rPr lang="en-US" dirty="0" smtClean="0"/>
              <a:t> </a:t>
            </a:r>
            <a:r>
              <a:rPr lang="sr-Latn-ME" dirty="0" smtClean="0"/>
              <a:t>saradnju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interesno-ut</a:t>
            </a:r>
            <a:r>
              <a:rPr lang="sr-Latn-ME" dirty="0" smtClean="0"/>
              <a:t>i</a:t>
            </a:r>
            <a:r>
              <a:rPr lang="en-US" dirty="0" err="1" smtClean="0"/>
              <a:t>cajnih</a:t>
            </a:r>
            <a:r>
              <a:rPr lang="sr-Latn-ME" dirty="0" smtClean="0"/>
              <a:t> grupa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Bitan</a:t>
            </a:r>
            <a:r>
              <a:rPr lang="en-US" dirty="0" smtClean="0"/>
              <a:t> </a:t>
            </a:r>
            <a:r>
              <a:rPr lang="en-US" dirty="0"/>
              <a:t>instrument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smtClean="0"/>
              <a:t>up</a:t>
            </a:r>
            <a:r>
              <a:rPr lang="sr-Latn-ME" dirty="0" smtClean="0"/>
              <a:t>ra</a:t>
            </a:r>
            <a:r>
              <a:rPr lang="en-US" dirty="0" smtClean="0"/>
              <a:t>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uspos</a:t>
            </a:r>
            <a:r>
              <a:rPr lang="sr-Latn-ME" dirty="0" smtClean="0"/>
              <a:t>tavljanje</a:t>
            </a:r>
            <a:r>
              <a:rPr lang="en-US" dirty="0" smtClean="0"/>
              <a:t> </a:t>
            </a:r>
            <a:r>
              <a:rPr lang="en-US" dirty="0" err="1" smtClean="0"/>
              <a:t>kvalitetnog</a:t>
            </a:r>
            <a:r>
              <a:rPr lang="en-US" dirty="0" smtClean="0"/>
              <a:t> </a:t>
            </a:r>
            <a:r>
              <a:rPr lang="en-US" dirty="0" err="1" smtClean="0"/>
              <a:t>stakeho</a:t>
            </a:r>
            <a:r>
              <a:rPr lang="sr-Latn-ME" dirty="0" smtClean="0"/>
              <a:t>l</a:t>
            </a:r>
            <a:r>
              <a:rPr lang="en-US" dirty="0" err="1" smtClean="0"/>
              <a:t>derskog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/>
              <a:t>.</a:t>
            </a:r>
          </a:p>
          <a:p>
            <a:pPr algn="just"/>
            <a:r>
              <a:rPr lang="sr-Latn-ME" dirty="0"/>
              <a:t>S</a:t>
            </a:r>
            <a:r>
              <a:rPr lang="en-US" dirty="0" err="1" smtClean="0"/>
              <a:t>takeholders</a:t>
            </a:r>
            <a:r>
              <a:rPr lang="sr-Latn-ME" dirty="0" smtClean="0"/>
              <a:t>ki</a:t>
            </a:r>
            <a:r>
              <a:rPr lang="en-US" dirty="0" smtClean="0"/>
              <a:t>m </a:t>
            </a:r>
            <a:r>
              <a:rPr lang="en-US" dirty="0" err="1"/>
              <a:t>pristupom</a:t>
            </a:r>
            <a:r>
              <a:rPr lang="en-US" dirty="0"/>
              <a:t> </a:t>
            </a:r>
            <a:r>
              <a:rPr lang="sr-Latn-ME" dirty="0" err="1"/>
              <a:t>ž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afirmi</a:t>
            </a:r>
            <a:r>
              <a:rPr lang="sr-Latn-ME" dirty="0" smtClean="0"/>
              <a:t>sati</a:t>
            </a:r>
            <a:r>
              <a:rPr lang="en-US" dirty="0" smtClean="0"/>
              <a:t> op</a:t>
            </a:r>
            <a:r>
              <a:rPr lang="sr-Latn-ME" dirty="0" smtClean="0"/>
              <a:t>št</a:t>
            </a:r>
            <a:r>
              <a:rPr lang="en-US" dirty="0" smtClean="0"/>
              <a:t>a </a:t>
            </a:r>
            <a:r>
              <a:rPr lang="en-US" dirty="0" err="1" smtClean="0"/>
              <a:t>na</a:t>
            </a:r>
            <a:r>
              <a:rPr lang="sr-Latn-ME" dirty="0" smtClean="0"/>
              <a:t>ć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jednakosti</a:t>
            </a:r>
            <a:r>
              <a:rPr lang="en-US" dirty="0"/>
              <a:t>, </a:t>
            </a:r>
            <a:r>
              <a:rPr lang="en-US" dirty="0" err="1" smtClean="0"/>
              <a:t>zajedni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solidarnosti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u </a:t>
            </a:r>
            <a:r>
              <a:rPr lang="en-US" dirty="0" err="1"/>
              <a:t>stakeholderskom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je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err="1" smtClean="0"/>
              <a:t>nclus</a:t>
            </a:r>
            <a:r>
              <a:rPr lang="sr-Latn-ME" dirty="0" smtClean="0"/>
              <a:t>i</a:t>
            </a:r>
            <a:r>
              <a:rPr lang="en-US" dirty="0" smtClean="0"/>
              <a:t>on</a:t>
            </a:r>
            <a:r>
              <a:rPr lang="en-US" dirty="0"/>
              <a:t>)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sr-Latn-ME" dirty="0" smtClean="0"/>
              <a:t>vodi</a:t>
            </a:r>
            <a:r>
              <a:rPr lang="en-US" dirty="0" smtClean="0"/>
              <a:t> </a:t>
            </a:r>
            <a:r>
              <a:rPr lang="en-US" dirty="0" err="1" smtClean="0"/>
              <a:t>jednakosti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individulni</a:t>
            </a:r>
            <a:r>
              <a:rPr lang="sr-Latn-ME" dirty="0" smtClean="0"/>
              <a:t>m</a:t>
            </a:r>
            <a:r>
              <a:rPr lang="en-US" dirty="0" smtClean="0"/>
              <a:t> </a:t>
            </a:r>
            <a:r>
              <a:rPr lang="sr-Latn-ME" dirty="0" smtClean="0"/>
              <a:t>slobodama.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64697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Pristal</a:t>
            </a:r>
            <a:r>
              <a:rPr lang="sr-Latn-ME" dirty="0" smtClean="0"/>
              <a:t>ic</a:t>
            </a:r>
            <a:r>
              <a:rPr lang="en-US" dirty="0" smtClean="0"/>
              <a:t>e </a:t>
            </a:r>
            <a:r>
              <a:rPr lang="en-US" dirty="0"/>
              <a:t>tog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sr-Latn-ME" dirty="0" err="1"/>
              <a:t>ž</a:t>
            </a:r>
            <a:r>
              <a:rPr lang="en-US" dirty="0" err="1" smtClean="0"/>
              <a:t>elju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k</a:t>
            </a:r>
            <a:r>
              <a:rPr lang="en-US" dirty="0" err="1" smtClean="0"/>
              <a:t>ovanjem</a:t>
            </a:r>
            <a:r>
              <a:rPr lang="en-US" dirty="0" smtClean="0"/>
              <a:t> </a:t>
            </a:r>
            <a:r>
              <a:rPr lang="en-US" dirty="0" err="1"/>
              <a:t>pravednoga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smtClean="0"/>
              <a:t>je u</a:t>
            </a:r>
            <a:r>
              <a:rPr lang="sr-Latn-ME" dirty="0" smtClean="0"/>
              <a:t> s</a:t>
            </a:r>
            <a:r>
              <a:rPr lang="en-US" dirty="0" err="1" smtClean="0"/>
              <a:t>klad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privatnim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tvom</a:t>
            </a:r>
            <a:r>
              <a:rPr lang="en-US" dirty="0"/>
              <a:t>,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njom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profitom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decentra</a:t>
            </a:r>
            <a:r>
              <a:rPr lang="sr-Latn-ME" dirty="0" smtClean="0"/>
              <a:t>l</a:t>
            </a:r>
            <a:r>
              <a:rPr lang="en-US" dirty="0" err="1" smtClean="0"/>
              <a:t>iz</a:t>
            </a:r>
            <a:r>
              <a:rPr lang="sr-Latn-ME" dirty="0" smtClean="0"/>
              <a:t>ovanim  </a:t>
            </a:r>
            <a:r>
              <a:rPr lang="en-US" dirty="0" err="1" smtClean="0"/>
              <a:t>odlukama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tu.</a:t>
            </a:r>
            <a:endParaRPr lang="sr-Latn-ME" dirty="0" smtClean="0"/>
          </a:p>
          <a:p>
            <a:pPr algn="just"/>
            <a:r>
              <a:rPr lang="en-US" dirty="0" smtClean="0"/>
              <a:t>Taj 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reakcija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l</a:t>
            </a:r>
            <a:r>
              <a:rPr lang="en-US" dirty="0" err="1" smtClean="0"/>
              <a:t>jedice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ovanja</a:t>
            </a:r>
            <a:r>
              <a:rPr lang="sr-Latn-ME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/>
              <a:t>u </a:t>
            </a:r>
            <a:r>
              <a:rPr lang="en-US" dirty="0" err="1"/>
              <a:t>suvremenim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slovima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neo</a:t>
            </a:r>
            <a:r>
              <a:rPr lang="sr-Latn-ME" dirty="0" smtClean="0"/>
              <a:t>l</a:t>
            </a:r>
            <a:r>
              <a:rPr lang="en-US" dirty="0" err="1" smtClean="0"/>
              <a:t>ibera</a:t>
            </a:r>
            <a:r>
              <a:rPr lang="sr-Latn-ME" dirty="0" smtClean="0"/>
              <a:t>l</a:t>
            </a:r>
            <a:r>
              <a:rPr lang="en-US" dirty="0" err="1" smtClean="0"/>
              <a:t>izam</a:t>
            </a:r>
            <a:r>
              <a:rPr lang="en-US" dirty="0"/>
              <a:t>), a </a:t>
            </a:r>
            <a:r>
              <a:rPr lang="en-US" dirty="0" err="1"/>
              <a:t>temelji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bitnom</a:t>
            </a:r>
            <a:r>
              <a:rPr lang="en-US" dirty="0"/>
              <a:t> </a:t>
            </a:r>
            <a:r>
              <a:rPr lang="sr-Latn-ME" dirty="0" err="1"/>
              <a:t>i</a:t>
            </a:r>
            <a:r>
              <a:rPr lang="en-US" dirty="0" err="1" smtClean="0"/>
              <a:t>zazovu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dirty="0" smtClean="0"/>
              <a:t> -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pomiriti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ekonomskom</a:t>
            </a:r>
            <a:r>
              <a:rPr lang="en-US" dirty="0"/>
              <a:t> </a:t>
            </a:r>
            <a:r>
              <a:rPr lang="en-US" dirty="0" err="1" smtClean="0"/>
              <a:t>efikasno</a:t>
            </a:r>
            <a:r>
              <a:rPr lang="sr-Latn-ME" dirty="0" smtClean="0"/>
              <a:t>š</a:t>
            </a:r>
            <a:r>
              <a:rPr lang="en-US" dirty="0" smtClean="0"/>
              <a:t>cu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tvenom</a:t>
            </a:r>
            <a:r>
              <a:rPr lang="en-US" dirty="0" smtClean="0"/>
              <a:t> </a:t>
            </a:r>
            <a:r>
              <a:rPr lang="en-US" dirty="0" err="1" smtClean="0"/>
              <a:t>pravdom</a:t>
            </a:r>
            <a:r>
              <a:rPr lang="sr-Latn-ME" dirty="0"/>
              <a:t>,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330400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- o</a:t>
            </a:r>
            <a:r>
              <a:rPr lang="en-US" dirty="0" err="1" smtClean="0"/>
              <a:t>dnosno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stakeholdersko</a:t>
            </a:r>
            <a:r>
              <a:rPr lang="en-US" dirty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ekonomija</a:t>
            </a:r>
            <a:r>
              <a:rPr lang="en-US" dirty="0"/>
              <a:t>, </a:t>
            </a:r>
            <a:r>
              <a:rPr lang="en-US" dirty="0" smtClean="0"/>
              <a:t>p</a:t>
            </a:r>
            <a:r>
              <a:rPr lang="sr-Latn-ME" dirty="0" smtClean="0"/>
              <a:t>reduzeće</a:t>
            </a:r>
            <a:r>
              <a:rPr lang="en-US" dirty="0" smtClean="0"/>
              <a:t>)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uzajamnost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obveza</a:t>
            </a:r>
            <a:r>
              <a:rPr lang="en-US" dirty="0"/>
              <a:t> </a:t>
            </a:r>
            <a:r>
              <a:rPr lang="en-US" dirty="0" smtClean="0"/>
              <a:t>rea</a:t>
            </a:r>
            <a:r>
              <a:rPr lang="sr-Latn-ME" dirty="0" smtClean="0"/>
              <a:t>l</a:t>
            </a:r>
            <a:r>
              <a:rPr lang="en-US" dirty="0" err="1" smtClean="0"/>
              <a:t>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/>
              <a:t>ekonomskoga</a:t>
            </a:r>
            <a:r>
              <a:rPr lang="en-US" dirty="0"/>
              <a:t>,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potitiikog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kritici</a:t>
            </a:r>
            <a:r>
              <a:rPr lang="en-US" dirty="0"/>
              <a:t> </a:t>
            </a:r>
            <a:r>
              <a:rPr lang="en-US" dirty="0" smtClean="0"/>
              <a:t>neo</a:t>
            </a:r>
            <a:r>
              <a:rPr lang="sr-Latn-ME" dirty="0" smtClean="0"/>
              <a:t>kl</a:t>
            </a:r>
            <a:r>
              <a:rPr lang="en-US" dirty="0" err="1" smtClean="0"/>
              <a:t>asi</a:t>
            </a:r>
            <a:r>
              <a:rPr lang="sr-Latn-ME" dirty="0" smtClean="0"/>
              <a:t>č</a:t>
            </a:r>
            <a:r>
              <a:rPr lang="en-US" dirty="0" smtClean="0"/>
              <a:t>nog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maksimizacije</a:t>
            </a:r>
            <a:r>
              <a:rPr lang="en-US" dirty="0"/>
              <a:t> (</a:t>
            </a:r>
            <a:r>
              <a:rPr lang="en-US" dirty="0" err="1" smtClean="0"/>
              <a:t>isk</a:t>
            </a:r>
            <a:r>
              <a:rPr lang="sr-Latn-ME" dirty="0" smtClean="0"/>
              <a:t>lj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ivo</a:t>
            </a:r>
            <a:r>
              <a:rPr lang="en-US" dirty="0"/>
              <a:t>)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are,</a:t>
            </a:r>
            <a:r>
              <a:rPr lang="sr-Latn-ME" dirty="0" smtClean="0"/>
              <a:t> </a:t>
            </a:r>
            <a:r>
              <a:rPr lang="en-US" dirty="0" err="1" smtClean="0"/>
              <a:t>zastupnici</a:t>
            </a:r>
            <a:r>
              <a:rPr lang="en-US" dirty="0" smtClean="0"/>
              <a:t> </a:t>
            </a:r>
            <a:r>
              <a:rPr lang="en-US" dirty="0" err="1"/>
              <a:t>stakeholderskog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nja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profitom</a:t>
            </a:r>
            <a:r>
              <a:rPr lang="sr-Latn-ME" dirty="0" smtClean="0"/>
              <a:t> </a:t>
            </a:r>
            <a:r>
              <a:rPr lang="nn-NO" dirty="0" smtClean="0"/>
              <a:t>uzrokovana </a:t>
            </a:r>
            <a:r>
              <a:rPr lang="nn-NO" dirty="0"/>
              <a:t>fragmentiranom </a:t>
            </a:r>
            <a:r>
              <a:rPr lang="nn-NO" dirty="0" smtClean="0"/>
              <a:t>vlasn</a:t>
            </a:r>
            <a:r>
              <a:rPr lang="sr-Latn-ME" dirty="0" smtClean="0"/>
              <a:t>ičo</a:t>
            </a:r>
            <a:r>
              <a:rPr lang="nn-NO" dirty="0" smtClean="0"/>
              <a:t>kom </a:t>
            </a:r>
            <a:r>
              <a:rPr lang="nn-NO" dirty="0"/>
              <a:t>strukturom i visoko </a:t>
            </a:r>
            <a:r>
              <a:rPr lang="sr-Latn-ME" dirty="0" smtClean="0"/>
              <a:t>li</a:t>
            </a:r>
            <a:r>
              <a:rPr lang="nn-NO" dirty="0" smtClean="0"/>
              <a:t>kvidnim </a:t>
            </a:r>
            <a:r>
              <a:rPr lang="nn-NO" dirty="0"/>
              <a:t>(i nestabitnim</a:t>
            </a:r>
            <a:r>
              <a:rPr lang="nn-NO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</a:t>
            </a:r>
            <a:r>
              <a:rPr lang="sr-Latn-ME" dirty="0" smtClean="0"/>
              <a:t>i</a:t>
            </a:r>
            <a:r>
              <a:rPr lang="en-US" dirty="0" smtClean="0"/>
              <a:t>ma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sr-Latn-ME" dirty="0" smtClean="0"/>
              <a:t>š</a:t>
            </a:r>
            <a:r>
              <a:rPr lang="en-US" dirty="0" smtClean="0"/>
              <a:t>to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dominaciju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nje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visokim </a:t>
            </a:r>
            <a:r>
              <a:rPr lang="pl-PL" dirty="0" smtClean="0"/>
              <a:t>finansijskim </a:t>
            </a:r>
            <a:r>
              <a:rPr lang="pl-PL" dirty="0"/>
              <a:t>prinosima u </a:t>
            </a:r>
            <a:r>
              <a:rPr lang="pl-PL" dirty="0" smtClean="0"/>
              <a:t>što kraćemu roku.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636837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Prepu</a:t>
            </a:r>
            <a:r>
              <a:rPr lang="sr-Latn-ME" dirty="0" smtClean="0"/>
              <a:t>š</a:t>
            </a:r>
            <a:r>
              <a:rPr lang="en-US" dirty="0" err="1" smtClean="0"/>
              <a:t>tanje</a:t>
            </a:r>
            <a:r>
              <a:rPr lang="en-US" dirty="0" smtClean="0"/>
              <a:t> </a:t>
            </a:r>
            <a:r>
              <a:rPr lang="en-US" dirty="0" err="1"/>
              <a:t>alokacije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 smtClean="0"/>
              <a:t>isklju</a:t>
            </a:r>
            <a:r>
              <a:rPr lang="sr-Latn-ME" dirty="0" smtClean="0"/>
              <a:t>č</a:t>
            </a:r>
            <a:r>
              <a:rPr lang="en-US" dirty="0" err="1" smtClean="0"/>
              <a:t>ivo</a:t>
            </a:r>
            <a:r>
              <a:rPr lang="en-US" dirty="0" smtClean="0"/>
              <a:t> s</a:t>
            </a:r>
            <a:r>
              <a:rPr lang="sr-Latn-ME" dirty="0" smtClean="0"/>
              <a:t>l</a:t>
            </a:r>
            <a:r>
              <a:rPr lang="en-US" dirty="0" err="1" smtClean="0"/>
              <a:t>obodnom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tu</a:t>
            </a:r>
            <a:r>
              <a:rPr lang="en-US" dirty="0"/>
              <a:t>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takv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sr-Latn-ME" dirty="0" smtClean="0"/>
              <a:t>pristupu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: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kapitata</a:t>
            </a:r>
            <a:r>
              <a:rPr lang="en-US" dirty="0"/>
              <a:t> ne </a:t>
            </a:r>
            <a:r>
              <a:rPr lang="en-US" dirty="0" err="1"/>
              <a:t>uspijeva</a:t>
            </a:r>
            <a:r>
              <a:rPr lang="en-US" dirty="0"/>
              <a:t> </a:t>
            </a:r>
            <a:r>
              <a:rPr lang="en-US" dirty="0" err="1" smtClean="0"/>
              <a:t>korig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 smtClean="0"/>
              <a:t>neadekvatnu</a:t>
            </a:r>
            <a:r>
              <a:rPr lang="sr-Latn-ME" dirty="0" smtClean="0"/>
              <a:t> </a:t>
            </a:r>
            <a:r>
              <a:rPr lang="en-US" dirty="0" err="1" smtClean="0"/>
              <a:t>investici</a:t>
            </a:r>
            <a:r>
              <a:rPr lang="sr-Latn-ME" dirty="0" smtClean="0"/>
              <a:t>onu </a:t>
            </a:r>
            <a:r>
              <a:rPr lang="en-US" dirty="0" smtClean="0"/>
              <a:t>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pojedinog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propu</a:t>
            </a:r>
            <a:r>
              <a:rPr lang="sr-Latn-ME" dirty="0" smtClean="0"/>
              <a:t>š</a:t>
            </a:r>
            <a:r>
              <a:rPr lang="en-US" dirty="0" smtClean="0"/>
              <a:t>ta</a:t>
            </a:r>
            <a:r>
              <a:rPr lang="sr-Latn-ME" dirty="0" smtClean="0"/>
              <a:t> da</a:t>
            </a:r>
            <a:r>
              <a:rPr lang="en-US" dirty="0" smtClean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 smtClean="0"/>
              <a:t>pravu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investicija</a:t>
            </a:r>
            <a:r>
              <a:rPr lang="en-US" dirty="0"/>
              <a:t> u </a:t>
            </a:r>
            <a:r>
              <a:rPr lang="en-US" dirty="0" err="1" smtClean="0"/>
              <a:t>biznis</a:t>
            </a:r>
            <a:r>
              <a:rPr lang="sr-Latn-ME" dirty="0" smtClean="0"/>
              <a:t>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kritika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</a:t>
            </a:r>
            <a:r>
              <a:rPr lang="sr-Latn-ME" dirty="0" smtClean="0"/>
              <a:t> </a:t>
            </a:r>
            <a:r>
              <a:rPr lang="pl-PL" dirty="0" smtClean="0"/>
              <a:t>preuzimanja odnosi </a:t>
            </a:r>
            <a:r>
              <a:rPr lang="pl-PL" dirty="0"/>
              <a:t>se i na </a:t>
            </a:r>
            <a:r>
              <a:rPr lang="pl-PL" dirty="0" smtClean="0"/>
              <a:t>kratkoročnost</a:t>
            </a:r>
            <a:r>
              <a:rPr lang="pl-PL" dirty="0"/>
              <a:t>, koja je bitno </a:t>
            </a:r>
            <a:r>
              <a:rPr lang="pl-PL" dirty="0" smtClean="0"/>
              <a:t>obilježje </a:t>
            </a:r>
            <a:r>
              <a:rPr lang="pl-PL" dirty="0"/>
              <a:t>toga </a:t>
            </a:r>
            <a:r>
              <a:rPr lang="pl-PL" dirty="0" smtClean="0"/>
              <a:t>tržišta</a:t>
            </a:r>
            <a:r>
              <a:rPr lang="pl-PL" dirty="0"/>
              <a:t>.</a:t>
            </a:r>
          </a:p>
          <a:p>
            <a:pPr algn="just"/>
            <a:r>
              <a:rPr lang="en-US" dirty="0" err="1"/>
              <a:t>Zbog</a:t>
            </a:r>
            <a:r>
              <a:rPr lang="en-US" dirty="0"/>
              <a:t> toga se, </a:t>
            </a:r>
            <a:r>
              <a:rPr lang="en-US" dirty="0" err="1"/>
              <a:t>jedino</a:t>
            </a:r>
            <a:r>
              <a:rPr lang="en-US" dirty="0"/>
              <a:t> s </a:t>
            </a:r>
            <a:r>
              <a:rPr lang="en-US" dirty="0" err="1"/>
              <a:t>ciljem</a:t>
            </a:r>
            <a:r>
              <a:rPr lang="en-US" dirty="0"/>
              <a:t> da se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teku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profiti</a:t>
            </a:r>
            <a:r>
              <a:rPr lang="en-US" dirty="0"/>
              <a:t>, </a:t>
            </a:r>
            <a:r>
              <a:rPr lang="sr-Latn-ME" dirty="0" smtClean="0"/>
              <a:t>često </a:t>
            </a:r>
            <a:r>
              <a:rPr lang="en-US" dirty="0" err="1" smtClean="0"/>
              <a:t>zanemaruje</a:t>
            </a:r>
            <a:r>
              <a:rPr lang="en-US" dirty="0" smtClean="0"/>
              <a:t> u</a:t>
            </a:r>
            <a:r>
              <a:rPr lang="sr-Latn-ME" dirty="0" smtClean="0"/>
              <a:t>l</a:t>
            </a:r>
            <a:r>
              <a:rPr lang="en-US" dirty="0" err="1" smtClean="0"/>
              <a:t>aganje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istra</a:t>
            </a:r>
            <a:r>
              <a:rPr lang="sr-Latn-ME" dirty="0" smtClean="0"/>
              <a:t>ž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osposob</a:t>
            </a:r>
            <a:r>
              <a:rPr lang="sr-Latn-ME" dirty="0"/>
              <a:t>l</a:t>
            </a:r>
            <a:r>
              <a:rPr lang="en-US" dirty="0" err="1" smtClean="0"/>
              <a:t>javanje</a:t>
            </a:r>
            <a:r>
              <a:rPr lang="en-US" dirty="0" smtClean="0"/>
              <a:t> </a:t>
            </a:r>
            <a:r>
              <a:rPr lang="en-US" dirty="0" err="1" smtClean="0"/>
              <a:t>zapos</a:t>
            </a:r>
            <a:r>
              <a:rPr lang="sr-Latn-ME" dirty="0" smtClean="0"/>
              <a:t>l</a:t>
            </a:r>
            <a:r>
              <a:rPr lang="en-US" dirty="0" err="1" smtClean="0"/>
              <a:t>enih</a:t>
            </a:r>
            <a:r>
              <a:rPr lang="en-US" dirty="0"/>
              <a:t>, </a:t>
            </a:r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smtClean="0"/>
              <a:t>no.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5449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/>
          <a:lstStyle/>
          <a:p>
            <a:pPr algn="just"/>
            <a:r>
              <a:rPr lang="en-US" dirty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sr-Latn-ME" dirty="0" smtClean="0"/>
              <a:t>za</a:t>
            </a:r>
            <a:r>
              <a:rPr lang="en-US" dirty="0" err="1" smtClean="0"/>
              <a:t>visi</a:t>
            </a:r>
            <a:r>
              <a:rPr lang="en-US" dirty="0" smtClean="0"/>
              <a:t> 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uravnote</a:t>
            </a:r>
            <a:r>
              <a:rPr lang="sr-Latn-ME" dirty="0" smtClean="0"/>
              <a:t>ž</a:t>
            </a:r>
            <a:r>
              <a:rPr lang="en-US" dirty="0" err="1" smtClean="0"/>
              <a:t>eni</a:t>
            </a:r>
            <a:r>
              <a:rPr lang="sr-Latn-ME" dirty="0" smtClean="0"/>
              <a:t>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sr-Latn-ME" dirty="0" smtClean="0"/>
              <a:t>h </a:t>
            </a:r>
            <a:r>
              <a:rPr lang="en-US" dirty="0" err="1" smtClean="0"/>
              <a:t>interni</a:t>
            </a:r>
            <a:r>
              <a:rPr lang="sr-Latn-ME" dirty="0" smtClean="0"/>
              <a:t>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eksterni</a:t>
            </a:r>
            <a:r>
              <a:rPr lang="sr-Latn-ME" dirty="0" smtClean="0"/>
              <a:t>h </a:t>
            </a:r>
            <a:r>
              <a:rPr lang="en-US" dirty="0" err="1" smtClean="0"/>
              <a:t>mehanizmima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Time </a:t>
            </a:r>
            <a:r>
              <a:rPr lang="en-US" dirty="0"/>
              <a:t>se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poma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u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avanju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rirodnih</a:t>
            </a:r>
            <a:r>
              <a:rPr lang="en-US" dirty="0" smtClean="0"/>
              <a:t> </a:t>
            </a:r>
            <a:r>
              <a:rPr lang="en-US" dirty="0" err="1" smtClean="0"/>
              <a:t>prob</a:t>
            </a:r>
            <a:r>
              <a:rPr lang="sr-Latn-ME" dirty="0" smtClean="0"/>
              <a:t>l</a:t>
            </a:r>
            <a:r>
              <a:rPr lang="en-US" dirty="0" err="1" smtClean="0"/>
              <a:t>ema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pojav</a:t>
            </a:r>
            <a:r>
              <a:rPr lang="sr-Latn-ME" dirty="0" smtClean="0"/>
              <a:t>l</a:t>
            </a:r>
            <a:r>
              <a:rPr lang="en-US" dirty="0" smtClean="0"/>
              <a:t>juju u</a:t>
            </a:r>
            <a:r>
              <a:rPr lang="sr-Latn-ME" dirty="0" smtClean="0"/>
              <a:t> </a:t>
            </a:r>
            <a:r>
              <a:rPr lang="en-US" dirty="0" err="1" smtClean="0"/>
              <a:t>korporativni</a:t>
            </a:r>
            <a:r>
              <a:rPr lang="sr-Latn-ME" dirty="0" smtClean="0"/>
              <a:t>m </a:t>
            </a:r>
            <a:r>
              <a:rPr lang="en-US" dirty="0" smtClean="0"/>
              <a:t> </a:t>
            </a:r>
            <a:r>
              <a:rPr lang="en-US" dirty="0" err="1" smtClean="0"/>
              <a:t>strukturama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27095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 err="1" smtClean="0"/>
              <a:t>kratkoro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/>
              <a:t>maksimizaciju</a:t>
            </a:r>
            <a:r>
              <a:rPr lang="en-US" dirty="0"/>
              <a:t> u </a:t>
            </a:r>
            <a:r>
              <a:rPr lang="en-US" dirty="0" err="1" smtClean="0"/>
              <a:t>korist</a:t>
            </a:r>
            <a:r>
              <a:rPr lang="sr-Latn-ME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smtClean="0"/>
              <a:t>nog</a:t>
            </a:r>
            <a:r>
              <a:rPr lang="sr-Latn-ME" dirty="0" smtClean="0"/>
              <a:t> </a:t>
            </a:r>
            <a:r>
              <a:rPr lang="en-US" dirty="0" err="1" smtClean="0"/>
              <a:t>stvaranja</a:t>
            </a:r>
            <a:r>
              <a:rPr lang="en-US" dirty="0" smtClean="0"/>
              <a:t> </a:t>
            </a:r>
            <a:r>
              <a:rPr lang="en-US" dirty="0" err="1"/>
              <a:t>bogatstva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istinska</a:t>
            </a:r>
            <a:r>
              <a:rPr lang="en-US" dirty="0"/>
              <a:t> </a:t>
            </a:r>
            <a:r>
              <a:rPr lang="en-US" dirty="0" err="1" smtClean="0"/>
              <a:t>kalku</a:t>
            </a:r>
            <a:r>
              <a:rPr lang="sr-Latn-ME" dirty="0" smtClean="0"/>
              <a:t>l</a:t>
            </a:r>
            <a:r>
              <a:rPr lang="en-US" dirty="0" err="1" smtClean="0"/>
              <a:t>acija</a:t>
            </a:r>
            <a:r>
              <a:rPr lang="en-US" dirty="0" smtClean="0"/>
              <a:t>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tvenog</a:t>
            </a:r>
            <a:r>
              <a:rPr lang="en-US" dirty="0" smtClean="0"/>
              <a:t> </a:t>
            </a:r>
            <a:r>
              <a:rPr lang="en-US" dirty="0" err="1" smtClean="0"/>
              <a:t>bogatstva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sr-Latn-ME" dirty="0" smtClean="0"/>
              <a:t>šira</a:t>
            </a:r>
            <a:r>
              <a:rPr lang="en-US" dirty="0" smtClean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sr-Latn-ME" dirty="0" err="1" smtClean="0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 smtClean="0"/>
              <a:t>Polaze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premisa</a:t>
            </a:r>
            <a:r>
              <a:rPr lang="en-US" dirty="0"/>
              <a:t>, u </a:t>
            </a:r>
            <a:r>
              <a:rPr lang="en-US" dirty="0" err="1"/>
              <a:t>stakeholderskom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se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smtClean="0"/>
              <a:t>ava </a:t>
            </a:r>
            <a:r>
              <a:rPr lang="en-US" dirty="0"/>
              <a:t>da </a:t>
            </a:r>
            <a:r>
              <a:rPr lang="en-US" dirty="0" err="1" smtClean="0"/>
              <a:t>korporacija</a:t>
            </a:r>
            <a:r>
              <a:rPr lang="sr-Latn-ME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/>
              <a:t>poslovanjem</a:t>
            </a:r>
            <a:r>
              <a:rPr lang="en-US" dirty="0"/>
              <a:t> mora </a:t>
            </a:r>
            <a:r>
              <a:rPr lang="en-US" dirty="0" err="1"/>
              <a:t>zadovotjiti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ra</a:t>
            </a:r>
            <a:r>
              <a:rPr lang="sr-Latn-ME" dirty="0" smtClean="0"/>
              <a:t>lič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 smtClean="0"/>
              <a:t>interesno-utjecajnih</a:t>
            </a:r>
            <a:r>
              <a:rPr lang="sr-Latn-ME" dirty="0" smtClean="0"/>
              <a:t> grupa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/>
              <a:t>mora </a:t>
            </a:r>
            <a:r>
              <a:rPr lang="en-US" dirty="0" err="1"/>
              <a:t>osigurati</a:t>
            </a:r>
            <a:r>
              <a:rPr lang="en-US" dirty="0"/>
              <a:t> profit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are),</a:t>
            </a:r>
            <a:r>
              <a:rPr lang="sr-Latn-ME" dirty="0" smtClean="0"/>
              <a:t> </a:t>
            </a:r>
            <a:r>
              <a:rPr lang="en-US" dirty="0" err="1" smtClean="0"/>
              <a:t>ispuniti</a:t>
            </a:r>
            <a:r>
              <a:rPr lang="en-US" dirty="0" smtClean="0"/>
              <a:t> o</a:t>
            </a:r>
            <a:r>
              <a:rPr lang="sr-Latn-ME" dirty="0" smtClean="0"/>
              <a:t>č</a:t>
            </a:r>
            <a:r>
              <a:rPr lang="en-US" dirty="0" err="1" smtClean="0"/>
              <a:t>ekivanja</a:t>
            </a:r>
            <a:r>
              <a:rPr lang="en-US" dirty="0" smtClean="0"/>
              <a:t> </a:t>
            </a:r>
            <a:r>
              <a:rPr lang="en-US" dirty="0" err="1" smtClean="0"/>
              <a:t>potro</a:t>
            </a:r>
            <a:r>
              <a:rPr lang="sr-Latn-ME" dirty="0" smtClean="0"/>
              <a:t>š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 smtClean="0"/>
              <a:t>razti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zaposlenika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e, </a:t>
            </a:r>
            <a:r>
              <a:rPr lang="en-US" dirty="0" err="1" smtClean="0"/>
              <a:t>ispuniti</a:t>
            </a:r>
            <a:r>
              <a:rPr lang="sr-Latn-ME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 b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ž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err="1"/>
              <a:t>š</a:t>
            </a:r>
            <a:r>
              <a:rPr lang="en-US" dirty="0" err="1" smtClean="0"/>
              <a:t>ireg</a:t>
            </a:r>
            <a:r>
              <a:rPr lang="en-US" dirty="0" smtClean="0"/>
              <a:t> </a:t>
            </a:r>
            <a:r>
              <a:rPr lang="en-US" dirty="0" err="1" smtClean="0"/>
              <a:t>okru</a:t>
            </a:r>
            <a:r>
              <a:rPr lang="sr-Latn-ME" dirty="0" smtClean="0"/>
              <a:t>ž</a:t>
            </a:r>
            <a:r>
              <a:rPr lang="en-US" dirty="0" err="1" smtClean="0"/>
              <a:t>enja</a:t>
            </a:r>
            <a:r>
              <a:rPr lang="en-US" dirty="0"/>
              <a:t>,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 smtClean="0"/>
              <a:t>okol</a:t>
            </a:r>
            <a:r>
              <a:rPr lang="sr-Latn-ME" dirty="0" smtClean="0"/>
              <a:t>ine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09924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5.</a:t>
            </a:r>
            <a:r>
              <a:rPr lang="en-US" dirty="0" err="1" smtClean="0"/>
              <a:t>Objav</a:t>
            </a:r>
            <a:r>
              <a:rPr lang="sr-Latn-ME" dirty="0"/>
              <a:t>l</a:t>
            </a:r>
            <a:r>
              <a:rPr lang="en-US" dirty="0" err="1"/>
              <a:t>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</a:t>
            </a:r>
            <a:r>
              <a:rPr lang="sr-Latn-ME" dirty="0"/>
              <a:t>s</a:t>
            </a:r>
            <a:r>
              <a:rPr lang="en-US" dirty="0" err="1"/>
              <a:t>ijska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Peti</a:t>
            </a:r>
            <a:r>
              <a:rPr lang="en-US" dirty="0" smtClean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ijska</a:t>
            </a:r>
            <a:r>
              <a:rPr lang="en-US" dirty="0" smtClean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smtClean="0"/>
              <a:t>p</a:t>
            </a:r>
            <a:r>
              <a:rPr lang="sr-Latn-ME" dirty="0" smtClean="0"/>
              <a:t>reduzeću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sr-Latn-ME" dirty="0" smtClean="0"/>
              <a:t>).</a:t>
            </a:r>
            <a:r>
              <a:rPr lang="en-US" dirty="0" smtClean="0"/>
              <a:t> </a:t>
            </a:r>
            <a:endParaRPr lang="sr-Latn-ME" dirty="0" smtClean="0"/>
          </a:p>
          <a:p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tavanja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vazne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pl-PL" dirty="0" smtClean="0"/>
              <a:t>investitore </a:t>
            </a:r>
            <a:r>
              <a:rPr lang="pl-PL" dirty="0"/>
              <a:t>nego i za sve one koji bi to mogli postati.</a:t>
            </a:r>
          </a:p>
          <a:p>
            <a:pPr algn="just"/>
            <a:r>
              <a:rPr lang="en-US" dirty="0" smtClean="0"/>
              <a:t>T</a:t>
            </a:r>
            <a:r>
              <a:rPr lang="sr-Latn-ME" dirty="0" smtClean="0"/>
              <a:t>ač</a:t>
            </a:r>
            <a:r>
              <a:rPr lang="en-US" dirty="0" smtClean="0"/>
              <a:t>no</a:t>
            </a:r>
            <a:r>
              <a:rPr lang="en-US" dirty="0"/>
              <a:t>, </a:t>
            </a:r>
            <a:r>
              <a:rPr lang="en-US" dirty="0" err="1"/>
              <a:t>pouzdano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vremeno 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retevantnim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ijskom</a:t>
            </a:r>
            <a:r>
              <a:rPr lang="en-US" dirty="0" smtClean="0"/>
              <a:t>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ekivan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en-US" dirty="0" err="1"/>
              <a:t>investicijskim</a:t>
            </a:r>
            <a:r>
              <a:rPr lang="en-US" dirty="0"/>
              <a:t> </a:t>
            </a:r>
            <a:r>
              <a:rPr lang="en-US" dirty="0" err="1" smtClean="0"/>
              <a:t>odlukama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krucijalne je </a:t>
            </a:r>
            <a:r>
              <a:rPr lang="pl-PL" dirty="0" smtClean="0"/>
              <a:t>važnosti </a:t>
            </a:r>
            <a:r>
              <a:rPr lang="pl-PL" dirty="0"/>
              <a:t>za djelovanje vlasnika na </a:t>
            </a:r>
            <a:r>
              <a:rPr lang="pl-PL" dirty="0" smtClean="0"/>
              <a:t>tržištima kapitala, kao i </a:t>
            </a:r>
            <a:r>
              <a:rPr lang="pl-PL" dirty="0"/>
              <a:t>za </a:t>
            </a:r>
            <a:r>
              <a:rPr lang="pl-PL" dirty="0" smtClean="0"/>
              <a:t>procjenu kvatiteta </a:t>
            </a:r>
            <a:r>
              <a:rPr lang="pl-PL" dirty="0"/>
              <a:t>rada </a:t>
            </a:r>
            <a:r>
              <a:rPr lang="pl-PL" dirty="0" smtClean="0"/>
              <a:t>menadžmenta preduzeća.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39508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Ob</a:t>
            </a:r>
            <a:r>
              <a:rPr lang="sr-Latn-ME" dirty="0" smtClean="0"/>
              <a:t>a</a:t>
            </a:r>
            <a:r>
              <a:rPr lang="en-US" dirty="0" err="1" smtClean="0"/>
              <a:t>vezno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avanj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ure</a:t>
            </a:r>
            <a:r>
              <a:rPr lang="sr-Latn-ME" dirty="0" smtClean="0"/>
              <a:t>đ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 smtClean="0"/>
              <a:t>dok</a:t>
            </a:r>
            <a:r>
              <a:rPr lang="sr-Latn-ME" dirty="0" smtClean="0"/>
              <a:t> </a:t>
            </a:r>
            <a:r>
              <a:rPr lang="pt-BR" dirty="0" smtClean="0"/>
              <a:t>dobrovoljno iz</a:t>
            </a:r>
            <a:r>
              <a:rPr lang="sr-Latn-ME" dirty="0" smtClean="0"/>
              <a:t>v</a:t>
            </a:r>
            <a:r>
              <a:rPr lang="pt-BR" dirty="0" smtClean="0"/>
              <a:t>je</a:t>
            </a:r>
            <a:r>
              <a:rPr lang="sr-Latn-ME" dirty="0" smtClean="0"/>
              <a:t>š</a:t>
            </a:r>
            <a:r>
              <a:rPr lang="pt-BR" dirty="0" smtClean="0"/>
              <a:t>avanje  proiz</a:t>
            </a:r>
            <a:r>
              <a:rPr lang="sr-Latn-ME" dirty="0" smtClean="0"/>
              <a:t>l</a:t>
            </a:r>
            <a:r>
              <a:rPr lang="pt-BR" dirty="0" smtClean="0"/>
              <a:t>aii </a:t>
            </a:r>
            <a:r>
              <a:rPr lang="pt-BR" dirty="0"/>
              <a:t>iz dobre </a:t>
            </a:r>
            <a:r>
              <a:rPr lang="pt-BR" dirty="0" smtClean="0"/>
              <a:t>prakse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dstaknuta</a:t>
            </a:r>
            <a:r>
              <a:rPr lang="en-US" dirty="0" smtClean="0"/>
              <a:t> </a:t>
            </a:r>
            <a:r>
              <a:rPr lang="en-US" dirty="0" err="1"/>
              <a:t>primjenom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ž</a:t>
            </a:r>
            <a:r>
              <a:rPr lang="en-US" dirty="0" smtClean="0"/>
              <a:t>e</a:t>
            </a:r>
            <a:r>
              <a:rPr lang="sr-Latn-ME" dirty="0" smtClean="0"/>
              <a:t>l</a:t>
            </a:r>
            <a:r>
              <a:rPr lang="en-US" dirty="0" smtClean="0"/>
              <a:t>je </a:t>
            </a:r>
            <a:r>
              <a:rPr lang="en-US" dirty="0" err="1"/>
              <a:t>korporacija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poja</a:t>
            </a:r>
            <a:r>
              <a:rPr lang="sr-Latn-ME" dirty="0" smtClean="0"/>
              <a:t>č</a:t>
            </a:r>
            <a:r>
              <a:rPr lang="en-US" dirty="0" err="1" smtClean="0"/>
              <a:t>anom</a:t>
            </a:r>
            <a:r>
              <a:rPr lang="en-US" dirty="0" smtClean="0"/>
              <a:t>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 err="1"/>
              <a:t>privukle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smanji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l</a:t>
            </a:r>
            <a:r>
              <a:rPr lang="en-US" dirty="0" err="1" smtClean="0"/>
              <a:t>aganja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imale</a:t>
            </a:r>
            <a:r>
              <a:rPr lang="en-US" dirty="0"/>
              <a:t> </a:t>
            </a:r>
            <a:r>
              <a:rPr lang="en-US" dirty="0" err="1" smtClean="0"/>
              <a:t>povoljnije</a:t>
            </a:r>
            <a:r>
              <a:rPr lang="sr-Latn-ME" dirty="0" smtClean="0"/>
              <a:t> 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iranje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Korpo</a:t>
            </a:r>
            <a:r>
              <a:rPr lang="sr-Latn-ME" dirty="0" smtClean="0"/>
              <a:t>r</a:t>
            </a:r>
            <a:r>
              <a:rPr lang="en-US" dirty="0" err="1" smtClean="0"/>
              <a:t>cije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slati</a:t>
            </a:r>
            <a:r>
              <a:rPr lang="en-US" dirty="0"/>
              <a:t> </a:t>
            </a:r>
            <a:r>
              <a:rPr lang="en-US" dirty="0" err="1"/>
              <a:t>istinite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vremene</a:t>
            </a:r>
            <a:r>
              <a:rPr lang="en-US" dirty="0" smtClean="0"/>
              <a:t> </a:t>
            </a:r>
            <a:r>
              <a:rPr lang="en-US" dirty="0" err="1"/>
              <a:t>signale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o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 smtClean="0"/>
              <a:t>djelovanju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Imptementacija</a:t>
            </a:r>
            <a:r>
              <a:rPr lang="en-US" dirty="0" smtClean="0"/>
              <a:t> </a:t>
            </a:r>
            <a:r>
              <a:rPr lang="en-US" dirty="0" err="1" smtClean="0"/>
              <a:t>cje</a:t>
            </a:r>
            <a:r>
              <a:rPr lang="sr-Latn-ME" dirty="0" smtClean="0"/>
              <a:t>l</a:t>
            </a:r>
            <a:r>
              <a:rPr lang="en-US" dirty="0" smtClean="0"/>
              <a:t>o</a:t>
            </a:r>
            <a:r>
              <a:rPr lang="sr-Latn-ME" dirty="0" smtClean="0"/>
              <a:t>kupnog </a:t>
            </a:r>
            <a:r>
              <a:rPr lang="en-US" dirty="0" smtClean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 smtClean="0"/>
              <a:t>objav</a:t>
            </a:r>
            <a:r>
              <a:rPr lang="sr-Latn-ME" dirty="0" smtClean="0"/>
              <a:t>lj</a:t>
            </a:r>
            <a:r>
              <a:rPr lang="en-US" dirty="0" err="1" smtClean="0"/>
              <a:t>ivanja</a:t>
            </a:r>
            <a:r>
              <a:rPr lang="sr-Latn-ME" dirty="0" smtClean="0"/>
              <a:t> </a:t>
            </a:r>
            <a:r>
              <a:rPr lang="en-US" dirty="0" err="1" smtClean="0"/>
              <a:t>bitnih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a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 smtClean="0"/>
              <a:t>teme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err="1" smtClean="0"/>
              <a:t>oj</a:t>
            </a:r>
            <a:r>
              <a:rPr lang="en-US" dirty="0" smtClean="0"/>
              <a:t> </a:t>
            </a:r>
            <a:r>
              <a:rPr lang="en-US" dirty="0" err="1"/>
              <a:t>nacionalnoj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supranaciona</a:t>
            </a:r>
            <a:r>
              <a:rPr lang="sr-Latn-ME" dirty="0" smtClean="0"/>
              <a:t>l</a:t>
            </a:r>
            <a:r>
              <a:rPr lang="en-US" dirty="0" err="1" smtClean="0"/>
              <a:t>noj</a:t>
            </a:r>
            <a:r>
              <a:rPr lang="sr-Latn-ME" dirty="0" smtClean="0"/>
              <a:t> </a:t>
            </a:r>
            <a:r>
              <a:rPr lang="pl-PL" dirty="0" smtClean="0"/>
              <a:t>regulativi </a:t>
            </a:r>
            <a:r>
              <a:rPr lang="pl-PL" dirty="0"/>
              <a:t>i praksi, </a:t>
            </a:r>
            <a:r>
              <a:rPr lang="pl-PL" dirty="0" smtClean="0"/>
              <a:t>važan </a:t>
            </a:r>
            <a:r>
              <a:rPr lang="pl-PL" dirty="0"/>
              <a:t>je </a:t>
            </a:r>
            <a:r>
              <a:rPr lang="pl-PL" dirty="0" smtClean="0"/>
              <a:t>zadatak  </a:t>
            </a:r>
            <a:r>
              <a:rPr lang="pl-PL" dirty="0"/>
              <a:t>upravnog odbora (</a:t>
            </a:r>
            <a:r>
              <a:rPr lang="pl-PL" dirty="0" smtClean="0"/>
              <a:t>ili </a:t>
            </a:r>
            <a:r>
              <a:rPr lang="pl-PL" dirty="0"/>
              <a:t>uprave i </a:t>
            </a:r>
            <a:r>
              <a:rPr lang="pl-PL" dirty="0" smtClean="0"/>
              <a:t>nadzornog </a:t>
            </a:r>
            <a:r>
              <a:rPr lang="en-US" dirty="0" err="1" smtClean="0"/>
              <a:t>odbora</a:t>
            </a:r>
            <a:r>
              <a:rPr lang="en-US" dirty="0"/>
              <a:t>) u </a:t>
            </a:r>
            <a:r>
              <a:rPr lang="en-US" dirty="0" err="1"/>
              <a:t>izgradnji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istema 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36172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B -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mehanizmi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1. T</a:t>
            </a:r>
            <a:r>
              <a:rPr lang="pl-PL" dirty="0" smtClean="0"/>
              <a:t>ržište </a:t>
            </a:r>
            <a:r>
              <a:rPr lang="pl-PL" dirty="0"/>
              <a:t>za korporativnu kontrotu,</a:t>
            </a:r>
          </a:p>
          <a:p>
            <a:pPr marL="0" indent="0">
              <a:buNone/>
            </a:pPr>
            <a:r>
              <a:rPr lang="pl-PL" dirty="0"/>
              <a:t>2. </a:t>
            </a:r>
            <a:r>
              <a:rPr lang="pl-PL" dirty="0" smtClean="0"/>
              <a:t>Zakonodavni </a:t>
            </a:r>
            <a:r>
              <a:rPr lang="pl-PL" dirty="0"/>
              <a:t>i regulatorni okvir,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sr-Latn-ME" dirty="0"/>
              <a:t>Z</a:t>
            </a:r>
            <a:r>
              <a:rPr lang="en-US" dirty="0" smtClean="0"/>
              <a:t>a</a:t>
            </a:r>
            <a:r>
              <a:rPr lang="sr-Latn-ME" dirty="0" smtClean="0"/>
              <a:t>š</a:t>
            </a:r>
            <a:r>
              <a:rPr lang="en-US" dirty="0" smtClean="0"/>
              <a:t>t</a:t>
            </a:r>
            <a:r>
              <a:rPr lang="sr-Latn-ME" dirty="0" smtClean="0"/>
              <a:t>i</a:t>
            </a:r>
            <a:r>
              <a:rPr lang="en-US" dirty="0" smtClean="0"/>
              <a:t>ta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sr-Latn-ME" dirty="0" err="1"/>
              <a:t>K</a:t>
            </a:r>
            <a:r>
              <a:rPr lang="en-US" dirty="0" err="1" smtClean="0"/>
              <a:t>onkurentski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46892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5489"/>
          </a:xfrm>
        </p:spPr>
        <p:txBody>
          <a:bodyPr/>
          <a:lstStyle/>
          <a:p>
            <a:r>
              <a:rPr lang="sr-Latn-ME" dirty="0" smtClean="0"/>
              <a:t>1.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4824681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O</a:t>
            </a:r>
            <a:r>
              <a:rPr lang="en-US" dirty="0" err="1" smtClean="0"/>
              <a:t>dvajanje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 od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 smtClean="0"/>
              <a:t>poduze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sr-Latn-ME" dirty="0" err="1"/>
              <a:t>š</a:t>
            </a:r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posljedica</a:t>
            </a:r>
            <a:r>
              <a:rPr lang="sr-Latn-ME" dirty="0" smtClean="0"/>
              <a:t> </a:t>
            </a:r>
            <a:r>
              <a:rPr lang="en-US" dirty="0" err="1" smtClean="0"/>
              <a:t>Ber</a:t>
            </a:r>
            <a:r>
              <a:rPr lang="sr-Latn-ME" dirty="0"/>
              <a:t>l</a:t>
            </a:r>
            <a:r>
              <a:rPr lang="en-US" dirty="0" smtClean="0"/>
              <a:t>e-</a:t>
            </a:r>
            <a:r>
              <a:rPr lang="en-US" dirty="0" err="1" smtClean="0"/>
              <a:t>Meanso</a:t>
            </a:r>
            <a:r>
              <a:rPr lang="sr-Latn-ME" dirty="0" smtClean="0"/>
              <a:t>v</a:t>
            </a:r>
            <a:r>
              <a:rPr lang="en-US" dirty="0" smtClean="0"/>
              <a:t>a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orporacije</a:t>
            </a:r>
            <a:r>
              <a:rPr lang="en-US" dirty="0"/>
              <a:t>, </a:t>
            </a:r>
            <a:r>
              <a:rPr lang="en-US" dirty="0" err="1"/>
              <a:t>otvorilo</a:t>
            </a:r>
            <a:r>
              <a:rPr lang="en-US" dirty="0"/>
              <a:t> je </a:t>
            </a:r>
            <a:r>
              <a:rPr lang="sr-Latn-ME" dirty="0" err="1"/>
              <a:t>č</a:t>
            </a:r>
            <a:r>
              <a:rPr lang="en-US" dirty="0" err="1" smtClean="0"/>
              <a:t>itav</a:t>
            </a:r>
            <a:r>
              <a:rPr lang="en-US" dirty="0" smtClean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vezanih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sr-Latn-ME" dirty="0" smtClean="0"/>
              <a:t> </a:t>
            </a:r>
            <a:r>
              <a:rPr lang="pl-PL" dirty="0" smtClean="0"/>
              <a:t>preduzeća. </a:t>
            </a:r>
          </a:p>
          <a:p>
            <a:pPr algn="just"/>
            <a:r>
              <a:rPr lang="pl-PL" dirty="0" smtClean="0"/>
              <a:t>Krucijalno </a:t>
            </a:r>
            <a:r>
              <a:rPr lang="pl-PL" dirty="0"/>
              <a:t>je pitanje </a:t>
            </a:r>
            <a:r>
              <a:rPr lang="pl-PL" dirty="0" smtClean="0"/>
              <a:t>hoće </a:t>
            </a:r>
            <a:r>
              <a:rPr lang="pl-PL" dirty="0"/>
              <a:t>l</a:t>
            </a:r>
            <a:r>
              <a:rPr lang="pl-PL" dirty="0" smtClean="0"/>
              <a:t>i preduzeće, </a:t>
            </a:r>
            <a:r>
              <a:rPr lang="pl-PL" dirty="0"/>
              <a:t>koje ima </a:t>
            </a:r>
            <a:r>
              <a:rPr lang="pl-PL" dirty="0" smtClean="0"/>
              <a:t>spomenuta </a:t>
            </a:r>
            <a:r>
              <a:rPr lang="en-US" dirty="0" err="1" smtClean="0"/>
              <a:t>svojstva</a:t>
            </a:r>
            <a:r>
              <a:rPr lang="en-US" dirty="0"/>
              <a:t>, </a:t>
            </a:r>
            <a:r>
              <a:rPr lang="en-US" dirty="0" err="1" smtClean="0"/>
              <a:t>takode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ž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 err="1"/>
              <a:t>maksimizaciji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 smtClean="0"/>
              <a:t>svoji</a:t>
            </a:r>
            <a:r>
              <a:rPr lang="sr-Latn-ME" dirty="0" smtClean="0"/>
              <a:t>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premda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nemaju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stvarnu</a:t>
            </a:r>
            <a:r>
              <a:rPr lang="en-US" dirty="0"/>
              <a:t>) </a:t>
            </a:r>
            <a:r>
              <a:rPr lang="en-US" dirty="0" err="1" smtClean="0"/>
              <a:t>kontro</a:t>
            </a:r>
            <a:r>
              <a:rPr lang="sr-Latn-ME" dirty="0"/>
              <a:t>l</a:t>
            </a:r>
            <a:r>
              <a:rPr lang="en-US" dirty="0" smtClean="0"/>
              <a:t>u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njim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614213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pPr algn="just"/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kontrotu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sr-Latn-ME" dirty="0" smtClean="0"/>
              <a:t>m</a:t>
            </a:r>
            <a:r>
              <a:rPr lang="en-US" dirty="0" err="1" smtClean="0"/>
              <a:t>arket</a:t>
            </a:r>
            <a:r>
              <a:rPr lang="sr-Latn-ME" dirty="0" smtClean="0"/>
              <a:t> </a:t>
            </a:r>
            <a:r>
              <a:rPr lang="en-US" dirty="0"/>
              <a:t>for </a:t>
            </a:r>
            <a:r>
              <a:rPr lang="en-US" dirty="0" err="1"/>
              <a:t>corporote</a:t>
            </a:r>
            <a:r>
              <a:rPr lang="en-US" dirty="0"/>
              <a:t> control) </a:t>
            </a:r>
            <a:r>
              <a:rPr lang="en-US" dirty="0" err="1"/>
              <a:t>eksterna</a:t>
            </a:r>
            <a:r>
              <a:rPr lang="en-US" dirty="0"/>
              <a:t> je </a:t>
            </a:r>
            <a:r>
              <a:rPr lang="en-US" dirty="0" err="1"/>
              <a:t>sila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priti</a:t>
            </a:r>
            <a:r>
              <a:rPr lang="sr-Latn-ME" dirty="0" smtClean="0"/>
              <a:t>ska </a:t>
            </a:r>
            <a:r>
              <a:rPr lang="en-US" dirty="0" smtClean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/>
              <a:t>ere da se ne </a:t>
            </a:r>
            <a:r>
              <a:rPr lang="en-US" dirty="0" err="1"/>
              <a:t>pona</a:t>
            </a:r>
            <a:r>
              <a:rPr lang="sr-Latn-ME" dirty="0"/>
              <a:t>š</a:t>
            </a:r>
            <a:r>
              <a:rPr lang="en-US" dirty="0" err="1"/>
              <a:t>aju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koriste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se </a:t>
            </a:r>
            <a:r>
              <a:rPr lang="en-US" dirty="0" err="1"/>
              <a:t>resursima</a:t>
            </a:r>
            <a:r>
              <a:rPr lang="en-US" dirty="0"/>
              <a:t> p</a:t>
            </a:r>
            <a:r>
              <a:rPr lang="sr-Latn-ME" dirty="0"/>
              <a:t>reduzeća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č</a:t>
            </a:r>
            <a:r>
              <a:rPr lang="en-US" dirty="0"/>
              <a:t>in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</a:t>
            </a:r>
            <a:r>
              <a:rPr lang="sr-Latn-ME" dirty="0"/>
              <a:t>č</a:t>
            </a:r>
            <a:r>
              <a:rPr lang="en-US" dirty="0" err="1"/>
              <a:t>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Model</a:t>
            </a:r>
            <a:r>
              <a:rPr lang="sr-Latn-ME" dirty="0"/>
              <a:t> </a:t>
            </a:r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korpo</a:t>
            </a:r>
            <a:r>
              <a:rPr lang="sr-Latn-ME" dirty="0" smtClean="0"/>
              <a:t>ra</a:t>
            </a:r>
            <a:r>
              <a:rPr lang="en-US" dirty="0" err="1" smtClean="0"/>
              <a:t>tivnu</a:t>
            </a:r>
            <a:r>
              <a:rPr lang="en-US" dirty="0" smtClean="0"/>
              <a:t> </a:t>
            </a:r>
            <a:r>
              <a:rPr lang="en-US" dirty="0" err="1" smtClean="0"/>
              <a:t>kontro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/>
              <a:t>prvi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smtClean="0"/>
              <a:t>ne</a:t>
            </a:r>
            <a:r>
              <a:rPr lang="sr-Latn-ME" dirty="0" smtClean="0"/>
              <a:t>zavisno </a:t>
            </a:r>
            <a:r>
              <a:rPr lang="en-US" dirty="0" err="1" smtClean="0"/>
              <a:t>jedan</a:t>
            </a:r>
            <a:r>
              <a:rPr lang="en-US" dirty="0" smtClean="0"/>
              <a:t> o</a:t>
            </a:r>
            <a:r>
              <a:rPr lang="sr-Latn-ME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drugo</a:t>
            </a:r>
            <a:r>
              <a:rPr lang="sr-Latn-ME" dirty="0" smtClean="0"/>
              <a:t>ga,</a:t>
            </a:r>
            <a:r>
              <a:rPr lang="en-US" dirty="0" smtClean="0"/>
              <a:t> </a:t>
            </a:r>
            <a:r>
              <a:rPr lang="en-US" dirty="0" err="1"/>
              <a:t>uob</a:t>
            </a:r>
            <a:r>
              <a:rPr lang="sr-Latn-ME" dirty="0" smtClean="0"/>
              <a:t>lič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 smtClean="0"/>
              <a:t>ekonomist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Robin Maris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pravnik</a:t>
            </a:r>
            <a:r>
              <a:rPr lang="en-US" dirty="0"/>
              <a:t> Henry Manne.</a:t>
            </a:r>
            <a:endParaRPr lang="sr-Latn-ME" dirty="0"/>
          </a:p>
          <a:p>
            <a:pPr algn="just"/>
            <a:r>
              <a:rPr lang="en-US" dirty="0"/>
              <a:t> Model je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nn-NO" dirty="0" smtClean="0"/>
              <a:t> </a:t>
            </a:r>
            <a:r>
              <a:rPr lang="nn-NO" dirty="0"/>
              <a:t>djelovanju tr</a:t>
            </a:r>
            <a:r>
              <a:rPr lang="sr-Latn-ME" dirty="0"/>
              <a:t>ž</a:t>
            </a:r>
            <a:r>
              <a:rPr lang="nn-NO" dirty="0"/>
              <a:t>i</a:t>
            </a:r>
            <a:r>
              <a:rPr lang="sr-Latn-ME" dirty="0"/>
              <a:t>š</a:t>
            </a:r>
            <a:r>
              <a:rPr lang="nn-NO" dirty="0"/>
              <a:t>ta: ako menad</a:t>
            </a:r>
            <a:r>
              <a:rPr lang="sr-Latn-ME" dirty="0"/>
              <a:t>ž</a:t>
            </a:r>
            <a:r>
              <a:rPr lang="nn-NO" dirty="0"/>
              <a:t>ment ne donosi kvalitetne investicijske</a:t>
            </a:r>
            <a:r>
              <a:rPr lang="sr-Latn-ME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l</a:t>
            </a:r>
            <a:r>
              <a:rPr lang="en-US" dirty="0" err="1"/>
              <a:t>i</a:t>
            </a:r>
            <a:r>
              <a:rPr lang="en-US" dirty="0"/>
              <a:t> ne p</a:t>
            </a:r>
            <a:r>
              <a:rPr lang="sr-Latn-ME" dirty="0"/>
              <a:t>red</a:t>
            </a:r>
            <a:r>
              <a:rPr lang="en-US" dirty="0" err="1"/>
              <a:t>uzme</a:t>
            </a:r>
            <a:r>
              <a:rPr lang="en-US" dirty="0"/>
              <a:t> </a:t>
            </a:r>
            <a:r>
              <a:rPr lang="en-US" dirty="0" err="1" smtClean="0"/>
              <a:t>ak</a:t>
            </a:r>
            <a:r>
              <a:rPr lang="sr-Latn-ME" dirty="0" smtClean="0"/>
              <a:t>tivnosti</a:t>
            </a:r>
            <a:r>
              <a:rPr lang="en-US" dirty="0" smtClean="0"/>
              <a:t> </a:t>
            </a:r>
            <a:r>
              <a:rPr lang="en-US" dirty="0" err="1" smtClean="0"/>
              <a:t>koj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rezultat</a:t>
            </a:r>
            <a:r>
              <a:rPr lang="en-US" dirty="0" smtClean="0"/>
              <a:t> </a:t>
            </a:r>
            <a:r>
              <a:rPr lang="en-US" dirty="0" err="1"/>
              <a:t>maksimiranje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sr-Latn-ME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sr-Latn-ME" dirty="0"/>
              <a:t>ć</a:t>
            </a:r>
            <a:r>
              <a:rPr lang="en-US" dirty="0"/>
              <a:t>e se </a:t>
            </a:r>
            <a:r>
              <a:rPr lang="en-US" dirty="0" err="1"/>
              <a:t>pobrinuti</a:t>
            </a:r>
            <a:r>
              <a:rPr lang="en-US" dirty="0"/>
              <a:t> da do</a:t>
            </a:r>
            <a:r>
              <a:rPr lang="sr-Latn-ME" dirty="0"/>
              <a:t>đ</a:t>
            </a:r>
            <a:r>
              <a:rPr lang="en-US" dirty="0"/>
              <a:t>e do </a:t>
            </a:r>
            <a:r>
              <a:rPr lang="en-US" dirty="0" err="1"/>
              <a:t>zamjene</a:t>
            </a:r>
            <a:r>
              <a:rPr lang="en-US" dirty="0"/>
              <a:t> </a:t>
            </a:r>
            <a:r>
              <a:rPr lang="en-US" dirty="0" err="1"/>
              <a:t>menad</a:t>
            </a:r>
            <a:r>
              <a:rPr lang="sr-Latn-ME" dirty="0"/>
              <a:t>ž</a:t>
            </a:r>
            <a:r>
              <a:rPr lang="en-US" dirty="0" err="1"/>
              <a:t>menta</a:t>
            </a:r>
            <a:r>
              <a:rPr lang="en-US" dirty="0"/>
              <a:t> </a:t>
            </a:r>
            <a:r>
              <a:rPr lang="sr-Latn-ME" dirty="0" smtClean="0"/>
              <a:t>korporacije </a:t>
            </a:r>
            <a:r>
              <a:rPr lang="en-US" dirty="0" err="1" smtClean="0"/>
              <a:t>boljim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89174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kontrotu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prijetnja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mentu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 smtClean="0"/>
              <a:t>gub</a:t>
            </a:r>
            <a:r>
              <a:rPr lang="sr-Latn-ME" dirty="0" smtClean="0"/>
              <a:t>l</a:t>
            </a:r>
            <a:r>
              <a:rPr lang="en-US" dirty="0" err="1" smtClean="0"/>
              <a:t>jenja</a:t>
            </a:r>
            <a:r>
              <a:rPr lang="en-US" dirty="0" smtClean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reduzećem. </a:t>
            </a:r>
          </a:p>
          <a:p>
            <a:pPr algn="just"/>
            <a:r>
              <a:rPr lang="en-US" dirty="0" smtClean="0"/>
              <a:t> Lo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upravljanje</a:t>
            </a:r>
            <a:r>
              <a:rPr lang="en-US" dirty="0"/>
              <a:t>, </a:t>
            </a:r>
            <a:r>
              <a:rPr lang="en-US" dirty="0" err="1"/>
              <a:t>takoder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neefikasnih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erskih</a:t>
            </a:r>
            <a:r>
              <a:rPr lang="en-US" dirty="0" smtClean="0"/>
              <a:t> ta</a:t>
            </a:r>
            <a:r>
              <a:rPr lang="sr-Latn-ME" dirty="0" smtClean="0"/>
              <a:t>l</a:t>
            </a:r>
            <a:r>
              <a:rPr lang="en-US" dirty="0" err="1" smtClean="0"/>
              <a:t>enata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izglede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anga</a:t>
            </a:r>
            <a:r>
              <a:rPr lang="sr-Latn-ME" dirty="0" smtClean="0"/>
              <a:t>ž</a:t>
            </a:r>
            <a:r>
              <a:rPr lang="en-US" dirty="0" smtClean="0"/>
              <a:t>man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reduzećem </a:t>
            </a:r>
            <a:r>
              <a:rPr lang="en-US" dirty="0" smtClean="0"/>
              <a:t>bez </a:t>
            </a:r>
            <a:r>
              <a:rPr lang="en-US" dirty="0" err="1"/>
              <a:t>suglasnosti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err="1" smtClean="0"/>
              <a:t>ega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/>
              <a:t>je </a:t>
            </a:r>
            <a:r>
              <a:rPr lang="en-US" dirty="0" err="1"/>
              <a:t>borba</a:t>
            </a:r>
            <a:r>
              <a:rPr lang="en-US" dirty="0"/>
              <a:t> </a:t>
            </a:r>
            <a:r>
              <a:rPr lang="en-US" dirty="0" err="1"/>
              <a:t>glasovima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,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sr-Latn-ME" dirty="0" smtClean="0"/>
              <a:t>spoljni</a:t>
            </a:r>
            <a:r>
              <a:rPr lang="en-US" dirty="0" smtClean="0"/>
              <a:t> </a:t>
            </a:r>
            <a:r>
              <a:rPr lang="en-US" dirty="0" err="1" smtClean="0"/>
              <a:t>igra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izazivaju</a:t>
            </a:r>
            <a:r>
              <a:rPr lang="en-US" dirty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/>
              <a:t>, </a:t>
            </a:r>
            <a:r>
              <a:rPr lang="en-US" dirty="0" err="1" smtClean="0"/>
              <a:t>predla</a:t>
            </a:r>
            <a:r>
              <a:rPr lang="sr-Latn-ME" dirty="0" smtClean="0"/>
              <a:t>ž</a:t>
            </a:r>
            <a:r>
              <a:rPr lang="en-US" dirty="0" smtClean="0"/>
              <a:t>u</a:t>
            </a:r>
            <a:r>
              <a:rPr lang="sr-Latn-ME" dirty="0" smtClean="0"/>
              <a:t>ći</a:t>
            </a:r>
            <a:r>
              <a:rPr lang="en-US" dirty="0" smtClean="0"/>
              <a:t> </a:t>
            </a:r>
            <a:r>
              <a:rPr lang="en-US" dirty="0" err="1" smtClean="0"/>
              <a:t>novi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ers</a:t>
            </a:r>
            <a:r>
              <a:rPr lang="sr-Latn-ME" dirty="0" smtClean="0"/>
              <a:t>ki</a:t>
            </a:r>
            <a:r>
              <a:rPr lang="en-US" dirty="0" smtClean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tra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dršku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sr-Latn-ME" dirty="0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njem, ili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 smtClean="0"/>
              <a:t>punomo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smtClean="0"/>
              <a:t>as</a:t>
            </a:r>
            <a:r>
              <a:rPr lang="sr-Latn-ME" dirty="0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sr-Latn-ME" dirty="0" smtClean="0"/>
              <a:t> dioničara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vezan</a:t>
            </a:r>
            <a:r>
              <a:rPr lang="sr-Latn-ME" dirty="0" smtClean="0"/>
              <a:t> je </a:t>
            </a:r>
            <a:r>
              <a:rPr lang="pl-PL" dirty="0" smtClean="0"/>
              <a:t>za </a:t>
            </a:r>
            <a:r>
              <a:rPr lang="pl-PL" dirty="0"/>
              <a:t>javnu ponudu za preuzimanje dionica od strane </a:t>
            </a:r>
            <a:r>
              <a:rPr lang="pl-PL" dirty="0" smtClean="0"/>
              <a:t>potencijatnog subjekta koji želi preuzeti dionice </a:t>
            </a:r>
            <a:r>
              <a:rPr lang="it-IT" dirty="0" smtClean="0"/>
              <a:t>(</a:t>
            </a:r>
            <a:r>
              <a:rPr lang="it-IT" dirty="0"/>
              <a:t>eng. tender offer), i to </a:t>
            </a:r>
            <a:r>
              <a:rPr lang="it-IT" dirty="0" smtClean="0"/>
              <a:t>obi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iznad </a:t>
            </a:r>
            <a:r>
              <a:rPr lang="it-IT" dirty="0" smtClean="0"/>
              <a:t>tr</a:t>
            </a:r>
            <a:r>
              <a:rPr lang="sr-Latn-ME" dirty="0" smtClean="0"/>
              <a:t>ž</a:t>
            </a:r>
            <a:r>
              <a:rPr lang="it-IT" dirty="0" smtClean="0"/>
              <a:t>i</a:t>
            </a:r>
            <a:r>
              <a:rPr lang="sr-Latn-ME" dirty="0" smtClean="0"/>
              <a:t>š</a:t>
            </a:r>
            <a:r>
              <a:rPr lang="it-IT" dirty="0" smtClean="0"/>
              <a:t>ne </a:t>
            </a:r>
            <a:r>
              <a:rPr lang="it-IT" dirty="0"/>
              <a:t>cijene dionice kako bi </a:t>
            </a:r>
            <a:r>
              <a:rPr lang="sr-Latn-ME" dirty="0" smtClean="0"/>
              <a:t>stimulisao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79854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 smtClean="0"/>
              <a:t>ang</a:t>
            </a:r>
            <a:r>
              <a:rPr lang="sr-Latn-ME" dirty="0" smtClean="0"/>
              <a:t>l</a:t>
            </a:r>
            <a:r>
              <a:rPr lang="en-US" dirty="0" err="1" smtClean="0"/>
              <a:t>oameri</a:t>
            </a:r>
            <a:r>
              <a:rPr lang="sr-Latn-ME" dirty="0" smtClean="0"/>
              <a:t>č</a:t>
            </a:r>
            <a:r>
              <a:rPr lang="en-US" dirty="0" err="1" smtClean="0"/>
              <a:t>komu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žiš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 smtClean="0"/>
              <a:t>kontrolu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najva</a:t>
            </a:r>
            <a:r>
              <a:rPr lang="sr-Latn-ME" dirty="0" smtClean="0"/>
              <a:t>ž</a:t>
            </a:r>
            <a:r>
              <a:rPr lang="en-US" dirty="0" err="1" smtClean="0"/>
              <a:t>niji</a:t>
            </a:r>
            <a:r>
              <a:rPr lang="en-US" dirty="0" smtClean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stva</a:t>
            </a:r>
            <a:r>
              <a:rPr lang="sr-Latn-ME" dirty="0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sta</a:t>
            </a:r>
            <a:r>
              <a:rPr lang="sr-Latn-ME" dirty="0" smtClean="0"/>
              <a:t>l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Postojanje</a:t>
            </a:r>
            <a:r>
              <a:rPr lang="sr-Latn-ME" dirty="0" smtClean="0"/>
              <a:t> </a:t>
            </a:r>
            <a:r>
              <a:rPr lang="en-US" dirty="0" err="1" smtClean="0"/>
              <a:t>aktivnog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orporativnu</a:t>
            </a:r>
            <a:r>
              <a:rPr lang="en-US" dirty="0" smtClean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efikasnu</a:t>
            </a:r>
            <a:r>
              <a:rPr lang="en-US" dirty="0"/>
              <a:t> </a:t>
            </a:r>
            <a:r>
              <a:rPr lang="en-US" dirty="0" err="1"/>
              <a:t>alokaciju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djelovanja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 smtClean="0"/>
              <a:t>kontro</a:t>
            </a:r>
            <a:r>
              <a:rPr lang="sr-Latn-ME" dirty="0"/>
              <a:t>l</a:t>
            </a:r>
            <a:r>
              <a:rPr lang="en-US" dirty="0" smtClean="0"/>
              <a:t>u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ME" dirty="0" smtClean="0"/>
              <a:t>slučajevi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osamdesetih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err="1" smtClean="0"/>
              <a:t>afirmacija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nep</a:t>
            </a:r>
            <a:r>
              <a:rPr lang="sr-Latn-ME" dirty="0" smtClean="0"/>
              <a:t>oželjnih</a:t>
            </a:r>
            <a:r>
              <a:rPr lang="en-US" dirty="0" smtClean="0"/>
              <a:t>)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sr-Latn-ME" dirty="0" smtClean="0"/>
              <a:t>finansijskom </a:t>
            </a:r>
            <a:r>
              <a:rPr lang="en-US" dirty="0" err="1" smtClean="0"/>
              <a:t>po</a:t>
            </a:r>
            <a:r>
              <a:rPr lang="sr-Latn-ME" dirty="0" smtClean="0"/>
              <a:t>l</a:t>
            </a:r>
            <a:r>
              <a:rPr lang="en-US" dirty="0" err="1" smtClean="0"/>
              <a:t>ugom</a:t>
            </a:r>
            <a:r>
              <a:rPr lang="en-US" dirty="0" smtClean="0"/>
              <a:t> (</a:t>
            </a:r>
            <a:r>
              <a:rPr lang="sr-Latn-ME" dirty="0" smtClean="0"/>
              <a:t>l</a:t>
            </a:r>
            <a:r>
              <a:rPr lang="en-US" dirty="0" err="1" smtClean="0"/>
              <a:t>everage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Takvo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imalo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rezu</a:t>
            </a:r>
            <a:r>
              <a:rPr lang="sr-Latn-ME" dirty="0" smtClean="0"/>
              <a:t>l</a:t>
            </a:r>
            <a:r>
              <a:rPr lang="en-US" dirty="0" smtClean="0"/>
              <a:t>tat </a:t>
            </a:r>
            <a:r>
              <a:rPr lang="en-US" dirty="0" err="1"/>
              <a:t>promjenu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</a:t>
            </a:r>
            <a:r>
              <a:rPr lang="sr-Latn-ME" dirty="0" smtClean="0"/>
              <a:t>n</a:t>
            </a:r>
            <a:r>
              <a:rPr lang="en-US" dirty="0" err="1" smtClean="0"/>
              <a:t>izaci</a:t>
            </a:r>
            <a:r>
              <a:rPr lang="sr-Latn-ME" dirty="0" smtClean="0"/>
              <a:t>j</a:t>
            </a:r>
            <a:r>
              <a:rPr lang="en-US" dirty="0" err="1" smtClean="0"/>
              <a:t>skoga</a:t>
            </a:r>
            <a:r>
              <a:rPr lang="en-US" dirty="0" smtClean="0"/>
              <a:t> </a:t>
            </a:r>
            <a:r>
              <a:rPr lang="en-US" dirty="0" err="1"/>
              <a:t>karaktera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/>
              <a:t>- od </a:t>
            </a:r>
            <a:r>
              <a:rPr lang="en-US" dirty="0" err="1" smtClean="0"/>
              <a:t>javnih</a:t>
            </a:r>
            <a:r>
              <a:rPr lang="sr-Latn-ME" dirty="0" smtClean="0"/>
              <a:t> k</a:t>
            </a:r>
            <a:r>
              <a:rPr lang="en-US" dirty="0" err="1" smtClean="0"/>
              <a:t>orporacija</a:t>
            </a:r>
            <a:r>
              <a:rPr lang="en-US" dirty="0"/>
              <a:t>, </a:t>
            </a:r>
            <a:r>
              <a:rPr lang="sr-Latn-ME" dirty="0" err="1"/>
              <a:t>č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 smtClean="0"/>
              <a:t>slobod</a:t>
            </a:r>
            <a:r>
              <a:rPr lang="sr-Latn-ME" dirty="0" smtClean="0"/>
              <a:t>n</a:t>
            </a:r>
            <a:r>
              <a:rPr lang="en-US" dirty="0" smtClean="0"/>
              <a:t>o </a:t>
            </a:r>
            <a:r>
              <a:rPr lang="sr-Latn-ME" dirty="0" smtClean="0"/>
              <a:t>kotirane</a:t>
            </a:r>
            <a:r>
              <a:rPr lang="en-US" dirty="0" smtClean="0"/>
              <a:t> </a:t>
            </a:r>
            <a:r>
              <a:rPr lang="sr-Latn-ME" dirty="0"/>
              <a:t>n</a:t>
            </a:r>
            <a:r>
              <a:rPr lang="en-US" dirty="0" smtClean="0"/>
              <a:t>a </a:t>
            </a:r>
            <a:r>
              <a:rPr lang="en-US" dirty="0" err="1" smtClean="0"/>
              <a:t>tr</a:t>
            </a:r>
            <a:r>
              <a:rPr lang="sr-Latn-ME" dirty="0" smtClean="0"/>
              <a:t>žiš</a:t>
            </a: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 smtClean="0"/>
              <a:t>kapita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tv</a:t>
            </a:r>
            <a:r>
              <a:rPr lang="en-US" dirty="0" err="1" smtClean="0"/>
              <a:t>aranju</a:t>
            </a:r>
            <a:r>
              <a:rPr lang="sr-Latn-ME" dirty="0" smtClean="0"/>
              <a:t> </a:t>
            </a:r>
            <a:r>
              <a:rPr lang="en-US" dirty="0" err="1" smtClean="0"/>
              <a:t>zatvorenih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u </a:t>
            </a:r>
            <a:r>
              <a:rPr lang="en-US" dirty="0" smtClean="0"/>
              <a:t>o</a:t>
            </a:r>
            <a:r>
              <a:rPr lang="sr-Latn-ME" dirty="0" smtClean="0"/>
              <a:t>bliku</a:t>
            </a:r>
            <a:r>
              <a:rPr lang="en-US" dirty="0" smtClean="0"/>
              <a:t> </a:t>
            </a:r>
            <a:r>
              <a:rPr lang="sr-Latn-ME" dirty="0" smtClean="0"/>
              <a:t>druš</a:t>
            </a:r>
            <a:r>
              <a:rPr lang="en-US" dirty="0" err="1" smtClean="0"/>
              <a:t>tava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enom</a:t>
            </a:r>
            <a:r>
              <a:rPr lang="en-US" dirty="0" smtClean="0"/>
              <a:t> </a:t>
            </a:r>
            <a:r>
              <a:rPr lang="en-US" dirty="0" err="1" smtClean="0"/>
              <a:t>odgovorno</a:t>
            </a:r>
            <a:r>
              <a:rPr lang="sr-Latn-ME" dirty="0" smtClean="0"/>
              <a:t>šć</a:t>
            </a:r>
            <a:r>
              <a:rPr lang="en-US" dirty="0" smtClean="0"/>
              <a:t>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404663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nadzirali</a:t>
            </a:r>
            <a:r>
              <a:rPr lang="en-US" dirty="0"/>
              <a:t> </a:t>
            </a:r>
            <a:r>
              <a:rPr lang="en-US" dirty="0" err="1"/>
              <a:t>slobodni</a:t>
            </a:r>
            <a:r>
              <a:rPr lang="en-US" dirty="0"/>
              <a:t> </a:t>
            </a:r>
            <a:r>
              <a:rPr lang="en-US" dirty="0" err="1" smtClean="0"/>
              <a:t>nov</a:t>
            </a:r>
            <a:r>
              <a:rPr lang="sr-Latn-ME" dirty="0" smtClean="0"/>
              <a:t>č</a:t>
            </a:r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/>
              <a:t>tok</a:t>
            </a:r>
            <a:r>
              <a:rPr lang="en-US" dirty="0"/>
              <a:t>, </a:t>
            </a:r>
            <a:r>
              <a:rPr lang="en-US" dirty="0" err="1"/>
              <a:t>aktivni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 smtClean="0"/>
              <a:t>dr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va</a:t>
            </a:r>
            <a:r>
              <a:rPr lang="sr-Latn-ME" dirty="0" smtClean="0"/>
              <a:t>ž</a:t>
            </a:r>
            <a:r>
              <a:rPr lang="en-US" dirty="0" smtClean="0"/>
              <a:t>ne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sr-Latn-ME" dirty="0" smtClean="0"/>
              <a:t> </a:t>
            </a:r>
            <a:r>
              <a:rPr lang="en-US" dirty="0" err="1" smtClean="0"/>
              <a:t>pozicije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</a:t>
            </a:r>
            <a:r>
              <a:rPr lang="sr-Latn-ME" dirty="0" smtClean="0"/>
              <a:t>reduzeću, direktno</a:t>
            </a:r>
            <a:r>
              <a:rPr lang="en-US" dirty="0" smtClean="0"/>
              <a:t> </a:t>
            </a:r>
            <a:r>
              <a:rPr lang="en-US" dirty="0" err="1"/>
              <a:t>nadziru</a:t>
            </a:r>
            <a:r>
              <a:rPr lang="en-US" dirty="0"/>
              <a:t>, </a:t>
            </a:r>
            <a:r>
              <a:rPr lang="en-US" dirty="0" err="1" smtClean="0"/>
              <a:t>postav</a:t>
            </a:r>
            <a:r>
              <a:rPr lang="sr-Latn-ME" dirty="0" smtClean="0"/>
              <a:t>l</a:t>
            </a:r>
            <a:r>
              <a:rPr lang="en-US" dirty="0" err="1" smtClean="0"/>
              <a:t>jaju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smjenjuju</a:t>
            </a:r>
            <a:r>
              <a:rPr lang="en-US" dirty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katkad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/>
              <a:t>upravljaju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reduzećem. </a:t>
            </a:r>
            <a:endParaRPr lang="en-US" dirty="0"/>
          </a:p>
          <a:p>
            <a:pPr algn="just"/>
            <a:r>
              <a:rPr lang="en-US" dirty="0"/>
              <a:t>Tom </a:t>
            </a:r>
            <a:r>
              <a:rPr lang="en-US" dirty="0" err="1"/>
              <a:t>trendu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pri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/>
              <a:t>neprestano</a:t>
            </a:r>
            <a:r>
              <a:rPr lang="en-US" dirty="0"/>
              <a:t> 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institucionalnjh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it-IT" dirty="0" smtClean="0"/>
              <a:t>uloge </a:t>
            </a:r>
            <a:r>
              <a:rPr lang="it-IT" dirty="0"/>
              <a:t>u </a:t>
            </a:r>
            <a:r>
              <a:rPr lang="it-IT" dirty="0" smtClean="0"/>
              <a:t>upravlja</a:t>
            </a:r>
            <a:r>
              <a:rPr lang="sr-Latn-ME" dirty="0" smtClean="0"/>
              <a:t>č</a:t>
            </a:r>
            <a:r>
              <a:rPr lang="it-IT" dirty="0" smtClean="0"/>
              <a:t>kim procesima.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Ti su investitori, kao </a:t>
            </a:r>
            <a:r>
              <a:rPr lang="it-IT" dirty="0" smtClean="0"/>
              <a:t>promot</a:t>
            </a:r>
            <a:r>
              <a:rPr lang="sr-Latn-ME" dirty="0" smtClean="0"/>
              <a:t>eri</a:t>
            </a:r>
            <a:r>
              <a:rPr lang="it-IT" dirty="0" smtClean="0"/>
              <a:t> </a:t>
            </a:r>
            <a:r>
              <a:rPr lang="it-IT" dirty="0"/>
              <a:t>i </a:t>
            </a:r>
            <a:r>
              <a:rPr lang="it-IT" dirty="0" smtClean="0"/>
              <a:t>sudionici</a:t>
            </a:r>
            <a:r>
              <a:rPr lang="sr-Latn-ME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</a:t>
            </a:r>
            <a:r>
              <a:rPr lang="en-US" dirty="0" err="1"/>
              <a:t>pokreta</a:t>
            </a:r>
            <a:r>
              <a:rPr lang="en-US" dirty="0"/>
              <a:t>, s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ijskim</a:t>
            </a:r>
            <a:r>
              <a:rPr lang="en-US" dirty="0" smtClean="0"/>
              <a:t> </a:t>
            </a:r>
            <a:r>
              <a:rPr lang="en-US" dirty="0" err="1"/>
              <a:t>sredstvima</a:t>
            </a:r>
            <a:r>
              <a:rPr lang="en-US" dirty="0"/>
              <a:t>,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postupnu</a:t>
            </a:r>
            <a:r>
              <a:rPr lang="en-US" dirty="0"/>
              <a:t> </a:t>
            </a:r>
            <a:r>
              <a:rPr lang="en-US" dirty="0" err="1" smtClean="0"/>
              <a:t>konso</a:t>
            </a:r>
            <a:r>
              <a:rPr lang="sr-Latn-ME" dirty="0" smtClean="0"/>
              <a:t>l</a:t>
            </a:r>
            <a:r>
              <a:rPr lang="en-US" dirty="0" err="1" smtClean="0"/>
              <a:t>idaciju</a:t>
            </a:r>
            <a:r>
              <a:rPr lang="sr-Latn-ME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li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orporacija</a:t>
            </a:r>
            <a:r>
              <a:rPr lang="en-US" dirty="0"/>
              <a:t>, a </a:t>
            </a:r>
            <a:r>
              <a:rPr lang="en-US" dirty="0" err="1" smtClean="0"/>
              <a:t>po</a:t>
            </a:r>
            <a:r>
              <a:rPr lang="sr-Latn-ME" dirty="0" smtClean="0"/>
              <a:t>ds</a:t>
            </a:r>
            <a:r>
              <a:rPr lang="en-US" dirty="0" err="1" smtClean="0"/>
              <a:t>takli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trendove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stvarnu</a:t>
            </a:r>
            <a:r>
              <a:rPr lang="en-US" dirty="0"/>
              <a:t> </a:t>
            </a:r>
            <a:r>
              <a:rPr lang="sr-Latn-ME" dirty="0" smtClean="0"/>
              <a:t>afirmaciju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žišt</a:t>
            </a:r>
            <a:r>
              <a:rPr lang="en-US" dirty="0" smtClean="0"/>
              <a:t>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45355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/>
          </a:bodyPr>
          <a:lstStyle/>
          <a:p>
            <a:pPr algn="just"/>
            <a:r>
              <a:rPr lang="sr-Latn-ME" dirty="0" smtClean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Principi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spominju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njima</a:t>
            </a:r>
            <a:r>
              <a:rPr lang="en-US" dirty="0"/>
              <a:t> se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smtClean="0"/>
              <a:t>ava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smiju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uskra</a:t>
            </a:r>
            <a:r>
              <a:rPr lang="sr-Latn-ME" dirty="0" smtClean="0"/>
              <a:t>će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dinamici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posljedica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Transparentnost</a:t>
            </a:r>
            <a:r>
              <a:rPr lang="sr-Latn-ME" dirty="0" smtClean="0"/>
              <a:t> </a:t>
            </a:r>
            <a:r>
              <a:rPr lang="pl-PL" dirty="0" smtClean="0"/>
              <a:t>i efikasnost je cilj, </a:t>
            </a:r>
            <a:r>
              <a:rPr lang="pl-PL" dirty="0"/>
              <a:t>a procedure i </a:t>
            </a:r>
            <a:r>
              <a:rPr lang="pl-PL" dirty="0" smtClean="0"/>
              <a:t>pravila </a:t>
            </a:r>
            <a:r>
              <a:rPr lang="pl-PL" dirty="0"/>
              <a:t>stjecanja nadzora nad </a:t>
            </a:r>
            <a:r>
              <a:rPr lang="pl-PL" dirty="0" smtClean="0"/>
              <a:t>korporacijom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tima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znatnog</a:t>
            </a:r>
            <a:r>
              <a:rPr lang="en-US" dirty="0"/>
              <a:t> </a:t>
            </a:r>
            <a:r>
              <a:rPr lang="en-US" dirty="0" err="1" smtClean="0"/>
              <a:t>dijela</a:t>
            </a:r>
            <a:r>
              <a:rPr lang="sr-Latn-ME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 smtClean="0"/>
              <a:t>postav</a:t>
            </a:r>
            <a:r>
              <a:rPr lang="sr-Latn-ME" dirty="0" smtClean="0"/>
              <a:t>l</a:t>
            </a:r>
            <a:r>
              <a:rPr lang="en-US" dirty="0" err="1" smtClean="0"/>
              <a:t>jena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objavljena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 smtClean="0"/>
              <a:t>ulaga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razumiju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F</a:t>
            </a:r>
            <a:r>
              <a:rPr lang="sr-Latn-ME" dirty="0" smtClean="0"/>
              <a:t>e</a:t>
            </a:r>
            <a:r>
              <a:rPr lang="en-US" dirty="0" smtClean="0"/>
              <a:t>r u</a:t>
            </a:r>
            <a:r>
              <a:rPr lang="sr-Latn-ME" dirty="0" smtClean="0"/>
              <a:t>slovi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u </a:t>
            </a:r>
            <a:r>
              <a:rPr lang="en-US" dirty="0" err="1"/>
              <a:t>takvim</a:t>
            </a:r>
            <a:r>
              <a:rPr lang="en-US" dirty="0"/>
              <a:t> </a:t>
            </a:r>
            <a:r>
              <a:rPr lang="en-US" dirty="0" err="1" smtClean="0"/>
              <a:t>situac</a:t>
            </a:r>
            <a:r>
              <a:rPr lang="sr-Latn-ME" dirty="0" smtClean="0"/>
              <a:t>i</a:t>
            </a:r>
            <a:r>
              <a:rPr lang="en-US" dirty="0" err="1" smtClean="0"/>
              <a:t>jama</a:t>
            </a:r>
            <a:r>
              <a:rPr lang="sr-Latn-ME" dirty="0" smtClean="0"/>
              <a:t> </a:t>
            </a:r>
            <a:r>
              <a:rPr lang="en-US" dirty="0" err="1" smtClean="0"/>
              <a:t>zaitititi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Naročito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smtClean="0"/>
              <a:t>nag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/>
              <a:t>š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injenica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sprje</a:t>
            </a:r>
            <a:r>
              <a:rPr lang="sr-Latn-ME" dirty="0" smtClean="0"/>
              <a:t>č</a:t>
            </a:r>
            <a:r>
              <a:rPr lang="en-US" dirty="0" err="1" smtClean="0"/>
              <a:t>avanja</a:t>
            </a:r>
            <a:r>
              <a:rPr lang="en-US" dirty="0" smtClean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smiju</a:t>
            </a:r>
            <a:r>
              <a:rPr lang="en-US" dirty="0"/>
              <a:t> </a:t>
            </a:r>
            <a:r>
              <a:rPr lang="sr-Latn-ME" dirty="0" smtClean="0"/>
              <a:t>koristiti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sr-Latn-ME" dirty="0" err="1"/>
              <a:t>š</a:t>
            </a:r>
            <a:r>
              <a:rPr lang="en-US" dirty="0" err="1" smtClean="0"/>
              <a:t>titio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ment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76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A-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</a:t>
            </a:r>
            <a:r>
              <a:rPr lang="sr-Latn-ME" dirty="0" smtClean="0"/>
              <a:t>j</a:t>
            </a:r>
            <a:r>
              <a:rPr lang="en-US" dirty="0" err="1" smtClean="0"/>
              <a:t>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upravlja</a:t>
            </a:r>
            <a:r>
              <a:rPr lang="sr-Latn-ME" dirty="0" smtClean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/>
              <a:t>mehanizmi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sr-Latn-ME" dirty="0" err="1"/>
              <a:t>O</a:t>
            </a:r>
            <a:r>
              <a:rPr lang="en-US" dirty="0" err="1" smtClean="0"/>
              <a:t>dbor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sr-Latn-ME" dirty="0" err="1"/>
              <a:t>N</a:t>
            </a:r>
            <a:r>
              <a:rPr lang="en-US" dirty="0" err="1" smtClean="0"/>
              <a:t>aknade</a:t>
            </a:r>
            <a:r>
              <a:rPr lang="en-US" dirty="0" smtClean="0"/>
              <a:t> </a:t>
            </a:r>
            <a:r>
              <a:rPr lang="en-US" dirty="0" err="1"/>
              <a:t>menadimentu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Koncentracija</a:t>
            </a:r>
            <a:r>
              <a:rPr lang="sr-Latn-ME" dirty="0" smtClean="0"/>
              <a:t> </a:t>
            </a:r>
            <a:r>
              <a:rPr lang="en-US" dirty="0" err="1" smtClean="0"/>
              <a:t>vtasni</a:t>
            </a:r>
            <a:r>
              <a:rPr lang="sr-Latn-ME" dirty="0" smtClean="0"/>
              <a:t>š</a:t>
            </a:r>
            <a:r>
              <a:rPr lang="en-US" dirty="0" err="1" smtClean="0"/>
              <a:t>tva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pl-PL" dirty="0"/>
              <a:t>O</a:t>
            </a:r>
            <a:r>
              <a:rPr lang="pl-PL" dirty="0" smtClean="0"/>
              <a:t>dnos sa </a:t>
            </a:r>
            <a:r>
              <a:rPr lang="pl-PL" dirty="0"/>
              <a:t>interesno-utjecajnim </a:t>
            </a:r>
            <a:r>
              <a:rPr lang="pl-PL" dirty="0" smtClean="0"/>
              <a:t>subjektima</a:t>
            </a:r>
            <a:endParaRPr lang="pl-PL" dirty="0"/>
          </a:p>
          <a:p>
            <a:pPr marL="514350" indent="-514350">
              <a:buFont typeface="+mj-lt"/>
              <a:buAutoNum type="arabicPeriod"/>
            </a:pPr>
            <a:r>
              <a:rPr lang="sr-Latn-ME" dirty="0" err="1"/>
              <a:t>K</a:t>
            </a:r>
            <a:r>
              <a:rPr lang="en-US" dirty="0" err="1" smtClean="0"/>
              <a:t>orporativno</a:t>
            </a:r>
            <a:r>
              <a:rPr lang="en-US" dirty="0" smtClean="0"/>
              <a:t> </a:t>
            </a:r>
            <a:r>
              <a:rPr lang="en-US" dirty="0" err="1" smtClean="0"/>
              <a:t>izvje</a:t>
            </a:r>
            <a:r>
              <a:rPr lang="sr-Latn-ME" dirty="0" smtClean="0"/>
              <a:t>š</a:t>
            </a:r>
            <a:r>
              <a:rPr lang="en-US" dirty="0" err="1" smtClean="0"/>
              <a:t>tavanje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finan</a:t>
            </a:r>
            <a:r>
              <a:rPr lang="sr-Latn-ME" dirty="0" smtClean="0"/>
              <a:t>s</a:t>
            </a:r>
            <a:r>
              <a:rPr lang="en-US" dirty="0" err="1" smtClean="0"/>
              <a:t>ijs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 smtClean="0"/>
              <a:t>objav</a:t>
            </a:r>
            <a:r>
              <a:rPr lang="sr-Latn-ME" dirty="0" smtClean="0"/>
              <a:t>l</a:t>
            </a:r>
            <a:r>
              <a:rPr lang="en-US" dirty="0" err="1" smtClean="0"/>
              <a:t>jivanje</a:t>
            </a:r>
            <a:r>
              <a:rPr lang="sr-Latn-ME" dirty="0" smtClean="0"/>
              <a:t> </a:t>
            </a:r>
            <a:r>
              <a:rPr lang="en-US" dirty="0" err="1" smtClean="0"/>
              <a:t>relevantnih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70732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185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2. </a:t>
            </a:r>
            <a:r>
              <a:rPr lang="en-US" dirty="0" err="1" smtClean="0"/>
              <a:t>Zakonodavni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/>
              <a:t>okvir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/>
              <a:t>legislative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 smtClean="0"/>
              <a:t>pretpostavka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kvalitetno</a:t>
            </a:r>
            <a:r>
              <a:rPr lang="en-US" dirty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Bez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 smtClean="0"/>
              <a:t>ulaga</a:t>
            </a:r>
            <a:r>
              <a:rPr lang="sr-Latn-ME" dirty="0" smtClean="0"/>
              <a:t>č</a:t>
            </a:r>
            <a:r>
              <a:rPr lang="en-US" dirty="0" err="1" smtClean="0"/>
              <a:t>i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manjinski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korektan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korporacijama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Kva</a:t>
            </a:r>
            <a:r>
              <a:rPr lang="sr-Latn-ME" dirty="0" smtClean="0"/>
              <a:t>li</a:t>
            </a:r>
            <a:r>
              <a:rPr lang="en-US" dirty="0" err="1" smtClean="0"/>
              <a:t>tetan</a:t>
            </a:r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nesigurnost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nih</a:t>
            </a:r>
            <a:r>
              <a:rPr lang="en-US" dirty="0" smtClean="0"/>
              <a:t> a</a:t>
            </a:r>
            <a:r>
              <a:rPr lang="sr-Latn-ME" dirty="0" smtClean="0"/>
              <a:t>kt</a:t>
            </a:r>
            <a:r>
              <a:rPr lang="en-US" dirty="0" smtClean="0"/>
              <a:t>era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 smtClean="0"/>
              <a:t>jasna</a:t>
            </a:r>
            <a:r>
              <a:rPr lang="sr-Latn-ME" dirty="0" smtClean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ekivanja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efektima</a:t>
            </a:r>
            <a:r>
              <a:rPr lang="en-US" dirty="0"/>
              <a:t> </a:t>
            </a:r>
            <a:r>
              <a:rPr lang="en-US" dirty="0" err="1"/>
              <a:t>djelovanja</a:t>
            </a:r>
            <a:r>
              <a:rPr lang="en-US" dirty="0"/>
              <a:t> u </a:t>
            </a:r>
            <a:r>
              <a:rPr lang="en-US" dirty="0" err="1"/>
              <a:t>investitorskom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korporacijskom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.</a:t>
            </a:r>
          </a:p>
          <a:p>
            <a:r>
              <a:rPr lang="it-IT" dirty="0"/>
              <a:t>Naravno, treba voditi </a:t>
            </a:r>
            <a:r>
              <a:rPr lang="it-IT" dirty="0" smtClean="0"/>
              <a:t>ra</a:t>
            </a:r>
            <a:r>
              <a:rPr lang="sr-Latn-ME" dirty="0" smtClean="0"/>
              <a:t>č</a:t>
            </a:r>
            <a:r>
              <a:rPr lang="it-IT" dirty="0" smtClean="0"/>
              <a:t>una </a:t>
            </a:r>
            <a:r>
              <a:rPr lang="it-IT" dirty="0"/>
              <a:t>da on ne preraste u svoju suprotnost</a:t>
            </a:r>
            <a:r>
              <a:rPr lang="it-IT" dirty="0" smtClean="0"/>
              <a:t>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Naime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prereguli</a:t>
            </a:r>
            <a:r>
              <a:rPr lang="sr-Latn-ME" dirty="0" smtClean="0"/>
              <a:t>sanost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 err="1" smtClean="0"/>
              <a:t>ko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en-US" dirty="0" smtClean="0"/>
              <a:t> p</a:t>
            </a:r>
            <a:r>
              <a:rPr lang="sr-Latn-ME" dirty="0" smtClean="0"/>
              <a:t>re</a:t>
            </a:r>
            <a:r>
              <a:rPr lang="en-US" dirty="0" err="1" smtClean="0"/>
              <a:t>duzetni</a:t>
            </a:r>
            <a:r>
              <a:rPr lang="sr-Latn-ME" dirty="0" smtClean="0"/>
              <a:t>č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dje</a:t>
            </a:r>
            <a:r>
              <a:rPr lang="sr-Latn-ME" dirty="0" smtClean="0"/>
              <a:t>l</a:t>
            </a:r>
            <a:r>
              <a:rPr lang="en-US" dirty="0" err="1" smtClean="0"/>
              <a:t>ovanje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usmjeriti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ažnju </a:t>
            </a:r>
            <a:r>
              <a:rPr lang="en-US" dirty="0" smtClean="0"/>
              <a:t> </a:t>
            </a:r>
            <a:r>
              <a:rPr lang="en-US" dirty="0" err="1" smtClean="0"/>
              <a:t>potencijatnih</a:t>
            </a:r>
            <a:r>
              <a:rPr lang="sr-Latn-ME" dirty="0" smtClean="0"/>
              <a:t> </a:t>
            </a:r>
            <a:r>
              <a:rPr lang="pl-PL" dirty="0" smtClean="0"/>
              <a:t>ulagača </a:t>
            </a:r>
            <a:r>
              <a:rPr lang="pl-PL" dirty="0"/>
              <a:t>u druge </a:t>
            </a:r>
            <a:r>
              <a:rPr lang="pl-PL" dirty="0" smtClean="0"/>
              <a:t>zemlje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Osim </a:t>
            </a:r>
            <a:r>
              <a:rPr lang="pl-PL" dirty="0"/>
              <a:t>toga, ako </a:t>
            </a:r>
            <a:r>
              <a:rPr lang="pl-PL" dirty="0" smtClean="0"/>
              <a:t>preduzeće posluje </a:t>
            </a:r>
            <a:r>
              <a:rPr lang="pl-PL" dirty="0"/>
              <a:t>u </a:t>
            </a:r>
            <a:r>
              <a:rPr lang="pl-PL" dirty="0" smtClean="0"/>
              <a:t>pravnom </a:t>
            </a:r>
            <a:r>
              <a:rPr lang="en-US" dirty="0" err="1" smtClean="0"/>
              <a:t>okru</a:t>
            </a:r>
            <a:r>
              <a:rPr lang="sr-Latn-ME" dirty="0" smtClean="0"/>
              <a:t>ženju </a:t>
            </a:r>
            <a:r>
              <a:rPr lang="en-US" dirty="0" smtClean="0"/>
              <a:t> </a:t>
            </a:r>
            <a:r>
              <a:rPr lang="en-US" dirty="0" err="1"/>
              <a:t>punom</a:t>
            </a:r>
            <a:r>
              <a:rPr lang="en-US" dirty="0"/>
              <a:t> </a:t>
            </a:r>
            <a:r>
              <a:rPr lang="en-US" dirty="0" err="1"/>
              <a:t>striktne</a:t>
            </a:r>
            <a:r>
              <a:rPr lang="en-US" dirty="0"/>
              <a:t> </a:t>
            </a:r>
            <a:r>
              <a:rPr lang="en-US" dirty="0" err="1"/>
              <a:t>regulacije</a:t>
            </a:r>
            <a:r>
              <a:rPr lang="en-US" dirty="0"/>
              <a:t>, ne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sr-Latn-ME" dirty="0" err="1"/>
              <a:t>s</a:t>
            </a:r>
            <a:r>
              <a:rPr lang="en-US" dirty="0" smtClean="0"/>
              <a:t>e </a:t>
            </a:r>
            <a:r>
              <a:rPr lang="en-US" dirty="0" err="1" smtClean="0"/>
              <a:t>slobodno</a:t>
            </a:r>
            <a:r>
              <a:rPr lang="sr-Latn-ME" dirty="0" smtClean="0"/>
              <a:t> </a:t>
            </a:r>
            <a:r>
              <a:rPr lang="en-US" dirty="0" err="1" smtClean="0"/>
              <a:t>uspostavi</a:t>
            </a:r>
            <a:r>
              <a:rPr lang="en-US" dirty="0" smtClean="0"/>
              <a:t> s</a:t>
            </a:r>
            <a:r>
              <a:rPr lang="sr-Latn-ME" dirty="0" smtClean="0"/>
              <a:t>istem 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, 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dizajniran</a:t>
            </a:r>
            <a:r>
              <a:rPr lang="en-US" dirty="0"/>
              <a:t> da </a:t>
            </a:r>
            <a:r>
              <a:rPr lang="en-US" dirty="0" err="1" smtClean="0"/>
              <a:t>zadovo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potrebe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443653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sr-Latn-ME" dirty="0" err="1"/>
              <a:t>U</a:t>
            </a:r>
            <a:r>
              <a:rPr lang="en-US" dirty="0" smtClean="0"/>
              <a:t>z </a:t>
            </a:r>
            <a:r>
              <a:rPr lang="en-US" dirty="0" err="1" smtClean="0"/>
              <a:t>kva</a:t>
            </a:r>
            <a:r>
              <a:rPr lang="sr-Latn-ME" dirty="0" smtClean="0"/>
              <a:t>l</a:t>
            </a:r>
            <a:r>
              <a:rPr lang="en-US" dirty="0" err="1" smtClean="0"/>
              <a:t>itetna</a:t>
            </a: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 smtClean="0"/>
              <a:t>naciona</a:t>
            </a:r>
            <a:r>
              <a:rPr lang="sr-Latn-ME" dirty="0" smtClean="0"/>
              <a:t>l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pl-PL" dirty="0" smtClean="0"/>
              <a:t>upravljanja</a:t>
            </a:r>
            <a:r>
              <a:rPr lang="pl-PL" dirty="0"/>
              <a:t>, na </a:t>
            </a:r>
            <a:r>
              <a:rPr lang="pl-PL" dirty="0" smtClean="0"/>
              <a:t>globalnom nivou </a:t>
            </a:r>
            <a:r>
              <a:rPr lang="pl-PL" dirty="0"/>
              <a:t>dolazi do stvaranja supranacionalne regulative </a:t>
            </a:r>
            <a:r>
              <a:rPr lang="pl-PL" dirty="0" smtClean="0"/>
              <a:t>u </a:t>
            </a:r>
            <a:r>
              <a:rPr lang="en-US" dirty="0" err="1" smtClean="0"/>
              <a:t>svrhu</a:t>
            </a:r>
            <a:r>
              <a:rPr lang="en-US" dirty="0" smtClean="0"/>
              <a:t> </a:t>
            </a:r>
            <a:r>
              <a:rPr lang="sr-Latn-ME" dirty="0"/>
              <a:t>š</a:t>
            </a:r>
            <a:r>
              <a:rPr lang="en-US" dirty="0" err="1" smtClean="0"/>
              <a:t>irenja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Najva</a:t>
            </a:r>
            <a:r>
              <a:rPr lang="sr-Latn-ME" dirty="0" smtClean="0"/>
              <a:t>ž</a:t>
            </a:r>
            <a:r>
              <a:rPr lang="en-US" dirty="0" err="1" smtClean="0"/>
              <a:t>niji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dsticaj </a:t>
            </a:r>
            <a:r>
              <a:rPr lang="en-US" dirty="0" smtClean="0"/>
              <a:t> </a:t>
            </a:r>
            <a:r>
              <a:rPr lang="en-US" dirty="0" err="1"/>
              <a:t>izgradnji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err="1" smtClean="0"/>
              <a:t>obalno</a:t>
            </a:r>
            <a:r>
              <a:rPr lang="sr-Latn-ME" dirty="0" smtClean="0"/>
              <a:t>m nivou</a:t>
            </a:r>
            <a:r>
              <a:rPr lang="en-US" dirty="0" smtClean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smtClean="0"/>
              <a:t>ECD 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predstavljanja</a:t>
            </a:r>
            <a:r>
              <a:rPr lang="en-US" dirty="0"/>
              <a:t> </a:t>
            </a:r>
            <a:r>
              <a:rPr lang="en-US" dirty="0" err="1" smtClean="0"/>
              <a:t>neobvezuju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sr-Latn-ME" dirty="0"/>
              <a:t>m</a:t>
            </a:r>
            <a:r>
              <a:rPr lang="en-US" dirty="0" smtClean="0"/>
              <a:t>o</a:t>
            </a:r>
            <a:r>
              <a:rPr lang="sr-Latn-ME" dirty="0" smtClean="0"/>
              <a:t>d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korporotivnog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sr-Latn-ME" dirty="0"/>
              <a:t>1</a:t>
            </a:r>
            <a:r>
              <a:rPr lang="en-US" dirty="0" smtClean="0"/>
              <a:t>999,2004), </a:t>
            </a:r>
            <a:r>
              <a:rPr lang="en-US" dirty="0" err="1"/>
              <a:t>koja</a:t>
            </a:r>
            <a:r>
              <a:rPr lang="en-US" dirty="0"/>
              <a:t> nude </a:t>
            </a:r>
            <a:r>
              <a:rPr lang="en-US" dirty="0" err="1" smtClean="0"/>
              <a:t>neobvezuju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standarde</a:t>
            </a:r>
            <a:r>
              <a:rPr lang="en-US" dirty="0"/>
              <a:t>,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upu</a:t>
            </a:r>
            <a:r>
              <a:rPr lang="sr-Latn-ME" dirty="0" smtClean="0"/>
              <a:t>stva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implementaciju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pri</a:t>
            </a:r>
            <a:r>
              <a:rPr lang="sr-Latn-ME" dirty="0" smtClean="0"/>
              <a:t>l</a:t>
            </a:r>
            <a:r>
              <a:rPr lang="en-US" dirty="0" err="1" smtClean="0"/>
              <a:t>agoditi</a:t>
            </a:r>
            <a:r>
              <a:rPr lang="en-US" dirty="0" smtClean="0"/>
              <a:t> </a:t>
            </a:r>
            <a:r>
              <a:rPr lang="en-US" dirty="0" err="1"/>
              <a:t>specifiinim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regija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838190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Razvijena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pomo</a:t>
            </a:r>
            <a:r>
              <a:rPr lang="sr-Latn-ME" dirty="0"/>
              <a:t>ć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adama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OECD-a, a </a:t>
            </a:r>
            <a:r>
              <a:rPr lang="en-US" dirty="0" err="1"/>
              <a:t>i</a:t>
            </a:r>
            <a:r>
              <a:rPr lang="en-US" dirty="0"/>
              <a:t> v</a:t>
            </a:r>
            <a:r>
              <a:rPr lang="sr-Latn-ME" dirty="0"/>
              <a:t>l</a:t>
            </a:r>
            <a:r>
              <a:rPr lang="en-US" dirty="0" err="1"/>
              <a:t>adama</a:t>
            </a:r>
            <a:r>
              <a:rPr lang="en-US" dirty="0"/>
              <a:t> </a:t>
            </a:r>
            <a:r>
              <a:rPr lang="en-US" dirty="0" err="1"/>
              <a:t>zema</a:t>
            </a:r>
            <a:r>
              <a:rPr lang="sr-Latn-ME" dirty="0"/>
              <a:t>l</a:t>
            </a:r>
            <a:r>
              <a:rPr lang="en-US" dirty="0"/>
              <a:t>ja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/>
              <a:t>lanice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u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naporima</a:t>
            </a:r>
            <a:r>
              <a:rPr lang="en-US" dirty="0"/>
              <a:t> </a:t>
            </a:r>
            <a:r>
              <a:rPr lang="en-US" dirty="0" err="1"/>
              <a:t>evaluacije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</a:t>
            </a:r>
            <a:r>
              <a:rPr lang="sr-Latn-ME" dirty="0"/>
              <a:t>l</a:t>
            </a:r>
            <a:r>
              <a:rPr lang="en-US" dirty="0" smtClean="0"/>
              <a:t>j</a:t>
            </a:r>
            <a:r>
              <a:rPr lang="sr-Latn-ME" dirty="0" smtClean="0"/>
              <a:t>š</a:t>
            </a:r>
            <a:r>
              <a:rPr lang="en-US" dirty="0" err="1" smtClean="0"/>
              <a:t>avanja</a:t>
            </a:r>
            <a:r>
              <a:rPr lang="sr-Latn-ME" dirty="0" smtClean="0"/>
              <a:t> </a:t>
            </a:r>
            <a:r>
              <a:rPr lang="en-US" dirty="0" err="1"/>
              <a:t>pravnoga</a:t>
            </a:r>
            <a:r>
              <a:rPr lang="en-US" dirty="0"/>
              <a:t>, </a:t>
            </a:r>
            <a:r>
              <a:rPr lang="en-US" dirty="0" err="1" smtClean="0"/>
              <a:t>instituci</a:t>
            </a:r>
            <a:r>
              <a:rPr lang="sr-Latn-ME" dirty="0" smtClean="0"/>
              <a:t>ionalnog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regutatornoga</a:t>
            </a:r>
            <a:r>
              <a:rPr lang="en-US" dirty="0"/>
              <a:t> (</a:t>
            </a:r>
            <a:r>
              <a:rPr lang="en-US" dirty="0" err="1"/>
              <a:t>zakonodavnog</a:t>
            </a:r>
            <a:r>
              <a:rPr lang="en-US" dirty="0"/>
              <a:t>)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 smtClean="0"/>
              <a:t>janja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dije</a:t>
            </a:r>
            <a:r>
              <a:rPr lang="sr-Latn-ME" dirty="0"/>
              <a:t>l</a:t>
            </a:r>
            <a:r>
              <a:rPr lang="en-US" dirty="0"/>
              <a:t>u </a:t>
            </a:r>
            <a:r>
              <a:rPr lang="sr-Latn-ME" dirty="0" smtClean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sr-Latn-ME" dirty="0"/>
              <a:t>Principa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lj</a:t>
            </a:r>
            <a:r>
              <a:rPr lang="en-US" dirty="0"/>
              <a:t>an</a:t>
            </a:r>
            <a:r>
              <a:rPr lang="sr-Latn-ME" dirty="0"/>
              <a:t>ja</a:t>
            </a:r>
            <a:r>
              <a:rPr lang="en-US" dirty="0"/>
              <a:t> </a:t>
            </a:r>
            <a:r>
              <a:rPr lang="en-US" dirty="0" err="1"/>
              <a:t>nagla</a:t>
            </a:r>
            <a:r>
              <a:rPr lang="sr-Latn-ME" dirty="0"/>
              <a:t>š</a:t>
            </a:r>
            <a:r>
              <a:rPr lang="en-US" dirty="0"/>
              <a:t>ava se </a:t>
            </a:r>
            <a:r>
              <a:rPr lang="en-US" dirty="0" err="1"/>
              <a:t>va</a:t>
            </a:r>
            <a:r>
              <a:rPr lang="sr-Latn-ME" dirty="0"/>
              <a:t>ž</a:t>
            </a:r>
            <a:r>
              <a:rPr lang="en-US" dirty="0" err="1"/>
              <a:t>nost</a:t>
            </a:r>
            <a:r>
              <a:rPr lang="sr-Latn-ME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djelotvoran</a:t>
            </a:r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lj</a:t>
            </a:r>
            <a:r>
              <a:rPr lang="en-US" dirty="0" err="1"/>
              <a:t>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Kako</a:t>
            </a:r>
            <a:r>
              <a:rPr lang="sr-Latn-ME" dirty="0"/>
              <a:t> </a:t>
            </a:r>
            <a:r>
              <a:rPr lang="en-US" dirty="0"/>
              <a:t>bi se </a:t>
            </a:r>
            <a:r>
              <a:rPr lang="en-US" dirty="0" err="1"/>
              <a:t>izgradio</a:t>
            </a:r>
            <a:r>
              <a:rPr lang="en-US" dirty="0"/>
              <a:t> </a:t>
            </a:r>
            <a:r>
              <a:rPr lang="sr-Latn-ME" dirty="0" smtClean="0"/>
              <a:t>djelotvoran</a:t>
            </a:r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/>
              <a:t>janja</a:t>
            </a:r>
            <a:r>
              <a:rPr lang="en-US" dirty="0"/>
              <a:t>, nu</a:t>
            </a:r>
            <a:r>
              <a:rPr lang="sr-Latn-ME" dirty="0"/>
              <a:t>ž</a:t>
            </a:r>
            <a:r>
              <a:rPr lang="en-US" dirty="0"/>
              <a:t>no je </a:t>
            </a:r>
            <a:r>
              <a:rPr lang="en-US" dirty="0" err="1"/>
              <a:t>postavljanje</a:t>
            </a:r>
            <a:r>
              <a:rPr lang="sr-Latn-ME" dirty="0"/>
              <a:t> </a:t>
            </a:r>
            <a:r>
              <a:rPr lang="en-US" dirty="0" err="1"/>
              <a:t>pravnih</a:t>
            </a:r>
            <a:r>
              <a:rPr lang="en-US" dirty="0"/>
              <a:t>, </a:t>
            </a:r>
            <a:r>
              <a:rPr lang="en-US" dirty="0" err="1"/>
              <a:t>regutatornih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temelja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/>
              <a:t>ć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sr-Latn-ME" dirty="0"/>
              <a:t>ž</a:t>
            </a:r>
            <a:r>
              <a:rPr lang="en-US" dirty="0" err="1"/>
              <a:t>i</a:t>
            </a:r>
            <a:r>
              <a:rPr lang="sr-Latn-ME" dirty="0"/>
              <a:t>š</a:t>
            </a:r>
            <a:r>
              <a:rPr lang="en-US" dirty="0" err="1"/>
              <a:t>nim</a:t>
            </a:r>
            <a:r>
              <a:rPr lang="en-US" dirty="0"/>
              <a:t> </a:t>
            </a:r>
            <a:r>
              <a:rPr lang="en-US" dirty="0" err="1"/>
              <a:t>akterima</a:t>
            </a:r>
            <a:r>
              <a:rPr lang="en-US" dirty="0"/>
              <a:t> </a:t>
            </a:r>
            <a:r>
              <a:rPr lang="en-US" dirty="0" err="1"/>
              <a:t>pouzdano</a:t>
            </a:r>
            <a:r>
              <a:rPr lang="en-US" dirty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ugovornih</a:t>
            </a:r>
            <a:r>
              <a:rPr lang="sr-Latn-ME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</a:t>
            </a:r>
            <a:r>
              <a:rPr lang="sr-Latn-ME" dirty="0"/>
              <a:t>ž</a:t>
            </a:r>
            <a:r>
              <a:rPr lang="en-US" dirty="0" err="1"/>
              <a:t>ave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ME" dirty="0"/>
              <a:t>ž</a:t>
            </a:r>
            <a:r>
              <a:rPr lang="en-US" dirty="0"/>
              <a:t>e </a:t>
            </a:r>
            <a:r>
              <a:rPr lang="sr-Latn-ME" dirty="0"/>
              <a:t>da </a:t>
            </a:r>
            <a:r>
              <a:rPr lang="en-US" dirty="0"/>
              <a:t>imp</a:t>
            </a:r>
            <a:r>
              <a:rPr lang="sr-Latn-ME" dirty="0"/>
              <a:t>l</a:t>
            </a:r>
            <a:r>
              <a:rPr lang="en-US" dirty="0" err="1"/>
              <a:t>ementira</a:t>
            </a:r>
            <a:r>
              <a:rPr lang="sr-Latn-ME" dirty="0"/>
              <a:t>ju </a:t>
            </a:r>
            <a:r>
              <a:rPr lang="en-US" dirty="0"/>
              <a:t> </a:t>
            </a:r>
            <a:r>
              <a:rPr lang="sr-Latn-ME" dirty="0"/>
              <a:t>Principe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p</a:t>
            </a:r>
            <a:r>
              <a:rPr lang="sr-Latn-ME" dirty="0"/>
              <a:t>os</a:t>
            </a:r>
            <a:r>
              <a:rPr lang="en-US" dirty="0" err="1"/>
              <a:t>matrati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nadzirati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</a:t>
            </a:r>
            <a:r>
              <a:rPr lang="sr-Latn-ME" dirty="0"/>
              <a:t>k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</a:t>
            </a:r>
            <a:r>
              <a:rPr lang="sr-Latn-ME" dirty="0"/>
              <a:t>l</a:t>
            </a:r>
            <a:r>
              <a:rPr lang="en-US" dirty="0" err="1"/>
              <a:t>janja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me</a:t>
            </a:r>
            <a:r>
              <a:rPr lang="sr-Latn-ME" dirty="0"/>
              <a:t>đ</a:t>
            </a:r>
            <a:r>
              <a:rPr lang="en-US" dirty="0" err="1"/>
              <a:t>unarodnu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iskus</a:t>
            </a:r>
            <a:r>
              <a:rPr lang="sr-Latn-ME" dirty="0"/>
              <a:t>tv</a:t>
            </a:r>
            <a:r>
              <a:rPr lang="en-US" dirty="0"/>
              <a:t>a,</a:t>
            </a:r>
            <a:r>
              <a:rPr lang="sr-Latn-ME" dirty="0"/>
              <a:t> </a:t>
            </a:r>
            <a:r>
              <a:rPr lang="en-US" dirty="0" err="1"/>
              <a:t>sve</a:t>
            </a:r>
            <a:r>
              <a:rPr lang="sr-Latn-ME" dirty="0"/>
              <a:t> </a:t>
            </a:r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/>
              <a:t>ci</a:t>
            </a:r>
            <a:r>
              <a:rPr lang="sr-Latn-ME" dirty="0"/>
              <a:t>l</a:t>
            </a:r>
            <a:r>
              <a:rPr lang="en-US" dirty="0" err="1"/>
              <a:t>ju</a:t>
            </a:r>
            <a:r>
              <a:rPr lang="sr-Latn-ME" dirty="0"/>
              <a:t> </a:t>
            </a:r>
            <a:r>
              <a:rPr lang="en-US" dirty="0" err="1"/>
              <a:t>njegova</a:t>
            </a:r>
            <a:r>
              <a:rPr lang="sr-Latn-ME" dirty="0"/>
              <a:t> </a:t>
            </a:r>
            <a:r>
              <a:rPr lang="en-US" dirty="0"/>
              <a:t>per</a:t>
            </a:r>
            <a:r>
              <a:rPr lang="sr-Latn-ME" dirty="0"/>
              <a:t>m</a:t>
            </a:r>
            <a:r>
              <a:rPr lang="en-US" dirty="0" err="1"/>
              <a:t>anentnog</a:t>
            </a:r>
            <a:r>
              <a:rPr lang="sr-Latn-ME" dirty="0"/>
              <a:t> </a:t>
            </a:r>
            <a:r>
              <a:rPr lang="en-US" dirty="0" err="1"/>
              <a:t>pobolj</a:t>
            </a:r>
            <a:r>
              <a:rPr lang="sr-Latn-ME" dirty="0"/>
              <a:t>š</a:t>
            </a:r>
            <a:r>
              <a:rPr lang="en-US" dirty="0" err="1"/>
              <a:t>avanja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18922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ME" dirty="0" smtClean="0"/>
              <a:t>Ali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potrebno</a:t>
            </a:r>
            <a:r>
              <a:rPr lang="sr-Latn-ME" dirty="0" smtClean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izbje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e</a:t>
            </a:r>
            <a:r>
              <a:rPr lang="en-US" dirty="0" err="1" smtClean="0"/>
              <a:t>tj</a:t>
            </a:r>
            <a:r>
              <a:rPr lang="sr-Latn-ME" dirty="0" smtClean="0"/>
              <a:t>e</a:t>
            </a:r>
            <a:r>
              <a:rPr lang="en-US" dirty="0" smtClean="0"/>
              <a:t>r</a:t>
            </a:r>
            <a:r>
              <a:rPr lang="sr-Latn-ME" dirty="0" smtClean="0"/>
              <a:t>a</a:t>
            </a:r>
            <a:r>
              <a:rPr lang="en-US" dirty="0" smtClean="0"/>
              <a:t>nu</a:t>
            </a:r>
            <a:r>
              <a:rPr lang="sr-Latn-ME" dirty="0" smtClean="0"/>
              <a:t> regulaciju  k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ne bi </a:t>
            </a:r>
            <a:r>
              <a:rPr lang="sr-Latn-ME" dirty="0" smtClean="0"/>
              <a:t>suzbilo </a:t>
            </a:r>
            <a:r>
              <a:rPr lang="en-US" dirty="0" err="1" smtClean="0"/>
              <a:t>poduzetni</a:t>
            </a:r>
            <a:r>
              <a:rPr lang="sr-Latn-ME" dirty="0" smtClean="0"/>
              <a:t>š</a:t>
            </a:r>
            <a:r>
              <a:rPr lang="en-US" dirty="0" err="1" smtClean="0"/>
              <a:t>tvo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bi se </a:t>
            </a:r>
            <a:r>
              <a:rPr lang="en-US" dirty="0" err="1" smtClean="0"/>
              <a:t>smanji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sr-Latn-ME" dirty="0" smtClean="0"/>
              <a:t> rizici</a:t>
            </a:r>
            <a:r>
              <a:rPr lang="pl-PL" dirty="0" smtClean="0"/>
              <a:t> </a:t>
            </a:r>
            <a:r>
              <a:rPr lang="pl-PL" dirty="0"/>
              <a:t>sukoba interesa u privatnom sektoru i javnim institucijama.</a:t>
            </a:r>
          </a:p>
          <a:p>
            <a:pPr algn="just"/>
            <a:r>
              <a:rPr lang="en-US" dirty="0" err="1"/>
              <a:t>Nadalje</a:t>
            </a:r>
            <a:r>
              <a:rPr lang="en-US" dirty="0"/>
              <a:t>, </a:t>
            </a:r>
            <a:r>
              <a:rPr lang="sr-Latn-ME" dirty="0" smtClean="0"/>
              <a:t>Principi</a:t>
            </a:r>
            <a:r>
              <a:rPr lang="en-US" dirty="0" smtClean="0"/>
              <a:t> nag</a:t>
            </a:r>
            <a:r>
              <a:rPr lang="sr-Latn-ME" dirty="0" smtClean="0"/>
              <a:t>lašavaju </a:t>
            </a:r>
            <a:r>
              <a:rPr lang="en-US" dirty="0" smtClean="0"/>
              <a:t>da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smtClean="0"/>
              <a:t>z</a:t>
            </a:r>
            <a:r>
              <a:rPr lang="sr-Latn-ME" dirty="0" smtClean="0"/>
              <a:t>a</a:t>
            </a:r>
            <a:r>
              <a:rPr lang="en-US" dirty="0" err="1" smtClean="0"/>
              <a:t>htje</a:t>
            </a:r>
            <a:r>
              <a:rPr lang="sr-Latn-ME" dirty="0" smtClean="0"/>
              <a:t>vi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 smtClean="0"/>
              <a:t>prakse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sr-Latn-ME" dirty="0"/>
              <a:t>t</a:t>
            </a:r>
            <a:r>
              <a:rPr lang="en-US" dirty="0" err="1" smtClean="0"/>
              <a:t>rebaju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tran</a:t>
            </a:r>
            <a:r>
              <a:rPr lang="sr-Latn-ME" dirty="0" smtClean="0"/>
              <a:t>s</a:t>
            </a:r>
            <a:r>
              <a:rPr lang="en-US" dirty="0" err="1" smtClean="0"/>
              <a:t>parentni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k</a:t>
            </a:r>
            <a:r>
              <a:rPr lang="en-US" dirty="0" err="1" smtClean="0"/>
              <a:t>onzistentni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zakons</a:t>
            </a:r>
            <a:r>
              <a:rPr lang="sr-Latn-ME" dirty="0" smtClean="0"/>
              <a:t>k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rje</a:t>
            </a:r>
            <a:r>
              <a:rPr lang="sr-Latn-ME" dirty="0" smtClean="0"/>
              <a:t>š</a:t>
            </a:r>
            <a:r>
              <a:rPr lang="en-US" dirty="0" err="1" smtClean="0"/>
              <a:t>enjima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Novi zakoni i regulacije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efikasni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pokrivati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pl-PL" dirty="0" smtClean="0"/>
              <a:t>strana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Potrebno </a:t>
            </a:r>
            <a:r>
              <a:rPr lang="pl-PL" dirty="0"/>
              <a:t>je razviti mehanizme za njihovu </a:t>
            </a:r>
            <a:r>
              <a:rPr lang="pl-PL" dirty="0" smtClean="0"/>
              <a:t>zaštitu.</a:t>
            </a:r>
          </a:p>
          <a:p>
            <a:pPr algn="just"/>
            <a:r>
              <a:rPr lang="pl-PL" dirty="0" smtClean="0"/>
              <a:t>Kodeksi i nacionalni </a:t>
            </a:r>
            <a:r>
              <a:rPr lang="en-US" dirty="0" err="1" smtClean="0"/>
              <a:t>standardi</a:t>
            </a:r>
            <a:r>
              <a:rPr lang="en-US" dirty="0" smtClean="0"/>
              <a:t> </a:t>
            </a:r>
            <a:r>
              <a:rPr lang="sr-Latn-ME" dirty="0"/>
              <a:t>k</a:t>
            </a:r>
            <a:r>
              <a:rPr lang="en-US" dirty="0" err="1" smtClean="0"/>
              <a:t>orporati</a:t>
            </a:r>
            <a:r>
              <a:rPr lang="sr-Latn-ME" dirty="0" smtClean="0"/>
              <a:t>v</a:t>
            </a:r>
            <a:r>
              <a:rPr lang="en-US" dirty="0" smtClean="0"/>
              <a:t>nog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/>
              <a:t>, </a:t>
            </a:r>
            <a:r>
              <a:rPr lang="sr-Latn-ME" dirty="0" err="1"/>
              <a:t>č</a:t>
            </a:r>
            <a:r>
              <a:rPr lang="en-US" dirty="0" err="1" smtClean="0"/>
              <a:t>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doborovo</a:t>
            </a:r>
            <a:r>
              <a:rPr lang="sr-Latn-ME" dirty="0" smtClean="0"/>
              <a:t>l</a:t>
            </a:r>
            <a:r>
              <a:rPr lang="en-US" dirty="0" err="1" smtClean="0"/>
              <a:t>jnoj</a:t>
            </a:r>
            <a:r>
              <a:rPr lang="sr-Latn-ME" dirty="0" smtClean="0"/>
              <a:t> </a:t>
            </a:r>
            <a:r>
              <a:rPr lang="en-US" dirty="0" err="1" smtClean="0"/>
              <a:t>bazi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jasan</a:t>
            </a:r>
            <a:r>
              <a:rPr lang="en-US" dirty="0"/>
              <a:t> status </a:t>
            </a:r>
            <a:r>
              <a:rPr lang="sr-Latn-ME" dirty="0" smtClean="0"/>
              <a:t>brže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implementacije</a:t>
            </a:r>
            <a:r>
              <a:rPr lang="en-US" dirty="0"/>
              <a:t>,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primjenom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eventua</a:t>
            </a:r>
            <a:r>
              <a:rPr lang="sr-Latn-ME" dirty="0"/>
              <a:t>l</a:t>
            </a:r>
            <a:r>
              <a:rPr lang="en-US" dirty="0" err="1" smtClean="0"/>
              <a:t>nim</a:t>
            </a:r>
            <a:r>
              <a:rPr lang="en-US" dirty="0" smtClean="0"/>
              <a:t> san</a:t>
            </a:r>
            <a:r>
              <a:rPr lang="sr-Latn-ME" dirty="0" smtClean="0"/>
              <a:t>k</a:t>
            </a:r>
            <a:r>
              <a:rPr lang="en-US" dirty="0" err="1" smtClean="0"/>
              <a:t>cijama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776624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Potrebno</a:t>
            </a:r>
            <a:r>
              <a:rPr lang="en-US" dirty="0"/>
              <a:t> je </a:t>
            </a:r>
            <a:r>
              <a:rPr lang="en-US" dirty="0" err="1"/>
              <a:t>izvesti</a:t>
            </a:r>
            <a:r>
              <a:rPr lang="en-US" dirty="0"/>
              <a:t> </a:t>
            </a:r>
            <a:r>
              <a:rPr lang="en-US" dirty="0" err="1"/>
              <a:t>jasnu</a:t>
            </a:r>
            <a:r>
              <a:rPr lang="en-US" dirty="0"/>
              <a:t> </a:t>
            </a:r>
            <a:r>
              <a:rPr lang="en-US" dirty="0" err="1" smtClean="0"/>
              <a:t>podje</a:t>
            </a:r>
            <a:r>
              <a:rPr lang="sr-Latn-ME" dirty="0" smtClean="0"/>
              <a:t>l</a:t>
            </a:r>
            <a:r>
              <a:rPr lang="en-US" dirty="0" smtClean="0"/>
              <a:t>u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sr-Latn-ME" dirty="0" smtClean="0"/>
              <a:t>ž</a:t>
            </a:r>
            <a:r>
              <a:rPr lang="en-US" dirty="0" err="1" smtClean="0"/>
              <a:t>avnih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ti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sr-Latn-ME" dirty="0" smtClean="0"/>
              <a:t>boljeg</a:t>
            </a:r>
            <a:r>
              <a:rPr lang="en-US" dirty="0" smtClean="0"/>
              <a:t> </a:t>
            </a:r>
            <a:r>
              <a:rPr lang="sr-Latn-ME" dirty="0"/>
              <a:t>k</a:t>
            </a:r>
            <a:r>
              <a:rPr lang="en-US" dirty="0" err="1" smtClean="0"/>
              <a:t>onteksta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pt-BR" dirty="0" smtClean="0"/>
              <a:t>bi </a:t>
            </a:r>
            <a:r>
              <a:rPr lang="pt-BR" dirty="0"/>
              <a:t>se osiguralo </a:t>
            </a:r>
            <a:r>
              <a:rPr lang="pt-BR" dirty="0" smtClean="0"/>
              <a:t>ostvarivanje </a:t>
            </a:r>
            <a:r>
              <a:rPr lang="pt-BR" dirty="0"/>
              <a:t>javnog interesa. </a:t>
            </a:r>
            <a:endParaRPr lang="sr-Latn-ME" dirty="0" smtClean="0"/>
          </a:p>
          <a:p>
            <a:pPr algn="just"/>
            <a:r>
              <a:rPr lang="pt-BR" dirty="0" smtClean="0"/>
              <a:t>Nu</a:t>
            </a:r>
            <a:r>
              <a:rPr lang="sr-Latn-ME" dirty="0" smtClean="0"/>
              <a:t>ž</a:t>
            </a:r>
            <a:r>
              <a:rPr lang="pt-BR" dirty="0" smtClean="0"/>
              <a:t>no </a:t>
            </a:r>
            <a:r>
              <a:rPr lang="pt-BR" dirty="0"/>
              <a:t>je uskladiti </a:t>
            </a:r>
            <a:r>
              <a:rPr lang="sr-Latn-ME" dirty="0" smtClean="0"/>
              <a:t>č</a:t>
            </a:r>
            <a:r>
              <a:rPr lang="pt-BR" dirty="0" smtClean="0"/>
              <a:t>itav </a:t>
            </a:r>
            <a:r>
              <a:rPr lang="pt-BR" dirty="0"/>
              <a:t>niz </a:t>
            </a:r>
            <a:r>
              <a:rPr lang="pt-BR" dirty="0" smtClean="0"/>
              <a:t>za</a:t>
            </a:r>
            <a:r>
              <a:rPr lang="sr-Latn-ME" dirty="0" smtClean="0"/>
              <a:t>k</a:t>
            </a:r>
            <a:r>
              <a:rPr lang="pt-BR" dirty="0" smtClean="0"/>
              <a:t>ona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dručja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statusno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ugovorno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sr-Latn-ME" dirty="0" smtClean="0"/>
              <a:t>ra</a:t>
            </a:r>
            <a:r>
              <a:rPr lang="en-US" dirty="0" err="1" smtClean="0"/>
              <a:t>dno</a:t>
            </a:r>
            <a:r>
              <a:rPr lang="en-US" dirty="0" smtClean="0"/>
              <a:t> </a:t>
            </a:r>
            <a:r>
              <a:rPr lang="en-US" dirty="0" err="1" smtClean="0"/>
              <a:t>pnvo</a:t>
            </a:r>
            <a:r>
              <a:rPr lang="sr-Latn-ME" dirty="0" smtClean="0"/>
              <a:t>, p</a:t>
            </a:r>
            <a:r>
              <a:rPr lang="en-US" dirty="0" err="1" smtClean="0"/>
              <a:t>orezno</a:t>
            </a:r>
            <a:r>
              <a:rPr lang="sr-Latn-ME" dirty="0" smtClean="0"/>
              <a:t> </a:t>
            </a:r>
            <a:r>
              <a:rPr lang="en-US" dirty="0" err="1" smtClean="0"/>
              <a:t>pravo,ra</a:t>
            </a:r>
            <a:r>
              <a:rPr lang="sr-Latn-ME" dirty="0" smtClean="0"/>
              <a:t>č</a:t>
            </a:r>
            <a:r>
              <a:rPr lang="en-US" dirty="0" err="1" smtClean="0"/>
              <a:t>unovodstven</a:t>
            </a:r>
            <a:r>
              <a:rPr lang="sr-Latn-ME" dirty="0" smtClean="0"/>
              <a:t>i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revizijski</a:t>
            </a:r>
            <a:r>
              <a:rPr lang="sr-Latn-ME" dirty="0" smtClean="0"/>
              <a:t> </a:t>
            </a:r>
            <a:r>
              <a:rPr lang="en-US" dirty="0" err="1" smtClean="0"/>
              <a:t>standardi</a:t>
            </a:r>
            <a:r>
              <a:rPr lang="sr-Latn-ME" dirty="0" smtClean="0"/>
              <a:t> </a:t>
            </a:r>
            <a:r>
              <a:rPr lang="en-US" dirty="0" err="1" smtClean="0"/>
              <a:t>idr</a:t>
            </a:r>
            <a:r>
              <a:rPr lang="en-US" dirty="0" smtClean="0"/>
              <a:t>.)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</a:t>
            </a:r>
            <a:r>
              <a:rPr lang="sr-Latn-ME" dirty="0" smtClean="0"/>
              <a:t> 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smanjio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izbjegao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 smtClean="0"/>
              <a:t>prek</a:t>
            </a:r>
            <a:r>
              <a:rPr lang="sr-Latn-ME" dirty="0" smtClean="0"/>
              <a:t>l</a:t>
            </a:r>
            <a:r>
              <a:rPr lang="en-US" dirty="0" err="1" smtClean="0"/>
              <a:t>ap</a:t>
            </a:r>
            <a:r>
              <a:rPr lang="sr-Latn-ME" dirty="0" smtClean="0"/>
              <a:t>anja i sukoba, kako se ne bi </a:t>
            </a:r>
            <a:r>
              <a:rPr lang="en-US" dirty="0" err="1" smtClean="0"/>
              <a:t>mog</a:t>
            </a:r>
            <a:r>
              <a:rPr lang="sr-Latn-ME" dirty="0" smtClean="0"/>
              <a:t>la</a:t>
            </a:r>
            <a:r>
              <a:rPr lang="en-US" dirty="0" smtClean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 smtClean="0"/>
              <a:t>ostvarivanja</a:t>
            </a:r>
            <a:r>
              <a:rPr lang="sr-Latn-ME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ci</a:t>
            </a:r>
            <a:r>
              <a:rPr lang="sr-Latn-ME" dirty="0" smtClean="0"/>
              <a:t>l</a:t>
            </a:r>
            <a:r>
              <a:rPr lang="en-US" dirty="0" err="1" smtClean="0"/>
              <a:t>jeva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an</a:t>
            </a:r>
            <a:r>
              <a:rPr lang="sr-Latn-ME" dirty="0" smtClean="0"/>
              <a:t>j</a:t>
            </a:r>
            <a:r>
              <a:rPr lang="en-US" dirty="0" smtClean="0"/>
              <a:t>a</a:t>
            </a:r>
            <a:r>
              <a:rPr lang="sr-Latn-ME" dirty="0" smtClean="0"/>
              <a:t>. </a:t>
            </a:r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 smtClean="0"/>
              <a:t>isti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 smtClean="0"/>
              <a:t>ka</a:t>
            </a:r>
            <a:r>
              <a:rPr lang="sr-Latn-ME" dirty="0" smtClean="0"/>
              <a:t>k</a:t>
            </a:r>
            <a:r>
              <a:rPr lang="en-US" dirty="0" smtClean="0"/>
              <a:t>o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 smtClean="0"/>
              <a:t>tije</a:t>
            </a:r>
            <a:r>
              <a:rPr lang="sr-Latn-ME" dirty="0" smtClean="0"/>
              <a:t>l</a:t>
            </a:r>
            <a:r>
              <a:rPr lang="en-US" dirty="0" smtClean="0"/>
              <a:t>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, </a:t>
            </a:r>
            <a:r>
              <a:rPr lang="sr-Latn-ME" dirty="0" smtClean="0"/>
              <a:t>regulacije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osiguranja</a:t>
            </a:r>
            <a:r>
              <a:rPr lang="en-US" dirty="0" smtClean="0"/>
              <a:t> </a:t>
            </a:r>
            <a:r>
              <a:rPr lang="en-US" dirty="0" err="1" smtClean="0"/>
              <a:t>zakonitosti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autoritet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sr-Latn-ME" dirty="0" smtClean="0"/>
              <a:t>( posebno finansijske i ljudske) 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 smtClean="0"/>
              <a:t>obav</a:t>
            </a:r>
            <a:r>
              <a:rPr lang="sr-Latn-ME" dirty="0" smtClean="0"/>
              <a:t>l</a:t>
            </a:r>
            <a:r>
              <a:rPr lang="en-US" dirty="0" err="1" smtClean="0"/>
              <a:t>jala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smtClean="0"/>
              <a:t>du</a:t>
            </a:r>
            <a:r>
              <a:rPr lang="sr-Latn-ME" dirty="0" smtClean="0"/>
              <a:t>ž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profesiona</a:t>
            </a:r>
            <a:r>
              <a:rPr lang="sr-Latn-ME" dirty="0" smtClean="0"/>
              <a:t>l</a:t>
            </a:r>
            <a:r>
              <a:rPr lang="en-US" dirty="0" smtClean="0"/>
              <a:t>an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njihov</a:t>
            </a:r>
            <a:r>
              <a:rPr lang="sr-Latn-ME" dirty="0" smtClean="0"/>
              <a:t>og</a:t>
            </a:r>
            <a:r>
              <a:rPr lang="en-US" dirty="0" smtClean="0"/>
              <a:t> d</a:t>
            </a:r>
            <a:r>
              <a:rPr lang="sr-Latn-ME" dirty="0" smtClean="0"/>
              <a:t>jel</a:t>
            </a:r>
            <a:r>
              <a:rPr lang="en-US" dirty="0" err="1" smtClean="0"/>
              <a:t>ovan</a:t>
            </a:r>
            <a:r>
              <a:rPr lang="sr-Latn-ME" dirty="0" smtClean="0"/>
              <a:t>j</a:t>
            </a:r>
            <a:r>
              <a:rPr lang="en-US" dirty="0" smtClean="0"/>
              <a:t>a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ra</a:t>
            </a:r>
            <a:r>
              <a:rPr lang="en-US" dirty="0" err="1" smtClean="0"/>
              <a:t>vo</a:t>
            </a:r>
            <a:r>
              <a:rPr lang="sr-Latn-ME" dirty="0" smtClean="0"/>
              <a:t>vremen, </a:t>
            </a:r>
            <a:r>
              <a:rPr lang="en-US" dirty="0" err="1" smtClean="0"/>
              <a:t>transparentan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obja</a:t>
            </a:r>
            <a:r>
              <a:rPr lang="sr-Latn-ME" dirty="0" smtClean="0"/>
              <a:t>š</a:t>
            </a:r>
            <a:r>
              <a:rPr lang="en-US" dirty="0" err="1" smtClean="0"/>
              <a:t>njiv</a:t>
            </a:r>
            <a:r>
              <a:rPr lang="en-US" dirty="0" smtClean="0"/>
              <a:t> </a:t>
            </a:r>
            <a:r>
              <a:rPr lang="en-US" dirty="0" err="1" smtClean="0"/>
              <a:t>javnosti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447944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Daju</a:t>
            </a:r>
            <a:r>
              <a:rPr lang="sr-Latn-ME" dirty="0" smtClean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preporuke</a:t>
            </a:r>
            <a:r>
              <a:rPr lang="sr-Latn-ME" dirty="0" smtClean="0"/>
              <a:t> </a:t>
            </a:r>
            <a:r>
              <a:rPr lang="en-US" dirty="0" smtClean="0"/>
              <a:t>on</a:t>
            </a:r>
            <a:r>
              <a:rPr lang="sr-Latn-ME" dirty="0" smtClean="0"/>
              <a:t>im zemljama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uredeno,da</a:t>
            </a:r>
            <a:r>
              <a:rPr lang="sr-Latn-ME" dirty="0" smtClean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to</a:t>
            </a:r>
            <a:r>
              <a:rPr lang="sr-Latn-ME" dirty="0" smtClean="0"/>
              <a:t> </a:t>
            </a:r>
            <a:r>
              <a:rPr lang="en-US" dirty="0" err="1" smtClean="0"/>
              <a:t>kvalitetno</a:t>
            </a:r>
            <a:r>
              <a:rPr lang="sr-Latn-ME" dirty="0" smtClean="0"/>
              <a:t> </a:t>
            </a:r>
            <a:r>
              <a:rPr lang="en-US" dirty="0" err="1" smtClean="0"/>
              <a:t>uradi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Europs</a:t>
            </a:r>
            <a:r>
              <a:rPr lang="sr-Latn-ME" dirty="0" smtClean="0"/>
              <a:t>k</a:t>
            </a:r>
            <a:r>
              <a:rPr lang="en-US" dirty="0" smtClean="0"/>
              <a:t>a </a:t>
            </a:r>
            <a:r>
              <a:rPr lang="sr-Latn-ME" dirty="0"/>
              <a:t>K</a:t>
            </a:r>
            <a:r>
              <a:rPr lang="en-US" dirty="0" err="1" smtClean="0"/>
              <a:t>omisija</a:t>
            </a:r>
            <a:r>
              <a:rPr lang="en-US" dirty="0" smtClean="0"/>
              <a:t> </a:t>
            </a:r>
            <a:r>
              <a:rPr lang="en-US" dirty="0"/>
              <a:t>je, u </a:t>
            </a:r>
            <a:r>
              <a:rPr lang="sr-Latn-ME" dirty="0"/>
              <a:t>ž</a:t>
            </a:r>
            <a:r>
              <a:rPr lang="en-US" dirty="0" err="1" smtClean="0"/>
              <a:t>elji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unaprje</a:t>
            </a:r>
            <a:r>
              <a:rPr lang="sr-Latn-ME" dirty="0" smtClean="0"/>
              <a:t>đ</a:t>
            </a:r>
            <a:r>
              <a:rPr lang="en-US" dirty="0" err="1" smtClean="0"/>
              <a:t>enjem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ujedna</a:t>
            </a:r>
            <a:r>
              <a:rPr lang="sr-Latn-ME" dirty="0" smtClean="0"/>
              <a:t>č</a:t>
            </a:r>
            <a:r>
              <a:rPr lang="sr-Latn-ME" dirty="0"/>
              <a:t>a</a:t>
            </a:r>
            <a:r>
              <a:rPr lang="en-US" dirty="0" err="1" smtClean="0"/>
              <a:t>vanjem</a:t>
            </a:r>
            <a:r>
              <a:rPr lang="en-US" dirty="0" smtClean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sredinom</a:t>
            </a:r>
            <a:r>
              <a:rPr lang="sr-Latn-ME" dirty="0" smtClean="0"/>
              <a:t> </a:t>
            </a:r>
            <a:r>
              <a:rPr lang="en-US" dirty="0" smtClean="0"/>
              <a:t>2003.godine</a:t>
            </a:r>
            <a:r>
              <a:rPr lang="sr-Latn-ME" dirty="0" smtClean="0"/>
              <a:t> </a:t>
            </a:r>
            <a:r>
              <a:rPr lang="en-US" dirty="0" err="1" smtClean="0"/>
              <a:t>objavi</a:t>
            </a:r>
            <a:r>
              <a:rPr lang="sr-Latn-ME" dirty="0"/>
              <a:t>l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dokument</a:t>
            </a:r>
            <a:r>
              <a:rPr lang="sr-Latn-ME" dirty="0" smtClean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en-US" dirty="0" err="1" smtClean="0"/>
              <a:t>nazivom</a:t>
            </a:r>
            <a:r>
              <a:rPr lang="sr-Latn-ME" dirty="0" smtClean="0"/>
              <a:t> </a:t>
            </a:r>
            <a:r>
              <a:rPr lang="sr-Latn-ME" dirty="0"/>
              <a:t>M</a:t>
            </a:r>
            <a:r>
              <a:rPr lang="en-US" dirty="0" err="1" smtClean="0"/>
              <a:t>odernizacija</a:t>
            </a:r>
            <a:r>
              <a:rPr lang="sr-Latn-ME" dirty="0" smtClean="0"/>
              <a:t>  </a:t>
            </a:r>
            <a:r>
              <a:rPr lang="en-US" dirty="0" err="1" smtClean="0"/>
              <a:t>pra</a:t>
            </a:r>
            <a:r>
              <a:rPr lang="sr-Latn-ME" dirty="0" smtClean="0"/>
              <a:t>v</a:t>
            </a:r>
            <a:r>
              <a:rPr lang="en-US" dirty="0" smtClean="0"/>
              <a:t>a </a:t>
            </a:r>
            <a:r>
              <a:rPr lang="en-US" dirty="0" err="1" smtClean="0"/>
              <a:t>dru</a:t>
            </a:r>
            <a:r>
              <a:rPr lang="sr-Latn-ME" dirty="0" smtClean="0"/>
              <a:t>š</a:t>
            </a:r>
            <a:r>
              <a:rPr lang="en-US" dirty="0" err="1" smtClean="0"/>
              <a:t>tava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pobo</a:t>
            </a:r>
            <a:r>
              <a:rPr lang="sr-Latn-ME" dirty="0" smtClean="0"/>
              <a:t>l</a:t>
            </a:r>
            <a:r>
              <a:rPr lang="en-US" dirty="0" smtClean="0"/>
              <a:t>j</a:t>
            </a:r>
            <a:r>
              <a:rPr lang="sr-Latn-ME" dirty="0" smtClean="0"/>
              <a:t>šanje </a:t>
            </a:r>
            <a:r>
              <a:rPr lang="en-US" dirty="0" smtClean="0"/>
              <a:t> k</a:t>
            </a:r>
            <a:r>
              <a:rPr lang="sr-Latn-ME" dirty="0" smtClean="0"/>
              <a:t>o</a:t>
            </a:r>
            <a:r>
              <a:rPr lang="en-US" dirty="0" err="1" smtClean="0"/>
              <a:t>rporativnog</a:t>
            </a:r>
            <a:r>
              <a:rPr lang="en-US" dirty="0" smtClean="0"/>
              <a:t> </a:t>
            </a:r>
            <a:r>
              <a:rPr lang="en-US" dirty="0" err="1"/>
              <a:t>uprovljanja</a:t>
            </a:r>
            <a:r>
              <a:rPr lang="en-US" dirty="0"/>
              <a:t> u </a:t>
            </a:r>
            <a:r>
              <a:rPr lang="en-US" dirty="0" err="1" smtClean="0"/>
              <a:t>Europsko</a:t>
            </a:r>
            <a:r>
              <a:rPr lang="sr-Latn-ME" dirty="0"/>
              <a:t>j Uniji  </a:t>
            </a:r>
            <a:r>
              <a:rPr lang="en-US" dirty="0"/>
              <a:t>k</a:t>
            </a:r>
            <a:r>
              <a:rPr lang="sr-Latn-ME" dirty="0"/>
              <a:t>a</a:t>
            </a:r>
            <a:r>
              <a:rPr lang="en-US" dirty="0"/>
              <a:t>o</a:t>
            </a:r>
            <a:r>
              <a:rPr lang="sr-Latn-ME" dirty="0"/>
              <a:t> i plan</a:t>
            </a:r>
            <a:r>
              <a:rPr lang="en-US" dirty="0"/>
              <a:t> </a:t>
            </a:r>
            <a:r>
              <a:rPr lang="sr-Latn-ME" dirty="0"/>
              <a:t>p</a:t>
            </a:r>
            <a:r>
              <a:rPr lang="en-US" dirty="0" err="1"/>
              <a:t>omaka</a:t>
            </a:r>
            <a:r>
              <a:rPr lang="en-US" dirty="0"/>
              <a:t> </a:t>
            </a:r>
            <a:r>
              <a:rPr lang="en-US" dirty="0" err="1"/>
              <a:t>naprijed</a:t>
            </a:r>
            <a:r>
              <a:rPr lang="en-US" dirty="0"/>
              <a:t>, </a:t>
            </a:r>
            <a:r>
              <a:rPr lang="en-US" dirty="0" err="1"/>
              <a:t>poznatiji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en-US" dirty="0"/>
              <a:t>,,</a:t>
            </a:r>
            <a:r>
              <a:rPr lang="en-US" dirty="0" err="1"/>
              <a:t>Akci</a:t>
            </a:r>
            <a:r>
              <a:rPr lang="sr-Latn-ME" dirty="0"/>
              <a:t>oni </a:t>
            </a:r>
            <a:r>
              <a:rPr lang="en-US" dirty="0"/>
              <a:t> p</a:t>
            </a:r>
            <a:r>
              <a:rPr lang="sr-Latn-ME" dirty="0"/>
              <a:t>l</a:t>
            </a:r>
            <a:r>
              <a:rPr lang="en-US" dirty="0"/>
              <a:t>an,,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/>
              <a:t>itav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direktiva</a:t>
            </a:r>
            <a:r>
              <a:rPr lang="sr-Latn-ME" dirty="0"/>
              <a:t> koje regulišu </a:t>
            </a:r>
            <a:r>
              <a:rPr lang="en-US" dirty="0"/>
              <a:t> </a:t>
            </a:r>
            <a:r>
              <a:rPr lang="en-US" dirty="0" err="1" smtClean="0"/>
              <a:t>specifi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podru</a:t>
            </a:r>
            <a:r>
              <a:rPr lang="sr-Latn-ME" dirty="0" smtClean="0"/>
              <a:t>č</a:t>
            </a:r>
            <a:r>
              <a:rPr lang="en-US" dirty="0" smtClean="0"/>
              <a:t>ja </a:t>
            </a:r>
            <a:r>
              <a:rPr lang="en-US" dirty="0" err="1" smtClean="0"/>
              <a:t>koporativnog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871262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3.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tita</a:t>
            </a:r>
            <a:r>
              <a:rPr lang="en-US" dirty="0" smtClean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Zaitita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 </a:t>
            </a:r>
            <a:r>
              <a:rPr lang="en-US" dirty="0" smtClean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pakete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</a:t>
            </a:r>
            <a:r>
              <a:rPr lang="en-US" dirty="0" err="1" smtClean="0"/>
              <a:t>va</a:t>
            </a:r>
            <a:r>
              <a:rPr lang="sr-Latn-ME" dirty="0"/>
              <a:t>ž</a:t>
            </a:r>
            <a:r>
              <a:rPr lang="en-US" dirty="0" smtClean="0"/>
              <a:t>an </a:t>
            </a:r>
            <a:r>
              <a:rPr lang="en-US" dirty="0"/>
              <a:t>je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 smtClean="0"/>
              <a:t>mehan</a:t>
            </a:r>
            <a:r>
              <a:rPr lang="sr-Latn-ME" dirty="0" smtClean="0"/>
              <a:t>i</a:t>
            </a:r>
            <a:r>
              <a:rPr lang="en-US" dirty="0" err="1" smtClean="0"/>
              <a:t>zam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sr-Latn-ME" dirty="0" smtClean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koporotivnog</a:t>
            </a:r>
            <a:r>
              <a:rPr lang="en-US" dirty="0"/>
              <a:t> </a:t>
            </a:r>
            <a:r>
              <a:rPr lang="en-US" dirty="0" err="1"/>
              <a:t>upravjanja</a:t>
            </a:r>
            <a:r>
              <a:rPr lang="en-US" dirty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pt-BR" dirty="0" smtClean="0"/>
              <a:t>imati </a:t>
            </a:r>
            <a:r>
              <a:rPr lang="pt-BR" dirty="0"/>
              <a:t>pravo na: (1) sigurnu metodu registracije </a:t>
            </a:r>
            <a:r>
              <a:rPr lang="pt-BR" dirty="0" smtClean="0"/>
              <a:t>vtasni</a:t>
            </a:r>
            <a:r>
              <a:rPr lang="sr-Latn-ME" dirty="0" smtClean="0"/>
              <a:t>š</a:t>
            </a:r>
            <a:r>
              <a:rPr lang="pt-BR" dirty="0" smtClean="0"/>
              <a:t>tva</a:t>
            </a:r>
            <a:r>
              <a:rPr lang="pt-BR" dirty="0"/>
              <a:t>, (2) ustupanje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prijenos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, (3) </a:t>
            </a:r>
            <a:r>
              <a:rPr lang="en-US" dirty="0" err="1" smtClean="0"/>
              <a:t>prav</a:t>
            </a:r>
            <a:r>
              <a:rPr lang="sr-Latn-ME" dirty="0" smtClean="0"/>
              <a:t>ovremeni</a:t>
            </a:r>
            <a:r>
              <a:rPr lang="en-US" dirty="0" smtClean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o </a:t>
            </a:r>
            <a:r>
              <a:rPr lang="en-US" dirty="0" err="1"/>
              <a:t>korporaciji</a:t>
            </a:r>
            <a:r>
              <a:rPr lang="en-US" dirty="0"/>
              <a:t>, (4</a:t>
            </a:r>
            <a:r>
              <a:rPr lang="en-US" dirty="0" smtClean="0"/>
              <a:t>)</a:t>
            </a:r>
            <a:r>
              <a:rPr lang="sr-Latn-ME" dirty="0" smtClean="0"/>
              <a:t> učestvovanje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smtClean="0"/>
              <a:t>as</a:t>
            </a:r>
            <a:r>
              <a:rPr lang="sr-Latn-ME" dirty="0" smtClean="0"/>
              <a:t>anje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en-US" dirty="0" smtClean="0"/>
              <a:t> </a:t>
            </a:r>
            <a:r>
              <a:rPr lang="en-US" dirty="0" err="1"/>
              <a:t>dionicara</a:t>
            </a:r>
            <a:r>
              <a:rPr lang="en-US" dirty="0"/>
              <a:t>, (5)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razrješenje 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(6) </a:t>
            </a:r>
            <a:r>
              <a:rPr lang="en-US" dirty="0" err="1" smtClean="0"/>
              <a:t>ud</a:t>
            </a:r>
            <a:r>
              <a:rPr lang="sr-Latn-ME" dirty="0" smtClean="0"/>
              <a:t>io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profit</a:t>
            </a:r>
            <a:r>
              <a:rPr lang="sr-Latn-ME" dirty="0" smtClean="0"/>
              <a:t>u </a:t>
            </a:r>
            <a:r>
              <a:rPr lang="en-US" dirty="0" smtClean="0"/>
              <a:t> </a:t>
            </a:r>
            <a:r>
              <a:rPr lang="en-US" dirty="0" err="1"/>
              <a:t>korporacije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sr-Latn-ME" dirty="0"/>
              <a:t> </a:t>
            </a:r>
            <a:r>
              <a:rPr lang="sr-Latn-ME" dirty="0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sanje </a:t>
            </a:r>
            <a:r>
              <a:rPr lang="en-US" dirty="0" smtClean="0"/>
              <a:t>o </a:t>
            </a:r>
            <a:r>
              <a:rPr lang="en-US" dirty="0" err="1" smtClean="0"/>
              <a:t>fundamenta</a:t>
            </a:r>
            <a:r>
              <a:rPr lang="sr-Latn-ME" dirty="0" smtClean="0"/>
              <a:t>l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 smtClean="0"/>
              <a:t>korporativnim</a:t>
            </a:r>
            <a:r>
              <a:rPr lang="sr-Latn-ME" dirty="0" smtClean="0"/>
              <a:t> </a:t>
            </a:r>
            <a:r>
              <a:rPr lang="en-US" dirty="0" err="1" smtClean="0"/>
              <a:t>promjenama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sr-Latn-ME" dirty="0" smtClean="0"/>
              <a:t>š</a:t>
            </a:r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: (1)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osniva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konstitutivnih</a:t>
            </a:r>
            <a:r>
              <a:rPr lang="sr-Latn-ME" dirty="0" smtClean="0"/>
              <a:t> </a:t>
            </a:r>
            <a:r>
              <a:rPr lang="en-US" dirty="0" err="1" smtClean="0"/>
              <a:t>dokumenata</a:t>
            </a:r>
            <a:r>
              <a:rPr lang="en-US" dirty="0"/>
              <a:t>, (2)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(3) </a:t>
            </a:r>
            <a:r>
              <a:rPr lang="en-US" dirty="0" err="1" smtClean="0"/>
              <a:t>ut</a:t>
            </a:r>
            <a:r>
              <a:rPr lang="sr-Latn-ME" dirty="0" smtClean="0"/>
              <a:t>i</a:t>
            </a:r>
            <a:r>
              <a:rPr lang="en-US" dirty="0" err="1" smtClean="0"/>
              <a:t>canja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važne</a:t>
            </a:r>
            <a:r>
              <a:rPr lang="en-US" dirty="0" smtClean="0"/>
              <a:t> </a:t>
            </a:r>
            <a:r>
              <a:rPr lang="en-US" dirty="0" err="1"/>
              <a:t>transakcije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smtClean="0"/>
              <a:t>iv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transfer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dijela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kona</a:t>
            </a:r>
            <a:r>
              <a:rPr lang="sr-Latn-ME" dirty="0" smtClean="0"/>
              <a:t>č</a:t>
            </a:r>
            <a:r>
              <a:rPr lang="en-US" dirty="0" smtClean="0"/>
              <a:t>n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ž</a:t>
            </a:r>
            <a:r>
              <a:rPr lang="en-US" dirty="0" smtClean="0"/>
              <a:t>e</a:t>
            </a:r>
            <a:r>
              <a:rPr lang="sr-Latn-ME" dirty="0" smtClean="0"/>
              <a:t> imati</a:t>
            </a:r>
            <a:r>
              <a:rPr lang="en-US" dirty="0" smtClean="0"/>
              <a:t> </a:t>
            </a:r>
            <a:r>
              <a:rPr lang="en-US" dirty="0" err="1" smtClean="0"/>
              <a:t>rezu</a:t>
            </a:r>
            <a:r>
              <a:rPr lang="sr-Latn-ME" dirty="0" smtClean="0"/>
              <a:t>l</a:t>
            </a:r>
            <a:r>
              <a:rPr lang="en-US" dirty="0" err="1" smtClean="0"/>
              <a:t>tirat</a:t>
            </a:r>
            <a:r>
              <a:rPr lang="en-US" dirty="0" smtClean="0"/>
              <a:t> </a:t>
            </a:r>
            <a:r>
              <a:rPr lang="en-US" dirty="0" err="1" smtClean="0"/>
              <a:t>prodaj</a:t>
            </a:r>
            <a:r>
              <a:rPr lang="sr-Latn-ME" dirty="0" smtClean="0"/>
              <a:t>u </a:t>
            </a:r>
            <a:r>
              <a:rPr lang="en-US" dirty="0" smtClean="0"/>
              <a:t> p</a:t>
            </a:r>
            <a:r>
              <a:rPr lang="sr-Latn-ME" dirty="0" smtClean="0"/>
              <a:t>reduzeća.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774015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sr-Latn-ME" dirty="0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efinisane</a:t>
            </a:r>
            <a:r>
              <a:rPr lang="en-US" dirty="0" smtClean="0"/>
              <a:t> </a:t>
            </a:r>
            <a:r>
              <a:rPr lang="en-US" dirty="0" err="1"/>
              <a:t>smjernice</a:t>
            </a:r>
            <a:r>
              <a:rPr lang="en-US" dirty="0"/>
              <a:t> </a:t>
            </a:r>
            <a:r>
              <a:rPr lang="sr-Latn-ME" dirty="0" smtClean="0"/>
              <a:t>učestvovanja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</a:t>
            </a:r>
            <a:r>
              <a:rPr lang="sr-Latn-ME" dirty="0" smtClean="0"/>
              <a:t>š</a:t>
            </a:r>
            <a:r>
              <a:rPr lang="en-US" dirty="0" err="1" smtClean="0"/>
              <a:t>tini</a:t>
            </a:r>
            <a:r>
              <a:rPr lang="sr-Latn-ME" dirty="0" smtClean="0"/>
              <a:t> dioničara</a:t>
            </a:r>
            <a:r>
              <a:rPr lang="en-US" dirty="0" smtClean="0"/>
              <a:t>, </a:t>
            </a:r>
            <a:r>
              <a:rPr lang="en-US" dirty="0" err="1" smtClean="0"/>
              <a:t>poseb</a:t>
            </a:r>
            <a:r>
              <a:rPr lang="sr-Latn-ME" dirty="0" smtClean="0"/>
              <a:t>no:</a:t>
            </a:r>
            <a:r>
              <a:rPr lang="en-US" dirty="0" smtClean="0"/>
              <a:t> </a:t>
            </a:r>
            <a:r>
              <a:rPr lang="en-US" dirty="0"/>
              <a:t>(1)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err="1"/>
              <a:t>informaciju</a:t>
            </a:r>
            <a:r>
              <a:rPr lang="en-US" dirty="0"/>
              <a:t> o </a:t>
            </a:r>
            <a:r>
              <a:rPr lang="en-US" dirty="0" err="1"/>
              <a:t>vremenu</a:t>
            </a:r>
            <a:r>
              <a:rPr lang="en-US" dirty="0"/>
              <a:t>, </a:t>
            </a:r>
            <a:r>
              <a:rPr lang="sr-Latn-ME" dirty="0" err="1"/>
              <a:t>l</a:t>
            </a:r>
            <a:r>
              <a:rPr lang="en-US" dirty="0" err="1" smtClean="0"/>
              <a:t>okaciji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dnevnom</a:t>
            </a:r>
            <a:r>
              <a:rPr lang="sr-Latn-ME" dirty="0" smtClean="0"/>
              <a:t> </a:t>
            </a:r>
            <a:r>
              <a:rPr lang="pl-PL" dirty="0" smtClean="0"/>
              <a:t>redu </a:t>
            </a:r>
            <a:r>
              <a:rPr lang="pl-PL" dirty="0"/>
              <a:t>sjednice, (2) prava na </a:t>
            </a:r>
            <a:r>
              <a:rPr lang="pl-PL" dirty="0" smtClean="0"/>
              <a:t>postavljanje </a:t>
            </a:r>
            <a:r>
              <a:rPr lang="pl-PL" dirty="0"/>
              <a:t>pitanja odboru, kao i (3) prava </a:t>
            </a:r>
            <a:r>
              <a:rPr lang="pl-PL" dirty="0" smtClean="0"/>
              <a:t>na </a:t>
            </a:r>
            <a:r>
              <a:rPr lang="sr-Latn-ME" dirty="0" smtClean="0"/>
              <a:t>učestvovanje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sr-Latn-ME" dirty="0" smtClean="0"/>
              <a:t>predlaganju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sr-Latn-ME" dirty="0" err="1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 smtClean="0"/>
              <a:t>njihovih</a:t>
            </a:r>
            <a:r>
              <a:rPr lang="sr-Latn-ME" dirty="0" smtClean="0"/>
              <a:t> </a:t>
            </a:r>
            <a:r>
              <a:rPr lang="en-US" dirty="0" err="1" smtClean="0"/>
              <a:t>kompenzacija</a:t>
            </a:r>
            <a:r>
              <a:rPr lang="en-US" dirty="0"/>
              <a:t>.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/>
              <a:t>takoder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sr-Latn-ME" dirty="0"/>
              <a:t>i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g</a:t>
            </a:r>
            <a:r>
              <a:rPr lang="sr-Latn-ME" dirty="0" smtClean="0"/>
              <a:t>l</a:t>
            </a:r>
            <a:r>
              <a:rPr lang="en-US" dirty="0" smtClean="0"/>
              <a:t>as</a:t>
            </a:r>
            <a:r>
              <a:rPr lang="sr-Latn-ME" dirty="0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odsutnosti</a:t>
            </a:r>
            <a:r>
              <a:rPr lang="sr-Latn-ME" dirty="0" smtClean="0"/>
              <a:t>. </a:t>
            </a:r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 smtClean="0"/>
              <a:t>kapita</a:t>
            </a:r>
            <a:r>
              <a:rPr lang="sr-Latn-ME" dirty="0" smtClean="0"/>
              <a:t>l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aran</a:t>
            </a:r>
            <a:r>
              <a:rPr lang="sr-Latn-ME" dirty="0" smtClean="0"/>
              <a:t>ž</a:t>
            </a:r>
            <a:r>
              <a:rPr lang="en-US" dirty="0" smtClean="0"/>
              <a:t>mana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o</a:t>
            </a:r>
            <a:r>
              <a:rPr lang="sr-Latn-ME" dirty="0" smtClean="0"/>
              <a:t>m</a:t>
            </a:r>
            <a:r>
              <a:rPr lang="en-US" dirty="0" err="1" smtClean="0"/>
              <a:t>ogu</a:t>
            </a:r>
            <a:r>
              <a:rPr lang="sr-Latn-ME" dirty="0" smtClean="0"/>
              <a:t>ć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arima</a:t>
            </a:r>
            <a:r>
              <a:rPr lang="en-US" dirty="0" smtClean="0"/>
              <a:t>  </a:t>
            </a:r>
            <a:r>
              <a:rPr lang="en-US" dirty="0" err="1" smtClean="0"/>
              <a:t>kontrol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sr-Latn-ME" dirty="0" smtClean="0"/>
              <a:t>s</a:t>
            </a:r>
            <a:r>
              <a:rPr lang="en-US" dirty="0" err="1" smtClean="0"/>
              <a:t>razmjerna</a:t>
            </a:r>
            <a:r>
              <a:rPr lang="sr-Latn-ME" dirty="0" smtClean="0"/>
              <a:t> </a:t>
            </a:r>
            <a:r>
              <a:rPr lang="en-US" dirty="0" err="1" smtClean="0"/>
              <a:t>njihov</a:t>
            </a:r>
            <a:r>
              <a:rPr lang="sr-Latn-ME" dirty="0" smtClean="0"/>
              <a:t>om</a:t>
            </a:r>
            <a:r>
              <a:rPr lang="en-US" dirty="0" smtClean="0"/>
              <a:t> v</a:t>
            </a:r>
            <a:r>
              <a:rPr lang="sr-Latn-ME" dirty="0" smtClean="0"/>
              <a:t>l</a:t>
            </a:r>
            <a:r>
              <a:rPr lang="en-US" dirty="0" err="1" smtClean="0"/>
              <a:t>asni</a:t>
            </a:r>
            <a:r>
              <a:rPr lang="sr-Latn-ME" dirty="0" smtClean="0"/>
              <a:t>č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udje</a:t>
            </a:r>
            <a:r>
              <a:rPr lang="sr-Latn-ME" dirty="0" smtClean="0"/>
              <a:t>l</a:t>
            </a:r>
            <a:r>
              <a:rPr lang="en-US" dirty="0" smtClean="0"/>
              <a:t>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831070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dijelu</a:t>
            </a:r>
            <a:r>
              <a:rPr lang="en-US" dirty="0" smtClean="0"/>
              <a:t> </a:t>
            </a:r>
            <a:r>
              <a:rPr lang="sr-Latn-ME" dirty="0"/>
              <a:t>O</a:t>
            </a:r>
            <a:r>
              <a:rPr lang="en-US" dirty="0" smtClean="0"/>
              <a:t>ECD-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sr-Latn-ME" dirty="0" smtClean="0"/>
              <a:t>Principa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uprovljanja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ažnja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usmjerena</a:t>
            </a:r>
            <a:r>
              <a:rPr lang="sr-Latn-ME" dirty="0" smtClean="0"/>
              <a:t> na </a:t>
            </a:r>
            <a:r>
              <a:rPr lang="en-US" dirty="0" err="1" smtClean="0"/>
              <a:t>jednakom</a:t>
            </a:r>
            <a:r>
              <a:rPr lang="en-US" dirty="0" smtClean="0"/>
              <a:t> </a:t>
            </a:r>
            <a:r>
              <a:rPr lang="en-US" dirty="0" err="1"/>
              <a:t>tretmanu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Nagla</a:t>
            </a:r>
            <a:r>
              <a:rPr lang="sr-Latn-ME" dirty="0" smtClean="0"/>
              <a:t>š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korpontivnog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</a:t>
            </a:r>
            <a:r>
              <a:rPr lang="en-US" dirty="0" err="1" smtClean="0"/>
              <a:t>uk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 smtClean="0"/>
              <a:t>iI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smtClean="0"/>
              <a:t>are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isprav</a:t>
            </a:r>
            <a:r>
              <a:rPr lang="sr-Latn-ME" dirty="0" smtClean="0"/>
              <a:t>lj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 smtClean="0"/>
              <a:t>svakog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ega</a:t>
            </a:r>
            <a:r>
              <a:rPr lang="en-US" dirty="0" smtClean="0"/>
              <a:t> </a:t>
            </a:r>
            <a:r>
              <a:rPr lang="en-US" dirty="0" err="1" smtClean="0"/>
              <a:t>kr</a:t>
            </a:r>
            <a:r>
              <a:rPr lang="sr-Latn-ME" dirty="0" smtClean="0"/>
              <a:t>š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smtClean="0"/>
              <a:t>nag</a:t>
            </a:r>
            <a:r>
              <a:rPr lang="sr-Latn-ME" dirty="0" smtClean="0"/>
              <a:t>l</a:t>
            </a:r>
            <a:r>
              <a:rPr lang="en-US" dirty="0" smtClean="0"/>
              <a:t>a</a:t>
            </a:r>
            <a:r>
              <a:rPr lang="sr-Latn-ME" dirty="0" smtClean="0"/>
              <a:t>š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tite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sr-Latn-ME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/>
              <a:t>, a </a:t>
            </a:r>
            <a:r>
              <a:rPr lang="en-US" dirty="0" err="1"/>
              <a:t>pogotovo</a:t>
            </a:r>
            <a:r>
              <a:rPr lang="en-US" dirty="0"/>
              <a:t> u </a:t>
            </a:r>
            <a:r>
              <a:rPr lang="en-US" dirty="0" err="1"/>
              <a:t>korporacijama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sr-Latn-ME" dirty="0" smtClean="0"/>
              <a:t> </a:t>
            </a:r>
            <a:r>
              <a:rPr lang="sr-Latn-ME" dirty="0"/>
              <a:t>č</a:t>
            </a:r>
            <a:r>
              <a:rPr lang="en-US" dirty="0" err="1" smtClean="0"/>
              <a:t>iji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 od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43169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4881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 smtClean="0"/>
              <a:t>4.</a:t>
            </a:r>
            <a:r>
              <a:rPr lang="en-US" dirty="0" err="1" smtClean="0"/>
              <a:t>Konkurentski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/>
              <a:t>slobodnog</a:t>
            </a:r>
            <a:r>
              <a:rPr lang="en-US" dirty="0"/>
              <a:t> </a:t>
            </a:r>
            <a:r>
              <a:rPr lang="en-US" dirty="0" err="1" smtClean="0"/>
              <a:t>trzi</a:t>
            </a:r>
            <a:r>
              <a:rPr lang="sr-Latn-ME" dirty="0" smtClean="0"/>
              <a:t>š</a:t>
            </a:r>
            <a:r>
              <a:rPr lang="en-US" dirty="0" smtClean="0"/>
              <a:t>ta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konkurencija</a:t>
            </a:r>
            <a:r>
              <a:rPr lang="en-US" dirty="0"/>
              <a:t> </a:t>
            </a:r>
            <a:r>
              <a:rPr lang="en-US" dirty="0" err="1" smtClean="0"/>
              <a:t>utje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smtClean="0"/>
              <a:t>up</a:t>
            </a:r>
            <a:r>
              <a:rPr lang="sr-Latn-ME" dirty="0" smtClean="0"/>
              <a:t>ra</a:t>
            </a:r>
            <a:r>
              <a:rPr lang="en-US" dirty="0" smtClean="0"/>
              <a:t>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</a:t>
            </a:r>
            <a:r>
              <a:rPr lang="sr-Latn-ME" dirty="0" smtClean="0"/>
              <a:t>rvenstveno</a:t>
            </a:r>
            <a:r>
              <a:rPr lang="en-US" dirty="0" smtClean="0"/>
              <a:t>, </a:t>
            </a:r>
            <a:r>
              <a:rPr lang="en-US" dirty="0" err="1" smtClean="0"/>
              <a:t>tr</a:t>
            </a:r>
            <a:r>
              <a:rPr lang="sr-Latn-ME" dirty="0" smtClean="0"/>
              <a:t>žišni </a:t>
            </a:r>
            <a:r>
              <a:rPr lang="en-US" dirty="0" smtClean="0"/>
              <a:t> u</a:t>
            </a:r>
            <a:r>
              <a:rPr lang="sr-Latn-ME" dirty="0" smtClean="0"/>
              <a:t>slovi </a:t>
            </a:r>
            <a:r>
              <a:rPr lang="en-US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opstanak</a:t>
            </a:r>
            <a:r>
              <a:rPr lang="en-US" dirty="0"/>
              <a:t> </a:t>
            </a:r>
            <a:r>
              <a:rPr lang="en-US" dirty="0" err="1"/>
              <a:t>korporacijama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odr</a:t>
            </a:r>
            <a:r>
              <a:rPr lang="sr-Latn-ME" dirty="0" smtClean="0"/>
              <a:t>ž</a:t>
            </a:r>
            <a:r>
              <a:rPr lang="en-US" dirty="0" err="1" smtClean="0"/>
              <a:t>ivu</a:t>
            </a:r>
            <a:r>
              <a:rPr lang="sr-Latn-ME" dirty="0" smtClean="0"/>
              <a:t> </a:t>
            </a:r>
            <a:r>
              <a:rPr lang="en-US" dirty="0" err="1" smtClean="0"/>
              <a:t>konkurentsku</a:t>
            </a:r>
            <a:r>
              <a:rPr lang="en-US" dirty="0" smtClean="0"/>
              <a:t> </a:t>
            </a:r>
            <a:r>
              <a:rPr lang="en-US" dirty="0" err="1"/>
              <a:t>prednost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Najbo</a:t>
            </a:r>
            <a:r>
              <a:rPr lang="sr-Latn-ME" dirty="0" smtClean="0"/>
              <a:t>l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akteri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 smtClean="0"/>
              <a:t>prosperirati</a:t>
            </a:r>
            <a:r>
              <a:rPr lang="en-US" dirty="0" smtClean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najbo</a:t>
            </a:r>
            <a:r>
              <a:rPr lang="sr-Latn-ME" dirty="0" smtClean="0"/>
              <a:t>lj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e</a:t>
            </a:r>
            <a:r>
              <a:rPr lang="en-US" dirty="0" err="1" smtClean="0"/>
              <a:t>na</a:t>
            </a:r>
            <a:r>
              <a:rPr lang="sr-Latn-ME" dirty="0" smtClean="0"/>
              <a:t>dž</a:t>
            </a:r>
            <a:r>
              <a:rPr lang="en-US" dirty="0" err="1" smtClean="0"/>
              <a:t>eri</a:t>
            </a:r>
            <a:r>
              <a:rPr lang="sr-Latn-ME" dirty="0" smtClean="0"/>
              <a:t>m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/>
              <a:t>kvalitetnim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strukturama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sr-Latn-ME" dirty="0"/>
              <a:t>k</a:t>
            </a:r>
            <a:r>
              <a:rPr lang="en-US" dirty="0" err="1" smtClean="0"/>
              <a:t>oji</a:t>
            </a:r>
            <a:r>
              <a:rPr lang="sr-Latn-ME" dirty="0" smtClean="0"/>
              <a:t> </a:t>
            </a:r>
            <a:r>
              <a:rPr lang="en-US" dirty="0" err="1" smtClean="0"/>
              <a:t>rasipaju</a:t>
            </a:r>
            <a:r>
              <a:rPr lang="sr-Latn-ME" dirty="0" smtClean="0"/>
              <a:t> </a:t>
            </a:r>
            <a:r>
              <a:rPr lang="pl-PL" dirty="0" smtClean="0"/>
              <a:t>resurse </a:t>
            </a:r>
            <a:r>
              <a:rPr lang="pl-PL" dirty="0"/>
              <a:t>i koji nisu sposobni izgraditi </a:t>
            </a:r>
            <a:r>
              <a:rPr lang="pl-PL" dirty="0" smtClean="0"/>
              <a:t> konkurentsku </a:t>
            </a:r>
            <a:r>
              <a:rPr lang="pl-PL" dirty="0"/>
              <a:t>sposobnost </a:t>
            </a:r>
            <a:r>
              <a:rPr lang="pl-PL" dirty="0" smtClean="0"/>
              <a:t>poduzeća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zamijenjeni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Nedovo</a:t>
            </a:r>
            <a:r>
              <a:rPr lang="sr-Latn-ME" dirty="0" smtClean="0"/>
              <a:t>l</a:t>
            </a:r>
            <a:r>
              <a:rPr lang="en-US" dirty="0" err="1" smtClean="0"/>
              <a:t>jno</a:t>
            </a:r>
            <a:r>
              <a:rPr lang="en-US" dirty="0" smtClean="0"/>
              <a:t> </a:t>
            </a:r>
            <a:r>
              <a:rPr lang="en-US" dirty="0" err="1"/>
              <a:t>dobri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l</a:t>
            </a:r>
            <a:r>
              <a:rPr lang="en-US" dirty="0" err="1" smtClean="0"/>
              <a:t>ici</a:t>
            </a:r>
            <a:r>
              <a:rPr lang="en-US" dirty="0" smtClean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moraju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zamijeniti</a:t>
            </a:r>
            <a:r>
              <a:rPr lang="en-US" dirty="0"/>
              <a:t> </a:t>
            </a:r>
            <a:r>
              <a:rPr lang="en-US" dirty="0" err="1"/>
              <a:t>boljima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Ina</a:t>
            </a:r>
            <a:r>
              <a:rPr lang="sr-Latn-ME" dirty="0"/>
              <a:t>č</a:t>
            </a:r>
            <a:r>
              <a:rPr lang="en-US" dirty="0" smtClean="0"/>
              <a:t>e</a:t>
            </a:r>
            <a:r>
              <a:rPr lang="en-US" dirty="0"/>
              <a:t>,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sr-Latn-ME" dirty="0" err="1"/>
              <a:t>ć</a:t>
            </a:r>
            <a:r>
              <a:rPr lang="en-US" dirty="0" smtClean="0"/>
              <a:t>e </a:t>
            </a:r>
            <a:r>
              <a:rPr lang="en-US" dirty="0" err="1"/>
              <a:t>izgubiti</a:t>
            </a:r>
            <a:r>
              <a:rPr lang="en-US" dirty="0"/>
              <a:t> </a:t>
            </a:r>
            <a:r>
              <a:rPr lang="en-US" dirty="0" err="1" smtClean="0"/>
              <a:t>tr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smtClean="0"/>
              <a:t>nu </a:t>
            </a:r>
            <a:r>
              <a:rPr lang="en-US" dirty="0" err="1"/>
              <a:t>bitku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P</a:t>
            </a:r>
            <a:r>
              <a:rPr lang="en-US" dirty="0" err="1" smtClean="0"/>
              <a:t>ritisak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odra</a:t>
            </a:r>
            <a:r>
              <a:rPr lang="sr-Latn-ME" dirty="0" smtClean="0"/>
              <a:t>ž</a:t>
            </a:r>
            <a:r>
              <a:rPr lang="en-US" dirty="0" smtClean="0"/>
              <a:t>ava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5083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/>
          <a:lstStyle/>
          <a:p>
            <a:r>
              <a:rPr lang="sr-Latn-ME" dirty="0" smtClean="0"/>
              <a:t>1. Odbor(i)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0dbor </a:t>
            </a:r>
            <a:r>
              <a:rPr lang="en-US" dirty="0"/>
              <a:t>je </a:t>
            </a:r>
            <a:r>
              <a:rPr lang="en-US" dirty="0" err="1"/>
              <a:t>organizacijski</a:t>
            </a:r>
            <a:r>
              <a:rPr lang="en-US" dirty="0"/>
              <a:t> instrument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kojega</a:t>
            </a:r>
            <a:r>
              <a:rPr lang="en-US" dirty="0"/>
              <a:t> </a:t>
            </a:r>
            <a:r>
              <a:rPr lang="en-US" dirty="0" err="1" smtClean="0"/>
              <a:t>dioni</a:t>
            </a:r>
            <a:r>
              <a:rPr lang="sr-Latn-ME" dirty="0" smtClean="0"/>
              <a:t>č</a:t>
            </a:r>
            <a:r>
              <a:rPr lang="en-US" dirty="0" err="1" smtClean="0"/>
              <a:t>ari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iču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</a:t>
            </a:r>
            <a:r>
              <a:rPr lang="sr-Latn-ME" dirty="0" smtClean="0"/>
              <a:t>š</a:t>
            </a:r>
            <a:r>
              <a:rPr lang="en-US" dirty="0" err="1" smtClean="0"/>
              <a:t>anje</a:t>
            </a:r>
            <a:r>
              <a:rPr lang="sr-Latn-ME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osigurali</a:t>
            </a:r>
            <a:r>
              <a:rPr lang="en-US" dirty="0"/>
              <a:t> da </a:t>
            </a:r>
            <a:r>
              <a:rPr lang="en-US" dirty="0" smtClean="0"/>
              <a:t>p</a:t>
            </a:r>
            <a:r>
              <a:rPr lang="sr-Latn-ME" dirty="0" smtClean="0"/>
              <a:t>reduzećem </a:t>
            </a:r>
            <a:r>
              <a:rPr lang="en-US" dirty="0" smtClean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njihov</a:t>
            </a:r>
            <a:r>
              <a:rPr lang="sr-Latn-ME" dirty="0" smtClean="0"/>
              <a:t>om</a:t>
            </a:r>
            <a:r>
              <a:rPr lang="en-US" dirty="0" smtClean="0"/>
              <a:t> </a:t>
            </a:r>
            <a:r>
              <a:rPr lang="en-US" dirty="0" err="1"/>
              <a:t>interesu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Naročito </a:t>
            </a:r>
            <a:r>
              <a:rPr lang="sv-SE" dirty="0" smtClean="0"/>
              <a:t>je </a:t>
            </a:r>
            <a:r>
              <a:rPr lang="sv-SE" dirty="0"/>
              <a:t>vazan entitet u </a:t>
            </a:r>
            <a:r>
              <a:rPr lang="sv-SE" dirty="0" smtClean="0"/>
              <a:t>p</a:t>
            </a:r>
            <a:r>
              <a:rPr lang="sr-Latn-ME" dirty="0" smtClean="0"/>
              <a:t>reduzeću </a:t>
            </a:r>
            <a:r>
              <a:rPr lang="sv-SE" dirty="0" smtClean="0"/>
              <a:t> </a:t>
            </a:r>
            <a:r>
              <a:rPr lang="sv-SE" dirty="0"/>
              <a:t>jer stvara vezu </a:t>
            </a:r>
            <a:r>
              <a:rPr lang="sv-SE" dirty="0" smtClean="0"/>
              <a:t>iz</a:t>
            </a:r>
            <a:r>
              <a:rPr lang="sr-Latn-ME" dirty="0" smtClean="0"/>
              <a:t>m</a:t>
            </a:r>
            <a:r>
              <a:rPr lang="sv-SE" dirty="0" smtClean="0"/>
              <a:t>e</a:t>
            </a:r>
            <a:r>
              <a:rPr lang="sr-Latn-ME" dirty="0" smtClean="0"/>
              <a:t>đ</a:t>
            </a:r>
            <a:r>
              <a:rPr lang="sv-SE" dirty="0" smtClean="0"/>
              <a:t>u </a:t>
            </a:r>
            <a:r>
              <a:rPr lang="sv-SE" dirty="0"/>
              <a:t>vlasnika i </a:t>
            </a:r>
            <a:r>
              <a:rPr lang="sv-SE" dirty="0" smtClean="0"/>
              <a:t>menad</a:t>
            </a:r>
            <a:r>
              <a:rPr lang="sr-Latn-ME" dirty="0" smtClean="0"/>
              <a:t>ž</a:t>
            </a:r>
            <a:r>
              <a:rPr lang="sv-SE" dirty="0" smtClean="0"/>
              <a:t>era,</a:t>
            </a:r>
            <a:r>
              <a:rPr lang="sr-Latn-ME" dirty="0" smtClean="0"/>
              <a:t> </a:t>
            </a:r>
            <a:r>
              <a:rPr lang="en-US" dirty="0" smtClean="0"/>
              <a:t>pa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sr-Latn-ME" dirty="0" smtClean="0"/>
              <a:t>l</a:t>
            </a:r>
            <a:r>
              <a:rPr lang="en-US" dirty="0" err="1" smtClean="0"/>
              <a:t>ju</a:t>
            </a:r>
            <a:r>
              <a:rPr lang="sr-Latn-ME" dirty="0" smtClean="0"/>
              <a:t>č</a:t>
            </a:r>
            <a:r>
              <a:rPr lang="en-US" dirty="0" smtClean="0"/>
              <a:t>nu u</a:t>
            </a:r>
            <a:r>
              <a:rPr lang="sr-Latn-ME" dirty="0" smtClean="0"/>
              <a:t>l</a:t>
            </a:r>
            <a:r>
              <a:rPr lang="en-US" dirty="0" err="1" smtClean="0"/>
              <a:t>ogu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janju</a:t>
            </a:r>
            <a:r>
              <a:rPr lang="sr-Latn-ME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modernoj</a:t>
            </a:r>
            <a:r>
              <a:rPr lang="en-US" dirty="0"/>
              <a:t> </a:t>
            </a:r>
            <a:r>
              <a:rPr lang="en-US" dirty="0" err="1"/>
              <a:t>korporaciji</a:t>
            </a:r>
            <a:r>
              <a:rPr lang="en-US" dirty="0"/>
              <a:t>: (1) </a:t>
            </a:r>
            <a:r>
              <a:rPr lang="en-US" dirty="0" err="1" smtClean="0"/>
              <a:t>uspostav</a:t>
            </a:r>
            <a:r>
              <a:rPr lang="sr-Latn-ME" dirty="0" smtClean="0"/>
              <a:t>ljanje</a:t>
            </a:r>
            <a:r>
              <a:rPr lang="en-US" dirty="0" smtClean="0"/>
              <a:t> </a:t>
            </a:r>
            <a:r>
              <a:rPr lang="en-US" dirty="0" err="1" smtClean="0"/>
              <a:t>jedinstveno</a:t>
            </a:r>
            <a:r>
              <a:rPr lang="sr-Latn-ME" dirty="0" smtClean="0"/>
              <a:t>g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Board of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rectors)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279700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smtClean="0"/>
              <a:t>s</a:t>
            </a:r>
            <a:r>
              <a:rPr lang="sr-Latn-ME" dirty="0" smtClean="0"/>
              <a:t>istemima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djelatnostima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konkurencije</a:t>
            </a:r>
            <a:r>
              <a:rPr lang="en-US" dirty="0"/>
              <a:t>, u </a:t>
            </a:r>
            <a:r>
              <a:rPr lang="en-US" dirty="0" err="1" smtClean="0"/>
              <a:t>koji</a:t>
            </a:r>
            <a:r>
              <a:rPr lang="sr-Latn-ME" dirty="0" smtClean="0"/>
              <a:t>m</a:t>
            </a:r>
            <a:r>
              <a:rPr lang="en-US" dirty="0" smtClean="0"/>
              <a:t>a </a:t>
            </a:r>
            <a:r>
              <a:rPr lang="en-US" dirty="0"/>
              <a:t>se </a:t>
            </a:r>
            <a:r>
              <a:rPr lang="en-US" dirty="0" err="1" smtClean="0"/>
              <a:t>iskori</a:t>
            </a:r>
            <a:r>
              <a:rPr lang="sr-Latn-ME" dirty="0" smtClean="0"/>
              <a:t>š</a:t>
            </a:r>
            <a:r>
              <a:rPr lang="en-US" dirty="0" err="1" smtClean="0"/>
              <a:t>tava</a:t>
            </a:r>
            <a:r>
              <a:rPr lang="sr-Latn-ME" dirty="0" smtClean="0"/>
              <a:t> </a:t>
            </a:r>
            <a:r>
              <a:rPr lang="en-US" dirty="0" err="1" smtClean="0"/>
              <a:t>monopol</a:t>
            </a:r>
            <a:r>
              <a:rPr lang="sr-Latn-ME" dirty="0" smtClean="0"/>
              <a:t>ski </a:t>
            </a:r>
            <a:r>
              <a:rPr lang="en-US" dirty="0" err="1" smtClean="0"/>
              <a:t>po</a:t>
            </a:r>
            <a:r>
              <a:rPr lang="sr-Latn-ME" dirty="0" smtClean="0"/>
              <a:t>l</a:t>
            </a:r>
            <a:r>
              <a:rPr lang="en-US" dirty="0" smtClean="0"/>
              <a:t>o</a:t>
            </a:r>
            <a:r>
              <a:rPr lang="sr-Latn-ME" dirty="0" smtClean="0"/>
              <a:t>ž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š</a:t>
            </a:r>
            <a:r>
              <a:rPr lang="en-US" dirty="0" err="1" smtClean="0"/>
              <a:t>tita</a:t>
            </a:r>
            <a:r>
              <a:rPr lang="en-US" dirty="0"/>
              <a:t>,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/>
              <a:t>je </a:t>
            </a:r>
            <a:r>
              <a:rPr lang="en-US" dirty="0" err="1" smtClean="0"/>
              <a:t>vjero</a:t>
            </a:r>
            <a:r>
              <a:rPr lang="sr-Latn-ME" dirty="0" smtClean="0"/>
              <a:t>vatnoća </a:t>
            </a:r>
            <a:r>
              <a:rPr lang="en-US" dirty="0" err="1" smtClean="0"/>
              <a:t>postojanja</a:t>
            </a:r>
            <a:r>
              <a:rPr lang="en-US" dirty="0" smtClean="0"/>
              <a:t> </a:t>
            </a:r>
            <a:r>
              <a:rPr lang="en-US" dirty="0" err="1" smtClean="0"/>
              <a:t>neefiksnih</a:t>
            </a:r>
            <a:r>
              <a:rPr lang="en-US" dirty="0" smtClean="0"/>
              <a:t> </a:t>
            </a:r>
            <a:r>
              <a:rPr lang="en-US" dirty="0" err="1" smtClean="0"/>
              <a:t>menad</a:t>
            </a:r>
            <a:r>
              <a:rPr lang="sr-Latn-ME" dirty="0" smtClean="0"/>
              <a:t>ž</a:t>
            </a:r>
            <a:r>
              <a:rPr lang="en-US" dirty="0" smtClean="0"/>
              <a:t>era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lo</a:t>
            </a:r>
            <a:r>
              <a:rPr lang="sr-Latn-ME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Konkurencija</a:t>
            </a:r>
            <a:r>
              <a:rPr lang="en-US" dirty="0"/>
              <a:t> </a:t>
            </a:r>
            <a:r>
              <a:rPr lang="en-US" dirty="0" err="1" smtClean="0"/>
              <a:t>ut</a:t>
            </a:r>
            <a:r>
              <a:rPr lang="sr-Latn-ME" dirty="0" smtClean="0"/>
              <a:t>ič</a:t>
            </a:r>
            <a:r>
              <a:rPr lang="en-US" dirty="0" smtClean="0"/>
              <a:t>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 smtClean="0"/>
              <a:t>najboljeg</a:t>
            </a:r>
            <a:r>
              <a:rPr lang="en-US" dirty="0" smtClean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Korporacije</a:t>
            </a:r>
            <a:r>
              <a:rPr lang="sr-Latn-ME" dirty="0" smtClean="0"/>
              <a:t> ć</a:t>
            </a:r>
            <a:r>
              <a:rPr lang="en-US" dirty="0" smtClean="0"/>
              <a:t>e </a:t>
            </a:r>
            <a:r>
              <a:rPr lang="en-US" dirty="0" err="1"/>
              <a:t>usvajati</a:t>
            </a:r>
            <a:r>
              <a:rPr lang="en-US" dirty="0"/>
              <a:t> one </a:t>
            </a:r>
            <a:r>
              <a:rPr lang="en-US" dirty="0" smtClean="0"/>
              <a:t>mode</a:t>
            </a:r>
            <a:r>
              <a:rPr lang="sr-Latn-ME" dirty="0" smtClean="0"/>
              <a:t>l</a:t>
            </a:r>
            <a:r>
              <a:rPr lang="en-US" dirty="0" smtClean="0"/>
              <a:t>e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kvalitetan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povezani</a:t>
            </a:r>
            <a:r>
              <a:rPr lang="en-US" dirty="0"/>
              <a:t> s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 smtClean="0"/>
              <a:t>efikasno</a:t>
            </a:r>
            <a:r>
              <a:rPr lang="sr-Latn-ME" dirty="0" smtClean="0"/>
              <a:t>šć</a:t>
            </a:r>
            <a:r>
              <a:rPr lang="en-US" dirty="0" smtClean="0"/>
              <a:t>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 smtClean="0"/>
              <a:t>t</a:t>
            </a:r>
            <a:r>
              <a:rPr lang="en-US" dirty="0" smtClean="0"/>
              <a:t>r</a:t>
            </a:r>
            <a:r>
              <a:rPr lang="sr-Latn-ME" dirty="0" smtClean="0"/>
              <a:t>ž</a:t>
            </a:r>
            <a:r>
              <a:rPr lang="en-US" dirty="0" err="1" smtClean="0"/>
              <a:t>i</a:t>
            </a:r>
            <a:r>
              <a:rPr lang="sr-Latn-ME" dirty="0" smtClean="0"/>
              <a:t>š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sr-Latn-ME" dirty="0" err="1" smtClean="0"/>
              <a:t>ć</a:t>
            </a:r>
            <a:r>
              <a:rPr lang="en-US" dirty="0" smtClean="0"/>
              <a:t>e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 smtClean="0"/>
              <a:t>prisi</a:t>
            </a:r>
            <a:r>
              <a:rPr lang="sr-Latn-ME" dirty="0" smtClean="0"/>
              <a:t>l</a:t>
            </a:r>
            <a:r>
              <a:rPr lang="en-US" dirty="0" err="1" smtClean="0"/>
              <a:t>javati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HVALA!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888101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288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(2) </a:t>
            </a:r>
            <a:r>
              <a:rPr lang="en-US" dirty="0" err="1" smtClean="0"/>
              <a:t>uspostav</a:t>
            </a:r>
            <a:r>
              <a:rPr lang="sr-Latn-ME" dirty="0" smtClean="0"/>
              <a:t>ljanje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: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eng.</a:t>
            </a:r>
            <a:r>
              <a:rPr lang="en-US" dirty="0"/>
              <a:t> </a:t>
            </a:r>
            <a:r>
              <a:rPr lang="en-US" dirty="0" err="1"/>
              <a:t>superuisory</a:t>
            </a:r>
            <a:r>
              <a:rPr lang="en-US" dirty="0"/>
              <a:t> (</a:t>
            </a:r>
            <a:r>
              <a:rPr lang="en-US" dirty="0" err="1"/>
              <a:t>eng</a:t>
            </a:r>
            <a:r>
              <a:rPr lang="en-US" dirty="0"/>
              <a:t>- Board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sr-Latn-ME" dirty="0" smtClean="0"/>
              <a:t>( Me</a:t>
            </a:r>
            <a:r>
              <a:rPr lang="en-US" dirty="0" err="1" smtClean="0"/>
              <a:t>nagement</a:t>
            </a:r>
            <a:r>
              <a:rPr lang="en-US" dirty="0" smtClean="0"/>
              <a:t> </a:t>
            </a:r>
            <a:r>
              <a:rPr lang="en-US" dirty="0"/>
              <a:t>Board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err="1" smtClean="0"/>
              <a:t>Monisti</a:t>
            </a:r>
            <a:r>
              <a:rPr lang="sr-Latn-ME" dirty="0"/>
              <a:t>č</a:t>
            </a:r>
            <a:r>
              <a:rPr lang="en-US" dirty="0" err="1" smtClean="0"/>
              <a:t>ki</a:t>
            </a:r>
            <a:r>
              <a:rPr lang="en-US" dirty="0" smtClean="0"/>
              <a:t> mode</a:t>
            </a:r>
            <a:r>
              <a:rPr lang="sr-Latn-ME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</a:t>
            </a:r>
            <a:r>
              <a:rPr lang="en-US" dirty="0" err="1" smtClean="0"/>
              <a:t>janja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jedno</a:t>
            </a:r>
            <a:r>
              <a:rPr lang="sr-Latn-ME" dirty="0" smtClean="0"/>
              <a:t>g nivoa </a:t>
            </a:r>
            <a:r>
              <a:rPr lang="en-US" dirty="0" smtClean="0"/>
              <a:t>(</a:t>
            </a:r>
            <a:r>
              <a:rPr lang="en-US" dirty="0" err="1"/>
              <a:t>eng</a:t>
            </a:r>
            <a:r>
              <a:rPr lang="en-US" dirty="0"/>
              <a:t>' one-</a:t>
            </a:r>
            <a:r>
              <a:rPr lang="en-US" dirty="0" err="1"/>
              <a:t>frer</a:t>
            </a:r>
            <a:r>
              <a:rPr lang="en-US" dirty="0"/>
              <a:t>), </a:t>
            </a:r>
            <a:r>
              <a:rPr lang="en-US" dirty="0" err="1"/>
              <a:t>temelji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jedinstvenom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- 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objedinjuje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, </a:t>
            </a:r>
            <a:r>
              <a:rPr lang="en-US" dirty="0" err="1"/>
              <a:t>nadzornu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</a:t>
            </a:r>
            <a:r>
              <a:rPr lang="sr-Latn-ME" dirty="0" smtClean="0"/>
              <a:t>lj</a:t>
            </a:r>
            <a:r>
              <a:rPr lang="en-US" dirty="0" smtClean="0"/>
              <a:t>a</a:t>
            </a:r>
            <a:r>
              <a:rPr lang="sr-Latn-ME" dirty="0" smtClean="0"/>
              <a:t>č</a:t>
            </a:r>
            <a:r>
              <a:rPr lang="en-US" dirty="0" err="1" smtClean="0"/>
              <a:t>ku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sjede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sr-Latn-ME" dirty="0"/>
              <a:t>d</a:t>
            </a:r>
            <a:r>
              <a:rPr lang="en-US" dirty="0" smtClean="0"/>
              <a:t>ire</a:t>
            </a:r>
            <a:r>
              <a:rPr lang="sr-Latn-ME" dirty="0" smtClean="0"/>
              <a:t>k</a:t>
            </a:r>
            <a:r>
              <a:rPr lang="en-US" dirty="0" smtClean="0"/>
              <a:t>tori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vanjski</a:t>
            </a:r>
            <a:r>
              <a:rPr lang="en-US" dirty="0"/>
              <a:t>)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operativno</a:t>
            </a:r>
            <a:r>
              <a:rPr lang="en-US" dirty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sanje </a:t>
            </a:r>
            <a:r>
              <a:rPr lang="en-US" dirty="0" smtClean="0"/>
              <a:t> p</a:t>
            </a:r>
            <a:r>
              <a:rPr lang="sr-Latn-ME" dirty="0" smtClean="0"/>
              <a:t>reduzeća </a:t>
            </a:r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 smtClean="0"/>
              <a:t>izvr</a:t>
            </a:r>
            <a:r>
              <a:rPr lang="sr-Latn-ME" dirty="0" smtClean="0"/>
              <a:t>š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unutarnji</a:t>
            </a:r>
            <a:r>
              <a:rPr lang="en-US" dirty="0"/>
              <a:t>)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operativn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poslovn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ovla</a:t>
            </a:r>
            <a:r>
              <a:rPr lang="sr-Latn-ME" dirty="0" smtClean="0"/>
              <a:t>šćenja.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5B778-9823-487F-B45E-80610673A6B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450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2946</TotalTime>
  <Words>9463</Words>
  <Application>Microsoft Office PowerPoint</Application>
  <PresentationFormat>Custom</PresentationFormat>
  <Paragraphs>371</Paragraphs>
  <Slides>81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2" baseType="lpstr">
      <vt:lpstr>Office Theme</vt:lpstr>
      <vt:lpstr>KORPORATIVNO  UPRAVLJANJE</vt:lpstr>
      <vt:lpstr>Sadržaj</vt:lpstr>
      <vt:lpstr>Uvod </vt:lpstr>
      <vt:lpstr>Slide 4</vt:lpstr>
      <vt:lpstr>Slide 5</vt:lpstr>
      <vt:lpstr>Slide 6</vt:lpstr>
      <vt:lpstr>A- Interni mehanizmi korporativnog upravljanja</vt:lpstr>
      <vt:lpstr>1. Odbor(i) </vt:lpstr>
      <vt:lpstr>Slide 9</vt:lpstr>
      <vt:lpstr>Slide 10</vt:lpstr>
      <vt:lpstr>Slide 11</vt:lpstr>
      <vt:lpstr>Slide 12</vt:lpstr>
      <vt:lpstr>Slide 13</vt:lpstr>
      <vt:lpstr>Model korporativnog upravljanja sa jednstvenim  odborom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Dualni model korporativnog upravljanja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2.Naknade menadžmentu</vt:lpstr>
      <vt:lpstr>Slide 40</vt:lpstr>
      <vt:lpstr>Plate vrhunskih direktora</vt:lpstr>
      <vt:lpstr>Plate vrhunskih direktora u SAD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3.Koncentracija vtasništva</vt:lpstr>
      <vt:lpstr>Slide 51</vt:lpstr>
      <vt:lpstr>Slide 52</vt:lpstr>
      <vt:lpstr>Slide 53</vt:lpstr>
      <vt:lpstr>4.Odnos s interesno-utjecajnim subjektima</vt:lpstr>
      <vt:lpstr>Slide 55</vt:lpstr>
      <vt:lpstr>Slide 56</vt:lpstr>
      <vt:lpstr>Slide 57</vt:lpstr>
      <vt:lpstr>Slide 58</vt:lpstr>
      <vt:lpstr>Slide 59</vt:lpstr>
      <vt:lpstr>Slide 60</vt:lpstr>
      <vt:lpstr>5.Objavljivanje informacija i finansijska transparentnost</vt:lpstr>
      <vt:lpstr>Slide 62</vt:lpstr>
      <vt:lpstr>B - Eksterni mehanizmi korporativnog upravljanja</vt:lpstr>
      <vt:lpstr>1. Tržište za korporativnu kontrolu</vt:lpstr>
      <vt:lpstr>Slide 65</vt:lpstr>
      <vt:lpstr>Slide 66</vt:lpstr>
      <vt:lpstr>Slide 67</vt:lpstr>
      <vt:lpstr>Slide 68</vt:lpstr>
      <vt:lpstr>Slide 69</vt:lpstr>
      <vt:lpstr>2. Zakonodavni i regulatorni okvir</vt:lpstr>
      <vt:lpstr>Slide 71</vt:lpstr>
      <vt:lpstr>Slide 72</vt:lpstr>
      <vt:lpstr>Slide 73</vt:lpstr>
      <vt:lpstr>Slide 74</vt:lpstr>
      <vt:lpstr>Slide 75</vt:lpstr>
      <vt:lpstr>3. Zaštita manjinskih dioničara </vt:lpstr>
      <vt:lpstr>Slide 77</vt:lpstr>
      <vt:lpstr>Slide 78</vt:lpstr>
      <vt:lpstr> 4.Konkurentski uslovi  </vt:lpstr>
      <vt:lpstr>Slide 80</vt:lpstr>
      <vt:lpstr>Slide 81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 PRAVLJANJE</dc:title>
  <dc:creator>Halil Kalac</dc:creator>
  <cp:lastModifiedBy>Windows User</cp:lastModifiedBy>
  <cp:revision>168</cp:revision>
  <dcterms:created xsi:type="dcterms:W3CDTF">2019-03-16T22:36:43Z</dcterms:created>
  <dcterms:modified xsi:type="dcterms:W3CDTF">2019-03-26T14:04:25Z</dcterms:modified>
</cp:coreProperties>
</file>