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83" r:id="rId6"/>
    <p:sldId id="284" r:id="rId7"/>
    <p:sldId id="260" r:id="rId8"/>
    <p:sldId id="261" r:id="rId9"/>
    <p:sldId id="264" r:id="rId10"/>
    <p:sldId id="262" r:id="rId11"/>
    <p:sldId id="263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85" r:id="rId22"/>
    <p:sldId id="274" r:id="rId23"/>
    <p:sldId id="275" r:id="rId24"/>
    <p:sldId id="276" r:id="rId25"/>
    <p:sldId id="277" r:id="rId26"/>
    <p:sldId id="286" r:id="rId27"/>
    <p:sldId id="278" r:id="rId28"/>
    <p:sldId id="287" r:id="rId29"/>
    <p:sldId id="279" r:id="rId30"/>
    <p:sldId id="280" r:id="rId31"/>
    <p:sldId id="281" r:id="rId32"/>
    <p:sldId id="282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2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712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1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1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5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960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816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932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2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080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488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675AD-F806-4A5D-8180-BAAD0DAEC9E1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61BE58-0BC1-4F29-B699-8899321C99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423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MEĐUNARODNO FINANSIJSKO PRAVO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JAVNI DUG BIH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548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69701"/>
            <a:ext cx="10515600" cy="5507262"/>
          </a:xfrm>
        </p:spPr>
        <p:txBody>
          <a:bodyPr>
            <a:normAutofit/>
          </a:bodyPr>
          <a:lstStyle/>
          <a:p>
            <a:pPr algn="just"/>
            <a:r>
              <a:rPr lang="pl-PL" sz="3200" dirty="0"/>
              <a:t>Ukoliko se posmatra podjela kreditora na multilateralne i bilateralne, u 2017. godini </a:t>
            </a:r>
            <a:r>
              <a:rPr lang="pl-PL" sz="3200" dirty="0" smtClean="0"/>
              <a:t>učešće multilateralnih </a:t>
            </a:r>
            <a:r>
              <a:rPr lang="pl-PL" sz="3200" dirty="0"/>
              <a:t>kreditora je iznosilo 77,94% dok se na bilateralne odnosi 22,06% vanjskog duga BiH.</a:t>
            </a:r>
          </a:p>
          <a:p>
            <a:pPr marL="0" indent="0" algn="just">
              <a:buNone/>
            </a:pPr>
            <a:r>
              <a:rPr lang="en-US" sz="3200" b="1" i="1" dirty="0" smtClean="0"/>
              <a:t>3</a:t>
            </a:r>
            <a:r>
              <a:rPr lang="en-US" sz="3200" b="1" i="1" dirty="0"/>
              <a:t>. </a:t>
            </a:r>
            <a:r>
              <a:rPr lang="en-US" sz="3200" b="1" i="1" dirty="0" err="1"/>
              <a:t>Stanje</a:t>
            </a:r>
            <a:r>
              <a:rPr lang="en-US" sz="3200" b="1" i="1" dirty="0"/>
              <a:t> </a:t>
            </a:r>
            <a:r>
              <a:rPr lang="en-US" sz="3200" b="1" i="1" dirty="0" err="1"/>
              <a:t>vanjskog</a:t>
            </a:r>
            <a:r>
              <a:rPr lang="en-US" sz="3200" b="1" i="1" dirty="0"/>
              <a:t> </a:t>
            </a:r>
            <a:r>
              <a:rPr lang="en-US" sz="3200" b="1" i="1" dirty="0" err="1"/>
              <a:t>duga</a:t>
            </a:r>
            <a:r>
              <a:rPr lang="en-US" sz="3200" b="1" i="1" dirty="0"/>
              <a:t> </a:t>
            </a:r>
            <a:r>
              <a:rPr lang="en-US" sz="3200" b="1" i="1" dirty="0" err="1"/>
              <a:t>kroz</a:t>
            </a:r>
            <a:r>
              <a:rPr lang="en-US" sz="3200" b="1" i="1" dirty="0"/>
              <a:t> period</a:t>
            </a:r>
          </a:p>
          <a:p>
            <a:pPr algn="just"/>
            <a:r>
              <a:rPr lang="en-US" sz="3200" dirty="0"/>
              <a:t>U </a:t>
            </a:r>
            <a:r>
              <a:rPr lang="en-US" sz="3200" dirty="0" err="1"/>
              <a:t>tabeli</a:t>
            </a:r>
            <a:r>
              <a:rPr lang="en-US" sz="3200" dirty="0"/>
              <a:t> 3. </a:t>
            </a:r>
            <a:r>
              <a:rPr lang="en-US" sz="3200" dirty="0" err="1"/>
              <a:t>prikazano</a:t>
            </a:r>
            <a:r>
              <a:rPr lang="en-US" sz="3200" dirty="0"/>
              <a:t> je </a:t>
            </a:r>
            <a:r>
              <a:rPr lang="en-US" sz="3200" dirty="0" err="1"/>
              <a:t>kretanje</a:t>
            </a:r>
            <a:r>
              <a:rPr lang="en-US" sz="3200" dirty="0"/>
              <a:t> </a:t>
            </a:r>
            <a:r>
              <a:rPr lang="en-US" sz="3200" dirty="0" err="1"/>
              <a:t>stanja</a:t>
            </a:r>
            <a:r>
              <a:rPr lang="en-US" sz="3200" dirty="0"/>
              <a:t> </a:t>
            </a:r>
            <a:r>
              <a:rPr lang="en-US" sz="3200" dirty="0" err="1"/>
              <a:t>vanjskog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</a:t>
            </a:r>
            <a:r>
              <a:rPr lang="en-US" sz="3200" dirty="0" err="1"/>
              <a:t>BiH</a:t>
            </a:r>
            <a:r>
              <a:rPr lang="en-US" sz="3200" dirty="0"/>
              <a:t> u </a:t>
            </a:r>
            <a:r>
              <a:rPr lang="en-US" sz="3200" dirty="0" err="1"/>
              <a:t>desetogodišnjem</a:t>
            </a:r>
            <a:r>
              <a:rPr lang="en-US" sz="3200" dirty="0"/>
              <a:t> </a:t>
            </a:r>
            <a:r>
              <a:rPr lang="en-US" sz="3200" dirty="0" err="1"/>
              <a:t>periodu</a:t>
            </a:r>
            <a:r>
              <a:rPr lang="en-US" sz="3200" dirty="0"/>
              <a:t> </a:t>
            </a:r>
            <a:r>
              <a:rPr lang="en-US" sz="3200" dirty="0" err="1"/>
              <a:t>uz</a:t>
            </a:r>
            <a:r>
              <a:rPr lang="en-US" sz="3200" dirty="0"/>
              <a:t> </a:t>
            </a:r>
            <a:r>
              <a:rPr lang="en-US" sz="3200" dirty="0" err="1" smtClean="0"/>
              <a:t>iskazano</a:t>
            </a:r>
            <a:r>
              <a:rPr lang="sr-Latn-ME" sz="3200" dirty="0" smtClean="0"/>
              <a:t> </a:t>
            </a:r>
            <a:r>
              <a:rPr lang="en-US" sz="3200" dirty="0" err="1" smtClean="0"/>
              <a:t>povećanje</a:t>
            </a:r>
            <a:r>
              <a:rPr lang="en-US" sz="3200" dirty="0" smtClean="0"/>
              <a:t>/</a:t>
            </a:r>
            <a:r>
              <a:rPr lang="en-US" sz="3200" dirty="0" err="1" smtClean="0"/>
              <a:t>smanjene</a:t>
            </a:r>
            <a:r>
              <a:rPr lang="en-US" sz="3200" dirty="0" smtClean="0"/>
              <a:t> </a:t>
            </a:r>
            <a:r>
              <a:rPr lang="en-US" sz="3200" dirty="0" err="1"/>
              <a:t>vanjskog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</a:t>
            </a:r>
            <a:r>
              <a:rPr lang="en-US" sz="3200" dirty="0" err="1"/>
              <a:t>BiH</a:t>
            </a:r>
            <a:r>
              <a:rPr lang="en-US" sz="3200" dirty="0"/>
              <a:t> u </a:t>
            </a:r>
            <a:r>
              <a:rPr lang="en-US" sz="3200" dirty="0" err="1"/>
              <a:t>odnosu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prethodnu</a:t>
            </a:r>
            <a:r>
              <a:rPr lang="en-US" sz="3200" dirty="0"/>
              <a:t> </a:t>
            </a:r>
            <a:r>
              <a:rPr lang="en-US" sz="3200" dirty="0" err="1"/>
              <a:t>godinu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38652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9701" y="669700"/>
            <a:ext cx="10882648" cy="602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083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73487"/>
            <a:ext cx="10515600" cy="58034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4</a:t>
            </a:r>
            <a:r>
              <a:rPr lang="en-US" b="1" i="1" dirty="0"/>
              <a:t>. </a:t>
            </a:r>
            <a:r>
              <a:rPr lang="en-US" b="1" i="1" dirty="0" err="1"/>
              <a:t>Vanjska</a:t>
            </a:r>
            <a:r>
              <a:rPr lang="en-US" b="1" i="1" dirty="0"/>
              <a:t> </a:t>
            </a:r>
            <a:r>
              <a:rPr lang="en-US" b="1" i="1" dirty="0" err="1"/>
              <a:t>zaduženost</a:t>
            </a:r>
            <a:r>
              <a:rPr lang="en-US" b="1" i="1" dirty="0"/>
              <a:t> (</a:t>
            </a:r>
            <a:r>
              <a:rPr lang="en-US" b="1" i="1" dirty="0" err="1"/>
              <a:t>novi</a:t>
            </a:r>
            <a:r>
              <a:rPr lang="en-US" b="1" i="1" dirty="0"/>
              <a:t> </a:t>
            </a:r>
            <a:r>
              <a:rPr lang="en-US" b="1" i="1" dirty="0" err="1"/>
              <a:t>krediti</a:t>
            </a:r>
            <a:r>
              <a:rPr lang="en-US" b="1" i="1" dirty="0"/>
              <a:t>) </a:t>
            </a:r>
            <a:r>
              <a:rPr lang="en-US" b="1" i="1" dirty="0" err="1"/>
              <a:t>po</a:t>
            </a:r>
            <a:r>
              <a:rPr lang="en-US" b="1" i="1" dirty="0"/>
              <a:t> </a:t>
            </a:r>
            <a:r>
              <a:rPr lang="en-US" b="1" i="1" dirty="0" err="1"/>
              <a:t>sektorima</a:t>
            </a:r>
            <a:r>
              <a:rPr lang="en-US" b="1" i="1" dirty="0"/>
              <a:t>/</a:t>
            </a:r>
            <a:r>
              <a:rPr lang="en-US" b="1" i="1" dirty="0" err="1"/>
              <a:t>namjeni</a:t>
            </a:r>
            <a:r>
              <a:rPr lang="en-US" b="1" i="1" dirty="0"/>
              <a:t> </a:t>
            </a:r>
            <a:r>
              <a:rPr lang="en-US" b="1" i="1" dirty="0" err="1"/>
              <a:t>korištenja</a:t>
            </a:r>
            <a:r>
              <a:rPr lang="en-US" b="1" i="1" dirty="0"/>
              <a:t> </a:t>
            </a:r>
            <a:r>
              <a:rPr lang="en-US" b="1" i="1" dirty="0" err="1"/>
              <a:t>kredita</a:t>
            </a:r>
            <a:endParaRPr lang="en-US" b="1" i="1" dirty="0"/>
          </a:p>
          <a:p>
            <a:r>
              <a:rPr lang="en-US" dirty="0" err="1"/>
              <a:t>Namjena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 </a:t>
            </a:r>
            <a:r>
              <a:rPr lang="en-US" dirty="0" err="1"/>
              <a:t>posmatra</a:t>
            </a:r>
            <a:r>
              <a:rPr lang="en-US" dirty="0"/>
              <a:t> se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zaduživanje</a:t>
            </a:r>
            <a:r>
              <a:rPr lang="en-US" dirty="0"/>
              <a:t> u </a:t>
            </a:r>
            <a:r>
              <a:rPr lang="en-US" dirty="0" err="1"/>
              <a:t>sektore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podršku</a:t>
            </a:r>
            <a:r>
              <a:rPr lang="en-US" dirty="0"/>
              <a:t> </a:t>
            </a:r>
            <a:r>
              <a:rPr lang="en-US" dirty="0" err="1"/>
              <a:t>infrastrukturnim</a:t>
            </a:r>
            <a:r>
              <a:rPr lang="en-US" dirty="0"/>
              <a:t> </a:t>
            </a:r>
            <a:r>
              <a:rPr lang="en-US" dirty="0" err="1" smtClean="0"/>
              <a:t>projektima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projektima </a:t>
            </a:r>
            <a:r>
              <a:rPr lang="pl-PL" dirty="0"/>
              <a:t>za podršku javnog </a:t>
            </a:r>
            <a:r>
              <a:rPr lang="pl-PL" dirty="0" smtClean="0"/>
              <a:t>sektora </a:t>
            </a:r>
            <a:r>
              <a:rPr lang="pl-PL" dirty="0"/>
              <a:t>i privredne </a:t>
            </a:r>
            <a:r>
              <a:rPr lang="pl-PL" dirty="0" smtClean="0"/>
              <a:t>djelatnosti.</a:t>
            </a:r>
            <a:endParaRPr lang="pl-PL" dirty="0"/>
          </a:p>
          <a:p>
            <a:pPr algn="just"/>
            <a:r>
              <a:rPr lang="en-US" dirty="0"/>
              <a:t>U </a:t>
            </a:r>
            <a:r>
              <a:rPr lang="en-US" dirty="0" err="1"/>
              <a:t>ukupnom</a:t>
            </a:r>
            <a:r>
              <a:rPr lang="en-US" dirty="0"/>
              <a:t>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vanjske</a:t>
            </a:r>
            <a:r>
              <a:rPr lang="en-US" dirty="0"/>
              <a:t> </a:t>
            </a:r>
            <a:r>
              <a:rPr lang="en-US" dirty="0" err="1"/>
              <a:t>zaduženosti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kredita</a:t>
            </a:r>
            <a:r>
              <a:rPr lang="en-US" dirty="0"/>
              <a:t> 60,67% </a:t>
            </a:r>
            <a:r>
              <a:rPr lang="en-US" dirty="0" err="1"/>
              <a:t>odnosi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kredite</a:t>
            </a:r>
            <a:r>
              <a:rPr lang="sr-Latn-ME" dirty="0" smtClean="0"/>
              <a:t> </a:t>
            </a:r>
            <a:r>
              <a:rPr lang="pl-PL" dirty="0" smtClean="0"/>
              <a:t>usmjerene </a:t>
            </a:r>
            <a:r>
              <a:rPr lang="pl-PL" dirty="0"/>
              <a:t>za realizaciju infrastrukturnih projekata, 14,98% na kredite namijenjene javnom sektoru</a:t>
            </a:r>
            <a:r>
              <a:rPr lang="pl-PL" dirty="0" smtClean="0"/>
              <a:t>, dok </a:t>
            </a:r>
            <a:r>
              <a:rPr lang="pl-PL" dirty="0"/>
              <a:t>se 24,35% odnosi na kredite namijenjene za privredne djelatnosti.</a:t>
            </a:r>
          </a:p>
          <a:p>
            <a:pPr algn="just"/>
            <a:r>
              <a:rPr lang="pl-PL" dirty="0"/>
              <a:t>Od ukupno povučenih sredstava u 2017. godini 92,66% se odnosi na infrastrukturne projekte, 5,72</a:t>
            </a:r>
            <a:r>
              <a:rPr lang="pl-PL" dirty="0" smtClean="0"/>
              <a:t>% na </a:t>
            </a:r>
            <a:r>
              <a:rPr lang="pl-PL" dirty="0"/>
              <a:t>javni sektor, dok se 1,62% odnosi na projekte usmjerene na privredne </a:t>
            </a:r>
            <a:r>
              <a:rPr lang="pl-PL" dirty="0" smtClean="0"/>
              <a:t>djelatnosti.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99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85066" y="373487"/>
            <a:ext cx="10113492" cy="580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300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56823"/>
            <a:ext cx="10515600" cy="5520140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/>
              <a:t>5</a:t>
            </a:r>
            <a:r>
              <a:rPr lang="en-US" b="1" i="1" dirty="0"/>
              <a:t>. </a:t>
            </a:r>
            <a:r>
              <a:rPr lang="en-US" b="1" i="1" dirty="0" err="1"/>
              <a:t>Servisiranje</a:t>
            </a:r>
            <a:r>
              <a:rPr lang="en-US" b="1" i="1" dirty="0"/>
              <a:t> </a:t>
            </a:r>
            <a:r>
              <a:rPr lang="en-US" b="1" i="1" dirty="0" err="1"/>
              <a:t>vanjskog</a:t>
            </a:r>
            <a:r>
              <a:rPr lang="en-US" b="1" i="1" dirty="0"/>
              <a:t> </a:t>
            </a:r>
            <a:r>
              <a:rPr lang="en-US" b="1" i="1" dirty="0" err="1"/>
              <a:t>duga</a:t>
            </a:r>
            <a:endParaRPr lang="en-US" b="1" i="1" dirty="0"/>
          </a:p>
          <a:p>
            <a:r>
              <a:rPr lang="en-US" b="1" i="1" dirty="0" err="1" smtClean="0"/>
              <a:t>Servisirane</a:t>
            </a:r>
            <a:r>
              <a:rPr lang="en-US" b="1" i="1" dirty="0" smtClean="0"/>
              <a:t> </a:t>
            </a:r>
            <a:r>
              <a:rPr lang="en-US" b="1" i="1" dirty="0" err="1"/>
              <a:t>obaveze</a:t>
            </a:r>
            <a:r>
              <a:rPr lang="en-US" b="1" i="1" dirty="0"/>
              <a:t> </a:t>
            </a:r>
            <a:r>
              <a:rPr lang="en-US" b="1" i="1" dirty="0" err="1"/>
              <a:t>kroz</a:t>
            </a:r>
            <a:r>
              <a:rPr lang="en-US" b="1" i="1" dirty="0"/>
              <a:t> period 2008.-2017. </a:t>
            </a:r>
            <a:r>
              <a:rPr lang="en-US" b="1" i="1" dirty="0" err="1"/>
              <a:t>godine</a:t>
            </a:r>
            <a:endParaRPr lang="en-US" b="1" i="1" dirty="0"/>
          </a:p>
          <a:p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plaćenih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entiteta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period 2008.</a:t>
            </a:r>
          </a:p>
          <a:p>
            <a:r>
              <a:rPr lang="en-US" dirty="0" smtClean="0"/>
              <a:t>2017</a:t>
            </a:r>
            <a:r>
              <a:rPr lang="en-US" dirty="0"/>
              <a:t>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strukturom</a:t>
            </a:r>
            <a:r>
              <a:rPr lang="en-US" dirty="0"/>
              <a:t> </a:t>
            </a:r>
            <a:r>
              <a:rPr lang="en-US" dirty="0" err="1"/>
              <a:t>plaćanja</a:t>
            </a:r>
            <a:r>
              <a:rPr lang="en-US" dirty="0"/>
              <a:t> </a:t>
            </a:r>
            <a:r>
              <a:rPr lang="en-US" dirty="0" err="1"/>
              <a:t>glavnica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kamata</a:t>
            </a:r>
            <a:r>
              <a:rPr lang="en-US" dirty="0"/>
              <a:t>, </a:t>
            </a:r>
            <a:r>
              <a:rPr lang="en-US" dirty="0" err="1"/>
              <a:t>servisnih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/>
              <a:t>prikazan</a:t>
            </a:r>
            <a:r>
              <a:rPr lang="en-US" dirty="0"/>
              <a:t> je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narednoj</a:t>
            </a:r>
            <a:r>
              <a:rPr lang="en-US" dirty="0" smtClean="0"/>
              <a:t> </a:t>
            </a:r>
            <a:r>
              <a:rPr lang="en-US" dirty="0" err="1"/>
              <a:t>tabeli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35236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581" y="386366"/>
            <a:ext cx="11165982" cy="538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66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6518"/>
            <a:ext cx="10515600" cy="57004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b="1" i="1" dirty="0" err="1"/>
              <a:t>Servisiranje</a:t>
            </a:r>
            <a:r>
              <a:rPr lang="en-US" b="1" i="1" dirty="0"/>
              <a:t> </a:t>
            </a:r>
            <a:r>
              <a:rPr lang="en-US" b="1" i="1" dirty="0" err="1"/>
              <a:t>vanjskog</a:t>
            </a:r>
            <a:r>
              <a:rPr lang="en-US" b="1" i="1" dirty="0"/>
              <a:t> </a:t>
            </a:r>
            <a:r>
              <a:rPr lang="en-US" b="1" i="1" dirty="0" err="1"/>
              <a:t>državnog</a:t>
            </a:r>
            <a:r>
              <a:rPr lang="en-US" b="1" i="1" dirty="0"/>
              <a:t> </a:t>
            </a:r>
            <a:r>
              <a:rPr lang="en-US" b="1" i="1" dirty="0" err="1"/>
              <a:t>duga</a:t>
            </a:r>
            <a:r>
              <a:rPr lang="en-US" b="1" i="1" dirty="0"/>
              <a:t> </a:t>
            </a:r>
            <a:r>
              <a:rPr lang="en-US" b="1" i="1" dirty="0" err="1"/>
              <a:t>tokom</a:t>
            </a:r>
            <a:r>
              <a:rPr lang="en-US" b="1" i="1" dirty="0"/>
              <a:t> 2017. </a:t>
            </a:r>
            <a:r>
              <a:rPr lang="en-US" b="1" i="1" dirty="0" err="1"/>
              <a:t>godine</a:t>
            </a:r>
            <a:endParaRPr lang="en-US" b="1" i="1" dirty="0"/>
          </a:p>
          <a:p>
            <a:r>
              <a:rPr lang="en-US" dirty="0"/>
              <a:t>U </a:t>
            </a:r>
            <a:r>
              <a:rPr lang="en-US" dirty="0" err="1"/>
              <a:t>periodu</a:t>
            </a:r>
            <a:r>
              <a:rPr lang="en-US" dirty="0"/>
              <a:t> 01.01.-31.12.2017.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en-US" dirty="0" err="1"/>
              <a:t>dospjele</a:t>
            </a:r>
            <a:r>
              <a:rPr lang="en-US" dirty="0"/>
              <a:t> </a:t>
            </a:r>
            <a:r>
              <a:rPr lang="en-US" dirty="0" err="1"/>
              <a:t>obaveze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vanjskom</a:t>
            </a:r>
            <a:r>
              <a:rPr lang="en-US" dirty="0"/>
              <a:t> </a:t>
            </a:r>
            <a:r>
              <a:rPr lang="en-US" dirty="0" err="1"/>
              <a:t>državnom</a:t>
            </a:r>
            <a:r>
              <a:rPr lang="en-US" dirty="0"/>
              <a:t> </a:t>
            </a:r>
            <a:r>
              <a:rPr lang="en-US" dirty="0" err="1"/>
              <a:t>dugu</a:t>
            </a:r>
            <a:r>
              <a:rPr lang="en-US" dirty="0"/>
              <a:t> </a:t>
            </a:r>
            <a:r>
              <a:rPr lang="en-US" dirty="0" err="1"/>
              <a:t>servisirane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pl-PL" dirty="0" smtClean="0"/>
              <a:t>redovno</a:t>
            </a:r>
            <a:r>
              <a:rPr lang="pl-PL" dirty="0"/>
              <a:t>, u ukupnom iznosu od 983,26 mil KM12, od čega se na otplatu glavnice odnosi 864,62 </a:t>
            </a:r>
            <a:r>
              <a:rPr lang="pl-PL" dirty="0" smtClean="0"/>
              <a:t>mil </a:t>
            </a:r>
            <a:r>
              <a:rPr lang="en-US" dirty="0" smtClean="0"/>
              <a:t>KM </a:t>
            </a:r>
            <a:r>
              <a:rPr lang="en-US" dirty="0" err="1"/>
              <a:t>ili</a:t>
            </a:r>
            <a:r>
              <a:rPr lang="en-US" dirty="0"/>
              <a:t> 87,93%,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otplatu</a:t>
            </a:r>
            <a:r>
              <a:rPr lang="en-US" dirty="0"/>
              <a:t> </a:t>
            </a:r>
            <a:r>
              <a:rPr lang="en-US" dirty="0" err="1"/>
              <a:t>kamate</a:t>
            </a:r>
            <a:r>
              <a:rPr lang="en-US" dirty="0"/>
              <a:t>, </a:t>
            </a:r>
            <a:r>
              <a:rPr lang="en-US" dirty="0" err="1"/>
              <a:t>servisnih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troškova</a:t>
            </a:r>
            <a:r>
              <a:rPr lang="en-US" dirty="0"/>
              <a:t> 118,64 mil KM </a:t>
            </a:r>
            <a:r>
              <a:rPr lang="en-US" dirty="0" err="1"/>
              <a:t>ili</a:t>
            </a:r>
            <a:r>
              <a:rPr lang="en-US" dirty="0"/>
              <a:t> 12,07%.</a:t>
            </a:r>
          </a:p>
          <a:p>
            <a:r>
              <a:rPr lang="en-US" dirty="0"/>
              <a:t>Na </a:t>
            </a:r>
            <a:r>
              <a:rPr lang="en-US" dirty="0" err="1"/>
              <a:t>mulilateralne</a:t>
            </a:r>
            <a:r>
              <a:rPr lang="en-US" dirty="0"/>
              <a:t> </a:t>
            </a:r>
            <a:r>
              <a:rPr lang="en-US" dirty="0" err="1"/>
              <a:t>kreditore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80,98% od </a:t>
            </a:r>
            <a:r>
              <a:rPr lang="en-US" dirty="0" err="1"/>
              <a:t>ukupno</a:t>
            </a:r>
            <a:r>
              <a:rPr lang="en-US" dirty="0"/>
              <a:t> </a:t>
            </a:r>
            <a:r>
              <a:rPr lang="en-US" dirty="0" err="1"/>
              <a:t>servisiranih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vanjskom</a:t>
            </a:r>
            <a:r>
              <a:rPr lang="en-US" dirty="0"/>
              <a:t> </a:t>
            </a:r>
            <a:r>
              <a:rPr lang="en-US" dirty="0" err="1" smtClean="0"/>
              <a:t>državnom</a:t>
            </a:r>
            <a:r>
              <a:rPr lang="sr-Latn-ME" dirty="0" smtClean="0"/>
              <a:t> </a:t>
            </a:r>
            <a:r>
              <a:rPr lang="pl-PL" dirty="0" smtClean="0"/>
              <a:t>dugu</a:t>
            </a:r>
            <a:r>
              <a:rPr lang="pl-PL" dirty="0"/>
              <a:t>, dok se na bilateralne kreditore odnosi 19,02</a:t>
            </a:r>
            <a:r>
              <a:rPr lang="pl-PL" dirty="0" smtClean="0"/>
              <a:t>%.</a:t>
            </a:r>
          </a:p>
          <a:p>
            <a:r>
              <a:rPr lang="pl-PL" dirty="0" smtClean="0"/>
              <a:t> </a:t>
            </a:r>
            <a:r>
              <a:rPr lang="pl-PL" dirty="0"/>
              <a:t>Struktura servisiranih obaveza po </a:t>
            </a:r>
            <a:r>
              <a:rPr lang="pl-PL" dirty="0" smtClean="0"/>
              <a:t>vanjskom </a:t>
            </a:r>
            <a:r>
              <a:rPr lang="en-US" dirty="0" err="1" smtClean="0"/>
              <a:t>državnom</a:t>
            </a:r>
            <a:r>
              <a:rPr lang="en-US" dirty="0" smtClean="0"/>
              <a:t> </a:t>
            </a:r>
            <a:r>
              <a:rPr lang="en-US" dirty="0" err="1"/>
              <a:t>dugu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kreditorima</a:t>
            </a:r>
            <a:r>
              <a:rPr lang="en-US" dirty="0"/>
              <a:t> </a:t>
            </a:r>
            <a:r>
              <a:rPr lang="en-US" dirty="0" err="1"/>
              <a:t>prikazana</a:t>
            </a:r>
            <a:r>
              <a:rPr lang="en-US" dirty="0"/>
              <a:t> je u </a:t>
            </a:r>
            <a:r>
              <a:rPr lang="en-US" dirty="0" err="1"/>
              <a:t>sljedećem</a:t>
            </a:r>
            <a:r>
              <a:rPr lang="en-US" dirty="0"/>
              <a:t> </a:t>
            </a:r>
            <a:r>
              <a:rPr lang="en-US" dirty="0" err="1"/>
              <a:t>grafikonu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69966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925" y="412125"/>
            <a:ext cx="11038968" cy="656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485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43190"/>
            <a:ext cx="10515600" cy="5133774"/>
          </a:xfrm>
        </p:spPr>
        <p:txBody>
          <a:bodyPr>
            <a:normAutofit/>
          </a:bodyPr>
          <a:lstStyle/>
          <a:p>
            <a:r>
              <a:rPr lang="en-US" dirty="0"/>
              <a:t>U </a:t>
            </a:r>
            <a:r>
              <a:rPr lang="en-US" dirty="0" err="1"/>
              <a:t>ukupno</a:t>
            </a:r>
            <a:r>
              <a:rPr lang="en-US" dirty="0"/>
              <a:t> </a:t>
            </a:r>
            <a:r>
              <a:rPr lang="en-US" dirty="0" err="1"/>
              <a:t>servisiranom</a:t>
            </a:r>
            <a:r>
              <a:rPr lang="en-US" dirty="0"/>
              <a:t> </a:t>
            </a:r>
            <a:r>
              <a:rPr lang="en-US" dirty="0" err="1"/>
              <a:t>iznosu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, </a:t>
            </a:r>
            <a:r>
              <a:rPr lang="en-US" dirty="0" err="1"/>
              <a:t>Federacija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je </a:t>
            </a:r>
            <a:r>
              <a:rPr lang="en-US" dirty="0" err="1"/>
              <a:t>učestvovala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632,38 mil KM (64,31%),</a:t>
            </a:r>
          </a:p>
          <a:p>
            <a:r>
              <a:rPr lang="en-US" dirty="0" err="1"/>
              <a:t>Republika</a:t>
            </a:r>
            <a:r>
              <a:rPr lang="en-US" dirty="0"/>
              <a:t> </a:t>
            </a:r>
            <a:r>
              <a:rPr lang="en-US" dirty="0" err="1"/>
              <a:t>Srpska</a:t>
            </a:r>
            <a:r>
              <a:rPr lang="en-US" dirty="0"/>
              <a:t> 341,59 mil KM (34,74%), </a:t>
            </a:r>
            <a:r>
              <a:rPr lang="en-US" dirty="0" err="1"/>
              <a:t>Distrikt</a:t>
            </a:r>
            <a:r>
              <a:rPr lang="en-US" dirty="0"/>
              <a:t> 4,57 mil KM (0,47%),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4,71 </a:t>
            </a:r>
            <a:r>
              <a:rPr lang="en-US" dirty="0" smtClean="0"/>
              <a:t>mil</a:t>
            </a:r>
            <a:r>
              <a:rPr lang="sr-Latn-ME" dirty="0" smtClean="0"/>
              <a:t> </a:t>
            </a:r>
            <a:r>
              <a:rPr lang="en-US" dirty="0" smtClean="0"/>
              <a:t>KM </a:t>
            </a:r>
            <a:r>
              <a:rPr lang="en-US" dirty="0"/>
              <a:t>(0,48%).</a:t>
            </a:r>
          </a:p>
          <a:p>
            <a:r>
              <a:rPr lang="en-US" dirty="0" err="1"/>
              <a:t>Detaljan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servisiranja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kreditorima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nosiocima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smtClean="0"/>
              <a:t>period</a:t>
            </a:r>
            <a:r>
              <a:rPr lang="sr-Latn-ME" dirty="0" smtClean="0"/>
              <a:t> </a:t>
            </a:r>
            <a:r>
              <a:rPr lang="nl-NL" dirty="0" smtClean="0"/>
              <a:t>01.01</a:t>
            </a:r>
            <a:r>
              <a:rPr lang="nl-NL" dirty="0"/>
              <a:t>.-31.12.2017. godine dat je u Prilogu 4.</a:t>
            </a:r>
          </a:p>
          <a:p>
            <a:pPr marL="0" indent="0">
              <a:buNone/>
            </a:pPr>
            <a:r>
              <a:rPr lang="en-US" b="1" i="1" dirty="0" smtClean="0"/>
              <a:t>6</a:t>
            </a:r>
            <a:r>
              <a:rPr lang="en-US" b="1" i="1" dirty="0"/>
              <a:t>. </a:t>
            </a:r>
            <a:r>
              <a:rPr lang="en-US" b="1" i="1" dirty="0" err="1"/>
              <a:t>Kreditni</a:t>
            </a:r>
            <a:r>
              <a:rPr lang="en-US" b="1" i="1" dirty="0"/>
              <a:t> </a:t>
            </a:r>
            <a:r>
              <a:rPr lang="en-US" b="1" i="1" dirty="0" err="1"/>
              <a:t>uslovi</a:t>
            </a:r>
            <a:r>
              <a:rPr lang="en-US" b="1" i="1" dirty="0"/>
              <a:t>, </a:t>
            </a:r>
            <a:r>
              <a:rPr lang="en-US" b="1" i="1" dirty="0" err="1"/>
              <a:t>kamatna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valutna</a:t>
            </a:r>
            <a:r>
              <a:rPr lang="en-US" b="1" i="1" dirty="0"/>
              <a:t> </a:t>
            </a:r>
            <a:r>
              <a:rPr lang="en-US" b="1" i="1" dirty="0" err="1"/>
              <a:t>struktura</a:t>
            </a:r>
            <a:r>
              <a:rPr lang="en-US" b="1" i="1" dirty="0"/>
              <a:t> </a:t>
            </a:r>
            <a:r>
              <a:rPr lang="en-US" b="1" i="1" dirty="0" err="1"/>
              <a:t>kredita</a:t>
            </a:r>
            <a:endParaRPr lang="en-US" b="1" i="1" dirty="0"/>
          </a:p>
          <a:p>
            <a:r>
              <a:rPr lang="en-US" dirty="0" err="1"/>
              <a:t>Pregled</a:t>
            </a:r>
            <a:r>
              <a:rPr lang="en-US" dirty="0"/>
              <a:t> </a:t>
            </a:r>
            <a:r>
              <a:rPr lang="en-US" dirty="0" err="1"/>
              <a:t>kreditnih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zaduženja</a:t>
            </a:r>
            <a:r>
              <a:rPr lang="en-US" dirty="0"/>
              <a:t> </a:t>
            </a:r>
            <a:r>
              <a:rPr lang="en-US" dirty="0" err="1"/>
              <a:t>Bosne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„</a:t>
            </a:r>
            <a:r>
              <a:rPr lang="en-US" dirty="0" err="1"/>
              <a:t>starog</a:t>
            </a:r>
            <a:r>
              <a:rPr lang="en-US" dirty="0"/>
              <a:t>” </a:t>
            </a:r>
            <a:r>
              <a:rPr lang="en-US" dirty="0" err="1"/>
              <a:t>i</a:t>
            </a:r>
            <a:r>
              <a:rPr lang="en-US" dirty="0"/>
              <a:t> „</a:t>
            </a:r>
            <a:r>
              <a:rPr lang="en-US" dirty="0" err="1"/>
              <a:t>novog</a:t>
            </a:r>
            <a:r>
              <a:rPr lang="en-US" dirty="0" smtClean="0"/>
              <a:t>”</a:t>
            </a:r>
            <a:r>
              <a:rPr lang="sr-Latn-ME" dirty="0" smtClean="0"/>
              <a:t> </a:t>
            </a:r>
            <a:r>
              <a:rPr lang="en-US" dirty="0" err="1" smtClean="0"/>
              <a:t>duga</a:t>
            </a:r>
            <a:r>
              <a:rPr lang="en-US" dirty="0"/>
              <a:t>,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kamate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u </a:t>
            </a:r>
            <a:r>
              <a:rPr lang="en-US" dirty="0" err="1"/>
              <a:t>ukupnom</a:t>
            </a:r>
            <a:r>
              <a:rPr lang="en-US" dirty="0"/>
              <a:t> </a:t>
            </a:r>
            <a:r>
              <a:rPr lang="en-US" dirty="0" err="1"/>
              <a:t>vanjskom</a:t>
            </a:r>
            <a:r>
              <a:rPr lang="en-US" dirty="0"/>
              <a:t> </a:t>
            </a:r>
            <a:r>
              <a:rPr lang="en-US" dirty="0" err="1"/>
              <a:t>zaduženju</a:t>
            </a:r>
            <a:r>
              <a:rPr lang="en-US" dirty="0"/>
              <a:t>, </a:t>
            </a:r>
            <a:r>
              <a:rPr lang="en-US" dirty="0" err="1"/>
              <a:t>dat</a:t>
            </a:r>
            <a:r>
              <a:rPr lang="en-US" dirty="0"/>
              <a:t> je u </a:t>
            </a:r>
            <a:r>
              <a:rPr lang="en-US" dirty="0" err="1"/>
              <a:t>Tabeli</a:t>
            </a:r>
            <a:r>
              <a:rPr lang="en-US" dirty="0"/>
              <a:t> 5.</a:t>
            </a:r>
          </a:p>
        </p:txBody>
      </p:sp>
    </p:spTree>
    <p:extLst>
      <p:ext uri="{BB962C8B-B14F-4D97-AF65-F5344CB8AC3E}">
        <p14:creationId xmlns:p14="http://schemas.microsoft.com/office/powerpoint/2010/main" val="2014193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6709" y="412124"/>
            <a:ext cx="10150942" cy="535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04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Vanjski dug BiH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smtClean="0"/>
              <a:t>U BiH i njenim entitetima i distriktu prisutan je vanjski i unutrašnji dug. Analiziraću vanjski i unutrašnji dug na dan 31.12.2017. godine.</a:t>
            </a:r>
          </a:p>
          <a:p>
            <a:pPr marL="0" indent="0">
              <a:buNone/>
            </a:pPr>
            <a:r>
              <a:rPr lang="sr-Latn-ME" dirty="0" smtClean="0"/>
              <a:t>1. </a:t>
            </a:r>
            <a:r>
              <a:rPr lang="en-US" dirty="0" err="1" smtClean="0"/>
              <a:t>Vanjski</a:t>
            </a:r>
            <a:r>
              <a:rPr lang="en-US" dirty="0" smtClean="0"/>
              <a:t> dug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31.12.2017. </a:t>
            </a:r>
            <a:r>
              <a:rPr lang="en-US" dirty="0" err="1" smtClean="0"/>
              <a:t>godine</a:t>
            </a:r>
            <a:r>
              <a:rPr lang="en-US" dirty="0" smtClean="0"/>
              <a:t> </a:t>
            </a:r>
            <a:r>
              <a:rPr lang="en-US" dirty="0" err="1" smtClean="0"/>
              <a:t>iznosi</a:t>
            </a:r>
            <a:r>
              <a:rPr lang="en-US" dirty="0" smtClean="0"/>
              <a:t> 7.851,99 mil KM2 , a </a:t>
            </a:r>
            <a:r>
              <a:rPr lang="en-US" dirty="0" err="1" smtClean="0"/>
              <a:t>isti</a:t>
            </a:r>
            <a:r>
              <a:rPr lang="en-US" dirty="0" smtClean="0"/>
              <a:t> 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vanjski</a:t>
            </a:r>
            <a:r>
              <a:rPr lang="en-US" dirty="0" smtClean="0"/>
              <a:t> </a:t>
            </a:r>
            <a:r>
              <a:rPr lang="en-US" dirty="0" err="1" smtClean="0"/>
              <a:t>državni</a:t>
            </a:r>
            <a:r>
              <a:rPr lang="en-US" dirty="0" smtClean="0"/>
              <a:t> dug u </a:t>
            </a:r>
            <a:r>
              <a:rPr lang="en-US" dirty="0" err="1" smtClean="0"/>
              <a:t>iznosu</a:t>
            </a:r>
            <a:r>
              <a:rPr lang="en-US" dirty="0" smtClean="0"/>
              <a:t> od 7.718,78 mil KM </a:t>
            </a:r>
            <a:r>
              <a:rPr lang="en-US" dirty="0" err="1" smtClean="0"/>
              <a:t>koji</a:t>
            </a:r>
            <a:r>
              <a:rPr lang="en-US" dirty="0" smtClean="0"/>
              <a:t> je </a:t>
            </a:r>
            <a:r>
              <a:rPr lang="en-US" dirty="0" err="1" smtClean="0"/>
              <a:t>alociran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Federaciju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(u </a:t>
            </a:r>
            <a:r>
              <a:rPr lang="en-US" dirty="0" err="1" smtClean="0"/>
              <a:t>daljem</a:t>
            </a:r>
            <a:r>
              <a:rPr lang="en-US" dirty="0" smtClean="0"/>
              <a:t> </a:t>
            </a:r>
            <a:r>
              <a:rPr lang="en-US" dirty="0" err="1" smtClean="0"/>
              <a:t>tekstu</a:t>
            </a:r>
            <a:r>
              <a:rPr lang="en-US" dirty="0" smtClean="0"/>
              <a:t>: </a:t>
            </a:r>
            <a:r>
              <a:rPr lang="sr-Latn-ME" dirty="0" smtClean="0"/>
              <a:t> </a:t>
            </a:r>
            <a:r>
              <a:rPr lang="en-US" dirty="0" err="1" smtClean="0"/>
              <a:t>Federacija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), </a:t>
            </a:r>
            <a:r>
              <a:rPr lang="en-US" dirty="0" err="1" smtClean="0"/>
              <a:t>Republiku</a:t>
            </a:r>
            <a:r>
              <a:rPr lang="en-US" dirty="0" smtClean="0"/>
              <a:t> </a:t>
            </a:r>
            <a:r>
              <a:rPr lang="en-US" dirty="0" err="1" smtClean="0"/>
              <a:t>Srpsku</a:t>
            </a:r>
            <a:r>
              <a:rPr lang="en-US" dirty="0" smtClean="0"/>
              <a:t>, </a:t>
            </a:r>
            <a:r>
              <a:rPr lang="en-US" dirty="0" err="1" smtClean="0"/>
              <a:t>Brčko</a:t>
            </a:r>
            <a:r>
              <a:rPr lang="en-US" dirty="0" smtClean="0"/>
              <a:t> </a:t>
            </a:r>
            <a:r>
              <a:rPr lang="en-US" dirty="0" err="1" smtClean="0"/>
              <a:t>distrikt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(u </a:t>
            </a:r>
            <a:r>
              <a:rPr lang="en-US" dirty="0" err="1" smtClean="0"/>
              <a:t>daljem</a:t>
            </a:r>
            <a:r>
              <a:rPr lang="en-US" dirty="0" smtClean="0"/>
              <a:t> </a:t>
            </a:r>
            <a:r>
              <a:rPr lang="en-US" dirty="0" err="1" smtClean="0"/>
              <a:t>tekstu</a:t>
            </a:r>
            <a:r>
              <a:rPr lang="en-US" dirty="0" smtClean="0"/>
              <a:t>: </a:t>
            </a:r>
            <a:r>
              <a:rPr lang="en-US" dirty="0" err="1" smtClean="0"/>
              <a:t>Distrikt</a:t>
            </a:r>
            <a:r>
              <a:rPr lang="en-US" dirty="0" smtClean="0"/>
              <a:t>)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Hercegovine</a:t>
            </a:r>
            <a:r>
              <a:rPr lang="en-US" dirty="0" smtClean="0"/>
              <a:t> (u </a:t>
            </a:r>
            <a:r>
              <a:rPr lang="en-US" dirty="0" err="1" smtClean="0"/>
              <a:t>daljem</a:t>
            </a:r>
            <a:r>
              <a:rPr lang="en-US" dirty="0" smtClean="0"/>
              <a:t> </a:t>
            </a:r>
            <a:r>
              <a:rPr lang="en-US" dirty="0" err="1" smtClean="0"/>
              <a:t>tekstu</a:t>
            </a:r>
            <a:r>
              <a:rPr lang="en-US" dirty="0" smtClean="0"/>
              <a:t>: </a:t>
            </a:r>
            <a:r>
              <a:rPr lang="en-US" dirty="0" err="1" smtClean="0"/>
              <a:t>Institucije</a:t>
            </a:r>
            <a:r>
              <a:rPr lang="en-US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),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vanjski</a:t>
            </a:r>
            <a:r>
              <a:rPr lang="en-US" dirty="0" smtClean="0"/>
              <a:t> dug </a:t>
            </a:r>
            <a:r>
              <a:rPr lang="en-US" dirty="0" err="1" smtClean="0"/>
              <a:t>entiteta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Distrikta</a:t>
            </a:r>
            <a:r>
              <a:rPr lang="en-US" dirty="0" smtClean="0"/>
              <a:t> u </a:t>
            </a:r>
            <a:r>
              <a:rPr lang="en-US" dirty="0" err="1" smtClean="0"/>
              <a:t>iznosu</a:t>
            </a:r>
            <a:r>
              <a:rPr lang="en-US" dirty="0" smtClean="0"/>
              <a:t> od 133,21 mil KM, a </a:t>
            </a:r>
            <a:r>
              <a:rPr lang="en-US" dirty="0" err="1" smtClean="0"/>
              <a:t>kako</a:t>
            </a:r>
            <a:r>
              <a:rPr lang="en-US" dirty="0" smtClean="0"/>
              <a:t> je </a:t>
            </a:r>
            <a:r>
              <a:rPr lang="en-US" dirty="0" err="1" smtClean="0"/>
              <a:t>prikazano</a:t>
            </a:r>
            <a:r>
              <a:rPr lang="en-US" dirty="0" smtClean="0"/>
              <a:t> u </a:t>
            </a:r>
            <a:r>
              <a:rPr lang="en-US" dirty="0" err="1" smtClean="0"/>
              <a:t>Tabeli</a:t>
            </a:r>
            <a:r>
              <a:rPr lang="en-US" dirty="0" smtClean="0"/>
              <a:t> 1</a:t>
            </a:r>
            <a:r>
              <a:rPr lang="sr-Latn-ME" dirty="0" smtClean="0"/>
              <a:t> (CBBiH)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111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31065"/>
            <a:ext cx="10515600" cy="55458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Prosječna</a:t>
            </a:r>
            <a:r>
              <a:rPr lang="en-US" dirty="0"/>
              <a:t> </a:t>
            </a:r>
            <a:r>
              <a:rPr lang="en-US" dirty="0" err="1"/>
              <a:t>kamatna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vanjski</a:t>
            </a:r>
            <a:r>
              <a:rPr lang="en-US" dirty="0"/>
              <a:t> dug je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niska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je u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/>
              <a:t>mjeri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vanjskog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koncesionalnog</a:t>
            </a:r>
            <a:r>
              <a:rPr lang="en-US" dirty="0"/>
              <a:t> </a:t>
            </a:r>
            <a:r>
              <a:rPr lang="en-US" dirty="0" err="1"/>
              <a:t>zaduživanja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niskih</a:t>
            </a:r>
            <a:r>
              <a:rPr lang="en-US" dirty="0"/>
              <a:t> </a:t>
            </a:r>
            <a:r>
              <a:rPr lang="en-US" dirty="0" err="1"/>
              <a:t>referentnih</a:t>
            </a:r>
            <a:r>
              <a:rPr lang="en-US" dirty="0"/>
              <a:t> </a:t>
            </a:r>
            <a:r>
              <a:rPr lang="en-US" dirty="0" err="1"/>
              <a:t>kamatnih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. </a:t>
            </a:r>
            <a:r>
              <a:rPr lang="en-US" dirty="0" err="1"/>
              <a:t>Prosječna</a:t>
            </a:r>
            <a:r>
              <a:rPr lang="en-US" dirty="0"/>
              <a:t> </a:t>
            </a:r>
            <a:r>
              <a:rPr lang="en-US" dirty="0" err="1"/>
              <a:t>kamatna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 </a:t>
            </a:r>
            <a:r>
              <a:rPr lang="en-US" dirty="0" err="1"/>
              <a:t>na</a:t>
            </a:r>
            <a:endParaRPr lang="en-US" dirty="0"/>
          </a:p>
          <a:p>
            <a:pPr marL="0" indent="0">
              <a:buNone/>
            </a:pPr>
            <a:r>
              <a:rPr lang="pl-PL" dirty="0"/>
              <a:t>vanjski dug u 2017. godini iznosi 1,41% i ista se nije značajnije promijenila u odnosu na 2016. godinu.</a:t>
            </a:r>
          </a:p>
          <a:p>
            <a:pPr marL="0" indent="0">
              <a:buNone/>
            </a:pPr>
            <a:r>
              <a:rPr lang="en-US" dirty="0"/>
              <a:t>U </a:t>
            </a:r>
            <a:r>
              <a:rPr lang="en-US" dirty="0" err="1"/>
              <a:t>Grafikonu</a:t>
            </a:r>
            <a:r>
              <a:rPr lang="en-US" dirty="0"/>
              <a:t> 4. </a:t>
            </a:r>
            <a:r>
              <a:rPr lang="en-US" dirty="0" err="1"/>
              <a:t>prikazana</a:t>
            </a:r>
            <a:r>
              <a:rPr lang="en-US" dirty="0"/>
              <a:t> je </a:t>
            </a:r>
            <a:r>
              <a:rPr lang="en-US" dirty="0" err="1"/>
              <a:t>valutna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kojeg</a:t>
            </a:r>
            <a:r>
              <a:rPr lang="en-US" dirty="0"/>
              <a:t> je </a:t>
            </a:r>
            <a:r>
              <a:rPr lang="en-US" dirty="0" err="1"/>
              <a:t>vidljivo</a:t>
            </a:r>
            <a:r>
              <a:rPr lang="en-US" dirty="0"/>
              <a:t> </a:t>
            </a:r>
            <a:r>
              <a:rPr lang="en-US" dirty="0" err="1"/>
              <a:t>većinsko</a:t>
            </a:r>
            <a:r>
              <a:rPr lang="en-US" dirty="0"/>
              <a:t> </a:t>
            </a:r>
            <a:r>
              <a:rPr lang="en-US" dirty="0" err="1"/>
              <a:t>učešće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valuta</a:t>
            </a:r>
            <a:r>
              <a:rPr lang="en-US" dirty="0"/>
              <a:t> EUR, SDR13 </a:t>
            </a:r>
            <a:r>
              <a:rPr lang="en-US" dirty="0" err="1"/>
              <a:t>i</a:t>
            </a:r>
            <a:r>
              <a:rPr lang="en-US" dirty="0"/>
              <a:t> USD u </a:t>
            </a:r>
            <a:r>
              <a:rPr lang="en-US" dirty="0" err="1"/>
              <a:t>valutnoj</a:t>
            </a:r>
            <a:r>
              <a:rPr lang="en-US" dirty="0"/>
              <a:t> </a:t>
            </a:r>
            <a:r>
              <a:rPr lang="en-US" dirty="0" err="1"/>
              <a:t>strukturi</a:t>
            </a:r>
            <a:r>
              <a:rPr lang="en-US" dirty="0"/>
              <a:t> </a:t>
            </a:r>
            <a:r>
              <a:rPr lang="en-US" dirty="0" err="1"/>
              <a:t>ugovorenog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904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68946"/>
            <a:ext cx="10515600" cy="5108017"/>
          </a:xfrm>
        </p:spPr>
        <p:txBody>
          <a:bodyPr>
            <a:normAutofit/>
          </a:bodyPr>
          <a:lstStyle/>
          <a:p>
            <a:r>
              <a:rPr lang="en-US" dirty="0" smtClean="0"/>
              <a:t>Od </a:t>
            </a:r>
            <a:r>
              <a:rPr lang="en-US" dirty="0" err="1" smtClean="0"/>
              <a:t>ukupno</a:t>
            </a:r>
            <a:r>
              <a:rPr lang="en-US" dirty="0" smtClean="0"/>
              <a:t> </a:t>
            </a:r>
            <a:r>
              <a:rPr lang="en-US" dirty="0" err="1" smtClean="0"/>
              <a:t>ugovorenih</a:t>
            </a:r>
            <a:r>
              <a:rPr lang="en-US" dirty="0" smtClean="0"/>
              <a:t> </a:t>
            </a:r>
            <a:r>
              <a:rPr lang="en-US" dirty="0" err="1" smtClean="0"/>
              <a:t>kredita</a:t>
            </a:r>
            <a:r>
              <a:rPr lang="en-US" dirty="0" smtClean="0"/>
              <a:t> 91,46% se </a:t>
            </a:r>
            <a:r>
              <a:rPr lang="en-US" dirty="0" err="1" smtClean="0"/>
              <a:t>odnosi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tri gore </a:t>
            </a:r>
            <a:r>
              <a:rPr lang="en-US" dirty="0" err="1" smtClean="0"/>
              <a:t>navedene</a:t>
            </a:r>
            <a:r>
              <a:rPr lang="en-US" dirty="0" smtClean="0"/>
              <a:t> </a:t>
            </a:r>
            <a:r>
              <a:rPr lang="en-US" dirty="0" err="1" smtClean="0"/>
              <a:t>valute</a:t>
            </a:r>
            <a:r>
              <a:rPr lang="en-US" dirty="0" smtClean="0"/>
              <a:t>, </a:t>
            </a:r>
            <a:r>
              <a:rPr lang="en-US" dirty="0" err="1" smtClean="0"/>
              <a:t>dok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u </a:t>
            </a:r>
            <a:r>
              <a:rPr lang="en-US" dirty="0" err="1" smtClean="0"/>
              <a:t>stanju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sr-Latn-ME" dirty="0" smtClean="0"/>
              <a:t> </a:t>
            </a:r>
            <a:r>
              <a:rPr lang="en-US" dirty="0" err="1" smtClean="0"/>
              <a:t>zastupljene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92,57%.</a:t>
            </a:r>
          </a:p>
          <a:p>
            <a:r>
              <a:rPr lang="sv-SE" dirty="0" smtClean="0"/>
              <a:t>Kada je u pitanju valutna struktura izvršenog servisa vanjskog duga BiH u posmatranom periodu,</a:t>
            </a:r>
            <a:r>
              <a:rPr lang="sr-Latn-ME" dirty="0" smtClean="0"/>
              <a:t> </a:t>
            </a:r>
            <a:r>
              <a:rPr lang="pl-PL" dirty="0" smtClean="0"/>
              <a:t>glavnina dospjelih obaveza ili 83,86% je isplaćena u EUR, 12,22% u USD, dok je 3,92% realizovano u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 smtClean="0"/>
              <a:t>valutama</a:t>
            </a:r>
            <a:r>
              <a:rPr lang="en-US" dirty="0" smtClean="0"/>
              <a:t> (</a:t>
            </a:r>
            <a:r>
              <a:rPr lang="en-US" dirty="0" err="1" smtClean="0"/>
              <a:t>po</a:t>
            </a:r>
            <a:r>
              <a:rPr lang="en-US" dirty="0" smtClean="0"/>
              <a:t> </a:t>
            </a:r>
            <a:r>
              <a:rPr lang="en-US" dirty="0" err="1" smtClean="0"/>
              <a:t>kreditima</a:t>
            </a:r>
            <a:r>
              <a:rPr lang="en-US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 smtClean="0"/>
              <a:t>bilateralnih</a:t>
            </a:r>
            <a:r>
              <a:rPr lang="en-US" dirty="0" smtClean="0"/>
              <a:t> </a:t>
            </a:r>
            <a:r>
              <a:rPr lang="en-US" dirty="0" err="1" smtClean="0"/>
              <a:t>sporazuma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en-US" dirty="0" smtClean="0"/>
              <a:t> </a:t>
            </a:r>
            <a:r>
              <a:rPr lang="en-US" dirty="0" err="1" smtClean="0"/>
              <a:t>nekim</a:t>
            </a:r>
            <a:r>
              <a:rPr lang="en-US" dirty="0" smtClean="0"/>
              <a:t> od </a:t>
            </a:r>
            <a:r>
              <a:rPr lang="en-US" dirty="0" err="1" smtClean="0"/>
              <a:t>zemalja</a:t>
            </a:r>
            <a:r>
              <a:rPr lang="en-US" dirty="0" smtClean="0"/>
              <a:t> </a:t>
            </a:r>
            <a:r>
              <a:rPr lang="en-US" dirty="0" err="1" smtClean="0"/>
              <a:t>Pariškog</a:t>
            </a:r>
            <a:r>
              <a:rPr lang="en-US" dirty="0" smtClean="0"/>
              <a:t> </a:t>
            </a:r>
            <a:r>
              <a:rPr lang="en-US" dirty="0" err="1" smtClean="0"/>
              <a:t>kluba</a:t>
            </a:r>
            <a:r>
              <a:rPr lang="sr-Latn-ME" dirty="0" smtClean="0"/>
              <a:t> </a:t>
            </a:r>
            <a:r>
              <a:rPr lang="en-US" dirty="0" err="1" smtClean="0"/>
              <a:t>kreditora</a:t>
            </a:r>
            <a:r>
              <a:rPr lang="en-US" dirty="0" smtClean="0"/>
              <a:t>). </a:t>
            </a:r>
            <a:endParaRPr lang="sr-Latn-ME" dirty="0" smtClean="0"/>
          </a:p>
          <a:p>
            <a:r>
              <a:rPr lang="en-US" dirty="0" err="1" smtClean="0"/>
              <a:t>Približno</a:t>
            </a:r>
            <a:r>
              <a:rPr lang="en-US" dirty="0" smtClean="0"/>
              <a:t> </a:t>
            </a:r>
            <a:r>
              <a:rPr lang="en-US" dirty="0" err="1" smtClean="0"/>
              <a:t>polovinu</a:t>
            </a:r>
            <a:r>
              <a:rPr lang="en-US" dirty="0" smtClean="0"/>
              <a:t> </a:t>
            </a:r>
            <a:r>
              <a:rPr lang="en-US" dirty="0" err="1" smtClean="0"/>
              <a:t>isplaćenih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u </a:t>
            </a:r>
            <a:r>
              <a:rPr lang="en-US" dirty="0" err="1" smtClean="0"/>
              <a:t>valuti</a:t>
            </a:r>
            <a:r>
              <a:rPr lang="en-US" dirty="0" smtClean="0"/>
              <a:t> EUR (46,79%), </a:t>
            </a:r>
            <a:r>
              <a:rPr lang="en-US" dirty="0" err="1" smtClean="0"/>
              <a:t>čine</a:t>
            </a:r>
            <a:r>
              <a:rPr lang="en-US" dirty="0" smtClean="0"/>
              <a:t> </a:t>
            </a:r>
            <a:r>
              <a:rPr lang="en-US" dirty="0" err="1" smtClean="0"/>
              <a:t>isplate</a:t>
            </a:r>
            <a:r>
              <a:rPr lang="en-US" dirty="0" smtClean="0"/>
              <a:t> </a:t>
            </a:r>
            <a:r>
              <a:rPr lang="en-US" dirty="0" err="1" smtClean="0"/>
              <a:t>obaveza</a:t>
            </a:r>
            <a:r>
              <a:rPr lang="en-US" dirty="0" smtClean="0"/>
              <a:t> </a:t>
            </a:r>
            <a:r>
              <a:rPr lang="en-US" dirty="0" err="1" smtClean="0"/>
              <a:t>prema</a:t>
            </a:r>
            <a:r>
              <a:rPr lang="sr-Latn-ME" dirty="0" smtClean="0"/>
              <a:t> </a:t>
            </a:r>
            <a:r>
              <a:rPr lang="en-US" dirty="0" smtClean="0"/>
              <a:t>MMF-u s </a:t>
            </a:r>
            <a:r>
              <a:rPr lang="en-US" dirty="0" err="1" smtClean="0"/>
              <a:t>obzirom</a:t>
            </a:r>
            <a:r>
              <a:rPr lang="en-US" dirty="0" smtClean="0"/>
              <a:t> da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obračunate</a:t>
            </a:r>
            <a:r>
              <a:rPr lang="en-US" dirty="0" smtClean="0"/>
              <a:t> </a:t>
            </a:r>
            <a:r>
              <a:rPr lang="en-US" dirty="0" err="1" smtClean="0"/>
              <a:t>obaveze</a:t>
            </a:r>
            <a:r>
              <a:rPr lang="en-US" dirty="0" smtClean="0"/>
              <a:t> u </a:t>
            </a:r>
            <a:r>
              <a:rPr lang="en-US" dirty="0" err="1" smtClean="0"/>
              <a:t>valuti</a:t>
            </a:r>
            <a:r>
              <a:rPr lang="en-US" dirty="0" smtClean="0"/>
              <a:t> SDR </a:t>
            </a:r>
            <a:r>
              <a:rPr lang="en-US" dirty="0" err="1" smtClean="0"/>
              <a:t>isplaćene</a:t>
            </a:r>
            <a:r>
              <a:rPr lang="en-US" dirty="0" smtClean="0"/>
              <a:t> u </a:t>
            </a:r>
            <a:r>
              <a:rPr lang="en-US" dirty="0" err="1" smtClean="0"/>
              <a:t>valuti</a:t>
            </a:r>
            <a:r>
              <a:rPr lang="en-US" dirty="0" smtClean="0"/>
              <a:t> EUR.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07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5307" y="412124"/>
            <a:ext cx="10934163" cy="5684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016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92428"/>
            <a:ext cx="10515600" cy="55845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7</a:t>
            </a:r>
            <a:r>
              <a:rPr lang="en-US" b="1" i="1" dirty="0"/>
              <a:t>. </a:t>
            </a:r>
            <a:r>
              <a:rPr lang="en-US" b="1" i="1" dirty="0" err="1"/>
              <a:t>Pokazatelji</a:t>
            </a:r>
            <a:r>
              <a:rPr lang="en-US" b="1" i="1" dirty="0"/>
              <a:t> </a:t>
            </a:r>
            <a:r>
              <a:rPr lang="en-US" b="1" i="1" dirty="0" err="1"/>
              <a:t>izloženosti</a:t>
            </a:r>
            <a:r>
              <a:rPr lang="en-US" b="1" i="1" dirty="0"/>
              <a:t> </a:t>
            </a:r>
            <a:r>
              <a:rPr lang="en-US" b="1" i="1" dirty="0" err="1"/>
              <a:t>vanjskog</a:t>
            </a:r>
            <a:r>
              <a:rPr lang="en-US" b="1" i="1" dirty="0"/>
              <a:t> </a:t>
            </a:r>
            <a:r>
              <a:rPr lang="en-US" b="1" i="1" dirty="0" err="1"/>
              <a:t>duga</a:t>
            </a:r>
            <a:r>
              <a:rPr lang="en-US" b="1" i="1" dirty="0"/>
              <a:t> </a:t>
            </a:r>
            <a:r>
              <a:rPr lang="en-US" b="1" i="1" dirty="0" err="1"/>
              <a:t>rizicima</a:t>
            </a:r>
            <a:endParaRPr lang="en-US" b="1" i="1" dirty="0"/>
          </a:p>
          <a:p>
            <a:pPr algn="just"/>
            <a:r>
              <a:rPr lang="en-US" dirty="0"/>
              <a:t>Pored </a:t>
            </a:r>
            <a:r>
              <a:rPr lang="en-US" dirty="0" err="1"/>
              <a:t>visine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,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od </a:t>
            </a:r>
            <a:r>
              <a:rPr lang="en-US" dirty="0" err="1"/>
              <a:t>razloga</a:t>
            </a:r>
            <a:r>
              <a:rPr lang="en-US" dirty="0"/>
              <a:t> </a:t>
            </a:r>
            <a:r>
              <a:rPr lang="en-US" dirty="0" err="1"/>
              <a:t>nastanka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kriza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nestabilnosti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državi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čega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portfolio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posmatrati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 smtClean="0"/>
              <a:t>njegovu</a:t>
            </a:r>
            <a:r>
              <a:rPr lang="sr-Latn-ME" dirty="0" smtClean="0"/>
              <a:t> </a:t>
            </a:r>
            <a:r>
              <a:rPr lang="en-US" dirty="0" err="1" smtClean="0"/>
              <a:t>izloženost</a:t>
            </a:r>
            <a:r>
              <a:rPr lang="en-US" dirty="0" smtClean="0"/>
              <a:t> </a:t>
            </a:r>
            <a:r>
              <a:rPr lang="en-US" dirty="0" err="1"/>
              <a:t>rizicima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reći</a:t>
            </a:r>
            <a:r>
              <a:rPr lang="en-US" dirty="0"/>
              <a:t> da je,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ostalog</a:t>
            </a:r>
            <a:r>
              <a:rPr lang="en-US" dirty="0"/>
              <a:t>, </a:t>
            </a:r>
            <a:r>
              <a:rPr lang="en-US" dirty="0" err="1"/>
              <a:t>svrha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 smtClean="0"/>
              <a:t>duga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 </a:t>
            </a:r>
            <a:r>
              <a:rPr lang="en-US" dirty="0" err="1"/>
              <a:t>identifikacija</a:t>
            </a:r>
            <a:r>
              <a:rPr lang="en-US" dirty="0"/>
              <a:t> </a:t>
            </a:r>
            <a:r>
              <a:rPr lang="en-US" dirty="0" err="1"/>
              <a:t>izloženosti</a:t>
            </a:r>
            <a:r>
              <a:rPr lang="en-US" dirty="0"/>
              <a:t> </a:t>
            </a:r>
            <a:r>
              <a:rPr lang="en-US" dirty="0" err="1"/>
              <a:t>postojećeg</a:t>
            </a:r>
            <a:r>
              <a:rPr lang="en-US" dirty="0"/>
              <a:t> </a:t>
            </a:r>
            <a:r>
              <a:rPr lang="en-US" dirty="0" err="1"/>
              <a:t>portfolija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valutnom</a:t>
            </a:r>
            <a:r>
              <a:rPr lang="en-US" dirty="0"/>
              <a:t> </a:t>
            </a:r>
            <a:r>
              <a:rPr lang="en-US" dirty="0" err="1"/>
              <a:t>riziku</a:t>
            </a:r>
            <a:r>
              <a:rPr lang="en-US" dirty="0"/>
              <a:t>, </a:t>
            </a:r>
            <a:r>
              <a:rPr lang="en-US" dirty="0" err="1"/>
              <a:t>riziku</a:t>
            </a:r>
            <a:r>
              <a:rPr lang="en-US" dirty="0"/>
              <a:t> </a:t>
            </a:r>
            <a:r>
              <a:rPr lang="en-US" dirty="0" err="1" smtClean="0"/>
              <a:t>kamatne</a:t>
            </a:r>
            <a:r>
              <a:rPr lang="sr-Latn-ME" dirty="0" smtClean="0"/>
              <a:t> </a:t>
            </a:r>
            <a:r>
              <a:rPr lang="en-US" dirty="0" smtClean="0"/>
              <a:t>stope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riziku</a:t>
            </a:r>
            <a:r>
              <a:rPr lang="en-US" dirty="0"/>
              <a:t> </a:t>
            </a:r>
            <a:r>
              <a:rPr lang="en-US" dirty="0" err="1"/>
              <a:t>refinansiranja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Parametri</a:t>
            </a:r>
            <a:r>
              <a:rPr lang="en-US" dirty="0" smtClean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pokazuju</a:t>
            </a:r>
            <a:r>
              <a:rPr lang="en-US" dirty="0"/>
              <a:t> </a:t>
            </a:r>
            <a:r>
              <a:rPr lang="en-US" dirty="0" err="1"/>
              <a:t>izloženost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 smtClean="0"/>
              <a:t>navedenim</a:t>
            </a:r>
            <a:r>
              <a:rPr lang="sr-Latn-ME" dirty="0" smtClean="0"/>
              <a:t> </a:t>
            </a:r>
            <a:r>
              <a:rPr lang="pl-PL" dirty="0" smtClean="0"/>
              <a:t>rizicima </a:t>
            </a:r>
            <a:r>
              <a:rPr lang="pl-PL" dirty="0"/>
              <a:t>prikazani su u narednoj tabeli.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4825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1303" y="618186"/>
            <a:ext cx="10756652" cy="473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955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5611"/>
            <a:ext cx="10515600" cy="5391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refinansiranja</a:t>
            </a:r>
            <a:r>
              <a:rPr lang="en-US" dirty="0"/>
              <a:t> </a:t>
            </a:r>
            <a:r>
              <a:rPr lang="en-US" dirty="0" err="1"/>
              <a:t>prikazuje</a:t>
            </a:r>
            <a:r>
              <a:rPr lang="en-US" dirty="0"/>
              <a:t> </a:t>
            </a:r>
            <a:r>
              <a:rPr lang="en-US" dirty="0" err="1"/>
              <a:t>ročnu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procenat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dospijeva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naplatu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kratkom</a:t>
            </a:r>
            <a:r>
              <a:rPr lang="en-US" dirty="0" smtClean="0"/>
              <a:t> </a:t>
            </a:r>
            <a:r>
              <a:rPr lang="en-US" dirty="0" err="1"/>
              <a:t>roku</a:t>
            </a:r>
            <a:r>
              <a:rPr lang="en-US" dirty="0"/>
              <a:t>,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kamatne</a:t>
            </a:r>
            <a:r>
              <a:rPr lang="en-US" dirty="0"/>
              <a:t> stope </a:t>
            </a:r>
            <a:r>
              <a:rPr lang="en-US" dirty="0" err="1"/>
              <a:t>izloženost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promjenama</a:t>
            </a:r>
            <a:r>
              <a:rPr lang="en-US" dirty="0"/>
              <a:t> </a:t>
            </a:r>
            <a:r>
              <a:rPr lang="en-US" dirty="0" err="1"/>
              <a:t>kamatnih</a:t>
            </a:r>
            <a:r>
              <a:rPr lang="en-US" dirty="0"/>
              <a:t> </a:t>
            </a:r>
            <a:r>
              <a:rPr lang="en-US" dirty="0" err="1"/>
              <a:t>stopa</a:t>
            </a:r>
            <a:r>
              <a:rPr lang="en-US" dirty="0"/>
              <a:t>, a </a:t>
            </a:r>
            <a:r>
              <a:rPr lang="en-US" dirty="0" err="1"/>
              <a:t>valutni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 smtClean="0"/>
              <a:t>stepen</a:t>
            </a:r>
            <a:r>
              <a:rPr lang="sr-Latn-ME" dirty="0" smtClean="0"/>
              <a:t> </a:t>
            </a:r>
            <a:r>
              <a:rPr lang="sv-SE" dirty="0" smtClean="0"/>
              <a:t>izloženosti </a:t>
            </a:r>
            <a:r>
              <a:rPr lang="sv-SE" dirty="0"/>
              <a:t>strukture ukupnog duga promjenama valutnih kurseva onih valuta koje se nalaze </a:t>
            </a:r>
            <a:r>
              <a:rPr lang="sv-SE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portfoliju</a:t>
            </a:r>
            <a:r>
              <a:rPr lang="en-US" dirty="0" smtClean="0"/>
              <a:t> </a:t>
            </a:r>
            <a:r>
              <a:rPr lang="en-US" dirty="0" err="1"/>
              <a:t>duga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refiksiranje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prosječno</a:t>
            </a:r>
            <a:r>
              <a:rPr lang="en-US" dirty="0"/>
              <a:t> je </a:t>
            </a:r>
            <a:r>
              <a:rPr lang="en-US" dirty="0" err="1"/>
              <a:t>potrebno</a:t>
            </a:r>
            <a:r>
              <a:rPr lang="en-US" dirty="0"/>
              <a:t> 4,6 </a:t>
            </a:r>
            <a:r>
              <a:rPr lang="en-US" dirty="0" err="1"/>
              <a:t>godina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 smtClean="0"/>
              <a:t>refiksira</a:t>
            </a:r>
            <a:r>
              <a:rPr lang="sr-Latn-ME" dirty="0" smtClean="0"/>
              <a:t> </a:t>
            </a:r>
            <a:r>
              <a:rPr lang="en-US" dirty="0" err="1" smtClean="0"/>
              <a:t>unutar</a:t>
            </a:r>
            <a:r>
              <a:rPr lang="en-US" dirty="0" smtClean="0"/>
              <a:t>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godine</a:t>
            </a:r>
            <a:r>
              <a:rPr lang="en-US" dirty="0"/>
              <a:t> je 46,2% </a:t>
            </a:r>
            <a:r>
              <a:rPr lang="en-US" dirty="0" err="1"/>
              <a:t>ukupnog</a:t>
            </a:r>
            <a:r>
              <a:rPr lang="en-US" dirty="0"/>
              <a:t> </a:t>
            </a:r>
            <a:r>
              <a:rPr lang="en-US" dirty="0" err="1"/>
              <a:t>portfolija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, a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činjenice</a:t>
            </a:r>
            <a:r>
              <a:rPr lang="en-US" dirty="0"/>
              <a:t> da je </a:t>
            </a:r>
            <a:r>
              <a:rPr lang="en-US" dirty="0" err="1" smtClean="0"/>
              <a:t>nešto</a:t>
            </a:r>
            <a:r>
              <a:rPr lang="sr-Latn-ME" dirty="0" smtClean="0"/>
              <a:t> </a:t>
            </a:r>
            <a:r>
              <a:rPr lang="en-US" dirty="0" err="1" smtClean="0"/>
              <a:t>manje</a:t>
            </a:r>
            <a:r>
              <a:rPr lang="en-US" dirty="0" smtClean="0"/>
              <a:t> </a:t>
            </a:r>
            <a:r>
              <a:rPr lang="en-US" dirty="0"/>
              <a:t>od </a:t>
            </a:r>
            <a:r>
              <a:rPr lang="en-US" dirty="0" err="1"/>
              <a:t>polovine</a:t>
            </a:r>
            <a:r>
              <a:rPr lang="en-US" dirty="0"/>
              <a:t> </a:t>
            </a:r>
            <a:r>
              <a:rPr lang="en-US" dirty="0" err="1"/>
              <a:t>portfolija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ugovoreno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varijabilnom</a:t>
            </a:r>
            <a:r>
              <a:rPr lang="en-US" dirty="0"/>
              <a:t> </a:t>
            </a:r>
            <a:r>
              <a:rPr lang="en-US" dirty="0" err="1"/>
              <a:t>kamatnom</a:t>
            </a:r>
            <a:r>
              <a:rPr lang="en-US" dirty="0"/>
              <a:t> </a:t>
            </a:r>
            <a:r>
              <a:rPr lang="en-US" dirty="0" err="1"/>
              <a:t>stopom</a:t>
            </a:r>
            <a:r>
              <a:rPr lang="en-US" dirty="0"/>
              <a:t> (43,0</a:t>
            </a:r>
            <a:r>
              <a:rPr lang="en-US" dirty="0" smtClean="0"/>
              <a:t>%).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0436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8490"/>
            <a:ext cx="10515600" cy="53784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 smtClean="0"/>
              <a:t>Iako</a:t>
            </a:r>
            <a:r>
              <a:rPr lang="en-US" sz="3200" dirty="0" smtClean="0"/>
              <a:t> je </a:t>
            </a:r>
            <a:r>
              <a:rPr lang="en-US" sz="3200" dirty="0" err="1" smtClean="0"/>
              <a:t>učešće</a:t>
            </a:r>
            <a:r>
              <a:rPr lang="en-US" sz="3200" dirty="0" smtClean="0"/>
              <a:t> </a:t>
            </a:r>
            <a:r>
              <a:rPr lang="en-US" sz="3200" dirty="0" err="1" smtClean="0"/>
              <a:t>vanjskih</a:t>
            </a:r>
            <a:r>
              <a:rPr lang="en-US" sz="3200" dirty="0" smtClean="0"/>
              <a:t> </a:t>
            </a:r>
            <a:r>
              <a:rPr lang="en-US" sz="3200" dirty="0" err="1" smtClean="0"/>
              <a:t>kredita</a:t>
            </a:r>
            <a:r>
              <a:rPr lang="en-US" sz="3200" dirty="0" smtClean="0"/>
              <a:t> </a:t>
            </a:r>
            <a:r>
              <a:rPr lang="en-US" sz="3200" dirty="0" err="1" smtClean="0"/>
              <a:t>sa</a:t>
            </a:r>
            <a:r>
              <a:rPr lang="en-US" sz="3200" dirty="0" smtClean="0"/>
              <a:t> </a:t>
            </a:r>
            <a:r>
              <a:rPr lang="en-US" sz="3200" dirty="0" err="1" smtClean="0"/>
              <a:t>varijabilnom</a:t>
            </a:r>
            <a:r>
              <a:rPr lang="en-US" sz="3200" dirty="0" smtClean="0"/>
              <a:t> </a:t>
            </a:r>
            <a:r>
              <a:rPr lang="en-US" sz="3200" dirty="0" err="1" smtClean="0"/>
              <a:t>kamatnom</a:t>
            </a:r>
            <a:r>
              <a:rPr lang="en-US" sz="3200" dirty="0" smtClean="0"/>
              <a:t> </a:t>
            </a:r>
            <a:r>
              <a:rPr lang="en-US" sz="3200" dirty="0" err="1" smtClean="0"/>
              <a:t>stopom</a:t>
            </a:r>
            <a:r>
              <a:rPr lang="en-US" sz="3200" dirty="0" smtClean="0"/>
              <a:t> u 2017. </a:t>
            </a:r>
            <a:r>
              <a:rPr lang="en-US" sz="3200" dirty="0" err="1" smtClean="0"/>
              <a:t>godini</a:t>
            </a:r>
            <a:r>
              <a:rPr lang="en-US" sz="3200" dirty="0" smtClean="0"/>
              <a:t> </a:t>
            </a:r>
            <a:r>
              <a:rPr lang="en-US" sz="3200" dirty="0" err="1" smtClean="0"/>
              <a:t>manje</a:t>
            </a:r>
            <a:r>
              <a:rPr lang="en-US" sz="3200" dirty="0" smtClean="0"/>
              <a:t> u </a:t>
            </a:r>
            <a:r>
              <a:rPr lang="en-US" sz="3200" dirty="0" err="1" smtClean="0"/>
              <a:t>odnosu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sr-Latn-ME" sz="3200" dirty="0" smtClean="0"/>
              <a:t> </a:t>
            </a:r>
            <a:r>
              <a:rPr lang="en-US" sz="3200" dirty="0" err="1" smtClean="0"/>
              <a:t>prethodnu</a:t>
            </a:r>
            <a:r>
              <a:rPr lang="en-US" sz="3200" dirty="0" smtClean="0"/>
              <a:t> </a:t>
            </a:r>
            <a:r>
              <a:rPr lang="en-US" sz="3200" dirty="0" err="1" smtClean="0"/>
              <a:t>godinu</a:t>
            </a:r>
            <a:r>
              <a:rPr lang="en-US" sz="3200" dirty="0" smtClean="0"/>
              <a:t>, </a:t>
            </a:r>
            <a:r>
              <a:rPr lang="en-US" sz="3200" dirty="0" err="1" smtClean="0"/>
              <a:t>i</a:t>
            </a:r>
            <a:r>
              <a:rPr lang="en-US" sz="3200" dirty="0" smtClean="0"/>
              <a:t> da </a:t>
            </a:r>
            <a:r>
              <a:rPr lang="en-US" sz="3200" dirty="0" err="1" smtClean="0"/>
              <a:t>su</a:t>
            </a:r>
            <a:r>
              <a:rPr lang="en-US" sz="3200" dirty="0" smtClean="0"/>
              <a:t> </a:t>
            </a:r>
            <a:r>
              <a:rPr lang="en-US" sz="3200" dirty="0" err="1" smtClean="0"/>
              <a:t>ostali</a:t>
            </a:r>
            <a:r>
              <a:rPr lang="en-US" sz="3200" dirty="0" smtClean="0"/>
              <a:t> </a:t>
            </a:r>
            <a:r>
              <a:rPr lang="en-US" sz="3200" dirty="0" err="1" smtClean="0"/>
              <a:t>indikatori</a:t>
            </a:r>
            <a:r>
              <a:rPr lang="en-US" sz="3200" dirty="0" smtClean="0"/>
              <a:t> </a:t>
            </a:r>
            <a:r>
              <a:rPr lang="en-US" sz="3200" dirty="0" err="1" smtClean="0"/>
              <a:t>koji</a:t>
            </a:r>
            <a:r>
              <a:rPr lang="en-US" sz="3200" dirty="0" smtClean="0"/>
              <a:t> se </a:t>
            </a:r>
            <a:r>
              <a:rPr lang="en-US" sz="3200" dirty="0" err="1" smtClean="0"/>
              <a:t>odnose</a:t>
            </a:r>
            <a:r>
              <a:rPr lang="en-US" sz="3200" dirty="0" smtClean="0"/>
              <a:t> </a:t>
            </a:r>
            <a:r>
              <a:rPr lang="en-US" sz="3200" dirty="0" err="1" smtClean="0"/>
              <a:t>na</a:t>
            </a:r>
            <a:r>
              <a:rPr lang="en-US" sz="3200" dirty="0" smtClean="0"/>
              <a:t> </a:t>
            </a:r>
            <a:r>
              <a:rPr lang="en-US" sz="3200" dirty="0" err="1" smtClean="0"/>
              <a:t>ovaj</a:t>
            </a:r>
            <a:r>
              <a:rPr lang="en-US" sz="3200" dirty="0" smtClean="0"/>
              <a:t> </a:t>
            </a:r>
            <a:r>
              <a:rPr lang="en-US" sz="3200" dirty="0" err="1" smtClean="0"/>
              <a:t>rizik</a:t>
            </a:r>
            <a:r>
              <a:rPr lang="en-US" sz="3200" dirty="0" smtClean="0"/>
              <a:t> </a:t>
            </a:r>
            <a:r>
              <a:rPr lang="en-US" sz="3200" dirty="0" err="1" smtClean="0"/>
              <a:t>poboljšani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dalje</a:t>
            </a:r>
            <a:r>
              <a:rPr lang="en-US" sz="3200" dirty="0" smtClean="0"/>
              <a:t> </a:t>
            </a:r>
            <a:r>
              <a:rPr lang="en-US" sz="3200" dirty="0" err="1" smtClean="0"/>
              <a:t>ostaje</a:t>
            </a:r>
            <a:r>
              <a:rPr lang="sr-Latn-ME" sz="3200" dirty="0" smtClean="0"/>
              <a:t> </a:t>
            </a:r>
            <a:r>
              <a:rPr lang="en-US" sz="3200" dirty="0" err="1" smtClean="0"/>
              <a:t>izloženost</a:t>
            </a:r>
            <a:r>
              <a:rPr lang="en-US" sz="3200" dirty="0" smtClean="0"/>
              <a:t> </a:t>
            </a:r>
            <a:r>
              <a:rPr lang="en-US" sz="3200" dirty="0" err="1" smtClean="0"/>
              <a:t>vanjskog</a:t>
            </a:r>
            <a:r>
              <a:rPr lang="en-US" sz="3200" dirty="0" smtClean="0"/>
              <a:t> </a:t>
            </a:r>
            <a:r>
              <a:rPr lang="en-US" sz="3200" dirty="0" err="1" smtClean="0"/>
              <a:t>duga</a:t>
            </a:r>
            <a:r>
              <a:rPr lang="en-US" sz="3200" dirty="0" smtClean="0"/>
              <a:t> </a:t>
            </a:r>
            <a:r>
              <a:rPr lang="en-US" sz="3200" b="1" dirty="0" err="1" smtClean="0"/>
              <a:t>riziku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kamatne</a:t>
            </a:r>
            <a:r>
              <a:rPr lang="en-US" sz="3200" b="1" dirty="0" smtClean="0"/>
              <a:t> stope</a:t>
            </a:r>
            <a:r>
              <a:rPr lang="en-US" sz="3200" dirty="0" smtClean="0"/>
              <a:t>. </a:t>
            </a:r>
            <a:endParaRPr lang="sr-Latn-ME" sz="3200" dirty="0" smtClean="0"/>
          </a:p>
          <a:p>
            <a:pPr marL="0" indent="0" algn="just">
              <a:buNone/>
            </a:pPr>
            <a:r>
              <a:rPr lang="en-US" sz="3200" dirty="0" smtClean="0"/>
              <a:t>U </a:t>
            </a:r>
            <a:r>
              <a:rPr lang="en-US" sz="3200" dirty="0" err="1" smtClean="0"/>
              <a:t>cilju</a:t>
            </a:r>
            <a:r>
              <a:rPr lang="en-US" sz="3200" dirty="0" smtClean="0"/>
              <a:t> </a:t>
            </a:r>
            <a:r>
              <a:rPr lang="en-US" sz="3200" dirty="0" err="1" smtClean="0"/>
              <a:t>daljeg</a:t>
            </a:r>
            <a:r>
              <a:rPr lang="en-US" sz="3200" dirty="0" smtClean="0"/>
              <a:t> </a:t>
            </a:r>
            <a:r>
              <a:rPr lang="en-US" sz="3200" dirty="0" err="1" smtClean="0"/>
              <a:t>smanjenja</a:t>
            </a:r>
            <a:r>
              <a:rPr lang="en-US" sz="3200" dirty="0" smtClean="0"/>
              <a:t> </a:t>
            </a:r>
            <a:r>
              <a:rPr lang="en-US" sz="3200" dirty="0" err="1" smtClean="0"/>
              <a:t>izloženosti</a:t>
            </a:r>
            <a:r>
              <a:rPr lang="en-US" sz="3200" dirty="0" smtClean="0"/>
              <a:t> </a:t>
            </a:r>
            <a:r>
              <a:rPr lang="en-US" sz="3200" dirty="0" err="1" smtClean="0"/>
              <a:t>ovom</a:t>
            </a:r>
            <a:r>
              <a:rPr lang="en-US" sz="3200" dirty="0" smtClean="0"/>
              <a:t> </a:t>
            </a:r>
            <a:r>
              <a:rPr lang="en-US" sz="3200" dirty="0" err="1" smtClean="0"/>
              <a:t>riziku</a:t>
            </a:r>
            <a:r>
              <a:rPr lang="sr-Latn-ME" sz="3200" dirty="0" smtClean="0"/>
              <a:t> </a:t>
            </a:r>
            <a:r>
              <a:rPr lang="en-US" sz="3200" dirty="0" err="1" smtClean="0"/>
              <a:t>poželjno</a:t>
            </a:r>
            <a:r>
              <a:rPr lang="en-US" sz="3200" dirty="0" smtClean="0"/>
              <a:t> je </a:t>
            </a:r>
            <a:r>
              <a:rPr lang="en-US" sz="3200" dirty="0" err="1" smtClean="0"/>
              <a:t>zaduživanje</a:t>
            </a:r>
            <a:r>
              <a:rPr lang="en-US" sz="3200" dirty="0" smtClean="0"/>
              <a:t> </a:t>
            </a:r>
            <a:r>
              <a:rPr lang="en-US" sz="3200" dirty="0" err="1" smtClean="0"/>
              <a:t>po</a:t>
            </a:r>
            <a:r>
              <a:rPr lang="en-US" sz="3200" dirty="0" smtClean="0"/>
              <a:t> </a:t>
            </a:r>
            <a:r>
              <a:rPr lang="en-US" sz="3200" dirty="0" err="1" smtClean="0"/>
              <a:t>fiksnoj</a:t>
            </a:r>
            <a:r>
              <a:rPr lang="en-US" sz="3200" dirty="0" smtClean="0"/>
              <a:t> </a:t>
            </a:r>
            <a:r>
              <a:rPr lang="en-US" sz="3200" dirty="0" err="1" smtClean="0"/>
              <a:t>kamatnoj</a:t>
            </a:r>
            <a:r>
              <a:rPr lang="en-US" sz="3200" dirty="0" smtClean="0"/>
              <a:t> </a:t>
            </a:r>
            <a:r>
              <a:rPr lang="en-US" sz="3200" dirty="0" err="1" smtClean="0"/>
              <a:t>stopi</a:t>
            </a:r>
            <a:r>
              <a:rPr lang="en-US" sz="3200" dirty="0" smtClean="0"/>
              <a:t> </a:t>
            </a:r>
            <a:r>
              <a:rPr lang="en-US" sz="3200" dirty="0" err="1" smtClean="0"/>
              <a:t>pritom</a:t>
            </a:r>
            <a:r>
              <a:rPr lang="en-US" sz="3200" dirty="0" smtClean="0"/>
              <a:t> </a:t>
            </a:r>
            <a:r>
              <a:rPr lang="en-US" sz="3200" dirty="0" err="1" smtClean="0"/>
              <a:t>vodeći</a:t>
            </a:r>
            <a:r>
              <a:rPr lang="en-US" sz="3200" dirty="0" smtClean="0"/>
              <a:t> </a:t>
            </a:r>
            <a:r>
              <a:rPr lang="en-US" sz="3200" dirty="0" err="1" smtClean="0"/>
              <a:t>računa</a:t>
            </a:r>
            <a:r>
              <a:rPr lang="en-US" sz="3200" dirty="0" smtClean="0"/>
              <a:t> o </a:t>
            </a:r>
            <a:r>
              <a:rPr lang="en-US" sz="3200" dirty="0" err="1" smtClean="0"/>
              <a:t>odnosu</a:t>
            </a:r>
            <a:r>
              <a:rPr lang="en-US" sz="3200" dirty="0" smtClean="0"/>
              <a:t> </a:t>
            </a:r>
            <a:r>
              <a:rPr lang="en-US" sz="3200" dirty="0" err="1" smtClean="0"/>
              <a:t>troška</a:t>
            </a:r>
            <a:r>
              <a:rPr lang="en-US" sz="3200" dirty="0" smtClean="0"/>
              <a:t> 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rizika</a:t>
            </a:r>
            <a:r>
              <a:rPr lang="en-US" sz="3200" dirty="0" smtClean="0"/>
              <a:t>, s</a:t>
            </a:r>
            <a:r>
              <a:rPr lang="sr-Latn-ME" sz="3200" dirty="0" smtClean="0"/>
              <a:t> </a:t>
            </a:r>
            <a:r>
              <a:rPr lang="en-US" sz="3200" dirty="0" err="1" smtClean="0"/>
              <a:t>obzirom</a:t>
            </a:r>
            <a:r>
              <a:rPr lang="en-US" sz="3200" dirty="0" smtClean="0"/>
              <a:t> da je </a:t>
            </a:r>
            <a:r>
              <a:rPr lang="en-US" sz="3200" dirty="0" err="1" smtClean="0"/>
              <a:t>trenutno</a:t>
            </a:r>
            <a:r>
              <a:rPr lang="en-US" sz="3200" dirty="0" smtClean="0"/>
              <a:t> </a:t>
            </a:r>
            <a:r>
              <a:rPr lang="en-US" sz="3200" dirty="0" err="1" smtClean="0"/>
              <a:t>trošak</a:t>
            </a:r>
            <a:r>
              <a:rPr lang="en-US" sz="3200" dirty="0" smtClean="0"/>
              <a:t> </a:t>
            </a:r>
            <a:r>
              <a:rPr lang="en-US" sz="3200" dirty="0" err="1" smtClean="0"/>
              <a:t>varijabilne</a:t>
            </a:r>
            <a:r>
              <a:rPr lang="en-US" sz="3200" dirty="0" smtClean="0"/>
              <a:t> </a:t>
            </a:r>
            <a:r>
              <a:rPr lang="en-US" sz="3200" dirty="0" err="1" smtClean="0"/>
              <a:t>kamatne</a:t>
            </a:r>
            <a:r>
              <a:rPr lang="en-US" sz="3200" dirty="0" smtClean="0"/>
              <a:t> stope </a:t>
            </a:r>
            <a:r>
              <a:rPr lang="en-US" sz="3200" dirty="0" err="1" smtClean="0"/>
              <a:t>znatno</a:t>
            </a:r>
            <a:r>
              <a:rPr lang="en-US" sz="3200" dirty="0" smtClean="0"/>
              <a:t> </a:t>
            </a:r>
            <a:r>
              <a:rPr lang="en-US" sz="3200" dirty="0" err="1" smtClean="0"/>
              <a:t>niži</a:t>
            </a:r>
            <a:r>
              <a:rPr lang="en-US" sz="3200" dirty="0" smtClean="0"/>
              <a:t> od </a:t>
            </a:r>
            <a:r>
              <a:rPr lang="en-US" sz="3200" dirty="0" err="1" smtClean="0"/>
              <a:t>troška</a:t>
            </a:r>
            <a:r>
              <a:rPr lang="en-US" sz="3200" dirty="0" smtClean="0"/>
              <a:t> </a:t>
            </a:r>
            <a:r>
              <a:rPr lang="en-US" sz="3200" dirty="0" err="1" smtClean="0"/>
              <a:t>fiksne</a:t>
            </a:r>
            <a:r>
              <a:rPr lang="en-US" sz="3200" dirty="0" smtClean="0"/>
              <a:t> </a:t>
            </a:r>
            <a:r>
              <a:rPr lang="en-US" sz="3200" dirty="0" err="1" smtClean="0"/>
              <a:t>kamatne</a:t>
            </a:r>
            <a:r>
              <a:rPr lang="en-US" sz="3200" dirty="0" smtClean="0"/>
              <a:t> stope.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56729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66670"/>
            <a:ext cx="10515600" cy="56102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Prosječno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dospijeća</a:t>
            </a:r>
            <a:r>
              <a:rPr lang="en-US" dirty="0"/>
              <a:t> u 2017. </a:t>
            </a:r>
            <a:r>
              <a:rPr lang="en-US" dirty="0" err="1"/>
              <a:t>godini</a:t>
            </a:r>
            <a:r>
              <a:rPr lang="en-US" dirty="0"/>
              <a:t> je </a:t>
            </a:r>
            <a:r>
              <a:rPr lang="en-US" dirty="0" err="1"/>
              <a:t>isto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prethodnoj</a:t>
            </a:r>
            <a:r>
              <a:rPr lang="en-US" dirty="0"/>
              <a:t>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iznosi</a:t>
            </a:r>
            <a:r>
              <a:rPr lang="en-US" dirty="0"/>
              <a:t> 7,2 </a:t>
            </a:r>
            <a:r>
              <a:rPr lang="en-US" dirty="0" err="1"/>
              <a:t>godine</a:t>
            </a:r>
            <a:r>
              <a:rPr lang="en-US" dirty="0"/>
              <a:t>.</a:t>
            </a:r>
          </a:p>
          <a:p>
            <a:pPr marL="0" indent="0" algn="just">
              <a:buNone/>
            </a:pPr>
            <a:r>
              <a:rPr lang="pl-PL" dirty="0"/>
              <a:t>Indikator koji ukazuje na učešće duga koji dospijeva na naplatu u narednoj godini, u 2017. godini je </a:t>
            </a:r>
            <a:r>
              <a:rPr lang="pl-PL" dirty="0" smtClean="0"/>
              <a:t>na istom </a:t>
            </a:r>
            <a:r>
              <a:rPr lang="pl-PL" dirty="0"/>
              <a:t>nivou kao i u 2016. godini i iznosi 9,8%, a što ukazuje da 9,8% od ukupnog vanjskog </a:t>
            </a:r>
            <a:r>
              <a:rPr lang="pl-PL" dirty="0" smtClean="0"/>
              <a:t>duga </a:t>
            </a:r>
            <a:r>
              <a:rPr lang="en-US" dirty="0" err="1" smtClean="0"/>
              <a:t>dospijeva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naplatu</a:t>
            </a:r>
            <a:r>
              <a:rPr lang="en-US" dirty="0"/>
              <a:t> u 2018. </a:t>
            </a:r>
            <a:r>
              <a:rPr lang="en-US" dirty="0" err="1"/>
              <a:t>godini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Prosječno</a:t>
            </a:r>
            <a:r>
              <a:rPr lang="en-US" dirty="0" smtClean="0"/>
              <a:t> </a:t>
            </a:r>
            <a:r>
              <a:rPr lang="en-US" dirty="0" err="1"/>
              <a:t>ugovoreni</a:t>
            </a:r>
            <a:r>
              <a:rPr lang="en-US" dirty="0"/>
              <a:t> „</a:t>
            </a:r>
            <a:r>
              <a:rPr lang="en-US" dirty="0" err="1"/>
              <a:t>grejs</a:t>
            </a:r>
            <a:r>
              <a:rPr lang="en-US" dirty="0"/>
              <a:t>“ period u 2017. </a:t>
            </a:r>
            <a:r>
              <a:rPr lang="en-US" dirty="0" err="1"/>
              <a:t>godini</a:t>
            </a:r>
            <a:r>
              <a:rPr lang="en-US" dirty="0"/>
              <a:t> je </a:t>
            </a:r>
            <a:r>
              <a:rPr lang="en-US" dirty="0" err="1"/>
              <a:t>iznosio</a:t>
            </a:r>
            <a:r>
              <a:rPr lang="en-US" dirty="0"/>
              <a:t> </a:t>
            </a:r>
            <a:r>
              <a:rPr lang="en-US" dirty="0" smtClean="0"/>
              <a:t>6,7</a:t>
            </a:r>
            <a:r>
              <a:rPr lang="sr-Latn-ME" dirty="0" smtClean="0"/>
              <a:t> </a:t>
            </a:r>
            <a:r>
              <a:rPr lang="pl-PL" dirty="0" smtClean="0"/>
              <a:t>godina </a:t>
            </a:r>
            <a:r>
              <a:rPr lang="pl-PL" dirty="0"/>
              <a:t>i isti se nije značajnije promijenio u odnosu na prethodnu godinu kada je iznosio 6,5 godina.</a:t>
            </a:r>
          </a:p>
          <a:p>
            <a:pPr marL="0" indent="0" algn="just">
              <a:buNone/>
            </a:pPr>
            <a:r>
              <a:rPr lang="en-US" dirty="0" err="1"/>
              <a:t>Indikatori</a:t>
            </a:r>
            <a:r>
              <a:rPr lang="en-US" dirty="0"/>
              <a:t> </a:t>
            </a:r>
            <a:r>
              <a:rPr lang="en-US" b="1" dirty="0" err="1"/>
              <a:t>rizika</a:t>
            </a:r>
            <a:r>
              <a:rPr lang="en-US" b="1" dirty="0"/>
              <a:t> </a:t>
            </a:r>
            <a:r>
              <a:rPr lang="en-US" b="1" dirty="0" err="1"/>
              <a:t>refinansiranja</a:t>
            </a:r>
            <a:r>
              <a:rPr lang="en-US" b="1" dirty="0"/>
              <a:t> </a:t>
            </a:r>
            <a:r>
              <a:rPr lang="en-US" dirty="0"/>
              <a:t>u 2017.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se </a:t>
            </a:r>
            <a:r>
              <a:rPr lang="en-US" dirty="0" err="1"/>
              <a:t>značajnije</a:t>
            </a:r>
            <a:r>
              <a:rPr lang="en-US" dirty="0"/>
              <a:t> </a:t>
            </a:r>
            <a:r>
              <a:rPr lang="en-US" dirty="0" err="1"/>
              <a:t>promijenili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prethodnu</a:t>
            </a:r>
            <a:r>
              <a:rPr lang="sr-Latn-ME" dirty="0" smtClean="0"/>
              <a:t> </a:t>
            </a:r>
            <a:r>
              <a:rPr lang="en-US" dirty="0" err="1" smtClean="0"/>
              <a:t>godinu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30428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81825"/>
            <a:ext cx="10515600" cy="50951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 smtClean="0"/>
              <a:t>Obzirom</a:t>
            </a:r>
            <a:r>
              <a:rPr lang="en-US" dirty="0" smtClean="0"/>
              <a:t> da je </a:t>
            </a:r>
            <a:r>
              <a:rPr lang="en-US" dirty="0" err="1" smtClean="0"/>
              <a:t>postojeći</a:t>
            </a:r>
            <a:r>
              <a:rPr lang="en-US" dirty="0" smtClean="0"/>
              <a:t> model </a:t>
            </a:r>
            <a:r>
              <a:rPr lang="en-US" dirty="0" err="1" smtClean="0"/>
              <a:t>monetarne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politike</a:t>
            </a:r>
            <a:r>
              <a:rPr lang="en-US" dirty="0" smtClean="0"/>
              <a:t> </a:t>
            </a:r>
            <a:r>
              <a:rPr lang="en-US" dirty="0" err="1" smtClean="0"/>
              <a:t>deviznog</a:t>
            </a:r>
            <a:r>
              <a:rPr lang="en-US" dirty="0" smtClean="0"/>
              <a:t> </a:t>
            </a:r>
            <a:r>
              <a:rPr lang="en-US" dirty="0" err="1" smtClean="0"/>
              <a:t>kursa</a:t>
            </a:r>
            <a:r>
              <a:rPr lang="en-US" dirty="0" smtClean="0"/>
              <a:t>,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sprovodi</a:t>
            </a:r>
            <a:r>
              <a:rPr lang="en-US" dirty="0" smtClean="0"/>
              <a:t> </a:t>
            </a:r>
            <a:r>
              <a:rPr lang="en-US" dirty="0" err="1" smtClean="0"/>
              <a:t>Centralna</a:t>
            </a:r>
            <a:r>
              <a:rPr lang="en-US" dirty="0" smtClean="0"/>
              <a:t> </a:t>
            </a:r>
            <a:r>
              <a:rPr lang="en-US" dirty="0" err="1" smtClean="0"/>
              <a:t>banka</a:t>
            </a:r>
            <a:r>
              <a:rPr lang="sr-Latn-ME" dirty="0" smtClean="0"/>
              <a:t> </a:t>
            </a:r>
            <a:r>
              <a:rPr lang="en-US" dirty="0" err="1" smtClean="0"/>
              <a:t>BiH</a:t>
            </a:r>
            <a:r>
              <a:rPr lang="en-US" dirty="0" smtClean="0"/>
              <a:t>, </a:t>
            </a:r>
            <a:r>
              <a:rPr lang="en-US" dirty="0" err="1" smtClean="0"/>
              <a:t>zasnovan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valutnom</a:t>
            </a:r>
            <a:r>
              <a:rPr lang="en-US" dirty="0" smtClean="0"/>
              <a:t> </a:t>
            </a:r>
            <a:r>
              <a:rPr lang="en-US" dirty="0" err="1" smtClean="0"/>
              <a:t>odboru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fiksnom</a:t>
            </a:r>
            <a:r>
              <a:rPr lang="en-US" dirty="0" smtClean="0"/>
              <a:t> </a:t>
            </a:r>
            <a:r>
              <a:rPr lang="en-US" dirty="0" err="1" smtClean="0"/>
              <a:t>kursu</a:t>
            </a:r>
            <a:r>
              <a:rPr lang="en-US" dirty="0" smtClean="0"/>
              <a:t> KM-a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EUR-o, 44,4% </a:t>
            </a:r>
            <a:r>
              <a:rPr lang="en-US" dirty="0" err="1" smtClean="0"/>
              <a:t>vanjskog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sr-Latn-ME" dirty="0" smtClean="0"/>
              <a:t> </a:t>
            </a:r>
            <a:r>
              <a:rPr lang="en-US" dirty="0" err="1" smtClean="0"/>
              <a:t>podložno</a:t>
            </a:r>
            <a:r>
              <a:rPr lang="en-US" dirty="0" smtClean="0"/>
              <a:t> je </a:t>
            </a:r>
            <a:r>
              <a:rPr lang="en-US" dirty="0" err="1" smtClean="0"/>
              <a:t>promjenama</a:t>
            </a:r>
            <a:r>
              <a:rPr lang="en-US" dirty="0" smtClean="0"/>
              <a:t> </a:t>
            </a:r>
            <a:r>
              <a:rPr lang="en-US" dirty="0" err="1" smtClean="0"/>
              <a:t>valutnih</a:t>
            </a:r>
            <a:r>
              <a:rPr lang="en-US" dirty="0" smtClean="0"/>
              <a:t> </a:t>
            </a:r>
            <a:r>
              <a:rPr lang="en-US" dirty="0" err="1" smtClean="0"/>
              <a:t>kurseva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 smtClean="0"/>
              <a:t>izloženo</a:t>
            </a:r>
            <a:r>
              <a:rPr lang="en-US" dirty="0" smtClean="0"/>
              <a:t> </a:t>
            </a:r>
            <a:r>
              <a:rPr lang="en-US" dirty="0" err="1" smtClean="0"/>
              <a:t>valutnom</a:t>
            </a:r>
            <a:r>
              <a:rPr lang="en-US" dirty="0" smtClean="0"/>
              <a:t> </a:t>
            </a:r>
            <a:r>
              <a:rPr lang="en-US" dirty="0" err="1" smtClean="0"/>
              <a:t>riziku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U 2017. </a:t>
            </a:r>
            <a:r>
              <a:rPr lang="en-US" dirty="0" err="1" smtClean="0"/>
              <a:t>godini</a:t>
            </a:r>
            <a:r>
              <a:rPr lang="en-US" dirty="0" smtClean="0"/>
              <a:t> </a:t>
            </a:r>
            <a:r>
              <a:rPr lang="en-US" dirty="0" err="1" smtClean="0"/>
              <a:t>učešće</a:t>
            </a:r>
            <a:r>
              <a:rPr lang="sr-Latn-ME" dirty="0" smtClean="0"/>
              <a:t> </a:t>
            </a:r>
            <a:r>
              <a:rPr lang="en-US" dirty="0" err="1" smtClean="0"/>
              <a:t>neEUR</a:t>
            </a:r>
            <a:r>
              <a:rPr lang="en-US" dirty="0" smtClean="0"/>
              <a:t> </a:t>
            </a:r>
            <a:r>
              <a:rPr lang="en-US" dirty="0" err="1" smtClean="0"/>
              <a:t>valuta</a:t>
            </a:r>
            <a:r>
              <a:rPr lang="en-US" dirty="0" smtClean="0"/>
              <a:t> u </a:t>
            </a:r>
            <a:r>
              <a:rPr lang="en-US" dirty="0" err="1" smtClean="0"/>
              <a:t>ukupnom</a:t>
            </a:r>
            <a:r>
              <a:rPr lang="en-US" dirty="0" smtClean="0"/>
              <a:t> </a:t>
            </a:r>
            <a:r>
              <a:rPr lang="en-US" dirty="0" err="1" smtClean="0"/>
              <a:t>stanju</a:t>
            </a:r>
            <a:r>
              <a:rPr lang="en-US" dirty="0" smtClean="0"/>
              <a:t> </a:t>
            </a:r>
            <a:r>
              <a:rPr lang="en-US" dirty="0" err="1" smtClean="0"/>
              <a:t>vanjskog</a:t>
            </a:r>
            <a:r>
              <a:rPr lang="en-US" dirty="0" smtClean="0"/>
              <a:t> </a:t>
            </a:r>
            <a:r>
              <a:rPr lang="en-US" dirty="0" err="1" smtClean="0"/>
              <a:t>duga</a:t>
            </a:r>
            <a:r>
              <a:rPr lang="en-US" dirty="0" smtClean="0"/>
              <a:t> u </a:t>
            </a:r>
            <a:r>
              <a:rPr lang="en-US" dirty="0" err="1" smtClean="0"/>
              <a:t>odnosu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2016. </a:t>
            </a:r>
            <a:r>
              <a:rPr lang="en-US" dirty="0" err="1" smtClean="0"/>
              <a:t>godinu</a:t>
            </a:r>
            <a:r>
              <a:rPr lang="en-US" dirty="0" smtClean="0"/>
              <a:t> je </a:t>
            </a:r>
            <a:r>
              <a:rPr lang="en-US" dirty="0" err="1" smtClean="0"/>
              <a:t>smanjeno</a:t>
            </a:r>
            <a:r>
              <a:rPr lang="en-US" dirty="0" smtClean="0"/>
              <a:t>, </a:t>
            </a:r>
            <a:r>
              <a:rPr lang="en-US" dirty="0" err="1" smtClean="0"/>
              <a:t>odnosno</a:t>
            </a:r>
            <a:r>
              <a:rPr lang="sr-Latn-ME" dirty="0" smtClean="0"/>
              <a:t> </a:t>
            </a:r>
            <a:r>
              <a:rPr lang="en-US" dirty="0" err="1" smtClean="0"/>
              <a:t>smanjena</a:t>
            </a:r>
            <a:r>
              <a:rPr lang="en-US" dirty="0" smtClean="0"/>
              <a:t> je </a:t>
            </a:r>
            <a:r>
              <a:rPr lang="en-US" dirty="0" err="1" smtClean="0"/>
              <a:t>izloženost</a:t>
            </a:r>
            <a:r>
              <a:rPr lang="en-US" dirty="0" smtClean="0"/>
              <a:t> </a:t>
            </a:r>
            <a:r>
              <a:rPr lang="en-US" dirty="0" err="1" smtClean="0"/>
              <a:t>valutnom</a:t>
            </a:r>
            <a:r>
              <a:rPr lang="en-US" dirty="0" smtClean="0"/>
              <a:t> </a:t>
            </a:r>
            <a:r>
              <a:rPr lang="en-US" dirty="0" err="1" smtClean="0"/>
              <a:t>riziku</a:t>
            </a:r>
            <a:r>
              <a:rPr lang="en-US" dirty="0" smtClean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Dalje</a:t>
            </a:r>
            <a:r>
              <a:rPr lang="en-US" dirty="0" smtClean="0"/>
              <a:t> </a:t>
            </a:r>
            <a:r>
              <a:rPr lang="en-US" dirty="0" err="1" smtClean="0"/>
              <a:t>smanjenje</a:t>
            </a:r>
            <a:r>
              <a:rPr lang="en-US" dirty="0" smtClean="0"/>
              <a:t> </a:t>
            </a:r>
            <a:r>
              <a:rPr lang="en-US" dirty="0" err="1" smtClean="0"/>
              <a:t>valutnog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en-US" dirty="0" smtClean="0"/>
              <a:t> je </a:t>
            </a:r>
            <a:r>
              <a:rPr lang="en-US" dirty="0" err="1" smtClean="0"/>
              <a:t>kroz</a:t>
            </a:r>
            <a:r>
              <a:rPr lang="en-US" dirty="0" smtClean="0"/>
              <a:t> </a:t>
            </a:r>
            <a:r>
              <a:rPr lang="en-US" dirty="0" err="1" smtClean="0"/>
              <a:t>povećanje</a:t>
            </a:r>
            <a:r>
              <a:rPr lang="sr-Latn-ME" dirty="0" smtClean="0"/>
              <a:t> </a:t>
            </a:r>
            <a:r>
              <a:rPr lang="pl-PL" dirty="0" smtClean="0"/>
              <a:t>vanjskog zaduživanja u valuti EUR u odnosu na ostale strane valute.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9383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53792"/>
            <a:ext cx="10515600" cy="562317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9</a:t>
            </a:r>
            <a:r>
              <a:rPr lang="en-US" b="1" i="1" dirty="0"/>
              <a:t>. </a:t>
            </a:r>
            <a:r>
              <a:rPr lang="en-US" b="1" i="1" dirty="0" err="1"/>
              <a:t>Projekcija</a:t>
            </a:r>
            <a:r>
              <a:rPr lang="en-US" b="1" i="1" dirty="0"/>
              <a:t> </a:t>
            </a:r>
            <a:r>
              <a:rPr lang="en-US" b="1" i="1" dirty="0" err="1"/>
              <a:t>stanja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obaveza</a:t>
            </a:r>
            <a:r>
              <a:rPr lang="en-US" b="1" i="1" dirty="0"/>
              <a:t> </a:t>
            </a:r>
            <a:r>
              <a:rPr lang="en-US" b="1" i="1" dirty="0" err="1"/>
              <a:t>vanjskog</a:t>
            </a:r>
            <a:r>
              <a:rPr lang="en-US" b="1" i="1" dirty="0"/>
              <a:t> </a:t>
            </a:r>
            <a:r>
              <a:rPr lang="en-US" b="1" i="1" dirty="0" err="1"/>
              <a:t>duga</a:t>
            </a:r>
            <a:r>
              <a:rPr lang="en-US" b="1" i="1" dirty="0"/>
              <a:t> </a:t>
            </a:r>
            <a:r>
              <a:rPr lang="en-US" b="1" i="1" dirty="0" err="1"/>
              <a:t>za</a:t>
            </a:r>
            <a:r>
              <a:rPr lang="en-US" b="1" i="1" dirty="0"/>
              <a:t> period 2018.-2020. </a:t>
            </a:r>
            <a:r>
              <a:rPr lang="en-US" b="1" i="1" dirty="0" err="1"/>
              <a:t>godine</a:t>
            </a:r>
            <a:endParaRPr lang="en-US" b="1" i="1" dirty="0"/>
          </a:p>
          <a:p>
            <a:r>
              <a:rPr lang="en-US" dirty="0" err="1"/>
              <a:t>Projekcije</a:t>
            </a:r>
            <a:r>
              <a:rPr lang="en-US" dirty="0"/>
              <a:t> </a:t>
            </a:r>
            <a:r>
              <a:rPr lang="en-US" dirty="0" err="1"/>
              <a:t>stanja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servisa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period 2018-2020.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en-US" dirty="0" err="1"/>
              <a:t>urađene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to: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i="1" dirty="0" err="1"/>
              <a:t>Projekcije</a:t>
            </a:r>
            <a:r>
              <a:rPr lang="en-US" i="1" dirty="0"/>
              <a:t> </a:t>
            </a:r>
            <a:r>
              <a:rPr lang="en-US" i="1" dirty="0" err="1"/>
              <a:t>stanja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obaveza</a:t>
            </a:r>
            <a:r>
              <a:rPr lang="en-US" i="1" dirty="0"/>
              <a:t> </a:t>
            </a:r>
            <a:r>
              <a:rPr lang="en-US" i="1" dirty="0" err="1"/>
              <a:t>vanjskog</a:t>
            </a:r>
            <a:r>
              <a:rPr lang="en-US" i="1" dirty="0"/>
              <a:t> </a:t>
            </a:r>
            <a:r>
              <a:rPr lang="en-US" i="1" dirty="0" err="1"/>
              <a:t>duga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osnovu</a:t>
            </a:r>
            <a:r>
              <a:rPr lang="en-US" i="1" dirty="0"/>
              <a:t> </a:t>
            </a:r>
            <a:r>
              <a:rPr lang="en-US" i="1" dirty="0" err="1"/>
              <a:t>postojećih</a:t>
            </a:r>
            <a:r>
              <a:rPr lang="en-US" i="1" dirty="0"/>
              <a:t> </a:t>
            </a:r>
            <a:r>
              <a:rPr lang="en-US" i="1" dirty="0" err="1" smtClean="0"/>
              <a:t>kredita</a:t>
            </a:r>
            <a:r>
              <a:rPr lang="en-US" dirty="0" smtClean="0"/>
              <a:t>,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 smtClean="0"/>
              <a:t>uključuju</a:t>
            </a:r>
            <a:r>
              <a:rPr lang="sr-Latn-ME" dirty="0" smtClean="0"/>
              <a:t> </a:t>
            </a:r>
            <a:r>
              <a:rPr lang="en-US" dirty="0" err="1" smtClean="0"/>
              <a:t>vanjske</a:t>
            </a:r>
            <a:r>
              <a:rPr lang="en-US" dirty="0" smtClean="0"/>
              <a:t> </a:t>
            </a:r>
            <a:r>
              <a:rPr lang="en-US" dirty="0" err="1"/>
              <a:t>kredite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vode</a:t>
            </a:r>
            <a:r>
              <a:rPr lang="en-US" dirty="0"/>
              <a:t> u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dug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postojeća</a:t>
            </a:r>
            <a:r>
              <a:rPr lang="en-US" dirty="0"/>
              <a:t> </a:t>
            </a:r>
            <a:r>
              <a:rPr lang="en-US" dirty="0" err="1"/>
              <a:t>kreditna</a:t>
            </a:r>
            <a:r>
              <a:rPr lang="en-US" dirty="0"/>
              <a:t> </a:t>
            </a:r>
            <a:r>
              <a:rPr lang="en-US" dirty="0" err="1"/>
              <a:t>zaduženja</a:t>
            </a:r>
            <a:r>
              <a:rPr lang="en-US" dirty="0"/>
              <a:t> </a:t>
            </a:r>
            <a:r>
              <a:rPr lang="en-US" dirty="0" smtClean="0"/>
              <a:t>–</a:t>
            </a:r>
            <a:r>
              <a:rPr lang="sr-Latn-ME" dirty="0" smtClean="0"/>
              <a:t> </a:t>
            </a:r>
            <a:r>
              <a:rPr lang="en-US" dirty="0" smtClean="0"/>
              <a:t>Scenario </a:t>
            </a:r>
            <a:r>
              <a:rPr lang="en-US" dirty="0"/>
              <a:t>1 (</a:t>
            </a:r>
            <a:r>
              <a:rPr lang="en-US" dirty="0" err="1"/>
              <a:t>Tabela</a:t>
            </a:r>
            <a:r>
              <a:rPr lang="en-US" dirty="0"/>
              <a:t> 7-a.),</a:t>
            </a:r>
          </a:p>
          <a:p>
            <a:pPr marL="0" indent="0">
              <a:buNone/>
            </a:pPr>
            <a:r>
              <a:rPr lang="en-US" dirty="0"/>
              <a:t>- </a:t>
            </a:r>
            <a:r>
              <a:rPr lang="en-US" i="1" dirty="0" err="1"/>
              <a:t>Projekcije</a:t>
            </a:r>
            <a:r>
              <a:rPr lang="en-US" i="1" dirty="0"/>
              <a:t> </a:t>
            </a:r>
            <a:r>
              <a:rPr lang="en-US" i="1" dirty="0" err="1"/>
              <a:t>stanja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obaveza</a:t>
            </a:r>
            <a:r>
              <a:rPr lang="en-US" i="1" dirty="0"/>
              <a:t> </a:t>
            </a:r>
            <a:r>
              <a:rPr lang="en-US" i="1" dirty="0" err="1"/>
              <a:t>vanjskog</a:t>
            </a:r>
            <a:r>
              <a:rPr lang="en-US" i="1" dirty="0"/>
              <a:t> </a:t>
            </a:r>
            <a:r>
              <a:rPr lang="en-US" i="1" dirty="0" err="1"/>
              <a:t>duga</a:t>
            </a:r>
            <a:r>
              <a:rPr lang="en-US" i="1" dirty="0"/>
              <a:t> </a:t>
            </a:r>
            <a:r>
              <a:rPr lang="en-US" i="1" dirty="0" err="1"/>
              <a:t>po</a:t>
            </a:r>
            <a:r>
              <a:rPr lang="en-US" i="1" dirty="0"/>
              <a:t> </a:t>
            </a:r>
            <a:r>
              <a:rPr lang="en-US" i="1" dirty="0" err="1"/>
              <a:t>osnovu</a:t>
            </a:r>
            <a:r>
              <a:rPr lang="en-US" i="1" dirty="0"/>
              <a:t> </a:t>
            </a:r>
            <a:r>
              <a:rPr lang="en-US" i="1" dirty="0" err="1"/>
              <a:t>postojećih</a:t>
            </a:r>
            <a:r>
              <a:rPr lang="en-US" i="1" dirty="0"/>
              <a:t> </a:t>
            </a:r>
            <a:r>
              <a:rPr lang="en-US" i="1" dirty="0" err="1"/>
              <a:t>kredita</a:t>
            </a:r>
            <a:r>
              <a:rPr lang="en-US" i="1" dirty="0"/>
              <a:t>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i="1" dirty="0" err="1"/>
              <a:t>kredita</a:t>
            </a:r>
            <a:r>
              <a:rPr lang="en-US" i="1" dirty="0"/>
              <a:t> u </a:t>
            </a:r>
            <a:r>
              <a:rPr lang="en-US" i="1" dirty="0" err="1" smtClean="0"/>
              <a:t>postupku</a:t>
            </a:r>
            <a:r>
              <a:rPr lang="sr-Latn-ME" i="1" dirty="0" smtClean="0"/>
              <a:t> </a:t>
            </a:r>
            <a:r>
              <a:rPr lang="en-US" i="1" dirty="0" err="1" smtClean="0"/>
              <a:t>zaključivanja</a:t>
            </a:r>
            <a:r>
              <a:rPr lang="en-US" i="1" dirty="0" smtClean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vanjske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vode</a:t>
            </a:r>
            <a:r>
              <a:rPr lang="en-US" dirty="0"/>
              <a:t> u </a:t>
            </a:r>
            <a:r>
              <a:rPr lang="en-US" dirty="0" err="1"/>
              <a:t>bazi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javni</a:t>
            </a:r>
            <a:r>
              <a:rPr lang="en-US" dirty="0"/>
              <a:t> dug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odnosno</a:t>
            </a:r>
            <a:r>
              <a:rPr lang="en-US" dirty="0" smtClean="0"/>
              <a:t> </a:t>
            </a:r>
            <a:r>
              <a:rPr lang="en-US" dirty="0" err="1"/>
              <a:t>postojeća</a:t>
            </a:r>
            <a:r>
              <a:rPr lang="en-US" dirty="0"/>
              <a:t> </a:t>
            </a:r>
            <a:r>
              <a:rPr lang="en-US" dirty="0" err="1"/>
              <a:t>kreditna</a:t>
            </a:r>
            <a:r>
              <a:rPr lang="en-US" dirty="0"/>
              <a:t> </a:t>
            </a:r>
            <a:r>
              <a:rPr lang="en-US" dirty="0" err="1"/>
              <a:t>zaduženja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kredite</a:t>
            </a:r>
            <a:r>
              <a:rPr lang="en-US" dirty="0"/>
              <a:t> u </a:t>
            </a:r>
            <a:r>
              <a:rPr lang="en-US" dirty="0" err="1"/>
              <a:t>postupku</a:t>
            </a:r>
            <a:r>
              <a:rPr lang="en-US" dirty="0"/>
              <a:t> </a:t>
            </a:r>
            <a:r>
              <a:rPr lang="en-US" dirty="0" err="1"/>
              <a:t>zaključivanja</a:t>
            </a:r>
            <a:r>
              <a:rPr lang="en-US" dirty="0"/>
              <a:t> – Scenario 2</a:t>
            </a:r>
          </a:p>
          <a:p>
            <a:pPr marL="0" indent="0">
              <a:buNone/>
            </a:pPr>
            <a:r>
              <a:rPr lang="en-US" dirty="0"/>
              <a:t>(</a:t>
            </a:r>
            <a:r>
              <a:rPr lang="en-US" dirty="0" err="1"/>
              <a:t>Tabela</a:t>
            </a:r>
            <a:r>
              <a:rPr lang="en-US" dirty="0"/>
              <a:t> 7-b.).</a:t>
            </a:r>
          </a:p>
        </p:txBody>
      </p:sp>
    </p:spTree>
    <p:extLst>
      <p:ext uri="{BB962C8B-B14F-4D97-AF65-F5344CB8AC3E}">
        <p14:creationId xmlns:p14="http://schemas.microsoft.com/office/powerpoint/2010/main" val="3856227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975" y="1690688"/>
            <a:ext cx="10766738" cy="450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1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1217" y="373487"/>
            <a:ext cx="10921284" cy="580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584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projiciranih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vanjskog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u </a:t>
            </a:r>
            <a:r>
              <a:rPr lang="en-US" dirty="0" err="1"/>
              <a:t>odnosu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projicirana</a:t>
            </a:r>
            <a:r>
              <a:rPr lang="en-US" dirty="0"/>
              <a:t> </a:t>
            </a:r>
            <a:r>
              <a:rPr lang="en-US" dirty="0" err="1"/>
              <a:t>kretanja</a:t>
            </a:r>
            <a:r>
              <a:rPr lang="en-US" dirty="0"/>
              <a:t> </a:t>
            </a:r>
            <a:r>
              <a:rPr lang="en-US" dirty="0" err="1"/>
              <a:t>neto</a:t>
            </a:r>
            <a:endParaRPr lang="en-US" dirty="0"/>
          </a:p>
          <a:p>
            <a:r>
              <a:rPr lang="en-US" dirty="0" err="1"/>
              <a:t>prihoda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JR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indirektno</a:t>
            </a:r>
            <a:r>
              <a:rPr lang="en-US" dirty="0"/>
              <a:t> </a:t>
            </a:r>
            <a:r>
              <a:rPr lang="en-US" dirty="0" err="1"/>
              <a:t>oporezivanje</a:t>
            </a:r>
            <a:r>
              <a:rPr lang="en-US" dirty="0"/>
              <a:t>,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servisiraju</a:t>
            </a:r>
            <a:r>
              <a:rPr lang="en-US" dirty="0"/>
              <a:t> </a:t>
            </a:r>
            <a:r>
              <a:rPr lang="en-US" dirty="0" err="1"/>
              <a:t>ino-obaveze</a:t>
            </a:r>
            <a:r>
              <a:rPr lang="en-US" dirty="0"/>
              <a:t>, </a:t>
            </a:r>
            <a:r>
              <a:rPr lang="en-US" dirty="0" err="1"/>
              <a:t>daje</a:t>
            </a:r>
            <a:r>
              <a:rPr lang="en-US" dirty="0"/>
              <a:t> se </a:t>
            </a:r>
            <a:r>
              <a:rPr lang="en-US" dirty="0" err="1" smtClean="0"/>
              <a:t>kroz</a:t>
            </a:r>
            <a:r>
              <a:rPr lang="sr-Latn-ME" dirty="0" smtClean="0"/>
              <a:t> </a:t>
            </a:r>
            <a:r>
              <a:rPr lang="en-US" dirty="0" err="1" smtClean="0"/>
              <a:t>sljedeći</a:t>
            </a:r>
            <a:r>
              <a:rPr lang="en-US" dirty="0" smtClean="0"/>
              <a:t> </a:t>
            </a:r>
            <a:r>
              <a:rPr lang="en-US" dirty="0" err="1"/>
              <a:t>tabelarni</a:t>
            </a:r>
            <a:r>
              <a:rPr lang="en-US" dirty="0"/>
              <a:t> </a:t>
            </a:r>
            <a:r>
              <a:rPr lang="en-US" dirty="0" err="1"/>
              <a:t>pregled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89288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0310" y="862885"/>
            <a:ext cx="10071613" cy="4245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751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endParaRPr lang="sr-Latn-ME" dirty="0" smtClean="0"/>
          </a:p>
          <a:p>
            <a:pPr marL="0" indent="0" algn="just">
              <a:buNone/>
            </a:pPr>
            <a:r>
              <a:rPr lang="sr-Latn-ME" sz="5900" dirty="0" smtClean="0"/>
              <a:t>Z</a:t>
            </a:r>
            <a:r>
              <a:rPr lang="en-US" sz="5900" dirty="0" err="1" smtClean="0"/>
              <a:t>aključno</a:t>
            </a:r>
            <a:r>
              <a:rPr lang="en-US" sz="5900" dirty="0" smtClean="0"/>
              <a:t> </a:t>
            </a:r>
            <a:r>
              <a:rPr lang="en-US" sz="5900" dirty="0" err="1"/>
              <a:t>sa</a:t>
            </a:r>
            <a:r>
              <a:rPr lang="en-US" sz="5900" dirty="0"/>
              <a:t> 31.12.2017. </a:t>
            </a:r>
            <a:r>
              <a:rPr lang="en-US" sz="5900" dirty="0" err="1"/>
              <a:t>godine</a:t>
            </a:r>
            <a:r>
              <a:rPr lang="en-US" sz="5900" dirty="0"/>
              <a:t> </a:t>
            </a:r>
            <a:r>
              <a:rPr lang="en-US" sz="5900" dirty="0" err="1"/>
              <a:t>ugovoreno</a:t>
            </a:r>
            <a:r>
              <a:rPr lang="en-US" sz="5900" dirty="0"/>
              <a:t> je </a:t>
            </a:r>
            <a:r>
              <a:rPr lang="en-US" sz="5900" dirty="0" err="1"/>
              <a:t>vanjskih</a:t>
            </a:r>
            <a:r>
              <a:rPr lang="en-US" sz="5900" dirty="0"/>
              <a:t> </a:t>
            </a:r>
            <a:r>
              <a:rPr lang="en-US" sz="5900" dirty="0" err="1"/>
              <a:t>kredita</a:t>
            </a:r>
            <a:r>
              <a:rPr lang="en-US" sz="5900" dirty="0"/>
              <a:t> u </a:t>
            </a:r>
            <a:r>
              <a:rPr lang="en-US" sz="5900" dirty="0" err="1"/>
              <a:t>ukupnom</a:t>
            </a:r>
            <a:r>
              <a:rPr lang="en-US" sz="5900" dirty="0"/>
              <a:t> </a:t>
            </a:r>
            <a:r>
              <a:rPr lang="en-US" sz="5900" dirty="0" err="1"/>
              <a:t>iznosu</a:t>
            </a:r>
            <a:r>
              <a:rPr lang="en-US" sz="5900" dirty="0"/>
              <a:t> od 14.142,08 </a:t>
            </a:r>
            <a:r>
              <a:rPr lang="en-US" sz="5900" dirty="0" smtClean="0"/>
              <a:t>mil</a:t>
            </a:r>
            <a:r>
              <a:rPr lang="sr-Latn-ME" sz="5900" dirty="0" smtClean="0"/>
              <a:t> </a:t>
            </a:r>
            <a:r>
              <a:rPr lang="en-US" sz="5900" dirty="0" smtClean="0"/>
              <a:t>KM6</a:t>
            </a:r>
            <a:r>
              <a:rPr lang="en-US" sz="5900" dirty="0"/>
              <a:t>, od </a:t>
            </a:r>
            <a:r>
              <a:rPr lang="en-US" sz="5900" dirty="0" err="1"/>
              <a:t>čega</a:t>
            </a:r>
            <a:r>
              <a:rPr lang="en-US" sz="5900" dirty="0"/>
              <a:t> je </a:t>
            </a:r>
            <a:r>
              <a:rPr lang="en-US" sz="5900" dirty="0" err="1"/>
              <a:t>angažovano</a:t>
            </a:r>
            <a:r>
              <a:rPr lang="en-US" sz="5900" dirty="0"/>
              <a:t> 11.510,96 mil KM, </a:t>
            </a:r>
            <a:r>
              <a:rPr lang="en-US" sz="5900" dirty="0" err="1"/>
              <a:t>dok</a:t>
            </a:r>
            <a:r>
              <a:rPr lang="en-US" sz="5900" dirty="0"/>
              <a:t> je 2.631,12 mil KM7 </a:t>
            </a:r>
            <a:r>
              <a:rPr lang="en-US" sz="5900" dirty="0" err="1"/>
              <a:t>raspoloživo</a:t>
            </a:r>
            <a:r>
              <a:rPr lang="en-US" sz="5900" dirty="0"/>
              <a:t> </a:t>
            </a:r>
            <a:r>
              <a:rPr lang="en-US" sz="5900" dirty="0" err="1"/>
              <a:t>za</a:t>
            </a:r>
            <a:r>
              <a:rPr lang="en-US" sz="5900" dirty="0"/>
              <a:t> </a:t>
            </a:r>
            <a:r>
              <a:rPr lang="en-US" sz="5900" dirty="0" err="1" smtClean="0"/>
              <a:t>angažovanje</a:t>
            </a:r>
            <a:r>
              <a:rPr lang="sr-Latn-ME" sz="5900" dirty="0" smtClean="0"/>
              <a:t> </a:t>
            </a:r>
            <a:r>
              <a:rPr lang="en-US" sz="5900" dirty="0" smtClean="0"/>
              <a:t>u </a:t>
            </a:r>
            <a:r>
              <a:rPr lang="en-US" sz="5900" dirty="0" err="1"/>
              <a:t>skladu</a:t>
            </a:r>
            <a:r>
              <a:rPr lang="en-US" sz="5900" dirty="0"/>
              <a:t> </a:t>
            </a:r>
            <a:r>
              <a:rPr lang="en-US" sz="5900" dirty="0" err="1"/>
              <a:t>sa</a:t>
            </a:r>
            <a:r>
              <a:rPr lang="en-US" sz="5900" dirty="0"/>
              <a:t> </a:t>
            </a:r>
            <a:r>
              <a:rPr lang="en-US" sz="5900" dirty="0" err="1"/>
              <a:t>realizacijom</a:t>
            </a:r>
            <a:r>
              <a:rPr lang="en-US" sz="5900" dirty="0"/>
              <a:t> </a:t>
            </a:r>
            <a:r>
              <a:rPr lang="en-US" sz="5900" dirty="0" err="1"/>
              <a:t>odobrenih</a:t>
            </a:r>
            <a:r>
              <a:rPr lang="en-US" sz="5900" dirty="0"/>
              <a:t> </a:t>
            </a:r>
            <a:r>
              <a:rPr lang="en-US" sz="5900" dirty="0" err="1"/>
              <a:t>projekata</a:t>
            </a:r>
            <a:r>
              <a:rPr lang="en-US" sz="5900" dirty="0"/>
              <a:t> </a:t>
            </a:r>
            <a:r>
              <a:rPr lang="en-US" sz="5900" dirty="0" err="1"/>
              <a:t>i</a:t>
            </a:r>
            <a:r>
              <a:rPr lang="en-US" sz="5900" dirty="0"/>
              <a:t> </a:t>
            </a:r>
            <a:r>
              <a:rPr lang="en-US" sz="5900" dirty="0" err="1"/>
              <a:t>utvrđenom</a:t>
            </a:r>
            <a:r>
              <a:rPr lang="en-US" sz="5900" dirty="0"/>
              <a:t> </a:t>
            </a:r>
            <a:r>
              <a:rPr lang="en-US" sz="5900" dirty="0" err="1"/>
              <a:t>dinamikom</a:t>
            </a:r>
            <a:r>
              <a:rPr lang="en-US" sz="5900" dirty="0"/>
              <a:t> - </a:t>
            </a:r>
            <a:r>
              <a:rPr lang="en-US" sz="5900" dirty="0" err="1"/>
              <a:t>planom</a:t>
            </a:r>
            <a:r>
              <a:rPr lang="en-US" sz="5900" dirty="0"/>
              <a:t> </a:t>
            </a:r>
            <a:r>
              <a:rPr lang="en-US" sz="5900" dirty="0" err="1" smtClean="0"/>
              <a:t>angažovanja</a:t>
            </a:r>
            <a:r>
              <a:rPr lang="sr-Latn-ME" sz="5900" dirty="0" smtClean="0"/>
              <a:t> </a:t>
            </a:r>
            <a:r>
              <a:rPr lang="en-US" sz="5900" dirty="0" err="1" smtClean="0"/>
              <a:t>ugovorenih</a:t>
            </a:r>
            <a:r>
              <a:rPr lang="en-US" sz="5900" dirty="0" smtClean="0"/>
              <a:t> </a:t>
            </a:r>
            <a:r>
              <a:rPr lang="en-US" sz="5900" dirty="0" err="1"/>
              <a:t>kredita</a:t>
            </a:r>
            <a:r>
              <a:rPr lang="en-US" sz="5900" dirty="0"/>
              <a:t>, </a:t>
            </a:r>
            <a:r>
              <a:rPr lang="en-US" sz="5900" dirty="0" err="1"/>
              <a:t>odnosno</a:t>
            </a:r>
            <a:r>
              <a:rPr lang="en-US" sz="5900" dirty="0"/>
              <a:t> </a:t>
            </a:r>
            <a:r>
              <a:rPr lang="en-US" sz="5900" dirty="0" err="1"/>
              <a:t>odobrenih</a:t>
            </a:r>
            <a:r>
              <a:rPr lang="en-US" sz="5900" dirty="0"/>
              <a:t> </a:t>
            </a:r>
            <a:r>
              <a:rPr lang="en-US" sz="5900" dirty="0" err="1"/>
              <a:t>finansijskih</a:t>
            </a:r>
            <a:r>
              <a:rPr lang="en-US" sz="5900" dirty="0"/>
              <a:t> </a:t>
            </a:r>
            <a:r>
              <a:rPr lang="en-US" sz="5900" dirty="0" err="1"/>
              <a:t>aranžmana</a:t>
            </a:r>
            <a:r>
              <a:rPr lang="en-US" sz="5900" dirty="0"/>
              <a:t>.</a:t>
            </a:r>
          </a:p>
          <a:p>
            <a:pPr marL="0" indent="0" algn="just">
              <a:buNone/>
            </a:pPr>
            <a:r>
              <a:rPr lang="en-US" sz="5900" dirty="0" err="1" smtClean="0"/>
              <a:t>Analitički</a:t>
            </a:r>
            <a:r>
              <a:rPr lang="en-US" sz="5900" dirty="0" smtClean="0"/>
              <a:t> </a:t>
            </a:r>
            <a:r>
              <a:rPr lang="en-US" sz="5900" dirty="0" err="1"/>
              <a:t>pregled</a:t>
            </a:r>
            <a:r>
              <a:rPr lang="en-US" sz="5900" dirty="0"/>
              <a:t> </a:t>
            </a:r>
            <a:r>
              <a:rPr lang="en-US" sz="5900" dirty="0" err="1"/>
              <a:t>vanjskog</a:t>
            </a:r>
            <a:r>
              <a:rPr lang="en-US" sz="5900" dirty="0"/>
              <a:t> </a:t>
            </a:r>
            <a:r>
              <a:rPr lang="en-US" sz="5900" dirty="0" err="1"/>
              <a:t>državnog</a:t>
            </a:r>
            <a:r>
              <a:rPr lang="en-US" sz="5900" dirty="0"/>
              <a:t> </a:t>
            </a:r>
            <a:r>
              <a:rPr lang="en-US" sz="5900" dirty="0" err="1"/>
              <a:t>duga</a:t>
            </a:r>
            <a:r>
              <a:rPr lang="en-US" sz="5900" dirty="0"/>
              <a:t> </a:t>
            </a:r>
            <a:r>
              <a:rPr lang="en-US" sz="5900" dirty="0" err="1"/>
              <a:t>i</a:t>
            </a:r>
            <a:r>
              <a:rPr lang="en-US" sz="5900" dirty="0"/>
              <a:t> </a:t>
            </a:r>
            <a:r>
              <a:rPr lang="en-US" sz="5900" dirty="0" err="1"/>
              <a:t>vanjskog</a:t>
            </a:r>
            <a:r>
              <a:rPr lang="en-US" sz="5900" dirty="0"/>
              <a:t> </a:t>
            </a:r>
            <a:r>
              <a:rPr lang="en-US" sz="5900" dirty="0" err="1"/>
              <a:t>duga</a:t>
            </a:r>
            <a:r>
              <a:rPr lang="en-US" sz="5900" dirty="0"/>
              <a:t> </a:t>
            </a:r>
            <a:r>
              <a:rPr lang="en-US" sz="5900" dirty="0" err="1"/>
              <a:t>entiteta</a:t>
            </a:r>
            <a:r>
              <a:rPr lang="en-US" sz="5900" dirty="0"/>
              <a:t> </a:t>
            </a:r>
            <a:r>
              <a:rPr lang="en-US" sz="5900" dirty="0" err="1"/>
              <a:t>i</a:t>
            </a:r>
            <a:r>
              <a:rPr lang="en-US" sz="5900" dirty="0"/>
              <a:t> </a:t>
            </a:r>
            <a:r>
              <a:rPr lang="en-US" sz="5900" dirty="0" err="1"/>
              <a:t>Distrikta</a:t>
            </a:r>
            <a:r>
              <a:rPr lang="en-US" sz="5900" dirty="0"/>
              <a:t> </a:t>
            </a:r>
            <a:r>
              <a:rPr lang="en-US" sz="5900" dirty="0" err="1"/>
              <a:t>dat</a:t>
            </a:r>
            <a:r>
              <a:rPr lang="en-US" sz="5900" dirty="0"/>
              <a:t> je u </a:t>
            </a:r>
            <a:r>
              <a:rPr lang="en-US" sz="5900" dirty="0" err="1"/>
              <a:t>Prilogu</a:t>
            </a:r>
            <a:r>
              <a:rPr lang="en-US" sz="5900" dirty="0"/>
              <a:t> 1, </a:t>
            </a:r>
            <a:r>
              <a:rPr lang="en-US" sz="5900" dirty="0" smtClean="0"/>
              <a:t>a</a:t>
            </a:r>
            <a:r>
              <a:rPr lang="sr-Latn-ME" sz="5900" dirty="0" smtClean="0"/>
              <a:t> </a:t>
            </a:r>
            <a:r>
              <a:rPr lang="en-US" sz="5900" dirty="0" err="1" smtClean="0"/>
              <a:t>pregled</a:t>
            </a:r>
            <a:r>
              <a:rPr lang="en-US" sz="5900" dirty="0" smtClean="0"/>
              <a:t> </a:t>
            </a:r>
            <a:r>
              <a:rPr lang="en-US" sz="5900" dirty="0" err="1"/>
              <a:t>neangažovanih</a:t>
            </a:r>
            <a:r>
              <a:rPr lang="en-US" sz="5900" dirty="0"/>
              <a:t> </a:t>
            </a:r>
            <a:r>
              <a:rPr lang="en-US" sz="5900" dirty="0" err="1"/>
              <a:t>kreditnih</a:t>
            </a:r>
            <a:r>
              <a:rPr lang="en-US" sz="5900" dirty="0"/>
              <a:t> </a:t>
            </a:r>
            <a:r>
              <a:rPr lang="en-US" sz="5900" dirty="0" err="1"/>
              <a:t>sredstava</a:t>
            </a:r>
            <a:r>
              <a:rPr lang="en-US" sz="5900" dirty="0"/>
              <a:t> </a:t>
            </a:r>
            <a:r>
              <a:rPr lang="en-US" sz="5900" dirty="0" err="1"/>
              <a:t>po</a:t>
            </a:r>
            <a:r>
              <a:rPr lang="en-US" sz="5900" dirty="0"/>
              <a:t> </a:t>
            </a:r>
            <a:r>
              <a:rPr lang="en-US" sz="5900" dirty="0" err="1"/>
              <a:t>zaključenim</a:t>
            </a:r>
            <a:r>
              <a:rPr lang="en-US" sz="5900" dirty="0"/>
              <a:t> </a:t>
            </a:r>
            <a:r>
              <a:rPr lang="en-US" sz="5900" dirty="0" err="1"/>
              <a:t>kreditnim</a:t>
            </a:r>
            <a:r>
              <a:rPr lang="en-US" sz="5900" dirty="0"/>
              <a:t> </a:t>
            </a:r>
            <a:r>
              <a:rPr lang="en-US" sz="5900" dirty="0" err="1"/>
              <a:t>sporazumima</a:t>
            </a:r>
            <a:r>
              <a:rPr lang="en-US" sz="5900" dirty="0"/>
              <a:t> </a:t>
            </a:r>
            <a:r>
              <a:rPr lang="en-US" sz="5900" dirty="0" err="1"/>
              <a:t>i</a:t>
            </a:r>
            <a:r>
              <a:rPr lang="en-US" sz="5900" dirty="0"/>
              <a:t> </a:t>
            </a:r>
            <a:r>
              <a:rPr lang="en-US" sz="5900" dirty="0" err="1" smtClean="0"/>
              <a:t>plaćeni</a:t>
            </a:r>
            <a:r>
              <a:rPr lang="sr-Latn-ME" sz="5900" dirty="0" smtClean="0"/>
              <a:t> </a:t>
            </a:r>
            <a:r>
              <a:rPr lang="nl-NL" sz="5900" dirty="0" smtClean="0"/>
              <a:t>commitment </a:t>
            </a:r>
            <a:r>
              <a:rPr lang="nl-NL" sz="5900" dirty="0"/>
              <a:t>fee dat je u Prilogu </a:t>
            </a:r>
            <a:r>
              <a:rPr lang="nl-NL" sz="5900" dirty="0" smtClean="0"/>
              <a:t>2</a:t>
            </a:r>
            <a:r>
              <a:rPr lang="sr-Latn-ME" sz="5900" dirty="0" smtClean="0"/>
              <a:t> (CBBiH)</a:t>
            </a:r>
            <a:r>
              <a:rPr lang="nl-NL" sz="5900" dirty="0" smtClean="0"/>
              <a:t>.</a:t>
            </a:r>
            <a:endParaRPr lang="sr-Latn-ME" sz="5900" dirty="0" smtClean="0"/>
          </a:p>
          <a:p>
            <a:pPr marL="0" indent="0" algn="just">
              <a:buNone/>
            </a:pPr>
            <a:r>
              <a:rPr lang="en-US" sz="5900" dirty="0" smtClean="0"/>
              <a:t>U </a:t>
            </a:r>
            <a:r>
              <a:rPr lang="en-US" sz="5900" dirty="0"/>
              <a:t>2017. </a:t>
            </a:r>
            <a:r>
              <a:rPr lang="en-US" sz="5900" dirty="0" err="1"/>
              <a:t>godini</a:t>
            </a:r>
            <a:r>
              <a:rPr lang="en-US" sz="5900" dirty="0"/>
              <a:t> </a:t>
            </a:r>
            <a:r>
              <a:rPr lang="en-US" sz="5900" dirty="0" err="1"/>
              <a:t>angažovano</a:t>
            </a:r>
            <a:r>
              <a:rPr lang="en-US" sz="5900" dirty="0"/>
              <a:t> je 516,60 mil KM </a:t>
            </a:r>
            <a:r>
              <a:rPr lang="en-US" sz="5900" dirty="0" err="1"/>
              <a:t>odobrenih</a:t>
            </a:r>
            <a:r>
              <a:rPr lang="en-US" sz="5900" dirty="0"/>
              <a:t> </a:t>
            </a:r>
            <a:r>
              <a:rPr lang="en-US" sz="5900" dirty="0" err="1"/>
              <a:t>kreditnih</a:t>
            </a:r>
            <a:r>
              <a:rPr lang="en-US" sz="5900" dirty="0"/>
              <a:t> </a:t>
            </a:r>
            <a:r>
              <a:rPr lang="en-US" sz="5900" dirty="0" err="1"/>
              <a:t>sredstava</a:t>
            </a:r>
            <a:r>
              <a:rPr lang="en-US" sz="5900" dirty="0"/>
              <a:t>. Od </a:t>
            </a:r>
            <a:r>
              <a:rPr lang="en-US" sz="5900" dirty="0" err="1"/>
              <a:t>ukupnog</a:t>
            </a:r>
            <a:r>
              <a:rPr lang="en-US" sz="5900" dirty="0"/>
              <a:t> </a:t>
            </a:r>
            <a:r>
              <a:rPr lang="en-US" sz="5900" dirty="0" err="1" smtClean="0"/>
              <a:t>iznosa</a:t>
            </a:r>
            <a:r>
              <a:rPr lang="sr-Latn-ME" sz="5900" dirty="0" smtClean="0"/>
              <a:t> </a:t>
            </a:r>
            <a:r>
              <a:rPr lang="pl-PL" sz="5900" dirty="0" smtClean="0"/>
              <a:t>povučenih </a:t>
            </a:r>
            <a:r>
              <a:rPr lang="pl-PL" sz="5900" dirty="0"/>
              <a:t>sredstava 41,97% se odnosi na EIB, 18,08% na KfW, na WBIDA kredite 11,74%, </a:t>
            </a:r>
            <a:r>
              <a:rPr lang="pl-PL" sz="5900" dirty="0" smtClean="0"/>
              <a:t>OPEC </a:t>
            </a:r>
            <a:r>
              <a:rPr lang="en-US" sz="5900" dirty="0" smtClean="0"/>
              <a:t>9,76</a:t>
            </a:r>
            <a:r>
              <a:rPr lang="en-US" sz="5900" dirty="0"/>
              <a:t>%, </a:t>
            </a:r>
            <a:r>
              <a:rPr lang="en-US" sz="5900" dirty="0" err="1"/>
              <a:t>dok</a:t>
            </a:r>
            <a:r>
              <a:rPr lang="en-US" sz="5900" dirty="0"/>
              <a:t> </a:t>
            </a:r>
            <a:r>
              <a:rPr lang="en-US" sz="5900" dirty="0" err="1"/>
              <a:t>ostali</a:t>
            </a:r>
            <a:r>
              <a:rPr lang="en-US" sz="5900" dirty="0"/>
              <a:t> </a:t>
            </a:r>
            <a:r>
              <a:rPr lang="en-US" sz="5900" dirty="0" err="1"/>
              <a:t>kreditori</a:t>
            </a:r>
            <a:r>
              <a:rPr lang="en-US" sz="5900" dirty="0"/>
              <a:t> </a:t>
            </a:r>
            <a:r>
              <a:rPr lang="en-US" sz="5900" dirty="0" err="1"/>
              <a:t>učestvuju</a:t>
            </a:r>
            <a:r>
              <a:rPr lang="en-US" sz="5900" dirty="0"/>
              <a:t> </a:t>
            </a:r>
            <a:r>
              <a:rPr lang="en-US" sz="5900" dirty="0" err="1"/>
              <a:t>sa</a:t>
            </a:r>
            <a:r>
              <a:rPr lang="en-US" sz="5900" dirty="0"/>
              <a:t> 18,45% (EBRD, CEB, WBIBRD, </a:t>
            </a:r>
            <a:r>
              <a:rPr lang="en-US" sz="5900" dirty="0" err="1"/>
              <a:t>Vlada</a:t>
            </a:r>
            <a:r>
              <a:rPr lang="en-US" sz="5900" dirty="0"/>
              <a:t> </a:t>
            </a:r>
            <a:r>
              <a:rPr lang="en-US" sz="5900" dirty="0" err="1"/>
              <a:t>Japana</a:t>
            </a:r>
            <a:r>
              <a:rPr lang="en-US" sz="5900" dirty="0"/>
              <a:t>, KWT, SFD</a:t>
            </a:r>
            <a:r>
              <a:rPr lang="en-US" sz="5900" dirty="0" smtClean="0"/>
              <a:t>,</a:t>
            </a:r>
            <a:r>
              <a:rPr lang="sr-Latn-ME" sz="5900" dirty="0" smtClean="0"/>
              <a:t> </a:t>
            </a:r>
            <a:r>
              <a:rPr lang="en-US" sz="5900" dirty="0" smtClean="0"/>
              <a:t>IFAD</a:t>
            </a:r>
            <a:r>
              <a:rPr lang="en-US" sz="59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495533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5706" y="682580"/>
            <a:ext cx="9953308" cy="587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310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241" y="721216"/>
            <a:ext cx="9702651" cy="547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94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i="1" dirty="0" smtClean="0"/>
              <a:t>2</a:t>
            </a:r>
            <a:r>
              <a:rPr lang="en-US" b="1" i="1" dirty="0"/>
              <a:t>. </a:t>
            </a:r>
            <a:r>
              <a:rPr lang="en-US" b="1" i="1" dirty="0" err="1"/>
              <a:t>Struktura</a:t>
            </a:r>
            <a:r>
              <a:rPr lang="en-US" b="1" i="1" dirty="0"/>
              <a:t> </a:t>
            </a:r>
            <a:r>
              <a:rPr lang="en-US" b="1" i="1" dirty="0" err="1"/>
              <a:t>vanjske</a:t>
            </a:r>
            <a:r>
              <a:rPr lang="en-US" b="1" i="1" dirty="0"/>
              <a:t> </a:t>
            </a:r>
            <a:r>
              <a:rPr lang="en-US" b="1" i="1" dirty="0" err="1"/>
              <a:t>zaduženosti</a:t>
            </a:r>
            <a:r>
              <a:rPr lang="en-US" b="1" i="1" dirty="0"/>
              <a:t> </a:t>
            </a:r>
            <a:r>
              <a:rPr lang="en-US" b="1" i="1" dirty="0" err="1"/>
              <a:t>po</a:t>
            </a:r>
            <a:r>
              <a:rPr lang="en-US" b="1" i="1" dirty="0"/>
              <a:t> </a:t>
            </a:r>
            <a:r>
              <a:rPr lang="en-US" b="1" i="1" dirty="0" err="1"/>
              <a:t>periodu</a:t>
            </a:r>
            <a:r>
              <a:rPr lang="en-US" b="1" i="1" dirty="0"/>
              <a:t> </a:t>
            </a:r>
            <a:r>
              <a:rPr lang="en-US" b="1" i="1" dirty="0" err="1"/>
              <a:t>nastanka</a:t>
            </a:r>
            <a:r>
              <a:rPr lang="en-US" b="1" i="1" dirty="0"/>
              <a:t> </a:t>
            </a:r>
            <a:r>
              <a:rPr lang="en-US" b="1" i="1" dirty="0" err="1"/>
              <a:t>obaveze</a:t>
            </a:r>
            <a:r>
              <a:rPr lang="en-US" b="1" i="1" dirty="0"/>
              <a:t> </a:t>
            </a:r>
            <a:r>
              <a:rPr lang="en-US" b="1" i="1" dirty="0" err="1"/>
              <a:t>i</a:t>
            </a:r>
            <a:r>
              <a:rPr lang="en-US" b="1" i="1" dirty="0"/>
              <a:t> </a:t>
            </a:r>
            <a:r>
              <a:rPr lang="en-US" b="1" i="1" dirty="0" err="1"/>
              <a:t>kreditorima</a:t>
            </a:r>
            <a:endParaRPr lang="en-US" b="1" i="1" dirty="0"/>
          </a:p>
          <a:p>
            <a:r>
              <a:rPr lang="en-US" dirty="0" err="1"/>
              <a:t>Učešće</a:t>
            </a:r>
            <a:r>
              <a:rPr lang="en-US" dirty="0"/>
              <a:t> „</a:t>
            </a:r>
            <a:r>
              <a:rPr lang="en-US" dirty="0" err="1"/>
              <a:t>starog</a:t>
            </a:r>
            <a:r>
              <a:rPr lang="en-US" dirty="0"/>
              <a:t>” </a:t>
            </a:r>
            <a:r>
              <a:rPr lang="en-US" dirty="0" err="1"/>
              <a:t>duga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vanjske</a:t>
            </a:r>
            <a:r>
              <a:rPr lang="en-US" dirty="0"/>
              <a:t> </a:t>
            </a:r>
            <a:r>
              <a:rPr lang="en-US" dirty="0" err="1"/>
              <a:t>zaduženosti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31.12.2017. </a:t>
            </a:r>
            <a:r>
              <a:rPr lang="en-US" dirty="0" err="1"/>
              <a:t>godine</a:t>
            </a:r>
            <a:r>
              <a:rPr lang="en-US" dirty="0"/>
              <a:t> od 14,64% </a:t>
            </a:r>
            <a:r>
              <a:rPr lang="en-US" dirty="0" err="1" smtClean="0"/>
              <a:t>iskazuje</a:t>
            </a:r>
            <a:r>
              <a:rPr lang="sr-Latn-ME" dirty="0" smtClean="0"/>
              <a:t> </a:t>
            </a:r>
            <a:r>
              <a:rPr lang="en-US" dirty="0" err="1" smtClean="0"/>
              <a:t>tendenciju</a:t>
            </a:r>
            <a:r>
              <a:rPr lang="en-US" dirty="0" smtClean="0"/>
              <a:t> </a:t>
            </a:r>
            <a:r>
              <a:rPr lang="en-US" dirty="0" err="1"/>
              <a:t>smanjenja</a:t>
            </a:r>
            <a:r>
              <a:rPr lang="en-US" dirty="0"/>
              <a:t>, </a:t>
            </a:r>
            <a:r>
              <a:rPr lang="en-US" dirty="0" err="1"/>
              <a:t>obzirom</a:t>
            </a:r>
            <a:r>
              <a:rPr lang="en-US" dirty="0"/>
              <a:t> da je </a:t>
            </a:r>
            <a:r>
              <a:rPr lang="en-US" dirty="0" err="1"/>
              <a:t>učešće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duga</a:t>
            </a:r>
            <a:r>
              <a:rPr lang="en-US" dirty="0"/>
              <a:t> u 2016. </a:t>
            </a:r>
            <a:r>
              <a:rPr lang="en-US" dirty="0" err="1"/>
              <a:t>godini</a:t>
            </a:r>
            <a:r>
              <a:rPr lang="en-US" dirty="0"/>
              <a:t> </a:t>
            </a:r>
            <a:r>
              <a:rPr lang="en-US" dirty="0" err="1"/>
              <a:t>iznosilo</a:t>
            </a:r>
            <a:r>
              <a:rPr lang="en-US" dirty="0"/>
              <a:t> 16,15%, a 2015. </a:t>
            </a:r>
            <a:r>
              <a:rPr lang="en-US" dirty="0" err="1"/>
              <a:t>godine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17,89</a:t>
            </a:r>
            <a:r>
              <a:rPr lang="en-US" dirty="0" smtClean="0"/>
              <a:t>%.</a:t>
            </a:r>
            <a:endParaRPr lang="sr-Latn-ME" dirty="0" smtClean="0"/>
          </a:p>
          <a:p>
            <a:r>
              <a:rPr lang="en-US" dirty="0" smtClean="0"/>
              <a:t> </a:t>
            </a:r>
            <a:r>
              <a:rPr lang="en-US" dirty="0"/>
              <a:t>„</a:t>
            </a:r>
            <a:r>
              <a:rPr lang="en-US" dirty="0" err="1"/>
              <a:t>Stari</a:t>
            </a:r>
            <a:r>
              <a:rPr lang="en-US" dirty="0"/>
              <a:t>” dug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nasljeđeni</a:t>
            </a:r>
            <a:r>
              <a:rPr lang="en-US" dirty="0"/>
              <a:t> </a:t>
            </a:r>
            <a:r>
              <a:rPr lang="en-US" dirty="0" err="1"/>
              <a:t>komercijalni</a:t>
            </a:r>
            <a:r>
              <a:rPr lang="en-US" dirty="0"/>
              <a:t> </a:t>
            </a:r>
            <a:r>
              <a:rPr lang="en-US" dirty="0" err="1"/>
              <a:t>dugovi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Pariškom</a:t>
            </a:r>
            <a:r>
              <a:rPr lang="en-US" dirty="0"/>
              <a:t> </a:t>
            </a:r>
            <a:r>
              <a:rPr lang="en-US" dirty="0" err="1"/>
              <a:t>klubu</a:t>
            </a:r>
            <a:r>
              <a:rPr lang="en-US" dirty="0"/>
              <a:t> </a:t>
            </a:r>
            <a:r>
              <a:rPr lang="en-US" dirty="0" err="1"/>
              <a:t>kreditora</a:t>
            </a:r>
            <a:r>
              <a:rPr lang="en-US" dirty="0"/>
              <a:t>,</a:t>
            </a:r>
          </a:p>
          <a:p>
            <a:r>
              <a:rPr lang="en-US" dirty="0" err="1"/>
              <a:t>Londonskom</a:t>
            </a:r>
            <a:r>
              <a:rPr lang="en-US" dirty="0"/>
              <a:t> </a:t>
            </a:r>
            <a:r>
              <a:rPr lang="en-US" dirty="0" err="1"/>
              <a:t>klubu</a:t>
            </a:r>
            <a:r>
              <a:rPr lang="en-US" dirty="0"/>
              <a:t> </a:t>
            </a:r>
            <a:r>
              <a:rPr lang="en-US" dirty="0" err="1"/>
              <a:t>kreditora</a:t>
            </a:r>
            <a:r>
              <a:rPr lang="en-US" dirty="0"/>
              <a:t>,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zajmovi</a:t>
            </a:r>
            <a:r>
              <a:rPr lang="en-US" dirty="0"/>
              <a:t> IBRD-a.</a:t>
            </a:r>
          </a:p>
          <a:p>
            <a:r>
              <a:rPr lang="en-US" dirty="0"/>
              <a:t>U </a:t>
            </a:r>
            <a:r>
              <a:rPr lang="en-US" dirty="0" err="1"/>
              <a:t>okviru</a:t>
            </a:r>
            <a:r>
              <a:rPr lang="en-US" dirty="0"/>
              <a:t> „</a:t>
            </a:r>
            <a:r>
              <a:rPr lang="en-US" dirty="0" err="1"/>
              <a:t>novog</a:t>
            </a:r>
            <a:r>
              <a:rPr lang="en-US" dirty="0"/>
              <a:t>” </a:t>
            </a:r>
            <a:r>
              <a:rPr lang="en-US" dirty="0" err="1"/>
              <a:t>duga</a:t>
            </a:r>
            <a:r>
              <a:rPr lang="en-US" dirty="0"/>
              <a:t>, </a:t>
            </a:r>
            <a:r>
              <a:rPr lang="en-US" dirty="0" err="1"/>
              <a:t>najveću</a:t>
            </a:r>
            <a:r>
              <a:rPr lang="en-US" dirty="0"/>
              <a:t> </a:t>
            </a:r>
            <a:r>
              <a:rPr lang="en-US" dirty="0" err="1"/>
              <a:t>procentualnu</a:t>
            </a:r>
            <a:r>
              <a:rPr lang="en-US" dirty="0"/>
              <a:t> </a:t>
            </a:r>
            <a:r>
              <a:rPr lang="en-US" dirty="0" err="1"/>
              <a:t>zastupljenost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dugovi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 smtClean="0"/>
              <a:t>međunarodnim</a:t>
            </a:r>
            <a:r>
              <a:rPr lang="sr-Latn-ME" dirty="0" smtClean="0"/>
              <a:t> </a:t>
            </a:r>
            <a:r>
              <a:rPr lang="en-US" dirty="0" err="1" smtClean="0"/>
              <a:t>finansijskim</a:t>
            </a:r>
            <a:r>
              <a:rPr lang="en-US" dirty="0" smtClean="0"/>
              <a:t> </a:t>
            </a:r>
            <a:r>
              <a:rPr lang="en-US" dirty="0" err="1"/>
              <a:t>institucijama</a:t>
            </a:r>
            <a:r>
              <a:rPr lang="en-US" dirty="0"/>
              <a:t> (</a:t>
            </a:r>
            <a:r>
              <a:rPr lang="en-US" dirty="0" err="1"/>
              <a:t>Svjetska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– IDA </a:t>
            </a:r>
            <a:r>
              <a:rPr lang="en-US" dirty="0" err="1"/>
              <a:t>i</a:t>
            </a:r>
            <a:r>
              <a:rPr lang="en-US" dirty="0"/>
              <a:t> IBRD, EIB, MMF, EBRD, </a:t>
            </a:r>
            <a:r>
              <a:rPr lang="en-US" dirty="0" err="1"/>
              <a:t>Evropska</a:t>
            </a:r>
            <a:r>
              <a:rPr lang="en-US" dirty="0"/>
              <a:t> </a:t>
            </a:r>
            <a:r>
              <a:rPr lang="en-US" dirty="0" err="1"/>
              <a:t>komisija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95254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7127" y="772732"/>
            <a:ext cx="10328856" cy="429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992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1825" y="759854"/>
            <a:ext cx="9929611" cy="5179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27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1646</Words>
  <Application>Microsoft Office PowerPoint</Application>
  <PresentationFormat>Widescreen</PresentationFormat>
  <Paragraphs>66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MEĐUNARODNO FINANSIJSKO PRAVO</vt:lpstr>
      <vt:lpstr>Vanjski dug BiH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MEĐUNARODNO FINANSIJSKO PRAVO</dc:title>
  <dc:creator>Halil Kalac</dc:creator>
  <cp:lastModifiedBy>Halil Kalac</cp:lastModifiedBy>
  <cp:revision>14</cp:revision>
  <dcterms:created xsi:type="dcterms:W3CDTF">2019-01-15T18:15:17Z</dcterms:created>
  <dcterms:modified xsi:type="dcterms:W3CDTF">2019-01-15T19:57:22Z</dcterms:modified>
</cp:coreProperties>
</file>