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3" r:id="rId6"/>
    <p:sldId id="284" r:id="rId7"/>
    <p:sldId id="260" r:id="rId8"/>
    <p:sldId id="261" r:id="rId9"/>
    <p:sldId id="264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5" r:id="rId22"/>
    <p:sldId id="274" r:id="rId23"/>
    <p:sldId id="275" r:id="rId24"/>
    <p:sldId id="276" r:id="rId25"/>
    <p:sldId id="277" r:id="rId26"/>
    <p:sldId id="286" r:id="rId27"/>
    <p:sldId id="278" r:id="rId28"/>
    <p:sldId id="287" r:id="rId29"/>
    <p:sldId id="279" r:id="rId30"/>
    <p:sldId id="280" r:id="rId31"/>
    <p:sldId id="281" r:id="rId32"/>
    <p:sldId id="28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2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1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1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1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5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6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1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3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2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8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4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675AD-F806-4A5D-8180-BAAD0DAEC9E1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BE58-0BC1-4F29-B699-8899321C9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2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MEĐUNARODNO FINANSIJSKO PRAVO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JAVNI DUG BIH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48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/>
          </a:bodyPr>
          <a:lstStyle/>
          <a:p>
            <a:pPr algn="just"/>
            <a:r>
              <a:rPr lang="pl-PL" sz="3200" dirty="0"/>
              <a:t>Ukoliko se posmatra podjela kreditora na multilateralne i bilateralne, u 2017. godini </a:t>
            </a:r>
            <a:r>
              <a:rPr lang="pl-PL" sz="3200" dirty="0" smtClean="0"/>
              <a:t>učešće multilateralnih </a:t>
            </a:r>
            <a:r>
              <a:rPr lang="pl-PL" sz="3200" dirty="0"/>
              <a:t>kreditora je iznosilo 77,94% dok se na bilateralne odnosi 22,06% vanjskog duga BiH.</a:t>
            </a:r>
          </a:p>
          <a:p>
            <a:pPr marL="0" indent="0" algn="just">
              <a:buNone/>
            </a:pPr>
            <a:r>
              <a:rPr lang="en-US" sz="3200" b="1" i="1" dirty="0" smtClean="0"/>
              <a:t>3</a:t>
            </a:r>
            <a:r>
              <a:rPr lang="en-US" sz="3200" b="1" i="1" dirty="0"/>
              <a:t>. </a:t>
            </a:r>
            <a:r>
              <a:rPr lang="en-US" sz="3200" b="1" i="1" dirty="0" err="1"/>
              <a:t>Stanje</a:t>
            </a:r>
            <a:r>
              <a:rPr lang="en-US" sz="3200" b="1" i="1" dirty="0"/>
              <a:t> </a:t>
            </a:r>
            <a:r>
              <a:rPr lang="en-US" sz="3200" b="1" i="1" dirty="0" err="1"/>
              <a:t>vanjskog</a:t>
            </a:r>
            <a:r>
              <a:rPr lang="en-US" sz="3200" b="1" i="1" dirty="0"/>
              <a:t> </a:t>
            </a:r>
            <a:r>
              <a:rPr lang="en-US" sz="3200" b="1" i="1" dirty="0" err="1"/>
              <a:t>duga</a:t>
            </a:r>
            <a:r>
              <a:rPr lang="en-US" sz="3200" b="1" i="1" dirty="0"/>
              <a:t> </a:t>
            </a:r>
            <a:r>
              <a:rPr lang="en-US" sz="3200" b="1" i="1" dirty="0" err="1"/>
              <a:t>kroz</a:t>
            </a:r>
            <a:r>
              <a:rPr lang="en-US" sz="3200" b="1" i="1" dirty="0"/>
              <a:t> period</a:t>
            </a:r>
          </a:p>
          <a:p>
            <a:pPr algn="just"/>
            <a:r>
              <a:rPr lang="en-US" sz="3200" dirty="0"/>
              <a:t>U </a:t>
            </a:r>
            <a:r>
              <a:rPr lang="en-US" sz="3200" dirty="0" err="1"/>
              <a:t>tabeli</a:t>
            </a:r>
            <a:r>
              <a:rPr lang="en-US" sz="3200" dirty="0"/>
              <a:t> 3. </a:t>
            </a:r>
            <a:r>
              <a:rPr lang="en-US" sz="3200" dirty="0" err="1"/>
              <a:t>prikazano</a:t>
            </a:r>
            <a:r>
              <a:rPr lang="en-US" sz="3200" dirty="0"/>
              <a:t> je </a:t>
            </a:r>
            <a:r>
              <a:rPr lang="en-US" sz="3200" dirty="0" err="1"/>
              <a:t>kretanje</a:t>
            </a:r>
            <a:r>
              <a:rPr lang="en-US" sz="3200" dirty="0"/>
              <a:t> </a:t>
            </a:r>
            <a:r>
              <a:rPr lang="en-US" sz="3200" dirty="0" err="1"/>
              <a:t>stanja</a:t>
            </a:r>
            <a:r>
              <a:rPr lang="en-US" sz="3200" dirty="0"/>
              <a:t> </a:t>
            </a:r>
            <a:r>
              <a:rPr lang="en-US" sz="3200" dirty="0" err="1"/>
              <a:t>vanjskog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/>
              <a:t>BiH</a:t>
            </a:r>
            <a:r>
              <a:rPr lang="en-US" sz="3200" dirty="0"/>
              <a:t> u </a:t>
            </a:r>
            <a:r>
              <a:rPr lang="en-US" sz="3200" dirty="0" err="1"/>
              <a:t>desetogodišnjem</a:t>
            </a:r>
            <a:r>
              <a:rPr lang="en-US" sz="3200" dirty="0"/>
              <a:t> </a:t>
            </a:r>
            <a:r>
              <a:rPr lang="en-US" sz="3200" dirty="0" err="1"/>
              <a:t>periodu</a:t>
            </a:r>
            <a:r>
              <a:rPr lang="en-US" sz="3200" dirty="0"/>
              <a:t> </a:t>
            </a:r>
            <a:r>
              <a:rPr lang="en-US" sz="3200" dirty="0" err="1"/>
              <a:t>uz</a:t>
            </a:r>
            <a:r>
              <a:rPr lang="en-US" sz="3200" dirty="0"/>
              <a:t> </a:t>
            </a:r>
            <a:r>
              <a:rPr lang="en-US" sz="3200" dirty="0" err="1" smtClean="0"/>
              <a:t>iskazano</a:t>
            </a:r>
            <a:r>
              <a:rPr lang="sr-Latn-ME" sz="3200" dirty="0" smtClean="0"/>
              <a:t> </a:t>
            </a:r>
            <a:r>
              <a:rPr lang="en-US" sz="3200" dirty="0" err="1" smtClean="0"/>
              <a:t>povećanje</a:t>
            </a:r>
            <a:r>
              <a:rPr lang="en-US" sz="3200" dirty="0" smtClean="0"/>
              <a:t>/</a:t>
            </a:r>
            <a:r>
              <a:rPr lang="en-US" sz="3200" dirty="0" err="1" smtClean="0"/>
              <a:t>smanjene</a:t>
            </a:r>
            <a:r>
              <a:rPr lang="en-US" sz="3200" dirty="0" smtClean="0"/>
              <a:t> </a:t>
            </a:r>
            <a:r>
              <a:rPr lang="en-US" sz="3200" dirty="0" err="1"/>
              <a:t>vanjskog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/>
              <a:t>BiH</a:t>
            </a:r>
            <a:r>
              <a:rPr lang="en-US" sz="3200" dirty="0"/>
              <a:t> u </a:t>
            </a:r>
            <a:r>
              <a:rPr lang="en-US" sz="3200" dirty="0" err="1"/>
              <a:t>odnosu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prethodnu</a:t>
            </a:r>
            <a:r>
              <a:rPr lang="en-US" sz="3200" dirty="0"/>
              <a:t> </a:t>
            </a:r>
            <a:r>
              <a:rPr lang="en-US" sz="3200" dirty="0" err="1"/>
              <a:t>godinu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3865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701" y="669700"/>
            <a:ext cx="10882648" cy="602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083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3487"/>
            <a:ext cx="10515600" cy="5803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4</a:t>
            </a:r>
            <a:r>
              <a:rPr lang="en-US" b="1" i="1" dirty="0"/>
              <a:t>. </a:t>
            </a:r>
            <a:r>
              <a:rPr lang="en-US" b="1" i="1" dirty="0" err="1"/>
              <a:t>Vanjska</a:t>
            </a:r>
            <a:r>
              <a:rPr lang="en-US" b="1" i="1" dirty="0"/>
              <a:t> </a:t>
            </a:r>
            <a:r>
              <a:rPr lang="en-US" b="1" i="1" dirty="0" err="1"/>
              <a:t>zaduženost</a:t>
            </a:r>
            <a:r>
              <a:rPr lang="en-US" b="1" i="1" dirty="0"/>
              <a:t> (</a:t>
            </a:r>
            <a:r>
              <a:rPr lang="en-US" b="1" i="1" dirty="0" err="1"/>
              <a:t>novi</a:t>
            </a:r>
            <a:r>
              <a:rPr lang="en-US" b="1" i="1" dirty="0"/>
              <a:t> </a:t>
            </a:r>
            <a:r>
              <a:rPr lang="en-US" b="1" i="1" dirty="0" err="1"/>
              <a:t>krediti</a:t>
            </a:r>
            <a:r>
              <a:rPr lang="en-US" b="1" i="1" dirty="0"/>
              <a:t>) </a:t>
            </a:r>
            <a:r>
              <a:rPr lang="en-US" b="1" i="1" dirty="0" err="1"/>
              <a:t>po</a:t>
            </a:r>
            <a:r>
              <a:rPr lang="en-US" b="1" i="1" dirty="0"/>
              <a:t> </a:t>
            </a:r>
            <a:r>
              <a:rPr lang="en-US" b="1" i="1" dirty="0" err="1"/>
              <a:t>sektorima</a:t>
            </a:r>
            <a:r>
              <a:rPr lang="en-US" b="1" i="1" dirty="0"/>
              <a:t>/</a:t>
            </a:r>
            <a:r>
              <a:rPr lang="en-US" b="1" i="1" dirty="0" err="1"/>
              <a:t>namjeni</a:t>
            </a:r>
            <a:r>
              <a:rPr lang="en-US" b="1" i="1" dirty="0"/>
              <a:t> </a:t>
            </a:r>
            <a:r>
              <a:rPr lang="en-US" b="1" i="1" dirty="0" err="1"/>
              <a:t>korištenja</a:t>
            </a:r>
            <a:r>
              <a:rPr lang="en-US" b="1" i="1" dirty="0"/>
              <a:t> </a:t>
            </a:r>
            <a:r>
              <a:rPr lang="en-US" b="1" i="1" dirty="0" err="1"/>
              <a:t>kredita</a:t>
            </a:r>
            <a:endParaRPr lang="en-US" b="1" i="1" dirty="0"/>
          </a:p>
          <a:p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zaduživanje</a:t>
            </a:r>
            <a:r>
              <a:rPr lang="en-US" dirty="0"/>
              <a:t> u </a:t>
            </a:r>
            <a:r>
              <a:rPr lang="en-US" dirty="0" err="1"/>
              <a:t>sektore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infrastrukturnim</a:t>
            </a:r>
            <a:r>
              <a:rPr lang="en-US" dirty="0"/>
              <a:t> </a:t>
            </a:r>
            <a:r>
              <a:rPr lang="en-US" dirty="0" err="1" smtClean="0"/>
              <a:t>projektima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projektima </a:t>
            </a:r>
            <a:r>
              <a:rPr lang="pl-PL" dirty="0"/>
              <a:t>za podršku javnog </a:t>
            </a:r>
            <a:r>
              <a:rPr lang="pl-PL" dirty="0" smtClean="0"/>
              <a:t>sektora </a:t>
            </a:r>
            <a:r>
              <a:rPr lang="pl-PL" dirty="0"/>
              <a:t>i privredne </a:t>
            </a:r>
            <a:r>
              <a:rPr lang="pl-PL" dirty="0" smtClean="0"/>
              <a:t>djelatnosti.</a:t>
            </a:r>
            <a:endParaRPr lang="pl-PL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vanjske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60,67%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kredite</a:t>
            </a:r>
            <a:r>
              <a:rPr lang="sr-Latn-ME" dirty="0" smtClean="0"/>
              <a:t> </a:t>
            </a:r>
            <a:r>
              <a:rPr lang="pl-PL" dirty="0" smtClean="0"/>
              <a:t>usmjerene </a:t>
            </a:r>
            <a:r>
              <a:rPr lang="pl-PL" dirty="0"/>
              <a:t>za realizaciju infrastrukturnih projekata, 14,98% na kredite namijenjene javnom sektoru</a:t>
            </a:r>
            <a:r>
              <a:rPr lang="pl-PL" dirty="0" smtClean="0"/>
              <a:t>, dok </a:t>
            </a:r>
            <a:r>
              <a:rPr lang="pl-PL" dirty="0"/>
              <a:t>se 24,35% odnosi na kredite namijenjene za privredne djelatnosti.</a:t>
            </a:r>
          </a:p>
          <a:p>
            <a:pPr algn="just"/>
            <a:r>
              <a:rPr lang="pl-PL" dirty="0"/>
              <a:t>Od ukupno povučenih sredstava u 2017. godini 92,66% se odnosi na infrastrukturne projekte, 5,72</a:t>
            </a:r>
            <a:r>
              <a:rPr lang="pl-PL" dirty="0" smtClean="0"/>
              <a:t>% na </a:t>
            </a:r>
            <a:r>
              <a:rPr lang="pl-PL" dirty="0"/>
              <a:t>javni sektor, dok se 1,62% odnosi na projekte usmjerene na privredne </a:t>
            </a:r>
            <a:r>
              <a:rPr lang="pl-PL" dirty="0" smtClean="0"/>
              <a:t>djelatnosti.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9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5066" y="373487"/>
            <a:ext cx="10113492" cy="580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300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5</a:t>
            </a:r>
            <a:r>
              <a:rPr lang="en-US" b="1" i="1" dirty="0"/>
              <a:t>. </a:t>
            </a:r>
            <a:r>
              <a:rPr lang="en-US" b="1" i="1" dirty="0" err="1"/>
              <a:t>Servisiranje</a:t>
            </a:r>
            <a:r>
              <a:rPr lang="en-US" b="1" i="1" dirty="0"/>
              <a:t> </a:t>
            </a:r>
            <a:r>
              <a:rPr lang="en-US" b="1" i="1" dirty="0" err="1"/>
              <a:t>vanjskog</a:t>
            </a:r>
            <a:r>
              <a:rPr lang="en-US" b="1" i="1" dirty="0"/>
              <a:t> </a:t>
            </a:r>
            <a:r>
              <a:rPr lang="en-US" b="1" i="1" dirty="0" err="1"/>
              <a:t>duga</a:t>
            </a:r>
            <a:endParaRPr lang="en-US" b="1" i="1" dirty="0"/>
          </a:p>
          <a:p>
            <a:r>
              <a:rPr lang="en-US" b="1" i="1" dirty="0" err="1" smtClean="0"/>
              <a:t>Servisirane</a:t>
            </a:r>
            <a:r>
              <a:rPr lang="en-US" b="1" i="1" dirty="0" smtClean="0"/>
              <a:t> </a:t>
            </a:r>
            <a:r>
              <a:rPr lang="en-US" b="1" i="1" dirty="0" err="1"/>
              <a:t>obaveze</a:t>
            </a:r>
            <a:r>
              <a:rPr lang="en-US" b="1" i="1" dirty="0"/>
              <a:t> </a:t>
            </a:r>
            <a:r>
              <a:rPr lang="en-US" b="1" i="1" dirty="0" err="1"/>
              <a:t>kroz</a:t>
            </a:r>
            <a:r>
              <a:rPr lang="en-US" b="1" i="1" dirty="0"/>
              <a:t> period 2008.-2017. </a:t>
            </a:r>
            <a:r>
              <a:rPr lang="en-US" b="1" i="1" dirty="0" err="1"/>
              <a:t>godine</a:t>
            </a:r>
            <a:endParaRPr lang="en-US" b="1" i="1" dirty="0"/>
          </a:p>
          <a:p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plaćenih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period 2008.</a:t>
            </a:r>
          </a:p>
          <a:p>
            <a:r>
              <a:rPr lang="en-US" dirty="0" smtClean="0"/>
              <a:t>2017</a:t>
            </a:r>
            <a:r>
              <a:rPr lang="en-US" dirty="0"/>
              <a:t>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strukturom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glavnica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servisnih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prikazan</a:t>
            </a:r>
            <a:r>
              <a:rPr lang="en-US" dirty="0"/>
              <a:t> je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narednoj</a:t>
            </a:r>
            <a:r>
              <a:rPr lang="en-US" dirty="0" smtClean="0"/>
              <a:t> </a:t>
            </a:r>
            <a:r>
              <a:rPr lang="en-US" dirty="0" err="1"/>
              <a:t>tabeli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352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2581" y="386366"/>
            <a:ext cx="11165982" cy="538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466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i="1" dirty="0" err="1"/>
              <a:t>Servisiranje</a:t>
            </a:r>
            <a:r>
              <a:rPr lang="en-US" b="1" i="1" dirty="0"/>
              <a:t> </a:t>
            </a:r>
            <a:r>
              <a:rPr lang="en-US" b="1" i="1" dirty="0" err="1"/>
              <a:t>vanjskog</a:t>
            </a:r>
            <a:r>
              <a:rPr lang="en-US" b="1" i="1" dirty="0"/>
              <a:t> </a:t>
            </a:r>
            <a:r>
              <a:rPr lang="en-US" b="1" i="1" dirty="0" err="1"/>
              <a:t>državnog</a:t>
            </a:r>
            <a:r>
              <a:rPr lang="en-US" b="1" i="1" dirty="0"/>
              <a:t> </a:t>
            </a:r>
            <a:r>
              <a:rPr lang="en-US" b="1" i="1" dirty="0" err="1"/>
              <a:t>duga</a:t>
            </a:r>
            <a:r>
              <a:rPr lang="en-US" b="1" i="1" dirty="0"/>
              <a:t> </a:t>
            </a:r>
            <a:r>
              <a:rPr lang="en-US" b="1" i="1" dirty="0" err="1"/>
              <a:t>tokom</a:t>
            </a:r>
            <a:r>
              <a:rPr lang="en-US" b="1" i="1" dirty="0"/>
              <a:t> 2017. </a:t>
            </a:r>
            <a:r>
              <a:rPr lang="en-US" b="1" i="1" dirty="0" err="1"/>
              <a:t>godine</a:t>
            </a:r>
            <a:endParaRPr lang="en-US" b="1" i="1" dirty="0"/>
          </a:p>
          <a:p>
            <a:r>
              <a:rPr lang="en-US" dirty="0"/>
              <a:t>U </a:t>
            </a:r>
            <a:r>
              <a:rPr lang="en-US" dirty="0" err="1"/>
              <a:t>periodu</a:t>
            </a:r>
            <a:r>
              <a:rPr lang="en-US" dirty="0"/>
              <a:t> 01.01.-31.12.2017.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dospjele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vanjskom</a:t>
            </a:r>
            <a:r>
              <a:rPr lang="en-US" dirty="0"/>
              <a:t> </a:t>
            </a:r>
            <a:r>
              <a:rPr lang="en-US" dirty="0" err="1"/>
              <a:t>državnom</a:t>
            </a:r>
            <a:r>
              <a:rPr lang="en-US" dirty="0"/>
              <a:t> </a:t>
            </a:r>
            <a:r>
              <a:rPr lang="en-US" dirty="0" err="1"/>
              <a:t>dugu</a:t>
            </a:r>
            <a:r>
              <a:rPr lang="en-US" dirty="0"/>
              <a:t> </a:t>
            </a:r>
            <a:r>
              <a:rPr lang="en-US" dirty="0" err="1"/>
              <a:t>servisirane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redovno</a:t>
            </a:r>
            <a:r>
              <a:rPr lang="pl-PL" dirty="0"/>
              <a:t>, u ukupnom iznosu od 983,26 mil KM12, od čega se na otplatu glavnice odnosi 864,62 </a:t>
            </a:r>
            <a:r>
              <a:rPr lang="pl-PL" dirty="0" smtClean="0"/>
              <a:t>mil </a:t>
            </a:r>
            <a:r>
              <a:rPr lang="en-US" dirty="0" smtClean="0"/>
              <a:t>KM </a:t>
            </a:r>
            <a:r>
              <a:rPr lang="en-US" dirty="0" err="1"/>
              <a:t>ili</a:t>
            </a:r>
            <a:r>
              <a:rPr lang="en-US" dirty="0"/>
              <a:t> 87,93%,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servisnih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118,64 mil KM </a:t>
            </a:r>
            <a:r>
              <a:rPr lang="en-US" dirty="0" err="1"/>
              <a:t>ili</a:t>
            </a:r>
            <a:r>
              <a:rPr lang="en-US" dirty="0"/>
              <a:t> 12,07%.</a:t>
            </a:r>
          </a:p>
          <a:p>
            <a:r>
              <a:rPr lang="en-US" dirty="0"/>
              <a:t>Na </a:t>
            </a:r>
            <a:r>
              <a:rPr lang="en-US" dirty="0" err="1"/>
              <a:t>mulilateralne</a:t>
            </a:r>
            <a:r>
              <a:rPr lang="en-US" dirty="0"/>
              <a:t> </a:t>
            </a:r>
            <a:r>
              <a:rPr lang="en-US" dirty="0" err="1"/>
              <a:t>kreditore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80,98% od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servisiranih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vanjskom</a:t>
            </a:r>
            <a:r>
              <a:rPr lang="en-US" dirty="0"/>
              <a:t> </a:t>
            </a:r>
            <a:r>
              <a:rPr lang="en-US" dirty="0" err="1" smtClean="0"/>
              <a:t>državnom</a:t>
            </a:r>
            <a:r>
              <a:rPr lang="sr-Latn-ME" dirty="0" smtClean="0"/>
              <a:t> </a:t>
            </a:r>
            <a:r>
              <a:rPr lang="pl-PL" dirty="0" smtClean="0"/>
              <a:t>dugu</a:t>
            </a:r>
            <a:r>
              <a:rPr lang="pl-PL" dirty="0"/>
              <a:t>, dok se na bilateralne kreditore odnosi 19,02</a:t>
            </a:r>
            <a:r>
              <a:rPr lang="pl-PL" dirty="0" smtClean="0"/>
              <a:t>%.</a:t>
            </a:r>
          </a:p>
          <a:p>
            <a:r>
              <a:rPr lang="pl-PL" dirty="0" smtClean="0"/>
              <a:t> </a:t>
            </a:r>
            <a:r>
              <a:rPr lang="pl-PL" dirty="0"/>
              <a:t>Struktura servisiranih obaveza po </a:t>
            </a:r>
            <a:r>
              <a:rPr lang="pl-PL" dirty="0" smtClean="0"/>
              <a:t>vanjskom </a:t>
            </a:r>
            <a:r>
              <a:rPr lang="en-US" dirty="0" err="1" smtClean="0"/>
              <a:t>državnom</a:t>
            </a:r>
            <a:r>
              <a:rPr lang="en-US" dirty="0" smtClean="0"/>
              <a:t> </a:t>
            </a:r>
            <a:r>
              <a:rPr lang="en-US" dirty="0" err="1"/>
              <a:t>dugu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kreditorima</a:t>
            </a:r>
            <a:r>
              <a:rPr lang="en-US" dirty="0"/>
              <a:t> </a:t>
            </a:r>
            <a:r>
              <a:rPr lang="en-US" dirty="0" err="1"/>
              <a:t>prikazana</a:t>
            </a:r>
            <a:r>
              <a:rPr lang="en-US" dirty="0"/>
              <a:t> je u </a:t>
            </a:r>
            <a:r>
              <a:rPr lang="en-US" dirty="0" err="1"/>
              <a:t>sljedećem</a:t>
            </a:r>
            <a:r>
              <a:rPr lang="en-US" dirty="0"/>
              <a:t> </a:t>
            </a:r>
            <a:r>
              <a:rPr lang="en-US" dirty="0" err="1"/>
              <a:t>grafikonu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96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925" y="412125"/>
            <a:ext cx="11038968" cy="656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8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90"/>
            <a:ext cx="10515600" cy="5133774"/>
          </a:xfrm>
        </p:spPr>
        <p:txBody>
          <a:bodyPr>
            <a:normAutofit/>
          </a:bodyPr>
          <a:lstStyle/>
          <a:p>
            <a:r>
              <a:rPr lang="en-US" dirty="0"/>
              <a:t>U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servisiranom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učestvovala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632,38 mil KM (64,31%),</a:t>
            </a:r>
          </a:p>
          <a:p>
            <a:r>
              <a:rPr lang="en-US" dirty="0" err="1"/>
              <a:t>Republika</a:t>
            </a:r>
            <a:r>
              <a:rPr lang="en-US" dirty="0"/>
              <a:t> </a:t>
            </a:r>
            <a:r>
              <a:rPr lang="en-US" dirty="0" err="1"/>
              <a:t>Srpska</a:t>
            </a:r>
            <a:r>
              <a:rPr lang="en-US" dirty="0"/>
              <a:t> 341,59 mil KM (34,74%), </a:t>
            </a:r>
            <a:r>
              <a:rPr lang="en-US" dirty="0" err="1"/>
              <a:t>Distrikt</a:t>
            </a:r>
            <a:r>
              <a:rPr lang="en-US" dirty="0"/>
              <a:t> 4,57 mil KM (0,47%),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4,71 </a:t>
            </a:r>
            <a:r>
              <a:rPr lang="en-US" dirty="0" smtClean="0"/>
              <a:t>mil</a:t>
            </a:r>
            <a:r>
              <a:rPr lang="sr-Latn-ME" dirty="0" smtClean="0"/>
              <a:t> </a:t>
            </a:r>
            <a:r>
              <a:rPr lang="en-US" dirty="0" smtClean="0"/>
              <a:t>KM </a:t>
            </a:r>
            <a:r>
              <a:rPr lang="en-US" dirty="0"/>
              <a:t>(0,48%).</a:t>
            </a:r>
          </a:p>
          <a:p>
            <a:r>
              <a:rPr lang="en-US" dirty="0" err="1"/>
              <a:t>Detaljan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servisiranja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kreditorima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period</a:t>
            </a:r>
            <a:r>
              <a:rPr lang="sr-Latn-ME" dirty="0" smtClean="0"/>
              <a:t> </a:t>
            </a:r>
            <a:r>
              <a:rPr lang="nl-NL" dirty="0" smtClean="0"/>
              <a:t>01.01</a:t>
            </a:r>
            <a:r>
              <a:rPr lang="nl-NL" dirty="0"/>
              <a:t>.-31.12.2017. godine dat je u Prilogu 4.</a:t>
            </a:r>
          </a:p>
          <a:p>
            <a:pPr marL="0" indent="0">
              <a:buNone/>
            </a:pPr>
            <a:r>
              <a:rPr lang="en-US" b="1" i="1" dirty="0" smtClean="0"/>
              <a:t>6</a:t>
            </a:r>
            <a:r>
              <a:rPr lang="en-US" b="1" i="1" dirty="0"/>
              <a:t>. </a:t>
            </a:r>
            <a:r>
              <a:rPr lang="en-US" b="1" i="1" dirty="0" err="1"/>
              <a:t>Kreditni</a:t>
            </a:r>
            <a:r>
              <a:rPr lang="en-US" b="1" i="1" dirty="0"/>
              <a:t> </a:t>
            </a:r>
            <a:r>
              <a:rPr lang="en-US" b="1" i="1" dirty="0" err="1"/>
              <a:t>uslovi</a:t>
            </a:r>
            <a:r>
              <a:rPr lang="en-US" b="1" i="1" dirty="0"/>
              <a:t>, </a:t>
            </a:r>
            <a:r>
              <a:rPr lang="en-US" b="1" i="1" dirty="0" err="1"/>
              <a:t>kamatna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valutna</a:t>
            </a:r>
            <a:r>
              <a:rPr lang="en-US" b="1" i="1" dirty="0"/>
              <a:t> </a:t>
            </a:r>
            <a:r>
              <a:rPr lang="en-US" b="1" i="1" dirty="0" err="1"/>
              <a:t>struktura</a:t>
            </a:r>
            <a:r>
              <a:rPr lang="en-US" b="1" i="1" dirty="0"/>
              <a:t> </a:t>
            </a:r>
            <a:r>
              <a:rPr lang="en-US" b="1" i="1" dirty="0" err="1"/>
              <a:t>kredita</a:t>
            </a:r>
            <a:endParaRPr lang="en-US" b="1" i="1" dirty="0"/>
          </a:p>
          <a:p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„</a:t>
            </a:r>
            <a:r>
              <a:rPr lang="en-US" dirty="0" err="1"/>
              <a:t>starog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„</a:t>
            </a:r>
            <a:r>
              <a:rPr lang="en-US" dirty="0" err="1"/>
              <a:t>novog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duga</a:t>
            </a:r>
            <a:r>
              <a:rPr lang="en-US" dirty="0"/>
              <a:t>,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vanjskom</a:t>
            </a:r>
            <a:r>
              <a:rPr lang="en-US" dirty="0"/>
              <a:t> </a:t>
            </a:r>
            <a:r>
              <a:rPr lang="en-US" dirty="0" err="1"/>
              <a:t>zaduženju</a:t>
            </a:r>
            <a:r>
              <a:rPr lang="en-US" dirty="0"/>
              <a:t>, </a:t>
            </a:r>
            <a:r>
              <a:rPr lang="en-US" dirty="0" err="1"/>
              <a:t>dat</a:t>
            </a:r>
            <a:r>
              <a:rPr lang="en-US" dirty="0"/>
              <a:t> je u </a:t>
            </a:r>
            <a:r>
              <a:rPr lang="en-US" dirty="0" err="1"/>
              <a:t>Tabeli</a:t>
            </a:r>
            <a:r>
              <a:rPr lang="en-US" dirty="0"/>
              <a:t> 5.</a:t>
            </a:r>
          </a:p>
        </p:txBody>
      </p:sp>
    </p:spTree>
    <p:extLst>
      <p:ext uri="{BB962C8B-B14F-4D97-AF65-F5344CB8AC3E}">
        <p14:creationId xmlns:p14="http://schemas.microsoft.com/office/powerpoint/2010/main" val="201419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6709" y="412124"/>
            <a:ext cx="10150942" cy="535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4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Vanjski dug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U BiH i njenim entitetima i distriktu prisutan je vanjski i unutrašnji dug. Analiziraću vanjski i unutrašnji dug na dan 31.12.2017. godine.</a:t>
            </a:r>
          </a:p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Vanjski</a:t>
            </a:r>
            <a:r>
              <a:rPr lang="en-US" dirty="0" smtClean="0"/>
              <a:t> dug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31.12.2017.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7.851,99 mil KM2 , a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vanjski</a:t>
            </a:r>
            <a:r>
              <a:rPr lang="en-US" dirty="0" smtClean="0"/>
              <a:t> </a:t>
            </a:r>
            <a:r>
              <a:rPr lang="en-US" dirty="0" err="1" smtClean="0"/>
              <a:t>državni</a:t>
            </a:r>
            <a:r>
              <a:rPr lang="en-US" dirty="0" smtClean="0"/>
              <a:t> dug u </a:t>
            </a:r>
            <a:r>
              <a:rPr lang="en-US" dirty="0" err="1" smtClean="0"/>
              <a:t>iznosu</a:t>
            </a:r>
            <a:r>
              <a:rPr lang="en-US" dirty="0" smtClean="0"/>
              <a:t> od 7.718,78 mil KM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alociran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Federaciju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(u </a:t>
            </a:r>
            <a:r>
              <a:rPr lang="en-US" dirty="0" err="1" smtClean="0"/>
              <a:t>daljem</a:t>
            </a:r>
            <a:r>
              <a:rPr lang="en-US" dirty="0" smtClean="0"/>
              <a:t> </a:t>
            </a:r>
            <a:r>
              <a:rPr lang="en-US" dirty="0" err="1" smtClean="0"/>
              <a:t>tekstu</a:t>
            </a:r>
            <a:r>
              <a:rPr lang="en-US" dirty="0" smtClean="0"/>
              <a:t>: </a:t>
            </a:r>
            <a:r>
              <a:rPr lang="sr-Latn-ME" dirty="0" smtClean="0"/>
              <a:t> </a:t>
            </a:r>
            <a:r>
              <a:rPr lang="en-US" dirty="0" err="1" smtClean="0"/>
              <a:t>Federacija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), </a:t>
            </a:r>
            <a:r>
              <a:rPr lang="en-US" dirty="0" err="1" smtClean="0"/>
              <a:t>Republiku</a:t>
            </a:r>
            <a:r>
              <a:rPr lang="en-US" dirty="0" smtClean="0"/>
              <a:t> </a:t>
            </a:r>
            <a:r>
              <a:rPr lang="en-US" dirty="0" err="1" smtClean="0"/>
              <a:t>Srpsku</a:t>
            </a:r>
            <a:r>
              <a:rPr lang="en-US" dirty="0" smtClean="0"/>
              <a:t>,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(u </a:t>
            </a:r>
            <a:r>
              <a:rPr lang="en-US" dirty="0" err="1" smtClean="0"/>
              <a:t>daljem</a:t>
            </a:r>
            <a:r>
              <a:rPr lang="en-US" dirty="0" smtClean="0"/>
              <a:t> </a:t>
            </a:r>
            <a:r>
              <a:rPr lang="en-US" dirty="0" err="1" smtClean="0"/>
              <a:t>tekstu</a:t>
            </a:r>
            <a:r>
              <a:rPr lang="en-US" dirty="0" smtClean="0"/>
              <a:t>: </a:t>
            </a:r>
            <a:r>
              <a:rPr lang="en-US" dirty="0" err="1" smtClean="0"/>
              <a:t>Distrikt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(u </a:t>
            </a:r>
            <a:r>
              <a:rPr lang="en-US" dirty="0" err="1" smtClean="0"/>
              <a:t>daljem</a:t>
            </a:r>
            <a:r>
              <a:rPr lang="en-US" dirty="0" smtClean="0"/>
              <a:t> </a:t>
            </a:r>
            <a:r>
              <a:rPr lang="en-US" dirty="0" err="1" smtClean="0"/>
              <a:t>tekstu</a:t>
            </a:r>
            <a:r>
              <a:rPr lang="en-US" dirty="0" smtClean="0"/>
              <a:t>: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),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vanjski</a:t>
            </a:r>
            <a:r>
              <a:rPr lang="en-US" dirty="0" smtClean="0"/>
              <a:t> dug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u </a:t>
            </a:r>
            <a:r>
              <a:rPr lang="en-US" dirty="0" err="1" smtClean="0"/>
              <a:t>iznosu</a:t>
            </a:r>
            <a:r>
              <a:rPr lang="en-US" dirty="0" smtClean="0"/>
              <a:t> od 133,21 mil KM, a </a:t>
            </a:r>
            <a:r>
              <a:rPr lang="en-US" dirty="0" err="1" smtClean="0"/>
              <a:t>kako</a:t>
            </a:r>
            <a:r>
              <a:rPr lang="en-US" dirty="0" smtClean="0"/>
              <a:t> je </a:t>
            </a:r>
            <a:r>
              <a:rPr lang="en-US" dirty="0" err="1" smtClean="0"/>
              <a:t>prikazano</a:t>
            </a:r>
            <a:r>
              <a:rPr lang="en-US" dirty="0" smtClean="0"/>
              <a:t> u </a:t>
            </a:r>
            <a:r>
              <a:rPr lang="en-US" dirty="0" err="1" smtClean="0"/>
              <a:t>Tabeli</a:t>
            </a:r>
            <a:r>
              <a:rPr lang="en-US" dirty="0" smtClean="0"/>
              <a:t> 1</a:t>
            </a:r>
            <a:r>
              <a:rPr lang="sr-Latn-ME" dirty="0" smtClean="0"/>
              <a:t> (CBBiH)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11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Prosječna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vanjski</a:t>
            </a:r>
            <a:r>
              <a:rPr lang="en-US" dirty="0"/>
              <a:t> dug je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niska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vanjskog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koncesionalnog</a:t>
            </a:r>
            <a:r>
              <a:rPr lang="en-US" dirty="0"/>
              <a:t> </a:t>
            </a:r>
            <a:r>
              <a:rPr lang="en-US" dirty="0" err="1"/>
              <a:t>zaduživanja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niskih</a:t>
            </a:r>
            <a:r>
              <a:rPr lang="en-US" dirty="0"/>
              <a:t> </a:t>
            </a:r>
            <a:r>
              <a:rPr lang="en-US" dirty="0" err="1"/>
              <a:t>referentnih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r>
              <a:rPr lang="en-US" dirty="0" err="1"/>
              <a:t>Prosječna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vanjski dug u 2017. godini iznosi 1,41% i ista se nije značajnije promijenila u odnosu na 2016. godinu.</a:t>
            </a:r>
          </a:p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Grafikonu</a:t>
            </a:r>
            <a:r>
              <a:rPr lang="en-US" dirty="0"/>
              <a:t> 4. </a:t>
            </a:r>
            <a:r>
              <a:rPr lang="en-US" dirty="0" err="1"/>
              <a:t>prikazana</a:t>
            </a:r>
            <a:r>
              <a:rPr lang="en-US" dirty="0"/>
              <a:t> je </a:t>
            </a:r>
            <a:r>
              <a:rPr lang="en-US" dirty="0" err="1"/>
              <a:t>valutna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je </a:t>
            </a:r>
            <a:r>
              <a:rPr lang="en-US" dirty="0" err="1"/>
              <a:t>vidljivo</a:t>
            </a:r>
            <a:r>
              <a:rPr lang="en-US" dirty="0"/>
              <a:t> </a:t>
            </a:r>
            <a:r>
              <a:rPr lang="en-US" dirty="0" err="1"/>
              <a:t>većinsko</a:t>
            </a:r>
            <a:r>
              <a:rPr lang="en-US" dirty="0"/>
              <a:t> </a:t>
            </a:r>
            <a:r>
              <a:rPr lang="en-US" dirty="0" err="1"/>
              <a:t>učešće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valuta</a:t>
            </a:r>
            <a:r>
              <a:rPr lang="en-US" dirty="0"/>
              <a:t> EUR, SDR13 </a:t>
            </a:r>
            <a:r>
              <a:rPr lang="en-US" dirty="0" err="1"/>
              <a:t>i</a:t>
            </a:r>
            <a:r>
              <a:rPr lang="en-US" dirty="0"/>
              <a:t> USD u </a:t>
            </a:r>
            <a:r>
              <a:rPr lang="en-US" dirty="0" err="1"/>
              <a:t>valutnoj</a:t>
            </a:r>
            <a:r>
              <a:rPr lang="en-US" dirty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ugovorenog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04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r>
              <a:rPr lang="en-US" dirty="0" smtClean="0"/>
              <a:t>Od </a:t>
            </a:r>
            <a:r>
              <a:rPr lang="en-US" dirty="0" err="1" smtClean="0"/>
              <a:t>ukupno</a:t>
            </a:r>
            <a:r>
              <a:rPr lang="en-US" dirty="0" smtClean="0"/>
              <a:t> </a:t>
            </a:r>
            <a:r>
              <a:rPr lang="en-US" dirty="0" err="1" smtClean="0"/>
              <a:t>ugovorenih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91,46%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tri gore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valute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 </a:t>
            </a:r>
            <a:r>
              <a:rPr lang="en-US" dirty="0" err="1" smtClean="0"/>
              <a:t>zastupljene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92,57%.</a:t>
            </a:r>
          </a:p>
          <a:p>
            <a:r>
              <a:rPr lang="sv-SE" dirty="0" smtClean="0"/>
              <a:t>Kada je u pitanju valutna struktura izvršenog servisa vanjskog duga BiH u posmatranom periodu,</a:t>
            </a:r>
            <a:r>
              <a:rPr lang="sr-Latn-ME" dirty="0" smtClean="0"/>
              <a:t> </a:t>
            </a:r>
            <a:r>
              <a:rPr lang="pl-PL" dirty="0" smtClean="0"/>
              <a:t>glavnina dospjelih obaveza ili 83,86% je isplaćena u EUR, 12,22% u USD, dok je 3,92% realizovano u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valutama</a:t>
            </a:r>
            <a:r>
              <a:rPr lang="en-US" dirty="0" smtClean="0"/>
              <a:t> (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kreditima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bilateralnih</a:t>
            </a:r>
            <a:r>
              <a:rPr lang="en-US" dirty="0" smtClean="0"/>
              <a:t> </a:t>
            </a:r>
            <a:r>
              <a:rPr lang="en-US" dirty="0" err="1" smtClean="0"/>
              <a:t>sporazuma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nekim</a:t>
            </a:r>
            <a:r>
              <a:rPr lang="en-US" dirty="0" smtClean="0"/>
              <a:t> od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Pariškog</a:t>
            </a:r>
            <a:r>
              <a:rPr lang="en-US" dirty="0" smtClean="0"/>
              <a:t> </a:t>
            </a:r>
            <a:r>
              <a:rPr lang="en-US" dirty="0" err="1" smtClean="0"/>
              <a:t>kluba</a:t>
            </a:r>
            <a:r>
              <a:rPr lang="sr-Latn-ME" dirty="0" smtClean="0"/>
              <a:t> </a:t>
            </a:r>
            <a:r>
              <a:rPr lang="en-US" dirty="0" err="1" smtClean="0"/>
              <a:t>kreditora</a:t>
            </a:r>
            <a:r>
              <a:rPr lang="en-US" dirty="0" smtClean="0"/>
              <a:t>). </a:t>
            </a:r>
            <a:endParaRPr lang="sr-Latn-ME" dirty="0" smtClean="0"/>
          </a:p>
          <a:p>
            <a:r>
              <a:rPr lang="en-US" dirty="0" err="1" smtClean="0"/>
              <a:t>Približno</a:t>
            </a:r>
            <a:r>
              <a:rPr lang="en-US" dirty="0" smtClean="0"/>
              <a:t> </a:t>
            </a:r>
            <a:r>
              <a:rPr lang="en-US" dirty="0" err="1" smtClean="0"/>
              <a:t>polovinu</a:t>
            </a:r>
            <a:r>
              <a:rPr lang="en-US" dirty="0" smtClean="0"/>
              <a:t> </a:t>
            </a:r>
            <a:r>
              <a:rPr lang="en-US" dirty="0" err="1" smtClean="0"/>
              <a:t>isplaćenih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u </a:t>
            </a:r>
            <a:r>
              <a:rPr lang="en-US" dirty="0" err="1" smtClean="0"/>
              <a:t>valuti</a:t>
            </a:r>
            <a:r>
              <a:rPr lang="en-US" dirty="0" smtClean="0"/>
              <a:t> EUR (46,79%),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smtClean="0"/>
              <a:t>MMF-u s </a:t>
            </a:r>
            <a:r>
              <a:rPr lang="en-US" dirty="0" err="1" smtClean="0"/>
              <a:t>obzirom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obračunate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u </a:t>
            </a:r>
            <a:r>
              <a:rPr lang="en-US" dirty="0" err="1" smtClean="0"/>
              <a:t>valuti</a:t>
            </a:r>
            <a:r>
              <a:rPr lang="en-US" dirty="0" smtClean="0"/>
              <a:t> SDR </a:t>
            </a:r>
            <a:r>
              <a:rPr lang="en-US" dirty="0" err="1" smtClean="0"/>
              <a:t>isplaćene</a:t>
            </a:r>
            <a:r>
              <a:rPr lang="en-US" dirty="0" smtClean="0"/>
              <a:t> u </a:t>
            </a:r>
            <a:r>
              <a:rPr lang="en-US" dirty="0" err="1" smtClean="0"/>
              <a:t>valuti</a:t>
            </a:r>
            <a:r>
              <a:rPr lang="en-US" dirty="0" smtClean="0"/>
              <a:t> EUR.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907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5307" y="412124"/>
            <a:ext cx="10934163" cy="568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1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7</a:t>
            </a:r>
            <a:r>
              <a:rPr lang="en-US" b="1" i="1" dirty="0"/>
              <a:t>. </a:t>
            </a:r>
            <a:r>
              <a:rPr lang="en-US" b="1" i="1" dirty="0" err="1"/>
              <a:t>Pokazatelji</a:t>
            </a:r>
            <a:r>
              <a:rPr lang="en-US" b="1" i="1" dirty="0"/>
              <a:t> </a:t>
            </a:r>
            <a:r>
              <a:rPr lang="en-US" b="1" i="1" dirty="0" err="1"/>
              <a:t>izloženosti</a:t>
            </a:r>
            <a:r>
              <a:rPr lang="en-US" b="1" i="1" dirty="0"/>
              <a:t> </a:t>
            </a:r>
            <a:r>
              <a:rPr lang="en-US" b="1" i="1" dirty="0" err="1"/>
              <a:t>vanjskog</a:t>
            </a:r>
            <a:r>
              <a:rPr lang="en-US" b="1" i="1" dirty="0"/>
              <a:t> </a:t>
            </a:r>
            <a:r>
              <a:rPr lang="en-US" b="1" i="1" dirty="0" err="1"/>
              <a:t>duga</a:t>
            </a:r>
            <a:r>
              <a:rPr lang="en-US" b="1" i="1" dirty="0"/>
              <a:t> </a:t>
            </a:r>
            <a:r>
              <a:rPr lang="en-US" b="1" i="1" dirty="0" err="1"/>
              <a:t>rizicima</a:t>
            </a:r>
            <a:endParaRPr lang="en-US" b="1" i="1" dirty="0"/>
          </a:p>
          <a:p>
            <a:pPr algn="just"/>
            <a:r>
              <a:rPr lang="en-US" dirty="0"/>
              <a:t>Pored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nestabilnosti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državi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portfolio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njegovu</a:t>
            </a:r>
            <a:r>
              <a:rPr lang="sr-Latn-ME" dirty="0" smtClean="0"/>
              <a:t> </a:t>
            </a:r>
            <a:r>
              <a:rPr lang="en-US" dirty="0" err="1" smtClean="0"/>
              <a:t>izloženost</a:t>
            </a:r>
            <a:r>
              <a:rPr lang="en-US" dirty="0" smtClean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da je,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/>
              <a:t>identifikacija</a:t>
            </a:r>
            <a:r>
              <a:rPr lang="en-US" dirty="0"/>
              <a:t> </a:t>
            </a:r>
            <a:r>
              <a:rPr lang="en-US" dirty="0" err="1"/>
              <a:t>izloženosti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valutnom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riziku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 </a:t>
            </a:r>
            <a:r>
              <a:rPr lang="en-US" dirty="0" err="1"/>
              <a:t>refinansiranja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Parametri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navedenim</a:t>
            </a:r>
            <a:r>
              <a:rPr lang="sr-Latn-ME" dirty="0" smtClean="0"/>
              <a:t> </a:t>
            </a:r>
            <a:r>
              <a:rPr lang="pl-PL" dirty="0" smtClean="0"/>
              <a:t>rizicima </a:t>
            </a:r>
            <a:r>
              <a:rPr lang="pl-PL" dirty="0"/>
              <a:t>prikazani su u narednoj tabeli.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82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303" y="618186"/>
            <a:ext cx="10756652" cy="473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553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refinansiranja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ročnu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dospijeva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kratkom</a:t>
            </a:r>
            <a:r>
              <a:rPr lang="en-US" dirty="0" smtClean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a </a:t>
            </a:r>
            <a:r>
              <a:rPr lang="en-US" dirty="0" err="1"/>
              <a:t>valutni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sv-SE" dirty="0" smtClean="0"/>
              <a:t>izloženosti </a:t>
            </a:r>
            <a:r>
              <a:rPr lang="sv-SE" dirty="0"/>
              <a:t>strukture ukupnog duga promjenama valutnih kurseva onih valuta koje se nalaze </a:t>
            </a:r>
            <a:r>
              <a:rPr lang="sv-SE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portfoliju</a:t>
            </a:r>
            <a:r>
              <a:rPr lang="en-US" dirty="0" smtClean="0"/>
              <a:t> </a:t>
            </a:r>
            <a:r>
              <a:rPr lang="en-US" dirty="0" err="1"/>
              <a:t>duga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refiksiranje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prosječno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4,6 </a:t>
            </a:r>
            <a:r>
              <a:rPr lang="en-US" dirty="0" err="1"/>
              <a:t>godina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refiksira</a:t>
            </a:r>
            <a:r>
              <a:rPr lang="sr-Latn-ME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je 46,2%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da je </a:t>
            </a:r>
            <a:r>
              <a:rPr lang="en-US" dirty="0" err="1" smtClean="0"/>
              <a:t>nešto</a:t>
            </a:r>
            <a:r>
              <a:rPr lang="sr-Latn-ME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ugovoreno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varijabilnom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 (43,0</a:t>
            </a:r>
            <a:r>
              <a:rPr lang="en-US" dirty="0" smtClean="0"/>
              <a:t>%).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43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 smtClean="0"/>
              <a:t>Iako</a:t>
            </a:r>
            <a:r>
              <a:rPr lang="en-US" sz="3200" dirty="0" smtClean="0"/>
              <a:t> je </a:t>
            </a:r>
            <a:r>
              <a:rPr lang="en-US" sz="3200" dirty="0" err="1" smtClean="0"/>
              <a:t>učešće</a:t>
            </a:r>
            <a:r>
              <a:rPr lang="en-US" sz="3200" dirty="0" smtClean="0"/>
              <a:t> </a:t>
            </a:r>
            <a:r>
              <a:rPr lang="en-US" sz="3200" dirty="0" err="1" smtClean="0"/>
              <a:t>vanjskih</a:t>
            </a:r>
            <a:r>
              <a:rPr lang="en-US" sz="3200" dirty="0" smtClean="0"/>
              <a:t> </a:t>
            </a:r>
            <a:r>
              <a:rPr lang="en-US" sz="3200" dirty="0" err="1" smtClean="0"/>
              <a:t>kredita</a:t>
            </a:r>
            <a:r>
              <a:rPr lang="en-US" sz="3200" dirty="0" smtClean="0"/>
              <a:t> </a:t>
            </a:r>
            <a:r>
              <a:rPr lang="en-US" sz="3200" dirty="0" err="1" smtClean="0"/>
              <a:t>sa</a:t>
            </a:r>
            <a:r>
              <a:rPr lang="en-US" sz="3200" dirty="0" smtClean="0"/>
              <a:t> </a:t>
            </a:r>
            <a:r>
              <a:rPr lang="en-US" sz="3200" dirty="0" err="1" smtClean="0"/>
              <a:t>varijabilnom</a:t>
            </a:r>
            <a:r>
              <a:rPr lang="en-US" sz="3200" dirty="0" smtClean="0"/>
              <a:t> </a:t>
            </a:r>
            <a:r>
              <a:rPr lang="en-US" sz="3200" dirty="0" err="1" smtClean="0"/>
              <a:t>kamatnom</a:t>
            </a:r>
            <a:r>
              <a:rPr lang="en-US" sz="3200" dirty="0" smtClean="0"/>
              <a:t> </a:t>
            </a:r>
            <a:r>
              <a:rPr lang="en-US" sz="3200" dirty="0" err="1" smtClean="0"/>
              <a:t>stopom</a:t>
            </a:r>
            <a:r>
              <a:rPr lang="en-US" sz="3200" dirty="0" smtClean="0"/>
              <a:t> u 2017. </a:t>
            </a:r>
            <a:r>
              <a:rPr lang="en-US" sz="3200" dirty="0" err="1" smtClean="0"/>
              <a:t>godini</a:t>
            </a:r>
            <a:r>
              <a:rPr lang="en-US" sz="3200" dirty="0" smtClean="0"/>
              <a:t> </a:t>
            </a:r>
            <a:r>
              <a:rPr lang="en-US" sz="3200" dirty="0" err="1" smtClean="0"/>
              <a:t>manje</a:t>
            </a:r>
            <a:r>
              <a:rPr lang="en-US" sz="3200" dirty="0" smtClean="0"/>
              <a:t> u </a:t>
            </a:r>
            <a:r>
              <a:rPr lang="en-US" sz="3200" dirty="0" err="1" smtClean="0"/>
              <a:t>odnosu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sr-Latn-ME" sz="3200" dirty="0" smtClean="0"/>
              <a:t> </a:t>
            </a:r>
            <a:r>
              <a:rPr lang="en-US" sz="3200" dirty="0" err="1" smtClean="0"/>
              <a:t>prethodnu</a:t>
            </a:r>
            <a:r>
              <a:rPr lang="en-US" sz="3200" dirty="0" smtClean="0"/>
              <a:t> </a:t>
            </a:r>
            <a:r>
              <a:rPr lang="en-US" sz="3200" dirty="0" err="1" smtClean="0"/>
              <a:t>godinu</a:t>
            </a:r>
            <a:r>
              <a:rPr lang="en-US" sz="3200" dirty="0" smtClean="0"/>
              <a:t>, </a:t>
            </a:r>
            <a:r>
              <a:rPr lang="en-US" sz="3200" dirty="0" err="1" smtClean="0"/>
              <a:t>i</a:t>
            </a:r>
            <a:r>
              <a:rPr lang="en-US" sz="3200" dirty="0" smtClean="0"/>
              <a:t> da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ostali</a:t>
            </a:r>
            <a:r>
              <a:rPr lang="en-US" sz="3200" dirty="0" smtClean="0"/>
              <a:t> </a:t>
            </a:r>
            <a:r>
              <a:rPr lang="en-US" sz="3200" dirty="0" err="1" smtClean="0"/>
              <a:t>indikatori</a:t>
            </a:r>
            <a:r>
              <a:rPr lang="en-US" sz="3200" dirty="0" smtClean="0"/>
              <a:t> </a:t>
            </a:r>
            <a:r>
              <a:rPr lang="en-US" sz="3200" dirty="0" err="1" smtClean="0"/>
              <a:t>koji</a:t>
            </a:r>
            <a:r>
              <a:rPr lang="en-US" sz="3200" dirty="0" smtClean="0"/>
              <a:t> se </a:t>
            </a:r>
            <a:r>
              <a:rPr lang="en-US" sz="3200" dirty="0" err="1" smtClean="0"/>
              <a:t>odnose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ovaj</a:t>
            </a:r>
            <a:r>
              <a:rPr lang="en-US" sz="3200" dirty="0" smtClean="0"/>
              <a:t> </a:t>
            </a:r>
            <a:r>
              <a:rPr lang="en-US" sz="3200" dirty="0" err="1" smtClean="0"/>
              <a:t>rizik</a:t>
            </a:r>
            <a:r>
              <a:rPr lang="en-US" sz="3200" dirty="0" smtClean="0"/>
              <a:t> </a:t>
            </a:r>
            <a:r>
              <a:rPr lang="en-US" sz="3200" dirty="0" err="1" smtClean="0"/>
              <a:t>poboljšani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dalje</a:t>
            </a:r>
            <a:r>
              <a:rPr lang="en-US" sz="3200" dirty="0" smtClean="0"/>
              <a:t> </a:t>
            </a:r>
            <a:r>
              <a:rPr lang="en-US" sz="3200" dirty="0" err="1" smtClean="0"/>
              <a:t>ostaje</a:t>
            </a:r>
            <a:r>
              <a:rPr lang="sr-Latn-ME" sz="3200" dirty="0" smtClean="0"/>
              <a:t> </a:t>
            </a:r>
            <a:r>
              <a:rPr lang="en-US" sz="3200" dirty="0" err="1" smtClean="0"/>
              <a:t>izloženost</a:t>
            </a:r>
            <a:r>
              <a:rPr lang="en-US" sz="3200" dirty="0" smtClean="0"/>
              <a:t> </a:t>
            </a:r>
            <a:r>
              <a:rPr lang="en-US" sz="3200" dirty="0" err="1" smtClean="0"/>
              <a:t>vanjskog</a:t>
            </a:r>
            <a:r>
              <a:rPr lang="en-US" sz="3200" dirty="0" smtClean="0"/>
              <a:t> </a:t>
            </a:r>
            <a:r>
              <a:rPr lang="en-US" sz="3200" dirty="0" err="1" smtClean="0"/>
              <a:t>duga</a:t>
            </a:r>
            <a:r>
              <a:rPr lang="en-US" sz="3200" dirty="0" smtClean="0"/>
              <a:t> </a:t>
            </a:r>
            <a:r>
              <a:rPr lang="en-US" sz="3200" b="1" dirty="0" err="1" smtClean="0"/>
              <a:t>riziku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kamatne</a:t>
            </a:r>
            <a:r>
              <a:rPr lang="en-US" sz="3200" b="1" dirty="0" smtClean="0"/>
              <a:t> stope</a:t>
            </a:r>
            <a:r>
              <a:rPr lang="en-US" sz="3200" dirty="0" smtClean="0"/>
              <a:t>. </a:t>
            </a:r>
            <a:endParaRPr lang="sr-Latn-ME" sz="3200" dirty="0" smtClean="0"/>
          </a:p>
          <a:p>
            <a:pPr marL="0" indent="0" algn="just">
              <a:buNone/>
            </a:pPr>
            <a:r>
              <a:rPr lang="en-US" sz="3200" dirty="0" smtClean="0"/>
              <a:t>U </a:t>
            </a:r>
            <a:r>
              <a:rPr lang="en-US" sz="3200" dirty="0" err="1" smtClean="0"/>
              <a:t>cilju</a:t>
            </a:r>
            <a:r>
              <a:rPr lang="en-US" sz="3200" dirty="0" smtClean="0"/>
              <a:t> </a:t>
            </a:r>
            <a:r>
              <a:rPr lang="en-US" sz="3200" dirty="0" err="1" smtClean="0"/>
              <a:t>daljeg</a:t>
            </a:r>
            <a:r>
              <a:rPr lang="en-US" sz="3200" dirty="0" smtClean="0"/>
              <a:t> </a:t>
            </a:r>
            <a:r>
              <a:rPr lang="en-US" sz="3200" dirty="0" err="1" smtClean="0"/>
              <a:t>smanjenja</a:t>
            </a:r>
            <a:r>
              <a:rPr lang="en-US" sz="3200" dirty="0" smtClean="0"/>
              <a:t> </a:t>
            </a:r>
            <a:r>
              <a:rPr lang="en-US" sz="3200" dirty="0" err="1" smtClean="0"/>
              <a:t>izloženosti</a:t>
            </a:r>
            <a:r>
              <a:rPr lang="en-US" sz="3200" dirty="0" smtClean="0"/>
              <a:t> </a:t>
            </a:r>
            <a:r>
              <a:rPr lang="en-US" sz="3200" dirty="0" err="1" smtClean="0"/>
              <a:t>ovom</a:t>
            </a:r>
            <a:r>
              <a:rPr lang="en-US" sz="3200" dirty="0" smtClean="0"/>
              <a:t> </a:t>
            </a:r>
            <a:r>
              <a:rPr lang="en-US" sz="3200" dirty="0" err="1" smtClean="0"/>
              <a:t>riziku</a:t>
            </a:r>
            <a:r>
              <a:rPr lang="sr-Latn-ME" sz="3200" dirty="0" smtClean="0"/>
              <a:t> </a:t>
            </a:r>
            <a:r>
              <a:rPr lang="en-US" sz="3200" dirty="0" err="1" smtClean="0"/>
              <a:t>poželjno</a:t>
            </a:r>
            <a:r>
              <a:rPr lang="en-US" sz="3200" dirty="0" smtClean="0"/>
              <a:t> je </a:t>
            </a:r>
            <a:r>
              <a:rPr lang="en-US" sz="3200" dirty="0" err="1" smtClean="0"/>
              <a:t>zaduživanje</a:t>
            </a:r>
            <a:r>
              <a:rPr lang="en-US" sz="3200" dirty="0" smtClean="0"/>
              <a:t> </a:t>
            </a:r>
            <a:r>
              <a:rPr lang="en-US" sz="3200" dirty="0" err="1" smtClean="0"/>
              <a:t>po</a:t>
            </a:r>
            <a:r>
              <a:rPr lang="en-US" sz="3200" dirty="0" smtClean="0"/>
              <a:t> </a:t>
            </a:r>
            <a:r>
              <a:rPr lang="en-US" sz="3200" dirty="0" err="1" smtClean="0"/>
              <a:t>fiksnoj</a:t>
            </a:r>
            <a:r>
              <a:rPr lang="en-US" sz="3200" dirty="0" smtClean="0"/>
              <a:t> </a:t>
            </a:r>
            <a:r>
              <a:rPr lang="en-US" sz="3200" dirty="0" err="1" smtClean="0"/>
              <a:t>kamatnoj</a:t>
            </a:r>
            <a:r>
              <a:rPr lang="en-US" sz="3200" dirty="0" smtClean="0"/>
              <a:t> </a:t>
            </a:r>
            <a:r>
              <a:rPr lang="en-US" sz="3200" dirty="0" err="1" smtClean="0"/>
              <a:t>stopi</a:t>
            </a:r>
            <a:r>
              <a:rPr lang="en-US" sz="3200" dirty="0" smtClean="0"/>
              <a:t> </a:t>
            </a:r>
            <a:r>
              <a:rPr lang="en-US" sz="3200" dirty="0" err="1" smtClean="0"/>
              <a:t>pritom</a:t>
            </a:r>
            <a:r>
              <a:rPr lang="en-US" sz="3200" dirty="0" smtClean="0"/>
              <a:t> </a:t>
            </a:r>
            <a:r>
              <a:rPr lang="en-US" sz="3200" dirty="0" err="1" smtClean="0"/>
              <a:t>vodeći</a:t>
            </a:r>
            <a:r>
              <a:rPr lang="en-US" sz="3200" dirty="0" smtClean="0"/>
              <a:t> </a:t>
            </a:r>
            <a:r>
              <a:rPr lang="en-US" sz="3200" dirty="0" err="1" smtClean="0"/>
              <a:t>računa</a:t>
            </a:r>
            <a:r>
              <a:rPr lang="en-US" sz="3200" dirty="0" smtClean="0"/>
              <a:t> o </a:t>
            </a:r>
            <a:r>
              <a:rPr lang="en-US" sz="3200" dirty="0" err="1" smtClean="0"/>
              <a:t>odnosu</a:t>
            </a:r>
            <a:r>
              <a:rPr lang="en-US" sz="3200" dirty="0" smtClean="0"/>
              <a:t> </a:t>
            </a:r>
            <a:r>
              <a:rPr lang="en-US" sz="3200" dirty="0" err="1" smtClean="0"/>
              <a:t>troška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rizika</a:t>
            </a:r>
            <a:r>
              <a:rPr lang="en-US" sz="3200" dirty="0" smtClean="0"/>
              <a:t>, s</a:t>
            </a:r>
            <a:r>
              <a:rPr lang="sr-Latn-ME" sz="3200" dirty="0" smtClean="0"/>
              <a:t> </a:t>
            </a:r>
            <a:r>
              <a:rPr lang="en-US" sz="3200" dirty="0" err="1" smtClean="0"/>
              <a:t>obzirom</a:t>
            </a:r>
            <a:r>
              <a:rPr lang="en-US" sz="3200" dirty="0" smtClean="0"/>
              <a:t> da je </a:t>
            </a:r>
            <a:r>
              <a:rPr lang="en-US" sz="3200" dirty="0" err="1" smtClean="0"/>
              <a:t>trenutno</a:t>
            </a:r>
            <a:r>
              <a:rPr lang="en-US" sz="3200" dirty="0" smtClean="0"/>
              <a:t> </a:t>
            </a:r>
            <a:r>
              <a:rPr lang="en-US" sz="3200" dirty="0" err="1" smtClean="0"/>
              <a:t>trošak</a:t>
            </a:r>
            <a:r>
              <a:rPr lang="en-US" sz="3200" dirty="0" smtClean="0"/>
              <a:t> </a:t>
            </a:r>
            <a:r>
              <a:rPr lang="en-US" sz="3200" dirty="0" err="1" smtClean="0"/>
              <a:t>varijabilne</a:t>
            </a:r>
            <a:r>
              <a:rPr lang="en-US" sz="3200" dirty="0" smtClean="0"/>
              <a:t> </a:t>
            </a:r>
            <a:r>
              <a:rPr lang="en-US" sz="3200" dirty="0" err="1" smtClean="0"/>
              <a:t>kamatne</a:t>
            </a:r>
            <a:r>
              <a:rPr lang="en-US" sz="3200" dirty="0" smtClean="0"/>
              <a:t> stope </a:t>
            </a:r>
            <a:r>
              <a:rPr lang="en-US" sz="3200" dirty="0" err="1" smtClean="0"/>
              <a:t>znatno</a:t>
            </a:r>
            <a:r>
              <a:rPr lang="en-US" sz="3200" dirty="0" smtClean="0"/>
              <a:t> </a:t>
            </a:r>
            <a:r>
              <a:rPr lang="en-US" sz="3200" dirty="0" err="1" smtClean="0"/>
              <a:t>niži</a:t>
            </a:r>
            <a:r>
              <a:rPr lang="en-US" sz="3200" dirty="0" smtClean="0"/>
              <a:t> od </a:t>
            </a:r>
            <a:r>
              <a:rPr lang="en-US" sz="3200" dirty="0" err="1" smtClean="0"/>
              <a:t>troška</a:t>
            </a:r>
            <a:r>
              <a:rPr lang="en-US" sz="3200" dirty="0" smtClean="0"/>
              <a:t> </a:t>
            </a:r>
            <a:r>
              <a:rPr lang="en-US" sz="3200" dirty="0" err="1" smtClean="0"/>
              <a:t>fiksne</a:t>
            </a:r>
            <a:r>
              <a:rPr lang="en-US" sz="3200" dirty="0" smtClean="0"/>
              <a:t> </a:t>
            </a:r>
            <a:r>
              <a:rPr lang="en-US" sz="3200" dirty="0" err="1" smtClean="0"/>
              <a:t>kamatne</a:t>
            </a:r>
            <a:r>
              <a:rPr lang="en-US" sz="3200" dirty="0" smtClean="0"/>
              <a:t> stope.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85672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Prosječno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dospijeća</a:t>
            </a:r>
            <a:r>
              <a:rPr lang="en-US" dirty="0"/>
              <a:t> u 2017. </a:t>
            </a:r>
            <a:r>
              <a:rPr lang="en-US" dirty="0" err="1"/>
              <a:t>godini</a:t>
            </a:r>
            <a:r>
              <a:rPr lang="en-US" dirty="0"/>
              <a:t> je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prethodnoj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7,2 </a:t>
            </a:r>
            <a:r>
              <a:rPr lang="en-US" dirty="0" err="1"/>
              <a:t>godine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Indikator koji ukazuje na učešće duga koji dospijeva na naplatu u narednoj godini, u 2017. godini je </a:t>
            </a:r>
            <a:r>
              <a:rPr lang="pl-PL" dirty="0" smtClean="0"/>
              <a:t>na istom </a:t>
            </a:r>
            <a:r>
              <a:rPr lang="pl-PL" dirty="0"/>
              <a:t>nivou kao i u 2016. godini i iznosi 9,8%, a što ukazuje da 9,8% od ukupnog vanjskog </a:t>
            </a:r>
            <a:r>
              <a:rPr lang="pl-PL" dirty="0" smtClean="0"/>
              <a:t>duga </a:t>
            </a:r>
            <a:r>
              <a:rPr lang="en-US" dirty="0" err="1" smtClean="0"/>
              <a:t>dospijeva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u 2018. </a:t>
            </a:r>
            <a:r>
              <a:rPr lang="en-US" dirty="0" err="1"/>
              <a:t>godini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Prosječno</a:t>
            </a:r>
            <a:r>
              <a:rPr lang="en-US" dirty="0" smtClean="0"/>
              <a:t> </a:t>
            </a:r>
            <a:r>
              <a:rPr lang="en-US" dirty="0" err="1"/>
              <a:t>ugovoreni</a:t>
            </a:r>
            <a:r>
              <a:rPr lang="en-US" dirty="0"/>
              <a:t> „</a:t>
            </a:r>
            <a:r>
              <a:rPr lang="en-US" dirty="0" err="1"/>
              <a:t>grejs</a:t>
            </a:r>
            <a:r>
              <a:rPr lang="en-US" dirty="0"/>
              <a:t>“ period u 2017. </a:t>
            </a:r>
            <a:r>
              <a:rPr lang="en-US" dirty="0" err="1"/>
              <a:t>godini</a:t>
            </a:r>
            <a:r>
              <a:rPr lang="en-US" dirty="0"/>
              <a:t> je </a:t>
            </a:r>
            <a:r>
              <a:rPr lang="en-US" dirty="0" err="1"/>
              <a:t>iznosio</a:t>
            </a:r>
            <a:r>
              <a:rPr lang="en-US" dirty="0"/>
              <a:t> </a:t>
            </a:r>
            <a:r>
              <a:rPr lang="en-US" dirty="0" smtClean="0"/>
              <a:t>6,7</a:t>
            </a:r>
            <a:r>
              <a:rPr lang="sr-Latn-ME" dirty="0" smtClean="0"/>
              <a:t> </a:t>
            </a:r>
            <a:r>
              <a:rPr lang="pl-PL" dirty="0" smtClean="0"/>
              <a:t>godina </a:t>
            </a:r>
            <a:r>
              <a:rPr lang="pl-PL" dirty="0"/>
              <a:t>i isti se nije značajnije promijenio u odnosu na prethodnu godinu kada je iznosio 6,5 godina.</a:t>
            </a:r>
          </a:p>
          <a:p>
            <a:pPr marL="0" indent="0" algn="just">
              <a:buNone/>
            </a:pPr>
            <a:r>
              <a:rPr lang="en-US" dirty="0" err="1"/>
              <a:t>Indikatori</a:t>
            </a:r>
            <a:r>
              <a:rPr lang="en-US" dirty="0"/>
              <a:t> </a:t>
            </a:r>
            <a:r>
              <a:rPr lang="en-US" b="1" dirty="0" err="1"/>
              <a:t>rizika</a:t>
            </a:r>
            <a:r>
              <a:rPr lang="en-US" b="1" dirty="0"/>
              <a:t> </a:t>
            </a:r>
            <a:r>
              <a:rPr lang="en-US" b="1" dirty="0" err="1"/>
              <a:t>refinansiranja</a:t>
            </a:r>
            <a:r>
              <a:rPr lang="en-US" b="1" dirty="0"/>
              <a:t> </a:t>
            </a:r>
            <a:r>
              <a:rPr lang="en-US" dirty="0"/>
              <a:t>u 2017. </a:t>
            </a:r>
            <a:r>
              <a:rPr lang="en-US" dirty="0" err="1"/>
              <a:t>godini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se </a:t>
            </a:r>
            <a:r>
              <a:rPr lang="en-US" dirty="0" err="1"/>
              <a:t>značajnije</a:t>
            </a:r>
            <a:r>
              <a:rPr lang="en-US" dirty="0"/>
              <a:t> </a:t>
            </a:r>
            <a:r>
              <a:rPr lang="en-US" dirty="0" err="1"/>
              <a:t>promijenili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prethodnu</a:t>
            </a:r>
            <a:r>
              <a:rPr lang="sr-Latn-ME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42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Obzirom</a:t>
            </a:r>
            <a:r>
              <a:rPr lang="en-US" dirty="0" smtClean="0"/>
              <a:t> da je </a:t>
            </a:r>
            <a:r>
              <a:rPr lang="en-US" dirty="0" err="1" smtClean="0"/>
              <a:t>postojeći</a:t>
            </a:r>
            <a:r>
              <a:rPr lang="en-US" dirty="0" smtClean="0"/>
              <a:t> model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deviznog</a:t>
            </a:r>
            <a:r>
              <a:rPr lang="en-US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zasnovan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valutnom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fiksnom</a:t>
            </a:r>
            <a:r>
              <a:rPr lang="en-US" dirty="0" smtClean="0"/>
              <a:t> </a:t>
            </a:r>
            <a:r>
              <a:rPr lang="en-US" dirty="0" err="1" smtClean="0"/>
              <a:t>kursu</a:t>
            </a:r>
            <a:r>
              <a:rPr lang="en-US" dirty="0" smtClean="0"/>
              <a:t> KM-a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EUR-o, 44,4% </a:t>
            </a:r>
            <a:r>
              <a:rPr lang="en-US" dirty="0" err="1" smtClean="0"/>
              <a:t>vanjskog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 </a:t>
            </a:r>
            <a:r>
              <a:rPr lang="en-US" dirty="0" err="1" smtClean="0"/>
              <a:t>podložno</a:t>
            </a:r>
            <a:r>
              <a:rPr lang="en-US" dirty="0" smtClean="0"/>
              <a:t> je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 err="1" smtClean="0"/>
              <a:t>valutnih</a:t>
            </a:r>
            <a:r>
              <a:rPr lang="en-US" dirty="0" smtClean="0"/>
              <a:t> </a:t>
            </a:r>
            <a:r>
              <a:rPr lang="en-US" dirty="0" err="1" smtClean="0"/>
              <a:t>kurseva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izloženo</a:t>
            </a:r>
            <a:r>
              <a:rPr lang="en-US" dirty="0" smtClean="0"/>
              <a:t> </a:t>
            </a:r>
            <a:r>
              <a:rPr lang="en-US" dirty="0" err="1" smtClean="0"/>
              <a:t>valutnom</a:t>
            </a:r>
            <a:r>
              <a:rPr lang="en-US" dirty="0" smtClean="0"/>
              <a:t> </a:t>
            </a:r>
            <a:r>
              <a:rPr lang="en-US" dirty="0" err="1" smtClean="0"/>
              <a:t>riziku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U 2017. </a:t>
            </a:r>
            <a:r>
              <a:rPr lang="en-US" dirty="0" err="1" smtClean="0"/>
              <a:t>godini</a:t>
            </a:r>
            <a:r>
              <a:rPr lang="en-US" dirty="0" smtClean="0"/>
              <a:t> </a:t>
            </a:r>
            <a:r>
              <a:rPr lang="en-US" dirty="0" err="1" smtClean="0"/>
              <a:t>učešće</a:t>
            </a:r>
            <a:r>
              <a:rPr lang="sr-Latn-ME" dirty="0" smtClean="0"/>
              <a:t> </a:t>
            </a:r>
            <a:r>
              <a:rPr lang="en-US" dirty="0" err="1" smtClean="0"/>
              <a:t>neEUR</a:t>
            </a:r>
            <a:r>
              <a:rPr lang="en-US" dirty="0" smtClean="0"/>
              <a:t> </a:t>
            </a:r>
            <a:r>
              <a:rPr lang="en-US" dirty="0" err="1" smtClean="0"/>
              <a:t>valuta</a:t>
            </a:r>
            <a:r>
              <a:rPr lang="en-US" dirty="0" smtClean="0"/>
              <a:t> u </a:t>
            </a:r>
            <a:r>
              <a:rPr lang="en-US" dirty="0" err="1" smtClean="0"/>
              <a:t>ukupnom</a:t>
            </a:r>
            <a:r>
              <a:rPr lang="en-US" dirty="0" smtClean="0"/>
              <a:t>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vanjskog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2016. </a:t>
            </a:r>
            <a:r>
              <a:rPr lang="en-US" dirty="0" err="1" smtClean="0"/>
              <a:t>godinu</a:t>
            </a:r>
            <a:r>
              <a:rPr lang="en-US" dirty="0" smtClean="0"/>
              <a:t> je </a:t>
            </a:r>
            <a:r>
              <a:rPr lang="en-US" dirty="0" err="1" smtClean="0"/>
              <a:t>smanjeno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smanjena</a:t>
            </a:r>
            <a:r>
              <a:rPr lang="en-US" dirty="0" smtClean="0"/>
              <a:t> je </a:t>
            </a:r>
            <a:r>
              <a:rPr lang="en-US" dirty="0" err="1" smtClean="0"/>
              <a:t>izloženost</a:t>
            </a:r>
            <a:r>
              <a:rPr lang="en-US" dirty="0" smtClean="0"/>
              <a:t> </a:t>
            </a:r>
            <a:r>
              <a:rPr lang="en-US" dirty="0" err="1" smtClean="0"/>
              <a:t>valutnom</a:t>
            </a:r>
            <a:r>
              <a:rPr lang="en-US" dirty="0" smtClean="0"/>
              <a:t> </a:t>
            </a:r>
            <a:r>
              <a:rPr lang="en-US" dirty="0" err="1" smtClean="0"/>
              <a:t>riziku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valutnog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sr-Latn-ME" dirty="0" smtClean="0"/>
              <a:t> </a:t>
            </a:r>
            <a:r>
              <a:rPr lang="pl-PL" dirty="0" smtClean="0"/>
              <a:t>vanjskog zaduživanja u valuti EUR u odnosu na ostale strane valute.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38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9</a:t>
            </a:r>
            <a:r>
              <a:rPr lang="en-US" b="1" i="1" dirty="0"/>
              <a:t>. </a:t>
            </a:r>
            <a:r>
              <a:rPr lang="en-US" b="1" i="1" dirty="0" err="1"/>
              <a:t>Projekcija</a:t>
            </a:r>
            <a:r>
              <a:rPr lang="en-US" b="1" i="1" dirty="0"/>
              <a:t> </a:t>
            </a:r>
            <a:r>
              <a:rPr lang="en-US" b="1" i="1" dirty="0" err="1"/>
              <a:t>stanja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obaveza</a:t>
            </a:r>
            <a:r>
              <a:rPr lang="en-US" b="1" i="1" dirty="0"/>
              <a:t> </a:t>
            </a:r>
            <a:r>
              <a:rPr lang="en-US" b="1" i="1" dirty="0" err="1"/>
              <a:t>vanjskog</a:t>
            </a:r>
            <a:r>
              <a:rPr lang="en-US" b="1" i="1" dirty="0"/>
              <a:t> </a:t>
            </a:r>
            <a:r>
              <a:rPr lang="en-US" b="1" i="1" dirty="0" err="1"/>
              <a:t>duga</a:t>
            </a:r>
            <a:r>
              <a:rPr lang="en-US" b="1" i="1" dirty="0"/>
              <a:t> </a:t>
            </a:r>
            <a:r>
              <a:rPr lang="en-US" b="1" i="1" dirty="0" err="1"/>
              <a:t>za</a:t>
            </a:r>
            <a:r>
              <a:rPr lang="en-US" b="1" i="1" dirty="0"/>
              <a:t> period 2018.-2020. </a:t>
            </a:r>
            <a:r>
              <a:rPr lang="en-US" b="1" i="1" dirty="0" err="1"/>
              <a:t>godine</a:t>
            </a:r>
            <a:endParaRPr lang="en-US" b="1" i="1" dirty="0"/>
          </a:p>
          <a:p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servisa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period 2018-2020.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urađene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i="1" dirty="0" err="1"/>
              <a:t>Projekcije</a:t>
            </a:r>
            <a:r>
              <a:rPr lang="en-US" i="1" dirty="0"/>
              <a:t> </a:t>
            </a:r>
            <a:r>
              <a:rPr lang="en-US" i="1" dirty="0" err="1"/>
              <a:t>stanja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obaveza</a:t>
            </a:r>
            <a:r>
              <a:rPr lang="en-US" i="1" dirty="0"/>
              <a:t> </a:t>
            </a:r>
            <a:r>
              <a:rPr lang="en-US" i="1" dirty="0" err="1"/>
              <a:t>vanjskog</a:t>
            </a:r>
            <a:r>
              <a:rPr lang="en-US" i="1" dirty="0"/>
              <a:t> </a:t>
            </a:r>
            <a:r>
              <a:rPr lang="en-US" i="1" dirty="0" err="1"/>
              <a:t>duga</a:t>
            </a:r>
            <a:r>
              <a:rPr lang="en-US" i="1" dirty="0"/>
              <a:t> </a:t>
            </a:r>
            <a:r>
              <a:rPr lang="en-US" i="1" dirty="0" err="1"/>
              <a:t>po</a:t>
            </a:r>
            <a:r>
              <a:rPr lang="en-US" i="1" dirty="0"/>
              <a:t> </a:t>
            </a:r>
            <a:r>
              <a:rPr lang="en-US" i="1" dirty="0" err="1"/>
              <a:t>osnovu</a:t>
            </a:r>
            <a:r>
              <a:rPr lang="en-US" i="1" dirty="0"/>
              <a:t> </a:t>
            </a:r>
            <a:r>
              <a:rPr lang="en-US" i="1" dirty="0" err="1"/>
              <a:t>postojećih</a:t>
            </a:r>
            <a:r>
              <a:rPr lang="en-US" i="1" dirty="0"/>
              <a:t> </a:t>
            </a:r>
            <a:r>
              <a:rPr lang="en-US" i="1" dirty="0" err="1" smtClean="0"/>
              <a:t>kredita</a:t>
            </a:r>
            <a:r>
              <a:rPr lang="en-US" dirty="0" smtClean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uključuju</a:t>
            </a:r>
            <a:r>
              <a:rPr lang="sr-Latn-ME" dirty="0" smtClean="0"/>
              <a:t> </a:t>
            </a:r>
            <a:r>
              <a:rPr lang="en-US" dirty="0" err="1" smtClean="0"/>
              <a:t>vanjske</a:t>
            </a:r>
            <a:r>
              <a:rPr lang="en-US" dirty="0" smtClean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vode</a:t>
            </a:r>
            <a:r>
              <a:rPr lang="en-US" dirty="0"/>
              <a:t> u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dug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postojeća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sr-Latn-ME" dirty="0" smtClean="0"/>
              <a:t> </a:t>
            </a:r>
            <a:r>
              <a:rPr lang="en-US" dirty="0" smtClean="0"/>
              <a:t>Scenario </a:t>
            </a:r>
            <a:r>
              <a:rPr lang="en-US" dirty="0"/>
              <a:t>1 (</a:t>
            </a:r>
            <a:r>
              <a:rPr lang="en-US" dirty="0" err="1"/>
              <a:t>Tabela</a:t>
            </a:r>
            <a:r>
              <a:rPr lang="en-US" dirty="0"/>
              <a:t> 7-a.),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i="1" dirty="0" err="1"/>
              <a:t>Projekcije</a:t>
            </a:r>
            <a:r>
              <a:rPr lang="en-US" i="1" dirty="0"/>
              <a:t> </a:t>
            </a:r>
            <a:r>
              <a:rPr lang="en-US" i="1" dirty="0" err="1"/>
              <a:t>stanja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obaveza</a:t>
            </a:r>
            <a:r>
              <a:rPr lang="en-US" i="1" dirty="0"/>
              <a:t> </a:t>
            </a:r>
            <a:r>
              <a:rPr lang="en-US" i="1" dirty="0" err="1"/>
              <a:t>vanjskog</a:t>
            </a:r>
            <a:r>
              <a:rPr lang="en-US" i="1" dirty="0"/>
              <a:t> </a:t>
            </a:r>
            <a:r>
              <a:rPr lang="en-US" i="1" dirty="0" err="1"/>
              <a:t>duga</a:t>
            </a:r>
            <a:r>
              <a:rPr lang="en-US" i="1" dirty="0"/>
              <a:t> </a:t>
            </a:r>
            <a:r>
              <a:rPr lang="en-US" i="1" dirty="0" err="1"/>
              <a:t>po</a:t>
            </a:r>
            <a:r>
              <a:rPr lang="en-US" i="1" dirty="0"/>
              <a:t> </a:t>
            </a:r>
            <a:r>
              <a:rPr lang="en-US" i="1" dirty="0" err="1"/>
              <a:t>osnovu</a:t>
            </a:r>
            <a:r>
              <a:rPr lang="en-US" i="1" dirty="0"/>
              <a:t> </a:t>
            </a:r>
            <a:r>
              <a:rPr lang="en-US" i="1" dirty="0" err="1"/>
              <a:t>postojećih</a:t>
            </a:r>
            <a:r>
              <a:rPr lang="en-US" i="1" dirty="0"/>
              <a:t> </a:t>
            </a:r>
            <a:r>
              <a:rPr lang="en-US" i="1" dirty="0" err="1"/>
              <a:t>kredita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kredita</a:t>
            </a:r>
            <a:r>
              <a:rPr lang="en-US" i="1" dirty="0"/>
              <a:t> u </a:t>
            </a:r>
            <a:r>
              <a:rPr lang="en-US" i="1" dirty="0" err="1" smtClean="0"/>
              <a:t>postupku</a:t>
            </a:r>
            <a:r>
              <a:rPr lang="sr-Latn-ME" i="1" dirty="0" smtClean="0"/>
              <a:t> </a:t>
            </a:r>
            <a:r>
              <a:rPr lang="en-US" i="1" dirty="0" err="1" smtClean="0"/>
              <a:t>zaključivanja</a:t>
            </a:r>
            <a:r>
              <a:rPr lang="en-US" i="1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vanjske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vode</a:t>
            </a:r>
            <a:r>
              <a:rPr lang="en-US" dirty="0"/>
              <a:t> u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dug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postojeća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zaključivanja</a:t>
            </a:r>
            <a:r>
              <a:rPr lang="en-US" dirty="0"/>
              <a:t> – Scenario 2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Tabela</a:t>
            </a:r>
            <a:r>
              <a:rPr lang="en-US" dirty="0"/>
              <a:t> 7-b.).</a:t>
            </a:r>
          </a:p>
        </p:txBody>
      </p:sp>
    </p:spTree>
    <p:extLst>
      <p:ext uri="{BB962C8B-B14F-4D97-AF65-F5344CB8AC3E}">
        <p14:creationId xmlns:p14="http://schemas.microsoft.com/office/powerpoint/2010/main" val="385622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6975" y="1690688"/>
            <a:ext cx="10766738" cy="450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1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1217" y="373487"/>
            <a:ext cx="10921284" cy="580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858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projiciranih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projicirana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neto</a:t>
            </a:r>
            <a:endParaRPr lang="en-US" dirty="0"/>
          </a:p>
          <a:p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JR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oporezivanje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servisiraju</a:t>
            </a:r>
            <a:r>
              <a:rPr lang="en-US" dirty="0"/>
              <a:t> </a:t>
            </a:r>
            <a:r>
              <a:rPr lang="en-US" dirty="0" err="1"/>
              <a:t>ino-obaveze</a:t>
            </a:r>
            <a:r>
              <a:rPr lang="en-US" dirty="0"/>
              <a:t>, </a:t>
            </a:r>
            <a:r>
              <a:rPr lang="en-US" dirty="0" err="1"/>
              <a:t>daje</a:t>
            </a:r>
            <a:r>
              <a:rPr lang="en-US" dirty="0"/>
              <a:t> se </a:t>
            </a:r>
            <a:r>
              <a:rPr lang="en-US" dirty="0" err="1" smtClean="0"/>
              <a:t>kroz</a:t>
            </a:r>
            <a:r>
              <a:rPr lang="sr-Latn-ME" dirty="0" smtClean="0"/>
              <a:t> </a:t>
            </a:r>
            <a:r>
              <a:rPr lang="en-US" dirty="0" err="1" smtClean="0"/>
              <a:t>sljedeći</a:t>
            </a:r>
            <a:r>
              <a:rPr lang="en-US" dirty="0" smtClean="0"/>
              <a:t> </a:t>
            </a:r>
            <a:r>
              <a:rPr lang="en-US" dirty="0" err="1"/>
              <a:t>tabelarni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892885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0310" y="862885"/>
            <a:ext cx="10071613" cy="424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51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endParaRPr lang="sr-Latn-ME" dirty="0" smtClean="0"/>
          </a:p>
          <a:p>
            <a:pPr marL="0" indent="0" algn="just">
              <a:buNone/>
            </a:pPr>
            <a:r>
              <a:rPr lang="sr-Latn-ME" sz="5900" dirty="0" smtClean="0"/>
              <a:t>Z</a:t>
            </a:r>
            <a:r>
              <a:rPr lang="en-US" sz="5900" dirty="0" err="1" smtClean="0"/>
              <a:t>aključno</a:t>
            </a:r>
            <a:r>
              <a:rPr lang="en-US" sz="5900" dirty="0" smtClean="0"/>
              <a:t> </a:t>
            </a:r>
            <a:r>
              <a:rPr lang="en-US" sz="5900" dirty="0" err="1"/>
              <a:t>sa</a:t>
            </a:r>
            <a:r>
              <a:rPr lang="en-US" sz="5900" dirty="0"/>
              <a:t> 31.12.2017. </a:t>
            </a:r>
            <a:r>
              <a:rPr lang="en-US" sz="5900" dirty="0" err="1"/>
              <a:t>godine</a:t>
            </a:r>
            <a:r>
              <a:rPr lang="en-US" sz="5900" dirty="0"/>
              <a:t> </a:t>
            </a:r>
            <a:r>
              <a:rPr lang="en-US" sz="5900" dirty="0" err="1"/>
              <a:t>ugovoreno</a:t>
            </a:r>
            <a:r>
              <a:rPr lang="en-US" sz="5900" dirty="0"/>
              <a:t> je </a:t>
            </a:r>
            <a:r>
              <a:rPr lang="en-US" sz="5900" dirty="0" err="1"/>
              <a:t>vanjskih</a:t>
            </a:r>
            <a:r>
              <a:rPr lang="en-US" sz="5900" dirty="0"/>
              <a:t> </a:t>
            </a:r>
            <a:r>
              <a:rPr lang="en-US" sz="5900" dirty="0" err="1"/>
              <a:t>kredita</a:t>
            </a:r>
            <a:r>
              <a:rPr lang="en-US" sz="5900" dirty="0"/>
              <a:t> u </a:t>
            </a:r>
            <a:r>
              <a:rPr lang="en-US" sz="5900" dirty="0" err="1"/>
              <a:t>ukupnom</a:t>
            </a:r>
            <a:r>
              <a:rPr lang="en-US" sz="5900" dirty="0"/>
              <a:t> </a:t>
            </a:r>
            <a:r>
              <a:rPr lang="en-US" sz="5900" dirty="0" err="1"/>
              <a:t>iznosu</a:t>
            </a:r>
            <a:r>
              <a:rPr lang="en-US" sz="5900" dirty="0"/>
              <a:t> od 14.142,08 </a:t>
            </a:r>
            <a:r>
              <a:rPr lang="en-US" sz="5900" dirty="0" smtClean="0"/>
              <a:t>mil</a:t>
            </a:r>
            <a:r>
              <a:rPr lang="sr-Latn-ME" sz="5900" dirty="0" smtClean="0"/>
              <a:t> </a:t>
            </a:r>
            <a:r>
              <a:rPr lang="en-US" sz="5900" dirty="0" smtClean="0"/>
              <a:t>KM6</a:t>
            </a:r>
            <a:r>
              <a:rPr lang="en-US" sz="5900" dirty="0"/>
              <a:t>, od </a:t>
            </a:r>
            <a:r>
              <a:rPr lang="en-US" sz="5900" dirty="0" err="1"/>
              <a:t>čega</a:t>
            </a:r>
            <a:r>
              <a:rPr lang="en-US" sz="5900" dirty="0"/>
              <a:t> je </a:t>
            </a:r>
            <a:r>
              <a:rPr lang="en-US" sz="5900" dirty="0" err="1"/>
              <a:t>angažovano</a:t>
            </a:r>
            <a:r>
              <a:rPr lang="en-US" sz="5900" dirty="0"/>
              <a:t> 11.510,96 mil KM, </a:t>
            </a:r>
            <a:r>
              <a:rPr lang="en-US" sz="5900" dirty="0" err="1"/>
              <a:t>dok</a:t>
            </a:r>
            <a:r>
              <a:rPr lang="en-US" sz="5900" dirty="0"/>
              <a:t> je 2.631,12 mil KM7 </a:t>
            </a:r>
            <a:r>
              <a:rPr lang="en-US" sz="5900" dirty="0" err="1"/>
              <a:t>raspoloživo</a:t>
            </a:r>
            <a:r>
              <a:rPr lang="en-US" sz="5900" dirty="0"/>
              <a:t> </a:t>
            </a:r>
            <a:r>
              <a:rPr lang="en-US" sz="5900" dirty="0" err="1"/>
              <a:t>za</a:t>
            </a:r>
            <a:r>
              <a:rPr lang="en-US" sz="5900" dirty="0"/>
              <a:t> </a:t>
            </a:r>
            <a:r>
              <a:rPr lang="en-US" sz="5900" dirty="0" err="1" smtClean="0"/>
              <a:t>angažovanje</a:t>
            </a:r>
            <a:r>
              <a:rPr lang="sr-Latn-ME" sz="5900" dirty="0" smtClean="0"/>
              <a:t> </a:t>
            </a:r>
            <a:r>
              <a:rPr lang="en-US" sz="5900" dirty="0" smtClean="0"/>
              <a:t>u </a:t>
            </a:r>
            <a:r>
              <a:rPr lang="en-US" sz="5900" dirty="0" err="1"/>
              <a:t>skladu</a:t>
            </a:r>
            <a:r>
              <a:rPr lang="en-US" sz="5900" dirty="0"/>
              <a:t> </a:t>
            </a:r>
            <a:r>
              <a:rPr lang="en-US" sz="5900" dirty="0" err="1"/>
              <a:t>sa</a:t>
            </a:r>
            <a:r>
              <a:rPr lang="en-US" sz="5900" dirty="0"/>
              <a:t> </a:t>
            </a:r>
            <a:r>
              <a:rPr lang="en-US" sz="5900" dirty="0" err="1"/>
              <a:t>realizacijom</a:t>
            </a:r>
            <a:r>
              <a:rPr lang="en-US" sz="5900" dirty="0"/>
              <a:t> </a:t>
            </a:r>
            <a:r>
              <a:rPr lang="en-US" sz="5900" dirty="0" err="1"/>
              <a:t>odobrenih</a:t>
            </a:r>
            <a:r>
              <a:rPr lang="en-US" sz="5900" dirty="0"/>
              <a:t> </a:t>
            </a:r>
            <a:r>
              <a:rPr lang="en-US" sz="5900" dirty="0" err="1"/>
              <a:t>projekata</a:t>
            </a:r>
            <a:r>
              <a:rPr lang="en-US" sz="5900" dirty="0"/>
              <a:t> </a:t>
            </a:r>
            <a:r>
              <a:rPr lang="en-US" sz="5900" dirty="0" err="1"/>
              <a:t>i</a:t>
            </a:r>
            <a:r>
              <a:rPr lang="en-US" sz="5900" dirty="0"/>
              <a:t> </a:t>
            </a:r>
            <a:r>
              <a:rPr lang="en-US" sz="5900" dirty="0" err="1"/>
              <a:t>utvrđenom</a:t>
            </a:r>
            <a:r>
              <a:rPr lang="en-US" sz="5900" dirty="0"/>
              <a:t> </a:t>
            </a:r>
            <a:r>
              <a:rPr lang="en-US" sz="5900" dirty="0" err="1"/>
              <a:t>dinamikom</a:t>
            </a:r>
            <a:r>
              <a:rPr lang="en-US" sz="5900" dirty="0"/>
              <a:t> - </a:t>
            </a:r>
            <a:r>
              <a:rPr lang="en-US" sz="5900" dirty="0" err="1"/>
              <a:t>planom</a:t>
            </a:r>
            <a:r>
              <a:rPr lang="en-US" sz="5900" dirty="0"/>
              <a:t> </a:t>
            </a:r>
            <a:r>
              <a:rPr lang="en-US" sz="5900" dirty="0" err="1" smtClean="0"/>
              <a:t>angažovanja</a:t>
            </a:r>
            <a:r>
              <a:rPr lang="sr-Latn-ME" sz="5900" dirty="0" smtClean="0"/>
              <a:t> </a:t>
            </a:r>
            <a:r>
              <a:rPr lang="en-US" sz="5900" dirty="0" err="1" smtClean="0"/>
              <a:t>ugovorenih</a:t>
            </a:r>
            <a:r>
              <a:rPr lang="en-US" sz="5900" dirty="0" smtClean="0"/>
              <a:t> </a:t>
            </a:r>
            <a:r>
              <a:rPr lang="en-US" sz="5900" dirty="0" err="1"/>
              <a:t>kredita</a:t>
            </a:r>
            <a:r>
              <a:rPr lang="en-US" sz="5900" dirty="0"/>
              <a:t>, </a:t>
            </a:r>
            <a:r>
              <a:rPr lang="en-US" sz="5900" dirty="0" err="1"/>
              <a:t>odnosno</a:t>
            </a:r>
            <a:r>
              <a:rPr lang="en-US" sz="5900" dirty="0"/>
              <a:t> </a:t>
            </a:r>
            <a:r>
              <a:rPr lang="en-US" sz="5900" dirty="0" err="1"/>
              <a:t>odobrenih</a:t>
            </a:r>
            <a:r>
              <a:rPr lang="en-US" sz="5900" dirty="0"/>
              <a:t> </a:t>
            </a:r>
            <a:r>
              <a:rPr lang="en-US" sz="5900" dirty="0" err="1"/>
              <a:t>finansijskih</a:t>
            </a:r>
            <a:r>
              <a:rPr lang="en-US" sz="5900" dirty="0"/>
              <a:t> </a:t>
            </a:r>
            <a:r>
              <a:rPr lang="en-US" sz="5900" dirty="0" err="1"/>
              <a:t>aranžmana</a:t>
            </a:r>
            <a:r>
              <a:rPr lang="en-US" sz="5900" dirty="0"/>
              <a:t>.</a:t>
            </a:r>
          </a:p>
          <a:p>
            <a:pPr marL="0" indent="0" algn="just">
              <a:buNone/>
            </a:pPr>
            <a:r>
              <a:rPr lang="en-US" sz="5900" dirty="0" err="1" smtClean="0"/>
              <a:t>Analitički</a:t>
            </a:r>
            <a:r>
              <a:rPr lang="en-US" sz="5900" dirty="0" smtClean="0"/>
              <a:t> </a:t>
            </a:r>
            <a:r>
              <a:rPr lang="en-US" sz="5900" dirty="0" err="1"/>
              <a:t>pregled</a:t>
            </a:r>
            <a:r>
              <a:rPr lang="en-US" sz="5900" dirty="0"/>
              <a:t> </a:t>
            </a:r>
            <a:r>
              <a:rPr lang="en-US" sz="5900" dirty="0" err="1"/>
              <a:t>vanjskog</a:t>
            </a:r>
            <a:r>
              <a:rPr lang="en-US" sz="5900" dirty="0"/>
              <a:t> </a:t>
            </a:r>
            <a:r>
              <a:rPr lang="en-US" sz="5900" dirty="0" err="1"/>
              <a:t>državnog</a:t>
            </a:r>
            <a:r>
              <a:rPr lang="en-US" sz="5900" dirty="0"/>
              <a:t> </a:t>
            </a:r>
            <a:r>
              <a:rPr lang="en-US" sz="5900" dirty="0" err="1"/>
              <a:t>duga</a:t>
            </a:r>
            <a:r>
              <a:rPr lang="en-US" sz="5900" dirty="0"/>
              <a:t> </a:t>
            </a:r>
            <a:r>
              <a:rPr lang="en-US" sz="5900" dirty="0" err="1"/>
              <a:t>i</a:t>
            </a:r>
            <a:r>
              <a:rPr lang="en-US" sz="5900" dirty="0"/>
              <a:t> </a:t>
            </a:r>
            <a:r>
              <a:rPr lang="en-US" sz="5900" dirty="0" err="1"/>
              <a:t>vanjskog</a:t>
            </a:r>
            <a:r>
              <a:rPr lang="en-US" sz="5900" dirty="0"/>
              <a:t> </a:t>
            </a:r>
            <a:r>
              <a:rPr lang="en-US" sz="5900" dirty="0" err="1"/>
              <a:t>duga</a:t>
            </a:r>
            <a:r>
              <a:rPr lang="en-US" sz="5900" dirty="0"/>
              <a:t> </a:t>
            </a:r>
            <a:r>
              <a:rPr lang="en-US" sz="5900" dirty="0" err="1"/>
              <a:t>entiteta</a:t>
            </a:r>
            <a:r>
              <a:rPr lang="en-US" sz="5900" dirty="0"/>
              <a:t> </a:t>
            </a:r>
            <a:r>
              <a:rPr lang="en-US" sz="5900" dirty="0" err="1"/>
              <a:t>i</a:t>
            </a:r>
            <a:r>
              <a:rPr lang="en-US" sz="5900" dirty="0"/>
              <a:t> </a:t>
            </a:r>
            <a:r>
              <a:rPr lang="en-US" sz="5900" dirty="0" err="1"/>
              <a:t>Distrikta</a:t>
            </a:r>
            <a:r>
              <a:rPr lang="en-US" sz="5900" dirty="0"/>
              <a:t> </a:t>
            </a:r>
            <a:r>
              <a:rPr lang="en-US" sz="5900" dirty="0" err="1"/>
              <a:t>dat</a:t>
            </a:r>
            <a:r>
              <a:rPr lang="en-US" sz="5900" dirty="0"/>
              <a:t> je u </a:t>
            </a:r>
            <a:r>
              <a:rPr lang="en-US" sz="5900" dirty="0" err="1"/>
              <a:t>Prilogu</a:t>
            </a:r>
            <a:r>
              <a:rPr lang="en-US" sz="5900" dirty="0"/>
              <a:t> 1, </a:t>
            </a:r>
            <a:r>
              <a:rPr lang="en-US" sz="5900" dirty="0" smtClean="0"/>
              <a:t>a</a:t>
            </a:r>
            <a:r>
              <a:rPr lang="sr-Latn-ME" sz="5900" dirty="0" smtClean="0"/>
              <a:t> </a:t>
            </a:r>
            <a:r>
              <a:rPr lang="en-US" sz="5900" dirty="0" err="1" smtClean="0"/>
              <a:t>pregled</a:t>
            </a:r>
            <a:r>
              <a:rPr lang="en-US" sz="5900" dirty="0" smtClean="0"/>
              <a:t> </a:t>
            </a:r>
            <a:r>
              <a:rPr lang="en-US" sz="5900" dirty="0" err="1"/>
              <a:t>neangažovanih</a:t>
            </a:r>
            <a:r>
              <a:rPr lang="en-US" sz="5900" dirty="0"/>
              <a:t> </a:t>
            </a:r>
            <a:r>
              <a:rPr lang="en-US" sz="5900" dirty="0" err="1"/>
              <a:t>kreditnih</a:t>
            </a:r>
            <a:r>
              <a:rPr lang="en-US" sz="5900" dirty="0"/>
              <a:t> </a:t>
            </a:r>
            <a:r>
              <a:rPr lang="en-US" sz="5900" dirty="0" err="1"/>
              <a:t>sredstava</a:t>
            </a:r>
            <a:r>
              <a:rPr lang="en-US" sz="5900" dirty="0"/>
              <a:t> </a:t>
            </a:r>
            <a:r>
              <a:rPr lang="en-US" sz="5900" dirty="0" err="1"/>
              <a:t>po</a:t>
            </a:r>
            <a:r>
              <a:rPr lang="en-US" sz="5900" dirty="0"/>
              <a:t> </a:t>
            </a:r>
            <a:r>
              <a:rPr lang="en-US" sz="5900" dirty="0" err="1"/>
              <a:t>zaključenim</a:t>
            </a:r>
            <a:r>
              <a:rPr lang="en-US" sz="5900" dirty="0"/>
              <a:t> </a:t>
            </a:r>
            <a:r>
              <a:rPr lang="en-US" sz="5900" dirty="0" err="1"/>
              <a:t>kreditnim</a:t>
            </a:r>
            <a:r>
              <a:rPr lang="en-US" sz="5900" dirty="0"/>
              <a:t> </a:t>
            </a:r>
            <a:r>
              <a:rPr lang="en-US" sz="5900" dirty="0" err="1"/>
              <a:t>sporazumima</a:t>
            </a:r>
            <a:r>
              <a:rPr lang="en-US" sz="5900" dirty="0"/>
              <a:t> </a:t>
            </a:r>
            <a:r>
              <a:rPr lang="en-US" sz="5900" dirty="0" err="1"/>
              <a:t>i</a:t>
            </a:r>
            <a:r>
              <a:rPr lang="en-US" sz="5900" dirty="0"/>
              <a:t> </a:t>
            </a:r>
            <a:r>
              <a:rPr lang="en-US" sz="5900" dirty="0" err="1" smtClean="0"/>
              <a:t>plaćeni</a:t>
            </a:r>
            <a:r>
              <a:rPr lang="sr-Latn-ME" sz="5900" dirty="0" smtClean="0"/>
              <a:t> </a:t>
            </a:r>
            <a:r>
              <a:rPr lang="nl-NL" sz="5900" dirty="0" smtClean="0"/>
              <a:t>commitment </a:t>
            </a:r>
            <a:r>
              <a:rPr lang="nl-NL" sz="5900" dirty="0"/>
              <a:t>fee dat je u Prilogu </a:t>
            </a:r>
            <a:r>
              <a:rPr lang="nl-NL" sz="5900" dirty="0" smtClean="0"/>
              <a:t>2</a:t>
            </a:r>
            <a:r>
              <a:rPr lang="sr-Latn-ME" sz="5900" dirty="0" smtClean="0"/>
              <a:t> (CBBiH)</a:t>
            </a:r>
            <a:r>
              <a:rPr lang="nl-NL" sz="5900" dirty="0" smtClean="0"/>
              <a:t>.</a:t>
            </a:r>
            <a:endParaRPr lang="sr-Latn-ME" sz="5900" dirty="0" smtClean="0"/>
          </a:p>
          <a:p>
            <a:pPr marL="0" indent="0" algn="just">
              <a:buNone/>
            </a:pPr>
            <a:r>
              <a:rPr lang="en-US" sz="5900" dirty="0" smtClean="0"/>
              <a:t>U </a:t>
            </a:r>
            <a:r>
              <a:rPr lang="en-US" sz="5900" dirty="0"/>
              <a:t>2017. </a:t>
            </a:r>
            <a:r>
              <a:rPr lang="en-US" sz="5900" dirty="0" err="1"/>
              <a:t>godini</a:t>
            </a:r>
            <a:r>
              <a:rPr lang="en-US" sz="5900" dirty="0"/>
              <a:t> </a:t>
            </a:r>
            <a:r>
              <a:rPr lang="en-US" sz="5900" dirty="0" err="1"/>
              <a:t>angažovano</a:t>
            </a:r>
            <a:r>
              <a:rPr lang="en-US" sz="5900" dirty="0"/>
              <a:t> je 516,60 mil KM </a:t>
            </a:r>
            <a:r>
              <a:rPr lang="en-US" sz="5900" dirty="0" err="1"/>
              <a:t>odobrenih</a:t>
            </a:r>
            <a:r>
              <a:rPr lang="en-US" sz="5900" dirty="0"/>
              <a:t> </a:t>
            </a:r>
            <a:r>
              <a:rPr lang="en-US" sz="5900" dirty="0" err="1"/>
              <a:t>kreditnih</a:t>
            </a:r>
            <a:r>
              <a:rPr lang="en-US" sz="5900" dirty="0"/>
              <a:t> </a:t>
            </a:r>
            <a:r>
              <a:rPr lang="en-US" sz="5900" dirty="0" err="1"/>
              <a:t>sredstava</a:t>
            </a:r>
            <a:r>
              <a:rPr lang="en-US" sz="5900" dirty="0"/>
              <a:t>. Od </a:t>
            </a:r>
            <a:r>
              <a:rPr lang="en-US" sz="5900" dirty="0" err="1"/>
              <a:t>ukupnog</a:t>
            </a:r>
            <a:r>
              <a:rPr lang="en-US" sz="5900" dirty="0"/>
              <a:t> </a:t>
            </a:r>
            <a:r>
              <a:rPr lang="en-US" sz="5900" dirty="0" err="1" smtClean="0"/>
              <a:t>iznosa</a:t>
            </a:r>
            <a:r>
              <a:rPr lang="sr-Latn-ME" sz="5900" dirty="0" smtClean="0"/>
              <a:t> </a:t>
            </a:r>
            <a:r>
              <a:rPr lang="pl-PL" sz="5900" dirty="0" smtClean="0"/>
              <a:t>povučenih </a:t>
            </a:r>
            <a:r>
              <a:rPr lang="pl-PL" sz="5900" dirty="0"/>
              <a:t>sredstava 41,97% se odnosi na EIB, 18,08% na KfW, na WBIDA kredite 11,74%, </a:t>
            </a:r>
            <a:r>
              <a:rPr lang="pl-PL" sz="5900" dirty="0" smtClean="0"/>
              <a:t>OPEC </a:t>
            </a:r>
            <a:r>
              <a:rPr lang="en-US" sz="5900" dirty="0" smtClean="0"/>
              <a:t>9,76</a:t>
            </a:r>
            <a:r>
              <a:rPr lang="en-US" sz="5900" dirty="0"/>
              <a:t>%, </a:t>
            </a:r>
            <a:r>
              <a:rPr lang="en-US" sz="5900" dirty="0" err="1"/>
              <a:t>dok</a:t>
            </a:r>
            <a:r>
              <a:rPr lang="en-US" sz="5900" dirty="0"/>
              <a:t> </a:t>
            </a:r>
            <a:r>
              <a:rPr lang="en-US" sz="5900" dirty="0" err="1"/>
              <a:t>ostali</a:t>
            </a:r>
            <a:r>
              <a:rPr lang="en-US" sz="5900" dirty="0"/>
              <a:t> </a:t>
            </a:r>
            <a:r>
              <a:rPr lang="en-US" sz="5900" dirty="0" err="1"/>
              <a:t>kreditori</a:t>
            </a:r>
            <a:r>
              <a:rPr lang="en-US" sz="5900" dirty="0"/>
              <a:t> </a:t>
            </a:r>
            <a:r>
              <a:rPr lang="en-US" sz="5900" dirty="0" err="1"/>
              <a:t>učestvuju</a:t>
            </a:r>
            <a:r>
              <a:rPr lang="en-US" sz="5900" dirty="0"/>
              <a:t> </a:t>
            </a:r>
            <a:r>
              <a:rPr lang="en-US" sz="5900" dirty="0" err="1"/>
              <a:t>sa</a:t>
            </a:r>
            <a:r>
              <a:rPr lang="en-US" sz="5900" dirty="0"/>
              <a:t> 18,45% (EBRD, CEB, WBIBRD, </a:t>
            </a:r>
            <a:r>
              <a:rPr lang="en-US" sz="5900" dirty="0" err="1"/>
              <a:t>Vlada</a:t>
            </a:r>
            <a:r>
              <a:rPr lang="en-US" sz="5900" dirty="0"/>
              <a:t> </a:t>
            </a:r>
            <a:r>
              <a:rPr lang="en-US" sz="5900" dirty="0" err="1"/>
              <a:t>Japana</a:t>
            </a:r>
            <a:r>
              <a:rPr lang="en-US" sz="5900" dirty="0"/>
              <a:t>, KWT, SFD</a:t>
            </a:r>
            <a:r>
              <a:rPr lang="en-US" sz="5900" dirty="0" smtClean="0"/>
              <a:t>,</a:t>
            </a:r>
            <a:r>
              <a:rPr lang="sr-Latn-ME" sz="5900" dirty="0" smtClean="0"/>
              <a:t> </a:t>
            </a:r>
            <a:r>
              <a:rPr lang="en-US" sz="5900" dirty="0" smtClean="0"/>
              <a:t>IFAD</a:t>
            </a:r>
            <a:r>
              <a:rPr lang="en-US" sz="59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49553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5706" y="682580"/>
            <a:ext cx="9953308" cy="587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1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9241" y="721216"/>
            <a:ext cx="9702651" cy="547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9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2</a:t>
            </a:r>
            <a:r>
              <a:rPr lang="en-US" b="1" i="1" dirty="0"/>
              <a:t>. </a:t>
            </a:r>
            <a:r>
              <a:rPr lang="en-US" b="1" i="1" dirty="0" err="1"/>
              <a:t>Struktura</a:t>
            </a:r>
            <a:r>
              <a:rPr lang="en-US" b="1" i="1" dirty="0"/>
              <a:t> </a:t>
            </a:r>
            <a:r>
              <a:rPr lang="en-US" b="1" i="1" dirty="0" err="1"/>
              <a:t>vanjske</a:t>
            </a:r>
            <a:r>
              <a:rPr lang="en-US" b="1" i="1" dirty="0"/>
              <a:t> </a:t>
            </a:r>
            <a:r>
              <a:rPr lang="en-US" b="1" i="1" dirty="0" err="1"/>
              <a:t>zaduženosti</a:t>
            </a:r>
            <a:r>
              <a:rPr lang="en-US" b="1" i="1" dirty="0"/>
              <a:t> </a:t>
            </a:r>
            <a:r>
              <a:rPr lang="en-US" b="1" i="1" dirty="0" err="1"/>
              <a:t>po</a:t>
            </a:r>
            <a:r>
              <a:rPr lang="en-US" b="1" i="1" dirty="0"/>
              <a:t> </a:t>
            </a:r>
            <a:r>
              <a:rPr lang="en-US" b="1" i="1" dirty="0" err="1"/>
              <a:t>periodu</a:t>
            </a:r>
            <a:r>
              <a:rPr lang="en-US" b="1" i="1" dirty="0"/>
              <a:t> </a:t>
            </a:r>
            <a:r>
              <a:rPr lang="en-US" b="1" i="1" dirty="0" err="1"/>
              <a:t>nastanka</a:t>
            </a:r>
            <a:r>
              <a:rPr lang="en-US" b="1" i="1" dirty="0"/>
              <a:t> </a:t>
            </a:r>
            <a:r>
              <a:rPr lang="en-US" b="1" i="1" dirty="0" err="1"/>
              <a:t>obaveze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kreditorima</a:t>
            </a:r>
            <a:endParaRPr lang="en-US" b="1" i="1" dirty="0"/>
          </a:p>
          <a:p>
            <a:r>
              <a:rPr lang="en-US" dirty="0" err="1"/>
              <a:t>Učešće</a:t>
            </a:r>
            <a:r>
              <a:rPr lang="en-US" dirty="0"/>
              <a:t> „</a:t>
            </a:r>
            <a:r>
              <a:rPr lang="en-US" dirty="0" err="1"/>
              <a:t>starog</a:t>
            </a:r>
            <a:r>
              <a:rPr lang="en-US" dirty="0"/>
              <a:t>” </a:t>
            </a:r>
            <a:r>
              <a:rPr lang="en-US" dirty="0" err="1"/>
              <a:t>duga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vanjske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31.12.2017. </a:t>
            </a:r>
            <a:r>
              <a:rPr lang="en-US" dirty="0" err="1"/>
              <a:t>godine</a:t>
            </a:r>
            <a:r>
              <a:rPr lang="en-US" dirty="0"/>
              <a:t> od 14,64% </a:t>
            </a:r>
            <a:r>
              <a:rPr lang="en-US" dirty="0" err="1" smtClean="0"/>
              <a:t>iskazuje</a:t>
            </a:r>
            <a:r>
              <a:rPr lang="sr-Latn-ME" dirty="0" smtClean="0"/>
              <a:t> </a:t>
            </a:r>
            <a:r>
              <a:rPr lang="en-US" dirty="0" err="1" smtClean="0"/>
              <a:t>tendenciju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en-US" dirty="0"/>
              <a:t> da je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u 2016. </a:t>
            </a:r>
            <a:r>
              <a:rPr lang="en-US" dirty="0" err="1"/>
              <a:t>godini</a:t>
            </a:r>
            <a:r>
              <a:rPr lang="en-US" dirty="0"/>
              <a:t> </a:t>
            </a:r>
            <a:r>
              <a:rPr lang="en-US" dirty="0" err="1"/>
              <a:t>iznosilo</a:t>
            </a:r>
            <a:r>
              <a:rPr lang="en-US" dirty="0"/>
              <a:t> 16,15%, a 2015. </a:t>
            </a:r>
            <a:r>
              <a:rPr lang="en-US" dirty="0" err="1"/>
              <a:t>godine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17,89</a:t>
            </a:r>
            <a:r>
              <a:rPr lang="en-US" dirty="0" smtClean="0"/>
              <a:t>%.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Stari</a:t>
            </a:r>
            <a:r>
              <a:rPr lang="en-US" dirty="0"/>
              <a:t>” dug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nasljeđeni</a:t>
            </a:r>
            <a:r>
              <a:rPr lang="en-US" dirty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dugovi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Pariškom</a:t>
            </a:r>
            <a:r>
              <a:rPr lang="en-US" dirty="0"/>
              <a:t> </a:t>
            </a:r>
            <a:r>
              <a:rPr lang="en-US" dirty="0" err="1"/>
              <a:t>klubu</a:t>
            </a:r>
            <a:r>
              <a:rPr lang="en-US" dirty="0"/>
              <a:t> </a:t>
            </a:r>
            <a:r>
              <a:rPr lang="en-US" dirty="0" err="1"/>
              <a:t>kreditora</a:t>
            </a:r>
            <a:r>
              <a:rPr lang="en-US" dirty="0"/>
              <a:t>,</a:t>
            </a:r>
          </a:p>
          <a:p>
            <a:r>
              <a:rPr lang="en-US" dirty="0" err="1"/>
              <a:t>Londonskom</a:t>
            </a:r>
            <a:r>
              <a:rPr lang="en-US" dirty="0"/>
              <a:t> </a:t>
            </a:r>
            <a:r>
              <a:rPr lang="en-US" dirty="0" err="1"/>
              <a:t>klubu</a:t>
            </a:r>
            <a:r>
              <a:rPr lang="en-US" dirty="0"/>
              <a:t> </a:t>
            </a:r>
            <a:r>
              <a:rPr lang="en-US" dirty="0" err="1"/>
              <a:t>kreditora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zajmovi</a:t>
            </a:r>
            <a:r>
              <a:rPr lang="en-US" dirty="0"/>
              <a:t> IBRD-a.</a:t>
            </a:r>
          </a:p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„</a:t>
            </a:r>
            <a:r>
              <a:rPr lang="en-US" dirty="0" err="1"/>
              <a:t>novog</a:t>
            </a:r>
            <a:r>
              <a:rPr lang="en-US" dirty="0"/>
              <a:t>” </a:t>
            </a:r>
            <a:r>
              <a:rPr lang="en-US" dirty="0" err="1"/>
              <a:t>duga</a:t>
            </a:r>
            <a:r>
              <a:rPr lang="en-US" dirty="0"/>
              <a:t>, </a:t>
            </a:r>
            <a:r>
              <a:rPr lang="en-US" dirty="0" err="1"/>
              <a:t>najveću</a:t>
            </a:r>
            <a:r>
              <a:rPr lang="en-US" dirty="0"/>
              <a:t> </a:t>
            </a:r>
            <a:r>
              <a:rPr lang="en-US" dirty="0" err="1"/>
              <a:t>procentualnu</a:t>
            </a:r>
            <a:r>
              <a:rPr lang="en-US" dirty="0"/>
              <a:t> </a:t>
            </a:r>
            <a:r>
              <a:rPr lang="en-US" dirty="0" err="1"/>
              <a:t>zastupljenost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dugovi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međunarodnim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institucijama</a:t>
            </a:r>
            <a:r>
              <a:rPr lang="en-US" dirty="0"/>
              <a:t> (</a:t>
            </a:r>
            <a:r>
              <a:rPr lang="en-US" dirty="0" err="1"/>
              <a:t>Svjetska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– IDA </a:t>
            </a:r>
            <a:r>
              <a:rPr lang="en-US" dirty="0" err="1"/>
              <a:t>i</a:t>
            </a:r>
            <a:r>
              <a:rPr lang="en-US" dirty="0"/>
              <a:t> IBRD, EIB, MMF, EBRD, </a:t>
            </a:r>
            <a:r>
              <a:rPr lang="en-US" dirty="0" err="1"/>
              <a:t>Evropska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95254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7127" y="772732"/>
            <a:ext cx="10328856" cy="429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992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1825" y="759854"/>
            <a:ext cx="9929611" cy="517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2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1646</Words>
  <Application>Microsoft Office PowerPoint</Application>
  <PresentationFormat>Widescreen</PresentationFormat>
  <Paragraphs>66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MEĐUNARODNO FINANSIJSKO PRAVO</vt:lpstr>
      <vt:lpstr>Vanjski dug BiH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FINANSIJSKO PRAVO</dc:title>
  <dc:creator>Halil Kalac</dc:creator>
  <cp:lastModifiedBy>Halil Kalac</cp:lastModifiedBy>
  <cp:revision>14</cp:revision>
  <dcterms:created xsi:type="dcterms:W3CDTF">2019-01-15T18:15:17Z</dcterms:created>
  <dcterms:modified xsi:type="dcterms:W3CDTF">2019-01-15T19:57:22Z</dcterms:modified>
</cp:coreProperties>
</file>