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4" r:id="rId3"/>
    <p:sldId id="343" r:id="rId4"/>
    <p:sldId id="336" r:id="rId5"/>
    <p:sldId id="338" r:id="rId6"/>
    <p:sldId id="341" r:id="rId7"/>
    <p:sldId id="339" r:id="rId8"/>
    <p:sldId id="342" r:id="rId9"/>
    <p:sldId id="287" r:id="rId10"/>
    <p:sldId id="295" r:id="rId11"/>
    <p:sldId id="290" r:id="rId12"/>
    <p:sldId id="313" r:id="rId13"/>
    <p:sldId id="258" r:id="rId14"/>
    <p:sldId id="296" r:id="rId15"/>
    <p:sldId id="259" r:id="rId16"/>
    <p:sldId id="297" r:id="rId17"/>
    <p:sldId id="261" r:id="rId18"/>
    <p:sldId id="298" r:id="rId19"/>
    <p:sldId id="262" r:id="rId20"/>
    <p:sldId id="314" r:id="rId21"/>
    <p:sldId id="263" r:id="rId22"/>
    <p:sldId id="264" r:id="rId23"/>
    <p:sldId id="300" r:id="rId24"/>
    <p:sldId id="265" r:id="rId25"/>
    <p:sldId id="266" r:id="rId26"/>
    <p:sldId id="315" r:id="rId27"/>
    <p:sldId id="267" r:id="rId28"/>
    <p:sldId id="301" r:id="rId29"/>
    <p:sldId id="268" r:id="rId30"/>
    <p:sldId id="302" r:id="rId31"/>
    <p:sldId id="269" r:id="rId32"/>
    <p:sldId id="270" r:id="rId33"/>
    <p:sldId id="316" r:id="rId34"/>
    <p:sldId id="272" r:id="rId35"/>
    <p:sldId id="271" r:id="rId36"/>
    <p:sldId id="317" r:id="rId37"/>
    <p:sldId id="303" r:id="rId38"/>
    <p:sldId id="273" r:id="rId39"/>
    <p:sldId id="304" r:id="rId40"/>
    <p:sldId id="274" r:id="rId41"/>
    <p:sldId id="318" r:id="rId42"/>
    <p:sldId id="276" r:id="rId43"/>
    <p:sldId id="305" r:id="rId44"/>
    <p:sldId id="278" r:id="rId45"/>
    <p:sldId id="320" r:id="rId46"/>
    <p:sldId id="319" r:id="rId47"/>
    <p:sldId id="306" r:id="rId48"/>
    <p:sldId id="279" r:id="rId49"/>
    <p:sldId id="307" r:id="rId50"/>
    <p:sldId id="291" r:id="rId51"/>
    <p:sldId id="308" r:id="rId52"/>
    <p:sldId id="280" r:id="rId53"/>
    <p:sldId id="281" r:id="rId54"/>
    <p:sldId id="321" r:id="rId55"/>
    <p:sldId id="294" r:id="rId56"/>
    <p:sldId id="289" r:id="rId57"/>
    <p:sldId id="309" r:id="rId58"/>
    <p:sldId id="282" r:id="rId59"/>
    <p:sldId id="283" r:id="rId60"/>
    <p:sldId id="310" r:id="rId61"/>
    <p:sldId id="329" r:id="rId62"/>
    <p:sldId id="284" r:id="rId63"/>
    <p:sldId id="312" r:id="rId64"/>
    <p:sldId id="292" r:id="rId65"/>
    <p:sldId id="322" r:id="rId66"/>
    <p:sldId id="324" r:id="rId67"/>
    <p:sldId id="323" r:id="rId68"/>
    <p:sldId id="286" r:id="rId69"/>
    <p:sldId id="311" r:id="rId70"/>
    <p:sldId id="293" r:id="rId71"/>
    <p:sldId id="331" r:id="rId72"/>
    <p:sldId id="288" r:id="rId73"/>
    <p:sldId id="332" r:id="rId74"/>
    <p:sldId id="327" r:id="rId7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7.1.2019.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1593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7.1.2019.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02331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7.1.2019.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43094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7.1.2019.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61471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7.1.2019.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34441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7.1.2019.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97590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7.1.2019.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17416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7.1.2019.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31081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7.1.2019.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99687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7.1.2019.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59811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7.1.2019.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54272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D1828-DD35-4F1A-AE60-44497C5E7EB6}" type="datetimeFigureOut">
              <a:rPr lang="sr-Latn-ME" smtClean="0"/>
              <a:pPr/>
              <a:t>7.1.2019.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46955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sz="4000" dirty="0"/>
          </a:p>
          <a:p>
            <a:pPr marL="0" indent="0" algn="ctr">
              <a:buNone/>
            </a:pPr>
            <a:r>
              <a:rPr lang="sr-Latn-ME" sz="4000" dirty="0"/>
              <a:t>MEĐUNARODNO FINANSIJSKO PRAVO</a:t>
            </a:r>
            <a:endParaRPr lang="sr-Latn-ME" sz="4000" dirty="0" smtClean="0"/>
          </a:p>
          <a:p>
            <a:pPr marL="0" indent="0" algn="ctr">
              <a:buNone/>
            </a:pPr>
            <a:r>
              <a:rPr lang="sr-Latn-ME" dirty="0" smtClean="0"/>
              <a:t>ZADUŽENOST ZEMALJA ZAPADNOG BALKANA</a:t>
            </a:r>
          </a:p>
          <a:p>
            <a:pPr marL="0" indent="0" algn="ctr">
              <a:buNone/>
            </a:pPr>
            <a:r>
              <a:rPr lang="sr-Latn-ME" dirty="0" smtClean="0"/>
              <a:t>Prof. Dr Halil Kalač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48993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Njihov stepen zaduživanja praćen je  ekonomskom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politikom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kako bi se na što moguće brži način ostvario pozitivan privredni ambijent koji je započeo finansiranjem tražnje. </a:t>
            </a:r>
          </a:p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Finansiranje tražnje  je trebalo da izazove povećani stepen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proizvodnje.</a:t>
            </a: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 Duži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niz godina tranzicionog i kasnog tranzicionog perioda,  zemlje Zapadnog Balkana karakteriše slična proporcionalnost potrošnje u odnosu na proizvodnju.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213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Latn-ME" dirty="0" smtClean="0"/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Ovakva ekonomska politika dovela je  do povećanog uvoza u odnosu na izvoz, visoku  inflaciju, neravnotežu u tekućem platnom bilansu i problemima kod servisiranja zaduženosti. </a:t>
            </a: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Iz ovih razloga je od ključnog značaja za ove zemlje kako pristupati stranom kapitalu.</a:t>
            </a: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420897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Bio je izazov kako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usmjeravati kapital u produktivne svrhe, odnosno investiranje u izgradnju infrastrukture, uvoz nove tehnologije i razvoj relevantnih institucija i njihove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efikasnosti.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Činjenica je da sve zemlje u tranziciji pa i balkanske imaju konstantni rast spoljne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zaduženosti.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12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Zemlje Zapadnog Balkana, sa ulaskom u zonu visoke zaduženosti, sve se više suočavaju sa problemima otplate duga što dovodi do smanjenja privrednog razvoja, odnosno niske stope rasta BDP-a.</a:t>
            </a:r>
          </a:p>
          <a:p>
            <a:pPr algn="just"/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 Problem servisiranja duga sve se više dovodi u pitanje i zbog smanjene globalne privredne aktivnosti, čime je smanjen izvoz kako kod razvijenih tako i onih zemalja u tranziciji.</a:t>
            </a:r>
          </a:p>
          <a:p>
            <a:pPr marL="0" indent="0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49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361459"/>
          </a:xfrm>
        </p:spPr>
        <p:txBody>
          <a:bodyPr>
            <a:normAutofit/>
          </a:bodyPr>
          <a:lstStyle/>
          <a:p>
            <a:pPr algn="just"/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Jedan od osnovinih realanih izvora, pored stranih direktnih investicija i portfolio investicija, za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finansiranje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zaduženosti, jeste visoka stopa izvoza.</a:t>
            </a:r>
          </a:p>
          <a:p>
            <a:pPr algn="just"/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Ove zemlje pored svojih slabih privrednih sistema, i sa nedovoljno iskustva u funkcionisanju savremenog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svjetskog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tržišta, suočavaju se sa problemima niskog izvoza generišući zaduživanje.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59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ME" smtClean="0"/>
              <a:t>U</a:t>
            </a:r>
            <a:r>
              <a:rPr lang="vi-VN" smtClean="0"/>
              <a:t>brzani </a:t>
            </a:r>
            <a:r>
              <a:rPr lang="vi-VN" dirty="0" smtClean="0"/>
              <a:t>rast zaduživanja i pr</a:t>
            </a:r>
            <a:r>
              <a:rPr lang="sr-Latn-ME" dirty="0" smtClean="0"/>
              <a:t>ij</a:t>
            </a:r>
            <a:r>
              <a:rPr lang="vi-VN" dirty="0" smtClean="0"/>
              <a:t>e svega neadekvatno kanalisanje investicija, u</a:t>
            </a:r>
            <a:r>
              <a:rPr lang="sr-Latn-ME" dirty="0" smtClean="0"/>
              <a:t> </a:t>
            </a:r>
            <a:r>
              <a:rPr lang="vi-VN" dirty="0" smtClean="0"/>
              <a:t>javnoj i ličnoj potrošnji, dovodi do porasta c</a:t>
            </a:r>
            <a:r>
              <a:rPr lang="sr-Latn-ME" dirty="0" smtClean="0"/>
              <a:t>ij</a:t>
            </a:r>
            <a:r>
              <a:rPr lang="vi-VN" dirty="0" smtClean="0"/>
              <a:t>ena </a:t>
            </a:r>
            <a:r>
              <a:rPr lang="vi-VN" smtClean="0"/>
              <a:t>novog zaduživanja</a:t>
            </a:r>
            <a:r>
              <a:rPr lang="sr-Latn-ME" smtClean="0"/>
              <a:t>.</a:t>
            </a:r>
          </a:p>
          <a:p>
            <a:pPr algn="just"/>
            <a:r>
              <a:rPr lang="vi-VN" smtClean="0"/>
              <a:t> </a:t>
            </a:r>
            <a:r>
              <a:rPr lang="sr-Latn-ME" dirty="0"/>
              <a:t>T</a:t>
            </a:r>
            <a:r>
              <a:rPr lang="vi-VN" smtClean="0"/>
              <a:t>ime </a:t>
            </a:r>
            <a:r>
              <a:rPr lang="vi-VN" dirty="0" smtClean="0"/>
              <a:t>se samo</a:t>
            </a:r>
            <a:r>
              <a:rPr lang="sr-Latn-ME" dirty="0" smtClean="0"/>
              <a:t> </a:t>
            </a:r>
            <a:r>
              <a:rPr lang="vi-VN" dirty="0" smtClean="0"/>
              <a:t>nastavlja jedan začarani krug</a:t>
            </a:r>
            <a:r>
              <a:rPr lang="sr-Latn-ME" dirty="0" smtClean="0"/>
              <a:t>,</a:t>
            </a:r>
            <a:r>
              <a:rPr lang="vi-VN" dirty="0" smtClean="0"/>
              <a:t> gde </a:t>
            </a:r>
            <a:r>
              <a:rPr lang="sr-Latn-ME" dirty="0" smtClean="0"/>
              <a:t>se</a:t>
            </a:r>
            <a:r>
              <a:rPr lang="vi-VN" dirty="0" smtClean="0"/>
              <a:t> svako naredno zaduživanje nejčešće odnosi na</a:t>
            </a:r>
            <a:r>
              <a:rPr lang="sr-Latn-ME" dirty="0" smtClean="0"/>
              <a:t> </a:t>
            </a:r>
            <a:r>
              <a:rPr lang="vi-VN" dirty="0" smtClean="0"/>
              <a:t>finansiranje deficita </a:t>
            </a:r>
            <a:r>
              <a:rPr lang="vi-VN" smtClean="0"/>
              <a:t>i dosp</a:t>
            </a:r>
            <a:r>
              <a:rPr lang="sr-Latn-ME" smtClean="0"/>
              <a:t>j</a:t>
            </a:r>
            <a:r>
              <a:rPr lang="vi-VN" smtClean="0"/>
              <a:t>elih </a:t>
            </a:r>
            <a:r>
              <a:rPr lang="vi-VN" dirty="0" smtClean="0"/>
              <a:t>otplata.</a:t>
            </a:r>
          </a:p>
          <a:p>
            <a:pPr algn="just"/>
            <a:r>
              <a:rPr lang="sr-Latn-ME" sz="3600" dirty="0" smtClean="0"/>
              <a:t>Postavlja se pitanje </a:t>
            </a:r>
            <a:r>
              <a:rPr lang="vi-VN" sz="3600" dirty="0" smtClean="0"/>
              <a:t> </a:t>
            </a:r>
            <a:r>
              <a:rPr lang="vi-VN" dirty="0" smtClean="0"/>
              <a:t>u </a:t>
            </a:r>
            <a:r>
              <a:rPr lang="vi-VN" smtClean="0"/>
              <a:t>kojoj m</a:t>
            </a:r>
            <a:r>
              <a:rPr lang="sr-Latn-ME" smtClean="0"/>
              <a:t>j</a:t>
            </a:r>
            <a:r>
              <a:rPr lang="vi-VN" smtClean="0"/>
              <a:t>eri </a:t>
            </a:r>
            <a:r>
              <a:rPr lang="vi-VN" dirty="0" smtClean="0"/>
              <a:t>su ove zemlje zadužene</a:t>
            </a:r>
            <a:r>
              <a:rPr lang="sr-Latn-ME" dirty="0" smtClean="0"/>
              <a:t> </a:t>
            </a:r>
            <a:r>
              <a:rPr lang="vi-VN" dirty="0" smtClean="0"/>
              <a:t>i da li je postojeća dinamika zaduživanja dugoročno održiva</a:t>
            </a:r>
            <a:r>
              <a:rPr lang="sr-Latn-ME" dirty="0" smtClean="0"/>
              <a:t> ?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65383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734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vi-VN" dirty="0"/>
              <a:t>Takođe, sa početkom ovog v</a:t>
            </a:r>
            <a:r>
              <a:rPr lang="sr-Latn-ME" dirty="0"/>
              <a:t>ij</a:t>
            </a:r>
            <a:r>
              <a:rPr lang="vi-VN" dirty="0"/>
              <a:t>eka skoro</a:t>
            </a:r>
            <a:r>
              <a:rPr lang="sr-Latn-ME" dirty="0"/>
              <a:t> </a:t>
            </a:r>
            <a:r>
              <a:rPr lang="vi-VN" dirty="0"/>
              <a:t>sve tranzicione </a:t>
            </a:r>
            <a:r>
              <a:rPr lang="vi-VN"/>
              <a:t>zemlje </a:t>
            </a:r>
            <a:r>
              <a:rPr lang="vi-VN" smtClean="0"/>
              <a:t>b</a:t>
            </a:r>
            <a:r>
              <a:rPr lang="sr-Latn-ME"/>
              <a:t>i</a:t>
            </a:r>
            <a:r>
              <a:rPr lang="vi-VN" smtClean="0"/>
              <a:t>l</a:t>
            </a:r>
            <a:r>
              <a:rPr lang="sr-Latn-ME" smtClean="0"/>
              <a:t>j</a:t>
            </a:r>
            <a:r>
              <a:rPr lang="vi-VN" smtClean="0"/>
              <a:t>eže </a:t>
            </a:r>
            <a:r>
              <a:rPr lang="vi-VN" dirty="0"/>
              <a:t>konstantni rast spoljnog duga.</a:t>
            </a:r>
            <a:r>
              <a:rPr lang="sr-Latn-ME" dirty="0"/>
              <a:t> </a:t>
            </a:r>
          </a:p>
          <a:p>
            <a:pPr marL="0" indent="0" algn="just">
              <a:buNone/>
            </a:pPr>
            <a:r>
              <a:rPr lang="vi-VN" dirty="0"/>
              <a:t> Razloga za to ima više: </a:t>
            </a:r>
            <a:endParaRPr lang="sr-Latn-ME" dirty="0" smtClean="0"/>
          </a:p>
          <a:p>
            <a:pPr algn="just"/>
            <a:r>
              <a:rPr lang="vi-VN" dirty="0" smtClean="0"/>
              <a:t>Pr</a:t>
            </a:r>
            <a:r>
              <a:rPr lang="sr-Latn-ME" dirty="0"/>
              <a:t>ij</a:t>
            </a:r>
            <a:r>
              <a:rPr lang="vi-VN" dirty="0"/>
              <a:t>e</a:t>
            </a:r>
            <a:r>
              <a:rPr lang="sr-Latn-ME" dirty="0"/>
              <a:t> </a:t>
            </a:r>
            <a:r>
              <a:rPr lang="vi-VN" dirty="0"/>
              <a:t>svega, zbog niske kapitalne opremljenosti, niska je </a:t>
            </a:r>
            <a:r>
              <a:rPr lang="sr-Latn-ME" dirty="0"/>
              <a:t> i </a:t>
            </a:r>
            <a:r>
              <a:rPr lang="vi-VN" dirty="0"/>
              <a:t>produktivnost rada u tim zemljama.</a:t>
            </a:r>
          </a:p>
          <a:p>
            <a:pPr algn="just"/>
            <a:r>
              <a:rPr lang="vi-VN" dirty="0"/>
              <a:t>Uz to, zbog rasta lične potrošne, investicione potrošnje i domaće proizvodnje</a:t>
            </a:r>
            <a:r>
              <a:rPr lang="vi-VN" dirty="0" smtClean="0"/>
              <a:t>,</a:t>
            </a:r>
            <a:r>
              <a:rPr lang="sr-Latn-ME" dirty="0"/>
              <a:t> </a:t>
            </a:r>
            <a:r>
              <a:rPr lang="sr-Latn-ME" sz="3500" dirty="0"/>
              <a:t>raste </a:t>
            </a:r>
            <a:r>
              <a:rPr lang="vi-VN" dirty="0"/>
              <a:t>granična sklonost ka uvozu</a:t>
            </a:r>
            <a:r>
              <a:rPr lang="sr-Latn-ME" dirty="0"/>
              <a:t>.</a:t>
            </a:r>
            <a:r>
              <a:rPr lang="vi-VN" dirty="0"/>
              <a:t> </a:t>
            </a:r>
            <a:endParaRPr lang="sr-Latn-ME" dirty="0"/>
          </a:p>
          <a:p>
            <a:pPr marL="0" indent="0" algn="just">
              <a:buNone/>
            </a:pPr>
            <a:r>
              <a:rPr lang="vi-VN" dirty="0" smtClean="0"/>
              <a:t> 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4063271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8075240" cy="5433467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dirty="0" smtClean="0"/>
              <a:t>Dodatni problem je što</a:t>
            </a:r>
            <a:r>
              <a:rPr lang="sr-Latn-ME" dirty="0" smtClean="0"/>
              <a:t> </a:t>
            </a:r>
            <a:r>
              <a:rPr lang="vi-VN" dirty="0" smtClean="0"/>
              <a:t>ove zemlje nemaju rastuće izvozne sektore koji bi pokrili državnu i ličnu potrošnju.</a:t>
            </a:r>
          </a:p>
          <a:p>
            <a:pPr algn="just"/>
            <a:r>
              <a:rPr lang="sr-Latn-ME" dirty="0" smtClean="0"/>
              <a:t>V</a:t>
            </a:r>
            <a:r>
              <a:rPr lang="vi-VN" dirty="0" smtClean="0"/>
              <a:t>isok stepen zaduženosti se može posmatrati kroz endogene i egzogene faktore.</a:t>
            </a:r>
            <a:endParaRPr lang="sr-Latn-ME" dirty="0" smtClean="0"/>
          </a:p>
          <a:p>
            <a:pPr algn="just"/>
            <a:r>
              <a:rPr lang="vi-VN" dirty="0" smtClean="0"/>
              <a:t> Endogeni faktori, pored već pomenute prekom</a:t>
            </a:r>
            <a:r>
              <a:rPr lang="sr-Latn-ME" dirty="0" smtClean="0"/>
              <a:t>j</a:t>
            </a:r>
            <a:r>
              <a:rPr lang="vi-VN" dirty="0" smtClean="0"/>
              <a:t>erne</a:t>
            </a:r>
            <a:r>
              <a:rPr lang="sr-Latn-ME" dirty="0" smtClean="0"/>
              <a:t> </a:t>
            </a:r>
            <a:r>
              <a:rPr lang="vi-VN" dirty="0" smtClean="0"/>
              <a:t>potrošnje uključuju, visok nivo uvoza roba i usluga, zastar</a:t>
            </a:r>
            <a:r>
              <a:rPr lang="sr-Latn-ME" dirty="0" smtClean="0"/>
              <a:t>j</a:t>
            </a:r>
            <a:r>
              <a:rPr lang="vi-VN" dirty="0" smtClean="0"/>
              <a:t>elu tehnologiju,</a:t>
            </a:r>
            <a:r>
              <a:rPr lang="sr-Latn-ME" dirty="0" smtClean="0"/>
              <a:t> </a:t>
            </a:r>
            <a:r>
              <a:rPr lang="vi-VN" dirty="0" smtClean="0"/>
              <a:t>neuključenost </a:t>
            </a:r>
            <a:r>
              <a:rPr lang="vi-VN" smtClean="0"/>
              <a:t>ovih  </a:t>
            </a:r>
            <a:r>
              <a:rPr lang="vi-VN" dirty="0" smtClean="0"/>
              <a:t>zemalja u evropski sistem </a:t>
            </a:r>
            <a:r>
              <a:rPr lang="sr-Latn-ME" dirty="0"/>
              <a:t>a</a:t>
            </a:r>
            <a:r>
              <a:rPr lang="vi-VN" dirty="0" smtClean="0"/>
              <a:t>kumulacije. 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672877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dirty="0"/>
              <a:t>Dok su najvažniji egzogeni</a:t>
            </a:r>
            <a:r>
              <a:rPr lang="sr-Latn-ME" dirty="0"/>
              <a:t> </a:t>
            </a:r>
            <a:r>
              <a:rPr lang="vi-VN" dirty="0"/>
              <a:t>faktori razlika u referentnim kamatnim stopama i </a:t>
            </a:r>
            <a:r>
              <a:rPr lang="vi-VN" dirty="0" smtClean="0"/>
              <a:t>prec</a:t>
            </a:r>
            <a:r>
              <a:rPr lang="sr-Latn-ME" dirty="0" smtClean="0"/>
              <a:t>ij</a:t>
            </a:r>
            <a:r>
              <a:rPr lang="vi-VN" dirty="0" smtClean="0"/>
              <a:t>enjenost </a:t>
            </a:r>
            <a:r>
              <a:rPr lang="vi-VN" dirty="0"/>
              <a:t>domaće valute.</a:t>
            </a:r>
          </a:p>
          <a:p>
            <a:pPr marL="0" indent="0" algn="just">
              <a:buNone/>
            </a:pPr>
            <a:r>
              <a:rPr lang="vi-VN" dirty="0"/>
              <a:t>Iz navedenog racionalno je izvršiti komparaciju zaduženosti zemlja Zapadnog Balkana</a:t>
            </a:r>
            <a:r>
              <a:rPr lang="sr-Latn-ME" dirty="0"/>
              <a:t> </a:t>
            </a:r>
            <a:r>
              <a:rPr lang="vi-VN" dirty="0"/>
              <a:t>i na taj način dati sveukupan prikaz stanja zaduženosti, mogućnosti pojave</a:t>
            </a:r>
            <a:r>
              <a:rPr lang="sr-Latn-ME" dirty="0"/>
              <a:t> </a:t>
            </a:r>
            <a:r>
              <a:rPr lang="vi-VN" dirty="0"/>
              <a:t>dužničke krize i opšte </a:t>
            </a:r>
            <a:r>
              <a:rPr lang="vi-VN" dirty="0" smtClean="0"/>
              <a:t>sm</a:t>
            </a:r>
            <a:r>
              <a:rPr lang="sr-Latn-ME" dirty="0" smtClean="0"/>
              <a:t>j</a:t>
            </a:r>
            <a:r>
              <a:rPr lang="vi-VN" dirty="0" smtClean="0"/>
              <a:t>ernice </a:t>
            </a:r>
            <a:r>
              <a:rPr lang="vi-VN" dirty="0"/>
              <a:t>za vođenje ispravne makroekonomske politike.</a:t>
            </a: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6456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vi-VN" dirty="0" smtClean="0">
                <a:latin typeface="+mn-lt"/>
              </a:rPr>
              <a:t>Ukupni </a:t>
            </a:r>
            <a:r>
              <a:rPr lang="vi-VN" dirty="0">
                <a:latin typeface="+mn-lt"/>
              </a:rPr>
              <a:t>spoljni dug i dug po </a:t>
            </a:r>
            <a:r>
              <a:rPr lang="vi-VN">
                <a:latin typeface="+mn-lt"/>
              </a:rPr>
              <a:t>glavi </a:t>
            </a:r>
            <a:r>
              <a:rPr lang="vi-VN" smtClean="0">
                <a:latin typeface="+mn-lt"/>
              </a:rPr>
              <a:t>stanovnika</a:t>
            </a:r>
            <a:r>
              <a:rPr lang="sr-Latn-ME" smtClean="0">
                <a:latin typeface="+mn-lt"/>
              </a:rPr>
              <a:t> ZZB</a:t>
            </a:r>
            <a:r>
              <a:rPr lang="vi-VN" dirty="0"/>
              <a:t/>
            </a:r>
            <a:br>
              <a:rPr lang="vi-VN" dirty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ME" dirty="0" smtClean="0"/>
              <a:t>P</a:t>
            </a:r>
            <a:r>
              <a:rPr lang="vi-VN" dirty="0" smtClean="0"/>
              <a:t>rikaza</a:t>
            </a:r>
            <a:r>
              <a:rPr lang="sr-Latn-ME" dirty="0" smtClean="0"/>
              <a:t>t ćemo</a:t>
            </a:r>
            <a:r>
              <a:rPr lang="vi-VN" dirty="0" smtClean="0"/>
              <a:t> ukupni dug zemalja Zapadnog Balkana u milionima</a:t>
            </a:r>
            <a:r>
              <a:rPr lang="sr-Latn-ME" dirty="0" smtClean="0"/>
              <a:t> </a:t>
            </a:r>
            <a:r>
              <a:rPr lang="vi-VN" dirty="0" smtClean="0"/>
              <a:t>USD čiji se podaci nalaze u tabel</a:t>
            </a:r>
            <a:r>
              <a:rPr lang="sr-Latn-ME" dirty="0" smtClean="0"/>
              <a:t>i</a:t>
            </a:r>
            <a:r>
              <a:rPr lang="vi-VN" dirty="0" smtClean="0"/>
              <a:t> br. 1. </a:t>
            </a:r>
            <a:endParaRPr lang="sr-Latn-ME" dirty="0" smtClean="0"/>
          </a:p>
          <a:p>
            <a:pPr marL="0" indent="0" algn="just">
              <a:buNone/>
            </a:pPr>
            <a:r>
              <a:rPr lang="vi-VN" smtClean="0"/>
              <a:t>U analizi</a:t>
            </a:r>
            <a:r>
              <a:rPr lang="sr-Latn-ME" smtClean="0"/>
              <a:t> su</a:t>
            </a:r>
            <a:r>
              <a:rPr lang="vi-VN" smtClean="0"/>
              <a:t> </a:t>
            </a:r>
            <a:r>
              <a:rPr lang="vi-VN" dirty="0" smtClean="0"/>
              <a:t>pet zemalja: Bosna</a:t>
            </a:r>
            <a:r>
              <a:rPr lang="sr-Latn-ME" dirty="0" smtClean="0"/>
              <a:t> </a:t>
            </a:r>
            <a:r>
              <a:rPr lang="vi-VN" dirty="0" smtClean="0"/>
              <a:t>i Hercegovina, Hrvatska, Crna Gora, Srbija i Slovenija.</a:t>
            </a:r>
            <a:r>
              <a:rPr lang="sr-Latn-ME" dirty="0" smtClean="0"/>
              <a:t> </a:t>
            </a:r>
          </a:p>
          <a:p>
            <a:pPr marL="0" indent="0" algn="just">
              <a:buNone/>
            </a:pPr>
            <a:r>
              <a:rPr lang="sr-Latn-ME" sz="3600" dirty="0" smtClean="0"/>
              <a:t>Podaci za Hrvatsku se odnose na period prije ulaska u EU.</a:t>
            </a:r>
          </a:p>
          <a:p>
            <a:pPr marL="0" indent="0" algn="just">
              <a:buNone/>
            </a:pPr>
            <a:r>
              <a:rPr lang="vi-VN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7595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z="3600" smtClean="0">
                <a:latin typeface="+mn-lt"/>
              </a:rPr>
              <a:t/>
            </a:r>
            <a:br>
              <a:rPr lang="sr-Latn-ME" sz="3600" smtClean="0">
                <a:latin typeface="+mn-lt"/>
              </a:rPr>
            </a:br>
            <a:r>
              <a:rPr lang="sr-Latn-ME" sz="3600" smtClean="0">
                <a:latin typeface="+mn-lt"/>
              </a:rPr>
              <a:t>UVOD</a:t>
            </a:r>
            <a:r>
              <a:rPr lang="vi-VN" dirty="0"/>
              <a:t/>
            </a:r>
            <a:br>
              <a:rPr lang="vi-VN" dirty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vi-VN" sz="3300" dirty="0" smtClean="0"/>
              <a:t>Zaduženost predstavlja </a:t>
            </a:r>
            <a:r>
              <a:rPr lang="vi-VN" sz="3800" dirty="0" smtClean="0"/>
              <a:t>jed</a:t>
            </a:r>
            <a:r>
              <a:rPr lang="sr-Latn-ME" sz="3800" dirty="0" smtClean="0"/>
              <a:t>an </a:t>
            </a:r>
            <a:r>
              <a:rPr lang="vi-VN" sz="3800" dirty="0" smtClean="0"/>
              <a:t>od </a:t>
            </a:r>
            <a:r>
              <a:rPr lang="vi-VN" sz="3300" dirty="0" smtClean="0"/>
              <a:t>temeljnih makroekonomskih</a:t>
            </a:r>
            <a:r>
              <a:rPr lang="sr-Latn-ME" sz="3300" dirty="0" smtClean="0"/>
              <a:t> </a:t>
            </a:r>
            <a:r>
              <a:rPr lang="sr-Latn-ME" sz="3800" dirty="0" smtClean="0"/>
              <a:t>pokazatelja i jedno od</a:t>
            </a:r>
            <a:r>
              <a:rPr lang="vi-VN" sz="3800" dirty="0" smtClean="0"/>
              <a:t> </a:t>
            </a:r>
            <a:r>
              <a:rPr lang="vi-VN" sz="3300" dirty="0" smtClean="0"/>
              <a:t>pitanja za odluke koje</a:t>
            </a:r>
            <a:r>
              <a:rPr lang="sr-Latn-ME" sz="3300" dirty="0" smtClean="0"/>
              <a:t> </a:t>
            </a:r>
            <a:r>
              <a:rPr lang="vi-VN" sz="3300" dirty="0" smtClean="0"/>
              <a:t>se odnose na dugoročnu održivost razvoja svake zemlje. </a:t>
            </a:r>
            <a:endParaRPr lang="sr-Latn-ME" sz="3300" dirty="0" smtClean="0"/>
          </a:p>
          <a:p>
            <a:pPr algn="just"/>
            <a:r>
              <a:rPr lang="sr-Latn-ME" dirty="0"/>
              <a:t>P</a:t>
            </a:r>
            <a:r>
              <a:rPr lang="vi-VN" dirty="0" smtClean="0"/>
              <a:t>ri </a:t>
            </a:r>
            <a:r>
              <a:rPr lang="vi-VN" dirty="0"/>
              <a:t>kraju prošlog v</a:t>
            </a:r>
            <a:r>
              <a:rPr lang="sr-Latn-ME" dirty="0"/>
              <a:t>ij</a:t>
            </a:r>
            <a:r>
              <a:rPr lang="vi-VN" dirty="0"/>
              <a:t>eka liberalizaciom finansijskog tržišta i većom dostupnošću stranog</a:t>
            </a:r>
            <a:r>
              <a:rPr lang="sr-Latn-ME" dirty="0"/>
              <a:t> </a:t>
            </a:r>
            <a:r>
              <a:rPr lang="vi-VN" dirty="0"/>
              <a:t>kapitala</a:t>
            </a:r>
            <a:r>
              <a:rPr lang="sr-Latn-ME" dirty="0"/>
              <a:t>,</a:t>
            </a:r>
            <a:r>
              <a:rPr lang="vi-VN" dirty="0"/>
              <a:t> došlo je do sve većega zaduživanja države. </a:t>
            </a:r>
            <a:endParaRPr lang="sr-Latn-ME" dirty="0"/>
          </a:p>
          <a:p>
            <a:pPr algn="just"/>
            <a:r>
              <a:rPr lang="vi-VN" dirty="0" smtClean="0"/>
              <a:t>Zemlje Zapadnog Balkana,</a:t>
            </a:r>
            <a:r>
              <a:rPr lang="sr-Latn-ME" dirty="0" smtClean="0"/>
              <a:t> </a:t>
            </a:r>
            <a:r>
              <a:rPr lang="vi-VN" dirty="0" smtClean="0"/>
              <a:t>posl</a:t>
            </a:r>
            <a:r>
              <a:rPr lang="sr-Latn-ME" dirty="0" smtClean="0"/>
              <a:t>ij</a:t>
            </a:r>
            <a:r>
              <a:rPr lang="vi-VN" dirty="0" smtClean="0"/>
              <a:t>e raspada socijalističkog sistema, usm</a:t>
            </a:r>
            <a:r>
              <a:rPr lang="sr-Latn-ME" dirty="0" smtClean="0"/>
              <a:t>j</a:t>
            </a:r>
            <a:r>
              <a:rPr lang="vi-VN" dirty="0" smtClean="0"/>
              <a:t>erile </a:t>
            </a:r>
            <a:r>
              <a:rPr lang="sr-Latn-ME" dirty="0" smtClean="0"/>
              <a:t>su </a:t>
            </a:r>
            <a:r>
              <a:rPr lang="vi-VN" dirty="0" smtClean="0"/>
              <a:t>se prema tržišnim ekonomijama</a:t>
            </a:r>
            <a:r>
              <a:rPr lang="sr-Latn-ME" dirty="0" smtClean="0"/>
              <a:t> - tranzicija</a:t>
            </a:r>
            <a:r>
              <a:rPr lang="vi-VN" dirty="0" smtClean="0"/>
              <a:t>.</a:t>
            </a:r>
            <a:endParaRPr lang="sr-Latn-ME" dirty="0" smtClean="0"/>
          </a:p>
          <a:p>
            <a:pPr marL="0" indent="0" algn="just">
              <a:buNone/>
            </a:pPr>
            <a:r>
              <a:rPr lang="vi-VN" dirty="0" smtClean="0"/>
              <a:t> </a:t>
            </a:r>
            <a:endParaRPr lang="sr-Latn-ME" dirty="0" smtClean="0"/>
          </a:p>
        </p:txBody>
      </p:sp>
    </p:spTree>
    <p:extLst>
      <p:ext uri="{BB962C8B-B14F-4D97-AF65-F5344CB8AC3E}">
        <p14:creationId xmlns:p14="http://schemas.microsoft.com/office/powerpoint/2010/main" xmlns="" val="1930748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/>
          <a:lstStyle/>
          <a:p>
            <a:pPr algn="just"/>
            <a:r>
              <a:rPr lang="vi-VN" dirty="0"/>
              <a:t>Slovenija </a:t>
            </a:r>
            <a:r>
              <a:rPr lang="vi-VN" dirty="0" smtClean="0"/>
              <a:t>je </a:t>
            </a:r>
            <a:r>
              <a:rPr lang="vi-VN" dirty="0"/>
              <a:t>iz razloga iste polazne osnove razvoja zemalja Zapadnog Balkana, ali je</a:t>
            </a:r>
            <a:r>
              <a:rPr lang="sr-Latn-ME" dirty="0"/>
              <a:t> </a:t>
            </a:r>
            <a:r>
              <a:rPr lang="vi-VN" dirty="0"/>
              <a:t>jedina članica EU, </a:t>
            </a:r>
            <a:r>
              <a:rPr lang="vi-VN" sz="3600" dirty="0"/>
              <a:t>što </a:t>
            </a:r>
            <a:r>
              <a:rPr lang="sr-Latn-ME" sz="3600" dirty="0" smtClean="0"/>
              <a:t>je </a:t>
            </a:r>
            <a:r>
              <a:rPr lang="vi-VN" sz="3600" dirty="0" smtClean="0"/>
              <a:t> </a:t>
            </a:r>
            <a:r>
              <a:rPr lang="vi-VN" dirty="0" smtClean="0"/>
              <a:t>zanimljiv</a:t>
            </a:r>
            <a:r>
              <a:rPr lang="sr-Latn-ME" dirty="0"/>
              <a:t>O</a:t>
            </a:r>
            <a:r>
              <a:rPr lang="vi-VN" dirty="0" smtClean="0"/>
              <a:t>, </a:t>
            </a:r>
            <a:r>
              <a:rPr lang="vi-VN" dirty="0"/>
              <a:t>iz razloga </a:t>
            </a:r>
            <a:r>
              <a:rPr lang="vi-VN" dirty="0" smtClean="0"/>
              <a:t>usm</a:t>
            </a:r>
            <a:r>
              <a:rPr lang="sr-Latn-ME" dirty="0" smtClean="0"/>
              <a:t>j</a:t>
            </a:r>
            <a:r>
              <a:rPr lang="vi-VN" dirty="0" smtClean="0"/>
              <a:t>erenosti</a:t>
            </a:r>
            <a:r>
              <a:rPr lang="sr-Latn-ME" dirty="0" smtClean="0"/>
              <a:t> </a:t>
            </a:r>
            <a:r>
              <a:rPr lang="vi-VN" dirty="0"/>
              <a:t>ovih zemalje prema Evropskim </a:t>
            </a:r>
            <a:r>
              <a:rPr lang="vi-VN"/>
              <a:t>integracijama</a:t>
            </a:r>
            <a:r>
              <a:rPr lang="vi-VN" smtClean="0"/>
              <a:t>.</a:t>
            </a:r>
            <a:endParaRPr lang="sr-Latn-ME" smtClean="0"/>
          </a:p>
          <a:p>
            <a:pPr marL="0" indent="0">
              <a:buNone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Tabl</a:t>
            </a:r>
            <a:r>
              <a:rPr lang="sr-Latn-ME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Gross External Debt (Millions of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r>
              <a:rPr lang="sr-Latn-ME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403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23" y="1340768"/>
            <a:ext cx="7767468" cy="36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0224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Ukupni dug se u svim zemljama tokom posmatranog perioda od 2000 do 2010 povećavao. </a:t>
            </a: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Najveći procenat prirasta primijećen je kod Slovenije (619% od 8.828 mil. USD u 2000. do 54.647 mil. USD u 2010. godini), zatim nešto manje kod Hrvatske (567% od 10.861 mil. USD u 2000. pa do 61.631 mil. USD u 2010.)</a:t>
            </a: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Dok je najmanja promjena uočena kod Bosne i Hercegovine, sa poslednjim podacima vezanim za 2009. godinu od (205%) i Srbije od (300%) zaključno sa 2010. godinom.</a:t>
            </a:r>
          </a:p>
        </p:txBody>
      </p:sp>
    </p:spTree>
    <p:extLst>
      <p:ext uri="{BB962C8B-B14F-4D97-AF65-F5344CB8AC3E}">
        <p14:creationId xmlns:p14="http://schemas.microsoft.com/office/powerpoint/2010/main" xmlns="" val="287813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Ukupni spoljni dug nam ne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govori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realno stanje opterećenosti privrede zaduženošću, realno je očekivati da veće zemlje imaju veći dug. </a:t>
            </a: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Realno je sagledati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opterećenost svakog stanovnika dugom odnosno, analizirati razliku u prer capita odnosu. </a:t>
            </a:r>
            <a:endParaRPr lang="sr-Latn-M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Zaduženost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po glavi stanovnika predstavlja ujedno i sliku mogućnosti otplate duga po stanovniku, u zavisnosti od demografske strukture i postignute strukturne razvijenosti zemlje.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2009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692696"/>
            <a:ext cx="8064896" cy="54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5333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800" dirty="0" smtClean="0"/>
              <a:t>Posmatrajući dug u rasponu od 2000. do 2009. godine, postoje drastične razlike</a:t>
            </a:r>
            <a:r>
              <a:rPr lang="sr-Latn-ME" sz="2800" dirty="0" smtClean="0"/>
              <a:t> </a:t>
            </a:r>
            <a:r>
              <a:rPr lang="vi-VN" sz="2800" dirty="0" smtClean="0"/>
              <a:t>među analiziranim zemljama. </a:t>
            </a:r>
            <a:endParaRPr lang="sr-Latn-ME" sz="2800" dirty="0" smtClean="0"/>
          </a:p>
          <a:p>
            <a:pPr marL="0" indent="0" algn="just">
              <a:buNone/>
            </a:pPr>
            <a:r>
              <a:rPr lang="vi-VN" sz="2800" dirty="0" smtClean="0"/>
              <a:t>Tako, da najveći dug po glavi stanovnika u Sloveniji</a:t>
            </a:r>
            <a:r>
              <a:rPr lang="sr-Latn-ME" sz="2800" dirty="0" smtClean="0"/>
              <a:t> </a:t>
            </a:r>
            <a:r>
              <a:rPr lang="vi-VN" sz="2800" dirty="0" smtClean="0"/>
              <a:t>u pres</a:t>
            </a:r>
            <a:r>
              <a:rPr lang="sr-Latn-ME" sz="2800" dirty="0" smtClean="0"/>
              <a:t>j</a:t>
            </a:r>
            <a:r>
              <a:rPr lang="vi-VN" sz="2800" dirty="0" smtClean="0"/>
              <a:t>eku dv</a:t>
            </a:r>
            <a:r>
              <a:rPr lang="sr-Latn-ME" sz="2800" dirty="0" smtClean="0"/>
              <a:t>ij</a:t>
            </a:r>
            <a:r>
              <a:rPr lang="vi-VN" sz="2800" dirty="0" smtClean="0"/>
              <a:t>e godine (4.438 USD u 2000., odnosno 28.446 USD u 2009. godini).</a:t>
            </a:r>
          </a:p>
          <a:p>
            <a:pPr marL="0" indent="0" algn="just">
              <a:buNone/>
            </a:pPr>
            <a:r>
              <a:rPr lang="vi-VN" sz="2800" dirty="0" smtClean="0"/>
              <a:t>Iako je Slovenija na trećem m</a:t>
            </a:r>
            <a:r>
              <a:rPr lang="sr-Latn-ME" sz="2800" dirty="0" smtClean="0"/>
              <a:t>j</a:t>
            </a:r>
            <a:r>
              <a:rPr lang="vi-VN" sz="2800" dirty="0" smtClean="0"/>
              <a:t>estu, odmah posl</a:t>
            </a:r>
            <a:r>
              <a:rPr lang="sr-Latn-ME" sz="2800" dirty="0" smtClean="0"/>
              <a:t>ij</a:t>
            </a:r>
            <a:r>
              <a:rPr lang="vi-VN" sz="2800" dirty="0" smtClean="0"/>
              <a:t>e Hrvatske po veličini ukupnog</a:t>
            </a:r>
            <a:r>
              <a:rPr lang="sr-Latn-ME" sz="2800" dirty="0" smtClean="0"/>
              <a:t> </a:t>
            </a:r>
            <a:r>
              <a:rPr lang="vi-VN" sz="2800" dirty="0" smtClean="0"/>
              <a:t>duga, ona je duplo više zadužena u odnosu na Hrvatsku koja je imala dug od (2.387</a:t>
            </a:r>
            <a:r>
              <a:rPr lang="sr-Latn-ME" sz="2800" dirty="0" smtClean="0"/>
              <a:t> </a:t>
            </a:r>
            <a:r>
              <a:rPr lang="vi-VN" sz="2800" dirty="0" smtClean="0"/>
              <a:t>USD u 2000., osnosno 14.614 USD u 2009 godini). </a:t>
            </a:r>
            <a:endParaRPr lang="sr-Latn-ME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22902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/>
          <a:lstStyle/>
          <a:p>
            <a:pPr algn="just"/>
            <a:r>
              <a:rPr lang="vi-VN" sz="3600" dirty="0"/>
              <a:t>Na trećem m</a:t>
            </a:r>
            <a:r>
              <a:rPr lang="sr-Latn-ME" sz="3600" dirty="0"/>
              <a:t>j</a:t>
            </a:r>
            <a:r>
              <a:rPr lang="vi-VN" sz="3600" dirty="0"/>
              <a:t>estu se nalazi</a:t>
            </a:r>
            <a:r>
              <a:rPr lang="sr-Latn-ME" sz="3600" dirty="0"/>
              <a:t> </a:t>
            </a:r>
            <a:r>
              <a:rPr lang="vi-VN" sz="3600" dirty="0"/>
              <a:t>Crna Gora sa dugom od 6.747 USD po glavi stanovnika. </a:t>
            </a:r>
            <a:endParaRPr lang="sr-Latn-ME" sz="3600" dirty="0" smtClean="0"/>
          </a:p>
          <a:p>
            <a:pPr algn="just"/>
            <a:r>
              <a:rPr lang="vi-VN" sz="3600" dirty="0" smtClean="0"/>
              <a:t>Dok </a:t>
            </a:r>
            <a:r>
              <a:rPr lang="vi-VN" sz="3600" dirty="0"/>
              <a:t>su </a:t>
            </a:r>
            <a:r>
              <a:rPr lang="vi-VN" sz="3600" dirty="0" smtClean="0"/>
              <a:t> </a:t>
            </a:r>
            <a:r>
              <a:rPr lang="vi-VN" sz="3600" dirty="0"/>
              <a:t>stanovnici</a:t>
            </a:r>
            <a:r>
              <a:rPr lang="sr-Latn-ME" sz="3600" dirty="0"/>
              <a:t> </a:t>
            </a:r>
            <a:r>
              <a:rPr lang="sr-Latn-ME" sz="3600" dirty="0" smtClean="0"/>
              <a:t> Srbije opterećeni </a:t>
            </a:r>
            <a:r>
              <a:rPr lang="sr-Latn-ME" sz="3600" dirty="0"/>
              <a:t>sa 4.488 USD u 2009. godini, državljani Bosne i Hercegovine su najmanje </a:t>
            </a:r>
            <a:r>
              <a:rPr lang="pl-PL" sz="3600" dirty="0"/>
              <a:t>opterećeni sa samo 991 USD.</a:t>
            </a:r>
            <a:endParaRPr lang="sr-Latn-ME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3616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21744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Ukupni dug po glavi stanovnika povećavao se u toku posmatranog perioda. </a:t>
            </a:r>
            <a:endParaRPr lang="sr-Latn-M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Najmanji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prirast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 2009. godini ostvaren je kod Bosne i Hercegovine od 196%,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onda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nešto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veći kod Srbije od 322%. </a:t>
            </a:r>
            <a:endParaRPr lang="sr-Latn-M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Dva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najveća obima duga po glavi stanovnika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ostvarena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 Hrvatskoj sa 612% i Sloveniji sa 640%. </a:t>
            </a:r>
            <a:endParaRPr lang="sr-Latn-M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Ovakva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struktura rasta duga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 glavi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stanovnika u toku posmatranog perioda zavisi od stepena rasta ukupnog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duga i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stope nataliteta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900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Primećuje se da se tokom poslednje decenije u posmatranim zemljama, povećao obim zaduženosti i po nekoliko puta. </a:t>
            </a:r>
          </a:p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Kao posledica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finansiranja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privrednog rasta, strukturnih reformi ekspanzivne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fiskalne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politike, slabo razvijenog domaćeg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finansijskog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tržišta, moralo se pristupiti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finansiranju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pomoću strane akumulacije. </a:t>
            </a:r>
          </a:p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Na taj način je dolazilo do većih platnobilansnih neravnoteža, apresijacije domaćih valuta,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čime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se povećavao uvoz dovodeći ove privrede u jedan dužnički začarani krug.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5268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vi-VN" dirty="0" smtClean="0"/>
              <a:t>Komparativna analiza kroz pokazatelje spoljnog duga</a:t>
            </a:r>
            <a:r>
              <a:rPr lang="sr-Latn-ME" dirty="0" smtClean="0"/>
              <a:t>.</a:t>
            </a:r>
            <a:endParaRPr lang="vi-VN" dirty="0" smtClean="0"/>
          </a:p>
          <a:p>
            <a:pPr algn="just"/>
            <a:r>
              <a:rPr lang="vi-VN" dirty="0" smtClean="0"/>
              <a:t>Pored apsolutne vr</a:t>
            </a:r>
            <a:r>
              <a:rPr lang="sr-Latn-ME" dirty="0" smtClean="0"/>
              <a:t>ij</a:t>
            </a:r>
            <a:r>
              <a:rPr lang="vi-VN" dirty="0" smtClean="0"/>
              <a:t>ednosti spoljnog duga po glavi stanovnika koji ne prikazuju</a:t>
            </a:r>
            <a:r>
              <a:rPr lang="sr-Latn-ME" dirty="0" smtClean="0"/>
              <a:t> </a:t>
            </a:r>
            <a:r>
              <a:rPr lang="vi-VN" dirty="0" smtClean="0"/>
              <a:t>tačnu sliku održivosti zaduženosti biće upotrebljeni pokazatelji zaduženosti.</a:t>
            </a:r>
            <a:endParaRPr lang="sr-Latn-ME" dirty="0" smtClean="0"/>
          </a:p>
          <a:p>
            <a:pPr algn="just"/>
            <a:r>
              <a:rPr lang="vi-VN" dirty="0" smtClean="0"/>
              <a:t> Pokazatelji</a:t>
            </a:r>
            <a:r>
              <a:rPr lang="sr-Latn-ME" dirty="0" smtClean="0"/>
              <a:t> </a:t>
            </a:r>
            <a:r>
              <a:rPr lang="vi-VN" dirty="0" smtClean="0"/>
              <a:t>se primenjuju za svaku zemlju posebno a onda će se izvršiti njihovo poređenje,</a:t>
            </a:r>
            <a:r>
              <a:rPr lang="sr-Latn-ME" dirty="0" smtClean="0"/>
              <a:t> </a:t>
            </a:r>
            <a:r>
              <a:rPr lang="vi-VN" dirty="0" smtClean="0"/>
              <a:t>kako bi se dao jasan prikaz stanja i toka spoljnog duga posmatranih zemalja.</a:t>
            </a:r>
          </a:p>
        </p:txBody>
      </p:sp>
    </p:spTree>
    <p:extLst>
      <p:ext uri="{BB962C8B-B14F-4D97-AF65-F5344CB8AC3E}">
        <p14:creationId xmlns:p14="http://schemas.microsoft.com/office/powerpoint/2010/main" xmlns="" val="145263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ZAPADNI BALKAN</a:t>
            </a:r>
            <a:endParaRPr lang="en-US" dirty="0"/>
          </a:p>
        </p:txBody>
      </p:sp>
      <p:pic>
        <p:nvPicPr>
          <p:cNvPr id="1026" name="Picture 2" descr="Rezultat slika za zapadni balkan drza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386" y="1417638"/>
            <a:ext cx="8260918" cy="453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210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Latn-ME" sz="3600" dirty="0" smtClean="0"/>
              <a:t>B</a:t>
            </a:r>
            <a:r>
              <a:rPr lang="vi-VN" sz="3600" dirty="0" smtClean="0"/>
              <a:t>i</a:t>
            </a:r>
            <a:r>
              <a:rPr lang="sr-Latn-ME" sz="3600" dirty="0" smtClean="0"/>
              <a:t>će</a:t>
            </a:r>
            <a:r>
              <a:rPr lang="vi-VN" sz="3600" dirty="0" smtClean="0"/>
              <a:t> </a:t>
            </a:r>
            <a:r>
              <a:rPr lang="vi-VN" dirty="0"/>
              <a:t>primenjeni samo neki od najvažniji pokazatelja kao što su oni koje</a:t>
            </a:r>
            <a:r>
              <a:rPr lang="sr-Latn-ME" dirty="0"/>
              <a:t> </a:t>
            </a:r>
            <a:r>
              <a:rPr lang="vi-VN" dirty="0"/>
              <a:t>korsiti Svetska Banka za </a:t>
            </a:r>
            <a:r>
              <a:rPr lang="vi-VN" dirty="0" smtClean="0"/>
              <a:t>oc</a:t>
            </a:r>
            <a:r>
              <a:rPr lang="sr-Latn-ME" dirty="0" smtClean="0"/>
              <a:t>j</a:t>
            </a:r>
            <a:r>
              <a:rPr lang="vi-VN" dirty="0" smtClean="0"/>
              <a:t>enu </a:t>
            </a:r>
            <a:r>
              <a:rPr lang="vi-VN" dirty="0"/>
              <a:t>stanja zaduženosti, a to </a:t>
            </a:r>
            <a:r>
              <a:rPr lang="vi-VN" dirty="0" smtClean="0"/>
              <a:t>su</a:t>
            </a:r>
            <a:r>
              <a:rPr lang="sr-Latn-ME" dirty="0" smtClean="0"/>
              <a:t>:</a:t>
            </a:r>
            <a:r>
              <a:rPr lang="vi-VN" dirty="0" smtClean="0"/>
              <a:t> </a:t>
            </a:r>
            <a:r>
              <a:rPr lang="vi-VN" dirty="0"/>
              <a:t>odnos spoljnog duga prema</a:t>
            </a:r>
            <a:r>
              <a:rPr lang="sr-Latn-ME" dirty="0"/>
              <a:t> </a:t>
            </a:r>
            <a:r>
              <a:rPr lang="vi-VN" dirty="0"/>
              <a:t>BDP i odnos Spoljnog duga prema izvozu roba i usluga, tabela 2. </a:t>
            </a:r>
            <a:endParaRPr lang="sr-Latn-ME" dirty="0"/>
          </a:p>
          <a:p>
            <a:pPr algn="just"/>
            <a:r>
              <a:rPr lang="vi-VN" dirty="0"/>
              <a:t>Takođe će biti</a:t>
            </a:r>
            <a:r>
              <a:rPr lang="sr-Latn-ME" dirty="0"/>
              <a:t> </a:t>
            </a:r>
            <a:r>
              <a:rPr lang="vi-VN" dirty="0"/>
              <a:t>prikazan i pokazatelj toka spoljneg duga kao procenat učešća izvoza u otplati </a:t>
            </a:r>
            <a:r>
              <a:rPr lang="vi-VN"/>
              <a:t>duga</a:t>
            </a:r>
            <a:r>
              <a:rPr lang="vi-VN" smtClean="0"/>
              <a:t>.</a:t>
            </a:r>
            <a:endParaRPr lang="sr-Latn-ME" smtClean="0"/>
          </a:p>
          <a:p>
            <a:r>
              <a:rPr lang="en-US"/>
              <a:t>Table: 2. </a:t>
            </a:r>
          </a:p>
          <a:p>
            <a:r>
              <a:rPr lang="en-US"/>
              <a:t>Indebtedness Criteria Based on World Bank’s Methodology</a:t>
            </a:r>
          </a:p>
          <a:p>
            <a:pPr algn="just"/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030212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831" y="1700808"/>
            <a:ext cx="770239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4842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algn="just"/>
            <a:r>
              <a:rPr lang="sr-Latn-M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Odnos spoljnog duga prema BDP, označen je kao najopštiji indicator opasnosti od nelikvidnosti zemlje. </a:t>
            </a:r>
          </a:p>
          <a:p>
            <a:pPr algn="just"/>
            <a:r>
              <a:rPr lang="sr-Latn-M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Ovaj pokazatelj će biti veći ako je veća kamatna stopa na dug od privrednog rasta i ako tekući bilans teži deficitu.</a:t>
            </a:r>
          </a:p>
        </p:txBody>
      </p:sp>
    </p:spTree>
    <p:extLst>
      <p:ext uri="{BB962C8B-B14F-4D97-AF65-F5344CB8AC3E}">
        <p14:creationId xmlns:p14="http://schemas.microsoft.com/office/powerpoint/2010/main" xmlns="" val="1182521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Drugi pokazatelj, odnos spoljnog duga prema izvozu, pokazuje mogućnost otplate </a:t>
            </a:r>
            <a:r>
              <a:rPr lang="sr-Latn-ME" sz="3600" dirty="0">
                <a:latin typeface="Arial" panose="020B0604020202020204" pitchFamily="34" charset="0"/>
                <a:cs typeface="Arial" panose="020B0604020202020204" pitchFamily="34" charset="0"/>
              </a:rPr>
              <a:t>duga putem izvoza roba i usluga. </a:t>
            </a:r>
          </a:p>
          <a:p>
            <a:pPr algn="just"/>
            <a:r>
              <a:rPr lang="sr-Latn-ME" sz="3600" dirty="0">
                <a:latin typeface="Arial" panose="020B0604020202020204" pitchFamily="34" charset="0"/>
                <a:cs typeface="Arial" panose="020B0604020202020204" pitchFamily="34" charset="0"/>
              </a:rPr>
              <a:t>Praktično, ne postoji opasnost od dužničke krize ako je veći izvoz od uvoza, odnosno neće postojati opasnost sve dok veličina duga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ne pređe granicu od 220% u donosu na izvoz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Tabl</a:t>
            </a:r>
            <a:r>
              <a:rPr lang="sr-Latn-ME" sz="360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External debt/GDP, in (%)</a:t>
            </a:r>
          </a:p>
          <a:p>
            <a:pPr algn="just"/>
            <a:endParaRPr lang="sr-Latn-ME" sz="3600" dirty="0"/>
          </a:p>
        </p:txBody>
      </p:sp>
    </p:spTree>
    <p:extLst>
      <p:ext uri="{BB962C8B-B14F-4D97-AF65-F5344CB8AC3E}">
        <p14:creationId xmlns:p14="http://schemas.microsoft.com/office/powerpoint/2010/main" xmlns="" val="3012615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0580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8574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ME" dirty="0" smtClean="0"/>
              <a:t>1.</a:t>
            </a:r>
            <a:r>
              <a:rPr lang="vi-VN" dirty="0" smtClean="0"/>
              <a:t>Odnos ukupnog duga prema BDP, prikazanog na zemljama Zapadnog Balkana, dati</a:t>
            </a:r>
            <a:r>
              <a:rPr lang="sr-Latn-ME" dirty="0" smtClean="0"/>
              <a:t> </a:t>
            </a:r>
            <a:r>
              <a:rPr lang="vi-VN" dirty="0" smtClean="0"/>
              <a:t>su u tabeli br. 3, gde se primećuje da je u 2000. godini najveći procenat imala Srbija</a:t>
            </a:r>
            <a:r>
              <a:rPr lang="sr-Latn-ME" dirty="0" smtClean="0"/>
              <a:t> </a:t>
            </a:r>
            <a:r>
              <a:rPr lang="vi-VN" dirty="0" smtClean="0"/>
              <a:t>(154,7%), što svakako predstavlja produkt politike vođene krajem devedesetih, jake</a:t>
            </a:r>
            <a:r>
              <a:rPr lang="sr-Latn-ME" dirty="0" smtClean="0"/>
              <a:t> </a:t>
            </a:r>
            <a:r>
              <a:rPr lang="vi-VN" dirty="0" smtClean="0"/>
              <a:t>ekspanzivne fiskale politike i početak strukturnih reformi. </a:t>
            </a:r>
            <a:endParaRPr lang="sr-Latn-ME" dirty="0" smtClean="0"/>
          </a:p>
        </p:txBody>
      </p:sp>
    </p:spTree>
    <p:extLst>
      <p:ext uri="{BB962C8B-B14F-4D97-AF65-F5344CB8AC3E}">
        <p14:creationId xmlns:p14="http://schemas.microsoft.com/office/powerpoint/2010/main" xmlns="" val="3645711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vi-VN" dirty="0"/>
              <a:t>Na približnom nivou</a:t>
            </a:r>
            <a:r>
              <a:rPr lang="sr-Latn-ME" dirty="0"/>
              <a:t> </a:t>
            </a:r>
            <a:r>
              <a:rPr lang="vi-VN" dirty="0"/>
              <a:t>ovog pokazatelja su: Slovenija sa (51,4%) Bosna i Hercegovina sa (52,1%) i Hrvatska</a:t>
            </a:r>
            <a:r>
              <a:rPr lang="sr-Latn-ME" dirty="0"/>
              <a:t> </a:t>
            </a:r>
            <a:r>
              <a:rPr lang="vi-VN" dirty="0"/>
              <a:t>sa (53%). </a:t>
            </a:r>
            <a:endParaRPr lang="sr-Latn-ME" dirty="0"/>
          </a:p>
          <a:p>
            <a:pPr marL="0" indent="0" algn="just">
              <a:buNone/>
            </a:pPr>
            <a:r>
              <a:rPr lang="vi-VN" dirty="0"/>
              <a:t>Dok je na kraju 2009. godine najmanja veličina ovog pokazatelja kod</a:t>
            </a:r>
            <a:r>
              <a:rPr lang="sr-Latn-ME" dirty="0"/>
              <a:t> </a:t>
            </a:r>
            <a:r>
              <a:rPr lang="vi-VN" dirty="0"/>
              <a:t>Bosne i Herceovine od (46,6%), a najveća kod Slovenije sa (113,4%). </a:t>
            </a: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085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vi-VN" dirty="0"/>
              <a:t>Srbija je druga</a:t>
            </a:r>
            <a:r>
              <a:rPr lang="sr-Latn-ME" dirty="0"/>
              <a:t> </a:t>
            </a:r>
            <a:r>
              <a:rPr lang="vi-VN" dirty="0"/>
              <a:t>po redu sa (73,6%), a iznad nje su Hrvatska (98,3%) i Crna Gora (96,9%).</a:t>
            </a:r>
            <a:endParaRPr lang="sr-Latn-ME" dirty="0"/>
          </a:p>
          <a:p>
            <a:pPr marL="0" indent="0" algn="just">
              <a:buNone/>
            </a:pPr>
            <a:r>
              <a:rPr lang="vi-VN" dirty="0" smtClean="0"/>
              <a:t>Ukoliko </a:t>
            </a:r>
            <a:r>
              <a:rPr lang="vi-VN" dirty="0"/>
              <a:t>posmatramo porast ovog pokazatelja videćemo da je najveći kod Slovenije</a:t>
            </a:r>
            <a:r>
              <a:rPr lang="sr-Latn-ME" dirty="0"/>
              <a:t> </a:t>
            </a:r>
            <a:r>
              <a:rPr lang="vi-VN" dirty="0"/>
              <a:t>sa (220%), Hrvatske (185%), Crne Gore (147%), (ako se poredi prirast od</a:t>
            </a:r>
            <a:r>
              <a:rPr lang="sr-Latn-ME" dirty="0"/>
              <a:t> </a:t>
            </a:r>
            <a:r>
              <a:rPr lang="vi-VN" dirty="0"/>
              <a:t>2003 godine kada su dostupni prvi podaci Evropske banke) i najmanji kod Bosne</a:t>
            </a:r>
            <a:r>
              <a:rPr lang="sr-Latn-ME" dirty="0"/>
              <a:t> </a:t>
            </a:r>
            <a:r>
              <a:rPr lang="vi-VN" dirty="0"/>
              <a:t>i Hercegovine sa (90%). Jedino je Srbija ostvarila pad ovog pokazatelja za ukupnih</a:t>
            </a:r>
            <a:r>
              <a:rPr lang="sr-Latn-ME" dirty="0"/>
              <a:t> </a:t>
            </a:r>
            <a:r>
              <a:rPr lang="vi-VN" dirty="0"/>
              <a:t>(210</a:t>
            </a:r>
            <a:r>
              <a:rPr lang="vi-VN" dirty="0" smtClean="0"/>
              <a:t>%)</a:t>
            </a:r>
            <a:r>
              <a:rPr lang="sr-Latn-ME" dirty="0" smtClean="0"/>
              <a:t>. 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366518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8075240" cy="5433467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ME" sz="3600" dirty="0">
                <a:latin typeface="Arial" panose="020B0604020202020204" pitchFamily="34" charset="0"/>
                <a:cs typeface="Arial" panose="020B0604020202020204" pitchFamily="34" charset="0"/>
              </a:rPr>
              <a:t>Po kriterijumu Svetske banke, odnos duga prema BDP, u visoko zadužene </a:t>
            </a:r>
            <a:r>
              <a:rPr lang="sr-Latn-M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zemlje za </a:t>
            </a:r>
            <a:r>
              <a:rPr lang="sr-Latn-ME" sz="3600" dirty="0">
                <a:latin typeface="Arial" panose="020B0604020202020204" pitchFamily="34" charset="0"/>
                <a:cs typeface="Arial" panose="020B0604020202020204" pitchFamily="34" charset="0"/>
              </a:rPr>
              <a:t>2009. godinu, u grupi preko 80% ovog indikatora, spadaju Slovenija, </a:t>
            </a:r>
            <a:r>
              <a:rPr lang="sr-Latn-M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Hrvatska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Crna Gora, a u srednje zadužene, ispod 80%, spada Srbija. </a:t>
            </a:r>
            <a:endParaRPr lang="pl-P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Jedina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nisko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zadužena </a:t>
            </a:r>
            <a:r>
              <a:rPr lang="sr-Latn-M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zemlja </a:t>
            </a:r>
            <a:r>
              <a:rPr lang="sr-Latn-ME" sz="3600" dirty="0">
                <a:latin typeface="Arial" panose="020B0604020202020204" pitchFamily="34" charset="0"/>
                <a:cs typeface="Arial" panose="020B0604020202020204" pitchFamily="34" charset="0"/>
              </a:rPr>
              <a:t>je Bosna i Hercegovina koja se našla na polju ispod 48% ovog indikatora</a:t>
            </a:r>
            <a:r>
              <a:rPr lang="sr-Latn-M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315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289451"/>
          </a:xfrm>
        </p:spPr>
        <p:txBody>
          <a:bodyPr>
            <a:normAutofit/>
          </a:bodyPr>
          <a:lstStyle/>
          <a:p>
            <a:pPr algn="just"/>
            <a:r>
              <a:rPr lang="sr-Latn-M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Odnos </a:t>
            </a:r>
            <a:r>
              <a:rPr lang="sr-Latn-ME" sz="3600" dirty="0">
                <a:latin typeface="Arial" panose="020B0604020202020204" pitchFamily="34" charset="0"/>
                <a:cs typeface="Arial" panose="020B0604020202020204" pitchFamily="34" charset="0"/>
              </a:rPr>
              <a:t>duga i izvoza, kao </a:t>
            </a:r>
            <a:r>
              <a:rPr lang="sr-Latn-M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drugi važni pokazatelji </a:t>
            </a:r>
            <a:r>
              <a:rPr lang="sr-Latn-ME" sz="3600" dirty="0">
                <a:latin typeface="Arial" panose="020B0604020202020204" pitchFamily="34" charset="0"/>
                <a:cs typeface="Arial" panose="020B0604020202020204" pitchFamily="34" charset="0"/>
              </a:rPr>
              <a:t>spoljne zaduženosti. </a:t>
            </a:r>
            <a:r>
              <a:rPr lang="sr-Latn-M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Tabela 4</a:t>
            </a:r>
          </a:p>
          <a:p>
            <a:pPr algn="just"/>
            <a:r>
              <a:rPr lang="sr-Latn-M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Činjenica </a:t>
            </a:r>
            <a:r>
              <a:rPr lang="sr-Latn-ME" sz="3600" dirty="0">
                <a:latin typeface="Arial" panose="020B0604020202020204" pitchFamily="34" charset="0"/>
                <a:cs typeface="Arial" panose="020B0604020202020204" pitchFamily="34" charset="0"/>
              </a:rPr>
              <a:t>je da posmatrane zemlje već duži niz godina beleže negativan neto izvoz, što za sobom povlači još dodadtna zaduživanja, pod uslovom </a:t>
            </a:r>
            <a:r>
              <a:rPr lang="sr-Latn-M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deficita </a:t>
            </a:r>
            <a:r>
              <a:rPr lang="sr-Latn-ME" sz="3600" dirty="0">
                <a:latin typeface="Arial" panose="020B0604020202020204" pitchFamily="34" charset="0"/>
                <a:cs typeface="Arial" panose="020B0604020202020204" pitchFamily="34" charset="0"/>
              </a:rPr>
              <a:t>budžeta i smanjenog obima stranih investicija.</a:t>
            </a:r>
          </a:p>
        </p:txBody>
      </p:sp>
    </p:spTree>
    <p:extLst>
      <p:ext uri="{BB962C8B-B14F-4D97-AF65-F5344CB8AC3E}">
        <p14:creationId xmlns:p14="http://schemas.microsoft.com/office/powerpoint/2010/main" xmlns="" val="181446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alkans.aljazeera.net/sites/default/files/ajb_javni_dug_bdp_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770"/>
            <a:ext cx="8496944" cy="69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298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U 2000. godini najveći procenat ovog indikatora zabeležen je u Srbiji sa (524,2%) gde je duplo premašen kriterijum viskoko zaduženih zemalja. </a:t>
            </a:r>
          </a:p>
          <a:p>
            <a:pPr algn="just"/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Sledeća je bila Bosna i Hercegovina sa (225%), na skoro tačnoj granici visoko zadužene zemlje. </a:t>
            </a:r>
          </a:p>
          <a:p>
            <a:pPr algn="just"/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U srednje zadužene zemlje spada samo Crna Gora (178,7%) (podaci vezani za 2002. godinu). </a:t>
            </a:r>
          </a:p>
          <a:p>
            <a:pPr algn="just"/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U nisko zadužene su Hrvatska (130,2%) i Slovenija (81,6%).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02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mtClean="0"/>
              <a:t/>
            </a:r>
            <a:br>
              <a:rPr lang="sr-Latn-ME" smtClean="0"/>
            </a:br>
            <a:r>
              <a:rPr lang="sr-Latn-ME"/>
              <a:t/>
            </a:r>
            <a:br>
              <a:rPr lang="sr-Latn-ME"/>
            </a:br>
            <a:r>
              <a:rPr lang="en-US" smtClean="0"/>
              <a:t>Table</a:t>
            </a:r>
            <a:r>
              <a:rPr lang="en-US"/>
              <a:t>: 4. </a:t>
            </a:r>
            <a:br>
              <a:rPr lang="en-US"/>
            </a:br>
            <a:r>
              <a:rPr lang="en-US"/>
              <a:t>External debt/exports of goods and services, in </a:t>
            </a:r>
            <a:r>
              <a:rPr lang="en-US" smtClean="0"/>
              <a:t>(%</a:t>
            </a:r>
            <a:r>
              <a:rPr lang="sr-Latn-ME" smtClean="0"/>
              <a:t>)</a:t>
            </a: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87" y="2448719"/>
            <a:ext cx="71342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7652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61459"/>
          </a:xfrm>
        </p:spPr>
        <p:txBody>
          <a:bodyPr>
            <a:normAutofit/>
          </a:bodyPr>
          <a:lstStyle/>
          <a:p>
            <a:pPr algn="just"/>
            <a:r>
              <a:rPr lang="vi-VN" dirty="0" smtClean="0"/>
              <a:t>Stanje u 2009. godini se znatno promenilo. Srbija je smanjila procenat ovog indikatora</a:t>
            </a:r>
            <a:r>
              <a:rPr lang="sr-Latn-ME" dirty="0" smtClean="0"/>
              <a:t> </a:t>
            </a:r>
            <a:r>
              <a:rPr lang="vi-VN" dirty="0" smtClean="0"/>
              <a:t>za 196% ( sa 524,2% u 2000. godini na 267% u 2009.), ali je i dalje ostala uzoni viskoko zaduženih zemalja. </a:t>
            </a:r>
            <a:endParaRPr lang="sr-Latn-ME" dirty="0" smtClean="0"/>
          </a:p>
          <a:p>
            <a:pPr algn="just"/>
            <a:r>
              <a:rPr lang="vi-VN" dirty="0" smtClean="0"/>
              <a:t>Stanje se pogoršalo kod Crne Gore za 165%, čime</a:t>
            </a:r>
            <a:r>
              <a:rPr lang="sr-Latn-ME" dirty="0" smtClean="0"/>
              <a:t> </a:t>
            </a:r>
            <a:r>
              <a:rPr lang="vi-VN" dirty="0" smtClean="0"/>
              <a:t>je prešla u visoko zadužene zemlje (178,7% u 2000. na 296,0 u 2009. godini). </a:t>
            </a:r>
            <a:endParaRPr lang="sr-Latn-ME" dirty="0" smtClean="0"/>
          </a:p>
        </p:txBody>
      </p:sp>
    </p:spTree>
    <p:extLst>
      <p:ext uri="{BB962C8B-B14F-4D97-AF65-F5344CB8AC3E}">
        <p14:creationId xmlns:p14="http://schemas.microsoft.com/office/powerpoint/2010/main" xmlns="" val="3566760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734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vi-VN" dirty="0"/>
              <a:t>Slična</a:t>
            </a:r>
            <a:r>
              <a:rPr lang="sr-Latn-ME" dirty="0"/>
              <a:t> </a:t>
            </a:r>
            <a:r>
              <a:rPr lang="vi-VN" dirty="0"/>
              <a:t>je situacija je i sa Hrvatskom sa povećanjem od 204% ( sa 130% u 2000., na 265%</a:t>
            </a:r>
            <a:r>
              <a:rPr lang="sr-Latn-ME" dirty="0"/>
              <a:t> </a:t>
            </a:r>
            <a:r>
              <a:rPr lang="vi-VN" dirty="0"/>
              <a:t>u 2009. godini) koja se takođe svrstava u visko zadužene zemlje.</a:t>
            </a:r>
            <a:r>
              <a:rPr lang="sr-Latn-ME" dirty="0"/>
              <a:t> </a:t>
            </a:r>
          </a:p>
          <a:p>
            <a:pPr algn="just"/>
            <a:r>
              <a:rPr lang="vi-VN" dirty="0"/>
              <a:t> Slovenija je prešla</a:t>
            </a:r>
            <a:r>
              <a:rPr lang="sr-Latn-ME" dirty="0"/>
              <a:t> </a:t>
            </a:r>
            <a:r>
              <a:rPr lang="vi-VN" dirty="0"/>
              <a:t>iz nisko zaduženih u 2000. godini u srednje zadužene u 2009. (sa 81,6% na 195%).</a:t>
            </a:r>
          </a:p>
          <a:p>
            <a:pPr algn="just"/>
            <a:r>
              <a:rPr lang="vi-VN" dirty="0"/>
              <a:t>Jedino je po osnovi ovog indikatora izuzetak je napravila Bosna i Hercegovina sa</a:t>
            </a:r>
            <a:r>
              <a:rPr lang="sr-Latn-ME" dirty="0"/>
              <a:t> </a:t>
            </a:r>
            <a:r>
              <a:rPr lang="vi-VN" dirty="0"/>
              <a:t>samanjenjem zaduženosti na 165% i time prešla u srednje zadužene zemlje</a:t>
            </a:r>
            <a:r>
              <a:rPr lang="vi-VN" dirty="0" smtClean="0"/>
              <a:t>.</a:t>
            </a:r>
            <a:r>
              <a:rPr lang="sr-Latn-ME" dirty="0" smtClean="0"/>
              <a:t> (Tabela 4)</a:t>
            </a: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7284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3.Komparacija servisiranja duga u procentima od izvoza roba i </a:t>
            </a:r>
            <a:r>
              <a:rPr lang="sr-Latn-ME" smtClean="0">
                <a:latin typeface="Arial" panose="020B0604020202020204" pitchFamily="34" charset="0"/>
                <a:cs typeface="Arial" panose="020B0604020202020204" pitchFamily="34" charset="0"/>
              </a:rPr>
              <a:t>usluga.</a:t>
            </a:r>
          </a:p>
          <a:p>
            <a:pPr marL="0" indent="0" algn="just">
              <a:buNone/>
            </a:pPr>
            <a:r>
              <a:rPr lang="sr-Latn-ME" smtClean="0">
                <a:latin typeface="Arial" panose="020B0604020202020204" pitchFamily="34" charset="0"/>
                <a:cs typeface="Arial" panose="020B0604020202020204" pitchFamily="34" charset="0"/>
              </a:rPr>
              <a:t> Tabela 5</a:t>
            </a:r>
            <a:endParaRPr lang="sr-Latn-M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Najveće učešće otplate po osnovu izvoza roba i usluga u 2000. godini od 23% je u Hrvatskoj, dok se u narednim godinama kotirao negativno da bi u 2009. godini dostigao vrednost od -45%. </a:t>
            </a:r>
          </a:p>
        </p:txBody>
      </p:sp>
    </p:spTree>
    <p:extLst>
      <p:ext uri="{BB962C8B-B14F-4D97-AF65-F5344CB8AC3E}">
        <p14:creationId xmlns:p14="http://schemas.microsoft.com/office/powerpoint/2010/main" xmlns="" val="3373217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Dok se vrijednost ovog pokazatelja u Bosni i Hercegovini kretala od 7,9% u 2000. godini prema manjim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vrijednostima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tako da bi devet godina kasnije dospela na visni od 3.3%, suprotno, Srbija je sa početkom od 2,7% za ovaj period dostigla vrednost od 42,7. </a:t>
            </a:r>
          </a:p>
        </p:txBody>
      </p:sp>
    </p:spTree>
    <p:extLst>
      <p:ext uri="{BB962C8B-B14F-4D97-AF65-F5344CB8AC3E}">
        <p14:creationId xmlns:p14="http://schemas.microsoft.com/office/powerpoint/2010/main" xmlns="" val="174864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Table: 5. </a:t>
            </a:r>
            <a:br>
              <a:rPr lang="en-US" sz="3200"/>
            </a:br>
            <a:r>
              <a:rPr lang="en-US" sz="3200"/>
              <a:t>Debt service (in per cent of exports of goods and </a:t>
            </a:r>
            <a:r>
              <a:rPr lang="en-US" sz="3200" smtClean="0"/>
              <a:t>services</a:t>
            </a:r>
            <a:r>
              <a:rPr lang="sr-Latn-ME" sz="3200" smtClean="0"/>
              <a:t>)</a:t>
            </a:r>
            <a:endParaRPr lang="en-US" sz="320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068331" cy="174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876" y="3296735"/>
            <a:ext cx="707404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2934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361459"/>
          </a:xfrm>
        </p:spPr>
        <p:txBody>
          <a:bodyPr/>
          <a:lstStyle/>
          <a:p>
            <a:pPr algn="just"/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Ovako mali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udio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servisiranja duga u odnosu na izvoz roba i usluga u 2000. godini proizilazi iz vrlo malog izvoza zbog slabe proizvodnje i nepovezanosti sa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svjetskim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tržištem, što znači da je ovako brzi rast uzrok niske baze izvoza. </a:t>
            </a:r>
            <a:endParaRPr lang="sr-Latn-M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Crna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Gora je držala neku konstantnu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vrijednost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oko 3.5%, a Slovenija je sa 9,5% prešla na 24%.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9000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vi-VN" sz="4000" dirty="0" smtClean="0">
                <a:latin typeface="+mn-lt"/>
              </a:rPr>
              <a:t>Zavisnost </a:t>
            </a:r>
            <a:r>
              <a:rPr lang="vi-VN" sz="4000" dirty="0">
                <a:latin typeface="+mn-lt"/>
              </a:rPr>
              <a:t>zaduženosti od stranih direktnih investicija</a:t>
            </a:r>
            <a:r>
              <a:rPr lang="vi-VN" dirty="0"/>
              <a:t/>
            </a:r>
            <a:br>
              <a:rPr lang="vi-VN" dirty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vi-VN" dirty="0" smtClean="0"/>
              <a:t>Veličina stranih direktnih investicija predstavlja značajnu stavku povećanja bruto</a:t>
            </a:r>
            <a:r>
              <a:rPr lang="sr-Latn-ME" dirty="0" smtClean="0"/>
              <a:t> </a:t>
            </a:r>
            <a:r>
              <a:rPr lang="vi-VN" dirty="0" smtClean="0"/>
              <a:t>društvenog proizvoda, finansiranja deficita tekučih transakcija, stoga i otplate</a:t>
            </a:r>
            <a:r>
              <a:rPr lang="sr-Latn-ME" dirty="0" smtClean="0"/>
              <a:t> </a:t>
            </a:r>
            <a:r>
              <a:rPr lang="vi-VN" dirty="0" smtClean="0"/>
              <a:t>spoljnog duga kao i povećanja kreditnog rejtinga.</a:t>
            </a:r>
          </a:p>
          <a:p>
            <a:pPr marL="0" indent="0" algn="just">
              <a:buNone/>
            </a:pPr>
            <a:r>
              <a:rPr lang="vi-VN" dirty="0" smtClean="0"/>
              <a:t>Proces tranzicije zemalja Zapadnog Balkana i tržišne privrede još uv</a:t>
            </a:r>
            <a:r>
              <a:rPr lang="sr-Latn-ME" dirty="0" smtClean="0"/>
              <a:t>ij</a:t>
            </a:r>
            <a:r>
              <a:rPr lang="vi-VN" dirty="0" smtClean="0"/>
              <a:t>ek je nekompletan</a:t>
            </a:r>
            <a:r>
              <a:rPr lang="sr-Latn-ME" dirty="0" smtClean="0"/>
              <a:t> </a:t>
            </a:r>
            <a:r>
              <a:rPr lang="vi-VN" dirty="0" smtClean="0"/>
              <a:t>i veliki broj ozbiljnih investitora izb</a:t>
            </a:r>
            <a:r>
              <a:rPr lang="sr-Latn-ME" dirty="0" smtClean="0"/>
              <a:t>j</a:t>
            </a:r>
            <a:r>
              <a:rPr lang="vi-VN" dirty="0" smtClean="0"/>
              <a:t>egava ove zemlje, zbog čega je priliv SDI još</a:t>
            </a:r>
            <a:r>
              <a:rPr lang="sr-Latn-ME" dirty="0" smtClean="0"/>
              <a:t> </a:t>
            </a:r>
            <a:r>
              <a:rPr lang="vi-VN" dirty="0" smtClean="0"/>
              <a:t>uv</a:t>
            </a:r>
            <a:r>
              <a:rPr lang="sr-Latn-ME" dirty="0" smtClean="0"/>
              <a:t>ij</a:t>
            </a:r>
            <a:r>
              <a:rPr lang="vi-VN" dirty="0" smtClean="0"/>
              <a:t>ek na nedovoljnom nivou. </a:t>
            </a:r>
            <a:endParaRPr lang="sr-Latn-ME" dirty="0" smtClean="0"/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8530738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pPr algn="just"/>
            <a:r>
              <a:rPr lang="vi-VN" dirty="0"/>
              <a:t>Najveći priliv po osnovu SDI je u većini ovih zemalja</a:t>
            </a:r>
            <a:r>
              <a:rPr lang="sr-Latn-ME" dirty="0"/>
              <a:t> </a:t>
            </a:r>
            <a:r>
              <a:rPr lang="vi-VN" dirty="0"/>
              <a:t>ostvaren po osnovu prihoda od </a:t>
            </a:r>
            <a:r>
              <a:rPr lang="vi-VN" dirty="0" smtClean="0"/>
              <a:t>privatizacije</a:t>
            </a:r>
            <a:r>
              <a:rPr lang="sr-Latn-ME" dirty="0" smtClean="0"/>
              <a:t>. </a:t>
            </a:r>
            <a:r>
              <a:rPr lang="vi-VN" dirty="0" smtClean="0"/>
              <a:t> </a:t>
            </a:r>
            <a:endParaRPr lang="sr-Latn-ME" dirty="0" smtClean="0"/>
          </a:p>
          <a:p>
            <a:pPr algn="just"/>
            <a:r>
              <a:rPr lang="vi-VN" dirty="0" smtClean="0"/>
              <a:t>Struktura </a:t>
            </a:r>
            <a:r>
              <a:rPr lang="vi-VN" dirty="0"/>
              <a:t>priliva SDI u region Zapadnog Balkana bila je nepovoljna,</a:t>
            </a:r>
            <a:r>
              <a:rPr lang="sr-Latn-ME" dirty="0"/>
              <a:t> </a:t>
            </a:r>
            <a:r>
              <a:rPr lang="vi-VN" dirty="0"/>
              <a:t>posmatrano po ekonomskim sektorima. </a:t>
            </a: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72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najviši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nacionalni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Japan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iznosio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223,8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BDP-a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znači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bi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cjelokupna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ekonomija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morala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2,23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da bi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potpunosti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mogla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isplatiti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državni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kreditorima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japanske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države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M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uračunate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eventualne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kamate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drugom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mjestu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nalazi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Grčka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nacionalnim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dugom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BDP-a. </a:t>
            </a:r>
            <a:endParaRPr lang="sr-Latn-M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Grčku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slijede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Italija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Portugal.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403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dirty="0" smtClean="0"/>
              <a:t>Ud</a:t>
            </a:r>
            <a:r>
              <a:rPr lang="sr-Latn-ME" dirty="0" smtClean="0"/>
              <a:t>i</a:t>
            </a:r>
            <a:r>
              <a:rPr lang="vi-VN" dirty="0" smtClean="0"/>
              <a:t>o </a:t>
            </a:r>
            <a:r>
              <a:rPr lang="vi-VN" dirty="0"/>
              <a:t>sekundarnog sektora (industrije i građevinarstva) u ukupnom </a:t>
            </a:r>
            <a:r>
              <a:rPr lang="vi-VN" dirty="0" smtClean="0"/>
              <a:t>sv</a:t>
            </a:r>
            <a:r>
              <a:rPr lang="sr-Latn-ME" dirty="0" smtClean="0"/>
              <a:t>j</a:t>
            </a:r>
            <a:r>
              <a:rPr lang="vi-VN" dirty="0" smtClean="0"/>
              <a:t>etskom </a:t>
            </a:r>
            <a:r>
              <a:rPr lang="vi-VN" dirty="0"/>
              <a:t>stock-u SDI iznosi oko 40%, dok je u većini zemalja Zapadnog Balkana ispod 20%.</a:t>
            </a:r>
          </a:p>
          <a:p>
            <a:pPr algn="just"/>
            <a:r>
              <a:rPr lang="vi-VN" dirty="0"/>
              <a:t> Razlog za nepovoljnu strukturu priliva proističe iz snažnog priliva </a:t>
            </a:r>
            <a:r>
              <a:rPr lang="vi-VN" dirty="0" smtClean="0"/>
              <a:t>finansijskih </a:t>
            </a:r>
            <a:r>
              <a:rPr lang="vi-VN" dirty="0"/>
              <a:t>investicija koje su, pri aprecijaciji domaćih valuta, dovele do snažnog rasta spoljnog duga svih zemalja Zapadnog </a:t>
            </a:r>
            <a:r>
              <a:rPr lang="vi-VN" dirty="0" smtClean="0"/>
              <a:t>Balkana</a:t>
            </a:r>
            <a:r>
              <a:rPr lang="sr-Latn-ME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7991933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240" cy="5217443"/>
          </a:xfrm>
        </p:spPr>
        <p:txBody>
          <a:bodyPr/>
          <a:lstStyle/>
          <a:p>
            <a:pPr algn="just"/>
            <a:r>
              <a:rPr lang="vi-VN" dirty="0"/>
              <a:t>Što se može </a:t>
            </a:r>
            <a:r>
              <a:rPr lang="vi-VN" dirty="0" smtClean="0"/>
              <a:t>prim</a:t>
            </a:r>
            <a:r>
              <a:rPr lang="sr-Latn-ME" dirty="0" smtClean="0"/>
              <a:t>ij</a:t>
            </a:r>
            <a:r>
              <a:rPr lang="vi-VN" dirty="0" smtClean="0"/>
              <a:t>etiti </a:t>
            </a:r>
            <a:r>
              <a:rPr lang="vi-VN" dirty="0"/>
              <a:t>da su u Srbiji do sada strane direktne investicije, ali i u zemljama Zapadnog Balkana, ulazile uglavnom u </a:t>
            </a:r>
            <a:r>
              <a:rPr lang="vi-VN" dirty="0" smtClean="0"/>
              <a:t>sektor</a:t>
            </a:r>
            <a:r>
              <a:rPr lang="sr-Latn-ME" dirty="0" smtClean="0"/>
              <a:t>e:</a:t>
            </a:r>
            <a:r>
              <a:rPr lang="vi-VN" dirty="0" smtClean="0"/>
              <a:t> bankarstvo</a:t>
            </a:r>
            <a:r>
              <a:rPr lang="vi-VN" dirty="0"/>
              <a:t>, osiguranje, energetiku,</a:t>
            </a:r>
            <a:r>
              <a:rPr lang="sr-Latn-ME" dirty="0"/>
              <a:t> </a:t>
            </a:r>
            <a:r>
              <a:rPr lang="vi-VN" dirty="0" smtClean="0"/>
              <a:t>telekomunikacije</a:t>
            </a:r>
            <a:r>
              <a:rPr lang="sr-Latn-ME" dirty="0" smtClean="0"/>
              <a:t>.</a:t>
            </a:r>
          </a:p>
          <a:p>
            <a:pPr marL="0" indent="0">
              <a:buNone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Tabl</a:t>
            </a:r>
            <a:r>
              <a:rPr lang="sr-Latn-ME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Foreign direct investment, net. (In millions of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r>
              <a:rPr lang="sr-Latn-ME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406854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0866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5253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73427"/>
          </a:xfrm>
        </p:spPr>
        <p:txBody>
          <a:bodyPr>
            <a:normAutofit/>
          </a:bodyPr>
          <a:lstStyle/>
          <a:p>
            <a:pPr algn="just"/>
            <a:r>
              <a:rPr lang="vi-VN" dirty="0" smtClean="0"/>
              <a:t>Posmatrajući neto strane direktne </a:t>
            </a:r>
            <a:r>
              <a:rPr lang="vi-VN" smtClean="0"/>
              <a:t>investicije (razlika </a:t>
            </a:r>
            <a:r>
              <a:rPr lang="vi-VN" dirty="0" smtClean="0"/>
              <a:t>u direktnim investicijama</a:t>
            </a:r>
            <a:r>
              <a:rPr lang="sr-Latn-ME" dirty="0" smtClean="0"/>
              <a:t> </a:t>
            </a:r>
            <a:r>
              <a:rPr lang="vi-VN" dirty="0" smtClean="0"/>
              <a:t>koje ulaze i onih koje izlaze iz zemlje) u odabranim zemljmama može se prim</a:t>
            </a:r>
            <a:r>
              <a:rPr lang="sr-Latn-ME" dirty="0" smtClean="0"/>
              <a:t>ij</a:t>
            </a:r>
            <a:r>
              <a:rPr lang="vi-VN" dirty="0" smtClean="0"/>
              <a:t>etiti</a:t>
            </a:r>
            <a:r>
              <a:rPr lang="sr-Latn-ME" dirty="0" smtClean="0"/>
              <a:t> </a:t>
            </a:r>
            <a:r>
              <a:rPr lang="vi-VN" dirty="0" smtClean="0"/>
              <a:t>da je najveća količina u 2000. godini zabeležena kod Hrvatske, zatim kod Bosne i</a:t>
            </a:r>
            <a:r>
              <a:rPr lang="sr-Latn-ME" dirty="0" smtClean="0"/>
              <a:t> </a:t>
            </a:r>
            <a:r>
              <a:rPr lang="vi-VN" dirty="0" smtClean="0"/>
              <a:t>Hercegovine, dok je najmanja kod Srbije i Slovenije. </a:t>
            </a:r>
            <a:endParaRPr lang="sr-Latn-ME" dirty="0" smtClean="0"/>
          </a:p>
        </p:txBody>
      </p:sp>
    </p:spTree>
    <p:extLst>
      <p:ext uri="{BB962C8B-B14F-4D97-AF65-F5344CB8AC3E}">
        <p14:creationId xmlns:p14="http://schemas.microsoft.com/office/powerpoint/2010/main" xmlns="" val="23318557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vi-VN" dirty="0"/>
              <a:t>Najveći trend rasta neto SDI</a:t>
            </a:r>
            <a:r>
              <a:rPr lang="sr-Latn-ME" dirty="0"/>
              <a:t> </a:t>
            </a:r>
            <a:r>
              <a:rPr lang="vi-VN" dirty="0"/>
              <a:t>tokom deset godina zabeležen je kod Srbije, gde je u 2010. godini zabeležen najveći</a:t>
            </a:r>
            <a:r>
              <a:rPr lang="sr-Latn-ME" dirty="0"/>
              <a:t> </a:t>
            </a:r>
            <a:r>
              <a:rPr lang="vi-VN" dirty="0"/>
              <a:t>neto obim. </a:t>
            </a:r>
            <a:endParaRPr lang="sr-Latn-ME" dirty="0"/>
          </a:p>
          <a:p>
            <a:pPr algn="just"/>
            <a:r>
              <a:rPr lang="vi-VN" dirty="0"/>
              <a:t>Takođe, sličnim tempom se kretala Hrvatska, Bosna i </a:t>
            </a:r>
            <a:r>
              <a:rPr lang="sr-Latn-ME" dirty="0"/>
              <a:t> H</a:t>
            </a:r>
            <a:r>
              <a:rPr lang="vi-VN" dirty="0"/>
              <a:t>ercegovina i</a:t>
            </a:r>
            <a:r>
              <a:rPr lang="sr-Latn-ME" dirty="0"/>
              <a:t> </a:t>
            </a:r>
            <a:r>
              <a:rPr lang="vi-VN" dirty="0"/>
              <a:t>Crna Gora . </a:t>
            </a:r>
            <a:endParaRPr lang="sr-Latn-ME" dirty="0"/>
          </a:p>
          <a:p>
            <a:pPr algn="just"/>
            <a:r>
              <a:rPr lang="vi-VN" dirty="0"/>
              <a:t>U skoro svim posmatranim zemljama zabeležen je porast neto SDI do</a:t>
            </a:r>
            <a:r>
              <a:rPr lang="sr-Latn-ME" dirty="0"/>
              <a:t> </a:t>
            </a:r>
            <a:r>
              <a:rPr lang="vi-VN" dirty="0"/>
              <a:t>2008. godine kada su ove zemlje suočene sa globalnom </a:t>
            </a:r>
            <a:r>
              <a:rPr lang="sr-Latn-ME" dirty="0"/>
              <a:t>ekonomskom </a:t>
            </a:r>
            <a:r>
              <a:rPr lang="vi-VN" dirty="0"/>
              <a:t>krizom.</a:t>
            </a:r>
          </a:p>
        </p:txBody>
      </p:sp>
    </p:spTree>
    <p:extLst>
      <p:ext uri="{BB962C8B-B14F-4D97-AF65-F5344CB8AC3E}">
        <p14:creationId xmlns:p14="http://schemas.microsoft.com/office/powerpoint/2010/main" xmlns="" val="29092358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vi-VN" dirty="0"/>
              <a:t>Ako uporedimo tabelu ukupnog duga i tabelu neto SDI primetićemo da je povećanje</a:t>
            </a:r>
            <a:r>
              <a:rPr lang="sr-Latn-ME" dirty="0"/>
              <a:t> </a:t>
            </a:r>
            <a:r>
              <a:rPr lang="vi-VN" dirty="0"/>
              <a:t>neto SDI pratilo i povećanje ukupnog duga. </a:t>
            </a:r>
            <a:endParaRPr lang="sr-Latn-ME" dirty="0"/>
          </a:p>
          <a:p>
            <a:pPr marL="0" indent="0" algn="just">
              <a:buNone/>
            </a:pPr>
            <a:r>
              <a:rPr lang="vi-VN" dirty="0"/>
              <a:t>Ove zemlje u periodu tranzicije nisu</a:t>
            </a:r>
            <a:r>
              <a:rPr lang="sr-Latn-ME" dirty="0"/>
              <a:t> </a:t>
            </a:r>
            <a:r>
              <a:rPr lang="vi-VN" dirty="0"/>
              <a:t>mogle nadoknaditi ubrzani razvoj svojim sredstvima niti sredstvima stranih investicija</a:t>
            </a:r>
            <a:r>
              <a:rPr lang="sr-Latn-ME" dirty="0"/>
              <a:t> </a:t>
            </a:r>
            <a:r>
              <a:rPr lang="vi-VN" dirty="0"/>
              <a:t>što je normalno da je došlo do porasta ukupnog duga. </a:t>
            </a:r>
            <a:endParaRPr lang="sr-Latn-ME" dirty="0"/>
          </a:p>
          <a:p>
            <a:pPr marL="0" indent="0" algn="just">
              <a:buNone/>
            </a:pPr>
            <a:r>
              <a:rPr lang="vi-VN" dirty="0"/>
              <a:t>Tkođe posmatrajući,</a:t>
            </a:r>
            <a:r>
              <a:rPr lang="sr-Latn-ME" dirty="0"/>
              <a:t> </a:t>
            </a:r>
            <a:r>
              <a:rPr lang="vi-VN" dirty="0"/>
              <a:t>neto investicije može se zakljućiti da one idu direktno u koraku sa izvršenom tranziciom</a:t>
            </a:r>
            <a:r>
              <a:rPr lang="sr-Latn-ME" dirty="0"/>
              <a:t> </a:t>
            </a:r>
            <a:r>
              <a:rPr lang="vi-VN" dirty="0"/>
              <a:t>ovih zemlja. </a:t>
            </a:r>
            <a:endParaRPr lang="sr-Latn-ME" dirty="0" smtClean="0"/>
          </a:p>
          <a:p>
            <a:pPr marL="0" indent="0" algn="just">
              <a:buNone/>
            </a:pPr>
            <a:r>
              <a:rPr lang="vi-VN" smtClean="0"/>
              <a:t>Ovd</a:t>
            </a:r>
            <a:r>
              <a:rPr lang="sr-Latn-ME" smtClean="0"/>
              <a:t>j</a:t>
            </a:r>
            <a:r>
              <a:rPr lang="vi-VN" smtClean="0"/>
              <a:t>e </a:t>
            </a:r>
            <a:r>
              <a:rPr lang="vi-VN" dirty="0"/>
              <a:t>prednjaće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Hrvatska i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Crna Gora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571378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145435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dirty="0" smtClean="0"/>
              <a:t> Dok u odnosu na ostale zemlje</a:t>
            </a:r>
            <a:r>
              <a:rPr lang="sr-Latn-ME" dirty="0" smtClean="0"/>
              <a:t> </a:t>
            </a:r>
            <a:r>
              <a:rPr lang="vi-VN" dirty="0" smtClean="0"/>
              <a:t>Slovenija u 2000. godini beleži pozitivan broj neto SDI, a u ostalim godinama</a:t>
            </a:r>
            <a:r>
              <a:rPr lang="sr-Latn-ME" dirty="0" smtClean="0"/>
              <a:t> </a:t>
            </a:r>
            <a:r>
              <a:rPr lang="vi-VN" dirty="0" smtClean="0"/>
              <a:t>negativan.</a:t>
            </a:r>
            <a:endParaRPr lang="sr-Latn-ME" dirty="0" smtClean="0"/>
          </a:p>
          <a:p>
            <a:pPr algn="just"/>
            <a:r>
              <a:rPr lang="vi-VN" dirty="0" smtClean="0"/>
              <a:t> Tranzicija Slovenije odstupala je od tranzicije ostalih zemalja. </a:t>
            </a:r>
            <a:endParaRPr lang="sr-Latn-ME" dirty="0" smtClean="0"/>
          </a:p>
          <a:p>
            <a:pPr algn="just"/>
            <a:r>
              <a:rPr lang="vi-VN" dirty="0" smtClean="0"/>
              <a:t>Naime,</a:t>
            </a:r>
            <a:r>
              <a:rPr lang="sr-Latn-ME" dirty="0" smtClean="0"/>
              <a:t> </a:t>
            </a:r>
            <a:r>
              <a:rPr lang="vi-VN" dirty="0" smtClean="0"/>
              <a:t>njezin odnos prema reformi bio je poprilično konzervativan te je inflaciju tolerisala</a:t>
            </a:r>
            <a:r>
              <a:rPr lang="sr-Latn-ME" dirty="0" smtClean="0"/>
              <a:t> </a:t>
            </a:r>
            <a:r>
              <a:rPr lang="vi-VN" dirty="0" smtClean="0"/>
              <a:t>u znatno većoj mjeri nego što je to bilo prihvatljivo, izazivajući bekstvo investicija</a:t>
            </a:r>
            <a:r>
              <a:rPr lang="sr-Latn-ME" dirty="0"/>
              <a:t>.</a:t>
            </a:r>
            <a:r>
              <a:rPr lang="vi-VN" dirty="0" smtClean="0"/>
              <a:t> </a:t>
            </a:r>
            <a:endParaRPr lang="sr-Latn-ME" dirty="0" smtClean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4494019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Autofit/>
          </a:bodyPr>
          <a:lstStyle/>
          <a:p>
            <a:pPr algn="just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Kako je prikazano u tabeli br. 6, uprkos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etskoj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krizi i tranzicij jedino je Crna Gora nastavila trend rasta investicija i posle 2008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godine.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ome doprin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ela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nezavisnost,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što je ova zemlja bila jako atraktivna za razvoj turizma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gde je i zabeležen najveći prirast SDI </a:t>
            </a:r>
            <a:endParaRPr lang="sr-Latn-M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Dokument svetske banke-Izvještaj br.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46660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Pregled javne potrošnje i institucija Crne Gore-Tom 2, 2008, str: A. Makroekonomski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efekti</a:t>
            </a:r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sr-Latn-ME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Tabl</a:t>
            </a:r>
            <a:r>
              <a:rPr lang="sr-Latn-ME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7. Foreign direct investment, net (per capita USD)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7087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10565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95296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/>
              <a:t>Kreditni rejting i visina zaduženosti</a:t>
            </a:r>
            <a:br>
              <a:rPr lang="sr-Latn-ME" dirty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U poslednjih devet godina najveći obim neto SDI po glavi stanovnika vezan je za Crnu Goru od 6.461 USD, zatim Hrvatsku, Srbiju, Bosnu i Hercegovinu, dok je samo u iznosu od 572 USD zabeležen u Sloveniji, tabela br. 7.</a:t>
            </a:r>
          </a:p>
          <a:p>
            <a:pPr marL="0" indent="0" algn="just">
              <a:buNone/>
            </a:pPr>
            <a:r>
              <a:rPr lang="sr-Latn-ME" b="1" dirty="0">
                <a:latin typeface="Arial" panose="020B0604020202020204" pitchFamily="34" charset="0"/>
                <a:cs typeface="Arial" panose="020B0604020202020204" pitchFamily="34" charset="0"/>
              </a:rPr>
              <a:t>Kreditni rejting i visina </a:t>
            </a:r>
            <a:r>
              <a:rPr lang="sr-Latn-ME" b="1" dirty="0" smtClean="0">
                <a:latin typeface="Arial" panose="020B0604020202020204" pitchFamily="34" charset="0"/>
                <a:cs typeface="Arial" panose="020B0604020202020204" pitchFamily="34" charset="0"/>
              </a:rPr>
              <a:t>zaduženosti </a:t>
            </a: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Kao što se vezuje ugled za pojedinca ili preduzeće na osnovu njihovog načina, principa i uspeha poslovanja, tako se za neku zemlju vezuje njen kreditni rejting kao sposobnost izvršavanja finansijskih obaveza.</a:t>
            </a: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13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641"/>
            <a:ext cx="8229600" cy="58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4089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Veći kreditni rejting znači i sigurnost pozajmica i investicija. </a:t>
            </a:r>
            <a:endParaRPr lang="sr-Latn-M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Jedan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od uticaja na visinu kreditnog rejtinga, pored solidne pozicije na tržištu, političke stabilnosti, budućeg privrednog razvoja, jeste i visina spoljnog duga.</a:t>
            </a:r>
          </a:p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Kreditin rejting za zemlje Zapadnog Balkana prikazan je na osnovu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procjene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agencije za kreditni rejting “Standard and Poor’s “ tabela br. 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89089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mtClean="0"/>
              <a:t>Kreditni rejting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zultat slika za zaduÅ¾enost zemalja zapadnog balk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060280" cy="42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7408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Najslabiji kreditni rejting dat je Bosni i Hercegovini, dok Srbija i Crna Gora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imaju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nešto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bolju poziciju sa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vr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ednostima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 “BB”, Slovenija beleži pozitivan rejting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 ocjenom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“A+”. </a:t>
            </a:r>
            <a:endParaRPr lang="sr-Latn-M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Primetićemo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da od posmatranih zemalja Slovenija ima najveći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kreditni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rejtinga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ali je ona takođe ima i najveću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spoljnog duga u BDP (113,4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2009. godinu), koji se prvenstveno ogleda u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svijetloj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kratkoročnoj i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dugoročnoj perspektivi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i jakoj kontorli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fiskalne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politike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sr-Latn-ME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67536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Hrvatska sa ocenom agencije “BBB” spada u red bolje kotiranih zemalja Zapadnog balkana naročito zbog napora pridruživanj Evropskoj Uniji i pored toga što je visoko zadužena sa (98,3%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spoljnog duga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u BDP).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0003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vi-VN" dirty="0" smtClean="0"/>
              <a:t>Zanimljivo </a:t>
            </a:r>
            <a:r>
              <a:rPr lang="vi-VN" dirty="0"/>
              <a:t>da Bosna i Hercegovina sa </a:t>
            </a:r>
            <a:r>
              <a:rPr lang="vi-VN" dirty="0" smtClean="0"/>
              <a:t>najmanjim</a:t>
            </a:r>
            <a:r>
              <a:rPr lang="sr-Latn-ME" dirty="0" smtClean="0"/>
              <a:t> </a:t>
            </a:r>
            <a:r>
              <a:rPr lang="vi-VN" dirty="0" smtClean="0"/>
              <a:t>procentom </a:t>
            </a:r>
            <a:r>
              <a:rPr lang="vi-VN" dirty="0"/>
              <a:t>duga u BDP (46,6%) ima najniži kreditni rejting. </a:t>
            </a:r>
            <a:endParaRPr lang="sr-Latn-ME" dirty="0" smtClean="0"/>
          </a:p>
          <a:p>
            <a:pPr marL="0" indent="0" algn="just">
              <a:buNone/>
            </a:pPr>
            <a:r>
              <a:rPr lang="vi-VN" dirty="0" smtClean="0"/>
              <a:t>Kao jedan</a:t>
            </a:r>
            <a:r>
              <a:rPr lang="sr-Latn-ME" dirty="0" smtClean="0"/>
              <a:t> </a:t>
            </a:r>
            <a:r>
              <a:rPr lang="vi-VN" dirty="0" smtClean="0"/>
              <a:t>od </a:t>
            </a:r>
            <a:r>
              <a:rPr lang="vi-VN" dirty="0"/>
              <a:t>razloga navodi se sporo sprovođenje tranzicije, neadekvatna razvojna politika </a:t>
            </a:r>
            <a:r>
              <a:rPr lang="vi-VN" dirty="0" smtClean="0"/>
              <a:t>i</a:t>
            </a:r>
            <a:r>
              <a:rPr lang="sr-Latn-ME" dirty="0" smtClean="0"/>
              <a:t> </a:t>
            </a:r>
            <a:r>
              <a:rPr lang="vi-VN" dirty="0" smtClean="0"/>
              <a:t>viskoka </a:t>
            </a:r>
            <a:r>
              <a:rPr lang="vi-VN" dirty="0"/>
              <a:t>stopa </a:t>
            </a:r>
            <a:r>
              <a:rPr lang="vi-VN" dirty="0" smtClean="0"/>
              <a:t>inflacije</a:t>
            </a:r>
            <a:r>
              <a:rPr lang="vi-VN" dirty="0"/>
              <a:t>.</a:t>
            </a:r>
          </a:p>
          <a:p>
            <a:pPr marL="0" indent="0" algn="just">
              <a:buNone/>
            </a:pPr>
            <a:r>
              <a:rPr lang="vi-VN" dirty="0"/>
              <a:t>Primećuje se da u zemljama Zapadnog Balkana kreditni rejting ne zavisi </a:t>
            </a:r>
            <a:r>
              <a:rPr lang="vi-VN" dirty="0" smtClean="0"/>
              <a:t>prvenstveno</a:t>
            </a:r>
            <a:r>
              <a:rPr lang="sr-Latn-ME" dirty="0" smtClean="0"/>
              <a:t> </a:t>
            </a:r>
            <a:r>
              <a:rPr lang="vi-VN" dirty="0" smtClean="0"/>
              <a:t>o </a:t>
            </a:r>
            <a:r>
              <a:rPr lang="vi-VN" dirty="0"/>
              <a:t>veličinu spoljnog duga, akcenat se stavlja na </a:t>
            </a:r>
            <a:r>
              <a:rPr lang="vi-VN" dirty="0" smtClean="0"/>
              <a:t>usp</a:t>
            </a:r>
            <a:r>
              <a:rPr lang="sr-Latn-ME" dirty="0" smtClean="0"/>
              <a:t>j</a:t>
            </a:r>
            <a:r>
              <a:rPr lang="vi-VN" dirty="0" smtClean="0"/>
              <a:t>ešnost </a:t>
            </a:r>
            <a:r>
              <a:rPr lang="vi-VN" dirty="0"/>
              <a:t>tranzicije, </a:t>
            </a:r>
            <a:r>
              <a:rPr lang="vi-VN" dirty="0" smtClean="0"/>
              <a:t>liberalizaciji</a:t>
            </a:r>
            <a:r>
              <a:rPr lang="sr-Latn-ME" dirty="0" smtClean="0"/>
              <a:t> </a:t>
            </a:r>
            <a:r>
              <a:rPr lang="vi-VN" dirty="0" smtClean="0"/>
              <a:t>tržišta</a:t>
            </a:r>
            <a:r>
              <a:rPr lang="vi-VN" dirty="0"/>
              <a:t>, </a:t>
            </a:r>
            <a:r>
              <a:rPr lang="vi-VN" dirty="0" smtClean="0"/>
              <a:t>usm</a:t>
            </a:r>
            <a:r>
              <a:rPr lang="sr-Latn-ME" dirty="0" smtClean="0"/>
              <a:t>j</a:t>
            </a:r>
            <a:r>
              <a:rPr lang="vi-VN" dirty="0" smtClean="0"/>
              <a:t>erenju </a:t>
            </a:r>
            <a:r>
              <a:rPr lang="vi-VN" dirty="0"/>
              <a:t>prema evropskim integracijama i političkoj stabilnosti.</a:t>
            </a:r>
          </a:p>
          <a:p>
            <a:pPr marL="0" indent="0" algn="just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1913827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mtClean="0">
                <a:latin typeface="Arial" panose="020B0604020202020204" pitchFamily="34" charset="0"/>
                <a:cs typeface="Arial" panose="020B0604020202020204" pitchFamily="34" charset="0"/>
              </a:rPr>
              <a:t>Zaduženost 2018.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Hrvatska i Albanija imaju najveći javni dug u regionu u odnosu na bruto domaći proizvod (BDP), dok je BiH među namanje zaduženim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zemljama</a:t>
            </a:r>
            <a:r>
              <a:rPr lang="sr-Latn-ME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Prema podacima Eurostata i Evropske komisije, na kraju drugog kvartala 2018. godine javni dug u Hrvatskoj iznosio je 76,1 posto BDP-a i značajno se smanjio u odnosu na prethodna razdoblja (u trećem kvartalu 2015. iznosio je 84,1 posto BDP-a). </a:t>
            </a:r>
            <a:endParaRPr lang="sr-Latn-M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1322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 Albaniji dug je dostigao 66,3 posto BDP-a, što ovu zemlja svrstava na 15. mjesto od 34 zemalja u Europi.</a:t>
            </a:r>
          </a:p>
          <a:p>
            <a:pPr algn="just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Kada je riječ o ostalim zemljama regije, Albanija ima sličan nivo duga sa Crnom Gorom i Srbijom. </a:t>
            </a:r>
            <a:endParaRPr lang="sr-Latn-ME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Ukupni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javni dug Crne Gore posljednjeg dana 2017. godine iznosio je 2,76 milijardi eura ili 64,17 odsto bruto domaćeg proizvoda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Srbija je nekada imala dug veći od 70 posto BDP-a, ali ga je na kraju drugog kvartala smanjila na 55,9 posto.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7493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>
            <a:normAutofit/>
          </a:bodyPr>
          <a:lstStyle/>
          <a:p>
            <a:pPr algn="just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Makedonija ima dug od oko 44 procenata BDP-a, Bosna i Hercegovina 36,3 posto, dok je najniži nivo duga na Kosovu, oko 16 posto.</a:t>
            </a:r>
          </a:p>
          <a:p>
            <a:pPr algn="just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Najveći dužnici u Evropi su Grčka (179,7 posto BDP-a), Portugal (124,9 posto)i Italija (133,1 posto).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Ubjedljivo najmanji dug u Evropi u odnosu na BDP ima Estonija, svega 8,3 posto.</a:t>
            </a:r>
          </a:p>
          <a:p>
            <a:pPr algn="just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0033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2174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Latn-ME" sz="5100" dirty="0" smtClean="0"/>
              <a:t>REZIME</a:t>
            </a:r>
            <a:endParaRPr lang="vi-VN" sz="5100" dirty="0" smtClean="0"/>
          </a:p>
          <a:p>
            <a:pPr marL="0" indent="0" algn="just">
              <a:buNone/>
            </a:pPr>
            <a:r>
              <a:rPr lang="vi-VN" sz="5800" dirty="0" smtClean="0"/>
              <a:t>Posmatrane zemlje od 2000. godine pa nadalje b</a:t>
            </a:r>
            <a:r>
              <a:rPr lang="sr-Latn-ME" sz="5800" dirty="0" smtClean="0"/>
              <a:t>i</a:t>
            </a:r>
            <a:r>
              <a:rPr lang="vi-VN" sz="5800" dirty="0" smtClean="0"/>
              <a:t>eleže paralelano kretanje ekonomskih</a:t>
            </a:r>
            <a:r>
              <a:rPr lang="sr-Latn-ME" sz="5800" dirty="0" smtClean="0"/>
              <a:t> </a:t>
            </a:r>
            <a:r>
              <a:rPr lang="vi-VN" sz="5800" dirty="0" smtClean="0"/>
              <a:t>reformi sa povećanim obimom zaduženosti. </a:t>
            </a:r>
            <a:endParaRPr lang="sr-Latn-ME" sz="5800" dirty="0" smtClean="0"/>
          </a:p>
          <a:p>
            <a:pPr marL="0" indent="0" algn="just">
              <a:buNone/>
            </a:pPr>
            <a:r>
              <a:rPr lang="vi-VN" sz="5800" dirty="0" smtClean="0"/>
              <a:t>To nije nikakvo novo pravilo, ono</a:t>
            </a:r>
            <a:r>
              <a:rPr lang="sr-Latn-ME" sz="5800" dirty="0" smtClean="0"/>
              <a:t> </a:t>
            </a:r>
            <a:r>
              <a:rPr lang="vi-VN" sz="5800" dirty="0" smtClean="0"/>
              <a:t>prati i razvijene zemlje, ali malo više odjekuje u zemljama u razvoju, čiji početni stadijumi</a:t>
            </a:r>
            <a:r>
              <a:rPr lang="sr-Latn-ME" sz="5800" dirty="0" smtClean="0"/>
              <a:t> </a:t>
            </a:r>
            <a:r>
              <a:rPr lang="vi-VN" sz="5800" dirty="0" smtClean="0"/>
              <a:t>rasta zaht</a:t>
            </a:r>
            <a:r>
              <a:rPr lang="sr-Latn-ME" sz="5800" dirty="0" smtClean="0"/>
              <a:t>ij</a:t>
            </a:r>
            <a:r>
              <a:rPr lang="vi-VN" sz="5800" dirty="0" smtClean="0"/>
              <a:t>evaju sredstva koja su iznad njihovi mogućnosti.</a:t>
            </a:r>
            <a:endParaRPr lang="sr-Latn-ME" sz="5800" dirty="0" smtClean="0"/>
          </a:p>
          <a:p>
            <a:pPr marL="0" indent="0" algn="just">
              <a:buNone/>
            </a:pPr>
            <a:r>
              <a:rPr lang="vi-VN" sz="5800" dirty="0" smtClean="0"/>
              <a:t> </a:t>
            </a:r>
            <a:endParaRPr lang="sr-Latn-ME" sz="5800" dirty="0" smtClean="0"/>
          </a:p>
        </p:txBody>
      </p:sp>
    </p:spTree>
    <p:extLst>
      <p:ext uri="{BB962C8B-B14F-4D97-AF65-F5344CB8AC3E}">
        <p14:creationId xmlns:p14="http://schemas.microsoft.com/office/powerpoint/2010/main" xmlns="" val="14628488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dirty="0"/>
              <a:t>Ipak, u zavisnosti</a:t>
            </a:r>
            <a:r>
              <a:rPr lang="sr-Latn-ME" dirty="0"/>
              <a:t> </a:t>
            </a:r>
            <a:r>
              <a:rPr lang="vi-VN" dirty="0"/>
              <a:t>od programa ekonomske politike, odnosno lošim rukovanjem pozajmljeni sredstava</a:t>
            </a:r>
            <a:r>
              <a:rPr lang="sr-Latn-ME" dirty="0"/>
              <a:t> </a:t>
            </a:r>
            <a:r>
              <a:rPr lang="vi-VN" dirty="0"/>
              <a:t>može doći do </a:t>
            </a:r>
            <a:r>
              <a:rPr lang="vi-VN" dirty="0" smtClean="0"/>
              <a:t>v</a:t>
            </a:r>
            <a:r>
              <a:rPr lang="sr-Latn-ME" dirty="0" smtClean="0"/>
              <a:t>j</a:t>
            </a:r>
            <a:r>
              <a:rPr lang="vi-VN" dirty="0" smtClean="0"/>
              <a:t>ečite </a:t>
            </a:r>
            <a:r>
              <a:rPr lang="vi-VN" dirty="0"/>
              <a:t>tranzicije ili do doživotnog rada vezanog za otplatu kamate.</a:t>
            </a:r>
          </a:p>
          <a:p>
            <a:pPr marL="0" indent="0" algn="just">
              <a:buNone/>
            </a:pPr>
            <a:r>
              <a:rPr lang="vi-VN" dirty="0"/>
              <a:t>Iz makroekonomskih pokazatelja i podataka, ne postoji neka </a:t>
            </a:r>
            <a:r>
              <a:rPr lang="vi-VN" dirty="0" smtClean="0"/>
              <a:t>prim</a:t>
            </a:r>
            <a:r>
              <a:rPr lang="sr-Latn-ME" dirty="0" smtClean="0"/>
              <a:t>j</a:t>
            </a:r>
            <a:r>
              <a:rPr lang="vi-VN" dirty="0" smtClean="0"/>
              <a:t>etno </a:t>
            </a:r>
            <a:r>
              <a:rPr lang="vi-VN" dirty="0"/>
              <a:t>veća razlika</a:t>
            </a:r>
            <a:r>
              <a:rPr lang="sr-Latn-ME" dirty="0"/>
              <a:t> </a:t>
            </a:r>
            <a:r>
              <a:rPr lang="vi-VN" dirty="0"/>
              <a:t>u postojećem stanju zaduženosti kao i održivosti ovih zemalja. </a:t>
            </a:r>
            <a:endParaRPr lang="sr-Latn-ME" dirty="0"/>
          </a:p>
          <a:p>
            <a:pPr marL="0" indent="0" algn="just">
              <a:buNone/>
            </a:pPr>
            <a:r>
              <a:rPr lang="vi-VN" dirty="0"/>
              <a:t> </a:t>
            </a: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625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Hrvatska i Slovenija najzaduženije u regiji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Dvije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države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namaju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Makao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Istočni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Timor. </a:t>
            </a:r>
            <a:endParaRPr lang="sr-Latn-M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Bruneji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nacionalni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kojeg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čini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3,1 </a:t>
            </a:r>
            <a:r>
              <a:rPr lang="sr-Latn-M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BDP-a,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Libija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5,1</a:t>
            </a:r>
            <a:r>
              <a:rPr lang="sr-Latn-M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%,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Afganistan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8,3 </a:t>
            </a:r>
            <a:r>
              <a:rPr lang="sr-Latn-ME" sz="4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sr-Latn-M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ran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14,2 </a:t>
            </a:r>
            <a:r>
              <a:rPr lang="sr-Latn-M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% BDP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državama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uže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regije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najveći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članice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Evropske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unije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Slovenija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Hrvatska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Hrvatski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čini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81,5</a:t>
            </a:r>
            <a:r>
              <a:rPr lang="sr-Latn-M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BDP-a</a:t>
            </a:r>
            <a:r>
              <a:rPr lang="sr-Latn-M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sloven</a:t>
            </a:r>
            <a:r>
              <a:rPr lang="sr-Latn-M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ački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78,6 </a:t>
            </a:r>
            <a:r>
              <a:rPr lang="sr-Latn-ME" sz="4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M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Najniži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sr-Latn-M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dug imaju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Kosovo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20,6</a:t>
            </a:r>
            <a:r>
              <a:rPr lang="sr-Latn-M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BDP-a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Bosna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Hercegovina – 43,2 </a:t>
            </a:r>
            <a:r>
              <a:rPr lang="sr-Latn-ME" sz="4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BDP-a.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64378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Slovenija je na većem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obimu odnosa spoljnog duga i BDP-a i duga po glavi stanovnika, ali treba imati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u vidu da je ova zemlja proizvodno-izvozno orjentisana.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Hrvatska je, po osnovu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apsolutne veličine duga, odnosa duga i izvoza i negativnim ućešćem izvoza u otplati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duga na najnepovoljnijem polaožaju, ali treba imati u vidu da ostvaruje velike napore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pridruživanju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Evr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7268410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/>
          <a:lstStyle/>
          <a:p>
            <a:pPr marL="0" indent="0" algn="just">
              <a:buNone/>
            </a:pPr>
            <a:r>
              <a:rPr lang="vi-VN">
                <a:cs typeface="Arial" panose="020B0604020202020204" pitchFamily="34" charset="0"/>
              </a:rPr>
              <a:t>Srbiji i Crnoj Gori, koje su sa koro sličnim veličinama trenutnog</a:t>
            </a:r>
            <a:r>
              <a:rPr lang="sr-Latn-M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>
                <a:cs typeface="Arial" panose="020B0604020202020204" pitchFamily="34" charset="0"/>
              </a:rPr>
              <a:t>razvoja, još ne pr</a:t>
            </a:r>
            <a:r>
              <a:rPr lang="sr-Latn-ME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vi-VN">
                <a:cs typeface="Arial" panose="020B0604020202020204" pitchFamily="34" charset="0"/>
              </a:rPr>
              <a:t>eti dužnička kriza.</a:t>
            </a:r>
            <a:endParaRPr lang="sr-Latn-M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vi-VN">
                <a:cs typeface="Arial" panose="020B0604020202020204" pitchFamily="34" charset="0"/>
              </a:rPr>
              <a:t> Bosna i Hercegovina ima jako povoljnu</a:t>
            </a:r>
            <a:r>
              <a:rPr lang="sr-Latn-M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>
                <a:cs typeface="Arial" panose="020B0604020202020204" pitchFamily="34" charset="0"/>
              </a:rPr>
              <a:t>poziciju u zaduženosti, ali nju prate jako nepovoljni uslovi zaduživanja, odnosno</a:t>
            </a:r>
            <a:r>
              <a:rPr lang="sr-Latn-M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>
                <a:cs typeface="Arial" panose="020B0604020202020204" pitchFamily="34" charset="0"/>
              </a:rPr>
              <a:t>najniži kreditni rejting u regionu</a:t>
            </a:r>
            <a:r>
              <a:rPr lang="sr-Latn-ME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5117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dirty="0" smtClean="0"/>
              <a:t>Ovako kretanje ekonomskog razvoja uz konstantno zaduživanje podstaknuto sve</a:t>
            </a:r>
            <a:r>
              <a:rPr lang="sr-Latn-ME" dirty="0" smtClean="0"/>
              <a:t> </a:t>
            </a:r>
            <a:r>
              <a:rPr lang="vi-VN" dirty="0" smtClean="0"/>
              <a:t>većom potrošnjom kako javom tako i ličnom ne može zadugo biti održivo. </a:t>
            </a:r>
            <a:endParaRPr lang="sr-Latn-ME" dirty="0" smtClean="0"/>
          </a:p>
          <a:p>
            <a:pPr marL="0" indent="0" algn="just">
              <a:buNone/>
            </a:pPr>
            <a:r>
              <a:rPr lang="vi-VN" dirty="0" smtClean="0"/>
              <a:t>Prvenstveno</a:t>
            </a:r>
            <a:r>
              <a:rPr lang="sr-Latn-ME" dirty="0" smtClean="0"/>
              <a:t> </a:t>
            </a:r>
            <a:r>
              <a:rPr lang="vi-VN" dirty="0" smtClean="0"/>
              <a:t>se mora stvoriti makroekonomska stabilnost radi podizanja konkurentnosti</a:t>
            </a:r>
            <a:r>
              <a:rPr lang="sr-Latn-ME" dirty="0" smtClean="0"/>
              <a:t> </a:t>
            </a:r>
            <a:r>
              <a:rPr lang="vi-VN" dirty="0" smtClean="0"/>
              <a:t>i iznalaženjem realnijih izvora finansiranja privrede. </a:t>
            </a:r>
            <a:endParaRPr lang="sr-Latn-ME" dirty="0" smtClean="0"/>
          </a:p>
          <a:p>
            <a:pPr marL="0" indent="0" algn="just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0214434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/>
          <a:lstStyle/>
          <a:p>
            <a:pPr marL="0" indent="0" algn="just">
              <a:buNone/>
            </a:pPr>
            <a:r>
              <a:rPr lang="vi-VN" sz="3600" dirty="0"/>
              <a:t>Potrebno je povećati neto</a:t>
            </a:r>
            <a:r>
              <a:rPr lang="sr-Latn-ME" sz="3600" dirty="0"/>
              <a:t> </a:t>
            </a:r>
            <a:r>
              <a:rPr lang="vi-VN" sz="3600" dirty="0"/>
              <a:t>izvoz, smanjiti javnu potrošnju, povećati domaće i strane investicije kao i koordinirati</a:t>
            </a:r>
            <a:r>
              <a:rPr lang="sr-Latn-ME" sz="3600" dirty="0"/>
              <a:t> </a:t>
            </a:r>
            <a:r>
              <a:rPr lang="vi-VN" sz="3600" dirty="0"/>
              <a:t>fiskalnu i monetarnu politiku. </a:t>
            </a:r>
            <a:endParaRPr lang="sr-Latn-ME" sz="3600" dirty="0"/>
          </a:p>
          <a:p>
            <a:pPr marL="0" indent="0" algn="just">
              <a:buNone/>
            </a:pPr>
            <a:r>
              <a:rPr lang="vi-VN" sz="3600" dirty="0"/>
              <a:t>Takođe, imperativno vršiti investiranje u one</a:t>
            </a:r>
            <a:r>
              <a:rPr lang="sr-Latn-ME" sz="3600" dirty="0"/>
              <a:t> </a:t>
            </a:r>
            <a:r>
              <a:rPr lang="vi-VN" sz="3600" dirty="0"/>
              <a:t>projekte koji su zasnovani na stvaranju razvoja privredne strukture i koji će biti</a:t>
            </a:r>
            <a:r>
              <a:rPr lang="sr-Latn-ME" sz="3600" dirty="0"/>
              <a:t> </a:t>
            </a:r>
            <a:r>
              <a:rPr lang="vi-VN" sz="3600" dirty="0"/>
              <a:t>viskoko profitablni.</a:t>
            </a:r>
            <a:endParaRPr lang="sr-Latn-ME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7180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algn="just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Zemljama zapadnog Balkana biće potrebno šest decenija da dostignu nivo dohotka Evropske unije, ako njihov privredni rast nastavi da bude kao između 1995. i 2015. godine, a dvije decenije ako ga ubrzaju – navodi se u najnovijem izvještaju Svetske banke koji je predstavljen u Beču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ME" smtClean="0"/>
              <a:t>KRAJ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94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Prosječni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Evropske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2018.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činio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ukupnog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BDP-a.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brojka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prikriva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veliku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razliku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među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državama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članicama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pomenuti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grčki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javni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dug,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Italija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Portugal,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Kipar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Belgija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takođe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javni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veći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BDP-a.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341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647730"/>
          </a:xfrm>
        </p:spPr>
        <p:txBody>
          <a:bodyPr>
            <a:normAutofit fontScale="90000"/>
          </a:bodyPr>
          <a:lstStyle/>
          <a:p>
            <a:r>
              <a:rPr lang="sr-Latn-ME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ME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ME" smtClean="0">
                <a:latin typeface="Arial" panose="020B0604020202020204" pitchFamily="34" charset="0"/>
                <a:cs typeface="Arial" panose="020B0604020202020204" pitchFamily="34" charset="0"/>
              </a:rPr>
              <a:t>ZZB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U poslednje dvije decenije zemlje Zapadnog Balkana prolaze tranzicioni period koji se prvenstveno ostvarivao aktivnom razvojnom politikom zasnovanoj na potrošnji.</a:t>
            </a:r>
          </a:p>
          <a:p>
            <a:pPr marL="0" indent="0" algn="just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Koncept razvoja preko potrošnje koja je bila nešto obimnija od proizvodnje doveo je do stvaranja finansijskog jaza koji se morao popuniti zaduživanjem. </a:t>
            </a:r>
          </a:p>
        </p:txBody>
      </p:sp>
    </p:spTree>
    <p:extLst>
      <p:ext uri="{BB962C8B-B14F-4D97-AF65-F5344CB8AC3E}">
        <p14:creationId xmlns:p14="http://schemas.microsoft.com/office/powerpoint/2010/main" xmlns="" val="219026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3839</Words>
  <Application>Microsoft Office PowerPoint</Application>
  <PresentationFormat>On-screen Show (4:3)</PresentationFormat>
  <Paragraphs>188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Slide 1</vt:lpstr>
      <vt:lpstr> UVOD </vt:lpstr>
      <vt:lpstr>ZAPADNI BALKAN</vt:lpstr>
      <vt:lpstr>Slide 4</vt:lpstr>
      <vt:lpstr>Slide 5</vt:lpstr>
      <vt:lpstr>Slide 6</vt:lpstr>
      <vt:lpstr>Hrvatska i Slovenija najzaduženije u regiji</vt:lpstr>
      <vt:lpstr>Slide 8</vt:lpstr>
      <vt:lpstr> ZZB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Ukupni spoljni dug i dug po glavi stanovnika ZZB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  Table: 4.  External debt/exports of goods and services, in (%) </vt:lpstr>
      <vt:lpstr>Slide 42</vt:lpstr>
      <vt:lpstr>Slide 43</vt:lpstr>
      <vt:lpstr>Slide 44</vt:lpstr>
      <vt:lpstr>Slide 45</vt:lpstr>
      <vt:lpstr>Table: 5.  Debt service (in per cent of exports of goods and services)</vt:lpstr>
      <vt:lpstr>Slide 47</vt:lpstr>
      <vt:lpstr> Zavisnost zaduženosti od stranih direktnih investicija 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Kreditni rejting i visina zaduženosti </vt:lpstr>
      <vt:lpstr>Slide 60</vt:lpstr>
      <vt:lpstr>Kreditni rejting</vt:lpstr>
      <vt:lpstr>Slide 62</vt:lpstr>
      <vt:lpstr>Slide 63</vt:lpstr>
      <vt:lpstr>Slide 64</vt:lpstr>
      <vt:lpstr>Zaduženost 2018.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Company>Centralna banka Crne Gore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Halil Kalac</dc:creator>
  <cp:lastModifiedBy>Windows User</cp:lastModifiedBy>
  <cp:revision>45</cp:revision>
  <dcterms:created xsi:type="dcterms:W3CDTF">2014-12-02T13:55:59Z</dcterms:created>
  <dcterms:modified xsi:type="dcterms:W3CDTF">2019-01-06T23:16:30Z</dcterms:modified>
</cp:coreProperties>
</file>