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9" r:id="rId3"/>
    <p:sldId id="313" r:id="rId4"/>
    <p:sldId id="257" r:id="rId5"/>
    <p:sldId id="311" r:id="rId6"/>
    <p:sldId id="258" r:id="rId7"/>
    <p:sldId id="285" r:id="rId8"/>
    <p:sldId id="282" r:id="rId9"/>
    <p:sldId id="259" r:id="rId10"/>
    <p:sldId id="334" r:id="rId11"/>
    <p:sldId id="260" r:id="rId12"/>
    <p:sldId id="337" r:id="rId13"/>
    <p:sldId id="290" r:id="rId14"/>
    <p:sldId id="292" r:id="rId15"/>
    <p:sldId id="287" r:id="rId16"/>
    <p:sldId id="333" r:id="rId17"/>
    <p:sldId id="291" r:id="rId18"/>
    <p:sldId id="332" r:id="rId19"/>
    <p:sldId id="261" r:id="rId20"/>
    <p:sldId id="262" r:id="rId21"/>
    <p:sldId id="331" r:id="rId22"/>
    <p:sldId id="293" r:id="rId23"/>
    <p:sldId id="335" r:id="rId24"/>
    <p:sldId id="294" r:id="rId25"/>
    <p:sldId id="329" r:id="rId26"/>
    <p:sldId id="263" r:id="rId27"/>
    <p:sldId id="328" r:id="rId28"/>
    <p:sldId id="264" r:id="rId29"/>
    <p:sldId id="327" r:id="rId30"/>
    <p:sldId id="339" r:id="rId31"/>
    <p:sldId id="265" r:id="rId32"/>
    <p:sldId id="299" r:id="rId33"/>
    <p:sldId id="310" r:id="rId34"/>
    <p:sldId id="266" r:id="rId35"/>
    <p:sldId id="323" r:id="rId36"/>
    <p:sldId id="267" r:id="rId37"/>
    <p:sldId id="268" r:id="rId38"/>
    <p:sldId id="336" r:id="rId39"/>
    <p:sldId id="289" r:id="rId40"/>
    <p:sldId id="314" r:id="rId41"/>
    <p:sldId id="269" r:id="rId42"/>
    <p:sldId id="315" r:id="rId43"/>
    <p:sldId id="270" r:id="rId44"/>
    <p:sldId id="307" r:id="rId45"/>
    <p:sldId id="316" r:id="rId46"/>
    <p:sldId id="271" r:id="rId47"/>
    <p:sldId id="272" r:id="rId48"/>
    <p:sldId id="308" r:id="rId49"/>
    <p:sldId id="273" r:id="rId50"/>
    <p:sldId id="300" r:id="rId51"/>
    <p:sldId id="274" r:id="rId52"/>
    <p:sldId id="301" r:id="rId53"/>
    <p:sldId id="312" r:id="rId54"/>
    <p:sldId id="318" r:id="rId55"/>
    <p:sldId id="275" r:id="rId56"/>
    <p:sldId id="295" r:id="rId57"/>
    <p:sldId id="319" r:id="rId58"/>
    <p:sldId id="276" r:id="rId59"/>
    <p:sldId id="302" r:id="rId60"/>
    <p:sldId id="338" r:id="rId61"/>
    <p:sldId id="296" r:id="rId62"/>
    <p:sldId id="303" r:id="rId63"/>
    <p:sldId id="277" r:id="rId64"/>
    <p:sldId id="278" r:id="rId65"/>
    <p:sldId id="304" r:id="rId66"/>
    <p:sldId id="320" r:id="rId67"/>
    <p:sldId id="297" r:id="rId68"/>
    <p:sldId id="305" r:id="rId69"/>
    <p:sldId id="321" r:id="rId70"/>
    <p:sldId id="298" r:id="rId71"/>
    <p:sldId id="279" r:id="rId72"/>
    <p:sldId id="280" r:id="rId7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BA878-0444-4E3C-BF65-AFD23D12D4A2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2995-10B9-4A4A-BA38-622DA05C1C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640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BA878-0444-4E3C-BF65-AFD23D12D4A2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2995-10B9-4A4A-BA38-622DA05C1C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0746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BA878-0444-4E3C-BF65-AFD23D12D4A2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2995-10B9-4A4A-BA38-622DA05C1C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3759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BA878-0444-4E3C-BF65-AFD23D12D4A2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2995-10B9-4A4A-BA38-622DA05C1C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39064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BA878-0444-4E3C-BF65-AFD23D12D4A2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2995-10B9-4A4A-BA38-622DA05C1C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2860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BA878-0444-4E3C-BF65-AFD23D12D4A2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2995-10B9-4A4A-BA38-622DA05C1C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389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BA878-0444-4E3C-BF65-AFD23D12D4A2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2995-10B9-4A4A-BA38-622DA05C1C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007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BA878-0444-4E3C-BF65-AFD23D12D4A2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2995-10B9-4A4A-BA38-622DA05C1C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9325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BA878-0444-4E3C-BF65-AFD23D12D4A2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2995-10B9-4A4A-BA38-622DA05C1C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6561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BA878-0444-4E3C-BF65-AFD23D12D4A2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2995-10B9-4A4A-BA38-622DA05C1C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4147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BA878-0444-4E3C-BF65-AFD23D12D4A2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2995-10B9-4A4A-BA38-622DA05C1C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4922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BA878-0444-4E3C-BF65-AFD23D12D4A2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52995-10B9-4A4A-BA38-622DA05C1C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0861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smtClean="0"/>
              <a:t>MEĐUNARODNO FINANSIJSKO PRAVO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ME" sz="3600" smtClean="0"/>
              <a:t>GRUPA SVJETSKA BANKA</a:t>
            </a:r>
          </a:p>
          <a:p>
            <a:r>
              <a:rPr lang="sr-Latn-ME" sz="3600" smtClean="0"/>
              <a:t>Prof. Dr Halil Kalač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xmlns="" val="97600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118" y="497541"/>
            <a:ext cx="10748682" cy="5679422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Između</a:t>
            </a:r>
            <a:r>
              <a:rPr lang="en-US" sz="3600" dirty="0" smtClean="0"/>
              <a:t> </a:t>
            </a:r>
            <a:r>
              <a:rPr lang="en-US" sz="3600" dirty="0" err="1" smtClean="0"/>
              <a:t>američkog</a:t>
            </a:r>
            <a:r>
              <a:rPr lang="en-US" sz="3600" dirty="0" smtClean="0"/>
              <a:t> („</a:t>
            </a:r>
            <a:r>
              <a:rPr lang="en-US" sz="3600" dirty="0" err="1" smtClean="0"/>
              <a:t>Vajtov</a:t>
            </a:r>
            <a:r>
              <a:rPr lang="en-US" sz="3600" dirty="0" smtClean="0"/>
              <a:t> plan“)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britanskog</a:t>
            </a:r>
            <a:r>
              <a:rPr lang="en-US" sz="3600" dirty="0" smtClean="0"/>
              <a:t> („</a:t>
            </a:r>
            <a:r>
              <a:rPr lang="en-US" sz="3600" dirty="0" err="1" smtClean="0"/>
              <a:t>Kejnsov</a:t>
            </a:r>
            <a:r>
              <a:rPr lang="en-US" sz="3600" dirty="0" smtClean="0"/>
              <a:t> plan“) </a:t>
            </a:r>
            <a:r>
              <a:rPr lang="en-US" sz="3600" dirty="0" err="1" smtClean="0"/>
              <a:t>pr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edloga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uređenje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međunarodnih</a:t>
            </a:r>
            <a:r>
              <a:rPr lang="en-US" sz="3600" dirty="0" smtClean="0"/>
              <a:t> </a:t>
            </a:r>
            <a:r>
              <a:rPr lang="en-US" sz="3600" dirty="0" err="1" smtClean="0"/>
              <a:t>ekonomskih</a:t>
            </a:r>
            <a:r>
              <a:rPr lang="en-US" sz="3600" dirty="0" smtClean="0"/>
              <a:t> </a:t>
            </a:r>
            <a:r>
              <a:rPr lang="en-US" sz="3600" dirty="0" err="1" smtClean="0"/>
              <a:t>odnosa</a:t>
            </a:r>
            <a:r>
              <a:rPr lang="en-US" sz="3600" dirty="0" smtClean="0"/>
              <a:t> </a:t>
            </a:r>
            <a:r>
              <a:rPr lang="en-US" sz="3600" dirty="0" err="1" smtClean="0"/>
              <a:t>bilo</a:t>
            </a:r>
            <a:r>
              <a:rPr lang="en-US" sz="3600" dirty="0" smtClean="0"/>
              <a:t> je </a:t>
            </a:r>
            <a:r>
              <a:rPr lang="en-US" sz="3600" dirty="0" err="1" smtClean="0"/>
              <a:t>dosta</a:t>
            </a:r>
            <a:r>
              <a:rPr lang="en-US" sz="3600" dirty="0" smtClean="0"/>
              <a:t> </a:t>
            </a:r>
            <a:r>
              <a:rPr lang="en-US" sz="3600" dirty="0" err="1" smtClean="0"/>
              <a:t>sličnosti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U </a:t>
            </a:r>
            <a:r>
              <a:rPr lang="en-US" sz="3600" dirty="0" err="1" smtClean="0"/>
              <a:t>oba</a:t>
            </a:r>
            <a:r>
              <a:rPr lang="en-US" sz="3600" dirty="0" smtClean="0"/>
              <a:t> je </a:t>
            </a:r>
            <a:r>
              <a:rPr lang="en-US" sz="3600" dirty="0" err="1" smtClean="0"/>
              <a:t>isticana</a:t>
            </a:r>
            <a:r>
              <a:rPr lang="en-US" sz="3600" dirty="0" smtClean="0"/>
              <a:t> </a:t>
            </a:r>
            <a:r>
              <a:rPr lang="en-US" sz="3600" dirty="0" err="1" smtClean="0"/>
              <a:t>potreba</a:t>
            </a:r>
            <a:r>
              <a:rPr lang="en-US" sz="3600" dirty="0" smtClean="0"/>
              <a:t> da se </a:t>
            </a:r>
            <a:r>
              <a:rPr lang="en-US" sz="3600" dirty="0" err="1" smtClean="0"/>
              <a:t>obezb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ede</a:t>
            </a:r>
            <a:r>
              <a:rPr lang="en-US" sz="3600" dirty="0" smtClean="0"/>
              <a:t> </a:t>
            </a:r>
            <a:r>
              <a:rPr lang="en-US" sz="3600" dirty="0" err="1" smtClean="0"/>
              <a:t>uslovi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slobodan</a:t>
            </a:r>
            <a:r>
              <a:rPr lang="en-US" sz="3600" dirty="0" smtClean="0"/>
              <a:t> </a:t>
            </a:r>
            <a:r>
              <a:rPr lang="en-US" sz="3600" dirty="0" err="1" smtClean="0"/>
              <a:t>izvoz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kapitala</a:t>
            </a:r>
            <a:r>
              <a:rPr lang="en-US" sz="3600" dirty="0" smtClean="0"/>
              <a:t>, </a:t>
            </a:r>
            <a:r>
              <a:rPr lang="en-US" sz="3600" dirty="0" err="1" smtClean="0"/>
              <a:t>stabilnost</a:t>
            </a:r>
            <a:r>
              <a:rPr lang="en-US" sz="3600" dirty="0" smtClean="0"/>
              <a:t> </a:t>
            </a:r>
            <a:r>
              <a:rPr lang="en-US" sz="3600" dirty="0" err="1" smtClean="0"/>
              <a:t>deviznih</a:t>
            </a:r>
            <a:r>
              <a:rPr lang="en-US" sz="3600" dirty="0" smtClean="0"/>
              <a:t> </a:t>
            </a:r>
            <a:r>
              <a:rPr lang="en-US" sz="3600" dirty="0" err="1" smtClean="0"/>
              <a:t>kurseva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slobodu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međunarodne</a:t>
            </a:r>
            <a:r>
              <a:rPr lang="en-US" sz="3600" dirty="0" smtClean="0"/>
              <a:t> </a:t>
            </a:r>
            <a:r>
              <a:rPr lang="en-US" sz="3600" dirty="0" err="1" smtClean="0"/>
              <a:t>trgovine</a:t>
            </a:r>
            <a:r>
              <a:rPr lang="sr-Latn-ME" sz="3600" dirty="0" smtClean="0"/>
              <a:t>.</a:t>
            </a:r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3772784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2353" y="242047"/>
            <a:ext cx="10681447" cy="5934916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Stručnjaci</a:t>
            </a:r>
            <a:r>
              <a:rPr lang="en-US" sz="3600" dirty="0" smtClean="0"/>
              <a:t> </a:t>
            </a:r>
            <a:r>
              <a:rPr lang="en-US" sz="3600" dirty="0" err="1" smtClean="0"/>
              <a:t>obe</a:t>
            </a:r>
            <a:r>
              <a:rPr lang="en-US" sz="3600" dirty="0" smtClean="0"/>
              <a:t> </a:t>
            </a:r>
            <a:r>
              <a:rPr lang="en-US" sz="3600" dirty="0" err="1" smtClean="0"/>
              <a:t>strane</a:t>
            </a:r>
            <a:r>
              <a:rPr lang="en-US" sz="3600" dirty="0" smtClean="0"/>
              <a:t>, </a:t>
            </a:r>
            <a:r>
              <a:rPr lang="en-US" sz="3600" dirty="0" err="1" smtClean="0"/>
              <a:t>uključujući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Kejnza</a:t>
            </a:r>
            <a:r>
              <a:rPr lang="en-US" sz="3600" dirty="0" smtClean="0"/>
              <a:t> </a:t>
            </a:r>
            <a:r>
              <a:rPr lang="en-US" sz="3600" dirty="0" err="1" smtClean="0"/>
              <a:t>koji</a:t>
            </a:r>
            <a:r>
              <a:rPr lang="en-US" sz="3600" dirty="0" smtClean="0"/>
              <a:t> je </a:t>
            </a:r>
            <a:r>
              <a:rPr lang="en-US" sz="3600" dirty="0" err="1" smtClean="0"/>
              <a:t>predvodio</a:t>
            </a:r>
            <a:r>
              <a:rPr lang="en-US" sz="3600" dirty="0" smtClean="0"/>
              <a:t> </a:t>
            </a:r>
            <a:r>
              <a:rPr lang="en-US" sz="3600" dirty="0" err="1" smtClean="0"/>
              <a:t>britansku</a:t>
            </a:r>
            <a:r>
              <a:rPr lang="en-US" sz="3600" dirty="0" smtClean="0"/>
              <a:t> </a:t>
            </a:r>
            <a:r>
              <a:rPr lang="en-US" sz="3600" dirty="0" err="1" smtClean="0"/>
              <a:t>grupu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sastancima</a:t>
            </a:r>
            <a:r>
              <a:rPr lang="en-US" sz="3600" dirty="0" smtClean="0"/>
              <a:t> u </a:t>
            </a:r>
            <a:r>
              <a:rPr lang="en-US" sz="3600" dirty="0" err="1" smtClean="0"/>
              <a:t>Vašingtonu</a:t>
            </a:r>
            <a:r>
              <a:rPr lang="en-US" sz="3600" dirty="0" smtClean="0"/>
              <a:t>, </a:t>
            </a:r>
            <a:r>
              <a:rPr lang="en-US" sz="3600" dirty="0" err="1" smtClean="0"/>
              <a:t>usaglašavali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stavove</a:t>
            </a:r>
            <a:r>
              <a:rPr lang="en-US" sz="3600" dirty="0" smtClean="0"/>
              <a:t> o </a:t>
            </a:r>
            <a:r>
              <a:rPr lang="en-US" sz="3600" dirty="0" err="1" smtClean="0"/>
              <a:t>pokrenutim</a:t>
            </a:r>
            <a:r>
              <a:rPr lang="en-US" sz="3600" dirty="0" smtClean="0"/>
              <a:t> </a:t>
            </a:r>
            <a:r>
              <a:rPr lang="en-US" sz="3600" dirty="0" err="1" smtClean="0"/>
              <a:t>pitanjima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U </a:t>
            </a:r>
            <a:r>
              <a:rPr lang="en-US" sz="3600" dirty="0" err="1" smtClean="0"/>
              <a:t>aprilu</a:t>
            </a:r>
            <a:r>
              <a:rPr lang="en-US" sz="3600" dirty="0" smtClean="0"/>
              <a:t> 1944.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 SAD, </a:t>
            </a:r>
            <a:r>
              <a:rPr lang="en-US" sz="3600" dirty="0" err="1" smtClean="0"/>
              <a:t>Velika</a:t>
            </a:r>
            <a:r>
              <a:rPr lang="en-US" sz="3600" dirty="0" smtClean="0"/>
              <a:t> </a:t>
            </a:r>
            <a:r>
              <a:rPr lang="en-US" sz="3600" dirty="0" err="1" smtClean="0"/>
              <a:t>Britanija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još</a:t>
            </a:r>
            <a:r>
              <a:rPr lang="en-US" sz="3600" dirty="0" smtClean="0"/>
              <a:t> </a:t>
            </a:r>
            <a:r>
              <a:rPr lang="en-US" sz="3600" dirty="0" err="1" smtClean="0"/>
              <a:t>nekoliko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 </a:t>
            </a:r>
            <a:r>
              <a:rPr lang="en-US" sz="3600" dirty="0" err="1" smtClean="0"/>
              <a:t>postigli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sporazum</a:t>
            </a:r>
            <a:r>
              <a:rPr lang="en-US" sz="3600" dirty="0" smtClean="0"/>
              <a:t> o „</a:t>
            </a:r>
            <a:r>
              <a:rPr lang="en-US" sz="3600" dirty="0" err="1" smtClean="0"/>
              <a:t>Zajedničkoj</a:t>
            </a:r>
            <a:r>
              <a:rPr lang="en-US" sz="3600" dirty="0" smtClean="0"/>
              <a:t> </a:t>
            </a:r>
            <a:r>
              <a:rPr lang="en-US" sz="3600" dirty="0" err="1" smtClean="0"/>
              <a:t>izjavi</a:t>
            </a:r>
            <a:r>
              <a:rPr lang="en-US" sz="3600" dirty="0" smtClean="0"/>
              <a:t> </a:t>
            </a:r>
            <a:r>
              <a:rPr lang="en-US" sz="3600" dirty="0" err="1" smtClean="0"/>
              <a:t>eksperata</a:t>
            </a:r>
            <a:r>
              <a:rPr lang="en-US" sz="3600" dirty="0" smtClean="0"/>
              <a:t> o </a:t>
            </a:r>
            <a:r>
              <a:rPr lang="en-US" sz="3600" dirty="0" err="1" smtClean="0"/>
              <a:t>osnivanju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Međunarodnog</a:t>
            </a:r>
            <a:r>
              <a:rPr lang="en-US" sz="3600" dirty="0" smtClean="0"/>
              <a:t> </a:t>
            </a:r>
            <a:r>
              <a:rPr lang="en-US" sz="3600" dirty="0" err="1" smtClean="0"/>
              <a:t>monetarnog</a:t>
            </a:r>
            <a:r>
              <a:rPr lang="en-US" sz="3600" dirty="0" smtClean="0"/>
              <a:t> </a:t>
            </a:r>
            <a:r>
              <a:rPr lang="en-US" sz="3600" dirty="0" err="1" smtClean="0"/>
              <a:t>fonda</a:t>
            </a:r>
            <a:r>
              <a:rPr lang="en-US" sz="3600" dirty="0" smtClean="0"/>
              <a:t>“. </a:t>
            </a: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264842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2353" y="524435"/>
            <a:ext cx="10681447" cy="5652528"/>
          </a:xfrm>
        </p:spPr>
        <p:txBody>
          <a:bodyPr>
            <a:normAutofit/>
          </a:bodyPr>
          <a:lstStyle/>
          <a:p>
            <a:pPr algn="just"/>
            <a:r>
              <a:rPr lang="en-US" sz="3600" dirty="0" smtClean="0"/>
              <a:t>SAD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težište</a:t>
            </a:r>
            <a:r>
              <a:rPr lang="en-US" sz="3600" dirty="0" smtClean="0"/>
              <a:t> </a:t>
            </a:r>
            <a:r>
              <a:rPr lang="en-US" sz="3600" dirty="0" err="1" smtClean="0"/>
              <a:t>svojih</a:t>
            </a:r>
            <a:r>
              <a:rPr lang="en-US" sz="3600" dirty="0" smtClean="0"/>
              <a:t> </a:t>
            </a:r>
            <a:r>
              <a:rPr lang="en-US" sz="3600" dirty="0" err="1" smtClean="0"/>
              <a:t>akcija</a:t>
            </a:r>
            <a:r>
              <a:rPr lang="en-US" sz="3600" dirty="0" smtClean="0"/>
              <a:t> </a:t>
            </a:r>
            <a:r>
              <a:rPr lang="en-US" sz="3600" dirty="0" err="1" smtClean="0"/>
              <a:t>stavljale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regulisanje</a:t>
            </a:r>
            <a:r>
              <a:rPr lang="en-US" sz="3600" dirty="0" smtClean="0"/>
              <a:t> </a:t>
            </a:r>
            <a:r>
              <a:rPr lang="en-US" sz="3600" dirty="0" err="1" smtClean="0"/>
              <a:t>problema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međunarodnih</a:t>
            </a:r>
            <a:r>
              <a:rPr lang="en-US" sz="3600" dirty="0" smtClean="0"/>
              <a:t> </a:t>
            </a:r>
            <a:r>
              <a:rPr lang="en-US" sz="3600" dirty="0" err="1" smtClean="0"/>
              <a:t>plaćanja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deviznih</a:t>
            </a:r>
            <a:r>
              <a:rPr lang="en-US" sz="3600" dirty="0" smtClean="0"/>
              <a:t> </a:t>
            </a:r>
            <a:r>
              <a:rPr lang="en-US" sz="3600" dirty="0" err="1" smtClean="0"/>
              <a:t>kurseva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Međutim</a:t>
            </a:r>
            <a:r>
              <a:rPr lang="en-US" sz="3600" dirty="0" smtClean="0"/>
              <a:t>, </a:t>
            </a:r>
            <a:r>
              <a:rPr lang="en-US" sz="3600" dirty="0" err="1" smtClean="0"/>
              <a:t>Velika</a:t>
            </a:r>
            <a:r>
              <a:rPr lang="en-US" sz="3600" dirty="0" smtClean="0"/>
              <a:t> </a:t>
            </a:r>
            <a:r>
              <a:rPr lang="en-US" sz="3600" dirty="0" err="1" smtClean="0"/>
              <a:t>Britanija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još</a:t>
            </a:r>
            <a:r>
              <a:rPr lang="en-US" sz="3600" dirty="0" smtClean="0"/>
              <a:t> </a:t>
            </a:r>
            <a:r>
              <a:rPr lang="en-US" sz="3600" dirty="0" err="1" smtClean="0"/>
              <a:t>neke</a:t>
            </a:r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</a:t>
            </a:r>
            <a:r>
              <a:rPr lang="en-US" sz="3600" dirty="0" err="1" smtClean="0"/>
              <a:t>isticali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potrebu</a:t>
            </a:r>
            <a:r>
              <a:rPr lang="en-US" sz="3600" dirty="0" smtClean="0"/>
              <a:t> </a:t>
            </a:r>
            <a:r>
              <a:rPr lang="en-US" sz="3600" dirty="0" err="1" smtClean="0"/>
              <a:t>formiranja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jedne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međunarodne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 </a:t>
            </a:r>
            <a:r>
              <a:rPr lang="en-US" sz="3600" dirty="0" err="1" smtClean="0"/>
              <a:t>koja</a:t>
            </a:r>
            <a:r>
              <a:rPr lang="en-US" sz="3600" dirty="0" smtClean="0"/>
              <a:t> bi </a:t>
            </a:r>
            <a:r>
              <a:rPr lang="en-US" sz="3600" dirty="0" err="1" smtClean="0"/>
              <a:t>obezb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edila</a:t>
            </a:r>
            <a:r>
              <a:rPr lang="en-US" sz="3600" dirty="0" smtClean="0"/>
              <a:t> </a:t>
            </a:r>
            <a:r>
              <a:rPr lang="en-US" sz="3600" dirty="0" err="1" smtClean="0"/>
              <a:t>sredstva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finansiranje</a:t>
            </a:r>
            <a:r>
              <a:rPr lang="en-US" sz="3600" dirty="0" smtClean="0"/>
              <a:t> </a:t>
            </a:r>
            <a:r>
              <a:rPr lang="en-US" sz="3600" dirty="0" err="1" smtClean="0"/>
              <a:t>privredne</a:t>
            </a:r>
            <a:r>
              <a:rPr lang="en-US" sz="3600" dirty="0" smtClean="0"/>
              <a:t> </a:t>
            </a:r>
            <a:r>
              <a:rPr lang="en-US" sz="3600" dirty="0" err="1" smtClean="0"/>
              <a:t>obnove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razvoja</a:t>
            </a:r>
            <a:r>
              <a:rPr lang="sr-Latn-ME" sz="3600" dirty="0"/>
              <a:t> </a:t>
            </a:r>
            <a:r>
              <a:rPr lang="sr-Latn-ME" sz="3600" dirty="0" smtClean="0"/>
              <a:t>poslije II svjetskog rata.</a:t>
            </a:r>
          </a:p>
        </p:txBody>
      </p:sp>
    </p:spTree>
    <p:extLst>
      <p:ext uri="{BB962C8B-B14F-4D97-AF65-F5344CB8AC3E}">
        <p14:creationId xmlns:p14="http://schemas.microsoft.com/office/powerpoint/2010/main" xmlns="" val="952590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588" y="268941"/>
            <a:ext cx="10614212" cy="5908022"/>
          </a:xfrm>
        </p:spPr>
        <p:txBody>
          <a:bodyPr>
            <a:normAutofit/>
          </a:bodyPr>
          <a:lstStyle/>
          <a:p>
            <a:pPr algn="just"/>
            <a:r>
              <a:rPr lang="en-US" sz="3600" dirty="0" smtClean="0"/>
              <a:t>Ova </a:t>
            </a:r>
            <a:r>
              <a:rPr lang="en-US" sz="3600" dirty="0" err="1" smtClean="0"/>
              <a:t>ideja</a:t>
            </a:r>
            <a:r>
              <a:rPr lang="en-US" sz="3600" dirty="0" smtClean="0"/>
              <a:t> je </a:t>
            </a:r>
            <a:r>
              <a:rPr lang="en-US" sz="3600" dirty="0" err="1" smtClean="0"/>
              <a:t>prihvaćena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sastanku</a:t>
            </a:r>
            <a:r>
              <a:rPr lang="en-US" sz="3600" dirty="0" smtClean="0"/>
              <a:t> </a:t>
            </a:r>
            <a:r>
              <a:rPr lang="en-US" sz="3600" dirty="0" err="1" smtClean="0"/>
              <a:t>sedamnaest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 u </a:t>
            </a:r>
            <a:r>
              <a:rPr lang="en-US" sz="3600" dirty="0" err="1" smtClean="0"/>
              <a:t>Atlantik</a:t>
            </a:r>
            <a:r>
              <a:rPr lang="en-US" sz="3600" dirty="0" smtClean="0"/>
              <a:t> </a:t>
            </a:r>
            <a:r>
              <a:rPr lang="en-US" sz="3600" dirty="0" err="1" smtClean="0"/>
              <a:t>Sitiju</a:t>
            </a:r>
            <a:r>
              <a:rPr lang="en-US" sz="3600" dirty="0" smtClean="0"/>
              <a:t> </a:t>
            </a:r>
            <a:r>
              <a:rPr lang="en-US" sz="3600" dirty="0" err="1" smtClean="0"/>
              <a:t>juna</a:t>
            </a:r>
            <a:r>
              <a:rPr lang="en-US" sz="3600" dirty="0" smtClean="0"/>
              <a:t> 1944.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, </a:t>
            </a:r>
            <a:r>
              <a:rPr lang="en-US" sz="3600" dirty="0" err="1" smtClean="0"/>
              <a:t>nekoliko</a:t>
            </a:r>
            <a:r>
              <a:rPr lang="en-US" sz="3600" dirty="0" smtClean="0"/>
              <a:t> </a:t>
            </a:r>
            <a:r>
              <a:rPr lang="en-US" sz="3600" dirty="0" err="1" smtClean="0"/>
              <a:t>nedelja</a:t>
            </a:r>
            <a:r>
              <a:rPr lang="en-US" sz="3600" dirty="0" smtClean="0"/>
              <a:t> </a:t>
            </a:r>
            <a:r>
              <a:rPr lang="en-US" sz="3600" dirty="0" err="1" smtClean="0"/>
              <a:t>pr</a:t>
            </a:r>
            <a:r>
              <a:rPr lang="sr-Latn-ME" sz="3600" dirty="0" smtClean="0"/>
              <a:t>ij</a:t>
            </a:r>
            <a:r>
              <a:rPr lang="en-US" sz="3600" dirty="0" smtClean="0"/>
              <a:t>e </a:t>
            </a:r>
            <a:r>
              <a:rPr lang="en-US" sz="3600" dirty="0" err="1" smtClean="0"/>
              <a:t>poznate</a:t>
            </a:r>
            <a:r>
              <a:rPr lang="en-US" sz="3600" dirty="0" smtClean="0"/>
              <a:t> </a:t>
            </a:r>
            <a:r>
              <a:rPr lang="en-US" sz="3600" dirty="0" err="1" smtClean="0"/>
              <a:t>konferencije</a:t>
            </a:r>
            <a:r>
              <a:rPr lang="en-US" sz="3600" dirty="0" smtClean="0"/>
              <a:t> u Breton – </a:t>
            </a:r>
            <a:r>
              <a:rPr lang="en-US" sz="3600" dirty="0" err="1" smtClean="0"/>
              <a:t>Vudsu</a:t>
            </a:r>
            <a:r>
              <a:rPr lang="en-US" sz="3600" dirty="0" smtClean="0"/>
              <a:t> (Bretton – Woods). </a:t>
            </a:r>
            <a:r>
              <a:rPr lang="en-US" sz="3600" dirty="0" err="1" smtClean="0"/>
              <a:t>Sedište</a:t>
            </a:r>
            <a:r>
              <a:rPr lang="en-US" sz="3600" dirty="0" smtClean="0"/>
              <a:t> IBRD je u </a:t>
            </a:r>
            <a:r>
              <a:rPr lang="en-US" sz="3600" dirty="0" err="1" smtClean="0"/>
              <a:t>Vašingtonu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U </a:t>
            </a:r>
            <a:r>
              <a:rPr lang="en-US" sz="3600" dirty="0" err="1" smtClean="0"/>
              <a:t>prvim</a:t>
            </a:r>
            <a:r>
              <a:rPr lang="en-US" sz="3600" dirty="0" smtClean="0"/>
              <a:t> </a:t>
            </a:r>
            <a:r>
              <a:rPr lang="en-US" sz="3600" dirty="0" err="1" smtClean="0"/>
              <a:t>godinama</a:t>
            </a:r>
            <a:r>
              <a:rPr lang="en-US" sz="3600" dirty="0" smtClean="0"/>
              <a:t> </a:t>
            </a:r>
            <a:r>
              <a:rPr lang="en-US" sz="3600" dirty="0" err="1" smtClean="0"/>
              <a:t>posl</a:t>
            </a:r>
            <a:r>
              <a:rPr lang="sr-Latn-ME" sz="3600" dirty="0" smtClean="0"/>
              <a:t>ij</a:t>
            </a:r>
            <a:r>
              <a:rPr lang="en-US" sz="3600" dirty="0" smtClean="0"/>
              <a:t>e rata </a:t>
            </a:r>
            <a:r>
              <a:rPr lang="en-US" sz="3600" dirty="0" err="1" smtClean="0"/>
              <a:t>osnovna</a:t>
            </a:r>
            <a:r>
              <a:rPr lang="en-US" sz="3600" dirty="0" smtClean="0"/>
              <a:t> </a:t>
            </a:r>
            <a:r>
              <a:rPr lang="en-US" sz="3600" dirty="0" err="1" smtClean="0"/>
              <a:t>pažnja</a:t>
            </a:r>
            <a:r>
              <a:rPr lang="en-US" sz="3600" dirty="0" smtClean="0"/>
              <a:t> je </a:t>
            </a:r>
            <a:r>
              <a:rPr lang="en-US" sz="3600" dirty="0" err="1" smtClean="0"/>
              <a:t>bila</a:t>
            </a:r>
            <a:r>
              <a:rPr lang="en-US" sz="3600" dirty="0" smtClean="0"/>
              <a:t> </a:t>
            </a:r>
            <a:r>
              <a:rPr lang="en-US" sz="3600" dirty="0" err="1" smtClean="0"/>
              <a:t>posvećena</a:t>
            </a:r>
            <a:r>
              <a:rPr lang="en-US" sz="3600" dirty="0" smtClean="0"/>
              <a:t> </a:t>
            </a:r>
            <a:r>
              <a:rPr lang="en-US" sz="3600" dirty="0" err="1" smtClean="0"/>
              <a:t>obnovi</a:t>
            </a:r>
            <a:r>
              <a:rPr lang="en-US" sz="3600" dirty="0" smtClean="0"/>
              <a:t> </a:t>
            </a:r>
            <a:r>
              <a:rPr lang="en-US" sz="3600" dirty="0" err="1" smtClean="0"/>
              <a:t>privreda</a:t>
            </a:r>
            <a:r>
              <a:rPr lang="en-US" sz="3600" dirty="0" smtClean="0"/>
              <a:t> </a:t>
            </a:r>
            <a:r>
              <a:rPr lang="en-US" sz="3600" dirty="0" err="1" smtClean="0"/>
              <a:t>ratom</a:t>
            </a:r>
            <a:r>
              <a:rPr lang="en-US" sz="3600" dirty="0" smtClean="0"/>
              <a:t> </a:t>
            </a:r>
            <a:r>
              <a:rPr lang="en-US" sz="3600" dirty="0" err="1" smtClean="0"/>
              <a:t>razorenih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Kada</a:t>
            </a:r>
            <a:r>
              <a:rPr lang="en-US" sz="3600" dirty="0" smtClean="0"/>
              <a:t> je </a:t>
            </a:r>
            <a:r>
              <a:rPr lang="en-US" sz="3600" dirty="0" err="1" smtClean="0"/>
              <a:t>počeo</a:t>
            </a:r>
            <a:r>
              <a:rPr lang="en-US" sz="3600" dirty="0" smtClean="0"/>
              <a:t> da </a:t>
            </a:r>
            <a:r>
              <a:rPr lang="en-US" sz="3600" dirty="0" err="1" smtClean="0"/>
              <a:t>funkcioniše</a:t>
            </a:r>
            <a:r>
              <a:rPr lang="en-US" sz="3600" dirty="0" smtClean="0"/>
              <a:t> Program </a:t>
            </a:r>
            <a:r>
              <a:rPr lang="en-US" sz="3600" dirty="0" err="1" smtClean="0"/>
              <a:t>evropske</a:t>
            </a:r>
            <a:r>
              <a:rPr lang="en-US" sz="3600" dirty="0" smtClean="0"/>
              <a:t> </a:t>
            </a:r>
            <a:r>
              <a:rPr lang="en-US" sz="3600" dirty="0" err="1" smtClean="0"/>
              <a:t>obnove</a:t>
            </a:r>
            <a:r>
              <a:rPr lang="en-US" sz="3600" dirty="0" smtClean="0"/>
              <a:t> (</a:t>
            </a:r>
            <a:r>
              <a:rPr lang="en-US" sz="3600" dirty="0" err="1" smtClean="0"/>
              <a:t>Maršalov</a:t>
            </a:r>
            <a:r>
              <a:rPr lang="en-US" sz="3600" dirty="0" smtClean="0"/>
              <a:t> plan), Banka se </a:t>
            </a:r>
            <a:r>
              <a:rPr lang="en-US" sz="3600" dirty="0" err="1" smtClean="0"/>
              <a:t>više</a:t>
            </a:r>
            <a:r>
              <a:rPr lang="en-US" sz="3600" dirty="0" smtClean="0"/>
              <a:t> </a:t>
            </a:r>
            <a:r>
              <a:rPr lang="en-US" sz="3600" dirty="0" err="1" smtClean="0"/>
              <a:t>okrenula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finansiranju</a:t>
            </a:r>
            <a:r>
              <a:rPr lang="en-US" sz="3600" dirty="0" smtClean="0"/>
              <a:t> </a:t>
            </a:r>
            <a:r>
              <a:rPr lang="en-US" sz="3600" dirty="0" err="1" smtClean="0"/>
              <a:t>nerazvijenih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7519703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541" y="188260"/>
            <a:ext cx="10856259" cy="59887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600" dirty="0" err="1" smtClean="0"/>
              <a:t>Osnovni</a:t>
            </a:r>
            <a:r>
              <a:rPr lang="en-US" sz="3600" dirty="0" smtClean="0"/>
              <a:t> </a:t>
            </a:r>
            <a:r>
              <a:rPr lang="en-US" sz="3600" dirty="0" err="1" smtClean="0"/>
              <a:t>zadaci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sr-Latn-ME" sz="3600" dirty="0" smtClean="0"/>
              <a:t> da:</a:t>
            </a:r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 smtClean="0"/>
              <a:t>olakšava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investiranja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kapitala</a:t>
            </a:r>
            <a:r>
              <a:rPr lang="en-US" sz="3600" dirty="0" smtClean="0"/>
              <a:t> u </a:t>
            </a:r>
            <a:r>
              <a:rPr lang="en-US" sz="3600" dirty="0" err="1" smtClean="0"/>
              <a:t>proizvodne</a:t>
            </a:r>
            <a:r>
              <a:rPr lang="en-US" sz="3600" dirty="0" smtClean="0"/>
              <a:t> </a:t>
            </a:r>
            <a:r>
              <a:rPr lang="en-US" sz="3600" dirty="0" err="1" smtClean="0"/>
              <a:t>svrhe</a:t>
            </a:r>
            <a:r>
              <a:rPr lang="en-US" sz="3600" dirty="0" smtClean="0"/>
              <a:t> </a:t>
            </a:r>
            <a:r>
              <a:rPr lang="sr-Latn-ME" sz="3600" dirty="0" smtClean="0"/>
              <a:t>i </a:t>
            </a:r>
            <a:r>
              <a:rPr lang="en-US" sz="3600" dirty="0" err="1" smtClean="0"/>
              <a:t>pomaže</a:t>
            </a:r>
            <a:r>
              <a:rPr lang="en-US" sz="3600" dirty="0" smtClean="0"/>
              <a:t> </a:t>
            </a:r>
            <a:r>
              <a:rPr lang="en-US" sz="3600" dirty="0" err="1" smtClean="0"/>
              <a:t>obnovu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razvoj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teritorijama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članica</a:t>
            </a:r>
            <a:r>
              <a:rPr lang="en-US" sz="3600" dirty="0" smtClean="0"/>
              <a:t>;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podstiče</a:t>
            </a:r>
            <a:r>
              <a:rPr lang="en-US" sz="3600" dirty="0" smtClean="0"/>
              <a:t> </a:t>
            </a:r>
            <a:r>
              <a:rPr lang="en-US" sz="3600" dirty="0" err="1" smtClean="0"/>
              <a:t>privatne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investicije</a:t>
            </a:r>
            <a:r>
              <a:rPr lang="en-US" sz="3600" dirty="0" smtClean="0"/>
              <a:t> u </a:t>
            </a:r>
            <a:r>
              <a:rPr lang="en-US" sz="3600" dirty="0" err="1" smtClean="0"/>
              <a:t>inostranstvu</a:t>
            </a:r>
            <a:r>
              <a:rPr lang="en-US" sz="3600" dirty="0" smtClean="0"/>
              <a:t> </a:t>
            </a:r>
            <a:r>
              <a:rPr lang="en-US" sz="3600" dirty="0" err="1" smtClean="0"/>
              <a:t>putem</a:t>
            </a:r>
            <a:r>
              <a:rPr lang="en-US" sz="3600" dirty="0" smtClean="0"/>
              <a:t> </a:t>
            </a:r>
            <a:r>
              <a:rPr lang="en-US" sz="3600" dirty="0" err="1" smtClean="0"/>
              <a:t>garancija</a:t>
            </a:r>
            <a:r>
              <a:rPr lang="en-US" sz="3600" dirty="0" smtClean="0"/>
              <a:t> </a:t>
            </a:r>
            <a:r>
              <a:rPr lang="en-US" sz="3600" dirty="0" err="1" smtClean="0"/>
              <a:t>ili</a:t>
            </a:r>
            <a:r>
              <a:rPr lang="en-US" sz="3600" dirty="0" smtClean="0"/>
              <a:t> </a:t>
            </a:r>
            <a:r>
              <a:rPr lang="en-US" sz="3600" dirty="0" err="1" smtClean="0"/>
              <a:t>učestvovanje</a:t>
            </a:r>
            <a:r>
              <a:rPr lang="sr-Latn-ME" sz="3600" dirty="0" smtClean="0"/>
              <a:t>m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drugim</a:t>
            </a:r>
            <a:r>
              <a:rPr lang="en-US" sz="3600" dirty="0" smtClean="0"/>
              <a:t> </a:t>
            </a:r>
            <a:r>
              <a:rPr lang="en-US" sz="3600" dirty="0" err="1" smtClean="0"/>
              <a:t>vrstama</a:t>
            </a:r>
            <a:r>
              <a:rPr lang="en-US" sz="3600" dirty="0" smtClean="0"/>
              <a:t> </a:t>
            </a:r>
            <a:r>
              <a:rPr lang="en-US" sz="3600" dirty="0" err="1" smtClean="0"/>
              <a:t>privatnih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investicija</a:t>
            </a:r>
            <a:r>
              <a:rPr lang="en-US" sz="3600" dirty="0" smtClean="0"/>
              <a:t>,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stavlja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raspolaganje</a:t>
            </a:r>
            <a:r>
              <a:rPr lang="en-US" sz="3600" dirty="0" smtClean="0"/>
              <a:t>, pod </a:t>
            </a:r>
            <a:r>
              <a:rPr lang="en-US" sz="3600" dirty="0" err="1" smtClean="0"/>
              <a:t>povoljnim</a:t>
            </a:r>
            <a:r>
              <a:rPr lang="en-US" sz="3600" dirty="0" smtClean="0"/>
              <a:t> </a:t>
            </a:r>
            <a:r>
              <a:rPr lang="en-US" sz="3600" dirty="0" err="1" smtClean="0"/>
              <a:t>uslovima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proizvodne</a:t>
            </a:r>
            <a:r>
              <a:rPr lang="en-US" sz="3600" dirty="0" smtClean="0"/>
              <a:t> </a:t>
            </a:r>
            <a:r>
              <a:rPr lang="en-US" sz="3600" dirty="0" err="1" smtClean="0"/>
              <a:t>svrhe</a:t>
            </a:r>
            <a:r>
              <a:rPr lang="en-US" sz="3600" dirty="0" smtClean="0"/>
              <a:t>, </a:t>
            </a:r>
            <a:r>
              <a:rPr lang="en-US" sz="3600" dirty="0" err="1" smtClean="0"/>
              <a:t>finansijska</a:t>
            </a:r>
            <a:r>
              <a:rPr lang="en-US" sz="3600" dirty="0" smtClean="0"/>
              <a:t> </a:t>
            </a:r>
            <a:r>
              <a:rPr lang="en-US" sz="3600" dirty="0" err="1" smtClean="0"/>
              <a:t>sredstva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podsticanjem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međunarodnih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investicija</a:t>
            </a:r>
            <a:r>
              <a:rPr lang="en-US" sz="3600" dirty="0" smtClean="0"/>
              <a:t> </a:t>
            </a:r>
            <a:r>
              <a:rPr lang="en-US" sz="3600" dirty="0" err="1" smtClean="0"/>
              <a:t>pomaže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duži</a:t>
            </a:r>
            <a:r>
              <a:rPr lang="en-US" sz="3600" dirty="0" smtClean="0"/>
              <a:t> </a:t>
            </a:r>
            <a:r>
              <a:rPr lang="en-US" sz="3600" dirty="0" err="1" smtClean="0"/>
              <a:t>rok</a:t>
            </a:r>
            <a:r>
              <a:rPr lang="en-US" sz="3600" dirty="0" smtClean="0"/>
              <a:t> </a:t>
            </a:r>
            <a:r>
              <a:rPr lang="en-US" sz="3600" dirty="0" err="1" smtClean="0"/>
              <a:t>ravnomerno</a:t>
            </a:r>
            <a:r>
              <a:rPr lang="en-US" sz="3600" dirty="0" smtClean="0"/>
              <a:t> </a:t>
            </a:r>
            <a:r>
              <a:rPr lang="en-US" sz="3600" dirty="0" err="1" smtClean="0"/>
              <a:t>razvijanje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međunarodne</a:t>
            </a:r>
            <a:r>
              <a:rPr lang="en-US" sz="3600" dirty="0" smtClean="0"/>
              <a:t> </a:t>
            </a:r>
            <a:r>
              <a:rPr lang="en-US" sz="3600" dirty="0" err="1" smtClean="0"/>
              <a:t>trgovine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održavanje</a:t>
            </a:r>
            <a:r>
              <a:rPr lang="en-US" sz="3600" dirty="0" smtClean="0"/>
              <a:t> </a:t>
            </a:r>
            <a:r>
              <a:rPr lang="en-US" sz="3600" dirty="0" err="1" smtClean="0"/>
              <a:t>ravnoteže</a:t>
            </a:r>
            <a:r>
              <a:rPr lang="en-US" sz="3600" dirty="0" smtClean="0"/>
              <a:t> u </a:t>
            </a:r>
            <a:r>
              <a:rPr lang="en-US" sz="3600" dirty="0" err="1" smtClean="0"/>
              <a:t>bilansima</a:t>
            </a:r>
            <a:r>
              <a:rPr lang="en-US" sz="3600" dirty="0" smtClean="0"/>
              <a:t> </a:t>
            </a:r>
            <a:r>
              <a:rPr lang="en-US" sz="3600" dirty="0" err="1" smtClean="0"/>
              <a:t>plaćanja</a:t>
            </a:r>
            <a:r>
              <a:rPr lang="en-US" sz="3600" dirty="0" smtClean="0"/>
              <a:t>.</a:t>
            </a: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22671364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565" y="322729"/>
            <a:ext cx="10735235" cy="58542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sz="3600" dirty="0" smtClean="0"/>
              <a:t>D</a:t>
            </a:r>
            <a:r>
              <a:rPr lang="en-US" sz="3600" dirty="0" smtClean="0"/>
              <a:t>v</a:t>
            </a:r>
            <a:r>
              <a:rPr lang="sr-Latn-ME" sz="3600" dirty="0" smtClean="0"/>
              <a:t>ij</a:t>
            </a:r>
            <a:r>
              <a:rPr lang="en-US" sz="3600" dirty="0" smtClean="0"/>
              <a:t>e </a:t>
            </a:r>
            <a:r>
              <a:rPr lang="en-US" sz="3600" dirty="0" err="1" smtClean="0"/>
              <a:t>institucije</a:t>
            </a:r>
            <a:r>
              <a:rPr lang="sr-Latn-ME" sz="3600" dirty="0" smtClean="0"/>
              <a:t>, IMF i IBRD</a:t>
            </a:r>
            <a:r>
              <a:rPr lang="en-US" sz="3600" dirty="0" smtClean="0"/>
              <a:t> </a:t>
            </a:r>
            <a:r>
              <a:rPr lang="en-US" sz="3600" dirty="0" err="1" smtClean="0"/>
              <a:t>trebalo</a:t>
            </a:r>
            <a:r>
              <a:rPr lang="en-US" sz="3600" dirty="0" smtClean="0"/>
              <a:t> je da </a:t>
            </a:r>
            <a:r>
              <a:rPr lang="en-US" sz="3600" dirty="0" err="1" smtClean="0"/>
              <a:t>obezb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ede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međunarodnu</a:t>
            </a:r>
            <a:r>
              <a:rPr lang="en-US" sz="3600" dirty="0" smtClean="0"/>
              <a:t> </a:t>
            </a:r>
            <a:r>
              <a:rPr lang="en-US" sz="3600" dirty="0" err="1" smtClean="0"/>
              <a:t>monetarnu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finansijsku</a:t>
            </a:r>
            <a:r>
              <a:rPr lang="en-US" sz="3600" dirty="0" smtClean="0"/>
              <a:t> </a:t>
            </a:r>
            <a:r>
              <a:rPr lang="en-US" sz="3600" dirty="0" err="1" smtClean="0"/>
              <a:t>saradnju</a:t>
            </a:r>
            <a:r>
              <a:rPr lang="en-US" sz="3600" dirty="0" smtClean="0"/>
              <a:t>: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 smtClean="0"/>
              <a:t>prva</a:t>
            </a:r>
            <a:r>
              <a:rPr lang="en-US" sz="3600" dirty="0" smtClean="0"/>
              <a:t> u </a:t>
            </a:r>
            <a:r>
              <a:rPr lang="en-US" sz="3600" dirty="0" err="1" smtClean="0"/>
              <a:t>oblasti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međunarodnih</a:t>
            </a:r>
            <a:r>
              <a:rPr lang="en-US" sz="3600" dirty="0" smtClean="0"/>
              <a:t> </a:t>
            </a:r>
            <a:r>
              <a:rPr lang="en-US" sz="3600" dirty="0" err="1" smtClean="0"/>
              <a:t>plaćanja</a:t>
            </a:r>
            <a:r>
              <a:rPr lang="en-US" sz="3600" dirty="0" smtClean="0"/>
              <a:t>, </a:t>
            </a:r>
            <a:r>
              <a:rPr lang="en-US" sz="3600" dirty="0" err="1" smtClean="0"/>
              <a:t>deviznih</a:t>
            </a:r>
            <a:r>
              <a:rPr lang="en-US" sz="3600" dirty="0" smtClean="0"/>
              <a:t> </a:t>
            </a:r>
            <a:r>
              <a:rPr lang="en-US" sz="3600" dirty="0" err="1" smtClean="0"/>
              <a:t>kurseva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pružanja</a:t>
            </a:r>
            <a:r>
              <a:rPr lang="en-US" sz="3600" dirty="0" smtClean="0"/>
              <a:t> </a:t>
            </a:r>
            <a:r>
              <a:rPr lang="en-US" sz="3600" dirty="0" err="1" smtClean="0"/>
              <a:t>pomoći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otklonjanje</a:t>
            </a:r>
            <a:r>
              <a:rPr lang="en-US" sz="3600" dirty="0" smtClean="0"/>
              <a:t> </a:t>
            </a:r>
            <a:r>
              <a:rPr lang="en-US" sz="3600" dirty="0" err="1" smtClean="0"/>
              <a:t>kratkoročnih</a:t>
            </a:r>
            <a:r>
              <a:rPr lang="en-US" sz="3600" dirty="0" smtClean="0"/>
              <a:t> </a:t>
            </a:r>
            <a:r>
              <a:rPr lang="en-US" sz="3600" dirty="0" err="1" smtClean="0"/>
              <a:t>neravnoteža</a:t>
            </a:r>
            <a:r>
              <a:rPr lang="en-US" sz="3600" dirty="0" smtClean="0"/>
              <a:t> u </a:t>
            </a:r>
            <a:r>
              <a:rPr lang="en-US" sz="3600" dirty="0" err="1" smtClean="0"/>
              <a:t>platnom</a:t>
            </a:r>
            <a:r>
              <a:rPr lang="en-US" sz="3600" dirty="0" smtClean="0"/>
              <a:t> </a:t>
            </a:r>
            <a:r>
              <a:rPr lang="en-US" sz="3600" dirty="0" err="1" smtClean="0"/>
              <a:t>bilansu</a:t>
            </a:r>
            <a:r>
              <a:rPr lang="en-US" sz="3600" dirty="0" smtClean="0"/>
              <a:t>, a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druga</a:t>
            </a:r>
            <a:r>
              <a:rPr lang="en-US" sz="3600" dirty="0" smtClean="0"/>
              <a:t> u </a:t>
            </a:r>
            <a:r>
              <a:rPr lang="en-US" sz="3600" dirty="0" err="1" smtClean="0"/>
              <a:t>oblasti</a:t>
            </a:r>
            <a:r>
              <a:rPr lang="en-US" sz="3600" dirty="0" smtClean="0"/>
              <a:t> </a:t>
            </a:r>
            <a:r>
              <a:rPr lang="en-US" sz="3600" dirty="0" err="1" smtClean="0"/>
              <a:t>srednjoročnog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dugoročnog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finansiranja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marL="0" indent="0" algn="just">
              <a:buNone/>
            </a:pPr>
            <a:r>
              <a:rPr lang="sr-Latn-ME" sz="3600" dirty="0" smtClean="0"/>
              <a:t>Na </a:t>
            </a:r>
            <a:r>
              <a:rPr lang="en-US" sz="3600" dirty="0" err="1" smtClean="0"/>
              <a:t>taj</a:t>
            </a:r>
            <a:r>
              <a:rPr lang="en-US" sz="3600" dirty="0" smtClean="0"/>
              <a:t> </a:t>
            </a:r>
            <a:r>
              <a:rPr lang="en-US" sz="3600" dirty="0" err="1" smtClean="0"/>
              <a:t>način</a:t>
            </a:r>
            <a:r>
              <a:rPr lang="en-US" sz="3600" dirty="0" smtClean="0"/>
              <a:t> </a:t>
            </a:r>
            <a:r>
              <a:rPr lang="en-US" sz="3600" dirty="0" err="1" smtClean="0"/>
              <a:t>ove</a:t>
            </a:r>
            <a:r>
              <a:rPr lang="en-US" sz="3600" dirty="0" smtClean="0"/>
              <a:t> </a:t>
            </a:r>
            <a:r>
              <a:rPr lang="en-US" sz="3600" dirty="0" err="1" smtClean="0"/>
              <a:t>dve</a:t>
            </a:r>
            <a:r>
              <a:rPr lang="en-US" sz="3600" dirty="0" smtClean="0"/>
              <a:t> </a:t>
            </a:r>
            <a:r>
              <a:rPr lang="en-US" sz="3600" dirty="0" err="1" smtClean="0"/>
              <a:t>organizacije</a:t>
            </a:r>
            <a:r>
              <a:rPr lang="en-US" sz="3600" dirty="0" smtClean="0"/>
              <a:t> se </a:t>
            </a:r>
            <a:r>
              <a:rPr lang="en-US" sz="3600" dirty="0" err="1" smtClean="0"/>
              <a:t>uzajamno</a:t>
            </a:r>
            <a:r>
              <a:rPr lang="en-US" sz="3600" dirty="0" smtClean="0"/>
              <a:t> </a:t>
            </a:r>
            <a:r>
              <a:rPr lang="en-US" sz="3600" dirty="0" err="1" smtClean="0"/>
              <a:t>dopunjuju</a:t>
            </a:r>
            <a:r>
              <a:rPr lang="en-US" sz="3600" dirty="0" smtClean="0"/>
              <a:t>. </a:t>
            </a: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27331764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565" y="309282"/>
            <a:ext cx="10735235" cy="5867681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Kasnije</a:t>
            </a:r>
            <a:r>
              <a:rPr lang="en-US" sz="3600" dirty="0" smtClean="0"/>
              <a:t> je,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konferenciji</a:t>
            </a:r>
            <a:r>
              <a:rPr lang="en-US" sz="3600" dirty="0" smtClean="0"/>
              <a:t> u </a:t>
            </a:r>
            <a:r>
              <a:rPr lang="en-US" sz="3600" dirty="0" err="1" smtClean="0"/>
              <a:t>Havani</a:t>
            </a:r>
            <a:r>
              <a:rPr lang="en-US" sz="3600" dirty="0" smtClean="0"/>
              <a:t> 1947 – 1948.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, </a:t>
            </a:r>
            <a:r>
              <a:rPr lang="en-US" sz="3600" dirty="0" err="1" smtClean="0"/>
              <a:t>doneta</a:t>
            </a:r>
            <a:r>
              <a:rPr lang="en-US" sz="3600" dirty="0" smtClean="0"/>
              <a:t> </a:t>
            </a:r>
            <a:r>
              <a:rPr lang="en-US" sz="3600" dirty="0" err="1" smtClean="0"/>
              <a:t>tzv</a:t>
            </a:r>
            <a:r>
              <a:rPr lang="en-US" sz="3600" dirty="0" smtClean="0"/>
              <a:t>. </a:t>
            </a:r>
            <a:r>
              <a:rPr lang="en-US" sz="3600" dirty="0" err="1" smtClean="0"/>
              <a:t>Havanska</a:t>
            </a:r>
            <a:r>
              <a:rPr lang="en-US" sz="3600" dirty="0" smtClean="0"/>
              <a:t> </a:t>
            </a:r>
            <a:r>
              <a:rPr lang="en-US" sz="3600" dirty="0" err="1" smtClean="0"/>
              <a:t>povelja</a:t>
            </a:r>
            <a:r>
              <a:rPr lang="en-US" sz="3600" dirty="0" smtClean="0"/>
              <a:t> </a:t>
            </a:r>
            <a:r>
              <a:rPr lang="en-US" sz="3600" dirty="0" err="1" smtClean="0"/>
              <a:t>koja</a:t>
            </a:r>
            <a:r>
              <a:rPr lang="en-US" sz="3600" dirty="0" smtClean="0"/>
              <a:t> je, </a:t>
            </a:r>
            <a:r>
              <a:rPr lang="en-US" sz="3600" dirty="0" err="1" smtClean="0"/>
              <a:t>radi</a:t>
            </a:r>
            <a:r>
              <a:rPr lang="en-US" sz="3600" dirty="0" smtClean="0"/>
              <a:t> </a:t>
            </a:r>
            <a:r>
              <a:rPr lang="en-US" sz="3600" dirty="0" err="1" smtClean="0"/>
              <a:t>stvaranja</a:t>
            </a:r>
            <a:r>
              <a:rPr lang="en-US" sz="3600" dirty="0" smtClean="0"/>
              <a:t> </a:t>
            </a:r>
            <a:r>
              <a:rPr lang="en-US" sz="3600" dirty="0" err="1" smtClean="0"/>
              <a:t>uslova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međunarodnu</a:t>
            </a:r>
            <a:r>
              <a:rPr lang="en-US" sz="3600" dirty="0" smtClean="0"/>
              <a:t> </a:t>
            </a:r>
            <a:r>
              <a:rPr lang="en-US" sz="3600" dirty="0" err="1" smtClean="0"/>
              <a:t>saradnju</a:t>
            </a:r>
            <a:r>
              <a:rPr lang="en-US" sz="3600" dirty="0" smtClean="0"/>
              <a:t> u </a:t>
            </a:r>
            <a:r>
              <a:rPr lang="en-US" sz="3600" dirty="0" err="1" smtClean="0"/>
              <a:t>oblasti</a:t>
            </a:r>
            <a:r>
              <a:rPr lang="en-US" sz="3600" dirty="0" smtClean="0"/>
              <a:t> </a:t>
            </a:r>
            <a:r>
              <a:rPr lang="en-US" sz="3600" dirty="0" err="1" smtClean="0"/>
              <a:t>trgovine</a:t>
            </a:r>
            <a:r>
              <a:rPr lang="en-US" sz="3600" dirty="0" smtClean="0"/>
              <a:t>, </a:t>
            </a:r>
            <a:r>
              <a:rPr lang="en-US" sz="3600" dirty="0" err="1" smtClean="0"/>
              <a:t>predviđala</a:t>
            </a:r>
            <a:r>
              <a:rPr lang="en-US" sz="3600" dirty="0" smtClean="0"/>
              <a:t> </a:t>
            </a:r>
            <a:r>
              <a:rPr lang="en-US" sz="3600" dirty="0" err="1" smtClean="0"/>
              <a:t>osnivanje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Međunarodne</a:t>
            </a:r>
            <a:r>
              <a:rPr lang="en-US" sz="3600" dirty="0" smtClean="0"/>
              <a:t> </a:t>
            </a:r>
            <a:r>
              <a:rPr lang="en-US" sz="3600" dirty="0" err="1" smtClean="0"/>
              <a:t>trgovinske</a:t>
            </a:r>
            <a:r>
              <a:rPr lang="en-US" sz="3600" dirty="0" smtClean="0"/>
              <a:t> </a:t>
            </a:r>
            <a:r>
              <a:rPr lang="en-US" sz="3600" dirty="0" err="1" smtClean="0"/>
              <a:t>organizacije</a:t>
            </a:r>
            <a:r>
              <a:rPr lang="en-US" sz="3600" dirty="0" smtClean="0"/>
              <a:t> – ITO. </a:t>
            </a:r>
            <a:endParaRPr lang="sr-Latn-ME" sz="3600" dirty="0" smtClean="0"/>
          </a:p>
          <a:p>
            <a:pPr algn="just"/>
            <a:r>
              <a:rPr lang="en-US" sz="3600" dirty="0" smtClean="0"/>
              <a:t>Um</a:t>
            </a:r>
            <a:r>
              <a:rPr lang="sr-Latn-ME" sz="3600" dirty="0" smtClean="0"/>
              <a:t>j</a:t>
            </a:r>
            <a:r>
              <a:rPr lang="en-US" sz="3600" dirty="0" err="1" smtClean="0"/>
              <a:t>esto</a:t>
            </a:r>
            <a:r>
              <a:rPr lang="en-US" sz="3600" dirty="0" smtClean="0"/>
              <a:t> ITO; </a:t>
            </a:r>
            <a:r>
              <a:rPr lang="en-US" sz="3600" dirty="0" err="1" smtClean="0"/>
              <a:t>stvoren</a:t>
            </a:r>
            <a:r>
              <a:rPr lang="en-US" sz="3600" dirty="0" smtClean="0"/>
              <a:t> je </a:t>
            </a:r>
            <a:r>
              <a:rPr lang="en-US" sz="3600" dirty="0" err="1" smtClean="0"/>
              <a:t>Opšti</a:t>
            </a:r>
            <a:r>
              <a:rPr lang="en-US" sz="3600" dirty="0" smtClean="0"/>
              <a:t> </a:t>
            </a:r>
            <a:r>
              <a:rPr lang="en-US" sz="3600" dirty="0" err="1" smtClean="0"/>
              <a:t>sporazum</a:t>
            </a:r>
            <a:r>
              <a:rPr lang="en-US" sz="3600" dirty="0" smtClean="0"/>
              <a:t> o </a:t>
            </a:r>
            <a:r>
              <a:rPr lang="en-US" sz="3600" dirty="0" err="1" smtClean="0"/>
              <a:t>carinama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trgovini</a:t>
            </a:r>
            <a:r>
              <a:rPr lang="en-US" sz="3600" dirty="0" smtClean="0"/>
              <a:t> – GATT, </a:t>
            </a:r>
            <a:r>
              <a:rPr lang="en-US" sz="3600" dirty="0" err="1" smtClean="0"/>
              <a:t>koji</a:t>
            </a:r>
            <a:r>
              <a:rPr lang="en-US" sz="3600" dirty="0" smtClean="0"/>
              <a:t> se </a:t>
            </a:r>
            <a:r>
              <a:rPr lang="en-US" sz="3600" dirty="0" err="1" smtClean="0"/>
              <a:t>zalagao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slobodu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međunarodne</a:t>
            </a:r>
            <a:r>
              <a:rPr lang="en-US" sz="3600" dirty="0" smtClean="0"/>
              <a:t> </a:t>
            </a:r>
            <a:r>
              <a:rPr lang="en-US" sz="3600" dirty="0" err="1" smtClean="0"/>
              <a:t>trgovine</a:t>
            </a:r>
            <a:r>
              <a:rPr lang="en-US" sz="3600" dirty="0" smtClean="0"/>
              <a:t>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4455605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294" y="376518"/>
            <a:ext cx="10412506" cy="5800445"/>
          </a:xfrm>
        </p:spPr>
        <p:txBody>
          <a:bodyPr>
            <a:normAutofit/>
          </a:bodyPr>
          <a:lstStyle/>
          <a:p>
            <a:pPr algn="just"/>
            <a:r>
              <a:rPr lang="en-US" sz="3600" dirty="0" smtClean="0"/>
              <a:t>Time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konstituisane</a:t>
            </a:r>
            <a:r>
              <a:rPr lang="en-US" sz="3600" dirty="0" smtClean="0"/>
              <a:t> </a:t>
            </a:r>
            <a:r>
              <a:rPr lang="en-US" sz="3600" dirty="0" err="1" smtClean="0"/>
              <a:t>osnove</a:t>
            </a:r>
            <a:r>
              <a:rPr lang="en-US" sz="3600" dirty="0" smtClean="0"/>
              <a:t> </a:t>
            </a:r>
            <a:r>
              <a:rPr lang="en-US" sz="3600" dirty="0" err="1" smtClean="0"/>
              <a:t>posl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eratnog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međunarodnog</a:t>
            </a:r>
            <a:r>
              <a:rPr lang="en-US" sz="3600" dirty="0" smtClean="0"/>
              <a:t> </a:t>
            </a:r>
            <a:r>
              <a:rPr lang="en-US" sz="3600" dirty="0" err="1" smtClean="0"/>
              <a:t>ekonomskog</a:t>
            </a:r>
            <a:r>
              <a:rPr lang="en-US" sz="3600" dirty="0" smtClean="0"/>
              <a:t> </a:t>
            </a:r>
            <a:r>
              <a:rPr lang="en-US" sz="3600" dirty="0" err="1" smtClean="0"/>
              <a:t>pokreta</a:t>
            </a:r>
            <a:r>
              <a:rPr lang="en-US" sz="3600" dirty="0" smtClean="0"/>
              <a:t>, </a:t>
            </a:r>
            <a:r>
              <a:rPr lang="en-US" sz="3600" dirty="0" err="1" smtClean="0"/>
              <a:t>koji</a:t>
            </a:r>
            <a:r>
              <a:rPr lang="en-US" sz="3600" dirty="0" smtClean="0"/>
              <a:t> se </a:t>
            </a:r>
            <a:r>
              <a:rPr lang="en-US" sz="3600" dirty="0" err="1" smtClean="0"/>
              <a:t>bazirao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liberalizmu</a:t>
            </a:r>
            <a:r>
              <a:rPr lang="en-US" sz="3600" dirty="0" smtClean="0"/>
              <a:t>, </a:t>
            </a:r>
            <a:r>
              <a:rPr lang="en-US" sz="3600" dirty="0" err="1" smtClean="0"/>
              <a:t>što</a:t>
            </a:r>
            <a:r>
              <a:rPr lang="en-US" sz="3600" dirty="0" smtClean="0"/>
              <a:t> je </a:t>
            </a:r>
            <a:r>
              <a:rPr lang="en-US" sz="3600" dirty="0" err="1" smtClean="0"/>
              <a:t>odgovaralo</a:t>
            </a:r>
            <a:r>
              <a:rPr lang="en-US" sz="3600" dirty="0" smtClean="0"/>
              <a:t> </a:t>
            </a:r>
            <a:r>
              <a:rPr lang="en-US" sz="3600" dirty="0" err="1" smtClean="0"/>
              <a:t>razvijenim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kapitalističim</a:t>
            </a:r>
            <a:r>
              <a:rPr lang="en-US" sz="3600" dirty="0" smtClean="0"/>
              <a:t> </a:t>
            </a:r>
            <a:r>
              <a:rPr lang="en-US" sz="3600" dirty="0" err="1" smtClean="0"/>
              <a:t>zemljama</a:t>
            </a:r>
            <a:r>
              <a:rPr lang="en-US" sz="3600" dirty="0" smtClean="0"/>
              <a:t> – </a:t>
            </a:r>
            <a:r>
              <a:rPr lang="en-US" sz="3600" dirty="0" err="1" smtClean="0"/>
              <a:t>onim</a:t>
            </a:r>
            <a:r>
              <a:rPr lang="en-US" sz="3600" dirty="0" smtClean="0"/>
              <a:t> </a:t>
            </a:r>
            <a:r>
              <a:rPr lang="en-US" sz="3600" dirty="0" err="1" smtClean="0"/>
              <a:t>koje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ga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stvorile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Sporazum</a:t>
            </a:r>
            <a:r>
              <a:rPr lang="en-US" sz="3600" dirty="0" smtClean="0"/>
              <a:t> o </a:t>
            </a:r>
            <a:r>
              <a:rPr lang="en-US" sz="3600" dirty="0" err="1" smtClean="0"/>
              <a:t>osnivanju</a:t>
            </a:r>
            <a:r>
              <a:rPr lang="en-US" sz="3600" dirty="0" smtClean="0"/>
              <a:t> IMF </a:t>
            </a:r>
            <a:r>
              <a:rPr lang="en-US" sz="3600" dirty="0" err="1" smtClean="0"/>
              <a:t>i</a:t>
            </a:r>
            <a:r>
              <a:rPr lang="en-US" sz="3600" dirty="0" smtClean="0"/>
              <a:t> IBRD </a:t>
            </a:r>
            <a:r>
              <a:rPr lang="en-US" sz="3600" dirty="0" err="1" smtClean="0"/>
              <a:t>stupio</a:t>
            </a:r>
            <a:r>
              <a:rPr lang="en-US" sz="3600" dirty="0" smtClean="0"/>
              <a:t> je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snagu</a:t>
            </a:r>
            <a:r>
              <a:rPr lang="en-US" sz="3600" dirty="0" smtClean="0"/>
              <a:t> 27. </a:t>
            </a:r>
            <a:r>
              <a:rPr lang="en-US" sz="3600" dirty="0" err="1" smtClean="0"/>
              <a:t>decembra</a:t>
            </a:r>
            <a:r>
              <a:rPr lang="en-US" sz="3600" dirty="0" smtClean="0"/>
              <a:t> 1945.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 </a:t>
            </a:r>
            <a:r>
              <a:rPr lang="en-US" sz="3600" dirty="0" err="1" smtClean="0"/>
              <a:t>kada</a:t>
            </a:r>
            <a:r>
              <a:rPr lang="en-US" sz="3600" dirty="0" smtClean="0"/>
              <a:t> </a:t>
            </a:r>
            <a:r>
              <a:rPr lang="en-US" sz="3600" dirty="0" err="1" smtClean="0"/>
              <a:t>ga</a:t>
            </a:r>
            <a:r>
              <a:rPr lang="en-US" sz="3600" dirty="0" smtClean="0"/>
              <a:t> je </a:t>
            </a:r>
            <a:r>
              <a:rPr lang="en-US" sz="3600" dirty="0" err="1" smtClean="0"/>
              <a:t>ratifikovalo</a:t>
            </a:r>
            <a:r>
              <a:rPr lang="en-US" sz="3600" dirty="0" smtClean="0"/>
              <a:t> 29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, a Banka je </a:t>
            </a:r>
            <a:r>
              <a:rPr lang="en-US" sz="3600" dirty="0" err="1" smtClean="0"/>
              <a:t>počela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</a:t>
            </a:r>
            <a:r>
              <a:rPr lang="en-US" sz="3600" dirty="0" err="1" smtClean="0"/>
              <a:t>radom</a:t>
            </a:r>
            <a:r>
              <a:rPr lang="en-US" sz="3600" dirty="0" smtClean="0"/>
              <a:t> 26. </a:t>
            </a:r>
            <a:r>
              <a:rPr lang="en-US" sz="3600" dirty="0" err="1" smtClean="0"/>
              <a:t>juna</a:t>
            </a:r>
            <a:r>
              <a:rPr lang="en-US" sz="3600" dirty="0" smtClean="0"/>
              <a:t> 1946.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.</a:t>
            </a: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7498587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97541"/>
            <a:ext cx="10668000" cy="5679422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Iako</a:t>
            </a:r>
            <a:r>
              <a:rPr lang="en-US" sz="3600" dirty="0" smtClean="0"/>
              <a:t> </a:t>
            </a:r>
            <a:r>
              <a:rPr lang="en-US" sz="3600" dirty="0" err="1" smtClean="0"/>
              <a:t>prvobitno</a:t>
            </a:r>
            <a:r>
              <a:rPr lang="en-US" sz="3600" dirty="0" smtClean="0"/>
              <a:t> </a:t>
            </a:r>
            <a:r>
              <a:rPr lang="en-US" sz="3600" dirty="0" err="1" smtClean="0"/>
              <a:t>osnovana</a:t>
            </a:r>
            <a:r>
              <a:rPr lang="en-US" sz="3600" dirty="0" smtClean="0"/>
              <a:t> s </a:t>
            </a:r>
            <a:r>
              <a:rPr lang="en-US" sz="3600" dirty="0" err="1" smtClean="0"/>
              <a:t>nam</a:t>
            </a:r>
            <a:r>
              <a:rPr lang="sr-Latn-ME" sz="3600" dirty="0" smtClean="0"/>
              <a:t>j</a:t>
            </a:r>
            <a:r>
              <a:rPr lang="en-US" sz="3600" dirty="0" err="1" smtClean="0"/>
              <a:t>erom</a:t>
            </a:r>
            <a:r>
              <a:rPr lang="en-US" sz="3600" dirty="0" smtClean="0"/>
              <a:t> da </a:t>
            </a:r>
            <a:r>
              <a:rPr lang="en-US" sz="3600" dirty="0" err="1" smtClean="0"/>
              <a:t>učestvuje</a:t>
            </a:r>
            <a:r>
              <a:rPr lang="en-US" sz="3600" dirty="0" smtClean="0"/>
              <a:t> u </a:t>
            </a:r>
            <a:r>
              <a:rPr lang="en-US" sz="3600" dirty="0" err="1" smtClean="0"/>
              <a:t>finansiranju</a:t>
            </a:r>
            <a:r>
              <a:rPr lang="en-US" sz="3600" dirty="0" smtClean="0"/>
              <a:t> </a:t>
            </a:r>
            <a:r>
              <a:rPr lang="en-US" sz="3600" dirty="0" err="1" smtClean="0"/>
              <a:t>ratom</a:t>
            </a:r>
            <a:r>
              <a:rPr lang="en-US" sz="3600" dirty="0" smtClean="0"/>
              <a:t> </a:t>
            </a:r>
            <a:r>
              <a:rPr lang="en-US" sz="3600" dirty="0" err="1" smtClean="0"/>
              <a:t>razrušene</a:t>
            </a:r>
            <a:r>
              <a:rPr lang="en-US" sz="3600" dirty="0" smtClean="0"/>
              <a:t> </a:t>
            </a:r>
            <a:r>
              <a:rPr lang="en-US" sz="3600" dirty="0" err="1" smtClean="0"/>
              <a:t>Evrope</a:t>
            </a:r>
            <a:r>
              <a:rPr lang="en-US" sz="3600" dirty="0" smtClean="0"/>
              <a:t>, IBRD je </a:t>
            </a:r>
            <a:r>
              <a:rPr lang="en-US" sz="3600" dirty="0" err="1" smtClean="0"/>
              <a:t>danas</a:t>
            </a:r>
            <a:r>
              <a:rPr lang="en-US" sz="3600" dirty="0" smtClean="0"/>
              <a:t> </a:t>
            </a:r>
            <a:r>
              <a:rPr lang="en-US" sz="3600" dirty="0" err="1" smtClean="0"/>
              <a:t>postala</a:t>
            </a:r>
            <a:r>
              <a:rPr lang="en-US" sz="3600" dirty="0" smtClean="0"/>
              <a:t> </a:t>
            </a:r>
            <a:r>
              <a:rPr lang="en-US" sz="3600" dirty="0" err="1" smtClean="0"/>
              <a:t>isključivo</a:t>
            </a:r>
            <a:r>
              <a:rPr lang="en-US" sz="3600" dirty="0" smtClean="0"/>
              <a:t> </a:t>
            </a:r>
            <a:r>
              <a:rPr lang="en-US" sz="3600" dirty="0" err="1" smtClean="0"/>
              <a:t>banka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razvoj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Banci</a:t>
            </a:r>
            <a:r>
              <a:rPr lang="en-US" sz="3600" dirty="0" smtClean="0"/>
              <a:t> je do </a:t>
            </a:r>
            <a:r>
              <a:rPr lang="en-US" sz="3600" dirty="0" err="1" smtClean="0"/>
              <a:t>sredine</a:t>
            </a:r>
            <a:r>
              <a:rPr lang="en-US" sz="3600" dirty="0" smtClean="0"/>
              <a:t> 2012.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 </a:t>
            </a:r>
            <a:r>
              <a:rPr lang="en-US" sz="3600" dirty="0" err="1" smtClean="0"/>
              <a:t>pristupilo</a:t>
            </a:r>
            <a:r>
              <a:rPr lang="en-US" sz="3600" dirty="0" smtClean="0"/>
              <a:t> 187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 smtClean="0"/>
              <a:t>Članice</a:t>
            </a:r>
            <a:r>
              <a:rPr lang="en-US" sz="3600" dirty="0" smtClean="0"/>
              <a:t> IBRD </a:t>
            </a:r>
            <a:r>
              <a:rPr lang="en-US" sz="3600" dirty="0" err="1" smtClean="0"/>
              <a:t>mogu</a:t>
            </a:r>
            <a:r>
              <a:rPr lang="en-US" sz="3600" dirty="0" smtClean="0"/>
              <a:t> da </a:t>
            </a:r>
            <a:r>
              <a:rPr lang="en-US" sz="3600" dirty="0" err="1" smtClean="0"/>
              <a:t>budu</a:t>
            </a:r>
            <a:r>
              <a:rPr lang="en-US" sz="3600" dirty="0" smtClean="0"/>
              <a:t> </a:t>
            </a:r>
            <a:r>
              <a:rPr lang="en-US" sz="3600" dirty="0" err="1" smtClean="0"/>
              <a:t>samo</a:t>
            </a:r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- </a:t>
            </a:r>
            <a:r>
              <a:rPr lang="en-US" sz="3600" dirty="0" err="1" smtClean="0"/>
              <a:t>članice</a:t>
            </a:r>
            <a:r>
              <a:rPr lang="en-US" sz="3600" dirty="0" smtClean="0"/>
              <a:t> MMF.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3412392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511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STVARANJE GRUPE SV</a:t>
            </a:r>
            <a:r>
              <a:rPr lang="sr-Latn-ME" sz="4000" dirty="0" smtClean="0"/>
              <a:t>J</a:t>
            </a:r>
            <a:r>
              <a:rPr lang="en-US" sz="4000" dirty="0" smtClean="0"/>
              <a:t>ETSKE BANKE</a:t>
            </a:r>
            <a:endParaRPr lang="sr-Latn-ME" sz="40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8906" y="1385047"/>
            <a:ext cx="10694894" cy="4791916"/>
          </a:xfrm>
        </p:spPr>
        <p:txBody>
          <a:bodyPr>
            <a:noAutofit/>
          </a:bodyPr>
          <a:lstStyle/>
          <a:p>
            <a:pPr algn="just"/>
            <a:r>
              <a:rPr lang="en-US" sz="3600" dirty="0" smtClean="0"/>
              <a:t>Pod </a:t>
            </a:r>
            <a:r>
              <a:rPr lang="en-US" sz="3600" dirty="0" err="1" smtClean="0"/>
              <a:t>okriljem</a:t>
            </a:r>
            <a:r>
              <a:rPr lang="en-US" sz="3600" dirty="0" smtClean="0"/>
              <a:t> IBRD </a:t>
            </a:r>
            <a:r>
              <a:rPr lang="en-US" sz="3600" dirty="0" err="1" smtClean="0"/>
              <a:t>formirane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kasnije</a:t>
            </a:r>
            <a:r>
              <a:rPr lang="en-US" sz="3600" dirty="0" smtClean="0"/>
              <a:t> </a:t>
            </a:r>
            <a:r>
              <a:rPr lang="en-US" sz="3600" dirty="0" err="1" smtClean="0"/>
              <a:t>još</a:t>
            </a:r>
            <a:r>
              <a:rPr lang="en-US" sz="3600" dirty="0" smtClean="0"/>
              <a:t> tri </a:t>
            </a:r>
            <a:r>
              <a:rPr lang="en-US" sz="3600" dirty="0" err="1" smtClean="0"/>
              <a:t>finansijske</a:t>
            </a:r>
            <a:r>
              <a:rPr lang="en-US" sz="3600" dirty="0" smtClean="0"/>
              <a:t> </a:t>
            </a:r>
            <a:r>
              <a:rPr lang="en-US" sz="3600" dirty="0" err="1" smtClean="0"/>
              <a:t>institucije</a:t>
            </a:r>
            <a:r>
              <a:rPr lang="en-US" sz="3600" dirty="0" smtClean="0"/>
              <a:t>, </a:t>
            </a:r>
            <a:r>
              <a:rPr lang="en-US" sz="3600" dirty="0" err="1" smtClean="0"/>
              <a:t>afilijacije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: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Međunarodna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finansijska</a:t>
            </a:r>
            <a:r>
              <a:rPr lang="en-US" sz="3600" dirty="0" smtClean="0"/>
              <a:t> </a:t>
            </a:r>
            <a:r>
              <a:rPr lang="en-US" sz="3600" dirty="0" err="1" smtClean="0"/>
              <a:t>korporacija</a:t>
            </a:r>
            <a:r>
              <a:rPr lang="en-US" sz="3600" dirty="0" smtClean="0"/>
              <a:t> – IFC (International Financial Corporation) 1956.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,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 smtClean="0"/>
              <a:t>Međunarodno</a:t>
            </a:r>
            <a:r>
              <a:rPr lang="en-US" sz="3600" dirty="0" smtClean="0"/>
              <a:t> </a:t>
            </a:r>
            <a:r>
              <a:rPr lang="en-US" sz="3600" dirty="0" err="1" smtClean="0"/>
              <a:t>udruženje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razvoj</a:t>
            </a:r>
            <a:r>
              <a:rPr lang="en-US" sz="3600" dirty="0" smtClean="0"/>
              <a:t> – IDA (International Development Association) 1960. I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 smtClean="0"/>
              <a:t>Multilateralna</a:t>
            </a:r>
            <a:r>
              <a:rPr lang="en-US" sz="3600" dirty="0" smtClean="0"/>
              <a:t> </a:t>
            </a:r>
            <a:r>
              <a:rPr lang="en-US" sz="3600" dirty="0" err="1" smtClean="0"/>
              <a:t>agencija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garantovanje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investicija</a:t>
            </a:r>
            <a:r>
              <a:rPr lang="en-US" sz="3600" dirty="0" smtClean="0"/>
              <a:t> – MIGA (Multilateral Investment Guarantee Agency) 1988.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. </a:t>
            </a: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3342164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predavanja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6141" y="1506071"/>
            <a:ext cx="10627659" cy="4670892"/>
          </a:xfrm>
        </p:spPr>
        <p:txBody>
          <a:bodyPr>
            <a:normAutofit/>
          </a:bodyPr>
          <a:lstStyle/>
          <a:p>
            <a:r>
              <a:rPr lang="sr-Latn-ME" sz="3600" dirty="0" smtClean="0"/>
              <a:t>IBRD- Međunarodna Banka  za obnovu i razvoj</a:t>
            </a:r>
          </a:p>
          <a:p>
            <a:r>
              <a:rPr lang="sr-Latn-ME" sz="3600" dirty="0" smtClean="0"/>
              <a:t>IDA – Međunarodno udruženje za razvoj</a:t>
            </a:r>
          </a:p>
          <a:p>
            <a:r>
              <a:rPr lang="sr-Latn-ME" sz="3600" dirty="0" smtClean="0"/>
              <a:t>MIGA - Multilateralna agencija za garantovanje investicija </a:t>
            </a:r>
          </a:p>
          <a:p>
            <a:r>
              <a:rPr lang="sr-Latn-ME" sz="3600" dirty="0" smtClean="0"/>
              <a:t>IFS –  Međunarodna finansijska korporacija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8531803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en-US" dirty="0" smtClean="0"/>
              <a:t>OSNIVAČKI KAPITAL, KVOTE I BROJ GLASOVA ČLANICA</a:t>
            </a:r>
            <a:r>
              <a:rPr lang="sr-Latn-ME" dirty="0" smtClean="0"/>
              <a:t/>
            </a:r>
            <a:br>
              <a:rPr lang="sr-Latn-M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Banka je </a:t>
            </a:r>
            <a:r>
              <a:rPr lang="en-US" sz="3600" dirty="0" err="1" smtClean="0"/>
              <a:t>organizovana</a:t>
            </a:r>
            <a:r>
              <a:rPr lang="en-US" sz="3600" dirty="0" smtClean="0"/>
              <a:t> u </a:t>
            </a:r>
            <a:r>
              <a:rPr lang="en-US" sz="3600" dirty="0" err="1" smtClean="0"/>
              <a:t>vidu</a:t>
            </a:r>
            <a:r>
              <a:rPr lang="en-US" sz="3600" dirty="0" smtClean="0"/>
              <a:t> </a:t>
            </a:r>
            <a:r>
              <a:rPr lang="en-US" sz="3600" dirty="0" err="1" smtClean="0"/>
              <a:t>akcionarskog</a:t>
            </a:r>
            <a:r>
              <a:rPr lang="en-US" sz="3600" dirty="0" smtClean="0"/>
              <a:t> </a:t>
            </a:r>
            <a:r>
              <a:rPr lang="en-US" sz="3600" dirty="0" err="1" smtClean="0"/>
              <a:t>društva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Njen</a:t>
            </a:r>
            <a:r>
              <a:rPr lang="en-US" sz="3600" dirty="0" smtClean="0"/>
              <a:t> </a:t>
            </a:r>
            <a:r>
              <a:rPr lang="en-US" sz="3600" dirty="0" err="1" smtClean="0"/>
              <a:t>osnivački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</a:t>
            </a:r>
            <a:r>
              <a:rPr lang="en-US" sz="3600" dirty="0" smtClean="0"/>
              <a:t> </a:t>
            </a:r>
            <a:r>
              <a:rPr lang="en-US" sz="3600" dirty="0" err="1" smtClean="0"/>
              <a:t>sastojao</a:t>
            </a:r>
            <a:r>
              <a:rPr lang="en-US" sz="3600" dirty="0" smtClean="0"/>
              <a:t> se u </a:t>
            </a:r>
            <a:r>
              <a:rPr lang="en-US" sz="3600" dirty="0" err="1" smtClean="0"/>
              <a:t>početku</a:t>
            </a:r>
            <a:r>
              <a:rPr lang="en-US" sz="3600" dirty="0" smtClean="0"/>
              <a:t> od 100.000 </a:t>
            </a:r>
            <a:r>
              <a:rPr lang="en-US" sz="3600" dirty="0" err="1" smtClean="0"/>
              <a:t>akcija</a:t>
            </a:r>
            <a:r>
              <a:rPr lang="en-US" sz="3600" dirty="0" smtClean="0"/>
              <a:t> u </a:t>
            </a:r>
            <a:r>
              <a:rPr lang="en-US" sz="3600" dirty="0" err="1" smtClean="0"/>
              <a:t>vr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ednosti</a:t>
            </a:r>
            <a:r>
              <a:rPr lang="en-US" sz="3600" dirty="0" smtClean="0"/>
              <a:t> od </a:t>
            </a:r>
            <a:r>
              <a:rPr lang="en-US" sz="3600" dirty="0" err="1" smtClean="0"/>
              <a:t>po</a:t>
            </a:r>
            <a:r>
              <a:rPr lang="en-US" sz="3600" dirty="0" smtClean="0"/>
              <a:t> 100.000 </a:t>
            </a:r>
            <a:r>
              <a:rPr lang="en-US" sz="3600" dirty="0" err="1" smtClean="0"/>
              <a:t>dolara</a:t>
            </a:r>
            <a:r>
              <a:rPr lang="en-US" sz="3600" dirty="0" smtClean="0"/>
              <a:t>, </a:t>
            </a:r>
            <a:r>
              <a:rPr lang="en-US" sz="3600" dirty="0" err="1" smtClean="0"/>
              <a:t>odnosno</a:t>
            </a:r>
            <a:r>
              <a:rPr lang="en-US" sz="3600" dirty="0" smtClean="0"/>
              <a:t> </a:t>
            </a:r>
            <a:r>
              <a:rPr lang="en-US" sz="3600" dirty="0" err="1" smtClean="0"/>
              <a:t>ukupno</a:t>
            </a:r>
            <a:r>
              <a:rPr lang="en-US" sz="3600" dirty="0" smtClean="0"/>
              <a:t> 10 </a:t>
            </a:r>
            <a:r>
              <a:rPr lang="en-US" sz="3600" dirty="0" err="1" smtClean="0"/>
              <a:t>mlrd</a:t>
            </a:r>
            <a:r>
              <a:rPr lang="en-US" sz="3600" dirty="0" smtClean="0"/>
              <a:t>. </a:t>
            </a:r>
            <a:r>
              <a:rPr lang="en-US" sz="3600" dirty="0" err="1" smtClean="0"/>
              <a:t>dolara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 smtClean="0"/>
              <a:t>Ud</a:t>
            </a:r>
            <a:r>
              <a:rPr lang="sr-Latn-ME" sz="3600" dirty="0" smtClean="0"/>
              <a:t>i</a:t>
            </a:r>
            <a:r>
              <a:rPr lang="en-US" sz="3600" dirty="0" smtClean="0"/>
              <a:t>o </a:t>
            </a:r>
            <a:r>
              <a:rPr lang="en-US" sz="3600" dirty="0" err="1" smtClean="0"/>
              <a:t>pojedinih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 (</a:t>
            </a:r>
            <a:r>
              <a:rPr lang="en-US" sz="3600" dirty="0" err="1" smtClean="0"/>
              <a:t>kvota</a:t>
            </a:r>
            <a:r>
              <a:rPr lang="en-US" sz="3600" dirty="0" smtClean="0"/>
              <a:t>) </a:t>
            </a:r>
            <a:r>
              <a:rPr lang="en-US" sz="3600" dirty="0" err="1" smtClean="0"/>
              <a:t>određen</a:t>
            </a:r>
            <a:r>
              <a:rPr lang="en-US" sz="3600" dirty="0" smtClean="0"/>
              <a:t> je </a:t>
            </a:r>
            <a:r>
              <a:rPr lang="en-US" sz="3600" dirty="0" err="1" smtClean="0"/>
              <a:t>prema</a:t>
            </a:r>
            <a:r>
              <a:rPr lang="en-US" sz="3600" dirty="0" smtClean="0"/>
              <a:t> </a:t>
            </a:r>
            <a:r>
              <a:rPr lang="en-US" sz="3600" dirty="0" err="1" smtClean="0"/>
              <a:t>njihovoj</a:t>
            </a:r>
            <a:r>
              <a:rPr lang="en-US" sz="3600" dirty="0" smtClean="0"/>
              <a:t> </a:t>
            </a:r>
            <a:r>
              <a:rPr lang="en-US" sz="3600" dirty="0" err="1" smtClean="0"/>
              <a:t>ekonomskoj</a:t>
            </a:r>
            <a:r>
              <a:rPr lang="en-US" sz="3600" dirty="0" smtClean="0"/>
              <a:t> </a:t>
            </a:r>
            <a:r>
              <a:rPr lang="en-US" sz="3600" dirty="0" err="1" smtClean="0"/>
              <a:t>snazi</a:t>
            </a:r>
            <a:r>
              <a:rPr lang="en-US" sz="3600" dirty="0" smtClean="0"/>
              <a:t>. </a:t>
            </a: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33862099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588" y="416859"/>
            <a:ext cx="10614212" cy="5760104"/>
          </a:xfrm>
        </p:spPr>
        <p:txBody>
          <a:bodyPr/>
          <a:lstStyle/>
          <a:p>
            <a:pPr algn="just"/>
            <a:r>
              <a:rPr lang="en-US" sz="3600" dirty="0" err="1" smtClean="0"/>
              <a:t>Zemlje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članice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 </a:t>
            </a:r>
            <a:r>
              <a:rPr lang="en-US" sz="3600" dirty="0" err="1" smtClean="0"/>
              <a:t>uplaćivale</a:t>
            </a:r>
            <a:r>
              <a:rPr lang="en-US" sz="3600" dirty="0" smtClean="0"/>
              <a:t> </a:t>
            </a:r>
            <a:r>
              <a:rPr lang="en-US" sz="3600" dirty="0" err="1" smtClean="0"/>
              <a:t>samo</a:t>
            </a:r>
            <a:r>
              <a:rPr lang="en-US" sz="3600" dirty="0" smtClean="0"/>
              <a:t> 20% od </a:t>
            </a:r>
            <a:r>
              <a:rPr lang="en-US" sz="3600" dirty="0" err="1" smtClean="0"/>
              <a:t>upisane</a:t>
            </a:r>
            <a:r>
              <a:rPr lang="en-US" sz="3600" dirty="0" smtClean="0"/>
              <a:t> </a:t>
            </a:r>
            <a:r>
              <a:rPr lang="en-US" sz="3600" dirty="0" err="1" smtClean="0"/>
              <a:t>kvote</a:t>
            </a:r>
            <a:r>
              <a:rPr lang="en-US" sz="3600" dirty="0" smtClean="0"/>
              <a:t>, </a:t>
            </a:r>
            <a:r>
              <a:rPr lang="en-US" sz="3600" dirty="0" err="1" smtClean="0"/>
              <a:t>i</a:t>
            </a:r>
            <a:r>
              <a:rPr lang="en-US" sz="3600" dirty="0" smtClean="0"/>
              <a:t> to 2% u </a:t>
            </a:r>
            <a:r>
              <a:rPr lang="en-US" sz="3600" dirty="0" err="1" smtClean="0"/>
              <a:t>zlatu</a:t>
            </a:r>
            <a:r>
              <a:rPr lang="en-US" sz="3600" dirty="0" smtClean="0"/>
              <a:t> </a:t>
            </a:r>
            <a:r>
              <a:rPr lang="en-US" sz="3600" dirty="0" err="1" smtClean="0"/>
              <a:t>ili</a:t>
            </a:r>
            <a:r>
              <a:rPr lang="en-US" sz="3600" dirty="0" smtClean="0"/>
              <a:t> </a:t>
            </a:r>
            <a:r>
              <a:rPr lang="en-US" sz="3600" dirty="0" err="1" smtClean="0"/>
              <a:t>dolarima</a:t>
            </a:r>
            <a:r>
              <a:rPr lang="en-US" sz="3600" dirty="0" smtClean="0"/>
              <a:t>, a 18% u </a:t>
            </a:r>
            <a:r>
              <a:rPr lang="en-US" sz="3600" dirty="0" err="1" smtClean="0"/>
              <a:t>nacionalnoj</a:t>
            </a:r>
            <a:r>
              <a:rPr lang="en-US" sz="3600" dirty="0" smtClean="0"/>
              <a:t> </a:t>
            </a:r>
            <a:r>
              <a:rPr lang="en-US" sz="3600" dirty="0" err="1" smtClean="0"/>
              <a:t>valuti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Preostalih</a:t>
            </a:r>
            <a:r>
              <a:rPr lang="en-US" sz="3600" dirty="0" smtClean="0"/>
              <a:t> 80% </a:t>
            </a:r>
            <a:r>
              <a:rPr lang="en-US" sz="3600" dirty="0" err="1" smtClean="0"/>
              <a:t>kvote</a:t>
            </a:r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članice</a:t>
            </a:r>
            <a:r>
              <a:rPr lang="en-US" sz="3600" dirty="0" smtClean="0"/>
              <a:t> </a:t>
            </a:r>
            <a:r>
              <a:rPr lang="en-US" sz="3600" dirty="0" err="1" smtClean="0"/>
              <a:t>drže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posebnom</a:t>
            </a:r>
            <a:r>
              <a:rPr lang="en-US" sz="3600" dirty="0" smtClean="0"/>
              <a:t> </a:t>
            </a:r>
            <a:r>
              <a:rPr lang="en-US" sz="3600" dirty="0" err="1" smtClean="0"/>
              <a:t>računu</a:t>
            </a:r>
            <a:r>
              <a:rPr lang="en-US" sz="3600" dirty="0" smtClean="0"/>
              <a:t> </a:t>
            </a:r>
            <a:r>
              <a:rPr lang="en-US" sz="3600" dirty="0" err="1" smtClean="0"/>
              <a:t>kod</a:t>
            </a:r>
            <a:r>
              <a:rPr lang="en-US" sz="3600" dirty="0" smtClean="0"/>
              <a:t> </a:t>
            </a:r>
            <a:r>
              <a:rPr lang="en-US" sz="3600" dirty="0" err="1" smtClean="0"/>
              <a:t>svoje</a:t>
            </a:r>
            <a:r>
              <a:rPr lang="en-US" sz="3600" dirty="0" smtClean="0"/>
              <a:t> </a:t>
            </a:r>
            <a:r>
              <a:rPr lang="en-US" sz="3600" dirty="0" err="1" smtClean="0"/>
              <a:t>centralne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 u </a:t>
            </a:r>
            <a:r>
              <a:rPr lang="en-US" sz="3600" dirty="0" err="1" smtClean="0"/>
              <a:t>nacionalnoj</a:t>
            </a:r>
            <a:r>
              <a:rPr lang="en-US" sz="3600" dirty="0" smtClean="0"/>
              <a:t> </a:t>
            </a:r>
            <a:r>
              <a:rPr lang="en-US" sz="3600" dirty="0" err="1" smtClean="0"/>
              <a:t>valuti</a:t>
            </a:r>
            <a:r>
              <a:rPr lang="en-US" sz="3600" dirty="0" smtClean="0"/>
              <a:t>; </a:t>
            </a:r>
            <a:r>
              <a:rPr lang="sr-Latn-ME" sz="3600" dirty="0" smtClean="0"/>
              <a:t>O</a:t>
            </a:r>
            <a:r>
              <a:rPr lang="en-US" sz="3600" dirty="0" err="1" smtClean="0"/>
              <a:t>va</a:t>
            </a:r>
            <a:r>
              <a:rPr lang="en-US" sz="3600" dirty="0" smtClean="0"/>
              <a:t> </a:t>
            </a:r>
            <a:r>
              <a:rPr lang="en-US" sz="3600" dirty="0" err="1" smtClean="0"/>
              <a:t>sredstva</a:t>
            </a:r>
            <a:r>
              <a:rPr lang="en-US" sz="3600" dirty="0" smtClean="0"/>
              <a:t> </a:t>
            </a:r>
            <a:r>
              <a:rPr lang="en-US" sz="3600" dirty="0" err="1" smtClean="0"/>
              <a:t>služe</a:t>
            </a:r>
            <a:r>
              <a:rPr lang="en-US" sz="3600" dirty="0" smtClean="0"/>
              <a:t> </a:t>
            </a:r>
            <a:r>
              <a:rPr lang="en-US" sz="3600" dirty="0" err="1" smtClean="0"/>
              <a:t>kao</a:t>
            </a:r>
            <a:r>
              <a:rPr lang="en-US" sz="3600" dirty="0" smtClean="0"/>
              <a:t> </a:t>
            </a:r>
            <a:r>
              <a:rPr lang="en-US" sz="3600" dirty="0" err="1" smtClean="0"/>
              <a:t>sigurnosna</a:t>
            </a:r>
            <a:r>
              <a:rPr lang="en-US" sz="3600" dirty="0" smtClean="0"/>
              <a:t> </a:t>
            </a:r>
            <a:r>
              <a:rPr lang="en-US" sz="3600" dirty="0" err="1" smtClean="0"/>
              <a:t>rezerva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pokriće</a:t>
            </a:r>
            <a:r>
              <a:rPr lang="en-US" sz="3600" dirty="0" smtClean="0"/>
              <a:t> </a:t>
            </a:r>
            <a:r>
              <a:rPr lang="en-US" sz="3600" dirty="0" err="1" smtClean="0"/>
              <a:t>obaveza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, </a:t>
            </a:r>
            <a:r>
              <a:rPr lang="en-US" sz="3600" dirty="0" err="1" smtClean="0"/>
              <a:t>ukoliko</a:t>
            </a:r>
            <a:r>
              <a:rPr lang="en-US" sz="3600" dirty="0" smtClean="0"/>
              <a:t> se </a:t>
            </a:r>
            <a:r>
              <a:rPr lang="en-US" sz="3600" dirty="0" err="1" smtClean="0"/>
              <a:t>za</a:t>
            </a:r>
            <a:r>
              <a:rPr lang="en-US" sz="3600" dirty="0" smtClean="0"/>
              <a:t> to </a:t>
            </a:r>
            <a:r>
              <a:rPr lang="en-US" sz="3600" dirty="0" err="1" smtClean="0"/>
              <a:t>javi</a:t>
            </a:r>
            <a:r>
              <a:rPr lang="en-US" sz="3600" dirty="0" smtClean="0"/>
              <a:t> </a:t>
            </a:r>
            <a:r>
              <a:rPr lang="en-US" sz="3600" dirty="0" err="1" smtClean="0"/>
              <a:t>potreba</a:t>
            </a:r>
            <a:r>
              <a:rPr lang="en-US" sz="3600" dirty="0" smtClean="0"/>
              <a:t> (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poziv</a:t>
            </a:r>
            <a:r>
              <a:rPr lang="en-US" sz="3600" dirty="0" smtClean="0"/>
              <a:t>). </a:t>
            </a:r>
            <a:endParaRPr lang="sr-Latn-ME" sz="3600" dirty="0" smtClean="0"/>
          </a:p>
          <a:p>
            <a:pPr algn="just"/>
            <a:r>
              <a:rPr lang="en-US" sz="3600" dirty="0" smtClean="0"/>
              <a:t>Do </a:t>
            </a:r>
            <a:r>
              <a:rPr lang="en-US" sz="3600" dirty="0" err="1" smtClean="0"/>
              <a:t>sada</a:t>
            </a:r>
            <a:r>
              <a:rPr lang="en-US" sz="3600" dirty="0" smtClean="0"/>
              <a:t> ova </a:t>
            </a:r>
            <a:r>
              <a:rPr lang="en-US" sz="3600" dirty="0" err="1" smtClean="0"/>
              <a:t>sredstva</a:t>
            </a:r>
            <a:r>
              <a:rPr lang="en-US" sz="3600" dirty="0" smtClean="0"/>
              <a:t> </a:t>
            </a:r>
            <a:r>
              <a:rPr lang="en-US" sz="3600" dirty="0" err="1" smtClean="0"/>
              <a:t>nisu</a:t>
            </a:r>
            <a:r>
              <a:rPr lang="en-US" sz="3600" dirty="0" smtClean="0"/>
              <a:t> </a:t>
            </a:r>
            <a:r>
              <a:rPr lang="en-US" sz="3600" dirty="0" err="1" smtClean="0"/>
              <a:t>korišćena</a:t>
            </a:r>
            <a:r>
              <a:rPr lang="en-US" sz="3600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103989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1671" y="578224"/>
            <a:ext cx="10762129" cy="5598739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Septembra</a:t>
            </a:r>
            <a:r>
              <a:rPr lang="en-US" sz="3600" dirty="0" smtClean="0"/>
              <a:t> 1959.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 </a:t>
            </a:r>
            <a:r>
              <a:rPr lang="en-US" sz="3600" dirty="0" err="1" smtClean="0"/>
              <a:t>osnivački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</a:t>
            </a:r>
            <a:r>
              <a:rPr lang="en-US" sz="3600" dirty="0" smtClean="0"/>
              <a:t> je </a:t>
            </a:r>
            <a:r>
              <a:rPr lang="en-US" sz="3600" dirty="0" err="1" smtClean="0"/>
              <a:t>povećan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21,0 </a:t>
            </a:r>
            <a:r>
              <a:rPr lang="en-US" sz="3600" dirty="0" err="1" smtClean="0"/>
              <a:t>mlrd</a:t>
            </a:r>
            <a:r>
              <a:rPr lang="en-US" sz="3600" dirty="0" smtClean="0"/>
              <a:t>. </a:t>
            </a:r>
            <a:r>
              <a:rPr lang="en-US" sz="3600" dirty="0" err="1" smtClean="0"/>
              <a:t>dolara</a:t>
            </a:r>
            <a:r>
              <a:rPr lang="en-US" sz="3600" dirty="0" smtClean="0"/>
              <a:t>, a </a:t>
            </a:r>
            <a:r>
              <a:rPr lang="en-US" sz="3600" dirty="0" err="1" smtClean="0"/>
              <a:t>izvršene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izm</a:t>
            </a:r>
            <a:r>
              <a:rPr lang="sr-Latn-ME" sz="3600" dirty="0" smtClean="0"/>
              <a:t>j</a:t>
            </a:r>
            <a:r>
              <a:rPr lang="en-US" sz="3600" dirty="0" err="1" smtClean="0"/>
              <a:t>ene</a:t>
            </a:r>
            <a:r>
              <a:rPr lang="en-US" sz="3600" dirty="0" smtClean="0"/>
              <a:t> </a:t>
            </a:r>
            <a:r>
              <a:rPr lang="en-US" sz="3600" dirty="0" err="1" smtClean="0"/>
              <a:t>kvota</a:t>
            </a:r>
            <a:r>
              <a:rPr lang="en-US" sz="3600" dirty="0" smtClean="0"/>
              <a:t> </a:t>
            </a:r>
            <a:r>
              <a:rPr lang="en-US" sz="3600" dirty="0" err="1" smtClean="0"/>
              <a:t>pojedinih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članica</a:t>
            </a:r>
            <a:r>
              <a:rPr lang="en-US" sz="3600" dirty="0" smtClean="0"/>
              <a:t> u </a:t>
            </a:r>
            <a:r>
              <a:rPr lang="en-US" sz="3600" dirty="0" err="1" smtClean="0"/>
              <a:t>skladu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prom</a:t>
            </a:r>
            <a:r>
              <a:rPr lang="sr-Latn-ME" sz="3600" dirty="0" smtClean="0"/>
              <a:t>j</a:t>
            </a:r>
            <a:r>
              <a:rPr lang="en-US" sz="3600" dirty="0" err="1" smtClean="0"/>
              <a:t>enama</a:t>
            </a:r>
            <a:r>
              <a:rPr lang="en-US" sz="3600" dirty="0" smtClean="0"/>
              <a:t> </a:t>
            </a:r>
            <a:r>
              <a:rPr lang="en-US" sz="3600" dirty="0" err="1" smtClean="0"/>
              <a:t>njihove</a:t>
            </a:r>
            <a:r>
              <a:rPr lang="en-US" sz="3600" dirty="0" smtClean="0"/>
              <a:t> </a:t>
            </a:r>
            <a:r>
              <a:rPr lang="en-US" sz="3600" dirty="0" err="1" smtClean="0"/>
              <a:t>ekonomske</a:t>
            </a:r>
            <a:r>
              <a:rPr lang="en-US" sz="3600" dirty="0" smtClean="0"/>
              <a:t> </a:t>
            </a:r>
            <a:r>
              <a:rPr lang="en-US" sz="3600" dirty="0" err="1" smtClean="0"/>
              <a:t>snage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 smtClean="0"/>
              <a:t>Istovremeno</a:t>
            </a:r>
            <a:r>
              <a:rPr lang="en-US" sz="3600" dirty="0" smtClean="0"/>
              <a:t> je </a:t>
            </a:r>
            <a:r>
              <a:rPr lang="en-US" sz="3600" dirty="0" err="1" smtClean="0"/>
              <a:t>smanjen</a:t>
            </a:r>
            <a:r>
              <a:rPr lang="en-US" sz="3600" dirty="0" smtClean="0"/>
              <a:t> d</a:t>
            </a:r>
            <a:r>
              <a:rPr lang="sr-Latn-ME" sz="3600" dirty="0" smtClean="0"/>
              <a:t>i</a:t>
            </a:r>
            <a:r>
              <a:rPr lang="en-US" sz="3600" dirty="0" smtClean="0"/>
              <a:t>o </a:t>
            </a:r>
            <a:r>
              <a:rPr lang="en-US" sz="3600" dirty="0" err="1" smtClean="0"/>
              <a:t>kvote</a:t>
            </a:r>
            <a:r>
              <a:rPr lang="en-US" sz="3600" dirty="0" smtClean="0"/>
              <a:t> </a:t>
            </a:r>
            <a:r>
              <a:rPr lang="en-US" sz="3600" dirty="0" err="1" smtClean="0"/>
              <a:t>koji</a:t>
            </a:r>
            <a:r>
              <a:rPr lang="en-US" sz="3600" dirty="0" smtClean="0"/>
              <a:t> se </a:t>
            </a:r>
            <a:r>
              <a:rPr lang="en-US" sz="3600" dirty="0" err="1" smtClean="0"/>
              <a:t>uplaćuje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20 </a:t>
            </a:r>
            <a:r>
              <a:rPr lang="en-US" sz="3600" dirty="0" err="1" smtClean="0"/>
              <a:t>na</a:t>
            </a:r>
            <a:r>
              <a:rPr lang="en-US" sz="3600" dirty="0" smtClean="0"/>
              <a:t> 10 </a:t>
            </a:r>
            <a:r>
              <a:rPr lang="en-US" sz="3600" dirty="0" err="1" smtClean="0"/>
              <a:t>procenata</a:t>
            </a:r>
            <a:r>
              <a:rPr lang="en-US" sz="3600" dirty="0" smtClean="0"/>
              <a:t>, s </a:t>
            </a:r>
            <a:r>
              <a:rPr lang="en-US" sz="3600" dirty="0" err="1" smtClean="0"/>
              <a:t>tim</a:t>
            </a:r>
            <a:r>
              <a:rPr lang="en-US" sz="3600" dirty="0" smtClean="0"/>
              <a:t> </a:t>
            </a:r>
            <a:r>
              <a:rPr lang="en-US" sz="3600" dirty="0" err="1" smtClean="0"/>
              <a:t>što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Međunarodne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finansijske</a:t>
            </a:r>
            <a:r>
              <a:rPr lang="en-US" sz="3600" dirty="0" smtClean="0"/>
              <a:t> </a:t>
            </a:r>
            <a:r>
              <a:rPr lang="en-US" sz="3600" dirty="0" err="1" smtClean="0"/>
              <a:t>institucije</a:t>
            </a:r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članice</a:t>
            </a:r>
            <a:r>
              <a:rPr lang="en-US" sz="3600" dirty="0" smtClean="0"/>
              <a:t> bile </a:t>
            </a:r>
            <a:r>
              <a:rPr lang="en-US" sz="3600" dirty="0" err="1" smtClean="0"/>
              <a:t>dužne</a:t>
            </a:r>
            <a:r>
              <a:rPr lang="en-US" sz="3600" dirty="0" smtClean="0"/>
              <a:t> da 1% </a:t>
            </a:r>
            <a:r>
              <a:rPr lang="en-US" sz="3600" dirty="0" err="1" smtClean="0"/>
              <a:t>kvote</a:t>
            </a:r>
            <a:r>
              <a:rPr lang="en-US" sz="3600" dirty="0" smtClean="0"/>
              <a:t> </a:t>
            </a:r>
            <a:r>
              <a:rPr lang="en-US" sz="3600" dirty="0" err="1" smtClean="0"/>
              <a:t>drže</a:t>
            </a:r>
            <a:r>
              <a:rPr lang="en-US" sz="3600" dirty="0" smtClean="0"/>
              <a:t> </a:t>
            </a:r>
            <a:r>
              <a:rPr lang="en-US" sz="3600" dirty="0" err="1" smtClean="0"/>
              <a:t>kod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 u </a:t>
            </a:r>
            <a:r>
              <a:rPr lang="en-US" sz="3600" dirty="0" err="1" smtClean="0"/>
              <a:t>zlatu</a:t>
            </a:r>
            <a:r>
              <a:rPr lang="en-US" sz="3600" dirty="0" smtClean="0"/>
              <a:t> </a:t>
            </a:r>
            <a:r>
              <a:rPr lang="en-US" sz="3600" dirty="0" err="1" smtClean="0"/>
              <a:t>ili</a:t>
            </a:r>
            <a:r>
              <a:rPr lang="en-US" sz="3600" dirty="0" smtClean="0"/>
              <a:t> </a:t>
            </a:r>
            <a:r>
              <a:rPr lang="en-US" sz="3600" dirty="0" err="1" smtClean="0"/>
              <a:t>dolarima</a:t>
            </a:r>
            <a:r>
              <a:rPr lang="en-US" sz="3600" dirty="0" smtClean="0"/>
              <a:t>, a </a:t>
            </a:r>
            <a:r>
              <a:rPr lang="en-US" sz="3600" dirty="0" err="1" smtClean="0"/>
              <a:t>preostalih</a:t>
            </a:r>
            <a:r>
              <a:rPr lang="en-US" sz="3600" dirty="0" smtClean="0"/>
              <a:t> 9% u </a:t>
            </a:r>
            <a:r>
              <a:rPr lang="en-US" sz="3600" dirty="0" err="1" smtClean="0"/>
              <a:t>nacionalnoj</a:t>
            </a:r>
            <a:r>
              <a:rPr lang="en-US" sz="3600" dirty="0" smtClean="0"/>
              <a:t> </a:t>
            </a:r>
            <a:r>
              <a:rPr lang="en-US" sz="3600" dirty="0" err="1" smtClean="0"/>
              <a:t>valuti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41384384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1671" y="645459"/>
            <a:ext cx="10762129" cy="5531504"/>
          </a:xfrm>
        </p:spPr>
        <p:txBody>
          <a:bodyPr>
            <a:normAutofit/>
          </a:bodyPr>
          <a:lstStyle/>
          <a:p>
            <a:pPr algn="just"/>
            <a:r>
              <a:rPr lang="en-US" sz="3600" dirty="0" smtClean="0"/>
              <a:t>U 2010. </a:t>
            </a:r>
            <a:r>
              <a:rPr lang="en-US" sz="3600" dirty="0" err="1" smtClean="0"/>
              <a:t>godini</a:t>
            </a:r>
            <a:r>
              <a:rPr lang="en-US" sz="3600" dirty="0" smtClean="0"/>
              <a:t> SAD </a:t>
            </a:r>
            <a:r>
              <a:rPr lang="en-US" sz="3600" dirty="0" err="1" smtClean="0"/>
              <a:t>raspolažu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16,36% </a:t>
            </a:r>
            <a:r>
              <a:rPr lang="en-US" sz="3600" dirty="0" err="1" smtClean="0"/>
              <a:t>ukupnog</a:t>
            </a:r>
            <a:r>
              <a:rPr lang="en-US" sz="3600" dirty="0" smtClean="0"/>
              <a:t> </a:t>
            </a:r>
            <a:r>
              <a:rPr lang="en-US" sz="3600" dirty="0" err="1" smtClean="0"/>
              <a:t>broja</a:t>
            </a:r>
            <a:r>
              <a:rPr lang="en-US" sz="3600" dirty="0" smtClean="0"/>
              <a:t> </a:t>
            </a:r>
            <a:r>
              <a:rPr lang="en-US" sz="3600" dirty="0" err="1" smtClean="0"/>
              <a:t>glasova</a:t>
            </a:r>
            <a:r>
              <a:rPr lang="en-US" sz="3600" dirty="0" smtClean="0"/>
              <a:t>, </a:t>
            </a:r>
            <a:r>
              <a:rPr lang="en-US" sz="3600" dirty="0" err="1" smtClean="0"/>
              <a:t>zatim</a:t>
            </a:r>
            <a:r>
              <a:rPr lang="en-US" sz="3600" dirty="0" smtClean="0"/>
              <a:t> </a:t>
            </a:r>
            <a:r>
              <a:rPr lang="en-US" sz="3600" dirty="0" err="1" smtClean="0"/>
              <a:t>dolaze</a:t>
            </a:r>
            <a:r>
              <a:rPr lang="en-US" sz="3600" dirty="0" smtClean="0"/>
              <a:t> Japan (7,85%), SR </a:t>
            </a:r>
            <a:r>
              <a:rPr lang="en-US" sz="3600" dirty="0" err="1" smtClean="0"/>
              <a:t>Nemačka</a:t>
            </a:r>
            <a:r>
              <a:rPr lang="en-US" sz="3600" dirty="0" smtClean="0"/>
              <a:t> (4,48), </a:t>
            </a:r>
            <a:r>
              <a:rPr lang="en-US" sz="3600" dirty="0" err="1" smtClean="0"/>
              <a:t>Velika</a:t>
            </a:r>
            <a:r>
              <a:rPr lang="en-US" sz="3600" dirty="0" smtClean="0"/>
              <a:t> </a:t>
            </a:r>
            <a:r>
              <a:rPr lang="en-US" sz="3600" dirty="0" err="1" smtClean="0"/>
              <a:t>Britanija</a:t>
            </a:r>
            <a:r>
              <a:rPr lang="en-US" sz="3600" dirty="0" smtClean="0"/>
              <a:t> (4,3)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Francuska</a:t>
            </a:r>
            <a:r>
              <a:rPr lang="en-US" sz="3600" dirty="0" smtClean="0"/>
              <a:t> (4,3).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 smtClean="0"/>
              <a:t>Ovih</a:t>
            </a:r>
            <a:r>
              <a:rPr lang="en-US" sz="3600" dirty="0" smtClean="0"/>
              <a:t> pet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 </a:t>
            </a:r>
            <a:r>
              <a:rPr lang="en-US" sz="3600" dirty="0" err="1" smtClean="0"/>
              <a:t>ima</a:t>
            </a:r>
            <a:r>
              <a:rPr lang="en-US" sz="3600" dirty="0" smtClean="0"/>
              <a:t> 37,29% </a:t>
            </a:r>
            <a:r>
              <a:rPr lang="en-US" sz="3600" dirty="0" err="1" smtClean="0"/>
              <a:t>ukupnog</a:t>
            </a:r>
            <a:r>
              <a:rPr lang="en-US" sz="3600" dirty="0" smtClean="0"/>
              <a:t> </a:t>
            </a:r>
            <a:r>
              <a:rPr lang="en-US" sz="3600" dirty="0" err="1" smtClean="0"/>
              <a:t>broja</a:t>
            </a:r>
            <a:r>
              <a:rPr lang="en-US" sz="3600" dirty="0" smtClean="0"/>
              <a:t> </a:t>
            </a:r>
            <a:r>
              <a:rPr lang="en-US" sz="3600" dirty="0" err="1" smtClean="0"/>
              <a:t>glasova</a:t>
            </a:r>
            <a:r>
              <a:rPr lang="en-US" sz="3600" dirty="0" smtClean="0"/>
              <a:t>, a </a:t>
            </a:r>
            <a:r>
              <a:rPr lang="en-US" sz="3600" dirty="0" err="1" smtClean="0"/>
              <a:t>ako</a:t>
            </a:r>
            <a:r>
              <a:rPr lang="en-US" sz="3600" dirty="0" smtClean="0"/>
              <a:t> </a:t>
            </a:r>
            <a:r>
              <a:rPr lang="en-US" sz="3600" dirty="0" err="1" smtClean="0"/>
              <a:t>im</a:t>
            </a:r>
            <a:r>
              <a:rPr lang="en-US" sz="3600" dirty="0" smtClean="0"/>
              <a:t> se </a:t>
            </a:r>
            <a:r>
              <a:rPr lang="en-US" sz="3600" dirty="0" err="1" smtClean="0"/>
              <a:t>dodaju</a:t>
            </a:r>
            <a:r>
              <a:rPr lang="en-US" sz="3600" dirty="0" smtClean="0"/>
              <a:t> </a:t>
            </a:r>
            <a:r>
              <a:rPr lang="en-US" sz="3600" dirty="0" err="1" smtClean="0"/>
              <a:t>šest</a:t>
            </a:r>
            <a:r>
              <a:rPr lang="en-US" sz="3600" dirty="0" smtClean="0"/>
              <a:t> </a:t>
            </a:r>
            <a:r>
              <a:rPr lang="en-US" sz="3600" dirty="0" err="1" smtClean="0"/>
              <a:t>razvijenih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 (</a:t>
            </a:r>
            <a:r>
              <a:rPr lang="en-US" sz="3600" dirty="0" err="1" smtClean="0"/>
              <a:t>Kanada</a:t>
            </a:r>
            <a:r>
              <a:rPr lang="en-US" sz="3600" dirty="0" smtClean="0"/>
              <a:t>, </a:t>
            </a:r>
            <a:r>
              <a:rPr lang="en-US" sz="3600" dirty="0" err="1" smtClean="0"/>
              <a:t>Italija</a:t>
            </a:r>
            <a:r>
              <a:rPr lang="en-US" sz="3600" dirty="0" smtClean="0"/>
              <a:t>, </a:t>
            </a:r>
            <a:r>
              <a:rPr lang="en-US" sz="3600" dirty="0" err="1" smtClean="0"/>
              <a:t>Holandija</a:t>
            </a:r>
            <a:r>
              <a:rPr lang="en-US" sz="3600" dirty="0" smtClean="0"/>
              <a:t>, </a:t>
            </a:r>
            <a:r>
              <a:rPr lang="en-US" sz="3600" dirty="0" err="1" smtClean="0"/>
              <a:t>Belgija</a:t>
            </a:r>
            <a:r>
              <a:rPr lang="en-US" sz="3600" dirty="0" smtClean="0"/>
              <a:t>, </a:t>
            </a:r>
            <a:r>
              <a:rPr lang="en-US" sz="3600" dirty="0" err="1" smtClean="0"/>
              <a:t>Švajcarska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Španija</a:t>
            </a:r>
            <a:r>
              <a:rPr lang="en-US" sz="3600" dirty="0" smtClean="0"/>
              <a:t>) </a:t>
            </a:r>
            <a:r>
              <a:rPr lang="en-US" sz="3600" dirty="0" err="1" smtClean="0"/>
              <a:t>onda</a:t>
            </a:r>
            <a:r>
              <a:rPr lang="en-US" sz="3600" dirty="0" smtClean="0"/>
              <a:t> </a:t>
            </a:r>
            <a:r>
              <a:rPr lang="en-US" sz="3600" dirty="0" err="1" smtClean="0"/>
              <a:t>zaključujemo</a:t>
            </a:r>
            <a:r>
              <a:rPr lang="en-US" sz="3600" dirty="0" smtClean="0"/>
              <a:t> da </a:t>
            </a:r>
            <a:r>
              <a:rPr lang="en-US" sz="3600" dirty="0" err="1" smtClean="0"/>
              <a:t>ovih</a:t>
            </a:r>
            <a:r>
              <a:rPr lang="en-US" sz="3600" dirty="0" smtClean="0"/>
              <a:t> </a:t>
            </a:r>
            <a:r>
              <a:rPr lang="en-US" sz="3600" dirty="0" err="1" smtClean="0"/>
              <a:t>jedanaest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 </a:t>
            </a:r>
            <a:r>
              <a:rPr lang="en-US" sz="3600" dirty="0" err="1" smtClean="0"/>
              <a:t>raspolaže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</a:t>
            </a:r>
            <a:r>
              <a:rPr lang="en-US" sz="3600" dirty="0" err="1" smtClean="0"/>
              <a:t>više</a:t>
            </a:r>
            <a:r>
              <a:rPr lang="en-US" sz="3600" dirty="0" smtClean="0"/>
              <a:t> od 46% od </a:t>
            </a:r>
            <a:r>
              <a:rPr lang="en-US" sz="3600" dirty="0" err="1" smtClean="0"/>
              <a:t>ukupnog</a:t>
            </a:r>
            <a:r>
              <a:rPr lang="en-US" sz="3600" dirty="0" smtClean="0"/>
              <a:t> </a:t>
            </a:r>
            <a:r>
              <a:rPr lang="en-US" sz="3600" dirty="0" err="1" smtClean="0"/>
              <a:t>broja</a:t>
            </a:r>
            <a:r>
              <a:rPr lang="en-US" sz="3600" dirty="0" smtClean="0"/>
              <a:t> </a:t>
            </a:r>
            <a:r>
              <a:rPr lang="en-US" sz="3600" dirty="0" err="1" smtClean="0"/>
              <a:t>glasova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24676739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1329" y="282388"/>
            <a:ext cx="10802471" cy="5894575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Među</a:t>
            </a:r>
            <a:r>
              <a:rPr lang="en-US" sz="3600" dirty="0" smtClean="0"/>
              <a:t> </a:t>
            </a:r>
            <a:r>
              <a:rPr lang="en-US" sz="3600" dirty="0" err="1" smtClean="0"/>
              <a:t>zemljama</a:t>
            </a:r>
            <a:r>
              <a:rPr lang="en-US" sz="3600" dirty="0" smtClean="0"/>
              <a:t> u </a:t>
            </a:r>
            <a:r>
              <a:rPr lang="en-US" sz="3600" dirty="0" err="1" smtClean="0"/>
              <a:t>razvoju</a:t>
            </a:r>
            <a:r>
              <a:rPr lang="en-US" sz="3600" dirty="0" smtClean="0"/>
              <a:t> </a:t>
            </a:r>
            <a:r>
              <a:rPr lang="en-US" sz="3600" dirty="0" err="1" smtClean="0"/>
              <a:t>najveći</a:t>
            </a:r>
            <a:r>
              <a:rPr lang="en-US" sz="3600" dirty="0" smtClean="0"/>
              <a:t> </a:t>
            </a:r>
            <a:r>
              <a:rPr lang="en-US" sz="3600" dirty="0" err="1" smtClean="0"/>
              <a:t>broj</a:t>
            </a:r>
            <a:r>
              <a:rPr lang="en-US" sz="3600" dirty="0" smtClean="0"/>
              <a:t> </a:t>
            </a:r>
            <a:r>
              <a:rPr lang="en-US" sz="3600" dirty="0" err="1" smtClean="0"/>
              <a:t>glasova</a:t>
            </a:r>
            <a:r>
              <a:rPr lang="en-US" sz="3600" dirty="0" smtClean="0"/>
              <a:t> </a:t>
            </a:r>
            <a:r>
              <a:rPr lang="en-US" sz="3600" dirty="0" err="1" smtClean="0"/>
              <a:t>imaju</a:t>
            </a:r>
            <a:r>
              <a:rPr lang="en-US" sz="3600" dirty="0" smtClean="0"/>
              <a:t> </a:t>
            </a:r>
            <a:r>
              <a:rPr lang="en-US" sz="3600" dirty="0" err="1" smtClean="0"/>
              <a:t>Indija</a:t>
            </a:r>
            <a:r>
              <a:rPr lang="en-US" sz="3600" dirty="0" smtClean="0"/>
              <a:t>, Kina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Saudijska</a:t>
            </a:r>
            <a:r>
              <a:rPr lang="en-US" sz="3600" dirty="0" smtClean="0"/>
              <a:t> </a:t>
            </a:r>
            <a:r>
              <a:rPr lang="en-US" sz="3600" dirty="0" err="1" smtClean="0"/>
              <a:t>Arabija</a:t>
            </a:r>
            <a:r>
              <a:rPr lang="en-US" sz="3600" dirty="0" smtClean="0"/>
              <a:t> – </a:t>
            </a:r>
            <a:r>
              <a:rPr lang="en-US" sz="3600" dirty="0" err="1" smtClean="0"/>
              <a:t>po</a:t>
            </a:r>
            <a:r>
              <a:rPr lang="en-US" sz="3600" dirty="0" smtClean="0"/>
              <a:t> 2,78%, </a:t>
            </a:r>
            <a:r>
              <a:rPr lang="en-US" sz="3600" dirty="0" err="1" smtClean="0"/>
              <a:t>koliko</a:t>
            </a:r>
            <a:r>
              <a:rPr lang="en-US" sz="3600" dirty="0" smtClean="0"/>
              <a:t> </a:t>
            </a:r>
            <a:r>
              <a:rPr lang="en-US" sz="3600" dirty="0" err="1" smtClean="0"/>
              <a:t>ima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Rusija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Sve</a:t>
            </a:r>
            <a:r>
              <a:rPr lang="en-US" sz="3600" dirty="0" smtClean="0"/>
              <a:t> </a:t>
            </a:r>
            <a:r>
              <a:rPr lang="en-US" sz="3600" dirty="0" err="1" smtClean="0"/>
              <a:t>preostale</a:t>
            </a:r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(</a:t>
            </a:r>
            <a:r>
              <a:rPr lang="en-US" sz="3600" dirty="0" err="1" smtClean="0"/>
              <a:t>razvijene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nerazvijene</a:t>
            </a:r>
            <a:r>
              <a:rPr lang="en-US" sz="3600" dirty="0" smtClean="0"/>
              <a:t>) </a:t>
            </a:r>
            <a:r>
              <a:rPr lang="en-US" sz="3600" dirty="0" err="1" smtClean="0"/>
              <a:t>raspolažu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</a:t>
            </a:r>
            <a:r>
              <a:rPr lang="en-US" sz="3600" dirty="0" err="1" smtClean="0"/>
              <a:t>preostalim</a:t>
            </a:r>
            <a:r>
              <a:rPr lang="en-US" sz="3600" dirty="0" smtClean="0"/>
              <a:t> </a:t>
            </a:r>
            <a:r>
              <a:rPr lang="en-US" sz="3600" dirty="0" err="1" smtClean="0"/>
              <a:t>brojem</a:t>
            </a:r>
            <a:r>
              <a:rPr lang="en-US" sz="3600" dirty="0" smtClean="0"/>
              <a:t> </a:t>
            </a:r>
            <a:r>
              <a:rPr lang="en-US" sz="3600" dirty="0" err="1" smtClean="0"/>
              <a:t>glasova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Najveći</a:t>
            </a:r>
            <a:r>
              <a:rPr lang="en-US" sz="3600" dirty="0" smtClean="0"/>
              <a:t> </a:t>
            </a:r>
            <a:r>
              <a:rPr lang="en-US" sz="3600" dirty="0" err="1" smtClean="0"/>
              <a:t>uticaj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politiku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poslovanje</a:t>
            </a:r>
            <a:r>
              <a:rPr lang="en-US" sz="3600" dirty="0" smtClean="0"/>
              <a:t> IBRD </a:t>
            </a:r>
            <a:r>
              <a:rPr lang="en-US" sz="3600" dirty="0" err="1" smtClean="0"/>
              <a:t>ima</a:t>
            </a:r>
            <a:r>
              <a:rPr lang="en-US" sz="3600" dirty="0" smtClean="0"/>
              <a:t> </a:t>
            </a:r>
            <a:r>
              <a:rPr lang="en-US" sz="3600" dirty="0" err="1" smtClean="0"/>
              <a:t>vlada</a:t>
            </a:r>
            <a:r>
              <a:rPr lang="en-US" sz="3600" dirty="0" smtClean="0"/>
              <a:t> SAD. </a:t>
            </a:r>
            <a:endParaRPr lang="sr-Latn-ME" sz="3600" dirty="0" smtClean="0"/>
          </a:p>
          <a:p>
            <a:pPr algn="just"/>
            <a:r>
              <a:rPr lang="en-US" sz="3600" dirty="0" smtClean="0"/>
              <a:t>Pored toga </a:t>
            </a:r>
            <a:r>
              <a:rPr lang="en-US" sz="3600" dirty="0" err="1" smtClean="0"/>
              <a:t>što</a:t>
            </a:r>
            <a:r>
              <a:rPr lang="en-US" sz="3600" dirty="0" smtClean="0"/>
              <a:t> </a:t>
            </a:r>
            <a:r>
              <a:rPr lang="en-US" sz="3600" dirty="0" err="1" smtClean="0"/>
              <a:t>imaju</a:t>
            </a:r>
            <a:r>
              <a:rPr lang="en-US" sz="3600" dirty="0" smtClean="0"/>
              <a:t> </a:t>
            </a:r>
            <a:r>
              <a:rPr lang="en-US" sz="3600" dirty="0" err="1" smtClean="0"/>
              <a:t>najveću</a:t>
            </a:r>
            <a:r>
              <a:rPr lang="en-US" sz="3600" dirty="0" smtClean="0"/>
              <a:t> </a:t>
            </a:r>
            <a:r>
              <a:rPr lang="en-US" sz="3600" dirty="0" err="1" smtClean="0"/>
              <a:t>kvotu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najveći</a:t>
            </a:r>
            <a:r>
              <a:rPr lang="en-US" sz="3600" dirty="0" smtClean="0"/>
              <a:t> </a:t>
            </a:r>
            <a:r>
              <a:rPr lang="en-US" sz="3600" dirty="0" err="1" smtClean="0"/>
              <a:t>broj</a:t>
            </a:r>
            <a:r>
              <a:rPr lang="en-US" sz="3600" dirty="0" smtClean="0"/>
              <a:t> </a:t>
            </a:r>
            <a:r>
              <a:rPr lang="en-US" sz="3600" dirty="0" err="1" smtClean="0"/>
              <a:t>glasova</a:t>
            </a:r>
            <a:r>
              <a:rPr lang="en-US" sz="3600" dirty="0" smtClean="0"/>
              <a:t>, </a:t>
            </a:r>
            <a:r>
              <a:rPr lang="en-US" sz="3600" dirty="0" err="1" smtClean="0"/>
              <a:t>Amerikanci</a:t>
            </a:r>
            <a:r>
              <a:rPr lang="en-US" sz="3600" dirty="0" smtClean="0"/>
              <a:t> </a:t>
            </a:r>
            <a:r>
              <a:rPr lang="en-US" sz="3600" dirty="0" err="1" smtClean="0"/>
              <a:t>imaju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29261401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224" y="403412"/>
            <a:ext cx="10775576" cy="5773551"/>
          </a:xfrm>
        </p:spPr>
        <p:txBody>
          <a:bodyPr/>
          <a:lstStyle/>
          <a:p>
            <a:pPr marL="0" indent="0" algn="just">
              <a:buNone/>
            </a:pP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svog</a:t>
            </a:r>
            <a:r>
              <a:rPr lang="en-US" sz="3600" dirty="0" smtClean="0"/>
              <a:t> </a:t>
            </a:r>
            <a:r>
              <a:rPr lang="en-US" sz="3600" dirty="0" err="1" smtClean="0"/>
              <a:t>predstavnika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mestu</a:t>
            </a:r>
            <a:r>
              <a:rPr lang="en-US" sz="3600" dirty="0" smtClean="0"/>
              <a:t> </a:t>
            </a:r>
            <a:r>
              <a:rPr lang="en-US" sz="3600" dirty="0" err="1" smtClean="0"/>
              <a:t>preds</a:t>
            </a:r>
            <a:r>
              <a:rPr lang="sr-Latn-ME" sz="3600" dirty="0" smtClean="0"/>
              <a:t>j</a:t>
            </a:r>
            <a:r>
              <a:rPr lang="en-US" sz="3600" dirty="0" err="1" smtClean="0"/>
              <a:t>ednika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, </a:t>
            </a:r>
            <a:r>
              <a:rPr lang="en-US" sz="3600" dirty="0" err="1" smtClean="0"/>
              <a:t>veliki</a:t>
            </a:r>
            <a:r>
              <a:rPr lang="en-US" sz="3600" dirty="0" smtClean="0"/>
              <a:t> </a:t>
            </a:r>
            <a:r>
              <a:rPr lang="en-US" sz="3600" dirty="0" err="1" smtClean="0"/>
              <a:t>broj</a:t>
            </a:r>
            <a:r>
              <a:rPr lang="en-US" sz="3600" dirty="0" smtClean="0"/>
              <a:t> </a:t>
            </a:r>
            <a:r>
              <a:rPr lang="en-US" sz="3600" dirty="0" err="1" smtClean="0"/>
              <a:t>kadrova</a:t>
            </a:r>
            <a:r>
              <a:rPr lang="en-US" sz="3600" dirty="0" smtClean="0"/>
              <a:t> u </a:t>
            </a:r>
            <a:r>
              <a:rPr lang="en-US" sz="3600" dirty="0" err="1" smtClean="0"/>
              <a:t>aparatu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, </a:t>
            </a:r>
            <a:r>
              <a:rPr lang="en-US" sz="3600" dirty="0" err="1" smtClean="0"/>
              <a:t>najveći</a:t>
            </a:r>
            <a:r>
              <a:rPr lang="en-US" sz="3600" dirty="0" smtClean="0"/>
              <a:t> d</a:t>
            </a:r>
            <a:r>
              <a:rPr lang="sr-Latn-ME" sz="3600" dirty="0" smtClean="0"/>
              <a:t>i</a:t>
            </a:r>
            <a:r>
              <a:rPr lang="en-US" sz="3600" dirty="0" smtClean="0"/>
              <a:t>o </a:t>
            </a:r>
            <a:r>
              <a:rPr lang="en-US" sz="3600" dirty="0" err="1" smtClean="0"/>
              <a:t>sredstava</a:t>
            </a:r>
            <a:r>
              <a:rPr lang="en-US" sz="3600" dirty="0" smtClean="0"/>
              <a:t> se </a:t>
            </a:r>
            <a:r>
              <a:rPr lang="en-US" sz="3600" dirty="0" err="1" smtClean="0"/>
              <a:t>prikuplja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američkom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finansijskom</a:t>
            </a:r>
            <a:r>
              <a:rPr lang="en-US" sz="3600" dirty="0" smtClean="0"/>
              <a:t> </a:t>
            </a:r>
            <a:r>
              <a:rPr lang="en-US" sz="3600" dirty="0" err="1" smtClean="0"/>
              <a:t>tržištu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marL="0" indent="0" algn="just">
              <a:buNone/>
            </a:pPr>
            <a:r>
              <a:rPr lang="sr-Latn-ME" sz="3600" dirty="0" smtClean="0"/>
              <a:t>(</a:t>
            </a:r>
            <a:r>
              <a:rPr lang="en-US" sz="3600" dirty="0" smtClean="0"/>
              <a:t> </a:t>
            </a:r>
            <a:r>
              <a:rPr lang="en-US" sz="3600" dirty="0" err="1" smtClean="0"/>
              <a:t>Interesantno</a:t>
            </a:r>
            <a:r>
              <a:rPr lang="en-US" sz="3600" dirty="0" smtClean="0"/>
              <a:t> je da je </a:t>
            </a:r>
            <a:r>
              <a:rPr lang="en-US" sz="3600" dirty="0" err="1" smtClean="0"/>
              <a:t>šef</a:t>
            </a:r>
            <a:r>
              <a:rPr lang="en-US" sz="3600" dirty="0" smtClean="0"/>
              <a:t> </a:t>
            </a:r>
            <a:r>
              <a:rPr lang="en-US" sz="3600" dirty="0" err="1" smtClean="0"/>
              <a:t>delegacije</a:t>
            </a:r>
            <a:r>
              <a:rPr lang="en-US" sz="3600" dirty="0" smtClean="0"/>
              <a:t> </a:t>
            </a:r>
            <a:r>
              <a:rPr lang="en-US" sz="3600" dirty="0" err="1" smtClean="0"/>
              <a:t>Velike</a:t>
            </a:r>
            <a:r>
              <a:rPr lang="en-US" sz="3600" dirty="0" smtClean="0"/>
              <a:t> </a:t>
            </a:r>
            <a:r>
              <a:rPr lang="en-US" sz="3600" dirty="0" err="1" smtClean="0"/>
              <a:t>Britanije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konferenciji</a:t>
            </a:r>
            <a:r>
              <a:rPr lang="en-US" sz="3600" dirty="0" smtClean="0"/>
              <a:t> u Breton – </a:t>
            </a:r>
            <a:r>
              <a:rPr lang="en-US" sz="3600" dirty="0" err="1" smtClean="0"/>
              <a:t>Vudsu</a:t>
            </a:r>
            <a:r>
              <a:rPr lang="en-US" sz="3600" dirty="0" smtClean="0"/>
              <a:t>, </a:t>
            </a:r>
            <a:r>
              <a:rPr lang="en-US" sz="3600" dirty="0" err="1" smtClean="0"/>
              <a:t>Kejns</a:t>
            </a:r>
            <a:r>
              <a:rPr lang="en-US" sz="3600" dirty="0" smtClean="0"/>
              <a:t> </a:t>
            </a:r>
            <a:r>
              <a:rPr lang="en-US" sz="3600" dirty="0" err="1" smtClean="0"/>
              <a:t>predlagao</a:t>
            </a:r>
            <a:r>
              <a:rPr lang="en-US" sz="3600" dirty="0" smtClean="0"/>
              <a:t> da s</a:t>
            </a:r>
            <a:r>
              <a:rPr lang="sr-Latn-ME" sz="3600" dirty="0" smtClean="0"/>
              <a:t>j</a:t>
            </a:r>
            <a:r>
              <a:rPr lang="en-US" sz="3600" dirty="0" err="1" smtClean="0"/>
              <a:t>edište</a:t>
            </a:r>
            <a:r>
              <a:rPr lang="en-US" sz="3600" dirty="0" smtClean="0"/>
              <a:t> IBRD </a:t>
            </a:r>
            <a:r>
              <a:rPr lang="en-US" sz="3600" dirty="0" err="1" smtClean="0"/>
              <a:t>i</a:t>
            </a:r>
            <a:r>
              <a:rPr lang="en-US" sz="3600" dirty="0" smtClean="0"/>
              <a:t> IMF, </a:t>
            </a:r>
            <a:r>
              <a:rPr lang="en-US" sz="3600" dirty="0" err="1" smtClean="0"/>
              <a:t>ako</a:t>
            </a:r>
            <a:r>
              <a:rPr lang="en-US" sz="3600" dirty="0" smtClean="0"/>
              <a:t> </a:t>
            </a:r>
            <a:r>
              <a:rPr lang="en-US" sz="3600" dirty="0" err="1" smtClean="0"/>
              <a:t>već</a:t>
            </a:r>
            <a:r>
              <a:rPr lang="en-US" sz="3600" dirty="0" smtClean="0"/>
              <a:t> </a:t>
            </a:r>
            <a:r>
              <a:rPr lang="en-US" sz="3600" dirty="0" err="1" smtClean="0"/>
              <a:t>treba</a:t>
            </a:r>
            <a:r>
              <a:rPr lang="en-US" sz="3600" dirty="0" smtClean="0"/>
              <a:t> da </a:t>
            </a:r>
            <a:r>
              <a:rPr lang="en-US" sz="3600" dirty="0" err="1" smtClean="0"/>
              <a:t>bude</a:t>
            </a:r>
            <a:r>
              <a:rPr lang="en-US" sz="3600" dirty="0" smtClean="0"/>
              <a:t> u SAD, ne </a:t>
            </a:r>
            <a:r>
              <a:rPr lang="en-US" sz="3600" dirty="0" err="1" smtClean="0"/>
              <a:t>bude</a:t>
            </a:r>
            <a:r>
              <a:rPr lang="en-US" sz="3600" dirty="0" smtClean="0"/>
              <a:t> u  </a:t>
            </a:r>
            <a:r>
              <a:rPr lang="en-US" sz="3600" dirty="0" err="1" smtClean="0"/>
              <a:t>Vašingtonu</a:t>
            </a:r>
            <a:r>
              <a:rPr lang="en-US" sz="3600" dirty="0" smtClean="0"/>
              <a:t>, da bi se bar </a:t>
            </a:r>
            <a:r>
              <a:rPr lang="en-US" sz="3600" dirty="0" err="1" smtClean="0"/>
              <a:t>delimično</a:t>
            </a:r>
            <a:r>
              <a:rPr lang="en-US" sz="3600" dirty="0" smtClean="0"/>
              <a:t> </a:t>
            </a:r>
            <a:r>
              <a:rPr lang="en-US" sz="3600" dirty="0" err="1" smtClean="0"/>
              <a:t>smanjio</a:t>
            </a:r>
            <a:r>
              <a:rPr lang="en-US" sz="3600" dirty="0" smtClean="0"/>
              <a:t> </a:t>
            </a:r>
            <a:r>
              <a:rPr lang="en-US" sz="3600" dirty="0" err="1" smtClean="0"/>
              <a:t>uticaj</a:t>
            </a:r>
            <a:r>
              <a:rPr lang="en-US" sz="3600" dirty="0" smtClean="0"/>
              <a:t> </a:t>
            </a:r>
            <a:r>
              <a:rPr lang="en-US" sz="3600" dirty="0" err="1" smtClean="0"/>
              <a:t>američke</a:t>
            </a:r>
            <a:r>
              <a:rPr lang="en-US" sz="3600" dirty="0" smtClean="0"/>
              <a:t> </a:t>
            </a:r>
            <a:r>
              <a:rPr lang="en-US" sz="3600" dirty="0" err="1" smtClean="0"/>
              <a:t>vlade</a:t>
            </a:r>
            <a:r>
              <a:rPr lang="en-US" sz="3600" dirty="0" smtClean="0"/>
              <a:t>.</a:t>
            </a:r>
            <a:r>
              <a:rPr lang="sr-Latn-ME" sz="3600" dirty="0" smtClean="0"/>
              <a:t>)</a:t>
            </a:r>
            <a:endParaRPr lang="en-US" sz="3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438697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2004"/>
          </a:xfrm>
        </p:spPr>
        <p:txBody>
          <a:bodyPr>
            <a:normAutofit/>
          </a:bodyPr>
          <a:lstStyle/>
          <a:p>
            <a:r>
              <a:rPr lang="en-US" sz="4000" dirty="0" smtClean="0"/>
              <a:t>ORGANI BANKE </a:t>
            </a:r>
            <a:endParaRPr lang="sr-Latn-ME" sz="40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247" y="1237130"/>
            <a:ext cx="10654553" cy="4939833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Organi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sr-Latn-ME" sz="3600" dirty="0" smtClean="0"/>
              <a:t>:</a:t>
            </a:r>
            <a:r>
              <a:rPr lang="en-US" sz="3600" dirty="0" smtClean="0"/>
              <a:t> </a:t>
            </a:r>
            <a:r>
              <a:rPr lang="en-US" sz="3600" dirty="0" err="1" smtClean="0"/>
              <a:t>Odbor</a:t>
            </a:r>
            <a:r>
              <a:rPr lang="en-US" sz="3600" dirty="0" smtClean="0"/>
              <a:t> </a:t>
            </a:r>
            <a:r>
              <a:rPr lang="en-US" sz="3600" dirty="0" err="1" smtClean="0"/>
              <a:t>guvernera</a:t>
            </a:r>
            <a:r>
              <a:rPr lang="en-US" sz="3600" dirty="0" smtClean="0"/>
              <a:t>, </a:t>
            </a:r>
            <a:r>
              <a:rPr lang="en-US" sz="3600" dirty="0" err="1" smtClean="0"/>
              <a:t>Odbor</a:t>
            </a:r>
            <a:r>
              <a:rPr lang="en-US" sz="3600" dirty="0" smtClean="0"/>
              <a:t> </a:t>
            </a:r>
            <a:r>
              <a:rPr lang="en-US" sz="3600" dirty="0" err="1" smtClean="0"/>
              <a:t>izvršnih</a:t>
            </a:r>
            <a:r>
              <a:rPr lang="en-US" sz="3600" dirty="0" smtClean="0"/>
              <a:t> </a:t>
            </a:r>
            <a:r>
              <a:rPr lang="en-US" sz="3600" dirty="0" err="1" smtClean="0"/>
              <a:t>direktora</a:t>
            </a:r>
            <a:r>
              <a:rPr lang="en-US" sz="3600" dirty="0" smtClean="0"/>
              <a:t> (Executive Directors)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preds</a:t>
            </a:r>
            <a:r>
              <a:rPr lang="sr-Latn-ME" sz="3600" dirty="0" smtClean="0"/>
              <a:t>j</a:t>
            </a:r>
            <a:r>
              <a:rPr lang="en-US" sz="3600" dirty="0" err="1" smtClean="0"/>
              <a:t>ednik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en-US" sz="3600" dirty="0" smtClean="0"/>
              <a:t> U </a:t>
            </a:r>
            <a:r>
              <a:rPr lang="en-US" sz="3600" dirty="0" err="1" smtClean="0"/>
              <a:t>Odbor</a:t>
            </a:r>
            <a:r>
              <a:rPr lang="en-US" sz="3600" dirty="0" smtClean="0"/>
              <a:t> </a:t>
            </a:r>
            <a:r>
              <a:rPr lang="en-US" sz="3600" dirty="0" err="1" smtClean="0"/>
              <a:t>guvernera</a:t>
            </a:r>
            <a:r>
              <a:rPr lang="en-US" sz="3600" dirty="0" smtClean="0"/>
              <a:t> </a:t>
            </a:r>
            <a:r>
              <a:rPr lang="en-US" sz="3600" dirty="0" err="1" smtClean="0"/>
              <a:t>ulazi</a:t>
            </a:r>
            <a:r>
              <a:rPr lang="en-US" sz="3600" dirty="0" smtClean="0"/>
              <a:t> </a:t>
            </a:r>
            <a:r>
              <a:rPr lang="en-US" sz="3600" dirty="0" err="1" smtClean="0"/>
              <a:t>po</a:t>
            </a:r>
            <a:r>
              <a:rPr lang="en-US" sz="3600" dirty="0" smtClean="0"/>
              <a:t> </a:t>
            </a:r>
            <a:r>
              <a:rPr lang="en-US" sz="3600" dirty="0" err="1" smtClean="0"/>
              <a:t>jedan</a:t>
            </a:r>
            <a:r>
              <a:rPr lang="en-US" sz="3600" dirty="0" smtClean="0"/>
              <a:t> </a:t>
            </a:r>
            <a:r>
              <a:rPr lang="en-US" sz="3600" dirty="0" err="1" smtClean="0"/>
              <a:t>predstavnik</a:t>
            </a:r>
            <a:r>
              <a:rPr lang="en-US" sz="3600" dirty="0" smtClean="0"/>
              <a:t> </a:t>
            </a:r>
            <a:r>
              <a:rPr lang="en-US" sz="3600" dirty="0" err="1" smtClean="0"/>
              <a:t>svake</a:t>
            </a:r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; </a:t>
            </a:r>
            <a:r>
              <a:rPr lang="en-US" sz="3600" dirty="0" err="1" smtClean="0"/>
              <a:t>sastaje</a:t>
            </a:r>
            <a:r>
              <a:rPr lang="en-US" sz="3600" dirty="0" smtClean="0"/>
              <a:t> se </a:t>
            </a:r>
            <a:r>
              <a:rPr lang="en-US" sz="3600" dirty="0" err="1" smtClean="0"/>
              <a:t>po</a:t>
            </a:r>
            <a:r>
              <a:rPr lang="en-US" sz="3600" dirty="0" smtClean="0"/>
              <a:t> </a:t>
            </a:r>
            <a:r>
              <a:rPr lang="en-US" sz="3600" dirty="0" err="1" smtClean="0"/>
              <a:t>pravilu</a:t>
            </a:r>
            <a:r>
              <a:rPr lang="en-US" sz="3600" dirty="0" smtClean="0"/>
              <a:t> </a:t>
            </a:r>
            <a:r>
              <a:rPr lang="en-US" sz="3600" dirty="0" err="1" smtClean="0"/>
              <a:t>jednom</a:t>
            </a:r>
            <a:r>
              <a:rPr lang="en-US" sz="3600" dirty="0" smtClean="0"/>
              <a:t> </a:t>
            </a:r>
            <a:r>
              <a:rPr lang="en-US" sz="3600" dirty="0" err="1" smtClean="0"/>
              <a:t>godišnje</a:t>
            </a:r>
            <a:r>
              <a:rPr lang="en-US" sz="3600" dirty="0" smtClean="0"/>
              <a:t> (u </a:t>
            </a:r>
            <a:r>
              <a:rPr lang="en-US" sz="3600" dirty="0" err="1" smtClean="0"/>
              <a:t>septembru</a:t>
            </a:r>
            <a:r>
              <a:rPr lang="en-US" sz="3600" dirty="0" smtClean="0"/>
              <a:t>) da bi </a:t>
            </a:r>
            <a:r>
              <a:rPr lang="en-US" sz="3600" dirty="0" err="1" smtClean="0"/>
              <a:t>usvojio</a:t>
            </a:r>
            <a:r>
              <a:rPr lang="en-US" sz="3600" dirty="0" smtClean="0"/>
              <a:t> </a:t>
            </a:r>
            <a:r>
              <a:rPr lang="en-US" sz="3600" dirty="0" err="1" smtClean="0"/>
              <a:t>godišnji</a:t>
            </a:r>
            <a:r>
              <a:rPr lang="en-US" sz="3600" dirty="0" smtClean="0"/>
              <a:t> </a:t>
            </a:r>
            <a:r>
              <a:rPr lang="en-US" sz="3600" dirty="0" err="1" smtClean="0"/>
              <a:t>izveštaj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završni</a:t>
            </a:r>
            <a:r>
              <a:rPr lang="en-US" sz="3600" dirty="0" smtClean="0"/>
              <a:t> </a:t>
            </a:r>
            <a:r>
              <a:rPr lang="en-US" sz="3600" dirty="0" err="1" smtClean="0"/>
              <a:t>račun</a:t>
            </a:r>
            <a:r>
              <a:rPr lang="en-US" sz="3600" dirty="0" smtClean="0"/>
              <a:t>, </a:t>
            </a:r>
            <a:r>
              <a:rPr lang="en-US" sz="3600" dirty="0" err="1" smtClean="0"/>
              <a:t>izabrao</a:t>
            </a:r>
            <a:r>
              <a:rPr lang="en-US" sz="3600" dirty="0" smtClean="0"/>
              <a:t> </a:t>
            </a:r>
            <a:r>
              <a:rPr lang="en-US" sz="3600" dirty="0" err="1" smtClean="0"/>
              <a:t>direktore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doneo</a:t>
            </a:r>
            <a:r>
              <a:rPr lang="en-US" sz="3600" dirty="0" smtClean="0"/>
              <a:t> </a:t>
            </a:r>
            <a:r>
              <a:rPr lang="en-US" sz="3600" dirty="0" err="1" smtClean="0"/>
              <a:t>odluke</a:t>
            </a:r>
            <a:r>
              <a:rPr lang="en-US" sz="3600" dirty="0" smtClean="0"/>
              <a:t> </a:t>
            </a:r>
            <a:r>
              <a:rPr lang="en-US" sz="3600" dirty="0" err="1" smtClean="0"/>
              <a:t>iz</a:t>
            </a:r>
            <a:r>
              <a:rPr lang="en-US" sz="3600" dirty="0" smtClean="0"/>
              <a:t> </a:t>
            </a:r>
            <a:r>
              <a:rPr lang="en-US" sz="3600" dirty="0" err="1" smtClean="0"/>
              <a:t>svoje</a:t>
            </a:r>
            <a:r>
              <a:rPr lang="en-US" sz="3600" dirty="0" smtClean="0"/>
              <a:t> </a:t>
            </a:r>
            <a:r>
              <a:rPr lang="en-US" sz="3600" dirty="0" err="1" smtClean="0"/>
              <a:t>nadležnosti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Odbor</a:t>
            </a:r>
            <a:r>
              <a:rPr lang="en-US" sz="3600" dirty="0" smtClean="0"/>
              <a:t> </a:t>
            </a:r>
            <a:r>
              <a:rPr lang="en-US" sz="3600" dirty="0" err="1" smtClean="0"/>
              <a:t>izvršnih</a:t>
            </a:r>
            <a:r>
              <a:rPr lang="en-US" sz="3600" dirty="0" smtClean="0"/>
              <a:t> </a:t>
            </a:r>
            <a:r>
              <a:rPr lang="en-US" sz="3600" dirty="0" err="1" smtClean="0"/>
              <a:t>direktora</a:t>
            </a:r>
            <a:r>
              <a:rPr lang="en-US" sz="3600" dirty="0" smtClean="0"/>
              <a:t> </a:t>
            </a:r>
            <a:r>
              <a:rPr lang="en-US" sz="3600" dirty="0" err="1" smtClean="0"/>
              <a:t>predstavlja</a:t>
            </a:r>
            <a:r>
              <a:rPr lang="en-US" sz="3600" dirty="0" smtClean="0"/>
              <a:t> t</a:t>
            </a:r>
            <a:r>
              <a:rPr lang="sr-Latn-ME" sz="3600" dirty="0" smtClean="0"/>
              <a:t>ije</a:t>
            </a:r>
            <a:r>
              <a:rPr lang="en-US" sz="3600" dirty="0" smtClean="0"/>
              <a:t>lo </a:t>
            </a:r>
            <a:r>
              <a:rPr lang="en-US" sz="3600" dirty="0" err="1" smtClean="0"/>
              <a:t>sačinjeno</a:t>
            </a:r>
            <a:r>
              <a:rPr lang="en-US" sz="3600" dirty="0" smtClean="0"/>
              <a:t> od 24 </a:t>
            </a:r>
            <a:r>
              <a:rPr lang="en-US" sz="3600" dirty="0" err="1" smtClean="0"/>
              <a:t>direktora</a:t>
            </a:r>
            <a:r>
              <a:rPr lang="sr-Latn-ME" sz="3600" dirty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4410883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2353" y="363071"/>
            <a:ext cx="10681447" cy="5813892"/>
          </a:xfrm>
        </p:spPr>
        <p:txBody>
          <a:bodyPr>
            <a:normAutofit/>
          </a:bodyPr>
          <a:lstStyle/>
          <a:p>
            <a:pPr algn="just"/>
            <a:r>
              <a:rPr lang="sr-Latn-ME" sz="3600" dirty="0" smtClean="0"/>
              <a:t>Od </a:t>
            </a:r>
            <a:r>
              <a:rPr lang="en-US" sz="3600" dirty="0" err="1" smtClean="0"/>
              <a:t>novembra</a:t>
            </a:r>
            <a:r>
              <a:rPr lang="en-US" sz="3600" dirty="0" smtClean="0"/>
              <a:t> 1992. g. </a:t>
            </a:r>
            <a:r>
              <a:rPr lang="en-US" sz="3600" dirty="0" err="1" smtClean="0"/>
              <a:t>bilo</a:t>
            </a:r>
            <a:r>
              <a:rPr lang="en-US" sz="3600" dirty="0" smtClean="0"/>
              <a:t> </a:t>
            </a:r>
            <a:r>
              <a:rPr lang="en-US" sz="3600" dirty="0" err="1" smtClean="0"/>
              <a:t>ih</a:t>
            </a:r>
            <a:r>
              <a:rPr lang="en-US" sz="3600" dirty="0" smtClean="0"/>
              <a:t> je 22), od </a:t>
            </a:r>
            <a:r>
              <a:rPr lang="en-US" sz="3600" dirty="0" err="1" smtClean="0"/>
              <a:t>kojih</a:t>
            </a:r>
            <a:r>
              <a:rPr lang="en-US" sz="3600" dirty="0" smtClean="0"/>
              <a:t> pet </a:t>
            </a:r>
            <a:r>
              <a:rPr lang="en-US" sz="3600" dirty="0" err="1" smtClean="0"/>
              <a:t>imenuju</a:t>
            </a:r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</a:t>
            </a:r>
            <a:r>
              <a:rPr lang="en-US" sz="3600" dirty="0" err="1" smtClean="0"/>
              <a:t>najvećim</a:t>
            </a:r>
            <a:r>
              <a:rPr lang="en-US" sz="3600" dirty="0" smtClean="0"/>
              <a:t> </a:t>
            </a:r>
            <a:r>
              <a:rPr lang="en-US" sz="3600" dirty="0" err="1" smtClean="0"/>
              <a:t>iznosom</a:t>
            </a:r>
            <a:r>
              <a:rPr lang="en-US" sz="3600" dirty="0" smtClean="0"/>
              <a:t> </a:t>
            </a:r>
            <a:r>
              <a:rPr lang="en-US" sz="3600" dirty="0" err="1" smtClean="0"/>
              <a:t>kvota</a:t>
            </a:r>
            <a:r>
              <a:rPr lang="en-US" sz="3600" dirty="0" smtClean="0"/>
              <a:t> (SAD, Japan, </a:t>
            </a:r>
            <a:r>
              <a:rPr lang="en-US" sz="3600" dirty="0" err="1" smtClean="0"/>
              <a:t>Nemačka</a:t>
            </a:r>
            <a:r>
              <a:rPr lang="en-US" sz="3600" dirty="0" smtClean="0"/>
              <a:t>, </a:t>
            </a:r>
            <a:r>
              <a:rPr lang="en-US" sz="3600" dirty="0" err="1" smtClean="0"/>
              <a:t>Francuska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Velika</a:t>
            </a:r>
            <a:r>
              <a:rPr lang="en-US" sz="3600" dirty="0" smtClean="0"/>
              <a:t> </a:t>
            </a:r>
            <a:r>
              <a:rPr lang="en-US" sz="3600" dirty="0" err="1" smtClean="0"/>
              <a:t>Britanija</a:t>
            </a:r>
            <a:r>
              <a:rPr lang="en-US" sz="3600" dirty="0" smtClean="0"/>
              <a:t>), a </a:t>
            </a:r>
            <a:r>
              <a:rPr lang="en-US" sz="3600" dirty="0" err="1" smtClean="0"/>
              <a:t>ostalih</a:t>
            </a:r>
            <a:r>
              <a:rPr lang="en-US" sz="3600" dirty="0" smtClean="0"/>
              <a:t> 19 </a:t>
            </a:r>
            <a:r>
              <a:rPr lang="en-US" sz="3600" dirty="0" err="1" smtClean="0"/>
              <a:t>biraju</a:t>
            </a:r>
            <a:r>
              <a:rPr lang="en-US" sz="3600" dirty="0" smtClean="0"/>
              <a:t> „</a:t>
            </a:r>
            <a:r>
              <a:rPr lang="en-US" sz="3600" dirty="0" err="1" smtClean="0"/>
              <a:t>izborna</a:t>
            </a:r>
            <a:r>
              <a:rPr lang="en-US" sz="3600" dirty="0" smtClean="0"/>
              <a:t> </a:t>
            </a:r>
            <a:r>
              <a:rPr lang="en-US" sz="3600" dirty="0" err="1" smtClean="0"/>
              <a:t>tela</a:t>
            </a:r>
            <a:r>
              <a:rPr lang="en-US" sz="3600" dirty="0" smtClean="0"/>
              <a:t>“ (constituencies), </a:t>
            </a:r>
            <a:r>
              <a:rPr lang="en-US" sz="3600" dirty="0" err="1" smtClean="0"/>
              <a:t>koja</a:t>
            </a:r>
            <a:r>
              <a:rPr lang="en-US" sz="3600" dirty="0" smtClean="0"/>
              <a:t> </a:t>
            </a:r>
            <a:r>
              <a:rPr lang="en-US" sz="3600" dirty="0" err="1" smtClean="0"/>
              <a:t>sačinjavaju</a:t>
            </a:r>
            <a:r>
              <a:rPr lang="en-US" sz="3600" dirty="0" smtClean="0"/>
              <a:t> </a:t>
            </a:r>
            <a:r>
              <a:rPr lang="en-US" sz="3600" dirty="0" err="1" smtClean="0"/>
              <a:t>grupe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Mandat</a:t>
            </a:r>
            <a:r>
              <a:rPr lang="en-US" sz="3600" dirty="0" smtClean="0"/>
              <a:t> </a:t>
            </a:r>
            <a:r>
              <a:rPr lang="en-US" sz="3600" dirty="0" err="1" smtClean="0"/>
              <a:t>im</a:t>
            </a:r>
            <a:r>
              <a:rPr lang="en-US" sz="3600" dirty="0" smtClean="0"/>
              <a:t> </a:t>
            </a:r>
            <a:r>
              <a:rPr lang="en-US" sz="3600" dirty="0" err="1" smtClean="0"/>
              <a:t>traje</a:t>
            </a:r>
            <a:r>
              <a:rPr lang="en-US" sz="3600" dirty="0" smtClean="0"/>
              <a:t> dv</a:t>
            </a:r>
            <a:r>
              <a:rPr lang="sr-Latn-ME" sz="3600" dirty="0" smtClean="0"/>
              <a:t>ij</a:t>
            </a:r>
            <a:r>
              <a:rPr lang="en-US" sz="3600" dirty="0" smtClean="0"/>
              <a:t>e </a:t>
            </a:r>
            <a:r>
              <a:rPr lang="en-US" sz="3600" dirty="0" err="1" smtClean="0"/>
              <a:t>godine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Odbor</a:t>
            </a:r>
            <a:r>
              <a:rPr lang="en-US" sz="3600" dirty="0" smtClean="0"/>
              <a:t> </a:t>
            </a:r>
            <a:r>
              <a:rPr lang="en-US" sz="3600" dirty="0" err="1" smtClean="0"/>
              <a:t>izvršnih</a:t>
            </a:r>
            <a:r>
              <a:rPr lang="en-US" sz="3600" dirty="0" smtClean="0"/>
              <a:t> </a:t>
            </a:r>
            <a:r>
              <a:rPr lang="en-US" sz="3600" dirty="0" err="1" smtClean="0"/>
              <a:t>direktora</a:t>
            </a:r>
            <a:r>
              <a:rPr lang="en-US" sz="3600" dirty="0" smtClean="0"/>
              <a:t>,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pr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edlog</a:t>
            </a:r>
            <a:r>
              <a:rPr lang="en-US" sz="3600" dirty="0" smtClean="0"/>
              <a:t> </a:t>
            </a:r>
            <a:r>
              <a:rPr lang="en-US" sz="3600" dirty="0" err="1" smtClean="0"/>
              <a:t>preds</a:t>
            </a:r>
            <a:r>
              <a:rPr lang="sr-Latn-ME" sz="3600" dirty="0" smtClean="0"/>
              <a:t>j</a:t>
            </a:r>
            <a:r>
              <a:rPr lang="en-US" sz="3600" dirty="0" err="1" smtClean="0"/>
              <a:t>ednika</a:t>
            </a:r>
            <a:r>
              <a:rPr lang="en-US" sz="3600" dirty="0" smtClean="0"/>
              <a:t>, </a:t>
            </a:r>
            <a:r>
              <a:rPr lang="en-US" sz="3600" dirty="0" err="1" smtClean="0"/>
              <a:t>donosi</a:t>
            </a:r>
            <a:r>
              <a:rPr lang="en-US" sz="3600" dirty="0" smtClean="0"/>
              <a:t> </a:t>
            </a:r>
            <a:r>
              <a:rPr lang="en-US" sz="3600" dirty="0" err="1" smtClean="0"/>
              <a:t>odluke</a:t>
            </a:r>
            <a:r>
              <a:rPr lang="en-US" sz="3600" dirty="0" smtClean="0"/>
              <a:t> o </a:t>
            </a:r>
            <a:r>
              <a:rPr lang="en-US" sz="3600" dirty="0" err="1" smtClean="0"/>
              <a:t>odobravanju</a:t>
            </a:r>
            <a:r>
              <a:rPr lang="en-US" sz="3600" dirty="0" smtClean="0"/>
              <a:t> </a:t>
            </a:r>
            <a:r>
              <a:rPr lang="en-US" sz="3600" dirty="0" err="1" smtClean="0"/>
              <a:t>zajmova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članicama</a:t>
            </a:r>
            <a:r>
              <a:rPr lang="en-US" sz="3600" dirty="0" smtClean="0"/>
              <a:t>, </a:t>
            </a:r>
            <a:r>
              <a:rPr lang="en-US" sz="3600" dirty="0" err="1" smtClean="0"/>
              <a:t>iznos</a:t>
            </a:r>
            <a:r>
              <a:rPr lang="en-US" sz="3600" dirty="0" smtClean="0"/>
              <a:t>, </a:t>
            </a:r>
            <a:r>
              <a:rPr lang="en-US" sz="3600" dirty="0" err="1" smtClean="0"/>
              <a:t>uslove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sl., </a:t>
            </a:r>
            <a:r>
              <a:rPr lang="en-US" sz="3600" dirty="0" err="1" smtClean="0"/>
              <a:t>kao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odluke</a:t>
            </a:r>
            <a:r>
              <a:rPr lang="en-US" sz="3600" dirty="0" smtClean="0"/>
              <a:t> o </a:t>
            </a:r>
            <a:r>
              <a:rPr lang="en-US" sz="3600" dirty="0" err="1" smtClean="0"/>
              <a:t>sopstvenom</a:t>
            </a:r>
            <a:r>
              <a:rPr lang="en-US" sz="3600" dirty="0" smtClean="0"/>
              <a:t> </a:t>
            </a:r>
            <a:r>
              <a:rPr lang="en-US" sz="3600" dirty="0" err="1" smtClean="0"/>
              <a:t>zaduživanju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tržištu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kapitala</a:t>
            </a:r>
            <a:r>
              <a:rPr lang="en-US" sz="3600" dirty="0" smtClean="0"/>
              <a:t>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2321547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3376" y="349624"/>
            <a:ext cx="10560424" cy="5827339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Odbor</a:t>
            </a:r>
            <a:r>
              <a:rPr lang="en-US" sz="3600" dirty="0" smtClean="0"/>
              <a:t> </a:t>
            </a:r>
            <a:r>
              <a:rPr lang="en-US" sz="3600" dirty="0" err="1" smtClean="0"/>
              <a:t>izvršnih</a:t>
            </a:r>
            <a:r>
              <a:rPr lang="en-US" sz="3600" dirty="0" smtClean="0"/>
              <a:t> </a:t>
            </a:r>
            <a:r>
              <a:rPr lang="en-US" sz="3600" dirty="0" err="1" smtClean="0"/>
              <a:t>direktora</a:t>
            </a:r>
            <a:r>
              <a:rPr lang="en-US" sz="3600" dirty="0" smtClean="0"/>
              <a:t> </a:t>
            </a:r>
            <a:r>
              <a:rPr lang="en-US" sz="3600" dirty="0" err="1" smtClean="0"/>
              <a:t>bira</a:t>
            </a:r>
            <a:r>
              <a:rPr lang="en-US" sz="3600" dirty="0" smtClean="0"/>
              <a:t> </a:t>
            </a:r>
            <a:r>
              <a:rPr lang="en-US" sz="3600" dirty="0" err="1" smtClean="0"/>
              <a:t>preds</a:t>
            </a:r>
            <a:r>
              <a:rPr lang="sr-Latn-ME" sz="3600" dirty="0" smtClean="0"/>
              <a:t>j</a:t>
            </a:r>
            <a:r>
              <a:rPr lang="en-US" sz="3600" dirty="0" err="1" smtClean="0"/>
              <a:t>ednika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</a:t>
            </a:r>
            <a:r>
              <a:rPr lang="en-US" sz="3600" dirty="0" err="1" smtClean="0"/>
              <a:t>mandatom</a:t>
            </a:r>
            <a:r>
              <a:rPr lang="en-US" sz="3600" dirty="0" smtClean="0"/>
              <a:t> od pet </a:t>
            </a:r>
            <a:r>
              <a:rPr lang="en-US" sz="3600" dirty="0" err="1" smtClean="0"/>
              <a:t>godina</a:t>
            </a:r>
            <a:r>
              <a:rPr lang="en-US" sz="3600" dirty="0" smtClean="0"/>
              <a:t>, </a:t>
            </a:r>
            <a:r>
              <a:rPr lang="en-US" sz="3600" dirty="0" err="1" smtClean="0"/>
              <a:t>koji</a:t>
            </a:r>
            <a:r>
              <a:rPr lang="en-US" sz="3600" dirty="0" smtClean="0"/>
              <a:t> je </a:t>
            </a:r>
            <a:r>
              <a:rPr lang="en-US" sz="3600" dirty="0" err="1" smtClean="0"/>
              <a:t>istovremeno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predsednik</a:t>
            </a:r>
            <a:r>
              <a:rPr lang="en-US" sz="3600" dirty="0" smtClean="0"/>
              <a:t> </a:t>
            </a:r>
            <a:r>
              <a:rPr lang="en-US" sz="3600" dirty="0" err="1" smtClean="0"/>
              <a:t>Odbora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 smtClean="0"/>
              <a:t>Prema</a:t>
            </a:r>
            <a:r>
              <a:rPr lang="en-US" sz="3600" dirty="0" smtClean="0"/>
              <a:t> </a:t>
            </a:r>
            <a:r>
              <a:rPr lang="en-US" sz="3600" dirty="0" err="1" smtClean="0"/>
              <a:t>neformalnom</a:t>
            </a:r>
            <a:r>
              <a:rPr lang="en-US" sz="3600" dirty="0" smtClean="0"/>
              <a:t> </a:t>
            </a:r>
            <a:r>
              <a:rPr lang="en-US" sz="3600" dirty="0" err="1" smtClean="0"/>
              <a:t>dogovoru</a:t>
            </a:r>
            <a:r>
              <a:rPr lang="en-US" sz="3600" dirty="0" smtClean="0"/>
              <a:t> </a:t>
            </a:r>
            <a:r>
              <a:rPr lang="en-US" sz="3600" dirty="0" err="1" smtClean="0"/>
              <a:t>razvijenih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, </a:t>
            </a:r>
            <a:r>
              <a:rPr lang="en-US" sz="3600" dirty="0" err="1" smtClean="0"/>
              <a:t>preds</a:t>
            </a:r>
            <a:r>
              <a:rPr lang="sr-Latn-ME" sz="3600" dirty="0" smtClean="0"/>
              <a:t>j</a:t>
            </a:r>
            <a:r>
              <a:rPr lang="en-US" sz="3600" dirty="0" err="1" smtClean="0"/>
              <a:t>ednik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 je </a:t>
            </a:r>
            <a:r>
              <a:rPr lang="en-US" sz="3600" dirty="0" err="1" smtClean="0"/>
              <a:t>uv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ek</a:t>
            </a:r>
            <a:r>
              <a:rPr lang="en-US" sz="3600" dirty="0" smtClean="0"/>
              <a:t> </a:t>
            </a:r>
            <a:r>
              <a:rPr lang="en-US" sz="3600" dirty="0" err="1" smtClean="0"/>
              <a:t>državljanin</a:t>
            </a:r>
            <a:r>
              <a:rPr lang="en-US" sz="3600" dirty="0" smtClean="0"/>
              <a:t> SAD, a </a:t>
            </a:r>
            <a:r>
              <a:rPr lang="en-US" sz="3600" dirty="0" err="1" smtClean="0"/>
              <a:t>izvršni</a:t>
            </a:r>
            <a:r>
              <a:rPr lang="en-US" sz="3600" dirty="0" smtClean="0"/>
              <a:t> </a:t>
            </a:r>
            <a:r>
              <a:rPr lang="en-US" sz="3600" dirty="0" err="1" smtClean="0"/>
              <a:t>direktor</a:t>
            </a:r>
            <a:r>
              <a:rPr lang="en-US" sz="3600" dirty="0" smtClean="0"/>
              <a:t> IMF je </a:t>
            </a:r>
            <a:r>
              <a:rPr lang="en-US" sz="3600" dirty="0" err="1" smtClean="0"/>
              <a:t>iz</a:t>
            </a:r>
            <a:r>
              <a:rPr lang="en-US" sz="3600" dirty="0" smtClean="0"/>
              <a:t> </a:t>
            </a:r>
            <a:r>
              <a:rPr lang="en-US" sz="3600" dirty="0" err="1" smtClean="0"/>
              <a:t>Zapadne</a:t>
            </a:r>
            <a:r>
              <a:rPr lang="en-US" sz="3600" dirty="0" smtClean="0"/>
              <a:t> </a:t>
            </a:r>
            <a:r>
              <a:rPr lang="en-US" sz="3600" dirty="0" err="1" smtClean="0"/>
              <a:t>Evrope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r>
              <a:rPr lang="en-US" sz="3600" dirty="0" smtClean="0"/>
              <a:t>Banka </a:t>
            </a:r>
            <a:r>
              <a:rPr lang="en-US" sz="3600" dirty="0" err="1" smtClean="0"/>
              <a:t>ima</a:t>
            </a:r>
            <a:r>
              <a:rPr lang="en-US" sz="3600" dirty="0" smtClean="0"/>
              <a:t> </a:t>
            </a:r>
            <a:r>
              <a:rPr lang="en-US" sz="3600" dirty="0" err="1" smtClean="0"/>
              <a:t>veoma</a:t>
            </a:r>
            <a:r>
              <a:rPr lang="en-US" sz="3600" dirty="0" smtClean="0"/>
              <a:t> </a:t>
            </a:r>
            <a:r>
              <a:rPr lang="en-US" sz="3600" dirty="0" err="1" smtClean="0"/>
              <a:t>razvijenu</a:t>
            </a:r>
            <a:r>
              <a:rPr lang="en-US" sz="3600" dirty="0" smtClean="0"/>
              <a:t> </a:t>
            </a:r>
            <a:r>
              <a:rPr lang="en-US" sz="3600" dirty="0" err="1" smtClean="0"/>
              <a:t>saradnju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MMF.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Razm</a:t>
            </a:r>
            <a:r>
              <a:rPr lang="sr-Latn-ME" sz="3600" dirty="0" smtClean="0"/>
              <a:t>j</a:t>
            </a:r>
            <a:r>
              <a:rPr lang="en-US" sz="3600" dirty="0" err="1" smtClean="0"/>
              <a:t>enjuju</a:t>
            </a:r>
            <a:r>
              <a:rPr lang="en-US" sz="3600" dirty="0" smtClean="0"/>
              <a:t> </a:t>
            </a:r>
            <a:r>
              <a:rPr lang="en-US" sz="3600" dirty="0" err="1" smtClean="0"/>
              <a:t>informacije</a:t>
            </a:r>
            <a:r>
              <a:rPr lang="en-US" sz="3600" dirty="0" smtClean="0"/>
              <a:t> o </a:t>
            </a:r>
            <a:r>
              <a:rPr lang="en-US" sz="3600" dirty="0" err="1" smtClean="0"/>
              <a:t>programima</a:t>
            </a:r>
            <a:r>
              <a:rPr lang="en-US" sz="3600" dirty="0" smtClean="0"/>
              <a:t> </a:t>
            </a:r>
            <a:r>
              <a:rPr lang="en-US" sz="3600" dirty="0" err="1" smtClean="0"/>
              <a:t>svojih</a:t>
            </a:r>
            <a:r>
              <a:rPr lang="en-US" sz="3600" dirty="0" smtClean="0"/>
              <a:t> </a:t>
            </a:r>
            <a:r>
              <a:rPr lang="en-US" sz="3600" dirty="0" err="1" smtClean="0"/>
              <a:t>aktivnosti</a:t>
            </a:r>
            <a:r>
              <a:rPr lang="en-US" sz="3600" dirty="0" smtClean="0"/>
              <a:t>, </a:t>
            </a:r>
            <a:r>
              <a:rPr lang="en-US" sz="3600" dirty="0" err="1" smtClean="0"/>
              <a:t>kreditnim</a:t>
            </a:r>
            <a:r>
              <a:rPr lang="en-US" sz="3600" dirty="0" smtClean="0"/>
              <a:t> </a:t>
            </a:r>
            <a:r>
              <a:rPr lang="en-US" sz="3600" dirty="0" err="1" smtClean="0"/>
              <a:t>operacijama</a:t>
            </a:r>
            <a:r>
              <a:rPr lang="en-US" sz="3600" dirty="0" smtClean="0"/>
              <a:t>, </a:t>
            </a:r>
            <a:r>
              <a:rPr lang="en-US" sz="3600" dirty="0" err="1" smtClean="0"/>
              <a:t>akonomskim</a:t>
            </a:r>
            <a:r>
              <a:rPr lang="en-US" sz="3600" dirty="0" smtClean="0"/>
              <a:t> </a:t>
            </a:r>
            <a:r>
              <a:rPr lang="en-US" sz="3600" dirty="0" err="1" smtClean="0"/>
              <a:t>problemima</a:t>
            </a:r>
            <a:r>
              <a:rPr lang="sr-Latn-ME" sz="3600" dirty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5726180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306" y="457200"/>
            <a:ext cx="10923494" cy="5719763"/>
          </a:xfrm>
        </p:spPr>
        <p:txBody>
          <a:bodyPr>
            <a:noAutofit/>
          </a:bodyPr>
          <a:lstStyle/>
          <a:p>
            <a:pPr algn="just"/>
            <a:r>
              <a:rPr lang="en-US" sz="3600" dirty="0" smtClean="0"/>
              <a:t> </a:t>
            </a:r>
            <a:r>
              <a:rPr lang="sr-Latn-ME" sz="3600" dirty="0"/>
              <a:t>U</a:t>
            </a:r>
            <a:r>
              <a:rPr lang="en-US" sz="3600" dirty="0" smtClean="0"/>
              <a:t> </a:t>
            </a:r>
            <a:r>
              <a:rPr lang="en-US" sz="3600" dirty="0" err="1" smtClean="0"/>
              <a:t>novije</a:t>
            </a:r>
            <a:r>
              <a:rPr lang="en-US" sz="3600" dirty="0" smtClean="0"/>
              <a:t> </a:t>
            </a:r>
            <a:r>
              <a:rPr lang="en-US" sz="3600" dirty="0" err="1" smtClean="0"/>
              <a:t>vr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eme</a:t>
            </a:r>
            <a:r>
              <a:rPr lang="en-US" sz="3600" dirty="0" smtClean="0"/>
              <a:t> je </a:t>
            </a:r>
            <a:r>
              <a:rPr lang="en-US" sz="3600" dirty="0" err="1" smtClean="0"/>
              <a:t>naročito</a:t>
            </a:r>
            <a:r>
              <a:rPr lang="en-US" sz="3600" dirty="0" smtClean="0"/>
              <a:t> </a:t>
            </a:r>
            <a:r>
              <a:rPr lang="en-US" sz="3600" dirty="0" err="1" smtClean="0"/>
              <a:t>intenzivna</a:t>
            </a:r>
            <a:r>
              <a:rPr lang="en-US" sz="3600" dirty="0" smtClean="0"/>
              <a:t> </a:t>
            </a:r>
            <a:r>
              <a:rPr lang="en-US" sz="3600" dirty="0" err="1" smtClean="0"/>
              <a:t>saradnja</a:t>
            </a:r>
            <a:r>
              <a:rPr lang="en-US" sz="3600" dirty="0" smtClean="0"/>
              <a:t> u </a:t>
            </a:r>
            <a:r>
              <a:rPr lang="en-US" sz="3600" dirty="0" err="1" smtClean="0"/>
              <a:t>pružanju</a:t>
            </a:r>
            <a:r>
              <a:rPr lang="en-US" sz="3600" dirty="0" smtClean="0"/>
              <a:t> </a:t>
            </a:r>
            <a:r>
              <a:rPr lang="en-US" sz="3600" dirty="0" err="1" smtClean="0"/>
              <a:t>pomoći</a:t>
            </a:r>
            <a:r>
              <a:rPr lang="en-US" sz="3600" dirty="0" smtClean="0"/>
              <a:t> </a:t>
            </a:r>
            <a:r>
              <a:rPr lang="en-US" sz="3600" dirty="0" err="1" smtClean="0"/>
              <a:t>zemljama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članicama</a:t>
            </a:r>
            <a:r>
              <a:rPr lang="en-US" sz="3600" dirty="0" smtClean="0"/>
              <a:t> </a:t>
            </a:r>
            <a:r>
              <a:rPr lang="en-US" sz="3600" dirty="0" err="1" smtClean="0"/>
              <a:t>pri</a:t>
            </a:r>
            <a:r>
              <a:rPr lang="en-US" sz="3600" dirty="0" smtClean="0"/>
              <a:t> </a:t>
            </a:r>
            <a:r>
              <a:rPr lang="en-US" sz="3600" dirty="0" err="1" smtClean="0"/>
              <a:t>pripremanju</a:t>
            </a:r>
            <a:r>
              <a:rPr lang="en-US" sz="3600" dirty="0" smtClean="0"/>
              <a:t> </a:t>
            </a:r>
            <a:r>
              <a:rPr lang="en-US" sz="3600" dirty="0" err="1" smtClean="0"/>
              <a:t>programa</a:t>
            </a:r>
            <a:r>
              <a:rPr lang="en-US" sz="3600" dirty="0" smtClean="0"/>
              <a:t> </a:t>
            </a:r>
            <a:r>
              <a:rPr lang="en-US" sz="3600" dirty="0" err="1" smtClean="0"/>
              <a:t>stabilizacije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razvoja</a:t>
            </a:r>
            <a:r>
              <a:rPr lang="en-US" sz="3600" dirty="0" smtClean="0"/>
              <a:t> </a:t>
            </a:r>
            <a:r>
              <a:rPr lang="en-US" sz="3600" dirty="0" err="1" smtClean="0"/>
              <a:t>nacionalnih</a:t>
            </a:r>
            <a:r>
              <a:rPr lang="en-US" sz="3600" dirty="0" smtClean="0"/>
              <a:t> </a:t>
            </a:r>
            <a:r>
              <a:rPr lang="en-US" sz="3600" dirty="0" err="1" smtClean="0"/>
              <a:t>privreda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sprovođenju</a:t>
            </a:r>
            <a:r>
              <a:rPr lang="en-US" sz="3600" dirty="0" smtClean="0"/>
              <a:t> </a:t>
            </a:r>
            <a:r>
              <a:rPr lang="en-US" sz="3600" dirty="0" err="1" smtClean="0"/>
              <a:t>ekonomske</a:t>
            </a:r>
            <a:r>
              <a:rPr lang="en-US" sz="3600" dirty="0" smtClean="0"/>
              <a:t> </a:t>
            </a:r>
            <a:r>
              <a:rPr lang="en-US" sz="3600" dirty="0" err="1" smtClean="0"/>
              <a:t>politike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Često</a:t>
            </a:r>
            <a:r>
              <a:rPr lang="en-US" sz="3600" dirty="0" smtClean="0"/>
              <a:t> se u </a:t>
            </a:r>
            <a:r>
              <a:rPr lang="en-US" sz="3600" dirty="0" err="1" smtClean="0"/>
              <a:t>misije</a:t>
            </a:r>
            <a:r>
              <a:rPr lang="en-US" sz="3600" dirty="0" smtClean="0"/>
              <a:t> </a:t>
            </a:r>
            <a:r>
              <a:rPr lang="en-US" sz="3600" dirty="0" err="1" smtClean="0"/>
              <a:t>koje</a:t>
            </a:r>
            <a:r>
              <a:rPr lang="en-US" sz="3600" dirty="0" smtClean="0"/>
              <a:t> </a:t>
            </a:r>
            <a:r>
              <a:rPr lang="en-US" sz="3600" dirty="0" err="1" smtClean="0"/>
              <a:t>odlaze</a:t>
            </a:r>
            <a:r>
              <a:rPr lang="en-US" sz="3600" dirty="0" smtClean="0"/>
              <a:t> u </a:t>
            </a:r>
            <a:r>
              <a:rPr lang="en-US" sz="3600" dirty="0" err="1" smtClean="0"/>
              <a:t>pojedine</a:t>
            </a:r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</a:t>
            </a:r>
            <a:r>
              <a:rPr lang="en-US" sz="3600" dirty="0" err="1" smtClean="0"/>
              <a:t>uključuju</a:t>
            </a:r>
            <a:r>
              <a:rPr lang="en-US" sz="3600" dirty="0" smtClean="0"/>
              <a:t> </a:t>
            </a:r>
            <a:r>
              <a:rPr lang="en-US" sz="3600" dirty="0" err="1" smtClean="0"/>
              <a:t>stručnjaci</a:t>
            </a:r>
            <a:r>
              <a:rPr lang="en-US" sz="3600" dirty="0" smtClean="0"/>
              <a:t> </a:t>
            </a:r>
            <a:r>
              <a:rPr lang="en-US" sz="3600" dirty="0" err="1" smtClean="0"/>
              <a:t>iz</a:t>
            </a:r>
            <a:r>
              <a:rPr lang="en-US" sz="3600" dirty="0" smtClean="0"/>
              <a:t> </a:t>
            </a:r>
            <a:r>
              <a:rPr lang="en-US" sz="3600" dirty="0" err="1" smtClean="0"/>
              <a:t>obe</a:t>
            </a:r>
            <a:r>
              <a:rPr lang="en-US" sz="3600" dirty="0" smtClean="0"/>
              <a:t> </a:t>
            </a:r>
            <a:r>
              <a:rPr lang="en-US" sz="3600" dirty="0" err="1" smtClean="0"/>
              <a:t>institucije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723273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6957" y="795315"/>
            <a:ext cx="9773267" cy="517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155315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0612" y="134471"/>
            <a:ext cx="10493188" cy="6042492"/>
          </a:xfrm>
        </p:spPr>
        <p:txBody>
          <a:bodyPr>
            <a:normAutofit/>
          </a:bodyPr>
          <a:lstStyle/>
          <a:p>
            <a:pPr algn="just"/>
            <a:r>
              <a:rPr lang="en-US" sz="3600" dirty="0"/>
              <a:t>Ova je </a:t>
            </a:r>
            <a:r>
              <a:rPr lang="en-US" sz="3600" dirty="0" err="1"/>
              <a:t>saradnja</a:t>
            </a:r>
            <a:r>
              <a:rPr lang="en-US" sz="3600" dirty="0"/>
              <a:t> </a:t>
            </a:r>
            <a:r>
              <a:rPr lang="en-US" sz="3600" dirty="0" err="1"/>
              <a:t>posebno</a:t>
            </a:r>
            <a:r>
              <a:rPr lang="en-US" sz="3600" dirty="0"/>
              <a:t> </a:t>
            </a:r>
            <a:r>
              <a:rPr lang="en-US" sz="3600" dirty="0" err="1"/>
              <a:t>razvijena</a:t>
            </a:r>
            <a:r>
              <a:rPr lang="en-US" sz="3600" dirty="0"/>
              <a:t> u </a:t>
            </a:r>
            <a:r>
              <a:rPr lang="en-US" sz="3600" dirty="0" err="1"/>
              <a:t>oblasti</a:t>
            </a:r>
            <a:r>
              <a:rPr lang="en-US" sz="3600" dirty="0"/>
              <a:t> </a:t>
            </a:r>
            <a:r>
              <a:rPr lang="en-US" sz="3600" dirty="0" err="1"/>
              <a:t>strukturnog</a:t>
            </a:r>
            <a:r>
              <a:rPr lang="en-US" sz="3600" dirty="0"/>
              <a:t> </a:t>
            </a:r>
            <a:r>
              <a:rPr lang="en-US" sz="3600" dirty="0" err="1"/>
              <a:t>prilagođavanja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rešavanja</a:t>
            </a:r>
            <a:r>
              <a:rPr lang="en-US" sz="3600" dirty="0"/>
              <a:t> </a:t>
            </a:r>
            <a:r>
              <a:rPr lang="en-US" sz="3600" dirty="0" err="1"/>
              <a:t>problema</a:t>
            </a:r>
            <a:r>
              <a:rPr lang="en-US" sz="3600" dirty="0"/>
              <a:t> </a:t>
            </a:r>
            <a:r>
              <a:rPr lang="en-US" sz="3600" dirty="0" err="1"/>
              <a:t>prezaduženosti</a:t>
            </a:r>
            <a:r>
              <a:rPr lang="en-US" sz="3600" dirty="0"/>
              <a:t> </a:t>
            </a:r>
            <a:r>
              <a:rPr lang="en-US" sz="3600" dirty="0" err="1"/>
              <a:t>zemalja</a:t>
            </a:r>
            <a:r>
              <a:rPr lang="en-US" sz="3600" dirty="0"/>
              <a:t> u </a:t>
            </a:r>
            <a:r>
              <a:rPr lang="en-US" sz="3600" dirty="0" err="1"/>
              <a:t>razvoju</a:t>
            </a:r>
            <a:r>
              <a:rPr lang="en-US" sz="3600" dirty="0"/>
              <a:t>.</a:t>
            </a:r>
            <a:endParaRPr lang="sr-Latn-ME" sz="3600" dirty="0"/>
          </a:p>
          <a:p>
            <a:pPr algn="just"/>
            <a:r>
              <a:rPr lang="en-US" sz="3600" dirty="0"/>
              <a:t> </a:t>
            </a:r>
            <a:r>
              <a:rPr lang="en-US" sz="3600" dirty="0" err="1"/>
              <a:t>Rukovodioci</a:t>
            </a:r>
            <a:r>
              <a:rPr lang="en-US" sz="3600" dirty="0"/>
              <a:t> </a:t>
            </a:r>
            <a:r>
              <a:rPr lang="en-US" sz="3600" dirty="0" err="1"/>
              <a:t>jedne</a:t>
            </a:r>
            <a:r>
              <a:rPr lang="en-US" sz="3600" dirty="0"/>
              <a:t> </a:t>
            </a:r>
            <a:r>
              <a:rPr lang="en-US" sz="3600" dirty="0" err="1"/>
              <a:t>organizacije</a:t>
            </a:r>
            <a:r>
              <a:rPr lang="en-US" sz="3600" dirty="0"/>
              <a:t> </a:t>
            </a:r>
            <a:r>
              <a:rPr lang="en-US" sz="3600" dirty="0" err="1"/>
              <a:t>prisustvuju</a:t>
            </a:r>
            <a:r>
              <a:rPr lang="en-US" sz="3600" dirty="0"/>
              <a:t> s</a:t>
            </a:r>
            <a:r>
              <a:rPr lang="sr-Latn-ME" sz="3600" dirty="0"/>
              <a:t>j</a:t>
            </a:r>
            <a:r>
              <a:rPr lang="en-US" sz="3600" dirty="0" err="1"/>
              <a:t>ednicama</a:t>
            </a:r>
            <a:r>
              <a:rPr lang="en-US" sz="3600" dirty="0"/>
              <a:t> </a:t>
            </a:r>
            <a:r>
              <a:rPr lang="en-US" sz="3600" dirty="0" err="1"/>
              <a:t>izvršnog</a:t>
            </a:r>
            <a:r>
              <a:rPr lang="en-US" sz="3600" dirty="0"/>
              <a:t> </a:t>
            </a:r>
            <a:r>
              <a:rPr lang="en-US" sz="3600" dirty="0" err="1"/>
              <a:t>odbora</a:t>
            </a:r>
            <a:r>
              <a:rPr lang="en-US" sz="3600" dirty="0"/>
              <a:t> </a:t>
            </a:r>
            <a:r>
              <a:rPr lang="en-US" sz="3600" dirty="0" err="1"/>
              <a:t>druge</a:t>
            </a:r>
            <a:r>
              <a:rPr lang="en-US" sz="3600" dirty="0"/>
              <a:t>, a </a:t>
            </a:r>
            <a:r>
              <a:rPr lang="en-US" sz="3600" dirty="0" err="1"/>
              <a:t>zajednički</a:t>
            </a:r>
            <a:r>
              <a:rPr lang="en-US" sz="3600" dirty="0"/>
              <a:t> </a:t>
            </a:r>
            <a:r>
              <a:rPr lang="en-US" sz="3600" dirty="0" err="1"/>
              <a:t>organizuju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godišnje</a:t>
            </a:r>
            <a:r>
              <a:rPr lang="en-US" sz="3600" dirty="0"/>
              <a:t> </a:t>
            </a:r>
            <a:r>
              <a:rPr lang="en-US" sz="3600" dirty="0" err="1"/>
              <a:t>skupštine</a:t>
            </a:r>
            <a:r>
              <a:rPr lang="en-US" sz="3600" dirty="0"/>
              <a:t>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0934327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5451"/>
          </a:xfrm>
        </p:spPr>
        <p:txBody>
          <a:bodyPr>
            <a:normAutofit/>
          </a:bodyPr>
          <a:lstStyle/>
          <a:p>
            <a:r>
              <a:rPr lang="sr-Latn-ME" sz="4000" dirty="0" smtClean="0"/>
              <a:t>SREDSTVA ZA POSLOVANJE BANKE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2353" y="1425388"/>
            <a:ext cx="10681447" cy="47515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 err="1" smtClean="0"/>
              <a:t>Sredstva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poslovanje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 </a:t>
            </a:r>
            <a:r>
              <a:rPr lang="en-US" sz="3600" dirty="0" err="1" smtClean="0"/>
              <a:t>potiče</a:t>
            </a:r>
            <a:r>
              <a:rPr lang="en-US" sz="3600" dirty="0" smtClean="0"/>
              <a:t> </a:t>
            </a:r>
            <a:r>
              <a:rPr lang="en-US" sz="3600" dirty="0" err="1" smtClean="0"/>
              <a:t>iz</a:t>
            </a:r>
            <a:r>
              <a:rPr lang="en-US" sz="3600" dirty="0" smtClean="0"/>
              <a:t> s</a:t>
            </a:r>
            <a:r>
              <a:rPr lang="sr-Latn-ME" sz="3600" dirty="0" smtClean="0"/>
              <a:t>lij</a:t>
            </a:r>
            <a:r>
              <a:rPr lang="en-US" sz="3600" dirty="0" err="1" smtClean="0"/>
              <a:t>edećih</a:t>
            </a:r>
            <a:r>
              <a:rPr lang="en-US" sz="3600" dirty="0" smtClean="0"/>
              <a:t> </a:t>
            </a:r>
            <a:r>
              <a:rPr lang="en-US" sz="3600" dirty="0" err="1" smtClean="0"/>
              <a:t>izvora</a:t>
            </a:r>
            <a:r>
              <a:rPr lang="en-US" sz="3600" dirty="0" smtClean="0"/>
              <a:t>: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uplaćenog</a:t>
            </a:r>
            <a:r>
              <a:rPr lang="en-US" sz="3600" dirty="0" smtClean="0"/>
              <a:t> d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ela</a:t>
            </a:r>
            <a:r>
              <a:rPr lang="en-US" sz="3600" dirty="0" smtClean="0"/>
              <a:t> </a:t>
            </a:r>
            <a:r>
              <a:rPr lang="en-US" sz="3600" dirty="0" err="1" smtClean="0"/>
              <a:t>kvota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članica</a:t>
            </a:r>
            <a:r>
              <a:rPr lang="en-US" sz="3600" dirty="0" smtClean="0"/>
              <a:t>,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zaduživanja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međunarodnom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finansijskom</a:t>
            </a:r>
            <a:r>
              <a:rPr lang="en-US" sz="3600" dirty="0" smtClean="0"/>
              <a:t> </a:t>
            </a:r>
            <a:r>
              <a:rPr lang="en-US" sz="3600" dirty="0" err="1" smtClean="0"/>
              <a:t>tržištu</a:t>
            </a:r>
            <a:r>
              <a:rPr lang="en-US" sz="3600" dirty="0" smtClean="0"/>
              <a:t>,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povraćaja</a:t>
            </a:r>
            <a:r>
              <a:rPr lang="en-US" sz="3600" dirty="0" smtClean="0"/>
              <a:t> </a:t>
            </a:r>
            <a:r>
              <a:rPr lang="en-US" sz="3600" dirty="0" err="1" smtClean="0"/>
              <a:t>ranije</a:t>
            </a:r>
            <a:r>
              <a:rPr lang="en-US" sz="3600" dirty="0" smtClean="0"/>
              <a:t> </a:t>
            </a:r>
            <a:r>
              <a:rPr lang="en-US" sz="3600" dirty="0" err="1" smtClean="0"/>
              <a:t>datih</a:t>
            </a:r>
            <a:r>
              <a:rPr lang="en-US" sz="3600" dirty="0" smtClean="0"/>
              <a:t> </a:t>
            </a:r>
            <a:r>
              <a:rPr lang="en-US" sz="3600" dirty="0" err="1" smtClean="0"/>
              <a:t>kredita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ostvarenog</a:t>
            </a:r>
            <a:r>
              <a:rPr lang="en-US" sz="3600" dirty="0" smtClean="0"/>
              <a:t> </a:t>
            </a:r>
            <a:r>
              <a:rPr lang="en-US" sz="3600" dirty="0" err="1" smtClean="0"/>
              <a:t>dohotka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marL="0" indent="0" algn="just">
              <a:buNone/>
            </a:pPr>
            <a:r>
              <a:rPr lang="en-US" sz="3600" dirty="0" smtClean="0"/>
              <a:t>D</a:t>
            </a:r>
            <a:r>
              <a:rPr lang="sr-Latn-ME" sz="3600" dirty="0" smtClean="0"/>
              <a:t>i</a:t>
            </a:r>
            <a:r>
              <a:rPr lang="en-US" sz="3600" dirty="0" smtClean="0"/>
              <a:t>o </a:t>
            </a:r>
            <a:r>
              <a:rPr lang="en-US" sz="3600" dirty="0" err="1" smtClean="0"/>
              <a:t>kvota</a:t>
            </a:r>
            <a:r>
              <a:rPr lang="en-US" sz="3600" dirty="0" smtClean="0"/>
              <a:t> </a:t>
            </a:r>
            <a:r>
              <a:rPr lang="en-US" sz="3600" dirty="0" err="1" smtClean="0"/>
              <a:t>koji</a:t>
            </a:r>
            <a:r>
              <a:rPr lang="en-US" sz="3600" dirty="0" smtClean="0"/>
              <a:t> se </a:t>
            </a:r>
            <a:r>
              <a:rPr lang="en-US" sz="3600" dirty="0" err="1" smtClean="0"/>
              <a:t>uplaćuje</a:t>
            </a:r>
            <a:r>
              <a:rPr lang="en-US" sz="3600" dirty="0" smtClean="0"/>
              <a:t>, </a:t>
            </a:r>
            <a:r>
              <a:rPr lang="en-US" sz="3600" dirty="0" err="1" smtClean="0"/>
              <a:t>smanjivan</a:t>
            </a:r>
            <a:r>
              <a:rPr lang="en-US" sz="3600" dirty="0" smtClean="0"/>
              <a:t> je, </a:t>
            </a:r>
            <a:r>
              <a:rPr lang="en-US" sz="3600" dirty="0" err="1" smtClean="0"/>
              <a:t>tako</a:t>
            </a:r>
            <a:r>
              <a:rPr lang="en-US" sz="3600" dirty="0" smtClean="0"/>
              <a:t> da </a:t>
            </a:r>
            <a:r>
              <a:rPr lang="en-US" sz="3600" dirty="0" err="1" smtClean="0"/>
              <a:t>sada</a:t>
            </a:r>
            <a:r>
              <a:rPr lang="en-US" sz="3600" dirty="0" smtClean="0"/>
              <a:t> </a:t>
            </a:r>
            <a:r>
              <a:rPr lang="en-US" sz="3600" dirty="0" err="1" smtClean="0"/>
              <a:t>iznosi</a:t>
            </a:r>
            <a:r>
              <a:rPr lang="en-US" sz="3600" dirty="0" smtClean="0"/>
              <a:t> </a:t>
            </a:r>
            <a:r>
              <a:rPr lang="en-US" sz="3600" dirty="0" err="1" smtClean="0"/>
              <a:t>samo</a:t>
            </a:r>
            <a:r>
              <a:rPr lang="en-US" sz="3600" dirty="0" smtClean="0"/>
              <a:t> 3%, a u </a:t>
            </a:r>
            <a:r>
              <a:rPr lang="en-US" sz="3600" dirty="0" err="1" smtClean="0"/>
              <a:t>apsolutnoj</a:t>
            </a:r>
            <a:r>
              <a:rPr lang="en-US" sz="3600" dirty="0" smtClean="0"/>
              <a:t> </a:t>
            </a:r>
            <a:r>
              <a:rPr lang="en-US" sz="3600" dirty="0" err="1" smtClean="0"/>
              <a:t>vr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edonosti</a:t>
            </a:r>
            <a:r>
              <a:rPr lang="en-US" sz="3600" dirty="0" smtClean="0"/>
              <a:t> to je u 2009. </a:t>
            </a:r>
            <a:r>
              <a:rPr lang="en-US" sz="3600" dirty="0" err="1" smtClean="0"/>
              <a:t>godini</a:t>
            </a:r>
            <a:r>
              <a:rPr lang="en-US" sz="3600" dirty="0" smtClean="0"/>
              <a:t> </a:t>
            </a:r>
            <a:r>
              <a:rPr lang="en-US" sz="3600" dirty="0" err="1" smtClean="0"/>
              <a:t>bilo</a:t>
            </a:r>
            <a:r>
              <a:rPr lang="en-US" sz="3600" dirty="0" smtClean="0"/>
              <a:t> 10 </a:t>
            </a:r>
            <a:r>
              <a:rPr lang="en-US" sz="3600" dirty="0" err="1" smtClean="0"/>
              <a:t>mlrd</a:t>
            </a:r>
            <a:r>
              <a:rPr lang="en-US" sz="3600" dirty="0" smtClean="0"/>
              <a:t>. </a:t>
            </a:r>
            <a:r>
              <a:rPr lang="sr-Latn-ME" sz="3600" dirty="0" err="1"/>
              <a:t>d</a:t>
            </a:r>
            <a:r>
              <a:rPr lang="en-US" sz="3600" dirty="0" err="1" smtClean="0"/>
              <a:t>olara</a:t>
            </a:r>
            <a:r>
              <a:rPr lang="en-US" sz="3600" dirty="0" smtClean="0"/>
              <a:t>. </a:t>
            </a: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8691887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271" y="416859"/>
            <a:ext cx="10533529" cy="5760104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Tržšte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kojem</a:t>
            </a:r>
            <a:r>
              <a:rPr lang="en-US" sz="3600" dirty="0" smtClean="0"/>
              <a:t> Banka </a:t>
            </a:r>
            <a:r>
              <a:rPr lang="en-US" sz="3600" dirty="0" err="1" smtClean="0"/>
              <a:t>prikuplja</a:t>
            </a:r>
            <a:r>
              <a:rPr lang="en-US" sz="3600" dirty="0" smtClean="0"/>
              <a:t> </a:t>
            </a:r>
            <a:r>
              <a:rPr lang="en-US" sz="3600" dirty="0" err="1" smtClean="0"/>
              <a:t>sredstva</a:t>
            </a:r>
            <a:r>
              <a:rPr lang="en-US" sz="3600" dirty="0" smtClean="0"/>
              <a:t> je </a:t>
            </a:r>
            <a:r>
              <a:rPr lang="en-US" sz="3600" dirty="0" err="1" smtClean="0"/>
              <a:t>diversifikovano</a:t>
            </a:r>
            <a:r>
              <a:rPr lang="en-US" sz="3600" dirty="0" smtClean="0"/>
              <a:t>, </a:t>
            </a:r>
            <a:r>
              <a:rPr lang="en-US" sz="3600" dirty="0" err="1" smtClean="0"/>
              <a:t>kako</a:t>
            </a:r>
            <a:r>
              <a:rPr lang="en-US" sz="3600" dirty="0" smtClean="0"/>
              <a:t> u </a:t>
            </a:r>
            <a:r>
              <a:rPr lang="en-US" sz="3600" dirty="0" err="1" smtClean="0"/>
              <a:t>regionalnom</a:t>
            </a:r>
            <a:r>
              <a:rPr lang="en-US" sz="3600" dirty="0" smtClean="0"/>
              <a:t> </a:t>
            </a:r>
            <a:r>
              <a:rPr lang="en-US" sz="3600" dirty="0" err="1" smtClean="0"/>
              <a:t>pogledu</a:t>
            </a:r>
            <a:r>
              <a:rPr lang="en-US" sz="3600" dirty="0" smtClean="0"/>
              <a:t> (</a:t>
            </a:r>
            <a:r>
              <a:rPr lang="en-US" sz="3600" dirty="0" err="1" smtClean="0"/>
              <a:t>obuhvata</a:t>
            </a:r>
            <a:r>
              <a:rPr lang="en-US" sz="3600" dirty="0" smtClean="0"/>
              <a:t> </a:t>
            </a:r>
            <a:r>
              <a:rPr lang="en-US" sz="3600" dirty="0" err="1" smtClean="0"/>
              <a:t>preko</a:t>
            </a:r>
            <a:r>
              <a:rPr lang="en-US" sz="3600" dirty="0" smtClean="0"/>
              <a:t> 100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) </a:t>
            </a:r>
            <a:r>
              <a:rPr lang="en-US" sz="3600" dirty="0" err="1" smtClean="0"/>
              <a:t>tako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u </a:t>
            </a:r>
            <a:r>
              <a:rPr lang="en-US" sz="3600" dirty="0" err="1" smtClean="0"/>
              <a:t>pogledu</a:t>
            </a:r>
            <a:r>
              <a:rPr lang="en-US" sz="3600" dirty="0" smtClean="0"/>
              <a:t> </a:t>
            </a:r>
            <a:r>
              <a:rPr lang="en-US" sz="3600" dirty="0" err="1" smtClean="0"/>
              <a:t>valutne</a:t>
            </a:r>
            <a:r>
              <a:rPr lang="en-US" sz="3600" dirty="0" smtClean="0"/>
              <a:t> </a:t>
            </a:r>
            <a:r>
              <a:rPr lang="en-US" sz="3600" dirty="0" err="1" smtClean="0"/>
              <a:t>strukture</a:t>
            </a:r>
            <a:r>
              <a:rPr lang="en-US" sz="3600" dirty="0" smtClean="0"/>
              <a:t>, </a:t>
            </a:r>
            <a:r>
              <a:rPr lang="en-US" sz="3600" dirty="0" err="1" smtClean="0"/>
              <a:t>što</a:t>
            </a:r>
            <a:r>
              <a:rPr lang="en-US" sz="3600" dirty="0" smtClean="0"/>
              <a:t> </a:t>
            </a:r>
            <a:r>
              <a:rPr lang="en-US" sz="3600" dirty="0" err="1" smtClean="0"/>
              <a:t>joj</a:t>
            </a:r>
            <a:r>
              <a:rPr lang="en-US" sz="3600" dirty="0" smtClean="0"/>
              <a:t> </a:t>
            </a:r>
            <a:r>
              <a:rPr lang="en-US" sz="3600" dirty="0" err="1" smtClean="0"/>
              <a:t>omogućuje</a:t>
            </a:r>
            <a:r>
              <a:rPr lang="en-US" sz="3600" dirty="0" smtClean="0"/>
              <a:t> da se </a:t>
            </a:r>
            <a:r>
              <a:rPr lang="en-US" sz="3600" dirty="0" err="1" smtClean="0"/>
              <a:t>zadužuje</a:t>
            </a:r>
            <a:r>
              <a:rPr lang="en-US" sz="3600" dirty="0" smtClean="0"/>
              <a:t> pod </a:t>
            </a:r>
            <a:r>
              <a:rPr lang="en-US" sz="3600" dirty="0" err="1" smtClean="0"/>
              <a:t>najpovoljnijim</a:t>
            </a:r>
            <a:r>
              <a:rPr lang="en-US" sz="3600" dirty="0" smtClean="0"/>
              <a:t> </a:t>
            </a:r>
            <a:r>
              <a:rPr lang="en-US" sz="3600" dirty="0" err="1" smtClean="0"/>
              <a:t>uslovima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Obim</a:t>
            </a:r>
            <a:r>
              <a:rPr lang="en-US" sz="3600" dirty="0" smtClean="0"/>
              <a:t> </a:t>
            </a:r>
            <a:r>
              <a:rPr lang="en-US" sz="3600" dirty="0" err="1" smtClean="0"/>
              <a:t>ukupne</a:t>
            </a:r>
            <a:r>
              <a:rPr lang="en-US" sz="3600" dirty="0" smtClean="0"/>
              <a:t> </a:t>
            </a:r>
            <a:r>
              <a:rPr lang="en-US" sz="3600" dirty="0" err="1" smtClean="0"/>
              <a:t>zaduženosti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finansijskom</a:t>
            </a:r>
            <a:r>
              <a:rPr lang="en-US" sz="3600" dirty="0" smtClean="0"/>
              <a:t> </a:t>
            </a:r>
            <a:r>
              <a:rPr lang="en-US" sz="3600" dirty="0" err="1" smtClean="0"/>
              <a:t>tržištu</a:t>
            </a:r>
            <a:r>
              <a:rPr lang="en-US" sz="3600" dirty="0" smtClean="0"/>
              <a:t> </a:t>
            </a:r>
            <a:r>
              <a:rPr lang="en-US" sz="3600" dirty="0" err="1" smtClean="0"/>
              <a:t>sredinom</a:t>
            </a:r>
            <a:r>
              <a:rPr lang="en-US" sz="3600" dirty="0" smtClean="0"/>
              <a:t> 2009.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 </a:t>
            </a:r>
            <a:r>
              <a:rPr lang="en-US" sz="3600" dirty="0" err="1" smtClean="0"/>
              <a:t>iznosi</a:t>
            </a:r>
            <a:r>
              <a:rPr lang="en-US" sz="3600" dirty="0" smtClean="0"/>
              <a:t> </a:t>
            </a:r>
            <a:r>
              <a:rPr lang="en-US" sz="3600" dirty="0" err="1" smtClean="0"/>
              <a:t>oko</a:t>
            </a:r>
            <a:r>
              <a:rPr lang="en-US" sz="3600" dirty="0" smtClean="0"/>
              <a:t> 110 </a:t>
            </a:r>
            <a:r>
              <a:rPr lang="en-US" sz="3600" dirty="0" err="1" smtClean="0"/>
              <a:t>mlrd</a:t>
            </a:r>
            <a:r>
              <a:rPr lang="en-US" sz="3600" dirty="0" smtClean="0"/>
              <a:t>. </a:t>
            </a:r>
            <a:r>
              <a:rPr lang="en-US" sz="3600" dirty="0" err="1" smtClean="0"/>
              <a:t>dolara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 smtClean="0"/>
              <a:t>Hartije</a:t>
            </a:r>
            <a:r>
              <a:rPr lang="en-US" sz="3600" dirty="0" smtClean="0"/>
              <a:t> od </a:t>
            </a:r>
            <a:r>
              <a:rPr lang="en-US" sz="3600" dirty="0" err="1" smtClean="0"/>
              <a:t>vr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ednosti</a:t>
            </a:r>
            <a:r>
              <a:rPr lang="en-US" sz="3600" dirty="0" smtClean="0"/>
              <a:t> (</a:t>
            </a:r>
            <a:r>
              <a:rPr lang="en-US" sz="3600" dirty="0" err="1" smtClean="0"/>
              <a:t>obveznice</a:t>
            </a:r>
            <a:r>
              <a:rPr lang="en-US" sz="3600" dirty="0" smtClean="0"/>
              <a:t>) </a:t>
            </a:r>
            <a:r>
              <a:rPr lang="en-US" sz="3600" dirty="0" err="1" smtClean="0"/>
              <a:t>koje</a:t>
            </a:r>
            <a:r>
              <a:rPr lang="en-US" sz="3600" dirty="0" smtClean="0"/>
              <a:t> </a:t>
            </a:r>
            <a:r>
              <a:rPr lang="en-US" sz="3600" dirty="0" err="1" smtClean="0"/>
              <a:t>emituje</a:t>
            </a:r>
            <a:r>
              <a:rPr lang="en-US" sz="3600" dirty="0" smtClean="0"/>
              <a:t> IBRD </a:t>
            </a:r>
            <a:r>
              <a:rPr lang="en-US" sz="3600" dirty="0" err="1" smtClean="0"/>
              <a:t>veoma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atraktivne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finansijskim</a:t>
            </a:r>
            <a:r>
              <a:rPr lang="en-US" sz="3600" dirty="0" smtClean="0"/>
              <a:t> </a:t>
            </a:r>
            <a:r>
              <a:rPr lang="en-US" sz="3600" dirty="0" err="1" smtClean="0"/>
              <a:t>tržištima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0555876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8188" y="0"/>
            <a:ext cx="10385612" cy="6176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 err="1" smtClean="0"/>
              <a:t>Dva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osnovna</a:t>
            </a:r>
            <a:r>
              <a:rPr lang="en-US" sz="3600" dirty="0" smtClean="0"/>
              <a:t> </a:t>
            </a:r>
            <a:r>
              <a:rPr lang="en-US" sz="3600" dirty="0" err="1" smtClean="0"/>
              <a:t>razloga</a:t>
            </a:r>
            <a:r>
              <a:rPr lang="en-US" sz="3600" dirty="0" smtClean="0"/>
              <a:t> </a:t>
            </a:r>
            <a:r>
              <a:rPr lang="en-US" sz="3600" dirty="0" err="1" smtClean="0"/>
              <a:t>zbog</a:t>
            </a:r>
            <a:r>
              <a:rPr lang="en-US" sz="3600" dirty="0" smtClean="0"/>
              <a:t> </a:t>
            </a:r>
            <a:r>
              <a:rPr lang="en-US" sz="3600" dirty="0" err="1" smtClean="0"/>
              <a:t>kojih</a:t>
            </a:r>
            <a:r>
              <a:rPr lang="en-US" sz="3600" dirty="0" smtClean="0"/>
              <a:t> </a:t>
            </a:r>
            <a:r>
              <a:rPr lang="en-US" sz="3600" dirty="0" err="1" smtClean="0"/>
              <a:t>ih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investitori</a:t>
            </a:r>
            <a:r>
              <a:rPr lang="en-US" sz="3600" dirty="0" smtClean="0"/>
              <a:t> </a:t>
            </a:r>
            <a:r>
              <a:rPr lang="en-US" sz="3600" dirty="0" err="1" smtClean="0"/>
              <a:t>rado</a:t>
            </a:r>
            <a:r>
              <a:rPr lang="en-US" sz="3600" dirty="0" smtClean="0"/>
              <a:t> </a:t>
            </a:r>
            <a:r>
              <a:rPr lang="en-US" sz="3600" dirty="0" err="1" smtClean="0"/>
              <a:t>prihvataju</a:t>
            </a:r>
            <a:r>
              <a:rPr lang="en-US" sz="3600" dirty="0" smtClean="0"/>
              <a:t>:</a:t>
            </a:r>
            <a:endParaRPr lang="sr-Latn-ME" sz="3600" dirty="0" smtClean="0"/>
          </a:p>
          <a:p>
            <a:pPr marL="0" indent="0" algn="just">
              <a:buNone/>
            </a:pPr>
            <a:r>
              <a:rPr lang="en-US" sz="3600" dirty="0" smtClean="0"/>
              <a:t>(1)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članice</a:t>
            </a:r>
            <a:r>
              <a:rPr lang="en-US" sz="3600" dirty="0" smtClean="0"/>
              <a:t> c</a:t>
            </a:r>
            <a:r>
              <a:rPr lang="sr-Latn-ME" sz="3600" dirty="0" smtClean="0"/>
              <a:t>j</a:t>
            </a:r>
            <a:r>
              <a:rPr lang="en-US" sz="3600" dirty="0" err="1" smtClean="0"/>
              <a:t>elokupnim</a:t>
            </a:r>
            <a:r>
              <a:rPr lang="en-US" sz="3600" dirty="0" smtClean="0"/>
              <a:t> </a:t>
            </a:r>
            <a:r>
              <a:rPr lang="en-US" sz="3600" dirty="0" err="1" smtClean="0"/>
              <a:t>upisanim</a:t>
            </a:r>
            <a:r>
              <a:rPr lang="en-US" sz="3600" dirty="0" smtClean="0"/>
              <a:t> </a:t>
            </a:r>
            <a:r>
              <a:rPr lang="en-US" sz="3600" dirty="0" err="1" smtClean="0"/>
              <a:t>kvotama</a:t>
            </a:r>
            <a:r>
              <a:rPr lang="en-US" sz="3600" dirty="0" smtClean="0"/>
              <a:t> (ne </a:t>
            </a:r>
            <a:r>
              <a:rPr lang="en-US" sz="3600" dirty="0" err="1" smtClean="0"/>
              <a:t>samo</a:t>
            </a:r>
            <a:r>
              <a:rPr lang="en-US" sz="3600" dirty="0" smtClean="0"/>
              <a:t> </a:t>
            </a:r>
            <a:r>
              <a:rPr lang="en-US" sz="3600" dirty="0" err="1" smtClean="0"/>
              <a:t>uplaćenim</a:t>
            </a:r>
            <a:r>
              <a:rPr lang="en-US" sz="3600" dirty="0" smtClean="0"/>
              <a:t> d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elom</a:t>
            </a:r>
            <a:r>
              <a:rPr lang="en-US" sz="3600" dirty="0" smtClean="0"/>
              <a:t>) </a:t>
            </a:r>
            <a:r>
              <a:rPr lang="en-US" sz="3600" dirty="0" err="1" smtClean="0"/>
              <a:t>garantuju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obaveze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sr-Latn-ME" sz="3600" dirty="0" smtClean="0"/>
              <a:t>.</a:t>
            </a:r>
            <a:r>
              <a:rPr lang="en-US" sz="3600" dirty="0" smtClean="0"/>
              <a:t> </a:t>
            </a:r>
            <a:endParaRPr lang="sr-Latn-ME" sz="3600" dirty="0" smtClean="0"/>
          </a:p>
          <a:p>
            <a:pPr marL="0" indent="0" algn="just">
              <a:buNone/>
            </a:pPr>
            <a:r>
              <a:rPr lang="en-US" sz="3600" dirty="0" smtClean="0"/>
              <a:t> (2) Banka, </a:t>
            </a:r>
            <a:r>
              <a:rPr lang="en-US" sz="3600" dirty="0" err="1" smtClean="0"/>
              <a:t>koristeći</a:t>
            </a:r>
            <a:r>
              <a:rPr lang="en-US" sz="3600" dirty="0" smtClean="0"/>
              <a:t> </a:t>
            </a:r>
            <a:r>
              <a:rPr lang="en-US" sz="3600" dirty="0" err="1" smtClean="0"/>
              <a:t>svoj</a:t>
            </a:r>
            <a:r>
              <a:rPr lang="en-US" sz="3600" dirty="0" smtClean="0"/>
              <a:t> </a:t>
            </a:r>
            <a:r>
              <a:rPr lang="en-US" sz="3600" dirty="0" err="1" smtClean="0"/>
              <a:t>brojan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stručan</a:t>
            </a:r>
            <a:r>
              <a:rPr lang="en-US" sz="3600" dirty="0" smtClean="0"/>
              <a:t> </a:t>
            </a:r>
            <a:r>
              <a:rPr lang="en-US" sz="3600" dirty="0" err="1" smtClean="0"/>
              <a:t>aparat</a:t>
            </a:r>
            <a:r>
              <a:rPr lang="en-US" sz="3600" dirty="0" smtClean="0"/>
              <a:t>, </a:t>
            </a:r>
            <a:r>
              <a:rPr lang="en-US" sz="3600" dirty="0" err="1" smtClean="0"/>
              <a:t>vrši</a:t>
            </a:r>
            <a:r>
              <a:rPr lang="en-US" sz="3600" dirty="0" smtClean="0"/>
              <a:t> </a:t>
            </a:r>
            <a:r>
              <a:rPr lang="en-US" sz="3600" dirty="0" err="1" smtClean="0"/>
              <a:t>strogu</a:t>
            </a:r>
            <a:r>
              <a:rPr lang="en-US" sz="3600" dirty="0" smtClean="0"/>
              <a:t> </a:t>
            </a:r>
            <a:r>
              <a:rPr lang="en-US" sz="3600" dirty="0" err="1" smtClean="0"/>
              <a:t>selekciju</a:t>
            </a:r>
            <a:r>
              <a:rPr lang="en-US" sz="3600" dirty="0" smtClean="0"/>
              <a:t> </a:t>
            </a:r>
            <a:r>
              <a:rPr lang="en-US" sz="3600" dirty="0" err="1" smtClean="0"/>
              <a:t>projekata</a:t>
            </a:r>
            <a:r>
              <a:rPr lang="en-US" sz="3600" dirty="0" smtClean="0"/>
              <a:t> u </a:t>
            </a:r>
            <a:r>
              <a:rPr lang="en-US" sz="3600" dirty="0" err="1" smtClean="0"/>
              <a:t>čijem</a:t>
            </a:r>
            <a:r>
              <a:rPr lang="en-US" sz="3600" dirty="0" smtClean="0"/>
              <a:t> </a:t>
            </a:r>
            <a:r>
              <a:rPr lang="en-US" sz="3600" dirty="0" err="1" smtClean="0"/>
              <a:t>će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finansiranju</a:t>
            </a:r>
            <a:r>
              <a:rPr lang="en-US" sz="3600" dirty="0" smtClean="0"/>
              <a:t> </a:t>
            </a:r>
            <a:r>
              <a:rPr lang="en-US" sz="3600" dirty="0" err="1" smtClean="0"/>
              <a:t>učestvovati</a:t>
            </a:r>
            <a:r>
              <a:rPr lang="en-US" sz="3600" dirty="0" smtClean="0"/>
              <a:t>.</a:t>
            </a:r>
            <a:r>
              <a:rPr lang="sr-Latn-ME" sz="3600" dirty="0" smtClean="0"/>
              <a:t> </a:t>
            </a:r>
          </a:p>
          <a:p>
            <a:pPr marL="0" indent="0" algn="just">
              <a:buNone/>
            </a:pPr>
            <a:r>
              <a:rPr lang="en-US" sz="3600" dirty="0" err="1" smtClean="0"/>
              <a:t>Određeni</a:t>
            </a:r>
            <a:r>
              <a:rPr lang="en-US" sz="3600" dirty="0" smtClean="0"/>
              <a:t> </a:t>
            </a:r>
            <a:r>
              <a:rPr lang="en-US" sz="3600" dirty="0" err="1" smtClean="0"/>
              <a:t>iznos</a:t>
            </a:r>
            <a:r>
              <a:rPr lang="en-US" sz="3600" dirty="0" smtClean="0"/>
              <a:t> </a:t>
            </a:r>
            <a:r>
              <a:rPr lang="en-US" sz="3600" dirty="0" err="1" smtClean="0"/>
              <a:t>sredstava</a:t>
            </a:r>
            <a:r>
              <a:rPr lang="en-US" sz="3600" dirty="0" smtClean="0"/>
              <a:t> se </a:t>
            </a:r>
            <a:r>
              <a:rPr lang="en-US" sz="3600" dirty="0" err="1" smtClean="0"/>
              <a:t>obezb</a:t>
            </a:r>
            <a:r>
              <a:rPr lang="sr-Latn-ME" sz="3600" dirty="0" smtClean="0"/>
              <a:t>j</a:t>
            </a:r>
            <a:r>
              <a:rPr lang="en-US" sz="3600" dirty="0" err="1" smtClean="0"/>
              <a:t>eđuje</a:t>
            </a:r>
            <a:r>
              <a:rPr lang="en-US" sz="3600" dirty="0" smtClean="0"/>
              <a:t> </a:t>
            </a:r>
            <a:r>
              <a:rPr lang="en-US" sz="3600" dirty="0" err="1" smtClean="0"/>
              <a:t>iz</a:t>
            </a:r>
            <a:r>
              <a:rPr lang="en-US" sz="3600" dirty="0" smtClean="0"/>
              <a:t> </a:t>
            </a:r>
            <a:r>
              <a:rPr lang="en-US" sz="3600" dirty="0" err="1" smtClean="0"/>
              <a:t>otplata</a:t>
            </a:r>
            <a:r>
              <a:rPr lang="en-US" sz="3600" dirty="0" smtClean="0"/>
              <a:t> </a:t>
            </a:r>
            <a:r>
              <a:rPr lang="en-US" sz="3600" dirty="0" err="1" smtClean="0"/>
              <a:t>ranije</a:t>
            </a:r>
            <a:r>
              <a:rPr lang="en-US" sz="3600" dirty="0" smtClean="0"/>
              <a:t> </a:t>
            </a:r>
            <a:r>
              <a:rPr lang="en-US" sz="3600" dirty="0" err="1" smtClean="0"/>
              <a:t>datih</a:t>
            </a:r>
            <a:r>
              <a:rPr lang="en-US" sz="3600" dirty="0" smtClean="0"/>
              <a:t> </a:t>
            </a:r>
            <a:r>
              <a:rPr lang="en-US" sz="3600" dirty="0" err="1" smtClean="0"/>
              <a:t>zajmova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marL="0" indent="0" algn="just">
              <a:buNone/>
            </a:pPr>
            <a:r>
              <a:rPr lang="en-US" sz="3600" dirty="0" err="1" smtClean="0"/>
              <a:t>Poslednjih</a:t>
            </a:r>
            <a:r>
              <a:rPr lang="en-US" sz="3600" dirty="0" smtClean="0"/>
              <a:t> </a:t>
            </a:r>
            <a:r>
              <a:rPr lang="en-US" sz="3600" dirty="0" err="1" smtClean="0"/>
              <a:t>godina</a:t>
            </a:r>
            <a:r>
              <a:rPr lang="en-US" sz="3600" dirty="0" smtClean="0"/>
              <a:t> </a:t>
            </a:r>
            <a:r>
              <a:rPr lang="en-US" sz="3600" dirty="0" err="1" smtClean="0"/>
              <a:t>po</a:t>
            </a:r>
            <a:r>
              <a:rPr lang="en-US" sz="3600" dirty="0" smtClean="0"/>
              <a:t> </a:t>
            </a:r>
            <a:r>
              <a:rPr lang="en-US" sz="3600" dirty="0" err="1" smtClean="0"/>
              <a:t>ovoj</a:t>
            </a:r>
            <a:r>
              <a:rPr lang="en-US" sz="3600" dirty="0" smtClean="0"/>
              <a:t> </a:t>
            </a:r>
            <a:r>
              <a:rPr lang="en-US" sz="3600" dirty="0" err="1" smtClean="0"/>
              <a:t>osnovi</a:t>
            </a:r>
            <a:r>
              <a:rPr lang="en-US" sz="3600" dirty="0" smtClean="0"/>
              <a:t> </a:t>
            </a:r>
            <a:r>
              <a:rPr lang="en-US" sz="3600" dirty="0" err="1" smtClean="0"/>
              <a:t>pritiče</a:t>
            </a:r>
            <a:r>
              <a:rPr lang="en-US" sz="3600" dirty="0" smtClean="0"/>
              <a:t> </a:t>
            </a:r>
            <a:r>
              <a:rPr lang="en-US" sz="3600" dirty="0" err="1" smtClean="0"/>
              <a:t>oko</a:t>
            </a:r>
            <a:r>
              <a:rPr lang="en-US" sz="3600" dirty="0" smtClean="0"/>
              <a:t> 10 </a:t>
            </a:r>
            <a:r>
              <a:rPr lang="en-US" sz="3600" dirty="0" err="1" smtClean="0"/>
              <a:t>mlrd</a:t>
            </a:r>
            <a:r>
              <a:rPr lang="en-US" sz="3600" dirty="0" smtClean="0"/>
              <a:t>. </a:t>
            </a:r>
            <a:r>
              <a:rPr lang="en-US" sz="3600" dirty="0" err="1" smtClean="0"/>
              <a:t>dolara</a:t>
            </a:r>
            <a:r>
              <a:rPr lang="en-US" sz="3600" dirty="0" smtClean="0"/>
              <a:t> </a:t>
            </a:r>
            <a:r>
              <a:rPr lang="en-US" sz="3600" dirty="0" err="1" smtClean="0"/>
              <a:t>godišnje</a:t>
            </a:r>
            <a:r>
              <a:rPr lang="en-US" sz="3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1423976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855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OBIM I NAMENA ODOBRENIH ZAJMOVA BANKE</a:t>
            </a:r>
            <a:endParaRPr lang="sr-Latn-ME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9176"/>
            <a:ext cx="10515600" cy="4697787"/>
          </a:xfrm>
        </p:spPr>
        <p:txBody>
          <a:bodyPr>
            <a:normAutofit/>
          </a:bodyPr>
          <a:lstStyle/>
          <a:p>
            <a:pPr algn="just"/>
            <a:r>
              <a:rPr lang="en-US" sz="3600" dirty="0" smtClean="0"/>
              <a:t>Od </a:t>
            </a:r>
            <a:r>
              <a:rPr lang="en-US" sz="3600" dirty="0" err="1" smtClean="0"/>
              <a:t>svog</a:t>
            </a:r>
            <a:r>
              <a:rPr lang="en-US" sz="3600" dirty="0" smtClean="0"/>
              <a:t> </a:t>
            </a:r>
            <a:r>
              <a:rPr lang="en-US" sz="3600" dirty="0" err="1" smtClean="0"/>
              <a:t>nastanka</a:t>
            </a:r>
            <a:r>
              <a:rPr lang="en-US" sz="3600" dirty="0" smtClean="0"/>
              <a:t> do </a:t>
            </a:r>
            <a:r>
              <a:rPr lang="en-US" sz="3600" dirty="0" err="1" smtClean="0"/>
              <a:t>kraja</a:t>
            </a:r>
            <a:r>
              <a:rPr lang="en-US" sz="3600" dirty="0" smtClean="0"/>
              <a:t> </a:t>
            </a:r>
            <a:r>
              <a:rPr lang="en-US" sz="3600" dirty="0" err="1" smtClean="0"/>
              <a:t>fiskalne</a:t>
            </a:r>
            <a:r>
              <a:rPr lang="en-US" sz="3600" dirty="0" smtClean="0"/>
              <a:t> 2009.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 IBRD je </a:t>
            </a:r>
            <a:r>
              <a:rPr lang="en-US" sz="3600" dirty="0" err="1" smtClean="0"/>
              <a:t>odobrila</a:t>
            </a:r>
            <a:r>
              <a:rPr lang="en-US" sz="3600" dirty="0" smtClean="0"/>
              <a:t> </a:t>
            </a:r>
            <a:r>
              <a:rPr lang="en-US" sz="3600" dirty="0" err="1" smtClean="0"/>
              <a:t>ukupno</a:t>
            </a:r>
            <a:r>
              <a:rPr lang="en-US" sz="3600" dirty="0" smtClean="0"/>
              <a:t> </a:t>
            </a:r>
            <a:r>
              <a:rPr lang="en-US" sz="3600" dirty="0" err="1" smtClean="0"/>
              <a:t>oko</a:t>
            </a:r>
            <a:r>
              <a:rPr lang="en-US" sz="3600" dirty="0" smtClean="0"/>
              <a:t> 5.200 </a:t>
            </a:r>
            <a:r>
              <a:rPr lang="en-US" sz="3600" dirty="0" err="1" smtClean="0"/>
              <a:t>zajmova</a:t>
            </a:r>
            <a:r>
              <a:rPr lang="en-US" sz="3600" dirty="0" smtClean="0"/>
              <a:t> u </a:t>
            </a:r>
            <a:r>
              <a:rPr lang="en-US" sz="3600" dirty="0" err="1" smtClean="0"/>
              <a:t>kumulativnom</a:t>
            </a:r>
            <a:r>
              <a:rPr lang="en-US" sz="3600" dirty="0" smtClean="0"/>
              <a:t> </a:t>
            </a:r>
            <a:r>
              <a:rPr lang="en-US" sz="3600" dirty="0" err="1" smtClean="0"/>
              <a:t>iznosu</a:t>
            </a:r>
            <a:r>
              <a:rPr lang="en-US" sz="3600" dirty="0" smtClean="0"/>
              <a:t> od 479,0 </a:t>
            </a:r>
            <a:r>
              <a:rPr lang="en-US" sz="3600" dirty="0" err="1" smtClean="0"/>
              <a:t>mlrd</a:t>
            </a:r>
            <a:r>
              <a:rPr lang="en-US" sz="3600" dirty="0" smtClean="0"/>
              <a:t>. </a:t>
            </a:r>
            <a:r>
              <a:rPr lang="en-US" sz="3600" dirty="0" err="1" smtClean="0"/>
              <a:t>dolara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Najviše</a:t>
            </a:r>
            <a:r>
              <a:rPr lang="en-US" sz="3600" dirty="0" smtClean="0"/>
              <a:t> </a:t>
            </a:r>
            <a:r>
              <a:rPr lang="en-US" sz="3600" dirty="0" err="1" smtClean="0"/>
              <a:t>zajmova</a:t>
            </a:r>
            <a:r>
              <a:rPr lang="en-US" sz="3600" dirty="0" smtClean="0"/>
              <a:t> </a:t>
            </a:r>
            <a:r>
              <a:rPr lang="en-US" sz="3600" dirty="0" err="1" smtClean="0"/>
              <a:t>dobile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sl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edeće</a:t>
            </a:r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: Brazil, </a:t>
            </a:r>
            <a:r>
              <a:rPr lang="en-US" sz="3600" dirty="0" err="1" smtClean="0"/>
              <a:t>Indija</a:t>
            </a:r>
            <a:r>
              <a:rPr lang="en-US" sz="3600" dirty="0" smtClean="0"/>
              <a:t>, </a:t>
            </a:r>
            <a:r>
              <a:rPr lang="en-US" sz="3600" dirty="0" err="1" smtClean="0"/>
              <a:t>Indonezija</a:t>
            </a:r>
            <a:r>
              <a:rPr lang="en-US" sz="3600" dirty="0" smtClean="0"/>
              <a:t>, Kina, </a:t>
            </a:r>
            <a:r>
              <a:rPr lang="en-US" sz="3600" dirty="0" err="1" smtClean="0"/>
              <a:t>Turska</a:t>
            </a:r>
            <a:r>
              <a:rPr lang="en-US" sz="3600" dirty="0" smtClean="0"/>
              <a:t>, Argentina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Južna</a:t>
            </a:r>
            <a:r>
              <a:rPr lang="en-US" sz="3600" dirty="0" smtClean="0"/>
              <a:t> </a:t>
            </a:r>
            <a:r>
              <a:rPr lang="en-US" sz="3600" dirty="0" err="1" smtClean="0"/>
              <a:t>Koreja</a:t>
            </a:r>
            <a:r>
              <a:rPr lang="en-US" sz="3600" dirty="0" smtClean="0"/>
              <a:t>.</a:t>
            </a:r>
            <a:r>
              <a:rPr lang="sr-Latn-ME" sz="36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7508726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3718" y="443753"/>
            <a:ext cx="10520082" cy="5733210"/>
          </a:xfrm>
        </p:spPr>
        <p:txBody>
          <a:bodyPr>
            <a:normAutofit/>
          </a:bodyPr>
          <a:lstStyle/>
          <a:p>
            <a:pPr algn="just"/>
            <a:r>
              <a:rPr lang="en-US" sz="3600" dirty="0" smtClean="0"/>
              <a:t>U </a:t>
            </a:r>
            <a:r>
              <a:rPr lang="en-US" sz="3600" dirty="0" err="1" smtClean="0"/>
              <a:t>ranijem</a:t>
            </a:r>
            <a:r>
              <a:rPr lang="en-US" sz="3600" dirty="0" smtClean="0"/>
              <a:t> </a:t>
            </a:r>
            <a:r>
              <a:rPr lang="en-US" sz="3600" dirty="0" err="1" smtClean="0"/>
              <a:t>periodu</a:t>
            </a:r>
            <a:r>
              <a:rPr lang="en-US" sz="3600" dirty="0" smtClean="0"/>
              <a:t> </a:t>
            </a:r>
            <a:r>
              <a:rPr lang="en-US" sz="3600" dirty="0" err="1" smtClean="0"/>
              <a:t>najveći</a:t>
            </a:r>
            <a:r>
              <a:rPr lang="en-US" sz="3600" dirty="0" smtClean="0"/>
              <a:t> d</a:t>
            </a:r>
            <a:r>
              <a:rPr lang="sr-Latn-ME" sz="3600" dirty="0" smtClean="0"/>
              <a:t>i</a:t>
            </a:r>
            <a:r>
              <a:rPr lang="en-US" sz="3600" dirty="0" smtClean="0"/>
              <a:t>o </a:t>
            </a:r>
            <a:r>
              <a:rPr lang="en-US" sz="3600" dirty="0" err="1" smtClean="0"/>
              <a:t>zajmova</a:t>
            </a:r>
            <a:r>
              <a:rPr lang="en-US" sz="3600" dirty="0" smtClean="0"/>
              <a:t> je </a:t>
            </a:r>
            <a:r>
              <a:rPr lang="en-US" sz="3600" dirty="0" err="1" smtClean="0"/>
              <a:t>odobravan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izgradnju</a:t>
            </a:r>
            <a:r>
              <a:rPr lang="en-US" sz="3600" dirty="0" smtClean="0"/>
              <a:t> </a:t>
            </a:r>
            <a:r>
              <a:rPr lang="en-US" sz="3600" dirty="0" err="1" smtClean="0"/>
              <a:t>infrastrukture</a:t>
            </a:r>
            <a:r>
              <a:rPr lang="en-US" sz="3600" dirty="0" smtClean="0"/>
              <a:t> (</a:t>
            </a:r>
            <a:r>
              <a:rPr lang="en-US" sz="3600" dirty="0" err="1" smtClean="0"/>
              <a:t>puteva</a:t>
            </a:r>
            <a:r>
              <a:rPr lang="en-US" sz="3600" dirty="0" smtClean="0"/>
              <a:t>, </a:t>
            </a:r>
            <a:r>
              <a:rPr lang="en-US" sz="3600" dirty="0" err="1" smtClean="0"/>
              <a:t>železničkih</a:t>
            </a:r>
            <a:r>
              <a:rPr lang="en-US" sz="3600" dirty="0" smtClean="0"/>
              <a:t> </a:t>
            </a:r>
            <a:r>
              <a:rPr lang="en-US" sz="3600" dirty="0" err="1" smtClean="0"/>
              <a:t>pruga</a:t>
            </a:r>
            <a:r>
              <a:rPr lang="en-US" sz="3600" dirty="0" smtClean="0"/>
              <a:t>, </a:t>
            </a:r>
            <a:r>
              <a:rPr lang="en-US" sz="3600" dirty="0" err="1" smtClean="0"/>
              <a:t>energetskih</a:t>
            </a:r>
            <a:r>
              <a:rPr lang="en-US" sz="3600" dirty="0" smtClean="0"/>
              <a:t> </a:t>
            </a:r>
            <a:r>
              <a:rPr lang="en-US" sz="3600" dirty="0" err="1" smtClean="0"/>
              <a:t>objekata</a:t>
            </a:r>
            <a:r>
              <a:rPr lang="en-US" sz="3600" dirty="0" smtClean="0"/>
              <a:t>)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industrije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Laže</a:t>
            </a:r>
            <a:r>
              <a:rPr lang="sr-Latn-ME" sz="3600" dirty="0" smtClean="0"/>
              <a:t> se</a:t>
            </a:r>
            <a:r>
              <a:rPr lang="en-US" sz="3600" dirty="0" smtClean="0"/>
              <a:t> u </a:t>
            </a:r>
            <a:r>
              <a:rPr lang="en-US" sz="3600" dirty="0" err="1" smtClean="0"/>
              <a:t>infrastrukturu</a:t>
            </a:r>
            <a:r>
              <a:rPr lang="en-US" sz="3600" dirty="0" smtClean="0"/>
              <a:t>, u </a:t>
            </a:r>
            <a:r>
              <a:rPr lang="en-US" sz="3600" dirty="0" err="1" smtClean="0"/>
              <a:t>novije</a:t>
            </a:r>
            <a:r>
              <a:rPr lang="en-US" sz="3600" dirty="0" smtClean="0"/>
              <a:t> </a:t>
            </a:r>
            <a:r>
              <a:rPr lang="en-US" sz="3600" dirty="0" err="1" smtClean="0"/>
              <a:t>vr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eme</a:t>
            </a:r>
            <a:r>
              <a:rPr lang="en-US" sz="3600" dirty="0" smtClean="0"/>
              <a:t> </a:t>
            </a:r>
            <a:r>
              <a:rPr lang="en-US" sz="3600" dirty="0" err="1" smtClean="0"/>
              <a:t>porastao</a:t>
            </a:r>
            <a:r>
              <a:rPr lang="en-US" sz="3600" dirty="0" smtClean="0"/>
              <a:t> je </a:t>
            </a:r>
            <a:r>
              <a:rPr lang="en-US" sz="3600" dirty="0" err="1" smtClean="0"/>
              <a:t>ud</a:t>
            </a:r>
            <a:r>
              <a:rPr lang="sr-Latn-ME" sz="3600" dirty="0" smtClean="0"/>
              <a:t>i</a:t>
            </a:r>
            <a:r>
              <a:rPr lang="en-US" sz="3600" dirty="0" smtClean="0"/>
              <a:t>o </a:t>
            </a:r>
            <a:r>
              <a:rPr lang="en-US" sz="3600" dirty="0" err="1" smtClean="0"/>
              <a:t>zajmova</a:t>
            </a:r>
            <a:r>
              <a:rPr lang="en-US" sz="3600" dirty="0" smtClean="0"/>
              <a:t> </a:t>
            </a:r>
            <a:r>
              <a:rPr lang="en-US" sz="3600" dirty="0" err="1" smtClean="0"/>
              <a:t>nam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enjenih</a:t>
            </a:r>
            <a:r>
              <a:rPr lang="en-US" sz="3600" dirty="0" smtClean="0"/>
              <a:t> </a:t>
            </a:r>
            <a:r>
              <a:rPr lang="en-US" sz="3600" dirty="0" err="1" smtClean="0"/>
              <a:t>razvoju</a:t>
            </a:r>
            <a:r>
              <a:rPr lang="en-US" sz="3600" dirty="0" smtClean="0"/>
              <a:t> </a:t>
            </a:r>
            <a:r>
              <a:rPr lang="en-US" sz="3600" dirty="0" err="1" smtClean="0"/>
              <a:t>poljoprivrede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sela</a:t>
            </a:r>
            <a:r>
              <a:rPr lang="en-US" sz="3600" dirty="0" smtClean="0"/>
              <a:t>, </a:t>
            </a:r>
            <a:r>
              <a:rPr lang="en-US" sz="3600" dirty="0" err="1" smtClean="0"/>
              <a:t>uređenju</a:t>
            </a:r>
            <a:r>
              <a:rPr lang="en-US" sz="3600" dirty="0" smtClean="0"/>
              <a:t> </a:t>
            </a:r>
            <a:r>
              <a:rPr lang="en-US" sz="3600" dirty="0" err="1" smtClean="0"/>
              <a:t>gradova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unapređenju</a:t>
            </a:r>
            <a:r>
              <a:rPr lang="en-US" sz="3600" dirty="0" smtClean="0"/>
              <a:t> </a:t>
            </a:r>
            <a:r>
              <a:rPr lang="en-US" sz="3600" dirty="0" err="1" smtClean="0"/>
              <a:t>ishrane</a:t>
            </a:r>
            <a:r>
              <a:rPr lang="en-US" sz="3600" dirty="0" smtClean="0"/>
              <a:t> </a:t>
            </a:r>
            <a:r>
              <a:rPr lang="en-US" sz="3600" dirty="0" err="1" smtClean="0"/>
              <a:t>stanovništva</a:t>
            </a:r>
            <a:r>
              <a:rPr lang="sr-Latn-ME" sz="3600" dirty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2376683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M</a:t>
            </a:r>
            <a:r>
              <a:rPr lang="sr-Latn-ME" sz="4000" dirty="0" smtClean="0"/>
              <a:t>EĐUNARODNO UDRUŽENJE ZA RAZVOJ  -IDA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OSNIVANJE I ČLANSTVO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Međunarodno</a:t>
            </a:r>
            <a:r>
              <a:rPr lang="en-US" sz="3600" dirty="0" smtClean="0"/>
              <a:t> </a:t>
            </a:r>
            <a:r>
              <a:rPr lang="en-US" sz="3600" dirty="0" err="1" smtClean="0"/>
              <a:t>udruženje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razvoj</a:t>
            </a:r>
            <a:r>
              <a:rPr lang="en-US" sz="3600" dirty="0" smtClean="0"/>
              <a:t> - IDA (International Development Association), </a:t>
            </a:r>
            <a:r>
              <a:rPr lang="en-US" sz="3600" dirty="0" err="1" smtClean="0"/>
              <a:t>osnovano</a:t>
            </a:r>
            <a:r>
              <a:rPr lang="en-US" sz="3600" dirty="0" smtClean="0"/>
              <a:t> je 1960. </a:t>
            </a:r>
            <a:r>
              <a:rPr lang="en-US" sz="3600" dirty="0" err="1" smtClean="0"/>
              <a:t>kao</a:t>
            </a:r>
            <a:r>
              <a:rPr lang="en-US" sz="3600" dirty="0" smtClean="0"/>
              <a:t> (</a:t>
            </a:r>
            <a:r>
              <a:rPr lang="en-US" sz="3600" dirty="0" err="1" smtClean="0"/>
              <a:t>afilijacija</a:t>
            </a:r>
            <a:r>
              <a:rPr lang="en-US" sz="3600" dirty="0" smtClean="0"/>
              <a:t>) fond </a:t>
            </a:r>
            <a:r>
              <a:rPr lang="en-US" sz="3600" dirty="0" err="1" smtClean="0"/>
              <a:t>kojim</a:t>
            </a:r>
            <a:r>
              <a:rPr lang="en-US" sz="3600" dirty="0" smtClean="0"/>
              <a:t> </a:t>
            </a:r>
            <a:r>
              <a:rPr lang="en-US" sz="3600" dirty="0" err="1" smtClean="0"/>
              <a:t>upravlja</a:t>
            </a:r>
            <a:r>
              <a:rPr lang="en-US" sz="3600" dirty="0" smtClean="0"/>
              <a:t> </a:t>
            </a:r>
            <a:r>
              <a:rPr lang="en-US" sz="3600" dirty="0" err="1" smtClean="0"/>
              <a:t>Sv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etska</a:t>
            </a:r>
            <a:r>
              <a:rPr lang="en-US" sz="3600" dirty="0" smtClean="0"/>
              <a:t> </a:t>
            </a:r>
            <a:r>
              <a:rPr lang="en-US" sz="3600" dirty="0" err="1" smtClean="0"/>
              <a:t>banka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Stoga</a:t>
            </a:r>
            <a:r>
              <a:rPr lang="en-US" sz="3600" dirty="0" smtClean="0"/>
              <a:t> u </a:t>
            </a:r>
            <a:r>
              <a:rPr lang="en-US" sz="3600" dirty="0" err="1" smtClean="0"/>
              <a:t>članstvo</a:t>
            </a:r>
            <a:r>
              <a:rPr lang="en-US" sz="3600" dirty="0" smtClean="0"/>
              <a:t> IDA </a:t>
            </a:r>
            <a:r>
              <a:rPr lang="en-US" sz="3600" dirty="0" err="1" smtClean="0"/>
              <a:t>mogu</a:t>
            </a:r>
            <a:r>
              <a:rPr lang="en-US" sz="3600" dirty="0" smtClean="0"/>
              <a:t> </a:t>
            </a:r>
            <a:r>
              <a:rPr lang="en-US" sz="3600" dirty="0" err="1" smtClean="0"/>
              <a:t>biti</a:t>
            </a:r>
            <a:r>
              <a:rPr lang="en-US" sz="3600" dirty="0" smtClean="0"/>
              <a:t> </a:t>
            </a:r>
            <a:r>
              <a:rPr lang="en-US" sz="3600" dirty="0" err="1" smtClean="0"/>
              <a:t>primljene</a:t>
            </a:r>
            <a:r>
              <a:rPr lang="en-US" sz="3600" dirty="0" smtClean="0"/>
              <a:t> </a:t>
            </a:r>
            <a:r>
              <a:rPr lang="en-US" sz="3600" dirty="0" err="1" smtClean="0"/>
              <a:t>samo</a:t>
            </a:r>
            <a:r>
              <a:rPr lang="en-US" sz="3600" dirty="0" smtClean="0"/>
              <a:t> one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</a:t>
            </a:r>
            <a:r>
              <a:rPr lang="en-US" sz="3600" dirty="0" err="1" smtClean="0"/>
              <a:t>koje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učlanjene</a:t>
            </a:r>
            <a:r>
              <a:rPr lang="en-US" sz="3600" dirty="0" smtClean="0"/>
              <a:t> u </a:t>
            </a:r>
            <a:r>
              <a:rPr lang="en-US" sz="3600" dirty="0" err="1" smtClean="0"/>
              <a:t>Sv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etsku</a:t>
            </a:r>
            <a:r>
              <a:rPr lang="en-US" sz="3600" dirty="0" smtClean="0"/>
              <a:t> </a:t>
            </a:r>
            <a:r>
              <a:rPr lang="en-US" sz="3600" dirty="0" err="1" smtClean="0"/>
              <a:t>banku</a:t>
            </a:r>
            <a:r>
              <a:rPr lang="en-US" sz="3600" dirty="0" smtClean="0"/>
              <a:t>. </a:t>
            </a: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26385238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247" y="672353"/>
            <a:ext cx="10654553" cy="5504610"/>
          </a:xfrm>
        </p:spPr>
        <p:txBody>
          <a:bodyPr>
            <a:noAutofit/>
          </a:bodyPr>
          <a:lstStyle/>
          <a:p>
            <a:pPr algn="just"/>
            <a:r>
              <a:rPr lang="en-US" sz="3600" dirty="0" err="1" smtClean="0"/>
              <a:t>Ciljevi</a:t>
            </a:r>
            <a:r>
              <a:rPr lang="en-US" sz="3600" dirty="0" smtClean="0"/>
              <a:t> </a:t>
            </a:r>
            <a:r>
              <a:rPr lang="en-US" sz="3600" dirty="0" err="1" smtClean="0"/>
              <a:t>osnivanja</a:t>
            </a:r>
            <a:r>
              <a:rPr lang="en-US" sz="3600" dirty="0" smtClean="0"/>
              <a:t> </a:t>
            </a:r>
            <a:r>
              <a:rPr lang="sr-Latn-ME" sz="3600" dirty="0" smtClean="0"/>
              <a:t>ovog udruženja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da</a:t>
            </a:r>
            <a:r>
              <a:rPr lang="sr-Latn-ME" sz="3600" dirty="0" smtClean="0"/>
              <a:t>:</a:t>
            </a:r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 smtClean="0"/>
              <a:t>podstiče</a:t>
            </a:r>
            <a:r>
              <a:rPr lang="en-US" sz="3600" dirty="0" smtClean="0"/>
              <a:t> </a:t>
            </a:r>
            <a:r>
              <a:rPr lang="en-US" sz="3600" dirty="0" err="1" smtClean="0"/>
              <a:t>ekonomski</a:t>
            </a:r>
            <a:r>
              <a:rPr lang="en-US" sz="3600" dirty="0" smtClean="0"/>
              <a:t> </a:t>
            </a:r>
            <a:r>
              <a:rPr lang="en-US" sz="3600" dirty="0" err="1" smtClean="0"/>
              <a:t>razvoj</a:t>
            </a:r>
            <a:r>
              <a:rPr lang="en-US" sz="3600" dirty="0" smtClean="0"/>
              <a:t>, da </a:t>
            </a:r>
            <a:r>
              <a:rPr lang="en-US" sz="3600" dirty="0" err="1" smtClean="0"/>
              <a:t>povećava</a:t>
            </a:r>
            <a:r>
              <a:rPr lang="en-US" sz="3600" dirty="0" smtClean="0"/>
              <a:t> </a:t>
            </a:r>
            <a:r>
              <a:rPr lang="en-US" sz="3600" dirty="0" err="1" smtClean="0"/>
              <a:t>produktivnost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da </a:t>
            </a:r>
            <a:r>
              <a:rPr lang="en-US" sz="3600" dirty="0" err="1" smtClean="0"/>
              <a:t>tako</a:t>
            </a:r>
            <a:r>
              <a:rPr lang="en-US" sz="3600" dirty="0" smtClean="0"/>
              <a:t> </a:t>
            </a:r>
            <a:r>
              <a:rPr lang="en-US" sz="3600" dirty="0" err="1" smtClean="0"/>
              <a:t>podiže</a:t>
            </a:r>
            <a:r>
              <a:rPr lang="en-US" sz="3600" dirty="0" smtClean="0"/>
              <a:t> </a:t>
            </a:r>
            <a:r>
              <a:rPr lang="en-US" sz="3600" dirty="0" err="1" smtClean="0"/>
              <a:t>životni</a:t>
            </a:r>
            <a:r>
              <a:rPr lang="en-US" sz="3600" dirty="0" smtClean="0"/>
              <a:t> standard u </a:t>
            </a:r>
            <a:r>
              <a:rPr lang="en-US" sz="3600" dirty="0" err="1" smtClean="0"/>
              <a:t>manje</a:t>
            </a:r>
            <a:r>
              <a:rPr lang="en-US" sz="3600" dirty="0" smtClean="0"/>
              <a:t> </a:t>
            </a:r>
            <a:r>
              <a:rPr lang="en-US" sz="3600" dirty="0" err="1" smtClean="0"/>
              <a:t>razvijenim</a:t>
            </a:r>
            <a:r>
              <a:rPr lang="en-US" sz="3600" dirty="0" smtClean="0"/>
              <a:t> </a:t>
            </a:r>
            <a:r>
              <a:rPr lang="en-US" sz="3600" dirty="0" err="1" smtClean="0"/>
              <a:t>oblastima</a:t>
            </a:r>
            <a:r>
              <a:rPr lang="en-US" sz="3600" dirty="0" smtClean="0"/>
              <a:t> </a:t>
            </a:r>
            <a:r>
              <a:rPr lang="en-US" sz="3600" dirty="0" err="1" smtClean="0"/>
              <a:t>sveta</a:t>
            </a:r>
            <a:r>
              <a:rPr lang="sr-Latn-ME" sz="3600" dirty="0" smtClean="0"/>
              <a:t>.</a:t>
            </a:r>
          </a:p>
          <a:p>
            <a:pPr algn="just"/>
            <a:r>
              <a:rPr lang="en-US" sz="3600" dirty="0" smtClean="0"/>
              <a:t> </a:t>
            </a:r>
            <a:r>
              <a:rPr lang="sr-Latn-ME" sz="3600" dirty="0" err="1"/>
              <a:t>O</a:t>
            </a:r>
            <a:r>
              <a:rPr lang="en-US" sz="3600" dirty="0" err="1" smtClean="0"/>
              <a:t>stvarjući</a:t>
            </a:r>
            <a:r>
              <a:rPr lang="en-US" sz="3600" dirty="0" smtClean="0"/>
              <a:t> to </a:t>
            </a:r>
            <a:r>
              <a:rPr lang="en-US" sz="3600" dirty="0" err="1" smtClean="0"/>
              <a:t>naročito</a:t>
            </a:r>
            <a:r>
              <a:rPr lang="en-US" sz="3600" dirty="0" smtClean="0"/>
              <a:t> </a:t>
            </a:r>
            <a:r>
              <a:rPr lang="en-US" sz="3600" dirty="0" err="1" smtClean="0"/>
              <a:t>pružanjem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finansijskih</a:t>
            </a:r>
            <a:r>
              <a:rPr lang="en-US" sz="3600" dirty="0" smtClean="0"/>
              <a:t> </a:t>
            </a:r>
            <a:r>
              <a:rPr lang="en-US" sz="3600" dirty="0" err="1" smtClean="0"/>
              <a:t>sredstava</a:t>
            </a:r>
            <a:r>
              <a:rPr lang="en-US" sz="3600" dirty="0" smtClean="0"/>
              <a:t>, </a:t>
            </a:r>
            <a:r>
              <a:rPr lang="en-US" sz="3600" dirty="0" err="1" smtClean="0"/>
              <a:t>koja</a:t>
            </a:r>
            <a:r>
              <a:rPr lang="en-US" sz="3600" dirty="0" smtClean="0"/>
              <a:t> bi </a:t>
            </a:r>
            <a:r>
              <a:rPr lang="en-US" sz="3600" dirty="0" err="1" smtClean="0"/>
              <a:t>bila</a:t>
            </a:r>
            <a:r>
              <a:rPr lang="en-US" sz="3600" dirty="0" smtClean="0"/>
              <a:t> </a:t>
            </a:r>
            <a:r>
              <a:rPr lang="en-US" sz="3600" dirty="0" err="1" smtClean="0"/>
              <a:t>povoljna</a:t>
            </a:r>
            <a:r>
              <a:rPr lang="en-US" sz="3600" dirty="0" smtClean="0"/>
              <a:t> da </a:t>
            </a:r>
            <a:r>
              <a:rPr lang="en-US" sz="3600" dirty="0" err="1" smtClean="0"/>
              <a:t>zadovolje</a:t>
            </a:r>
            <a:r>
              <a:rPr lang="en-US" sz="3600" dirty="0" smtClean="0"/>
              <a:t> </a:t>
            </a:r>
            <a:r>
              <a:rPr lang="en-US" sz="3600" dirty="0" err="1" smtClean="0"/>
              <a:t>važne</a:t>
            </a:r>
            <a:r>
              <a:rPr lang="en-US" sz="3600" dirty="0" smtClean="0"/>
              <a:t> </a:t>
            </a:r>
            <a:r>
              <a:rPr lang="en-US" sz="3600" dirty="0" err="1" smtClean="0"/>
              <a:t>potrebe</a:t>
            </a:r>
            <a:r>
              <a:rPr lang="en-US" sz="3600" dirty="0" smtClean="0"/>
              <a:t> </a:t>
            </a:r>
            <a:r>
              <a:rPr lang="en-US" sz="3600" dirty="0" err="1" smtClean="0"/>
              <a:t>ekonomskog</a:t>
            </a:r>
            <a:r>
              <a:rPr lang="en-US" sz="3600" dirty="0" smtClean="0"/>
              <a:t> </a:t>
            </a:r>
            <a:r>
              <a:rPr lang="en-US" sz="3600" dirty="0" err="1" smtClean="0"/>
              <a:t>razvoja</a:t>
            </a:r>
            <a:r>
              <a:rPr lang="sr-Latn-ME" sz="3600" dirty="0" smtClean="0"/>
              <a:t>.</a:t>
            </a:r>
          </a:p>
          <a:p>
            <a:pPr algn="just"/>
            <a:r>
              <a:rPr lang="en-US" sz="3600" dirty="0" smtClean="0"/>
              <a:t> </a:t>
            </a:r>
            <a:r>
              <a:rPr lang="sr-Latn-ME" sz="3600" dirty="0" err="1"/>
              <a:t>P</a:t>
            </a:r>
            <a:r>
              <a:rPr lang="en-US" sz="3600" dirty="0" err="1" smtClean="0"/>
              <a:t>ružajući</a:t>
            </a:r>
            <a:r>
              <a:rPr lang="en-US" sz="3600" dirty="0" smtClean="0"/>
              <a:t> ta </a:t>
            </a:r>
            <a:r>
              <a:rPr lang="en-US" sz="3600" dirty="0" err="1" smtClean="0"/>
              <a:t>sredstva</a:t>
            </a:r>
            <a:r>
              <a:rPr lang="en-US" sz="3600" dirty="0" smtClean="0"/>
              <a:t> pod </a:t>
            </a:r>
            <a:r>
              <a:rPr lang="en-US" sz="3600" dirty="0" err="1" smtClean="0"/>
              <a:t>uslovima</a:t>
            </a:r>
            <a:r>
              <a:rPr lang="en-US" sz="3600" dirty="0" smtClean="0"/>
              <a:t> </a:t>
            </a:r>
            <a:r>
              <a:rPr lang="en-US" sz="3600" dirty="0" err="1" smtClean="0"/>
              <a:t>koji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elastičniji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manje</a:t>
            </a:r>
            <a:r>
              <a:rPr lang="en-US" sz="3600" dirty="0" smtClean="0"/>
              <a:t> </a:t>
            </a:r>
            <a:r>
              <a:rPr lang="en-US" sz="3600" dirty="0" err="1" smtClean="0"/>
              <a:t>opterećuju</a:t>
            </a:r>
            <a:r>
              <a:rPr lang="en-US" sz="3600" dirty="0" smtClean="0"/>
              <a:t> </a:t>
            </a:r>
            <a:r>
              <a:rPr lang="en-US" sz="3600" dirty="0" err="1" smtClean="0"/>
              <a:t>bilans</a:t>
            </a:r>
            <a:r>
              <a:rPr lang="en-US" sz="3600" dirty="0" smtClean="0"/>
              <a:t> </a:t>
            </a:r>
            <a:r>
              <a:rPr lang="en-US" sz="3600" dirty="0" err="1" smtClean="0"/>
              <a:t>plaćanja</a:t>
            </a:r>
            <a:r>
              <a:rPr lang="en-US" sz="3600" dirty="0" smtClean="0"/>
              <a:t> </a:t>
            </a:r>
            <a:r>
              <a:rPr lang="en-US" sz="3600" dirty="0" err="1" smtClean="0"/>
              <a:t>nego</a:t>
            </a:r>
            <a:r>
              <a:rPr lang="en-US" sz="3600" dirty="0" smtClean="0"/>
              <a:t> </a:t>
            </a:r>
            <a:r>
              <a:rPr lang="en-US" sz="3600" dirty="0" err="1" smtClean="0"/>
              <a:t>što</a:t>
            </a:r>
            <a:r>
              <a:rPr lang="en-US" sz="3600" dirty="0" smtClean="0"/>
              <a:t> to </a:t>
            </a:r>
            <a:r>
              <a:rPr lang="en-US" sz="3600" dirty="0" err="1" smtClean="0"/>
              <a:t>čine</a:t>
            </a:r>
            <a:r>
              <a:rPr lang="en-US" sz="3600" dirty="0" smtClean="0"/>
              <a:t> </a:t>
            </a:r>
            <a:r>
              <a:rPr lang="en-US" sz="3600" dirty="0" err="1" smtClean="0"/>
              <a:t>uslovi</a:t>
            </a:r>
            <a:r>
              <a:rPr lang="en-US" sz="3600" dirty="0" smtClean="0"/>
              <a:t> </a:t>
            </a:r>
            <a:r>
              <a:rPr lang="en-US" sz="3600" dirty="0" err="1" smtClean="0"/>
              <a:t>konvencionalnih</a:t>
            </a:r>
            <a:r>
              <a:rPr lang="en-US" sz="3600" dirty="0" smtClean="0"/>
              <a:t> </a:t>
            </a:r>
            <a:r>
              <a:rPr lang="en-US" sz="3600" dirty="0" err="1" smtClean="0"/>
              <a:t>zajmova</a:t>
            </a:r>
            <a:r>
              <a:rPr lang="sr-Latn-ME" sz="3600" dirty="0" smtClean="0"/>
              <a:t>. </a:t>
            </a:r>
          </a:p>
          <a:p>
            <a:pPr marL="0" indent="0" algn="just">
              <a:buNone/>
            </a:pPr>
            <a:r>
              <a:rPr lang="en-US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24975348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2353" y="470647"/>
            <a:ext cx="10681447" cy="5706316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Kroz</a:t>
            </a:r>
            <a:r>
              <a:rPr lang="en-US" sz="3600" dirty="0" smtClean="0"/>
              <a:t> </a:t>
            </a:r>
            <a:r>
              <a:rPr lang="en-US" sz="3600" dirty="0" err="1" smtClean="0"/>
              <a:t>pozajmice</a:t>
            </a:r>
            <a:r>
              <a:rPr lang="en-US" sz="3600" dirty="0" smtClean="0"/>
              <a:t> pod </a:t>
            </a:r>
            <a:r>
              <a:rPr lang="en-US" sz="3600" dirty="0" err="1" smtClean="0"/>
              <a:t>veoma</a:t>
            </a:r>
            <a:r>
              <a:rPr lang="en-US" sz="3600" dirty="0" smtClean="0"/>
              <a:t> </a:t>
            </a:r>
            <a:r>
              <a:rPr lang="en-US" sz="3600" dirty="0" err="1" smtClean="0"/>
              <a:t>povoljnim</a:t>
            </a:r>
            <a:r>
              <a:rPr lang="en-US" sz="3600" dirty="0" smtClean="0"/>
              <a:t> </a:t>
            </a:r>
            <a:r>
              <a:rPr lang="en-US" sz="3600" dirty="0" err="1" smtClean="0"/>
              <a:t>uslovima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kroz</a:t>
            </a:r>
            <a:r>
              <a:rPr lang="en-US" sz="3600" dirty="0" smtClean="0"/>
              <a:t> </a:t>
            </a:r>
            <a:r>
              <a:rPr lang="en-US" sz="3600" dirty="0" err="1" smtClean="0"/>
              <a:t>poklone</a:t>
            </a:r>
            <a:r>
              <a:rPr lang="en-US" sz="3600" dirty="0" smtClean="0"/>
              <a:t> </a:t>
            </a:r>
            <a:r>
              <a:rPr lang="en-US" sz="3600" dirty="0" err="1" smtClean="0"/>
              <a:t>trebalo</a:t>
            </a:r>
            <a:r>
              <a:rPr lang="en-US" sz="3600" dirty="0" smtClean="0"/>
              <a:t> je </a:t>
            </a:r>
            <a:r>
              <a:rPr lang="en-US" sz="3600" dirty="0" err="1" smtClean="0"/>
              <a:t>obezbediti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finansiranje</a:t>
            </a:r>
            <a:r>
              <a:rPr lang="en-US" sz="3600" dirty="0" smtClean="0"/>
              <a:t> </a:t>
            </a:r>
            <a:r>
              <a:rPr lang="en-US" sz="3600" dirty="0" err="1" smtClean="0"/>
              <a:t>neprofitonosnih</a:t>
            </a:r>
            <a:r>
              <a:rPr lang="en-US" sz="3600" dirty="0" smtClean="0"/>
              <a:t> </a:t>
            </a:r>
            <a:r>
              <a:rPr lang="en-US" sz="3600" dirty="0" err="1" smtClean="0"/>
              <a:t>projekata</a:t>
            </a:r>
            <a:r>
              <a:rPr lang="en-US" sz="3600" dirty="0" smtClean="0"/>
              <a:t> od </a:t>
            </a:r>
            <a:r>
              <a:rPr lang="en-US" sz="3600" dirty="0" err="1" smtClean="0"/>
              <a:t>čije</a:t>
            </a:r>
            <a:r>
              <a:rPr lang="en-US" sz="3600" dirty="0" smtClean="0"/>
              <a:t> </a:t>
            </a:r>
            <a:r>
              <a:rPr lang="en-US" sz="3600" dirty="0" err="1" smtClean="0"/>
              <a:t>će</a:t>
            </a:r>
            <a:r>
              <a:rPr lang="en-US" sz="3600" dirty="0" smtClean="0"/>
              <a:t> </a:t>
            </a:r>
            <a:r>
              <a:rPr lang="en-US" sz="3600" dirty="0" err="1" smtClean="0"/>
              <a:t>realizacije</a:t>
            </a:r>
            <a:r>
              <a:rPr lang="en-US" sz="3600" dirty="0" smtClean="0"/>
              <a:t> </a:t>
            </a:r>
            <a:r>
              <a:rPr lang="en-US" sz="3600" dirty="0" err="1" smtClean="0"/>
              <a:t>imati</a:t>
            </a:r>
            <a:r>
              <a:rPr lang="en-US" sz="3600" dirty="0" smtClean="0"/>
              <a:t> </a:t>
            </a:r>
            <a:r>
              <a:rPr lang="en-US" sz="3600" dirty="0" err="1" smtClean="0"/>
              <a:t>koristi</a:t>
            </a:r>
            <a:r>
              <a:rPr lang="en-US" sz="3600" dirty="0" smtClean="0"/>
              <a:t> </a:t>
            </a:r>
            <a:r>
              <a:rPr lang="en-US" sz="3600" dirty="0" err="1" smtClean="0"/>
              <a:t>široki</a:t>
            </a:r>
            <a:r>
              <a:rPr lang="en-US" sz="3600" dirty="0" smtClean="0"/>
              <a:t> </a:t>
            </a:r>
            <a:r>
              <a:rPr lang="en-US" sz="3600" dirty="0" err="1" smtClean="0"/>
              <a:t>slojevi</a:t>
            </a:r>
            <a:r>
              <a:rPr lang="en-US" sz="3600" dirty="0" smtClean="0"/>
              <a:t> </a:t>
            </a:r>
            <a:r>
              <a:rPr lang="en-US" sz="3600" dirty="0" err="1" smtClean="0"/>
              <a:t>stanovništva</a:t>
            </a:r>
            <a:r>
              <a:rPr lang="en-US" sz="3600" dirty="0" smtClean="0"/>
              <a:t>, </a:t>
            </a:r>
            <a:r>
              <a:rPr lang="en-US" sz="3600" dirty="0" err="1" smtClean="0"/>
              <a:t>što</a:t>
            </a:r>
            <a:r>
              <a:rPr lang="en-US" sz="3600" dirty="0" smtClean="0"/>
              <a:t> bi </a:t>
            </a:r>
            <a:r>
              <a:rPr lang="en-US" sz="3600" dirty="0" err="1" smtClean="0"/>
              <a:t>trebalo</a:t>
            </a:r>
            <a:r>
              <a:rPr lang="en-US" sz="3600" dirty="0" smtClean="0"/>
              <a:t> da </a:t>
            </a:r>
            <a:r>
              <a:rPr lang="en-US" sz="3600" dirty="0" err="1" smtClean="0"/>
              <a:t>utiče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smanjenje</a:t>
            </a:r>
            <a:r>
              <a:rPr lang="en-US" sz="3600" dirty="0" smtClean="0"/>
              <a:t> </a:t>
            </a:r>
            <a:r>
              <a:rPr lang="en-US" sz="3600" dirty="0" err="1" smtClean="0"/>
              <a:t>socijalnih</a:t>
            </a:r>
            <a:r>
              <a:rPr lang="en-US" sz="3600" dirty="0" smtClean="0"/>
              <a:t> </a:t>
            </a:r>
            <a:r>
              <a:rPr lang="en-US" sz="3600" dirty="0" err="1" smtClean="0"/>
              <a:t>napetosti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Prednost</a:t>
            </a:r>
            <a:r>
              <a:rPr lang="en-US" sz="3600" dirty="0" smtClean="0"/>
              <a:t> </a:t>
            </a:r>
            <a:r>
              <a:rPr lang="en-US" sz="3600" dirty="0" err="1" smtClean="0"/>
              <a:t>imaju</a:t>
            </a:r>
            <a:r>
              <a:rPr lang="en-US" sz="3600" dirty="0" smtClean="0"/>
              <a:t> </a:t>
            </a:r>
            <a:r>
              <a:rPr lang="en-US" sz="3600" dirty="0" err="1" smtClean="0"/>
              <a:t>projekti</a:t>
            </a:r>
            <a:r>
              <a:rPr lang="en-US" sz="3600" dirty="0" smtClean="0"/>
              <a:t> </a:t>
            </a:r>
            <a:r>
              <a:rPr lang="en-US" sz="3600" dirty="0" err="1" smtClean="0"/>
              <a:t>koji</a:t>
            </a:r>
            <a:r>
              <a:rPr lang="en-US" sz="3600" dirty="0" smtClean="0"/>
              <a:t> </a:t>
            </a:r>
            <a:r>
              <a:rPr lang="en-US" sz="3600" dirty="0" err="1" smtClean="0"/>
              <a:t>omogućavaju</a:t>
            </a:r>
            <a:r>
              <a:rPr lang="en-US" sz="3600" dirty="0" smtClean="0"/>
              <a:t> </a:t>
            </a:r>
            <a:r>
              <a:rPr lang="en-US" sz="3600" dirty="0" err="1" smtClean="0"/>
              <a:t>veće</a:t>
            </a:r>
            <a:r>
              <a:rPr lang="en-US" sz="3600" dirty="0" smtClean="0"/>
              <a:t> </a:t>
            </a:r>
            <a:r>
              <a:rPr lang="en-US" sz="3600" dirty="0" err="1" smtClean="0"/>
              <a:t>zapošljavanje</a:t>
            </a:r>
            <a:r>
              <a:rPr lang="en-US" sz="3600" dirty="0" smtClean="0"/>
              <a:t>, a ne </a:t>
            </a:r>
            <a:r>
              <a:rPr lang="en-US" sz="3600" dirty="0" err="1" smtClean="0"/>
              <a:t>oni</a:t>
            </a:r>
            <a:r>
              <a:rPr lang="en-US" sz="3600" dirty="0" smtClean="0"/>
              <a:t> </a:t>
            </a:r>
            <a:r>
              <a:rPr lang="en-US" sz="3600" dirty="0" err="1" smtClean="0"/>
              <a:t>koji</a:t>
            </a:r>
            <a:r>
              <a:rPr lang="en-US" sz="3600" dirty="0" smtClean="0"/>
              <a:t> </a:t>
            </a:r>
            <a:r>
              <a:rPr lang="en-US" sz="3600" dirty="0" err="1" smtClean="0"/>
              <a:t>predstavljaju</a:t>
            </a:r>
            <a:r>
              <a:rPr lang="en-US" sz="3600" dirty="0" smtClean="0"/>
              <a:t> prim</a:t>
            </a:r>
            <a:r>
              <a:rPr lang="sr-Latn-ME" sz="3600" dirty="0" smtClean="0"/>
              <a:t>j</a:t>
            </a:r>
            <a:r>
              <a:rPr lang="en-US" sz="3600" dirty="0" err="1" smtClean="0"/>
              <a:t>enu</a:t>
            </a:r>
            <a:r>
              <a:rPr lang="en-US" sz="3600" dirty="0" smtClean="0"/>
              <a:t> </a:t>
            </a:r>
            <a:r>
              <a:rPr lang="en-US" sz="3600" dirty="0" err="1" smtClean="0"/>
              <a:t>vrhunske</a:t>
            </a:r>
            <a:r>
              <a:rPr lang="en-US" sz="3600" dirty="0" smtClean="0"/>
              <a:t> </a:t>
            </a:r>
            <a:r>
              <a:rPr lang="en-US" sz="3600" dirty="0" err="1" smtClean="0"/>
              <a:t>tehnologije</a:t>
            </a:r>
            <a:r>
              <a:rPr lang="en-US" sz="3600" dirty="0" smtClean="0"/>
              <a:t>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58600520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118" y="537882"/>
            <a:ext cx="10748682" cy="5639081"/>
          </a:xfrm>
        </p:spPr>
        <p:txBody>
          <a:bodyPr>
            <a:normAutofit/>
          </a:bodyPr>
          <a:lstStyle/>
          <a:p>
            <a:pPr algn="just"/>
            <a:r>
              <a:rPr lang="en-US" sz="3600" dirty="0" smtClean="0"/>
              <a:t>IDA je </a:t>
            </a:r>
            <a:r>
              <a:rPr lang="en-US" sz="3600" dirty="0" err="1" smtClean="0"/>
              <a:t>sredinom</a:t>
            </a:r>
            <a:r>
              <a:rPr lang="en-US" sz="3600" dirty="0" smtClean="0"/>
              <a:t> 2012.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 u </a:t>
            </a:r>
            <a:r>
              <a:rPr lang="en-US" sz="3600" dirty="0" err="1" smtClean="0"/>
              <a:t>svom</a:t>
            </a:r>
            <a:r>
              <a:rPr lang="en-US" sz="3600" dirty="0" smtClean="0"/>
              <a:t> </a:t>
            </a:r>
            <a:r>
              <a:rPr lang="en-US" sz="3600" dirty="0" err="1" smtClean="0"/>
              <a:t>sastavu</a:t>
            </a:r>
            <a:r>
              <a:rPr lang="en-US" sz="3600" dirty="0" smtClean="0"/>
              <a:t> </a:t>
            </a:r>
            <a:r>
              <a:rPr lang="en-US" sz="3600" dirty="0" err="1" smtClean="0"/>
              <a:t>imal</a:t>
            </a:r>
            <a:r>
              <a:rPr lang="sr-Latn-ME" sz="3600" dirty="0" smtClean="0"/>
              <a:t>o</a:t>
            </a:r>
            <a:r>
              <a:rPr lang="en-US" sz="3600" dirty="0" smtClean="0"/>
              <a:t> 171 </a:t>
            </a:r>
            <a:r>
              <a:rPr lang="en-US" sz="3600" dirty="0" err="1" smtClean="0"/>
              <a:t>državu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članicu</a:t>
            </a:r>
            <a:r>
              <a:rPr lang="sr-Latn-ME" sz="3600" dirty="0" smtClean="0"/>
              <a:t>.</a:t>
            </a:r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članice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pod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eljene</a:t>
            </a:r>
            <a:r>
              <a:rPr lang="en-US" sz="3600" dirty="0" smtClean="0"/>
              <a:t> u dv</a:t>
            </a:r>
            <a:r>
              <a:rPr lang="sr-Latn-ME" sz="3600" dirty="0" smtClean="0"/>
              <a:t>ij</a:t>
            </a:r>
            <a:r>
              <a:rPr lang="en-US" sz="3600" dirty="0" smtClean="0"/>
              <a:t>e </a:t>
            </a:r>
            <a:r>
              <a:rPr lang="en-US" sz="3600" dirty="0" err="1" smtClean="0"/>
              <a:t>grupe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Prva </a:t>
            </a:r>
            <a:r>
              <a:rPr lang="en-US" sz="3600" dirty="0" err="1" smtClean="0"/>
              <a:t>grupa</a:t>
            </a:r>
            <a:r>
              <a:rPr lang="en-US" sz="3600" dirty="0" smtClean="0"/>
              <a:t> </a:t>
            </a:r>
            <a:r>
              <a:rPr lang="en-US" sz="3600" dirty="0" err="1" smtClean="0"/>
              <a:t>obuhvata</a:t>
            </a:r>
            <a:r>
              <a:rPr lang="en-US" sz="3600" dirty="0" smtClean="0"/>
              <a:t> </a:t>
            </a:r>
            <a:r>
              <a:rPr lang="en-US" sz="3600" dirty="0" err="1" smtClean="0"/>
              <a:t>razvijene</a:t>
            </a:r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, </a:t>
            </a:r>
            <a:r>
              <a:rPr lang="en-US" sz="3600" dirty="0" err="1" smtClean="0"/>
              <a:t>koje</a:t>
            </a:r>
            <a:r>
              <a:rPr lang="en-US" sz="3600" dirty="0" smtClean="0"/>
              <a:t> c</a:t>
            </a:r>
            <a:r>
              <a:rPr lang="sr-Latn-ME" sz="3600" dirty="0" smtClean="0"/>
              <a:t>i</a:t>
            </a:r>
            <a:r>
              <a:rPr lang="en-US" sz="3600" dirty="0" smtClean="0"/>
              <a:t>o </a:t>
            </a:r>
            <a:r>
              <a:rPr lang="en-US" sz="3600" dirty="0" err="1" smtClean="0"/>
              <a:t>iznos</a:t>
            </a:r>
            <a:r>
              <a:rPr lang="en-US" sz="3600" dirty="0" smtClean="0"/>
              <a:t> </a:t>
            </a:r>
            <a:r>
              <a:rPr lang="en-US" sz="3600" dirty="0" err="1" smtClean="0"/>
              <a:t>kvote</a:t>
            </a:r>
            <a:r>
              <a:rPr lang="en-US" sz="3600" dirty="0" smtClean="0"/>
              <a:t> </a:t>
            </a:r>
            <a:r>
              <a:rPr lang="en-US" sz="3600" dirty="0" err="1" smtClean="0"/>
              <a:t>uplaćuju</a:t>
            </a:r>
            <a:r>
              <a:rPr lang="en-US" sz="3600" dirty="0" smtClean="0"/>
              <a:t> u </a:t>
            </a:r>
            <a:r>
              <a:rPr lang="en-US" sz="3600" dirty="0" err="1" smtClean="0"/>
              <a:t>konvertibilnoj</a:t>
            </a:r>
            <a:r>
              <a:rPr lang="en-US" sz="3600" dirty="0" smtClean="0"/>
              <a:t> </a:t>
            </a:r>
            <a:r>
              <a:rPr lang="en-US" sz="3600" dirty="0" err="1" smtClean="0"/>
              <a:t>valuti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 smtClean="0"/>
              <a:t>Krajem</a:t>
            </a:r>
            <a:r>
              <a:rPr lang="en-US" sz="3600" dirty="0" smtClean="0"/>
              <a:t> </a:t>
            </a:r>
            <a:r>
              <a:rPr lang="en-US" sz="3600" dirty="0" err="1" smtClean="0"/>
              <a:t>fiskalne</a:t>
            </a:r>
            <a:r>
              <a:rPr lang="en-US" sz="3600" dirty="0" smtClean="0"/>
              <a:t> 2009.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 ova </a:t>
            </a:r>
            <a:r>
              <a:rPr lang="en-US" sz="3600" dirty="0" err="1" smtClean="0"/>
              <a:t>grupa</a:t>
            </a:r>
            <a:r>
              <a:rPr lang="en-US" sz="3600" dirty="0" smtClean="0"/>
              <a:t> </a:t>
            </a:r>
            <a:r>
              <a:rPr lang="en-US" sz="3600" dirty="0" err="1" smtClean="0"/>
              <a:t>učestvuje</a:t>
            </a:r>
            <a:r>
              <a:rPr lang="en-US" sz="3600" dirty="0" smtClean="0"/>
              <a:t> u </a:t>
            </a:r>
            <a:r>
              <a:rPr lang="en-US" sz="3600" dirty="0" err="1" smtClean="0"/>
              <a:t>kapitalu</a:t>
            </a:r>
            <a:r>
              <a:rPr lang="en-US" sz="3600" dirty="0" smtClean="0"/>
              <a:t> IDA (</a:t>
            </a:r>
            <a:r>
              <a:rPr lang="en-US" sz="3600" dirty="0" err="1" smtClean="0"/>
              <a:t>upisani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doprinosi</a:t>
            </a:r>
            <a:r>
              <a:rPr lang="en-US" sz="3600" dirty="0" smtClean="0"/>
              <a:t>) </a:t>
            </a:r>
            <a:r>
              <a:rPr lang="en-US" sz="3600" dirty="0" err="1" smtClean="0"/>
              <a:t>sa</a:t>
            </a:r>
            <a:r>
              <a:rPr lang="en-US" sz="3600" dirty="0" smtClean="0"/>
              <a:t> 194 </a:t>
            </a:r>
            <a:r>
              <a:rPr lang="en-US" sz="3600" dirty="0" err="1" smtClean="0"/>
              <a:t>mlrd</a:t>
            </a:r>
            <a:r>
              <a:rPr lang="en-US" sz="3600" dirty="0" smtClean="0"/>
              <a:t>. </a:t>
            </a:r>
            <a:r>
              <a:rPr lang="en-US" sz="3600" dirty="0" err="1" smtClean="0"/>
              <a:t>dolara</a:t>
            </a:r>
            <a:r>
              <a:rPr lang="en-US" sz="3600" dirty="0" smtClean="0"/>
              <a:t>, </a:t>
            </a:r>
            <a:r>
              <a:rPr lang="en-US" sz="3600" dirty="0" err="1" smtClean="0"/>
              <a:t>odnosno</a:t>
            </a:r>
            <a:r>
              <a:rPr lang="en-US" sz="3600" dirty="0" smtClean="0"/>
              <a:t> 97% </a:t>
            </a:r>
            <a:r>
              <a:rPr lang="en-US" sz="3600" dirty="0" err="1" smtClean="0"/>
              <a:t>ukupnog</a:t>
            </a:r>
            <a:r>
              <a:rPr lang="en-US" sz="3600" dirty="0" smtClean="0"/>
              <a:t> </a:t>
            </a:r>
            <a:r>
              <a:rPr lang="en-US" sz="3600" dirty="0" err="1" smtClean="0"/>
              <a:t>iznosa</a:t>
            </a:r>
            <a:r>
              <a:rPr lang="en-US" sz="3600" dirty="0" smtClean="0"/>
              <a:t>, a </a:t>
            </a:r>
            <a:r>
              <a:rPr lang="en-US" sz="3600" dirty="0" err="1" smtClean="0"/>
              <a:t>raspolaže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58% </a:t>
            </a:r>
            <a:r>
              <a:rPr lang="en-US" sz="3600" dirty="0" err="1" smtClean="0"/>
              <a:t>ukupnog</a:t>
            </a:r>
            <a:r>
              <a:rPr lang="en-US" sz="3600" dirty="0" smtClean="0"/>
              <a:t> </a:t>
            </a:r>
            <a:r>
              <a:rPr lang="en-US" sz="3600" dirty="0" err="1" smtClean="0"/>
              <a:t>broja</a:t>
            </a:r>
            <a:r>
              <a:rPr lang="en-US" sz="3600" dirty="0" smtClean="0"/>
              <a:t> </a:t>
            </a:r>
            <a:r>
              <a:rPr lang="en-US" sz="3600" dirty="0" err="1" smtClean="0"/>
              <a:t>glasova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2116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4000" dirty="0" smtClean="0"/>
              <a:t>MEĐUNARODNA BANKA ZA OBNOVU I RAZVOJ</a:t>
            </a:r>
            <a:r>
              <a:rPr lang="sr-Latn-ME" sz="4000" dirty="0" smtClean="0"/>
              <a:t> - IBRD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STVARANJE  BRETONVUDSKE INSTITUCIJE (IBRD)</a:t>
            </a:r>
            <a:endParaRPr lang="sr-Latn-ME" sz="3600" dirty="0" smtClean="0"/>
          </a:p>
          <a:p>
            <a:pPr algn="just"/>
            <a:r>
              <a:rPr lang="en-US" sz="3600" dirty="0" smtClean="0"/>
              <a:t>  </a:t>
            </a:r>
            <a:r>
              <a:rPr lang="en-US" sz="3600" dirty="0" err="1" smtClean="0"/>
              <a:t>Prvi</a:t>
            </a:r>
            <a:r>
              <a:rPr lang="en-US" sz="3600" dirty="0" smtClean="0"/>
              <a:t> </a:t>
            </a:r>
            <a:r>
              <a:rPr lang="en-US" sz="3600" dirty="0" err="1" smtClean="0"/>
              <a:t>sv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etski</a:t>
            </a:r>
            <a:r>
              <a:rPr lang="en-US" sz="3600" dirty="0" smtClean="0"/>
              <a:t> rat je </a:t>
            </a:r>
            <a:r>
              <a:rPr lang="en-US" sz="3600" dirty="0" err="1" smtClean="0"/>
              <a:t>pokazao</a:t>
            </a:r>
            <a:r>
              <a:rPr lang="en-US" sz="3600" dirty="0" smtClean="0"/>
              <a:t> </a:t>
            </a:r>
            <a:r>
              <a:rPr lang="en-US" sz="3600" dirty="0" err="1" smtClean="0"/>
              <a:t>kako</a:t>
            </a:r>
            <a:r>
              <a:rPr lang="en-US" sz="3600" dirty="0" smtClean="0"/>
              <a:t> je  </a:t>
            </a:r>
            <a:r>
              <a:rPr lang="en-US" sz="3600" dirty="0" err="1" smtClean="0"/>
              <a:t>bila</a:t>
            </a:r>
            <a:r>
              <a:rPr lang="en-US" sz="3600" dirty="0" smtClean="0"/>
              <a:t> </a:t>
            </a:r>
            <a:r>
              <a:rPr lang="en-US" sz="3600" dirty="0" err="1" smtClean="0"/>
              <a:t>krhka</a:t>
            </a:r>
            <a:r>
              <a:rPr lang="en-US" sz="3600" dirty="0" smtClean="0"/>
              <a:t> </a:t>
            </a:r>
            <a:r>
              <a:rPr lang="en-US" sz="3600" dirty="0" err="1" smtClean="0"/>
              <a:t>monetarna</a:t>
            </a:r>
            <a:r>
              <a:rPr lang="en-US" sz="3600" dirty="0" smtClean="0"/>
              <a:t> </a:t>
            </a:r>
            <a:r>
              <a:rPr lang="en-US" sz="3600" dirty="0" err="1" smtClean="0"/>
              <a:t>struktura</a:t>
            </a:r>
            <a:r>
              <a:rPr lang="en-US" sz="3600" dirty="0" smtClean="0"/>
              <a:t> </a:t>
            </a:r>
            <a:r>
              <a:rPr lang="en-US" sz="3600" dirty="0" err="1" smtClean="0"/>
              <a:t>izgrađena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zlat</a:t>
            </a:r>
            <a:r>
              <a:rPr lang="sr-Latn-ME" sz="3600" dirty="0" smtClean="0"/>
              <a:t>nom standardu</a:t>
            </a:r>
          </a:p>
          <a:p>
            <a:pPr algn="just"/>
            <a:r>
              <a:rPr lang="en-US" sz="3600" dirty="0" smtClean="0"/>
              <a:t>  </a:t>
            </a:r>
            <a:r>
              <a:rPr lang="sr-Latn-ME" sz="3600" dirty="0" smtClean="0"/>
              <a:t>D</a:t>
            </a:r>
            <a:r>
              <a:rPr lang="en-US" sz="3600" dirty="0" err="1" smtClean="0"/>
              <a:t>vadesetih</a:t>
            </a:r>
            <a:r>
              <a:rPr lang="en-US" sz="3600" dirty="0" smtClean="0"/>
              <a:t> </a:t>
            </a:r>
            <a:r>
              <a:rPr lang="en-US" sz="3600" dirty="0" err="1" smtClean="0"/>
              <a:t>godina</a:t>
            </a:r>
            <a:r>
              <a:rPr lang="en-US" sz="3600" dirty="0" smtClean="0"/>
              <a:t> </a:t>
            </a:r>
            <a:r>
              <a:rPr lang="en-US" sz="3600" dirty="0" err="1" smtClean="0"/>
              <a:t>pokaza</a:t>
            </a:r>
            <a:r>
              <a:rPr lang="sr-Latn-ME" sz="3600" dirty="0" smtClean="0"/>
              <a:t>la</a:t>
            </a:r>
            <a:r>
              <a:rPr lang="en-US" sz="3600" dirty="0" smtClean="0"/>
              <a:t> </a:t>
            </a:r>
            <a:r>
              <a:rPr lang="sr-Latn-ME" sz="3600" dirty="0"/>
              <a:t>s</a:t>
            </a:r>
            <a:r>
              <a:rPr lang="en-US" sz="3600" dirty="0" smtClean="0"/>
              <a:t>e </a:t>
            </a:r>
            <a:r>
              <a:rPr lang="en-US" sz="3600" dirty="0" err="1" smtClean="0"/>
              <a:t>jalovost</a:t>
            </a:r>
            <a:r>
              <a:rPr lang="en-US" sz="3600" dirty="0" smtClean="0"/>
              <a:t> </a:t>
            </a:r>
            <a:r>
              <a:rPr lang="sr-Latn-ME" sz="3600" dirty="0" smtClean="0"/>
              <a:t> </a:t>
            </a:r>
            <a:r>
              <a:rPr lang="en-US" sz="3600" dirty="0" err="1" smtClean="0"/>
              <a:t>monetarne</a:t>
            </a:r>
            <a:r>
              <a:rPr lang="en-US" sz="3600" dirty="0" smtClean="0"/>
              <a:t> </a:t>
            </a:r>
            <a:r>
              <a:rPr lang="en-US" sz="3600" dirty="0" err="1" smtClean="0"/>
              <a:t>politike</a:t>
            </a:r>
            <a:r>
              <a:rPr lang="sr-Latn-ME" sz="3600" dirty="0" smtClean="0"/>
              <a:t> liberalnog kapitalizma. </a:t>
            </a:r>
            <a:r>
              <a:rPr lang="en-US" sz="3600" dirty="0" smtClean="0"/>
              <a:t> </a:t>
            </a:r>
            <a:endParaRPr lang="sr-Latn-ME" sz="3600" dirty="0" smtClean="0"/>
          </a:p>
          <a:p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325194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2694" y="605118"/>
            <a:ext cx="10641106" cy="5571845"/>
          </a:xfrm>
        </p:spPr>
        <p:txBody>
          <a:bodyPr/>
          <a:lstStyle/>
          <a:p>
            <a:pPr algn="just"/>
            <a:r>
              <a:rPr lang="en-US" sz="3600" dirty="0" smtClean="0"/>
              <a:t>U </a:t>
            </a:r>
            <a:r>
              <a:rPr lang="en-US" sz="3600" dirty="0" err="1" smtClean="0"/>
              <a:t>drugoj</a:t>
            </a:r>
            <a:r>
              <a:rPr lang="en-US" sz="3600" dirty="0" smtClean="0"/>
              <a:t> </a:t>
            </a:r>
            <a:r>
              <a:rPr lang="en-US" sz="3600" dirty="0" err="1" smtClean="0"/>
              <a:t>grupi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u </a:t>
            </a:r>
            <a:r>
              <a:rPr lang="en-US" sz="3600" dirty="0" err="1" smtClean="0"/>
              <a:t>razvoju</a:t>
            </a:r>
            <a:r>
              <a:rPr lang="en-US" sz="3600" dirty="0" smtClean="0"/>
              <a:t>. </a:t>
            </a:r>
            <a:r>
              <a:rPr lang="en-US" sz="3600" dirty="0" err="1" smtClean="0"/>
              <a:t>Njihov</a:t>
            </a:r>
            <a:r>
              <a:rPr lang="en-US" sz="3600" dirty="0" smtClean="0"/>
              <a:t> </a:t>
            </a:r>
            <a:r>
              <a:rPr lang="en-US" sz="3600" dirty="0" err="1" smtClean="0"/>
              <a:t>ud</a:t>
            </a:r>
            <a:r>
              <a:rPr lang="sr-Latn-ME" sz="3600" dirty="0" smtClean="0"/>
              <a:t>i</a:t>
            </a:r>
            <a:r>
              <a:rPr lang="en-US" sz="3600" dirty="0" smtClean="0"/>
              <a:t>o u </a:t>
            </a:r>
            <a:r>
              <a:rPr lang="en-US" sz="3600" dirty="0" err="1" smtClean="0"/>
              <a:t>kapitalu</a:t>
            </a:r>
            <a:r>
              <a:rPr lang="en-US" sz="3600" dirty="0" smtClean="0"/>
              <a:t> je 5,3 </a:t>
            </a:r>
            <a:r>
              <a:rPr lang="en-US" sz="3600" dirty="0" err="1" smtClean="0"/>
              <a:t>mlrd</a:t>
            </a:r>
            <a:r>
              <a:rPr lang="en-US" sz="3600" dirty="0" smtClean="0"/>
              <a:t>. </a:t>
            </a:r>
            <a:r>
              <a:rPr lang="en-US" sz="3600" dirty="0" err="1" smtClean="0"/>
              <a:t>dolara</a:t>
            </a:r>
            <a:r>
              <a:rPr lang="en-US" sz="3600" dirty="0" smtClean="0"/>
              <a:t>, </a:t>
            </a:r>
            <a:r>
              <a:rPr lang="en-US" sz="3600" dirty="0" err="1" smtClean="0"/>
              <a:t>tj</a:t>
            </a:r>
            <a:r>
              <a:rPr lang="en-US" sz="3600" dirty="0" smtClean="0"/>
              <a:t>. 3% </a:t>
            </a:r>
            <a:r>
              <a:rPr lang="en-US" sz="3600" dirty="0" err="1" smtClean="0"/>
              <a:t>ukupnog</a:t>
            </a:r>
            <a:r>
              <a:rPr lang="en-US" sz="3600" dirty="0" smtClean="0"/>
              <a:t> </a:t>
            </a:r>
            <a:r>
              <a:rPr lang="en-US" sz="3600" dirty="0" err="1" smtClean="0"/>
              <a:t>iznosa</a:t>
            </a:r>
            <a:r>
              <a:rPr lang="en-US" sz="3600" dirty="0" smtClean="0"/>
              <a:t>, a </a:t>
            </a:r>
            <a:r>
              <a:rPr lang="en-US" sz="3600" dirty="0" err="1" smtClean="0"/>
              <a:t>imaju</a:t>
            </a:r>
            <a:r>
              <a:rPr lang="en-US" sz="3600" dirty="0" smtClean="0"/>
              <a:t> 42% </a:t>
            </a:r>
            <a:r>
              <a:rPr lang="en-US" sz="3600" dirty="0" err="1" smtClean="0"/>
              <a:t>glasova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Ove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</a:t>
            </a:r>
            <a:r>
              <a:rPr lang="en-US" sz="3600" dirty="0" err="1" smtClean="0"/>
              <a:t>uplaćuju</a:t>
            </a:r>
            <a:r>
              <a:rPr lang="en-US" sz="3600" dirty="0" smtClean="0"/>
              <a:t> 10% </a:t>
            </a:r>
            <a:r>
              <a:rPr lang="en-US" sz="3600" dirty="0" err="1" smtClean="0"/>
              <a:t>kvote</a:t>
            </a:r>
            <a:r>
              <a:rPr lang="en-US" sz="3600" dirty="0" smtClean="0"/>
              <a:t> u </a:t>
            </a:r>
            <a:r>
              <a:rPr lang="en-US" sz="3600" dirty="0" err="1" smtClean="0"/>
              <a:t>konvertibilnoj</a:t>
            </a:r>
            <a:r>
              <a:rPr lang="en-US" sz="3600" dirty="0" smtClean="0"/>
              <a:t> </a:t>
            </a:r>
            <a:r>
              <a:rPr lang="en-US" sz="3600" dirty="0" err="1" smtClean="0"/>
              <a:t>valuti</a:t>
            </a:r>
            <a:r>
              <a:rPr lang="en-US" sz="3600" dirty="0" smtClean="0"/>
              <a:t>, a 90% u </a:t>
            </a:r>
            <a:r>
              <a:rPr lang="en-US" sz="3600" dirty="0" err="1" smtClean="0"/>
              <a:t>nacionalnoj</a:t>
            </a:r>
            <a:r>
              <a:rPr lang="en-US" sz="3600" dirty="0" smtClean="0"/>
              <a:t> </a:t>
            </a:r>
            <a:r>
              <a:rPr lang="en-US" sz="3600" dirty="0" err="1" smtClean="0"/>
              <a:t>valuti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U </a:t>
            </a:r>
            <a:r>
              <a:rPr lang="en-US" sz="3600" dirty="0" err="1" smtClean="0"/>
              <a:t>prvoj</a:t>
            </a:r>
            <a:r>
              <a:rPr lang="en-US" sz="3600" dirty="0" smtClean="0"/>
              <a:t> </a:t>
            </a:r>
            <a:r>
              <a:rPr lang="en-US" sz="3600" dirty="0" err="1" smtClean="0"/>
              <a:t>kategoriji</a:t>
            </a:r>
            <a:r>
              <a:rPr lang="en-US" sz="3600" dirty="0" smtClean="0"/>
              <a:t>, </a:t>
            </a:r>
            <a:r>
              <a:rPr lang="en-US" sz="3600" dirty="0" err="1" smtClean="0"/>
              <a:t>tj</a:t>
            </a:r>
            <a:r>
              <a:rPr lang="en-US" sz="3600" dirty="0" smtClean="0"/>
              <a:t>. </a:t>
            </a:r>
            <a:r>
              <a:rPr lang="en-US" sz="3600" dirty="0" err="1" smtClean="0"/>
              <a:t>kategoriji</a:t>
            </a:r>
            <a:r>
              <a:rPr lang="en-US" sz="3600" dirty="0" smtClean="0"/>
              <a:t> </a:t>
            </a:r>
            <a:r>
              <a:rPr lang="en-US" sz="3600" dirty="0" err="1" smtClean="0"/>
              <a:t>razvijenih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 </a:t>
            </a:r>
            <a:r>
              <a:rPr lang="en-US" sz="3600" dirty="0" err="1" smtClean="0"/>
              <a:t>ima</a:t>
            </a:r>
            <a:r>
              <a:rPr lang="en-US" sz="3600" dirty="0" smtClean="0"/>
              <a:t> </a:t>
            </a:r>
            <a:r>
              <a:rPr lang="en-US" sz="3600" dirty="0" err="1" smtClean="0"/>
              <a:t>ih</a:t>
            </a:r>
            <a:r>
              <a:rPr lang="en-US" sz="3600" dirty="0" smtClean="0"/>
              <a:t> </a:t>
            </a:r>
            <a:r>
              <a:rPr lang="en-US" sz="3600" dirty="0" err="1" smtClean="0"/>
              <a:t>svega</a:t>
            </a:r>
            <a:r>
              <a:rPr lang="en-US" sz="3600" dirty="0" smtClean="0"/>
              <a:t> </a:t>
            </a:r>
            <a:r>
              <a:rPr lang="en-US" sz="3600" dirty="0" err="1" smtClean="0"/>
              <a:t>dvadesetak</a:t>
            </a:r>
            <a:r>
              <a:rPr lang="en-US" sz="3600" dirty="0" smtClean="0"/>
              <a:t>, </a:t>
            </a:r>
            <a:r>
              <a:rPr lang="en-US" sz="3600" dirty="0" err="1" smtClean="0"/>
              <a:t>dok</a:t>
            </a:r>
            <a:r>
              <a:rPr lang="en-US" sz="3600" dirty="0" smtClean="0"/>
              <a:t> </a:t>
            </a:r>
            <a:r>
              <a:rPr lang="en-US" sz="3600" dirty="0" err="1" smtClean="0"/>
              <a:t>sve</a:t>
            </a:r>
            <a:r>
              <a:rPr lang="en-US" sz="3600" dirty="0" smtClean="0"/>
              <a:t> </a:t>
            </a:r>
            <a:r>
              <a:rPr lang="en-US" sz="3600" dirty="0" err="1" smtClean="0"/>
              <a:t>ostale</a:t>
            </a:r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</a:t>
            </a:r>
            <a:r>
              <a:rPr lang="en-US" sz="3600" dirty="0" err="1" smtClean="0"/>
              <a:t>pripadaju</a:t>
            </a:r>
            <a:r>
              <a:rPr lang="en-US" sz="3600" dirty="0" smtClean="0"/>
              <a:t> </a:t>
            </a:r>
            <a:r>
              <a:rPr lang="en-US" sz="3600" dirty="0" err="1" smtClean="0"/>
              <a:t>drugoj</a:t>
            </a:r>
            <a:r>
              <a:rPr lang="en-US" sz="3600" dirty="0" smtClean="0"/>
              <a:t> </a:t>
            </a:r>
            <a:r>
              <a:rPr lang="en-US" sz="3600" dirty="0" err="1" smtClean="0"/>
              <a:t>kategoriji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Pravno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finansijski</a:t>
            </a:r>
            <a:r>
              <a:rPr lang="en-US" sz="3600" dirty="0" smtClean="0"/>
              <a:t> IDA je </a:t>
            </a:r>
            <a:r>
              <a:rPr lang="en-US" sz="3600" dirty="0" err="1" smtClean="0"/>
              <a:t>odvojena</a:t>
            </a:r>
            <a:r>
              <a:rPr lang="en-US" sz="3600" dirty="0" smtClean="0"/>
              <a:t> od IBRD, </a:t>
            </a:r>
            <a:r>
              <a:rPr lang="en-US" sz="3600" dirty="0" err="1" smtClean="0"/>
              <a:t>ali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im</a:t>
            </a:r>
            <a:r>
              <a:rPr lang="en-US" sz="3600" dirty="0" smtClean="0"/>
              <a:t> </a:t>
            </a:r>
            <a:r>
              <a:rPr lang="en-US" sz="3600" dirty="0" err="1" smtClean="0"/>
              <a:t>službenici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rukovodioci</a:t>
            </a:r>
            <a:r>
              <a:rPr lang="en-US" sz="3600" dirty="0" smtClean="0"/>
              <a:t> </a:t>
            </a:r>
            <a:r>
              <a:rPr lang="en-US" sz="3600" dirty="0" err="1" smtClean="0"/>
              <a:t>zajednički</a:t>
            </a:r>
            <a:r>
              <a:rPr lang="sr-Latn-ME" sz="3600" dirty="0" smtClean="0"/>
              <a:t>.</a:t>
            </a:r>
            <a:endParaRPr lang="en-US" sz="3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2191386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8216"/>
          </a:xfrm>
        </p:spPr>
        <p:txBody>
          <a:bodyPr>
            <a:normAutofit/>
          </a:bodyPr>
          <a:lstStyle/>
          <a:p>
            <a:pPr marL="0" indent="0"/>
            <a:r>
              <a:rPr lang="en-US" sz="4000" dirty="0" smtClean="0"/>
              <a:t>KAPITAL I UPRAVLJANJE </a:t>
            </a:r>
            <a:endParaRPr lang="sr-Latn-ME" sz="40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186" y="1468192"/>
            <a:ext cx="10735614" cy="47087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 smtClean="0"/>
              <a:t>Glavni</a:t>
            </a:r>
            <a:r>
              <a:rPr lang="en-US" sz="3600" dirty="0" smtClean="0"/>
              <a:t> </a:t>
            </a:r>
            <a:r>
              <a:rPr lang="en-US" sz="3600" dirty="0" err="1" smtClean="0"/>
              <a:t>izvori</a:t>
            </a:r>
            <a:r>
              <a:rPr lang="en-US" sz="3600" dirty="0" smtClean="0"/>
              <a:t> </a:t>
            </a:r>
            <a:r>
              <a:rPr lang="en-US" sz="3600" dirty="0" err="1" smtClean="0"/>
              <a:t>sredstava</a:t>
            </a:r>
            <a:r>
              <a:rPr lang="en-US" sz="3600" dirty="0" smtClean="0"/>
              <a:t> IDA </a:t>
            </a:r>
            <a:r>
              <a:rPr lang="en-US" sz="3600" dirty="0" err="1" smtClean="0"/>
              <a:t>su</a:t>
            </a:r>
            <a:r>
              <a:rPr lang="en-US" sz="3600" dirty="0" smtClean="0"/>
              <a:t>: </a:t>
            </a:r>
            <a:endParaRPr lang="sr-Latn-ME" sz="3600" dirty="0" smtClean="0"/>
          </a:p>
          <a:p>
            <a:r>
              <a:rPr lang="en-US" sz="3600" dirty="0" err="1" smtClean="0"/>
              <a:t>Ulozi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članica</a:t>
            </a:r>
            <a:r>
              <a:rPr lang="en-US" sz="3600" dirty="0" smtClean="0"/>
              <a:t> IDA (10% se </a:t>
            </a:r>
            <a:r>
              <a:rPr lang="en-US" sz="3600" dirty="0" err="1" smtClean="0"/>
              <a:t>uplaćuje</a:t>
            </a:r>
            <a:r>
              <a:rPr lang="en-US" sz="3600" dirty="0" smtClean="0"/>
              <a:t> u </a:t>
            </a:r>
            <a:r>
              <a:rPr lang="en-US" sz="3600" dirty="0" err="1" smtClean="0"/>
              <a:t>konveribilnoj</a:t>
            </a:r>
            <a:r>
              <a:rPr lang="sr-Latn-ME" sz="3600" dirty="0" smtClean="0"/>
              <a:t>,</a:t>
            </a:r>
            <a:r>
              <a:rPr lang="en-US" sz="3600" dirty="0" smtClean="0"/>
              <a:t> a 90% u </a:t>
            </a:r>
            <a:r>
              <a:rPr lang="en-US" sz="3600" dirty="0" err="1" smtClean="0"/>
              <a:t>nacionalnoj</a:t>
            </a:r>
            <a:r>
              <a:rPr lang="en-US" sz="3600" dirty="0" smtClean="0"/>
              <a:t> </a:t>
            </a:r>
            <a:r>
              <a:rPr lang="en-US" sz="3600" dirty="0" err="1" smtClean="0"/>
              <a:t>valuti</a:t>
            </a:r>
            <a:r>
              <a:rPr lang="en-US" sz="3600" dirty="0" smtClean="0"/>
              <a:t>), </a:t>
            </a:r>
            <a:endParaRPr lang="sr-Latn-ME" sz="3600" dirty="0" smtClean="0"/>
          </a:p>
          <a:p>
            <a:r>
              <a:rPr lang="en-US" sz="3600" dirty="0" err="1" smtClean="0"/>
              <a:t>Doprinosi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 </a:t>
            </a:r>
            <a:r>
              <a:rPr lang="en-US" sz="3600" dirty="0" err="1" smtClean="0"/>
              <a:t>davalaca</a:t>
            </a:r>
            <a:r>
              <a:rPr lang="en-US" sz="3600" dirty="0" smtClean="0"/>
              <a:t>;</a:t>
            </a:r>
            <a:endParaRPr lang="sr-Latn-ME" sz="3600" dirty="0" smtClean="0"/>
          </a:p>
          <a:p>
            <a:r>
              <a:rPr lang="en-US" sz="3600" dirty="0" smtClean="0"/>
              <a:t> Transfer </a:t>
            </a:r>
            <a:r>
              <a:rPr lang="en-US" sz="3600" dirty="0" err="1" smtClean="0"/>
              <a:t>iz</a:t>
            </a:r>
            <a:r>
              <a:rPr lang="en-US" sz="3600" dirty="0" smtClean="0"/>
              <a:t> </a:t>
            </a:r>
            <a:r>
              <a:rPr lang="en-US" sz="3600" dirty="0" err="1" smtClean="0"/>
              <a:t>prihoda</a:t>
            </a:r>
            <a:r>
              <a:rPr lang="en-US" sz="3600" dirty="0" smtClean="0"/>
              <a:t> IBRD;</a:t>
            </a:r>
            <a:endParaRPr lang="sr-Latn-ME" sz="3600" dirty="0" smtClean="0"/>
          </a:p>
          <a:p>
            <a:r>
              <a:rPr lang="en-US" sz="3600" dirty="0" smtClean="0"/>
              <a:t> </a:t>
            </a:r>
            <a:r>
              <a:rPr lang="en-US" sz="3600" dirty="0" err="1" smtClean="0"/>
              <a:t>Otplate</a:t>
            </a:r>
            <a:r>
              <a:rPr lang="en-US" sz="3600" dirty="0" smtClean="0"/>
              <a:t> </a:t>
            </a:r>
            <a:r>
              <a:rPr lang="en-US" sz="3600" dirty="0" err="1" smtClean="0"/>
              <a:t>po</a:t>
            </a:r>
            <a:r>
              <a:rPr lang="en-US" sz="3600" dirty="0" smtClean="0"/>
              <a:t> </a:t>
            </a:r>
            <a:r>
              <a:rPr lang="en-US" sz="3600" dirty="0" err="1" smtClean="0"/>
              <a:t>ranije</a:t>
            </a:r>
            <a:r>
              <a:rPr lang="en-US" sz="3600" dirty="0" smtClean="0"/>
              <a:t> </a:t>
            </a:r>
            <a:r>
              <a:rPr lang="en-US" sz="3600" dirty="0" err="1" smtClean="0"/>
              <a:t>odobrenim</a:t>
            </a:r>
            <a:r>
              <a:rPr lang="en-US" sz="3600" dirty="0" smtClean="0"/>
              <a:t> </a:t>
            </a:r>
            <a:r>
              <a:rPr lang="en-US" sz="3600" dirty="0" err="1" smtClean="0"/>
              <a:t>kreditima</a:t>
            </a:r>
            <a:r>
              <a:rPr lang="en-US" sz="3600" dirty="0" smtClean="0"/>
              <a:t>;</a:t>
            </a:r>
            <a:endParaRPr lang="sr-Latn-ME" sz="3600" dirty="0" smtClean="0"/>
          </a:p>
          <a:p>
            <a:r>
              <a:rPr lang="en-US" sz="3600" dirty="0" smtClean="0"/>
              <a:t> </a:t>
            </a:r>
            <a:r>
              <a:rPr lang="en-US" sz="3600" dirty="0" err="1" smtClean="0"/>
              <a:t>Pokloni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drugi</a:t>
            </a:r>
            <a:r>
              <a:rPr lang="en-US" sz="3600" dirty="0" smtClean="0"/>
              <a:t> </a:t>
            </a:r>
            <a:r>
              <a:rPr lang="en-US" sz="3600" dirty="0" err="1" smtClean="0"/>
              <a:t>izvori</a:t>
            </a:r>
            <a:r>
              <a:rPr lang="en-US" sz="3600" dirty="0" smtClean="0"/>
              <a:t> </a:t>
            </a: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359658938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271" y="551329"/>
            <a:ext cx="10533529" cy="5625634"/>
          </a:xfrm>
        </p:spPr>
        <p:txBody>
          <a:bodyPr/>
          <a:lstStyle/>
          <a:p>
            <a:pPr algn="just"/>
            <a:r>
              <a:rPr lang="en-US" sz="3600" dirty="0" err="1" smtClean="0"/>
              <a:t>Početni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</a:t>
            </a:r>
            <a:r>
              <a:rPr lang="en-US" sz="3600" dirty="0" smtClean="0"/>
              <a:t> je bio 1 </a:t>
            </a:r>
            <a:r>
              <a:rPr lang="en-US" sz="3600" dirty="0" err="1" smtClean="0"/>
              <a:t>mlrd</a:t>
            </a:r>
            <a:r>
              <a:rPr lang="en-US" sz="3600" dirty="0" smtClean="0"/>
              <a:t>. </a:t>
            </a:r>
            <a:r>
              <a:rPr lang="en-US" sz="3600" dirty="0" err="1" smtClean="0"/>
              <a:t>dolara</a:t>
            </a:r>
            <a:r>
              <a:rPr lang="en-US" sz="3600" dirty="0" smtClean="0"/>
              <a:t>. </a:t>
            </a:r>
            <a:r>
              <a:rPr lang="en-US" sz="3600" dirty="0" err="1" smtClean="0"/>
              <a:t>Kasnije</a:t>
            </a:r>
            <a:r>
              <a:rPr lang="en-US" sz="3600" dirty="0" smtClean="0"/>
              <a:t> je </a:t>
            </a:r>
            <a:r>
              <a:rPr lang="en-US" sz="3600" dirty="0" err="1" smtClean="0"/>
              <a:t>bilo</a:t>
            </a:r>
            <a:r>
              <a:rPr lang="en-US" sz="3600" dirty="0" smtClean="0"/>
              <a:t> </a:t>
            </a:r>
            <a:r>
              <a:rPr lang="en-US" sz="3600" dirty="0" err="1" smtClean="0"/>
              <a:t>više</a:t>
            </a:r>
            <a:r>
              <a:rPr lang="en-US" sz="3600" dirty="0" smtClean="0"/>
              <a:t> </a:t>
            </a:r>
            <a:r>
              <a:rPr lang="en-US" sz="3600" dirty="0" err="1" smtClean="0"/>
              <a:t>tzv</a:t>
            </a:r>
            <a:r>
              <a:rPr lang="en-US" sz="3600" dirty="0" smtClean="0"/>
              <a:t>. </a:t>
            </a:r>
            <a:r>
              <a:rPr lang="en-US" sz="3600" dirty="0" err="1" smtClean="0"/>
              <a:t>popunjavanja</a:t>
            </a:r>
            <a:r>
              <a:rPr lang="en-US" sz="3600" dirty="0" smtClean="0"/>
              <a:t> </a:t>
            </a:r>
            <a:r>
              <a:rPr lang="en-US" sz="3600" dirty="0" err="1" smtClean="0"/>
              <a:t>fondova</a:t>
            </a:r>
            <a:r>
              <a:rPr lang="en-US" sz="3600" dirty="0" smtClean="0"/>
              <a:t> IDA. </a:t>
            </a:r>
            <a:endParaRPr lang="sr-Latn-ME" sz="3600" dirty="0" smtClean="0"/>
          </a:p>
          <a:p>
            <a:pPr algn="just"/>
            <a:r>
              <a:rPr lang="en-US" sz="3600" dirty="0" smtClean="0"/>
              <a:t>U </a:t>
            </a:r>
            <a:r>
              <a:rPr lang="en-US" sz="3600" dirty="0" err="1" smtClean="0"/>
              <a:t>okviru</a:t>
            </a:r>
            <a:r>
              <a:rPr lang="en-US" sz="3600" dirty="0" smtClean="0"/>
              <a:t> IX </a:t>
            </a:r>
            <a:r>
              <a:rPr lang="en-US" sz="3600" dirty="0" err="1" smtClean="0"/>
              <a:t>popunjavanja</a:t>
            </a:r>
            <a:r>
              <a:rPr lang="en-US" sz="3600" dirty="0" smtClean="0"/>
              <a:t> </a:t>
            </a:r>
            <a:r>
              <a:rPr lang="en-US" sz="3600" dirty="0" err="1" smtClean="0"/>
              <a:t>sredstava</a:t>
            </a:r>
            <a:r>
              <a:rPr lang="en-US" sz="3600" dirty="0" smtClean="0"/>
              <a:t> IDA, u </a:t>
            </a:r>
            <a:r>
              <a:rPr lang="en-US" sz="3600" dirty="0" err="1" smtClean="0"/>
              <a:t>periodu</a:t>
            </a:r>
            <a:r>
              <a:rPr lang="en-US" sz="3600" dirty="0" smtClean="0"/>
              <a:t> 1991 – 1993. </a:t>
            </a:r>
            <a:r>
              <a:rPr lang="en-US" sz="3600" dirty="0" err="1" smtClean="0"/>
              <a:t>fiskalna</a:t>
            </a:r>
            <a:r>
              <a:rPr lang="en-US" sz="3600" dirty="0" smtClean="0"/>
              <a:t> </a:t>
            </a:r>
            <a:r>
              <a:rPr lang="en-US" sz="3600" dirty="0" err="1" smtClean="0"/>
              <a:t>godina</a:t>
            </a:r>
            <a:r>
              <a:rPr lang="en-US" sz="3600" dirty="0" smtClean="0"/>
              <a:t>, </a:t>
            </a:r>
            <a:r>
              <a:rPr lang="en-US" sz="3600" dirty="0" err="1" smtClean="0"/>
              <a:t>obezb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eđena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sredstva</a:t>
            </a:r>
            <a:r>
              <a:rPr lang="en-US" sz="3600" dirty="0" smtClean="0"/>
              <a:t> u </a:t>
            </a:r>
            <a:r>
              <a:rPr lang="en-US" sz="3600" dirty="0" err="1" smtClean="0"/>
              <a:t>iznosu</a:t>
            </a:r>
            <a:r>
              <a:rPr lang="en-US" sz="3600" dirty="0" smtClean="0"/>
              <a:t> od 11,0 </a:t>
            </a:r>
            <a:r>
              <a:rPr lang="en-US" sz="3600" dirty="0" err="1" smtClean="0"/>
              <a:t>mlrd</a:t>
            </a:r>
            <a:r>
              <a:rPr lang="en-US" sz="3600" dirty="0" smtClean="0"/>
              <a:t>. </a:t>
            </a:r>
            <a:r>
              <a:rPr lang="en-US" sz="3600" dirty="0" err="1" smtClean="0"/>
              <a:t>dolara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Januara</a:t>
            </a:r>
            <a:r>
              <a:rPr lang="en-US" sz="3600" dirty="0" smtClean="0"/>
              <a:t> 1992.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 </a:t>
            </a:r>
            <a:r>
              <a:rPr lang="en-US" sz="3600" dirty="0" err="1" smtClean="0"/>
              <a:t>postignut</a:t>
            </a:r>
            <a:r>
              <a:rPr lang="en-US" sz="3600" dirty="0" smtClean="0"/>
              <a:t> je </a:t>
            </a:r>
            <a:r>
              <a:rPr lang="en-US" sz="3600" dirty="0" err="1" smtClean="0"/>
              <a:t>dogovor</a:t>
            </a:r>
            <a:r>
              <a:rPr lang="en-US" sz="3600" dirty="0" smtClean="0"/>
              <a:t> o X </a:t>
            </a:r>
            <a:r>
              <a:rPr lang="en-US" sz="3600" dirty="0" err="1" smtClean="0"/>
              <a:t>popunjavanju</a:t>
            </a:r>
            <a:r>
              <a:rPr lang="en-US" sz="3600" dirty="0" smtClean="0"/>
              <a:t> </a:t>
            </a:r>
            <a:r>
              <a:rPr lang="en-US" sz="3600" dirty="0" err="1" smtClean="0"/>
              <a:t>sredstava</a:t>
            </a:r>
            <a:r>
              <a:rPr lang="en-US" sz="3600" dirty="0" smtClean="0"/>
              <a:t> IDA u </a:t>
            </a:r>
            <a:r>
              <a:rPr lang="en-US" sz="3600" dirty="0" err="1" smtClean="0"/>
              <a:t>periodu</a:t>
            </a:r>
            <a:r>
              <a:rPr lang="en-US" sz="3600" dirty="0" smtClean="0"/>
              <a:t> </a:t>
            </a:r>
            <a:r>
              <a:rPr lang="en-US" sz="3600" dirty="0" err="1" smtClean="0"/>
              <a:t>juli</a:t>
            </a:r>
            <a:r>
              <a:rPr lang="en-US" sz="3600" dirty="0" smtClean="0"/>
              <a:t> 1993 – </a:t>
            </a:r>
            <a:r>
              <a:rPr lang="en-US" sz="3600" dirty="0" err="1" smtClean="0"/>
              <a:t>juni</a:t>
            </a:r>
            <a:r>
              <a:rPr lang="en-US" sz="3600" dirty="0" smtClean="0"/>
              <a:t> 1996.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Krajem</a:t>
            </a:r>
            <a:r>
              <a:rPr lang="en-US" sz="3600" dirty="0" smtClean="0"/>
              <a:t> </a:t>
            </a:r>
            <a:r>
              <a:rPr lang="en-US" sz="3600" dirty="0" err="1" smtClean="0"/>
              <a:t>fiskalne</a:t>
            </a:r>
            <a:r>
              <a:rPr lang="en-US" sz="3600" dirty="0" smtClean="0"/>
              <a:t> 1995.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 </a:t>
            </a:r>
            <a:r>
              <a:rPr lang="en-US" sz="3600" dirty="0" err="1" smtClean="0"/>
              <a:t>ukupan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</a:t>
            </a:r>
            <a:r>
              <a:rPr lang="en-US" sz="3600" dirty="0" smtClean="0"/>
              <a:t> IDA </a:t>
            </a:r>
            <a:r>
              <a:rPr lang="en-US" sz="3600" dirty="0" err="1" smtClean="0"/>
              <a:t>dostigao</a:t>
            </a:r>
            <a:r>
              <a:rPr lang="en-US" sz="3600" dirty="0" smtClean="0"/>
              <a:t> je </a:t>
            </a:r>
            <a:r>
              <a:rPr lang="en-US" sz="3600" dirty="0" err="1" smtClean="0"/>
              <a:t>iznos</a:t>
            </a:r>
            <a:r>
              <a:rPr lang="en-US" sz="3600" dirty="0" smtClean="0"/>
              <a:t> od 93 </a:t>
            </a:r>
            <a:r>
              <a:rPr lang="en-US" sz="3600" dirty="0" err="1" smtClean="0"/>
              <a:t>mlrd</a:t>
            </a:r>
            <a:r>
              <a:rPr lang="en-US" sz="3600" dirty="0" smtClean="0"/>
              <a:t>. </a:t>
            </a:r>
            <a:r>
              <a:rPr lang="en-US" sz="3600" dirty="0" err="1" smtClean="0"/>
              <a:t>dolara</a:t>
            </a:r>
            <a:r>
              <a:rPr lang="sr-Latn-ME" sz="3600" dirty="0" smtClean="0"/>
              <a:t>.</a:t>
            </a:r>
            <a:endParaRPr lang="en-US" sz="3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5140990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753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MEĐUNARODNA FINANSIJSKA KORPORACIJA (IFC)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247" y="1210235"/>
            <a:ext cx="10654553" cy="4966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/>
              <a:t>OSNIVANJE I ČLANSTVO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Korporacija</a:t>
            </a:r>
            <a:r>
              <a:rPr lang="en-US" sz="3600" dirty="0" smtClean="0"/>
              <a:t> je </a:t>
            </a:r>
            <a:r>
              <a:rPr lang="en-US" sz="3600" dirty="0" err="1" smtClean="0"/>
              <a:t>osnovana</a:t>
            </a:r>
            <a:r>
              <a:rPr lang="en-US" sz="3600" dirty="0" smtClean="0"/>
              <a:t> 1956.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, </a:t>
            </a:r>
            <a:r>
              <a:rPr lang="en-US" sz="3600" dirty="0" err="1" smtClean="0"/>
              <a:t>kao</a:t>
            </a:r>
            <a:r>
              <a:rPr lang="en-US" sz="3600" dirty="0" smtClean="0"/>
              <a:t> </a:t>
            </a:r>
            <a:r>
              <a:rPr lang="en-US" sz="3600" dirty="0" err="1" smtClean="0"/>
              <a:t>član</a:t>
            </a:r>
            <a:r>
              <a:rPr lang="en-US" sz="3600" dirty="0" smtClean="0"/>
              <a:t> </a:t>
            </a:r>
            <a:r>
              <a:rPr lang="en-US" sz="3600" dirty="0" err="1" smtClean="0"/>
              <a:t>Grupe</a:t>
            </a:r>
            <a:r>
              <a:rPr lang="en-US" sz="3600" dirty="0" smtClean="0"/>
              <a:t> </a:t>
            </a:r>
            <a:r>
              <a:rPr lang="en-US" sz="3600" dirty="0" err="1" smtClean="0"/>
              <a:t>Sv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etske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, a 20. </a:t>
            </a:r>
            <a:r>
              <a:rPr lang="en-US" sz="3600" dirty="0" err="1" smtClean="0"/>
              <a:t>februara</a:t>
            </a:r>
            <a:r>
              <a:rPr lang="en-US" sz="3600" dirty="0" smtClean="0"/>
              <a:t> 1957.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 </a:t>
            </a:r>
            <a:r>
              <a:rPr lang="en-US" sz="3600" dirty="0" err="1" smtClean="0"/>
              <a:t>postala</a:t>
            </a:r>
            <a:r>
              <a:rPr lang="en-US" sz="3600" dirty="0" smtClean="0"/>
              <a:t> je </a:t>
            </a:r>
            <a:r>
              <a:rPr lang="en-US" sz="3600" dirty="0" err="1" smtClean="0"/>
              <a:t>specijalizovana</a:t>
            </a:r>
            <a:r>
              <a:rPr lang="en-US" sz="3600" dirty="0" smtClean="0"/>
              <a:t> </a:t>
            </a:r>
            <a:r>
              <a:rPr lang="en-US" sz="3600" dirty="0" err="1" smtClean="0"/>
              <a:t>ustanova</a:t>
            </a:r>
            <a:r>
              <a:rPr lang="en-US" sz="3600" dirty="0" smtClean="0"/>
              <a:t> </a:t>
            </a:r>
            <a:r>
              <a:rPr lang="en-US" sz="3600" dirty="0" err="1" smtClean="0"/>
              <a:t>Ujedinjenih</a:t>
            </a:r>
            <a:r>
              <a:rPr lang="en-US" sz="3600" dirty="0" smtClean="0"/>
              <a:t> </a:t>
            </a:r>
            <a:r>
              <a:rPr lang="en-US" sz="3600" dirty="0" err="1" smtClean="0"/>
              <a:t>nacija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Regioni</a:t>
            </a:r>
            <a:r>
              <a:rPr lang="en-US" sz="3600" dirty="0" smtClean="0"/>
              <a:t> u </a:t>
            </a:r>
            <a:r>
              <a:rPr lang="en-US" sz="3600" dirty="0" err="1" smtClean="0"/>
              <a:t>kojima</a:t>
            </a:r>
            <a:r>
              <a:rPr lang="en-US" sz="3600" dirty="0" smtClean="0"/>
              <a:t> se IFC </a:t>
            </a:r>
            <a:r>
              <a:rPr lang="en-US" sz="3600" dirty="0" err="1" smtClean="0"/>
              <a:t>angažuje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: </a:t>
            </a:r>
            <a:r>
              <a:rPr lang="en-US" sz="3600" dirty="0" err="1" smtClean="0"/>
              <a:t>Centralna</a:t>
            </a:r>
            <a:r>
              <a:rPr lang="en-US" sz="3600" dirty="0" smtClean="0"/>
              <a:t> </a:t>
            </a:r>
            <a:r>
              <a:rPr lang="en-US" sz="3600" dirty="0" err="1" smtClean="0"/>
              <a:t>Azija</a:t>
            </a:r>
            <a:r>
              <a:rPr lang="en-US" sz="3600" dirty="0" smtClean="0"/>
              <a:t>, </a:t>
            </a:r>
            <a:r>
              <a:rPr lang="en-US" sz="3600" dirty="0" err="1" smtClean="0"/>
              <a:t>Latinska</a:t>
            </a:r>
            <a:r>
              <a:rPr lang="en-US" sz="3600" dirty="0" smtClean="0"/>
              <a:t> Amerika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Karibi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Bliski</a:t>
            </a:r>
            <a:r>
              <a:rPr lang="en-US" sz="3600" dirty="0" smtClean="0"/>
              <a:t> </a:t>
            </a:r>
            <a:r>
              <a:rPr lang="en-US" sz="3600" dirty="0" err="1" smtClean="0"/>
              <a:t>Istok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S</a:t>
            </a:r>
            <a:r>
              <a:rPr lang="sr-Latn-ME" sz="3600" dirty="0" smtClean="0"/>
              <a:t>j</a:t>
            </a:r>
            <a:r>
              <a:rPr lang="en-US" sz="3600" dirty="0" err="1" smtClean="0"/>
              <a:t>everna</a:t>
            </a:r>
            <a:r>
              <a:rPr lang="en-US" sz="3600" dirty="0" smtClean="0"/>
              <a:t> </a:t>
            </a:r>
            <a:r>
              <a:rPr lang="en-US" sz="3600" dirty="0" err="1" smtClean="0"/>
              <a:t>Afrika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Aktivnost</a:t>
            </a:r>
            <a:r>
              <a:rPr lang="en-US" sz="3600" dirty="0" smtClean="0"/>
              <a:t> </a:t>
            </a:r>
            <a:r>
              <a:rPr lang="en-US" sz="3600" dirty="0" err="1" smtClean="0"/>
              <a:t>Korporacije</a:t>
            </a:r>
            <a:r>
              <a:rPr lang="en-US" sz="3600" dirty="0" smtClean="0"/>
              <a:t> time </a:t>
            </a:r>
            <a:r>
              <a:rPr lang="en-US" sz="3600" dirty="0" err="1" smtClean="0"/>
              <a:t>dopunjuje</a:t>
            </a:r>
            <a:r>
              <a:rPr lang="en-US" sz="3600" dirty="0" smtClean="0"/>
              <a:t> </a:t>
            </a:r>
            <a:r>
              <a:rPr lang="en-US" sz="3600" dirty="0" err="1" smtClean="0"/>
              <a:t>aktivnost</a:t>
            </a:r>
            <a:r>
              <a:rPr lang="en-US" sz="3600" dirty="0" smtClean="0"/>
              <a:t> IBRD. </a:t>
            </a: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58934504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565" y="618565"/>
            <a:ext cx="10735235" cy="5558398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Članice</a:t>
            </a:r>
            <a:r>
              <a:rPr lang="en-US" sz="3600" dirty="0" smtClean="0"/>
              <a:t> </a:t>
            </a:r>
            <a:r>
              <a:rPr lang="en-US" sz="3600" dirty="0" err="1" smtClean="0"/>
              <a:t>Korporacije</a:t>
            </a:r>
            <a:r>
              <a:rPr lang="en-US" sz="3600" dirty="0" smtClean="0"/>
              <a:t> </a:t>
            </a:r>
            <a:r>
              <a:rPr lang="en-US" sz="3600" dirty="0" err="1" smtClean="0"/>
              <a:t>mogu</a:t>
            </a:r>
            <a:r>
              <a:rPr lang="en-US" sz="3600" dirty="0" smtClean="0"/>
              <a:t> </a:t>
            </a:r>
            <a:r>
              <a:rPr lang="en-US" sz="3600" dirty="0" err="1" smtClean="0"/>
              <a:t>biti</a:t>
            </a:r>
            <a:r>
              <a:rPr lang="en-US" sz="3600" dirty="0" smtClean="0"/>
              <a:t> </a:t>
            </a:r>
            <a:r>
              <a:rPr lang="en-US" sz="3600" dirty="0" err="1" smtClean="0"/>
              <a:t>sve</a:t>
            </a:r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pod </a:t>
            </a:r>
            <a:r>
              <a:rPr lang="en-US" sz="3600" dirty="0" err="1" smtClean="0"/>
              <a:t>uslovom</a:t>
            </a:r>
            <a:r>
              <a:rPr lang="en-US" sz="3600" dirty="0" smtClean="0"/>
              <a:t> da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članice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Međunarodne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obnovu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razvoj</a:t>
            </a:r>
            <a:r>
              <a:rPr lang="en-US" sz="3600" dirty="0" smtClean="0"/>
              <a:t> (IBRD). </a:t>
            </a:r>
            <a:endParaRPr lang="sr-Latn-ME" sz="3600" dirty="0" smtClean="0"/>
          </a:p>
          <a:p>
            <a:pPr algn="just"/>
            <a:r>
              <a:rPr lang="en-US" sz="3600" dirty="0" smtClean="0"/>
              <a:t>IFC je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početku</a:t>
            </a:r>
            <a:r>
              <a:rPr lang="en-US" sz="3600" dirty="0" smtClean="0"/>
              <a:t> 2012.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, </a:t>
            </a:r>
            <a:r>
              <a:rPr lang="en-US" sz="3600" dirty="0" err="1" smtClean="0"/>
              <a:t>imala</a:t>
            </a:r>
            <a:r>
              <a:rPr lang="en-US" sz="3600" dirty="0" smtClean="0"/>
              <a:t> 182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članice</a:t>
            </a:r>
            <a:r>
              <a:rPr lang="en-US" sz="3600" dirty="0" smtClean="0"/>
              <a:t>, </a:t>
            </a:r>
            <a:r>
              <a:rPr lang="en-US" sz="3600" dirty="0" err="1" smtClean="0"/>
              <a:t>Sedište</a:t>
            </a:r>
            <a:r>
              <a:rPr lang="en-US" sz="3600" dirty="0" smtClean="0"/>
              <a:t> </a:t>
            </a:r>
            <a:r>
              <a:rPr lang="en-US" sz="3600" dirty="0" err="1" smtClean="0"/>
              <a:t>Korporacije</a:t>
            </a:r>
            <a:r>
              <a:rPr lang="en-US" sz="3600" dirty="0" smtClean="0"/>
              <a:t> je u </a:t>
            </a:r>
            <a:r>
              <a:rPr lang="en-US" sz="3600" dirty="0" err="1" smtClean="0"/>
              <a:t>Vašingtonu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 smtClean="0"/>
              <a:t>Iako</a:t>
            </a:r>
            <a:r>
              <a:rPr lang="en-US" sz="3600" dirty="0" smtClean="0"/>
              <a:t> je IFC </a:t>
            </a:r>
            <a:r>
              <a:rPr lang="en-US" sz="3600" dirty="0" err="1" smtClean="0"/>
              <a:t>povezana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</a:t>
            </a:r>
            <a:r>
              <a:rPr lang="en-US" sz="3600" dirty="0" err="1" smtClean="0"/>
              <a:t>Bankom</a:t>
            </a:r>
            <a:r>
              <a:rPr lang="en-US" sz="3600" dirty="0" smtClean="0"/>
              <a:t> </a:t>
            </a:r>
            <a:r>
              <a:rPr lang="en-US" sz="3600" dirty="0" err="1" smtClean="0"/>
              <a:t>ipak</a:t>
            </a:r>
            <a:r>
              <a:rPr lang="en-US" sz="3600" dirty="0" smtClean="0"/>
              <a:t> je </a:t>
            </a:r>
            <a:r>
              <a:rPr lang="en-US" sz="3600" dirty="0" err="1" smtClean="0"/>
              <a:t>ona</a:t>
            </a:r>
            <a:r>
              <a:rPr lang="en-US" sz="3600" dirty="0" smtClean="0"/>
              <a:t> </a:t>
            </a:r>
            <a:r>
              <a:rPr lang="en-US" sz="3600" dirty="0" err="1" smtClean="0"/>
              <a:t>posebno</a:t>
            </a:r>
            <a:r>
              <a:rPr lang="en-US" sz="3600" dirty="0" smtClean="0"/>
              <a:t> </a:t>
            </a:r>
            <a:r>
              <a:rPr lang="en-US" sz="3600" dirty="0" err="1" smtClean="0"/>
              <a:t>pravno</a:t>
            </a:r>
            <a:r>
              <a:rPr lang="en-US" sz="3600" dirty="0" smtClean="0"/>
              <a:t> lice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njena</a:t>
            </a:r>
            <a:r>
              <a:rPr lang="en-US" sz="3600" dirty="0" smtClean="0"/>
              <a:t> </a:t>
            </a:r>
            <a:r>
              <a:rPr lang="en-US" sz="3600" dirty="0" err="1" smtClean="0"/>
              <a:t>sredstva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odvojena</a:t>
            </a:r>
            <a:r>
              <a:rPr lang="en-US" sz="3600" dirty="0" smtClean="0"/>
              <a:t> od </a:t>
            </a:r>
            <a:r>
              <a:rPr lang="en-US" sz="3600" dirty="0" err="1" smtClean="0"/>
              <a:t>Banke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291396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459" y="416859"/>
            <a:ext cx="10708341" cy="57601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 err="1" smtClean="0"/>
              <a:t>Korporacija</a:t>
            </a:r>
            <a:r>
              <a:rPr lang="en-US" sz="3600" dirty="0" smtClean="0"/>
              <a:t> </a:t>
            </a:r>
            <a:r>
              <a:rPr lang="en-US" sz="3600" dirty="0" err="1" smtClean="0"/>
              <a:t>posredstvom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 stupa u </a:t>
            </a:r>
            <a:r>
              <a:rPr lang="en-US" sz="3600" dirty="0" err="1" smtClean="0"/>
              <a:t>zvanične</a:t>
            </a:r>
            <a:r>
              <a:rPr lang="en-US" sz="3600" dirty="0" smtClean="0"/>
              <a:t> </a:t>
            </a:r>
            <a:r>
              <a:rPr lang="en-US" sz="3600" dirty="0" err="1" smtClean="0"/>
              <a:t>aranžmane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</a:t>
            </a:r>
            <a:r>
              <a:rPr lang="en-US" sz="3600" dirty="0" err="1" smtClean="0"/>
              <a:t>Ujedinjenim</a:t>
            </a:r>
            <a:r>
              <a:rPr lang="en-US" sz="3600" dirty="0" smtClean="0"/>
              <a:t> </a:t>
            </a:r>
            <a:r>
              <a:rPr lang="en-US" sz="3600" dirty="0" err="1" smtClean="0"/>
              <a:t>nacijama</a:t>
            </a:r>
            <a:r>
              <a:rPr lang="en-US" sz="3600" dirty="0" smtClean="0"/>
              <a:t>, a </a:t>
            </a:r>
            <a:r>
              <a:rPr lang="en-US" sz="3600" dirty="0" err="1" smtClean="0"/>
              <a:t>može</a:t>
            </a:r>
            <a:r>
              <a:rPr lang="en-US" sz="3600" dirty="0" smtClean="0"/>
              <a:t> da stupa u </a:t>
            </a:r>
            <a:r>
              <a:rPr lang="en-US" sz="3600" dirty="0" err="1" smtClean="0"/>
              <a:t>takve</a:t>
            </a:r>
            <a:r>
              <a:rPr lang="en-US" sz="3600" dirty="0" smtClean="0"/>
              <a:t> </a:t>
            </a:r>
            <a:r>
              <a:rPr lang="en-US" sz="3600" dirty="0" err="1" smtClean="0"/>
              <a:t>aranžmane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</a:t>
            </a:r>
            <a:r>
              <a:rPr lang="en-US" sz="3600" dirty="0" err="1" smtClean="0"/>
              <a:t>drugim</a:t>
            </a:r>
            <a:r>
              <a:rPr lang="en-US" sz="3600" dirty="0" smtClean="0"/>
              <a:t> </a:t>
            </a:r>
            <a:r>
              <a:rPr lang="en-US" sz="3600" dirty="0" err="1" smtClean="0"/>
              <a:t>javnim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međunarodnim</a:t>
            </a:r>
            <a:r>
              <a:rPr lang="en-US" sz="3600" dirty="0" smtClean="0"/>
              <a:t> </a:t>
            </a:r>
            <a:r>
              <a:rPr lang="en-US" sz="3600" dirty="0" err="1" smtClean="0"/>
              <a:t>organizacijama</a:t>
            </a:r>
            <a:r>
              <a:rPr lang="en-US" sz="3600" dirty="0" smtClean="0"/>
              <a:t> </a:t>
            </a:r>
            <a:r>
              <a:rPr lang="en-US" sz="3600" dirty="0" err="1" smtClean="0"/>
              <a:t>koje</a:t>
            </a:r>
            <a:r>
              <a:rPr lang="en-US" sz="3600" dirty="0" smtClean="0"/>
              <a:t> </a:t>
            </a:r>
            <a:r>
              <a:rPr lang="en-US" sz="3600" dirty="0" err="1" smtClean="0"/>
              <a:t>imaju</a:t>
            </a:r>
            <a:r>
              <a:rPr lang="en-US" sz="3600" dirty="0" smtClean="0"/>
              <a:t> </a:t>
            </a:r>
            <a:r>
              <a:rPr lang="en-US" sz="3600" dirty="0" err="1" smtClean="0"/>
              <a:t>posebne</a:t>
            </a:r>
            <a:r>
              <a:rPr lang="en-US" sz="3600" dirty="0" smtClean="0"/>
              <a:t> </a:t>
            </a:r>
            <a:r>
              <a:rPr lang="en-US" sz="3600" dirty="0" err="1" smtClean="0"/>
              <a:t>zadatke</a:t>
            </a:r>
            <a:r>
              <a:rPr lang="en-US" sz="3600" dirty="0" smtClean="0"/>
              <a:t> u </a:t>
            </a:r>
            <a:r>
              <a:rPr lang="en-US" sz="3600" dirty="0" err="1" smtClean="0"/>
              <a:t>srodnim</a:t>
            </a:r>
            <a:r>
              <a:rPr lang="en-US" sz="3600" dirty="0" smtClean="0"/>
              <a:t> </a:t>
            </a:r>
            <a:r>
              <a:rPr lang="en-US" sz="3600" dirty="0" err="1" smtClean="0"/>
              <a:t>oblastima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marL="0" indent="0" algn="just">
              <a:buNone/>
            </a:pPr>
            <a:r>
              <a:rPr lang="en-US" sz="3600" dirty="0" smtClean="0"/>
              <a:t> </a:t>
            </a:r>
            <a:r>
              <a:rPr lang="en-US" sz="3600" dirty="0" err="1" smtClean="0"/>
              <a:t>Korporacija</a:t>
            </a:r>
            <a:r>
              <a:rPr lang="en-US" sz="3600" dirty="0" smtClean="0"/>
              <a:t> </a:t>
            </a:r>
            <a:r>
              <a:rPr lang="en-US" sz="3600" dirty="0" err="1" smtClean="0"/>
              <a:t>može</a:t>
            </a:r>
            <a:r>
              <a:rPr lang="en-US" sz="3600" dirty="0" smtClean="0"/>
              <a:t> da </a:t>
            </a:r>
            <a:r>
              <a:rPr lang="en-US" sz="3600" dirty="0" err="1" smtClean="0"/>
              <a:t>otvara</a:t>
            </a:r>
            <a:r>
              <a:rPr lang="en-US" sz="3600" dirty="0" smtClean="0"/>
              <a:t> </a:t>
            </a:r>
            <a:r>
              <a:rPr lang="en-US" sz="3600" dirty="0" err="1" smtClean="0"/>
              <a:t>svoja</a:t>
            </a:r>
            <a:r>
              <a:rPr lang="en-US" sz="3600" dirty="0" smtClean="0"/>
              <a:t> </a:t>
            </a:r>
            <a:r>
              <a:rPr lang="en-US" sz="3600" dirty="0" err="1" smtClean="0"/>
              <a:t>predstavništva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teritoriji</a:t>
            </a:r>
            <a:r>
              <a:rPr lang="en-US" sz="3600" dirty="0" smtClean="0"/>
              <a:t> </a:t>
            </a:r>
            <a:r>
              <a:rPr lang="en-US" sz="3600" dirty="0" err="1" smtClean="0"/>
              <a:t>bilo</a:t>
            </a:r>
            <a:r>
              <a:rPr lang="en-US" sz="3600" dirty="0" smtClean="0"/>
              <a:t> </a:t>
            </a:r>
            <a:r>
              <a:rPr lang="en-US" sz="3600" dirty="0" err="1" smtClean="0"/>
              <a:t>koje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članice</a:t>
            </a:r>
            <a:r>
              <a:rPr lang="en-US" sz="3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681075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3376" y="363071"/>
            <a:ext cx="10560424" cy="58138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/>
              <a:t>CILJEVI OSNIVANJA 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Korporacije</a:t>
            </a:r>
            <a:r>
              <a:rPr lang="en-US" sz="3600" dirty="0" smtClean="0"/>
              <a:t> je da </a:t>
            </a:r>
            <a:r>
              <a:rPr lang="en-US" sz="3600" dirty="0" err="1" smtClean="0"/>
              <a:t>unapređuje</a:t>
            </a:r>
            <a:r>
              <a:rPr lang="en-US" sz="3600" dirty="0" smtClean="0"/>
              <a:t> </a:t>
            </a:r>
            <a:r>
              <a:rPr lang="en-US" sz="3600" dirty="0" err="1" smtClean="0"/>
              <a:t>ekonomski</a:t>
            </a:r>
            <a:r>
              <a:rPr lang="en-US" sz="3600" dirty="0" smtClean="0"/>
              <a:t> </a:t>
            </a:r>
            <a:r>
              <a:rPr lang="en-US" sz="3600" dirty="0" err="1" smtClean="0"/>
              <a:t>razvoj</a:t>
            </a:r>
            <a:r>
              <a:rPr lang="en-US" sz="3600" dirty="0" smtClean="0"/>
              <a:t> </a:t>
            </a:r>
            <a:r>
              <a:rPr lang="en-US" sz="3600" dirty="0" err="1" smtClean="0"/>
              <a:t>podsticanjem</a:t>
            </a:r>
            <a:r>
              <a:rPr lang="en-US" sz="3600" dirty="0" smtClean="0"/>
              <a:t> </a:t>
            </a:r>
            <a:r>
              <a:rPr lang="en-US" sz="3600" dirty="0" err="1" smtClean="0"/>
              <a:t>daljeg</a:t>
            </a:r>
            <a:r>
              <a:rPr lang="en-US" sz="3600" dirty="0" smtClean="0"/>
              <a:t> </a:t>
            </a:r>
            <a:r>
              <a:rPr lang="en-US" sz="3600" dirty="0" err="1" smtClean="0"/>
              <a:t>razvoja</a:t>
            </a:r>
            <a:r>
              <a:rPr lang="en-US" sz="3600" dirty="0" smtClean="0"/>
              <a:t> </a:t>
            </a:r>
            <a:r>
              <a:rPr lang="en-US" sz="3600" dirty="0" err="1" smtClean="0"/>
              <a:t>proizvodnih</a:t>
            </a:r>
            <a:r>
              <a:rPr lang="en-US" sz="3600" dirty="0" smtClean="0"/>
              <a:t> </a:t>
            </a:r>
            <a:r>
              <a:rPr lang="en-US" sz="3600" dirty="0" err="1" smtClean="0"/>
              <a:t>privatnih</a:t>
            </a:r>
            <a:r>
              <a:rPr lang="en-US" sz="3600" dirty="0" smtClean="0"/>
              <a:t> </a:t>
            </a:r>
            <a:r>
              <a:rPr lang="en-US" sz="3600" dirty="0" err="1" smtClean="0"/>
              <a:t>preduzeća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članica</a:t>
            </a:r>
            <a:r>
              <a:rPr lang="en-US" sz="3600" dirty="0" smtClean="0"/>
              <a:t>, </a:t>
            </a:r>
            <a:r>
              <a:rPr lang="en-US" sz="3600" dirty="0" err="1" smtClean="0"/>
              <a:t>naročito</a:t>
            </a:r>
            <a:r>
              <a:rPr lang="en-US" sz="3600" dirty="0" smtClean="0"/>
              <a:t> u </a:t>
            </a:r>
            <a:r>
              <a:rPr lang="en-US" sz="3600" dirty="0" err="1" smtClean="0"/>
              <a:t>manje</a:t>
            </a:r>
            <a:r>
              <a:rPr lang="en-US" sz="3600" dirty="0" smtClean="0"/>
              <a:t> </a:t>
            </a:r>
            <a:r>
              <a:rPr lang="en-US" sz="3600" dirty="0" err="1" smtClean="0"/>
              <a:t>razvijenim</a:t>
            </a:r>
            <a:r>
              <a:rPr lang="en-US" sz="3600" dirty="0" smtClean="0"/>
              <a:t> </a:t>
            </a:r>
            <a:r>
              <a:rPr lang="en-US" sz="3600" dirty="0" err="1" smtClean="0"/>
              <a:t>područjima</a:t>
            </a:r>
            <a:r>
              <a:rPr lang="en-US" sz="3600" dirty="0" smtClean="0"/>
              <a:t>, </a:t>
            </a:r>
            <a:r>
              <a:rPr lang="en-US" sz="3600" dirty="0" err="1" smtClean="0"/>
              <a:t>dopunjavajući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taj</a:t>
            </a:r>
            <a:r>
              <a:rPr lang="en-US" sz="3600" dirty="0" smtClean="0"/>
              <a:t> </a:t>
            </a:r>
            <a:r>
              <a:rPr lang="en-US" sz="3600" dirty="0" err="1" smtClean="0"/>
              <a:t>način</a:t>
            </a:r>
            <a:r>
              <a:rPr lang="en-US" sz="3600" dirty="0" smtClean="0"/>
              <a:t> d</a:t>
            </a:r>
            <a:r>
              <a:rPr lang="sr-Latn-ME" sz="3600" dirty="0" smtClean="0"/>
              <a:t>j</a:t>
            </a:r>
            <a:r>
              <a:rPr lang="en-US" sz="3600" dirty="0" err="1" smtClean="0"/>
              <a:t>elatnost</a:t>
            </a:r>
            <a:r>
              <a:rPr lang="en-US" sz="3600" dirty="0" smtClean="0"/>
              <a:t> </a:t>
            </a:r>
            <a:r>
              <a:rPr lang="en-US" sz="3600" dirty="0" err="1" smtClean="0"/>
              <a:t>kojom</a:t>
            </a:r>
            <a:r>
              <a:rPr lang="en-US" sz="3600" dirty="0" smtClean="0"/>
              <a:t> se </a:t>
            </a:r>
            <a:r>
              <a:rPr lang="en-US" sz="3600" dirty="0" err="1" smtClean="0"/>
              <a:t>bavi</a:t>
            </a:r>
            <a:r>
              <a:rPr lang="en-US" sz="3600" dirty="0" smtClean="0"/>
              <a:t> IBRD.</a:t>
            </a:r>
            <a:endParaRPr lang="sr-Latn-ME" sz="3600" dirty="0" smtClean="0"/>
          </a:p>
          <a:p>
            <a:pPr marL="0" indent="0" algn="just">
              <a:buNone/>
            </a:pPr>
            <a:r>
              <a:rPr lang="en-US" sz="3600" dirty="0" smtClean="0"/>
              <a:t>U </a:t>
            </a:r>
            <a:r>
              <a:rPr lang="en-US" sz="3600" dirty="0" err="1" smtClean="0"/>
              <a:t>ostvarivanju</a:t>
            </a:r>
            <a:r>
              <a:rPr lang="en-US" sz="3600" dirty="0" smtClean="0"/>
              <a:t> </a:t>
            </a:r>
            <a:r>
              <a:rPr lang="en-US" sz="3600" dirty="0" err="1" smtClean="0"/>
              <a:t>ovog</a:t>
            </a:r>
            <a:r>
              <a:rPr lang="en-US" sz="3600" dirty="0" smtClean="0"/>
              <a:t> </a:t>
            </a:r>
            <a:r>
              <a:rPr lang="en-US" sz="3600" dirty="0" err="1" smtClean="0"/>
              <a:t>cilja</a:t>
            </a:r>
            <a:r>
              <a:rPr lang="en-US" sz="3600" dirty="0" smtClean="0"/>
              <a:t> IFC u </a:t>
            </a:r>
            <a:r>
              <a:rPr lang="en-US" sz="3600" dirty="0" err="1" smtClean="0"/>
              <a:t>saradnji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</a:t>
            </a:r>
            <a:r>
              <a:rPr lang="en-US" sz="3600" dirty="0" err="1" smtClean="0"/>
              <a:t>privatnim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investitorima</a:t>
            </a:r>
            <a:r>
              <a:rPr lang="en-US" sz="3600" dirty="0" smtClean="0"/>
              <a:t>: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pruža</a:t>
            </a:r>
            <a:r>
              <a:rPr lang="en-US" sz="3600" dirty="0" smtClean="0"/>
              <a:t> </a:t>
            </a:r>
            <a:r>
              <a:rPr lang="en-US" sz="3600" dirty="0" err="1" smtClean="0"/>
              <a:t>fianansiku</a:t>
            </a:r>
            <a:r>
              <a:rPr lang="en-US" sz="3600" dirty="0" smtClean="0"/>
              <a:t> </a:t>
            </a:r>
            <a:r>
              <a:rPr lang="en-US" sz="3600" dirty="0" err="1" smtClean="0"/>
              <a:t>pomoć</a:t>
            </a:r>
            <a:r>
              <a:rPr lang="en-US" sz="3600" dirty="0" smtClean="0"/>
              <a:t> </a:t>
            </a:r>
            <a:r>
              <a:rPr lang="en-US" sz="3600" dirty="0" err="1" smtClean="0"/>
              <a:t>kod</a:t>
            </a:r>
            <a:r>
              <a:rPr lang="en-US" sz="3600" dirty="0" smtClean="0"/>
              <a:t> </a:t>
            </a:r>
            <a:r>
              <a:rPr lang="en-US" sz="3600" dirty="0" err="1" smtClean="0"/>
              <a:t>osnivanja</a:t>
            </a:r>
            <a:r>
              <a:rPr lang="en-US" sz="3600" dirty="0" smtClean="0"/>
              <a:t>, </a:t>
            </a:r>
            <a:r>
              <a:rPr lang="en-US" sz="3600" dirty="0" err="1" smtClean="0"/>
              <a:t>modernizacije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proširivanja</a:t>
            </a:r>
            <a:r>
              <a:rPr lang="en-US" sz="3600" dirty="0" smtClean="0"/>
              <a:t> </a:t>
            </a:r>
            <a:r>
              <a:rPr lang="en-US" sz="3600" dirty="0" err="1" smtClean="0"/>
              <a:t>proizvodnih</a:t>
            </a:r>
            <a:r>
              <a:rPr lang="en-US" sz="3600" dirty="0" smtClean="0"/>
              <a:t> </a:t>
            </a:r>
            <a:r>
              <a:rPr lang="en-US" sz="3600" dirty="0" err="1" smtClean="0"/>
              <a:t>privatnih</a:t>
            </a:r>
            <a:r>
              <a:rPr lang="en-US" sz="3600" dirty="0" smtClean="0"/>
              <a:t> </a:t>
            </a:r>
            <a:r>
              <a:rPr lang="en-US" sz="3600" dirty="0" err="1" smtClean="0"/>
              <a:t>preduzeća</a:t>
            </a:r>
            <a:r>
              <a:rPr lang="en-US" sz="3600" dirty="0" smtClean="0"/>
              <a:t> </a:t>
            </a:r>
            <a:r>
              <a:rPr lang="en-US" sz="3600" dirty="0" err="1" smtClean="0"/>
              <a:t>koja</a:t>
            </a:r>
            <a:r>
              <a:rPr lang="en-US" sz="3600" dirty="0" smtClean="0"/>
              <a:t> </a:t>
            </a:r>
            <a:r>
              <a:rPr lang="en-US" sz="3600" dirty="0" err="1" smtClean="0"/>
              <a:t>treba</a:t>
            </a:r>
            <a:r>
              <a:rPr lang="en-US" sz="3600" dirty="0" smtClean="0"/>
              <a:t> da </a:t>
            </a:r>
            <a:r>
              <a:rPr lang="en-US" sz="3600" dirty="0" err="1" smtClean="0"/>
              <a:t>doprinose</a:t>
            </a:r>
            <a:r>
              <a:rPr lang="en-US" sz="3600" dirty="0" smtClean="0"/>
              <a:t> </a:t>
            </a:r>
            <a:r>
              <a:rPr lang="en-US" sz="3600" dirty="0" err="1" smtClean="0"/>
              <a:t>razvoju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sr-Latn-ME" sz="3600" dirty="0" smtClean="0"/>
              <a:t>.</a:t>
            </a:r>
            <a:r>
              <a:rPr lang="en-US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77545725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6824" y="403412"/>
            <a:ext cx="10546976" cy="5773551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stara</a:t>
            </a:r>
            <a:r>
              <a:rPr lang="en-US" sz="3600" dirty="0" smtClean="0"/>
              <a:t> se da </a:t>
            </a:r>
            <a:r>
              <a:rPr lang="en-US" sz="3600" dirty="0" err="1" smtClean="0"/>
              <a:t>objedinjuje</a:t>
            </a:r>
            <a:r>
              <a:rPr lang="en-US" sz="3600" dirty="0" smtClean="0"/>
              <a:t> </a:t>
            </a:r>
            <a:r>
              <a:rPr lang="en-US" sz="3600" dirty="0" err="1" smtClean="0"/>
              <a:t>mogućnosti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investiciona</a:t>
            </a:r>
            <a:r>
              <a:rPr lang="en-US" sz="3600" dirty="0" smtClean="0"/>
              <a:t> </a:t>
            </a:r>
            <a:r>
              <a:rPr lang="en-US" sz="3600" dirty="0" err="1" smtClean="0"/>
              <a:t>ulaganja</a:t>
            </a:r>
            <a:r>
              <a:rPr lang="en-US" sz="3600" dirty="0" smtClean="0"/>
              <a:t>, </a:t>
            </a:r>
            <a:r>
              <a:rPr lang="en-US" sz="3600" dirty="0" err="1" smtClean="0"/>
              <a:t>domaći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strani</a:t>
            </a:r>
            <a:r>
              <a:rPr lang="en-US" sz="3600" dirty="0" smtClean="0"/>
              <a:t> </a:t>
            </a:r>
            <a:r>
              <a:rPr lang="en-US" sz="3600" dirty="0" err="1" smtClean="0"/>
              <a:t>privatni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</a:t>
            </a:r>
            <a:r>
              <a:rPr lang="en-US" sz="3600" dirty="0" smtClean="0"/>
              <a:t>, </a:t>
            </a:r>
            <a:r>
              <a:rPr lang="en-US" sz="3600" dirty="0" err="1" smtClean="0"/>
              <a:t>kao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iskusan</a:t>
            </a:r>
            <a:r>
              <a:rPr lang="en-US" sz="3600" dirty="0" smtClean="0"/>
              <a:t> </a:t>
            </a:r>
            <a:r>
              <a:rPr lang="en-US" sz="3600" dirty="0" err="1" smtClean="0"/>
              <a:t>rukovodeći</a:t>
            </a:r>
            <a:r>
              <a:rPr lang="en-US" sz="3600" dirty="0" smtClean="0"/>
              <a:t> </a:t>
            </a:r>
            <a:r>
              <a:rPr lang="en-US" sz="3600" dirty="0" err="1" smtClean="0"/>
              <a:t>kada</a:t>
            </a:r>
            <a:r>
              <a:rPr lang="en-US" sz="3600" dirty="0" smtClean="0"/>
              <a:t>;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stara</a:t>
            </a:r>
            <a:r>
              <a:rPr lang="en-US" sz="3600" dirty="0" smtClean="0"/>
              <a:t> se da </a:t>
            </a:r>
            <a:r>
              <a:rPr lang="en-US" sz="3600" dirty="0" err="1" smtClean="0"/>
              <a:t>podstiče</a:t>
            </a:r>
            <a:r>
              <a:rPr lang="en-US" sz="3600" dirty="0" smtClean="0"/>
              <a:t>, </a:t>
            </a:r>
            <a:r>
              <a:rPr lang="en-US" sz="3600" dirty="0" err="1" smtClean="0"/>
              <a:t>kao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da </a:t>
            </a:r>
            <a:r>
              <a:rPr lang="en-US" sz="3600" dirty="0" err="1" smtClean="0"/>
              <a:t>pomaže</a:t>
            </a:r>
            <a:r>
              <a:rPr lang="en-US" sz="3600" dirty="0" smtClean="0"/>
              <a:t> </a:t>
            </a:r>
            <a:r>
              <a:rPr lang="en-US" sz="3600" dirty="0" err="1" smtClean="0"/>
              <a:t>stvaranje</a:t>
            </a:r>
            <a:r>
              <a:rPr lang="en-US" sz="3600" dirty="0" smtClean="0"/>
              <a:t> </a:t>
            </a:r>
            <a:r>
              <a:rPr lang="en-US" sz="3600" dirty="0" err="1" smtClean="0"/>
              <a:t>uslova</a:t>
            </a:r>
            <a:r>
              <a:rPr lang="en-US" sz="3600" dirty="0" smtClean="0"/>
              <a:t> </a:t>
            </a:r>
            <a:r>
              <a:rPr lang="en-US" sz="3600" dirty="0" err="1" smtClean="0"/>
              <a:t>koji</a:t>
            </a:r>
            <a:r>
              <a:rPr lang="en-US" sz="3600" dirty="0" smtClean="0"/>
              <a:t> </a:t>
            </a:r>
            <a:r>
              <a:rPr lang="en-US" sz="3600" dirty="0" err="1" smtClean="0"/>
              <a:t>će</a:t>
            </a:r>
            <a:r>
              <a:rPr lang="en-US" sz="3600" dirty="0" smtClean="0"/>
              <a:t> </a:t>
            </a:r>
            <a:r>
              <a:rPr lang="en-US" sz="3600" dirty="0" err="1" smtClean="0"/>
              <a:t>omogućiti</a:t>
            </a:r>
            <a:r>
              <a:rPr lang="en-US" sz="3600" dirty="0" smtClean="0"/>
              <a:t> </a:t>
            </a:r>
            <a:r>
              <a:rPr lang="en-US" sz="3600" dirty="0" err="1" smtClean="0"/>
              <a:t>priliv</a:t>
            </a:r>
            <a:r>
              <a:rPr lang="en-US" sz="3600" dirty="0" smtClean="0"/>
              <a:t> </a:t>
            </a:r>
            <a:r>
              <a:rPr lang="en-US" sz="3600" dirty="0" err="1" smtClean="0"/>
              <a:t>kako</a:t>
            </a:r>
            <a:r>
              <a:rPr lang="en-US" sz="3600" dirty="0" smtClean="0"/>
              <a:t> </a:t>
            </a:r>
            <a:r>
              <a:rPr lang="en-US" sz="3600" dirty="0" err="1" smtClean="0"/>
              <a:t>domaćeg</a:t>
            </a:r>
            <a:r>
              <a:rPr lang="en-US" sz="3600" dirty="0" smtClean="0"/>
              <a:t> </a:t>
            </a:r>
            <a:r>
              <a:rPr lang="en-US" sz="3600" dirty="0" err="1" smtClean="0"/>
              <a:t>tako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stranog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kapitala</a:t>
            </a:r>
            <a:r>
              <a:rPr lang="en-US" sz="3600" dirty="0" smtClean="0"/>
              <a:t> </a:t>
            </a:r>
            <a:r>
              <a:rPr lang="en-US" sz="3600" dirty="0" err="1" smtClean="0"/>
              <a:t>namenjenog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ulaganja</a:t>
            </a:r>
            <a:r>
              <a:rPr lang="en-US" sz="3600" dirty="0" smtClean="0"/>
              <a:t> u </a:t>
            </a:r>
            <a:r>
              <a:rPr lang="en-US" sz="3600" dirty="0" err="1" smtClean="0"/>
              <a:t>proizvodne</a:t>
            </a:r>
            <a:r>
              <a:rPr lang="en-US" sz="3600" dirty="0" smtClean="0"/>
              <a:t> </a:t>
            </a:r>
            <a:r>
              <a:rPr lang="en-US" sz="3600" dirty="0" err="1" smtClean="0"/>
              <a:t>kapacitete</a:t>
            </a:r>
            <a:r>
              <a:rPr lang="en-US" sz="3600" dirty="0" smtClean="0"/>
              <a:t> u </a:t>
            </a:r>
            <a:r>
              <a:rPr lang="en-US" sz="3600" dirty="0" err="1" smtClean="0"/>
              <a:t>zemljama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članicama</a:t>
            </a:r>
            <a:r>
              <a:rPr lang="en-US" sz="3600" dirty="0" smtClean="0"/>
              <a:t>.</a:t>
            </a: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223067682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565" y="389965"/>
            <a:ext cx="10735235" cy="5786998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 err="1" smtClean="0"/>
              <a:t>Svoj</a:t>
            </a:r>
            <a:r>
              <a:rPr lang="en-US" sz="3600" dirty="0" smtClean="0"/>
              <a:t> </a:t>
            </a:r>
            <a:r>
              <a:rPr lang="en-US" sz="3600" dirty="0" err="1" smtClean="0"/>
              <a:t>cilj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misiju</a:t>
            </a:r>
            <a:r>
              <a:rPr lang="en-US" sz="3600" dirty="0" smtClean="0"/>
              <a:t>, da </a:t>
            </a:r>
            <a:r>
              <a:rPr lang="en-US" sz="3600" dirty="0" err="1" smtClean="0"/>
              <a:t>pomaže</a:t>
            </a:r>
            <a:r>
              <a:rPr lang="en-US" sz="3600" dirty="0" smtClean="0"/>
              <a:t> </a:t>
            </a:r>
            <a:r>
              <a:rPr lang="en-US" sz="3600" dirty="0" err="1" smtClean="0"/>
              <a:t>preduzećima</a:t>
            </a:r>
            <a:r>
              <a:rPr lang="en-US" sz="3600" dirty="0" smtClean="0"/>
              <a:t> u </a:t>
            </a:r>
            <a:r>
              <a:rPr lang="en-US" sz="3600" dirty="0" err="1" smtClean="0"/>
              <a:t>zemljama</a:t>
            </a:r>
            <a:r>
              <a:rPr lang="en-US" sz="3600" dirty="0" smtClean="0"/>
              <a:t> u </a:t>
            </a:r>
            <a:r>
              <a:rPr lang="en-US" sz="3600" dirty="0" err="1" smtClean="0"/>
              <a:t>razvoju</a:t>
            </a:r>
            <a:r>
              <a:rPr lang="en-US" sz="3600" dirty="0" smtClean="0"/>
              <a:t>, IFC </a:t>
            </a:r>
            <a:r>
              <a:rPr lang="en-US" sz="3600" dirty="0" err="1" smtClean="0"/>
              <a:t>realizuje</a:t>
            </a:r>
            <a:r>
              <a:rPr lang="en-US" sz="3600" dirty="0" smtClean="0"/>
              <a:t> </a:t>
            </a:r>
            <a:r>
              <a:rPr lang="en-US" sz="3600" dirty="0" err="1" smtClean="0"/>
              <a:t>aktivnostima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raznim</a:t>
            </a:r>
            <a:r>
              <a:rPr lang="en-US" sz="3600" dirty="0" smtClean="0"/>
              <a:t> </a:t>
            </a:r>
            <a:r>
              <a:rPr lang="en-US" sz="3600" dirty="0" err="1" smtClean="0"/>
              <a:t>poljima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marL="0" indent="0">
              <a:buNone/>
            </a:pPr>
            <a:r>
              <a:rPr lang="en-US" sz="3600" dirty="0" smtClean="0"/>
              <a:t>Pored </a:t>
            </a:r>
            <a:r>
              <a:rPr lang="en-US" sz="3600" dirty="0" err="1" smtClean="0"/>
              <a:t>svoje</a:t>
            </a:r>
            <a:r>
              <a:rPr lang="en-US" sz="3600" dirty="0" smtClean="0"/>
              <a:t>, </a:t>
            </a:r>
            <a:r>
              <a:rPr lang="en-US" sz="3600" dirty="0" err="1" smtClean="0"/>
              <a:t>nekada</a:t>
            </a:r>
            <a:r>
              <a:rPr lang="en-US" sz="3600" dirty="0" smtClean="0"/>
              <a:t> </a:t>
            </a:r>
            <a:r>
              <a:rPr lang="en-US" sz="3600" dirty="0" err="1" smtClean="0"/>
              <a:t>dominantne</a:t>
            </a:r>
            <a:r>
              <a:rPr lang="en-US" sz="3600" dirty="0" smtClean="0"/>
              <a:t> </a:t>
            </a:r>
            <a:r>
              <a:rPr lang="en-US" sz="3600" dirty="0" err="1" smtClean="0"/>
              <a:t>uloge</a:t>
            </a:r>
            <a:r>
              <a:rPr lang="en-US" sz="3600" dirty="0" smtClean="0"/>
              <a:t>, da </a:t>
            </a:r>
            <a:r>
              <a:rPr lang="en-US" sz="3600" dirty="0" err="1" smtClean="0"/>
              <a:t>obezbeđuje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finansiranje</a:t>
            </a:r>
            <a:r>
              <a:rPr lang="en-US" sz="3600" dirty="0" smtClean="0"/>
              <a:t> </a:t>
            </a:r>
            <a:r>
              <a:rPr lang="en-US" sz="3600" dirty="0" err="1" smtClean="0"/>
              <a:t>projekata</a:t>
            </a:r>
            <a:r>
              <a:rPr lang="en-US" sz="3600" dirty="0" smtClean="0"/>
              <a:t> </a:t>
            </a:r>
            <a:r>
              <a:rPr lang="en-US" sz="3600" dirty="0" err="1" smtClean="0"/>
              <a:t>kompanija</a:t>
            </a:r>
            <a:r>
              <a:rPr lang="en-US" sz="3600" dirty="0" smtClean="0"/>
              <a:t> u </a:t>
            </a:r>
            <a:r>
              <a:rPr lang="en-US" sz="3600" dirty="0" err="1" smtClean="0"/>
              <a:t>zemljama</a:t>
            </a:r>
            <a:r>
              <a:rPr lang="en-US" sz="3600" dirty="0" smtClean="0"/>
              <a:t> u </a:t>
            </a:r>
            <a:r>
              <a:rPr lang="en-US" sz="3600" dirty="0" err="1" smtClean="0"/>
              <a:t>razvoju</a:t>
            </a:r>
            <a:r>
              <a:rPr lang="en-US" sz="3600" dirty="0" smtClean="0"/>
              <a:t>, IFC je </a:t>
            </a:r>
            <a:r>
              <a:rPr lang="en-US" sz="3600" dirty="0" err="1" smtClean="0"/>
              <a:t>takođe</a:t>
            </a:r>
            <a:r>
              <a:rPr lang="en-US" sz="3600" dirty="0" smtClean="0"/>
              <a:t>: </a:t>
            </a:r>
            <a:endParaRPr lang="sr-Latn-ME" sz="3600" dirty="0" smtClean="0"/>
          </a:p>
          <a:p>
            <a:r>
              <a:rPr lang="en-US" sz="3600" dirty="0" err="1" smtClean="0"/>
              <a:t>razvila</a:t>
            </a:r>
            <a:r>
              <a:rPr lang="en-US" sz="3600" dirty="0" smtClean="0"/>
              <a:t> </a:t>
            </a:r>
            <a:r>
              <a:rPr lang="en-US" sz="3600" dirty="0" err="1" smtClean="0"/>
              <a:t>inovativan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investicioni</a:t>
            </a:r>
            <a:r>
              <a:rPr lang="en-US" sz="3600" dirty="0" smtClean="0"/>
              <a:t> </a:t>
            </a:r>
            <a:r>
              <a:rPr lang="en-US" sz="3600" dirty="0" err="1" smtClean="0"/>
              <a:t>servis</a:t>
            </a:r>
            <a:r>
              <a:rPr lang="en-US" sz="3600" dirty="0" smtClean="0"/>
              <a:t>;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proširila</a:t>
            </a:r>
            <a:r>
              <a:rPr lang="en-US" sz="3600" dirty="0" smtClean="0"/>
              <a:t> </a:t>
            </a:r>
            <a:r>
              <a:rPr lang="en-US" sz="3600" dirty="0" err="1" smtClean="0"/>
              <a:t>kapacitete</a:t>
            </a:r>
            <a:r>
              <a:rPr lang="en-US" sz="3600" dirty="0" smtClean="0"/>
              <a:t> u </a:t>
            </a:r>
            <a:r>
              <a:rPr lang="en-US" sz="3600" dirty="0" err="1" smtClean="0"/>
              <a:t>obezbeđivanju</a:t>
            </a:r>
            <a:r>
              <a:rPr lang="en-US" sz="3600" dirty="0" smtClean="0"/>
              <a:t> </a:t>
            </a:r>
            <a:r>
              <a:rPr lang="en-US" sz="3600" dirty="0" err="1" smtClean="0"/>
              <a:t>savetodavnih</a:t>
            </a:r>
            <a:r>
              <a:rPr lang="en-US" sz="3600" dirty="0" smtClean="0"/>
              <a:t> </a:t>
            </a:r>
            <a:r>
              <a:rPr lang="en-US" sz="3600" dirty="0" err="1" smtClean="0"/>
              <a:t>usluga</a:t>
            </a:r>
            <a:r>
              <a:rPr lang="en-US" sz="3600" dirty="0" smtClean="0"/>
              <a:t>;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produbila</a:t>
            </a:r>
            <a:r>
              <a:rPr lang="en-US" sz="3600" dirty="0" smtClean="0"/>
              <a:t> </a:t>
            </a:r>
            <a:r>
              <a:rPr lang="en-US" sz="3600" dirty="0" err="1" smtClean="0"/>
              <a:t>svoju</a:t>
            </a:r>
            <a:r>
              <a:rPr lang="en-US" sz="3600" dirty="0" smtClean="0"/>
              <a:t> </a:t>
            </a:r>
            <a:r>
              <a:rPr lang="en-US" sz="3600" dirty="0" err="1" smtClean="0"/>
              <a:t>ekspertizu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poljima</a:t>
            </a:r>
            <a:r>
              <a:rPr lang="en-US" sz="3600" dirty="0" smtClean="0"/>
              <a:t> </a:t>
            </a:r>
            <a:r>
              <a:rPr lang="en-US" sz="3600" dirty="0" err="1" smtClean="0"/>
              <a:t>korporativnog</a:t>
            </a:r>
            <a:r>
              <a:rPr lang="en-US" sz="3600" dirty="0" smtClean="0"/>
              <a:t> </a:t>
            </a:r>
            <a:r>
              <a:rPr lang="en-US" sz="3600" dirty="0" err="1" smtClean="0"/>
              <a:t>upravljanja</a:t>
            </a:r>
            <a:r>
              <a:rPr lang="en-US" sz="3600" dirty="0" smtClean="0"/>
              <a:t>, </a:t>
            </a:r>
            <a:r>
              <a:rPr lang="en-US" sz="3600" dirty="0" err="1" smtClean="0"/>
              <a:t>životne</a:t>
            </a:r>
            <a:r>
              <a:rPr lang="en-US" sz="3600" dirty="0" smtClean="0"/>
              <a:t> </a:t>
            </a:r>
            <a:r>
              <a:rPr lang="en-US" sz="3600" dirty="0" err="1" smtClean="0"/>
              <a:t>sredine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socijalne</a:t>
            </a:r>
            <a:r>
              <a:rPr lang="en-US" sz="3600" dirty="0" smtClean="0"/>
              <a:t> </a:t>
            </a:r>
            <a:r>
              <a:rPr lang="en-US" sz="3600" dirty="0" err="1" smtClean="0"/>
              <a:t>politike</a:t>
            </a:r>
            <a:r>
              <a:rPr lang="en-US" sz="3600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0360122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96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PRINCIPI POSLOVANJA </a:t>
            </a:r>
            <a:endParaRPr lang="sr-Latn-ME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012" y="954742"/>
            <a:ext cx="10721788" cy="522222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dirty="0" err="1" smtClean="0"/>
              <a:t>Izm</a:t>
            </a:r>
            <a:r>
              <a:rPr lang="sr-Latn-ME" sz="3200" dirty="0" smtClean="0"/>
              <a:t>j</a:t>
            </a:r>
            <a:r>
              <a:rPr lang="en-US" sz="3200" dirty="0" err="1" smtClean="0"/>
              <a:t>enama</a:t>
            </a:r>
            <a:r>
              <a:rPr lang="en-US" sz="3200" dirty="0" smtClean="0"/>
              <a:t> </a:t>
            </a:r>
            <a:r>
              <a:rPr lang="en-US" sz="3200" dirty="0" err="1" smtClean="0"/>
              <a:t>Sporazuma</a:t>
            </a:r>
            <a:r>
              <a:rPr lang="en-US" sz="3200" dirty="0" smtClean="0"/>
              <a:t> IFC </a:t>
            </a:r>
            <a:r>
              <a:rPr lang="en-US" sz="3200" dirty="0" err="1" smtClean="0"/>
              <a:t>iz</a:t>
            </a:r>
            <a:r>
              <a:rPr lang="en-US" sz="3200" dirty="0" smtClean="0"/>
              <a:t> 1961. </a:t>
            </a:r>
            <a:r>
              <a:rPr lang="en-US" sz="3200" dirty="0" err="1" smtClean="0"/>
              <a:t>godine</a:t>
            </a:r>
            <a:r>
              <a:rPr lang="en-US" sz="3200" dirty="0" smtClean="0"/>
              <a:t>, u </a:t>
            </a:r>
            <a:r>
              <a:rPr lang="en-US" sz="3200" dirty="0" err="1" smtClean="0"/>
              <a:t>delu</a:t>
            </a:r>
            <a:r>
              <a:rPr lang="en-US" sz="3200" dirty="0" smtClean="0"/>
              <a:t> </a:t>
            </a:r>
            <a:r>
              <a:rPr lang="en-US" sz="3200" dirty="0" err="1" smtClean="0"/>
              <a:t>koji</a:t>
            </a:r>
            <a:r>
              <a:rPr lang="en-US" sz="3200" dirty="0" smtClean="0"/>
              <a:t> se </a:t>
            </a:r>
            <a:r>
              <a:rPr lang="en-US" sz="3200" dirty="0" err="1" smtClean="0"/>
              <a:t>tiče</a:t>
            </a:r>
            <a:r>
              <a:rPr lang="en-US" sz="3200" dirty="0" smtClean="0"/>
              <a:t> </a:t>
            </a:r>
            <a:r>
              <a:rPr lang="en-US" sz="3200" dirty="0" err="1" smtClean="0"/>
              <a:t>principa</a:t>
            </a:r>
            <a:r>
              <a:rPr lang="en-US" sz="3200" dirty="0" smtClean="0"/>
              <a:t> </a:t>
            </a:r>
            <a:r>
              <a:rPr lang="en-US" sz="3200" dirty="0" err="1" smtClean="0"/>
              <a:t>poslovanja</a:t>
            </a:r>
            <a:r>
              <a:rPr lang="en-US" sz="3200" dirty="0" smtClean="0"/>
              <a:t>, </a:t>
            </a:r>
            <a:r>
              <a:rPr lang="en-US" sz="3200" dirty="0" err="1" smtClean="0"/>
              <a:t>utvrđeno</a:t>
            </a:r>
            <a:r>
              <a:rPr lang="en-US" sz="3200" dirty="0" smtClean="0"/>
              <a:t> je </a:t>
            </a:r>
            <a:r>
              <a:rPr lang="en-US" sz="3200" dirty="0" err="1" smtClean="0"/>
              <a:t>Korporacija</a:t>
            </a:r>
            <a:r>
              <a:rPr lang="en-US" sz="3200" dirty="0" smtClean="0"/>
              <a:t> </a:t>
            </a:r>
            <a:r>
              <a:rPr lang="en-US" sz="3200" dirty="0" err="1" smtClean="0"/>
              <a:t>operacije</a:t>
            </a:r>
            <a:r>
              <a:rPr lang="en-US" sz="3200" dirty="0" smtClean="0"/>
              <a:t> </a:t>
            </a:r>
            <a:r>
              <a:rPr lang="en-US" sz="3200" dirty="0" err="1" smtClean="0"/>
              <a:t>vrši</a:t>
            </a:r>
            <a:r>
              <a:rPr lang="en-US" sz="3200" dirty="0" smtClean="0"/>
              <a:t> u </a:t>
            </a:r>
            <a:r>
              <a:rPr lang="en-US" sz="3200" dirty="0" err="1" smtClean="0"/>
              <a:t>skladu</a:t>
            </a:r>
            <a:r>
              <a:rPr lang="en-US" sz="3200" dirty="0" smtClean="0"/>
              <a:t> </a:t>
            </a:r>
            <a:r>
              <a:rPr lang="en-US" sz="3200" dirty="0" err="1" smtClean="0"/>
              <a:t>sa</a:t>
            </a:r>
            <a:r>
              <a:rPr lang="en-US" sz="3200" dirty="0" smtClean="0"/>
              <a:t> </a:t>
            </a:r>
            <a:r>
              <a:rPr lang="en-US" sz="3200" dirty="0" err="1" smtClean="0"/>
              <a:t>sledećim</a:t>
            </a:r>
            <a:r>
              <a:rPr lang="en-US" sz="3200" dirty="0" smtClean="0"/>
              <a:t> </a:t>
            </a:r>
            <a:r>
              <a:rPr lang="en-US" sz="3200" dirty="0" err="1" smtClean="0"/>
              <a:t>principima</a:t>
            </a:r>
            <a:r>
              <a:rPr lang="en-US" sz="3200" dirty="0" smtClean="0"/>
              <a:t>: </a:t>
            </a:r>
            <a:endParaRPr lang="sr-Latn-ME" sz="3200" dirty="0" smtClean="0"/>
          </a:p>
          <a:p>
            <a:pPr algn="just"/>
            <a:r>
              <a:rPr lang="en-US" sz="3200" dirty="0" err="1" smtClean="0"/>
              <a:t>Korporacija</a:t>
            </a:r>
            <a:r>
              <a:rPr lang="en-US" sz="3200" dirty="0" smtClean="0"/>
              <a:t> ne </a:t>
            </a:r>
            <a:r>
              <a:rPr lang="en-US" sz="3200" dirty="0" err="1" smtClean="0"/>
              <a:t>prihvata</a:t>
            </a:r>
            <a:r>
              <a:rPr lang="en-US" sz="3200" dirty="0" smtClean="0"/>
              <a:t> da se </a:t>
            </a:r>
            <a:r>
              <a:rPr lang="en-US" sz="3200" dirty="0" err="1" smtClean="0"/>
              <a:t>vrši</a:t>
            </a:r>
            <a:r>
              <a:rPr lang="en-US" sz="3200" dirty="0" smtClean="0"/>
              <a:t> </a:t>
            </a:r>
            <a:r>
              <a:rPr lang="en-US" sz="3200" dirty="0" err="1" smtClean="0"/>
              <a:t>bilo</a:t>
            </a:r>
            <a:r>
              <a:rPr lang="en-US" sz="3200" dirty="0" smtClean="0"/>
              <a:t> </a:t>
            </a:r>
            <a:r>
              <a:rPr lang="en-US" sz="3200" dirty="0" err="1" smtClean="0"/>
              <a:t>kakvo</a:t>
            </a:r>
            <a:r>
              <a:rPr lang="en-US" sz="3200" dirty="0" smtClean="0"/>
              <a:t> </a:t>
            </a:r>
            <a:r>
              <a:rPr lang="en-US" sz="3200" dirty="0" err="1" smtClean="0"/>
              <a:t>finansiranje</a:t>
            </a:r>
            <a:r>
              <a:rPr lang="en-US" sz="3200" dirty="0" smtClean="0"/>
              <a:t> </a:t>
            </a:r>
            <a:r>
              <a:rPr lang="en-US" sz="3200" dirty="0" err="1" smtClean="0"/>
              <a:t>za</a:t>
            </a:r>
            <a:r>
              <a:rPr lang="en-US" sz="3200" dirty="0" smtClean="0"/>
              <a:t> </a:t>
            </a:r>
            <a:r>
              <a:rPr lang="en-US" sz="3200" dirty="0" err="1" smtClean="0"/>
              <a:t>koje</a:t>
            </a:r>
            <a:r>
              <a:rPr lang="en-US" sz="3200" dirty="0" smtClean="0"/>
              <a:t> se </a:t>
            </a:r>
            <a:r>
              <a:rPr lang="en-US" sz="3200" dirty="0" err="1" smtClean="0"/>
              <a:t>po</a:t>
            </a:r>
            <a:r>
              <a:rPr lang="en-US" sz="3200" dirty="0" smtClean="0"/>
              <a:t> </a:t>
            </a:r>
            <a:r>
              <a:rPr lang="en-US" sz="3200" dirty="0" err="1" smtClean="0"/>
              <a:t>njenom</a:t>
            </a:r>
            <a:r>
              <a:rPr lang="en-US" sz="3200" dirty="0" smtClean="0"/>
              <a:t> </a:t>
            </a:r>
            <a:r>
              <a:rPr lang="en-US" sz="3200" dirty="0" err="1" smtClean="0"/>
              <a:t>mišljenju</a:t>
            </a:r>
            <a:r>
              <a:rPr lang="en-US" sz="3200" dirty="0" smtClean="0"/>
              <a:t> </a:t>
            </a:r>
            <a:r>
              <a:rPr lang="en-US" sz="3200" dirty="0" err="1" smtClean="0"/>
              <a:t>može</a:t>
            </a:r>
            <a:r>
              <a:rPr lang="en-US" sz="3200" dirty="0" smtClean="0"/>
              <a:t> </a:t>
            </a:r>
            <a:r>
              <a:rPr lang="en-US" sz="3200" dirty="0" err="1" smtClean="0"/>
              <a:t>pribaviti</a:t>
            </a:r>
            <a:r>
              <a:rPr lang="en-US" sz="3200" dirty="0" smtClean="0"/>
              <a:t> </a:t>
            </a:r>
            <a:r>
              <a:rPr lang="en-US" sz="3200" dirty="0" err="1" smtClean="0"/>
              <a:t>odgovarajući</a:t>
            </a:r>
            <a:r>
              <a:rPr lang="en-US" sz="3200" dirty="0" smtClean="0"/>
              <a:t> </a:t>
            </a:r>
            <a:r>
              <a:rPr lang="en-US" sz="3200" dirty="0" err="1" smtClean="0"/>
              <a:t>iznos</a:t>
            </a:r>
            <a:r>
              <a:rPr lang="en-US" sz="3200" dirty="0" smtClean="0"/>
              <a:t> </a:t>
            </a:r>
            <a:r>
              <a:rPr lang="en-US" sz="3200" dirty="0" err="1" smtClean="0"/>
              <a:t>privatnog</a:t>
            </a:r>
            <a:r>
              <a:rPr lang="en-US" sz="3200" dirty="0" smtClean="0"/>
              <a:t> </a:t>
            </a:r>
            <a:r>
              <a:rPr lang="en-US" sz="3200" dirty="0" err="1" smtClean="0"/>
              <a:t>kapitala</a:t>
            </a:r>
            <a:r>
              <a:rPr lang="en-US" sz="3200" dirty="0" smtClean="0"/>
              <a:t> pod </a:t>
            </a:r>
            <a:r>
              <a:rPr lang="en-US" sz="3200" dirty="0" err="1" smtClean="0"/>
              <a:t>umerenim</a:t>
            </a:r>
            <a:r>
              <a:rPr lang="en-US" sz="3200" dirty="0" smtClean="0"/>
              <a:t> </a:t>
            </a:r>
            <a:r>
              <a:rPr lang="en-US" sz="3200" dirty="0" err="1" smtClean="0"/>
              <a:t>uslovima</a:t>
            </a:r>
            <a:r>
              <a:rPr lang="en-US" sz="3200" dirty="0" smtClean="0"/>
              <a:t>; </a:t>
            </a:r>
            <a:endParaRPr lang="sr-Latn-ME" sz="3200" dirty="0" smtClean="0"/>
          </a:p>
          <a:p>
            <a:pPr algn="just"/>
            <a:r>
              <a:rPr lang="en-US" sz="3200" dirty="0" err="1" smtClean="0"/>
              <a:t>Korporacija</a:t>
            </a:r>
            <a:r>
              <a:rPr lang="en-US" sz="3200" dirty="0" smtClean="0"/>
              <a:t> </a:t>
            </a:r>
            <a:r>
              <a:rPr lang="en-US" sz="3200" dirty="0" err="1" smtClean="0"/>
              <a:t>neće</a:t>
            </a:r>
            <a:r>
              <a:rPr lang="en-US" sz="3200" dirty="0" smtClean="0"/>
              <a:t> </a:t>
            </a:r>
            <a:r>
              <a:rPr lang="en-US" sz="3200" dirty="0" err="1" smtClean="0"/>
              <a:t>finansirati</a:t>
            </a:r>
            <a:r>
              <a:rPr lang="en-US" sz="3200" dirty="0" smtClean="0"/>
              <a:t> </a:t>
            </a:r>
            <a:r>
              <a:rPr lang="en-US" sz="3200" dirty="0" err="1" smtClean="0"/>
              <a:t>nijedno</a:t>
            </a:r>
            <a:r>
              <a:rPr lang="en-US" sz="3200" dirty="0" smtClean="0"/>
              <a:t> </a:t>
            </a:r>
            <a:r>
              <a:rPr lang="en-US" sz="3200" dirty="0" err="1" smtClean="0"/>
              <a:t>preduzeće</a:t>
            </a:r>
            <a:r>
              <a:rPr lang="en-US" sz="3200" dirty="0" smtClean="0"/>
              <a:t> </a:t>
            </a:r>
            <a:r>
              <a:rPr lang="en-US" sz="3200" dirty="0" err="1" smtClean="0"/>
              <a:t>na</a:t>
            </a:r>
            <a:r>
              <a:rPr lang="en-US" sz="3200" dirty="0" smtClean="0"/>
              <a:t> </a:t>
            </a:r>
            <a:r>
              <a:rPr lang="en-US" sz="3200" dirty="0" err="1" smtClean="0"/>
              <a:t>teritoriji</a:t>
            </a:r>
            <a:r>
              <a:rPr lang="en-US" sz="3200" dirty="0" smtClean="0"/>
              <a:t> </a:t>
            </a:r>
            <a:r>
              <a:rPr lang="en-US" sz="3200" dirty="0" err="1" smtClean="0"/>
              <a:t>bilo</a:t>
            </a:r>
            <a:r>
              <a:rPr lang="en-US" sz="3200" dirty="0" smtClean="0"/>
              <a:t> </a:t>
            </a:r>
            <a:r>
              <a:rPr lang="en-US" sz="3200" dirty="0" err="1" smtClean="0"/>
              <a:t>koje</a:t>
            </a:r>
            <a:r>
              <a:rPr lang="en-US" sz="3200" dirty="0" smtClean="0"/>
              <a:t> </a:t>
            </a:r>
            <a:r>
              <a:rPr lang="en-US" sz="3200" dirty="0" err="1" smtClean="0"/>
              <a:t>članice</a:t>
            </a:r>
            <a:r>
              <a:rPr lang="en-US" sz="3200" dirty="0" smtClean="0"/>
              <a:t> </a:t>
            </a:r>
            <a:r>
              <a:rPr lang="en-US" sz="3200" dirty="0" err="1" smtClean="0"/>
              <a:t>ako</a:t>
            </a:r>
            <a:r>
              <a:rPr lang="en-US" sz="3200" dirty="0" smtClean="0"/>
              <a:t> se </a:t>
            </a:r>
            <a:r>
              <a:rPr lang="en-US" sz="3200" dirty="0" err="1" smtClean="0"/>
              <a:t>odnosna</a:t>
            </a:r>
            <a:r>
              <a:rPr lang="en-US" sz="3200" dirty="0" smtClean="0"/>
              <a:t> </a:t>
            </a:r>
            <a:r>
              <a:rPr lang="en-US" sz="3200" dirty="0" err="1" smtClean="0"/>
              <a:t>članica</a:t>
            </a:r>
            <a:r>
              <a:rPr lang="en-US" sz="3200" dirty="0" smtClean="0"/>
              <a:t> tome </a:t>
            </a:r>
            <a:r>
              <a:rPr lang="en-US" sz="3200" dirty="0" err="1" smtClean="0"/>
              <a:t>protivi</a:t>
            </a:r>
            <a:r>
              <a:rPr lang="en-US" sz="3200" dirty="0" smtClean="0"/>
              <a:t>;</a:t>
            </a:r>
            <a:endParaRPr lang="sr-Latn-ME" sz="3200" dirty="0" smtClean="0"/>
          </a:p>
          <a:p>
            <a:pPr algn="just"/>
            <a:r>
              <a:rPr lang="en-US" sz="3200" dirty="0" smtClean="0"/>
              <a:t> </a:t>
            </a:r>
            <a:r>
              <a:rPr lang="en-US" sz="3200" dirty="0" err="1" smtClean="0"/>
              <a:t>Korporacija</a:t>
            </a:r>
            <a:r>
              <a:rPr lang="en-US" sz="3200" dirty="0" smtClean="0"/>
              <a:t> </a:t>
            </a:r>
            <a:r>
              <a:rPr lang="en-US" sz="3200" dirty="0" err="1" smtClean="0"/>
              <a:t>neće</a:t>
            </a:r>
            <a:r>
              <a:rPr lang="en-US" sz="3200" dirty="0" smtClean="0"/>
              <a:t> </a:t>
            </a:r>
            <a:r>
              <a:rPr lang="en-US" sz="3200" dirty="0" err="1" smtClean="0"/>
              <a:t>postavljati</a:t>
            </a:r>
            <a:r>
              <a:rPr lang="en-US" sz="3200" dirty="0" smtClean="0"/>
              <a:t> </a:t>
            </a:r>
            <a:r>
              <a:rPr lang="en-US" sz="3200" dirty="0" err="1" smtClean="0"/>
              <a:t>uslov</a:t>
            </a:r>
            <a:r>
              <a:rPr lang="en-US" sz="3200" dirty="0" smtClean="0"/>
              <a:t> da </a:t>
            </a:r>
            <a:r>
              <a:rPr lang="en-US" sz="3200" dirty="0" err="1" smtClean="0"/>
              <a:t>sredstva</a:t>
            </a:r>
            <a:r>
              <a:rPr lang="en-US" sz="3200" dirty="0" smtClean="0"/>
              <a:t> </a:t>
            </a:r>
            <a:r>
              <a:rPr lang="en-US" sz="3200" dirty="0" err="1" smtClean="0"/>
              <a:t>koja</a:t>
            </a:r>
            <a:r>
              <a:rPr lang="en-US" sz="3200" dirty="0" smtClean="0"/>
              <a:t> </a:t>
            </a:r>
            <a:r>
              <a:rPr lang="en-US" sz="3200" dirty="0" err="1" smtClean="0"/>
              <a:t>ona</a:t>
            </a:r>
            <a:r>
              <a:rPr lang="en-US" sz="3200" dirty="0" smtClean="0"/>
              <a:t> </a:t>
            </a:r>
            <a:r>
              <a:rPr lang="en-US" sz="3200" dirty="0" err="1" smtClean="0"/>
              <a:t>daje</a:t>
            </a:r>
            <a:r>
              <a:rPr lang="en-US" sz="3200" dirty="0" smtClean="0"/>
              <a:t> </a:t>
            </a:r>
            <a:r>
              <a:rPr lang="en-US" sz="3200" dirty="0" err="1" smtClean="0"/>
              <a:t>za</a:t>
            </a:r>
            <a:r>
              <a:rPr lang="en-US" sz="3200" dirty="0" smtClean="0"/>
              <a:t> </a:t>
            </a:r>
            <a:r>
              <a:rPr lang="en-US" sz="3200" dirty="0" err="1" smtClean="0"/>
              <a:t>finansiranje</a:t>
            </a:r>
            <a:r>
              <a:rPr lang="en-US" sz="3200" dirty="0" smtClean="0"/>
              <a:t> </a:t>
            </a:r>
            <a:r>
              <a:rPr lang="en-US" sz="3200" dirty="0" err="1" smtClean="0"/>
              <a:t>moraju</a:t>
            </a:r>
            <a:r>
              <a:rPr lang="en-US" sz="3200" dirty="0" smtClean="0"/>
              <a:t> da se </a:t>
            </a:r>
            <a:r>
              <a:rPr lang="en-US" sz="3200" dirty="0" err="1" smtClean="0"/>
              <a:t>utroše</a:t>
            </a:r>
            <a:r>
              <a:rPr lang="en-US" sz="3200" dirty="0" smtClean="0"/>
              <a:t> </a:t>
            </a:r>
            <a:r>
              <a:rPr lang="en-US" sz="3200" dirty="0" err="1" smtClean="0"/>
              <a:t>na</a:t>
            </a:r>
            <a:r>
              <a:rPr lang="en-US" sz="3200" dirty="0" smtClean="0"/>
              <a:t> </a:t>
            </a:r>
            <a:r>
              <a:rPr lang="en-US" sz="3200" dirty="0" err="1" smtClean="0"/>
              <a:t>teritoriji</a:t>
            </a:r>
            <a:r>
              <a:rPr lang="en-US" sz="3200" dirty="0" smtClean="0"/>
              <a:t> </a:t>
            </a:r>
            <a:r>
              <a:rPr lang="en-US" sz="3200" dirty="0" err="1" smtClean="0"/>
              <a:t>određene</a:t>
            </a:r>
            <a:r>
              <a:rPr lang="en-US" sz="3200" dirty="0" smtClean="0"/>
              <a:t> </a:t>
            </a:r>
            <a:r>
              <a:rPr lang="en-US" sz="3200" dirty="0" err="1" smtClean="0"/>
              <a:t>zemlje</a:t>
            </a:r>
            <a:r>
              <a:rPr lang="en-US" sz="3200" dirty="0" smtClean="0"/>
              <a:t>; </a:t>
            </a:r>
            <a:endParaRPr lang="sr-Latn-ME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1292419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588" y="174812"/>
            <a:ext cx="10614212" cy="6002151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Velika</a:t>
            </a:r>
            <a:r>
              <a:rPr lang="en-US" sz="3600" dirty="0" smtClean="0"/>
              <a:t> </a:t>
            </a:r>
            <a:r>
              <a:rPr lang="en-US" sz="3600" dirty="0" err="1" smtClean="0"/>
              <a:t>depresija</a:t>
            </a:r>
            <a:r>
              <a:rPr lang="en-US" sz="3600" dirty="0" smtClean="0"/>
              <a:t> je </a:t>
            </a:r>
            <a:r>
              <a:rPr lang="en-US" sz="3600" dirty="0" err="1" smtClean="0"/>
              <a:t>pokazala</a:t>
            </a:r>
            <a:r>
              <a:rPr lang="en-US" sz="3600" dirty="0" smtClean="0"/>
              <a:t> </a:t>
            </a:r>
            <a:r>
              <a:rPr lang="en-US" sz="3600" dirty="0" err="1" smtClean="0"/>
              <a:t>očiglednu</a:t>
            </a:r>
            <a:r>
              <a:rPr lang="en-US" sz="3600" dirty="0" smtClean="0"/>
              <a:t> </a:t>
            </a:r>
            <a:r>
              <a:rPr lang="en-US" sz="3600" dirty="0" err="1" smtClean="0"/>
              <a:t>nesposobnost</a:t>
            </a:r>
            <a:r>
              <a:rPr lang="en-US" sz="3600" dirty="0" smtClean="0"/>
              <a:t> </a:t>
            </a:r>
            <a:r>
              <a:rPr lang="en-US" sz="3600" dirty="0" err="1" smtClean="0"/>
              <a:t>monetarne</a:t>
            </a:r>
            <a:r>
              <a:rPr lang="en-US" sz="3600" dirty="0" smtClean="0"/>
              <a:t> </a:t>
            </a:r>
            <a:r>
              <a:rPr lang="en-US" sz="3600" dirty="0" err="1" smtClean="0"/>
              <a:t>politike</a:t>
            </a:r>
            <a:r>
              <a:rPr lang="en-US" sz="3600" dirty="0" smtClean="0"/>
              <a:t> da </a:t>
            </a:r>
            <a:r>
              <a:rPr lang="en-US" sz="3600" dirty="0" err="1" smtClean="0"/>
              <a:t>izvuče</a:t>
            </a:r>
            <a:r>
              <a:rPr lang="en-US" sz="3600" dirty="0" smtClean="0"/>
              <a:t> </a:t>
            </a:r>
            <a:r>
              <a:rPr lang="sr-Latn-ME" sz="3600" dirty="0" smtClean="0"/>
              <a:t>ekonomije</a:t>
            </a:r>
            <a:r>
              <a:rPr lang="en-US" sz="3600" dirty="0" smtClean="0"/>
              <a:t> </a:t>
            </a:r>
            <a:r>
              <a:rPr lang="en-US" sz="3600" dirty="0" err="1" smtClean="0"/>
              <a:t>iz</a:t>
            </a:r>
            <a:r>
              <a:rPr lang="en-US" sz="3600" dirty="0" smtClean="0"/>
              <a:t> </a:t>
            </a:r>
            <a:r>
              <a:rPr lang="en-US" sz="3600" dirty="0" err="1" smtClean="0"/>
              <a:t>stagnacije</a:t>
            </a:r>
            <a:r>
              <a:rPr lang="en-US" sz="3600" dirty="0" smtClean="0"/>
              <a:t> – </a:t>
            </a:r>
            <a:r>
              <a:rPr lang="en-US" sz="3600" dirty="0" err="1" smtClean="0"/>
              <a:t>nesposobnost</a:t>
            </a:r>
            <a:r>
              <a:rPr lang="en-US" sz="3600" dirty="0" smtClean="0"/>
              <a:t> da </a:t>
            </a:r>
            <a:r>
              <a:rPr lang="en-US" sz="3600" dirty="0" err="1" smtClean="0"/>
              <a:t>razbije</a:t>
            </a:r>
            <a:r>
              <a:rPr lang="en-US" sz="3600" dirty="0" smtClean="0"/>
              <a:t> </a:t>
            </a:r>
            <a:r>
              <a:rPr lang="en-US" sz="3600" dirty="0" err="1" smtClean="0"/>
              <a:t>ravnotežu</a:t>
            </a:r>
            <a:r>
              <a:rPr lang="en-US" sz="3600" dirty="0" smtClean="0"/>
              <a:t> </a:t>
            </a:r>
            <a:r>
              <a:rPr lang="en-US" sz="3600" dirty="0" err="1" smtClean="0"/>
              <a:t>stvorenu</a:t>
            </a:r>
            <a:r>
              <a:rPr lang="en-US" sz="3600" dirty="0" smtClean="0"/>
              <a:t> </a:t>
            </a:r>
            <a:r>
              <a:rPr lang="en-US" sz="3600" dirty="0" err="1" smtClean="0"/>
              <a:t>nedovoljnom</a:t>
            </a:r>
            <a:r>
              <a:rPr lang="en-US" sz="3600" dirty="0" smtClean="0"/>
              <a:t> </a:t>
            </a:r>
            <a:r>
              <a:rPr lang="en-US" sz="3600" dirty="0" err="1" smtClean="0"/>
              <a:t>zaposlenošću</a:t>
            </a:r>
            <a:r>
              <a:rPr lang="en-US" sz="3600" dirty="0" smtClean="0"/>
              <a:t> </a:t>
            </a:r>
            <a:r>
              <a:rPr lang="en-US" sz="3600" dirty="0" err="1" smtClean="0"/>
              <a:t>kad</a:t>
            </a:r>
            <a:r>
              <a:rPr lang="en-US" sz="3600" dirty="0" smtClean="0"/>
              <a:t> se </a:t>
            </a:r>
            <a:r>
              <a:rPr lang="en-US" sz="3600" dirty="0" err="1" smtClean="0"/>
              <a:t>ona</a:t>
            </a:r>
            <a:r>
              <a:rPr lang="en-US" sz="3600" dirty="0" smtClean="0"/>
              <a:t> </a:t>
            </a:r>
            <a:r>
              <a:rPr lang="en-US" sz="3600" dirty="0" err="1" smtClean="0"/>
              <a:t>jednom</a:t>
            </a:r>
            <a:r>
              <a:rPr lang="en-US" sz="3600" dirty="0" smtClean="0"/>
              <a:t> </a:t>
            </a:r>
            <a:r>
              <a:rPr lang="en-US" sz="3600" dirty="0" err="1" smtClean="0"/>
              <a:t>čvrsto</a:t>
            </a:r>
            <a:r>
              <a:rPr lang="en-US" sz="3600" dirty="0" smtClean="0"/>
              <a:t> </a:t>
            </a:r>
            <a:r>
              <a:rPr lang="en-US" sz="3600" dirty="0" err="1" smtClean="0"/>
              <a:t>ugn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ezdila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Izlaz</a:t>
            </a:r>
            <a:r>
              <a:rPr lang="en-US" sz="3600" dirty="0" smtClean="0"/>
              <a:t> </a:t>
            </a:r>
            <a:r>
              <a:rPr lang="en-US" sz="3600" dirty="0" err="1" smtClean="0"/>
              <a:t>iz</a:t>
            </a:r>
            <a:r>
              <a:rPr lang="en-US" sz="3600" dirty="0" smtClean="0"/>
              <a:t> </a:t>
            </a:r>
            <a:r>
              <a:rPr lang="en-US" sz="3600" dirty="0" err="1" smtClean="0"/>
              <a:t>takve</a:t>
            </a:r>
            <a:r>
              <a:rPr lang="en-US" sz="3600" dirty="0" smtClean="0"/>
              <a:t> </a:t>
            </a:r>
            <a:r>
              <a:rPr lang="en-US" sz="3600" dirty="0" err="1" smtClean="0"/>
              <a:t>situacije</a:t>
            </a:r>
            <a:r>
              <a:rPr lang="en-US" sz="3600" dirty="0" smtClean="0"/>
              <a:t> </a:t>
            </a:r>
            <a:r>
              <a:rPr lang="en-US" sz="3600" dirty="0" err="1" smtClean="0"/>
              <a:t>nudila</a:t>
            </a:r>
            <a:r>
              <a:rPr lang="en-US" sz="3600" dirty="0" smtClean="0"/>
              <a:t> je </a:t>
            </a:r>
            <a:r>
              <a:rPr lang="en-US" sz="3600" dirty="0" err="1" smtClean="0"/>
              <a:t>samo</a:t>
            </a:r>
            <a:r>
              <a:rPr lang="en-US" sz="3600" dirty="0" smtClean="0"/>
              <a:t> </a:t>
            </a:r>
            <a:r>
              <a:rPr lang="en-US" sz="3600" dirty="0" err="1" smtClean="0"/>
              <a:t>fiskalna</a:t>
            </a:r>
            <a:r>
              <a:rPr lang="en-US" sz="3600" dirty="0" smtClean="0"/>
              <a:t> </a:t>
            </a:r>
            <a:r>
              <a:rPr lang="en-US" sz="3600" dirty="0" err="1" smtClean="0"/>
              <a:t>politika</a:t>
            </a:r>
            <a:r>
              <a:rPr lang="en-US" sz="3600" dirty="0" smtClean="0"/>
              <a:t>, </a:t>
            </a:r>
            <a:r>
              <a:rPr lang="en-US" sz="3600" dirty="0" err="1" smtClean="0"/>
              <a:t>jer</a:t>
            </a:r>
            <a:r>
              <a:rPr lang="en-US" sz="3600" dirty="0" smtClean="0"/>
              <a:t> se </a:t>
            </a:r>
            <a:r>
              <a:rPr lang="en-US" sz="3600" dirty="0" err="1" smtClean="0"/>
              <a:t>samo</a:t>
            </a:r>
            <a:r>
              <a:rPr lang="en-US" sz="3600" dirty="0" smtClean="0"/>
              <a:t> </a:t>
            </a:r>
            <a:r>
              <a:rPr lang="en-US" sz="3600" dirty="0" err="1" smtClean="0"/>
              <a:t>njenom</a:t>
            </a:r>
            <a:r>
              <a:rPr lang="en-US" sz="3600" dirty="0" smtClean="0"/>
              <a:t> </a:t>
            </a:r>
            <a:r>
              <a:rPr lang="en-US" sz="3600" dirty="0" err="1" smtClean="0"/>
              <a:t>primenom</a:t>
            </a:r>
            <a:r>
              <a:rPr lang="en-US" sz="3600" dirty="0" smtClean="0"/>
              <a:t> </a:t>
            </a:r>
            <a:r>
              <a:rPr lang="en-US" sz="3600" dirty="0" err="1" smtClean="0"/>
              <a:t>moglo</a:t>
            </a:r>
            <a:r>
              <a:rPr lang="en-US" sz="3600" dirty="0" smtClean="0"/>
              <a:t> </a:t>
            </a:r>
            <a:r>
              <a:rPr lang="en-US" sz="3600" dirty="0" err="1" smtClean="0"/>
              <a:t>postići</a:t>
            </a:r>
            <a:r>
              <a:rPr lang="en-US" sz="3600" dirty="0" smtClean="0"/>
              <a:t> ne </a:t>
            </a:r>
            <a:r>
              <a:rPr lang="en-US" sz="3600" dirty="0" err="1" smtClean="0"/>
              <a:t>samo</a:t>
            </a:r>
            <a:r>
              <a:rPr lang="en-US" sz="3600" dirty="0" smtClean="0"/>
              <a:t> da </a:t>
            </a:r>
            <a:r>
              <a:rPr lang="en-US" sz="3600" dirty="0" err="1" smtClean="0"/>
              <a:t>bude</a:t>
            </a:r>
            <a:r>
              <a:rPr lang="en-US" sz="3600" dirty="0" smtClean="0"/>
              <a:t> </a:t>
            </a:r>
            <a:r>
              <a:rPr lang="en-US" sz="3600" dirty="0" err="1" smtClean="0"/>
              <a:t>novca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pozajmljivanje</a:t>
            </a:r>
            <a:r>
              <a:rPr lang="en-US" sz="3600" dirty="0" smtClean="0"/>
              <a:t>, </a:t>
            </a:r>
            <a:r>
              <a:rPr lang="en-US" sz="3600" dirty="0" err="1" smtClean="0"/>
              <a:t>nego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da se on </a:t>
            </a:r>
            <a:r>
              <a:rPr lang="en-US" sz="3600" dirty="0" err="1" smtClean="0"/>
              <a:t>stvarno</a:t>
            </a:r>
            <a:r>
              <a:rPr lang="en-US" sz="3600" dirty="0" smtClean="0"/>
              <a:t> </a:t>
            </a:r>
            <a:r>
              <a:rPr lang="en-US" sz="3600" dirty="0" err="1" smtClean="0"/>
              <a:t>pozajmljuje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da se </a:t>
            </a:r>
            <a:r>
              <a:rPr lang="en-US" sz="3600" dirty="0" err="1" smtClean="0"/>
              <a:t>stvarno</a:t>
            </a:r>
            <a:r>
              <a:rPr lang="en-US" sz="3600" dirty="0" smtClean="0"/>
              <a:t> </a:t>
            </a:r>
            <a:r>
              <a:rPr lang="en-US" sz="3600" dirty="0" err="1" smtClean="0"/>
              <a:t>troši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r>
              <a:rPr lang="en-US" sz="3600" dirty="0" smtClean="0"/>
              <a:t>T</a:t>
            </a:r>
            <a:r>
              <a:rPr lang="sr-Latn-ME" sz="3600" dirty="0" smtClean="0"/>
              <a:t>o</a:t>
            </a:r>
            <a:r>
              <a:rPr lang="en-US" sz="3600" dirty="0" smtClean="0"/>
              <a:t> je </a:t>
            </a:r>
            <a:r>
              <a:rPr lang="sr-Latn-ME" sz="3600" dirty="0" smtClean="0"/>
              <a:t>definisala </a:t>
            </a:r>
            <a:r>
              <a:rPr lang="en-US" sz="3600" dirty="0" err="1" smtClean="0"/>
              <a:t>teorija</a:t>
            </a:r>
            <a:r>
              <a:rPr lang="en-US" sz="3600" dirty="0" smtClean="0"/>
              <a:t> </a:t>
            </a:r>
            <a:r>
              <a:rPr lang="en-US" sz="3600" dirty="0" err="1" smtClean="0"/>
              <a:t>Johna</a:t>
            </a:r>
            <a:r>
              <a:rPr lang="en-US" sz="3600" dirty="0" smtClean="0"/>
              <a:t> </a:t>
            </a:r>
            <a:r>
              <a:rPr lang="en-US" sz="3600" dirty="0" err="1" smtClean="0"/>
              <a:t>Maynarda</a:t>
            </a:r>
            <a:r>
              <a:rPr lang="en-US" sz="3600" dirty="0" smtClean="0"/>
              <a:t> </a:t>
            </a:r>
            <a:r>
              <a:rPr lang="en-US" sz="3600" dirty="0" err="1" smtClean="0"/>
              <a:t>Keynesa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97962676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2694" y="685800"/>
            <a:ext cx="10641106" cy="5491163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Korporacija</a:t>
            </a:r>
            <a:r>
              <a:rPr lang="en-US" sz="3600" dirty="0" smtClean="0"/>
              <a:t> ne </a:t>
            </a:r>
            <a:r>
              <a:rPr lang="en-US" sz="3600" dirty="0" err="1" smtClean="0"/>
              <a:t>preuzima</a:t>
            </a:r>
            <a:r>
              <a:rPr lang="en-US" sz="3600" dirty="0" smtClean="0"/>
              <a:t> </a:t>
            </a:r>
            <a:r>
              <a:rPr lang="en-US" sz="3600" dirty="0" err="1" smtClean="0"/>
              <a:t>obavezu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upravljanje</a:t>
            </a:r>
            <a:r>
              <a:rPr lang="en-US" sz="3600" dirty="0" smtClean="0"/>
              <a:t> </a:t>
            </a:r>
            <a:r>
              <a:rPr lang="en-US" sz="3600" dirty="0" err="1" smtClean="0"/>
              <a:t>bilo</a:t>
            </a:r>
            <a:r>
              <a:rPr lang="en-US" sz="3600" dirty="0" smtClean="0"/>
              <a:t> </a:t>
            </a:r>
            <a:r>
              <a:rPr lang="en-US" sz="3600" dirty="0" err="1" smtClean="0"/>
              <a:t>kojim</a:t>
            </a:r>
            <a:r>
              <a:rPr lang="en-US" sz="3600" dirty="0" smtClean="0"/>
              <a:t> </a:t>
            </a:r>
            <a:r>
              <a:rPr lang="en-US" sz="3600" dirty="0" err="1" smtClean="0"/>
              <a:t>preduzećem</a:t>
            </a:r>
            <a:r>
              <a:rPr lang="en-US" sz="3600" dirty="0" smtClean="0"/>
              <a:t> u </a:t>
            </a:r>
            <a:r>
              <a:rPr lang="en-US" sz="3600" dirty="0" err="1" smtClean="0"/>
              <a:t>koje</a:t>
            </a:r>
            <a:r>
              <a:rPr lang="en-US" sz="3600" dirty="0" smtClean="0"/>
              <a:t> je </a:t>
            </a:r>
            <a:r>
              <a:rPr lang="en-US" sz="3600" dirty="0" err="1" smtClean="0"/>
              <a:t>uložila</a:t>
            </a:r>
            <a:r>
              <a:rPr lang="en-US" sz="3600" dirty="0" smtClean="0"/>
              <a:t> </a:t>
            </a:r>
            <a:r>
              <a:rPr lang="en-US" sz="3600" dirty="0" err="1" smtClean="0"/>
              <a:t>sredstva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neće</a:t>
            </a:r>
            <a:r>
              <a:rPr lang="en-US" sz="3600" dirty="0" smtClean="0"/>
              <a:t> se </a:t>
            </a:r>
            <a:r>
              <a:rPr lang="en-US" sz="3600" dirty="0" err="1" smtClean="0"/>
              <a:t>koristiti</a:t>
            </a:r>
            <a:r>
              <a:rPr lang="en-US" sz="3600" dirty="0" smtClean="0"/>
              <a:t> </a:t>
            </a:r>
            <a:r>
              <a:rPr lang="en-US" sz="3600" dirty="0" err="1" smtClean="0"/>
              <a:t>pravom</a:t>
            </a:r>
            <a:r>
              <a:rPr lang="en-US" sz="3600" dirty="0" smtClean="0"/>
              <a:t> </a:t>
            </a:r>
            <a:r>
              <a:rPr lang="en-US" sz="3600" dirty="0" err="1" smtClean="0"/>
              <a:t>glasa</a:t>
            </a:r>
            <a:r>
              <a:rPr lang="en-US" sz="3600" dirty="0" smtClean="0"/>
              <a:t> u </a:t>
            </a:r>
            <a:r>
              <a:rPr lang="en-US" sz="3600" dirty="0" err="1" smtClean="0"/>
              <a:t>tu</a:t>
            </a:r>
            <a:r>
              <a:rPr lang="en-US" sz="3600" dirty="0" smtClean="0"/>
              <a:t> </a:t>
            </a:r>
            <a:r>
              <a:rPr lang="en-US" sz="3600" dirty="0" err="1" smtClean="0"/>
              <a:t>svrhu</a:t>
            </a:r>
            <a:r>
              <a:rPr lang="en-US" sz="3600" dirty="0" smtClean="0"/>
              <a:t> </a:t>
            </a:r>
            <a:r>
              <a:rPr lang="en-US" sz="3600" dirty="0" err="1" smtClean="0"/>
              <a:t>ili</a:t>
            </a:r>
            <a:r>
              <a:rPr lang="en-US" sz="3600" dirty="0" smtClean="0"/>
              <a:t> u </a:t>
            </a:r>
            <a:r>
              <a:rPr lang="en-US" sz="3600" dirty="0" err="1" smtClean="0"/>
              <a:t>bilo</a:t>
            </a:r>
            <a:r>
              <a:rPr lang="en-US" sz="3600" dirty="0" smtClean="0"/>
              <a:t> </a:t>
            </a:r>
            <a:r>
              <a:rPr lang="en-US" sz="3600" dirty="0" err="1" smtClean="0"/>
              <a:t>koju</a:t>
            </a:r>
            <a:r>
              <a:rPr lang="en-US" sz="3600" dirty="0" smtClean="0"/>
              <a:t> </a:t>
            </a:r>
            <a:r>
              <a:rPr lang="en-US" sz="3600" dirty="0" err="1" smtClean="0"/>
              <a:t>drugu</a:t>
            </a:r>
            <a:r>
              <a:rPr lang="en-US" sz="3600" dirty="0" smtClean="0"/>
              <a:t> </a:t>
            </a:r>
            <a:r>
              <a:rPr lang="en-US" sz="3600" dirty="0" err="1" smtClean="0"/>
              <a:t>svrhu</a:t>
            </a:r>
            <a:r>
              <a:rPr lang="en-US" sz="3600" dirty="0" smtClean="0"/>
              <a:t> </a:t>
            </a:r>
            <a:r>
              <a:rPr lang="en-US" sz="3600" dirty="0" err="1" smtClean="0"/>
              <a:t>koja</a:t>
            </a:r>
            <a:r>
              <a:rPr lang="en-US" sz="3600" dirty="0" smtClean="0"/>
              <a:t> je </a:t>
            </a:r>
            <a:r>
              <a:rPr lang="en-US" sz="3600" dirty="0" err="1" smtClean="0"/>
              <a:t>po</a:t>
            </a:r>
            <a:r>
              <a:rPr lang="en-US" sz="3600" dirty="0" smtClean="0"/>
              <a:t> </a:t>
            </a:r>
            <a:r>
              <a:rPr lang="en-US" sz="3600" dirty="0" err="1" smtClean="0"/>
              <a:t>njenom</a:t>
            </a:r>
            <a:r>
              <a:rPr lang="en-US" sz="3600" dirty="0" smtClean="0"/>
              <a:t> </a:t>
            </a:r>
            <a:r>
              <a:rPr lang="en-US" sz="3600" dirty="0" err="1" smtClean="0"/>
              <a:t>mišljenju</a:t>
            </a:r>
            <a:r>
              <a:rPr lang="en-US" sz="3600" dirty="0" smtClean="0"/>
              <a:t> u </a:t>
            </a:r>
            <a:r>
              <a:rPr lang="en-US" sz="3600" dirty="0" err="1" smtClean="0"/>
              <a:t>nadležnosti</a:t>
            </a:r>
            <a:r>
              <a:rPr lang="en-US" sz="3600" dirty="0" smtClean="0"/>
              <a:t> </a:t>
            </a:r>
            <a:r>
              <a:rPr lang="en-US" sz="3600" dirty="0" err="1" smtClean="0"/>
              <a:t>uprave</a:t>
            </a:r>
            <a:r>
              <a:rPr lang="en-US" sz="3600" dirty="0" smtClean="0"/>
              <a:t> </a:t>
            </a:r>
            <a:r>
              <a:rPr lang="en-US" sz="3600" dirty="0" err="1" smtClean="0"/>
              <a:t>preduzeća</a:t>
            </a:r>
            <a:r>
              <a:rPr lang="en-US" sz="3600" dirty="0" smtClean="0"/>
              <a:t>;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Korporacija</a:t>
            </a:r>
            <a:r>
              <a:rPr lang="en-US" sz="3600" dirty="0" smtClean="0"/>
              <a:t> </a:t>
            </a:r>
            <a:r>
              <a:rPr lang="en-US" sz="3600" dirty="0" err="1" smtClean="0"/>
              <a:t>prihvata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finansiranje</a:t>
            </a:r>
            <a:r>
              <a:rPr lang="en-US" sz="3600" dirty="0" smtClean="0"/>
              <a:t> pod </a:t>
            </a:r>
            <a:r>
              <a:rPr lang="en-US" sz="3600" dirty="0" err="1" smtClean="0"/>
              <a:t>uslovima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u </a:t>
            </a:r>
            <a:r>
              <a:rPr lang="en-US" sz="3600" dirty="0" err="1" smtClean="0"/>
              <a:t>rokovima</a:t>
            </a:r>
            <a:r>
              <a:rPr lang="en-US" sz="3600" dirty="0" smtClean="0"/>
              <a:t> </a:t>
            </a:r>
            <a:r>
              <a:rPr lang="en-US" sz="3600" dirty="0" err="1" smtClean="0"/>
              <a:t>koje</a:t>
            </a:r>
            <a:r>
              <a:rPr lang="en-US" sz="3600" dirty="0" smtClean="0"/>
              <a:t> </a:t>
            </a:r>
            <a:r>
              <a:rPr lang="en-US" sz="3600" dirty="0" err="1" smtClean="0"/>
              <a:t>smatra</a:t>
            </a:r>
            <a:r>
              <a:rPr lang="en-US" sz="3600" dirty="0" smtClean="0"/>
              <a:t> </a:t>
            </a:r>
            <a:r>
              <a:rPr lang="en-US" sz="3600" dirty="0" err="1" smtClean="0"/>
              <a:t>pogodnim</a:t>
            </a:r>
            <a:r>
              <a:rPr lang="en-US" sz="3600" dirty="0" smtClean="0"/>
              <a:t>, </a:t>
            </a:r>
            <a:r>
              <a:rPr lang="en-US" sz="3600" dirty="0" err="1" smtClean="0"/>
              <a:t>imajući</a:t>
            </a:r>
            <a:r>
              <a:rPr lang="en-US" sz="3600" dirty="0" smtClean="0"/>
              <a:t> u </a:t>
            </a:r>
            <a:r>
              <a:rPr lang="en-US" sz="3600" dirty="0" err="1" smtClean="0"/>
              <a:t>vidu</a:t>
            </a:r>
            <a:r>
              <a:rPr lang="en-US" sz="3600" dirty="0" smtClean="0"/>
              <a:t> </a:t>
            </a:r>
            <a:r>
              <a:rPr lang="en-US" sz="3600" dirty="0" err="1" smtClean="0"/>
              <a:t>potrebe</a:t>
            </a:r>
            <a:r>
              <a:rPr lang="en-US" sz="3600" dirty="0" smtClean="0"/>
              <a:t> </a:t>
            </a:r>
            <a:r>
              <a:rPr lang="en-US" sz="3600" dirty="0" err="1" smtClean="0"/>
              <a:t>preduzeća</a:t>
            </a:r>
            <a:r>
              <a:rPr lang="en-US" sz="3600" dirty="0" smtClean="0"/>
              <a:t>, </a:t>
            </a:r>
            <a:r>
              <a:rPr lang="en-US" sz="3600" dirty="0" err="1" smtClean="0"/>
              <a:t>rizike</a:t>
            </a:r>
            <a:r>
              <a:rPr lang="en-US" sz="3600" dirty="0" smtClean="0"/>
              <a:t> </a:t>
            </a:r>
            <a:r>
              <a:rPr lang="en-US" sz="3600" dirty="0" err="1" smtClean="0"/>
              <a:t>koje</a:t>
            </a:r>
            <a:r>
              <a:rPr lang="en-US" sz="3600" dirty="0" smtClean="0"/>
              <a:t> </a:t>
            </a:r>
            <a:r>
              <a:rPr lang="en-US" sz="3600" dirty="0" err="1" smtClean="0"/>
              <a:t>ona</a:t>
            </a:r>
            <a:r>
              <a:rPr lang="en-US" sz="3600" dirty="0" smtClean="0"/>
              <a:t> </a:t>
            </a:r>
            <a:r>
              <a:rPr lang="en-US" sz="3600" dirty="0" err="1" smtClean="0"/>
              <a:t>preuzima</a:t>
            </a:r>
            <a:r>
              <a:rPr lang="en-US" sz="3600" dirty="0" smtClean="0"/>
              <a:t>, </a:t>
            </a:r>
            <a:r>
              <a:rPr lang="en-US" sz="3600" dirty="0" err="1" smtClean="0"/>
              <a:t>kao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uslove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rokove</a:t>
            </a:r>
            <a:r>
              <a:rPr lang="en-US" sz="3600" dirty="0" smtClean="0"/>
              <a:t> </a:t>
            </a:r>
            <a:r>
              <a:rPr lang="en-US" sz="3600" dirty="0" err="1" smtClean="0"/>
              <a:t>koje</a:t>
            </a:r>
            <a:r>
              <a:rPr lang="en-US" sz="3600" dirty="0" smtClean="0"/>
              <a:t> </a:t>
            </a:r>
            <a:r>
              <a:rPr lang="en-US" sz="3600" dirty="0" err="1" smtClean="0"/>
              <a:t>privatni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investitori</a:t>
            </a:r>
            <a:r>
              <a:rPr lang="en-US" sz="3600" dirty="0" smtClean="0"/>
              <a:t> </a:t>
            </a:r>
            <a:r>
              <a:rPr lang="en-US" sz="3600" dirty="0" err="1" smtClean="0"/>
              <a:t>obično</a:t>
            </a:r>
            <a:r>
              <a:rPr lang="en-US" sz="3600" dirty="0" smtClean="0"/>
              <a:t> </a:t>
            </a:r>
            <a:r>
              <a:rPr lang="en-US" sz="3600" dirty="0" err="1" smtClean="0"/>
              <a:t>postavljaju</a:t>
            </a:r>
            <a:r>
              <a:rPr lang="en-US" sz="3600" dirty="0" smtClean="0"/>
              <a:t> </a:t>
            </a:r>
            <a:r>
              <a:rPr lang="en-US" sz="3600" dirty="0" err="1" smtClean="0"/>
              <a:t>kod</a:t>
            </a:r>
            <a:r>
              <a:rPr lang="en-US" sz="3600" dirty="0" smtClean="0"/>
              <a:t> </a:t>
            </a:r>
            <a:r>
              <a:rPr lang="en-US" sz="3600" dirty="0" err="1" smtClean="0"/>
              <a:t>sličnog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finansiranja</a:t>
            </a:r>
            <a:r>
              <a:rPr lang="en-US" sz="3600" dirty="0" smtClean="0"/>
              <a:t>; </a:t>
            </a:r>
            <a:endParaRPr lang="sr-Latn-ME" sz="36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8988102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6141" y="295835"/>
            <a:ext cx="10627659" cy="588112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3600" dirty="0" smtClean="0"/>
              <a:t>U </a:t>
            </a:r>
            <a:r>
              <a:rPr lang="en-US" sz="3600" dirty="0" err="1" smtClean="0"/>
              <a:t>okviru</a:t>
            </a:r>
            <a:r>
              <a:rPr lang="en-US" sz="3600" dirty="0" smtClean="0"/>
              <a:t> </a:t>
            </a:r>
            <a:r>
              <a:rPr lang="en-US" sz="3600" dirty="0" err="1" smtClean="0"/>
              <a:t>svog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investicionog</a:t>
            </a:r>
            <a:r>
              <a:rPr lang="en-US" sz="3600" dirty="0" smtClean="0"/>
              <a:t> </a:t>
            </a:r>
            <a:r>
              <a:rPr lang="en-US" sz="3600" dirty="0" err="1" smtClean="0"/>
              <a:t>servisa</a:t>
            </a:r>
            <a:r>
              <a:rPr lang="en-US" sz="3600" dirty="0" smtClean="0"/>
              <a:t>, IFC </a:t>
            </a:r>
            <a:r>
              <a:rPr lang="en-US" sz="3600" dirty="0" err="1" smtClean="0"/>
              <a:t>pruža</a:t>
            </a:r>
            <a:r>
              <a:rPr lang="en-US" sz="3600" dirty="0" smtClean="0"/>
              <a:t> </a:t>
            </a:r>
            <a:r>
              <a:rPr lang="sr-Latn-ME" sz="3600" dirty="0" smtClean="0"/>
              <a:t>usluge koje uključuju:</a:t>
            </a:r>
          </a:p>
          <a:p>
            <a:pPr algn="just"/>
            <a:r>
              <a:rPr lang="en-US" sz="3600" dirty="0" err="1" smtClean="0"/>
              <a:t>zajmove</a:t>
            </a:r>
            <a:r>
              <a:rPr lang="en-US" sz="3600" dirty="0" smtClean="0"/>
              <a:t>,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konzorcijalne</a:t>
            </a:r>
            <a:r>
              <a:rPr lang="en-US" sz="3600" dirty="0" smtClean="0"/>
              <a:t> </a:t>
            </a:r>
            <a:r>
              <a:rPr lang="en-US" sz="3600" dirty="0" err="1" smtClean="0"/>
              <a:t>zajmove</a:t>
            </a:r>
            <a:r>
              <a:rPr lang="en-US" sz="3600" dirty="0" smtClean="0"/>
              <a:t>,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finansiranje</a:t>
            </a:r>
            <a:r>
              <a:rPr lang="en-US" sz="3600" dirty="0" smtClean="0"/>
              <a:t> </a:t>
            </a:r>
            <a:r>
              <a:rPr lang="en-US" sz="3600" dirty="0" err="1" smtClean="0"/>
              <a:t>imovine</a:t>
            </a:r>
            <a:r>
              <a:rPr lang="en-US" sz="3600" dirty="0" smtClean="0"/>
              <a:t>,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 smtClean="0"/>
              <a:t>imovinske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dužničke</a:t>
            </a:r>
            <a:r>
              <a:rPr lang="en-US" sz="3600" dirty="0" smtClean="0"/>
              <a:t> </a:t>
            </a:r>
            <a:r>
              <a:rPr lang="en-US" sz="3600" dirty="0" err="1" smtClean="0"/>
              <a:t>fondove</a:t>
            </a:r>
            <a:r>
              <a:rPr lang="en-US" sz="3600" dirty="0" smtClean="0"/>
              <a:t>,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posredničke</a:t>
            </a:r>
            <a:r>
              <a:rPr lang="en-US" sz="3600" dirty="0" smtClean="0"/>
              <a:t> </a:t>
            </a:r>
            <a:r>
              <a:rPr lang="en-US" sz="3600" dirty="0" err="1" smtClean="0"/>
              <a:t>usluge</a:t>
            </a:r>
            <a:r>
              <a:rPr lang="en-US" sz="3600" dirty="0" smtClean="0"/>
              <a:t>,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usluge</a:t>
            </a:r>
            <a:r>
              <a:rPr lang="en-US" sz="3600" dirty="0" smtClean="0"/>
              <a:t> </a:t>
            </a:r>
            <a:r>
              <a:rPr lang="en-US" sz="3600" dirty="0" err="1" smtClean="0"/>
              <a:t>vezane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upravljanje</a:t>
            </a:r>
            <a:r>
              <a:rPr lang="en-US" sz="3600" dirty="0" smtClean="0"/>
              <a:t> </a:t>
            </a:r>
            <a:r>
              <a:rPr lang="en-US" sz="3600" dirty="0" err="1" smtClean="0"/>
              <a:t>rizikom</a:t>
            </a:r>
            <a:r>
              <a:rPr lang="en-US" sz="3600" dirty="0" smtClean="0"/>
              <a:t>,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finansiranje</a:t>
            </a:r>
            <a:r>
              <a:rPr lang="en-US" sz="3600" dirty="0" smtClean="0"/>
              <a:t> </a:t>
            </a:r>
            <a:r>
              <a:rPr lang="en-US" sz="3600" dirty="0" err="1" smtClean="0"/>
              <a:t>lokalne</a:t>
            </a:r>
            <a:r>
              <a:rPr lang="en-US" sz="3600" dirty="0" smtClean="0"/>
              <a:t> </a:t>
            </a:r>
            <a:r>
              <a:rPr lang="en-US" sz="3600" dirty="0" err="1" smtClean="0"/>
              <a:t>valute</a:t>
            </a:r>
            <a:r>
              <a:rPr lang="en-US" sz="3600" dirty="0" smtClean="0"/>
              <a:t>,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 smtClean="0"/>
              <a:t>finansiranje</a:t>
            </a:r>
            <a:r>
              <a:rPr lang="en-US" sz="3600" dirty="0" smtClean="0"/>
              <a:t> </a:t>
            </a:r>
            <a:r>
              <a:rPr lang="en-US" sz="3600" dirty="0" err="1" smtClean="0"/>
              <a:t>trgovine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dr. </a:t>
            </a: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195117868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685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KAPITAL I UPRAVLJANJE</a:t>
            </a:r>
            <a:endParaRPr lang="sr-Latn-ME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776" y="914400"/>
            <a:ext cx="10789024" cy="5262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/>
              <a:t>Da bi </a:t>
            </a:r>
            <a:r>
              <a:rPr lang="en-US" sz="3600" dirty="0" err="1" smtClean="0"/>
              <a:t>zemlja</a:t>
            </a:r>
            <a:r>
              <a:rPr lang="en-US" sz="3600" dirty="0" smtClean="0"/>
              <a:t> </a:t>
            </a:r>
            <a:r>
              <a:rPr lang="en-US" sz="3600" dirty="0" err="1" smtClean="0"/>
              <a:t>bila</a:t>
            </a:r>
            <a:r>
              <a:rPr lang="en-US" sz="3600" dirty="0" smtClean="0"/>
              <a:t> </a:t>
            </a:r>
            <a:r>
              <a:rPr lang="en-US" sz="3600" dirty="0" err="1" smtClean="0"/>
              <a:t>član</a:t>
            </a:r>
            <a:r>
              <a:rPr lang="en-US" sz="3600" dirty="0" smtClean="0"/>
              <a:t> IFC mora </a:t>
            </a:r>
            <a:r>
              <a:rPr lang="en-US" sz="3600" dirty="0" err="1" smtClean="0"/>
              <a:t>biti</a:t>
            </a:r>
            <a:r>
              <a:rPr lang="en-US" sz="3600" dirty="0" smtClean="0"/>
              <a:t> </a:t>
            </a:r>
            <a:r>
              <a:rPr lang="en-US" sz="3600" dirty="0" err="1" smtClean="0"/>
              <a:t>član</a:t>
            </a:r>
            <a:r>
              <a:rPr lang="en-US" sz="3600" dirty="0" smtClean="0"/>
              <a:t> </a:t>
            </a:r>
            <a:r>
              <a:rPr lang="en-US" sz="3600" dirty="0" err="1" smtClean="0"/>
              <a:t>Sv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etske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IFC </a:t>
            </a:r>
            <a:r>
              <a:rPr lang="en-US" sz="3600" dirty="0" err="1" smtClean="0"/>
              <a:t>koordinira</a:t>
            </a:r>
            <a:r>
              <a:rPr lang="en-US" sz="3600" dirty="0" smtClean="0"/>
              <a:t> </a:t>
            </a:r>
            <a:r>
              <a:rPr lang="en-US" sz="3600" dirty="0" err="1" smtClean="0"/>
              <a:t>svoje</a:t>
            </a:r>
            <a:r>
              <a:rPr lang="en-US" sz="3600" dirty="0" smtClean="0"/>
              <a:t> </a:t>
            </a:r>
            <a:r>
              <a:rPr lang="en-US" sz="3600" dirty="0" err="1" smtClean="0"/>
              <a:t>aktivnosti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</a:t>
            </a:r>
            <a:r>
              <a:rPr lang="en-US" sz="3600" dirty="0" err="1" smtClean="0"/>
              <a:t>drugim</a:t>
            </a:r>
            <a:r>
              <a:rPr lang="en-US" sz="3600" dirty="0" smtClean="0"/>
              <a:t> </a:t>
            </a:r>
            <a:r>
              <a:rPr lang="en-US" sz="3600" dirty="0" err="1" smtClean="0"/>
              <a:t>institucijama</a:t>
            </a:r>
            <a:r>
              <a:rPr lang="en-US" sz="3600" dirty="0" smtClean="0"/>
              <a:t> </a:t>
            </a:r>
            <a:r>
              <a:rPr lang="en-US" sz="3600" dirty="0" err="1" smtClean="0"/>
              <a:t>Grupe</a:t>
            </a:r>
            <a:r>
              <a:rPr lang="en-US" sz="3600" dirty="0" smtClean="0"/>
              <a:t> </a:t>
            </a:r>
            <a:r>
              <a:rPr lang="en-US" sz="3600" dirty="0" err="1" smtClean="0"/>
              <a:t>Sv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etske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, </a:t>
            </a:r>
            <a:r>
              <a:rPr lang="en-US" sz="3600" dirty="0" err="1" smtClean="0"/>
              <a:t>ali</a:t>
            </a:r>
            <a:r>
              <a:rPr lang="en-US" sz="3600" dirty="0" smtClean="0"/>
              <a:t> je </a:t>
            </a:r>
            <a:r>
              <a:rPr lang="en-US" sz="3600" dirty="0" err="1" smtClean="0"/>
              <a:t>pravno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finansijski</a:t>
            </a:r>
            <a:r>
              <a:rPr lang="en-US" sz="3600" dirty="0" smtClean="0"/>
              <a:t> </a:t>
            </a:r>
            <a:r>
              <a:rPr lang="en-US" sz="3600" dirty="0" err="1" smtClean="0"/>
              <a:t>nezavisna</a:t>
            </a:r>
            <a:r>
              <a:rPr lang="en-US" sz="3600" dirty="0" smtClean="0"/>
              <a:t> </a:t>
            </a:r>
            <a:r>
              <a:rPr lang="en-US" sz="3600" dirty="0" err="1" smtClean="0"/>
              <a:t>institucija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obavljanje</a:t>
            </a:r>
            <a:r>
              <a:rPr lang="en-US" sz="3600" dirty="0" smtClean="0"/>
              <a:t> </a:t>
            </a:r>
            <a:r>
              <a:rPr lang="en-US" sz="3600" dirty="0" err="1" smtClean="0"/>
              <a:t>predviđenih</a:t>
            </a:r>
            <a:r>
              <a:rPr lang="en-US" sz="3600" dirty="0" smtClean="0"/>
              <a:t> </a:t>
            </a:r>
            <a:r>
              <a:rPr lang="en-US" sz="3600" dirty="0" err="1" smtClean="0"/>
              <a:t>aktivnosti</a:t>
            </a:r>
            <a:r>
              <a:rPr lang="en-US" sz="3600" dirty="0" smtClean="0"/>
              <a:t> IFC </a:t>
            </a:r>
            <a:r>
              <a:rPr lang="en-US" sz="3600" dirty="0" err="1" smtClean="0"/>
              <a:t>pribavlja</a:t>
            </a:r>
            <a:r>
              <a:rPr lang="en-US" sz="3600" dirty="0" smtClean="0"/>
              <a:t> </a:t>
            </a:r>
            <a:r>
              <a:rPr lang="en-US" sz="3600" dirty="0" err="1" smtClean="0"/>
              <a:t>sredstva</a:t>
            </a:r>
            <a:r>
              <a:rPr lang="en-US" sz="3600" dirty="0" smtClean="0"/>
              <a:t> </a:t>
            </a:r>
            <a:r>
              <a:rPr lang="en-US" sz="3600" dirty="0" err="1" smtClean="0"/>
              <a:t>iz</a:t>
            </a:r>
            <a:r>
              <a:rPr lang="en-US" sz="3600" dirty="0" smtClean="0"/>
              <a:t> </a:t>
            </a:r>
            <a:r>
              <a:rPr lang="en-US" sz="3600" dirty="0" err="1" smtClean="0"/>
              <a:t>sl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edećih</a:t>
            </a:r>
            <a:r>
              <a:rPr lang="en-US" sz="3600" dirty="0" smtClean="0"/>
              <a:t> </a:t>
            </a:r>
            <a:r>
              <a:rPr lang="en-US" sz="3600" dirty="0" err="1" smtClean="0"/>
              <a:t>izvora</a:t>
            </a:r>
            <a:r>
              <a:rPr lang="en-US" sz="3600" dirty="0" smtClean="0"/>
              <a:t>: </a:t>
            </a:r>
            <a:endParaRPr lang="sr-Latn-ME" sz="3600" dirty="0" smtClean="0"/>
          </a:p>
          <a:p>
            <a:pPr marL="0" indent="0">
              <a:buNone/>
            </a:pPr>
            <a:r>
              <a:rPr lang="en-US" sz="3600" dirty="0" smtClean="0"/>
              <a:t>◆ </a:t>
            </a:r>
            <a:r>
              <a:rPr lang="en-US" sz="3600" dirty="0" err="1" smtClean="0"/>
              <a:t>iz</a:t>
            </a:r>
            <a:r>
              <a:rPr lang="en-US" sz="3600" dirty="0" smtClean="0"/>
              <a:t> </a:t>
            </a:r>
            <a:r>
              <a:rPr lang="en-US" sz="3600" dirty="0" err="1" smtClean="0"/>
              <a:t>upisa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članica</a:t>
            </a:r>
            <a:r>
              <a:rPr lang="en-US" sz="3600" dirty="0" smtClean="0"/>
              <a:t> - </a:t>
            </a:r>
            <a:r>
              <a:rPr lang="en-US" sz="3600" dirty="0" err="1" smtClean="0"/>
              <a:t>akcioanrski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</a:t>
            </a:r>
            <a:r>
              <a:rPr lang="en-US" sz="3600" dirty="0" smtClean="0"/>
              <a:t>; </a:t>
            </a:r>
            <a:endParaRPr lang="sr-Latn-ME" sz="3600" dirty="0" smtClean="0"/>
          </a:p>
          <a:p>
            <a:pPr marL="0" indent="0" algn="just">
              <a:buNone/>
            </a:pPr>
            <a:r>
              <a:rPr lang="en-US" sz="3600" dirty="0" smtClean="0"/>
              <a:t>◆ </a:t>
            </a:r>
            <a:r>
              <a:rPr lang="en-US" sz="3600" dirty="0" err="1" smtClean="0"/>
              <a:t>rezerve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pokriće</a:t>
            </a:r>
            <a:r>
              <a:rPr lang="en-US" sz="3600" dirty="0" smtClean="0"/>
              <a:t> </a:t>
            </a:r>
            <a:r>
              <a:rPr lang="en-US" sz="3600" dirty="0" err="1" smtClean="0"/>
              <a:t>dugova</a:t>
            </a:r>
            <a:r>
              <a:rPr lang="en-US" sz="3600" dirty="0" smtClean="0"/>
              <a:t> </a:t>
            </a:r>
            <a:r>
              <a:rPr lang="en-US" sz="3600" dirty="0" err="1" smtClean="0"/>
              <a:t>ostvarene</a:t>
            </a:r>
            <a:r>
              <a:rPr lang="en-US" sz="3600" dirty="0" smtClean="0"/>
              <a:t> </a:t>
            </a:r>
            <a:r>
              <a:rPr lang="en-US" sz="3600" dirty="0" err="1" smtClean="0"/>
              <a:t>iz</a:t>
            </a:r>
            <a:r>
              <a:rPr lang="en-US" sz="3600" dirty="0" smtClean="0"/>
              <a:t> </a:t>
            </a:r>
            <a:r>
              <a:rPr lang="en-US" sz="3600" dirty="0" err="1" smtClean="0"/>
              <a:t>akumuliranog</a:t>
            </a:r>
            <a:r>
              <a:rPr lang="en-US" sz="3600" dirty="0" smtClean="0"/>
              <a:t> </a:t>
            </a:r>
            <a:r>
              <a:rPr lang="en-US" sz="3600" dirty="0" err="1" smtClean="0"/>
              <a:t>dohotka</a:t>
            </a:r>
            <a:r>
              <a:rPr lang="en-US" sz="3600" dirty="0" smtClean="0"/>
              <a:t>; </a:t>
            </a:r>
            <a:endParaRPr lang="sr-Latn-ME" sz="3600" dirty="0" smtClean="0"/>
          </a:p>
          <a:p>
            <a:pPr marL="0" indent="0">
              <a:buNone/>
            </a:pPr>
            <a:r>
              <a:rPr lang="en-US" sz="3600" dirty="0" smtClean="0"/>
              <a:t>◆ </a:t>
            </a:r>
            <a:r>
              <a:rPr lang="en-US" sz="3600" dirty="0" err="1" smtClean="0"/>
              <a:t>iz</a:t>
            </a:r>
            <a:r>
              <a:rPr lang="en-US" sz="3600" dirty="0" smtClean="0"/>
              <a:t> </a:t>
            </a:r>
            <a:r>
              <a:rPr lang="en-US" sz="3600" dirty="0" err="1" smtClean="0"/>
              <a:t>zajmova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 (</a:t>
            </a:r>
            <a:r>
              <a:rPr lang="en-US" sz="3600" dirty="0" err="1" smtClean="0"/>
              <a:t>bogatih</a:t>
            </a:r>
            <a:r>
              <a:rPr lang="en-US" sz="3600" dirty="0" smtClean="0"/>
              <a:t>) </a:t>
            </a:r>
            <a:r>
              <a:rPr lang="en-US" sz="3600" dirty="0" err="1" smtClean="0"/>
              <a:t>članica</a:t>
            </a:r>
            <a:r>
              <a:rPr lang="en-US" sz="3600" dirty="0" smtClean="0"/>
              <a:t>. </a:t>
            </a: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231513292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776" y="605118"/>
            <a:ext cx="10789024" cy="5571845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Iznosom</a:t>
            </a:r>
            <a:r>
              <a:rPr lang="en-US" sz="3600" dirty="0" smtClean="0"/>
              <a:t> </a:t>
            </a:r>
            <a:r>
              <a:rPr lang="en-US" sz="3600" dirty="0" err="1" smtClean="0"/>
              <a:t>upisanog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kapitala</a:t>
            </a:r>
            <a:r>
              <a:rPr lang="en-US" sz="3600" dirty="0" smtClean="0"/>
              <a:t> bio </a:t>
            </a:r>
            <a:r>
              <a:rPr lang="sr-Latn-ME" sz="3600" dirty="0" smtClean="0"/>
              <a:t>je </a:t>
            </a:r>
            <a:r>
              <a:rPr lang="en-US" sz="3600" dirty="0" err="1" smtClean="0"/>
              <a:t>limitiran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obim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investicija</a:t>
            </a:r>
            <a:r>
              <a:rPr lang="en-US" sz="3600" dirty="0" smtClean="0"/>
              <a:t> </a:t>
            </a:r>
            <a:r>
              <a:rPr lang="en-US" sz="3600" dirty="0" err="1" smtClean="0"/>
              <a:t>koje</a:t>
            </a:r>
            <a:r>
              <a:rPr lang="en-US" sz="3600" dirty="0" smtClean="0"/>
              <a:t> je IFC </a:t>
            </a:r>
            <a:r>
              <a:rPr lang="en-US" sz="3600" dirty="0" err="1" smtClean="0"/>
              <a:t>odobrala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 smtClean="0"/>
              <a:t>Predsednik</a:t>
            </a:r>
            <a:r>
              <a:rPr lang="en-US" sz="3600" dirty="0" smtClean="0"/>
              <a:t> </a:t>
            </a:r>
            <a:r>
              <a:rPr lang="en-US" sz="3600" dirty="0" err="1" smtClean="0"/>
              <a:t>Grupe</a:t>
            </a:r>
            <a:r>
              <a:rPr lang="en-US" sz="3600" dirty="0" smtClean="0"/>
              <a:t> </a:t>
            </a:r>
            <a:r>
              <a:rPr lang="en-US" sz="3600" dirty="0" err="1" smtClean="0"/>
              <a:t>Sv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etske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 je </a:t>
            </a:r>
            <a:r>
              <a:rPr lang="en-US" sz="3600" dirty="0" err="1" smtClean="0"/>
              <a:t>istovremeno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predsednik</a:t>
            </a:r>
            <a:r>
              <a:rPr lang="en-US" sz="3600" dirty="0" smtClean="0"/>
              <a:t> IFC, s </a:t>
            </a:r>
            <a:r>
              <a:rPr lang="en-US" sz="3600" dirty="0" err="1" smtClean="0"/>
              <a:t>tim</a:t>
            </a:r>
            <a:r>
              <a:rPr lang="en-US" sz="3600" dirty="0" smtClean="0"/>
              <a:t> </a:t>
            </a:r>
            <a:r>
              <a:rPr lang="en-US" sz="3600" dirty="0" err="1" smtClean="0"/>
              <a:t>što</a:t>
            </a:r>
            <a:r>
              <a:rPr lang="en-US" sz="3600" dirty="0" smtClean="0"/>
              <a:t> IFC </a:t>
            </a:r>
            <a:r>
              <a:rPr lang="en-US" sz="3600" dirty="0" err="1" smtClean="0"/>
              <a:t>ima</a:t>
            </a:r>
            <a:r>
              <a:rPr lang="en-US" sz="3600" dirty="0" smtClean="0"/>
              <a:t> </a:t>
            </a:r>
            <a:r>
              <a:rPr lang="en-US" sz="3600" dirty="0" err="1" smtClean="0"/>
              <a:t>svog</a:t>
            </a:r>
            <a:r>
              <a:rPr lang="en-US" sz="3600" dirty="0" smtClean="0"/>
              <a:t> </a:t>
            </a:r>
            <a:r>
              <a:rPr lang="en-US" sz="3600" dirty="0" err="1" smtClean="0"/>
              <a:t>izvršnog</a:t>
            </a:r>
            <a:r>
              <a:rPr lang="en-US" sz="3600" dirty="0" smtClean="0"/>
              <a:t> </a:t>
            </a:r>
            <a:r>
              <a:rPr lang="en-US" sz="3600" dirty="0" err="1" smtClean="0"/>
              <a:t>potpredsednika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IFC </a:t>
            </a:r>
            <a:r>
              <a:rPr lang="en-US" sz="3600" dirty="0" err="1" smtClean="0"/>
              <a:t>predvodi</a:t>
            </a:r>
            <a:r>
              <a:rPr lang="en-US" sz="3600" dirty="0" smtClean="0"/>
              <a:t> </a:t>
            </a:r>
            <a:r>
              <a:rPr lang="en-US" sz="3600" dirty="0" err="1" smtClean="0"/>
              <a:t>Odbor</a:t>
            </a:r>
            <a:r>
              <a:rPr lang="en-US" sz="3600" dirty="0" smtClean="0"/>
              <a:t> </a:t>
            </a:r>
            <a:r>
              <a:rPr lang="en-US" sz="3600" dirty="0" err="1" smtClean="0"/>
              <a:t>guvernera</a:t>
            </a:r>
            <a:r>
              <a:rPr lang="en-US" sz="3600" dirty="0" smtClean="0"/>
              <a:t>, u </a:t>
            </a:r>
            <a:r>
              <a:rPr lang="en-US" sz="3600" dirty="0" err="1" smtClean="0"/>
              <a:t>koji</a:t>
            </a:r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članice</a:t>
            </a:r>
            <a:r>
              <a:rPr lang="en-US" sz="3600" dirty="0" smtClean="0"/>
              <a:t> </a:t>
            </a:r>
            <a:r>
              <a:rPr lang="en-US" sz="3600" dirty="0" err="1" smtClean="0"/>
              <a:t>imenuju</a:t>
            </a:r>
            <a:r>
              <a:rPr lang="en-US" sz="3600" dirty="0" smtClean="0"/>
              <a:t> </a:t>
            </a:r>
            <a:r>
              <a:rPr lang="en-US" sz="3600" dirty="0" err="1" smtClean="0"/>
              <a:t>svoje</a:t>
            </a:r>
            <a:r>
              <a:rPr lang="en-US" sz="3600" dirty="0" smtClean="0"/>
              <a:t> </a:t>
            </a:r>
            <a:r>
              <a:rPr lang="en-US" sz="3600" dirty="0" err="1" smtClean="0"/>
              <a:t>predstavnike</a:t>
            </a:r>
            <a:r>
              <a:rPr lang="en-US" sz="3600" dirty="0" smtClean="0"/>
              <a:t>, </a:t>
            </a:r>
            <a:r>
              <a:rPr lang="en-US" sz="3600" dirty="0" err="1" smtClean="0"/>
              <a:t>ministre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finansija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48810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459" y="242047"/>
            <a:ext cx="10708341" cy="5934916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Odbror</a:t>
            </a:r>
            <a:r>
              <a:rPr lang="en-US" sz="3600" dirty="0" smtClean="0"/>
              <a:t> </a:t>
            </a:r>
            <a:r>
              <a:rPr lang="en-US" sz="3600" dirty="0" err="1" smtClean="0"/>
              <a:t>guvernera</a:t>
            </a:r>
            <a:r>
              <a:rPr lang="en-US" sz="3600" dirty="0" smtClean="0"/>
              <a:t> </a:t>
            </a:r>
            <a:r>
              <a:rPr lang="en-US" sz="3600" dirty="0" err="1" smtClean="0"/>
              <a:t>prenosi</a:t>
            </a:r>
            <a:r>
              <a:rPr lang="en-US" sz="3600" dirty="0" smtClean="0"/>
              <a:t> </a:t>
            </a:r>
            <a:r>
              <a:rPr lang="en-US" sz="3600" dirty="0" err="1" smtClean="0"/>
              <a:t>najveći</a:t>
            </a:r>
            <a:r>
              <a:rPr lang="en-US" sz="3600" dirty="0" smtClean="0"/>
              <a:t> d</a:t>
            </a:r>
            <a:r>
              <a:rPr lang="sr-Latn-ME" sz="3600" dirty="0" smtClean="0"/>
              <a:t>i</a:t>
            </a:r>
            <a:r>
              <a:rPr lang="en-US" sz="3600" dirty="0" smtClean="0"/>
              <a:t>o </a:t>
            </a:r>
            <a:r>
              <a:rPr lang="en-US" sz="3600" dirty="0" err="1" smtClean="0"/>
              <a:t>svojih</a:t>
            </a:r>
            <a:r>
              <a:rPr lang="en-US" sz="3600" dirty="0" smtClean="0"/>
              <a:t> </a:t>
            </a:r>
            <a:r>
              <a:rPr lang="en-US" sz="3600" dirty="0" err="1" smtClean="0"/>
              <a:t>ovlašćenja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odbor</a:t>
            </a:r>
            <a:r>
              <a:rPr lang="en-US" sz="3600" dirty="0" smtClean="0"/>
              <a:t> od 24 </a:t>
            </a:r>
            <a:r>
              <a:rPr lang="en-US" sz="3600" dirty="0" err="1" smtClean="0"/>
              <a:t>direktora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Ovi</a:t>
            </a:r>
            <a:r>
              <a:rPr lang="en-US" sz="3600" dirty="0" smtClean="0"/>
              <a:t> </a:t>
            </a:r>
            <a:r>
              <a:rPr lang="en-US" sz="3600" dirty="0" err="1" smtClean="0"/>
              <a:t>direktori</a:t>
            </a:r>
            <a:r>
              <a:rPr lang="en-US" sz="3600" dirty="0" smtClean="0"/>
              <a:t> se </a:t>
            </a:r>
            <a:r>
              <a:rPr lang="en-US" sz="3600" dirty="0" err="1" smtClean="0"/>
              <a:t>redovno</a:t>
            </a:r>
            <a:r>
              <a:rPr lang="en-US" sz="3600" dirty="0" smtClean="0"/>
              <a:t> </a:t>
            </a:r>
            <a:r>
              <a:rPr lang="en-US" sz="3600" dirty="0" err="1" smtClean="0"/>
              <a:t>sastaju</a:t>
            </a:r>
            <a:r>
              <a:rPr lang="en-US" sz="3600" dirty="0" smtClean="0"/>
              <a:t> u </a:t>
            </a:r>
            <a:r>
              <a:rPr lang="en-US" sz="3600" dirty="0" err="1" smtClean="0"/>
              <a:t>glavnom</a:t>
            </a:r>
            <a:r>
              <a:rPr lang="en-US" sz="3600" dirty="0" smtClean="0"/>
              <a:t> </a:t>
            </a:r>
            <a:r>
              <a:rPr lang="en-US" sz="3600" dirty="0" err="1" smtClean="0"/>
              <a:t>uredu</a:t>
            </a:r>
            <a:r>
              <a:rPr lang="en-US" sz="3600" dirty="0" smtClean="0"/>
              <a:t> </a:t>
            </a:r>
            <a:r>
              <a:rPr lang="en-US" sz="3600" dirty="0" err="1" smtClean="0"/>
              <a:t>Grupe</a:t>
            </a:r>
            <a:r>
              <a:rPr lang="en-US" sz="3600" dirty="0" smtClean="0"/>
              <a:t> </a:t>
            </a:r>
            <a:r>
              <a:rPr lang="en-US" sz="3600" dirty="0" err="1" smtClean="0"/>
              <a:t>Sv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etske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 - </a:t>
            </a:r>
            <a:r>
              <a:rPr lang="en-US" sz="3600" dirty="0" err="1" smtClean="0"/>
              <a:t>Vašingtonu</a:t>
            </a:r>
            <a:r>
              <a:rPr lang="en-US" sz="3600" dirty="0" smtClean="0"/>
              <a:t>, </a:t>
            </a:r>
            <a:r>
              <a:rPr lang="en-US" sz="3600" dirty="0" err="1" smtClean="0"/>
              <a:t>gde</a:t>
            </a:r>
            <a:r>
              <a:rPr lang="en-US" sz="3600" dirty="0" smtClean="0"/>
              <a:t> </a:t>
            </a:r>
            <a:r>
              <a:rPr lang="en-US" sz="3600" dirty="0" err="1" smtClean="0"/>
              <a:t>ponovo</a:t>
            </a:r>
            <a:r>
              <a:rPr lang="en-US" sz="3600" dirty="0" smtClean="0"/>
              <a:t> </a:t>
            </a:r>
            <a:r>
              <a:rPr lang="en-US" sz="3600" dirty="0" err="1" smtClean="0"/>
              <a:t>razmatraju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odlučuju</a:t>
            </a:r>
            <a:r>
              <a:rPr lang="en-US" sz="3600" dirty="0" smtClean="0"/>
              <a:t> o </a:t>
            </a:r>
            <a:r>
              <a:rPr lang="en-US" sz="3600" dirty="0" err="1" smtClean="0"/>
              <a:t>invevesticionim</a:t>
            </a:r>
            <a:r>
              <a:rPr lang="en-US" sz="3600" dirty="0" smtClean="0"/>
              <a:t> </a:t>
            </a:r>
            <a:r>
              <a:rPr lang="en-US" sz="3600" dirty="0" err="1" smtClean="0"/>
              <a:t>projektima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daju</a:t>
            </a:r>
            <a:r>
              <a:rPr lang="en-US" sz="3600" dirty="0" smtClean="0"/>
              <a:t> </a:t>
            </a:r>
            <a:r>
              <a:rPr lang="en-US" sz="3600" dirty="0" err="1" smtClean="0"/>
              <a:t>strateške</a:t>
            </a:r>
            <a:r>
              <a:rPr lang="en-US" sz="3600" dirty="0" smtClean="0"/>
              <a:t> </a:t>
            </a:r>
            <a:r>
              <a:rPr lang="en-US" sz="3600" dirty="0" err="1" smtClean="0"/>
              <a:t>sm</a:t>
            </a:r>
            <a:r>
              <a:rPr lang="sr-Latn-ME" sz="3600" dirty="0" smtClean="0"/>
              <a:t>j</a:t>
            </a:r>
            <a:r>
              <a:rPr lang="en-US" sz="3600" dirty="0" err="1" smtClean="0"/>
              <a:t>ernice</a:t>
            </a:r>
            <a:r>
              <a:rPr lang="en-US" sz="3600" dirty="0" smtClean="0"/>
              <a:t> </a:t>
            </a:r>
            <a:r>
              <a:rPr lang="en-US" sz="3600" dirty="0" err="1" smtClean="0"/>
              <a:t>menadžmentu</a:t>
            </a:r>
            <a:r>
              <a:rPr lang="en-US" sz="3600" dirty="0" smtClean="0"/>
              <a:t> IFC.</a:t>
            </a:r>
          </a:p>
        </p:txBody>
      </p:sp>
    </p:spTree>
    <p:extLst>
      <p:ext uri="{BB962C8B-B14F-4D97-AF65-F5344CB8AC3E}">
        <p14:creationId xmlns:p14="http://schemas.microsoft.com/office/powerpoint/2010/main" xmlns="" val="301982001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534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MULTILATERALNA AGENCIJA ZA GARANTOVANJE INVESTICIJA (MIGA)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435" y="1344706"/>
            <a:ext cx="10829365" cy="483225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/>
              <a:t> OSNIVANJE </a:t>
            </a:r>
            <a:endParaRPr lang="sr-Latn-ME" sz="3600" dirty="0" smtClean="0"/>
          </a:p>
          <a:p>
            <a:pPr marL="0" indent="0" algn="just">
              <a:buNone/>
            </a:pPr>
            <a:r>
              <a:rPr lang="en-US" sz="3600" dirty="0" smtClean="0"/>
              <a:t>Na </a:t>
            </a:r>
            <a:r>
              <a:rPr lang="en-US" sz="3600" dirty="0" err="1" smtClean="0"/>
              <a:t>inicijativu</a:t>
            </a:r>
            <a:r>
              <a:rPr lang="en-US" sz="3600" dirty="0" smtClean="0"/>
              <a:t> </a:t>
            </a:r>
            <a:r>
              <a:rPr lang="en-US" sz="3600" dirty="0" err="1" smtClean="0"/>
              <a:t>preds</a:t>
            </a:r>
            <a:r>
              <a:rPr lang="sr-Latn-ME" sz="3600" dirty="0" smtClean="0"/>
              <a:t>j</a:t>
            </a:r>
            <a:r>
              <a:rPr lang="en-US" sz="3600" dirty="0" err="1" smtClean="0"/>
              <a:t>ednika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 (IBRD),  198</a:t>
            </a:r>
            <a:r>
              <a:rPr lang="sr-Latn-ME" sz="3600" dirty="0" smtClean="0"/>
              <a:t>5</a:t>
            </a:r>
            <a:r>
              <a:rPr lang="en-US" sz="3600" dirty="0" smtClean="0"/>
              <a:t>.</a:t>
            </a:r>
            <a:r>
              <a:rPr lang="en-US" sz="3600" dirty="0" err="1" smtClean="0"/>
              <a:t>godine</a:t>
            </a:r>
            <a:r>
              <a:rPr lang="en-US" sz="3600" dirty="0" smtClean="0"/>
              <a:t> u </a:t>
            </a:r>
            <a:r>
              <a:rPr lang="en-US" sz="3600" dirty="0" err="1" smtClean="0"/>
              <a:t>Banci</a:t>
            </a:r>
            <a:r>
              <a:rPr lang="en-US" sz="3600" dirty="0" smtClean="0"/>
              <a:t> je, </a:t>
            </a:r>
            <a:r>
              <a:rPr lang="sr-Latn-ME" sz="3600" dirty="0" smtClean="0"/>
              <a:t>donijeta</a:t>
            </a:r>
            <a:r>
              <a:rPr lang="en-US" sz="3600" dirty="0" smtClean="0"/>
              <a:t> </a:t>
            </a:r>
            <a:r>
              <a:rPr lang="en-US" sz="3600" dirty="0" err="1" smtClean="0"/>
              <a:t>Konvencije</a:t>
            </a:r>
            <a:r>
              <a:rPr lang="en-US" sz="3600" dirty="0" smtClean="0"/>
              <a:t> o </a:t>
            </a:r>
            <a:r>
              <a:rPr lang="en-US" sz="3600" dirty="0" err="1" smtClean="0"/>
              <a:t>osnivanju</a:t>
            </a:r>
            <a:r>
              <a:rPr lang="en-US" sz="3600" dirty="0" smtClean="0"/>
              <a:t> </a:t>
            </a:r>
            <a:r>
              <a:rPr lang="en-US" sz="3600" dirty="0" err="1" smtClean="0"/>
              <a:t>Multilateralne</a:t>
            </a:r>
            <a:r>
              <a:rPr lang="en-US" sz="3600" dirty="0" smtClean="0"/>
              <a:t> </a:t>
            </a:r>
            <a:r>
              <a:rPr lang="en-US" sz="3600" dirty="0" err="1" smtClean="0"/>
              <a:t>agencije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investicione</a:t>
            </a:r>
            <a:r>
              <a:rPr lang="en-US" sz="3600" dirty="0" smtClean="0"/>
              <a:t> </a:t>
            </a:r>
            <a:r>
              <a:rPr lang="en-US" sz="3600" dirty="0" err="1" smtClean="0"/>
              <a:t>garancije</a:t>
            </a:r>
            <a:r>
              <a:rPr lang="en-US" sz="3600" dirty="0" smtClean="0"/>
              <a:t> (Multilateral Investment Guarantee Agency - MIGA), </a:t>
            </a:r>
            <a:r>
              <a:rPr lang="en-US" sz="3600" dirty="0" err="1" smtClean="0"/>
              <a:t>čiji</a:t>
            </a:r>
            <a:r>
              <a:rPr lang="en-US" sz="3600" dirty="0" smtClean="0"/>
              <a:t> bi </a:t>
            </a:r>
            <a:r>
              <a:rPr lang="en-US" sz="3600" dirty="0" err="1" smtClean="0"/>
              <a:t>cilj</a:t>
            </a:r>
            <a:r>
              <a:rPr lang="en-US" sz="3600" dirty="0" smtClean="0"/>
              <a:t> bio da </a:t>
            </a:r>
            <a:r>
              <a:rPr lang="en-US" sz="3600" dirty="0" err="1" smtClean="0"/>
              <a:t>podstiče</a:t>
            </a:r>
            <a:r>
              <a:rPr lang="en-US" sz="3600" dirty="0" smtClean="0"/>
              <a:t> </a:t>
            </a:r>
            <a:r>
              <a:rPr lang="en-US" sz="3600" dirty="0" err="1" smtClean="0"/>
              <a:t>kretanje</a:t>
            </a:r>
            <a:r>
              <a:rPr lang="en-US" sz="3600" dirty="0" smtClean="0"/>
              <a:t> </a:t>
            </a:r>
            <a:r>
              <a:rPr lang="en-US" sz="3600" dirty="0" err="1" smtClean="0"/>
              <a:t>privrednog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kapitala</a:t>
            </a:r>
            <a:r>
              <a:rPr lang="en-US" sz="3600" dirty="0" smtClean="0"/>
              <a:t> u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u </a:t>
            </a:r>
            <a:r>
              <a:rPr lang="en-US" sz="3600" dirty="0" err="1" smtClean="0"/>
              <a:t>razvoju</a:t>
            </a:r>
            <a:r>
              <a:rPr lang="en-US" sz="3600" dirty="0" smtClean="0"/>
              <a:t> </a:t>
            </a:r>
            <a:r>
              <a:rPr lang="en-US" sz="3600" dirty="0" err="1" smtClean="0"/>
              <a:t>putem</a:t>
            </a:r>
            <a:r>
              <a:rPr lang="en-US" sz="3600" dirty="0" smtClean="0"/>
              <a:t> </a:t>
            </a:r>
            <a:r>
              <a:rPr lang="en-US" sz="3600" dirty="0" err="1" smtClean="0"/>
              <a:t>izdavanja</a:t>
            </a:r>
            <a:r>
              <a:rPr lang="en-US" sz="3600" dirty="0" smtClean="0"/>
              <a:t> </a:t>
            </a:r>
            <a:r>
              <a:rPr lang="en-US" sz="3600" dirty="0" err="1" smtClean="0"/>
              <a:t>garancija</a:t>
            </a:r>
            <a:r>
              <a:rPr lang="en-US" sz="3600" dirty="0" smtClean="0"/>
              <a:t> </a:t>
            </a:r>
            <a:r>
              <a:rPr lang="en-US" sz="3600" dirty="0" err="1" smtClean="0"/>
              <a:t>protiv</a:t>
            </a:r>
            <a:r>
              <a:rPr lang="en-US" sz="3600" dirty="0" smtClean="0"/>
              <a:t> </a:t>
            </a:r>
            <a:r>
              <a:rPr lang="en-US" sz="3600" dirty="0" err="1" smtClean="0"/>
              <a:t>nekomercijalnih</a:t>
            </a:r>
            <a:r>
              <a:rPr lang="en-US" sz="3600" dirty="0" smtClean="0"/>
              <a:t> </a:t>
            </a:r>
            <a:r>
              <a:rPr lang="en-US" sz="3600" dirty="0" err="1" smtClean="0"/>
              <a:t>rizika</a:t>
            </a:r>
            <a:r>
              <a:rPr lang="en-US" sz="3600" dirty="0" smtClean="0"/>
              <a:t>. </a:t>
            </a: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40478538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776" y="632012"/>
            <a:ext cx="10789024" cy="5544951"/>
          </a:xfrm>
        </p:spPr>
        <p:txBody>
          <a:bodyPr>
            <a:normAutofit/>
          </a:bodyPr>
          <a:lstStyle/>
          <a:p>
            <a:pPr algn="just"/>
            <a:r>
              <a:rPr lang="en-US" sz="3600" dirty="0"/>
              <a:t>Pored toga, </a:t>
            </a:r>
            <a:r>
              <a:rPr lang="en-US" sz="3600" dirty="0" err="1"/>
              <a:t>Agencija</a:t>
            </a:r>
            <a:r>
              <a:rPr lang="en-US" sz="3600" dirty="0"/>
              <a:t> </a:t>
            </a:r>
            <a:r>
              <a:rPr lang="en-US" sz="3600" dirty="0" err="1"/>
              <a:t>će</a:t>
            </a:r>
            <a:r>
              <a:rPr lang="en-US" sz="3600" dirty="0"/>
              <a:t> </a:t>
            </a:r>
            <a:r>
              <a:rPr lang="en-US" sz="3600" dirty="0" err="1"/>
              <a:t>potencijalnim</a:t>
            </a:r>
            <a:r>
              <a:rPr lang="en-US" sz="3600" dirty="0"/>
              <a:t> </a:t>
            </a:r>
            <a:r>
              <a:rPr lang="en-US" sz="3600" dirty="0" err="1"/>
              <a:t>investitorima</a:t>
            </a:r>
            <a:r>
              <a:rPr lang="en-US" sz="3600" dirty="0"/>
              <a:t> </a:t>
            </a:r>
            <a:r>
              <a:rPr lang="en-US" sz="3600" dirty="0" err="1"/>
              <a:t>davati</a:t>
            </a:r>
            <a:r>
              <a:rPr lang="en-US" sz="3600" dirty="0"/>
              <a:t> </a:t>
            </a:r>
            <a:r>
              <a:rPr lang="en-US" sz="3600" dirty="0" err="1"/>
              <a:t>informacije</a:t>
            </a:r>
            <a:r>
              <a:rPr lang="en-US" sz="3600" dirty="0"/>
              <a:t> o </a:t>
            </a:r>
            <a:r>
              <a:rPr lang="en-US" sz="3600" dirty="0" err="1"/>
              <a:t>izgledima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strane</a:t>
            </a:r>
            <a:r>
              <a:rPr lang="en-US" sz="3600" dirty="0"/>
              <a:t> </a:t>
            </a:r>
            <a:r>
              <a:rPr lang="en-US" sz="3600" dirty="0" err="1"/>
              <a:t>investicije</a:t>
            </a:r>
            <a:r>
              <a:rPr lang="en-US" sz="3600" dirty="0"/>
              <a:t> u ZUR.</a:t>
            </a:r>
            <a:endParaRPr lang="sr-Latn-ME" sz="3600" dirty="0"/>
          </a:p>
          <a:p>
            <a:pPr algn="just"/>
            <a:r>
              <a:rPr lang="en-US" sz="3600" dirty="0" err="1" smtClean="0"/>
              <a:t>Sporazum</a:t>
            </a:r>
            <a:r>
              <a:rPr lang="en-US" sz="3600" dirty="0" smtClean="0"/>
              <a:t> o </a:t>
            </a:r>
            <a:r>
              <a:rPr lang="en-US" sz="3600" dirty="0" err="1" smtClean="0"/>
              <a:t>osnivanju</a:t>
            </a:r>
            <a:r>
              <a:rPr lang="en-US" sz="3600" dirty="0" smtClean="0"/>
              <a:t> MIGA </a:t>
            </a:r>
            <a:r>
              <a:rPr lang="en-US" sz="3600" dirty="0" err="1" smtClean="0"/>
              <a:t>stupio</a:t>
            </a:r>
            <a:r>
              <a:rPr lang="en-US" sz="3600" dirty="0" smtClean="0"/>
              <a:t> je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snagu</a:t>
            </a:r>
            <a:r>
              <a:rPr lang="en-US" sz="3600" dirty="0" smtClean="0"/>
              <a:t> </a:t>
            </a:r>
            <a:r>
              <a:rPr lang="en-US" sz="3600" dirty="0" err="1" smtClean="0"/>
              <a:t>aprila</a:t>
            </a:r>
            <a:r>
              <a:rPr lang="en-US" sz="3600" dirty="0" smtClean="0"/>
              <a:t> 1988.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MIGA, </a:t>
            </a:r>
            <a:r>
              <a:rPr lang="en-US" sz="3600" dirty="0" err="1" smtClean="0"/>
              <a:t>kao</a:t>
            </a:r>
            <a:r>
              <a:rPr lang="en-US" sz="3600" dirty="0" smtClean="0"/>
              <a:t> </a:t>
            </a:r>
            <a:r>
              <a:rPr lang="en-US" sz="3600" dirty="0" err="1" smtClean="0"/>
              <a:t>asocijacija</a:t>
            </a:r>
            <a:r>
              <a:rPr lang="en-US" sz="3600" dirty="0" smtClean="0"/>
              <a:t> u </a:t>
            </a:r>
            <a:r>
              <a:rPr lang="en-US" sz="3600" dirty="0" err="1" smtClean="0"/>
              <a:t>okviru</a:t>
            </a:r>
            <a:r>
              <a:rPr lang="en-US" sz="3600" dirty="0" smtClean="0"/>
              <a:t> </a:t>
            </a:r>
            <a:r>
              <a:rPr lang="en-US" sz="3600" dirty="0" err="1" smtClean="0"/>
              <a:t>Grupe</a:t>
            </a:r>
            <a:r>
              <a:rPr lang="en-US" sz="3600" dirty="0" smtClean="0"/>
              <a:t> </a:t>
            </a:r>
            <a:r>
              <a:rPr lang="en-US" sz="3600" dirty="0" err="1" smtClean="0"/>
              <a:t>Sv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etske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 (pored IBRD, IDA, IFC), </a:t>
            </a:r>
            <a:r>
              <a:rPr lang="en-US" sz="3600" dirty="0" err="1" smtClean="0"/>
              <a:t>izdaje</a:t>
            </a:r>
            <a:r>
              <a:rPr lang="en-US" sz="3600" dirty="0" smtClean="0"/>
              <a:t> </a:t>
            </a:r>
            <a:r>
              <a:rPr lang="en-US" sz="3600" dirty="0" err="1" smtClean="0"/>
              <a:t>garancije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strane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investicije</a:t>
            </a:r>
            <a:r>
              <a:rPr lang="en-US" sz="3600" dirty="0" smtClean="0"/>
              <a:t> u </a:t>
            </a:r>
            <a:r>
              <a:rPr lang="en-US" sz="3600" dirty="0" err="1" smtClean="0"/>
              <a:t>zemlji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garantuje</a:t>
            </a:r>
            <a:r>
              <a:rPr lang="en-US" sz="3600" dirty="0" smtClean="0"/>
              <a:t> </a:t>
            </a:r>
            <a:r>
              <a:rPr lang="en-US" sz="3600" dirty="0" err="1" smtClean="0"/>
              <a:t>ulaganja</a:t>
            </a:r>
            <a:r>
              <a:rPr lang="en-US" sz="3600" dirty="0" smtClean="0"/>
              <a:t> u </a:t>
            </a:r>
            <a:r>
              <a:rPr lang="en-US" sz="3600" dirty="0" err="1" smtClean="0"/>
              <a:t>zemljama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članicama</a:t>
            </a:r>
            <a:r>
              <a:rPr lang="en-US" sz="3600" dirty="0" smtClean="0"/>
              <a:t> MIGA. </a:t>
            </a: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65340535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49624"/>
            <a:ext cx="10668000" cy="5827339"/>
          </a:xfrm>
        </p:spPr>
        <p:txBody>
          <a:bodyPr/>
          <a:lstStyle/>
          <a:p>
            <a:pPr algn="just"/>
            <a:r>
              <a:rPr lang="en-US" sz="3600" dirty="0" err="1" smtClean="0"/>
              <a:t>Agencija</a:t>
            </a:r>
            <a:r>
              <a:rPr lang="en-US" sz="3600" dirty="0" smtClean="0"/>
              <a:t> je u </a:t>
            </a:r>
            <a:r>
              <a:rPr lang="en-US" sz="3600" dirty="0" err="1" smtClean="0"/>
              <a:t>potpunosti</a:t>
            </a:r>
            <a:r>
              <a:rPr lang="en-US" sz="3600" dirty="0" smtClean="0"/>
              <a:t> </a:t>
            </a:r>
            <a:r>
              <a:rPr lang="en-US" sz="3600" dirty="0" err="1" smtClean="0"/>
              <a:t>samostalno</a:t>
            </a:r>
            <a:r>
              <a:rPr lang="en-US" sz="3600" dirty="0" smtClean="0"/>
              <a:t> </a:t>
            </a:r>
            <a:r>
              <a:rPr lang="en-US" sz="3600" dirty="0" err="1" smtClean="0"/>
              <a:t>pravno</a:t>
            </a:r>
            <a:r>
              <a:rPr lang="en-US" sz="3600" dirty="0" smtClean="0"/>
              <a:t> lice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posebno</a:t>
            </a:r>
            <a:r>
              <a:rPr lang="en-US" sz="3600" dirty="0" smtClean="0"/>
              <a:t> je </a:t>
            </a:r>
            <a:r>
              <a:rPr lang="en-US" sz="3600" dirty="0" err="1" smtClean="0"/>
              <a:t>ovlašćena</a:t>
            </a:r>
            <a:r>
              <a:rPr lang="en-US" sz="3600" dirty="0" smtClean="0"/>
              <a:t> da: </a:t>
            </a:r>
            <a:endParaRPr lang="sr-Latn-ME" sz="3600" dirty="0" smtClean="0"/>
          </a:p>
          <a:p>
            <a:pPr marL="0" indent="0">
              <a:buNone/>
            </a:pPr>
            <a:r>
              <a:rPr lang="sr-Latn-ME" sz="3600" dirty="0"/>
              <a:t> </a:t>
            </a:r>
            <a:r>
              <a:rPr lang="sr-Latn-ME" sz="3600" dirty="0" smtClean="0"/>
              <a:t>         - </a:t>
            </a:r>
            <a:r>
              <a:rPr lang="en-US" sz="3600" dirty="0" err="1" smtClean="0"/>
              <a:t>sklapa</a:t>
            </a:r>
            <a:r>
              <a:rPr lang="en-US" sz="3600" dirty="0" smtClean="0"/>
              <a:t> </a:t>
            </a:r>
            <a:r>
              <a:rPr lang="en-US" sz="3600" dirty="0" err="1" smtClean="0"/>
              <a:t>ugovor</a:t>
            </a:r>
            <a:r>
              <a:rPr lang="en-US" sz="3600" dirty="0" smtClean="0"/>
              <a:t>,</a:t>
            </a:r>
            <a:endParaRPr lang="sr-Latn-ME" sz="3600" dirty="0" smtClean="0"/>
          </a:p>
          <a:p>
            <a:pPr marL="0" indent="0" algn="just">
              <a:buNone/>
            </a:pPr>
            <a:r>
              <a:rPr lang="en-US" sz="3600" dirty="0" smtClean="0"/>
              <a:t> </a:t>
            </a:r>
            <a:r>
              <a:rPr lang="sr-Latn-ME" sz="3600" dirty="0"/>
              <a:t> </a:t>
            </a:r>
            <a:r>
              <a:rPr lang="sr-Latn-ME" sz="3600" dirty="0" smtClean="0"/>
              <a:t>      - s</a:t>
            </a:r>
            <a:r>
              <a:rPr lang="en-US" sz="3600" dirty="0" err="1" smtClean="0"/>
              <a:t>tiče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raspolaže</a:t>
            </a:r>
            <a:r>
              <a:rPr lang="en-US" sz="3600" dirty="0" smtClean="0"/>
              <a:t> </a:t>
            </a:r>
            <a:r>
              <a:rPr lang="en-US" sz="3600" dirty="0" err="1" smtClean="0"/>
              <a:t>pokretnom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nepokretnom</a:t>
            </a:r>
            <a:r>
              <a:rPr lang="en-US" sz="3600" dirty="0" smtClean="0"/>
              <a:t> </a:t>
            </a:r>
            <a:r>
              <a:rPr lang="en-US" sz="3600" dirty="0" err="1" smtClean="0"/>
              <a:t>imovinom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 </a:t>
            </a:r>
            <a:r>
              <a:rPr lang="en-US" sz="3600" dirty="0" err="1" smtClean="0"/>
              <a:t>pokreće</a:t>
            </a:r>
            <a:r>
              <a:rPr lang="en-US" sz="3600" dirty="0" smtClean="0"/>
              <a:t> </a:t>
            </a:r>
            <a:r>
              <a:rPr lang="en-US" sz="3600" dirty="0" err="1" smtClean="0"/>
              <a:t>pravne</a:t>
            </a:r>
            <a:r>
              <a:rPr lang="en-US" sz="3600" dirty="0" smtClean="0"/>
              <a:t> </a:t>
            </a:r>
            <a:r>
              <a:rPr lang="en-US" sz="3600" dirty="0" err="1" smtClean="0"/>
              <a:t>postupke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marL="0" indent="0">
              <a:buNone/>
            </a:pPr>
            <a:r>
              <a:rPr lang="en-US" sz="3600" dirty="0" smtClean="0"/>
              <a:t> </a:t>
            </a:r>
            <a:r>
              <a:rPr lang="en-US" sz="3600" dirty="0" err="1" smtClean="0"/>
              <a:t>Sedište</a:t>
            </a:r>
            <a:r>
              <a:rPr lang="en-US" sz="3600" dirty="0" smtClean="0"/>
              <a:t> </a:t>
            </a:r>
            <a:r>
              <a:rPr lang="en-US" sz="3600" dirty="0" err="1" smtClean="0"/>
              <a:t>Agencije</a:t>
            </a:r>
            <a:r>
              <a:rPr lang="en-US" sz="3600" dirty="0" smtClean="0"/>
              <a:t> je u </a:t>
            </a:r>
            <a:r>
              <a:rPr lang="en-US" sz="3600" dirty="0" err="1" smtClean="0"/>
              <a:t>Vašingtonu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1849551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995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CILJEVI OSNIVANJA </a:t>
            </a:r>
            <a:endParaRPr lang="sr-Latn-ME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10668000" cy="5033963"/>
          </a:xfrm>
        </p:spPr>
        <p:txBody>
          <a:bodyPr>
            <a:noAutofit/>
          </a:bodyPr>
          <a:lstStyle/>
          <a:p>
            <a:pPr algn="just"/>
            <a:r>
              <a:rPr lang="en-US" sz="3600" dirty="0" err="1" smtClean="0"/>
              <a:t>Glavni</a:t>
            </a:r>
            <a:r>
              <a:rPr lang="en-US" sz="3600" dirty="0" smtClean="0"/>
              <a:t> </a:t>
            </a:r>
            <a:r>
              <a:rPr lang="en-US" sz="3600" dirty="0" err="1" smtClean="0"/>
              <a:t>cilj</a:t>
            </a:r>
            <a:r>
              <a:rPr lang="en-US" sz="3600" dirty="0" smtClean="0"/>
              <a:t> </a:t>
            </a:r>
            <a:r>
              <a:rPr lang="en-US" sz="3600" dirty="0" err="1" smtClean="0"/>
              <a:t>Agencije</a:t>
            </a:r>
            <a:r>
              <a:rPr lang="en-US" sz="3600" dirty="0" smtClean="0"/>
              <a:t> je </a:t>
            </a:r>
            <a:r>
              <a:rPr lang="en-US" sz="3600" dirty="0" err="1" smtClean="0"/>
              <a:t>podsticanje</a:t>
            </a:r>
            <a:r>
              <a:rPr lang="en-US" sz="3600" dirty="0" smtClean="0"/>
              <a:t> </a:t>
            </a:r>
            <a:r>
              <a:rPr lang="en-US" sz="3600" dirty="0" err="1" smtClean="0"/>
              <a:t>priliva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investicija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proizvodne</a:t>
            </a:r>
            <a:r>
              <a:rPr lang="en-US" sz="3600" dirty="0" smtClean="0"/>
              <a:t> </a:t>
            </a:r>
            <a:r>
              <a:rPr lang="en-US" sz="3600" dirty="0" err="1" smtClean="0"/>
              <a:t>svrhe</a:t>
            </a:r>
            <a:r>
              <a:rPr lang="en-US" sz="3600" dirty="0" smtClean="0"/>
              <a:t> u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članice</a:t>
            </a:r>
            <a:r>
              <a:rPr lang="en-US" sz="3600" dirty="0" smtClean="0"/>
              <a:t> u </a:t>
            </a:r>
            <a:r>
              <a:rPr lang="en-US" sz="3600" dirty="0" err="1" smtClean="0"/>
              <a:t>razvoju</a:t>
            </a:r>
            <a:r>
              <a:rPr lang="en-US" sz="3600" dirty="0" smtClean="0"/>
              <a:t>, </a:t>
            </a:r>
            <a:r>
              <a:rPr lang="en-US" sz="3600" dirty="0" err="1" smtClean="0"/>
              <a:t>dopunjavajući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taj</a:t>
            </a:r>
            <a:r>
              <a:rPr lang="en-US" sz="3600" dirty="0" smtClean="0"/>
              <a:t> </a:t>
            </a:r>
            <a:r>
              <a:rPr lang="en-US" sz="3600" dirty="0" err="1" smtClean="0"/>
              <a:t>način</a:t>
            </a:r>
            <a:r>
              <a:rPr lang="en-US" sz="3600" dirty="0" smtClean="0"/>
              <a:t> </a:t>
            </a:r>
            <a:r>
              <a:rPr lang="en-US" sz="3600" dirty="0" err="1" smtClean="0"/>
              <a:t>aktivnosti</a:t>
            </a:r>
            <a:r>
              <a:rPr lang="en-US" sz="3600" dirty="0" smtClean="0"/>
              <a:t> IBRD, IFC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drugih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međunarodnih</a:t>
            </a:r>
            <a:r>
              <a:rPr lang="en-US" sz="3600" dirty="0" smtClean="0"/>
              <a:t> </a:t>
            </a:r>
            <a:r>
              <a:rPr lang="en-US" sz="3600" dirty="0" err="1" smtClean="0"/>
              <a:t>razvojnih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finansijskih</a:t>
            </a:r>
            <a:r>
              <a:rPr lang="en-US" sz="3600" dirty="0" smtClean="0"/>
              <a:t> </a:t>
            </a:r>
            <a:r>
              <a:rPr lang="en-US" sz="3600" dirty="0" err="1" smtClean="0"/>
              <a:t>institucija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marL="0" indent="0">
              <a:buNone/>
            </a:pPr>
            <a:r>
              <a:rPr lang="en-US" sz="3600" dirty="0" smtClean="0"/>
              <a:t>U tom </a:t>
            </a:r>
            <a:r>
              <a:rPr lang="en-US" sz="3600" dirty="0" err="1" smtClean="0"/>
              <a:t>cilju</a:t>
            </a:r>
            <a:r>
              <a:rPr lang="en-US" sz="3600" dirty="0" smtClean="0"/>
              <a:t> </a:t>
            </a:r>
            <a:r>
              <a:rPr lang="en-US" sz="3600" dirty="0" err="1" smtClean="0"/>
              <a:t>Agencija</a:t>
            </a:r>
            <a:r>
              <a:rPr lang="en-US" sz="3600" dirty="0" smtClean="0"/>
              <a:t> </a:t>
            </a:r>
            <a:r>
              <a:rPr lang="en-US" sz="3600" dirty="0" err="1" smtClean="0"/>
              <a:t>će</a:t>
            </a:r>
            <a:r>
              <a:rPr lang="en-US" sz="3600" dirty="0" smtClean="0"/>
              <a:t>: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izdavati</a:t>
            </a:r>
            <a:r>
              <a:rPr lang="en-US" sz="3600" dirty="0" smtClean="0"/>
              <a:t> </a:t>
            </a:r>
            <a:r>
              <a:rPr lang="en-US" sz="3600" dirty="0" err="1" smtClean="0"/>
              <a:t>garancije</a:t>
            </a:r>
            <a:r>
              <a:rPr lang="en-US" sz="3600" dirty="0" smtClean="0"/>
              <a:t>, </a:t>
            </a:r>
            <a:r>
              <a:rPr lang="en-US" sz="3600" dirty="0" err="1" smtClean="0"/>
              <a:t>uključujući</a:t>
            </a:r>
            <a:r>
              <a:rPr lang="en-US" sz="3600" dirty="0" smtClean="0"/>
              <a:t> </a:t>
            </a:r>
            <a:r>
              <a:rPr lang="en-US" sz="3600" dirty="0" err="1" smtClean="0"/>
              <a:t>zajedničko</a:t>
            </a:r>
            <a:r>
              <a:rPr lang="en-US" sz="3600" dirty="0" smtClean="0"/>
              <a:t> </a:t>
            </a:r>
            <a:r>
              <a:rPr lang="en-US" sz="3600" dirty="0" err="1" smtClean="0"/>
              <a:t>osiguranje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reosiguranje</a:t>
            </a:r>
            <a:r>
              <a:rPr lang="en-US" sz="3600" dirty="0" smtClean="0"/>
              <a:t>, </a:t>
            </a:r>
            <a:r>
              <a:rPr lang="en-US" sz="3600" dirty="0" err="1" smtClean="0"/>
              <a:t>protiv</a:t>
            </a:r>
            <a:r>
              <a:rPr lang="en-US" sz="3600" dirty="0" smtClean="0"/>
              <a:t> </a:t>
            </a:r>
            <a:r>
              <a:rPr lang="en-US" sz="3600" dirty="0" err="1" smtClean="0"/>
              <a:t>nekomercijalnih</a:t>
            </a:r>
            <a:r>
              <a:rPr lang="en-US" sz="3600" dirty="0" smtClean="0"/>
              <a:t> </a:t>
            </a:r>
            <a:r>
              <a:rPr lang="en-US" sz="3600" dirty="0" err="1" smtClean="0"/>
              <a:t>rizika</a:t>
            </a:r>
            <a:r>
              <a:rPr lang="en-US" sz="3600" dirty="0" smtClean="0"/>
              <a:t> u </a:t>
            </a:r>
            <a:r>
              <a:rPr lang="en-US" sz="3600" dirty="0" err="1" smtClean="0"/>
              <a:t>vezi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investicijama</a:t>
            </a:r>
            <a:r>
              <a:rPr lang="en-US" sz="3600" dirty="0" smtClean="0"/>
              <a:t> u </a:t>
            </a:r>
            <a:r>
              <a:rPr lang="en-US" sz="3600" dirty="0" err="1" smtClean="0"/>
              <a:t>nekoj</a:t>
            </a:r>
            <a:r>
              <a:rPr lang="en-US" sz="3600" dirty="0" smtClean="0"/>
              <a:t> </a:t>
            </a:r>
            <a:r>
              <a:rPr lang="en-US" sz="3600" dirty="0" err="1" smtClean="0"/>
              <a:t>zemlji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članici</a:t>
            </a:r>
            <a:r>
              <a:rPr lang="en-US" sz="3600" dirty="0" smtClean="0"/>
              <a:t> </a:t>
            </a:r>
            <a:r>
              <a:rPr lang="en-US" sz="3600" dirty="0" err="1" smtClean="0"/>
              <a:t>koje</a:t>
            </a:r>
            <a:r>
              <a:rPr lang="en-US" sz="3600" dirty="0" smtClean="0"/>
              <a:t> </a:t>
            </a:r>
            <a:r>
              <a:rPr lang="en-US" sz="3600" dirty="0" err="1" smtClean="0"/>
              <a:t>potiču</a:t>
            </a:r>
            <a:r>
              <a:rPr lang="en-US" sz="3600" dirty="0" smtClean="0"/>
              <a:t> </a:t>
            </a:r>
            <a:r>
              <a:rPr lang="en-US" sz="3600" dirty="0" err="1" smtClean="0"/>
              <a:t>iz</a:t>
            </a:r>
            <a:r>
              <a:rPr lang="en-US" sz="3600" dirty="0" smtClean="0"/>
              <a:t> </a:t>
            </a:r>
            <a:r>
              <a:rPr lang="en-US" sz="3600" dirty="0" err="1" smtClean="0"/>
              <a:t>drugih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članica</a:t>
            </a:r>
            <a:r>
              <a:rPr lang="en-US" sz="3600" dirty="0" smtClean="0"/>
              <a:t>; </a:t>
            </a:r>
            <a:endParaRPr lang="sr-Latn-ME" sz="3600" dirty="0" smtClean="0"/>
          </a:p>
          <a:p>
            <a:pPr marL="0" indent="0" algn="just">
              <a:buNone/>
            </a:pP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276735927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012" y="430306"/>
            <a:ext cx="10721788" cy="5746657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/>
              <a:t>izvršavati</a:t>
            </a:r>
            <a:r>
              <a:rPr lang="en-US" sz="3600" dirty="0"/>
              <a:t> </a:t>
            </a:r>
            <a:r>
              <a:rPr lang="en-US" sz="3600" dirty="0" err="1"/>
              <a:t>odgovarajuće</a:t>
            </a:r>
            <a:r>
              <a:rPr lang="en-US" sz="3600" dirty="0"/>
              <a:t> </a:t>
            </a:r>
            <a:r>
              <a:rPr lang="en-US" sz="3600" dirty="0" err="1"/>
              <a:t>dodatne</a:t>
            </a:r>
            <a:r>
              <a:rPr lang="en-US" sz="3600" dirty="0"/>
              <a:t> </a:t>
            </a:r>
            <a:r>
              <a:rPr lang="en-US" sz="3600" dirty="0" err="1"/>
              <a:t>aktivnosti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unapređivanje</a:t>
            </a:r>
            <a:r>
              <a:rPr lang="en-US" sz="3600" dirty="0"/>
              <a:t> </a:t>
            </a:r>
            <a:r>
              <a:rPr lang="en-US" sz="3600" dirty="0" err="1"/>
              <a:t>priliva</a:t>
            </a:r>
            <a:r>
              <a:rPr lang="en-US" sz="3600" dirty="0"/>
              <a:t> </a:t>
            </a:r>
            <a:r>
              <a:rPr lang="en-US" sz="3600" dirty="0" err="1"/>
              <a:t>investicija</a:t>
            </a:r>
            <a:r>
              <a:rPr lang="en-US" sz="3600" dirty="0"/>
              <a:t> u </a:t>
            </a:r>
            <a:r>
              <a:rPr lang="en-US" sz="3600" dirty="0" err="1"/>
              <a:t>zemlje</a:t>
            </a:r>
            <a:r>
              <a:rPr lang="en-US" sz="3600" dirty="0"/>
              <a:t> </a:t>
            </a:r>
            <a:r>
              <a:rPr lang="en-US" sz="3600" dirty="0" err="1"/>
              <a:t>članice</a:t>
            </a:r>
            <a:r>
              <a:rPr lang="en-US" sz="3600" dirty="0"/>
              <a:t> u </a:t>
            </a:r>
            <a:r>
              <a:rPr lang="en-US" sz="3600" dirty="0" err="1"/>
              <a:t>razvoju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medju</a:t>
            </a:r>
            <a:r>
              <a:rPr lang="en-US" sz="3600" dirty="0"/>
              <a:t> </a:t>
            </a:r>
            <a:r>
              <a:rPr lang="en-US" sz="3600" dirty="0" err="1"/>
              <a:t>njima</a:t>
            </a:r>
            <a:r>
              <a:rPr lang="en-US" sz="3600" dirty="0"/>
              <a:t>;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endParaRPr lang="sr-Latn-ME" sz="3600" dirty="0"/>
          </a:p>
          <a:p>
            <a:pPr algn="just"/>
            <a:r>
              <a:rPr lang="en-US" sz="3600" dirty="0" smtClean="0"/>
              <a:t>d</a:t>
            </a:r>
            <a:r>
              <a:rPr lang="sr-Latn-ME" sz="3600" dirty="0" smtClean="0"/>
              <a:t>j</a:t>
            </a:r>
            <a:r>
              <a:rPr lang="en-US" sz="3600" dirty="0" err="1" smtClean="0"/>
              <a:t>elovati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osnovu</a:t>
            </a:r>
            <a:r>
              <a:rPr lang="en-US" sz="3600" dirty="0" smtClean="0"/>
              <a:t> </a:t>
            </a:r>
            <a:r>
              <a:rPr lang="en-US" sz="3600" dirty="0" err="1" smtClean="0"/>
              <a:t>drugih</a:t>
            </a:r>
            <a:r>
              <a:rPr lang="en-US" sz="3600" dirty="0" smtClean="0"/>
              <a:t> </a:t>
            </a:r>
            <a:r>
              <a:rPr lang="en-US" sz="3600" dirty="0" err="1" smtClean="0"/>
              <a:t>takvih</a:t>
            </a:r>
            <a:r>
              <a:rPr lang="en-US" sz="3600" dirty="0" smtClean="0"/>
              <a:t> </a:t>
            </a:r>
            <a:r>
              <a:rPr lang="en-US" sz="3600" dirty="0" err="1" smtClean="0"/>
              <a:t>ovlašćenja</a:t>
            </a:r>
            <a:r>
              <a:rPr lang="en-US" sz="3600" dirty="0" smtClean="0"/>
              <a:t> </a:t>
            </a:r>
            <a:r>
              <a:rPr lang="en-US" sz="3600" dirty="0" err="1" smtClean="0"/>
              <a:t>koja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potrebna</a:t>
            </a:r>
            <a:r>
              <a:rPr lang="en-US" sz="3600" dirty="0" smtClean="0"/>
              <a:t> </a:t>
            </a:r>
            <a:r>
              <a:rPr lang="en-US" sz="3600" dirty="0" err="1" smtClean="0"/>
              <a:t>ili</a:t>
            </a:r>
            <a:r>
              <a:rPr lang="en-US" sz="3600" dirty="0" smtClean="0"/>
              <a:t> </a:t>
            </a:r>
            <a:r>
              <a:rPr lang="en-US" sz="3600" dirty="0" err="1" smtClean="0"/>
              <a:t>poželjna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ostvarivanje</a:t>
            </a:r>
            <a:r>
              <a:rPr lang="en-US" sz="3600" dirty="0" smtClean="0"/>
              <a:t> </a:t>
            </a:r>
            <a:r>
              <a:rPr lang="en-US" sz="3600" dirty="0" err="1" smtClean="0"/>
              <a:t>njegovog</a:t>
            </a:r>
            <a:r>
              <a:rPr lang="en-US" sz="3600" dirty="0" smtClean="0"/>
              <a:t> </a:t>
            </a:r>
            <a:r>
              <a:rPr lang="en-US" sz="3600" dirty="0" err="1" smtClean="0"/>
              <a:t>cilja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Cilj</a:t>
            </a:r>
            <a:r>
              <a:rPr lang="en-US" sz="3600" dirty="0" smtClean="0"/>
              <a:t> MIGA je da </a:t>
            </a:r>
            <a:r>
              <a:rPr lang="en-US" sz="3600" dirty="0" err="1" smtClean="0"/>
              <a:t>promoviše</a:t>
            </a:r>
            <a:r>
              <a:rPr lang="en-US" sz="3600" dirty="0" smtClean="0"/>
              <a:t> </a:t>
            </a:r>
            <a:r>
              <a:rPr lang="en-US" sz="3600" dirty="0" err="1" smtClean="0"/>
              <a:t>strane</a:t>
            </a:r>
            <a:r>
              <a:rPr lang="en-US" sz="3600" dirty="0" smtClean="0"/>
              <a:t> </a:t>
            </a:r>
            <a:r>
              <a:rPr lang="en-US" sz="3600" dirty="0" err="1" smtClean="0"/>
              <a:t>direktne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investicije</a:t>
            </a:r>
            <a:r>
              <a:rPr lang="en-US" sz="3600" dirty="0" smtClean="0"/>
              <a:t> u </a:t>
            </a:r>
            <a:r>
              <a:rPr lang="en-US" sz="3600" dirty="0" err="1" smtClean="0"/>
              <a:t>zemljama</a:t>
            </a:r>
            <a:r>
              <a:rPr lang="en-US" sz="3600" dirty="0" smtClean="0"/>
              <a:t> u </a:t>
            </a:r>
            <a:r>
              <a:rPr lang="en-US" sz="3600" dirty="0" err="1" smtClean="0"/>
              <a:t>razvoju</a:t>
            </a:r>
            <a:r>
              <a:rPr lang="en-US" sz="3600" dirty="0" smtClean="0"/>
              <a:t>, </a:t>
            </a:r>
            <a:r>
              <a:rPr lang="en-US" sz="3600" dirty="0" err="1" smtClean="0"/>
              <a:t>kako</a:t>
            </a:r>
            <a:r>
              <a:rPr lang="en-US" sz="3600" dirty="0" smtClean="0"/>
              <a:t> bi </a:t>
            </a:r>
            <a:r>
              <a:rPr lang="en-US" sz="3600" dirty="0" err="1" smtClean="0"/>
              <a:t>pomogla</a:t>
            </a:r>
            <a:r>
              <a:rPr lang="en-US" sz="3600" dirty="0" smtClean="0"/>
              <a:t> </a:t>
            </a:r>
            <a:r>
              <a:rPr lang="en-US" sz="3600" dirty="0" err="1" smtClean="0"/>
              <a:t>njihovom</a:t>
            </a:r>
            <a:r>
              <a:rPr lang="en-US" sz="3600" dirty="0" smtClean="0"/>
              <a:t> </a:t>
            </a:r>
            <a:r>
              <a:rPr lang="en-US" sz="3600" dirty="0" err="1" smtClean="0"/>
              <a:t>ekonomskom</a:t>
            </a:r>
            <a:r>
              <a:rPr lang="en-US" sz="3600" dirty="0" smtClean="0"/>
              <a:t> </a:t>
            </a:r>
            <a:r>
              <a:rPr lang="en-US" sz="3600" dirty="0" err="1" smtClean="0"/>
              <a:t>rastu</a:t>
            </a:r>
            <a:r>
              <a:rPr lang="en-US" sz="3600" dirty="0" smtClean="0"/>
              <a:t>, </a:t>
            </a:r>
            <a:r>
              <a:rPr lang="en-US" sz="3600" dirty="0" err="1" smtClean="0"/>
              <a:t>smanjenju</a:t>
            </a:r>
            <a:r>
              <a:rPr lang="en-US" sz="3600" dirty="0" smtClean="0"/>
              <a:t> </a:t>
            </a:r>
            <a:r>
              <a:rPr lang="en-US" sz="3600" dirty="0" err="1" smtClean="0"/>
              <a:t>siromaštva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poboljšanju</a:t>
            </a:r>
            <a:r>
              <a:rPr lang="en-US" sz="3600" dirty="0" smtClean="0"/>
              <a:t> </a:t>
            </a:r>
            <a:r>
              <a:rPr lang="en-US" sz="3600" dirty="0" err="1" smtClean="0"/>
              <a:t>životnog</a:t>
            </a:r>
            <a:r>
              <a:rPr lang="en-US" sz="3600" dirty="0" smtClean="0"/>
              <a:t> </a:t>
            </a:r>
            <a:r>
              <a:rPr lang="en-US" sz="3600" dirty="0" err="1" smtClean="0"/>
              <a:t>standarda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48568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271" y="255494"/>
            <a:ext cx="10533529" cy="5921469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Tokom</a:t>
            </a:r>
            <a:r>
              <a:rPr lang="en-US" sz="3600" dirty="0" smtClean="0"/>
              <a:t> </a:t>
            </a:r>
            <a:r>
              <a:rPr lang="en-US" sz="3600" dirty="0" err="1" smtClean="0"/>
              <a:t>tridesetih</a:t>
            </a:r>
            <a:r>
              <a:rPr lang="en-US" sz="3600" dirty="0" smtClean="0"/>
              <a:t> </a:t>
            </a:r>
            <a:r>
              <a:rPr lang="en-US" sz="3600" dirty="0" err="1" smtClean="0"/>
              <a:t>godina</a:t>
            </a:r>
            <a:r>
              <a:rPr lang="en-US" sz="3600" dirty="0" smtClean="0"/>
              <a:t> 20. v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eka</a:t>
            </a:r>
            <a:r>
              <a:rPr lang="en-US" sz="3600" dirty="0" smtClean="0"/>
              <a:t>, </a:t>
            </a:r>
            <a:r>
              <a:rPr lang="en-US" sz="3600" dirty="0" err="1" smtClean="0"/>
              <a:t>takođe</a:t>
            </a:r>
            <a:r>
              <a:rPr lang="en-US" sz="3600" dirty="0" smtClean="0"/>
              <a:t>, </a:t>
            </a:r>
            <a:r>
              <a:rPr lang="en-US" sz="3600" dirty="0" err="1" smtClean="0"/>
              <a:t>došlo</a:t>
            </a:r>
            <a:r>
              <a:rPr lang="en-US" sz="3600" dirty="0" smtClean="0"/>
              <a:t> je do </a:t>
            </a:r>
            <a:r>
              <a:rPr lang="en-US" sz="3600" dirty="0" err="1" smtClean="0"/>
              <a:t>znatnog</a:t>
            </a:r>
            <a:r>
              <a:rPr lang="en-US" sz="3600" dirty="0" smtClean="0"/>
              <a:t> </a:t>
            </a:r>
            <a:r>
              <a:rPr lang="en-US" sz="3600" dirty="0" err="1" smtClean="0"/>
              <a:t>smanjenja</a:t>
            </a:r>
            <a:r>
              <a:rPr lang="en-US" sz="3600" dirty="0" smtClean="0"/>
              <a:t> </a:t>
            </a:r>
            <a:r>
              <a:rPr lang="en-US" sz="3600" dirty="0" err="1" smtClean="0"/>
              <a:t>izvoza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kapitala</a:t>
            </a:r>
            <a:r>
              <a:rPr lang="en-US" sz="3600" dirty="0" smtClean="0"/>
              <a:t> </a:t>
            </a:r>
            <a:r>
              <a:rPr lang="en-US" sz="3600" dirty="0" err="1" smtClean="0"/>
              <a:t>iz</a:t>
            </a:r>
            <a:r>
              <a:rPr lang="en-US" sz="3600" dirty="0" smtClean="0"/>
              <a:t> </a:t>
            </a:r>
            <a:r>
              <a:rPr lang="en-US" sz="3600" dirty="0" err="1" smtClean="0"/>
              <a:t>razvijenih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, </a:t>
            </a:r>
            <a:r>
              <a:rPr lang="en-US" sz="3600" dirty="0" err="1" smtClean="0"/>
              <a:t>i</a:t>
            </a:r>
            <a:r>
              <a:rPr lang="en-US" sz="3600" dirty="0" smtClean="0"/>
              <a:t> to </a:t>
            </a:r>
            <a:r>
              <a:rPr lang="en-US" sz="3600" dirty="0" err="1" smtClean="0"/>
              <a:t>kako</a:t>
            </a:r>
            <a:r>
              <a:rPr lang="en-US" sz="3600" dirty="0" smtClean="0"/>
              <a:t> u </a:t>
            </a:r>
            <a:r>
              <a:rPr lang="en-US" sz="3600" dirty="0" err="1" smtClean="0"/>
              <a:t>obliku</a:t>
            </a:r>
            <a:r>
              <a:rPr lang="en-US" sz="3600" dirty="0" smtClean="0"/>
              <a:t> </a:t>
            </a:r>
            <a:r>
              <a:rPr lang="en-US" sz="3600" dirty="0" err="1" smtClean="0"/>
              <a:t>kredita</a:t>
            </a:r>
            <a:r>
              <a:rPr lang="en-US" sz="3600" dirty="0" smtClean="0"/>
              <a:t> </a:t>
            </a:r>
            <a:r>
              <a:rPr lang="en-US" sz="3600" dirty="0" err="1" smtClean="0"/>
              <a:t>tako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u </a:t>
            </a:r>
            <a:r>
              <a:rPr lang="en-US" sz="3600" dirty="0" err="1" smtClean="0"/>
              <a:t>obliku</a:t>
            </a:r>
            <a:r>
              <a:rPr lang="en-US" sz="3600" dirty="0" smtClean="0"/>
              <a:t> </a:t>
            </a:r>
            <a:r>
              <a:rPr lang="en-US" sz="3600" dirty="0" err="1" smtClean="0"/>
              <a:t>direktnih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investicija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en-US" sz="3600" dirty="0" smtClean="0"/>
              <a:t> U tom </a:t>
            </a:r>
            <a:r>
              <a:rPr lang="en-US" sz="3600" dirty="0" err="1" smtClean="0"/>
              <a:t>periodu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mnoge</a:t>
            </a:r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</a:t>
            </a:r>
            <a:r>
              <a:rPr lang="en-US" sz="3600" dirty="0" err="1" smtClean="0"/>
              <a:t>pov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erioci</a:t>
            </a:r>
            <a:r>
              <a:rPr lang="en-US" sz="3600" dirty="0" smtClean="0"/>
              <a:t> bile, u </a:t>
            </a:r>
            <a:r>
              <a:rPr lang="en-US" sz="3600" dirty="0" err="1" smtClean="0"/>
              <a:t>stvari</a:t>
            </a:r>
            <a:r>
              <a:rPr lang="en-US" sz="3600" dirty="0" smtClean="0"/>
              <a:t>, </a:t>
            </a:r>
            <a:r>
              <a:rPr lang="en-US" sz="3600" dirty="0" err="1" smtClean="0"/>
              <a:t>neto</a:t>
            </a:r>
            <a:r>
              <a:rPr lang="en-US" sz="3600" dirty="0" smtClean="0"/>
              <a:t> </a:t>
            </a:r>
            <a:r>
              <a:rPr lang="en-US" sz="3600" dirty="0" err="1" smtClean="0"/>
              <a:t>uvoznice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kapitala</a:t>
            </a:r>
            <a:r>
              <a:rPr lang="en-US" sz="3600" dirty="0" smtClean="0"/>
              <a:t>, </a:t>
            </a:r>
            <a:r>
              <a:rPr lang="en-US" sz="3600" dirty="0" err="1" smtClean="0"/>
              <a:t>što</a:t>
            </a:r>
            <a:r>
              <a:rPr lang="en-US" sz="3600" dirty="0" smtClean="0"/>
              <a:t> </a:t>
            </a:r>
            <a:r>
              <a:rPr lang="en-US" sz="3600" dirty="0" err="1" smtClean="0"/>
              <a:t>znači</a:t>
            </a:r>
            <a:r>
              <a:rPr lang="en-US" sz="3600" dirty="0" smtClean="0"/>
              <a:t> da je </a:t>
            </a:r>
            <a:r>
              <a:rPr lang="en-US" sz="3600" dirty="0" err="1" smtClean="0"/>
              <a:t>priliv</a:t>
            </a:r>
            <a:r>
              <a:rPr lang="en-US" sz="3600" dirty="0" smtClean="0"/>
              <a:t> u </a:t>
            </a:r>
            <a:r>
              <a:rPr lang="en-US" sz="3600" dirty="0" err="1" smtClean="0"/>
              <a:t>ove</a:t>
            </a:r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u </a:t>
            </a:r>
            <a:r>
              <a:rPr lang="en-US" sz="3600" dirty="0" err="1" smtClean="0"/>
              <a:t>vidu</a:t>
            </a:r>
            <a:r>
              <a:rPr lang="en-US" sz="3600" dirty="0" smtClean="0"/>
              <a:t> </a:t>
            </a:r>
            <a:r>
              <a:rPr lang="en-US" sz="3600" dirty="0" err="1" smtClean="0"/>
              <a:t>profita</a:t>
            </a:r>
            <a:r>
              <a:rPr lang="en-US" sz="3600" dirty="0" smtClean="0"/>
              <a:t>, </a:t>
            </a:r>
            <a:r>
              <a:rPr lang="en-US" sz="3600" dirty="0" err="1" smtClean="0"/>
              <a:t>otplata</a:t>
            </a:r>
            <a:r>
              <a:rPr lang="en-US" sz="3600" dirty="0" smtClean="0"/>
              <a:t> </a:t>
            </a:r>
            <a:r>
              <a:rPr lang="en-US" sz="3600" dirty="0" err="1" smtClean="0"/>
              <a:t>zajmova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kamata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u </a:t>
            </a:r>
            <a:r>
              <a:rPr lang="en-US" sz="3600" dirty="0" err="1" smtClean="0"/>
              <a:t>vidu</a:t>
            </a:r>
            <a:r>
              <a:rPr lang="en-US" sz="3600" dirty="0" smtClean="0"/>
              <a:t> </a:t>
            </a:r>
            <a:r>
              <a:rPr lang="en-US" sz="3600" dirty="0" err="1" smtClean="0"/>
              <a:t>repatrijacije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kapitala</a:t>
            </a:r>
            <a:r>
              <a:rPr lang="sr-Latn-ME" sz="3600" dirty="0" smtClean="0"/>
              <a:t>,</a:t>
            </a:r>
            <a:r>
              <a:rPr lang="en-US" sz="3600" dirty="0" smtClean="0"/>
              <a:t> bio </a:t>
            </a:r>
            <a:r>
              <a:rPr lang="en-US" sz="3600" dirty="0" err="1" smtClean="0"/>
              <a:t>veći</a:t>
            </a:r>
            <a:r>
              <a:rPr lang="en-US" sz="3600" dirty="0" smtClean="0"/>
              <a:t> od </a:t>
            </a:r>
            <a:r>
              <a:rPr lang="en-US" sz="3600" dirty="0" err="1" smtClean="0"/>
              <a:t>odliva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kapitala</a:t>
            </a:r>
            <a:r>
              <a:rPr lang="en-US" sz="3600" dirty="0" smtClean="0"/>
              <a:t> u </a:t>
            </a:r>
            <a:r>
              <a:rPr lang="en-US" sz="3600" dirty="0" err="1" smtClean="0"/>
              <a:t>inostranstvo</a:t>
            </a:r>
            <a:r>
              <a:rPr lang="en-US" sz="3600" dirty="0" smtClean="0"/>
              <a:t>. </a:t>
            </a: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138234088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7164" y="484094"/>
            <a:ext cx="10506635" cy="5692869"/>
          </a:xfrm>
        </p:spPr>
        <p:txBody>
          <a:bodyPr>
            <a:normAutofit/>
          </a:bodyPr>
          <a:lstStyle/>
          <a:p>
            <a:pPr algn="just"/>
            <a:r>
              <a:rPr lang="en-US" sz="3600" dirty="0"/>
              <a:t>MIGA je </a:t>
            </a:r>
            <a:r>
              <a:rPr lang="en-US" sz="3600" dirty="0" err="1"/>
              <a:t>kreirana</a:t>
            </a:r>
            <a:r>
              <a:rPr lang="en-US" sz="3600" dirty="0"/>
              <a:t> da </a:t>
            </a:r>
            <a:r>
              <a:rPr lang="en-US" sz="3600" dirty="0" err="1"/>
              <a:t>pomogne</a:t>
            </a:r>
            <a:r>
              <a:rPr lang="en-US" sz="3600" dirty="0"/>
              <a:t> </a:t>
            </a:r>
            <a:r>
              <a:rPr lang="en-US" sz="3600" dirty="0" err="1"/>
              <a:t>zemljama</a:t>
            </a:r>
            <a:r>
              <a:rPr lang="en-US" sz="3600" dirty="0"/>
              <a:t> u </a:t>
            </a:r>
            <a:r>
              <a:rPr lang="en-US" sz="3600" dirty="0" err="1"/>
              <a:t>razvoju</a:t>
            </a:r>
            <a:r>
              <a:rPr lang="en-US" sz="3600" dirty="0"/>
              <a:t> da </a:t>
            </a:r>
            <a:r>
              <a:rPr lang="en-US" sz="3600" dirty="0" err="1"/>
              <a:t>privuku</a:t>
            </a:r>
            <a:r>
              <a:rPr lang="en-US" sz="3600" dirty="0"/>
              <a:t> </a:t>
            </a:r>
            <a:r>
              <a:rPr lang="en-US" sz="3600" dirty="0" err="1"/>
              <a:t>strane</a:t>
            </a:r>
            <a:r>
              <a:rPr lang="en-US" sz="3600" dirty="0"/>
              <a:t> </a:t>
            </a:r>
            <a:r>
              <a:rPr lang="en-US" sz="3600" dirty="0" err="1"/>
              <a:t>direktne</a:t>
            </a:r>
            <a:r>
              <a:rPr lang="en-US" sz="3600" dirty="0"/>
              <a:t> </a:t>
            </a:r>
            <a:r>
              <a:rPr lang="en-US" sz="3600" dirty="0" err="1"/>
              <a:t>investicije</a:t>
            </a:r>
            <a:r>
              <a:rPr lang="en-US" sz="3600" dirty="0"/>
              <a:t> od </a:t>
            </a:r>
            <a:r>
              <a:rPr lang="en-US" sz="3600" dirty="0" err="1"/>
              <a:t>strane</a:t>
            </a:r>
            <a:r>
              <a:rPr lang="en-US" sz="3600" dirty="0"/>
              <a:t>, </a:t>
            </a:r>
            <a:r>
              <a:rPr lang="en-US" sz="3600" dirty="0" err="1"/>
              <a:t>kako</a:t>
            </a:r>
            <a:r>
              <a:rPr lang="en-US" sz="3600" dirty="0"/>
              <a:t> </a:t>
            </a:r>
            <a:r>
              <a:rPr lang="en-US" sz="3600" dirty="0" err="1"/>
              <a:t>kampanija</a:t>
            </a:r>
            <a:r>
              <a:rPr lang="en-US" sz="3600" dirty="0"/>
              <a:t> </a:t>
            </a:r>
            <a:r>
              <a:rPr lang="en-US" sz="3600" dirty="0" err="1"/>
              <a:t>iz</a:t>
            </a:r>
            <a:r>
              <a:rPr lang="en-US" sz="3600" dirty="0"/>
              <a:t> </a:t>
            </a:r>
            <a:r>
              <a:rPr lang="en-US" sz="3600" dirty="0" err="1"/>
              <a:t>privatnog</a:t>
            </a:r>
            <a:r>
              <a:rPr lang="en-US" sz="3600" dirty="0"/>
              <a:t> </a:t>
            </a:r>
            <a:r>
              <a:rPr lang="en-US" sz="3600" dirty="0" err="1"/>
              <a:t>sektora</a:t>
            </a:r>
            <a:r>
              <a:rPr lang="en-US" sz="3600" dirty="0"/>
              <a:t>, </a:t>
            </a:r>
            <a:r>
              <a:rPr lang="en-US" sz="3600" dirty="0" err="1"/>
              <a:t>tako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komercijalno</a:t>
            </a:r>
            <a:r>
              <a:rPr lang="en-US" sz="3600" dirty="0"/>
              <a:t> </a:t>
            </a:r>
            <a:r>
              <a:rPr lang="en-US" sz="3600" dirty="0" err="1"/>
              <a:t>orijentisanih</a:t>
            </a:r>
            <a:r>
              <a:rPr lang="en-US" sz="3600" dirty="0"/>
              <a:t> </a:t>
            </a:r>
            <a:r>
              <a:rPr lang="en-US" sz="3600" dirty="0" err="1"/>
              <a:t>kompanija</a:t>
            </a:r>
            <a:r>
              <a:rPr lang="en-US" sz="3600" dirty="0"/>
              <a:t> </a:t>
            </a:r>
            <a:r>
              <a:rPr lang="en-US" sz="3600" dirty="0" err="1"/>
              <a:t>iz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sektora</a:t>
            </a:r>
            <a:r>
              <a:rPr lang="en-US" sz="3600" dirty="0"/>
              <a:t>. </a:t>
            </a:r>
            <a:endParaRPr lang="sr-Latn-ME" sz="3600" dirty="0"/>
          </a:p>
          <a:p>
            <a:pPr algn="just"/>
            <a:r>
              <a:rPr lang="en-US" sz="3600" dirty="0"/>
              <a:t>Ona to </a:t>
            </a:r>
            <a:r>
              <a:rPr lang="en-US" sz="3600" dirty="0" err="1"/>
              <a:t>radi</a:t>
            </a:r>
            <a:r>
              <a:rPr lang="en-US" sz="3600" dirty="0"/>
              <a:t> </a:t>
            </a:r>
            <a:r>
              <a:rPr lang="en-US" sz="3600" dirty="0" err="1"/>
              <a:t>davanjem</a:t>
            </a:r>
            <a:r>
              <a:rPr lang="en-US" sz="3600" dirty="0"/>
              <a:t> </a:t>
            </a:r>
            <a:r>
              <a:rPr lang="en-US" sz="3600" dirty="0" err="1"/>
              <a:t>garancija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politički</a:t>
            </a:r>
            <a:r>
              <a:rPr lang="en-US" sz="3600" dirty="0"/>
              <a:t> </a:t>
            </a:r>
            <a:r>
              <a:rPr lang="en-US" sz="3600" dirty="0" err="1"/>
              <a:t>rizik</a:t>
            </a:r>
            <a:r>
              <a:rPr lang="en-US" sz="3600" dirty="0"/>
              <a:t> </a:t>
            </a:r>
            <a:r>
              <a:rPr lang="en-US" sz="3600" dirty="0" err="1"/>
              <a:t>privatnom</a:t>
            </a:r>
            <a:r>
              <a:rPr lang="en-US" sz="3600" dirty="0"/>
              <a:t> </a:t>
            </a:r>
            <a:r>
              <a:rPr lang="en-US" sz="3600" dirty="0" err="1"/>
              <a:t>sektoru</a:t>
            </a:r>
            <a:r>
              <a:rPr lang="en-US" sz="3600" dirty="0"/>
              <a:t>.</a:t>
            </a:r>
            <a:endParaRPr lang="sr-Latn-ME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83310502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753" y="430306"/>
            <a:ext cx="10910047" cy="5746657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Njene</a:t>
            </a:r>
            <a:r>
              <a:rPr lang="en-US" sz="3600" dirty="0" smtClean="0"/>
              <a:t> </a:t>
            </a:r>
            <a:r>
              <a:rPr lang="en-US" sz="3600" dirty="0" err="1" smtClean="0"/>
              <a:t>aktivnosti</a:t>
            </a:r>
            <a:r>
              <a:rPr lang="en-US" sz="3600" dirty="0" smtClean="0"/>
              <a:t> </a:t>
            </a:r>
            <a:r>
              <a:rPr lang="en-US" sz="3600" dirty="0" err="1" smtClean="0"/>
              <a:t>podrazum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evaju</a:t>
            </a:r>
            <a:r>
              <a:rPr lang="en-US" sz="3600" dirty="0" smtClean="0"/>
              <a:t> </a:t>
            </a:r>
            <a:r>
              <a:rPr lang="en-US" sz="3600" dirty="0" err="1" smtClean="0"/>
              <a:t>davanje</a:t>
            </a:r>
            <a:r>
              <a:rPr lang="en-US" sz="3600" dirty="0" smtClean="0"/>
              <a:t> </a:t>
            </a:r>
            <a:r>
              <a:rPr lang="en-US" sz="3600" dirty="0" err="1" smtClean="0"/>
              <a:t>garancija</a:t>
            </a:r>
            <a:r>
              <a:rPr lang="en-US" sz="3600" dirty="0" smtClean="0"/>
              <a:t>, </a:t>
            </a:r>
            <a:r>
              <a:rPr lang="en-US" sz="3600" dirty="0" err="1" smtClean="0"/>
              <a:t>odnosno</a:t>
            </a:r>
            <a:r>
              <a:rPr lang="en-US" sz="3600" dirty="0" smtClean="0"/>
              <a:t> </a:t>
            </a:r>
            <a:r>
              <a:rPr lang="en-US" sz="3600" dirty="0" err="1" smtClean="0"/>
              <a:t>osiguranja</a:t>
            </a:r>
            <a:r>
              <a:rPr lang="en-US" sz="3600" dirty="0" smtClean="0"/>
              <a:t>,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nekomercijalne</a:t>
            </a:r>
            <a:r>
              <a:rPr lang="en-US" sz="3600" dirty="0" smtClean="0"/>
              <a:t> (</a:t>
            </a:r>
            <a:r>
              <a:rPr lang="en-US" sz="3600" dirty="0" err="1" smtClean="0"/>
              <a:t>političke</a:t>
            </a:r>
            <a:r>
              <a:rPr lang="en-US" sz="3600" dirty="0" smtClean="0"/>
              <a:t>) </a:t>
            </a:r>
            <a:r>
              <a:rPr lang="en-US" sz="3600" dirty="0" err="1" smtClean="0"/>
              <a:t>rizike</a:t>
            </a:r>
            <a:r>
              <a:rPr lang="en-US" sz="3600" dirty="0" smtClean="0"/>
              <a:t>, </a:t>
            </a:r>
            <a:r>
              <a:rPr lang="en-US" sz="3600" dirty="0" err="1" smtClean="0"/>
              <a:t>kao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programe</a:t>
            </a:r>
            <a:r>
              <a:rPr lang="en-US" sz="3600" dirty="0" smtClean="0"/>
              <a:t> </a:t>
            </a:r>
            <a:r>
              <a:rPr lang="en-US" sz="3600" dirty="0" err="1" smtClean="0"/>
              <a:t>sav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etodavnih</a:t>
            </a:r>
            <a:r>
              <a:rPr lang="en-US" sz="3600" dirty="0" smtClean="0"/>
              <a:t> </a:t>
            </a:r>
            <a:r>
              <a:rPr lang="en-US" sz="3600" dirty="0" err="1" smtClean="0"/>
              <a:t>usluga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tehničke</a:t>
            </a:r>
            <a:r>
              <a:rPr lang="en-US" sz="3600" dirty="0" smtClean="0"/>
              <a:t> </a:t>
            </a:r>
            <a:r>
              <a:rPr lang="en-US" sz="3600" dirty="0" err="1" smtClean="0"/>
              <a:t>pomoći</a:t>
            </a:r>
            <a:r>
              <a:rPr lang="en-US" sz="3600" dirty="0" smtClean="0"/>
              <a:t> </a:t>
            </a:r>
            <a:r>
              <a:rPr lang="en-US" sz="3600" dirty="0" err="1" smtClean="0"/>
              <a:t>kojima</a:t>
            </a:r>
            <a:r>
              <a:rPr lang="en-US" sz="3600" dirty="0" smtClean="0"/>
              <a:t> se </a:t>
            </a:r>
            <a:r>
              <a:rPr lang="en-US" sz="3600" dirty="0" err="1" smtClean="0"/>
              <a:t>pomažu</a:t>
            </a:r>
            <a:r>
              <a:rPr lang="en-US" sz="3600" dirty="0" smtClean="0"/>
              <a:t> </a:t>
            </a:r>
            <a:r>
              <a:rPr lang="en-US" sz="3600" dirty="0" err="1" smtClean="0"/>
              <a:t>napori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članica</a:t>
            </a:r>
            <a:r>
              <a:rPr lang="en-US" sz="3600" dirty="0" smtClean="0"/>
              <a:t> da </a:t>
            </a:r>
            <a:r>
              <a:rPr lang="en-US" sz="3600" dirty="0" err="1" smtClean="0"/>
              <a:t>privuku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zadrže</a:t>
            </a:r>
            <a:r>
              <a:rPr lang="en-US" sz="3600" dirty="0" smtClean="0"/>
              <a:t> </a:t>
            </a:r>
            <a:r>
              <a:rPr lang="en-US" sz="3600" dirty="0" err="1" smtClean="0"/>
              <a:t>strane</a:t>
            </a:r>
            <a:r>
              <a:rPr lang="en-US" sz="3600" dirty="0" smtClean="0"/>
              <a:t> </a:t>
            </a:r>
            <a:r>
              <a:rPr lang="en-US" sz="3600" dirty="0" err="1" smtClean="0"/>
              <a:t>direktne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investicije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MIGA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garantovanje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investicija</a:t>
            </a:r>
            <a:r>
              <a:rPr lang="en-US" sz="3600" dirty="0" smtClean="0"/>
              <a:t> </a:t>
            </a:r>
            <a:r>
              <a:rPr lang="en-US" sz="3600" dirty="0" err="1" smtClean="0"/>
              <a:t>polazi</a:t>
            </a:r>
            <a:r>
              <a:rPr lang="en-US" sz="3600" dirty="0" smtClean="0"/>
              <a:t> od </a:t>
            </a:r>
            <a:r>
              <a:rPr lang="en-US" sz="3600" dirty="0" err="1" smtClean="0"/>
              <a:t>činjenice</a:t>
            </a:r>
            <a:r>
              <a:rPr lang="en-US" sz="3600" dirty="0" smtClean="0"/>
              <a:t> da </a:t>
            </a:r>
            <a:r>
              <a:rPr lang="en-US" sz="3600" dirty="0" err="1" smtClean="0"/>
              <a:t>investiciona</a:t>
            </a:r>
            <a:r>
              <a:rPr lang="en-US" sz="3600" dirty="0" smtClean="0"/>
              <a:t> </a:t>
            </a:r>
            <a:r>
              <a:rPr lang="en-US" sz="3600" dirty="0" err="1" smtClean="0"/>
              <a:t>klima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percepcije</a:t>
            </a:r>
            <a:r>
              <a:rPr lang="en-US" sz="3600" dirty="0" smtClean="0"/>
              <a:t> </a:t>
            </a:r>
            <a:r>
              <a:rPr lang="en-US" sz="3600" dirty="0" err="1" smtClean="0"/>
              <a:t>političkog</a:t>
            </a:r>
            <a:r>
              <a:rPr lang="en-US" sz="3600" dirty="0" smtClean="0"/>
              <a:t> </a:t>
            </a:r>
            <a:r>
              <a:rPr lang="en-US" sz="3600" dirty="0" err="1" smtClean="0"/>
              <a:t>rizika</a:t>
            </a:r>
            <a:r>
              <a:rPr lang="en-US" sz="3600" dirty="0" smtClean="0"/>
              <a:t> </a:t>
            </a:r>
            <a:r>
              <a:rPr lang="en-US" sz="3600" dirty="0" err="1" smtClean="0"/>
              <a:t>često</a:t>
            </a:r>
            <a:r>
              <a:rPr lang="en-US" sz="3600" dirty="0" smtClean="0"/>
              <a:t> </a:t>
            </a:r>
            <a:r>
              <a:rPr lang="en-US" sz="3600" dirty="0" err="1" smtClean="0"/>
              <a:t>sprečavaju</a:t>
            </a:r>
            <a:r>
              <a:rPr lang="en-US" sz="3600" dirty="0" smtClean="0"/>
              <a:t> </a:t>
            </a:r>
            <a:r>
              <a:rPr lang="en-US" sz="3600" dirty="0" err="1" smtClean="0"/>
              <a:t>preduzimanje</a:t>
            </a:r>
            <a:r>
              <a:rPr lang="en-US" sz="3600" dirty="0" smtClean="0"/>
              <a:t> </a:t>
            </a:r>
            <a:r>
              <a:rPr lang="en-US" sz="3600" dirty="0" err="1" smtClean="0"/>
              <a:t>stranih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investicija</a:t>
            </a:r>
            <a:r>
              <a:rPr lang="en-US" sz="3600" dirty="0" smtClean="0"/>
              <a:t>, </a:t>
            </a:r>
            <a:r>
              <a:rPr lang="en-US" sz="3600" dirty="0" err="1" smtClean="0"/>
              <a:t>tako</a:t>
            </a:r>
            <a:r>
              <a:rPr lang="en-US" sz="3600" dirty="0" smtClean="0"/>
              <a:t> da </a:t>
            </a:r>
            <a:r>
              <a:rPr lang="en-US" sz="3600" dirty="0" err="1" smtClean="0"/>
              <a:t>većina</a:t>
            </a:r>
            <a:r>
              <a:rPr lang="en-US" sz="3600" dirty="0" smtClean="0"/>
              <a:t> </a:t>
            </a:r>
            <a:r>
              <a:rPr lang="en-US" sz="3600" dirty="0" err="1" smtClean="0"/>
              <a:t>njihovih</a:t>
            </a:r>
            <a:r>
              <a:rPr lang="en-US" sz="3600" dirty="0" smtClean="0"/>
              <a:t> </a:t>
            </a:r>
            <a:r>
              <a:rPr lang="en-US" sz="3600" dirty="0" err="1" smtClean="0"/>
              <a:t>tokova</a:t>
            </a:r>
            <a:r>
              <a:rPr lang="en-US" sz="3600" dirty="0" smtClean="0"/>
              <a:t> </a:t>
            </a:r>
            <a:r>
              <a:rPr lang="en-US" sz="3600" dirty="0" err="1" smtClean="0"/>
              <a:t>odlazi</a:t>
            </a:r>
            <a:r>
              <a:rPr lang="en-US" sz="3600" dirty="0" smtClean="0"/>
              <a:t> u </a:t>
            </a:r>
            <a:r>
              <a:rPr lang="en-US" sz="3600" dirty="0" err="1" smtClean="0"/>
              <a:t>mali</a:t>
            </a:r>
            <a:r>
              <a:rPr lang="en-US" sz="3600" dirty="0" smtClean="0"/>
              <a:t> </a:t>
            </a:r>
            <a:r>
              <a:rPr lang="en-US" sz="3600" dirty="0" err="1" smtClean="0"/>
              <a:t>broj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ignoriše</a:t>
            </a:r>
            <a:r>
              <a:rPr lang="en-US" sz="3600" dirty="0" smtClean="0"/>
              <a:t> </a:t>
            </a:r>
            <a:r>
              <a:rPr lang="en-US" sz="3600" dirty="0" err="1" smtClean="0"/>
              <a:t>najsiromašnije</a:t>
            </a:r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</a:t>
            </a:r>
            <a:r>
              <a:rPr lang="en-US" sz="3600" dirty="0" err="1" smtClean="0"/>
              <a:t>sv</a:t>
            </a:r>
            <a:r>
              <a:rPr lang="sr-Latn-ME" sz="3600" dirty="0" smtClean="0"/>
              <a:t>ij</a:t>
            </a:r>
            <a:r>
              <a:rPr lang="en-US" sz="3600" dirty="0" smtClean="0"/>
              <a:t>eta. </a:t>
            </a: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142218968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2353" y="537882"/>
            <a:ext cx="10681447" cy="5639081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Zato</a:t>
            </a:r>
            <a:r>
              <a:rPr lang="en-US" sz="3600" dirty="0" smtClean="0"/>
              <a:t> MIGA </a:t>
            </a:r>
            <a:r>
              <a:rPr lang="en-US" sz="3600" dirty="0" err="1" smtClean="0"/>
              <a:t>pruža</a:t>
            </a:r>
            <a:r>
              <a:rPr lang="en-US" sz="3600" dirty="0" smtClean="0"/>
              <a:t> </a:t>
            </a:r>
            <a:r>
              <a:rPr lang="en-US" sz="3600" dirty="0" err="1" smtClean="0"/>
              <a:t>osiguranje</a:t>
            </a:r>
            <a:r>
              <a:rPr lang="en-US" sz="3600" dirty="0" smtClean="0"/>
              <a:t> od </a:t>
            </a:r>
            <a:r>
              <a:rPr lang="en-US" sz="3600" dirty="0" err="1" smtClean="0"/>
              <a:t>političkog</a:t>
            </a:r>
            <a:r>
              <a:rPr lang="en-US" sz="3600" dirty="0" smtClean="0"/>
              <a:t> </a:t>
            </a:r>
            <a:r>
              <a:rPr lang="en-US" sz="3600" dirty="0" err="1" smtClean="0"/>
              <a:t>rizika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strane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investicije</a:t>
            </a:r>
            <a:r>
              <a:rPr lang="en-US" sz="3600" dirty="0" smtClean="0"/>
              <a:t> u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u </a:t>
            </a:r>
            <a:r>
              <a:rPr lang="en-US" sz="3600" dirty="0" err="1" smtClean="0"/>
              <a:t>razvoju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usluge</a:t>
            </a:r>
            <a:r>
              <a:rPr lang="en-US" sz="3600" dirty="0" smtClean="0"/>
              <a:t> </a:t>
            </a:r>
            <a:r>
              <a:rPr lang="en-US" sz="3600" dirty="0" err="1" smtClean="0"/>
              <a:t>rešavanja</a:t>
            </a:r>
            <a:r>
              <a:rPr lang="en-US" sz="3600" dirty="0" smtClean="0"/>
              <a:t> </a:t>
            </a:r>
            <a:r>
              <a:rPr lang="en-US" sz="3600" dirty="0" err="1" smtClean="0"/>
              <a:t>sporova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osigurane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investicije</a:t>
            </a:r>
            <a:r>
              <a:rPr lang="en-US" sz="3600" dirty="0" smtClean="0"/>
              <a:t> </a:t>
            </a:r>
            <a:r>
              <a:rPr lang="en-US" sz="3600" dirty="0" err="1" smtClean="0"/>
              <a:t>kako</a:t>
            </a:r>
            <a:r>
              <a:rPr lang="en-US" sz="3600" dirty="0" smtClean="0"/>
              <a:t> bi </a:t>
            </a:r>
            <a:r>
              <a:rPr lang="en-US" sz="3600" dirty="0" err="1" smtClean="0"/>
              <a:t>spr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ečila</a:t>
            </a:r>
            <a:r>
              <a:rPr lang="en-US" sz="3600" dirty="0" smtClean="0"/>
              <a:t> </a:t>
            </a:r>
            <a:r>
              <a:rPr lang="en-US" sz="3600" dirty="0" err="1" smtClean="0"/>
              <a:t>odbacivanje</a:t>
            </a:r>
            <a:r>
              <a:rPr lang="en-US" sz="3600" dirty="0" smtClean="0"/>
              <a:t> </a:t>
            </a:r>
            <a:r>
              <a:rPr lang="en-US" sz="3600" dirty="0" err="1" smtClean="0"/>
              <a:t>razvojno</a:t>
            </a:r>
            <a:r>
              <a:rPr lang="en-US" sz="3600" dirty="0" smtClean="0"/>
              <a:t> </a:t>
            </a:r>
            <a:r>
              <a:rPr lang="en-US" sz="3600" dirty="0" err="1" smtClean="0"/>
              <a:t>korisnih</a:t>
            </a:r>
            <a:r>
              <a:rPr lang="en-US" sz="3600" dirty="0" smtClean="0"/>
              <a:t> </a:t>
            </a:r>
            <a:r>
              <a:rPr lang="en-US" sz="3600" dirty="0" err="1" smtClean="0"/>
              <a:t>projekata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en-US" sz="3600" dirty="0" smtClean="0"/>
              <a:t> U </a:t>
            </a:r>
            <a:r>
              <a:rPr lang="en-US" sz="3600" dirty="0" err="1" smtClean="0"/>
              <a:t>novije</a:t>
            </a:r>
            <a:r>
              <a:rPr lang="en-US" sz="3600" dirty="0" smtClean="0"/>
              <a:t> </a:t>
            </a:r>
            <a:r>
              <a:rPr lang="en-US" sz="3600" dirty="0" err="1" smtClean="0"/>
              <a:t>vr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eme</a:t>
            </a:r>
            <a:r>
              <a:rPr lang="en-US" sz="3600" dirty="0" smtClean="0"/>
              <a:t> MIGA </a:t>
            </a:r>
            <a:r>
              <a:rPr lang="en-US" sz="3600" dirty="0" err="1" smtClean="0"/>
              <a:t>posebnu</a:t>
            </a:r>
            <a:r>
              <a:rPr lang="en-US" sz="3600" dirty="0" smtClean="0"/>
              <a:t> </a:t>
            </a:r>
            <a:r>
              <a:rPr lang="en-US" sz="3600" dirty="0" err="1" smtClean="0"/>
              <a:t>pažnju</a:t>
            </a:r>
            <a:r>
              <a:rPr lang="en-US" sz="3600" dirty="0" smtClean="0"/>
              <a:t> </a:t>
            </a:r>
            <a:r>
              <a:rPr lang="en-US" sz="3600" dirty="0" err="1" smtClean="0"/>
              <a:t>poklanja</a:t>
            </a:r>
            <a:r>
              <a:rPr lang="en-US" sz="3600" dirty="0" smtClean="0"/>
              <a:t> </a:t>
            </a:r>
            <a:r>
              <a:rPr lang="en-US" sz="3600" dirty="0" err="1" smtClean="0"/>
              <a:t>pružanju</a:t>
            </a:r>
            <a:r>
              <a:rPr lang="en-US" sz="3600" dirty="0" smtClean="0"/>
              <a:t> </a:t>
            </a:r>
            <a:r>
              <a:rPr lang="en-US" sz="3600" dirty="0" err="1" smtClean="0"/>
              <a:t>tehničke</a:t>
            </a:r>
            <a:r>
              <a:rPr lang="en-US" sz="3600" dirty="0" smtClean="0"/>
              <a:t> </a:t>
            </a:r>
            <a:r>
              <a:rPr lang="en-US" sz="3600" dirty="0" err="1" smtClean="0"/>
              <a:t>pomoći</a:t>
            </a:r>
            <a:r>
              <a:rPr lang="en-US" sz="3600" dirty="0" smtClean="0"/>
              <a:t>, </a:t>
            </a:r>
            <a:r>
              <a:rPr lang="en-US" sz="3600" dirty="0" err="1" smtClean="0"/>
              <a:t>obrazovanju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obuci</a:t>
            </a:r>
            <a:r>
              <a:rPr lang="en-US" sz="3600" dirty="0" smtClean="0"/>
              <a:t> </a:t>
            </a:r>
            <a:r>
              <a:rPr lang="en-US" sz="3600" dirty="0" err="1" smtClean="0"/>
              <a:t>kadrova</a:t>
            </a:r>
            <a:r>
              <a:rPr lang="en-US" sz="3600" dirty="0" smtClean="0"/>
              <a:t> u </a:t>
            </a:r>
            <a:r>
              <a:rPr lang="en-US" sz="3600" dirty="0" err="1" smtClean="0"/>
              <a:t>zemljama</a:t>
            </a:r>
            <a:r>
              <a:rPr lang="en-US" sz="3600" dirty="0" smtClean="0"/>
              <a:t> u </a:t>
            </a:r>
            <a:r>
              <a:rPr lang="en-US" sz="3600" dirty="0" err="1" smtClean="0"/>
              <a:t>razvoju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poslove</a:t>
            </a:r>
            <a:r>
              <a:rPr lang="en-US" sz="3600" dirty="0" smtClean="0"/>
              <a:t> u </a:t>
            </a:r>
            <a:r>
              <a:rPr lang="en-US" sz="3600" dirty="0" err="1" smtClean="0"/>
              <a:t>oblasti</a:t>
            </a:r>
            <a:r>
              <a:rPr lang="en-US" sz="3600" dirty="0" smtClean="0"/>
              <a:t> </a:t>
            </a:r>
            <a:r>
              <a:rPr lang="en-US" sz="3600" dirty="0" err="1" smtClean="0"/>
              <a:t>ulaganja</a:t>
            </a:r>
            <a:r>
              <a:rPr lang="en-US" sz="3600" dirty="0" smtClean="0"/>
              <a:t> </a:t>
            </a:r>
            <a:r>
              <a:rPr lang="en-US" sz="3600" dirty="0" err="1" smtClean="0"/>
              <a:t>stranog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kapitala</a:t>
            </a:r>
            <a:r>
              <a:rPr lang="en-US" sz="3600" dirty="0" smtClean="0"/>
              <a:t>. </a:t>
            </a: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51464970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96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VRSTE NEKOMERCIJALNIH RIZIKA </a:t>
            </a:r>
            <a:endParaRPr lang="sr-Latn-ME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4742"/>
            <a:ext cx="10515600" cy="5222221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Predviđeno</a:t>
            </a:r>
            <a:r>
              <a:rPr lang="en-US" sz="3600" dirty="0" smtClean="0"/>
              <a:t> je da </a:t>
            </a:r>
            <a:r>
              <a:rPr lang="en-US" sz="3600" dirty="0" err="1" smtClean="0"/>
              <a:t>agencija</a:t>
            </a:r>
            <a:r>
              <a:rPr lang="en-US" sz="3600" dirty="0" smtClean="0"/>
              <a:t> </a:t>
            </a:r>
            <a:r>
              <a:rPr lang="en-US" sz="3600" dirty="0" err="1" smtClean="0"/>
              <a:t>pruža</a:t>
            </a:r>
            <a:r>
              <a:rPr lang="en-US" sz="3600" dirty="0" smtClean="0"/>
              <a:t> </a:t>
            </a:r>
            <a:r>
              <a:rPr lang="en-US" sz="3600" dirty="0" err="1" smtClean="0"/>
              <a:t>informacije</a:t>
            </a:r>
            <a:r>
              <a:rPr lang="en-US" sz="3600" dirty="0" smtClean="0"/>
              <a:t> </a:t>
            </a:r>
            <a:r>
              <a:rPr lang="en-US" sz="3600" dirty="0" err="1" smtClean="0"/>
              <a:t>potencijalnim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investitorima</a:t>
            </a:r>
            <a:r>
              <a:rPr lang="en-US" sz="3600" dirty="0" smtClean="0"/>
              <a:t> o </a:t>
            </a:r>
            <a:r>
              <a:rPr lang="en-US" sz="3600" dirty="0" err="1" smtClean="0"/>
              <a:t>mogućnostima</a:t>
            </a:r>
            <a:r>
              <a:rPr lang="en-US" sz="3600" dirty="0" smtClean="0"/>
              <a:t> </a:t>
            </a:r>
            <a:r>
              <a:rPr lang="en-US" sz="3600" dirty="0" err="1" smtClean="0"/>
              <a:t>ulaganja</a:t>
            </a:r>
            <a:r>
              <a:rPr lang="en-US" sz="3600" dirty="0" smtClean="0"/>
              <a:t> u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u </a:t>
            </a:r>
            <a:r>
              <a:rPr lang="en-US" sz="3600" dirty="0" err="1" smtClean="0"/>
              <a:t>razvoju</a:t>
            </a:r>
            <a:r>
              <a:rPr lang="en-US" sz="3600" dirty="0" smtClean="0"/>
              <a:t>, da </a:t>
            </a:r>
            <a:r>
              <a:rPr lang="en-US" sz="3600" dirty="0" err="1" smtClean="0"/>
              <a:t>obezbeđuje</a:t>
            </a:r>
            <a:r>
              <a:rPr lang="en-US" sz="3600" dirty="0" smtClean="0"/>
              <a:t> </a:t>
            </a:r>
            <a:r>
              <a:rPr lang="en-US" sz="3600" dirty="0" err="1" smtClean="0"/>
              <a:t>tehničku</a:t>
            </a:r>
            <a:r>
              <a:rPr lang="en-US" sz="3600" dirty="0" smtClean="0"/>
              <a:t> </a:t>
            </a:r>
            <a:r>
              <a:rPr lang="en-US" sz="3600" dirty="0" err="1" smtClean="0"/>
              <a:t>pomoć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da </a:t>
            </a:r>
            <a:r>
              <a:rPr lang="en-US" sz="3600" dirty="0" err="1" smtClean="0"/>
              <a:t>bude</a:t>
            </a:r>
            <a:r>
              <a:rPr lang="en-US" sz="3600" dirty="0" smtClean="0"/>
              <a:t> m</a:t>
            </a:r>
            <a:r>
              <a:rPr lang="sr-Latn-ME" sz="3600" dirty="0" smtClean="0"/>
              <a:t>j</a:t>
            </a:r>
            <a:r>
              <a:rPr lang="en-US" sz="3600" dirty="0" err="1" smtClean="0"/>
              <a:t>esto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kojem</a:t>
            </a:r>
            <a:r>
              <a:rPr lang="en-US" sz="3600" dirty="0" smtClean="0"/>
              <a:t> </a:t>
            </a:r>
            <a:r>
              <a:rPr lang="en-US" sz="3600" dirty="0" err="1" smtClean="0"/>
              <a:t>će</a:t>
            </a:r>
            <a:r>
              <a:rPr lang="en-US" sz="3600" dirty="0" smtClean="0"/>
              <a:t> </a:t>
            </a:r>
            <a:r>
              <a:rPr lang="en-US" sz="3600" dirty="0" err="1" smtClean="0"/>
              <a:t>izvoznici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uvoznici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kapitala</a:t>
            </a:r>
            <a:r>
              <a:rPr lang="en-US" sz="3600" dirty="0" smtClean="0"/>
              <a:t> </a:t>
            </a:r>
            <a:r>
              <a:rPr lang="en-US" sz="3600" dirty="0" err="1" smtClean="0"/>
              <a:t>sarađivati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 smtClean="0"/>
              <a:t>Agencija</a:t>
            </a:r>
            <a:r>
              <a:rPr lang="en-US" sz="3600" dirty="0" smtClean="0"/>
              <a:t> se </a:t>
            </a:r>
            <a:r>
              <a:rPr lang="en-US" sz="3600" dirty="0" err="1" smtClean="0"/>
              <a:t>sama</a:t>
            </a:r>
            <a:r>
              <a:rPr lang="en-US" sz="3600" dirty="0" smtClean="0"/>
              <a:t> </a:t>
            </a:r>
            <a:r>
              <a:rPr lang="en-US" sz="3600" dirty="0" err="1" smtClean="0"/>
              <a:t>izdržava</a:t>
            </a:r>
            <a:r>
              <a:rPr lang="en-US" sz="3600" dirty="0" smtClean="0"/>
              <a:t> od </a:t>
            </a:r>
            <a:r>
              <a:rPr lang="en-US" sz="3600" dirty="0" err="1" smtClean="0"/>
              <a:t>naplaćenih</a:t>
            </a:r>
            <a:r>
              <a:rPr lang="en-US" sz="3600" dirty="0" smtClean="0"/>
              <a:t> </a:t>
            </a:r>
            <a:r>
              <a:rPr lang="sr-Latn-ME" sz="3600" dirty="0" smtClean="0"/>
              <a:t>prihoda,</a:t>
            </a:r>
            <a:r>
              <a:rPr lang="en-US" sz="3600" dirty="0" smtClean="0"/>
              <a:t> </a:t>
            </a:r>
            <a:r>
              <a:rPr lang="en-US" sz="3600" dirty="0" err="1" smtClean="0"/>
              <a:t>premija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date </a:t>
            </a:r>
            <a:r>
              <a:rPr lang="en-US" sz="3600" dirty="0" err="1" smtClean="0"/>
              <a:t>garancije</a:t>
            </a:r>
            <a:r>
              <a:rPr lang="en-US" sz="3600" dirty="0" smtClean="0"/>
              <a:t>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51354750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012" y="416859"/>
            <a:ext cx="10721788" cy="5760104"/>
          </a:xfrm>
        </p:spPr>
        <p:txBody>
          <a:bodyPr>
            <a:noAutofit/>
          </a:bodyPr>
          <a:lstStyle/>
          <a:p>
            <a:pPr algn="just"/>
            <a:r>
              <a:rPr lang="en-US" sz="3600" dirty="0" smtClean="0"/>
              <a:t>Ona </a:t>
            </a:r>
            <a:r>
              <a:rPr lang="en-US" sz="3600" dirty="0" err="1" smtClean="0"/>
              <a:t>nije</a:t>
            </a:r>
            <a:r>
              <a:rPr lang="en-US" sz="3600" dirty="0" smtClean="0"/>
              <a:t> </a:t>
            </a:r>
            <a:r>
              <a:rPr lang="en-US" sz="3600" dirty="0" err="1" smtClean="0"/>
              <a:t>zam</a:t>
            </a:r>
            <a:r>
              <a:rPr lang="sr-Latn-ME" sz="3600" dirty="0" smtClean="0"/>
              <a:t>j</a:t>
            </a:r>
            <a:r>
              <a:rPr lang="en-US" sz="3600" dirty="0" err="1" smtClean="0"/>
              <a:t>ena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postojeće</a:t>
            </a:r>
            <a:r>
              <a:rPr lang="en-US" sz="3600" dirty="0" smtClean="0"/>
              <a:t> </a:t>
            </a:r>
            <a:r>
              <a:rPr lang="en-US" sz="3600" dirty="0" err="1" smtClean="0"/>
              <a:t>nacionalne</a:t>
            </a:r>
            <a:r>
              <a:rPr lang="en-US" sz="3600" dirty="0" smtClean="0"/>
              <a:t> </a:t>
            </a:r>
            <a:r>
              <a:rPr lang="en-US" sz="3600" dirty="0" err="1" smtClean="0"/>
              <a:t>šeme</a:t>
            </a:r>
            <a:r>
              <a:rPr lang="en-US" sz="3600" dirty="0" smtClean="0"/>
              <a:t> </a:t>
            </a:r>
            <a:r>
              <a:rPr lang="en-US" sz="3600" dirty="0" err="1" smtClean="0"/>
              <a:t>osiguranja</a:t>
            </a:r>
            <a:r>
              <a:rPr lang="en-US" sz="3600" dirty="0" smtClean="0"/>
              <a:t> </a:t>
            </a:r>
            <a:r>
              <a:rPr lang="en-US" sz="3600" dirty="0" err="1" smtClean="0"/>
              <a:t>već</a:t>
            </a:r>
            <a:r>
              <a:rPr lang="en-US" sz="3600" dirty="0" smtClean="0"/>
              <a:t> </a:t>
            </a:r>
            <a:r>
              <a:rPr lang="en-US" sz="3600" dirty="0" err="1" smtClean="0"/>
              <a:t>ih</a:t>
            </a:r>
            <a:r>
              <a:rPr lang="en-US" sz="3600" dirty="0" smtClean="0"/>
              <a:t> </a:t>
            </a:r>
            <a:r>
              <a:rPr lang="en-US" sz="3600" dirty="0" err="1" smtClean="0"/>
              <a:t>dopunjuje</a:t>
            </a:r>
            <a:r>
              <a:rPr lang="en-US" sz="3600" dirty="0" smtClean="0"/>
              <a:t> </a:t>
            </a:r>
            <a:r>
              <a:rPr lang="en-US" sz="3600" dirty="0" err="1" smtClean="0"/>
              <a:t>kroz</a:t>
            </a:r>
            <a:r>
              <a:rPr lang="en-US" sz="3600" dirty="0" smtClean="0"/>
              <a:t> </a:t>
            </a:r>
            <a:r>
              <a:rPr lang="en-US" sz="3600" dirty="0" err="1" smtClean="0"/>
              <a:t>suosiguranje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reosiguranje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marL="0" indent="0">
              <a:buNone/>
            </a:pPr>
            <a:r>
              <a:rPr lang="en-US" sz="3600" dirty="0" err="1" smtClean="0"/>
              <a:t>Obuhvaćene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sl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edeće</a:t>
            </a:r>
            <a:r>
              <a:rPr lang="en-US" sz="3600" dirty="0" smtClean="0"/>
              <a:t> </a:t>
            </a:r>
            <a:r>
              <a:rPr lang="en-US" sz="3600" dirty="0" err="1" smtClean="0"/>
              <a:t>vrste</a:t>
            </a:r>
            <a:r>
              <a:rPr lang="en-US" sz="3600" dirty="0" smtClean="0"/>
              <a:t> </a:t>
            </a:r>
            <a:r>
              <a:rPr lang="en-US" sz="3600" dirty="0" err="1" smtClean="0"/>
              <a:t>rizika</a:t>
            </a:r>
            <a:r>
              <a:rPr lang="en-US" sz="3600" dirty="0" smtClean="0"/>
              <a:t>: </a:t>
            </a:r>
            <a:endParaRPr lang="sr-Latn-ME" sz="3600" dirty="0" smtClean="0"/>
          </a:p>
          <a:p>
            <a:r>
              <a:rPr lang="en-US" sz="3600" dirty="0" err="1" smtClean="0"/>
              <a:t>vladina</a:t>
            </a:r>
            <a:r>
              <a:rPr lang="en-US" sz="3600" dirty="0" smtClean="0"/>
              <a:t> </a:t>
            </a:r>
            <a:r>
              <a:rPr lang="en-US" sz="3600" dirty="0" err="1" smtClean="0"/>
              <a:t>ograničenja</a:t>
            </a:r>
            <a:r>
              <a:rPr lang="en-US" sz="3600" dirty="0" smtClean="0"/>
              <a:t> </a:t>
            </a:r>
            <a:r>
              <a:rPr lang="en-US" sz="3600" dirty="0" err="1" smtClean="0"/>
              <a:t>konvertovanja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prenosa</a:t>
            </a:r>
            <a:r>
              <a:rPr lang="en-US" sz="3600" dirty="0" smtClean="0"/>
              <a:t> </a:t>
            </a:r>
            <a:r>
              <a:rPr lang="en-US" sz="3600" dirty="0" err="1" smtClean="0"/>
              <a:t>deviza</a:t>
            </a:r>
            <a:r>
              <a:rPr lang="en-US" sz="3600" dirty="0" smtClean="0"/>
              <a:t>,</a:t>
            </a:r>
            <a:endParaRPr lang="sr-Latn-ME" sz="3600" dirty="0" smtClean="0"/>
          </a:p>
          <a:p>
            <a:r>
              <a:rPr lang="en-US" sz="3600" dirty="0" smtClean="0"/>
              <a:t> </a:t>
            </a:r>
            <a:r>
              <a:rPr lang="en-US" sz="3600" dirty="0" err="1" smtClean="0"/>
              <a:t>ograničenja</a:t>
            </a:r>
            <a:r>
              <a:rPr lang="en-US" sz="3600" dirty="0" smtClean="0"/>
              <a:t> </a:t>
            </a:r>
            <a:r>
              <a:rPr lang="en-US" sz="3600" dirty="0" err="1" smtClean="0"/>
              <a:t>vlasništva</a:t>
            </a:r>
            <a:r>
              <a:rPr lang="en-US" sz="3600" dirty="0" smtClean="0"/>
              <a:t> </a:t>
            </a:r>
            <a:r>
              <a:rPr lang="en-US" sz="3600" dirty="0" err="1" smtClean="0"/>
              <a:t>stranaca</a:t>
            </a:r>
            <a:r>
              <a:rPr lang="en-US" sz="3600" dirty="0" smtClean="0"/>
              <a:t>, </a:t>
            </a:r>
            <a:endParaRPr lang="sr-Latn-ME" sz="3600" dirty="0" smtClean="0"/>
          </a:p>
          <a:p>
            <a:r>
              <a:rPr lang="en-US" sz="3600" dirty="0" err="1" smtClean="0"/>
              <a:t>raskid</a:t>
            </a:r>
            <a:r>
              <a:rPr lang="en-US" sz="3600" dirty="0" smtClean="0"/>
              <a:t> </a:t>
            </a:r>
            <a:r>
              <a:rPr lang="en-US" sz="3600" dirty="0" err="1" smtClean="0"/>
              <a:t>ugovora</a:t>
            </a:r>
            <a:r>
              <a:rPr lang="en-US" sz="3600" dirty="0" smtClean="0"/>
              <a:t> od </a:t>
            </a:r>
            <a:r>
              <a:rPr lang="en-US" sz="3600" dirty="0" err="1" smtClean="0"/>
              <a:t>strane</a:t>
            </a:r>
            <a:r>
              <a:rPr lang="en-US" sz="3600" dirty="0" smtClean="0"/>
              <a:t> </a:t>
            </a:r>
            <a:r>
              <a:rPr lang="en-US" sz="3600" dirty="0" err="1" smtClean="0"/>
              <a:t>vlade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štetu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investitora</a:t>
            </a:r>
            <a:r>
              <a:rPr lang="en-US" sz="3600" dirty="0" smtClean="0"/>
              <a:t>, </a:t>
            </a:r>
            <a:endParaRPr lang="sr-Latn-ME" sz="3600" dirty="0" smtClean="0"/>
          </a:p>
          <a:p>
            <a:r>
              <a:rPr lang="en-US" sz="3600" dirty="0" err="1" smtClean="0"/>
              <a:t>ratni</a:t>
            </a:r>
            <a:r>
              <a:rPr lang="en-US" sz="3600" dirty="0" smtClean="0"/>
              <a:t> </a:t>
            </a:r>
            <a:r>
              <a:rPr lang="en-US" sz="3600" dirty="0" err="1" smtClean="0"/>
              <a:t>konflikti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nemiri</a:t>
            </a:r>
            <a:r>
              <a:rPr lang="en-US" sz="3600" dirty="0" smtClean="0"/>
              <a:t>, </a:t>
            </a:r>
            <a:endParaRPr lang="sr-Latn-ME" sz="3600" dirty="0" smtClean="0"/>
          </a:p>
          <a:p>
            <a:r>
              <a:rPr lang="en-US" sz="3600" dirty="0" err="1" smtClean="0"/>
              <a:t>druge</a:t>
            </a:r>
            <a:r>
              <a:rPr lang="en-US" sz="3600" dirty="0" smtClean="0"/>
              <a:t> </a:t>
            </a:r>
            <a:r>
              <a:rPr lang="en-US" sz="3600" dirty="0" err="1" smtClean="0"/>
              <a:t>vrste</a:t>
            </a:r>
            <a:r>
              <a:rPr lang="en-US" sz="3600" dirty="0" smtClean="0"/>
              <a:t> </a:t>
            </a:r>
            <a:r>
              <a:rPr lang="en-US" sz="3600" dirty="0" err="1" smtClean="0"/>
              <a:t>nekomercijalnih</a:t>
            </a:r>
            <a:r>
              <a:rPr lang="en-US" sz="3600" dirty="0" smtClean="0"/>
              <a:t> </a:t>
            </a:r>
            <a:r>
              <a:rPr lang="en-US" sz="3600" dirty="0" err="1" smtClean="0"/>
              <a:t>rizika</a:t>
            </a:r>
            <a:r>
              <a:rPr lang="en-US" sz="3600" dirty="0" smtClean="0"/>
              <a:t> </a:t>
            </a:r>
            <a:r>
              <a:rPr lang="en-US" sz="3600" dirty="0" err="1" smtClean="0"/>
              <a:t>koje</a:t>
            </a:r>
            <a:r>
              <a:rPr lang="en-US" sz="3600" dirty="0" smtClean="0"/>
              <a:t> </a:t>
            </a:r>
            <a:r>
              <a:rPr lang="en-US" sz="3600" dirty="0" err="1" smtClean="0"/>
              <a:t>prihvati</a:t>
            </a:r>
            <a:r>
              <a:rPr lang="en-US" sz="3600" dirty="0" smtClean="0"/>
              <a:t> </a:t>
            </a:r>
            <a:r>
              <a:rPr lang="en-US" sz="3600" dirty="0" err="1" smtClean="0"/>
              <a:t>Odbor</a:t>
            </a:r>
            <a:r>
              <a:rPr lang="en-US" sz="3600" dirty="0" smtClean="0"/>
              <a:t> </a:t>
            </a:r>
            <a:r>
              <a:rPr lang="en-US" sz="3600" dirty="0" err="1" smtClean="0"/>
              <a:t>direktora</a:t>
            </a:r>
            <a:r>
              <a:rPr lang="en-US" sz="3600" dirty="0" smtClean="0"/>
              <a:t> MIGA. </a:t>
            </a: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41467760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094" y="470647"/>
            <a:ext cx="10869706" cy="5706316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Garancije</a:t>
            </a:r>
            <a:r>
              <a:rPr lang="en-US" sz="3600" dirty="0" smtClean="0"/>
              <a:t> se </a:t>
            </a:r>
            <a:r>
              <a:rPr lang="en-US" sz="3600" dirty="0" err="1" smtClean="0"/>
              <a:t>daju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plasmane</a:t>
            </a:r>
            <a:r>
              <a:rPr lang="en-US" sz="3600" dirty="0" smtClean="0"/>
              <a:t> u </a:t>
            </a:r>
            <a:r>
              <a:rPr lang="en-US" sz="3600" dirty="0" err="1" smtClean="0"/>
              <a:t>vidu</a:t>
            </a:r>
            <a:r>
              <a:rPr lang="en-US" sz="3600" dirty="0" smtClean="0"/>
              <a:t> </a:t>
            </a:r>
            <a:r>
              <a:rPr lang="en-US" sz="3600" dirty="0" err="1" smtClean="0"/>
              <a:t>dugoročnih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investicija</a:t>
            </a:r>
            <a:r>
              <a:rPr lang="en-US" sz="3600" dirty="0" smtClean="0"/>
              <a:t>, </a:t>
            </a:r>
            <a:r>
              <a:rPr lang="en-US" sz="3600" dirty="0" err="1" smtClean="0"/>
              <a:t>akcija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kredita</a:t>
            </a:r>
            <a:r>
              <a:rPr lang="en-US" sz="3600" dirty="0" smtClean="0"/>
              <a:t>, </a:t>
            </a:r>
            <a:r>
              <a:rPr lang="en-US" sz="3600" dirty="0" err="1" smtClean="0"/>
              <a:t>ali</a:t>
            </a:r>
            <a:r>
              <a:rPr lang="en-US" sz="3600" dirty="0" smtClean="0"/>
              <a:t> ne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izvozne</a:t>
            </a:r>
            <a:r>
              <a:rPr lang="en-US" sz="3600" dirty="0" smtClean="0"/>
              <a:t> </a:t>
            </a:r>
            <a:r>
              <a:rPr lang="en-US" sz="3600" dirty="0" err="1" smtClean="0"/>
              <a:t>kredite</a:t>
            </a:r>
            <a:r>
              <a:rPr lang="en-US" sz="3600" dirty="0" smtClean="0"/>
              <a:t> </a:t>
            </a:r>
            <a:r>
              <a:rPr lang="en-US" sz="3600" dirty="0" err="1" smtClean="0"/>
              <a:t>koji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već</a:t>
            </a:r>
            <a:r>
              <a:rPr lang="en-US" sz="3600" dirty="0" smtClean="0"/>
              <a:t> </a:t>
            </a:r>
            <a:r>
              <a:rPr lang="en-US" sz="3600" dirty="0" err="1" smtClean="0"/>
              <a:t>osigurani</a:t>
            </a:r>
            <a:r>
              <a:rPr lang="en-US" sz="3600" dirty="0" smtClean="0"/>
              <a:t> </a:t>
            </a:r>
            <a:r>
              <a:rPr lang="en-US" sz="3600" dirty="0" err="1" smtClean="0"/>
              <a:t>kod</a:t>
            </a:r>
            <a:r>
              <a:rPr lang="en-US" sz="3600" dirty="0" smtClean="0"/>
              <a:t> </a:t>
            </a:r>
            <a:r>
              <a:rPr lang="en-US" sz="3600" dirty="0" err="1" smtClean="0"/>
              <a:t>nacionalnih</a:t>
            </a:r>
            <a:r>
              <a:rPr lang="en-US" sz="3600" dirty="0" smtClean="0"/>
              <a:t> </a:t>
            </a:r>
            <a:r>
              <a:rPr lang="en-US" sz="3600" dirty="0" err="1" smtClean="0"/>
              <a:t>agencija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MIGA ne </a:t>
            </a:r>
            <a:r>
              <a:rPr lang="en-US" sz="3600" dirty="0" err="1" smtClean="0"/>
              <a:t>garantuje</a:t>
            </a:r>
            <a:r>
              <a:rPr lang="en-US" sz="3600" dirty="0" smtClean="0"/>
              <a:t> </a:t>
            </a:r>
            <a:r>
              <a:rPr lang="en-US" sz="3600" dirty="0" err="1" smtClean="0"/>
              <a:t>rizike</a:t>
            </a:r>
            <a:r>
              <a:rPr lang="en-US" sz="3600" dirty="0" smtClean="0"/>
              <a:t> </a:t>
            </a:r>
            <a:r>
              <a:rPr lang="en-US" sz="3600" dirty="0" err="1" smtClean="0"/>
              <a:t>vezane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akciju</a:t>
            </a:r>
            <a:r>
              <a:rPr lang="en-US" sz="3600" dirty="0" smtClean="0"/>
              <a:t> </a:t>
            </a:r>
            <a:r>
              <a:rPr lang="en-US" sz="3600" dirty="0" err="1" smtClean="0"/>
              <a:t>ili</a:t>
            </a:r>
            <a:r>
              <a:rPr lang="en-US" sz="3600" dirty="0" smtClean="0"/>
              <a:t> </a:t>
            </a:r>
            <a:r>
              <a:rPr lang="en-US" sz="3600" dirty="0" err="1" smtClean="0"/>
              <a:t>odsustvo</a:t>
            </a:r>
            <a:r>
              <a:rPr lang="en-US" sz="3600" dirty="0" smtClean="0"/>
              <a:t> </a:t>
            </a:r>
            <a:r>
              <a:rPr lang="en-US" sz="3600" dirty="0" err="1" smtClean="0"/>
              <a:t>akcije</a:t>
            </a:r>
            <a:r>
              <a:rPr lang="en-US" sz="3600" dirty="0" smtClean="0"/>
              <a:t> </a:t>
            </a:r>
            <a:r>
              <a:rPr lang="en-US" sz="3600" dirty="0" err="1" smtClean="0"/>
              <a:t>vlade</a:t>
            </a:r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</a:t>
            </a:r>
            <a:r>
              <a:rPr lang="en-US" sz="3600" dirty="0" err="1" smtClean="0"/>
              <a:t>domaćina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koje</a:t>
            </a:r>
            <a:r>
              <a:rPr lang="en-US" sz="3600" dirty="0" smtClean="0"/>
              <a:t> je </a:t>
            </a:r>
            <a:r>
              <a:rPr lang="en-US" sz="3600" dirty="0" err="1" smtClean="0"/>
              <a:t>korisnik</a:t>
            </a:r>
            <a:r>
              <a:rPr lang="en-US" sz="3600" dirty="0" smtClean="0"/>
              <a:t> </a:t>
            </a:r>
            <a:r>
              <a:rPr lang="en-US" sz="3600" dirty="0" err="1" smtClean="0"/>
              <a:t>garancije</a:t>
            </a:r>
            <a:r>
              <a:rPr lang="en-US" sz="3600" dirty="0" smtClean="0"/>
              <a:t> </a:t>
            </a:r>
            <a:r>
              <a:rPr lang="en-US" sz="3600" dirty="0" err="1" smtClean="0"/>
              <a:t>pristao</a:t>
            </a:r>
            <a:r>
              <a:rPr lang="en-US" sz="3600" dirty="0" smtClean="0"/>
              <a:t>, </a:t>
            </a:r>
            <a:r>
              <a:rPr lang="en-US" sz="3600" dirty="0" err="1" smtClean="0"/>
              <a:t>ili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koju</a:t>
            </a:r>
            <a:r>
              <a:rPr lang="en-US" sz="3600" dirty="0" smtClean="0"/>
              <a:t> </a:t>
            </a:r>
            <a:r>
              <a:rPr lang="en-US" sz="3600" dirty="0" err="1" smtClean="0"/>
              <a:t>snosi</a:t>
            </a:r>
            <a:r>
              <a:rPr lang="en-US" sz="3600" dirty="0" smtClean="0"/>
              <a:t> </a:t>
            </a:r>
            <a:r>
              <a:rPr lang="en-US" sz="3600" dirty="0" err="1" smtClean="0"/>
              <a:t>sam</a:t>
            </a:r>
            <a:r>
              <a:rPr lang="en-US" sz="3600" dirty="0" smtClean="0"/>
              <a:t> </a:t>
            </a:r>
            <a:r>
              <a:rPr lang="en-US" sz="3600" dirty="0" err="1" smtClean="0"/>
              <a:t>odgovornost</a:t>
            </a:r>
            <a:r>
              <a:rPr lang="en-US" sz="3600" dirty="0" smtClean="0"/>
              <a:t>, </a:t>
            </a:r>
            <a:r>
              <a:rPr lang="en-US" sz="3600" dirty="0" err="1" smtClean="0"/>
              <a:t>kao</a:t>
            </a:r>
            <a:r>
              <a:rPr lang="en-US" sz="3600" dirty="0" smtClean="0"/>
              <a:t> </a:t>
            </a:r>
            <a:r>
              <a:rPr lang="en-US" sz="3600" dirty="0" err="1" smtClean="0"/>
              <a:t>ni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događaje</a:t>
            </a:r>
            <a:r>
              <a:rPr lang="en-US" sz="3600" dirty="0" smtClean="0"/>
              <a:t> </a:t>
            </a:r>
            <a:r>
              <a:rPr lang="en-US" sz="3600" dirty="0" err="1" smtClean="0"/>
              <a:t>nastale</a:t>
            </a:r>
            <a:r>
              <a:rPr lang="en-US" sz="3600" dirty="0" smtClean="0"/>
              <a:t> </a:t>
            </a:r>
            <a:r>
              <a:rPr lang="en-US" sz="3600" dirty="0" err="1" smtClean="0"/>
              <a:t>pr</a:t>
            </a:r>
            <a:r>
              <a:rPr lang="sr-Latn-ME" sz="3600" dirty="0" smtClean="0"/>
              <a:t>ij</a:t>
            </a:r>
            <a:r>
              <a:rPr lang="en-US" sz="3600" dirty="0" smtClean="0"/>
              <a:t>e </a:t>
            </a:r>
            <a:r>
              <a:rPr lang="en-US" sz="3600" dirty="0" err="1" smtClean="0"/>
              <a:t>zaključenja</a:t>
            </a:r>
            <a:r>
              <a:rPr lang="en-US" sz="3600" dirty="0" smtClean="0"/>
              <a:t> </a:t>
            </a:r>
            <a:r>
              <a:rPr lang="en-US" sz="3600" dirty="0" err="1" smtClean="0"/>
              <a:t>ugovora</a:t>
            </a:r>
            <a:r>
              <a:rPr lang="en-US" sz="3600" dirty="0" smtClean="0"/>
              <a:t> o </a:t>
            </a:r>
            <a:r>
              <a:rPr lang="en-US" sz="3600" dirty="0" err="1" smtClean="0"/>
              <a:t>garanciji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197002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306" y="658906"/>
            <a:ext cx="10923494" cy="5518057"/>
          </a:xfrm>
        </p:spPr>
        <p:txBody>
          <a:bodyPr>
            <a:normAutofit/>
          </a:bodyPr>
          <a:lstStyle/>
          <a:p>
            <a:pPr algn="just"/>
            <a:r>
              <a:rPr lang="en-US" sz="3600" dirty="0" smtClean="0"/>
              <a:t>MIGA je u </a:t>
            </a:r>
            <a:r>
              <a:rPr lang="en-US" sz="3600" dirty="0" err="1" smtClean="0"/>
              <a:t>mogućnosti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da </a:t>
            </a:r>
            <a:r>
              <a:rPr lang="en-US" sz="3600" dirty="0" err="1" smtClean="0"/>
              <a:t>investitorima</a:t>
            </a:r>
            <a:r>
              <a:rPr lang="en-US" sz="3600" dirty="0" smtClean="0"/>
              <a:t> </a:t>
            </a:r>
            <a:r>
              <a:rPr lang="en-US" sz="3600" dirty="0" err="1" smtClean="0"/>
              <a:t>pruži</a:t>
            </a:r>
            <a:r>
              <a:rPr lang="en-US" sz="3600" dirty="0" smtClean="0"/>
              <a:t> </a:t>
            </a:r>
            <a:r>
              <a:rPr lang="en-US" sz="3600" dirty="0" err="1" smtClean="0"/>
              <a:t>veći</a:t>
            </a:r>
            <a:r>
              <a:rPr lang="en-US" sz="3600" dirty="0" smtClean="0"/>
              <a:t> </a:t>
            </a:r>
            <a:r>
              <a:rPr lang="en-US" sz="3600" dirty="0" err="1" smtClean="0"/>
              <a:t>nivo</a:t>
            </a:r>
            <a:r>
              <a:rPr lang="en-US" sz="3600" dirty="0" smtClean="0"/>
              <a:t> </a:t>
            </a:r>
            <a:r>
              <a:rPr lang="en-US" sz="3600" dirty="0" err="1" smtClean="0"/>
              <a:t>osiguranja</a:t>
            </a:r>
            <a:r>
              <a:rPr lang="en-US" sz="3600" dirty="0" smtClean="0"/>
              <a:t> </a:t>
            </a:r>
            <a:r>
              <a:rPr lang="en-US" sz="3600" dirty="0" err="1" smtClean="0"/>
              <a:t>investicije</a:t>
            </a:r>
            <a:r>
              <a:rPr lang="en-US" sz="3600" dirty="0" smtClean="0"/>
              <a:t> </a:t>
            </a:r>
            <a:r>
              <a:rPr lang="en-US" sz="3600" dirty="0" err="1" smtClean="0"/>
              <a:t>kroz</a:t>
            </a:r>
            <a:r>
              <a:rPr lang="en-US" sz="3600" dirty="0" smtClean="0"/>
              <a:t> </a:t>
            </a:r>
            <a:r>
              <a:rPr lang="en-US" sz="3600" dirty="0" err="1" smtClean="0"/>
              <a:t>aranžmane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</a:t>
            </a:r>
            <a:r>
              <a:rPr lang="en-US" sz="3600" dirty="0" err="1" smtClean="0"/>
              <a:t>javnim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privatnim</a:t>
            </a:r>
            <a:r>
              <a:rPr lang="en-US" sz="3600" dirty="0" smtClean="0"/>
              <a:t> </a:t>
            </a:r>
            <a:r>
              <a:rPr lang="en-US" sz="3600" dirty="0" err="1" smtClean="0"/>
              <a:t>osiguravačima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MIGA </a:t>
            </a:r>
            <a:r>
              <a:rPr lang="en-US" sz="3600" dirty="0" err="1" smtClean="0"/>
              <a:t>ustupa</a:t>
            </a:r>
            <a:r>
              <a:rPr lang="en-US" sz="3600" dirty="0" smtClean="0"/>
              <a:t> </a:t>
            </a:r>
            <a:r>
              <a:rPr lang="en-US" sz="3600" dirty="0" err="1" smtClean="0"/>
              <a:t>izloženost</a:t>
            </a:r>
            <a:r>
              <a:rPr lang="en-US" sz="3600" dirty="0" smtClean="0"/>
              <a:t> </a:t>
            </a:r>
            <a:r>
              <a:rPr lang="en-US" sz="3600" dirty="0" err="1" smtClean="0"/>
              <a:t>svojim</a:t>
            </a:r>
            <a:r>
              <a:rPr lang="en-US" sz="3600" dirty="0" smtClean="0"/>
              <a:t> </a:t>
            </a:r>
            <a:r>
              <a:rPr lang="en-US" sz="3600" dirty="0" err="1" smtClean="0"/>
              <a:t>partnerima</a:t>
            </a:r>
            <a:r>
              <a:rPr lang="en-US" sz="3600" dirty="0" smtClean="0"/>
              <a:t> u </a:t>
            </a:r>
            <a:r>
              <a:rPr lang="en-US" sz="3600" dirty="0" err="1" smtClean="0"/>
              <a:t>reosiguranju</a:t>
            </a:r>
            <a:r>
              <a:rPr lang="en-US" sz="3600" dirty="0" smtClean="0"/>
              <a:t>, </a:t>
            </a:r>
            <a:r>
              <a:rPr lang="en-US" sz="3600" dirty="0" err="1" smtClean="0"/>
              <a:t>poboljšavajući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taj</a:t>
            </a:r>
            <a:r>
              <a:rPr lang="en-US" sz="3600" dirty="0" smtClean="0"/>
              <a:t> </a:t>
            </a:r>
            <a:r>
              <a:rPr lang="en-US" sz="3600" dirty="0" err="1" smtClean="0"/>
              <a:t>način</a:t>
            </a:r>
            <a:r>
              <a:rPr lang="en-US" sz="3600" dirty="0" smtClean="0"/>
              <a:t> </a:t>
            </a:r>
            <a:r>
              <a:rPr lang="en-US" sz="3600" dirty="0" err="1" smtClean="0"/>
              <a:t>svoj</a:t>
            </a:r>
            <a:r>
              <a:rPr lang="en-US" sz="3600" dirty="0" smtClean="0"/>
              <a:t> </a:t>
            </a:r>
            <a:r>
              <a:rPr lang="en-US" sz="3600" dirty="0" err="1" smtClean="0"/>
              <a:t>kapacitet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omogućavajući</a:t>
            </a:r>
            <a:r>
              <a:rPr lang="en-US" sz="3600" dirty="0" smtClean="0"/>
              <a:t> </a:t>
            </a:r>
            <a:r>
              <a:rPr lang="en-US" sz="3600" dirty="0" err="1" smtClean="0"/>
              <a:t>bolje</a:t>
            </a:r>
            <a:r>
              <a:rPr lang="en-US" sz="3600" dirty="0" smtClean="0"/>
              <a:t> </a:t>
            </a:r>
            <a:r>
              <a:rPr lang="en-US" sz="3600" dirty="0" err="1" smtClean="0"/>
              <a:t>upravljanje</a:t>
            </a:r>
            <a:r>
              <a:rPr lang="en-US" sz="3600" dirty="0" smtClean="0"/>
              <a:t> </a:t>
            </a:r>
            <a:r>
              <a:rPr lang="en-US" sz="3600" dirty="0" err="1" smtClean="0"/>
              <a:t>rizikom</a:t>
            </a:r>
            <a:r>
              <a:rPr lang="en-US" sz="3600" dirty="0" smtClean="0"/>
              <a:t>, </a:t>
            </a:r>
            <a:r>
              <a:rPr lang="en-US" sz="3600" dirty="0" err="1" smtClean="0"/>
              <a:t>kao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nivoima</a:t>
            </a:r>
            <a:r>
              <a:rPr lang="en-US" sz="3600" dirty="0" smtClean="0"/>
              <a:t> </a:t>
            </a:r>
            <a:r>
              <a:rPr lang="en-US" sz="3600" dirty="0" err="1" smtClean="0"/>
              <a:t>izloženosti</a:t>
            </a:r>
            <a:r>
              <a:rPr lang="en-US" sz="3600" dirty="0" smtClean="0"/>
              <a:t> </a:t>
            </a:r>
            <a:r>
              <a:rPr lang="en-US" sz="3600" dirty="0" err="1" smtClean="0"/>
              <a:t>projekata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.  </a:t>
            </a:r>
            <a:endParaRPr lang="sr-Latn-ME" sz="3600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226491191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064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ČLANSTVO, KAPITAL I UPRAVLJANJE </a:t>
            </a:r>
            <a:endParaRPr lang="sr-Latn-ME" sz="40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012" y="1250576"/>
            <a:ext cx="10721788" cy="4926387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Pr</a:t>
            </a:r>
            <a:r>
              <a:rPr lang="sr-Latn-ME" sz="3600" dirty="0" smtClean="0"/>
              <a:t>ij</a:t>
            </a:r>
            <a:r>
              <a:rPr lang="en-US" sz="3600" dirty="0" smtClean="0"/>
              <a:t>e </a:t>
            </a:r>
            <a:r>
              <a:rPr lang="en-US" sz="3600" dirty="0" err="1" smtClean="0"/>
              <a:t>učlanjivanja</a:t>
            </a:r>
            <a:r>
              <a:rPr lang="en-US" sz="3600" dirty="0" smtClean="0"/>
              <a:t> u </a:t>
            </a:r>
            <a:r>
              <a:rPr lang="en-US" sz="3600" dirty="0" err="1" smtClean="0"/>
              <a:t>Sv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etsku</a:t>
            </a:r>
            <a:r>
              <a:rPr lang="en-US" sz="3600" dirty="0" smtClean="0"/>
              <a:t> </a:t>
            </a:r>
            <a:r>
              <a:rPr lang="en-US" sz="3600" dirty="0" err="1" smtClean="0"/>
              <a:t>banku</a:t>
            </a:r>
            <a:r>
              <a:rPr lang="en-US" sz="3600" dirty="0" smtClean="0"/>
              <a:t>, </a:t>
            </a:r>
            <a:r>
              <a:rPr lang="en-US" sz="3600" dirty="0" err="1" smtClean="0"/>
              <a:t>uključujući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MIGA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druge</a:t>
            </a:r>
            <a:r>
              <a:rPr lang="en-US" sz="3600" dirty="0" smtClean="0"/>
              <a:t> </a:t>
            </a:r>
            <a:r>
              <a:rPr lang="en-US" sz="3600" dirty="0" err="1" smtClean="0"/>
              <a:t>asocijacije</a:t>
            </a:r>
            <a:r>
              <a:rPr lang="en-US" sz="3600" dirty="0" smtClean="0"/>
              <a:t>, </a:t>
            </a:r>
            <a:r>
              <a:rPr lang="en-US" sz="3600" dirty="0" err="1" smtClean="0"/>
              <a:t>prvi</a:t>
            </a:r>
            <a:r>
              <a:rPr lang="en-US" sz="3600" dirty="0" smtClean="0"/>
              <a:t> </a:t>
            </a:r>
            <a:r>
              <a:rPr lang="en-US" sz="3600" dirty="0" err="1" smtClean="0"/>
              <a:t>uslov</a:t>
            </a:r>
            <a:r>
              <a:rPr lang="en-US" sz="3600" dirty="0" smtClean="0"/>
              <a:t> je bio da </a:t>
            </a:r>
            <a:r>
              <a:rPr lang="en-US" sz="3600" dirty="0" err="1" smtClean="0"/>
              <a:t>zemlja</a:t>
            </a:r>
            <a:r>
              <a:rPr lang="en-US" sz="3600" dirty="0" smtClean="0"/>
              <a:t> </a:t>
            </a:r>
            <a:r>
              <a:rPr lang="en-US" sz="3600" dirty="0" err="1" smtClean="0"/>
              <a:t>postane</a:t>
            </a:r>
            <a:r>
              <a:rPr lang="en-US" sz="3600" dirty="0" smtClean="0"/>
              <a:t> </a:t>
            </a:r>
            <a:r>
              <a:rPr lang="en-US" sz="3600" dirty="0" err="1" smtClean="0"/>
              <a:t>član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Međunarodnog</a:t>
            </a:r>
            <a:r>
              <a:rPr lang="en-US" sz="3600" dirty="0" smtClean="0"/>
              <a:t> </a:t>
            </a:r>
            <a:r>
              <a:rPr lang="en-US" sz="3600" dirty="0" err="1" smtClean="0"/>
              <a:t>monetarnog</a:t>
            </a:r>
            <a:r>
              <a:rPr lang="en-US" sz="3600" dirty="0" smtClean="0"/>
              <a:t> </a:t>
            </a:r>
            <a:r>
              <a:rPr lang="en-US" sz="3600" dirty="0" err="1" smtClean="0"/>
              <a:t>fonda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Ukupan</a:t>
            </a:r>
            <a:r>
              <a:rPr lang="en-US" sz="3600" dirty="0" smtClean="0"/>
              <a:t> </a:t>
            </a:r>
            <a:r>
              <a:rPr lang="en-US" sz="3600" dirty="0" err="1" smtClean="0"/>
              <a:t>broj</a:t>
            </a:r>
            <a:r>
              <a:rPr lang="en-US" sz="3600" dirty="0" smtClean="0"/>
              <a:t> </a:t>
            </a:r>
            <a:r>
              <a:rPr lang="en-US" sz="3600" dirty="0" err="1" smtClean="0"/>
              <a:t>članova</a:t>
            </a:r>
            <a:r>
              <a:rPr lang="en-US" sz="3600" dirty="0" smtClean="0"/>
              <a:t> MIGA 2012.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 </a:t>
            </a:r>
            <a:r>
              <a:rPr lang="en-US" sz="3600" dirty="0" err="1" smtClean="0"/>
              <a:t>dostigao</a:t>
            </a:r>
            <a:r>
              <a:rPr lang="en-US" sz="3600" dirty="0" smtClean="0"/>
              <a:t> je 175 </a:t>
            </a:r>
            <a:r>
              <a:rPr lang="en-US" sz="3600" dirty="0" err="1" smtClean="0"/>
              <a:t>zemlj</a:t>
            </a:r>
            <a:r>
              <a:rPr lang="sr-Latn-ME" sz="3600" dirty="0" smtClean="0"/>
              <a:t>a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</a:t>
            </a:r>
            <a:r>
              <a:rPr lang="sr-Latn-ME" sz="3600" dirty="0" smtClean="0"/>
              <a:t>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en-US" sz="3600" dirty="0" smtClean="0"/>
              <a:t> U 2009. </a:t>
            </a:r>
            <a:r>
              <a:rPr lang="en-US" sz="3600" dirty="0" err="1" smtClean="0"/>
              <a:t>godini</a:t>
            </a:r>
            <a:r>
              <a:rPr lang="en-US" sz="3600" dirty="0" smtClean="0"/>
              <a:t> MIGA je </a:t>
            </a:r>
            <a:r>
              <a:rPr lang="en-US" sz="3600" dirty="0" err="1" smtClean="0"/>
              <a:t>dobila</a:t>
            </a:r>
            <a:r>
              <a:rPr lang="en-US" sz="3600" dirty="0" smtClean="0"/>
              <a:t> 2 nova </a:t>
            </a:r>
            <a:r>
              <a:rPr lang="en-US" sz="3600" dirty="0" err="1" smtClean="0"/>
              <a:t>člana</a:t>
            </a:r>
            <a:r>
              <a:rPr lang="en-US" sz="3600" dirty="0" smtClean="0"/>
              <a:t>, </a:t>
            </a:r>
            <a:r>
              <a:rPr lang="en-US" sz="3600" dirty="0" err="1" smtClean="0"/>
              <a:t>Irak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Kosovo. </a:t>
            </a:r>
            <a:endParaRPr lang="sr-Latn-ME" sz="3600" dirty="0" smtClean="0"/>
          </a:p>
          <a:p>
            <a:pPr marL="0" indent="0">
              <a:buNone/>
            </a:pPr>
            <a:r>
              <a:rPr lang="en-US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89382396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0612" y="363071"/>
            <a:ext cx="10493188" cy="5813892"/>
          </a:xfrm>
        </p:spPr>
        <p:txBody>
          <a:bodyPr/>
          <a:lstStyle/>
          <a:p>
            <a:pPr algn="just"/>
            <a:r>
              <a:rPr lang="en-US" sz="3600" dirty="0" err="1" smtClean="0"/>
              <a:t>Meksiko</a:t>
            </a:r>
            <a:r>
              <a:rPr lang="en-US" sz="3600" dirty="0" smtClean="0"/>
              <a:t> je </a:t>
            </a:r>
            <a:r>
              <a:rPr lang="en-US" sz="3600" dirty="0" err="1" smtClean="0"/>
              <a:t>obavio</a:t>
            </a:r>
            <a:r>
              <a:rPr lang="en-US" sz="3600" dirty="0" smtClean="0"/>
              <a:t> </a:t>
            </a:r>
            <a:r>
              <a:rPr lang="en-US" sz="3600" dirty="0" err="1" smtClean="0"/>
              <a:t>najveći</a:t>
            </a:r>
            <a:r>
              <a:rPr lang="en-US" sz="3600" dirty="0" smtClean="0"/>
              <a:t> d</a:t>
            </a:r>
            <a:r>
              <a:rPr lang="sr-Latn-ME" sz="3600" dirty="0" smtClean="0"/>
              <a:t>i</a:t>
            </a:r>
            <a:r>
              <a:rPr lang="en-US" sz="3600" dirty="0" smtClean="0"/>
              <a:t>o </a:t>
            </a:r>
            <a:r>
              <a:rPr lang="en-US" sz="3600" dirty="0" err="1" smtClean="0"/>
              <a:t>potrebnih</a:t>
            </a:r>
            <a:r>
              <a:rPr lang="en-US" sz="3600" dirty="0" smtClean="0"/>
              <a:t> </a:t>
            </a:r>
            <a:r>
              <a:rPr lang="en-US" sz="3600" dirty="0" err="1" smtClean="0"/>
              <a:t>koraka</a:t>
            </a:r>
            <a:r>
              <a:rPr lang="en-US" sz="3600" dirty="0" smtClean="0"/>
              <a:t> </a:t>
            </a:r>
            <a:r>
              <a:rPr lang="en-US" sz="3600" dirty="0" err="1" smtClean="0"/>
              <a:t>ka</a:t>
            </a:r>
            <a:r>
              <a:rPr lang="en-US" sz="3600" dirty="0" smtClean="0"/>
              <a:t> </a:t>
            </a:r>
            <a:r>
              <a:rPr lang="en-US" sz="3600" dirty="0" err="1" smtClean="0"/>
              <a:t>članstvu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očekuje</a:t>
            </a:r>
            <a:r>
              <a:rPr lang="en-US" sz="3600" dirty="0" smtClean="0"/>
              <a:t> se da </a:t>
            </a:r>
            <a:r>
              <a:rPr lang="en-US" sz="3600" dirty="0" err="1" smtClean="0"/>
              <a:t>postane</a:t>
            </a:r>
            <a:r>
              <a:rPr lang="en-US" sz="3600" dirty="0" smtClean="0"/>
              <a:t> </a:t>
            </a:r>
            <a:r>
              <a:rPr lang="en-US" sz="3600" dirty="0" err="1" smtClean="0"/>
              <a:t>uskoro</a:t>
            </a:r>
            <a:r>
              <a:rPr lang="en-US" sz="3600" dirty="0" smtClean="0"/>
              <a:t> </a:t>
            </a:r>
            <a:r>
              <a:rPr lang="en-US" sz="3600" dirty="0" err="1" smtClean="0"/>
              <a:t>ravnopravni</a:t>
            </a:r>
            <a:r>
              <a:rPr lang="en-US" sz="3600" dirty="0" smtClean="0"/>
              <a:t> </a:t>
            </a:r>
            <a:r>
              <a:rPr lang="en-US" sz="3600" dirty="0" err="1" smtClean="0"/>
              <a:t>član</a:t>
            </a:r>
            <a:r>
              <a:rPr lang="en-US" sz="3600" dirty="0" smtClean="0"/>
              <a:t> </a:t>
            </a:r>
            <a:r>
              <a:rPr lang="en-US" sz="3600" dirty="0" err="1" smtClean="0"/>
              <a:t>ove</a:t>
            </a:r>
            <a:r>
              <a:rPr lang="en-US" sz="3600" dirty="0" smtClean="0"/>
              <a:t> </a:t>
            </a:r>
            <a:r>
              <a:rPr lang="en-US" sz="3600" dirty="0" err="1" smtClean="0"/>
              <a:t>agencije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Zemlje</a:t>
            </a:r>
            <a:r>
              <a:rPr lang="en-US" sz="3600" dirty="0" smtClean="0"/>
              <a:t> </a:t>
            </a:r>
            <a:r>
              <a:rPr lang="en-US" sz="3600" dirty="0" err="1" smtClean="0"/>
              <a:t>članice</a:t>
            </a:r>
            <a:r>
              <a:rPr lang="en-US" sz="3600" dirty="0" smtClean="0"/>
              <a:t> pod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eljene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u dv</a:t>
            </a:r>
            <a:r>
              <a:rPr lang="sr-Latn-ME" sz="3600" dirty="0" smtClean="0"/>
              <a:t>ij</a:t>
            </a:r>
            <a:r>
              <a:rPr lang="en-US" sz="3600" dirty="0" smtClean="0"/>
              <a:t>e </a:t>
            </a:r>
            <a:r>
              <a:rPr lang="en-US" sz="3600" dirty="0" err="1" smtClean="0"/>
              <a:t>kategorije</a:t>
            </a:r>
            <a:r>
              <a:rPr lang="en-US" sz="3600" dirty="0" smtClean="0"/>
              <a:t>: u </a:t>
            </a:r>
            <a:r>
              <a:rPr lang="en-US" sz="3600" dirty="0" err="1" smtClean="0"/>
              <a:t>prvu</a:t>
            </a:r>
            <a:r>
              <a:rPr lang="en-US" sz="3600" dirty="0" smtClean="0"/>
              <a:t> </a:t>
            </a:r>
            <a:r>
              <a:rPr lang="en-US" sz="3600" dirty="0" err="1" smtClean="0"/>
              <a:t>kategoriju</a:t>
            </a:r>
            <a:r>
              <a:rPr lang="en-US" sz="3600" dirty="0" smtClean="0"/>
              <a:t> </a:t>
            </a:r>
            <a:r>
              <a:rPr lang="en-US" sz="3600" dirty="0" err="1" smtClean="0"/>
              <a:t>spadaju</a:t>
            </a:r>
            <a:r>
              <a:rPr lang="en-US" sz="3600" dirty="0" smtClean="0"/>
              <a:t> </a:t>
            </a:r>
            <a:r>
              <a:rPr lang="en-US" sz="3600" dirty="0" err="1" smtClean="0"/>
              <a:t>razvijene</a:t>
            </a:r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(21 </a:t>
            </a:r>
            <a:r>
              <a:rPr lang="en-US" sz="3600" dirty="0" err="1" smtClean="0"/>
              <a:t>zemlja</a:t>
            </a:r>
            <a:r>
              <a:rPr lang="en-US" sz="3600" dirty="0" smtClean="0"/>
              <a:t>), a </a:t>
            </a:r>
            <a:r>
              <a:rPr lang="en-US" sz="3600" dirty="0" err="1" smtClean="0"/>
              <a:t>drugu</a:t>
            </a:r>
            <a:r>
              <a:rPr lang="en-US" sz="3600" dirty="0" smtClean="0"/>
              <a:t> </a:t>
            </a:r>
            <a:r>
              <a:rPr lang="en-US" sz="3600" dirty="0" err="1" smtClean="0"/>
              <a:t>kategoriju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svrstane</a:t>
            </a:r>
            <a:r>
              <a:rPr lang="en-US" sz="3600" dirty="0" smtClean="0"/>
              <a:t> </a:t>
            </a:r>
            <a:r>
              <a:rPr lang="en-US" sz="3600" dirty="0" err="1" smtClean="0"/>
              <a:t>sve</a:t>
            </a:r>
            <a:r>
              <a:rPr lang="en-US" sz="3600" dirty="0" smtClean="0"/>
              <a:t> </a:t>
            </a:r>
            <a:r>
              <a:rPr lang="en-US" sz="3600" dirty="0" err="1" smtClean="0"/>
              <a:t>ostale</a:t>
            </a:r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 (u </a:t>
            </a:r>
            <a:r>
              <a:rPr lang="en-US" sz="3600" dirty="0" err="1" smtClean="0"/>
              <a:t>razvoju</a:t>
            </a:r>
            <a:r>
              <a:rPr lang="en-US" sz="3600" dirty="0" smtClean="0"/>
              <a:t>). </a:t>
            </a:r>
            <a:endParaRPr lang="sr-Latn-ME" sz="3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7798758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459" y="537882"/>
            <a:ext cx="10708341" cy="5639081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Najveći</a:t>
            </a:r>
            <a:r>
              <a:rPr lang="en-US" sz="3600" dirty="0" smtClean="0"/>
              <a:t> </a:t>
            </a:r>
            <a:r>
              <a:rPr lang="en-US" sz="3600" dirty="0" err="1" smtClean="0"/>
              <a:t>broj</a:t>
            </a:r>
            <a:r>
              <a:rPr lang="en-US" sz="3600" dirty="0" smtClean="0"/>
              <a:t> </a:t>
            </a:r>
            <a:r>
              <a:rPr lang="en-US" sz="3600" dirty="0" err="1" smtClean="0"/>
              <a:t>akcija</a:t>
            </a:r>
            <a:r>
              <a:rPr lang="en-US" sz="3600" dirty="0" smtClean="0"/>
              <a:t> </a:t>
            </a:r>
            <a:r>
              <a:rPr lang="en-US" sz="3600" dirty="0" err="1" smtClean="0"/>
              <a:t>pos</a:t>
            </a:r>
            <a:r>
              <a:rPr lang="sr-Latn-ME" sz="3600" dirty="0" smtClean="0"/>
              <a:t>j</a:t>
            </a:r>
            <a:r>
              <a:rPr lang="en-US" sz="3600" dirty="0" err="1" smtClean="0"/>
              <a:t>eduju</a:t>
            </a:r>
            <a:r>
              <a:rPr lang="en-US" sz="3600" dirty="0" smtClean="0"/>
              <a:t> SAD 20.519 (20,5% od </a:t>
            </a:r>
            <a:r>
              <a:rPr lang="en-US" sz="3600" dirty="0" err="1" smtClean="0"/>
              <a:t>ukupnog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kapitala</a:t>
            </a:r>
            <a:r>
              <a:rPr lang="en-US" sz="3600" dirty="0" smtClean="0"/>
              <a:t>), </a:t>
            </a:r>
            <a:r>
              <a:rPr lang="en-US" sz="3600" dirty="0" err="1" smtClean="0"/>
              <a:t>zatim</a:t>
            </a:r>
            <a:r>
              <a:rPr lang="en-US" sz="3600" dirty="0" smtClean="0"/>
              <a:t> </a:t>
            </a:r>
            <a:r>
              <a:rPr lang="en-US" sz="3600" dirty="0" err="1" smtClean="0"/>
              <a:t>sl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ede</a:t>
            </a:r>
            <a:r>
              <a:rPr lang="en-US" sz="3600" dirty="0" smtClean="0"/>
              <a:t>: Japan </a:t>
            </a:r>
            <a:r>
              <a:rPr lang="en-US" sz="3600" dirty="0" err="1" smtClean="0"/>
              <a:t>sa</a:t>
            </a:r>
            <a:r>
              <a:rPr lang="en-US" sz="3600" dirty="0" smtClean="0"/>
              <a:t> 5.095 </a:t>
            </a:r>
            <a:r>
              <a:rPr lang="en-US" sz="3600" dirty="0" err="1" smtClean="0"/>
              <a:t>akcija</a:t>
            </a:r>
            <a:r>
              <a:rPr lang="en-US" sz="3600" dirty="0" smtClean="0"/>
              <a:t>, SR </a:t>
            </a:r>
            <a:r>
              <a:rPr lang="en-US" sz="3600" dirty="0" err="1" smtClean="0"/>
              <a:t>Nemačka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5.071 </a:t>
            </a:r>
            <a:r>
              <a:rPr lang="en-US" sz="3600" dirty="0" err="1" smtClean="0"/>
              <a:t>akcija</a:t>
            </a:r>
            <a:r>
              <a:rPr lang="en-US" sz="3600" dirty="0" smtClean="0"/>
              <a:t>, V. </a:t>
            </a:r>
            <a:r>
              <a:rPr lang="en-US" sz="3600" dirty="0" err="1" smtClean="0"/>
              <a:t>Britanija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Francuska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</a:t>
            </a:r>
            <a:r>
              <a:rPr lang="en-US" sz="3600" dirty="0" err="1" smtClean="0"/>
              <a:t>po</a:t>
            </a:r>
            <a:r>
              <a:rPr lang="en-US" sz="3600" dirty="0" smtClean="0"/>
              <a:t> 4.860 </a:t>
            </a:r>
            <a:r>
              <a:rPr lang="en-US" sz="3600" dirty="0" err="1" smtClean="0"/>
              <a:t>akcija</a:t>
            </a:r>
            <a:r>
              <a:rPr lang="en-US" sz="3600" dirty="0" smtClean="0"/>
              <a:t>, </a:t>
            </a:r>
            <a:r>
              <a:rPr lang="en-US" sz="3600" dirty="0" err="1" smtClean="0"/>
              <a:t>itd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r>
              <a:rPr lang="en-US" sz="3600" dirty="0" err="1" smtClean="0"/>
              <a:t>Iz</a:t>
            </a:r>
            <a:r>
              <a:rPr lang="en-US" sz="3600" dirty="0" smtClean="0"/>
              <a:t> </a:t>
            </a:r>
            <a:r>
              <a:rPr lang="en-US" sz="3600" dirty="0" err="1" smtClean="0"/>
              <a:t>druge</a:t>
            </a:r>
            <a:r>
              <a:rPr lang="en-US" sz="3600" dirty="0" smtClean="0"/>
              <a:t> </a:t>
            </a:r>
            <a:r>
              <a:rPr lang="en-US" sz="3600" dirty="0" err="1" smtClean="0"/>
              <a:t>kategorije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 </a:t>
            </a:r>
            <a:r>
              <a:rPr lang="en-US" sz="3600" dirty="0" err="1" smtClean="0"/>
              <a:t>najveći</a:t>
            </a:r>
            <a:r>
              <a:rPr lang="en-US" sz="3600" dirty="0" smtClean="0"/>
              <a:t> </a:t>
            </a:r>
            <a:r>
              <a:rPr lang="en-US" sz="3600" dirty="0" err="1" smtClean="0"/>
              <a:t>broj</a:t>
            </a:r>
            <a:r>
              <a:rPr lang="en-US" sz="3600" dirty="0" smtClean="0"/>
              <a:t> </a:t>
            </a:r>
            <a:r>
              <a:rPr lang="en-US" sz="3600" dirty="0" err="1" smtClean="0"/>
              <a:t>akcija</a:t>
            </a:r>
            <a:r>
              <a:rPr lang="en-US" sz="3600" dirty="0" smtClean="0"/>
              <a:t> </a:t>
            </a:r>
            <a:r>
              <a:rPr lang="en-US" sz="3600" dirty="0" err="1" smtClean="0"/>
              <a:t>imaju</a:t>
            </a:r>
            <a:r>
              <a:rPr lang="en-US" sz="3600" dirty="0" smtClean="0"/>
              <a:t>: Kina 3.138 </a:t>
            </a:r>
            <a:r>
              <a:rPr lang="en-US" sz="3600" dirty="0" err="1" smtClean="0"/>
              <a:t>akcija</a:t>
            </a:r>
            <a:r>
              <a:rPr lang="en-US" sz="3600" dirty="0" smtClean="0"/>
              <a:t>, Saudi </a:t>
            </a:r>
            <a:r>
              <a:rPr lang="en-US" sz="3600" dirty="0" err="1" smtClean="0"/>
              <a:t>Arabija</a:t>
            </a:r>
            <a:r>
              <a:rPr lang="en-US" sz="3600" dirty="0" smtClean="0"/>
              <a:t> 3.137 </a:t>
            </a:r>
            <a:r>
              <a:rPr lang="en-US" sz="3600" dirty="0" err="1" smtClean="0"/>
              <a:t>akcija</a:t>
            </a:r>
            <a:r>
              <a:rPr lang="en-US" sz="3600" dirty="0" smtClean="0"/>
              <a:t>, </a:t>
            </a:r>
            <a:r>
              <a:rPr lang="en-US" sz="3600" dirty="0" err="1" smtClean="0"/>
              <a:t>Indija</a:t>
            </a:r>
            <a:r>
              <a:rPr lang="en-US" sz="3600" dirty="0" smtClean="0"/>
              <a:t> 3.048 </a:t>
            </a:r>
            <a:r>
              <a:rPr lang="en-US" sz="3600" dirty="0" err="1" smtClean="0"/>
              <a:t>akcija</a:t>
            </a:r>
            <a:r>
              <a:rPr lang="en-US" sz="3600" dirty="0" smtClean="0"/>
              <a:t>, Brazil 1.479. </a:t>
            </a:r>
            <a:r>
              <a:rPr lang="en-US" sz="3600" dirty="0" err="1" smtClean="0"/>
              <a:t>akcija</a:t>
            </a:r>
            <a:r>
              <a:rPr lang="en-US" sz="3600" dirty="0" smtClean="0"/>
              <a:t>, </a:t>
            </a:r>
            <a:r>
              <a:rPr lang="en-US" sz="3600" dirty="0" err="1" smtClean="0"/>
              <a:t>itd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824691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1329" y="484094"/>
            <a:ext cx="10802471" cy="5692869"/>
          </a:xfrm>
        </p:spPr>
        <p:txBody>
          <a:bodyPr>
            <a:noAutofit/>
          </a:bodyPr>
          <a:lstStyle/>
          <a:p>
            <a:pPr algn="just"/>
            <a:r>
              <a:rPr lang="en-US" sz="3600" dirty="0" smtClean="0"/>
              <a:t>Do </a:t>
            </a:r>
            <a:r>
              <a:rPr lang="en-US" sz="3600" dirty="0" err="1" smtClean="0"/>
              <a:t>ovakvih</a:t>
            </a:r>
            <a:r>
              <a:rPr lang="en-US" sz="3600" dirty="0" smtClean="0"/>
              <a:t> </a:t>
            </a:r>
            <a:r>
              <a:rPr lang="en-US" sz="3600" dirty="0" err="1" smtClean="0"/>
              <a:t>kretanja</a:t>
            </a:r>
            <a:r>
              <a:rPr lang="en-US" sz="3600" dirty="0" smtClean="0"/>
              <a:t> </a:t>
            </a:r>
            <a:r>
              <a:rPr lang="en-US" sz="3600" dirty="0" err="1" smtClean="0"/>
              <a:t>došlo</a:t>
            </a:r>
            <a:r>
              <a:rPr lang="en-US" sz="3600" dirty="0" smtClean="0"/>
              <a:t> je </a:t>
            </a:r>
            <a:r>
              <a:rPr lang="en-US" sz="3600" dirty="0" err="1" smtClean="0"/>
              <a:t>iz</a:t>
            </a:r>
            <a:r>
              <a:rPr lang="en-US" sz="3600" dirty="0" smtClean="0"/>
              <a:t> </a:t>
            </a:r>
            <a:r>
              <a:rPr lang="en-US" sz="3600" dirty="0" err="1" smtClean="0"/>
              <a:t>više</a:t>
            </a:r>
            <a:r>
              <a:rPr lang="en-US" sz="3600" dirty="0" smtClean="0"/>
              <a:t> </a:t>
            </a:r>
            <a:r>
              <a:rPr lang="en-US" sz="3600" dirty="0" err="1" smtClean="0"/>
              <a:t>razloga</a:t>
            </a:r>
            <a:r>
              <a:rPr lang="en-US" sz="3600" dirty="0" smtClean="0"/>
              <a:t>, a </a:t>
            </a:r>
            <a:r>
              <a:rPr lang="en-US" sz="3600" dirty="0" err="1" smtClean="0"/>
              <a:t>pr</a:t>
            </a:r>
            <a:r>
              <a:rPr lang="sr-Latn-ME" sz="3600" dirty="0" smtClean="0"/>
              <a:t>ij</a:t>
            </a:r>
            <a:r>
              <a:rPr lang="en-US" sz="3600" dirty="0" smtClean="0"/>
              <a:t>e </a:t>
            </a:r>
            <a:r>
              <a:rPr lang="en-US" sz="3600" dirty="0" err="1" smtClean="0"/>
              <a:t>svega</a:t>
            </a:r>
            <a:r>
              <a:rPr lang="en-US" sz="3600" dirty="0" smtClean="0"/>
              <a:t> </a:t>
            </a:r>
            <a:r>
              <a:rPr lang="en-US" sz="3600" dirty="0" err="1" smtClean="0"/>
              <a:t>zbog</a:t>
            </a:r>
            <a:r>
              <a:rPr lang="en-US" sz="3600" dirty="0" smtClean="0"/>
              <a:t> </a:t>
            </a:r>
            <a:r>
              <a:rPr lang="en-US" sz="3600" dirty="0" err="1" smtClean="0"/>
              <a:t>velike</a:t>
            </a:r>
            <a:r>
              <a:rPr lang="en-US" sz="3600" dirty="0" smtClean="0"/>
              <a:t> </a:t>
            </a:r>
            <a:r>
              <a:rPr lang="en-US" sz="3600" dirty="0" err="1" smtClean="0"/>
              <a:t>ekonomske</a:t>
            </a:r>
            <a:r>
              <a:rPr lang="en-US" sz="3600" dirty="0" smtClean="0"/>
              <a:t> </a:t>
            </a:r>
            <a:r>
              <a:rPr lang="en-US" sz="3600" dirty="0" err="1" smtClean="0"/>
              <a:t>krize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političke</a:t>
            </a:r>
            <a:r>
              <a:rPr lang="en-US" sz="3600" dirty="0" smtClean="0"/>
              <a:t> </a:t>
            </a:r>
            <a:r>
              <a:rPr lang="en-US" sz="3600" dirty="0" err="1" smtClean="0"/>
              <a:t>nestabilnosti</a:t>
            </a:r>
            <a:r>
              <a:rPr lang="en-US" sz="3600" dirty="0" smtClean="0"/>
              <a:t> u </a:t>
            </a:r>
            <a:r>
              <a:rPr lang="en-US" sz="3600" dirty="0" err="1" smtClean="0"/>
              <a:t>sv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etu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 smtClean="0"/>
              <a:t>Smanjenje</a:t>
            </a:r>
            <a:r>
              <a:rPr lang="en-US" sz="3600" dirty="0" smtClean="0"/>
              <a:t> </a:t>
            </a:r>
            <a:r>
              <a:rPr lang="en-US" sz="3600" dirty="0" err="1" smtClean="0"/>
              <a:t>proizvodnje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porast</a:t>
            </a:r>
            <a:r>
              <a:rPr lang="en-US" sz="3600" dirty="0" smtClean="0"/>
              <a:t> </a:t>
            </a:r>
            <a:r>
              <a:rPr lang="en-US" sz="3600" dirty="0" err="1" smtClean="0"/>
              <a:t>nezaposlenosti</a:t>
            </a:r>
            <a:r>
              <a:rPr lang="en-US" sz="3600" dirty="0" smtClean="0"/>
              <a:t> </a:t>
            </a:r>
            <a:r>
              <a:rPr lang="en-US" sz="3600" dirty="0" err="1" smtClean="0"/>
              <a:t>doveli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do </a:t>
            </a:r>
            <a:r>
              <a:rPr lang="en-US" sz="3600" dirty="0" err="1" smtClean="0"/>
              <a:t>iscrpljivanja</a:t>
            </a:r>
            <a:r>
              <a:rPr lang="en-US" sz="3600" dirty="0" smtClean="0"/>
              <a:t> </a:t>
            </a:r>
            <a:r>
              <a:rPr lang="en-US" sz="3600" dirty="0" err="1" smtClean="0"/>
              <a:t>fondova</a:t>
            </a:r>
            <a:r>
              <a:rPr lang="en-US" sz="3600" dirty="0" smtClean="0"/>
              <a:t> </a:t>
            </a:r>
            <a:r>
              <a:rPr lang="en-US" sz="3600" dirty="0" err="1" smtClean="0"/>
              <a:t>akumulacije</a:t>
            </a:r>
            <a:r>
              <a:rPr lang="en-US" sz="3600" dirty="0" smtClean="0"/>
              <a:t>, </a:t>
            </a:r>
            <a:r>
              <a:rPr lang="en-US" sz="3600" dirty="0" err="1" smtClean="0"/>
              <a:t>kako</a:t>
            </a:r>
            <a:r>
              <a:rPr lang="en-US" sz="3600" dirty="0" smtClean="0"/>
              <a:t> u </a:t>
            </a:r>
            <a:r>
              <a:rPr lang="en-US" sz="3600" dirty="0" err="1" smtClean="0"/>
              <a:t>sektoru</a:t>
            </a:r>
            <a:r>
              <a:rPr lang="en-US" sz="3600" dirty="0" smtClean="0"/>
              <a:t> </a:t>
            </a:r>
            <a:r>
              <a:rPr lang="en-US" sz="3600" dirty="0" err="1" smtClean="0"/>
              <a:t>privrede</a:t>
            </a:r>
            <a:r>
              <a:rPr lang="en-US" sz="3600" dirty="0" smtClean="0"/>
              <a:t> </a:t>
            </a:r>
            <a:r>
              <a:rPr lang="en-US" sz="3600" dirty="0" err="1" smtClean="0"/>
              <a:t>tako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kod</a:t>
            </a:r>
            <a:r>
              <a:rPr lang="en-US" sz="3600" dirty="0" smtClean="0"/>
              <a:t> </a:t>
            </a:r>
            <a:r>
              <a:rPr lang="en-US" sz="3600" dirty="0" err="1" smtClean="0"/>
              <a:t>stanovništva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Napuštanje</a:t>
            </a:r>
            <a:r>
              <a:rPr lang="en-US" sz="3600" dirty="0" smtClean="0"/>
              <a:t> </a:t>
            </a:r>
            <a:r>
              <a:rPr lang="en-US" sz="3600" dirty="0" err="1" smtClean="0"/>
              <a:t>već</a:t>
            </a:r>
            <a:r>
              <a:rPr lang="en-US" sz="3600" dirty="0" smtClean="0"/>
              <a:t> </a:t>
            </a:r>
            <a:r>
              <a:rPr lang="en-US" sz="3600" dirty="0" err="1" smtClean="0"/>
              <a:t>ranije</a:t>
            </a:r>
            <a:r>
              <a:rPr lang="en-US" sz="3600" dirty="0" smtClean="0"/>
              <a:t> </a:t>
            </a:r>
            <a:r>
              <a:rPr lang="en-US" sz="3600" dirty="0" err="1" smtClean="0"/>
              <a:t>modifikovanog</a:t>
            </a:r>
            <a:r>
              <a:rPr lang="en-US" sz="3600" dirty="0" smtClean="0"/>
              <a:t> </a:t>
            </a:r>
            <a:r>
              <a:rPr lang="en-US" sz="3600" dirty="0" err="1" smtClean="0"/>
              <a:t>zlatnog</a:t>
            </a:r>
            <a:r>
              <a:rPr lang="en-US" sz="3600" dirty="0" smtClean="0"/>
              <a:t> </a:t>
            </a:r>
            <a:r>
              <a:rPr lang="en-US" sz="3600" dirty="0" err="1" smtClean="0"/>
              <a:t>standarda</a:t>
            </a:r>
            <a:r>
              <a:rPr lang="en-US" sz="3600" dirty="0" smtClean="0"/>
              <a:t>, </a:t>
            </a:r>
            <a:r>
              <a:rPr lang="en-US" sz="3600" dirty="0" err="1" smtClean="0"/>
              <a:t>poremećaji</a:t>
            </a:r>
            <a:r>
              <a:rPr lang="en-US" sz="3600" dirty="0" smtClean="0"/>
              <a:t> u </a:t>
            </a:r>
            <a:r>
              <a:rPr lang="en-US" sz="3600" dirty="0" err="1" smtClean="0"/>
              <a:t>međunarodnim</a:t>
            </a:r>
            <a:r>
              <a:rPr lang="en-US" sz="3600" dirty="0" smtClean="0"/>
              <a:t> </a:t>
            </a:r>
            <a:r>
              <a:rPr lang="en-US" sz="3600" dirty="0" err="1" smtClean="0"/>
              <a:t>monetarnim</a:t>
            </a:r>
            <a:r>
              <a:rPr lang="en-US" sz="3600" dirty="0" smtClean="0"/>
              <a:t> </a:t>
            </a:r>
            <a:r>
              <a:rPr lang="en-US" sz="3600" dirty="0" err="1" smtClean="0"/>
              <a:t>odnosima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snažna</a:t>
            </a:r>
            <a:r>
              <a:rPr lang="en-US" sz="3600" dirty="0" smtClean="0"/>
              <a:t> </a:t>
            </a:r>
            <a:r>
              <a:rPr lang="en-US" sz="3600" dirty="0" err="1" smtClean="0"/>
              <a:t>državna</a:t>
            </a:r>
            <a:r>
              <a:rPr lang="en-US" sz="3600" dirty="0" smtClean="0"/>
              <a:t> </a:t>
            </a:r>
            <a:r>
              <a:rPr lang="en-US" sz="3600" dirty="0" err="1" smtClean="0"/>
              <a:t>intervencija</a:t>
            </a:r>
            <a:r>
              <a:rPr lang="en-US" sz="3600" dirty="0" smtClean="0"/>
              <a:t> </a:t>
            </a:r>
            <a:r>
              <a:rPr lang="sr-Latn-ME" sz="3600" dirty="0"/>
              <a:t>u</a:t>
            </a:r>
            <a:r>
              <a:rPr lang="en-US" sz="3600" dirty="0" smtClean="0"/>
              <a:t> </a:t>
            </a:r>
            <a:r>
              <a:rPr lang="en-US" sz="3600" dirty="0" err="1" smtClean="0"/>
              <a:t>ovom</a:t>
            </a:r>
            <a:r>
              <a:rPr lang="en-US" sz="3600" dirty="0" smtClean="0"/>
              <a:t> </a:t>
            </a:r>
            <a:r>
              <a:rPr lang="en-US" sz="3600" dirty="0" err="1" smtClean="0"/>
              <a:t>sektoru</a:t>
            </a:r>
            <a:r>
              <a:rPr lang="en-US" sz="3600" dirty="0" smtClean="0"/>
              <a:t> </a:t>
            </a:r>
            <a:r>
              <a:rPr lang="en-US" sz="3600" dirty="0" err="1" smtClean="0"/>
              <a:t>stvorili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veliku</a:t>
            </a:r>
            <a:r>
              <a:rPr lang="en-US" sz="3600" dirty="0" smtClean="0"/>
              <a:t> </a:t>
            </a:r>
            <a:r>
              <a:rPr lang="en-US" sz="3600" dirty="0" err="1" smtClean="0"/>
              <a:t>neizvesnost</a:t>
            </a:r>
            <a:r>
              <a:rPr lang="en-US" sz="3600" dirty="0" smtClean="0"/>
              <a:t> u </a:t>
            </a:r>
            <a:r>
              <a:rPr lang="en-US" sz="3600" dirty="0" err="1" smtClean="0"/>
              <a:t>oblasti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međunarodnih</a:t>
            </a:r>
            <a:r>
              <a:rPr lang="en-US" sz="3600" dirty="0" smtClean="0"/>
              <a:t> </a:t>
            </a:r>
            <a:r>
              <a:rPr lang="en-US" sz="3600" dirty="0" err="1" smtClean="0"/>
              <a:t>plaćanja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kretanja</a:t>
            </a:r>
            <a:r>
              <a:rPr lang="en-US" sz="3600" dirty="0" smtClean="0"/>
              <a:t> </a:t>
            </a:r>
            <a:r>
              <a:rPr lang="en-US" sz="3600" dirty="0" err="1" smtClean="0"/>
              <a:t>deviznih</a:t>
            </a:r>
            <a:r>
              <a:rPr lang="en-US" sz="3600" dirty="0" smtClean="0"/>
              <a:t> </a:t>
            </a:r>
            <a:r>
              <a:rPr lang="en-US" sz="3600" dirty="0" err="1" smtClean="0"/>
              <a:t>kurseva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98431313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565" y="188259"/>
            <a:ext cx="10735235" cy="5988704"/>
          </a:xfrm>
        </p:spPr>
        <p:txBody>
          <a:bodyPr>
            <a:normAutofit/>
          </a:bodyPr>
          <a:lstStyle/>
          <a:p>
            <a:pPr algn="just"/>
            <a:r>
              <a:rPr lang="en-US" sz="3600" dirty="0" smtClean="0"/>
              <a:t>MIGA je </a:t>
            </a:r>
            <a:r>
              <a:rPr lang="en-US" sz="3600" dirty="0" err="1" smtClean="0"/>
              <a:t>finansijski</a:t>
            </a:r>
            <a:r>
              <a:rPr lang="en-US" sz="3600" dirty="0" smtClean="0"/>
              <a:t> </a:t>
            </a:r>
            <a:r>
              <a:rPr lang="en-US" sz="3600" dirty="0" err="1" smtClean="0"/>
              <a:t>samostalna</a:t>
            </a:r>
            <a:r>
              <a:rPr lang="en-US" sz="3600" dirty="0" smtClean="0"/>
              <a:t>, a </a:t>
            </a:r>
            <a:r>
              <a:rPr lang="en-US" sz="3600" dirty="0" err="1" smtClean="0"/>
              <a:t>njene</a:t>
            </a:r>
            <a:r>
              <a:rPr lang="en-US" sz="3600" dirty="0" smtClean="0"/>
              <a:t> </a:t>
            </a:r>
            <a:r>
              <a:rPr lang="en-US" sz="3600" dirty="0" err="1" smtClean="0"/>
              <a:t>aktivnosti</a:t>
            </a:r>
            <a:r>
              <a:rPr lang="en-US" sz="3600" dirty="0" smtClean="0"/>
              <a:t> </a:t>
            </a:r>
            <a:r>
              <a:rPr lang="en-US" sz="3600" dirty="0" err="1" smtClean="0"/>
              <a:t>podržava</a:t>
            </a:r>
            <a:r>
              <a:rPr lang="en-US" sz="3600" dirty="0" smtClean="0"/>
              <a:t> </a:t>
            </a:r>
            <a:r>
              <a:rPr lang="en-US" sz="3600" dirty="0" err="1" smtClean="0"/>
              <a:t>velika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kapitalna</a:t>
            </a:r>
            <a:r>
              <a:rPr lang="en-US" sz="3600" dirty="0" smtClean="0"/>
              <a:t> </a:t>
            </a:r>
            <a:r>
              <a:rPr lang="en-US" sz="3600" dirty="0" err="1" smtClean="0"/>
              <a:t>osnova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sveobuhvatan</a:t>
            </a:r>
            <a:r>
              <a:rPr lang="en-US" sz="3600" dirty="0" smtClean="0"/>
              <a:t> </a:t>
            </a:r>
            <a:r>
              <a:rPr lang="en-US" sz="3600" dirty="0" err="1" smtClean="0"/>
              <a:t>menadžement</a:t>
            </a:r>
            <a:r>
              <a:rPr lang="en-US" sz="3600" dirty="0" smtClean="0"/>
              <a:t> </a:t>
            </a:r>
            <a:r>
              <a:rPr lang="en-US" sz="3600" dirty="0" err="1" smtClean="0"/>
              <a:t>rizika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Njena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finansijska</a:t>
            </a:r>
            <a:r>
              <a:rPr lang="en-US" sz="3600" dirty="0" smtClean="0"/>
              <a:t> </a:t>
            </a:r>
            <a:r>
              <a:rPr lang="en-US" sz="3600" dirty="0" err="1" smtClean="0"/>
              <a:t>snaga</a:t>
            </a:r>
            <a:r>
              <a:rPr lang="en-US" sz="3600" dirty="0" smtClean="0"/>
              <a:t>, </a:t>
            </a:r>
            <a:r>
              <a:rPr lang="en-US" sz="3600" dirty="0" err="1" smtClean="0"/>
              <a:t>primarno</a:t>
            </a:r>
            <a:r>
              <a:rPr lang="en-US" sz="3600" dirty="0" smtClean="0"/>
              <a:t>, </a:t>
            </a:r>
            <a:r>
              <a:rPr lang="en-US" sz="3600" dirty="0" err="1" smtClean="0"/>
              <a:t>potiče</a:t>
            </a:r>
            <a:r>
              <a:rPr lang="en-US" sz="3600" dirty="0" smtClean="0"/>
              <a:t> od </a:t>
            </a:r>
            <a:r>
              <a:rPr lang="en-US" sz="3600" dirty="0" err="1" smtClean="0"/>
              <a:t>kapitala</a:t>
            </a:r>
            <a:r>
              <a:rPr lang="en-US" sz="3600" dirty="0" smtClean="0"/>
              <a:t> </a:t>
            </a:r>
            <a:r>
              <a:rPr lang="en-US" sz="3600" dirty="0" err="1" smtClean="0"/>
              <a:t>koji</a:t>
            </a:r>
            <a:r>
              <a:rPr lang="en-US" sz="3600" dirty="0" smtClean="0"/>
              <a:t> </a:t>
            </a:r>
            <a:r>
              <a:rPr lang="en-US" sz="3600" dirty="0" err="1" smtClean="0"/>
              <a:t>primi</a:t>
            </a:r>
            <a:r>
              <a:rPr lang="en-US" sz="3600" dirty="0" smtClean="0"/>
              <a:t> od </a:t>
            </a:r>
            <a:r>
              <a:rPr lang="en-US" sz="3600" dirty="0" err="1" smtClean="0"/>
              <a:t>svojih</a:t>
            </a:r>
            <a:r>
              <a:rPr lang="en-US" sz="3600" dirty="0" smtClean="0"/>
              <a:t> </a:t>
            </a:r>
            <a:r>
              <a:rPr lang="en-US" sz="3600" dirty="0" err="1" smtClean="0"/>
              <a:t>akcionara</a:t>
            </a:r>
            <a:r>
              <a:rPr lang="en-US" sz="3600" dirty="0" smtClean="0"/>
              <a:t>, </a:t>
            </a:r>
            <a:r>
              <a:rPr lang="en-US" sz="3600" dirty="0" err="1" smtClean="0"/>
              <a:t>kao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od </a:t>
            </a:r>
            <a:r>
              <a:rPr lang="en-US" sz="3600" dirty="0" err="1" smtClean="0"/>
              <a:t>svojih</a:t>
            </a:r>
            <a:r>
              <a:rPr lang="en-US" sz="3600" dirty="0" smtClean="0"/>
              <a:t> </a:t>
            </a:r>
            <a:r>
              <a:rPr lang="en-US" sz="3600" dirty="0" err="1" smtClean="0"/>
              <a:t>zarada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Osnivački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</a:t>
            </a:r>
            <a:r>
              <a:rPr lang="en-US" sz="3600" dirty="0" smtClean="0"/>
              <a:t> MIGA je </a:t>
            </a:r>
            <a:r>
              <a:rPr lang="en-US" sz="3600" dirty="0" err="1" smtClean="0"/>
              <a:t>iznosio</a:t>
            </a:r>
            <a:r>
              <a:rPr lang="en-US" sz="3600" dirty="0" smtClean="0"/>
              <a:t> 100.000 </a:t>
            </a:r>
            <a:r>
              <a:rPr lang="en-US" sz="3600" dirty="0" err="1" smtClean="0"/>
              <a:t>akcija</a:t>
            </a:r>
            <a:r>
              <a:rPr lang="en-US" sz="3600" dirty="0" smtClean="0"/>
              <a:t>, </a:t>
            </a:r>
            <a:r>
              <a:rPr lang="en-US" sz="3600" dirty="0" err="1" smtClean="0"/>
              <a:t>vr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ednih</a:t>
            </a:r>
            <a:r>
              <a:rPr lang="en-US" sz="3600" dirty="0" smtClean="0"/>
              <a:t> 1.082 </a:t>
            </a:r>
            <a:r>
              <a:rPr lang="en-US" sz="3600" dirty="0" err="1" smtClean="0"/>
              <a:t>miliona</a:t>
            </a:r>
            <a:r>
              <a:rPr lang="en-US" sz="3600" dirty="0" smtClean="0"/>
              <a:t> </a:t>
            </a:r>
            <a:r>
              <a:rPr lang="en-US" sz="3600" dirty="0" err="1" smtClean="0"/>
              <a:t>dolara</a:t>
            </a:r>
            <a:r>
              <a:rPr lang="en-US" sz="3600" dirty="0" smtClean="0"/>
              <a:t>, o </a:t>
            </a:r>
            <a:r>
              <a:rPr lang="en-US" sz="3600" dirty="0" err="1" smtClean="0"/>
              <a:t>povećavao</a:t>
            </a:r>
            <a:r>
              <a:rPr lang="en-US" sz="3600" dirty="0" smtClean="0"/>
              <a:t> se </a:t>
            </a:r>
            <a:r>
              <a:rPr lang="en-US" sz="3600" dirty="0" err="1" smtClean="0"/>
              <a:t>sa</a:t>
            </a:r>
            <a:r>
              <a:rPr lang="en-US" sz="3600" dirty="0" smtClean="0"/>
              <a:t> </a:t>
            </a:r>
            <a:r>
              <a:rPr lang="en-US" sz="3600" dirty="0" err="1" smtClean="0"/>
              <a:t>upisom</a:t>
            </a:r>
            <a:r>
              <a:rPr lang="en-US" sz="3600" dirty="0" smtClean="0"/>
              <a:t> </a:t>
            </a:r>
            <a:r>
              <a:rPr lang="en-US" sz="3600" dirty="0" err="1" smtClean="0"/>
              <a:t>novih</a:t>
            </a:r>
            <a:r>
              <a:rPr lang="en-US" sz="3600" dirty="0" smtClean="0"/>
              <a:t> </a:t>
            </a:r>
            <a:r>
              <a:rPr lang="en-US" sz="3600" dirty="0" err="1" smtClean="0"/>
              <a:t>članova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88388580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3035" y="322729"/>
            <a:ext cx="10600765" cy="5854234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Organi</a:t>
            </a:r>
            <a:r>
              <a:rPr lang="en-US" sz="3600" dirty="0" smtClean="0"/>
              <a:t> </a:t>
            </a:r>
            <a:r>
              <a:rPr lang="en-US" sz="3600" dirty="0" err="1" smtClean="0"/>
              <a:t>upravljanja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Sav</a:t>
            </a:r>
            <a:r>
              <a:rPr lang="sr-Latn-ME" sz="3600" dirty="0" smtClean="0"/>
              <a:t>j</a:t>
            </a:r>
            <a:r>
              <a:rPr lang="en-US" sz="3600" dirty="0" smtClean="0"/>
              <a:t>et </a:t>
            </a:r>
            <a:r>
              <a:rPr lang="en-US" sz="3600" dirty="0" err="1" smtClean="0"/>
              <a:t>guvernera</a:t>
            </a:r>
            <a:r>
              <a:rPr lang="en-US" sz="3600" dirty="0" smtClean="0"/>
              <a:t>, </a:t>
            </a:r>
            <a:r>
              <a:rPr lang="en-US" sz="3600" dirty="0" err="1" smtClean="0"/>
              <a:t>Odbor</a:t>
            </a:r>
            <a:r>
              <a:rPr lang="en-US" sz="3600" dirty="0" smtClean="0"/>
              <a:t> </a:t>
            </a:r>
            <a:r>
              <a:rPr lang="en-US" sz="3600" dirty="0" err="1" smtClean="0"/>
              <a:t>direktora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preds</a:t>
            </a:r>
            <a:r>
              <a:rPr lang="sr-Latn-ME" sz="3600" dirty="0" smtClean="0"/>
              <a:t>j</a:t>
            </a:r>
            <a:r>
              <a:rPr lang="en-US" sz="3600" dirty="0" err="1" smtClean="0"/>
              <a:t>ednik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 smtClean="0"/>
              <a:t>Preds</a:t>
            </a:r>
            <a:r>
              <a:rPr lang="sr-Latn-ME" sz="3600" dirty="0" smtClean="0"/>
              <a:t>j</a:t>
            </a:r>
            <a:r>
              <a:rPr lang="en-US" sz="3600" dirty="0" err="1" smtClean="0"/>
              <a:t>ednik</a:t>
            </a:r>
            <a:r>
              <a:rPr lang="en-US" sz="3600" dirty="0" smtClean="0"/>
              <a:t> </a:t>
            </a:r>
            <a:r>
              <a:rPr lang="en-US" sz="3600" dirty="0" err="1" smtClean="0"/>
              <a:t>Sv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etske</a:t>
            </a:r>
            <a:r>
              <a:rPr lang="en-US" sz="3600" dirty="0" smtClean="0"/>
              <a:t> </a:t>
            </a:r>
            <a:r>
              <a:rPr lang="en-US" sz="3600" dirty="0" err="1" smtClean="0"/>
              <a:t>banke</a:t>
            </a:r>
            <a:r>
              <a:rPr lang="en-US" sz="3600" dirty="0" smtClean="0"/>
              <a:t>, </a:t>
            </a:r>
            <a:r>
              <a:rPr lang="en-US" sz="3600" dirty="0" err="1" smtClean="0"/>
              <a:t>koji</a:t>
            </a:r>
            <a:r>
              <a:rPr lang="en-US" sz="3600" dirty="0" smtClean="0"/>
              <a:t> je </a:t>
            </a:r>
            <a:r>
              <a:rPr lang="en-US" sz="3600" dirty="0" err="1" smtClean="0"/>
              <a:t>po</a:t>
            </a:r>
            <a:r>
              <a:rPr lang="en-US" sz="3600" dirty="0" smtClean="0"/>
              <a:t> </a:t>
            </a:r>
            <a:r>
              <a:rPr lang="en-US" sz="3600" dirty="0" err="1" smtClean="0"/>
              <a:t>položaju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preds</a:t>
            </a:r>
            <a:r>
              <a:rPr lang="sr-Latn-ME" sz="3600" dirty="0" smtClean="0"/>
              <a:t>j</a:t>
            </a:r>
            <a:r>
              <a:rPr lang="en-US" sz="3600" dirty="0" err="1" smtClean="0"/>
              <a:t>ednik</a:t>
            </a:r>
            <a:r>
              <a:rPr lang="en-US" sz="3600" dirty="0" smtClean="0"/>
              <a:t> </a:t>
            </a:r>
            <a:r>
              <a:rPr lang="en-US" sz="3600" dirty="0" err="1" smtClean="0"/>
              <a:t>Odbora</a:t>
            </a:r>
            <a:r>
              <a:rPr lang="en-US" sz="3600" dirty="0" smtClean="0"/>
              <a:t> </a:t>
            </a:r>
            <a:r>
              <a:rPr lang="en-US" sz="3600" dirty="0" err="1" smtClean="0"/>
              <a:t>direktora</a:t>
            </a:r>
            <a:r>
              <a:rPr lang="en-US" sz="3600" dirty="0" smtClean="0"/>
              <a:t>, </a:t>
            </a:r>
            <a:r>
              <a:rPr lang="en-US" sz="3600" dirty="0" err="1" smtClean="0"/>
              <a:t>imenuje</a:t>
            </a:r>
            <a:r>
              <a:rPr lang="en-US" sz="3600" dirty="0" smtClean="0"/>
              <a:t> </a:t>
            </a:r>
            <a:r>
              <a:rPr lang="en-US" sz="3600" dirty="0" err="1" smtClean="0"/>
              <a:t>preds</a:t>
            </a:r>
            <a:r>
              <a:rPr lang="sr-Latn-ME" sz="3600" dirty="0" smtClean="0"/>
              <a:t>j</a:t>
            </a:r>
            <a:r>
              <a:rPr lang="en-US" sz="3600" dirty="0" err="1" smtClean="0"/>
              <a:t>ednika</a:t>
            </a:r>
            <a:r>
              <a:rPr lang="en-US" sz="3600" dirty="0" smtClean="0"/>
              <a:t> MIGA.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Predviđeno</a:t>
            </a:r>
            <a:r>
              <a:rPr lang="en-US" sz="3600" dirty="0" smtClean="0"/>
              <a:t> je da </a:t>
            </a:r>
            <a:r>
              <a:rPr lang="en-US" sz="3600" dirty="0" err="1" smtClean="0"/>
              <a:t>posle</a:t>
            </a:r>
            <a:r>
              <a:rPr lang="en-US" sz="3600" dirty="0" smtClean="0"/>
              <a:t> </a:t>
            </a:r>
            <a:r>
              <a:rPr lang="en-US" sz="3600" dirty="0" err="1" smtClean="0"/>
              <a:t>trogodišnjeg</a:t>
            </a:r>
            <a:r>
              <a:rPr lang="en-US" sz="3600" dirty="0" smtClean="0"/>
              <a:t> </a:t>
            </a:r>
            <a:r>
              <a:rPr lang="en-US" sz="3600" dirty="0" err="1" smtClean="0"/>
              <a:t>prelaznog</a:t>
            </a:r>
            <a:r>
              <a:rPr lang="en-US" sz="3600" dirty="0" smtClean="0"/>
              <a:t> </a:t>
            </a:r>
            <a:r>
              <a:rPr lang="en-US" sz="3600" dirty="0" err="1" smtClean="0"/>
              <a:t>perioda</a:t>
            </a:r>
            <a:r>
              <a:rPr lang="en-US" sz="3600" dirty="0" smtClean="0"/>
              <a:t> </a:t>
            </a:r>
            <a:r>
              <a:rPr lang="en-US" sz="3600" dirty="0" err="1" smtClean="0"/>
              <a:t>grupa</a:t>
            </a:r>
            <a:r>
              <a:rPr lang="en-US" sz="3600" dirty="0" smtClean="0"/>
              <a:t> </a:t>
            </a:r>
            <a:r>
              <a:rPr lang="en-US" sz="3600" dirty="0" err="1" smtClean="0"/>
              <a:t>razvijenih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grupa</a:t>
            </a:r>
            <a:r>
              <a:rPr lang="en-US" sz="3600" dirty="0" smtClean="0"/>
              <a:t> </a:t>
            </a:r>
            <a:r>
              <a:rPr lang="en-US" sz="3600" dirty="0" err="1" smtClean="0"/>
              <a:t>zemalja</a:t>
            </a:r>
            <a:r>
              <a:rPr lang="en-US" sz="3600" dirty="0" smtClean="0"/>
              <a:t> u </a:t>
            </a:r>
            <a:r>
              <a:rPr lang="en-US" sz="3600" dirty="0" err="1" smtClean="0"/>
              <a:t>razvoju</a:t>
            </a:r>
            <a:r>
              <a:rPr lang="en-US" sz="3600" dirty="0" smtClean="0"/>
              <a:t> </a:t>
            </a:r>
            <a:r>
              <a:rPr lang="en-US" sz="3600" dirty="0" err="1" smtClean="0"/>
              <a:t>imaju</a:t>
            </a:r>
            <a:r>
              <a:rPr lang="en-US" sz="3600" dirty="0" smtClean="0"/>
              <a:t> </a:t>
            </a:r>
            <a:r>
              <a:rPr lang="en-US" sz="3600" dirty="0" err="1" smtClean="0"/>
              <a:t>podjednak</a:t>
            </a:r>
            <a:r>
              <a:rPr lang="en-US" sz="3600" dirty="0" smtClean="0"/>
              <a:t> </a:t>
            </a:r>
            <a:r>
              <a:rPr lang="en-US" sz="3600" dirty="0" err="1" smtClean="0"/>
              <a:t>broj</a:t>
            </a:r>
            <a:r>
              <a:rPr lang="en-US" sz="3600" dirty="0" smtClean="0"/>
              <a:t> </a:t>
            </a:r>
            <a:r>
              <a:rPr lang="en-US" sz="3600" dirty="0" err="1" smtClean="0"/>
              <a:t>glasova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endParaRPr lang="sr-Latn-ME" sz="3600" dirty="0"/>
          </a:p>
          <a:p>
            <a:pPr marL="0" indent="0" algn="ctr">
              <a:buNone/>
            </a:pPr>
            <a:r>
              <a:rPr lang="sr-Latn-ME" sz="3600" dirty="0" smtClean="0"/>
              <a:t>HVALA</a:t>
            </a:r>
            <a:r>
              <a:rPr lang="sr-Latn-ME" sz="3600" dirty="0"/>
              <a:t>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79332782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9628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012" y="457200"/>
            <a:ext cx="10721788" cy="57197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600" dirty="0" smtClean="0"/>
              <a:t>U </a:t>
            </a:r>
            <a:r>
              <a:rPr lang="en-US" sz="3600" dirty="0" err="1" smtClean="0"/>
              <a:t>nam</a:t>
            </a:r>
            <a:r>
              <a:rPr lang="sr-Latn-ME" sz="3600" dirty="0" smtClean="0"/>
              <a:t>j</a:t>
            </a:r>
            <a:r>
              <a:rPr lang="en-US" sz="3600" dirty="0" err="1" smtClean="0"/>
              <a:t>eri</a:t>
            </a:r>
            <a:r>
              <a:rPr lang="en-US" sz="3600" dirty="0" smtClean="0"/>
              <a:t> da se </a:t>
            </a:r>
            <a:r>
              <a:rPr lang="en-US" sz="3600" dirty="0" err="1" smtClean="0"/>
              <a:t>prevaziđ</a:t>
            </a:r>
            <a:r>
              <a:rPr lang="sr-Latn-ME" sz="3600" dirty="0" smtClean="0"/>
              <a:t>u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međunarodni</a:t>
            </a:r>
            <a:r>
              <a:rPr lang="en-US" sz="3600" dirty="0" smtClean="0"/>
              <a:t> </a:t>
            </a:r>
            <a:r>
              <a:rPr lang="en-US" sz="3600" dirty="0" err="1" smtClean="0"/>
              <a:t>problemi</a:t>
            </a:r>
            <a:r>
              <a:rPr lang="en-US" sz="3600" dirty="0" smtClean="0"/>
              <a:t> </a:t>
            </a:r>
            <a:r>
              <a:rPr lang="en-US" sz="3600" dirty="0" err="1" smtClean="0"/>
              <a:t>izazvani</a:t>
            </a:r>
            <a:r>
              <a:rPr lang="en-US" sz="3600" dirty="0" smtClean="0"/>
              <a:t> </a:t>
            </a:r>
            <a:r>
              <a:rPr lang="en-US" sz="3600" dirty="0" err="1" smtClean="0"/>
              <a:t>krizama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ratovima</a:t>
            </a:r>
            <a:r>
              <a:rPr lang="en-US" sz="3600" dirty="0" smtClean="0"/>
              <a:t>, </a:t>
            </a:r>
            <a:r>
              <a:rPr lang="en-US" sz="3600" dirty="0" err="1" smtClean="0"/>
              <a:t>posl</a:t>
            </a:r>
            <a:r>
              <a:rPr lang="sr-Latn-ME" sz="3600" dirty="0" smtClean="0"/>
              <a:t>ij</a:t>
            </a:r>
            <a:r>
              <a:rPr lang="en-US" sz="3600" dirty="0" smtClean="0"/>
              <a:t>e </a:t>
            </a:r>
            <a:r>
              <a:rPr lang="en-US" sz="3600" dirty="0" err="1" smtClean="0"/>
              <a:t>prestanka</a:t>
            </a:r>
            <a:r>
              <a:rPr lang="en-US" sz="3600" dirty="0" smtClean="0"/>
              <a:t> </a:t>
            </a:r>
            <a:r>
              <a:rPr lang="en-US" sz="3600" dirty="0" err="1" smtClean="0"/>
              <a:t>zlatnog</a:t>
            </a:r>
            <a:r>
              <a:rPr lang="en-US" sz="3600" dirty="0" smtClean="0"/>
              <a:t> </a:t>
            </a:r>
            <a:r>
              <a:rPr lang="en-US" sz="3600" dirty="0" err="1" smtClean="0"/>
              <a:t>standarda</a:t>
            </a:r>
            <a:r>
              <a:rPr lang="en-US" sz="3600" dirty="0" smtClean="0"/>
              <a:t>,  </a:t>
            </a:r>
            <a:r>
              <a:rPr lang="en-US" sz="3600" dirty="0" err="1" smtClean="0"/>
              <a:t>iz</a:t>
            </a:r>
            <a:r>
              <a:rPr lang="en-US" sz="3600" dirty="0" smtClean="0"/>
              <a:t> </a:t>
            </a:r>
            <a:r>
              <a:rPr lang="en-US" sz="3600" dirty="0" err="1" smtClean="0"/>
              <a:t>istih</a:t>
            </a:r>
            <a:r>
              <a:rPr lang="en-US" sz="3600" dirty="0" smtClean="0"/>
              <a:t> </a:t>
            </a:r>
            <a:r>
              <a:rPr lang="en-US" sz="3600" dirty="0" err="1" smtClean="0"/>
              <a:t>razloga</a:t>
            </a:r>
            <a:r>
              <a:rPr lang="en-US" sz="3600" dirty="0" smtClean="0"/>
              <a:t>, je </a:t>
            </a:r>
            <a:r>
              <a:rPr lang="en-US" sz="3600" dirty="0" err="1" smtClean="0"/>
              <a:t>jula</a:t>
            </a:r>
            <a:r>
              <a:rPr lang="en-US" sz="3600" dirty="0" smtClean="0"/>
              <a:t> 1944.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, </a:t>
            </a:r>
            <a:r>
              <a:rPr lang="en-US" sz="3600" dirty="0" err="1" smtClean="0"/>
              <a:t>prilikom</a:t>
            </a:r>
            <a:r>
              <a:rPr lang="en-US" sz="3600" dirty="0" smtClean="0"/>
              <a:t> </a:t>
            </a:r>
            <a:r>
              <a:rPr lang="en-US" sz="3600" dirty="0" err="1" smtClean="0"/>
              <a:t>osnivanja</a:t>
            </a:r>
            <a:r>
              <a:rPr lang="en-US" sz="3600" dirty="0" smtClean="0"/>
              <a:t> MMF </a:t>
            </a:r>
            <a:r>
              <a:rPr lang="en-US" sz="3600" dirty="0" err="1" smtClean="0"/>
              <a:t>osnovana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Međunarodna</a:t>
            </a:r>
            <a:r>
              <a:rPr lang="en-US" sz="3600" dirty="0" smtClean="0"/>
              <a:t> </a:t>
            </a:r>
            <a:r>
              <a:rPr lang="en-US" sz="3600" dirty="0" err="1" smtClean="0"/>
              <a:t>banka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obnovu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razvoj</a:t>
            </a:r>
            <a:r>
              <a:rPr lang="en-US" sz="3600" dirty="0" smtClean="0"/>
              <a:t> (International Bank for Recovery and Development),  od </a:t>
            </a:r>
            <a:r>
              <a:rPr lang="en-US" sz="3600" dirty="0" err="1" smtClean="0"/>
              <a:t>strane</a:t>
            </a:r>
            <a:r>
              <a:rPr lang="en-US" sz="3600" dirty="0" smtClean="0"/>
              <a:t> 44 </a:t>
            </a:r>
            <a:r>
              <a:rPr lang="en-US" sz="3600" dirty="0" err="1" smtClean="0"/>
              <a:t>zemlje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en-US" sz="3600" dirty="0" smtClean="0"/>
              <a:t> Taj </a:t>
            </a:r>
            <a:r>
              <a:rPr lang="en-US" sz="3600" dirty="0" err="1" smtClean="0"/>
              <a:t>događaj</a:t>
            </a:r>
            <a:r>
              <a:rPr lang="en-US" sz="3600" dirty="0" smtClean="0"/>
              <a:t> </a:t>
            </a:r>
            <a:r>
              <a:rPr lang="en-US" sz="3600" dirty="0" err="1" smtClean="0"/>
              <a:t>zbio</a:t>
            </a:r>
            <a:r>
              <a:rPr lang="en-US" sz="3600" dirty="0" smtClean="0"/>
              <a:t> se u „Mount </a:t>
            </a:r>
            <a:r>
              <a:rPr lang="en-US" sz="3600" dirty="0" err="1" smtClean="0"/>
              <a:t>Washngton</a:t>
            </a:r>
            <a:r>
              <a:rPr lang="en-US" sz="3600" dirty="0" smtClean="0"/>
              <a:t> </a:t>
            </a:r>
            <a:r>
              <a:rPr lang="en-US" sz="3600" dirty="0" err="1" smtClean="0"/>
              <a:t>Hotelu</a:t>
            </a:r>
            <a:r>
              <a:rPr lang="en-US" sz="3600" dirty="0" smtClean="0"/>
              <a:t>“ u Bretton </a:t>
            </a:r>
            <a:r>
              <a:rPr lang="en-US" sz="3600" dirty="0" err="1" smtClean="0"/>
              <a:t>Woodsu</a:t>
            </a:r>
            <a:r>
              <a:rPr lang="en-US" sz="3600" dirty="0" smtClean="0"/>
              <a:t>, u </a:t>
            </a:r>
            <a:r>
              <a:rPr lang="en-US" sz="3600" dirty="0" err="1" smtClean="0"/>
              <a:t>američkoj</a:t>
            </a:r>
            <a:r>
              <a:rPr lang="en-US" sz="3600" dirty="0" smtClean="0"/>
              <a:t> </a:t>
            </a:r>
            <a:r>
              <a:rPr lang="en-US" sz="3600" dirty="0" err="1" smtClean="0"/>
              <a:t>saveznoj</a:t>
            </a:r>
            <a:r>
              <a:rPr lang="en-US" sz="3600" dirty="0" smtClean="0"/>
              <a:t> </a:t>
            </a:r>
            <a:r>
              <a:rPr lang="en-US" sz="3600" dirty="0" err="1" smtClean="0"/>
              <a:t>državi</a:t>
            </a:r>
            <a:r>
              <a:rPr lang="en-US" sz="3600" dirty="0" smtClean="0"/>
              <a:t> New Hampshire. </a:t>
            </a:r>
            <a:endParaRPr lang="sr-Latn-ME" sz="3600" dirty="0" smtClean="0"/>
          </a:p>
          <a:p>
            <a:pPr algn="just"/>
            <a:r>
              <a:rPr lang="sr-Latn-ME" sz="3600" dirty="0" smtClean="0"/>
              <a:t>O</a:t>
            </a:r>
            <a:r>
              <a:rPr lang="en-US" sz="3600" dirty="0" err="1" smtClean="0"/>
              <a:t>kupilo</a:t>
            </a:r>
            <a:r>
              <a:rPr lang="en-US" sz="3600" dirty="0" smtClean="0"/>
              <a:t> se u Bretton </a:t>
            </a:r>
            <a:r>
              <a:rPr lang="en-US" sz="3600" dirty="0" err="1" smtClean="0"/>
              <a:t>Woodsu</a:t>
            </a:r>
            <a:r>
              <a:rPr lang="en-US" sz="3600" dirty="0" smtClean="0"/>
              <a:t> </a:t>
            </a:r>
            <a:r>
              <a:rPr lang="en-US" sz="3600" dirty="0" err="1" smtClean="0"/>
              <a:t>ukupno</a:t>
            </a:r>
            <a:r>
              <a:rPr lang="en-US" sz="3600" dirty="0" smtClean="0"/>
              <a:t> 730 </a:t>
            </a:r>
            <a:r>
              <a:rPr lang="en-US" sz="3600" dirty="0" err="1" smtClean="0"/>
              <a:t>ljudi</a:t>
            </a:r>
            <a:r>
              <a:rPr lang="en-US" sz="3600" dirty="0" smtClean="0"/>
              <a:t> </a:t>
            </a:r>
            <a:r>
              <a:rPr lang="en-US" sz="3600" dirty="0" err="1" smtClean="0"/>
              <a:t>iz</a:t>
            </a:r>
            <a:r>
              <a:rPr lang="en-US" sz="3600" dirty="0" smtClean="0"/>
              <a:t> 44 </a:t>
            </a:r>
            <a:r>
              <a:rPr lang="en-US" sz="3600" dirty="0" err="1" smtClean="0"/>
              <a:t>zemlje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25795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8899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CILJEVI OSNIVANJA I ČLANSTVO </a:t>
            </a:r>
            <a:endParaRPr lang="sr-Latn-ME" sz="40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2694" y="1411941"/>
            <a:ext cx="10641106" cy="4765022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Međunarodni</a:t>
            </a:r>
            <a:r>
              <a:rPr lang="en-US" sz="3600" dirty="0" smtClean="0"/>
              <a:t> </a:t>
            </a:r>
            <a:r>
              <a:rPr lang="en-US" sz="3600" dirty="0" err="1" smtClean="0"/>
              <a:t>monetarni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finansijski</a:t>
            </a:r>
            <a:r>
              <a:rPr lang="en-US" sz="3600" dirty="0" smtClean="0"/>
              <a:t> </a:t>
            </a:r>
            <a:r>
              <a:rPr lang="en-US" sz="3600" dirty="0" err="1" smtClean="0"/>
              <a:t>problemi</a:t>
            </a:r>
            <a:r>
              <a:rPr lang="en-US" sz="3600" dirty="0" smtClean="0"/>
              <a:t> </a:t>
            </a:r>
            <a:r>
              <a:rPr lang="en-US" sz="3600" dirty="0" err="1" smtClean="0"/>
              <a:t>istovremeno</a:t>
            </a:r>
            <a:r>
              <a:rPr lang="en-US" sz="3600" dirty="0" smtClean="0"/>
              <a:t> se </a:t>
            </a:r>
            <a:r>
              <a:rPr lang="en-US" sz="3600" dirty="0" err="1" smtClean="0"/>
              <a:t>razmatraju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u </a:t>
            </a:r>
            <a:r>
              <a:rPr lang="sr-Latn-ME" sz="3600" dirty="0" smtClean="0"/>
              <a:t> Evropi - </a:t>
            </a:r>
            <a:r>
              <a:rPr lang="en-US" sz="3600" dirty="0" err="1" smtClean="0"/>
              <a:t>Velikoj</a:t>
            </a:r>
            <a:r>
              <a:rPr lang="en-US" sz="3600" dirty="0" smtClean="0"/>
              <a:t> </a:t>
            </a:r>
            <a:r>
              <a:rPr lang="en-US" sz="3600" dirty="0" err="1" smtClean="0"/>
              <a:t>Britaniji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Avgusta</a:t>
            </a:r>
            <a:r>
              <a:rPr lang="en-US" sz="3600" dirty="0" smtClean="0"/>
              <a:t> 1942. </a:t>
            </a:r>
            <a:r>
              <a:rPr lang="en-US" sz="3600" dirty="0" err="1" smtClean="0"/>
              <a:t>godine</a:t>
            </a:r>
            <a:r>
              <a:rPr lang="en-US" sz="3600" dirty="0" smtClean="0"/>
              <a:t> </a:t>
            </a:r>
            <a:r>
              <a:rPr lang="en-US" sz="3600" dirty="0" err="1" smtClean="0"/>
              <a:t>britanska</a:t>
            </a:r>
            <a:r>
              <a:rPr lang="en-US" sz="3600" dirty="0" smtClean="0"/>
              <a:t> </a:t>
            </a:r>
            <a:r>
              <a:rPr lang="en-US" sz="3600" dirty="0" err="1" smtClean="0"/>
              <a:t>ambasada</a:t>
            </a:r>
            <a:r>
              <a:rPr lang="en-US" sz="3600" dirty="0" smtClean="0"/>
              <a:t> u </a:t>
            </a:r>
            <a:r>
              <a:rPr lang="en-US" sz="3600" dirty="0" err="1" smtClean="0"/>
              <a:t>Vašingtonu</a:t>
            </a:r>
            <a:r>
              <a:rPr lang="en-US" sz="3600" dirty="0" smtClean="0"/>
              <a:t> </a:t>
            </a:r>
            <a:r>
              <a:rPr lang="en-US" sz="3600" dirty="0" err="1" smtClean="0"/>
              <a:t>dostavlja</a:t>
            </a:r>
            <a:r>
              <a:rPr lang="en-US" sz="3600" dirty="0" smtClean="0"/>
              <a:t> </a:t>
            </a:r>
            <a:r>
              <a:rPr lang="en-US" sz="3600" dirty="0" err="1" smtClean="0"/>
              <a:t>ministarstvima</a:t>
            </a:r>
            <a:r>
              <a:rPr lang="en-US" sz="3600" dirty="0" smtClean="0"/>
              <a:t> </a:t>
            </a:r>
            <a:r>
              <a:rPr lang="en-US" sz="3600" dirty="0" err="1" smtClean="0"/>
              <a:t>spoljnih</a:t>
            </a:r>
            <a:r>
              <a:rPr lang="en-US" sz="3600" dirty="0" smtClean="0"/>
              <a:t> </a:t>
            </a:r>
            <a:r>
              <a:rPr lang="en-US" sz="3600" dirty="0" err="1" smtClean="0"/>
              <a:t>poslova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finansija</a:t>
            </a:r>
            <a:r>
              <a:rPr lang="en-US" sz="3600" dirty="0" smtClean="0"/>
              <a:t> plan pod </a:t>
            </a:r>
            <a:r>
              <a:rPr lang="en-US" sz="3600" dirty="0" err="1" smtClean="0"/>
              <a:t>nazivom</a:t>
            </a:r>
            <a:r>
              <a:rPr lang="en-US" sz="3600" dirty="0" smtClean="0"/>
              <a:t> „</a:t>
            </a:r>
            <a:r>
              <a:rPr lang="en-US" sz="3600" dirty="0" err="1" smtClean="0"/>
              <a:t>Predlozi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Međunarodnu</a:t>
            </a:r>
            <a:r>
              <a:rPr lang="en-US" sz="3600" dirty="0" smtClean="0"/>
              <a:t> </a:t>
            </a:r>
            <a:r>
              <a:rPr lang="en-US" sz="3600" dirty="0" err="1" smtClean="0"/>
              <a:t>krilinšku</a:t>
            </a:r>
            <a:r>
              <a:rPr lang="en-US" sz="3600" dirty="0" smtClean="0"/>
              <a:t> </a:t>
            </a:r>
            <a:r>
              <a:rPr lang="en-US" sz="3600" dirty="0" err="1" smtClean="0"/>
              <a:t>uniju</a:t>
            </a:r>
            <a:r>
              <a:rPr lang="en-US" sz="3600" dirty="0" smtClean="0"/>
              <a:t>“, </a:t>
            </a:r>
            <a:r>
              <a:rPr lang="en-US" sz="3600" dirty="0" err="1" smtClean="0"/>
              <a:t>koji</a:t>
            </a:r>
            <a:r>
              <a:rPr lang="en-US" sz="3600" dirty="0" smtClean="0"/>
              <a:t> je </a:t>
            </a:r>
            <a:r>
              <a:rPr lang="en-US" sz="3600" dirty="0" err="1" smtClean="0"/>
              <a:t>pripremio</a:t>
            </a:r>
            <a:r>
              <a:rPr lang="en-US" sz="3600" dirty="0" smtClean="0"/>
              <a:t> </a:t>
            </a:r>
            <a:r>
              <a:rPr lang="en-US" sz="3600" dirty="0" err="1" smtClean="0"/>
              <a:t>Džon</a:t>
            </a:r>
            <a:r>
              <a:rPr lang="en-US" sz="3600" dirty="0" smtClean="0"/>
              <a:t> </a:t>
            </a:r>
            <a:r>
              <a:rPr lang="en-US" sz="3600" dirty="0" err="1" smtClean="0"/>
              <a:t>Kejnz</a:t>
            </a:r>
            <a:r>
              <a:rPr lang="en-US" sz="3600" dirty="0" smtClean="0"/>
              <a:t>. </a:t>
            </a: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4086498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4423</Words>
  <Application>Microsoft Office PowerPoint</Application>
  <PresentationFormat>Custom</PresentationFormat>
  <Paragraphs>240</Paragraphs>
  <Slides>72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3" baseType="lpstr">
      <vt:lpstr>Office Theme</vt:lpstr>
      <vt:lpstr>MEĐUNARODNO FINANSIJSKO PRAVO</vt:lpstr>
      <vt:lpstr>Sadržaj predavanja</vt:lpstr>
      <vt:lpstr>Slide 3</vt:lpstr>
      <vt:lpstr> MEĐUNARODNA BANKA ZA OBNOVU I RAZVOJ - IBRD</vt:lpstr>
      <vt:lpstr>Slide 5</vt:lpstr>
      <vt:lpstr>Slide 6</vt:lpstr>
      <vt:lpstr>Slide 7</vt:lpstr>
      <vt:lpstr>Slide 8</vt:lpstr>
      <vt:lpstr>CILJEVI OSNIVANJA I ČLANSTVO 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STVARANJE GRUPE SVJETSKE BANKE</vt:lpstr>
      <vt:lpstr> OSNIVAČKI KAPITAL, KVOTE I BROJ GLASOVA ČLANICA </vt:lpstr>
      <vt:lpstr>Slide 21</vt:lpstr>
      <vt:lpstr>Slide 22</vt:lpstr>
      <vt:lpstr>Slide 23</vt:lpstr>
      <vt:lpstr>Slide 24</vt:lpstr>
      <vt:lpstr>Slide 25</vt:lpstr>
      <vt:lpstr>ORGANI BANKE </vt:lpstr>
      <vt:lpstr>Slide 27</vt:lpstr>
      <vt:lpstr>Slide 28</vt:lpstr>
      <vt:lpstr>Slide 29</vt:lpstr>
      <vt:lpstr>Slide 30</vt:lpstr>
      <vt:lpstr>SREDSTVA ZA POSLOVANJE BANKE</vt:lpstr>
      <vt:lpstr>Slide 32</vt:lpstr>
      <vt:lpstr>Slide 33</vt:lpstr>
      <vt:lpstr>OBIM I NAMENA ODOBRENIH ZAJMOVA BANKE</vt:lpstr>
      <vt:lpstr>Slide 35</vt:lpstr>
      <vt:lpstr>MEĐUNARODNO UDRUŽENJE ZA RAZVOJ  -IDA</vt:lpstr>
      <vt:lpstr>Slide 37</vt:lpstr>
      <vt:lpstr>Slide 38</vt:lpstr>
      <vt:lpstr>Slide 39</vt:lpstr>
      <vt:lpstr>Slide 40</vt:lpstr>
      <vt:lpstr>KAPITAL I UPRAVLJANJE </vt:lpstr>
      <vt:lpstr>Slide 42</vt:lpstr>
      <vt:lpstr>MEĐUNARODNA FINANSIJSKA KORPORACIJA (IFC)</vt:lpstr>
      <vt:lpstr>Slide 44</vt:lpstr>
      <vt:lpstr>Slide 45</vt:lpstr>
      <vt:lpstr>Slide 46</vt:lpstr>
      <vt:lpstr>Slide 47</vt:lpstr>
      <vt:lpstr>Slide 48</vt:lpstr>
      <vt:lpstr>PRINCIPI POSLOVANJA </vt:lpstr>
      <vt:lpstr>Slide 50</vt:lpstr>
      <vt:lpstr>Slide 51</vt:lpstr>
      <vt:lpstr>KAPITAL I UPRAVLJANJE</vt:lpstr>
      <vt:lpstr>Slide 53</vt:lpstr>
      <vt:lpstr>Slide 54</vt:lpstr>
      <vt:lpstr>MULTILATERALNA AGENCIJA ZA GARANTOVANJE INVESTICIJA (MIGA)</vt:lpstr>
      <vt:lpstr>Slide 56</vt:lpstr>
      <vt:lpstr>Slide 57</vt:lpstr>
      <vt:lpstr>CILJEVI OSNIVANJA </vt:lpstr>
      <vt:lpstr>Slide 59</vt:lpstr>
      <vt:lpstr>Slide 60</vt:lpstr>
      <vt:lpstr>Slide 61</vt:lpstr>
      <vt:lpstr>Slide 62</vt:lpstr>
      <vt:lpstr>VRSTE NEKOMERCIJALNIH RIZIKA </vt:lpstr>
      <vt:lpstr>Slide 64</vt:lpstr>
      <vt:lpstr>Slide 65</vt:lpstr>
      <vt:lpstr>Slide 66</vt:lpstr>
      <vt:lpstr>ČLANSTVO, KAPITAL I UPRAVLJANJE </vt:lpstr>
      <vt:lpstr>Slide 68</vt:lpstr>
      <vt:lpstr>Slide 69</vt:lpstr>
      <vt:lpstr>Slide 70</vt:lpstr>
      <vt:lpstr>Slide 71</vt:lpstr>
      <vt:lpstr>Slide 72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MEĐUNARODNO FINANSIJSKO PRAVO</dc:title>
  <dc:creator>Halil Kalac</dc:creator>
  <cp:lastModifiedBy>Windows User</cp:lastModifiedBy>
  <cp:revision>23</cp:revision>
  <dcterms:created xsi:type="dcterms:W3CDTF">2018-12-22T16:03:52Z</dcterms:created>
  <dcterms:modified xsi:type="dcterms:W3CDTF">2018-12-24T12:44:59Z</dcterms:modified>
</cp:coreProperties>
</file>