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01" r:id="rId3"/>
    <p:sldId id="402" r:id="rId4"/>
    <p:sldId id="403" r:id="rId5"/>
    <p:sldId id="404" r:id="rId6"/>
    <p:sldId id="399" r:id="rId7"/>
    <p:sldId id="418" r:id="rId8"/>
    <p:sldId id="419" r:id="rId9"/>
    <p:sldId id="422" r:id="rId10"/>
    <p:sldId id="423" r:id="rId11"/>
    <p:sldId id="424" r:id="rId12"/>
    <p:sldId id="406" r:id="rId13"/>
    <p:sldId id="408" r:id="rId14"/>
    <p:sldId id="320" r:id="rId15"/>
    <p:sldId id="321" r:id="rId16"/>
    <p:sldId id="375" r:id="rId17"/>
    <p:sldId id="343" r:id="rId18"/>
    <p:sldId id="289" r:id="rId19"/>
    <p:sldId id="322" r:id="rId20"/>
    <p:sldId id="345" r:id="rId21"/>
    <p:sldId id="290" r:id="rId22"/>
    <p:sldId id="324" r:id="rId23"/>
    <p:sldId id="376" r:id="rId24"/>
    <p:sldId id="323" r:id="rId25"/>
    <p:sldId id="377" r:id="rId26"/>
    <p:sldId id="325" r:id="rId27"/>
    <p:sldId id="378" r:id="rId28"/>
    <p:sldId id="291" r:id="rId29"/>
    <p:sldId id="292" r:id="rId30"/>
    <p:sldId id="379" r:id="rId31"/>
    <p:sldId id="326" r:id="rId32"/>
    <p:sldId id="391" r:id="rId33"/>
    <p:sldId id="293" r:id="rId34"/>
    <p:sldId id="294" r:id="rId35"/>
    <p:sldId id="327" r:id="rId36"/>
    <p:sldId id="380" r:id="rId37"/>
    <p:sldId id="407" r:id="rId38"/>
    <p:sldId id="295" r:id="rId39"/>
    <p:sldId id="413" r:id="rId40"/>
    <p:sldId id="356" r:id="rId41"/>
    <p:sldId id="296" r:id="rId42"/>
    <p:sldId id="381" r:id="rId43"/>
    <p:sldId id="297" r:id="rId44"/>
    <p:sldId id="382" r:id="rId45"/>
    <p:sldId id="298" r:id="rId46"/>
    <p:sldId id="383" r:id="rId47"/>
    <p:sldId id="410" r:id="rId48"/>
    <p:sldId id="300" r:id="rId49"/>
    <p:sldId id="398" r:id="rId50"/>
    <p:sldId id="302" r:id="rId51"/>
    <p:sldId id="384" r:id="rId52"/>
    <p:sldId id="357" r:id="rId53"/>
    <p:sldId id="328" r:id="rId54"/>
    <p:sldId id="358" r:id="rId55"/>
    <p:sldId id="359" r:id="rId56"/>
    <p:sldId id="303" r:id="rId57"/>
    <p:sldId id="360" r:id="rId58"/>
    <p:sldId id="409" r:id="rId59"/>
    <p:sldId id="304" r:id="rId60"/>
    <p:sldId id="361" r:id="rId61"/>
    <p:sldId id="339" r:id="rId62"/>
    <p:sldId id="362" r:id="rId63"/>
    <p:sldId id="340" r:id="rId64"/>
    <p:sldId id="363" r:id="rId65"/>
    <p:sldId id="305" r:id="rId66"/>
    <p:sldId id="364" r:id="rId67"/>
    <p:sldId id="392" r:id="rId68"/>
    <p:sldId id="329" r:id="rId69"/>
    <p:sldId id="365" r:id="rId70"/>
    <p:sldId id="330" r:id="rId71"/>
    <p:sldId id="385" r:id="rId72"/>
    <p:sldId id="366" r:id="rId73"/>
    <p:sldId id="306" r:id="rId74"/>
    <p:sldId id="393" r:id="rId75"/>
    <p:sldId id="346" r:id="rId76"/>
    <p:sldId id="367" r:id="rId77"/>
    <p:sldId id="307" r:id="rId78"/>
    <p:sldId id="386" r:id="rId79"/>
    <p:sldId id="347" r:id="rId80"/>
    <p:sldId id="308" r:id="rId81"/>
    <p:sldId id="394" r:id="rId82"/>
    <p:sldId id="348" r:id="rId83"/>
    <p:sldId id="395" r:id="rId84"/>
    <p:sldId id="309" r:id="rId85"/>
    <p:sldId id="368" r:id="rId86"/>
    <p:sldId id="349" r:id="rId87"/>
    <p:sldId id="387" r:id="rId88"/>
    <p:sldId id="310" r:id="rId89"/>
    <p:sldId id="369" r:id="rId90"/>
    <p:sldId id="350" r:id="rId91"/>
    <p:sldId id="370" r:id="rId92"/>
    <p:sldId id="411" r:id="rId93"/>
    <p:sldId id="415" r:id="rId94"/>
    <p:sldId id="416" r:id="rId95"/>
    <p:sldId id="311" r:id="rId96"/>
    <p:sldId id="371" r:id="rId97"/>
    <p:sldId id="312" r:id="rId98"/>
    <p:sldId id="313" r:id="rId99"/>
    <p:sldId id="351" r:id="rId100"/>
    <p:sldId id="388" r:id="rId101"/>
    <p:sldId id="331" r:id="rId102"/>
    <p:sldId id="352" r:id="rId103"/>
    <p:sldId id="372" r:id="rId104"/>
    <p:sldId id="314" r:id="rId105"/>
    <p:sldId id="332" r:id="rId106"/>
    <p:sldId id="333" r:id="rId107"/>
    <p:sldId id="334" r:id="rId108"/>
    <p:sldId id="389" r:id="rId109"/>
    <p:sldId id="315" r:id="rId110"/>
    <p:sldId id="390" r:id="rId111"/>
    <p:sldId id="335" r:id="rId112"/>
    <p:sldId id="396" r:id="rId113"/>
    <p:sldId id="336" r:id="rId114"/>
    <p:sldId id="353" r:id="rId115"/>
    <p:sldId id="420" r:id="rId1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512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19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269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81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1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19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3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93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9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9927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658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15000" contrast="-4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8617-B054-49C8-A854-28E322DBA0A7}" type="datetimeFigureOut">
              <a:rPr lang="en-US" smtClean="0"/>
              <a:pPr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E812D-A6EE-4ED6-A8A8-7F6E071967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52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me/url?sa=i&amp;rct=j&amp;q=&amp;esrc=s&amp;source=images&amp;cd=&amp;cad=rja&amp;uact=8&amp;ved=&amp;url=https://documents.tips/documents/finansijska-trzista-1.html&amp;psig=AOvVaw0eXpRG_IgzbyETSKK5xEwn&amp;ust=1519998508202564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me/url?sa=i&amp;rct=j&amp;q=&amp;esrc=s&amp;source=images&amp;cd=&amp;cad=rja&amp;uact=8&amp;ved=2ahUKEwiGuo3gpcvZAhXGthQKHeY9BC8QjRx6BAgAEAY&amp;url=https://www.charitybuzz.com/catalog_items/tour-of-new-york-stock-exchange-lunch-with-bloomberg-3377118&amp;psig=AOvVaw20scIil_YID2cArSGpizmx&amp;ust=1519999406987001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ME" dirty="0" smtClean="0"/>
              <a:t>PRAVO FINANSIJSKIH INSTITUCIJA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8020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odna slik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6632"/>
            <a:ext cx="720080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5131257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vi-VN" dirty="0"/>
              <a:t>Međutim problemi sa kojima su se suočile ove institucije zbog</a:t>
            </a:r>
            <a:r>
              <a:rPr lang="sr-Latn-ME" dirty="0"/>
              <a:t> </a:t>
            </a:r>
            <a:r>
              <a:rPr lang="vi-VN" dirty="0"/>
              <a:t>velikih fluktacija kamatnih stopa u periodu između 1960 – 1980 koje su ostavile izuzetno</a:t>
            </a:r>
            <a:r>
              <a:rPr lang="sr-Latn-ME" dirty="0"/>
              <a:t> </a:t>
            </a:r>
            <a:r>
              <a:rPr lang="en-US" dirty="0" err="1"/>
              <a:t>negativne</a:t>
            </a:r>
            <a:r>
              <a:rPr lang="en-US" dirty="0"/>
              <a:t> </a:t>
            </a:r>
            <a:r>
              <a:rPr lang="en-US" dirty="0" err="1"/>
              <a:t>efekte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dugoročno</a:t>
            </a:r>
            <a:r>
              <a:rPr lang="en-US" dirty="0"/>
              <a:t> </a:t>
            </a:r>
            <a:r>
              <a:rPr lang="en-US" dirty="0" err="1"/>
              <a:t>plasirana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hipotekarne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/>
              <a:t> (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rokovima</a:t>
            </a:r>
            <a:r>
              <a:rPr lang="sr-Latn-ME" dirty="0"/>
              <a:t> </a:t>
            </a:r>
            <a:r>
              <a:rPr lang="pl-PL" dirty="0" smtClean="0"/>
              <a:t>dospijeća </a:t>
            </a:r>
            <a:r>
              <a:rPr lang="pl-PL" dirty="0"/>
              <a:t>dužim od 25 god.) koja su bila odobrena po tada važećim kamatnim stopama za </a:t>
            </a:r>
            <a:r>
              <a:rPr lang="en-US" dirty="0" err="1"/>
              <a:t>koje</a:t>
            </a:r>
            <a:r>
              <a:rPr lang="en-US" dirty="0"/>
              <a:t> se u </a:t>
            </a:r>
            <a:r>
              <a:rPr lang="en-US" dirty="0" err="1"/>
              <a:t>kasnijem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 </a:t>
            </a:r>
            <a:r>
              <a:rPr lang="en-US" dirty="0" err="1"/>
              <a:t>ispostavilo</a:t>
            </a:r>
            <a:r>
              <a:rPr lang="en-US" dirty="0"/>
              <a:t> da ne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pokriju</a:t>
            </a:r>
            <a:r>
              <a:rPr lang="en-US" dirty="0"/>
              <a:t> </a:t>
            </a:r>
            <a:r>
              <a:rPr lang="en-US" dirty="0" err="1"/>
              <a:t>troškove</a:t>
            </a:r>
            <a:r>
              <a:rPr lang="en-US" dirty="0"/>
              <a:t> </a:t>
            </a:r>
            <a:r>
              <a:rPr lang="en-US" dirty="0" err="1"/>
              <a:t>pribavljanja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sr-Latn-ME" dirty="0"/>
              <a:t> </a:t>
            </a:r>
            <a:r>
              <a:rPr lang="vi-VN" dirty="0" smtClean="0"/>
              <a:t>sredstava</a:t>
            </a:r>
            <a:r>
              <a:rPr lang="sr-Latn-ME" dirty="0" smtClean="0"/>
              <a:t>,</a:t>
            </a:r>
            <a:r>
              <a:rPr lang="vi-VN" dirty="0" smtClean="0"/>
              <a:t> </a:t>
            </a:r>
            <a:r>
              <a:rPr lang="vi-VN" dirty="0"/>
              <a:t>su podstakli vlade mnogih zemalja da ovim institucijama takođe odobre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78256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otvaranja</a:t>
            </a:r>
            <a:r>
              <a:rPr lang="en-US" dirty="0"/>
              <a:t> </a:t>
            </a:r>
            <a:r>
              <a:rPr lang="en-US" dirty="0" err="1"/>
              <a:t>tekućih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, </a:t>
            </a:r>
            <a:r>
              <a:rPr lang="en-US" dirty="0" err="1"/>
              <a:t>odobravanja</a:t>
            </a:r>
            <a:r>
              <a:rPr lang="en-US" dirty="0"/>
              <a:t> </a:t>
            </a:r>
            <a:r>
              <a:rPr lang="en-US" dirty="0" err="1"/>
              <a:t>potrošačkih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 smtClean="0"/>
              <a:t>koje</a:t>
            </a:r>
            <a:r>
              <a:rPr lang="sr-Latn-ME" dirty="0" smtClean="0"/>
              <a:t> </a:t>
            </a:r>
            <a:r>
              <a:rPr lang="pt-BR" dirty="0" smtClean="0"/>
              <a:t>su </a:t>
            </a:r>
            <a:r>
              <a:rPr lang="pt-BR" dirty="0"/>
              <a:t>do tada bile privilegija samo poslovnih banaka</a:t>
            </a:r>
            <a:r>
              <a:rPr lang="pt-BR" dirty="0" smtClean="0"/>
              <a:t>.</a:t>
            </a:r>
            <a:endParaRPr lang="sr-Latn-ME" dirty="0" smtClean="0"/>
          </a:p>
          <a:p>
            <a:r>
              <a:rPr lang="pt-BR" dirty="0" smtClean="0"/>
              <a:t> </a:t>
            </a:r>
            <a:r>
              <a:rPr lang="pt-BR" dirty="0"/>
              <a:t>Danas su ove institucije dužne da kao </a:t>
            </a:r>
            <a:r>
              <a:rPr lang="pt-BR" dirty="0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poslovne</a:t>
            </a:r>
            <a:r>
              <a:rPr lang="en-US" dirty="0" smtClean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deponuju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rezerve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centralne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 smtClean="0"/>
              <a:t>usled</a:t>
            </a:r>
            <a:r>
              <a:rPr lang="sr-Latn-ME" dirty="0" smtClean="0"/>
              <a:t> </a:t>
            </a:r>
            <a:r>
              <a:rPr lang="vi-VN" dirty="0" smtClean="0"/>
              <a:t>deregulacije </a:t>
            </a:r>
            <a:r>
              <a:rPr lang="vi-VN" dirty="0"/>
              <a:t>poslovanja finansijskih posrednika </a:t>
            </a:r>
            <a:r>
              <a:rPr lang="sr-Latn-ME" dirty="0" smtClean="0"/>
              <a:t>nejasna</a:t>
            </a:r>
            <a:r>
              <a:rPr lang="vi-VN" dirty="0" smtClean="0"/>
              <a:t> </a:t>
            </a:r>
            <a:r>
              <a:rPr lang="vi-VN" dirty="0"/>
              <a:t>razlika između </a:t>
            </a:r>
            <a:r>
              <a:rPr lang="vi-VN" dirty="0" smtClean="0"/>
              <a:t>poslovanja</a:t>
            </a:r>
            <a:r>
              <a:rPr lang="sr-Latn-ME" dirty="0" smtClean="0"/>
              <a:t> </a:t>
            </a:r>
            <a:r>
              <a:rPr lang="en-US" dirty="0" err="1" smtClean="0"/>
              <a:t>poslovnih</a:t>
            </a:r>
            <a:r>
              <a:rPr lang="en-US" dirty="0" smtClean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štedno</a:t>
            </a:r>
            <a:r>
              <a:rPr lang="en-US" dirty="0"/>
              <a:t> </a:t>
            </a:r>
            <a:r>
              <a:rPr lang="en-US" dirty="0" err="1"/>
              <a:t>kreditnih</a:t>
            </a:r>
            <a:r>
              <a:rPr lang="en-US" dirty="0"/>
              <a:t> </a:t>
            </a:r>
            <a:r>
              <a:rPr lang="en-US" dirty="0" err="1"/>
              <a:t>zadruga</a:t>
            </a:r>
            <a:r>
              <a:rPr lang="en-US" dirty="0"/>
              <a:t> 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ušle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 smtClean="0"/>
              <a:t>otvorenije</a:t>
            </a:r>
            <a:r>
              <a:rPr lang="sr-Latn-ME" dirty="0" smtClean="0"/>
              <a:t> </a:t>
            </a:r>
            <a:r>
              <a:rPr lang="en-US" dirty="0" err="1" smtClean="0"/>
              <a:t>konkurentske</a:t>
            </a:r>
            <a:r>
              <a:rPr lang="en-US" dirty="0" smtClean="0"/>
              <a:t> </a:t>
            </a:r>
            <a:r>
              <a:rPr lang="en-US" dirty="0" err="1"/>
              <a:t>odnose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33913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/>
              <a:t>Štedionice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slične</a:t>
            </a:r>
            <a:r>
              <a:rPr lang="en-US" dirty="0"/>
              <a:t> </a:t>
            </a:r>
            <a:r>
              <a:rPr lang="en-US" dirty="0" err="1"/>
              <a:t>štedno</a:t>
            </a:r>
            <a:r>
              <a:rPr lang="en-US" dirty="0"/>
              <a:t> </a:t>
            </a:r>
            <a:r>
              <a:rPr lang="en-US" dirty="0" err="1"/>
              <a:t>kreditnim</a:t>
            </a:r>
            <a:r>
              <a:rPr lang="en-US" dirty="0"/>
              <a:t> </a:t>
            </a:r>
            <a:r>
              <a:rPr lang="en-US" dirty="0" err="1"/>
              <a:t>zadrugama</a:t>
            </a:r>
            <a:r>
              <a:rPr lang="en-US" dirty="0"/>
              <a:t>. </a:t>
            </a:r>
            <a:r>
              <a:rPr lang="en-US" dirty="0" err="1"/>
              <a:t>Razlikuju</a:t>
            </a:r>
            <a:r>
              <a:rPr lang="en-US" dirty="0"/>
              <a:t> se </a:t>
            </a:r>
            <a:r>
              <a:rPr lang="en-US" dirty="0" err="1"/>
              <a:t>donekle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ME" dirty="0" smtClean="0"/>
              <a:t> </a:t>
            </a:r>
            <a:r>
              <a:rPr lang="en-US" dirty="0" err="1" smtClean="0"/>
              <a:t>korporativnoj</a:t>
            </a:r>
            <a:r>
              <a:rPr lang="en-US" dirty="0" smtClean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štedionice</a:t>
            </a:r>
            <a:r>
              <a:rPr lang="en-US" dirty="0"/>
              <a:t> </a:t>
            </a:r>
            <a:r>
              <a:rPr lang="en-US" dirty="0" err="1"/>
              <a:t>struktuiraju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zajedništva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kooperative</a:t>
            </a:r>
            <a:r>
              <a:rPr lang="en-US" dirty="0"/>
              <a:t>. </a:t>
            </a:r>
            <a:r>
              <a:rPr lang="en-US" dirty="0" smtClean="0"/>
              <a:t>To</a:t>
            </a:r>
            <a:r>
              <a:rPr lang="sr-Latn-ME" dirty="0" smtClean="0"/>
              <a:t> </a:t>
            </a:r>
            <a:r>
              <a:rPr lang="vi-VN" dirty="0" smtClean="0"/>
              <a:t>znači </a:t>
            </a:r>
            <a:r>
              <a:rPr lang="vi-VN" dirty="0"/>
              <a:t>da su štediše ujedno i vlasnici. </a:t>
            </a:r>
            <a:endParaRPr lang="sr-Latn-ME" dirty="0" smtClean="0"/>
          </a:p>
          <a:p>
            <a:r>
              <a:rPr lang="vi-VN" dirty="0" smtClean="0"/>
              <a:t>Poput </a:t>
            </a:r>
            <a:r>
              <a:rPr lang="vi-VN" dirty="0"/>
              <a:t>štedno kreditnih zadruga štedionice </a:t>
            </a:r>
            <a:r>
              <a:rPr lang="vi-VN" dirty="0" smtClean="0"/>
              <a:t>takođe</a:t>
            </a:r>
            <a:r>
              <a:rPr lang="sr-Latn-ME" dirty="0" smtClean="0"/>
              <a:t>r </a:t>
            </a:r>
            <a:r>
              <a:rPr lang="en-US" dirty="0" err="1" smtClean="0"/>
              <a:t>prikupljaju</a:t>
            </a:r>
            <a:r>
              <a:rPr lang="en-US" dirty="0" smtClean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štednih</a:t>
            </a:r>
            <a:r>
              <a:rPr lang="en-US" dirty="0"/>
              <a:t> </a:t>
            </a:r>
            <a:r>
              <a:rPr lang="en-US" dirty="0" err="1" smtClean="0"/>
              <a:t>depozita</a:t>
            </a:r>
            <a:r>
              <a:rPr lang="en-US" dirty="0" smtClean="0"/>
              <a:t>(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plasiraju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u </a:t>
            </a:r>
            <a:r>
              <a:rPr lang="en-US" dirty="0" err="1"/>
              <a:t>vidu</a:t>
            </a:r>
            <a:r>
              <a:rPr lang="en-US" dirty="0"/>
              <a:t> </a:t>
            </a:r>
            <a:r>
              <a:rPr lang="en-US" dirty="0" err="1" smtClean="0"/>
              <a:t>hipotekarnih</a:t>
            </a:r>
            <a:r>
              <a:rPr lang="sr-Latn-ME" dirty="0" smtClean="0"/>
              <a:t> </a:t>
            </a:r>
            <a:r>
              <a:rPr lang="en-US" dirty="0" err="1" smtClean="0"/>
              <a:t>kredita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deregulacije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štedionicama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sr-Latn-ME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odobreno</a:t>
            </a:r>
            <a:r>
              <a:rPr lang="en-US" dirty="0"/>
              <a:t> </a:t>
            </a:r>
            <a:r>
              <a:rPr lang="en-US" dirty="0" err="1"/>
              <a:t>otvaranje</a:t>
            </a:r>
            <a:r>
              <a:rPr lang="en-US" dirty="0"/>
              <a:t> </a:t>
            </a:r>
            <a:r>
              <a:rPr lang="en-US" dirty="0" err="1"/>
              <a:t>tekućih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odobravanje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416191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b="1" dirty="0" err="1"/>
              <a:t>Kreditne</a:t>
            </a:r>
            <a:r>
              <a:rPr lang="en-US" b="1" dirty="0"/>
              <a:t> </a:t>
            </a:r>
            <a:r>
              <a:rPr lang="en-US" b="1" dirty="0" err="1"/>
              <a:t>zadruge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su</a:t>
            </a:r>
            <a:r>
              <a:rPr lang="en-US" dirty="0"/>
              <a:t> male </a:t>
            </a:r>
            <a:r>
              <a:rPr lang="en-US" dirty="0" err="1"/>
              <a:t>kooperativne</a:t>
            </a:r>
            <a:r>
              <a:rPr lang="en-US" dirty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organizovane</a:t>
            </a:r>
            <a:endParaRPr lang="en-US" dirty="0"/>
          </a:p>
          <a:p>
            <a:pPr marL="0" indent="0">
              <a:buNone/>
            </a:pPr>
            <a:r>
              <a:rPr lang="pl-PL" dirty="0"/>
              <a:t>oko postojećih društvenih grupa ili zajednica poput sindikata, zajednice </a:t>
            </a:r>
            <a:r>
              <a:rPr lang="pl-PL" dirty="0" smtClean="0"/>
              <a:t>zaposlenih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sl. </a:t>
            </a:r>
            <a:endParaRPr lang="sr-Latn-ME" dirty="0" smtClean="0"/>
          </a:p>
          <a:p>
            <a:r>
              <a:rPr lang="en-US" dirty="0" smtClean="0"/>
              <a:t>One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/>
              <a:t>depozite</a:t>
            </a:r>
            <a:r>
              <a:rPr lang="en-US" dirty="0"/>
              <a:t>(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plasiraju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u </a:t>
            </a:r>
            <a:r>
              <a:rPr lang="en-US" dirty="0" err="1"/>
              <a:t>potrošačke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/>
              <a:t>.</a:t>
            </a:r>
          </a:p>
          <a:p>
            <a:r>
              <a:rPr lang="en-US" dirty="0" err="1"/>
              <a:t>Zahvaljujući</a:t>
            </a:r>
            <a:r>
              <a:rPr lang="en-US" dirty="0"/>
              <a:t> </a:t>
            </a:r>
            <a:r>
              <a:rPr lang="en-US" dirty="0" err="1"/>
              <a:t>novoj</a:t>
            </a:r>
            <a:r>
              <a:rPr lang="en-US" dirty="0"/>
              <a:t> </a:t>
            </a:r>
            <a:r>
              <a:rPr lang="en-US" dirty="0" err="1"/>
              <a:t>regulativi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je </a:t>
            </a:r>
            <a:r>
              <a:rPr lang="en-US" dirty="0" err="1"/>
              <a:t>dozvoljeno</a:t>
            </a:r>
            <a:r>
              <a:rPr lang="en-US" dirty="0"/>
              <a:t> </a:t>
            </a:r>
            <a:r>
              <a:rPr lang="en-US" dirty="0" err="1"/>
              <a:t>otvaranje</a:t>
            </a:r>
            <a:r>
              <a:rPr lang="en-US" dirty="0"/>
              <a:t> </a:t>
            </a:r>
            <a:r>
              <a:rPr lang="en-US" dirty="0" err="1"/>
              <a:t>tekućih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odobravanje</a:t>
            </a:r>
            <a:r>
              <a:rPr lang="en-US" dirty="0" smtClean="0"/>
              <a:t> </a:t>
            </a:r>
            <a:r>
              <a:rPr lang="en-US" dirty="0" err="1"/>
              <a:t>hipotekarnih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99191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Institucije</a:t>
            </a:r>
            <a:r>
              <a:rPr lang="en-US" b="1" dirty="0"/>
              <a:t> </a:t>
            </a:r>
            <a:r>
              <a:rPr lang="en-US" b="1" dirty="0" err="1"/>
              <a:t>ugovorne</a:t>
            </a:r>
            <a:r>
              <a:rPr lang="en-US" b="1" dirty="0"/>
              <a:t> </a:t>
            </a:r>
            <a:r>
              <a:rPr lang="en-US" b="1" dirty="0" err="1"/>
              <a:t>štednje</a:t>
            </a:r>
            <a:endParaRPr lang="en-US" b="1" dirty="0"/>
          </a:p>
          <a:p>
            <a:r>
              <a:rPr lang="en-US" dirty="0"/>
              <a:t>Ove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ugovornoj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u </a:t>
            </a:r>
            <a:r>
              <a:rPr lang="en-US" dirty="0" err="1"/>
              <a:t>redovnim</a:t>
            </a:r>
            <a:r>
              <a:rPr lang="en-US" dirty="0"/>
              <a:t> </a:t>
            </a:r>
            <a:r>
              <a:rPr lang="en-US" dirty="0" err="1" smtClean="0"/>
              <a:t>vremenskim</a:t>
            </a:r>
            <a:r>
              <a:rPr lang="sr-Latn-ME" dirty="0" smtClean="0"/>
              <a:t> </a:t>
            </a:r>
            <a:r>
              <a:rPr lang="nb-NO" dirty="0" smtClean="0"/>
              <a:t>intervalima</a:t>
            </a:r>
            <a:r>
              <a:rPr lang="nb-NO" dirty="0"/>
              <a:t>. </a:t>
            </a:r>
            <a:endParaRPr lang="sr-Latn-ME" dirty="0" smtClean="0"/>
          </a:p>
          <a:p>
            <a:r>
              <a:rPr lang="nb-NO" dirty="0" smtClean="0"/>
              <a:t>Ovi </a:t>
            </a:r>
            <a:r>
              <a:rPr lang="nb-NO" dirty="0"/>
              <a:t>finansijski posrednici koje karakteriše visok stepen sigurnosti </a:t>
            </a:r>
            <a:r>
              <a:rPr lang="nb-NO" dirty="0" smtClean="0"/>
              <a:t>mogu</a:t>
            </a:r>
            <a:r>
              <a:rPr lang="sr-Latn-ME" dirty="0" smtClean="0"/>
              <a:t> </a:t>
            </a:r>
            <a:r>
              <a:rPr lang="vi-VN" dirty="0" smtClean="0"/>
              <a:t>predviđati </a:t>
            </a:r>
            <a:r>
              <a:rPr lang="vi-VN" dirty="0"/>
              <a:t>isplate svojih obaveza u nadolazećim </a:t>
            </a:r>
            <a:r>
              <a:rPr lang="vi-VN" dirty="0" smtClean="0"/>
              <a:t>godina</a:t>
            </a:r>
            <a:r>
              <a:rPr lang="sr-Latn-ME" dirty="0" smtClean="0"/>
              <a:t>ma</a:t>
            </a:r>
            <a:r>
              <a:rPr lang="vi-VN" dirty="0" smtClean="0"/>
              <a:t> </a:t>
            </a:r>
            <a:r>
              <a:rPr lang="vi-VN" dirty="0"/>
              <a:t>pa za razliku od </a:t>
            </a:r>
            <a:r>
              <a:rPr lang="vi-VN" dirty="0" smtClean="0"/>
              <a:t>depozitnih</a:t>
            </a:r>
            <a:r>
              <a:rPr lang="sr-Latn-ME" dirty="0" smtClean="0"/>
              <a:t> </a:t>
            </a:r>
            <a:r>
              <a:rPr lang="vi-VN" dirty="0" smtClean="0"/>
              <a:t>institucija </a:t>
            </a:r>
            <a:r>
              <a:rPr lang="vi-VN" dirty="0"/>
              <a:t>ne moraju biti pogođeni trenutnim gubitkom. </a:t>
            </a:r>
            <a:endParaRPr lang="sr-Latn-ME" dirty="0" smtClean="0"/>
          </a:p>
          <a:p>
            <a:r>
              <a:rPr lang="vi-VN" dirty="0" smtClean="0"/>
              <a:t>Njima </a:t>
            </a:r>
            <a:r>
              <a:rPr lang="vi-VN" dirty="0"/>
              <a:t>nije glavna </a:t>
            </a:r>
            <a:r>
              <a:rPr lang="vi-VN" dirty="0" smtClean="0"/>
              <a:t>briga</a:t>
            </a:r>
            <a:r>
              <a:rPr lang="sr-Latn-ME" dirty="0" smtClean="0"/>
              <a:t> </a:t>
            </a:r>
            <a:r>
              <a:rPr lang="en-US" dirty="0" err="1" smtClean="0"/>
              <a:t>postizanje</a:t>
            </a:r>
            <a:r>
              <a:rPr lang="en-US" dirty="0" smtClean="0"/>
              <a:t> </a:t>
            </a:r>
            <a:r>
              <a:rPr lang="en-US" dirty="0" err="1"/>
              <a:t>likvidnosti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, pa </a:t>
            </a:r>
            <a:r>
              <a:rPr lang="en-US" dirty="0" err="1"/>
              <a:t>iz</a:t>
            </a:r>
            <a:r>
              <a:rPr lang="en-US" dirty="0"/>
              <a:t> tog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teže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dugoročnim</a:t>
            </a:r>
            <a:r>
              <a:rPr lang="en-US" dirty="0"/>
              <a:t> </a:t>
            </a:r>
            <a:r>
              <a:rPr lang="en-US" dirty="0" err="1"/>
              <a:t>ulaganjima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ME" dirty="0" smtClean="0"/>
              <a:t> </a:t>
            </a:r>
            <a:r>
              <a:rPr lang="en-US" dirty="0" err="1" smtClean="0"/>
              <a:t>korporativne</a:t>
            </a:r>
            <a:r>
              <a:rPr lang="en-US" dirty="0" smtClean="0"/>
              <a:t> </a:t>
            </a:r>
            <a:r>
              <a:rPr lang="en-US" dirty="0" err="1"/>
              <a:t>obveznice</a:t>
            </a:r>
            <a:r>
              <a:rPr lang="en-US" dirty="0"/>
              <a:t>,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hipotekarne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253743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Društva</a:t>
            </a:r>
            <a:r>
              <a:rPr lang="en-US" b="1" dirty="0"/>
              <a:t> </a:t>
            </a:r>
            <a:r>
              <a:rPr lang="en-US" b="1" dirty="0" err="1"/>
              <a:t>životnog</a:t>
            </a:r>
            <a:r>
              <a:rPr lang="en-US" b="1" dirty="0"/>
              <a:t> </a:t>
            </a:r>
            <a:r>
              <a:rPr lang="en-US" b="1" dirty="0" err="1"/>
              <a:t>osiguranja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osiguravaju</a:t>
            </a:r>
            <a:r>
              <a:rPr lang="en-US" dirty="0"/>
              <a:t> </a:t>
            </a:r>
            <a:r>
              <a:rPr lang="en-US" dirty="0" err="1"/>
              <a:t>ljude</a:t>
            </a:r>
            <a:r>
              <a:rPr lang="en-US" dirty="0"/>
              <a:t> od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 smtClean="0"/>
              <a:t>koji</a:t>
            </a:r>
            <a:r>
              <a:rPr lang="sr-Latn-ME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prodaju</a:t>
            </a:r>
            <a:r>
              <a:rPr lang="en-US" dirty="0"/>
              <a:t> </a:t>
            </a:r>
            <a:r>
              <a:rPr lang="en-US" dirty="0" err="1"/>
              <a:t>anuitete</a:t>
            </a:r>
            <a:r>
              <a:rPr lang="en-US" dirty="0"/>
              <a:t> ( </a:t>
            </a:r>
            <a:r>
              <a:rPr lang="en-US" dirty="0" err="1"/>
              <a:t>godišnje</a:t>
            </a:r>
            <a:r>
              <a:rPr lang="en-US" dirty="0"/>
              <a:t> </a:t>
            </a:r>
            <a:r>
              <a:rPr lang="en-US" dirty="0" err="1"/>
              <a:t>isplate</a:t>
            </a:r>
            <a:r>
              <a:rPr lang="en-US" dirty="0"/>
              <a:t> </a:t>
            </a:r>
            <a:r>
              <a:rPr lang="en-US" dirty="0" err="1"/>
              <a:t>dohotka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penzionisanju</a:t>
            </a:r>
            <a:r>
              <a:rPr lang="en-US" dirty="0"/>
              <a:t> </a:t>
            </a:r>
            <a:r>
              <a:rPr lang="en-US" dirty="0" err="1" smtClean="0"/>
              <a:t>tj</a:t>
            </a:r>
            <a:r>
              <a:rPr lang="sr-Latn-ME" dirty="0" smtClean="0"/>
              <a:t> </a:t>
            </a:r>
            <a:r>
              <a:rPr lang="en-US" dirty="0" err="1" smtClean="0"/>
              <a:t>rentu</a:t>
            </a:r>
            <a:r>
              <a:rPr lang="en-US" dirty="0"/>
              <a:t>). </a:t>
            </a:r>
            <a:endParaRPr lang="sr-Latn-ME" dirty="0" smtClean="0"/>
          </a:p>
          <a:p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premija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plaćaju</a:t>
            </a:r>
            <a:r>
              <a:rPr lang="en-US" dirty="0"/>
              <a:t> da bi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polise</a:t>
            </a:r>
            <a:r>
              <a:rPr lang="en-US" dirty="0"/>
              <a:t> </a:t>
            </a:r>
            <a:r>
              <a:rPr lang="en-US" dirty="0" err="1" smtClean="0"/>
              <a:t>osiguranja</a:t>
            </a:r>
            <a:r>
              <a:rPr lang="sr-Latn-ME" dirty="0" smtClean="0"/>
              <a:t> </a:t>
            </a:r>
            <a:r>
              <a:rPr lang="en-US" dirty="0" err="1" smtClean="0"/>
              <a:t>održali</a:t>
            </a:r>
            <a:r>
              <a:rPr lang="en-US" dirty="0" smtClean="0"/>
              <a:t> </a:t>
            </a:r>
            <a:r>
              <a:rPr lang="en-US" dirty="0" err="1"/>
              <a:t>aktivnim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Ovako</a:t>
            </a:r>
            <a:r>
              <a:rPr lang="en-US" dirty="0" smtClean="0"/>
              <a:t> </a:t>
            </a:r>
            <a:r>
              <a:rPr lang="en-US" dirty="0" err="1"/>
              <a:t>prikupljena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ulažu</a:t>
            </a:r>
            <a:r>
              <a:rPr lang="en-US" dirty="0"/>
              <a:t> u </a:t>
            </a:r>
            <a:r>
              <a:rPr lang="en-US" dirty="0" err="1" smtClean="0"/>
              <a:t>korporativne</a:t>
            </a:r>
            <a:r>
              <a:rPr lang="sr-Latn-ME" dirty="0" smtClean="0"/>
              <a:t> </a:t>
            </a:r>
            <a:r>
              <a:rPr lang="en-US" dirty="0" err="1" smtClean="0"/>
              <a:t>obveznice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hipotekarne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Kupuju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kupiti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sr-Latn-ME" dirty="0" smtClean="0"/>
              <a:t> </a:t>
            </a:r>
            <a:r>
              <a:rPr lang="en-US" dirty="0" err="1" smtClean="0"/>
              <a:t>ograničen</a:t>
            </a:r>
            <a:r>
              <a:rPr lang="en-US" dirty="0"/>
              <a:t>. Ova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ugovorne</a:t>
            </a:r>
            <a:r>
              <a:rPr lang="en-US" dirty="0"/>
              <a:t> </a:t>
            </a:r>
            <a:r>
              <a:rPr lang="en-US" dirty="0" err="1"/>
              <a:t>štednje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50103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Društva</a:t>
            </a:r>
            <a:r>
              <a:rPr lang="en-US" b="1" dirty="0"/>
              <a:t> </a:t>
            </a:r>
            <a:r>
              <a:rPr lang="en-US" b="1" dirty="0" err="1"/>
              <a:t>osiguranja</a:t>
            </a:r>
            <a:r>
              <a:rPr lang="en-US" b="1" dirty="0"/>
              <a:t> od </a:t>
            </a:r>
            <a:r>
              <a:rPr lang="en-US" b="1" dirty="0" err="1"/>
              <a:t>požara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nezgoda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osiguravaju</a:t>
            </a:r>
            <a:r>
              <a:rPr lang="en-US" dirty="0"/>
              <a:t> </a:t>
            </a:r>
            <a:r>
              <a:rPr lang="en-US" dirty="0" err="1"/>
              <a:t>vlasnike</a:t>
            </a:r>
            <a:r>
              <a:rPr lang="en-US" dirty="0"/>
              <a:t> </a:t>
            </a:r>
            <a:r>
              <a:rPr lang="en-US" dirty="0" err="1"/>
              <a:t>polisa</a:t>
            </a:r>
            <a:r>
              <a:rPr lang="en-US" dirty="0"/>
              <a:t> od </a:t>
            </a:r>
            <a:r>
              <a:rPr lang="en-US" dirty="0" err="1" smtClean="0"/>
              <a:t>gubitka</a:t>
            </a:r>
            <a:r>
              <a:rPr lang="sr-Latn-ME" dirty="0" smtClean="0"/>
              <a:t> </a:t>
            </a:r>
            <a:r>
              <a:rPr lang="vi-VN" dirty="0" smtClean="0"/>
              <a:t>usled </a:t>
            </a:r>
            <a:r>
              <a:rPr lang="vi-VN" dirty="0"/>
              <a:t>krađe, požara i nezgoda. Takođe sredstva prikupljaju putem uplata premija </a:t>
            </a:r>
            <a:r>
              <a:rPr lang="vi-VN" dirty="0" smtClean="0"/>
              <a:t>na</a:t>
            </a:r>
            <a:r>
              <a:rPr lang="sr-Latn-ME" dirty="0" smtClean="0"/>
              <a:t> </a:t>
            </a:r>
            <a:r>
              <a:rPr lang="en-US" dirty="0" err="1" smtClean="0"/>
              <a:t>polise</a:t>
            </a:r>
            <a:r>
              <a:rPr lang="en-US" dirty="0" smtClean="0"/>
              <a:t> </a:t>
            </a:r>
            <a:r>
              <a:rPr lang="en-US" dirty="0" err="1"/>
              <a:t>osiguranja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Razlikuju</a:t>
            </a:r>
            <a:r>
              <a:rPr lang="en-US" dirty="0" smtClean="0"/>
              <a:t> </a:t>
            </a:r>
            <a:r>
              <a:rPr lang="en-US" dirty="0"/>
              <a:t>se od </a:t>
            </a:r>
            <a:r>
              <a:rPr lang="en-US" dirty="0" err="1"/>
              <a:t>društava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životno</a:t>
            </a:r>
            <a:r>
              <a:rPr lang="en-US" dirty="0"/>
              <a:t> </a:t>
            </a:r>
            <a:r>
              <a:rPr lang="en-US" dirty="0" err="1"/>
              <a:t>osiguranje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tome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 smtClean="0"/>
              <a:t>poseduju</a:t>
            </a:r>
            <a:r>
              <a:rPr lang="sr-Latn-ME" dirty="0" smtClean="0"/>
              <a:t> </a:t>
            </a:r>
            <a:r>
              <a:rPr lang="vi-VN" dirty="0" smtClean="0"/>
              <a:t>veću </a:t>
            </a:r>
            <a:r>
              <a:rPr lang="vi-VN" dirty="0"/>
              <a:t>mogućnost gubitka sredstava u slučaju katastrofalnih događaja</a:t>
            </a:r>
            <a:r>
              <a:rPr lang="vi-VN" dirty="0" smtClean="0"/>
              <a:t>.</a:t>
            </a:r>
            <a:endParaRPr lang="sr-Latn-ME" dirty="0" smtClean="0"/>
          </a:p>
          <a:p>
            <a:r>
              <a:rPr lang="vi-VN" dirty="0" smtClean="0"/>
              <a:t> </a:t>
            </a:r>
            <a:r>
              <a:rPr lang="vi-VN" dirty="0"/>
              <a:t>Iz ovog razloga </a:t>
            </a:r>
            <a:r>
              <a:rPr lang="vi-VN" dirty="0" smtClean="0"/>
              <a:t>ova</a:t>
            </a:r>
            <a:r>
              <a:rPr lang="sr-Latn-ME" dirty="0" smtClean="0"/>
              <a:t> </a:t>
            </a:r>
            <a:r>
              <a:rPr lang="vi-VN" dirty="0" smtClean="0"/>
              <a:t>osiguravajuća </a:t>
            </a:r>
            <a:r>
              <a:rPr lang="vi-VN" dirty="0"/>
              <a:t>društva ulažu sredstva u likvidnije HodV u poređenju sa društvima </a:t>
            </a:r>
            <a:r>
              <a:rPr lang="vi-VN" dirty="0" smtClean="0"/>
              <a:t>za</a:t>
            </a:r>
            <a:r>
              <a:rPr lang="sr-Latn-ME" dirty="0" smtClean="0"/>
              <a:t> </a:t>
            </a:r>
            <a:r>
              <a:rPr lang="vi-VN" dirty="0" smtClean="0"/>
              <a:t>životno </a:t>
            </a:r>
            <a:r>
              <a:rPr lang="vi-VN" dirty="0"/>
              <a:t>osiguranje. </a:t>
            </a:r>
            <a:endParaRPr lang="sr-Latn-ME" dirty="0" smtClean="0"/>
          </a:p>
          <a:p>
            <a:r>
              <a:rPr lang="vi-VN" dirty="0" smtClean="0"/>
              <a:t>Najveći d</a:t>
            </a:r>
            <a:r>
              <a:rPr lang="sr-Latn-ME" dirty="0" smtClean="0"/>
              <a:t>I</a:t>
            </a:r>
            <a:r>
              <a:rPr lang="vi-VN" dirty="0" smtClean="0"/>
              <a:t>o </a:t>
            </a:r>
            <a:r>
              <a:rPr lang="vi-VN" dirty="0"/>
              <a:t>imovine ulažu u obveznice lokalnih vlasti. </a:t>
            </a:r>
            <a:r>
              <a:rPr lang="vi-VN" dirty="0" smtClean="0"/>
              <a:t>Međutim</a:t>
            </a:r>
            <a:r>
              <a:rPr lang="sr-Latn-ME" dirty="0" smtClean="0"/>
              <a:t> </a:t>
            </a:r>
            <a:r>
              <a:rPr lang="en-US" dirty="0" err="1" smtClean="0"/>
              <a:t>kupuju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,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816685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it-IT" b="1" dirty="0"/>
              <a:t>Penzioni fondovi i državni penzioni fondovi </a:t>
            </a:r>
            <a:r>
              <a:rPr lang="it-IT" dirty="0"/>
              <a:t>– Privatni i državni penzioni </a:t>
            </a:r>
            <a:r>
              <a:rPr lang="it-IT" dirty="0" smtClean="0"/>
              <a:t>fondovi</a:t>
            </a:r>
            <a:r>
              <a:rPr lang="sr-Latn-ME" dirty="0" smtClean="0"/>
              <a:t> </a:t>
            </a:r>
            <a:r>
              <a:rPr lang="en-US" dirty="0" smtClean="0"/>
              <a:t>se </a:t>
            </a:r>
            <a:r>
              <a:rPr lang="en-US" dirty="0" err="1"/>
              <a:t>bave</a:t>
            </a:r>
            <a:r>
              <a:rPr lang="en-US" dirty="0"/>
              <a:t> </a:t>
            </a:r>
            <a:r>
              <a:rPr lang="en-US" dirty="0" err="1"/>
              <a:t>osiguravanjem</a:t>
            </a:r>
            <a:r>
              <a:rPr lang="en-US" dirty="0"/>
              <a:t> </a:t>
            </a:r>
            <a:r>
              <a:rPr lang="en-US" dirty="0" err="1"/>
              <a:t>dohotka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penzionisanju</a:t>
            </a:r>
            <a:r>
              <a:rPr lang="en-US" dirty="0"/>
              <a:t> u </a:t>
            </a:r>
            <a:r>
              <a:rPr lang="en-US" dirty="0" err="1"/>
              <a:t>obliku</a:t>
            </a:r>
            <a:r>
              <a:rPr lang="en-US" dirty="0"/>
              <a:t> </a:t>
            </a:r>
            <a:r>
              <a:rPr lang="en-US" dirty="0" err="1"/>
              <a:t>anuiteta</a:t>
            </a:r>
            <a:r>
              <a:rPr lang="en-US" dirty="0"/>
              <a:t>(</a:t>
            </a:r>
            <a:r>
              <a:rPr lang="en-US" dirty="0" err="1"/>
              <a:t>renti</a:t>
            </a:r>
            <a:r>
              <a:rPr lang="en-US" dirty="0"/>
              <a:t>)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zaposlene</a:t>
            </a:r>
            <a:r>
              <a:rPr lang="sr-Latn-ME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uključeni</a:t>
            </a:r>
            <a:r>
              <a:rPr lang="en-US" dirty="0"/>
              <a:t> u </a:t>
            </a:r>
            <a:r>
              <a:rPr lang="en-US" dirty="0" err="1"/>
              <a:t>penzioni</a:t>
            </a:r>
            <a:r>
              <a:rPr lang="en-US" dirty="0"/>
              <a:t> plan. </a:t>
            </a:r>
            <a:endParaRPr lang="sr-Latn-ME" dirty="0" smtClean="0"/>
          </a:p>
          <a:p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doprinosa</a:t>
            </a:r>
            <a:r>
              <a:rPr lang="en-US" dirty="0"/>
              <a:t> </a:t>
            </a:r>
            <a:r>
              <a:rPr lang="en-US" dirty="0" err="1"/>
              <a:t>zaposlenih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poslodavaca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/>
              <a:t>obavezni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automatski</a:t>
            </a:r>
            <a:r>
              <a:rPr lang="en-US" dirty="0"/>
              <a:t> </a:t>
            </a:r>
            <a:r>
              <a:rPr lang="en-US" dirty="0" err="1"/>
              <a:t>izdvajaju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bruto</a:t>
            </a:r>
            <a:r>
              <a:rPr lang="en-US" dirty="0"/>
              <a:t> plate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dobrovoljni</a:t>
            </a:r>
            <a:r>
              <a:rPr lang="en-US" dirty="0" smtClean="0"/>
              <a:t> </a:t>
            </a:r>
            <a:r>
              <a:rPr lang="en-US" dirty="0" err="1"/>
              <a:t>doprinosi</a:t>
            </a:r>
            <a:r>
              <a:rPr lang="en-US" dirty="0"/>
              <a:t>. </a:t>
            </a:r>
            <a:endParaRPr lang="sr-Latn-ME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44190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dirty="0" err="1"/>
              <a:t>Penzioni</a:t>
            </a:r>
            <a:r>
              <a:rPr lang="en-US" dirty="0"/>
              <a:t> </a:t>
            </a:r>
            <a:r>
              <a:rPr lang="en-US" dirty="0" err="1"/>
              <a:t>fondovi</a:t>
            </a:r>
            <a:r>
              <a:rPr lang="en-US" dirty="0"/>
              <a:t> </a:t>
            </a:r>
            <a:r>
              <a:rPr lang="en-US" dirty="0" err="1"/>
              <a:t>najveći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prikupljenih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ulažu</a:t>
            </a:r>
            <a:r>
              <a:rPr lang="en-US" dirty="0"/>
              <a:t> u</a:t>
            </a:r>
            <a:r>
              <a:rPr lang="sr-Latn-ME" dirty="0"/>
              <a:t> </a:t>
            </a:r>
            <a:r>
              <a:rPr lang="en-US" dirty="0" err="1"/>
              <a:t>korporativne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.</a:t>
            </a:r>
            <a:endParaRPr lang="sr-Latn-ME" dirty="0"/>
          </a:p>
          <a:p>
            <a:r>
              <a:rPr lang="en-US" dirty="0"/>
              <a:t> </a:t>
            </a:r>
            <a:r>
              <a:rPr lang="en-US" dirty="0" err="1"/>
              <a:t>Vlade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en-US" dirty="0"/>
              <a:t> </a:t>
            </a:r>
            <a:r>
              <a:rPr lang="en-US" dirty="0" err="1"/>
              <a:t>podsticale</a:t>
            </a:r>
            <a:r>
              <a:rPr lang="en-US" dirty="0"/>
              <a:t> </a:t>
            </a:r>
            <a:r>
              <a:rPr lang="en-US" dirty="0" err="1"/>
              <a:t>osnivanje</a:t>
            </a:r>
            <a:r>
              <a:rPr lang="en-US" dirty="0"/>
              <a:t> </a:t>
            </a:r>
            <a:r>
              <a:rPr lang="en-US" dirty="0" err="1"/>
              <a:t>penzionih</a:t>
            </a:r>
            <a:r>
              <a:rPr lang="sr-Latn-ME" dirty="0"/>
              <a:t> </a:t>
            </a:r>
            <a:r>
              <a:rPr lang="en-US" dirty="0" err="1"/>
              <a:t>fondova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regulativu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 smtClean="0"/>
              <a:t>zaht</a:t>
            </a:r>
            <a:r>
              <a:rPr lang="sr-Latn-ME" dirty="0" smtClean="0"/>
              <a:t>ij</a:t>
            </a:r>
            <a:r>
              <a:rPr lang="en-US" dirty="0" err="1" smtClean="0"/>
              <a:t>evala</a:t>
            </a:r>
            <a:r>
              <a:rPr lang="en-US" dirty="0" smtClean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penzione</a:t>
            </a:r>
            <a:r>
              <a:rPr lang="en-US" dirty="0"/>
              <a:t> </a:t>
            </a:r>
            <a:r>
              <a:rPr lang="en-US" dirty="0" err="1"/>
              <a:t>planove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poreske</a:t>
            </a:r>
            <a:r>
              <a:rPr lang="sr-Latn-ME" dirty="0"/>
              <a:t> </a:t>
            </a:r>
            <a:r>
              <a:rPr lang="en-US" dirty="0" err="1"/>
              <a:t>olakšice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uplatu</a:t>
            </a:r>
            <a:r>
              <a:rPr lang="en-US" dirty="0"/>
              <a:t> </a:t>
            </a:r>
            <a:r>
              <a:rPr lang="en-US" dirty="0" err="1"/>
              <a:t>doprinosa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671764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Investicioni</a:t>
            </a:r>
            <a:r>
              <a:rPr lang="en-US" b="1" dirty="0"/>
              <a:t> </a:t>
            </a:r>
            <a:r>
              <a:rPr lang="en-US" b="1" dirty="0" err="1"/>
              <a:t>posrednici</a:t>
            </a:r>
            <a:endParaRPr lang="en-US" b="1" dirty="0"/>
          </a:p>
          <a:p>
            <a:r>
              <a:rPr lang="en-US" dirty="0"/>
              <a:t>Ova </a:t>
            </a:r>
            <a:r>
              <a:rPr lang="en-US" dirty="0" err="1"/>
              <a:t>grupa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posrednika</a:t>
            </a:r>
            <a:r>
              <a:rPr lang="en-US" dirty="0"/>
              <a:t> </a:t>
            </a:r>
            <a:r>
              <a:rPr lang="en-US" dirty="0" err="1" smtClean="0"/>
              <a:t>obuhvata</a:t>
            </a:r>
            <a:r>
              <a:rPr lang="sr-Latn-ME" dirty="0" smtClean="0"/>
              <a:t>:</a:t>
            </a:r>
            <a:r>
              <a:rPr lang="en-US" dirty="0" smtClean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, </a:t>
            </a:r>
            <a:r>
              <a:rPr lang="en-US" dirty="0" err="1" smtClean="0"/>
              <a:t>investicione</a:t>
            </a:r>
            <a:r>
              <a:rPr lang="sr-Latn-ME" dirty="0" smtClean="0"/>
              <a:t> </a:t>
            </a:r>
            <a:r>
              <a:rPr lang="it-IT" dirty="0" smtClean="0"/>
              <a:t>fondove </a:t>
            </a:r>
            <a:r>
              <a:rPr lang="it-IT" dirty="0"/>
              <a:t>i investicione fondove tržišta novca takozvane novčane fondove.</a:t>
            </a:r>
          </a:p>
          <a:p>
            <a:r>
              <a:rPr lang="en-US" b="1" dirty="0" err="1"/>
              <a:t>Finansijske</a:t>
            </a:r>
            <a:r>
              <a:rPr lang="en-US" b="1" dirty="0"/>
              <a:t> </a:t>
            </a:r>
            <a:r>
              <a:rPr lang="en-US" b="1" dirty="0" err="1"/>
              <a:t>kompanije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prodajom</a:t>
            </a:r>
            <a:r>
              <a:rPr lang="en-US" dirty="0"/>
              <a:t> </a:t>
            </a:r>
            <a:r>
              <a:rPr lang="en-US" dirty="0" err="1"/>
              <a:t>komercijalnih</a:t>
            </a:r>
            <a:r>
              <a:rPr lang="en-US" dirty="0"/>
              <a:t> </a:t>
            </a:r>
            <a:r>
              <a:rPr lang="en-US" dirty="0" err="1" smtClean="0"/>
              <a:t>zapisa</a:t>
            </a:r>
            <a:r>
              <a:rPr lang="sr-Latn-ME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kratkoročni</a:t>
            </a:r>
            <a:r>
              <a:rPr lang="en-US" dirty="0"/>
              <a:t> </a:t>
            </a:r>
            <a:r>
              <a:rPr lang="en-US" dirty="0" err="1"/>
              <a:t>dužnički</a:t>
            </a:r>
            <a:r>
              <a:rPr lang="en-US" dirty="0"/>
              <a:t> </a:t>
            </a:r>
            <a:r>
              <a:rPr lang="en-US" dirty="0" err="1"/>
              <a:t>instrumenti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emisijom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Ovako</a:t>
            </a:r>
            <a:r>
              <a:rPr lang="en-US" dirty="0" smtClean="0"/>
              <a:t> </a:t>
            </a:r>
            <a:r>
              <a:rPr lang="en-US" dirty="0" err="1" smtClean="0"/>
              <a:t>prikupljena</a:t>
            </a:r>
            <a:r>
              <a:rPr lang="sr-Latn-ME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odobravanje</a:t>
            </a:r>
            <a:r>
              <a:rPr lang="en-US" dirty="0"/>
              <a:t> </a:t>
            </a:r>
            <a:r>
              <a:rPr lang="en-US" dirty="0" err="1"/>
              <a:t>potrošačkih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/>
              <a:t> a </a:t>
            </a:r>
            <a:r>
              <a:rPr lang="en-US" dirty="0" err="1"/>
              <a:t>ponekad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plasiraju</a:t>
            </a:r>
            <a:r>
              <a:rPr lang="en-US" dirty="0"/>
              <a:t> u </a:t>
            </a:r>
            <a:r>
              <a:rPr lang="en-US" dirty="0" err="1"/>
              <a:t>kredite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sr-Latn-ME" dirty="0" smtClean="0"/>
              <a:t> </a:t>
            </a:r>
            <a:r>
              <a:rPr lang="en-US" dirty="0" smtClean="0"/>
              <a:t>mala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1598426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rodna slik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832648" cy="45218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968997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Neke</a:t>
            </a:r>
            <a:r>
              <a:rPr lang="en-US" dirty="0"/>
              <a:t> od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osnovane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svojih</a:t>
            </a:r>
            <a:r>
              <a:rPr lang="sr-Latn-ME" dirty="0"/>
              <a:t> </a:t>
            </a:r>
            <a:r>
              <a:rPr lang="en-US" dirty="0" err="1"/>
              <a:t>preduzeća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promovisanja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Na primer </a:t>
            </a:r>
            <a:r>
              <a:rPr lang="en-US" dirty="0" err="1"/>
              <a:t>kreditna</a:t>
            </a:r>
            <a:r>
              <a:rPr lang="sr-Latn-ME" dirty="0"/>
              <a:t> </a:t>
            </a:r>
            <a:r>
              <a:rPr lang="en-US" dirty="0" err="1"/>
              <a:t>kompanija</a:t>
            </a:r>
            <a:r>
              <a:rPr lang="en-US" dirty="0"/>
              <a:t> Ford Motor </a:t>
            </a:r>
            <a:r>
              <a:rPr lang="en-US" dirty="0" err="1"/>
              <a:t>odobrava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Fordovih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.</a:t>
            </a:r>
          </a:p>
          <a:p>
            <a:r>
              <a:rPr lang="en-US" b="1" dirty="0" err="1"/>
              <a:t>Investicioni</a:t>
            </a:r>
            <a:r>
              <a:rPr lang="en-US" b="1" dirty="0"/>
              <a:t> </a:t>
            </a:r>
            <a:r>
              <a:rPr lang="en-US" b="1" dirty="0" err="1"/>
              <a:t>fondovi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emisijom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/>
              <a:t>brojnim</a:t>
            </a:r>
            <a:r>
              <a:rPr lang="en-US" dirty="0"/>
              <a:t> </a:t>
            </a:r>
            <a:r>
              <a:rPr lang="en-US" dirty="0" err="1"/>
              <a:t>individualnim</a:t>
            </a:r>
            <a:endParaRPr lang="en-US" dirty="0"/>
          </a:p>
          <a:p>
            <a:pPr marL="0" indent="0">
              <a:buNone/>
            </a:pPr>
            <a:r>
              <a:rPr lang="nn-NO" dirty="0" smtClean="0"/>
              <a:t>investitorima </a:t>
            </a:r>
            <a:r>
              <a:rPr lang="nn-NO" dirty="0"/>
              <a:t>i ovako prikupljena sredstva koriste za kupovinu diversifikovanog portfelja</a:t>
            </a:r>
            <a:r>
              <a:rPr lang="sr-Latn-ME" dirty="0"/>
              <a:t> akcija i obveznica.</a:t>
            </a:r>
            <a:endParaRPr lang="nn-NO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141860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/>
              <a:t>fondovi</a:t>
            </a:r>
            <a:r>
              <a:rPr lang="en-US" dirty="0"/>
              <a:t> </a:t>
            </a:r>
            <a:r>
              <a:rPr lang="en-US" dirty="0" err="1"/>
              <a:t>omogućavaju</a:t>
            </a:r>
            <a:r>
              <a:rPr lang="en-US" dirty="0"/>
              <a:t> </a:t>
            </a:r>
            <a:r>
              <a:rPr lang="en-US" dirty="0" err="1"/>
              <a:t>ulagačima</a:t>
            </a:r>
            <a:r>
              <a:rPr lang="en-US" dirty="0"/>
              <a:t> da </a:t>
            </a:r>
            <a:r>
              <a:rPr lang="en-US" dirty="0" err="1"/>
              <a:t>udruže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 smtClean="0"/>
              <a:t>putem</a:t>
            </a:r>
            <a:r>
              <a:rPr lang="sr-Latn-ME" dirty="0" smtClean="0"/>
              <a:t> </a:t>
            </a:r>
            <a:r>
              <a:rPr lang="nn-NO" dirty="0" smtClean="0"/>
              <a:t>smanje </a:t>
            </a:r>
            <a:r>
              <a:rPr lang="nn-NO" dirty="0"/>
              <a:t>transakcione troškove kupovine velikih blokova HodV. </a:t>
            </a:r>
            <a:endParaRPr lang="sr-Latn-ME" dirty="0" smtClean="0"/>
          </a:p>
          <a:p>
            <a:r>
              <a:rPr lang="nn-NO" dirty="0" smtClean="0"/>
              <a:t>Pored </a:t>
            </a:r>
            <a:r>
              <a:rPr lang="nn-NO" dirty="0"/>
              <a:t>toga </a:t>
            </a:r>
            <a:r>
              <a:rPr lang="nn-NO" dirty="0" smtClean="0"/>
              <a:t>fondovi</a:t>
            </a:r>
            <a:r>
              <a:rPr lang="sr-Latn-ME" dirty="0" smtClean="0"/>
              <a:t> </a:t>
            </a:r>
            <a:r>
              <a:rPr lang="en-US" dirty="0" err="1" smtClean="0"/>
              <a:t>omogućavaju</a:t>
            </a:r>
            <a:r>
              <a:rPr lang="en-US" dirty="0" smtClean="0"/>
              <a:t> </a:t>
            </a:r>
            <a:r>
              <a:rPr lang="en-US" dirty="0" err="1"/>
              <a:t>veću</a:t>
            </a:r>
            <a:r>
              <a:rPr lang="en-US" dirty="0"/>
              <a:t> </a:t>
            </a:r>
            <a:r>
              <a:rPr lang="en-US" dirty="0" err="1"/>
              <a:t>diversifikaciju</a:t>
            </a:r>
            <a:r>
              <a:rPr lang="en-US" dirty="0"/>
              <a:t> </a:t>
            </a:r>
            <a:r>
              <a:rPr lang="en-US" dirty="0" err="1"/>
              <a:t>portfelja</a:t>
            </a:r>
            <a:r>
              <a:rPr lang="en-US" dirty="0"/>
              <a:t> od one </a:t>
            </a:r>
            <a:r>
              <a:rPr lang="en-US" dirty="0" err="1"/>
              <a:t>koju</a:t>
            </a:r>
            <a:r>
              <a:rPr lang="en-US" dirty="0"/>
              <a:t> bi </a:t>
            </a:r>
            <a:r>
              <a:rPr lang="en-US" dirty="0" err="1"/>
              <a:t>mogao</a:t>
            </a:r>
            <a:r>
              <a:rPr lang="en-US" dirty="0"/>
              <a:t> da </a:t>
            </a:r>
            <a:r>
              <a:rPr lang="en-US" dirty="0" err="1" smtClean="0"/>
              <a:t>postigne</a:t>
            </a:r>
            <a:r>
              <a:rPr lang="sr-Latn-ME" dirty="0" smtClean="0"/>
              <a:t> </a:t>
            </a:r>
            <a:r>
              <a:rPr lang="en-US" dirty="0" err="1" smtClean="0"/>
              <a:t>individualni</a:t>
            </a:r>
            <a:r>
              <a:rPr lang="en-US" dirty="0" smtClean="0"/>
              <a:t> </a:t>
            </a:r>
            <a:r>
              <a:rPr lang="en-US" dirty="0" err="1"/>
              <a:t>investitor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24671931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Vlasnici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prodati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, a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</a:t>
            </a:r>
            <a:r>
              <a:rPr lang="sr-Latn-ME" dirty="0" smtClean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/>
              <a:t>zavisi</a:t>
            </a:r>
            <a:r>
              <a:rPr lang="en-US" dirty="0"/>
              <a:t> od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ednosti</a:t>
            </a:r>
            <a:r>
              <a:rPr lang="en-US" dirty="0" smtClean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en-US" dirty="0"/>
              <a:t> u tom </a:t>
            </a:r>
            <a:r>
              <a:rPr lang="en-US" dirty="0" err="1"/>
              <a:t>trenutku</a:t>
            </a:r>
            <a:r>
              <a:rPr lang="en-US" dirty="0"/>
              <a:t>.</a:t>
            </a:r>
            <a:endParaRPr lang="sr-Latn-ME" dirty="0"/>
          </a:p>
          <a:p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</a:t>
            </a:r>
            <a:r>
              <a:rPr lang="en-US" dirty="0" smtClean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fonda</a:t>
            </a:r>
            <a:r>
              <a:rPr lang="sr-Latn-ME" dirty="0"/>
              <a:t> </a:t>
            </a:r>
            <a:r>
              <a:rPr lang="en-US" dirty="0" err="1"/>
              <a:t>podložna</a:t>
            </a:r>
            <a:r>
              <a:rPr lang="en-US" dirty="0"/>
              <a:t> </a:t>
            </a:r>
            <a:r>
              <a:rPr lang="en-US" dirty="0" err="1"/>
              <a:t>velikim</a:t>
            </a:r>
            <a:r>
              <a:rPr lang="en-US" dirty="0"/>
              <a:t> </a:t>
            </a:r>
            <a:r>
              <a:rPr lang="en-US" dirty="0" smtClean="0"/>
              <a:t>prom</a:t>
            </a:r>
            <a:r>
              <a:rPr lang="sr-Latn-ME" dirty="0" smtClean="0"/>
              <a:t>j</a:t>
            </a:r>
            <a:r>
              <a:rPr lang="en-US" dirty="0" err="1" smtClean="0"/>
              <a:t>enama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/>
              <a:t>podložna</a:t>
            </a:r>
            <a:r>
              <a:rPr lang="en-US" dirty="0"/>
              <a:t> </a:t>
            </a:r>
            <a:r>
              <a:rPr lang="en-US" dirty="0" smtClean="0"/>
              <a:t>prom</a:t>
            </a:r>
            <a:r>
              <a:rPr lang="sr-Latn-ME" dirty="0" smtClean="0"/>
              <a:t>j</a:t>
            </a:r>
            <a:r>
              <a:rPr lang="en-US" dirty="0" err="1" smtClean="0"/>
              <a:t>enama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/>
              <a:t>tog</a:t>
            </a:r>
            <a:r>
              <a:rPr lang="sr-Latn-ME" dirty="0"/>
              <a:t> </a:t>
            </a:r>
            <a:r>
              <a:rPr lang="en-US" dirty="0" err="1"/>
              <a:t>razloga</a:t>
            </a:r>
            <a:r>
              <a:rPr lang="en-US" dirty="0"/>
              <a:t> ova </a:t>
            </a:r>
            <a:r>
              <a:rPr lang="en-US" dirty="0" err="1"/>
              <a:t>ulaganja</a:t>
            </a:r>
            <a:r>
              <a:rPr lang="en-US" dirty="0"/>
              <a:t> </a:t>
            </a:r>
            <a:r>
              <a:rPr lang="en-US" dirty="0" err="1"/>
              <a:t>pretpostavljaju</a:t>
            </a:r>
            <a:r>
              <a:rPr lang="en-US" dirty="0"/>
              <a:t> </a:t>
            </a:r>
            <a:r>
              <a:rPr lang="en-US" dirty="0" err="1"/>
              <a:t>dobrovoljno</a:t>
            </a:r>
            <a:r>
              <a:rPr lang="en-US" dirty="0"/>
              <a:t> </a:t>
            </a:r>
            <a:r>
              <a:rPr lang="en-US" dirty="0" err="1"/>
              <a:t>preuzimanje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112063033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Investicioni</a:t>
            </a:r>
            <a:r>
              <a:rPr lang="en-US" b="1" dirty="0"/>
              <a:t> </a:t>
            </a:r>
            <a:r>
              <a:rPr lang="en-US" b="1" dirty="0" err="1"/>
              <a:t>fondovi</a:t>
            </a:r>
            <a:r>
              <a:rPr lang="en-US" b="1" dirty="0"/>
              <a:t> </a:t>
            </a:r>
            <a:r>
              <a:rPr lang="en-US" b="1" dirty="0" err="1"/>
              <a:t>novčanog</a:t>
            </a:r>
            <a:r>
              <a:rPr lang="en-US" b="1" dirty="0"/>
              <a:t> </a:t>
            </a:r>
            <a:r>
              <a:rPr lang="en-US" b="1" dirty="0" err="1"/>
              <a:t>tržišta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 smtClean="0"/>
              <a:t>finansijske</a:t>
            </a:r>
            <a:r>
              <a:rPr lang="sr-Latn-ME" dirty="0" smtClean="0"/>
              <a:t> </a:t>
            </a:r>
            <a:r>
              <a:rPr lang="vi-VN" dirty="0" smtClean="0"/>
              <a:t>institucije </a:t>
            </a:r>
            <a:r>
              <a:rPr lang="vi-VN" dirty="0"/>
              <a:t>koje imaju obeležja investicionog fonda ali u određenoj </a:t>
            </a:r>
            <a:r>
              <a:rPr lang="vi-VN" dirty="0" smtClean="0"/>
              <a:t>m</a:t>
            </a:r>
            <a:r>
              <a:rPr lang="sr-Latn-ME" dirty="0" smtClean="0"/>
              <a:t>j</a:t>
            </a:r>
            <a:r>
              <a:rPr lang="vi-VN" dirty="0" smtClean="0"/>
              <a:t>eri </a:t>
            </a:r>
            <a:r>
              <a:rPr lang="vi-VN" dirty="0"/>
              <a:t>funkcionišu i </a:t>
            </a:r>
            <a:r>
              <a:rPr lang="vi-VN" dirty="0" smtClean="0"/>
              <a:t>kao</a:t>
            </a:r>
            <a:r>
              <a:rPr lang="sr-Latn-ME" dirty="0" smtClean="0"/>
              <a:t> </a:t>
            </a:r>
            <a:r>
              <a:rPr lang="en-US" dirty="0" err="1" smtClean="0"/>
              <a:t>depozitne</a:t>
            </a:r>
            <a:r>
              <a:rPr lang="en-US" dirty="0" smtClean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uslugu</a:t>
            </a:r>
            <a:r>
              <a:rPr lang="en-US" dirty="0"/>
              <a:t> </a:t>
            </a:r>
            <a:r>
              <a:rPr lang="en-US" dirty="0" err="1"/>
              <a:t>sličnu</a:t>
            </a:r>
            <a:r>
              <a:rPr lang="en-US" dirty="0"/>
              <a:t> </a:t>
            </a:r>
            <a:r>
              <a:rPr lang="en-US" dirty="0" err="1"/>
              <a:t>transakcionom</a:t>
            </a:r>
            <a:r>
              <a:rPr lang="en-US" dirty="0"/>
              <a:t> </a:t>
            </a:r>
            <a:r>
              <a:rPr lang="en-US" dirty="0" err="1"/>
              <a:t>računu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 smtClean="0"/>
              <a:t>institucije</a:t>
            </a:r>
            <a:r>
              <a:rPr lang="sr-Latn-ME" dirty="0" smtClean="0"/>
              <a:t> </a:t>
            </a:r>
            <a:r>
              <a:rPr lang="en-US" dirty="0" err="1" smtClean="0"/>
              <a:t>prikupljaju</a:t>
            </a:r>
            <a:r>
              <a:rPr lang="en-US" dirty="0" smtClean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prodajom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ista</a:t>
            </a:r>
            <a:r>
              <a:rPr lang="en-US" dirty="0"/>
              <a:t> </a:t>
            </a:r>
            <a:r>
              <a:rPr lang="en-US" dirty="0" err="1"/>
              <a:t>plasiraju</a:t>
            </a:r>
            <a:r>
              <a:rPr lang="en-US" dirty="0"/>
              <a:t> u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sigurne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likvidne</a:t>
            </a:r>
            <a:r>
              <a:rPr lang="sr-Latn-ME" dirty="0" smtClean="0"/>
              <a:t> </a:t>
            </a:r>
            <a:r>
              <a:rPr lang="en-US" dirty="0" err="1" smtClean="0"/>
              <a:t>instrumente</a:t>
            </a:r>
            <a:r>
              <a:rPr lang="en-US" dirty="0" smtClean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Kamata</a:t>
            </a:r>
            <a:r>
              <a:rPr lang="en-US" dirty="0" smtClean="0"/>
              <a:t> </a:t>
            </a:r>
            <a:r>
              <a:rPr lang="en-US" dirty="0" err="1"/>
              <a:t>ostvarena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plasirana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se </a:t>
            </a:r>
            <a:r>
              <a:rPr lang="en-US" dirty="0" err="1" smtClean="0"/>
              <a:t>isplaćuje</a:t>
            </a:r>
            <a:r>
              <a:rPr lang="sr-Latn-ME" dirty="0" smtClean="0"/>
              <a:t> </a:t>
            </a:r>
            <a:r>
              <a:rPr lang="en-US" dirty="0" err="1" smtClean="0"/>
              <a:t>vlasnicima</a:t>
            </a:r>
            <a:r>
              <a:rPr lang="en-US" dirty="0" smtClean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fondu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/>
              <a:t>Ključno</a:t>
            </a:r>
            <a:r>
              <a:rPr lang="en-US" dirty="0"/>
              <a:t> </a:t>
            </a:r>
            <a:r>
              <a:rPr lang="en-US" dirty="0" err="1"/>
              <a:t>obeležje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fondova</a:t>
            </a:r>
            <a:r>
              <a:rPr lang="en-US" dirty="0"/>
              <a:t> je to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vlasnici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 smtClean="0"/>
              <a:t>fondu</a:t>
            </a:r>
            <a:r>
              <a:rPr lang="sr-Latn-ME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/>
              <a:t>izdavati</a:t>
            </a:r>
            <a:r>
              <a:rPr lang="en-US" dirty="0"/>
              <a:t> </a:t>
            </a:r>
            <a:r>
              <a:rPr lang="en-US" dirty="0" err="1"/>
              <a:t>čekove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teret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ednosti</a:t>
            </a:r>
            <a:r>
              <a:rPr lang="en-US" dirty="0" smtClean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/>
              <a:t>. </a:t>
            </a:r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97971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Generalno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ME" dirty="0"/>
              <a:t> </a:t>
            </a:r>
            <a:r>
              <a:rPr lang="en-US" dirty="0" err="1"/>
              <a:t>upotrebu</a:t>
            </a:r>
            <a:r>
              <a:rPr lang="en-US" dirty="0"/>
              <a:t> </a:t>
            </a:r>
            <a:r>
              <a:rPr lang="en-US" dirty="0" err="1"/>
              <a:t>privilegije</a:t>
            </a:r>
            <a:r>
              <a:rPr lang="en-US" dirty="0"/>
              <a:t> </a:t>
            </a:r>
            <a:r>
              <a:rPr lang="en-US" dirty="0" err="1"/>
              <a:t>izdavanja</a:t>
            </a:r>
            <a:r>
              <a:rPr lang="en-US" dirty="0"/>
              <a:t> </a:t>
            </a:r>
            <a:r>
              <a:rPr lang="en-US" dirty="0" err="1"/>
              <a:t>čekova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Iznos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čeku</a:t>
            </a:r>
            <a:r>
              <a:rPr lang="en-US" dirty="0"/>
              <a:t> ne </a:t>
            </a:r>
            <a:r>
              <a:rPr lang="en-US" dirty="0" err="1" smtClean="0"/>
              <a:t>sm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od 500</a:t>
            </a:r>
            <a:r>
              <a:rPr lang="sr-Latn-ME" dirty="0"/>
              <a:t> </a:t>
            </a:r>
            <a:r>
              <a:rPr lang="en-US" dirty="0" err="1"/>
              <a:t>dolara</a:t>
            </a:r>
            <a:r>
              <a:rPr lang="en-US" dirty="0"/>
              <a:t>, a da bi se </a:t>
            </a:r>
            <a:r>
              <a:rPr lang="en-US" dirty="0" err="1"/>
              <a:t>steklo</a:t>
            </a:r>
            <a:r>
              <a:rPr lang="en-US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otvaranja</a:t>
            </a:r>
            <a:r>
              <a:rPr lang="en-US" dirty="0"/>
              <a:t> </a:t>
            </a:r>
            <a:r>
              <a:rPr lang="en-US" dirty="0" err="1"/>
              <a:t>takvog</a:t>
            </a:r>
            <a:r>
              <a:rPr lang="en-US" dirty="0"/>
              <a:t> </a:t>
            </a:r>
            <a:r>
              <a:rPr lang="en-US" dirty="0" err="1"/>
              <a:t>računa</a:t>
            </a:r>
            <a:r>
              <a:rPr lang="en-US" dirty="0"/>
              <a:t> </a:t>
            </a:r>
            <a:r>
              <a:rPr lang="en-US" dirty="0" err="1"/>
              <a:t>potreban</a:t>
            </a:r>
            <a:r>
              <a:rPr lang="en-US" dirty="0"/>
              <a:t> je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početnog</a:t>
            </a:r>
            <a:r>
              <a:rPr lang="sr-Latn-ME" dirty="0"/>
              <a:t> </a:t>
            </a:r>
            <a:r>
              <a:rPr lang="en-US" dirty="0" err="1"/>
              <a:t>ulaganja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fondovima</a:t>
            </a:r>
            <a:r>
              <a:rPr lang="en-US" dirty="0"/>
              <a:t> </a:t>
            </a:r>
            <a:r>
              <a:rPr lang="en-US" dirty="0" err="1"/>
              <a:t>liče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tekuće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plaća</a:t>
            </a:r>
            <a:r>
              <a:rPr lang="en-US" dirty="0"/>
              <a:t> </a:t>
            </a:r>
            <a:r>
              <a:rPr lang="en-US" dirty="0" err="1"/>
              <a:t>kamatu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sr-Latn-ME" dirty="0"/>
              <a:t> </a:t>
            </a:r>
            <a:r>
              <a:rPr lang="vi-VN" dirty="0" smtClean="0"/>
              <a:t>pos</a:t>
            </a:r>
            <a:r>
              <a:rPr lang="sr-Latn-ME" dirty="0" smtClean="0"/>
              <a:t>j</a:t>
            </a:r>
            <a:r>
              <a:rPr lang="vi-VN" dirty="0" smtClean="0"/>
              <a:t>eduju </a:t>
            </a:r>
            <a:r>
              <a:rPr lang="vi-VN" dirty="0"/>
              <a:t>određene restrikcije na mogućnost izdavanja čekova</a:t>
            </a:r>
            <a:r>
              <a:rPr lang="vi-VN" dirty="0" smtClean="0"/>
              <a:t>.</a:t>
            </a:r>
            <a:endParaRPr lang="sr-Latn-ME" dirty="0" smtClean="0"/>
          </a:p>
          <a:p>
            <a:r>
              <a:rPr lang="vi-VN" dirty="0" smtClean="0"/>
              <a:t> </a:t>
            </a:r>
            <a:r>
              <a:rPr lang="vi-VN" dirty="0"/>
              <a:t>Ovi fondovi su od svog</a:t>
            </a:r>
            <a:r>
              <a:rPr lang="sr-Latn-ME" dirty="0"/>
              <a:t> </a:t>
            </a:r>
            <a:r>
              <a:rPr lang="en-US" dirty="0" err="1"/>
              <a:t>nastanka</a:t>
            </a:r>
            <a:r>
              <a:rPr lang="en-US" dirty="0"/>
              <a:t> 1971 do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doživeli</a:t>
            </a:r>
            <a:r>
              <a:rPr lang="en-US" dirty="0"/>
              <a:t> </a:t>
            </a:r>
            <a:r>
              <a:rPr lang="en-US" dirty="0" err="1"/>
              <a:t>neverovatno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se </a:t>
            </a:r>
            <a:r>
              <a:rPr lang="en-US" dirty="0" err="1"/>
              <a:t>aktiva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sr-Latn-ME" dirty="0"/>
              <a:t> </a:t>
            </a:r>
            <a:r>
              <a:rPr lang="pl-PL" dirty="0" smtClean="0"/>
              <a:t>procjenjuje </a:t>
            </a:r>
            <a:r>
              <a:rPr lang="pl-PL" dirty="0"/>
              <a:t>na preko 2.116 milijardi dolara.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15938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r>
              <a:rPr lang="sr-Latn-ME" dirty="0" smtClean="0"/>
              <a:t>HVALA !</a:t>
            </a:r>
          </a:p>
          <a:p>
            <a:pPr marL="0" indent="0" algn="ctr">
              <a:buNone/>
            </a:pPr>
            <a:r>
              <a:rPr lang="sr-Latn-ME" dirty="0" smtClean="0"/>
              <a:t>PITANJA ?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161410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 dirty="0" err="1"/>
              <a:t>finansijskog</a:t>
            </a:r>
            <a:r>
              <a:rPr lang="en-US" b="1" dirty="0"/>
              <a:t> </a:t>
            </a:r>
            <a:r>
              <a:rPr lang="en-US" b="1" dirty="0" err="1"/>
              <a:t>sistema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instrumenti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972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b="1" dirty="0" smtClean="0"/>
          </a:p>
          <a:p>
            <a:pPr marL="0" indent="0" algn="ctr">
              <a:buNone/>
            </a:pPr>
            <a:endParaRPr lang="sr-Latn-ME" b="1" dirty="0"/>
          </a:p>
          <a:p>
            <a:pPr marL="0" indent="0" algn="ctr">
              <a:buNone/>
            </a:pPr>
            <a:endParaRPr lang="sr-Latn-ME" b="1" dirty="0" smtClean="0"/>
          </a:p>
          <a:p>
            <a:pPr marL="0" indent="0" algn="ctr">
              <a:buNone/>
            </a:pPr>
            <a:r>
              <a:rPr lang="sr-Latn-ME" b="1" dirty="0" smtClean="0"/>
              <a:t>VRSTE </a:t>
            </a:r>
            <a:r>
              <a:rPr lang="en-US" b="1" dirty="0" smtClean="0"/>
              <a:t>FINANSIJSK</a:t>
            </a:r>
            <a:r>
              <a:rPr lang="sr-Latn-ME" b="1" dirty="0" smtClean="0"/>
              <a:t>IH TRŽIŠTA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3948571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FINANSIJSK</a:t>
            </a:r>
            <a:r>
              <a:rPr lang="sr-Latn-ME" b="1" dirty="0" smtClean="0"/>
              <a:t>A TRŽIŠTA 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Glavna</a:t>
            </a:r>
            <a:r>
              <a:rPr lang="en-US" dirty="0" smtClean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(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) je </a:t>
            </a:r>
            <a:r>
              <a:rPr lang="en-US" dirty="0" err="1"/>
              <a:t>spajanje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 smtClean="0"/>
              <a:t>koji</a:t>
            </a:r>
            <a:r>
              <a:rPr lang="sr-Latn-ME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vi</a:t>
            </a:r>
            <a:r>
              <a:rPr lang="sr-Latn-ME" dirty="0"/>
              <a:t>š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oplode</a:t>
            </a:r>
            <a:r>
              <a:rPr lang="en-US" dirty="0"/>
              <a:t> </a:t>
            </a:r>
            <a:r>
              <a:rPr lang="sr-Latn-ME" dirty="0" smtClean="0"/>
              <a:t> u poslovima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/>
              <a:t>ljudima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znaju</a:t>
            </a:r>
            <a:r>
              <a:rPr lang="en-US" dirty="0"/>
              <a:t> da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 smtClean="0"/>
              <a:t>produktivno</a:t>
            </a:r>
            <a:r>
              <a:rPr lang="sr-Latn-ME" dirty="0" smtClean="0"/>
              <a:t> </a:t>
            </a:r>
            <a:r>
              <a:rPr lang="en-US" dirty="0" smtClean="0"/>
              <a:t>u</a:t>
            </a:r>
            <a:r>
              <a:rPr lang="sr-Latn-ME" dirty="0" smtClean="0"/>
              <a:t>lože</a:t>
            </a:r>
            <a:r>
              <a:rPr lang="en-US" dirty="0" smtClean="0"/>
              <a:t>. </a:t>
            </a:r>
            <a:endParaRPr lang="sr-Latn-ME" dirty="0" smtClean="0"/>
          </a:p>
          <a:p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to </a:t>
            </a:r>
            <a:r>
              <a:rPr lang="en-US" dirty="0" err="1"/>
              <a:t>postižu</a:t>
            </a:r>
            <a:r>
              <a:rPr lang="en-US" dirty="0"/>
              <a:t> </a:t>
            </a:r>
            <a:r>
              <a:rPr lang="en-US" dirty="0" err="1"/>
              <a:t>seljenjem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od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novčanim</a:t>
            </a:r>
            <a:r>
              <a:rPr lang="en-US" dirty="0"/>
              <a:t> </a:t>
            </a:r>
            <a:r>
              <a:rPr lang="en-US" dirty="0" err="1"/>
              <a:t>viškom</a:t>
            </a:r>
            <a:r>
              <a:rPr lang="en-US" dirty="0"/>
              <a:t> </a:t>
            </a:r>
            <a:r>
              <a:rPr lang="en-US" dirty="0" err="1" smtClean="0"/>
              <a:t>ka</a:t>
            </a:r>
            <a:r>
              <a:rPr lang="sr-Latn-ME" dirty="0" smtClean="0"/>
              <a:t> </a:t>
            </a:r>
            <a:r>
              <a:rPr lang="en-US" dirty="0" err="1" smtClean="0"/>
              <a:t>ljudima</a:t>
            </a:r>
            <a:r>
              <a:rPr lang="en-US" dirty="0" smtClean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novčanim</a:t>
            </a:r>
            <a:r>
              <a:rPr lang="en-US" dirty="0"/>
              <a:t> </a:t>
            </a:r>
            <a:r>
              <a:rPr lang="en-US" dirty="0" err="1"/>
              <a:t>manjkom</a:t>
            </a:r>
            <a:r>
              <a:rPr lang="en-US" dirty="0"/>
              <a:t>, </a:t>
            </a:r>
            <a:r>
              <a:rPr lang="en-US" dirty="0" err="1"/>
              <a:t>pri</a:t>
            </a:r>
            <a:r>
              <a:rPr lang="en-US" dirty="0"/>
              <a:t> tom </a:t>
            </a:r>
            <a:r>
              <a:rPr lang="en-US" dirty="0" err="1"/>
              <a:t>naplaćujući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(</a:t>
            </a:r>
            <a:r>
              <a:rPr lang="en-US" dirty="0" err="1"/>
              <a:t>institucije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kreirajući</a:t>
            </a:r>
            <a:r>
              <a:rPr lang="sr-Latn-ME" dirty="0" smtClean="0"/>
              <a:t> </a:t>
            </a:r>
            <a:r>
              <a:rPr lang="en-US" dirty="0" err="1" smtClean="0"/>
              <a:t>infrastrukturu</a:t>
            </a:r>
            <a:r>
              <a:rPr lang="en-US" dirty="0"/>
              <a:t>, regulative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u </a:t>
            </a:r>
            <a:r>
              <a:rPr lang="en-US" dirty="0" err="1"/>
              <a:t>cilju</a:t>
            </a:r>
            <a:r>
              <a:rPr lang="en-US" dirty="0"/>
              <a:t> </a:t>
            </a:r>
            <a:r>
              <a:rPr lang="en-US" dirty="0" err="1"/>
              <a:t>efikasne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kvalitetne</a:t>
            </a:r>
            <a:r>
              <a:rPr lang="en-US" dirty="0"/>
              <a:t> </a:t>
            </a:r>
            <a:r>
              <a:rPr lang="en-US" dirty="0" err="1"/>
              <a:t>alokacije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tržišta</a:t>
            </a:r>
            <a:r>
              <a:rPr lang="en-US" dirty="0"/>
              <a:t>). </a:t>
            </a:r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795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marketing </a:t>
            </a:r>
            <a:r>
              <a:rPr lang="en-US" dirty="0" err="1"/>
              <a:t>novog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lokalna</a:t>
            </a:r>
            <a:r>
              <a:rPr lang="en-US" dirty="0"/>
              <a:t> </a:t>
            </a:r>
            <a:r>
              <a:rPr lang="en-US" dirty="0" err="1"/>
              <a:t>vlast</a:t>
            </a:r>
            <a:r>
              <a:rPr lang="en-US" dirty="0"/>
              <a:t> </a:t>
            </a:r>
            <a:r>
              <a:rPr lang="en-US" dirty="0" err="1" smtClean="0"/>
              <a:t>treba</a:t>
            </a:r>
            <a:r>
              <a:rPr lang="sr-Latn-ME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izgradnju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Ova </a:t>
            </a:r>
            <a:r>
              <a:rPr lang="en-US" dirty="0" err="1"/>
              <a:t>sredstva</a:t>
            </a:r>
            <a:r>
              <a:rPr lang="en-US" dirty="0"/>
              <a:t> se </a:t>
            </a:r>
            <a:r>
              <a:rPr lang="sr-Latn-ME" dirty="0" smtClean="0"/>
              <a:t>obezbjeđuju</a:t>
            </a:r>
            <a:r>
              <a:rPr lang="en-US" dirty="0" smtClean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.</a:t>
            </a:r>
          </a:p>
          <a:p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efikasna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dobro </a:t>
            </a:r>
            <a:r>
              <a:rPr lang="en-US" dirty="0" err="1"/>
              <a:t>organizovana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nam</a:t>
            </a:r>
            <a:r>
              <a:rPr lang="sr-Latn-ME" dirty="0" smtClean="0"/>
              <a:t> </a:t>
            </a:r>
            <a:r>
              <a:rPr lang="en-US" dirty="0" err="1" smtClean="0"/>
              <a:t>potrebni</a:t>
            </a:r>
            <a:r>
              <a:rPr lang="en-US" dirty="0" smtClean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poboljšali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ekonomsko</a:t>
            </a:r>
            <a:r>
              <a:rPr lang="en-US" dirty="0"/>
              <a:t> </a:t>
            </a:r>
            <a:r>
              <a:rPr lang="en-US" dirty="0" err="1" smtClean="0"/>
              <a:t>blagostanje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bitni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ekonomsko</a:t>
            </a:r>
            <a:r>
              <a:rPr lang="sr-Latn-ME" dirty="0" smtClean="0"/>
              <a:t> </a:t>
            </a:r>
            <a:r>
              <a:rPr lang="en-US" dirty="0" err="1" smtClean="0"/>
              <a:t>zdravlje</a:t>
            </a:r>
            <a:r>
              <a:rPr lang="en-US" dirty="0" smtClean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pojedinaca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ele</a:t>
            </a:r>
            <a:r>
              <a:rPr lang="en-US" dirty="0" smtClean="0"/>
              <a:t>  </a:t>
            </a:r>
            <a:r>
              <a:rPr lang="en-US" dirty="0" err="1"/>
              <a:t>ekonomije</a:t>
            </a:r>
            <a:r>
              <a:rPr lang="en-US" dirty="0"/>
              <a:t>. 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203026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ME" dirty="0" smtClean="0"/>
              <a:t>Desio se i</a:t>
            </a:r>
            <a:r>
              <a:rPr lang="en-US" dirty="0" smtClean="0"/>
              <a:t> </a:t>
            </a:r>
            <a:r>
              <a:rPr lang="en-US" dirty="0" err="1" smtClean="0"/>
              <a:t>raspad</a:t>
            </a:r>
            <a:r>
              <a:rPr lang="sr-Latn-ME" dirty="0" smtClean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zemlje</a:t>
            </a:r>
            <a:r>
              <a:rPr lang="sr-Latn-ME" dirty="0" smtClean="0"/>
              <a:t> (SFRJ)</a:t>
            </a:r>
            <a:r>
              <a:rPr lang="en-US" dirty="0" smtClean="0"/>
              <a:t> </a:t>
            </a:r>
            <a:r>
              <a:rPr lang="en-US" dirty="0"/>
              <a:t>pa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dobro </a:t>
            </a:r>
            <a:r>
              <a:rPr lang="en-US" dirty="0" err="1"/>
              <a:t>znamo</a:t>
            </a:r>
            <a:r>
              <a:rPr lang="en-US" dirty="0"/>
              <a:t> </a:t>
            </a:r>
            <a:r>
              <a:rPr lang="sr-Latn-ME" dirty="0" err="1"/>
              <a:t>š</a:t>
            </a:r>
            <a:r>
              <a:rPr lang="en-US" dirty="0" smtClean="0"/>
              <a:t>ta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on ne</a:t>
            </a:r>
            <a:r>
              <a:rPr lang="sr-Latn-ME" dirty="0"/>
              <a:t> </a:t>
            </a:r>
            <a:r>
              <a:rPr lang="en-US" dirty="0" err="1"/>
              <a:t>funkcioniše</a:t>
            </a:r>
            <a:r>
              <a:rPr lang="en-US" dirty="0"/>
              <a:t> </a:t>
            </a:r>
            <a:r>
              <a:rPr lang="en-US" dirty="0" err="1"/>
              <a:t>onako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trebao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Tada se u </a:t>
            </a:r>
            <a:r>
              <a:rPr lang="en-US" dirty="0" err="1"/>
              <a:t>principu</a:t>
            </a:r>
            <a:r>
              <a:rPr lang="en-US" dirty="0"/>
              <a:t> </a:t>
            </a:r>
            <a:r>
              <a:rPr lang="en-US" dirty="0" err="1"/>
              <a:t>raspada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čitava</a:t>
            </a:r>
            <a:r>
              <a:rPr lang="en-US" dirty="0"/>
              <a:t> 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sr-Latn-ME" dirty="0"/>
              <a:t> </a:t>
            </a:r>
            <a:r>
              <a:rPr lang="en-US" dirty="0" err="1"/>
              <a:t>zemlje</a:t>
            </a:r>
            <a:r>
              <a:rPr lang="en-US" dirty="0"/>
              <a:t>.</a:t>
            </a:r>
          </a:p>
          <a:p>
            <a:r>
              <a:rPr lang="sr-Latn-ME" dirty="0" smtClean="0"/>
              <a:t>Da</a:t>
            </a:r>
            <a:r>
              <a:rPr lang="en-US" dirty="0" smtClean="0"/>
              <a:t> </a:t>
            </a:r>
            <a:r>
              <a:rPr lang="en-US" dirty="0"/>
              <a:t>bi </a:t>
            </a:r>
            <a:r>
              <a:rPr lang="en-US" dirty="0" err="1"/>
              <a:t>istražili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posrednika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ekonomiju</a:t>
            </a:r>
            <a:r>
              <a:rPr lang="en-US" dirty="0"/>
              <a:t>, </a:t>
            </a:r>
            <a:r>
              <a:rPr lang="en-US" dirty="0" err="1"/>
              <a:t>moramo</a:t>
            </a:r>
            <a:r>
              <a:rPr lang="en-US" dirty="0"/>
              <a:t> </a:t>
            </a:r>
            <a:r>
              <a:rPr lang="en-US" dirty="0" err="1"/>
              <a:t>prvo</a:t>
            </a:r>
            <a:r>
              <a:rPr lang="sr-Latn-ME" dirty="0"/>
              <a:t> </a:t>
            </a:r>
            <a:r>
              <a:rPr lang="en-US" dirty="0" err="1" smtClean="0"/>
              <a:t>razum</a:t>
            </a:r>
            <a:r>
              <a:rPr lang="sr-Latn-ME" dirty="0" smtClean="0"/>
              <a:t>j</a:t>
            </a:r>
            <a:r>
              <a:rPr lang="en-US" dirty="0" err="1" smtClean="0"/>
              <a:t>eti</a:t>
            </a:r>
            <a:r>
              <a:rPr lang="en-US" dirty="0" smtClean="0"/>
              <a:t> </a:t>
            </a:r>
            <a:r>
              <a:rPr lang="en-US" dirty="0" err="1"/>
              <a:t>opštu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njegovog</a:t>
            </a:r>
            <a:r>
              <a:rPr lang="en-US" dirty="0"/>
              <a:t> </a:t>
            </a:r>
            <a:r>
              <a:rPr lang="en-US" dirty="0" err="1"/>
              <a:t>funkcionisanja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758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35" y="1600200"/>
            <a:ext cx="641513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227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r-Latn-ME" b="1" dirty="0" smtClean="0"/>
              <a:t>FINANSIJSKA TRŽIŠTA</a:t>
            </a:r>
          </a:p>
          <a:p>
            <a:pPr marL="0" indent="0">
              <a:buNone/>
            </a:pPr>
            <a:r>
              <a:rPr lang="en-US" b="1" dirty="0" err="1" smtClean="0"/>
              <a:t>Zašto</a:t>
            </a:r>
            <a:r>
              <a:rPr lang="en-US" b="1" dirty="0" smtClean="0"/>
              <a:t> </a:t>
            </a:r>
            <a:r>
              <a:rPr lang="en-US" b="1" dirty="0" err="1"/>
              <a:t>proučavati</a:t>
            </a:r>
            <a:r>
              <a:rPr lang="en-US" b="1" dirty="0"/>
              <a:t> </a:t>
            </a:r>
            <a:r>
              <a:rPr lang="en-US" b="1" dirty="0" err="1"/>
              <a:t>finansijska</a:t>
            </a:r>
            <a:r>
              <a:rPr lang="en-US" b="1" dirty="0"/>
              <a:t> </a:t>
            </a:r>
            <a:r>
              <a:rPr lang="en-US" b="1" dirty="0" err="1"/>
              <a:t>tržišta</a:t>
            </a:r>
            <a:r>
              <a:rPr lang="en-US" b="1" dirty="0"/>
              <a:t>?</a:t>
            </a:r>
          </a:p>
          <a:p>
            <a:r>
              <a:rPr lang="en-US" dirty="0" err="1"/>
              <a:t>Pretpostavite</a:t>
            </a:r>
            <a:r>
              <a:rPr lang="en-US" dirty="0"/>
              <a:t> da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sr-Latn-ME" dirty="0" smtClean="0"/>
              <a:t>ij</a:t>
            </a:r>
            <a:r>
              <a:rPr lang="en-US" dirty="0" err="1" smtClean="0"/>
              <a:t>estima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u </a:t>
            </a:r>
            <a:r>
              <a:rPr lang="en-US" dirty="0" err="1"/>
              <a:t>novinama</a:t>
            </a:r>
            <a:r>
              <a:rPr lang="en-US" dirty="0"/>
              <a:t> </a:t>
            </a:r>
            <a:r>
              <a:rPr lang="en-US" dirty="0" err="1"/>
              <a:t>saznate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je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 smtClean="0"/>
              <a:t>postalo</a:t>
            </a:r>
            <a:r>
              <a:rPr lang="sr-Latn-ME" dirty="0" smtClean="0"/>
              <a:t> </a:t>
            </a:r>
            <a:r>
              <a:rPr lang="en-US" dirty="0" err="1" smtClean="0"/>
              <a:t>trenutni</a:t>
            </a:r>
            <a:r>
              <a:rPr lang="en-US" dirty="0" smtClean="0"/>
              <a:t> </a:t>
            </a:r>
            <a:r>
              <a:rPr lang="en-US" dirty="0"/>
              <a:t>hit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ulaganje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sr-Latn-ME" dirty="0" err="1"/>
              <a:t>š</a:t>
            </a:r>
            <a:r>
              <a:rPr lang="en-US" dirty="0" smtClean="0"/>
              <a:t>to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sr-Latn-ME" dirty="0" smtClean="0"/>
              <a:t>nije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/>
              <a:t>Šta</a:t>
            </a:r>
            <a:r>
              <a:rPr lang="en-US" dirty="0"/>
              <a:t> bi ta </a:t>
            </a:r>
            <a:r>
              <a:rPr lang="en-US" dirty="0" err="1"/>
              <a:t>informacija</a:t>
            </a:r>
            <a:r>
              <a:rPr lang="en-US" dirty="0"/>
              <a:t> </a:t>
            </a:r>
            <a:r>
              <a:rPr lang="en-US" dirty="0" err="1"/>
              <a:t>vama</a:t>
            </a:r>
            <a:r>
              <a:rPr lang="en-US" dirty="0"/>
              <a:t> </a:t>
            </a:r>
            <a:r>
              <a:rPr lang="en-US" dirty="0" err="1" smtClean="0"/>
              <a:t>mogla</a:t>
            </a:r>
            <a:r>
              <a:rPr lang="sr-Latn-ME" dirty="0" smtClean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znači</a:t>
            </a:r>
            <a:r>
              <a:rPr lang="sr-Latn-ME" dirty="0"/>
              <a:t>?</a:t>
            </a:r>
            <a:r>
              <a:rPr lang="en-US" dirty="0" smtClean="0"/>
              <a:t> </a:t>
            </a:r>
            <a:endParaRPr lang="sr-Latn-ME" dirty="0" smtClean="0"/>
          </a:p>
          <a:p>
            <a:r>
              <a:rPr lang="en-US" dirty="0" smtClean="0"/>
              <a:t>Da </a:t>
            </a:r>
            <a:r>
              <a:rPr lang="en-US" dirty="0"/>
              <a:t>li to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kamatne</a:t>
            </a:r>
            <a:r>
              <a:rPr lang="en-US" dirty="0"/>
              <a:t> stope </a:t>
            </a:r>
            <a:r>
              <a:rPr lang="en-US" dirty="0" err="1"/>
              <a:t>pasti</a:t>
            </a:r>
            <a:r>
              <a:rPr lang="en-US" dirty="0"/>
              <a:t> pa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pozajmice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krediti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 smtClean="0"/>
              <a:t>jeftiniji</a:t>
            </a:r>
            <a:r>
              <a:rPr lang="sr-Latn-ME" dirty="0"/>
              <a:t>?</a:t>
            </a:r>
            <a:endParaRPr lang="en-US" dirty="0"/>
          </a:p>
          <a:p>
            <a:r>
              <a:rPr lang="vi-VN" dirty="0"/>
              <a:t>Da li će te tada lakše i jeftinije moći da dođete do sredstva potrebnih za </a:t>
            </a:r>
            <a:r>
              <a:rPr lang="vi-VN" dirty="0" smtClean="0"/>
              <a:t>finansiranje</a:t>
            </a:r>
            <a:r>
              <a:rPr lang="sr-Latn-ME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poduhvata</a:t>
            </a:r>
            <a:r>
              <a:rPr lang="en-US" dirty="0" smtClean="0"/>
              <a:t>?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/>
              <a:t>Ili to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se </a:t>
            </a:r>
            <a:r>
              <a:rPr lang="en-US" dirty="0" err="1"/>
              <a:t>ekonomija</a:t>
            </a:r>
            <a:r>
              <a:rPr lang="en-US" dirty="0"/>
              <a:t> </a:t>
            </a:r>
            <a:r>
              <a:rPr lang="en-US" dirty="0" err="1"/>
              <a:t>oporaviti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ME" dirty="0" smtClean="0"/>
              <a:t> </a:t>
            </a:r>
            <a:r>
              <a:rPr lang="it-IT" dirty="0" smtClean="0"/>
              <a:t>budućnosti </a:t>
            </a:r>
            <a:r>
              <a:rPr lang="it-IT" dirty="0"/>
              <a:t>pa je sada pravo </a:t>
            </a:r>
            <a:r>
              <a:rPr lang="it-IT" dirty="0" smtClean="0"/>
              <a:t>vr</a:t>
            </a:r>
            <a:r>
              <a:rPr lang="sr-Latn-ME" dirty="0" smtClean="0"/>
              <a:t>ij</a:t>
            </a:r>
            <a:r>
              <a:rPr lang="it-IT" dirty="0" smtClean="0"/>
              <a:t>eme </a:t>
            </a:r>
            <a:r>
              <a:rPr lang="it-IT" dirty="0"/>
              <a:t>za investicije</a:t>
            </a:r>
            <a:r>
              <a:rPr lang="it-IT" dirty="0" smtClean="0"/>
              <a:t>?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315882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Za </a:t>
            </a:r>
            <a:r>
              <a:rPr lang="it-IT" dirty="0"/>
              <a:t>koji vid finansiranja bi ste se vi</a:t>
            </a:r>
            <a:r>
              <a:rPr lang="sr-Latn-ME" dirty="0"/>
              <a:t> </a:t>
            </a:r>
            <a:r>
              <a:rPr lang="en-US" dirty="0" err="1"/>
              <a:t>odlučili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 smtClean="0"/>
              <a:t>:</a:t>
            </a:r>
            <a:endParaRPr lang="sr-Latn-ME" dirty="0"/>
          </a:p>
          <a:p>
            <a:pPr marL="0" indent="0">
              <a:buNone/>
            </a:pPr>
            <a:r>
              <a:rPr lang="sr-Latn-ME" dirty="0" smtClean="0"/>
              <a:t>-</a:t>
            </a:r>
            <a:r>
              <a:rPr lang="en-US" dirty="0" smtClean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emisije</a:t>
            </a:r>
            <a:r>
              <a:rPr lang="en-US" dirty="0"/>
              <a:t> </a:t>
            </a:r>
            <a:r>
              <a:rPr lang="en-US" dirty="0" err="1" smtClean="0"/>
              <a:t>obveznica</a:t>
            </a:r>
            <a:r>
              <a:rPr lang="sr-Latn-ME" dirty="0" smtClean="0"/>
              <a:t> (HVO)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endParaRPr lang="sr-Latn-ME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sr-Latn-ME" dirty="0" smtClean="0"/>
              <a:t>- </a:t>
            </a:r>
            <a:r>
              <a:rPr lang="en-US" dirty="0" err="1" smtClean="0"/>
              <a:t>putem</a:t>
            </a:r>
            <a:r>
              <a:rPr lang="sr-Latn-ME" dirty="0" smtClean="0"/>
              <a:t> </a:t>
            </a:r>
            <a:r>
              <a:rPr lang="en-US" dirty="0" err="1" smtClean="0"/>
              <a:t>uzimanja</a:t>
            </a:r>
            <a:r>
              <a:rPr lang="en-US" dirty="0" smtClean="0"/>
              <a:t> </a:t>
            </a:r>
            <a:r>
              <a:rPr lang="en-US" dirty="0" err="1"/>
              <a:t>kredita</a:t>
            </a:r>
            <a:r>
              <a:rPr lang="en-US" dirty="0"/>
              <a:t> ? </a:t>
            </a:r>
            <a:endParaRPr lang="sr-Latn-ME" dirty="0"/>
          </a:p>
          <a:p>
            <a:r>
              <a:rPr lang="en-US" dirty="0" err="1"/>
              <a:t>Proučavanje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funkcionisanja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finansijskih</a:t>
            </a:r>
            <a:r>
              <a:rPr lang="sr-Latn-ME" dirty="0" smtClean="0"/>
              <a:t> </a:t>
            </a:r>
            <a:r>
              <a:rPr lang="pl-PL" dirty="0" smtClean="0"/>
              <a:t>institucija </a:t>
            </a:r>
            <a:r>
              <a:rPr lang="pl-PL" dirty="0"/>
              <a:t>nam daje mogućnost da se upoznamo i znamo odgovore na ova pitanja.</a:t>
            </a:r>
          </a:p>
          <a:p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ne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svakodnevni</a:t>
            </a:r>
            <a:r>
              <a:rPr lang="en-US" dirty="0"/>
              <a:t> </a:t>
            </a:r>
            <a:r>
              <a:rPr lang="en-US" dirty="0" err="1"/>
              <a:t>život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sv</a:t>
            </a:r>
            <a:r>
              <a:rPr lang="sr-Latn-ME" dirty="0" smtClean="0"/>
              <a:t>ij</a:t>
            </a:r>
            <a:r>
              <a:rPr lang="en-US" dirty="0" smtClean="0"/>
              <a:t>et u</a:t>
            </a:r>
            <a:r>
              <a:rPr lang="sr-Latn-ME" dirty="0" smtClean="0"/>
              <a:t> </a:t>
            </a:r>
            <a:r>
              <a:rPr lang="en-US" dirty="0" smtClean="0"/>
              <a:t>c</a:t>
            </a:r>
            <a:r>
              <a:rPr lang="sr-Latn-ME" dirty="0" smtClean="0"/>
              <a:t>j</a:t>
            </a:r>
            <a:r>
              <a:rPr lang="en-US" dirty="0" err="1" smtClean="0"/>
              <a:t>elini</a:t>
            </a:r>
            <a:r>
              <a:rPr lang="en-US" dirty="0"/>
              <a:t>. 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7956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1154097"/>
          </a:xfrm>
        </p:spPr>
        <p:txBody>
          <a:bodyPr/>
          <a:lstStyle/>
          <a:p>
            <a:r>
              <a:rPr lang="sr-Latn-ME" dirty="0" smtClean="0"/>
              <a:t>Cilj izučavanja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ME" sz="2400" dirty="0"/>
              <a:t>Upoznavanje studenata </a:t>
            </a:r>
            <a:r>
              <a:rPr lang="sr-Latn-ME" sz="2400" dirty="0" smtClean="0"/>
              <a:t>sa:</a:t>
            </a:r>
          </a:p>
          <a:p>
            <a:r>
              <a:rPr lang="sr-Latn-ME" sz="2400" dirty="0" smtClean="0"/>
              <a:t> </a:t>
            </a:r>
            <a:r>
              <a:rPr lang="sr-Latn-ME" sz="2400" dirty="0"/>
              <a:t>finansijsko-pravnim institucijama, </a:t>
            </a:r>
            <a:endParaRPr lang="sr-Latn-ME" sz="2400" dirty="0" smtClean="0"/>
          </a:p>
          <a:p>
            <a:r>
              <a:rPr lang="sr-Latn-ME" sz="2400" dirty="0" smtClean="0"/>
              <a:t>pravnim </a:t>
            </a:r>
            <a:r>
              <a:rPr lang="sr-Latn-ME" sz="2400" dirty="0"/>
              <a:t>okvirom uspostave i unutarnjeg organiziranja finansijskih institucija, </a:t>
            </a:r>
            <a:endParaRPr lang="sr-Latn-ME" sz="2400" dirty="0" smtClean="0"/>
          </a:p>
          <a:p>
            <a:r>
              <a:rPr lang="sr-Latn-ME" sz="2400" dirty="0" smtClean="0"/>
              <a:t>principima </a:t>
            </a:r>
            <a:r>
              <a:rPr lang="sr-Latn-ME" sz="2400" dirty="0"/>
              <a:t>na kojima se zansniva rad finansijskih institucija, </a:t>
            </a:r>
            <a:endParaRPr lang="sr-Latn-ME" sz="2400" dirty="0" smtClean="0"/>
          </a:p>
          <a:p>
            <a:r>
              <a:rPr lang="sr-Latn-ME" sz="2400" dirty="0" smtClean="0"/>
              <a:t>funkcijama </a:t>
            </a:r>
            <a:r>
              <a:rPr lang="sr-Latn-ME" sz="2400" dirty="0"/>
              <a:t>finansijskih institucija, </a:t>
            </a:r>
            <a:endParaRPr lang="sr-Latn-ME" sz="2400" dirty="0" smtClean="0"/>
          </a:p>
          <a:p>
            <a:r>
              <a:rPr lang="sr-Latn-ME" sz="2400" dirty="0" smtClean="0"/>
              <a:t>djelokrugom </a:t>
            </a:r>
            <a:r>
              <a:rPr lang="sr-Latn-ME" sz="2400" dirty="0"/>
              <a:t>nadležnosti, te ulogom i ciljevima finansijskih institucija </a:t>
            </a:r>
            <a:endParaRPr lang="sr-Latn-ME" sz="2400" dirty="0" smtClean="0"/>
          </a:p>
          <a:p>
            <a:r>
              <a:rPr lang="sr-Latn-ME" sz="2400" dirty="0" smtClean="0"/>
              <a:t>Finansijskim  sistemom  </a:t>
            </a:r>
            <a:r>
              <a:rPr lang="sr-Latn-ME" sz="2400" dirty="0"/>
              <a:t>Bosne i Hercegovine, kao i </a:t>
            </a:r>
            <a:r>
              <a:rPr lang="sr-Latn-ME" sz="2400" dirty="0" smtClean="0"/>
              <a:t>izvorima </a:t>
            </a:r>
            <a:r>
              <a:rPr lang="sr-Latn-ME" sz="2400" dirty="0"/>
              <a:t>prava, te </a:t>
            </a:r>
            <a:r>
              <a:rPr lang="sr-Latn-ME" sz="2400" dirty="0" smtClean="0"/>
              <a:t>korisnicima </a:t>
            </a:r>
            <a:r>
              <a:rPr lang="sr-Latn-ME" sz="2400" dirty="0"/>
              <a:t>usluga</a:t>
            </a:r>
            <a:r>
              <a:rPr lang="sr-Latn-ME" sz="2400" dirty="0" smtClean="0"/>
              <a:t>.</a:t>
            </a:r>
          </a:p>
          <a:p>
            <a:r>
              <a:rPr lang="pl-PL" sz="2400" dirty="0"/>
              <a:t>Studenti se osposobljavaju za rad u finansijsko-pravnim institucijama.</a:t>
            </a:r>
            <a:endParaRPr lang="sr-Latn-ME" sz="2400" dirty="0"/>
          </a:p>
        </p:txBody>
      </p:sp>
    </p:spTree>
    <p:extLst>
      <p:ext uri="{BB962C8B-B14F-4D97-AF65-F5344CB8AC3E}">
        <p14:creationId xmlns="" xmlns:p14="http://schemas.microsoft.com/office/powerpoint/2010/main" val="3007553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Ona</a:t>
            </a:r>
            <a:r>
              <a:rPr lang="en-US" dirty="0"/>
              <a:t> </a:t>
            </a:r>
            <a:r>
              <a:rPr lang="sr-Latn-ME" dirty="0" smtClean="0"/>
              <a:t>okreću</a:t>
            </a:r>
            <a:r>
              <a:rPr lang="en-US" dirty="0" smtClean="0"/>
              <a:t> </a:t>
            </a:r>
            <a:r>
              <a:rPr lang="en-US" dirty="0" err="1"/>
              <a:t>stotine</a:t>
            </a:r>
            <a:r>
              <a:rPr lang="en-US" dirty="0"/>
              <a:t> </a:t>
            </a:r>
            <a:r>
              <a:rPr lang="en-US" dirty="0" err="1"/>
              <a:t>milijardi</a:t>
            </a:r>
            <a:r>
              <a:rPr lang="en-US" dirty="0"/>
              <a:t> </a:t>
            </a:r>
            <a:r>
              <a:rPr lang="en-US" dirty="0" err="1"/>
              <a:t>dolara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novčane</a:t>
            </a:r>
            <a:r>
              <a:rPr lang="en-US" dirty="0"/>
              <a:t> </a:t>
            </a:r>
            <a:r>
              <a:rPr lang="en-US" dirty="0" err="1"/>
              <a:t>tokove</a:t>
            </a:r>
            <a:r>
              <a:rPr lang="en-US" dirty="0"/>
              <a:t>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etske</a:t>
            </a:r>
            <a:r>
              <a:rPr lang="sr-Latn-ME" dirty="0" smtClean="0"/>
              <a:t> </a:t>
            </a:r>
            <a:r>
              <a:rPr lang="en-US" dirty="0" err="1" smtClean="0"/>
              <a:t>ekonomije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Zahvaljujući</a:t>
            </a:r>
            <a:r>
              <a:rPr lang="en-US" dirty="0"/>
              <a:t> </a:t>
            </a:r>
            <a:r>
              <a:rPr lang="en-US" dirty="0" err="1"/>
              <a:t>alokaciji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plasmanu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povratno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en-US" dirty="0" err="1" smtClean="0"/>
              <a:t>dobit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ekonomsko</a:t>
            </a:r>
            <a:r>
              <a:rPr lang="en-US" dirty="0"/>
              <a:t> </a:t>
            </a:r>
            <a:r>
              <a:rPr lang="en-US" dirty="0" err="1"/>
              <a:t>blagostanje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.</a:t>
            </a:r>
            <a:endParaRPr lang="sr-Latn-ME" dirty="0"/>
          </a:p>
          <a:p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tog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od</a:t>
            </a:r>
            <a:r>
              <a:rPr lang="sr-Latn-ME" dirty="0"/>
              <a:t>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političkog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teži</a:t>
            </a:r>
            <a:r>
              <a:rPr lang="en-US" dirty="0"/>
              <a:t> da se </a:t>
            </a:r>
            <a:r>
              <a:rPr lang="en-US" dirty="0" err="1"/>
              <a:t>ravnopravno</a:t>
            </a:r>
            <a:r>
              <a:rPr lang="en-US" dirty="0"/>
              <a:t> </a:t>
            </a:r>
            <a:r>
              <a:rPr lang="en-US" dirty="0" err="1"/>
              <a:t>uključi</a:t>
            </a:r>
            <a:r>
              <a:rPr lang="en-US" dirty="0"/>
              <a:t> u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etske</a:t>
            </a:r>
            <a:r>
              <a:rPr lang="sr-Latn-ME" dirty="0" smtClean="0"/>
              <a:t> </a:t>
            </a:r>
            <a:r>
              <a:rPr lang="en-US" dirty="0" err="1"/>
              <a:t>tokove</a:t>
            </a:r>
            <a:r>
              <a:rPr lang="en-US" dirty="0"/>
              <a:t> </a:t>
            </a:r>
            <a:r>
              <a:rPr lang="en-US" dirty="0" err="1"/>
              <a:t>teži</a:t>
            </a:r>
            <a:r>
              <a:rPr lang="en-US" dirty="0"/>
              <a:t> da ova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razvije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ta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odgovorna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sr-Latn-ME" dirty="0"/>
              <a:t> </a:t>
            </a:r>
            <a:r>
              <a:rPr lang="en-US" dirty="0" err="1"/>
              <a:t>investiranje</a:t>
            </a:r>
            <a:r>
              <a:rPr lang="en-US" dirty="0"/>
              <a:t> u </a:t>
            </a:r>
            <a:r>
              <a:rPr lang="en-US" dirty="0" err="1"/>
              <a:t>dugoročni</a:t>
            </a:r>
            <a:r>
              <a:rPr lang="en-US" dirty="0"/>
              <a:t> </a:t>
            </a:r>
            <a:r>
              <a:rPr lang="en-US" dirty="0" err="1"/>
              <a:t>rast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privrednog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224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ME" b="1" dirty="0" smtClean="0"/>
              <a:t>Šta su f</a:t>
            </a:r>
            <a:r>
              <a:rPr lang="en-US" b="1" dirty="0" err="1" smtClean="0"/>
              <a:t>inansijska</a:t>
            </a:r>
            <a:r>
              <a:rPr lang="en-US" b="1" dirty="0" smtClean="0"/>
              <a:t> </a:t>
            </a:r>
            <a:r>
              <a:rPr lang="en-US" b="1" dirty="0" err="1" smtClean="0"/>
              <a:t>tržišta</a:t>
            </a:r>
            <a:r>
              <a:rPr lang="sr-Latn-ME" b="1" dirty="0" smtClean="0"/>
              <a:t>?</a:t>
            </a:r>
            <a:endParaRPr lang="en-US" b="1" dirty="0"/>
          </a:p>
          <a:p>
            <a:r>
              <a:rPr lang="en-US" b="1" i="1" dirty="0" err="1"/>
              <a:t>Finansijska</a:t>
            </a:r>
            <a:r>
              <a:rPr lang="en-US" b="1" i="1" dirty="0"/>
              <a:t> </a:t>
            </a:r>
            <a:r>
              <a:rPr lang="en-US" b="1" i="1" dirty="0" err="1"/>
              <a:t>tržišta</a:t>
            </a:r>
            <a:r>
              <a:rPr lang="en-US" b="1" i="1" dirty="0"/>
              <a:t> </a:t>
            </a:r>
            <a:r>
              <a:rPr lang="en-US" b="1" i="1" dirty="0" err="1"/>
              <a:t>su</a:t>
            </a:r>
            <a:r>
              <a:rPr lang="en-US" b="1" i="1" dirty="0"/>
              <a:t> </a:t>
            </a:r>
            <a:r>
              <a:rPr lang="en-US" b="1" i="1" dirty="0" smtClean="0"/>
              <a:t>m</a:t>
            </a:r>
            <a:r>
              <a:rPr lang="sr-Latn-ME" b="1" i="1" dirty="0" smtClean="0"/>
              <a:t>j</a:t>
            </a:r>
            <a:r>
              <a:rPr lang="en-US" b="1" i="1" dirty="0" err="1" smtClean="0"/>
              <a:t>esta</a:t>
            </a:r>
            <a:r>
              <a:rPr lang="en-US" b="1" i="1" dirty="0" smtClean="0"/>
              <a:t> </a:t>
            </a:r>
            <a:r>
              <a:rPr lang="en-US" b="1" i="1" dirty="0" err="1"/>
              <a:t>fizička</a:t>
            </a:r>
            <a:r>
              <a:rPr lang="en-US" b="1" i="1" dirty="0"/>
              <a:t> </a:t>
            </a:r>
            <a:r>
              <a:rPr lang="en-US" b="1" i="1" dirty="0" err="1"/>
              <a:t>ili</a:t>
            </a:r>
            <a:r>
              <a:rPr lang="en-US" b="1" i="1" dirty="0"/>
              <a:t> </a:t>
            </a:r>
            <a:r>
              <a:rPr lang="en-US" b="1" i="1" dirty="0" err="1" smtClean="0"/>
              <a:t>virtuelna</a:t>
            </a:r>
            <a:r>
              <a:rPr lang="sr-Latn-ME" b="1" i="1" dirty="0" smtClean="0"/>
              <a:t>,</a:t>
            </a:r>
            <a:r>
              <a:rPr lang="en-US" b="1" i="1" dirty="0" smtClean="0"/>
              <a:t> </a:t>
            </a:r>
            <a:r>
              <a:rPr lang="en-US" b="1" i="1" dirty="0" err="1"/>
              <a:t>na</a:t>
            </a:r>
            <a:r>
              <a:rPr lang="en-US" b="1" i="1" dirty="0"/>
              <a:t> </a:t>
            </a:r>
            <a:r>
              <a:rPr lang="en-US" b="1" i="1" dirty="0" err="1"/>
              <a:t>kojima</a:t>
            </a:r>
            <a:r>
              <a:rPr lang="en-US" b="1" i="1" dirty="0"/>
              <a:t> se </a:t>
            </a:r>
            <a:r>
              <a:rPr lang="en-US" b="1" i="1" dirty="0" err="1"/>
              <a:t>finansijska</a:t>
            </a:r>
            <a:r>
              <a:rPr lang="en-US" b="1" i="1" dirty="0"/>
              <a:t> </a:t>
            </a:r>
            <a:r>
              <a:rPr lang="en-US" b="1" i="1" dirty="0" err="1" smtClean="0"/>
              <a:t>sredstva</a:t>
            </a:r>
            <a:r>
              <a:rPr lang="sr-Latn-ME" b="1" i="1" dirty="0" smtClean="0"/>
              <a:t> </a:t>
            </a:r>
            <a:r>
              <a:rPr lang="en-US" b="1" i="1" dirty="0" err="1" smtClean="0"/>
              <a:t>prenose</a:t>
            </a:r>
            <a:r>
              <a:rPr lang="en-US" b="1" i="1" dirty="0" smtClean="0"/>
              <a:t> </a:t>
            </a:r>
            <a:r>
              <a:rPr lang="en-US" b="1" i="1" dirty="0"/>
              <a:t>od </a:t>
            </a:r>
            <a:r>
              <a:rPr lang="en-US" b="1" i="1" dirty="0" err="1"/>
              <a:t>ljudi</a:t>
            </a:r>
            <a:r>
              <a:rPr lang="en-US" b="1" i="1" dirty="0"/>
              <a:t> </a:t>
            </a:r>
            <a:r>
              <a:rPr lang="en-US" b="1" i="1" dirty="0" err="1"/>
              <a:t>koji</a:t>
            </a:r>
            <a:r>
              <a:rPr lang="en-US" b="1" i="1" dirty="0"/>
              <a:t> </a:t>
            </a:r>
            <a:r>
              <a:rPr lang="en-US" b="1" i="1" dirty="0" err="1"/>
              <a:t>imaju</a:t>
            </a:r>
            <a:r>
              <a:rPr lang="en-US" b="1" i="1" dirty="0"/>
              <a:t> </a:t>
            </a:r>
            <a:r>
              <a:rPr lang="en-US" b="1" i="1" dirty="0" err="1"/>
              <a:t>višak</a:t>
            </a:r>
            <a:r>
              <a:rPr lang="en-US" b="1" i="1" dirty="0"/>
              <a:t> </a:t>
            </a:r>
            <a:r>
              <a:rPr lang="en-US" b="1" i="1" dirty="0" err="1"/>
              <a:t>raspoloživih</a:t>
            </a:r>
            <a:r>
              <a:rPr lang="en-US" b="1" i="1" dirty="0"/>
              <a:t> </a:t>
            </a:r>
            <a:r>
              <a:rPr lang="en-US" b="1" i="1" dirty="0" err="1" smtClean="0"/>
              <a:t>sredstava</a:t>
            </a:r>
            <a:r>
              <a:rPr lang="sr-Latn-ME" b="1" i="1" dirty="0" smtClean="0"/>
              <a:t>,</a:t>
            </a:r>
            <a:r>
              <a:rPr lang="en-US" b="1" i="1" dirty="0" smtClean="0"/>
              <a:t> </a:t>
            </a:r>
            <a:r>
              <a:rPr lang="en-US" b="1" i="1" dirty="0" err="1"/>
              <a:t>ljudima</a:t>
            </a:r>
            <a:r>
              <a:rPr lang="en-US" b="1" i="1" dirty="0"/>
              <a:t> </a:t>
            </a:r>
            <a:r>
              <a:rPr lang="en-US" b="1" i="1" dirty="0" err="1"/>
              <a:t>koji</a:t>
            </a:r>
            <a:r>
              <a:rPr lang="en-US" b="1" i="1" dirty="0"/>
              <a:t> </a:t>
            </a:r>
            <a:r>
              <a:rPr lang="en-US" b="1" i="1" dirty="0" err="1"/>
              <a:t>imaju</a:t>
            </a:r>
            <a:r>
              <a:rPr lang="en-US" b="1" i="1" dirty="0"/>
              <a:t> </a:t>
            </a:r>
            <a:r>
              <a:rPr lang="en-US" b="1" i="1" dirty="0" err="1" smtClean="0"/>
              <a:t>manjak</a:t>
            </a:r>
            <a:r>
              <a:rPr lang="sr-Latn-ME" b="1" i="1" dirty="0" smtClean="0"/>
              <a:t> </a:t>
            </a:r>
            <a:r>
              <a:rPr lang="en-US" b="1" i="1" dirty="0" err="1" smtClean="0"/>
              <a:t>sredstava</a:t>
            </a:r>
            <a:r>
              <a:rPr lang="en-US" b="1" i="1" dirty="0"/>
              <a:t>. </a:t>
            </a:r>
            <a:endParaRPr lang="sr-Latn-ME" b="1" i="1" dirty="0" smtClean="0"/>
          </a:p>
          <a:p>
            <a:r>
              <a:rPr lang="en-US" dirty="0" err="1" smtClean="0"/>
              <a:t>Finansijska</a:t>
            </a:r>
            <a:r>
              <a:rPr lang="en-US" dirty="0" smtClean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sr-Latn-ME" dirty="0" smtClean="0"/>
              <a:t>u</a:t>
            </a:r>
            <a:r>
              <a:rPr lang="en-US" dirty="0" err="1" smtClean="0"/>
              <a:t>sm</a:t>
            </a:r>
            <a:r>
              <a:rPr lang="sr-Latn-ME" dirty="0" smtClean="0"/>
              <a:t>j</a:t>
            </a:r>
            <a:r>
              <a:rPr lang="en-US" dirty="0" err="1" smtClean="0"/>
              <a:t>eravanja</a:t>
            </a:r>
            <a:r>
              <a:rPr lang="en-US" dirty="0" smtClean="0"/>
              <a:t> </a:t>
            </a:r>
            <a:r>
              <a:rPr lang="en-US" dirty="0" err="1" smtClean="0"/>
              <a:t>finansijskih</a:t>
            </a:r>
            <a:r>
              <a:rPr lang="sr-Latn-ME" dirty="0" smtClean="0"/>
              <a:t> </a:t>
            </a:r>
            <a:r>
              <a:rPr lang="en-US" dirty="0" err="1" smtClean="0"/>
              <a:t>sredstava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ne </a:t>
            </a:r>
            <a:r>
              <a:rPr lang="en-US" dirty="0" err="1"/>
              <a:t>znaju</a:t>
            </a:r>
            <a:r>
              <a:rPr lang="en-US" dirty="0"/>
              <a:t> </a:t>
            </a:r>
            <a:r>
              <a:rPr lang="en-US" dirty="0" err="1"/>
              <a:t>produktivno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uposle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onima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to </a:t>
            </a:r>
            <a:r>
              <a:rPr lang="en-US" dirty="0" err="1"/>
              <a:t>znaju</a:t>
            </a:r>
            <a:r>
              <a:rPr lang="en-US" dirty="0"/>
              <a:t>, </a:t>
            </a:r>
            <a:r>
              <a:rPr lang="en-US" dirty="0" err="1" smtClean="0"/>
              <a:t>što</a:t>
            </a:r>
            <a:r>
              <a:rPr lang="sr-Latn-ME" dirty="0" smtClean="0"/>
              <a:t> </a:t>
            </a:r>
            <a:r>
              <a:rPr lang="vi-VN" dirty="0" smtClean="0"/>
              <a:t>dovodi </a:t>
            </a:r>
            <a:r>
              <a:rPr lang="vi-VN" dirty="0"/>
              <a:t>do veće ekonomske efikasnosti. </a:t>
            </a:r>
            <a:endParaRPr lang="sr-Latn-ME" dirty="0" smtClean="0"/>
          </a:p>
          <a:p>
            <a:r>
              <a:rPr lang="vi-VN" dirty="0" smtClean="0"/>
              <a:t>Aktivnosti </a:t>
            </a:r>
            <a:r>
              <a:rPr lang="vi-VN" dirty="0"/>
              <a:t>na ovim tržištima takođe </a:t>
            </a:r>
            <a:r>
              <a:rPr lang="vi-VN" dirty="0" smtClean="0"/>
              <a:t>imaju</a:t>
            </a:r>
            <a:r>
              <a:rPr lang="sr-Latn-ME" dirty="0" smtClean="0"/>
              <a:t> </a:t>
            </a:r>
            <a:r>
              <a:rPr lang="en-US" dirty="0" err="1" smtClean="0"/>
              <a:t>direktan</a:t>
            </a:r>
            <a:r>
              <a:rPr lang="en-US" dirty="0" smtClean="0"/>
              <a:t> </a:t>
            </a:r>
            <a:r>
              <a:rPr lang="en-US" dirty="0" err="1"/>
              <a:t>učinak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bogatstvo</a:t>
            </a:r>
            <a:r>
              <a:rPr lang="en-US" dirty="0"/>
              <a:t> </a:t>
            </a:r>
            <a:r>
              <a:rPr lang="en-US" dirty="0" err="1"/>
              <a:t>pojedinaca</a:t>
            </a:r>
            <a:r>
              <a:rPr lang="en-US" dirty="0"/>
              <a:t>,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 smtClean="0"/>
              <a:t>potrošača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na</a:t>
            </a:r>
            <a:r>
              <a:rPr lang="sr-Latn-ME" dirty="0" smtClean="0"/>
              <a:t> </a:t>
            </a:r>
            <a:r>
              <a:rPr lang="en-US" dirty="0" err="1" smtClean="0"/>
              <a:t>ukupan</a:t>
            </a:r>
            <a:r>
              <a:rPr lang="en-US" dirty="0" smtClean="0"/>
              <a:t> </a:t>
            </a:r>
            <a:r>
              <a:rPr lang="en-US" dirty="0" err="1"/>
              <a:t>rezultat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/>
              <a:t>privrede</a:t>
            </a:r>
            <a:r>
              <a:rPr lang="en-US" dirty="0" smtClean="0"/>
              <a:t>.</a:t>
            </a:r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754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b="1" dirty="0"/>
              <a:t>1. Tržišta duga i kamatne stope</a:t>
            </a:r>
          </a:p>
          <a:p>
            <a:r>
              <a:rPr lang="en-US" b="1" dirty="0" err="1"/>
              <a:t>Hartije</a:t>
            </a:r>
            <a:r>
              <a:rPr lang="en-US" b="1" dirty="0"/>
              <a:t> od </a:t>
            </a:r>
            <a:r>
              <a:rPr lang="sr-Latn-ME" b="1" dirty="0"/>
              <a:t>v</a:t>
            </a:r>
            <a:r>
              <a:rPr lang="en-US" b="1" dirty="0" smtClean="0"/>
              <a:t>r</a:t>
            </a:r>
            <a:r>
              <a:rPr lang="sr-Latn-ME" b="1" dirty="0" smtClean="0"/>
              <a:t>ij</a:t>
            </a:r>
            <a:r>
              <a:rPr lang="en-US" b="1" dirty="0" err="1" smtClean="0"/>
              <a:t>ednosti</a:t>
            </a:r>
            <a:r>
              <a:rPr lang="en-US" b="1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finansijski</a:t>
            </a:r>
            <a:r>
              <a:rPr lang="en-US" dirty="0"/>
              <a:t> instrument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potraživanje</a:t>
            </a:r>
            <a:r>
              <a:rPr lang="en-US" dirty="0"/>
              <a:t> </a:t>
            </a:r>
            <a:r>
              <a:rPr lang="en-US" dirty="0" err="1" smtClean="0"/>
              <a:t>prema</a:t>
            </a:r>
            <a:r>
              <a:rPr lang="sr-Latn-ME" dirty="0" smtClean="0"/>
              <a:t> </a:t>
            </a:r>
            <a:r>
              <a:rPr lang="en-US" dirty="0" err="1" smtClean="0"/>
              <a:t>izdavateljevom</a:t>
            </a:r>
            <a:r>
              <a:rPr lang="en-US" dirty="0" smtClean="0"/>
              <a:t> </a:t>
            </a:r>
            <a:r>
              <a:rPr lang="en-US" dirty="0" err="1"/>
              <a:t>budućem</a:t>
            </a:r>
            <a:r>
              <a:rPr lang="en-US" dirty="0"/>
              <a:t> </a:t>
            </a:r>
            <a:r>
              <a:rPr lang="en-US" dirty="0" err="1"/>
              <a:t>dohotku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njegovoj</a:t>
            </a:r>
            <a:r>
              <a:rPr lang="en-US" dirty="0"/>
              <a:t> </a:t>
            </a:r>
            <a:r>
              <a:rPr lang="en-US" dirty="0" err="1"/>
              <a:t>imovini</a:t>
            </a:r>
            <a:r>
              <a:rPr lang="en-US" dirty="0"/>
              <a:t>.</a:t>
            </a:r>
          </a:p>
          <a:p>
            <a:r>
              <a:rPr lang="en-US" b="1" dirty="0" err="1"/>
              <a:t>Obveznica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dužničko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ednosni</a:t>
            </a:r>
            <a:r>
              <a:rPr lang="en-US" dirty="0" smtClean="0"/>
              <a:t> </a:t>
            </a:r>
            <a:r>
              <a:rPr lang="en-US" dirty="0" err="1"/>
              <a:t>papir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obećanje</a:t>
            </a:r>
            <a:r>
              <a:rPr lang="en-US" dirty="0"/>
              <a:t> </a:t>
            </a:r>
            <a:r>
              <a:rPr lang="en-US" dirty="0" err="1"/>
              <a:t>redovne</a:t>
            </a:r>
            <a:r>
              <a:rPr lang="en-US" dirty="0"/>
              <a:t> </a:t>
            </a:r>
            <a:r>
              <a:rPr lang="en-US" dirty="0" err="1"/>
              <a:t>isplate</a:t>
            </a:r>
            <a:endParaRPr lang="en-US" dirty="0"/>
          </a:p>
          <a:p>
            <a:pPr marL="0" indent="0">
              <a:buNone/>
            </a:pPr>
            <a:r>
              <a:rPr lang="vi-VN" dirty="0"/>
              <a:t>tokom unapred određenog vremenskog razdoblja.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7273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/>
              <a:t>Tržišta</a:t>
            </a:r>
            <a:r>
              <a:rPr lang="en-US" b="1" dirty="0"/>
              <a:t> </a:t>
            </a:r>
            <a:r>
              <a:rPr lang="en-US" b="1" dirty="0" err="1"/>
              <a:t>obveznica</a:t>
            </a:r>
            <a:r>
              <a:rPr lang="en-US" b="1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nazivano</a:t>
            </a:r>
            <a:r>
              <a:rPr lang="en-US" dirty="0"/>
              <a:t> </a:t>
            </a:r>
            <a:r>
              <a:rPr lang="en-US" dirty="0" err="1"/>
              <a:t>dužničko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je od </a:t>
            </a:r>
            <a:r>
              <a:rPr lang="en-US" dirty="0" err="1"/>
              <a:t>posebne</a:t>
            </a:r>
            <a:r>
              <a:rPr lang="en-US" dirty="0"/>
              <a:t> </a:t>
            </a:r>
            <a:r>
              <a:rPr lang="en-US" dirty="0" err="1"/>
              <a:t>važnosti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sr-Latn-ME" dirty="0" smtClean="0"/>
              <a:t> </a:t>
            </a:r>
            <a:r>
              <a:rPr lang="en-US" dirty="0" err="1" smtClean="0"/>
              <a:t>odvijanje</a:t>
            </a:r>
            <a:r>
              <a:rPr lang="en-US" dirty="0" smtClean="0"/>
              <a:t> </a:t>
            </a:r>
            <a:r>
              <a:rPr lang="en-US" dirty="0" err="1"/>
              <a:t>ekonomskih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finansiranje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marL="0" indent="0">
              <a:buNone/>
            </a:pPr>
            <a:r>
              <a:rPr lang="vi-VN" dirty="0"/>
              <a:t>nacionalnih vlada. </a:t>
            </a:r>
            <a:endParaRPr lang="sr-Latn-ME" dirty="0" smtClean="0"/>
          </a:p>
          <a:p>
            <a:r>
              <a:rPr lang="vi-VN" dirty="0" smtClean="0"/>
              <a:t>Upravo </a:t>
            </a:r>
            <a:r>
              <a:rPr lang="vi-VN" dirty="0"/>
              <a:t>se na ovim tržištima određuju kamatne stope.</a:t>
            </a:r>
          </a:p>
          <a:p>
            <a:r>
              <a:rPr lang="vi-VN" b="1" dirty="0"/>
              <a:t>Kamatna stopa </a:t>
            </a:r>
            <a:r>
              <a:rPr lang="vi-VN" dirty="0"/>
              <a:t>predstavlja trošak posuđivanja ili </a:t>
            </a:r>
            <a:r>
              <a:rPr lang="vi-VN" dirty="0" smtClean="0"/>
              <a:t>c</a:t>
            </a:r>
            <a:r>
              <a:rPr lang="sr-Latn-ME" dirty="0" smtClean="0"/>
              <a:t>ij</a:t>
            </a:r>
            <a:r>
              <a:rPr lang="vi-VN" dirty="0" smtClean="0"/>
              <a:t>enu </a:t>
            </a:r>
            <a:r>
              <a:rPr lang="vi-VN" dirty="0"/>
              <a:t>koju plaćamo </a:t>
            </a:r>
            <a:r>
              <a:rPr lang="vi-VN" dirty="0" smtClean="0"/>
              <a:t>za</a:t>
            </a:r>
            <a:r>
              <a:rPr lang="sr-Latn-ME" dirty="0" smtClean="0"/>
              <a:t> </a:t>
            </a:r>
            <a:r>
              <a:rPr lang="en-US" dirty="0" err="1" smtClean="0"/>
              <a:t>pozajmlj</a:t>
            </a:r>
            <a:r>
              <a:rPr lang="sr-Latn-ME" dirty="0" smtClean="0"/>
              <a:t>ena</a:t>
            </a:r>
            <a:r>
              <a:rPr lang="en-US" dirty="0" smtClean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izražava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procenat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zajma</a:t>
            </a:r>
            <a:r>
              <a:rPr lang="en-US" dirty="0"/>
              <a:t>.</a:t>
            </a:r>
          </a:p>
          <a:p>
            <a:r>
              <a:rPr lang="pl-PL" dirty="0"/>
              <a:t>Postoje razne kamatne stope: na hipotekarne kredite, keš kredite, za automobile, za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9421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Kamatne</a:t>
            </a:r>
            <a:r>
              <a:rPr lang="en-US" dirty="0"/>
              <a:t> </a:t>
            </a:r>
            <a:r>
              <a:rPr lang="en-US" dirty="0" err="1"/>
              <a:t>stope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u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konteksta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U </a:t>
            </a:r>
            <a:r>
              <a:rPr lang="en-US" dirty="0" err="1"/>
              <a:t>ličnom</a:t>
            </a:r>
            <a:r>
              <a:rPr lang="en-US" dirty="0"/>
              <a:t> </a:t>
            </a:r>
            <a:r>
              <a:rPr lang="en-US" dirty="0" err="1"/>
              <a:t>kontekstu</a:t>
            </a:r>
            <a:r>
              <a:rPr lang="en-US" dirty="0"/>
              <a:t> </a:t>
            </a:r>
            <a:r>
              <a:rPr lang="en-US" dirty="0" err="1" smtClean="0"/>
              <a:t>visoke</a:t>
            </a:r>
            <a:r>
              <a:rPr lang="sr-Latn-ME" dirty="0" smtClean="0"/>
              <a:t> </a:t>
            </a:r>
            <a:r>
              <a:rPr lang="en-US" dirty="0" err="1" smtClean="0"/>
              <a:t>kamatne</a:t>
            </a:r>
            <a:r>
              <a:rPr lang="en-US" dirty="0" smtClean="0"/>
              <a:t> </a:t>
            </a:r>
            <a:r>
              <a:rPr lang="en-US" dirty="0" err="1"/>
              <a:t>stope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odvratiti</a:t>
            </a:r>
            <a:r>
              <a:rPr lang="en-US" dirty="0"/>
              <a:t> od </a:t>
            </a:r>
            <a:r>
              <a:rPr lang="en-US" dirty="0" err="1"/>
              <a:t>kupovine</a:t>
            </a:r>
            <a:r>
              <a:rPr lang="en-US" dirty="0"/>
              <a:t> </a:t>
            </a:r>
            <a:r>
              <a:rPr lang="en-US" dirty="0" err="1"/>
              <a:t>stana</a:t>
            </a:r>
            <a:r>
              <a:rPr lang="en-US" dirty="0"/>
              <a:t>,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nečeg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ena</a:t>
            </a:r>
            <a:r>
              <a:rPr lang="sr-Latn-ME" dirty="0" smtClean="0"/>
              <a:t> </a:t>
            </a:r>
            <a:r>
              <a:rPr lang="en-US" dirty="0" err="1" smtClean="0"/>
              <a:t>novca</a:t>
            </a:r>
            <a:r>
              <a:rPr lang="en-US" dirty="0" smtClean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kamatne</a:t>
            </a:r>
            <a:r>
              <a:rPr lang="en-US" dirty="0"/>
              <a:t> </a:t>
            </a:r>
            <a:r>
              <a:rPr lang="en-US" dirty="0" err="1"/>
              <a:t>stope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da </a:t>
            </a:r>
            <a:r>
              <a:rPr lang="en-US" dirty="0" err="1"/>
              <a:t>novac</a:t>
            </a:r>
            <a:r>
              <a:rPr lang="en-US" dirty="0"/>
              <a:t> ne </a:t>
            </a:r>
            <a:r>
              <a:rPr lang="en-US" dirty="0" err="1"/>
              <a:t>želimo</a:t>
            </a:r>
            <a:r>
              <a:rPr lang="en-US" dirty="0"/>
              <a:t> da </a:t>
            </a:r>
            <a:r>
              <a:rPr lang="en-US" dirty="0" err="1" smtClean="0"/>
              <a:t>trošimo</a:t>
            </a:r>
            <a:r>
              <a:rPr lang="sr-Latn-ME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štedimo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podstaknuti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štednju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4265989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efekti</a:t>
            </a:r>
            <a:r>
              <a:rPr lang="en-US" dirty="0"/>
              <a:t> </a:t>
            </a:r>
            <a:r>
              <a:rPr lang="en-US" dirty="0" err="1"/>
              <a:t>povećanih</a:t>
            </a:r>
            <a:r>
              <a:rPr lang="en-US" dirty="0"/>
              <a:t> </a:t>
            </a:r>
            <a:r>
              <a:rPr lang="en-US" dirty="0" err="1"/>
              <a:t>kamatnih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sr-Latn-ME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novcem</a:t>
            </a:r>
            <a:r>
              <a:rPr lang="en-US" dirty="0"/>
              <a:t> </a:t>
            </a:r>
            <a:r>
              <a:rPr lang="en-US" dirty="0" err="1"/>
              <a:t>želimo</a:t>
            </a:r>
            <a:r>
              <a:rPr lang="en-US" dirty="0"/>
              <a:t> da </a:t>
            </a:r>
            <a:r>
              <a:rPr lang="en-US" dirty="0" err="1"/>
              <a:t>činimo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Posmatrano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višem</a:t>
            </a:r>
            <a:r>
              <a:rPr lang="sr-Latn-ME" dirty="0"/>
              <a:t> </a:t>
            </a:r>
            <a:r>
              <a:rPr lang="en-US" dirty="0" err="1"/>
              <a:t>nivou</a:t>
            </a:r>
            <a:r>
              <a:rPr lang="en-US" dirty="0"/>
              <a:t>,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perspektive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kamatne</a:t>
            </a:r>
            <a:r>
              <a:rPr lang="en-US" dirty="0"/>
              <a:t> </a:t>
            </a:r>
            <a:r>
              <a:rPr lang="en-US" dirty="0" err="1"/>
              <a:t>stope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ukupno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privrede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pored</a:t>
            </a:r>
            <a:r>
              <a:rPr lang="sr-Latn-ME" dirty="0"/>
              <a:t> </a:t>
            </a:r>
            <a:r>
              <a:rPr lang="en-US" dirty="0"/>
              <a:t>toga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spremnost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potrošnju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štednju</a:t>
            </a:r>
            <a:r>
              <a:rPr lang="en-US" dirty="0"/>
              <a:t> </a:t>
            </a:r>
            <a:r>
              <a:rPr lang="en-US" dirty="0" err="1"/>
              <a:t>potrošača</a:t>
            </a:r>
            <a:r>
              <a:rPr lang="en-US" dirty="0"/>
              <a:t>,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investicione</a:t>
            </a:r>
            <a:r>
              <a:rPr lang="sr-Latn-ME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175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kamatne</a:t>
            </a:r>
            <a:r>
              <a:rPr lang="en-US" dirty="0"/>
              <a:t> </a:t>
            </a:r>
            <a:r>
              <a:rPr lang="en-US" dirty="0" err="1"/>
              <a:t>stope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demotivisati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u </a:t>
            </a:r>
            <a:r>
              <a:rPr lang="en-US" dirty="0" err="1"/>
              <a:t>njegovoj</a:t>
            </a:r>
            <a:r>
              <a:rPr lang="en-US" dirty="0"/>
              <a:t> </a:t>
            </a:r>
            <a:r>
              <a:rPr lang="en-US" dirty="0" err="1" smtClean="0"/>
              <a:t>nam</a:t>
            </a:r>
            <a:r>
              <a:rPr lang="sr-Latn-ME" dirty="0" smtClean="0"/>
              <a:t>j</a:t>
            </a:r>
            <a:r>
              <a:rPr lang="en-US" dirty="0" err="1" smtClean="0"/>
              <a:t>eri</a:t>
            </a:r>
            <a:r>
              <a:rPr lang="sr-Latn-ME" dirty="0" smtClean="0"/>
              <a:t> </a:t>
            </a:r>
            <a:r>
              <a:rPr lang="vi-VN" dirty="0"/>
              <a:t>da izgradi neki novi pogon koji bi takođe otvorio neka nova radna mesta. </a:t>
            </a:r>
            <a:endParaRPr lang="sr-Latn-ME" dirty="0" smtClean="0"/>
          </a:p>
          <a:p>
            <a:r>
              <a:rPr lang="vi-VN" dirty="0" smtClean="0"/>
              <a:t>I </a:t>
            </a:r>
            <a:r>
              <a:rPr lang="vi-VN" dirty="0"/>
              <a:t>kao što vidite</a:t>
            </a:r>
            <a:r>
              <a:rPr lang="sr-Latn-ME" dirty="0"/>
              <a:t> </a:t>
            </a:r>
            <a:r>
              <a:rPr lang="pl-PL" dirty="0"/>
              <a:t>sve je povezano jedno sa drugim. Visina kamatnih stopa posebno je bitna za finansijske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kamatnih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</a:t>
            </a:r>
            <a:r>
              <a:rPr lang="en-US" dirty="0" err="1"/>
              <a:t>pribavljanja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. 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197554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Ali</a:t>
            </a:r>
            <a:r>
              <a:rPr lang="sr-Latn-ME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porast</a:t>
            </a:r>
            <a:r>
              <a:rPr lang="en-US" dirty="0"/>
              <a:t> </a:t>
            </a:r>
            <a:r>
              <a:rPr lang="en-US" dirty="0" err="1"/>
              <a:t>kamatnih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dohodak</a:t>
            </a:r>
            <a:r>
              <a:rPr lang="en-US" dirty="0"/>
              <a:t> od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sr-Latn-ME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stiču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odobravanja</a:t>
            </a:r>
            <a:r>
              <a:rPr lang="en-US" dirty="0"/>
              <a:t> </a:t>
            </a:r>
            <a:r>
              <a:rPr lang="en-US" dirty="0" err="1"/>
              <a:t>zajmova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Prema</a:t>
            </a:r>
            <a:r>
              <a:rPr lang="en-US" dirty="0"/>
              <a:t> tome </a:t>
            </a:r>
            <a:r>
              <a:rPr lang="en-US" dirty="0" smtClean="0"/>
              <a:t>prom</a:t>
            </a:r>
            <a:r>
              <a:rPr lang="sr-Latn-ME" dirty="0" smtClean="0"/>
              <a:t>j</a:t>
            </a:r>
            <a:r>
              <a:rPr lang="en-US" dirty="0" err="1" smtClean="0"/>
              <a:t>ene</a:t>
            </a:r>
            <a:r>
              <a:rPr lang="en-US" dirty="0" smtClean="0"/>
              <a:t> </a:t>
            </a:r>
            <a:r>
              <a:rPr lang="en-US" dirty="0" err="1"/>
              <a:t>kamatnih</a:t>
            </a:r>
            <a:r>
              <a:rPr lang="en-US" dirty="0"/>
              <a:t> </a:t>
            </a:r>
            <a:r>
              <a:rPr lang="en-US" dirty="0" err="1"/>
              <a:t>stopa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sr-Latn-ME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ene</a:t>
            </a:r>
            <a:r>
              <a:rPr lang="en-US" dirty="0" smtClean="0"/>
              <a:t> </a:t>
            </a:r>
            <a:r>
              <a:rPr lang="sr-Latn-ME" dirty="0" err="1"/>
              <a:t>h</a:t>
            </a:r>
            <a:r>
              <a:rPr lang="en-US" dirty="0" err="1" smtClean="0"/>
              <a:t>artija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sr-Latn-ME" dirty="0" err="1"/>
              <a:t>v</a:t>
            </a:r>
            <a:r>
              <a:rPr lang="en-US" dirty="0" err="1" smtClean="0"/>
              <a:t>rednosti</a:t>
            </a:r>
            <a:r>
              <a:rPr lang="en-US" dirty="0" smtClean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nalaze</a:t>
            </a:r>
            <a:r>
              <a:rPr lang="en-US" dirty="0"/>
              <a:t> u </a:t>
            </a:r>
            <a:r>
              <a:rPr lang="en-US" dirty="0" err="1"/>
              <a:t>portfeljima</a:t>
            </a:r>
            <a:r>
              <a:rPr lang="sr-Latn-ME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 smtClean="0"/>
              <a:t>institucija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pa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</a:t>
            </a:r>
            <a:r>
              <a:rPr lang="en-US" dirty="0" smtClean="0"/>
              <a:t> </a:t>
            </a:r>
            <a:r>
              <a:rPr lang="en-US" dirty="0" err="1"/>
              <a:t>finansijskih</a:t>
            </a:r>
            <a:r>
              <a:rPr lang="sr-Latn-ME" dirty="0"/>
              <a:t> </a:t>
            </a:r>
            <a:r>
              <a:rPr lang="en-US" dirty="0" err="1"/>
              <a:t>institucija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638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zadnjih</a:t>
            </a:r>
            <a:r>
              <a:rPr lang="en-US" dirty="0" smtClean="0"/>
              <a:t> 30 </a:t>
            </a:r>
            <a:r>
              <a:rPr lang="en-US" dirty="0" err="1" smtClean="0"/>
              <a:t>godina</a:t>
            </a:r>
            <a:r>
              <a:rPr lang="en-US" dirty="0" smtClean="0"/>
              <a:t> </a:t>
            </a:r>
            <a:r>
              <a:rPr lang="en-US" dirty="0" err="1" smtClean="0"/>
              <a:t>zabeležene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ogromne</a:t>
            </a:r>
            <a:r>
              <a:rPr lang="en-US" dirty="0" smtClean="0"/>
              <a:t> </a:t>
            </a:r>
            <a:r>
              <a:rPr lang="en-US" dirty="0" err="1" smtClean="0"/>
              <a:t>fluktacije</a:t>
            </a:r>
            <a:r>
              <a:rPr lang="en-US" dirty="0" smtClean="0"/>
              <a:t> </a:t>
            </a:r>
            <a:r>
              <a:rPr lang="en-US" dirty="0" err="1" smtClean="0"/>
              <a:t>kamatnih</a:t>
            </a:r>
            <a:r>
              <a:rPr lang="en-US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sr-Latn-ME" dirty="0" smtClean="0"/>
              <a:t> </a:t>
            </a:r>
            <a:r>
              <a:rPr lang="en-US" dirty="0" err="1" smtClean="0"/>
              <a:t>svetskom</a:t>
            </a:r>
            <a:r>
              <a:rPr lang="en-US" dirty="0" smtClean="0"/>
              <a:t> </a:t>
            </a:r>
            <a:r>
              <a:rPr lang="en-US" dirty="0" err="1" smtClean="0"/>
              <a:t>finansijskom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velikog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prom</a:t>
            </a:r>
            <a:r>
              <a:rPr lang="sr-Latn-ME" dirty="0" smtClean="0"/>
              <a:t>j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pojedince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en-US" dirty="0" err="1" smtClean="0"/>
              <a:t>privredu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društvo</a:t>
            </a:r>
            <a:r>
              <a:rPr lang="en-US" dirty="0" smtClean="0"/>
              <a:t> u c</a:t>
            </a:r>
            <a:r>
              <a:rPr lang="sr-Latn-ME" dirty="0" smtClean="0"/>
              <a:t>j</a:t>
            </a:r>
            <a:r>
              <a:rPr lang="en-US" dirty="0" err="1" smtClean="0"/>
              <a:t>elini</a:t>
            </a:r>
            <a:r>
              <a:rPr lang="en-US" dirty="0" smtClean="0"/>
              <a:t>, </a:t>
            </a:r>
            <a:r>
              <a:rPr lang="en-US" dirty="0" err="1" smtClean="0"/>
              <a:t>veoma</a:t>
            </a:r>
            <a:r>
              <a:rPr lang="en-US" dirty="0" smtClean="0"/>
              <a:t> je </a:t>
            </a:r>
            <a:r>
              <a:rPr lang="en-US" dirty="0" err="1" smtClean="0"/>
              <a:t>bitno</a:t>
            </a:r>
            <a:r>
              <a:rPr lang="en-US" dirty="0" smtClean="0"/>
              <a:t> </a:t>
            </a:r>
            <a:r>
              <a:rPr lang="en-US" dirty="0" err="1" smtClean="0"/>
              <a:t>shvatiti</a:t>
            </a:r>
            <a:r>
              <a:rPr lang="en-US" dirty="0" smtClean="0"/>
              <a:t> </a:t>
            </a:r>
            <a:r>
              <a:rPr lang="en-US" dirty="0" err="1" smtClean="0"/>
              <a:t>razloge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en-US" dirty="0" smtClean="0"/>
              <a:t> </a:t>
            </a:r>
            <a:r>
              <a:rPr lang="en-US" dirty="0" err="1" smtClean="0"/>
              <a:t>trenda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prim</a:t>
            </a:r>
            <a:r>
              <a:rPr lang="sr-Latn-ME" dirty="0" smtClean="0"/>
              <a:t>j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kamatna</a:t>
            </a:r>
            <a:r>
              <a:rPr lang="en-US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dugoročne</a:t>
            </a:r>
            <a:r>
              <a:rPr lang="en-US" dirty="0" smtClean="0"/>
              <a:t> </a:t>
            </a:r>
            <a:r>
              <a:rPr lang="en-US" dirty="0" err="1" smtClean="0"/>
              <a:t>državne</a:t>
            </a:r>
            <a:r>
              <a:rPr lang="en-US" dirty="0" smtClean="0"/>
              <a:t> </a:t>
            </a:r>
            <a:r>
              <a:rPr lang="en-US" dirty="0" err="1" smtClean="0"/>
              <a:t>obveznice</a:t>
            </a:r>
            <a:r>
              <a:rPr lang="en-US" dirty="0" smtClean="0"/>
              <a:t> </a:t>
            </a:r>
            <a:r>
              <a:rPr lang="en-US" dirty="0" err="1" smtClean="0"/>
              <a:t>riznice</a:t>
            </a:r>
            <a:r>
              <a:rPr lang="en-US" dirty="0" smtClean="0"/>
              <a:t> SAD je 1963</a:t>
            </a:r>
            <a:r>
              <a:rPr lang="sr-Latn-ME" dirty="0" smtClean="0"/>
              <a:t> </a:t>
            </a:r>
            <a:r>
              <a:rPr lang="pl-PL" dirty="0" smtClean="0"/>
              <a:t>iznosila 5% zatim je 1981 narasla na čitavih 15% da bi krajem 2001 došla na 5,5%.</a:t>
            </a:r>
          </a:p>
          <a:p>
            <a:r>
              <a:rPr lang="pl-PL" dirty="0" smtClean="0"/>
              <a:t>Međutim u periodu od 1936 do 1966 kretanje kamatne stope je bilo između 2% i 5%.</a:t>
            </a:r>
          </a:p>
          <a:p>
            <a:r>
              <a:rPr lang="en-US" dirty="0" err="1" smtClean="0"/>
              <a:t>Kamatne</a:t>
            </a:r>
            <a:r>
              <a:rPr lang="en-US" dirty="0" smtClean="0"/>
              <a:t> </a:t>
            </a:r>
            <a:r>
              <a:rPr lang="en-US" dirty="0" err="1" smtClean="0"/>
              <a:t>stope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različite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obveznica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značajno</a:t>
            </a:r>
            <a:r>
              <a:rPr lang="en-US" dirty="0" smtClean="0"/>
              <a:t> </a:t>
            </a:r>
            <a:r>
              <a:rPr lang="en-US" dirty="0" err="1" smtClean="0"/>
              <a:t>razlikovati</a:t>
            </a:r>
            <a:r>
              <a:rPr lang="en-US" dirty="0" smtClean="0"/>
              <a:t>. </a:t>
            </a:r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7476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Tržište</a:t>
            </a:r>
            <a:r>
              <a:rPr lang="en-US" b="1" dirty="0"/>
              <a:t> </a:t>
            </a:r>
            <a:r>
              <a:rPr lang="en-US" b="1" dirty="0" err="1"/>
              <a:t>akcija</a:t>
            </a:r>
            <a:endParaRPr lang="en-US" b="1" dirty="0"/>
          </a:p>
          <a:p>
            <a:r>
              <a:rPr lang="en-US" b="1" dirty="0" err="1"/>
              <a:t>Akcija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hartija</a:t>
            </a:r>
            <a:r>
              <a:rPr lang="en-US" dirty="0"/>
              <a:t> od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vlasnički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/>
              <a:t>u </a:t>
            </a:r>
            <a:r>
              <a:rPr lang="en-US" dirty="0" err="1"/>
              <a:t>preduzeću</a:t>
            </a:r>
            <a:r>
              <a:rPr lang="en-US" dirty="0"/>
              <a:t>. </a:t>
            </a:r>
            <a:r>
              <a:rPr lang="en-US" dirty="0" err="1" smtClean="0"/>
              <a:t>Ona</a:t>
            </a:r>
            <a:r>
              <a:rPr lang="sr-Latn-ME" dirty="0" smtClean="0"/>
              <a:t> </a:t>
            </a:r>
            <a:r>
              <a:rPr lang="en-US" dirty="0" err="1" smtClean="0"/>
              <a:t>praktično</a:t>
            </a:r>
            <a:r>
              <a:rPr lang="en-US" dirty="0" smtClean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potraživanje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zaradama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imovini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 smtClean="0"/>
              <a:t>načina</a:t>
            </a:r>
            <a:r>
              <a:rPr lang="sr-Latn-ME" dirty="0" smtClean="0"/>
              <a:t> </a:t>
            </a:r>
            <a:r>
              <a:rPr lang="en-US" dirty="0" err="1" smtClean="0"/>
              <a:t>prikupljanja</a:t>
            </a:r>
            <a:r>
              <a:rPr lang="en-US" dirty="0" smtClean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finansiranja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je </a:t>
            </a:r>
            <a:r>
              <a:rPr lang="en-US" dirty="0" err="1"/>
              <a:t>javna</a:t>
            </a:r>
            <a:r>
              <a:rPr lang="en-US" dirty="0"/>
              <a:t> </a:t>
            </a:r>
            <a:r>
              <a:rPr lang="en-US" dirty="0" err="1"/>
              <a:t>emisija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prodaja</a:t>
            </a:r>
            <a:r>
              <a:rPr lang="en-US" dirty="0"/>
              <a:t> </a:t>
            </a:r>
            <a:r>
              <a:rPr lang="en-US" dirty="0" err="1"/>
              <a:t>njegovih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.</a:t>
            </a:r>
          </a:p>
          <a:p>
            <a:r>
              <a:rPr lang="pl-PL" dirty="0"/>
              <a:t>Tržište akcija na kojem se trguje potraživanjima prema zaradama korporacija( </a:t>
            </a:r>
            <a:r>
              <a:rPr lang="pl-PL" dirty="0" smtClean="0"/>
              <a:t>akcijskim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elima</a:t>
            </a:r>
            <a:r>
              <a:rPr lang="en-US" dirty="0"/>
              <a:t>) je </a:t>
            </a:r>
            <a:r>
              <a:rPr lang="en-US" dirty="0" err="1" smtClean="0"/>
              <a:t>najp</a:t>
            </a:r>
            <a:r>
              <a:rPr lang="sr-Latn-ME" dirty="0" smtClean="0"/>
              <a:t>r</a:t>
            </a:r>
            <a:r>
              <a:rPr lang="en-US" dirty="0" err="1" smtClean="0"/>
              <a:t>omnije</a:t>
            </a:r>
            <a:r>
              <a:rPr lang="en-US" dirty="0" smtClean="0"/>
              <a:t> </a:t>
            </a:r>
            <a:r>
              <a:rPr lang="en-US" dirty="0" err="1"/>
              <a:t>praćeno</a:t>
            </a:r>
            <a:r>
              <a:rPr lang="en-US" dirty="0"/>
              <a:t> </a:t>
            </a: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u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državama</a:t>
            </a:r>
            <a:r>
              <a:rPr lang="en-US" dirty="0"/>
              <a:t> </a:t>
            </a:r>
            <a:r>
              <a:rPr lang="en-US" dirty="0" err="1" smtClean="0"/>
              <a:t>sv</a:t>
            </a:r>
            <a:r>
              <a:rPr lang="sr-Latn-ME" dirty="0" smtClean="0"/>
              <a:t>ij</a:t>
            </a:r>
            <a:r>
              <a:rPr lang="en-US" dirty="0" smtClean="0"/>
              <a:t>eta </a:t>
            </a:r>
            <a:r>
              <a:rPr lang="en-US" dirty="0" err="1" smtClean="0"/>
              <a:t>koje</a:t>
            </a:r>
            <a:r>
              <a:rPr lang="sr-Latn-ME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razvile</a:t>
            </a:r>
            <a:r>
              <a:rPr lang="en-US" dirty="0"/>
              <a:t>. Ono se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. </a:t>
            </a:r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901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315200" cy="1154097"/>
          </a:xfrm>
        </p:spPr>
        <p:txBody>
          <a:bodyPr/>
          <a:lstStyle/>
          <a:p>
            <a:r>
              <a:rPr lang="sr-Latn-ME" dirty="0"/>
              <a:t>O</a:t>
            </a:r>
            <a:r>
              <a:rPr lang="sr-Latn-ME" dirty="0" smtClean="0"/>
              <a:t>cjene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00809"/>
            <a:ext cx="7315200" cy="4608552"/>
          </a:xfrm>
        </p:spPr>
        <p:txBody>
          <a:bodyPr>
            <a:normAutofit/>
          </a:bodyPr>
          <a:lstStyle/>
          <a:p>
            <a:r>
              <a:rPr lang="sr-Latn-ME" sz="3200" dirty="0"/>
              <a:t>obavezni dolazak</a:t>
            </a:r>
          </a:p>
          <a:p>
            <a:r>
              <a:rPr lang="sr-Latn-ME" sz="3200" dirty="0"/>
              <a:t>seminarski </a:t>
            </a:r>
            <a:r>
              <a:rPr lang="sr-Latn-ME" sz="3200" dirty="0" smtClean="0"/>
              <a:t>rad</a:t>
            </a:r>
            <a:endParaRPr lang="sr-Latn-ME" sz="3200" dirty="0"/>
          </a:p>
          <a:p>
            <a:r>
              <a:rPr lang="sr-Latn-ME" sz="3200" dirty="0"/>
              <a:t>oblici aktivnosti</a:t>
            </a:r>
          </a:p>
          <a:p>
            <a:r>
              <a:rPr lang="sr-Latn-ME" sz="3200" dirty="0"/>
              <a:t>parcijalni testovi</a:t>
            </a:r>
          </a:p>
          <a:p>
            <a:r>
              <a:rPr lang="sr-Latn-ME" sz="3200" dirty="0"/>
              <a:t>završni test</a:t>
            </a:r>
          </a:p>
        </p:txBody>
      </p:sp>
    </p:spTree>
    <p:extLst>
      <p:ext uri="{BB962C8B-B14F-4D97-AF65-F5344CB8AC3E}">
        <p14:creationId xmlns="" xmlns:p14="http://schemas.microsoft.com/office/powerpoint/2010/main" val="463003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puta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glavnu</a:t>
            </a:r>
            <a:r>
              <a:rPr lang="en-US" dirty="0"/>
              <a:t> vest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ME" dirty="0" smtClean="0"/>
              <a:t> </a:t>
            </a:r>
            <a:r>
              <a:rPr lang="pl-PL" dirty="0" smtClean="0"/>
              <a:t>TV </a:t>
            </a:r>
            <a:r>
              <a:rPr lang="pl-PL" dirty="0"/>
              <a:t>čuli o velikoj </a:t>
            </a:r>
            <a:r>
              <a:rPr lang="pl-PL" dirty="0" smtClean="0"/>
              <a:t>promjeni cijena </a:t>
            </a:r>
            <a:r>
              <a:rPr lang="pl-PL" dirty="0"/>
              <a:t>akcija na </a:t>
            </a:r>
            <a:r>
              <a:rPr lang="pl-PL" dirty="0" smtClean="0"/>
              <a:t>berzi? </a:t>
            </a:r>
            <a:r>
              <a:rPr lang="pl-PL" dirty="0"/>
              <a:t>Između ostalog to je mesto na kom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obogatiti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uslov</a:t>
            </a:r>
            <a:r>
              <a:rPr lang="en-US" dirty="0"/>
              <a:t> da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sreće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U </a:t>
            </a:r>
            <a:r>
              <a:rPr lang="en-US" dirty="0" err="1"/>
              <a:t>suprotnom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en-US" dirty="0" err="1"/>
              <a:t>bankrotirati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C</a:t>
            </a:r>
            <a:r>
              <a:rPr lang="sr-Latn-ME" dirty="0" smtClean="0"/>
              <a:t>ij</a:t>
            </a:r>
            <a:r>
              <a:rPr lang="en-US" dirty="0" err="1" smtClean="0"/>
              <a:t>ene</a:t>
            </a:r>
            <a:r>
              <a:rPr lang="en-US" dirty="0" smtClean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hirovite</a:t>
            </a:r>
            <a:r>
              <a:rPr lang="en-US" dirty="0"/>
              <a:t>. </a:t>
            </a:r>
            <a:r>
              <a:rPr lang="en-US" dirty="0" err="1"/>
              <a:t>Tokom</a:t>
            </a:r>
            <a:r>
              <a:rPr lang="en-US" dirty="0"/>
              <a:t> 50-tih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beležile</a:t>
            </a:r>
            <a:r>
              <a:rPr lang="en-US" dirty="0"/>
              <a:t> </a:t>
            </a:r>
            <a:r>
              <a:rPr lang="en-US" dirty="0" err="1"/>
              <a:t>konstantan</a:t>
            </a:r>
            <a:r>
              <a:rPr lang="sr-Latn-ME" dirty="0"/>
              <a:t> </a:t>
            </a:r>
            <a:r>
              <a:rPr lang="en-US" dirty="0" err="1"/>
              <a:t>rast</a:t>
            </a:r>
            <a:r>
              <a:rPr lang="en-US" dirty="0"/>
              <a:t>, </a:t>
            </a:r>
            <a:r>
              <a:rPr lang="en-US" dirty="0" err="1"/>
              <a:t>vrhunac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dosegle</a:t>
            </a:r>
            <a:r>
              <a:rPr lang="en-US" dirty="0"/>
              <a:t> 1966,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fluktuirale</a:t>
            </a:r>
            <a:r>
              <a:rPr lang="en-US" dirty="0"/>
              <a:t> gore dole do 1973.,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dostigle</a:t>
            </a:r>
            <a:r>
              <a:rPr lang="sr-Latn-ME" dirty="0"/>
              <a:t> </a:t>
            </a:r>
            <a:r>
              <a:rPr lang="pl-PL" dirty="0"/>
              <a:t>nagli pad.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8717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Primjer u SAD:</a:t>
            </a:r>
          </a:p>
          <a:p>
            <a:r>
              <a:rPr lang="pl-PL" dirty="0" smtClean="0"/>
              <a:t>Tokom </a:t>
            </a:r>
            <a:r>
              <a:rPr lang="pl-PL" dirty="0"/>
              <a:t>1980 došlo je do ponovnog i velikog oporavka kada je i </a:t>
            </a:r>
            <a:r>
              <a:rPr lang="pl-PL" dirty="0" smtClean="0"/>
              <a:t>započeo </a:t>
            </a:r>
            <a:r>
              <a:rPr lang="en-US" dirty="0" err="1" smtClean="0"/>
              <a:t>berzanski</a:t>
            </a:r>
            <a:r>
              <a:rPr lang="en-US" dirty="0" smtClean="0"/>
              <a:t> </a:t>
            </a:r>
            <a:r>
              <a:rPr lang="en-US" dirty="0" err="1"/>
              <a:t>uspon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zabeležio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vrhunac</a:t>
            </a:r>
            <a:r>
              <a:rPr lang="en-US" dirty="0"/>
              <a:t> 1987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industrijski</a:t>
            </a:r>
            <a:r>
              <a:rPr lang="en-US" dirty="0"/>
              <a:t> </a:t>
            </a:r>
            <a:r>
              <a:rPr lang="en-US" dirty="0" err="1"/>
              <a:t>prosek</a:t>
            </a:r>
            <a:r>
              <a:rPr lang="en-US" dirty="0"/>
              <a:t> </a:t>
            </a:r>
            <a:r>
              <a:rPr lang="en-US" dirty="0" smtClean="0"/>
              <a:t>Dow</a:t>
            </a:r>
            <a:r>
              <a:rPr lang="sr-Latn-ME" dirty="0" smtClean="0"/>
              <a:t> </a:t>
            </a:r>
            <a:r>
              <a:rPr lang="en-US" dirty="0" smtClean="0"/>
              <a:t>Jones </a:t>
            </a:r>
            <a:r>
              <a:rPr lang="en-US" dirty="0" err="1"/>
              <a:t>iznosio</a:t>
            </a:r>
            <a:r>
              <a:rPr lang="en-US" dirty="0"/>
              <a:t> 2772 </a:t>
            </a:r>
            <a:r>
              <a:rPr lang="en-US" dirty="0" err="1"/>
              <a:t>boda</a:t>
            </a:r>
            <a:r>
              <a:rPr lang="en-US" dirty="0"/>
              <a:t>.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19 </a:t>
            </a:r>
            <a:r>
              <a:rPr lang="en-US" dirty="0" err="1"/>
              <a:t>oktobra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je </a:t>
            </a:r>
            <a:r>
              <a:rPr lang="en-US" dirty="0" err="1"/>
              <a:t>doživela</a:t>
            </a:r>
            <a:r>
              <a:rPr lang="en-US" dirty="0"/>
              <a:t> „</a:t>
            </a:r>
            <a:r>
              <a:rPr lang="en-US" dirty="0" err="1"/>
              <a:t>Crni</a:t>
            </a:r>
            <a:r>
              <a:rPr lang="en-US" dirty="0"/>
              <a:t> </a:t>
            </a:r>
            <a:r>
              <a:rPr lang="en-US" dirty="0" err="1"/>
              <a:t>ponedeljak</a:t>
            </a:r>
            <a:r>
              <a:rPr lang="en-US" dirty="0"/>
              <a:t> </a:t>
            </a:r>
            <a:r>
              <a:rPr lang="en-US" dirty="0" smtClean="0"/>
              <a:t>„</a:t>
            </a:r>
            <a:r>
              <a:rPr lang="sr-Latn-ME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najvećeg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indeksa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danu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/>
              <a:t>istorije</a:t>
            </a:r>
            <a:r>
              <a:rPr lang="en-US" dirty="0"/>
              <a:t> </a:t>
            </a:r>
            <a:r>
              <a:rPr lang="en-US" dirty="0" err="1"/>
              <a:t>berze</a:t>
            </a:r>
            <a:r>
              <a:rPr lang="en-US" dirty="0"/>
              <a:t>, </a:t>
            </a:r>
            <a:r>
              <a:rPr lang="en-US" dirty="0" err="1"/>
              <a:t>gde</a:t>
            </a:r>
            <a:r>
              <a:rPr lang="en-US" dirty="0"/>
              <a:t> </a:t>
            </a:r>
            <a:r>
              <a:rPr lang="en-US" dirty="0" smtClean="0"/>
              <a:t>se</a:t>
            </a:r>
            <a:r>
              <a:rPr lang="sr-Latn-ME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sr-Latn-ME" dirty="0" smtClean="0"/>
              <a:t>spusti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500 </a:t>
            </a:r>
            <a:r>
              <a:rPr lang="en-US" dirty="0" err="1"/>
              <a:t>bodova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22%. </a:t>
            </a:r>
          </a:p>
        </p:txBody>
      </p:sp>
    </p:spTree>
    <p:extLst>
      <p:ext uri="{BB962C8B-B14F-4D97-AF65-F5344CB8AC3E}">
        <p14:creationId xmlns="" xmlns:p14="http://schemas.microsoft.com/office/powerpoint/2010/main" val="4088873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Tokom</a:t>
            </a:r>
            <a:r>
              <a:rPr lang="en-US" dirty="0"/>
              <a:t> 1998 </a:t>
            </a:r>
            <a:r>
              <a:rPr lang="en-US" dirty="0" err="1"/>
              <a:t>krenuo</a:t>
            </a:r>
            <a:r>
              <a:rPr lang="en-US" dirty="0"/>
              <a:t> je </a:t>
            </a:r>
            <a:r>
              <a:rPr lang="en-US" dirty="0" err="1"/>
              <a:t>oporavak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pt-BR" dirty="0"/>
              <a:t>indeks se popeo na 10.000 bodova i nastavio fluktuirati na tom nivou sve do 2001. </a:t>
            </a:r>
            <a:endParaRPr lang="sr-Latn-ME" dirty="0"/>
          </a:p>
          <a:p>
            <a:r>
              <a:rPr lang="pt-BR" dirty="0"/>
              <a:t>A</a:t>
            </a:r>
            <a:r>
              <a:rPr lang="sr-Latn-ME" dirty="0"/>
              <a:t>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napad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etski</a:t>
            </a:r>
            <a:r>
              <a:rPr lang="en-US" dirty="0" smtClean="0"/>
              <a:t> </a:t>
            </a:r>
            <a:r>
              <a:rPr lang="en-US" dirty="0" err="1"/>
              <a:t>trgovinski</a:t>
            </a:r>
            <a:r>
              <a:rPr lang="en-US" dirty="0"/>
              <a:t> </a:t>
            </a:r>
            <a:r>
              <a:rPr lang="en-US" dirty="0" err="1"/>
              <a:t>centar</a:t>
            </a:r>
            <a:r>
              <a:rPr lang="en-US" dirty="0"/>
              <a:t> </a:t>
            </a:r>
            <a:r>
              <a:rPr lang="en-US" dirty="0" err="1"/>
              <a:t>dovodi</a:t>
            </a:r>
            <a:r>
              <a:rPr lang="en-US" dirty="0"/>
              <a:t> </a:t>
            </a:r>
            <a:r>
              <a:rPr lang="en-US" dirty="0" err="1"/>
              <a:t>opet</a:t>
            </a:r>
            <a:r>
              <a:rPr lang="en-US" dirty="0"/>
              <a:t> do </a:t>
            </a:r>
            <a:r>
              <a:rPr lang="en-US" dirty="0" err="1"/>
              <a:t>naglog</a:t>
            </a:r>
            <a:r>
              <a:rPr lang="en-US" dirty="0"/>
              <a:t> </a:t>
            </a:r>
            <a:r>
              <a:rPr lang="en-US" dirty="0" err="1"/>
              <a:t>obaranja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akcija</a:t>
            </a:r>
            <a:r>
              <a:rPr lang="sr-Latn-ME" dirty="0"/>
              <a:t> </a:t>
            </a:r>
            <a:r>
              <a:rPr lang="en-US" dirty="0" err="1"/>
              <a:t>uvodeći</a:t>
            </a:r>
            <a:r>
              <a:rPr lang="en-US" dirty="0"/>
              <a:t> </a:t>
            </a:r>
            <a:r>
              <a:rPr lang="en-US" dirty="0" err="1"/>
              <a:t>novi</a:t>
            </a:r>
            <a:r>
              <a:rPr lang="en-US" dirty="0"/>
              <a:t> period </a:t>
            </a:r>
            <a:r>
              <a:rPr lang="en-US" dirty="0" err="1"/>
              <a:t>nestabilnosti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krenulo</a:t>
            </a:r>
            <a:r>
              <a:rPr lang="en-US" dirty="0"/>
              <a:t> </a:t>
            </a:r>
            <a:r>
              <a:rPr lang="en-US" dirty="0" err="1"/>
              <a:t>oporavljati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2004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/>
              <a:t>Jasno</a:t>
            </a:r>
            <a:r>
              <a:rPr lang="en-US" dirty="0"/>
              <a:t> je da</a:t>
            </a:r>
            <a:r>
              <a:rPr lang="sr-Latn-ME" dirty="0"/>
              <a:t> </a:t>
            </a:r>
            <a:r>
              <a:rPr lang="en-US" dirty="0" err="1"/>
              <a:t>ovakve</a:t>
            </a:r>
            <a:r>
              <a:rPr lang="en-US" dirty="0"/>
              <a:t> </a:t>
            </a:r>
            <a:r>
              <a:rPr lang="en-US" dirty="0" err="1"/>
              <a:t>fluktacije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bogatstvo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sklonost</a:t>
            </a:r>
            <a:r>
              <a:rPr lang="en-US" dirty="0"/>
              <a:t> </a:t>
            </a:r>
            <a:r>
              <a:rPr lang="en-US" dirty="0" err="1"/>
              <a:t>potrošnji</a:t>
            </a:r>
            <a:endParaRPr lang="en-US" dirty="0"/>
          </a:p>
          <a:p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2778808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Devizno</a:t>
            </a:r>
            <a:r>
              <a:rPr lang="en-US" b="1" dirty="0"/>
              <a:t> </a:t>
            </a:r>
            <a:r>
              <a:rPr lang="en-US" b="1" dirty="0" err="1"/>
              <a:t>tržište</a:t>
            </a:r>
            <a:endParaRPr lang="en-US" b="1" dirty="0"/>
          </a:p>
          <a:p>
            <a:pPr algn="just"/>
            <a:r>
              <a:rPr lang="en-US" dirty="0"/>
              <a:t>Da bi se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selila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u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se </a:t>
            </a:r>
            <a:r>
              <a:rPr lang="en-US" dirty="0" err="1" smtClean="0"/>
              <a:t>moraju</a:t>
            </a:r>
            <a:r>
              <a:rPr lang="sr-Latn-ME" dirty="0" smtClean="0"/>
              <a:t> </a:t>
            </a:r>
            <a:r>
              <a:rPr lang="en-US" dirty="0" err="1" smtClean="0"/>
              <a:t>prevesti</a:t>
            </a:r>
            <a:r>
              <a:rPr lang="en-US" dirty="0" smtClean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valute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potiču</a:t>
            </a:r>
            <a:r>
              <a:rPr lang="en-US" dirty="0"/>
              <a:t> u </a:t>
            </a:r>
            <a:r>
              <a:rPr lang="en-US" dirty="0" err="1"/>
              <a:t>valutu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u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 – </a:t>
            </a:r>
            <a:r>
              <a:rPr lang="en-US" dirty="0" err="1"/>
              <a:t>odredišta</a:t>
            </a:r>
            <a:r>
              <a:rPr lang="en-US" dirty="0"/>
              <a:t>. </a:t>
            </a:r>
            <a:r>
              <a:rPr lang="en-US" dirty="0" err="1" smtClean="0"/>
              <a:t>Konverzija</a:t>
            </a:r>
            <a:r>
              <a:rPr lang="sr-Latn-ME" dirty="0" smtClean="0"/>
              <a:t> </a:t>
            </a:r>
            <a:r>
              <a:rPr lang="vi-VN" dirty="0" smtClean="0"/>
              <a:t>ovih </a:t>
            </a:r>
            <a:r>
              <a:rPr lang="vi-VN" dirty="0"/>
              <a:t>sredstava se događa na </a:t>
            </a:r>
            <a:r>
              <a:rPr lang="vi-VN" b="1" dirty="0"/>
              <a:t>deviznom tržištu</a:t>
            </a:r>
            <a:r>
              <a:rPr lang="vi-VN" dirty="0"/>
              <a:t>. </a:t>
            </a:r>
            <a:endParaRPr lang="sr-Latn-ME" dirty="0" smtClean="0"/>
          </a:p>
          <a:p>
            <a:pPr algn="just"/>
            <a:r>
              <a:rPr lang="vi-VN" dirty="0" smtClean="0"/>
              <a:t>Na </a:t>
            </a:r>
            <a:r>
              <a:rPr lang="sr-Latn-ME" dirty="0" smtClean="0"/>
              <a:t> d</a:t>
            </a:r>
            <a:r>
              <a:rPr lang="vi-VN" dirty="0" smtClean="0"/>
              <a:t>eviznom </a:t>
            </a:r>
            <a:r>
              <a:rPr lang="vi-VN" dirty="0"/>
              <a:t>tržištu se određuje i </a:t>
            </a:r>
            <a:r>
              <a:rPr lang="vi-VN" dirty="0" smtClean="0"/>
              <a:t>devizni</a:t>
            </a:r>
            <a:r>
              <a:rPr lang="sr-Latn-ME" dirty="0" smtClean="0"/>
              <a:t> </a:t>
            </a:r>
            <a:r>
              <a:rPr lang="en-US" dirty="0" err="1" smtClean="0"/>
              <a:t>kurs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enu</a:t>
            </a:r>
            <a:r>
              <a:rPr lang="en-US" dirty="0" smtClean="0"/>
              <a:t> </a:t>
            </a:r>
            <a:r>
              <a:rPr lang="en-US" dirty="0" err="1"/>
              <a:t>valute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</a:t>
            </a:r>
            <a:r>
              <a:rPr lang="en-US" dirty="0" err="1"/>
              <a:t>izraženu</a:t>
            </a:r>
            <a:r>
              <a:rPr lang="en-US" dirty="0"/>
              <a:t> u </a:t>
            </a:r>
            <a:r>
              <a:rPr lang="en-US" dirty="0" err="1"/>
              <a:t>jedinici</a:t>
            </a:r>
            <a:r>
              <a:rPr lang="en-US" dirty="0"/>
              <a:t> </a:t>
            </a:r>
            <a:r>
              <a:rPr lang="en-US" dirty="0" err="1"/>
              <a:t>valute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3827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Prom</a:t>
            </a:r>
            <a:r>
              <a:rPr lang="sr-Latn-ME" dirty="0" smtClean="0"/>
              <a:t>j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kursa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potrošače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trošak</a:t>
            </a:r>
            <a:r>
              <a:rPr lang="sr-Latn-ME" dirty="0" smtClean="0"/>
              <a:t> </a:t>
            </a:r>
            <a:r>
              <a:rPr lang="en-US" dirty="0" err="1" smtClean="0"/>
              <a:t>uvoznih</a:t>
            </a:r>
            <a:r>
              <a:rPr lang="en-US" dirty="0" smtClean="0"/>
              <a:t> </a:t>
            </a:r>
            <a:r>
              <a:rPr lang="en-US" dirty="0" err="1"/>
              <a:t>dolara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/>
              <a:t>1985,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britanska</a:t>
            </a:r>
            <a:r>
              <a:rPr lang="en-US" dirty="0"/>
              <a:t> </a:t>
            </a:r>
            <a:r>
              <a:rPr lang="en-US" dirty="0" err="1"/>
              <a:t>funta</a:t>
            </a:r>
            <a:r>
              <a:rPr lang="en-US" dirty="0"/>
              <a:t> </a:t>
            </a:r>
            <a:r>
              <a:rPr lang="en-US" dirty="0" err="1"/>
              <a:t>koštala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1,30 </a:t>
            </a:r>
            <a:r>
              <a:rPr lang="en-US" dirty="0" err="1"/>
              <a:t>dolara</a:t>
            </a:r>
            <a:r>
              <a:rPr lang="en-US" dirty="0"/>
              <a:t>, </a:t>
            </a:r>
            <a:r>
              <a:rPr lang="en-US" dirty="0" err="1" smtClean="0"/>
              <a:t>britanska</a:t>
            </a:r>
            <a:r>
              <a:rPr lang="sr-Latn-ME" dirty="0" smtClean="0"/>
              <a:t> </a:t>
            </a:r>
            <a:r>
              <a:rPr lang="pl-PL" dirty="0" smtClean="0"/>
              <a:t>roba vrijedna </a:t>
            </a:r>
            <a:r>
              <a:rPr lang="pl-PL" dirty="0"/>
              <a:t>100 funti u Americi je koštala 130 dolara. Kada je dolar 1997. povećao </a:t>
            </a:r>
            <a:r>
              <a:rPr lang="pl-PL" dirty="0" smtClean="0"/>
              <a:t>cijenu funte </a:t>
            </a:r>
            <a:r>
              <a:rPr lang="pl-PL" dirty="0"/>
              <a:t>na 1,60 dolara ista roba u Americi, </a:t>
            </a:r>
            <a:r>
              <a:rPr lang="pl-PL" dirty="0" smtClean="0"/>
              <a:t>vrijedna </a:t>
            </a:r>
            <a:r>
              <a:rPr lang="pl-PL" dirty="0"/>
              <a:t>100 funti je koštala 160 dolara. </a:t>
            </a:r>
            <a:endParaRPr lang="pl-PL" dirty="0" smtClean="0"/>
          </a:p>
          <a:p>
            <a:r>
              <a:rPr lang="pl-PL" dirty="0" smtClean="0"/>
              <a:t>Iz ovoga </a:t>
            </a:r>
            <a:r>
              <a:rPr lang="en-US" dirty="0" err="1" smtClean="0"/>
              <a:t>možemo</a:t>
            </a:r>
            <a:r>
              <a:rPr lang="en-US" dirty="0" smtClean="0"/>
              <a:t> </a:t>
            </a:r>
            <a:r>
              <a:rPr lang="en-US" dirty="0" err="1"/>
              <a:t>zaključiti</a:t>
            </a:r>
            <a:r>
              <a:rPr lang="en-US" dirty="0"/>
              <a:t> da </a:t>
            </a:r>
            <a:r>
              <a:rPr lang="en-US" dirty="0" err="1"/>
              <a:t>slabiji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poskupljuje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uvoza</a:t>
            </a:r>
            <a:r>
              <a:rPr lang="en-US" dirty="0"/>
              <a:t>, </a:t>
            </a:r>
            <a:r>
              <a:rPr lang="en-US" dirty="0" err="1"/>
              <a:t>putovanja</a:t>
            </a:r>
            <a:r>
              <a:rPr lang="en-US" dirty="0"/>
              <a:t> u </a:t>
            </a:r>
            <a:r>
              <a:rPr lang="en-US" dirty="0" err="1" smtClean="0"/>
              <a:t>inostranstvo</a:t>
            </a:r>
            <a:r>
              <a:rPr lang="sr-Latn-ME" dirty="0" smtClean="0"/>
              <a:t> </a:t>
            </a:r>
            <a:r>
              <a:rPr lang="pl-PL" dirty="0" smtClean="0"/>
              <a:t>itd.</a:t>
            </a:r>
          </a:p>
        </p:txBody>
      </p:sp>
    </p:spTree>
    <p:extLst>
      <p:ext uri="{BB962C8B-B14F-4D97-AF65-F5344CB8AC3E}">
        <p14:creationId xmlns="" xmlns:p14="http://schemas.microsoft.com/office/powerpoint/2010/main" val="157907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 Kada </a:t>
            </a:r>
            <a:r>
              <a:rPr lang="pl-PL" dirty="0" smtClean="0"/>
              <a:t>vrijednost </a:t>
            </a:r>
            <a:r>
              <a:rPr lang="pl-PL" dirty="0"/>
              <a:t>dolara padne u odnosu na neku stranu valutu Amerikanci će </a:t>
            </a:r>
            <a:r>
              <a:rPr lang="pl-PL" dirty="0" smtClean="0"/>
              <a:t>biti </a:t>
            </a:r>
            <a:r>
              <a:rPr lang="en-US" dirty="0" err="1" smtClean="0"/>
              <a:t>destimulisani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kupuju</a:t>
            </a:r>
            <a:r>
              <a:rPr lang="en-US" dirty="0"/>
              <a:t> </a:t>
            </a:r>
            <a:r>
              <a:rPr lang="en-US" dirty="0" err="1"/>
              <a:t>stranu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istovremeno</a:t>
            </a:r>
            <a:r>
              <a:rPr lang="en-US" dirty="0"/>
              <a:t> </a:t>
            </a:r>
            <a:r>
              <a:rPr lang="en-US" dirty="0" err="1"/>
              <a:t>povećati</a:t>
            </a:r>
            <a:r>
              <a:rPr lang="en-US" dirty="0"/>
              <a:t> </a:t>
            </a:r>
            <a:r>
              <a:rPr lang="en-US" dirty="0" err="1"/>
              <a:t>potrošnju</a:t>
            </a:r>
            <a:r>
              <a:rPr lang="en-US" dirty="0"/>
              <a:t> </a:t>
            </a:r>
            <a:r>
              <a:rPr lang="en-US" dirty="0" err="1"/>
              <a:t>domaćih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</a:t>
            </a:r>
          </a:p>
          <a:p>
            <a:r>
              <a:rPr lang="en-US" dirty="0" err="1"/>
              <a:t>Nasuprot</a:t>
            </a:r>
            <a:r>
              <a:rPr lang="en-US" dirty="0"/>
              <a:t> tome, </a:t>
            </a:r>
            <a:r>
              <a:rPr lang="en-US" dirty="0" err="1"/>
              <a:t>jaki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izvozna</a:t>
            </a:r>
            <a:r>
              <a:rPr lang="en-US" dirty="0"/>
              <a:t>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koštati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ME" dirty="0" smtClean="0"/>
              <a:t> </a:t>
            </a:r>
            <a:r>
              <a:rPr lang="en-US" dirty="0" err="1" smtClean="0"/>
              <a:t>inostranstvu</a:t>
            </a:r>
            <a:r>
              <a:rPr lang="en-US" dirty="0" smtClean="0"/>
              <a:t> </a:t>
            </a:r>
            <a:r>
              <a:rPr lang="en-US" dirty="0"/>
              <a:t>pa </a:t>
            </a:r>
            <a:r>
              <a:rPr lang="en-US" dirty="0" err="1"/>
              <a:t>će</a:t>
            </a:r>
            <a:r>
              <a:rPr lang="en-US" dirty="0"/>
              <a:t> je </a:t>
            </a:r>
            <a:r>
              <a:rPr lang="en-US" dirty="0" err="1"/>
              <a:t>stranci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kupovati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Kao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kursnih</a:t>
            </a:r>
            <a:r>
              <a:rPr lang="en-US" dirty="0"/>
              <a:t> </a:t>
            </a:r>
            <a:r>
              <a:rPr lang="en-US" dirty="0" err="1"/>
              <a:t>razlika</a:t>
            </a:r>
            <a:r>
              <a:rPr lang="en-US" dirty="0"/>
              <a:t> </a:t>
            </a:r>
            <a:r>
              <a:rPr lang="en-US" dirty="0" smtClean="0"/>
              <a:t>se</a:t>
            </a:r>
            <a:r>
              <a:rPr lang="sr-Latn-ME" dirty="0" smtClean="0"/>
              <a:t> </a:t>
            </a:r>
            <a:r>
              <a:rPr lang="en-US" dirty="0" err="1" smtClean="0"/>
              <a:t>direktno</a:t>
            </a:r>
            <a:r>
              <a:rPr lang="en-US" dirty="0" smtClean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stimulisanje</a:t>
            </a:r>
            <a:r>
              <a:rPr lang="en-US" dirty="0"/>
              <a:t> </a:t>
            </a:r>
            <a:r>
              <a:rPr lang="en-US" dirty="0" err="1"/>
              <a:t>izvoza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uvoza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925230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američkim</a:t>
            </a:r>
            <a:r>
              <a:rPr lang="sr-Latn-ME" dirty="0"/>
              <a:t> </a:t>
            </a:r>
            <a:r>
              <a:rPr lang="en-US" dirty="0" err="1"/>
              <a:t>potrošačima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pojeftinjuje</a:t>
            </a:r>
            <a:r>
              <a:rPr lang="en-US" dirty="0"/>
              <a:t> </a:t>
            </a:r>
            <a:r>
              <a:rPr lang="en-US" dirty="0" err="1"/>
              <a:t>uvoznu</a:t>
            </a:r>
            <a:r>
              <a:rPr lang="en-US" dirty="0"/>
              <a:t> </a:t>
            </a:r>
            <a:r>
              <a:rPr lang="en-US" dirty="0" err="1"/>
              <a:t>robu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šteti</a:t>
            </a:r>
            <a:r>
              <a:rPr lang="en-US" dirty="0"/>
              <a:t> </a:t>
            </a:r>
            <a:r>
              <a:rPr lang="en-US" dirty="0" err="1"/>
              <a:t>američkoj</a:t>
            </a:r>
            <a:r>
              <a:rPr lang="en-US" dirty="0"/>
              <a:t> </a:t>
            </a:r>
            <a:r>
              <a:rPr lang="en-US" dirty="0" err="1"/>
              <a:t>privredi</a:t>
            </a:r>
            <a:r>
              <a:rPr lang="en-US" dirty="0"/>
              <a:t> </a:t>
            </a:r>
            <a:r>
              <a:rPr lang="en-US" dirty="0" err="1"/>
              <a:t>smanjujući</a:t>
            </a:r>
            <a:r>
              <a:rPr lang="sr-Latn-ME" dirty="0"/>
              <a:t> </a:t>
            </a:r>
            <a:r>
              <a:rPr lang="en-US" dirty="0" err="1"/>
              <a:t>potrošnju</a:t>
            </a:r>
            <a:r>
              <a:rPr lang="en-US" dirty="0"/>
              <a:t> </a:t>
            </a:r>
            <a:r>
              <a:rPr lang="en-US" dirty="0" err="1"/>
              <a:t>domaćih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smanjujući</a:t>
            </a:r>
            <a:r>
              <a:rPr lang="en-US" dirty="0"/>
              <a:t> </a:t>
            </a:r>
            <a:r>
              <a:rPr lang="en-US" dirty="0" err="1"/>
              <a:t>izvoz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roba</a:t>
            </a:r>
            <a:r>
              <a:rPr lang="en-US" dirty="0"/>
              <a:t> </a:t>
            </a:r>
            <a:r>
              <a:rPr lang="en-US" dirty="0" err="1"/>
              <a:t>strancima</a:t>
            </a:r>
            <a:r>
              <a:rPr lang="en-US" dirty="0"/>
              <a:t> </a:t>
            </a:r>
            <a:r>
              <a:rPr lang="en-US" dirty="0" err="1"/>
              <a:t>skuplja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sr-Latn-ME" dirty="0"/>
              <a:t> </a:t>
            </a:r>
            <a:r>
              <a:rPr lang="sv-SE" dirty="0"/>
              <a:t>utiče na smanjenje privrednih aktivnosti te time i radnih mesta. </a:t>
            </a:r>
            <a:endParaRPr lang="sr-Latn-ME" dirty="0"/>
          </a:p>
          <a:p>
            <a:r>
              <a:rPr lang="sv-SE" dirty="0"/>
              <a:t>Padom dolara američki</a:t>
            </a:r>
            <a:r>
              <a:rPr lang="sr-Latn-ME" dirty="0"/>
              <a:t> </a:t>
            </a:r>
            <a:r>
              <a:rPr lang="vi-VN" dirty="0"/>
              <a:t>proizvođači postaju konkurentniji na stranim tržištima.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07045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endParaRPr lang="sr-Latn-ME" dirty="0"/>
          </a:p>
          <a:p>
            <a:pPr marL="0" indent="0" algn="ctr">
              <a:buNone/>
            </a:pPr>
            <a:r>
              <a:rPr lang="sr-Latn-ME" dirty="0" smtClean="0"/>
              <a:t>FINANSIJSKE INSTITUCIJE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1273188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Zašto</a:t>
            </a:r>
            <a:r>
              <a:rPr lang="en-US" b="1" dirty="0"/>
              <a:t> </a:t>
            </a:r>
            <a:r>
              <a:rPr lang="en-US" b="1" dirty="0" err="1"/>
              <a:t>proučavati</a:t>
            </a:r>
            <a:r>
              <a:rPr lang="en-US" b="1" dirty="0"/>
              <a:t> </a:t>
            </a:r>
            <a:r>
              <a:rPr lang="en-US" b="1" dirty="0" err="1"/>
              <a:t>finansijske</a:t>
            </a:r>
            <a:r>
              <a:rPr lang="en-US" b="1" dirty="0"/>
              <a:t> </a:t>
            </a:r>
            <a:r>
              <a:rPr lang="en-US" b="1" dirty="0" err="1"/>
              <a:t>institucije</a:t>
            </a:r>
            <a:r>
              <a:rPr lang="en-US" b="1" dirty="0"/>
              <a:t>?</a:t>
            </a:r>
          </a:p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sr-Latn-ME" dirty="0" smtClean="0"/>
              <a:t>dio</a:t>
            </a:r>
            <a:r>
              <a:rPr lang="en-US" dirty="0" smtClean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sr-Latn-ME" dirty="0" smtClean="0"/>
              <a:t>predmeta</a:t>
            </a:r>
            <a:r>
              <a:rPr lang="en-US" dirty="0" smtClean="0"/>
              <a:t> </a:t>
            </a:r>
            <a:r>
              <a:rPr lang="en-US" dirty="0" err="1"/>
              <a:t>jesu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Finansijska</a:t>
            </a:r>
            <a:r>
              <a:rPr lang="sr-Latn-ME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/>
              <a:t>funkcionišu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Bez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ne bi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 smtClean="0"/>
              <a:t>prenositi</a:t>
            </a:r>
            <a:r>
              <a:rPr lang="sr-Latn-ME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štediša</a:t>
            </a:r>
            <a:r>
              <a:rPr lang="en-US" dirty="0"/>
              <a:t> do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znaju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plasirali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 smtClean="0"/>
              <a:t>institucije</a:t>
            </a:r>
            <a:r>
              <a:rPr lang="sr-Latn-ME" dirty="0" smtClean="0"/>
              <a:t> </a:t>
            </a:r>
            <a:r>
              <a:rPr lang="vi-VN" dirty="0" smtClean="0"/>
              <a:t> </a:t>
            </a:r>
            <a:r>
              <a:rPr lang="vi-VN" dirty="0"/>
              <a:t>imaju veliki uticaj na funkcionisanje ekonomije u </a:t>
            </a:r>
            <a:r>
              <a:rPr lang="vi-VN" dirty="0" smtClean="0"/>
              <a:t>c</a:t>
            </a:r>
            <a:r>
              <a:rPr lang="sr-Latn-ME" dirty="0" smtClean="0"/>
              <a:t>j</a:t>
            </a:r>
            <a:r>
              <a:rPr lang="vi-VN" dirty="0" smtClean="0"/>
              <a:t>elini.</a:t>
            </a:r>
            <a:endParaRPr lang="vi-VN" dirty="0"/>
          </a:p>
        </p:txBody>
      </p:sp>
    </p:spTree>
    <p:extLst>
      <p:ext uri="{BB962C8B-B14F-4D97-AF65-F5344CB8AC3E}">
        <p14:creationId xmlns="" xmlns:p14="http://schemas.microsoft.com/office/powerpoint/2010/main" val="15363728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M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86356" cy="64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2132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315200" cy="1214028"/>
          </a:xfrm>
        </p:spPr>
        <p:txBody>
          <a:bodyPr/>
          <a:lstStyle/>
          <a:p>
            <a:r>
              <a:rPr lang="sr-Latn-ME" dirty="0" smtClean="0"/>
              <a:t>literatura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793"/>
            <a:ext cx="7315200" cy="4752568"/>
          </a:xfrm>
        </p:spPr>
        <p:txBody>
          <a:bodyPr>
            <a:normAutofit/>
          </a:bodyPr>
          <a:lstStyle/>
          <a:p>
            <a:r>
              <a:rPr lang="sr-Latn-ME" sz="3200" dirty="0"/>
              <a:t>Jahić Mehmed: Finansije i finansijsko pravo, Pravni fakultet Univerziteta u Sarajevu, Sarajevo, 2004.</a:t>
            </a:r>
          </a:p>
          <a:p>
            <a:r>
              <a:rPr lang="sr-Latn-ME" sz="3200" dirty="0" smtClean="0"/>
              <a:t> </a:t>
            </a:r>
            <a:r>
              <a:rPr lang="sr-Latn-ME" sz="3200" dirty="0"/>
              <a:t>Zakonski propisi iz oblasti koje čine sadržaj nastavnog predmeta</a:t>
            </a:r>
          </a:p>
        </p:txBody>
      </p:sp>
    </p:spTree>
    <p:extLst>
      <p:ext uri="{BB962C8B-B14F-4D97-AF65-F5344CB8AC3E}">
        <p14:creationId xmlns="" xmlns:p14="http://schemas.microsoft.com/office/powerpoint/2010/main" val="4173627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1. Centralna banka i vođenje monetarne politike</a:t>
            </a:r>
          </a:p>
          <a:p>
            <a:r>
              <a:rPr lang="pl-PL" dirty="0"/>
              <a:t>Najvažnija finansijska institucija u finansijskom sistemu je centralna banka. </a:t>
            </a:r>
          </a:p>
          <a:p>
            <a:r>
              <a:rPr lang="pl-PL" dirty="0"/>
              <a:t>Ona je </a:t>
            </a:r>
            <a:r>
              <a:rPr lang="vi-VN" dirty="0"/>
              <a:t>državna institucija koja je odgovorna za vođenje monetarne politike. </a:t>
            </a:r>
            <a:endParaRPr lang="sr-Latn-ME" dirty="0"/>
          </a:p>
          <a:p>
            <a:r>
              <a:rPr lang="vi-VN" dirty="0"/>
              <a:t>Monetarna politika</a:t>
            </a:r>
            <a:r>
              <a:rPr lang="sr-Latn-ME" dirty="0"/>
              <a:t> </a:t>
            </a:r>
            <a:r>
              <a:rPr lang="en-US" dirty="0" err="1" smtClean="0"/>
              <a:t>podrazum</a:t>
            </a:r>
            <a:r>
              <a:rPr lang="sr-Latn-ME" dirty="0" smtClean="0"/>
              <a:t>ij</a:t>
            </a:r>
            <a:r>
              <a:rPr lang="en-US" dirty="0" err="1" smtClean="0"/>
              <a:t>eva</a:t>
            </a:r>
            <a:r>
              <a:rPr lang="en-US" dirty="0" smtClean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kamatnim</a:t>
            </a:r>
            <a:r>
              <a:rPr lang="en-US" dirty="0"/>
              <a:t> </a:t>
            </a:r>
            <a:r>
              <a:rPr lang="en-US" dirty="0" err="1"/>
              <a:t>stopama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količinom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u </a:t>
            </a:r>
            <a:r>
              <a:rPr lang="en-US" dirty="0" err="1"/>
              <a:t>opticaju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sr-Latn-ME" dirty="0"/>
              <a:t>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Sa </a:t>
            </a:r>
            <a:r>
              <a:rPr lang="en-US" dirty="0" err="1"/>
              <a:t>obzirom</a:t>
            </a:r>
            <a:r>
              <a:rPr lang="en-US" dirty="0"/>
              <a:t> da </a:t>
            </a:r>
            <a:r>
              <a:rPr lang="en-US" dirty="0" err="1"/>
              <a:t>monetarna</a:t>
            </a:r>
            <a:r>
              <a:rPr lang="en-US" dirty="0"/>
              <a:t>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kamatne</a:t>
            </a:r>
            <a:r>
              <a:rPr lang="en-US" dirty="0"/>
              <a:t> </a:t>
            </a:r>
            <a:r>
              <a:rPr lang="en-US" dirty="0" err="1"/>
              <a:t>stope</a:t>
            </a:r>
            <a:r>
              <a:rPr lang="en-US" dirty="0"/>
              <a:t>,</a:t>
            </a:r>
            <a:r>
              <a:rPr lang="sr-Latn-ME" dirty="0"/>
              <a:t> </a:t>
            </a:r>
            <a:r>
              <a:rPr lang="en-US" dirty="0" err="1"/>
              <a:t>inflaciju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cikluse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mehanizama</a:t>
            </a:r>
            <a:r>
              <a:rPr lang="en-US" dirty="0"/>
              <a:t>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vodi</a:t>
            </a:r>
            <a:r>
              <a:rPr lang="en-US" dirty="0"/>
              <a:t> </a:t>
            </a:r>
            <a:r>
              <a:rPr lang="en-US" dirty="0" err="1"/>
              <a:t>monetarnu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9885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Struktura</a:t>
            </a:r>
            <a:r>
              <a:rPr lang="en-US" b="1" dirty="0"/>
              <a:t> </a:t>
            </a:r>
            <a:r>
              <a:rPr lang="en-US" b="1" dirty="0" err="1"/>
              <a:t>finansijskog</a:t>
            </a:r>
            <a:r>
              <a:rPr lang="en-US" b="1" dirty="0"/>
              <a:t> </a:t>
            </a:r>
            <a:r>
              <a:rPr lang="en-US" b="1" dirty="0" err="1" smtClean="0"/>
              <a:t>sistema</a:t>
            </a:r>
            <a:r>
              <a:rPr lang="sr-Latn-ME" b="1" dirty="0" smtClean="0"/>
              <a:t> (institucija)</a:t>
            </a:r>
            <a:endParaRPr lang="en-US" b="1" dirty="0"/>
          </a:p>
          <a:p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je </a:t>
            </a:r>
            <a:r>
              <a:rPr lang="en-US" dirty="0" err="1"/>
              <a:t>dosta</a:t>
            </a:r>
            <a:r>
              <a:rPr lang="en-US" dirty="0"/>
              <a:t> </a:t>
            </a:r>
            <a:r>
              <a:rPr lang="en-US" dirty="0" err="1"/>
              <a:t>složen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 smtClean="0"/>
              <a:t>privatnih</a:t>
            </a:r>
            <a:r>
              <a:rPr lang="sr-Latn-ME" dirty="0" smtClean="0"/>
              <a:t>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: </a:t>
            </a:r>
            <a:r>
              <a:rPr lang="en-US" dirty="0" err="1"/>
              <a:t>banaka</a:t>
            </a:r>
            <a:r>
              <a:rPr lang="en-US" dirty="0"/>
              <a:t>, </a:t>
            </a:r>
            <a:r>
              <a:rPr lang="en-US" dirty="0" err="1"/>
              <a:t>osiguravajućih</a:t>
            </a:r>
            <a:r>
              <a:rPr lang="en-US" dirty="0"/>
              <a:t> </a:t>
            </a:r>
            <a:r>
              <a:rPr lang="en-US" dirty="0" err="1"/>
              <a:t>društava</a:t>
            </a:r>
            <a:r>
              <a:rPr lang="en-US" dirty="0"/>
              <a:t>, </a:t>
            </a:r>
            <a:r>
              <a:rPr lang="en-US" dirty="0" err="1"/>
              <a:t>investicionih</a:t>
            </a:r>
            <a:r>
              <a:rPr lang="en-US" dirty="0"/>
              <a:t> </a:t>
            </a:r>
            <a:r>
              <a:rPr lang="en-US" dirty="0" err="1"/>
              <a:t>fondova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investicionih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reguliše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nadzire</a:t>
            </a:r>
            <a:r>
              <a:rPr lang="en-US" dirty="0"/>
              <a:t> </a:t>
            </a:r>
            <a:r>
              <a:rPr lang="sr-Latn-ME" dirty="0" smtClean="0"/>
              <a:t>CB</a:t>
            </a:r>
            <a:r>
              <a:rPr lang="en-US" dirty="0" smtClean="0"/>
              <a:t>. </a:t>
            </a:r>
            <a:endParaRPr lang="sr-Latn-ME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želite</a:t>
            </a:r>
            <a:r>
              <a:rPr lang="sr-Latn-ME" dirty="0" smtClean="0"/>
              <a:t> </a:t>
            </a:r>
            <a:r>
              <a:rPr lang="en-US" dirty="0" smtClean="0"/>
              <a:t>da </a:t>
            </a:r>
            <a:r>
              <a:rPr lang="en-US" dirty="0" err="1"/>
              <a:t>kreditirate</a:t>
            </a:r>
            <a:r>
              <a:rPr lang="en-US" dirty="0"/>
              <a:t> </a:t>
            </a:r>
            <a:r>
              <a:rPr lang="en-US" dirty="0" err="1"/>
              <a:t>neku</a:t>
            </a:r>
            <a:r>
              <a:rPr lang="en-US" dirty="0"/>
              <a:t> </a:t>
            </a:r>
            <a:r>
              <a:rPr lang="en-US" dirty="0" err="1"/>
              <a:t>kompaniju</a:t>
            </a:r>
            <a:r>
              <a:rPr lang="en-US" dirty="0"/>
              <a:t> </a:t>
            </a:r>
            <a:r>
              <a:rPr lang="en-US" dirty="0" err="1" smtClean="0"/>
              <a:t>nećete</a:t>
            </a:r>
            <a:r>
              <a:rPr lang="en-US" dirty="0" smtClean="0"/>
              <a:t> </a:t>
            </a:r>
            <a:r>
              <a:rPr lang="en-US" dirty="0" err="1"/>
              <a:t>otići</a:t>
            </a:r>
            <a:r>
              <a:rPr lang="en-US" dirty="0"/>
              <a:t> </a:t>
            </a:r>
            <a:r>
              <a:rPr lang="en-US" dirty="0" err="1"/>
              <a:t>direktno</a:t>
            </a:r>
            <a:r>
              <a:rPr lang="en-US" dirty="0"/>
              <a:t> </a:t>
            </a:r>
            <a:r>
              <a:rPr lang="en-US" dirty="0" err="1"/>
              <a:t>predsednicima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ćete</a:t>
            </a:r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sr-Latn-ME" dirty="0" smtClean="0"/>
              <a:t> </a:t>
            </a:r>
            <a:r>
              <a:rPr lang="en-US" dirty="0" err="1" smtClean="0"/>
              <a:t>učiniti</a:t>
            </a:r>
            <a:r>
              <a:rPr lang="en-US" dirty="0" smtClean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posrednika</a:t>
            </a:r>
            <a:r>
              <a:rPr lang="en-US" dirty="0"/>
              <a:t>,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komercijalnih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, </a:t>
            </a:r>
            <a:r>
              <a:rPr lang="en-US" dirty="0" err="1" smtClean="0"/>
              <a:t>štedno</a:t>
            </a:r>
            <a:r>
              <a:rPr lang="sr-Latn-ME" dirty="0" smtClean="0"/>
              <a:t> </a:t>
            </a:r>
            <a:r>
              <a:rPr lang="vi-VN" dirty="0" smtClean="0"/>
              <a:t>kreditnih </a:t>
            </a:r>
            <a:r>
              <a:rPr lang="vi-VN" dirty="0"/>
              <a:t>zadruga, štedionica, investicionih fondova</a:t>
            </a:r>
            <a:r>
              <a:rPr lang="vi-VN" dirty="0" smtClean="0"/>
              <a:t>.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17728702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5174035"/>
          </a:xfrm>
        </p:spPr>
        <p:txBody>
          <a:bodyPr>
            <a:normAutofit lnSpcReduction="10000"/>
          </a:bodyPr>
          <a:lstStyle/>
          <a:p>
            <a:r>
              <a:rPr lang="vi-VN" dirty="0"/>
              <a:t>Sve ove institucije posuđuju novac</a:t>
            </a:r>
            <a:r>
              <a:rPr lang="sr-Latn-ME" dirty="0"/>
              <a:t> </a:t>
            </a:r>
            <a:r>
              <a:rPr lang="en-US" dirty="0" err="1"/>
              <a:t>onih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uštedeli</a:t>
            </a:r>
            <a:r>
              <a:rPr lang="en-US" dirty="0"/>
              <a:t> </a:t>
            </a:r>
            <a:r>
              <a:rPr lang="en-US" dirty="0" err="1"/>
              <a:t>plasirajući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onima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poduhvate</a:t>
            </a:r>
            <a:r>
              <a:rPr lang="en-US" dirty="0"/>
              <a:t>.</a:t>
            </a:r>
          </a:p>
          <a:p>
            <a:r>
              <a:rPr lang="pl-PL" dirty="0"/>
              <a:t>Treba da saznamo odgovore na </a:t>
            </a:r>
            <a:r>
              <a:rPr lang="pl-PL" dirty="0" smtClean="0"/>
              <a:t>pitanja:</a:t>
            </a:r>
          </a:p>
          <a:p>
            <a:r>
              <a:rPr lang="pl-PL" dirty="0" smtClean="0"/>
              <a:t> </a:t>
            </a:r>
            <a:r>
              <a:rPr lang="pl-PL" dirty="0"/>
              <a:t>Zašto su finansijski posrednici od tako </a:t>
            </a:r>
            <a:r>
              <a:rPr lang="en-US" dirty="0" err="1"/>
              <a:t>velikog</a:t>
            </a:r>
            <a:r>
              <a:rPr lang="en-US" dirty="0"/>
              <a:t> </a:t>
            </a:r>
            <a:r>
              <a:rPr lang="en-US" dirty="0" err="1"/>
              <a:t>značaja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funkcionisanje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?</a:t>
            </a:r>
            <a:endParaRPr lang="sr-Latn-ME" dirty="0"/>
          </a:p>
          <a:p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nekima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a</a:t>
            </a:r>
            <a:r>
              <a:rPr lang="sr-Latn-ME" dirty="0"/>
              <a:t> </a:t>
            </a:r>
            <a:r>
              <a:rPr lang="en-US" dirty="0" err="1"/>
              <a:t>nekima</a:t>
            </a:r>
            <a:r>
              <a:rPr lang="en-US" dirty="0"/>
              <a:t> ne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kredite</a:t>
            </a:r>
            <a:r>
              <a:rPr lang="en-US" dirty="0"/>
              <a:t>? </a:t>
            </a:r>
            <a:r>
              <a:rPr lang="en-US" dirty="0" err="1"/>
              <a:t>Zašto</a:t>
            </a:r>
            <a:r>
              <a:rPr lang="en-US" dirty="0"/>
              <a:t> je to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najstrože</a:t>
            </a:r>
            <a:r>
              <a:rPr lang="en-US" dirty="0"/>
              <a:t> </a:t>
            </a:r>
            <a:r>
              <a:rPr lang="en-US" dirty="0" err="1"/>
              <a:t>regulisan</a:t>
            </a:r>
            <a:r>
              <a:rPr lang="en-US" dirty="0"/>
              <a:t> </a:t>
            </a:r>
            <a:r>
              <a:rPr lang="en-US" dirty="0" err="1"/>
              <a:t>posao</a:t>
            </a:r>
            <a:r>
              <a:rPr lang="en-US" dirty="0"/>
              <a:t> u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eloj</a:t>
            </a:r>
            <a:r>
              <a:rPr lang="en-US" dirty="0" smtClean="0"/>
              <a:t> </a:t>
            </a:r>
            <a:r>
              <a:rPr lang="en-US" dirty="0" err="1"/>
              <a:t>privredi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68153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Banke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ostale</a:t>
            </a:r>
            <a:r>
              <a:rPr lang="en-US" b="1" dirty="0"/>
              <a:t> </a:t>
            </a:r>
            <a:r>
              <a:rPr lang="en-US" b="1" dirty="0" err="1"/>
              <a:t>finansijske</a:t>
            </a:r>
            <a:r>
              <a:rPr lang="en-US" b="1" dirty="0"/>
              <a:t> </a:t>
            </a:r>
            <a:r>
              <a:rPr lang="en-US" b="1" dirty="0" err="1"/>
              <a:t>institucije</a:t>
            </a:r>
            <a:endParaRPr lang="en-US" b="1" dirty="0"/>
          </a:p>
          <a:p>
            <a:r>
              <a:rPr lang="en-US" dirty="0" err="1"/>
              <a:t>Banke</a:t>
            </a:r>
            <a:r>
              <a:rPr lang="en-US" dirty="0"/>
              <a:t> se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nazivaju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depozitnim</a:t>
            </a:r>
            <a:r>
              <a:rPr lang="en-US" dirty="0"/>
              <a:t> </a:t>
            </a:r>
            <a:r>
              <a:rPr lang="en-US" dirty="0" err="1"/>
              <a:t>finansijskim</a:t>
            </a:r>
            <a:r>
              <a:rPr lang="en-US" dirty="0"/>
              <a:t> </a:t>
            </a:r>
            <a:r>
              <a:rPr lang="en-US" dirty="0" err="1"/>
              <a:t>institucijama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 smtClean="0"/>
              <a:t>što</a:t>
            </a:r>
            <a:r>
              <a:rPr lang="sr-Latn-ME" dirty="0" smtClean="0"/>
              <a:t> </a:t>
            </a:r>
            <a:r>
              <a:rPr lang="en-US" dirty="0" err="1" smtClean="0"/>
              <a:t>prihvataju</a:t>
            </a:r>
            <a:r>
              <a:rPr lang="en-US" dirty="0" smtClean="0"/>
              <a:t> </a:t>
            </a:r>
            <a:r>
              <a:rPr lang="en-US" dirty="0" err="1"/>
              <a:t>depozite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zajmove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Pod </a:t>
            </a:r>
            <a:r>
              <a:rPr lang="sr-Latn-ME" dirty="0" smtClean="0"/>
              <a:t>ovim </a:t>
            </a:r>
            <a:r>
              <a:rPr lang="en-US" dirty="0" err="1" smtClean="0"/>
              <a:t>pojmom</a:t>
            </a:r>
            <a:r>
              <a:rPr lang="en-US" dirty="0" smtClean="0"/>
              <a:t>  </a:t>
            </a:r>
            <a:r>
              <a:rPr lang="en-US" dirty="0" err="1"/>
              <a:t>uključujemo</a:t>
            </a:r>
            <a:r>
              <a:rPr lang="en-US" dirty="0"/>
              <a:t> </a:t>
            </a:r>
            <a:r>
              <a:rPr lang="en-US" dirty="0" err="1"/>
              <a:t>komercijalne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en-US" dirty="0" err="1" smtClean="0"/>
              <a:t>štedno</a:t>
            </a:r>
            <a:r>
              <a:rPr lang="en-US" dirty="0" smtClean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zadruge</a:t>
            </a:r>
            <a:r>
              <a:rPr lang="en-US" dirty="0"/>
              <a:t>, </a:t>
            </a:r>
            <a:r>
              <a:rPr lang="en-US" dirty="0" err="1"/>
              <a:t>štedionice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zadruge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Banke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posrednici</a:t>
            </a:r>
            <a:r>
              <a:rPr lang="en-US" dirty="0"/>
              <a:t> </a:t>
            </a:r>
            <a:r>
              <a:rPr lang="en-US" dirty="0" err="1" smtClean="0"/>
              <a:t>sa</a:t>
            </a:r>
            <a:r>
              <a:rPr lang="sr-Latn-ME" dirty="0" smtClean="0"/>
              <a:t> </a:t>
            </a:r>
            <a:r>
              <a:rPr lang="vi-VN" dirty="0" smtClean="0"/>
              <a:t>kojima pros</a:t>
            </a:r>
            <a:r>
              <a:rPr lang="sr-Latn-ME" dirty="0" smtClean="0"/>
              <a:t>j</a:t>
            </a:r>
            <a:r>
              <a:rPr lang="vi-VN" dirty="0" smtClean="0"/>
              <a:t>ečni </a:t>
            </a:r>
            <a:r>
              <a:rPr lang="vi-VN" dirty="0"/>
              <a:t>građanin najčešće dolazi u kontakt.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2768682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vi-VN" dirty="0"/>
              <a:t>Veliki broj građana u </a:t>
            </a:r>
            <a:r>
              <a:rPr lang="vi-VN" dirty="0" smtClean="0"/>
              <a:t>sv</a:t>
            </a:r>
            <a:r>
              <a:rPr lang="sr-Latn-ME" dirty="0" smtClean="0"/>
              <a:t>ij</a:t>
            </a:r>
            <a:r>
              <a:rPr lang="vi-VN" dirty="0" smtClean="0"/>
              <a:t>etu </a:t>
            </a:r>
            <a:r>
              <a:rPr lang="vi-VN" dirty="0"/>
              <a:t>čuva</a:t>
            </a:r>
            <a:r>
              <a:rPr lang="sr-Latn-ME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finansijskog</a:t>
            </a:r>
            <a:r>
              <a:rPr lang="en-US" dirty="0"/>
              <a:t> </a:t>
            </a:r>
            <a:r>
              <a:rPr lang="en-US" dirty="0" err="1"/>
              <a:t>bogatstva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tekućim</a:t>
            </a:r>
            <a:r>
              <a:rPr lang="en-US" dirty="0"/>
              <a:t> </a:t>
            </a:r>
            <a:r>
              <a:rPr lang="en-US" dirty="0" err="1"/>
              <a:t>računima</a:t>
            </a:r>
            <a:r>
              <a:rPr lang="en-US" dirty="0"/>
              <a:t> </a:t>
            </a:r>
            <a:r>
              <a:rPr lang="en-US" dirty="0" err="1"/>
              <a:t>banaka</a:t>
            </a:r>
            <a:r>
              <a:rPr lang="en-US" dirty="0"/>
              <a:t>, </a:t>
            </a:r>
            <a:r>
              <a:rPr lang="en-US" dirty="0" err="1"/>
              <a:t>štednim</a:t>
            </a:r>
            <a:r>
              <a:rPr lang="en-US" dirty="0"/>
              <a:t> </a:t>
            </a:r>
            <a:r>
              <a:rPr lang="en-US" dirty="0" err="1"/>
              <a:t>računima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pl-PL" dirty="0"/>
              <a:t>ostalim oblicima depozita u bankama. </a:t>
            </a:r>
          </a:p>
          <a:p>
            <a:r>
              <a:rPr lang="pl-PL" dirty="0"/>
              <a:t>One su jedan od najvećih finansijskih posrednika </a:t>
            </a:r>
            <a:r>
              <a:rPr lang="en-US" dirty="0"/>
              <a:t>pa </a:t>
            </a:r>
            <a:r>
              <a:rPr lang="en-US" dirty="0" err="1"/>
              <a:t>iz</a:t>
            </a:r>
            <a:r>
              <a:rPr lang="en-US" dirty="0"/>
              <a:t> tog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zaslužuju</a:t>
            </a:r>
            <a:r>
              <a:rPr lang="en-US" dirty="0"/>
              <a:t> </a:t>
            </a:r>
            <a:r>
              <a:rPr lang="en-US" dirty="0" err="1"/>
              <a:t>posebnu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pažnju</a:t>
            </a:r>
            <a:r>
              <a:rPr lang="en-US" dirty="0"/>
              <a:t>. </a:t>
            </a:r>
            <a:endParaRPr lang="sr-Latn-ME" dirty="0"/>
          </a:p>
          <a:p>
            <a:r>
              <a:rPr lang="sr-Latn-ME" dirty="0" smtClean="0"/>
              <a:t>Prije globalne ekonomske i finansijske krize poćetkom ovog vijeka</a:t>
            </a:r>
            <a:r>
              <a:rPr lang="en-US" dirty="0" smtClean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finansijske</a:t>
            </a:r>
            <a:r>
              <a:rPr lang="sr-Latn-ME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počele</a:t>
            </a:r>
            <a:r>
              <a:rPr lang="en-US" dirty="0"/>
              <a:t> da </a:t>
            </a:r>
            <a:r>
              <a:rPr lang="en-US" dirty="0" err="1"/>
              <a:t>ozbiljno</a:t>
            </a:r>
            <a:r>
              <a:rPr lang="en-US" dirty="0"/>
              <a:t> </a:t>
            </a:r>
            <a:r>
              <a:rPr lang="en-US" dirty="0" err="1"/>
              <a:t>ugrožavaju</a:t>
            </a:r>
            <a:r>
              <a:rPr lang="en-US" dirty="0"/>
              <a:t>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smtClean="0"/>
              <a:t>do</a:t>
            </a:r>
            <a:r>
              <a:rPr lang="sr-Latn-ME" dirty="0" smtClean="0"/>
              <a:t>t</a:t>
            </a:r>
            <a:r>
              <a:rPr lang="en-US" dirty="0" err="1" smtClean="0"/>
              <a:t>adašnji</a:t>
            </a:r>
            <a:r>
              <a:rPr lang="en-US" dirty="0" smtClean="0"/>
              <a:t> </a:t>
            </a:r>
            <a:r>
              <a:rPr lang="en-US" dirty="0" err="1"/>
              <a:t>neprikosnoveni</a:t>
            </a:r>
            <a:r>
              <a:rPr lang="en-US" dirty="0"/>
              <a:t> </a:t>
            </a:r>
            <a:r>
              <a:rPr lang="en-US" dirty="0" err="1"/>
              <a:t>primat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0146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 err="1"/>
              <a:t>Finansijske</a:t>
            </a:r>
            <a:r>
              <a:rPr lang="en-US" b="1" dirty="0"/>
              <a:t> </a:t>
            </a:r>
            <a:r>
              <a:rPr lang="en-US" b="1" dirty="0" err="1"/>
              <a:t>inovacije</a:t>
            </a:r>
            <a:endParaRPr lang="en-US" b="1" dirty="0"/>
          </a:p>
          <a:p>
            <a:r>
              <a:rPr lang="en-US" dirty="0"/>
              <a:t>Danas </a:t>
            </a:r>
            <a:r>
              <a:rPr lang="sr-Latn-ME" dirty="0"/>
              <a:t>u</a:t>
            </a:r>
            <a:r>
              <a:rPr lang="en-US" dirty="0" smtClean="0"/>
              <a:t>m</a:t>
            </a:r>
            <a:r>
              <a:rPr lang="sr-Latn-ME" dirty="0" smtClean="0"/>
              <a:t>j</a:t>
            </a:r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bankarskog</a:t>
            </a:r>
            <a:r>
              <a:rPr lang="en-US" dirty="0"/>
              <a:t> </a:t>
            </a:r>
            <a:r>
              <a:rPr lang="en-US" dirty="0" err="1"/>
              <a:t>službenika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šalterom</a:t>
            </a:r>
            <a:r>
              <a:rPr lang="en-US" dirty="0"/>
              <a:t> </a:t>
            </a:r>
            <a:r>
              <a:rPr lang="en-US" dirty="0" err="1"/>
              <a:t>podižete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 smtClean="0"/>
              <a:t>iz</a:t>
            </a:r>
            <a:r>
              <a:rPr lang="sr-Latn-ME" dirty="0" smtClean="0"/>
              <a:t> </a:t>
            </a:r>
            <a:r>
              <a:rPr lang="en-US" dirty="0" err="1" smtClean="0"/>
              <a:t>bankomata</a:t>
            </a:r>
            <a:r>
              <a:rPr lang="en-US" dirty="0"/>
              <a:t>,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računu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proveriti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kompjutera</a:t>
            </a:r>
            <a:r>
              <a:rPr lang="en-US" dirty="0"/>
              <a:t> od </a:t>
            </a:r>
            <a:r>
              <a:rPr lang="en-US" dirty="0" err="1"/>
              <a:t>kuće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One s</a:t>
            </a:r>
            <a:r>
              <a:rPr lang="sr-Latn-ME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bitne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ME" dirty="0" smtClean="0"/>
              <a:t>na </a:t>
            </a:r>
            <a:r>
              <a:rPr lang="en-US" dirty="0" err="1" smtClean="0"/>
              <a:t>kreativan</a:t>
            </a:r>
            <a:r>
              <a:rPr lang="en-US" dirty="0" smtClean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 smtClean="0"/>
              <a:t>razmišljanja</a:t>
            </a:r>
            <a:r>
              <a:rPr lang="sr-Latn-ME" dirty="0" smtClean="0"/>
              <a:t> kod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dovesti</a:t>
            </a:r>
            <a:r>
              <a:rPr lang="en-US" dirty="0"/>
              <a:t> do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710236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err="1"/>
              <a:t>Posmatrajući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sr-Latn-ME" dirty="0"/>
              <a:t>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bile </a:t>
            </a:r>
            <a:r>
              <a:rPr lang="en-US" dirty="0" err="1"/>
              <a:t>kreativne</a:t>
            </a:r>
            <a:r>
              <a:rPr lang="en-US" dirty="0"/>
              <a:t> u </a:t>
            </a:r>
            <a:r>
              <a:rPr lang="en-US" dirty="0" err="1"/>
              <a:t>prošlosti</a:t>
            </a:r>
            <a:r>
              <a:rPr lang="en-US" dirty="0"/>
              <a:t> </a:t>
            </a:r>
            <a:r>
              <a:rPr lang="en-US" dirty="0" err="1"/>
              <a:t>doći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do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 smtClean="0"/>
              <a:t>proc</a:t>
            </a:r>
            <a:r>
              <a:rPr lang="sr-Latn-ME" dirty="0" smtClean="0"/>
              <a:t>j</a:t>
            </a:r>
            <a:r>
              <a:rPr lang="en-US" dirty="0" err="1" smtClean="0"/>
              <a:t>ene</a:t>
            </a:r>
            <a:r>
              <a:rPr lang="sr-Latn-ME" dirty="0" smtClean="0"/>
              <a:t> </a:t>
            </a:r>
            <a:r>
              <a:rPr lang="en-US" dirty="0" err="1"/>
              <a:t>ponavljanja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kreativnosti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bitno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sr-Latn-ME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korisne</a:t>
            </a:r>
            <a:r>
              <a:rPr lang="en-US" dirty="0"/>
              <a:t> </a:t>
            </a:r>
            <a:r>
              <a:rPr lang="en-US" dirty="0" err="1"/>
              <a:t>ključeve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pronalaženje</a:t>
            </a:r>
            <a:r>
              <a:rPr lang="en-US" dirty="0"/>
              <a:t> </a:t>
            </a:r>
            <a:r>
              <a:rPr lang="en-US" dirty="0" err="1"/>
              <a:t>odgovora</a:t>
            </a:r>
            <a:r>
              <a:rPr lang="en-US" dirty="0"/>
              <a:t> o </a:t>
            </a:r>
            <a:r>
              <a:rPr lang="en-US" dirty="0" err="1"/>
              <a:t>mogućim</a:t>
            </a:r>
            <a:r>
              <a:rPr lang="en-US" dirty="0"/>
              <a:t> </a:t>
            </a:r>
            <a:r>
              <a:rPr lang="en-US" dirty="0" smtClean="0"/>
              <a:t>prom</a:t>
            </a:r>
            <a:r>
              <a:rPr lang="sr-Latn-ME" dirty="0" smtClean="0"/>
              <a:t>j</a:t>
            </a:r>
            <a:r>
              <a:rPr lang="en-US" dirty="0" err="1" smtClean="0"/>
              <a:t>enama</a:t>
            </a:r>
            <a:r>
              <a:rPr lang="en-US" dirty="0" smtClean="0"/>
              <a:t> </a:t>
            </a:r>
            <a:r>
              <a:rPr lang="en-US" dirty="0" err="1"/>
              <a:t>finansijskog</a:t>
            </a:r>
            <a:r>
              <a:rPr lang="sr-Latn-ME" dirty="0"/>
              <a:t> </a:t>
            </a:r>
            <a:r>
              <a:rPr lang="en-US" dirty="0" err="1"/>
              <a:t>sistema</a:t>
            </a:r>
            <a:r>
              <a:rPr lang="en-US" dirty="0"/>
              <a:t> u </a:t>
            </a:r>
            <a:r>
              <a:rPr lang="en-US" dirty="0" err="1"/>
              <a:t>budućnosti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6417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Latn-ME" dirty="0" smtClean="0"/>
              <a:t> </a:t>
            </a:r>
          </a:p>
          <a:p>
            <a:pPr marL="0" indent="0" algn="ctr">
              <a:buNone/>
            </a:pPr>
            <a:endParaRPr lang="sr-Latn-ME" dirty="0"/>
          </a:p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r>
              <a:rPr lang="sr-Latn-ME" dirty="0" smtClean="0"/>
              <a:t>ULOGA I FUNKCIJA FINANSIJSKIH TRŽIŠTA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681294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Uloga</a:t>
            </a:r>
            <a:r>
              <a:rPr lang="en-US" b="1" dirty="0"/>
              <a:t> </a:t>
            </a:r>
            <a:r>
              <a:rPr lang="en-US" b="1" dirty="0" err="1"/>
              <a:t>finansijskih</a:t>
            </a:r>
            <a:r>
              <a:rPr lang="en-US" b="1" dirty="0"/>
              <a:t> </a:t>
            </a:r>
            <a:r>
              <a:rPr lang="en-US" b="1" dirty="0" err="1"/>
              <a:t>tržišta</a:t>
            </a:r>
            <a:endParaRPr lang="en-US" b="1" dirty="0"/>
          </a:p>
          <a:p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rekli</a:t>
            </a:r>
            <a:r>
              <a:rPr lang="en-US" dirty="0"/>
              <a:t> da je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ekonomska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 smtClean="0"/>
              <a:t>preusm</a:t>
            </a:r>
            <a:r>
              <a:rPr lang="sr-Latn-ME" dirty="0" smtClean="0"/>
              <a:t>j</a:t>
            </a:r>
            <a:r>
              <a:rPr lang="en-US" dirty="0" err="1" smtClean="0"/>
              <a:t>eravanje</a:t>
            </a:r>
            <a:r>
              <a:rPr lang="sr-Latn-ME" dirty="0" smtClean="0"/>
              <a:t> </a:t>
            </a:r>
            <a:r>
              <a:rPr lang="en-US" dirty="0" err="1" smtClean="0"/>
              <a:t>slobodnih</a:t>
            </a:r>
            <a:r>
              <a:rPr lang="en-US" dirty="0" smtClean="0"/>
              <a:t> </a:t>
            </a:r>
            <a:r>
              <a:rPr lang="en-US" dirty="0" err="1"/>
              <a:t>sredstava</a:t>
            </a:r>
            <a:r>
              <a:rPr lang="en-US" dirty="0"/>
              <a:t> od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uštedeli</a:t>
            </a:r>
            <a:r>
              <a:rPr lang="en-US" dirty="0"/>
              <a:t> </a:t>
            </a:r>
            <a:r>
              <a:rPr lang="en-US" dirty="0" err="1"/>
              <a:t>višak</a:t>
            </a:r>
            <a:r>
              <a:rPr lang="en-US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trošeći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smtClean="0"/>
              <a:t>od</a:t>
            </a:r>
            <a:r>
              <a:rPr lang="sr-Latn-ME" dirty="0" smtClean="0"/>
              <a:t> </a:t>
            </a:r>
            <a:r>
              <a:rPr lang="en-US" dirty="0" err="1" smtClean="0"/>
              <a:t>svog</a:t>
            </a:r>
            <a:r>
              <a:rPr lang="en-US" dirty="0" smtClean="0"/>
              <a:t> </a:t>
            </a:r>
            <a:r>
              <a:rPr lang="en-US" dirty="0" err="1" smtClean="0"/>
              <a:t>dohotka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</a:t>
            </a:r>
            <a:r>
              <a:rPr lang="en-US" dirty="0" err="1"/>
              <a:t>nedostaju</a:t>
            </a:r>
            <a:r>
              <a:rPr lang="en-US" dirty="0"/>
              <a:t> </a:t>
            </a:r>
            <a:r>
              <a:rPr lang="en-US" dirty="0" err="1"/>
              <a:t>novčana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žele</a:t>
            </a:r>
            <a:r>
              <a:rPr lang="en-US" dirty="0"/>
              <a:t> </a:t>
            </a:r>
            <a:r>
              <a:rPr lang="en-US" dirty="0" err="1"/>
              <a:t>trošiti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od </a:t>
            </a:r>
            <a:r>
              <a:rPr lang="en-US" dirty="0" err="1" smtClean="0"/>
              <a:t>stvorenog</a:t>
            </a:r>
            <a:r>
              <a:rPr lang="sr-Latn-ME" dirty="0" smtClean="0"/>
              <a:t> </a:t>
            </a:r>
            <a:r>
              <a:rPr lang="en-US" dirty="0" err="1" smtClean="0"/>
              <a:t>dohotka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99375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0912" y="764704"/>
            <a:ext cx="7622176" cy="536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7897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315200" cy="1154097"/>
          </a:xfrm>
        </p:spPr>
        <p:txBody>
          <a:bodyPr/>
          <a:lstStyle/>
          <a:p>
            <a:r>
              <a:rPr lang="sr-Latn-ME" dirty="0" smtClean="0"/>
              <a:t>Nastavne jedinice</a:t>
            </a:r>
            <a:endParaRPr lang="sr-Latn-M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44825"/>
            <a:ext cx="7315200" cy="4464536"/>
          </a:xfrm>
        </p:spPr>
        <p:txBody>
          <a:bodyPr>
            <a:normAutofit lnSpcReduction="10000"/>
          </a:bodyPr>
          <a:lstStyle/>
          <a:p>
            <a:r>
              <a:rPr lang="sr-Latn-ME" sz="3200" dirty="0" smtClean="0"/>
              <a:t>Finansijski sistem i finansijska tržišta</a:t>
            </a:r>
          </a:p>
          <a:p>
            <a:r>
              <a:rPr lang="sr-Latn-ME" sz="3200" dirty="0" smtClean="0"/>
              <a:t>Opšte </a:t>
            </a:r>
            <a:r>
              <a:rPr lang="sr-Latn-ME" sz="3200" dirty="0"/>
              <a:t>naznake o pravu finansijskih institucija i vrstama finansijskih institucija</a:t>
            </a:r>
          </a:p>
          <a:p>
            <a:r>
              <a:rPr lang="sr-Latn-ME" sz="3200" dirty="0" smtClean="0"/>
              <a:t>Banke i ostale finansijske </a:t>
            </a:r>
            <a:r>
              <a:rPr lang="sr-Latn-ME" sz="3200" dirty="0"/>
              <a:t>institucije</a:t>
            </a:r>
          </a:p>
          <a:p>
            <a:r>
              <a:rPr lang="sr-Latn-ME" sz="3200" dirty="0"/>
              <a:t>Fondovi</a:t>
            </a:r>
          </a:p>
          <a:p>
            <a:r>
              <a:rPr lang="sr-Latn-ME" sz="3200" dirty="0"/>
              <a:t>Društva za </a:t>
            </a:r>
            <a:r>
              <a:rPr lang="sr-Latn-ME" sz="3200" dirty="0" smtClean="0"/>
              <a:t>osiguranje</a:t>
            </a:r>
          </a:p>
          <a:p>
            <a:r>
              <a:rPr lang="sr-Latn-ME" dirty="0" smtClean="0"/>
              <a:t>Regulacija finansijskog sistema</a:t>
            </a:r>
            <a:endParaRPr lang="sr-Latn-ME" sz="3200" dirty="0"/>
          </a:p>
        </p:txBody>
      </p:sp>
    </p:spTree>
    <p:extLst>
      <p:ext uri="{BB962C8B-B14F-4D97-AF65-F5344CB8AC3E}">
        <p14:creationId xmlns="" xmlns:p14="http://schemas.microsoft.com/office/powerpoint/2010/main" val="2240565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štede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kreditiraju</a:t>
            </a:r>
            <a:r>
              <a:rPr lang="en-US" dirty="0"/>
              <a:t> (</a:t>
            </a:r>
            <a:r>
              <a:rPr lang="en-US" dirty="0" err="1"/>
              <a:t>štediše</a:t>
            </a:r>
            <a:r>
              <a:rPr lang="en-US" dirty="0"/>
              <a:t> – </a:t>
            </a:r>
            <a:r>
              <a:rPr lang="en-US" dirty="0" err="1"/>
              <a:t>kreditori</a:t>
            </a:r>
            <a:r>
              <a:rPr lang="en-US" dirty="0"/>
              <a:t>) </a:t>
            </a:r>
            <a:r>
              <a:rPr lang="en-US" dirty="0" err="1"/>
              <a:t>prikazani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levoj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, a </a:t>
            </a:r>
            <a:r>
              <a:rPr lang="en-US" dirty="0" err="1" smtClean="0"/>
              <a:t>oni</a:t>
            </a:r>
            <a:r>
              <a:rPr lang="sr-Latn-ME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/>
              <a:t>moraju</a:t>
            </a:r>
            <a:r>
              <a:rPr lang="en-US" dirty="0"/>
              <a:t> da </a:t>
            </a:r>
            <a:r>
              <a:rPr lang="en-US" dirty="0" err="1"/>
              <a:t>pozajmljuju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desnoj</a:t>
            </a:r>
            <a:r>
              <a:rPr lang="en-US" dirty="0"/>
              <a:t> </a:t>
            </a:r>
            <a:r>
              <a:rPr lang="en-US" dirty="0" err="1"/>
              <a:t>strani</a:t>
            </a:r>
            <a:r>
              <a:rPr lang="en-US" dirty="0"/>
              <a:t>. </a:t>
            </a:r>
            <a:r>
              <a:rPr lang="en-US" dirty="0" err="1"/>
              <a:t>Glavni</a:t>
            </a:r>
            <a:r>
              <a:rPr lang="en-US" dirty="0"/>
              <a:t> </a:t>
            </a:r>
            <a:r>
              <a:rPr lang="en-US" dirty="0" err="1"/>
              <a:t>štediše</a:t>
            </a:r>
            <a:r>
              <a:rPr lang="en-US" dirty="0"/>
              <a:t> </a:t>
            </a:r>
            <a:r>
              <a:rPr lang="en-US" dirty="0" err="1"/>
              <a:t>kreditori</a:t>
            </a:r>
            <a:r>
              <a:rPr lang="en-US" dirty="0"/>
              <a:t> </a:t>
            </a:r>
            <a:r>
              <a:rPr lang="en-US" dirty="0" err="1" smtClean="0"/>
              <a:t>su</a:t>
            </a:r>
            <a:r>
              <a:rPr lang="sr-Latn-ME" dirty="0" smtClean="0"/>
              <a:t> </a:t>
            </a:r>
            <a:r>
              <a:rPr lang="it-IT" dirty="0" smtClean="0"/>
              <a:t>domaćinstva </a:t>
            </a:r>
            <a:r>
              <a:rPr lang="it-IT" dirty="0"/>
              <a:t>ali i preduzeća i </a:t>
            </a:r>
            <a:r>
              <a:rPr lang="it-IT" dirty="0" smtClean="0"/>
              <a:t>vlada</a:t>
            </a:r>
            <a:r>
              <a:rPr lang="sr-Latn-ME" dirty="0" smtClean="0"/>
              <a:t>,</a:t>
            </a:r>
            <a:r>
              <a:rPr lang="it-IT" dirty="0" smtClean="0"/>
              <a:t> </a:t>
            </a:r>
            <a:r>
              <a:rPr lang="it-IT" dirty="0"/>
              <a:t>a i strani investitori i strane vlade nekada imaju </a:t>
            </a:r>
            <a:r>
              <a:rPr lang="it-IT" dirty="0" smtClean="0"/>
              <a:t>toliko</a:t>
            </a:r>
            <a:r>
              <a:rPr lang="sr-Latn-ME" dirty="0" smtClean="0"/>
              <a:t> </a:t>
            </a:r>
            <a:r>
              <a:rPr lang="en-US" dirty="0" err="1" smtClean="0"/>
              <a:t>slobodnih</a:t>
            </a:r>
            <a:r>
              <a:rPr lang="en-US" dirty="0" smtClean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ulažu</a:t>
            </a:r>
            <a:r>
              <a:rPr lang="en-US" dirty="0"/>
              <a:t> u </a:t>
            </a:r>
            <a:r>
              <a:rPr lang="en-US" dirty="0" err="1"/>
              <a:t>drugoj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Najznačajniji</a:t>
            </a:r>
            <a:r>
              <a:rPr lang="en-US" dirty="0" smtClean="0"/>
              <a:t> </a:t>
            </a:r>
            <a:r>
              <a:rPr lang="en-US" dirty="0" err="1"/>
              <a:t>dužnici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 </a:t>
            </a:r>
            <a:r>
              <a:rPr lang="en-US" dirty="0" err="1" smtClean="0"/>
              <a:t>potrošači</a:t>
            </a:r>
            <a:r>
              <a:rPr lang="sr-Latn-ME" dirty="0" smtClean="0"/>
              <a:t>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 smtClean="0"/>
              <a:t>.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155202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/>
              <a:t> Ali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domaćinstva</a:t>
            </a:r>
            <a:r>
              <a:rPr lang="en-US" dirty="0"/>
              <a:t> </a:t>
            </a:r>
            <a:r>
              <a:rPr lang="en-US" dirty="0" err="1"/>
              <a:t>pozajmljuju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sr-Latn-ME" dirty="0"/>
              <a:t> </a:t>
            </a:r>
            <a:r>
              <a:rPr lang="en-US" dirty="0" err="1"/>
              <a:t>zarad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en-US" dirty="0"/>
              <a:t> </a:t>
            </a:r>
            <a:r>
              <a:rPr lang="en-US" dirty="0" err="1"/>
              <a:t>automobila</a:t>
            </a:r>
            <a:r>
              <a:rPr lang="en-US" dirty="0"/>
              <a:t>, </a:t>
            </a:r>
            <a:r>
              <a:rPr lang="en-US" dirty="0" err="1"/>
              <a:t>kuća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nameštaja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Strelice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slici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sr-Latn-ME" dirty="0"/>
              <a:t> </a:t>
            </a:r>
            <a:r>
              <a:rPr lang="en-US" dirty="0" err="1"/>
              <a:t>teku</a:t>
            </a:r>
            <a:r>
              <a:rPr lang="en-US" dirty="0"/>
              <a:t> od </a:t>
            </a:r>
            <a:r>
              <a:rPr lang="en-US" dirty="0" err="1"/>
              <a:t>štediša</a:t>
            </a:r>
            <a:r>
              <a:rPr lang="en-US" dirty="0"/>
              <a:t> – </a:t>
            </a:r>
            <a:r>
              <a:rPr lang="en-US" dirty="0" err="1"/>
              <a:t>kreditora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dužnicima</a:t>
            </a:r>
            <a:r>
              <a:rPr lang="en-US" dirty="0"/>
              <a:t> </a:t>
            </a:r>
            <a:r>
              <a:rPr lang="en-US" dirty="0" err="1"/>
              <a:t>potrošačima</a:t>
            </a:r>
            <a:r>
              <a:rPr lang="en-US" dirty="0"/>
              <a:t> </a:t>
            </a:r>
            <a:r>
              <a:rPr lang="en-US" dirty="0" err="1"/>
              <a:t>koristeći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tom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pravca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direktnim</a:t>
            </a:r>
            <a:r>
              <a:rPr lang="en-US" dirty="0"/>
              <a:t> </a:t>
            </a:r>
            <a:r>
              <a:rPr lang="en-US" dirty="0" err="1"/>
              <a:t>finansijama</a:t>
            </a:r>
            <a:r>
              <a:rPr lang="en-US" dirty="0"/>
              <a:t> ( </a:t>
            </a:r>
            <a:r>
              <a:rPr lang="en-US" dirty="0" err="1"/>
              <a:t>pravac</a:t>
            </a:r>
            <a:r>
              <a:rPr lang="en-US" dirty="0"/>
              <a:t> u </a:t>
            </a:r>
            <a:r>
              <a:rPr lang="en-US" dirty="0" err="1"/>
              <a:t>dnu</a:t>
            </a:r>
            <a:r>
              <a:rPr lang="en-US" dirty="0"/>
              <a:t> </a:t>
            </a:r>
            <a:r>
              <a:rPr lang="en-US" dirty="0" err="1"/>
              <a:t>slike</a:t>
            </a:r>
            <a:r>
              <a:rPr lang="en-US" dirty="0"/>
              <a:t>) </a:t>
            </a:r>
            <a:r>
              <a:rPr lang="en-US" dirty="0" err="1"/>
              <a:t>dužnici</a:t>
            </a:r>
            <a:r>
              <a:rPr lang="en-US" dirty="0"/>
              <a:t> </a:t>
            </a:r>
            <a:r>
              <a:rPr lang="en-US" dirty="0" err="1"/>
              <a:t>pozajmljuju</a:t>
            </a:r>
            <a:r>
              <a:rPr lang="en-US" dirty="0"/>
              <a:t> </a:t>
            </a:r>
            <a:r>
              <a:rPr lang="en-US" dirty="0" err="1"/>
              <a:t>novčana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sr-Latn-ME" dirty="0"/>
              <a:t> </a:t>
            </a:r>
            <a:r>
              <a:rPr lang="pl-PL" dirty="0"/>
              <a:t>direktno od kreditora tako što im na finansijskim tržištima prodaju </a:t>
            </a:r>
            <a:r>
              <a:rPr lang="pl-PL" b="1" dirty="0"/>
              <a:t>hartije od </a:t>
            </a:r>
            <a:r>
              <a:rPr lang="pl-PL" b="1" dirty="0" smtClean="0"/>
              <a:t>vrijednosti</a:t>
            </a:r>
            <a:r>
              <a:rPr lang="pl-PL" b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6317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 err="1"/>
              <a:t>Hartije</a:t>
            </a:r>
            <a:r>
              <a:rPr lang="en-US" b="1" i="1" dirty="0"/>
              <a:t> od </a:t>
            </a:r>
            <a:r>
              <a:rPr lang="en-US" b="1" i="1" dirty="0" err="1" smtClean="0"/>
              <a:t>vr</a:t>
            </a:r>
            <a:r>
              <a:rPr lang="sr-Latn-ME" b="1" i="1" dirty="0" smtClean="0"/>
              <a:t>ij</a:t>
            </a:r>
            <a:r>
              <a:rPr lang="en-US" b="1" i="1" dirty="0" err="1" smtClean="0"/>
              <a:t>ednosti</a:t>
            </a:r>
            <a:r>
              <a:rPr lang="en-US" b="1" i="1" dirty="0" smtClean="0"/>
              <a:t> </a:t>
            </a:r>
            <a:r>
              <a:rPr lang="en-US" i="1" dirty="0" err="1"/>
              <a:t>predstavljaju</a:t>
            </a:r>
            <a:r>
              <a:rPr lang="en-US" i="1" dirty="0"/>
              <a:t> </a:t>
            </a:r>
            <a:r>
              <a:rPr lang="en-US" i="1" dirty="0" err="1"/>
              <a:t>potraživanja</a:t>
            </a:r>
            <a:r>
              <a:rPr lang="en-US" i="1" dirty="0"/>
              <a:t> </a:t>
            </a:r>
            <a:r>
              <a:rPr lang="en-US" i="1" dirty="0" err="1"/>
              <a:t>prema</a:t>
            </a:r>
            <a:r>
              <a:rPr lang="en-US" i="1" dirty="0"/>
              <a:t> </a:t>
            </a:r>
            <a:r>
              <a:rPr lang="en-US" i="1" dirty="0" err="1"/>
              <a:t>dužnikovom</a:t>
            </a:r>
            <a:r>
              <a:rPr lang="en-US" i="1" dirty="0"/>
              <a:t> </a:t>
            </a:r>
            <a:r>
              <a:rPr lang="en-US" i="1" dirty="0" err="1"/>
              <a:t>budućem</a:t>
            </a:r>
            <a:r>
              <a:rPr lang="en-US" i="1" dirty="0"/>
              <a:t> </a:t>
            </a:r>
            <a:r>
              <a:rPr lang="en-US" i="1" dirty="0" err="1"/>
              <a:t>dohotku</a:t>
            </a:r>
            <a:r>
              <a:rPr lang="en-US" i="1" dirty="0"/>
              <a:t> </a:t>
            </a:r>
            <a:r>
              <a:rPr lang="en-US" i="1" dirty="0" err="1" smtClean="0"/>
              <a:t>ili</a:t>
            </a:r>
            <a:r>
              <a:rPr lang="sr-Latn-ME" i="1" dirty="0" smtClean="0"/>
              <a:t> </a:t>
            </a:r>
            <a:r>
              <a:rPr lang="en-US" i="1" dirty="0" err="1" smtClean="0"/>
              <a:t>imovini</a:t>
            </a:r>
            <a:r>
              <a:rPr lang="en-US" dirty="0"/>
              <a:t>. </a:t>
            </a:r>
            <a:endParaRPr lang="sr-Latn-ME" dirty="0"/>
          </a:p>
          <a:p>
            <a:pPr algn="just"/>
            <a:r>
              <a:rPr lang="en-US" dirty="0" err="1"/>
              <a:t>Hartije</a:t>
            </a:r>
            <a:r>
              <a:rPr lang="en-US" dirty="0"/>
              <a:t> od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imovina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kupi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 dug </a:t>
            </a:r>
            <a:r>
              <a:rPr lang="en-US" dirty="0" err="1"/>
              <a:t>za</a:t>
            </a:r>
            <a:r>
              <a:rPr lang="sr-Latn-ME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preduzeće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( </a:t>
            </a:r>
            <a:r>
              <a:rPr lang="en-US" dirty="0" err="1"/>
              <a:t>izdaje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emituje</a:t>
            </a:r>
            <a:r>
              <a:rPr lang="en-US" dirty="0" smtClean="0"/>
              <a:t>)</a:t>
            </a:r>
            <a:r>
              <a:rPr lang="sr-Latn-ME" dirty="0" smtClean="0"/>
              <a:t>.</a:t>
            </a:r>
            <a:r>
              <a:rPr lang="en-US" dirty="0" smtClean="0"/>
              <a:t> </a:t>
            </a:r>
            <a:endParaRPr lang="sr-Latn-ME" dirty="0" smtClean="0"/>
          </a:p>
          <a:p>
            <a:pPr algn="just"/>
            <a:r>
              <a:rPr lang="en-US" dirty="0" smtClean="0"/>
              <a:t>Na prim</a:t>
            </a:r>
            <a:r>
              <a:rPr lang="sr-Latn-ME" dirty="0" smtClean="0"/>
              <a:t>j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sr-Latn-ME" dirty="0" smtClean="0"/>
              <a:t>Adnan</a:t>
            </a:r>
            <a:r>
              <a:rPr lang="en-US" dirty="0" smtClean="0"/>
              <a:t> </a:t>
            </a:r>
            <a:r>
              <a:rPr lang="en-US" dirty="0" err="1"/>
              <a:t>ima</a:t>
            </a:r>
            <a:r>
              <a:rPr lang="sr-Latn-ME" dirty="0"/>
              <a:t> </a:t>
            </a:r>
            <a:r>
              <a:rPr lang="vi-VN" dirty="0"/>
              <a:t>potrebu da pozajmi novčana sredstva da plati novi pogon za </a:t>
            </a:r>
            <a:r>
              <a:rPr lang="sr-Latn-ME" dirty="0" smtClean="0"/>
              <a:t>preradu voća</a:t>
            </a:r>
            <a:r>
              <a:rPr lang="vi-VN" dirty="0" smtClean="0"/>
              <a:t>, </a:t>
            </a:r>
            <a:r>
              <a:rPr lang="vi-VN" dirty="0"/>
              <a:t>mogao bi ta</a:t>
            </a:r>
            <a:r>
              <a:rPr lang="sr-Latn-ME" dirty="0"/>
              <a:t> </a:t>
            </a:r>
            <a:r>
              <a:rPr lang="en-US" dirty="0" err="1"/>
              <a:t>sredstva</a:t>
            </a:r>
            <a:r>
              <a:rPr lang="en-US" dirty="0"/>
              <a:t> da </a:t>
            </a:r>
            <a:r>
              <a:rPr lang="en-US" dirty="0" err="1"/>
              <a:t>pozajmi</a:t>
            </a:r>
            <a:r>
              <a:rPr lang="en-US" dirty="0"/>
              <a:t> od </a:t>
            </a:r>
            <a:r>
              <a:rPr lang="en-US" dirty="0" err="1"/>
              <a:t>štediše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bi mu </a:t>
            </a:r>
            <a:r>
              <a:rPr lang="en-US" dirty="0" err="1"/>
              <a:t>prodao</a:t>
            </a:r>
            <a:r>
              <a:rPr lang="en-US" dirty="0"/>
              <a:t> </a:t>
            </a:r>
            <a:r>
              <a:rPr lang="en-US" b="1" i="1" dirty="0" err="1"/>
              <a:t>obveznicu</a:t>
            </a:r>
            <a:r>
              <a:rPr lang="en-US" b="1" i="1" dirty="0"/>
              <a:t> </a:t>
            </a:r>
            <a:r>
              <a:rPr lang="en-US" i="1" dirty="0"/>
              <a:t>– </a:t>
            </a:r>
            <a:r>
              <a:rPr lang="en-US" i="1" dirty="0" err="1"/>
              <a:t>dužnički</a:t>
            </a:r>
            <a:r>
              <a:rPr lang="en-US" i="1" dirty="0"/>
              <a:t> </a:t>
            </a:r>
            <a:r>
              <a:rPr lang="en-US" i="1" dirty="0" err="1" smtClean="0"/>
              <a:t>vr</a:t>
            </a:r>
            <a:r>
              <a:rPr lang="sr-Latn-ME" i="1" dirty="0" smtClean="0"/>
              <a:t>ij</a:t>
            </a:r>
            <a:r>
              <a:rPr lang="en-US" i="1" dirty="0" err="1" smtClean="0"/>
              <a:t>ednosni</a:t>
            </a:r>
            <a:r>
              <a:rPr lang="sr-Latn-ME" i="1" dirty="0" smtClean="0"/>
              <a:t> </a:t>
            </a:r>
            <a:r>
              <a:rPr lang="sv-SE" i="1" dirty="0"/>
              <a:t>papir koji predstavlja obećanje plaćanja u redovnim vremenskim intervalima tokom</a:t>
            </a:r>
            <a:r>
              <a:rPr lang="sr-Latn-ME" i="1" dirty="0"/>
              <a:t> </a:t>
            </a:r>
            <a:r>
              <a:rPr lang="vi-VN" i="1" dirty="0" smtClean="0"/>
              <a:t>unapr</a:t>
            </a:r>
            <a:r>
              <a:rPr lang="sr-Latn-ME" i="1" dirty="0" smtClean="0"/>
              <a:t>ij</a:t>
            </a:r>
            <a:r>
              <a:rPr lang="vi-VN" i="1" dirty="0" smtClean="0"/>
              <a:t>ed </a:t>
            </a:r>
            <a:r>
              <a:rPr lang="vi-VN" i="1" dirty="0"/>
              <a:t>utvrđenog vremenskog razdoblja.</a:t>
            </a:r>
          </a:p>
          <a:p>
            <a:pPr algn="just"/>
            <a:r>
              <a:rPr lang="en-US" dirty="0" err="1"/>
              <a:t>Zašto</a:t>
            </a:r>
            <a:r>
              <a:rPr lang="en-US" dirty="0"/>
              <a:t> je </a:t>
            </a:r>
            <a:r>
              <a:rPr lang="en-US" dirty="0" err="1" smtClean="0"/>
              <a:t>preusm</a:t>
            </a:r>
            <a:r>
              <a:rPr lang="sr-Latn-ME" dirty="0" smtClean="0"/>
              <a:t>j</a:t>
            </a:r>
            <a:r>
              <a:rPr lang="en-US" dirty="0" err="1" smtClean="0"/>
              <a:t>eravanje</a:t>
            </a:r>
            <a:r>
              <a:rPr lang="en-US" dirty="0" smtClean="0"/>
              <a:t> </a:t>
            </a:r>
            <a:r>
              <a:rPr lang="en-US" dirty="0" err="1"/>
              <a:t>sredstava</a:t>
            </a:r>
            <a:r>
              <a:rPr lang="en-US" dirty="0"/>
              <a:t> od </a:t>
            </a:r>
            <a:r>
              <a:rPr lang="en-US" dirty="0" err="1"/>
              <a:t>štediša</a:t>
            </a:r>
            <a:r>
              <a:rPr lang="en-US" dirty="0"/>
              <a:t> </a:t>
            </a:r>
            <a:r>
              <a:rPr lang="en-US" dirty="0" err="1"/>
              <a:t>ka</a:t>
            </a:r>
            <a:r>
              <a:rPr lang="en-US" dirty="0"/>
              <a:t> </a:t>
            </a:r>
            <a:r>
              <a:rPr lang="en-US" dirty="0" err="1"/>
              <a:t>potrošačima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 </a:t>
            </a:r>
            <a:r>
              <a:rPr lang="en-US" dirty="0" err="1"/>
              <a:t>bitno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sr-Latn-ME" dirty="0"/>
              <a:t> ekonomiju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055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Odgovor</a:t>
            </a:r>
            <a:r>
              <a:rPr lang="en-US" dirty="0" smtClean="0"/>
              <a:t> </a:t>
            </a:r>
            <a:r>
              <a:rPr lang="en-US" dirty="0" err="1" smtClean="0"/>
              <a:t>leži</a:t>
            </a:r>
            <a:r>
              <a:rPr lang="en-US" dirty="0" smtClean="0"/>
              <a:t> u </a:t>
            </a:r>
            <a:r>
              <a:rPr lang="en-US" dirty="0" err="1" smtClean="0"/>
              <a:t>jednostavnoj</a:t>
            </a:r>
            <a:r>
              <a:rPr lang="en-US" dirty="0" smtClean="0"/>
              <a:t> </a:t>
            </a:r>
            <a:r>
              <a:rPr lang="en-US" dirty="0" err="1" smtClean="0"/>
              <a:t>činjenici</a:t>
            </a:r>
            <a:r>
              <a:rPr lang="en-US" dirty="0" smtClean="0"/>
              <a:t> da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štede</a:t>
            </a:r>
            <a:r>
              <a:rPr lang="en-US" dirty="0" smtClean="0"/>
              <a:t> </a:t>
            </a:r>
            <a:r>
              <a:rPr lang="en-US" dirty="0" err="1" smtClean="0"/>
              <a:t>najčešće</a:t>
            </a:r>
            <a:r>
              <a:rPr lang="en-US" dirty="0" smtClean="0"/>
              <a:t> </a:t>
            </a:r>
            <a:r>
              <a:rPr lang="en-US" dirty="0" err="1" smtClean="0"/>
              <a:t>nisu</a:t>
            </a:r>
            <a:r>
              <a:rPr lang="sr-Latn-ME" dirty="0" smtClean="0"/>
              <a:t> </a:t>
            </a:r>
            <a:r>
              <a:rPr lang="en-US" dirty="0" err="1" smtClean="0"/>
              <a:t>preduzetnici</a:t>
            </a:r>
            <a:r>
              <a:rPr lang="en-US" dirty="0" smtClean="0"/>
              <a:t> </a:t>
            </a:r>
            <a:r>
              <a:rPr lang="en-US" dirty="0" err="1" smtClean="0"/>
              <a:t>tj</a:t>
            </a:r>
            <a:r>
              <a:rPr lang="en-US" dirty="0" smtClean="0"/>
              <a:t> </a:t>
            </a:r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znaju</a:t>
            </a:r>
            <a:r>
              <a:rPr lang="en-US" dirty="0" smtClean="0"/>
              <a:t> </a:t>
            </a:r>
            <a:r>
              <a:rPr lang="en-US" dirty="0" err="1" smtClean="0"/>
              <a:t>gd</a:t>
            </a:r>
            <a:r>
              <a:rPr lang="sr-Latn-ME" dirty="0" smtClean="0"/>
              <a:t>j</a:t>
            </a:r>
            <a:r>
              <a:rPr lang="en-US" dirty="0" smtClean="0"/>
              <a:t>e da </a:t>
            </a:r>
            <a:r>
              <a:rPr lang="en-US" dirty="0" err="1" smtClean="0"/>
              <a:t>usm</a:t>
            </a:r>
            <a:r>
              <a:rPr lang="sr-Latn-ME" dirty="0" smtClean="0"/>
              <a:t>j</a:t>
            </a:r>
            <a:r>
              <a:rPr lang="en-US" dirty="0" smtClean="0"/>
              <a:t>ere </a:t>
            </a:r>
            <a:r>
              <a:rPr lang="en-US" dirty="0" err="1" smtClean="0"/>
              <a:t>sredstva</a:t>
            </a:r>
            <a:r>
              <a:rPr lang="en-US" dirty="0" smtClean="0"/>
              <a:t>,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znaju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raspoložive</a:t>
            </a:r>
            <a:r>
              <a:rPr lang="sr-Latn-ME" dirty="0" smtClean="0"/>
              <a:t> </a:t>
            </a:r>
            <a:r>
              <a:rPr lang="vi-VN" dirty="0" smtClean="0"/>
              <a:t>profitabilne </a:t>
            </a:r>
            <a:r>
              <a:rPr lang="vi-VN" dirty="0"/>
              <a:t>mogućnosti ulaganja. </a:t>
            </a:r>
            <a:endParaRPr lang="sr-Latn-ME" dirty="0" smtClean="0"/>
          </a:p>
          <a:p>
            <a:r>
              <a:rPr lang="vi-VN" dirty="0" smtClean="0"/>
              <a:t>Recimo </a:t>
            </a:r>
            <a:r>
              <a:rPr lang="vi-VN" dirty="0"/>
              <a:t>da posedujete iznos ušteđenog novca u </a:t>
            </a:r>
            <a:r>
              <a:rPr lang="vi-VN" dirty="0" smtClean="0"/>
              <a:t>iznosu</a:t>
            </a:r>
            <a:r>
              <a:rPr lang="sr-Latn-ME" dirty="0" smtClean="0"/>
              <a:t> </a:t>
            </a:r>
            <a:r>
              <a:rPr lang="en-US" dirty="0" smtClean="0"/>
              <a:t>od 1</a:t>
            </a:r>
            <a:r>
              <a:rPr lang="sr-Latn-ME" dirty="0" smtClean="0"/>
              <a:t>0.</a:t>
            </a:r>
            <a:r>
              <a:rPr lang="en-US" dirty="0" smtClean="0"/>
              <a:t>000 </a:t>
            </a:r>
            <a:r>
              <a:rPr lang="sr-Latn-ME" dirty="0"/>
              <a:t>€</a:t>
            </a:r>
            <a:r>
              <a:rPr lang="en-US" dirty="0" smtClean="0"/>
              <a:t> </a:t>
            </a:r>
            <a:r>
              <a:rPr lang="en-US" dirty="0" err="1"/>
              <a:t>ali</a:t>
            </a:r>
            <a:r>
              <a:rPr lang="en-US" dirty="0"/>
              <a:t> ta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nemožete</a:t>
            </a:r>
            <a:r>
              <a:rPr lang="en-US" dirty="0"/>
              <a:t> da </a:t>
            </a:r>
            <a:r>
              <a:rPr lang="en-US" dirty="0" err="1"/>
              <a:t>plasirate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ne </a:t>
            </a:r>
            <a:r>
              <a:rPr lang="en-US" dirty="0" err="1"/>
              <a:t>postoje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Tako</a:t>
            </a:r>
            <a:r>
              <a:rPr lang="sr-Latn-ME" dirty="0" smtClean="0"/>
              <a:t> </a:t>
            </a:r>
            <a:r>
              <a:rPr lang="vi-VN" dirty="0" smtClean="0"/>
              <a:t>će </a:t>
            </a:r>
            <a:r>
              <a:rPr lang="vi-VN" dirty="0"/>
              <a:t>vam ta sredstva stajati i na njima nećete zaraditi kamatu. </a:t>
            </a:r>
            <a:endParaRPr lang="sr-Latn-ME" dirty="0" smtClean="0"/>
          </a:p>
          <a:p>
            <a:r>
              <a:rPr lang="vi-VN" dirty="0" smtClean="0"/>
              <a:t>Međutim </a:t>
            </a:r>
            <a:r>
              <a:rPr lang="vi-VN" dirty="0"/>
              <a:t>neko drugi </a:t>
            </a:r>
            <a:r>
              <a:rPr lang="vi-VN" dirty="0" smtClean="0"/>
              <a:t>zna</a:t>
            </a:r>
            <a:r>
              <a:rPr lang="sr-Latn-ME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produktivno</a:t>
            </a:r>
            <a:r>
              <a:rPr lang="en-US" dirty="0"/>
              <a:t> </a:t>
            </a:r>
            <a:r>
              <a:rPr lang="en-US" dirty="0" err="1"/>
              <a:t>uposli</a:t>
            </a:r>
            <a:r>
              <a:rPr lang="en-US" dirty="0"/>
              <a:t> </a:t>
            </a:r>
            <a:r>
              <a:rPr lang="en-US" dirty="0" err="1"/>
              <a:t>taj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višak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. </a:t>
            </a:r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9513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/>
              <a:t>Kada</a:t>
            </a:r>
            <a:r>
              <a:rPr lang="en-US" dirty="0"/>
              <a:t> bi </a:t>
            </a:r>
            <a:r>
              <a:rPr lang="en-US" dirty="0" err="1" smtClean="0"/>
              <a:t>usp</a:t>
            </a:r>
            <a:r>
              <a:rPr lang="sr-Latn-ME" dirty="0" smtClean="0"/>
              <a:t>j</a:t>
            </a:r>
            <a:r>
              <a:rPr lang="en-US" dirty="0" err="1" smtClean="0"/>
              <a:t>eli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stupite</a:t>
            </a:r>
            <a:r>
              <a:rPr lang="en-US" dirty="0"/>
              <a:t> u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sr-Latn-ME" dirty="0"/>
              <a:t> </a:t>
            </a:r>
            <a:r>
              <a:rPr lang="en-US" dirty="0"/>
              <a:t>tom </a:t>
            </a:r>
            <a:r>
              <a:rPr lang="en-US" dirty="0" err="1"/>
              <a:t>osobom</a:t>
            </a:r>
            <a:r>
              <a:rPr lang="en-US" dirty="0"/>
              <a:t> </a:t>
            </a:r>
            <a:r>
              <a:rPr lang="en-US" dirty="0" err="1"/>
              <a:t>mogli</a:t>
            </a:r>
            <a:r>
              <a:rPr lang="en-US" dirty="0"/>
              <a:t>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joj</a:t>
            </a:r>
            <a:r>
              <a:rPr lang="en-US" dirty="0"/>
              <a:t> </a:t>
            </a: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vaših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sr-Latn-ME" dirty="0" smtClean="0"/>
              <a:t>0.</a:t>
            </a:r>
            <a:r>
              <a:rPr lang="en-US" dirty="0" smtClean="0"/>
              <a:t>000 e</a:t>
            </a:r>
            <a:r>
              <a:rPr lang="sr-Latn-ME" dirty="0" smtClean="0"/>
              <a:t>u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enu</a:t>
            </a:r>
            <a:r>
              <a:rPr lang="en-US" dirty="0" smtClean="0"/>
              <a:t> </a:t>
            </a:r>
            <a:r>
              <a:rPr lang="en-US" dirty="0" err="1"/>
              <a:t>pozajmljenih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od</a:t>
            </a:r>
            <a:r>
              <a:rPr lang="sr-Latn-ME" dirty="0"/>
              <a:t> </a:t>
            </a:r>
            <a:r>
              <a:rPr lang="pl-PL" dirty="0" smtClean="0"/>
              <a:t>1.000 eura </a:t>
            </a:r>
            <a:r>
              <a:rPr lang="pl-PL" dirty="0"/>
              <a:t>godišnje. Tako bi ste oboje bili na dobitku.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ne bi </a:t>
            </a:r>
            <a:r>
              <a:rPr lang="en-US" dirty="0" err="1"/>
              <a:t>postojala</a:t>
            </a:r>
            <a:r>
              <a:rPr lang="en-US" dirty="0"/>
              <a:t>, </a:t>
            </a:r>
            <a:r>
              <a:rPr lang="en-US" dirty="0" err="1"/>
              <a:t>možda</a:t>
            </a:r>
            <a:r>
              <a:rPr lang="en-US" dirty="0"/>
              <a:t> </a:t>
            </a:r>
            <a:r>
              <a:rPr lang="en-US" dirty="0" err="1"/>
              <a:t>nikada</a:t>
            </a:r>
            <a:r>
              <a:rPr lang="en-US" dirty="0"/>
              <a:t> ne bi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sreli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osobu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Bez</a:t>
            </a:r>
            <a:r>
              <a:rPr lang="sr-Latn-ME" dirty="0" smtClean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je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komplikovano</a:t>
            </a:r>
            <a:r>
              <a:rPr lang="en-US" dirty="0"/>
              <a:t> </a:t>
            </a:r>
            <a:r>
              <a:rPr lang="en-US" dirty="0" err="1" smtClean="0"/>
              <a:t>pren</a:t>
            </a:r>
            <a:r>
              <a:rPr lang="sr-Latn-ME" dirty="0" smtClean="0"/>
              <a:t>ij</a:t>
            </a:r>
            <a:r>
              <a:rPr lang="en-US" dirty="0" err="1" smtClean="0"/>
              <a:t>eti</a:t>
            </a:r>
            <a:r>
              <a:rPr lang="en-US" dirty="0" smtClean="0"/>
              <a:t> </a:t>
            </a:r>
            <a:r>
              <a:rPr lang="en-US" dirty="0" err="1"/>
              <a:t>sredstva</a:t>
            </a:r>
            <a:r>
              <a:rPr lang="en-US" dirty="0"/>
              <a:t> od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ne </a:t>
            </a:r>
            <a:r>
              <a:rPr lang="en-US" dirty="0" err="1"/>
              <a:t>vidi</a:t>
            </a:r>
            <a:r>
              <a:rPr lang="sr-Latn-ME" dirty="0"/>
              <a:t> </a:t>
            </a:r>
            <a:r>
              <a:rPr lang="en-US" dirty="0" err="1"/>
              <a:t>mogućnosti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do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34637936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dirty="0" smtClean="0"/>
              <a:t>Ob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zatočene</a:t>
            </a:r>
            <a:r>
              <a:rPr lang="en-US" dirty="0"/>
              <a:t> u status quo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en-US" dirty="0" err="1" smtClean="0"/>
              <a:t>ob</a:t>
            </a:r>
            <a:r>
              <a:rPr lang="sr-Latn-ME" dirty="0" smtClean="0"/>
              <a:t>j</a:t>
            </a:r>
            <a:r>
              <a:rPr lang="en-US" dirty="0" err="1" smtClean="0"/>
              <a:t>ema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lošije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funkcionišu</a:t>
            </a:r>
            <a:r>
              <a:rPr lang="en-US" dirty="0"/>
              <a:t>.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ključna</a:t>
            </a:r>
            <a:r>
              <a:rPr lang="sr-Latn-ME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poboljšanje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efikasnosti</a:t>
            </a:r>
            <a:r>
              <a:rPr lang="en-US" dirty="0"/>
              <a:t>. </a:t>
            </a:r>
            <a:endParaRPr lang="sr-Latn-ME" dirty="0"/>
          </a:p>
          <a:p>
            <a:pPr algn="just"/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omogućavaju</a:t>
            </a:r>
            <a:r>
              <a:rPr lang="sr-Latn-ME" dirty="0"/>
              <a:t> </a:t>
            </a:r>
            <a:r>
              <a:rPr lang="en-US" dirty="0" err="1"/>
              <a:t>pojedincima</a:t>
            </a:r>
            <a:r>
              <a:rPr lang="en-US" dirty="0"/>
              <a:t> da </a:t>
            </a:r>
            <a:r>
              <a:rPr lang="en-US" dirty="0" err="1"/>
              <a:t>poboljšaju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kvalitet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. </a:t>
            </a:r>
            <a:r>
              <a:rPr lang="en-US" dirty="0" smtClean="0"/>
              <a:t>Prim</a:t>
            </a:r>
            <a:r>
              <a:rPr lang="sr-Latn-ME" dirty="0" smtClean="0"/>
              <a:t>j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slučajevi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mladi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sr-Latn-ME" dirty="0"/>
              <a:t> uzimaju stambene kredite.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59224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 ova </a:t>
            </a:r>
            <a:r>
              <a:rPr lang="en-US" dirty="0" err="1" smtClean="0"/>
              <a:t>mogućnost</a:t>
            </a:r>
            <a:r>
              <a:rPr lang="en-US" dirty="0" smtClean="0"/>
              <a:t> ne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oni</a:t>
            </a:r>
            <a:r>
              <a:rPr lang="en-US" dirty="0" smtClean="0"/>
              <a:t> bi </a:t>
            </a:r>
            <a:r>
              <a:rPr lang="en-US" dirty="0" err="1" smtClean="0"/>
              <a:t>možda</a:t>
            </a:r>
            <a:r>
              <a:rPr lang="en-US" dirty="0" smtClean="0"/>
              <a:t> u </a:t>
            </a:r>
            <a:r>
              <a:rPr lang="en-US" dirty="0" err="1" smtClean="0"/>
              <a:t>dužem</a:t>
            </a:r>
            <a:r>
              <a:rPr lang="sr-Latn-ME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r>
              <a:rPr lang="en-US" dirty="0" smtClean="0"/>
              <a:t> </a:t>
            </a:r>
            <a:r>
              <a:rPr lang="en-US" dirty="0" err="1" smtClean="0"/>
              <a:t>uspeli</a:t>
            </a:r>
            <a:r>
              <a:rPr lang="en-US" dirty="0" smtClean="0"/>
              <a:t> da </a:t>
            </a:r>
            <a:r>
              <a:rPr lang="en-US" dirty="0" err="1" smtClean="0"/>
              <a:t>uštede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kupovinu</a:t>
            </a:r>
            <a:r>
              <a:rPr lang="en-US" dirty="0" smtClean="0"/>
              <a:t> </a:t>
            </a:r>
            <a:r>
              <a:rPr lang="en-US" dirty="0" err="1" smtClean="0"/>
              <a:t>kuće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tada</a:t>
            </a:r>
            <a:r>
              <a:rPr lang="en-US" dirty="0" smtClean="0"/>
              <a:t> bi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bili</a:t>
            </a:r>
            <a:r>
              <a:rPr lang="sr-Latn-ME" dirty="0" smtClean="0"/>
              <a:t> </a:t>
            </a:r>
            <a:r>
              <a:rPr lang="en-US" dirty="0" err="1" smtClean="0"/>
              <a:t>prestari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ne bi </a:t>
            </a:r>
            <a:r>
              <a:rPr lang="en-US" dirty="0" err="1" smtClean="0"/>
              <a:t>stigli</a:t>
            </a:r>
            <a:r>
              <a:rPr lang="en-US" dirty="0" smtClean="0"/>
              <a:t> da u </a:t>
            </a:r>
            <a:r>
              <a:rPr lang="en-US" dirty="0" err="1" smtClean="0"/>
              <a:t>njoj</a:t>
            </a:r>
            <a:r>
              <a:rPr lang="en-US" dirty="0" smtClean="0"/>
              <a:t> </a:t>
            </a:r>
            <a:r>
              <a:rPr lang="en-US" dirty="0" err="1" smtClean="0"/>
              <a:t>uživaju</a:t>
            </a:r>
            <a:r>
              <a:rPr lang="en-US" dirty="0" smtClean="0"/>
              <a:t>. </a:t>
            </a:r>
            <a:endParaRPr lang="sr-Latn-ME" dirty="0" smtClean="0"/>
          </a:p>
          <a:p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postojanj</a:t>
            </a:r>
            <a:r>
              <a:rPr lang="sr-Latn-ME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 smtClean="0"/>
              <a:t>ljudima</a:t>
            </a:r>
            <a:r>
              <a:rPr lang="en-US" dirty="0" smtClean="0"/>
              <a:t> je</a:t>
            </a:r>
            <a:r>
              <a:rPr lang="sr-Latn-ME" dirty="0" smtClean="0"/>
              <a:t> </a:t>
            </a:r>
            <a:r>
              <a:rPr lang="vi-VN" dirty="0" smtClean="0"/>
              <a:t>data mogućnost da dobiju novac po određenoj c</a:t>
            </a:r>
            <a:r>
              <a:rPr lang="sr-Latn-ME" dirty="0" smtClean="0"/>
              <a:t>ij</a:t>
            </a:r>
            <a:r>
              <a:rPr lang="vi-VN" dirty="0" smtClean="0"/>
              <a:t>eni tj</a:t>
            </a:r>
            <a:r>
              <a:rPr lang="sr-Latn-ME" dirty="0" smtClean="0"/>
              <a:t>.</a:t>
            </a:r>
            <a:r>
              <a:rPr lang="vi-VN" dirty="0" smtClean="0"/>
              <a:t> kamati koju su spremni da plate</a:t>
            </a:r>
            <a:r>
              <a:rPr lang="sr-Latn-ME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bi </a:t>
            </a:r>
            <a:r>
              <a:rPr lang="en-US" dirty="0" err="1" smtClean="0"/>
              <a:t>pos</a:t>
            </a:r>
            <a:r>
              <a:rPr lang="sr-Latn-ME" dirty="0" smtClean="0"/>
              <a:t>j</a:t>
            </a:r>
            <a:r>
              <a:rPr lang="en-US" dirty="0" err="1" smtClean="0"/>
              <a:t>edovali</a:t>
            </a:r>
            <a:r>
              <a:rPr lang="en-US" dirty="0" smtClean="0"/>
              <a:t> </a:t>
            </a:r>
            <a:r>
              <a:rPr lang="en-US" dirty="0" err="1" smtClean="0"/>
              <a:t>kuću</a:t>
            </a:r>
            <a:r>
              <a:rPr lang="en-US" dirty="0" smtClean="0"/>
              <a:t> </a:t>
            </a:r>
            <a:r>
              <a:rPr lang="en-US" dirty="0" err="1" smtClean="0"/>
              <a:t>dok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uvek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en-US" dirty="0" err="1" smtClean="0"/>
              <a:t>mladi</a:t>
            </a:r>
            <a:r>
              <a:rPr lang="en-US" dirty="0" smtClean="0"/>
              <a:t> da </a:t>
            </a:r>
            <a:r>
              <a:rPr lang="en-US" dirty="0" err="1" smtClean="0"/>
              <a:t>uživaju</a:t>
            </a:r>
            <a:r>
              <a:rPr lang="en-US" dirty="0" smtClean="0"/>
              <a:t> u </a:t>
            </a:r>
            <a:r>
              <a:rPr lang="en-US" dirty="0" err="1" smtClean="0"/>
              <a:t>njoj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uštede</a:t>
            </a:r>
            <a:r>
              <a:rPr lang="sr-Latn-ME" dirty="0" smtClean="0"/>
              <a:t> </a:t>
            </a:r>
            <a:r>
              <a:rPr lang="pl-PL" dirty="0" smtClean="0"/>
              <a:t>dovoljno otplatiće zajam. Krajnji ishod je taj da su i zajmodavci i zajmoprimci na dobitku. </a:t>
            </a:r>
          </a:p>
        </p:txBody>
      </p:sp>
    </p:spTree>
    <p:extLst>
      <p:ext uri="{BB962C8B-B14F-4D97-AF65-F5344CB8AC3E}">
        <p14:creationId xmlns="" xmlns:p14="http://schemas.microsoft.com/office/powerpoint/2010/main" val="6803690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Zajmodavci zarađuju neku kamatu a zajmoprimci dolaze do stvari koje su </a:t>
            </a:r>
            <a:r>
              <a:rPr lang="pl-PL" dirty="0" smtClean="0"/>
              <a:t>im </a:t>
            </a:r>
            <a:r>
              <a:rPr lang="en-US" dirty="0" err="1" smtClean="0"/>
              <a:t>potrebne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datom</a:t>
            </a:r>
            <a:r>
              <a:rPr lang="en-US" dirty="0"/>
              <a:t> </a:t>
            </a:r>
            <a:r>
              <a:rPr lang="en-US" dirty="0" err="1"/>
              <a:t>vremenu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osim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doprinose</a:t>
            </a:r>
            <a:r>
              <a:rPr lang="en-US" dirty="0"/>
              <a:t> </a:t>
            </a:r>
            <a:r>
              <a:rPr lang="en-US" dirty="0" err="1"/>
              <a:t>većoj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vi-VN" dirty="0"/>
              <a:t>efikasnosti </a:t>
            </a:r>
            <a:r>
              <a:rPr lang="vi-VN" dirty="0" smtClean="0"/>
              <a:t>c</a:t>
            </a:r>
            <a:r>
              <a:rPr lang="sr-Latn-ME" dirty="0" smtClean="0"/>
              <a:t>j</a:t>
            </a:r>
            <a:r>
              <a:rPr lang="vi-VN" dirty="0" smtClean="0"/>
              <a:t>elokupne </a:t>
            </a:r>
            <a:r>
              <a:rPr lang="vi-VN" dirty="0"/>
              <a:t>ekonomije jedne zemlje takođe direktno pomažu povećanju</a:t>
            </a:r>
            <a:r>
              <a:rPr lang="sr-Latn-ME" dirty="0"/>
              <a:t> </a:t>
            </a:r>
            <a:r>
              <a:rPr lang="en-US" dirty="0" err="1"/>
              <a:t>blagostanja</a:t>
            </a:r>
            <a:r>
              <a:rPr lang="en-US" dirty="0"/>
              <a:t> </a:t>
            </a:r>
            <a:r>
              <a:rPr lang="en-US" dirty="0" err="1"/>
              <a:t>potrošača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omogućavaju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vremensko</a:t>
            </a:r>
            <a:r>
              <a:rPr lang="en-US" dirty="0"/>
              <a:t> </a:t>
            </a:r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raspored</a:t>
            </a:r>
            <a:r>
              <a:rPr lang="sr-Latn-ME" dirty="0"/>
              <a:t> </a:t>
            </a:r>
            <a:r>
              <a:rPr lang="en-US" dirty="0" err="1"/>
              <a:t>kupovine</a:t>
            </a:r>
            <a:r>
              <a:rPr lang="en-US" dirty="0"/>
              <a:t>.</a:t>
            </a:r>
          </a:p>
          <a:p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razumeli</a:t>
            </a:r>
            <a:r>
              <a:rPr lang="en-US" dirty="0"/>
              <a:t> </a:t>
            </a:r>
            <a:r>
              <a:rPr lang="en-US" dirty="0" err="1"/>
              <a:t>glavne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 smtClean="0"/>
              <a:t>proučimo</a:t>
            </a:r>
            <a:r>
              <a:rPr lang="sr-Latn-ME" dirty="0" smtClean="0"/>
              <a:t> </a:t>
            </a:r>
            <a:r>
              <a:rPr lang="en-US" dirty="0" err="1" smtClean="0"/>
              <a:t>njihovu</a:t>
            </a:r>
            <a:r>
              <a:rPr lang="en-US" dirty="0" smtClean="0"/>
              <a:t> </a:t>
            </a:r>
            <a:r>
              <a:rPr lang="en-US" dirty="0" err="1"/>
              <a:t>strukturu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Sl</a:t>
            </a:r>
            <a:r>
              <a:rPr lang="sr-Latn-ME" dirty="0" smtClean="0"/>
              <a:t>ij</a:t>
            </a:r>
            <a:r>
              <a:rPr lang="en-US" dirty="0" err="1" smtClean="0"/>
              <a:t>ede</a:t>
            </a:r>
            <a:r>
              <a:rPr lang="en-US" dirty="0" smtClean="0"/>
              <a:t> </a:t>
            </a:r>
            <a:r>
              <a:rPr lang="en-US" dirty="0" err="1"/>
              <a:t>opisi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smtClean="0"/>
              <a:t>pod</a:t>
            </a:r>
            <a:r>
              <a:rPr lang="sr-Latn-ME" dirty="0" smtClean="0"/>
              <a:t>j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ME" dirty="0"/>
              <a:t> </a:t>
            </a:r>
            <a:r>
              <a:rPr lang="en-US" dirty="0" err="1"/>
              <a:t>oslikana</a:t>
            </a:r>
            <a:r>
              <a:rPr lang="en-US" dirty="0"/>
              <a:t> </a:t>
            </a:r>
            <a:r>
              <a:rPr lang="en-US" dirty="0" err="1"/>
              <a:t>njihova</a:t>
            </a:r>
            <a:r>
              <a:rPr lang="en-US" dirty="0"/>
              <a:t> </a:t>
            </a:r>
            <a:r>
              <a:rPr lang="en-US" dirty="0" err="1"/>
              <a:t>glavna</a:t>
            </a:r>
            <a:r>
              <a:rPr lang="en-US" dirty="0"/>
              <a:t> </a:t>
            </a:r>
            <a:r>
              <a:rPr lang="en-US" dirty="0" err="1"/>
              <a:t>obeležja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8458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endParaRPr lang="sr-Latn-ME" dirty="0"/>
          </a:p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r>
              <a:rPr lang="sr-Latn-ME" dirty="0" smtClean="0"/>
              <a:t>STRUKTURA FINANSIJSKIH TRŽIŠTA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5294365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r-Latn-ME" b="1" dirty="0" smtClean="0"/>
              <a:t/>
            </a:r>
            <a:br>
              <a:rPr lang="sr-Latn-ME" b="1" dirty="0" smtClean="0"/>
            </a:br>
            <a:r>
              <a:rPr lang="en-US" b="1" dirty="0" err="1" smtClean="0"/>
              <a:t>Struktura</a:t>
            </a:r>
            <a:r>
              <a:rPr lang="en-US" b="1" dirty="0" smtClean="0"/>
              <a:t> </a:t>
            </a:r>
            <a:r>
              <a:rPr lang="en-US" b="1" dirty="0" err="1"/>
              <a:t>finansijskih</a:t>
            </a:r>
            <a:r>
              <a:rPr lang="en-US" b="1" dirty="0"/>
              <a:t> </a:t>
            </a:r>
            <a:r>
              <a:rPr lang="en-US" b="1" dirty="0" err="1"/>
              <a:t>tržišta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700" b="1" dirty="0" smtClean="0"/>
              <a:t>1</a:t>
            </a:r>
            <a:r>
              <a:rPr lang="en-US" sz="4700" b="1" dirty="0"/>
              <a:t>. </a:t>
            </a:r>
            <a:r>
              <a:rPr lang="en-US" sz="4700" b="1" dirty="0" err="1"/>
              <a:t>Tržište</a:t>
            </a:r>
            <a:r>
              <a:rPr lang="en-US" sz="4700" b="1" dirty="0"/>
              <a:t> </a:t>
            </a:r>
            <a:r>
              <a:rPr lang="en-US" sz="4700" b="1" dirty="0" err="1"/>
              <a:t>duga</a:t>
            </a:r>
            <a:r>
              <a:rPr lang="en-US" sz="4700" b="1" dirty="0"/>
              <a:t> </a:t>
            </a:r>
            <a:r>
              <a:rPr lang="en-US" sz="4700" b="1" dirty="0" err="1"/>
              <a:t>i</a:t>
            </a:r>
            <a:r>
              <a:rPr lang="en-US" sz="4700" b="1" dirty="0"/>
              <a:t> </a:t>
            </a:r>
            <a:r>
              <a:rPr lang="en-US" sz="4700" b="1" dirty="0" err="1"/>
              <a:t>vlasničkog</a:t>
            </a:r>
            <a:r>
              <a:rPr lang="en-US" sz="4700" b="1" dirty="0"/>
              <a:t> </a:t>
            </a:r>
            <a:r>
              <a:rPr lang="en-US" sz="4700" b="1" dirty="0" err="1"/>
              <a:t>kapitala</a:t>
            </a:r>
            <a:endParaRPr lang="en-US" sz="4700" b="1" dirty="0"/>
          </a:p>
          <a:p>
            <a:r>
              <a:rPr lang="pl-PL" dirty="0"/>
              <a:t>Postoje dva načina na koje pojedinac ili preduzeće mogu na finansijskom </a:t>
            </a:r>
            <a:r>
              <a:rPr lang="pl-PL" dirty="0" smtClean="0"/>
              <a:t>tržištu </a:t>
            </a:r>
            <a:r>
              <a:rPr lang="en-US" dirty="0" err="1" smtClean="0"/>
              <a:t>doći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potrebnih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.</a:t>
            </a:r>
          </a:p>
          <a:p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najčešćih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je </a:t>
            </a:r>
            <a:r>
              <a:rPr lang="en-US" b="1" i="1" dirty="0" err="1"/>
              <a:t>metoda</a:t>
            </a:r>
            <a:r>
              <a:rPr lang="en-US" b="1" i="1" dirty="0"/>
              <a:t> </a:t>
            </a:r>
            <a:r>
              <a:rPr lang="en-US" b="1" i="1" dirty="0" err="1"/>
              <a:t>izdavanja</a:t>
            </a:r>
            <a:r>
              <a:rPr lang="en-US" b="1" i="1" dirty="0"/>
              <a:t> </a:t>
            </a:r>
            <a:r>
              <a:rPr lang="en-US" b="1" i="1" dirty="0" err="1"/>
              <a:t>dužničkog</a:t>
            </a:r>
            <a:r>
              <a:rPr lang="en-US" b="1" i="1" dirty="0"/>
              <a:t> </a:t>
            </a:r>
            <a:r>
              <a:rPr lang="en-US" b="1" i="1" dirty="0" err="1"/>
              <a:t>instrumenta</a:t>
            </a:r>
            <a:r>
              <a:rPr lang="en-US" b="1" i="1" dirty="0"/>
              <a:t> </a:t>
            </a:r>
            <a:r>
              <a:rPr lang="en-US" dirty="0" err="1" smtClean="0"/>
              <a:t>poput</a:t>
            </a:r>
            <a:r>
              <a:rPr lang="sr-Latn-ME" dirty="0" smtClean="0"/>
              <a:t> </a:t>
            </a:r>
            <a:r>
              <a:rPr lang="en-US" dirty="0" err="1" smtClean="0"/>
              <a:t>obveznice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hipoteke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r>
              <a:rPr lang="en-US" i="1" dirty="0" err="1" smtClean="0"/>
              <a:t>Ovi</a:t>
            </a:r>
            <a:r>
              <a:rPr lang="en-US" i="1" dirty="0" smtClean="0"/>
              <a:t> </a:t>
            </a:r>
            <a:r>
              <a:rPr lang="en-US" i="1" dirty="0" err="1"/>
              <a:t>instrumenti</a:t>
            </a:r>
            <a:r>
              <a:rPr lang="en-US" i="1" dirty="0"/>
              <a:t> </a:t>
            </a:r>
            <a:r>
              <a:rPr lang="en-US" i="1" dirty="0" err="1"/>
              <a:t>predstavljaju</a:t>
            </a:r>
            <a:r>
              <a:rPr lang="en-US" i="1" dirty="0"/>
              <a:t> </a:t>
            </a:r>
            <a:r>
              <a:rPr lang="en-US" i="1" dirty="0" err="1"/>
              <a:t>ugovornu</a:t>
            </a:r>
            <a:r>
              <a:rPr lang="en-US" i="1" dirty="0"/>
              <a:t> </a:t>
            </a:r>
            <a:r>
              <a:rPr lang="en-US" i="1" dirty="0" err="1"/>
              <a:t>obavezu</a:t>
            </a:r>
            <a:r>
              <a:rPr lang="en-US" i="1" dirty="0"/>
              <a:t> </a:t>
            </a:r>
            <a:r>
              <a:rPr lang="en-US" i="1" dirty="0" err="1"/>
              <a:t>dužnika</a:t>
            </a:r>
            <a:r>
              <a:rPr lang="en-US" i="1" dirty="0"/>
              <a:t> da </a:t>
            </a:r>
            <a:r>
              <a:rPr lang="en-US" i="1" dirty="0" err="1" smtClean="0"/>
              <a:t>će</a:t>
            </a:r>
            <a:r>
              <a:rPr lang="sr-Latn-ME" i="1" dirty="0" smtClean="0"/>
              <a:t> </a:t>
            </a:r>
            <a:r>
              <a:rPr lang="en-US" i="1" dirty="0" err="1" smtClean="0"/>
              <a:t>imatelju</a:t>
            </a:r>
            <a:r>
              <a:rPr lang="en-US" i="1" dirty="0" smtClean="0"/>
              <a:t> </a:t>
            </a:r>
            <a:r>
              <a:rPr lang="en-US" i="1" dirty="0" err="1"/>
              <a:t>instrumenta</a:t>
            </a:r>
            <a:r>
              <a:rPr lang="en-US" i="1" dirty="0"/>
              <a:t> </a:t>
            </a:r>
            <a:r>
              <a:rPr lang="en-US" i="1" dirty="0" err="1"/>
              <a:t>isplaćivati</a:t>
            </a:r>
            <a:r>
              <a:rPr lang="en-US" i="1" dirty="0"/>
              <a:t> </a:t>
            </a:r>
            <a:r>
              <a:rPr lang="en-US" i="1" dirty="0" err="1"/>
              <a:t>fiksni</a:t>
            </a:r>
            <a:r>
              <a:rPr lang="en-US" i="1" dirty="0"/>
              <a:t> </a:t>
            </a:r>
            <a:r>
              <a:rPr lang="en-US" i="1" dirty="0" err="1"/>
              <a:t>novčani</a:t>
            </a:r>
            <a:r>
              <a:rPr lang="en-US" i="1" dirty="0"/>
              <a:t> </a:t>
            </a:r>
            <a:r>
              <a:rPr lang="en-US" i="1" dirty="0" err="1"/>
              <a:t>iznos</a:t>
            </a:r>
            <a:r>
              <a:rPr lang="en-US" i="1" dirty="0"/>
              <a:t> u </a:t>
            </a:r>
            <a:r>
              <a:rPr lang="en-US" i="1" dirty="0" err="1"/>
              <a:t>redovnim</a:t>
            </a:r>
            <a:r>
              <a:rPr lang="en-US" i="1" dirty="0"/>
              <a:t> </a:t>
            </a:r>
            <a:r>
              <a:rPr lang="en-US" i="1" dirty="0" err="1"/>
              <a:t>vremenskim</a:t>
            </a:r>
            <a:r>
              <a:rPr lang="en-US" i="1" dirty="0"/>
              <a:t> </a:t>
            </a:r>
            <a:r>
              <a:rPr lang="en-US" i="1" dirty="0" err="1" smtClean="0"/>
              <a:t>intervalima</a:t>
            </a:r>
            <a:r>
              <a:rPr lang="sr-Latn-ME" i="1" dirty="0" smtClean="0"/>
              <a:t> </a:t>
            </a:r>
            <a:r>
              <a:rPr lang="vi-VN" i="1" dirty="0" smtClean="0"/>
              <a:t>( </a:t>
            </a:r>
            <a:r>
              <a:rPr lang="vi-VN" i="1" dirty="0"/>
              <a:t>isplate kamate i glavnice)do unapred određenog datuma(datum </a:t>
            </a:r>
            <a:r>
              <a:rPr lang="vi-VN" i="1" dirty="0" smtClean="0"/>
              <a:t>dos</a:t>
            </a:r>
            <a:r>
              <a:rPr lang="sr-Latn-ME" i="1" dirty="0" smtClean="0"/>
              <a:t>ij</a:t>
            </a:r>
            <a:r>
              <a:rPr lang="vi-VN" i="1" dirty="0" smtClean="0"/>
              <a:t>peća</a:t>
            </a:r>
            <a:r>
              <a:rPr lang="vi-VN" i="1" dirty="0"/>
              <a:t>), kada </a:t>
            </a:r>
            <a:r>
              <a:rPr lang="vi-VN" i="1" dirty="0" smtClean="0"/>
              <a:t>se</a:t>
            </a:r>
            <a:r>
              <a:rPr lang="sr-Latn-ME" i="1" dirty="0" smtClean="0"/>
              <a:t> </a:t>
            </a:r>
            <a:r>
              <a:rPr lang="en-US" i="1" dirty="0" err="1" smtClean="0"/>
              <a:t>obavlja</a:t>
            </a:r>
            <a:r>
              <a:rPr lang="en-US" i="1" dirty="0" smtClean="0"/>
              <a:t> </a:t>
            </a:r>
            <a:r>
              <a:rPr lang="en-US" i="1" dirty="0" err="1" smtClean="0"/>
              <a:t>završna</a:t>
            </a:r>
            <a:r>
              <a:rPr lang="en-US" i="1" dirty="0" smtClean="0"/>
              <a:t> </a:t>
            </a:r>
            <a:r>
              <a:rPr lang="en-US" i="1" dirty="0" err="1"/>
              <a:t>isplata</a:t>
            </a:r>
            <a:r>
              <a:rPr lang="en-US" i="1" dirty="0" smtClean="0"/>
              <a:t>.</a:t>
            </a:r>
            <a:endParaRPr lang="sr-Latn-ME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1717547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ME" dirty="0"/>
              <a:t/>
            </a:r>
            <a:br>
              <a:rPr lang="sr-Latn-ME" dirty="0"/>
            </a:br>
            <a:r>
              <a:rPr lang="sr-Latn-ME" dirty="0"/>
              <a:t>Finansijski sistem i </a:t>
            </a:r>
            <a:r>
              <a:rPr lang="sr-Latn-ME" dirty="0" smtClean="0"/>
              <a:t>finansijska tržišta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1640264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US" i="1" dirty="0"/>
              <a:t> </a:t>
            </a:r>
            <a:r>
              <a:rPr lang="en-US" b="1" dirty="0" err="1"/>
              <a:t>Dospeće</a:t>
            </a:r>
            <a:r>
              <a:rPr lang="en-US" b="1" dirty="0"/>
              <a:t> </a:t>
            </a:r>
            <a:r>
              <a:rPr lang="en-US" dirty="0" err="1"/>
              <a:t>dužničkog</a:t>
            </a:r>
            <a:r>
              <a:rPr lang="en-US" dirty="0"/>
              <a:t> </a:t>
            </a:r>
            <a:r>
              <a:rPr lang="en-US" dirty="0" err="1"/>
              <a:t>instrumenta</a:t>
            </a:r>
            <a:r>
              <a:rPr lang="en-US" dirty="0"/>
              <a:t> je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eme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rok</a:t>
            </a:r>
            <a:r>
              <a:rPr lang="en-US" dirty="0"/>
              <a:t>) do dana </a:t>
            </a:r>
            <a:r>
              <a:rPr lang="en-US" dirty="0" err="1"/>
              <a:t>isteka</a:t>
            </a:r>
            <a:r>
              <a:rPr lang="sr-Latn-ME" dirty="0"/>
              <a:t> </a:t>
            </a:r>
            <a:r>
              <a:rPr lang="en-US" dirty="0" err="1"/>
              <a:t>instrumenta</a:t>
            </a:r>
            <a:r>
              <a:rPr lang="en-US" dirty="0"/>
              <a:t>. </a:t>
            </a:r>
            <a:r>
              <a:rPr lang="en-US" b="1" dirty="0" err="1"/>
              <a:t>Kratkoročni</a:t>
            </a:r>
            <a:r>
              <a:rPr lang="en-US" b="1" dirty="0"/>
              <a:t> </a:t>
            </a:r>
            <a:r>
              <a:rPr lang="en-US" b="1" dirty="0" err="1"/>
              <a:t>dužnički</a:t>
            </a:r>
            <a:r>
              <a:rPr lang="en-US" b="1" dirty="0"/>
              <a:t> instrument </a:t>
            </a:r>
            <a:r>
              <a:rPr lang="en-US" dirty="0"/>
              <a:t>je </a:t>
            </a:r>
            <a:r>
              <a:rPr lang="en-US" dirty="0" err="1"/>
              <a:t>onaj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je </a:t>
            </a:r>
            <a:r>
              <a:rPr lang="en-US" dirty="0" err="1" smtClean="0"/>
              <a:t>dosp</a:t>
            </a:r>
            <a:r>
              <a:rPr lang="sr-Latn-ME" dirty="0" smtClean="0"/>
              <a:t>ij</a:t>
            </a:r>
            <a:r>
              <a:rPr lang="en-US" dirty="0" err="1" smtClean="0"/>
              <a:t>eće</a:t>
            </a:r>
            <a:r>
              <a:rPr lang="en-US" dirty="0" smtClean="0"/>
              <a:t> </a:t>
            </a:r>
            <a:r>
              <a:rPr lang="en-US" dirty="0" err="1"/>
              <a:t>kraće</a:t>
            </a:r>
            <a:r>
              <a:rPr lang="en-US" dirty="0"/>
              <a:t> od </a:t>
            </a:r>
            <a:r>
              <a:rPr lang="en-US" dirty="0" err="1"/>
              <a:t>godinu</a:t>
            </a:r>
            <a:r>
              <a:rPr lang="sr-Latn-ME" dirty="0"/>
              <a:t> </a:t>
            </a:r>
            <a:r>
              <a:rPr lang="en-US" dirty="0" err="1"/>
              <a:t>dana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b="1" dirty="0" err="1" smtClean="0"/>
              <a:t>Dugoročni</a:t>
            </a:r>
            <a:r>
              <a:rPr lang="en-US" b="1" dirty="0" smtClean="0"/>
              <a:t> </a:t>
            </a:r>
            <a:r>
              <a:rPr lang="en-US" b="1" dirty="0" err="1"/>
              <a:t>dužnički</a:t>
            </a:r>
            <a:r>
              <a:rPr lang="en-US" b="1" dirty="0"/>
              <a:t> instrument </a:t>
            </a:r>
            <a:r>
              <a:rPr lang="en-US" dirty="0"/>
              <a:t>je </a:t>
            </a:r>
            <a:r>
              <a:rPr lang="en-US" dirty="0" err="1"/>
              <a:t>onaj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je </a:t>
            </a:r>
            <a:r>
              <a:rPr lang="en-US" dirty="0" err="1" smtClean="0"/>
              <a:t>dosp</a:t>
            </a:r>
            <a:r>
              <a:rPr lang="sr-Latn-ME" dirty="0" smtClean="0"/>
              <a:t>ij</a:t>
            </a:r>
            <a:r>
              <a:rPr lang="en-US" dirty="0" err="1" smtClean="0"/>
              <a:t>eće</a:t>
            </a:r>
            <a:r>
              <a:rPr lang="en-US" dirty="0" smtClean="0"/>
              <a:t> </a:t>
            </a:r>
            <a:r>
              <a:rPr lang="en-US" dirty="0" err="1"/>
              <a:t>deset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duže</a:t>
            </a:r>
            <a:r>
              <a:rPr lang="en-US" dirty="0"/>
              <a:t>.</a:t>
            </a:r>
          </a:p>
          <a:p>
            <a:r>
              <a:rPr lang="vi-VN" b="1" dirty="0"/>
              <a:t>Srednjoročni dužnički instrument </a:t>
            </a:r>
            <a:r>
              <a:rPr lang="vi-VN" dirty="0"/>
              <a:t>je onaj kome je rok </a:t>
            </a:r>
            <a:r>
              <a:rPr lang="vi-VN" dirty="0" smtClean="0"/>
              <a:t>dosp</a:t>
            </a:r>
            <a:r>
              <a:rPr lang="sr-Latn-ME" dirty="0" smtClean="0"/>
              <a:t>ij</a:t>
            </a:r>
            <a:r>
              <a:rPr lang="vi-VN" dirty="0" smtClean="0"/>
              <a:t>eća </a:t>
            </a:r>
            <a:r>
              <a:rPr lang="vi-VN" dirty="0"/>
              <a:t>između jedne i deset</a:t>
            </a:r>
            <a:r>
              <a:rPr lang="sr-Latn-ME" dirty="0"/>
              <a:t> </a:t>
            </a:r>
            <a:r>
              <a:rPr lang="en-US" dirty="0" err="1"/>
              <a:t>godina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80165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prikupljanja</a:t>
            </a:r>
            <a:r>
              <a:rPr lang="en-US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je </a:t>
            </a:r>
            <a:r>
              <a:rPr lang="en-US" b="1" i="1" dirty="0" err="1"/>
              <a:t>emitovanje</a:t>
            </a:r>
            <a:r>
              <a:rPr lang="en-US" b="1" i="1" dirty="0"/>
              <a:t> </a:t>
            </a:r>
            <a:r>
              <a:rPr lang="en-US" b="1" i="1" dirty="0" err="1"/>
              <a:t>vlasničkog</a:t>
            </a:r>
            <a:r>
              <a:rPr lang="en-US" b="1" i="1" dirty="0"/>
              <a:t> </a:t>
            </a:r>
            <a:r>
              <a:rPr lang="en-US" b="1" i="1" dirty="0" err="1" smtClean="0"/>
              <a:t>ud</a:t>
            </a:r>
            <a:r>
              <a:rPr lang="sr-Latn-ME" b="1" i="1" dirty="0" smtClean="0"/>
              <a:t>j</a:t>
            </a:r>
            <a:r>
              <a:rPr lang="en-US" b="1" i="1" dirty="0" err="1" smtClean="0"/>
              <a:t>ela</a:t>
            </a:r>
            <a:r>
              <a:rPr lang="en-US" i="1" dirty="0" smtClean="0"/>
              <a:t>,</a:t>
            </a:r>
            <a:r>
              <a:rPr lang="sr-Latn-ME" i="1" dirty="0" smtClean="0"/>
              <a:t> </a:t>
            </a:r>
            <a:r>
              <a:rPr lang="en-US" i="1" dirty="0" err="1" smtClean="0"/>
              <a:t>poput</a:t>
            </a:r>
            <a:r>
              <a:rPr lang="en-US" i="1" dirty="0" smtClean="0"/>
              <a:t> </a:t>
            </a:r>
            <a:r>
              <a:rPr lang="en-US" i="1" dirty="0" err="1"/>
              <a:t>običnih</a:t>
            </a:r>
            <a:r>
              <a:rPr lang="en-US" i="1" dirty="0"/>
              <a:t> </a:t>
            </a:r>
            <a:r>
              <a:rPr lang="en-US" i="1" dirty="0" err="1"/>
              <a:t>akcija</a:t>
            </a:r>
            <a:r>
              <a:rPr lang="en-US" i="1" dirty="0"/>
              <a:t>, </a:t>
            </a:r>
            <a:r>
              <a:rPr lang="en-US" i="1" dirty="0" err="1"/>
              <a:t>što</a:t>
            </a:r>
            <a:r>
              <a:rPr lang="en-US" i="1" dirty="0"/>
              <a:t> </a:t>
            </a:r>
            <a:r>
              <a:rPr lang="en-US" i="1" dirty="0" err="1"/>
              <a:t>predstavlja</a:t>
            </a:r>
            <a:r>
              <a:rPr lang="en-US" i="1" dirty="0"/>
              <a:t> </a:t>
            </a:r>
            <a:r>
              <a:rPr lang="en-US" i="1" dirty="0" err="1"/>
              <a:t>potraživanje</a:t>
            </a:r>
            <a:r>
              <a:rPr lang="en-US" i="1" dirty="0"/>
              <a:t> </a:t>
            </a:r>
            <a:r>
              <a:rPr lang="en-US" i="1" dirty="0" err="1"/>
              <a:t>prema</a:t>
            </a:r>
            <a:r>
              <a:rPr lang="en-US" i="1" dirty="0"/>
              <a:t> </a:t>
            </a:r>
            <a:r>
              <a:rPr lang="en-US" i="1" dirty="0" err="1" smtClean="0"/>
              <a:t>ud</a:t>
            </a:r>
            <a:r>
              <a:rPr lang="sr-Latn-ME" i="1" dirty="0" smtClean="0"/>
              <a:t>j</a:t>
            </a:r>
            <a:r>
              <a:rPr lang="en-US" i="1" dirty="0" err="1" smtClean="0"/>
              <a:t>elu</a:t>
            </a:r>
            <a:r>
              <a:rPr lang="en-US" i="1" dirty="0" smtClean="0"/>
              <a:t> </a:t>
            </a:r>
            <a:r>
              <a:rPr lang="en-US" i="1" dirty="0"/>
              <a:t>u </a:t>
            </a:r>
            <a:r>
              <a:rPr lang="en-US" i="1" dirty="0" err="1"/>
              <a:t>neto</a:t>
            </a:r>
            <a:r>
              <a:rPr lang="en-US" i="1" dirty="0"/>
              <a:t> </a:t>
            </a:r>
            <a:r>
              <a:rPr lang="en-US" i="1" dirty="0" err="1"/>
              <a:t>dohotku</a:t>
            </a:r>
            <a:r>
              <a:rPr lang="en-US" i="1" dirty="0"/>
              <a:t> </a:t>
            </a:r>
            <a:r>
              <a:rPr lang="en-US" i="1" dirty="0" smtClean="0"/>
              <a:t>(</a:t>
            </a:r>
            <a:r>
              <a:rPr lang="sr-Latn-ME" i="1" dirty="0" smtClean="0"/>
              <a:t> </a:t>
            </a:r>
            <a:r>
              <a:rPr lang="en-US" i="1" dirty="0" err="1" smtClean="0"/>
              <a:t>dohodak</a:t>
            </a:r>
            <a:r>
              <a:rPr lang="en-US" i="1" dirty="0" smtClean="0"/>
              <a:t> </a:t>
            </a:r>
            <a:r>
              <a:rPr lang="en-US" i="1" dirty="0" err="1"/>
              <a:t>nakon</a:t>
            </a:r>
            <a:r>
              <a:rPr lang="en-US" i="1" dirty="0"/>
              <a:t> </a:t>
            </a:r>
            <a:r>
              <a:rPr lang="en-US" i="1" dirty="0" err="1"/>
              <a:t>podmirenja</a:t>
            </a:r>
            <a:r>
              <a:rPr lang="en-US" i="1" dirty="0"/>
              <a:t> </a:t>
            </a:r>
            <a:r>
              <a:rPr lang="en-US" i="1" dirty="0" err="1"/>
              <a:t>troškova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poreza</a:t>
            </a:r>
            <a:r>
              <a:rPr lang="en-US" i="1" dirty="0"/>
              <a:t>)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neto</a:t>
            </a:r>
            <a:r>
              <a:rPr lang="en-US" i="1" dirty="0"/>
              <a:t> </a:t>
            </a:r>
            <a:r>
              <a:rPr lang="en-US" i="1" dirty="0" err="1"/>
              <a:t>imovini</a:t>
            </a:r>
            <a:r>
              <a:rPr lang="en-US" i="1" dirty="0"/>
              <a:t> </a:t>
            </a:r>
            <a:r>
              <a:rPr lang="en-US" i="1" dirty="0" err="1"/>
              <a:t>preduzeća</a:t>
            </a:r>
            <a:r>
              <a:rPr lang="en-US" i="1" dirty="0"/>
              <a:t>. </a:t>
            </a:r>
            <a:endParaRPr lang="sr-Latn-ME" i="1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 smtClean="0"/>
              <a:t>postali</a:t>
            </a:r>
            <a:r>
              <a:rPr lang="sr-Latn-ME" dirty="0" smtClean="0"/>
              <a:t> </a:t>
            </a:r>
            <a:r>
              <a:rPr lang="en-US" dirty="0" err="1" smtClean="0"/>
              <a:t>vlasnik</a:t>
            </a:r>
            <a:r>
              <a:rPr lang="en-US" dirty="0" smtClean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izdala</a:t>
            </a:r>
            <a:r>
              <a:rPr lang="en-US" dirty="0"/>
              <a:t> </a:t>
            </a:r>
            <a:r>
              <a:rPr lang="en-US" dirty="0" err="1"/>
              <a:t>milion</a:t>
            </a:r>
            <a:r>
              <a:rPr lang="en-US" dirty="0"/>
              <a:t> </a:t>
            </a:r>
            <a:r>
              <a:rPr lang="en-US" dirty="0" err="1"/>
              <a:t>takvih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 smtClean="0"/>
              <a:t>imate</a:t>
            </a:r>
            <a:r>
              <a:rPr lang="sr-Latn-ME" dirty="0" smtClean="0"/>
              <a:t> </a:t>
            </a:r>
            <a:r>
              <a:rPr lang="en-US" dirty="0" err="1" smtClean="0"/>
              <a:t>pravo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milioniti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dohotka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toliki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 smtClean="0"/>
              <a:t>.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21031655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sr-Latn-ME" dirty="0"/>
              <a:t> </a:t>
            </a:r>
            <a:r>
              <a:rPr lang="vi-VN" dirty="0"/>
              <a:t>instrumenti vlasničkog kapitala obično svojim vlasnicima obezbeđuju povremene isplate</a:t>
            </a:r>
            <a:r>
              <a:rPr lang="sr-Latn-ME" dirty="0"/>
              <a:t> </a:t>
            </a:r>
            <a:r>
              <a:rPr lang="vi-VN" dirty="0"/>
              <a:t>(</a:t>
            </a:r>
            <a:r>
              <a:rPr lang="en-US" b="1" dirty="0" err="1"/>
              <a:t>dividende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smatraju</a:t>
            </a:r>
            <a:r>
              <a:rPr lang="en-US" dirty="0"/>
              <a:t> se </a:t>
            </a:r>
            <a:r>
              <a:rPr lang="en-US" dirty="0" err="1"/>
              <a:t>dugoročnim</a:t>
            </a:r>
            <a:r>
              <a:rPr lang="en-US" dirty="0"/>
              <a:t> </a:t>
            </a:r>
            <a:r>
              <a:rPr lang="en-US" dirty="0" err="1"/>
              <a:t>hartijama</a:t>
            </a:r>
            <a:r>
              <a:rPr lang="en-US" dirty="0"/>
              <a:t> od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dospeća</a:t>
            </a:r>
            <a:r>
              <a:rPr lang="en-US" dirty="0"/>
              <a:t>.</a:t>
            </a:r>
          </a:p>
          <a:p>
            <a:r>
              <a:rPr lang="en-US" dirty="0" err="1"/>
              <a:t>Vlasništvo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akcijom</a:t>
            </a:r>
            <a:r>
              <a:rPr lang="en-US" dirty="0"/>
              <a:t> </a:t>
            </a:r>
            <a:r>
              <a:rPr lang="en-US" dirty="0" err="1"/>
              <a:t>pretpostavlja</a:t>
            </a:r>
            <a:r>
              <a:rPr lang="en-US" dirty="0"/>
              <a:t> da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vlasnik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/>
              <a:t>preduzeća</a:t>
            </a:r>
            <a:r>
              <a:rPr lang="en-US" dirty="0"/>
              <a:t> pa </a:t>
            </a:r>
            <a:r>
              <a:rPr lang="en-US" dirty="0" err="1"/>
              <a:t>zbog</a:t>
            </a:r>
            <a:r>
              <a:rPr lang="en-US" dirty="0"/>
              <a:t> toga </a:t>
            </a:r>
            <a:r>
              <a:rPr lang="en-US" dirty="0" err="1"/>
              <a:t>imate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en-US" dirty="0" err="1"/>
              <a:t>pravo</a:t>
            </a:r>
            <a:r>
              <a:rPr lang="en-US" dirty="0"/>
              <a:t> </a:t>
            </a:r>
            <a:r>
              <a:rPr lang="en-US" dirty="0" err="1"/>
              <a:t>glasa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firmu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recimo</a:t>
            </a:r>
            <a:r>
              <a:rPr lang="en-US" dirty="0"/>
              <a:t> </a:t>
            </a:r>
            <a:r>
              <a:rPr lang="en-US" dirty="0" err="1"/>
              <a:t>izbora</a:t>
            </a:r>
            <a:r>
              <a:rPr lang="en-US" dirty="0"/>
              <a:t> </a:t>
            </a:r>
            <a:r>
              <a:rPr lang="en-US" dirty="0" err="1"/>
              <a:t>njenih</a:t>
            </a:r>
            <a:r>
              <a:rPr lang="en-US" dirty="0"/>
              <a:t> </a:t>
            </a:r>
            <a:r>
              <a:rPr lang="en-US" dirty="0" err="1"/>
              <a:t>direktora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82474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sr-Latn-ME" dirty="0" err="1"/>
              <a:t>P</a:t>
            </a:r>
            <a:r>
              <a:rPr lang="en-US" dirty="0" err="1" smtClean="0"/>
              <a:t>reduzeće</a:t>
            </a:r>
            <a:r>
              <a:rPr lang="en-US" dirty="0" smtClean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 smtClean="0"/>
              <a:t>prvo</a:t>
            </a:r>
            <a:r>
              <a:rPr lang="sr-Latn-ME" dirty="0" smtClean="0"/>
              <a:t> </a:t>
            </a:r>
            <a:r>
              <a:rPr lang="en-US" dirty="0" smtClean="0"/>
              <a:t>da </a:t>
            </a:r>
            <a:r>
              <a:rPr lang="en-US" dirty="0" err="1"/>
              <a:t>isplati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vlasnike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 </a:t>
            </a:r>
            <a:r>
              <a:rPr lang="en-US" dirty="0" err="1"/>
              <a:t>kompanijinog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pa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imaoce</a:t>
            </a:r>
            <a:r>
              <a:rPr lang="en-US" dirty="0"/>
              <a:t> </a:t>
            </a:r>
            <a:r>
              <a:rPr lang="en-US" dirty="0" err="1" smtClean="0"/>
              <a:t>vlasničkog</a:t>
            </a:r>
            <a:r>
              <a:rPr lang="sr-Latn-ME" dirty="0" smtClean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/>
              <a:t>tj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Sa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prednost</a:t>
            </a:r>
            <a:r>
              <a:rPr lang="en-US" dirty="0"/>
              <a:t> </a:t>
            </a:r>
            <a:r>
              <a:rPr lang="en-US" dirty="0" err="1" smtClean="0"/>
              <a:t>pos</a:t>
            </a:r>
            <a:r>
              <a:rPr lang="sr-Latn-ME" dirty="0" smtClean="0"/>
              <a:t>j</a:t>
            </a:r>
            <a:r>
              <a:rPr lang="en-US" dirty="0" err="1" smtClean="0"/>
              <a:t>edovanja</a:t>
            </a:r>
            <a:r>
              <a:rPr lang="en-US" dirty="0" smtClean="0"/>
              <a:t> </a:t>
            </a:r>
            <a:r>
              <a:rPr lang="en-US" dirty="0" err="1"/>
              <a:t>akcija</a:t>
            </a:r>
            <a:r>
              <a:rPr lang="en-US" dirty="0"/>
              <a:t> je u tome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njihovi</a:t>
            </a:r>
            <a:r>
              <a:rPr lang="en-US" dirty="0"/>
              <a:t> </a:t>
            </a:r>
            <a:r>
              <a:rPr lang="en-US" dirty="0" err="1" smtClean="0"/>
              <a:t>vlasnici</a:t>
            </a:r>
            <a:r>
              <a:rPr lang="sr-Latn-ME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/>
              <a:t>direktnu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en-US" dirty="0"/>
              <a:t> od </a:t>
            </a:r>
            <a:r>
              <a:rPr lang="en-US" dirty="0" err="1"/>
              <a:t>povećanja</a:t>
            </a:r>
            <a:r>
              <a:rPr lang="en-US" dirty="0"/>
              <a:t> </a:t>
            </a:r>
            <a:r>
              <a:rPr lang="en-US" dirty="0" err="1"/>
              <a:t>profitabilnosti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ednosti</a:t>
            </a:r>
            <a:r>
              <a:rPr lang="en-US" dirty="0" smtClean="0"/>
              <a:t> </a:t>
            </a:r>
            <a:r>
              <a:rPr lang="en-US" dirty="0" err="1"/>
              <a:t>imovine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</a:t>
            </a:r>
          </a:p>
          <a:p>
            <a:r>
              <a:rPr lang="vi-VN" dirty="0"/>
              <a:t>Razlika spram obveznica je ta da se upravo na osnovu vlasničkog </a:t>
            </a:r>
            <a:r>
              <a:rPr lang="vi-VN" dirty="0" smtClean="0"/>
              <a:t>ud</a:t>
            </a:r>
            <a:r>
              <a:rPr lang="sr-Latn-ME" dirty="0" smtClean="0"/>
              <a:t>j</a:t>
            </a:r>
            <a:r>
              <a:rPr lang="vi-VN" dirty="0" smtClean="0"/>
              <a:t>ela </a:t>
            </a:r>
            <a:r>
              <a:rPr lang="vi-VN" dirty="0"/>
              <a:t>određuju </a:t>
            </a:r>
            <a:r>
              <a:rPr lang="vi-VN" dirty="0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dodeljuju</a:t>
            </a:r>
            <a:r>
              <a:rPr lang="en-US" dirty="0" smtClean="0"/>
              <a:t> </a:t>
            </a:r>
            <a:r>
              <a:rPr lang="en-US" dirty="0" err="1"/>
              <a:t>vlasnička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</a:t>
            </a:r>
            <a:r>
              <a:rPr lang="en-US" dirty="0" err="1"/>
              <a:t>imatelja</a:t>
            </a:r>
            <a:r>
              <a:rPr lang="en-US" dirty="0"/>
              <a:t> </a:t>
            </a:r>
            <a:r>
              <a:rPr lang="en-US" dirty="0" err="1"/>
              <a:t>vlasničkog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/>
              <a:t>. </a:t>
            </a:r>
            <a:endParaRPr lang="sr-Latn-M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20680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/>
              <a:t>Oni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 ne</a:t>
            </a:r>
            <a:r>
              <a:rPr lang="sr-Latn-ME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smtClean="0"/>
              <a:t>d</a:t>
            </a:r>
            <a:r>
              <a:rPr lang="sr-Latn-ME" dirty="0" smtClean="0"/>
              <a:t>ij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korist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novčane</a:t>
            </a:r>
            <a:r>
              <a:rPr lang="en-US" dirty="0"/>
              <a:t> </a:t>
            </a:r>
            <a:r>
              <a:rPr lang="en-US" dirty="0" err="1"/>
              <a:t>isplate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. </a:t>
            </a:r>
            <a:r>
              <a:rPr lang="en-US" dirty="0" err="1"/>
              <a:t>Vlasnici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snose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sr-Latn-ME" dirty="0"/>
              <a:t> </a:t>
            </a:r>
            <a:r>
              <a:rPr lang="en-US" dirty="0" smtClean="0"/>
              <a:t> </a:t>
            </a:r>
            <a:r>
              <a:rPr lang="en-US" dirty="0" err="1"/>
              <a:t>pozitivne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negativne</a:t>
            </a:r>
            <a:r>
              <a:rPr lang="en-US" dirty="0"/>
              <a:t> </a:t>
            </a:r>
            <a:r>
              <a:rPr lang="en-US" dirty="0" err="1"/>
              <a:t>sudbine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ekonomiji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životu</a:t>
            </a:r>
            <a:r>
              <a:rPr lang="en-US" dirty="0"/>
              <a:t> </a:t>
            </a:r>
            <a:r>
              <a:rPr lang="en-US" dirty="0" err="1" smtClean="0"/>
              <a:t>važi</a:t>
            </a:r>
            <a:r>
              <a:rPr lang="sr-Latn-ME" dirty="0" smtClean="0"/>
              <a:t> </a:t>
            </a:r>
            <a:r>
              <a:rPr lang="en-US" dirty="0" err="1" smtClean="0"/>
              <a:t>pravil</a:t>
            </a:r>
            <a:r>
              <a:rPr lang="sr-Latn-ME" dirty="0" smtClean="0"/>
              <a:t>a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ko</a:t>
            </a:r>
            <a:r>
              <a:rPr lang="en-US" dirty="0"/>
              <a:t> ne </a:t>
            </a:r>
            <a:r>
              <a:rPr lang="en-US" dirty="0" err="1"/>
              <a:t>rizikuje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profitira</a:t>
            </a:r>
            <a:r>
              <a:rPr lang="en-US" dirty="0"/>
              <a:t>, </a:t>
            </a:r>
            <a:r>
              <a:rPr lang="en-US" dirty="0" err="1"/>
              <a:t>šanse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ostvarivanje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profita</a:t>
            </a:r>
            <a:r>
              <a:rPr lang="en-US" dirty="0"/>
              <a:t> </a:t>
            </a:r>
            <a:r>
              <a:rPr lang="en-US" dirty="0" err="1"/>
              <a:t>svakako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sr-Latn-ME" dirty="0"/>
              <a:t> </a:t>
            </a:r>
            <a:r>
              <a:rPr lang="en-US" dirty="0" err="1"/>
              <a:t>leže</a:t>
            </a:r>
            <a:r>
              <a:rPr lang="en-US" dirty="0"/>
              <a:t> u </a:t>
            </a:r>
            <a:r>
              <a:rPr lang="en-US" dirty="0" err="1" smtClean="0"/>
              <a:t>pos</a:t>
            </a:r>
            <a:r>
              <a:rPr lang="sr-Latn-ME" dirty="0" smtClean="0"/>
              <a:t>j</a:t>
            </a:r>
            <a:r>
              <a:rPr lang="en-US" dirty="0" err="1" smtClean="0"/>
              <a:t>edovanju</a:t>
            </a:r>
            <a:r>
              <a:rPr lang="en-US" dirty="0" smtClean="0"/>
              <a:t> </a:t>
            </a:r>
            <a:r>
              <a:rPr lang="en-US" dirty="0" err="1"/>
              <a:t>akcija</a:t>
            </a:r>
            <a:r>
              <a:rPr lang="en-US" dirty="0"/>
              <a:t>.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6288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2. Primarna i sekundarna tržišta</a:t>
            </a:r>
          </a:p>
          <a:p>
            <a:r>
              <a:rPr lang="pl-PL" dirty="0"/>
              <a:t>Još jedna od </a:t>
            </a:r>
            <a:r>
              <a:rPr lang="pl-PL" dirty="0" smtClean="0"/>
              <a:t>podjela </a:t>
            </a:r>
            <a:r>
              <a:rPr lang="pl-PL" dirty="0"/>
              <a:t>finansijskih tržišta je </a:t>
            </a:r>
            <a:r>
              <a:rPr lang="pl-PL" dirty="0" smtClean="0"/>
              <a:t>podjela </a:t>
            </a:r>
            <a:r>
              <a:rPr lang="pl-PL" dirty="0"/>
              <a:t>na primarna i sekundarna tržišta.</a:t>
            </a:r>
          </a:p>
          <a:p>
            <a:r>
              <a:rPr lang="en-US" b="1" dirty="0" err="1"/>
              <a:t>Primarno</a:t>
            </a:r>
            <a:r>
              <a:rPr lang="en-US" b="1" dirty="0"/>
              <a:t> </a:t>
            </a:r>
            <a:r>
              <a:rPr lang="en-US" b="1" dirty="0" err="1"/>
              <a:t>tržište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 smtClean="0"/>
              <a:t>jedinice</a:t>
            </a:r>
            <a:r>
              <a:rPr lang="sr-Latn-ME" dirty="0" smtClean="0"/>
              <a:t> </a:t>
            </a:r>
            <a:r>
              <a:rPr lang="vi-VN" dirty="0" smtClean="0"/>
              <a:t>kojima </a:t>
            </a:r>
            <a:r>
              <a:rPr lang="vi-VN" dirty="0"/>
              <a:t>nedostaju novčana sredstva, ta ista posuđuju od prvih kupaca prodajom </a:t>
            </a:r>
            <a:r>
              <a:rPr lang="vi-VN" b="1" dirty="0" smtClean="0"/>
              <a:t>nove</a:t>
            </a:r>
            <a:r>
              <a:rPr lang="sr-Latn-ME" b="1" dirty="0" smtClean="0"/>
              <a:t> </a:t>
            </a:r>
            <a:r>
              <a:rPr lang="en-US" dirty="0" err="1" smtClean="0"/>
              <a:t>emisije</a:t>
            </a:r>
            <a:r>
              <a:rPr lang="en-US" dirty="0" smtClean="0"/>
              <a:t> </a:t>
            </a:r>
            <a:r>
              <a:rPr lang="en-US" dirty="0" err="1"/>
              <a:t>hartija</a:t>
            </a:r>
            <a:r>
              <a:rPr lang="en-US" dirty="0"/>
              <a:t> od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ednosti</a:t>
            </a:r>
            <a:r>
              <a:rPr lang="en-US" dirty="0" smtClean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5337048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b="1" dirty="0" err="1"/>
              <a:t>Sekundarno</a:t>
            </a:r>
            <a:r>
              <a:rPr lang="en-US" b="1" dirty="0"/>
              <a:t> </a:t>
            </a:r>
            <a:r>
              <a:rPr lang="en-US" b="1" dirty="0" err="1"/>
              <a:t>tržište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finansijsko</a:t>
            </a:r>
            <a:r>
              <a:rPr lang="sr-Latn-ME" dirty="0"/>
              <a:t> </a:t>
            </a:r>
            <a:r>
              <a:rPr lang="pl-PL" dirty="0"/>
              <a:t>tržište na kom se preprodaju </a:t>
            </a:r>
            <a:r>
              <a:rPr lang="pl-PL" b="1" dirty="0"/>
              <a:t>prethodno izdate </a:t>
            </a:r>
            <a:r>
              <a:rPr lang="pl-PL" dirty="0"/>
              <a:t>hartije od </a:t>
            </a:r>
            <a:r>
              <a:rPr lang="pl-PL" dirty="0" smtClean="0"/>
              <a:t>vrijednosti</a:t>
            </a:r>
            <a:r>
              <a:rPr lang="pl-PL" dirty="0"/>
              <a:t>.</a:t>
            </a:r>
          </a:p>
          <a:p>
            <a:r>
              <a:rPr lang="en-US" dirty="0" err="1"/>
              <a:t>Obično</a:t>
            </a:r>
            <a:r>
              <a:rPr lang="en-US" dirty="0"/>
              <a:t> </a:t>
            </a:r>
            <a:r>
              <a:rPr lang="en-US" dirty="0" err="1"/>
              <a:t>primarna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hartija</a:t>
            </a:r>
            <a:r>
              <a:rPr lang="en-US" dirty="0"/>
              <a:t> od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ednosti</a:t>
            </a:r>
            <a:r>
              <a:rPr lang="en-US" dirty="0" smtClean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poznata</a:t>
            </a:r>
            <a:r>
              <a:rPr lang="en-US" dirty="0"/>
              <a:t> </a:t>
            </a:r>
            <a:r>
              <a:rPr lang="en-US" dirty="0" err="1"/>
              <a:t>široj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,</a:t>
            </a:r>
            <a:r>
              <a:rPr lang="sr-Latn-ME" dirty="0"/>
              <a:t> </a:t>
            </a:r>
            <a:r>
              <a:rPr lang="en-US" dirty="0" err="1"/>
              <a:t>jer</a:t>
            </a:r>
            <a:r>
              <a:rPr lang="en-US" dirty="0"/>
              <a:t> se </a:t>
            </a:r>
            <a:r>
              <a:rPr lang="en-US" dirty="0" err="1"/>
              <a:t>prodaja</a:t>
            </a:r>
            <a:r>
              <a:rPr lang="en-US" dirty="0"/>
              <a:t> H od V </a:t>
            </a:r>
            <a:r>
              <a:rPr lang="en-US" b="1" dirty="0" err="1"/>
              <a:t>prvim</a:t>
            </a:r>
            <a:r>
              <a:rPr lang="en-US" b="1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odvija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zatvorenih</a:t>
            </a:r>
            <a:r>
              <a:rPr lang="en-US" dirty="0"/>
              <a:t> </a:t>
            </a:r>
            <a:r>
              <a:rPr lang="en-US" dirty="0" err="1"/>
              <a:t>vrata</a:t>
            </a:r>
            <a:r>
              <a:rPr lang="en-US" dirty="0"/>
              <a:t>.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94820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bitna</a:t>
            </a:r>
            <a:r>
              <a:rPr lang="sr-Latn-ME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u </a:t>
            </a:r>
            <a:r>
              <a:rPr lang="en-US" dirty="0" err="1"/>
              <a:t>početnoj</a:t>
            </a:r>
            <a:r>
              <a:rPr lang="en-US" dirty="0"/>
              <a:t> </a:t>
            </a:r>
            <a:r>
              <a:rPr lang="en-US" dirty="0" err="1"/>
              <a:t>prodaji</a:t>
            </a:r>
            <a:r>
              <a:rPr lang="en-US" dirty="0"/>
              <a:t> H od V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se</a:t>
            </a:r>
            <a:r>
              <a:rPr lang="sr-Latn-ME" dirty="0"/>
              <a:t>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b="1" dirty="0" err="1"/>
              <a:t>investiciona</a:t>
            </a:r>
            <a:r>
              <a:rPr lang="en-US" b="1" dirty="0"/>
              <a:t> </a:t>
            </a:r>
            <a:r>
              <a:rPr lang="en-US" b="1" dirty="0" err="1"/>
              <a:t>banka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Ona</a:t>
            </a:r>
            <a:r>
              <a:rPr lang="en-US" dirty="0"/>
              <a:t> to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b="1" dirty="0" err="1"/>
              <a:t>upisom</a:t>
            </a:r>
            <a:r>
              <a:rPr lang="en-US" b="1" dirty="0"/>
              <a:t> </a:t>
            </a:r>
            <a:r>
              <a:rPr lang="en-US" b="1" dirty="0" err="1"/>
              <a:t>izdanja</a:t>
            </a:r>
            <a:r>
              <a:rPr lang="en-US" b="1" dirty="0"/>
              <a:t> </a:t>
            </a:r>
            <a:r>
              <a:rPr lang="en-US" dirty="0"/>
              <a:t>H </a:t>
            </a:r>
            <a:r>
              <a:rPr lang="sr-Latn-ME" dirty="0"/>
              <a:t>O</a:t>
            </a:r>
            <a:r>
              <a:rPr lang="en-US" dirty="0" smtClean="0"/>
              <a:t> </a:t>
            </a:r>
            <a:r>
              <a:rPr lang="en-US" dirty="0"/>
              <a:t>V, </a:t>
            </a:r>
            <a:r>
              <a:rPr lang="en-US" dirty="0" err="1"/>
              <a:t>čime</a:t>
            </a:r>
            <a:r>
              <a:rPr lang="en-US" dirty="0"/>
              <a:t> </a:t>
            </a:r>
            <a:r>
              <a:rPr lang="en-US" dirty="0" err="1"/>
              <a:t>jamči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enu</a:t>
            </a:r>
            <a:r>
              <a:rPr lang="en-US" dirty="0" smtClean="0"/>
              <a:t> </a:t>
            </a:r>
            <a:r>
              <a:rPr lang="en-US" dirty="0" err="1"/>
              <a:t>emisije</a:t>
            </a:r>
            <a:r>
              <a:rPr lang="sr-Latn-ME" dirty="0"/>
              <a:t> </a:t>
            </a:r>
            <a:r>
              <a:rPr lang="en-US" dirty="0"/>
              <a:t>H od V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pokušava</a:t>
            </a:r>
            <a:r>
              <a:rPr lang="en-US" dirty="0"/>
              <a:t> da </a:t>
            </a:r>
            <a:r>
              <a:rPr lang="en-US" dirty="0" err="1"/>
              <a:t>proda</a:t>
            </a:r>
            <a:r>
              <a:rPr lang="en-US" dirty="0"/>
              <a:t> </a:t>
            </a:r>
            <a:r>
              <a:rPr lang="en-US" dirty="0" err="1"/>
              <a:t>široj</a:t>
            </a:r>
            <a:r>
              <a:rPr lang="en-US" dirty="0"/>
              <a:t> </a:t>
            </a:r>
            <a:r>
              <a:rPr lang="en-US" dirty="0" err="1"/>
              <a:t>investicionoj</a:t>
            </a:r>
            <a:r>
              <a:rPr lang="en-US" dirty="0"/>
              <a:t> </a:t>
            </a:r>
            <a:r>
              <a:rPr lang="en-US" dirty="0" err="1"/>
              <a:t>javnosti</a:t>
            </a:r>
            <a:r>
              <a:rPr lang="en-US" dirty="0"/>
              <a:t>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16943485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smtClean="0"/>
              <a:t>prim</a:t>
            </a:r>
            <a:r>
              <a:rPr lang="sr-Latn-ME" dirty="0" smtClean="0"/>
              <a:t>j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/>
              <a:t>sekundarnih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Njujorška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trguje</a:t>
            </a:r>
            <a:r>
              <a:rPr lang="en-US" dirty="0"/>
              <a:t> </a:t>
            </a:r>
            <a:r>
              <a:rPr lang="en-US" dirty="0" err="1" smtClean="0"/>
              <a:t>prethodno</a:t>
            </a:r>
            <a:r>
              <a:rPr lang="sr-Latn-ME" dirty="0" smtClean="0"/>
              <a:t> </a:t>
            </a:r>
            <a:r>
              <a:rPr lang="en-US" dirty="0" err="1" smtClean="0"/>
              <a:t>izdatim</a:t>
            </a:r>
            <a:r>
              <a:rPr lang="en-US" dirty="0" smtClean="0"/>
              <a:t> </a:t>
            </a:r>
            <a:r>
              <a:rPr lang="en-US" dirty="0" err="1" smtClean="0"/>
              <a:t>akcijama</a:t>
            </a:r>
            <a:r>
              <a:rPr lang="sr-Latn-ME" dirty="0" smtClean="0"/>
              <a:t>. N</a:t>
            </a:r>
            <a:r>
              <a:rPr lang="en-US" dirty="0" smtClean="0"/>
              <a:t>a </a:t>
            </a:r>
            <a:r>
              <a:rPr lang="en-US" dirty="0" err="1"/>
              <a:t>tržištima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trguje</a:t>
            </a:r>
            <a:r>
              <a:rPr lang="en-US" dirty="0"/>
              <a:t> </a:t>
            </a:r>
            <a:r>
              <a:rPr lang="en-US" dirty="0" err="1"/>
              <a:t>prethodno</a:t>
            </a:r>
            <a:r>
              <a:rPr lang="en-US" dirty="0"/>
              <a:t> </a:t>
            </a:r>
            <a:r>
              <a:rPr lang="en-US" dirty="0" err="1" smtClean="0"/>
              <a:t>izdanim</a:t>
            </a:r>
            <a:r>
              <a:rPr lang="sr-Latn-ME" dirty="0" smtClean="0"/>
              <a:t> </a:t>
            </a:r>
            <a:r>
              <a:rPr lang="en-US" dirty="0" err="1" smtClean="0"/>
              <a:t>obveznicama</a:t>
            </a:r>
            <a:r>
              <a:rPr lang="en-US" dirty="0" smtClean="0"/>
              <a:t> </a:t>
            </a:r>
            <a:r>
              <a:rPr lang="en-US" dirty="0" err="1"/>
              <a:t>korporacija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američke</a:t>
            </a:r>
            <a:r>
              <a:rPr lang="en-US" dirty="0"/>
              <a:t> </a:t>
            </a:r>
            <a:r>
              <a:rPr lang="en-US" dirty="0" err="1" smtClean="0"/>
              <a:t>vlade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sr-Latn-ME" dirty="0" smtClean="0"/>
              <a:t>se </a:t>
            </a:r>
            <a:r>
              <a:rPr lang="en-US" dirty="0" err="1" smtClean="0"/>
              <a:t>daleko</a:t>
            </a:r>
            <a:r>
              <a:rPr lang="en-US" dirty="0" smtClean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en-US" dirty="0"/>
              <a:t> </a:t>
            </a:r>
            <a:r>
              <a:rPr lang="en-US" dirty="0" err="1"/>
              <a:t>trgovine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Drugi</a:t>
            </a:r>
            <a:r>
              <a:rPr lang="sr-Latn-ME" dirty="0" smtClean="0"/>
              <a:t> </a:t>
            </a:r>
            <a:r>
              <a:rPr lang="en-US" dirty="0" smtClean="0"/>
              <a:t>prim</a:t>
            </a:r>
            <a:r>
              <a:rPr lang="sr-Latn-ME" dirty="0" smtClean="0"/>
              <a:t>j</a:t>
            </a:r>
            <a:r>
              <a:rPr lang="en-US" dirty="0" err="1" smtClean="0"/>
              <a:t>eri</a:t>
            </a:r>
            <a:r>
              <a:rPr lang="en-US" dirty="0" smtClean="0"/>
              <a:t> </a:t>
            </a:r>
            <a:r>
              <a:rPr lang="en-US" dirty="0" err="1"/>
              <a:t>sekundarnih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deviza</a:t>
            </a:r>
            <a:r>
              <a:rPr lang="en-US" dirty="0"/>
              <a:t>, </a:t>
            </a:r>
            <a:r>
              <a:rPr lang="en-US" dirty="0" err="1"/>
              <a:t>ročnica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opcija</a:t>
            </a:r>
            <a:r>
              <a:rPr lang="en-US" dirty="0"/>
              <a:t>.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ovim</a:t>
            </a:r>
            <a:r>
              <a:rPr lang="sr-Latn-ME" dirty="0" smtClean="0"/>
              <a:t> </a:t>
            </a:r>
            <a:r>
              <a:rPr lang="en-US" dirty="0" err="1" smtClean="0"/>
              <a:t>sekundarnim</a:t>
            </a:r>
            <a:r>
              <a:rPr lang="en-US" dirty="0" smtClean="0"/>
              <a:t> </a:t>
            </a:r>
            <a:r>
              <a:rPr lang="en-US" dirty="0" err="1"/>
              <a:t>tržištima</a:t>
            </a:r>
            <a:r>
              <a:rPr lang="en-US" dirty="0"/>
              <a:t> </a:t>
            </a:r>
            <a:r>
              <a:rPr lang="en-US" dirty="0" err="1"/>
              <a:t>pripadaju</a:t>
            </a:r>
            <a:r>
              <a:rPr lang="en-US" dirty="0"/>
              <a:t> </a:t>
            </a:r>
            <a:r>
              <a:rPr lang="en-US" dirty="0" err="1"/>
              <a:t>brokerima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dilerima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2917105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Brokeri</a:t>
            </a:r>
            <a:r>
              <a:rPr lang="en-US" b="1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j</a:t>
            </a:r>
            <a:r>
              <a:rPr lang="en-US" dirty="0" err="1" smtClean="0"/>
              <a:t>eluju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ime</a:t>
            </a:r>
            <a:r>
              <a:rPr lang="en-US" dirty="0"/>
              <a:t> </a:t>
            </a:r>
            <a:r>
              <a:rPr lang="en-US" dirty="0" err="1"/>
              <a:t>ulagača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en-US" dirty="0" err="1"/>
              <a:t>spajaju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prodavcima</a:t>
            </a:r>
            <a:r>
              <a:rPr lang="en-US" dirty="0"/>
              <a:t> H od V. </a:t>
            </a:r>
            <a:r>
              <a:rPr lang="en-US" b="1" dirty="0" err="1"/>
              <a:t>Dileri</a:t>
            </a:r>
            <a:r>
              <a:rPr lang="en-US" b="1" dirty="0"/>
              <a:t> </a:t>
            </a:r>
            <a:r>
              <a:rPr lang="en-US" dirty="0" err="1"/>
              <a:t>povezuju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prodavce</a:t>
            </a:r>
            <a:r>
              <a:rPr lang="en-US" dirty="0"/>
              <a:t> </a:t>
            </a:r>
            <a:r>
              <a:rPr lang="en-US" dirty="0" err="1"/>
              <a:t>kupujući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pl-PL" dirty="0"/>
              <a:t>prodajući H od V po </a:t>
            </a:r>
            <a:r>
              <a:rPr lang="pl-PL" dirty="0" smtClean="0"/>
              <a:t>unaprijed </a:t>
            </a:r>
            <a:r>
              <a:rPr lang="pl-PL" dirty="0"/>
              <a:t>određenim (kotiranim) </a:t>
            </a:r>
            <a:r>
              <a:rPr lang="pl-PL" dirty="0" smtClean="0"/>
              <a:t>cijenama</a:t>
            </a:r>
            <a:r>
              <a:rPr lang="pl-PL" dirty="0"/>
              <a:t>.</a:t>
            </a:r>
          </a:p>
          <a:p>
            <a:r>
              <a:rPr lang="pl-PL" dirty="0"/>
              <a:t>Kada na sekundarno tržištu dođe do prodaje H od V, osoba koja je prodala papir </a:t>
            </a:r>
            <a:r>
              <a:rPr lang="en-US" dirty="0" err="1"/>
              <a:t>dobija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izdala</a:t>
            </a:r>
            <a:r>
              <a:rPr lang="en-US" dirty="0"/>
              <a:t> </a:t>
            </a:r>
            <a:r>
              <a:rPr lang="en-US" dirty="0" err="1" smtClean="0"/>
              <a:t>vr</a:t>
            </a:r>
            <a:r>
              <a:rPr lang="sr-Latn-ME" dirty="0" smtClean="0"/>
              <a:t>ij</a:t>
            </a:r>
            <a:r>
              <a:rPr lang="en-US" dirty="0" err="1" smtClean="0"/>
              <a:t>ednosni</a:t>
            </a:r>
            <a:r>
              <a:rPr lang="en-US" dirty="0" smtClean="0"/>
              <a:t> </a:t>
            </a:r>
            <a:r>
              <a:rPr lang="en-US" dirty="0" err="1"/>
              <a:t>papir</a:t>
            </a:r>
            <a:r>
              <a:rPr lang="en-US" dirty="0"/>
              <a:t> ne </a:t>
            </a:r>
            <a:r>
              <a:rPr lang="en-US" dirty="0" err="1"/>
              <a:t>dolazi</a:t>
            </a:r>
            <a:r>
              <a:rPr lang="en-US" dirty="0"/>
              <a:t> do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,</a:t>
            </a:r>
            <a:r>
              <a:rPr lang="sr-Latn-ME" dirty="0"/>
              <a:t> </a:t>
            </a:r>
            <a:r>
              <a:rPr lang="en-US" dirty="0" err="1"/>
              <a:t>jer</a:t>
            </a:r>
            <a:r>
              <a:rPr lang="en-US" dirty="0"/>
              <a:t> je do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došla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svoje</a:t>
            </a:r>
            <a:r>
              <a:rPr lang="en-US" dirty="0"/>
              <a:t> H od V </a:t>
            </a:r>
            <a:r>
              <a:rPr lang="en-US" dirty="0" err="1"/>
              <a:t>prvi</a:t>
            </a:r>
            <a:r>
              <a:rPr lang="en-US" dirty="0"/>
              <a:t> put </a:t>
            </a:r>
            <a:r>
              <a:rPr lang="en-US" dirty="0" err="1"/>
              <a:t>prodala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</a:p>
          <a:p>
            <a:r>
              <a:rPr lang="en-US" dirty="0" err="1"/>
              <a:t>Pitaćete</a:t>
            </a:r>
            <a:r>
              <a:rPr lang="en-US" dirty="0"/>
              <a:t> se </a:t>
            </a:r>
            <a:r>
              <a:rPr lang="en-US" dirty="0" err="1"/>
              <a:t>čemu</a:t>
            </a:r>
            <a:r>
              <a:rPr lang="en-US" dirty="0"/>
              <a:t> je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svrha</a:t>
            </a:r>
            <a:r>
              <a:rPr lang="en-US" dirty="0"/>
              <a:t> </a:t>
            </a:r>
            <a:r>
              <a:rPr lang="en-US" dirty="0" err="1"/>
              <a:t>sekundarnih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? </a:t>
            </a:r>
            <a:r>
              <a:rPr lang="en-US" dirty="0" err="1"/>
              <a:t>Sekundarna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 smtClean="0"/>
              <a:t>pos</a:t>
            </a:r>
            <a:r>
              <a:rPr lang="sr-Latn-ME" dirty="0" smtClean="0"/>
              <a:t>j</a:t>
            </a:r>
            <a:r>
              <a:rPr lang="en-US" dirty="0" err="1" smtClean="0"/>
              <a:t>eduju</a:t>
            </a:r>
            <a:r>
              <a:rPr lang="en-US" dirty="0" smtClean="0"/>
              <a:t> </a:t>
            </a:r>
            <a:r>
              <a:rPr lang="en-US" dirty="0" err="1"/>
              <a:t>svoje</a:t>
            </a:r>
            <a:r>
              <a:rPr lang="sr-Latn-ME" dirty="0"/>
              <a:t> </a:t>
            </a:r>
            <a:r>
              <a:rPr lang="en-US" dirty="0" smtClean="0"/>
              <a:t>dv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.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575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35" y="548680"/>
            <a:ext cx="6415130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04479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b="1" dirty="0"/>
              <a:t>Prva je </a:t>
            </a:r>
            <a:r>
              <a:rPr lang="en-US" dirty="0"/>
              <a:t>da </a:t>
            </a:r>
            <a:r>
              <a:rPr lang="en-US" dirty="0" err="1"/>
              <a:t>olakšavaju</a:t>
            </a:r>
            <a:r>
              <a:rPr lang="en-US" dirty="0"/>
              <a:t> </a:t>
            </a:r>
            <a:r>
              <a:rPr lang="en-US" dirty="0" err="1"/>
              <a:t>prodaju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instrumenata</a:t>
            </a:r>
            <a:r>
              <a:rPr lang="en-US" dirty="0"/>
              <a:t> </a:t>
            </a:r>
            <a:r>
              <a:rPr lang="en-US" dirty="0" err="1" smtClean="0"/>
              <a:t>radi</a:t>
            </a:r>
            <a:r>
              <a:rPr lang="sr-Latn-ME" dirty="0" smtClean="0"/>
              <a:t> </a:t>
            </a:r>
            <a:r>
              <a:rPr lang="en-US" dirty="0" err="1" smtClean="0"/>
              <a:t>dolaženja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rečima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njih</a:t>
            </a:r>
            <a:r>
              <a:rPr lang="en-US" dirty="0"/>
              <a:t>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instrumenti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likvidniji</a:t>
            </a:r>
            <a:r>
              <a:rPr lang="en-US" dirty="0"/>
              <a:t> </a:t>
            </a:r>
            <a:r>
              <a:rPr lang="en-US" dirty="0" smtClean="0"/>
              <a:t>–</a:t>
            </a:r>
            <a:r>
              <a:rPr lang="sr-Latn-ME" dirty="0" smtClean="0"/>
              <a:t> </a:t>
            </a:r>
            <a:r>
              <a:rPr lang="en-US" dirty="0" err="1" smtClean="0"/>
              <a:t>lakše</a:t>
            </a:r>
            <a:r>
              <a:rPr lang="en-US" dirty="0" smtClean="0"/>
              <a:t> </a:t>
            </a:r>
            <a:r>
              <a:rPr lang="en-US" dirty="0" err="1"/>
              <a:t>utrživi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Povećana</a:t>
            </a:r>
            <a:r>
              <a:rPr lang="en-US" dirty="0" smtClean="0"/>
              <a:t> </a:t>
            </a:r>
            <a:r>
              <a:rPr lang="en-US" dirty="0" err="1"/>
              <a:t>likvidnost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instrumenata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privlačnijim</a:t>
            </a:r>
            <a:r>
              <a:rPr lang="en-US" dirty="0"/>
              <a:t>, </a:t>
            </a:r>
            <a:r>
              <a:rPr lang="en-US" dirty="0" err="1" smtClean="0"/>
              <a:t>što</a:t>
            </a:r>
            <a:r>
              <a:rPr lang="sr-Latn-ME" dirty="0" smtClean="0"/>
              <a:t> </a:t>
            </a:r>
            <a:r>
              <a:rPr lang="en-US" dirty="0" err="1" smtClean="0"/>
              <a:t>kompaniji</a:t>
            </a:r>
            <a:r>
              <a:rPr lang="en-US" dirty="0" smtClean="0"/>
              <a:t> </a:t>
            </a:r>
            <a:r>
              <a:rPr lang="en-US" dirty="0" err="1"/>
              <a:t>izdavatelju</a:t>
            </a:r>
            <a:r>
              <a:rPr lang="en-US" dirty="0"/>
              <a:t> </a:t>
            </a:r>
            <a:r>
              <a:rPr lang="en-US" dirty="0" err="1"/>
              <a:t>olakšava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H od V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 </a:t>
            </a:r>
            <a:endParaRPr lang="sr-Latn-ME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91192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Druga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sr-Latn-ME" dirty="0"/>
              <a:t> </a:t>
            </a:r>
            <a:r>
              <a:rPr lang="en-US" dirty="0" err="1"/>
              <a:t>bitna</a:t>
            </a:r>
            <a:r>
              <a:rPr lang="en-US" dirty="0"/>
              <a:t> </a:t>
            </a:r>
            <a:r>
              <a:rPr lang="en-US" dirty="0" err="1"/>
              <a:t>funkcija</a:t>
            </a:r>
            <a:r>
              <a:rPr lang="en-US" dirty="0"/>
              <a:t> </a:t>
            </a:r>
            <a:r>
              <a:rPr lang="en-US" dirty="0" err="1"/>
              <a:t>sekundarnih</a:t>
            </a:r>
            <a:r>
              <a:rPr lang="sr-Latn-ME" dirty="0"/>
              <a:t> </a:t>
            </a:r>
            <a:r>
              <a:rPr lang="pl-PL" dirty="0"/>
              <a:t>tržišta je da ona određuju </a:t>
            </a:r>
            <a:r>
              <a:rPr lang="pl-PL" dirty="0" smtClean="0"/>
              <a:t>cijenu </a:t>
            </a:r>
            <a:r>
              <a:rPr lang="pl-PL" dirty="0"/>
              <a:t>H od V koje je kompanija prethodno izdala na </a:t>
            </a:r>
            <a:r>
              <a:rPr lang="en-US" dirty="0" err="1"/>
              <a:t>primarnom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Institucije</a:t>
            </a:r>
            <a:r>
              <a:rPr lang="en-US" dirty="0" smtClean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kupuju</a:t>
            </a:r>
            <a:r>
              <a:rPr lang="en-US" dirty="0"/>
              <a:t> H od V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sr-Latn-ME" dirty="0"/>
              <a:t> </a:t>
            </a:r>
            <a:r>
              <a:rPr lang="pl-PL" dirty="0"/>
              <a:t>izdavatelju za njih neće platiti veću </a:t>
            </a:r>
            <a:r>
              <a:rPr lang="pl-PL" dirty="0" smtClean="0"/>
              <a:t>cijenu </a:t>
            </a:r>
            <a:r>
              <a:rPr lang="pl-PL" dirty="0"/>
              <a:t>od one za koju smatraju da mogu postići na </a:t>
            </a:r>
            <a:r>
              <a:rPr lang="en-US" dirty="0" err="1"/>
              <a:t>sekundarnom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 </a:t>
            </a:r>
            <a:endParaRPr lang="sr-Latn-ME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10469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sekundarnom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sr-Latn-ME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izdavatelj</a:t>
            </a:r>
            <a:r>
              <a:rPr lang="en-US" dirty="0"/>
              <a:t> </a:t>
            </a:r>
            <a:r>
              <a:rPr lang="en-US" dirty="0" err="1"/>
              <a:t>postići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emisije</a:t>
            </a:r>
            <a:r>
              <a:rPr lang="en-US" dirty="0"/>
              <a:t> H od V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primarnom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a </a:t>
            </a:r>
            <a:r>
              <a:rPr lang="en-US" dirty="0" err="1"/>
              <a:t>naravno</a:t>
            </a:r>
            <a:r>
              <a:rPr lang="sr-Latn-ME" dirty="0"/>
              <a:t> </a:t>
            </a:r>
            <a:r>
              <a:rPr lang="en-US" dirty="0"/>
              <a:t>time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iznos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prikupiti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kretanja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ME" dirty="0"/>
              <a:t> </a:t>
            </a:r>
            <a:r>
              <a:rPr lang="en-US" dirty="0" err="1"/>
              <a:t>sekundarnom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najznačajnije</a:t>
            </a:r>
            <a:r>
              <a:rPr lang="en-US" dirty="0"/>
              <a:t> </a:t>
            </a:r>
            <a:r>
              <a:rPr lang="en-US" dirty="0" err="1"/>
              <a:t>uslove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korporacije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izdaju</a:t>
            </a:r>
            <a:r>
              <a:rPr lang="en-US" dirty="0"/>
              <a:t> H od V.</a:t>
            </a:r>
          </a:p>
          <a:p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ćemo</a:t>
            </a:r>
            <a:r>
              <a:rPr lang="en-US" dirty="0"/>
              <a:t> se </a:t>
            </a:r>
            <a:r>
              <a:rPr lang="en-US" dirty="0" err="1"/>
              <a:t>fokusirani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proučavanje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ne </a:t>
            </a:r>
            <a:r>
              <a:rPr lang="en-US" dirty="0" err="1"/>
              <a:t>primarnih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sekundarnih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2782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Berze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vanberzanska</a:t>
            </a:r>
            <a:r>
              <a:rPr lang="en-US" b="1" dirty="0"/>
              <a:t> ( </a:t>
            </a:r>
            <a:r>
              <a:rPr lang="en-US" b="1" dirty="0" err="1"/>
              <a:t>engl.</a:t>
            </a:r>
            <a:r>
              <a:rPr lang="en-US" b="1" dirty="0"/>
              <a:t> Over-the-Counter, OTC) </a:t>
            </a:r>
            <a:r>
              <a:rPr lang="en-US" b="1" dirty="0" err="1"/>
              <a:t>tržišta</a:t>
            </a:r>
            <a:endParaRPr lang="en-US" b="1" dirty="0"/>
          </a:p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organizovanja</a:t>
            </a:r>
            <a:r>
              <a:rPr lang="en-US" dirty="0"/>
              <a:t> </a:t>
            </a:r>
            <a:r>
              <a:rPr lang="en-US" dirty="0" err="1"/>
              <a:t>berzanskih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  <a:r>
              <a:rPr lang="en-US" b="1" dirty="0" err="1"/>
              <a:t>Jedan</a:t>
            </a:r>
            <a:r>
              <a:rPr lang="en-US" b="1" dirty="0"/>
              <a:t> je </a:t>
            </a:r>
            <a:r>
              <a:rPr lang="en-US" b="1" dirty="0" err="1"/>
              <a:t>organizovanje</a:t>
            </a:r>
            <a:r>
              <a:rPr lang="en-US" b="1" dirty="0"/>
              <a:t> </a:t>
            </a:r>
            <a:r>
              <a:rPr lang="en-US" b="1" dirty="0" err="1"/>
              <a:t>berzi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prodavci</a:t>
            </a:r>
            <a:r>
              <a:rPr lang="en-US" dirty="0"/>
              <a:t> H od V </a:t>
            </a:r>
            <a:r>
              <a:rPr lang="en-US" dirty="0" err="1"/>
              <a:t>sastaju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središnjem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,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 smtClean="0"/>
              <a:t>obavljanja</a:t>
            </a:r>
            <a:r>
              <a:rPr lang="sr-Latn-ME" dirty="0" smtClean="0"/>
              <a:t> </a:t>
            </a:r>
            <a:r>
              <a:rPr lang="en-US" dirty="0" err="1" smtClean="0"/>
              <a:t>trgovine</a:t>
            </a:r>
            <a:r>
              <a:rPr lang="en-US" dirty="0"/>
              <a:t>. </a:t>
            </a:r>
            <a:r>
              <a:rPr lang="en-US" dirty="0" err="1"/>
              <a:t>Njujorška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Američka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Chicago Board of Trade ( </a:t>
            </a:r>
            <a:r>
              <a:rPr lang="en-US" dirty="0" err="1"/>
              <a:t>berza</a:t>
            </a:r>
            <a:r>
              <a:rPr lang="en-US" dirty="0"/>
              <a:t> </a:t>
            </a:r>
            <a:r>
              <a:rPr lang="en-US" dirty="0" err="1" smtClean="0"/>
              <a:t>roba</a:t>
            </a:r>
            <a:r>
              <a:rPr lang="sr-Latn-ME" dirty="0" smtClean="0"/>
              <a:t> </a:t>
            </a:r>
            <a:r>
              <a:rPr lang="it-IT" dirty="0" smtClean="0"/>
              <a:t>pšenica</a:t>
            </a:r>
            <a:r>
              <a:rPr lang="it-IT" dirty="0"/>
              <a:t>, kukuruza, srebra i drugih </a:t>
            </a:r>
            <a:r>
              <a:rPr lang="it-IT" dirty="0" smtClean="0"/>
              <a:t>sirovina</a:t>
            </a:r>
            <a:r>
              <a:rPr lang="sr-Latn-ME" dirty="0" smtClean="0"/>
              <a:t>)</a:t>
            </a:r>
            <a:r>
              <a:rPr lang="it-IT" dirty="0" smtClean="0"/>
              <a:t> </a:t>
            </a:r>
            <a:r>
              <a:rPr lang="it-IT" dirty="0"/>
              <a:t>su </a:t>
            </a:r>
            <a:r>
              <a:rPr lang="it-IT" dirty="0" smtClean="0"/>
              <a:t>prim</a:t>
            </a:r>
            <a:r>
              <a:rPr lang="sr-Latn-ME" dirty="0" smtClean="0"/>
              <a:t>j</a:t>
            </a:r>
            <a:r>
              <a:rPr lang="it-IT" dirty="0" smtClean="0"/>
              <a:t>eri </a:t>
            </a:r>
            <a:r>
              <a:rPr lang="it-IT" dirty="0"/>
              <a:t>organizovanih berzi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9297018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vi-VN" b="1" dirty="0"/>
              <a:t>Drugi način </a:t>
            </a:r>
            <a:r>
              <a:rPr lang="vi-VN" dirty="0"/>
              <a:t>organizacije sekundarnog tržišta je </a:t>
            </a:r>
            <a:r>
              <a:rPr lang="vi-VN" b="1" dirty="0"/>
              <a:t>neuređeno ili vanberzansko</a:t>
            </a:r>
            <a:r>
              <a:rPr lang="sr-Latn-ME" b="1" dirty="0"/>
              <a:t> </a:t>
            </a:r>
            <a:r>
              <a:rPr lang="sr-Latn-ME" b="1" dirty="0" smtClean="0"/>
              <a:t>-</a:t>
            </a:r>
            <a:r>
              <a:rPr lang="en-US" b="1" dirty="0" smtClean="0"/>
              <a:t>OTC </a:t>
            </a:r>
            <a:r>
              <a:rPr lang="en-US" dirty="0" err="1"/>
              <a:t>tržište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Na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b="1" dirty="0" err="1"/>
              <a:t>dileri</a:t>
            </a:r>
            <a:r>
              <a:rPr lang="en-US" b="1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sm</a:t>
            </a:r>
            <a:r>
              <a:rPr lang="sr-Latn-ME" dirty="0" smtClean="0"/>
              <a:t>j</a:t>
            </a:r>
            <a:r>
              <a:rPr lang="en-US" dirty="0" err="1" smtClean="0"/>
              <a:t>ešteni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lokacijama</a:t>
            </a:r>
            <a:r>
              <a:rPr lang="en-US" dirty="0"/>
              <a:t>, </a:t>
            </a:r>
            <a:r>
              <a:rPr lang="en-US" dirty="0" err="1"/>
              <a:t>drže</a:t>
            </a:r>
            <a:r>
              <a:rPr lang="en-US" dirty="0"/>
              <a:t> </a:t>
            </a:r>
            <a:r>
              <a:rPr lang="en-US" dirty="0" err="1"/>
              <a:t>zalihu</a:t>
            </a:r>
            <a:r>
              <a:rPr lang="sr-Latn-ME" dirty="0"/>
              <a:t> </a:t>
            </a:r>
            <a:r>
              <a:rPr lang="en-US" dirty="0" err="1"/>
              <a:t>HodV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kupovati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prodavati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</a:t>
            </a:r>
            <a:r>
              <a:rPr lang="en-US" dirty="0" err="1"/>
              <a:t>prihvatiti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ene</a:t>
            </a:r>
            <a:r>
              <a:rPr lang="en-US" dirty="0"/>
              <a:t>.</a:t>
            </a:r>
          </a:p>
          <a:p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13239047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n-US" dirty="0" err="1"/>
              <a:t>Kompjuteri</a:t>
            </a:r>
            <a:r>
              <a:rPr lang="en-US" dirty="0"/>
              <a:t> </a:t>
            </a:r>
            <a:r>
              <a:rPr lang="en-US" dirty="0" err="1"/>
              <a:t>dilera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konstantno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sr-Latn-ME" dirty="0"/>
              <a:t> </a:t>
            </a:r>
            <a:r>
              <a:rPr lang="en-US" dirty="0" err="1"/>
              <a:t>poznavanja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dilera</a:t>
            </a:r>
            <a:r>
              <a:rPr lang="en-US" dirty="0"/>
              <a:t>, pa OTC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konkurentno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en-US" dirty="0"/>
              <a:t>ne </a:t>
            </a:r>
            <a:r>
              <a:rPr lang="en-US" dirty="0" err="1"/>
              <a:t>mora</a:t>
            </a:r>
            <a:r>
              <a:rPr lang="en-US" dirty="0"/>
              <a:t> se </a:t>
            </a:r>
            <a:r>
              <a:rPr lang="en-US" dirty="0" err="1"/>
              <a:t>bitno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od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organizovanom</a:t>
            </a:r>
            <a:r>
              <a:rPr lang="en-US" dirty="0"/>
              <a:t> </a:t>
            </a:r>
            <a:r>
              <a:rPr lang="en-US" dirty="0" err="1"/>
              <a:t>berzom</a:t>
            </a:r>
            <a:r>
              <a:rPr lang="en-US" dirty="0"/>
              <a:t>.</a:t>
            </a:r>
          </a:p>
          <a:p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obične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se </a:t>
            </a:r>
            <a:r>
              <a:rPr lang="en-US" dirty="0" err="1"/>
              <a:t>kupuju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prodaju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OTC </a:t>
            </a:r>
            <a:r>
              <a:rPr lang="en-US" dirty="0" err="1"/>
              <a:t>tržištima</a:t>
            </a:r>
            <a:r>
              <a:rPr lang="en-US" dirty="0"/>
              <a:t>, </a:t>
            </a:r>
            <a:r>
              <a:rPr lang="en-US" dirty="0" err="1"/>
              <a:t>mada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sr-Latn-ME" dirty="0"/>
              <a:t> </a:t>
            </a:r>
            <a:r>
              <a:rPr lang="en-US" dirty="0" err="1"/>
              <a:t>korporacije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uvrštene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organizovanim</a:t>
            </a:r>
            <a:r>
              <a:rPr lang="en-US" dirty="0"/>
              <a:t> </a:t>
            </a:r>
            <a:r>
              <a:rPr lang="en-US" dirty="0" err="1"/>
              <a:t>berzama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Njujorške</a:t>
            </a:r>
            <a:r>
              <a:rPr lang="en-US" dirty="0"/>
              <a:t>,</a:t>
            </a:r>
            <a:r>
              <a:rPr lang="sr-Latn-ME" dirty="0"/>
              <a:t> </a:t>
            </a:r>
            <a:r>
              <a:rPr lang="en-US" dirty="0" err="1"/>
              <a:t>Londonske</a:t>
            </a:r>
            <a:r>
              <a:rPr lang="en-US" dirty="0"/>
              <a:t>, </a:t>
            </a:r>
            <a:r>
              <a:rPr lang="en-US" dirty="0" err="1"/>
              <a:t>Tokijske</a:t>
            </a:r>
            <a:r>
              <a:rPr lang="en-US" dirty="0"/>
              <a:t>. 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3701987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vlade</a:t>
            </a:r>
            <a:r>
              <a:rPr lang="en-US" dirty="0"/>
              <a:t> SAD,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obim</a:t>
            </a:r>
            <a:r>
              <a:rPr lang="sr-Latn-ME" dirty="0"/>
              <a:t> </a:t>
            </a:r>
            <a:r>
              <a:rPr lang="en-US" dirty="0" err="1"/>
              <a:t>trgovanja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Njujorška</a:t>
            </a:r>
            <a:r>
              <a:rPr lang="en-US" dirty="0"/>
              <a:t> </a:t>
            </a:r>
            <a:r>
              <a:rPr lang="en-US" dirty="0" err="1"/>
              <a:t>berza</a:t>
            </a:r>
            <a:r>
              <a:rPr lang="en-US" dirty="0"/>
              <a:t> je </a:t>
            </a:r>
            <a:r>
              <a:rPr lang="en-US" dirty="0" err="1"/>
              <a:t>organizovano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OTC </a:t>
            </a:r>
            <a:r>
              <a:rPr lang="en-US" dirty="0" err="1"/>
              <a:t>tržište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Četrdesetak</a:t>
            </a:r>
            <a:r>
              <a:rPr lang="en-US" dirty="0" smtClean="0"/>
              <a:t> </a:t>
            </a:r>
            <a:r>
              <a:rPr lang="en-US" dirty="0" err="1"/>
              <a:t>dilera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sr-Latn-ME" dirty="0"/>
              <a:t> </a:t>
            </a:r>
            <a:r>
              <a:rPr lang="en-US" dirty="0" err="1"/>
              <a:t>svojom</a:t>
            </a:r>
            <a:r>
              <a:rPr lang="en-US" dirty="0"/>
              <a:t> </a:t>
            </a:r>
            <a:r>
              <a:rPr lang="en-US" dirty="0" err="1"/>
              <a:t>spremnošću</a:t>
            </a:r>
            <a:r>
              <a:rPr lang="en-US" dirty="0"/>
              <a:t> da u </a:t>
            </a:r>
            <a:r>
              <a:rPr lang="en-US" dirty="0" err="1"/>
              <a:t>svakom</a:t>
            </a:r>
            <a:r>
              <a:rPr lang="en-US" dirty="0"/>
              <a:t> </a:t>
            </a:r>
            <a:r>
              <a:rPr lang="en-US" dirty="0" err="1"/>
              <a:t>trenutku</a:t>
            </a:r>
            <a:r>
              <a:rPr lang="en-US" dirty="0"/>
              <a:t> </a:t>
            </a:r>
            <a:r>
              <a:rPr lang="en-US" dirty="0" err="1"/>
              <a:t>kupe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prodaju</a:t>
            </a:r>
            <a:r>
              <a:rPr lang="en-US" dirty="0"/>
              <a:t> </a:t>
            </a:r>
            <a:r>
              <a:rPr lang="en-US" dirty="0" err="1"/>
              <a:t>obveznice</a:t>
            </a:r>
            <a:r>
              <a:rPr lang="en-US" dirty="0"/>
              <a:t> </a:t>
            </a:r>
            <a:r>
              <a:rPr lang="en-US" dirty="0" err="1"/>
              <a:t>američke</a:t>
            </a:r>
            <a:r>
              <a:rPr lang="en-US" dirty="0"/>
              <a:t> </a:t>
            </a:r>
            <a:r>
              <a:rPr lang="en-US" dirty="0" err="1"/>
              <a:t>vlade</a:t>
            </a:r>
            <a:r>
              <a:rPr lang="sr-Latn-ME" dirty="0"/>
              <a:t> </a:t>
            </a:r>
            <a:r>
              <a:rPr lang="en-US" dirty="0" err="1"/>
              <a:t>sačinjava</a:t>
            </a:r>
            <a:r>
              <a:rPr lang="en-US" dirty="0"/>
              <a:t>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Na </a:t>
            </a:r>
            <a:r>
              <a:rPr lang="en-US" dirty="0" err="1"/>
              <a:t>drugim</a:t>
            </a:r>
            <a:r>
              <a:rPr lang="en-US" dirty="0"/>
              <a:t> OTC </a:t>
            </a:r>
            <a:r>
              <a:rPr lang="en-US" dirty="0" err="1"/>
              <a:t>tržištima</a:t>
            </a:r>
            <a:r>
              <a:rPr lang="en-US" dirty="0"/>
              <a:t> </a:t>
            </a:r>
            <a:r>
              <a:rPr lang="en-US" dirty="0" err="1"/>
              <a:t>trguje</a:t>
            </a:r>
            <a:r>
              <a:rPr lang="en-US" dirty="0"/>
              <a:t> se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finansijskim</a:t>
            </a:r>
            <a:r>
              <a:rPr lang="sr-Latn-ME" dirty="0"/>
              <a:t> </a:t>
            </a:r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depozitni</a:t>
            </a:r>
            <a:r>
              <a:rPr lang="en-US" dirty="0"/>
              <a:t> </a:t>
            </a:r>
            <a:r>
              <a:rPr lang="en-US" dirty="0" err="1"/>
              <a:t>certifikati</a:t>
            </a:r>
            <a:r>
              <a:rPr lang="en-US" dirty="0"/>
              <a:t>, </a:t>
            </a:r>
            <a:r>
              <a:rPr lang="en-US" dirty="0" err="1"/>
              <a:t>federalna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, </a:t>
            </a:r>
            <a:r>
              <a:rPr lang="en-US" dirty="0" err="1"/>
              <a:t>bankovni</a:t>
            </a:r>
            <a:r>
              <a:rPr lang="en-US" dirty="0"/>
              <a:t> </a:t>
            </a:r>
            <a:r>
              <a:rPr lang="en-US" dirty="0" err="1"/>
              <a:t>akcepti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en-US" dirty="0" err="1"/>
              <a:t>devize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98502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 err="1"/>
              <a:t>Tržište</a:t>
            </a:r>
            <a:r>
              <a:rPr lang="en-US" b="1" dirty="0"/>
              <a:t> </a:t>
            </a:r>
            <a:r>
              <a:rPr lang="en-US" b="1" dirty="0" err="1"/>
              <a:t>novca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kapitala</a:t>
            </a:r>
            <a:endParaRPr lang="en-US" b="1" dirty="0"/>
          </a:p>
          <a:p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načina</a:t>
            </a:r>
            <a:r>
              <a:rPr lang="en-US" dirty="0"/>
              <a:t> </a:t>
            </a:r>
            <a:r>
              <a:rPr lang="en-US" dirty="0" err="1"/>
              <a:t>razlikovanja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polazi</a:t>
            </a:r>
            <a:r>
              <a:rPr lang="en-US" dirty="0"/>
              <a:t> od </a:t>
            </a:r>
            <a:r>
              <a:rPr lang="en-US" dirty="0" err="1"/>
              <a:t>kriterijuma</a:t>
            </a:r>
            <a:r>
              <a:rPr lang="en-US" dirty="0"/>
              <a:t> </a:t>
            </a:r>
            <a:r>
              <a:rPr lang="en-US" dirty="0" err="1" smtClean="0"/>
              <a:t>ročnosti</a:t>
            </a:r>
            <a:r>
              <a:rPr lang="sr-Latn-ME" dirty="0" smtClean="0"/>
              <a:t> </a:t>
            </a:r>
            <a:r>
              <a:rPr lang="en-US" dirty="0" err="1" smtClean="0"/>
              <a:t>HoV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b="1" dirty="0" err="1"/>
              <a:t>tržište</a:t>
            </a:r>
            <a:r>
              <a:rPr lang="en-US" b="1" dirty="0"/>
              <a:t> </a:t>
            </a:r>
            <a:r>
              <a:rPr lang="en-US" b="1" dirty="0" err="1"/>
              <a:t>novca</a:t>
            </a:r>
            <a:r>
              <a:rPr lang="en-US" b="1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finansijsko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se </a:t>
            </a:r>
            <a:r>
              <a:rPr lang="en-US" dirty="0" err="1"/>
              <a:t>trguje</a:t>
            </a:r>
            <a:r>
              <a:rPr lang="en-US" dirty="0"/>
              <a:t> </a:t>
            </a:r>
            <a:r>
              <a:rPr lang="en-US" dirty="0" err="1" smtClean="0"/>
              <a:t>samo</a:t>
            </a:r>
            <a:r>
              <a:rPr lang="sr-Latn-ME" dirty="0" smtClean="0"/>
              <a:t> </a:t>
            </a:r>
            <a:r>
              <a:rPr lang="en-US" dirty="0" err="1" smtClean="0"/>
              <a:t>kratkoročnim</a:t>
            </a:r>
            <a:r>
              <a:rPr lang="en-US" dirty="0" smtClean="0"/>
              <a:t> </a:t>
            </a:r>
            <a:r>
              <a:rPr lang="en-US" dirty="0" err="1"/>
              <a:t>dužničkim</a:t>
            </a:r>
            <a:r>
              <a:rPr lang="en-US" dirty="0"/>
              <a:t> </a:t>
            </a:r>
            <a:r>
              <a:rPr lang="en-US" dirty="0" err="1" smtClean="0"/>
              <a:t>instrumentima</a:t>
            </a:r>
            <a:r>
              <a:rPr lang="en-US" dirty="0" smtClean="0"/>
              <a:t>( </a:t>
            </a:r>
            <a:r>
              <a:rPr lang="en-US" dirty="0" err="1"/>
              <a:t>izvorni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 smtClean="0"/>
              <a:t>dosp</a:t>
            </a:r>
            <a:r>
              <a:rPr lang="sr-Latn-ME" dirty="0" smtClean="0"/>
              <a:t>ij</a:t>
            </a:r>
            <a:r>
              <a:rPr lang="en-US" dirty="0" err="1" smtClean="0"/>
              <a:t>eća</a:t>
            </a:r>
            <a:r>
              <a:rPr lang="en-US" dirty="0" smtClean="0"/>
              <a:t> </a:t>
            </a:r>
            <a:r>
              <a:rPr lang="en-US" dirty="0" err="1"/>
              <a:t>kraći</a:t>
            </a:r>
            <a:r>
              <a:rPr lang="en-US" dirty="0"/>
              <a:t> od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).</a:t>
            </a:r>
          </a:p>
          <a:p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se </a:t>
            </a:r>
            <a:r>
              <a:rPr lang="en-US" dirty="0" err="1"/>
              <a:t>trguje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dugoročnim</a:t>
            </a:r>
            <a:r>
              <a:rPr lang="en-US" dirty="0"/>
              <a:t> H od V pa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ovi</a:t>
            </a:r>
            <a:r>
              <a:rPr lang="en-US" dirty="0"/>
              <a:t> </a:t>
            </a:r>
            <a:r>
              <a:rPr lang="en-US" dirty="0" err="1" smtClean="0"/>
              <a:t>instrumenti</a:t>
            </a:r>
            <a:r>
              <a:rPr lang="sr-Latn-ME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likvidniji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956634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kratkoročne</a:t>
            </a:r>
            <a:r>
              <a:rPr lang="en-US" dirty="0"/>
              <a:t> </a:t>
            </a:r>
            <a:r>
              <a:rPr lang="en-US" dirty="0" err="1"/>
              <a:t>Hod</a:t>
            </a:r>
            <a:r>
              <a:rPr lang="en-US" dirty="0"/>
              <a:t> V </a:t>
            </a:r>
            <a:r>
              <a:rPr lang="en-US" dirty="0" err="1"/>
              <a:t>beleže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</a:t>
            </a:r>
            <a:r>
              <a:rPr lang="en-US" dirty="0" err="1"/>
              <a:t>oscilacije</a:t>
            </a:r>
            <a:r>
              <a:rPr lang="en-US" dirty="0"/>
              <a:t> u </a:t>
            </a:r>
            <a:r>
              <a:rPr lang="en-US" dirty="0" smtClean="0"/>
              <a:t>c</a:t>
            </a:r>
            <a:r>
              <a:rPr lang="sr-Latn-ME" dirty="0" smtClean="0"/>
              <a:t>ij</a:t>
            </a:r>
            <a:r>
              <a:rPr lang="en-US" dirty="0" err="1" smtClean="0"/>
              <a:t>enama</a:t>
            </a:r>
            <a:r>
              <a:rPr lang="en-US" dirty="0" smtClean="0"/>
              <a:t> </a:t>
            </a:r>
            <a:r>
              <a:rPr lang="en-US" dirty="0"/>
              <a:t>od</a:t>
            </a:r>
            <a:r>
              <a:rPr lang="sr-Latn-ME" dirty="0"/>
              <a:t> </a:t>
            </a:r>
            <a:r>
              <a:rPr lang="en-US" dirty="0" err="1"/>
              <a:t>dugoročnih</a:t>
            </a:r>
            <a:r>
              <a:rPr lang="en-US" dirty="0"/>
              <a:t>,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čini</a:t>
            </a:r>
            <a:r>
              <a:rPr lang="en-US" dirty="0"/>
              <a:t> </a:t>
            </a:r>
            <a:r>
              <a:rPr lang="en-US" dirty="0" err="1"/>
              <a:t>sigurnijim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/>
              <a:t>tog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preduzeća</a:t>
            </a:r>
            <a:r>
              <a:rPr lang="en-US" dirty="0"/>
              <a:t> </a:t>
            </a:r>
            <a:r>
              <a:rPr lang="en-US" dirty="0" err="1"/>
              <a:t>aktivno</a:t>
            </a:r>
            <a:r>
              <a:rPr lang="sr-Latn-ME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novčanog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da bi </a:t>
            </a:r>
            <a:r>
              <a:rPr lang="en-US" dirty="0" err="1"/>
              <a:t>ostvarili</a:t>
            </a:r>
            <a:r>
              <a:rPr lang="en-US" dirty="0"/>
              <a:t> </a:t>
            </a:r>
            <a:r>
              <a:rPr lang="en-US" dirty="0" err="1"/>
              <a:t>kamatni</a:t>
            </a:r>
            <a:r>
              <a:rPr lang="en-US" dirty="0"/>
              <a:t> </a:t>
            </a:r>
            <a:r>
              <a:rPr lang="en-US" dirty="0" err="1"/>
              <a:t>prihod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privremene</a:t>
            </a:r>
            <a:r>
              <a:rPr lang="en-US" dirty="0"/>
              <a:t> </a:t>
            </a:r>
            <a:r>
              <a:rPr lang="en-US" dirty="0" err="1"/>
              <a:t>viškove</a:t>
            </a:r>
            <a:r>
              <a:rPr lang="sr-Latn-ME" dirty="0"/>
              <a:t> </a:t>
            </a:r>
            <a:r>
              <a:rPr lang="en-US" dirty="0" err="1"/>
              <a:t>novčanih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42518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imamo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</a:t>
            </a:r>
            <a:r>
              <a:rPr lang="en-US" dirty="0" err="1"/>
              <a:t>kapitala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se </a:t>
            </a:r>
            <a:r>
              <a:rPr lang="en-US" dirty="0" err="1"/>
              <a:t>trguje</a:t>
            </a:r>
            <a:r>
              <a:rPr lang="en-US" dirty="0"/>
              <a:t> </a:t>
            </a:r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dugoročnog</a:t>
            </a:r>
            <a:r>
              <a:rPr lang="en-US" dirty="0"/>
              <a:t> </a:t>
            </a:r>
            <a:r>
              <a:rPr lang="en-US" dirty="0" err="1"/>
              <a:t>duga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izvorni</a:t>
            </a:r>
            <a:r>
              <a:rPr lang="en-US" dirty="0" smtClean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 smtClean="0"/>
              <a:t>dosp</a:t>
            </a:r>
            <a:r>
              <a:rPr lang="sr-Latn-ME" dirty="0" smtClean="0"/>
              <a:t>ij</a:t>
            </a:r>
            <a:r>
              <a:rPr lang="en-US" dirty="0" err="1" smtClean="0"/>
              <a:t>eća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duže</a:t>
            </a:r>
            <a:r>
              <a:rPr lang="en-US" dirty="0"/>
              <a:t>)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vlasničkih</a:t>
            </a:r>
            <a:r>
              <a:rPr lang="en-US" dirty="0"/>
              <a:t> </a:t>
            </a:r>
            <a:r>
              <a:rPr lang="en-US" dirty="0" err="1" smtClean="0"/>
              <a:t>ud</a:t>
            </a:r>
            <a:r>
              <a:rPr lang="sr-Latn-ME" dirty="0" smtClean="0"/>
              <a:t>j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tj</a:t>
            </a:r>
            <a:r>
              <a:rPr lang="sr-Latn-ME" dirty="0" smtClean="0"/>
              <a:t> </a:t>
            </a:r>
            <a:r>
              <a:rPr lang="pl-PL" dirty="0" smtClean="0"/>
              <a:t>akcija</a:t>
            </a:r>
            <a:r>
              <a:rPr lang="pl-PL" dirty="0"/>
              <a:t>. </a:t>
            </a:r>
          </a:p>
          <a:p>
            <a:r>
              <a:rPr lang="pl-PL" dirty="0"/>
              <a:t>H od V tržišta kapitala dugoročne obveznice i akcije se često nalaze u </a:t>
            </a:r>
            <a:r>
              <a:rPr lang="pl-PL" dirty="0" smtClean="0"/>
              <a:t>posjedu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/>
              <a:t>posrednika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osiguravajuća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penzioni</a:t>
            </a:r>
            <a:r>
              <a:rPr lang="en-US" dirty="0"/>
              <a:t> </a:t>
            </a:r>
            <a:r>
              <a:rPr lang="en-US" dirty="0" err="1"/>
              <a:t>fondovi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smtClean="0"/>
              <a:t>je</a:t>
            </a:r>
            <a:r>
              <a:rPr lang="sr-Latn-ME" dirty="0" smtClean="0"/>
              <a:t> </a:t>
            </a:r>
            <a:r>
              <a:rPr lang="en-US" dirty="0" err="1" smtClean="0"/>
              <a:t>karakterističan</a:t>
            </a:r>
            <a:r>
              <a:rPr lang="en-US" dirty="0" smtClean="0"/>
              <a:t> </a:t>
            </a:r>
            <a:r>
              <a:rPr lang="en-US" dirty="0" err="1"/>
              <a:t>nizak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 smtClean="0"/>
              <a:t>neizv</a:t>
            </a:r>
            <a:r>
              <a:rPr lang="sr-Latn-ME" dirty="0" smtClean="0"/>
              <a:t>j</a:t>
            </a:r>
            <a:r>
              <a:rPr lang="en-US" dirty="0" err="1" smtClean="0"/>
              <a:t>esnosti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pogledu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smtClean="0"/>
              <a:t>u</a:t>
            </a:r>
            <a:r>
              <a:rPr lang="sr-Latn-ME" dirty="0" smtClean="0"/>
              <a:t> </a:t>
            </a:r>
            <a:r>
              <a:rPr lang="it-IT" dirty="0" smtClean="0"/>
              <a:t>budućnosti </a:t>
            </a:r>
            <a:r>
              <a:rPr lang="it-IT" dirty="0"/>
              <a:t>morati stojati na raspolaganju.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98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05737" cy="57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88019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Internacionalizacija</a:t>
            </a:r>
            <a:r>
              <a:rPr lang="en-US" b="1" dirty="0"/>
              <a:t> </a:t>
            </a:r>
            <a:r>
              <a:rPr lang="en-US" b="1" dirty="0" err="1"/>
              <a:t>finansijskih</a:t>
            </a:r>
            <a:r>
              <a:rPr lang="en-US" b="1" dirty="0"/>
              <a:t> </a:t>
            </a:r>
            <a:r>
              <a:rPr lang="en-US" b="1" dirty="0" err="1"/>
              <a:t>tržišta</a:t>
            </a:r>
            <a:endParaRPr lang="en-US" b="1" dirty="0"/>
          </a:p>
          <a:p>
            <a:r>
              <a:rPr lang="en-US" dirty="0"/>
              <a:t>U </a:t>
            </a:r>
            <a:r>
              <a:rPr lang="en-US" dirty="0" err="1"/>
              <a:t>zadnjih</a:t>
            </a:r>
            <a:r>
              <a:rPr lang="en-US" dirty="0"/>
              <a:t> </a:t>
            </a:r>
            <a:r>
              <a:rPr lang="sr-Latn-ME" dirty="0" smtClean="0"/>
              <a:t>tri</a:t>
            </a:r>
            <a:r>
              <a:rPr lang="en-US" dirty="0" err="1" smtClean="0"/>
              <a:t>deset</a:t>
            </a:r>
            <a:r>
              <a:rPr lang="en-US" dirty="0" smtClean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došlo</a:t>
            </a:r>
            <a:r>
              <a:rPr lang="en-US" dirty="0"/>
              <a:t> je do </a:t>
            </a:r>
            <a:r>
              <a:rPr lang="en-US" dirty="0" err="1"/>
              <a:t>intenzivnog</a:t>
            </a:r>
            <a:r>
              <a:rPr lang="en-US" dirty="0"/>
              <a:t> </a:t>
            </a:r>
            <a:r>
              <a:rPr lang="en-US" dirty="0" err="1"/>
              <a:t>trenda</a:t>
            </a:r>
            <a:r>
              <a:rPr lang="en-US" dirty="0"/>
              <a:t> </a:t>
            </a:r>
            <a:r>
              <a:rPr lang="en-US" dirty="0" err="1" smtClean="0"/>
              <a:t>internacionalizacije</a:t>
            </a:r>
            <a:r>
              <a:rPr lang="sr-Latn-ME" dirty="0" smtClean="0"/>
              <a:t>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/>
              <a:t>tržišta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Došlo</a:t>
            </a:r>
            <a:r>
              <a:rPr lang="en-US" dirty="0" smtClean="0"/>
              <a:t> </a:t>
            </a:r>
            <a:r>
              <a:rPr lang="en-US" dirty="0"/>
              <a:t>je do </a:t>
            </a:r>
            <a:r>
              <a:rPr lang="en-US" dirty="0" err="1"/>
              <a:t>ubrzane</a:t>
            </a:r>
            <a:r>
              <a:rPr lang="en-US" dirty="0"/>
              <a:t> </a:t>
            </a:r>
            <a:r>
              <a:rPr lang="en-US" dirty="0" err="1"/>
              <a:t>deregulacije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do </a:t>
            </a:r>
            <a:r>
              <a:rPr lang="en-US" dirty="0" err="1" smtClean="0"/>
              <a:t>povećanja</a:t>
            </a:r>
            <a:r>
              <a:rPr lang="sr-Latn-ME" dirty="0" smtClean="0"/>
              <a:t> </a:t>
            </a:r>
            <a:r>
              <a:rPr lang="en-US" dirty="0" err="1" smtClean="0"/>
              <a:t>štednje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Japana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uticalo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ekspanziju</a:t>
            </a:r>
            <a:r>
              <a:rPr lang="en-US" dirty="0"/>
              <a:t> </a:t>
            </a:r>
            <a:r>
              <a:rPr lang="en-US" dirty="0" err="1" smtClean="0"/>
              <a:t>poslovnih</a:t>
            </a:r>
            <a:r>
              <a:rPr lang="sr-Latn-ME" dirty="0" smtClean="0"/>
              <a:t> </a:t>
            </a:r>
            <a:r>
              <a:rPr lang="vi-VN" dirty="0" smtClean="0"/>
              <a:t>aktivnosti.</a:t>
            </a:r>
            <a:endParaRPr lang="sr-Latn-ME" dirty="0" smtClean="0"/>
          </a:p>
          <a:p>
            <a:r>
              <a:rPr lang="vi-VN" dirty="0" smtClean="0"/>
              <a:t>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28675241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vi-VN" dirty="0"/>
              <a:t>Danas su međunarodna tržišta kapitala jedan od vodećih centara prikupljanja</a:t>
            </a:r>
            <a:r>
              <a:rPr lang="sr-Latn-ME" dirty="0"/>
              <a:t> </a:t>
            </a:r>
            <a:r>
              <a:rPr lang="en-US" dirty="0" err="1"/>
              <a:t>sredstava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korporacije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banke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važan</a:t>
            </a:r>
            <a:r>
              <a:rPr lang="en-US" dirty="0"/>
              <a:t> trend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uticao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r-Latn-ME" dirty="0"/>
              <a:t> </a:t>
            </a:r>
            <a:r>
              <a:rPr lang="en-US" dirty="0" err="1"/>
              <a:t>internacionalizaciju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je </a:t>
            </a:r>
            <a:r>
              <a:rPr lang="en-US" dirty="0" err="1"/>
              <a:t>ubrzani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informaciono</a:t>
            </a:r>
            <a:r>
              <a:rPr lang="sr-Latn-ME" dirty="0"/>
              <a:t> </a:t>
            </a:r>
            <a:r>
              <a:rPr lang="en-US" dirty="0" err="1"/>
              <a:t>telekomunikacionih</a:t>
            </a:r>
            <a:r>
              <a:rPr lang="en-US" dirty="0"/>
              <a:t> </a:t>
            </a:r>
            <a:r>
              <a:rPr lang="en-US" dirty="0" err="1"/>
              <a:t>tehnologija</a:t>
            </a:r>
            <a:r>
              <a:rPr lang="en-US" dirty="0"/>
              <a:t>. </a:t>
            </a:r>
            <a:endParaRPr lang="sr-Latn-ME" dirty="0"/>
          </a:p>
          <a:p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296361999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Ove </a:t>
            </a:r>
            <a:r>
              <a:rPr lang="en-US" dirty="0" err="1"/>
              <a:t>tehnologije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dozvolil</a:t>
            </a:r>
            <a:r>
              <a:rPr lang="sr-Latn-ME" dirty="0" smtClean="0"/>
              <a:t>e</a:t>
            </a:r>
            <a:r>
              <a:rPr lang="en-US" dirty="0" smtClean="0"/>
              <a:t> </a:t>
            </a:r>
            <a:r>
              <a:rPr lang="en-US" dirty="0" err="1"/>
              <a:t>umrežavanje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 smtClean="0"/>
              <a:t>velikih</a:t>
            </a:r>
            <a:r>
              <a:rPr lang="sr-Latn-ME" dirty="0" smtClean="0"/>
              <a:t> </a:t>
            </a:r>
            <a:r>
              <a:rPr lang="en-US" dirty="0" err="1" smtClean="0"/>
              <a:t>svetskih</a:t>
            </a:r>
            <a:r>
              <a:rPr lang="en-US" dirty="0" smtClean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u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zajednički</a:t>
            </a:r>
            <a:r>
              <a:rPr lang="en-US" dirty="0"/>
              <a:t> </a:t>
            </a:r>
            <a:r>
              <a:rPr lang="en-US" dirty="0" err="1"/>
              <a:t>virtuelni</a:t>
            </a:r>
            <a:r>
              <a:rPr lang="en-US" dirty="0"/>
              <a:t> </a:t>
            </a:r>
            <a:r>
              <a:rPr lang="en-US" dirty="0" err="1"/>
              <a:t>prostor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Danas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informacije</a:t>
            </a:r>
            <a:r>
              <a:rPr lang="sr-Latn-ME" dirty="0" smtClean="0"/>
              <a:t> </a:t>
            </a:r>
            <a:r>
              <a:rPr lang="en-US" dirty="0" err="1" smtClean="0"/>
              <a:t>dostupne</a:t>
            </a:r>
            <a:r>
              <a:rPr lang="en-US" dirty="0" smtClean="0"/>
              <a:t> </a:t>
            </a:r>
            <a:r>
              <a:rPr lang="en-US" dirty="0" err="1"/>
              <a:t>svima</a:t>
            </a:r>
            <a:r>
              <a:rPr lang="en-US" dirty="0"/>
              <a:t> u </a:t>
            </a:r>
            <a:r>
              <a:rPr lang="en-US" dirty="0" err="1" smtClean="0"/>
              <a:t>sekundi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transakcije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ograničene</a:t>
            </a:r>
            <a:r>
              <a:rPr lang="en-US" dirty="0"/>
              <a:t> </a:t>
            </a:r>
            <a:r>
              <a:rPr lang="en-US" dirty="0" err="1"/>
              <a:t>geografskim</a:t>
            </a:r>
            <a:r>
              <a:rPr lang="en-US" dirty="0"/>
              <a:t> </a:t>
            </a:r>
            <a:r>
              <a:rPr lang="en-US" dirty="0" err="1"/>
              <a:t>prostorom</a:t>
            </a:r>
            <a:r>
              <a:rPr lang="en-US" dirty="0"/>
              <a:t>.</a:t>
            </a:r>
          </a:p>
          <a:p>
            <a:r>
              <a:rPr lang="vi-VN" dirty="0" smtClean="0"/>
              <a:t>Takođe</a:t>
            </a:r>
            <a:r>
              <a:rPr lang="sr-Latn-ME" dirty="0" smtClean="0"/>
              <a:t>r,</a:t>
            </a:r>
            <a:r>
              <a:rPr lang="vi-VN" dirty="0" smtClean="0"/>
              <a:t> </a:t>
            </a:r>
            <a:r>
              <a:rPr lang="vi-VN" dirty="0"/>
              <a:t>ubrzani razvoj takozvanih zemalja u usponu je uticao na činjenicu da </a:t>
            </a:r>
            <a:r>
              <a:rPr lang="vi-VN" dirty="0" smtClean="0"/>
              <a:t>danas</a:t>
            </a:r>
            <a:r>
              <a:rPr lang="sr-Latn-ME" dirty="0" smtClean="0"/>
              <a:t> </a:t>
            </a:r>
            <a:r>
              <a:rPr lang="it-IT" dirty="0" smtClean="0"/>
              <a:t>mnogi </a:t>
            </a:r>
            <a:r>
              <a:rPr lang="it-IT" dirty="0"/>
              <a:t>veliki investitori šansu za ostvarivanje brzog i velikog profita vide upravo na </a:t>
            </a:r>
            <a:r>
              <a:rPr lang="it-IT" dirty="0" smtClean="0"/>
              <a:t>ovim</a:t>
            </a:r>
            <a:r>
              <a:rPr lang="sr-Latn-ME" dirty="0" smtClean="0"/>
              <a:t> </a:t>
            </a:r>
            <a:r>
              <a:rPr lang="en-US" dirty="0" err="1" smtClean="0"/>
              <a:t>tržištima</a:t>
            </a:r>
            <a:r>
              <a:rPr lang="en-US" dirty="0"/>
              <a:t>. </a:t>
            </a:r>
            <a:endParaRPr lang="sr-Latn-ME" dirty="0" smtClean="0"/>
          </a:p>
        </p:txBody>
      </p:sp>
    </p:spTree>
    <p:extLst>
      <p:ext uri="{BB962C8B-B14F-4D97-AF65-F5344CB8AC3E}">
        <p14:creationId xmlns="" xmlns:p14="http://schemas.microsoft.com/office/powerpoint/2010/main" val="33194372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n-US" dirty="0" err="1"/>
              <a:t>Priliv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 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takozvanih</a:t>
            </a:r>
            <a:r>
              <a:rPr lang="en-US" dirty="0"/>
              <a:t> </a:t>
            </a:r>
            <a:r>
              <a:rPr lang="en-US" dirty="0" err="1"/>
              <a:t>pasivnih</a:t>
            </a:r>
            <a:r>
              <a:rPr lang="en-US" dirty="0"/>
              <a:t> </a:t>
            </a:r>
            <a:r>
              <a:rPr lang="en-US" dirty="0" err="1"/>
              <a:t>investitora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osiguravajućih</a:t>
            </a:r>
            <a:r>
              <a:rPr lang="sr-Latn-ME" dirty="0"/>
              <a:t> </a:t>
            </a:r>
            <a:r>
              <a:rPr lang="en-US" dirty="0" err="1"/>
              <a:t>društava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penzionih</a:t>
            </a:r>
            <a:r>
              <a:rPr lang="en-US" dirty="0"/>
              <a:t> </a:t>
            </a:r>
            <a:r>
              <a:rPr lang="en-US" dirty="0" err="1"/>
              <a:t>fondova</a:t>
            </a:r>
            <a:r>
              <a:rPr lang="en-US" dirty="0"/>
              <a:t> je u </a:t>
            </a:r>
            <a:r>
              <a:rPr lang="en-US" dirty="0" err="1"/>
              <a:t>velikoj</a:t>
            </a:r>
            <a:r>
              <a:rPr lang="en-US" dirty="0"/>
              <a:t> </a:t>
            </a:r>
            <a:r>
              <a:rPr lang="en-US" dirty="0" err="1"/>
              <a:t>meri</a:t>
            </a:r>
            <a:r>
              <a:rPr lang="en-US" dirty="0"/>
              <a:t> </a:t>
            </a:r>
            <a:r>
              <a:rPr lang="en-US" dirty="0" err="1"/>
              <a:t>osnažio</a:t>
            </a:r>
            <a:r>
              <a:rPr lang="en-US" dirty="0"/>
              <a:t> </a:t>
            </a:r>
            <a:r>
              <a:rPr lang="en-US" dirty="0" err="1"/>
              <a:t>finansijska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ekonomije</a:t>
            </a:r>
            <a:r>
              <a:rPr lang="sr-Latn-ME" dirty="0"/>
              <a:t> </a:t>
            </a:r>
            <a:r>
              <a:rPr lang="en-US" dirty="0" err="1"/>
              <a:t>zemalja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danas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ulažu</a:t>
            </a:r>
            <a:r>
              <a:rPr lang="en-US" dirty="0"/>
              <a:t> </a:t>
            </a:r>
            <a:r>
              <a:rPr lang="en-US" dirty="0" err="1"/>
              <a:t>svugde</a:t>
            </a:r>
            <a:r>
              <a:rPr lang="en-US" dirty="0"/>
              <a:t>. Od </a:t>
            </a:r>
            <a:r>
              <a:rPr lang="en-US" dirty="0" err="1"/>
              <a:t>Njujorka</a:t>
            </a:r>
            <a:r>
              <a:rPr lang="en-US" dirty="0"/>
              <a:t>, </a:t>
            </a:r>
            <a:r>
              <a:rPr lang="en-US" dirty="0" err="1"/>
              <a:t>Londona</a:t>
            </a:r>
            <a:r>
              <a:rPr lang="en-US" dirty="0"/>
              <a:t>, </a:t>
            </a:r>
            <a:r>
              <a:rPr lang="en-US" dirty="0" err="1"/>
              <a:t>Tokija</a:t>
            </a:r>
            <a:r>
              <a:rPr lang="en-US" dirty="0"/>
              <a:t> </a:t>
            </a:r>
            <a:r>
              <a:rPr lang="en-US" dirty="0" smtClean="0"/>
              <a:t>do</a:t>
            </a:r>
            <a:r>
              <a:rPr lang="sr-Latn-ME" dirty="0" smtClean="0"/>
              <a:t>....</a:t>
            </a:r>
            <a:endParaRPr lang="en-US" dirty="0"/>
          </a:p>
          <a:p>
            <a:r>
              <a:rPr lang="sr-Latn-ME" dirty="0" smtClean="0"/>
              <a:t>Globalna ekonomska i finansijska kriza uporila je, u velikoj mjeri, ove procese.</a:t>
            </a:r>
            <a:endParaRPr lang="en-US" dirty="0"/>
          </a:p>
          <a:p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4236995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Asimetrične</a:t>
            </a:r>
            <a:r>
              <a:rPr lang="en-US" b="1" dirty="0"/>
              <a:t> </a:t>
            </a:r>
            <a:r>
              <a:rPr lang="en-US" b="1" dirty="0" err="1" smtClean="0"/>
              <a:t>informacije</a:t>
            </a:r>
            <a:r>
              <a:rPr lang="sr-Latn-ME" b="1" dirty="0"/>
              <a:t>,</a:t>
            </a:r>
            <a:r>
              <a:rPr lang="en-US" b="1" dirty="0" smtClean="0"/>
              <a:t> </a:t>
            </a:r>
            <a:r>
              <a:rPr lang="en-US" b="1" dirty="0" err="1"/>
              <a:t>negativna</a:t>
            </a:r>
            <a:r>
              <a:rPr lang="en-US" b="1" dirty="0"/>
              <a:t> </a:t>
            </a:r>
            <a:r>
              <a:rPr lang="en-US" b="1" dirty="0" err="1"/>
              <a:t>selekcija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 smtClean="0"/>
              <a:t>moralni</a:t>
            </a:r>
            <a:r>
              <a:rPr lang="sr-Latn-ME" b="1" dirty="0" smtClean="0"/>
              <a:t> </a:t>
            </a:r>
            <a:r>
              <a:rPr lang="en-US" b="1" dirty="0" smtClean="0"/>
              <a:t>hazard</a:t>
            </a:r>
            <a:endParaRPr lang="en-US" b="1" dirty="0"/>
          </a:p>
          <a:p>
            <a:r>
              <a:rPr lang="en-US" dirty="0" err="1"/>
              <a:t>Transakcioni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</a:t>
            </a:r>
            <a:r>
              <a:rPr lang="en-US" dirty="0" err="1"/>
              <a:t>jednim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ij</a:t>
            </a:r>
            <a:r>
              <a:rPr lang="en-US" dirty="0" err="1" smtClean="0"/>
              <a:t>elom</a:t>
            </a:r>
            <a:r>
              <a:rPr lang="en-US" dirty="0" smtClean="0"/>
              <a:t> </a:t>
            </a:r>
            <a:r>
              <a:rPr lang="en-US" dirty="0" err="1"/>
              <a:t>objašnjavaju</a:t>
            </a:r>
            <a:r>
              <a:rPr lang="en-US" dirty="0"/>
              <a:t> </a:t>
            </a:r>
            <a:r>
              <a:rPr lang="en-US" dirty="0" err="1"/>
              <a:t>bitnu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 smtClean="0"/>
              <a:t>finansijskih</a:t>
            </a:r>
            <a:r>
              <a:rPr lang="sr-Latn-ME" dirty="0" smtClean="0"/>
              <a:t> </a:t>
            </a:r>
            <a:r>
              <a:rPr lang="pl-PL" dirty="0" smtClean="0"/>
              <a:t>posrednika </a:t>
            </a:r>
            <a:r>
              <a:rPr lang="pl-PL" dirty="0"/>
              <a:t>i indirektnih finansija na finansijskim tržištima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Još jedna bitna </a:t>
            </a:r>
            <a:r>
              <a:rPr lang="pl-PL" dirty="0" smtClean="0"/>
              <a:t>uloga finansijskih </a:t>
            </a:r>
            <a:r>
              <a:rPr lang="pl-PL" dirty="0"/>
              <a:t>posrednika se odražava u činjenici da na finansijskom tržištu jedna strana </a:t>
            </a:r>
            <a:r>
              <a:rPr lang="pl-PL" dirty="0" smtClean="0"/>
              <a:t>o drugoj </a:t>
            </a:r>
            <a:r>
              <a:rPr lang="pl-PL" dirty="0"/>
              <a:t>često ne zna sve što je potrebno za donošenje ispravne odluke. </a:t>
            </a: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52249623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pl-PL" dirty="0"/>
              <a:t>Ta nejednakost u </a:t>
            </a:r>
            <a:r>
              <a:rPr lang="en-US" dirty="0" err="1"/>
              <a:t>informacijama</a:t>
            </a:r>
            <a:r>
              <a:rPr lang="en-US" dirty="0"/>
              <a:t> se </a:t>
            </a:r>
            <a:r>
              <a:rPr lang="en-US" dirty="0" err="1"/>
              <a:t>naziva</a:t>
            </a:r>
            <a:r>
              <a:rPr lang="en-US" dirty="0"/>
              <a:t> </a:t>
            </a:r>
            <a:r>
              <a:rPr lang="en-US" dirty="0" err="1"/>
              <a:t>asimetričnost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. </a:t>
            </a:r>
            <a:endParaRPr lang="sr-Latn-ME" dirty="0"/>
          </a:p>
          <a:p>
            <a:r>
              <a:rPr lang="en-US" dirty="0"/>
              <a:t>Na </a:t>
            </a:r>
            <a:r>
              <a:rPr lang="en-US" dirty="0" smtClean="0"/>
              <a:t>prim</a:t>
            </a:r>
            <a:r>
              <a:rPr lang="sr-Latn-ME" dirty="0" smtClean="0"/>
              <a:t>j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/>
              <a:t>dužnik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podiže</a:t>
            </a:r>
            <a:r>
              <a:rPr lang="en-US" dirty="0"/>
              <a:t> </a:t>
            </a:r>
            <a:r>
              <a:rPr lang="en-US" dirty="0" err="1"/>
              <a:t>zajam</a:t>
            </a:r>
            <a:r>
              <a:rPr lang="sr-Latn-ME" dirty="0"/>
              <a:t> </a:t>
            </a:r>
            <a:r>
              <a:rPr lang="en-US" dirty="0" err="1"/>
              <a:t>često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potencijalnim</a:t>
            </a:r>
            <a:r>
              <a:rPr lang="en-US" dirty="0"/>
              <a:t> </a:t>
            </a:r>
            <a:r>
              <a:rPr lang="en-US" dirty="0" err="1"/>
              <a:t>prinosima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rizicima</a:t>
            </a:r>
            <a:r>
              <a:rPr lang="en-US" dirty="0"/>
              <a:t> </a:t>
            </a:r>
            <a:r>
              <a:rPr lang="en-US" dirty="0" err="1"/>
              <a:t>investicionog</a:t>
            </a:r>
            <a:r>
              <a:rPr lang="en-US" dirty="0"/>
              <a:t> </a:t>
            </a:r>
            <a:r>
              <a:rPr lang="en-US" dirty="0" err="1"/>
              <a:t>projekta</a:t>
            </a:r>
            <a:r>
              <a:rPr lang="en-US" dirty="0"/>
              <a:t> u</a:t>
            </a:r>
            <a:r>
              <a:rPr lang="sr-Latn-ME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se </a:t>
            </a:r>
            <a:r>
              <a:rPr lang="en-US" dirty="0" err="1" smtClean="0"/>
              <a:t>upusti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kreditora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Nedostatak</a:t>
            </a:r>
            <a:r>
              <a:rPr lang="en-US" dirty="0" smtClean="0"/>
              <a:t> </a:t>
            </a:r>
            <a:r>
              <a:rPr lang="en-US" dirty="0" err="1"/>
              <a:t>informacija</a:t>
            </a:r>
            <a:r>
              <a:rPr lang="en-US" dirty="0"/>
              <a:t> u </a:t>
            </a:r>
            <a:r>
              <a:rPr lang="en-US" dirty="0" err="1"/>
              <a:t>finansijskom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 smtClean="0"/>
              <a:t>stvara</a:t>
            </a:r>
            <a:r>
              <a:rPr lang="sr-Latn-ME" dirty="0" smtClean="0"/>
              <a:t> </a:t>
            </a:r>
            <a:r>
              <a:rPr lang="vi-VN" dirty="0" smtClean="0"/>
              <a:t>dv</a:t>
            </a:r>
            <a:r>
              <a:rPr lang="sr-Latn-ME" dirty="0" smtClean="0"/>
              <a:t>ij</a:t>
            </a:r>
            <a:r>
              <a:rPr lang="vi-VN" dirty="0" smtClean="0"/>
              <a:t>e </a:t>
            </a:r>
            <a:r>
              <a:rPr lang="vi-VN" dirty="0"/>
              <a:t>vrste problema: jedna se pokazuje </a:t>
            </a:r>
            <a:r>
              <a:rPr lang="vi-VN" dirty="0" smtClean="0"/>
              <a:t>pr</a:t>
            </a:r>
            <a:r>
              <a:rPr lang="sr-Latn-ME" dirty="0" smtClean="0"/>
              <a:t>ij</a:t>
            </a:r>
            <a:r>
              <a:rPr lang="vi-VN" dirty="0" smtClean="0"/>
              <a:t>e </a:t>
            </a:r>
            <a:r>
              <a:rPr lang="vi-VN" dirty="0"/>
              <a:t>izvođenja finansijske transakcije a druga</a:t>
            </a:r>
            <a:r>
              <a:rPr lang="sr-Latn-ME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nje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8495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Negativna selekcija je problem koji nastaje zbog asimetrije informacija </a:t>
            </a:r>
            <a:r>
              <a:rPr lang="pl-PL" b="1" dirty="0" smtClean="0"/>
              <a:t>prije </a:t>
            </a:r>
            <a:r>
              <a:rPr lang="vi-VN" b="1" dirty="0" smtClean="0"/>
              <a:t>izvođenja </a:t>
            </a:r>
            <a:r>
              <a:rPr lang="vi-VN" b="1" dirty="0"/>
              <a:t>transakcije. </a:t>
            </a:r>
            <a:endParaRPr lang="sr-Latn-ME" b="1" dirty="0" smtClean="0"/>
          </a:p>
          <a:p>
            <a:r>
              <a:rPr lang="vi-VN" dirty="0" smtClean="0"/>
              <a:t>Ona </a:t>
            </a:r>
            <a:r>
              <a:rPr lang="vi-VN" dirty="0"/>
              <a:t>se pojavljuje na finansijskim tržištima u situaciji kada </a:t>
            </a:r>
            <a:r>
              <a:rPr lang="vi-VN" dirty="0" smtClean="0"/>
              <a:t>rizični</a:t>
            </a:r>
            <a:r>
              <a:rPr lang="sr-Latn-ME" dirty="0" smtClean="0"/>
              <a:t> </a:t>
            </a:r>
            <a:r>
              <a:rPr lang="en-US" dirty="0" err="1" smtClean="0"/>
              <a:t>dužnici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 smtClean="0"/>
              <a:t>najv</a:t>
            </a:r>
            <a:r>
              <a:rPr lang="sr-Latn-ME" dirty="0" smtClean="0"/>
              <a:t>j</a:t>
            </a:r>
            <a:r>
              <a:rPr lang="en-US" dirty="0" err="1" smtClean="0"/>
              <a:t>erovatnije</a:t>
            </a:r>
            <a:r>
              <a:rPr lang="en-US" dirty="0" smtClean="0"/>
              <a:t> </a:t>
            </a:r>
            <a:r>
              <a:rPr lang="en-US" dirty="0" err="1"/>
              <a:t>proizvesti</a:t>
            </a:r>
            <a:r>
              <a:rPr lang="en-US" dirty="0"/>
              <a:t> </a:t>
            </a:r>
            <a:r>
              <a:rPr lang="en-US" dirty="0" err="1"/>
              <a:t>negativan</a:t>
            </a:r>
            <a:r>
              <a:rPr lang="en-US" dirty="0"/>
              <a:t> </a:t>
            </a:r>
            <a:r>
              <a:rPr lang="en-US" dirty="0" err="1"/>
              <a:t>ishod</a:t>
            </a:r>
            <a:r>
              <a:rPr lang="en-US" dirty="0"/>
              <a:t>, </a:t>
            </a:r>
            <a:r>
              <a:rPr lang="en-US" dirty="0" err="1"/>
              <a:t>dakle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 smtClean="0"/>
              <a:t>kreditnim</a:t>
            </a:r>
            <a:r>
              <a:rPr lang="sr-Latn-ME" dirty="0" smtClean="0"/>
              <a:t> </a:t>
            </a:r>
            <a:r>
              <a:rPr lang="en-US" dirty="0" err="1" smtClean="0"/>
              <a:t>rizikom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najaktivnije</a:t>
            </a:r>
            <a:r>
              <a:rPr lang="en-US" dirty="0"/>
              <a:t> </a:t>
            </a:r>
            <a:r>
              <a:rPr lang="en-US" dirty="0" err="1"/>
              <a:t>traže</a:t>
            </a:r>
            <a:r>
              <a:rPr lang="en-US" dirty="0"/>
              <a:t> </a:t>
            </a:r>
            <a:r>
              <a:rPr lang="en-US" dirty="0" err="1"/>
              <a:t>zajam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šega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najverovatnije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odobren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23062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vi-VN" dirty="0"/>
              <a:t>Kreditori – oni koji posuđuju sredstva znaju da u uslovima negativne selekcije je</a:t>
            </a:r>
            <a:r>
              <a:rPr lang="sr-Latn-ME" dirty="0"/>
              <a:t> </a:t>
            </a:r>
            <a:r>
              <a:rPr lang="en-US" dirty="0" smtClean="0"/>
              <a:t>v</a:t>
            </a:r>
            <a:r>
              <a:rPr lang="sr-Latn-ME" dirty="0" smtClean="0"/>
              <a:t>j</a:t>
            </a:r>
            <a:r>
              <a:rPr lang="en-US" dirty="0" err="1" smtClean="0"/>
              <a:t>erovatnije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dobiti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većim</a:t>
            </a:r>
            <a:r>
              <a:rPr lang="en-US" dirty="0"/>
              <a:t> </a:t>
            </a:r>
            <a:r>
              <a:rPr lang="en-US" dirty="0" err="1"/>
              <a:t>kreditnim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 pa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nastaje</a:t>
            </a:r>
            <a:r>
              <a:rPr lang="sr-Latn-ME" dirty="0"/>
              <a:t> </a:t>
            </a:r>
            <a:r>
              <a:rPr lang="en-US" dirty="0" err="1"/>
              <a:t>opasnost</a:t>
            </a:r>
            <a:r>
              <a:rPr lang="en-US" dirty="0"/>
              <a:t> </a:t>
            </a:r>
            <a:r>
              <a:rPr lang="en-US" dirty="0" err="1"/>
              <a:t>obustave</a:t>
            </a:r>
            <a:r>
              <a:rPr lang="en-US" dirty="0"/>
              <a:t> </a:t>
            </a:r>
            <a:r>
              <a:rPr lang="en-US" dirty="0" err="1"/>
              <a:t>kreditiranja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odražava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posluju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 smtClean="0"/>
              <a:t>sa</a:t>
            </a:r>
            <a:r>
              <a:rPr lang="sr-Latn-ME" dirty="0" smtClean="0"/>
              <a:t> </a:t>
            </a:r>
            <a:r>
              <a:rPr lang="en-US" dirty="0" err="1" smtClean="0"/>
              <a:t>niskim</a:t>
            </a:r>
            <a:r>
              <a:rPr lang="en-US" dirty="0" smtClean="0"/>
              <a:t> </a:t>
            </a:r>
            <a:r>
              <a:rPr lang="en-US" dirty="0" err="1"/>
              <a:t>kreditnim</a:t>
            </a:r>
            <a:r>
              <a:rPr lang="en-US" dirty="0"/>
              <a:t> </a:t>
            </a:r>
            <a:r>
              <a:rPr lang="en-US" dirty="0" err="1"/>
              <a:t>rizikom</a:t>
            </a:r>
            <a:r>
              <a:rPr lang="en-US" dirty="0"/>
              <a:t>.</a:t>
            </a:r>
          </a:p>
          <a:p>
            <a:r>
              <a:rPr lang="pl-PL" b="1" dirty="0"/>
              <a:t>Moralni hazard </a:t>
            </a:r>
            <a:r>
              <a:rPr lang="pl-PL" b="1" i="1" dirty="0"/>
              <a:t>je problem koji nastaje usled asimetričnih informacija nakon izvođenja transakcije.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985521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/>
          </a:bodyPr>
          <a:lstStyle/>
          <a:p>
            <a:r>
              <a:rPr lang="vi-VN" dirty="0" smtClean="0"/>
              <a:t>Moralni hazard na finansijskom tržištu predstavlja rizik (hazard)</a:t>
            </a:r>
            <a:r>
              <a:rPr lang="sr-Latn-ME" dirty="0" smtClean="0"/>
              <a:t> </a:t>
            </a:r>
            <a:r>
              <a:rPr lang="en-US" dirty="0" err="1" smtClean="0"/>
              <a:t>uključivanja</a:t>
            </a:r>
            <a:r>
              <a:rPr lang="en-US" dirty="0" smtClean="0"/>
              <a:t> </a:t>
            </a:r>
            <a:r>
              <a:rPr lang="en-US" dirty="0" err="1" smtClean="0"/>
              <a:t>dužnika</a:t>
            </a:r>
            <a:r>
              <a:rPr lang="en-US" dirty="0" smtClean="0"/>
              <a:t> u </a:t>
            </a:r>
            <a:r>
              <a:rPr lang="en-US" dirty="0" err="1" smtClean="0"/>
              <a:t>aktivnosti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stanovišta</a:t>
            </a:r>
            <a:r>
              <a:rPr lang="en-US" dirty="0" smtClean="0"/>
              <a:t> </a:t>
            </a:r>
            <a:r>
              <a:rPr lang="en-US" dirty="0" err="1" smtClean="0"/>
              <a:t>kreditora</a:t>
            </a:r>
            <a:r>
              <a:rPr lang="en-US" dirty="0" smtClean="0"/>
              <a:t> </a:t>
            </a:r>
            <a:r>
              <a:rPr lang="en-US" dirty="0" err="1" smtClean="0"/>
              <a:t>nepoželjne</a:t>
            </a:r>
            <a:r>
              <a:rPr lang="en-US" dirty="0" smtClean="0"/>
              <a:t> (</a:t>
            </a:r>
            <a:r>
              <a:rPr lang="en-US" dirty="0" err="1" smtClean="0"/>
              <a:t>nemoralne</a:t>
            </a:r>
            <a:r>
              <a:rPr lang="en-US" dirty="0" smtClean="0"/>
              <a:t>)</a:t>
            </a:r>
            <a:r>
              <a:rPr lang="sr-Latn-ME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se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istih</a:t>
            </a:r>
            <a:r>
              <a:rPr lang="en-US" dirty="0" smtClean="0"/>
              <a:t> </a:t>
            </a:r>
            <a:r>
              <a:rPr lang="en-US" dirty="0" err="1" smtClean="0"/>
              <a:t>smanjuje</a:t>
            </a:r>
            <a:r>
              <a:rPr lang="en-US" dirty="0" smtClean="0"/>
              <a:t> v</a:t>
            </a:r>
            <a:r>
              <a:rPr lang="sr-Latn-ME" dirty="0" smtClean="0"/>
              <a:t>j</a:t>
            </a:r>
            <a:r>
              <a:rPr lang="en-US" dirty="0" err="1" smtClean="0"/>
              <a:t>erovatnost</a:t>
            </a:r>
            <a:r>
              <a:rPr lang="en-US" dirty="0" smtClean="0"/>
              <a:t> </a:t>
            </a:r>
            <a:r>
              <a:rPr lang="en-US" dirty="0" err="1" smtClean="0"/>
              <a:t>otplate</a:t>
            </a:r>
            <a:r>
              <a:rPr lang="en-US" dirty="0" smtClean="0"/>
              <a:t> </a:t>
            </a:r>
            <a:r>
              <a:rPr lang="en-US" dirty="0" err="1" smtClean="0"/>
              <a:t>zajma</a:t>
            </a:r>
            <a:r>
              <a:rPr lang="en-US" dirty="0" smtClean="0"/>
              <a:t>, pa </a:t>
            </a:r>
            <a:r>
              <a:rPr lang="en-US" dirty="0" err="1" smtClean="0"/>
              <a:t>kreditori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sr-Latn-ME" dirty="0" smtClean="0"/>
              <a:t>j</a:t>
            </a:r>
            <a:r>
              <a:rPr lang="en-US" dirty="0" err="1" smtClean="0"/>
              <a:t>esn</a:t>
            </a:r>
            <a:r>
              <a:rPr lang="sr-Latn-ME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ovog</a:t>
            </a:r>
            <a:r>
              <a:rPr lang="sr-Latn-ME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obustaviti</a:t>
            </a:r>
            <a:r>
              <a:rPr lang="en-US" dirty="0" smtClean="0"/>
              <a:t> </a:t>
            </a:r>
            <a:r>
              <a:rPr lang="en-US" dirty="0" err="1" smtClean="0"/>
              <a:t>kreditiranje</a:t>
            </a:r>
            <a:r>
              <a:rPr lang="en-US" dirty="0" smtClean="0"/>
              <a:t>. </a:t>
            </a:r>
            <a:endParaRPr lang="sr-Latn-ME" dirty="0" smtClean="0"/>
          </a:p>
          <a:p>
            <a:r>
              <a:rPr lang="en-US" dirty="0" err="1" smtClean="0"/>
              <a:t>Recimo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pozajmljena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pokretanje</a:t>
            </a:r>
            <a:r>
              <a:rPr lang="sr-Latn-ME" dirty="0" smtClean="0"/>
              <a:t> </a:t>
            </a:r>
            <a:r>
              <a:rPr lang="vi-VN" dirty="0" smtClean="0"/>
              <a:t>profitabilnog investicionog projekta, međutim kompanija koja ih je pozajmila r</a:t>
            </a:r>
            <a:r>
              <a:rPr lang="sr-Latn-ME" dirty="0" smtClean="0"/>
              <a:t>ij</a:t>
            </a:r>
            <a:r>
              <a:rPr lang="vi-VN" dirty="0" smtClean="0"/>
              <a:t>eši da ih</a:t>
            </a:r>
            <a:r>
              <a:rPr lang="sr-Latn-ME" dirty="0" smtClean="0"/>
              <a:t> </a:t>
            </a:r>
            <a:r>
              <a:rPr lang="en-US" dirty="0" err="1" smtClean="0"/>
              <a:t>uloži</a:t>
            </a:r>
            <a:r>
              <a:rPr lang="en-US" dirty="0" smtClean="0"/>
              <a:t> u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profitabilniji</a:t>
            </a:r>
            <a:r>
              <a:rPr lang="en-US" dirty="0" smtClean="0"/>
              <a:t> </a:t>
            </a:r>
            <a:r>
              <a:rPr lang="en-US" dirty="0" err="1" smtClean="0"/>
              <a:t>projekat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visokim</a:t>
            </a:r>
            <a:r>
              <a:rPr lang="en-US" dirty="0" smtClean="0"/>
              <a:t> </a:t>
            </a:r>
            <a:r>
              <a:rPr lang="en-US" dirty="0" err="1" smtClean="0"/>
              <a:t>stepenom</a:t>
            </a:r>
            <a:r>
              <a:rPr lang="en-US" dirty="0" smtClean="0"/>
              <a:t> </a:t>
            </a:r>
            <a:r>
              <a:rPr lang="en-US" dirty="0" err="1" smtClean="0"/>
              <a:t>rizika</a:t>
            </a:r>
            <a:r>
              <a:rPr lang="en-US" dirty="0" smtClean="0"/>
              <a:t>. </a:t>
            </a:r>
            <a:endParaRPr lang="sr-Latn-M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3607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/>
              <a:t>Tko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moći</a:t>
            </a:r>
            <a:r>
              <a:rPr lang="en-US" dirty="0"/>
              <a:t> da</a:t>
            </a:r>
            <a:r>
              <a:rPr lang="sr-Latn-ME" dirty="0"/>
              <a:t> </a:t>
            </a:r>
            <a:r>
              <a:rPr lang="vi-VN" dirty="0"/>
              <a:t>otplati kredit i zadrži veću dobit. </a:t>
            </a:r>
            <a:endParaRPr lang="sr-Latn-ME" dirty="0"/>
          </a:p>
          <a:p>
            <a:r>
              <a:rPr lang="vi-VN" dirty="0" smtClean="0"/>
              <a:t>Međutim</a:t>
            </a:r>
            <a:r>
              <a:rPr lang="sr-Latn-ME" dirty="0" smtClean="0"/>
              <a:t>,</a:t>
            </a:r>
            <a:r>
              <a:rPr lang="vi-VN" dirty="0" smtClean="0"/>
              <a:t> </a:t>
            </a:r>
            <a:r>
              <a:rPr lang="vi-VN" dirty="0"/>
              <a:t>posto je stepen rizika projekta vrlo visok</a:t>
            </a:r>
            <a:r>
              <a:rPr lang="sr-Latn-ME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sr-Latn-ME" dirty="0" smtClean="0"/>
              <a:t>j</a:t>
            </a:r>
            <a:r>
              <a:rPr lang="en-US" dirty="0" err="1" smtClean="0"/>
              <a:t>erovatnoće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izgubi</a:t>
            </a:r>
            <a:r>
              <a:rPr lang="en-US" dirty="0"/>
              <a:t>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je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od </a:t>
            </a:r>
            <a:r>
              <a:rPr lang="en-US" dirty="0" err="1"/>
              <a:t>onog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kojim</a:t>
            </a:r>
            <a:r>
              <a:rPr lang="en-US" dirty="0"/>
              <a:t> je </a:t>
            </a:r>
            <a:r>
              <a:rPr lang="en-US" dirty="0" err="1"/>
              <a:t>kreditor</a:t>
            </a:r>
            <a:r>
              <a:rPr lang="en-US" dirty="0"/>
              <a:t> </a:t>
            </a:r>
            <a:r>
              <a:rPr lang="en-US" dirty="0" smtClean="0"/>
              <a:t>bio</a:t>
            </a:r>
            <a:r>
              <a:rPr lang="sr-Latn-ME" dirty="0" smtClean="0"/>
              <a:t> </a:t>
            </a:r>
            <a:r>
              <a:rPr lang="pl-PL" dirty="0" smtClean="0"/>
              <a:t>upoznat </a:t>
            </a:r>
            <a:r>
              <a:rPr lang="pl-PL" dirty="0"/>
              <a:t>odobravajući zajam za projekat koji mu je predočen. </a:t>
            </a:r>
            <a:endParaRPr lang="pl-PL" dirty="0" smtClean="0"/>
          </a:p>
          <a:p>
            <a:r>
              <a:rPr lang="pl-PL" dirty="0" smtClean="0"/>
              <a:t>Kada </a:t>
            </a:r>
            <a:r>
              <a:rPr lang="pl-PL" dirty="0"/>
              <a:t>se moralni rizik i </a:t>
            </a:r>
            <a:r>
              <a:rPr lang="en-US" dirty="0" err="1"/>
              <a:t>ostvari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kreditori</a:t>
            </a:r>
            <a:r>
              <a:rPr lang="en-US" dirty="0"/>
              <a:t> </a:t>
            </a:r>
            <a:r>
              <a:rPr lang="en-US" dirty="0" smtClean="0"/>
              <a:t>um</a:t>
            </a:r>
            <a:r>
              <a:rPr lang="sr-Latn-ME" dirty="0" smtClean="0"/>
              <a:t>i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budu</a:t>
            </a:r>
            <a:r>
              <a:rPr lang="en-US" dirty="0"/>
              <a:t> u </a:t>
            </a:r>
            <a:r>
              <a:rPr lang="en-US" dirty="0" err="1"/>
              <a:t>potpunosti</a:t>
            </a:r>
            <a:r>
              <a:rPr lang="en-US" dirty="0"/>
              <a:t> </a:t>
            </a:r>
            <a:r>
              <a:rPr lang="en-US" dirty="0" err="1"/>
              <a:t>obeshrabreni</a:t>
            </a:r>
            <a:r>
              <a:rPr lang="en-US" dirty="0"/>
              <a:t> da u </a:t>
            </a:r>
            <a:r>
              <a:rPr lang="en-US" dirty="0" err="1"/>
              <a:t>budućnosti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sr-Latn-ME" dirty="0"/>
              <a:t> </a:t>
            </a:r>
            <a:r>
              <a:rPr lang="en-US" dirty="0" err="1"/>
              <a:t>pozajmljuju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863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48681"/>
            <a:ext cx="7739176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289637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negativna</a:t>
            </a:r>
            <a:r>
              <a:rPr lang="en-US" dirty="0"/>
              <a:t> </a:t>
            </a:r>
            <a:r>
              <a:rPr lang="en-US" dirty="0" err="1"/>
              <a:t>selekcija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moralni</a:t>
            </a:r>
            <a:r>
              <a:rPr lang="en-US" dirty="0"/>
              <a:t> hazard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 smtClean="0"/>
              <a:t>važne</a:t>
            </a:r>
            <a:r>
              <a:rPr lang="sr-Latn-ME" dirty="0" smtClean="0"/>
              <a:t> </a:t>
            </a:r>
            <a:r>
              <a:rPr lang="vi-VN" dirty="0" smtClean="0"/>
              <a:t>prepreke </a:t>
            </a:r>
            <a:r>
              <a:rPr lang="vi-VN" dirty="0"/>
              <a:t>za dobro funkcionisanje finansijskih tržišta. </a:t>
            </a:r>
            <a:endParaRPr lang="sr-Latn-ME" dirty="0" smtClean="0"/>
          </a:p>
          <a:p>
            <a:r>
              <a:rPr lang="vi-VN" dirty="0" smtClean="0"/>
              <a:t>Međutim </a:t>
            </a:r>
            <a:r>
              <a:rPr lang="vi-VN" dirty="0"/>
              <a:t>finansijski </a:t>
            </a:r>
            <a:r>
              <a:rPr lang="vi-VN" dirty="0" smtClean="0"/>
              <a:t>posrednici</a:t>
            </a:r>
            <a:r>
              <a:rPr lang="sr-Latn-ME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/>
              <a:t>razvijanja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premostiti</a:t>
            </a:r>
            <a:r>
              <a:rPr lang="en-US" dirty="0"/>
              <a:t> </a:t>
            </a:r>
            <a:r>
              <a:rPr lang="en-US" dirty="0" err="1"/>
              <a:t>takve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smtClean="0"/>
              <a:t>Male </a:t>
            </a:r>
            <a:r>
              <a:rPr lang="en-US" dirty="0" err="1"/>
              <a:t>štediše</a:t>
            </a:r>
            <a:r>
              <a:rPr lang="en-US" dirty="0"/>
              <a:t> </a:t>
            </a:r>
            <a:r>
              <a:rPr lang="en-US" dirty="0" err="1" smtClean="0"/>
              <a:t>mogu</a:t>
            </a:r>
            <a:r>
              <a:rPr lang="sr-Latn-ME" dirty="0" smtClean="0"/>
              <a:t> </a:t>
            </a:r>
            <a:r>
              <a:rPr lang="en-US" dirty="0" err="1" smtClean="0"/>
              <a:t>svoja</a:t>
            </a:r>
            <a:r>
              <a:rPr lang="en-US" dirty="0" smtClean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 smtClean="0"/>
              <a:t>pov</a:t>
            </a:r>
            <a:r>
              <a:rPr lang="sr-Latn-ME" dirty="0" smtClean="0"/>
              <a:t>j</a:t>
            </a:r>
            <a:r>
              <a:rPr lang="en-US" dirty="0" err="1" smtClean="0"/>
              <a:t>eriti</a:t>
            </a:r>
            <a:r>
              <a:rPr lang="en-US" dirty="0" smtClean="0"/>
              <a:t> </a:t>
            </a:r>
            <a:r>
              <a:rPr lang="en-US" dirty="0" err="1"/>
              <a:t>finansijskom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posrednika</a:t>
            </a:r>
            <a:r>
              <a:rPr lang="en-US" dirty="0"/>
              <a:t> u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 smtClean="0"/>
              <a:t>pov</a:t>
            </a:r>
            <a:r>
              <a:rPr lang="sr-Latn-ME" dirty="0" smtClean="0"/>
              <a:t>j</a:t>
            </a:r>
            <a:r>
              <a:rPr lang="en-US" dirty="0" err="1" smtClean="0"/>
              <a:t>erenje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812314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Finansijski posrednici zarađuju veća sredstva na ulaganjima jer su bolje osposobljeni za</a:t>
            </a:r>
            <a:r>
              <a:rPr lang="sr-Latn-ME" dirty="0"/>
              <a:t> </a:t>
            </a:r>
            <a:r>
              <a:rPr lang="en-US" dirty="0" err="1"/>
              <a:t>razlikovanje</a:t>
            </a:r>
            <a:r>
              <a:rPr lang="en-US" dirty="0"/>
              <a:t> </a:t>
            </a:r>
            <a:r>
              <a:rPr lang="en-US" dirty="0" err="1"/>
              <a:t>dobrih</a:t>
            </a:r>
            <a:r>
              <a:rPr lang="en-US" dirty="0"/>
              <a:t> od </a:t>
            </a:r>
            <a:r>
              <a:rPr lang="en-US" dirty="0" err="1"/>
              <a:t>loših</a:t>
            </a:r>
            <a:r>
              <a:rPr lang="en-US" dirty="0"/>
              <a:t> </a:t>
            </a:r>
            <a:r>
              <a:rPr lang="en-US" dirty="0" err="1"/>
              <a:t>dužnika</a:t>
            </a:r>
            <a:r>
              <a:rPr lang="en-US" dirty="0"/>
              <a:t> pa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smanjiti</a:t>
            </a:r>
            <a:r>
              <a:rPr lang="en-US" dirty="0"/>
              <a:t> </a:t>
            </a:r>
            <a:r>
              <a:rPr lang="en-US" dirty="0" err="1"/>
              <a:t>gubitke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nastaju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sr-Latn-ME" dirty="0"/>
              <a:t> </a:t>
            </a:r>
            <a:r>
              <a:rPr lang="vi-VN" dirty="0"/>
              <a:t>negativne selekcije. </a:t>
            </a:r>
            <a:endParaRPr lang="sr-Latn-ME" dirty="0"/>
          </a:p>
          <a:p>
            <a:r>
              <a:rPr lang="vi-VN" dirty="0"/>
              <a:t>Između ostalog finansijski posrednici razvijaju specifična znanja i</a:t>
            </a:r>
            <a:r>
              <a:rPr lang="sr-Latn-ME" dirty="0"/>
              <a:t> </a:t>
            </a:r>
            <a:r>
              <a:rPr lang="en-US" dirty="0" err="1"/>
              <a:t>stiču</a:t>
            </a:r>
            <a:r>
              <a:rPr lang="en-US" dirty="0"/>
              <a:t> </a:t>
            </a:r>
            <a:r>
              <a:rPr lang="en-US" dirty="0" err="1"/>
              <a:t>specifično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 u </a:t>
            </a:r>
            <a:r>
              <a:rPr lang="en-US" dirty="0" err="1"/>
              <a:t>nadziranju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dužnika</a:t>
            </a:r>
            <a:r>
              <a:rPr lang="en-US" dirty="0"/>
              <a:t> pa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smanjuju</a:t>
            </a:r>
            <a:r>
              <a:rPr lang="en-US" dirty="0"/>
              <a:t> </a:t>
            </a:r>
            <a:r>
              <a:rPr lang="en-US" dirty="0" err="1"/>
              <a:t>gubitke</a:t>
            </a:r>
            <a:r>
              <a:rPr lang="sr-Latn-ME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nastati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moralnog</a:t>
            </a:r>
            <a:r>
              <a:rPr lang="en-US" dirty="0"/>
              <a:t> </a:t>
            </a:r>
            <a:r>
              <a:rPr lang="en-US" dirty="0" err="1"/>
              <a:t>hazarda</a:t>
            </a:r>
            <a:r>
              <a:rPr lang="en-US" dirty="0"/>
              <a:t>.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usled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štedišama</a:t>
            </a:r>
            <a:r>
              <a:rPr lang="sr-Latn-ME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obezbede</a:t>
            </a:r>
            <a:r>
              <a:rPr lang="en-US" dirty="0"/>
              <a:t> </a:t>
            </a:r>
            <a:r>
              <a:rPr lang="en-US" dirty="0" err="1"/>
              <a:t>kamatu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da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pruže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ostvaruju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691451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endParaRPr lang="sr-Latn-ME" dirty="0"/>
          </a:p>
          <a:p>
            <a:pPr marL="0" indent="0" algn="ctr">
              <a:buNone/>
            </a:pPr>
            <a:endParaRPr lang="sr-Latn-ME" dirty="0" smtClean="0"/>
          </a:p>
          <a:p>
            <a:pPr marL="0" indent="0" algn="ctr">
              <a:buNone/>
            </a:pPr>
            <a:r>
              <a:rPr lang="sr-Latn-ME" dirty="0" smtClean="0"/>
              <a:t>FINANSIJSKI POSREDNICI</a:t>
            </a:r>
          </a:p>
        </p:txBody>
      </p:sp>
    </p:spTree>
    <p:extLst>
      <p:ext uri="{BB962C8B-B14F-4D97-AF65-F5344CB8AC3E}">
        <p14:creationId xmlns="" xmlns:p14="http://schemas.microsoft.com/office/powerpoint/2010/main" val="156076159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35" y="548680"/>
            <a:ext cx="6415130" cy="557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304479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05737" cy="57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88019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Najznačajniji</a:t>
            </a:r>
            <a:r>
              <a:rPr lang="en-US" b="1" dirty="0"/>
              <a:t> </a:t>
            </a:r>
            <a:r>
              <a:rPr lang="en-US" b="1" dirty="0" err="1"/>
              <a:t>finansijski</a:t>
            </a:r>
            <a:r>
              <a:rPr lang="en-US" b="1" dirty="0"/>
              <a:t> </a:t>
            </a:r>
            <a:r>
              <a:rPr lang="en-US" b="1" dirty="0" err="1"/>
              <a:t>posrednici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Pošto</a:t>
            </a:r>
            <a:r>
              <a:rPr lang="en-US" dirty="0" smtClean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shvatili</a:t>
            </a:r>
            <a:r>
              <a:rPr lang="en-US" dirty="0"/>
              <a:t> </a:t>
            </a:r>
            <a:r>
              <a:rPr lang="en-US" dirty="0" err="1"/>
              <a:t>ulogu</a:t>
            </a:r>
            <a:r>
              <a:rPr lang="en-US" dirty="0"/>
              <a:t> </a:t>
            </a:r>
            <a:r>
              <a:rPr lang="en-US" dirty="0" err="1"/>
              <a:t>finansijskih</a:t>
            </a:r>
            <a:r>
              <a:rPr lang="en-US" dirty="0"/>
              <a:t> </a:t>
            </a:r>
            <a:r>
              <a:rPr lang="en-US" dirty="0" err="1"/>
              <a:t>posrednika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se </a:t>
            </a:r>
            <a:r>
              <a:rPr lang="en-US" dirty="0" err="1"/>
              <a:t>upoznamo</a:t>
            </a:r>
            <a:r>
              <a:rPr lang="en-US" dirty="0"/>
              <a:t> </a:t>
            </a:r>
            <a:r>
              <a:rPr lang="en-US" dirty="0" err="1" smtClean="0"/>
              <a:t>sa</a:t>
            </a:r>
            <a:r>
              <a:rPr lang="sr-Latn-ME" dirty="0" smtClean="0"/>
              <a:t> </a:t>
            </a:r>
            <a:r>
              <a:rPr lang="pl-PL" dirty="0" smtClean="0"/>
              <a:t>najznačajnijim </a:t>
            </a:r>
            <a:r>
              <a:rPr lang="pl-PL" dirty="0"/>
              <a:t>finansijskim posrednicima i načinima na koji oni obavljaju </a:t>
            </a:r>
            <a:r>
              <a:rPr lang="pl-PL" dirty="0" smtClean="0"/>
              <a:t>funkciju </a:t>
            </a:r>
            <a:r>
              <a:rPr lang="en-US" dirty="0" err="1" smtClean="0"/>
              <a:t>posredovanja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b="1" dirty="0" err="1" smtClean="0"/>
              <a:t>Finansijski</a:t>
            </a:r>
            <a:r>
              <a:rPr lang="en-US" b="1" dirty="0" smtClean="0"/>
              <a:t> </a:t>
            </a:r>
            <a:r>
              <a:rPr lang="en-US" b="1" dirty="0" err="1"/>
              <a:t>posrednici</a:t>
            </a:r>
            <a:r>
              <a:rPr lang="en-US" b="1" dirty="0"/>
              <a:t> se </a:t>
            </a:r>
            <a:r>
              <a:rPr lang="en-US" b="1" dirty="0" err="1"/>
              <a:t>mogu</a:t>
            </a:r>
            <a:r>
              <a:rPr lang="en-US" b="1" dirty="0"/>
              <a:t> </a:t>
            </a:r>
            <a:r>
              <a:rPr lang="en-US" b="1" dirty="0" err="1"/>
              <a:t>svrstati</a:t>
            </a:r>
            <a:r>
              <a:rPr lang="en-US" b="1" dirty="0"/>
              <a:t> u tri </a:t>
            </a:r>
            <a:r>
              <a:rPr lang="en-US" b="1" dirty="0" err="1"/>
              <a:t>kategorije</a:t>
            </a:r>
            <a:r>
              <a:rPr lang="en-US" b="1" dirty="0"/>
              <a:t>: </a:t>
            </a:r>
            <a:r>
              <a:rPr lang="en-US" b="1" dirty="0" err="1" smtClean="0"/>
              <a:t>Depozitne</a:t>
            </a:r>
            <a:r>
              <a:rPr lang="sr-Latn-ME" b="1" dirty="0" smtClean="0"/>
              <a:t> </a:t>
            </a:r>
            <a:r>
              <a:rPr lang="pt-BR" b="1" dirty="0" smtClean="0"/>
              <a:t>institucije</a:t>
            </a:r>
            <a:r>
              <a:rPr lang="pt-BR" b="1" dirty="0"/>
              <a:t>, institucije ugovorne štednje i investicioni posrednici</a:t>
            </a:r>
            <a:r>
              <a:rPr lang="pt-BR" b="1" dirty="0" smtClean="0"/>
              <a:t>.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4078017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 err="1"/>
              <a:t>Depozitne</a:t>
            </a:r>
            <a:r>
              <a:rPr lang="en-US" b="1" dirty="0"/>
              <a:t> </a:t>
            </a:r>
            <a:r>
              <a:rPr lang="en-US" b="1" dirty="0" err="1"/>
              <a:t>institucije</a:t>
            </a:r>
            <a:endParaRPr lang="en-US" b="1" dirty="0"/>
          </a:p>
          <a:p>
            <a:r>
              <a:rPr lang="en-US" dirty="0" err="1"/>
              <a:t>Depozitne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posrednici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prihvataju</a:t>
            </a:r>
            <a:r>
              <a:rPr lang="en-US" dirty="0"/>
              <a:t> </a:t>
            </a:r>
            <a:r>
              <a:rPr lang="en-US" dirty="0" err="1"/>
              <a:t>depozite</a:t>
            </a:r>
            <a:r>
              <a:rPr lang="en-US" dirty="0"/>
              <a:t> </a:t>
            </a:r>
            <a:r>
              <a:rPr lang="en-US" dirty="0" err="1"/>
              <a:t>pojedinaca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r-Latn-ME" dirty="0"/>
              <a:t> </a:t>
            </a:r>
            <a:r>
              <a:rPr lang="en-US" dirty="0" err="1"/>
              <a:t>institucija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bave</a:t>
            </a:r>
            <a:r>
              <a:rPr lang="en-US" dirty="0"/>
              <a:t> se </a:t>
            </a:r>
            <a:r>
              <a:rPr lang="en-US" dirty="0" err="1"/>
              <a:t>odobravanjem</a:t>
            </a:r>
            <a:r>
              <a:rPr lang="en-US" dirty="0"/>
              <a:t> </a:t>
            </a:r>
            <a:r>
              <a:rPr lang="en-US" dirty="0" err="1"/>
              <a:t>zajmova</a:t>
            </a:r>
            <a:r>
              <a:rPr lang="en-US" dirty="0"/>
              <a:t>. </a:t>
            </a:r>
            <a:endParaRPr lang="sr-Latn-ME" dirty="0" smtClean="0"/>
          </a:p>
          <a:p>
            <a:pPr marL="0" indent="0">
              <a:buNone/>
            </a:pPr>
            <a:r>
              <a:rPr lang="en-US" dirty="0" smtClean="0"/>
              <a:t>U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institucije</a:t>
            </a:r>
            <a:r>
              <a:rPr lang="en-US" dirty="0"/>
              <a:t> </a:t>
            </a:r>
            <a:r>
              <a:rPr lang="en-US" dirty="0" err="1" smtClean="0"/>
              <a:t>spadaju</a:t>
            </a:r>
            <a:r>
              <a:rPr lang="sr-Latn-ME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 err="1"/>
              <a:t>banke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štedne</a:t>
            </a:r>
            <a:r>
              <a:rPr lang="sr-Latn-ME" dirty="0"/>
              <a:t> </a:t>
            </a:r>
            <a:r>
              <a:rPr lang="en-US" dirty="0" err="1" smtClean="0"/>
              <a:t>institucije</a:t>
            </a:r>
            <a:r>
              <a:rPr lang="sr-Latn-ME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/>
              <a:t>štedno</a:t>
            </a:r>
            <a:r>
              <a:rPr lang="en-US" dirty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zadruge</a:t>
            </a:r>
            <a:r>
              <a:rPr lang="en-US" dirty="0"/>
              <a:t>, </a:t>
            </a:r>
            <a:endParaRPr lang="sr-Latn-ME" dirty="0" smtClean="0"/>
          </a:p>
          <a:p>
            <a:r>
              <a:rPr lang="en-US" dirty="0" err="1" smtClean="0"/>
              <a:t>štedionice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/>
              <a:t>zadruge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967049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56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059622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Poslovne</a:t>
            </a:r>
            <a:r>
              <a:rPr lang="en-US" b="1" dirty="0"/>
              <a:t> </a:t>
            </a:r>
            <a:r>
              <a:rPr lang="en-US" b="1" dirty="0" err="1"/>
              <a:t>banke</a:t>
            </a:r>
            <a:r>
              <a:rPr lang="en-US" b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finansijski</a:t>
            </a:r>
            <a:r>
              <a:rPr lang="en-US" dirty="0"/>
              <a:t> </a:t>
            </a:r>
            <a:r>
              <a:rPr lang="en-US" dirty="0" err="1"/>
              <a:t>posrednici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 smtClean="0"/>
              <a:t>sredstva</a:t>
            </a:r>
            <a:r>
              <a:rPr lang="sr-Latn-ME" dirty="0" smtClean="0"/>
              <a:t> </a:t>
            </a:r>
            <a:r>
              <a:rPr lang="en-US" dirty="0" err="1" smtClean="0"/>
              <a:t>izdavanjem</a:t>
            </a:r>
            <a:r>
              <a:rPr lang="en-US" dirty="0" smtClean="0"/>
              <a:t> </a:t>
            </a:r>
            <a:r>
              <a:rPr lang="en-US" dirty="0" err="1"/>
              <a:t>transakcijskih</a:t>
            </a:r>
            <a:r>
              <a:rPr lang="en-US" dirty="0"/>
              <a:t> </a:t>
            </a:r>
            <a:r>
              <a:rPr lang="en-US" dirty="0" err="1"/>
              <a:t>depozita</a:t>
            </a:r>
            <a:r>
              <a:rPr lang="en-US" dirty="0"/>
              <a:t> ( </a:t>
            </a:r>
            <a:r>
              <a:rPr lang="en-US" dirty="0" err="1"/>
              <a:t>depozita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izdavati</a:t>
            </a:r>
            <a:r>
              <a:rPr lang="en-US" dirty="0"/>
              <a:t> </a:t>
            </a:r>
            <a:r>
              <a:rPr lang="en-US" dirty="0" err="1"/>
              <a:t>čekovi</a:t>
            </a:r>
            <a:r>
              <a:rPr lang="en-US" dirty="0" smtClean="0"/>
              <a:t>)</a:t>
            </a:r>
            <a:r>
              <a:rPr lang="sr-Latn-ME" dirty="0" smtClean="0"/>
              <a:t>, </a:t>
            </a:r>
            <a:r>
              <a:rPr lang="en-US" dirty="0" err="1" smtClean="0"/>
              <a:t>zatim</a:t>
            </a:r>
            <a:r>
              <a:rPr lang="en-US" dirty="0" smtClean="0"/>
              <a:t> </a:t>
            </a:r>
            <a:r>
              <a:rPr lang="en-US" dirty="0" err="1"/>
              <a:t>štednih</a:t>
            </a:r>
            <a:r>
              <a:rPr lang="en-US" dirty="0"/>
              <a:t> </a:t>
            </a:r>
            <a:r>
              <a:rPr lang="en-US" dirty="0" err="1"/>
              <a:t>depozita</a:t>
            </a:r>
            <a:r>
              <a:rPr lang="en-US" dirty="0"/>
              <a:t> ( </a:t>
            </a:r>
            <a:r>
              <a:rPr lang="en-US" dirty="0" err="1"/>
              <a:t>depozita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sr-Latn-ME" dirty="0" smtClean="0"/>
              <a:t>t</a:t>
            </a:r>
            <a:r>
              <a:rPr lang="en-US" dirty="0" err="1" smtClean="0"/>
              <a:t>renutno</a:t>
            </a:r>
            <a:r>
              <a:rPr lang="en-US" dirty="0" smtClean="0"/>
              <a:t> </a:t>
            </a:r>
            <a:r>
              <a:rPr lang="en-US" dirty="0" err="1"/>
              <a:t>isplatiti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se </a:t>
            </a:r>
            <a:r>
              <a:rPr lang="en-US" dirty="0" smtClean="0"/>
              <a:t>ne</a:t>
            </a:r>
            <a:r>
              <a:rPr lang="sr-Latn-ME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/>
              <a:t>izdavati</a:t>
            </a:r>
            <a:r>
              <a:rPr lang="en-US" dirty="0"/>
              <a:t> </a:t>
            </a:r>
            <a:r>
              <a:rPr lang="en-US" dirty="0" err="1"/>
              <a:t>čekovi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oročenih</a:t>
            </a:r>
            <a:r>
              <a:rPr lang="en-US" dirty="0"/>
              <a:t> </a:t>
            </a:r>
            <a:r>
              <a:rPr lang="en-US" dirty="0" err="1"/>
              <a:t>depozita</a:t>
            </a:r>
            <a:r>
              <a:rPr lang="en-US" dirty="0"/>
              <a:t> ( </a:t>
            </a:r>
            <a:r>
              <a:rPr lang="en-US" dirty="0" err="1"/>
              <a:t>depozita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fiksnim</a:t>
            </a:r>
            <a:r>
              <a:rPr lang="en-US" dirty="0"/>
              <a:t> </a:t>
            </a:r>
            <a:r>
              <a:rPr lang="en-US" dirty="0" err="1"/>
              <a:t>rokovima</a:t>
            </a:r>
            <a:r>
              <a:rPr lang="en-US" dirty="0"/>
              <a:t> </a:t>
            </a:r>
            <a:r>
              <a:rPr lang="en-US" dirty="0" err="1" smtClean="0"/>
              <a:t>dosp</a:t>
            </a:r>
            <a:r>
              <a:rPr lang="sr-Latn-ME" dirty="0" smtClean="0"/>
              <a:t>ij</a:t>
            </a:r>
            <a:r>
              <a:rPr lang="en-US" dirty="0" err="1" smtClean="0"/>
              <a:t>eća</a:t>
            </a:r>
            <a:r>
              <a:rPr lang="en-US" dirty="0"/>
              <a:t>) </a:t>
            </a:r>
            <a:endParaRPr lang="sr-Latn-ME" dirty="0" smtClean="0"/>
          </a:p>
          <a:p>
            <a:r>
              <a:rPr lang="en-US" dirty="0" err="1" smtClean="0"/>
              <a:t>Tako</a:t>
            </a:r>
            <a:r>
              <a:rPr lang="sr-Latn-ME" dirty="0" smtClean="0"/>
              <a:t> </a:t>
            </a:r>
            <a:r>
              <a:rPr lang="en-US" dirty="0" err="1" smtClean="0"/>
              <a:t>prikupljena</a:t>
            </a:r>
            <a:r>
              <a:rPr lang="en-US" dirty="0" smtClean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dobravanje</a:t>
            </a:r>
            <a:r>
              <a:rPr lang="en-US" dirty="0" smtClean="0"/>
              <a:t> </a:t>
            </a:r>
            <a:r>
              <a:rPr lang="en-US" dirty="0" err="1"/>
              <a:t>poslovnih</a:t>
            </a:r>
            <a:r>
              <a:rPr lang="en-US" dirty="0"/>
              <a:t>, </a:t>
            </a:r>
            <a:r>
              <a:rPr lang="en-US" dirty="0" err="1"/>
              <a:t>potrošačkih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hipotekarnih</a:t>
            </a:r>
            <a:r>
              <a:rPr lang="sr-Latn-ME" dirty="0" smtClean="0"/>
              <a:t> </a:t>
            </a:r>
            <a:r>
              <a:rPr lang="en-US" dirty="0" err="1" smtClean="0"/>
              <a:t>kredita</a:t>
            </a:r>
            <a:r>
              <a:rPr lang="en-US" dirty="0"/>
              <a:t>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kupovinu</a:t>
            </a:r>
            <a:r>
              <a:rPr lang="en-US" dirty="0"/>
              <a:t> </a:t>
            </a:r>
            <a:r>
              <a:rPr lang="en-US" dirty="0" err="1"/>
              <a:t>državnih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obveznica</a:t>
            </a:r>
            <a:r>
              <a:rPr lang="en-US" dirty="0"/>
              <a:t> </a:t>
            </a:r>
            <a:r>
              <a:rPr lang="en-US" dirty="0" err="1"/>
              <a:t>lokalnih</a:t>
            </a:r>
            <a:r>
              <a:rPr lang="en-US" dirty="0"/>
              <a:t> </a:t>
            </a:r>
            <a:r>
              <a:rPr lang="en-US" dirty="0" err="1"/>
              <a:t>vlasti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82260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n-US" b="1" dirty="0" err="1"/>
              <a:t>Štedno</a:t>
            </a:r>
            <a:r>
              <a:rPr lang="en-US" b="1" dirty="0"/>
              <a:t> </a:t>
            </a:r>
            <a:r>
              <a:rPr lang="en-US" b="1" dirty="0" err="1"/>
              <a:t>kreditne</a:t>
            </a:r>
            <a:r>
              <a:rPr lang="en-US" b="1" dirty="0"/>
              <a:t> </a:t>
            </a:r>
            <a:r>
              <a:rPr lang="en-US" b="1" dirty="0" err="1"/>
              <a:t>zadruge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prikupljaju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štedne</a:t>
            </a:r>
            <a:r>
              <a:rPr lang="en-US" dirty="0"/>
              <a:t> </a:t>
            </a:r>
            <a:r>
              <a:rPr lang="en-US" dirty="0" err="1"/>
              <a:t>depozite</a:t>
            </a:r>
            <a:r>
              <a:rPr lang="en-US" dirty="0" smtClean="0"/>
              <a:t>,</a:t>
            </a:r>
            <a:r>
              <a:rPr lang="sr-Latn-ME" dirty="0" smtClean="0"/>
              <a:t> </a:t>
            </a:r>
            <a:r>
              <a:rPr lang="en-US" dirty="0" err="1" smtClean="0"/>
              <a:t>oročene</a:t>
            </a:r>
            <a:r>
              <a:rPr lang="en-US" dirty="0" smtClean="0"/>
              <a:t> </a:t>
            </a:r>
            <a:r>
              <a:rPr lang="en-US" dirty="0" err="1"/>
              <a:t>depozite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tekuće</a:t>
            </a:r>
            <a:r>
              <a:rPr lang="en-US" dirty="0"/>
              <a:t> </a:t>
            </a:r>
            <a:r>
              <a:rPr lang="en-US" dirty="0" err="1"/>
              <a:t>račune</a:t>
            </a:r>
            <a:r>
              <a:rPr lang="en-US" dirty="0"/>
              <a:t>. </a:t>
            </a:r>
            <a:endParaRPr lang="sr-Latn-ME" dirty="0" smtClean="0"/>
          </a:p>
          <a:p>
            <a:r>
              <a:rPr lang="en-US" dirty="0" err="1" smtClean="0"/>
              <a:t>Ovako</a:t>
            </a:r>
            <a:r>
              <a:rPr lang="en-US" dirty="0" smtClean="0"/>
              <a:t> </a:t>
            </a:r>
            <a:r>
              <a:rPr lang="en-US" dirty="0" err="1"/>
              <a:t>prikupljena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se </a:t>
            </a:r>
            <a:r>
              <a:rPr lang="en-US" dirty="0" smtClean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 smtClean="0"/>
              <a:t>za</a:t>
            </a:r>
            <a:r>
              <a:rPr lang="sr-Latn-ME" dirty="0" smtClean="0"/>
              <a:t> </a:t>
            </a:r>
            <a:r>
              <a:rPr lang="en-US" dirty="0" err="1" smtClean="0"/>
              <a:t>odobravanje</a:t>
            </a:r>
            <a:r>
              <a:rPr lang="en-US" dirty="0" smtClean="0"/>
              <a:t> </a:t>
            </a:r>
            <a:r>
              <a:rPr lang="en-US" dirty="0" err="1"/>
              <a:t>hipotekarnih</a:t>
            </a:r>
            <a:r>
              <a:rPr lang="en-US" dirty="0"/>
              <a:t> </a:t>
            </a:r>
            <a:r>
              <a:rPr lang="en-US" dirty="0" err="1"/>
              <a:t>kredita</a:t>
            </a:r>
            <a:r>
              <a:rPr lang="en-US" dirty="0" smtClean="0"/>
              <a:t>.</a:t>
            </a:r>
            <a:endParaRPr lang="sr-Latn-ME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/>
              <a:t>nastupajuće</a:t>
            </a:r>
            <a:r>
              <a:rPr lang="en-US" dirty="0"/>
              <a:t> </a:t>
            </a:r>
            <a:r>
              <a:rPr lang="en-US" dirty="0" err="1"/>
              <a:t>deregulacije</a:t>
            </a:r>
            <a:r>
              <a:rPr lang="en-US" dirty="0"/>
              <a:t> </a:t>
            </a:r>
            <a:r>
              <a:rPr lang="en-US" dirty="0" err="1"/>
              <a:t>štedno</a:t>
            </a:r>
            <a:r>
              <a:rPr lang="en-US" dirty="0"/>
              <a:t> </a:t>
            </a:r>
            <a:r>
              <a:rPr lang="en-US" dirty="0" err="1" smtClean="0"/>
              <a:t>kreditnim</a:t>
            </a:r>
            <a:r>
              <a:rPr lang="sr-Latn-ME" dirty="0" smtClean="0"/>
              <a:t> </a:t>
            </a:r>
            <a:r>
              <a:rPr lang="pl-PL" dirty="0" smtClean="0"/>
              <a:t>zadrugama </a:t>
            </a:r>
            <a:r>
              <a:rPr lang="pl-PL" dirty="0"/>
              <a:t>je bilo odobreno samo odobravanje hipotekarnih kredita bez </a:t>
            </a:r>
            <a:r>
              <a:rPr lang="pl-PL" dirty="0" smtClean="0"/>
              <a:t>mogućnosti </a:t>
            </a:r>
            <a:r>
              <a:rPr lang="vi-VN" dirty="0" smtClean="0"/>
              <a:t>otvaranja </a:t>
            </a:r>
            <a:r>
              <a:rPr lang="vi-VN" dirty="0"/>
              <a:t>tekućih računa. </a:t>
            </a:r>
            <a:endParaRPr lang="sr-Latn-ME" dirty="0"/>
          </a:p>
        </p:txBody>
      </p:sp>
    </p:spTree>
    <p:extLst>
      <p:ext uri="{BB962C8B-B14F-4D97-AF65-F5344CB8AC3E}">
        <p14:creationId xmlns="" xmlns:p14="http://schemas.microsoft.com/office/powerpoint/2010/main" val="59296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6243</Words>
  <Application>Microsoft Office PowerPoint</Application>
  <PresentationFormat>On-screen Show (4:3)</PresentationFormat>
  <Paragraphs>334</Paragraphs>
  <Slides>115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6" baseType="lpstr">
      <vt:lpstr>Office Theme</vt:lpstr>
      <vt:lpstr>PRAVO FINANSIJSKIH INSTITUCIJA</vt:lpstr>
      <vt:lpstr>Cilj izučavanja</vt:lpstr>
      <vt:lpstr>Ocjene</vt:lpstr>
      <vt:lpstr>literatura</vt:lpstr>
      <vt:lpstr>Nastavne jedinice</vt:lpstr>
      <vt:lpstr> Finansijski sistem i finansijska tržišta</vt:lpstr>
      <vt:lpstr>Slide 7</vt:lpstr>
      <vt:lpstr>Slide 8</vt:lpstr>
      <vt:lpstr>Slide 9</vt:lpstr>
      <vt:lpstr>Slide 10</vt:lpstr>
      <vt:lpstr>Slide 11</vt:lpstr>
      <vt:lpstr>Slide 12</vt:lpstr>
      <vt:lpstr>Slide 13</vt:lpstr>
      <vt:lpstr> FINANSIJSKA TRŽIŠTA 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 Struktura finansijskih tržišta 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Najznačajniji finansijski posrednici 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</vt:vector>
  </TitlesOfParts>
  <Company>Centralna banka Crne Gore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Halil Kalac</dc:creator>
  <cp:lastModifiedBy>ProBook 4540s</cp:lastModifiedBy>
  <cp:revision>66</cp:revision>
  <dcterms:created xsi:type="dcterms:W3CDTF">2015-03-10T21:42:56Z</dcterms:created>
  <dcterms:modified xsi:type="dcterms:W3CDTF">2018-03-09T10:25:50Z</dcterms:modified>
</cp:coreProperties>
</file>