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6" r:id="rId6"/>
    <p:sldId id="290" r:id="rId7"/>
    <p:sldId id="260" r:id="rId8"/>
    <p:sldId id="291" r:id="rId9"/>
    <p:sldId id="287" r:id="rId10"/>
    <p:sldId id="261" r:id="rId11"/>
    <p:sldId id="292" r:id="rId12"/>
    <p:sldId id="262" r:id="rId13"/>
    <p:sldId id="293" r:id="rId14"/>
    <p:sldId id="263" r:id="rId15"/>
    <p:sldId id="297" r:id="rId16"/>
    <p:sldId id="264" r:id="rId17"/>
    <p:sldId id="294" r:id="rId18"/>
    <p:sldId id="266" r:id="rId19"/>
    <p:sldId id="295" r:id="rId20"/>
    <p:sldId id="267" r:id="rId21"/>
    <p:sldId id="303" r:id="rId22"/>
    <p:sldId id="268" r:id="rId23"/>
    <p:sldId id="296" r:id="rId24"/>
    <p:sldId id="269" r:id="rId25"/>
    <p:sldId id="298" r:id="rId26"/>
    <p:sldId id="270" r:id="rId27"/>
    <p:sldId id="289" r:id="rId28"/>
    <p:sldId id="272" r:id="rId29"/>
    <p:sldId id="273" r:id="rId30"/>
    <p:sldId id="274" r:id="rId31"/>
    <p:sldId id="299" r:id="rId32"/>
    <p:sldId id="275" r:id="rId33"/>
    <p:sldId id="276" r:id="rId34"/>
    <p:sldId id="277" r:id="rId35"/>
    <p:sldId id="278" r:id="rId36"/>
    <p:sldId id="279" r:id="rId37"/>
    <p:sldId id="300" r:id="rId38"/>
    <p:sldId id="280" r:id="rId39"/>
    <p:sldId id="302" r:id="rId40"/>
    <p:sldId id="281" r:id="rId41"/>
    <p:sldId id="282" r:id="rId42"/>
    <p:sldId id="301" r:id="rId43"/>
    <p:sldId id="283" r:id="rId44"/>
    <p:sldId id="285" r:id="rId45"/>
    <p:sldId id="284" r:id="rId4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9323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19679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65769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20008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138522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43793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195483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24432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08418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53759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414090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9D552-ADD4-4ACA-985F-9BD346CE9535}" type="datetimeFigureOut">
              <a:rPr lang="sr-Latn-ME" smtClean="0"/>
              <a:pPr/>
              <a:t>1.1.2018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5B375-21F9-4521-9CAD-BD9AC23FDEC2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351890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328591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/>
              <a:t/>
            </a:r>
            <a:br>
              <a:rPr lang="sr-Latn-ME" dirty="0"/>
            </a:br>
            <a:r>
              <a:rPr lang="vi-VN" dirty="0" smtClean="0"/>
              <a:t>M</a:t>
            </a:r>
            <a:r>
              <a:rPr lang="sr-Latn-ME" dirty="0" smtClean="0"/>
              <a:t>EĐUNARODNE FINANSIJSKE INSTITUCIJE</a:t>
            </a:r>
            <a:br>
              <a:rPr lang="sr-Latn-ME" dirty="0" smtClean="0"/>
            </a:br>
            <a:r>
              <a:rPr lang="vi-VN" dirty="0" smtClean="0"/>
              <a:t> </a:t>
            </a: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/>
              <a:t/>
            </a:r>
            <a:br>
              <a:rPr lang="sr-Latn-ME" dirty="0"/>
            </a:br>
            <a:r>
              <a:rPr lang="vi-VN" dirty="0" smtClean="0"/>
              <a:t/>
            </a:r>
            <a:br>
              <a:rPr lang="vi-VN" dirty="0" smtClean="0"/>
            </a:b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772946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vi-VN" dirty="0" smtClean="0"/>
              <a:t>Ove promjene su uglavnom uslijedile osamdesetih</a:t>
            </a:r>
            <a:r>
              <a:rPr lang="sr-Latn-ME" dirty="0" smtClean="0"/>
              <a:t> </a:t>
            </a:r>
            <a:r>
              <a:rPr lang="vi-VN" dirty="0" smtClean="0"/>
              <a:t>godina XX vijeka, kada je propagirana "ekonomija </a:t>
            </a:r>
            <a:r>
              <a:rPr lang="sr-Latn-ME" dirty="0" smtClean="0"/>
              <a:t> </a:t>
            </a:r>
            <a:r>
              <a:rPr lang="vi-VN" dirty="0" smtClean="0"/>
              <a:t>ponude" pod uticajem Ronalda Regana i Margaret </a:t>
            </a:r>
          </a:p>
          <a:p>
            <a:pPr marL="0" indent="0">
              <a:buNone/>
            </a:pPr>
            <a:r>
              <a:rPr lang="vi-VN" dirty="0" smtClean="0"/>
              <a:t>Tačer </a:t>
            </a:r>
          </a:p>
          <a:p>
            <a:r>
              <a:rPr lang="vi-VN" dirty="0" smtClean="0"/>
              <a:t>Osim gore pomenutih ciljeva, MMF je padom</a:t>
            </a:r>
            <a:r>
              <a:rPr lang="sr-Latn-ME" dirty="0" smtClean="0"/>
              <a:t> </a:t>
            </a:r>
            <a:r>
              <a:rPr lang="vi-VN" dirty="0" smtClean="0"/>
              <a:t>Berlinskog zida dobio još jedan izazov koji se svodio na upravljanje</a:t>
            </a:r>
            <a:r>
              <a:rPr lang="en-US" dirty="0" smtClean="0"/>
              <a:t> </a:t>
            </a:r>
            <a:r>
              <a:rPr lang="vi-VN" dirty="0" smtClean="0"/>
              <a:t>tranazicijom </a:t>
            </a:r>
          </a:p>
        </p:txBody>
      </p:sp>
    </p:spTree>
    <p:extLst>
      <p:ext uri="{BB962C8B-B14F-4D97-AF65-F5344CB8AC3E}">
        <p14:creationId xmlns:p14="http://schemas.microsoft.com/office/powerpoint/2010/main" xmlns="" val="3822125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Svaka od zemalja članica MMF a ima određenu </a:t>
            </a:r>
            <a:r>
              <a:rPr lang="sr-Latn-ME" dirty="0" smtClean="0"/>
              <a:t> </a:t>
            </a:r>
            <a:r>
              <a:rPr lang="vi-VN" dirty="0" smtClean="0"/>
              <a:t>kvotu </a:t>
            </a:r>
            <a:r>
              <a:rPr lang="vi-VN" dirty="0"/>
              <a:t>koju uplaćuje u Fond dok se sama uplata </a:t>
            </a:r>
            <a:r>
              <a:rPr lang="sr-Latn-ME" dirty="0" smtClean="0"/>
              <a:t> </a:t>
            </a:r>
            <a:r>
              <a:rPr lang="vi-VN" dirty="0" smtClean="0"/>
              <a:t>vrši </a:t>
            </a:r>
            <a:r>
              <a:rPr lang="vi-VN" dirty="0"/>
              <a:t>tako što se 25% uplaćuje u specijalnim pravima vučenja (SDR) ili konvertibilnim valutama a 75% u nacionalnoj valuti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577589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/>
              <a:t>Najviši organi Fonda su: </a:t>
            </a:r>
            <a:br>
              <a:rPr lang="sr-Latn-ME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dirty="0" smtClean="0"/>
              <a:t>1. Odbor guvernera; </a:t>
            </a:r>
          </a:p>
          <a:p>
            <a:pPr marL="0" indent="0">
              <a:buNone/>
            </a:pPr>
            <a:r>
              <a:rPr lang="vi-VN" dirty="0" smtClean="0"/>
              <a:t>2. Odbor izvršnih direktora; </a:t>
            </a:r>
          </a:p>
          <a:p>
            <a:pPr marL="0" indent="0">
              <a:buNone/>
            </a:pPr>
            <a:r>
              <a:rPr lang="vi-VN" dirty="0" smtClean="0"/>
              <a:t>3. Direktor. </a:t>
            </a:r>
          </a:p>
          <a:p>
            <a:pPr marL="0" indent="0">
              <a:buNone/>
            </a:pPr>
            <a:r>
              <a:rPr lang="vi-VN" dirty="0" smtClean="0"/>
              <a:t>Zemlje članice koje imaju problema sa deficitom platnog bilansa mogu pod određenim uslovima računati na kredite MMF a </a:t>
            </a:r>
          </a:p>
          <a:p>
            <a:pPr marL="0" indent="0">
              <a:buNone/>
            </a:pPr>
            <a:r>
              <a:rPr lang="vi-VN" dirty="0" smtClean="0"/>
              <a:t>Vrste kredita koji su se mogli dobiti od Fonda su tokom vremena mijenjani, a naročito tokom šezdesetih i sedamdesetih godina </a:t>
            </a:r>
          </a:p>
        </p:txBody>
      </p:sp>
    </p:spTree>
    <p:extLst>
      <p:ext uri="{BB962C8B-B14F-4D97-AF65-F5344CB8AC3E}">
        <p14:creationId xmlns:p14="http://schemas.microsoft.com/office/powerpoint/2010/main" xmlns="" val="1331354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Za sva pozajmljena sredstva dužnici plaćaju Fondu proviziju</a:t>
            </a:r>
            <a:r>
              <a:rPr lang="vi-VN" dirty="0" smtClean="0"/>
              <a:t>,</a:t>
            </a:r>
            <a:r>
              <a:rPr lang="sr-Latn-ME" dirty="0" smtClean="0"/>
              <a:t> </a:t>
            </a:r>
            <a:r>
              <a:rPr lang="vi-VN" dirty="0" smtClean="0"/>
              <a:t>troškove </a:t>
            </a:r>
            <a:r>
              <a:rPr lang="vi-VN" dirty="0"/>
              <a:t>i kamatu </a:t>
            </a:r>
            <a:endParaRPr lang="sr-Latn-ME" dirty="0"/>
          </a:p>
          <a:p>
            <a:r>
              <a:rPr lang="vi-VN" dirty="0" smtClean="0"/>
              <a:t>Naravno</a:t>
            </a:r>
            <a:r>
              <a:rPr lang="vi-VN" dirty="0"/>
              <a:t>, dobijanje samog kredita u osnovi zavisi od veličine kvote date zemlje, uz prethodan dogovor sa Fondom o programu prilagođavanja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091601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/>
              <a:t>Međutim, sam program prilagođavanja odnosno uslovi koje MMF postavlja pred zemlje korisnice zajma su</a:t>
            </a:r>
            <a:r>
              <a:rPr lang="sr-Latn-ME" dirty="0" smtClean="0"/>
              <a:t> </a:t>
            </a:r>
            <a:r>
              <a:rPr lang="vi-VN" dirty="0" smtClean="0"/>
              <a:t>često razlog zašto vlade traže pomoć od strane ove</a:t>
            </a:r>
            <a:r>
              <a:rPr lang="sr-Latn-ME" dirty="0" smtClean="0"/>
              <a:t> </a:t>
            </a:r>
            <a:r>
              <a:rPr lang="vi-VN" dirty="0" smtClean="0"/>
              <a:t>institucije </a:t>
            </a:r>
          </a:p>
          <a:p>
            <a:r>
              <a:rPr lang="vi-VN" dirty="0" smtClean="0"/>
              <a:t>To iz razloga što vlade u Fondu nalaze dežurnog krivca za eventualna iznevjerena očekivanja birača, usled sprovedenih bolnih ekonomskih reformi, čime nastoje da ačuvaju svoj politički rejting </a:t>
            </a:r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765272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Tako da potreba za zajmovima nije ni neophodan, niti </a:t>
            </a:r>
            <a:r>
              <a:rPr lang="sr-Latn-ME" dirty="0" smtClean="0"/>
              <a:t> </a:t>
            </a:r>
            <a:r>
              <a:rPr lang="vi-VN" dirty="0" smtClean="0"/>
              <a:t>dovoljan </a:t>
            </a:r>
            <a:r>
              <a:rPr lang="vi-VN" dirty="0"/>
              <a:t>uslov za saradnju sa Fondom, a u prvi plan </a:t>
            </a:r>
            <a:r>
              <a:rPr lang="vi-VN" dirty="0" smtClean="0"/>
              <a:t>izbijaju </a:t>
            </a:r>
            <a:r>
              <a:rPr lang="vi-VN" dirty="0"/>
              <a:t>uslovi koje vlade predstavljaju kao nešto </a:t>
            </a:r>
            <a:r>
              <a:rPr lang="vi-VN" dirty="0" smtClean="0"/>
              <a:t>nametnuto</a:t>
            </a:r>
            <a:r>
              <a:rPr lang="vi-VN" dirty="0"/>
              <a:t>, a u suštini je vrlo dobrodošlo za domaću </a:t>
            </a:r>
            <a:r>
              <a:rPr lang="sr-Latn-ME" dirty="0" smtClean="0"/>
              <a:t> </a:t>
            </a:r>
            <a:r>
              <a:rPr lang="vi-VN" dirty="0" smtClean="0"/>
              <a:t>javnost </a:t>
            </a:r>
            <a:endParaRPr lang="vi-VN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267640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dirty="0" smtClean="0"/>
              <a:t>Na početku  Fond</a:t>
            </a:r>
            <a:r>
              <a:rPr lang="en-US" dirty="0" smtClean="0"/>
              <a:t> se</a:t>
            </a:r>
            <a:r>
              <a:rPr lang="vi-VN" dirty="0" smtClean="0"/>
              <a:t> zalagao za: </a:t>
            </a:r>
          </a:p>
          <a:p>
            <a:r>
              <a:rPr lang="vi-VN" dirty="0" smtClean="0"/>
              <a:t>Čvrste devizne kurseve; </a:t>
            </a:r>
          </a:p>
          <a:p>
            <a:r>
              <a:rPr lang="vi-VN" dirty="0" smtClean="0"/>
              <a:t>Jedinstvene devizne kurseve; </a:t>
            </a:r>
          </a:p>
          <a:p>
            <a:r>
              <a:rPr lang="vi-VN" dirty="0" smtClean="0"/>
              <a:t>Za ostvarenje konvertibilnosti nacionalnih valuta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vi-VN" dirty="0" smtClean="0"/>
              <a:t>Kasnije je zbog nedostataka takvog monetarnog sistema i promjena u svjetskoj privredi došlo do napuštanja politike čvrstih deviznih kurseva</a:t>
            </a:r>
            <a:r>
              <a:rPr lang="en-US" dirty="0" smtClean="0"/>
              <a:t>.</a:t>
            </a:r>
            <a:r>
              <a:rPr lang="vi-VN" dirty="0" smtClean="0"/>
              <a:t>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758700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Tokom 1973. godine većina zemalja prelazi na</a:t>
            </a:r>
            <a:r>
              <a:rPr lang="en-US" dirty="0"/>
              <a:t> </a:t>
            </a:r>
            <a:r>
              <a:rPr lang="vi-VN" dirty="0"/>
              <a:t>režim plivajućih deviznih kurseva, čime međunarodni monetarni sistem koji je konstruisan u Breton Vudsu prestaje da postoji .</a:t>
            </a:r>
            <a:endParaRPr lang="en-US" dirty="0"/>
          </a:p>
          <a:p>
            <a:r>
              <a:rPr lang="vi-VN" dirty="0"/>
              <a:t>Godine 1976. Fond je prihvatio i legalizovao</a:t>
            </a:r>
            <a:r>
              <a:rPr lang="en-US" dirty="0"/>
              <a:t> </a:t>
            </a:r>
            <a:r>
              <a:rPr lang="vi-VN" dirty="0"/>
              <a:t>praksu fleksibilnih deviznih kurseva</a:t>
            </a:r>
            <a:r>
              <a:rPr lang="en-US" dirty="0"/>
              <a:t>.</a:t>
            </a:r>
            <a:r>
              <a:rPr lang="vi-VN" dirty="0"/>
              <a:t>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782559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Kao rezultat potrebe za reformom međunarodnog </a:t>
            </a:r>
            <a:r>
              <a:rPr lang="sr-Latn-ME" dirty="0" smtClean="0"/>
              <a:t> </a:t>
            </a:r>
            <a:r>
              <a:rPr lang="vi-VN" dirty="0" smtClean="0"/>
              <a:t>monetarnog sistema, 1967. godine je odlučeno da se u okviru Fonda nov oblik međunarodnog sredstva plaćanja </a:t>
            </a:r>
            <a:r>
              <a:rPr lang="sr-Latn-ME" dirty="0" smtClean="0"/>
              <a:t> </a:t>
            </a:r>
            <a:r>
              <a:rPr lang="vi-VN" dirty="0" smtClean="0"/>
              <a:t>u vidu specijalnih prava vučenja SDR (Special Drawing Rights) </a:t>
            </a:r>
          </a:p>
          <a:p>
            <a:r>
              <a:rPr lang="vi-VN" dirty="0" smtClean="0"/>
              <a:t>Riječ je o vještački stvorenoj aktivi koja se koristi u </a:t>
            </a:r>
            <a:r>
              <a:rPr lang="sr-Latn-ME" dirty="0" smtClean="0"/>
              <a:t> </a:t>
            </a:r>
            <a:r>
              <a:rPr lang="vi-VN" dirty="0" smtClean="0"/>
              <a:t>međunarodnim plaćanjima </a:t>
            </a:r>
          </a:p>
        </p:txBody>
      </p:sp>
    </p:spTree>
    <p:extLst>
      <p:ext uri="{BB962C8B-B14F-4D97-AF65-F5344CB8AC3E}">
        <p14:creationId xmlns:p14="http://schemas.microsoft.com/office/powerpoint/2010/main" xmlns="" val="1056171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SDR je trebao da zadovolji dva zahtjeva: </a:t>
            </a:r>
          </a:p>
          <a:p>
            <a:pPr marL="0" indent="0">
              <a:buNone/>
            </a:pPr>
            <a:r>
              <a:rPr lang="vi-VN" dirty="0"/>
              <a:t>1. Povećanje međunarodne likvidnosti u skladu sa potrebama; </a:t>
            </a:r>
          </a:p>
          <a:p>
            <a:pPr marL="0" indent="0">
              <a:buNone/>
            </a:pPr>
            <a:r>
              <a:rPr lang="vi-VN" dirty="0"/>
              <a:t>2. Osiguranje pouzdanog zajedničkog denominatora u kojem će nacionalne valute iskazivati vrijednost.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96153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Sadržaj predavanja: </a:t>
            </a:r>
          </a:p>
          <a:p>
            <a:r>
              <a:rPr lang="vi-VN" dirty="0" smtClean="0"/>
              <a:t>Međunarodni monetarni fond </a:t>
            </a:r>
          </a:p>
          <a:p>
            <a:r>
              <a:rPr lang="vi-VN" dirty="0" smtClean="0"/>
              <a:t>Grupa svjetske banke </a:t>
            </a:r>
          </a:p>
          <a:p>
            <a:r>
              <a:rPr lang="vi-VN" dirty="0" smtClean="0"/>
              <a:t>Rezultati politike međunarodnih finansijskih </a:t>
            </a:r>
            <a:r>
              <a:rPr lang="en-US" dirty="0" smtClean="0"/>
              <a:t> </a:t>
            </a:r>
            <a:r>
              <a:rPr lang="vi-VN" dirty="0" smtClean="0"/>
              <a:t>institucija </a:t>
            </a:r>
          </a:p>
          <a:p>
            <a:r>
              <a:rPr lang="vi-VN" dirty="0" smtClean="0"/>
              <a:t>Potreba za reformisanim međunarodnim </a:t>
            </a:r>
          </a:p>
          <a:p>
            <a:pPr marL="0" indent="0">
              <a:buNone/>
            </a:pPr>
            <a:r>
              <a:rPr lang="vi-VN" dirty="0" smtClean="0"/>
              <a:t>finansijskim institucijama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443433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 smtClean="0"/>
              <a:t>Vrijednost jedinice SDR a, koja se utvrđuje na osnovu </a:t>
            </a:r>
          </a:p>
          <a:p>
            <a:pPr marL="0" indent="0">
              <a:buNone/>
            </a:pPr>
            <a:r>
              <a:rPr lang="vi-VN" dirty="0" smtClean="0"/>
              <a:t>korpe valuta, je više puta mijenjana, a od 1. januara </a:t>
            </a:r>
          </a:p>
          <a:p>
            <a:pPr marL="0" indent="0">
              <a:buNone/>
            </a:pPr>
            <a:r>
              <a:rPr lang="vi-VN" dirty="0" smtClean="0"/>
              <a:t>2001. godine se određuje na osnovu četiri valute: </a:t>
            </a:r>
          </a:p>
          <a:p>
            <a:pPr marL="0" indent="0">
              <a:buNone/>
            </a:pPr>
            <a:r>
              <a:rPr lang="vi-VN" dirty="0" smtClean="0"/>
              <a:t>dolara, eura, jena  i funte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vi-VN" dirty="0" smtClean="0"/>
              <a:t>Ipak, rezulati koje su SDR ostvarila nijesu </a:t>
            </a:r>
          </a:p>
          <a:p>
            <a:pPr marL="0" indent="0">
              <a:buNone/>
            </a:pPr>
            <a:r>
              <a:rPr lang="vi-VN" dirty="0" smtClean="0"/>
              <a:t>zadovoljavajuća, obzirom da je povećanje nivoa </a:t>
            </a:r>
          </a:p>
          <a:p>
            <a:pPr marL="0" indent="0">
              <a:buNone/>
            </a:pPr>
            <a:r>
              <a:rPr lang="vi-VN" dirty="0" smtClean="0"/>
              <a:t>međunarodne likvidnosti dosta skromno (udio SDR a u </a:t>
            </a:r>
          </a:p>
          <a:p>
            <a:pPr marL="0" indent="0">
              <a:buNone/>
            </a:pPr>
            <a:r>
              <a:rPr lang="vi-VN" dirty="0" smtClean="0"/>
              <a:t>monetarnim rezervama je 2%) </a:t>
            </a:r>
          </a:p>
          <a:p>
            <a:r>
              <a:rPr lang="vi-VN" dirty="0" smtClean="0"/>
              <a:t>Sa druge strane, više puta mijenjan model za </a:t>
            </a:r>
          </a:p>
          <a:p>
            <a:pPr marL="0" indent="0">
              <a:buNone/>
            </a:pPr>
            <a:r>
              <a:rPr lang="vi-VN" dirty="0" smtClean="0"/>
              <a:t>utvrđivanje vrijednosti jedinice SDR a onemogućava </a:t>
            </a:r>
          </a:p>
          <a:p>
            <a:pPr marL="0" indent="0">
              <a:buNone/>
            </a:pPr>
            <a:r>
              <a:rPr lang="vi-VN" dirty="0" smtClean="0"/>
              <a:t>utvrđivanje realne vrijednosti SDR a kroz vrijeme </a:t>
            </a:r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015735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GRUPA SVJETSKA BANKA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402170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/>
              <a:t>Grupa </a:t>
            </a:r>
            <a:r>
              <a:rPr lang="sr-Latn-ME" dirty="0" smtClean="0"/>
              <a:t>svjetska banka  </a:t>
            </a:r>
            <a:r>
              <a:rPr lang="sr-Latn-ME" dirty="0"/>
              <a:t/>
            </a:r>
            <a:br>
              <a:rPr lang="sr-Latn-ME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/>
              <a:t>Međunarodna banka za obnovu i razvoj (International </a:t>
            </a:r>
            <a:r>
              <a:rPr lang="sr-Latn-ME" dirty="0" smtClean="0"/>
              <a:t> </a:t>
            </a:r>
            <a:r>
              <a:rPr lang="vi-VN" dirty="0" smtClean="0"/>
              <a:t>Bank for Reconstruction and Development </a:t>
            </a:r>
            <a:r>
              <a:rPr lang="sr-Latn-ME" dirty="0" smtClean="0"/>
              <a:t>-</a:t>
            </a:r>
            <a:r>
              <a:rPr lang="vi-VN" dirty="0" smtClean="0"/>
              <a:t>IBRD) je, kao i MMF, produkt Drugog svjetskog rata i nastala je kao rezultat pomenute međunarodne konferencije u Breton Vuds u, jula 1944. godine </a:t>
            </a:r>
          </a:p>
          <a:p>
            <a:r>
              <a:rPr lang="vi-VN" dirty="0" smtClean="0"/>
              <a:t>Pod okriljem IBRD su kasnije formirane još tri </a:t>
            </a:r>
          </a:p>
          <a:p>
            <a:pPr marL="0" indent="0">
              <a:buNone/>
            </a:pPr>
            <a:r>
              <a:rPr lang="vi-VN" dirty="0" smtClean="0"/>
              <a:t>finansijske institucije: </a:t>
            </a:r>
          </a:p>
        </p:txBody>
      </p:sp>
    </p:spTree>
    <p:extLst>
      <p:ext uri="{BB962C8B-B14F-4D97-AF65-F5344CB8AC3E}">
        <p14:creationId xmlns:p14="http://schemas.microsoft.com/office/powerpoint/2010/main" xmlns="" val="1126552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dirty="0"/>
              <a:t>1. Međunarodna finansijska korporacija </a:t>
            </a:r>
            <a:r>
              <a:rPr lang="sr-Latn-ME" dirty="0" smtClean="0"/>
              <a:t>-</a:t>
            </a:r>
            <a:r>
              <a:rPr lang="vi-VN" dirty="0" smtClean="0"/>
              <a:t>IFC</a:t>
            </a:r>
            <a:r>
              <a:rPr lang="vi-VN" dirty="0"/>
              <a:t>; </a:t>
            </a:r>
          </a:p>
          <a:p>
            <a:pPr marL="0" indent="0">
              <a:buNone/>
            </a:pPr>
            <a:r>
              <a:rPr lang="vi-VN" dirty="0"/>
              <a:t>2. Međunarodno udruženje za razvoj </a:t>
            </a:r>
            <a:r>
              <a:rPr lang="sr-Latn-ME" dirty="0" smtClean="0"/>
              <a:t>-</a:t>
            </a:r>
            <a:r>
              <a:rPr lang="vi-VN" dirty="0" smtClean="0"/>
              <a:t>IDA</a:t>
            </a:r>
            <a:r>
              <a:rPr lang="vi-VN" dirty="0"/>
              <a:t>; </a:t>
            </a:r>
          </a:p>
          <a:p>
            <a:pPr marL="0" indent="0">
              <a:buNone/>
            </a:pPr>
            <a:r>
              <a:rPr lang="vi-VN" dirty="0"/>
              <a:t>3. Multilateralna agencija za garantovanje investicija </a:t>
            </a:r>
            <a:r>
              <a:rPr lang="sr-Latn-ME" dirty="0" smtClean="0"/>
              <a:t>-</a:t>
            </a:r>
            <a:r>
              <a:rPr lang="vi-VN" dirty="0" smtClean="0"/>
              <a:t>MIGA</a:t>
            </a:r>
            <a:r>
              <a:rPr lang="vi-VN" dirty="0"/>
              <a:t>. </a:t>
            </a:r>
          </a:p>
          <a:p>
            <a:r>
              <a:rPr lang="vi-VN" dirty="0"/>
              <a:t>Za IBRD i IDA se često koristi naziv Svjetska banka </a:t>
            </a:r>
          </a:p>
          <a:p>
            <a:r>
              <a:rPr lang="vi-VN" dirty="0"/>
              <a:t>Sve četiri institucije: IBRD, IFC, IDA i MIGA čine Grupu </a:t>
            </a:r>
            <a:r>
              <a:rPr lang="sr-Latn-ME" dirty="0" smtClean="0"/>
              <a:t> </a:t>
            </a:r>
            <a:r>
              <a:rPr lang="vi-VN" dirty="0" smtClean="0"/>
              <a:t>svjetske </a:t>
            </a:r>
            <a:r>
              <a:rPr lang="vi-VN" dirty="0"/>
              <a:t>banke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430060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sr-Latn-ME" dirty="0" smtClean="0"/>
              <a:t>Osnovni cilj Svjetske banke je finansiranje projekata koji su značajni za nacionalnu ekonomiju a za koje nije zainteresovan privatni kapital zbog nedovoljne profitabilnosti, obzirom da su u pitanju veći iznosi te samim tim i veći rizici </a:t>
            </a:r>
          </a:p>
          <a:p>
            <a:r>
              <a:rPr lang="sr-Latn-ME" dirty="0" smtClean="0"/>
              <a:t>Odmah nakon II svjetskog rata, IBRD je pažnju posvetio obnovi privreda ratom razorenih zemalja, da bi se </a:t>
            </a:r>
            <a:r>
              <a:rPr lang="en-US" dirty="0" smtClean="0"/>
              <a:t> </a:t>
            </a:r>
            <a:r>
              <a:rPr lang="sr-Latn-ME" dirty="0" smtClean="0"/>
              <a:t>nakon Maršalovog plana Banka više okrenula </a:t>
            </a:r>
            <a:r>
              <a:rPr lang="en-US" dirty="0" smtClean="0"/>
              <a:t> </a:t>
            </a:r>
            <a:r>
              <a:rPr lang="sr-Latn-ME" dirty="0" smtClean="0"/>
              <a:t>finansiranju nerazvijenih zemalja </a:t>
            </a:r>
          </a:p>
        </p:txBody>
      </p:sp>
    </p:spTree>
    <p:extLst>
      <p:ext uri="{BB962C8B-B14F-4D97-AF65-F5344CB8AC3E}">
        <p14:creationId xmlns:p14="http://schemas.microsoft.com/office/powerpoint/2010/main" xmlns="" val="1575568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10000"/>
          </a:bodyPr>
          <a:lstStyle/>
          <a:p>
            <a:r>
              <a:rPr lang="sr-Latn-ME" sz="3800" dirty="0"/>
              <a:t>Zajmovi su uglavnom namijenjeni infrastrukturnim </a:t>
            </a:r>
            <a:r>
              <a:rPr lang="en-US" sz="3800" dirty="0"/>
              <a:t> </a:t>
            </a:r>
            <a:r>
              <a:rPr lang="sr-Latn-ME" sz="3800" dirty="0"/>
              <a:t>projektima, projektima iz sfere energetike, transporta, </a:t>
            </a:r>
            <a:r>
              <a:rPr lang="en-US" sz="3800" dirty="0"/>
              <a:t> </a:t>
            </a:r>
            <a:r>
              <a:rPr lang="sr-Latn-ME" sz="3800" dirty="0"/>
              <a:t>obrazovanja, industrije, razvoju poljoprivrede i sela, i </a:t>
            </a:r>
            <a:r>
              <a:rPr lang="en-US" sz="3800" dirty="0"/>
              <a:t> </a:t>
            </a:r>
            <a:r>
              <a:rPr lang="sr-Latn-ME" sz="3800" dirty="0" smtClean="0"/>
              <a:t>slično</a:t>
            </a:r>
          </a:p>
          <a:p>
            <a:r>
              <a:rPr lang="vi-VN" dirty="0"/>
              <a:t>Osamdesetih godina se počinje i sa zajmovima za </a:t>
            </a:r>
          </a:p>
          <a:p>
            <a:pPr marL="0" indent="0">
              <a:buNone/>
            </a:pPr>
            <a:r>
              <a:rPr lang="vi-VN" dirty="0"/>
              <a:t>strukturno prilagođavanje koji bi trebali da uspostave </a:t>
            </a:r>
          </a:p>
          <a:p>
            <a:pPr marL="0" indent="0">
              <a:buNone/>
            </a:pPr>
            <a:r>
              <a:rPr lang="vi-VN" dirty="0"/>
              <a:t>ravnotežu u platnom bilansu mijenjanjem privredne </a:t>
            </a:r>
          </a:p>
          <a:p>
            <a:pPr marL="0" indent="0">
              <a:buNone/>
            </a:pPr>
            <a:r>
              <a:rPr lang="vi-VN" dirty="0"/>
              <a:t>strukture, naravno uz zeleno svijetlo </a:t>
            </a:r>
            <a:r>
              <a:rPr lang="vi-VN" dirty="0" smtClean="0"/>
              <a:t>MMF</a:t>
            </a:r>
            <a:r>
              <a:rPr lang="sr-Latn-ME" dirty="0" smtClean="0"/>
              <a:t>-</a:t>
            </a:r>
            <a:r>
              <a:rPr lang="vi-VN" dirty="0" smtClean="0"/>
              <a:t> </a:t>
            </a:r>
            <a:r>
              <a:rPr lang="vi-VN" dirty="0"/>
              <a:t>a i uslove </a:t>
            </a:r>
          </a:p>
          <a:p>
            <a:pPr marL="0" indent="0">
              <a:buNone/>
            </a:pPr>
            <a:r>
              <a:rPr lang="vi-VN" dirty="0"/>
              <a:t>koje zemlje korisnici moraju da ispune 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198178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Pomenuti zajmovi čine oko 30% ukupno odobrenih </a:t>
            </a:r>
          </a:p>
          <a:p>
            <a:pPr marL="0" indent="0">
              <a:buNone/>
            </a:pPr>
            <a:r>
              <a:rPr lang="vi-VN" dirty="0" smtClean="0"/>
              <a:t>zajmova </a:t>
            </a:r>
          </a:p>
          <a:p>
            <a:r>
              <a:rPr lang="vi-VN" dirty="0" smtClean="0"/>
              <a:t>Proklamovane misije MMF a i Svjetske banke su </a:t>
            </a:r>
          </a:p>
          <a:p>
            <a:pPr marL="0" indent="0">
              <a:buNone/>
            </a:pPr>
            <a:r>
              <a:rPr lang="vi-VN" dirty="0" smtClean="0"/>
              <a:t>teorijski jasno razdvojene, međutim sa protokom </a:t>
            </a:r>
          </a:p>
          <a:p>
            <a:pPr marL="0" indent="0">
              <a:buNone/>
            </a:pPr>
            <a:r>
              <a:rPr lang="vi-VN" dirty="0" smtClean="0"/>
              <a:t>vremena  njihove aktivnosti</a:t>
            </a:r>
            <a:r>
              <a:rPr lang="sr-Latn-ME" dirty="0" smtClean="0"/>
              <a:t> su</a:t>
            </a:r>
            <a:r>
              <a:rPr lang="vi-VN" dirty="0" smtClean="0"/>
              <a:t> postajale sve više </a:t>
            </a:r>
          </a:p>
          <a:p>
            <a:pPr marL="0" indent="0">
              <a:buNone/>
            </a:pPr>
            <a:r>
              <a:rPr lang="vi-VN" dirty="0" smtClean="0"/>
              <a:t>ispreplijetane, tako da ih često obuhvataju jednim </a:t>
            </a:r>
          </a:p>
          <a:p>
            <a:pPr marL="0" indent="0">
              <a:buNone/>
            </a:pPr>
            <a:r>
              <a:rPr lang="vi-VN" dirty="0" smtClean="0"/>
              <a:t>imenom Bretonvudske institucije </a:t>
            </a:r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308499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MMF i </a:t>
            </a:r>
            <a:r>
              <a:rPr lang="en-US" dirty="0" err="1" smtClean="0"/>
              <a:t>Svjetska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064895" cy="426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317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 smtClean="0"/>
              <a:t>Organi </a:t>
            </a:r>
            <a:r>
              <a:rPr lang="vi-VN" dirty="0"/>
              <a:t>Banke su: </a:t>
            </a:r>
            <a:br>
              <a:rPr lang="vi-VN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vi-VN" dirty="0" smtClean="0"/>
              <a:t>1. Odbor guvernera; </a:t>
            </a:r>
          </a:p>
          <a:p>
            <a:pPr marL="0" indent="0">
              <a:buNone/>
            </a:pPr>
            <a:r>
              <a:rPr lang="vi-VN" dirty="0" smtClean="0"/>
              <a:t>2. Odbor izvršnih direktora; </a:t>
            </a:r>
          </a:p>
          <a:p>
            <a:pPr marL="0" indent="0">
              <a:buNone/>
            </a:pPr>
            <a:r>
              <a:rPr lang="vi-VN" dirty="0" smtClean="0"/>
              <a:t>3. Predsjednik. </a:t>
            </a:r>
          </a:p>
          <a:p>
            <a:r>
              <a:rPr lang="vi-VN" dirty="0" smtClean="0"/>
              <a:t>Mjesto predsjednika je po pravilu rezervisano </a:t>
            </a:r>
          </a:p>
          <a:p>
            <a:pPr marL="0" indent="0">
              <a:buNone/>
            </a:pPr>
            <a:r>
              <a:rPr lang="vi-VN" dirty="0" smtClean="0"/>
              <a:t>za američkog državljanina </a:t>
            </a:r>
          </a:p>
          <a:p>
            <a:r>
              <a:rPr lang="vi-VN" dirty="0" smtClean="0"/>
              <a:t>Banka je organizovana u vidu akcionarskog </a:t>
            </a:r>
          </a:p>
          <a:p>
            <a:pPr marL="0" indent="0">
              <a:buNone/>
            </a:pPr>
            <a:r>
              <a:rPr lang="vi-VN" dirty="0" smtClean="0"/>
              <a:t>društva, udio (kvota) pojedinih zemalja je </a:t>
            </a:r>
          </a:p>
          <a:p>
            <a:pPr marL="0" indent="0">
              <a:buNone/>
            </a:pPr>
            <a:r>
              <a:rPr lang="vi-VN" dirty="0" smtClean="0"/>
              <a:t>određen prema ekonomskoj snazi a zemlje </a:t>
            </a:r>
          </a:p>
          <a:p>
            <a:pPr marL="0" indent="0">
              <a:buNone/>
            </a:pPr>
            <a:r>
              <a:rPr lang="vi-VN" dirty="0" smtClean="0"/>
              <a:t>članice danas uplaćuju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555695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Banka sredstva prikuplja po osnovu četiri izvora: </a:t>
            </a:r>
          </a:p>
          <a:p>
            <a:pPr marL="0" indent="0">
              <a:buNone/>
            </a:pPr>
            <a:r>
              <a:rPr lang="vi-VN" dirty="0" smtClean="0"/>
              <a:t>1. Uplaćenog dijela kvota zemalja članica; </a:t>
            </a:r>
          </a:p>
          <a:p>
            <a:pPr marL="0" indent="0">
              <a:buNone/>
            </a:pPr>
            <a:r>
              <a:rPr lang="vi-VN" dirty="0" smtClean="0"/>
              <a:t>2. Zaduživanja na međunarodnom finansijskom </a:t>
            </a:r>
          </a:p>
          <a:p>
            <a:pPr marL="0" indent="0">
              <a:buNone/>
            </a:pPr>
            <a:r>
              <a:rPr lang="vi-VN" dirty="0" smtClean="0"/>
              <a:t>tržištu; </a:t>
            </a:r>
          </a:p>
          <a:p>
            <a:pPr marL="0" indent="0">
              <a:buNone/>
            </a:pPr>
            <a:r>
              <a:rPr lang="vi-VN" dirty="0" smtClean="0"/>
              <a:t>3. Povraćaja ranije datih kredita; </a:t>
            </a:r>
          </a:p>
          <a:p>
            <a:pPr marL="0" indent="0">
              <a:buNone/>
            </a:pPr>
            <a:r>
              <a:rPr lang="vi-VN" dirty="0" smtClean="0"/>
              <a:t>4. Ostvarenog </a:t>
            </a:r>
            <a:r>
              <a:rPr lang="sr-Latn-ME" dirty="0" smtClean="0"/>
              <a:t>profita</a:t>
            </a:r>
            <a:r>
              <a:rPr lang="vi-VN" dirty="0" smtClean="0"/>
              <a:t>. </a:t>
            </a:r>
          </a:p>
          <a:p>
            <a:r>
              <a:rPr lang="vi-VN" dirty="0" smtClean="0"/>
              <a:t>Najvažniji je drugi izvor (zaduživanje na </a:t>
            </a:r>
          </a:p>
          <a:p>
            <a:pPr marL="0" indent="0">
              <a:buNone/>
            </a:pPr>
            <a:r>
              <a:rPr lang="vi-VN" dirty="0" smtClean="0"/>
              <a:t>finansijskom tržištu i emisija HOV) po </a:t>
            </a:r>
            <a:r>
              <a:rPr lang="en-US" dirty="0" smtClean="0"/>
              <a:t> </a:t>
            </a:r>
            <a:r>
              <a:rPr lang="vi-VN" dirty="0" smtClean="0"/>
              <a:t>osnovu koga je banka zadužena u iznosu </a:t>
            </a:r>
            <a:r>
              <a:rPr lang="en-US" dirty="0" smtClean="0"/>
              <a:t> </a:t>
            </a:r>
            <a:r>
              <a:rPr lang="vi-VN" dirty="0" smtClean="0"/>
              <a:t>oko 100 milijardi dolara </a:t>
            </a:r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58205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Međunarodni monetarni fond </a:t>
            </a:r>
            <a:r>
              <a:rPr lang="vi-VN" dirty="0" smtClean="0"/>
              <a:t> </a:t>
            </a:r>
            <a:r>
              <a:rPr lang="vi-VN" dirty="0"/>
              <a:t/>
            </a:r>
            <a:br>
              <a:rPr lang="vi-VN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Tokom tridesetih godina XX vijeka je došlo do </a:t>
            </a:r>
            <a:r>
              <a:rPr lang="sr-Latn-ME" dirty="0" smtClean="0"/>
              <a:t> </a:t>
            </a:r>
            <a:r>
              <a:rPr lang="vi-VN" dirty="0" smtClean="0"/>
              <a:t>smanjenja izvoza kapitala iz razvijenih zemalja</a:t>
            </a:r>
            <a:r>
              <a:rPr lang="en-US" dirty="0" smtClean="0"/>
              <a:t>.</a:t>
            </a:r>
          </a:p>
          <a:p>
            <a:r>
              <a:rPr lang="vi-VN" dirty="0" smtClean="0"/>
              <a:t> Napuštanje modifikovanog zlatnog standarda, poremećaji u međunarodnim monetarnim</a:t>
            </a:r>
            <a:r>
              <a:rPr lang="sr-Latn-ME" dirty="0" smtClean="0"/>
              <a:t> </a:t>
            </a:r>
            <a:r>
              <a:rPr lang="vi-VN" dirty="0" smtClean="0"/>
              <a:t>odnosima, ratna opasnost i sl. su uslovili nastanak </a:t>
            </a:r>
            <a:r>
              <a:rPr lang="sr-Latn-ME" dirty="0" smtClean="0"/>
              <a:t> </a:t>
            </a:r>
            <a:r>
              <a:rPr lang="vi-VN" dirty="0" smtClean="0"/>
              <a:t>neizvjesnosti u oblasti međunarodnih plaćanja</a:t>
            </a:r>
            <a:r>
              <a:rPr lang="en-US" dirty="0" smtClean="0"/>
              <a:t>.</a:t>
            </a:r>
            <a:r>
              <a:rPr lang="vi-VN" dirty="0" smtClean="0"/>
              <a:t> </a:t>
            </a:r>
          </a:p>
          <a:p>
            <a:r>
              <a:rPr lang="vi-VN" dirty="0" smtClean="0"/>
              <a:t>Dugotrajan rat je kasnije i dodatno ograničio </a:t>
            </a:r>
            <a:r>
              <a:rPr lang="sr-Latn-ME" dirty="0" smtClean="0"/>
              <a:t> K</a:t>
            </a:r>
            <a:r>
              <a:rPr lang="vi-VN" dirty="0" smtClean="0"/>
              <a:t>retanje kapitala</a:t>
            </a:r>
            <a:r>
              <a:rPr lang="en-US" dirty="0" smtClean="0"/>
              <a:t>.</a:t>
            </a:r>
            <a:r>
              <a:rPr lang="vi-VN" dirty="0" smtClean="0"/>
              <a:t> </a:t>
            </a:r>
          </a:p>
          <a:p>
            <a:r>
              <a:rPr lang="vi-VN" dirty="0" smtClean="0"/>
              <a:t>Javlja se potreba za međunarodnim finansijskim </a:t>
            </a:r>
            <a:r>
              <a:rPr lang="sr-Latn-ME" dirty="0" smtClean="0"/>
              <a:t> </a:t>
            </a:r>
            <a:r>
              <a:rPr lang="vi-VN" dirty="0" smtClean="0"/>
              <a:t>institucijama koje će se baviti pitanjima globalne </a:t>
            </a:r>
          </a:p>
          <a:p>
            <a:pPr marL="0" indent="0">
              <a:buNone/>
            </a:pPr>
            <a:r>
              <a:rPr lang="vi-VN" dirty="0" smtClean="0"/>
              <a:t>ekonomske stabilnosti</a:t>
            </a:r>
            <a:r>
              <a:rPr lang="en-US" dirty="0" smtClean="0"/>
              <a:t>.</a:t>
            </a:r>
            <a:r>
              <a:rPr lang="vi-VN" dirty="0" smtClean="0"/>
              <a:t>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3939202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IBRD odobrava zajmove za finansiranje konkretnih </a:t>
            </a:r>
            <a:r>
              <a:rPr lang="sr-Latn-ME" dirty="0" smtClean="0"/>
              <a:t> </a:t>
            </a:r>
            <a:r>
              <a:rPr lang="vi-VN" dirty="0" smtClean="0"/>
              <a:t>projekata, a rijetko za opšterazvojne potrebe </a:t>
            </a:r>
          </a:p>
          <a:p>
            <a:r>
              <a:rPr lang="vi-VN" dirty="0" smtClean="0"/>
              <a:t>Taj projekat mora doprinositi razvoju konkretne zemlje ali </a:t>
            </a:r>
            <a:r>
              <a:rPr lang="sr-Latn-ME" dirty="0" smtClean="0"/>
              <a:t> </a:t>
            </a:r>
            <a:r>
              <a:rPr lang="vi-VN" dirty="0" smtClean="0"/>
              <a:t>i obezbjeđivati urednu otplatu pozajmljenih sredstava </a:t>
            </a:r>
          </a:p>
          <a:p>
            <a:r>
              <a:rPr lang="vi-VN" dirty="0" smtClean="0"/>
              <a:t>Zajmovi su namijenjeni prvenstveno razvijenim među </a:t>
            </a:r>
            <a:r>
              <a:rPr lang="sr-Latn-ME" dirty="0" smtClean="0"/>
              <a:t> </a:t>
            </a:r>
            <a:r>
              <a:rPr lang="vi-VN" dirty="0" smtClean="0"/>
              <a:t>zemljama u razvoju </a:t>
            </a:r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6541348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Ipak, zajmovi su povoljniji u odnosu na one koje bi </a:t>
            </a:r>
            <a:r>
              <a:rPr lang="sr-Latn-ME" dirty="0" smtClean="0"/>
              <a:t> </a:t>
            </a:r>
            <a:r>
              <a:rPr lang="vi-VN" dirty="0" smtClean="0"/>
              <a:t>pojedinačne </a:t>
            </a:r>
            <a:r>
              <a:rPr lang="vi-VN" dirty="0"/>
              <a:t>zemlje mogle ostvariti na tržištu </a:t>
            </a:r>
          </a:p>
          <a:p>
            <a:r>
              <a:rPr lang="vi-VN" dirty="0"/>
              <a:t>Za isključivanje zemalja koje su dostigle određeni nivo </a:t>
            </a:r>
            <a:r>
              <a:rPr lang="sr-Latn-ME" dirty="0" smtClean="0"/>
              <a:t> </a:t>
            </a:r>
            <a:r>
              <a:rPr lang="vi-VN" dirty="0" smtClean="0"/>
              <a:t>razvijenosti </a:t>
            </a:r>
            <a:r>
              <a:rPr lang="vi-VN" dirty="0"/>
              <a:t>iz grupe koje ima pravo korišćenja zajma </a:t>
            </a:r>
            <a:r>
              <a:rPr lang="sr-Latn-ME" dirty="0" smtClean="0"/>
              <a:t> </a:t>
            </a:r>
            <a:r>
              <a:rPr lang="vi-VN" dirty="0" smtClean="0"/>
              <a:t>IBRD </a:t>
            </a:r>
            <a:r>
              <a:rPr lang="vi-VN" dirty="0"/>
              <a:t>se koristi proces graduacije (GNP 5 445 $/per </a:t>
            </a:r>
          </a:p>
          <a:p>
            <a:pPr marL="0" indent="0">
              <a:buNone/>
            </a:pPr>
            <a:r>
              <a:rPr lang="vi-VN" dirty="0"/>
              <a:t>capita)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227306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Projekti koje finansira IBRD prolaze kroz </a:t>
            </a:r>
          </a:p>
          <a:p>
            <a:pPr marL="0" indent="0">
              <a:buNone/>
            </a:pPr>
            <a:r>
              <a:rPr lang="sr-Latn-ME" dirty="0" smtClean="0"/>
              <a:t>sljedeće faze: </a:t>
            </a:r>
          </a:p>
          <a:p>
            <a:pPr marL="0" indent="0">
              <a:buNone/>
            </a:pPr>
            <a:r>
              <a:rPr lang="sr-Latn-ME" dirty="0" smtClean="0"/>
              <a:t>1. Identifikovanje; </a:t>
            </a:r>
          </a:p>
          <a:p>
            <a:pPr marL="0" indent="0">
              <a:buNone/>
            </a:pPr>
            <a:r>
              <a:rPr lang="sr-Latn-ME" dirty="0" smtClean="0"/>
              <a:t>2. Priprema projekta; </a:t>
            </a:r>
          </a:p>
          <a:p>
            <a:pPr marL="0" indent="0">
              <a:buNone/>
            </a:pPr>
            <a:r>
              <a:rPr lang="sr-Latn-ME" dirty="0" smtClean="0"/>
              <a:t>3. Ocjena projekta; </a:t>
            </a:r>
          </a:p>
          <a:p>
            <a:pPr marL="0" indent="0">
              <a:buNone/>
            </a:pPr>
            <a:r>
              <a:rPr lang="sr-Latn-ME" dirty="0" smtClean="0"/>
              <a:t>4. Pregovori; </a:t>
            </a:r>
          </a:p>
          <a:p>
            <a:pPr marL="0" indent="0">
              <a:buNone/>
            </a:pPr>
            <a:r>
              <a:rPr lang="sr-Latn-ME" dirty="0" smtClean="0"/>
              <a:t>5. Usvajanje; </a:t>
            </a:r>
          </a:p>
          <a:p>
            <a:pPr marL="0" indent="0">
              <a:buNone/>
            </a:pPr>
            <a:r>
              <a:rPr lang="sr-Latn-ME" dirty="0" smtClean="0"/>
              <a:t>6. Izvršenje i nadzor; </a:t>
            </a:r>
          </a:p>
          <a:p>
            <a:pPr marL="0" indent="0">
              <a:buNone/>
            </a:pPr>
            <a:r>
              <a:rPr lang="sr-Latn-ME" dirty="0" smtClean="0"/>
              <a:t>7. Naknadna ocjena.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827364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ME" dirty="0" smtClean="0"/>
              <a:t>IDA</a:t>
            </a:r>
          </a:p>
          <a:p>
            <a:r>
              <a:rPr lang="vi-VN" dirty="0" smtClean="0"/>
              <a:t>Međunarodno udruženje za razvoj (IDA) se </a:t>
            </a:r>
          </a:p>
          <a:p>
            <a:pPr marL="0" indent="0">
              <a:buNone/>
            </a:pPr>
            <a:r>
              <a:rPr lang="vi-VN" dirty="0" smtClean="0"/>
              <a:t>osniva 1960. godine u cilju obezbjeđivanja </a:t>
            </a:r>
          </a:p>
          <a:p>
            <a:pPr marL="0" indent="0">
              <a:buNone/>
            </a:pPr>
            <a:r>
              <a:rPr lang="vi-VN" dirty="0" smtClean="0"/>
              <a:t>zajma najnerazvijenim zemljama po povoljnijim </a:t>
            </a:r>
          </a:p>
          <a:p>
            <a:pPr marL="0" indent="0">
              <a:buNone/>
            </a:pPr>
            <a:r>
              <a:rPr lang="vi-VN" dirty="0" smtClean="0"/>
              <a:t>uslovima </a:t>
            </a:r>
          </a:p>
          <a:p>
            <a:r>
              <a:rPr lang="vi-VN" dirty="0" smtClean="0"/>
              <a:t>Pravo da koriste kredite IDA imaju zemlje kod </a:t>
            </a:r>
          </a:p>
          <a:p>
            <a:pPr marL="0" indent="0">
              <a:buNone/>
            </a:pPr>
            <a:r>
              <a:rPr lang="vi-VN" dirty="0" smtClean="0"/>
              <a:t>kojih je GNP/per capita manji od 865 $ </a:t>
            </a:r>
          </a:p>
          <a:p>
            <a:r>
              <a:rPr lang="vi-VN" dirty="0" smtClean="0"/>
              <a:t>IDA odobrava kredite na rok od 40 godina uz </a:t>
            </a:r>
          </a:p>
          <a:p>
            <a:pPr marL="0" indent="0">
              <a:buNone/>
            </a:pPr>
            <a:r>
              <a:rPr lang="vi-VN" dirty="0" smtClean="0"/>
              <a:t>grejs period od 10 godina </a:t>
            </a:r>
          </a:p>
          <a:p>
            <a:r>
              <a:rPr lang="vi-VN" dirty="0" smtClean="0"/>
              <a:t>Kamata na kredite se ne plaća, osim provizije u </a:t>
            </a:r>
          </a:p>
          <a:p>
            <a:pPr marL="0" indent="0">
              <a:buNone/>
            </a:pPr>
            <a:r>
              <a:rPr lang="vi-VN" dirty="0" smtClean="0"/>
              <a:t>iznosu od 0.75%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1087677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IFC</a:t>
            </a:r>
          </a:p>
          <a:p>
            <a:r>
              <a:rPr lang="vi-VN" dirty="0" smtClean="0"/>
              <a:t>Međunarodna finansijska korporacija (IFC) je </a:t>
            </a:r>
          </a:p>
          <a:p>
            <a:pPr marL="0" indent="0">
              <a:buNone/>
            </a:pPr>
            <a:r>
              <a:rPr lang="vi-VN" dirty="0" smtClean="0"/>
              <a:t>osnovana 1965. godine </a:t>
            </a:r>
          </a:p>
          <a:p>
            <a:r>
              <a:rPr lang="vi-VN" dirty="0" smtClean="0"/>
              <a:t>Rok otplate kredita iznosi od 7 do 15 godina, ali </a:t>
            </a:r>
          </a:p>
          <a:p>
            <a:pPr marL="0" indent="0">
              <a:buNone/>
            </a:pPr>
            <a:r>
              <a:rPr lang="vi-VN" dirty="0" smtClean="0"/>
              <a:t>je značajnija njena katalizatorska uloga u smislu </a:t>
            </a:r>
          </a:p>
          <a:p>
            <a:pPr marL="0" indent="0">
              <a:buNone/>
            </a:pPr>
            <a:r>
              <a:rPr lang="vi-VN" dirty="0" smtClean="0"/>
              <a:t>povezivanja privatnih preduzeća kojima je </a:t>
            </a:r>
          </a:p>
          <a:p>
            <a:pPr marL="0" indent="0">
              <a:buNone/>
            </a:pPr>
            <a:r>
              <a:rPr lang="vi-VN" dirty="0" smtClean="0"/>
              <a:t>potreban kapital, sa zainteresovanim ulagačima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MIGA</a:t>
            </a:r>
            <a:endParaRPr lang="vi-VN" dirty="0" smtClean="0"/>
          </a:p>
          <a:p>
            <a:r>
              <a:rPr lang="vi-VN" dirty="0" smtClean="0"/>
              <a:t>Multilateralna agencija za garantovanje investicija (MIGA) je osnovana 1985. godine sa </a:t>
            </a:r>
            <a:r>
              <a:rPr lang="en-US" dirty="0" smtClean="0"/>
              <a:t> </a:t>
            </a:r>
            <a:r>
              <a:rPr lang="vi-VN" dirty="0" smtClean="0"/>
              <a:t>ciljem davanja garancija za nekomercijalne </a:t>
            </a:r>
            <a:r>
              <a:rPr lang="en-US" dirty="0" smtClean="0"/>
              <a:t> </a:t>
            </a:r>
            <a:r>
              <a:rPr lang="vi-VN" dirty="0" smtClean="0"/>
              <a:t>rizike, čime podstiče priliv privatnog kapitala u </a:t>
            </a:r>
            <a:r>
              <a:rPr lang="en-US" dirty="0" smtClean="0"/>
              <a:t> </a:t>
            </a:r>
            <a:r>
              <a:rPr lang="vi-VN" dirty="0" smtClean="0"/>
              <a:t>zemlje u razvoju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7781740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Rezultati </a:t>
            </a:r>
            <a:r>
              <a:rPr lang="sv-SE" dirty="0"/>
              <a:t>politike međunarodnih </a:t>
            </a:r>
            <a:br>
              <a:rPr lang="sv-SE" dirty="0"/>
            </a:br>
            <a:r>
              <a:rPr lang="sv-SE" dirty="0"/>
              <a:t>finansijskih institucija </a:t>
            </a:r>
            <a:br>
              <a:rPr lang="sv-SE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Međunarodne finansijske institucije u posljednjih </a:t>
            </a:r>
          </a:p>
          <a:p>
            <a:pPr marL="0" indent="0">
              <a:buNone/>
            </a:pPr>
            <a:r>
              <a:rPr lang="vi-VN" dirty="0" smtClean="0"/>
              <a:t>pedeset godina su prešle put od garanta stabilnosti svjetskog finansijskog sistema, preko </a:t>
            </a:r>
            <a:r>
              <a:rPr lang="sr-Latn-ME" dirty="0" smtClean="0"/>
              <a:t> </a:t>
            </a:r>
            <a:r>
              <a:rPr lang="vi-VN" dirty="0" smtClean="0"/>
              <a:t>spasioca zemalja povjerioca i dužnika, tokom </a:t>
            </a:r>
            <a:r>
              <a:rPr lang="sr-Latn-ME" dirty="0" smtClean="0"/>
              <a:t> </a:t>
            </a:r>
            <a:r>
              <a:rPr lang="vi-VN" dirty="0" smtClean="0"/>
              <a:t>svjetske dužničke krize (osamdesetih godina), i </a:t>
            </a:r>
            <a:r>
              <a:rPr lang="sr-Latn-ME" dirty="0" smtClean="0"/>
              <a:t> </a:t>
            </a:r>
            <a:r>
              <a:rPr lang="vi-VN" dirty="0" smtClean="0"/>
              <a:t>najzad do uloge savjetnika i finansijera procesa </a:t>
            </a:r>
            <a:r>
              <a:rPr lang="sr-Latn-ME" dirty="0" smtClean="0"/>
              <a:t> </a:t>
            </a:r>
            <a:r>
              <a:rPr lang="vi-VN" dirty="0" smtClean="0"/>
              <a:t>tranzicije u post-socijalisitičkim zemljama, tokom </a:t>
            </a:r>
            <a:r>
              <a:rPr lang="sr-Latn-ME" dirty="0" smtClean="0"/>
              <a:t> </a:t>
            </a:r>
            <a:r>
              <a:rPr lang="vi-VN" dirty="0" smtClean="0"/>
              <a:t>devedesetih godina </a:t>
            </a:r>
          </a:p>
          <a:p>
            <a:r>
              <a:rPr lang="vi-VN" dirty="0" smtClean="0"/>
              <a:t>Obzirom da je prošlo pola vijeka od osnivanja,</a:t>
            </a:r>
            <a:endParaRPr lang="en-US" dirty="0" smtClean="0"/>
          </a:p>
          <a:p>
            <a:pPr marL="0" indent="0">
              <a:buNone/>
            </a:pPr>
            <a:r>
              <a:rPr lang="vi-VN" dirty="0" smtClean="0"/>
              <a:t>možemo slobodno reći da međunarodne javne </a:t>
            </a:r>
          </a:p>
          <a:p>
            <a:pPr marL="0" indent="0">
              <a:buNone/>
            </a:pPr>
            <a:r>
              <a:rPr lang="vi-VN" dirty="0" smtClean="0"/>
              <a:t>organizacije nijesu</a:t>
            </a:r>
            <a:r>
              <a:rPr lang="sr-Latn-ME" dirty="0" smtClean="0"/>
              <a:t> u potpuosti</a:t>
            </a:r>
            <a:r>
              <a:rPr lang="vi-VN" dirty="0" smtClean="0"/>
              <a:t> ispunile svoju misiju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689368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Da li zbog toga što je Kejnzijanska </a:t>
            </a:r>
            <a:r>
              <a:rPr lang="sr-Latn-ME" dirty="0" smtClean="0"/>
              <a:t> o</a:t>
            </a:r>
            <a:r>
              <a:rPr lang="vi-VN" dirty="0" smtClean="0"/>
              <a:t>rijentacija MMF a, koja </a:t>
            </a:r>
            <a:r>
              <a:rPr lang="sr-Latn-ME" dirty="0" smtClean="0"/>
              <a:t> </a:t>
            </a:r>
            <a:r>
              <a:rPr lang="vi-VN" dirty="0" smtClean="0"/>
              <a:t>je naglašavala neuspjehe tržišta i ulogu vlade, zamijenjena </a:t>
            </a:r>
            <a:r>
              <a:rPr lang="sr-Latn-ME" dirty="0" smtClean="0"/>
              <a:t> </a:t>
            </a:r>
            <a:r>
              <a:rPr lang="vi-VN" dirty="0" smtClean="0"/>
              <a:t>apsolutizovanjem ideje slobodnog tržišta koju su tokom </a:t>
            </a:r>
            <a:r>
              <a:rPr lang="sr-Latn-ME" dirty="0" smtClean="0"/>
              <a:t> </a:t>
            </a:r>
            <a:r>
              <a:rPr lang="vi-VN" dirty="0" smtClean="0"/>
              <a:t>osamdesetih godina XX vijeka propagirali Margaret Tačer i </a:t>
            </a:r>
            <a:r>
              <a:rPr lang="sr-Latn-ME" dirty="0" smtClean="0"/>
              <a:t> </a:t>
            </a:r>
            <a:r>
              <a:rPr lang="vi-VN" dirty="0" smtClean="0"/>
              <a:t>Ronald Regan, ili zbog dvostrukih aršina koje primjenjuju ili </a:t>
            </a:r>
            <a:r>
              <a:rPr lang="sr-Latn-ME" dirty="0" smtClean="0"/>
              <a:t> </a:t>
            </a:r>
            <a:r>
              <a:rPr lang="vi-VN" dirty="0" smtClean="0"/>
              <a:t>možda zbog nečeg trećeg?! </a:t>
            </a:r>
          </a:p>
          <a:p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xmlns="" val="142382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/>
              <a:t>Ono na čemu se zasnivala politika bretonvudskih institucija, </a:t>
            </a:r>
            <a:r>
              <a:rPr lang="vi-VN" dirty="0" smtClean="0"/>
              <a:t>posebno </a:t>
            </a:r>
            <a:r>
              <a:rPr lang="vi-VN" dirty="0"/>
              <a:t>MMF a jeste recept koji je svuda primjenjivan, bez obzira na vrijeme, mjesto ili pak specifičnost privrednog </a:t>
            </a:r>
            <a:r>
              <a:rPr lang="vi-VN" dirty="0" smtClean="0"/>
              <a:t>sistema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vi-VN" dirty="0"/>
              <a:t>a koji se sastoji u fiskalnoj strogosti, brzoj privatizaciji i </a:t>
            </a:r>
            <a:r>
              <a:rPr lang="vi-VN" dirty="0" smtClean="0"/>
              <a:t> </a:t>
            </a:r>
            <a:r>
              <a:rPr lang="vi-VN" dirty="0"/>
              <a:t>liberalizaciji </a:t>
            </a:r>
          </a:p>
          <a:p>
            <a:r>
              <a:rPr lang="vi-VN" dirty="0"/>
              <a:t>Tržišni sistem zahtijeva konkurenciju i savršenu </a:t>
            </a:r>
          </a:p>
          <a:p>
            <a:pPr marL="0" indent="0">
              <a:buNone/>
            </a:pPr>
            <a:r>
              <a:rPr lang="vi-VN" dirty="0"/>
              <a:t>informisanost, ali tržišta zasnovana na konkurenciji, a uz to </a:t>
            </a:r>
            <a:r>
              <a:rPr lang="sr-Latn-ME" dirty="0" smtClean="0"/>
              <a:t> </a:t>
            </a:r>
            <a:r>
              <a:rPr lang="vi-VN" dirty="0" smtClean="0"/>
              <a:t>da </a:t>
            </a:r>
            <a:r>
              <a:rPr lang="vi-VN" dirty="0"/>
              <a:t>dobro funkcionišu, ne mogu se stvarati preko noći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5146118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/>
              <a:t>Rezultati su poražavajući i u tranziciji iz socijalističkih zemalja ka tržišnim privredama </a:t>
            </a:r>
          </a:p>
          <a:p>
            <a:r>
              <a:rPr lang="vi-VN" dirty="0" smtClean="0"/>
              <a:t>Kontrast: GDP Kine je u 1990. iznosio 60% od onoga u </a:t>
            </a:r>
            <a:r>
              <a:rPr lang="en-US" dirty="0" smtClean="0"/>
              <a:t> </a:t>
            </a:r>
            <a:r>
              <a:rPr lang="vi-VN" dirty="0" smtClean="0"/>
              <a:t>Rusiji dok se na kraju decenije slika preokrenula </a:t>
            </a:r>
          </a:p>
          <a:p>
            <a:r>
              <a:rPr lang="vi-VN" dirty="0" smtClean="0"/>
              <a:t>Nažalost, za mnoge među zemljama u razvoju globalizacija nije donijela obećane koristi jer je razlika u </a:t>
            </a:r>
            <a:r>
              <a:rPr lang="sr-Latn-ME" dirty="0" smtClean="0"/>
              <a:t> </a:t>
            </a:r>
            <a:r>
              <a:rPr lang="vi-VN" dirty="0" smtClean="0"/>
              <a:t>materijalnom bogatstvu između pet najbogatijih i pet </a:t>
            </a:r>
            <a:r>
              <a:rPr lang="sr-Latn-ME" dirty="0" smtClean="0"/>
              <a:t> </a:t>
            </a:r>
            <a:r>
              <a:rPr lang="vi-VN" dirty="0" smtClean="0"/>
              <a:t>najsiromašnijih zemalja 1913. godine bila 11:1, godine </a:t>
            </a:r>
            <a:r>
              <a:rPr lang="sr-Latn-ME" dirty="0" smtClean="0"/>
              <a:t> </a:t>
            </a:r>
            <a:r>
              <a:rPr lang="vi-VN" dirty="0" smtClean="0"/>
              <a:t>1950. 35:1, a 1992. 72:1 </a:t>
            </a:r>
          </a:p>
        </p:txBody>
      </p:sp>
    </p:spTree>
    <p:extLst>
      <p:ext uri="{BB962C8B-B14F-4D97-AF65-F5344CB8AC3E}">
        <p14:creationId xmlns:p14="http://schemas.microsoft.com/office/powerpoint/2010/main" xmlns="" val="31528617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Prema nobelovcu Stiglicu, broj siromašnih u svijetu (čija </a:t>
            </a:r>
            <a:r>
              <a:rPr lang="vi-VN" dirty="0" smtClean="0"/>
              <a:t>dnevna </a:t>
            </a:r>
            <a:r>
              <a:rPr lang="vi-VN" dirty="0"/>
              <a:t>potrošnja ne prelazi 2 $) je 1990. godine iznosio </a:t>
            </a:r>
            <a:r>
              <a:rPr lang="sr-Latn-ME" dirty="0" smtClean="0"/>
              <a:t> </a:t>
            </a:r>
            <a:r>
              <a:rPr lang="vi-VN" dirty="0" smtClean="0"/>
              <a:t>2,718 </a:t>
            </a:r>
            <a:r>
              <a:rPr lang="vi-VN" dirty="0"/>
              <a:t>milijardi da bi se taj broj povećao na 2,801 milijarde u 1998. godini, i pored </a:t>
            </a:r>
            <a:r>
              <a:rPr lang="sr-Latn-ME" dirty="0" smtClean="0"/>
              <a:t>P</a:t>
            </a:r>
            <a:r>
              <a:rPr lang="vi-VN" dirty="0" smtClean="0"/>
              <a:t>rosječnog </a:t>
            </a:r>
            <a:r>
              <a:rPr lang="vi-VN" dirty="0"/>
              <a:t>godišnjeg </a:t>
            </a:r>
            <a:r>
              <a:rPr lang="sr-Latn-ME" dirty="0"/>
              <a:t> </a:t>
            </a:r>
            <a:r>
              <a:rPr lang="vi-VN" dirty="0"/>
              <a:t>rasta svjetskog dohotka od oko </a:t>
            </a:r>
            <a:r>
              <a:rPr lang="vi-VN" dirty="0" smtClean="0"/>
              <a:t>2</a:t>
            </a:r>
            <a:r>
              <a:rPr lang="sr-Latn-ME" dirty="0" smtClean="0"/>
              <a:t>,</a:t>
            </a:r>
            <a:r>
              <a:rPr lang="vi-VN" dirty="0" smtClean="0"/>
              <a:t>5</a:t>
            </a:r>
            <a:r>
              <a:rPr lang="vi-VN" dirty="0"/>
              <a:t>% </a:t>
            </a:r>
            <a:r>
              <a:rPr lang="en-US" dirty="0"/>
              <a:t> </a:t>
            </a:r>
            <a:endParaRPr lang="vi-VN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24759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/>
              <a:t>Osnove poslijeratnog monetarnog sistema su postavljene na konferenciji u Breton Vudsu 1944. godine </a:t>
            </a:r>
          </a:p>
          <a:p>
            <a:r>
              <a:rPr lang="vi-VN" dirty="0" smtClean="0"/>
              <a:t>Na istoj je postignut dogovor o osnivanju Međunarodnog monetarnog fonda (International Monetary Found </a:t>
            </a:r>
            <a:r>
              <a:rPr lang="sr-Latn-ME" dirty="0" smtClean="0"/>
              <a:t>-</a:t>
            </a:r>
            <a:r>
              <a:rPr lang="vi-VN" dirty="0" smtClean="0"/>
              <a:t>IMF), </a:t>
            </a:r>
          </a:p>
          <a:p>
            <a:pPr marL="0" indent="0">
              <a:buNone/>
            </a:pPr>
            <a:r>
              <a:rPr lang="vi-VN" dirty="0" smtClean="0"/>
              <a:t>koji je trebalo da definiše okvir i donese pravila ponašanja po pitanju funkcionisanja novog međunarodnog monetarnog sistema </a:t>
            </a:r>
          </a:p>
        </p:txBody>
      </p:sp>
    </p:spTree>
    <p:extLst>
      <p:ext uri="{BB962C8B-B14F-4D97-AF65-F5344CB8AC3E}">
        <p14:creationId xmlns:p14="http://schemas.microsoft.com/office/powerpoint/2010/main" xmlns="" val="40933142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endParaRPr lang="vi-VN" dirty="0" smtClean="0"/>
          </a:p>
          <a:p>
            <a:r>
              <a:rPr lang="vi-VN" dirty="0" smtClean="0"/>
              <a:t>Ipak, globalne finansijske institucije su stvorene </a:t>
            </a:r>
            <a:r>
              <a:rPr lang="en-US" dirty="0" smtClean="0"/>
              <a:t> </a:t>
            </a:r>
            <a:r>
              <a:rPr lang="vi-VN" dirty="0" smtClean="0"/>
              <a:t>kao odgovor na sve veće usložnjavanje odnosa i </a:t>
            </a:r>
            <a:r>
              <a:rPr lang="en-US" dirty="0" smtClean="0"/>
              <a:t> </a:t>
            </a:r>
            <a:r>
              <a:rPr lang="vi-VN" dirty="0" smtClean="0"/>
              <a:t>sve veću međuzavisnost među ljudima u svijetu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en-US" dirty="0" smtClean="0"/>
              <a:t> </a:t>
            </a:r>
            <a:r>
              <a:rPr lang="vi-VN" dirty="0" smtClean="0"/>
              <a:t>tako da su se i problemi usložili, što donekle </a:t>
            </a:r>
            <a:r>
              <a:rPr lang="en-US" dirty="0" smtClean="0"/>
              <a:t> </a:t>
            </a:r>
            <a:r>
              <a:rPr lang="vi-VN" dirty="0" smtClean="0"/>
              <a:t>umanjuje prethodne kritike </a:t>
            </a:r>
          </a:p>
          <a:p>
            <a:r>
              <a:rPr lang="vi-VN" dirty="0" smtClean="0"/>
              <a:t>Ekonomisti se svakako neće slagati oko mnogih pitanja iz teorije i prakse, ali ono što ove </a:t>
            </a:r>
            <a:r>
              <a:rPr lang="en-US" dirty="0" smtClean="0"/>
              <a:t> </a:t>
            </a:r>
            <a:r>
              <a:rPr lang="vi-VN" dirty="0" smtClean="0"/>
              <a:t>institucije treba da urade jeste da zemljama ostave mogućnost da razmatraju alternative, da naprave sopstvene izbore odnosno, da </a:t>
            </a:r>
            <a:r>
              <a:rPr lang="en-US" dirty="0" smtClean="0"/>
              <a:t> </a:t>
            </a:r>
            <a:r>
              <a:rPr lang="vi-VN" dirty="0" smtClean="0"/>
              <a:t>obezbijede zemljama potrebna sredstva, a da se </a:t>
            </a:r>
            <a:r>
              <a:rPr lang="en-US" dirty="0" smtClean="0"/>
              <a:t> </a:t>
            </a:r>
            <a:r>
              <a:rPr lang="vi-VN" dirty="0" smtClean="0"/>
              <a:t>one same informišu i naprave izbor, uz </a:t>
            </a:r>
            <a:r>
              <a:rPr lang="en-US" dirty="0" smtClean="0"/>
              <a:t> </a:t>
            </a:r>
            <a:r>
              <a:rPr lang="vi-VN" dirty="0" smtClean="0"/>
              <a:t>razumijevanje posljedica i rizika  </a:t>
            </a:r>
          </a:p>
        </p:txBody>
      </p:sp>
    </p:spTree>
    <p:extLst>
      <p:ext uri="{BB962C8B-B14F-4D97-AF65-F5344CB8AC3E}">
        <p14:creationId xmlns:p14="http://schemas.microsoft.com/office/powerpoint/2010/main" xmlns="" val="40627413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pl-PL" sz="4000" dirty="0" smtClean="0"/>
              <a:t>Potreba </a:t>
            </a:r>
            <a:r>
              <a:rPr lang="pl-PL" sz="4000" dirty="0"/>
              <a:t>za reformisanim međunarodnim </a:t>
            </a:r>
            <a:br>
              <a:rPr lang="pl-PL" sz="4000" dirty="0"/>
            </a:br>
            <a:r>
              <a:rPr lang="pl-PL" sz="4000" dirty="0"/>
              <a:t>finansijskim institucijama </a:t>
            </a:r>
            <a:r>
              <a:rPr lang="pl-PL" dirty="0"/>
              <a:t/>
            </a:r>
            <a:br>
              <a:rPr lang="pl-PL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Da bi se ublažili negativni efekti globalizacije a zadržali oni pozitivni, neophodno je reformisati međunarodne </a:t>
            </a:r>
            <a:r>
              <a:rPr lang="en-US" dirty="0" smtClean="0"/>
              <a:t> </a:t>
            </a:r>
            <a:r>
              <a:rPr lang="vi-VN" dirty="0" smtClean="0"/>
              <a:t>finansijske institucije koje upravljaju ovim procesom, jer </a:t>
            </a:r>
            <a:r>
              <a:rPr lang="en-US" dirty="0" smtClean="0"/>
              <a:t> </a:t>
            </a:r>
            <a:r>
              <a:rPr lang="vi-VN" dirty="0" smtClean="0"/>
              <a:t>globalizacija sama po sebi nije problem </a:t>
            </a:r>
          </a:p>
          <a:p>
            <a:r>
              <a:rPr lang="vi-VN" dirty="0" smtClean="0"/>
              <a:t>Međunarodni monetarni fond morao da mnogo više pažnje povede o svom bazičnom principu koji se odnosi </a:t>
            </a:r>
            <a:r>
              <a:rPr lang="en-US" dirty="0" smtClean="0"/>
              <a:t> </a:t>
            </a:r>
            <a:r>
              <a:rPr lang="vi-VN" dirty="0" smtClean="0"/>
              <a:t>na obezbjeđenje sredstava koja bi povećala agregatnu </a:t>
            </a:r>
            <a:r>
              <a:rPr lang="en-US" dirty="0" smtClean="0"/>
              <a:t> </a:t>
            </a:r>
            <a:r>
              <a:rPr lang="vi-VN" dirty="0" smtClean="0"/>
              <a:t>tražnju u zemljama koje su suočene sa recesijom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2926197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Uporedo sa tim bi se trebalo mnogo više pozabaviti </a:t>
            </a:r>
            <a:r>
              <a:rPr lang="en-US" dirty="0"/>
              <a:t> </a:t>
            </a:r>
            <a:r>
              <a:rPr lang="vi-VN" dirty="0"/>
              <a:t>aspektima koji se tiču siromaštva i nezaposlenosti jer bi </a:t>
            </a:r>
            <a:r>
              <a:rPr lang="en-US" dirty="0"/>
              <a:t> </a:t>
            </a:r>
            <a:r>
              <a:rPr lang="vi-VN" dirty="0"/>
              <a:t>se time kompletirao korpus interesovanja samog Fonda, </a:t>
            </a:r>
            <a:r>
              <a:rPr lang="en-US" dirty="0"/>
              <a:t> </a:t>
            </a:r>
            <a:r>
              <a:rPr lang="vi-VN" dirty="0"/>
              <a:t>što bi umnogome smanjilo bezuslovno insistiranje na </a:t>
            </a:r>
            <a:r>
              <a:rPr lang="vi-VN" dirty="0" smtClean="0"/>
              <a:t>makroekonomskoj </a:t>
            </a:r>
            <a:r>
              <a:rPr lang="vi-VN" dirty="0"/>
              <a:t>stabilnosti odnosno kontrolisanju inflacije, čime bi se problem zemalja u razvoju sagledao </a:t>
            </a:r>
            <a:r>
              <a:rPr lang="en-US" dirty="0"/>
              <a:t> </a:t>
            </a:r>
            <a:r>
              <a:rPr lang="vi-VN" dirty="0"/>
              <a:t>u cjelini </a:t>
            </a:r>
          </a:p>
          <a:p>
            <a:pPr marL="0" indent="0">
              <a:buNone/>
            </a:pP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3531339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vi-VN" dirty="0" smtClean="0"/>
              <a:t> </a:t>
            </a:r>
          </a:p>
          <a:p>
            <a:r>
              <a:rPr lang="vi-VN" dirty="0" smtClean="0"/>
              <a:t>MMF je stalno naglašavao inflaciju zaboravljajući </a:t>
            </a:r>
          </a:p>
          <a:p>
            <a:pPr marL="0" indent="0">
              <a:buNone/>
            </a:pPr>
            <a:r>
              <a:rPr lang="vi-VN" dirty="0" smtClean="0"/>
              <a:t>pritom privredni rast i nezaposlenost, iako su podjednako značajni </a:t>
            </a:r>
          </a:p>
          <a:p>
            <a:r>
              <a:rPr lang="vi-VN" dirty="0" smtClean="0"/>
              <a:t>Svjetska banka mora više voditi računa o cjelovitom</a:t>
            </a:r>
            <a:r>
              <a:rPr lang="sr-Latn-ME" dirty="0" smtClean="0"/>
              <a:t> </a:t>
            </a:r>
            <a:r>
              <a:rPr lang="vi-VN" dirty="0" smtClean="0"/>
              <a:t>pristupu razvoju i načinu na koji se sama pomoć daje </a:t>
            </a:r>
          </a:p>
          <a:p>
            <a:r>
              <a:rPr lang="vi-VN" dirty="0" smtClean="0"/>
              <a:t>Kritičari rada bretonvudskih institucija konstatuju da neoliberalni projekat globalizacije postiže visok </a:t>
            </a:r>
          </a:p>
          <a:p>
            <a:pPr marL="0" indent="0">
              <a:buNone/>
            </a:pPr>
            <a:r>
              <a:rPr lang="vi-VN" dirty="0" smtClean="0"/>
              <a:t>stepen ekonomske efikasnosti, ali se zauzvart podiže i socijalna cijena koja za to mora da se plati, a koja se reflektuje u širenju siromaštva </a:t>
            </a:r>
          </a:p>
        </p:txBody>
      </p:sp>
    </p:spTree>
    <p:extLst>
      <p:ext uri="{BB962C8B-B14F-4D97-AF65-F5344CB8AC3E}">
        <p14:creationId xmlns:p14="http://schemas.microsoft.com/office/powerpoint/2010/main" xmlns="" val="33564235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vi-VN" dirty="0" smtClean="0"/>
              <a:t>Gdje će se u budućnosti donositi odluke, gdje će biti </a:t>
            </a:r>
          </a:p>
          <a:p>
            <a:pPr marL="0" indent="0">
              <a:buNone/>
            </a:pPr>
            <a:r>
              <a:rPr lang="vi-VN" dirty="0" smtClean="0"/>
              <a:t>smještena poreska moć i gdje će biti zakonodavna vlast? </a:t>
            </a:r>
          </a:p>
          <a:p>
            <a:r>
              <a:rPr lang="vi-VN" dirty="0" smtClean="0"/>
              <a:t>U mjeri u kojoj se zakonodavna, poreska, pa čak i </a:t>
            </a:r>
          </a:p>
          <a:p>
            <a:pPr marL="0" indent="0">
              <a:buNone/>
            </a:pPr>
            <a:r>
              <a:rPr lang="vi-VN" dirty="0" smtClean="0"/>
              <a:t>sudska vlast pomjere ka međunarodnoj sceni, </a:t>
            </a:r>
            <a:r>
              <a:rPr lang="sr-Latn-ME" smtClean="0"/>
              <a:t>t</a:t>
            </a:r>
            <a:r>
              <a:rPr lang="vi-VN" smtClean="0"/>
              <a:t>ako </a:t>
            </a:r>
            <a:r>
              <a:rPr lang="vi-VN" dirty="0" smtClean="0"/>
              <a:t>će se </a:t>
            </a:r>
          </a:p>
          <a:p>
            <a:pPr marL="0" indent="0">
              <a:buNone/>
            </a:pPr>
            <a:r>
              <a:rPr lang="vi-VN" dirty="0" smtClean="0"/>
              <a:t>u budućnosti upravljati međunarodnim institucijama? </a:t>
            </a:r>
          </a:p>
          <a:p>
            <a:r>
              <a:rPr lang="vi-VN" dirty="0" smtClean="0"/>
              <a:t>Šta će predstavljati ravnotežu između razvijenih zemalja</a:t>
            </a:r>
            <a:r>
              <a:rPr lang="en-US" dirty="0" smtClean="0"/>
              <a:t> </a:t>
            </a:r>
            <a:r>
              <a:rPr lang="vi-VN" dirty="0" smtClean="0"/>
              <a:t>i zemalja u razvoju, naročito kako se populaciona i </a:t>
            </a:r>
            <a:r>
              <a:rPr lang="en-US" dirty="0" smtClean="0"/>
              <a:t> </a:t>
            </a:r>
            <a:r>
              <a:rPr lang="vi-VN" dirty="0" smtClean="0"/>
              <a:t>ekonomska ravnoteža tokom vremena budu mijenjale u </a:t>
            </a:r>
            <a:r>
              <a:rPr lang="en-US" dirty="0" smtClean="0"/>
              <a:t> </a:t>
            </a:r>
            <a:r>
              <a:rPr lang="vi-VN" dirty="0" smtClean="0"/>
              <a:t>korist zemalja koje se sada razvijaju? </a:t>
            </a:r>
          </a:p>
          <a:p>
            <a:r>
              <a:rPr lang="vi-VN" dirty="0" smtClean="0"/>
              <a:t>Sva ova pitanja su svježa, goruća i vjerovatno će </a:t>
            </a:r>
          </a:p>
          <a:p>
            <a:pPr marL="0" indent="0">
              <a:buNone/>
            </a:pPr>
            <a:r>
              <a:rPr lang="vi-VN" dirty="0" smtClean="0"/>
              <a:t>zaokupljati našu pažnju i u budućem periodu... </a:t>
            </a:r>
          </a:p>
        </p:txBody>
      </p:sp>
    </p:spTree>
    <p:extLst>
      <p:ext uri="{BB962C8B-B14F-4D97-AF65-F5344CB8AC3E}">
        <p14:creationId xmlns:p14="http://schemas.microsoft.com/office/powerpoint/2010/main" xmlns="" val="27740354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HVALA NA PA</a:t>
            </a:r>
            <a:r>
              <a:rPr lang="sr-Latn-ME" dirty="0" smtClean="0"/>
              <a:t>ŽNJI!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	PITANJA!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22739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/>
              <a:t>Ciljevi Fonda su: </a:t>
            </a:r>
            <a:br>
              <a:rPr lang="sr-Latn-ME" dirty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1</a:t>
            </a:r>
            <a:r>
              <a:rPr lang="vi-VN" dirty="0"/>
              <a:t>. Unapređenje međunarodne saradnje kroz konsultacije i zajedničko </a:t>
            </a:r>
            <a:r>
              <a:rPr lang="vi-VN" dirty="0" smtClean="0"/>
              <a:t>rješavanje </a:t>
            </a:r>
            <a:r>
              <a:rPr lang="vi-VN" dirty="0"/>
              <a:t>monetarnih problema; </a:t>
            </a:r>
          </a:p>
          <a:p>
            <a:pPr marL="0" indent="0">
              <a:buNone/>
            </a:pPr>
            <a:r>
              <a:rPr lang="vi-VN" dirty="0"/>
              <a:t>2. Proširivanje međunarodne trgovine, rast zaposlenosti, </a:t>
            </a:r>
            <a:r>
              <a:rPr lang="en-US" sz="3600" dirty="0" err="1" smtClean="0"/>
              <a:t>profita</a:t>
            </a:r>
            <a:r>
              <a:rPr lang="vi-VN" dirty="0" smtClean="0"/>
              <a:t> </a:t>
            </a:r>
            <a:r>
              <a:rPr lang="vi-VN" dirty="0"/>
              <a:t>i </a:t>
            </a:r>
            <a:r>
              <a:rPr lang="sr-Latn-ME" dirty="0" smtClean="0"/>
              <a:t> </a:t>
            </a:r>
            <a:r>
              <a:rPr lang="vi-VN" dirty="0" smtClean="0"/>
              <a:t>proizvodnje</a:t>
            </a:r>
            <a:r>
              <a:rPr lang="vi-VN" dirty="0"/>
              <a:t>; </a:t>
            </a:r>
          </a:p>
          <a:p>
            <a:pPr marL="0" indent="0">
              <a:buNone/>
            </a:pPr>
            <a:r>
              <a:rPr lang="vi-VN" dirty="0"/>
              <a:t>3. Stabilizacija deviznih kurseva i sprječavanje konkurentskih </a:t>
            </a:r>
            <a:r>
              <a:rPr lang="sr-Latn-ME" dirty="0" smtClean="0"/>
              <a:t> </a:t>
            </a:r>
            <a:r>
              <a:rPr lang="vi-VN" dirty="0" smtClean="0"/>
              <a:t>depresijacija</a:t>
            </a:r>
            <a:r>
              <a:rPr lang="vi-VN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xmlns="" val="588247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/>
              <a:t>4. Multilateralizam u međunarodnim plaćanjima za tekuće transakcije i </a:t>
            </a:r>
            <a:r>
              <a:rPr lang="sr-Latn-ME" dirty="0" smtClean="0"/>
              <a:t> </a:t>
            </a:r>
            <a:r>
              <a:rPr lang="vi-VN" dirty="0" smtClean="0"/>
              <a:t>uklanjanje </a:t>
            </a:r>
            <a:r>
              <a:rPr lang="vi-VN" dirty="0"/>
              <a:t>deviznih ograničenja koja sputavaju rast međunarodne </a:t>
            </a:r>
            <a:r>
              <a:rPr lang="vi-VN" dirty="0" smtClean="0"/>
              <a:t>trgovine</a:t>
            </a:r>
            <a:r>
              <a:rPr lang="vi-VN" dirty="0"/>
              <a:t>; </a:t>
            </a:r>
          </a:p>
          <a:p>
            <a:pPr marL="0" indent="0">
              <a:buNone/>
            </a:pPr>
            <a:r>
              <a:rPr lang="vi-VN" dirty="0"/>
              <a:t>5. Obezbjeđenje finansijskih sredstava za pomoć zemljama članicama u </a:t>
            </a:r>
            <a:r>
              <a:rPr lang="sr-Latn-ME" dirty="0" smtClean="0"/>
              <a:t>u</a:t>
            </a:r>
            <a:r>
              <a:rPr lang="vi-VN" dirty="0" smtClean="0"/>
              <a:t>ravnoteživanju </a:t>
            </a:r>
            <a:r>
              <a:rPr lang="vi-VN" dirty="0"/>
              <a:t>platnog bilansa;</a:t>
            </a:r>
            <a:endParaRPr lang="en-US" dirty="0"/>
          </a:p>
          <a:p>
            <a:pPr marL="0" indent="0">
              <a:buNone/>
            </a:pPr>
            <a:r>
              <a:rPr lang="vi-VN" dirty="0"/>
              <a:t>6. Smanjenje platnobilansnih neravnoteža.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27925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Ipak, primarni cilj MMF-a je na početku svog rada bio da </a:t>
            </a:r>
            <a:r>
              <a:rPr lang="sr-Latn-ME" dirty="0" smtClean="0"/>
              <a:t> </a:t>
            </a:r>
            <a:r>
              <a:rPr lang="vi-VN" dirty="0" smtClean="0"/>
              <a:t>spriječi pojavu još jedne globalne depresije koja je zabilježena </a:t>
            </a:r>
            <a:r>
              <a:rPr lang="sr-Latn-ME" dirty="0" smtClean="0"/>
              <a:t> </a:t>
            </a:r>
            <a:r>
              <a:rPr lang="vi-VN" dirty="0" smtClean="0"/>
              <a:t>tridesetih godina XX vijeka, a koju je britanski ekonomista </a:t>
            </a:r>
            <a:r>
              <a:rPr lang="sr-Latn-ME" dirty="0" smtClean="0"/>
              <a:t> </a:t>
            </a:r>
            <a:r>
              <a:rPr lang="vi-VN" dirty="0" smtClean="0"/>
              <a:t>Džon Majnard Kejns objašnjavao time što je uzoke iste nalazio </a:t>
            </a:r>
          </a:p>
          <a:p>
            <a:pPr marL="0" indent="0">
              <a:buNone/>
            </a:pPr>
            <a:r>
              <a:rPr lang="vi-VN" dirty="0" smtClean="0"/>
              <a:t>u nedovoljnoj agregatnoj tražnji </a:t>
            </a:r>
          </a:p>
        </p:txBody>
      </p:sp>
    </p:spTree>
    <p:extLst>
      <p:ext uri="{BB962C8B-B14F-4D97-AF65-F5344CB8AC3E}">
        <p14:creationId xmlns:p14="http://schemas.microsoft.com/office/powerpoint/2010/main" xmlns="" val="290191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Taj cilj je trebalo ostvariti tako što bi vršeni pritisci na zemlje </a:t>
            </a:r>
            <a:r>
              <a:rPr lang="vi-VN" dirty="0" smtClean="0"/>
              <a:t>koje </a:t>
            </a:r>
            <a:r>
              <a:rPr lang="vi-VN" dirty="0"/>
              <a:t>ne daju svoj doprinos održavanju globalne agregatne </a:t>
            </a:r>
            <a:r>
              <a:rPr lang="sr-Latn-ME" dirty="0" smtClean="0"/>
              <a:t> </a:t>
            </a:r>
            <a:r>
              <a:rPr lang="vi-VN" dirty="0" smtClean="0"/>
              <a:t>tražnje</a:t>
            </a:r>
            <a:r>
              <a:rPr lang="vi-VN" dirty="0"/>
              <a:t>, dok bi se sami zajmovi davali onim zemljama koje </a:t>
            </a:r>
            <a:r>
              <a:rPr lang="sr-Latn-ME" dirty="0" smtClean="0"/>
              <a:t> </a:t>
            </a:r>
            <a:r>
              <a:rPr lang="vi-VN" dirty="0" smtClean="0"/>
              <a:t>nijesu </a:t>
            </a:r>
            <a:r>
              <a:rPr lang="vi-VN" dirty="0"/>
              <a:t>bile sposobne da iz sopstvenih sredstava pospješuju </a:t>
            </a:r>
            <a:r>
              <a:rPr lang="sr-Latn-ME" dirty="0" smtClean="0"/>
              <a:t> </a:t>
            </a:r>
            <a:r>
              <a:rPr lang="vi-VN" dirty="0" smtClean="0"/>
              <a:t>istu </a:t>
            </a:r>
            <a:endParaRPr lang="vi-VN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576130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Međutim</a:t>
            </a:r>
            <a:r>
              <a:rPr lang="vi-VN" dirty="0"/>
              <a:t>, od institucije koja propagira povećanje potrošnje, </a:t>
            </a:r>
            <a:r>
              <a:rPr lang="vi-VN" dirty="0" smtClean="0"/>
              <a:t>smanjenje </a:t>
            </a:r>
            <a:r>
              <a:rPr lang="vi-VN" dirty="0"/>
              <a:t>poreza i snižavanje kamatnih stopa, čime se </a:t>
            </a:r>
            <a:r>
              <a:rPr lang="vi-VN" dirty="0" smtClean="0"/>
              <a:t>stimulisala </a:t>
            </a:r>
            <a:r>
              <a:rPr lang="vi-VN" dirty="0"/>
              <a:t>tražnja, MMF je vremenom prerastao u instituciju </a:t>
            </a:r>
            <a:r>
              <a:rPr lang="en-US" dirty="0" smtClean="0"/>
              <a:t> </a:t>
            </a:r>
            <a:r>
              <a:rPr lang="vi-VN" dirty="0" smtClean="0"/>
              <a:t>koja </a:t>
            </a:r>
            <a:r>
              <a:rPr lang="vi-VN" dirty="0"/>
              <a:t>obezbjeđuje zajmove pojedinim zemljama jedino ako ove </a:t>
            </a:r>
            <a:r>
              <a:rPr lang="en-US" dirty="0" smtClean="0"/>
              <a:t> </a:t>
            </a:r>
            <a:r>
              <a:rPr lang="vi-VN" dirty="0" smtClean="0"/>
              <a:t>sprovode </a:t>
            </a:r>
            <a:r>
              <a:rPr lang="vi-VN" dirty="0"/>
              <a:t>politike poput smanjivanja deficita, povećanja </a:t>
            </a:r>
            <a:r>
              <a:rPr lang="vi-VN" dirty="0" smtClean="0"/>
              <a:t>poreza </a:t>
            </a:r>
            <a:r>
              <a:rPr lang="vi-VN" dirty="0"/>
              <a:t>ili pak povećanja kamatnih stopa, uzdižući ideju o </a:t>
            </a:r>
            <a:r>
              <a:rPr lang="vi-VN" dirty="0" smtClean="0"/>
              <a:t>neprikosnovenosti </a:t>
            </a:r>
            <a:r>
              <a:rPr lang="vi-VN" dirty="0"/>
              <a:t>slobodnog tržišta 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248144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2233</Words>
  <Application>Microsoft Office PowerPoint</Application>
  <PresentationFormat>On-screen Show (4:3)</PresentationFormat>
  <Paragraphs>185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  MEĐUNARODNE FINANSIJSKE INSTITUCIJE     </vt:lpstr>
      <vt:lpstr>Slide 2</vt:lpstr>
      <vt:lpstr>Međunarodni monetarni fond   </vt:lpstr>
      <vt:lpstr>Slide 4</vt:lpstr>
      <vt:lpstr>Ciljevi Fonda su:  </vt:lpstr>
      <vt:lpstr>Slide 6</vt:lpstr>
      <vt:lpstr>Slide 7</vt:lpstr>
      <vt:lpstr>Slide 8</vt:lpstr>
      <vt:lpstr>Slide 9</vt:lpstr>
      <vt:lpstr>Slide 10</vt:lpstr>
      <vt:lpstr>Slide 11</vt:lpstr>
      <vt:lpstr>Najviši organi Fonda su:  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Grupa svjetska banka   </vt:lpstr>
      <vt:lpstr>Slide 23</vt:lpstr>
      <vt:lpstr>Slide 24</vt:lpstr>
      <vt:lpstr>Slide 25</vt:lpstr>
      <vt:lpstr>Slide 26</vt:lpstr>
      <vt:lpstr>MMF i Svjetska banka</vt:lpstr>
      <vt:lpstr>Organi Banke su:  </vt:lpstr>
      <vt:lpstr>Slide 29</vt:lpstr>
      <vt:lpstr>Slide 30</vt:lpstr>
      <vt:lpstr>Slide 31</vt:lpstr>
      <vt:lpstr>Slide 32</vt:lpstr>
      <vt:lpstr>Slide 33</vt:lpstr>
      <vt:lpstr>Slide 34</vt:lpstr>
      <vt:lpstr> Rezultati politike međunarodnih  finansijskih institucija  </vt:lpstr>
      <vt:lpstr>Slide 36</vt:lpstr>
      <vt:lpstr>Slide 37</vt:lpstr>
      <vt:lpstr>Slide 38</vt:lpstr>
      <vt:lpstr>Slide 39</vt:lpstr>
      <vt:lpstr>Slide 40</vt:lpstr>
      <vt:lpstr> Potreba za reformisanim međunarodnim  finansijskim institucijama  </vt:lpstr>
      <vt:lpstr>Slide 42</vt:lpstr>
      <vt:lpstr>Slide 43</vt:lpstr>
      <vt:lpstr>Slide 44</vt:lpstr>
      <vt:lpstr>Slide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Međunarodne finansijske  institucije  mr Damir Šehović  Monetarna ekonomija  Podgorica, maj 2013.</dc:title>
  <dc:creator>halil</dc:creator>
  <cp:lastModifiedBy>ProBook 4540s</cp:lastModifiedBy>
  <cp:revision>27</cp:revision>
  <dcterms:created xsi:type="dcterms:W3CDTF">2014-10-18T10:41:15Z</dcterms:created>
  <dcterms:modified xsi:type="dcterms:W3CDTF">2018-01-01T20:03:27Z</dcterms:modified>
</cp:coreProperties>
</file>