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3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6"/>
  </p:notesMasterIdLst>
  <p:sldIdLst>
    <p:sldId id="257" r:id="rId2"/>
    <p:sldId id="296" r:id="rId3"/>
    <p:sldId id="297" r:id="rId4"/>
    <p:sldId id="298" r:id="rId5"/>
    <p:sldId id="299" r:id="rId6"/>
    <p:sldId id="300" r:id="rId7"/>
    <p:sldId id="301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7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1C04ED-EB31-485C-89FB-7C8F90DD01AE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AC3E4AB3-E62E-4338-9636-481B278A7BEB}">
      <dgm:prSet phldrT="[Text]"/>
      <dgm:spPr/>
      <dgm:t>
        <a:bodyPr/>
        <a:lstStyle/>
        <a:p>
          <a:r>
            <a:rPr lang="en-US" dirty="0" err="1" smtClean="0"/>
            <a:t>Dinami</a:t>
          </a:r>
          <a:r>
            <a:rPr lang="sr-Latn-RS" dirty="0" smtClean="0"/>
            <a:t>č</a:t>
          </a:r>
          <a:r>
            <a:rPr lang="en-US" dirty="0" err="1" smtClean="0"/>
            <a:t>nost</a:t>
          </a:r>
          <a:endParaRPr lang="en-US" dirty="0"/>
        </a:p>
      </dgm:t>
    </dgm:pt>
    <dgm:pt modelId="{5EAB8E0B-5F58-4F78-9A7B-00741C58D065}" type="parTrans" cxnId="{92C5FA85-8BCD-4AFE-A1C3-1DEABF6D5DB6}">
      <dgm:prSet/>
      <dgm:spPr/>
      <dgm:t>
        <a:bodyPr/>
        <a:lstStyle/>
        <a:p>
          <a:endParaRPr lang="en-US"/>
        </a:p>
      </dgm:t>
    </dgm:pt>
    <dgm:pt modelId="{6E70ABDB-79DE-4BDD-B8ED-1C33C0F85D4E}" type="sibTrans" cxnId="{92C5FA85-8BCD-4AFE-A1C3-1DEABF6D5DB6}">
      <dgm:prSet/>
      <dgm:spPr/>
      <dgm:t>
        <a:bodyPr/>
        <a:lstStyle/>
        <a:p>
          <a:endParaRPr lang="en-US"/>
        </a:p>
      </dgm:t>
    </dgm:pt>
    <dgm:pt modelId="{7279CABF-DD88-4E88-9459-423C131EE4AD}">
      <dgm:prSet phldrT="[Text]"/>
      <dgm:spPr/>
      <dgm:t>
        <a:bodyPr/>
        <a:lstStyle/>
        <a:p>
          <a:r>
            <a:rPr lang="vi-VN" dirty="0" smtClean="0"/>
            <a:t>Dinamičnost znači da se u privrednom i finansijskom sistemu stalno dešavaju</a:t>
          </a:r>
          <a:r>
            <a:rPr lang="sr-Latn-RS" dirty="0" smtClean="0"/>
            <a:t> </a:t>
          </a:r>
          <a:r>
            <a:rPr lang="vi-VN" dirty="0" smtClean="0"/>
            <a:t>prom</a:t>
          </a:r>
          <a:r>
            <a:rPr lang="sr-Latn-ME" dirty="0" smtClean="0"/>
            <a:t>j</a:t>
          </a:r>
          <a:r>
            <a:rPr lang="vi-VN" dirty="0" smtClean="0"/>
            <a:t>ene i pojavljuju novi događaji koji sistem dovode u privremena stanja ravnoteže i</a:t>
          </a:r>
          <a:r>
            <a:rPr lang="sr-Latn-RS" dirty="0" smtClean="0"/>
            <a:t> </a:t>
          </a:r>
          <a:r>
            <a:rPr lang="vi-VN" dirty="0" smtClean="0"/>
            <a:t>neravnoteže. </a:t>
          </a:r>
          <a:endParaRPr lang="en-US" dirty="0"/>
        </a:p>
      </dgm:t>
    </dgm:pt>
    <dgm:pt modelId="{0948CDF6-32FE-4782-ACB4-39686ABA50FA}" type="parTrans" cxnId="{A5FCCF82-14EE-48F6-B4F6-DA57CE84EE36}">
      <dgm:prSet/>
      <dgm:spPr/>
      <dgm:t>
        <a:bodyPr/>
        <a:lstStyle/>
        <a:p>
          <a:endParaRPr lang="en-US"/>
        </a:p>
      </dgm:t>
    </dgm:pt>
    <dgm:pt modelId="{813E42D6-A685-44F0-93CF-A2F40019F414}" type="sibTrans" cxnId="{A5FCCF82-14EE-48F6-B4F6-DA57CE84EE36}">
      <dgm:prSet/>
      <dgm:spPr/>
      <dgm:t>
        <a:bodyPr/>
        <a:lstStyle/>
        <a:p>
          <a:endParaRPr lang="en-US"/>
        </a:p>
      </dgm:t>
    </dgm:pt>
    <dgm:pt modelId="{880089B0-D905-401D-994C-34ABFC5F4020}">
      <dgm:prSet phldrT="[Text]"/>
      <dgm:spPr/>
      <dgm:t>
        <a:bodyPr/>
        <a:lstStyle/>
        <a:p>
          <a:r>
            <a:rPr lang="en-US" dirty="0" err="1" smtClean="0"/>
            <a:t>Otvorenost</a:t>
          </a:r>
          <a:endParaRPr lang="en-US" dirty="0"/>
        </a:p>
      </dgm:t>
    </dgm:pt>
    <dgm:pt modelId="{1A63C5BD-C666-4F3A-AA87-E85A619DB031}" type="parTrans" cxnId="{974A400B-EFE6-4627-8471-1F183CD05920}">
      <dgm:prSet/>
      <dgm:spPr/>
      <dgm:t>
        <a:bodyPr/>
        <a:lstStyle/>
        <a:p>
          <a:endParaRPr lang="en-US"/>
        </a:p>
      </dgm:t>
    </dgm:pt>
    <dgm:pt modelId="{8160C36C-C44C-4EBE-BCFE-1A8907F2A400}" type="sibTrans" cxnId="{974A400B-EFE6-4627-8471-1F183CD05920}">
      <dgm:prSet/>
      <dgm:spPr/>
      <dgm:t>
        <a:bodyPr/>
        <a:lstStyle/>
        <a:p>
          <a:endParaRPr lang="en-US"/>
        </a:p>
      </dgm:t>
    </dgm:pt>
    <dgm:pt modelId="{043446E1-7D0A-40ED-8880-7D65B488ABA3}">
      <dgm:prSet phldrT="[Text]"/>
      <dgm:spPr/>
      <dgm:t>
        <a:bodyPr/>
        <a:lstStyle/>
        <a:p>
          <a:r>
            <a:rPr lang="vi-VN" dirty="0" smtClean="0"/>
            <a:t>Karakteristika otvorenosti znači da privreda jedne zemlje mora biti otvorena prema</a:t>
          </a:r>
          <a:r>
            <a:rPr lang="sr-Latn-RS" dirty="0" smtClean="0"/>
            <a:t> </a:t>
          </a:r>
          <a:r>
            <a:rPr lang="vi-VN" dirty="0" smtClean="0"/>
            <a:t>inostranstvu, tj da privredni subjekti moraju ulaziti u različite oblike saradnje sa subjektima</a:t>
          </a:r>
          <a:r>
            <a:rPr lang="sr-Latn-RS" dirty="0" smtClean="0"/>
            <a:t> </a:t>
          </a:r>
          <a:r>
            <a:rPr lang="vi-VN" dirty="0" smtClean="0"/>
            <a:t>izvan nacionalne ekonomije. </a:t>
          </a:r>
          <a:endParaRPr lang="en-US" dirty="0"/>
        </a:p>
      </dgm:t>
    </dgm:pt>
    <dgm:pt modelId="{B7566465-C003-4318-B9C5-758BDBA484F9}" type="parTrans" cxnId="{21B44907-16AA-426F-BA72-2CD5C236BC2C}">
      <dgm:prSet/>
      <dgm:spPr/>
      <dgm:t>
        <a:bodyPr/>
        <a:lstStyle/>
        <a:p>
          <a:endParaRPr lang="en-US"/>
        </a:p>
      </dgm:t>
    </dgm:pt>
    <dgm:pt modelId="{F472A62F-0DA8-42E4-80A2-709819186D0B}" type="sibTrans" cxnId="{21B44907-16AA-426F-BA72-2CD5C236BC2C}">
      <dgm:prSet/>
      <dgm:spPr/>
      <dgm:t>
        <a:bodyPr/>
        <a:lstStyle/>
        <a:p>
          <a:endParaRPr lang="en-US"/>
        </a:p>
      </dgm:t>
    </dgm:pt>
    <dgm:pt modelId="{0F09EF6B-2FC6-4A69-9962-D5AC4E59C819}">
      <dgm:prSet phldrT="[Text]"/>
      <dgm:spPr/>
      <dgm:t>
        <a:bodyPr/>
        <a:lstStyle/>
        <a:p>
          <a:r>
            <a:rPr lang="en-US" dirty="0" err="1" smtClean="0"/>
            <a:t>Kompleksnost</a:t>
          </a:r>
          <a:endParaRPr lang="en-US" dirty="0"/>
        </a:p>
      </dgm:t>
    </dgm:pt>
    <dgm:pt modelId="{B1C46E4E-615E-482F-84F8-C0FB7E9BF883}" type="parTrans" cxnId="{93C248D2-1193-4359-9DCA-371B6490D922}">
      <dgm:prSet/>
      <dgm:spPr/>
      <dgm:t>
        <a:bodyPr/>
        <a:lstStyle/>
        <a:p>
          <a:endParaRPr lang="en-US"/>
        </a:p>
      </dgm:t>
    </dgm:pt>
    <dgm:pt modelId="{4D337F93-49FD-4FE0-8211-4787F3E5C1A2}" type="sibTrans" cxnId="{93C248D2-1193-4359-9DCA-371B6490D922}">
      <dgm:prSet/>
      <dgm:spPr/>
      <dgm:t>
        <a:bodyPr/>
        <a:lstStyle/>
        <a:p>
          <a:endParaRPr lang="en-US"/>
        </a:p>
      </dgm:t>
    </dgm:pt>
    <dgm:pt modelId="{22471FD0-BF17-4748-853B-92DF89237A43}">
      <dgm:prSet phldrT="[Text]"/>
      <dgm:spPr/>
      <dgm:t>
        <a:bodyPr/>
        <a:lstStyle/>
        <a:p>
          <a:r>
            <a:rPr lang="vi-VN" dirty="0" smtClean="0"/>
            <a:t>Karakteristika kompleksnosti nam govori da je i sam finansijski sistem sastavljen iz</a:t>
          </a:r>
          <a:r>
            <a:rPr lang="sr-Latn-RS" dirty="0" smtClean="0"/>
            <a:t> </a:t>
          </a:r>
          <a:r>
            <a:rPr lang="vi-VN" dirty="0" smtClean="0"/>
            <a:t>većeg broja podsistema.</a:t>
          </a:r>
          <a:endParaRPr lang="en-US" dirty="0"/>
        </a:p>
      </dgm:t>
    </dgm:pt>
    <dgm:pt modelId="{772C0F18-7676-4D54-B8A8-61248C032534}" type="parTrans" cxnId="{77C28C20-284D-4D75-A170-310E56D0E730}">
      <dgm:prSet/>
      <dgm:spPr/>
      <dgm:t>
        <a:bodyPr/>
        <a:lstStyle/>
        <a:p>
          <a:endParaRPr lang="en-US"/>
        </a:p>
      </dgm:t>
    </dgm:pt>
    <dgm:pt modelId="{40FCFA49-42F7-48F5-AEED-B77880A9DFE7}" type="sibTrans" cxnId="{77C28C20-284D-4D75-A170-310E56D0E730}">
      <dgm:prSet/>
      <dgm:spPr/>
      <dgm:t>
        <a:bodyPr/>
        <a:lstStyle/>
        <a:p>
          <a:endParaRPr lang="en-US"/>
        </a:p>
      </dgm:t>
    </dgm:pt>
    <dgm:pt modelId="{8FADE7DE-9BCF-46A4-9E34-01ED440BC627}">
      <dgm:prSet phldrT="[Text]"/>
      <dgm:spPr/>
      <dgm:t>
        <a:bodyPr/>
        <a:lstStyle/>
        <a:p>
          <a:r>
            <a:rPr lang="vi-VN" dirty="0" smtClean="0"/>
            <a:t>Savremeni finasijski</a:t>
          </a:r>
          <a:r>
            <a:rPr lang="sr-Latn-RS" dirty="0" smtClean="0"/>
            <a:t> </a:t>
          </a:r>
          <a:r>
            <a:rPr lang="vi-VN" dirty="0" smtClean="0"/>
            <a:t>sistemi funkcionišu 24 časa, 7 dana u nedelji i 365 dana u godini.</a:t>
          </a:r>
          <a:endParaRPr lang="en-US" dirty="0"/>
        </a:p>
      </dgm:t>
    </dgm:pt>
    <dgm:pt modelId="{91A9FEA8-13C4-40E2-8074-B1F9EC163BC0}" type="parTrans" cxnId="{2BAD9788-2F38-4429-A7F0-5A922DFD343F}">
      <dgm:prSet/>
      <dgm:spPr/>
      <dgm:t>
        <a:bodyPr/>
        <a:lstStyle/>
        <a:p>
          <a:endParaRPr lang="en-US"/>
        </a:p>
      </dgm:t>
    </dgm:pt>
    <dgm:pt modelId="{E9397DAD-7ACD-46A8-AA87-2D56F992956B}" type="sibTrans" cxnId="{2BAD9788-2F38-4429-A7F0-5A922DFD343F}">
      <dgm:prSet/>
      <dgm:spPr/>
      <dgm:t>
        <a:bodyPr/>
        <a:lstStyle/>
        <a:p>
          <a:endParaRPr lang="en-US"/>
        </a:p>
      </dgm:t>
    </dgm:pt>
    <dgm:pt modelId="{C715E416-C591-4154-B0FB-06D2CD8D4415}">
      <dgm:prSet phldrT="[Text]"/>
      <dgm:spPr/>
      <dgm:t>
        <a:bodyPr/>
        <a:lstStyle/>
        <a:p>
          <a:r>
            <a:rPr lang="vi-VN" dirty="0" smtClean="0"/>
            <a:t>Kod finansijskog sistema ta karakteristika je još više</a:t>
          </a:r>
          <a:r>
            <a:rPr lang="en-US" dirty="0" smtClean="0"/>
            <a:t> </a:t>
          </a:r>
          <a:r>
            <a:rPr lang="vi-VN" dirty="0" smtClean="0"/>
            <a:t>izražena, pa se stoga i govori o globalnom karakteru finansijskog sistema. To je stoga što</a:t>
          </a:r>
          <a:r>
            <a:rPr lang="sr-Latn-RS" dirty="0" smtClean="0"/>
            <a:t> </a:t>
          </a:r>
          <a:r>
            <a:rPr lang="vi-VN" dirty="0" smtClean="0"/>
            <a:t>međunarodni tokovi finansijskih sredstava i kapitala uzimaju takve razm</a:t>
          </a:r>
          <a:r>
            <a:rPr lang="sr-Latn-ME" dirty="0" smtClean="0"/>
            <a:t>j</a:t>
          </a:r>
          <a:r>
            <a:rPr lang="vi-VN" dirty="0" smtClean="0"/>
            <a:t>ere da je gotovo</a:t>
          </a:r>
          <a:r>
            <a:rPr lang="sr-Latn-RS" dirty="0" smtClean="0"/>
            <a:t> </a:t>
          </a:r>
          <a:r>
            <a:rPr lang="vi-VN" dirty="0" smtClean="0"/>
            <a:t>nezamislivo živ</a:t>
          </a:r>
          <a:r>
            <a:rPr lang="sr-Latn-ME" dirty="0" smtClean="0"/>
            <a:t>j</a:t>
          </a:r>
          <a:r>
            <a:rPr lang="vi-VN" dirty="0" smtClean="0"/>
            <a:t>eti i raditi izolovano od međunarodne zajednice.</a:t>
          </a:r>
          <a:endParaRPr lang="en-US" dirty="0"/>
        </a:p>
      </dgm:t>
    </dgm:pt>
    <dgm:pt modelId="{83C5F733-AA43-4E95-B233-00E7E0A0BA15}" type="parTrans" cxnId="{16697A58-60F2-4F2A-8AD7-331318A3F78F}">
      <dgm:prSet/>
      <dgm:spPr/>
      <dgm:t>
        <a:bodyPr/>
        <a:lstStyle/>
        <a:p>
          <a:endParaRPr lang="en-US"/>
        </a:p>
      </dgm:t>
    </dgm:pt>
    <dgm:pt modelId="{8C505916-DD5E-468D-BB19-CB52637066A6}" type="sibTrans" cxnId="{16697A58-60F2-4F2A-8AD7-331318A3F78F}">
      <dgm:prSet/>
      <dgm:spPr/>
      <dgm:t>
        <a:bodyPr/>
        <a:lstStyle/>
        <a:p>
          <a:endParaRPr lang="en-US"/>
        </a:p>
      </dgm:t>
    </dgm:pt>
    <dgm:pt modelId="{5FCE4B94-5B15-46E8-99EA-40A629C49844}">
      <dgm:prSet phldrT="[Text]"/>
      <dgm:spPr/>
      <dgm:t>
        <a:bodyPr/>
        <a:lstStyle/>
        <a:p>
          <a:r>
            <a:rPr lang="vi-VN" dirty="0" smtClean="0"/>
            <a:t>Finansijski sistem se sastoji iz kombinacije većeg broja institucija</a:t>
          </a:r>
          <a:r>
            <a:rPr lang="sr-Latn-RS" dirty="0" smtClean="0"/>
            <a:t> </a:t>
          </a:r>
          <a:r>
            <a:rPr lang="vi-VN" dirty="0" smtClean="0"/>
            <a:t>i učesnika</a:t>
          </a:r>
          <a:r>
            <a:rPr lang="sr-Latn-RS" dirty="0" smtClean="0"/>
            <a:t>: </a:t>
          </a:r>
          <a:r>
            <a:rPr lang="vi-VN" dirty="0" smtClean="0"/>
            <a:t>centralna banka, poslovne banke, štedionice, štedno kreditne asocijacije,</a:t>
          </a:r>
          <a:r>
            <a:rPr lang="sr-Latn-RS" dirty="0" smtClean="0"/>
            <a:t> </a:t>
          </a:r>
          <a:r>
            <a:rPr lang="vi-VN" dirty="0" smtClean="0"/>
            <a:t>penzioni fondovi, investicioni fondovi, osiguravajuća društva, posredničke organizacije</a:t>
          </a:r>
          <a:r>
            <a:rPr lang="sr-Latn-RS" dirty="0" smtClean="0"/>
            <a:t>.</a:t>
          </a:r>
          <a:endParaRPr lang="en-US" dirty="0"/>
        </a:p>
      </dgm:t>
    </dgm:pt>
    <dgm:pt modelId="{2467CCAF-BE2E-4954-A45D-6E6506B5660B}" type="parTrans" cxnId="{70ADC95B-23D0-41E1-A3CF-F8E981A07C07}">
      <dgm:prSet/>
      <dgm:spPr/>
      <dgm:t>
        <a:bodyPr/>
        <a:lstStyle/>
        <a:p>
          <a:endParaRPr lang="en-US"/>
        </a:p>
      </dgm:t>
    </dgm:pt>
    <dgm:pt modelId="{2A8DF186-8A4B-46C4-9B78-8A2DEA023D54}" type="sibTrans" cxnId="{70ADC95B-23D0-41E1-A3CF-F8E981A07C07}">
      <dgm:prSet/>
      <dgm:spPr/>
      <dgm:t>
        <a:bodyPr/>
        <a:lstStyle/>
        <a:p>
          <a:endParaRPr lang="en-US"/>
        </a:p>
      </dgm:t>
    </dgm:pt>
    <dgm:pt modelId="{CEB3A3E8-8362-4048-B1E2-D86224D54075}" type="pres">
      <dgm:prSet presAssocID="{AD1C04ED-EB31-485C-89FB-7C8F90DD01A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4D51F23-6C42-496B-B8BC-FB1019A9DAE8}" type="pres">
      <dgm:prSet presAssocID="{AC3E4AB3-E62E-4338-9636-481B278A7BE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9BBE3-FDA8-4E7A-9122-63A82E99EEF6}" type="pres">
      <dgm:prSet presAssocID="{AC3E4AB3-E62E-4338-9636-481B278A7BEB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28239A-2947-4DC5-ADFB-100A59C9EF21}" type="pres">
      <dgm:prSet presAssocID="{880089B0-D905-401D-994C-34ABFC5F402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8C7C75-7D24-4C5E-9294-2FF0963844BD}" type="pres">
      <dgm:prSet presAssocID="{880089B0-D905-401D-994C-34ABFC5F4020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76C20E-1E9E-4E73-81F5-3D37101D5EE6}" type="pres">
      <dgm:prSet presAssocID="{0F09EF6B-2FC6-4A69-9962-D5AC4E59C81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4C03A4-E43B-48B5-AB16-718E25101760}" type="pres">
      <dgm:prSet presAssocID="{0F09EF6B-2FC6-4A69-9962-D5AC4E59C819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C248D2-1193-4359-9DCA-371B6490D922}" srcId="{AD1C04ED-EB31-485C-89FB-7C8F90DD01AE}" destId="{0F09EF6B-2FC6-4A69-9962-D5AC4E59C819}" srcOrd="2" destOrd="0" parTransId="{B1C46E4E-615E-482F-84F8-C0FB7E9BF883}" sibTransId="{4D337F93-49FD-4FE0-8211-4787F3E5C1A2}"/>
    <dgm:cxn modelId="{21B44907-16AA-426F-BA72-2CD5C236BC2C}" srcId="{880089B0-D905-401D-994C-34ABFC5F4020}" destId="{043446E1-7D0A-40ED-8880-7D65B488ABA3}" srcOrd="0" destOrd="0" parTransId="{B7566465-C003-4318-B9C5-758BDBA484F9}" sibTransId="{F472A62F-0DA8-42E4-80A2-709819186D0B}"/>
    <dgm:cxn modelId="{974A400B-EFE6-4627-8471-1F183CD05920}" srcId="{AD1C04ED-EB31-485C-89FB-7C8F90DD01AE}" destId="{880089B0-D905-401D-994C-34ABFC5F4020}" srcOrd="1" destOrd="0" parTransId="{1A63C5BD-C666-4F3A-AA87-E85A619DB031}" sibTransId="{8160C36C-C44C-4EBE-BCFE-1A8907F2A400}"/>
    <dgm:cxn modelId="{E558AF74-0DA9-4005-B599-0D626B65262F}" type="presOf" srcId="{AC3E4AB3-E62E-4338-9636-481B278A7BEB}" destId="{64D51F23-6C42-496B-B8BC-FB1019A9DAE8}" srcOrd="0" destOrd="0" presId="urn:microsoft.com/office/officeart/2005/8/layout/vList2"/>
    <dgm:cxn modelId="{77C28C20-284D-4D75-A170-310E56D0E730}" srcId="{0F09EF6B-2FC6-4A69-9962-D5AC4E59C819}" destId="{22471FD0-BF17-4748-853B-92DF89237A43}" srcOrd="0" destOrd="0" parTransId="{772C0F18-7676-4D54-B8A8-61248C032534}" sibTransId="{40FCFA49-42F7-48F5-AEED-B77880A9DFE7}"/>
    <dgm:cxn modelId="{6C2CB2A2-D94C-41EE-9203-178C9F332ACD}" type="presOf" srcId="{22471FD0-BF17-4748-853B-92DF89237A43}" destId="{C94C03A4-E43B-48B5-AB16-718E25101760}" srcOrd="0" destOrd="0" presId="urn:microsoft.com/office/officeart/2005/8/layout/vList2"/>
    <dgm:cxn modelId="{70ADC95B-23D0-41E1-A3CF-F8E981A07C07}" srcId="{0F09EF6B-2FC6-4A69-9962-D5AC4E59C819}" destId="{5FCE4B94-5B15-46E8-99EA-40A629C49844}" srcOrd="1" destOrd="0" parTransId="{2467CCAF-BE2E-4954-A45D-6E6506B5660B}" sibTransId="{2A8DF186-8A4B-46C4-9B78-8A2DEA023D54}"/>
    <dgm:cxn modelId="{A38EACFE-0D50-4128-B873-205C259743BA}" type="presOf" srcId="{C715E416-C591-4154-B0FB-06D2CD8D4415}" destId="{3D8C7C75-7D24-4C5E-9294-2FF0963844BD}" srcOrd="0" destOrd="1" presId="urn:microsoft.com/office/officeart/2005/8/layout/vList2"/>
    <dgm:cxn modelId="{D5F8F6ED-6BB9-4169-A8B4-15FBEDD77790}" type="presOf" srcId="{880089B0-D905-401D-994C-34ABFC5F4020}" destId="{2628239A-2947-4DC5-ADFB-100A59C9EF21}" srcOrd="0" destOrd="0" presId="urn:microsoft.com/office/officeart/2005/8/layout/vList2"/>
    <dgm:cxn modelId="{010E5038-7EE4-4916-AB0E-C357E11E9019}" type="presOf" srcId="{8FADE7DE-9BCF-46A4-9E34-01ED440BC627}" destId="{AA99BBE3-FDA8-4E7A-9122-63A82E99EEF6}" srcOrd="0" destOrd="1" presId="urn:microsoft.com/office/officeart/2005/8/layout/vList2"/>
    <dgm:cxn modelId="{811CF79F-0B52-491C-AF77-D037B55DE689}" type="presOf" srcId="{043446E1-7D0A-40ED-8880-7D65B488ABA3}" destId="{3D8C7C75-7D24-4C5E-9294-2FF0963844BD}" srcOrd="0" destOrd="0" presId="urn:microsoft.com/office/officeart/2005/8/layout/vList2"/>
    <dgm:cxn modelId="{16697A58-60F2-4F2A-8AD7-331318A3F78F}" srcId="{880089B0-D905-401D-994C-34ABFC5F4020}" destId="{C715E416-C591-4154-B0FB-06D2CD8D4415}" srcOrd="1" destOrd="0" parTransId="{83C5F733-AA43-4E95-B233-00E7E0A0BA15}" sibTransId="{8C505916-DD5E-468D-BB19-CB52637066A6}"/>
    <dgm:cxn modelId="{A90B3C31-654C-4E7B-8871-3F13F1A31909}" type="presOf" srcId="{AD1C04ED-EB31-485C-89FB-7C8F90DD01AE}" destId="{CEB3A3E8-8362-4048-B1E2-D86224D54075}" srcOrd="0" destOrd="0" presId="urn:microsoft.com/office/officeart/2005/8/layout/vList2"/>
    <dgm:cxn modelId="{C61260F6-7844-4BD2-969B-F03C4BEBF9A0}" type="presOf" srcId="{5FCE4B94-5B15-46E8-99EA-40A629C49844}" destId="{C94C03A4-E43B-48B5-AB16-718E25101760}" srcOrd="0" destOrd="1" presId="urn:microsoft.com/office/officeart/2005/8/layout/vList2"/>
    <dgm:cxn modelId="{F56999E8-4A37-42EF-9F6A-9D844C35A741}" type="presOf" srcId="{0F09EF6B-2FC6-4A69-9962-D5AC4E59C819}" destId="{B476C20E-1E9E-4E73-81F5-3D37101D5EE6}" srcOrd="0" destOrd="0" presId="urn:microsoft.com/office/officeart/2005/8/layout/vList2"/>
    <dgm:cxn modelId="{2BAD9788-2F38-4429-A7F0-5A922DFD343F}" srcId="{AC3E4AB3-E62E-4338-9636-481B278A7BEB}" destId="{8FADE7DE-9BCF-46A4-9E34-01ED440BC627}" srcOrd="1" destOrd="0" parTransId="{91A9FEA8-13C4-40E2-8074-B1F9EC163BC0}" sibTransId="{E9397DAD-7ACD-46A8-AA87-2D56F992956B}"/>
    <dgm:cxn modelId="{AB575194-F91C-413B-A7B4-434346216431}" type="presOf" srcId="{7279CABF-DD88-4E88-9459-423C131EE4AD}" destId="{AA99BBE3-FDA8-4E7A-9122-63A82E99EEF6}" srcOrd="0" destOrd="0" presId="urn:microsoft.com/office/officeart/2005/8/layout/vList2"/>
    <dgm:cxn modelId="{92C5FA85-8BCD-4AFE-A1C3-1DEABF6D5DB6}" srcId="{AD1C04ED-EB31-485C-89FB-7C8F90DD01AE}" destId="{AC3E4AB3-E62E-4338-9636-481B278A7BEB}" srcOrd="0" destOrd="0" parTransId="{5EAB8E0B-5F58-4F78-9A7B-00741C58D065}" sibTransId="{6E70ABDB-79DE-4BDD-B8ED-1C33C0F85D4E}"/>
    <dgm:cxn modelId="{A5FCCF82-14EE-48F6-B4F6-DA57CE84EE36}" srcId="{AC3E4AB3-E62E-4338-9636-481B278A7BEB}" destId="{7279CABF-DD88-4E88-9459-423C131EE4AD}" srcOrd="0" destOrd="0" parTransId="{0948CDF6-32FE-4782-ACB4-39686ABA50FA}" sibTransId="{813E42D6-A685-44F0-93CF-A2F40019F414}"/>
    <dgm:cxn modelId="{A2A8B8B1-2AFB-4783-808A-9EDCB9732951}" type="presParOf" srcId="{CEB3A3E8-8362-4048-B1E2-D86224D54075}" destId="{64D51F23-6C42-496B-B8BC-FB1019A9DAE8}" srcOrd="0" destOrd="0" presId="urn:microsoft.com/office/officeart/2005/8/layout/vList2"/>
    <dgm:cxn modelId="{819C8DCA-E80E-4B39-B815-29886C76C013}" type="presParOf" srcId="{CEB3A3E8-8362-4048-B1E2-D86224D54075}" destId="{AA99BBE3-FDA8-4E7A-9122-63A82E99EEF6}" srcOrd="1" destOrd="0" presId="urn:microsoft.com/office/officeart/2005/8/layout/vList2"/>
    <dgm:cxn modelId="{EAAA1C2F-8EAA-43F4-9FD6-0DE935F9BCDC}" type="presParOf" srcId="{CEB3A3E8-8362-4048-B1E2-D86224D54075}" destId="{2628239A-2947-4DC5-ADFB-100A59C9EF21}" srcOrd="2" destOrd="0" presId="urn:microsoft.com/office/officeart/2005/8/layout/vList2"/>
    <dgm:cxn modelId="{4CBBABF4-581D-4608-83B8-E6A243F8C187}" type="presParOf" srcId="{CEB3A3E8-8362-4048-B1E2-D86224D54075}" destId="{3D8C7C75-7D24-4C5E-9294-2FF0963844BD}" srcOrd="3" destOrd="0" presId="urn:microsoft.com/office/officeart/2005/8/layout/vList2"/>
    <dgm:cxn modelId="{0E1247AC-07A8-4FE5-956A-9CCA95AE81D3}" type="presParOf" srcId="{CEB3A3E8-8362-4048-B1E2-D86224D54075}" destId="{B476C20E-1E9E-4E73-81F5-3D37101D5EE6}" srcOrd="4" destOrd="0" presId="urn:microsoft.com/office/officeart/2005/8/layout/vList2"/>
    <dgm:cxn modelId="{3F4ED105-87A8-4F8A-B74E-7365B33FF103}" type="presParOf" srcId="{CEB3A3E8-8362-4048-B1E2-D86224D54075}" destId="{C94C03A4-E43B-48B5-AB16-718E25101760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EB5C8D-FC0D-4CCD-9F95-5E1D75366758}" type="doc">
      <dgm:prSet loTypeId="urn:microsoft.com/office/officeart/2005/8/layout/list1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F39093F-87A3-46E6-82C8-0D951F15344C}">
      <dgm:prSet phldrT="[Text]"/>
      <dgm:spPr/>
      <dgm:t>
        <a:bodyPr/>
        <a:lstStyle/>
        <a:p>
          <a:r>
            <a:rPr lang="en-US" dirty="0" err="1" smtClean="0"/>
            <a:t>Finansijska</a:t>
          </a:r>
          <a:r>
            <a:rPr lang="en-US" dirty="0" smtClean="0"/>
            <a:t> </a:t>
          </a:r>
          <a:r>
            <a:rPr lang="en-US" dirty="0" err="1" smtClean="0"/>
            <a:t>tržišta</a:t>
          </a:r>
          <a:endParaRPr lang="en-US" dirty="0"/>
        </a:p>
      </dgm:t>
    </dgm:pt>
    <dgm:pt modelId="{7B75F801-1820-4A6C-BEE1-0527EEF8210A}" type="parTrans" cxnId="{86CA8D54-3E8E-4ACD-965F-A87245F75A90}">
      <dgm:prSet/>
      <dgm:spPr/>
      <dgm:t>
        <a:bodyPr/>
        <a:lstStyle/>
        <a:p>
          <a:endParaRPr lang="en-US"/>
        </a:p>
      </dgm:t>
    </dgm:pt>
    <dgm:pt modelId="{1292B346-5754-4E41-9F16-DB14134DA982}" type="sibTrans" cxnId="{86CA8D54-3E8E-4ACD-965F-A87245F75A90}">
      <dgm:prSet/>
      <dgm:spPr/>
      <dgm:t>
        <a:bodyPr/>
        <a:lstStyle/>
        <a:p>
          <a:endParaRPr lang="en-US"/>
        </a:p>
      </dgm:t>
    </dgm:pt>
    <dgm:pt modelId="{9DB4F04A-AA16-4D25-BB9C-D4D5E62D67A2}">
      <dgm:prSet phldrT="[Text]"/>
      <dgm:spPr/>
      <dgm:t>
        <a:bodyPr/>
        <a:lstStyle/>
        <a:p>
          <a:r>
            <a:rPr lang="en-US" dirty="0" err="1" smtClean="0"/>
            <a:t>Finansijski</a:t>
          </a:r>
          <a:r>
            <a:rPr lang="en-US" dirty="0" smtClean="0"/>
            <a:t> </a:t>
          </a:r>
          <a:r>
            <a:rPr lang="en-US" dirty="0" err="1" smtClean="0"/>
            <a:t>instrumenti</a:t>
          </a:r>
          <a:endParaRPr lang="en-US" dirty="0"/>
        </a:p>
      </dgm:t>
    </dgm:pt>
    <dgm:pt modelId="{AC1414A2-1841-48DA-8A3B-77115B904709}" type="parTrans" cxnId="{5744A258-7542-4666-B9B0-9594357CA927}">
      <dgm:prSet/>
      <dgm:spPr/>
      <dgm:t>
        <a:bodyPr/>
        <a:lstStyle/>
        <a:p>
          <a:endParaRPr lang="en-US"/>
        </a:p>
      </dgm:t>
    </dgm:pt>
    <dgm:pt modelId="{9873526F-A3BD-42EB-ABEC-DC37EE3906C7}" type="sibTrans" cxnId="{5744A258-7542-4666-B9B0-9594357CA927}">
      <dgm:prSet/>
      <dgm:spPr/>
      <dgm:t>
        <a:bodyPr/>
        <a:lstStyle/>
        <a:p>
          <a:endParaRPr lang="en-US"/>
        </a:p>
      </dgm:t>
    </dgm:pt>
    <dgm:pt modelId="{242C8AD0-276B-4CC8-8210-ECA148082ADB}">
      <dgm:prSet phldrT="[Text]"/>
      <dgm:spPr/>
      <dgm:t>
        <a:bodyPr/>
        <a:lstStyle/>
        <a:p>
          <a:r>
            <a:rPr lang="en-US" dirty="0" err="1" smtClean="0"/>
            <a:t>Finansijske</a:t>
          </a:r>
          <a:r>
            <a:rPr lang="en-US" dirty="0" smtClean="0"/>
            <a:t> </a:t>
          </a:r>
          <a:r>
            <a:rPr lang="en-US" dirty="0" err="1" smtClean="0"/>
            <a:t>institucije</a:t>
          </a:r>
          <a:endParaRPr lang="en-US" dirty="0"/>
        </a:p>
      </dgm:t>
    </dgm:pt>
    <dgm:pt modelId="{747B509E-5004-415A-A8B1-5646DE4F7EE8}" type="parTrans" cxnId="{EC91D74C-EA03-4E91-A05A-95BB5269233B}">
      <dgm:prSet/>
      <dgm:spPr/>
      <dgm:t>
        <a:bodyPr/>
        <a:lstStyle/>
        <a:p>
          <a:endParaRPr lang="en-US"/>
        </a:p>
      </dgm:t>
    </dgm:pt>
    <dgm:pt modelId="{31499F8D-A09A-45E7-8EF6-4606B9FADED3}" type="sibTrans" cxnId="{EC91D74C-EA03-4E91-A05A-95BB5269233B}">
      <dgm:prSet/>
      <dgm:spPr/>
      <dgm:t>
        <a:bodyPr/>
        <a:lstStyle/>
        <a:p>
          <a:endParaRPr lang="en-US"/>
        </a:p>
      </dgm:t>
    </dgm:pt>
    <dgm:pt modelId="{55E06CE8-38C5-46F1-921D-5B050DF759BC}" type="pres">
      <dgm:prSet presAssocID="{8AEB5C8D-FC0D-4CCD-9F95-5E1D7536675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DBB6715-52EC-448E-A484-E7E4DD372B05}" type="pres">
      <dgm:prSet presAssocID="{0F39093F-87A3-46E6-82C8-0D951F15344C}" presName="parentLin" presStyleCnt="0"/>
      <dgm:spPr/>
    </dgm:pt>
    <dgm:pt modelId="{5B236F34-255D-4665-B5CD-40ECDCC7B168}" type="pres">
      <dgm:prSet presAssocID="{0F39093F-87A3-46E6-82C8-0D951F15344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728994F-4F10-4C0B-AFBD-79E8945173EE}" type="pres">
      <dgm:prSet presAssocID="{0F39093F-87A3-46E6-82C8-0D951F15344C}" presName="parentText" presStyleLbl="node1" presStyleIdx="0" presStyleCnt="3" custLinFactNeighborX="6980" custLinFactNeighborY="-6231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656D42-F4CE-424B-B9A1-4E0E1187170B}" type="pres">
      <dgm:prSet presAssocID="{0F39093F-87A3-46E6-82C8-0D951F15344C}" presName="negativeSpace" presStyleCnt="0"/>
      <dgm:spPr/>
    </dgm:pt>
    <dgm:pt modelId="{EB796ABB-E049-47E6-80C0-0D108B600599}" type="pres">
      <dgm:prSet presAssocID="{0F39093F-87A3-46E6-82C8-0D951F15344C}" presName="childText" presStyleLbl="conFgAcc1" presStyleIdx="0" presStyleCnt="3">
        <dgm:presLayoutVars>
          <dgm:bulletEnabled val="1"/>
        </dgm:presLayoutVars>
      </dgm:prSet>
      <dgm:spPr/>
    </dgm:pt>
    <dgm:pt modelId="{1A5A272D-FD36-45DB-A24C-CE25C444B438}" type="pres">
      <dgm:prSet presAssocID="{1292B346-5754-4E41-9F16-DB14134DA982}" presName="spaceBetweenRectangles" presStyleCnt="0"/>
      <dgm:spPr/>
    </dgm:pt>
    <dgm:pt modelId="{84978829-FE8F-4AF5-8A5A-E32ED55F3289}" type="pres">
      <dgm:prSet presAssocID="{9DB4F04A-AA16-4D25-BB9C-D4D5E62D67A2}" presName="parentLin" presStyleCnt="0"/>
      <dgm:spPr/>
    </dgm:pt>
    <dgm:pt modelId="{AE4238EE-0950-43AB-AB24-820F83F0901C}" type="pres">
      <dgm:prSet presAssocID="{9DB4F04A-AA16-4D25-BB9C-D4D5E62D67A2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0D6394D1-D00C-4995-8C4C-4EC67069313A}" type="pres">
      <dgm:prSet presAssocID="{9DB4F04A-AA16-4D25-BB9C-D4D5E62D67A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A3498A-0205-4FC5-849F-71BC2A74A9A2}" type="pres">
      <dgm:prSet presAssocID="{9DB4F04A-AA16-4D25-BB9C-D4D5E62D67A2}" presName="negativeSpace" presStyleCnt="0"/>
      <dgm:spPr/>
    </dgm:pt>
    <dgm:pt modelId="{5C2EE01E-A834-4B09-B561-31C9C62147F6}" type="pres">
      <dgm:prSet presAssocID="{9DB4F04A-AA16-4D25-BB9C-D4D5E62D67A2}" presName="childText" presStyleLbl="conFgAcc1" presStyleIdx="1" presStyleCnt="3">
        <dgm:presLayoutVars>
          <dgm:bulletEnabled val="1"/>
        </dgm:presLayoutVars>
      </dgm:prSet>
      <dgm:spPr/>
    </dgm:pt>
    <dgm:pt modelId="{D698069F-97F3-466C-A075-9A564000FA4A}" type="pres">
      <dgm:prSet presAssocID="{9873526F-A3BD-42EB-ABEC-DC37EE3906C7}" presName="spaceBetweenRectangles" presStyleCnt="0"/>
      <dgm:spPr/>
    </dgm:pt>
    <dgm:pt modelId="{9F540F22-AE9A-4955-9C63-063AC74F49EC}" type="pres">
      <dgm:prSet presAssocID="{242C8AD0-276B-4CC8-8210-ECA148082ADB}" presName="parentLin" presStyleCnt="0"/>
      <dgm:spPr/>
    </dgm:pt>
    <dgm:pt modelId="{40208237-D7DC-465E-A25F-14DA7B8AC2A4}" type="pres">
      <dgm:prSet presAssocID="{242C8AD0-276B-4CC8-8210-ECA148082ADB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F42EE818-3A4D-46CE-BC68-6A55A7A4013C}" type="pres">
      <dgm:prSet presAssocID="{242C8AD0-276B-4CC8-8210-ECA148082AD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4F2075-101A-44BF-88BA-3017397D5EBE}" type="pres">
      <dgm:prSet presAssocID="{242C8AD0-276B-4CC8-8210-ECA148082ADB}" presName="negativeSpace" presStyleCnt="0"/>
      <dgm:spPr/>
    </dgm:pt>
    <dgm:pt modelId="{232B78D5-12B2-4848-A04A-593B4B50E48B}" type="pres">
      <dgm:prSet presAssocID="{242C8AD0-276B-4CC8-8210-ECA148082AD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DE1BB1E-1395-4983-9078-8EDCFF9C5052}" type="presOf" srcId="{0F39093F-87A3-46E6-82C8-0D951F15344C}" destId="{9728994F-4F10-4C0B-AFBD-79E8945173EE}" srcOrd="1" destOrd="0" presId="urn:microsoft.com/office/officeart/2005/8/layout/list1"/>
    <dgm:cxn modelId="{EC91D74C-EA03-4E91-A05A-95BB5269233B}" srcId="{8AEB5C8D-FC0D-4CCD-9F95-5E1D75366758}" destId="{242C8AD0-276B-4CC8-8210-ECA148082ADB}" srcOrd="2" destOrd="0" parTransId="{747B509E-5004-415A-A8B1-5646DE4F7EE8}" sibTransId="{31499F8D-A09A-45E7-8EF6-4606B9FADED3}"/>
    <dgm:cxn modelId="{0220EBE0-71D5-48C5-BB18-4CD364BD92C6}" type="presOf" srcId="{0F39093F-87A3-46E6-82C8-0D951F15344C}" destId="{5B236F34-255D-4665-B5CD-40ECDCC7B168}" srcOrd="0" destOrd="0" presId="urn:microsoft.com/office/officeart/2005/8/layout/list1"/>
    <dgm:cxn modelId="{86CA8D54-3E8E-4ACD-965F-A87245F75A90}" srcId="{8AEB5C8D-FC0D-4CCD-9F95-5E1D75366758}" destId="{0F39093F-87A3-46E6-82C8-0D951F15344C}" srcOrd="0" destOrd="0" parTransId="{7B75F801-1820-4A6C-BEE1-0527EEF8210A}" sibTransId="{1292B346-5754-4E41-9F16-DB14134DA982}"/>
    <dgm:cxn modelId="{455E4639-3FD8-4CC7-B4D1-CFA2A8599D94}" type="presOf" srcId="{8AEB5C8D-FC0D-4CCD-9F95-5E1D75366758}" destId="{55E06CE8-38C5-46F1-921D-5B050DF759BC}" srcOrd="0" destOrd="0" presId="urn:microsoft.com/office/officeart/2005/8/layout/list1"/>
    <dgm:cxn modelId="{476DE53A-65AE-4887-9683-3EDA115CFBD3}" type="presOf" srcId="{9DB4F04A-AA16-4D25-BB9C-D4D5E62D67A2}" destId="{AE4238EE-0950-43AB-AB24-820F83F0901C}" srcOrd="0" destOrd="0" presId="urn:microsoft.com/office/officeart/2005/8/layout/list1"/>
    <dgm:cxn modelId="{8F4AA2DC-E6DC-448F-BF7C-A9EFCB089237}" type="presOf" srcId="{242C8AD0-276B-4CC8-8210-ECA148082ADB}" destId="{F42EE818-3A4D-46CE-BC68-6A55A7A4013C}" srcOrd="1" destOrd="0" presId="urn:microsoft.com/office/officeart/2005/8/layout/list1"/>
    <dgm:cxn modelId="{5744A258-7542-4666-B9B0-9594357CA927}" srcId="{8AEB5C8D-FC0D-4CCD-9F95-5E1D75366758}" destId="{9DB4F04A-AA16-4D25-BB9C-D4D5E62D67A2}" srcOrd="1" destOrd="0" parTransId="{AC1414A2-1841-48DA-8A3B-77115B904709}" sibTransId="{9873526F-A3BD-42EB-ABEC-DC37EE3906C7}"/>
    <dgm:cxn modelId="{D38F4267-5141-4177-85BF-1EF2FF656FF3}" type="presOf" srcId="{242C8AD0-276B-4CC8-8210-ECA148082ADB}" destId="{40208237-D7DC-465E-A25F-14DA7B8AC2A4}" srcOrd="0" destOrd="0" presId="urn:microsoft.com/office/officeart/2005/8/layout/list1"/>
    <dgm:cxn modelId="{0AD32C2C-BD58-4268-A28E-C519D5008344}" type="presOf" srcId="{9DB4F04A-AA16-4D25-BB9C-D4D5E62D67A2}" destId="{0D6394D1-D00C-4995-8C4C-4EC67069313A}" srcOrd="1" destOrd="0" presId="urn:microsoft.com/office/officeart/2005/8/layout/list1"/>
    <dgm:cxn modelId="{89667A1A-503B-4DCA-80C8-A9BA7F0C1996}" type="presParOf" srcId="{55E06CE8-38C5-46F1-921D-5B050DF759BC}" destId="{CDBB6715-52EC-448E-A484-E7E4DD372B05}" srcOrd="0" destOrd="0" presId="urn:microsoft.com/office/officeart/2005/8/layout/list1"/>
    <dgm:cxn modelId="{CC224635-8721-46DD-B1DA-221EEAE211A5}" type="presParOf" srcId="{CDBB6715-52EC-448E-A484-E7E4DD372B05}" destId="{5B236F34-255D-4665-B5CD-40ECDCC7B168}" srcOrd="0" destOrd="0" presId="urn:microsoft.com/office/officeart/2005/8/layout/list1"/>
    <dgm:cxn modelId="{0F0E92DF-575B-4427-B542-4625D5AD64BF}" type="presParOf" srcId="{CDBB6715-52EC-448E-A484-E7E4DD372B05}" destId="{9728994F-4F10-4C0B-AFBD-79E8945173EE}" srcOrd="1" destOrd="0" presId="urn:microsoft.com/office/officeart/2005/8/layout/list1"/>
    <dgm:cxn modelId="{B34DB010-3651-489A-B788-A3CF52C717ED}" type="presParOf" srcId="{55E06CE8-38C5-46F1-921D-5B050DF759BC}" destId="{45656D42-F4CE-424B-B9A1-4E0E1187170B}" srcOrd="1" destOrd="0" presId="urn:microsoft.com/office/officeart/2005/8/layout/list1"/>
    <dgm:cxn modelId="{F2BEA4B1-794C-47CC-AEA8-FD70A014E2AD}" type="presParOf" srcId="{55E06CE8-38C5-46F1-921D-5B050DF759BC}" destId="{EB796ABB-E049-47E6-80C0-0D108B600599}" srcOrd="2" destOrd="0" presId="urn:microsoft.com/office/officeart/2005/8/layout/list1"/>
    <dgm:cxn modelId="{5EC26193-BD1F-4259-B236-91A699659F11}" type="presParOf" srcId="{55E06CE8-38C5-46F1-921D-5B050DF759BC}" destId="{1A5A272D-FD36-45DB-A24C-CE25C444B438}" srcOrd="3" destOrd="0" presId="urn:microsoft.com/office/officeart/2005/8/layout/list1"/>
    <dgm:cxn modelId="{ADA1D735-4462-4554-8630-2E5B6A1EEA9A}" type="presParOf" srcId="{55E06CE8-38C5-46F1-921D-5B050DF759BC}" destId="{84978829-FE8F-4AF5-8A5A-E32ED55F3289}" srcOrd="4" destOrd="0" presId="urn:microsoft.com/office/officeart/2005/8/layout/list1"/>
    <dgm:cxn modelId="{C279916E-507B-4AE0-9F26-D351094A6A55}" type="presParOf" srcId="{84978829-FE8F-4AF5-8A5A-E32ED55F3289}" destId="{AE4238EE-0950-43AB-AB24-820F83F0901C}" srcOrd="0" destOrd="0" presId="urn:microsoft.com/office/officeart/2005/8/layout/list1"/>
    <dgm:cxn modelId="{1C551F7A-90BF-4B94-AA84-228F8CFB8A2E}" type="presParOf" srcId="{84978829-FE8F-4AF5-8A5A-E32ED55F3289}" destId="{0D6394D1-D00C-4995-8C4C-4EC67069313A}" srcOrd="1" destOrd="0" presId="urn:microsoft.com/office/officeart/2005/8/layout/list1"/>
    <dgm:cxn modelId="{49F90E93-2507-42C9-BADA-9ED41F0243E2}" type="presParOf" srcId="{55E06CE8-38C5-46F1-921D-5B050DF759BC}" destId="{F5A3498A-0205-4FC5-849F-71BC2A74A9A2}" srcOrd="5" destOrd="0" presId="urn:microsoft.com/office/officeart/2005/8/layout/list1"/>
    <dgm:cxn modelId="{D742E11B-9C06-4D40-B7BC-F244A2398F72}" type="presParOf" srcId="{55E06CE8-38C5-46F1-921D-5B050DF759BC}" destId="{5C2EE01E-A834-4B09-B561-31C9C62147F6}" srcOrd="6" destOrd="0" presId="urn:microsoft.com/office/officeart/2005/8/layout/list1"/>
    <dgm:cxn modelId="{D02BB8B0-56ED-46A6-8A4D-5F8C05F01AB9}" type="presParOf" srcId="{55E06CE8-38C5-46F1-921D-5B050DF759BC}" destId="{D698069F-97F3-466C-A075-9A564000FA4A}" srcOrd="7" destOrd="0" presId="urn:microsoft.com/office/officeart/2005/8/layout/list1"/>
    <dgm:cxn modelId="{499C6445-BBA1-45CA-B292-01B01D24EC74}" type="presParOf" srcId="{55E06CE8-38C5-46F1-921D-5B050DF759BC}" destId="{9F540F22-AE9A-4955-9C63-063AC74F49EC}" srcOrd="8" destOrd="0" presId="urn:microsoft.com/office/officeart/2005/8/layout/list1"/>
    <dgm:cxn modelId="{892EBEB2-4601-4C19-B59E-B511A7AD48FF}" type="presParOf" srcId="{9F540F22-AE9A-4955-9C63-063AC74F49EC}" destId="{40208237-D7DC-465E-A25F-14DA7B8AC2A4}" srcOrd="0" destOrd="0" presId="urn:microsoft.com/office/officeart/2005/8/layout/list1"/>
    <dgm:cxn modelId="{E2599AA0-77D4-4780-8495-3B8B37119722}" type="presParOf" srcId="{9F540F22-AE9A-4955-9C63-063AC74F49EC}" destId="{F42EE818-3A4D-46CE-BC68-6A55A7A4013C}" srcOrd="1" destOrd="0" presId="urn:microsoft.com/office/officeart/2005/8/layout/list1"/>
    <dgm:cxn modelId="{DD57284D-9C6B-40D5-9853-61DACB9F5547}" type="presParOf" srcId="{55E06CE8-38C5-46F1-921D-5B050DF759BC}" destId="{334F2075-101A-44BF-88BA-3017397D5EBE}" srcOrd="9" destOrd="0" presId="urn:microsoft.com/office/officeart/2005/8/layout/list1"/>
    <dgm:cxn modelId="{73751E79-4373-4865-AADE-37DDEA539E9D}" type="presParOf" srcId="{55E06CE8-38C5-46F1-921D-5B050DF759BC}" destId="{232B78D5-12B2-4848-A04A-593B4B50E48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80C4A1-4838-4116-B64C-DC39AA691321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F607B2D-9175-4545-BF35-9C2E8564C2D4}">
      <dgm:prSet phldrT="[Text]"/>
      <dgm:spPr/>
      <dgm:t>
        <a:bodyPr/>
        <a:lstStyle/>
        <a:p>
          <a:r>
            <a:rPr lang="sr-Latn-RS" dirty="0" smtClean="0"/>
            <a:t>Finansijsko tržište</a:t>
          </a:r>
          <a:endParaRPr lang="en-US" dirty="0"/>
        </a:p>
      </dgm:t>
    </dgm:pt>
    <dgm:pt modelId="{5EF15138-A3BA-4DCB-9862-251E096259A3}" type="parTrans" cxnId="{E9C3BE66-9C22-48AD-A8B8-FB7285C85B56}">
      <dgm:prSet/>
      <dgm:spPr/>
      <dgm:t>
        <a:bodyPr/>
        <a:lstStyle/>
        <a:p>
          <a:endParaRPr lang="en-US"/>
        </a:p>
      </dgm:t>
    </dgm:pt>
    <dgm:pt modelId="{ACEAC574-F73D-4638-AFFD-0B01285E53EA}" type="sibTrans" cxnId="{E9C3BE66-9C22-48AD-A8B8-FB7285C85B56}">
      <dgm:prSet/>
      <dgm:spPr/>
      <dgm:t>
        <a:bodyPr/>
        <a:lstStyle/>
        <a:p>
          <a:endParaRPr lang="en-US"/>
        </a:p>
      </dgm:t>
    </dgm:pt>
    <dgm:pt modelId="{B3A432F7-0B9B-49E3-92CB-21A18874DEEE}">
      <dgm:prSet phldrT="[Text]"/>
      <dgm:spPr/>
      <dgm:t>
        <a:bodyPr/>
        <a:lstStyle/>
        <a:p>
          <a:r>
            <a:rPr lang="en-US" b="0" i="0" dirty="0" err="1" smtClean="0"/>
            <a:t>Finansijsko</a:t>
          </a:r>
          <a:r>
            <a:rPr lang="sr-Latn-RS" b="0" i="0" dirty="0" smtClean="0"/>
            <a:t> </a:t>
          </a:r>
          <a:r>
            <a:rPr lang="en-US" b="0" i="0" dirty="0" err="1" smtClean="0"/>
            <a:t>tržište</a:t>
          </a:r>
          <a:r>
            <a:rPr lang="en-US" b="0" i="0" dirty="0" smtClean="0"/>
            <a:t> je </a:t>
          </a:r>
          <a:r>
            <a:rPr lang="en-US" b="0" i="0" dirty="0" err="1" smtClean="0"/>
            <a:t>osnovni</a:t>
          </a:r>
          <a:r>
            <a:rPr lang="en-US" b="0" i="0" dirty="0" smtClean="0"/>
            <a:t> </a:t>
          </a:r>
          <a:r>
            <a:rPr lang="en-US" b="0" i="0" dirty="0" err="1" smtClean="0"/>
            <a:t>elemenat</a:t>
          </a:r>
          <a:r>
            <a:rPr lang="en-US" b="0" i="0" dirty="0" smtClean="0"/>
            <a:t> </a:t>
          </a:r>
          <a:r>
            <a:rPr lang="en-US" b="0" i="0" dirty="0" err="1" smtClean="0"/>
            <a:t>svakog</a:t>
          </a:r>
          <a:r>
            <a:rPr lang="en-US" b="0" i="0" dirty="0" smtClean="0"/>
            <a:t> </a:t>
          </a:r>
          <a:r>
            <a:rPr lang="en-US" b="0" i="0" dirty="0" err="1" smtClean="0"/>
            <a:t>finansijskog</a:t>
          </a:r>
          <a:r>
            <a:rPr lang="en-US" b="0" i="0" dirty="0" smtClean="0"/>
            <a:t> </a:t>
          </a:r>
          <a:r>
            <a:rPr lang="en-US" b="0" i="0" dirty="0" err="1" smtClean="0"/>
            <a:t>sistema</a:t>
          </a:r>
          <a:r>
            <a:rPr lang="en-US" b="0" i="0" dirty="0" smtClean="0"/>
            <a:t>.</a:t>
          </a:r>
          <a:r>
            <a:rPr lang="sr-Latn-RS" b="0" i="0" dirty="0" smtClean="0"/>
            <a:t> </a:t>
          </a:r>
          <a:r>
            <a:rPr lang="en-US" b="0" i="0" dirty="0" smtClean="0"/>
            <a:t>R</a:t>
          </a:r>
          <a:r>
            <a:rPr lang="sr-Latn-ME" b="0" i="0" smtClean="0"/>
            <a:t>ij</a:t>
          </a:r>
          <a:r>
            <a:rPr lang="en-US" b="0" i="0" smtClean="0"/>
            <a:t>eč</a:t>
          </a:r>
          <a:r>
            <a:rPr lang="en-US" b="0" i="0" dirty="0" smtClean="0"/>
            <a:t> je o </a:t>
          </a:r>
          <a:r>
            <a:rPr lang="en-US" b="1" i="0" dirty="0" smtClean="0"/>
            <a:t>m</a:t>
          </a:r>
          <a:r>
            <a:rPr lang="sr-Latn-ME" b="1" i="0" dirty="0" smtClean="0"/>
            <a:t>j</a:t>
          </a:r>
          <a:r>
            <a:rPr lang="en-US" b="1" i="0" dirty="0" err="1" smtClean="0"/>
            <a:t>estu</a:t>
          </a:r>
          <a:r>
            <a:rPr lang="en-US" b="0" i="0" dirty="0" smtClean="0"/>
            <a:t> g</a:t>
          </a:r>
          <a:r>
            <a:rPr lang="sr-Latn-ME" b="0" i="0" dirty="0" smtClean="0"/>
            <a:t>j</a:t>
          </a:r>
          <a:r>
            <a:rPr lang="en-US" b="0" i="0" dirty="0" smtClean="0"/>
            <a:t>de se </a:t>
          </a:r>
          <a:r>
            <a:rPr lang="en-US" b="0" i="0" dirty="0" err="1" smtClean="0"/>
            <a:t>povezuju</a:t>
          </a:r>
          <a:r>
            <a:rPr lang="sr-Latn-RS" b="0" i="0" dirty="0" smtClean="0"/>
            <a:t> </a:t>
          </a:r>
          <a:r>
            <a:rPr lang="en-US" b="0" i="0" dirty="0" err="1" smtClean="0"/>
            <a:t>različiti</a:t>
          </a:r>
          <a:r>
            <a:rPr lang="en-US" b="0" i="0" dirty="0" smtClean="0"/>
            <a:t> </a:t>
          </a:r>
          <a:r>
            <a:rPr lang="en-US" b="0" i="0" dirty="0" err="1" smtClean="0"/>
            <a:t>učesnici</a:t>
          </a:r>
          <a:r>
            <a:rPr lang="en-US" b="0" i="0" dirty="0" smtClean="0"/>
            <a:t> </a:t>
          </a:r>
          <a:r>
            <a:rPr lang="en-US" b="0" i="0" dirty="0" err="1" smtClean="0"/>
            <a:t>privrednog</a:t>
          </a:r>
          <a:r>
            <a:rPr lang="en-US" b="0" i="0" dirty="0" smtClean="0"/>
            <a:t> </a:t>
          </a:r>
          <a:r>
            <a:rPr lang="en-US" b="0" i="0" dirty="0" err="1" smtClean="0"/>
            <a:t>i</a:t>
          </a:r>
          <a:r>
            <a:rPr lang="en-US" b="0" i="0" dirty="0" smtClean="0"/>
            <a:t> </a:t>
          </a:r>
          <a:r>
            <a:rPr lang="en-US" b="0" i="0" dirty="0" err="1" smtClean="0"/>
            <a:t>društvenog</a:t>
          </a:r>
          <a:r>
            <a:rPr lang="en-US" b="0" i="0" dirty="0" smtClean="0"/>
            <a:t> </a:t>
          </a:r>
          <a:r>
            <a:rPr lang="en-US" b="0" i="0" dirty="0" err="1" smtClean="0"/>
            <a:t>života</a:t>
          </a:r>
          <a:r>
            <a:rPr lang="en-US" b="0" i="0" dirty="0" smtClean="0"/>
            <a:t> </a:t>
          </a:r>
          <a:r>
            <a:rPr lang="en-US" b="0" i="0" dirty="0" err="1" smtClean="0"/>
            <a:t>i</a:t>
          </a:r>
          <a:r>
            <a:rPr lang="en-US" b="0" i="0" dirty="0" smtClean="0"/>
            <a:t> </a:t>
          </a:r>
          <a:r>
            <a:rPr lang="en-US" b="0" i="0" dirty="0" err="1" smtClean="0"/>
            <a:t>gde</a:t>
          </a:r>
          <a:r>
            <a:rPr lang="en-US" b="0" i="0" dirty="0" smtClean="0"/>
            <a:t> se </a:t>
          </a:r>
          <a:r>
            <a:rPr lang="en-US" b="0" i="0" dirty="0" err="1" smtClean="0"/>
            <a:t>zaključuju</a:t>
          </a:r>
          <a:r>
            <a:rPr lang="en-US" b="0" i="0" dirty="0" smtClean="0"/>
            <a:t> </a:t>
          </a:r>
          <a:r>
            <a:rPr lang="en-US" b="0" i="0" dirty="0" err="1" smtClean="0"/>
            <a:t>poslovi</a:t>
          </a:r>
          <a:r>
            <a:rPr lang="en-US" b="0" i="0" dirty="0" smtClean="0"/>
            <a:t> u </a:t>
          </a:r>
          <a:r>
            <a:rPr lang="en-US" b="0" i="0" dirty="0" err="1" smtClean="0"/>
            <a:t>vezi</a:t>
          </a:r>
          <a:r>
            <a:rPr lang="sr-Latn-RS" b="0" i="0" dirty="0" smtClean="0"/>
            <a:t> </a:t>
          </a:r>
          <a:r>
            <a:rPr lang="en-US" b="0" i="0" dirty="0" err="1" smtClean="0"/>
            <a:t>kupoprodaje</a:t>
          </a:r>
          <a:r>
            <a:rPr lang="en-US" b="0" i="0" dirty="0" smtClean="0"/>
            <a:t> </a:t>
          </a:r>
          <a:r>
            <a:rPr lang="en-US" b="0" i="0" dirty="0" err="1" smtClean="0"/>
            <a:t>različitih</a:t>
          </a:r>
          <a:r>
            <a:rPr lang="en-US" b="0" i="0" dirty="0" smtClean="0"/>
            <a:t> </a:t>
          </a:r>
          <a:r>
            <a:rPr lang="en-US" b="0" i="0" dirty="0" err="1" smtClean="0"/>
            <a:t>finansijskih</a:t>
          </a:r>
          <a:r>
            <a:rPr lang="en-US" b="0" i="0" dirty="0" smtClean="0"/>
            <a:t> </a:t>
          </a:r>
          <a:r>
            <a:rPr lang="en-US" b="0" i="0" dirty="0" err="1" smtClean="0"/>
            <a:t>instrumenata</a:t>
          </a:r>
          <a:r>
            <a:rPr lang="en-US" b="0" i="0" dirty="0" smtClean="0"/>
            <a:t>.</a:t>
          </a:r>
          <a:endParaRPr lang="en-US" dirty="0"/>
        </a:p>
      </dgm:t>
    </dgm:pt>
    <dgm:pt modelId="{4DF07552-DE7F-49F2-A862-F8BC1725C642}" type="parTrans" cxnId="{5FC8D445-3F26-4155-8B26-DE44F66BB2DC}">
      <dgm:prSet/>
      <dgm:spPr/>
      <dgm:t>
        <a:bodyPr/>
        <a:lstStyle/>
        <a:p>
          <a:endParaRPr lang="en-US"/>
        </a:p>
      </dgm:t>
    </dgm:pt>
    <dgm:pt modelId="{F80814F6-B8C2-4252-95FE-69868ADA1718}" type="sibTrans" cxnId="{5FC8D445-3F26-4155-8B26-DE44F66BB2DC}">
      <dgm:prSet/>
      <dgm:spPr/>
      <dgm:t>
        <a:bodyPr/>
        <a:lstStyle/>
        <a:p>
          <a:endParaRPr lang="en-US"/>
        </a:p>
      </dgm:t>
    </dgm:pt>
    <dgm:pt modelId="{570681C9-280A-45C4-B674-42152D6541EF}">
      <dgm:prSet phldrT="[Text]"/>
      <dgm:spPr/>
      <dgm:t>
        <a:bodyPr/>
        <a:lstStyle/>
        <a:p>
          <a:r>
            <a:rPr lang="en-US" b="0" i="0" dirty="0" err="1" smtClean="0"/>
            <a:t>Finansijski</a:t>
          </a:r>
          <a:r>
            <a:rPr lang="en-US" b="0" i="0" dirty="0" smtClean="0"/>
            <a:t> </a:t>
          </a:r>
          <a:r>
            <a:rPr lang="en-US" b="0" i="0" dirty="0" err="1" smtClean="0"/>
            <a:t>instrumenti</a:t>
          </a:r>
          <a:r>
            <a:rPr lang="en-US" b="0" i="0" dirty="0" smtClean="0"/>
            <a:t> </a:t>
          </a:r>
          <a:endParaRPr lang="en-US" dirty="0"/>
        </a:p>
      </dgm:t>
    </dgm:pt>
    <dgm:pt modelId="{010838D5-0E7F-4DEB-8229-3A8E126530DC}" type="parTrans" cxnId="{3D61D476-05C4-47F9-8B1A-6559A34BB0BC}">
      <dgm:prSet/>
      <dgm:spPr/>
      <dgm:t>
        <a:bodyPr/>
        <a:lstStyle/>
        <a:p>
          <a:endParaRPr lang="en-US"/>
        </a:p>
      </dgm:t>
    </dgm:pt>
    <dgm:pt modelId="{ABF756B0-E746-4F9F-B20D-DE63A6BE7A2D}" type="sibTrans" cxnId="{3D61D476-05C4-47F9-8B1A-6559A34BB0BC}">
      <dgm:prSet/>
      <dgm:spPr/>
      <dgm:t>
        <a:bodyPr/>
        <a:lstStyle/>
        <a:p>
          <a:endParaRPr lang="en-US"/>
        </a:p>
      </dgm:t>
    </dgm:pt>
    <dgm:pt modelId="{3E04FAFE-315B-447E-8261-4DF7F09F999D}">
      <dgm:prSet phldrT="[Text]"/>
      <dgm:spPr/>
      <dgm:t>
        <a:bodyPr/>
        <a:lstStyle/>
        <a:p>
          <a:r>
            <a:rPr lang="en-US" b="0" i="0" dirty="0" err="1" smtClean="0"/>
            <a:t>Finansijski</a:t>
          </a:r>
          <a:r>
            <a:rPr lang="en-US" b="0" i="0" dirty="0" smtClean="0"/>
            <a:t> </a:t>
          </a:r>
          <a:r>
            <a:rPr lang="en-US" b="0" i="0" dirty="0" err="1" smtClean="0"/>
            <a:t>instrumenti</a:t>
          </a:r>
          <a:r>
            <a:rPr lang="en-US" b="0" i="0" dirty="0" smtClean="0"/>
            <a:t> </a:t>
          </a:r>
          <a:r>
            <a:rPr lang="en-US" b="0" i="0" dirty="0" err="1" smtClean="0"/>
            <a:t>predstavljaju</a:t>
          </a:r>
          <a:r>
            <a:rPr lang="en-US" b="0" i="0" dirty="0" smtClean="0"/>
            <a:t> </a:t>
          </a:r>
          <a:r>
            <a:rPr lang="en-US" b="1" i="0" dirty="0" err="1" smtClean="0"/>
            <a:t>predmet</a:t>
          </a:r>
          <a:r>
            <a:rPr lang="en-US" b="0" i="0" dirty="0" smtClean="0"/>
            <a:t> </a:t>
          </a:r>
          <a:r>
            <a:rPr lang="en-US" b="0" i="0" dirty="0" err="1" smtClean="0"/>
            <a:t>trgovanja</a:t>
          </a:r>
          <a:r>
            <a:rPr lang="en-US" b="0" i="0" dirty="0" smtClean="0"/>
            <a:t> </a:t>
          </a:r>
          <a:r>
            <a:rPr lang="en-US" b="0" i="0" dirty="0" err="1" smtClean="0"/>
            <a:t>na</a:t>
          </a:r>
          <a:r>
            <a:rPr lang="en-US" b="0" i="0" dirty="0" smtClean="0"/>
            <a:t> </a:t>
          </a:r>
          <a:r>
            <a:rPr lang="en-US" b="0" i="0" dirty="0" err="1" smtClean="0"/>
            <a:t>finansijskim</a:t>
          </a:r>
          <a:r>
            <a:rPr lang="en-US" b="0" i="0" dirty="0" smtClean="0"/>
            <a:t> </a:t>
          </a:r>
          <a:r>
            <a:rPr lang="en-US" b="0" i="0" dirty="0" err="1" smtClean="0"/>
            <a:t>tržištima</a:t>
          </a:r>
          <a:r>
            <a:rPr lang="sr-Latn-RS" b="0" i="0" dirty="0" smtClean="0"/>
            <a:t>.</a:t>
          </a:r>
          <a:endParaRPr lang="en-US" dirty="0"/>
        </a:p>
      </dgm:t>
    </dgm:pt>
    <dgm:pt modelId="{00161FA8-2DE8-41C3-9AAE-75B40541F807}" type="parTrans" cxnId="{41B33362-C812-4E48-982E-C2AF887E6530}">
      <dgm:prSet/>
      <dgm:spPr/>
      <dgm:t>
        <a:bodyPr/>
        <a:lstStyle/>
        <a:p>
          <a:endParaRPr lang="en-US"/>
        </a:p>
      </dgm:t>
    </dgm:pt>
    <dgm:pt modelId="{D0412B6D-F673-4085-B4EE-0D33D74A2E8A}" type="sibTrans" cxnId="{41B33362-C812-4E48-982E-C2AF887E6530}">
      <dgm:prSet/>
      <dgm:spPr/>
      <dgm:t>
        <a:bodyPr/>
        <a:lstStyle/>
        <a:p>
          <a:endParaRPr lang="en-US"/>
        </a:p>
      </dgm:t>
    </dgm:pt>
    <dgm:pt modelId="{CDC6F7CF-2AE1-4ABC-B239-26420B966EB2}">
      <dgm:prSet phldrT="[Text]"/>
      <dgm:spPr/>
      <dgm:t>
        <a:bodyPr/>
        <a:lstStyle/>
        <a:p>
          <a:r>
            <a:rPr lang="sr-Latn-RS" b="0" i="0" dirty="0" smtClean="0"/>
            <a:t>To </a:t>
          </a:r>
          <a:r>
            <a:rPr lang="en-US" b="0" i="0" dirty="0" smtClean="0"/>
            <a:t>je</a:t>
          </a:r>
          <a:r>
            <a:rPr lang="sr-Latn-RS" b="0" i="0" dirty="0" smtClean="0"/>
            <a:t> </a:t>
          </a:r>
          <a:r>
            <a:rPr lang="en-US" b="0" i="0" dirty="0" smtClean="0"/>
            <a:t>m</a:t>
          </a:r>
          <a:r>
            <a:rPr lang="sr-Latn-ME" b="0" i="0" dirty="0" smtClean="0"/>
            <a:t>j</a:t>
          </a:r>
          <a:r>
            <a:rPr lang="en-US" b="0" i="0" dirty="0" err="1" smtClean="0"/>
            <a:t>esto</a:t>
          </a:r>
          <a:r>
            <a:rPr lang="en-US" b="0" i="0" dirty="0" smtClean="0"/>
            <a:t> </a:t>
          </a:r>
          <a:r>
            <a:rPr lang="en-US" b="0" i="0" dirty="0" err="1" smtClean="0"/>
            <a:t>gde</a:t>
          </a:r>
          <a:r>
            <a:rPr lang="en-US" b="0" i="0" dirty="0" smtClean="0"/>
            <a:t> se </a:t>
          </a:r>
          <a:r>
            <a:rPr lang="en-US" b="0" i="0" dirty="0" err="1" smtClean="0"/>
            <a:t>kreiraju</a:t>
          </a:r>
          <a:r>
            <a:rPr lang="en-US" b="0" i="0" dirty="0" smtClean="0"/>
            <a:t> </a:t>
          </a:r>
          <a:r>
            <a:rPr lang="en-US" b="0" i="0" dirty="0" err="1" smtClean="0"/>
            <a:t>finansijski</a:t>
          </a:r>
          <a:r>
            <a:rPr lang="en-US" b="0" i="0" dirty="0" smtClean="0"/>
            <a:t> </a:t>
          </a:r>
          <a:r>
            <a:rPr lang="en-US" b="0" i="0" dirty="0" err="1" smtClean="0"/>
            <a:t>instrumenti</a:t>
          </a:r>
          <a:r>
            <a:rPr lang="en-US" b="0" i="0" dirty="0" smtClean="0"/>
            <a:t> </a:t>
          </a:r>
          <a:r>
            <a:rPr lang="en-US" b="0" i="0" dirty="0" err="1" smtClean="0"/>
            <a:t>gde</a:t>
          </a:r>
          <a:r>
            <a:rPr lang="en-US" b="0" i="0" dirty="0" smtClean="0"/>
            <a:t> se </a:t>
          </a:r>
          <a:r>
            <a:rPr lang="en-US" b="0" i="0" dirty="0" err="1" smtClean="0"/>
            <a:t>okupljaju</a:t>
          </a:r>
          <a:r>
            <a:rPr lang="en-US" b="0" i="0" dirty="0" smtClean="0"/>
            <a:t> </a:t>
          </a:r>
          <a:r>
            <a:rPr lang="en-US" b="0" i="0" dirty="0" err="1" smtClean="0"/>
            <a:t>svi</a:t>
          </a:r>
          <a:r>
            <a:rPr lang="en-US" b="0" i="0" dirty="0" smtClean="0"/>
            <a:t> </a:t>
          </a:r>
          <a:r>
            <a:rPr lang="en-US" b="0" i="0" dirty="0" err="1" smtClean="0"/>
            <a:t>učesnici</a:t>
          </a:r>
          <a:r>
            <a:rPr lang="en-US" b="0" i="0" dirty="0" smtClean="0"/>
            <a:t>. Na </a:t>
          </a:r>
          <a:r>
            <a:rPr lang="en-US" b="0" i="0" dirty="0" err="1" smtClean="0"/>
            <a:t>njima</a:t>
          </a:r>
          <a:r>
            <a:rPr lang="en-US" b="0" i="0" dirty="0" smtClean="0"/>
            <a:t> se</a:t>
          </a:r>
          <a:r>
            <a:rPr lang="sr-Latn-RS" b="0" i="0" dirty="0" smtClean="0"/>
            <a:t> </a:t>
          </a:r>
          <a:r>
            <a:rPr lang="en-US" b="0" i="0" dirty="0" err="1" smtClean="0"/>
            <a:t>formiraju</a:t>
          </a:r>
          <a:r>
            <a:rPr lang="en-US" b="0" i="0" dirty="0" smtClean="0"/>
            <a:t> </a:t>
          </a:r>
          <a:r>
            <a:rPr lang="en-US" b="0" i="0" dirty="0" err="1" smtClean="0"/>
            <a:t>različite</a:t>
          </a:r>
          <a:r>
            <a:rPr lang="en-US" b="0" i="0" dirty="0" smtClean="0"/>
            <a:t> c</a:t>
          </a:r>
          <a:r>
            <a:rPr lang="sr-Latn-ME" b="0" i="0" dirty="0" smtClean="0"/>
            <a:t>ij</a:t>
          </a:r>
          <a:r>
            <a:rPr lang="en-US" b="0" i="0" dirty="0" err="1" smtClean="0"/>
            <a:t>ene</a:t>
          </a:r>
          <a:r>
            <a:rPr lang="en-US" b="0" i="0" dirty="0" smtClean="0"/>
            <a:t> </a:t>
          </a:r>
          <a:r>
            <a:rPr lang="en-US" b="0" i="0" dirty="0" err="1" smtClean="0"/>
            <a:t>pojedinih</a:t>
          </a:r>
          <a:r>
            <a:rPr lang="en-US" b="0" i="0" dirty="0" smtClean="0"/>
            <a:t> </a:t>
          </a:r>
          <a:r>
            <a:rPr lang="en-US" b="0" i="0" dirty="0" err="1" smtClean="0"/>
            <a:t>hartija</a:t>
          </a:r>
          <a:r>
            <a:rPr lang="en-US" b="0" i="0" dirty="0" smtClean="0"/>
            <a:t> od </a:t>
          </a:r>
          <a:r>
            <a:rPr lang="en-US" b="0" i="0" dirty="0" err="1" smtClean="0"/>
            <a:t>vr</a:t>
          </a:r>
          <a:r>
            <a:rPr lang="sr-Latn-ME" b="0" i="0" dirty="0" smtClean="0"/>
            <a:t>ij</a:t>
          </a:r>
          <a:r>
            <a:rPr lang="en-US" b="0" i="0" dirty="0" err="1" smtClean="0"/>
            <a:t>ednosti</a:t>
          </a:r>
          <a:r>
            <a:rPr lang="en-US" b="0" i="0" dirty="0" smtClean="0"/>
            <a:t>, </a:t>
          </a:r>
          <a:r>
            <a:rPr lang="en-US" b="0" i="0" dirty="0" err="1" smtClean="0"/>
            <a:t>kamatne</a:t>
          </a:r>
          <a:r>
            <a:rPr lang="en-US" b="0" i="0" dirty="0" smtClean="0"/>
            <a:t> stope, </a:t>
          </a:r>
          <a:r>
            <a:rPr lang="en-US" b="0" i="0" dirty="0" err="1" smtClean="0"/>
            <a:t>devizni</a:t>
          </a:r>
          <a:r>
            <a:rPr lang="en-US" b="0" i="0" dirty="0" smtClean="0"/>
            <a:t> </a:t>
          </a:r>
          <a:r>
            <a:rPr lang="en-US" b="0" i="0" dirty="0" err="1" smtClean="0"/>
            <a:t>kursevi</a:t>
          </a:r>
          <a:r>
            <a:rPr lang="en-US" b="0" i="0" dirty="0" smtClean="0"/>
            <a:t>. </a:t>
          </a:r>
          <a:endParaRPr lang="en-US" dirty="0"/>
        </a:p>
      </dgm:t>
    </dgm:pt>
    <dgm:pt modelId="{BA77F885-BFF9-4978-9FC7-BDAF10F8694A}" type="parTrans" cxnId="{43CF07A6-9FDE-4EDD-8DA4-065E0929FCA8}">
      <dgm:prSet/>
      <dgm:spPr/>
      <dgm:t>
        <a:bodyPr/>
        <a:lstStyle/>
        <a:p>
          <a:endParaRPr lang="en-US"/>
        </a:p>
      </dgm:t>
    </dgm:pt>
    <dgm:pt modelId="{B2C6933A-69A3-4590-B720-B200E2293966}" type="sibTrans" cxnId="{43CF07A6-9FDE-4EDD-8DA4-065E0929FCA8}">
      <dgm:prSet/>
      <dgm:spPr/>
      <dgm:t>
        <a:bodyPr/>
        <a:lstStyle/>
        <a:p>
          <a:endParaRPr lang="en-US"/>
        </a:p>
      </dgm:t>
    </dgm:pt>
    <dgm:pt modelId="{F9A02E92-968C-4AC1-939F-D07CD4C28E96}">
      <dgm:prSet phldrT="[Text]"/>
      <dgm:spPr/>
      <dgm:t>
        <a:bodyPr/>
        <a:lstStyle/>
        <a:p>
          <a:r>
            <a:rPr lang="en-US" dirty="0" err="1" smtClean="0"/>
            <a:t>Postoji</a:t>
          </a:r>
          <a:r>
            <a:rPr lang="sr-Latn-RS" dirty="0" smtClean="0"/>
            <a:t>: </a:t>
          </a:r>
          <a:r>
            <a:rPr lang="en-US" dirty="0" smtClean="0"/>
            <a:t> </a:t>
          </a:r>
          <a:r>
            <a:rPr lang="en-US" b="1" i="0" dirty="0" err="1" smtClean="0"/>
            <a:t>novčano</a:t>
          </a:r>
          <a:r>
            <a:rPr lang="en-US" b="1" i="0" dirty="0" smtClean="0"/>
            <a:t> </a:t>
          </a:r>
          <a:r>
            <a:rPr lang="en-US" b="1" i="0" dirty="0" err="1" smtClean="0"/>
            <a:t>tržište</a:t>
          </a:r>
          <a:r>
            <a:rPr lang="en-US" b="1" i="0" dirty="0" smtClean="0"/>
            <a:t>, </a:t>
          </a:r>
          <a:r>
            <a:rPr lang="en-US" b="1" i="0" dirty="0" err="1" smtClean="0"/>
            <a:t>devizno</a:t>
          </a:r>
          <a:r>
            <a:rPr lang="en-US" b="1" i="0" dirty="0" smtClean="0"/>
            <a:t> </a:t>
          </a:r>
          <a:r>
            <a:rPr lang="en-US" b="1" i="0" dirty="0" err="1" smtClean="0"/>
            <a:t>tržište</a:t>
          </a:r>
          <a:r>
            <a:rPr lang="en-US" b="1" i="0" dirty="0" smtClean="0"/>
            <a:t> </a:t>
          </a:r>
          <a:r>
            <a:rPr lang="en-US" b="1" i="0" dirty="0" err="1" smtClean="0"/>
            <a:t>i</a:t>
          </a:r>
          <a:r>
            <a:rPr lang="en-US" b="1" i="0" dirty="0" smtClean="0"/>
            <a:t> </a:t>
          </a:r>
          <a:r>
            <a:rPr lang="en-US" b="1" i="0" dirty="0" err="1" smtClean="0"/>
            <a:t>tržište</a:t>
          </a:r>
          <a:r>
            <a:rPr lang="en-US" b="1" i="0" dirty="0" smtClean="0"/>
            <a:t> </a:t>
          </a:r>
          <a:r>
            <a:rPr lang="en-US" b="1" i="0" dirty="0" err="1" smtClean="0"/>
            <a:t>kapitala</a:t>
          </a:r>
          <a:r>
            <a:rPr lang="sr-Latn-RS" b="1" i="0" dirty="0" smtClean="0"/>
            <a:t>, kao i berza</a:t>
          </a:r>
          <a:r>
            <a:rPr lang="sr-Latn-RS" b="0" i="0" dirty="0" smtClean="0"/>
            <a:t>.</a:t>
          </a:r>
          <a:endParaRPr lang="en-US" dirty="0"/>
        </a:p>
      </dgm:t>
    </dgm:pt>
    <dgm:pt modelId="{E7C40DD4-77F3-45CC-841A-8BEDB9F77C99}" type="parTrans" cxnId="{6AC99AAF-B080-43BE-80DA-428BE8640C3B}">
      <dgm:prSet/>
      <dgm:spPr/>
      <dgm:t>
        <a:bodyPr/>
        <a:lstStyle/>
        <a:p>
          <a:endParaRPr lang="en-US"/>
        </a:p>
      </dgm:t>
    </dgm:pt>
    <dgm:pt modelId="{AE81DDD1-3C77-445E-8B2B-660E557CC1C8}" type="sibTrans" cxnId="{6AC99AAF-B080-43BE-80DA-428BE8640C3B}">
      <dgm:prSet/>
      <dgm:spPr/>
      <dgm:t>
        <a:bodyPr/>
        <a:lstStyle/>
        <a:p>
          <a:endParaRPr lang="en-US"/>
        </a:p>
      </dgm:t>
    </dgm:pt>
    <dgm:pt modelId="{3663CA5D-4B6E-47E2-8629-BD01D3B8467B}">
      <dgm:prSet phldrT="[Text]"/>
      <dgm:spPr/>
      <dgm:t>
        <a:bodyPr/>
        <a:lstStyle/>
        <a:p>
          <a:r>
            <a:rPr lang="en-US" b="0" i="0" dirty="0" err="1" smtClean="0"/>
            <a:t>Tu</a:t>
          </a:r>
          <a:r>
            <a:rPr lang="en-US" b="0" i="0" dirty="0" smtClean="0"/>
            <a:t> </a:t>
          </a:r>
          <a:r>
            <a:rPr lang="en-US" b="0" i="0" dirty="0" err="1" smtClean="0"/>
            <a:t>možemo</a:t>
          </a:r>
          <a:r>
            <a:rPr lang="en-US" b="0" i="0" dirty="0" smtClean="0"/>
            <a:t> </a:t>
          </a:r>
          <a:r>
            <a:rPr lang="en-US" b="0" i="0" dirty="0" err="1" smtClean="0"/>
            <a:t>podrazum</a:t>
          </a:r>
          <a:r>
            <a:rPr lang="sr-Latn-ME" b="0" i="0" dirty="0" smtClean="0"/>
            <a:t>ij</a:t>
          </a:r>
          <a:r>
            <a:rPr lang="en-US" b="0" i="0" dirty="0" err="1" smtClean="0"/>
            <a:t>evati</a:t>
          </a:r>
          <a:r>
            <a:rPr lang="en-US" b="0" i="0" dirty="0" smtClean="0"/>
            <a:t> </a:t>
          </a:r>
          <a:r>
            <a:rPr lang="en-US" b="0" i="0" dirty="0" err="1" smtClean="0"/>
            <a:t>razne</a:t>
          </a:r>
          <a:r>
            <a:rPr lang="sr-Latn-RS" b="0" i="0" dirty="0" smtClean="0"/>
            <a:t> </a:t>
          </a:r>
          <a:r>
            <a:rPr lang="en-US" b="0" i="0" dirty="0" err="1" smtClean="0"/>
            <a:t>novčane</a:t>
          </a:r>
          <a:r>
            <a:rPr lang="en-US" b="0" i="0" dirty="0" smtClean="0"/>
            <a:t> </a:t>
          </a:r>
          <a:r>
            <a:rPr lang="en-US" b="0" i="0" dirty="0" err="1" smtClean="0"/>
            <a:t>i</a:t>
          </a:r>
          <a:r>
            <a:rPr lang="en-US" b="0" i="0" dirty="0" smtClean="0"/>
            <a:t> </a:t>
          </a:r>
          <a:r>
            <a:rPr lang="en-US" b="0" i="0" dirty="0" err="1" smtClean="0"/>
            <a:t>finansijske</a:t>
          </a:r>
          <a:r>
            <a:rPr lang="en-US" b="0" i="0" dirty="0" smtClean="0"/>
            <a:t> </a:t>
          </a:r>
          <a:r>
            <a:rPr lang="en-US" b="0" i="0" dirty="0" err="1" smtClean="0"/>
            <a:t>instrumente</a:t>
          </a:r>
          <a:r>
            <a:rPr lang="en-US" b="0" i="0" dirty="0" smtClean="0"/>
            <a:t> </a:t>
          </a:r>
          <a:r>
            <a:rPr lang="en-US" b="0" i="0" dirty="0" err="1" smtClean="0"/>
            <a:t>kojima</a:t>
          </a:r>
          <a:r>
            <a:rPr lang="en-US" b="0" i="0" dirty="0" smtClean="0"/>
            <a:t> se </a:t>
          </a:r>
          <a:r>
            <a:rPr lang="en-US" b="0" i="0" dirty="0" err="1" smtClean="0"/>
            <a:t>može</a:t>
          </a:r>
          <a:r>
            <a:rPr lang="en-US" b="0" i="0" dirty="0" smtClean="0"/>
            <a:t> </a:t>
          </a:r>
          <a:r>
            <a:rPr lang="en-US" b="0" i="0" dirty="0" err="1" smtClean="0"/>
            <a:t>trgovati</a:t>
          </a:r>
          <a:r>
            <a:rPr lang="en-US" b="0" i="0" dirty="0" smtClean="0"/>
            <a:t> </a:t>
          </a:r>
          <a:r>
            <a:rPr lang="en-US" b="0" i="0" dirty="0" err="1" smtClean="0"/>
            <a:t>na</a:t>
          </a:r>
          <a:r>
            <a:rPr lang="en-US" b="0" i="0" dirty="0" smtClean="0"/>
            <a:t> </a:t>
          </a:r>
          <a:r>
            <a:rPr lang="en-US" b="0" i="0" dirty="0" err="1" smtClean="0"/>
            <a:t>finansijskim</a:t>
          </a:r>
          <a:r>
            <a:rPr lang="en-US" b="0" i="0" dirty="0" smtClean="0"/>
            <a:t> </a:t>
          </a:r>
          <a:r>
            <a:rPr lang="en-US" b="0" i="0" dirty="0" err="1" smtClean="0"/>
            <a:t>tržištima</a:t>
          </a:r>
          <a:r>
            <a:rPr lang="en-US" b="0" i="0" dirty="0" smtClean="0"/>
            <a:t>.</a:t>
          </a:r>
          <a:endParaRPr lang="en-US" dirty="0"/>
        </a:p>
      </dgm:t>
    </dgm:pt>
    <dgm:pt modelId="{EFA76F0A-F612-443A-879B-739860EC31D7}" type="parTrans" cxnId="{35F55F3A-E68F-459F-9963-7D2C886DDF31}">
      <dgm:prSet/>
      <dgm:spPr/>
      <dgm:t>
        <a:bodyPr/>
        <a:lstStyle/>
        <a:p>
          <a:endParaRPr lang="en-US"/>
        </a:p>
      </dgm:t>
    </dgm:pt>
    <dgm:pt modelId="{90C055E9-E46F-40B6-8F64-0774EAECBE74}" type="sibTrans" cxnId="{35F55F3A-E68F-459F-9963-7D2C886DDF31}">
      <dgm:prSet/>
      <dgm:spPr/>
      <dgm:t>
        <a:bodyPr/>
        <a:lstStyle/>
        <a:p>
          <a:endParaRPr lang="en-US"/>
        </a:p>
      </dgm:t>
    </dgm:pt>
    <dgm:pt modelId="{A324DE95-32AF-42B5-B26B-3D652EBD0BFF}">
      <dgm:prSet phldrT="[Text]"/>
      <dgm:spPr/>
      <dgm:t>
        <a:bodyPr/>
        <a:lstStyle/>
        <a:p>
          <a:r>
            <a:rPr lang="en-US" b="0" i="0" dirty="0" err="1" smtClean="0"/>
            <a:t>Finansijske</a:t>
          </a:r>
          <a:r>
            <a:rPr lang="en-US" b="0" i="0" dirty="0" smtClean="0"/>
            <a:t> </a:t>
          </a:r>
          <a:r>
            <a:rPr lang="en-US" b="0" i="0" dirty="0" err="1" smtClean="0"/>
            <a:t>instrumente</a:t>
          </a:r>
          <a:r>
            <a:rPr lang="en-US" b="0" i="0" dirty="0" smtClean="0"/>
            <a:t> </a:t>
          </a:r>
          <a:r>
            <a:rPr lang="en-US" b="0" i="0" dirty="0" err="1" smtClean="0"/>
            <a:t>emituju</a:t>
          </a:r>
          <a:r>
            <a:rPr lang="en-US" b="0" i="0" dirty="0" smtClean="0"/>
            <a:t> </a:t>
          </a:r>
          <a:r>
            <a:rPr lang="en-US" b="0" i="0" dirty="0" err="1" smtClean="0"/>
            <a:t>ili</a:t>
          </a:r>
          <a:r>
            <a:rPr lang="en-US" b="0" i="0" dirty="0" smtClean="0"/>
            <a:t> </a:t>
          </a:r>
          <a:r>
            <a:rPr lang="en-US" b="0" i="0" dirty="0" err="1" smtClean="0"/>
            <a:t>izdaju</a:t>
          </a:r>
          <a:r>
            <a:rPr lang="en-US" b="0" i="0" dirty="0" smtClean="0"/>
            <a:t> </a:t>
          </a:r>
          <a:r>
            <a:rPr lang="en-US" b="0" i="0" dirty="0" err="1" smtClean="0"/>
            <a:t>oni</a:t>
          </a:r>
          <a:r>
            <a:rPr lang="en-US" b="0" i="0" dirty="0" smtClean="0"/>
            <a:t> </a:t>
          </a:r>
          <a:r>
            <a:rPr lang="en-US" b="0" i="0" dirty="0" err="1" smtClean="0"/>
            <a:t>subjekti</a:t>
          </a:r>
          <a:r>
            <a:rPr lang="en-US" b="0" i="0" dirty="0" smtClean="0"/>
            <a:t> </a:t>
          </a:r>
          <a:r>
            <a:rPr lang="en-US" b="0" i="0" dirty="0" err="1" smtClean="0"/>
            <a:t>koji</a:t>
          </a:r>
          <a:r>
            <a:rPr lang="en-US" b="0" i="0" dirty="0" smtClean="0"/>
            <a:t> </a:t>
          </a:r>
          <a:r>
            <a:rPr lang="en-US" b="0" i="0" dirty="0" err="1" smtClean="0"/>
            <a:t>imaju</a:t>
          </a:r>
          <a:r>
            <a:rPr lang="sr-Latn-RS" b="0" i="0" dirty="0" smtClean="0"/>
            <a:t> </a:t>
          </a:r>
          <a:r>
            <a:rPr lang="en-US" b="0" i="0" dirty="0" err="1" smtClean="0"/>
            <a:t>nedostatke</a:t>
          </a:r>
          <a:r>
            <a:rPr lang="en-US" b="0" i="0" dirty="0" smtClean="0"/>
            <a:t> </a:t>
          </a:r>
          <a:r>
            <a:rPr lang="en-US" b="0" i="0" dirty="0" err="1" smtClean="0"/>
            <a:t>finansijskih</a:t>
          </a:r>
          <a:r>
            <a:rPr lang="en-US" b="0" i="0" dirty="0" smtClean="0"/>
            <a:t> </a:t>
          </a:r>
          <a:r>
            <a:rPr lang="en-US" b="0" i="0" dirty="0" err="1" smtClean="0"/>
            <a:t>sredstava</a:t>
          </a:r>
          <a:r>
            <a:rPr lang="en-US" b="0" i="0" dirty="0" smtClean="0"/>
            <a:t> </a:t>
          </a:r>
          <a:r>
            <a:rPr lang="en-US" b="0" i="0" dirty="0" err="1" smtClean="0"/>
            <a:t>ili</a:t>
          </a:r>
          <a:r>
            <a:rPr lang="en-US" b="0" i="0" dirty="0" smtClean="0"/>
            <a:t> </a:t>
          </a:r>
          <a:r>
            <a:rPr lang="en-US" b="0" i="0" dirty="0" err="1" smtClean="0"/>
            <a:t>kapitala</a:t>
          </a:r>
          <a:r>
            <a:rPr lang="sr-Latn-RS" b="0" i="0" dirty="0" smtClean="0"/>
            <a:t>. </a:t>
          </a:r>
          <a:r>
            <a:rPr lang="en-US" b="0" i="0" dirty="0" smtClean="0"/>
            <a:t> </a:t>
          </a:r>
          <a:endParaRPr lang="en-US" dirty="0"/>
        </a:p>
      </dgm:t>
    </dgm:pt>
    <dgm:pt modelId="{3E2D7452-9D73-482E-8DDA-658947F98D65}" type="parTrans" cxnId="{2B7222C5-F3C8-4F99-A8E6-F962D0331C34}">
      <dgm:prSet/>
      <dgm:spPr/>
      <dgm:t>
        <a:bodyPr/>
        <a:lstStyle/>
        <a:p>
          <a:endParaRPr lang="en-US"/>
        </a:p>
      </dgm:t>
    </dgm:pt>
    <dgm:pt modelId="{CB5B84CE-2163-417D-9B8B-8837C6E59BF9}" type="sibTrans" cxnId="{2B7222C5-F3C8-4F99-A8E6-F962D0331C34}">
      <dgm:prSet/>
      <dgm:spPr/>
      <dgm:t>
        <a:bodyPr/>
        <a:lstStyle/>
        <a:p>
          <a:endParaRPr lang="en-US"/>
        </a:p>
      </dgm:t>
    </dgm:pt>
    <dgm:pt modelId="{EAC9992E-B888-4366-8FCA-B3AC01937336}">
      <dgm:prSet phldrT="[Text]"/>
      <dgm:spPr/>
      <dgm:t>
        <a:bodyPr/>
        <a:lstStyle/>
        <a:p>
          <a:r>
            <a:rPr lang="sr-Latn-RS" b="0" i="0" dirty="0" smtClean="0"/>
            <a:t>Tu spadaju: </a:t>
          </a:r>
          <a:r>
            <a:rPr lang="en-US" b="1" i="0" dirty="0" err="1" smtClean="0"/>
            <a:t>hartije</a:t>
          </a:r>
          <a:r>
            <a:rPr lang="en-US" b="1" i="0" dirty="0" smtClean="0"/>
            <a:t> </a:t>
          </a:r>
          <a:r>
            <a:rPr lang="en-US" b="1" i="0" dirty="0" err="1" smtClean="0"/>
            <a:t>od</a:t>
          </a:r>
          <a:r>
            <a:rPr lang="en-US" b="1" i="0" dirty="0" smtClean="0"/>
            <a:t> </a:t>
          </a:r>
          <a:r>
            <a:rPr lang="en-US" b="1" i="0" dirty="0" err="1" smtClean="0"/>
            <a:t>vrednosti</a:t>
          </a:r>
          <a:r>
            <a:rPr lang="sr-Latn-RS" b="1" i="0" dirty="0" smtClean="0"/>
            <a:t>, </a:t>
          </a:r>
          <a:r>
            <a:rPr lang="en-US" b="1" i="0" dirty="0" smtClean="0"/>
            <a:t> </a:t>
          </a:r>
          <a:r>
            <a:rPr lang="en-US" b="1" i="0" dirty="0" err="1" smtClean="0"/>
            <a:t>depoziti</a:t>
          </a:r>
          <a:r>
            <a:rPr lang="en-US" b="1" i="0" dirty="0" smtClean="0"/>
            <a:t>, </a:t>
          </a:r>
          <a:r>
            <a:rPr lang="en-US" b="1" i="0" dirty="0" err="1" smtClean="0"/>
            <a:t>potraživanja</a:t>
          </a:r>
          <a:r>
            <a:rPr lang="en-US" b="1" i="0" dirty="0" smtClean="0"/>
            <a:t>,</a:t>
          </a:r>
          <a:r>
            <a:rPr lang="sr-Latn-RS" b="1" i="0" dirty="0" smtClean="0"/>
            <a:t> </a:t>
          </a:r>
          <a:r>
            <a:rPr lang="en-US" b="1" i="0" dirty="0" err="1" smtClean="0"/>
            <a:t>finansijska</a:t>
          </a:r>
          <a:r>
            <a:rPr lang="en-US" b="1" i="0" dirty="0" smtClean="0"/>
            <a:t> </a:t>
          </a:r>
          <a:r>
            <a:rPr lang="en-US" b="1" i="0" dirty="0" err="1" smtClean="0"/>
            <a:t>prava</a:t>
          </a:r>
          <a:r>
            <a:rPr lang="en-US" b="1" i="0" dirty="0" smtClean="0"/>
            <a:t>, </a:t>
          </a:r>
          <a:r>
            <a:rPr lang="en-US" b="1" i="0" dirty="0" err="1" smtClean="0"/>
            <a:t>žiralni</a:t>
          </a:r>
          <a:r>
            <a:rPr lang="en-US" b="1" i="0" dirty="0" smtClean="0"/>
            <a:t> </a:t>
          </a:r>
          <a:r>
            <a:rPr lang="en-US" b="1" i="0" dirty="0" err="1" smtClean="0"/>
            <a:t>novac</a:t>
          </a:r>
          <a:r>
            <a:rPr lang="en-US" b="1" i="0" dirty="0" smtClean="0"/>
            <a:t>, </a:t>
          </a:r>
          <a:r>
            <a:rPr lang="en-US" b="1" i="0" dirty="0" err="1" smtClean="0"/>
            <a:t>devize</a:t>
          </a:r>
          <a:r>
            <a:rPr lang="en-US" b="1" i="0" dirty="0" smtClean="0"/>
            <a:t> </a:t>
          </a:r>
          <a:r>
            <a:rPr lang="en-US" b="1" i="0" dirty="0" err="1" smtClean="0"/>
            <a:t>i</a:t>
          </a:r>
          <a:r>
            <a:rPr lang="en-US" b="1" i="0" dirty="0" smtClean="0"/>
            <a:t> </a:t>
          </a:r>
          <a:r>
            <a:rPr lang="en-US" b="1" i="0" dirty="0" err="1" smtClean="0"/>
            <a:t>devizni</a:t>
          </a:r>
          <a:r>
            <a:rPr lang="en-US" b="1" i="0" dirty="0" smtClean="0"/>
            <a:t> </a:t>
          </a:r>
          <a:r>
            <a:rPr lang="en-US" b="1" i="0" dirty="0" err="1" smtClean="0"/>
            <a:t>kursevi</a:t>
          </a:r>
          <a:r>
            <a:rPr lang="sr-Latn-RS" b="1" i="0" dirty="0" smtClean="0"/>
            <a:t>, zlato. </a:t>
          </a:r>
          <a:endParaRPr lang="en-US" b="1" dirty="0"/>
        </a:p>
      </dgm:t>
    </dgm:pt>
    <dgm:pt modelId="{1EFDE16E-F941-4426-B2EF-1F95719856B4}" type="parTrans" cxnId="{35F05E4D-7FDB-4228-9ED7-FAF098A65836}">
      <dgm:prSet/>
      <dgm:spPr/>
      <dgm:t>
        <a:bodyPr/>
        <a:lstStyle/>
        <a:p>
          <a:endParaRPr lang="en-US"/>
        </a:p>
      </dgm:t>
    </dgm:pt>
    <dgm:pt modelId="{48684BD9-BE01-4051-A424-2C970F6B344F}" type="sibTrans" cxnId="{35F05E4D-7FDB-4228-9ED7-FAF098A65836}">
      <dgm:prSet/>
      <dgm:spPr/>
      <dgm:t>
        <a:bodyPr/>
        <a:lstStyle/>
        <a:p>
          <a:endParaRPr lang="en-US"/>
        </a:p>
      </dgm:t>
    </dgm:pt>
    <dgm:pt modelId="{C0DBE4D5-0749-4E74-A591-CF25ED69230E}">
      <dgm:prSet phldrT="[Text]"/>
      <dgm:spPr/>
      <dgm:t>
        <a:bodyPr/>
        <a:lstStyle/>
        <a:p>
          <a:r>
            <a:rPr lang="vi-VN" b="0" i="0" dirty="0" smtClean="0"/>
            <a:t>Pod širim shvatanje</a:t>
          </a:r>
          <a:r>
            <a:rPr lang="sr-Latn-RS" b="0" i="0" dirty="0" smtClean="0"/>
            <a:t>m</a:t>
          </a:r>
          <a:r>
            <a:rPr lang="vi-VN" b="0" i="0" dirty="0" smtClean="0"/>
            <a:t> podrazum</a:t>
          </a:r>
          <a:r>
            <a:rPr lang="sr-Latn-ME" b="0" i="0" dirty="0" smtClean="0"/>
            <a:t>ij</a:t>
          </a:r>
          <a:r>
            <a:rPr lang="vi-VN" b="0" i="0" dirty="0" smtClean="0"/>
            <a:t>evamo sve učesnike privrednog i društvenog života jedne zemlje. </a:t>
          </a:r>
          <a:endParaRPr lang="en-US" dirty="0"/>
        </a:p>
      </dgm:t>
    </dgm:pt>
    <dgm:pt modelId="{C0816958-11F5-438B-945B-BFE5CDDB1802}" type="parTrans" cxnId="{4C766588-9D86-4225-98EB-0DF9F2CBC408}">
      <dgm:prSet/>
      <dgm:spPr/>
      <dgm:t>
        <a:bodyPr/>
        <a:lstStyle/>
        <a:p>
          <a:endParaRPr lang="en-US"/>
        </a:p>
      </dgm:t>
    </dgm:pt>
    <dgm:pt modelId="{7556B9E9-6841-42F2-811D-4034B14E7DF6}" type="sibTrans" cxnId="{4C766588-9D86-4225-98EB-0DF9F2CBC408}">
      <dgm:prSet/>
      <dgm:spPr/>
      <dgm:t>
        <a:bodyPr/>
        <a:lstStyle/>
        <a:p>
          <a:endParaRPr lang="en-US"/>
        </a:p>
      </dgm:t>
    </dgm:pt>
    <dgm:pt modelId="{E37908A5-F903-4A47-ADA1-D346C659E52F}">
      <dgm:prSet phldrT="[Text]"/>
      <dgm:spPr/>
      <dgm:t>
        <a:bodyPr/>
        <a:lstStyle/>
        <a:p>
          <a:r>
            <a:rPr lang="sr-Latn-RS" dirty="0" smtClean="0"/>
            <a:t>Finansijske institucije</a:t>
          </a:r>
          <a:endParaRPr lang="en-US" dirty="0"/>
        </a:p>
      </dgm:t>
    </dgm:pt>
    <dgm:pt modelId="{F997E22F-FE84-4E35-BF27-20B6620DC23A}" type="parTrans" cxnId="{2310C5B4-EBB0-4F14-9A29-14395756312D}">
      <dgm:prSet/>
      <dgm:spPr/>
      <dgm:t>
        <a:bodyPr/>
        <a:lstStyle/>
        <a:p>
          <a:endParaRPr lang="en-US"/>
        </a:p>
      </dgm:t>
    </dgm:pt>
    <dgm:pt modelId="{A576AF15-F05C-4FB4-84DE-2A42F1B4AF87}" type="sibTrans" cxnId="{2310C5B4-EBB0-4F14-9A29-14395756312D}">
      <dgm:prSet/>
      <dgm:spPr/>
      <dgm:t>
        <a:bodyPr/>
        <a:lstStyle/>
        <a:p>
          <a:endParaRPr lang="en-US"/>
        </a:p>
      </dgm:t>
    </dgm:pt>
    <dgm:pt modelId="{7D7A6BA6-3354-40E5-978F-941C2935F5C7}">
      <dgm:prSet phldrT="[Text]"/>
      <dgm:spPr/>
      <dgm:t>
        <a:bodyPr/>
        <a:lstStyle/>
        <a:p>
          <a:r>
            <a:rPr lang="pl-PL" b="0" i="0" dirty="0" smtClean="0"/>
            <a:t>U finansijske institucije su: </a:t>
          </a:r>
          <a:r>
            <a:rPr lang="pl-PL" b="1" i="0" dirty="0" smtClean="0"/>
            <a:t>centralna banka, poslovne banke, š</a:t>
          </a:r>
          <a:r>
            <a:rPr lang="en-US" b="1" i="0" dirty="0" err="1" smtClean="0"/>
            <a:t>tedionice</a:t>
          </a:r>
          <a:r>
            <a:rPr lang="en-US" b="1" i="0" dirty="0" smtClean="0"/>
            <a:t>, </a:t>
          </a:r>
          <a:r>
            <a:rPr lang="en-US" b="1" i="0" dirty="0" err="1" smtClean="0"/>
            <a:t>investicione</a:t>
          </a:r>
          <a:r>
            <a:rPr lang="en-US" b="1" i="0" dirty="0" smtClean="0"/>
            <a:t> </a:t>
          </a:r>
          <a:r>
            <a:rPr lang="en-US" b="1" i="0" dirty="0" err="1" smtClean="0"/>
            <a:t>kompanije</a:t>
          </a:r>
          <a:r>
            <a:rPr lang="en-US" b="1" i="0" dirty="0" smtClean="0"/>
            <a:t>, </a:t>
          </a:r>
          <a:r>
            <a:rPr lang="en-US" b="1" i="0" dirty="0" err="1" smtClean="0"/>
            <a:t>penzioni</a:t>
          </a:r>
          <a:r>
            <a:rPr lang="en-US" b="1" i="0" dirty="0" smtClean="0"/>
            <a:t> </a:t>
          </a:r>
          <a:r>
            <a:rPr lang="en-US" b="1" i="0" dirty="0" err="1" smtClean="0"/>
            <a:t>fondovi</a:t>
          </a:r>
          <a:r>
            <a:rPr lang="en-US" b="1" i="0" dirty="0" smtClean="0"/>
            <a:t>,</a:t>
          </a:r>
          <a:r>
            <a:rPr lang="sr-Latn-RS" b="1" i="0" dirty="0" smtClean="0"/>
            <a:t> </a:t>
          </a:r>
          <a:r>
            <a:rPr lang="en-US" b="1" i="0" dirty="0" err="1" smtClean="0"/>
            <a:t>osiguravajuća</a:t>
          </a:r>
          <a:r>
            <a:rPr lang="en-US" b="1" i="0" dirty="0" smtClean="0"/>
            <a:t> </a:t>
          </a:r>
          <a:r>
            <a:rPr lang="en-US" b="1" i="0" dirty="0" err="1" smtClean="0"/>
            <a:t>društva</a:t>
          </a:r>
          <a:r>
            <a:rPr lang="sr-Latn-RS" b="1" i="0" dirty="0" smtClean="0"/>
            <a:t>. </a:t>
          </a:r>
          <a:endParaRPr lang="en-US" b="1" dirty="0"/>
        </a:p>
      </dgm:t>
    </dgm:pt>
    <dgm:pt modelId="{F83F07A4-757D-486A-A65F-4EE8EA4B8F35}" type="parTrans" cxnId="{3E0F5C64-48E6-4C9B-9552-AB1C8C649AD2}">
      <dgm:prSet/>
      <dgm:spPr/>
      <dgm:t>
        <a:bodyPr/>
        <a:lstStyle/>
        <a:p>
          <a:endParaRPr lang="en-US"/>
        </a:p>
      </dgm:t>
    </dgm:pt>
    <dgm:pt modelId="{A1C380B2-E1AF-474F-81C4-7F1097641C32}" type="sibTrans" cxnId="{3E0F5C64-48E6-4C9B-9552-AB1C8C649AD2}">
      <dgm:prSet/>
      <dgm:spPr/>
      <dgm:t>
        <a:bodyPr/>
        <a:lstStyle/>
        <a:p>
          <a:endParaRPr lang="en-US"/>
        </a:p>
      </dgm:t>
    </dgm:pt>
    <dgm:pt modelId="{6F3A1F4F-1E0F-46E7-8110-8D550C5F973C}">
      <dgm:prSet phldrT="[Text]"/>
      <dgm:spPr/>
      <dgm:t>
        <a:bodyPr/>
        <a:lstStyle/>
        <a:p>
          <a:r>
            <a:rPr lang="sr-Latn-RS" b="0" i="0" dirty="0" smtClean="0"/>
            <a:t>Grupisanje je kroz</a:t>
          </a:r>
          <a:r>
            <a:rPr lang="vi-VN" b="0" i="0" dirty="0" smtClean="0"/>
            <a:t> 4 sektora: javni sektor, sektor privrede i</a:t>
          </a:r>
          <a:r>
            <a:rPr lang="sr-Latn-RS" b="0" i="0" dirty="0" smtClean="0"/>
            <a:t> </a:t>
          </a:r>
          <a:r>
            <a:rPr lang="vi-VN" b="0" i="0" dirty="0" smtClean="0"/>
            <a:t>van</a:t>
          </a:r>
          <a:r>
            <a:rPr lang="sr-Latn-RS" b="0" i="0" dirty="0" smtClean="0"/>
            <a:t> </a:t>
          </a:r>
          <a:r>
            <a:rPr lang="vi-VN" b="0" i="0" dirty="0" smtClean="0"/>
            <a:t>privrede, sektor stanovništva i subjekti iz inostranstva. </a:t>
          </a:r>
          <a:endParaRPr lang="en-US" dirty="0"/>
        </a:p>
      </dgm:t>
    </dgm:pt>
    <dgm:pt modelId="{BC7B40D0-9D62-4034-8EE5-B5152EC0E4DE}" type="parTrans" cxnId="{2E51F7F8-C2C9-4B80-AF58-04B7C26A4C8C}">
      <dgm:prSet/>
      <dgm:spPr/>
      <dgm:t>
        <a:bodyPr/>
        <a:lstStyle/>
        <a:p>
          <a:endParaRPr lang="en-US"/>
        </a:p>
      </dgm:t>
    </dgm:pt>
    <dgm:pt modelId="{52A2CE76-3671-4630-9FC6-C8276C2AD9C5}" type="sibTrans" cxnId="{2E51F7F8-C2C9-4B80-AF58-04B7C26A4C8C}">
      <dgm:prSet/>
      <dgm:spPr/>
      <dgm:t>
        <a:bodyPr/>
        <a:lstStyle/>
        <a:p>
          <a:endParaRPr lang="en-US"/>
        </a:p>
      </dgm:t>
    </dgm:pt>
    <dgm:pt modelId="{E9F0EAE3-C9D3-48D6-8950-E8D61BA8DB8F}">
      <dgm:prSet phldrT="[Text]"/>
      <dgm:spPr/>
      <dgm:t>
        <a:bodyPr/>
        <a:lstStyle/>
        <a:p>
          <a:r>
            <a:rPr lang="sr-Latn-RS" b="0" i="0" dirty="0" smtClean="0"/>
            <a:t>Pod užim shvatanjem ovde spadaju </a:t>
          </a:r>
          <a:r>
            <a:rPr lang="vi-VN" b="1" i="0" dirty="0" smtClean="0"/>
            <a:t>učesni</a:t>
          </a:r>
          <a:r>
            <a:rPr lang="sr-Latn-RS" b="1" i="0" dirty="0" smtClean="0"/>
            <a:t>ci</a:t>
          </a:r>
          <a:r>
            <a:rPr lang="vi-VN" b="1" i="0" dirty="0" smtClean="0"/>
            <a:t> </a:t>
          </a:r>
          <a:r>
            <a:rPr lang="vi-VN" b="0" i="0" dirty="0" smtClean="0"/>
            <a:t>koji dolaze </a:t>
          </a:r>
          <a:r>
            <a:rPr lang="sr-Latn-RS" b="0" i="0" dirty="0" smtClean="0"/>
            <a:t>sa </a:t>
          </a:r>
          <a:r>
            <a:rPr lang="vi-VN" b="0" i="0" dirty="0" smtClean="0"/>
            <a:t>samog finansijskog tržišta, </a:t>
          </a:r>
          <a:r>
            <a:rPr lang="sr-Latn-RS" b="0" i="0" dirty="0" smtClean="0"/>
            <a:t>odnosno oni</a:t>
          </a:r>
          <a:r>
            <a:rPr lang="vi-VN" b="0" i="0" dirty="0" smtClean="0"/>
            <a:t> subjekt</a:t>
          </a:r>
          <a:r>
            <a:rPr lang="sr-Latn-RS" b="0" i="0" dirty="0" smtClean="0"/>
            <a:t>i</a:t>
          </a:r>
          <a:r>
            <a:rPr lang="vi-VN" b="0" i="0" dirty="0" smtClean="0"/>
            <a:t> čije je postojanje i poslovanje t</a:t>
          </a:r>
          <a:r>
            <a:rPr lang="sr-Latn-ME" b="0" i="0" dirty="0" smtClean="0"/>
            <a:t>ij</a:t>
          </a:r>
          <a:r>
            <a:rPr lang="vi-VN" b="0" i="0" dirty="0" smtClean="0"/>
            <a:t>esno</a:t>
          </a:r>
          <a:r>
            <a:rPr lang="sr-Latn-RS" b="0" i="0" dirty="0" smtClean="0"/>
            <a:t> </a:t>
          </a:r>
          <a:r>
            <a:rPr lang="vi-VN" b="0" i="0" dirty="0" smtClean="0"/>
            <a:t>povezano sa samom suštinom finansijskih tržišta. </a:t>
          </a:r>
          <a:endParaRPr lang="en-US" dirty="0"/>
        </a:p>
      </dgm:t>
    </dgm:pt>
    <dgm:pt modelId="{A0B992A5-B7CE-4A84-932C-B432668F6191}" type="parTrans" cxnId="{365AB2CE-5C28-4FC7-8939-B8189CBE591D}">
      <dgm:prSet/>
      <dgm:spPr/>
      <dgm:t>
        <a:bodyPr/>
        <a:lstStyle/>
        <a:p>
          <a:endParaRPr lang="en-US"/>
        </a:p>
      </dgm:t>
    </dgm:pt>
    <dgm:pt modelId="{043F0381-D07D-4622-B30A-DEEB55BDAAFC}" type="sibTrans" cxnId="{365AB2CE-5C28-4FC7-8939-B8189CBE591D}">
      <dgm:prSet/>
      <dgm:spPr/>
      <dgm:t>
        <a:bodyPr/>
        <a:lstStyle/>
        <a:p>
          <a:endParaRPr lang="en-US"/>
        </a:p>
      </dgm:t>
    </dgm:pt>
    <dgm:pt modelId="{F3005E39-8907-468A-9CC9-CE83A64AABB1}" type="pres">
      <dgm:prSet presAssocID="{8080C4A1-4838-4116-B64C-DC39AA69132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CF341CA-8C9D-4FB7-954C-C60201AC3ED9}" type="pres">
      <dgm:prSet presAssocID="{CF607B2D-9175-4545-BF35-9C2E8564C2D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B33AB2-45E7-4F3D-B459-9F808564AC8E}" type="pres">
      <dgm:prSet presAssocID="{CF607B2D-9175-4545-BF35-9C2E8564C2D4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BD39D0-E98F-4799-8212-EC65748347C1}" type="pres">
      <dgm:prSet presAssocID="{570681C9-280A-45C4-B674-42152D6541E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D14266-612A-486F-BEEE-C116779A75FB}" type="pres">
      <dgm:prSet presAssocID="{570681C9-280A-45C4-B674-42152D6541EF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351D3C-321C-4EEA-81C6-245EC8A8FF06}" type="pres">
      <dgm:prSet presAssocID="{E37908A5-F903-4A47-ADA1-D346C659E52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A1E29B-ADFC-4448-A6CB-D93C846517BA}" type="pres">
      <dgm:prSet presAssocID="{E37908A5-F903-4A47-ADA1-D346C659E52F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5B1E1E-DA5D-445B-8087-83A12FE2515C}" type="presOf" srcId="{A324DE95-32AF-42B5-B26B-3D652EBD0BFF}" destId="{A7D14266-612A-486F-BEEE-C116779A75FB}" srcOrd="0" destOrd="2" presId="urn:microsoft.com/office/officeart/2005/8/layout/vList2"/>
    <dgm:cxn modelId="{365AB2CE-5C28-4FC7-8939-B8189CBE591D}" srcId="{E37908A5-F903-4A47-ADA1-D346C659E52F}" destId="{E9F0EAE3-C9D3-48D6-8950-E8D61BA8DB8F}" srcOrd="2" destOrd="0" parTransId="{A0B992A5-B7CE-4A84-932C-B432668F6191}" sibTransId="{043F0381-D07D-4622-B30A-DEEB55BDAAFC}"/>
    <dgm:cxn modelId="{F693DE0F-9982-40DA-B83A-D130F50703FB}" type="presOf" srcId="{EAC9992E-B888-4366-8FCA-B3AC01937336}" destId="{A7D14266-612A-486F-BEEE-C116779A75FB}" srcOrd="0" destOrd="3" presId="urn:microsoft.com/office/officeart/2005/8/layout/vList2"/>
    <dgm:cxn modelId="{C48CBD54-B889-4594-ABDF-A142ABD4960A}" type="presOf" srcId="{570681C9-280A-45C4-B674-42152D6541EF}" destId="{7FBD39D0-E98F-4799-8212-EC65748347C1}" srcOrd="0" destOrd="0" presId="urn:microsoft.com/office/officeart/2005/8/layout/vList2"/>
    <dgm:cxn modelId="{E639B5AC-1D7A-45F0-AA97-D8D852B7227E}" type="presOf" srcId="{6F3A1F4F-1E0F-46E7-8110-8D550C5F973C}" destId="{EEA1E29B-ADFC-4448-A6CB-D93C846517BA}" srcOrd="0" destOrd="1" presId="urn:microsoft.com/office/officeart/2005/8/layout/vList2"/>
    <dgm:cxn modelId="{2310C5B4-EBB0-4F14-9A29-14395756312D}" srcId="{8080C4A1-4838-4116-B64C-DC39AA691321}" destId="{E37908A5-F903-4A47-ADA1-D346C659E52F}" srcOrd="2" destOrd="0" parTransId="{F997E22F-FE84-4E35-BF27-20B6620DC23A}" sibTransId="{A576AF15-F05C-4FB4-84DE-2A42F1B4AF87}"/>
    <dgm:cxn modelId="{AE2892FB-643E-443F-AF8E-92A995B0DBD4}" type="presOf" srcId="{7D7A6BA6-3354-40E5-978F-941C2935F5C7}" destId="{EEA1E29B-ADFC-4448-A6CB-D93C846517BA}" srcOrd="0" destOrd="3" presId="urn:microsoft.com/office/officeart/2005/8/layout/vList2"/>
    <dgm:cxn modelId="{B3FDF3A4-94E3-4E98-B2F0-82495372F81C}" type="presOf" srcId="{C0DBE4D5-0749-4E74-A591-CF25ED69230E}" destId="{EEA1E29B-ADFC-4448-A6CB-D93C846517BA}" srcOrd="0" destOrd="0" presId="urn:microsoft.com/office/officeart/2005/8/layout/vList2"/>
    <dgm:cxn modelId="{09FEDE03-A060-4EB5-A9B9-64C7CC77F346}" type="presOf" srcId="{3E04FAFE-315B-447E-8261-4DF7F09F999D}" destId="{A7D14266-612A-486F-BEEE-C116779A75FB}" srcOrd="0" destOrd="0" presId="urn:microsoft.com/office/officeart/2005/8/layout/vList2"/>
    <dgm:cxn modelId="{5FC8D445-3F26-4155-8B26-DE44F66BB2DC}" srcId="{CF607B2D-9175-4545-BF35-9C2E8564C2D4}" destId="{B3A432F7-0B9B-49E3-92CB-21A18874DEEE}" srcOrd="0" destOrd="0" parTransId="{4DF07552-DE7F-49F2-A862-F8BC1725C642}" sibTransId="{F80814F6-B8C2-4252-95FE-69868ADA1718}"/>
    <dgm:cxn modelId="{C019B467-17B5-47E3-8F52-38DC5284EC92}" type="presOf" srcId="{E37908A5-F903-4A47-ADA1-D346C659E52F}" destId="{B0351D3C-321C-4EEA-81C6-245EC8A8FF06}" srcOrd="0" destOrd="0" presId="urn:microsoft.com/office/officeart/2005/8/layout/vList2"/>
    <dgm:cxn modelId="{E1389AB3-5717-460A-80B5-5144F963CCDD}" type="presOf" srcId="{CF607B2D-9175-4545-BF35-9C2E8564C2D4}" destId="{4CF341CA-8C9D-4FB7-954C-C60201AC3ED9}" srcOrd="0" destOrd="0" presId="urn:microsoft.com/office/officeart/2005/8/layout/vList2"/>
    <dgm:cxn modelId="{EEF04E7F-79EC-4A4B-968A-C6AD429EDF64}" type="presOf" srcId="{3663CA5D-4B6E-47E2-8629-BD01D3B8467B}" destId="{A7D14266-612A-486F-BEEE-C116779A75FB}" srcOrd="0" destOrd="1" presId="urn:microsoft.com/office/officeart/2005/8/layout/vList2"/>
    <dgm:cxn modelId="{E9C3BE66-9C22-48AD-A8B8-FB7285C85B56}" srcId="{8080C4A1-4838-4116-B64C-DC39AA691321}" destId="{CF607B2D-9175-4545-BF35-9C2E8564C2D4}" srcOrd="0" destOrd="0" parTransId="{5EF15138-A3BA-4DCB-9862-251E096259A3}" sibTransId="{ACEAC574-F73D-4638-AFFD-0B01285E53EA}"/>
    <dgm:cxn modelId="{4C766588-9D86-4225-98EB-0DF9F2CBC408}" srcId="{E37908A5-F903-4A47-ADA1-D346C659E52F}" destId="{C0DBE4D5-0749-4E74-A591-CF25ED69230E}" srcOrd="0" destOrd="0" parTransId="{C0816958-11F5-438B-945B-BFE5CDDB1802}" sibTransId="{7556B9E9-6841-42F2-811D-4034B14E7DF6}"/>
    <dgm:cxn modelId="{6AC99AAF-B080-43BE-80DA-428BE8640C3B}" srcId="{CF607B2D-9175-4545-BF35-9C2E8564C2D4}" destId="{F9A02E92-968C-4AC1-939F-D07CD4C28E96}" srcOrd="2" destOrd="0" parTransId="{E7C40DD4-77F3-45CC-841A-8BEDB9F77C99}" sibTransId="{AE81DDD1-3C77-445E-8B2B-660E557CC1C8}"/>
    <dgm:cxn modelId="{41C51872-9751-463D-B66D-2812D725AFAD}" type="presOf" srcId="{E9F0EAE3-C9D3-48D6-8950-E8D61BA8DB8F}" destId="{EEA1E29B-ADFC-4448-A6CB-D93C846517BA}" srcOrd="0" destOrd="2" presId="urn:microsoft.com/office/officeart/2005/8/layout/vList2"/>
    <dgm:cxn modelId="{3813079A-29D5-4C20-B517-D8D650F153CB}" type="presOf" srcId="{8080C4A1-4838-4116-B64C-DC39AA691321}" destId="{F3005E39-8907-468A-9CC9-CE83A64AABB1}" srcOrd="0" destOrd="0" presId="urn:microsoft.com/office/officeart/2005/8/layout/vList2"/>
    <dgm:cxn modelId="{3E0F5C64-48E6-4C9B-9552-AB1C8C649AD2}" srcId="{E37908A5-F903-4A47-ADA1-D346C659E52F}" destId="{7D7A6BA6-3354-40E5-978F-941C2935F5C7}" srcOrd="3" destOrd="0" parTransId="{F83F07A4-757D-486A-A65F-4EE8EA4B8F35}" sibTransId="{A1C380B2-E1AF-474F-81C4-7F1097641C32}"/>
    <dgm:cxn modelId="{CA3AF3D2-6D43-4ED5-AD55-398698941651}" type="presOf" srcId="{B3A432F7-0B9B-49E3-92CB-21A18874DEEE}" destId="{71B33AB2-45E7-4F3D-B459-9F808564AC8E}" srcOrd="0" destOrd="0" presId="urn:microsoft.com/office/officeart/2005/8/layout/vList2"/>
    <dgm:cxn modelId="{18CE59AD-F097-4DF8-8D80-91D9E998FF7C}" type="presOf" srcId="{F9A02E92-968C-4AC1-939F-D07CD4C28E96}" destId="{71B33AB2-45E7-4F3D-B459-9F808564AC8E}" srcOrd="0" destOrd="2" presId="urn:microsoft.com/office/officeart/2005/8/layout/vList2"/>
    <dgm:cxn modelId="{41B33362-C812-4E48-982E-C2AF887E6530}" srcId="{570681C9-280A-45C4-B674-42152D6541EF}" destId="{3E04FAFE-315B-447E-8261-4DF7F09F999D}" srcOrd="0" destOrd="0" parTransId="{00161FA8-2DE8-41C3-9AAE-75B40541F807}" sibTransId="{D0412B6D-F673-4085-B4EE-0D33D74A2E8A}"/>
    <dgm:cxn modelId="{43CF07A6-9FDE-4EDD-8DA4-065E0929FCA8}" srcId="{CF607B2D-9175-4545-BF35-9C2E8564C2D4}" destId="{CDC6F7CF-2AE1-4ABC-B239-26420B966EB2}" srcOrd="1" destOrd="0" parTransId="{BA77F885-BFF9-4978-9FC7-BDAF10F8694A}" sibTransId="{B2C6933A-69A3-4590-B720-B200E2293966}"/>
    <dgm:cxn modelId="{361BCD24-D8AB-4FE1-BB4D-0A95CD490E6F}" type="presOf" srcId="{CDC6F7CF-2AE1-4ABC-B239-26420B966EB2}" destId="{71B33AB2-45E7-4F3D-B459-9F808564AC8E}" srcOrd="0" destOrd="1" presId="urn:microsoft.com/office/officeart/2005/8/layout/vList2"/>
    <dgm:cxn modelId="{2E51F7F8-C2C9-4B80-AF58-04B7C26A4C8C}" srcId="{E37908A5-F903-4A47-ADA1-D346C659E52F}" destId="{6F3A1F4F-1E0F-46E7-8110-8D550C5F973C}" srcOrd="1" destOrd="0" parTransId="{BC7B40D0-9D62-4034-8EE5-B5152EC0E4DE}" sibTransId="{52A2CE76-3671-4630-9FC6-C8276C2AD9C5}"/>
    <dgm:cxn modelId="{35F55F3A-E68F-459F-9963-7D2C886DDF31}" srcId="{570681C9-280A-45C4-B674-42152D6541EF}" destId="{3663CA5D-4B6E-47E2-8629-BD01D3B8467B}" srcOrd="1" destOrd="0" parTransId="{EFA76F0A-F612-443A-879B-739860EC31D7}" sibTransId="{90C055E9-E46F-40B6-8F64-0774EAECBE74}"/>
    <dgm:cxn modelId="{35F05E4D-7FDB-4228-9ED7-FAF098A65836}" srcId="{570681C9-280A-45C4-B674-42152D6541EF}" destId="{EAC9992E-B888-4366-8FCA-B3AC01937336}" srcOrd="3" destOrd="0" parTransId="{1EFDE16E-F941-4426-B2EF-1F95719856B4}" sibTransId="{48684BD9-BE01-4051-A424-2C970F6B344F}"/>
    <dgm:cxn modelId="{2B7222C5-F3C8-4F99-A8E6-F962D0331C34}" srcId="{570681C9-280A-45C4-B674-42152D6541EF}" destId="{A324DE95-32AF-42B5-B26B-3D652EBD0BFF}" srcOrd="2" destOrd="0" parTransId="{3E2D7452-9D73-482E-8DDA-658947F98D65}" sibTransId="{CB5B84CE-2163-417D-9B8B-8837C6E59BF9}"/>
    <dgm:cxn modelId="{3D61D476-05C4-47F9-8B1A-6559A34BB0BC}" srcId="{8080C4A1-4838-4116-B64C-DC39AA691321}" destId="{570681C9-280A-45C4-B674-42152D6541EF}" srcOrd="1" destOrd="0" parTransId="{010838D5-0E7F-4DEB-8229-3A8E126530DC}" sibTransId="{ABF756B0-E746-4F9F-B20D-DE63A6BE7A2D}"/>
    <dgm:cxn modelId="{8EAAF4D3-408E-468C-9928-C9F447385449}" type="presParOf" srcId="{F3005E39-8907-468A-9CC9-CE83A64AABB1}" destId="{4CF341CA-8C9D-4FB7-954C-C60201AC3ED9}" srcOrd="0" destOrd="0" presId="urn:microsoft.com/office/officeart/2005/8/layout/vList2"/>
    <dgm:cxn modelId="{4B7EF9BD-65A7-425F-AF96-7BBB63EFAA0B}" type="presParOf" srcId="{F3005E39-8907-468A-9CC9-CE83A64AABB1}" destId="{71B33AB2-45E7-4F3D-B459-9F808564AC8E}" srcOrd="1" destOrd="0" presId="urn:microsoft.com/office/officeart/2005/8/layout/vList2"/>
    <dgm:cxn modelId="{AFDF2764-ADD5-45D1-9D40-217CE1950844}" type="presParOf" srcId="{F3005E39-8907-468A-9CC9-CE83A64AABB1}" destId="{7FBD39D0-E98F-4799-8212-EC65748347C1}" srcOrd="2" destOrd="0" presId="urn:microsoft.com/office/officeart/2005/8/layout/vList2"/>
    <dgm:cxn modelId="{1765ECD5-830E-4823-8894-6473C337DA01}" type="presParOf" srcId="{F3005E39-8907-468A-9CC9-CE83A64AABB1}" destId="{A7D14266-612A-486F-BEEE-C116779A75FB}" srcOrd="3" destOrd="0" presId="urn:microsoft.com/office/officeart/2005/8/layout/vList2"/>
    <dgm:cxn modelId="{21995AF1-F838-4073-B310-BD0887B5CD11}" type="presParOf" srcId="{F3005E39-8907-468A-9CC9-CE83A64AABB1}" destId="{B0351D3C-321C-4EEA-81C6-245EC8A8FF06}" srcOrd="4" destOrd="0" presId="urn:microsoft.com/office/officeart/2005/8/layout/vList2"/>
    <dgm:cxn modelId="{5A86337A-E01D-4DF6-AAC9-D3524A7D14FF}" type="presParOf" srcId="{F3005E39-8907-468A-9CC9-CE83A64AABB1}" destId="{EEA1E29B-ADFC-4448-A6CB-D93C846517BA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51F23-6C42-496B-B8BC-FB1019A9DAE8}">
      <dsp:nvSpPr>
        <dsp:cNvPr id="0" name=""/>
        <dsp:cNvSpPr/>
      </dsp:nvSpPr>
      <dsp:spPr>
        <a:xfrm>
          <a:off x="0" y="167430"/>
          <a:ext cx="8991600" cy="50368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Dinami</a:t>
          </a:r>
          <a:r>
            <a:rPr lang="sr-Latn-RS" sz="2100" kern="1200" dirty="0" smtClean="0"/>
            <a:t>č</a:t>
          </a:r>
          <a:r>
            <a:rPr lang="en-US" sz="2100" kern="1200" dirty="0" err="1" smtClean="0"/>
            <a:t>nost</a:t>
          </a:r>
          <a:endParaRPr lang="en-US" sz="2100" kern="1200" dirty="0"/>
        </a:p>
      </dsp:txBody>
      <dsp:txXfrm>
        <a:off x="24588" y="192018"/>
        <a:ext cx="8942424" cy="454508"/>
      </dsp:txXfrm>
    </dsp:sp>
    <dsp:sp modelId="{AA99BBE3-FDA8-4E7A-9122-63A82E99EEF6}">
      <dsp:nvSpPr>
        <dsp:cNvPr id="0" name=""/>
        <dsp:cNvSpPr/>
      </dsp:nvSpPr>
      <dsp:spPr>
        <a:xfrm>
          <a:off x="0" y="671115"/>
          <a:ext cx="8991600" cy="782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483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vi-VN" sz="1600" kern="1200" dirty="0" smtClean="0"/>
            <a:t>Dinamičnost znači da se u privrednom i finansijskom sistemu stalno dešavaju</a:t>
          </a:r>
          <a:r>
            <a:rPr lang="sr-Latn-RS" sz="1600" kern="1200" dirty="0" smtClean="0"/>
            <a:t> </a:t>
          </a:r>
          <a:r>
            <a:rPr lang="vi-VN" sz="1600" kern="1200" dirty="0" smtClean="0"/>
            <a:t>prom</a:t>
          </a:r>
          <a:r>
            <a:rPr lang="sr-Latn-ME" sz="1600" kern="1200" dirty="0" smtClean="0"/>
            <a:t>j</a:t>
          </a:r>
          <a:r>
            <a:rPr lang="vi-VN" sz="1600" kern="1200" dirty="0" smtClean="0"/>
            <a:t>ene </a:t>
          </a:r>
          <a:r>
            <a:rPr lang="vi-VN" sz="1600" kern="1200" dirty="0" smtClean="0"/>
            <a:t>i pojavljuju novi događaji koji sistem dovode u privremena stanja ravnoteže i</a:t>
          </a:r>
          <a:r>
            <a:rPr lang="sr-Latn-RS" sz="1600" kern="1200" dirty="0" smtClean="0"/>
            <a:t> </a:t>
          </a:r>
          <a:r>
            <a:rPr lang="vi-VN" sz="1600" kern="1200" dirty="0" smtClean="0"/>
            <a:t>neravnoteže.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vi-VN" sz="1600" kern="1200" dirty="0" smtClean="0"/>
            <a:t>Savremeni finasijski</a:t>
          </a:r>
          <a:r>
            <a:rPr lang="sr-Latn-RS" sz="1600" kern="1200" dirty="0" smtClean="0"/>
            <a:t> </a:t>
          </a:r>
          <a:r>
            <a:rPr lang="vi-VN" sz="1600" kern="1200" dirty="0" smtClean="0"/>
            <a:t>sistemi funkcionišu 24 časa, 7 dana u nedelji i 365 dana u godini.</a:t>
          </a:r>
          <a:endParaRPr lang="en-US" sz="1600" kern="1200" dirty="0"/>
        </a:p>
      </dsp:txBody>
      <dsp:txXfrm>
        <a:off x="0" y="671115"/>
        <a:ext cx="8991600" cy="782459"/>
      </dsp:txXfrm>
    </dsp:sp>
    <dsp:sp modelId="{2628239A-2947-4DC5-ADFB-100A59C9EF21}">
      <dsp:nvSpPr>
        <dsp:cNvPr id="0" name=""/>
        <dsp:cNvSpPr/>
      </dsp:nvSpPr>
      <dsp:spPr>
        <a:xfrm>
          <a:off x="0" y="1453575"/>
          <a:ext cx="8991600" cy="503684"/>
        </a:xfrm>
        <a:prstGeom prst="round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Otvorenost</a:t>
          </a:r>
          <a:endParaRPr lang="en-US" sz="2100" kern="1200" dirty="0"/>
        </a:p>
      </dsp:txBody>
      <dsp:txXfrm>
        <a:off x="24588" y="1478163"/>
        <a:ext cx="8942424" cy="454508"/>
      </dsp:txXfrm>
    </dsp:sp>
    <dsp:sp modelId="{3D8C7C75-7D24-4C5E-9294-2FF0963844BD}">
      <dsp:nvSpPr>
        <dsp:cNvPr id="0" name=""/>
        <dsp:cNvSpPr/>
      </dsp:nvSpPr>
      <dsp:spPr>
        <a:xfrm>
          <a:off x="0" y="1957260"/>
          <a:ext cx="8991600" cy="1695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483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vi-VN" sz="1600" kern="1200" dirty="0" smtClean="0"/>
            <a:t>Karakteristika otvorenosti znači da privreda jedne zemlje mora biti otvorena prema</a:t>
          </a:r>
          <a:r>
            <a:rPr lang="sr-Latn-RS" sz="1600" kern="1200" dirty="0" smtClean="0"/>
            <a:t> </a:t>
          </a:r>
          <a:r>
            <a:rPr lang="vi-VN" sz="1600" kern="1200" dirty="0" smtClean="0"/>
            <a:t>inostranstvu, tj da privredni subjekti moraju ulaziti u različite oblike saradnje sa subjektima</a:t>
          </a:r>
          <a:r>
            <a:rPr lang="sr-Latn-RS" sz="1600" kern="1200" dirty="0" smtClean="0"/>
            <a:t> </a:t>
          </a:r>
          <a:r>
            <a:rPr lang="vi-VN" sz="1600" kern="1200" dirty="0" smtClean="0"/>
            <a:t>izvan nacionalne ekonomije.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vi-VN" sz="1600" kern="1200" dirty="0" smtClean="0"/>
            <a:t>Kod finansijskog sistema ta karakteristika je još više</a:t>
          </a:r>
          <a:r>
            <a:rPr lang="en-US" sz="1600" kern="1200" dirty="0" smtClean="0"/>
            <a:t> </a:t>
          </a:r>
          <a:r>
            <a:rPr lang="vi-VN" sz="1600" kern="1200" dirty="0" smtClean="0"/>
            <a:t>izražena, pa se stoga i govori o globalnom karakteru finansijskog sistema. To je stoga što</a:t>
          </a:r>
          <a:r>
            <a:rPr lang="sr-Latn-RS" sz="1600" kern="1200" dirty="0" smtClean="0"/>
            <a:t> </a:t>
          </a:r>
          <a:r>
            <a:rPr lang="vi-VN" sz="1600" kern="1200" dirty="0" smtClean="0"/>
            <a:t>međunarodni tokovi finansijskih sredstava i kapitala uzimaju takve </a:t>
          </a:r>
          <a:r>
            <a:rPr lang="vi-VN" sz="1600" kern="1200" dirty="0" smtClean="0"/>
            <a:t>razm</a:t>
          </a:r>
          <a:r>
            <a:rPr lang="sr-Latn-ME" sz="1600" kern="1200" dirty="0" smtClean="0"/>
            <a:t>j</a:t>
          </a:r>
          <a:r>
            <a:rPr lang="vi-VN" sz="1600" kern="1200" dirty="0" smtClean="0"/>
            <a:t>ere </a:t>
          </a:r>
          <a:r>
            <a:rPr lang="vi-VN" sz="1600" kern="1200" dirty="0" smtClean="0"/>
            <a:t>da je gotovo</a:t>
          </a:r>
          <a:r>
            <a:rPr lang="sr-Latn-RS" sz="1600" kern="1200" dirty="0" smtClean="0"/>
            <a:t> </a:t>
          </a:r>
          <a:r>
            <a:rPr lang="vi-VN" sz="1600" kern="1200" dirty="0" smtClean="0"/>
            <a:t>nezamislivo </a:t>
          </a:r>
          <a:r>
            <a:rPr lang="vi-VN" sz="1600" kern="1200" dirty="0" smtClean="0"/>
            <a:t>živ</a:t>
          </a:r>
          <a:r>
            <a:rPr lang="sr-Latn-ME" sz="1600" kern="1200" dirty="0" smtClean="0"/>
            <a:t>j</a:t>
          </a:r>
          <a:r>
            <a:rPr lang="vi-VN" sz="1600" kern="1200" dirty="0" smtClean="0"/>
            <a:t>eti </a:t>
          </a:r>
          <a:r>
            <a:rPr lang="vi-VN" sz="1600" kern="1200" dirty="0" smtClean="0"/>
            <a:t>i raditi izolovano od međunarodne zajednice.</a:t>
          </a:r>
          <a:endParaRPr lang="en-US" sz="1600" kern="1200" dirty="0"/>
        </a:p>
      </dsp:txBody>
      <dsp:txXfrm>
        <a:off x="0" y="1957260"/>
        <a:ext cx="8991600" cy="1695330"/>
      </dsp:txXfrm>
    </dsp:sp>
    <dsp:sp modelId="{B476C20E-1E9E-4E73-81F5-3D37101D5EE6}">
      <dsp:nvSpPr>
        <dsp:cNvPr id="0" name=""/>
        <dsp:cNvSpPr/>
      </dsp:nvSpPr>
      <dsp:spPr>
        <a:xfrm>
          <a:off x="0" y="3652590"/>
          <a:ext cx="8991600" cy="503684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Kompleksnost</a:t>
          </a:r>
          <a:endParaRPr lang="en-US" sz="2100" kern="1200" dirty="0"/>
        </a:p>
      </dsp:txBody>
      <dsp:txXfrm>
        <a:off x="24588" y="3677178"/>
        <a:ext cx="8942424" cy="454508"/>
      </dsp:txXfrm>
    </dsp:sp>
    <dsp:sp modelId="{C94C03A4-E43B-48B5-AB16-718E25101760}">
      <dsp:nvSpPr>
        <dsp:cNvPr id="0" name=""/>
        <dsp:cNvSpPr/>
      </dsp:nvSpPr>
      <dsp:spPr>
        <a:xfrm>
          <a:off x="0" y="4156275"/>
          <a:ext cx="8991600" cy="1238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483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vi-VN" sz="1600" kern="1200" dirty="0" smtClean="0"/>
            <a:t>Karakteristika kompleksnosti nam govori da je i sam finansijski sistem sastavljen iz</a:t>
          </a:r>
          <a:r>
            <a:rPr lang="sr-Latn-RS" sz="1600" kern="1200" dirty="0" smtClean="0"/>
            <a:t> </a:t>
          </a:r>
          <a:r>
            <a:rPr lang="vi-VN" sz="1600" kern="1200" dirty="0" smtClean="0"/>
            <a:t>većeg broja podsistema.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vi-VN" sz="1600" kern="1200" dirty="0" smtClean="0"/>
            <a:t>Finansijski sistem se sastoji iz kombinacije većeg broja institucija</a:t>
          </a:r>
          <a:r>
            <a:rPr lang="sr-Latn-RS" sz="1600" kern="1200" dirty="0" smtClean="0"/>
            <a:t> </a:t>
          </a:r>
          <a:r>
            <a:rPr lang="vi-VN" sz="1600" kern="1200" dirty="0" smtClean="0"/>
            <a:t>i učesnika</a:t>
          </a:r>
          <a:r>
            <a:rPr lang="sr-Latn-RS" sz="1600" kern="1200" dirty="0" smtClean="0"/>
            <a:t>: </a:t>
          </a:r>
          <a:r>
            <a:rPr lang="vi-VN" sz="1600" kern="1200" dirty="0" smtClean="0"/>
            <a:t>centralna banka, poslovne banke, štedionice, štedno kreditne asocijacije,</a:t>
          </a:r>
          <a:r>
            <a:rPr lang="sr-Latn-RS" sz="1600" kern="1200" dirty="0" smtClean="0"/>
            <a:t> </a:t>
          </a:r>
          <a:r>
            <a:rPr lang="vi-VN" sz="1600" kern="1200" dirty="0" smtClean="0"/>
            <a:t>penzioni fondovi, investicioni fondovi, osiguravajuća društva, posredničke organizacije</a:t>
          </a:r>
          <a:r>
            <a:rPr lang="sr-Latn-RS" sz="1600" kern="1200" dirty="0" smtClean="0"/>
            <a:t>.</a:t>
          </a:r>
          <a:endParaRPr lang="en-US" sz="1600" kern="1200" dirty="0"/>
        </a:p>
      </dsp:txBody>
      <dsp:txXfrm>
        <a:off x="0" y="4156275"/>
        <a:ext cx="8991600" cy="12388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96ABB-E049-47E6-80C0-0D108B600599}">
      <dsp:nvSpPr>
        <dsp:cNvPr id="0" name=""/>
        <dsp:cNvSpPr/>
      </dsp:nvSpPr>
      <dsp:spPr>
        <a:xfrm>
          <a:off x="0" y="463139"/>
          <a:ext cx="80772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28994F-4F10-4C0B-AFBD-79E8945173EE}">
      <dsp:nvSpPr>
        <dsp:cNvPr id="0" name=""/>
        <dsp:cNvSpPr/>
      </dsp:nvSpPr>
      <dsp:spPr>
        <a:xfrm>
          <a:off x="432049" y="0"/>
          <a:ext cx="5654040" cy="7970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Finansijska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tržišta</a:t>
          </a:r>
          <a:endParaRPr lang="en-US" sz="2700" kern="1200" dirty="0"/>
        </a:p>
      </dsp:txBody>
      <dsp:txXfrm>
        <a:off x="470957" y="38908"/>
        <a:ext cx="5576224" cy="719224"/>
      </dsp:txXfrm>
    </dsp:sp>
    <dsp:sp modelId="{5C2EE01E-A834-4B09-B561-31C9C62147F6}">
      <dsp:nvSpPr>
        <dsp:cNvPr id="0" name=""/>
        <dsp:cNvSpPr/>
      </dsp:nvSpPr>
      <dsp:spPr>
        <a:xfrm>
          <a:off x="0" y="1687859"/>
          <a:ext cx="80772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6394D1-D00C-4995-8C4C-4EC67069313A}">
      <dsp:nvSpPr>
        <dsp:cNvPr id="0" name=""/>
        <dsp:cNvSpPr/>
      </dsp:nvSpPr>
      <dsp:spPr>
        <a:xfrm>
          <a:off x="403860" y="1289339"/>
          <a:ext cx="5654040" cy="797040"/>
        </a:xfrm>
        <a:prstGeom prst="round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Finansijski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instrumenti</a:t>
          </a:r>
          <a:endParaRPr lang="en-US" sz="2700" kern="1200" dirty="0"/>
        </a:p>
      </dsp:txBody>
      <dsp:txXfrm>
        <a:off x="442768" y="1328247"/>
        <a:ext cx="5576224" cy="719224"/>
      </dsp:txXfrm>
    </dsp:sp>
    <dsp:sp modelId="{232B78D5-12B2-4848-A04A-593B4B50E48B}">
      <dsp:nvSpPr>
        <dsp:cNvPr id="0" name=""/>
        <dsp:cNvSpPr/>
      </dsp:nvSpPr>
      <dsp:spPr>
        <a:xfrm>
          <a:off x="0" y="2912580"/>
          <a:ext cx="80772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2EE818-3A4D-46CE-BC68-6A55A7A4013C}">
      <dsp:nvSpPr>
        <dsp:cNvPr id="0" name=""/>
        <dsp:cNvSpPr/>
      </dsp:nvSpPr>
      <dsp:spPr>
        <a:xfrm>
          <a:off x="403860" y="2514059"/>
          <a:ext cx="5654040" cy="797040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Finansijske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institucije</a:t>
          </a:r>
          <a:endParaRPr lang="en-US" sz="2700" kern="1200" dirty="0"/>
        </a:p>
      </dsp:txBody>
      <dsp:txXfrm>
        <a:off x="442768" y="2552967"/>
        <a:ext cx="5576224" cy="7192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F341CA-8C9D-4FB7-954C-C60201AC3ED9}">
      <dsp:nvSpPr>
        <dsp:cNvPr id="0" name=""/>
        <dsp:cNvSpPr/>
      </dsp:nvSpPr>
      <dsp:spPr>
        <a:xfrm>
          <a:off x="0" y="149647"/>
          <a:ext cx="8763000" cy="45571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kern="1200" dirty="0" smtClean="0"/>
            <a:t>Finansijsko tržište</a:t>
          </a:r>
          <a:endParaRPr lang="en-US" sz="1900" kern="1200" dirty="0"/>
        </a:p>
      </dsp:txBody>
      <dsp:txXfrm>
        <a:off x="22246" y="171893"/>
        <a:ext cx="8718508" cy="411223"/>
      </dsp:txXfrm>
    </dsp:sp>
    <dsp:sp modelId="{71B33AB2-45E7-4F3D-B459-9F808564AC8E}">
      <dsp:nvSpPr>
        <dsp:cNvPr id="0" name=""/>
        <dsp:cNvSpPr/>
      </dsp:nvSpPr>
      <dsp:spPr>
        <a:xfrm>
          <a:off x="0" y="605362"/>
          <a:ext cx="8763000" cy="1415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822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500" b="0" i="0" kern="1200" dirty="0" err="1" smtClean="0"/>
            <a:t>Finansijsko</a:t>
          </a:r>
          <a:r>
            <a:rPr lang="sr-Latn-RS" sz="1500" b="0" i="0" kern="1200" dirty="0" smtClean="0"/>
            <a:t> </a:t>
          </a:r>
          <a:r>
            <a:rPr lang="en-US" sz="1500" b="0" i="0" kern="1200" dirty="0" err="1" smtClean="0"/>
            <a:t>tržište</a:t>
          </a:r>
          <a:r>
            <a:rPr lang="en-US" sz="1500" b="0" i="0" kern="1200" dirty="0" smtClean="0"/>
            <a:t> je </a:t>
          </a:r>
          <a:r>
            <a:rPr lang="en-US" sz="1500" b="0" i="0" kern="1200" dirty="0" err="1" smtClean="0"/>
            <a:t>osnovni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elemenat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svakog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finansijskog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sistema</a:t>
          </a:r>
          <a:r>
            <a:rPr lang="en-US" sz="1500" b="0" i="0" kern="1200" dirty="0" smtClean="0"/>
            <a:t>.</a:t>
          </a:r>
          <a:r>
            <a:rPr lang="sr-Latn-RS" sz="1500" b="0" i="0" kern="1200" dirty="0" smtClean="0"/>
            <a:t> </a:t>
          </a:r>
          <a:r>
            <a:rPr lang="en-US" sz="1500" b="0" i="0" kern="1200" dirty="0" smtClean="0"/>
            <a:t>R</a:t>
          </a:r>
          <a:r>
            <a:rPr lang="sr-Latn-ME" sz="1500" b="0" i="0" kern="1200" smtClean="0"/>
            <a:t>ij</a:t>
          </a:r>
          <a:r>
            <a:rPr lang="en-US" sz="1500" b="0" i="0" kern="1200" smtClean="0"/>
            <a:t>eč</a:t>
          </a:r>
          <a:r>
            <a:rPr lang="en-US" sz="1500" b="0" i="0" kern="1200" dirty="0" smtClean="0"/>
            <a:t> </a:t>
          </a:r>
          <a:r>
            <a:rPr lang="en-US" sz="1500" b="0" i="0" kern="1200" dirty="0" smtClean="0"/>
            <a:t>je o </a:t>
          </a:r>
          <a:r>
            <a:rPr lang="en-US" sz="1500" b="1" i="0" kern="1200" dirty="0" smtClean="0"/>
            <a:t>m</a:t>
          </a:r>
          <a:r>
            <a:rPr lang="sr-Latn-ME" sz="1500" b="1" i="0" kern="1200" dirty="0" smtClean="0"/>
            <a:t>j</a:t>
          </a:r>
          <a:r>
            <a:rPr lang="en-US" sz="1500" b="1" i="0" kern="1200" dirty="0" err="1" smtClean="0"/>
            <a:t>estu</a:t>
          </a:r>
          <a:r>
            <a:rPr lang="en-US" sz="1500" b="0" i="0" kern="1200" dirty="0" smtClean="0"/>
            <a:t> g</a:t>
          </a:r>
          <a:r>
            <a:rPr lang="sr-Latn-ME" sz="1500" b="0" i="0" kern="1200" dirty="0" smtClean="0"/>
            <a:t>j</a:t>
          </a:r>
          <a:r>
            <a:rPr lang="en-US" sz="1500" b="0" i="0" kern="1200" dirty="0" smtClean="0"/>
            <a:t>de </a:t>
          </a:r>
          <a:r>
            <a:rPr lang="en-US" sz="1500" b="0" i="0" kern="1200" dirty="0" smtClean="0"/>
            <a:t>se </a:t>
          </a:r>
          <a:r>
            <a:rPr lang="en-US" sz="1500" b="0" i="0" kern="1200" dirty="0" err="1" smtClean="0"/>
            <a:t>povezuju</a:t>
          </a:r>
          <a:r>
            <a:rPr lang="sr-Latn-RS" sz="1500" b="0" i="0" kern="1200" dirty="0" smtClean="0"/>
            <a:t> </a:t>
          </a:r>
          <a:r>
            <a:rPr lang="en-US" sz="1500" b="0" i="0" kern="1200" dirty="0" err="1" smtClean="0"/>
            <a:t>različiti</a:t>
          </a:r>
          <a:r>
            <a:rPr lang="en-US" sz="1500" b="0" i="0" kern="1200" dirty="0" smtClean="0"/>
            <a:t> </a:t>
          </a:r>
          <a:r>
            <a:rPr lang="en-US" sz="1500" b="0" i="0" kern="1200" dirty="0" err="1" smtClean="0"/>
            <a:t>učesnici</a:t>
          </a:r>
          <a:r>
            <a:rPr lang="en-US" sz="1500" b="0" i="0" kern="1200" dirty="0" smtClean="0"/>
            <a:t> </a:t>
          </a:r>
          <a:r>
            <a:rPr lang="en-US" sz="1500" b="0" i="0" kern="1200" dirty="0" err="1" smtClean="0"/>
            <a:t>privrednog</a:t>
          </a:r>
          <a:r>
            <a:rPr lang="en-US" sz="1500" b="0" i="0" kern="1200" dirty="0" smtClean="0"/>
            <a:t> </a:t>
          </a:r>
          <a:r>
            <a:rPr lang="en-US" sz="1500" b="0" i="0" kern="1200" dirty="0" err="1" smtClean="0"/>
            <a:t>i</a:t>
          </a:r>
          <a:r>
            <a:rPr lang="en-US" sz="1500" b="0" i="0" kern="1200" dirty="0" smtClean="0"/>
            <a:t> </a:t>
          </a:r>
          <a:r>
            <a:rPr lang="en-US" sz="1500" b="0" i="0" kern="1200" dirty="0" err="1" smtClean="0"/>
            <a:t>društvenog</a:t>
          </a:r>
          <a:r>
            <a:rPr lang="en-US" sz="1500" b="0" i="0" kern="1200" dirty="0" smtClean="0"/>
            <a:t> </a:t>
          </a:r>
          <a:r>
            <a:rPr lang="en-US" sz="1500" b="0" i="0" kern="1200" dirty="0" err="1" smtClean="0"/>
            <a:t>života</a:t>
          </a:r>
          <a:r>
            <a:rPr lang="en-US" sz="1500" b="0" i="0" kern="1200" dirty="0" smtClean="0"/>
            <a:t> </a:t>
          </a:r>
          <a:r>
            <a:rPr lang="en-US" sz="1500" b="0" i="0" kern="1200" dirty="0" err="1" smtClean="0"/>
            <a:t>i</a:t>
          </a:r>
          <a:r>
            <a:rPr lang="en-US" sz="1500" b="0" i="0" kern="1200" dirty="0" smtClean="0"/>
            <a:t> </a:t>
          </a:r>
          <a:r>
            <a:rPr lang="en-US" sz="1500" b="0" i="0" kern="1200" dirty="0" err="1" smtClean="0"/>
            <a:t>gde</a:t>
          </a:r>
          <a:r>
            <a:rPr lang="en-US" sz="1500" b="0" i="0" kern="1200" dirty="0" smtClean="0"/>
            <a:t> se </a:t>
          </a:r>
          <a:r>
            <a:rPr lang="en-US" sz="1500" b="0" i="0" kern="1200" dirty="0" err="1" smtClean="0"/>
            <a:t>zaključuju</a:t>
          </a:r>
          <a:r>
            <a:rPr lang="en-US" sz="1500" b="0" i="0" kern="1200" dirty="0" smtClean="0"/>
            <a:t> </a:t>
          </a:r>
          <a:r>
            <a:rPr lang="en-US" sz="1500" b="0" i="0" kern="1200" dirty="0" err="1" smtClean="0"/>
            <a:t>poslovi</a:t>
          </a:r>
          <a:r>
            <a:rPr lang="en-US" sz="1500" b="0" i="0" kern="1200" dirty="0" smtClean="0"/>
            <a:t> u </a:t>
          </a:r>
          <a:r>
            <a:rPr lang="en-US" sz="1500" b="0" i="0" kern="1200" dirty="0" err="1" smtClean="0"/>
            <a:t>vezi</a:t>
          </a:r>
          <a:r>
            <a:rPr lang="sr-Latn-RS" sz="1500" b="0" i="0" kern="1200" dirty="0" smtClean="0"/>
            <a:t> </a:t>
          </a:r>
          <a:r>
            <a:rPr lang="en-US" sz="1500" b="0" i="0" kern="1200" dirty="0" err="1" smtClean="0"/>
            <a:t>kupoprodaje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različitih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finansijskih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instrumenata</a:t>
          </a:r>
          <a:r>
            <a:rPr lang="en-US" sz="1500" b="0" i="0" kern="1200" dirty="0" smtClean="0"/>
            <a:t>.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Latn-RS" sz="1500" b="0" i="0" kern="1200" dirty="0" smtClean="0"/>
            <a:t>To </a:t>
          </a:r>
          <a:r>
            <a:rPr lang="en-US" sz="1500" b="0" i="0" kern="1200" dirty="0" smtClean="0"/>
            <a:t>je</a:t>
          </a:r>
          <a:r>
            <a:rPr lang="sr-Latn-RS" sz="1500" b="0" i="0" kern="1200" dirty="0" smtClean="0"/>
            <a:t> </a:t>
          </a:r>
          <a:r>
            <a:rPr lang="en-US" sz="1500" b="0" i="0" kern="1200" dirty="0" smtClean="0"/>
            <a:t>m</a:t>
          </a:r>
          <a:r>
            <a:rPr lang="sr-Latn-ME" sz="1500" b="0" i="0" kern="1200" dirty="0" smtClean="0"/>
            <a:t>j</a:t>
          </a:r>
          <a:r>
            <a:rPr lang="en-US" sz="1500" b="0" i="0" kern="1200" dirty="0" err="1" smtClean="0"/>
            <a:t>esto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gde</a:t>
          </a:r>
          <a:r>
            <a:rPr lang="en-US" sz="1500" b="0" i="0" kern="1200" dirty="0" smtClean="0"/>
            <a:t> se </a:t>
          </a:r>
          <a:r>
            <a:rPr lang="en-US" sz="1500" b="0" i="0" kern="1200" dirty="0" err="1" smtClean="0"/>
            <a:t>kreiraju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finansijski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instrumenti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gde</a:t>
          </a:r>
          <a:r>
            <a:rPr lang="en-US" sz="1500" b="0" i="0" kern="1200" dirty="0" smtClean="0"/>
            <a:t> se </a:t>
          </a:r>
          <a:r>
            <a:rPr lang="en-US" sz="1500" b="0" i="0" kern="1200" dirty="0" err="1" smtClean="0"/>
            <a:t>okupljaju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svi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učesnici</a:t>
          </a:r>
          <a:r>
            <a:rPr lang="en-US" sz="1500" b="0" i="0" kern="1200" dirty="0" smtClean="0"/>
            <a:t>. Na </a:t>
          </a:r>
          <a:r>
            <a:rPr lang="en-US" sz="1500" b="0" i="0" kern="1200" dirty="0" err="1" smtClean="0"/>
            <a:t>njima</a:t>
          </a:r>
          <a:r>
            <a:rPr lang="en-US" sz="1500" b="0" i="0" kern="1200" dirty="0" smtClean="0"/>
            <a:t> se</a:t>
          </a:r>
          <a:r>
            <a:rPr lang="sr-Latn-RS" sz="1500" b="0" i="0" kern="1200" dirty="0" smtClean="0"/>
            <a:t> </a:t>
          </a:r>
          <a:r>
            <a:rPr lang="en-US" sz="1500" b="0" i="0" kern="1200" dirty="0" err="1" smtClean="0"/>
            <a:t>formiraju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različite</a:t>
          </a:r>
          <a:r>
            <a:rPr lang="en-US" sz="1500" b="0" i="0" kern="1200" dirty="0" smtClean="0"/>
            <a:t> </a:t>
          </a:r>
          <a:r>
            <a:rPr lang="en-US" sz="1500" b="0" i="0" kern="1200" dirty="0" smtClean="0"/>
            <a:t>c</a:t>
          </a:r>
          <a:r>
            <a:rPr lang="sr-Latn-ME" sz="1500" b="0" i="0" kern="1200" dirty="0" smtClean="0"/>
            <a:t>ij</a:t>
          </a:r>
          <a:r>
            <a:rPr lang="en-US" sz="1500" b="0" i="0" kern="1200" dirty="0" err="1" smtClean="0"/>
            <a:t>ene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pojedinih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hartija</a:t>
          </a:r>
          <a:r>
            <a:rPr lang="en-US" sz="1500" b="0" i="0" kern="1200" dirty="0" smtClean="0"/>
            <a:t> od </a:t>
          </a:r>
          <a:r>
            <a:rPr lang="en-US" sz="1500" b="0" i="0" kern="1200" dirty="0" err="1" smtClean="0"/>
            <a:t>vr</a:t>
          </a:r>
          <a:r>
            <a:rPr lang="sr-Latn-ME" sz="1500" b="0" i="0" kern="1200" dirty="0" smtClean="0"/>
            <a:t>ij</a:t>
          </a:r>
          <a:r>
            <a:rPr lang="en-US" sz="1500" b="0" i="0" kern="1200" dirty="0" err="1" smtClean="0"/>
            <a:t>ednosti</a:t>
          </a:r>
          <a:r>
            <a:rPr lang="en-US" sz="1500" b="0" i="0" kern="1200" dirty="0" smtClean="0"/>
            <a:t>, </a:t>
          </a:r>
          <a:r>
            <a:rPr lang="en-US" sz="1500" b="0" i="0" kern="1200" dirty="0" err="1" smtClean="0"/>
            <a:t>kamatne</a:t>
          </a:r>
          <a:r>
            <a:rPr lang="en-US" sz="1500" b="0" i="0" kern="1200" dirty="0" smtClean="0"/>
            <a:t> stope, </a:t>
          </a:r>
          <a:r>
            <a:rPr lang="en-US" sz="1500" b="0" i="0" kern="1200" dirty="0" err="1" smtClean="0"/>
            <a:t>devizni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kursevi</a:t>
          </a:r>
          <a:r>
            <a:rPr lang="en-US" sz="1500" b="0" i="0" kern="1200" dirty="0" smtClean="0"/>
            <a:t>. 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500" kern="1200" dirty="0" err="1" smtClean="0"/>
            <a:t>Postoji</a:t>
          </a:r>
          <a:r>
            <a:rPr lang="sr-Latn-RS" sz="1500" kern="1200" dirty="0" smtClean="0"/>
            <a:t>: </a:t>
          </a:r>
          <a:r>
            <a:rPr lang="en-US" sz="1500" kern="1200" dirty="0" smtClean="0"/>
            <a:t> </a:t>
          </a:r>
          <a:r>
            <a:rPr lang="en-US" sz="1500" b="1" i="0" kern="1200" dirty="0" err="1" smtClean="0"/>
            <a:t>novčano</a:t>
          </a:r>
          <a:r>
            <a:rPr lang="en-US" sz="1500" b="1" i="0" kern="1200" dirty="0" smtClean="0"/>
            <a:t> </a:t>
          </a:r>
          <a:r>
            <a:rPr lang="en-US" sz="1500" b="1" i="0" kern="1200" dirty="0" err="1" smtClean="0"/>
            <a:t>tržište</a:t>
          </a:r>
          <a:r>
            <a:rPr lang="en-US" sz="1500" b="1" i="0" kern="1200" dirty="0" smtClean="0"/>
            <a:t>, </a:t>
          </a:r>
          <a:r>
            <a:rPr lang="en-US" sz="1500" b="1" i="0" kern="1200" dirty="0" err="1" smtClean="0"/>
            <a:t>devizno</a:t>
          </a:r>
          <a:r>
            <a:rPr lang="en-US" sz="1500" b="1" i="0" kern="1200" dirty="0" smtClean="0"/>
            <a:t> </a:t>
          </a:r>
          <a:r>
            <a:rPr lang="en-US" sz="1500" b="1" i="0" kern="1200" dirty="0" err="1" smtClean="0"/>
            <a:t>tržište</a:t>
          </a:r>
          <a:r>
            <a:rPr lang="en-US" sz="1500" b="1" i="0" kern="1200" dirty="0" smtClean="0"/>
            <a:t> </a:t>
          </a:r>
          <a:r>
            <a:rPr lang="en-US" sz="1500" b="1" i="0" kern="1200" dirty="0" err="1" smtClean="0"/>
            <a:t>i</a:t>
          </a:r>
          <a:r>
            <a:rPr lang="en-US" sz="1500" b="1" i="0" kern="1200" dirty="0" smtClean="0"/>
            <a:t> </a:t>
          </a:r>
          <a:r>
            <a:rPr lang="en-US" sz="1500" b="1" i="0" kern="1200" dirty="0" err="1" smtClean="0"/>
            <a:t>tržište</a:t>
          </a:r>
          <a:r>
            <a:rPr lang="en-US" sz="1500" b="1" i="0" kern="1200" dirty="0" smtClean="0"/>
            <a:t> </a:t>
          </a:r>
          <a:r>
            <a:rPr lang="en-US" sz="1500" b="1" i="0" kern="1200" dirty="0" err="1" smtClean="0"/>
            <a:t>kapitala</a:t>
          </a:r>
          <a:r>
            <a:rPr lang="sr-Latn-RS" sz="1500" b="1" i="0" kern="1200" dirty="0" smtClean="0"/>
            <a:t>, kao i berza</a:t>
          </a:r>
          <a:r>
            <a:rPr lang="sr-Latn-RS" sz="1500" b="0" i="0" kern="1200" dirty="0" smtClean="0"/>
            <a:t>.</a:t>
          </a:r>
          <a:endParaRPr lang="en-US" sz="1500" kern="1200" dirty="0"/>
        </a:p>
      </dsp:txBody>
      <dsp:txXfrm>
        <a:off x="0" y="605362"/>
        <a:ext cx="8763000" cy="1415880"/>
      </dsp:txXfrm>
    </dsp:sp>
    <dsp:sp modelId="{7FBD39D0-E98F-4799-8212-EC65748347C1}">
      <dsp:nvSpPr>
        <dsp:cNvPr id="0" name=""/>
        <dsp:cNvSpPr/>
      </dsp:nvSpPr>
      <dsp:spPr>
        <a:xfrm>
          <a:off x="0" y="2021242"/>
          <a:ext cx="8763000" cy="455715"/>
        </a:xfrm>
        <a:prstGeom prst="round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0" i="0" kern="1200" dirty="0" err="1" smtClean="0"/>
            <a:t>Finansijski</a:t>
          </a:r>
          <a:r>
            <a:rPr lang="en-US" sz="1900" b="0" i="0" kern="1200" dirty="0" smtClean="0"/>
            <a:t> </a:t>
          </a:r>
          <a:r>
            <a:rPr lang="en-US" sz="1900" b="0" i="0" kern="1200" dirty="0" err="1" smtClean="0"/>
            <a:t>instrumenti</a:t>
          </a:r>
          <a:r>
            <a:rPr lang="en-US" sz="1900" b="0" i="0" kern="1200" dirty="0" smtClean="0"/>
            <a:t> </a:t>
          </a:r>
          <a:endParaRPr lang="en-US" sz="1900" kern="1200" dirty="0"/>
        </a:p>
      </dsp:txBody>
      <dsp:txXfrm>
        <a:off x="22246" y="2043488"/>
        <a:ext cx="8718508" cy="411223"/>
      </dsp:txXfrm>
    </dsp:sp>
    <dsp:sp modelId="{A7D14266-612A-486F-BEEE-C116779A75FB}">
      <dsp:nvSpPr>
        <dsp:cNvPr id="0" name=""/>
        <dsp:cNvSpPr/>
      </dsp:nvSpPr>
      <dsp:spPr>
        <a:xfrm>
          <a:off x="0" y="2476957"/>
          <a:ext cx="8763000" cy="1691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822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500" b="0" i="0" kern="1200" dirty="0" err="1" smtClean="0"/>
            <a:t>Finansijski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instrumenti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predstavljaju</a:t>
          </a:r>
          <a:r>
            <a:rPr lang="en-US" sz="1500" b="0" i="0" kern="1200" dirty="0" smtClean="0"/>
            <a:t> </a:t>
          </a:r>
          <a:r>
            <a:rPr lang="en-US" sz="1500" b="1" i="0" kern="1200" dirty="0" err="1" smtClean="0"/>
            <a:t>predmet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trgovanja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na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finansijskim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tržištima</a:t>
          </a:r>
          <a:r>
            <a:rPr lang="sr-Latn-RS" sz="1500" b="0" i="0" kern="1200" dirty="0" smtClean="0"/>
            <a:t>.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500" b="0" i="0" kern="1200" dirty="0" err="1" smtClean="0"/>
            <a:t>Tu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možemo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podrazum</a:t>
          </a:r>
          <a:r>
            <a:rPr lang="sr-Latn-ME" sz="1500" b="0" i="0" kern="1200" dirty="0" smtClean="0"/>
            <a:t>ij</a:t>
          </a:r>
          <a:r>
            <a:rPr lang="en-US" sz="1500" b="0" i="0" kern="1200" dirty="0" err="1" smtClean="0"/>
            <a:t>evati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razne</a:t>
          </a:r>
          <a:r>
            <a:rPr lang="sr-Latn-RS" sz="1500" b="0" i="0" kern="1200" dirty="0" smtClean="0"/>
            <a:t> </a:t>
          </a:r>
          <a:r>
            <a:rPr lang="en-US" sz="1500" b="0" i="0" kern="1200" dirty="0" err="1" smtClean="0"/>
            <a:t>novčane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i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finansijske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instrumente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kojima</a:t>
          </a:r>
          <a:r>
            <a:rPr lang="en-US" sz="1500" b="0" i="0" kern="1200" dirty="0" smtClean="0"/>
            <a:t> se </a:t>
          </a:r>
          <a:r>
            <a:rPr lang="en-US" sz="1500" b="0" i="0" kern="1200" dirty="0" err="1" smtClean="0"/>
            <a:t>može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trgovati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na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finansijskim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tržištima</a:t>
          </a:r>
          <a:r>
            <a:rPr lang="en-US" sz="1500" b="0" i="0" kern="1200" dirty="0" smtClean="0"/>
            <a:t>.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500" b="0" i="0" kern="1200" dirty="0" err="1" smtClean="0"/>
            <a:t>Finansijske</a:t>
          </a:r>
          <a:r>
            <a:rPr lang="en-US" sz="1500" b="0" i="0" kern="1200" dirty="0" smtClean="0"/>
            <a:t> </a:t>
          </a:r>
          <a:r>
            <a:rPr lang="en-US" sz="1500" b="0" i="0" kern="1200" dirty="0" err="1" smtClean="0"/>
            <a:t>instrumente</a:t>
          </a:r>
          <a:r>
            <a:rPr lang="en-US" sz="1500" b="0" i="0" kern="1200" dirty="0" smtClean="0"/>
            <a:t> </a:t>
          </a:r>
          <a:r>
            <a:rPr lang="en-US" sz="1500" b="0" i="0" kern="1200" dirty="0" err="1" smtClean="0"/>
            <a:t>emituju</a:t>
          </a:r>
          <a:r>
            <a:rPr lang="en-US" sz="1500" b="0" i="0" kern="1200" dirty="0" smtClean="0"/>
            <a:t> </a:t>
          </a:r>
          <a:r>
            <a:rPr lang="en-US" sz="1500" b="0" i="0" kern="1200" dirty="0" err="1" smtClean="0"/>
            <a:t>ili</a:t>
          </a:r>
          <a:r>
            <a:rPr lang="en-US" sz="1500" b="0" i="0" kern="1200" dirty="0" smtClean="0"/>
            <a:t> </a:t>
          </a:r>
          <a:r>
            <a:rPr lang="en-US" sz="1500" b="0" i="0" kern="1200" dirty="0" err="1" smtClean="0"/>
            <a:t>izdaju</a:t>
          </a:r>
          <a:r>
            <a:rPr lang="en-US" sz="1500" b="0" i="0" kern="1200" dirty="0" smtClean="0"/>
            <a:t> </a:t>
          </a:r>
          <a:r>
            <a:rPr lang="en-US" sz="1500" b="0" i="0" kern="1200" dirty="0" err="1" smtClean="0"/>
            <a:t>oni</a:t>
          </a:r>
          <a:r>
            <a:rPr lang="en-US" sz="1500" b="0" i="0" kern="1200" dirty="0" smtClean="0"/>
            <a:t> </a:t>
          </a:r>
          <a:r>
            <a:rPr lang="en-US" sz="1500" b="0" i="0" kern="1200" dirty="0" err="1" smtClean="0"/>
            <a:t>subjekti</a:t>
          </a:r>
          <a:r>
            <a:rPr lang="en-US" sz="1500" b="0" i="0" kern="1200" dirty="0" smtClean="0"/>
            <a:t> </a:t>
          </a:r>
          <a:r>
            <a:rPr lang="en-US" sz="1500" b="0" i="0" kern="1200" dirty="0" err="1" smtClean="0"/>
            <a:t>koji</a:t>
          </a:r>
          <a:r>
            <a:rPr lang="en-US" sz="1500" b="0" i="0" kern="1200" dirty="0" smtClean="0"/>
            <a:t> </a:t>
          </a:r>
          <a:r>
            <a:rPr lang="en-US" sz="1500" b="0" i="0" kern="1200" dirty="0" err="1" smtClean="0"/>
            <a:t>imaju</a:t>
          </a:r>
          <a:r>
            <a:rPr lang="sr-Latn-RS" sz="1500" b="0" i="0" kern="1200" dirty="0" smtClean="0"/>
            <a:t> </a:t>
          </a:r>
          <a:r>
            <a:rPr lang="en-US" sz="1500" b="0" i="0" kern="1200" dirty="0" err="1" smtClean="0"/>
            <a:t>nedostatke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finansijskih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sredstava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ili</a:t>
          </a:r>
          <a:r>
            <a:rPr lang="en-US" sz="1500" b="0" i="0" kern="1200" dirty="0" smtClean="0"/>
            <a:t> </a:t>
          </a:r>
          <a:r>
            <a:rPr lang="en-US" sz="1500" b="0" i="0" kern="1200" dirty="0" err="1" smtClean="0"/>
            <a:t>kapitala</a:t>
          </a:r>
          <a:r>
            <a:rPr lang="sr-Latn-RS" sz="1500" b="0" i="0" kern="1200" dirty="0" smtClean="0"/>
            <a:t>. </a:t>
          </a:r>
          <a:r>
            <a:rPr lang="en-US" sz="1500" b="0" i="0" kern="1200" dirty="0" smtClean="0"/>
            <a:t> 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Latn-RS" sz="1500" b="0" i="0" kern="1200" dirty="0" smtClean="0"/>
            <a:t>Tu spadaju: </a:t>
          </a:r>
          <a:r>
            <a:rPr lang="en-US" sz="1500" b="1" i="0" kern="1200" dirty="0" err="1" smtClean="0"/>
            <a:t>hartije</a:t>
          </a:r>
          <a:r>
            <a:rPr lang="en-US" sz="1500" b="1" i="0" kern="1200" dirty="0" smtClean="0"/>
            <a:t> </a:t>
          </a:r>
          <a:r>
            <a:rPr lang="en-US" sz="1500" b="1" i="0" kern="1200" dirty="0" err="1" smtClean="0"/>
            <a:t>od</a:t>
          </a:r>
          <a:r>
            <a:rPr lang="en-US" sz="1500" b="1" i="0" kern="1200" dirty="0" smtClean="0"/>
            <a:t> </a:t>
          </a:r>
          <a:r>
            <a:rPr lang="en-US" sz="1500" b="1" i="0" kern="1200" dirty="0" err="1" smtClean="0"/>
            <a:t>vrednosti</a:t>
          </a:r>
          <a:r>
            <a:rPr lang="sr-Latn-RS" sz="1500" b="1" i="0" kern="1200" dirty="0" smtClean="0"/>
            <a:t>, </a:t>
          </a:r>
          <a:r>
            <a:rPr lang="en-US" sz="1500" b="1" i="0" kern="1200" dirty="0" smtClean="0"/>
            <a:t> </a:t>
          </a:r>
          <a:r>
            <a:rPr lang="en-US" sz="1500" b="1" i="0" kern="1200" dirty="0" err="1" smtClean="0"/>
            <a:t>depoziti</a:t>
          </a:r>
          <a:r>
            <a:rPr lang="en-US" sz="1500" b="1" i="0" kern="1200" dirty="0" smtClean="0"/>
            <a:t>, </a:t>
          </a:r>
          <a:r>
            <a:rPr lang="en-US" sz="1500" b="1" i="0" kern="1200" dirty="0" err="1" smtClean="0"/>
            <a:t>potraživanja</a:t>
          </a:r>
          <a:r>
            <a:rPr lang="en-US" sz="1500" b="1" i="0" kern="1200" dirty="0" smtClean="0"/>
            <a:t>,</a:t>
          </a:r>
          <a:r>
            <a:rPr lang="sr-Latn-RS" sz="1500" b="1" i="0" kern="1200" dirty="0" smtClean="0"/>
            <a:t> </a:t>
          </a:r>
          <a:r>
            <a:rPr lang="en-US" sz="1500" b="1" i="0" kern="1200" dirty="0" err="1" smtClean="0"/>
            <a:t>finansijska</a:t>
          </a:r>
          <a:r>
            <a:rPr lang="en-US" sz="1500" b="1" i="0" kern="1200" dirty="0" smtClean="0"/>
            <a:t> </a:t>
          </a:r>
          <a:r>
            <a:rPr lang="en-US" sz="1500" b="1" i="0" kern="1200" dirty="0" err="1" smtClean="0"/>
            <a:t>prava</a:t>
          </a:r>
          <a:r>
            <a:rPr lang="en-US" sz="1500" b="1" i="0" kern="1200" dirty="0" smtClean="0"/>
            <a:t>, </a:t>
          </a:r>
          <a:r>
            <a:rPr lang="en-US" sz="1500" b="1" i="0" kern="1200" dirty="0" err="1" smtClean="0"/>
            <a:t>žiralni</a:t>
          </a:r>
          <a:r>
            <a:rPr lang="en-US" sz="1500" b="1" i="0" kern="1200" dirty="0" smtClean="0"/>
            <a:t> </a:t>
          </a:r>
          <a:r>
            <a:rPr lang="en-US" sz="1500" b="1" i="0" kern="1200" dirty="0" err="1" smtClean="0"/>
            <a:t>novac</a:t>
          </a:r>
          <a:r>
            <a:rPr lang="en-US" sz="1500" b="1" i="0" kern="1200" dirty="0" smtClean="0"/>
            <a:t>, </a:t>
          </a:r>
          <a:r>
            <a:rPr lang="en-US" sz="1500" b="1" i="0" kern="1200" dirty="0" err="1" smtClean="0"/>
            <a:t>devize</a:t>
          </a:r>
          <a:r>
            <a:rPr lang="en-US" sz="1500" b="1" i="0" kern="1200" dirty="0" smtClean="0"/>
            <a:t> </a:t>
          </a:r>
          <a:r>
            <a:rPr lang="en-US" sz="1500" b="1" i="0" kern="1200" dirty="0" err="1" smtClean="0"/>
            <a:t>i</a:t>
          </a:r>
          <a:r>
            <a:rPr lang="en-US" sz="1500" b="1" i="0" kern="1200" dirty="0" smtClean="0"/>
            <a:t> </a:t>
          </a:r>
          <a:r>
            <a:rPr lang="en-US" sz="1500" b="1" i="0" kern="1200" dirty="0" err="1" smtClean="0"/>
            <a:t>devizni</a:t>
          </a:r>
          <a:r>
            <a:rPr lang="en-US" sz="1500" b="1" i="0" kern="1200" dirty="0" smtClean="0"/>
            <a:t> </a:t>
          </a:r>
          <a:r>
            <a:rPr lang="en-US" sz="1500" b="1" i="0" kern="1200" dirty="0" err="1" smtClean="0"/>
            <a:t>kursevi</a:t>
          </a:r>
          <a:r>
            <a:rPr lang="sr-Latn-RS" sz="1500" b="1" i="0" kern="1200" dirty="0" smtClean="0"/>
            <a:t>, zlato. </a:t>
          </a:r>
          <a:endParaRPr lang="en-US" sz="1500" b="1" kern="1200" dirty="0"/>
        </a:p>
      </dsp:txBody>
      <dsp:txXfrm>
        <a:off x="0" y="2476957"/>
        <a:ext cx="8763000" cy="1691189"/>
      </dsp:txXfrm>
    </dsp:sp>
    <dsp:sp modelId="{B0351D3C-321C-4EEA-81C6-245EC8A8FF06}">
      <dsp:nvSpPr>
        <dsp:cNvPr id="0" name=""/>
        <dsp:cNvSpPr/>
      </dsp:nvSpPr>
      <dsp:spPr>
        <a:xfrm>
          <a:off x="0" y="4168147"/>
          <a:ext cx="8763000" cy="455715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kern="1200" dirty="0" smtClean="0"/>
            <a:t>Finansijske institucije</a:t>
          </a:r>
          <a:endParaRPr lang="en-US" sz="1900" kern="1200" dirty="0"/>
        </a:p>
      </dsp:txBody>
      <dsp:txXfrm>
        <a:off x="22246" y="4190393"/>
        <a:ext cx="8718508" cy="411223"/>
      </dsp:txXfrm>
    </dsp:sp>
    <dsp:sp modelId="{EEA1E29B-ADFC-4448-A6CB-D93C846517BA}">
      <dsp:nvSpPr>
        <dsp:cNvPr id="0" name=""/>
        <dsp:cNvSpPr/>
      </dsp:nvSpPr>
      <dsp:spPr>
        <a:xfrm>
          <a:off x="0" y="4623862"/>
          <a:ext cx="8763000" cy="2084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822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vi-VN" sz="1500" b="0" i="0" kern="1200" dirty="0" smtClean="0"/>
            <a:t>Pod širim shvatanje</a:t>
          </a:r>
          <a:r>
            <a:rPr lang="sr-Latn-RS" sz="1500" b="0" i="0" kern="1200" dirty="0" smtClean="0"/>
            <a:t>m</a:t>
          </a:r>
          <a:r>
            <a:rPr lang="vi-VN" sz="1500" b="0" i="0" kern="1200" dirty="0" smtClean="0"/>
            <a:t> </a:t>
          </a:r>
          <a:r>
            <a:rPr lang="vi-VN" sz="1500" b="0" i="0" kern="1200" dirty="0" smtClean="0"/>
            <a:t>podrazum</a:t>
          </a:r>
          <a:r>
            <a:rPr lang="sr-Latn-ME" sz="1500" b="0" i="0" kern="1200" dirty="0" smtClean="0"/>
            <a:t>ij</a:t>
          </a:r>
          <a:r>
            <a:rPr lang="vi-VN" sz="1500" b="0" i="0" kern="1200" dirty="0" smtClean="0"/>
            <a:t>evamo </a:t>
          </a:r>
          <a:r>
            <a:rPr lang="vi-VN" sz="1500" b="0" i="0" kern="1200" dirty="0" smtClean="0"/>
            <a:t>sve učesnike privrednog i društvenog života jedne zemlje. 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Latn-RS" sz="1500" b="0" i="0" kern="1200" dirty="0" smtClean="0"/>
            <a:t>Grupisanje je kroz</a:t>
          </a:r>
          <a:r>
            <a:rPr lang="vi-VN" sz="1500" b="0" i="0" kern="1200" dirty="0" smtClean="0"/>
            <a:t> 4 sektora: javni sektor, sektor privrede i</a:t>
          </a:r>
          <a:r>
            <a:rPr lang="sr-Latn-RS" sz="1500" b="0" i="0" kern="1200" dirty="0" smtClean="0"/>
            <a:t> </a:t>
          </a:r>
          <a:r>
            <a:rPr lang="vi-VN" sz="1500" b="0" i="0" kern="1200" dirty="0" smtClean="0"/>
            <a:t>van</a:t>
          </a:r>
          <a:r>
            <a:rPr lang="sr-Latn-RS" sz="1500" b="0" i="0" kern="1200" dirty="0" smtClean="0"/>
            <a:t> </a:t>
          </a:r>
          <a:r>
            <a:rPr lang="vi-VN" sz="1500" b="0" i="0" kern="1200" dirty="0" smtClean="0"/>
            <a:t>privrede, sektor stanovništva i subjekti iz inostranstva. 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Latn-RS" sz="1500" b="0" i="0" kern="1200" dirty="0" smtClean="0"/>
            <a:t>Pod užim shvatanjem ovde spadaju </a:t>
          </a:r>
          <a:r>
            <a:rPr lang="vi-VN" sz="1500" b="1" i="0" kern="1200" dirty="0" smtClean="0"/>
            <a:t>učesni</a:t>
          </a:r>
          <a:r>
            <a:rPr lang="sr-Latn-RS" sz="1500" b="1" i="0" kern="1200" dirty="0" smtClean="0"/>
            <a:t>ci</a:t>
          </a:r>
          <a:r>
            <a:rPr lang="vi-VN" sz="1500" b="1" i="0" kern="1200" dirty="0" smtClean="0"/>
            <a:t> </a:t>
          </a:r>
          <a:r>
            <a:rPr lang="vi-VN" sz="1500" b="0" i="0" kern="1200" dirty="0" smtClean="0"/>
            <a:t>koji dolaze </a:t>
          </a:r>
          <a:r>
            <a:rPr lang="sr-Latn-RS" sz="1500" b="0" i="0" kern="1200" dirty="0" smtClean="0"/>
            <a:t>sa </a:t>
          </a:r>
          <a:r>
            <a:rPr lang="vi-VN" sz="1500" b="0" i="0" kern="1200" dirty="0" smtClean="0"/>
            <a:t>samog finansijskog tržišta, </a:t>
          </a:r>
          <a:r>
            <a:rPr lang="sr-Latn-RS" sz="1500" b="0" i="0" kern="1200" dirty="0" smtClean="0"/>
            <a:t>odnosno oni</a:t>
          </a:r>
          <a:r>
            <a:rPr lang="vi-VN" sz="1500" b="0" i="0" kern="1200" dirty="0" smtClean="0"/>
            <a:t> subjekt</a:t>
          </a:r>
          <a:r>
            <a:rPr lang="sr-Latn-RS" sz="1500" b="0" i="0" kern="1200" dirty="0" smtClean="0"/>
            <a:t>i</a:t>
          </a:r>
          <a:r>
            <a:rPr lang="vi-VN" sz="1500" b="0" i="0" kern="1200" dirty="0" smtClean="0"/>
            <a:t> čije je postojanje i poslovanje </a:t>
          </a:r>
          <a:r>
            <a:rPr lang="vi-VN" sz="1500" b="0" i="0" kern="1200" dirty="0" smtClean="0"/>
            <a:t>t</a:t>
          </a:r>
          <a:r>
            <a:rPr lang="sr-Latn-ME" sz="1500" b="0" i="0" kern="1200" dirty="0" smtClean="0"/>
            <a:t>ij</a:t>
          </a:r>
          <a:r>
            <a:rPr lang="vi-VN" sz="1500" b="0" i="0" kern="1200" dirty="0" smtClean="0"/>
            <a:t>esno</a:t>
          </a:r>
          <a:r>
            <a:rPr lang="sr-Latn-RS" sz="1500" b="0" i="0" kern="1200" dirty="0" smtClean="0"/>
            <a:t> </a:t>
          </a:r>
          <a:r>
            <a:rPr lang="vi-VN" sz="1500" b="0" i="0" kern="1200" dirty="0" smtClean="0"/>
            <a:t>povezano sa samom suštinom finansijskih tržišta. 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1500" b="0" i="0" kern="1200" dirty="0" smtClean="0"/>
            <a:t>U finansijske institucije su: </a:t>
          </a:r>
          <a:r>
            <a:rPr lang="pl-PL" sz="1500" b="1" i="0" kern="1200" dirty="0" smtClean="0"/>
            <a:t>centralna banka, poslovne banke, š</a:t>
          </a:r>
          <a:r>
            <a:rPr lang="en-US" sz="1500" b="1" i="0" kern="1200" dirty="0" err="1" smtClean="0"/>
            <a:t>tedionice</a:t>
          </a:r>
          <a:r>
            <a:rPr lang="en-US" sz="1500" b="1" i="0" kern="1200" dirty="0" smtClean="0"/>
            <a:t>, </a:t>
          </a:r>
          <a:r>
            <a:rPr lang="en-US" sz="1500" b="1" i="0" kern="1200" dirty="0" err="1" smtClean="0"/>
            <a:t>investicione</a:t>
          </a:r>
          <a:r>
            <a:rPr lang="en-US" sz="1500" b="1" i="0" kern="1200" dirty="0" smtClean="0"/>
            <a:t> </a:t>
          </a:r>
          <a:r>
            <a:rPr lang="en-US" sz="1500" b="1" i="0" kern="1200" dirty="0" err="1" smtClean="0"/>
            <a:t>kompanije</a:t>
          </a:r>
          <a:r>
            <a:rPr lang="en-US" sz="1500" b="1" i="0" kern="1200" dirty="0" smtClean="0"/>
            <a:t>, </a:t>
          </a:r>
          <a:r>
            <a:rPr lang="en-US" sz="1500" b="1" i="0" kern="1200" dirty="0" err="1" smtClean="0"/>
            <a:t>penzioni</a:t>
          </a:r>
          <a:r>
            <a:rPr lang="en-US" sz="1500" b="1" i="0" kern="1200" dirty="0" smtClean="0"/>
            <a:t> </a:t>
          </a:r>
          <a:r>
            <a:rPr lang="en-US" sz="1500" b="1" i="0" kern="1200" dirty="0" err="1" smtClean="0"/>
            <a:t>fondovi</a:t>
          </a:r>
          <a:r>
            <a:rPr lang="en-US" sz="1500" b="1" i="0" kern="1200" dirty="0" smtClean="0"/>
            <a:t>,</a:t>
          </a:r>
          <a:r>
            <a:rPr lang="sr-Latn-RS" sz="1500" b="1" i="0" kern="1200" dirty="0" smtClean="0"/>
            <a:t> </a:t>
          </a:r>
          <a:r>
            <a:rPr lang="en-US" sz="1500" b="1" i="0" kern="1200" dirty="0" err="1" smtClean="0"/>
            <a:t>osiguravajuća</a:t>
          </a:r>
          <a:r>
            <a:rPr lang="en-US" sz="1500" b="1" i="0" kern="1200" dirty="0" smtClean="0"/>
            <a:t> </a:t>
          </a:r>
          <a:r>
            <a:rPr lang="en-US" sz="1500" b="1" i="0" kern="1200" dirty="0" err="1" smtClean="0"/>
            <a:t>društva</a:t>
          </a:r>
          <a:r>
            <a:rPr lang="sr-Latn-RS" sz="1500" b="1" i="0" kern="1200" dirty="0" smtClean="0"/>
            <a:t>. </a:t>
          </a:r>
          <a:endParaRPr lang="en-US" sz="1500" b="1" kern="1200" dirty="0"/>
        </a:p>
      </dsp:txBody>
      <dsp:txXfrm>
        <a:off x="0" y="4623862"/>
        <a:ext cx="8763000" cy="2084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280D05-28FF-4912-8403-D79DEC08E559}" type="datetimeFigureOut">
              <a:rPr lang="sr-Latn-ME" smtClean="0"/>
              <a:pPr/>
              <a:t>3.11.2017</a:t>
            </a:fld>
            <a:endParaRPr lang="sr-Latn-M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M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ABF2C-5A09-4E16-B50B-5ACF5F58F031}" type="slidenum">
              <a:rPr lang="sr-Latn-ME" smtClean="0"/>
              <a:pPr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xmlns="" val="984862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Drži, ali može</a:t>
            </a:r>
            <a:r>
              <a:rPr lang="sr-Latn-BA" baseline="0" dirty="0" smtClean="0"/>
              <a:t> da dovede do velikih kriza = znači ne drži: automatsko prilagođavanje će se desiti preko deprecijacije deviznog kursa. Bolje je da se država aktivno uključi u otklanjanje jer su troškovi za državu značajno veći (povećava se unutrašnje ekonomska neravnoteža).</a:t>
            </a: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C2D1D-1CDA-4F39-8F5C-1F758BF9AD23}" type="slidenum">
              <a:rPr lang="sr-Latn-BA" smtClean="0">
                <a:solidFill>
                  <a:prstClr val="black"/>
                </a:solidFill>
              </a:rPr>
              <a:pPr/>
              <a:t>10</a:t>
            </a:fld>
            <a:endParaRPr lang="sr-Latn-BA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Ukupan obim finansijske imovine rezidenata (vlade, banaka, preduzeća, pojedinaca) koju je moguće brzo i bez velikih troškova zamijeniti (preoblikovati) u platno sredstvo za izmirenje obaveza prema</a:t>
            </a:r>
            <a:r>
              <a:rPr lang="sr-Latn-BA" baseline="0" dirty="0" smtClean="0"/>
              <a:t> nerezidentima odnosno finansiranje paltnobilansnog deficita.</a:t>
            </a: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C2D1D-1CDA-4F39-8F5C-1F758BF9AD23}" type="slidenum">
              <a:rPr lang="sr-Latn-BA" smtClean="0">
                <a:solidFill>
                  <a:prstClr val="black"/>
                </a:solidFill>
              </a:rPr>
              <a:pPr/>
              <a:t>11</a:t>
            </a:fld>
            <a:endParaRPr lang="sr-Latn-BA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Mehanizmi za istovremeno otklanjanje platnobilansnih neravnoteža i osiguranje međunarodne likvidnosti</a:t>
            </a: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C2D1D-1CDA-4F39-8F5C-1F758BF9AD23}" type="slidenum">
              <a:rPr lang="sr-Latn-BA" smtClean="0">
                <a:solidFill>
                  <a:prstClr val="black"/>
                </a:solidFill>
              </a:rPr>
              <a:pPr/>
              <a:t>14</a:t>
            </a:fld>
            <a:endParaRPr lang="sr-Latn-BA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Mjere ekonomske politike </a:t>
            </a:r>
            <a:r>
              <a:rPr lang="sr-Latn-BA" dirty="0" smtClean="0">
                <a:sym typeface="Wingdings" pitchFamily="2" charset="2"/>
              </a:rPr>
              <a:t> deviznim rezervama pokrije deficit – ako to prati smanjenje novca u opticaju = povećanje nezaposlenosti. Sterilizira uticaja</a:t>
            </a:r>
            <a:r>
              <a:rPr lang="sr-Latn-BA" baseline="0" dirty="0" smtClean="0">
                <a:sym typeface="Wingdings" pitchFamily="2" charset="2"/>
              </a:rPr>
              <a:t> smanjenih devizinih rezervi na količino novca u opticaju  kupuje vrijednosne papire. Tako se padajuće učešće deviznih rezervi u monetarnoj bazi nadoknadi povećanjem učešća domaće komponente.</a:t>
            </a: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C2D1D-1CDA-4F39-8F5C-1F758BF9AD23}" type="slidenum">
              <a:rPr lang="sr-Latn-BA" smtClean="0">
                <a:solidFill>
                  <a:prstClr val="black"/>
                </a:solidFill>
              </a:rPr>
              <a:pPr/>
              <a:t>17</a:t>
            </a:fld>
            <a:endParaRPr lang="sr-Latn-BA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Između autimatskog prilagođvanja</a:t>
            </a:r>
            <a:r>
              <a:rPr lang="sr-Latn-BA" baseline="0" dirty="0" smtClean="0"/>
              <a:t> (precizno definisan) i n-1 (potpuno liberalan).</a:t>
            </a:r>
          </a:p>
          <a:p>
            <a:r>
              <a:rPr lang="sr-Latn-BA" baseline="0" dirty="0" smtClean="0"/>
              <a:t>Neusklađene politike </a:t>
            </a:r>
            <a:r>
              <a:rPr lang="sr-Latn-BA" baseline="0" dirty="0" smtClean="0">
                <a:sym typeface="Wingdings" pitchFamily="2" charset="2"/>
              </a:rPr>
              <a:t> jedna vodi restriktivnu politiku (povećanje poreza i smanjenje budžetske potrošnje  smanji se ukupna potrošnja  povećan izvoz) s ciljem smanjenja inflacije. Ako druga vodi ekspanzivnu politiku suočiće se sa slabljenjem svoje trgovinske razmjene sa inostranstvom.</a:t>
            </a: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C2D1D-1CDA-4F39-8F5C-1F758BF9AD23}" type="slidenum">
              <a:rPr lang="sr-Latn-BA" smtClean="0">
                <a:solidFill>
                  <a:prstClr val="black"/>
                </a:solidFill>
              </a:rPr>
              <a:pPr/>
              <a:t>19</a:t>
            </a:fld>
            <a:endParaRPr lang="sr-Latn-BA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269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47460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382956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2641430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xmlns="" val="4226509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194968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34178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2523393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25941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622158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xmlns="" val="1257425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5000" contrast="-71000"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11/3/2017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416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844824"/>
            <a:ext cx="7315200" cy="1416432"/>
          </a:xfrm>
        </p:spPr>
        <p:txBody>
          <a:bodyPr>
            <a:normAutofit fontScale="90000"/>
          </a:bodyPr>
          <a:lstStyle/>
          <a:p>
            <a:r>
              <a:rPr lang="sr-Latn-BA" dirty="0" smtClean="0"/>
              <a:t>MEĐUNARODNO FINANSIJSKO PRAVO</a:t>
            </a:r>
            <a:r>
              <a:rPr lang="sr-Latn-BA" dirty="0"/>
              <a:t/>
            </a:r>
            <a:br>
              <a:rPr lang="sr-Latn-BA" dirty="0"/>
            </a:br>
            <a:endParaRPr lang="sr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3284984"/>
            <a:ext cx="7315200" cy="576064"/>
          </a:xfrm>
        </p:spPr>
        <p:txBody>
          <a:bodyPr>
            <a:noAutofit/>
          </a:bodyPr>
          <a:lstStyle/>
          <a:p>
            <a:r>
              <a:rPr lang="sr-Latn-BA" sz="3600" dirty="0" smtClean="0"/>
              <a:t>Međunarodni finansijski sistem i institucije</a:t>
            </a:r>
            <a:endParaRPr lang="sr-Latn-BA" sz="3600" dirty="0"/>
          </a:p>
        </p:txBody>
      </p:sp>
    </p:spTree>
    <p:extLst>
      <p:ext uri="{BB962C8B-B14F-4D97-AF65-F5344CB8AC3E}">
        <p14:creationId xmlns:p14="http://schemas.microsoft.com/office/powerpoint/2010/main" xmlns="" val="2471985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548680"/>
            <a:ext cx="7643813" cy="649288"/>
          </a:xfrm>
          <a:ln/>
        </p:spPr>
        <p:txBody>
          <a:bodyPr>
            <a:normAutofit fontScale="90000"/>
          </a:bodyPr>
          <a:lstStyle/>
          <a:p>
            <a:r>
              <a:rPr lang="sl-SI" i="1" dirty="0" smtClean="0"/>
              <a:t>Platnobilansno prilagođavanje</a:t>
            </a:r>
            <a:endParaRPr lang="en-GB" i="1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484784"/>
            <a:ext cx="7643812" cy="5373216"/>
          </a:xfrm>
        </p:spPr>
        <p:txBody>
          <a:bodyPr>
            <a:normAutofit/>
          </a:bodyPr>
          <a:lstStyle/>
          <a:p>
            <a:r>
              <a:rPr lang="sl-SI" sz="2800" dirty="0" smtClean="0"/>
              <a:t>Dugoročna ravnoteža u tekućem dijelu platnog bilansa.</a:t>
            </a:r>
            <a:endParaRPr lang="sl-SI" sz="2800" dirty="0"/>
          </a:p>
          <a:p>
            <a:r>
              <a:rPr lang="sl-SI" sz="2800" dirty="0" smtClean="0"/>
              <a:t>Neoklsičan pogled i stvarni odnosi u svjetskoj privredi:</a:t>
            </a:r>
            <a:endParaRPr lang="sl-SI" sz="2800" dirty="0"/>
          </a:p>
          <a:p>
            <a:pPr lvl="1"/>
            <a:r>
              <a:rPr lang="sl-SI" sz="2800" dirty="0" smtClean="0"/>
              <a:t>Da li drži pretpostavka o automatskom otklanjanju platnobilansnih neravnoteža?</a:t>
            </a:r>
            <a:endParaRPr lang="sl-SI" sz="2800" dirty="0"/>
          </a:p>
          <a:p>
            <a:pPr lvl="1"/>
            <a:r>
              <a:rPr lang="sl-SI" sz="2800" dirty="0" smtClean="0"/>
              <a:t>Analiza uzroka za nastanak platnobilansne neravnoteže?</a:t>
            </a:r>
            <a:endParaRPr lang="sl-SI" sz="2800" dirty="0"/>
          </a:p>
          <a:p>
            <a:pPr marL="4572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3953625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 autoUpdateAnimBg="0"/>
      <p:bldP spid="1024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7643813" cy="649288"/>
          </a:xfrm>
          <a:ln/>
        </p:spPr>
        <p:txBody>
          <a:bodyPr>
            <a:normAutofit fontScale="90000"/>
          </a:bodyPr>
          <a:lstStyle/>
          <a:p>
            <a:r>
              <a:rPr lang="sl-SI" i="1" dirty="0" smtClean="0"/>
              <a:t>Osiguranje međunarodne likvidnosti</a:t>
            </a:r>
            <a:endParaRPr lang="en-GB" i="1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268760"/>
            <a:ext cx="8501122" cy="5046310"/>
          </a:xfrm>
        </p:spPr>
        <p:txBody>
          <a:bodyPr>
            <a:normAutofit/>
          </a:bodyPr>
          <a:lstStyle/>
          <a:p>
            <a:r>
              <a:rPr lang="sl-SI" sz="2800" dirty="0"/>
              <a:t>definicija </a:t>
            </a:r>
            <a:r>
              <a:rPr lang="sl-SI" sz="2800" dirty="0" smtClean="0"/>
              <a:t>međunarodne </a:t>
            </a:r>
            <a:r>
              <a:rPr lang="sl-SI" sz="2800" dirty="0"/>
              <a:t>likvidnosti</a:t>
            </a:r>
          </a:p>
          <a:p>
            <a:r>
              <a:rPr lang="sl-SI" sz="2800" dirty="0"/>
              <a:t>dva segmenta:</a:t>
            </a:r>
          </a:p>
          <a:p>
            <a:pPr lvl="1"/>
            <a:r>
              <a:rPr lang="sl-SI" sz="2800" dirty="0" smtClean="0"/>
              <a:t>međunarodna </a:t>
            </a:r>
            <a:r>
              <a:rPr lang="sl-SI" sz="2800" dirty="0"/>
              <a:t>likvidnost </a:t>
            </a:r>
            <a:r>
              <a:rPr lang="sl-SI" sz="2800" dirty="0" smtClean="0"/>
              <a:t>u posjedu Centralne banke</a:t>
            </a:r>
            <a:endParaRPr lang="sl-SI" sz="2800" dirty="0"/>
          </a:p>
        </p:txBody>
      </p:sp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2359112" y="3501008"/>
            <a:ext cx="433387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sr-Latn-BA" sz="2000" kern="10" spc="40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/>
                  </a:outerShdw>
                </a:effectLst>
                <a:latin typeface="Arial Black"/>
              </a:rPr>
              <a:t>Međunarodne rezerve</a:t>
            </a:r>
          </a:p>
        </p:txBody>
      </p:sp>
      <p:sp>
        <p:nvSpPr>
          <p:cNvPr id="11275" name="AutoShape 11"/>
          <p:cNvSpPr>
            <a:spLocks noChangeArrowheads="1"/>
          </p:cNvSpPr>
          <p:nvPr/>
        </p:nvSpPr>
        <p:spPr bwMode="auto">
          <a:xfrm>
            <a:off x="0" y="5286388"/>
            <a:ext cx="2143108" cy="1000132"/>
          </a:xfrm>
          <a:prstGeom prst="cloudCallout">
            <a:avLst>
              <a:gd name="adj1" fmla="val 92014"/>
              <a:gd name="adj2" fmla="val -97917"/>
            </a:avLst>
          </a:prstGeom>
          <a:solidFill>
            <a:srgbClr val="FFFF99">
              <a:alpha val="50000"/>
            </a:srgbClr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sl-SI" dirty="0"/>
              <a:t>devizne rezerve CB</a:t>
            </a:r>
            <a:endParaRPr lang="en-GB" dirty="0"/>
          </a:p>
        </p:txBody>
      </p:sp>
      <p:sp>
        <p:nvSpPr>
          <p:cNvPr id="11276" name="AutoShape 12"/>
          <p:cNvSpPr>
            <a:spLocks noChangeArrowheads="1"/>
          </p:cNvSpPr>
          <p:nvPr/>
        </p:nvSpPr>
        <p:spPr bwMode="auto">
          <a:xfrm>
            <a:off x="2214546" y="5715016"/>
            <a:ext cx="1447800" cy="685800"/>
          </a:xfrm>
          <a:prstGeom prst="cloudCallout">
            <a:avLst>
              <a:gd name="adj1" fmla="val 57458"/>
              <a:gd name="adj2" fmla="val -192130"/>
            </a:avLst>
          </a:prstGeom>
          <a:solidFill>
            <a:srgbClr val="CC99FF">
              <a:alpha val="50000"/>
            </a:srgbClr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sl-SI" dirty="0"/>
              <a:t>zlato</a:t>
            </a:r>
            <a:endParaRPr lang="en-GB" dirty="0"/>
          </a:p>
        </p:txBody>
      </p:sp>
      <p:sp>
        <p:nvSpPr>
          <p:cNvPr id="11277" name="AutoShape 13"/>
          <p:cNvSpPr>
            <a:spLocks noChangeArrowheads="1"/>
          </p:cNvSpPr>
          <p:nvPr/>
        </p:nvSpPr>
        <p:spPr bwMode="auto">
          <a:xfrm>
            <a:off x="3976702" y="5484694"/>
            <a:ext cx="2667000" cy="1057276"/>
          </a:xfrm>
          <a:prstGeom prst="cloudCallout">
            <a:avLst>
              <a:gd name="adj1" fmla="val -20356"/>
              <a:gd name="adj2" fmla="val -139759"/>
            </a:avLst>
          </a:prstGeom>
          <a:solidFill>
            <a:srgbClr val="CCFFFF">
              <a:alpha val="50000"/>
            </a:srgbClr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sl-SI" dirty="0"/>
              <a:t>neiskorištena “zlatna” tranša </a:t>
            </a:r>
            <a:r>
              <a:rPr lang="sl-SI" dirty="0" smtClean="0"/>
              <a:t>kod </a:t>
            </a:r>
            <a:r>
              <a:rPr lang="sl-SI" dirty="0"/>
              <a:t>IMF</a:t>
            </a:r>
            <a:endParaRPr lang="en-GB" dirty="0"/>
          </a:p>
        </p:txBody>
      </p:sp>
      <p:sp>
        <p:nvSpPr>
          <p:cNvPr id="11278" name="AutoShape 14"/>
          <p:cNvSpPr>
            <a:spLocks noChangeArrowheads="1"/>
          </p:cNvSpPr>
          <p:nvPr/>
        </p:nvSpPr>
        <p:spPr bwMode="auto">
          <a:xfrm>
            <a:off x="6643702" y="4857760"/>
            <a:ext cx="2500298" cy="1295400"/>
          </a:xfrm>
          <a:prstGeom prst="cloudCallout">
            <a:avLst>
              <a:gd name="adj1" fmla="val -80093"/>
              <a:gd name="adj2" fmla="val -29778"/>
            </a:avLst>
          </a:prstGeom>
          <a:solidFill>
            <a:srgbClr val="CCFFCC">
              <a:alpha val="50000"/>
            </a:srgbClr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sl-SI" dirty="0"/>
              <a:t>Posebna prava vučenja (SDR)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55391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 autoUpdateAnimBg="0"/>
      <p:bldP spid="11267" grpId="0" build="p" autoUpdateAnimBg="0"/>
      <p:bldP spid="11269" grpId="0" animBg="1"/>
      <p:bldP spid="11275" grpId="0" animBg="1" autoUpdateAnimBg="0"/>
      <p:bldP spid="11276" grpId="0" animBg="1" autoUpdateAnimBg="0"/>
      <p:bldP spid="11277" grpId="0" animBg="1" autoUpdateAnimBg="0"/>
      <p:bldP spid="11278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980728"/>
            <a:ext cx="7286654" cy="5184576"/>
          </a:xfrm>
        </p:spPr>
        <p:txBody>
          <a:bodyPr>
            <a:noAutofit/>
          </a:bodyPr>
          <a:lstStyle/>
          <a:p>
            <a:pPr lvl="1"/>
            <a:r>
              <a:rPr lang="sl-SI" sz="2400" dirty="0" smtClean="0"/>
              <a:t>međunarodna </a:t>
            </a:r>
            <a:r>
              <a:rPr lang="sl-SI" sz="2400" dirty="0"/>
              <a:t>likvidnost </a:t>
            </a:r>
            <a:r>
              <a:rPr lang="sl-SI" sz="2400" dirty="0" smtClean="0"/>
              <a:t>u posjedu svih drugih subjekata u državi</a:t>
            </a:r>
            <a:r>
              <a:rPr lang="sl-SI" sz="2400" dirty="0"/>
              <a:t>:</a:t>
            </a:r>
          </a:p>
          <a:p>
            <a:pPr lvl="2"/>
            <a:r>
              <a:rPr lang="sr-Latn-BA" b="1" dirty="0" smtClean="0"/>
              <a:t>Operativne devizne rezerve poslovnih banaka.</a:t>
            </a:r>
          </a:p>
          <a:p>
            <a:pPr lvl="2"/>
            <a:r>
              <a:rPr lang="sr-Latn-BA" b="1" dirty="0" smtClean="0"/>
              <a:t>Devizna imovina nebankarskih subjekata u inostranstvu.</a:t>
            </a:r>
          </a:p>
          <a:p>
            <a:pPr lvl="2"/>
            <a:r>
              <a:rPr lang="sr-Latn-BA" b="1" dirty="0" smtClean="0"/>
              <a:t>Kratkoročna potraživanja rezidenata do nerezidenata.</a:t>
            </a:r>
          </a:p>
          <a:p>
            <a:pPr lvl="2"/>
            <a:r>
              <a:rPr lang="sr-Latn-BA" b="1" dirty="0" smtClean="0"/>
              <a:t>Dugoročne, prenosive strane obveznice u posjedu rezidenata.</a:t>
            </a:r>
          </a:p>
          <a:p>
            <a:pPr lvl="2"/>
            <a:r>
              <a:rPr lang="sr-Latn-BA" b="1" dirty="0" smtClean="0"/>
              <a:t>Mogućnosti banaka za uzimanje kredita u inostranstvu s ciljem finansiranja platnobilansnog deficita.</a:t>
            </a:r>
            <a:endParaRPr lang="en-GB" dirty="0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785786" y="521495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 2" pitchFamily="18" charset="2"/>
              <a:buChar char="C"/>
            </a:pPr>
            <a:r>
              <a:rPr lang="sl-SI" sz="2400" dirty="0">
                <a:solidFill>
                  <a:srgbClr val="FFFFFF"/>
                </a:solidFill>
              </a:rPr>
              <a:t>Izvori finansiranja za povećanje međunarodnih rezervi: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ü"/>
            </a:pPr>
            <a:r>
              <a:rPr lang="sl-SI" sz="2000" dirty="0">
                <a:solidFill>
                  <a:srgbClr val="FFFFFF"/>
                </a:solidFill>
              </a:rPr>
              <a:t>privatni  izvori kapitala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ü"/>
            </a:pPr>
            <a:r>
              <a:rPr lang="sl-SI" sz="2000" dirty="0">
                <a:solidFill>
                  <a:srgbClr val="FFFFFF"/>
                </a:solidFill>
              </a:rPr>
              <a:t>javni  izvori kapitala</a:t>
            </a:r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767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  <p:bldP spid="1229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7643813" cy="649288"/>
          </a:xfrm>
          <a:ln/>
        </p:spPr>
        <p:txBody>
          <a:bodyPr>
            <a:normAutofit fontScale="90000"/>
          </a:bodyPr>
          <a:lstStyle/>
          <a:p>
            <a:r>
              <a:rPr lang="sl-SI" i="1" dirty="0"/>
              <a:t>Konsistentnost sistema </a:t>
            </a:r>
            <a:r>
              <a:rPr lang="sl-SI" i="1" dirty="0" smtClean="0"/>
              <a:t>i povjerenje u njega</a:t>
            </a:r>
            <a:endParaRPr lang="en-GB" i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3000372"/>
            <a:ext cx="7643812" cy="1285884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/>
              <a:t>primjerenost mehanizama </a:t>
            </a:r>
            <a:r>
              <a:rPr lang="sl-SI" dirty="0"/>
              <a:t>za </a:t>
            </a:r>
            <a:r>
              <a:rPr lang="sl-SI" dirty="0" smtClean="0"/>
              <a:t>uravnoteženje platnobilansnih neravnoteža</a:t>
            </a:r>
            <a:endParaRPr lang="sl-SI" dirty="0"/>
          </a:p>
          <a:p>
            <a:r>
              <a:rPr lang="sl-SI" dirty="0" smtClean="0"/>
              <a:t>primjernost visine međunarodne </a:t>
            </a:r>
            <a:r>
              <a:rPr lang="sl-SI" dirty="0"/>
              <a:t>likvidnosti</a:t>
            </a:r>
            <a:endParaRPr lang="en-GB" dirty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42910" y="4214818"/>
            <a:ext cx="814393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 2" pitchFamily="18" charset="2"/>
              <a:buChar char="?"/>
            </a:pPr>
            <a:r>
              <a:rPr lang="sl-SI" sz="2400" dirty="0">
                <a:solidFill>
                  <a:srgbClr val="FFFFFF"/>
                </a:solidFill>
              </a:rPr>
              <a:t>n-1 država može samostalno odrediti svoj platnobilansni položaj:</a:t>
            </a: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14282" y="5105400"/>
            <a:ext cx="3643338" cy="1752600"/>
          </a:xfrm>
          <a:prstGeom prst="cloudCallout">
            <a:avLst>
              <a:gd name="adj1" fmla="val 48958"/>
              <a:gd name="adj2" fmla="val -63676"/>
            </a:avLst>
          </a:prstGeom>
          <a:solidFill>
            <a:srgbClr val="CCFFCC">
              <a:alpha val="50000"/>
            </a:srgbClr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sl-SI" sz="2000" dirty="0"/>
              <a:t>n-ta država prihvati položaj, koji joj odrede ostale države u sistemu</a:t>
            </a:r>
            <a:endParaRPr lang="en-GB" sz="2000" dirty="0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57818" y="5029200"/>
            <a:ext cx="3786182" cy="1828800"/>
          </a:xfrm>
          <a:prstGeom prst="cloudCallout">
            <a:avLst>
              <a:gd name="adj1" fmla="val -52704"/>
              <a:gd name="adj2" fmla="val -50694"/>
            </a:avLst>
          </a:prstGeom>
          <a:solidFill>
            <a:srgbClr val="CCFFFF">
              <a:alpha val="50000"/>
            </a:srgbClr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sl-SI" sz="2000" dirty="0"/>
              <a:t>Države uspostave mehanizam za koordinaciju platnobilansnih ciljeva svih n država</a:t>
            </a:r>
            <a:endParaRPr lang="en-GB" sz="2000" dirty="0"/>
          </a:p>
        </p:txBody>
      </p:sp>
      <p:sp>
        <p:nvSpPr>
          <p:cNvPr id="13319" name="WordArt 7" descr="White marble"/>
          <p:cNvSpPr>
            <a:spLocks noChangeArrowheads="1" noChangeShapeType="1" noTextEdit="1"/>
          </p:cNvSpPr>
          <p:nvPr/>
        </p:nvSpPr>
        <p:spPr bwMode="auto">
          <a:xfrm>
            <a:off x="3929058" y="5429264"/>
            <a:ext cx="12192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r>
              <a:rPr lang="sr-Latn-BA" sz="3600" kern="10" dirty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/>
              </a:rPr>
              <a:t>ILI</a:t>
            </a:r>
          </a:p>
        </p:txBody>
      </p:sp>
      <p:sp>
        <p:nvSpPr>
          <p:cNvPr id="13320" name="WordArt 8"/>
          <p:cNvSpPr>
            <a:spLocks noChangeArrowheads="1" noChangeShapeType="1" noTextEdit="1"/>
          </p:cNvSpPr>
          <p:nvPr/>
        </p:nvSpPr>
        <p:spPr bwMode="auto">
          <a:xfrm>
            <a:off x="3203848" y="1742728"/>
            <a:ext cx="1676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sr-Latn-BA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PRAVILA</a:t>
            </a:r>
          </a:p>
          <a:p>
            <a:r>
              <a:rPr lang="sr-Latn-BA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IGRE</a:t>
            </a:r>
          </a:p>
        </p:txBody>
      </p:sp>
    </p:spTree>
    <p:extLst>
      <p:ext uri="{BB962C8B-B14F-4D97-AF65-F5344CB8AC3E}">
        <p14:creationId xmlns:p14="http://schemas.microsoft.com/office/powerpoint/2010/main" xmlns="" val="200551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 autoUpdateAnimBg="0"/>
      <p:bldP spid="13315" grpId="0" build="p" autoUpdateAnimBg="0"/>
      <p:bldP spid="13316" grpId="0" autoUpdateAnimBg="0"/>
      <p:bldP spid="13317" grpId="0" animBg="1" autoUpdateAnimBg="0"/>
      <p:bldP spid="13318" grpId="0" animBg="1" autoUpdateAnimBg="0"/>
      <p:bldP spid="13319" grpId="0" animBg="1"/>
      <p:bldP spid="133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32656"/>
            <a:ext cx="8286776" cy="1512168"/>
          </a:xfrm>
          <a:ln/>
        </p:spPr>
        <p:txBody>
          <a:bodyPr>
            <a:normAutofit fontScale="90000"/>
          </a:bodyPr>
          <a:lstStyle/>
          <a:p>
            <a:r>
              <a:rPr lang="sl-SI" dirty="0" smtClean="0"/>
              <a:t>Mehanizmi </a:t>
            </a:r>
            <a:r>
              <a:rPr lang="sl-SI" dirty="0"/>
              <a:t>za oblikovanje </a:t>
            </a:r>
            <a:r>
              <a:rPr lang="sl-SI" dirty="0" smtClean="0"/>
              <a:t>konsistentnog međunarodnog finansijskog </a:t>
            </a:r>
            <a:r>
              <a:rPr lang="sl-SI" dirty="0"/>
              <a:t>sistema</a:t>
            </a:r>
            <a:endParaRPr lang="en-GB" dirty="0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500034" y="2500306"/>
            <a:ext cx="4143404" cy="2124076"/>
          </a:xfrm>
          <a:prstGeom prst="irregularSeal1">
            <a:avLst/>
          </a:prstGeom>
          <a:solidFill>
            <a:srgbClr val="CCFFCC">
              <a:alpha val="5000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2400" dirty="0"/>
              <a:t>mehanizem</a:t>
            </a:r>
          </a:p>
          <a:p>
            <a:r>
              <a:rPr lang="sl-SI" sz="2400" dirty="0" smtClean="0"/>
              <a:t>automatskog </a:t>
            </a:r>
            <a:endParaRPr lang="sl-SI" sz="2400" dirty="0"/>
          </a:p>
          <a:p>
            <a:r>
              <a:rPr lang="sl-SI" sz="2400" dirty="0"/>
              <a:t>prilagođavanja</a:t>
            </a:r>
            <a:endParaRPr lang="en-GB" sz="2400" dirty="0"/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5072066" y="2928934"/>
            <a:ext cx="3048000" cy="1600200"/>
          </a:xfrm>
          <a:prstGeom prst="irregularSeal2">
            <a:avLst/>
          </a:prstGeom>
          <a:solidFill>
            <a:srgbClr val="CC99FF">
              <a:alpha val="5000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2400" dirty="0"/>
              <a:t>sistem n-1</a:t>
            </a:r>
            <a:endParaRPr lang="en-GB" sz="2400" dirty="0"/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0" y="4500570"/>
            <a:ext cx="4329082" cy="2143140"/>
          </a:xfrm>
          <a:prstGeom prst="irregularSeal2">
            <a:avLst/>
          </a:prstGeom>
          <a:solidFill>
            <a:srgbClr val="CCFFFF">
              <a:alpha val="5000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2400" dirty="0"/>
              <a:t>sistem</a:t>
            </a:r>
          </a:p>
          <a:p>
            <a:r>
              <a:rPr lang="sl-SI" sz="2400" dirty="0"/>
              <a:t>međunarodne</a:t>
            </a:r>
          </a:p>
          <a:p>
            <a:r>
              <a:rPr lang="sl-SI" sz="2400" dirty="0"/>
              <a:t>koordinacije</a:t>
            </a:r>
            <a:endParaRPr lang="en-GB" sz="2400" dirty="0"/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5214942" y="4643446"/>
            <a:ext cx="3929058" cy="1976438"/>
          </a:xfrm>
          <a:prstGeom prst="irregularSeal1">
            <a:avLst/>
          </a:prstGeom>
          <a:solidFill>
            <a:srgbClr val="FFFF99">
              <a:alpha val="5000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2400" dirty="0"/>
              <a:t>sistem</a:t>
            </a:r>
          </a:p>
          <a:p>
            <a:r>
              <a:rPr lang="sl-SI" sz="2400" dirty="0"/>
              <a:t>monetarne unije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xmlns="" val="19912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 autoUpdateAnimBg="0"/>
      <p:bldP spid="14341" grpId="0" animBg="1" autoUpdateAnimBg="0"/>
      <p:bldP spid="14342" grpId="0" animBg="1" autoUpdateAnimBg="0"/>
      <p:bldP spid="14344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188640"/>
            <a:ext cx="7643813" cy="1440160"/>
          </a:xfrm>
          <a:ln/>
        </p:spPr>
        <p:txBody>
          <a:bodyPr>
            <a:normAutofit/>
          </a:bodyPr>
          <a:lstStyle/>
          <a:p>
            <a:r>
              <a:rPr lang="sl-SI" i="1" dirty="0" smtClean="0"/>
              <a:t>Mehanizam automatskog prilagođavanja</a:t>
            </a:r>
            <a:endParaRPr lang="en-GB" i="1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628800"/>
            <a:ext cx="8286808" cy="1397306"/>
          </a:xfrm>
        </p:spPr>
        <p:txBody>
          <a:bodyPr>
            <a:normAutofit fontScale="77500" lnSpcReduction="20000"/>
          </a:bodyPr>
          <a:lstStyle/>
          <a:p>
            <a:r>
              <a:rPr lang="sl-SI" dirty="0" smtClean="0"/>
              <a:t>Platnobilansna ravnoteža je postignuta kada su devizni prilivi od autonomskih transakcija izjednačeni da odlivom deviza za te transakcije:</a:t>
            </a:r>
            <a:endParaRPr lang="sl-SI" dirty="0"/>
          </a:p>
          <a:p>
            <a:pPr lvl="1"/>
            <a:r>
              <a:rPr lang="sl-SI" b="1" dirty="0"/>
              <a:t>fleksibilni</a:t>
            </a:r>
            <a:r>
              <a:rPr lang="sl-SI" dirty="0"/>
              <a:t> devizni </a:t>
            </a:r>
            <a:r>
              <a:rPr lang="sl-SI" dirty="0" smtClean="0"/>
              <a:t>kurs:</a:t>
            </a:r>
            <a:endParaRPr lang="sl-SI" dirty="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143504" y="3143248"/>
            <a:ext cx="2438400" cy="415925"/>
          </a:xfrm>
          <a:prstGeom prst="rect">
            <a:avLst/>
          </a:prstGeom>
          <a:solidFill>
            <a:srgbClr val="CCFFCC">
              <a:alpha val="5000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000" dirty="0"/>
              <a:t>deficit</a:t>
            </a:r>
            <a:endParaRPr lang="en-GB" sz="2000" dirty="0">
              <a:sym typeface="Symbol" pitchFamily="18" charset="2"/>
            </a:endParaRP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786314" y="4071942"/>
            <a:ext cx="3276600" cy="415925"/>
          </a:xfrm>
          <a:prstGeom prst="rect">
            <a:avLst/>
          </a:prstGeom>
          <a:solidFill>
            <a:srgbClr val="CCFFCC">
              <a:alpha val="5000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2000" dirty="0" smtClean="0">
                <a:sym typeface="Symbol" pitchFamily="18" charset="2"/>
              </a:rPr>
              <a:t>depresiacija </a:t>
            </a:r>
            <a:r>
              <a:rPr lang="sl-SI" sz="2000" dirty="0">
                <a:sym typeface="Symbol" pitchFamily="18" charset="2"/>
              </a:rPr>
              <a:t>domaće valute</a:t>
            </a:r>
            <a:endParaRPr lang="en-GB" sz="2000" dirty="0">
              <a:sym typeface="Symbol" pitchFamily="18" charset="2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4286248" y="5000636"/>
            <a:ext cx="4114800" cy="415925"/>
          </a:xfrm>
          <a:prstGeom prst="rect">
            <a:avLst/>
          </a:prstGeom>
          <a:solidFill>
            <a:srgbClr val="CCFFCC">
              <a:alpha val="5000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000" dirty="0">
                <a:solidFill>
                  <a:srgbClr val="FFFFFF"/>
                </a:solidFill>
                <a:sym typeface="Symbol" pitchFamily="18" charset="2"/>
              </a:rPr>
              <a:t></a:t>
            </a:r>
            <a:r>
              <a:rPr lang="sl-SI" sz="2000" dirty="0">
                <a:sym typeface="Symbol" pitchFamily="18" charset="2"/>
              </a:rPr>
              <a:t>D po devizama &amp; S deviza</a:t>
            </a:r>
            <a:endParaRPr lang="en-GB" sz="2000" dirty="0">
              <a:sym typeface="Symbol" pitchFamily="18" charset="2"/>
            </a:endParaRP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3857620" y="5929330"/>
            <a:ext cx="4953000" cy="415925"/>
          </a:xfrm>
          <a:prstGeom prst="rect">
            <a:avLst/>
          </a:prstGeom>
          <a:solidFill>
            <a:srgbClr val="CCFFCC">
              <a:alpha val="5000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000" dirty="0">
                <a:sym typeface="Symbol" pitchFamily="18" charset="2"/>
              </a:rPr>
              <a:t>Ravnoteža u platnom bilansu</a:t>
            </a:r>
            <a:endParaRPr lang="en-GB" sz="2000" dirty="0">
              <a:sym typeface="Symbol" pitchFamily="18" charset="2"/>
            </a:endParaRPr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6357950" y="3571876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sr-Latn-BA">
              <a:solidFill>
                <a:srgbClr val="FFFFFF"/>
              </a:solidFill>
            </a:endParaRPr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6357950" y="450057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sr-Latn-BA">
              <a:solidFill>
                <a:srgbClr val="FFFFFF"/>
              </a:solidFill>
            </a:endParaRPr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6357950" y="5429264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sr-Latn-B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33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1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 autoUpdateAnimBg="0"/>
      <p:bldP spid="15363" grpId="0" build="p" autoUpdateAnimBg="0"/>
      <p:bldP spid="15364" grpId="0" animBg="1" autoUpdateAnimBg="0"/>
      <p:bldP spid="15369" grpId="0" animBg="1" autoUpdateAnimBg="0"/>
      <p:bldP spid="15370" grpId="0" animBg="1" autoUpdateAnimBg="0"/>
      <p:bldP spid="15371" grpId="0" animBg="1" autoUpdateAnimBg="0"/>
      <p:bldP spid="15372" grpId="0" animBg="1"/>
      <p:bldP spid="15373" grpId="0" animBg="1"/>
      <p:bldP spid="1537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939113" y="836712"/>
            <a:ext cx="7772400" cy="1944216"/>
          </a:xfrm>
        </p:spPr>
        <p:txBody>
          <a:bodyPr>
            <a:noAutofit/>
          </a:bodyPr>
          <a:lstStyle/>
          <a:p>
            <a:pPr lvl="1"/>
            <a:r>
              <a:rPr lang="sl-SI" sz="2800" b="1" dirty="0"/>
              <a:t>fiksni</a:t>
            </a:r>
            <a:r>
              <a:rPr lang="sl-SI" sz="2800" dirty="0"/>
              <a:t> devizni </a:t>
            </a:r>
            <a:r>
              <a:rPr lang="sl-SI" sz="2800" dirty="0" smtClean="0"/>
              <a:t>kurs:</a:t>
            </a:r>
            <a:endParaRPr lang="sl-SI" sz="2800" dirty="0"/>
          </a:p>
          <a:p>
            <a:pPr lvl="2"/>
            <a:r>
              <a:rPr lang="sl-SI" sz="2800" dirty="0"/>
              <a:t>preko </a:t>
            </a:r>
            <a:r>
              <a:rPr lang="sl-SI" sz="2800" dirty="0" smtClean="0"/>
              <a:t>promjene cijena/količine novca u opticaju</a:t>
            </a:r>
            <a:endParaRPr lang="sl-SI" sz="2800" dirty="0"/>
          </a:p>
          <a:p>
            <a:pPr lvl="2"/>
            <a:r>
              <a:rPr lang="sl-SI" sz="2800" dirty="0"/>
              <a:t>preko </a:t>
            </a:r>
            <a:r>
              <a:rPr lang="sl-SI" sz="2800" dirty="0" smtClean="0"/>
              <a:t>promjena u agregatnoj potrošnji</a:t>
            </a:r>
            <a:endParaRPr lang="sl-SI" sz="2800" dirty="0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6679" y="3124200"/>
            <a:ext cx="9009817" cy="2667000"/>
            <a:chOff x="1780" y="2866"/>
            <a:chExt cx="13394" cy="2896"/>
          </a:xfrm>
        </p:grpSpPr>
        <p:sp>
          <p:nvSpPr>
            <p:cNvPr id="16397" name="Text Box 13"/>
            <p:cNvSpPr txBox="1">
              <a:spLocks noChangeArrowheads="1"/>
            </p:cNvSpPr>
            <p:nvPr/>
          </p:nvSpPr>
          <p:spPr bwMode="auto">
            <a:xfrm>
              <a:off x="1780" y="4087"/>
              <a:ext cx="1448" cy="7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 anchor="ctr"/>
            <a:lstStyle/>
            <a:p>
              <a:pPr eaLnBrk="0" hangingPunct="0"/>
              <a:endParaRPr lang="sl-SI" sz="1200" dirty="0">
                <a:solidFill>
                  <a:srgbClr val="FFFF00"/>
                </a:solidFill>
              </a:endParaRPr>
            </a:p>
            <a:p>
              <a:pPr algn="ctr" eaLnBrk="0" hangingPunct="0"/>
              <a:r>
                <a:rPr lang="sr-Latn-BA" sz="1200" dirty="0"/>
                <a:t>Platnobilansni deficit</a:t>
              </a:r>
              <a:endParaRPr lang="en-US" sz="1200" dirty="0"/>
            </a:p>
          </p:txBody>
        </p:sp>
        <p:sp>
          <p:nvSpPr>
            <p:cNvPr id="16398" name="Text Box 14"/>
            <p:cNvSpPr txBox="1">
              <a:spLocks noChangeArrowheads="1"/>
            </p:cNvSpPr>
            <p:nvPr/>
          </p:nvSpPr>
          <p:spPr bwMode="auto">
            <a:xfrm>
              <a:off x="3590" y="3590"/>
              <a:ext cx="1267" cy="181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eaLnBrk="0" hangingPunct="0"/>
              <a:r>
                <a:rPr lang="sl-SI" sz="1100" dirty="0"/>
                <a:t>Pad agregatnih izdataka</a:t>
              </a:r>
            </a:p>
            <a:p>
              <a:pPr eaLnBrk="0" hangingPunct="0"/>
              <a:endParaRPr lang="sl-SI" sz="1100" dirty="0"/>
            </a:p>
            <a:p>
              <a:pPr eaLnBrk="0" hangingPunct="0"/>
              <a:endParaRPr lang="sr-Latn-BA" sz="1100" dirty="0"/>
            </a:p>
            <a:p>
              <a:pPr eaLnBrk="0" hangingPunct="0"/>
              <a:endParaRPr lang="en-US" sz="1100" dirty="0"/>
            </a:p>
            <a:p>
              <a:pPr eaLnBrk="0" hangingPunct="0"/>
              <a:r>
                <a:rPr lang="sr-Latn-BA" sz="1100" dirty="0"/>
                <a:t>Smanjenje ponude novca</a:t>
              </a:r>
              <a:endParaRPr lang="en-US" sz="1100" dirty="0"/>
            </a:p>
          </p:txBody>
        </p:sp>
        <p:sp>
          <p:nvSpPr>
            <p:cNvPr id="16399" name="Text Box 15"/>
            <p:cNvSpPr txBox="1">
              <a:spLocks noChangeArrowheads="1"/>
            </p:cNvSpPr>
            <p:nvPr/>
          </p:nvSpPr>
          <p:spPr bwMode="auto">
            <a:xfrm>
              <a:off x="5219" y="4764"/>
              <a:ext cx="1267" cy="90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anchor="ctr"/>
            <a:lstStyle/>
            <a:p>
              <a:pPr eaLnBrk="0" hangingPunct="0"/>
              <a:r>
                <a:rPr lang="en-US" sz="1200" dirty="0" err="1"/>
                <a:t>Niža</a:t>
              </a:r>
              <a:r>
                <a:rPr lang="en-US" sz="1200" dirty="0"/>
                <a:t> </a:t>
              </a:r>
              <a:r>
                <a:rPr lang="en-US" sz="1200" dirty="0" err="1"/>
                <a:t>stopa</a:t>
              </a:r>
              <a:r>
                <a:rPr lang="en-US" sz="1200" dirty="0"/>
                <a:t> </a:t>
              </a:r>
              <a:r>
                <a:rPr lang="en-US" sz="1200" dirty="0" err="1"/>
                <a:t>rasti</a:t>
              </a:r>
              <a:r>
                <a:rPr lang="en-US" sz="1200" dirty="0"/>
                <a:t> c</a:t>
              </a:r>
              <a:r>
                <a:rPr lang="sr-Latn-BA" sz="1200" dirty="0"/>
                <a:t>ijena</a:t>
              </a:r>
              <a:endParaRPr lang="en-US" sz="1200" dirty="0"/>
            </a:p>
          </p:txBody>
        </p:sp>
        <p:sp>
          <p:nvSpPr>
            <p:cNvPr id="16400" name="Line 16"/>
            <p:cNvSpPr>
              <a:spLocks noChangeShapeType="1"/>
            </p:cNvSpPr>
            <p:nvPr/>
          </p:nvSpPr>
          <p:spPr bwMode="auto">
            <a:xfrm>
              <a:off x="3228" y="4495"/>
              <a:ext cx="36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anchor="ctr"/>
            <a:lstStyle/>
            <a:p>
              <a:endParaRPr lang="sr-Latn-BA" sz="1200">
                <a:solidFill>
                  <a:srgbClr val="FFFF00"/>
                </a:solidFill>
              </a:endParaRPr>
            </a:p>
          </p:txBody>
        </p:sp>
        <p:sp>
          <p:nvSpPr>
            <p:cNvPr id="16401" name="Line 17"/>
            <p:cNvSpPr>
              <a:spLocks noChangeShapeType="1"/>
            </p:cNvSpPr>
            <p:nvPr/>
          </p:nvSpPr>
          <p:spPr bwMode="auto">
            <a:xfrm>
              <a:off x="4857" y="4495"/>
              <a:ext cx="362" cy="7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anchor="ctr"/>
            <a:lstStyle/>
            <a:p>
              <a:endParaRPr lang="sr-Latn-BA" sz="1200">
                <a:solidFill>
                  <a:srgbClr val="FFFF00"/>
                </a:solidFill>
              </a:endParaRPr>
            </a:p>
          </p:txBody>
        </p:sp>
        <p:sp>
          <p:nvSpPr>
            <p:cNvPr id="16402" name="Line 18"/>
            <p:cNvSpPr>
              <a:spLocks noChangeShapeType="1"/>
            </p:cNvSpPr>
            <p:nvPr/>
          </p:nvSpPr>
          <p:spPr bwMode="auto">
            <a:xfrm flipV="1">
              <a:off x="4857" y="3771"/>
              <a:ext cx="362" cy="7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sr-Latn-BA" sz="1200">
                <a:solidFill>
                  <a:srgbClr val="FFFF00"/>
                </a:solidFill>
              </a:endParaRPr>
            </a:p>
          </p:txBody>
        </p:sp>
        <p:sp>
          <p:nvSpPr>
            <p:cNvPr id="16403" name="Line 19"/>
            <p:cNvSpPr>
              <a:spLocks noChangeShapeType="1"/>
            </p:cNvSpPr>
            <p:nvPr/>
          </p:nvSpPr>
          <p:spPr bwMode="auto">
            <a:xfrm>
              <a:off x="5219" y="3771"/>
              <a:ext cx="126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anchor="ctr"/>
            <a:lstStyle/>
            <a:p>
              <a:endParaRPr lang="sr-Latn-BA" sz="1200">
                <a:solidFill>
                  <a:srgbClr val="FFFF00"/>
                </a:solidFill>
              </a:endParaRPr>
            </a:p>
          </p:txBody>
        </p:sp>
        <p:sp>
          <p:nvSpPr>
            <p:cNvPr id="16404" name="Text Box 20"/>
            <p:cNvSpPr txBox="1">
              <a:spLocks noChangeArrowheads="1"/>
            </p:cNvSpPr>
            <p:nvPr/>
          </p:nvSpPr>
          <p:spPr bwMode="auto">
            <a:xfrm>
              <a:off x="5024" y="3409"/>
              <a:ext cx="1281" cy="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 anchor="ctr"/>
            <a:lstStyle/>
            <a:p>
              <a:pPr eaLnBrk="0" hangingPunct="0"/>
              <a:r>
                <a:rPr lang="en-US" sz="1100" dirty="0" err="1"/>
                <a:t>Multiplikator</a:t>
              </a:r>
              <a:endParaRPr lang="en-US" sz="1100" dirty="0"/>
            </a:p>
          </p:txBody>
        </p:sp>
        <p:sp>
          <p:nvSpPr>
            <p:cNvPr id="16405" name="Text Box 21"/>
            <p:cNvSpPr txBox="1">
              <a:spLocks noChangeArrowheads="1"/>
            </p:cNvSpPr>
            <p:nvPr/>
          </p:nvSpPr>
          <p:spPr bwMode="auto">
            <a:xfrm>
              <a:off x="6486" y="3590"/>
              <a:ext cx="1629" cy="36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lIns="54000" rIns="54000" anchor="ctr"/>
            <a:lstStyle/>
            <a:p>
              <a:pPr eaLnBrk="0" hangingPunct="0"/>
              <a:r>
                <a:rPr lang="sr-Latn-BA" sz="1200" dirty="0"/>
                <a:t>Smanjenj</a:t>
              </a:r>
              <a:r>
                <a:rPr lang="en-US" sz="1200" dirty="0"/>
                <a:t>e BDP</a:t>
              </a:r>
            </a:p>
          </p:txBody>
        </p:sp>
        <p:sp>
          <p:nvSpPr>
            <p:cNvPr id="16406" name="Text Box 22"/>
            <p:cNvSpPr txBox="1">
              <a:spLocks noChangeArrowheads="1"/>
            </p:cNvSpPr>
            <p:nvPr/>
          </p:nvSpPr>
          <p:spPr bwMode="auto">
            <a:xfrm>
              <a:off x="6848" y="4764"/>
              <a:ext cx="2172" cy="90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anchor="ctr"/>
            <a:lstStyle/>
            <a:p>
              <a:pPr eaLnBrk="0" hangingPunct="0"/>
              <a:r>
                <a:rPr lang="sr-Latn-BA" sz="1200" dirty="0"/>
                <a:t>Poboljšana konkurentnost u odnosu prema ostalim državama</a:t>
              </a:r>
              <a:endParaRPr lang="en-US" sz="1200" dirty="0"/>
            </a:p>
          </p:txBody>
        </p:sp>
        <p:sp>
          <p:nvSpPr>
            <p:cNvPr id="16407" name="Line 23"/>
            <p:cNvSpPr>
              <a:spLocks noChangeShapeType="1"/>
            </p:cNvSpPr>
            <p:nvPr/>
          </p:nvSpPr>
          <p:spPr bwMode="auto">
            <a:xfrm>
              <a:off x="6486" y="5219"/>
              <a:ext cx="36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anchor="ctr"/>
            <a:lstStyle/>
            <a:p>
              <a:endParaRPr lang="sr-Latn-BA" sz="1200">
                <a:solidFill>
                  <a:srgbClr val="FFFF00"/>
                </a:solidFill>
              </a:endParaRPr>
            </a:p>
          </p:txBody>
        </p:sp>
        <p:sp>
          <p:nvSpPr>
            <p:cNvPr id="16408" name="Line 24"/>
            <p:cNvSpPr>
              <a:spLocks noChangeShapeType="1"/>
            </p:cNvSpPr>
            <p:nvPr/>
          </p:nvSpPr>
          <p:spPr bwMode="auto">
            <a:xfrm flipV="1">
              <a:off x="8115" y="3409"/>
              <a:ext cx="543" cy="3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sr-Latn-BA" sz="1200">
                <a:solidFill>
                  <a:srgbClr val="FFFF00"/>
                </a:solidFill>
              </a:endParaRPr>
            </a:p>
          </p:txBody>
        </p:sp>
        <p:sp>
          <p:nvSpPr>
            <p:cNvPr id="16409" name="Line 25"/>
            <p:cNvSpPr>
              <a:spLocks noChangeShapeType="1"/>
            </p:cNvSpPr>
            <p:nvPr/>
          </p:nvSpPr>
          <p:spPr bwMode="auto">
            <a:xfrm>
              <a:off x="8115" y="3771"/>
              <a:ext cx="543" cy="3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sr-Latn-BA" sz="1200">
                <a:solidFill>
                  <a:srgbClr val="FFFF00"/>
                </a:solidFill>
              </a:endParaRPr>
            </a:p>
          </p:txBody>
        </p:sp>
        <p:sp>
          <p:nvSpPr>
            <p:cNvPr id="16410" name="Line 26"/>
            <p:cNvSpPr>
              <a:spLocks noChangeShapeType="1"/>
            </p:cNvSpPr>
            <p:nvPr/>
          </p:nvSpPr>
          <p:spPr bwMode="auto">
            <a:xfrm>
              <a:off x="8658" y="3409"/>
              <a:ext cx="28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anchor="ctr"/>
            <a:lstStyle/>
            <a:p>
              <a:endParaRPr lang="sr-Latn-BA" sz="1200">
                <a:solidFill>
                  <a:srgbClr val="FFFF00"/>
                </a:solidFill>
              </a:endParaRPr>
            </a:p>
          </p:txBody>
        </p:sp>
        <p:sp>
          <p:nvSpPr>
            <p:cNvPr id="16411" name="Text Box 27"/>
            <p:cNvSpPr txBox="1">
              <a:spLocks noChangeArrowheads="1"/>
            </p:cNvSpPr>
            <p:nvPr/>
          </p:nvSpPr>
          <p:spPr bwMode="auto">
            <a:xfrm>
              <a:off x="9201" y="4857"/>
              <a:ext cx="1810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 anchor="ctr"/>
            <a:lstStyle/>
            <a:p>
              <a:pPr eaLnBrk="0" hangingPunct="0"/>
              <a:r>
                <a:rPr lang="en-US" sz="1200" dirty="0" smtClean="0"/>
                <a:t>C</a:t>
              </a:r>
              <a:r>
                <a:rPr lang="sr-Latn-ME" sz="1200" dirty="0" smtClean="0"/>
                <a:t>j</a:t>
              </a:r>
              <a:r>
                <a:rPr lang="en-US" sz="1200" dirty="0" err="1" smtClean="0"/>
                <a:t>enovne</a:t>
              </a:r>
              <a:r>
                <a:rPr lang="en-US" sz="1200" dirty="0" smtClean="0"/>
                <a:t> </a:t>
              </a:r>
              <a:r>
                <a:rPr lang="en-US" sz="1200" dirty="0" err="1"/>
                <a:t>elastičnosti</a:t>
              </a:r>
              <a:endParaRPr lang="en-US" sz="1200" dirty="0"/>
            </a:p>
          </p:txBody>
        </p:sp>
        <p:sp>
          <p:nvSpPr>
            <p:cNvPr id="16412" name="Line 28"/>
            <p:cNvSpPr>
              <a:spLocks noChangeShapeType="1"/>
            </p:cNvSpPr>
            <p:nvPr/>
          </p:nvSpPr>
          <p:spPr bwMode="auto">
            <a:xfrm>
              <a:off x="9020" y="5219"/>
              <a:ext cx="199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sr-Latn-BA" sz="1200">
                <a:solidFill>
                  <a:srgbClr val="FFFF00"/>
                </a:solidFill>
              </a:endParaRPr>
            </a:p>
          </p:txBody>
        </p:sp>
        <p:sp>
          <p:nvSpPr>
            <p:cNvPr id="16413" name="Line 29"/>
            <p:cNvSpPr>
              <a:spLocks noChangeShapeType="1"/>
            </p:cNvSpPr>
            <p:nvPr/>
          </p:nvSpPr>
          <p:spPr bwMode="auto">
            <a:xfrm>
              <a:off x="8658" y="4133"/>
              <a:ext cx="28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anchor="ctr"/>
            <a:lstStyle/>
            <a:p>
              <a:endParaRPr lang="sr-Latn-BA" sz="1200">
                <a:solidFill>
                  <a:srgbClr val="FFFF00"/>
                </a:solidFill>
              </a:endParaRPr>
            </a:p>
          </p:txBody>
        </p:sp>
        <p:sp>
          <p:nvSpPr>
            <p:cNvPr id="16414" name="Text Box 30"/>
            <p:cNvSpPr txBox="1">
              <a:spLocks noChangeArrowheads="1"/>
            </p:cNvSpPr>
            <p:nvPr/>
          </p:nvSpPr>
          <p:spPr bwMode="auto">
            <a:xfrm>
              <a:off x="9201" y="2866"/>
              <a:ext cx="1810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0" rIns="18000" bIns="0" anchor="ctr"/>
            <a:lstStyle/>
            <a:p>
              <a:pPr eaLnBrk="0" hangingPunct="0"/>
              <a:r>
                <a:rPr lang="sr-Latn-BA" sz="1200" dirty="0"/>
                <a:t>Granična naklonjenost prema uvozu</a:t>
              </a:r>
              <a:endParaRPr lang="en-US" sz="1200" dirty="0"/>
            </a:p>
          </p:txBody>
        </p:sp>
        <p:sp>
          <p:nvSpPr>
            <p:cNvPr id="16415" name="Text Box 31"/>
            <p:cNvSpPr txBox="1">
              <a:spLocks noChangeArrowheads="1"/>
            </p:cNvSpPr>
            <p:nvPr/>
          </p:nvSpPr>
          <p:spPr bwMode="auto">
            <a:xfrm>
              <a:off x="9201" y="3590"/>
              <a:ext cx="1810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0" rIns="18000" bIns="0" anchor="ctr"/>
            <a:lstStyle/>
            <a:p>
              <a:pPr eaLnBrk="0" hangingPunct="0"/>
              <a:r>
                <a:rPr lang="sr-Latn-BA" sz="1200" dirty="0"/>
                <a:t>Smanjena domaća potražnja</a:t>
              </a:r>
              <a:endParaRPr lang="en-US" sz="1200" dirty="0"/>
            </a:p>
          </p:txBody>
        </p:sp>
        <p:sp>
          <p:nvSpPr>
            <p:cNvPr id="16416" name="Line 32"/>
            <p:cNvSpPr>
              <a:spLocks noChangeShapeType="1"/>
            </p:cNvSpPr>
            <p:nvPr/>
          </p:nvSpPr>
          <p:spPr bwMode="auto">
            <a:xfrm flipV="1">
              <a:off x="11011" y="4857"/>
              <a:ext cx="543" cy="3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anchor="ctr"/>
            <a:lstStyle/>
            <a:p>
              <a:endParaRPr lang="sr-Latn-BA" sz="1200">
                <a:solidFill>
                  <a:srgbClr val="FFFF00"/>
                </a:solidFill>
              </a:endParaRPr>
            </a:p>
          </p:txBody>
        </p:sp>
        <p:sp>
          <p:nvSpPr>
            <p:cNvPr id="16417" name="Line 33"/>
            <p:cNvSpPr>
              <a:spLocks noChangeShapeType="1"/>
            </p:cNvSpPr>
            <p:nvPr/>
          </p:nvSpPr>
          <p:spPr bwMode="auto">
            <a:xfrm>
              <a:off x="11011" y="5219"/>
              <a:ext cx="543" cy="3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anchor="ctr"/>
            <a:lstStyle/>
            <a:p>
              <a:endParaRPr lang="sr-Latn-BA" sz="1200">
                <a:solidFill>
                  <a:srgbClr val="FFFF00"/>
                </a:solidFill>
              </a:endParaRPr>
            </a:p>
          </p:txBody>
        </p:sp>
        <p:sp>
          <p:nvSpPr>
            <p:cNvPr id="16418" name="Text Box 34"/>
            <p:cNvSpPr txBox="1">
              <a:spLocks noChangeArrowheads="1"/>
            </p:cNvSpPr>
            <p:nvPr/>
          </p:nvSpPr>
          <p:spPr bwMode="auto">
            <a:xfrm>
              <a:off x="11554" y="4673"/>
              <a:ext cx="1629" cy="36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anchor="ctr"/>
            <a:lstStyle/>
            <a:p>
              <a:pPr eaLnBrk="0" hangingPunct="0"/>
              <a:r>
                <a:rPr lang="sr-Latn-BA" sz="1200" dirty="0"/>
                <a:t>Smanjen</a:t>
              </a:r>
              <a:r>
                <a:rPr lang="en-US" sz="1200" dirty="0"/>
                <a:t> </a:t>
              </a:r>
              <a:r>
                <a:rPr lang="en-US" sz="1200" dirty="0" err="1"/>
                <a:t>uvoz</a:t>
              </a:r>
              <a:endParaRPr lang="en-US" sz="1200" dirty="0"/>
            </a:p>
          </p:txBody>
        </p:sp>
        <p:sp>
          <p:nvSpPr>
            <p:cNvPr id="16419" name="Text Box 35"/>
            <p:cNvSpPr txBox="1">
              <a:spLocks noChangeArrowheads="1"/>
            </p:cNvSpPr>
            <p:nvPr/>
          </p:nvSpPr>
          <p:spPr bwMode="auto">
            <a:xfrm>
              <a:off x="11554" y="5400"/>
              <a:ext cx="1629" cy="36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anchor="ctr"/>
            <a:lstStyle/>
            <a:p>
              <a:pPr eaLnBrk="0" hangingPunct="0"/>
              <a:r>
                <a:rPr lang="sr-Latn-BA" sz="1200" dirty="0"/>
                <a:t>Povećan</a:t>
              </a:r>
              <a:r>
                <a:rPr lang="en-US" sz="1200" dirty="0"/>
                <a:t>n </a:t>
              </a:r>
              <a:r>
                <a:rPr lang="en-US" sz="1200" dirty="0" err="1"/>
                <a:t>izvoz</a:t>
              </a:r>
              <a:endParaRPr lang="en-US" sz="1200" dirty="0"/>
            </a:p>
          </p:txBody>
        </p:sp>
        <p:sp>
          <p:nvSpPr>
            <p:cNvPr id="16420" name="Text Box 36"/>
            <p:cNvSpPr txBox="1">
              <a:spLocks noChangeArrowheads="1"/>
            </p:cNvSpPr>
            <p:nvPr/>
          </p:nvSpPr>
          <p:spPr bwMode="auto">
            <a:xfrm>
              <a:off x="11554" y="3228"/>
              <a:ext cx="1629" cy="36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anchor="ctr"/>
            <a:lstStyle/>
            <a:p>
              <a:pPr eaLnBrk="0" hangingPunct="0"/>
              <a:r>
                <a:rPr lang="sr-Latn-BA" sz="1200" dirty="0"/>
                <a:t>Smanjen</a:t>
              </a:r>
              <a:r>
                <a:rPr lang="en-US" sz="1200" dirty="0"/>
                <a:t> </a:t>
              </a:r>
              <a:r>
                <a:rPr lang="en-US" sz="1200" dirty="0" err="1"/>
                <a:t>uvoz</a:t>
              </a:r>
              <a:endParaRPr lang="en-US" sz="1200" dirty="0"/>
            </a:p>
          </p:txBody>
        </p:sp>
        <p:sp>
          <p:nvSpPr>
            <p:cNvPr id="16421" name="Text Box 37"/>
            <p:cNvSpPr txBox="1">
              <a:spLocks noChangeArrowheads="1"/>
            </p:cNvSpPr>
            <p:nvPr/>
          </p:nvSpPr>
          <p:spPr bwMode="auto">
            <a:xfrm>
              <a:off x="11554" y="3952"/>
              <a:ext cx="1629" cy="36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anchor="ctr"/>
            <a:lstStyle/>
            <a:p>
              <a:pPr eaLnBrk="0" hangingPunct="0"/>
              <a:r>
                <a:rPr lang="sr-Latn-BA" sz="1200" dirty="0"/>
                <a:t>Povećan</a:t>
              </a:r>
              <a:r>
                <a:rPr lang="en-US" sz="1200" dirty="0"/>
                <a:t> </a:t>
              </a:r>
              <a:r>
                <a:rPr lang="en-US" sz="1200" dirty="0" err="1"/>
                <a:t>izvoz</a:t>
              </a:r>
              <a:endParaRPr lang="en-US" sz="1200" dirty="0"/>
            </a:p>
          </p:txBody>
        </p:sp>
        <p:sp>
          <p:nvSpPr>
            <p:cNvPr id="16422" name="Text Box 38"/>
            <p:cNvSpPr txBox="1">
              <a:spLocks noChangeArrowheads="1"/>
            </p:cNvSpPr>
            <p:nvPr/>
          </p:nvSpPr>
          <p:spPr bwMode="auto">
            <a:xfrm>
              <a:off x="13907" y="4133"/>
              <a:ext cx="1267" cy="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000" rIns="54000" anchor="ctr"/>
            <a:lstStyle/>
            <a:p>
              <a:pPr eaLnBrk="0" hangingPunct="0"/>
              <a:endParaRPr lang="sl-SI" sz="1200" dirty="0">
                <a:solidFill>
                  <a:srgbClr val="FFFF00"/>
                </a:solidFill>
              </a:endParaRPr>
            </a:p>
            <a:p>
              <a:pPr algn="ctr" eaLnBrk="0" hangingPunct="0"/>
              <a:r>
                <a:rPr lang="sl-SI" sz="1200" dirty="0"/>
                <a:t>Smanjenje deficita</a:t>
              </a:r>
            </a:p>
          </p:txBody>
        </p:sp>
        <p:sp>
          <p:nvSpPr>
            <p:cNvPr id="16423" name="Line 39"/>
            <p:cNvSpPr>
              <a:spLocks noChangeShapeType="1"/>
            </p:cNvSpPr>
            <p:nvPr/>
          </p:nvSpPr>
          <p:spPr bwMode="auto">
            <a:xfrm>
              <a:off x="13183" y="3409"/>
              <a:ext cx="724" cy="9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anchor="ctr"/>
            <a:lstStyle/>
            <a:p>
              <a:endParaRPr lang="sr-Latn-BA" sz="1200">
                <a:solidFill>
                  <a:srgbClr val="FFFF00"/>
                </a:solidFill>
              </a:endParaRPr>
            </a:p>
          </p:txBody>
        </p:sp>
        <p:sp>
          <p:nvSpPr>
            <p:cNvPr id="16424" name="Line 40"/>
            <p:cNvSpPr>
              <a:spLocks noChangeShapeType="1"/>
            </p:cNvSpPr>
            <p:nvPr/>
          </p:nvSpPr>
          <p:spPr bwMode="auto">
            <a:xfrm>
              <a:off x="13183" y="4133"/>
              <a:ext cx="726" cy="3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anchor="ctr"/>
            <a:lstStyle/>
            <a:p>
              <a:endParaRPr lang="sr-Latn-BA" sz="1200">
                <a:solidFill>
                  <a:srgbClr val="FFFF00"/>
                </a:solidFill>
              </a:endParaRPr>
            </a:p>
          </p:txBody>
        </p:sp>
        <p:sp>
          <p:nvSpPr>
            <p:cNvPr id="16425" name="Line 41"/>
            <p:cNvSpPr>
              <a:spLocks noChangeShapeType="1"/>
            </p:cNvSpPr>
            <p:nvPr/>
          </p:nvSpPr>
          <p:spPr bwMode="auto">
            <a:xfrm flipV="1">
              <a:off x="13183" y="4498"/>
              <a:ext cx="724" cy="35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anchor="ctr"/>
            <a:lstStyle/>
            <a:p>
              <a:endParaRPr lang="sr-Latn-BA" sz="1200">
                <a:solidFill>
                  <a:srgbClr val="FFFF00"/>
                </a:solidFill>
              </a:endParaRPr>
            </a:p>
          </p:txBody>
        </p:sp>
        <p:sp>
          <p:nvSpPr>
            <p:cNvPr id="16426" name="Line 42"/>
            <p:cNvSpPr>
              <a:spLocks noChangeShapeType="1"/>
            </p:cNvSpPr>
            <p:nvPr/>
          </p:nvSpPr>
          <p:spPr bwMode="auto">
            <a:xfrm flipV="1">
              <a:off x="13183" y="4676"/>
              <a:ext cx="724" cy="9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anchor="ctr"/>
            <a:lstStyle/>
            <a:p>
              <a:endParaRPr lang="sr-Latn-BA" sz="12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28255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2696"/>
            <a:ext cx="7643813" cy="649288"/>
          </a:xfrm>
          <a:ln/>
        </p:spPr>
        <p:txBody>
          <a:bodyPr>
            <a:normAutofit fontScale="90000"/>
          </a:bodyPr>
          <a:lstStyle/>
          <a:p>
            <a:r>
              <a:rPr lang="sl-SI" i="1" dirty="0"/>
              <a:t>Sistem n-1</a:t>
            </a:r>
            <a:endParaRPr lang="en-GB" i="1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556792"/>
            <a:ext cx="7643812" cy="3586720"/>
          </a:xfrm>
        </p:spPr>
        <p:txBody>
          <a:bodyPr>
            <a:normAutofit/>
          </a:bodyPr>
          <a:lstStyle/>
          <a:p>
            <a:r>
              <a:rPr lang="sl-SI" sz="2400" dirty="0"/>
              <a:t>valuta n-te države (N-valuta) je </a:t>
            </a:r>
            <a:r>
              <a:rPr lang="sl-SI" sz="2400" dirty="0" smtClean="0"/>
              <a:t>konvertibilna za opšte prihvatljivu robu (zlato) po fiksnoj cijeni, valute svih ostalih država su u fiksnom odnosu do N-valute.</a:t>
            </a:r>
            <a:endParaRPr lang="sl-SI" sz="2400" dirty="0"/>
          </a:p>
          <a:p>
            <a:r>
              <a:rPr lang="sl-SI" sz="2400" dirty="0" smtClean="0"/>
              <a:t>Nema automatizma</a:t>
            </a:r>
            <a:r>
              <a:rPr lang="sl-SI" sz="2400" dirty="0"/>
              <a:t>!</a:t>
            </a:r>
          </a:p>
          <a:p>
            <a:r>
              <a:rPr lang="sl-SI" sz="2400" dirty="0" smtClean="0"/>
              <a:t>Države moraju donijeti i sprovoditi mjere ekonomske politike namijenjene platnobilansnom prilagođavanju.</a:t>
            </a:r>
            <a:endParaRPr lang="en-GB" sz="2400" dirty="0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2627784" y="4005064"/>
            <a:ext cx="4267200" cy="1219200"/>
          </a:xfrm>
          <a:prstGeom prst="wedgeRoundRectCallout">
            <a:avLst>
              <a:gd name="adj1" fmla="val -74889"/>
              <a:gd name="adj2" fmla="val -2472"/>
              <a:gd name="adj3" fmla="val 16667"/>
            </a:avLst>
          </a:prstGeom>
          <a:solidFill>
            <a:srgbClr val="FFFF99">
              <a:alpha val="5000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l-SI" sz="2000" dirty="0"/>
              <a:t>Dražve sa suficitom su značajno pod manjim pritiskom za PB prilagođavanje!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xmlns="" val="218099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 autoUpdateAnimBg="0"/>
      <p:bldP spid="17411" grpId="0" build="p" autoUpdateAnimBg="0"/>
      <p:bldP spid="17413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2514600"/>
            <a:ext cx="8286808" cy="341473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sl-SI" sz="2800" dirty="0" smtClean="0"/>
              <a:t>Države sa PB deficitom preuzimaju relativno veći dio troškova prilagođavanja.</a:t>
            </a:r>
            <a:endParaRPr lang="sl-SI" sz="2800" dirty="0"/>
          </a:p>
          <a:p>
            <a:pPr>
              <a:lnSpc>
                <a:spcPct val="90000"/>
              </a:lnSpc>
            </a:pPr>
            <a:r>
              <a:rPr lang="sl-SI" sz="2800" dirty="0"/>
              <a:t>N-država mora </a:t>
            </a:r>
            <a:r>
              <a:rPr lang="sl-SI" sz="2800" dirty="0" smtClean="0"/>
              <a:t>preuzeti takvu neto PB poziciju kakvu hoće grupa n-1 država u sistemu.:</a:t>
            </a:r>
          </a:p>
          <a:p>
            <a:pPr lvl="1">
              <a:lnSpc>
                <a:spcPct val="90000"/>
              </a:lnSpc>
            </a:pPr>
            <a:r>
              <a:rPr lang="sl-SI" sz="2800" dirty="0" smtClean="0"/>
              <a:t>Privredno izuzetno moćna</a:t>
            </a:r>
          </a:p>
          <a:p>
            <a:pPr lvl="1">
              <a:lnSpc>
                <a:spcPct val="90000"/>
              </a:lnSpc>
            </a:pPr>
            <a:r>
              <a:rPr lang="sl-SI" sz="2800" dirty="0" smtClean="0"/>
              <a:t>Istovremeno privredno prilično zatvorena od inostranstva.</a:t>
            </a:r>
            <a:endParaRPr lang="sl-SI" sz="2800" dirty="0"/>
          </a:p>
          <a:p>
            <a:pPr lvl="1">
              <a:lnSpc>
                <a:spcPct val="90000"/>
              </a:lnSpc>
            </a:pPr>
            <a:r>
              <a:rPr lang="sl-SI" sz="2800" dirty="0"/>
              <a:t>N-valuta mora biti </a:t>
            </a:r>
            <a:r>
              <a:rPr lang="sl-SI" sz="2800" dirty="0" smtClean="0"/>
              <a:t>stabilna.</a:t>
            </a:r>
            <a:endParaRPr lang="en-GB" sz="2800" dirty="0"/>
          </a:p>
        </p:txBody>
      </p:sp>
      <p:sp>
        <p:nvSpPr>
          <p:cNvPr id="18441" name="WordArt 9" descr="Narrow vertical"/>
          <p:cNvSpPr>
            <a:spLocks noChangeArrowheads="1" noChangeShapeType="1" noTextEdit="1"/>
          </p:cNvSpPr>
          <p:nvPr/>
        </p:nvSpPr>
        <p:spPr bwMode="auto">
          <a:xfrm>
            <a:off x="762000" y="1219200"/>
            <a:ext cx="7467600" cy="1084263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3630"/>
              </a:avLst>
            </a:prstTxWarp>
          </a:bodyPr>
          <a:lstStyle/>
          <a:p>
            <a:r>
              <a:rPr lang="sr-Latn-BA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808080"/>
                  </a:outerShdw>
                </a:effectLst>
                <a:latin typeface="Arial Black"/>
              </a:rPr>
              <a:t>asimetričnost u prilagođavanju</a:t>
            </a:r>
          </a:p>
        </p:txBody>
      </p:sp>
      <p:sp>
        <p:nvSpPr>
          <p:cNvPr id="18442" name="WordArt 10" descr="Medium wood"/>
          <p:cNvSpPr>
            <a:spLocks noChangeArrowheads="1" noChangeShapeType="1" noTextEdit="1"/>
          </p:cNvSpPr>
          <p:nvPr/>
        </p:nvSpPr>
        <p:spPr bwMode="auto">
          <a:xfrm>
            <a:off x="2123728" y="635868"/>
            <a:ext cx="51530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r>
              <a:rPr lang="sr-Latn-BA" sz="3200" kern="10" dirty="0">
                <a:ln w="9525">
                  <a:round/>
                  <a:headEnd/>
                  <a:tailEnd/>
                </a:ln>
                <a:latin typeface="Arial Black"/>
              </a:rPr>
              <a:t>brettonwoodski sistem</a:t>
            </a:r>
          </a:p>
        </p:txBody>
      </p:sp>
    </p:spTree>
    <p:extLst>
      <p:ext uri="{BB962C8B-B14F-4D97-AF65-F5344CB8AC3E}">
        <p14:creationId xmlns:p14="http://schemas.microsoft.com/office/powerpoint/2010/main" xmlns="" val="115332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6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 advAuto="0"/>
      <p:bldP spid="18441" grpId="0"/>
      <p:bldP spid="1844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0" y="620688"/>
            <a:ext cx="7643813" cy="649288"/>
          </a:xfrm>
          <a:ln/>
        </p:spPr>
        <p:txBody>
          <a:bodyPr>
            <a:normAutofit fontScale="90000"/>
          </a:bodyPr>
          <a:lstStyle/>
          <a:p>
            <a:r>
              <a:rPr lang="sl-SI" i="1" dirty="0"/>
              <a:t>Sistem </a:t>
            </a:r>
            <a:r>
              <a:rPr lang="sl-SI" i="1" dirty="0" smtClean="0"/>
              <a:t>međunarodne </a:t>
            </a:r>
            <a:r>
              <a:rPr lang="sl-SI" i="1" dirty="0"/>
              <a:t>koordinacije</a:t>
            </a:r>
            <a:endParaRPr lang="en-GB" i="1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700808"/>
            <a:ext cx="7643812" cy="3728456"/>
          </a:xfrm>
        </p:spPr>
        <p:txBody>
          <a:bodyPr>
            <a:normAutofit/>
          </a:bodyPr>
          <a:lstStyle/>
          <a:p>
            <a:r>
              <a:rPr lang="sl-SI" sz="2400" dirty="0" smtClean="0"/>
              <a:t>Koordinacija ekonomskih politika svjetskih privrednih sila &amp; koordinacija kertanja devziznih kurseva.</a:t>
            </a:r>
            <a:endParaRPr lang="sl-SI" sz="2400" dirty="0"/>
          </a:p>
          <a:p>
            <a:r>
              <a:rPr lang="sl-SI" sz="2400" dirty="0"/>
              <a:t>K</a:t>
            </a:r>
            <a:r>
              <a:rPr lang="sl-SI" sz="2400" dirty="0" smtClean="0"/>
              <a:t>ljučni </a:t>
            </a:r>
            <a:r>
              <a:rPr lang="sl-SI" sz="2400" dirty="0"/>
              <a:t>faktor: izbor </a:t>
            </a:r>
            <a:r>
              <a:rPr lang="sl-SI" sz="2400" dirty="0" smtClean="0"/>
              <a:t>deviznog </a:t>
            </a:r>
            <a:r>
              <a:rPr lang="sl-SI" sz="2400" dirty="0"/>
              <a:t>režima</a:t>
            </a:r>
          </a:p>
          <a:p>
            <a:r>
              <a:rPr lang="sl-SI" sz="2400" dirty="0" smtClean="0"/>
              <a:t>Razlozi za neravnotežu u PB:</a:t>
            </a:r>
            <a:endParaRPr lang="sl-SI" sz="2400" dirty="0"/>
          </a:p>
          <a:p>
            <a:pPr lvl="1"/>
            <a:r>
              <a:rPr lang="sl-SI" sz="2400" dirty="0" smtClean="0"/>
              <a:t>Vanjski šokovi (asimetrični).</a:t>
            </a:r>
            <a:endParaRPr lang="sl-SI" sz="2400" dirty="0"/>
          </a:p>
          <a:p>
            <a:pPr lvl="1"/>
            <a:r>
              <a:rPr lang="sl-SI" sz="2400" dirty="0" smtClean="0"/>
              <a:t>Neusklađenost u ekonomskim politikama pojedinih država.</a:t>
            </a:r>
            <a:endParaRPr lang="en-GB" sz="2400" dirty="0"/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467544" y="4420360"/>
            <a:ext cx="7929618" cy="1844824"/>
          </a:xfrm>
          <a:prstGeom prst="horizontalScroll">
            <a:avLst>
              <a:gd name="adj" fmla="val 12500"/>
            </a:avLst>
          </a:prstGeom>
          <a:solidFill>
            <a:srgbClr val="FFFF99">
              <a:alpha val="50000"/>
            </a:srgbClr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sl-SI" sz="2000" dirty="0"/>
              <a:t>Fleksibilni devizni kurs </a:t>
            </a:r>
            <a:r>
              <a:rPr lang="sl-SI" sz="2000" dirty="0">
                <a:sym typeface="Symbol" pitchFamily="18" charset="2"/>
              </a:rPr>
              <a:t> lakše reagovanje na asimetrične škove &amp;</a:t>
            </a:r>
          </a:p>
          <a:p>
            <a:r>
              <a:rPr lang="sl-SI" sz="2000" dirty="0">
                <a:sym typeface="Symbol" pitchFamily="18" charset="2"/>
              </a:rPr>
              <a:t> više mogućnosti za vođenje nezavisne ekonomske politike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xmlns="" val="1798179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 autoUpdateAnimBg="0"/>
      <p:bldP spid="19459" grpId="0" build="p" autoUpdateAnimBg="0"/>
      <p:bldP spid="19460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Osnove finansijskog sistema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js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611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548680"/>
            <a:ext cx="7643813" cy="649288"/>
          </a:xfrm>
          <a:ln/>
        </p:spPr>
        <p:txBody>
          <a:bodyPr>
            <a:normAutofit fontScale="90000"/>
          </a:bodyPr>
          <a:lstStyle/>
          <a:p>
            <a:r>
              <a:rPr lang="sl-SI" i="1" dirty="0"/>
              <a:t>Monetarna unija</a:t>
            </a:r>
            <a:endParaRPr lang="en-GB" i="1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484784"/>
            <a:ext cx="7643812" cy="4901724"/>
          </a:xfrm>
        </p:spPr>
        <p:txBody>
          <a:bodyPr>
            <a:noAutofit/>
          </a:bodyPr>
          <a:lstStyle/>
          <a:p>
            <a:r>
              <a:rPr lang="sl-SI" sz="2800" dirty="0" smtClean="0"/>
              <a:t>Države se u potpunosti odreknu svoje nacionalne monetarne politike i prepuste je nekoj nadnacionalnoj instituciji.</a:t>
            </a:r>
            <a:endParaRPr lang="sl-SI" sz="2800" dirty="0"/>
          </a:p>
          <a:p>
            <a:endParaRPr lang="sl-SI" sz="2800" dirty="0"/>
          </a:p>
          <a:p>
            <a:r>
              <a:rPr lang="sl-SI" sz="2800" dirty="0" smtClean="0"/>
              <a:t>Zajednička valuta postaje jedino legalno platno sredstva u svim članicama monetarne unije.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1999989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 autoUpdateAnimBg="0"/>
      <p:bldP spid="20483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71600" y="2204864"/>
            <a:ext cx="7315200" cy="1293592"/>
          </a:xfrm>
        </p:spPr>
        <p:txBody>
          <a:bodyPr>
            <a:normAutofit fontScale="90000"/>
          </a:bodyPr>
          <a:lstStyle/>
          <a:p>
            <a:r>
              <a:rPr lang="sr-Latn-BA" dirty="0" smtClean="0"/>
              <a:t>Međunarodni finansijski sistem nakon drugog svjetskog rata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xmlns="" val="188719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1857364"/>
            <a:ext cx="7643813" cy="649288"/>
          </a:xfrm>
          <a:ln/>
        </p:spPr>
        <p:txBody>
          <a:bodyPr>
            <a:normAutofit fontScale="90000"/>
          </a:bodyPr>
          <a:lstStyle/>
          <a:p>
            <a:r>
              <a:rPr lang="sl-SI" dirty="0" smtClean="0"/>
              <a:t>Sadržaj predavanja</a:t>
            </a:r>
            <a:endParaRPr lang="en-GB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2500306"/>
            <a:ext cx="7643812" cy="3671888"/>
          </a:xfrm>
        </p:spPr>
        <p:txBody>
          <a:bodyPr/>
          <a:lstStyle/>
          <a:p>
            <a:pPr marL="457200" indent="-457200">
              <a:buFont typeface="Wingdings 2" pitchFamily="18" charset="2"/>
              <a:buAutoNum type="arabicPeriod"/>
            </a:pPr>
            <a:r>
              <a:rPr lang="sl-SI" dirty="0">
                <a:cs typeface="Times New Roman" pitchFamily="18" charset="0"/>
              </a:rPr>
              <a:t>Brettowoodski monetarni sistem – </a:t>
            </a:r>
            <a:r>
              <a:rPr lang="sl-SI" dirty="0" smtClean="0">
                <a:cs typeface="Times New Roman" pitchFamily="18" charset="0"/>
              </a:rPr>
              <a:t>period </a:t>
            </a:r>
            <a:r>
              <a:rPr lang="sl-SI" dirty="0">
                <a:cs typeface="Times New Roman" pitchFamily="18" charset="0"/>
              </a:rPr>
              <a:t>1944 – 1971/73</a:t>
            </a:r>
            <a:r>
              <a:rPr lang="en-GB" dirty="0"/>
              <a:t> </a:t>
            </a:r>
            <a:endParaRPr lang="sl-SI" dirty="0"/>
          </a:p>
          <a:p>
            <a:pPr marL="457200" indent="-457200">
              <a:buFont typeface="Wingdings 2" pitchFamily="18" charset="2"/>
              <a:buAutoNum type="arabicPeriod"/>
            </a:pPr>
            <a:r>
              <a:rPr lang="sl-SI" dirty="0">
                <a:cs typeface="Times New Roman" pitchFamily="18" charset="0"/>
              </a:rPr>
              <a:t>Sistem fleksibilnih deviznih </a:t>
            </a:r>
            <a:r>
              <a:rPr lang="sl-SI" dirty="0" smtClean="0">
                <a:cs typeface="Times New Roman" pitchFamily="18" charset="0"/>
              </a:rPr>
              <a:t>kurseva – period od </a:t>
            </a:r>
            <a:r>
              <a:rPr lang="sl-SI" dirty="0">
                <a:cs typeface="Times New Roman" pitchFamily="18" charset="0"/>
              </a:rPr>
              <a:t>1973. </a:t>
            </a:r>
            <a:r>
              <a:rPr lang="sl-SI" dirty="0" smtClean="0">
                <a:cs typeface="Times New Roman" pitchFamily="18" charset="0"/>
              </a:rPr>
              <a:t>dalje</a:t>
            </a:r>
            <a:r>
              <a:rPr lang="en-GB" dirty="0" smtClean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015886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 autoUpdateAnimBg="0"/>
      <p:bldP spid="7171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71600" y="2060848"/>
            <a:ext cx="7315200" cy="1293592"/>
          </a:xfrm>
        </p:spPr>
        <p:txBody>
          <a:bodyPr>
            <a:normAutofit fontScale="90000"/>
          </a:bodyPr>
          <a:lstStyle/>
          <a:p>
            <a:r>
              <a:rPr lang="it-IT" dirty="0"/>
              <a:t>Brettowoodski monetarni sistem – period 1944 – 1971/73</a:t>
            </a:r>
            <a:br>
              <a:rPr lang="it-IT" dirty="0"/>
            </a:b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xmlns="" val="23730043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692696"/>
            <a:ext cx="7643813" cy="649288"/>
          </a:xfrm>
          <a:ln/>
        </p:spPr>
        <p:txBody>
          <a:bodyPr>
            <a:normAutofit fontScale="90000"/>
          </a:bodyPr>
          <a:lstStyle/>
          <a:p>
            <a:pPr marL="533400" indent="-533400"/>
            <a:r>
              <a:rPr lang="sl-SI" i="1" dirty="0" smtClean="0"/>
              <a:t>Nastanak sistema</a:t>
            </a:r>
            <a:endParaRPr lang="en-GB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628800"/>
            <a:ext cx="7643812" cy="3014646"/>
          </a:xfrm>
        </p:spPr>
        <p:txBody>
          <a:bodyPr>
            <a:normAutofit/>
          </a:bodyPr>
          <a:lstStyle/>
          <a:p>
            <a:r>
              <a:rPr lang="sl-SI" sz="2800" dirty="0" smtClean="0">
                <a:cs typeface="Times New Roman" pitchFamily="18" charset="0"/>
              </a:rPr>
              <a:t>Kreiranje poslijeratnog monetarnog uređanja počiva</a:t>
            </a:r>
            <a:r>
              <a:rPr lang="sl-SI" sz="2800" dirty="0" smtClean="0"/>
              <a:t>:</a:t>
            </a:r>
            <a:endParaRPr lang="sl-SI" sz="2800" dirty="0"/>
          </a:p>
          <a:p>
            <a:pPr lvl="1"/>
            <a:r>
              <a:rPr lang="sl-SI" sz="2800" dirty="0" smtClean="0"/>
              <a:t>Na tadašnjim ekonomskim karakteristikama.</a:t>
            </a:r>
            <a:endParaRPr lang="sl-SI" sz="2800" dirty="0"/>
          </a:p>
          <a:p>
            <a:pPr lvl="1"/>
            <a:r>
              <a:rPr lang="sl-SI" sz="2800" dirty="0" smtClean="0"/>
              <a:t>Na negativnim iskustvima iz perioda između dva svjetska rata:</a:t>
            </a:r>
            <a:endParaRPr lang="sl-SI" sz="2800" dirty="0"/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00034" y="4643446"/>
            <a:ext cx="2133600" cy="923330"/>
          </a:xfrm>
          <a:prstGeom prst="rect">
            <a:avLst/>
          </a:prstGeom>
          <a:solidFill>
            <a:schemeClr val="hlink">
              <a:alpha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dirty="0">
                <a:solidFill>
                  <a:srgbClr val="FFFFFF"/>
                </a:solidFill>
                <a:cs typeface="Times New Roman" pitchFamily="18" charset="0"/>
              </a:rPr>
              <a:t>Postaviti sistem stabilnih deviznih kurseva</a:t>
            </a:r>
            <a:endParaRPr lang="en-GB" dirty="0">
              <a:solidFill>
                <a:srgbClr val="FFFFFF"/>
              </a:solidFill>
              <a:cs typeface="Times New Roman" pitchFamily="18" charset="0"/>
            </a:endParaRP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3000364" y="4714884"/>
            <a:ext cx="2133600" cy="923330"/>
          </a:xfrm>
          <a:prstGeom prst="rect">
            <a:avLst/>
          </a:prstGeom>
          <a:solidFill>
            <a:schemeClr val="accent2">
              <a:alpha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dirty="0">
                <a:solidFill>
                  <a:srgbClr val="FFFFFF"/>
                </a:solidFill>
                <a:cs typeface="Times New Roman" pitchFamily="18" charset="0"/>
              </a:rPr>
              <a:t>Osigurati dodatnu međunarodnu likvidnost</a:t>
            </a:r>
            <a:endParaRPr lang="en-GB" dirty="0">
              <a:solidFill>
                <a:srgbClr val="FFFFFF"/>
              </a:solidFill>
              <a:cs typeface="Times New Roman" pitchFamily="18" charset="0"/>
            </a:endParaRP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5562600" y="4724400"/>
            <a:ext cx="2895600" cy="1200329"/>
          </a:xfrm>
          <a:prstGeom prst="rect">
            <a:avLst/>
          </a:prstGeom>
          <a:solidFill>
            <a:schemeClr val="accent1">
              <a:alpha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dirty="0">
                <a:solidFill>
                  <a:srgbClr val="FFFFFF"/>
                </a:solidFill>
                <a:cs typeface="Times New Roman" pitchFamily="18" charset="0"/>
              </a:rPr>
              <a:t>Oblikovati mehanizam za efikasno uklanjanje platnobilansnih neravnoteža</a:t>
            </a:r>
            <a:endParaRPr lang="en-GB" dirty="0">
              <a:solidFill>
                <a:srgbClr val="FFFFFF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331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 autoUpdateAnimBg="0"/>
      <p:bldP spid="8195" grpId="0" autoUpdateAnimBg="0"/>
      <p:bldP spid="8209" grpId="0" animBg="1" autoUpdateAnimBg="0"/>
      <p:bldP spid="8210" grpId="0" animBg="1" autoUpdateAnimBg="0"/>
      <p:bldP spid="8212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692696"/>
            <a:ext cx="7643813" cy="649288"/>
          </a:xfrm>
        </p:spPr>
        <p:txBody>
          <a:bodyPr>
            <a:normAutofit fontScale="90000"/>
          </a:bodyPr>
          <a:lstStyle/>
          <a:p>
            <a:r>
              <a:rPr lang="hr-HR" b="1" dirty="0" smtClean="0"/>
              <a:t>Keynesov plan – </a:t>
            </a:r>
            <a:endParaRPr lang="sr-Latn-BA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628800"/>
            <a:ext cx="7643812" cy="5014910"/>
          </a:xfrm>
        </p:spPr>
        <p:txBody>
          <a:bodyPr>
            <a:normAutofit/>
          </a:bodyPr>
          <a:lstStyle/>
          <a:p>
            <a:r>
              <a:rPr lang="hr-HR" sz="2600" dirty="0" smtClean="0"/>
              <a:t>osnivanje </a:t>
            </a:r>
            <a:r>
              <a:rPr lang="hr-HR" sz="2600" dirty="0"/>
              <a:t>međunarodne klirinške unije koja bi obavljala prebijanja salda </a:t>
            </a:r>
            <a:r>
              <a:rPr lang="hr-HR" sz="2600" dirty="0" smtClean="0"/>
              <a:t>krajem </a:t>
            </a:r>
            <a:r>
              <a:rPr lang="hr-HR" sz="2600" dirty="0"/>
              <a:t>svakog mjeseca </a:t>
            </a:r>
          </a:p>
          <a:p>
            <a:r>
              <a:rPr lang="hr-HR" sz="2600" dirty="0"/>
              <a:t>središnje banke bi međusobno odobravale kredite</a:t>
            </a:r>
          </a:p>
          <a:p>
            <a:r>
              <a:rPr lang="hr-HR" sz="2600" b="1" dirty="0"/>
              <a:t>uvođenje svjetske novčane jedinice </a:t>
            </a:r>
            <a:r>
              <a:rPr lang="hr-HR" sz="2600" b="1" dirty="0" smtClean="0"/>
              <a:t> </a:t>
            </a:r>
            <a:r>
              <a:rPr lang="hr-HR" sz="2600" b="1" dirty="0"/>
              <a:t>koja bi bio zamjenik zlata koje bi se demonetiziralo i imala bi </a:t>
            </a:r>
            <a:r>
              <a:rPr lang="hr-HR" sz="2600" b="1" dirty="0" smtClean="0"/>
              <a:t>kurs </a:t>
            </a:r>
            <a:r>
              <a:rPr lang="hr-HR" sz="2600" b="1" dirty="0"/>
              <a:t>prema zlatu i drugim valutama </a:t>
            </a:r>
          </a:p>
        </p:txBody>
      </p:sp>
    </p:spTree>
    <p:extLst>
      <p:ext uri="{BB962C8B-B14F-4D97-AF65-F5344CB8AC3E}">
        <p14:creationId xmlns:p14="http://schemas.microsoft.com/office/powerpoint/2010/main" xmlns="" val="22199278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548680"/>
            <a:ext cx="7643813" cy="649288"/>
          </a:xfrm>
        </p:spPr>
        <p:txBody>
          <a:bodyPr>
            <a:normAutofit fontScale="90000"/>
          </a:bodyPr>
          <a:lstStyle/>
          <a:p>
            <a:r>
              <a:rPr lang="hr-HR" b="1" dirty="0" smtClean="0"/>
              <a:t>Whiteov plan</a:t>
            </a:r>
            <a:r>
              <a:rPr lang="hr-HR" dirty="0" smtClean="0"/>
              <a:t> -</a:t>
            </a:r>
            <a:endParaRPr lang="sr-Latn-BA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484784"/>
            <a:ext cx="8001056" cy="4944612"/>
          </a:xfrm>
        </p:spPr>
        <p:txBody>
          <a:bodyPr>
            <a:normAutofit lnSpcReduction="10000"/>
          </a:bodyPr>
          <a:lstStyle/>
          <a:p>
            <a:r>
              <a:rPr lang="hr-HR" sz="2600" dirty="0" smtClean="0"/>
              <a:t>polazi </a:t>
            </a:r>
            <a:r>
              <a:rPr lang="hr-HR" sz="2600" dirty="0"/>
              <a:t>od stabilnih deviznih </a:t>
            </a:r>
            <a:r>
              <a:rPr lang="hr-HR" sz="2600" dirty="0" smtClean="0"/>
              <a:t>kurseva </a:t>
            </a:r>
            <a:r>
              <a:rPr lang="hr-HR" sz="2600" dirty="0"/>
              <a:t>i smanjivanja deviznih restrikcija  </a:t>
            </a:r>
          </a:p>
          <a:p>
            <a:r>
              <a:rPr lang="hr-HR" sz="2600" dirty="0"/>
              <a:t>predviđa osnivanje međunarodnog stabilizacijskog fonda čija sredstva bi se formirala na načelu kvota (uplaćenim u zlatu ili u konvertibilnim devizama) a davale bi pravo na određeni broj glasova u Skupštini Fonda i pravo na otkup sredstava od Fonda radi otklanjanja neravnoteže u </a:t>
            </a:r>
            <a:r>
              <a:rPr lang="hr-HR" sz="2600" dirty="0" smtClean="0"/>
              <a:t>platnom bilansu. </a:t>
            </a:r>
            <a:endParaRPr lang="hr-HR" sz="2600" dirty="0"/>
          </a:p>
          <a:p>
            <a:r>
              <a:rPr lang="hr-HR" sz="2600" dirty="0"/>
              <a:t>Najvažniju ulogu imalo bi zlato i konvertibilne devize (USD). </a:t>
            </a:r>
          </a:p>
          <a:p>
            <a:r>
              <a:rPr lang="hr-HR" sz="2600" dirty="0"/>
              <a:t>Intervalutarna vrijednost valuta članica Fonda određivala bi se prema zlatu ili dolaru   </a:t>
            </a:r>
            <a:endParaRPr lang="hr-HR" sz="2600" b="1" u="sng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8273221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7158" y="1196752"/>
            <a:ext cx="7643812" cy="4475376"/>
          </a:xfrm>
        </p:spPr>
        <p:txBody>
          <a:bodyPr>
            <a:normAutofit/>
          </a:bodyPr>
          <a:lstStyle/>
          <a:p>
            <a:r>
              <a:rPr lang="hr-HR" sz="2800" dirty="0" smtClean="0"/>
              <a:t>Na temelju ta dva plana izrađen je </a:t>
            </a:r>
            <a:r>
              <a:rPr lang="hr-HR" sz="2800" i="1" dirty="0" smtClean="0"/>
              <a:t>Zajednički plan</a:t>
            </a:r>
            <a:r>
              <a:rPr lang="hr-HR" sz="2800" dirty="0" smtClean="0"/>
              <a:t> s više elemenata Whiteovog plana </a:t>
            </a:r>
            <a:r>
              <a:rPr lang="hr-HR" sz="2800" dirty="0" smtClean="0">
                <a:sym typeface="Wingdings" pitchFamily="2" charset="2"/>
              </a:rPr>
              <a:t> 22.7.1944. osnovan je Međunarodni Monetarni Fond</a:t>
            </a:r>
          </a:p>
          <a:p>
            <a:r>
              <a:rPr lang="hr-HR" sz="2800" dirty="0" smtClean="0">
                <a:sym typeface="Wingdings" pitchFamily="2" charset="2"/>
              </a:rPr>
              <a:t>Time je prvi put u istoriji institucionaliziran međunarodni monetarni sistem u obliku jedne međunarodne institucije </a:t>
            </a:r>
          </a:p>
          <a:p>
            <a:endParaRPr lang="sr-Latn-BA" sz="2800" dirty="0"/>
          </a:p>
        </p:txBody>
      </p:sp>
    </p:spTree>
    <p:extLst>
      <p:ext uri="{BB962C8B-B14F-4D97-AF65-F5344CB8AC3E}">
        <p14:creationId xmlns:p14="http://schemas.microsoft.com/office/powerpoint/2010/main" xmlns="" val="19876315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548680"/>
            <a:ext cx="7643813" cy="649288"/>
          </a:xfrm>
          <a:ln/>
        </p:spPr>
        <p:txBody>
          <a:bodyPr>
            <a:normAutofit fontScale="90000"/>
          </a:bodyPr>
          <a:lstStyle/>
          <a:p>
            <a:r>
              <a:rPr lang="sl-SI" i="1" dirty="0">
                <a:cs typeface="Arial" charset="0"/>
              </a:rPr>
              <a:t>Osnovne komponente/elementi sistema</a:t>
            </a:r>
            <a:endParaRPr lang="en-GB" i="1" dirty="0">
              <a:cs typeface="Arial" charset="0"/>
            </a:endParaRPr>
          </a:p>
        </p:txBody>
      </p:sp>
      <p:sp>
        <p:nvSpPr>
          <p:cNvPr id="25676" name="Rectangle 76"/>
          <p:cNvSpPr>
            <a:spLocks noGrp="1" noChangeArrowheads="1"/>
          </p:cNvSpPr>
          <p:nvPr>
            <p:ph idx="1"/>
          </p:nvPr>
        </p:nvSpPr>
        <p:spPr>
          <a:xfrm>
            <a:off x="428596" y="1340768"/>
            <a:ext cx="7643812" cy="4831426"/>
          </a:xfrm>
          <a:noFill/>
          <a:ln/>
        </p:spPr>
        <p:txBody>
          <a:bodyPr>
            <a:noAutofit/>
          </a:bodyPr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sl-SI" sz="2400" dirty="0" smtClean="0">
                <a:cs typeface="Times New Roman" pitchFamily="18" charset="0"/>
              </a:rPr>
              <a:t>Brettonwoodsko međunarodno finansijsko uređenje utemeljeno je prije svega u skladu sa interesima SAD.</a:t>
            </a:r>
            <a:endParaRPr lang="sl-SI" sz="2400" dirty="0"/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sl-SI" sz="2400" dirty="0" smtClean="0">
                <a:cs typeface="Times New Roman" pitchFamily="18" charset="0"/>
              </a:rPr>
              <a:t>Tipičen primjer</a:t>
            </a:r>
            <a:r>
              <a:rPr lang="sl-SI" sz="2400" b="1" i="1" dirty="0" smtClean="0">
                <a:cs typeface="Times New Roman" pitchFamily="18" charset="0"/>
              </a:rPr>
              <a:t> </a:t>
            </a:r>
            <a:r>
              <a:rPr lang="sl-SI" sz="2400" i="1" dirty="0">
                <a:cs typeface="Times New Roman" pitchFamily="18" charset="0"/>
              </a:rPr>
              <a:t>n–1</a:t>
            </a:r>
            <a:r>
              <a:rPr lang="sl-SI" sz="2400" dirty="0">
                <a:cs typeface="Times New Roman" pitchFamily="18" charset="0"/>
              </a:rPr>
              <a:t> sistema </a:t>
            </a:r>
            <a:r>
              <a:rPr lang="sl-SI" sz="2400" dirty="0" smtClean="0">
                <a:cs typeface="Times New Roman" pitchFamily="18" charset="0"/>
              </a:rPr>
              <a:t>sa USD kao </a:t>
            </a:r>
            <a:r>
              <a:rPr lang="sl-SI" sz="2400" i="1" dirty="0" smtClean="0">
                <a:cs typeface="Times New Roman" pitchFamily="18" charset="0"/>
              </a:rPr>
              <a:t>N</a:t>
            </a:r>
            <a:r>
              <a:rPr lang="sl-SI" sz="2400" dirty="0" smtClean="0">
                <a:cs typeface="Times New Roman" pitchFamily="18" charset="0"/>
              </a:rPr>
              <a:t>-ta valuta</a:t>
            </a:r>
            <a:r>
              <a:rPr lang="sl-SI" sz="2400" dirty="0" smtClean="0"/>
              <a:t>:</a:t>
            </a:r>
            <a:endParaRPr lang="sl-SI" sz="2400" dirty="0"/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sl-SI" sz="2400" dirty="0">
                <a:cs typeface="Times New Roman" pitchFamily="18" charset="0"/>
              </a:rPr>
              <a:t>konvertibilnost USD za zlato po </a:t>
            </a:r>
            <a:r>
              <a:rPr lang="sl-SI" sz="2400" dirty="0" smtClean="0">
                <a:cs typeface="Times New Roman" pitchFamily="18" charset="0"/>
              </a:rPr>
              <a:t>cijeni </a:t>
            </a:r>
            <a:r>
              <a:rPr lang="sl-SI" sz="2400" dirty="0">
                <a:cs typeface="Times New Roman" pitchFamily="18" charset="0"/>
              </a:rPr>
              <a:t>35 USD za </a:t>
            </a:r>
            <a:r>
              <a:rPr lang="sl-SI" sz="2400" dirty="0" smtClean="0">
                <a:cs typeface="Times New Roman" pitchFamily="18" charset="0"/>
              </a:rPr>
              <a:t>uncu, a konvertibilnost je bila ograničena isključivo na monetarne vlasti. </a:t>
            </a:r>
            <a:endParaRPr lang="sl-SI" sz="2400" dirty="0"/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sl-SI" sz="2400" i="1" dirty="0">
                <a:cs typeface="Times New Roman" pitchFamily="18" charset="0"/>
              </a:rPr>
              <a:t>n–1</a:t>
            </a:r>
            <a:r>
              <a:rPr lang="sl-SI" sz="2400" b="1" dirty="0">
                <a:cs typeface="Times New Roman" pitchFamily="18" charset="0"/>
              </a:rPr>
              <a:t> </a:t>
            </a:r>
            <a:r>
              <a:rPr lang="sl-SI" sz="2400" dirty="0">
                <a:cs typeface="Times New Roman" pitchFamily="18" charset="0"/>
              </a:rPr>
              <a:t>države </a:t>
            </a:r>
            <a:r>
              <a:rPr lang="sl-SI" sz="2400" dirty="0" smtClean="0">
                <a:cs typeface="Times New Roman" pitchFamily="18" charset="0"/>
              </a:rPr>
              <a:t>su </a:t>
            </a:r>
            <a:r>
              <a:rPr lang="sl-SI" sz="2400" dirty="0">
                <a:cs typeface="Times New Roman" pitchFamily="18" charset="0"/>
              </a:rPr>
              <a:t>fiksirale </a:t>
            </a:r>
            <a:r>
              <a:rPr lang="sl-SI" sz="2400" dirty="0" smtClean="0">
                <a:cs typeface="Times New Roman" pitchFamily="18" charset="0"/>
              </a:rPr>
              <a:t>kurs svojih valuta </a:t>
            </a:r>
            <a:r>
              <a:rPr lang="sl-SI" sz="2400" dirty="0">
                <a:cs typeface="Times New Roman" pitchFamily="18" charset="0"/>
              </a:rPr>
              <a:t>do USD </a:t>
            </a:r>
            <a:r>
              <a:rPr lang="sl-SI" sz="2400" dirty="0" smtClean="0">
                <a:cs typeface="Times New Roman" pitchFamily="18" charset="0"/>
              </a:rPr>
              <a:t>i posredno </a:t>
            </a:r>
            <a:r>
              <a:rPr lang="sl-SI" sz="2400" dirty="0">
                <a:cs typeface="Times New Roman" pitchFamily="18" charset="0"/>
              </a:rPr>
              <a:t>preko njega </a:t>
            </a:r>
            <a:r>
              <a:rPr lang="sl-SI" sz="2400" dirty="0" smtClean="0">
                <a:cs typeface="Times New Roman" pitchFamily="18" charset="0"/>
              </a:rPr>
              <a:t>osiguravale njihovu </a:t>
            </a:r>
            <a:r>
              <a:rPr lang="sl-SI" sz="2400" dirty="0">
                <a:cs typeface="Times New Roman" pitchFamily="18" charset="0"/>
              </a:rPr>
              <a:t>konvertibilnost za </a:t>
            </a:r>
            <a:r>
              <a:rPr lang="sl-SI" sz="2400" dirty="0" smtClean="0">
                <a:cs typeface="Times New Roman" pitchFamily="18" charset="0"/>
              </a:rPr>
              <a:t>zlato.</a:t>
            </a:r>
            <a:endParaRPr lang="sl-SI" sz="2400" dirty="0"/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sl-SI" sz="2400" dirty="0" smtClean="0"/>
              <a:t>Potpisivanjem statuta IMF su države prvi put u istoriji prepustile odlučivanje o deviznim kursevima međunarodnoj organizaciji.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xmlns="" val="254796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25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25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25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25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25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 autoUpdateAnimBg="0"/>
      <p:bldP spid="25676" grpId="0" build="p" autoUpdateAnimBg="0" advAuto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7643813" cy="649288"/>
          </a:xfrm>
          <a:ln/>
        </p:spPr>
        <p:txBody>
          <a:bodyPr>
            <a:normAutofit fontScale="90000"/>
          </a:bodyPr>
          <a:lstStyle/>
          <a:p>
            <a:r>
              <a:rPr lang="sl-SI" i="1" dirty="0">
                <a:cs typeface="Arial" charset="0"/>
              </a:rPr>
              <a:t>Osnovne komponente/elementi sistema</a:t>
            </a:r>
            <a:endParaRPr lang="en-GB" i="1" dirty="0">
              <a:cs typeface="Arial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2132856"/>
            <a:ext cx="7643812" cy="4248472"/>
          </a:xfrm>
        </p:spPr>
        <p:txBody>
          <a:bodyPr>
            <a:normAutofit/>
          </a:bodyPr>
          <a:lstStyle/>
          <a:p>
            <a:r>
              <a:rPr lang="sl-SI" sz="2800" dirty="0" smtClean="0">
                <a:cs typeface="Times New Roman" pitchFamily="18" charset="0"/>
              </a:rPr>
              <a:t>Konvertibilnost USD </a:t>
            </a:r>
            <a:r>
              <a:rPr lang="sl-SI" sz="2800" dirty="0">
                <a:cs typeface="Times New Roman" pitchFamily="18" charset="0"/>
              </a:rPr>
              <a:t>za zlato po </a:t>
            </a:r>
            <a:r>
              <a:rPr lang="sl-SI" sz="2800" dirty="0" smtClean="0">
                <a:cs typeface="Times New Roman" pitchFamily="18" charset="0"/>
              </a:rPr>
              <a:t>cijeni </a:t>
            </a:r>
            <a:r>
              <a:rPr lang="sl-SI" sz="2800" dirty="0">
                <a:cs typeface="Times New Roman" pitchFamily="18" charset="0"/>
              </a:rPr>
              <a:t>35 USD = 1 </a:t>
            </a:r>
            <a:r>
              <a:rPr lang="sl-SI" sz="2800" dirty="0" smtClean="0">
                <a:cs typeface="Times New Roman" pitchFamily="18" charset="0"/>
              </a:rPr>
              <a:t>unca.</a:t>
            </a:r>
            <a:endParaRPr lang="sl-SI" sz="2800" dirty="0"/>
          </a:p>
          <a:p>
            <a:r>
              <a:rPr lang="sl-SI" sz="2800" dirty="0" smtClean="0">
                <a:cs typeface="Times New Roman" pitchFamily="18" charset="0"/>
              </a:rPr>
              <a:t>Određivanje </a:t>
            </a:r>
            <a:r>
              <a:rPr lang="sl-SI" sz="2800" dirty="0">
                <a:cs typeface="Times New Roman" pitchFamily="18" charset="0"/>
              </a:rPr>
              <a:t>paritetne </a:t>
            </a:r>
            <a:r>
              <a:rPr lang="sl-SI" sz="2800" dirty="0" smtClean="0">
                <a:cs typeface="Times New Roman" pitchFamily="18" charset="0"/>
              </a:rPr>
              <a:t>vrijednosti svake nacionalne </a:t>
            </a:r>
            <a:r>
              <a:rPr lang="sl-SI" sz="2800" dirty="0">
                <a:cs typeface="Times New Roman" pitchFamily="18" charset="0"/>
              </a:rPr>
              <a:t>valute </a:t>
            </a:r>
            <a:r>
              <a:rPr lang="sl-SI" sz="2800" dirty="0" smtClean="0">
                <a:cs typeface="Times New Roman" pitchFamily="18" charset="0"/>
              </a:rPr>
              <a:t>u </a:t>
            </a:r>
            <a:r>
              <a:rPr lang="sl-SI" sz="2800" dirty="0">
                <a:cs typeface="Times New Roman" pitchFamily="18" charset="0"/>
              </a:rPr>
              <a:t>odnosu </a:t>
            </a:r>
            <a:r>
              <a:rPr lang="sl-SI" sz="2800" dirty="0" smtClean="0">
                <a:cs typeface="Times New Roman" pitchFamily="18" charset="0"/>
              </a:rPr>
              <a:t>prema USD.</a:t>
            </a:r>
            <a:endParaRPr lang="sl-SI" sz="2800" dirty="0"/>
          </a:p>
          <a:p>
            <a:r>
              <a:rPr lang="sl-SI" sz="2800" dirty="0" smtClean="0">
                <a:cs typeface="Times New Roman" pitchFamily="18" charset="0"/>
              </a:rPr>
              <a:t>Granice kretanja deviznog kursa u visini </a:t>
            </a:r>
            <a:r>
              <a:rPr lang="sl-SI" sz="2800" dirty="0">
                <a:cs typeface="Times New Roman" pitchFamily="18" charset="0"/>
              </a:rPr>
              <a:t>+/-1 </a:t>
            </a:r>
            <a:r>
              <a:rPr lang="sl-SI" sz="2800" dirty="0" smtClean="0">
                <a:cs typeface="Times New Roman" pitchFamily="18" charset="0"/>
              </a:rPr>
              <a:t>procenat od paritetne vrijednosti.</a:t>
            </a:r>
            <a:endParaRPr lang="sl-SI" sz="2800" dirty="0"/>
          </a:p>
          <a:p>
            <a:r>
              <a:rPr lang="sl-SI" sz="2800" dirty="0" smtClean="0">
                <a:cs typeface="Times New Roman" pitchFamily="18" charset="0"/>
              </a:rPr>
              <a:t>Mogućnost promjene paritetne vrijednosti u slučaju “fundamentalnih” ravnoteža.</a:t>
            </a:r>
            <a:r>
              <a:rPr lang="en-GB" sz="2800" dirty="0" smtClean="0">
                <a:cs typeface="Times New Roman" pitchFamily="18" charset="0"/>
              </a:rPr>
              <a:t> </a:t>
            </a:r>
            <a:endParaRPr lang="sl-SI" sz="2800" dirty="0">
              <a:cs typeface="Times New Roman" pitchFamily="18" charset="0"/>
            </a:endParaRPr>
          </a:p>
        </p:txBody>
      </p:sp>
      <p:sp>
        <p:nvSpPr>
          <p:cNvPr id="11292" name="WordArt 28"/>
          <p:cNvSpPr>
            <a:spLocks noChangeArrowheads="1" noChangeShapeType="1" noTextEdit="1"/>
          </p:cNvSpPr>
          <p:nvPr/>
        </p:nvSpPr>
        <p:spPr bwMode="auto">
          <a:xfrm>
            <a:off x="2771800" y="1340768"/>
            <a:ext cx="321471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sr-Latn-BA" kern="10" spc="56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/>
                  </a:outerShdw>
                </a:effectLst>
                <a:latin typeface="Arial Black"/>
              </a:rPr>
              <a:t>1. Devizni kurs</a:t>
            </a:r>
          </a:p>
        </p:txBody>
      </p:sp>
    </p:spTree>
    <p:extLst>
      <p:ext uri="{BB962C8B-B14F-4D97-AF65-F5344CB8AC3E}">
        <p14:creationId xmlns:p14="http://schemas.microsoft.com/office/powerpoint/2010/main" xmlns="" val="1501903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 autoUpdateAnimBg="0"/>
      <p:bldP spid="11267" grpId="0" build="p" autoUpdateAnimBg="0" advAuto="0"/>
      <p:bldP spid="112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315200" cy="1154097"/>
          </a:xfrm>
        </p:spPr>
        <p:txBody>
          <a:bodyPr/>
          <a:lstStyle/>
          <a:p>
            <a:pPr algn="ctr"/>
            <a:r>
              <a:rPr lang="sr-Latn-RS" dirty="0" smtClean="0"/>
              <a:t>Pojam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28"/>
            <a:ext cx="8610600" cy="4525963"/>
          </a:xfrm>
        </p:spPr>
        <p:txBody>
          <a:bodyPr>
            <a:normAutofit fontScale="70000" lnSpcReduction="20000"/>
          </a:bodyPr>
          <a:lstStyle/>
          <a:p>
            <a:r>
              <a:rPr lang="vi-VN" dirty="0"/>
              <a:t>U okviru privrednog sistema jedan od najvažnijih podsistema je finansijski sistem</a:t>
            </a:r>
            <a:r>
              <a:rPr lang="vi-VN" dirty="0" smtClean="0"/>
              <a:t>.</a:t>
            </a:r>
            <a:endParaRPr lang="en-US" dirty="0" smtClean="0"/>
          </a:p>
          <a:p>
            <a:r>
              <a:rPr lang="vi-VN" dirty="0" smtClean="0"/>
              <a:t>Finansijski </a:t>
            </a:r>
            <a:r>
              <a:rPr lang="vi-VN" dirty="0"/>
              <a:t>sistem je </a:t>
            </a:r>
            <a:r>
              <a:rPr lang="vi-VN" dirty="0" smtClean="0"/>
              <a:t>d</a:t>
            </a:r>
            <a:r>
              <a:rPr lang="sr-Latn-ME" dirty="0" smtClean="0"/>
              <a:t>i</a:t>
            </a:r>
            <a:r>
              <a:rPr lang="vi-VN" dirty="0" smtClean="0"/>
              <a:t>o </a:t>
            </a:r>
            <a:r>
              <a:rPr lang="vi-VN" dirty="0"/>
              <a:t>privrednog </a:t>
            </a:r>
            <a:r>
              <a:rPr lang="vi-VN" dirty="0" smtClean="0"/>
              <a:t>sistema</a:t>
            </a:r>
            <a:r>
              <a:rPr lang="sr-Latn-RS" dirty="0" smtClean="0"/>
              <a:t> zemlje.</a:t>
            </a:r>
          </a:p>
          <a:p>
            <a:r>
              <a:rPr lang="sr-Latn-RS" dirty="0" smtClean="0"/>
              <a:t>S</a:t>
            </a:r>
            <a:r>
              <a:rPr lang="vi-VN" dirty="0" smtClean="0"/>
              <a:t>astavljen </a:t>
            </a:r>
            <a:r>
              <a:rPr lang="sr-Latn-RS" dirty="0" smtClean="0"/>
              <a:t>je </a:t>
            </a:r>
            <a:r>
              <a:rPr lang="vi-VN" dirty="0" smtClean="0"/>
              <a:t>od </a:t>
            </a:r>
            <a:r>
              <a:rPr lang="vi-VN" dirty="0"/>
              <a:t>više elemenata </a:t>
            </a:r>
            <a:r>
              <a:rPr lang="vi-VN" dirty="0" smtClean="0"/>
              <a:t>koji</a:t>
            </a:r>
            <a:r>
              <a:rPr lang="en-US" dirty="0" smtClean="0"/>
              <a:t> </a:t>
            </a:r>
            <a:r>
              <a:rPr lang="vi-VN" dirty="0" smtClean="0"/>
              <a:t>omogućuju </a:t>
            </a:r>
            <a:r>
              <a:rPr lang="vi-VN" dirty="0"/>
              <a:t>nesmetan tok finansijskih sredstava u jednoj društveno-ekonomskoj zajednici</a:t>
            </a:r>
            <a:r>
              <a:rPr lang="vi-VN" dirty="0" smtClean="0"/>
              <a:t>.</a:t>
            </a:r>
            <a:endParaRPr lang="en-US" dirty="0" smtClean="0"/>
          </a:p>
          <a:p>
            <a:r>
              <a:rPr lang="vi-VN" dirty="0" smtClean="0"/>
              <a:t>Finansijski </a:t>
            </a:r>
            <a:r>
              <a:rPr lang="vi-VN" dirty="0"/>
              <a:t>sistem predstavlja mehanizam i vodič, odnosno sistem kanala kojim </a:t>
            </a:r>
            <a:r>
              <a:rPr lang="vi-VN" dirty="0" smtClean="0"/>
              <a:t>se</a:t>
            </a:r>
            <a:r>
              <a:rPr lang="en-US" dirty="0" smtClean="0"/>
              <a:t> </a:t>
            </a:r>
            <a:r>
              <a:rPr lang="vi-VN" dirty="0" smtClean="0"/>
              <a:t>vrši</a:t>
            </a:r>
            <a:r>
              <a:rPr lang="en-US" dirty="0" smtClean="0"/>
              <a:t> </a:t>
            </a:r>
            <a:r>
              <a:rPr lang="vi-VN" dirty="0" smtClean="0"/>
              <a:t>transfer</a:t>
            </a:r>
            <a:r>
              <a:rPr lang="vi-VN" dirty="0"/>
              <a:t> finansijskih sredstava između različitih grupa i 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   </a:t>
            </a:r>
            <a:r>
              <a:rPr lang="vi-VN" dirty="0" smtClean="0"/>
              <a:t>s</a:t>
            </a:r>
            <a:r>
              <a:rPr lang="en-US" dirty="0" smtClean="0"/>
              <a:t>u</a:t>
            </a:r>
            <a:r>
              <a:rPr lang="vi-VN" dirty="0" smtClean="0"/>
              <a:t>bjekata</a:t>
            </a:r>
            <a:r>
              <a:rPr lang="vi-VN" dirty="0"/>
              <a:t> u privredi. </a:t>
            </a:r>
            <a:endParaRPr lang="en-US" dirty="0" smtClean="0"/>
          </a:p>
          <a:p>
            <a:r>
              <a:rPr lang="vi-VN" dirty="0" smtClean="0"/>
              <a:t>Obavlja</a:t>
            </a:r>
            <a:r>
              <a:rPr lang="sr-Latn-RS" dirty="0" smtClean="0"/>
              <a:t> </a:t>
            </a:r>
            <a:r>
              <a:rPr lang="vi-VN" dirty="0" smtClean="0"/>
              <a:t>ogroman</a:t>
            </a:r>
            <a:r>
              <a:rPr lang="vi-VN" dirty="0"/>
              <a:t> broj funkcija u privredi: </a:t>
            </a:r>
            <a:endParaRPr lang="sr-Latn-RS" dirty="0" smtClean="0"/>
          </a:p>
          <a:p>
            <a:pPr>
              <a:buNone/>
            </a:pPr>
            <a:r>
              <a:rPr lang="vi-VN" dirty="0" smtClean="0"/>
              <a:t>funkciju</a:t>
            </a:r>
            <a:r>
              <a:rPr lang="vi-VN" dirty="0"/>
              <a:t> štednje, funkciju blagostanja, </a:t>
            </a:r>
            <a:r>
              <a:rPr lang="vi-VN" dirty="0" smtClean="0"/>
              <a:t>likvidnosnu</a:t>
            </a:r>
            <a:r>
              <a:rPr lang="en-US" dirty="0" smtClean="0"/>
              <a:t> </a:t>
            </a:r>
            <a:r>
              <a:rPr lang="vi-VN" dirty="0" smtClean="0"/>
              <a:t>funkciju</a:t>
            </a:r>
            <a:r>
              <a:rPr lang="vi-VN" dirty="0"/>
              <a:t>, kreditnu funkciju, funkciju plaćanja, funkciju zaštite od rizika, </a:t>
            </a:r>
            <a:r>
              <a:rPr lang="vi-VN" dirty="0" smtClean="0"/>
              <a:t>makroekonomsku</a:t>
            </a:r>
            <a:r>
              <a:rPr lang="en-US" dirty="0" smtClean="0"/>
              <a:t> </a:t>
            </a:r>
            <a:r>
              <a:rPr lang="vi-VN" dirty="0" smtClean="0"/>
              <a:t>funkciju</a:t>
            </a:r>
            <a:r>
              <a:rPr lang="vi-VN" dirty="0"/>
              <a:t>, </a:t>
            </a:r>
            <a:r>
              <a:rPr lang="vi-VN" dirty="0" smtClean="0"/>
              <a:t>funkciju</a:t>
            </a:r>
            <a:r>
              <a:rPr lang="vi-VN" dirty="0"/>
              <a:t> kreiranja </a:t>
            </a:r>
            <a:r>
              <a:rPr lang="vi-VN" dirty="0" smtClean="0"/>
              <a:t>novca</a:t>
            </a:r>
            <a:r>
              <a:rPr lang="sr-Latn-RS" dirty="0" smtClean="0"/>
              <a:t> i sl</a:t>
            </a:r>
            <a:r>
              <a:rPr lang="vi-VN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4612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548680"/>
            <a:ext cx="7643813" cy="432048"/>
          </a:xfrm>
          <a:ln/>
        </p:spPr>
        <p:txBody>
          <a:bodyPr>
            <a:normAutofit fontScale="90000"/>
          </a:bodyPr>
          <a:lstStyle/>
          <a:p>
            <a:r>
              <a:rPr lang="sl-SI" i="1" dirty="0">
                <a:cs typeface="Arial" charset="0"/>
              </a:rPr>
              <a:t>Osnovne komponente/elementi sistema</a:t>
            </a:r>
            <a:endParaRPr lang="en-GB" i="1" dirty="0">
              <a:cs typeface="Arial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988840"/>
            <a:ext cx="7929618" cy="465487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l-SI" sz="2400" dirty="0" smtClean="0">
                <a:cs typeface="Times New Roman" pitchFamily="18" charset="0"/>
              </a:rPr>
              <a:t>Formiranje IMF koji počiva na sistemu kvota odnosno prava crpljenja svih država članica te institucije</a:t>
            </a:r>
            <a:r>
              <a:rPr lang="sl-SI" sz="2400" dirty="0" smtClean="0"/>
              <a:t>:</a:t>
            </a:r>
            <a:endParaRPr lang="sl-SI" sz="2400" dirty="0"/>
          </a:p>
          <a:p>
            <a:pPr lvl="1">
              <a:lnSpc>
                <a:spcPct val="90000"/>
              </a:lnSpc>
            </a:pPr>
            <a:r>
              <a:rPr lang="sl-SI" sz="2400" dirty="0" smtClean="0">
                <a:cs typeface="Times New Roman" pitchFamily="18" charset="0"/>
              </a:rPr>
              <a:t>Svkoj državi članici je dodijeljena kvota:</a:t>
            </a:r>
          </a:p>
          <a:p>
            <a:pPr lvl="2">
              <a:lnSpc>
                <a:spcPct val="90000"/>
              </a:lnSpc>
            </a:pPr>
            <a:r>
              <a:rPr lang="sl-SI" sz="2400" dirty="0" smtClean="0">
                <a:cs typeface="Times New Roman" pitchFamily="18" charset="0"/>
              </a:rPr>
              <a:t>25</a:t>
            </a:r>
            <a:r>
              <a:rPr lang="sl-SI" sz="2400" dirty="0">
                <a:cs typeface="Times New Roman" pitchFamily="18" charset="0"/>
              </a:rPr>
              <a:t>% te kvote </a:t>
            </a:r>
            <a:r>
              <a:rPr lang="sl-SI" sz="2400" dirty="0" smtClean="0">
                <a:cs typeface="Times New Roman" pitchFamily="18" charset="0"/>
              </a:rPr>
              <a:t>uplatiti u </a:t>
            </a:r>
            <a:r>
              <a:rPr lang="sl-SI" sz="2400" dirty="0">
                <a:cs typeface="Times New Roman" pitchFamily="18" charset="0"/>
              </a:rPr>
              <a:t>zlatu </a:t>
            </a:r>
            <a:r>
              <a:rPr lang="sl-SI" sz="2400" dirty="0" smtClean="0">
                <a:cs typeface="Times New Roman" pitchFamily="18" charset="0"/>
              </a:rPr>
              <a:t>ili </a:t>
            </a:r>
            <a:r>
              <a:rPr lang="sl-SI" sz="2400" dirty="0">
                <a:cs typeface="Times New Roman" pitchFamily="18" charset="0"/>
              </a:rPr>
              <a:t>USD, </a:t>
            </a:r>
            <a:endParaRPr lang="sl-SI" sz="2400" dirty="0" smtClean="0">
              <a:cs typeface="Times New Roman" pitchFamily="18" charset="0"/>
            </a:endParaRPr>
          </a:p>
          <a:p>
            <a:pPr lvl="2">
              <a:lnSpc>
                <a:spcPct val="90000"/>
              </a:lnSpc>
            </a:pPr>
            <a:r>
              <a:rPr lang="sl-SI" sz="2400" dirty="0" smtClean="0">
                <a:cs typeface="Times New Roman" pitchFamily="18" charset="0"/>
              </a:rPr>
              <a:t>preostalih </a:t>
            </a:r>
            <a:r>
              <a:rPr lang="sl-SI" sz="2400" dirty="0">
                <a:cs typeface="Times New Roman" pitchFamily="18" charset="0"/>
              </a:rPr>
              <a:t>75% </a:t>
            </a:r>
            <a:r>
              <a:rPr lang="sl-SI" sz="2400" dirty="0" smtClean="0">
                <a:cs typeface="Times New Roman" pitchFamily="18" charset="0"/>
              </a:rPr>
              <a:t>u svojoj nacionalnoj valuti.</a:t>
            </a:r>
            <a:endParaRPr lang="sl-SI" sz="2400" dirty="0"/>
          </a:p>
          <a:p>
            <a:pPr lvl="1">
              <a:lnSpc>
                <a:spcPct val="90000"/>
              </a:lnSpc>
            </a:pPr>
            <a:r>
              <a:rPr lang="sl-SI" sz="2400" dirty="0" smtClean="0">
                <a:cs typeface="Times New Roman" pitchFamily="18" charset="0"/>
              </a:rPr>
              <a:t>Države članice su mogle crpiti kratkoročne zajmove namijenjena finansiranju kratkoročnih deficita u PB:</a:t>
            </a:r>
            <a:endParaRPr lang="sl-SI" sz="2400" dirty="0"/>
          </a:p>
          <a:p>
            <a:pPr lvl="2">
              <a:lnSpc>
                <a:spcPct val="90000"/>
              </a:lnSpc>
            </a:pPr>
            <a:r>
              <a:rPr lang="sl-SI" sz="2400" dirty="0" smtClean="0">
                <a:cs typeface="Times New Roman" pitchFamily="18" charset="0"/>
              </a:rPr>
              <a:t>Ograničenja u visini zajmova dobijenih od IMF.</a:t>
            </a:r>
          </a:p>
          <a:p>
            <a:pPr lvl="2">
              <a:lnSpc>
                <a:spcPct val="90000"/>
              </a:lnSpc>
            </a:pPr>
            <a:r>
              <a:rPr lang="sl-SI" sz="2400" dirty="0" smtClean="0"/>
              <a:t>“Uslovljavanje” u njihovom crpljenju.</a:t>
            </a:r>
            <a:r>
              <a:rPr lang="en-GB" sz="2400" dirty="0" smtClean="0">
                <a:cs typeface="Times New Roman" pitchFamily="18" charset="0"/>
              </a:rPr>
              <a:t> </a:t>
            </a:r>
            <a:endParaRPr lang="sl-SI" sz="2400" dirty="0"/>
          </a:p>
          <a:p>
            <a:pPr lvl="1">
              <a:lnSpc>
                <a:spcPct val="90000"/>
              </a:lnSpc>
            </a:pPr>
            <a:r>
              <a:rPr lang="sl-SI" sz="2400" dirty="0" smtClean="0">
                <a:cs typeface="Times New Roman" pitchFamily="18" charset="0"/>
              </a:rPr>
              <a:t>Premali obim međunarodne likvidnosti za normalno djelovanje svjetske privrede. </a:t>
            </a:r>
            <a:endParaRPr lang="en-GB" sz="2400" dirty="0"/>
          </a:p>
        </p:txBody>
      </p:sp>
      <p:sp>
        <p:nvSpPr>
          <p:cNvPr id="12305" name="WordArt 17"/>
          <p:cNvSpPr>
            <a:spLocks noChangeArrowheads="1" noChangeShapeType="1" noTextEdit="1"/>
          </p:cNvSpPr>
          <p:nvPr/>
        </p:nvSpPr>
        <p:spPr bwMode="auto">
          <a:xfrm>
            <a:off x="2273626" y="1268760"/>
            <a:ext cx="4838704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sr-Latn-BA" kern="10" spc="56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/>
                  </a:outerShdw>
                </a:effectLst>
                <a:latin typeface="Arial Black"/>
              </a:rPr>
              <a:t>2. Međunarodna likvidnost</a:t>
            </a:r>
          </a:p>
        </p:txBody>
      </p:sp>
    </p:spTree>
    <p:extLst>
      <p:ext uri="{BB962C8B-B14F-4D97-AF65-F5344CB8AC3E}">
        <p14:creationId xmlns:p14="http://schemas.microsoft.com/office/powerpoint/2010/main" xmlns="" val="390085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 autoUpdateAnimBg="0"/>
      <p:bldP spid="12291" grpId="0" build="p" autoUpdateAnimBg="0" advAuto="0"/>
      <p:bldP spid="1230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548680"/>
            <a:ext cx="7643813" cy="432048"/>
          </a:xfrm>
          <a:ln/>
        </p:spPr>
        <p:txBody>
          <a:bodyPr>
            <a:normAutofit fontScale="90000"/>
          </a:bodyPr>
          <a:lstStyle/>
          <a:p>
            <a:r>
              <a:rPr lang="sl-SI" i="1" dirty="0">
                <a:cs typeface="Arial" charset="0"/>
              </a:rPr>
              <a:t>Osnovne komponente/elementi sistema</a:t>
            </a:r>
            <a:endParaRPr lang="en-GB" i="1" dirty="0">
              <a:cs typeface="Arial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000100" y="2564904"/>
            <a:ext cx="7643812" cy="3678728"/>
          </a:xfrm>
        </p:spPr>
        <p:txBody>
          <a:bodyPr>
            <a:normAutofit/>
          </a:bodyPr>
          <a:lstStyle/>
          <a:p>
            <a:r>
              <a:rPr lang="sl-SI" sz="2800" dirty="0">
                <a:cs typeface="Times New Roman" pitchFamily="18" charset="0"/>
              </a:rPr>
              <a:t>statut </a:t>
            </a:r>
            <a:r>
              <a:rPr lang="sl-SI" sz="2800" dirty="0" smtClean="0">
                <a:cs typeface="Times New Roman" pitchFamily="18" charset="0"/>
              </a:rPr>
              <a:t>IMF izričito dozvoljava državama članicama upotrebu ograničenja za transakcije u kapitalnom dijelu PB – s ciljem zaštite valuta pred destabilizacionim tokovima kratkoročnog kapitala.</a:t>
            </a:r>
            <a:endParaRPr lang="sl-SI" sz="2800" dirty="0"/>
          </a:p>
          <a:p>
            <a:r>
              <a:rPr lang="sl-SI" sz="2800" dirty="0" smtClean="0"/>
              <a:t>Otklanjanje svih ograničenja za transakcije na tekućem dijelu PB:</a:t>
            </a:r>
            <a:endParaRPr lang="sl-SI" sz="2800" dirty="0"/>
          </a:p>
          <a:p>
            <a:pPr lvl="1"/>
            <a:r>
              <a:rPr lang="sl-SI" sz="2800" dirty="0" smtClean="0"/>
              <a:t>Prelazni period </a:t>
            </a:r>
            <a:r>
              <a:rPr lang="sl-SI" sz="2800" dirty="0"/>
              <a:t>(</a:t>
            </a:r>
            <a:r>
              <a:rPr lang="sl-SI" sz="2800" dirty="0" smtClean="0"/>
              <a:t>član </a:t>
            </a:r>
            <a:r>
              <a:rPr lang="sl-SI" sz="2800" dirty="0"/>
              <a:t>XIV statuta </a:t>
            </a:r>
            <a:r>
              <a:rPr lang="sl-SI" sz="2800" dirty="0" smtClean="0"/>
              <a:t>IMF)</a:t>
            </a:r>
            <a:endParaRPr lang="sl-SI" sz="2800" dirty="0"/>
          </a:p>
        </p:txBody>
      </p:sp>
      <p:sp>
        <p:nvSpPr>
          <p:cNvPr id="13326" name="WordArt 14"/>
          <p:cNvSpPr>
            <a:spLocks noChangeArrowheads="1" noChangeShapeType="1" noTextEdit="1"/>
          </p:cNvSpPr>
          <p:nvPr/>
        </p:nvSpPr>
        <p:spPr bwMode="auto">
          <a:xfrm>
            <a:off x="639214" y="1268760"/>
            <a:ext cx="7772400" cy="115252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sr-Latn-BA" b="1" kern="10" spc="560" dirty="0">
                <a:ln w="9525">
                  <a:noFill/>
                  <a:round/>
                  <a:headEnd/>
                  <a:tailEnd/>
                </a:ln>
                <a:effectLst>
                  <a:outerShdw dist="45791" dir="3378596" algn="ctr" rotWithShape="0">
                    <a:srgbClr val="4D4D4D"/>
                  </a:outerShdw>
                </a:effectLst>
                <a:latin typeface="Arial Black"/>
              </a:rPr>
              <a:t>3. Princip otklanjanja deviznih ograničenja za</a:t>
            </a:r>
          </a:p>
          <a:p>
            <a:r>
              <a:rPr lang="sr-Latn-BA" b="1" kern="10" spc="560" dirty="0">
                <a:ln w="9525">
                  <a:noFill/>
                  <a:round/>
                  <a:headEnd/>
                  <a:tailEnd/>
                </a:ln>
                <a:effectLst>
                  <a:outerShdw dist="45791" dir="3378596" algn="ctr" rotWithShape="0">
                    <a:srgbClr val="4D4D4D"/>
                  </a:outerShdw>
                </a:effectLst>
                <a:latin typeface="Arial Black"/>
              </a:rPr>
              <a:t> transakcije na tekućem računu PB</a:t>
            </a:r>
          </a:p>
        </p:txBody>
      </p:sp>
    </p:spTree>
    <p:extLst>
      <p:ext uri="{BB962C8B-B14F-4D97-AF65-F5344CB8AC3E}">
        <p14:creationId xmlns:p14="http://schemas.microsoft.com/office/powerpoint/2010/main" xmlns="" val="318745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 autoUpdateAnimBg="0"/>
      <p:bldP spid="13315" grpId="0" build="p" autoUpdateAnimBg="0" advAuto="0"/>
      <p:bldP spid="1332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7643813" cy="649288"/>
          </a:xfrm>
          <a:ln/>
        </p:spPr>
        <p:txBody>
          <a:bodyPr>
            <a:normAutofit fontScale="90000"/>
          </a:bodyPr>
          <a:lstStyle/>
          <a:p>
            <a:r>
              <a:rPr lang="sl-SI" i="1" dirty="0">
                <a:cs typeface="Arial" charset="0"/>
              </a:rPr>
              <a:t>Osnovne komponente/elementi sistema</a:t>
            </a:r>
            <a:endParaRPr lang="en-GB" i="1" dirty="0">
              <a:cs typeface="Arial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2708176"/>
            <a:ext cx="7643812" cy="367833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sl-SI" sz="2800" dirty="0" smtClean="0">
                <a:cs typeface="Times New Roman" pitchFamily="18" charset="0"/>
              </a:rPr>
              <a:t>U praksi se brettonwoodski sistem pokazao kao izrazito asimetričan iako je bio zamišljen kao sistem u kom je otklanjanje neravnoteža u PB odgovornost obe grupe država:</a:t>
            </a:r>
            <a:endParaRPr lang="sl-SI" sz="2800" dirty="0"/>
          </a:p>
          <a:p>
            <a:pPr lvl="1">
              <a:lnSpc>
                <a:spcPct val="90000"/>
              </a:lnSpc>
            </a:pPr>
            <a:r>
              <a:rPr lang="sl-SI" sz="2800" dirty="0"/>
              <a:t>princip “</a:t>
            </a:r>
            <a:r>
              <a:rPr lang="sl-SI" sz="2800" dirty="0" smtClean="0"/>
              <a:t>rijetke </a:t>
            </a:r>
            <a:r>
              <a:rPr lang="sl-SI" sz="2800" dirty="0"/>
              <a:t>valute ”: </a:t>
            </a:r>
          </a:p>
          <a:p>
            <a:pPr lvl="2">
              <a:lnSpc>
                <a:spcPct val="90000"/>
              </a:lnSpc>
            </a:pPr>
            <a:r>
              <a:rPr lang="sl-SI" sz="2800" dirty="0"/>
              <a:t>kontinuiran </a:t>
            </a:r>
            <a:r>
              <a:rPr lang="sl-SI" sz="2800" dirty="0" smtClean="0"/>
              <a:t>platnobilansni suficit</a:t>
            </a:r>
            <a:endParaRPr lang="sl-SI" sz="2800" dirty="0">
              <a:sym typeface="Symbol" pitchFamily="18" charset="2"/>
            </a:endParaRPr>
          </a:p>
          <a:p>
            <a:pPr lvl="2">
              <a:lnSpc>
                <a:spcPct val="90000"/>
              </a:lnSpc>
            </a:pPr>
            <a:r>
              <a:rPr lang="sl-SI" sz="2800" dirty="0">
                <a:cs typeface="Times New Roman" pitchFamily="18" charset="0"/>
              </a:rPr>
              <a:t>države članice </a:t>
            </a:r>
            <a:r>
              <a:rPr lang="sl-SI" sz="2800" dirty="0" smtClean="0">
                <a:cs typeface="Times New Roman" pitchFamily="18" charset="0"/>
              </a:rPr>
              <a:t>IMF mogu da uvedu diskriminatorne mjere na uvoz robe i usluga iz država sa tom valutom.</a:t>
            </a:r>
            <a:endParaRPr lang="sl-SI" sz="2800" dirty="0"/>
          </a:p>
        </p:txBody>
      </p:sp>
      <p:sp>
        <p:nvSpPr>
          <p:cNvPr id="36870" name="WordArt 6"/>
          <p:cNvSpPr>
            <a:spLocks noChangeArrowheads="1" noChangeShapeType="1" noTextEdit="1"/>
          </p:cNvSpPr>
          <p:nvPr/>
        </p:nvSpPr>
        <p:spPr bwMode="auto">
          <a:xfrm>
            <a:off x="539552" y="1412776"/>
            <a:ext cx="7772400" cy="108012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936"/>
              </a:avLst>
            </a:prstTxWarp>
          </a:bodyPr>
          <a:lstStyle/>
          <a:p>
            <a:r>
              <a:rPr lang="sr-Latn-BA" kern="10" spc="56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/>
                  </a:outerShdw>
                </a:effectLst>
                <a:latin typeface="Arial Black"/>
              </a:rPr>
              <a:t>4. Princip "</a:t>
            </a:r>
            <a:r>
              <a:rPr lang="sr-Latn-BA" kern="10" spc="560" dirty="0" smtClean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/>
                  </a:outerShdw>
                </a:effectLst>
                <a:latin typeface="Arial Black"/>
              </a:rPr>
              <a:t>rijetke </a:t>
            </a:r>
            <a:r>
              <a:rPr lang="sr-Latn-BA" kern="10" spc="56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/>
                  </a:outerShdw>
                </a:effectLst>
                <a:latin typeface="Arial Black"/>
              </a:rPr>
              <a:t>valute": način</a:t>
            </a:r>
          </a:p>
          <a:p>
            <a:r>
              <a:rPr lang="sr-Latn-BA" kern="10" spc="56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/>
                  </a:outerShdw>
                </a:effectLst>
                <a:latin typeface="Arial Black"/>
              </a:rPr>
              <a:t>Platnobilansnog prilagođavanja</a:t>
            </a:r>
          </a:p>
        </p:txBody>
      </p:sp>
    </p:spTree>
    <p:extLst>
      <p:ext uri="{BB962C8B-B14F-4D97-AF65-F5344CB8AC3E}">
        <p14:creationId xmlns:p14="http://schemas.microsoft.com/office/powerpoint/2010/main" xmlns="" val="393303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nimBg="1" autoUpdateAnimBg="0"/>
      <p:bldP spid="36867" grpId="0" build="p" bldLvl="2" autoUpdateAnimBg="0" advAuto="0"/>
      <p:bldP spid="3687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712" y="548680"/>
            <a:ext cx="7643813" cy="649288"/>
          </a:xfrm>
          <a:ln/>
        </p:spPr>
        <p:txBody>
          <a:bodyPr>
            <a:normAutofit fontScale="90000"/>
          </a:bodyPr>
          <a:lstStyle/>
          <a:p>
            <a:r>
              <a:rPr lang="sl-SI" i="1" dirty="0">
                <a:cs typeface="Arial" charset="0"/>
              </a:rPr>
              <a:t>Osnovne komponente/elementi sistema</a:t>
            </a:r>
            <a:endParaRPr lang="en-GB" i="1" dirty="0">
              <a:cs typeface="Arial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988840"/>
            <a:ext cx="8358246" cy="4583432"/>
          </a:xfrm>
        </p:spPr>
        <p:txBody>
          <a:bodyPr>
            <a:normAutofit/>
          </a:bodyPr>
          <a:lstStyle/>
          <a:p>
            <a:r>
              <a:rPr lang="sl-SI" sz="3200" dirty="0"/>
              <a:t>osnovni cilj </a:t>
            </a:r>
            <a:r>
              <a:rPr lang="sl-SI" sz="3200" dirty="0" smtClean="0"/>
              <a:t>IMF:</a:t>
            </a:r>
            <a:endParaRPr lang="sl-SI" sz="3200" dirty="0"/>
          </a:p>
          <a:p>
            <a:pPr lvl="1"/>
            <a:r>
              <a:rPr lang="sl-SI" sz="3200" dirty="0" smtClean="0">
                <a:cs typeface="Times New Roman" pitchFamily="18" charset="0"/>
              </a:rPr>
              <a:t>Ostvarivanje sistema stabilnih deviznih kurseva. </a:t>
            </a:r>
            <a:endParaRPr lang="sl-SI" sz="3200" dirty="0"/>
          </a:p>
          <a:p>
            <a:pPr lvl="1"/>
            <a:r>
              <a:rPr lang="sl-SI" sz="3200" dirty="0" smtClean="0">
                <a:cs typeface="Times New Roman" pitchFamily="18" charset="0"/>
              </a:rPr>
              <a:t>Osiguranje kratkoročne likvidnosti koja je potrebna za finansiranje privremenih platnobilansnih deficita.</a:t>
            </a:r>
            <a:r>
              <a:rPr lang="en-GB" sz="3200" dirty="0" smtClean="0"/>
              <a:t> </a:t>
            </a:r>
            <a:endParaRPr lang="sl-SI" sz="3200" dirty="0"/>
          </a:p>
        </p:txBody>
      </p:sp>
      <p:sp>
        <p:nvSpPr>
          <p:cNvPr id="37898" name="WordArt 10"/>
          <p:cNvSpPr>
            <a:spLocks noChangeArrowheads="1" noChangeShapeType="1" noTextEdit="1"/>
          </p:cNvSpPr>
          <p:nvPr/>
        </p:nvSpPr>
        <p:spPr bwMode="auto">
          <a:xfrm>
            <a:off x="1547664" y="1268760"/>
            <a:ext cx="6072230" cy="58102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l-PL" kern="10" spc="56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/>
                  </a:outerShdw>
                </a:effectLst>
                <a:latin typeface="Arial Black"/>
              </a:rPr>
              <a:t>5. Osnivanje IMF-a</a:t>
            </a:r>
            <a:endParaRPr lang="sr-Latn-BA" kern="10" spc="560" dirty="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/>
                </a:outerShdw>
              </a:effectLst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697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nimBg="1" autoUpdateAnimBg="0"/>
      <p:bldP spid="37891" grpId="0" build="p" autoUpdateAnimBg="0" advAuto="0"/>
      <p:bldP spid="3789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07584" y="620688"/>
            <a:ext cx="7643813" cy="733836"/>
          </a:xfrm>
          <a:ln/>
        </p:spPr>
        <p:txBody>
          <a:bodyPr>
            <a:normAutofit fontScale="90000"/>
          </a:bodyPr>
          <a:lstStyle/>
          <a:p>
            <a:r>
              <a:rPr lang="sl-SI" i="1" dirty="0" smtClean="0">
                <a:cs typeface="Times New Roman" pitchFamily="18" charset="0"/>
              </a:rPr>
              <a:t>Djelovanje </a:t>
            </a:r>
            <a:r>
              <a:rPr lang="sl-SI" i="1" dirty="0">
                <a:cs typeface="Times New Roman" pitchFamily="18" charset="0"/>
              </a:rPr>
              <a:t>sistema </a:t>
            </a:r>
            <a:r>
              <a:rPr lang="sl-SI" i="1" dirty="0" smtClean="0">
                <a:cs typeface="Times New Roman" pitchFamily="18" charset="0"/>
              </a:rPr>
              <a:t>u periodu 1944 </a:t>
            </a:r>
            <a:r>
              <a:rPr lang="sl-SI" i="1" dirty="0">
                <a:cs typeface="Times New Roman" pitchFamily="18" charset="0"/>
              </a:rPr>
              <a:t>– 1959: </a:t>
            </a:r>
            <a:r>
              <a:rPr lang="sl-SI" i="1" dirty="0" smtClean="0">
                <a:cs typeface="Times New Roman" pitchFamily="18" charset="0"/>
              </a:rPr>
              <a:t>period </a:t>
            </a:r>
            <a:r>
              <a:rPr lang="sl-SI" i="1" dirty="0" smtClean="0"/>
              <a:t>“</a:t>
            </a:r>
            <a:r>
              <a:rPr lang="sl-SI" i="1" dirty="0" smtClean="0">
                <a:cs typeface="Times New Roman" pitchFamily="18" charset="0"/>
              </a:rPr>
              <a:t>nedostatka dolara</a:t>
            </a:r>
            <a:r>
              <a:rPr lang="sl-SI" i="1" dirty="0" smtClean="0"/>
              <a:t>”</a:t>
            </a:r>
            <a:endParaRPr lang="en-GB" dirty="0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214282" y="1844824"/>
            <a:ext cx="7772400" cy="238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714500" lvl="3" indent="-342900">
              <a:lnSpc>
                <a:spcPct val="90000"/>
              </a:lnSpc>
              <a:spcBef>
                <a:spcPct val="20000"/>
              </a:spcBef>
              <a:buFont typeface="Wingdings 2" pitchFamily="18" charset="2"/>
              <a:buChar char="?"/>
            </a:pPr>
            <a:r>
              <a:rPr lang="sl-SI" sz="2800" dirty="0"/>
              <a:t>razlozi za “nedostatak dolara”:</a:t>
            </a:r>
          </a:p>
          <a:p>
            <a:pPr marL="2114550" lvl="4" indent="-28575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sl-SI" sz="2800" dirty="0"/>
              <a:t>O</a:t>
            </a:r>
            <a:r>
              <a:rPr lang="sl-SI" sz="2800" dirty="0">
                <a:cs typeface="Times New Roman" pitchFamily="18" charset="0"/>
              </a:rPr>
              <a:t>gromna svjetska potražnja za američkom robom u kombinaciji sa veoma ograničenim izvoznim mogućnostima drugih država i njihovim malim deviznim rezervama.</a:t>
            </a:r>
            <a:endParaRPr lang="sl-SI" sz="2800" dirty="0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57158" y="4714884"/>
            <a:ext cx="7772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 2" pitchFamily="18" charset="2"/>
              <a:buChar char="?"/>
            </a:pPr>
            <a:r>
              <a:rPr lang="sl-SI" sz="2400" dirty="0">
                <a:solidFill>
                  <a:srgbClr val="FFFFFF"/>
                </a:solidFill>
              </a:rPr>
              <a:t>Upravljanje problemom “nedostatak dolara”: 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sl-SI" sz="2400" dirty="0">
                <a:solidFill>
                  <a:srgbClr val="FFFFFF"/>
                </a:solidFill>
              </a:rPr>
              <a:t>Marshallov plan (program finansijske pomoći Evropi, 1948)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sl-SI" sz="2400" dirty="0">
                <a:solidFill>
                  <a:srgbClr val="FFFFFF"/>
                </a:solidFill>
              </a:rPr>
              <a:t>Evropska platna unija (1950)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sl-SI" sz="2400" dirty="0">
                <a:solidFill>
                  <a:srgbClr val="FFFFFF"/>
                </a:solidFill>
              </a:rPr>
              <a:t>Trgovinska i devizna ograničenja.</a:t>
            </a:r>
          </a:p>
        </p:txBody>
      </p:sp>
    </p:spTree>
    <p:extLst>
      <p:ext uri="{BB962C8B-B14F-4D97-AF65-F5344CB8AC3E}">
        <p14:creationId xmlns:p14="http://schemas.microsoft.com/office/powerpoint/2010/main" xmlns="" val="1670515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6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6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build="p" autoUpdateAnimBg="0" advAuto="0"/>
      <p:bldP spid="26633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214282" y="1052736"/>
            <a:ext cx="7772400" cy="3219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 2" pitchFamily="18" charset="2"/>
              <a:buChar char="?"/>
            </a:pPr>
            <a:r>
              <a:rPr lang="sl-SI" sz="2800" dirty="0"/>
              <a:t>Značajne promjene u PB položaju SAD i Evrope: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sl-SI" sz="2800" dirty="0">
                <a:cs typeface="Times New Roman" pitchFamily="18" charset="0"/>
              </a:rPr>
              <a:t>Jačanje privrednog rasta i poboljšanje PB položaja u Evropi i Japanu. </a:t>
            </a:r>
            <a:endParaRPr lang="sl-SI" sz="2800" dirty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sl-SI" sz="2800" dirty="0"/>
              <a:t>Slabljenje PB položaja SAD.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sl-SI" sz="2800" dirty="0"/>
              <a:t>Raspršivanje deviznih rezervi iz SAD u ostale dijelove svijeta.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357158" y="4271954"/>
            <a:ext cx="7772400" cy="186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 2" pitchFamily="18" charset="2"/>
              <a:buChar char="?"/>
            </a:pPr>
            <a:r>
              <a:rPr lang="sl-SI" sz="2800" dirty="0">
                <a:solidFill>
                  <a:srgbClr val="FFFFFF"/>
                </a:solidFill>
              </a:rPr>
              <a:t>Uloga IMF 50-tih godina: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sl-SI" sz="2800" dirty="0">
                <a:solidFill>
                  <a:srgbClr val="FFFFFF"/>
                </a:solidFill>
              </a:rPr>
              <a:t>Pasivna uloga u rješavanju problema međunarodnog privrednog uređenja.</a:t>
            </a:r>
            <a:endParaRPr lang="sl-SI" sz="2800" dirty="0">
              <a:solidFill>
                <a:srgbClr val="FFFFFF"/>
              </a:solidFill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998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autoUpdateAnimBg="0"/>
      <p:bldP spid="38916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548680"/>
            <a:ext cx="7643813" cy="649288"/>
          </a:xfrm>
          <a:ln/>
        </p:spPr>
        <p:txBody>
          <a:bodyPr>
            <a:normAutofit fontScale="90000"/>
          </a:bodyPr>
          <a:lstStyle/>
          <a:p>
            <a:r>
              <a:rPr lang="sl-SI" i="1" dirty="0" smtClean="0">
                <a:cs typeface="Times New Roman" pitchFamily="18" charset="0"/>
              </a:rPr>
              <a:t>Djelovanje </a:t>
            </a:r>
            <a:r>
              <a:rPr lang="sl-SI" i="1" dirty="0">
                <a:cs typeface="Times New Roman" pitchFamily="18" charset="0"/>
              </a:rPr>
              <a:t>sistema </a:t>
            </a:r>
            <a:r>
              <a:rPr lang="sl-SI" i="1" dirty="0" smtClean="0">
                <a:cs typeface="Times New Roman" pitchFamily="18" charset="0"/>
              </a:rPr>
              <a:t>u periodu 1959 </a:t>
            </a:r>
            <a:r>
              <a:rPr lang="sl-SI" i="1" dirty="0">
                <a:cs typeface="Times New Roman" pitchFamily="18" charset="0"/>
              </a:rPr>
              <a:t>– 1971: </a:t>
            </a:r>
            <a:r>
              <a:rPr lang="sl-SI" i="1" dirty="0" smtClean="0">
                <a:cs typeface="Times New Roman" pitchFamily="18" charset="0"/>
              </a:rPr>
              <a:t>period </a:t>
            </a:r>
            <a:r>
              <a:rPr lang="sl-SI" i="1" dirty="0"/>
              <a:t>“</a:t>
            </a:r>
            <a:r>
              <a:rPr lang="sl-SI" i="1" dirty="0">
                <a:cs typeface="Times New Roman" pitchFamily="18" charset="0"/>
              </a:rPr>
              <a:t>obilja </a:t>
            </a:r>
            <a:r>
              <a:rPr lang="sl-SI" i="1" dirty="0" smtClean="0">
                <a:cs typeface="Times New Roman" pitchFamily="18" charset="0"/>
              </a:rPr>
              <a:t>dolara</a:t>
            </a:r>
            <a:r>
              <a:rPr lang="sl-SI" i="1" dirty="0" smtClean="0"/>
              <a:t>”</a:t>
            </a:r>
            <a:endParaRPr lang="en-GB" i="1" dirty="0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285720" y="1196752"/>
            <a:ext cx="7772400" cy="4022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 2" pitchFamily="18" charset="2"/>
              <a:buChar char="?"/>
            </a:pPr>
            <a:r>
              <a:rPr lang="sl-SI" sz="2800" dirty="0">
                <a:solidFill>
                  <a:srgbClr val="FFFFFF"/>
                </a:solidFill>
              </a:rPr>
              <a:t>Ukidanje Evropske platne unije i obnova </a:t>
            </a:r>
            <a:r>
              <a:rPr lang="sl-SI" sz="2800" dirty="0"/>
              <a:t>konvertibilnosti evropskih valuta: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sl-SI" sz="2800" dirty="0">
                <a:cs typeface="Times New Roman" pitchFamily="18" charset="0"/>
              </a:rPr>
              <a:t>Devizni kursevi najvažnijih valuta prilično stabilni.</a:t>
            </a:r>
            <a:r>
              <a:rPr lang="en-GB" sz="2800" dirty="0"/>
              <a:t> </a:t>
            </a:r>
            <a:endParaRPr lang="sl-SI" sz="2800" dirty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sl-SI" sz="2800" dirty="0">
                <a:cs typeface="Times New Roman" pitchFamily="18" charset="0"/>
              </a:rPr>
              <a:t>Sve privredno važne države su ukinule devizna ograničenja za transakcije u tekućem dijelu PB.</a:t>
            </a:r>
            <a:endParaRPr lang="sl-SI" sz="2800" dirty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sl-SI" sz="2800" dirty="0">
                <a:cs typeface="Times New Roman" pitchFamily="18" charset="0"/>
              </a:rPr>
              <a:t>Makroekonomska stabilnost, koju prate visoke stope rasta svjetske trgovine.</a:t>
            </a:r>
            <a:r>
              <a:rPr lang="en-GB" sz="2800" dirty="0">
                <a:cs typeface="Times New Roman" pitchFamily="18" charset="0"/>
              </a:rPr>
              <a:t> </a:t>
            </a:r>
            <a:endParaRPr lang="sl-SI" sz="2800" dirty="0">
              <a:cs typeface="Times New Roman" pitchFamily="18" charset="0"/>
            </a:endParaRP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285720" y="5286388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 2" pitchFamily="18" charset="2"/>
              <a:buChar char="?"/>
            </a:pPr>
            <a:r>
              <a:rPr lang="sl-SI" sz="2400" dirty="0">
                <a:solidFill>
                  <a:srgbClr val="FFFFFF"/>
                </a:solidFill>
                <a:cs typeface="Times New Roman" pitchFamily="18" charset="0"/>
              </a:rPr>
              <a:t>Problem PB prilagođavanja, problem osiguranja međunarodne likvidnosti i problem povjerenja u sistem.</a:t>
            </a:r>
            <a:r>
              <a:rPr lang="en-GB" sz="2400" dirty="0">
                <a:solidFill>
                  <a:srgbClr val="FFFFFF"/>
                </a:solidFill>
              </a:rPr>
              <a:t> </a:t>
            </a:r>
            <a:endParaRPr lang="sl-SI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0276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 autoUpdateAnimBg="0"/>
      <p:bldP spid="14347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268760"/>
            <a:ext cx="8429684" cy="5160636"/>
          </a:xfrm>
        </p:spPr>
        <p:txBody>
          <a:bodyPr>
            <a:normAutofit/>
          </a:bodyPr>
          <a:lstStyle/>
          <a:p>
            <a:r>
              <a:rPr lang="sl-SI" sz="2800" dirty="0" smtClean="0"/>
              <a:t>Problem PB prilagođavanja:</a:t>
            </a:r>
            <a:endParaRPr lang="sl-SI" sz="2800" dirty="0"/>
          </a:p>
          <a:p>
            <a:pPr lvl="1"/>
            <a:r>
              <a:rPr lang="sl-SI" sz="2800" dirty="0" smtClean="0"/>
              <a:t>PB deficit SAD raste.</a:t>
            </a:r>
            <a:endParaRPr lang="sl-SI" sz="2800" dirty="0"/>
          </a:p>
          <a:p>
            <a:pPr lvl="1"/>
            <a:r>
              <a:rPr lang="sl-SI" sz="2800" dirty="0" smtClean="0"/>
              <a:t>Kontinuirani  PB suficit u Njemačkoj i Japanu.</a:t>
            </a:r>
            <a:endParaRPr lang="sl-SI" sz="2800" dirty="0"/>
          </a:p>
          <a:p>
            <a:pPr lvl="1"/>
            <a:r>
              <a:rPr lang="sl-SI" sz="2800" dirty="0" smtClean="0">
                <a:cs typeface="Times New Roman" pitchFamily="18" charset="0"/>
              </a:rPr>
              <a:t>Države sa PB deficitom su pod većim stepenom prisile nego države sa PB suficitom.</a:t>
            </a:r>
            <a:r>
              <a:rPr lang="en-GB" sz="2800" dirty="0" smtClean="0"/>
              <a:t> </a:t>
            </a:r>
            <a:endParaRPr lang="sl-SI" sz="2800" dirty="0"/>
          </a:p>
          <a:p>
            <a:pPr lvl="1"/>
            <a:r>
              <a:rPr lang="sl-SI" sz="2800" dirty="0" smtClean="0"/>
              <a:t>Devalvacija </a:t>
            </a:r>
            <a:r>
              <a:rPr lang="sl-SI" sz="2800" dirty="0"/>
              <a:t>USD </a:t>
            </a:r>
            <a:r>
              <a:rPr lang="sl-SI" sz="2800" dirty="0" smtClean="0"/>
              <a:t>zbog specifične uloge u BW finansijskom sistemu praktično nije bila moguća.</a:t>
            </a:r>
            <a:endParaRPr lang="sl-SI" sz="2800" dirty="0"/>
          </a:p>
          <a:p>
            <a:r>
              <a:rPr lang="sl-SI" sz="2800" dirty="0" smtClean="0">
                <a:cs typeface="Times New Roman" pitchFamily="18" charset="0"/>
              </a:rPr>
              <a:t>Problem osiguranja međunarodne likvidnosti i problem povjerenja u sistem</a:t>
            </a:r>
            <a:r>
              <a:rPr lang="sl-SI" sz="2800" dirty="0" smtClean="0"/>
              <a:t>: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xmlns="" val="3452324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2" autoUpdateAnimBg="0" advAuto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7643813" cy="649288"/>
          </a:xfrm>
          <a:ln/>
        </p:spPr>
        <p:txBody>
          <a:bodyPr>
            <a:normAutofit fontScale="90000"/>
          </a:bodyPr>
          <a:lstStyle/>
          <a:p>
            <a:r>
              <a:rPr lang="sl-SI" i="1" dirty="0" smtClean="0">
                <a:cs typeface="Times New Roman" pitchFamily="18" charset="0"/>
              </a:rPr>
              <a:t>Mjere za zaštitu i reforme za poboljšanje BW sistema</a:t>
            </a:r>
            <a:endParaRPr lang="en-GB" i="1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268760"/>
            <a:ext cx="8001002" cy="5260624"/>
          </a:xfrm>
        </p:spPr>
        <p:txBody>
          <a:bodyPr>
            <a:noAutofit/>
          </a:bodyPr>
          <a:lstStyle/>
          <a:p>
            <a:r>
              <a:rPr lang="sl-SI" sz="2400" dirty="0" smtClean="0"/>
              <a:t>Mjere za zaštitu </a:t>
            </a:r>
            <a:r>
              <a:rPr lang="sl-SI" sz="2400" dirty="0"/>
              <a:t>sistema:</a:t>
            </a:r>
          </a:p>
          <a:p>
            <a:pPr lvl="1"/>
            <a:r>
              <a:rPr lang="sl-SI" sz="2400" dirty="0" smtClean="0">
                <a:cs typeface="Times New Roman" pitchFamily="18" charset="0"/>
              </a:rPr>
              <a:t>Mjere američkih vlasti usmjerene u smanjenje PB deficita države</a:t>
            </a:r>
            <a:r>
              <a:rPr lang="sl-SI" sz="2400" dirty="0" smtClean="0"/>
              <a:t>:</a:t>
            </a:r>
            <a:endParaRPr lang="sl-SI" sz="2400" dirty="0"/>
          </a:p>
          <a:p>
            <a:pPr lvl="2"/>
            <a:r>
              <a:rPr lang="sl-SI" sz="2400" dirty="0"/>
              <a:t>Interest Equalization Tax</a:t>
            </a:r>
          </a:p>
          <a:p>
            <a:pPr lvl="2"/>
            <a:r>
              <a:rPr lang="sl-SI" sz="2400" dirty="0">
                <a:cs typeface="Times New Roman" pitchFamily="18" charset="0"/>
              </a:rPr>
              <a:t>Foreign Credit Restraint Program</a:t>
            </a:r>
            <a:endParaRPr lang="sl-SI" sz="2400" dirty="0"/>
          </a:p>
          <a:p>
            <a:pPr lvl="2"/>
            <a:r>
              <a:rPr lang="sl-SI" sz="2400" dirty="0">
                <a:cs typeface="Times New Roman" pitchFamily="18" charset="0"/>
              </a:rPr>
              <a:t>Federal Reserve's Regulation Q</a:t>
            </a:r>
            <a:r>
              <a:rPr lang="en-GB" sz="2400" dirty="0"/>
              <a:t> </a:t>
            </a:r>
            <a:endParaRPr lang="sl-SI" sz="2400" dirty="0"/>
          </a:p>
          <a:p>
            <a:pPr lvl="1"/>
            <a:r>
              <a:rPr lang="sl-SI" sz="2400" dirty="0" smtClean="0">
                <a:cs typeface="Times New Roman" pitchFamily="18" charset="0"/>
              </a:rPr>
              <a:t>Saradnja među državama i centralnim bankama ključnih država</a:t>
            </a:r>
            <a:r>
              <a:rPr lang="sl-SI" sz="2400" dirty="0" smtClean="0"/>
              <a:t>:</a:t>
            </a:r>
            <a:endParaRPr lang="sl-SI" sz="2400" dirty="0"/>
          </a:p>
          <a:p>
            <a:pPr lvl="2"/>
            <a:r>
              <a:rPr lang="sl-SI" sz="2400" dirty="0" smtClean="0">
                <a:cs typeface="Times New Roman" pitchFamily="18" charset="0"/>
              </a:rPr>
              <a:t>Sporazumi </a:t>
            </a:r>
            <a:r>
              <a:rPr lang="sl-SI" sz="2400" dirty="0">
                <a:cs typeface="Times New Roman" pitchFamily="18" charset="0"/>
              </a:rPr>
              <a:t>o </a:t>
            </a:r>
            <a:r>
              <a:rPr lang="sl-SI" sz="2400" dirty="0" smtClean="0">
                <a:cs typeface="Times New Roman" pitchFamily="18" charset="0"/>
              </a:rPr>
              <a:t>zamjenjivosti valuta </a:t>
            </a:r>
            <a:r>
              <a:rPr lang="sl-SI" sz="2400" dirty="0">
                <a:cs typeface="Times New Roman" pitchFamily="18" charset="0"/>
              </a:rPr>
              <a:t>(swap arrangements)</a:t>
            </a:r>
            <a:r>
              <a:rPr lang="en-GB" sz="2400" dirty="0"/>
              <a:t> </a:t>
            </a:r>
            <a:endParaRPr lang="sl-SI" sz="2400" dirty="0"/>
          </a:p>
          <a:p>
            <a:pPr lvl="2"/>
            <a:r>
              <a:rPr lang="sl-SI" sz="2400" dirty="0"/>
              <a:t>“</a:t>
            </a:r>
            <a:r>
              <a:rPr lang="sl-SI" sz="2400" dirty="0">
                <a:cs typeface="Times New Roman" pitchFamily="18" charset="0"/>
              </a:rPr>
              <a:t>gold pool</a:t>
            </a:r>
            <a:r>
              <a:rPr lang="sl-SI" sz="2400" dirty="0"/>
              <a:t>”</a:t>
            </a:r>
            <a:r>
              <a:rPr lang="sl-SI" sz="2400" dirty="0">
                <a:cs typeface="Times New Roman" pitchFamily="18" charset="0"/>
              </a:rPr>
              <a:t> </a:t>
            </a:r>
            <a:r>
              <a:rPr lang="sl-SI" sz="2400" dirty="0" smtClean="0">
                <a:cs typeface="Times New Roman" pitchFamily="18" charset="0"/>
              </a:rPr>
              <a:t>i paralelno tržište za zlato</a:t>
            </a:r>
            <a:endParaRPr lang="sl-SI" sz="2400" dirty="0"/>
          </a:p>
          <a:p>
            <a:pPr lvl="2"/>
            <a:r>
              <a:rPr lang="sl-SI" sz="2400" dirty="0"/>
              <a:t>“</a:t>
            </a:r>
            <a:r>
              <a:rPr lang="sl-SI" sz="2400" dirty="0">
                <a:cs typeface="Times New Roman" pitchFamily="18" charset="0"/>
              </a:rPr>
              <a:t>Rossa</a:t>
            </a:r>
            <a:r>
              <a:rPr lang="sl-SI" sz="2400" dirty="0"/>
              <a:t>”</a:t>
            </a:r>
            <a:r>
              <a:rPr lang="sl-SI" sz="2400" dirty="0">
                <a:cs typeface="Times New Roman" pitchFamily="18" charset="0"/>
              </a:rPr>
              <a:t> obveznice</a:t>
            </a:r>
            <a:endParaRPr lang="sl-SI" sz="2400" dirty="0"/>
          </a:p>
          <a:p>
            <a:pPr lvl="2"/>
            <a:r>
              <a:rPr lang="sl-SI" sz="2400" dirty="0" smtClean="0">
                <a:cs typeface="Times New Roman" pitchFamily="18" charset="0"/>
              </a:rPr>
              <a:t>Politički </a:t>
            </a:r>
            <a:r>
              <a:rPr lang="sl-SI" sz="2400" dirty="0">
                <a:cs typeface="Times New Roman" pitchFamily="18" charset="0"/>
              </a:rPr>
              <a:t>dogovori</a:t>
            </a:r>
            <a:r>
              <a:rPr lang="en-GB" sz="2400" dirty="0"/>
              <a:t> 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xmlns="" val="278291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nimBg="1" autoUpdateAnimBg="0"/>
      <p:bldP spid="39939" grpId="0" build="p" bldLvl="2" autoUpdateAnimBg="0" advAuto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476672"/>
            <a:ext cx="7772400" cy="259513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sl-SI" dirty="0" smtClean="0">
                <a:cs typeface="Times New Roman" pitchFamily="18" charset="0"/>
              </a:rPr>
              <a:t>NEUSPJEŠNE MJERE </a:t>
            </a:r>
          </a:p>
          <a:p>
            <a:pPr marL="457200" lvl="1" indent="0">
              <a:buNone/>
            </a:pPr>
            <a:r>
              <a:rPr lang="sl-SI" dirty="0" smtClean="0">
                <a:cs typeface="Times New Roman" pitchFamily="18" charset="0"/>
              </a:rPr>
              <a:t>NEKOMPLETNE REFORME</a:t>
            </a:r>
          </a:p>
          <a:p>
            <a:pPr lvl="1"/>
            <a:r>
              <a:rPr lang="sl-SI" dirty="0" smtClean="0">
                <a:cs typeface="Times New Roman" pitchFamily="18" charset="0"/>
              </a:rPr>
              <a:t>Mjere u okviru IMF</a:t>
            </a:r>
            <a:r>
              <a:rPr lang="sl-SI" dirty="0" smtClean="0"/>
              <a:t>:</a:t>
            </a:r>
          </a:p>
          <a:p>
            <a:pPr lvl="2"/>
            <a:r>
              <a:rPr lang="sl-SI" dirty="0" smtClean="0">
                <a:cs typeface="Times New Roman" pitchFamily="18" charset="0"/>
              </a:rPr>
              <a:t>Povećanje kvota država članica IMF</a:t>
            </a:r>
            <a:endParaRPr lang="sl-SI" dirty="0"/>
          </a:p>
          <a:p>
            <a:pPr lvl="2"/>
            <a:r>
              <a:rPr lang="sl-SI" dirty="0">
                <a:cs typeface="Times New Roman" pitchFamily="18" charset="0"/>
              </a:rPr>
              <a:t>General Arrangement to Borrow (GAB)</a:t>
            </a:r>
            <a:r>
              <a:rPr lang="en-GB" dirty="0"/>
              <a:t>  </a:t>
            </a:r>
            <a:endParaRPr lang="sl-SI" dirty="0"/>
          </a:p>
        </p:txBody>
      </p:sp>
      <p:sp>
        <p:nvSpPr>
          <p:cNvPr id="16428" name="Rectangle 44"/>
          <p:cNvSpPr>
            <a:spLocks noChangeArrowheads="1"/>
          </p:cNvSpPr>
          <p:nvPr/>
        </p:nvSpPr>
        <p:spPr bwMode="auto">
          <a:xfrm>
            <a:off x="428596" y="3214686"/>
            <a:ext cx="8358246" cy="364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 2" pitchFamily="18" charset="2"/>
              <a:buChar char="?"/>
            </a:pPr>
            <a:r>
              <a:rPr lang="sl-SI" sz="2400" dirty="0"/>
              <a:t>Reforme za poboljšanje sistema</a:t>
            </a:r>
            <a:r>
              <a:rPr lang="sl-SI" sz="2000" dirty="0"/>
              <a:t>: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ü"/>
            </a:pPr>
            <a:r>
              <a:rPr lang="sl-SI" sz="2000" dirty="0"/>
              <a:t>Oblikovanje</a:t>
            </a:r>
            <a:r>
              <a:rPr lang="sl-SI" sz="2000" dirty="0">
                <a:cs typeface="Times New Roman" pitchFamily="18" charset="0"/>
              </a:rPr>
              <a:t> novog oblika međunarodne likvidnosti – posebnih prava </a:t>
            </a:r>
            <a:r>
              <a:rPr lang="sl-SI" sz="2000" dirty="0" smtClean="0">
                <a:cs typeface="Times New Roman" pitchFamily="18" charset="0"/>
              </a:rPr>
              <a:t>vučenja </a:t>
            </a:r>
            <a:r>
              <a:rPr lang="sl-SI" sz="2000" dirty="0">
                <a:cs typeface="Times New Roman" pitchFamily="18" charset="0"/>
              </a:rPr>
              <a:t>(SDR – Special Drawing Rights)</a:t>
            </a:r>
            <a:r>
              <a:rPr lang="sl-SI" sz="2000" dirty="0"/>
              <a:t>, koja bi trebala dopuniti postojeću međunarondnu likvidnost koju čini zlato i USD:</a:t>
            </a:r>
          </a:p>
          <a:p>
            <a:pPr marL="1143000" lvl="2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sl-SI" dirty="0">
                <a:cs typeface="Times New Roman" pitchFamily="18" charset="0"/>
              </a:rPr>
              <a:t>Alokacije SDR podijeljene između država članica proporcijlano njihovom učešću u kvoti svih članica IMF.</a:t>
            </a:r>
          </a:p>
          <a:p>
            <a:pPr marL="1143000" lvl="2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sl-SI" dirty="0"/>
              <a:t> D</a:t>
            </a:r>
            <a:r>
              <a:rPr lang="sl-SI" dirty="0">
                <a:cs typeface="Times New Roman" pitchFamily="18" charset="0"/>
              </a:rPr>
              <a:t>ržava može </a:t>
            </a:r>
            <a:r>
              <a:rPr lang="sl-SI" dirty="0" smtClean="0">
                <a:cs typeface="Times New Roman" pitchFamily="18" charset="0"/>
              </a:rPr>
              <a:t>vući </a:t>
            </a:r>
            <a:r>
              <a:rPr lang="sl-SI" dirty="0">
                <a:cs typeface="Times New Roman" pitchFamily="18" charset="0"/>
              </a:rPr>
              <a:t>SDR kada god ima PB probleme i/ili želi povećati svoje međunarodne rezerve.</a:t>
            </a:r>
            <a:r>
              <a:rPr lang="en-GB" dirty="0"/>
              <a:t> </a:t>
            </a:r>
            <a:endParaRPr lang="sl-SI" dirty="0"/>
          </a:p>
        </p:txBody>
      </p:sp>
      <p:sp>
        <p:nvSpPr>
          <p:cNvPr id="16429" name="WordArt 45"/>
          <p:cNvSpPr>
            <a:spLocks noChangeArrowheads="1" noChangeShapeType="1" noTextEdit="1"/>
          </p:cNvSpPr>
          <p:nvPr/>
        </p:nvSpPr>
        <p:spPr bwMode="auto">
          <a:xfrm>
            <a:off x="971600" y="385746"/>
            <a:ext cx="2971800" cy="1371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endParaRPr lang="sr-Latn-BA" kern="1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7864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 advAuto="0"/>
      <p:bldP spid="16428" grpId="0" build="p" autoUpdateAnimBg="0"/>
      <p:bldP spid="164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315200" cy="1154097"/>
          </a:xfrm>
        </p:spPr>
        <p:txBody>
          <a:bodyPr>
            <a:normAutofit/>
          </a:bodyPr>
          <a:lstStyle/>
          <a:p>
            <a:pPr algn="ctr"/>
            <a:r>
              <a:rPr lang="vi-VN" sz="2500" dirty="0" smtClean="0"/>
              <a:t>Najvažnije osobine finansijskog sistema su</a:t>
            </a:r>
            <a:r>
              <a:rPr lang="sr-Latn-RS" sz="2500" dirty="0" smtClean="0"/>
              <a:t>:</a:t>
            </a:r>
            <a:r>
              <a:rPr lang="vi-VN" sz="2500" dirty="0" smtClean="0"/>
              <a:t> </a:t>
            </a:r>
            <a:r>
              <a:rPr lang="en-US" sz="2500" dirty="0" smtClean="0"/>
              <a:t/>
            </a:r>
            <a:br>
              <a:rPr lang="en-US" sz="2500" dirty="0" smtClean="0"/>
            </a:br>
            <a:r>
              <a:rPr lang="vi-VN" sz="2500" dirty="0" smtClean="0"/>
              <a:t>dinamičnost,</a:t>
            </a:r>
            <a:r>
              <a:rPr lang="en-US" sz="2500" dirty="0" smtClean="0"/>
              <a:t> </a:t>
            </a:r>
            <a:r>
              <a:rPr lang="vi-VN" sz="2500" dirty="0" smtClean="0"/>
              <a:t>otvorenost i kompleksnost.</a:t>
            </a:r>
            <a:endParaRPr lang="en-US" sz="2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03607261"/>
              </p:ext>
            </p:extLst>
          </p:nvPr>
        </p:nvGraphicFramePr>
        <p:xfrm>
          <a:off x="152400" y="1295400"/>
          <a:ext cx="89916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79488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620688"/>
            <a:ext cx="7643813" cy="649288"/>
          </a:xfrm>
          <a:ln/>
        </p:spPr>
        <p:txBody>
          <a:bodyPr>
            <a:normAutofit fontScale="90000"/>
          </a:bodyPr>
          <a:lstStyle/>
          <a:p>
            <a:r>
              <a:rPr lang="sl-SI" i="1" dirty="0">
                <a:cs typeface="Times New Roman" pitchFamily="18" charset="0"/>
              </a:rPr>
              <a:t>Propad sistema in Smithsonianski </a:t>
            </a:r>
            <a:r>
              <a:rPr lang="sl-SI" i="1" dirty="0" smtClean="0">
                <a:cs typeface="Times New Roman" pitchFamily="18" charset="0"/>
              </a:rPr>
              <a:t>sporazum (1971 </a:t>
            </a:r>
            <a:r>
              <a:rPr lang="sl-SI" i="1" dirty="0">
                <a:cs typeface="Times New Roman" pitchFamily="18" charset="0"/>
              </a:rPr>
              <a:t>– 1973)</a:t>
            </a:r>
            <a:r>
              <a:rPr lang="en-GB" i="1" dirty="0"/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42910" y="1484784"/>
            <a:ext cx="7858180" cy="5373216"/>
          </a:xfrm>
        </p:spPr>
        <p:txBody>
          <a:bodyPr>
            <a:normAutofit/>
          </a:bodyPr>
          <a:lstStyle/>
          <a:p>
            <a:r>
              <a:rPr lang="sl-SI" sz="2400" dirty="0"/>
              <a:t>USD </a:t>
            </a:r>
            <a:r>
              <a:rPr lang="sl-SI" sz="2400" dirty="0" smtClean="0"/>
              <a:t>postao nekonvertibilan </a:t>
            </a:r>
            <a:r>
              <a:rPr lang="sl-SI" sz="2400" dirty="0"/>
              <a:t>za zlato, </a:t>
            </a:r>
            <a:r>
              <a:rPr lang="sl-SI" sz="2400" dirty="0" smtClean="0"/>
              <a:t>smanjenje američkih zlatnih rezervi i smanjenje pokrivenosti likvidnih dolarskih obaveza SAD u zlatu:</a:t>
            </a:r>
            <a:endParaRPr lang="sl-SI" sz="2400" dirty="0"/>
          </a:p>
          <a:p>
            <a:pPr lvl="1"/>
            <a:r>
              <a:rPr lang="sl-SI" sz="2400" dirty="0" smtClean="0">
                <a:cs typeface="Times New Roman" pitchFamily="18" charset="0"/>
              </a:rPr>
              <a:t>Špekulativni </a:t>
            </a:r>
            <a:r>
              <a:rPr lang="sl-SI" sz="2400" dirty="0">
                <a:cs typeface="Times New Roman" pitchFamily="18" charset="0"/>
              </a:rPr>
              <a:t>transfer</a:t>
            </a:r>
            <a:r>
              <a:rPr lang="sl-SI" sz="2400" dirty="0"/>
              <a:t>i</a:t>
            </a:r>
            <a:r>
              <a:rPr lang="sl-SI" sz="2400" dirty="0">
                <a:cs typeface="Times New Roman" pitchFamily="18" charset="0"/>
              </a:rPr>
              <a:t> iz </a:t>
            </a:r>
            <a:r>
              <a:rPr lang="sl-SI" sz="2400" dirty="0" smtClean="0"/>
              <a:t>“</a:t>
            </a:r>
            <a:r>
              <a:rPr lang="sl-SI" sz="2400" dirty="0" smtClean="0">
                <a:cs typeface="Times New Roman" pitchFamily="18" charset="0"/>
              </a:rPr>
              <a:t>slabog</a:t>
            </a:r>
            <a:r>
              <a:rPr lang="sl-SI" sz="2400" dirty="0" smtClean="0"/>
              <a:t>”</a:t>
            </a:r>
            <a:r>
              <a:rPr lang="sl-SI" sz="2400" dirty="0" smtClean="0">
                <a:cs typeface="Times New Roman" pitchFamily="18" charset="0"/>
              </a:rPr>
              <a:t> </a:t>
            </a:r>
            <a:r>
              <a:rPr lang="sl-SI" sz="2400" dirty="0">
                <a:cs typeface="Times New Roman" pitchFamily="18" charset="0"/>
              </a:rPr>
              <a:t>USD </a:t>
            </a:r>
            <a:r>
              <a:rPr lang="sl-SI" sz="2400" dirty="0" smtClean="0">
                <a:cs typeface="Times New Roman" pitchFamily="18" charset="0"/>
              </a:rPr>
              <a:t>u </a:t>
            </a:r>
            <a:r>
              <a:rPr lang="sl-SI" sz="2400" dirty="0">
                <a:cs typeface="Times New Roman" pitchFamily="18" charset="0"/>
              </a:rPr>
              <a:t>druge </a:t>
            </a:r>
            <a:r>
              <a:rPr lang="sl-SI" sz="2400" dirty="0" smtClean="0">
                <a:cs typeface="Times New Roman" pitchFamily="18" charset="0"/>
              </a:rPr>
              <a:t>valute.</a:t>
            </a:r>
            <a:r>
              <a:rPr lang="en-GB" sz="2400" dirty="0" smtClean="0"/>
              <a:t> </a:t>
            </a:r>
            <a:endParaRPr lang="sl-SI" sz="2400" dirty="0"/>
          </a:p>
          <a:p>
            <a:pPr lvl="1"/>
            <a:r>
              <a:rPr lang="sl-SI" sz="2400" dirty="0" smtClean="0">
                <a:cs typeface="Times New Roman" pitchFamily="18" charset="0"/>
              </a:rPr>
              <a:t>Sterilizacija </a:t>
            </a:r>
            <a:r>
              <a:rPr lang="sl-SI" sz="2400" dirty="0">
                <a:cs typeface="Times New Roman" pitchFamily="18" charset="0"/>
              </a:rPr>
              <a:t>dolarskih </a:t>
            </a:r>
            <a:r>
              <a:rPr lang="sl-SI" sz="2400" dirty="0" smtClean="0">
                <a:cs typeface="Times New Roman" pitchFamily="18" charset="0"/>
              </a:rPr>
              <a:t>priliva u državama sa moćnim valutama je imala negativne posljedice na inflaciju.</a:t>
            </a:r>
            <a:r>
              <a:rPr lang="en-GB" sz="2400" dirty="0" smtClean="0"/>
              <a:t> </a:t>
            </a:r>
            <a:endParaRPr lang="sl-SI" sz="2400" dirty="0"/>
          </a:p>
          <a:p>
            <a:pPr lvl="1"/>
            <a:r>
              <a:rPr lang="sl-SI" sz="2400" dirty="0" smtClean="0">
                <a:cs typeface="Times New Roman" pitchFamily="18" charset="0"/>
              </a:rPr>
              <a:t>SAD prekinule svoju obavezu da će kupovati i prodavati dolare za zlato po fiksnoj cijeni 35 USD/uncu</a:t>
            </a:r>
            <a:r>
              <a:rPr lang="sl-SI" sz="2400" dirty="0" smtClean="0"/>
              <a:t> </a:t>
            </a:r>
            <a:r>
              <a:rPr lang="sl-SI" sz="2400" dirty="0">
                <a:sym typeface="Symbol" pitchFamily="18" charset="2"/>
              </a:rPr>
              <a:t> </a:t>
            </a:r>
            <a:r>
              <a:rPr lang="sl-SI" sz="2400" i="1" dirty="0">
                <a:cs typeface="Times New Roman" pitchFamily="18" charset="0"/>
              </a:rPr>
              <a:t>de-iure</a:t>
            </a:r>
            <a:r>
              <a:rPr lang="sl-SI" sz="2400" dirty="0">
                <a:cs typeface="Times New Roman" pitchFamily="18" charset="0"/>
              </a:rPr>
              <a:t> </a:t>
            </a:r>
            <a:r>
              <a:rPr lang="sl-SI" sz="2400" dirty="0" smtClean="0">
                <a:cs typeface="Times New Roman" pitchFamily="18" charset="0"/>
              </a:rPr>
              <a:t>prekidanje konvertibilnosti </a:t>
            </a:r>
            <a:r>
              <a:rPr lang="sl-SI" sz="2400" dirty="0">
                <a:cs typeface="Times New Roman" pitchFamily="18" charset="0"/>
              </a:rPr>
              <a:t>USD za </a:t>
            </a:r>
            <a:r>
              <a:rPr lang="sl-SI" sz="2400" dirty="0" smtClean="0">
                <a:cs typeface="Times New Roman" pitchFamily="18" charset="0"/>
              </a:rPr>
              <a:t>zlato.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xmlns="" val="109744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 autoUpdateAnimBg="0"/>
      <p:bldP spid="17411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052736"/>
            <a:ext cx="7772400" cy="5590974"/>
          </a:xfrm>
        </p:spPr>
        <p:txBody>
          <a:bodyPr>
            <a:normAutofit/>
          </a:bodyPr>
          <a:lstStyle/>
          <a:p>
            <a:r>
              <a:rPr lang="sl-SI" sz="2400" dirty="0"/>
              <a:t>Smithsonianski sporazum (</a:t>
            </a:r>
            <a:r>
              <a:rPr lang="sl-SI" sz="2400" dirty="0" smtClean="0"/>
              <a:t>decembar </a:t>
            </a:r>
            <a:r>
              <a:rPr lang="sl-SI" sz="2400" dirty="0"/>
              <a:t>1971):</a:t>
            </a:r>
          </a:p>
          <a:p>
            <a:pPr lvl="1"/>
            <a:r>
              <a:rPr lang="sl-SI" sz="2400" dirty="0" smtClean="0">
                <a:cs typeface="Times New Roman" pitchFamily="18" charset="0"/>
              </a:rPr>
              <a:t>Postaviti novu grupu stabilnih deviznih kurseva (srednjih kurseva) na osnovu kojih bi se ponovo uspostavila PB ravnoteža ključnih država u svijetu.</a:t>
            </a:r>
            <a:r>
              <a:rPr lang="en-GB" sz="2400" dirty="0" smtClean="0"/>
              <a:t> </a:t>
            </a:r>
            <a:endParaRPr lang="sl-SI" sz="2400" dirty="0"/>
          </a:p>
          <a:p>
            <a:pPr lvl="1"/>
            <a:r>
              <a:rPr lang="sl-SI" sz="2400" dirty="0"/>
              <a:t>elementi:</a:t>
            </a:r>
          </a:p>
          <a:p>
            <a:pPr lvl="2"/>
            <a:r>
              <a:rPr lang="sl-SI" sz="2400" dirty="0">
                <a:cs typeface="Times New Roman" pitchFamily="18" charset="0"/>
              </a:rPr>
              <a:t>devalvacija USD za 8,5%, od 35 USD na 38 USD za </a:t>
            </a:r>
            <a:r>
              <a:rPr lang="sl-SI" sz="2400" dirty="0" smtClean="0">
                <a:cs typeface="Times New Roman" pitchFamily="18" charset="0"/>
              </a:rPr>
              <a:t>uncu</a:t>
            </a:r>
            <a:r>
              <a:rPr lang="en-GB" sz="2400" dirty="0" smtClean="0"/>
              <a:t> </a:t>
            </a:r>
            <a:endParaRPr lang="sl-SI" sz="2400" dirty="0"/>
          </a:p>
          <a:p>
            <a:pPr lvl="2"/>
            <a:r>
              <a:rPr lang="sl-SI" sz="2400" dirty="0">
                <a:cs typeface="Times New Roman" pitchFamily="18" charset="0"/>
              </a:rPr>
              <a:t>revalvacija DEM in JPY za 17 </a:t>
            </a:r>
            <a:r>
              <a:rPr lang="sl-SI" sz="2400" dirty="0" smtClean="0">
                <a:cs typeface="Times New Roman" pitchFamily="18" charset="0"/>
              </a:rPr>
              <a:t>odnosno14</a:t>
            </a:r>
            <a:r>
              <a:rPr lang="sl-SI" sz="2400" dirty="0">
                <a:cs typeface="Times New Roman" pitchFamily="18" charset="0"/>
              </a:rPr>
              <a:t>%</a:t>
            </a:r>
            <a:endParaRPr lang="sl-SI" sz="2400" dirty="0"/>
          </a:p>
          <a:p>
            <a:pPr lvl="2"/>
            <a:r>
              <a:rPr lang="sl-SI" sz="2400" dirty="0" smtClean="0">
                <a:cs typeface="Times New Roman" pitchFamily="18" charset="0"/>
              </a:rPr>
              <a:t>Granice kretanja deviznog kursa raširene</a:t>
            </a:r>
            <a:r>
              <a:rPr lang="sl-SI" sz="2400" dirty="0" smtClean="0"/>
              <a:t> </a:t>
            </a:r>
            <a:r>
              <a:rPr lang="sl-SI" sz="2400" dirty="0">
                <a:cs typeface="Times New Roman" pitchFamily="18" charset="0"/>
              </a:rPr>
              <a:t>+/-</a:t>
            </a:r>
            <a:r>
              <a:rPr lang="sl-SI" sz="2400" dirty="0" smtClean="0">
                <a:cs typeface="Times New Roman" pitchFamily="18" charset="0"/>
              </a:rPr>
              <a:t>2,25%</a:t>
            </a:r>
            <a:endParaRPr lang="sl-SI" sz="2400" dirty="0"/>
          </a:p>
          <a:p>
            <a:pPr lvl="2"/>
            <a:r>
              <a:rPr lang="sl-SI" sz="2400" dirty="0">
                <a:cs typeface="Times New Roman" pitchFamily="18" charset="0"/>
              </a:rPr>
              <a:t>S</a:t>
            </a:r>
            <a:r>
              <a:rPr lang="sl-SI" sz="2400" dirty="0" smtClean="0">
                <a:cs typeface="Times New Roman" pitchFamily="18" charset="0"/>
              </a:rPr>
              <a:t>DA  ukinule 10% taksu na uvoz robe i usluga.</a:t>
            </a:r>
            <a:endParaRPr lang="sl-SI" sz="2400" dirty="0"/>
          </a:p>
          <a:p>
            <a:pPr lvl="1"/>
            <a:r>
              <a:rPr lang="sl-SI" sz="2400" dirty="0" smtClean="0"/>
              <a:t>Važio samo 14 mjeseci, ponovna devalvacija USD nije vratila povjerenje u njega.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xmlns="" val="1599471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bldLvl="2" autoUpdateAnimBg="0" advAuto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8" name="Rectangle 8"/>
          <p:cNvSpPr>
            <a:spLocks noGrp="1" noChangeArrowheads="1"/>
          </p:cNvSpPr>
          <p:nvPr>
            <p:ph type="title"/>
          </p:nvPr>
        </p:nvSpPr>
        <p:spPr>
          <a:xfrm>
            <a:off x="395536" y="476672"/>
            <a:ext cx="7772400" cy="838200"/>
          </a:xfrm>
          <a:ln/>
        </p:spPr>
        <p:txBody>
          <a:bodyPr>
            <a:normAutofit fontScale="90000"/>
          </a:bodyPr>
          <a:lstStyle/>
          <a:p>
            <a:r>
              <a:rPr lang="sl-SI" i="1" dirty="0">
                <a:cs typeface="Times New Roman" pitchFamily="18" charset="0"/>
              </a:rPr>
              <a:t>Zaključna </a:t>
            </a:r>
            <a:r>
              <a:rPr lang="sl-SI" i="1" dirty="0" smtClean="0">
                <a:cs typeface="Times New Roman" pitchFamily="18" charset="0"/>
              </a:rPr>
              <a:t>ocjena djelovanja brettonwoodskog </a:t>
            </a:r>
            <a:r>
              <a:rPr lang="sl-SI" i="1" dirty="0">
                <a:cs typeface="Times New Roman" pitchFamily="18" charset="0"/>
              </a:rPr>
              <a:t>sistema</a:t>
            </a:r>
            <a:r>
              <a:rPr lang="sl-SI" dirty="0">
                <a:cs typeface="Times New Roman" pitchFamily="18" charset="0"/>
              </a:rPr>
              <a:t> </a:t>
            </a:r>
            <a:endParaRPr lang="en-GB" dirty="0">
              <a:cs typeface="Times New Roman" pitchFamily="18" charset="0"/>
            </a:endParaRPr>
          </a:p>
        </p:txBody>
      </p:sp>
      <p:sp>
        <p:nvSpPr>
          <p:cNvPr id="40969" name="Rectangle 9"/>
          <p:cNvSpPr>
            <a:spLocks noGrp="1" noChangeArrowheads="1"/>
          </p:cNvSpPr>
          <p:nvPr>
            <p:ph idx="1"/>
          </p:nvPr>
        </p:nvSpPr>
        <p:spPr>
          <a:xfrm>
            <a:off x="642910" y="1556792"/>
            <a:ext cx="7772400" cy="5020234"/>
          </a:xfrm>
        </p:spPr>
        <p:txBody>
          <a:bodyPr>
            <a:normAutofit/>
          </a:bodyPr>
          <a:lstStyle/>
          <a:p>
            <a:r>
              <a:rPr lang="sl-SI" sz="2800" dirty="0" smtClean="0">
                <a:cs typeface="Times New Roman" pitchFamily="18" charset="0"/>
              </a:rPr>
              <a:t>Neadekvatnost mehanizama platnobilansnog prilagođavanja i veliki problemi sa funkcionisanjem sistema fiksnih ali prilagodljivih DK.</a:t>
            </a:r>
          </a:p>
          <a:p>
            <a:r>
              <a:rPr lang="sl-SI" sz="2800" dirty="0" smtClean="0">
                <a:cs typeface="Times New Roman" pitchFamily="18" charset="0"/>
              </a:rPr>
              <a:t>Nedostatak međunarodne likvidnosti i ugrađena sistemska greška u obliku “Triffinove dileme”.</a:t>
            </a:r>
            <a:endParaRPr lang="sl-SI" sz="2800" dirty="0"/>
          </a:p>
          <a:p>
            <a:r>
              <a:rPr lang="sl-SI" sz="2800" dirty="0" smtClean="0">
                <a:cs typeface="Times New Roman" pitchFamily="18" charset="0"/>
              </a:rPr>
              <a:t>Važnost međunarodne saradnje za uspješno funkcionisanje međunarodnog finansijskog sistema</a:t>
            </a:r>
            <a:r>
              <a:rPr lang="sl-SI" dirty="0" smtClean="0">
                <a:cs typeface="Times New Roman" pitchFamily="18" charset="0"/>
              </a:rPr>
              <a:t>.</a:t>
            </a:r>
            <a:r>
              <a:rPr lang="en-GB" dirty="0" smtClean="0">
                <a:cs typeface="Times New Roman" pitchFamily="18" charset="0"/>
              </a:rPr>
              <a:t> </a:t>
            </a:r>
            <a:endParaRPr lang="sl-SI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2772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" dur="500"/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40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9" dur="500"/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8" grpId="0" animBg="1" autoUpdateAnimBg="0"/>
      <p:bldP spid="40969" grpId="0" build="p" autoUpdateAnimBg="0" advAuto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0" name="Rectangle 40"/>
          <p:cNvSpPr>
            <a:spLocks noGrp="1" noChangeArrowheads="1"/>
          </p:cNvSpPr>
          <p:nvPr>
            <p:ph type="title"/>
          </p:nvPr>
        </p:nvSpPr>
        <p:spPr>
          <a:xfrm>
            <a:off x="323528" y="548680"/>
            <a:ext cx="7772400" cy="914400"/>
          </a:xfrm>
          <a:ln/>
        </p:spPr>
        <p:txBody>
          <a:bodyPr>
            <a:normAutofit fontScale="90000"/>
          </a:bodyPr>
          <a:lstStyle/>
          <a:p>
            <a:r>
              <a:rPr lang="sl-SI" dirty="0"/>
              <a:t>2. </a:t>
            </a:r>
            <a:r>
              <a:rPr lang="sl-SI" dirty="0">
                <a:cs typeface="Times New Roman" pitchFamily="18" charset="0"/>
              </a:rPr>
              <a:t>Sistem fleksibilnih deviznih </a:t>
            </a:r>
            <a:r>
              <a:rPr lang="sl-SI" dirty="0" smtClean="0">
                <a:cs typeface="Times New Roman" pitchFamily="18" charset="0"/>
              </a:rPr>
              <a:t>kurseva– period </a:t>
            </a:r>
            <a:r>
              <a:rPr lang="sl-SI" dirty="0">
                <a:cs typeface="Times New Roman" pitchFamily="18" charset="0"/>
              </a:rPr>
              <a:t>od </a:t>
            </a:r>
            <a:r>
              <a:rPr lang="sl-SI" dirty="0" smtClean="0">
                <a:cs typeface="Times New Roman" pitchFamily="18" charset="0"/>
              </a:rPr>
              <a:t>1973. dalje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20521" name="Rectangle 41"/>
          <p:cNvSpPr>
            <a:spLocks noGrp="1" noChangeArrowheads="1"/>
          </p:cNvSpPr>
          <p:nvPr>
            <p:ph idx="1"/>
          </p:nvPr>
        </p:nvSpPr>
        <p:spPr>
          <a:xfrm>
            <a:off x="571472" y="1628800"/>
            <a:ext cx="7772400" cy="5029172"/>
          </a:xfrm>
        </p:spPr>
        <p:txBody>
          <a:bodyPr>
            <a:normAutofit/>
          </a:bodyPr>
          <a:lstStyle/>
          <a:p>
            <a:r>
              <a:rPr lang="sl-SI" sz="2800" dirty="0" smtClean="0"/>
              <a:t>Prelazak na sistem fleksibilnih deviznih kurseva nije bio planiran ali je bio veoma poželjan:</a:t>
            </a:r>
          </a:p>
          <a:p>
            <a:pPr lvl="1"/>
            <a:r>
              <a:rPr lang="sl-SI" sz="2800" dirty="0" smtClean="0"/>
              <a:t>U uslovima povećane liberalizacije kapitalnih tokova je takvo održavnje paritetnih vrijednosti valuta zahtijevalo sve veće intervencije monetarnih vlasti na deviznim tržištima i jačalo međusobnu saradnju tih vlasti, ali monetarne vlasti nisu više bile spremne intervenisati na deviznim tržištima.</a:t>
            </a:r>
          </a:p>
        </p:txBody>
      </p:sp>
    </p:spTree>
    <p:extLst>
      <p:ext uri="{BB962C8B-B14F-4D97-AF65-F5344CB8AC3E}">
        <p14:creationId xmlns:p14="http://schemas.microsoft.com/office/powerpoint/2010/main" xmlns="" val="2991852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0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05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0" grpId="0" animBg="1" autoUpdateAnimBg="0"/>
      <p:bldP spid="20521" grpId="0" build="p" autoUpdateAnimBg="0" advAuto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7772400" cy="990600"/>
          </a:xfrm>
          <a:ln/>
        </p:spPr>
        <p:txBody>
          <a:bodyPr>
            <a:normAutofit fontScale="90000"/>
          </a:bodyPr>
          <a:lstStyle/>
          <a:p>
            <a:r>
              <a:rPr lang="sl-SI" i="1" dirty="0">
                <a:cs typeface="Arial" charset="0"/>
              </a:rPr>
              <a:t>Osnovni </a:t>
            </a:r>
            <a:r>
              <a:rPr lang="sl-SI" i="1" dirty="0" smtClean="0">
                <a:cs typeface="Arial" charset="0"/>
              </a:rPr>
              <a:t>trendovi u režimu DK nakon raspada BW sistema</a:t>
            </a:r>
            <a:endParaRPr lang="en-GB" i="1" dirty="0">
              <a:cs typeface="Arial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628800"/>
            <a:ext cx="8029604" cy="4943472"/>
          </a:xfrm>
        </p:spPr>
        <p:txBody>
          <a:bodyPr>
            <a:normAutofit/>
          </a:bodyPr>
          <a:lstStyle/>
          <a:p>
            <a:pPr algn="just"/>
            <a:r>
              <a:rPr lang="sl-SI" sz="2400" dirty="0" smtClean="0">
                <a:cs typeface="Times New Roman" pitchFamily="18" charset="0"/>
              </a:rPr>
              <a:t>Manje i ekonomski otvorenije države:</a:t>
            </a:r>
          </a:p>
          <a:p>
            <a:pPr lvl="1" algn="just"/>
            <a:r>
              <a:rPr lang="sl-SI" sz="2400" dirty="0" smtClean="0">
                <a:cs typeface="Times New Roman" pitchFamily="18" charset="0"/>
              </a:rPr>
              <a:t>Vezivanje valute za jednu </a:t>
            </a:r>
            <a:r>
              <a:rPr lang="sl-SI" sz="2400" smtClean="0">
                <a:cs typeface="Times New Roman" pitchFamily="18" charset="0"/>
              </a:rPr>
              <a:t>ili korpu </a:t>
            </a:r>
            <a:r>
              <a:rPr lang="sl-SI" sz="2400" dirty="0" smtClean="0">
                <a:cs typeface="Times New Roman" pitchFamily="18" charset="0"/>
              </a:rPr>
              <a:t>drugih valuta.</a:t>
            </a:r>
          </a:p>
          <a:p>
            <a:pPr lvl="1" algn="just"/>
            <a:r>
              <a:rPr lang="sl-SI" sz="2400" dirty="0" smtClean="0">
                <a:cs typeface="Times New Roman" pitchFamily="18" charset="0"/>
              </a:rPr>
              <a:t>Održanje odnnosno jačanje kontrola na priliv odnosno odliv kapitala.</a:t>
            </a:r>
          </a:p>
          <a:p>
            <a:pPr algn="just"/>
            <a:r>
              <a:rPr lang="sl-SI" sz="2400" dirty="0" smtClean="0">
                <a:cs typeface="Times New Roman" pitchFamily="18" charset="0"/>
              </a:rPr>
              <a:t>Trendovi pojačanog razvoja finansijskih tržišta i opšte globalizacije međunarodnih finansija.</a:t>
            </a:r>
          </a:p>
          <a:p>
            <a:pPr algn="just"/>
            <a:r>
              <a:rPr lang="sl-SI" sz="2400" dirty="0" smtClean="0"/>
              <a:t>Vezivanje valute za drugu valutu:</a:t>
            </a:r>
          </a:p>
          <a:p>
            <a:pPr lvl="1" algn="just"/>
            <a:r>
              <a:rPr lang="sl-SI" sz="2400" dirty="0" smtClean="0"/>
              <a:t>valutni </a:t>
            </a:r>
            <a:r>
              <a:rPr lang="sl-SI" sz="2400" dirty="0"/>
              <a:t>odbor</a:t>
            </a:r>
          </a:p>
          <a:p>
            <a:pPr lvl="1" algn="just"/>
            <a:r>
              <a:rPr lang="sl-SI" sz="2400" dirty="0"/>
              <a:t>monetarno </a:t>
            </a:r>
            <a:r>
              <a:rPr lang="sl-SI" sz="2400" dirty="0" smtClean="0"/>
              <a:t>udruživanje (Maastrichtski ugovor)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xmlns="" val="2596967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animBg="1" autoUpdateAnimBg="0"/>
      <p:bldP spid="41987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764705"/>
            <a:ext cx="7315200" cy="864096"/>
          </a:xfrm>
        </p:spPr>
        <p:txBody>
          <a:bodyPr>
            <a:normAutofit/>
          </a:bodyPr>
          <a:lstStyle/>
          <a:p>
            <a:pPr algn="ctr"/>
            <a:r>
              <a:rPr lang="sr-Latn-RS" sz="3500" dirty="0" smtClean="0"/>
              <a:t>Elementi finansij</a:t>
            </a:r>
            <a:r>
              <a:rPr lang="en-US" sz="3500" dirty="0" smtClean="0"/>
              <a:t>s</a:t>
            </a:r>
            <a:r>
              <a:rPr lang="sr-Latn-RS" sz="3500" dirty="0" smtClean="0"/>
              <a:t>kog sistema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300" dirty="0" err="1"/>
              <a:t>Razvijenost</a:t>
            </a:r>
            <a:r>
              <a:rPr lang="en-US" sz="2300" dirty="0"/>
              <a:t> </a:t>
            </a:r>
            <a:r>
              <a:rPr lang="en-US" sz="2300" dirty="0" err="1"/>
              <a:t>finansijskog</a:t>
            </a:r>
            <a:r>
              <a:rPr lang="en-US" sz="2300" dirty="0"/>
              <a:t> </a:t>
            </a:r>
            <a:r>
              <a:rPr lang="en-US" sz="2300" dirty="0" err="1"/>
              <a:t>sistema</a:t>
            </a:r>
            <a:r>
              <a:rPr lang="en-US" sz="2300" dirty="0"/>
              <a:t> </a:t>
            </a:r>
            <a:r>
              <a:rPr lang="en-US" sz="2300" dirty="0" err="1" smtClean="0"/>
              <a:t>može</a:t>
            </a:r>
            <a:r>
              <a:rPr lang="en-US" sz="2300" dirty="0" smtClean="0"/>
              <a:t> </a:t>
            </a:r>
            <a:r>
              <a:rPr lang="en-US" sz="2300" dirty="0"/>
              <a:t>se </a:t>
            </a:r>
            <a:r>
              <a:rPr lang="en-US" sz="2300" dirty="0" err="1"/>
              <a:t>pratiti</a:t>
            </a:r>
            <a:r>
              <a:rPr lang="en-US" sz="2300" dirty="0"/>
              <a:t> </a:t>
            </a:r>
            <a:r>
              <a:rPr lang="sr-Latn-ME" sz="2300" dirty="0" smtClean="0"/>
              <a:t>kroz ra</a:t>
            </a:r>
            <a:r>
              <a:rPr lang="en-US" sz="2300" dirty="0" err="1" smtClean="0"/>
              <a:t>zvijenosti</a:t>
            </a:r>
            <a:r>
              <a:rPr lang="sr-Latn-RS" sz="2300" dirty="0" smtClean="0"/>
              <a:t> </a:t>
            </a:r>
            <a:r>
              <a:rPr lang="en-US" sz="2300" dirty="0" err="1" smtClean="0"/>
              <a:t>njegovih</a:t>
            </a:r>
            <a:r>
              <a:rPr lang="en-US" sz="2300" dirty="0" smtClean="0"/>
              <a:t> </a:t>
            </a:r>
            <a:r>
              <a:rPr lang="en-US" sz="2300" dirty="0" err="1" smtClean="0"/>
              <a:t>najvažnijih</a:t>
            </a:r>
            <a:r>
              <a:rPr lang="en-US" sz="2300" dirty="0" smtClean="0"/>
              <a:t> </a:t>
            </a:r>
            <a:r>
              <a:rPr lang="en-US" sz="2300" dirty="0" err="1" smtClean="0"/>
              <a:t>elem</a:t>
            </a:r>
            <a:r>
              <a:rPr lang="sr-Latn-RS" sz="2300" dirty="0" smtClean="0"/>
              <a:t>e</a:t>
            </a:r>
            <a:r>
              <a:rPr lang="en-US" sz="2300" dirty="0" err="1" smtClean="0"/>
              <a:t>nata</a:t>
            </a:r>
            <a:r>
              <a:rPr lang="en-US" sz="2300" dirty="0"/>
              <a:t>: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736253367"/>
              </p:ext>
            </p:extLst>
          </p:nvPr>
        </p:nvGraphicFramePr>
        <p:xfrm>
          <a:off x="395536" y="2060848"/>
          <a:ext cx="80772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71241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165896418"/>
              </p:ext>
            </p:extLst>
          </p:nvPr>
        </p:nvGraphicFramePr>
        <p:xfrm>
          <a:off x="152400" y="0"/>
          <a:ext cx="8763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91840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315200" cy="1154097"/>
          </a:xfrm>
        </p:spPr>
        <p:txBody>
          <a:bodyPr>
            <a:normAutofit/>
          </a:bodyPr>
          <a:lstStyle/>
          <a:p>
            <a:pPr algn="ctr"/>
            <a:r>
              <a:rPr lang="sr-Latn-RS" sz="3500" dirty="0" smtClean="0"/>
              <a:t>Struktura finansijkog sistema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81328"/>
            <a:ext cx="8382000" cy="4525963"/>
          </a:xfrm>
        </p:spPr>
        <p:txBody>
          <a:bodyPr>
            <a:normAutofit/>
          </a:bodyPr>
          <a:lstStyle/>
          <a:p>
            <a:r>
              <a:rPr lang="vi-VN" sz="2200" dirty="0" smtClean="0"/>
              <a:t>Finansijski </a:t>
            </a:r>
            <a:r>
              <a:rPr lang="vi-VN" sz="2200" dirty="0"/>
              <a:t>sistem je dosta složen i sastoji se od različitih vrsta privatnih </a:t>
            </a:r>
            <a:r>
              <a:rPr lang="vi-VN" sz="2200" dirty="0" smtClean="0"/>
              <a:t>finansijskih</a:t>
            </a:r>
            <a:r>
              <a:rPr lang="sr-Latn-RS" sz="2200" dirty="0" smtClean="0"/>
              <a:t> </a:t>
            </a:r>
            <a:r>
              <a:rPr lang="vi-VN" sz="2200" dirty="0" smtClean="0"/>
              <a:t>institucija</a:t>
            </a:r>
            <a:r>
              <a:rPr lang="vi-VN" sz="2200" dirty="0"/>
              <a:t> poput: </a:t>
            </a:r>
            <a:endParaRPr lang="sr-Latn-RS" sz="2200" dirty="0" smtClean="0"/>
          </a:p>
          <a:p>
            <a:pPr lvl="1">
              <a:buFont typeface="Wingdings" pitchFamily="2" charset="2"/>
              <a:buChar char="q"/>
            </a:pPr>
            <a:r>
              <a:rPr lang="sr-Latn-RS" sz="2200" dirty="0" smtClean="0"/>
              <a:t> </a:t>
            </a:r>
            <a:r>
              <a:rPr lang="vi-VN" sz="2200" dirty="0" smtClean="0"/>
              <a:t>banaka</a:t>
            </a:r>
            <a:r>
              <a:rPr lang="vi-VN" sz="2200" dirty="0"/>
              <a:t>, </a:t>
            </a:r>
            <a:endParaRPr lang="sr-Latn-RS" sz="2200" dirty="0" smtClean="0"/>
          </a:p>
          <a:p>
            <a:pPr lvl="1">
              <a:buFont typeface="Wingdings" pitchFamily="2" charset="2"/>
              <a:buChar char="q"/>
            </a:pPr>
            <a:r>
              <a:rPr lang="sr-Latn-RS" sz="2200" dirty="0" smtClean="0"/>
              <a:t> </a:t>
            </a:r>
            <a:r>
              <a:rPr lang="vi-VN" sz="2200" dirty="0" smtClean="0"/>
              <a:t>osiguravajućih</a:t>
            </a:r>
            <a:r>
              <a:rPr lang="vi-VN" sz="2200" dirty="0"/>
              <a:t> društava, </a:t>
            </a:r>
            <a:endParaRPr lang="sr-Latn-RS" sz="2200" dirty="0" smtClean="0"/>
          </a:p>
          <a:p>
            <a:pPr lvl="1">
              <a:buFont typeface="Wingdings" pitchFamily="2" charset="2"/>
              <a:buChar char="q"/>
            </a:pPr>
            <a:r>
              <a:rPr lang="sr-Latn-RS" sz="2200" dirty="0" smtClean="0"/>
              <a:t> </a:t>
            </a:r>
            <a:r>
              <a:rPr lang="vi-VN" sz="2200" dirty="0" smtClean="0"/>
              <a:t>investicionih</a:t>
            </a:r>
            <a:r>
              <a:rPr lang="vi-VN" sz="2200" dirty="0"/>
              <a:t> fondova, </a:t>
            </a:r>
            <a:endParaRPr lang="sr-Latn-RS" sz="2200" dirty="0" smtClean="0"/>
          </a:p>
          <a:p>
            <a:pPr lvl="1">
              <a:buFont typeface="Wingdings" pitchFamily="2" charset="2"/>
              <a:buChar char="q"/>
            </a:pPr>
            <a:r>
              <a:rPr lang="sr-Latn-RS" sz="2200" dirty="0" smtClean="0"/>
              <a:t> f</a:t>
            </a:r>
            <a:r>
              <a:rPr lang="vi-VN" sz="2200" dirty="0" smtClean="0"/>
              <a:t>inansijsk</a:t>
            </a:r>
            <a:r>
              <a:rPr lang="sr-Latn-RS" sz="2200" dirty="0" smtClean="0"/>
              <a:t>e </a:t>
            </a:r>
            <a:r>
              <a:rPr lang="vi-VN" sz="2200" dirty="0" smtClean="0"/>
              <a:t>kompanij</a:t>
            </a:r>
            <a:r>
              <a:rPr lang="sr-Latn-RS" sz="2200" dirty="0" smtClean="0"/>
              <a:t>e</a:t>
            </a:r>
            <a:r>
              <a:rPr lang="vi-VN" sz="2200" dirty="0" smtClean="0"/>
              <a:t> </a:t>
            </a:r>
            <a:r>
              <a:rPr lang="vi-VN" sz="2200" dirty="0"/>
              <a:t>investicionih banaka </a:t>
            </a:r>
            <a:r>
              <a:rPr lang="sr-Latn-RS" sz="2200" dirty="0" smtClean="0"/>
              <a:t>i dr.</a:t>
            </a:r>
            <a:r>
              <a:rPr lang="vi-VN" sz="2200" dirty="0" smtClean="0"/>
              <a:t> </a:t>
            </a:r>
            <a:endParaRPr lang="sr-Latn-RS" sz="2200" dirty="0" smtClean="0"/>
          </a:p>
          <a:p>
            <a:r>
              <a:rPr lang="vi-VN" sz="2200" dirty="0" smtClean="0"/>
              <a:t>Sve</a:t>
            </a:r>
            <a:r>
              <a:rPr lang="vi-VN" sz="2200" dirty="0"/>
              <a:t> ove institucije posuđuju novac onih koji </a:t>
            </a:r>
            <a:r>
              <a:rPr lang="sr-Latn-RS" sz="2200" dirty="0" smtClean="0"/>
              <a:t>s</a:t>
            </a:r>
            <a:r>
              <a:rPr lang="vi-VN" sz="2200" dirty="0" smtClean="0"/>
              <a:t>u</a:t>
            </a:r>
            <a:r>
              <a:rPr lang="vi-VN" sz="2200" dirty="0"/>
              <a:t> </a:t>
            </a:r>
            <a:r>
              <a:rPr lang="vi-VN" sz="2200" dirty="0" smtClean="0"/>
              <a:t>ga</a:t>
            </a:r>
            <a:r>
              <a:rPr lang="sr-Latn-RS" sz="2200" dirty="0" smtClean="0"/>
              <a:t> </a:t>
            </a:r>
            <a:r>
              <a:rPr lang="vi-VN" sz="2200" dirty="0" smtClean="0"/>
              <a:t>ušted</a:t>
            </a:r>
            <a:r>
              <a:rPr lang="sr-Latn-ME" sz="2200" dirty="0" smtClean="0"/>
              <a:t>j</a:t>
            </a:r>
            <a:r>
              <a:rPr lang="vi-VN" sz="2200" dirty="0" smtClean="0"/>
              <a:t>eli </a:t>
            </a:r>
            <a:r>
              <a:rPr lang="vi-VN" sz="2200" dirty="0"/>
              <a:t>plasirajući ga onima kojima treba za poslovne poduhvate</a:t>
            </a:r>
            <a:r>
              <a:rPr lang="vi-VN" sz="2200" dirty="0" smtClean="0"/>
              <a:t>.</a:t>
            </a:r>
            <a:r>
              <a:rPr lang="sr-Latn-RS" sz="2200" dirty="0" smtClean="0"/>
              <a:t> </a:t>
            </a:r>
            <a:r>
              <a:rPr lang="vi-VN" sz="2200" dirty="0" smtClean="0"/>
              <a:t>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xmlns="" val="89674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692696"/>
            <a:ext cx="7643813" cy="649288"/>
          </a:xfrm>
          <a:ln/>
        </p:spPr>
        <p:txBody>
          <a:bodyPr>
            <a:normAutofit fontScale="90000"/>
          </a:bodyPr>
          <a:lstStyle/>
          <a:p>
            <a:pPr marL="533400" indent="-533400"/>
            <a:r>
              <a:rPr lang="sl-SI" dirty="0" smtClean="0"/>
              <a:t>Temeljni </a:t>
            </a:r>
            <a:r>
              <a:rPr lang="sl-SI" dirty="0"/>
              <a:t>elementi </a:t>
            </a:r>
            <a:r>
              <a:rPr lang="sl-SI" dirty="0" smtClean="0"/>
              <a:t>međunarodnog finansijskog sistema</a:t>
            </a:r>
            <a:endParaRPr lang="en-GB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700808"/>
            <a:ext cx="8186766" cy="4828576"/>
          </a:xfrm>
        </p:spPr>
        <p:txBody>
          <a:bodyPr>
            <a:normAutofit/>
          </a:bodyPr>
          <a:lstStyle/>
          <a:p>
            <a:r>
              <a:rPr lang="sl-SI" sz="2800" dirty="0"/>
              <a:t>S</a:t>
            </a:r>
            <a:r>
              <a:rPr lang="sl-SI" sz="2800" dirty="0" smtClean="0"/>
              <a:t>istem pravila, mehanizama i institucija, koji povezuje nacionalne finansijske sisteme u konsistentnu cjelinu. </a:t>
            </a:r>
          </a:p>
          <a:p>
            <a:r>
              <a:rPr lang="sl-SI" sz="2800" dirty="0" smtClean="0"/>
              <a:t>Zadatak:</a:t>
            </a:r>
          </a:p>
          <a:p>
            <a:pPr lvl="1"/>
            <a:r>
              <a:rPr lang="sl-SI" sz="2800" dirty="0" smtClean="0"/>
              <a:t>Osigurati stabilnost deviznih kurseva.</a:t>
            </a:r>
          </a:p>
          <a:p>
            <a:pPr lvl="1"/>
            <a:r>
              <a:rPr lang="sl-SI" sz="2800" dirty="0" smtClean="0"/>
              <a:t>Podsticati otklanjanje platnobilansnih neravnoteža.</a:t>
            </a:r>
          </a:p>
          <a:p>
            <a:pPr lvl="1"/>
            <a:r>
              <a:rPr lang="sl-SI" sz="2800" dirty="0" smtClean="0"/>
              <a:t>Osigurati normalan pristup prema međunarodnoj likvidnosti.</a:t>
            </a:r>
            <a:endParaRPr lang="sl-SI" sz="2800" dirty="0"/>
          </a:p>
          <a:p>
            <a:pPr>
              <a:buFont typeface="Wingdings 2" pitchFamily="18" charset="2"/>
              <a:buNone/>
            </a:pP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xmlns="" val="1025849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 autoUpdateAnimBg="0"/>
      <p:bldP spid="8195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124744"/>
            <a:ext cx="8186766" cy="55443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l-SI" sz="2800" dirty="0" smtClean="0"/>
              <a:t>Rješenja u vezi sa pospješivanjem obima međunaronih tokova robe i kapitala?</a:t>
            </a:r>
            <a:endParaRPr lang="sl-SI" sz="2800" dirty="0"/>
          </a:p>
          <a:p>
            <a:pPr>
              <a:lnSpc>
                <a:spcPct val="90000"/>
              </a:lnSpc>
            </a:pPr>
            <a:r>
              <a:rPr lang="sl-SI" sz="2800" dirty="0" smtClean="0"/>
              <a:t>Podjela koristi od tih tokova??</a:t>
            </a:r>
            <a:endParaRPr lang="sl-SI" sz="2800" dirty="0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3810000" y="2354762"/>
            <a:ext cx="1295400" cy="642190"/>
          </a:xfrm>
          <a:prstGeom prst="downArrow">
            <a:avLst>
              <a:gd name="adj1" fmla="val 30917"/>
              <a:gd name="adj2" fmla="val 36282"/>
            </a:avLst>
          </a:prstGeom>
          <a:solidFill>
            <a:srgbClr val="FFFF99">
              <a:alpha val="5000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r-Latn-BA">
              <a:solidFill>
                <a:srgbClr val="FFFFFF"/>
              </a:solidFill>
            </a:endParaRPr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2811016" y="2994945"/>
            <a:ext cx="3352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1240"/>
              </a:avLst>
            </a:prstTxWarp>
          </a:bodyPr>
          <a:lstStyle/>
          <a:p>
            <a:r>
              <a:rPr lang="sr-Latn-BA" sz="24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ključni elementi: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1418409" y="3717032"/>
            <a:ext cx="5181600" cy="285001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sl-SI" sz="2800" dirty="0"/>
              <a:t>Platnobilansno prilagođavanje.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sl-SI" sz="2800" dirty="0"/>
              <a:t>Osiguranje međunarodne likvidnosti. 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sl-SI" sz="2800" dirty="0"/>
              <a:t>Konsistentnost </a:t>
            </a:r>
            <a:r>
              <a:rPr lang="sl-SI" sz="2800" dirty="0" smtClean="0"/>
              <a:t>sistema</a:t>
            </a:r>
            <a:r>
              <a:rPr lang="sl-SI" sz="2800" dirty="0" smtClean="0">
                <a:solidFill>
                  <a:srgbClr val="FFFFFF"/>
                </a:solidFill>
              </a:rPr>
              <a:t>ma </a:t>
            </a:r>
            <a:r>
              <a:rPr lang="sl-SI" sz="2800" dirty="0">
                <a:solidFill>
                  <a:srgbClr val="FFFFFF"/>
                </a:solidFill>
              </a:rPr>
              <a:t>i povjerenje u njega. </a:t>
            </a:r>
            <a:endParaRPr lang="en-GB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591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  <p:bldP spid="9221" grpId="0" animBg="1"/>
      <p:bldP spid="9222" grpId="0" animBg="1"/>
      <p:bldP spid="9224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Words>2532</Words>
  <Application>Microsoft Office PowerPoint</Application>
  <PresentationFormat>On-screen Show (4:3)</PresentationFormat>
  <Paragraphs>303</Paragraphs>
  <Slides>44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MEĐUNARODNO FINANSIJSKO PRAVO </vt:lpstr>
      <vt:lpstr>Osnove finansijskog sistema</vt:lpstr>
      <vt:lpstr>Pojam</vt:lpstr>
      <vt:lpstr>Najvažnije osobine finansijskog sistema su:  dinamičnost, otvorenost i kompleksnost.</vt:lpstr>
      <vt:lpstr>Elementi finansijskog sistema</vt:lpstr>
      <vt:lpstr>Slide 6</vt:lpstr>
      <vt:lpstr>Struktura finansijkog sistema</vt:lpstr>
      <vt:lpstr>Temeljni elementi međunarodnog finansijskog sistema</vt:lpstr>
      <vt:lpstr>Slide 9</vt:lpstr>
      <vt:lpstr>Platnobilansno prilagođavanje</vt:lpstr>
      <vt:lpstr>Osiguranje međunarodne likvidnosti</vt:lpstr>
      <vt:lpstr>Slide 12</vt:lpstr>
      <vt:lpstr>Konsistentnost sistema i povjerenje u njega</vt:lpstr>
      <vt:lpstr>Mehanizmi za oblikovanje konsistentnog međunarodnog finansijskog sistema</vt:lpstr>
      <vt:lpstr>Mehanizam automatskog prilagođavanja</vt:lpstr>
      <vt:lpstr>Slide 16</vt:lpstr>
      <vt:lpstr>Sistem n-1</vt:lpstr>
      <vt:lpstr>Slide 18</vt:lpstr>
      <vt:lpstr>Sistem međunarodne koordinacije</vt:lpstr>
      <vt:lpstr>Monetarna unija</vt:lpstr>
      <vt:lpstr>Međunarodni finansijski sistem nakon drugog svjetskog rata</vt:lpstr>
      <vt:lpstr>Sadržaj predavanja</vt:lpstr>
      <vt:lpstr>Brettowoodski monetarni sistem – period 1944 – 1971/73 </vt:lpstr>
      <vt:lpstr>Nastanak sistema</vt:lpstr>
      <vt:lpstr>Keynesov plan – </vt:lpstr>
      <vt:lpstr>Whiteov plan -</vt:lpstr>
      <vt:lpstr>Slide 27</vt:lpstr>
      <vt:lpstr>Osnovne komponente/elementi sistema</vt:lpstr>
      <vt:lpstr>Osnovne komponente/elementi sistema</vt:lpstr>
      <vt:lpstr>Osnovne komponente/elementi sistema</vt:lpstr>
      <vt:lpstr>Osnovne komponente/elementi sistema</vt:lpstr>
      <vt:lpstr>Osnovne komponente/elementi sistema</vt:lpstr>
      <vt:lpstr>Osnovne komponente/elementi sistema</vt:lpstr>
      <vt:lpstr>Djelovanje sistema u periodu 1944 – 1959: period “nedostatka dolara”</vt:lpstr>
      <vt:lpstr>Slide 35</vt:lpstr>
      <vt:lpstr>Djelovanje sistema u periodu 1959 – 1971: period “obilja dolara”</vt:lpstr>
      <vt:lpstr>Slide 37</vt:lpstr>
      <vt:lpstr>Mjere za zaštitu i reforme za poboljšanje BW sistema</vt:lpstr>
      <vt:lpstr>Slide 39</vt:lpstr>
      <vt:lpstr>Propad sistema in Smithsonianski sporazum (1971 – 1973) </vt:lpstr>
      <vt:lpstr>Slide 41</vt:lpstr>
      <vt:lpstr>Zaključna ocjena djelovanja brettonwoodskog sistema </vt:lpstr>
      <vt:lpstr>2. Sistem fleksibilnih deviznih kurseva– period od 1973. dalje </vt:lpstr>
      <vt:lpstr>Osnovni trendovi u režimu DK nakon raspada BW sistema</vt:lpstr>
    </vt:vector>
  </TitlesOfParts>
  <Company>Centralna banka Crne Gore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Međunarodne finansije</dc:title>
  <dc:creator>Halil Kalac</dc:creator>
  <cp:lastModifiedBy>ProBook 4540s</cp:lastModifiedBy>
  <cp:revision>28</cp:revision>
  <dcterms:created xsi:type="dcterms:W3CDTF">2014-11-14T14:01:22Z</dcterms:created>
  <dcterms:modified xsi:type="dcterms:W3CDTF">2017-11-03T21:29:35Z</dcterms:modified>
</cp:coreProperties>
</file>