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372" r:id="rId2"/>
    <p:sldId id="373" r:id="rId3"/>
    <p:sldId id="374" r:id="rId4"/>
    <p:sldId id="375" r:id="rId5"/>
    <p:sldId id="376" r:id="rId6"/>
    <p:sldId id="377" r:id="rId7"/>
    <p:sldId id="378" r:id="rId8"/>
    <p:sldId id="379" r:id="rId9"/>
    <p:sldId id="380" r:id="rId10"/>
    <p:sldId id="381" r:id="rId11"/>
    <p:sldId id="382" r:id="rId12"/>
    <p:sldId id="383" r:id="rId13"/>
    <p:sldId id="384" r:id="rId14"/>
    <p:sldId id="385" r:id="rId15"/>
    <p:sldId id="386" r:id="rId16"/>
    <p:sldId id="387" r:id="rId17"/>
    <p:sldId id="388" r:id="rId18"/>
    <p:sldId id="389" r:id="rId19"/>
    <p:sldId id="390" r:id="rId20"/>
    <p:sldId id="391" r:id="rId21"/>
    <p:sldId id="392" r:id="rId22"/>
    <p:sldId id="393" r:id="rId23"/>
    <p:sldId id="394" r:id="rId24"/>
    <p:sldId id="395" r:id="rId25"/>
    <p:sldId id="396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34593" autoAdjust="0"/>
    <p:restoredTop sz="86430" autoAdjust="0"/>
  </p:normalViewPr>
  <p:slideViewPr>
    <p:cSldViewPr>
      <p:cViewPr>
        <p:scale>
          <a:sx n="107" d="100"/>
          <a:sy n="107" d="100"/>
        </p:scale>
        <p:origin x="-6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699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2EDC45D-4DFC-4E01-8DB2-734B9FB0070E}" type="datetimeFigureOut">
              <a:rPr lang="en-US"/>
              <a:pPr/>
              <a:t>11/2/2017</a:t>
            </a:fld>
            <a:endParaRPr lang="en-US"/>
          </a:p>
        </p:txBody>
      </p:sp>
      <p:sp>
        <p:nvSpPr>
          <p:cNvPr id="169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699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699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699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723E646-E9C0-46CA-966D-190E55C6FAF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2" tIns="45716" rIns="91432" bIns="45716" anchor="b"/>
          <a:lstStyle/>
          <a:p>
            <a:pPr algn="r" defTabSz="966788"/>
            <a:fld id="{4E1209F6-64DA-4085-9258-93AE0DFF582A}" type="slidenum">
              <a:rPr lang="en-US" sz="1300">
                <a:latin typeface="Calibri" pitchFamily="34" charset="0"/>
              </a:rPr>
              <a:pPr algn="r" defTabSz="966788"/>
              <a:t>11</a:t>
            </a:fld>
            <a:endParaRPr lang="en-US" sz="1300">
              <a:latin typeface="Calibri" pitchFamily="34" charset="0"/>
            </a:endParaRPr>
          </a:p>
        </p:txBody>
      </p:sp>
      <p:sp>
        <p:nvSpPr>
          <p:cNvPr id="17101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71012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 lIns="91432" tIns="45716" rIns="91432" bIns="45716"/>
          <a:lstStyle/>
          <a:p>
            <a:pPr>
              <a:spcBef>
                <a:spcPct val="0"/>
              </a:spcBef>
            </a:pPr>
            <a:r>
              <a:rPr lang="sr-Latn-BA"/>
              <a:t>Kapitalni transferi = prenos valsništva nad nekretninama, prenos sredstava u vezi sa sticanjem otuđenjem nekretnina, transakcije povezane sa otpisom dugovanja.</a:t>
            </a:r>
          </a:p>
          <a:p>
            <a:pPr>
              <a:spcBef>
                <a:spcPct val="0"/>
              </a:spcBef>
            </a:pPr>
            <a:r>
              <a:rPr lang="sr-Latn-BA"/>
              <a:t>Intangibles = patenti, licence...</a:t>
            </a:r>
          </a:p>
        </p:txBody>
      </p:sp>
      <p:sp>
        <p:nvSpPr>
          <p:cNvPr id="171013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 anchor="b"/>
          <a:lstStyle/>
          <a:p>
            <a:pPr algn="r" defTabSz="966788"/>
            <a:fld id="{E6E498D6-CBD8-4B0F-8E9C-5F36006E4F18}" type="slidenum">
              <a:rPr lang="sr-Latn-BA" sz="1300">
                <a:latin typeface="Calibri" pitchFamily="34" charset="0"/>
              </a:rPr>
              <a:pPr algn="r" defTabSz="966788"/>
              <a:t>11</a:t>
            </a:fld>
            <a:endParaRPr lang="sr-Latn-BA" sz="130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s-Latn-B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bs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A0F466-7A50-4059-87B1-D574E35FDA5C}" type="datetimeFigureOut">
              <a:rPr lang="bs-Latn-BA"/>
              <a:pPr>
                <a:defRPr/>
              </a:pPr>
              <a:t>2.11.2017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26D348-4938-4229-8898-560425BFC916}" type="slidenum">
              <a:rPr lang="bs-Latn-BA"/>
              <a:pPr>
                <a:defRPr/>
              </a:pPr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s-Latn-B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s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3D8EC3-2C83-4666-98EE-4047217C282C}" type="datetimeFigureOut">
              <a:rPr lang="bs-Latn-BA"/>
              <a:pPr>
                <a:defRPr/>
              </a:pPr>
              <a:t>2.11.2017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CE9EC6-9E92-49F8-B44E-C5F247794EB3}" type="slidenum">
              <a:rPr lang="bs-Latn-BA"/>
              <a:pPr>
                <a:defRPr/>
              </a:pPr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s-Latn-B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s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4340A7-DCA9-4F60-9701-BA3015E395AE}" type="datetimeFigureOut">
              <a:rPr lang="bs-Latn-BA"/>
              <a:pPr>
                <a:defRPr/>
              </a:pPr>
              <a:t>2.11.2017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148493-79FC-4869-85E3-C12B5E1B259F}" type="slidenum">
              <a:rPr lang="bs-Latn-BA"/>
              <a:pPr>
                <a:defRPr/>
              </a:pPr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s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B029E7-4E41-4F0C-98C0-49848D6AD8AB}" type="datetimeFigureOut">
              <a:rPr lang="bs-Latn-BA"/>
              <a:pPr>
                <a:defRPr/>
              </a:pPr>
              <a:t>2.11.2017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38793F-D359-4DE4-9DA2-417A2CDA9026}" type="slidenum">
              <a:rPr lang="bs-Latn-BA"/>
              <a:pPr>
                <a:defRPr/>
              </a:pPr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bs-Latn-B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BD190A-5024-40EB-8ADF-8697178B0E80}" type="datetimeFigureOut">
              <a:rPr lang="bs-Latn-BA"/>
              <a:pPr>
                <a:defRPr/>
              </a:pPr>
              <a:t>2.11.2017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1D3579-37E8-4A37-A5DA-9317CAC20D04}" type="slidenum">
              <a:rPr lang="bs-Latn-BA"/>
              <a:pPr>
                <a:defRPr/>
              </a:pPr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s-Latn-B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s-Latn-BA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7431BC-7184-4485-B4E4-361849B68E15}" type="datetimeFigureOut">
              <a:rPr lang="bs-Latn-BA"/>
              <a:pPr>
                <a:defRPr/>
              </a:pPr>
              <a:t>2.11.2017</a:t>
            </a:fld>
            <a:endParaRPr lang="bs-Latn-B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s-Latn-B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A046DD-44DD-46C9-A2FF-3902566254BD}" type="slidenum">
              <a:rPr lang="bs-Latn-BA"/>
              <a:pPr>
                <a:defRPr/>
              </a:pPr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s-Latn-B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s-Latn-B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s-Latn-BA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4A74D4-15D2-4FAD-9AE8-F1912AD24489}" type="datetimeFigureOut">
              <a:rPr lang="bs-Latn-BA"/>
              <a:pPr>
                <a:defRPr/>
              </a:pPr>
              <a:t>2.11.2017</a:t>
            </a:fld>
            <a:endParaRPr lang="bs-Latn-BA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s-Latn-BA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91DC2E-1A01-43D2-9A45-4CE733A78D8C}" type="slidenum">
              <a:rPr lang="bs-Latn-BA"/>
              <a:pPr>
                <a:defRPr/>
              </a:pPr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s-Latn-BA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DA004F-AB22-427D-827A-2AF8B9BB8EE9}" type="datetimeFigureOut">
              <a:rPr lang="bs-Latn-BA"/>
              <a:pPr>
                <a:defRPr/>
              </a:pPr>
              <a:t>2.11.2017</a:t>
            </a:fld>
            <a:endParaRPr lang="bs-Latn-B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s-Latn-BA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AEAE11-0B62-493D-BD51-2CA6BB7B42F4}" type="slidenum">
              <a:rPr lang="bs-Latn-BA"/>
              <a:pPr>
                <a:defRPr/>
              </a:pPr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7D2A66-3FEA-491F-A888-A94FE4A64CC8}" type="datetimeFigureOut">
              <a:rPr lang="bs-Latn-BA"/>
              <a:pPr>
                <a:defRPr/>
              </a:pPr>
              <a:t>2.11.2017</a:t>
            </a:fld>
            <a:endParaRPr lang="bs-Latn-BA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s-Latn-BA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56B8EF-A089-4C0A-AA24-13B4722AE586}" type="slidenum">
              <a:rPr lang="bs-Latn-BA"/>
              <a:pPr>
                <a:defRPr/>
              </a:pPr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s-Latn-B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4B5846-CDAD-4582-BB9E-EB934323C051}" type="datetimeFigureOut">
              <a:rPr lang="bs-Latn-BA"/>
              <a:pPr>
                <a:defRPr/>
              </a:pPr>
              <a:t>2.11.2017</a:t>
            </a:fld>
            <a:endParaRPr lang="bs-Latn-B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s-Latn-B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F0733-2E3D-4853-9A97-765A865D585B}" type="slidenum">
              <a:rPr lang="bs-Latn-BA"/>
              <a:pPr>
                <a:defRPr/>
              </a:pPr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s-Latn-B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bs-Latn-B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DB7014-97E3-4EF7-BD04-62E4E0BACCDD}" type="datetimeFigureOut">
              <a:rPr lang="bs-Latn-BA"/>
              <a:pPr>
                <a:defRPr/>
              </a:pPr>
              <a:t>2.11.2017</a:t>
            </a:fld>
            <a:endParaRPr lang="bs-Latn-B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s-Latn-B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8A90F7-0982-40B6-A6D0-3062CF0DDCA0}" type="slidenum">
              <a:rPr lang="bs-Latn-BA"/>
              <a:pPr>
                <a:defRPr/>
              </a:pPr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25000"/>
            <a:lum/>
          </a:blip>
          <a:srcRect/>
          <a:stretch>
            <a:fillRect t="-21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bs-Latn-BA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s-Latn-BA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CBC4C15-A830-47FC-91DD-50F051CF6B8B}" type="datetimeFigureOut">
              <a:rPr lang="bs-Latn-BA"/>
              <a:pPr>
                <a:defRPr/>
              </a:pPr>
              <a:t>2.11.2017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DAF3C6B-8A80-4336-B447-941F0515436E}" type="slidenum">
              <a:rPr lang="bs-Latn-BA"/>
              <a:pPr>
                <a:defRPr/>
              </a:pPr>
              <a:t>‹#›</a:t>
            </a:fld>
            <a:endParaRPr lang="bs-Latn-B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Content Placeholder 2"/>
          <p:cNvSpPr>
            <a:spLocks noGrp="1"/>
          </p:cNvSpPr>
          <p:nvPr>
            <p:ph idx="4294967295"/>
          </p:nvPr>
        </p:nvSpPr>
        <p:spPr>
          <a:xfrm>
            <a:off x="468313" y="692150"/>
            <a:ext cx="8229600" cy="4411663"/>
          </a:xfrm>
        </p:spPr>
        <p:txBody>
          <a:bodyPr/>
          <a:lstStyle/>
          <a:p>
            <a:pPr marL="273050" indent="-273050" algn="ctr">
              <a:lnSpc>
                <a:spcPct val="90000"/>
              </a:lnSpc>
            </a:pPr>
            <a:endParaRPr lang="sr-Latn-BA" b="1" smtClean="0"/>
          </a:p>
          <a:p>
            <a:pPr marL="273050" indent="-273050" algn="ctr">
              <a:lnSpc>
                <a:spcPct val="90000"/>
              </a:lnSpc>
              <a:buFont typeface="Wingdings" pitchFamily="2" charset="2"/>
              <a:buNone/>
            </a:pPr>
            <a:r>
              <a:rPr lang="en-US" sz="3600" b="1" smtClean="0"/>
              <a:t>ME</a:t>
            </a:r>
            <a:r>
              <a:rPr lang="sr-Latn-CS" sz="3600" b="1" smtClean="0"/>
              <a:t>ĐUNARODNO FINANSIJSKO PRAVO</a:t>
            </a:r>
            <a:endParaRPr lang="sr-Latn-BA" sz="3600" b="1" smtClean="0"/>
          </a:p>
          <a:p>
            <a:pPr marL="273050" indent="-273050" algn="ctr">
              <a:lnSpc>
                <a:spcPct val="90000"/>
              </a:lnSpc>
              <a:buFont typeface="Wingdings" pitchFamily="2" charset="2"/>
              <a:buNone/>
            </a:pPr>
            <a:endParaRPr lang="sr-Latn-BA" sz="3600" b="1" smtClean="0"/>
          </a:p>
          <a:p>
            <a:pPr marL="273050" indent="-273050" algn="ctr">
              <a:lnSpc>
                <a:spcPct val="90000"/>
              </a:lnSpc>
            </a:pPr>
            <a:endParaRPr lang="sr-Latn-BA" sz="3600" b="1" smtClean="0"/>
          </a:p>
          <a:p>
            <a:pPr marL="273050" indent="-273050" algn="ctr">
              <a:lnSpc>
                <a:spcPct val="90000"/>
              </a:lnSpc>
              <a:buFont typeface="Wingdings" pitchFamily="2" charset="2"/>
              <a:buNone/>
            </a:pPr>
            <a:r>
              <a:rPr lang="sr-Latn-BA" sz="3600" b="1" smtClean="0"/>
              <a:t>PLATNI BILANS  BiH</a:t>
            </a:r>
          </a:p>
          <a:p>
            <a:pPr marL="273050" indent="-273050" algn="ctr">
              <a:lnSpc>
                <a:spcPct val="90000"/>
              </a:lnSpc>
              <a:buFont typeface="Wingdings" pitchFamily="2" charset="2"/>
              <a:buNone/>
            </a:pPr>
            <a:endParaRPr lang="sr-Latn-BA" sz="3600" b="1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sr-Latn-CS" sz="3500" smtClean="0"/>
              <a:t>Račun dohotka (u milionima KM)</a:t>
            </a:r>
            <a:endParaRPr lang="en-US" sz="3500" smtClean="0"/>
          </a:p>
        </p:txBody>
      </p:sp>
      <p:sp>
        <p:nvSpPr>
          <p:cNvPr id="167939" name="Rectangle 3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6794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557338"/>
            <a:ext cx="8178800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Title 1"/>
          <p:cNvSpPr>
            <a:spLocks noGrp="1"/>
          </p:cNvSpPr>
          <p:nvPr>
            <p:ph type="title" idx="4294967295"/>
          </p:nvPr>
        </p:nvSpPr>
        <p:spPr>
          <a:xfrm>
            <a:off x="0" y="122238"/>
            <a:ext cx="7543800" cy="717550"/>
          </a:xfrm>
        </p:spPr>
        <p:txBody>
          <a:bodyPr lIns="0" rIns="0" bIns="0"/>
          <a:lstStyle/>
          <a:p>
            <a:r>
              <a:rPr lang="sr-Latn-BA" sz="3500" smtClean="0"/>
              <a:t>Kapitalni i finansijski račun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4294967295"/>
          </p:nvPr>
        </p:nvSpPr>
        <p:spPr>
          <a:xfrm>
            <a:off x="539750" y="981075"/>
            <a:ext cx="8229600" cy="4411663"/>
          </a:xfrm>
        </p:spPr>
        <p:txBody>
          <a:bodyPr>
            <a:normAutofit/>
          </a:bodyPr>
          <a:lstStyle/>
          <a:p>
            <a:pPr marL="273050" indent="-273050">
              <a:lnSpc>
                <a:spcPct val="80000"/>
              </a:lnSpc>
            </a:pPr>
            <a:r>
              <a:rPr lang="sr-Latn-BA" sz="2800" smtClean="0"/>
              <a:t>Kapitalni račun:</a:t>
            </a:r>
          </a:p>
          <a:p>
            <a:pPr marL="639763" lvl="1" indent="-246063">
              <a:lnSpc>
                <a:spcPct val="80000"/>
              </a:lnSpc>
            </a:pPr>
            <a:r>
              <a:rPr lang="sr-Latn-BA" sz="2300" smtClean="0"/>
              <a:t>Kapitalni transferi</a:t>
            </a:r>
          </a:p>
          <a:p>
            <a:pPr marL="639763" lvl="1" indent="-246063">
              <a:lnSpc>
                <a:spcPct val="80000"/>
              </a:lnSpc>
            </a:pPr>
            <a:r>
              <a:rPr lang="sr-Latn-BA" sz="2300" i="1" smtClean="0"/>
              <a:t>Intangibles </a:t>
            </a:r>
          </a:p>
          <a:p>
            <a:pPr marL="273050" indent="-273050">
              <a:lnSpc>
                <a:spcPct val="80000"/>
              </a:lnSpc>
            </a:pPr>
            <a:r>
              <a:rPr lang="sr-Latn-BA" sz="2800" smtClean="0"/>
              <a:t>Finansijski račun:</a:t>
            </a:r>
          </a:p>
          <a:p>
            <a:pPr marL="639763" lvl="1" indent="-246063">
              <a:lnSpc>
                <a:spcPct val="80000"/>
              </a:lnSpc>
            </a:pPr>
            <a:r>
              <a:rPr lang="sr-Latn-BA" sz="2300" smtClean="0"/>
              <a:t>Direktne investicije = maksimizacija profita preko upravljačke kontrole (više od 10% vlasništva).</a:t>
            </a:r>
          </a:p>
          <a:p>
            <a:pPr marL="639763" lvl="1" indent="-246063">
              <a:lnSpc>
                <a:spcPct val="80000"/>
              </a:lnSpc>
            </a:pPr>
            <a:r>
              <a:rPr lang="sr-Latn-BA" sz="2300" smtClean="0"/>
              <a:t>Portfolio investicije = dužnički VP i vlasnički VP (ispod 10% vlasništva).</a:t>
            </a:r>
          </a:p>
          <a:p>
            <a:pPr marL="639763" lvl="1" indent="-246063">
              <a:lnSpc>
                <a:spcPct val="80000"/>
              </a:lnSpc>
            </a:pPr>
            <a:r>
              <a:rPr lang="sr-Latn-BA" sz="2300" smtClean="0"/>
              <a:t>Ostale investicije = trgovinski krediti, zaduživanje u inostranstvu (tu spadaju i krediti MMF i bankarski krediti).</a:t>
            </a:r>
          </a:p>
          <a:p>
            <a:pPr marL="639763" lvl="1" indent="-246063">
              <a:lnSpc>
                <a:spcPct val="80000"/>
              </a:lnSpc>
            </a:pPr>
            <a:r>
              <a:rPr lang="sr-Latn-BA" sz="2300" smtClean="0"/>
              <a:t>Međunarodne rezerve države – ne stanje nego promjena u periodu.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115888"/>
            <a:ext cx="8229600" cy="1027112"/>
          </a:xfrm>
        </p:spPr>
        <p:txBody>
          <a:bodyPr/>
          <a:lstStyle/>
          <a:p>
            <a:r>
              <a:rPr lang="sr-Latn-CS" smtClean="0"/>
              <a:t>Platni bilans BiH u milionima KM</a:t>
            </a:r>
            <a:endParaRPr lang="en-US" smtClean="0"/>
          </a:p>
        </p:txBody>
      </p:sp>
      <p:sp>
        <p:nvSpPr>
          <p:cNvPr id="172035" name="Rectangle 3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7203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1628775"/>
            <a:ext cx="7551737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Content Placeholder 2"/>
          <p:cNvSpPr>
            <a:spLocks noGrp="1"/>
          </p:cNvSpPr>
          <p:nvPr>
            <p:ph idx="4294967295"/>
          </p:nvPr>
        </p:nvSpPr>
        <p:spPr>
          <a:xfrm>
            <a:off x="684213" y="692150"/>
            <a:ext cx="8229600" cy="4411663"/>
          </a:xfrm>
        </p:spPr>
        <p:txBody>
          <a:bodyPr/>
          <a:lstStyle/>
          <a:p>
            <a:pPr marL="273050" indent="-273050">
              <a:buFont typeface="Wingdings" pitchFamily="2" charset="2"/>
              <a:buNone/>
            </a:pPr>
            <a:r>
              <a:rPr lang="sr-Latn-BA" smtClean="0"/>
              <a:t>+ Saldo tekućeg računa</a:t>
            </a:r>
          </a:p>
          <a:p>
            <a:pPr marL="273050" indent="-273050">
              <a:buFont typeface="Wingdings" pitchFamily="2" charset="2"/>
              <a:buNone/>
            </a:pPr>
            <a:r>
              <a:rPr lang="sr-Latn-BA" smtClean="0"/>
              <a:t>+ Saldo kapitalnog računa</a:t>
            </a:r>
          </a:p>
          <a:p>
            <a:pPr marL="273050" indent="-273050">
              <a:buFont typeface="Wingdings" pitchFamily="2" charset="2"/>
              <a:buNone/>
            </a:pPr>
            <a:r>
              <a:rPr lang="sr-Latn-BA" smtClean="0"/>
              <a:t>+ Saldo finansijskog računa bez međunarodnoh rezervi</a:t>
            </a:r>
          </a:p>
          <a:p>
            <a:pPr marL="273050" indent="-273050">
              <a:buFont typeface="Wingdings" pitchFamily="2" charset="2"/>
              <a:buNone/>
            </a:pPr>
            <a:r>
              <a:rPr lang="sr-Latn-BA" smtClean="0"/>
              <a:t>+ Neto greške i propusti</a:t>
            </a:r>
          </a:p>
          <a:p>
            <a:pPr marL="273050" indent="-273050">
              <a:buFont typeface="Wingdings" pitchFamily="2" charset="2"/>
              <a:buNone/>
            </a:pPr>
            <a:r>
              <a:rPr lang="sr-Latn-BA" smtClean="0"/>
              <a:t>= ukupni platni bilans (overall balance)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r>
              <a:rPr lang="en-US" sz="4000" smtClean="0"/>
              <a:t>Finansiranje deficita teku</a:t>
            </a:r>
            <a:r>
              <a:rPr lang="sr-Latn-CS" sz="4000" smtClean="0"/>
              <a:t>ćeg računa</a:t>
            </a:r>
            <a:endParaRPr lang="en-US" sz="4000" smtClean="0"/>
          </a:p>
        </p:txBody>
      </p:sp>
      <p:sp>
        <p:nvSpPr>
          <p:cNvPr id="174083" name="Rectangle 3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7408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697038"/>
            <a:ext cx="8208963" cy="445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22238"/>
            <a:ext cx="7543800" cy="882650"/>
          </a:xfrm>
        </p:spPr>
        <p:txBody>
          <a:bodyPr/>
          <a:lstStyle/>
          <a:p>
            <a:r>
              <a:rPr lang="sr-Latn-CS" sz="3500" smtClean="0"/>
              <a:t>Nominalni BDP i stope rasta realnog BDP</a:t>
            </a:r>
            <a:endParaRPr lang="en-US" sz="3500" smtClean="0"/>
          </a:p>
        </p:txBody>
      </p:sp>
      <p:pic>
        <p:nvPicPr>
          <p:cNvPr id="17510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557338"/>
            <a:ext cx="8064500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5108" name="Content Placeholder 1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2116138"/>
          </a:xfrm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Javni dug BiH</a:t>
            </a:r>
          </a:p>
        </p:txBody>
      </p:sp>
      <p:pic>
        <p:nvPicPr>
          <p:cNvPr id="176131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755650" y="1628775"/>
            <a:ext cx="7488238" cy="3900488"/>
          </a:xfrm>
          <a:noFill/>
          <a:ln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154" name="Picture 4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387475" y="0"/>
            <a:ext cx="6369050" cy="6858000"/>
          </a:xfrm>
          <a:noFill/>
          <a:ln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r>
              <a:rPr lang="sr-Latn-CS" sz="4000" smtClean="0"/>
              <a:t>Spoljnotrgovinski indikatori za 2012.god.i prethodne godine</a:t>
            </a:r>
            <a:endParaRPr lang="en-US" sz="4000" smtClean="0"/>
          </a:p>
        </p:txBody>
      </p:sp>
      <p:sp>
        <p:nvSpPr>
          <p:cNvPr id="178179" name="Rectangle 3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7818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1628775"/>
            <a:ext cx="7848600" cy="388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sr-Latn-CS" sz="2000" smtClean="0"/>
              <a:t>Promjene izvoza i uvoza, stope pokrivenosti uvoza izvozom zemalja regiona za 2012.g.</a:t>
            </a:r>
            <a:endParaRPr lang="en-US" sz="2000" smtClean="0"/>
          </a:p>
        </p:txBody>
      </p:sp>
      <p:sp>
        <p:nvSpPr>
          <p:cNvPr id="179203" name="Rectangle 3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7920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1697038"/>
            <a:ext cx="78486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sr-Latn-CS" smtClean="0"/>
              <a:t>PLATNI BILANS BIH</a:t>
            </a:r>
            <a:endParaRPr lang="en-US" smtClean="0"/>
          </a:p>
        </p:txBody>
      </p:sp>
      <p:sp>
        <p:nvSpPr>
          <p:cNvPr id="15974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755650" y="1196975"/>
            <a:ext cx="8229600" cy="4525963"/>
          </a:xfrm>
        </p:spPr>
        <p:txBody>
          <a:bodyPr/>
          <a:lstStyle/>
          <a:p>
            <a:r>
              <a:rPr lang="sr-Latn-BA" sz="2700" smtClean="0"/>
              <a:t>Međunarodne transakcije</a:t>
            </a:r>
          </a:p>
          <a:p>
            <a:r>
              <a:rPr lang="sr-Latn-BA" sz="2700" smtClean="0"/>
              <a:t>“izražava (ne)uspješnost države na području međunarodnih transakcija”</a:t>
            </a:r>
          </a:p>
          <a:p>
            <a:r>
              <a:rPr lang="sr-Latn-BA" sz="2700" smtClean="0"/>
              <a:t>Međunarodne ekonomske i finansijske trensakcije utiču na:</a:t>
            </a:r>
          </a:p>
          <a:p>
            <a:pPr lvl="1"/>
            <a:r>
              <a:rPr lang="sr-Latn-BA" sz="2200" smtClean="0"/>
              <a:t>Makroekonomske rezultate (rast BDP, stepen nezaposlenosti)</a:t>
            </a:r>
          </a:p>
          <a:p>
            <a:pPr lvl="1"/>
            <a:r>
              <a:rPr lang="sr-Latn-BA" sz="2200" smtClean="0"/>
              <a:t>Makroekonomske indikatore(kamatna stopa, devizni kurs)</a:t>
            </a:r>
          </a:p>
          <a:p>
            <a:r>
              <a:rPr lang="sr-Latn-BA" sz="2700" smtClean="0"/>
              <a:t>Zaključak: poznavanje platnog bilansa je ključno za vođenje ekonomske politike</a:t>
            </a:r>
          </a:p>
          <a:p>
            <a:endParaRPr lang="en-US" sz="2700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r>
              <a:rPr lang="sr-Latn-CS" sz="4000" smtClean="0"/>
              <a:t>Učešće u uvozu i izvozu pojedinih grupacija zemalja</a:t>
            </a:r>
            <a:endParaRPr lang="en-US" sz="4000" smtClean="0"/>
          </a:p>
        </p:txBody>
      </p:sp>
      <p:sp>
        <p:nvSpPr>
          <p:cNvPr id="180227" name="Rectangle 3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802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628775"/>
            <a:ext cx="8064500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3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8125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700213"/>
            <a:ext cx="8064500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r>
              <a:rPr lang="sr-Latn-CS" sz="4000" smtClean="0"/>
              <a:t>Učećše pojedinih kategorija proizvoda u uvozu</a:t>
            </a:r>
            <a:endParaRPr lang="en-US" sz="4000" smtClean="0"/>
          </a:p>
        </p:txBody>
      </p:sp>
      <p:sp>
        <p:nvSpPr>
          <p:cNvPr id="182275" name="Rectangle 3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8227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1557338"/>
            <a:ext cx="7489825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r>
              <a:rPr lang="sr-Latn-CS" sz="4000" smtClean="0"/>
              <a:t>Učešće pojedinih kategorija  proizvoda u izvozu</a:t>
            </a:r>
            <a:endParaRPr lang="en-US" sz="4000" smtClean="0"/>
          </a:p>
        </p:txBody>
      </p:sp>
      <p:sp>
        <p:nvSpPr>
          <p:cNvPr id="183299" name="Rectangle 3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8330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557338"/>
            <a:ext cx="6769100" cy="373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22" name="Picture 4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547813" y="0"/>
            <a:ext cx="6480175" cy="6126163"/>
          </a:xfr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3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sr-Latn-CS" smtClean="0"/>
          </a:p>
          <a:p>
            <a:pPr>
              <a:buFont typeface="Wingdings" pitchFamily="2" charset="2"/>
              <a:buNone/>
            </a:pPr>
            <a:endParaRPr lang="sr-Latn-CS" smtClean="0"/>
          </a:p>
          <a:p>
            <a:pPr>
              <a:buFont typeface="Wingdings" pitchFamily="2" charset="2"/>
              <a:buNone/>
            </a:pPr>
            <a:endParaRPr lang="sr-Latn-CS" smtClean="0"/>
          </a:p>
          <a:p>
            <a:pPr>
              <a:buFont typeface="Wingdings" pitchFamily="2" charset="2"/>
              <a:buNone/>
            </a:pPr>
            <a:r>
              <a:rPr lang="sr-Latn-CS" smtClean="0"/>
              <a:t>			HVALA NA PAŽNJI !</a:t>
            </a:r>
            <a:endParaRPr lang="en-US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3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r>
              <a:rPr lang="sr-Latn-BA" smtClean="0"/>
              <a:t>Sistematizovani pregled  svih ekonomskih transakcija rezidenata jedne države sa rezidentima svih drugih država u određenom periodu.</a:t>
            </a:r>
          </a:p>
          <a:p>
            <a:r>
              <a:rPr lang="sr-Latn-BA" smtClean="0"/>
              <a:t>Nikako je ne smijemo zamijeniti sa bilansom stanja međunarodnih investicija</a:t>
            </a:r>
            <a:endParaRPr lang="en-US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Title 1"/>
          <p:cNvSpPr>
            <a:spLocks noGrp="1"/>
          </p:cNvSpPr>
          <p:nvPr>
            <p:ph type="title" idx="4294967295"/>
          </p:nvPr>
        </p:nvSpPr>
        <p:spPr>
          <a:xfrm>
            <a:off x="0" y="122238"/>
            <a:ext cx="7543800" cy="803275"/>
          </a:xfrm>
        </p:spPr>
        <p:txBody>
          <a:bodyPr lIns="0" rIns="0" bIns="0"/>
          <a:lstStyle/>
          <a:p>
            <a:r>
              <a:rPr lang="sr-Latn-BA" sz="3500" smtClean="0"/>
              <a:t>Evidentiranje transakcija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4294967295"/>
          </p:nvPr>
        </p:nvSpPr>
        <p:spPr>
          <a:xfrm>
            <a:off x="684213" y="981075"/>
            <a:ext cx="8229600" cy="4718050"/>
          </a:xfrm>
        </p:spPr>
        <p:txBody>
          <a:bodyPr>
            <a:normAutofit/>
          </a:bodyPr>
          <a:lstStyle/>
          <a:p>
            <a:pPr marL="273050" indent="-273050">
              <a:lnSpc>
                <a:spcPct val="80000"/>
              </a:lnSpc>
            </a:pPr>
            <a:r>
              <a:rPr lang="sr-Latn-BA" sz="2600" smtClean="0"/>
              <a:t>Na jednoj strani su transakcije čiji rezultat je priliv deviza a na drugoj one čiji je rezultat odliv deviza.</a:t>
            </a:r>
          </a:p>
          <a:p>
            <a:pPr marL="273050" indent="-273050">
              <a:lnSpc>
                <a:spcPct val="80000"/>
              </a:lnSpc>
            </a:pPr>
            <a:r>
              <a:rPr lang="sr-Latn-BA" sz="2600" smtClean="0"/>
              <a:t>Kreditne transakcije:</a:t>
            </a:r>
          </a:p>
          <a:p>
            <a:pPr marL="639763" lvl="1" indent="-246063">
              <a:lnSpc>
                <a:spcPct val="80000"/>
              </a:lnSpc>
            </a:pPr>
            <a:r>
              <a:rPr lang="sr-Latn-BA" sz="2200" smtClean="0"/>
              <a:t>Rezultat povećanja potraživanja nerezidenata u državi ili smanjenje potraživanja rezidenata države u inostranstvu.</a:t>
            </a:r>
          </a:p>
          <a:p>
            <a:pPr marL="639763" lvl="1" indent="-246063">
              <a:lnSpc>
                <a:spcPct val="80000"/>
              </a:lnSpc>
            </a:pPr>
            <a:r>
              <a:rPr lang="sr-Latn-BA" sz="2200" smtClean="0"/>
              <a:t>Njemac kupi akciju na banjalučkoj berzi = povećaju se potraživanja nerezidenata do BiH </a:t>
            </a:r>
            <a:r>
              <a:rPr lang="sr-Latn-BA" sz="2200" smtClean="0">
                <a:sym typeface="Wingdings" pitchFamily="2" charset="2"/>
              </a:rPr>
              <a:t> devize su došle u BiH.</a:t>
            </a:r>
          </a:p>
          <a:p>
            <a:pPr marL="639763" lvl="1" indent="-246063">
              <a:lnSpc>
                <a:spcPct val="80000"/>
              </a:lnSpc>
            </a:pPr>
            <a:r>
              <a:rPr lang="sr-Latn-BA" sz="2200" smtClean="0">
                <a:sym typeface="Wingdings" pitchFamily="2" charset="2"/>
              </a:rPr>
              <a:t>Sarajlija proda akciju kompanije Deutsche Bank = smanjilo se potraživanje rezidenta do Njemačke  devize su došle u BiH.</a:t>
            </a:r>
          </a:p>
          <a:p>
            <a:pPr marL="273050" indent="-273050">
              <a:lnSpc>
                <a:spcPct val="80000"/>
              </a:lnSpc>
            </a:pPr>
            <a:r>
              <a:rPr lang="sr-Latn-BA" sz="2600" smtClean="0"/>
              <a:t>Debitne transakcije:</a:t>
            </a:r>
          </a:p>
          <a:p>
            <a:pPr marL="639763" lvl="1" indent="-246063">
              <a:lnSpc>
                <a:spcPct val="80000"/>
              </a:lnSpc>
            </a:pPr>
            <a:r>
              <a:rPr lang="sr-Latn-BA" sz="2200" smtClean="0"/>
              <a:t>Obrnuto od kreditnih.</a:t>
            </a:r>
          </a:p>
          <a:p>
            <a:pPr marL="639763" lvl="1" indent="-246063">
              <a:lnSpc>
                <a:spcPct val="80000"/>
              </a:lnSpc>
            </a:pPr>
            <a:r>
              <a:rPr lang="sr-Latn-BA" sz="2200" smtClean="0"/>
              <a:t>Njemac proda akciju na banjalučkoj berzi.</a:t>
            </a:r>
          </a:p>
          <a:p>
            <a:pPr marL="639763" lvl="1" indent="-246063">
              <a:lnSpc>
                <a:spcPct val="80000"/>
              </a:lnSpc>
            </a:pPr>
            <a:r>
              <a:rPr lang="sr-Latn-BA" sz="2200" smtClean="0"/>
              <a:t>Sarajlija kupi akciju Deutsche Bank.</a:t>
            </a:r>
          </a:p>
          <a:p>
            <a:pPr marL="639763" lvl="1" indent="-246063">
              <a:lnSpc>
                <a:spcPct val="80000"/>
              </a:lnSpc>
            </a:pPr>
            <a:endParaRPr lang="sr-Latn-BA" sz="220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213" name="Group 45"/>
          <p:cNvGraphicFramePr>
            <a:graphicFrameLocks noGrp="1"/>
          </p:cNvGraphicFramePr>
          <p:nvPr>
            <p:ph idx="4294967295"/>
          </p:nvPr>
        </p:nvGraphicFramePr>
        <p:xfrm>
          <a:off x="0" y="404813"/>
          <a:ext cx="8229600" cy="5748047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4429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BA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Kredit (+)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BA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Debit (-)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BA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Izvoz robe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BA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Uvoz robe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BA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Izvoz usluga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BA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Uvoz usluga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  <a:tr h="7318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BA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Kamate i dividende koje plaćaju nerezidenti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BA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Kamate i dividende koje plaćamo inostranstvu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  <a:tr h="7318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BA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Pokloni koje rezidenti dobiju od nerezidenata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BA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Pokloni koje rezidenti daju nerezidentima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BA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FDI nerezidenata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BA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FDI rezidenata u inostranstvo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  <a:tr h="7318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BA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Portfolio investicije nerezidenata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BA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Portfolio investicije rezidenata u inostr.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  <a:tr h="7318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BA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Povećanje drugih potraživanja nerezidenata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BA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Povećanje drugih potraživanja rezidenata rema inostr.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  <a:tr h="7318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BA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Smanjenje drugih potraživanja rezidenata do inostranstva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BA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Smanjenje drugih potraživanja nerezidenata u državi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BA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Smanjenje međunarodnih rezervi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BA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Povećanje međunarodnih rezervi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Title 1"/>
          <p:cNvSpPr>
            <a:spLocks noGrp="1"/>
          </p:cNvSpPr>
          <p:nvPr>
            <p:ph type="title" idx="4294967295"/>
          </p:nvPr>
        </p:nvSpPr>
        <p:spPr>
          <a:xfrm>
            <a:off x="0" y="122238"/>
            <a:ext cx="7543800" cy="1295400"/>
          </a:xfrm>
        </p:spPr>
        <p:txBody>
          <a:bodyPr lIns="0" rIns="0" bIns="0"/>
          <a:lstStyle/>
          <a:p>
            <a:r>
              <a:rPr lang="sr-Latn-BA" smtClean="0"/>
              <a:t>Osnovni podbilansi</a:t>
            </a:r>
          </a:p>
        </p:txBody>
      </p:sp>
      <p:sp>
        <p:nvSpPr>
          <p:cNvPr id="163843" name="Content Placeholder 2"/>
          <p:cNvSpPr>
            <a:spLocks noGrp="1"/>
          </p:cNvSpPr>
          <p:nvPr>
            <p:ph idx="4294967295"/>
          </p:nvPr>
        </p:nvSpPr>
        <p:spPr>
          <a:xfrm>
            <a:off x="0" y="1719263"/>
            <a:ext cx="8229600" cy="4411662"/>
          </a:xfrm>
        </p:spPr>
        <p:txBody>
          <a:bodyPr/>
          <a:lstStyle/>
          <a:p>
            <a:pPr marL="273050" indent="-273050"/>
            <a:r>
              <a:rPr lang="sr-Latn-BA" smtClean="0"/>
              <a:t>Tekući račun = rezultat redovnih ekonomskih odnosa (income transaction)</a:t>
            </a:r>
          </a:p>
          <a:p>
            <a:pPr marL="273050" indent="-273050"/>
            <a:r>
              <a:rPr lang="sr-Latn-BA" smtClean="0"/>
              <a:t>Kapitalni i finansijski račun = rezultat promjena stanja potraživanja i obaveza prema inostranstvu (asset transactions)</a:t>
            </a:r>
          </a:p>
          <a:p>
            <a:pPr marL="273050" indent="-273050"/>
            <a:r>
              <a:rPr lang="sr-Latn-BA" smtClean="0"/>
              <a:t>Neto greške i propusti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Title 1"/>
          <p:cNvSpPr>
            <a:spLocks noGrp="1"/>
          </p:cNvSpPr>
          <p:nvPr>
            <p:ph type="title" idx="4294967295"/>
          </p:nvPr>
        </p:nvSpPr>
        <p:spPr>
          <a:xfrm>
            <a:off x="0" y="122238"/>
            <a:ext cx="7543800" cy="1295400"/>
          </a:xfrm>
        </p:spPr>
        <p:txBody>
          <a:bodyPr lIns="0" rIns="0" bIns="0"/>
          <a:lstStyle/>
          <a:p>
            <a:r>
              <a:rPr lang="sr-Latn-BA" smtClean="0"/>
              <a:t>Tekući račun</a:t>
            </a:r>
          </a:p>
        </p:txBody>
      </p:sp>
      <p:sp>
        <p:nvSpPr>
          <p:cNvPr id="164867" name="Content Placeholder 2"/>
          <p:cNvSpPr>
            <a:spLocks noGrp="1"/>
          </p:cNvSpPr>
          <p:nvPr>
            <p:ph idx="4294967295"/>
          </p:nvPr>
        </p:nvSpPr>
        <p:spPr>
          <a:xfrm>
            <a:off x="468313" y="1268413"/>
            <a:ext cx="8229600" cy="4862512"/>
          </a:xfrm>
        </p:spPr>
        <p:txBody>
          <a:bodyPr/>
          <a:lstStyle/>
          <a:p>
            <a:pPr marL="273050" indent="-273050"/>
            <a:r>
              <a:rPr lang="sr-Latn-BA" smtClean="0"/>
              <a:t>Razmjena robe </a:t>
            </a:r>
            <a:r>
              <a:rPr lang="sr-Latn-BA" smtClean="0">
                <a:sym typeface="Wingdings" pitchFamily="2" charset="2"/>
              </a:rPr>
              <a:t> izvoz vs uvoz = deficit/suficit u robnoj razmjeni (trgovinski bilans).</a:t>
            </a:r>
          </a:p>
          <a:p>
            <a:pPr marL="273050" indent="-273050"/>
            <a:r>
              <a:rPr lang="sr-Latn-BA" smtClean="0">
                <a:sym typeface="Wingdings" pitchFamily="2" charset="2"/>
              </a:rPr>
              <a:t>Usluge = transport, putovanja, finansijske usl.</a:t>
            </a:r>
          </a:p>
          <a:p>
            <a:pPr marL="273050" indent="-273050"/>
            <a:r>
              <a:rPr lang="sr-Latn-BA" smtClean="0">
                <a:sym typeface="Wingdings" pitchFamily="2" charset="2"/>
              </a:rPr>
              <a:t>Dohodak = “nadoknada za uvezeni ili izvezeni produkcijski faktor (kapital ili rad)”.</a:t>
            </a:r>
          </a:p>
          <a:p>
            <a:pPr marL="273050" indent="-273050"/>
            <a:r>
              <a:rPr lang="sr-Latn-BA" smtClean="0">
                <a:sym typeface="Wingdings" pitchFamily="2" charset="2"/>
              </a:rPr>
              <a:t>Tekući transferi = nema povrata  finansijskih sredstava.</a:t>
            </a:r>
            <a:endParaRPr lang="sr-Latn-BA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sr-Latn-CS" smtClean="0"/>
              <a:t>Tekući račun platnog bilansa</a:t>
            </a:r>
            <a:endParaRPr lang="en-US" smtClean="0"/>
          </a:p>
        </p:txBody>
      </p:sp>
      <p:sp>
        <p:nvSpPr>
          <p:cNvPr id="16589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611188" y="1196975"/>
            <a:ext cx="8229600" cy="4525963"/>
          </a:xfrm>
        </p:spPr>
        <p:txBody>
          <a:bodyPr/>
          <a:lstStyle/>
          <a:p>
            <a:endParaRPr lang="en-US" smtClean="0"/>
          </a:p>
        </p:txBody>
      </p:sp>
      <p:pic>
        <p:nvPicPr>
          <p:cNvPr id="16589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1196975"/>
            <a:ext cx="7848600" cy="442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r>
              <a:rPr lang="sr-Latn-CS" sz="4000" smtClean="0"/>
              <a:t>Usluge putovanja i transporta (u milionima KM)</a:t>
            </a:r>
            <a:endParaRPr lang="en-US" sz="4000" smtClean="0"/>
          </a:p>
        </p:txBody>
      </p:sp>
      <p:sp>
        <p:nvSpPr>
          <p:cNvPr id="166915" name="Rectangle 3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6691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628775"/>
            <a:ext cx="8021637" cy="392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</TotalTime>
  <Words>557</Words>
  <Application>Microsoft Office PowerPoint</Application>
  <PresentationFormat>On-screen Show (4:3)</PresentationFormat>
  <Paragraphs>87</Paragraphs>
  <Slides>25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Slide 1</vt:lpstr>
      <vt:lpstr>PLATNI BILANS BIH</vt:lpstr>
      <vt:lpstr>Slide 3</vt:lpstr>
      <vt:lpstr>Evidentiranje transakcija</vt:lpstr>
      <vt:lpstr>Slide 5</vt:lpstr>
      <vt:lpstr>Osnovni podbilansi</vt:lpstr>
      <vt:lpstr>Tekući račun</vt:lpstr>
      <vt:lpstr>Tekući račun platnog bilansa</vt:lpstr>
      <vt:lpstr>Usluge putovanja i transporta (u milionima KM)</vt:lpstr>
      <vt:lpstr>Račun dohotka (u milionima KM)</vt:lpstr>
      <vt:lpstr>Kapitalni i finansijski račun</vt:lpstr>
      <vt:lpstr>Platni bilans BiH u milionima KM</vt:lpstr>
      <vt:lpstr>Slide 13</vt:lpstr>
      <vt:lpstr>Finansiranje deficita tekućeg računa</vt:lpstr>
      <vt:lpstr>Nominalni BDP i stope rasta realnog BDP</vt:lpstr>
      <vt:lpstr>Javni dug BiH</vt:lpstr>
      <vt:lpstr>Slide 17</vt:lpstr>
      <vt:lpstr>Spoljnotrgovinski indikatori za 2012.god.i prethodne godine</vt:lpstr>
      <vt:lpstr>Promjene izvoza i uvoza, stope pokrivenosti uvoza izvozom zemalja regiona za 2012.g.</vt:lpstr>
      <vt:lpstr>Učešće u uvozu i izvozu pojedinih grupacija zemalja</vt:lpstr>
      <vt:lpstr>Slide 21</vt:lpstr>
      <vt:lpstr>Učećše pojedinih kategorija proizvoda u uvozu</vt:lpstr>
      <vt:lpstr>Učešće pojedinih kategorija  proizvoda u izvozu</vt:lpstr>
      <vt:lpstr>Slide 24</vt:lpstr>
      <vt:lpstr>Slide 25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PFK8</dc:creator>
  <cp:lastModifiedBy>ProBook 4540s</cp:lastModifiedBy>
  <cp:revision>10</cp:revision>
  <dcterms:created xsi:type="dcterms:W3CDTF">2017-03-02T12:00:53Z</dcterms:created>
  <dcterms:modified xsi:type="dcterms:W3CDTF">2017-11-02T18:16:16Z</dcterms:modified>
</cp:coreProperties>
</file>