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2" r:id="rId2"/>
    <p:sldId id="373" r:id="rId3"/>
    <p:sldId id="374" r:id="rId4"/>
    <p:sldId id="375" r:id="rId5"/>
    <p:sldId id="376" r:id="rId6"/>
    <p:sldId id="377" r:id="rId7"/>
    <p:sldId id="378" r:id="rId8"/>
    <p:sldId id="379" r:id="rId9"/>
    <p:sldId id="380" r:id="rId10"/>
    <p:sldId id="381" r:id="rId11"/>
    <p:sldId id="382" r:id="rId12"/>
    <p:sldId id="383" r:id="rId13"/>
    <p:sldId id="384" r:id="rId14"/>
    <p:sldId id="385" r:id="rId15"/>
    <p:sldId id="386" r:id="rId16"/>
    <p:sldId id="387" r:id="rId17"/>
    <p:sldId id="388" r:id="rId18"/>
    <p:sldId id="389" r:id="rId19"/>
    <p:sldId id="390" r:id="rId20"/>
    <p:sldId id="391" r:id="rId21"/>
    <p:sldId id="392" r:id="rId22"/>
    <p:sldId id="393" r:id="rId23"/>
    <p:sldId id="394" r:id="rId24"/>
    <p:sldId id="395" r:id="rId25"/>
    <p:sldId id="396" r:id="rId26"/>
    <p:sldId id="397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978" autoAdjust="0"/>
    <p:restoredTop sz="86430" autoAdjust="0"/>
  </p:normalViewPr>
  <p:slideViewPr>
    <p:cSldViewPr>
      <p:cViewPr>
        <p:scale>
          <a:sx n="107" d="100"/>
          <a:sy n="107" d="100"/>
        </p:scale>
        <p:origin x="-66" y="10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8DD8C-3680-4A46-ABEF-2A8C0B0C41FE}" type="datetimeFigureOut">
              <a:rPr lang="bs-Latn-BA"/>
              <a:pPr>
                <a:defRPr/>
              </a:pPr>
              <a:t>2.11.2017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7A569-2E80-4C8A-8176-089730812E09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225A1-32C1-4FA3-98B8-10172A5FA5B9}" type="datetimeFigureOut">
              <a:rPr lang="bs-Latn-BA"/>
              <a:pPr>
                <a:defRPr/>
              </a:pPr>
              <a:t>2.11.2017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ACEA5-DB07-488A-B3FF-E628995A7DC4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53128-A954-44A7-9834-D5D9E5FC849A}" type="datetimeFigureOut">
              <a:rPr lang="bs-Latn-BA"/>
              <a:pPr>
                <a:defRPr/>
              </a:pPr>
              <a:t>2.11.2017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7530B-6031-412A-8B46-A370BAD4933B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BC0CA-F397-4157-B5BB-746A6DCCEB49}" type="datetimeFigureOut">
              <a:rPr lang="bs-Latn-BA"/>
              <a:pPr>
                <a:defRPr/>
              </a:pPr>
              <a:t>2.11.2017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AEBAC-01D9-49DF-999B-BF511BAF8937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3DCA7-DBD7-43F5-BD42-0C45B4774C4A}" type="datetimeFigureOut">
              <a:rPr lang="bs-Latn-BA"/>
              <a:pPr>
                <a:defRPr/>
              </a:pPr>
              <a:t>2.11.2017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430FD-C6D2-48C7-B5FE-6904CB339BE8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E88E9-D868-4B88-86ED-869C872BA579}" type="datetimeFigureOut">
              <a:rPr lang="bs-Latn-BA"/>
              <a:pPr>
                <a:defRPr/>
              </a:pPr>
              <a:t>2.11.2017</a:t>
            </a:fld>
            <a:endParaRPr lang="bs-Latn-B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EA7AF-21D1-4564-A5C7-5271DC6CD191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9D083-3A28-4E76-930E-64DDB0788680}" type="datetimeFigureOut">
              <a:rPr lang="bs-Latn-BA"/>
              <a:pPr>
                <a:defRPr/>
              </a:pPr>
              <a:t>2.11.2017</a:t>
            </a:fld>
            <a:endParaRPr lang="bs-Latn-BA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7F63D-2273-499D-BEB8-FE069DB018DA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F2718-EE44-4A33-9A05-2CA5EC878D6E}" type="datetimeFigureOut">
              <a:rPr lang="bs-Latn-BA"/>
              <a:pPr>
                <a:defRPr/>
              </a:pPr>
              <a:t>2.11.2017</a:t>
            </a:fld>
            <a:endParaRPr lang="bs-Latn-B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04E56-FAA6-4727-91E3-E6F373C1CFC1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2F108-D2E1-4919-81B6-E8AD9D5413D8}" type="datetimeFigureOut">
              <a:rPr lang="bs-Latn-BA"/>
              <a:pPr>
                <a:defRPr/>
              </a:pPr>
              <a:t>2.11.2017</a:t>
            </a:fld>
            <a:endParaRPr lang="bs-Latn-BA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EA5E0-904B-40CE-9427-F3B15A10FB46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C5B97-2A85-4817-912E-96C04838E982}" type="datetimeFigureOut">
              <a:rPr lang="bs-Latn-BA"/>
              <a:pPr>
                <a:defRPr/>
              </a:pPr>
              <a:t>2.11.2017</a:t>
            </a:fld>
            <a:endParaRPr lang="bs-Latn-B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532B3-FA3B-405F-AEDD-020F020719A3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s-Latn-B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67BFC-060F-4DF9-9144-019B25A3DA9E}" type="datetimeFigureOut">
              <a:rPr lang="bs-Latn-BA"/>
              <a:pPr>
                <a:defRPr/>
              </a:pPr>
              <a:t>2.11.2017</a:t>
            </a:fld>
            <a:endParaRPr lang="bs-Latn-B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E89D4-126F-4300-B62F-DF8019DB2AB6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5000"/>
            <a:lum/>
          </a:blip>
          <a:srcRect/>
          <a:stretch>
            <a:fillRect t="-21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bs-Latn-BA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3C9DFB5-9416-405B-9BE4-B920A4CAFEAB}" type="datetimeFigureOut">
              <a:rPr lang="bs-Latn-BA"/>
              <a:pPr>
                <a:defRPr/>
              </a:pPr>
              <a:t>2.11.2017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AB9AAF6-D189-47FD-B0B8-16E060307FA3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620713"/>
            <a:ext cx="7772400" cy="5400675"/>
          </a:xfrm>
        </p:spPr>
        <p:txBody>
          <a:bodyPr/>
          <a:lstStyle/>
          <a:p>
            <a:r>
              <a:rPr lang="sr-Latn-CS" sz="5200" smtClean="0"/>
              <a:t>MEĐUNARODNO FINANSIJSKO PRAVO</a:t>
            </a:r>
            <a:br>
              <a:rPr lang="sr-Latn-CS" sz="5200" smtClean="0"/>
            </a:br>
            <a:r>
              <a:rPr lang="sr-Latn-CS" sz="5200" smtClean="0"/>
              <a:t/>
            </a:r>
            <a:br>
              <a:rPr lang="sr-Latn-CS" sz="5200" smtClean="0"/>
            </a:br>
            <a:r>
              <a:rPr lang="sr-Latn-CS" sz="5200" smtClean="0"/>
              <a:t> PLATNI BILANS</a:t>
            </a:r>
            <a:br>
              <a:rPr lang="sr-Latn-CS" sz="5200" smtClean="0"/>
            </a:br>
            <a:r>
              <a:rPr lang="sr-Latn-CS" sz="5200" smtClean="0"/>
              <a:t/>
            </a:r>
            <a:br>
              <a:rPr lang="sr-Latn-CS" sz="5200" smtClean="0"/>
            </a:br>
            <a:r>
              <a:rPr lang="sr-Latn-CS" sz="5200" smtClean="0"/>
              <a:t>Prof. Dr. Halil Kalač</a:t>
            </a:r>
            <a:endParaRPr lang="en-US" sz="520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 Tekući bilans</a:t>
            </a:r>
          </a:p>
          <a:p>
            <a:pPr>
              <a:buFont typeface="Wingdings" pitchFamily="2" charset="2"/>
              <a:buNone/>
            </a:pPr>
            <a:r>
              <a:rPr lang="en-US" b="1" smtClean="0"/>
              <a:t>TB </a:t>
            </a:r>
            <a:r>
              <a:rPr lang="en-US" smtClean="0"/>
              <a:t>= </a:t>
            </a:r>
            <a:r>
              <a:rPr lang="en-US" b="1" smtClean="0"/>
              <a:t>Y </a:t>
            </a:r>
            <a:r>
              <a:rPr lang="en-US" smtClean="0"/>
              <a:t>- </a:t>
            </a:r>
            <a:r>
              <a:rPr lang="en-US" b="1" smtClean="0"/>
              <a:t>(C </a:t>
            </a:r>
            <a:r>
              <a:rPr lang="en-US" smtClean="0"/>
              <a:t>+ </a:t>
            </a:r>
            <a:r>
              <a:rPr lang="en-US" b="1" smtClean="0"/>
              <a:t>I </a:t>
            </a:r>
            <a:r>
              <a:rPr lang="en-US" smtClean="0"/>
              <a:t>+ </a:t>
            </a:r>
            <a:r>
              <a:rPr lang="en-US" b="1" smtClean="0"/>
              <a:t>G) </a:t>
            </a:r>
            <a:r>
              <a:rPr lang="en-US" smtClean="0"/>
              <a:t>= </a:t>
            </a:r>
            <a:r>
              <a:rPr lang="en-US" b="1" smtClean="0"/>
              <a:t>Y </a:t>
            </a:r>
            <a:r>
              <a:rPr lang="en-US" smtClean="0"/>
              <a:t>- </a:t>
            </a:r>
            <a:r>
              <a:rPr lang="en-US" b="1" smtClean="0"/>
              <a:t>A</a:t>
            </a:r>
          </a:p>
          <a:p>
            <a:pPr>
              <a:buFont typeface="Wingdings" pitchFamily="2" charset="2"/>
              <a:buNone/>
            </a:pPr>
            <a:r>
              <a:rPr lang="en-US" b="1" smtClean="0"/>
              <a:t>A= C+I+G </a:t>
            </a:r>
            <a:r>
              <a:rPr lang="en-US" smtClean="0"/>
              <a:t>definišemo kao </a:t>
            </a:r>
            <a:r>
              <a:rPr lang="en-US" b="1" smtClean="0"/>
              <a:t>apsorciju, </a:t>
            </a:r>
            <a:r>
              <a:rPr lang="en-US" smtClean="0"/>
              <a:t>odnosno kao</a:t>
            </a:r>
            <a:r>
              <a:rPr lang="sr-Latn-CS" smtClean="0"/>
              <a:t> </a:t>
            </a:r>
            <a:r>
              <a:rPr lang="en-US" b="1" smtClean="0"/>
              <a:t>ukupnu doma</a:t>
            </a:r>
            <a:r>
              <a:rPr lang="en-US" smtClean="0"/>
              <a:t>ć</a:t>
            </a:r>
            <a:r>
              <a:rPr lang="en-US" b="1" smtClean="0"/>
              <a:t>u potrošnju dobara i usluga </a:t>
            </a:r>
            <a:r>
              <a:rPr lang="en-US" smtClean="0"/>
              <a:t>(kako</a:t>
            </a:r>
            <a:r>
              <a:rPr lang="sr-Latn-CS" smtClean="0"/>
              <a:t> d</a:t>
            </a:r>
            <a:r>
              <a:rPr lang="en-US" smtClean="0"/>
              <a:t>omaćih tako i inostranih) </a:t>
            </a:r>
            <a:r>
              <a:rPr lang="en-US" b="1" smtClean="0"/>
              <a:t>koji troše doma</a:t>
            </a:r>
            <a:r>
              <a:rPr lang="en-US" smtClean="0"/>
              <a:t>ć</a:t>
            </a:r>
            <a:r>
              <a:rPr lang="en-US" b="1" smtClean="0"/>
              <a:t>instva, preduze</a:t>
            </a:r>
            <a:r>
              <a:rPr lang="en-US" smtClean="0"/>
              <a:t>ć</a:t>
            </a:r>
            <a:r>
              <a:rPr lang="en-US" b="1" smtClean="0"/>
              <a:t>a i država.</a:t>
            </a:r>
          </a:p>
          <a:p>
            <a:pPr>
              <a:buFont typeface="Wingdings" pitchFamily="2" charset="2"/>
              <a:buNone/>
            </a:pPr>
            <a:r>
              <a:rPr lang="en-US" b="1" smtClean="0"/>
              <a:t>Y – nacionalni dohodak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 Tekući bilans nam govori da li je zemlja: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– neto dužnik – deficit tekućeg računa,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 kada više troši nego što zara</a:t>
            </a:r>
            <a:r>
              <a:rPr lang="sr-Latn-CS" sz="2000" smtClean="0"/>
              <a:t>đ</a:t>
            </a:r>
            <a:r>
              <a:rPr lang="en-US" sz="2000" smtClean="0"/>
              <a:t>uje (PB&lt;0 i A&gt;Y) zemlja je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neto dužnik, pa razliku mora pokriti pozajmicama iz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inostranstva.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– ili neto pov</a:t>
            </a:r>
            <a:r>
              <a:rPr lang="sr-Latn-CS" sz="2000" smtClean="0"/>
              <a:t>j</a:t>
            </a:r>
            <a:r>
              <a:rPr lang="en-US" sz="2000" smtClean="0"/>
              <a:t>erilac - suficit tekućeg računa.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 Kada zemlja zara</a:t>
            </a:r>
            <a:r>
              <a:rPr lang="sr-Latn-CS" sz="2000" smtClean="0"/>
              <a:t>đ</a:t>
            </a:r>
            <a:r>
              <a:rPr lang="en-US" sz="2000" smtClean="0"/>
              <a:t>uje (proizvodi) više nego što troši (PB= Y–</a:t>
            </a:r>
            <a:r>
              <a:rPr lang="sr-Latn-CS" sz="2000" smtClean="0"/>
              <a:t> </a:t>
            </a:r>
            <a:endParaRPr lang="en-US" sz="200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A&gt;0) ona je neto pov</a:t>
            </a:r>
            <a:r>
              <a:rPr lang="sr-Latn-CS" sz="2000" smtClean="0"/>
              <a:t>j</a:t>
            </a:r>
            <a:r>
              <a:rPr lang="en-US" sz="2000" smtClean="0"/>
              <a:t>erilac u odnosu na ostatak sv</a:t>
            </a:r>
            <a:r>
              <a:rPr lang="sr-Latn-CS" sz="2000" smtClean="0"/>
              <a:t>ij</a:t>
            </a:r>
            <a:r>
              <a:rPr lang="en-US" sz="2000" smtClean="0"/>
              <a:t>eta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Tekući bilans odražava: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 -komercijalne</a:t>
            </a:r>
            <a:r>
              <a:rPr lang="sr-Latn-CS" smtClean="0"/>
              <a:t> </a:t>
            </a:r>
            <a:r>
              <a:rPr lang="en-US" smtClean="0"/>
              <a:t>transakcije,</a:t>
            </a:r>
            <a:r>
              <a:rPr lang="sr-Latn-CS" smtClean="0"/>
              <a:t> </a:t>
            </a:r>
            <a:r>
              <a:rPr lang="en-US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 -iza njih sl</a:t>
            </a:r>
            <a:r>
              <a:rPr lang="sr-Latn-CS" smtClean="0"/>
              <a:t>ij</a:t>
            </a:r>
            <a:r>
              <a:rPr lang="en-US" smtClean="0"/>
              <a:t>ede finansijske transakcije</a:t>
            </a:r>
            <a:r>
              <a:rPr lang="sr-Latn-CS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koje se odražavaju na kapitalnom</a:t>
            </a:r>
            <a:r>
              <a:rPr lang="sr-Latn-CS" smtClean="0"/>
              <a:t> </a:t>
            </a:r>
            <a:r>
              <a:rPr lang="en-US" smtClean="0"/>
              <a:t>računu (KR)</a:t>
            </a:r>
            <a:r>
              <a:rPr lang="sr-Latn-CS" smtClean="0"/>
              <a:t> </a:t>
            </a:r>
            <a:r>
              <a:rPr lang="en-US" smtClean="0"/>
              <a:t> To podrazum</a:t>
            </a:r>
            <a:r>
              <a:rPr lang="sr-Latn-CS" smtClean="0"/>
              <a:t>ij</a:t>
            </a:r>
            <a:r>
              <a:rPr lang="en-US" smtClean="0"/>
              <a:t>eva da njihov zbir po</a:t>
            </a:r>
            <a:r>
              <a:rPr lang="sr-Latn-CS" smtClean="0"/>
              <a:t> </a:t>
            </a:r>
            <a:r>
              <a:rPr lang="en-US" smtClean="0"/>
              <a:t>računovodstvenim principima mora biti</a:t>
            </a:r>
            <a:r>
              <a:rPr lang="sr-Latn-CS" smtClean="0"/>
              <a:t> </a:t>
            </a:r>
            <a:r>
              <a:rPr lang="en-US" smtClean="0"/>
              <a:t>jednak nuli.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Ako imamo suficit na tekućem računu,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– imamo neto odliv finansijskog kapitala prema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ostatku sv</a:t>
            </a:r>
            <a:r>
              <a:rPr lang="sr-Latn-CS" sz="2400" smtClean="0"/>
              <a:t>ij</a:t>
            </a:r>
            <a:r>
              <a:rPr lang="en-US" sz="2400" smtClean="0"/>
              <a:t>eta tj.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– pozajmljivanje sopstvenih sredstava ostatku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sv</a:t>
            </a:r>
            <a:r>
              <a:rPr lang="sr-Latn-CS" sz="2400" smtClean="0"/>
              <a:t>ij</a:t>
            </a:r>
            <a:r>
              <a:rPr lang="en-US" sz="2400" smtClean="0"/>
              <a:t>eta.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I obrnuto, ako imamo deficit tekućeg</a:t>
            </a:r>
            <a:r>
              <a:rPr lang="sr-Latn-CS" sz="2400" smtClean="0"/>
              <a:t> </a:t>
            </a:r>
            <a:r>
              <a:rPr lang="en-US" sz="2400" smtClean="0"/>
              <a:t>bilansa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– onda pozajmljujemo sredstva od ostatka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sveta, tako da finansijski kapital pritiče u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zemlju.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 Bilans kapitalnih transakcija</a:t>
            </a:r>
            <a:r>
              <a:rPr lang="sr-Latn-CS" smtClean="0"/>
              <a:t> </a:t>
            </a:r>
            <a:r>
              <a:rPr lang="en-US" smtClean="0"/>
              <a:t>obuhvata: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– dugoročni kapitalni bilans (bruto priliv i odliv</a:t>
            </a:r>
            <a:r>
              <a:rPr lang="sr-Latn-CS" smtClean="0"/>
              <a:t> </a:t>
            </a:r>
            <a:r>
              <a:rPr lang="en-US" smtClean="0"/>
              <a:t>direktnih i bruto priliv i odliv portfolio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invensticija) i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– saldo kratkoročnog kretanja kapitala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(kratkoročni priliv i odliv kapitala).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 Neto priliv kapitala (odnosno suficit</a:t>
            </a:r>
            <a:r>
              <a:rPr lang="sr-Latn-CS" smtClean="0"/>
              <a:t> </a:t>
            </a:r>
            <a:r>
              <a:rPr lang="en-US" smtClean="0"/>
              <a:t>kapitalnog računa) trebao bi biti potpuno</a:t>
            </a:r>
            <a:r>
              <a:rPr lang="sr-Latn-CS" smtClean="0"/>
              <a:t> </a:t>
            </a:r>
            <a:r>
              <a:rPr lang="en-US" smtClean="0"/>
              <a:t>jednak deficitu tekućeg računa, ali u</a:t>
            </a:r>
            <a:r>
              <a:rPr lang="sr-Latn-CS" smtClean="0"/>
              <a:t> </a:t>
            </a:r>
            <a:r>
              <a:rPr lang="en-US" smtClean="0"/>
              <a:t>stvarnosti to po pravilu nije tako.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 Tu razliku izmenu tekućeg i kapitalnog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Računa  apsorbuju monetarne vlasti intervencijama na deviznom tržištu (IDT).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Ta odstupanja </a:t>
            </a:r>
            <a:r>
              <a:rPr lang="sr-Latn-CS" smtClean="0"/>
              <a:t>su </a:t>
            </a:r>
            <a:r>
              <a:rPr lang="en-US" smtClean="0"/>
              <a:t>normalna pojava, pa otuda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i naziv statistička neslaganja.</a:t>
            </a:r>
          </a:p>
          <a:p>
            <a:pPr>
              <a:buFont typeface="Wingdings" pitchFamily="2" charset="2"/>
              <a:buNone/>
            </a:pPr>
            <a:r>
              <a:rPr lang="en-US" b="1" smtClean="0"/>
              <a:t>PB </a:t>
            </a:r>
            <a:r>
              <a:rPr lang="en-US" smtClean="0"/>
              <a:t>= </a:t>
            </a:r>
            <a:r>
              <a:rPr lang="en-US" b="1" smtClean="0"/>
              <a:t>TB</a:t>
            </a:r>
            <a:r>
              <a:rPr lang="en-US" smtClean="0"/>
              <a:t>+</a:t>
            </a:r>
            <a:r>
              <a:rPr lang="en-US" b="1" smtClean="0"/>
              <a:t>KB</a:t>
            </a:r>
            <a:r>
              <a:rPr lang="en-US" smtClean="0"/>
              <a:t>- </a:t>
            </a:r>
            <a:r>
              <a:rPr lang="en-US" b="1" smtClean="0"/>
              <a:t>IDT </a:t>
            </a:r>
            <a:r>
              <a:rPr lang="en-US" smtClean="0"/>
              <a:t>= </a:t>
            </a:r>
            <a:r>
              <a:rPr lang="en-US" b="1" smtClean="0"/>
              <a:t>0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 U slučaju deficita platnog bilansa,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pokrivanje je moguće iz: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– domaćih deviznih rezervi ili</a:t>
            </a:r>
            <a:r>
              <a:rPr lang="sr-Latn-CS" smtClean="0"/>
              <a:t> </a:t>
            </a:r>
            <a:endParaRPr lang="en-US" smtClean="0"/>
          </a:p>
          <a:p>
            <a:pPr>
              <a:buFont typeface="Wingdings" pitchFamily="2" charset="2"/>
              <a:buNone/>
            </a:pPr>
            <a:r>
              <a:rPr lang="en-US" smtClean="0"/>
              <a:t>– zaduživanjem u inostranstvu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 Ponuda i tražnja za valutama zavisi od tražnje za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robama i uslugama izme</a:t>
            </a:r>
            <a:r>
              <a:rPr lang="sr-Latn-CS" sz="2400" smtClean="0"/>
              <a:t>đ</a:t>
            </a:r>
            <a:r>
              <a:rPr lang="en-US" sz="2400" smtClean="0"/>
              <a:t>u država.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 Iza svake kupovine ili prodaje roba ili usluga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koje se beleže u platnom bilansu, tako</a:t>
            </a:r>
            <a:r>
              <a:rPr lang="sr-Latn-CS" sz="2400" smtClean="0"/>
              <a:t>đ</a:t>
            </a:r>
            <a:r>
              <a:rPr lang="en-US" sz="2400" smtClean="0"/>
              <a:t>e je 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kupovina ili prodaja valute.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Platni bilans nam pokazuje da li je došlo do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priliva ili odliva valute iz zemlje.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 Prom</a:t>
            </a:r>
            <a:r>
              <a:rPr lang="sr-Latn-CS" sz="2400" smtClean="0"/>
              <a:t>j</a:t>
            </a:r>
            <a:r>
              <a:rPr lang="en-US" sz="2400" smtClean="0"/>
              <a:t>ene u platnom bilansu zemlje m</a:t>
            </a:r>
            <a:r>
              <a:rPr lang="sr-Latn-CS" sz="2400" smtClean="0"/>
              <a:t>ij</a:t>
            </a:r>
            <a:r>
              <a:rPr lang="en-US" sz="2400" smtClean="0"/>
              <a:t>enjaju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ponudu i tražnju za valutama, što bitno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predodre</a:t>
            </a:r>
            <a:r>
              <a:rPr lang="sr-Latn-CS" sz="2400" smtClean="0"/>
              <a:t>đ</a:t>
            </a:r>
            <a:r>
              <a:rPr lang="en-US" sz="2400" smtClean="0"/>
              <a:t>uje devizni kurs zemlje.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539750" y="692150"/>
            <a:ext cx="8208963" cy="5761038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17817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620713"/>
            <a:ext cx="7970837" cy="537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r-Latn-CS" sz="4000" smtClean="0"/>
              <a:t>Pojam i sruktura bilansa plaćanja</a:t>
            </a:r>
            <a:endParaRPr lang="en-US" sz="4000" smtClean="0"/>
          </a:p>
        </p:txBody>
      </p:sp>
      <p:sp>
        <p:nvSpPr>
          <p:cNvPr id="160771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 Pod  bilansom </a:t>
            </a:r>
            <a:r>
              <a:rPr lang="sr-Latn-CS" smtClean="0"/>
              <a:t>plaćanja </a:t>
            </a:r>
            <a:r>
              <a:rPr lang="en-US" smtClean="0"/>
              <a:t>podrazumijevamo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– skup svih ekonomskih transakcija jedne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zemlje sa inostranstvom u odre</a:t>
            </a:r>
            <a:r>
              <a:rPr lang="sr-Latn-CS" smtClean="0"/>
              <a:t>đ</a:t>
            </a:r>
            <a:r>
              <a:rPr lang="en-US" smtClean="0"/>
              <a:t>nenom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vremenskom periodu (po pravilu jedne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godine).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Pojedinci i kompanije imaju velike finansijske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aktive koje su spremni da presele u drugu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zemlju ukoliko vide mogućnost da ostvare višu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stopu prinosa.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 Kamatne stope igraju značajnu ulogu u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odre</a:t>
            </a:r>
            <a:r>
              <a:rPr lang="sr-Latn-CS" sz="2400" smtClean="0"/>
              <a:t>đ</a:t>
            </a:r>
            <a:r>
              <a:rPr lang="en-US" sz="2400" smtClean="0"/>
              <a:t>ivanju očekivanih prinosa.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 Kada kamatne stope rastu u jednoj zemlji u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odnosu na drugu, novac odlazi iz zemlje sa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nižom kamatnom stopom u zemlju sa višim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kamatnim stopama.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Račun zvaničnih transakcija je poslednja</a:t>
            </a:r>
            <a:r>
              <a:rPr lang="sr-Latn-CS" sz="2400" smtClean="0"/>
              <a:t> </a:t>
            </a:r>
            <a:r>
              <a:rPr lang="en-US" sz="2400" smtClean="0"/>
              <a:t>komponenta platnog bilansa. </a:t>
            </a:r>
            <a:endParaRPr lang="sr-Latn-CS" sz="240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Na ovom računu se</a:t>
            </a:r>
            <a:r>
              <a:rPr lang="sr-Latn-CS" sz="2400" smtClean="0"/>
              <a:t> </a:t>
            </a:r>
            <a:r>
              <a:rPr lang="en-US" sz="2400" smtClean="0"/>
              <a:t>beleže državne kupovine i prodaje valuta.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Bilans plaćanja (tačka 12) je zbir računa</a:t>
            </a:r>
            <a:r>
              <a:rPr lang="sr-Latn-CS" sz="2400" smtClean="0"/>
              <a:t> </a:t>
            </a:r>
            <a:r>
              <a:rPr lang="en-US" sz="2400" smtClean="0"/>
              <a:t>tekućeg plaćanja i računa kapitalnog</a:t>
            </a:r>
            <a:r>
              <a:rPr lang="sr-Latn-CS" sz="2400" smtClean="0"/>
              <a:t> </a:t>
            </a:r>
            <a:r>
              <a:rPr lang="en-US" sz="2400" smtClean="0"/>
              <a:t>plaćanja.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Kada devizni kurs odre</a:t>
            </a:r>
            <a:r>
              <a:rPr lang="sr-Latn-CS" sz="2400" smtClean="0"/>
              <a:t>đ</a:t>
            </a:r>
            <a:r>
              <a:rPr lang="en-US" sz="2400" smtClean="0"/>
              <a:t>uju samo tržišne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snage (država ne kupuje i ne prodaje valute da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bi uticala na vr</a:t>
            </a:r>
            <a:r>
              <a:rPr lang="sr-Latn-CS" sz="2400" smtClean="0"/>
              <a:t>ij</a:t>
            </a:r>
            <a:r>
              <a:rPr lang="en-US" sz="2400" smtClean="0"/>
              <a:t>ednost svoje valute), platni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bilans jednak je nuli.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Ako je valuta konvertibilna znači da je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zam</a:t>
            </a:r>
            <a:r>
              <a:rPr lang="sr-Latn-CS" smtClean="0"/>
              <a:t>j</a:t>
            </a:r>
            <a:r>
              <a:rPr lang="en-US" smtClean="0"/>
              <a:t>enljiva za druge valute, odnosno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 (što je slučaj sa većinom važnijih valuta</a:t>
            </a:r>
          </a:p>
          <a:p>
            <a:pPr>
              <a:buFont typeface="Wingdings" pitchFamily="2" charset="2"/>
              <a:buNone/>
            </a:pPr>
            <a:r>
              <a:rPr lang="sr-Latn-CS" smtClean="0"/>
              <a:t>Razvijenih </a:t>
            </a:r>
            <a:r>
              <a:rPr lang="en-US" smtClean="0"/>
              <a:t> zemalja), količina valute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koja se nudi</a:t>
            </a:r>
            <a:r>
              <a:rPr lang="sr-Latn-CS" smtClean="0"/>
              <a:t>,</a:t>
            </a:r>
            <a:r>
              <a:rPr lang="en-US" smtClean="0"/>
              <a:t> jednaka je traženoj količini.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 Deficit platnog bilansa (neto odliv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valute) mora se neutralisati državnim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kupovinama domaće valute,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 dok se suficit platnog bilansa (neto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priliv valute) mora neutralisati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državnim kupovinama strane valute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(transakcije monetarne vlasti).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Kada je račun zvaničnih transakcija nula,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račun kapitalnih plaćanja je slika u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ogledalu računa tekućih plaćanja –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 ako jedan račun ima suficit, drugi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mora biti u deficitu.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Šta je poželjno, suficit ili deficit trgovinskog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bilansa?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– To zavisi od okolnosti.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Trgovinski deficit se mora finansirati prodajom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finansijske aktive kao što su akcije i obveznice, i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realne aktive, kao što su nekretnine i preduzeća.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– Kako stranci pribavljaju sve više strane aktive, u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našem slučaju zemlje ,,x,, sve više dohotka mora se</a:t>
            </a:r>
            <a:r>
              <a:rPr lang="sr-Latn-CS" sz="2400" smtClean="0"/>
              <a:t> </a:t>
            </a:r>
            <a:r>
              <a:rPr lang="en-US" sz="2400" smtClean="0"/>
              <a:t>plaćati strancima od strane zemlje "x".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sr-Latn-CS" smtClean="0"/>
              <a:t> </a:t>
            </a:r>
          </a:p>
          <a:p>
            <a:pPr>
              <a:buFont typeface="Wingdings" pitchFamily="2" charset="2"/>
              <a:buNone/>
            </a:pPr>
            <a:endParaRPr lang="sr-Latn-CS" smtClean="0"/>
          </a:p>
          <a:p>
            <a:pPr>
              <a:buFont typeface="Wingdings" pitchFamily="2" charset="2"/>
              <a:buNone/>
            </a:pPr>
            <a:endParaRPr lang="sr-Latn-CS" smtClean="0"/>
          </a:p>
          <a:p>
            <a:pPr>
              <a:buFont typeface="Wingdings" pitchFamily="2" charset="2"/>
              <a:buNone/>
            </a:pPr>
            <a:endParaRPr lang="sr-Latn-CS" smtClean="0"/>
          </a:p>
          <a:p>
            <a:pPr>
              <a:buFont typeface="Wingdings" pitchFamily="2" charset="2"/>
              <a:buNone/>
            </a:pPr>
            <a:r>
              <a:rPr lang="sr-Latn-CS" smtClean="0"/>
              <a:t>				HVALA NA PAŽNJI !</a:t>
            </a:r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Bilans  plaćanja podrazum</a:t>
            </a:r>
            <a:r>
              <a:rPr lang="sr-Latn-CS" sz="2000" smtClean="0"/>
              <a:t>ij</a:t>
            </a:r>
            <a:r>
              <a:rPr lang="en-US" sz="2000" smtClean="0"/>
              <a:t>eva  sva primanja i odlive koja nastaju na osnovu ukupnih ekonomskih transakcija sa inostranstvom u datom vremenskom periodu.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00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BP </a:t>
            </a:r>
            <a:r>
              <a:rPr lang="en-US" sz="2000" smtClean="0"/>
              <a:t>= </a:t>
            </a:r>
            <a:r>
              <a:rPr lang="en-US" sz="2000" b="1" smtClean="0"/>
              <a:t>X </a:t>
            </a:r>
            <a:r>
              <a:rPr lang="en-US" sz="2000" smtClean="0"/>
              <a:t>- </a:t>
            </a:r>
            <a:r>
              <a:rPr lang="en-US" sz="2000" b="1" smtClean="0"/>
              <a:t>M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BP-platni bilans zemlje;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X-ukupna primanja iz inostranstva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00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/>
              <a:t>M-ukupne obaveze prema inostranstvu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PLATNI BILANS</a:t>
            </a:r>
          </a:p>
        </p:txBody>
      </p:sp>
      <p:sp>
        <p:nvSpPr>
          <p:cNvPr id="12290" name="Rectangle 3"/>
          <p:cNvSpPr>
            <a:spLocks noGrp="1" noChangeArrowheads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r-Latn-CS" sz="2700" smtClean="0"/>
              <a:t>Platni bilan se sistematizovani pregled priliva sredstva iz inostranstva i odliva u toku jedne kalendarske godine.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r-Latn-CS" sz="2700" smtClean="0"/>
              <a:t>Platni bilans obuhvata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700" smtClean="0"/>
              <a:t>a) Bilans tekućih transakcija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700" smtClean="0"/>
              <a:t>–  bilans tekućih transakcija obuhvata 1.trgovinski bilans kao i</a:t>
            </a:r>
            <a:r>
              <a:rPr lang="sr-Latn-CS" sz="2700" smtClean="0"/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r-Latn-CS" sz="2700" smtClean="0"/>
              <a:t>   2.</a:t>
            </a:r>
            <a:r>
              <a:rPr lang="en-US" sz="2700" smtClean="0"/>
              <a:t>bilans svih nerobnih transakcija.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700" smtClean="0"/>
              <a:t>b) Bilans kapitalnih transakcija.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700" smtClean="0"/>
              <a:t>Kapitalni bilans pokazuje kako je pokriven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700" smtClean="0"/>
              <a:t>deficit platnog bilansa, odnosno za šta je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700" smtClean="0"/>
              <a:t>upotrebljen suficit.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Trgovinski bilans predstavlja: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– saldo plaćanja po osnovu uvoza roba i naplatu</a:t>
            </a:r>
            <a:r>
              <a:rPr lang="sr-Latn-CS" smtClean="0"/>
              <a:t> </a:t>
            </a:r>
            <a:r>
              <a:rPr lang="en-US" smtClean="0"/>
              <a:t>po osnovu izvoza roba.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 U stvari,  on pokazuje pokrivenost uvoza sa izvozom</a:t>
            </a:r>
            <a:r>
              <a:rPr lang="sr-Latn-CS" smtClean="0"/>
              <a:t> </a:t>
            </a:r>
            <a:r>
              <a:rPr lang="en-US" smtClean="0"/>
              <a:t>( trgovinski deficit ili suficit) u odre</a:t>
            </a:r>
            <a:r>
              <a:rPr lang="sr-Latn-CS" smtClean="0"/>
              <a:t>đ</a:t>
            </a:r>
            <a:r>
              <a:rPr lang="en-US" smtClean="0"/>
              <a:t>enoj zemlji.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 Bilans nerobnih transakcija obuhvata: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– bilans usluga (turizam, saobraćaj,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osiguranje, neto autorska prava, neto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dohodak od investiranja itd.) i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– bilans jednostranih transfernih plaćanja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(isplate i uplate iz budžeta</a:t>
            </a:r>
            <a:r>
              <a:rPr lang="sr-Latn-CS" smtClean="0"/>
              <a:t>.....</a:t>
            </a:r>
            <a:r>
              <a:rPr lang="en-US" smtClean="0"/>
              <a:t> EU, neto radničke</a:t>
            </a:r>
            <a:r>
              <a:rPr lang="sr-Latn-CS" smtClean="0"/>
              <a:t> </a:t>
            </a:r>
            <a:r>
              <a:rPr lang="en-US" smtClean="0"/>
              <a:t>doznake i neto me</a:t>
            </a:r>
            <a:r>
              <a:rPr lang="sr-Latn-CS" smtClean="0"/>
              <a:t>đ</a:t>
            </a:r>
            <a:r>
              <a:rPr lang="en-US" smtClean="0"/>
              <a:t>unarodna pomoć).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Bilans razmene dobara i usluga jednak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je zbiru :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– spoljnotrgovinskog bilansa i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– bilansa nerobne razm</a:t>
            </a:r>
            <a:r>
              <a:rPr lang="sr-Latn-CS" smtClean="0"/>
              <a:t>j</a:t>
            </a:r>
            <a:r>
              <a:rPr lang="en-US" smtClean="0"/>
              <a:t>ene.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Neto dohodak od investicija je razlika koju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rezidenti dotične zemlje (X) primaju od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investicija na inostranu imovinu koju drže, 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strani rezidenti primaju dohodak od investicija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zemlje (X).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Zemlje me</a:t>
            </a:r>
            <a:r>
              <a:rPr lang="sr-Latn-CS" sz="2400" smtClean="0"/>
              <a:t>đ</a:t>
            </a:r>
            <a:r>
              <a:rPr lang="en-US" sz="2400" smtClean="0"/>
              <a:t>usobno primaju i daju pomoć dok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migraciona kretanja obezbe</a:t>
            </a:r>
            <a:r>
              <a:rPr lang="sr-Latn-CS" sz="2400" smtClean="0"/>
              <a:t>đ</a:t>
            </a:r>
            <a:r>
              <a:rPr lang="en-US" sz="2400" smtClean="0"/>
              <a:t>uju tkz.neto radničke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doznake, što zajedno čini veličinu neto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primljenih transfera.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Saldo tekućeg računa-tekući bilans</a:t>
            </a:r>
            <a:r>
              <a:rPr lang="sr-Latn-CS" sz="2400" smtClean="0"/>
              <a:t> </a:t>
            </a:r>
            <a:r>
              <a:rPr lang="en-US" sz="2400" smtClean="0"/>
              <a:t>(TB) predstavlja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– zbir svih plaćanja izme</a:t>
            </a:r>
            <a:r>
              <a:rPr lang="sr-Latn-CS" sz="2400" smtClean="0"/>
              <a:t>đ</a:t>
            </a:r>
            <a:r>
              <a:rPr lang="en-US" sz="2400" smtClean="0"/>
              <a:t>u neke zemlje i</a:t>
            </a:r>
            <a:r>
              <a:rPr lang="sr-Latn-CS" sz="2400" smtClean="0"/>
              <a:t> </a:t>
            </a:r>
            <a:r>
              <a:rPr lang="en-US" sz="2400" smtClean="0"/>
              <a:t>ostatka sv</a:t>
            </a:r>
            <a:r>
              <a:rPr lang="sr-Latn-CS" sz="2400" smtClean="0"/>
              <a:t>ij</a:t>
            </a:r>
            <a:r>
              <a:rPr lang="en-US" sz="2400" smtClean="0"/>
              <a:t>eta.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Sve stavke tekućeg bilansa mogu se</a:t>
            </a:r>
            <a:r>
              <a:rPr lang="sr-Latn-CS" sz="2400" smtClean="0"/>
              <a:t> </a:t>
            </a:r>
            <a:r>
              <a:rPr lang="en-US" sz="2400" smtClean="0"/>
              <a:t>uopšteno posmatrati kao: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– transakcije kupo-prodaje dobara i usluga,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uključujući tu i usluge stranih radnika,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kapitala, know-how, me</a:t>
            </a:r>
            <a:r>
              <a:rPr lang="sr-Latn-CS" sz="2400" smtClean="0"/>
              <a:t>đ</a:t>
            </a:r>
            <a:r>
              <a:rPr lang="en-US" sz="2400" smtClean="0"/>
              <a:t>unarodnu pomoć i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dr.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1135</Words>
  <Application>Microsoft Office PowerPoint</Application>
  <PresentationFormat>On-screen Show (4:3)</PresentationFormat>
  <Paragraphs>150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MEĐUNARODNO FINANSIJSKO PRAVO   PLATNI BILANS  Prof. Dr. Halil Kalač</vt:lpstr>
      <vt:lpstr>Pojam i sruktura bilansa plaćanja</vt:lpstr>
      <vt:lpstr>Slide 3</vt:lpstr>
      <vt:lpstr>PLATNI BILANS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PFK8</dc:creator>
  <cp:lastModifiedBy>ProBook 4540s</cp:lastModifiedBy>
  <cp:revision>10</cp:revision>
  <dcterms:created xsi:type="dcterms:W3CDTF">2017-03-02T12:00:53Z</dcterms:created>
  <dcterms:modified xsi:type="dcterms:W3CDTF">2017-11-02T18:17:52Z</dcterms:modified>
</cp:coreProperties>
</file>