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71" r:id="rId2"/>
    <p:sldId id="372" r:id="rId3"/>
    <p:sldId id="373" r:id="rId4"/>
    <p:sldId id="374" r:id="rId5"/>
    <p:sldId id="375" r:id="rId6"/>
    <p:sldId id="376" r:id="rId7"/>
    <p:sldId id="377" r:id="rId8"/>
    <p:sldId id="378" r:id="rId9"/>
    <p:sldId id="379" r:id="rId10"/>
    <p:sldId id="380" r:id="rId11"/>
    <p:sldId id="381" r:id="rId12"/>
    <p:sldId id="382" r:id="rId13"/>
    <p:sldId id="383" r:id="rId14"/>
    <p:sldId id="384" r:id="rId15"/>
    <p:sldId id="385" r:id="rId16"/>
    <p:sldId id="386" r:id="rId17"/>
    <p:sldId id="387" r:id="rId18"/>
    <p:sldId id="388" r:id="rId19"/>
    <p:sldId id="389" r:id="rId20"/>
    <p:sldId id="390" r:id="rId21"/>
    <p:sldId id="391" r:id="rId22"/>
    <p:sldId id="392" r:id="rId23"/>
    <p:sldId id="393" r:id="rId24"/>
    <p:sldId id="394" r:id="rId25"/>
    <p:sldId id="395" r:id="rId26"/>
    <p:sldId id="396" r:id="rId27"/>
    <p:sldId id="397" r:id="rId28"/>
    <p:sldId id="398" r:id="rId29"/>
    <p:sldId id="399" r:id="rId30"/>
    <p:sldId id="400" r:id="rId31"/>
    <p:sldId id="401" r:id="rId32"/>
    <p:sldId id="402" r:id="rId33"/>
    <p:sldId id="403" r:id="rId34"/>
    <p:sldId id="404" r:id="rId35"/>
    <p:sldId id="405" r:id="rId36"/>
    <p:sldId id="406" r:id="rId37"/>
    <p:sldId id="407" r:id="rId38"/>
    <p:sldId id="408" r:id="rId39"/>
    <p:sldId id="409" r:id="rId40"/>
    <p:sldId id="410" r:id="rId41"/>
    <p:sldId id="411" r:id="rId42"/>
    <p:sldId id="412" r:id="rId43"/>
    <p:sldId id="413" r:id="rId44"/>
    <p:sldId id="414" r:id="rId45"/>
    <p:sldId id="415" r:id="rId46"/>
    <p:sldId id="416" r:id="rId47"/>
    <p:sldId id="417" r:id="rId48"/>
    <p:sldId id="418" r:id="rId49"/>
    <p:sldId id="419" r:id="rId50"/>
    <p:sldId id="420" r:id="rId51"/>
    <p:sldId id="421" r:id="rId52"/>
    <p:sldId id="422" r:id="rId53"/>
    <p:sldId id="423" r:id="rId54"/>
    <p:sldId id="424" r:id="rId55"/>
    <p:sldId id="425" r:id="rId56"/>
    <p:sldId id="426" r:id="rId57"/>
    <p:sldId id="427" r:id="rId58"/>
    <p:sldId id="428" r:id="rId59"/>
    <p:sldId id="429" r:id="rId60"/>
    <p:sldId id="430" r:id="rId61"/>
    <p:sldId id="431" r:id="rId62"/>
    <p:sldId id="432" r:id="rId63"/>
    <p:sldId id="433" r:id="rId64"/>
    <p:sldId id="434" r:id="rId65"/>
    <p:sldId id="435" r:id="rId66"/>
    <p:sldId id="436" r:id="rId67"/>
    <p:sldId id="437" r:id="rId68"/>
    <p:sldId id="438" r:id="rId69"/>
    <p:sldId id="439" r:id="rId70"/>
    <p:sldId id="440" r:id="rId71"/>
    <p:sldId id="441" r:id="rId72"/>
    <p:sldId id="442" r:id="rId73"/>
    <p:sldId id="443" r:id="rId74"/>
    <p:sldId id="444" r:id="rId75"/>
    <p:sldId id="445" r:id="rId76"/>
    <p:sldId id="446" r:id="rId77"/>
    <p:sldId id="447" r:id="rId78"/>
    <p:sldId id="448" r:id="rId79"/>
    <p:sldId id="449" r:id="rId80"/>
    <p:sldId id="450" r:id="rId81"/>
    <p:sldId id="451" r:id="rId82"/>
    <p:sldId id="452" r:id="rId83"/>
    <p:sldId id="453" r:id="rId84"/>
    <p:sldId id="454" r:id="rId85"/>
    <p:sldId id="455" r:id="rId86"/>
    <p:sldId id="456" r:id="rId87"/>
    <p:sldId id="457" r:id="rId88"/>
    <p:sldId id="458" r:id="rId89"/>
    <p:sldId id="459" r:id="rId90"/>
    <p:sldId id="460" r:id="rId91"/>
    <p:sldId id="461" r:id="rId92"/>
    <p:sldId id="462" r:id="rId93"/>
    <p:sldId id="463" r:id="rId94"/>
    <p:sldId id="464" r:id="rId95"/>
    <p:sldId id="465" r:id="rId96"/>
    <p:sldId id="466" r:id="rId97"/>
    <p:sldId id="467" r:id="rId98"/>
    <p:sldId id="468" r:id="rId99"/>
    <p:sldId id="469" r:id="rId100"/>
    <p:sldId id="470" r:id="rId101"/>
    <p:sldId id="471" r:id="rId102"/>
    <p:sldId id="472" r:id="rId103"/>
    <p:sldId id="473" r:id="rId104"/>
    <p:sldId id="474" r:id="rId105"/>
    <p:sldId id="475" r:id="rId106"/>
    <p:sldId id="476" r:id="rId107"/>
    <p:sldId id="477" r:id="rId108"/>
    <p:sldId id="478" r:id="rId109"/>
    <p:sldId id="479" r:id="rId110"/>
    <p:sldId id="480" r:id="rId111"/>
    <p:sldId id="481" r:id="rId112"/>
    <p:sldId id="482" r:id="rId113"/>
    <p:sldId id="483" r:id="rId114"/>
    <p:sldId id="484" r:id="rId115"/>
    <p:sldId id="485" r:id="rId116"/>
    <p:sldId id="486" r:id="rId117"/>
    <p:sldId id="487" r:id="rId118"/>
    <p:sldId id="488" r:id="rId119"/>
    <p:sldId id="489" r:id="rId120"/>
    <p:sldId id="490" r:id="rId121"/>
    <p:sldId id="491" r:id="rId122"/>
    <p:sldId id="492" r:id="rId123"/>
    <p:sldId id="493" r:id="rId124"/>
    <p:sldId id="494" r:id="rId125"/>
    <p:sldId id="495" r:id="rId126"/>
    <p:sldId id="496" r:id="rId127"/>
    <p:sldId id="497" r:id="rId128"/>
    <p:sldId id="498" r:id="rId129"/>
    <p:sldId id="499" r:id="rId130"/>
    <p:sldId id="500" r:id="rId131"/>
    <p:sldId id="501" r:id="rId132"/>
    <p:sldId id="502" r:id="rId133"/>
    <p:sldId id="503" r:id="rId134"/>
    <p:sldId id="504" r:id="rId135"/>
    <p:sldId id="505" r:id="rId136"/>
    <p:sldId id="506" r:id="rId137"/>
    <p:sldId id="507" r:id="rId138"/>
    <p:sldId id="508" r:id="rId139"/>
    <p:sldId id="509" r:id="rId140"/>
    <p:sldId id="510" r:id="rId141"/>
    <p:sldId id="511" r:id="rId142"/>
    <p:sldId id="512" r:id="rId14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593" autoAdjust="0"/>
    <p:restoredTop sz="86430" autoAdjust="0"/>
  </p:normalViewPr>
  <p:slideViewPr>
    <p:cSldViewPr>
      <p:cViewPr>
        <p:scale>
          <a:sx n="107" d="100"/>
          <a:sy n="107" d="100"/>
        </p:scale>
        <p:origin x="105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presProps" Target="pres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40" Type="http://schemas.openxmlformats.org/officeDocument/2006/relationships/slide" Target="slides/slide139.xml"/><Relationship Id="rId14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43" Type="http://schemas.openxmlformats.org/officeDocument/2006/relationships/slide" Target="slides/slide14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D9DC3-6209-430E-8F00-8D804AD701BC}" type="datetimeFigureOut">
              <a:rPr lang="bs-Latn-BA"/>
              <a:pPr>
                <a:defRPr/>
              </a:pPr>
              <a:t>7.10.2017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5E9956-E093-4517-B171-1FA5B83AF70F}" type="slidenum">
              <a:rPr lang="bs-Latn-BA"/>
              <a:pPr>
                <a:defRPr/>
              </a:pPr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F49711-20AF-4D27-A8BF-8AD9DCD732E4}" type="datetimeFigureOut">
              <a:rPr lang="bs-Latn-BA"/>
              <a:pPr>
                <a:defRPr/>
              </a:pPr>
              <a:t>7.10.2017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9B71B-4E7F-4DF8-8FBB-A05C623B26D4}" type="slidenum">
              <a:rPr lang="bs-Latn-BA"/>
              <a:pPr>
                <a:defRPr/>
              </a:pPr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7EC794-8D60-455E-9F17-A0EFE7F3E1A5}" type="datetimeFigureOut">
              <a:rPr lang="bs-Latn-BA"/>
              <a:pPr>
                <a:defRPr/>
              </a:pPr>
              <a:t>7.10.2017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204F7E-C143-491F-806C-66303982F5C2}" type="slidenum">
              <a:rPr lang="bs-Latn-BA"/>
              <a:pPr>
                <a:defRPr/>
              </a:pPr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28051A-33D7-4689-8336-91F8ABFEE7C1}" type="datetimeFigureOut">
              <a:rPr lang="bs-Latn-BA"/>
              <a:pPr>
                <a:defRPr/>
              </a:pPr>
              <a:t>7.10.2017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1E0CEE-9E2A-495A-A0B2-1E7AB9FC566F}" type="slidenum">
              <a:rPr lang="bs-Latn-BA"/>
              <a:pPr>
                <a:defRPr/>
              </a:pPr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258E6A-C233-4409-B711-1070A0146047}" type="datetimeFigureOut">
              <a:rPr lang="bs-Latn-BA"/>
              <a:pPr>
                <a:defRPr/>
              </a:pPr>
              <a:t>7.10.2017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2F0D91-1A58-4F67-A205-19F89BE0633F}" type="slidenum">
              <a:rPr lang="bs-Latn-BA"/>
              <a:pPr>
                <a:defRPr/>
              </a:pPr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6C50EF-6CA9-41EF-BCFA-B52505693E1B}" type="datetimeFigureOut">
              <a:rPr lang="bs-Latn-BA"/>
              <a:pPr>
                <a:defRPr/>
              </a:pPr>
              <a:t>7.10.2017</a:t>
            </a:fld>
            <a:endParaRPr lang="bs-Latn-B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60BA91-3237-4333-88D5-DC59C8C49C1D}" type="slidenum">
              <a:rPr lang="bs-Latn-BA"/>
              <a:pPr>
                <a:defRPr/>
              </a:pPr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77CC31-BDC1-4A9C-A385-E020C2601040}" type="datetimeFigureOut">
              <a:rPr lang="bs-Latn-BA"/>
              <a:pPr>
                <a:defRPr/>
              </a:pPr>
              <a:t>7.10.2017</a:t>
            </a:fld>
            <a:endParaRPr lang="bs-Latn-BA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6A72D8-3C48-41D2-9180-AFE8609BA930}" type="slidenum">
              <a:rPr lang="bs-Latn-BA"/>
              <a:pPr>
                <a:defRPr/>
              </a:pPr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765ADC-A07F-4B41-97C5-84C3C68BEB28}" type="datetimeFigureOut">
              <a:rPr lang="bs-Latn-BA"/>
              <a:pPr>
                <a:defRPr/>
              </a:pPr>
              <a:t>7.10.2017</a:t>
            </a:fld>
            <a:endParaRPr lang="bs-Latn-B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8DBCEF-FCB1-40F7-A5C0-3562B09183C4}" type="slidenum">
              <a:rPr lang="bs-Latn-BA"/>
              <a:pPr>
                <a:defRPr/>
              </a:pPr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04DA78-B69B-4721-A495-A1248532A8A7}" type="datetimeFigureOut">
              <a:rPr lang="bs-Latn-BA"/>
              <a:pPr>
                <a:defRPr/>
              </a:pPr>
              <a:t>7.10.2017</a:t>
            </a:fld>
            <a:endParaRPr lang="bs-Latn-BA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49BA8D-9C53-409F-B28D-3C994BDBAEDD}" type="slidenum">
              <a:rPr lang="bs-Latn-BA"/>
              <a:pPr>
                <a:defRPr/>
              </a:pPr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E2AB2B-8062-40AE-B818-B1726B671ED6}" type="datetimeFigureOut">
              <a:rPr lang="bs-Latn-BA"/>
              <a:pPr>
                <a:defRPr/>
              </a:pPr>
              <a:t>7.10.2017</a:t>
            </a:fld>
            <a:endParaRPr lang="bs-Latn-B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BC9E1F-BA8E-4D90-BAAC-D2FFC2C24FF9}" type="slidenum">
              <a:rPr lang="bs-Latn-BA"/>
              <a:pPr>
                <a:defRPr/>
              </a:pPr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s-Latn-B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581AFC-300A-49FC-8085-0A4C739A5B2E}" type="datetimeFigureOut">
              <a:rPr lang="bs-Latn-BA"/>
              <a:pPr>
                <a:defRPr/>
              </a:pPr>
              <a:t>7.10.2017</a:t>
            </a:fld>
            <a:endParaRPr lang="bs-Latn-B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6466DE-5553-4D26-87D5-35B2E9B5C1EC}" type="slidenum">
              <a:rPr lang="bs-Latn-BA"/>
              <a:pPr>
                <a:defRPr/>
              </a:pPr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5000"/>
            <a:lum/>
          </a:blip>
          <a:srcRect/>
          <a:stretch>
            <a:fillRect t="-21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bs-Latn-BA" smtClean="0"/>
          </a:p>
        </p:txBody>
      </p:sp>
      <p:sp>
        <p:nvSpPr>
          <p:cNvPr id="1638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2183357-6B5C-4FFF-891B-A1950896BBF9}" type="datetimeFigureOut">
              <a:rPr lang="bs-Latn-BA"/>
              <a:pPr>
                <a:defRPr/>
              </a:pPr>
              <a:t>7.10.2017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0697395-2C6C-4A0F-96FA-F64A60CA4394}" type="slidenum">
              <a:rPr lang="bs-Latn-BA"/>
              <a:pPr>
                <a:defRPr/>
              </a:pPr>
              <a:t>‹#›</a:t>
            </a:fld>
            <a:endParaRPr lang="bs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hyperlink" Target="http://cms.evlada.ba/publikacije_materijali/zakoni/?id=316" TargetMode="External"/><Relationship Id="rId2" Type="http://schemas.openxmlformats.org/officeDocument/2006/relationships/hyperlink" Target="http://cms.evlada.ba/publikacije_materijali/zakoni/?id=315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cms.evlada.ba/publikacije_materijali/zakoni/?id=313" TargetMode="External"/><Relationship Id="rId5" Type="http://schemas.openxmlformats.org/officeDocument/2006/relationships/hyperlink" Target="http://cms.evlada.ba/publikacije_materijali/zakoni/Zakon%20o%20privrednim%20drustivama%20i%20izmjene%20RS%202012.doc" TargetMode="External"/><Relationship Id="rId4" Type="http://schemas.openxmlformats.org/officeDocument/2006/relationships/hyperlink" Target="http://cms.evlada.ba/publikacije_materijali/zakoni/?id=307" TargetMode="Externa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85800" y="549275"/>
            <a:ext cx="7772400" cy="5327650"/>
          </a:xfrm>
        </p:spPr>
        <p:txBody>
          <a:bodyPr/>
          <a:lstStyle/>
          <a:p>
            <a:r>
              <a:rPr lang="sr-Latn-CS" b="1" dirty="0" smtClean="0"/>
              <a:t>MEĐUNARODNO FINANSIJSKO PRAVO</a:t>
            </a:r>
            <a:br>
              <a:rPr lang="sr-Latn-CS" b="1" dirty="0" smtClean="0"/>
            </a:br>
            <a:r>
              <a:rPr lang="sr-Latn-CS" b="1" dirty="0" smtClean="0"/>
              <a:t/>
            </a:r>
            <a:br>
              <a:rPr lang="sr-Latn-CS" b="1" dirty="0" smtClean="0"/>
            </a:br>
            <a:r>
              <a:rPr lang="sr-Latn-CS" b="1" dirty="0" smtClean="0"/>
              <a:t>Prof. dr. Halil Kalač</a:t>
            </a:r>
            <a:endParaRPr lang="en-US" b="1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idx="4294967295"/>
          </p:nvPr>
        </p:nvSpPr>
        <p:spPr>
          <a:xfrm>
            <a:off x="468313" y="1628775"/>
            <a:ext cx="82296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smtClean="0"/>
              <a:t>Međunarodno kretanje kapitala, kao dio međunarodnog finan</a:t>
            </a:r>
            <a:r>
              <a:rPr lang="sr-Latn-CS" sz="2800" smtClean="0"/>
              <a:t>s</a:t>
            </a:r>
            <a:r>
              <a:rPr lang="en-US" sz="2800" smtClean="0"/>
              <a:t>iranja, jedan je od najatraktivnijih oblika međunarodne suradnje i ostvarivanja strategijskih ciljeva.</a:t>
            </a:r>
            <a:endParaRPr lang="sr-Latn-CS" sz="2800" smtClean="0"/>
          </a:p>
          <a:p>
            <a:pPr>
              <a:lnSpc>
                <a:spcPct val="90000"/>
              </a:lnSpc>
            </a:pPr>
            <a:r>
              <a:rPr lang="en-US" sz="2800" smtClean="0"/>
              <a:t> Podrazumijeva transfer realnih i finan</a:t>
            </a:r>
            <a:r>
              <a:rPr lang="sr-Latn-CS" sz="2800" smtClean="0"/>
              <a:t>s</a:t>
            </a:r>
            <a:r>
              <a:rPr lang="en-US" sz="2800" smtClean="0"/>
              <a:t>ijskih sredstava, institucija, poduzeća i rezidenata iz različitih zemalja, u cilju zadovoljenja ekonomskih interesa sudionika u transferu.</a:t>
            </a:r>
            <a:endParaRPr lang="sr-Latn-CS" sz="2800" smtClean="0"/>
          </a:p>
          <a:p>
            <a:pPr>
              <a:lnSpc>
                <a:spcPct val="90000"/>
              </a:lnSpc>
            </a:pPr>
            <a:r>
              <a:rPr lang="en-US" sz="2800" smtClean="0"/>
              <a:t> Danas su praktično sve zemlje svijeta i bogate i siromašne istodobno uvoznice i izvoznice kapitala. 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smtClean="0"/>
              <a:t>Nakon kolapsa američke investici</a:t>
            </a:r>
            <a:r>
              <a:rPr lang="sr-Latn-CS" smtClean="0"/>
              <a:t>on</a:t>
            </a:r>
            <a:r>
              <a:rPr lang="en-US" smtClean="0"/>
              <a:t>e banke Lehman Brothers, svjetski tokovi kapitala pali su na 1,7 bili</a:t>
            </a:r>
            <a:r>
              <a:rPr lang="sr-Latn-CS" smtClean="0"/>
              <a:t>o</a:t>
            </a:r>
            <a:r>
              <a:rPr lang="en-US" smtClean="0"/>
              <a:t>na dolara u 2009. godini, što je bilo najniže od 1995. godine. </a:t>
            </a:r>
            <a:endParaRPr lang="sr-Latn-CS" smtClean="0"/>
          </a:p>
          <a:p>
            <a:r>
              <a:rPr lang="en-US" smtClean="0"/>
              <a:t>No oporavak koji je uslijedio godinu nakon toga zaustavljen je jer su se e</a:t>
            </a:r>
            <a:r>
              <a:rPr lang="sr-Latn-CS" smtClean="0"/>
              <a:t>v</a:t>
            </a:r>
            <a:r>
              <a:rPr lang="en-US" smtClean="0"/>
              <a:t>ropske banke povukle unutar nacionalnih granica.</a:t>
            </a:r>
          </a:p>
          <a:p>
            <a:endParaRPr lang="en-US" smtClean="0"/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11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692275" y="1747838"/>
            <a:ext cx="5040313" cy="3702050"/>
          </a:xfrm>
          <a:noFill/>
        </p:spPr>
      </p:pic>
      <p:sp>
        <p:nvSpPr>
          <p:cNvPr id="218115" name="Rectangle 3"/>
          <p:cNvSpPr>
            <a:spLocks noChangeArrowheads="1"/>
          </p:cNvSpPr>
          <p:nvPr/>
        </p:nvSpPr>
        <p:spPr bwMode="auto">
          <a:xfrm>
            <a:off x="971550" y="836613"/>
            <a:ext cx="74882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/>
              <a:t> </a:t>
            </a:r>
            <a:r>
              <a:rPr lang="en-US" sz="2400" b="1"/>
              <a:t>Međunarodni tokovi kapitala u svijetu 2007-2010 ( bili</a:t>
            </a:r>
            <a:r>
              <a:rPr lang="sr-Latn-CS" sz="2400" b="1"/>
              <a:t>o</a:t>
            </a:r>
            <a:r>
              <a:rPr lang="en-US" sz="2400" b="1"/>
              <a:t>ni USD)</a:t>
            </a:r>
            <a:r>
              <a:rPr lang="en-US"/>
              <a:t> </a:t>
            </a:r>
          </a:p>
        </p:txBody>
      </p:sp>
      <p:sp>
        <p:nvSpPr>
          <p:cNvPr id="218116" name="Rectangle 4"/>
          <p:cNvSpPr>
            <a:spLocks noChangeArrowheads="1"/>
          </p:cNvSpPr>
          <p:nvPr/>
        </p:nvSpPr>
        <p:spPr bwMode="auto">
          <a:xfrm>
            <a:off x="250825" y="5876925"/>
            <a:ext cx="77771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000"/>
              <a:t>Izvor: Roxburgh, Charles, Lund, Susan and John Piotrowski, Mapping Global Capital Market 2001, McKinsey Global Institute, August 2011, str. 28 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sz="2800" smtClean="0"/>
              <a:t>Struktura ukupnih međunarodnih tokova kapitala se razlikuje između razvijenih zemalja i zemalja u razvoju, a time i njihov značaj u finan</a:t>
            </a:r>
            <a:r>
              <a:rPr lang="sr-Latn-CS" sz="2800" smtClean="0"/>
              <a:t>s</a:t>
            </a:r>
            <a:r>
              <a:rPr lang="en-US" sz="2800" smtClean="0"/>
              <a:t>iranju privreda ovih zemalja.</a:t>
            </a:r>
            <a:endParaRPr lang="sr-Latn-CS" sz="2800" smtClean="0"/>
          </a:p>
          <a:p>
            <a:r>
              <a:rPr lang="en-US" sz="2800" smtClean="0"/>
              <a:t> U periodu 2000-2010. godine, za razvijene zemlje primarni oblici kretanja kapitala i izvori finan</a:t>
            </a:r>
            <a:r>
              <a:rPr lang="sr-Latn-CS" sz="2800" smtClean="0"/>
              <a:t>s</a:t>
            </a:r>
            <a:r>
              <a:rPr lang="en-US" sz="2800" smtClean="0"/>
              <a:t>iranja njihovih privreda bili su međunarodni zajmovni kapital i portfolio investicije. </a:t>
            </a:r>
            <a:endParaRPr lang="sr-Latn-CS" sz="2800" smtClean="0"/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smtClean="0"/>
              <a:t>Međutim, za zemlje u razvoju i zemlje u tranziciji najznačajniji izvor finan</a:t>
            </a:r>
            <a:r>
              <a:rPr lang="sr-Latn-CS" sz="2800" smtClean="0"/>
              <a:t>s</a:t>
            </a:r>
            <a:r>
              <a:rPr lang="en-US" sz="2800" smtClean="0"/>
              <a:t>iranja njihovih privreda bile su strane direktne investicije, na koje je otpadalo 53% ukupnih tokova kapitala u ove zemlje. </a:t>
            </a:r>
            <a:endParaRPr lang="sr-Latn-CS" sz="2800" smtClean="0"/>
          </a:p>
          <a:p>
            <a:pPr>
              <a:lnSpc>
                <a:spcPct val="90000"/>
              </a:lnSpc>
            </a:pPr>
            <a:r>
              <a:rPr lang="en-US" sz="2800" smtClean="0"/>
              <a:t>Stoga se može reći da su strane direktne investicije značajan izvor financiranja globalne ekonomije, a sa aspekta zemalja kojima su ova sredstva najpotrebnija, tj. zemalja sa deficitom financijskih sredstava, najznačajniji izvor financiranja. </a:t>
            </a:r>
          </a:p>
          <a:p>
            <a:pPr>
              <a:lnSpc>
                <a:spcPct val="90000"/>
              </a:lnSpc>
            </a:pPr>
            <a:endParaRPr lang="en-US" sz="2800" smtClean="0"/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18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638300" y="1998663"/>
            <a:ext cx="5867400" cy="3729037"/>
          </a:xfrm>
          <a:noFill/>
        </p:spPr>
      </p:pic>
      <p:sp>
        <p:nvSpPr>
          <p:cNvPr id="221187" name="Rectangle 3"/>
          <p:cNvSpPr>
            <a:spLocks noChangeArrowheads="1"/>
          </p:cNvSpPr>
          <p:nvPr/>
        </p:nvSpPr>
        <p:spPr bwMode="auto">
          <a:xfrm>
            <a:off x="1476375" y="908050"/>
            <a:ext cx="719931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b="1"/>
              <a:t>Struktura ukupnih međunarodnih tokova kapitala po grupama zemalja 2000-2010 ( %)</a:t>
            </a:r>
          </a:p>
        </p:txBody>
      </p:sp>
      <p:sp>
        <p:nvSpPr>
          <p:cNvPr id="221188" name="Rectangle 4"/>
          <p:cNvSpPr>
            <a:spLocks noChangeArrowheads="1"/>
          </p:cNvSpPr>
          <p:nvPr/>
        </p:nvSpPr>
        <p:spPr bwMode="auto">
          <a:xfrm>
            <a:off x="900113" y="5949950"/>
            <a:ext cx="7343775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000"/>
              <a:t>Napomena: kategorija zemlje u razvoju uključuje i zemlje u tranziciji. </a:t>
            </a:r>
          </a:p>
          <a:p>
            <a:r>
              <a:rPr lang="en-US" sz="1000"/>
              <a:t>Izvor: Roxburgh, Charles, Lund, Susan and John Piotrowski, 2011, Mapping Global Capital Markets 2011, McKinsey Global Institute, August 2011, str. 29.</a:t>
            </a:r>
            <a:r>
              <a:rPr lang="en-US"/>
              <a:t> 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algn="l"/>
            <a:r>
              <a:rPr lang="sr-Latn-CS" sz="3200" smtClean="0"/>
              <a:t/>
            </a:r>
            <a:br>
              <a:rPr lang="sr-Latn-CS" sz="3200" smtClean="0"/>
            </a:br>
            <a:r>
              <a:rPr lang="sr-Latn-CS" sz="3200" smtClean="0"/>
              <a:t/>
            </a:r>
            <a:br>
              <a:rPr lang="sr-Latn-CS" sz="3200" smtClean="0"/>
            </a:br>
            <a:r>
              <a:rPr lang="sr-Latn-CS" sz="3200" smtClean="0"/>
              <a:t>         </a:t>
            </a:r>
            <a:r>
              <a:rPr lang="pl-PL" sz="2500" smtClean="0"/>
              <a:t/>
            </a:r>
            <a:br>
              <a:rPr lang="pl-PL" sz="2500" smtClean="0"/>
            </a:br>
            <a:r>
              <a:rPr lang="sr-Latn-CS" sz="3200" smtClean="0"/>
              <a:t/>
            </a:r>
            <a:br>
              <a:rPr lang="sr-Latn-CS" sz="3200" smtClean="0"/>
            </a:br>
            <a:r>
              <a:rPr lang="pl-PL" sz="2500" smtClean="0"/>
              <a:t> </a:t>
            </a:r>
            <a:br>
              <a:rPr lang="pl-PL" sz="2500" smtClean="0"/>
            </a:br>
            <a:r>
              <a:rPr lang="pl-PL" sz="2500" smtClean="0"/>
              <a:t> </a:t>
            </a:r>
            <a:br>
              <a:rPr lang="pl-PL" sz="2500" smtClean="0"/>
            </a:br>
            <a:r>
              <a:rPr lang="pl-PL" sz="2500" smtClean="0"/>
              <a:t/>
            </a:r>
            <a:br>
              <a:rPr lang="pl-PL" sz="2500" smtClean="0"/>
            </a:br>
            <a:r>
              <a:rPr lang="pl-PL" sz="3200" smtClean="0"/>
              <a:t>STRANA DIREKTNA ULAGANJA              				– SDI </a:t>
            </a:r>
            <a:r>
              <a:rPr lang="pl-PL" sz="2500" smtClean="0"/>
              <a:t/>
            </a:r>
            <a:br>
              <a:rPr lang="pl-PL" sz="2500" smtClean="0"/>
            </a:br>
            <a:r>
              <a:rPr lang="pl-PL" sz="2500" smtClean="0"/>
              <a:t/>
            </a:r>
            <a:br>
              <a:rPr lang="pl-PL" sz="2500" smtClean="0"/>
            </a:br>
            <a:r>
              <a:rPr lang="pl-PL" sz="2500" smtClean="0"/>
              <a:t/>
            </a:r>
            <a:br>
              <a:rPr lang="pl-PL" sz="2500" smtClean="0"/>
            </a:br>
            <a:r>
              <a:rPr lang="en-US" sz="2500" smtClean="0"/>
              <a:t>U globalnoj ekonomiji u kojoj danas dominiraju multinacionalna poduzeća (MNP), ino</a:t>
            </a:r>
            <a:r>
              <a:rPr lang="sr-Latn-CS" sz="2500" smtClean="0"/>
              <a:t>strana </a:t>
            </a:r>
            <a:r>
              <a:rPr lang="en-US" sz="2500" smtClean="0"/>
              <a:t>ulaganja</a:t>
            </a:r>
            <a:br>
              <a:rPr lang="en-US" sz="2500" smtClean="0"/>
            </a:br>
            <a:r>
              <a:rPr lang="sr-Latn-CS" sz="2500" smtClean="0"/>
              <a:t> p</a:t>
            </a:r>
            <a:r>
              <a:rPr lang="en-US" sz="2500" smtClean="0"/>
              <a:t>redstavljaju najznačajniji oblik međunarodnih poslovnih aktivnosti.</a:t>
            </a:r>
            <a:r>
              <a:rPr lang="en-US" sz="3600" smtClean="0"/>
              <a:t> </a:t>
            </a:r>
          </a:p>
        </p:txBody>
      </p:sp>
      <p:sp>
        <p:nvSpPr>
          <p:cNvPr id="222211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en-US" smtClean="0"/>
          </a:p>
          <a:p>
            <a:endParaRPr lang="pl-PL" smtClean="0"/>
          </a:p>
          <a:p>
            <a:pPr>
              <a:buFont typeface="Wingdings" pitchFamily="2" charset="2"/>
              <a:buNone/>
            </a:pPr>
            <a:r>
              <a:rPr lang="pl-PL" smtClean="0"/>
              <a:t> </a:t>
            </a:r>
            <a:endParaRPr lang="en-US" smtClean="0"/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sz="2800" smtClean="0"/>
              <a:t>Kao način finan</a:t>
            </a:r>
            <a:r>
              <a:rPr lang="sr-Latn-CS" sz="2800" smtClean="0"/>
              <a:t>s</a:t>
            </a:r>
            <a:r>
              <a:rPr lang="en-US" sz="2800" smtClean="0"/>
              <a:t>iranja</a:t>
            </a:r>
            <a:r>
              <a:rPr lang="sr-Latn-CS" sz="2800" smtClean="0"/>
              <a:t> privrednog</a:t>
            </a:r>
            <a:r>
              <a:rPr lang="en-US" sz="2800" smtClean="0"/>
              <a:t> rasta koji ne stvara dug u klasičnom smislu riječi, </a:t>
            </a:r>
            <a:r>
              <a:rPr lang="sr-Latn-CS" sz="2800" smtClean="0"/>
              <a:t>SDI (</a:t>
            </a:r>
            <a:r>
              <a:rPr lang="en-US" sz="2800" smtClean="0"/>
              <a:t>FDI</a:t>
            </a:r>
            <a:r>
              <a:rPr lang="sr-Latn-CS" sz="2800" smtClean="0"/>
              <a:t>)</a:t>
            </a:r>
            <a:r>
              <a:rPr lang="en-US" sz="2800" smtClean="0"/>
              <a:t> donose kapital, tehnologiju i</a:t>
            </a:r>
            <a:r>
              <a:rPr lang="sr-Latn-CS" sz="2800" smtClean="0"/>
              <a:t> </a:t>
            </a:r>
            <a:r>
              <a:rPr lang="en-US" sz="2800" smtClean="0"/>
              <a:t>znanje, doprinoseći na taj način rastu produktivnosti i ukupnom razvoju lokaln</a:t>
            </a:r>
            <a:r>
              <a:rPr lang="sr-Latn-CS" sz="2800" smtClean="0"/>
              <a:t>e ekonomije</a:t>
            </a:r>
            <a:r>
              <a:rPr lang="en-US" sz="2800" smtClean="0"/>
              <a:t>. </a:t>
            </a:r>
            <a:endParaRPr lang="sr-Latn-CS" sz="2800" smtClean="0"/>
          </a:p>
          <a:p>
            <a:r>
              <a:rPr lang="en-US" sz="2800" smtClean="0"/>
              <a:t>Rast</a:t>
            </a:r>
            <a:r>
              <a:rPr lang="sr-Latn-CS" sz="2800" smtClean="0"/>
              <a:t> </a:t>
            </a:r>
            <a:r>
              <a:rPr lang="en-US" sz="2800" smtClean="0"/>
              <a:t>konkurentnosti koji iz toga proizlazi, doprinosi rastućoj internacionalizaciji poslovanja i lakšem</a:t>
            </a:r>
            <a:r>
              <a:rPr lang="sr-Latn-CS" sz="2800" smtClean="0"/>
              <a:t> </a:t>
            </a:r>
            <a:r>
              <a:rPr lang="en-US" sz="2800" smtClean="0"/>
              <a:t>pristupu međunarodnim tržištima.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3200" b="1" smtClean="0"/>
              <a:t>VRSTE STRANIH DIREKTNIH INVESTICIJA</a:t>
            </a:r>
          </a:p>
        </p:txBody>
      </p:sp>
      <p:sp>
        <p:nvSpPr>
          <p:cNvPr id="224259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>
                <a:solidFill>
                  <a:srgbClr val="FF0000"/>
                </a:solidFill>
              </a:rPr>
              <a:t>1) ULAGANJE U PUNO VLASNIŠTVO: Greenfield ili Brownfield</a:t>
            </a:r>
            <a:r>
              <a:rPr lang="sr-Latn-CS" sz="2800" smtClean="0">
                <a:solidFill>
                  <a:srgbClr val="FF0000"/>
                </a:solidFill>
              </a:rPr>
              <a:t> </a:t>
            </a:r>
            <a:r>
              <a:rPr lang="en-US" sz="2800" smtClean="0">
                <a:solidFill>
                  <a:srgbClr val="FF0000"/>
                </a:solidFill>
              </a:rPr>
              <a:t>investicija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>
                <a:solidFill>
                  <a:srgbClr val="FF0000"/>
                </a:solidFill>
              </a:rPr>
              <a:t>2) ZAJEDNIČKA ULAGANJA, sa partnerom-domaćinom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>
                <a:solidFill>
                  <a:srgbClr val="FF0000"/>
                </a:solidFill>
              </a:rPr>
              <a:t>3) MEĐUNARODNI MERDŽERI - spajanje dv</a:t>
            </a:r>
            <a:r>
              <a:rPr lang="sr-Latn-CS" sz="2800" smtClean="0">
                <a:solidFill>
                  <a:srgbClr val="FF0000"/>
                </a:solidFill>
              </a:rPr>
              <a:t>ij</a:t>
            </a:r>
            <a:r>
              <a:rPr lang="en-US" sz="2800" smtClean="0">
                <a:solidFill>
                  <a:srgbClr val="FF0000"/>
                </a:solidFill>
              </a:rPr>
              <a:t>e firme - nastaje treća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>
                <a:solidFill>
                  <a:srgbClr val="FF0000"/>
                </a:solidFill>
              </a:rPr>
              <a:t>4) MEĐUNARODNE AKVIZICIJE - Kupovina domaće kompanije -</a:t>
            </a:r>
            <a:r>
              <a:rPr lang="sr-Latn-CS" sz="2800" smtClean="0">
                <a:solidFill>
                  <a:srgbClr val="FF0000"/>
                </a:solidFill>
              </a:rPr>
              <a:t> </a:t>
            </a:r>
            <a:r>
              <a:rPr lang="en-US" sz="2800" smtClean="0">
                <a:solidFill>
                  <a:srgbClr val="FF0000"/>
                </a:solidFill>
              </a:rPr>
              <a:t>postaje filijala strane kompanije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>
                <a:solidFill>
                  <a:srgbClr val="FF0000"/>
                </a:solidFill>
              </a:rPr>
              <a:t>5) ULAGANJE U SLOBODNE ZONE - radi obavljanja određenih</a:t>
            </a:r>
            <a:r>
              <a:rPr lang="sr-Latn-CS" sz="2800" smtClean="0">
                <a:solidFill>
                  <a:srgbClr val="FF0000"/>
                </a:solidFill>
              </a:rPr>
              <a:t> </a:t>
            </a:r>
            <a:r>
              <a:rPr lang="en-US" sz="2800" smtClean="0">
                <a:solidFill>
                  <a:srgbClr val="FF0000"/>
                </a:solidFill>
              </a:rPr>
              <a:t>d</a:t>
            </a:r>
            <a:r>
              <a:rPr lang="sr-Latn-CS" sz="2800" smtClean="0">
                <a:solidFill>
                  <a:srgbClr val="FF0000"/>
                </a:solidFill>
              </a:rPr>
              <a:t>j</a:t>
            </a:r>
            <a:r>
              <a:rPr lang="en-US" sz="2800" smtClean="0">
                <a:solidFill>
                  <a:srgbClr val="FF0000"/>
                </a:solidFill>
              </a:rPr>
              <a:t>elatnosti (Kina...)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>TENDENCIJE STRANIH DIREKTNIH INVESTICIJA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>I. Period: 1870-1914 – ulaganje u vanevropske zemlje 270 mlrd $</a:t>
            </a:r>
            <a:r>
              <a:rPr lang="sr-Latn-CS" sz="2800" smtClean="0"/>
              <a:t> </a:t>
            </a:r>
            <a:r>
              <a:rPr lang="en-US" sz="2800" smtClean="0"/>
              <a:t>- železnice, rudarstvo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>II. Period: Posle 1914. - SAD najveći neto izvoznik kapitala,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>Nemačka uvoznik kapitala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>III. Period: Posle II svetskog rata - rušenje kolonijalnog sistema -</a:t>
            </a:r>
            <a:r>
              <a:rPr lang="sr-Latn-CS" sz="2800" smtClean="0"/>
              <a:t> </a:t>
            </a:r>
            <a:r>
              <a:rPr lang="en-US" sz="2800" smtClean="0"/>
              <a:t>SAD oko 50% SDI</a:t>
            </a:r>
            <a:r>
              <a:rPr lang="sr-Latn-CS" sz="2800" smtClean="0"/>
              <a:t> </a:t>
            </a:r>
            <a:r>
              <a:rPr lang="en-US" sz="2800" smtClean="0"/>
              <a:t>od 2000-2007. </a:t>
            </a: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3200" b="1" smtClean="0"/>
              <a:t>MEĐUNARODNO KRETANJE ZAJMOVNOG KAPITALA</a:t>
            </a:r>
          </a:p>
        </p:txBody>
      </p:sp>
      <p:sp>
        <p:nvSpPr>
          <p:cNvPr id="22630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57200" y="1412875"/>
            <a:ext cx="8229600" cy="4713288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Komercijalne</a:t>
            </a:r>
            <a:r>
              <a:rPr lang="sr-Latn-CS" sz="2800" smtClean="0"/>
              <a:t> </a:t>
            </a:r>
            <a:r>
              <a:rPr lang="en-US" sz="2800" smtClean="0"/>
              <a:t>banke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sr-Latn-CS" sz="2800" smtClean="0"/>
              <a:t>    </a:t>
            </a:r>
            <a:r>
              <a:rPr lang="en-US" sz="2800" smtClean="0"/>
              <a:t>• Kreditne linije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sr-Latn-CS" sz="2800" smtClean="0"/>
              <a:t>    </a:t>
            </a:r>
            <a:r>
              <a:rPr lang="en-US" sz="2800" smtClean="0"/>
              <a:t>• Zajmovi sa fiksnim otplatnim programima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Međunarodne</a:t>
            </a:r>
            <a:r>
              <a:rPr lang="sr-Latn-CS" sz="2800" smtClean="0"/>
              <a:t> institucije</a:t>
            </a:r>
            <a:endParaRPr lang="en-US" sz="2800" smtClean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sr-Latn-CS" sz="2800" smtClean="0"/>
              <a:t>    </a:t>
            </a:r>
            <a:r>
              <a:rPr lang="en-US" sz="2800" smtClean="0"/>
              <a:t>• MMF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sr-Latn-CS" sz="2800" smtClean="0"/>
              <a:t>    </a:t>
            </a:r>
            <a:r>
              <a:rPr lang="en-US" sz="2800" smtClean="0"/>
              <a:t>• Svetska banka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sr-Latn-CS" sz="2800" smtClean="0"/>
              <a:t>F</a:t>
            </a:r>
            <a:r>
              <a:rPr lang="en-US" sz="2800" smtClean="0"/>
              <a:t>inansijske</a:t>
            </a:r>
            <a:r>
              <a:rPr lang="sr-Latn-CS" sz="2800" smtClean="0"/>
              <a:t> </a:t>
            </a:r>
            <a:r>
              <a:rPr lang="en-US" sz="2800" smtClean="0"/>
              <a:t>institucije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sr-Latn-CS" sz="2800" smtClean="0"/>
              <a:t> </a:t>
            </a:r>
            <a:r>
              <a:rPr lang="en-US" sz="2800" smtClean="0"/>
              <a:t>• Export Credit Guarantee Department(V.Britanija)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sr-Latn-CS" sz="2800" smtClean="0"/>
              <a:t>  </a:t>
            </a:r>
            <a:r>
              <a:rPr lang="en-US" sz="2800" smtClean="0"/>
              <a:t>• US export – import bank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sr-Latn-CS" sz="2800" smtClean="0"/>
              <a:t> </a:t>
            </a:r>
            <a:r>
              <a:rPr lang="en-US" sz="2800" smtClean="0"/>
              <a:t>• COFACE – Francuska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sr-Latn-CS" sz="2800" smtClean="0"/>
              <a:t>  </a:t>
            </a:r>
            <a:r>
              <a:rPr lang="en-US" sz="2800" smtClean="0"/>
              <a:t>• HERMES – Nemačka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800" smtClean="0"/>
              <a:t>Nijedna suvremena privreda ne može se izolovati od potrebe da izvozi i uvozi kapital, bez obzira na to da li, ukupno gledano, ima neto suficit ili neto deficit u kapitalu, tako da je kretanje kapitala između zemalja dvosmjerno, pri čemu se u jednom slučaju subjekti određene zemlje pojavljuju kao davaoci, a drugi put kao korisnici kapitala. </a:t>
            </a:r>
            <a:endParaRPr lang="sr-Latn-CS" sz="2800" smtClean="0"/>
          </a:p>
          <a:p>
            <a:pPr>
              <a:lnSpc>
                <a:spcPct val="80000"/>
              </a:lnSpc>
            </a:pPr>
            <a:r>
              <a:rPr lang="en-US" sz="2800" smtClean="0"/>
              <a:t>Najveći dio međunarodnog kretanja kapitala odvija se između razvijenih zemalja, odnosno subjekata iz ovih zemalja, koje su glavni davaoci i korisnici kapitala u svjetskim razmjerima. </a:t>
            </a: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> </a:t>
            </a:r>
            <a:r>
              <a:rPr lang="sr-Latn-CS" sz="2800" smtClean="0"/>
              <a:t> </a:t>
            </a:r>
            <a:r>
              <a:rPr lang="en-US" sz="2800" smtClean="0"/>
              <a:t> </a:t>
            </a:r>
            <a:r>
              <a:rPr lang="sr-Latn-CS" sz="2800" smtClean="0"/>
              <a:t>-</a:t>
            </a:r>
            <a:r>
              <a:rPr lang="en-US" sz="2800" smtClean="0"/>
              <a:t>75% u razvijene zemlje;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> </a:t>
            </a:r>
            <a:r>
              <a:rPr lang="sr-Latn-CS" sz="2800" smtClean="0"/>
              <a:t>  -</a:t>
            </a:r>
            <a:r>
              <a:rPr lang="en-US" sz="2800" smtClean="0"/>
              <a:t>22% ide zemlje u razvoju,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> </a:t>
            </a:r>
            <a:r>
              <a:rPr lang="sr-Latn-CS" sz="2800" smtClean="0"/>
              <a:t>  -</a:t>
            </a:r>
            <a:r>
              <a:rPr lang="en-US" sz="2800" smtClean="0"/>
              <a:t>3% u zemlje u tranziciji;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>Faktori koji utiču na međunarodno kretanje kapitala: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>1) Motivcija: postizanje maksimalnog rezultata – profit, učešće</a:t>
            </a:r>
            <a:r>
              <a:rPr lang="sr-Latn-CS" sz="2800" smtClean="0"/>
              <a:t> </a:t>
            </a:r>
            <a:r>
              <a:rPr lang="en-US" sz="2800" smtClean="0"/>
              <a:t>na tržištu, uvećanje vrednosti kapitala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>2) Ponuda kapitala: transnacionalne kompanije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>3) Tražnja..</a:t>
            </a: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3200" b="1" smtClean="0"/>
              <a:t>MERE ZA PRIVLAČENJE STRANOG KAPITALA</a:t>
            </a:r>
          </a:p>
        </p:txBody>
      </p:sp>
      <p:sp>
        <p:nvSpPr>
          <p:cNvPr id="228355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1) Otklanjanje barijera za ulaz i osnivanje stranih filijala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2) Poboljšanje tretmana stranih investitora – nacionalni tretman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3) Zaštita SDI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4) Promocija priliva SDI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sr-Latn-CS" sz="2800" smtClean="0"/>
              <a:t>	</a:t>
            </a:r>
            <a:r>
              <a:rPr lang="en-US" sz="2800" smtClean="0"/>
              <a:t>a) Fiskalni podsticaji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sr-Latn-CS" sz="2800" smtClean="0"/>
              <a:t>	</a:t>
            </a:r>
            <a:r>
              <a:rPr lang="en-US" sz="2800" smtClean="0"/>
              <a:t>b) Finansijski podsticaji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sr-Latn-CS" sz="2800" smtClean="0"/>
              <a:t>	</a:t>
            </a:r>
            <a:r>
              <a:rPr lang="en-US" sz="2800" smtClean="0"/>
              <a:t>c) Regulatorni podsticaji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sr-Latn-CS" sz="2800" smtClean="0"/>
              <a:t>	</a:t>
            </a:r>
            <a:r>
              <a:rPr lang="en-US" sz="2800" smtClean="0"/>
              <a:t>d) Ostali (Sl.zone-Kina, Mex.)</a:t>
            </a: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378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2633663" y="2714625"/>
            <a:ext cx="5610225" cy="3327400"/>
          </a:xfrm>
          <a:noFill/>
          <a:ln/>
        </p:spPr>
      </p:pic>
      <p:sp>
        <p:nvSpPr>
          <p:cNvPr id="229379" name="Rectangle 3"/>
          <p:cNvSpPr>
            <a:spLocks noChangeArrowheads="1"/>
          </p:cNvSpPr>
          <p:nvPr/>
        </p:nvSpPr>
        <p:spPr bwMode="auto">
          <a:xfrm>
            <a:off x="1116013" y="1771650"/>
            <a:ext cx="79644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sz="2400" b="1"/>
              <a:t>Ukupan priliv SDI na globalnom nivou u milijardama $</a:t>
            </a:r>
            <a:endParaRPr lang="en-US" sz="2400" b="1"/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pl-PL" sz="2800" smtClean="0"/>
              <a:t>Prema podacima UNCTAD – World Investment Report 2014, direktna strana ulaganja na globalnom  nivou i u 2013. godini su iznosila 1,452 milijarde dolara, što je povećanje od 9% u odnosu na godinu ranije. </a:t>
            </a:r>
            <a:endParaRPr lang="en-US" sz="2800" smtClean="0"/>
          </a:p>
          <a:p>
            <a:pPr>
              <a:lnSpc>
                <a:spcPct val="80000"/>
              </a:lnSpc>
            </a:pPr>
            <a:r>
              <a:rPr lang="pl-PL" sz="2800" smtClean="0"/>
              <a:t>Nakon smanjenja tokova direktnih stranih  ulaganja u 2012. (smanjenje direktnih ulaganja u globalnim tokovima od 22% u odnosu na 2011) globalna inostrana  ulaganja se vraćaju pozitivnom trendu uz procjene rasta i u narednim godinama.   </a:t>
            </a:r>
            <a:br>
              <a:rPr lang="pl-PL" sz="2800" smtClean="0"/>
            </a:br>
            <a:endParaRPr lang="en-US" sz="2800" smtClean="0"/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pl-PL" smtClean="0"/>
              <a:t>Prognoze koje su predstavljene u ovom izvještaju govore da će nivo inostranih ulaganja u 2014. godini biti do 1.6 biliona dolara i rasti do 1.7 biliona dolara u 2015, dok se za 2016. godinu procjenjuje da će globalna inostrana ulaganja dostići 1.8 biliona dolara.</a:t>
            </a:r>
            <a:endParaRPr lang="en-US" smtClean="0"/>
          </a:p>
          <a:p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pl-PL" smtClean="0"/>
              <a:t>Prema podacima UNCTAD – World Investment Report 2014, direktna strana ulaganja na globalnom  nivou i u 2013. godini su iznosila 1.45 biliona dolara (1,452 milijarde dolara), što je povećanje od 9% u odnosu na godinu ranije</a:t>
            </a:r>
            <a:endParaRPr lang="en-US" smtClean="0"/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mtClean="0"/>
              <a:t>Ipak, globalna finan</a:t>
            </a:r>
            <a:r>
              <a:rPr lang="sr-Latn-CS" smtClean="0"/>
              <a:t>s</a:t>
            </a:r>
            <a:r>
              <a:rPr lang="en-US" smtClean="0"/>
              <a:t>ijska kriza (2008/09.) značajno je smanjila međunarodne tijekove kapitala i skoro prepolovila ukupne svjetske </a:t>
            </a:r>
            <a:r>
              <a:rPr lang="sr-Latn-CS" smtClean="0"/>
              <a:t>SDI (</a:t>
            </a:r>
            <a:r>
              <a:rPr lang="en-US" smtClean="0"/>
              <a:t>FDI</a:t>
            </a:r>
            <a:r>
              <a:rPr lang="sr-Latn-CS" smtClean="0"/>
              <a:t>)</a:t>
            </a:r>
            <a:r>
              <a:rPr lang="en-US" smtClean="0"/>
              <a:t>, pri čemu je najveći pad ostvaren u razvijenim zemljama, uključujući i EU (za 40-60%), a nakon čega je uslijedio tek blagi oporavak i rast od 16% u 2011. </a:t>
            </a:r>
            <a:endParaRPr lang="sr-Latn-CS" smtClean="0"/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smtClean="0"/>
              <a:t>Najveća opasnost za daljnji pozitivni razvoj događaja dolazi iz još uvijek nestabilnog poslovnog okruženja i problema makroekonomskog upravljanja u u</a:t>
            </a:r>
            <a:r>
              <a:rPr lang="sr-Latn-CS" smtClean="0"/>
              <a:t>slovima </a:t>
            </a:r>
            <a:r>
              <a:rPr lang="en-US" smtClean="0"/>
              <a:t> dužničke krize i problema u finan</a:t>
            </a:r>
            <a:r>
              <a:rPr lang="sr-Latn-CS" smtClean="0"/>
              <a:t>s</a:t>
            </a:r>
            <a:r>
              <a:rPr lang="en-US" smtClean="0"/>
              <a:t>ijskom sektoru (eurozoni). </a:t>
            </a:r>
            <a:endParaRPr lang="sr-Latn-CS" smtClean="0"/>
          </a:p>
          <a:p>
            <a:endParaRPr lang="en-US" smtClean="0"/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smtClean="0"/>
              <a:t>Pa ipak, zahtjevi za daljnjom internacionalizacijom poslovanja prisiljavaju MNP-e na</a:t>
            </a:r>
            <a:r>
              <a:rPr lang="sr-Latn-CS" smtClean="0"/>
              <a:t> </a:t>
            </a:r>
            <a:r>
              <a:rPr lang="en-US" smtClean="0"/>
              <a:t>poslovno restrukturiranje, što im je u proteklom razdoblju i pomoglo da unaprijede poslovne performanse i pritom generiraju nova ulaganja na globalno</a:t>
            </a:r>
            <a:r>
              <a:rPr lang="sr-Latn-CS" smtClean="0"/>
              <a:t>m nivou</a:t>
            </a:r>
            <a:r>
              <a:rPr lang="en-US" smtClean="0"/>
              <a:t> (UNCTAD, 2012; 2011).</a:t>
            </a:r>
          </a:p>
          <a:p>
            <a:endParaRPr lang="en-US" smtClean="0"/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smtClean="0"/>
              <a:t>Traženje tržišta (market-seeking FDI), kao motiv za </a:t>
            </a:r>
            <a:r>
              <a:rPr lang="sr-Latn-CS" smtClean="0"/>
              <a:t>SDI (</a:t>
            </a:r>
            <a:r>
              <a:rPr lang="en-US" smtClean="0"/>
              <a:t>FDI</a:t>
            </a:r>
            <a:r>
              <a:rPr lang="sr-Latn-CS" smtClean="0"/>
              <a:t>)</a:t>
            </a:r>
            <a:r>
              <a:rPr lang="en-US" smtClean="0"/>
              <a:t>, primarno je usmjereno na ostvarivanje stabiln</a:t>
            </a:r>
            <a:r>
              <a:rPr lang="sr-Latn-CS" smtClean="0"/>
              <a:t>og</a:t>
            </a:r>
            <a:r>
              <a:rPr lang="en-US" smtClean="0"/>
              <a:t> i rastuć</a:t>
            </a:r>
            <a:r>
              <a:rPr lang="sr-Latn-CS" smtClean="0"/>
              <a:t>eg </a:t>
            </a:r>
            <a:r>
              <a:rPr lang="en-US" smtClean="0"/>
              <a:t> tržišn</a:t>
            </a:r>
            <a:r>
              <a:rPr lang="sr-Latn-CS" smtClean="0"/>
              <a:t>og </a:t>
            </a:r>
            <a:r>
              <a:rPr lang="en-US" smtClean="0"/>
              <a:t> u</a:t>
            </a:r>
            <a:r>
              <a:rPr lang="sr-Latn-CS" smtClean="0"/>
              <a:t>češća</a:t>
            </a:r>
            <a:r>
              <a:rPr lang="en-US" smtClean="0"/>
              <a:t> i to ulaženjem na nova tržišta, ponekad i s ciljem izbjegavanja postojećih trgovinskih barijera</a:t>
            </a:r>
            <a:r>
              <a:rPr lang="sr-Latn-CS" smtClean="0"/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mtClean="0"/>
              <a:t>Privrede u razvoju (zemlje u razvoju i zemlje u tranziciji) se kao grupacija uglavnom pojavljuju kao korisnici kapitala, a mnogo manje kao davaoci  kapitala, iako se neke od njih, u posljednje vrijeme, u određenoj mjeri, pojavljuju i kao relativno značajni davaoci  kapitala. </a:t>
            </a:r>
          </a:p>
          <a:p>
            <a:endParaRPr lang="en-US" smtClean="0"/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sz="2800" smtClean="0"/>
              <a:t>Ulaganja s ovim motivom </a:t>
            </a:r>
            <a:r>
              <a:rPr lang="sr-Latn-CS" sz="2800" smtClean="0"/>
              <a:t>skoncentrisana</a:t>
            </a:r>
            <a:r>
              <a:rPr lang="en-US" sz="2800" smtClean="0"/>
              <a:t> su na </a:t>
            </a:r>
            <a:r>
              <a:rPr lang="sr-Latn-CS" sz="2800" smtClean="0"/>
              <a:t>snadbijevanje </a:t>
            </a:r>
            <a:r>
              <a:rPr lang="en-US" sz="2800" smtClean="0"/>
              <a:t> lokalnog i/ili susjednih tržišta, povezivanje s dobavljačima i tržištem potrošača, odnosno prilagođavanje roba i usluga lokalnim ukusima i preferencijama potrošača </a:t>
            </a:r>
            <a:r>
              <a:rPr lang="sr-Latn-CS" sz="2800" smtClean="0"/>
              <a:t>.</a:t>
            </a:r>
          </a:p>
          <a:p>
            <a:r>
              <a:rPr lang="en-US" sz="2800" smtClean="0"/>
              <a:t>Najvažnija lokacijska prednost za ovaj tip </a:t>
            </a:r>
            <a:r>
              <a:rPr lang="sr-Latn-CS" sz="2800" smtClean="0"/>
              <a:t>SDI (</a:t>
            </a:r>
            <a:r>
              <a:rPr lang="en-US" sz="2800" smtClean="0"/>
              <a:t>FDI</a:t>
            </a:r>
            <a:r>
              <a:rPr lang="sr-Latn-CS" sz="2800" smtClean="0"/>
              <a:t>)</a:t>
            </a:r>
            <a:r>
              <a:rPr lang="en-US" sz="2800" smtClean="0"/>
              <a:t> jest</a:t>
            </a:r>
            <a:r>
              <a:rPr lang="sr-Latn-CS" sz="2800" smtClean="0"/>
              <a:t>e</a:t>
            </a:r>
            <a:r>
              <a:rPr lang="en-US" sz="2800" smtClean="0"/>
              <a:t> veliko domaće tržište sa snažnim potencijalima rasta i povoljnom ulagačkom klimom.</a:t>
            </a:r>
          </a:p>
          <a:p>
            <a:endParaRPr lang="en-US" sz="2800" smtClean="0"/>
          </a:p>
          <a:p>
            <a:endParaRPr lang="en-US" sz="2800" smtClean="0"/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Latn-CS" altLang="x-none" sz="4000" smtClean="0"/>
              <a:t>ZEMLJE U TRANZICIJI i </a:t>
            </a:r>
            <a:r>
              <a:rPr lang="en-US" altLang="x-none" sz="4000" smtClean="0"/>
              <a:t>Jugoistocna evropa</a:t>
            </a:r>
          </a:p>
        </p:txBody>
      </p:sp>
      <p:sp>
        <p:nvSpPr>
          <p:cNvPr id="238595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sr-Latn-CS" sz="2800" smtClean="0"/>
              <a:t>P</a:t>
            </a:r>
            <a:r>
              <a:rPr lang="en-US" sz="2800" smtClean="0"/>
              <a:t>ril</a:t>
            </a:r>
            <a:r>
              <a:rPr lang="sr-Latn-CS" sz="2800" smtClean="0"/>
              <a:t>i</a:t>
            </a:r>
            <a:r>
              <a:rPr lang="en-US" sz="2800" smtClean="0"/>
              <a:t>vi </a:t>
            </a:r>
            <a:r>
              <a:rPr lang="sr-Latn-CS" sz="2800" smtClean="0"/>
              <a:t>SDI</a:t>
            </a:r>
            <a:r>
              <a:rPr lang="en-US" sz="2800" smtClean="0"/>
              <a:t> u  </a:t>
            </a:r>
            <a:r>
              <a:rPr lang="sr-Latn-CS" sz="2800" smtClean="0"/>
              <a:t>evropskim tranziciskim </a:t>
            </a:r>
            <a:r>
              <a:rPr lang="en-US" sz="2800" smtClean="0"/>
              <a:t>zemljama predstavljaju manje od 25% ukupnih</a:t>
            </a:r>
            <a:r>
              <a:rPr lang="sr-Latn-CS" sz="2800" smtClean="0"/>
              <a:t> </a:t>
            </a:r>
            <a:r>
              <a:rPr lang="en-US" sz="2800" smtClean="0"/>
              <a:t>investicija, iako u nekim slučajevima vrijednost ovoga pokazatelja dostiže 30% (Albanija), ili čak 130%</a:t>
            </a:r>
            <a:r>
              <a:rPr lang="sr-Latn-CS" sz="2800" smtClean="0"/>
              <a:t> </a:t>
            </a:r>
            <a:r>
              <a:rPr lang="en-US" sz="2800" smtClean="0"/>
              <a:t>(Crna Gora). </a:t>
            </a:r>
            <a:endParaRPr lang="sr-Latn-CS" sz="2800" smtClean="0"/>
          </a:p>
          <a:p>
            <a:pPr>
              <a:lnSpc>
                <a:spcPct val="90000"/>
              </a:lnSpc>
            </a:pPr>
            <a:r>
              <a:rPr lang="en-US" sz="2800" smtClean="0"/>
              <a:t>Ipak, </a:t>
            </a:r>
            <a:r>
              <a:rPr lang="sr-Latn-CS" sz="2800" smtClean="0"/>
              <a:t>ekonomska</a:t>
            </a:r>
            <a:r>
              <a:rPr lang="en-US" sz="2800" smtClean="0"/>
              <a:t> kriza značajno je umanjila oslanjanje na ovaj oblik eksternog finan</a:t>
            </a:r>
            <a:r>
              <a:rPr lang="sr-Latn-CS" sz="2800" smtClean="0"/>
              <a:t>s</a:t>
            </a:r>
            <a:r>
              <a:rPr lang="en-US" sz="2800" smtClean="0"/>
              <a:t>iranja, budući </a:t>
            </a:r>
            <a:r>
              <a:rPr lang="sr-Latn-CS" sz="2800" smtClean="0"/>
              <a:t>da </a:t>
            </a:r>
            <a:r>
              <a:rPr lang="en-US" sz="2800" smtClean="0"/>
              <a:t>su vrijednosti ovih pokazatelja u nekim zemljama značajno ispod prosjeka EU-a (9,7%), odnosno prosjeka razvijenih zemalja (8,4%).</a:t>
            </a: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sr-Latn-CS" sz="2800" smtClean="0"/>
              <a:t>Nasuprot</a:t>
            </a:r>
            <a:r>
              <a:rPr lang="en-US" sz="2800" smtClean="0"/>
              <a:t> rastućim odlaznim ulaganjima zemalja poput Mađarske i Slovenije, tranzicijske zemlje </a:t>
            </a:r>
            <a:r>
              <a:rPr lang="sr-Latn-CS" sz="2800" smtClean="0"/>
              <a:t>uopšte</a:t>
            </a:r>
            <a:r>
              <a:rPr lang="en-US" sz="2800" smtClean="0"/>
              <a:t> su i dalje neto</a:t>
            </a:r>
            <a:r>
              <a:rPr lang="sr-Latn-CS" sz="2800" smtClean="0"/>
              <a:t> </a:t>
            </a:r>
            <a:r>
              <a:rPr lang="en-US" sz="2800" smtClean="0"/>
              <a:t>-</a:t>
            </a:r>
            <a:r>
              <a:rPr lang="sr-Latn-CS" sz="2800" smtClean="0"/>
              <a:t> korisnici</a:t>
            </a:r>
            <a:r>
              <a:rPr lang="en-US" sz="2800" smtClean="0"/>
              <a:t> </a:t>
            </a:r>
            <a:r>
              <a:rPr lang="sr-Latn-CS" sz="2800" smtClean="0"/>
              <a:t>SDI (</a:t>
            </a:r>
            <a:r>
              <a:rPr lang="en-US" sz="2800" smtClean="0"/>
              <a:t>FDI</a:t>
            </a:r>
            <a:r>
              <a:rPr lang="sr-Latn-CS" sz="2800" smtClean="0"/>
              <a:t>)</a:t>
            </a:r>
            <a:r>
              <a:rPr lang="en-US" sz="2800" smtClean="0"/>
              <a:t>. </a:t>
            </a:r>
            <a:endParaRPr lang="sr-Latn-CS" sz="2800" smtClean="0"/>
          </a:p>
          <a:p>
            <a:pPr>
              <a:lnSpc>
                <a:spcPct val="90000"/>
              </a:lnSpc>
            </a:pPr>
            <a:r>
              <a:rPr lang="en-US" sz="2800" smtClean="0"/>
              <a:t>Pokazatelj</a:t>
            </a:r>
            <a:r>
              <a:rPr lang="sr-Latn-CS" sz="2800" smtClean="0"/>
              <a:t>i</a:t>
            </a:r>
            <a:r>
              <a:rPr lang="en-US" sz="2800" smtClean="0"/>
              <a:t> kumulativnog neto-priljeva </a:t>
            </a:r>
            <a:r>
              <a:rPr lang="sr-Latn-CS" sz="2800" smtClean="0"/>
              <a:t>SDI (</a:t>
            </a:r>
            <a:r>
              <a:rPr lang="en-US" sz="2800" smtClean="0"/>
              <a:t>FDI</a:t>
            </a:r>
            <a:r>
              <a:rPr lang="sr-Latn-CS" sz="2800" smtClean="0"/>
              <a:t>)</a:t>
            </a:r>
            <a:r>
              <a:rPr lang="en-US" sz="2800" smtClean="0"/>
              <a:t> po glavi stanovnika otkriva vjerodostojniju sliku uspjeha pojedinih zemalja u privlačenju ino</a:t>
            </a:r>
            <a:r>
              <a:rPr lang="sr-Latn-CS" sz="2800" smtClean="0"/>
              <a:t>stra</a:t>
            </a:r>
            <a:r>
              <a:rPr lang="en-US" sz="2800" smtClean="0"/>
              <a:t>nog kapitala. </a:t>
            </a:r>
            <a:endParaRPr lang="sr-Latn-CS" sz="2800" smtClean="0"/>
          </a:p>
          <a:p>
            <a:pPr>
              <a:lnSpc>
                <a:spcPct val="90000"/>
              </a:lnSpc>
            </a:pPr>
            <a:r>
              <a:rPr lang="en-US" sz="2800" smtClean="0"/>
              <a:t>U tom pogledu najviši pril</a:t>
            </a:r>
            <a:r>
              <a:rPr lang="sr-Latn-CS" sz="2800" smtClean="0"/>
              <a:t>i</a:t>
            </a:r>
            <a:r>
              <a:rPr lang="en-US" sz="2800" smtClean="0"/>
              <a:t>v ostvarile su najuspješnije tranzicijske zemlje, ali također Bugarska, Hrvatska, i odnedavno Crna Gora (grafikon </a:t>
            </a:r>
            <a:r>
              <a:rPr lang="sr-Latn-CS" sz="2800" smtClean="0"/>
              <a:t>slijedi </a:t>
            </a:r>
            <a:r>
              <a:rPr lang="en-US" sz="2800" smtClean="0"/>
              <a:t>).</a:t>
            </a:r>
          </a:p>
          <a:p>
            <a:pPr>
              <a:lnSpc>
                <a:spcPct val="90000"/>
              </a:lnSpc>
            </a:pPr>
            <a:endParaRPr lang="en-US" sz="2800" smtClean="0"/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642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116013" y="1844675"/>
            <a:ext cx="6157912" cy="2819400"/>
          </a:xfrm>
          <a:noFill/>
        </p:spPr>
      </p:pic>
      <p:sp>
        <p:nvSpPr>
          <p:cNvPr id="240643" name="Rectangle 3"/>
          <p:cNvSpPr>
            <a:spLocks noChangeArrowheads="1"/>
          </p:cNvSpPr>
          <p:nvPr/>
        </p:nvSpPr>
        <p:spPr bwMode="auto">
          <a:xfrm>
            <a:off x="684213" y="692150"/>
            <a:ext cx="8135937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b="1"/>
              <a:t>Kumulativni neto-priliv  S</a:t>
            </a:r>
            <a:r>
              <a:rPr lang="sr-Latn-CS" sz="2400" b="1"/>
              <a:t>D</a:t>
            </a:r>
            <a:r>
              <a:rPr lang="en-US" sz="2400" b="1"/>
              <a:t>I (FDI) po glavi stanovnika evropskih tranzicijskih zemalja (u hilj. USA $), 1990-2010.</a:t>
            </a:r>
          </a:p>
        </p:txBody>
      </p:sp>
      <p:sp>
        <p:nvSpPr>
          <p:cNvPr id="240644" name="Rectangle 4"/>
          <p:cNvSpPr>
            <a:spLocks noChangeArrowheads="1"/>
          </p:cNvSpPr>
          <p:nvPr/>
        </p:nvSpPr>
        <p:spPr bwMode="auto">
          <a:xfrm>
            <a:off x="1187450" y="4941888"/>
            <a:ext cx="63373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000" b="1"/>
              <a:t>BUL – Bugarska, CZE – Češka, HUN – Mađarska, POL – Poljska, ROM – Rumunjska, SVK – Slovačka, SLO – Slovenija, ALB – Albanija, BIH – Bosna i Hercegovina, HRV – Hrvatska, MAC – Makedonija, SRB – Srbija, MTG – Crna Gora.</a:t>
            </a:r>
          </a:p>
          <a:p>
            <a:r>
              <a:rPr lang="en-US" sz="1000" b="1"/>
              <a:t>Izvor: UNCTAD, 2011; IMF, 2011.</a:t>
            </a: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/>
          <p:cNvSpPr>
            <a:spLocks noGrp="1" noChangeArrowheads="1"/>
          </p:cNvSpPr>
          <p:nvPr>
            <p:ph idx="4294967295"/>
          </p:nvPr>
        </p:nvSpPr>
        <p:spPr>
          <a:xfrm>
            <a:off x="457200" y="692150"/>
            <a:ext cx="8229600" cy="543401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smtClean="0"/>
              <a:t>Dok indikatori pril</a:t>
            </a:r>
            <a:r>
              <a:rPr lang="sr-Latn-CS" sz="2800" smtClean="0"/>
              <a:t>i</a:t>
            </a:r>
            <a:r>
              <a:rPr lang="en-US" sz="2800" smtClean="0"/>
              <a:t>va </a:t>
            </a:r>
            <a:r>
              <a:rPr lang="sr-Latn-CS" sz="2800" smtClean="0"/>
              <a:t>SDI (</a:t>
            </a:r>
            <a:r>
              <a:rPr lang="en-US" sz="2800" smtClean="0"/>
              <a:t>FDI</a:t>
            </a:r>
            <a:r>
              <a:rPr lang="sr-Latn-CS" sz="2800" smtClean="0"/>
              <a:t>)</a:t>
            </a:r>
            <a:r>
              <a:rPr lang="en-US" sz="2800" smtClean="0"/>
              <a:t> ukazuju na visinu i dinamiku dol</a:t>
            </a:r>
            <a:r>
              <a:rPr lang="sr-Latn-CS" sz="2800" smtClean="0"/>
              <a:t>ivnih</a:t>
            </a:r>
            <a:r>
              <a:rPr lang="en-US" sz="2800" smtClean="0"/>
              <a:t> ulaganja, stanje </a:t>
            </a:r>
            <a:r>
              <a:rPr lang="sr-Latn-CS" sz="2800" smtClean="0"/>
              <a:t> SDI (</a:t>
            </a:r>
            <a:r>
              <a:rPr lang="en-US" sz="2800" smtClean="0"/>
              <a:t>FDI</a:t>
            </a:r>
            <a:r>
              <a:rPr lang="sr-Latn-CS" sz="2800" smtClean="0"/>
              <a:t>)</a:t>
            </a:r>
            <a:r>
              <a:rPr lang="en-US" sz="2800" smtClean="0"/>
              <a:t> pobliže otkriva</a:t>
            </a:r>
            <a:r>
              <a:rPr lang="sr-Latn-CS" sz="2800" smtClean="0"/>
              <a:t> </a:t>
            </a:r>
            <a:r>
              <a:rPr lang="en-US" sz="2800" smtClean="0"/>
              <a:t>realne učinke ostvarenih investicija. </a:t>
            </a:r>
            <a:endParaRPr lang="sr-Latn-CS" sz="2800" smtClean="0"/>
          </a:p>
          <a:p>
            <a:pPr>
              <a:lnSpc>
                <a:spcPct val="90000"/>
              </a:lnSpc>
            </a:pPr>
            <a:r>
              <a:rPr lang="en-US" sz="2800" smtClean="0"/>
              <a:t>Grafikon</a:t>
            </a:r>
            <a:r>
              <a:rPr lang="sr-Latn-CS" sz="2800" smtClean="0"/>
              <a:t>i naredni </a:t>
            </a:r>
            <a:r>
              <a:rPr lang="en-US" sz="2800" smtClean="0"/>
              <a:t> pokazuj</a:t>
            </a:r>
            <a:r>
              <a:rPr lang="sr-Latn-CS" sz="2800" smtClean="0"/>
              <a:t>u</a:t>
            </a:r>
            <a:r>
              <a:rPr lang="en-US" sz="2800" smtClean="0"/>
              <a:t> da se u srednjoj i istočnoj Europi malo koja</a:t>
            </a:r>
            <a:r>
              <a:rPr lang="sr-Latn-CS" sz="2800" smtClean="0"/>
              <a:t> </a:t>
            </a:r>
            <a:r>
              <a:rPr lang="en-US" sz="2800" smtClean="0"/>
              <a:t>zemlja može usporediti sa Češkom, u pogledu </a:t>
            </a:r>
            <a:r>
              <a:rPr lang="sr-Latn-CS" sz="2800" smtClean="0"/>
              <a:t>SDI (</a:t>
            </a:r>
            <a:r>
              <a:rPr lang="en-US" sz="2800" smtClean="0"/>
              <a:t>FDI</a:t>
            </a:r>
            <a:r>
              <a:rPr lang="sr-Latn-CS" sz="2800" smtClean="0"/>
              <a:t>)</a:t>
            </a:r>
            <a:r>
              <a:rPr lang="en-US" sz="2800" smtClean="0"/>
              <a:t> po glavi stanovnika, iza koje slijede Slovačka i</a:t>
            </a:r>
            <a:r>
              <a:rPr lang="sr-Latn-CS" sz="2800" smtClean="0"/>
              <a:t> </a:t>
            </a:r>
            <a:r>
              <a:rPr lang="en-US" sz="2800" smtClean="0"/>
              <a:t>Mađarska. </a:t>
            </a:r>
            <a:endParaRPr lang="sr-Latn-CS" sz="2800" smtClean="0"/>
          </a:p>
          <a:p>
            <a:pPr>
              <a:lnSpc>
                <a:spcPct val="90000"/>
              </a:lnSpc>
            </a:pPr>
            <a:r>
              <a:rPr lang="en-US" sz="2800" smtClean="0"/>
              <a:t>U JIE Hrvatska i Crna Gora premašuju prosjek tranzicijskih zemalja, dok preostale u regiji</a:t>
            </a:r>
            <a:r>
              <a:rPr lang="sr-Latn-CS" sz="2800" smtClean="0"/>
              <a:t> </a:t>
            </a:r>
            <a:r>
              <a:rPr lang="en-US" sz="2800" smtClean="0"/>
              <a:t>ostvaruju osjetno niže vrijednosti ovoga pokazatelja.</a:t>
            </a:r>
          </a:p>
          <a:p>
            <a:pPr>
              <a:lnSpc>
                <a:spcPct val="90000"/>
              </a:lnSpc>
            </a:pPr>
            <a:endParaRPr lang="en-US" sz="2800" smtClean="0"/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690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508125" y="2001838"/>
            <a:ext cx="5584825" cy="3397250"/>
          </a:xfrm>
          <a:noFill/>
        </p:spPr>
      </p:pic>
      <p:sp>
        <p:nvSpPr>
          <p:cNvPr id="242691" name="Rectangle 3"/>
          <p:cNvSpPr>
            <a:spLocks noChangeArrowheads="1"/>
          </p:cNvSpPr>
          <p:nvPr/>
        </p:nvSpPr>
        <p:spPr bwMode="auto">
          <a:xfrm>
            <a:off x="395288" y="549275"/>
            <a:ext cx="83534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b="1"/>
              <a:t>Stanje </a:t>
            </a:r>
            <a:r>
              <a:rPr lang="sr-Latn-CS" sz="2400" b="1"/>
              <a:t>SDI (</a:t>
            </a:r>
            <a:r>
              <a:rPr lang="en-US" sz="2400" b="1"/>
              <a:t>FDI</a:t>
            </a:r>
            <a:r>
              <a:rPr lang="sr-Latn-CS" sz="2400" b="1"/>
              <a:t>)</a:t>
            </a:r>
            <a:r>
              <a:rPr lang="en-US" sz="2400" b="1"/>
              <a:t> po glavi stanovnika u europskim tranzicijskim zemljama (u </a:t>
            </a:r>
            <a:r>
              <a:rPr lang="sr-Latn-CS" sz="2400" b="1"/>
              <a:t>hilj</a:t>
            </a:r>
            <a:r>
              <a:rPr lang="en-US" sz="2400" b="1"/>
              <a:t>. USD-a), 2010.</a:t>
            </a:r>
          </a:p>
        </p:txBody>
      </p:sp>
      <p:sp>
        <p:nvSpPr>
          <p:cNvPr id="242692" name="Rectangle 4"/>
          <p:cNvSpPr>
            <a:spLocks noChangeArrowheads="1"/>
          </p:cNvSpPr>
          <p:nvPr/>
        </p:nvSpPr>
        <p:spPr bwMode="auto">
          <a:xfrm>
            <a:off x="1547813" y="5759450"/>
            <a:ext cx="208121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000" i="1"/>
              <a:t>Izvor: UNCTAD, 2011; IMF, 2011.</a:t>
            </a: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71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104900" y="765175"/>
            <a:ext cx="6934200" cy="5207000"/>
          </a:xfrm>
          <a:noFill/>
        </p:spPr>
      </p:pic>
      <p:sp>
        <p:nvSpPr>
          <p:cNvPr id="243715" name="Rectangle 3"/>
          <p:cNvSpPr>
            <a:spLocks noChangeArrowheads="1"/>
          </p:cNvSpPr>
          <p:nvPr/>
        </p:nvSpPr>
        <p:spPr bwMode="auto">
          <a:xfrm>
            <a:off x="900113" y="5949950"/>
            <a:ext cx="734377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600" i="1"/>
              <a:t>* EST – Estonija, LAT – Latvija, LIT – Litva, RUS – Rusija, S/M – Srbija i Crna Gora, UKR – Ukrajina, MOL – Moldova, BLR – Bjelorusija.</a:t>
            </a:r>
          </a:p>
          <a:p>
            <a:r>
              <a:rPr lang="en-US" sz="1600" i="1"/>
              <a:t>Izvor: UNCTAD, 2011.</a:t>
            </a: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738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116013" y="2062163"/>
            <a:ext cx="6934200" cy="3567112"/>
          </a:xfrm>
          <a:noFill/>
        </p:spPr>
      </p:pic>
      <p:sp>
        <p:nvSpPr>
          <p:cNvPr id="244739" name="Rectangle 3"/>
          <p:cNvSpPr>
            <a:spLocks noChangeArrowheads="1"/>
          </p:cNvSpPr>
          <p:nvPr/>
        </p:nvSpPr>
        <p:spPr bwMode="auto">
          <a:xfrm>
            <a:off x="755650" y="404813"/>
            <a:ext cx="7488238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b="1"/>
              <a:t>Stanje </a:t>
            </a:r>
            <a:r>
              <a:rPr lang="sr-Latn-CS" sz="2400" b="1"/>
              <a:t>SDI (</a:t>
            </a:r>
            <a:r>
              <a:rPr lang="en-US" sz="2400" b="1"/>
              <a:t>FDI</a:t>
            </a:r>
            <a:r>
              <a:rPr lang="sr-Latn-CS" sz="2400" b="1"/>
              <a:t>) -</a:t>
            </a:r>
            <a:r>
              <a:rPr lang="en-US" sz="2400" b="1"/>
              <a:t> (% BDP-a; 2010) i prosječni godišnji pril</a:t>
            </a:r>
            <a:r>
              <a:rPr lang="sr-Latn-CS" sz="2400" b="1"/>
              <a:t>i</a:t>
            </a:r>
            <a:r>
              <a:rPr lang="en-US" sz="2400" b="1"/>
              <a:t>v </a:t>
            </a:r>
            <a:r>
              <a:rPr lang="sr-Latn-CS" sz="2400" b="1"/>
              <a:t>SDI (</a:t>
            </a:r>
            <a:r>
              <a:rPr lang="en-US" sz="2400" b="1"/>
              <a:t>FDI </a:t>
            </a:r>
            <a:r>
              <a:rPr lang="sr-Latn-CS" sz="2400" b="1"/>
              <a:t>)-</a:t>
            </a:r>
            <a:r>
              <a:rPr lang="en-US" sz="2400" b="1"/>
              <a:t>(% ukupnih ulaganja; 1990-2010) u e</a:t>
            </a:r>
            <a:r>
              <a:rPr lang="sr-Latn-CS" sz="2400" b="1"/>
              <a:t>v</a:t>
            </a:r>
            <a:r>
              <a:rPr lang="en-US" sz="2400" b="1"/>
              <a:t>ropskim tranzicijskim zemljama</a:t>
            </a:r>
          </a:p>
        </p:txBody>
      </p:sp>
      <p:sp>
        <p:nvSpPr>
          <p:cNvPr id="244740" name="Rectangle 4"/>
          <p:cNvSpPr>
            <a:spLocks noChangeArrowheads="1"/>
          </p:cNvSpPr>
          <p:nvPr/>
        </p:nvSpPr>
        <p:spPr bwMode="auto">
          <a:xfrm>
            <a:off x="1258888" y="5876925"/>
            <a:ext cx="352901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000"/>
              <a:t>Izvor: UNCTAD, 2011.</a:t>
            </a:r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sr-Latn-CS" smtClean="0"/>
              <a:t>BiH</a:t>
            </a:r>
            <a:endParaRPr lang="en-US" smtClean="0"/>
          </a:p>
        </p:txBody>
      </p:sp>
      <p:sp>
        <p:nvSpPr>
          <p:cNvPr id="245763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pl-PL" smtClean="0"/>
              <a:t>Prema podacima Centralne banke BiH (avgusta 2014. godine), ukupne direktne strane investicije SDI  u BiH, na kraju 2013. godine su iznosila  11 milijardi KM ili 5.6 milijardi €.</a:t>
            </a:r>
          </a:p>
          <a:p>
            <a:pPr>
              <a:lnSpc>
                <a:spcPct val="90000"/>
              </a:lnSpc>
            </a:pPr>
            <a:r>
              <a:rPr lang="pl-PL" smtClean="0"/>
              <a:t>D</a:t>
            </a:r>
            <a:r>
              <a:rPr lang="it-IT" smtClean="0"/>
              <a:t>irektne strane investicije u 2013. godini su iznosil</a:t>
            </a:r>
            <a:r>
              <a:rPr lang="sr-Latn-CS" smtClean="0"/>
              <a:t>e</a:t>
            </a:r>
            <a:r>
              <a:rPr lang="it-IT" smtClean="0"/>
              <a:t> 418 mili</a:t>
            </a:r>
            <a:r>
              <a:rPr lang="sr-Latn-CS" smtClean="0"/>
              <a:t>o</a:t>
            </a:r>
            <a:r>
              <a:rPr lang="it-IT" smtClean="0"/>
              <a:t>na KM ili 214 mili</a:t>
            </a:r>
            <a:r>
              <a:rPr lang="sr-Latn-CS" smtClean="0"/>
              <a:t>o</a:t>
            </a:r>
            <a:r>
              <a:rPr lang="it-IT" smtClean="0"/>
              <a:t>na </a:t>
            </a:r>
            <a:r>
              <a:rPr lang="sr-Latn-CS" smtClean="0"/>
              <a:t>€</a:t>
            </a:r>
            <a:r>
              <a:rPr lang="it-IT" smtClean="0"/>
              <a:t>. </a:t>
            </a:r>
            <a:br>
              <a:rPr lang="it-IT" smtClean="0"/>
            </a:br>
            <a:r>
              <a:rPr lang="pl-PL" smtClean="0"/>
              <a:t> </a:t>
            </a:r>
            <a:endParaRPr lang="en-US" smtClean="0"/>
          </a:p>
          <a:p>
            <a:pPr>
              <a:lnSpc>
                <a:spcPct val="90000"/>
              </a:lnSpc>
            </a:pPr>
            <a:endParaRPr lang="en-US" smtClean="0"/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786" name="Picture 2" descr="FDI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2051050" y="1990725"/>
            <a:ext cx="4724400" cy="2870200"/>
          </a:xfrm>
          <a:noFill/>
          <a:ln/>
        </p:spPr>
      </p:pic>
      <p:sp>
        <p:nvSpPr>
          <p:cNvPr id="246787" name="Rectangle 3"/>
          <p:cNvSpPr>
            <a:spLocks noChangeArrowheads="1"/>
          </p:cNvSpPr>
          <p:nvPr/>
        </p:nvSpPr>
        <p:spPr bwMode="auto">
          <a:xfrm>
            <a:off x="755650" y="4895850"/>
            <a:ext cx="60483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/>
            <a:r>
              <a:rPr lang="it-IT" sz="1600"/>
              <a:t>Izvor: Centralna Banka BiH 2006 – 2013</a:t>
            </a:r>
            <a:r>
              <a:rPr lang="sr-Latn-CS" sz="1600"/>
              <a:t>.</a:t>
            </a:r>
            <a:endParaRPr lang="it-IT" sz="1600"/>
          </a:p>
        </p:txBody>
      </p:sp>
      <p:sp>
        <p:nvSpPr>
          <p:cNvPr id="246788" name="Rectangle 4"/>
          <p:cNvSpPr>
            <a:spLocks noChangeArrowheads="1"/>
          </p:cNvSpPr>
          <p:nvPr/>
        </p:nvSpPr>
        <p:spPr bwMode="auto">
          <a:xfrm>
            <a:off x="684213" y="620713"/>
            <a:ext cx="7766050" cy="109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 sz="2400" b="1"/>
              <a:t>Direkne strane investicije u Bosni i Hercegovini, po godinama, mili</a:t>
            </a:r>
            <a:r>
              <a:rPr lang="sr-Latn-CS" sz="2400" b="1"/>
              <a:t>o</a:t>
            </a:r>
            <a:r>
              <a:rPr lang="it-IT" sz="2400" b="1"/>
              <a:t>ni EUR</a:t>
            </a:r>
            <a:r>
              <a:rPr lang="it-IT"/>
              <a:t> </a:t>
            </a:r>
            <a:r>
              <a:rPr lang="en-US"/>
              <a:t/>
            </a:r>
            <a:br>
              <a:rPr lang="en-US"/>
            </a:br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smtClean="0"/>
              <a:t>Sa makroekonomskog aspekta, osnovni uzrok međunarodnih kretanja kapitala je nejednakost između štednje i investicija u pojedinim zemljama. </a:t>
            </a:r>
            <a:endParaRPr lang="sr-Latn-CS" smtClean="0"/>
          </a:p>
          <a:p>
            <a:r>
              <a:rPr lang="en-US" smtClean="0"/>
              <a:t>U nacionalnim računima otvorene privrede pokazuje se da je razlika između domaće štednje i investicija jednaka neto porastu zaduženja u ino</a:t>
            </a:r>
            <a:r>
              <a:rPr lang="sr-Latn-CS" smtClean="0"/>
              <a:t>stranstvu</a:t>
            </a:r>
            <a:r>
              <a:rPr lang="en-US" smtClean="0"/>
              <a:t>. </a:t>
            </a:r>
            <a:endParaRPr lang="sr-Latn-CS" smtClean="0"/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it-IT" sz="2800" smtClean="0"/>
              <a:t>Bosna i Hercegovina je, zahvaljujući privatizaciji  državnih preduzeća, u 2007. godini imala priliv direktnih stranih investicija od 1.3 milijarde €, najveći godišnji iznos zabilježen u posljednjih devetnaest godina. </a:t>
            </a:r>
          </a:p>
          <a:p>
            <a:pPr>
              <a:lnSpc>
                <a:spcPct val="90000"/>
              </a:lnSpc>
            </a:pPr>
            <a:r>
              <a:rPr lang="it-IT" sz="2800" smtClean="0"/>
              <a:t>U 2008. godini priliv inostranih ulaganja od 684 miliona €, bez  privatizacije, može se smatrati zadovoljavajućim, osobito ako se uzme u obzir njegova pozitivna struktura (ulaganje u proizvodni sektor i visoko učešće greenfield ulaganja). </a:t>
            </a:r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it-IT" sz="2800" smtClean="0"/>
              <a:t>U 2009. godini, uticaj svjetske ekonomske krize se odrazio na priliv direktnih stranih ulaganja. </a:t>
            </a:r>
            <a:endParaRPr lang="sr-Latn-CS" sz="2800" smtClean="0"/>
          </a:p>
          <a:p>
            <a:r>
              <a:rPr lang="pl-PL" sz="2800" smtClean="0"/>
              <a:t>Nakon toga, priliv inostranih  ulaganja u 2010. godini je iznosio 307 miliona  €. </a:t>
            </a:r>
          </a:p>
          <a:p>
            <a:r>
              <a:rPr lang="pl-PL" sz="2800" smtClean="0"/>
              <a:t>Revidirani podaci za 2011. i 2012. godinu, pokazuju porast ulaganja u 2011. u odnosu na 2010. godinu od 16.3%, dok je u 2012. godini zabilježen pad ulaganja u odnosu na 2011. godinu od 23.5%.</a:t>
            </a:r>
            <a:endParaRPr lang="en-US" sz="2800" smtClean="0"/>
          </a:p>
          <a:p>
            <a:endParaRPr lang="en-US" sz="2800" smtClean="0"/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pl-PL" sz="2800" smtClean="0"/>
              <a:t>Nasuprot obećavajućim procjenama, kao i najavljenim projektima inostranih investitora u BiH, inostrana direktna ulaganja u 2013. godini su iznosila 214 miliona €, što predstavlja smanjenje od 21.6% u odnosu na 2012. godinu. </a:t>
            </a:r>
            <a:endParaRPr lang="en-US" sz="2800" smtClean="0"/>
          </a:p>
          <a:p>
            <a:r>
              <a:rPr lang="en-US" sz="2800" smtClean="0"/>
              <a:t>U</a:t>
            </a:r>
            <a:r>
              <a:rPr lang="pl-PL" sz="2800" smtClean="0"/>
              <a:t> okviru Platnog bilansa  dostupni su podaci za prvi kvartal 2014. godine, a direktna strana ulaganja  u ovom periodu su iznosila 130 miliona €.</a:t>
            </a:r>
            <a:endParaRPr lang="en-US" sz="2800" smtClean="0"/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pl-PL" smtClean="0"/>
              <a:t>Ukupno stanje direktnih stranih ulaganja  na kraju 2013. iznosilo je 5.6 milijardi € ili 11 milijardi KM, a najveći iznos se i dalje odnosi na Austriju (2.6 milijardi KM ili 1.3 milijarde €), Srbiju (2 milijarde KM ili 1 milijardu €) i Hrvatsku (1.4 milijarde KM ili 733 miliona €).</a:t>
            </a:r>
            <a:r>
              <a:rPr lang="en-US" smtClean="0"/>
              <a:t> </a:t>
            </a:r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sr-Latn-CS" smtClean="0"/>
              <a:t>BiH</a:t>
            </a:r>
            <a:endParaRPr lang="en-US" smtClean="0"/>
          </a:p>
        </p:txBody>
      </p:sp>
      <p:pic>
        <p:nvPicPr>
          <p:cNvPr id="251907" name="Picture 3" descr="DSU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547813" y="3214688"/>
            <a:ext cx="4743450" cy="2917825"/>
          </a:xfrm>
          <a:noFill/>
          <a:ln/>
        </p:spPr>
      </p:pic>
      <p:sp>
        <p:nvSpPr>
          <p:cNvPr id="251908" name="Rectangle 4"/>
          <p:cNvSpPr>
            <a:spLocks noChangeArrowheads="1"/>
          </p:cNvSpPr>
          <p:nvPr/>
        </p:nvSpPr>
        <p:spPr bwMode="auto">
          <a:xfrm>
            <a:off x="900113" y="1311275"/>
            <a:ext cx="7092950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pl-PL" sz="2400" b="1"/>
              <a:t>Najznačajnije zemlje investitori u BiH</a:t>
            </a:r>
            <a:br>
              <a:rPr lang="pl-PL" sz="2400" b="1"/>
            </a:br>
            <a:r>
              <a:rPr lang="pl-PL" sz="2400" b="1"/>
              <a:t> maj 1994 - decembar 2013  - Ukupan iznos ulaganja 5.6 milijardi €</a:t>
            </a:r>
            <a:r>
              <a:rPr lang="pl-PL" b="1"/>
              <a:t> </a:t>
            </a:r>
            <a:br>
              <a:rPr lang="pl-PL" b="1"/>
            </a:br>
            <a:r>
              <a:rPr lang="pl-PL"/>
              <a:t/>
            </a:r>
            <a:br>
              <a:rPr lang="pl-PL"/>
            </a:br>
            <a:endParaRPr lang="pl-PL"/>
          </a:p>
        </p:txBody>
      </p:sp>
      <p:sp>
        <p:nvSpPr>
          <p:cNvPr id="251909" name="Rectangle 5"/>
          <p:cNvSpPr>
            <a:spLocks noChangeArrowheads="1"/>
          </p:cNvSpPr>
          <p:nvPr/>
        </p:nvSpPr>
        <p:spPr bwMode="auto">
          <a:xfrm>
            <a:off x="1835150" y="6165850"/>
            <a:ext cx="17430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l-PL" sz="1000"/>
              <a:t>Izvor: Centralna Banka BiH</a:t>
            </a:r>
            <a:r>
              <a:rPr lang="en-US" sz="1000"/>
              <a:t> </a:t>
            </a:r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pl-PL" smtClean="0"/>
              <a:t>Najznačajniji iznos direktnih stranih  ulaganja je uložen u sektor proizvodnje (32%). </a:t>
            </a:r>
          </a:p>
          <a:p>
            <a:r>
              <a:rPr lang="pl-PL" smtClean="0"/>
              <a:t>Značajan udio u okviru ukupnog priliva direktnih stranih investicija  imao je i bankarski sektor (22%).</a:t>
            </a:r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954" name="Picture 2" descr="DSU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2051050" y="2205038"/>
            <a:ext cx="4772025" cy="2900362"/>
          </a:xfrm>
          <a:noFill/>
          <a:ln/>
        </p:spPr>
      </p:pic>
      <p:sp>
        <p:nvSpPr>
          <p:cNvPr id="253955" name="Rectangle 3"/>
          <p:cNvSpPr>
            <a:spLocks noChangeArrowheads="1"/>
          </p:cNvSpPr>
          <p:nvPr/>
        </p:nvSpPr>
        <p:spPr bwMode="auto">
          <a:xfrm>
            <a:off x="2268538" y="4524375"/>
            <a:ext cx="294005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pl-PL"/>
          </a:p>
          <a:p>
            <a:endParaRPr lang="pl-PL"/>
          </a:p>
          <a:p>
            <a:r>
              <a:rPr lang="pl-PL"/>
              <a:t>Izvor: Centralna Banka BiH</a:t>
            </a:r>
            <a:br>
              <a:rPr lang="pl-PL"/>
            </a:br>
            <a:r>
              <a:rPr lang="pl-PL"/>
              <a:t/>
            </a:r>
            <a:br>
              <a:rPr lang="pl-PL"/>
            </a:br>
            <a:r>
              <a:rPr lang="pl-PL"/>
              <a:t/>
            </a:r>
            <a:br>
              <a:rPr lang="pl-PL"/>
            </a:br>
            <a:endParaRPr lang="pl-PL"/>
          </a:p>
        </p:txBody>
      </p:sp>
      <p:sp>
        <p:nvSpPr>
          <p:cNvPr id="253956" name="Rectangle 4"/>
          <p:cNvSpPr>
            <a:spLocks noChangeArrowheads="1"/>
          </p:cNvSpPr>
          <p:nvPr/>
        </p:nvSpPr>
        <p:spPr bwMode="auto">
          <a:xfrm>
            <a:off x="827088" y="765175"/>
            <a:ext cx="74898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400" b="1"/>
              <a:t>S</a:t>
            </a:r>
            <a:r>
              <a:rPr lang="pl-PL" sz="2400" b="1"/>
              <a:t>tanje direktnih stranih investicija po sektorima </a:t>
            </a:r>
            <a:br>
              <a:rPr lang="pl-PL" sz="2400" b="1"/>
            </a:br>
            <a:r>
              <a:rPr lang="pl-PL" sz="2400" b="1"/>
              <a:t>maj  1994 – decembar 2013.</a:t>
            </a:r>
            <a:endParaRPr lang="en-US" sz="2400" b="1"/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altLang="x-none" sz="3200" smtClean="0"/>
              <a:t/>
            </a:r>
            <a:br>
              <a:rPr lang="pl-PL" altLang="x-none" sz="3200" smtClean="0"/>
            </a:br>
            <a:r>
              <a:rPr lang="pl-PL" altLang="x-none" sz="3200" smtClean="0"/>
              <a:t>Direktne strane investicije  u Bosni i Hercegovini u 2013. godini</a:t>
            </a:r>
            <a:r>
              <a:rPr lang="pl-PL" altLang="x-none" sz="4000" smtClean="0"/>
              <a:t/>
            </a:r>
            <a:br>
              <a:rPr lang="pl-PL" altLang="x-none" sz="4000" smtClean="0"/>
            </a:br>
            <a:endParaRPr lang="en-US" altLang="x-none" sz="4000" smtClean="0"/>
          </a:p>
        </p:txBody>
      </p:sp>
      <p:sp>
        <p:nvSpPr>
          <p:cNvPr id="254979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pl-PL" smtClean="0"/>
              <a:t>U strukturi direktnih stranih investicija u 2013. godini (418 miliona KM ili 214 miliona €), na vlasnički kapital se odnosi 474 miliona KM (ili 242 miliona €), dok su iznosi zadržanih zarada i ostalog kapitala imali negativne vrijednosti. </a:t>
            </a:r>
          </a:p>
          <a:p>
            <a:pPr>
              <a:lnSpc>
                <a:spcPct val="90000"/>
              </a:lnSpc>
            </a:pPr>
            <a:r>
              <a:rPr lang="pl-PL" smtClean="0"/>
              <a:t>U pogledu geografskog rasporeda priliva ulaganja došlo je do određenih promjena u odnosu na prethodne godine. </a:t>
            </a:r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pl-PL" sz="2800" smtClean="0"/>
              <a:t>Zemlja koja je najviše ulagala u 2013. godini je Srbija (62 miliona KM), zatim slijede Velika Britanija (56 miliona KM), Austrija (51 milion KM), Švicarska (44 miliona KM) i Njemačka (40 miliona KM).</a:t>
            </a:r>
          </a:p>
          <a:p>
            <a:pPr>
              <a:lnSpc>
                <a:spcPct val="90000"/>
              </a:lnSpc>
            </a:pPr>
            <a:r>
              <a:rPr lang="pl-PL" sz="2800" smtClean="0"/>
              <a:t> U 2013. godini najznačajniji udio inostranih  ulaganja je registrovan  u sektoru bankarstva (34%), zatim slijede sektori: posredovanje nekretninama (9%), usluge (9%), proizvodnja (8%), trgovina (6%), turizam (4%) i telekomunikacije (4%).</a:t>
            </a:r>
          </a:p>
          <a:p>
            <a:pPr>
              <a:lnSpc>
                <a:spcPct val="90000"/>
              </a:lnSpc>
            </a:pPr>
            <a:endParaRPr lang="en-US" sz="2800" smtClean="0"/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pl-PL" sz="2800" smtClean="0"/>
              <a:t>Svjedočenja ili „uspješne priče“ inostranih investitora  potvrđuju da je Bosna i Hercegovina  povoljna destinacija za inostrana ulaganja, te da treba imati optimističan pogled na priliv direktnih stranih ulaganja u narednom razdoblju. </a:t>
            </a:r>
          </a:p>
          <a:p>
            <a:pPr>
              <a:lnSpc>
                <a:spcPct val="80000"/>
              </a:lnSpc>
            </a:pPr>
            <a:r>
              <a:rPr lang="pl-PL" sz="2800" smtClean="0"/>
              <a:t>Očekivanja o povećanju visine inostranih  ulaganja utemeljena su na investicionim mogućnostima, raspoloživosti prirodnih resursa i namjeri privatizacije strateških preduzeća.</a:t>
            </a:r>
            <a:endParaRPr lang="en-US" sz="2800" smtClean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/>
            </a:r>
            <a:br>
              <a:rPr lang="en-US" sz="2800" smtClean="0"/>
            </a:br>
            <a:endParaRPr lang="en-US" sz="280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mtClean="0"/>
              <a:t>To znači da zemlje koje imaju investicije veće od štednje, posu</a:t>
            </a:r>
            <a:r>
              <a:rPr lang="sr-Latn-CS" smtClean="0"/>
              <a:t>đ</a:t>
            </a:r>
            <a:r>
              <a:rPr lang="en-US" smtClean="0"/>
              <a:t>uju štednju od drugih zemalja</a:t>
            </a:r>
            <a:r>
              <a:rPr lang="sr-Latn-CS" smtClean="0"/>
              <a:t>,</a:t>
            </a:r>
            <a:r>
              <a:rPr lang="en-US" smtClean="0"/>
              <a:t> da bi finan</a:t>
            </a:r>
            <a:r>
              <a:rPr lang="sr-Latn-CS" smtClean="0"/>
              <a:t>s</a:t>
            </a:r>
            <a:r>
              <a:rPr lang="en-US" smtClean="0"/>
              <a:t>irale vlastite investicije, i obrnuto, zemlja koja ima veću štednju od investicija taj višak štednje mogu investirati u inostranstvu.  </a:t>
            </a:r>
          </a:p>
          <a:p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2"/>
          <p:cNvSpPr>
            <a:spLocks noGrp="1" noChangeArrowheads="1"/>
          </p:cNvSpPr>
          <p:nvPr>
            <p:ph idx="4294967295"/>
          </p:nvPr>
        </p:nvSpPr>
        <p:spPr>
          <a:xfrm>
            <a:off x="457200" y="476250"/>
            <a:ext cx="8229600" cy="5649913"/>
          </a:xfrm>
        </p:spPr>
        <p:txBody>
          <a:bodyPr/>
          <a:lstStyle/>
          <a:p>
            <a:pPr algn="ctr">
              <a:spcBef>
                <a:spcPct val="0"/>
              </a:spcBef>
              <a:buFont typeface="Wingdings" pitchFamily="2" charset="2"/>
              <a:buNone/>
            </a:pPr>
            <a:r>
              <a:rPr lang="pl-PL" sz="1000" smtClean="0"/>
              <a:t>Izvori: Agencija za statistiku BiH, Centralna banka BiH, **Procjena Centralne banke BiH, ** I-IX 2013 preliminarni podatak Centralne banke BiH bez iznosa zadržanih zarada</a:t>
            </a:r>
          </a:p>
          <a:p>
            <a:pPr algn="ctr">
              <a:spcBef>
                <a:spcPct val="0"/>
              </a:spcBef>
              <a:buFont typeface="Wingdings" pitchFamily="2" charset="2"/>
              <a:buNone/>
            </a:pPr>
            <a:endParaRPr lang="pl-PL" sz="1000" smtClean="0"/>
          </a:p>
          <a:p>
            <a:endParaRPr lang="en-US" sz="1000" smtClean="0"/>
          </a:p>
        </p:txBody>
      </p:sp>
      <p:pic>
        <p:nvPicPr>
          <p:cNvPr id="258051" name="Picture 3" descr="E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1052513"/>
            <a:ext cx="5237162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pl-PL" sz="2400" smtClean="0"/>
              <a:t>Zakoni koji se odnose na strana ulaganja</a:t>
            </a:r>
            <a:endParaRPr lang="pl-PL" sz="2400" smtClean="0">
              <a:hlinkClick r:id="rId2"/>
            </a:endParaRPr>
          </a:p>
          <a:p>
            <a:pPr>
              <a:lnSpc>
                <a:spcPct val="90000"/>
              </a:lnSpc>
            </a:pPr>
            <a:r>
              <a:rPr lang="pl-PL" sz="2400" smtClean="0">
                <a:hlinkClick r:id="rId2"/>
              </a:rPr>
              <a:t>Zakona o politici direktnih stranih ulaganja BiH</a:t>
            </a:r>
            <a:r>
              <a:rPr lang="pl-PL" sz="2400" smtClean="0"/>
              <a:t> („Službeni glasnik BiH“ broj 17/98, 13/03 i 48/10)</a:t>
            </a:r>
            <a:endParaRPr lang="pl-PL" sz="2400" smtClean="0">
              <a:hlinkClick r:id="rId3"/>
            </a:endParaRPr>
          </a:p>
          <a:p>
            <a:pPr>
              <a:lnSpc>
                <a:spcPct val="90000"/>
              </a:lnSpc>
            </a:pPr>
            <a:r>
              <a:rPr lang="pl-PL" sz="2400" smtClean="0">
                <a:hlinkClick r:id="rId3"/>
              </a:rPr>
              <a:t>Zakon o stranim ulaganjima RS</a:t>
            </a:r>
            <a:r>
              <a:rPr lang="pl-PL" sz="2400" smtClean="0"/>
              <a:t>  („Službeni glasnik RS“ broj 25/02 i 24/04, 52/11 i 68/13 )</a:t>
            </a:r>
            <a:endParaRPr lang="pl-PL" sz="2400" smtClean="0">
              <a:hlinkClick r:id="rId4"/>
            </a:endParaRPr>
          </a:p>
          <a:p>
            <a:pPr>
              <a:lnSpc>
                <a:spcPct val="90000"/>
              </a:lnSpc>
            </a:pPr>
            <a:r>
              <a:rPr lang="pl-PL" sz="2400" smtClean="0">
                <a:hlinkClick r:id="rId4"/>
              </a:rPr>
              <a:t>Zakon o stranim ulaganjima FBiH</a:t>
            </a:r>
            <a:r>
              <a:rPr lang="pl-PL" sz="2400" smtClean="0"/>
              <a:t> („Službene novine FBiH“ broj 61/01, 50/03)</a:t>
            </a:r>
            <a:endParaRPr lang="pl-PL" sz="2400" smtClean="0">
              <a:hlinkClick r:id="rId5"/>
            </a:endParaRPr>
          </a:p>
          <a:p>
            <a:pPr>
              <a:lnSpc>
                <a:spcPct val="90000"/>
              </a:lnSpc>
            </a:pPr>
            <a:r>
              <a:rPr lang="pl-PL" sz="2400" smtClean="0">
                <a:hlinkClick r:id="rId5"/>
              </a:rPr>
              <a:t>Zakon o privrednim društvima RS</a:t>
            </a:r>
            <a:r>
              <a:rPr lang="pl-PL" sz="2400" smtClean="0"/>
              <a:t> („Službeni glasnik RS“ broj 127/08, 58/09, 100/11 i 67/13)</a:t>
            </a:r>
            <a:endParaRPr lang="pl-PL" sz="2400" smtClean="0">
              <a:hlinkClick r:id="rId6"/>
            </a:endParaRPr>
          </a:p>
          <a:p>
            <a:pPr>
              <a:lnSpc>
                <a:spcPct val="90000"/>
              </a:lnSpc>
            </a:pPr>
            <a:r>
              <a:rPr lang="pl-PL" sz="2400" smtClean="0">
                <a:hlinkClick r:id="rId6"/>
              </a:rPr>
              <a:t>Zakon o privrednim društvima FBiH</a:t>
            </a:r>
            <a:r>
              <a:rPr lang="pl-PL" sz="2400" smtClean="0"/>
              <a:t> („Službene novine FBiH“ broj 23/99, 45/00, 2/02, 6/02, 29/03, 68/05, 91/07, 84/08, 88/08, 7/09, 63/10 i 75/13)</a:t>
            </a:r>
            <a:endParaRPr lang="en-US" sz="2400" smtClean="0"/>
          </a:p>
          <a:p>
            <a:pPr>
              <a:lnSpc>
                <a:spcPct val="90000"/>
              </a:lnSpc>
            </a:pPr>
            <a:endParaRPr lang="en-US" sz="2400" smtClean="0"/>
          </a:p>
          <a:p>
            <a:pPr>
              <a:lnSpc>
                <a:spcPct val="90000"/>
              </a:lnSpc>
            </a:pPr>
            <a:endParaRPr lang="en-US" sz="2400" smtClean="0"/>
          </a:p>
        </p:txBody>
      </p:sp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endParaRPr lang="sr-Latn-CS" smtClean="0"/>
          </a:p>
          <a:p>
            <a:endParaRPr lang="sr-Latn-CS" smtClean="0"/>
          </a:p>
          <a:p>
            <a:endParaRPr lang="sr-Latn-CS" smtClean="0"/>
          </a:p>
          <a:p>
            <a:pPr algn="ctr">
              <a:buFont typeface="Wingdings" pitchFamily="2" charset="2"/>
              <a:buNone/>
            </a:pPr>
            <a:r>
              <a:rPr lang="sr-Latn-CS" smtClean="0"/>
              <a:t>HVALA!</a:t>
            </a:r>
            <a:endParaRPr lang="en-US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sz="2800" smtClean="0"/>
              <a:t>Uz pretpostavku potpune slobode kretanja kapitala među zemljama</a:t>
            </a:r>
            <a:r>
              <a:rPr lang="sr-Latn-CS" sz="2800" smtClean="0"/>
              <a:t>,</a:t>
            </a:r>
            <a:r>
              <a:rPr lang="en-US" sz="2800" smtClean="0"/>
              <a:t> ova kretanja kapitala izjednačavaju ne samo ponudu i potražnju, nego i cijenu kapitala u pojedinim zemljama. </a:t>
            </a:r>
            <a:endParaRPr lang="sr-Latn-CS" sz="2800" smtClean="0"/>
          </a:p>
          <a:p>
            <a:r>
              <a:rPr lang="en-US" sz="2800" smtClean="0"/>
              <a:t>Zemlja koja ima višak štednje nad investicijama i u kojoj je kamatna stopa niska ima koristi od investiranja u zemlju gdje postoji relativni manjak štednje te u kojoj je viša cijena kapitala. </a:t>
            </a:r>
          </a:p>
          <a:p>
            <a:endParaRPr lang="en-US" sz="2800" smtClean="0"/>
          </a:p>
          <a:p>
            <a:endParaRPr lang="en-US" sz="280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smtClean="0"/>
              <a:t>Slobodno kretanje kapitala omogućuje domaćim subjektima pristup međunarodnom tržištu kapitala, što pridonosi većoj fleksibilnosti u finansiranju i pomaže ekonomskoj aktivnosti, te služi kao osigurač u slučajevima finansijskih i ekonomskih šokova.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 Sa globalnog gledišta, slobodni protok i povećana mobilnost kapitala omogućava sredstvima odliv u one zemlje ili regije gdje je prinos na investicije veći, te se tako poboljšava i alokacija resursa i ekonomski razvitak.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idx="4294967295"/>
          </p:nvPr>
        </p:nvSpPr>
        <p:spPr>
          <a:xfrm>
            <a:off x="457200" y="981075"/>
            <a:ext cx="8229600" cy="5145088"/>
          </a:xfrm>
        </p:spPr>
        <p:txBody>
          <a:bodyPr/>
          <a:lstStyle/>
          <a:p>
            <a:r>
              <a:rPr lang="en-US" sz="2800" smtClean="0"/>
              <a:t>Zemlja uvoznica kapitala</a:t>
            </a:r>
            <a:r>
              <a:rPr lang="sr-Latn-CS" sz="2800" smtClean="0"/>
              <a:t>,</a:t>
            </a:r>
            <a:r>
              <a:rPr lang="en-US" sz="2800" smtClean="0"/>
              <a:t> u kojoj je potražnja za kapitalom veća od njegove ponude</a:t>
            </a:r>
            <a:r>
              <a:rPr lang="sr-Latn-CS" sz="2800" smtClean="0"/>
              <a:t>,</a:t>
            </a:r>
            <a:r>
              <a:rPr lang="en-US" sz="2800" smtClean="0"/>
              <a:t> ima koristi od uvoza kapitala jer će se uvozom povećati njegova ponuda i pasti cijena (kamatna stopa) što čini investicije rentabilnim, te posljedično utječe na povećanje investicija. </a:t>
            </a:r>
            <a:endParaRPr lang="sr-Latn-CS" sz="2800" smtClean="0"/>
          </a:p>
          <a:p>
            <a:r>
              <a:rPr lang="en-US" sz="2800" smtClean="0"/>
              <a:t>Povećanje investicija procesom multiplikatora utječe na povećanje domaćeg proizvoda, dohotka, potrošnje, štednje i dr.</a:t>
            </a:r>
            <a:endParaRPr lang="sr-Latn-CS" sz="2800" smtClean="0"/>
          </a:p>
          <a:p>
            <a:endParaRPr lang="sr-Latn-CS" sz="2800" smtClean="0"/>
          </a:p>
          <a:p>
            <a:pPr>
              <a:buFont typeface="Wingdings" pitchFamily="2" charset="2"/>
              <a:buNone/>
            </a:pPr>
            <a:r>
              <a:rPr lang="en-US" sz="2800" smtClean="0"/>
              <a:t>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smtClean="0"/>
              <a:t>Na taj način ubrzava se i moguća stopa ekonomskog rasta zemlje.</a:t>
            </a:r>
            <a:endParaRPr lang="sr-Latn-CS" smtClean="0"/>
          </a:p>
          <a:p>
            <a:r>
              <a:rPr lang="en-US" smtClean="0"/>
              <a:t> Za zemlje u razvoju i tranzicijske zemlje, međunarodna kretanja kapitala, pa tako i strana ulaganja, od posebne su važnosti jer predstavljaju važan izvor sredstava potrebnih za rast i razvoj. </a:t>
            </a:r>
          </a:p>
          <a:p>
            <a:endParaRPr lang="en-US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sz="2800" smtClean="0"/>
              <a:t>Glavni investitori međunarodnog kapitala su multinacionalne kompanije, komercijalne banke, države i institucionalni fondovi. </a:t>
            </a:r>
          </a:p>
          <a:p>
            <a:r>
              <a:rPr lang="en-US" sz="2800" smtClean="0"/>
              <a:t>Prema davaocu sredstava (izvozniku kapitala), kapital se dijeli na privatni i javni.</a:t>
            </a:r>
            <a:endParaRPr lang="sr-Latn-CS" sz="2800" smtClean="0"/>
          </a:p>
          <a:p>
            <a:r>
              <a:rPr lang="en-US" sz="2800" smtClean="0"/>
              <a:t>Privatni kapital plasiraju multinacionalne kompanije i banke, a javni države, državni fondovi i međunarodne financijske institucije. </a:t>
            </a:r>
            <a:endParaRPr lang="sr-Latn-CS" sz="280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Latn-CS" altLang="x-none" sz="4000" dirty="0" smtClean="0"/>
              <a:t>Cilj</a:t>
            </a:r>
            <a:br>
              <a:rPr lang="sr-Latn-CS" altLang="x-none" sz="4000" dirty="0" smtClean="0"/>
            </a:br>
            <a:endParaRPr lang="en-US" altLang="x-none" sz="4000" dirty="0" smtClean="0"/>
          </a:p>
        </p:txBody>
      </p:sp>
      <p:sp>
        <p:nvSpPr>
          <p:cNvPr id="116739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sr-Latn-CS" smtClean="0"/>
              <a:t>Upoznavanje studenata sa mrđunarodnim finansijsko- pravnim odnosima, tokovima i principima na kojima isti počivaju, subjektima, odnosno institucijama međunarodnog finansijskog prva i integracijama regionalnog i međunarodnog karaktera, te međunarodnim monetarnim sistemom.</a:t>
            </a:r>
            <a:endParaRPr lang="en-US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Op</a:t>
            </a:r>
            <a:r>
              <a:rPr lang="sr-Latn-CS" smtClean="0"/>
              <a:t>št</a:t>
            </a:r>
            <a:r>
              <a:rPr lang="en-US" smtClean="0"/>
              <a:t>i je stav da se privatni kapital plasira prema ekonomskim interesima – motivima, a javni kapital na osnovu širih društvenih (socijalnih), kao i političkih interesa. </a:t>
            </a:r>
            <a:endParaRPr lang="sr-Latn-CS" smtClean="0"/>
          </a:p>
          <a:p>
            <a:pPr>
              <a:lnSpc>
                <a:spcPct val="90000"/>
              </a:lnSpc>
            </a:pPr>
            <a:r>
              <a:rPr lang="en-US" smtClean="0"/>
              <a:t>Međunarodni tokovi kapitala prema ročnosti dijele </a:t>
            </a:r>
            <a:r>
              <a:rPr lang="sr-Latn-CS" smtClean="0"/>
              <a:t>se </a:t>
            </a:r>
            <a:r>
              <a:rPr lang="en-US" smtClean="0"/>
              <a:t>na kretanje kratkoročnog, srednjoročnog i dugoročnog kapitala . </a:t>
            </a:r>
          </a:p>
          <a:p>
            <a:pPr>
              <a:lnSpc>
                <a:spcPct val="90000"/>
              </a:lnSpc>
            </a:pPr>
            <a:endParaRPr lang="en-US" smtClean="0"/>
          </a:p>
          <a:p>
            <a:pPr>
              <a:lnSpc>
                <a:spcPct val="90000"/>
              </a:lnSpc>
            </a:pPr>
            <a:endParaRPr lang="en-US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sz="2800" smtClean="0"/>
              <a:t>Pri tome, ne postoje u svemu usuglašeni i strogi kriteriji za ovu podjelu. </a:t>
            </a:r>
            <a:endParaRPr lang="sr-Latn-CS" sz="2800" smtClean="0"/>
          </a:p>
          <a:p>
            <a:r>
              <a:rPr lang="sr-Latn-CS" sz="2800" smtClean="0"/>
              <a:t>U</a:t>
            </a:r>
            <a:r>
              <a:rPr lang="en-US" sz="2800" smtClean="0"/>
              <a:t>glavnom se u kategoriju kratkoročnog kapitala ubrajaju plasmani sa rokom do godinu dana (što bi se prije moglo podvesti pod međunarodno kretanje novca, a ne kapitala)</a:t>
            </a:r>
            <a:r>
              <a:rPr lang="sr-Latn-CS" sz="2800" smtClean="0"/>
              <a:t>. </a:t>
            </a:r>
          </a:p>
          <a:p>
            <a:r>
              <a:rPr lang="en-US" sz="2800" smtClean="0"/>
              <a:t> </a:t>
            </a:r>
            <a:r>
              <a:rPr lang="sr-Latn-CS" sz="2800" smtClean="0"/>
              <a:t>S</a:t>
            </a:r>
            <a:r>
              <a:rPr lang="en-US" sz="2800" smtClean="0"/>
              <a:t>rednjoročni kapital </a:t>
            </a:r>
            <a:r>
              <a:rPr lang="sr-Latn-CS" sz="2800" smtClean="0"/>
              <a:t>je </a:t>
            </a:r>
            <a:r>
              <a:rPr lang="en-US" sz="2800" smtClean="0"/>
              <a:t>onaj koji je plasiran na period od 1 do 5 godina (negdje je ovaj rok i 3-7 godina), </a:t>
            </a:r>
            <a:endParaRPr lang="sr-Latn-CS" sz="2800" smtClean="0"/>
          </a:p>
          <a:p>
            <a:endParaRPr lang="en-US" sz="2800" smtClean="0"/>
          </a:p>
          <a:p>
            <a:endParaRPr lang="en-US" sz="2800" smtClean="0"/>
          </a:p>
          <a:p>
            <a:endParaRPr lang="en-US" sz="2800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sr-Latn-CS" smtClean="0"/>
              <a:t>D</a:t>
            </a:r>
            <a:r>
              <a:rPr lang="en-US" smtClean="0"/>
              <a:t>ugoročni kapital </a:t>
            </a:r>
            <a:r>
              <a:rPr lang="sr-Latn-CS" smtClean="0"/>
              <a:t>je </a:t>
            </a:r>
            <a:r>
              <a:rPr lang="en-US" smtClean="0"/>
              <a:t>onaj prostor preko 5 godina (mada se u pojedinim slučajevima kao rok uzima preko 8-10 godina ).</a:t>
            </a:r>
            <a:endParaRPr lang="sr-Latn-CS" smtClean="0"/>
          </a:p>
          <a:p>
            <a:r>
              <a:rPr lang="en-US" smtClean="0"/>
              <a:t> Po pravilu, kratkoročni kapital se koristi za financiranje tekućeg poslovanja, a srednjoročni i dugoročni kapital za investicijske namjene.  </a:t>
            </a:r>
          </a:p>
          <a:p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800" smtClean="0"/>
              <a:t>Međunarodni monetarni fond</a:t>
            </a:r>
            <a:r>
              <a:rPr lang="sr-Latn-CS" sz="2800" smtClean="0"/>
              <a:t> (MMF)</a:t>
            </a:r>
            <a:r>
              <a:rPr lang="en-US" sz="2800" smtClean="0"/>
              <a:t> defini</a:t>
            </a:r>
            <a:r>
              <a:rPr lang="sr-Latn-CS" sz="2800" smtClean="0"/>
              <a:t>še</a:t>
            </a:r>
            <a:r>
              <a:rPr lang="en-US" sz="2800" smtClean="0"/>
              <a:t> neto t</a:t>
            </a:r>
            <a:r>
              <a:rPr lang="sr-Latn-CS" sz="2800" smtClean="0"/>
              <a:t>o</a:t>
            </a:r>
            <a:r>
              <a:rPr lang="en-US" sz="2800" smtClean="0"/>
              <a:t>kove kapitala u pet kategorija: </a:t>
            </a:r>
            <a:endParaRPr lang="sr-Latn-CS" sz="2800" smtClean="0"/>
          </a:p>
          <a:p>
            <a:pPr>
              <a:lnSpc>
                <a:spcPct val="80000"/>
              </a:lnSpc>
            </a:pPr>
            <a:r>
              <a:rPr lang="en-US" sz="2800" smtClean="0"/>
              <a:t>(strane) direktne investicije,</a:t>
            </a:r>
            <a:endParaRPr lang="sr-Latn-CS" sz="2800" smtClean="0"/>
          </a:p>
          <a:p>
            <a:pPr>
              <a:lnSpc>
                <a:spcPct val="80000"/>
              </a:lnSpc>
            </a:pPr>
            <a:r>
              <a:rPr lang="en-US" sz="2800" smtClean="0"/>
              <a:t> portfolio investicije, </a:t>
            </a:r>
            <a:endParaRPr lang="sr-Latn-CS" sz="2800" smtClean="0"/>
          </a:p>
          <a:p>
            <a:pPr>
              <a:lnSpc>
                <a:spcPct val="80000"/>
              </a:lnSpc>
            </a:pPr>
            <a:r>
              <a:rPr lang="en-US" sz="2800" smtClean="0"/>
              <a:t>ostale investicije, korištenje kredita MMF-a i vanredno financiranje što obuhva</a:t>
            </a:r>
            <a:r>
              <a:rPr lang="sr-Latn-CS" sz="2800" smtClean="0"/>
              <a:t>t</a:t>
            </a:r>
            <a:r>
              <a:rPr lang="en-US" sz="2800" smtClean="0"/>
              <a:t>a akumulaciju neplaćenih potraživanja i opraštanje dugova. </a:t>
            </a:r>
            <a:endParaRPr lang="sr-Latn-CS" sz="2800" smtClean="0"/>
          </a:p>
          <a:p>
            <a:pPr>
              <a:lnSpc>
                <a:spcPct val="80000"/>
              </a:lnSpc>
            </a:pPr>
            <a:r>
              <a:rPr lang="en-US" sz="2800" smtClean="0"/>
              <a:t>Ostale investicije podrazumijevaju trgovačke kredite i depozite. </a:t>
            </a:r>
            <a:endParaRPr lang="sr-Latn-CS" sz="2800" smtClean="0"/>
          </a:p>
          <a:p>
            <a:pPr>
              <a:lnSpc>
                <a:spcPct val="80000"/>
              </a:lnSpc>
            </a:pPr>
            <a:r>
              <a:rPr lang="en-US" sz="2800" smtClean="0"/>
              <a:t>Glavni oblik ino</a:t>
            </a:r>
            <a:r>
              <a:rPr lang="sr-Latn-CS" sz="2800" smtClean="0"/>
              <a:t>stra</a:t>
            </a:r>
            <a:r>
              <a:rPr lang="en-US" sz="2800" smtClean="0"/>
              <a:t>nog ulaganja kapitala u svijetu su </a:t>
            </a:r>
            <a:r>
              <a:rPr lang="sr-Latn-CS" sz="2800" smtClean="0"/>
              <a:t> DSI (</a:t>
            </a:r>
            <a:r>
              <a:rPr lang="en-US" sz="2800" smtClean="0"/>
              <a:t>FDI</a:t>
            </a:r>
            <a:r>
              <a:rPr lang="sr-Latn-CS" sz="2800" smtClean="0"/>
              <a:t>)</a:t>
            </a:r>
            <a:r>
              <a:rPr lang="en-US" sz="2800" smtClean="0"/>
              <a:t>. </a:t>
            </a:r>
          </a:p>
          <a:p>
            <a:pPr>
              <a:lnSpc>
                <a:spcPct val="80000"/>
              </a:lnSpc>
            </a:pPr>
            <a:endParaRPr lang="en-US" sz="2800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0"/>
            <a:ext cx="82296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x-none" sz="4000" b="1" smtClean="0"/>
              <a:t>Glavni neto izvoznici i uvoznici kapitala 2012</a:t>
            </a:r>
          </a:p>
        </p:txBody>
      </p:sp>
      <p:sp>
        <p:nvSpPr>
          <p:cNvPr id="139267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endParaRPr lang="en-US" smtClean="0"/>
          </a:p>
          <a:p>
            <a:pPr>
              <a:buFont typeface="Wingdings" pitchFamily="2" charset="2"/>
              <a:buNone/>
            </a:pPr>
            <a:r>
              <a:rPr lang="en-US" smtClean="0"/>
              <a:t>    </a:t>
            </a:r>
          </a:p>
          <a:p>
            <a:endParaRPr lang="en-US" smtClean="0"/>
          </a:p>
        </p:txBody>
      </p:sp>
      <p:pic>
        <p:nvPicPr>
          <p:cNvPr id="139268" name="Picture 4" descr="mne20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9975" y="1196975"/>
            <a:ext cx="4214813" cy="525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9269" name="Rectangle 5"/>
          <p:cNvSpPr>
            <a:spLocks noChangeArrowheads="1"/>
          </p:cNvSpPr>
          <p:nvPr/>
        </p:nvSpPr>
        <p:spPr bwMode="auto">
          <a:xfrm>
            <a:off x="1692275" y="6537325"/>
            <a:ext cx="50688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 sz="1000" b="1"/>
              <a:t>Data source: Global Financial Stability Report Statistical appendix, october 2013</a:t>
            </a:r>
            <a:r>
              <a:rPr lang="en-US" b="1"/>
              <a:t> </a:t>
            </a:r>
            <a:r>
              <a:rPr lang="en-US"/>
              <a:t/>
            </a:r>
            <a:br>
              <a:rPr lang="en-US"/>
            </a:br>
            <a:r>
              <a:rPr lang="en-US" b="1"/>
              <a:t> 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09600" indent="-609600">
              <a:lnSpc>
                <a:spcPct val="90000"/>
              </a:lnSpc>
              <a:buFontTx/>
              <a:buAutoNum type="arabicParenBoth"/>
            </a:pPr>
            <a:r>
              <a:rPr lang="sr-Latn-CS" smtClean="0"/>
              <a:t>I</a:t>
            </a:r>
            <a:r>
              <a:rPr lang="en-US" smtClean="0"/>
              <a:t>z ove faktografije se vidi da su </a:t>
            </a:r>
            <a:r>
              <a:rPr lang="sr-Latn-CS" smtClean="0"/>
              <a:t>USA</a:t>
            </a:r>
            <a:r>
              <a:rPr lang="en-US" smtClean="0"/>
              <a:t> bile i jesu, neuporedivo najveći neto uvoznik kapita</a:t>
            </a:r>
            <a:r>
              <a:rPr lang="sr-Latn-CS" smtClean="0"/>
              <a:t>,</a:t>
            </a:r>
            <a:r>
              <a:rPr lang="en-US" smtClean="0"/>
              <a:t> </a:t>
            </a:r>
            <a:r>
              <a:rPr lang="sr-Latn-CS" smtClean="0"/>
              <a:t>a</a:t>
            </a:r>
            <a:r>
              <a:rPr lang="en-US" smtClean="0"/>
              <a:t>li, u 2012. je to drastično smanjeno.</a:t>
            </a:r>
            <a:endParaRPr lang="sr-Latn-CS" smtClean="0"/>
          </a:p>
          <a:p>
            <a:pPr marL="609600" indent="-609600">
              <a:lnSpc>
                <a:spcPct val="90000"/>
              </a:lnSpc>
              <a:buFontTx/>
              <a:buAutoNum type="arabicParenBoth"/>
            </a:pPr>
            <a:r>
              <a:rPr lang="en-US" smtClean="0"/>
              <a:t> S tim u vezi treba pods</a:t>
            </a:r>
            <a:r>
              <a:rPr lang="sr-Latn-CS" smtClean="0"/>
              <a:t>j</a:t>
            </a:r>
            <a:r>
              <a:rPr lang="en-US" smtClean="0"/>
              <a:t>etiti na opštepoznatu činjenicu da je, u velikoj m</a:t>
            </a:r>
            <a:r>
              <a:rPr lang="sr-Latn-CS" smtClean="0"/>
              <a:t>j</a:t>
            </a:r>
            <a:r>
              <a:rPr lang="en-US" smtClean="0"/>
              <a:t>eri i zbog prekom</a:t>
            </a:r>
            <a:r>
              <a:rPr lang="sr-Latn-CS" smtClean="0"/>
              <a:t>j</a:t>
            </a:r>
            <a:r>
              <a:rPr lang="en-US" smtClean="0"/>
              <a:t>ernog uvoza stranog kapitala, baš u </a:t>
            </a:r>
            <a:r>
              <a:rPr lang="sr-Latn-CS" smtClean="0"/>
              <a:t>USA</a:t>
            </a:r>
            <a:r>
              <a:rPr lang="en-US" smtClean="0"/>
              <a:t> i izbila globalna ekonomska kriza. </a:t>
            </a:r>
            <a:endParaRPr lang="sr-Latn-CS" smtClean="0"/>
          </a:p>
          <a:p>
            <a:pPr marL="609600" indent="-609600">
              <a:lnSpc>
                <a:spcPct val="90000"/>
              </a:lnSpc>
              <a:buFontTx/>
              <a:buAutoNum type="arabicParenBoth"/>
            </a:pPr>
            <a:endParaRPr lang="en-US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en-US" sz="2800" smtClean="0"/>
              <a:t>(4)Vidimo da je pod pritiskom </a:t>
            </a:r>
            <a:r>
              <a:rPr lang="sr-Latn-CS" sz="2800" smtClean="0"/>
              <a:t>ekonomske krize </a:t>
            </a:r>
            <a:r>
              <a:rPr lang="en-US" sz="2800" smtClean="0"/>
              <a:t>došlo do pomenutog dramatičnog smanjenja neto uvoza kapitala u </a:t>
            </a:r>
            <a:r>
              <a:rPr lang="sr-Latn-CS" sz="2800" smtClean="0"/>
              <a:t>USA</a:t>
            </a:r>
            <a:r>
              <a:rPr lang="en-US" sz="2800" smtClean="0"/>
              <a:t>;</a:t>
            </a:r>
            <a:r>
              <a:rPr lang="en-US" sz="2800" b="1" smtClean="0"/>
              <a:t>  </a:t>
            </a:r>
            <a:endParaRPr lang="en-US" sz="2800" smtClean="0"/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(5)</a:t>
            </a:r>
            <a:r>
              <a:rPr lang="en-US" sz="2800" b="1" smtClean="0"/>
              <a:t> </a:t>
            </a:r>
            <a:r>
              <a:rPr lang="en-US" sz="2800" smtClean="0"/>
              <a:t>Iako je r</a:t>
            </a:r>
            <a:r>
              <a:rPr lang="sr-Latn-CS" sz="2800" smtClean="0"/>
              <a:t>ij</a:t>
            </a:r>
            <a:r>
              <a:rPr lang="en-US" sz="2800" smtClean="0"/>
              <a:t>eč o znatno manjim razm</a:t>
            </a:r>
            <a:r>
              <a:rPr lang="sr-Latn-CS" sz="2800" smtClean="0"/>
              <a:t>j</a:t>
            </a:r>
            <a:r>
              <a:rPr lang="en-US" sz="2800" smtClean="0"/>
              <a:t>erama, zbog dramatičnih pogoršanja pozicije, treba istaći</a:t>
            </a:r>
            <a:r>
              <a:rPr lang="en-US" sz="2800" b="1" smtClean="0"/>
              <a:t>  </a:t>
            </a:r>
            <a:r>
              <a:rPr lang="en-US" sz="2800" smtClean="0"/>
              <a:t>nekoliko zemalja, koje su u 2002. bile među najvećim izvoznicima kapatala, u 2012 to više nisu</a:t>
            </a:r>
            <a:r>
              <a:rPr lang="en-US" sz="2800" b="1" smtClean="0"/>
              <a:t>  </a:t>
            </a:r>
            <a:r>
              <a:rPr lang="en-US" sz="2800" smtClean="0"/>
              <a:t>(Belgija i Hong Kong SAR); neke su čak pale u grupaciju najvećih neto uvoznika kapitala (Francuska i Kanada);</a:t>
            </a:r>
            <a:r>
              <a:rPr lang="en-US" sz="2800" b="1" smtClean="0"/>
              <a:t>  </a:t>
            </a:r>
            <a:endParaRPr lang="en-US" sz="2800" smtClean="0"/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/>
            </a:r>
            <a:br>
              <a:rPr lang="en-US" sz="2800" smtClean="0"/>
            </a:br>
            <a:endParaRPr lang="en-US" sz="2800" smtClean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>(6) Iz </a:t>
            </a:r>
            <a:r>
              <a:rPr lang="sr-Latn-CS" sz="2800" smtClean="0"/>
              <a:t>grafikona</a:t>
            </a:r>
            <a:r>
              <a:rPr lang="en-US" sz="2800" smtClean="0"/>
              <a:t> se vidi da je sa nekim zemljama sasvim obrnut slučaj: u 2012 se javljaju u grupaciji najvećih neto izvoznice kapitala, a u 2002 to nisu bile: Saudi Arabia, Kuwait, Netherland, United Arab Enirates, Quatar;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>(7) Slični fenomeni se javljaju i u grupaciji najvećih neto uvoznika kapit</a:t>
            </a:r>
            <a:r>
              <a:rPr lang="sr-Latn-CS" sz="2800" smtClean="0"/>
              <a:t>l</a:t>
            </a:r>
            <a:r>
              <a:rPr lang="en-US" sz="2800" smtClean="0"/>
              <a:t>a: Spain, Mexico, Italy, Portugal su 2002. bile u ovoj grupaciji, a u 2012. to više nisu. </a:t>
            </a:r>
            <a:endParaRPr lang="sr-Latn-CS" sz="280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/>
            </a:r>
            <a:br>
              <a:rPr lang="en-US" sz="2800" smtClean="0"/>
            </a:br>
            <a:endParaRPr lang="en-US" sz="2800" smtClean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Obrnuto, </a:t>
            </a:r>
            <a:r>
              <a:rPr lang="en-US" sz="2800" b="1" smtClean="0"/>
              <a:t> </a:t>
            </a:r>
            <a:r>
              <a:rPr lang="en-US" sz="2800" smtClean="0"/>
              <a:t>India </a:t>
            </a:r>
            <a:r>
              <a:rPr lang="en-US" sz="2800" b="1" smtClean="0"/>
              <a:t> </a:t>
            </a:r>
            <a:r>
              <a:rPr lang="en-US" sz="2800" smtClean="0"/>
              <a:t>nije u 2002 bila među najvećim neto uvoznicima kapita, dok u 2012 jeste, i to u značajnim procent</a:t>
            </a:r>
            <a:r>
              <a:rPr lang="sr-Latn-CS" sz="2800" smtClean="0"/>
              <a:t>u</a:t>
            </a:r>
            <a:r>
              <a:rPr lang="en-US" sz="2800" smtClean="0"/>
              <a:t>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(8) </a:t>
            </a:r>
            <a:r>
              <a:rPr lang="en-US" sz="2800" b="1" smtClean="0"/>
              <a:t> </a:t>
            </a:r>
            <a:r>
              <a:rPr lang="en-US" sz="2800" smtClean="0"/>
              <a:t>Nekoliko zemalja je i dalje u grupaciji najvećih neto izvoznica kapiata, ali sa znatno izmenjenim procentima učešća: </a:t>
            </a:r>
            <a:endParaRPr lang="sr-Latn-CS" sz="2800" smtClean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To se, pr</a:t>
            </a:r>
            <a:r>
              <a:rPr lang="sr-Latn-CS" sz="2800" smtClean="0"/>
              <a:t>ij</a:t>
            </a:r>
            <a:r>
              <a:rPr lang="en-US" sz="2800" smtClean="0"/>
              <a:t>e svega, odnosi na Japan (ogroman pad učešća), zatim na Nemačku, Kinu i Saudijsku Arabiu; ove tri poslednje su (postale) najveći neto izoznici kapitala, ali pojedinačno ne tako ub</a:t>
            </a:r>
            <a:r>
              <a:rPr lang="sr-Latn-CS" sz="2800" smtClean="0"/>
              <a:t>j</a:t>
            </a:r>
            <a:r>
              <a:rPr lang="en-US" sz="2800" smtClean="0"/>
              <a:t>edljivo kao što su, na drugoj strani, </a:t>
            </a:r>
            <a:r>
              <a:rPr lang="sr-Latn-CS" sz="2800" smtClean="0"/>
              <a:t>USA</a:t>
            </a:r>
            <a:r>
              <a:rPr lang="en-US" sz="2800" smtClean="0"/>
              <a:t> najveći neto uvoznik kapita.</a:t>
            </a:r>
          </a:p>
          <a:p>
            <a:pPr>
              <a:lnSpc>
                <a:spcPct val="80000"/>
              </a:lnSpc>
            </a:pPr>
            <a:endParaRPr lang="en-US" sz="2800" smtClean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en-US" sz="2900" b="1" smtClean="0"/>
              <a:t>KARAKTERISTIKE MEĐUNARODNOG KRETANJA KAPITALA</a:t>
            </a:r>
            <a:r>
              <a:rPr lang="en-US" sz="2900" smtClean="0"/>
              <a:t/>
            </a:r>
            <a:br>
              <a:rPr lang="en-US" sz="2900" smtClean="0"/>
            </a:br>
            <a:endParaRPr lang="en-US" sz="2900" smtClean="0"/>
          </a:p>
        </p:txBody>
      </p:sp>
      <p:sp>
        <p:nvSpPr>
          <p:cNvPr id="144387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mtClean="0">
                <a:solidFill>
                  <a:srgbClr val="FF0000"/>
                </a:solidFill>
              </a:rPr>
              <a:t>Međunarodno kretanje kapitala predstavlja transfer kupovne snage iz jedne zemlje u drugu, u novčanom vidu, u vidu roba i usluga te imovine</a:t>
            </a:r>
            <a:r>
              <a:rPr lang="sr-Latn-CS" smtClean="0">
                <a:solidFill>
                  <a:srgbClr val="FF0000"/>
                </a:solidFill>
              </a:rPr>
              <a:t>,</a:t>
            </a:r>
            <a:r>
              <a:rPr lang="en-US" smtClean="0">
                <a:solidFill>
                  <a:srgbClr val="FF0000"/>
                </a:solidFill>
              </a:rPr>
              <a:t> u cilju finan</a:t>
            </a:r>
            <a:r>
              <a:rPr lang="sr-Latn-CS" smtClean="0">
                <a:solidFill>
                  <a:srgbClr val="FF0000"/>
                </a:solidFill>
              </a:rPr>
              <a:t>s</a:t>
            </a:r>
            <a:r>
              <a:rPr lang="en-US" smtClean="0">
                <a:solidFill>
                  <a:srgbClr val="FF0000"/>
                </a:solidFill>
              </a:rPr>
              <a:t>iranja i investiranja. </a:t>
            </a:r>
            <a:endParaRPr lang="sr-Latn-CS" smtClean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r>
              <a:rPr lang="en-US" smtClean="0"/>
              <a:t>Po pravilu </a:t>
            </a:r>
            <a:r>
              <a:rPr lang="sr-Latn-CS" smtClean="0"/>
              <a:t>to </a:t>
            </a:r>
            <a:r>
              <a:rPr lang="en-US" smtClean="0"/>
              <a:t>izaziva porast kupovne snage u zemlji uvoznici kapitala a smanjenje kupovne snage u zemlji izvoznici kapitala. </a:t>
            </a:r>
            <a:endParaRPr lang="sr-Latn-CS" smtClean="0"/>
          </a:p>
          <a:p>
            <a:pPr>
              <a:lnSpc>
                <a:spcPct val="90000"/>
              </a:lnSpc>
            </a:pPr>
            <a:endParaRPr lang="en-US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sr-Latn-CS" smtClean="0"/>
              <a:t>Osnovne temetske jedinice</a:t>
            </a:r>
            <a:endParaRPr lang="en-US" smtClean="0"/>
          </a:p>
        </p:txBody>
      </p:sp>
      <p:sp>
        <p:nvSpPr>
          <p:cNvPr id="117763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sr-Latn-CS" sz="2400" smtClean="0"/>
              <a:t>Predmet, razvoj, izvori i principi međunarodnog finansijskog prava</a:t>
            </a:r>
          </a:p>
          <a:p>
            <a:pPr>
              <a:lnSpc>
                <a:spcPct val="80000"/>
              </a:lnSpc>
            </a:pPr>
            <a:r>
              <a:rPr lang="sr-Latn-CS" sz="2400" smtClean="0"/>
              <a:t>Međunarodni monetarni sistem</a:t>
            </a:r>
            <a:endParaRPr lang="en-US" sz="2400" smtClean="0"/>
          </a:p>
          <a:p>
            <a:pPr>
              <a:lnSpc>
                <a:spcPct val="80000"/>
              </a:lnSpc>
            </a:pPr>
            <a:r>
              <a:rPr lang="sr-Latn-CS" sz="2400" smtClean="0"/>
              <a:t>Međunarodni finansijski sistem,tokovi i odnosi</a:t>
            </a:r>
          </a:p>
          <a:p>
            <a:pPr>
              <a:lnSpc>
                <a:spcPct val="80000"/>
              </a:lnSpc>
            </a:pPr>
            <a:r>
              <a:rPr lang="sr-Latn-CS" sz="2400" smtClean="0"/>
              <a:t>Subjekti međunarodnog finansijskog prava</a:t>
            </a:r>
          </a:p>
          <a:p>
            <a:pPr>
              <a:lnSpc>
                <a:spcPct val="80000"/>
              </a:lnSpc>
            </a:pPr>
            <a:r>
              <a:rPr lang="sr-Latn-CS" sz="2400" smtClean="0"/>
              <a:t>Platni bilans i bilansna plaćanja </a:t>
            </a:r>
          </a:p>
          <a:p>
            <a:pPr>
              <a:lnSpc>
                <a:spcPct val="80000"/>
              </a:lnSpc>
            </a:pPr>
            <a:r>
              <a:rPr lang="sr-Latn-CS" sz="2400" smtClean="0"/>
              <a:t>Instrumenti i tehnike plaćanja u međunarodnom finansijskom pravu</a:t>
            </a:r>
          </a:p>
          <a:p>
            <a:pPr>
              <a:lnSpc>
                <a:spcPct val="80000"/>
              </a:lnSpc>
            </a:pPr>
            <a:r>
              <a:rPr lang="sr-Latn-CS" sz="2400" smtClean="0"/>
              <a:t>Pravo deviza  i devizno poslovanje u međunarodnim finansijskim odnosima</a:t>
            </a:r>
          </a:p>
          <a:p>
            <a:pPr>
              <a:lnSpc>
                <a:spcPct val="80000"/>
              </a:lnSpc>
            </a:pPr>
            <a:r>
              <a:rPr lang="sr-Latn-CS" sz="2400" smtClean="0"/>
              <a:t>Međunarodne finansijske institucije</a:t>
            </a:r>
          </a:p>
          <a:p>
            <a:pPr>
              <a:lnSpc>
                <a:spcPct val="80000"/>
              </a:lnSpc>
            </a:pPr>
            <a:r>
              <a:rPr lang="sr-Latn-CS" sz="2400" smtClean="0"/>
              <a:t>Indikatori inostrane zaduženosti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smtClean="0"/>
              <a:t>Porast kupovne snage u zemlji uvoznici kapitala djeluje u pravcu porasta uvoza, s obzirom da je pril</a:t>
            </a:r>
            <a:r>
              <a:rPr lang="sr-Latn-CS" smtClean="0"/>
              <a:t>i</a:t>
            </a:r>
            <a:r>
              <a:rPr lang="en-US" smtClean="0"/>
              <a:t>v novčane mase izazvao u zemlji porast cijena.</a:t>
            </a:r>
            <a:endParaRPr lang="sr-Latn-CS" smtClean="0"/>
          </a:p>
          <a:p>
            <a:r>
              <a:rPr lang="en-US" smtClean="0"/>
              <a:t> U zemlji izvoznici kapitala kupovna snaga se smanjila što je dovelo do sužavanja tržišta za proizvode prve zemlje.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800" smtClean="0"/>
              <a:t>Promjene u međunarodnom kretanju kapitala zemlja iskazuje</a:t>
            </a:r>
            <a:r>
              <a:rPr lang="sr-Latn-CS" sz="2800" smtClean="0"/>
              <a:t> SE</a:t>
            </a:r>
            <a:r>
              <a:rPr lang="en-US" sz="2800" smtClean="0"/>
              <a:t> u </a:t>
            </a:r>
            <a:r>
              <a:rPr lang="sr-Latn-CS" sz="2800" smtClean="0"/>
              <a:t>platnom bilansu</a:t>
            </a:r>
            <a:r>
              <a:rPr lang="en-US" sz="2800" smtClean="0"/>
              <a:t>, t</a:t>
            </a:r>
            <a:r>
              <a:rPr lang="sr-Latn-CS" sz="2800" smtClean="0"/>
              <a:t>a</a:t>
            </a:r>
            <a:r>
              <a:rPr lang="en-US" sz="2800" smtClean="0"/>
              <a:t>čnije u finan</a:t>
            </a:r>
            <a:r>
              <a:rPr lang="sr-Latn-CS" sz="2800" smtClean="0"/>
              <a:t>s</a:t>
            </a:r>
            <a:r>
              <a:rPr lang="en-US" sz="2800" smtClean="0"/>
              <a:t>ijsko</a:t>
            </a:r>
            <a:r>
              <a:rPr lang="sr-Latn-CS" sz="2800" smtClean="0"/>
              <a:t>m</a:t>
            </a:r>
            <a:r>
              <a:rPr lang="en-US" sz="2800" smtClean="0"/>
              <a:t> i kapitalno</a:t>
            </a:r>
            <a:r>
              <a:rPr lang="sr-Latn-CS" sz="2800" smtClean="0"/>
              <a:t>m</a:t>
            </a:r>
            <a:r>
              <a:rPr lang="en-US" sz="2800" smtClean="0"/>
              <a:t> podbilan</a:t>
            </a:r>
            <a:r>
              <a:rPr lang="sr-Latn-CS" sz="2800" smtClean="0"/>
              <a:t>su</a:t>
            </a:r>
            <a:r>
              <a:rPr lang="en-US" sz="2800" smtClean="0"/>
              <a:t>. </a:t>
            </a:r>
            <a:endParaRPr lang="sr-Latn-CS" sz="2800" smtClean="0"/>
          </a:p>
          <a:p>
            <a:pPr>
              <a:lnSpc>
                <a:spcPct val="80000"/>
              </a:lnSpc>
            </a:pPr>
            <a:r>
              <a:rPr lang="en-US" sz="2800" smtClean="0"/>
              <a:t>Zemlja koja ima deficit tekuće platn</a:t>
            </a:r>
            <a:r>
              <a:rPr lang="sr-Latn-CS" sz="2800" smtClean="0"/>
              <a:t>og bilansa</a:t>
            </a:r>
            <a:r>
              <a:rPr lang="en-US" sz="2800" smtClean="0"/>
              <a:t>, isti pokriva kretanjem rezervi ili uvozom kapitala. </a:t>
            </a:r>
            <a:endParaRPr lang="sr-Latn-CS" sz="2800" smtClean="0"/>
          </a:p>
          <a:p>
            <a:pPr>
              <a:lnSpc>
                <a:spcPct val="80000"/>
              </a:lnSpc>
            </a:pPr>
            <a:r>
              <a:rPr lang="en-US" sz="2800" smtClean="0"/>
              <a:t>Zato, u načelu zemlja koja ima deficit tekuće</a:t>
            </a:r>
            <a:r>
              <a:rPr lang="sr-Latn-CS" sz="2800" smtClean="0"/>
              <a:t>g</a:t>
            </a:r>
            <a:r>
              <a:rPr lang="en-US" sz="2800" smtClean="0"/>
              <a:t> </a:t>
            </a:r>
            <a:r>
              <a:rPr lang="sr-Latn-CS" sz="2800" smtClean="0"/>
              <a:t>platnog </a:t>
            </a:r>
            <a:r>
              <a:rPr lang="en-US" sz="2800" smtClean="0"/>
              <a:t>bilan</a:t>
            </a:r>
            <a:r>
              <a:rPr lang="sr-Latn-CS" sz="2800" smtClean="0"/>
              <a:t>sa </a:t>
            </a:r>
            <a:r>
              <a:rPr lang="en-US" sz="2800" smtClean="0"/>
              <a:t>ima suficit finan</a:t>
            </a:r>
            <a:r>
              <a:rPr lang="sr-Latn-CS" sz="2800" smtClean="0"/>
              <a:t>s</a:t>
            </a:r>
            <a:r>
              <a:rPr lang="en-US" sz="2800" smtClean="0"/>
              <a:t>ijsk</a:t>
            </a:r>
            <a:r>
              <a:rPr lang="sr-Latn-CS" sz="2800" smtClean="0"/>
              <a:t>og </a:t>
            </a:r>
            <a:r>
              <a:rPr lang="en-US" sz="2800" smtClean="0"/>
              <a:t> i kapitaln</a:t>
            </a:r>
            <a:r>
              <a:rPr lang="sr-Latn-CS" sz="2800" smtClean="0"/>
              <a:t>og </a:t>
            </a:r>
            <a:r>
              <a:rPr lang="en-US" sz="2800" smtClean="0"/>
              <a:t> podbilan</a:t>
            </a:r>
            <a:r>
              <a:rPr lang="sr-Latn-CS" sz="2800" smtClean="0"/>
              <a:t>sa </a:t>
            </a:r>
            <a:r>
              <a:rPr lang="en-US" sz="2800" smtClean="0"/>
              <a:t> (kapitalni pril</a:t>
            </a:r>
            <a:r>
              <a:rPr lang="sr-Latn-CS" sz="2800" smtClean="0"/>
              <a:t>i</a:t>
            </a:r>
            <a:r>
              <a:rPr lang="en-US" sz="2800" smtClean="0"/>
              <a:t>vi su veći od kapitalnih odl</a:t>
            </a:r>
            <a:r>
              <a:rPr lang="sr-Latn-CS" sz="2800" smtClean="0"/>
              <a:t>i</a:t>
            </a:r>
            <a:r>
              <a:rPr lang="en-US" sz="2800" smtClean="0"/>
              <a:t>va). </a:t>
            </a:r>
            <a:endParaRPr lang="sr-Latn-CS" sz="2800" smtClean="0"/>
          </a:p>
          <a:p>
            <a:pPr>
              <a:lnSpc>
                <a:spcPct val="80000"/>
              </a:lnSpc>
            </a:pPr>
            <a:r>
              <a:rPr lang="en-US" sz="2800" smtClean="0">
                <a:solidFill>
                  <a:srgbClr val="FF0000"/>
                </a:solidFill>
              </a:rPr>
              <a:t>Kumulativni zb</a:t>
            </a:r>
            <a:r>
              <a:rPr lang="sr-Latn-CS" sz="2800" smtClean="0">
                <a:solidFill>
                  <a:srgbClr val="FF0000"/>
                </a:solidFill>
              </a:rPr>
              <a:t>i</a:t>
            </a:r>
            <a:r>
              <a:rPr lang="en-US" sz="2800" smtClean="0">
                <a:solidFill>
                  <a:srgbClr val="FF0000"/>
                </a:solidFill>
              </a:rPr>
              <a:t>r deficita tekuće</a:t>
            </a:r>
            <a:r>
              <a:rPr lang="sr-Latn-CS" sz="2800" smtClean="0">
                <a:solidFill>
                  <a:srgbClr val="FF0000"/>
                </a:solidFill>
              </a:rPr>
              <a:t>g platnog bilansa</a:t>
            </a:r>
            <a:r>
              <a:rPr lang="en-US" sz="2800" smtClean="0">
                <a:solidFill>
                  <a:srgbClr val="FF0000"/>
                </a:solidFill>
              </a:rPr>
              <a:t>, odnosno suficita finan</a:t>
            </a:r>
            <a:r>
              <a:rPr lang="sr-Latn-CS" sz="2800" smtClean="0">
                <a:solidFill>
                  <a:srgbClr val="FF0000"/>
                </a:solidFill>
              </a:rPr>
              <a:t>s</a:t>
            </a:r>
            <a:r>
              <a:rPr lang="en-US" sz="2800" smtClean="0">
                <a:solidFill>
                  <a:srgbClr val="FF0000"/>
                </a:solidFill>
              </a:rPr>
              <a:t>ijsk</a:t>
            </a:r>
            <a:r>
              <a:rPr lang="sr-Latn-CS" sz="2800" smtClean="0">
                <a:solidFill>
                  <a:srgbClr val="FF0000"/>
                </a:solidFill>
              </a:rPr>
              <a:t>og i</a:t>
            </a:r>
            <a:r>
              <a:rPr lang="en-US" sz="2800" smtClean="0">
                <a:solidFill>
                  <a:srgbClr val="FF0000"/>
                </a:solidFill>
              </a:rPr>
              <a:t> kapitaln</a:t>
            </a:r>
            <a:r>
              <a:rPr lang="sr-Latn-CS" sz="2800" smtClean="0">
                <a:solidFill>
                  <a:srgbClr val="FF0000"/>
                </a:solidFill>
              </a:rPr>
              <a:t>og bilansa</a:t>
            </a:r>
            <a:r>
              <a:rPr lang="en-US" sz="2800" smtClean="0">
                <a:solidFill>
                  <a:srgbClr val="FF0000"/>
                </a:solidFill>
              </a:rPr>
              <a:t> označava </a:t>
            </a:r>
            <a:r>
              <a:rPr lang="sr-Latn-CS" sz="2800" smtClean="0">
                <a:solidFill>
                  <a:srgbClr val="FF0000"/>
                </a:solidFill>
              </a:rPr>
              <a:t>spoljni</a:t>
            </a:r>
            <a:r>
              <a:rPr lang="en-US" sz="2800" smtClean="0">
                <a:solidFill>
                  <a:srgbClr val="FF0000"/>
                </a:solidFill>
              </a:rPr>
              <a:t> dug zemlje. </a:t>
            </a:r>
          </a:p>
          <a:p>
            <a:pPr>
              <a:lnSpc>
                <a:spcPct val="80000"/>
              </a:lnSpc>
            </a:pPr>
            <a:endParaRPr lang="en-US" sz="2800" smtClean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Današnju globalnu svjetsku privredu nemoguće je zamisliti bez međunarodne trgovine koja počiva na međunarodnoj razmjeni i specijalizaciji. </a:t>
            </a:r>
            <a:endParaRPr lang="sr-Latn-CS" smtClean="0"/>
          </a:p>
          <a:p>
            <a:pPr>
              <a:lnSpc>
                <a:spcPct val="90000"/>
              </a:lnSpc>
            </a:pPr>
            <a:r>
              <a:rPr lang="en-US" smtClean="0"/>
              <a:t>Da bi postojala specijalizacija, mora postojati podjela rada. </a:t>
            </a:r>
            <a:endParaRPr lang="sr-Latn-CS" smtClean="0"/>
          </a:p>
          <a:p>
            <a:pPr>
              <a:lnSpc>
                <a:spcPct val="90000"/>
              </a:lnSpc>
            </a:pPr>
            <a:r>
              <a:rPr lang="en-US" smtClean="0"/>
              <a:t>Specijalizacija povećava pro</a:t>
            </a:r>
            <a:r>
              <a:rPr lang="sr-Latn-CS" smtClean="0"/>
              <a:t>duktivnost </a:t>
            </a:r>
            <a:r>
              <a:rPr lang="en-US" smtClean="0"/>
              <a:t> rada, čime se snižavaju proizvodni troškovi i cijene samih proizvoda. </a:t>
            </a:r>
            <a:endParaRPr lang="sr-Latn-CS" smtClean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smtClean="0"/>
              <a:t>Uz niže cijene proizvoda, moguće je istim dohotkom nabaviti više proizvoda i tako u većem st</a:t>
            </a:r>
            <a:r>
              <a:rPr lang="sr-Latn-CS" sz="2800" smtClean="0"/>
              <a:t>epenu </a:t>
            </a:r>
            <a:r>
              <a:rPr lang="en-US" sz="2800" smtClean="0"/>
              <a:t> zadovoljiti potrebe, iz čega možemo zaključiti da podjela rada, specijalizacija i razmjena utječu na povećanje mogućnosti zadovoljenja potreba, odnosno, na povećanje materijalnog blagostanja. </a:t>
            </a:r>
            <a:endParaRPr lang="sr-Latn-CS" sz="2800" smtClean="0"/>
          </a:p>
          <a:p>
            <a:pPr>
              <a:lnSpc>
                <a:spcPct val="90000"/>
              </a:lnSpc>
            </a:pPr>
            <a:r>
              <a:rPr lang="en-US" sz="2800" smtClean="0"/>
              <a:t>Zbog toga se mnoge zemlje specijaliz</a:t>
            </a:r>
            <a:r>
              <a:rPr lang="sr-Latn-CS" sz="2800" smtClean="0"/>
              <a:t>uj</a:t>
            </a:r>
            <a:r>
              <a:rPr lang="en-US" sz="2800" smtClean="0"/>
              <a:t>u u proizvodnji onih dobara i usluga u kojima imaju komparativne prednosti u odnosu na druge zemlje. </a:t>
            </a:r>
          </a:p>
          <a:p>
            <a:pPr>
              <a:lnSpc>
                <a:spcPct val="90000"/>
              </a:lnSpc>
            </a:pPr>
            <a:endParaRPr lang="en-US" sz="2800" smtClean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smtClean="0"/>
              <a:t>Na taj način pozicioniraju se na svjetskom tržištu stvarajući globalno prepoznatljive brandove. </a:t>
            </a:r>
            <a:endParaRPr lang="sr-Latn-CS" smtClean="0"/>
          </a:p>
          <a:p>
            <a:r>
              <a:rPr lang="en-US" smtClean="0"/>
              <a:t>Koliko će se određena zemlja specijaliz</a:t>
            </a:r>
            <a:r>
              <a:rPr lang="sr-Latn-CS" smtClean="0"/>
              <a:t>ovati </a:t>
            </a:r>
            <a:r>
              <a:rPr lang="en-US" smtClean="0"/>
              <a:t> i </a:t>
            </a:r>
            <a:r>
              <a:rPr lang="sr-Latn-CS" smtClean="0"/>
              <a:t>učestvovati</a:t>
            </a:r>
            <a:r>
              <a:rPr lang="en-US" smtClean="0"/>
              <a:t> u međunarodnoj razmjeni </a:t>
            </a:r>
            <a:r>
              <a:rPr lang="sr-Latn-CS" smtClean="0"/>
              <a:t>za</a:t>
            </a:r>
            <a:r>
              <a:rPr lang="en-US" smtClean="0"/>
              <a:t>visi prvenstveno o veličini tržišta. </a:t>
            </a:r>
            <a:endParaRPr lang="sr-Latn-CS" smtClean="0"/>
          </a:p>
          <a:p>
            <a:endParaRPr lang="en-US" smtClean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sz="2800" smtClean="0"/>
              <a:t>Što je neka zemlja manja, dakle, što ima manje tržište, to će ona biti otvorenija i upućenija na međunarodnu razmjenu</a:t>
            </a:r>
            <a:r>
              <a:rPr lang="sr-Latn-CS" sz="2800" smtClean="0"/>
              <a:t>,</a:t>
            </a:r>
            <a:r>
              <a:rPr lang="en-US" sz="2800" smtClean="0"/>
              <a:t> nego velike zemlje, kod kojih je unutar</a:t>
            </a:r>
            <a:r>
              <a:rPr lang="sr-Latn-CS" sz="2800" smtClean="0"/>
              <a:t>aš</a:t>
            </a:r>
            <a:r>
              <a:rPr lang="en-US" sz="2800" smtClean="0"/>
              <a:t>nje tržište veliko. </a:t>
            </a:r>
            <a:endParaRPr lang="sr-Latn-CS" sz="2800" smtClean="0"/>
          </a:p>
          <a:p>
            <a:r>
              <a:rPr lang="en-US" sz="2800" smtClean="0"/>
              <a:t>St</a:t>
            </a:r>
            <a:r>
              <a:rPr lang="sr-Latn-CS" sz="2800" smtClean="0"/>
              <a:t>epen</a:t>
            </a:r>
            <a:r>
              <a:rPr lang="en-US" sz="2800" smtClean="0"/>
              <a:t> specijalizacije i razmjene </a:t>
            </a:r>
            <a:r>
              <a:rPr lang="sr-Latn-CS" sz="2800" smtClean="0"/>
              <a:t>za</a:t>
            </a:r>
            <a:r>
              <a:rPr lang="en-US" sz="2800" smtClean="0"/>
              <a:t>visit će, između ostalog, o prirodnim u</a:t>
            </a:r>
            <a:r>
              <a:rPr lang="sr-Latn-CS" sz="2800" smtClean="0"/>
              <a:t>slovi</a:t>
            </a:r>
            <a:r>
              <a:rPr lang="en-US" sz="2800" smtClean="0"/>
              <a:t>ma, s naglaskom na veličinu i strukturu proizvodnih resursa; o demografskim u</a:t>
            </a:r>
            <a:r>
              <a:rPr lang="sr-Latn-CS" sz="2800" smtClean="0"/>
              <a:t>slov</a:t>
            </a:r>
            <a:r>
              <a:rPr lang="en-US" sz="2800" smtClean="0"/>
              <a:t>ima, kao što su broj i struktura stanovništva, gust</a:t>
            </a:r>
            <a:r>
              <a:rPr lang="sr-Latn-CS" sz="2800" smtClean="0"/>
              <a:t>ina </a:t>
            </a:r>
            <a:r>
              <a:rPr lang="en-US" sz="2800" smtClean="0"/>
              <a:t> naseljenosti, st</a:t>
            </a:r>
            <a:r>
              <a:rPr lang="sr-Latn-CS" sz="2800" smtClean="0"/>
              <a:t>epen </a:t>
            </a:r>
            <a:r>
              <a:rPr lang="en-US" sz="2800" smtClean="0"/>
              <a:t> obrazovanja, itd. </a:t>
            </a:r>
          </a:p>
          <a:p>
            <a:endParaRPr lang="en-US" sz="2800" smtClean="0"/>
          </a:p>
          <a:p>
            <a:endParaRPr lang="en-US" sz="2800" smtClean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Udio </a:t>
            </a:r>
            <a:r>
              <a:rPr lang="sr-Latn-CS" smtClean="0"/>
              <a:t>spoljne</a:t>
            </a:r>
            <a:r>
              <a:rPr lang="en-US" smtClean="0"/>
              <a:t> trgovine robom i uslugama u domaćem proizvodu mjeri otvorenost neke privrede. </a:t>
            </a:r>
            <a:endParaRPr lang="sr-Latn-CS" smtClean="0"/>
          </a:p>
          <a:p>
            <a:pPr>
              <a:lnSpc>
                <a:spcPct val="90000"/>
              </a:lnSpc>
            </a:pPr>
            <a:r>
              <a:rPr lang="en-US" smtClean="0"/>
              <a:t>Što je privreda otvorenija, to su veće</a:t>
            </a:r>
            <a:r>
              <a:rPr lang="sr-Latn-CS" smtClean="0"/>
              <a:t> </a:t>
            </a:r>
            <a:r>
              <a:rPr lang="en-US" smtClean="0"/>
              <a:t>njene koristi od međunarodne razmjene, ali je i veća izloženost te privrede poremećajima koji nastaju u svjetsko</a:t>
            </a:r>
            <a:r>
              <a:rPr lang="sr-Latn-CS" smtClean="0"/>
              <a:t>j privredi </a:t>
            </a:r>
            <a:r>
              <a:rPr lang="en-US" smtClean="0"/>
              <a:t>i veća su ograničenja njezinoj ekonomskoj politici. </a:t>
            </a:r>
          </a:p>
          <a:p>
            <a:pPr>
              <a:lnSpc>
                <a:spcPct val="90000"/>
              </a:lnSpc>
            </a:pPr>
            <a:r>
              <a:rPr lang="en-US" sz="1600" smtClean="0"/>
              <a:t>2Babić, M., Babić, A.: </a:t>
            </a:r>
            <a:r>
              <a:rPr lang="en-US" sz="1600" b="1" smtClean="0"/>
              <a:t>”Međunarodna ekonomija”</a:t>
            </a:r>
            <a:r>
              <a:rPr lang="en-US" sz="1600" smtClean="0"/>
              <a:t>, Mate d.o.o., Zagreb, 2000., str. 181. </a:t>
            </a:r>
          </a:p>
          <a:p>
            <a:pPr>
              <a:lnSpc>
                <a:spcPct val="90000"/>
              </a:lnSpc>
            </a:pPr>
            <a:endParaRPr lang="en-US" sz="1600" smtClean="0"/>
          </a:p>
          <a:p>
            <a:pPr>
              <a:lnSpc>
                <a:spcPct val="90000"/>
              </a:lnSpc>
            </a:pPr>
            <a:endParaRPr lang="en-US" smtClean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smtClean="0"/>
              <a:t>Otvorena privreda povezana je s privredom ino</a:t>
            </a:r>
            <a:r>
              <a:rPr lang="sr-Latn-CS" smtClean="0"/>
              <a:t>stranstva </a:t>
            </a:r>
            <a:r>
              <a:rPr lang="en-US" smtClean="0"/>
              <a:t> kroz tri grupe veza</a:t>
            </a:r>
            <a:r>
              <a:rPr lang="sr-Latn-CS" smtClean="0"/>
              <a:t>:</a:t>
            </a:r>
            <a:r>
              <a:rPr lang="en-US" smtClean="0"/>
              <a:t>  </a:t>
            </a:r>
          </a:p>
          <a:p>
            <a:r>
              <a:rPr lang="en-US" smtClean="0"/>
              <a:t>Kroz međunarodnu razmjenu roba i usluga </a:t>
            </a:r>
          </a:p>
          <a:p>
            <a:r>
              <a:rPr lang="en-US" smtClean="0"/>
              <a:t>Kroz međunarodnu mobilnost proizvodnih faktora </a:t>
            </a:r>
          </a:p>
          <a:p>
            <a:r>
              <a:rPr lang="en-US" smtClean="0"/>
              <a:t> Kroz međunarodnu razmjenu nacionalnih valuta. </a:t>
            </a:r>
          </a:p>
          <a:p>
            <a:endParaRPr lang="en-US" sz="2800" smtClean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smtClean="0"/>
              <a:t>Pod međunarodnim kretanjem proizvodnih faktora podrazumijevamo prijenos tehnologije, kretanje radne snage i kretanje kapitala. Međunarodno kretanje kapitala predstavlja transfer realnih i finan</a:t>
            </a:r>
            <a:r>
              <a:rPr lang="sr-Latn-CS" smtClean="0"/>
              <a:t>s</a:t>
            </a:r>
            <a:r>
              <a:rPr lang="en-US" smtClean="0"/>
              <a:t>ijskih sredstava među različitim zemljama. </a:t>
            </a:r>
            <a:endParaRPr lang="sr-Latn-CS" smtClean="0"/>
          </a:p>
          <a:p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800" smtClean="0"/>
              <a:t>Iz nacionalnih računa otvorene privrede poznato je da se investicije finan</a:t>
            </a:r>
            <a:r>
              <a:rPr lang="sr-Latn-CS" sz="2800" smtClean="0"/>
              <a:t>s</a:t>
            </a:r>
            <a:r>
              <a:rPr lang="en-US" sz="2800" smtClean="0"/>
              <a:t>iraju iz domaće akumulacije (štednje) i ino</a:t>
            </a:r>
            <a:r>
              <a:rPr lang="sr-Latn-CS" sz="2800" smtClean="0"/>
              <a:t>stra</a:t>
            </a:r>
            <a:r>
              <a:rPr lang="en-US" sz="2800" smtClean="0"/>
              <a:t>nih sredstava (zaduženje), </a:t>
            </a:r>
            <a:endParaRPr lang="sr-Latn-CS" sz="2800" smtClean="0"/>
          </a:p>
          <a:p>
            <a:pPr>
              <a:lnSpc>
                <a:spcPct val="80000"/>
              </a:lnSpc>
            </a:pPr>
            <a:r>
              <a:rPr lang="sr-Latn-CS" sz="2800" smtClean="0"/>
              <a:t>T</a:t>
            </a:r>
            <a:r>
              <a:rPr lang="en-US" sz="2800" smtClean="0"/>
              <a:t>o znači da zemlje koje imaju veće investicije od štednje moraju posuditi sredstva od drugih zemalja kako bi finan</a:t>
            </a:r>
            <a:r>
              <a:rPr lang="sr-Latn-CS" sz="2800" smtClean="0"/>
              <a:t>s</a:t>
            </a:r>
            <a:r>
              <a:rPr lang="en-US" sz="2800" smtClean="0"/>
              <a:t>irale vlastite investicije. </a:t>
            </a:r>
            <a:endParaRPr lang="sr-Latn-CS" sz="2800" smtClean="0"/>
          </a:p>
          <a:p>
            <a:pPr>
              <a:lnSpc>
                <a:spcPct val="80000"/>
              </a:lnSpc>
            </a:pPr>
            <a:r>
              <a:rPr lang="sr-Latn-CS" sz="2800" smtClean="0"/>
              <a:t>Z</a:t>
            </a:r>
            <a:r>
              <a:rPr lang="en-US" sz="2800" smtClean="0"/>
              <a:t>emlja koja ima veću štednju od investicija, može taj višak investirati u ino</a:t>
            </a:r>
            <a:r>
              <a:rPr lang="sr-Latn-CS" sz="2800" smtClean="0"/>
              <a:t>stranstvu</a:t>
            </a:r>
            <a:r>
              <a:rPr lang="en-US" sz="2800" smtClean="0"/>
              <a:t>. </a:t>
            </a:r>
            <a:endParaRPr lang="sr-Latn-CS" sz="2800" smtClean="0"/>
          </a:p>
          <a:p>
            <a:pPr>
              <a:lnSpc>
                <a:spcPct val="80000"/>
              </a:lnSpc>
            </a:pPr>
            <a:r>
              <a:rPr lang="en-US" sz="2800" smtClean="0"/>
              <a:t>Zbog toga je nejednakost između štednje i investicija u pojedinim zemljama glavni uzrok međunarodnih finan</a:t>
            </a:r>
            <a:r>
              <a:rPr lang="sr-Latn-CS" sz="2800" smtClean="0"/>
              <a:t>s</a:t>
            </a:r>
            <a:r>
              <a:rPr lang="en-US" sz="2800" smtClean="0"/>
              <a:t>ijskih tokova.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idx="4294967295"/>
          </p:nvPr>
        </p:nvSpPr>
        <p:spPr>
          <a:xfrm>
            <a:off x="457200" y="836613"/>
            <a:ext cx="8229600" cy="5289550"/>
          </a:xfrm>
        </p:spPr>
        <p:txBody>
          <a:bodyPr/>
          <a:lstStyle/>
          <a:p>
            <a:endParaRPr lang="en-US" smtClean="0"/>
          </a:p>
          <a:p>
            <a:pPr>
              <a:buFont typeface="Wingdings" pitchFamily="2" charset="2"/>
              <a:buNone/>
            </a:pPr>
            <a:r>
              <a:rPr lang="en-US" b="1" i="1" smtClean="0"/>
              <a:t>Obaveze studenata: </a:t>
            </a:r>
            <a:endParaRPr lang="en-US" smtClean="0"/>
          </a:p>
          <a:p>
            <a:pPr>
              <a:buFont typeface="Wingdings" pitchFamily="2" charset="2"/>
              <a:buNone/>
            </a:pPr>
            <a:r>
              <a:rPr lang="en-US" smtClean="0"/>
              <a:t>Obavezno je prisustvo na nastavi  i vježbama - aktivnost. Student </a:t>
            </a:r>
            <a:r>
              <a:rPr lang="sr-Latn-CS" smtClean="0"/>
              <a:t>može </a:t>
            </a:r>
            <a:r>
              <a:rPr lang="en-US" smtClean="0"/>
              <a:t> pripremiti i prezentirati seminarski rad. Polaganje  kolokvija u skladu sa tokom izvođenja nastave, te pismeni ispit. 	</a:t>
            </a:r>
          </a:p>
          <a:p>
            <a:endParaRPr lang="en-US" smtClean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sr-Latn-CS" sz="2800" smtClean="0"/>
          </a:p>
          <a:p>
            <a:pPr>
              <a:lnSpc>
                <a:spcPct val="80000"/>
              </a:lnSpc>
            </a:pPr>
            <a:r>
              <a:rPr lang="en-US" sz="2800" smtClean="0"/>
              <a:t>Zemlja koja ima višak štednje nad investicijama i skladno tome ni</a:t>
            </a:r>
            <a:r>
              <a:rPr lang="sr-Latn-CS" sz="2800" smtClean="0"/>
              <a:t>ske </a:t>
            </a:r>
            <a:r>
              <a:rPr lang="en-US" sz="2800" smtClean="0"/>
              <a:t> kamatn</a:t>
            </a:r>
            <a:r>
              <a:rPr lang="sr-Latn-CS" sz="2800" smtClean="0"/>
              <a:t>e stope</a:t>
            </a:r>
            <a:r>
              <a:rPr lang="en-US" sz="2800" smtClean="0"/>
              <a:t>, ima koristi od investicija u zemlju gdje postoji relativni manjak štednje iz čega proizlazi viša cijena kapitala, kamata. </a:t>
            </a:r>
            <a:endParaRPr lang="sr-Latn-CS" sz="2800" smtClean="0"/>
          </a:p>
          <a:p>
            <a:pPr>
              <a:lnSpc>
                <a:spcPct val="80000"/>
              </a:lnSpc>
            </a:pPr>
            <a:r>
              <a:rPr lang="en-US" sz="2800" smtClean="0"/>
              <a:t>Ali i zemlja uvoznica kapitala, u kojoj je potražnja za kapitalom veća od njegove ponude i zbog toga relativno viš</a:t>
            </a:r>
            <a:r>
              <a:rPr lang="sr-Latn-CS" sz="2800" smtClean="0"/>
              <a:t>a</a:t>
            </a:r>
            <a:r>
              <a:rPr lang="en-US" sz="2800" smtClean="0"/>
              <a:t> kamata, ima koristi od uvoza kapitala.</a:t>
            </a:r>
            <a:endParaRPr lang="sr-Latn-CS" sz="2800" smtClean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sr-Latn-CS" sz="2800" smtClean="0"/>
              <a:t>	</a:t>
            </a:r>
            <a:r>
              <a:rPr lang="en-US" sz="2800" smtClean="0"/>
              <a:t> </a:t>
            </a:r>
            <a:r>
              <a:rPr lang="en-US" sz="1400" smtClean="0"/>
              <a:t>Babić, M., Babić, A. …, isto, str. 206. </a:t>
            </a:r>
          </a:p>
          <a:p>
            <a:pPr>
              <a:lnSpc>
                <a:spcPct val="80000"/>
              </a:lnSpc>
            </a:pPr>
            <a:endParaRPr lang="en-US" sz="1400" smtClean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sz="1400" smtClean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sr-Latn-CS" sz="2800" smtClean="0"/>
              <a:t>   U</a:t>
            </a:r>
            <a:r>
              <a:rPr lang="en-US" sz="2800" smtClean="0"/>
              <a:t>vozom kapitala, povećava se njegova ponuda i opada cijena, kamata. </a:t>
            </a:r>
            <a:endParaRPr lang="sr-Latn-CS" sz="2800" smtClean="0"/>
          </a:p>
          <a:p>
            <a:pPr>
              <a:lnSpc>
                <a:spcPct val="80000"/>
              </a:lnSpc>
            </a:pPr>
            <a:r>
              <a:rPr lang="en-US" sz="2800" smtClean="0"/>
              <a:t>Opadanje kamat</a:t>
            </a:r>
            <a:r>
              <a:rPr lang="sr-Latn-CS" sz="2800" smtClean="0"/>
              <a:t>a</a:t>
            </a:r>
            <a:r>
              <a:rPr lang="en-US" sz="2800" smtClean="0"/>
              <a:t> čini više investicijskih projekata rentabilnima. </a:t>
            </a:r>
            <a:endParaRPr lang="sr-Latn-CS" sz="2800" smtClean="0"/>
          </a:p>
          <a:p>
            <a:pPr>
              <a:lnSpc>
                <a:spcPct val="80000"/>
              </a:lnSpc>
            </a:pPr>
            <a:r>
              <a:rPr lang="en-US" sz="2800" smtClean="0"/>
              <a:t>To ut</a:t>
            </a:r>
            <a:r>
              <a:rPr lang="sr-Latn-CS" sz="2800" smtClean="0"/>
              <a:t>i</a:t>
            </a:r>
            <a:r>
              <a:rPr lang="en-US" sz="2800" smtClean="0"/>
              <a:t>če na povećanje investicija. </a:t>
            </a:r>
            <a:endParaRPr lang="sr-Latn-CS" sz="2800" smtClean="0"/>
          </a:p>
          <a:p>
            <a:pPr>
              <a:lnSpc>
                <a:spcPct val="80000"/>
              </a:lnSpc>
            </a:pPr>
            <a:r>
              <a:rPr lang="en-US" sz="2800" smtClean="0"/>
              <a:t>Povećanje investicija procesom multiplikatora utječe na povećanje domaćeg proizvoda, dohotka, potrošnje, štednje itd. </a:t>
            </a:r>
            <a:endParaRPr lang="sr-Latn-CS" sz="2800" smtClean="0"/>
          </a:p>
          <a:p>
            <a:pPr>
              <a:lnSpc>
                <a:spcPct val="80000"/>
              </a:lnSpc>
            </a:pPr>
            <a:r>
              <a:rPr lang="en-US" sz="2800" smtClean="0"/>
              <a:t>Na taj se način ubrzava i moguća stopa rasta u zemlji.</a:t>
            </a:r>
          </a:p>
          <a:p>
            <a:pPr>
              <a:lnSpc>
                <a:spcPct val="80000"/>
              </a:lnSpc>
            </a:pPr>
            <a:r>
              <a:rPr lang="sr-Latn-CS" sz="2800" smtClean="0"/>
              <a:t>	</a:t>
            </a:r>
            <a:r>
              <a:rPr lang="en-US" sz="2800" smtClean="0"/>
              <a:t> </a:t>
            </a:r>
            <a:r>
              <a:rPr lang="en-US" sz="1400" smtClean="0"/>
              <a:t>Babić, M., Babić, A. …, isto, str. 206. 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smtClean="0"/>
              <a:t>Međunarodni financijski tokovi u prošlosti su pratili međunarodna kretanja robe i usluga, dakle, bili su u</a:t>
            </a:r>
            <a:r>
              <a:rPr lang="sr-Latn-CS" smtClean="0"/>
              <a:t>slovljeni</a:t>
            </a:r>
            <a:r>
              <a:rPr lang="en-US" smtClean="0"/>
              <a:t> finan</a:t>
            </a:r>
            <a:r>
              <a:rPr lang="sr-Latn-CS" smtClean="0"/>
              <a:t>s</a:t>
            </a:r>
            <a:r>
              <a:rPr lang="en-US" smtClean="0"/>
              <a:t>iranjem međunarodne razmjene. </a:t>
            </a:r>
            <a:endParaRPr lang="sr-Latn-CS" smtClean="0"/>
          </a:p>
          <a:p>
            <a:r>
              <a:rPr lang="en-US" smtClean="0"/>
              <a:t>Međutim, posljednjih nekoliko desetljeća uočen je mnogo veći rast finan</a:t>
            </a:r>
            <a:r>
              <a:rPr lang="sr-Latn-CS" smtClean="0"/>
              <a:t>s</a:t>
            </a:r>
            <a:r>
              <a:rPr lang="en-US" smtClean="0"/>
              <a:t>ijskih transakcija u odnosu na trgovinske transakcije robe i usluga</a:t>
            </a:r>
            <a:r>
              <a:rPr lang="sr-Latn-CS" smtClean="0"/>
              <a:t>. </a:t>
            </a:r>
          </a:p>
          <a:p>
            <a:pPr>
              <a:buFont typeface="Wingdings" pitchFamily="2" charset="2"/>
              <a:buNone/>
            </a:pPr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sr-Latn-CS" sz="2800" smtClean="0"/>
              <a:t>To</a:t>
            </a:r>
            <a:r>
              <a:rPr lang="en-US" sz="2800" smtClean="0"/>
              <a:t>  dov</a:t>
            </a:r>
            <a:r>
              <a:rPr lang="sr-Latn-CS" sz="2800" smtClean="0"/>
              <a:t>odi </a:t>
            </a:r>
            <a:r>
              <a:rPr lang="en-US" sz="2800" smtClean="0"/>
              <a:t> do zaključka da su financijski tokovi autonomni i da ne služe samo financiranju trgovačkih tokova, nego da služe i za povećanje zarade</a:t>
            </a:r>
            <a:r>
              <a:rPr lang="sr-Latn-CS" sz="2800" smtClean="0"/>
              <a:t> i</a:t>
            </a:r>
            <a:r>
              <a:rPr lang="en-US" sz="2800" smtClean="0"/>
              <a:t> štednje.</a:t>
            </a:r>
            <a:endParaRPr lang="sr-Latn-CS" sz="2800" smtClean="0"/>
          </a:p>
          <a:p>
            <a:r>
              <a:rPr lang="en-US" sz="2800" smtClean="0"/>
              <a:t> Brzi rast međunarodnih finan</a:t>
            </a:r>
            <a:r>
              <a:rPr lang="sr-Latn-CS" sz="2800" smtClean="0"/>
              <a:t>s</a:t>
            </a:r>
            <a:r>
              <a:rPr lang="en-US" sz="2800" smtClean="0"/>
              <a:t>ijskih transakcija imao je značajne posljedice, u prvom redu na stimuli</a:t>
            </a:r>
            <a:r>
              <a:rPr lang="sr-Latn-CS" sz="2800" smtClean="0"/>
              <a:t>sanje</a:t>
            </a:r>
            <a:r>
              <a:rPr lang="en-US" sz="2800" smtClean="0"/>
              <a:t> prijenosa viška štednje nad investicijama iz jedne zemlje u drugu i finan</a:t>
            </a:r>
            <a:r>
              <a:rPr lang="sr-Latn-CS" sz="2800" smtClean="0"/>
              <a:t>s</a:t>
            </a:r>
            <a:r>
              <a:rPr lang="en-US" sz="2800" smtClean="0"/>
              <a:t>iranje investicija u deficitarnim zemljama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800" smtClean="0"/>
              <a:t>Na taj način međunarodna kretanja kapitala ut</a:t>
            </a:r>
            <a:r>
              <a:rPr lang="sr-Latn-CS" sz="2800" smtClean="0"/>
              <a:t>i</a:t>
            </a:r>
            <a:r>
              <a:rPr lang="en-US" sz="2800" smtClean="0"/>
              <a:t>cala su na smanjenje rizika u graničnoj efikasnosti investicija u pojedinim zemljama, što je dovelo do bolje alokacije resursa u svijetu i veće disperzije i pokrivanja rizika.</a:t>
            </a:r>
            <a:endParaRPr lang="sr-Latn-CS" sz="2800" smtClean="0"/>
          </a:p>
          <a:p>
            <a:pPr>
              <a:lnSpc>
                <a:spcPct val="80000"/>
              </a:lnSpc>
            </a:pPr>
            <a:r>
              <a:rPr lang="en-US" sz="2800" smtClean="0"/>
              <a:t> Sve je to dovelo do povećanja međunarodne razmjene, međunarodne podjele rada, povećanja svjetske produktivnosti, proizvodnje i životnog standarda. </a:t>
            </a:r>
            <a:endParaRPr lang="sr-Latn-CS" sz="2800" smtClean="0"/>
          </a:p>
          <a:p>
            <a:pPr>
              <a:lnSpc>
                <a:spcPct val="80000"/>
              </a:lnSpc>
            </a:pPr>
            <a:r>
              <a:rPr lang="en-US" sz="2800" smtClean="0"/>
              <a:t>Međutim, s druge strane, ovaj brzi rast međunarodnih financijskih tokova donio je neke opasnosti, u prvom redu tzv. sistemski rizik. </a:t>
            </a:r>
            <a:endParaRPr lang="sr-Latn-CS" sz="2800" smtClean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sz="2800" smtClean="0"/>
              <a:t>To je rizik da se pogreške u međunarodnom finan</a:t>
            </a:r>
            <a:r>
              <a:rPr lang="sr-Latn-CS" sz="2800" smtClean="0"/>
              <a:t>s</a:t>
            </a:r>
            <a:r>
              <a:rPr lang="en-US" sz="2800" smtClean="0"/>
              <a:t>ijskom s</a:t>
            </a:r>
            <a:r>
              <a:rPr lang="sr-Latn-CS" sz="2800" smtClean="0"/>
              <a:t>istemu</a:t>
            </a:r>
            <a:r>
              <a:rPr lang="en-US" sz="2800" smtClean="0"/>
              <a:t> vrlo brzo prenesu od jednog centra u drugi ugrožavajući cijeli s</a:t>
            </a:r>
            <a:r>
              <a:rPr lang="sr-Latn-CS" sz="2800" smtClean="0"/>
              <a:t>istem </a:t>
            </a:r>
            <a:r>
              <a:rPr lang="en-US" sz="2800" smtClean="0"/>
              <a:t> uzrokujući lančanu reakciju bankrota ostalih subjekata. </a:t>
            </a:r>
            <a:endParaRPr lang="sr-Latn-CS" sz="2800" smtClean="0"/>
          </a:p>
          <a:p>
            <a:r>
              <a:rPr lang="en-US" sz="2800" smtClean="0"/>
              <a:t>Možemo zaključiti kako </a:t>
            </a:r>
            <a:r>
              <a:rPr lang="sr-Latn-CS" sz="2800" smtClean="0"/>
              <a:t>je </a:t>
            </a:r>
            <a:r>
              <a:rPr lang="en-US" sz="2800" smtClean="0"/>
              <a:t>rast međunarodnih finan</a:t>
            </a:r>
            <a:r>
              <a:rPr lang="sr-Latn-CS" sz="2800" smtClean="0"/>
              <a:t>s</a:t>
            </a:r>
            <a:r>
              <a:rPr lang="en-US" sz="2800" smtClean="0"/>
              <a:t>ijskih tokova doprinio većoj efikasnosti finan</a:t>
            </a:r>
            <a:r>
              <a:rPr lang="sr-Latn-CS" sz="2800" smtClean="0"/>
              <a:t>s</a:t>
            </a:r>
            <a:r>
              <a:rPr lang="en-US" sz="2800" smtClean="0"/>
              <a:t>ijskih tržišta, ali je istodobno ut</a:t>
            </a:r>
            <a:r>
              <a:rPr lang="sr-Latn-CS" sz="2800" smtClean="0"/>
              <a:t>i</a:t>
            </a:r>
            <a:r>
              <a:rPr lang="en-US" sz="2800" smtClean="0"/>
              <a:t>cao na povećanje izloženosti bankrotima i gubicima subjekata koji </a:t>
            </a:r>
            <a:r>
              <a:rPr lang="sr-Latn-CS" sz="2800" smtClean="0"/>
              <a:t>učestviju </a:t>
            </a:r>
            <a:r>
              <a:rPr lang="en-US" sz="2800" smtClean="0"/>
              <a:t> na tim tržištima. </a:t>
            </a:r>
          </a:p>
          <a:p>
            <a:endParaRPr lang="en-US" sz="2800" smtClean="0"/>
          </a:p>
          <a:p>
            <a:endParaRPr lang="en-US" sz="2800" smtClean="0"/>
          </a:p>
          <a:p>
            <a:endParaRPr lang="en-US" sz="2800" smtClean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mtClean="0"/>
              <a:t>Međunarodno kretanje kapitala načelno se može odvijati u četiri smjera: </a:t>
            </a:r>
          </a:p>
          <a:p>
            <a:r>
              <a:rPr lang="en-US" smtClean="0"/>
              <a:t> razvijeni→razvijeni </a:t>
            </a:r>
          </a:p>
          <a:p>
            <a:r>
              <a:rPr lang="en-US" smtClean="0"/>
              <a:t> razvijeni→nerazvijeni </a:t>
            </a:r>
          </a:p>
          <a:p>
            <a:r>
              <a:rPr lang="en-US" smtClean="0"/>
              <a:t> nerazvijeni→nerazvijeni </a:t>
            </a:r>
          </a:p>
          <a:p>
            <a:r>
              <a:rPr lang="en-US" smtClean="0"/>
              <a:t> nerazvijeni→razvijeni 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Empirijski se dokazuje da je najveće kretanje kapitala iz razvijenih u razvijene. </a:t>
            </a:r>
            <a:endParaRPr lang="sr-Latn-CS" smtClean="0"/>
          </a:p>
          <a:p>
            <a:pPr>
              <a:buFont typeface="Wingdings" pitchFamily="2" charset="2"/>
              <a:buNone/>
            </a:pPr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smtClean="0"/>
              <a:t>Neoklasične teorije razvitka se temelje na tezi da zbog rijetkosti i višeg prinosa bi trebalo biti kretanje iz razvijenih u nerazvijene čime bi se ubrzao razvitak nerazvijenih.</a:t>
            </a:r>
            <a:endParaRPr lang="sr-Latn-CS" sz="2800" smtClean="0"/>
          </a:p>
          <a:p>
            <a:pPr>
              <a:lnSpc>
                <a:spcPct val="90000"/>
              </a:lnSpc>
            </a:pPr>
            <a:r>
              <a:rPr lang="en-US" sz="2800" smtClean="0"/>
              <a:t> Viši st</a:t>
            </a:r>
            <a:r>
              <a:rPr lang="sr-Latn-CS" sz="2800" smtClean="0"/>
              <a:t>epen</a:t>
            </a:r>
            <a:r>
              <a:rPr lang="en-US" sz="2800" smtClean="0"/>
              <a:t> razvitka i </a:t>
            </a:r>
            <a:r>
              <a:rPr lang="sr-Latn-CS" sz="2800" smtClean="0"/>
              <a:t>stimulisanje</a:t>
            </a:r>
            <a:r>
              <a:rPr lang="en-US" sz="2800" smtClean="0"/>
              <a:t> međunarodne s</a:t>
            </a:r>
            <a:r>
              <a:rPr lang="sr-Latn-CS" sz="2800" smtClean="0"/>
              <a:t>a</a:t>
            </a:r>
            <a:r>
              <a:rPr lang="en-US" sz="2800" smtClean="0"/>
              <a:t>radnje između nerazvijenih trebao bi dovesti do međusobnog kretanja kapitala. </a:t>
            </a:r>
            <a:endParaRPr lang="sr-Latn-CS" sz="2800" smtClean="0"/>
          </a:p>
          <a:p>
            <a:pPr>
              <a:lnSpc>
                <a:spcPct val="90000"/>
              </a:lnSpc>
            </a:pPr>
            <a:r>
              <a:rPr lang="en-US" sz="2800" smtClean="0"/>
              <a:t>Svojevrsni paradoks predstavlja četvrta kombinacija i ukazuje na specifične probleme nerazvijenih koji uzrokuju kretanje kapitala iz nerazvijenih u razvijene zemlje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3200" b="1" smtClean="0"/>
              <a:t>M</a:t>
            </a:r>
            <a:r>
              <a:rPr lang="sr-Latn-CS" sz="3200" b="1" smtClean="0"/>
              <a:t>EĐUNARODNO TRŽIŠTE</a:t>
            </a:r>
            <a:r>
              <a:rPr lang="en-US" sz="3200" b="1" smtClean="0"/>
              <a:t> KAPITALA</a:t>
            </a:r>
          </a:p>
        </p:txBody>
      </p:sp>
      <p:sp>
        <p:nvSpPr>
          <p:cNvPr id="163843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mtClean="0"/>
              <a:t>Za međunarodno kretanje kapitala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posebno je važno </a:t>
            </a:r>
            <a:r>
              <a:rPr lang="en-US" b="1" smtClean="0"/>
              <a:t>međunarodno tržište</a:t>
            </a:r>
          </a:p>
          <a:p>
            <a:pPr>
              <a:buFont typeface="Wingdings" pitchFamily="2" charset="2"/>
              <a:buNone/>
            </a:pPr>
            <a:r>
              <a:rPr lang="en-US" b="1" smtClean="0"/>
              <a:t>kapitala </a:t>
            </a:r>
            <a:r>
              <a:rPr lang="en-US" smtClean="0"/>
              <a:t>koje se može definisati  kao skup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odnosa stranih lica povodom ponude i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potražnje srednjoročnih i dugoročnih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finan</a:t>
            </a:r>
            <a:r>
              <a:rPr lang="sr-Latn-CS" smtClean="0"/>
              <a:t>S</a:t>
            </a:r>
            <a:r>
              <a:rPr lang="en-US" smtClean="0"/>
              <a:t>ijskih sredstava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mtClean="0"/>
              <a:t>Kapital se na ovom tržištu može pribaviti,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između ostalog, emit</a:t>
            </a:r>
            <a:r>
              <a:rPr lang="sr-Latn-CS" smtClean="0"/>
              <a:t>ovanjem</a:t>
            </a:r>
            <a:r>
              <a:rPr lang="en-US" smtClean="0"/>
              <a:t> obveznice tzv.</a:t>
            </a:r>
            <a:r>
              <a:rPr lang="sr-Latn-CS" smtClean="0"/>
              <a:t> </a:t>
            </a:r>
            <a:r>
              <a:rPr lang="en-US" smtClean="0"/>
              <a:t>"zajmovni kapital" ili emit</a:t>
            </a:r>
            <a:r>
              <a:rPr lang="sr-Latn-CS" smtClean="0"/>
              <a:t>ovanjem </a:t>
            </a:r>
            <a:r>
              <a:rPr lang="en-US" smtClean="0"/>
              <a:t>i dionice</a:t>
            </a:r>
            <a:r>
              <a:rPr lang="sr-Latn-CS" smtClean="0"/>
              <a:t> </a:t>
            </a:r>
            <a:r>
              <a:rPr lang="en-US" smtClean="0"/>
              <a:t>i drug</a:t>
            </a:r>
            <a:r>
              <a:rPr lang="sr-Latn-CS" smtClean="0"/>
              <a:t>ih</a:t>
            </a:r>
            <a:r>
              <a:rPr lang="en-US" smtClean="0"/>
              <a:t> vrijednosn</a:t>
            </a:r>
            <a:r>
              <a:rPr lang="sr-Latn-CS" smtClean="0"/>
              <a:t>ih </a:t>
            </a:r>
            <a:r>
              <a:rPr lang="en-US" smtClean="0"/>
              <a:t> papir</a:t>
            </a:r>
            <a:r>
              <a:rPr lang="sr-Latn-CS" smtClean="0"/>
              <a:t>a </a:t>
            </a:r>
            <a:r>
              <a:rPr lang="en-US" smtClean="0"/>
              <a:t> sa pravom</a:t>
            </a:r>
            <a:r>
              <a:rPr lang="sr-Latn-CS" smtClean="0"/>
              <a:t> </a:t>
            </a:r>
            <a:r>
              <a:rPr lang="en-US" smtClean="0"/>
              <a:t>učešća u dobiti tzv. "dionički ili vlasnički</a:t>
            </a:r>
            <a:r>
              <a:rPr lang="sr-Latn-CS" smtClean="0"/>
              <a:t> </a:t>
            </a:r>
            <a:r>
              <a:rPr lang="en-US" smtClean="0"/>
              <a:t>kapital"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endParaRPr lang="en-US" smtClean="0"/>
          </a:p>
          <a:p>
            <a:pPr>
              <a:buFont typeface="Wingdings" pitchFamily="2" charset="2"/>
              <a:buNone/>
            </a:pPr>
            <a:r>
              <a:rPr lang="en-US" b="1" i="1" smtClean="0"/>
              <a:t>Način ispitivanja </a:t>
            </a:r>
            <a:endParaRPr lang="en-US" smtClean="0"/>
          </a:p>
          <a:p>
            <a:r>
              <a:rPr lang="en-US" smtClean="0"/>
              <a:t>Ispit se polaže pismeno. Mogućnosti polaganja ispita: parcijalno ( kolokvijum) i integralno (završni ispit) 	</a:t>
            </a:r>
          </a:p>
          <a:p>
            <a:endParaRPr lang="en-US" smtClean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mtClean="0"/>
              <a:t>Međunarodno tržište kapitala je dio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međunarodnog financijskog tržišta</a:t>
            </a:r>
            <a:r>
              <a:rPr lang="en-US" b="1" smtClean="0"/>
              <a:t> </a:t>
            </a:r>
            <a:r>
              <a:rPr lang="en-US" smtClean="0"/>
              <a:t>koje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obuhvata pored toga još i međunarodno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tržište novca tj. tržište na kome se odvija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ponuda i potražnja kratkoročnog kapitala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mtClean="0"/>
              <a:t>Najveći dio međunarodnog kretanja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kapitala odvija se između razvijenih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zemalja, odnosno subjekata iz ovih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zemalja, koje su glavni davaoci (izvoznici)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i korisnici (uvoznici) kapitala u svjetskim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razmjerima. 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800" smtClean="0"/>
              <a:t>Zemlje u razvoju i zemlje u tranziciji su se (izuzev jednog broja zemalja izvoznika nafte) uglavnom pojavljivale kao korisnici kapitala, a manje kao davaoci kapitala, mada se neke od njih, u posljednje vrijeme (pogotovo sa</a:t>
            </a:r>
            <a:r>
              <a:rPr lang="sr-Latn-CS" sz="2800" smtClean="0"/>
              <a:t> </a:t>
            </a:r>
            <a:r>
              <a:rPr lang="en-US" sz="2800" smtClean="0"/>
              <a:t>porastom cijena nafte i nekih sirovina, kao i sa poboljšanjem </a:t>
            </a:r>
            <a:r>
              <a:rPr lang="sr-Latn-CS" sz="2800" smtClean="0"/>
              <a:t>spoljno</a:t>
            </a:r>
            <a:r>
              <a:rPr lang="en-US" sz="2800" smtClean="0"/>
              <a:t>trgovinske i platnobilan</a:t>
            </a:r>
            <a:r>
              <a:rPr lang="sr-Latn-CS" sz="2800" smtClean="0"/>
              <a:t>sne </a:t>
            </a:r>
            <a:r>
              <a:rPr lang="en-US" sz="2800" smtClean="0"/>
              <a:t> situacije), u određenoj mjeri pojavljuju i kao relativno značajni davaoci</a:t>
            </a:r>
            <a:r>
              <a:rPr lang="sr-Latn-CS" sz="2800" smtClean="0"/>
              <a:t> </a:t>
            </a:r>
            <a:r>
              <a:rPr lang="en-US" sz="2800" smtClean="0"/>
              <a:t>(izvoznici) kapitala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sr-Latn-CS" sz="3200" b="1" smtClean="0"/>
              <a:t>OBLICI MEĐUNARODNOG KRETANJA KAPITALA</a:t>
            </a:r>
            <a:endParaRPr lang="en-US" sz="3200" b="1" smtClean="0"/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4294967295"/>
          </p:nvPr>
        </p:nvSpPr>
        <p:spPr/>
        <p:txBody>
          <a:bodyPr rtlCol="0">
            <a:normAutofit lnSpcReduction="10000"/>
          </a:bodyPr>
          <a:lstStyle/>
          <a:p>
            <a:pPr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altLang="x-none" dirty="0" err="1" smtClean="0"/>
              <a:t>Kapital</a:t>
            </a:r>
            <a:r>
              <a:rPr lang="en-US" altLang="x-none" dirty="0" smtClean="0"/>
              <a:t> se </a:t>
            </a:r>
            <a:r>
              <a:rPr lang="en-US" altLang="x-none" dirty="0" err="1" smtClean="0"/>
              <a:t>može</a:t>
            </a:r>
            <a:r>
              <a:rPr lang="en-US" altLang="x-none" dirty="0" smtClean="0"/>
              <a:t> </a:t>
            </a:r>
            <a:r>
              <a:rPr lang="en-US" altLang="x-none" dirty="0" err="1" smtClean="0"/>
              <a:t>promatrati</a:t>
            </a:r>
            <a:r>
              <a:rPr lang="en-US" altLang="x-none" dirty="0" smtClean="0"/>
              <a:t> </a:t>
            </a:r>
            <a:r>
              <a:rPr lang="en-US" altLang="x-none" dirty="0" err="1" smtClean="0"/>
              <a:t>na</a:t>
            </a:r>
            <a:r>
              <a:rPr lang="en-US" altLang="x-none" dirty="0" smtClean="0"/>
              <a:t> </a:t>
            </a:r>
            <a:r>
              <a:rPr lang="en-US" altLang="x-none" dirty="0" err="1" smtClean="0"/>
              <a:t>dva</a:t>
            </a:r>
            <a:r>
              <a:rPr lang="en-US" altLang="x-none" dirty="0" smtClean="0"/>
              <a:t> </a:t>
            </a:r>
            <a:r>
              <a:rPr lang="en-US" altLang="x-none" dirty="0" err="1" smtClean="0"/>
              <a:t>načina</a:t>
            </a:r>
            <a:r>
              <a:rPr lang="en-US" altLang="x-none" dirty="0" smtClean="0"/>
              <a:t>,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altLang="x-none" dirty="0" smtClean="0"/>
              <a:t>s </a:t>
            </a:r>
            <a:r>
              <a:rPr lang="en-US" altLang="x-none" dirty="0" err="1" smtClean="0"/>
              <a:t>obzirom</a:t>
            </a:r>
            <a:r>
              <a:rPr lang="en-US" altLang="x-none" dirty="0" smtClean="0"/>
              <a:t> </a:t>
            </a:r>
            <a:r>
              <a:rPr lang="en-US" altLang="x-none" dirty="0" err="1" smtClean="0"/>
              <a:t>na</a:t>
            </a:r>
            <a:r>
              <a:rPr lang="en-US" altLang="x-none" dirty="0" smtClean="0"/>
              <a:t> to da </a:t>
            </a:r>
            <a:r>
              <a:rPr lang="en-US" altLang="x-none" dirty="0" err="1" smtClean="0"/>
              <a:t>možemo</a:t>
            </a:r>
            <a:r>
              <a:rPr lang="en-US" altLang="x-none" dirty="0" smtClean="0"/>
              <a:t> </a:t>
            </a:r>
            <a:r>
              <a:rPr lang="en-US" altLang="x-none" dirty="0" err="1" smtClean="0"/>
              <a:t>govoriti</a:t>
            </a:r>
            <a:r>
              <a:rPr lang="en-US" altLang="x-none" dirty="0" smtClean="0"/>
              <a:t> o</a:t>
            </a:r>
            <a:r>
              <a:rPr lang="sr-Latn-CS" altLang="x-none" dirty="0" smtClean="0"/>
              <a:t> </a:t>
            </a:r>
            <a:r>
              <a:rPr lang="en-US" altLang="x-none" dirty="0" err="1" smtClean="0"/>
              <a:t>vrijednosti</a:t>
            </a:r>
            <a:r>
              <a:rPr lang="en-US" altLang="x-none" dirty="0" smtClean="0"/>
              <a:t> </a:t>
            </a:r>
            <a:r>
              <a:rPr lang="en-US" altLang="x-none" dirty="0" err="1" smtClean="0"/>
              <a:t>kapitala</a:t>
            </a:r>
            <a:r>
              <a:rPr lang="en-US" altLang="x-none" dirty="0" smtClean="0"/>
              <a:t> i o </a:t>
            </a:r>
            <a:r>
              <a:rPr lang="en-US" altLang="x-none" dirty="0" err="1" smtClean="0">
                <a:solidFill>
                  <a:srgbClr val="FF0000"/>
                </a:solidFill>
              </a:rPr>
              <a:t>realnim</a:t>
            </a:r>
            <a:r>
              <a:rPr lang="en-US" altLang="x-none" dirty="0" smtClean="0">
                <a:solidFill>
                  <a:srgbClr val="FF0000"/>
                </a:solidFill>
              </a:rPr>
              <a:t> (</a:t>
            </a:r>
            <a:r>
              <a:rPr lang="en-US" altLang="x-none" dirty="0" err="1" smtClean="0">
                <a:solidFill>
                  <a:srgbClr val="FF0000"/>
                </a:solidFill>
              </a:rPr>
              <a:t>fizičkim</a:t>
            </a:r>
            <a:r>
              <a:rPr lang="en-US" altLang="x-none" dirty="0" smtClean="0">
                <a:solidFill>
                  <a:srgbClr val="FF0000"/>
                </a:solidFill>
              </a:rPr>
              <a:t>)</a:t>
            </a:r>
            <a:r>
              <a:rPr lang="sr-Latn-CS" altLang="x-none" dirty="0" smtClean="0">
                <a:solidFill>
                  <a:srgbClr val="FF0000"/>
                </a:solidFill>
              </a:rPr>
              <a:t> </a:t>
            </a:r>
            <a:r>
              <a:rPr lang="en-US" altLang="x-none" dirty="0" err="1" smtClean="0">
                <a:solidFill>
                  <a:srgbClr val="FF0000"/>
                </a:solidFill>
              </a:rPr>
              <a:t>kapitalnim</a:t>
            </a:r>
            <a:r>
              <a:rPr lang="en-US" altLang="x-none" dirty="0" smtClean="0">
                <a:solidFill>
                  <a:srgbClr val="FF0000"/>
                </a:solidFill>
              </a:rPr>
              <a:t> </a:t>
            </a:r>
            <a:r>
              <a:rPr lang="en-US" altLang="x-none" dirty="0" err="1" smtClean="0">
                <a:solidFill>
                  <a:srgbClr val="FF0000"/>
                </a:solidFill>
              </a:rPr>
              <a:t>dobrima</a:t>
            </a:r>
            <a:r>
              <a:rPr lang="sr-Latn-CS" altLang="x-none" dirty="0" smtClean="0">
                <a:solidFill>
                  <a:srgbClr val="FF0000"/>
                </a:solidFill>
              </a:rPr>
              <a:t>. 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altLang="x-none" dirty="0" err="1" smtClean="0"/>
              <a:t>Uglavnom</a:t>
            </a:r>
            <a:r>
              <a:rPr lang="en-US" altLang="x-none" dirty="0" smtClean="0"/>
              <a:t> se </a:t>
            </a:r>
            <a:r>
              <a:rPr lang="en-US" altLang="x-none" dirty="0" err="1" smtClean="0"/>
              <a:t>smatra</a:t>
            </a:r>
            <a:r>
              <a:rPr lang="en-US" altLang="x-none" dirty="0" smtClean="0"/>
              <a:t> da se </a:t>
            </a:r>
            <a:r>
              <a:rPr lang="en-US" altLang="x-none" dirty="0" err="1" smtClean="0"/>
              <a:t>riječ</a:t>
            </a:r>
            <a:r>
              <a:rPr lang="en-US" altLang="x-none" dirty="0" smtClean="0"/>
              <a:t> </a:t>
            </a:r>
            <a:r>
              <a:rPr lang="en-US" altLang="x-none" dirty="0" err="1" smtClean="0"/>
              <a:t>kapital</a:t>
            </a:r>
            <a:r>
              <a:rPr lang="en-US" altLang="x-none" dirty="0" smtClean="0"/>
              <a:t> u</a:t>
            </a:r>
            <a:r>
              <a:rPr lang="sr-Latn-CS" altLang="x-none" dirty="0" smtClean="0"/>
              <a:t> </a:t>
            </a:r>
            <a:r>
              <a:rPr lang="en-US" altLang="x-none" dirty="0" err="1" smtClean="0"/>
              <a:t>ekonomiji</a:t>
            </a:r>
            <a:r>
              <a:rPr lang="en-US" altLang="x-none" dirty="0" smtClean="0"/>
              <a:t> </a:t>
            </a:r>
            <a:r>
              <a:rPr lang="en-US" altLang="x-none" dirty="0" err="1" smtClean="0"/>
              <a:t>odnosi</a:t>
            </a:r>
            <a:r>
              <a:rPr lang="en-US" altLang="x-none" dirty="0" smtClean="0"/>
              <a:t> </a:t>
            </a:r>
            <a:r>
              <a:rPr lang="en-US" altLang="x-none" dirty="0" err="1" smtClean="0"/>
              <a:t>na</a:t>
            </a:r>
            <a:r>
              <a:rPr lang="en-US" altLang="x-none" dirty="0" smtClean="0"/>
              <a:t> </a:t>
            </a:r>
            <a:r>
              <a:rPr lang="en-US" altLang="x-none" dirty="0" err="1" smtClean="0"/>
              <a:t>realni</a:t>
            </a:r>
            <a:r>
              <a:rPr lang="en-US" altLang="x-none" dirty="0" smtClean="0"/>
              <a:t> </a:t>
            </a:r>
            <a:r>
              <a:rPr lang="en-US" altLang="x-none" dirty="0" err="1" smtClean="0"/>
              <a:t>kapital</a:t>
            </a:r>
            <a:r>
              <a:rPr lang="en-US" altLang="x-none" dirty="0" smtClean="0"/>
              <a:t> </a:t>
            </a:r>
            <a:r>
              <a:rPr lang="en-US" altLang="x-none" dirty="0" err="1" smtClean="0"/>
              <a:t>tj</a:t>
            </a:r>
            <a:r>
              <a:rPr lang="en-US" altLang="x-none" dirty="0" smtClean="0"/>
              <a:t>.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altLang="x-none" dirty="0" err="1" smtClean="0"/>
              <a:t>fizička</a:t>
            </a:r>
            <a:r>
              <a:rPr lang="en-US" altLang="x-none" dirty="0" smtClean="0"/>
              <a:t> dobra (</a:t>
            </a:r>
            <a:r>
              <a:rPr lang="en-US" altLang="x-none" dirty="0" err="1" smtClean="0"/>
              <a:t>prije</a:t>
            </a:r>
            <a:r>
              <a:rPr lang="en-US" altLang="x-none" dirty="0" smtClean="0"/>
              <a:t> </a:t>
            </a:r>
            <a:r>
              <a:rPr lang="en-US" altLang="x-none" dirty="0" err="1" smtClean="0"/>
              <a:t>svega</a:t>
            </a:r>
            <a:r>
              <a:rPr lang="en-US" altLang="x-none" dirty="0" smtClean="0"/>
              <a:t> </a:t>
            </a:r>
            <a:r>
              <a:rPr lang="en-US" altLang="x-none" dirty="0" err="1" smtClean="0"/>
              <a:t>kapitalna</a:t>
            </a:r>
            <a:r>
              <a:rPr lang="en-US" altLang="x-none" dirty="0" smtClean="0"/>
              <a:t> dobra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altLang="x-none" dirty="0" err="1" smtClean="0"/>
              <a:t>koja</a:t>
            </a:r>
            <a:r>
              <a:rPr lang="en-US" altLang="x-none" dirty="0" smtClean="0"/>
              <a:t> se </a:t>
            </a:r>
            <a:r>
              <a:rPr lang="en-US" altLang="x-none" dirty="0" err="1" smtClean="0"/>
              <a:t>koriste</a:t>
            </a:r>
            <a:r>
              <a:rPr lang="en-US" altLang="x-none" dirty="0" smtClean="0"/>
              <a:t> </a:t>
            </a:r>
            <a:r>
              <a:rPr lang="en-US" altLang="x-none" dirty="0" err="1" smtClean="0"/>
              <a:t>kao</a:t>
            </a:r>
            <a:r>
              <a:rPr lang="en-US" altLang="x-none" dirty="0" smtClean="0"/>
              <a:t> </a:t>
            </a:r>
            <a:r>
              <a:rPr lang="en-US" altLang="x-none" dirty="0" err="1" smtClean="0"/>
              <a:t>inputi</a:t>
            </a:r>
            <a:r>
              <a:rPr lang="en-US" altLang="x-none" dirty="0" smtClean="0"/>
              <a:t> </a:t>
            </a:r>
            <a:r>
              <a:rPr lang="en-US" altLang="x-none" dirty="0" err="1" smtClean="0"/>
              <a:t>za</a:t>
            </a:r>
            <a:r>
              <a:rPr lang="en-US" altLang="x-none" dirty="0" smtClean="0"/>
              <a:t> </a:t>
            </a:r>
            <a:r>
              <a:rPr lang="en-US" altLang="x-none" dirty="0" err="1" smtClean="0"/>
              <a:t>dalju</a:t>
            </a:r>
            <a:endParaRPr lang="en-US" altLang="x-none" dirty="0" smtClean="0"/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altLang="x-none" dirty="0" err="1" smtClean="0"/>
              <a:t>proizvodnju</a:t>
            </a:r>
            <a:r>
              <a:rPr lang="en-US" altLang="x-none" dirty="0" smtClean="0"/>
              <a:t>)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altLang="x-none" dirty="0" smtClean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sr-Latn-CS" smtClean="0"/>
              <a:t>R</a:t>
            </a:r>
            <a:r>
              <a:rPr lang="en-US" smtClean="0"/>
              <a:t>iječ kapital u svakodnevnom govoru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znači novčani kapital tj. iznos novca koji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je rezultat prethodne štednje</a:t>
            </a:r>
            <a:r>
              <a:rPr lang="sr-Latn-CS" smtClean="0"/>
              <a:t>.</a:t>
            </a:r>
            <a:endParaRPr lang="en-US" smtClean="0"/>
          </a:p>
          <a:p>
            <a:pPr>
              <a:buFont typeface="Wingdings" pitchFamily="2" charset="2"/>
              <a:buNone/>
            </a:pPr>
            <a:r>
              <a:rPr lang="en-US" smtClean="0"/>
              <a:t>Međunarodno kretanje kapitala uključuje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element vremena i element prostora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mtClean="0"/>
              <a:t>Element vremena dolazi do izražaja u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razmjeni imovinskih naslova (titulusa)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različitog st</a:t>
            </a:r>
            <a:r>
              <a:rPr lang="sr-Latn-CS" smtClean="0"/>
              <a:t>epena </a:t>
            </a:r>
            <a:r>
              <a:rPr lang="en-US" smtClean="0"/>
              <a:t> likvidnosti</a:t>
            </a:r>
            <a:r>
              <a:rPr lang="sr-Latn-CS" smtClean="0"/>
              <a:t>, </a:t>
            </a:r>
            <a:r>
              <a:rPr lang="en-US" smtClean="0"/>
              <a:t>daje se novac u razmjenu za obveznicu</a:t>
            </a:r>
            <a:r>
              <a:rPr lang="sr-Latn-CS" smtClean="0"/>
              <a:t> </a:t>
            </a:r>
            <a:r>
              <a:rPr lang="en-US" smtClean="0"/>
              <a:t>koja će kasnije dospjeti ili za vrijednosni</a:t>
            </a:r>
            <a:r>
              <a:rPr lang="sr-Latn-CS" smtClean="0"/>
              <a:t> </a:t>
            </a:r>
            <a:r>
              <a:rPr lang="en-US" smtClean="0"/>
              <a:t>papir koji će se moći naplatiti o roku.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mtClean="0"/>
              <a:t>Element prostora dolazi do izražaja u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transferu kupovne snage između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rezidenata različitih zemalja, dakle u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kretanju zajmovnih fondova iz jedne zemlje u drugu.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Kretanje kapitala između subjekata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različitih zemalja vrši se u raznim oblicima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a podjelu tokova kapitala na pojedine vrste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i oblike možemo vršiti prema različitim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kriterijima, zavisno o tome koji se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klasifikacijski kriterij izabere.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Postoje uglavnom tri kriterij</a:t>
            </a:r>
            <a:r>
              <a:rPr lang="sr-Latn-CS" smtClean="0"/>
              <a:t>um</a:t>
            </a:r>
            <a:r>
              <a:rPr lang="en-US" smtClean="0"/>
              <a:t>a za ovu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klasifikaciju: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800" smtClean="0">
                <a:solidFill>
                  <a:srgbClr val="FF0000"/>
                </a:solidFill>
              </a:rPr>
              <a:t>kriterij izvora kapitala,</a:t>
            </a:r>
          </a:p>
          <a:p>
            <a:pPr>
              <a:lnSpc>
                <a:spcPct val="80000"/>
              </a:lnSpc>
            </a:pPr>
            <a:r>
              <a:rPr lang="en-US" sz="2800" smtClean="0">
                <a:solidFill>
                  <a:srgbClr val="FF0000"/>
                </a:solidFill>
              </a:rPr>
              <a:t>funkcionalni kriterij, i</a:t>
            </a:r>
          </a:p>
          <a:p>
            <a:pPr>
              <a:lnSpc>
                <a:spcPct val="80000"/>
              </a:lnSpc>
            </a:pPr>
            <a:r>
              <a:rPr lang="en-US" sz="2800" smtClean="0">
                <a:solidFill>
                  <a:srgbClr val="FF0000"/>
                </a:solidFill>
              </a:rPr>
              <a:t>vremenski kriterij.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Prvi kriterij prema kojemu možemo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podijeliti međunarodne tokove kapitala je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prema izvorima iz kojih potiču sredstva, i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sr-Latn-CS" sz="2800" smtClean="0"/>
              <a:t>t</a:t>
            </a:r>
            <a:r>
              <a:rPr lang="en-US" sz="2800" smtClean="0"/>
              <a:t>u razlikujemo dva osnovna oblika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međunarodnog kretanja kapitala i to: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• </a:t>
            </a:r>
            <a:r>
              <a:rPr lang="en-US" sz="2800" smtClean="0">
                <a:solidFill>
                  <a:srgbClr val="FF0000"/>
                </a:solidFill>
              </a:rPr>
              <a:t>međunarodno kretanje privatnog kapitala</a:t>
            </a:r>
          </a:p>
          <a:p>
            <a:pPr>
              <a:lnSpc>
                <a:spcPct val="80000"/>
              </a:lnSpc>
            </a:pPr>
            <a:r>
              <a:rPr lang="en-US" sz="2800" smtClean="0">
                <a:solidFill>
                  <a:srgbClr val="FF0000"/>
                </a:solidFill>
              </a:rPr>
              <a:t>  međunarodno kretanje javnog kapitala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800" smtClean="0">
                <a:solidFill>
                  <a:srgbClr val="FF0000"/>
                </a:solidFill>
              </a:rPr>
              <a:t>Privatni kapital – kapital pojedinaca, privatnih poduzeća, dioničkih društava, komercijalnih banaka i sličnih nevladinih organizacija</a:t>
            </a:r>
            <a:r>
              <a:rPr lang="sr-Latn-CS" sz="2800" smtClean="0">
                <a:solidFill>
                  <a:srgbClr val="FF0000"/>
                </a:solidFill>
              </a:rPr>
              <a:t>,</a:t>
            </a:r>
            <a:r>
              <a:rPr lang="en-US" sz="2800" smtClean="0">
                <a:solidFill>
                  <a:srgbClr val="FF0000"/>
                </a:solidFill>
              </a:rPr>
              <a:t> naziva se privatnim kapitalom i on se kreće prvenstveno u obliku</a:t>
            </a:r>
            <a:r>
              <a:rPr lang="sr-Latn-CS" sz="2800" smtClean="0">
                <a:solidFill>
                  <a:srgbClr val="FF0000"/>
                </a:solidFill>
              </a:rPr>
              <a:t>:</a:t>
            </a:r>
            <a:endParaRPr lang="en-US" sz="2800" smtClean="0">
              <a:solidFill>
                <a:srgbClr val="FF0000"/>
              </a:solidFill>
            </a:endParaRPr>
          </a:p>
          <a:p>
            <a:r>
              <a:rPr lang="en-US" sz="2800" smtClean="0">
                <a:solidFill>
                  <a:srgbClr val="FF0000"/>
                </a:solidFill>
              </a:rPr>
              <a:t>direktnih investicija,</a:t>
            </a:r>
          </a:p>
          <a:p>
            <a:r>
              <a:rPr lang="en-US" sz="2800" smtClean="0">
                <a:solidFill>
                  <a:srgbClr val="FF0000"/>
                </a:solidFill>
              </a:rPr>
              <a:t>portfolio investicija, </a:t>
            </a:r>
          </a:p>
          <a:p>
            <a:r>
              <a:rPr lang="en-US" sz="2800" smtClean="0">
                <a:solidFill>
                  <a:srgbClr val="FF0000"/>
                </a:solidFill>
              </a:rPr>
              <a:t>kredita (zajmova) i</a:t>
            </a:r>
          </a:p>
          <a:p>
            <a:r>
              <a:rPr lang="en-US" sz="2800" smtClean="0">
                <a:solidFill>
                  <a:srgbClr val="FF0000"/>
                </a:solidFill>
              </a:rPr>
              <a:t>depozita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sr-Latn-CS" smtClean="0"/>
              <a:t>Osnovna i dopunska  literatura</a:t>
            </a:r>
            <a:endParaRPr lang="en-US" smtClean="0"/>
          </a:p>
        </p:txBody>
      </p:sp>
      <p:sp>
        <p:nvSpPr>
          <p:cNvPr id="120835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sr-Latn-CS" sz="2800" smtClean="0"/>
              <a:t>Osnovna literatura:</a:t>
            </a:r>
          </a:p>
          <a:p>
            <a:pPr>
              <a:lnSpc>
                <a:spcPct val="90000"/>
              </a:lnSpc>
            </a:pPr>
            <a:r>
              <a:rPr lang="sr-Latn-CS" sz="2800" smtClean="0"/>
              <a:t>Babić Mate: Međunarodna  ekonomija, Mate, Zagreb, 2000.god.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sr-Latn-CS" sz="2800" smtClean="0"/>
              <a:t>Dopunska literatura:</a:t>
            </a:r>
          </a:p>
          <a:p>
            <a:pPr>
              <a:lnSpc>
                <a:spcPct val="90000"/>
              </a:lnSpc>
            </a:pPr>
            <a:r>
              <a:rPr lang="sr-Latn-CS" sz="2800" smtClean="0"/>
              <a:t>Stojanov D. : Međunarodne finansije u globalnoj ekonomiji, Ekonomski fakultet Sarajevo,  Satajevo, 2000.god.</a:t>
            </a:r>
          </a:p>
          <a:p>
            <a:pPr>
              <a:lnSpc>
                <a:spcPct val="90000"/>
              </a:lnSpc>
            </a:pPr>
            <a:r>
              <a:rPr lang="sr-Latn-CS" sz="2800" smtClean="0"/>
              <a:t>Doernberg, L. Richard: Međunarodno oporezivanje u  u sažetom obliku, Magistrat i COLPI, Sarajevo, 1999.god.</a:t>
            </a:r>
          </a:p>
          <a:p>
            <a:pPr>
              <a:lnSpc>
                <a:spcPct val="90000"/>
              </a:lnSpc>
            </a:pPr>
            <a:endParaRPr lang="en-US" sz="2800" smtClean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mtClean="0"/>
              <a:t>Javni kapital – kapital koji dolazi iz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državnih institucija, centralnih banaka i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sličnih izvora - kreće se prvenstveno u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obliku bilateralnih zajmova i kredita,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portfolio investicija i u formi bespovratne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ekonomske pomoći.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Posebna vrsta javnog kapitala su zajmovi međunarodnih organizacija, kao što su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IBRD, IMF, IDA, EBRD, IFC i drugih</a:t>
            </a:r>
            <a:r>
              <a:rPr lang="sr-Latn-CS" sz="2800" smtClean="0"/>
              <a:t> </a:t>
            </a:r>
            <a:r>
              <a:rPr lang="en-US" sz="2800" smtClean="0"/>
              <a:t>sličnih </a:t>
            </a:r>
            <a:r>
              <a:rPr lang="sr-Latn-CS" sz="2800" smtClean="0"/>
              <a:t>i</a:t>
            </a:r>
            <a:r>
              <a:rPr lang="en-US" sz="2800" smtClean="0"/>
              <a:t>nstitucija.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Funkcionalni kriterij ili kriterij motiva,</a:t>
            </a:r>
            <a:r>
              <a:rPr lang="sr-Latn-CS" sz="2800" smtClean="0"/>
              <a:t> </a:t>
            </a:r>
            <a:r>
              <a:rPr lang="en-US" sz="2800" smtClean="0"/>
              <a:t>ako se uzme kao kriterij klasifikacije kretanja kapitala, dovodi do pojave dv</a:t>
            </a:r>
            <a:r>
              <a:rPr lang="sr-Latn-CS" sz="2800" smtClean="0"/>
              <a:t>a</a:t>
            </a:r>
            <a:r>
              <a:rPr lang="en-US" sz="2800" smtClean="0"/>
              <a:t>ju osnovnih grupa međunarodnog kretanja kapitala: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• autonomna kretanja kapitala i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• inducirana (izravnavajuća) kretanja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kapitala.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mtClean="0"/>
              <a:t>Ako do međunarodnog kretanja kapitala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dolazi zbog ekonomskih interesa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neposrednih aktera (poslovnih banaka,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poduzeća, pojedinaca), bez obzira na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stanje platnog  bilansa - riječ je o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autonomnim transakcijama kapitala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mtClean="0"/>
              <a:t>Ukoliko se pak državni organi direktno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angažiraju na osiguranju priliva kapitala u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zemlju da bi se osiguralo pokriće deficita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Platn</a:t>
            </a:r>
            <a:r>
              <a:rPr lang="sr-Latn-CS" smtClean="0"/>
              <a:t>og bilansa </a:t>
            </a:r>
            <a:r>
              <a:rPr lang="en-US" smtClean="0"/>
              <a:t> - radi se o </a:t>
            </a:r>
            <a:r>
              <a:rPr lang="en-US" smtClean="0">
                <a:solidFill>
                  <a:srgbClr val="FF0000"/>
                </a:solidFill>
              </a:rPr>
              <a:t>induciranom</a:t>
            </a:r>
          </a:p>
          <a:p>
            <a:pPr>
              <a:buFont typeface="Wingdings" pitchFamily="2" charset="2"/>
              <a:buNone/>
            </a:pPr>
            <a:r>
              <a:rPr lang="en-US" smtClean="0">
                <a:solidFill>
                  <a:srgbClr val="FF0000"/>
                </a:solidFill>
              </a:rPr>
              <a:t>(poravnavajućem) kretanju kapitala.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mtClean="0">
                <a:solidFill>
                  <a:srgbClr val="FF0000"/>
                </a:solidFill>
              </a:rPr>
              <a:t>Kapital se može izvoziti u novčanom</a:t>
            </a:r>
          </a:p>
          <a:p>
            <a:pPr>
              <a:buFont typeface="Wingdings" pitchFamily="2" charset="2"/>
              <a:buNone/>
            </a:pPr>
            <a:r>
              <a:rPr lang="en-US" smtClean="0">
                <a:solidFill>
                  <a:srgbClr val="FF0000"/>
                </a:solidFill>
              </a:rPr>
              <a:t>obliku (prijenos financijskih sredstava,</a:t>
            </a:r>
          </a:p>
          <a:p>
            <a:pPr>
              <a:buFont typeface="Wingdings" pitchFamily="2" charset="2"/>
              <a:buNone/>
            </a:pPr>
            <a:r>
              <a:rPr lang="en-US" smtClean="0">
                <a:solidFill>
                  <a:srgbClr val="FF0000"/>
                </a:solidFill>
              </a:rPr>
              <a:t>odobravanje financijskih kredita) i u vidu</a:t>
            </a:r>
          </a:p>
          <a:p>
            <a:pPr>
              <a:buFont typeface="Wingdings" pitchFamily="2" charset="2"/>
              <a:buNone/>
            </a:pPr>
            <a:r>
              <a:rPr lang="en-US" smtClean="0">
                <a:solidFill>
                  <a:srgbClr val="FF0000"/>
                </a:solidFill>
              </a:rPr>
              <a:t>realnog transfera (izvoz mašina, opreme,</a:t>
            </a:r>
          </a:p>
          <a:p>
            <a:pPr>
              <a:buFont typeface="Wingdings" pitchFamily="2" charset="2"/>
              <a:buNone/>
            </a:pPr>
            <a:r>
              <a:rPr lang="en-US" smtClean="0">
                <a:solidFill>
                  <a:srgbClr val="FF0000"/>
                </a:solidFill>
              </a:rPr>
              <a:t>reprodukcijskog materijala, ustupanje</a:t>
            </a:r>
          </a:p>
          <a:p>
            <a:pPr>
              <a:buFont typeface="Wingdings" pitchFamily="2" charset="2"/>
              <a:buNone/>
            </a:pPr>
            <a:r>
              <a:rPr lang="en-US" smtClean="0">
                <a:solidFill>
                  <a:srgbClr val="FF0000"/>
                </a:solidFill>
              </a:rPr>
              <a:t>prava industrijskog vlasništva).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U nekim slučajevima se pri odobravanju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finansijskih kredita postavlja u</a:t>
            </a:r>
            <a:r>
              <a:rPr lang="sr-Latn-CS" sz="2800" smtClean="0"/>
              <a:t>slov </a:t>
            </a:r>
            <a:r>
              <a:rPr lang="en-US" sz="2800" smtClean="0"/>
              <a:t> da se ta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sredstva koriste za kupovinu tačno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određene robe od određenog dobavljača, i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tada se radi o vezanim zajmovima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Jednu vrstu vezanih zajmova predstavljaju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i tzv. izvozni krediti, krediti za plasman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kapitalne opreme, koje odobravaju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isporučioci opreme - krediti isporučilaca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(supplier credit).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mtClean="0"/>
              <a:t>Druga je vrsta izvoznih kredita - krediti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kupcu (buyer credit) koje odobravaju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finansijske institucije zemlje izvoznika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inozemnim kupcima za finansiranje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njihovih isporuka na kredit iz zemlje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kreditora, i mnogo je bliža klasičnim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vezanim kreditima.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800" smtClean="0"/>
              <a:t>Po svojoj namjeni inozemni kapital se</a:t>
            </a:r>
            <a:r>
              <a:rPr lang="sr-Latn-CS" sz="2800" smtClean="0"/>
              <a:t> </a:t>
            </a:r>
            <a:r>
              <a:rPr lang="en-US" sz="2800" smtClean="0"/>
              <a:t>može plasirati u tačno određene projekte</a:t>
            </a:r>
            <a:r>
              <a:rPr lang="sr-Latn-CS" sz="2800" smtClean="0"/>
              <a:t> </a:t>
            </a:r>
            <a:r>
              <a:rPr lang="en-US" sz="2800" smtClean="0"/>
              <a:t>(project approach) ili u ostvarivanje širih</a:t>
            </a:r>
            <a:r>
              <a:rPr lang="sr-Latn-CS" sz="2800" smtClean="0"/>
              <a:t> </a:t>
            </a:r>
            <a:r>
              <a:rPr lang="en-US" sz="2800" smtClean="0"/>
              <a:t>razvojnih ciljeva, odnosno programa</a:t>
            </a:r>
            <a:r>
              <a:rPr lang="sr-Latn-CS" sz="2800" smtClean="0"/>
              <a:t> </a:t>
            </a:r>
            <a:r>
              <a:rPr lang="en-US" sz="2800" smtClean="0"/>
              <a:t>(program approach)</a:t>
            </a:r>
            <a:r>
              <a:rPr lang="sr-Latn-CS" sz="2800" smtClean="0"/>
              <a:t> </a:t>
            </a:r>
            <a:r>
              <a:rPr lang="en-US" sz="2800" smtClean="0"/>
              <a:t>Međunarodne financijske organizacije</a:t>
            </a:r>
            <a:r>
              <a:rPr lang="sr-Latn-CS" sz="2800" smtClean="0"/>
              <a:t> </a:t>
            </a:r>
            <a:r>
              <a:rPr lang="en-US" sz="2800" smtClean="0"/>
              <a:t>(IBRD, IFC, IDA i dr.) mogu odobravati</a:t>
            </a:r>
            <a:r>
              <a:rPr lang="sr-Latn-CS" sz="2800" smtClean="0"/>
              <a:t> </a:t>
            </a:r>
            <a:r>
              <a:rPr lang="en-US" sz="2800" smtClean="0"/>
              <a:t>opće razvojne zajmove, gdje se ne</a:t>
            </a:r>
            <a:r>
              <a:rPr lang="sr-Latn-CS" sz="2800" smtClean="0"/>
              <a:t> </a:t>
            </a:r>
            <a:r>
              <a:rPr lang="en-US" sz="2800" smtClean="0"/>
              <a:t>određuje precizno način njihovog</a:t>
            </a:r>
            <a:r>
              <a:rPr lang="sr-Latn-CS" sz="2800" smtClean="0"/>
              <a:t> </a:t>
            </a:r>
            <a:r>
              <a:rPr lang="en-US" sz="2800" smtClean="0"/>
              <a:t>korištenja, i projektne zajmove, koji su</a:t>
            </a:r>
            <a:r>
              <a:rPr lang="sr-Latn-CS" sz="2800" smtClean="0"/>
              <a:t> </a:t>
            </a:r>
            <a:r>
              <a:rPr lang="en-US" sz="2800" smtClean="0"/>
              <a:t>namijenjeni financiranju tačno utvrđenih</a:t>
            </a:r>
            <a:r>
              <a:rPr lang="sr-Latn-CS" sz="2800" smtClean="0"/>
              <a:t> </a:t>
            </a:r>
            <a:r>
              <a:rPr lang="en-US" sz="2800" smtClean="0"/>
              <a:t>projekata.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800" smtClean="0"/>
              <a:t>Kapital za realizaciju određenih projekata</a:t>
            </a:r>
            <a:r>
              <a:rPr lang="sr-Latn-CS" sz="2800" smtClean="0"/>
              <a:t> </a:t>
            </a:r>
            <a:r>
              <a:rPr lang="en-US" sz="2800" smtClean="0"/>
              <a:t>najčešće traže pojedinačna poduzeća,</a:t>
            </a:r>
            <a:r>
              <a:rPr lang="sr-Latn-CS" sz="2800" smtClean="0"/>
              <a:t> </a:t>
            </a:r>
            <a:r>
              <a:rPr lang="en-US" sz="2800" smtClean="0"/>
              <a:t>ali to mogu biti države (vlade), ako su ovi</a:t>
            </a:r>
            <a:r>
              <a:rPr lang="sr-Latn-CS" sz="2800" smtClean="0"/>
              <a:t> </a:t>
            </a:r>
            <a:r>
              <a:rPr lang="en-US" sz="2800" smtClean="0"/>
              <a:t>projekti od strateškog privrednog i</a:t>
            </a:r>
            <a:r>
              <a:rPr lang="sr-Latn-CS" sz="2800" smtClean="0"/>
              <a:t> </a:t>
            </a:r>
            <a:r>
              <a:rPr lang="en-US" sz="2800" smtClean="0"/>
              <a:t>razvojnog značaja, pri čemu su države te</a:t>
            </a:r>
            <a:r>
              <a:rPr lang="sr-Latn-CS" sz="2800" smtClean="0"/>
              <a:t> </a:t>
            </a:r>
            <a:r>
              <a:rPr lang="en-US" sz="2800" smtClean="0"/>
              <a:t>koje traže kapital za programe.</a:t>
            </a:r>
          </a:p>
          <a:p>
            <a:pPr>
              <a:buFont typeface="Wingdings" pitchFamily="2" charset="2"/>
              <a:buNone/>
            </a:pPr>
            <a:r>
              <a:rPr lang="en-US" sz="2800" smtClean="0"/>
              <a:t>Privatni investitori najčešće plasiraju</a:t>
            </a:r>
            <a:r>
              <a:rPr lang="sr-Latn-CS" sz="2800" smtClean="0"/>
              <a:t> </a:t>
            </a:r>
            <a:r>
              <a:rPr lang="en-US" sz="2800" smtClean="0"/>
              <a:t>kapital u određene projekte, dok se javni</a:t>
            </a:r>
            <a:r>
              <a:rPr lang="sr-Latn-CS" sz="2800" smtClean="0"/>
              <a:t> </a:t>
            </a:r>
            <a:r>
              <a:rPr lang="en-US" sz="2800" smtClean="0"/>
              <a:t>kapital, pored projekta, angažuje i u</a:t>
            </a:r>
            <a:r>
              <a:rPr lang="sr-Latn-CS" sz="2800" smtClean="0"/>
              <a:t> </a:t>
            </a:r>
            <a:r>
              <a:rPr lang="en-US" sz="2800" smtClean="0"/>
              <a:t>realizaciji različitih programa.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sr-Latn-CS" sz="3200" b="1" smtClean="0"/>
              <a:t>MEĐUNARODNE DIREKTNE INVESTICIJE</a:t>
            </a:r>
            <a:endParaRPr lang="en-US" sz="3200" b="1" smtClean="0"/>
          </a:p>
        </p:txBody>
      </p:sp>
      <p:sp>
        <p:nvSpPr>
          <p:cNvPr id="185347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mtClean="0">
                <a:solidFill>
                  <a:srgbClr val="FF0000"/>
                </a:solidFill>
              </a:rPr>
              <a:t>Međunarodne direktne investicije u</a:t>
            </a:r>
          </a:p>
          <a:p>
            <a:pPr>
              <a:buFont typeface="Wingdings" pitchFamily="2" charset="2"/>
              <a:buNone/>
            </a:pPr>
            <a:r>
              <a:rPr lang="en-US" smtClean="0">
                <a:solidFill>
                  <a:srgbClr val="FF0000"/>
                </a:solidFill>
              </a:rPr>
              <a:t>inostranstvu ili strane direktne investicije (SDI) (foreign direct investment - FDI)</a:t>
            </a:r>
          </a:p>
          <a:p>
            <a:pPr>
              <a:buFont typeface="Wingdings" pitchFamily="2" charset="2"/>
              <a:buNone/>
            </a:pPr>
            <a:r>
              <a:rPr lang="en-US" smtClean="0">
                <a:solidFill>
                  <a:srgbClr val="FF0000"/>
                </a:solidFill>
              </a:rPr>
              <a:t>predstavljaju takav oblik ulaganja kapitala</a:t>
            </a:r>
          </a:p>
          <a:p>
            <a:pPr>
              <a:buFont typeface="Wingdings" pitchFamily="2" charset="2"/>
              <a:buNone/>
            </a:pPr>
            <a:r>
              <a:rPr lang="en-US" smtClean="0">
                <a:solidFill>
                  <a:srgbClr val="FF0000"/>
                </a:solidFill>
              </a:rPr>
              <a:t>koji osigurava stranom investitoru sticanje</a:t>
            </a:r>
          </a:p>
          <a:p>
            <a:pPr>
              <a:buFont typeface="Wingdings" pitchFamily="2" charset="2"/>
              <a:buNone/>
            </a:pPr>
            <a:r>
              <a:rPr lang="en-US" smtClean="0">
                <a:solidFill>
                  <a:srgbClr val="FF0000"/>
                </a:solidFill>
              </a:rPr>
              <a:t>prava vlasništva, kontrole i upravljanja</a:t>
            </a:r>
          </a:p>
          <a:p>
            <a:pPr>
              <a:buFont typeface="Wingdings" pitchFamily="2" charset="2"/>
              <a:buNone/>
            </a:pPr>
            <a:r>
              <a:rPr lang="en-US" smtClean="0">
                <a:solidFill>
                  <a:srgbClr val="FF0000"/>
                </a:solidFill>
              </a:rPr>
              <a:t>po osnovi uloženog kapitala.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sr-Latn-CS" b="1" smtClean="0"/>
          </a:p>
          <a:p>
            <a:pPr>
              <a:buFont typeface="Wingdings" pitchFamily="2" charset="2"/>
              <a:buNone/>
            </a:pPr>
            <a:endParaRPr lang="sr-Latn-CS" b="1" smtClean="0"/>
          </a:p>
          <a:p>
            <a:pPr algn="ctr">
              <a:buFont typeface="Wingdings" pitchFamily="2" charset="2"/>
              <a:buNone/>
            </a:pPr>
            <a:r>
              <a:rPr lang="sr-Latn-CS" b="1" smtClean="0"/>
              <a:t>		</a:t>
            </a:r>
            <a:r>
              <a:rPr lang="en-US" sz="3600" b="1" smtClean="0"/>
              <a:t>MEĐUNARODNO KRETANJE</a:t>
            </a:r>
            <a:br>
              <a:rPr lang="en-US" sz="3600" b="1" smtClean="0"/>
            </a:br>
            <a:r>
              <a:rPr lang="en-US" sz="3600" b="1" smtClean="0"/>
              <a:t>KAPITALA</a:t>
            </a:r>
            <a:endParaRPr lang="sr-Latn-CS" sz="3600" b="1" smtClean="0"/>
          </a:p>
          <a:p>
            <a:pPr algn="ctr">
              <a:buFont typeface="Wingdings" pitchFamily="2" charset="2"/>
              <a:buNone/>
            </a:pPr>
            <a:r>
              <a:rPr lang="sr-Latn-CS" sz="3600" b="1" smtClean="0"/>
              <a:t>- Predavanje I -</a:t>
            </a:r>
            <a:endParaRPr lang="en-US" sz="3600" b="1" smtClean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sr-Latn-CS" sz="2800" smtClean="0"/>
              <a:t>K</a:t>
            </a:r>
            <a:r>
              <a:rPr lang="en-US" sz="2800" smtClean="0"/>
              <a:t>od direktnih investicija, vlasnik kapitala zadržava punu kontrolu nad plasiranim sredstvima.</a:t>
            </a:r>
            <a:endParaRPr lang="sr-Latn-CS" sz="2800" smtClean="0"/>
          </a:p>
          <a:p>
            <a:pPr>
              <a:buFont typeface="Wingdings" pitchFamily="2" charset="2"/>
              <a:buNone/>
            </a:pPr>
            <a:r>
              <a:rPr lang="en-US" sz="2800" smtClean="0"/>
              <a:t>• On odlučuje gdje će uložiti kapital, kako će organizovati  proizvodnju, brine o plasmanu gotovih proizvoda, o financijskim rezultatima poslovanja i sl.</a:t>
            </a:r>
          </a:p>
          <a:p>
            <a:pPr>
              <a:buFont typeface="Wingdings" pitchFamily="2" charset="2"/>
              <a:buNone/>
            </a:pPr>
            <a:r>
              <a:rPr lang="en-US" sz="2800" smtClean="0"/>
              <a:t>• Veličina prihoda (profita), naravno, nije unaprijed</a:t>
            </a:r>
          </a:p>
          <a:p>
            <a:pPr>
              <a:buFont typeface="Wingdings" pitchFamily="2" charset="2"/>
              <a:buNone/>
            </a:pPr>
            <a:r>
              <a:rPr lang="en-US" sz="2800" smtClean="0"/>
              <a:t>poznata već zavisi od uspješnosti upotrebe</a:t>
            </a:r>
          </a:p>
          <a:p>
            <a:pPr>
              <a:buFont typeface="Wingdings" pitchFamily="2" charset="2"/>
              <a:buNone/>
            </a:pPr>
            <a:r>
              <a:rPr lang="en-US" sz="2800" smtClean="0"/>
              <a:t>uloženih sredstava.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>• Zemlja u koju su sredstva uložena ne može</a:t>
            </a:r>
            <a:r>
              <a:rPr lang="sr-Latn-CS" sz="2800" smtClean="0"/>
              <a:t> </a:t>
            </a:r>
            <a:r>
              <a:rPr lang="en-US" sz="2800" smtClean="0"/>
              <a:t>utjecati na način korištenja uvezenog kapitala,</a:t>
            </a:r>
            <a:r>
              <a:rPr lang="sr-Latn-CS" sz="2800" smtClean="0"/>
              <a:t> </a:t>
            </a:r>
            <a:r>
              <a:rPr lang="en-US" sz="2800" smtClean="0"/>
              <a:t>osim kroz definiranje op</a:t>
            </a:r>
            <a:r>
              <a:rPr lang="sr-Latn-CS" sz="2800" smtClean="0"/>
              <a:t>š</a:t>
            </a:r>
            <a:r>
              <a:rPr lang="en-US" sz="2800" smtClean="0"/>
              <a:t>tih uslova za plasman</a:t>
            </a:r>
            <a:r>
              <a:rPr lang="sr-Latn-CS" sz="2800" smtClean="0"/>
              <a:t> </a:t>
            </a:r>
            <a:r>
              <a:rPr lang="en-US" sz="2800" smtClean="0"/>
              <a:t>stranog kapitala.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No, s druge strane, ta zemlja ne mora</a:t>
            </a:r>
            <a:r>
              <a:rPr lang="sr-Latn-CS" sz="2800" smtClean="0"/>
              <a:t> </a:t>
            </a:r>
            <a:r>
              <a:rPr lang="en-US" sz="2800" smtClean="0"/>
              <a:t>brinuti o tome da li se uložena sredstva</a:t>
            </a:r>
            <a:r>
              <a:rPr lang="sr-Latn-CS" sz="2800" smtClean="0"/>
              <a:t> </a:t>
            </a:r>
            <a:r>
              <a:rPr lang="en-US" sz="2800" smtClean="0"/>
              <a:t>uspješno koriste pošto ona ne preuzima</a:t>
            </a:r>
            <a:r>
              <a:rPr lang="sr-Latn-CS" sz="2800" smtClean="0"/>
              <a:t> </a:t>
            </a:r>
            <a:r>
              <a:rPr lang="en-US" sz="2800" smtClean="0"/>
              <a:t>nikakve obaveze prema vlasnicima</a:t>
            </a:r>
            <a:r>
              <a:rPr lang="sr-Latn-CS" sz="2800" smtClean="0"/>
              <a:t> </a:t>
            </a:r>
            <a:r>
              <a:rPr lang="en-US" sz="2800" smtClean="0"/>
              <a:t>kapitala.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>• U slučaju loše upotrebe kapitala i pojave</a:t>
            </a:r>
            <a:r>
              <a:rPr lang="sr-Latn-CS" sz="2800" smtClean="0"/>
              <a:t> </a:t>
            </a:r>
            <a:r>
              <a:rPr lang="en-US" sz="2800" smtClean="0"/>
              <a:t>gubitaka, posljedice snosi stranac koji je</a:t>
            </a:r>
            <a:r>
              <a:rPr lang="sr-Latn-CS" sz="2800" smtClean="0"/>
              <a:t> </a:t>
            </a:r>
            <a:r>
              <a:rPr lang="en-US" sz="2800" smtClean="0"/>
              <a:t>sredstva uložio.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mtClean="0">
                <a:solidFill>
                  <a:srgbClr val="FF0000"/>
                </a:solidFill>
              </a:rPr>
              <a:t>Direktne investicije u inostranstvu mogu se</a:t>
            </a:r>
            <a:r>
              <a:rPr lang="sr-Latn-CS" smtClean="0">
                <a:solidFill>
                  <a:srgbClr val="FF0000"/>
                </a:solidFill>
              </a:rPr>
              <a:t> </a:t>
            </a:r>
            <a:r>
              <a:rPr lang="en-US" smtClean="0">
                <a:solidFill>
                  <a:srgbClr val="FF0000"/>
                </a:solidFill>
              </a:rPr>
              <a:t>ostvariti u različitim vidovima.</a:t>
            </a:r>
          </a:p>
          <a:p>
            <a:pPr>
              <a:buFont typeface="Wingdings" pitchFamily="2" charset="2"/>
              <a:buNone/>
            </a:pPr>
            <a:r>
              <a:rPr lang="en-US" smtClean="0">
                <a:solidFill>
                  <a:srgbClr val="FF0000"/>
                </a:solidFill>
              </a:rPr>
              <a:t>• Najčešći je osnivanje kompanije</a:t>
            </a:r>
          </a:p>
          <a:p>
            <a:pPr>
              <a:buFont typeface="Wingdings" pitchFamily="2" charset="2"/>
              <a:buNone/>
            </a:pPr>
            <a:r>
              <a:rPr lang="en-US" smtClean="0">
                <a:solidFill>
                  <a:srgbClr val="FF0000"/>
                </a:solidFill>
              </a:rPr>
              <a:t>afilijacije matične kompanije u drugoj</a:t>
            </a:r>
          </a:p>
          <a:p>
            <a:pPr>
              <a:buFont typeface="Wingdings" pitchFamily="2" charset="2"/>
              <a:buNone/>
            </a:pPr>
            <a:r>
              <a:rPr lang="en-US" smtClean="0">
                <a:solidFill>
                  <a:srgbClr val="FF0000"/>
                </a:solidFill>
              </a:rPr>
              <a:t>zemlji koja je u potpunom vlasništvu</a:t>
            </a:r>
          </a:p>
          <a:p>
            <a:pPr>
              <a:buFont typeface="Wingdings" pitchFamily="2" charset="2"/>
              <a:buNone/>
            </a:pPr>
            <a:r>
              <a:rPr lang="en-US" smtClean="0">
                <a:solidFill>
                  <a:srgbClr val="FF0000"/>
                </a:solidFill>
              </a:rPr>
              <a:t>investitora ili kupovinom kompanije,</a:t>
            </a:r>
          </a:p>
          <a:p>
            <a:pPr>
              <a:buFont typeface="Wingdings" pitchFamily="2" charset="2"/>
              <a:buNone/>
            </a:pPr>
            <a:r>
              <a:rPr lang="en-US" smtClean="0">
                <a:solidFill>
                  <a:srgbClr val="FF0000"/>
                </a:solidFill>
              </a:rPr>
              <a:t>odnosno dijela kompanije.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mtClean="0"/>
              <a:t>Osnivanje nove kompanije u inostranstvu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se defini</a:t>
            </a:r>
            <a:r>
              <a:rPr lang="sr-Latn-CS" smtClean="0"/>
              <a:t>š</a:t>
            </a:r>
            <a:r>
              <a:rPr lang="en-US" smtClean="0"/>
              <a:t>e kao </a:t>
            </a:r>
            <a:r>
              <a:rPr lang="en-US" smtClean="0">
                <a:solidFill>
                  <a:srgbClr val="FF0000"/>
                </a:solidFill>
              </a:rPr>
              <a:t>„greenfiled" investicija</a:t>
            </a:r>
            <a:r>
              <a:rPr lang="en-US" smtClean="0"/>
              <a:t>,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dok se investiranje u postojeću kompaniju</a:t>
            </a:r>
          </a:p>
          <a:p>
            <a:pPr>
              <a:buFont typeface="Wingdings" pitchFamily="2" charset="2"/>
              <a:buNone/>
            </a:pPr>
            <a:r>
              <a:rPr lang="en-US" smtClean="0">
                <a:solidFill>
                  <a:srgbClr val="FF0000"/>
                </a:solidFill>
              </a:rPr>
              <a:t>ostvaruje putem spajanja (mergere) i</a:t>
            </a:r>
          </a:p>
          <a:p>
            <a:pPr>
              <a:buFont typeface="Wingdings" pitchFamily="2" charset="2"/>
              <a:buNone/>
            </a:pPr>
            <a:r>
              <a:rPr lang="en-US" smtClean="0">
                <a:solidFill>
                  <a:srgbClr val="FF0000"/>
                </a:solidFill>
              </a:rPr>
              <a:t>kupovine (acquisition), s tim što je značaj</a:t>
            </a:r>
          </a:p>
          <a:p>
            <a:pPr>
              <a:buFont typeface="Wingdings" pitchFamily="2" charset="2"/>
              <a:buNone/>
            </a:pPr>
            <a:r>
              <a:rPr lang="en-US" smtClean="0">
                <a:solidFill>
                  <a:srgbClr val="FF0000"/>
                </a:solidFill>
              </a:rPr>
              <a:t>ovog drugog modela tzv. M&amp;A (merger</a:t>
            </a:r>
          </a:p>
          <a:p>
            <a:pPr>
              <a:buFont typeface="Wingdings" pitchFamily="2" charset="2"/>
              <a:buNone/>
            </a:pPr>
            <a:r>
              <a:rPr lang="en-US" smtClean="0">
                <a:solidFill>
                  <a:srgbClr val="FF0000"/>
                </a:solidFill>
              </a:rPr>
              <a:t>and acquisition) vremenom sve veći.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Posebnim oblikom direktnih investicija</a:t>
            </a:r>
            <a:r>
              <a:rPr lang="sr-Latn-CS" smtClean="0"/>
              <a:t> </a:t>
            </a:r>
            <a:r>
              <a:rPr lang="en-US" smtClean="0"/>
              <a:t>mogu se smatrati i zajednička ulaganja</a:t>
            </a:r>
            <a:r>
              <a:rPr lang="sr-Latn-CS" smtClean="0"/>
              <a:t> </a:t>
            </a:r>
            <a:r>
              <a:rPr lang="en-US" smtClean="0"/>
              <a:t>(</a:t>
            </a:r>
            <a:r>
              <a:rPr lang="en-US" smtClean="0">
                <a:solidFill>
                  <a:srgbClr val="FF0000"/>
                </a:solidFill>
              </a:rPr>
              <a:t>joint venture).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• Ovdje se radi o dugoročnom poslovnom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poduhvatu partnera iz različitih zemalja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koji zajednički ulažu sredstva, sa ciljem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zajedničkog rada, organizovanja proizvodnje, snošenja rizika i podjele ostvarenog profita.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mtClean="0"/>
              <a:t>Zajedničko poslovno ulaganje se</a:t>
            </a:r>
            <a:r>
              <a:rPr lang="sr-Latn-CS" smtClean="0"/>
              <a:t> </a:t>
            </a:r>
            <a:endParaRPr lang="en-US" smtClean="0"/>
          </a:p>
          <a:p>
            <a:pPr>
              <a:buFont typeface="Wingdings" pitchFamily="2" charset="2"/>
              <a:buNone/>
            </a:pPr>
            <a:r>
              <a:rPr lang="en-US" smtClean="0"/>
              <a:t>Realizuje na bazi ugovora i nije nužno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povezano sa ulaganjem u određeno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poduzeće jednog od partnera ili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formiranjem zajedničke kompanije,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odnosno može se realizovati  u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nekorporativnoj formi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sr-Latn-CS" sz="3200" b="1" smtClean="0"/>
              <a:t>MEĐUNARODNE PORTFOLIO INVESTICIJE</a:t>
            </a:r>
            <a:endParaRPr lang="en-US" sz="3200" b="1" smtClean="0"/>
          </a:p>
        </p:txBody>
      </p:sp>
      <p:sp>
        <p:nvSpPr>
          <p:cNvPr id="192515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Međunarodne portfolio investicije</a:t>
            </a:r>
            <a:r>
              <a:rPr lang="sr-Latn-CS" smtClean="0"/>
              <a:t> </a:t>
            </a:r>
            <a:r>
              <a:rPr lang="en-US" smtClean="0"/>
              <a:t>predstavljaju ulaganje kapitala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posredstvom raznih vrsta vrijednosnih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papira izdanih od strane inostranih  vlada,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njenih organa i drugih institucija,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inozemnih banaka ili kompanija koje su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izdate radi prikupljanja sredstava na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nekom međunarodnom tržištu kapitala.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>Tipičan oblik portfolio investicija je emitiranje i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>plasman obveznica (bond). </a:t>
            </a:r>
            <a:endParaRPr lang="sr-Latn-CS" sz="280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>Da bi se prikupila</a:t>
            </a:r>
            <a:r>
              <a:rPr lang="sr-Latn-CS" sz="2800" smtClean="0"/>
              <a:t> </a:t>
            </a:r>
            <a:r>
              <a:rPr lang="en-US" sz="2800" smtClean="0"/>
              <a:t>sredstva za određene potrebe, državne</a:t>
            </a:r>
            <a:r>
              <a:rPr lang="sr-Latn-CS" sz="2800" smtClean="0"/>
              <a:t> </a:t>
            </a:r>
            <a:r>
              <a:rPr lang="en-US" sz="2800" smtClean="0"/>
              <a:t>institucije, banke i poduzeća emitiraju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>obveznice, koje plasiraju na finansijskom tržištu.</a:t>
            </a:r>
            <a:endParaRPr lang="sr-Latn-CS" sz="280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>Vlasnici kapitala kupovinom obveznica stiču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>pravo da u određenom roku dobiju nazad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>uložena sredstva, zajedno sa odgovarajućom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>kamatom.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Kamata je ranije utvrđena u fiksnom</a:t>
            </a:r>
            <a:r>
              <a:rPr lang="sr-Latn-CS" smtClean="0"/>
              <a:t> </a:t>
            </a:r>
            <a:r>
              <a:rPr lang="en-US" smtClean="0"/>
              <a:t>iznosu, ali u novije vrijeme, zbog velikih</a:t>
            </a:r>
            <a:r>
              <a:rPr lang="sr-Latn-CS" smtClean="0"/>
              <a:t> </a:t>
            </a:r>
            <a:r>
              <a:rPr lang="en-US" smtClean="0"/>
              <a:t>oscilacija kamatnih stopa, često se</a:t>
            </a:r>
            <a:r>
              <a:rPr lang="sr-Latn-CS" smtClean="0"/>
              <a:t> </a:t>
            </a:r>
            <a:r>
              <a:rPr lang="en-US" smtClean="0"/>
              <a:t>emituju obveznice sa varijabilnom</a:t>
            </a:r>
            <a:r>
              <a:rPr lang="sr-Latn-CS" smtClean="0"/>
              <a:t> </a:t>
            </a:r>
            <a:r>
              <a:rPr lang="en-US" smtClean="0"/>
              <a:t>kamatnom stopom: određuje se iznos marže (spread) koji se dodaje na neku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baznu kamatnu stopu na tržištu novca -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obično LIBOR ili prime rate, a u novije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vrijeme i EURIBOR.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800" smtClean="0"/>
              <a:t>Vlasnici kapitala ne mogu uticati na</a:t>
            </a:r>
            <a:r>
              <a:rPr lang="sr-Latn-CS" sz="2800" smtClean="0"/>
              <a:t> </a:t>
            </a:r>
            <a:r>
              <a:rPr lang="en-US" sz="2800" smtClean="0"/>
              <a:t>način upotrebe uloženih sredstava;</a:t>
            </a:r>
            <a:r>
              <a:rPr lang="sr-Latn-CS" sz="2800" smtClean="0"/>
              <a:t> </a:t>
            </a:r>
            <a:r>
              <a:rPr lang="en-US" sz="2800" smtClean="0"/>
              <a:t>njima pripada unaprijed utvrđen prihod u</a:t>
            </a:r>
            <a:r>
              <a:rPr lang="sr-Latn-CS" sz="2800" smtClean="0"/>
              <a:t> </a:t>
            </a:r>
            <a:r>
              <a:rPr lang="en-US" sz="2800" smtClean="0"/>
              <a:t>vidu kamate, bez obzira na uspješnost</a:t>
            </a:r>
            <a:r>
              <a:rPr lang="sr-Latn-CS" sz="2800" smtClean="0"/>
              <a:t> </a:t>
            </a:r>
            <a:r>
              <a:rPr lang="en-US" sz="2800" smtClean="0"/>
              <a:t>korištenja prikupljenih sredstava.</a:t>
            </a:r>
            <a:endParaRPr lang="sr-Latn-CS" sz="2800" smtClean="0"/>
          </a:p>
          <a:p>
            <a:pPr>
              <a:buFont typeface="Wingdings" pitchFamily="2" charset="2"/>
              <a:buNone/>
            </a:pPr>
            <a:r>
              <a:rPr lang="en-US" sz="2800" smtClean="0"/>
              <a:t>Emitent obveznica odlučuje o upotrebi</a:t>
            </a:r>
          </a:p>
          <a:p>
            <a:pPr>
              <a:buFont typeface="Wingdings" pitchFamily="2" charset="2"/>
              <a:buNone/>
            </a:pPr>
            <a:r>
              <a:rPr lang="en-US" sz="2800" smtClean="0"/>
              <a:t>kapitala i snosi rizik; bez obzira na</a:t>
            </a:r>
            <a:r>
              <a:rPr lang="sr-Latn-CS" sz="2800" smtClean="0"/>
              <a:t> </a:t>
            </a:r>
            <a:r>
              <a:rPr lang="en-US" sz="2800" smtClean="0"/>
              <a:t>ostvarene rezultate, on je dužan da u</a:t>
            </a:r>
            <a:r>
              <a:rPr lang="sr-Latn-CS" sz="2800" smtClean="0"/>
              <a:t> </a:t>
            </a:r>
            <a:r>
              <a:rPr lang="en-US" sz="2800" smtClean="0"/>
              <a:t>predviđenom roku vrati pozajmljena</a:t>
            </a:r>
            <a:r>
              <a:rPr lang="sr-Latn-CS" sz="2800" smtClean="0"/>
              <a:t> </a:t>
            </a:r>
            <a:r>
              <a:rPr lang="en-US" sz="2800" smtClean="0"/>
              <a:t>sredstva zajedno sa pripadajućom</a:t>
            </a:r>
            <a:r>
              <a:rPr lang="sr-Latn-CS" sz="2800" smtClean="0"/>
              <a:t> </a:t>
            </a:r>
            <a:r>
              <a:rPr lang="en-US" sz="2800" smtClean="0"/>
              <a:t>kamatom.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3200" b="1" smtClean="0"/>
              <a:t>P</a:t>
            </a:r>
            <a:r>
              <a:rPr lang="sr-Latn-CS" sz="3200" b="1" smtClean="0"/>
              <a:t>OJAM MEĐUNARODNOG KRETANJA KAPITALA</a:t>
            </a:r>
            <a:endParaRPr lang="en-US" sz="3200" b="1" smtClean="0"/>
          </a:p>
        </p:txBody>
      </p:sp>
      <p:sp>
        <p:nvSpPr>
          <p:cNvPr id="122883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en-US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Pod međunarodnim kretanjem kapitala podrazumijevamo transfer realnih i finansijskih sredstava između subjekata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različitih zemalja, sa odloženim kontratransferom za određeni vremenski period, a u cilju ostvarivanja određenih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ekonomskih i političkih interesa učesnika u tom transferu</a:t>
            </a:r>
            <a:r>
              <a:rPr lang="sr-Latn-CS" i="1" smtClean="0"/>
              <a:t>.</a:t>
            </a:r>
            <a:endParaRPr lang="en-US" i="1" smtClean="0"/>
          </a:p>
          <a:p>
            <a:pPr>
              <a:lnSpc>
                <a:spcPct val="90000"/>
              </a:lnSpc>
            </a:pPr>
            <a:endParaRPr lang="en-US" i="1" smtClean="0"/>
          </a:p>
          <a:p>
            <a:pPr>
              <a:lnSpc>
                <a:spcPct val="90000"/>
              </a:lnSpc>
            </a:pPr>
            <a:endParaRPr lang="en-US" i="1" smtClean="0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sr-Latn-CS" sz="3200" b="1" smtClean="0"/>
              <a:t>MOTIVI MEĐUNARODNOG KRETANJA KAPITALA</a:t>
            </a:r>
            <a:endParaRPr lang="en-US" sz="3200" b="1" smtClean="0"/>
          </a:p>
        </p:txBody>
      </p:sp>
      <p:sp>
        <p:nvSpPr>
          <p:cNvPr id="196611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800" smtClean="0"/>
              <a:t>Motivi međunarodnog kretanja kapitala</a:t>
            </a:r>
          </a:p>
          <a:p>
            <a:pPr>
              <a:buFont typeface="Wingdings" pitchFamily="2" charset="2"/>
              <a:buNone/>
            </a:pPr>
            <a:r>
              <a:rPr lang="en-US" sz="2800" smtClean="0"/>
              <a:t>zavise od oblika u kome se kapital ulaže.</a:t>
            </a:r>
          </a:p>
          <a:p>
            <a:pPr>
              <a:buFont typeface="Wingdings" pitchFamily="2" charset="2"/>
              <a:buNone/>
            </a:pPr>
            <a:r>
              <a:rPr lang="en-US" sz="2800" smtClean="0"/>
              <a:t>Različiti motivi, na primjer, određuju</a:t>
            </a:r>
            <a:r>
              <a:rPr lang="sr-Latn-CS" sz="2800" smtClean="0"/>
              <a:t> </a:t>
            </a:r>
            <a:r>
              <a:rPr lang="en-US" sz="2800" smtClean="0"/>
              <a:t>privatne u odnosu na javne tokove</a:t>
            </a:r>
            <a:r>
              <a:rPr lang="sr-Latn-CS" sz="2800" smtClean="0"/>
              <a:t> </a:t>
            </a:r>
            <a:r>
              <a:rPr lang="en-US" sz="2800" smtClean="0"/>
              <a:t>kapitala.</a:t>
            </a:r>
          </a:p>
          <a:p>
            <a:pPr>
              <a:buFont typeface="Wingdings" pitchFamily="2" charset="2"/>
              <a:buNone/>
            </a:pPr>
            <a:r>
              <a:rPr lang="en-US" sz="2800" smtClean="0">
                <a:solidFill>
                  <a:srgbClr val="FF0000"/>
                </a:solidFill>
              </a:rPr>
              <a:t>Postoje razlike i između</a:t>
            </a:r>
            <a:r>
              <a:rPr lang="sr-Latn-CS" sz="2800" smtClean="0">
                <a:solidFill>
                  <a:srgbClr val="FF0000"/>
                </a:solidFill>
              </a:rPr>
              <a:t> </a:t>
            </a:r>
            <a:r>
              <a:rPr lang="en-US" sz="2800" smtClean="0">
                <a:solidFill>
                  <a:srgbClr val="FF0000"/>
                </a:solidFill>
              </a:rPr>
              <a:t>pojedinih vidova privatnog i javnog</a:t>
            </a:r>
            <a:r>
              <a:rPr lang="sr-Latn-CS" sz="2800" smtClean="0">
                <a:solidFill>
                  <a:srgbClr val="FF0000"/>
                </a:solidFill>
              </a:rPr>
              <a:t> </a:t>
            </a:r>
            <a:r>
              <a:rPr lang="en-US" sz="2800" smtClean="0">
                <a:solidFill>
                  <a:srgbClr val="FF0000"/>
                </a:solidFill>
              </a:rPr>
              <a:t>kapitala, s tim da se, u principu, privatni</a:t>
            </a:r>
          </a:p>
          <a:p>
            <a:pPr>
              <a:buFont typeface="Wingdings" pitchFamily="2" charset="2"/>
              <a:buNone/>
            </a:pPr>
            <a:r>
              <a:rPr lang="en-US" sz="2800" smtClean="0">
                <a:solidFill>
                  <a:srgbClr val="FF0000"/>
                </a:solidFill>
              </a:rPr>
              <a:t>kapital kreće prema ekonomskim</a:t>
            </a:r>
            <a:r>
              <a:rPr lang="sr-Latn-CS" sz="2800" smtClean="0">
                <a:solidFill>
                  <a:srgbClr val="FF0000"/>
                </a:solidFill>
              </a:rPr>
              <a:t> </a:t>
            </a:r>
            <a:r>
              <a:rPr lang="en-US" sz="2800" smtClean="0">
                <a:solidFill>
                  <a:srgbClr val="FF0000"/>
                </a:solidFill>
              </a:rPr>
              <a:t>motivima, a javni kapital na osnovu širih</a:t>
            </a:r>
            <a:r>
              <a:rPr lang="sr-Latn-CS" sz="2800" smtClean="0">
                <a:solidFill>
                  <a:srgbClr val="FF0000"/>
                </a:solidFill>
              </a:rPr>
              <a:t> </a:t>
            </a:r>
            <a:r>
              <a:rPr lang="en-US" sz="2800" smtClean="0">
                <a:solidFill>
                  <a:srgbClr val="FF0000"/>
                </a:solidFill>
              </a:rPr>
              <a:t>društveno-političkih interesa.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mtClean="0"/>
              <a:t>Kapital odlazi iz jedne zemlje u drugu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da bi se tamo oplodio,  da bi osigurao prihod koji ostaje na raspolaganju vlasniku kapitala.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>Ostvarenje većeg profita</a:t>
            </a:r>
            <a:r>
              <a:rPr lang="en-US" sz="2800" b="1" smtClean="0"/>
              <a:t> </a:t>
            </a:r>
            <a:r>
              <a:rPr lang="en-US" sz="2800" smtClean="0"/>
              <a:t>ili nekog drugog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>oblika prihoda od uloženog kapitala (kamata,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>dividenda) je osnovni motiv izvoza kapitala. </a:t>
            </a:r>
            <a:endParaRPr lang="sr-Latn-CS" sz="280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>To,</a:t>
            </a:r>
            <a:r>
              <a:rPr lang="sr-Latn-CS" sz="2800" smtClean="0"/>
              <a:t> </a:t>
            </a:r>
            <a:r>
              <a:rPr lang="en-US" sz="2800" smtClean="0"/>
              <a:t>međutim, ne znači da svaki konkretan plasman</a:t>
            </a:r>
            <a:r>
              <a:rPr lang="sr-Latn-CS" sz="2800" smtClean="0"/>
              <a:t> </a:t>
            </a:r>
            <a:r>
              <a:rPr lang="en-US" sz="2800" smtClean="0"/>
              <a:t>kapitala u inostranstvu donosi veći profit nego u</a:t>
            </a:r>
            <a:r>
              <a:rPr lang="sr-Latn-CS" sz="2800" smtClean="0"/>
              <a:t> </a:t>
            </a:r>
            <a:r>
              <a:rPr lang="en-US" sz="2800" smtClean="0"/>
              <a:t>zemlji. </a:t>
            </a:r>
            <a:endParaRPr lang="sr-Latn-CS" sz="280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>Često je potrebno izvoz kapitala</a:t>
            </a:r>
            <a:r>
              <a:rPr lang="sr-Latn-CS" sz="2800" smtClean="0"/>
              <a:t> </a:t>
            </a:r>
            <a:r>
              <a:rPr lang="en-US" sz="2800" smtClean="0"/>
              <a:t>po</a:t>
            </a:r>
            <a:r>
              <a:rPr lang="sr-Latn-CS" sz="2800" smtClean="0"/>
              <a:t>s</a:t>
            </a:r>
            <a:r>
              <a:rPr lang="en-US" sz="2800" smtClean="0"/>
              <a:t>matrati ne izol</a:t>
            </a:r>
            <a:r>
              <a:rPr lang="sr-Latn-CS" sz="2800" smtClean="0"/>
              <a:t>ovano</a:t>
            </a:r>
            <a:r>
              <a:rPr lang="en-US" sz="2800" smtClean="0"/>
              <a:t>, već sa stanovišta</a:t>
            </a:r>
            <a:r>
              <a:rPr lang="sr-Latn-CS" sz="2800" smtClean="0"/>
              <a:t> </a:t>
            </a:r>
            <a:r>
              <a:rPr lang="en-US" sz="2800" smtClean="0"/>
              <a:t>njegovih efekata na poslovanje cijele firme, čak i</a:t>
            </a:r>
            <a:r>
              <a:rPr lang="sr-Latn-CS" sz="2800" smtClean="0"/>
              <a:t> </a:t>
            </a:r>
            <a:r>
              <a:rPr lang="en-US" sz="2800" smtClean="0"/>
              <a:t>cijele nacionalne privrede - i to na dugi rok.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mtClean="0">
                <a:solidFill>
                  <a:srgbClr val="FF0000"/>
                </a:solidFill>
              </a:rPr>
              <a:t>Mada se međusobno prepliću, uslovno bi</a:t>
            </a:r>
          </a:p>
          <a:p>
            <a:pPr>
              <a:buFont typeface="Wingdings" pitchFamily="2" charset="2"/>
              <a:buNone/>
            </a:pPr>
            <a:r>
              <a:rPr lang="en-US" smtClean="0">
                <a:solidFill>
                  <a:srgbClr val="FF0000"/>
                </a:solidFill>
              </a:rPr>
              <a:t>se mogli naznačiti slijedeći motivi </a:t>
            </a:r>
            <a:r>
              <a:rPr lang="en-US" i="1" smtClean="0">
                <a:solidFill>
                  <a:srgbClr val="FF0000"/>
                </a:solidFill>
              </a:rPr>
              <a:t>izvoza</a:t>
            </a:r>
          </a:p>
          <a:p>
            <a:pPr>
              <a:buFont typeface="Wingdings" pitchFamily="2" charset="2"/>
              <a:buNone/>
            </a:pPr>
            <a:r>
              <a:rPr lang="en-US" i="1" smtClean="0">
                <a:solidFill>
                  <a:srgbClr val="FF0000"/>
                </a:solidFill>
              </a:rPr>
              <a:t>kapitala</a:t>
            </a:r>
            <a:r>
              <a:rPr lang="en-US" smtClean="0">
                <a:solidFill>
                  <a:srgbClr val="FF0000"/>
                </a:solidFill>
              </a:rPr>
              <a:t>:</a:t>
            </a:r>
          </a:p>
          <a:p>
            <a:r>
              <a:rPr lang="en-US" smtClean="0">
                <a:solidFill>
                  <a:srgbClr val="FF0000"/>
                </a:solidFill>
              </a:rPr>
              <a:t> prihod</a:t>
            </a:r>
            <a:r>
              <a:rPr lang="en-US" b="1" smtClean="0">
                <a:solidFill>
                  <a:srgbClr val="FF0000"/>
                </a:solidFill>
              </a:rPr>
              <a:t> </a:t>
            </a:r>
            <a:r>
              <a:rPr lang="en-US" smtClean="0">
                <a:solidFill>
                  <a:srgbClr val="FF0000"/>
                </a:solidFill>
              </a:rPr>
              <a:t>od uloženog kapitala (kamata, dividenda) je osnovni motiv izvoza kapitala. </a:t>
            </a:r>
          </a:p>
          <a:p>
            <a:r>
              <a:rPr lang="en-US" smtClean="0">
                <a:solidFill>
                  <a:srgbClr val="FF0000"/>
                </a:solidFill>
              </a:rPr>
              <a:t>ostali motivi su najčešće posredni, koji su u funkciji glavnog;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mtClean="0">
                <a:solidFill>
                  <a:srgbClr val="FF0000"/>
                </a:solidFill>
              </a:rPr>
              <a:t>Motiv korištenja bogatijih i jeftinijih</a:t>
            </a:r>
          </a:p>
          <a:p>
            <a:pPr>
              <a:buFont typeface="Wingdings" pitchFamily="2" charset="2"/>
              <a:buNone/>
            </a:pPr>
            <a:r>
              <a:rPr lang="en-US" smtClean="0">
                <a:solidFill>
                  <a:srgbClr val="FF0000"/>
                </a:solidFill>
              </a:rPr>
              <a:t>resursa u ino</a:t>
            </a:r>
            <a:r>
              <a:rPr lang="sr-Latn-CS" smtClean="0">
                <a:solidFill>
                  <a:srgbClr val="FF0000"/>
                </a:solidFill>
              </a:rPr>
              <a:t>stranstvu</a:t>
            </a:r>
            <a:r>
              <a:rPr lang="en-US" smtClean="0">
                <a:solidFill>
                  <a:srgbClr val="FF0000"/>
                </a:solidFill>
              </a:rPr>
              <a:t> u odnosu na one kojima </a:t>
            </a:r>
            <a:r>
              <a:rPr lang="en-US" smtClean="0"/>
              <a:t>raspolaže zemlja izvoznika kapitala, kao što je jeftinija radna snaga, često je razlog zbog kojeg kapital odlazi iz zemlje, naročito kada se radi o radno intenzivnim vrstama proizvodnje;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>
                <a:solidFill>
                  <a:srgbClr val="FF0000"/>
                </a:solidFill>
              </a:rPr>
              <a:t>Niže cijene sirovina i energije u pojedinim zemljama privlače strani kapital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>Pored troškova proizvodnje, osvajanje tržišta određene zemlje je vrlo čest motiv za izvoz kapitala</a:t>
            </a:r>
            <a:r>
              <a:rPr lang="en-US" sz="2800" smtClean="0">
                <a:solidFill>
                  <a:srgbClr val="FF0000"/>
                </a:solidFill>
              </a:rPr>
              <a:t>, zbog veličine tog tržišta i mogućnosti plasmana, </a:t>
            </a:r>
            <a:r>
              <a:rPr lang="en-US" sz="2800" smtClean="0"/>
              <a:t>pri čemu se koriste lokalni izvori snabdijevanja, smanjuju transportni i drugi troškovi, a u</a:t>
            </a:r>
            <a:r>
              <a:rPr lang="en-US" sz="2800" smtClean="0">
                <a:solidFill>
                  <a:srgbClr val="FF0000"/>
                </a:solidFill>
              </a:rPr>
              <a:t>jedno se koristi i zaštićeni status domaće proizvodnje u okviru carinskog sistema te zemlje;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mtClean="0"/>
              <a:t>Do izvoza kapitala može doći zbog želje (i potrebe) da se </a:t>
            </a:r>
            <a:r>
              <a:rPr lang="en-US" b="1" smtClean="0"/>
              <a:t>kompletira </a:t>
            </a:r>
            <a:r>
              <a:rPr lang="en-US" smtClean="0"/>
              <a:t>proizvodni proces kako bi proizvodnja bila manje zavisna od spoljnih  faktora, od neizvjesnosti na tržištu i poremećaja u izvorima snabdijevanja (valjaonica aluminijuma želi da ima i svoj rudnik, rafinerija svoj izvor nafte i sl.)</a:t>
            </a:r>
          </a:p>
          <a:p>
            <a:endParaRPr lang="en-US" smtClean="0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mtClean="0"/>
              <a:t>Često se izvozom kapitala otvaraju novi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pogoni u inostranstvu da bi se proširilo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tržište za prodaju svojih proizvoda. 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Na ovaj način je moguće proizvodnju bolje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prilagoditi zahtjevima, potrebama i ukusu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lokalnih potrošača.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Zbog karakteristika pojedinih proizvoda ili zbog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b="1" smtClean="0"/>
              <a:t>visokih transportnih troškova</a:t>
            </a:r>
            <a:r>
              <a:rPr lang="en-US" sz="2800" smtClean="0"/>
              <a:t>, u nekim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slučajevima se i ne postavlja dilema: klasičan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izvoz robe i izvoz kapitala kojim će se </a:t>
            </a:r>
            <a:r>
              <a:rPr lang="en-US" sz="2800" b="1" smtClean="0"/>
              <a:t>sagraditi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b="1" smtClean="0"/>
              <a:t>pogon za proizvodnju na licu mjesta </a:t>
            </a:r>
            <a:r>
              <a:rPr lang="en-US" sz="2800" smtClean="0"/>
              <a:t>u zemlji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plasmana (npr. sladoled ili Coca- Cola).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Ovdje je proširenje tržišta uslovljeno  baš izvozom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kapitala. Povećanje proizvodnje omogućava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b="1" i="1" smtClean="0"/>
              <a:t>snižavanje troškova no jedinici proizvoda</a:t>
            </a:r>
            <a:r>
              <a:rPr lang="en-US" sz="2800" smtClean="0"/>
              <a:t>,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omogućava korištenje ekonomije obima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Potreba da se </a:t>
            </a:r>
            <a:r>
              <a:rPr lang="en-US" b="1" smtClean="0"/>
              <a:t>poveća plasman kapitalnih dobara </a:t>
            </a:r>
            <a:r>
              <a:rPr lang="en-US" smtClean="0"/>
              <a:t>(mašina, opreme, brodova) dovodi do toga da se odobravaju krediti stranim kupcima - što predstavlja oblik izvoza kapitala. Za odobravanje ove vrste kredita zainteresirani su ne samo konkretni proizvođači, već i njihove vlade jer  povećani izvoz ima pozitivne efekte na cijelu nacionalnu privredu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mtClean="0"/>
              <a:t>Kretanje kapitala između zemalja je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dvosmjerno, pri čemu se u jednom slučaju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subjekti (rezidenti) određene zemlje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pojavljuju kao davaoci kapitala 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a drugi kao korisnici kapitala.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Da bi se izbjeglo plaćanje carina i drugih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uvoznih dažbina, strani proizvođači često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baš kroz izvoz kapitala grade fabrike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b="1" smtClean="0"/>
              <a:t>unutar </a:t>
            </a:r>
            <a:r>
              <a:rPr lang="en-US" sz="2800" smtClean="0"/>
              <a:t>"</a:t>
            </a:r>
            <a:r>
              <a:rPr lang="en-US" sz="2800" b="1" smtClean="0"/>
              <a:t>carinskog zida</a:t>
            </a:r>
            <a:r>
              <a:rPr lang="en-US" sz="2800" smtClean="0"/>
              <a:t>";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Motiv izvoza kapitala može biti i želja da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se osigura </a:t>
            </a:r>
            <a:r>
              <a:rPr lang="en-US" sz="2800" b="1" smtClean="0"/>
              <a:t>politički utjecaj </a:t>
            </a:r>
            <a:r>
              <a:rPr lang="en-US" sz="2800" smtClean="0"/>
              <a:t>u nekoj zemlji.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Ovaj motiv je uglavnom karakterističan za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plasman kapitala iz javnih izvora, mada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ponekada može biti prisutan i kod izvoza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privatnog kapitala.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mtClean="0"/>
              <a:t>Inače, investicije javnog kapitala su dobrim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dijelom usmjerene i na to da se olakšaju investicije privatnog kapitala.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• </a:t>
            </a:r>
            <a:r>
              <a:rPr lang="en-US" b="1" smtClean="0"/>
              <a:t>Motiv međunarodnih razvojnih institucija </a:t>
            </a:r>
            <a:r>
              <a:rPr lang="en-US" smtClean="0"/>
              <a:t>kod plasmana kapitala je </a:t>
            </a:r>
            <a:r>
              <a:rPr lang="en-US" b="1" smtClean="0"/>
              <a:t>unapređenje privrednog </a:t>
            </a:r>
            <a:r>
              <a:rPr lang="en-US" smtClean="0"/>
              <a:t>i </a:t>
            </a:r>
            <a:r>
              <a:rPr lang="en-US" b="1" smtClean="0"/>
              <a:t>društvenog </a:t>
            </a:r>
            <a:r>
              <a:rPr lang="en-US" smtClean="0"/>
              <a:t>razvoja zemlje korisnika i da se doprinese skladnijem razvoju svjetske privrede.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3200" b="1" smtClean="0"/>
              <a:t>TRENDOVI NA ME</a:t>
            </a:r>
            <a:r>
              <a:rPr lang="sr-Latn-CS" sz="3200" b="1" smtClean="0"/>
              <a:t>ĐUNARODNOM TRŽIŠTU KAPITALA</a:t>
            </a:r>
            <a:endParaRPr lang="en-US" sz="3200" b="1" smtClean="0"/>
          </a:p>
        </p:txBody>
      </p:sp>
      <p:sp>
        <p:nvSpPr>
          <p:cNvPr id="208899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800" smtClean="0"/>
              <a:t>Značaj pojedinih oblika međunarodnog kretanja kapitala se vremenom mijenjao.</a:t>
            </a:r>
            <a:endParaRPr lang="sr-Latn-CS" sz="2800" smtClean="0"/>
          </a:p>
          <a:p>
            <a:pPr>
              <a:buFont typeface="Wingdings" pitchFamily="2" charset="2"/>
              <a:buNone/>
            </a:pPr>
            <a:r>
              <a:rPr lang="en-US" sz="2800" smtClean="0"/>
              <a:t> U periodu nakon Drugog svjetskog rata, pretežni udio u ukupnim međunarodnim kretanjima kapitala i financiranju svjetske privrede, posebno zemalja u razvoju, imao je zajmovni kapital. Primarna uloga zajmova u globalnim razmjerima se zadržala do osamdesetih godina dvadesetog vijeka. 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>Promjene nastaju u drugoj polovini osamdesetih godina kada, nakon dužničke krize, dolazi do stagnacije kretanja zajmovnog kapitala. </a:t>
            </a:r>
            <a:endParaRPr lang="sr-Latn-CS" sz="280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>Poslije kulminacije dužničke krize, privatni kapital je prestao odlaziti u zemlje u razvoju u obliku zajmova, jer se privatni sektor uzdržao od svakog novog kreditiranja zemalja u razvoju, izuzev u obliku direktnih investicija. </a:t>
            </a:r>
            <a:endParaRPr lang="sr-Latn-CS" sz="280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>Upravo period od osamdesetih, pogotovo od devedesetih godina dvadesetog vijeka je period ekspanzije stranih direktnih investicija. </a:t>
            </a:r>
          </a:p>
          <a:p>
            <a:pPr>
              <a:lnSpc>
                <a:spcPct val="90000"/>
              </a:lnSpc>
            </a:pPr>
            <a:endParaRPr lang="en-US" sz="2800" smtClean="0"/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800" smtClean="0"/>
              <a:t>T</a:t>
            </a:r>
            <a:r>
              <a:rPr lang="sr-Latn-CS" sz="2800" smtClean="0"/>
              <a:t>o</a:t>
            </a:r>
            <a:r>
              <a:rPr lang="en-US" sz="2800" smtClean="0"/>
              <a:t>kom prethodn</a:t>
            </a:r>
            <a:r>
              <a:rPr lang="sr-Latn-CS" sz="2800" smtClean="0"/>
              <a:t>e </a:t>
            </a:r>
            <a:r>
              <a:rPr lang="en-US" sz="2800" smtClean="0"/>
              <a:t> dv</a:t>
            </a:r>
            <a:r>
              <a:rPr lang="sr-Latn-CS" sz="2800" smtClean="0"/>
              <a:t>ije </a:t>
            </a:r>
            <a:r>
              <a:rPr lang="en-US" sz="2800" smtClean="0"/>
              <a:t> de</a:t>
            </a:r>
            <a:r>
              <a:rPr lang="sr-Latn-CS" sz="2800" smtClean="0"/>
              <a:t>cenije</a:t>
            </a:r>
            <a:r>
              <a:rPr lang="en-US" sz="2800" smtClean="0"/>
              <a:t>, jedna od najznačajnijih karakteristika globalne ekonomije je smjena porasta i padova ukupnih međunarodnih tokova kapitala u svijetu, zajedno </a:t>
            </a:r>
            <a:r>
              <a:rPr lang="sr-Latn-CS" sz="2800" smtClean="0"/>
              <a:t>gledano,</a:t>
            </a:r>
            <a:r>
              <a:rPr lang="en-US" sz="2800" smtClean="0"/>
              <a:t> stranih direktnih investicija, portfolio investicija i međunarodnog zajmovnog kapitala. </a:t>
            </a:r>
            <a:endParaRPr lang="sr-Latn-CS" sz="2800" smtClean="0"/>
          </a:p>
          <a:p>
            <a:r>
              <a:rPr lang="en-US" sz="2800" smtClean="0">
                <a:solidFill>
                  <a:srgbClr val="FF0000"/>
                </a:solidFill>
              </a:rPr>
              <a:t>U periodu od 1994. do 2007. godine, međunarodni tokovi kapitala su rasli u prosjeku za 24% godišnje. </a:t>
            </a:r>
            <a:endParaRPr lang="sr-Latn-CS" sz="280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800" smtClean="0">
                <a:solidFill>
                  <a:srgbClr val="FF0000"/>
                </a:solidFill>
              </a:rPr>
              <a:t>Međutim, sa svjetskom finan</a:t>
            </a:r>
            <a:r>
              <a:rPr lang="sr-Latn-CS" sz="2800" smtClean="0">
                <a:solidFill>
                  <a:srgbClr val="FF0000"/>
                </a:solidFill>
              </a:rPr>
              <a:t>s</a:t>
            </a:r>
            <a:r>
              <a:rPr lang="en-US" sz="2800" smtClean="0">
                <a:solidFill>
                  <a:srgbClr val="FF0000"/>
                </a:solidFill>
              </a:rPr>
              <a:t>ijskom krizom, dolazi do kolapsa međunarodnih tokova kapitala u 2008. godini, jer su investitori postali oprezniji</a:t>
            </a:r>
            <a:r>
              <a:rPr lang="sr-Latn-CS" sz="2800" smtClean="0">
                <a:solidFill>
                  <a:srgbClr val="FF0000"/>
                </a:solidFill>
              </a:rPr>
              <a:t>,</a:t>
            </a:r>
            <a:r>
              <a:rPr lang="en-US" sz="2800" smtClean="0">
                <a:solidFill>
                  <a:srgbClr val="FF0000"/>
                </a:solidFill>
              </a:rPr>
              <a:t> a banke nevoljne da međunarodno pozajmljuju. </a:t>
            </a:r>
            <a:endParaRPr lang="sr-Latn-CS" sz="2800" smtClean="0">
              <a:solidFill>
                <a:srgbClr val="FF0000"/>
              </a:solidFill>
            </a:endParaRPr>
          </a:p>
          <a:p>
            <a:r>
              <a:rPr lang="en-US" sz="2800" b="1" smtClean="0"/>
              <a:t>Ukupni međunarodni tokovi kapitala u svijetu su opali sa 10,9 bili</a:t>
            </a:r>
            <a:r>
              <a:rPr lang="sr-Latn-CS" sz="2800" b="1" smtClean="0"/>
              <a:t>o</a:t>
            </a:r>
            <a:r>
              <a:rPr lang="en-US" sz="2800" b="1" smtClean="0"/>
              <a:t>na USD u 2007. godini na samo 1,9 bili</a:t>
            </a:r>
            <a:r>
              <a:rPr lang="sr-Latn-CS" sz="2800" b="1" smtClean="0"/>
              <a:t>o</a:t>
            </a:r>
            <a:r>
              <a:rPr lang="en-US" sz="2800" b="1" smtClean="0"/>
              <a:t>na USD u 2008. godini, što je predstavljalo pad od čak 83% u samo jednoj godini. </a:t>
            </a:r>
          </a:p>
          <a:p>
            <a:endParaRPr lang="en-US" sz="2800" b="1" smtClean="0"/>
          </a:p>
          <a:p>
            <a:endParaRPr lang="en-US" sz="2800" smtClean="0"/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Dalji pad globalnih tokova kapitala je nastavljen i u 2009. godini, na vrijednost od 1,6 bili</a:t>
            </a:r>
            <a:r>
              <a:rPr lang="sr-Latn-CS" smtClean="0"/>
              <a:t>o</a:t>
            </a:r>
            <a:r>
              <a:rPr lang="en-US" smtClean="0"/>
              <a:t>na USD. </a:t>
            </a:r>
            <a:endParaRPr lang="sr-Latn-CS" smtClean="0"/>
          </a:p>
          <a:p>
            <a:pPr>
              <a:lnSpc>
                <a:spcPct val="90000"/>
              </a:lnSpc>
            </a:pPr>
            <a:r>
              <a:rPr lang="en-US" smtClean="0"/>
              <a:t>Tek u 2010. godini dolazi do oporavka ukupnih tokova kapitala na 4,4 bili</a:t>
            </a:r>
            <a:r>
              <a:rPr lang="sr-Latn-CS" smtClean="0"/>
              <a:t>o</a:t>
            </a:r>
            <a:r>
              <a:rPr lang="en-US" smtClean="0"/>
              <a:t>na USD, iako je to činilo samo 40% od rekordnog nivoa iz 2007. godine. </a:t>
            </a:r>
            <a:endParaRPr lang="sr-Latn-CS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 </a:t>
            </a:r>
          </a:p>
          <a:p>
            <a:pPr>
              <a:lnSpc>
                <a:spcPct val="90000"/>
              </a:lnSpc>
            </a:pPr>
            <a:r>
              <a:rPr lang="en-US" sz="1400" smtClean="0"/>
              <a:t> Roxburgh, Charles, Lund, Susan and John Piotrowski. Mapping Global Capital Markets 2011. McKinsey Global Institute, August 2011, str. 27 17 </a:t>
            </a:r>
          </a:p>
          <a:p>
            <a:pPr>
              <a:lnSpc>
                <a:spcPct val="90000"/>
              </a:lnSpc>
            </a:pPr>
            <a:endParaRPr lang="en-US" sz="1400" smtClean="0"/>
          </a:p>
          <a:p>
            <a:pPr>
              <a:lnSpc>
                <a:spcPct val="90000"/>
              </a:lnSpc>
            </a:pPr>
            <a:endParaRPr lang="en-US" smtClean="0"/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sz="3600" smtClean="0"/>
              <a:t>Pad ukupnih međunarodnih tokova kapitala, od rekordne vrijednosti u 2007. godini do 2010. godine, je iznosio 6,5 bili</a:t>
            </a:r>
            <a:r>
              <a:rPr lang="sr-Latn-CS" sz="3600" smtClean="0"/>
              <a:t>o</a:t>
            </a:r>
            <a:r>
              <a:rPr lang="en-US" sz="3600" smtClean="0"/>
              <a:t>na USD. </a:t>
            </a:r>
            <a:endParaRPr lang="sr-Latn-CS" sz="3600" smtClean="0"/>
          </a:p>
          <a:p>
            <a:r>
              <a:rPr lang="en-US" sz="3600" smtClean="0"/>
              <a:t>Najveći dio ovog pada se dogodio uslijed kolapsa tržišta međunarodnog zajmovnog kapitala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>Tokovi međunarodnog zajmovnog kapitala su, u 2008. i 2009. godini, bili negativni jer su banke povlačile kapital nazad, u svoje zemlje. </a:t>
            </a:r>
            <a:endParaRPr lang="sr-Latn-CS" sz="280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>Oporavak koji se dogodio u 2010. godini je odraz oporavka zajmovnog kapitala, iako su ukupni tokovi zajmovnog kapitala i dalje niski, na nivou od samo 25% od rekordne vrijednosti u 2007. godini.</a:t>
            </a:r>
            <a:endParaRPr lang="sr-Latn-CS" sz="280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>
                <a:solidFill>
                  <a:srgbClr val="FF0000"/>
                </a:solidFill>
              </a:rPr>
              <a:t>Međunarodni tokovi kapitala u posljednjih su se pet godina smanjili za čak 60 posto</a:t>
            </a:r>
            <a:r>
              <a:rPr lang="sr-Latn-CS" sz="2800" smtClean="0">
                <a:solidFill>
                  <a:srgbClr val="FF0000"/>
                </a:solidFill>
              </a:rPr>
              <a:t>.</a:t>
            </a:r>
            <a:endParaRPr lang="en-US" sz="280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smtClean="0"/>
              <a:t>U odnosu na predkrizna vremena, a tiče se stanja iz 2007. godine, krediti i investicije između država pali su sa 11,8 bili</a:t>
            </a:r>
            <a:r>
              <a:rPr lang="sr-Latn-CS" sz="2800" smtClean="0"/>
              <a:t>o</a:t>
            </a:r>
            <a:r>
              <a:rPr lang="en-US" sz="2800" smtClean="0"/>
              <a:t>na dolara na 4,6 bili</a:t>
            </a:r>
            <a:r>
              <a:rPr lang="sr-Latn-CS" sz="2800" smtClean="0"/>
              <a:t>o</a:t>
            </a:r>
            <a:r>
              <a:rPr lang="en-US" sz="2800" smtClean="0"/>
              <a:t>na u 2012., pokazuje  studija konzultantske kuće McKinsey.</a:t>
            </a:r>
            <a:endParaRPr lang="sr-Latn-CS" sz="2800" smtClean="0"/>
          </a:p>
          <a:p>
            <a:pPr>
              <a:lnSpc>
                <a:spcPct val="90000"/>
              </a:lnSpc>
            </a:pPr>
            <a:r>
              <a:rPr lang="en-US" sz="2800" smtClean="0"/>
              <a:t> Posljedica je to smanjivanja troškova u svjetskim finan</a:t>
            </a:r>
            <a:r>
              <a:rPr lang="sr-Latn-CS" sz="2800" smtClean="0"/>
              <a:t>s</a:t>
            </a:r>
            <a:r>
              <a:rPr lang="en-US" sz="2800" smtClean="0"/>
              <a:t>ijama i pritiska na banke koje plasiraju sve manje kredita. </a:t>
            </a:r>
            <a:endParaRPr lang="sr-Latn-CS" sz="2800" smtClean="0"/>
          </a:p>
          <a:p>
            <a:pPr>
              <a:lnSpc>
                <a:spcPct val="90000"/>
              </a:lnSpc>
            </a:pPr>
            <a:r>
              <a:rPr lang="en-US" sz="2800" smtClean="0">
                <a:solidFill>
                  <a:srgbClr val="FF0000"/>
                </a:solidFill>
              </a:rPr>
              <a:t>Najveći padovi tokova kapitala zabilježeni su u E</a:t>
            </a:r>
            <a:r>
              <a:rPr lang="sr-Latn-CS" sz="2800" smtClean="0">
                <a:solidFill>
                  <a:srgbClr val="FF0000"/>
                </a:solidFill>
              </a:rPr>
              <a:t>v</a:t>
            </a:r>
            <a:r>
              <a:rPr lang="en-US" sz="2800" smtClean="0">
                <a:solidFill>
                  <a:srgbClr val="FF0000"/>
                </a:solidFill>
              </a:rPr>
              <a:t>ropi zbog snažne dužničke krize, a najveća korekcija pritom se dogodila u Velikoj Britaniji. </a:t>
            </a:r>
            <a:endParaRPr lang="sr-Latn-CS" sz="280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</TotalTime>
  <Words>7275</Words>
  <Application>Microsoft Office PowerPoint</Application>
  <PresentationFormat>On-screen Show (4:3)</PresentationFormat>
  <Paragraphs>525</Paragraphs>
  <Slides>142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142</vt:i4>
      </vt:variant>
    </vt:vector>
  </HeadingPairs>
  <TitlesOfParts>
    <vt:vector size="143" baseType="lpstr">
      <vt:lpstr>Office Theme</vt:lpstr>
      <vt:lpstr>MEĐUNARODNO FINANSIJSKO PRAVO  Prof. dr. Halil Kalač</vt:lpstr>
      <vt:lpstr>Cilj </vt:lpstr>
      <vt:lpstr>Osnovne temetske jedinice</vt:lpstr>
      <vt:lpstr>PowerPoint Presentation</vt:lpstr>
      <vt:lpstr>PowerPoint Presentation</vt:lpstr>
      <vt:lpstr>Osnovna i dopunska  literatura</vt:lpstr>
      <vt:lpstr>PowerPoint Presentation</vt:lpstr>
      <vt:lpstr>POJAM MEĐUNARODNOG KRETANJA KAPITALA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Glavni neto izvoznici i uvoznici kapitala 2012</vt:lpstr>
      <vt:lpstr>PowerPoint Presentation</vt:lpstr>
      <vt:lpstr>PowerPoint Presentation</vt:lpstr>
      <vt:lpstr>PowerPoint Presentation</vt:lpstr>
      <vt:lpstr>PowerPoint Presentation</vt:lpstr>
      <vt:lpstr>KARAKTERISTIKE MEĐUNARODNOG KRETANJA KAPITALA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MEĐUNARODNO TRŽIŠTE KAPITALA</vt:lpstr>
      <vt:lpstr>PowerPoint Presentation</vt:lpstr>
      <vt:lpstr>PowerPoint Presentation</vt:lpstr>
      <vt:lpstr>PowerPoint Presentation</vt:lpstr>
      <vt:lpstr>PowerPoint Presentation</vt:lpstr>
      <vt:lpstr>OBLICI MEĐUNARODNOG KRETANJA KAPITALA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MEĐUNARODNE DIREKTNE INVESTICIJE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MEĐUNARODNE PORTFOLIO INVESTICIJE</vt:lpstr>
      <vt:lpstr>PowerPoint Presentation</vt:lpstr>
      <vt:lpstr>PowerPoint Presentation</vt:lpstr>
      <vt:lpstr>PowerPoint Presentation</vt:lpstr>
      <vt:lpstr>MOTIVI MEĐUNARODNOG KRETANJA KAPITALA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TRENDOVI NA MEĐUNARODNOM TRŽIŠTU KAPITALA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          STRANA DIREKTNA ULAGANJA                  – SDI    U globalnoj ekonomiji u kojoj danas dominiraju multinacionalna poduzeća (MNP), inostrana ulaganja  predstavljaju najznačajniji oblik međunarodnih poslovnih aktivnosti. </vt:lpstr>
      <vt:lpstr>PowerPoint Presentation</vt:lpstr>
      <vt:lpstr>VRSTE STRANIH DIREKTNIH INVESTICIJA</vt:lpstr>
      <vt:lpstr>PowerPoint Presentation</vt:lpstr>
      <vt:lpstr>MEĐUNARODNO KRETANJE ZAJMOVNOG KAPITALA</vt:lpstr>
      <vt:lpstr>PowerPoint Presentation</vt:lpstr>
      <vt:lpstr>MERE ZA PRIVLAČENJE STRANOG KAPITALA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ZEMLJE U TRANZICIJI i Jugoistocna evropa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BiH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BiH</vt:lpstr>
      <vt:lpstr>PowerPoint Presentation</vt:lpstr>
      <vt:lpstr>PowerPoint Presentation</vt:lpstr>
      <vt:lpstr> Direktne strane investicije  u Bosni i Hercegovini u 2013. godini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PFK8</dc:creator>
  <cp:lastModifiedBy>PFK.LAP7</cp:lastModifiedBy>
  <cp:revision>9</cp:revision>
  <dcterms:created xsi:type="dcterms:W3CDTF">2017-03-02T12:00:53Z</dcterms:created>
  <dcterms:modified xsi:type="dcterms:W3CDTF">2017-10-07T07:04:35Z</dcterms:modified>
</cp:coreProperties>
</file>