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7" r:id="rId25"/>
    <p:sldId id="279" r:id="rId26"/>
    <p:sldId id="280" r:id="rId27"/>
    <p:sldId id="281" r:id="rId28"/>
    <p:sldId id="283" r:id="rId29"/>
    <p:sldId id="284" r:id="rId30"/>
    <p:sldId id="285" r:id="rId31"/>
    <p:sldId id="286" r:id="rId32"/>
    <p:sldId id="282" r:id="rId3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389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48475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08995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60419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1656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4765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22913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70383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1017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75769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3759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C1C0C-85DF-403B-9970-B67C3A7CF21C}" type="datetimeFigureOut">
              <a:rPr lang="sr-Latn-ME" smtClean="0"/>
              <a:t>13.5.2016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243B2-17A1-40CA-AF78-297406A1D43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562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sr-Latn-M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8000" dirty="0" smtClean="0"/>
              <a:t>BiH</a:t>
            </a:r>
            <a:endParaRPr lang="sr-Latn-ME" sz="8000" dirty="0"/>
          </a:p>
        </p:txBody>
      </p:sp>
    </p:spTree>
    <p:extLst>
      <p:ext uri="{BB962C8B-B14F-4D97-AF65-F5344CB8AC3E}">
        <p14:creationId xmlns:p14="http://schemas.microsoft.com/office/powerpoint/2010/main" val="213230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u="sng" dirty="0"/>
              <a:t>U </a:t>
            </a:r>
            <a:r>
              <a:rPr lang="en-US" b="1" u="sng" dirty="0" err="1"/>
              <a:t>strukturi</a:t>
            </a:r>
            <a:r>
              <a:rPr lang="en-US" b="1" u="sng" dirty="0"/>
              <a:t> </a:t>
            </a:r>
            <a:r>
              <a:rPr lang="en-US" b="1" u="sng" dirty="0" err="1"/>
              <a:t>nadzornog</a:t>
            </a:r>
            <a:r>
              <a:rPr lang="en-US" b="1" u="sng" dirty="0"/>
              <a:t> / </a:t>
            </a:r>
            <a:r>
              <a:rPr lang="en-US" b="1" u="sng" dirty="0" err="1"/>
              <a:t>upravnog</a:t>
            </a:r>
            <a:r>
              <a:rPr lang="en-US" b="1" u="sng" dirty="0"/>
              <a:t> </a:t>
            </a:r>
            <a:r>
              <a:rPr lang="en-US" b="1" u="sng" dirty="0" err="1"/>
              <a:t>odbora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 /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Konkretno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34%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posmatranog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29%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Predstavnici</a:t>
            </a:r>
            <a:r>
              <a:rPr lang="en-US" dirty="0" smtClean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s 15%,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predstavnika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(10%). </a:t>
            </a:r>
            <a:endParaRPr lang="sr-Latn-ME" dirty="0" smtClean="0"/>
          </a:p>
          <a:p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naglašavaju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njih</a:t>
            </a:r>
            <a:r>
              <a:rPr lang="en-US" dirty="0"/>
              <a:t> je </a:t>
            </a:r>
            <a:r>
              <a:rPr lang="en-US" dirty="0" err="1"/>
              <a:t>tek</a:t>
            </a:r>
            <a:r>
              <a:rPr lang="en-US" dirty="0"/>
              <a:t> 12%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63894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Slična</a:t>
            </a:r>
            <a:r>
              <a:rPr lang="en-US" dirty="0"/>
              <a:t> </a:t>
            </a:r>
            <a:r>
              <a:rPr lang="en-US" dirty="0" err="1"/>
              <a:t>situacija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odborima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procenat</a:t>
            </a:r>
            <a:r>
              <a:rPr lang="en-US" dirty="0"/>
              <a:t> (37%)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Nezavisnih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je 22%,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zastupljeni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17%.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13%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a 11% </a:t>
            </a: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938663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Evidentno</a:t>
            </a:r>
            <a:r>
              <a:rPr lang="en-US" dirty="0"/>
              <a:t> je da je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jačanje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/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dioničkim</a:t>
            </a:r>
            <a:r>
              <a:rPr lang="en-US" dirty="0"/>
              <a:t> /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Korisno</a:t>
            </a:r>
            <a:r>
              <a:rPr lang="en-US" dirty="0"/>
              <a:t> bi </a:t>
            </a:r>
            <a:r>
              <a:rPr lang="en-US" dirty="0" err="1"/>
              <a:t>bilo</a:t>
            </a:r>
            <a:r>
              <a:rPr lang="en-US" dirty="0"/>
              <a:t> da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/>
              <a:t>članova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397210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Iako</a:t>
            </a:r>
            <a:r>
              <a:rPr lang="en-US" dirty="0"/>
              <a:t> se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/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boljim</a:t>
            </a:r>
            <a:r>
              <a:rPr lang="en-US" dirty="0"/>
              <a:t> </a:t>
            </a:r>
            <a:r>
              <a:rPr lang="en-US" dirty="0" err="1"/>
              <a:t>organizovanjem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provođenja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u </a:t>
            </a:r>
            <a:r>
              <a:rPr lang="en-US" dirty="0" err="1"/>
              <a:t>dioničkim</a:t>
            </a:r>
            <a:r>
              <a:rPr lang="en-US" dirty="0"/>
              <a:t> /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Dokaz</a:t>
            </a:r>
            <a:r>
              <a:rPr lang="en-US" dirty="0" smtClean="0"/>
              <a:t> </a:t>
            </a:r>
            <a:r>
              <a:rPr lang="en-US" dirty="0"/>
              <a:t>tome je </a:t>
            </a:r>
            <a:r>
              <a:rPr lang="en-US" dirty="0" err="1"/>
              <a:t>samo</a:t>
            </a:r>
            <a:r>
              <a:rPr lang="en-US" dirty="0"/>
              <a:t> 15 </a:t>
            </a:r>
            <a:r>
              <a:rPr lang="en-US" dirty="0" err="1"/>
              <a:t>kompanija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odbori</a:t>
            </a:r>
            <a:r>
              <a:rPr lang="en-US" dirty="0"/>
              <a:t> </a:t>
            </a:r>
            <a:r>
              <a:rPr lang="en-US" dirty="0" err="1"/>
              <a:t>formirali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2 </a:t>
            </a:r>
            <a:r>
              <a:rPr lang="en-US" dirty="0" err="1"/>
              <a:t>društva</a:t>
            </a:r>
            <a:r>
              <a:rPr lang="en-US" dirty="0"/>
              <a:t> u RS u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zabilježena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svakodnevna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, </a:t>
            </a:r>
            <a:r>
              <a:rPr lang="en-US" dirty="0" err="1"/>
              <a:t>odbori</a:t>
            </a:r>
            <a:r>
              <a:rPr lang="en-US" dirty="0"/>
              <a:t> u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skloni</a:t>
            </a:r>
            <a:r>
              <a:rPr lang="en-US" dirty="0"/>
              <a:t> </a:t>
            </a:r>
            <a:r>
              <a:rPr lang="en-US" dirty="0" err="1"/>
              <a:t>imenovanju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svakako</a:t>
            </a:r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preporuka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imenuju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821355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Okruženje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toga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svjesne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posvećuju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pažnje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 </a:t>
            </a:r>
            <a:r>
              <a:rPr lang="en-US" dirty="0" err="1"/>
              <a:t>prilog</a:t>
            </a:r>
            <a:r>
              <a:rPr lang="en-US" dirty="0"/>
              <a:t> tome </a:t>
            </a:r>
            <a:r>
              <a:rPr lang="en-US" dirty="0" err="1"/>
              <a:t>govore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ovogodišnjeg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Naime</a:t>
            </a:r>
            <a:r>
              <a:rPr lang="en-US" dirty="0" smtClean="0"/>
              <a:t> </a:t>
            </a:r>
            <a:r>
              <a:rPr lang="en-US" dirty="0"/>
              <a:t>od 95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učestvovala</a:t>
            </a:r>
            <a:r>
              <a:rPr lang="en-US" dirty="0"/>
              <a:t> u </a:t>
            </a:r>
            <a:r>
              <a:rPr lang="en-US" dirty="0" err="1"/>
              <a:t>istraživnanju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1/3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uspustavljen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Ovdje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je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Od </a:t>
            </a:r>
            <a:r>
              <a:rPr lang="en-US" dirty="0"/>
              <a:t>53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dala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, 31 </a:t>
            </a:r>
            <a:r>
              <a:rPr lang="en-US" dirty="0" err="1"/>
              <a:t>smatra</a:t>
            </a:r>
            <a:r>
              <a:rPr lang="en-US" dirty="0"/>
              <a:t> da bi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868758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stem_upavljanja_rizicim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6408711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751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posvetiti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internoj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.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odjel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internu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44% </a:t>
            </a:r>
            <a:r>
              <a:rPr lang="en-US" dirty="0" err="1"/>
              <a:t>ispitanih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. </a:t>
            </a:r>
            <a:r>
              <a:rPr lang="en-US" dirty="0" err="1"/>
              <a:t>Također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odjel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da bi </a:t>
            </a:r>
            <a:r>
              <a:rPr lang="en-US" dirty="0" err="1"/>
              <a:t>uspostva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korisna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778916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Neovisno</a:t>
            </a:r>
            <a:r>
              <a:rPr lang="en-US" dirty="0"/>
              <a:t> o </a:t>
            </a:r>
            <a:r>
              <a:rPr lang="en-US" dirty="0" err="1"/>
              <a:t>zakonskoj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bi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sagledati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izloženosti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organizovati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kontrolnu</a:t>
            </a:r>
            <a:r>
              <a:rPr lang="en-US" dirty="0"/>
              <a:t> </a:t>
            </a:r>
            <a:r>
              <a:rPr lang="en-US" dirty="0" err="1" smtClean="0"/>
              <a:t>okolinu</a:t>
            </a:r>
            <a:endParaRPr lang="sr-Latn-ME" dirty="0" smtClean="0"/>
          </a:p>
          <a:p>
            <a:r>
              <a:rPr lang="en-US" dirty="0" err="1"/>
              <a:t>Dionička</a:t>
            </a:r>
            <a:r>
              <a:rPr lang="en-US" dirty="0"/>
              <a:t> / 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osiguraju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783309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pouzdanim</a:t>
            </a:r>
            <a:r>
              <a:rPr lang="en-US" dirty="0"/>
              <a:t>, </a:t>
            </a:r>
            <a:r>
              <a:rPr lang="en-US" dirty="0" err="1"/>
              <a:t>aktuelnim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konzistentim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redovan</a:t>
            </a:r>
            <a:r>
              <a:rPr lang="en-US" dirty="0"/>
              <a:t>, </a:t>
            </a:r>
            <a:r>
              <a:rPr lang="en-US" dirty="0" err="1"/>
              <a:t>pravovremen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ujednačen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/ </a:t>
            </a:r>
            <a:r>
              <a:rPr lang="en-US" dirty="0" err="1"/>
              <a:t>akcionarima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najjeftinijih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najjednostavnijih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je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sadržajne</a:t>
            </a:r>
            <a:r>
              <a:rPr lang="en-US" dirty="0"/>
              <a:t> web </a:t>
            </a:r>
            <a:r>
              <a:rPr lang="en-US" dirty="0" err="1"/>
              <a:t>stranice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interesnim</a:t>
            </a:r>
            <a:r>
              <a:rPr lang="en-US" dirty="0"/>
              <a:t> </a:t>
            </a:r>
            <a:r>
              <a:rPr lang="en-US" dirty="0" err="1"/>
              <a:t>skupinama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/>
              <a:t>(71%)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web </a:t>
            </a:r>
            <a:r>
              <a:rPr lang="en-US" dirty="0" err="1"/>
              <a:t>stranicu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lokalnim</a:t>
            </a:r>
            <a:r>
              <a:rPr lang="en-US" dirty="0"/>
              <a:t> </a:t>
            </a:r>
            <a:r>
              <a:rPr lang="en-US" dirty="0" err="1"/>
              <a:t>jezicima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b="1" u="sng" dirty="0" err="1"/>
              <a:t>postojanje</a:t>
            </a:r>
            <a:r>
              <a:rPr lang="en-US" b="1" u="sng" dirty="0"/>
              <a:t> </a:t>
            </a:r>
            <a:r>
              <a:rPr lang="en-US" b="1" u="sng" dirty="0" err="1"/>
              <a:t>engleske</a:t>
            </a:r>
            <a:r>
              <a:rPr lang="en-US" b="1" u="sng" dirty="0"/>
              <a:t> </a:t>
            </a:r>
            <a:r>
              <a:rPr lang="en-US" b="1" u="sng" dirty="0" err="1"/>
              <a:t>verzije</a:t>
            </a:r>
            <a:r>
              <a:rPr lang="en-US" b="1" u="sng" dirty="0"/>
              <a:t> web</a:t>
            </a:r>
            <a:r>
              <a:rPr lang="en-US" dirty="0"/>
              <a:t> </a:t>
            </a:r>
            <a:r>
              <a:rPr lang="en-US" dirty="0" err="1"/>
              <a:t>stranice</a:t>
            </a:r>
            <a:r>
              <a:rPr lang="en-US" dirty="0"/>
              <a:t> </a:t>
            </a:r>
            <a:r>
              <a:rPr lang="en-US" dirty="0" err="1"/>
              <a:t>zabilježeno</a:t>
            </a:r>
            <a:r>
              <a:rPr lang="en-US" dirty="0"/>
              <a:t> u </a:t>
            </a:r>
            <a:r>
              <a:rPr lang="en-US" dirty="0" err="1"/>
              <a:t>tek</a:t>
            </a:r>
            <a:r>
              <a:rPr lang="en-US" dirty="0"/>
              <a:t> 35% </a:t>
            </a:r>
            <a:r>
              <a:rPr lang="en-US" dirty="0" err="1"/>
              <a:t>slučajeva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05963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bjavljivanje_izvjestaj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8840"/>
            <a:ext cx="6264695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487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promocije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,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u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, IFC </a:t>
            </a:r>
            <a:r>
              <a:rPr lang="en-US" dirty="0" err="1"/>
              <a:t>i</a:t>
            </a:r>
            <a:r>
              <a:rPr lang="en-US" dirty="0"/>
              <a:t> SEE Business Solutions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Sarajeva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godine</a:t>
            </a:r>
            <a:r>
              <a:rPr lang="sr-Latn-ME" dirty="0" smtClean="0"/>
              <a:t>, 2012.,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proveli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 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istraživanju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provodi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je </a:t>
            </a:r>
            <a:r>
              <a:rPr lang="en-US" dirty="0" err="1"/>
              <a:t>učestvovalo</a:t>
            </a:r>
            <a:r>
              <a:rPr lang="en-US" dirty="0"/>
              <a:t> 95 </a:t>
            </a:r>
            <a:r>
              <a:rPr lang="en-US" dirty="0" err="1"/>
              <a:t>dioničkih</a:t>
            </a:r>
            <a:r>
              <a:rPr lang="en-US" dirty="0"/>
              <a:t> /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s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učestvovale</a:t>
            </a:r>
            <a:r>
              <a:rPr lang="en-US" dirty="0"/>
              <a:t> u </a:t>
            </a:r>
            <a:r>
              <a:rPr lang="en-US" dirty="0" err="1"/>
              <a:t>istraživanju</a:t>
            </a:r>
            <a:r>
              <a:rPr lang="en-US" dirty="0"/>
              <a:t>, 22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994143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web </a:t>
            </a:r>
            <a:r>
              <a:rPr lang="en-US" dirty="0" err="1"/>
              <a:t>stranica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skroman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Korporativni</a:t>
            </a:r>
            <a:r>
              <a:rPr lang="en-US" dirty="0" smtClean="0"/>
              <a:t> </a:t>
            </a:r>
            <a:r>
              <a:rPr lang="en-US" dirty="0" err="1"/>
              <a:t>aspekt</a:t>
            </a:r>
            <a:r>
              <a:rPr lang="en-US" dirty="0"/>
              <a:t> je </a:t>
            </a:r>
            <a:r>
              <a:rPr lang="en-US" dirty="0" err="1"/>
              <a:t>nerijetko</a:t>
            </a:r>
            <a:r>
              <a:rPr lang="en-US" dirty="0"/>
              <a:t> </a:t>
            </a:r>
            <a:r>
              <a:rPr lang="en-US" dirty="0" err="1"/>
              <a:t>zanemaren</a:t>
            </a:r>
            <a:r>
              <a:rPr lang="en-US" dirty="0"/>
              <a:t>, 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govore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sljedeći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14 web </a:t>
            </a:r>
            <a:r>
              <a:rPr lang="en-US" dirty="0" err="1"/>
              <a:t>stranica</a:t>
            </a:r>
            <a:r>
              <a:rPr lang="en-US" dirty="0"/>
              <a:t>,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″</a:t>
            </a:r>
            <a:r>
              <a:rPr lang="en-US" dirty="0" err="1"/>
              <a:t>odnosi</a:t>
            </a:r>
            <a:r>
              <a:rPr lang="en-US" dirty="0"/>
              <a:t> s </a:t>
            </a:r>
            <a:r>
              <a:rPr lang="en-US" dirty="0" err="1"/>
              <a:t>investitorima</a:t>
            </a:r>
            <a:r>
              <a:rPr lang="en-US" dirty="0"/>
              <a:t> / </a:t>
            </a:r>
            <a:r>
              <a:rPr lang="en-US" dirty="0" err="1"/>
              <a:t>informisanje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 </a:t>
            </a:r>
            <a:r>
              <a:rPr lang="en-US" dirty="0" err="1"/>
              <a:t>javnošću</a:t>
            </a:r>
            <a:r>
              <a:rPr lang="en-US" dirty="0"/>
              <a:t>″, u </a:t>
            </a:r>
            <a:r>
              <a:rPr lang="en-US" dirty="0" err="1"/>
              <a:t>kojem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događaje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postavljena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prospekte</a:t>
            </a:r>
            <a:r>
              <a:rPr lang="en-US" dirty="0"/>
              <a:t> / </a:t>
            </a:r>
            <a:r>
              <a:rPr lang="en-US" dirty="0" err="1"/>
              <a:t>publikacije</a:t>
            </a:r>
            <a:r>
              <a:rPr lang="en-US" dirty="0"/>
              <a:t>, </a:t>
            </a:r>
            <a:r>
              <a:rPr lang="en-US" dirty="0" err="1"/>
              <a:t>prezentacije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4233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eb_stranica_engleski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6264696" cy="3744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9423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 </a:t>
            </a:r>
            <a:r>
              <a:rPr lang="en-US" dirty="0" err="1"/>
              <a:t>oko</a:t>
            </a:r>
            <a:r>
              <a:rPr lang="en-US" dirty="0"/>
              <a:t> 50% web </a:t>
            </a:r>
            <a:r>
              <a:rPr lang="en-US" dirty="0" err="1"/>
              <a:t>stranica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poslovnik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dostupni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web </a:t>
            </a:r>
            <a:r>
              <a:rPr lang="en-US" dirty="0" err="1"/>
              <a:t>stranica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sr-Latn-ME" dirty="0" smtClean="0"/>
              <a:t> kompanija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793831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b="1" u="sng" dirty="0" err="1"/>
              <a:t>dužno</a:t>
            </a:r>
            <a:r>
              <a:rPr lang="en-US" b="1" u="sng" dirty="0"/>
              <a:t> </a:t>
            </a:r>
            <a:r>
              <a:rPr lang="en-US" b="1" u="sng" dirty="0" err="1"/>
              <a:t>sastavljati</a:t>
            </a:r>
            <a:r>
              <a:rPr lang="en-US" b="1" u="sng" dirty="0"/>
              <a:t> </a:t>
            </a:r>
            <a:r>
              <a:rPr lang="en-US" b="1" u="sng" dirty="0" err="1"/>
              <a:t>svoje</a:t>
            </a:r>
            <a:r>
              <a:rPr lang="en-US" b="1" u="sng" dirty="0"/>
              <a:t> </a:t>
            </a:r>
            <a:r>
              <a:rPr lang="en-US" b="1" u="sng" dirty="0" err="1"/>
              <a:t>finansijske</a:t>
            </a:r>
            <a:r>
              <a:rPr lang="en-US" b="1" u="sng" dirty="0"/>
              <a:t> </a:t>
            </a:r>
            <a:r>
              <a:rPr lang="en-US" b="1" u="sng" dirty="0" err="1"/>
              <a:t>izvještaje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dostaviti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dostupnim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web </a:t>
            </a:r>
            <a:r>
              <a:rPr lang="en-US" dirty="0" err="1"/>
              <a:t>stranice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regulative </a:t>
            </a:r>
            <a:r>
              <a:rPr lang="en-US" dirty="0" err="1"/>
              <a:t>za</a:t>
            </a:r>
            <a:r>
              <a:rPr lang="en-US" dirty="0"/>
              <a:t> oblast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stalnom</a:t>
            </a:r>
            <a:r>
              <a:rPr lang="en-US" dirty="0"/>
              <a:t> </a:t>
            </a:r>
            <a:r>
              <a:rPr lang="en-US" dirty="0" err="1"/>
              <a:t>naglašavanju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web </a:t>
            </a:r>
            <a:r>
              <a:rPr lang="en-US" dirty="0" err="1"/>
              <a:t>stranici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zadovoljavajuće</a:t>
            </a:r>
            <a:r>
              <a:rPr lang="en-US" dirty="0"/>
              <a:t>. </a:t>
            </a:r>
            <a:r>
              <a:rPr lang="en-US" dirty="0" err="1"/>
              <a:t>Naime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objaljuje</a:t>
            </a:r>
            <a:r>
              <a:rPr lang="en-US" dirty="0"/>
              <a:t> 28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err="1"/>
              <a:t>nezavisnog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17 web </a:t>
            </a:r>
            <a:r>
              <a:rPr lang="en-US" dirty="0" err="1"/>
              <a:t>stranica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884556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u="sng" dirty="0" err="1"/>
              <a:t>Informacije</a:t>
            </a:r>
            <a:r>
              <a:rPr lang="en-US" b="1" u="sng" dirty="0"/>
              <a:t> o </a:t>
            </a:r>
            <a:r>
              <a:rPr lang="en-US" b="1" u="sng" dirty="0" err="1"/>
              <a:t>upravi</a:t>
            </a:r>
            <a:r>
              <a:rPr lang="en-US" b="1" u="sng" dirty="0"/>
              <a:t> / </a:t>
            </a:r>
            <a:r>
              <a:rPr lang="en-US" b="1" u="sng" dirty="0" err="1"/>
              <a:t>upravnom</a:t>
            </a:r>
            <a:r>
              <a:rPr lang="en-US" b="1" u="sng" dirty="0"/>
              <a:t> </a:t>
            </a:r>
            <a:r>
              <a:rPr lang="en-US" b="1" u="sng" dirty="0" err="1"/>
              <a:t>odboru</a:t>
            </a:r>
            <a:r>
              <a:rPr lang="en-US" b="1" u="sng" dirty="0"/>
              <a:t> </a:t>
            </a:r>
            <a:r>
              <a:rPr lang="en-US" b="1" u="sng" dirty="0" err="1"/>
              <a:t>i</a:t>
            </a:r>
            <a:r>
              <a:rPr lang="en-US" b="1" u="sng" dirty="0"/>
              <a:t> </a:t>
            </a:r>
            <a:r>
              <a:rPr lang="en-US" b="1" u="sng" dirty="0" err="1"/>
              <a:t>nadzornom</a:t>
            </a:r>
            <a:r>
              <a:rPr lang="en-US" b="1" u="sng" dirty="0"/>
              <a:t> </a:t>
            </a:r>
            <a:r>
              <a:rPr lang="en-US" b="1" u="sng" dirty="0" err="1"/>
              <a:t>odboru</a:t>
            </a:r>
            <a:r>
              <a:rPr lang="en-US" dirty="0"/>
              <a:t> </a:t>
            </a:r>
            <a:r>
              <a:rPr lang="en-US" dirty="0" err="1"/>
              <a:t>trebale</a:t>
            </a:r>
            <a:r>
              <a:rPr lang="en-US" dirty="0"/>
              <a:t> bi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web </a:t>
            </a:r>
            <a:r>
              <a:rPr lang="en-US" dirty="0" err="1"/>
              <a:t>stranica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web </a:t>
            </a:r>
            <a:r>
              <a:rPr lang="en-US" dirty="0" err="1"/>
              <a:t>stranica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Navedeni</a:t>
            </a:r>
            <a:r>
              <a:rPr lang="en-US" dirty="0" smtClean="0"/>
              <a:t> </a:t>
            </a:r>
            <a:r>
              <a:rPr lang="en-US" dirty="0" err="1"/>
              <a:t>podaci</a:t>
            </a:r>
            <a:r>
              <a:rPr lang="en-US" dirty="0"/>
              <a:t> ne bi </a:t>
            </a:r>
            <a:r>
              <a:rPr lang="en-US" dirty="0" err="1"/>
              <a:t>trebali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tajna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tumači</a:t>
            </a:r>
            <a:r>
              <a:rPr lang="en-US" dirty="0"/>
              <a:t> u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bi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trebali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pravovremeno</a:t>
            </a:r>
            <a:r>
              <a:rPr lang="en-US" dirty="0"/>
              <a:t> </a:t>
            </a:r>
            <a:r>
              <a:rPr lang="en-US" dirty="0" err="1"/>
              <a:t>ažurirani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dostupni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uglavnom</a:t>
            </a:r>
            <a:r>
              <a:rPr lang="en-US" dirty="0"/>
              <a:t> se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sastavi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/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biografije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rijetka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69128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splacena_dividend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5616623" cy="43204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8803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 /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pojedinačnog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ophoditi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pod </a:t>
            </a:r>
            <a:r>
              <a:rPr lang="en-US" dirty="0" err="1"/>
              <a:t>jednakim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/ </a:t>
            </a:r>
            <a:r>
              <a:rPr lang="en-US" dirty="0" err="1"/>
              <a:t>akcionarima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individualnom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institucionalnom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,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 / </a:t>
            </a:r>
            <a:r>
              <a:rPr lang="en-US" dirty="0" err="1"/>
              <a:t>akcionara</a:t>
            </a:r>
            <a:r>
              <a:rPr lang="en-US" dirty="0"/>
              <a:t> je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9390711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 </a:t>
            </a:r>
            <a:r>
              <a:rPr lang="en-US" dirty="0" err="1"/>
              <a:t>samo</a:t>
            </a:r>
            <a:r>
              <a:rPr lang="en-US" dirty="0"/>
              <a:t> 18 od 95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učestvovala</a:t>
            </a:r>
            <a:r>
              <a:rPr lang="en-US" dirty="0"/>
              <a:t> u </a:t>
            </a:r>
            <a:r>
              <a:rPr lang="en-US" dirty="0" err="1"/>
              <a:t>istraživanju</a:t>
            </a:r>
            <a:r>
              <a:rPr lang="en-US" dirty="0"/>
              <a:t>, </a:t>
            </a:r>
            <a:r>
              <a:rPr lang="en-US" dirty="0" err="1"/>
              <a:t>dividenda</a:t>
            </a:r>
            <a:r>
              <a:rPr lang="en-US" dirty="0"/>
              <a:t> je </a:t>
            </a:r>
            <a:r>
              <a:rPr lang="en-US" dirty="0" err="1"/>
              <a:t>isplaćena</a:t>
            </a:r>
            <a:r>
              <a:rPr lang="en-US" dirty="0"/>
              <a:t> u </a:t>
            </a:r>
            <a:r>
              <a:rPr lang="en-US" dirty="0" err="1"/>
              <a:t>posljednje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b="1" u="sng" dirty="0" err="1" smtClean="0"/>
              <a:t>Dividenda</a:t>
            </a:r>
            <a:r>
              <a:rPr lang="en-US" b="1" u="sng" dirty="0" smtClean="0"/>
              <a:t> </a:t>
            </a:r>
            <a:r>
              <a:rPr lang="en-US" b="1" u="sng" dirty="0"/>
              <a:t>se </a:t>
            </a:r>
            <a:r>
              <a:rPr lang="en-US" b="1" u="sng" dirty="0" err="1"/>
              <a:t>najčešće</a:t>
            </a:r>
            <a:r>
              <a:rPr lang="en-US" b="1" u="sng" dirty="0"/>
              <a:t> </a:t>
            </a:r>
            <a:r>
              <a:rPr lang="en-US" b="1" u="sng" dirty="0" err="1"/>
              <a:t>isplaćuje</a:t>
            </a:r>
            <a:r>
              <a:rPr lang="en-US" b="1" u="sng" dirty="0"/>
              <a:t> u </a:t>
            </a:r>
            <a:r>
              <a:rPr lang="en-US" b="1" u="sng" dirty="0" err="1"/>
              <a:t>novcu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zabilježeni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isplaćena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napredak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ranija</a:t>
            </a:r>
            <a:r>
              <a:rPr lang="en-US" dirty="0"/>
              <a:t> </a:t>
            </a:r>
            <a:r>
              <a:rPr lang="sr-Latn-ME" dirty="0" smtClean="0"/>
              <a:t>istraživanja dala slične rezultate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19390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Jedno</a:t>
            </a:r>
            <a:r>
              <a:rPr lang="en-US" dirty="0"/>
              <a:t> od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današnjem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Društvena</a:t>
            </a:r>
            <a:r>
              <a:rPr lang="en-US" dirty="0" smtClean="0"/>
              <a:t> </a:t>
            </a:r>
            <a:r>
              <a:rPr lang="en-US" dirty="0" err="1"/>
              <a:t>odgovornost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postizanja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etičkog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poštivanja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One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shvate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društveno</a:t>
            </a:r>
            <a:r>
              <a:rPr lang="en-US" dirty="0"/>
              <a:t> </a:t>
            </a:r>
            <a:r>
              <a:rPr lang="en-US" dirty="0" err="1"/>
              <a:t>odgovornog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u </a:t>
            </a:r>
            <a:r>
              <a:rPr lang="en-US" dirty="0" err="1"/>
              <a:t>prilici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poboljšaju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konkurentske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Od 95 </a:t>
            </a:r>
            <a:r>
              <a:rPr lang="en-US" dirty="0" err="1"/>
              <a:t>ispitanih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59 je </a:t>
            </a:r>
            <a:r>
              <a:rPr lang="en-US" dirty="0" err="1"/>
              <a:t>navelo</a:t>
            </a:r>
            <a:r>
              <a:rPr lang="en-US" dirty="0"/>
              <a:t> da je u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formalno</a:t>
            </a:r>
            <a:r>
              <a:rPr lang="en-US" dirty="0"/>
              <a:t> </a:t>
            </a:r>
            <a:r>
              <a:rPr lang="en-US" dirty="0" err="1"/>
              <a:t>inkorporirana</a:t>
            </a:r>
            <a:r>
              <a:rPr lang="en-US" dirty="0"/>
              <a:t> </a:t>
            </a:r>
            <a:r>
              <a:rPr lang="en-US" dirty="0" err="1"/>
              <a:t>društvena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interne </a:t>
            </a:r>
            <a:r>
              <a:rPr lang="en-US" dirty="0" err="1"/>
              <a:t>akte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Ostaje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se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društveno</a:t>
            </a:r>
            <a:r>
              <a:rPr lang="en-US" dirty="0"/>
              <a:t> </a:t>
            </a:r>
            <a:r>
              <a:rPr lang="en-US" dirty="0" err="1"/>
              <a:t>odgovornog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5982611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slovanje_drustv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72816"/>
            <a:ext cx="5976663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435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roj_clanova_odbor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0728"/>
            <a:ext cx="6696744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6087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Kao 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prethodna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ovo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istraživanje</a:t>
            </a:r>
            <a:r>
              <a:rPr lang="en-US" dirty="0">
                <a:solidFill>
                  <a:srgbClr val="00B0F0"/>
                </a:solidFill>
              </a:rPr>
              <a:t> je </a:t>
            </a:r>
            <a:r>
              <a:rPr lang="en-US" dirty="0" err="1">
                <a:solidFill>
                  <a:srgbClr val="00B0F0"/>
                </a:solidFill>
              </a:rPr>
              <a:t>pokazalo</a:t>
            </a:r>
            <a:r>
              <a:rPr lang="en-US" dirty="0">
                <a:solidFill>
                  <a:srgbClr val="00B0F0"/>
                </a:solidFill>
              </a:rPr>
              <a:t> da u </a:t>
            </a:r>
            <a:r>
              <a:rPr lang="en-US" dirty="0" err="1">
                <a:solidFill>
                  <a:srgbClr val="00B0F0"/>
                </a:solidFill>
              </a:rPr>
              <a:t>dioničkim</a:t>
            </a:r>
            <a:r>
              <a:rPr lang="en-US" dirty="0">
                <a:solidFill>
                  <a:srgbClr val="00B0F0"/>
                </a:solidFill>
              </a:rPr>
              <a:t> / </a:t>
            </a:r>
            <a:r>
              <a:rPr lang="en-US" dirty="0" err="1">
                <a:solidFill>
                  <a:srgbClr val="00B0F0"/>
                </a:solidFill>
              </a:rPr>
              <a:t>akcionarskim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društvima</a:t>
            </a:r>
            <a:r>
              <a:rPr lang="en-US" dirty="0">
                <a:solidFill>
                  <a:srgbClr val="00B0F0"/>
                </a:solidFill>
              </a:rPr>
              <a:t> u </a:t>
            </a:r>
            <a:r>
              <a:rPr lang="en-US" dirty="0" err="1">
                <a:solidFill>
                  <a:srgbClr val="00B0F0"/>
                </a:solidFill>
              </a:rPr>
              <a:t>Bosni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Hercegovini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aktivnosti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korporativnog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upravljanja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još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uvijek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proizilaze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iz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zakonskog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okvira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>
                <a:solidFill>
                  <a:srgbClr val="00B0F0"/>
                </a:solidFill>
              </a:rPr>
              <a:t> regulative </a:t>
            </a:r>
            <a:r>
              <a:rPr lang="en-US" dirty="0" err="1">
                <a:solidFill>
                  <a:srgbClr val="00B0F0"/>
                </a:solidFill>
              </a:rPr>
              <a:t>koja</a:t>
            </a:r>
            <a:r>
              <a:rPr lang="en-US" dirty="0">
                <a:solidFill>
                  <a:srgbClr val="00B0F0"/>
                </a:solidFill>
              </a:rPr>
              <a:t> je </a:t>
            </a:r>
            <a:r>
              <a:rPr lang="en-US" dirty="0" err="1">
                <a:solidFill>
                  <a:srgbClr val="00B0F0"/>
                </a:solidFill>
              </a:rPr>
              <a:t>nametnuta</a:t>
            </a:r>
            <a:r>
              <a:rPr lang="en-US" dirty="0">
                <a:solidFill>
                  <a:srgbClr val="00B0F0"/>
                </a:solidFill>
              </a:rPr>
              <a:t> od </a:t>
            </a:r>
            <a:r>
              <a:rPr lang="en-US" dirty="0" err="1">
                <a:solidFill>
                  <a:srgbClr val="00B0F0"/>
                </a:solidFill>
              </a:rPr>
              <a:t>strane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nadležnih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institucija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>
                <a:solidFill>
                  <a:srgbClr val="00B0F0"/>
                </a:solidFill>
              </a:rPr>
              <a:t> da </a:t>
            </a:r>
            <a:r>
              <a:rPr lang="en-US" dirty="0" err="1">
                <a:solidFill>
                  <a:srgbClr val="00B0F0"/>
                </a:solidFill>
              </a:rPr>
              <a:t>nije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postignut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značajan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napredak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sr-Latn-ME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 </a:t>
            </a:r>
            <a:r>
              <a:rPr lang="en-US" dirty="0" err="1"/>
              <a:t>Nezadovoljavajući</a:t>
            </a:r>
            <a:r>
              <a:rPr lang="en-US" dirty="0"/>
              <a:t> </a:t>
            </a:r>
            <a:r>
              <a:rPr lang="en-US" dirty="0" err="1"/>
              <a:t>napredak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povezati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nerazumijevanjem</a:t>
            </a:r>
            <a:r>
              <a:rPr lang="en-US" dirty="0"/>
              <a:t> </a:t>
            </a:r>
            <a:r>
              <a:rPr lang="en-US" dirty="0" err="1"/>
              <a:t>konkretnih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postprivatizacijskim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zanemarivanjem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>
                <a:solidFill>
                  <a:srgbClr val="FF0000"/>
                </a:solidFill>
              </a:rPr>
              <a:t>Neophodna</a:t>
            </a:r>
            <a:r>
              <a:rPr lang="en-US" dirty="0">
                <a:solidFill>
                  <a:srgbClr val="FF0000"/>
                </a:solidFill>
              </a:rPr>
              <a:t> je </a:t>
            </a:r>
            <a:r>
              <a:rPr lang="en-US" dirty="0" err="1">
                <a:solidFill>
                  <a:srgbClr val="FF0000"/>
                </a:solidFill>
              </a:rPr>
              <a:t>promocija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dobrih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praksi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korporativnog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upravljanja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kroz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prihvatanje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Kodeksa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korporativnog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upravljanja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emitente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uvrštene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tržište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Sarajevske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berze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odnosno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primjena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preporuka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sugestija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Standarda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akcionarska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društva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Republike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Srpske</a:t>
            </a:r>
            <a:r>
              <a:rPr lang="en-US" dirty="0">
                <a:solidFill>
                  <a:srgbClr val="FF0000"/>
                </a:solidFill>
              </a:rPr>
              <a:t>. </a:t>
            </a:r>
            <a:endParaRPr lang="sr-Latn-M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558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   HVALA!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       </a:t>
            </a:r>
            <a:r>
              <a:rPr lang="sr-Latn-ME" dirty="0" smtClean="0"/>
              <a:t>PITANJA</a:t>
            </a:r>
            <a:r>
              <a:rPr lang="sr-Latn-ME" dirty="0" smtClean="0"/>
              <a:t>?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6739350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33293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U istraživanju se uglavnom radi o društvima srednje veličine, koja zapošljavaju između 100 i 500 osoba. Većina društava (69,5%) je u većinskom vlasništvu od strane jednog ili više povezanih lica. </a:t>
            </a:r>
            <a:endParaRPr lang="sr-Latn-ME" dirty="0" smtClean="0"/>
          </a:p>
          <a:p>
            <a:r>
              <a:rPr lang="vi-VN" dirty="0" smtClean="0"/>
              <a:t>Ovaj </a:t>
            </a:r>
            <a:r>
              <a:rPr lang="vi-VN" dirty="0" smtClean="0"/>
              <a:t>podatak je djelimično rezultat relativno velikog broja finansijskih institucija koje su učestvovale u istraživanju, koje su često u 100-postotnom vlasništvu majki iz inostranstva.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64033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Ključni organ u sistemu korporativnog upravljanja u Bosni i Hercegovini su nadzorni odbor za kompanije u FBiH, odnosno upravni odbor za kompanije iz Republike Srpske. Nadzorni odbori su najčešće tročlani u FBIH, dok u RS dominiraju upravni odbori sa 5 članova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91431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roj_zaposlenih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2816"/>
            <a:ext cx="5400600" cy="3744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810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Oba </a:t>
            </a:r>
            <a:r>
              <a:rPr lang="en-US" dirty="0" err="1"/>
              <a:t>entitetska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propisuju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u tri </a:t>
            </a:r>
            <a:r>
              <a:rPr lang="en-US" dirty="0" err="1"/>
              <a:t>mjeseca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Istraživanje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pokazalo</a:t>
            </a:r>
            <a:r>
              <a:rPr lang="en-US" dirty="0"/>
              <a:t> da se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zasjedaju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4 </a:t>
            </a:r>
            <a:r>
              <a:rPr lang="en-US" dirty="0" err="1"/>
              <a:t>i</a:t>
            </a:r>
            <a:r>
              <a:rPr lang="en-US" dirty="0"/>
              <a:t> 6 puta </a:t>
            </a:r>
            <a:r>
              <a:rPr lang="en-US" dirty="0" err="1"/>
              <a:t>godišnje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je </a:t>
            </a:r>
            <a:r>
              <a:rPr lang="en-US" dirty="0" err="1"/>
              <a:t>praksa</a:t>
            </a:r>
            <a:r>
              <a:rPr lang="en-US" dirty="0"/>
              <a:t> da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isplaćaju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ostvarenih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. </a:t>
            </a:r>
            <a:r>
              <a:rPr lang="en-US" dirty="0" err="1"/>
              <a:t>Interesantan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je da u 20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/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rad.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74615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truktura_nadzornog_odbor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700808"/>
            <a:ext cx="5616624" cy="4032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8964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truktura_upravnog_odbor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44824"/>
            <a:ext cx="5976664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850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1447</Words>
  <Application>Microsoft Office PowerPoint</Application>
  <PresentationFormat>On-screen Show (4:3)</PresentationFormat>
  <Paragraphs>61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KORPORATIVNO UPRAVLJANJE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Centralna banka Crne Gore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KORPORATIVNOUPRAVLJANJE</dc:title>
  <dc:creator>Halil Kalac</dc:creator>
  <cp:lastModifiedBy>Halil Kalac</cp:lastModifiedBy>
  <cp:revision>5</cp:revision>
  <dcterms:created xsi:type="dcterms:W3CDTF">2016-05-13T09:30:05Z</dcterms:created>
  <dcterms:modified xsi:type="dcterms:W3CDTF">2016-05-13T10:02:29Z</dcterms:modified>
</cp:coreProperties>
</file>