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76" r:id="rId6"/>
    <p:sldId id="268" r:id="rId7"/>
    <p:sldId id="269" r:id="rId8"/>
    <p:sldId id="259" r:id="rId9"/>
    <p:sldId id="270" r:id="rId10"/>
    <p:sldId id="260" r:id="rId11"/>
    <p:sldId id="271" r:id="rId12"/>
    <p:sldId id="261" r:id="rId13"/>
    <p:sldId id="272" r:id="rId14"/>
    <p:sldId id="262" r:id="rId15"/>
    <p:sldId id="273" r:id="rId16"/>
    <p:sldId id="275" r:id="rId17"/>
    <p:sldId id="263" r:id="rId18"/>
    <p:sldId id="264" r:id="rId19"/>
    <p:sldId id="274" r:id="rId20"/>
    <p:sldId id="277" r:id="rId21"/>
    <p:sldId id="265" r:id="rId22"/>
    <p:sldId id="266" r:id="rId2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2275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69377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9959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0903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288302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11239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24144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22689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288224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05522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5862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1B4B3-3E94-429E-9291-16752FF9C6A8}" type="datetimeFigureOut">
              <a:rPr lang="sr-Latn-ME" smtClean="0"/>
              <a:t>18.3.2016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21B88-0AB3-4698-A5AD-6B8D3F5D9BD2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39877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b="1" dirty="0" smtClean="0"/>
              <a:t> </a:t>
            </a:r>
            <a:r>
              <a:rPr lang="sr-Latn-ME" b="1" dirty="0"/>
              <a:t>PRINCIPI KORPORATIVNOG UPRAVLJANJA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34217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 Ravnopravan tretman akcionara</a:t>
            </a:r>
            <a:r>
              <a:rPr lang="sr-Latn-ME" i="1" dirty="0" smtClean="0"/>
              <a:t/>
            </a:r>
            <a:br>
              <a:rPr lang="sr-Latn-ME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r-Latn-ME" sz="3400" b="1" i="1" dirty="0" smtClean="0"/>
          </a:p>
          <a:p>
            <a:pPr marL="0" indent="0">
              <a:buNone/>
            </a:pPr>
            <a:r>
              <a:rPr lang="sr-Latn-ME" sz="3400" b="1" i="1" dirty="0" smtClean="0"/>
              <a:t>Okvir </a:t>
            </a:r>
            <a:r>
              <a:rPr lang="sr-Latn-ME" sz="3400" b="1" i="1" dirty="0"/>
              <a:t>korporativnog upravljanja treba da </a:t>
            </a:r>
            <a:r>
              <a:rPr lang="sr-Latn-ME" sz="3400" b="1" i="1" dirty="0" smtClean="0"/>
              <a:t>obezbijedi </a:t>
            </a:r>
            <a:r>
              <a:rPr lang="sr-Latn-ME" sz="3400" b="1" i="1" dirty="0"/>
              <a:t>ravnopravan</a:t>
            </a:r>
          </a:p>
          <a:p>
            <a:pPr marL="0" indent="0">
              <a:buNone/>
            </a:pPr>
            <a:r>
              <a:rPr lang="sr-Latn-ME" sz="3400" b="1" i="1" dirty="0"/>
              <a:t>tretman svih akcionara, </a:t>
            </a:r>
            <a:r>
              <a:rPr lang="sr-Latn-ME" sz="3400" b="1" i="1" dirty="0" smtClean="0"/>
              <a:t>uključujui </a:t>
            </a:r>
            <a:r>
              <a:rPr lang="sr-Latn-ME" sz="3400" b="1" i="1" dirty="0"/>
              <a:t>i manjinske i strane akcionare.</a:t>
            </a:r>
          </a:p>
          <a:p>
            <a:pPr marL="0" indent="0">
              <a:buNone/>
            </a:pPr>
            <a:r>
              <a:rPr lang="sr-Latn-ME" sz="3400" b="1" i="1" dirty="0"/>
              <a:t>Svi akcionari treba da imaju mogunost da </a:t>
            </a:r>
            <a:r>
              <a:rPr lang="sr-Latn-ME" sz="3400" b="1" i="1" dirty="0" smtClean="0"/>
              <a:t>obezbijde </a:t>
            </a:r>
            <a:r>
              <a:rPr lang="sr-Latn-ME" sz="3400" b="1" i="1" dirty="0"/>
              <a:t>efikasnu</a:t>
            </a:r>
          </a:p>
          <a:p>
            <a:pPr marL="0" indent="0">
              <a:buNone/>
            </a:pPr>
            <a:r>
              <a:rPr lang="sr-Latn-ME" sz="3400" b="1" i="1" dirty="0"/>
              <a:t>pravnu zaštitu u </a:t>
            </a:r>
            <a:r>
              <a:rPr lang="sr-Latn-ME" sz="3400" b="1" i="1" dirty="0" smtClean="0"/>
              <a:t>slučaju </a:t>
            </a:r>
            <a:r>
              <a:rPr lang="sr-Latn-ME" sz="3400" b="1" i="1" dirty="0"/>
              <a:t>povrede njihovih prava.</a:t>
            </a:r>
          </a:p>
          <a:p>
            <a:r>
              <a:rPr lang="sr-Latn-ME" sz="4400" dirty="0" smtClean="0"/>
              <a:t>Svi </a:t>
            </a:r>
            <a:r>
              <a:rPr lang="sr-Latn-ME" sz="4400" dirty="0"/>
              <a:t>akcionari iste klase treba da imaju jednak tretman.</a:t>
            </a:r>
          </a:p>
          <a:p>
            <a:pPr marL="0" indent="0">
              <a:buNone/>
            </a:pPr>
            <a:r>
              <a:rPr lang="sr-Latn-ME" sz="3800" dirty="0"/>
              <a:t>1. U okviru svake serije ili klase, sve akcije treba da nose ista prava.</a:t>
            </a:r>
          </a:p>
          <a:p>
            <a:pPr marL="0" indent="0">
              <a:buNone/>
            </a:pPr>
            <a:r>
              <a:rPr lang="it-IT" sz="3800" dirty="0"/>
              <a:t>Svim investitorima treba omoguiti da dobiju informacije o pravima</a:t>
            </a:r>
          </a:p>
          <a:p>
            <a:pPr marL="0" indent="0">
              <a:buNone/>
            </a:pPr>
            <a:r>
              <a:rPr lang="sr-Latn-ME" sz="3800" dirty="0"/>
              <a:t>vezanim uz sve serije i klase akcija </a:t>
            </a:r>
            <a:r>
              <a:rPr lang="sr-Latn-ME" sz="3800" dirty="0" smtClean="0"/>
              <a:t>prije </a:t>
            </a:r>
            <a:r>
              <a:rPr lang="sr-Latn-ME" sz="3800" dirty="0"/>
              <a:t>kupovine. Sve </a:t>
            </a:r>
            <a:r>
              <a:rPr lang="sr-Latn-ME" sz="3800" dirty="0" smtClean="0"/>
              <a:t>izmjene </a:t>
            </a:r>
            <a:r>
              <a:rPr lang="sr-Latn-ME" sz="3800" dirty="0"/>
              <a:t>u</a:t>
            </a:r>
          </a:p>
          <a:p>
            <a:pPr marL="0" indent="0">
              <a:buNone/>
            </a:pPr>
            <a:r>
              <a:rPr lang="pl-PL" sz="3800" dirty="0"/>
              <a:t>pogledu prava glasa treba da </a:t>
            </a:r>
            <a:r>
              <a:rPr lang="pl-PL" sz="3800" dirty="0" smtClean="0"/>
              <a:t>podliježu </a:t>
            </a:r>
            <a:r>
              <a:rPr lang="pl-PL" sz="3800" dirty="0"/>
              <a:t>odobrenju od strane onih</a:t>
            </a:r>
          </a:p>
          <a:p>
            <a:pPr marL="0" indent="0">
              <a:buNone/>
            </a:pPr>
            <a:r>
              <a:rPr lang="pl-PL" sz="3800" dirty="0"/>
              <a:t>klasa akcija na koje se to negativno odražava.</a:t>
            </a:r>
          </a:p>
          <a:p>
            <a:pPr marL="0" indent="0">
              <a:buNone/>
            </a:pPr>
            <a:r>
              <a:rPr lang="sr-Latn-ME" sz="3800" dirty="0"/>
              <a:t>2. Manjinske akcionare treba zaštititi od zloupotreba od strane ili u</a:t>
            </a:r>
          </a:p>
          <a:p>
            <a:pPr marL="0" indent="0">
              <a:buNone/>
            </a:pPr>
            <a:r>
              <a:rPr lang="sr-Latn-ME" sz="3800" dirty="0"/>
              <a:t>interesu akcionara koji imaju </a:t>
            </a:r>
            <a:r>
              <a:rPr lang="sr-Latn-ME" sz="3800" dirty="0" smtClean="0"/>
              <a:t>većinu </a:t>
            </a:r>
            <a:r>
              <a:rPr lang="sr-Latn-ME" sz="3800" dirty="0"/>
              <a:t>akcija i </a:t>
            </a:r>
            <a:r>
              <a:rPr lang="sr-Latn-ME" sz="3800" dirty="0" smtClean="0"/>
              <a:t>djeluju </a:t>
            </a:r>
            <a:r>
              <a:rPr lang="sr-Latn-ME" sz="3800" dirty="0"/>
              <a:t>direktno ili</a:t>
            </a:r>
          </a:p>
          <a:p>
            <a:pPr marL="0" indent="0">
              <a:buNone/>
            </a:pPr>
            <a:r>
              <a:rPr lang="sr-Latn-ME" sz="3800" dirty="0"/>
              <a:t>indirektno, a </a:t>
            </a:r>
            <a:r>
              <a:rPr lang="sr-Latn-ME" sz="3800" dirty="0" smtClean="0"/>
              <a:t>takođe </a:t>
            </a:r>
            <a:r>
              <a:rPr lang="sr-Latn-ME" sz="3800" dirty="0"/>
              <a:t>im treba </a:t>
            </a:r>
            <a:r>
              <a:rPr lang="sr-Latn-ME" sz="3800" dirty="0" smtClean="0"/>
              <a:t>obezbijediti </a:t>
            </a:r>
            <a:r>
              <a:rPr lang="sr-Latn-ME" sz="3800" dirty="0"/>
              <a:t>efikasnu pravnu zaštitu</a:t>
            </a:r>
            <a:r>
              <a:rPr lang="sr-Latn-ME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583507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smtClean="0"/>
              <a:t>3. Glasanje od strane depozitara ili zastupnika treba da se vrši na </a:t>
            </a:r>
            <a:r>
              <a:rPr lang="sr-Latn-ME" dirty="0" smtClean="0"/>
              <a:t>način dogovoren sa stvarnim vlasnikom akcija.</a:t>
            </a:r>
          </a:p>
          <a:p>
            <a:pPr marL="0" indent="0">
              <a:buNone/>
            </a:pPr>
            <a:r>
              <a:rPr lang="sr-Latn-ME" dirty="0" smtClean="0"/>
              <a:t>4. Treba eliminisati prepreke za prekogranično glasanje.</a:t>
            </a:r>
          </a:p>
          <a:p>
            <a:pPr marL="0" indent="0">
              <a:buNone/>
            </a:pPr>
            <a:r>
              <a:rPr lang="sr-Latn-ME" dirty="0" smtClean="0"/>
              <a:t>5. Postupci i procedure za generalnu skupštinu treba da omoguće ravnopravan tretman svih akcionara. Procedure kompanije ne treba da učine glasanje nepotrebno teškim ili skupim.</a:t>
            </a:r>
          </a:p>
          <a:p>
            <a:r>
              <a:rPr lang="sr-Latn-ME" dirty="0" smtClean="0"/>
              <a:t>Treba zabraniti nedozvoljeno trgovanje akcijama na osnovu poverljivih informacija i zloupotrebu u vidu poslovanja sa samim sobom.</a:t>
            </a:r>
          </a:p>
          <a:p>
            <a:r>
              <a:rPr lang="sr-Latn-ME" b="1" dirty="0" smtClean="0"/>
              <a:t> </a:t>
            </a:r>
            <a:r>
              <a:rPr lang="sr-Latn-ME" dirty="0" smtClean="0"/>
              <a:t>Od članova odbora i ključnih rukovodilaca treba zahtijevati da objelodane odboru da li oni, direktno, indirektno ili u ime trećih lica, imaju materijalnih interesa u bilo kojoj transakciji ili stvari koja je od direktnog uticaja na</a:t>
            </a:r>
          </a:p>
          <a:p>
            <a:pPr marL="0" indent="0">
              <a:buNone/>
            </a:pPr>
            <a:r>
              <a:rPr lang="sr-Latn-ME" dirty="0" smtClean="0"/>
              <a:t>kompaniju.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577362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sz="3100" dirty="0" smtClean="0"/>
              <a:t>Uloga zainteresovanih strana u korporativnom </a:t>
            </a:r>
            <a:br>
              <a:rPr lang="sr-Latn-ME" sz="3100" dirty="0" smtClean="0"/>
            </a:br>
            <a:r>
              <a:rPr lang="sr-Latn-ME" sz="3100" dirty="0" smtClean="0"/>
              <a:t>upravljanju</a:t>
            </a:r>
            <a:r>
              <a:rPr lang="sr-Latn-ME" i="1" dirty="0" smtClean="0"/>
              <a:t/>
            </a:r>
            <a:br>
              <a:rPr lang="sr-Latn-ME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ME" b="1" i="1" dirty="0" smtClean="0"/>
              <a:t>Okvir </a:t>
            </a:r>
            <a:r>
              <a:rPr lang="sr-Latn-ME" b="1" i="1" dirty="0"/>
              <a:t>korporativnog upravljanja treba da priznaje prava</a:t>
            </a:r>
          </a:p>
          <a:p>
            <a:pPr marL="0" indent="0">
              <a:buNone/>
            </a:pPr>
            <a:r>
              <a:rPr lang="pl-PL" b="1" i="1" dirty="0"/>
              <a:t>zainteresovanih strana </a:t>
            </a:r>
            <a:r>
              <a:rPr lang="pl-PL" b="1" i="1" dirty="0" smtClean="0"/>
              <a:t>utvrđena </a:t>
            </a:r>
            <a:r>
              <a:rPr lang="pl-PL" b="1" i="1" dirty="0"/>
              <a:t>zakonom ili </a:t>
            </a:r>
            <a:r>
              <a:rPr lang="pl-PL" b="1" i="1" dirty="0" smtClean="0"/>
              <a:t>zajedničkim</a:t>
            </a:r>
            <a:endParaRPr lang="pl-PL" b="1" i="1" dirty="0"/>
          </a:p>
          <a:p>
            <a:pPr marL="0" indent="0">
              <a:buNone/>
            </a:pPr>
            <a:r>
              <a:rPr lang="pl-PL" b="1" i="1" dirty="0"/>
              <a:t>sporazumima i da </a:t>
            </a:r>
            <a:r>
              <a:rPr lang="pl-PL" b="1" i="1" dirty="0" smtClean="0"/>
              <a:t>podstiče </a:t>
            </a:r>
            <a:r>
              <a:rPr lang="pl-PL" b="1" i="1" dirty="0"/>
              <a:t>aktivnu saradnju </a:t>
            </a:r>
            <a:r>
              <a:rPr lang="pl-PL" b="1" i="1" dirty="0" smtClean="0"/>
              <a:t>između </a:t>
            </a:r>
            <a:r>
              <a:rPr lang="pl-PL" b="1" i="1" dirty="0"/>
              <a:t>kompanija i</a:t>
            </a:r>
          </a:p>
          <a:p>
            <a:pPr marL="0" indent="0">
              <a:buNone/>
            </a:pPr>
            <a:r>
              <a:rPr lang="sr-Latn-ME" b="1" i="1" dirty="0"/>
              <a:t>zainteresovanih strana u stvaranju bogatstva, radnih </a:t>
            </a:r>
            <a:r>
              <a:rPr lang="sr-Latn-ME" b="1" i="1" dirty="0" smtClean="0"/>
              <a:t>mjesta </a:t>
            </a:r>
            <a:r>
              <a:rPr lang="sr-Latn-ME" b="1" i="1" dirty="0"/>
              <a:t>i</a:t>
            </a:r>
          </a:p>
          <a:p>
            <a:pPr marL="0" indent="0">
              <a:buNone/>
            </a:pPr>
            <a:r>
              <a:rPr lang="sr-Latn-ME" b="1" i="1" dirty="0"/>
              <a:t>održivosti finansijski zdravih </a:t>
            </a:r>
            <a:r>
              <a:rPr lang="sr-Latn-ME" b="1" i="1" dirty="0" smtClean="0"/>
              <a:t>preduzeća</a:t>
            </a:r>
            <a:r>
              <a:rPr lang="sr-Latn-ME" b="1" i="1" dirty="0"/>
              <a:t>.</a:t>
            </a:r>
          </a:p>
          <a:p>
            <a:r>
              <a:rPr lang="sr-Latn-ME" dirty="0" smtClean="0"/>
              <a:t>Treba </a:t>
            </a:r>
            <a:r>
              <a:rPr lang="sr-Latn-ME" dirty="0"/>
              <a:t>poštovati prava zainteresovanih strana </a:t>
            </a:r>
            <a:r>
              <a:rPr lang="sr-Latn-ME" dirty="0" smtClean="0"/>
              <a:t>utvrđena </a:t>
            </a:r>
            <a:r>
              <a:rPr lang="sr-Latn-ME" dirty="0"/>
              <a:t>zakonom ili</a:t>
            </a:r>
          </a:p>
          <a:p>
            <a:pPr marL="0" indent="0">
              <a:buNone/>
            </a:pPr>
            <a:r>
              <a:rPr lang="sr-Latn-ME" dirty="0"/>
              <a:t>zajednikim sporazumima.</a:t>
            </a:r>
          </a:p>
          <a:p>
            <a:r>
              <a:rPr lang="pl-PL" b="1" dirty="0" smtClean="0"/>
              <a:t> </a:t>
            </a:r>
            <a:r>
              <a:rPr lang="pl-PL" dirty="0"/>
              <a:t>Kada su prava zainteresovanih strana </a:t>
            </a:r>
            <a:r>
              <a:rPr lang="pl-PL" dirty="0" smtClean="0"/>
              <a:t>zaštićena </a:t>
            </a:r>
            <a:r>
              <a:rPr lang="pl-PL" dirty="0"/>
              <a:t>zakonom,</a:t>
            </a:r>
          </a:p>
          <a:p>
            <a:pPr marL="0" indent="0">
              <a:buNone/>
            </a:pPr>
            <a:r>
              <a:rPr lang="sr-Latn-ME" dirty="0"/>
              <a:t>zainteresovane strane bi trebalo da imaju </a:t>
            </a:r>
            <a:r>
              <a:rPr lang="sr-Latn-ME" dirty="0" smtClean="0"/>
              <a:t>mogućnost </a:t>
            </a:r>
            <a:r>
              <a:rPr lang="sr-Latn-ME" dirty="0"/>
              <a:t>da </a:t>
            </a:r>
            <a:r>
              <a:rPr lang="sr-Latn-ME" dirty="0" smtClean="0"/>
              <a:t>obezbijede</a:t>
            </a:r>
            <a:endParaRPr lang="sr-Latn-ME" dirty="0"/>
          </a:p>
          <a:p>
            <a:pPr marL="0" indent="0">
              <a:buNone/>
            </a:pPr>
            <a:r>
              <a:rPr lang="sr-Latn-ME" dirty="0"/>
              <a:t>efikasnu pravnu zaštitu u </a:t>
            </a:r>
            <a:r>
              <a:rPr lang="sr-Latn-ME" dirty="0" smtClean="0"/>
              <a:t>slučaju </a:t>
            </a:r>
            <a:r>
              <a:rPr lang="sr-Latn-ME" dirty="0"/>
              <a:t>povrede njihovih prava</a:t>
            </a:r>
            <a:r>
              <a:rPr lang="sr-Latn-ME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985568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r>
              <a:rPr lang="sr-Latn-ME" sz="2400" b="1" dirty="0" smtClean="0"/>
              <a:t>Treba dozvoliti razvoj mehanizama za učeše zaposlenih kojima se poboljšavaju rezultati</a:t>
            </a:r>
          </a:p>
          <a:p>
            <a:pPr algn="just"/>
            <a:r>
              <a:rPr lang="sr-Latn-ME" sz="2400" dirty="0" smtClean="0"/>
              <a:t>Tamo gde zainteresovane strane učestvuju u procesu korporativnog  </a:t>
            </a:r>
            <a:r>
              <a:rPr lang="sv-SE" sz="2400" dirty="0" smtClean="0"/>
              <a:t>upravljanja, iste moraju imati pravovremen i redovan pristup relevantnim,</a:t>
            </a:r>
            <a:r>
              <a:rPr lang="sr-Latn-ME" sz="2400" dirty="0" smtClean="0"/>
              <a:t> potrebnim i pouzdanim informacijama.</a:t>
            </a:r>
          </a:p>
          <a:p>
            <a:r>
              <a:rPr lang="sr-Latn-ME" sz="2400" b="1" dirty="0" smtClean="0"/>
              <a:t> </a:t>
            </a:r>
            <a:r>
              <a:rPr lang="sr-Latn-ME" sz="2400" dirty="0" smtClean="0"/>
              <a:t>Treba omoguiti zainteresovanim stranama, uključujui pojedinane službenike i njihova predstavnička tijela, da odboru slobodno saopšte svoje mišljenje o nelegalnoj i neetičkoj praksi, a da zbog toga njihova prava ne budu ugrožena.</a:t>
            </a:r>
          </a:p>
          <a:p>
            <a:r>
              <a:rPr lang="sr-Latn-ME" sz="2400" dirty="0" smtClean="0"/>
              <a:t>Okvir korporativnog upravljanja bi trebalo dopuniti djelotvornim, efikasnim okvirom za slučaj stečaja, kao i efikasnim ostvarivenjem prava povjerilaca.</a:t>
            </a:r>
          </a:p>
          <a:p>
            <a:pPr marL="0" indent="0">
              <a:buNone/>
            </a:pPr>
            <a:endParaRPr lang="sr-Latn-ME" sz="2400" dirty="0"/>
          </a:p>
        </p:txBody>
      </p:sp>
    </p:spTree>
    <p:extLst>
      <p:ext uri="{BB962C8B-B14F-4D97-AF65-F5344CB8AC3E}">
        <p14:creationId xmlns:p14="http://schemas.microsoft.com/office/powerpoint/2010/main" val="905231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sz="4000" dirty="0" smtClean="0"/>
              <a:t> Objelodanjivanje podataka i transparentnost</a:t>
            </a:r>
            <a:r>
              <a:rPr lang="sr-Latn-ME" i="1" dirty="0" smtClean="0"/>
              <a:t/>
            </a:r>
            <a:br>
              <a:rPr lang="sr-Latn-ME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Latn-ME" b="1" i="1" dirty="0" smtClean="0"/>
              <a:t>Okvir </a:t>
            </a:r>
            <a:r>
              <a:rPr lang="sr-Latn-ME" b="1" i="1" dirty="0"/>
              <a:t>korporativnog upravljanja treba da </a:t>
            </a:r>
            <a:r>
              <a:rPr lang="sr-Latn-ME" b="1" i="1" dirty="0" smtClean="0"/>
              <a:t>obezbijedi </a:t>
            </a:r>
            <a:r>
              <a:rPr lang="sr-Latn-ME" b="1" i="1" dirty="0"/>
              <a:t>da se</a:t>
            </a:r>
          </a:p>
          <a:p>
            <a:pPr marL="0" indent="0">
              <a:buNone/>
            </a:pPr>
            <a:r>
              <a:rPr lang="sr-Latn-ME" b="1" i="1" dirty="0"/>
              <a:t>pravovremeno i </a:t>
            </a:r>
            <a:r>
              <a:rPr lang="sr-Latn-ME" b="1" i="1" dirty="0" smtClean="0"/>
              <a:t>tačno objelodanjuju </a:t>
            </a:r>
            <a:r>
              <a:rPr lang="sr-Latn-ME" b="1" i="1" dirty="0"/>
              <a:t>sve materijalne </a:t>
            </a:r>
            <a:r>
              <a:rPr lang="sr-Latn-ME" b="1" i="1" dirty="0" smtClean="0"/>
              <a:t>činjenice</a:t>
            </a:r>
            <a:endParaRPr lang="sr-Latn-ME" b="1" i="1" dirty="0"/>
          </a:p>
          <a:p>
            <a:pPr marL="0" indent="0">
              <a:buNone/>
            </a:pPr>
            <a:r>
              <a:rPr lang="sr-Latn-ME" b="1" i="1" dirty="0"/>
              <a:t>vezane za kompaniju, </a:t>
            </a:r>
            <a:r>
              <a:rPr lang="sr-Latn-ME" b="1" i="1" dirty="0" smtClean="0"/>
              <a:t>uključujui </a:t>
            </a:r>
            <a:r>
              <a:rPr lang="sr-Latn-ME" b="1" i="1" dirty="0"/>
              <a:t>finansijsku situaciju, rezultate,</a:t>
            </a:r>
          </a:p>
          <a:p>
            <a:pPr marL="0" indent="0">
              <a:buNone/>
            </a:pPr>
            <a:r>
              <a:rPr lang="sr-Latn-ME" b="1" i="1" dirty="0"/>
              <a:t>vlasništvo i upravljanje kompanijom.</a:t>
            </a:r>
          </a:p>
          <a:p>
            <a:r>
              <a:rPr lang="sr-Latn-ME" sz="4000" dirty="0" smtClean="0"/>
              <a:t>Objelodanjivanje </a:t>
            </a:r>
            <a:r>
              <a:rPr lang="sr-Latn-ME" sz="4000" dirty="0"/>
              <a:t>podataka treba da obuhvati, ali bez ograniavanja </a:t>
            </a:r>
            <a:r>
              <a:rPr lang="sr-Latn-ME" sz="4000" dirty="0" smtClean="0"/>
              <a:t>samo </a:t>
            </a:r>
            <a:r>
              <a:rPr lang="pl-PL" sz="4000" dirty="0" smtClean="0"/>
              <a:t>na </a:t>
            </a:r>
            <a:r>
              <a:rPr lang="pl-PL" sz="4000" dirty="0"/>
              <a:t>njih, bitne podatke o </a:t>
            </a:r>
            <a:r>
              <a:rPr lang="pl-PL" sz="4000" dirty="0" smtClean="0"/>
              <a:t>slijedećim </a:t>
            </a:r>
            <a:r>
              <a:rPr lang="pl-PL" sz="4000" dirty="0"/>
              <a:t>pitanjima:</a:t>
            </a:r>
          </a:p>
          <a:p>
            <a:pPr marL="0" indent="0">
              <a:buNone/>
            </a:pPr>
            <a:r>
              <a:rPr lang="pl-PL" dirty="0"/>
              <a:t>1. Finansijski i poslovni rezultati kompanije.</a:t>
            </a:r>
          </a:p>
          <a:p>
            <a:pPr marL="0" indent="0">
              <a:buNone/>
            </a:pPr>
            <a:r>
              <a:rPr lang="sr-Latn-ME" dirty="0"/>
              <a:t>2. Ciljevi kompanije.</a:t>
            </a:r>
          </a:p>
          <a:p>
            <a:pPr marL="0" indent="0">
              <a:buNone/>
            </a:pPr>
            <a:r>
              <a:rPr lang="sr-Latn-ME" dirty="0"/>
              <a:t>3. </a:t>
            </a:r>
            <a:r>
              <a:rPr lang="sr-Latn-ME" dirty="0" smtClean="0"/>
              <a:t>Značajno </a:t>
            </a:r>
            <a:r>
              <a:rPr lang="sr-Latn-ME" dirty="0"/>
              <a:t>vlasništvo nad akcijama i pravo glasa.</a:t>
            </a:r>
          </a:p>
          <a:p>
            <a:pPr marL="0" indent="0">
              <a:buNone/>
            </a:pPr>
            <a:r>
              <a:rPr lang="pl-PL" dirty="0"/>
              <a:t>4. Politika naknada za </a:t>
            </a:r>
            <a:r>
              <a:rPr lang="pl-PL" dirty="0" smtClean="0"/>
              <a:t>članove </a:t>
            </a:r>
            <a:r>
              <a:rPr lang="pl-PL" dirty="0"/>
              <a:t>odbora i </a:t>
            </a:r>
            <a:r>
              <a:rPr lang="pl-PL" dirty="0" smtClean="0"/>
              <a:t>ključne </a:t>
            </a:r>
            <a:r>
              <a:rPr lang="pl-PL" dirty="0"/>
              <a:t>rukovodioce</a:t>
            </a:r>
            <a:r>
              <a:rPr lang="pl-PL" dirty="0" smtClean="0"/>
              <a:t>, </a:t>
            </a:r>
            <a:r>
              <a:rPr lang="sr-Latn-ME" dirty="0" smtClean="0"/>
              <a:t>informacije </a:t>
            </a:r>
            <a:r>
              <a:rPr lang="sr-Latn-ME" dirty="0"/>
              <a:t>o </a:t>
            </a:r>
            <a:r>
              <a:rPr lang="sr-Latn-ME" dirty="0" smtClean="0"/>
              <a:t>članovima </a:t>
            </a:r>
            <a:r>
              <a:rPr lang="sr-Latn-ME" dirty="0"/>
              <a:t>odbora, </a:t>
            </a:r>
            <a:r>
              <a:rPr lang="sr-Latn-ME" dirty="0" smtClean="0"/>
              <a:t>uključujui </a:t>
            </a:r>
            <a:r>
              <a:rPr lang="sr-Latn-ME" dirty="0"/>
              <a:t>njihove kvalifikacije</a:t>
            </a:r>
            <a:r>
              <a:rPr lang="sr-Latn-ME" dirty="0" smtClean="0"/>
              <a:t>, </a:t>
            </a:r>
            <a:r>
              <a:rPr lang="pl-PL" dirty="0" smtClean="0"/>
              <a:t>proces </a:t>
            </a:r>
            <a:r>
              <a:rPr lang="pl-PL" dirty="0"/>
              <a:t>odabira, </a:t>
            </a:r>
            <a:r>
              <a:rPr lang="pl-PL" dirty="0" smtClean="0"/>
              <a:t>članstvo </a:t>
            </a:r>
            <a:r>
              <a:rPr lang="pl-PL" dirty="0"/>
              <a:t>u upravnim odborima drugih kompanija</a:t>
            </a:r>
            <a:r>
              <a:rPr lang="pl-PL" dirty="0" smtClean="0"/>
              <a:t>, </a:t>
            </a:r>
            <a:r>
              <a:rPr lang="it-IT" dirty="0" smtClean="0"/>
              <a:t>te </a:t>
            </a:r>
            <a:r>
              <a:rPr lang="it-IT" dirty="0"/>
              <a:t>da li ih odbor smatra nezavisnim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7983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5. Transakcije povezanih lica.</a:t>
            </a:r>
          </a:p>
          <a:p>
            <a:pPr marL="0" indent="0">
              <a:buNone/>
            </a:pPr>
            <a:r>
              <a:rPr lang="sr-Latn-ME" dirty="0" smtClean="0"/>
              <a:t>6. Predvidivi faktori rizika.</a:t>
            </a:r>
          </a:p>
          <a:p>
            <a:pPr marL="0" indent="0">
              <a:buNone/>
            </a:pPr>
            <a:r>
              <a:rPr lang="pl-PL" dirty="0" smtClean="0"/>
              <a:t>7. Pitanja koja se odnose na zaposlene i druge zainteresovane</a:t>
            </a:r>
          </a:p>
          <a:p>
            <a:pPr marL="0" indent="0">
              <a:buNone/>
            </a:pPr>
            <a:r>
              <a:rPr lang="sr-Latn-ME" dirty="0" smtClean="0"/>
              <a:t>strane.</a:t>
            </a:r>
          </a:p>
          <a:p>
            <a:pPr marL="0" indent="0">
              <a:buNone/>
            </a:pPr>
            <a:r>
              <a:rPr lang="sr-Latn-ME" dirty="0" smtClean="0"/>
              <a:t>8. Struktura i politika upravljanja, posebno, sadržaj svih pravila i politike korporativnog upravljanja i proces primjene.</a:t>
            </a:r>
          </a:p>
          <a:p>
            <a:r>
              <a:rPr lang="sr-Latn-ME" b="1" dirty="0" smtClean="0"/>
              <a:t> </a:t>
            </a:r>
            <a:r>
              <a:rPr lang="sr-Latn-ME" dirty="0" smtClean="0"/>
              <a:t>Informacije treba da se pripreme i obelodane u skladu sa</a:t>
            </a:r>
          </a:p>
          <a:p>
            <a:pPr marL="0" indent="0">
              <a:buNone/>
            </a:pPr>
            <a:r>
              <a:rPr lang="sr-Latn-ME" dirty="0" smtClean="0"/>
              <a:t>raunovodstvenim i standardima objelodanjivanja finansijskih i nefinansijskih podataka visokog kvaliteta.</a:t>
            </a:r>
          </a:p>
        </p:txBody>
      </p:sp>
    </p:spTree>
    <p:extLst>
      <p:ext uri="{BB962C8B-B14F-4D97-AF65-F5344CB8AC3E}">
        <p14:creationId xmlns:p14="http://schemas.microsoft.com/office/powerpoint/2010/main" val="264260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b="1" dirty="0" smtClean="0"/>
              <a:t> </a:t>
            </a:r>
            <a:r>
              <a:rPr lang="sr-Latn-ME" dirty="0" smtClean="0"/>
              <a:t>Godišnju reviziju treba da obavi nezavisni, kompetentan i kvalifikovan revizor u cilju pružanja eksternog i objektivnog dokaza odboru i akcionarima da finansijski izveštaji nepristrasno predstavljaju finansijsko </a:t>
            </a:r>
            <a:r>
              <a:rPr lang="pl-PL" dirty="0" smtClean="0"/>
              <a:t>stanje i rezultate kompanije u svakom bitnom pogledu.</a:t>
            </a:r>
          </a:p>
          <a:p>
            <a:r>
              <a:rPr lang="sr-Latn-ME" b="1" dirty="0" smtClean="0"/>
              <a:t> </a:t>
            </a:r>
            <a:r>
              <a:rPr lang="sr-Latn-ME" dirty="0" smtClean="0"/>
              <a:t>Eksterni revizori treba da odgovaraju akcionarima i imaju obavezu prema kompaniji da reviziju izvrše na propisan profesionalan način.</a:t>
            </a:r>
          </a:p>
          <a:p>
            <a:r>
              <a:rPr lang="sr-Latn-ME" dirty="0" smtClean="0"/>
              <a:t>Kanali dostavljanja informacija treba da obezbijede ravnopravan, blagovremeni i ekonomičan pristup korisnika relevantnim informacijama.</a:t>
            </a:r>
          </a:p>
          <a:p>
            <a:pPr marL="0" indent="0">
              <a:buNone/>
            </a:pPr>
            <a:endParaRPr lang="sr-Latn-ME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28457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Okvir </a:t>
            </a:r>
            <a:r>
              <a:rPr lang="sr-Latn-ME" dirty="0"/>
              <a:t>korporativnog upravljanja treba dopuniti </a:t>
            </a:r>
            <a:r>
              <a:rPr lang="sr-Latn-ME" dirty="0" smtClean="0"/>
              <a:t>djelotvornim </a:t>
            </a:r>
            <a:r>
              <a:rPr lang="sr-Latn-ME" dirty="0"/>
              <a:t>pristupom </a:t>
            </a:r>
            <a:r>
              <a:rPr lang="sr-Latn-ME" dirty="0" smtClean="0"/>
              <a:t>koji je usmjeren </a:t>
            </a:r>
            <a:r>
              <a:rPr lang="sr-Latn-ME" dirty="0"/>
              <a:t>na i koji promoviše pribavljanje analize ili saveta od </a:t>
            </a:r>
            <a:r>
              <a:rPr lang="sr-Latn-ME" dirty="0" smtClean="0"/>
              <a:t>strane </a:t>
            </a:r>
            <a:r>
              <a:rPr lang="pl-PL" dirty="0" smtClean="0"/>
              <a:t>analitičara</a:t>
            </a:r>
            <a:r>
              <a:rPr lang="pl-PL" dirty="0"/>
              <a:t>, brokera, agencija za </a:t>
            </a:r>
            <a:r>
              <a:rPr lang="pl-PL" dirty="0" smtClean="0"/>
              <a:t>procjenu </a:t>
            </a:r>
            <a:r>
              <a:rPr lang="pl-PL" dirty="0"/>
              <a:t>i drugih, koji se odnose </a:t>
            </a:r>
            <a:r>
              <a:rPr lang="pl-PL" dirty="0" smtClean="0"/>
              <a:t>na </a:t>
            </a:r>
            <a:r>
              <a:rPr lang="sr-Latn-ME" dirty="0" smtClean="0"/>
              <a:t>odluke </a:t>
            </a:r>
            <a:r>
              <a:rPr lang="sr-Latn-ME" dirty="0"/>
              <a:t>investitora, bez </a:t>
            </a:r>
            <a:r>
              <a:rPr lang="sr-Latn-ME" dirty="0" smtClean="0"/>
              <a:t>značajnih </a:t>
            </a:r>
            <a:r>
              <a:rPr lang="sr-Latn-ME" dirty="0"/>
              <a:t>sukoba interesa koji mogu </a:t>
            </a:r>
            <a:r>
              <a:rPr lang="sr-Latn-ME" dirty="0" smtClean="0"/>
              <a:t>ugroziti integritet </a:t>
            </a:r>
            <a:r>
              <a:rPr lang="sr-Latn-ME" dirty="0"/>
              <a:t>njihove analize ili </a:t>
            </a:r>
            <a:r>
              <a:rPr lang="sr-Latn-ME" dirty="0" smtClean="0"/>
              <a:t>savjeta</a:t>
            </a:r>
            <a:r>
              <a:rPr lang="sr-Latn-M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9161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 Odgovornost odbora</a:t>
            </a:r>
            <a:r>
              <a:rPr lang="sr-Latn-ME" i="1" dirty="0" smtClean="0"/>
              <a:t/>
            </a:r>
            <a:br>
              <a:rPr lang="sr-Latn-ME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i="1" dirty="0" smtClean="0"/>
              <a:t>Okvir </a:t>
            </a:r>
            <a:r>
              <a:rPr lang="pt-BR" b="1" i="1" dirty="0"/>
              <a:t>korporativnog upravljanja treba da osigura strateško </a:t>
            </a:r>
            <a:r>
              <a:rPr lang="pt-BR" b="1" i="1" dirty="0" smtClean="0"/>
              <a:t>vo</a:t>
            </a:r>
            <a:r>
              <a:rPr lang="sr-Latn-ME" b="1" i="1" dirty="0" smtClean="0"/>
              <a:t>đ</a:t>
            </a:r>
            <a:r>
              <a:rPr lang="pt-BR" b="1" i="1" dirty="0" smtClean="0"/>
              <a:t>enje</a:t>
            </a:r>
            <a:r>
              <a:rPr lang="sr-Latn-ME" b="1" i="1" dirty="0" smtClean="0"/>
              <a:t>  </a:t>
            </a:r>
            <a:r>
              <a:rPr lang="pl-PL" b="1" i="1" dirty="0" smtClean="0"/>
              <a:t>kompanije</a:t>
            </a:r>
            <a:r>
              <a:rPr lang="pl-PL" b="1" i="1" dirty="0"/>
              <a:t>, efikasno nadgledanje menadžmenta od strane odbora, </a:t>
            </a:r>
            <a:r>
              <a:rPr lang="pl-PL" b="1" i="1" dirty="0" smtClean="0"/>
              <a:t>i odgovornost </a:t>
            </a:r>
            <a:r>
              <a:rPr lang="pl-PL" b="1" i="1" dirty="0"/>
              <a:t>odbora prema kompaniji i akcionarima.</a:t>
            </a:r>
          </a:p>
          <a:p>
            <a:r>
              <a:rPr lang="sr-Latn-ME" b="1" dirty="0" smtClean="0"/>
              <a:t> Č</a:t>
            </a:r>
            <a:r>
              <a:rPr lang="sr-Latn-ME" dirty="0" smtClean="0"/>
              <a:t>lanovi </a:t>
            </a:r>
            <a:r>
              <a:rPr lang="sr-Latn-ME" dirty="0"/>
              <a:t>odbora treba da </a:t>
            </a:r>
            <a:r>
              <a:rPr lang="sr-Latn-ME" dirty="0" smtClean="0"/>
              <a:t>djeluju </a:t>
            </a:r>
            <a:r>
              <a:rPr lang="sr-Latn-ME" dirty="0"/>
              <a:t>na osnovu </a:t>
            </a:r>
            <a:r>
              <a:rPr lang="sr-Latn-ME" dirty="0" smtClean="0"/>
              <a:t>cjelovitih </a:t>
            </a:r>
            <a:r>
              <a:rPr lang="sr-Latn-ME" dirty="0"/>
              <a:t>informacija, u dobroj</a:t>
            </a:r>
          </a:p>
          <a:p>
            <a:pPr marL="0" indent="0">
              <a:buNone/>
            </a:pPr>
            <a:r>
              <a:rPr lang="sr-Latn-ME" dirty="0" smtClean="0"/>
              <a:t>namjeri</a:t>
            </a:r>
            <a:r>
              <a:rPr lang="sr-Latn-ME" dirty="0"/>
              <a:t>, sa dužnom pažnjom i brigom, i u najboljem interesu kompanije i</a:t>
            </a:r>
          </a:p>
          <a:p>
            <a:pPr marL="0" indent="0">
              <a:buNone/>
            </a:pPr>
            <a:r>
              <a:rPr lang="sr-Latn-ME" dirty="0"/>
              <a:t>akcionara.</a:t>
            </a:r>
          </a:p>
          <a:p>
            <a:r>
              <a:rPr lang="sr-Latn-ME" dirty="0" smtClean="0"/>
              <a:t>U slučajevima </a:t>
            </a:r>
            <a:r>
              <a:rPr lang="sr-Latn-ME" dirty="0"/>
              <a:t>gde odluke odbora mogu na </a:t>
            </a:r>
            <a:r>
              <a:rPr lang="sr-Latn-ME" dirty="0" smtClean="0"/>
              <a:t>različit način </a:t>
            </a:r>
            <a:r>
              <a:rPr lang="sr-Latn-ME" dirty="0"/>
              <a:t>uticati </a:t>
            </a:r>
            <a:r>
              <a:rPr lang="sr-Latn-ME" dirty="0" smtClean="0"/>
              <a:t>na razliite </a:t>
            </a:r>
            <a:r>
              <a:rPr lang="sr-Latn-ME" dirty="0"/>
              <a:t>grupe akcionara, odbor treba da tretira sve akcionare pravino.</a:t>
            </a:r>
          </a:p>
          <a:p>
            <a:r>
              <a:rPr lang="it-IT" dirty="0" smtClean="0"/>
              <a:t>Odbor </a:t>
            </a:r>
            <a:r>
              <a:rPr lang="it-IT" dirty="0"/>
              <a:t>treba da </a:t>
            </a:r>
            <a:r>
              <a:rPr lang="it-IT" dirty="0" smtClean="0"/>
              <a:t>prim</a:t>
            </a:r>
            <a:r>
              <a:rPr lang="sr-Latn-ME" dirty="0" smtClean="0"/>
              <a:t>ij</a:t>
            </a:r>
            <a:r>
              <a:rPr lang="it-IT" dirty="0" smtClean="0"/>
              <a:t>eni </a:t>
            </a:r>
            <a:r>
              <a:rPr lang="it-IT" dirty="0"/>
              <a:t>visoke moralne standarde. Treba da uzme </a:t>
            </a:r>
            <a:r>
              <a:rPr lang="it-IT" dirty="0" smtClean="0"/>
              <a:t>u</a:t>
            </a:r>
            <a:r>
              <a:rPr lang="sr-Latn-ME" dirty="0" smtClean="0"/>
              <a:t> obzir </a:t>
            </a:r>
            <a:r>
              <a:rPr lang="sr-Latn-ME" dirty="0"/>
              <a:t>interese zainteresovanih strana.</a:t>
            </a:r>
          </a:p>
          <a:p>
            <a:r>
              <a:rPr lang="sr-Latn-ME" b="1" dirty="0" smtClean="0"/>
              <a:t> </a:t>
            </a:r>
            <a:r>
              <a:rPr lang="sr-Latn-ME" dirty="0"/>
              <a:t>Odbor treba da vrši </a:t>
            </a:r>
            <a:r>
              <a:rPr lang="sr-Latn-ME" dirty="0" smtClean="0"/>
              <a:t>određene </a:t>
            </a:r>
            <a:r>
              <a:rPr lang="sr-Latn-ME" dirty="0"/>
              <a:t>kljune funkcije, kao što su:</a:t>
            </a:r>
          </a:p>
          <a:p>
            <a:pPr marL="0" indent="0" algn="just">
              <a:buNone/>
            </a:pPr>
            <a:r>
              <a:rPr lang="sr-Latn-ME" dirty="0"/>
              <a:t>1. Razmatranje i </a:t>
            </a:r>
            <a:r>
              <a:rPr lang="sr-Latn-ME" dirty="0" smtClean="0"/>
              <a:t>vođenje </a:t>
            </a:r>
            <a:r>
              <a:rPr lang="sr-Latn-ME" dirty="0"/>
              <a:t>korporativne strategije, glavnih </a:t>
            </a:r>
            <a:r>
              <a:rPr lang="sr-Latn-ME" dirty="0" smtClean="0"/>
              <a:t>planova akcije</a:t>
            </a:r>
            <a:r>
              <a:rPr lang="sr-Latn-ME" dirty="0"/>
              <a:t>, politike rizika, godišnjih budžeta i poslovnih planova</a:t>
            </a:r>
            <a:r>
              <a:rPr lang="sr-Latn-ME" dirty="0" smtClean="0"/>
              <a:t>; određivanje </a:t>
            </a:r>
            <a:r>
              <a:rPr lang="sr-Latn-ME" dirty="0"/>
              <a:t>ciljanih rezultata; </a:t>
            </a:r>
            <a:r>
              <a:rPr lang="sr-Latn-ME" dirty="0" smtClean="0"/>
              <a:t>praćenje </a:t>
            </a:r>
            <a:r>
              <a:rPr lang="sr-Latn-ME" dirty="0"/>
              <a:t>izvršenja i </a:t>
            </a:r>
            <a:r>
              <a:rPr lang="sr-Latn-ME" dirty="0" smtClean="0"/>
              <a:t>korporativnih rezultata</a:t>
            </a:r>
            <a:r>
              <a:rPr lang="sr-Latn-ME" dirty="0"/>
              <a:t>; kao i nadziranje velikih kapitalnih izdataka, </a:t>
            </a:r>
            <a:r>
              <a:rPr lang="sr-Latn-ME" dirty="0" smtClean="0"/>
              <a:t>preuzimanja </a:t>
            </a:r>
            <a:r>
              <a:rPr lang="pl-PL" dirty="0" smtClean="0"/>
              <a:t>drugih preduzeća </a:t>
            </a:r>
            <a:r>
              <a:rPr lang="pl-PL" dirty="0"/>
              <a:t>i prodaje imovine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3374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2. Praćenje djelotvornosti prakse upravljanja kompanijom i vršenje potrebnih izmjena.</a:t>
            </a:r>
          </a:p>
          <a:p>
            <a:pPr marL="0" indent="0">
              <a:buNone/>
            </a:pPr>
            <a:r>
              <a:rPr lang="pl-PL" dirty="0" smtClean="0"/>
              <a:t>3. Odabir, nagrađivanje, praćenje i, u slučaju potrebe, zamjena ključnih rukovodilaca i nadzor nad planiranjem naslednika na </a:t>
            </a:r>
            <a:r>
              <a:rPr lang="sr-Latn-ME" dirty="0" smtClean="0"/>
              <a:t>funkcijama.</a:t>
            </a:r>
          </a:p>
          <a:p>
            <a:pPr marL="0" indent="0">
              <a:buNone/>
            </a:pPr>
            <a:r>
              <a:rPr lang="sr-Latn-ME" dirty="0" smtClean="0"/>
              <a:t>4. Usklađivanje nagrađivanja ključnih rukovodilaca i članova odbora </a:t>
            </a:r>
            <a:r>
              <a:rPr lang="pl-PL" dirty="0" smtClean="0"/>
              <a:t>sa dugoronim interesima kompanije i njenih akcionara.</a:t>
            </a:r>
          </a:p>
          <a:p>
            <a:pPr marL="0" indent="0">
              <a:buNone/>
            </a:pPr>
            <a:r>
              <a:rPr lang="sr-Latn-ME" dirty="0" smtClean="0"/>
              <a:t>5. Obezbjeivanje formalnog i transparentnog procesa predlaganja i izbora članova odbora.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17232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sz="4000" dirty="0" smtClean="0"/>
              <a:t/>
            </a:r>
            <a:br>
              <a:rPr lang="sr-Latn-ME" sz="4000" dirty="0" smtClean="0"/>
            </a:br>
            <a:r>
              <a:rPr lang="sr-Latn-ME" sz="4000" dirty="0" smtClean="0"/>
              <a:t>Obezbeđenje  okvira</a:t>
            </a:r>
            <a:br>
              <a:rPr lang="sr-Latn-ME" sz="4000" dirty="0" smtClean="0"/>
            </a:br>
            <a:r>
              <a:rPr lang="sr-Latn-ME" sz="4000" dirty="0" smtClean="0"/>
              <a:t>za efikasno korporativno upravljanje</a:t>
            </a:r>
            <a:r>
              <a:rPr lang="sr-Latn-ME" i="1" dirty="0" smtClean="0"/>
              <a:t/>
            </a:r>
            <a:br>
              <a:rPr lang="sr-Latn-ME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ME" dirty="0" smtClean="0"/>
              <a:t>Okvir </a:t>
            </a:r>
            <a:r>
              <a:rPr lang="sr-Latn-ME" dirty="0"/>
              <a:t>korporativnog upravljanja treba da promoviše transparentno </a:t>
            </a:r>
            <a:r>
              <a:rPr lang="sr-Latn-ME" dirty="0" smtClean="0"/>
              <a:t>i efikasno </a:t>
            </a:r>
            <a:r>
              <a:rPr lang="sr-Latn-ME" dirty="0"/>
              <a:t>tržište, da bude u skladu sa vladavinom prava i da </a:t>
            </a:r>
            <a:r>
              <a:rPr lang="sr-Latn-ME" dirty="0" smtClean="0"/>
              <a:t>jasno artikuliše podjelu </a:t>
            </a:r>
            <a:r>
              <a:rPr lang="sr-Latn-ME" dirty="0"/>
              <a:t>odgovornosti </a:t>
            </a:r>
            <a:r>
              <a:rPr lang="sr-Latn-ME" dirty="0" smtClean="0"/>
              <a:t>među različitim </a:t>
            </a:r>
            <a:r>
              <a:rPr lang="sr-Latn-ME" dirty="0"/>
              <a:t>nadzornim </a:t>
            </a:r>
            <a:r>
              <a:rPr lang="sr-Latn-ME" dirty="0" smtClean="0"/>
              <a:t>i </a:t>
            </a:r>
            <a:r>
              <a:rPr lang="pl-PL" dirty="0" smtClean="0"/>
              <a:t>regulatornim </a:t>
            </a:r>
            <a:r>
              <a:rPr lang="pl-PL" dirty="0"/>
              <a:t>organima i organima za </a:t>
            </a:r>
            <a:r>
              <a:rPr lang="pl-PL" dirty="0" smtClean="0"/>
              <a:t>sprovođenje </a:t>
            </a:r>
            <a:r>
              <a:rPr lang="pl-PL" dirty="0"/>
              <a:t>zakona.</a:t>
            </a:r>
          </a:p>
          <a:p>
            <a:r>
              <a:rPr lang="sr-Latn-ME" b="1" dirty="0" smtClean="0"/>
              <a:t> </a:t>
            </a:r>
            <a:r>
              <a:rPr lang="sr-Latn-ME" dirty="0"/>
              <a:t>Okvir korporativnog upravljanja treba da se razvije </a:t>
            </a:r>
            <a:r>
              <a:rPr lang="sr-Latn-ME" dirty="0" smtClean="0"/>
              <a:t>uzimajući </a:t>
            </a:r>
            <a:r>
              <a:rPr lang="sr-Latn-ME" dirty="0"/>
              <a:t>u </a:t>
            </a:r>
            <a:r>
              <a:rPr lang="sr-Latn-ME" dirty="0" smtClean="0"/>
              <a:t>obzir njegov </a:t>
            </a:r>
            <a:r>
              <a:rPr lang="sr-Latn-ME" dirty="0"/>
              <a:t>uticaj na </a:t>
            </a:r>
            <a:r>
              <a:rPr lang="sr-Latn-ME" dirty="0" smtClean="0"/>
              <a:t>cjelokupne </a:t>
            </a:r>
            <a:r>
              <a:rPr lang="sr-Latn-ME" dirty="0"/>
              <a:t>ekonomske rezultate, integritet tržišta </a:t>
            </a:r>
            <a:r>
              <a:rPr lang="sr-Latn-ME" dirty="0" smtClean="0"/>
              <a:t>i </a:t>
            </a:r>
            <a:r>
              <a:rPr lang="pl-PL" dirty="0" smtClean="0"/>
              <a:t>podsticaje </a:t>
            </a:r>
            <a:r>
              <a:rPr lang="pl-PL" dirty="0"/>
              <a:t>koje stvara za </a:t>
            </a:r>
            <a:r>
              <a:rPr lang="pl-PL" dirty="0" smtClean="0"/>
              <a:t>učesnike </a:t>
            </a:r>
            <a:r>
              <a:rPr lang="pl-PL" dirty="0"/>
              <a:t>na tržištu, kao i na </a:t>
            </a:r>
            <a:r>
              <a:rPr lang="pl-PL" dirty="0" smtClean="0"/>
              <a:t>unapređenje </a:t>
            </a:r>
            <a:r>
              <a:rPr lang="sr-Latn-ME" dirty="0" smtClean="0"/>
              <a:t>transparentnog </a:t>
            </a:r>
            <a:r>
              <a:rPr lang="sr-Latn-ME" dirty="0"/>
              <a:t>i efikasnog tržišta</a:t>
            </a:r>
            <a:r>
              <a:rPr lang="sr-Latn-ME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500399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6. Praćenje i upravljanje eventualnim sukobima interesa menadžmenta, članova odbora i akcionara, uključujui nenamjensko korišenje imovine korporacije i zloupotrebe u transakcijama povezanih lica.</a:t>
            </a:r>
          </a:p>
          <a:p>
            <a:pPr marL="0" indent="0">
              <a:buNone/>
            </a:pPr>
            <a:r>
              <a:rPr lang="sr-Latn-ME" dirty="0" smtClean="0"/>
              <a:t>7. Obezbjeivanje integriteta sistema računovodstvenog i finansijskog izveštavanja kompanije, uključujui nezavisnu reviziju, i postojanje odgovarajućih sistema kontrole, a naroito, </a:t>
            </a:r>
            <a:r>
              <a:rPr lang="pl-PL" dirty="0" smtClean="0"/>
              <a:t>sistema za upravljanje rizikom, finansijsku i operativnu kontrolu, i poštovanja zakona i odgovarajuih standarda.</a:t>
            </a:r>
          </a:p>
          <a:p>
            <a:pPr marL="0" indent="0">
              <a:buNone/>
            </a:pPr>
            <a:r>
              <a:rPr lang="sr-Latn-ME" dirty="0" smtClean="0"/>
              <a:t>8. Nadziranje procesa objelodanjivanja podataka i komuniciranja.</a:t>
            </a:r>
          </a:p>
          <a:p>
            <a:pPr marL="0" indent="0">
              <a:buNone/>
            </a:pPr>
            <a:endParaRPr lang="sr-Latn-ME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735439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ME" dirty="0" smtClean="0"/>
              <a:t>Odbor </a:t>
            </a:r>
            <a:r>
              <a:rPr lang="sr-Latn-ME" dirty="0"/>
              <a:t>treba da bude u </a:t>
            </a:r>
            <a:r>
              <a:rPr lang="sr-Latn-ME" dirty="0" smtClean="0"/>
              <a:t>mogućnosti </a:t>
            </a:r>
            <a:r>
              <a:rPr lang="sr-Latn-ME" dirty="0"/>
              <a:t>da objektivno i samostalno </a:t>
            </a:r>
            <a:r>
              <a:rPr lang="sr-Latn-ME" dirty="0" smtClean="0"/>
              <a:t>prosuđuje o </a:t>
            </a:r>
            <a:r>
              <a:rPr lang="sr-Latn-ME" dirty="0"/>
              <a:t>korporativnim poslovima.</a:t>
            </a:r>
          </a:p>
          <a:p>
            <a:pPr marL="0" indent="0">
              <a:buNone/>
            </a:pPr>
            <a:r>
              <a:rPr lang="sr-Latn-ME" dirty="0"/>
              <a:t>1. Odbori treba da razmotre dodeljivanje onih zadataka gde </a:t>
            </a:r>
            <a:r>
              <a:rPr lang="sr-Latn-ME" dirty="0" smtClean="0"/>
              <a:t>postoji mogućnost </a:t>
            </a:r>
            <a:r>
              <a:rPr lang="sr-Latn-ME" dirty="0"/>
              <a:t>sukoba interesa dovoljnom broju </a:t>
            </a:r>
            <a:r>
              <a:rPr lang="sr-Latn-ME" dirty="0" smtClean="0"/>
              <a:t>članova </a:t>
            </a:r>
            <a:r>
              <a:rPr lang="sr-Latn-ME" dirty="0"/>
              <a:t>odbora </a:t>
            </a:r>
            <a:r>
              <a:rPr lang="sr-Latn-ME" dirty="0" smtClean="0"/>
              <a:t>koji </a:t>
            </a:r>
            <a:r>
              <a:rPr lang="it-IT" dirty="0" smtClean="0"/>
              <a:t>nisu </a:t>
            </a:r>
            <a:r>
              <a:rPr lang="it-IT" dirty="0"/>
              <a:t>i izvršni rukovodioci a sposobni su da donose </a:t>
            </a:r>
            <a:r>
              <a:rPr lang="it-IT" dirty="0" smtClean="0"/>
              <a:t>nezavisne</a:t>
            </a:r>
            <a:r>
              <a:rPr lang="sr-Latn-ME" dirty="0" smtClean="0"/>
              <a:t> sudove</a:t>
            </a:r>
            <a:r>
              <a:rPr lang="sr-Latn-ME" dirty="0"/>
              <a:t>. </a:t>
            </a:r>
            <a:r>
              <a:rPr lang="sr-Latn-ME" dirty="0" smtClean="0"/>
              <a:t>Primjeri </a:t>
            </a:r>
            <a:r>
              <a:rPr lang="sr-Latn-ME" dirty="0"/>
              <a:t>ovakvih </a:t>
            </a:r>
            <a:r>
              <a:rPr lang="sr-Latn-ME" dirty="0" smtClean="0"/>
              <a:t>ključnih odgovornosti </a:t>
            </a:r>
            <a:r>
              <a:rPr lang="sr-Latn-ME" dirty="0"/>
              <a:t>su </a:t>
            </a:r>
            <a:r>
              <a:rPr lang="sr-Latn-ME" dirty="0" smtClean="0"/>
              <a:t>osiguranje integriteta </a:t>
            </a:r>
            <a:r>
              <a:rPr lang="sr-Latn-ME" dirty="0"/>
              <a:t>finansijskog i nefinansijskog izveštavanja</a:t>
            </a:r>
            <a:r>
              <a:rPr lang="sr-Latn-ME" dirty="0" smtClean="0"/>
              <a:t>, </a:t>
            </a:r>
            <a:r>
              <a:rPr lang="pt-BR" dirty="0" smtClean="0"/>
              <a:t>preispitivanje </a:t>
            </a:r>
            <a:r>
              <a:rPr lang="pt-BR" dirty="0"/>
              <a:t>transakcija povezanih lica, predlaganje </a:t>
            </a:r>
            <a:r>
              <a:rPr lang="sr-Latn-ME" dirty="0" smtClean="0"/>
              <a:t>č</a:t>
            </a:r>
            <a:r>
              <a:rPr lang="pt-BR" dirty="0" smtClean="0"/>
              <a:t>lanova</a:t>
            </a:r>
            <a:r>
              <a:rPr lang="sr-Latn-ME" dirty="0" smtClean="0"/>
              <a:t> odbora </a:t>
            </a:r>
            <a:r>
              <a:rPr lang="sr-Latn-ME" dirty="0"/>
              <a:t>i </a:t>
            </a:r>
            <a:r>
              <a:rPr lang="sr-Latn-ME" dirty="0" smtClean="0"/>
              <a:t>ključnih </a:t>
            </a:r>
            <a:r>
              <a:rPr lang="sr-Latn-ME" dirty="0"/>
              <a:t>rukovodilaca, te naknade za </a:t>
            </a:r>
            <a:r>
              <a:rPr lang="sr-Latn-ME" dirty="0" smtClean="0"/>
              <a:t>članove </a:t>
            </a:r>
            <a:r>
              <a:rPr lang="sr-Latn-ME" dirty="0"/>
              <a:t>odbora.</a:t>
            </a:r>
          </a:p>
          <a:p>
            <a:pPr marL="0" indent="0">
              <a:buNone/>
            </a:pPr>
            <a:r>
              <a:rPr lang="sr-Latn-ME" dirty="0"/>
              <a:t>2. Pri formiranju komisija odbora, odbor treba dobro da definiše </a:t>
            </a:r>
            <a:r>
              <a:rPr lang="sr-Latn-ME" dirty="0" smtClean="0"/>
              <a:t>i objelodani </a:t>
            </a:r>
            <a:r>
              <a:rPr lang="sr-Latn-ME" dirty="0"/>
              <a:t>njihova ovlašenja, sastav i radnu proceduru.</a:t>
            </a:r>
          </a:p>
          <a:p>
            <a:pPr marL="0" indent="0">
              <a:buNone/>
            </a:pPr>
            <a:r>
              <a:rPr lang="it-IT" dirty="0"/>
              <a:t>3. </a:t>
            </a:r>
            <a:r>
              <a:rPr lang="sr-Latn-ME" dirty="0" smtClean="0"/>
              <a:t>Č</a:t>
            </a:r>
            <a:r>
              <a:rPr lang="it-IT" dirty="0" smtClean="0"/>
              <a:t>lanovi </a:t>
            </a:r>
            <a:r>
              <a:rPr lang="it-IT" dirty="0"/>
              <a:t>odbora treba da se na efikasan </a:t>
            </a:r>
            <a:r>
              <a:rPr lang="it-IT" dirty="0" smtClean="0"/>
              <a:t>na</a:t>
            </a:r>
            <a:r>
              <a:rPr lang="sr-Latn-ME" dirty="0" smtClean="0"/>
              <a:t>č</a:t>
            </a:r>
            <a:r>
              <a:rPr lang="it-IT" dirty="0" smtClean="0"/>
              <a:t>in </a:t>
            </a:r>
            <a:r>
              <a:rPr lang="it-IT" dirty="0"/>
              <a:t>posvete </a:t>
            </a:r>
            <a:r>
              <a:rPr lang="it-IT" dirty="0" smtClean="0"/>
              <a:t>svojim</a:t>
            </a:r>
            <a:r>
              <a:rPr lang="sr-Latn-ME" dirty="0" smtClean="0"/>
              <a:t> obavezama</a:t>
            </a:r>
            <a:r>
              <a:rPr lang="sr-Latn-ME" dirty="0"/>
              <a:t>.</a:t>
            </a:r>
          </a:p>
          <a:p>
            <a:r>
              <a:rPr lang="sr-Latn-ME" b="1" dirty="0" smtClean="0"/>
              <a:t> </a:t>
            </a:r>
            <a:r>
              <a:rPr lang="sr-Latn-ME" dirty="0"/>
              <a:t>Da bi mogli da ispunjavaju svoje obaveze, </a:t>
            </a:r>
            <a:r>
              <a:rPr lang="sr-Latn-ME" dirty="0" smtClean="0"/>
              <a:t>članovi </a:t>
            </a:r>
            <a:r>
              <a:rPr lang="sr-Latn-ME" dirty="0"/>
              <a:t>odbora treba da imaju</a:t>
            </a:r>
          </a:p>
          <a:p>
            <a:pPr marL="0" indent="0">
              <a:buNone/>
            </a:pPr>
            <a:r>
              <a:rPr lang="sr-Latn-ME" dirty="0"/>
              <a:t>pristup </a:t>
            </a:r>
            <a:r>
              <a:rPr lang="sr-Latn-ME" dirty="0" smtClean="0"/>
              <a:t>tačnim</a:t>
            </a:r>
            <a:r>
              <a:rPr lang="sr-Latn-ME" dirty="0"/>
              <a:t>, relevantnim i blagovremenim informacijama.</a:t>
            </a:r>
          </a:p>
        </p:txBody>
      </p:sp>
    </p:spTree>
    <p:extLst>
      <p:ext uri="{BB962C8B-B14F-4D97-AF65-F5344CB8AC3E}">
        <p14:creationId xmlns:p14="http://schemas.microsoft.com/office/powerpoint/2010/main" val="2415457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8809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 </a:t>
            </a:r>
            <a:r>
              <a:rPr lang="sr-Latn-ME" dirty="0" smtClean="0"/>
              <a:t>Pravni i regulatorni zahtevi koji utiču na praksu korporativnog upravljanja u jurisdikciji treba da budu u skladu sa vladavinom prava, transparentni i sprovodivi.</a:t>
            </a:r>
          </a:p>
          <a:p>
            <a:pPr marL="0" indent="0">
              <a:buNone/>
            </a:pPr>
            <a:r>
              <a:rPr lang="sr-Latn-ME" dirty="0" smtClean="0"/>
              <a:t>Podjela odgovornosti između razliitih državnih organa u jurisdikciji treba </a:t>
            </a:r>
            <a:r>
              <a:rPr lang="pt-BR" dirty="0" smtClean="0"/>
              <a:t>da se jasno artikuliše i da obezb</a:t>
            </a:r>
            <a:r>
              <a:rPr lang="sr-Latn-ME" dirty="0" smtClean="0"/>
              <a:t>j</a:t>
            </a:r>
            <a:r>
              <a:rPr lang="pt-BR" dirty="0" smtClean="0"/>
              <a:t>edi da se poštuje javni interes.</a:t>
            </a:r>
          </a:p>
          <a:p>
            <a:pPr marL="0" indent="0">
              <a:buNone/>
            </a:pPr>
            <a:r>
              <a:rPr lang="pl-PL" dirty="0" smtClean="0"/>
              <a:t>Nadzorni, regulatorni organi i organi za sprovođenje zakona treba da </a:t>
            </a:r>
            <a:r>
              <a:rPr lang="sr-Latn-ME" dirty="0" smtClean="0"/>
              <a:t>imaju ovlašenje, integritet i sredstva za ispunjenje svojih obaveza na profesionalan i objektivan način. Osim toga, njihove odluke treba da budu pravovremene, transparentne i detaljno obrazložene.</a:t>
            </a:r>
          </a:p>
          <a:p>
            <a:pPr marL="0" indent="0">
              <a:buNone/>
            </a:pPr>
            <a:r>
              <a:rPr lang="sr-Latn-ME" dirty="0" smtClean="0"/>
              <a:t>---------------</a:t>
            </a:r>
          </a:p>
          <a:p>
            <a:pPr marL="0" indent="0">
              <a:buNone/>
            </a:pPr>
            <a:r>
              <a:rPr lang="en-US" sz="2100" b="1" dirty="0"/>
              <a:t>OECD </a:t>
            </a:r>
            <a:r>
              <a:rPr lang="sr-Latn-ME" sz="2100" b="1" dirty="0" smtClean="0"/>
              <a:t>- </a:t>
            </a:r>
            <a:r>
              <a:rPr lang="en-US" sz="2100" b="1" dirty="0" smtClean="0"/>
              <a:t>Principles </a:t>
            </a:r>
            <a:r>
              <a:rPr lang="en-US" sz="2100" b="1" dirty="0"/>
              <a:t>of Corporate </a:t>
            </a:r>
            <a:r>
              <a:rPr lang="en-US" sz="2100" b="1" dirty="0" smtClean="0"/>
              <a:t>Governance</a:t>
            </a:r>
            <a:endParaRPr 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365566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nn-NO" dirty="0" smtClean="0"/>
              <a:t>Prava akcionara i  funkcije vlasništva</a:t>
            </a:r>
            <a:r>
              <a:rPr lang="nn-NO" i="1" dirty="0" smtClean="0"/>
              <a:t/>
            </a:r>
            <a:br>
              <a:rPr lang="nn-NO" i="1" dirty="0" smtClean="0"/>
            </a:b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ME" b="1" i="1" dirty="0" smtClean="0"/>
              <a:t>Okvir </a:t>
            </a:r>
            <a:r>
              <a:rPr lang="sr-Latn-ME" b="1" i="1" dirty="0"/>
              <a:t>korporativnog upravljanja treba da zaštiti i olakša ostvarenje</a:t>
            </a:r>
          </a:p>
          <a:p>
            <a:pPr marL="0" indent="0">
              <a:buNone/>
            </a:pPr>
            <a:r>
              <a:rPr lang="sr-Latn-ME" b="1" i="1" dirty="0"/>
              <a:t>prava akcionara.</a:t>
            </a:r>
          </a:p>
          <a:p>
            <a:pPr marL="0" indent="0">
              <a:buNone/>
            </a:pPr>
            <a:r>
              <a:rPr lang="pt-BR" dirty="0" smtClean="0"/>
              <a:t>Osnovna </a:t>
            </a:r>
            <a:r>
              <a:rPr lang="pt-BR" dirty="0"/>
              <a:t>prava akcionara treba da obuhvate pravo na: 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1</a:t>
            </a:r>
            <a:r>
              <a:rPr lang="pt-BR" dirty="0"/>
              <a:t>) </a:t>
            </a:r>
            <a:r>
              <a:rPr lang="pt-BR" dirty="0" smtClean="0"/>
              <a:t>sigurne</a:t>
            </a:r>
            <a:r>
              <a:rPr lang="sr-Latn-ME" dirty="0" smtClean="0"/>
              <a:t> metode </a:t>
            </a:r>
            <a:r>
              <a:rPr lang="sr-Latn-ME" dirty="0"/>
              <a:t>registracije vlasništva;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2</a:t>
            </a:r>
            <a:r>
              <a:rPr lang="sr-Latn-ME" dirty="0"/>
              <a:t>) prenos akcija</a:t>
            </a:r>
            <a:r>
              <a:rPr lang="sr-Latn-ME" dirty="0" smtClean="0"/>
              <a:t>;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  <a:r>
              <a:rPr lang="sr-Latn-ME" dirty="0"/>
              <a:t>3) pravovremeno </a:t>
            </a:r>
            <a:r>
              <a:rPr lang="sr-Latn-ME" dirty="0" smtClean="0"/>
              <a:t>i redovno </a:t>
            </a:r>
            <a:r>
              <a:rPr lang="sr-Latn-ME" dirty="0"/>
              <a:t>dobijanje relevantnih informacija o kompaniji</a:t>
            </a:r>
            <a:r>
              <a:rPr lang="sr-Latn-ME" dirty="0" smtClean="0"/>
              <a:t>;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  <a:r>
              <a:rPr lang="sr-Latn-ME" dirty="0"/>
              <a:t>4) </a:t>
            </a:r>
            <a:r>
              <a:rPr lang="sr-Latn-ME" dirty="0" smtClean="0"/>
              <a:t>učeše i glasanje </a:t>
            </a:r>
            <a:r>
              <a:rPr lang="sr-Latn-ME" dirty="0"/>
              <a:t>na generalnoj skupštini akcionara;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5</a:t>
            </a:r>
            <a:r>
              <a:rPr lang="sr-Latn-ME" dirty="0"/>
              <a:t>) izbor i </a:t>
            </a:r>
            <a:r>
              <a:rPr lang="sr-Latn-ME" dirty="0" smtClean="0"/>
              <a:t>zamjenu članova </a:t>
            </a:r>
            <a:r>
              <a:rPr lang="pl-PL" dirty="0" smtClean="0"/>
              <a:t>odbora</a:t>
            </a:r>
            <a:r>
              <a:rPr lang="pl-PL" dirty="0"/>
              <a:t>; </a:t>
            </a:r>
            <a:r>
              <a:rPr lang="pl-PL" dirty="0" smtClean="0"/>
              <a:t>i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6) </a:t>
            </a:r>
            <a:r>
              <a:rPr lang="pl-PL" dirty="0" smtClean="0"/>
              <a:t>udio </a:t>
            </a:r>
            <a:r>
              <a:rPr lang="pl-PL" dirty="0"/>
              <a:t>u dobiti kompanije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493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dirty="0" smtClean="0"/>
              <a:t>Akcionari treba da imaju pravo da učestvuju u odlučivanju i budu </a:t>
            </a:r>
            <a:r>
              <a:rPr lang="pl-PL" dirty="0" smtClean="0"/>
              <a:t>dovoljno informisani o odlukama koje se odnose na temeljne </a:t>
            </a:r>
            <a:r>
              <a:rPr lang="sr-Latn-ME" dirty="0" smtClean="0"/>
              <a:t>korporativne promjene, kao što su: </a:t>
            </a:r>
          </a:p>
          <a:p>
            <a:pPr marL="0" indent="0">
              <a:buNone/>
            </a:pPr>
            <a:r>
              <a:rPr lang="sr-Latn-ME" dirty="0" smtClean="0"/>
              <a:t>1) izmjene statuta ili osnivačkog akta </a:t>
            </a:r>
            <a:r>
              <a:rPr lang="pl-PL" dirty="0" smtClean="0"/>
              <a:t>ili sličnog regulatornog dokumenta kompanije; </a:t>
            </a:r>
          </a:p>
          <a:p>
            <a:pPr marL="0" indent="0">
              <a:buNone/>
            </a:pPr>
            <a:r>
              <a:rPr lang="pl-PL" dirty="0" smtClean="0"/>
              <a:t>2) odobrenje dodatnih </a:t>
            </a:r>
            <a:r>
              <a:rPr lang="sr-Latn-ME" dirty="0" smtClean="0"/>
              <a:t>akcija; i </a:t>
            </a:r>
          </a:p>
          <a:p>
            <a:pPr marL="0" indent="0">
              <a:buNone/>
            </a:pPr>
            <a:r>
              <a:rPr lang="sr-Latn-ME" dirty="0" smtClean="0"/>
              <a:t>3) vanredne transakcije, uključujui prenos svih ili gotovo svih </a:t>
            </a:r>
            <a:r>
              <a:rPr lang="pl-PL" dirty="0" smtClean="0"/>
              <a:t>sredstava tako da to zapravo za rezultat ima prodaju kompanije.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34924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r>
              <a:rPr lang="sr-Latn-ME" b="1" dirty="0" smtClean="0"/>
              <a:t> </a:t>
            </a:r>
            <a:r>
              <a:rPr lang="sr-Latn-ME" dirty="0" smtClean="0"/>
              <a:t>Akcionari treba da imaju mogunost da efektivno učestvuju i glasaju na generalnoj skupštini akcionara i treba da budu informisani o pravilima, uključujući i proceduru glasanja, koja regulišu održavanje generalne skupštine:</a:t>
            </a:r>
          </a:p>
          <a:p>
            <a:pPr marL="0" indent="0">
              <a:buNone/>
            </a:pPr>
            <a:r>
              <a:rPr lang="it-IT" dirty="0" smtClean="0"/>
              <a:t>1. Akcionarima treba dostaviti potpune i blagovremen</a:t>
            </a:r>
            <a:r>
              <a:rPr lang="sr-Latn-ME" dirty="0" smtClean="0"/>
              <a:t>e </a:t>
            </a:r>
            <a:r>
              <a:rPr lang="it-IT" dirty="0" smtClean="0"/>
              <a:t> informacije o</a:t>
            </a:r>
            <a:r>
              <a:rPr lang="sr-Latn-ME" dirty="0" smtClean="0"/>
              <a:t> datumu, mjestu i dnevnom redu 	generalne skupštine, kao i potpune i blagovremene 	informacije o pitanjima o kojima će se odlučivati na 	skupštini.</a:t>
            </a:r>
          </a:p>
          <a:p>
            <a:pPr marL="0" indent="0">
              <a:buNone/>
            </a:pPr>
            <a:r>
              <a:rPr lang="sr-Latn-ME" dirty="0" smtClean="0"/>
              <a:t>2. Akcionarima treba pružiti mogunost da postavljaju pitanja</a:t>
            </a:r>
          </a:p>
          <a:p>
            <a:pPr marL="0" indent="0">
              <a:buNone/>
            </a:pPr>
            <a:r>
              <a:rPr lang="sr-Latn-ME" dirty="0" smtClean="0"/>
              <a:t>odboru, uključujući i pitanja koja se odnose na godišnju eksternu reviziju, da stavljaju pojedina pitanja na dnevni red generalne </a:t>
            </a:r>
            <a:r>
              <a:rPr lang="pl-PL" dirty="0" smtClean="0"/>
              <a:t>skupštine i da predlažu odluke, u okviru razumnih ograničenja.</a:t>
            </a:r>
          </a:p>
        </p:txBody>
      </p:sp>
    </p:spTree>
    <p:extLst>
      <p:ext uri="{BB962C8B-B14F-4D97-AF65-F5344CB8AC3E}">
        <p14:creationId xmlns:p14="http://schemas.microsoft.com/office/powerpoint/2010/main" val="177403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ME" dirty="0" smtClean="0"/>
              <a:t>3. Treba olakšati djelotvorno učeše akcionara u donošenju bitnih odluka iz sfere korporativnog upravljanja, kao što su predlaganje i </a:t>
            </a:r>
            <a:r>
              <a:rPr lang="it-IT" dirty="0" smtClean="0"/>
              <a:t>izbor </a:t>
            </a:r>
            <a:r>
              <a:rPr lang="sr-Latn-ME" dirty="0" smtClean="0"/>
              <a:t>č</a:t>
            </a:r>
            <a:r>
              <a:rPr lang="it-IT" dirty="0" smtClean="0"/>
              <a:t>lanova odbora. Treba omoguiti akcionarima da iznesu</a:t>
            </a:r>
            <a:r>
              <a:rPr lang="sr-Latn-ME" dirty="0" smtClean="0"/>
              <a:t> svoja stanovišta o politici naknade za članove odbora i ključne rukovodioce. Komponenta naknade za članove odbora i </a:t>
            </a:r>
            <a:r>
              <a:rPr lang="pl-PL" dirty="0" smtClean="0"/>
              <a:t>zaposlene u vidu akcija treba da podleže odobrenju od strane </a:t>
            </a:r>
            <a:r>
              <a:rPr lang="sr-Latn-ME" dirty="0" smtClean="0"/>
              <a:t>akcionara.</a:t>
            </a:r>
          </a:p>
          <a:p>
            <a:pPr marL="0" indent="0">
              <a:buNone/>
            </a:pPr>
            <a:r>
              <a:rPr lang="it-IT" dirty="0" smtClean="0"/>
              <a:t>4. Akcionarima treba omoguiti da glasaju li</a:t>
            </a:r>
            <a:r>
              <a:rPr lang="sr-Latn-ME" dirty="0" smtClean="0"/>
              <a:t>č</a:t>
            </a:r>
            <a:r>
              <a:rPr lang="it-IT" dirty="0" smtClean="0"/>
              <a:t>no ili u odsustvu, a</a:t>
            </a:r>
            <a:r>
              <a:rPr lang="sr-Latn-ME" dirty="0" smtClean="0"/>
              <a:t> glasovi dati lično ili u odsustvu treba da imaju jednako dejstvo.</a:t>
            </a:r>
          </a:p>
          <a:p>
            <a:endParaRPr lang="sr-Latn-ME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80119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Latn-ME" dirty="0" smtClean="0"/>
              <a:t>Struktura </a:t>
            </a:r>
            <a:r>
              <a:rPr lang="sr-Latn-ME" dirty="0"/>
              <a:t>kapitala i aranžmani koji </a:t>
            </a:r>
            <a:r>
              <a:rPr lang="sr-Latn-ME" dirty="0" smtClean="0"/>
              <a:t>omogućavaju </a:t>
            </a:r>
            <a:r>
              <a:rPr lang="sr-Latn-ME" dirty="0"/>
              <a:t>pojedinim </a:t>
            </a:r>
            <a:r>
              <a:rPr lang="sr-Latn-ME" dirty="0" smtClean="0"/>
              <a:t>akcionarima da </a:t>
            </a:r>
            <a:r>
              <a:rPr lang="sr-Latn-ME" dirty="0"/>
              <a:t>steknu stepen kontrole </a:t>
            </a:r>
            <a:r>
              <a:rPr lang="sr-Latn-ME" dirty="0" smtClean="0"/>
              <a:t>nesrazmjeran </a:t>
            </a:r>
            <a:r>
              <a:rPr lang="sr-Latn-ME" dirty="0"/>
              <a:t>njihovom </a:t>
            </a:r>
            <a:r>
              <a:rPr lang="sr-Latn-ME" dirty="0" smtClean="0"/>
              <a:t>učešu </a:t>
            </a:r>
            <a:r>
              <a:rPr lang="sr-Latn-ME" dirty="0"/>
              <a:t>u kapitalu</a:t>
            </a:r>
            <a:r>
              <a:rPr lang="sr-Latn-ME" dirty="0" smtClean="0"/>
              <a:t>, treba </a:t>
            </a:r>
            <a:r>
              <a:rPr lang="sr-Latn-ME" dirty="0"/>
              <a:t>da budu </a:t>
            </a:r>
            <a:r>
              <a:rPr lang="sr-Latn-ME" dirty="0" smtClean="0"/>
              <a:t>objelodanjeni</a:t>
            </a:r>
            <a:r>
              <a:rPr lang="sr-Latn-ME" dirty="0"/>
              <a:t>.</a:t>
            </a:r>
          </a:p>
          <a:p>
            <a:pPr algn="just"/>
            <a:r>
              <a:rPr lang="sr-Latn-ME" dirty="0" smtClean="0"/>
              <a:t>Tržištu </a:t>
            </a:r>
            <a:r>
              <a:rPr lang="sr-Latn-ME" dirty="0"/>
              <a:t>korporativne kontrole treba omoguiti da funkcioniše na efikasan </a:t>
            </a:r>
            <a:r>
              <a:rPr lang="sr-Latn-ME" dirty="0" smtClean="0"/>
              <a:t>i transparentan </a:t>
            </a:r>
            <a:r>
              <a:rPr lang="sr-Latn-ME" dirty="0"/>
              <a:t>nain.</a:t>
            </a:r>
          </a:p>
          <a:p>
            <a:pPr marL="0" indent="0">
              <a:buNone/>
            </a:pPr>
            <a:r>
              <a:rPr lang="sr-Latn-ME" dirty="0"/>
              <a:t>1. Pravila i procedure, koji regulišu sticanje korporativne kontrole na</a:t>
            </a:r>
          </a:p>
          <a:p>
            <a:pPr marL="0" indent="0" algn="just">
              <a:buNone/>
            </a:pPr>
            <a:r>
              <a:rPr lang="pl-PL" dirty="0"/>
              <a:t>tržištu kapitala, i vanredne transakcije poput integracije i </a:t>
            </a:r>
            <a:r>
              <a:rPr lang="pl-PL" dirty="0" smtClean="0"/>
              <a:t>prodaje </a:t>
            </a:r>
            <a:endParaRPr lang="pl-PL" dirty="0"/>
          </a:p>
          <a:p>
            <a:pPr marL="0" indent="0" algn="just">
              <a:buNone/>
            </a:pPr>
            <a:r>
              <a:rPr lang="sr-Latn-ME" dirty="0" smtClean="0"/>
              <a:t>značajnih djelova </a:t>
            </a:r>
            <a:r>
              <a:rPr lang="sr-Latn-ME" dirty="0"/>
              <a:t>korporativne imovine, treba da budu </a:t>
            </a:r>
            <a:r>
              <a:rPr lang="sr-Latn-ME" dirty="0" smtClean="0"/>
              <a:t>jasno artikulisani </a:t>
            </a:r>
            <a:r>
              <a:rPr lang="sr-Latn-ME" dirty="0"/>
              <a:t>i </a:t>
            </a:r>
            <a:r>
              <a:rPr lang="sr-Latn-ME" dirty="0" smtClean="0"/>
              <a:t>objelodanjeni </a:t>
            </a:r>
            <a:r>
              <a:rPr lang="sr-Latn-ME" dirty="0"/>
              <a:t>tako da investitori </a:t>
            </a:r>
            <a:r>
              <a:rPr lang="sr-Latn-ME" dirty="0" smtClean="0"/>
              <a:t>razumiju </a:t>
            </a:r>
            <a:r>
              <a:rPr lang="sr-Latn-ME" dirty="0"/>
              <a:t>svoja prava</a:t>
            </a:r>
          </a:p>
          <a:p>
            <a:pPr marL="0" indent="0" algn="just">
              <a:buNone/>
            </a:pPr>
            <a:r>
              <a:rPr lang="pl-PL" dirty="0"/>
              <a:t>i pravnu zaštitu. </a:t>
            </a:r>
            <a:r>
              <a:rPr lang="pl-PL" dirty="0" smtClean="0"/>
              <a:t>Transakcije </a:t>
            </a:r>
            <a:r>
              <a:rPr lang="pl-PL" dirty="0"/>
              <a:t>treba da budu obavljene po </a:t>
            </a:r>
            <a:r>
              <a:rPr lang="pl-PL" dirty="0" smtClean="0"/>
              <a:t>jasnim </a:t>
            </a:r>
            <a:endParaRPr lang="pl-PL" dirty="0"/>
          </a:p>
          <a:p>
            <a:pPr marL="0" indent="0">
              <a:buNone/>
            </a:pPr>
            <a:r>
              <a:rPr lang="sr-Latn-ME" dirty="0" smtClean="0"/>
              <a:t>cijenama </a:t>
            </a:r>
            <a:r>
              <a:rPr lang="sr-Latn-ME" dirty="0"/>
              <a:t>i pod pravinim uslovima koji štite prava svih akcionara u</a:t>
            </a:r>
          </a:p>
          <a:p>
            <a:pPr marL="0" indent="0">
              <a:buNone/>
            </a:pPr>
            <a:r>
              <a:rPr lang="sr-Latn-ME" dirty="0"/>
              <a:t>skladu sa njihovom klasom.</a:t>
            </a:r>
          </a:p>
          <a:p>
            <a:pPr marL="0" indent="0">
              <a:buNone/>
            </a:pPr>
            <a:r>
              <a:rPr lang="sr-Latn-ME" dirty="0"/>
              <a:t>2. Sredstva protiv preuzimanja kompanije ne treba da se koriste radi</a:t>
            </a:r>
          </a:p>
          <a:p>
            <a:pPr marL="0" indent="0">
              <a:buNone/>
            </a:pPr>
            <a:r>
              <a:rPr lang="sr-Latn-ME" dirty="0"/>
              <a:t>zaštite menadžmenta i odbora od odgovornosti</a:t>
            </a:r>
            <a:r>
              <a:rPr lang="sr-Latn-ME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159811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32500" lnSpcReduction="20000"/>
          </a:bodyPr>
          <a:lstStyle/>
          <a:p>
            <a:endParaRPr lang="sr-Latn-ME" b="1" dirty="0" smtClean="0"/>
          </a:p>
          <a:p>
            <a:r>
              <a:rPr lang="sr-Latn-ME" sz="5900" b="1" dirty="0" smtClean="0"/>
              <a:t> </a:t>
            </a:r>
            <a:r>
              <a:rPr lang="sr-Latn-ME" sz="5900" dirty="0" smtClean="0"/>
              <a:t>Treba omogućiti ostvarenje prava na vlasništvo svim akcionarima,</a:t>
            </a:r>
          </a:p>
          <a:p>
            <a:pPr marL="0" indent="0">
              <a:buNone/>
            </a:pPr>
            <a:r>
              <a:rPr lang="sr-Latn-ME" sz="5900" dirty="0" smtClean="0"/>
              <a:t>uključujui i institucionalne investitore.</a:t>
            </a:r>
          </a:p>
          <a:p>
            <a:pPr marL="0" indent="0">
              <a:buNone/>
            </a:pPr>
            <a:r>
              <a:rPr lang="sr-Latn-ME" sz="5900" dirty="0" smtClean="0"/>
              <a:t>	1. Institucionalni investitori koji djeluju u fiducijarnom svojstvu treba da objelodane svoju sveukupnu politiku korporativnog upravljanja i</a:t>
            </a:r>
          </a:p>
          <a:p>
            <a:pPr marL="0" indent="0" algn="just">
              <a:buNone/>
            </a:pPr>
            <a:r>
              <a:rPr lang="sr-Latn-ME" sz="5900" dirty="0" smtClean="0"/>
              <a:t>glasanja vezano za svoje investicije, uključujui i procedure za </a:t>
            </a:r>
          </a:p>
          <a:p>
            <a:pPr marL="0" indent="0">
              <a:buNone/>
            </a:pPr>
            <a:r>
              <a:rPr lang="sr-Latn-ME" sz="5900" dirty="0" smtClean="0"/>
              <a:t>odlučivanje o korišenju svojih prava glasa.</a:t>
            </a:r>
          </a:p>
          <a:p>
            <a:pPr marL="0" indent="0">
              <a:buNone/>
            </a:pPr>
            <a:r>
              <a:rPr lang="sr-Latn-ME" sz="5900" dirty="0" smtClean="0"/>
              <a:t>	2. Institucionalni investitori koji djeluju u fiducijarnom svojstvu treba da objelodane kako regulišu materijalne sukobe interesa koji mogu</a:t>
            </a:r>
          </a:p>
          <a:p>
            <a:pPr marL="0" indent="0" algn="just">
              <a:buNone/>
            </a:pPr>
            <a:r>
              <a:rPr lang="sr-Latn-ME" sz="5900" dirty="0" smtClean="0"/>
              <a:t>uticati na ostvarenje ključnih vlasničkih prava vezanih za njihove </a:t>
            </a:r>
          </a:p>
          <a:p>
            <a:pPr marL="0" indent="0">
              <a:buNone/>
            </a:pPr>
            <a:r>
              <a:rPr lang="sr-Latn-ME" sz="5900" dirty="0" smtClean="0"/>
              <a:t>investicije.</a:t>
            </a:r>
          </a:p>
          <a:p>
            <a:r>
              <a:rPr lang="sr-Latn-ME" sz="5900" b="1" dirty="0" smtClean="0"/>
              <a:t> </a:t>
            </a:r>
            <a:r>
              <a:rPr lang="sr-Latn-ME" sz="5900" dirty="0" smtClean="0"/>
              <a:t>Treba omoguiti akcionarima, uključujui i institucionalne akcionare, da se između sebe konsultuju o pitanjima u vezi sa njihovim osnovnim pravima kao akcionara na način definisan principima, uz izuzetke kojima se sprečava zloupotreba.</a:t>
            </a:r>
          </a:p>
          <a:p>
            <a:endParaRPr lang="sr-Latn-ME" sz="5900" dirty="0"/>
          </a:p>
        </p:txBody>
      </p:sp>
    </p:spTree>
    <p:extLst>
      <p:ext uri="{BB962C8B-B14F-4D97-AF65-F5344CB8AC3E}">
        <p14:creationId xmlns:p14="http://schemas.microsoft.com/office/powerpoint/2010/main" val="2395243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1758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PRINCIPI KORPORATIVNOG UPRAVLJANJA</vt:lpstr>
      <vt:lpstr> Obezbeđenje  okvira za efikasno korporativno upravljanje </vt:lpstr>
      <vt:lpstr>PowerPoint Presentation</vt:lpstr>
      <vt:lpstr> Prava akcionara i  funkcije vlasništva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Ravnopravan tretman akcionara </vt:lpstr>
      <vt:lpstr>PowerPoint Presentation</vt:lpstr>
      <vt:lpstr> Uloga zainteresovanih strana u korporativnom  upravljanju </vt:lpstr>
      <vt:lpstr>PowerPoint Presentation</vt:lpstr>
      <vt:lpstr>  Objelodanjivanje podataka i transparentnost </vt:lpstr>
      <vt:lpstr>PowerPoint Presentation</vt:lpstr>
      <vt:lpstr>PowerPoint Presentation</vt:lpstr>
      <vt:lpstr>PowerPoint Presentation</vt:lpstr>
      <vt:lpstr> Odgovornost odbora </vt:lpstr>
      <vt:lpstr>PowerPoint Presentation</vt:lpstr>
      <vt:lpstr>PowerPoint Presentation</vt:lpstr>
      <vt:lpstr>PowerPoint Presentation</vt:lpstr>
      <vt:lpstr>PowerPoint Presentation</vt:lpstr>
    </vt:vector>
  </TitlesOfParts>
  <Company>Centralna banka Crne Gore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PRINCIPI KORPORATIVNOG UPRAVLJANJA</dc:title>
  <dc:creator>Halil Kalac</dc:creator>
  <cp:lastModifiedBy>Halil Kalac</cp:lastModifiedBy>
  <cp:revision>11</cp:revision>
  <dcterms:created xsi:type="dcterms:W3CDTF">2015-03-26T11:54:58Z</dcterms:created>
  <dcterms:modified xsi:type="dcterms:W3CDTF">2016-03-18T09:27:29Z</dcterms:modified>
</cp:coreProperties>
</file>