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1" r:id="rId3"/>
    <p:sldId id="402" r:id="rId4"/>
    <p:sldId id="403" r:id="rId5"/>
    <p:sldId id="404" r:id="rId6"/>
    <p:sldId id="399" r:id="rId7"/>
    <p:sldId id="418" r:id="rId8"/>
    <p:sldId id="419" r:id="rId9"/>
    <p:sldId id="406" r:id="rId10"/>
    <p:sldId id="408" r:id="rId11"/>
    <p:sldId id="320" r:id="rId12"/>
    <p:sldId id="321" r:id="rId13"/>
    <p:sldId id="375" r:id="rId14"/>
    <p:sldId id="343" r:id="rId15"/>
    <p:sldId id="289" r:id="rId16"/>
    <p:sldId id="322" r:id="rId17"/>
    <p:sldId id="345" r:id="rId18"/>
    <p:sldId id="290" r:id="rId19"/>
    <p:sldId id="324" r:id="rId20"/>
    <p:sldId id="376" r:id="rId21"/>
    <p:sldId id="323" r:id="rId22"/>
    <p:sldId id="377" r:id="rId23"/>
    <p:sldId id="325" r:id="rId24"/>
    <p:sldId id="378" r:id="rId25"/>
    <p:sldId id="291" r:id="rId26"/>
    <p:sldId id="292" r:id="rId27"/>
    <p:sldId id="379" r:id="rId28"/>
    <p:sldId id="326" r:id="rId29"/>
    <p:sldId id="391" r:id="rId30"/>
    <p:sldId id="293" r:id="rId31"/>
    <p:sldId id="294" r:id="rId32"/>
    <p:sldId id="327" r:id="rId33"/>
    <p:sldId id="380" r:id="rId34"/>
    <p:sldId id="407" r:id="rId35"/>
    <p:sldId id="295" r:id="rId36"/>
    <p:sldId id="413" r:id="rId37"/>
    <p:sldId id="356" r:id="rId38"/>
    <p:sldId id="296" r:id="rId39"/>
    <p:sldId id="381" r:id="rId40"/>
    <p:sldId id="297" r:id="rId41"/>
    <p:sldId id="382" r:id="rId42"/>
    <p:sldId id="298" r:id="rId43"/>
    <p:sldId id="383" r:id="rId44"/>
    <p:sldId id="410" r:id="rId45"/>
    <p:sldId id="300" r:id="rId46"/>
    <p:sldId id="398" r:id="rId47"/>
    <p:sldId id="302" r:id="rId48"/>
    <p:sldId id="384" r:id="rId49"/>
    <p:sldId id="357" r:id="rId50"/>
    <p:sldId id="328" r:id="rId51"/>
    <p:sldId id="358" r:id="rId52"/>
    <p:sldId id="359" r:id="rId53"/>
    <p:sldId id="303" r:id="rId54"/>
    <p:sldId id="360" r:id="rId55"/>
    <p:sldId id="409" r:id="rId56"/>
    <p:sldId id="304" r:id="rId57"/>
    <p:sldId id="361" r:id="rId58"/>
    <p:sldId id="339" r:id="rId59"/>
    <p:sldId id="362" r:id="rId60"/>
    <p:sldId id="340" r:id="rId61"/>
    <p:sldId id="363" r:id="rId62"/>
    <p:sldId id="305" r:id="rId63"/>
    <p:sldId id="364" r:id="rId64"/>
    <p:sldId id="392" r:id="rId65"/>
    <p:sldId id="329" r:id="rId66"/>
    <p:sldId id="365" r:id="rId67"/>
    <p:sldId id="330" r:id="rId68"/>
    <p:sldId id="385" r:id="rId69"/>
    <p:sldId id="366" r:id="rId70"/>
    <p:sldId id="306" r:id="rId71"/>
    <p:sldId id="393" r:id="rId72"/>
    <p:sldId id="346" r:id="rId73"/>
    <p:sldId id="367" r:id="rId74"/>
    <p:sldId id="307" r:id="rId75"/>
    <p:sldId id="386" r:id="rId76"/>
    <p:sldId id="347" r:id="rId77"/>
    <p:sldId id="308" r:id="rId78"/>
    <p:sldId id="394" r:id="rId79"/>
    <p:sldId id="348" r:id="rId80"/>
    <p:sldId id="395" r:id="rId81"/>
    <p:sldId id="309" r:id="rId82"/>
    <p:sldId id="368" r:id="rId83"/>
    <p:sldId id="349" r:id="rId84"/>
    <p:sldId id="387" r:id="rId85"/>
    <p:sldId id="310" r:id="rId86"/>
    <p:sldId id="369" r:id="rId87"/>
    <p:sldId id="350" r:id="rId88"/>
    <p:sldId id="370" r:id="rId89"/>
    <p:sldId id="411" r:id="rId90"/>
    <p:sldId id="415" r:id="rId91"/>
    <p:sldId id="416" r:id="rId92"/>
    <p:sldId id="311" r:id="rId93"/>
    <p:sldId id="371" r:id="rId94"/>
    <p:sldId id="312" r:id="rId95"/>
    <p:sldId id="313" r:id="rId96"/>
    <p:sldId id="351" r:id="rId97"/>
    <p:sldId id="388" r:id="rId98"/>
    <p:sldId id="331" r:id="rId99"/>
    <p:sldId id="352" r:id="rId100"/>
    <p:sldId id="372" r:id="rId101"/>
    <p:sldId id="314" r:id="rId102"/>
    <p:sldId id="332" r:id="rId103"/>
    <p:sldId id="333" r:id="rId104"/>
    <p:sldId id="334" r:id="rId105"/>
    <p:sldId id="389" r:id="rId106"/>
    <p:sldId id="315" r:id="rId107"/>
    <p:sldId id="390" r:id="rId108"/>
    <p:sldId id="335" r:id="rId109"/>
    <p:sldId id="396" r:id="rId110"/>
    <p:sldId id="336" r:id="rId111"/>
    <p:sldId id="353" r:id="rId112"/>
    <p:sldId id="420" r:id="rId1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ableStyles" Target="tableStyle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2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9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1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9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3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8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2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8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58617-B054-49C8-A854-28E322DBA0A7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E812D-A6EE-4ED6-A8A8-7F6E07196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0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ME" b="1" dirty="0" smtClean="0"/>
          </a:p>
          <a:p>
            <a:pPr marL="0" indent="0" algn="ctr">
              <a:buNone/>
            </a:pPr>
            <a:endParaRPr lang="sr-Latn-ME" b="1" dirty="0"/>
          </a:p>
          <a:p>
            <a:pPr marL="0" indent="0" algn="ctr">
              <a:buNone/>
            </a:pPr>
            <a:endParaRPr lang="sr-Latn-ME" b="1" dirty="0" smtClean="0"/>
          </a:p>
          <a:p>
            <a:pPr marL="0" indent="0" algn="ctr">
              <a:buNone/>
            </a:pPr>
            <a:r>
              <a:rPr lang="sr-Latn-ME" b="1" dirty="0" smtClean="0"/>
              <a:t>VRSTE </a:t>
            </a:r>
            <a:r>
              <a:rPr lang="en-US" b="1" dirty="0" smtClean="0"/>
              <a:t>FINANSIJSK</a:t>
            </a:r>
            <a:r>
              <a:rPr lang="sr-Latn-ME" b="1" dirty="0" smtClean="0"/>
              <a:t>IH TRŽIŠTA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94857143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b="1" dirty="0" err="1"/>
              <a:t>Kreditne</a:t>
            </a:r>
            <a:r>
              <a:rPr lang="en-US" b="1" dirty="0"/>
              <a:t> </a:t>
            </a:r>
            <a:r>
              <a:rPr lang="en-US" b="1" dirty="0" err="1"/>
              <a:t>zadruge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su</a:t>
            </a:r>
            <a:r>
              <a:rPr lang="en-US" dirty="0"/>
              <a:t> male </a:t>
            </a:r>
            <a:r>
              <a:rPr lang="en-US" dirty="0" err="1"/>
              <a:t>kooperativne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organizovane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oko postojećih društvenih grupa ili zajednica poput sindikata, zajednice </a:t>
            </a:r>
            <a:r>
              <a:rPr lang="pl-PL" dirty="0" smtClean="0"/>
              <a:t>zaposlenih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r>
              <a:rPr lang="en-US" dirty="0" smtClean="0"/>
              <a:t>One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(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potrošačke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</a:p>
          <a:p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novoj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je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9191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Institucije</a:t>
            </a:r>
            <a:r>
              <a:rPr lang="en-US" b="1" dirty="0"/>
              <a:t> </a:t>
            </a:r>
            <a:r>
              <a:rPr lang="en-US" b="1" dirty="0" err="1"/>
              <a:t>ugovorne</a:t>
            </a:r>
            <a:r>
              <a:rPr lang="en-US" b="1" dirty="0"/>
              <a:t> </a:t>
            </a:r>
            <a:r>
              <a:rPr lang="en-US" b="1" dirty="0" err="1"/>
              <a:t>štednje</a:t>
            </a:r>
            <a:endParaRPr lang="en-US" b="1" dirty="0"/>
          </a:p>
          <a:p>
            <a:r>
              <a:rPr lang="en-US" dirty="0"/>
              <a:t>Ove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redovnim</a:t>
            </a:r>
            <a:r>
              <a:rPr lang="en-US" dirty="0"/>
              <a:t> </a:t>
            </a:r>
            <a:r>
              <a:rPr lang="en-US" dirty="0" err="1" smtClean="0"/>
              <a:t>vremenskim</a:t>
            </a:r>
            <a:r>
              <a:rPr lang="sr-Latn-ME" dirty="0" smtClean="0"/>
              <a:t> </a:t>
            </a:r>
            <a:r>
              <a:rPr lang="nb-NO" dirty="0" smtClean="0"/>
              <a:t>intervalima</a:t>
            </a:r>
            <a:r>
              <a:rPr lang="nb-NO" dirty="0"/>
              <a:t>. </a:t>
            </a:r>
            <a:endParaRPr lang="sr-Latn-ME" dirty="0" smtClean="0"/>
          </a:p>
          <a:p>
            <a:r>
              <a:rPr lang="nb-NO" dirty="0" smtClean="0"/>
              <a:t>Ovi </a:t>
            </a:r>
            <a:r>
              <a:rPr lang="nb-NO" dirty="0"/>
              <a:t>finansijski posrednici koje karakteriše visok stepen sigurnosti </a:t>
            </a:r>
            <a:r>
              <a:rPr lang="nb-NO" dirty="0" smtClean="0"/>
              <a:t>mogu</a:t>
            </a:r>
            <a:r>
              <a:rPr lang="sr-Latn-ME" dirty="0" smtClean="0"/>
              <a:t> </a:t>
            </a:r>
            <a:r>
              <a:rPr lang="vi-VN" dirty="0" smtClean="0"/>
              <a:t>predviđati </a:t>
            </a:r>
            <a:r>
              <a:rPr lang="vi-VN" dirty="0"/>
              <a:t>isplate svojih obaveza u nadolazećim </a:t>
            </a:r>
            <a:r>
              <a:rPr lang="vi-VN" dirty="0" smtClean="0"/>
              <a:t>godina</a:t>
            </a:r>
            <a:r>
              <a:rPr lang="sr-Latn-ME" dirty="0" smtClean="0"/>
              <a:t>ma</a:t>
            </a:r>
            <a:r>
              <a:rPr lang="vi-VN" dirty="0" smtClean="0"/>
              <a:t> </a:t>
            </a:r>
            <a:r>
              <a:rPr lang="vi-VN" dirty="0"/>
              <a:t>pa za razliku od </a:t>
            </a:r>
            <a:r>
              <a:rPr lang="vi-VN" dirty="0" smtClean="0"/>
              <a:t>depozitnih</a:t>
            </a:r>
            <a:r>
              <a:rPr lang="sr-Latn-ME" dirty="0" smtClean="0"/>
              <a:t> </a:t>
            </a:r>
            <a:r>
              <a:rPr lang="vi-VN" dirty="0" smtClean="0"/>
              <a:t>institucija </a:t>
            </a:r>
            <a:r>
              <a:rPr lang="vi-VN" dirty="0"/>
              <a:t>ne moraju biti pogođeni trenutnim gubitkom. </a:t>
            </a:r>
            <a:endParaRPr lang="sr-Latn-ME" dirty="0" smtClean="0"/>
          </a:p>
          <a:p>
            <a:r>
              <a:rPr lang="vi-VN" dirty="0" smtClean="0"/>
              <a:t>Njima </a:t>
            </a:r>
            <a:r>
              <a:rPr lang="vi-VN" dirty="0"/>
              <a:t>nije glavna </a:t>
            </a:r>
            <a:r>
              <a:rPr lang="vi-VN" dirty="0" smtClean="0"/>
              <a:t>briga</a:t>
            </a:r>
            <a:r>
              <a:rPr lang="sr-Latn-ME" dirty="0" smtClean="0"/>
              <a:t> </a:t>
            </a:r>
            <a:r>
              <a:rPr lang="en-US" dirty="0" err="1" smtClean="0"/>
              <a:t>postizanje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pa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dugoročnim</a:t>
            </a:r>
            <a:r>
              <a:rPr lang="en-US" dirty="0"/>
              <a:t> </a:t>
            </a:r>
            <a:r>
              <a:rPr lang="en-US" dirty="0" err="1"/>
              <a:t>ulaganjima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53743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Društva</a:t>
            </a:r>
            <a:r>
              <a:rPr lang="en-US" b="1" dirty="0"/>
              <a:t> </a:t>
            </a:r>
            <a:r>
              <a:rPr lang="en-US" b="1" dirty="0" err="1"/>
              <a:t>životnog</a:t>
            </a:r>
            <a:r>
              <a:rPr lang="en-US" b="1" dirty="0"/>
              <a:t> </a:t>
            </a:r>
            <a:r>
              <a:rPr lang="en-US" b="1" dirty="0" err="1"/>
              <a:t>osiguranja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ljude</a:t>
            </a:r>
            <a:r>
              <a:rPr lang="en-US" dirty="0"/>
              <a:t> od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anuitete</a:t>
            </a:r>
            <a:r>
              <a:rPr lang="en-US" dirty="0"/>
              <a:t> (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penzionisanju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 </a:t>
            </a:r>
            <a:r>
              <a:rPr lang="en-US" dirty="0" err="1" smtClean="0"/>
              <a:t>rentu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da bi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polise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održali</a:t>
            </a:r>
            <a:r>
              <a:rPr lang="en-US" dirty="0" smtClean="0"/>
              <a:t> </a:t>
            </a:r>
            <a:r>
              <a:rPr lang="en-US" dirty="0" err="1"/>
              <a:t>aktivnim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Ovako</a:t>
            </a:r>
            <a:r>
              <a:rPr lang="en-US" dirty="0" smtClean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kupiti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ograničen</a:t>
            </a:r>
            <a:r>
              <a:rPr lang="en-US" dirty="0"/>
              <a:t>. Ova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najveća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1031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Društva</a:t>
            </a:r>
            <a:r>
              <a:rPr lang="en-US" b="1" dirty="0"/>
              <a:t> </a:t>
            </a:r>
            <a:r>
              <a:rPr lang="en-US" b="1" dirty="0" err="1"/>
              <a:t>osiguranja</a:t>
            </a:r>
            <a:r>
              <a:rPr lang="en-US" b="1" dirty="0"/>
              <a:t> od </a:t>
            </a:r>
            <a:r>
              <a:rPr lang="en-US" b="1" dirty="0" err="1"/>
              <a:t>požara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nezgoda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</a:t>
            </a:r>
            <a:r>
              <a:rPr lang="en-US" dirty="0" err="1"/>
              <a:t>polisa</a:t>
            </a:r>
            <a:r>
              <a:rPr lang="en-US" dirty="0"/>
              <a:t> od </a:t>
            </a:r>
            <a:r>
              <a:rPr lang="en-US" dirty="0" err="1" smtClean="0"/>
              <a:t>gubitka</a:t>
            </a:r>
            <a:r>
              <a:rPr lang="sr-Latn-ME" dirty="0" smtClean="0"/>
              <a:t> </a:t>
            </a:r>
            <a:r>
              <a:rPr lang="vi-VN" dirty="0" smtClean="0"/>
              <a:t>usled </a:t>
            </a:r>
            <a:r>
              <a:rPr lang="vi-VN" dirty="0"/>
              <a:t>krađe, požara i nezgoda. Takođe sredstva prikupljaju putem uplata premija </a:t>
            </a:r>
            <a:r>
              <a:rPr lang="vi-VN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polise</a:t>
            </a:r>
            <a:r>
              <a:rPr lang="en-US" dirty="0" smtClean="0"/>
              <a:t> </a:t>
            </a:r>
            <a:r>
              <a:rPr lang="en-US" dirty="0" err="1"/>
              <a:t>osiguranja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Razlikuju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životno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poseduju</a:t>
            </a:r>
            <a:r>
              <a:rPr lang="sr-Latn-ME" dirty="0" smtClean="0"/>
              <a:t> </a:t>
            </a:r>
            <a:r>
              <a:rPr lang="vi-VN" dirty="0" smtClean="0"/>
              <a:t>veću </a:t>
            </a:r>
            <a:r>
              <a:rPr lang="vi-VN" dirty="0"/>
              <a:t>mogućnost gubitka sredstava u slučaju katastrofalnih događaja</a:t>
            </a:r>
            <a:r>
              <a:rPr lang="vi-VN" dirty="0" smtClean="0"/>
              <a:t>.</a:t>
            </a:r>
            <a:endParaRPr lang="sr-Latn-ME" dirty="0" smtClean="0"/>
          </a:p>
          <a:p>
            <a:r>
              <a:rPr lang="vi-VN" dirty="0" smtClean="0"/>
              <a:t> </a:t>
            </a:r>
            <a:r>
              <a:rPr lang="vi-VN" dirty="0"/>
              <a:t>Iz ovog razloga </a:t>
            </a:r>
            <a:r>
              <a:rPr lang="vi-VN" dirty="0" smtClean="0"/>
              <a:t>ova</a:t>
            </a:r>
            <a:r>
              <a:rPr lang="sr-Latn-ME" dirty="0" smtClean="0"/>
              <a:t> </a:t>
            </a:r>
            <a:r>
              <a:rPr lang="vi-VN" dirty="0" smtClean="0"/>
              <a:t>osiguravajuća </a:t>
            </a:r>
            <a:r>
              <a:rPr lang="vi-VN" dirty="0"/>
              <a:t>društva ulažu sredstva u likvidnije HodV u poređenju sa društvima </a:t>
            </a:r>
            <a:r>
              <a:rPr lang="vi-VN" dirty="0" smtClean="0"/>
              <a:t>za</a:t>
            </a:r>
            <a:r>
              <a:rPr lang="sr-Latn-ME" dirty="0" smtClean="0"/>
              <a:t> </a:t>
            </a:r>
            <a:r>
              <a:rPr lang="vi-VN" dirty="0" smtClean="0"/>
              <a:t>životno </a:t>
            </a:r>
            <a:r>
              <a:rPr lang="vi-VN" dirty="0"/>
              <a:t>osiguranje. </a:t>
            </a:r>
            <a:endParaRPr lang="sr-Latn-ME" dirty="0" smtClean="0"/>
          </a:p>
          <a:p>
            <a:r>
              <a:rPr lang="vi-VN" dirty="0" smtClean="0"/>
              <a:t>Najveći d</a:t>
            </a:r>
            <a:r>
              <a:rPr lang="sr-Latn-ME" dirty="0" smtClean="0"/>
              <a:t>I</a:t>
            </a:r>
            <a:r>
              <a:rPr lang="vi-VN" dirty="0" smtClean="0"/>
              <a:t>o </a:t>
            </a:r>
            <a:r>
              <a:rPr lang="vi-VN" dirty="0"/>
              <a:t>imovine ulažu u obveznice lokalnih vlasti. </a:t>
            </a:r>
            <a:r>
              <a:rPr lang="vi-VN" dirty="0" smtClean="0"/>
              <a:t>Međutim</a:t>
            </a:r>
            <a:r>
              <a:rPr lang="sr-Latn-ME" dirty="0" smtClean="0"/>
              <a:t>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6685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it-IT" b="1" dirty="0"/>
              <a:t>Penzioni fondovi i državni penzioni fondovi </a:t>
            </a:r>
            <a:r>
              <a:rPr lang="it-IT" dirty="0"/>
              <a:t>– Privatni i državni penzioni </a:t>
            </a:r>
            <a:r>
              <a:rPr lang="it-IT" dirty="0" smtClean="0"/>
              <a:t>fondovi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osiguravanjem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penzionisanju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(</a:t>
            </a:r>
            <a:r>
              <a:rPr lang="en-US" dirty="0" err="1"/>
              <a:t>renti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zaposlene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penzioni</a:t>
            </a:r>
            <a:r>
              <a:rPr lang="en-US" dirty="0"/>
              <a:t> plan. </a:t>
            </a:r>
            <a:endParaRPr lang="sr-Latn-ME" dirty="0" smtClean="0"/>
          </a:p>
          <a:p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poslodavaca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plate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dobrovoljni</a:t>
            </a:r>
            <a:r>
              <a:rPr lang="en-US" dirty="0" smtClean="0"/>
              <a:t> </a:t>
            </a:r>
            <a:r>
              <a:rPr lang="en-US" dirty="0" err="1"/>
              <a:t>doprinosi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41907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prikupljenih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podsticale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sr-Latn-ME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regulativu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evala</a:t>
            </a:r>
            <a:r>
              <a:rPr lang="en-US" dirty="0" smtClean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penzione</a:t>
            </a:r>
            <a:r>
              <a:rPr lang="en-US" dirty="0"/>
              <a:t> </a:t>
            </a:r>
            <a:r>
              <a:rPr lang="en-US" dirty="0" err="1"/>
              <a:t>planove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sr-Latn-ME" dirty="0"/>
              <a:t> </a:t>
            </a:r>
            <a:r>
              <a:rPr lang="en-US" dirty="0" err="1"/>
              <a:t>olakšice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1764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Investicioni</a:t>
            </a:r>
            <a:r>
              <a:rPr lang="en-US" b="1" dirty="0"/>
              <a:t> </a:t>
            </a:r>
            <a:r>
              <a:rPr lang="en-US" b="1" dirty="0" err="1"/>
              <a:t>posrednici</a:t>
            </a:r>
            <a:endParaRPr lang="en-US" b="1" dirty="0"/>
          </a:p>
          <a:p>
            <a:r>
              <a:rPr lang="en-US" dirty="0"/>
              <a:t>Ova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 smtClean="0"/>
              <a:t>obuhvata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investicione</a:t>
            </a:r>
            <a:r>
              <a:rPr lang="sr-Latn-ME" dirty="0" smtClean="0"/>
              <a:t> </a:t>
            </a:r>
            <a:r>
              <a:rPr lang="it-IT" dirty="0" smtClean="0"/>
              <a:t>fondove </a:t>
            </a:r>
            <a:r>
              <a:rPr lang="it-IT" dirty="0"/>
              <a:t>i investicione fondove tržišta novca takozvane novčane fondove.</a:t>
            </a:r>
          </a:p>
          <a:p>
            <a:r>
              <a:rPr lang="en-US" b="1" dirty="0" err="1"/>
              <a:t>Finansijske</a:t>
            </a:r>
            <a:r>
              <a:rPr lang="en-US" b="1" dirty="0"/>
              <a:t> </a:t>
            </a:r>
            <a:r>
              <a:rPr lang="en-US" b="1" dirty="0" err="1"/>
              <a:t>kompanije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 smtClean="0"/>
              <a:t>zapisa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dužnički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Ovako</a:t>
            </a:r>
            <a:r>
              <a:rPr lang="en-US" dirty="0" smtClean="0"/>
              <a:t> </a:t>
            </a:r>
            <a:r>
              <a:rPr lang="en-US" dirty="0" err="1" smtClean="0"/>
              <a:t>prikupljena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a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u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smtClean="0"/>
              <a:t>mala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59842659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osnovane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sr-Latn-ME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promovisanja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. Na primer </a:t>
            </a:r>
            <a:r>
              <a:rPr lang="en-US" dirty="0" err="1"/>
              <a:t>kreditna</a:t>
            </a:r>
            <a:r>
              <a:rPr lang="sr-Latn-ME" dirty="0"/>
              <a:t> </a:t>
            </a:r>
            <a:r>
              <a:rPr lang="en-US" dirty="0" err="1"/>
              <a:t>kompanija</a:t>
            </a:r>
            <a:r>
              <a:rPr lang="en-US" dirty="0"/>
              <a:t> Ford Motor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Fordovih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.</a:t>
            </a:r>
          </a:p>
          <a:p>
            <a:r>
              <a:rPr lang="en-US" b="1" dirty="0" err="1"/>
              <a:t>Investicioni</a:t>
            </a:r>
            <a:r>
              <a:rPr lang="en-US" b="1" dirty="0"/>
              <a:t> </a:t>
            </a:r>
            <a:r>
              <a:rPr lang="en-US" b="1" dirty="0" err="1"/>
              <a:t>fondovi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individualnim</a:t>
            </a:r>
            <a:endParaRPr lang="en-US" dirty="0"/>
          </a:p>
          <a:p>
            <a:pPr marL="0" indent="0">
              <a:buNone/>
            </a:pPr>
            <a:r>
              <a:rPr lang="nn-NO" dirty="0" smtClean="0"/>
              <a:t>investitorima </a:t>
            </a:r>
            <a:r>
              <a:rPr lang="nn-NO" dirty="0"/>
              <a:t>i ovako prikupljena sredstva koriste za kupovinu diversifikovanog portfelja</a:t>
            </a:r>
            <a:r>
              <a:rPr lang="sr-Latn-ME" dirty="0"/>
              <a:t> akcija i obveznica.</a:t>
            </a:r>
            <a:endParaRPr lang="nn-N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1860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da </a:t>
            </a:r>
            <a:r>
              <a:rPr lang="en-US" dirty="0" err="1"/>
              <a:t>udruže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nn-NO" dirty="0" smtClean="0"/>
              <a:t>smanje </a:t>
            </a:r>
            <a:r>
              <a:rPr lang="nn-NO" dirty="0"/>
              <a:t>transakcione troškove kupovine velikih blokova HodV. </a:t>
            </a:r>
            <a:endParaRPr lang="sr-Latn-ME" dirty="0" smtClean="0"/>
          </a:p>
          <a:p>
            <a:r>
              <a:rPr lang="nn-NO" dirty="0" smtClean="0"/>
              <a:t>Pored </a:t>
            </a:r>
            <a:r>
              <a:rPr lang="nn-NO" dirty="0"/>
              <a:t>toga </a:t>
            </a:r>
            <a:r>
              <a:rPr lang="nn-NO" dirty="0" smtClean="0"/>
              <a:t>fondovi</a:t>
            </a:r>
            <a:r>
              <a:rPr lang="sr-Latn-ME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diversifikaciju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 od one </a:t>
            </a:r>
            <a:r>
              <a:rPr lang="en-US" dirty="0" err="1"/>
              <a:t>koju</a:t>
            </a:r>
            <a:r>
              <a:rPr lang="en-US" dirty="0"/>
              <a:t> bi </a:t>
            </a:r>
            <a:r>
              <a:rPr lang="en-US" dirty="0" err="1"/>
              <a:t>mogao</a:t>
            </a:r>
            <a:r>
              <a:rPr lang="en-US" dirty="0"/>
              <a:t> da </a:t>
            </a:r>
            <a:r>
              <a:rPr lang="en-US" dirty="0" err="1" smtClean="0"/>
              <a:t>postigne</a:t>
            </a:r>
            <a:r>
              <a:rPr lang="sr-Latn-ME" dirty="0" smtClean="0"/>
              <a:t> </a:t>
            </a:r>
            <a:r>
              <a:rPr lang="en-US" dirty="0" err="1" smtClean="0"/>
              <a:t>individualni</a:t>
            </a:r>
            <a:r>
              <a:rPr lang="en-US" dirty="0" smtClean="0"/>
              <a:t> </a:t>
            </a:r>
            <a:r>
              <a:rPr lang="en-US" dirty="0" err="1"/>
              <a:t>investitor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467193124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, a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sr-Latn-ME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u tom </a:t>
            </a:r>
            <a:r>
              <a:rPr lang="en-US" dirty="0" err="1"/>
              <a:t>trenutku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sr-Latn-ME" dirty="0"/>
              <a:t> </a:t>
            </a:r>
            <a:r>
              <a:rPr lang="en-US" dirty="0" err="1"/>
              <a:t>podložna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podložna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</a:t>
            </a:r>
            <a:r>
              <a:rPr lang="sr-Latn-ME" dirty="0"/>
              <a:t> </a:t>
            </a:r>
            <a:r>
              <a:rPr lang="en-US" dirty="0" err="1"/>
              <a:t>razloga</a:t>
            </a:r>
            <a:r>
              <a:rPr lang="en-US" dirty="0"/>
              <a:t> ova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pretpostavljaju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120630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FINANSIJSK</a:t>
            </a:r>
            <a:r>
              <a:rPr lang="sr-Latn-ME" b="1" dirty="0" smtClean="0"/>
              <a:t>A TRŽIŠTA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Glavna</a:t>
            </a:r>
            <a:r>
              <a:rPr lang="en-US" dirty="0" smtClean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) je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vi</a:t>
            </a:r>
            <a:r>
              <a:rPr lang="sr-Latn-ME" dirty="0"/>
              <a:t>š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oplode</a:t>
            </a:r>
            <a:r>
              <a:rPr lang="en-US" dirty="0"/>
              <a:t> </a:t>
            </a:r>
            <a:r>
              <a:rPr lang="sr-Latn-ME" dirty="0" smtClean="0"/>
              <a:t> u poslovima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 smtClean="0"/>
              <a:t>produktivno</a:t>
            </a:r>
            <a:r>
              <a:rPr lang="sr-Latn-ME" dirty="0" smtClean="0"/>
              <a:t> </a:t>
            </a:r>
            <a:r>
              <a:rPr lang="en-US" dirty="0" smtClean="0"/>
              <a:t>u</a:t>
            </a:r>
            <a:r>
              <a:rPr lang="sr-Latn-ME" dirty="0" smtClean="0"/>
              <a:t>lože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to </a:t>
            </a:r>
            <a:r>
              <a:rPr lang="en-US" dirty="0" err="1"/>
              <a:t>postižu</a:t>
            </a:r>
            <a:r>
              <a:rPr lang="en-US" dirty="0"/>
              <a:t> </a:t>
            </a:r>
            <a:r>
              <a:rPr lang="en-US" dirty="0" err="1"/>
              <a:t>seljenjem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od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viškom</a:t>
            </a:r>
            <a:r>
              <a:rPr lang="en-US" dirty="0"/>
              <a:t> </a:t>
            </a:r>
            <a:r>
              <a:rPr lang="en-US" dirty="0" err="1" smtClean="0"/>
              <a:t>ka</a:t>
            </a:r>
            <a:r>
              <a:rPr lang="sr-Latn-ME" dirty="0" smtClean="0"/>
              <a:t> </a:t>
            </a:r>
            <a:r>
              <a:rPr lang="en-US" dirty="0" err="1" smtClean="0"/>
              <a:t>ljudima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manjkom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tom </a:t>
            </a:r>
            <a:r>
              <a:rPr lang="en-US" dirty="0" err="1"/>
              <a:t>naplaćujući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(</a:t>
            </a:r>
            <a:r>
              <a:rPr lang="en-US" dirty="0" err="1"/>
              <a:t>institucije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kreirajući</a:t>
            </a:r>
            <a:r>
              <a:rPr lang="sr-Latn-ME" dirty="0" smtClean="0"/>
              <a:t> </a:t>
            </a:r>
            <a:r>
              <a:rPr lang="en-US" dirty="0" err="1" smtClean="0"/>
              <a:t>infrastrukturu</a:t>
            </a:r>
            <a:r>
              <a:rPr lang="en-US" dirty="0"/>
              <a:t>, regulative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kvalitetne</a:t>
            </a:r>
            <a:r>
              <a:rPr lang="en-US" dirty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tržišta</a:t>
            </a:r>
            <a:r>
              <a:rPr lang="en-US" dirty="0"/>
              <a:t>).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95433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Investicioni</a:t>
            </a:r>
            <a:r>
              <a:rPr lang="en-US" b="1" dirty="0"/>
              <a:t> </a:t>
            </a:r>
            <a:r>
              <a:rPr lang="en-US" b="1" dirty="0" err="1"/>
              <a:t>fondovi</a:t>
            </a:r>
            <a:r>
              <a:rPr lang="en-US" b="1" dirty="0"/>
              <a:t> </a:t>
            </a:r>
            <a:r>
              <a:rPr lang="en-US" b="1" dirty="0" err="1"/>
              <a:t>novčanog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vi-VN" dirty="0" smtClean="0"/>
              <a:t>institucije </a:t>
            </a:r>
            <a:r>
              <a:rPr lang="vi-VN" dirty="0"/>
              <a:t>koje imaju obeležja investicionog fonda ali u određenoj </a:t>
            </a:r>
            <a:r>
              <a:rPr lang="vi-VN" dirty="0" smtClean="0"/>
              <a:t>m</a:t>
            </a:r>
            <a:r>
              <a:rPr lang="sr-Latn-ME" dirty="0" smtClean="0"/>
              <a:t>j</a:t>
            </a:r>
            <a:r>
              <a:rPr lang="vi-VN" dirty="0" smtClean="0"/>
              <a:t>eri </a:t>
            </a:r>
            <a:r>
              <a:rPr lang="vi-VN" dirty="0"/>
              <a:t>funkcionišu i </a:t>
            </a:r>
            <a:r>
              <a:rPr lang="vi-VN" dirty="0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uslugu</a:t>
            </a:r>
            <a:r>
              <a:rPr lang="en-US" dirty="0"/>
              <a:t> </a:t>
            </a:r>
            <a:r>
              <a:rPr lang="en-US" dirty="0" err="1"/>
              <a:t>sličnu</a:t>
            </a:r>
            <a:r>
              <a:rPr lang="en-US" dirty="0"/>
              <a:t> </a:t>
            </a:r>
            <a:r>
              <a:rPr lang="en-US" dirty="0" err="1"/>
              <a:t>transakcionom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u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sigurne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likvidne</a:t>
            </a:r>
            <a:r>
              <a:rPr lang="sr-Latn-ME" dirty="0" smtClean="0"/>
              <a:t> </a:t>
            </a:r>
            <a:r>
              <a:rPr lang="en-US" dirty="0" err="1" smtClean="0"/>
              <a:t>instrumente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ostvarena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plasirana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err="1" smtClean="0"/>
              <a:t>isplaćuje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fondu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Ključno</a:t>
            </a:r>
            <a:r>
              <a:rPr lang="en-US" dirty="0"/>
              <a:t> </a:t>
            </a:r>
            <a:r>
              <a:rPr lang="en-US" dirty="0" err="1"/>
              <a:t>obeležje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fondu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čekove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9718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upotrebu</a:t>
            </a:r>
            <a:r>
              <a:rPr lang="en-US" dirty="0"/>
              <a:t> </a:t>
            </a:r>
            <a:r>
              <a:rPr lang="en-US" dirty="0" err="1"/>
              <a:t>privilegije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čekova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čeku</a:t>
            </a:r>
            <a:r>
              <a:rPr lang="en-US" dirty="0"/>
              <a:t> ne </a:t>
            </a:r>
            <a:r>
              <a:rPr lang="en-US" dirty="0" err="1" smtClean="0"/>
              <a:t>sm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500</a:t>
            </a:r>
            <a:r>
              <a:rPr lang="sr-Latn-ME" dirty="0"/>
              <a:t> </a:t>
            </a:r>
            <a:r>
              <a:rPr lang="en-US" dirty="0" err="1"/>
              <a:t>dolara</a:t>
            </a:r>
            <a:r>
              <a:rPr lang="en-US" dirty="0"/>
              <a:t>, a da bi se </a:t>
            </a:r>
            <a:r>
              <a:rPr lang="en-US" dirty="0" err="1"/>
              <a:t>steklo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otvaranja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 je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početnog</a:t>
            </a:r>
            <a:r>
              <a:rPr lang="sr-Latn-ME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err="1"/>
              <a:t>liče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sr-Latn-ME" dirty="0"/>
              <a:t> </a:t>
            </a:r>
            <a:r>
              <a:rPr lang="vi-VN" dirty="0" smtClean="0"/>
              <a:t>pos</a:t>
            </a:r>
            <a:r>
              <a:rPr lang="sr-Latn-ME" dirty="0" smtClean="0"/>
              <a:t>j</a:t>
            </a:r>
            <a:r>
              <a:rPr lang="vi-VN" dirty="0" smtClean="0"/>
              <a:t>eduju </a:t>
            </a:r>
            <a:r>
              <a:rPr lang="vi-VN" dirty="0"/>
              <a:t>određene restrikcije na mogućnost izdavanja čekova</a:t>
            </a:r>
            <a:r>
              <a:rPr lang="vi-VN" dirty="0" smtClean="0"/>
              <a:t>.</a:t>
            </a:r>
            <a:endParaRPr lang="sr-Latn-ME" dirty="0" smtClean="0"/>
          </a:p>
          <a:p>
            <a:r>
              <a:rPr lang="vi-VN" dirty="0" smtClean="0"/>
              <a:t> </a:t>
            </a:r>
            <a:r>
              <a:rPr lang="vi-VN" dirty="0"/>
              <a:t>Ovi fondovi su od svog</a:t>
            </a:r>
            <a:r>
              <a:rPr lang="sr-Latn-ME" dirty="0"/>
              <a:t> </a:t>
            </a:r>
            <a:r>
              <a:rPr lang="en-US" dirty="0" err="1"/>
              <a:t>nastanka</a:t>
            </a:r>
            <a:r>
              <a:rPr lang="en-US" dirty="0"/>
              <a:t> 1971 do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doživeli</a:t>
            </a:r>
            <a:r>
              <a:rPr lang="en-US" dirty="0"/>
              <a:t> </a:t>
            </a:r>
            <a:r>
              <a:rPr lang="en-US" dirty="0" err="1"/>
              <a:t>neverovatno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se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sr-Latn-ME" dirty="0"/>
              <a:t> </a:t>
            </a:r>
            <a:r>
              <a:rPr lang="pl-PL" dirty="0" smtClean="0"/>
              <a:t>procjenjuje </a:t>
            </a:r>
            <a:r>
              <a:rPr lang="pl-PL" dirty="0"/>
              <a:t>na preko 2.116 milijardi dolara.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938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r>
              <a:rPr lang="sr-Latn-ME" dirty="0" smtClean="0"/>
              <a:t>HVALA !</a:t>
            </a:r>
          </a:p>
          <a:p>
            <a:pPr marL="0" indent="0" algn="ctr">
              <a:buNone/>
            </a:pPr>
            <a:r>
              <a:rPr lang="sr-Latn-ME" dirty="0" smtClean="0"/>
              <a:t>PITANJA ?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614104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marketing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lokalna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izgradnju</a:t>
            </a:r>
            <a:r>
              <a:rPr lang="en-US" dirty="0"/>
              <a:t> </a:t>
            </a:r>
            <a:r>
              <a:rPr lang="en-US" dirty="0" err="1"/>
              <a:t>puta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Ova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sr-Latn-ME" dirty="0" smtClean="0"/>
              <a:t>obezbjeđuju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.</a:t>
            </a:r>
          </a:p>
          <a:p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dobro </a:t>
            </a:r>
            <a:r>
              <a:rPr lang="en-US" dirty="0" err="1"/>
              <a:t>organizovana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 </a:t>
            </a:r>
            <a:r>
              <a:rPr lang="en-US" dirty="0" err="1" smtClean="0"/>
              <a:t>potrebni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poboljšali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ekonomsko</a:t>
            </a:r>
            <a:r>
              <a:rPr lang="en-US" dirty="0"/>
              <a:t> </a:t>
            </a:r>
            <a:r>
              <a:rPr lang="en-US" dirty="0" err="1" smtClean="0"/>
              <a:t>blagostanje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ekonomsko</a:t>
            </a:r>
            <a:r>
              <a:rPr lang="sr-Latn-ME" dirty="0" smtClean="0"/>
              <a:t> </a:t>
            </a:r>
            <a:r>
              <a:rPr lang="en-US" dirty="0" err="1" smtClean="0"/>
              <a:t>zdravlje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 </a:t>
            </a:r>
            <a:r>
              <a:rPr lang="en-US" dirty="0" err="1"/>
              <a:t>ekonomije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030267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/>
              <a:t>Desio se i</a:t>
            </a:r>
            <a:r>
              <a:rPr lang="en-US" dirty="0" smtClean="0"/>
              <a:t> </a:t>
            </a:r>
            <a:r>
              <a:rPr lang="en-US" dirty="0" err="1" smtClean="0"/>
              <a:t>raspad</a:t>
            </a:r>
            <a:r>
              <a:rPr lang="sr-Latn-ME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sr-Latn-ME" dirty="0" smtClean="0"/>
              <a:t> (SFRJ)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dobro </a:t>
            </a:r>
            <a:r>
              <a:rPr lang="en-US" dirty="0" err="1"/>
              <a:t>znamo</a:t>
            </a:r>
            <a:r>
              <a:rPr lang="en-US" dirty="0"/>
              <a:t> </a:t>
            </a:r>
            <a:r>
              <a:rPr lang="sr-Latn-ME" dirty="0" err="1"/>
              <a:t>š</a:t>
            </a:r>
            <a:r>
              <a:rPr lang="en-US" dirty="0" smtClean="0"/>
              <a:t>ta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on ne</a:t>
            </a:r>
            <a:r>
              <a:rPr lang="sr-Latn-ME" dirty="0"/>
              <a:t> </a:t>
            </a:r>
            <a:r>
              <a:rPr lang="en-US" dirty="0" err="1"/>
              <a:t>funkcioniše</a:t>
            </a:r>
            <a:r>
              <a:rPr lang="en-US" dirty="0"/>
              <a:t> </a:t>
            </a:r>
            <a:r>
              <a:rPr lang="en-US" dirty="0" err="1"/>
              <a:t>onako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trebao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Tada se u </a:t>
            </a:r>
            <a:r>
              <a:rPr lang="en-US" dirty="0" err="1"/>
              <a:t>principu</a:t>
            </a:r>
            <a:r>
              <a:rPr lang="en-US" dirty="0"/>
              <a:t> </a:t>
            </a:r>
            <a:r>
              <a:rPr lang="en-US" dirty="0" err="1"/>
              <a:t>raspada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čitava</a:t>
            </a:r>
            <a:r>
              <a:rPr lang="en-US" dirty="0"/>
              <a:t> </a:t>
            </a:r>
            <a:r>
              <a:rPr lang="en-US" dirty="0" err="1"/>
              <a:t>ekonomija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sr-Latn-ME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r>
              <a:rPr lang="sr-Latn-ME" dirty="0" smtClean="0"/>
              <a:t>Da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istražili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ekonomiju</a:t>
            </a:r>
            <a:r>
              <a:rPr lang="en-US" dirty="0"/>
              <a:t>, </a:t>
            </a:r>
            <a:r>
              <a:rPr lang="en-US" dirty="0" err="1"/>
              <a:t>moramo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sr-Latn-ME" dirty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opštu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58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35" y="1600200"/>
            <a:ext cx="641513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2279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ME" b="1" dirty="0" smtClean="0"/>
              <a:t>FINANSIJSKA TRŽIŠTA</a:t>
            </a:r>
          </a:p>
          <a:p>
            <a:pPr marL="0" indent="0">
              <a:buNone/>
            </a:pPr>
            <a:r>
              <a:rPr lang="en-US" b="1" dirty="0" err="1" smtClean="0"/>
              <a:t>Zašto</a:t>
            </a:r>
            <a:r>
              <a:rPr lang="en-US" b="1" dirty="0" smtClean="0"/>
              <a:t> </a:t>
            </a:r>
            <a:r>
              <a:rPr lang="en-US" b="1" dirty="0" err="1"/>
              <a:t>proučavati</a:t>
            </a:r>
            <a:r>
              <a:rPr lang="en-US" b="1" dirty="0"/>
              <a:t> </a:t>
            </a:r>
            <a:r>
              <a:rPr lang="en-US" b="1" dirty="0" err="1"/>
              <a:t>finansijska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r>
              <a:rPr lang="en-US" b="1" dirty="0"/>
              <a:t>?</a:t>
            </a:r>
          </a:p>
          <a:p>
            <a:r>
              <a:rPr lang="en-US" dirty="0" err="1"/>
              <a:t>Pretpostavite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estima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novinama</a:t>
            </a:r>
            <a:r>
              <a:rPr lang="en-US" dirty="0"/>
              <a:t> </a:t>
            </a:r>
            <a:r>
              <a:rPr lang="en-US" dirty="0" err="1"/>
              <a:t>saznate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postalo</a:t>
            </a:r>
            <a:r>
              <a:rPr lang="sr-Latn-ME" dirty="0" smtClean="0"/>
              <a:t> </a:t>
            </a:r>
            <a:r>
              <a:rPr lang="en-US" dirty="0" err="1" smtClean="0"/>
              <a:t>trenutni</a:t>
            </a:r>
            <a:r>
              <a:rPr lang="en-US" dirty="0" smtClean="0"/>
              <a:t> </a:t>
            </a:r>
            <a:r>
              <a:rPr lang="en-US" dirty="0"/>
              <a:t>hit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sr-Latn-ME" dirty="0" smtClean="0"/>
              <a:t>nije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Šta</a:t>
            </a:r>
            <a:r>
              <a:rPr lang="en-US" dirty="0"/>
              <a:t> bi ta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vama</a:t>
            </a:r>
            <a:r>
              <a:rPr lang="en-US" dirty="0"/>
              <a:t> </a:t>
            </a:r>
            <a:r>
              <a:rPr lang="en-US" dirty="0" err="1" smtClean="0"/>
              <a:t>mogla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znači</a:t>
            </a:r>
            <a:r>
              <a:rPr lang="sr-Latn-ME" dirty="0"/>
              <a:t>?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smtClean="0"/>
              <a:t>Da </a:t>
            </a:r>
            <a:r>
              <a:rPr lang="en-US" dirty="0"/>
              <a:t>li 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pasti</a:t>
            </a:r>
            <a:r>
              <a:rPr lang="en-US" dirty="0"/>
              <a:t> pa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pozajmice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jeftiniji</a:t>
            </a:r>
            <a:r>
              <a:rPr lang="sr-Latn-ME" dirty="0"/>
              <a:t>?</a:t>
            </a:r>
            <a:endParaRPr lang="en-US" dirty="0"/>
          </a:p>
          <a:p>
            <a:r>
              <a:rPr lang="vi-VN" dirty="0"/>
              <a:t>Da li će te tada lakše i jeftinije moći da dođete do sredstva potrebnih za </a:t>
            </a:r>
            <a:r>
              <a:rPr lang="vi-VN" dirty="0" smtClean="0"/>
              <a:t>finansiranje</a:t>
            </a:r>
            <a:r>
              <a:rPr lang="sr-Latn-ME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poduhvata</a:t>
            </a:r>
            <a:r>
              <a:rPr lang="en-US" dirty="0" smtClean="0"/>
              <a:t>?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Ili to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ekonomija</a:t>
            </a:r>
            <a:r>
              <a:rPr lang="en-US" dirty="0"/>
              <a:t> </a:t>
            </a:r>
            <a:r>
              <a:rPr lang="en-US" dirty="0" err="1"/>
              <a:t>oporaviti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it-IT" dirty="0" smtClean="0"/>
              <a:t>budućnosti </a:t>
            </a:r>
            <a:r>
              <a:rPr lang="it-IT" dirty="0"/>
              <a:t>pa je sada pravo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eme </a:t>
            </a:r>
            <a:r>
              <a:rPr lang="it-IT" dirty="0"/>
              <a:t>za investicije</a:t>
            </a:r>
            <a:r>
              <a:rPr lang="it-IT" dirty="0" smtClean="0"/>
              <a:t>?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158820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Za </a:t>
            </a:r>
            <a:r>
              <a:rPr lang="it-IT" dirty="0"/>
              <a:t>koji vid finansiranja bi ste se vi</a:t>
            </a:r>
            <a:r>
              <a:rPr lang="sr-Latn-ME" dirty="0"/>
              <a:t> </a:t>
            </a:r>
            <a:r>
              <a:rPr lang="en-US" dirty="0" err="1"/>
              <a:t>odlučili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 smtClean="0"/>
              <a:t>: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 smtClean="0"/>
              <a:t>obveznica</a:t>
            </a:r>
            <a:r>
              <a:rPr lang="sr-Latn-ME" dirty="0" smtClean="0"/>
              <a:t> (HVO)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sr-Latn-ME" dirty="0" smtClean="0"/>
              <a:t>-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uzimanja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? </a:t>
            </a:r>
            <a:endParaRPr lang="sr-Latn-ME" dirty="0"/>
          </a:p>
          <a:p>
            <a:r>
              <a:rPr lang="en-US" dirty="0" err="1"/>
              <a:t>Proučavanje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institucija </a:t>
            </a:r>
            <a:r>
              <a:rPr lang="pl-PL" dirty="0"/>
              <a:t>nam daje mogućnost da se upoznamo i znamo odgovore na ova pitanja.</a:t>
            </a:r>
          </a:p>
          <a:p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ne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svakodnevni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 u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7956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Ona</a:t>
            </a:r>
            <a:r>
              <a:rPr lang="en-US" dirty="0"/>
              <a:t> </a:t>
            </a:r>
            <a:r>
              <a:rPr lang="sr-Latn-ME" dirty="0" smtClean="0"/>
              <a:t>okreću</a:t>
            </a:r>
            <a:r>
              <a:rPr lang="en-US" dirty="0" smtClean="0"/>
              <a:t> </a:t>
            </a:r>
            <a:r>
              <a:rPr lang="en-US" dirty="0" err="1"/>
              <a:t>stotine</a:t>
            </a:r>
            <a:r>
              <a:rPr lang="en-US" dirty="0"/>
              <a:t>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dolara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sr-Latn-ME" dirty="0" smtClean="0"/>
              <a:t> </a:t>
            </a:r>
            <a:r>
              <a:rPr lang="en-US" dirty="0" err="1" smtClean="0"/>
              <a:t>ekonomije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alokaciji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plasmanu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povratno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proizvodnju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ekonomsko</a:t>
            </a:r>
            <a:r>
              <a:rPr lang="en-US" dirty="0"/>
              <a:t> </a:t>
            </a:r>
            <a:r>
              <a:rPr lang="en-US" dirty="0" err="1"/>
              <a:t>blagostanje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od</a:t>
            </a:r>
            <a:r>
              <a:rPr lang="sr-Latn-ME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političkog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teži</a:t>
            </a:r>
            <a:r>
              <a:rPr lang="en-US" dirty="0"/>
              <a:t> da se </a:t>
            </a:r>
            <a:r>
              <a:rPr lang="en-US" dirty="0" err="1"/>
              <a:t>ravnopravno</a:t>
            </a:r>
            <a:r>
              <a:rPr lang="en-US" dirty="0"/>
              <a:t> </a:t>
            </a:r>
            <a:r>
              <a:rPr lang="en-US" dirty="0" err="1"/>
              <a:t>uključi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sr-Latn-ME" dirty="0" smtClean="0"/>
              <a:t>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en-US" dirty="0" err="1"/>
              <a:t>teži</a:t>
            </a:r>
            <a:r>
              <a:rPr lang="en-US" dirty="0"/>
              <a:t> da ova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odgovorna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investiranje</a:t>
            </a:r>
            <a:r>
              <a:rPr lang="en-US" dirty="0"/>
              <a:t> u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242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b="1" dirty="0" smtClean="0"/>
              <a:t>Šta su f</a:t>
            </a:r>
            <a:r>
              <a:rPr lang="en-US" b="1" dirty="0" err="1" smtClean="0"/>
              <a:t>inansijska</a:t>
            </a:r>
            <a:r>
              <a:rPr lang="en-US" b="1" dirty="0" smtClean="0"/>
              <a:t> </a:t>
            </a:r>
            <a:r>
              <a:rPr lang="en-US" b="1" dirty="0" err="1" smtClean="0"/>
              <a:t>tržišta</a:t>
            </a:r>
            <a:r>
              <a:rPr lang="sr-Latn-ME" b="1" dirty="0" smtClean="0"/>
              <a:t>?</a:t>
            </a:r>
            <a:endParaRPr lang="en-US" b="1" dirty="0"/>
          </a:p>
          <a:p>
            <a:r>
              <a:rPr lang="en-US" b="1" i="1" dirty="0" err="1"/>
              <a:t>Finansijska</a:t>
            </a:r>
            <a:r>
              <a:rPr lang="en-US" b="1" i="1" dirty="0"/>
              <a:t> </a:t>
            </a:r>
            <a:r>
              <a:rPr lang="en-US" b="1" i="1" dirty="0" err="1"/>
              <a:t>tržišta</a:t>
            </a:r>
            <a:r>
              <a:rPr lang="en-US" b="1" i="1" dirty="0"/>
              <a:t> </a:t>
            </a:r>
            <a:r>
              <a:rPr lang="en-US" b="1" i="1" dirty="0" err="1"/>
              <a:t>su</a:t>
            </a:r>
            <a:r>
              <a:rPr lang="en-US" b="1" i="1" dirty="0"/>
              <a:t> </a:t>
            </a:r>
            <a:r>
              <a:rPr lang="en-US" b="1" i="1" dirty="0" smtClean="0"/>
              <a:t>m</a:t>
            </a:r>
            <a:r>
              <a:rPr lang="sr-Latn-ME" b="1" i="1" dirty="0" smtClean="0"/>
              <a:t>j</a:t>
            </a:r>
            <a:r>
              <a:rPr lang="en-US" b="1" i="1" dirty="0" err="1" smtClean="0"/>
              <a:t>esta</a:t>
            </a:r>
            <a:r>
              <a:rPr lang="en-US" b="1" i="1" dirty="0" smtClean="0"/>
              <a:t> </a:t>
            </a:r>
            <a:r>
              <a:rPr lang="en-US" b="1" i="1" dirty="0" err="1"/>
              <a:t>fizička</a:t>
            </a:r>
            <a:r>
              <a:rPr lang="en-US" b="1" i="1" dirty="0"/>
              <a:t> </a:t>
            </a:r>
            <a:r>
              <a:rPr lang="en-US" b="1" i="1" dirty="0" err="1"/>
              <a:t>ili</a:t>
            </a:r>
            <a:r>
              <a:rPr lang="en-US" b="1" i="1" dirty="0"/>
              <a:t> </a:t>
            </a:r>
            <a:r>
              <a:rPr lang="en-US" b="1" i="1" dirty="0" err="1" smtClean="0"/>
              <a:t>virtuelna</a:t>
            </a:r>
            <a:r>
              <a:rPr lang="sr-Latn-ME" b="1" i="1" dirty="0" smtClean="0"/>
              <a:t>,</a:t>
            </a:r>
            <a:r>
              <a:rPr lang="en-US" b="1" i="1" dirty="0" smtClean="0"/>
              <a:t> </a:t>
            </a:r>
            <a:r>
              <a:rPr lang="en-US" b="1" i="1" dirty="0" err="1"/>
              <a:t>na</a:t>
            </a:r>
            <a:r>
              <a:rPr lang="en-US" b="1" i="1" dirty="0"/>
              <a:t> </a:t>
            </a:r>
            <a:r>
              <a:rPr lang="en-US" b="1" i="1" dirty="0" err="1"/>
              <a:t>kojima</a:t>
            </a:r>
            <a:r>
              <a:rPr lang="en-US" b="1" i="1" dirty="0"/>
              <a:t> se </a:t>
            </a:r>
            <a:r>
              <a:rPr lang="en-US" b="1" i="1" dirty="0" err="1"/>
              <a:t>finansijska</a:t>
            </a:r>
            <a:r>
              <a:rPr lang="en-US" b="1" i="1" dirty="0"/>
              <a:t> </a:t>
            </a:r>
            <a:r>
              <a:rPr lang="en-US" b="1" i="1" dirty="0" err="1" smtClean="0"/>
              <a:t>sredstva</a:t>
            </a:r>
            <a:r>
              <a:rPr lang="sr-Latn-ME" b="1" i="1" dirty="0" smtClean="0"/>
              <a:t> </a:t>
            </a:r>
            <a:r>
              <a:rPr lang="en-US" b="1" i="1" dirty="0" err="1" smtClean="0"/>
              <a:t>prenose</a:t>
            </a:r>
            <a:r>
              <a:rPr lang="en-US" b="1" i="1" dirty="0" smtClean="0"/>
              <a:t> </a:t>
            </a:r>
            <a:r>
              <a:rPr lang="en-US" b="1" i="1" dirty="0"/>
              <a:t>od </a:t>
            </a:r>
            <a:r>
              <a:rPr lang="en-US" b="1" i="1" dirty="0" err="1"/>
              <a:t>ljudi</a:t>
            </a:r>
            <a:r>
              <a:rPr lang="en-US" b="1" i="1" dirty="0"/>
              <a:t> </a:t>
            </a:r>
            <a:r>
              <a:rPr lang="en-US" b="1" i="1" dirty="0" err="1"/>
              <a:t>koji</a:t>
            </a:r>
            <a:r>
              <a:rPr lang="en-US" b="1" i="1" dirty="0"/>
              <a:t> </a:t>
            </a:r>
            <a:r>
              <a:rPr lang="en-US" b="1" i="1" dirty="0" err="1"/>
              <a:t>imaju</a:t>
            </a:r>
            <a:r>
              <a:rPr lang="en-US" b="1" i="1" dirty="0"/>
              <a:t> </a:t>
            </a:r>
            <a:r>
              <a:rPr lang="en-US" b="1" i="1" dirty="0" err="1"/>
              <a:t>višak</a:t>
            </a:r>
            <a:r>
              <a:rPr lang="en-US" b="1" i="1" dirty="0"/>
              <a:t> </a:t>
            </a:r>
            <a:r>
              <a:rPr lang="en-US" b="1" i="1" dirty="0" err="1"/>
              <a:t>raspoloživih</a:t>
            </a:r>
            <a:r>
              <a:rPr lang="en-US" b="1" i="1" dirty="0"/>
              <a:t> </a:t>
            </a:r>
            <a:r>
              <a:rPr lang="en-US" b="1" i="1" dirty="0" err="1" smtClean="0"/>
              <a:t>sredstava</a:t>
            </a:r>
            <a:r>
              <a:rPr lang="sr-Latn-ME" b="1" i="1" dirty="0" smtClean="0"/>
              <a:t>,</a:t>
            </a:r>
            <a:r>
              <a:rPr lang="en-US" b="1" i="1" dirty="0" smtClean="0"/>
              <a:t> </a:t>
            </a:r>
            <a:r>
              <a:rPr lang="en-US" b="1" i="1" dirty="0" err="1"/>
              <a:t>ljudima</a:t>
            </a:r>
            <a:r>
              <a:rPr lang="en-US" b="1" i="1" dirty="0"/>
              <a:t> </a:t>
            </a:r>
            <a:r>
              <a:rPr lang="en-US" b="1" i="1" dirty="0" err="1"/>
              <a:t>koji</a:t>
            </a:r>
            <a:r>
              <a:rPr lang="en-US" b="1" i="1" dirty="0"/>
              <a:t> </a:t>
            </a:r>
            <a:r>
              <a:rPr lang="en-US" b="1" i="1" dirty="0" err="1"/>
              <a:t>imaju</a:t>
            </a:r>
            <a:r>
              <a:rPr lang="en-US" b="1" i="1" dirty="0"/>
              <a:t> </a:t>
            </a:r>
            <a:r>
              <a:rPr lang="en-US" b="1" i="1" dirty="0" err="1" smtClean="0"/>
              <a:t>manjak</a:t>
            </a:r>
            <a:r>
              <a:rPr lang="sr-Latn-ME" b="1" i="1" dirty="0" smtClean="0"/>
              <a:t> </a:t>
            </a:r>
            <a:r>
              <a:rPr lang="en-US" b="1" i="1" dirty="0" err="1" smtClean="0"/>
              <a:t>sredstava</a:t>
            </a:r>
            <a:r>
              <a:rPr lang="en-US" b="1" i="1" dirty="0"/>
              <a:t>. </a:t>
            </a:r>
            <a:endParaRPr lang="sr-Latn-ME" b="1" i="1" dirty="0" smtClean="0"/>
          </a:p>
          <a:p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 smtClean="0"/>
              <a:t>u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eravanja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produktivno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uposle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onima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to </a:t>
            </a:r>
            <a:r>
              <a:rPr lang="en-US" dirty="0" err="1"/>
              <a:t>znaju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vi-VN" dirty="0" smtClean="0"/>
              <a:t>dovodi </a:t>
            </a:r>
            <a:r>
              <a:rPr lang="vi-VN" dirty="0"/>
              <a:t>do veće ekonomske efikasnosti. </a:t>
            </a:r>
            <a:endParaRPr lang="sr-Latn-ME" dirty="0" smtClean="0"/>
          </a:p>
          <a:p>
            <a:r>
              <a:rPr lang="vi-VN" dirty="0" smtClean="0"/>
              <a:t>Aktivnosti </a:t>
            </a:r>
            <a:r>
              <a:rPr lang="vi-VN" dirty="0"/>
              <a:t>na ovim tržištima takođe </a:t>
            </a:r>
            <a:r>
              <a:rPr lang="vi-VN" dirty="0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direktan</a:t>
            </a:r>
            <a:r>
              <a:rPr lang="en-US" dirty="0" smtClean="0"/>
              <a:t> </a:t>
            </a:r>
            <a:r>
              <a:rPr lang="en-US" dirty="0" err="1"/>
              <a:t>učinak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,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 smtClean="0"/>
              <a:t>potrošača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542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n-NO" b="1" dirty="0"/>
              <a:t>1. Tržišta duga i kamatne stope</a:t>
            </a:r>
          </a:p>
          <a:p>
            <a:r>
              <a:rPr lang="en-US" b="1" dirty="0" err="1"/>
              <a:t>Hartije</a:t>
            </a:r>
            <a:r>
              <a:rPr lang="en-US" b="1" dirty="0"/>
              <a:t> od </a:t>
            </a:r>
            <a:r>
              <a:rPr lang="sr-Latn-ME" b="1" dirty="0"/>
              <a:t>v</a:t>
            </a:r>
            <a:r>
              <a:rPr lang="en-US" b="1" dirty="0" smtClean="0"/>
              <a:t>r</a:t>
            </a:r>
            <a:r>
              <a:rPr lang="sr-Latn-ME" b="1" dirty="0" smtClean="0"/>
              <a:t>ij</a:t>
            </a:r>
            <a:r>
              <a:rPr lang="en-US" b="1" dirty="0" err="1" smtClean="0"/>
              <a:t>ednosti</a:t>
            </a:r>
            <a:r>
              <a:rPr lang="en-US" b="1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izdavateljevom</a:t>
            </a:r>
            <a:r>
              <a:rPr lang="en-US" dirty="0" smtClean="0"/>
              <a:t> </a:t>
            </a:r>
            <a:r>
              <a:rPr lang="en-US" dirty="0" err="1"/>
              <a:t>budućem</a:t>
            </a:r>
            <a:r>
              <a:rPr lang="en-US" dirty="0"/>
              <a:t> </a:t>
            </a:r>
            <a:r>
              <a:rPr lang="en-US" dirty="0" err="1"/>
              <a:t>dohotku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imovini</a:t>
            </a:r>
            <a:r>
              <a:rPr lang="en-US" dirty="0"/>
              <a:t>.</a:t>
            </a:r>
          </a:p>
          <a:p>
            <a:r>
              <a:rPr lang="en-US" b="1" dirty="0" err="1"/>
              <a:t>Obveznica</a:t>
            </a:r>
            <a:r>
              <a:rPr lang="en-US" b="1" dirty="0"/>
              <a:t> </a:t>
            </a:r>
            <a:r>
              <a:rPr lang="en-US" dirty="0"/>
              <a:t>je </a:t>
            </a:r>
            <a:r>
              <a:rPr lang="en-US" dirty="0" err="1"/>
              <a:t>dužničko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isplate</a:t>
            </a:r>
            <a:endParaRPr lang="en-US" dirty="0"/>
          </a:p>
          <a:p>
            <a:pPr marL="0" indent="0">
              <a:buNone/>
            </a:pPr>
            <a:r>
              <a:rPr lang="vi-VN" dirty="0"/>
              <a:t>tokom unapred određenog vremenskog razdoblja.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27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315200" cy="1154097"/>
          </a:xfrm>
        </p:spPr>
        <p:txBody>
          <a:bodyPr/>
          <a:lstStyle/>
          <a:p>
            <a:r>
              <a:rPr lang="sr-Latn-ME" dirty="0" smtClean="0"/>
              <a:t>Cilj izučavanja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4825"/>
            <a:ext cx="7315200" cy="446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2400" dirty="0"/>
              <a:t>Upoznavanje studenata </a:t>
            </a:r>
            <a:r>
              <a:rPr lang="sr-Latn-ME" sz="2400" dirty="0" smtClean="0"/>
              <a:t>sa:</a:t>
            </a:r>
          </a:p>
          <a:p>
            <a:r>
              <a:rPr lang="sr-Latn-ME" sz="2400" dirty="0" smtClean="0"/>
              <a:t> </a:t>
            </a:r>
            <a:r>
              <a:rPr lang="sr-Latn-ME" sz="2400" dirty="0"/>
              <a:t>finansijsko-pravnim institucijama, </a:t>
            </a:r>
            <a:endParaRPr lang="sr-Latn-ME" sz="2400" dirty="0" smtClean="0"/>
          </a:p>
          <a:p>
            <a:r>
              <a:rPr lang="sr-Latn-ME" sz="2400" dirty="0" smtClean="0"/>
              <a:t>pravnim </a:t>
            </a:r>
            <a:r>
              <a:rPr lang="sr-Latn-ME" sz="2400" dirty="0"/>
              <a:t>okvirom uspostave i unutarnjeg organiziranja finansijskih institucija, </a:t>
            </a:r>
            <a:endParaRPr lang="sr-Latn-ME" sz="2400" dirty="0" smtClean="0"/>
          </a:p>
          <a:p>
            <a:r>
              <a:rPr lang="sr-Latn-ME" sz="2400" dirty="0" smtClean="0"/>
              <a:t>principima </a:t>
            </a:r>
            <a:r>
              <a:rPr lang="sr-Latn-ME" sz="2400" dirty="0"/>
              <a:t>na kojima se zansniva rad finansijskih institucija, </a:t>
            </a:r>
            <a:endParaRPr lang="sr-Latn-ME" sz="2400" dirty="0" smtClean="0"/>
          </a:p>
          <a:p>
            <a:r>
              <a:rPr lang="sr-Latn-ME" sz="2400" dirty="0" smtClean="0"/>
              <a:t>funkcijama </a:t>
            </a:r>
            <a:r>
              <a:rPr lang="sr-Latn-ME" sz="2400" dirty="0"/>
              <a:t>finansijskih institucija, </a:t>
            </a:r>
            <a:endParaRPr lang="sr-Latn-ME" sz="2400" dirty="0" smtClean="0"/>
          </a:p>
          <a:p>
            <a:r>
              <a:rPr lang="sr-Latn-ME" sz="2400" dirty="0" smtClean="0"/>
              <a:t>djelokrugom </a:t>
            </a:r>
            <a:r>
              <a:rPr lang="sr-Latn-ME" sz="2400" dirty="0"/>
              <a:t>nadležnosti, te ulogom i ciljevima finansijskih institucija </a:t>
            </a:r>
            <a:endParaRPr lang="sr-Latn-ME" sz="2400" dirty="0" smtClean="0"/>
          </a:p>
          <a:p>
            <a:r>
              <a:rPr lang="sr-Latn-ME" sz="2400" dirty="0" smtClean="0"/>
              <a:t>Finansijskim  sistemom  </a:t>
            </a:r>
            <a:r>
              <a:rPr lang="sr-Latn-ME" sz="2400" dirty="0"/>
              <a:t>Bosne i Hercegovine, kao i </a:t>
            </a:r>
            <a:r>
              <a:rPr lang="sr-Latn-ME" sz="2400" dirty="0" smtClean="0"/>
              <a:t>izvorima </a:t>
            </a:r>
            <a:r>
              <a:rPr lang="sr-Latn-ME" sz="2400" dirty="0"/>
              <a:t>prava, te </a:t>
            </a:r>
            <a:r>
              <a:rPr lang="sr-Latn-ME" sz="2400" dirty="0" smtClean="0"/>
              <a:t>korisnicima </a:t>
            </a:r>
            <a:r>
              <a:rPr lang="sr-Latn-ME" sz="2400" dirty="0"/>
              <a:t>usluga</a:t>
            </a:r>
            <a:r>
              <a:rPr lang="sr-Latn-ME" sz="2400" dirty="0" smtClean="0"/>
              <a:t>.</a:t>
            </a:r>
          </a:p>
          <a:p>
            <a:r>
              <a:rPr lang="pl-PL" sz="2400" dirty="0"/>
              <a:t>Studenti se osposobljavaju za rad u finansijsko-pravnim institucijama.</a:t>
            </a:r>
            <a:endParaRPr lang="sr-Latn-ME" sz="2400" dirty="0"/>
          </a:p>
        </p:txBody>
      </p:sp>
    </p:spTree>
    <p:extLst>
      <p:ext uri="{BB962C8B-B14F-4D97-AF65-F5344CB8AC3E}">
        <p14:creationId xmlns:p14="http://schemas.microsoft.com/office/powerpoint/2010/main" val="3007553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/>
              <a:t>Tržišta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nazivano</a:t>
            </a:r>
            <a:r>
              <a:rPr lang="en-US" dirty="0"/>
              <a:t> </a:t>
            </a:r>
            <a:r>
              <a:rPr lang="en-US" dirty="0" err="1"/>
              <a:t>dužničko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je od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odvijanje</a:t>
            </a:r>
            <a:r>
              <a:rPr lang="en-US" dirty="0" smtClean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vi-VN" dirty="0"/>
              <a:t>nacionalnih vlada. </a:t>
            </a:r>
            <a:endParaRPr lang="sr-Latn-ME" dirty="0" smtClean="0"/>
          </a:p>
          <a:p>
            <a:r>
              <a:rPr lang="vi-VN" dirty="0" smtClean="0"/>
              <a:t>Upravo </a:t>
            </a:r>
            <a:r>
              <a:rPr lang="vi-VN" dirty="0"/>
              <a:t>se na ovim tržištima određuju kamatne stope.</a:t>
            </a:r>
          </a:p>
          <a:p>
            <a:r>
              <a:rPr lang="vi-VN" b="1" dirty="0"/>
              <a:t>Kamatna stopa </a:t>
            </a:r>
            <a:r>
              <a:rPr lang="vi-VN" dirty="0"/>
              <a:t>predstavlja trošak posuđivanja ili </a:t>
            </a:r>
            <a:r>
              <a:rPr lang="vi-VN" dirty="0" smtClean="0"/>
              <a:t>c</a:t>
            </a:r>
            <a:r>
              <a:rPr lang="sr-Latn-ME" dirty="0" smtClean="0"/>
              <a:t>ij</a:t>
            </a:r>
            <a:r>
              <a:rPr lang="vi-VN" dirty="0" smtClean="0"/>
              <a:t>enu </a:t>
            </a:r>
            <a:r>
              <a:rPr lang="vi-VN" dirty="0"/>
              <a:t>koju plaćamo </a:t>
            </a:r>
            <a:r>
              <a:rPr lang="vi-VN" dirty="0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pozajmlj</a:t>
            </a:r>
            <a:r>
              <a:rPr lang="sr-Latn-ME" dirty="0" smtClean="0"/>
              <a:t>ena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.</a:t>
            </a:r>
          </a:p>
          <a:p>
            <a:r>
              <a:rPr lang="pl-PL" dirty="0"/>
              <a:t>Postoje razne kamatne stope: na hipotekarne kredite, keš kredite, za automobile, za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421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stope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u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konteksta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ličnom</a:t>
            </a:r>
            <a:r>
              <a:rPr lang="en-US" dirty="0"/>
              <a:t>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 smtClean="0"/>
              <a:t>visoke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 err="1"/>
              <a:t>stope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odvratiti</a:t>
            </a:r>
            <a:r>
              <a:rPr lang="en-US" dirty="0"/>
              <a:t> od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stana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nečeg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skupa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stope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/>
              <a:t>novac</a:t>
            </a:r>
            <a:r>
              <a:rPr lang="en-US" dirty="0"/>
              <a:t> ne </a:t>
            </a:r>
            <a:r>
              <a:rPr lang="en-US" dirty="0" err="1"/>
              <a:t>želimo</a:t>
            </a:r>
            <a:r>
              <a:rPr lang="en-US" dirty="0"/>
              <a:t> da </a:t>
            </a:r>
            <a:r>
              <a:rPr lang="en-US" dirty="0" err="1" smtClean="0"/>
              <a:t>trošimo</a:t>
            </a:r>
            <a:r>
              <a:rPr lang="sr-Latn-ME" dirty="0" smtClean="0"/>
              <a:t>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štedimo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podstaknuti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265989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povećanih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err="1"/>
              <a:t>želimo</a:t>
            </a:r>
            <a:r>
              <a:rPr lang="en-US" dirty="0"/>
              <a:t> da </a:t>
            </a:r>
            <a:r>
              <a:rPr lang="en-US" dirty="0" err="1"/>
              <a:t>činimo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Posmatrano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sr-Latn-ME" dirty="0"/>
              <a:t> </a:t>
            </a:r>
            <a:r>
              <a:rPr lang="en-US" dirty="0" err="1"/>
              <a:t>nivou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stope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zdravlje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pored</a:t>
            </a:r>
            <a:r>
              <a:rPr lang="sr-Latn-ME" dirty="0"/>
              <a:t> </a:t>
            </a:r>
            <a:r>
              <a:rPr lang="en-US" dirty="0"/>
              <a:t>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spremnost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potrošnju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potrošača</a:t>
            </a:r>
            <a:r>
              <a:rPr lang="en-US" dirty="0"/>
              <a:t>,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sr-Latn-ME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175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stope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demotivisati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u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vi-VN" dirty="0"/>
              <a:t>da izgradi neki novi pogon koji bi takođe otvorio neka nova radna mesta. </a:t>
            </a:r>
            <a:endParaRPr lang="sr-Latn-ME" dirty="0" smtClean="0"/>
          </a:p>
          <a:p>
            <a:r>
              <a:rPr lang="vi-VN" dirty="0" smtClean="0"/>
              <a:t>I </a:t>
            </a:r>
            <a:r>
              <a:rPr lang="vi-VN" dirty="0"/>
              <a:t>kao što vidite</a:t>
            </a:r>
            <a:r>
              <a:rPr lang="sr-Latn-ME" dirty="0"/>
              <a:t> </a:t>
            </a:r>
            <a:r>
              <a:rPr lang="pl-PL" dirty="0"/>
              <a:t>sve je povezano jedno sa drugim. Visina kamatnih stopa posebno je bitna za finansijske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9755468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Ali</a:t>
            </a:r>
            <a:r>
              <a:rPr lang="sr-Latn-ME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od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sr-Latn-ME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Prema</a:t>
            </a:r>
            <a:r>
              <a:rPr lang="en-US" dirty="0"/>
              <a:t> tome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sr-Latn-ME" dirty="0" err="1"/>
              <a:t>h</a:t>
            </a:r>
            <a:r>
              <a:rPr lang="en-US" dirty="0" err="1" smtClean="0"/>
              <a:t>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sr-Latn-ME" dirty="0" err="1"/>
              <a:t>v</a:t>
            </a:r>
            <a:r>
              <a:rPr lang="en-US" dirty="0" err="1" smtClean="0"/>
              <a:t>rednosti</a:t>
            </a:r>
            <a:r>
              <a:rPr lang="en-US" dirty="0" smtClean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u </a:t>
            </a:r>
            <a:r>
              <a:rPr lang="en-US" dirty="0" err="1"/>
              <a:t>portfeljima</a:t>
            </a:r>
            <a:r>
              <a:rPr lang="sr-Latn-ME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institucija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sr-Latn-ME" dirty="0"/>
              <a:t> </a:t>
            </a:r>
            <a:r>
              <a:rPr lang="en-US" dirty="0" err="1"/>
              <a:t>institucija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38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zadnjih</a:t>
            </a:r>
            <a:r>
              <a:rPr lang="en-US" dirty="0" smtClean="0"/>
              <a:t> 30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zabeležene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ogromne</a:t>
            </a:r>
            <a:r>
              <a:rPr lang="en-US" dirty="0" smtClean="0"/>
              <a:t> </a:t>
            </a:r>
            <a:r>
              <a:rPr lang="en-US" dirty="0" err="1" smtClean="0"/>
              <a:t>fluktacije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svetskom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velikog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pojedince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privredu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u 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 smtClean="0"/>
              <a:t>, </a:t>
            </a:r>
            <a:r>
              <a:rPr lang="en-US" dirty="0" err="1" smtClean="0"/>
              <a:t>veoma</a:t>
            </a:r>
            <a:r>
              <a:rPr lang="en-US" dirty="0" smtClean="0"/>
              <a:t> je </a:t>
            </a:r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 err="1" smtClean="0"/>
              <a:t>shvatiti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trenda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riznice</a:t>
            </a:r>
            <a:r>
              <a:rPr lang="en-US" dirty="0" smtClean="0"/>
              <a:t> SAD je 1963</a:t>
            </a:r>
            <a:r>
              <a:rPr lang="sr-Latn-ME" dirty="0" smtClean="0"/>
              <a:t> </a:t>
            </a:r>
            <a:r>
              <a:rPr lang="pl-PL" dirty="0" smtClean="0"/>
              <a:t>iznosila 5% zatim je 1981 narasla na čitavih 15% da bi krajem 2001 došla na 5,5%.</a:t>
            </a:r>
          </a:p>
          <a:p>
            <a:r>
              <a:rPr lang="pl-PL" dirty="0" smtClean="0"/>
              <a:t>Međutim u periodu od 1936 do 1966 kretanje kamatne stope je bilo između 2% i 5%.</a:t>
            </a:r>
          </a:p>
          <a:p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 err="1" smtClean="0"/>
              <a:t>stope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različite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značajno</a:t>
            </a:r>
            <a:r>
              <a:rPr lang="en-US" dirty="0" smtClean="0"/>
              <a:t> </a:t>
            </a:r>
            <a:r>
              <a:rPr lang="en-US" dirty="0" err="1" smtClean="0"/>
              <a:t>razlikovati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76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Tržište</a:t>
            </a:r>
            <a:r>
              <a:rPr lang="en-US" b="1" dirty="0"/>
              <a:t> </a:t>
            </a:r>
            <a:r>
              <a:rPr lang="en-US" b="1" dirty="0" err="1"/>
              <a:t>akcija</a:t>
            </a:r>
            <a:endParaRPr lang="en-US" b="1" dirty="0"/>
          </a:p>
          <a:p>
            <a:r>
              <a:rPr lang="en-US" b="1" dirty="0" err="1"/>
              <a:t>Akcija</a:t>
            </a:r>
            <a:r>
              <a:rPr lang="en-US" b="1" dirty="0"/>
              <a:t> </a:t>
            </a:r>
            <a:r>
              <a:rPr lang="en-US" dirty="0"/>
              <a:t>je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u </a:t>
            </a:r>
            <a:r>
              <a:rPr lang="en-US" dirty="0" err="1"/>
              <a:t>preduzeću</a:t>
            </a:r>
            <a:r>
              <a:rPr lang="en-US" dirty="0"/>
              <a:t>. </a:t>
            </a:r>
            <a:r>
              <a:rPr lang="en-US" dirty="0" err="1" smtClean="0"/>
              <a:t>Ona</a:t>
            </a:r>
            <a:r>
              <a:rPr lang="sr-Latn-ME" dirty="0" smtClean="0"/>
              <a:t> </a:t>
            </a:r>
            <a:r>
              <a:rPr lang="en-US" dirty="0" err="1" smtClean="0"/>
              <a:t>praktično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zaradama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imovini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 smtClean="0"/>
              <a:t>načina</a:t>
            </a:r>
            <a:r>
              <a:rPr lang="sr-Latn-ME" dirty="0" smtClean="0"/>
              <a:t> </a:t>
            </a:r>
            <a:r>
              <a:rPr lang="en-US" dirty="0" err="1" smtClean="0"/>
              <a:t>prikupljanja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je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r>
              <a:rPr lang="pl-PL" dirty="0"/>
              <a:t>Tržište akcija na kojem se trguje potraživanjima prema zaradama korporacija( </a:t>
            </a:r>
            <a:r>
              <a:rPr lang="pl-PL" dirty="0" smtClean="0"/>
              <a:t>akcijskim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elima</a:t>
            </a:r>
            <a:r>
              <a:rPr lang="en-US" dirty="0"/>
              <a:t>) je </a:t>
            </a:r>
            <a:r>
              <a:rPr lang="en-US" dirty="0" err="1" smtClean="0"/>
              <a:t>najp</a:t>
            </a:r>
            <a:r>
              <a:rPr lang="sr-Latn-ME" dirty="0" smtClean="0"/>
              <a:t>r</a:t>
            </a:r>
            <a:r>
              <a:rPr lang="en-US" dirty="0" err="1" smtClean="0"/>
              <a:t>omnije</a:t>
            </a:r>
            <a:r>
              <a:rPr lang="en-US" dirty="0" smtClean="0"/>
              <a:t> </a:t>
            </a:r>
            <a:r>
              <a:rPr lang="en-US" dirty="0" err="1"/>
              <a:t>praćeno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u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razvile</a:t>
            </a:r>
            <a:r>
              <a:rPr lang="en-US" dirty="0"/>
              <a:t>. Ono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014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puta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glavnu</a:t>
            </a:r>
            <a:r>
              <a:rPr lang="en-US" dirty="0"/>
              <a:t> vest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pl-PL" dirty="0" smtClean="0"/>
              <a:t>TV </a:t>
            </a:r>
            <a:r>
              <a:rPr lang="pl-PL" dirty="0"/>
              <a:t>čuli o velikoj </a:t>
            </a:r>
            <a:r>
              <a:rPr lang="pl-PL" dirty="0" smtClean="0"/>
              <a:t>promjeni cijena </a:t>
            </a:r>
            <a:r>
              <a:rPr lang="pl-PL" dirty="0"/>
              <a:t>akcija na </a:t>
            </a:r>
            <a:r>
              <a:rPr lang="pl-PL" dirty="0" smtClean="0"/>
              <a:t>berzi? </a:t>
            </a:r>
            <a:r>
              <a:rPr lang="pl-PL" dirty="0"/>
              <a:t>Između ostalog to je mesto na kom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obogatiti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da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sreće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U </a:t>
            </a:r>
            <a:r>
              <a:rPr lang="en-US" dirty="0" err="1"/>
              <a:t>suprotnom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možete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bankrotirati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hirovite</a:t>
            </a:r>
            <a:r>
              <a:rPr lang="en-US" dirty="0"/>
              <a:t>. </a:t>
            </a:r>
            <a:r>
              <a:rPr lang="en-US" dirty="0" err="1"/>
              <a:t>Tokom</a:t>
            </a:r>
            <a:r>
              <a:rPr lang="en-US" dirty="0"/>
              <a:t> 50-tih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beležile</a:t>
            </a:r>
            <a:r>
              <a:rPr lang="en-US" dirty="0"/>
              <a:t> </a:t>
            </a:r>
            <a:r>
              <a:rPr lang="en-US" dirty="0" err="1"/>
              <a:t>konstantan</a:t>
            </a:r>
            <a:r>
              <a:rPr lang="sr-Latn-ME" dirty="0"/>
              <a:t> </a:t>
            </a:r>
            <a:r>
              <a:rPr lang="en-US" dirty="0" err="1"/>
              <a:t>rast</a:t>
            </a:r>
            <a:r>
              <a:rPr lang="en-US" dirty="0"/>
              <a:t>, </a:t>
            </a:r>
            <a:r>
              <a:rPr lang="en-US" dirty="0" err="1"/>
              <a:t>vrhunac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dosegle</a:t>
            </a:r>
            <a:r>
              <a:rPr lang="en-US" dirty="0"/>
              <a:t> 1966,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fluktuirale</a:t>
            </a:r>
            <a:r>
              <a:rPr lang="en-US" dirty="0"/>
              <a:t> gore dole do 1973.,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dostigle</a:t>
            </a:r>
            <a:r>
              <a:rPr lang="sr-Latn-ME" dirty="0"/>
              <a:t> </a:t>
            </a:r>
            <a:r>
              <a:rPr lang="pl-PL" dirty="0"/>
              <a:t>nagli pad.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178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Primjer u SAD:</a:t>
            </a:r>
          </a:p>
          <a:p>
            <a:r>
              <a:rPr lang="pl-PL" dirty="0" smtClean="0"/>
              <a:t>Tokom </a:t>
            </a:r>
            <a:r>
              <a:rPr lang="pl-PL" dirty="0"/>
              <a:t>1980 došlo je do ponovnog i velikog oporavka kada je i </a:t>
            </a:r>
            <a:r>
              <a:rPr lang="pl-PL" dirty="0" smtClean="0"/>
              <a:t>započeo </a:t>
            </a:r>
            <a:r>
              <a:rPr lang="en-US" dirty="0" err="1" smtClean="0"/>
              <a:t>berzanski</a:t>
            </a:r>
            <a:r>
              <a:rPr lang="en-US" dirty="0" smtClean="0"/>
              <a:t> </a:t>
            </a:r>
            <a:r>
              <a:rPr lang="en-US" dirty="0" err="1"/>
              <a:t>uspon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zabeležio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vrhunac</a:t>
            </a:r>
            <a:r>
              <a:rPr lang="en-US" dirty="0"/>
              <a:t> 1987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industrijski</a:t>
            </a:r>
            <a:r>
              <a:rPr lang="en-US" dirty="0"/>
              <a:t> </a:t>
            </a:r>
            <a:r>
              <a:rPr lang="en-US" dirty="0" err="1"/>
              <a:t>prosek</a:t>
            </a:r>
            <a:r>
              <a:rPr lang="en-US" dirty="0"/>
              <a:t> </a:t>
            </a:r>
            <a:r>
              <a:rPr lang="en-US" dirty="0" smtClean="0"/>
              <a:t>Dow</a:t>
            </a:r>
            <a:r>
              <a:rPr lang="sr-Latn-ME" dirty="0" smtClean="0"/>
              <a:t> </a:t>
            </a:r>
            <a:r>
              <a:rPr lang="en-US" dirty="0" smtClean="0"/>
              <a:t>Jones </a:t>
            </a:r>
            <a:r>
              <a:rPr lang="en-US" dirty="0" err="1"/>
              <a:t>iznosio</a:t>
            </a:r>
            <a:r>
              <a:rPr lang="en-US" dirty="0"/>
              <a:t> 2772 </a:t>
            </a:r>
            <a:r>
              <a:rPr lang="en-US" dirty="0" err="1"/>
              <a:t>boda</a:t>
            </a:r>
            <a:r>
              <a:rPr lang="en-US" dirty="0"/>
              <a:t>.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19 </a:t>
            </a:r>
            <a:r>
              <a:rPr lang="en-US" dirty="0" err="1"/>
              <a:t>oktobra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 je </a:t>
            </a:r>
            <a:r>
              <a:rPr lang="en-US" dirty="0" err="1"/>
              <a:t>doživela</a:t>
            </a:r>
            <a:r>
              <a:rPr lang="en-US" dirty="0"/>
              <a:t> „</a:t>
            </a:r>
            <a:r>
              <a:rPr lang="en-US" dirty="0" err="1"/>
              <a:t>Crni</a:t>
            </a:r>
            <a:r>
              <a:rPr lang="en-US" dirty="0"/>
              <a:t> </a:t>
            </a:r>
            <a:r>
              <a:rPr lang="en-US" dirty="0" err="1"/>
              <a:t>ponedeljak</a:t>
            </a:r>
            <a:r>
              <a:rPr lang="en-US" dirty="0"/>
              <a:t> </a:t>
            </a:r>
            <a:r>
              <a:rPr lang="en-US" dirty="0" smtClean="0"/>
              <a:t>„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najvećeg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indeksa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danu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istorije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sr-Latn-ME" dirty="0" smtClean="0"/>
              <a:t>spusti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500 </a:t>
            </a:r>
            <a:r>
              <a:rPr lang="en-US" dirty="0" err="1"/>
              <a:t>bodova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22%. </a:t>
            </a:r>
          </a:p>
        </p:txBody>
      </p:sp>
    </p:spTree>
    <p:extLst>
      <p:ext uri="{BB962C8B-B14F-4D97-AF65-F5344CB8AC3E}">
        <p14:creationId xmlns:p14="http://schemas.microsoft.com/office/powerpoint/2010/main" val="4088873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Tokom</a:t>
            </a:r>
            <a:r>
              <a:rPr lang="en-US" dirty="0"/>
              <a:t> 1998 </a:t>
            </a:r>
            <a:r>
              <a:rPr lang="en-US" dirty="0" err="1"/>
              <a:t>krenuo</a:t>
            </a:r>
            <a:r>
              <a:rPr lang="en-US" dirty="0"/>
              <a:t> je </a:t>
            </a:r>
            <a:r>
              <a:rPr lang="en-US" dirty="0" err="1"/>
              <a:t>oporavak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t-BR" dirty="0"/>
              <a:t>indeks se popeo na 10.000 bodova i nastavio fluktuirati na tom nivou sve do 2001. </a:t>
            </a:r>
            <a:endParaRPr lang="sr-Latn-ME" dirty="0"/>
          </a:p>
          <a:p>
            <a:r>
              <a:rPr lang="pt-BR" dirty="0"/>
              <a:t>A</a:t>
            </a:r>
            <a:r>
              <a:rPr lang="sr-Latn-ME" dirty="0"/>
              <a:t>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napad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etski</a:t>
            </a:r>
            <a:r>
              <a:rPr lang="en-US" dirty="0" smtClean="0"/>
              <a:t> </a:t>
            </a:r>
            <a:r>
              <a:rPr lang="en-US" dirty="0" err="1"/>
              <a:t>trgovinski</a:t>
            </a:r>
            <a:r>
              <a:rPr lang="en-US" dirty="0"/>
              <a:t> </a:t>
            </a:r>
            <a:r>
              <a:rPr lang="en-US" dirty="0" err="1"/>
              <a:t>centar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</a:t>
            </a:r>
            <a:r>
              <a:rPr lang="en-US" dirty="0" err="1"/>
              <a:t>opet</a:t>
            </a:r>
            <a:r>
              <a:rPr lang="en-US" dirty="0"/>
              <a:t> do </a:t>
            </a:r>
            <a:r>
              <a:rPr lang="en-US" dirty="0" err="1"/>
              <a:t>naglog</a:t>
            </a:r>
            <a:r>
              <a:rPr lang="en-US" dirty="0"/>
              <a:t> </a:t>
            </a:r>
            <a:r>
              <a:rPr lang="en-US" dirty="0" err="1"/>
              <a:t>obaranja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sr-Latn-ME" dirty="0"/>
              <a:t> </a:t>
            </a:r>
            <a:r>
              <a:rPr lang="en-US" dirty="0" err="1"/>
              <a:t>uvodeći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period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krenulo</a:t>
            </a:r>
            <a:r>
              <a:rPr lang="en-US" dirty="0"/>
              <a:t> </a:t>
            </a:r>
            <a:r>
              <a:rPr lang="en-US" dirty="0" err="1"/>
              <a:t>oporavljati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2004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Jasno</a:t>
            </a:r>
            <a:r>
              <a:rPr lang="en-US" dirty="0"/>
              <a:t> je da</a:t>
            </a:r>
            <a:r>
              <a:rPr lang="sr-Latn-ME" dirty="0"/>
              <a:t>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/>
              <a:t>fluktacije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potrošnji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778808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315200" cy="1154097"/>
          </a:xfrm>
        </p:spPr>
        <p:txBody>
          <a:bodyPr/>
          <a:lstStyle/>
          <a:p>
            <a:r>
              <a:rPr lang="sr-Latn-ME" dirty="0"/>
              <a:t>O</a:t>
            </a:r>
            <a:r>
              <a:rPr lang="sr-Latn-ME" dirty="0" smtClean="0"/>
              <a:t>cjene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00809"/>
            <a:ext cx="7315200" cy="4608552"/>
          </a:xfrm>
        </p:spPr>
        <p:txBody>
          <a:bodyPr>
            <a:normAutofit/>
          </a:bodyPr>
          <a:lstStyle/>
          <a:p>
            <a:r>
              <a:rPr lang="sr-Latn-ME" sz="3200" dirty="0"/>
              <a:t>obavezni dolazak</a:t>
            </a:r>
          </a:p>
          <a:p>
            <a:r>
              <a:rPr lang="sr-Latn-ME" sz="3200" dirty="0"/>
              <a:t>seminarski </a:t>
            </a:r>
            <a:r>
              <a:rPr lang="sr-Latn-ME" sz="3200" dirty="0" smtClean="0"/>
              <a:t>rad</a:t>
            </a:r>
            <a:endParaRPr lang="sr-Latn-ME" sz="3200" dirty="0"/>
          </a:p>
          <a:p>
            <a:r>
              <a:rPr lang="sr-Latn-ME" sz="3200" dirty="0"/>
              <a:t>oblici aktivnosti</a:t>
            </a:r>
          </a:p>
          <a:p>
            <a:r>
              <a:rPr lang="sr-Latn-ME" sz="3200" dirty="0"/>
              <a:t>parcijalni testovi</a:t>
            </a:r>
          </a:p>
          <a:p>
            <a:r>
              <a:rPr lang="sr-Latn-ME" sz="3200" dirty="0"/>
              <a:t>završni test</a:t>
            </a:r>
          </a:p>
        </p:txBody>
      </p:sp>
    </p:spTree>
    <p:extLst>
      <p:ext uri="{BB962C8B-B14F-4D97-AF65-F5344CB8AC3E}">
        <p14:creationId xmlns:p14="http://schemas.microsoft.com/office/powerpoint/2010/main" val="4630034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Devizno</a:t>
            </a:r>
            <a:r>
              <a:rPr lang="en-US" b="1" dirty="0"/>
              <a:t> </a:t>
            </a:r>
            <a:r>
              <a:rPr lang="en-US" b="1" dirty="0" err="1"/>
              <a:t>tržište</a:t>
            </a:r>
            <a:endParaRPr lang="en-US" b="1" dirty="0"/>
          </a:p>
          <a:p>
            <a:pPr algn="just"/>
            <a:r>
              <a:rPr lang="en-US" dirty="0"/>
              <a:t>Da bi se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selila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u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se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en-US" dirty="0" err="1" smtClean="0"/>
              <a:t>prevesti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valute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potiču</a:t>
            </a:r>
            <a:r>
              <a:rPr lang="en-US" dirty="0"/>
              <a:t> u </a:t>
            </a:r>
            <a:r>
              <a:rPr lang="en-US" dirty="0" err="1"/>
              <a:t>valutu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u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idu</a:t>
            </a:r>
            <a:r>
              <a:rPr lang="en-US" dirty="0"/>
              <a:t> – </a:t>
            </a:r>
            <a:r>
              <a:rPr lang="en-US" dirty="0" err="1"/>
              <a:t>odredišta</a:t>
            </a:r>
            <a:r>
              <a:rPr lang="en-US" dirty="0"/>
              <a:t>. </a:t>
            </a:r>
            <a:r>
              <a:rPr lang="en-US" dirty="0" err="1" smtClean="0"/>
              <a:t>Konverzija</a:t>
            </a:r>
            <a:r>
              <a:rPr lang="sr-Latn-ME" dirty="0" smtClean="0"/>
              <a:t> </a:t>
            </a:r>
            <a:r>
              <a:rPr lang="vi-VN" dirty="0" smtClean="0"/>
              <a:t>ovih </a:t>
            </a:r>
            <a:r>
              <a:rPr lang="vi-VN" dirty="0"/>
              <a:t>sredstava se događa na </a:t>
            </a:r>
            <a:r>
              <a:rPr lang="vi-VN" b="1" dirty="0"/>
              <a:t>deviznom tržištu</a:t>
            </a:r>
            <a:r>
              <a:rPr lang="vi-VN" dirty="0"/>
              <a:t>. </a:t>
            </a:r>
            <a:endParaRPr lang="sr-Latn-ME" dirty="0" smtClean="0"/>
          </a:p>
          <a:p>
            <a:pPr algn="just"/>
            <a:r>
              <a:rPr lang="vi-VN" dirty="0" smtClean="0"/>
              <a:t>Na </a:t>
            </a:r>
            <a:r>
              <a:rPr lang="sr-Latn-ME" dirty="0" smtClean="0"/>
              <a:t> d</a:t>
            </a:r>
            <a:r>
              <a:rPr lang="vi-VN" dirty="0" smtClean="0"/>
              <a:t>eviznom </a:t>
            </a:r>
            <a:r>
              <a:rPr lang="vi-VN" dirty="0"/>
              <a:t>tržištu se određuje i </a:t>
            </a:r>
            <a:r>
              <a:rPr lang="vi-VN" dirty="0" smtClean="0"/>
              <a:t>devizni</a:t>
            </a:r>
            <a:r>
              <a:rPr lang="sr-Latn-ME" dirty="0" smtClean="0"/>
              <a:t> </a:t>
            </a:r>
            <a:r>
              <a:rPr lang="en-US" dirty="0" err="1" smtClean="0"/>
              <a:t>kurs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valute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izraženu</a:t>
            </a:r>
            <a:r>
              <a:rPr lang="en-US" dirty="0"/>
              <a:t> u </a:t>
            </a:r>
            <a:r>
              <a:rPr lang="en-US" dirty="0" err="1"/>
              <a:t>jedinici</a:t>
            </a:r>
            <a:r>
              <a:rPr lang="en-US" dirty="0"/>
              <a:t> </a:t>
            </a:r>
            <a:r>
              <a:rPr lang="en-US" dirty="0" err="1"/>
              <a:t>valute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8270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potrošače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trošak</a:t>
            </a:r>
            <a:r>
              <a:rPr lang="sr-Latn-ME" dirty="0" smtClean="0"/>
              <a:t> </a:t>
            </a:r>
            <a:r>
              <a:rPr lang="en-US" dirty="0" err="1" smtClean="0"/>
              <a:t>uvoznih</a:t>
            </a:r>
            <a:r>
              <a:rPr lang="en-US" dirty="0" smtClean="0"/>
              <a:t> </a:t>
            </a:r>
            <a:r>
              <a:rPr lang="en-US" dirty="0" err="1"/>
              <a:t>dolara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/>
              <a:t>1985,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britanska</a:t>
            </a:r>
            <a:r>
              <a:rPr lang="en-US" dirty="0"/>
              <a:t> </a:t>
            </a:r>
            <a:r>
              <a:rPr lang="en-US" dirty="0" err="1"/>
              <a:t>funta</a:t>
            </a:r>
            <a:r>
              <a:rPr lang="en-US" dirty="0"/>
              <a:t> </a:t>
            </a:r>
            <a:r>
              <a:rPr lang="en-US" dirty="0" err="1"/>
              <a:t>koštala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1,30 </a:t>
            </a:r>
            <a:r>
              <a:rPr lang="en-US" dirty="0" err="1"/>
              <a:t>dolara</a:t>
            </a:r>
            <a:r>
              <a:rPr lang="en-US" dirty="0"/>
              <a:t>, </a:t>
            </a:r>
            <a:r>
              <a:rPr lang="en-US" dirty="0" err="1" smtClean="0"/>
              <a:t>britanska</a:t>
            </a:r>
            <a:r>
              <a:rPr lang="sr-Latn-ME" dirty="0" smtClean="0"/>
              <a:t> </a:t>
            </a:r>
            <a:r>
              <a:rPr lang="pl-PL" dirty="0" smtClean="0"/>
              <a:t>roba vrijedna </a:t>
            </a:r>
            <a:r>
              <a:rPr lang="pl-PL" dirty="0"/>
              <a:t>100 funti u Americi je koštala 130 dolara. Kada je dolar 1997. povećao </a:t>
            </a:r>
            <a:r>
              <a:rPr lang="pl-PL" dirty="0" smtClean="0"/>
              <a:t>cijenu funte </a:t>
            </a:r>
            <a:r>
              <a:rPr lang="pl-PL" dirty="0"/>
              <a:t>na 1,60 dolara ista roba u Americi, </a:t>
            </a:r>
            <a:r>
              <a:rPr lang="pl-PL" dirty="0" smtClean="0"/>
              <a:t>vrijedna </a:t>
            </a:r>
            <a:r>
              <a:rPr lang="pl-PL" dirty="0"/>
              <a:t>100 funti je koštala 160 dolara. </a:t>
            </a:r>
            <a:endParaRPr lang="pl-PL" dirty="0" smtClean="0"/>
          </a:p>
          <a:p>
            <a:r>
              <a:rPr lang="pl-PL" dirty="0" smtClean="0"/>
              <a:t>Iz ovoga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/>
              <a:t>zaključiti</a:t>
            </a:r>
            <a:r>
              <a:rPr lang="en-US" dirty="0"/>
              <a:t> da </a:t>
            </a:r>
            <a:r>
              <a:rPr lang="en-US" dirty="0" err="1"/>
              <a:t>slabiji</a:t>
            </a:r>
            <a:r>
              <a:rPr lang="en-US" dirty="0"/>
              <a:t>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poskupljuje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uvoza</a:t>
            </a:r>
            <a:r>
              <a:rPr lang="en-US" dirty="0"/>
              <a:t>, </a:t>
            </a:r>
            <a:r>
              <a:rPr lang="en-US" dirty="0" err="1"/>
              <a:t>putovanja</a:t>
            </a:r>
            <a:r>
              <a:rPr lang="en-US" dirty="0"/>
              <a:t> u </a:t>
            </a:r>
            <a:r>
              <a:rPr lang="en-US" dirty="0" err="1" smtClean="0"/>
              <a:t>inostranstvo</a:t>
            </a:r>
            <a:r>
              <a:rPr lang="sr-Latn-ME" dirty="0" smtClean="0"/>
              <a:t> </a:t>
            </a:r>
            <a:r>
              <a:rPr lang="pl-PL" dirty="0" smtClean="0"/>
              <a:t>itd.</a:t>
            </a:r>
          </a:p>
        </p:txBody>
      </p:sp>
    </p:spTree>
    <p:extLst>
      <p:ext uri="{BB962C8B-B14F-4D97-AF65-F5344CB8AC3E}">
        <p14:creationId xmlns:p14="http://schemas.microsoft.com/office/powerpoint/2010/main" val="1579078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/>
              <a:t> Kada </a:t>
            </a:r>
            <a:r>
              <a:rPr lang="pl-PL" dirty="0" smtClean="0"/>
              <a:t>vrijednost </a:t>
            </a:r>
            <a:r>
              <a:rPr lang="pl-PL" dirty="0"/>
              <a:t>dolara padne u odnosu na neku stranu valutu Amerikanci će </a:t>
            </a:r>
            <a:r>
              <a:rPr lang="pl-PL" dirty="0" smtClean="0"/>
              <a:t>biti </a:t>
            </a:r>
            <a:r>
              <a:rPr lang="en-US" dirty="0" err="1" smtClean="0"/>
              <a:t>destimulisani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stranu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potrošnju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.</a:t>
            </a:r>
          </a:p>
          <a:p>
            <a:r>
              <a:rPr lang="en-US" dirty="0" err="1"/>
              <a:t>Nasuprot</a:t>
            </a:r>
            <a:r>
              <a:rPr lang="en-US" dirty="0"/>
              <a:t> tome, </a:t>
            </a:r>
            <a:r>
              <a:rPr lang="en-US" dirty="0" err="1"/>
              <a:t>jaki</a:t>
            </a:r>
            <a:r>
              <a:rPr lang="en-US" dirty="0"/>
              <a:t>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američka</a:t>
            </a:r>
            <a:r>
              <a:rPr lang="en-US" dirty="0"/>
              <a:t> </a:t>
            </a:r>
            <a:r>
              <a:rPr lang="en-US" dirty="0" err="1"/>
              <a:t>izvozna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koštati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inostranstvu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će</a:t>
            </a:r>
            <a:r>
              <a:rPr lang="en-US" dirty="0"/>
              <a:t> je </a:t>
            </a:r>
            <a:r>
              <a:rPr lang="en-US" dirty="0" err="1"/>
              <a:t>stranci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kupovati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vidimo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kursnih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stimulisanje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uvoza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9252301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američkim</a:t>
            </a:r>
            <a:r>
              <a:rPr lang="sr-Latn-ME" dirty="0"/>
              <a:t> </a:t>
            </a:r>
            <a:r>
              <a:rPr lang="en-US" dirty="0" err="1"/>
              <a:t>potrošačima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pojeftinjuje</a:t>
            </a:r>
            <a:r>
              <a:rPr lang="en-US" dirty="0"/>
              <a:t> </a:t>
            </a:r>
            <a:r>
              <a:rPr lang="en-US" dirty="0" err="1"/>
              <a:t>uvoznu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šteti</a:t>
            </a:r>
            <a:r>
              <a:rPr lang="en-US" dirty="0"/>
              <a:t> </a:t>
            </a:r>
            <a:r>
              <a:rPr lang="en-US" dirty="0" err="1"/>
              <a:t>američkoj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smanjujući</a:t>
            </a:r>
            <a:r>
              <a:rPr lang="sr-Latn-ME" dirty="0"/>
              <a:t> </a:t>
            </a:r>
            <a:r>
              <a:rPr lang="en-US" dirty="0" err="1"/>
              <a:t>potrošnju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smanjujući</a:t>
            </a:r>
            <a:r>
              <a:rPr lang="en-US" dirty="0"/>
              <a:t> </a:t>
            </a:r>
            <a:r>
              <a:rPr lang="en-US" dirty="0" err="1"/>
              <a:t>izvoz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strancima</a:t>
            </a:r>
            <a:r>
              <a:rPr lang="en-US" dirty="0"/>
              <a:t> </a:t>
            </a:r>
            <a:r>
              <a:rPr lang="en-US" dirty="0" err="1"/>
              <a:t>skuplja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sr-Latn-ME" dirty="0"/>
              <a:t> </a:t>
            </a:r>
            <a:r>
              <a:rPr lang="sv-SE" dirty="0"/>
              <a:t>utiče na smanjenje privrednih aktivnosti te time i radnih mesta. </a:t>
            </a:r>
            <a:endParaRPr lang="sr-Latn-ME" dirty="0"/>
          </a:p>
          <a:p>
            <a:r>
              <a:rPr lang="sv-SE" dirty="0"/>
              <a:t>Padom dolara američki</a:t>
            </a:r>
            <a:r>
              <a:rPr lang="sr-Latn-ME" dirty="0"/>
              <a:t> </a:t>
            </a:r>
            <a:r>
              <a:rPr lang="vi-VN" dirty="0"/>
              <a:t>proizvođači postaju konkurentniji na stranim tržištima.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045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endParaRPr lang="sr-Latn-ME" dirty="0"/>
          </a:p>
          <a:p>
            <a:pPr marL="0" indent="0" algn="ctr">
              <a:buNone/>
            </a:pPr>
            <a:r>
              <a:rPr lang="sr-Latn-ME" dirty="0" smtClean="0"/>
              <a:t>FINANSIJSKE INSTITUCIJE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2731884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Zašto</a:t>
            </a:r>
            <a:r>
              <a:rPr lang="en-US" b="1" dirty="0"/>
              <a:t> </a:t>
            </a:r>
            <a:r>
              <a:rPr lang="en-US" b="1" dirty="0" err="1"/>
              <a:t>proučavati</a:t>
            </a:r>
            <a:r>
              <a:rPr lang="en-US" b="1" dirty="0"/>
              <a:t> </a:t>
            </a:r>
            <a:r>
              <a:rPr lang="en-US" b="1" dirty="0" err="1"/>
              <a:t>finansijske</a:t>
            </a:r>
            <a:r>
              <a:rPr lang="en-US" b="1" dirty="0"/>
              <a:t> </a:t>
            </a:r>
            <a:r>
              <a:rPr lang="en-US" b="1" dirty="0" err="1"/>
              <a:t>institucije</a:t>
            </a:r>
            <a:r>
              <a:rPr lang="en-US" b="1" dirty="0"/>
              <a:t>?</a:t>
            </a:r>
          </a:p>
          <a:p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najvažniji</a:t>
            </a:r>
            <a:r>
              <a:rPr lang="en-US" dirty="0"/>
              <a:t> </a:t>
            </a:r>
            <a:r>
              <a:rPr lang="sr-Latn-ME" dirty="0" smtClean="0"/>
              <a:t>dio</a:t>
            </a:r>
            <a:r>
              <a:rPr lang="en-US" dirty="0" smtClean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sr-Latn-ME" dirty="0" smtClean="0"/>
              <a:t>predmeta</a:t>
            </a:r>
            <a:r>
              <a:rPr lang="en-US" dirty="0" smtClean="0"/>
              <a:t>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Finansijska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funkcionišu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Bez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ne bi </a:t>
            </a:r>
            <a:r>
              <a:rPr lang="en-US" dirty="0" err="1"/>
              <a:t>mogla</a:t>
            </a:r>
            <a:r>
              <a:rPr lang="en-US" dirty="0"/>
              <a:t> </a:t>
            </a:r>
            <a:r>
              <a:rPr lang="en-US" dirty="0" err="1" smtClean="0"/>
              <a:t>prenositi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štediša</a:t>
            </a:r>
            <a:r>
              <a:rPr lang="en-US" dirty="0"/>
              <a:t> do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plasirali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vi-VN" dirty="0" smtClean="0"/>
              <a:t> </a:t>
            </a:r>
            <a:r>
              <a:rPr lang="vi-VN" dirty="0"/>
              <a:t>imaju veliki uticaj na funkcionisanje ekonomije u </a:t>
            </a:r>
            <a:r>
              <a:rPr lang="vi-VN" dirty="0" smtClean="0"/>
              <a:t>c</a:t>
            </a:r>
            <a:r>
              <a:rPr lang="sr-Latn-ME" dirty="0" smtClean="0"/>
              <a:t>j</a:t>
            </a:r>
            <a:r>
              <a:rPr lang="vi-VN" dirty="0" smtClean="0"/>
              <a:t>elini.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5363728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86356" cy="6485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3211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1. Centralna banka i vođenje monetarne politike</a:t>
            </a:r>
          </a:p>
          <a:p>
            <a:r>
              <a:rPr lang="pl-PL" dirty="0"/>
              <a:t>Najvažnija finansijska institucija u finansijskom sistemu je centralna banka. </a:t>
            </a:r>
          </a:p>
          <a:p>
            <a:r>
              <a:rPr lang="pl-PL" dirty="0"/>
              <a:t>Ona je </a:t>
            </a:r>
            <a:r>
              <a:rPr lang="vi-VN" dirty="0"/>
              <a:t>državna institucija koja je odgovorna za vođenje monetarne politike. </a:t>
            </a:r>
            <a:endParaRPr lang="sr-Latn-ME" dirty="0"/>
          </a:p>
          <a:p>
            <a:r>
              <a:rPr lang="vi-VN" dirty="0"/>
              <a:t>Monetarna politika</a:t>
            </a:r>
            <a:r>
              <a:rPr lang="sr-Latn-ME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kamatnim</a:t>
            </a:r>
            <a:r>
              <a:rPr lang="en-US" dirty="0"/>
              <a:t> </a:t>
            </a:r>
            <a:r>
              <a:rPr lang="en-US" dirty="0" err="1"/>
              <a:t>stopama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količinom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sr-Latn-ME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Sa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stope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inflaciju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cikluse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monetarnu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85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Struktura</a:t>
            </a:r>
            <a:r>
              <a:rPr lang="en-US" b="1" dirty="0"/>
              <a:t> </a:t>
            </a:r>
            <a:r>
              <a:rPr lang="en-US" b="1" dirty="0" err="1"/>
              <a:t>finansijskog</a:t>
            </a:r>
            <a:r>
              <a:rPr lang="en-US" b="1" dirty="0"/>
              <a:t> </a:t>
            </a:r>
            <a:r>
              <a:rPr lang="en-US" b="1" dirty="0" err="1" smtClean="0"/>
              <a:t>sistema</a:t>
            </a:r>
            <a:r>
              <a:rPr lang="sr-Latn-ME" b="1" dirty="0" smtClean="0"/>
              <a:t> (institucija)</a:t>
            </a:r>
            <a:endParaRPr lang="en-US" b="1" dirty="0"/>
          </a:p>
          <a:p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 smtClean="0"/>
              <a:t>privatnih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: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sr-Latn-ME" dirty="0" smtClean="0"/>
              <a:t>CB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želite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kreditirate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 </a:t>
            </a:r>
            <a:r>
              <a:rPr lang="en-US" dirty="0" err="1" smtClean="0"/>
              <a:t>nećete</a:t>
            </a:r>
            <a:r>
              <a:rPr lang="en-US" dirty="0" smtClean="0"/>
              <a:t> </a:t>
            </a:r>
            <a:r>
              <a:rPr lang="en-US" dirty="0" err="1"/>
              <a:t>otići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predsednicima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ćete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učiniti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,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 smtClean="0"/>
              <a:t>štedno</a:t>
            </a:r>
            <a:r>
              <a:rPr lang="sr-Latn-ME" dirty="0" smtClean="0"/>
              <a:t> </a:t>
            </a:r>
            <a:r>
              <a:rPr lang="vi-VN" dirty="0" smtClean="0"/>
              <a:t>kreditnih </a:t>
            </a:r>
            <a:r>
              <a:rPr lang="vi-VN" dirty="0"/>
              <a:t>zadruga, štedionica, investicionih fondova</a:t>
            </a:r>
            <a:r>
              <a:rPr lang="vi-VN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7728702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5174035"/>
          </a:xfrm>
        </p:spPr>
        <p:txBody>
          <a:bodyPr>
            <a:normAutofit lnSpcReduction="10000"/>
          </a:bodyPr>
          <a:lstStyle/>
          <a:p>
            <a:r>
              <a:rPr lang="vi-VN" dirty="0"/>
              <a:t>Sve ove institucije posuđuju novac</a:t>
            </a:r>
            <a:r>
              <a:rPr lang="sr-Latn-ME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uštedeli</a:t>
            </a:r>
            <a:r>
              <a:rPr lang="en-US" dirty="0"/>
              <a:t> </a:t>
            </a:r>
            <a:r>
              <a:rPr lang="en-US" dirty="0" err="1"/>
              <a:t>plasirajući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onima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poduhvate</a:t>
            </a:r>
            <a:r>
              <a:rPr lang="en-US" dirty="0"/>
              <a:t>.</a:t>
            </a:r>
          </a:p>
          <a:p>
            <a:r>
              <a:rPr lang="pl-PL" dirty="0"/>
              <a:t>Treba da saznamo odgovore na </a:t>
            </a:r>
            <a:r>
              <a:rPr lang="pl-PL" dirty="0" smtClean="0"/>
              <a:t>pitanja:</a:t>
            </a:r>
          </a:p>
          <a:p>
            <a:r>
              <a:rPr lang="pl-PL" dirty="0" smtClean="0"/>
              <a:t> </a:t>
            </a:r>
            <a:r>
              <a:rPr lang="pl-PL" dirty="0"/>
              <a:t>Zašto su finansijski posrednici od tako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?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nekima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a</a:t>
            </a:r>
            <a:r>
              <a:rPr lang="sr-Latn-ME" dirty="0"/>
              <a:t> </a:t>
            </a:r>
            <a:r>
              <a:rPr lang="en-US" dirty="0" err="1"/>
              <a:t>nekima</a:t>
            </a:r>
            <a:r>
              <a:rPr lang="en-US" dirty="0"/>
              <a:t> ne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? </a:t>
            </a:r>
            <a:r>
              <a:rPr lang="en-US" dirty="0" err="1"/>
              <a:t>Zašto</a:t>
            </a:r>
            <a:r>
              <a:rPr lang="en-US" dirty="0"/>
              <a:t> je to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najstrože</a:t>
            </a:r>
            <a:r>
              <a:rPr lang="en-US" dirty="0"/>
              <a:t> </a:t>
            </a:r>
            <a:r>
              <a:rPr lang="en-US" dirty="0" err="1"/>
              <a:t>regulisan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eloj</a:t>
            </a:r>
            <a:r>
              <a:rPr lang="en-US" dirty="0" smtClean="0"/>
              <a:t> </a:t>
            </a:r>
            <a:r>
              <a:rPr lang="en-US" dirty="0" err="1"/>
              <a:t>privredi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81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315200" cy="1214028"/>
          </a:xfrm>
        </p:spPr>
        <p:txBody>
          <a:bodyPr/>
          <a:lstStyle/>
          <a:p>
            <a:r>
              <a:rPr lang="sr-Latn-ME" dirty="0" smtClean="0"/>
              <a:t>literatura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6793"/>
            <a:ext cx="7315200" cy="4752568"/>
          </a:xfrm>
        </p:spPr>
        <p:txBody>
          <a:bodyPr>
            <a:normAutofit/>
          </a:bodyPr>
          <a:lstStyle/>
          <a:p>
            <a:r>
              <a:rPr lang="sr-Latn-ME" sz="3200" dirty="0"/>
              <a:t>Jahić Mehmed: Finansije i finansijsko pravo, Pravni fakultet Univerziteta u Sarajevu, Sarajevo, 2004.</a:t>
            </a:r>
          </a:p>
          <a:p>
            <a:r>
              <a:rPr lang="sr-Latn-ME" sz="3200" dirty="0" smtClean="0"/>
              <a:t> </a:t>
            </a:r>
            <a:r>
              <a:rPr lang="sr-Latn-ME" sz="3200" dirty="0"/>
              <a:t>Zakonski propisi iz oblasti koje čine sadržaj nastavnog predmeta</a:t>
            </a:r>
          </a:p>
        </p:txBody>
      </p:sp>
    </p:spTree>
    <p:extLst>
      <p:ext uri="{BB962C8B-B14F-4D97-AF65-F5344CB8AC3E}">
        <p14:creationId xmlns:p14="http://schemas.microsoft.com/office/powerpoint/2010/main" val="41736274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Banke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ostale</a:t>
            </a:r>
            <a:r>
              <a:rPr lang="en-US" b="1" dirty="0"/>
              <a:t> </a:t>
            </a:r>
            <a:r>
              <a:rPr lang="en-US" b="1" dirty="0" err="1"/>
              <a:t>finansijske</a:t>
            </a:r>
            <a:r>
              <a:rPr lang="en-US" b="1" dirty="0"/>
              <a:t> </a:t>
            </a:r>
            <a:r>
              <a:rPr lang="en-US" b="1" dirty="0" err="1"/>
              <a:t>institucije</a:t>
            </a:r>
            <a:endParaRPr lang="en-US" b="1" dirty="0"/>
          </a:p>
          <a:p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prihvataju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Pod </a:t>
            </a:r>
            <a:r>
              <a:rPr lang="sr-Latn-ME" dirty="0" smtClean="0"/>
              <a:t>ovim </a:t>
            </a:r>
            <a:r>
              <a:rPr lang="en-US" dirty="0" err="1" smtClean="0"/>
              <a:t>pojmom</a:t>
            </a:r>
            <a:r>
              <a:rPr lang="en-US" dirty="0" smtClean="0"/>
              <a:t>  </a:t>
            </a:r>
            <a:r>
              <a:rPr lang="en-US" dirty="0" err="1"/>
              <a:t>uključujemo</a:t>
            </a:r>
            <a:r>
              <a:rPr lang="en-US" dirty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štedno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, </a:t>
            </a:r>
            <a:r>
              <a:rPr lang="en-US" dirty="0" err="1"/>
              <a:t>štedionice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vi-VN" dirty="0" smtClean="0"/>
              <a:t>kojima pros</a:t>
            </a:r>
            <a:r>
              <a:rPr lang="sr-Latn-ME" dirty="0" smtClean="0"/>
              <a:t>j</a:t>
            </a:r>
            <a:r>
              <a:rPr lang="vi-VN" dirty="0" smtClean="0"/>
              <a:t>ečni </a:t>
            </a:r>
            <a:r>
              <a:rPr lang="vi-VN" dirty="0"/>
              <a:t>građanin najčešće dolazi u kontakt.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768682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vi-VN" dirty="0"/>
              <a:t>Veliki broj građana u </a:t>
            </a:r>
            <a:r>
              <a:rPr lang="vi-VN" dirty="0" smtClean="0"/>
              <a:t>sv</a:t>
            </a:r>
            <a:r>
              <a:rPr lang="sr-Latn-ME" dirty="0" smtClean="0"/>
              <a:t>ij</a:t>
            </a:r>
            <a:r>
              <a:rPr lang="vi-VN" dirty="0" smtClean="0"/>
              <a:t>etu </a:t>
            </a:r>
            <a:r>
              <a:rPr lang="vi-VN" dirty="0"/>
              <a:t>čuva</a:t>
            </a:r>
            <a:r>
              <a:rPr lang="sr-Latn-ME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tekućim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štednim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ostalim oblicima depozita u bankama. </a:t>
            </a:r>
          </a:p>
          <a:p>
            <a:r>
              <a:rPr lang="pl-PL" dirty="0"/>
              <a:t>One su jedan od najvećih finansijskih posrednika </a:t>
            </a:r>
            <a:r>
              <a:rPr lang="en-US" dirty="0"/>
              <a:t>pa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zaslužuju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pažnju</a:t>
            </a:r>
            <a:r>
              <a:rPr lang="en-US" dirty="0"/>
              <a:t>. </a:t>
            </a:r>
            <a:endParaRPr lang="sr-Latn-ME" dirty="0"/>
          </a:p>
          <a:p>
            <a:r>
              <a:rPr lang="sr-Latn-ME" dirty="0" smtClean="0"/>
              <a:t>Prije globalne ekonomske i finansijske krize poćetkom ovog vijeka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sr-Latn-ME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počele</a:t>
            </a:r>
            <a:r>
              <a:rPr lang="en-US" dirty="0"/>
              <a:t> da </a:t>
            </a:r>
            <a:r>
              <a:rPr lang="en-US" dirty="0" err="1"/>
              <a:t>ozbiljno</a:t>
            </a:r>
            <a:r>
              <a:rPr lang="en-US" dirty="0"/>
              <a:t> </a:t>
            </a:r>
            <a:r>
              <a:rPr lang="en-US" dirty="0" err="1"/>
              <a:t>ugrožavaju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t</a:t>
            </a:r>
            <a:r>
              <a:rPr lang="en-US" dirty="0" err="1" smtClean="0"/>
              <a:t>adašnji</a:t>
            </a:r>
            <a:r>
              <a:rPr lang="en-US" dirty="0" smtClean="0"/>
              <a:t> </a:t>
            </a:r>
            <a:r>
              <a:rPr lang="en-US" dirty="0" err="1"/>
              <a:t>neprikosnoveni</a:t>
            </a:r>
            <a:r>
              <a:rPr lang="en-US" dirty="0"/>
              <a:t> </a:t>
            </a:r>
            <a:r>
              <a:rPr lang="en-US" dirty="0" err="1"/>
              <a:t>primat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1463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Finansijske</a:t>
            </a:r>
            <a:r>
              <a:rPr lang="en-US" b="1" dirty="0"/>
              <a:t> </a:t>
            </a:r>
            <a:r>
              <a:rPr lang="en-US" b="1" dirty="0" err="1"/>
              <a:t>inovacije</a:t>
            </a:r>
            <a:endParaRPr lang="en-US" b="1" dirty="0"/>
          </a:p>
          <a:p>
            <a:r>
              <a:rPr lang="en-US" dirty="0"/>
              <a:t>Danas </a:t>
            </a:r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službenika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šalterom</a:t>
            </a:r>
            <a:r>
              <a:rPr lang="en-US" dirty="0"/>
              <a:t> </a:t>
            </a:r>
            <a:r>
              <a:rPr lang="en-US" dirty="0" err="1"/>
              <a:t>podižete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bankomata</a:t>
            </a:r>
            <a:r>
              <a:rPr lang="en-US" dirty="0"/>
              <a:t>,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možete</a:t>
            </a:r>
            <a:r>
              <a:rPr lang="en-US" dirty="0"/>
              <a:t> </a:t>
            </a:r>
            <a:r>
              <a:rPr lang="en-US" dirty="0" err="1"/>
              <a:t>proveriti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kompjutera</a:t>
            </a:r>
            <a:r>
              <a:rPr lang="en-US" dirty="0"/>
              <a:t> od </a:t>
            </a:r>
            <a:r>
              <a:rPr lang="en-US" dirty="0" err="1"/>
              <a:t>kuće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One s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sr-Latn-ME" dirty="0" smtClean="0"/>
              <a:t>na </a:t>
            </a:r>
            <a:r>
              <a:rPr lang="en-US" dirty="0" err="1" smtClean="0"/>
              <a:t>kreativan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razmišljanja</a:t>
            </a:r>
            <a:r>
              <a:rPr lang="sr-Latn-ME" dirty="0" smtClean="0"/>
              <a:t> kod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02365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US" dirty="0" err="1"/>
              <a:t>Posmatrajući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sr-Latn-ME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bile </a:t>
            </a:r>
            <a:r>
              <a:rPr lang="en-US" dirty="0" err="1"/>
              <a:t>kreativne</a:t>
            </a:r>
            <a:r>
              <a:rPr lang="en-US" dirty="0"/>
              <a:t> u </a:t>
            </a:r>
            <a:r>
              <a:rPr lang="en-US" dirty="0" err="1"/>
              <a:t>prošlosti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do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en-US" dirty="0" err="1"/>
              <a:t>ponavljanja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kreativnosti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sr-Latn-ME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korisne</a:t>
            </a:r>
            <a:r>
              <a:rPr lang="en-US" dirty="0"/>
              <a:t> </a:t>
            </a:r>
            <a:r>
              <a:rPr lang="en-US" dirty="0" err="1"/>
              <a:t>ključeve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pronalaženje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/>
              <a:t> o </a:t>
            </a:r>
            <a:r>
              <a:rPr lang="en-US" dirty="0" err="1"/>
              <a:t>mogućim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sr-Latn-ME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178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r-Latn-ME" dirty="0" smtClean="0"/>
              <a:t> </a:t>
            </a:r>
          </a:p>
          <a:p>
            <a:pPr marL="0" indent="0" algn="ctr">
              <a:buNone/>
            </a:pPr>
            <a:endParaRPr lang="sr-Latn-ME" dirty="0"/>
          </a:p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r>
              <a:rPr lang="sr-Latn-ME" dirty="0" smtClean="0"/>
              <a:t>ULOGA I FUNKCIJA FINANSIJSKIH TRŽIŠTA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812940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Uloga</a:t>
            </a:r>
            <a:r>
              <a:rPr lang="en-US" b="1" dirty="0"/>
              <a:t> </a:t>
            </a:r>
            <a:r>
              <a:rPr lang="en-US" b="1" dirty="0" err="1"/>
              <a:t>finansijskih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rekli</a:t>
            </a:r>
            <a:r>
              <a:rPr lang="en-US" dirty="0"/>
              <a:t> da je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ekonomska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preusm</a:t>
            </a:r>
            <a:r>
              <a:rPr lang="sr-Latn-ME" dirty="0" smtClean="0"/>
              <a:t>j</a:t>
            </a:r>
            <a:r>
              <a:rPr lang="en-US" dirty="0" err="1" smtClean="0"/>
              <a:t>eravanje</a:t>
            </a:r>
            <a:r>
              <a:rPr lang="sr-Latn-ME" dirty="0" smtClean="0"/>
              <a:t> </a:t>
            </a:r>
            <a:r>
              <a:rPr lang="en-US" dirty="0" err="1" smtClean="0"/>
              <a:t>slobodnih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od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uštedeli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trošeći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nedostaju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trošiti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 smtClean="0"/>
              <a:t>stvorenog</a:t>
            </a:r>
            <a:r>
              <a:rPr lang="sr-Latn-ME" dirty="0" smtClean="0"/>
              <a:t> </a:t>
            </a:r>
            <a:r>
              <a:rPr lang="en-US" dirty="0" err="1" smtClean="0"/>
              <a:t>dohotka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93754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0912" y="764704"/>
            <a:ext cx="7622176" cy="5361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89790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Oni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štede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kreditiraju</a:t>
            </a:r>
            <a:r>
              <a:rPr lang="en-US" dirty="0"/>
              <a:t> (</a:t>
            </a:r>
            <a:r>
              <a:rPr lang="en-US" dirty="0" err="1"/>
              <a:t>štediše</a:t>
            </a:r>
            <a:r>
              <a:rPr lang="en-US" dirty="0"/>
              <a:t> – </a:t>
            </a:r>
            <a:r>
              <a:rPr lang="en-US" dirty="0" err="1"/>
              <a:t>kreditori</a:t>
            </a:r>
            <a:r>
              <a:rPr lang="en-US" dirty="0"/>
              <a:t>)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levoj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, a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desnoj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.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štediše</a:t>
            </a:r>
            <a:r>
              <a:rPr lang="en-US" dirty="0"/>
              <a:t> </a:t>
            </a:r>
            <a:r>
              <a:rPr lang="en-US" dirty="0" err="1"/>
              <a:t>kreditori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it-IT" dirty="0" smtClean="0"/>
              <a:t>domaćinstva </a:t>
            </a:r>
            <a:r>
              <a:rPr lang="it-IT" dirty="0"/>
              <a:t>ali i preduzeća i </a:t>
            </a:r>
            <a:r>
              <a:rPr lang="it-IT" dirty="0" smtClean="0"/>
              <a:t>vlada</a:t>
            </a:r>
            <a:r>
              <a:rPr lang="sr-Latn-ME" dirty="0" smtClean="0"/>
              <a:t>,</a:t>
            </a:r>
            <a:r>
              <a:rPr lang="it-IT" dirty="0" smtClean="0"/>
              <a:t> </a:t>
            </a:r>
            <a:r>
              <a:rPr lang="it-IT" dirty="0"/>
              <a:t>a i strani investitori i strane vlade nekada imaju </a:t>
            </a:r>
            <a:r>
              <a:rPr lang="it-IT" dirty="0" smtClean="0"/>
              <a:t>toliko</a:t>
            </a:r>
            <a:r>
              <a:rPr lang="sr-Latn-ME" dirty="0" smtClean="0"/>
              <a:t> </a:t>
            </a:r>
            <a:r>
              <a:rPr lang="en-US" dirty="0" err="1" smtClean="0"/>
              <a:t>slobodnih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zemlji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Najznačajniji</a:t>
            </a:r>
            <a:r>
              <a:rPr lang="en-US" dirty="0" smtClean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 smtClean="0"/>
              <a:t>potrošači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552022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/>
              <a:t> Ali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domaćinstva</a:t>
            </a:r>
            <a:r>
              <a:rPr lang="en-US" dirty="0"/>
              <a:t>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sr-Latn-ME" dirty="0"/>
              <a:t> </a:t>
            </a:r>
            <a:r>
              <a:rPr lang="en-US" dirty="0" err="1"/>
              <a:t>zarad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, </a:t>
            </a:r>
            <a:r>
              <a:rPr lang="en-US" dirty="0" err="1"/>
              <a:t>kuća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nameštaja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Strelice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sr-Latn-ME" dirty="0"/>
              <a:t> </a:t>
            </a:r>
            <a:r>
              <a:rPr lang="en-US" dirty="0" err="1"/>
              <a:t>teku</a:t>
            </a:r>
            <a:r>
              <a:rPr lang="en-US" dirty="0"/>
              <a:t> od </a:t>
            </a:r>
            <a:r>
              <a:rPr lang="en-US" dirty="0" err="1"/>
              <a:t>štediša</a:t>
            </a:r>
            <a:r>
              <a:rPr lang="en-US" dirty="0"/>
              <a:t> – </a:t>
            </a:r>
            <a:r>
              <a:rPr lang="en-US" dirty="0" err="1"/>
              <a:t>kreditora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dužnicima</a:t>
            </a:r>
            <a:r>
              <a:rPr lang="en-US" dirty="0"/>
              <a:t> </a:t>
            </a:r>
            <a:r>
              <a:rPr lang="en-US" dirty="0" err="1"/>
              <a:t>potrošačima</a:t>
            </a:r>
            <a:r>
              <a:rPr lang="en-US" dirty="0"/>
              <a:t> </a:t>
            </a:r>
            <a:r>
              <a:rPr lang="en-US" dirty="0" err="1"/>
              <a:t>koristeći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tom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pravca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finansijama</a:t>
            </a:r>
            <a:r>
              <a:rPr lang="en-US" dirty="0"/>
              <a:t> ( </a:t>
            </a:r>
            <a:r>
              <a:rPr lang="en-US" dirty="0" err="1"/>
              <a:t>pravac</a:t>
            </a:r>
            <a:r>
              <a:rPr lang="en-US" dirty="0"/>
              <a:t> u </a:t>
            </a:r>
            <a:r>
              <a:rPr lang="en-US" dirty="0" err="1"/>
              <a:t>dnu</a:t>
            </a:r>
            <a:r>
              <a:rPr lang="en-US" dirty="0"/>
              <a:t> </a:t>
            </a:r>
            <a:r>
              <a:rPr lang="en-US" dirty="0" err="1"/>
              <a:t>slike</a:t>
            </a:r>
            <a:r>
              <a:rPr lang="en-US" dirty="0"/>
              <a:t>)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sr-Latn-ME" dirty="0"/>
              <a:t> </a:t>
            </a:r>
            <a:r>
              <a:rPr lang="pl-PL" dirty="0"/>
              <a:t>direktno od kreditora tako što im na finansijskim tržištima prodaju </a:t>
            </a:r>
            <a:r>
              <a:rPr lang="pl-PL" b="1" dirty="0"/>
              <a:t>hartije od </a:t>
            </a:r>
            <a:r>
              <a:rPr lang="pl-PL" b="1" dirty="0" smtClean="0"/>
              <a:t>vrijednosti</a:t>
            </a:r>
            <a:r>
              <a:rPr lang="pl-PL" b="1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3177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 err="1"/>
              <a:t>Hartije</a:t>
            </a:r>
            <a:r>
              <a:rPr lang="en-US" b="1" i="1" dirty="0"/>
              <a:t> od </a:t>
            </a:r>
            <a:r>
              <a:rPr lang="en-US" b="1" i="1" dirty="0" err="1" smtClean="0"/>
              <a:t>vr</a:t>
            </a:r>
            <a:r>
              <a:rPr lang="sr-Latn-ME" b="1" i="1" dirty="0" smtClean="0"/>
              <a:t>ij</a:t>
            </a:r>
            <a:r>
              <a:rPr lang="en-US" b="1" i="1" dirty="0" err="1" smtClean="0"/>
              <a:t>ednosti</a:t>
            </a:r>
            <a:r>
              <a:rPr lang="en-US" b="1" i="1" dirty="0" smtClean="0"/>
              <a:t> </a:t>
            </a:r>
            <a:r>
              <a:rPr lang="en-US" i="1" dirty="0" err="1"/>
              <a:t>predstavljaju</a:t>
            </a:r>
            <a:r>
              <a:rPr lang="en-US" i="1" dirty="0"/>
              <a:t> </a:t>
            </a:r>
            <a:r>
              <a:rPr lang="en-US" i="1" dirty="0" err="1"/>
              <a:t>potraživanja</a:t>
            </a:r>
            <a:r>
              <a:rPr lang="en-US" i="1" dirty="0"/>
              <a:t> </a:t>
            </a:r>
            <a:r>
              <a:rPr lang="en-US" i="1" dirty="0" err="1"/>
              <a:t>prema</a:t>
            </a:r>
            <a:r>
              <a:rPr lang="en-US" i="1" dirty="0"/>
              <a:t> </a:t>
            </a:r>
            <a:r>
              <a:rPr lang="en-US" i="1" dirty="0" err="1"/>
              <a:t>dužnikovom</a:t>
            </a:r>
            <a:r>
              <a:rPr lang="en-US" i="1" dirty="0"/>
              <a:t> </a:t>
            </a:r>
            <a:r>
              <a:rPr lang="en-US" i="1" dirty="0" err="1"/>
              <a:t>budućem</a:t>
            </a:r>
            <a:r>
              <a:rPr lang="en-US" i="1" dirty="0"/>
              <a:t> </a:t>
            </a:r>
            <a:r>
              <a:rPr lang="en-US" i="1" dirty="0" err="1"/>
              <a:t>dohotku</a:t>
            </a:r>
            <a:r>
              <a:rPr lang="en-US" i="1" dirty="0"/>
              <a:t> </a:t>
            </a:r>
            <a:r>
              <a:rPr lang="en-US" i="1" dirty="0" err="1" smtClean="0"/>
              <a:t>ili</a:t>
            </a:r>
            <a:r>
              <a:rPr lang="sr-Latn-ME" i="1" dirty="0" smtClean="0"/>
              <a:t> </a:t>
            </a:r>
            <a:r>
              <a:rPr lang="en-US" i="1" dirty="0" err="1" smtClean="0"/>
              <a:t>imovini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 dug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(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sr-Latn-ME" dirty="0" smtClean="0"/>
              <a:t>Adnan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sr-Latn-ME" dirty="0"/>
              <a:t> </a:t>
            </a:r>
            <a:r>
              <a:rPr lang="vi-VN" dirty="0"/>
              <a:t>potrebu da pozajmi novčana sredstva da plati novi pogon za </a:t>
            </a:r>
            <a:r>
              <a:rPr lang="sr-Latn-ME" dirty="0" smtClean="0"/>
              <a:t>preradu voća</a:t>
            </a:r>
            <a:r>
              <a:rPr lang="vi-VN" dirty="0" smtClean="0"/>
              <a:t>, </a:t>
            </a:r>
            <a:r>
              <a:rPr lang="vi-VN" dirty="0"/>
              <a:t>mogao bi ta</a:t>
            </a:r>
            <a:r>
              <a:rPr lang="sr-Latn-ME" dirty="0"/>
              <a:t> </a:t>
            </a:r>
            <a:r>
              <a:rPr lang="en-US" dirty="0" err="1"/>
              <a:t>sredstva</a:t>
            </a:r>
            <a:r>
              <a:rPr lang="en-US" dirty="0"/>
              <a:t> da </a:t>
            </a:r>
            <a:r>
              <a:rPr lang="en-US" dirty="0" err="1"/>
              <a:t>pozajmi</a:t>
            </a:r>
            <a:r>
              <a:rPr lang="en-US" dirty="0"/>
              <a:t> od </a:t>
            </a:r>
            <a:r>
              <a:rPr lang="en-US" dirty="0" err="1"/>
              <a:t>štediše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bi mu </a:t>
            </a:r>
            <a:r>
              <a:rPr lang="en-US" dirty="0" err="1"/>
              <a:t>prodao</a:t>
            </a:r>
            <a:r>
              <a:rPr lang="en-US" dirty="0"/>
              <a:t> </a:t>
            </a:r>
            <a:r>
              <a:rPr lang="en-US" b="1" i="1" dirty="0" err="1"/>
              <a:t>obveznicu</a:t>
            </a:r>
            <a:r>
              <a:rPr lang="en-US" b="1" i="1" dirty="0"/>
              <a:t> </a:t>
            </a:r>
            <a:r>
              <a:rPr lang="en-US" i="1" dirty="0"/>
              <a:t>– </a:t>
            </a:r>
            <a:r>
              <a:rPr lang="en-US" i="1" dirty="0" err="1"/>
              <a:t>dužnički</a:t>
            </a:r>
            <a:r>
              <a:rPr lang="en-US" i="1" dirty="0"/>
              <a:t> </a:t>
            </a:r>
            <a:r>
              <a:rPr lang="en-US" i="1" dirty="0" err="1" smtClean="0"/>
              <a:t>vr</a:t>
            </a:r>
            <a:r>
              <a:rPr lang="sr-Latn-ME" i="1" dirty="0" smtClean="0"/>
              <a:t>ij</a:t>
            </a:r>
            <a:r>
              <a:rPr lang="en-US" i="1" dirty="0" err="1" smtClean="0"/>
              <a:t>ednosni</a:t>
            </a:r>
            <a:r>
              <a:rPr lang="sr-Latn-ME" i="1" dirty="0" smtClean="0"/>
              <a:t> </a:t>
            </a:r>
            <a:r>
              <a:rPr lang="sv-SE" i="1" dirty="0"/>
              <a:t>papir koji predstavlja obećanje plaćanja u redovnim vremenskim intervalima tokom</a:t>
            </a:r>
            <a:r>
              <a:rPr lang="sr-Latn-ME" i="1" dirty="0"/>
              <a:t> </a:t>
            </a:r>
            <a:r>
              <a:rPr lang="vi-VN" i="1" dirty="0" smtClean="0"/>
              <a:t>unapr</a:t>
            </a:r>
            <a:r>
              <a:rPr lang="sr-Latn-ME" i="1" dirty="0" smtClean="0"/>
              <a:t>ij</a:t>
            </a:r>
            <a:r>
              <a:rPr lang="vi-VN" i="1" dirty="0" smtClean="0"/>
              <a:t>ed </a:t>
            </a:r>
            <a:r>
              <a:rPr lang="vi-VN" i="1" dirty="0"/>
              <a:t>utvrđenog vremenskog razdoblja.</a:t>
            </a:r>
          </a:p>
          <a:p>
            <a:pPr algn="just"/>
            <a:r>
              <a:rPr lang="en-US" dirty="0" err="1"/>
              <a:t>Zašto</a:t>
            </a:r>
            <a:r>
              <a:rPr lang="en-US" dirty="0"/>
              <a:t> je </a:t>
            </a:r>
            <a:r>
              <a:rPr lang="en-US" dirty="0" err="1" smtClean="0"/>
              <a:t>preusm</a:t>
            </a:r>
            <a:r>
              <a:rPr lang="sr-Latn-ME" dirty="0" smtClean="0"/>
              <a:t>j</a:t>
            </a:r>
            <a:r>
              <a:rPr lang="en-US" dirty="0" err="1" smtClean="0"/>
              <a:t>eravanje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od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potrošačima</a:t>
            </a:r>
            <a:r>
              <a:rPr lang="en-US" dirty="0"/>
              <a:t>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ekonomiju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55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315200" cy="1154097"/>
          </a:xfrm>
        </p:spPr>
        <p:txBody>
          <a:bodyPr/>
          <a:lstStyle/>
          <a:p>
            <a:r>
              <a:rPr lang="sr-Latn-ME" dirty="0" smtClean="0"/>
              <a:t>Nastavne jedinice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4825"/>
            <a:ext cx="7315200" cy="4464536"/>
          </a:xfrm>
        </p:spPr>
        <p:txBody>
          <a:bodyPr>
            <a:normAutofit lnSpcReduction="10000"/>
          </a:bodyPr>
          <a:lstStyle/>
          <a:p>
            <a:r>
              <a:rPr lang="sr-Latn-ME" sz="3200" dirty="0" smtClean="0"/>
              <a:t>Finansijski sistem i finansijska tržišta</a:t>
            </a:r>
          </a:p>
          <a:p>
            <a:r>
              <a:rPr lang="sr-Latn-ME" sz="3200" dirty="0" smtClean="0"/>
              <a:t>Opšte </a:t>
            </a:r>
            <a:r>
              <a:rPr lang="sr-Latn-ME" sz="3200" dirty="0"/>
              <a:t>naznake o pravu finansijskih institucija i vrstama finansijskih institucija</a:t>
            </a:r>
          </a:p>
          <a:p>
            <a:r>
              <a:rPr lang="sr-Latn-ME" sz="3200" dirty="0" smtClean="0"/>
              <a:t>Banke i ostale finansijske </a:t>
            </a:r>
            <a:r>
              <a:rPr lang="sr-Latn-ME" sz="3200" dirty="0"/>
              <a:t>institucije</a:t>
            </a:r>
          </a:p>
          <a:p>
            <a:r>
              <a:rPr lang="sr-Latn-ME" sz="3200" dirty="0"/>
              <a:t>Fondovi</a:t>
            </a:r>
          </a:p>
          <a:p>
            <a:r>
              <a:rPr lang="sr-Latn-ME" sz="3200" dirty="0"/>
              <a:t>Društva za </a:t>
            </a:r>
            <a:r>
              <a:rPr lang="sr-Latn-ME" sz="3200" dirty="0" smtClean="0"/>
              <a:t>osiguranje</a:t>
            </a:r>
          </a:p>
          <a:p>
            <a:r>
              <a:rPr lang="sr-Latn-ME" dirty="0" smtClean="0"/>
              <a:t>Regulacija finansijskog sistema</a:t>
            </a:r>
            <a:endParaRPr lang="sr-Latn-ME" sz="3200" dirty="0"/>
          </a:p>
        </p:txBody>
      </p:sp>
    </p:spTree>
    <p:extLst>
      <p:ext uri="{BB962C8B-B14F-4D97-AF65-F5344CB8AC3E}">
        <p14:creationId xmlns:p14="http://schemas.microsoft.com/office/powerpoint/2010/main" val="22405657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Odgovor</a:t>
            </a:r>
            <a:r>
              <a:rPr lang="en-US" dirty="0" smtClean="0"/>
              <a:t> </a:t>
            </a:r>
            <a:r>
              <a:rPr lang="en-US" dirty="0" err="1" smtClean="0"/>
              <a:t>leži</a:t>
            </a:r>
            <a:r>
              <a:rPr lang="en-US" dirty="0" smtClean="0"/>
              <a:t> u </a:t>
            </a:r>
            <a:r>
              <a:rPr lang="en-US" dirty="0" err="1" smtClean="0"/>
              <a:t>jednostavnoj</a:t>
            </a:r>
            <a:r>
              <a:rPr lang="en-US" dirty="0" smtClean="0"/>
              <a:t> </a:t>
            </a:r>
            <a:r>
              <a:rPr lang="en-US" dirty="0" err="1" smtClean="0"/>
              <a:t>činjenici</a:t>
            </a:r>
            <a:r>
              <a:rPr lang="en-US" dirty="0" smtClean="0"/>
              <a:t> da </a:t>
            </a:r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štede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sr-Latn-ME" dirty="0" smtClean="0"/>
              <a:t> </a:t>
            </a:r>
            <a:r>
              <a:rPr lang="en-US" dirty="0" err="1" smtClean="0"/>
              <a:t>preduzetnici</a:t>
            </a:r>
            <a:r>
              <a:rPr lang="en-US" dirty="0" smtClean="0"/>
              <a:t> </a:t>
            </a:r>
            <a:r>
              <a:rPr lang="en-US" dirty="0" err="1" smtClean="0"/>
              <a:t>tj</a:t>
            </a:r>
            <a:r>
              <a:rPr lang="en-US" dirty="0" smtClean="0"/>
              <a:t> </a:t>
            </a:r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znaju</a:t>
            </a:r>
            <a:r>
              <a:rPr lang="en-US" dirty="0" smtClean="0"/>
              <a:t>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da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 smtClean="0"/>
              <a:t>sredstva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znaju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raspoložive</a:t>
            </a:r>
            <a:r>
              <a:rPr lang="sr-Latn-ME" dirty="0" smtClean="0"/>
              <a:t> </a:t>
            </a:r>
            <a:r>
              <a:rPr lang="vi-VN" dirty="0" smtClean="0"/>
              <a:t>profitabilne </a:t>
            </a:r>
            <a:r>
              <a:rPr lang="vi-VN" dirty="0"/>
              <a:t>mogućnosti ulaganja. </a:t>
            </a:r>
            <a:endParaRPr lang="sr-Latn-ME" dirty="0" smtClean="0"/>
          </a:p>
          <a:p>
            <a:r>
              <a:rPr lang="vi-VN" dirty="0" smtClean="0"/>
              <a:t>Recimo </a:t>
            </a:r>
            <a:r>
              <a:rPr lang="vi-VN" dirty="0"/>
              <a:t>da posedujete iznos ušteđenog novca u </a:t>
            </a:r>
            <a:r>
              <a:rPr lang="vi-VN" dirty="0" smtClean="0"/>
              <a:t>iznosu</a:t>
            </a:r>
            <a:r>
              <a:rPr lang="sr-Latn-ME" dirty="0" smtClean="0"/>
              <a:t> </a:t>
            </a:r>
            <a:r>
              <a:rPr lang="en-US" dirty="0" smtClean="0"/>
              <a:t>od 1</a:t>
            </a:r>
            <a:r>
              <a:rPr lang="sr-Latn-ME" dirty="0" smtClean="0"/>
              <a:t>0.</a:t>
            </a:r>
            <a:r>
              <a:rPr lang="en-US" dirty="0" smtClean="0"/>
              <a:t>000 </a:t>
            </a:r>
            <a:r>
              <a:rPr lang="sr-Latn-ME" dirty="0"/>
              <a:t>€</a:t>
            </a:r>
            <a:r>
              <a:rPr lang="en-US" dirty="0" smtClean="0"/>
              <a:t> </a:t>
            </a:r>
            <a:r>
              <a:rPr lang="en-US" dirty="0" err="1"/>
              <a:t>ali</a:t>
            </a:r>
            <a:r>
              <a:rPr lang="en-US" dirty="0"/>
              <a:t> ta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nemožete</a:t>
            </a:r>
            <a:r>
              <a:rPr lang="en-US" dirty="0"/>
              <a:t> da </a:t>
            </a:r>
            <a:r>
              <a:rPr lang="en-US" dirty="0" err="1"/>
              <a:t>plasirate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ne </a:t>
            </a:r>
            <a:r>
              <a:rPr lang="en-US" dirty="0" err="1"/>
              <a:t>postoje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vi-VN" dirty="0" smtClean="0"/>
              <a:t>će </a:t>
            </a:r>
            <a:r>
              <a:rPr lang="vi-VN" dirty="0"/>
              <a:t>vam ta sredstva stajati i na njima nećete zaraditi kamatu. </a:t>
            </a:r>
            <a:endParaRPr lang="sr-Latn-ME" dirty="0" smtClean="0"/>
          </a:p>
          <a:p>
            <a:r>
              <a:rPr lang="vi-VN" dirty="0" smtClean="0"/>
              <a:t>Međutim </a:t>
            </a:r>
            <a:r>
              <a:rPr lang="vi-VN" dirty="0"/>
              <a:t>neko drugi </a:t>
            </a:r>
            <a:r>
              <a:rPr lang="vi-VN" dirty="0" smtClean="0"/>
              <a:t>zna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produktivno</a:t>
            </a:r>
            <a:r>
              <a:rPr lang="en-US" dirty="0"/>
              <a:t> </a:t>
            </a:r>
            <a:r>
              <a:rPr lang="en-US" dirty="0" err="1"/>
              <a:t>uposli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vaš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135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Kada</a:t>
            </a:r>
            <a:r>
              <a:rPr lang="en-US" dirty="0"/>
              <a:t> bi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stupite</a:t>
            </a:r>
            <a:r>
              <a:rPr lang="en-US" dirty="0"/>
              <a:t> u </a:t>
            </a:r>
            <a:r>
              <a:rPr lang="en-US" dirty="0" err="1"/>
              <a:t>kontakt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/>
              <a:t>tom </a:t>
            </a:r>
            <a:r>
              <a:rPr lang="en-US" dirty="0" err="1"/>
              <a:t>osobom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ponuditi</a:t>
            </a:r>
            <a:r>
              <a:rPr lang="en-US" dirty="0"/>
              <a:t> </a:t>
            </a:r>
            <a:r>
              <a:rPr lang="en-US" dirty="0" err="1"/>
              <a:t>vaših</a:t>
            </a:r>
            <a:r>
              <a:rPr lang="en-US" dirty="0"/>
              <a:t> </a:t>
            </a:r>
            <a:r>
              <a:rPr lang="en-US" dirty="0" smtClean="0"/>
              <a:t>1</a:t>
            </a:r>
            <a:r>
              <a:rPr lang="sr-Latn-ME" dirty="0" smtClean="0"/>
              <a:t>0.</a:t>
            </a:r>
            <a:r>
              <a:rPr lang="en-US" dirty="0" smtClean="0"/>
              <a:t>000 e</a:t>
            </a:r>
            <a:r>
              <a:rPr lang="sr-Latn-ME" dirty="0" smtClean="0"/>
              <a:t>u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pozajmljenih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pl-PL" dirty="0" smtClean="0"/>
              <a:t>1.000 eura </a:t>
            </a:r>
            <a:r>
              <a:rPr lang="pl-PL" dirty="0"/>
              <a:t>godišnje. Tako bi ste oboje bili na dobitku.</a:t>
            </a:r>
          </a:p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ne bi </a:t>
            </a:r>
            <a:r>
              <a:rPr lang="en-US" dirty="0" err="1"/>
              <a:t>postojala</a:t>
            </a:r>
            <a:r>
              <a:rPr lang="en-US" dirty="0"/>
              <a:t>,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ne bi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sreli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osobu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komplikovano</a:t>
            </a:r>
            <a:r>
              <a:rPr lang="en-US" dirty="0"/>
              <a:t>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od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/>
              <a:t>vidi</a:t>
            </a:r>
            <a:r>
              <a:rPr lang="sr-Latn-ME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do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vidi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4637936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n-US" dirty="0" smtClean="0"/>
              <a:t>Ob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zatočene</a:t>
            </a:r>
            <a:r>
              <a:rPr lang="en-US" dirty="0"/>
              <a:t> u status quo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lošije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funkcionišu</a:t>
            </a:r>
            <a:r>
              <a:rPr lang="en-US" dirty="0"/>
              <a:t>.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ključna</a:t>
            </a:r>
            <a:r>
              <a:rPr lang="sr-Latn-ME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sr-Latn-ME" dirty="0"/>
              <a:t> </a:t>
            </a:r>
            <a:r>
              <a:rPr lang="en-US" dirty="0" err="1"/>
              <a:t>pojedincima</a:t>
            </a:r>
            <a:r>
              <a:rPr lang="en-US" dirty="0"/>
              <a:t> da </a:t>
            </a:r>
            <a:r>
              <a:rPr lang="en-US" dirty="0" err="1"/>
              <a:t>poboljšaju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sr-Latn-ME" dirty="0"/>
              <a:t> uzimaju stambene kredite.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224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 ova </a:t>
            </a:r>
            <a:r>
              <a:rPr lang="en-US" dirty="0" err="1" smtClean="0"/>
              <a:t>mogućnost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bi </a:t>
            </a:r>
            <a:r>
              <a:rPr lang="en-US" dirty="0" err="1" smtClean="0"/>
              <a:t>možda</a:t>
            </a:r>
            <a:r>
              <a:rPr lang="en-US" dirty="0" smtClean="0"/>
              <a:t> u </a:t>
            </a:r>
            <a:r>
              <a:rPr lang="en-US" dirty="0" err="1" smtClean="0"/>
              <a:t>dužem</a:t>
            </a:r>
            <a:r>
              <a:rPr lang="sr-Latn-ME" dirty="0" smtClean="0"/>
              <a:t> </a:t>
            </a:r>
            <a:r>
              <a:rPr lang="en-US" dirty="0" err="1" smtClean="0"/>
              <a:t>vremenskom</a:t>
            </a:r>
            <a:r>
              <a:rPr lang="en-US" dirty="0" smtClean="0"/>
              <a:t> </a:t>
            </a:r>
            <a:r>
              <a:rPr lang="en-US" dirty="0" err="1" smtClean="0"/>
              <a:t>periodu</a:t>
            </a:r>
            <a:r>
              <a:rPr lang="en-US" dirty="0" smtClean="0"/>
              <a:t> </a:t>
            </a:r>
            <a:r>
              <a:rPr lang="en-US" dirty="0" err="1" smtClean="0"/>
              <a:t>uspeli</a:t>
            </a:r>
            <a:r>
              <a:rPr lang="en-US" dirty="0" smtClean="0"/>
              <a:t> da </a:t>
            </a:r>
            <a:r>
              <a:rPr lang="en-US" dirty="0" err="1" smtClean="0"/>
              <a:t>uštede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 smtClean="0"/>
              <a:t>kuće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tada</a:t>
            </a:r>
            <a:r>
              <a:rPr lang="en-US" dirty="0" smtClean="0"/>
              <a:t> bi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bili</a:t>
            </a:r>
            <a:r>
              <a:rPr lang="sr-Latn-ME" dirty="0" smtClean="0"/>
              <a:t> </a:t>
            </a:r>
            <a:r>
              <a:rPr lang="en-US" dirty="0" err="1" smtClean="0"/>
              <a:t>prestari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ne bi </a:t>
            </a:r>
            <a:r>
              <a:rPr lang="en-US" dirty="0" err="1" smtClean="0"/>
              <a:t>stigli</a:t>
            </a:r>
            <a:r>
              <a:rPr lang="en-US" dirty="0" smtClean="0"/>
              <a:t> da u </a:t>
            </a:r>
            <a:r>
              <a:rPr lang="en-US" dirty="0" err="1" smtClean="0"/>
              <a:t>njoj</a:t>
            </a:r>
            <a:r>
              <a:rPr lang="en-US" dirty="0" smtClean="0"/>
              <a:t> </a:t>
            </a:r>
            <a:r>
              <a:rPr lang="en-US" dirty="0" err="1" smtClean="0"/>
              <a:t>uživaju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postojanj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ljudima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vi-VN" dirty="0" smtClean="0"/>
              <a:t>data mogućnost da dobiju novac po određenoj c</a:t>
            </a:r>
            <a:r>
              <a:rPr lang="sr-Latn-ME" dirty="0" smtClean="0"/>
              <a:t>ij</a:t>
            </a:r>
            <a:r>
              <a:rPr lang="vi-VN" dirty="0" smtClean="0"/>
              <a:t>eni tj</a:t>
            </a:r>
            <a:r>
              <a:rPr lang="sr-Latn-ME" dirty="0" smtClean="0"/>
              <a:t>.</a:t>
            </a:r>
            <a:r>
              <a:rPr lang="vi-VN" dirty="0" smtClean="0"/>
              <a:t> kamati koju su spremni da plate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edovali</a:t>
            </a:r>
            <a:r>
              <a:rPr lang="en-US" dirty="0" smtClean="0"/>
              <a:t> </a:t>
            </a:r>
            <a:r>
              <a:rPr lang="en-US" dirty="0" err="1" smtClean="0"/>
              <a:t>kuću</a:t>
            </a:r>
            <a:r>
              <a:rPr lang="en-US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uvek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mladi</a:t>
            </a:r>
            <a:r>
              <a:rPr lang="en-US" dirty="0" smtClean="0"/>
              <a:t> da </a:t>
            </a:r>
            <a:r>
              <a:rPr lang="en-US" dirty="0" err="1" smtClean="0"/>
              <a:t>uživaju</a:t>
            </a:r>
            <a:r>
              <a:rPr lang="en-US" dirty="0" smtClean="0"/>
              <a:t> u </a:t>
            </a:r>
            <a:r>
              <a:rPr lang="en-US" dirty="0" err="1" smtClean="0"/>
              <a:t>njoj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uštede</a:t>
            </a:r>
            <a:r>
              <a:rPr lang="sr-Latn-ME" dirty="0" smtClean="0"/>
              <a:t> </a:t>
            </a:r>
            <a:r>
              <a:rPr lang="pl-PL" dirty="0" smtClean="0"/>
              <a:t>dovoljno otplatiće zajam. Krajnji ishod je taj da su i zajmodavci i zajmoprimci na dobitku. </a:t>
            </a:r>
          </a:p>
        </p:txBody>
      </p:sp>
    </p:spTree>
    <p:extLst>
      <p:ext uri="{BB962C8B-B14F-4D97-AF65-F5344CB8AC3E}">
        <p14:creationId xmlns:p14="http://schemas.microsoft.com/office/powerpoint/2010/main" val="6803690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Zajmodavci zarađuju neku kamatu a zajmoprimci dolaze do stvari koje su </a:t>
            </a:r>
            <a:r>
              <a:rPr lang="pl-PL" dirty="0" smtClean="0"/>
              <a:t>im </a:t>
            </a:r>
            <a:r>
              <a:rPr lang="en-US" dirty="0" err="1" smtClean="0"/>
              <a:t>potrebne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datom</a:t>
            </a:r>
            <a:r>
              <a:rPr lang="en-US" dirty="0"/>
              <a:t> </a:t>
            </a:r>
            <a:r>
              <a:rPr lang="en-US" dirty="0" err="1"/>
              <a:t>vremenu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err="1"/>
              <a:t>proizvodnji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vi-VN" dirty="0"/>
              <a:t>efikasnosti </a:t>
            </a:r>
            <a:r>
              <a:rPr lang="vi-VN" dirty="0" smtClean="0"/>
              <a:t>c</a:t>
            </a:r>
            <a:r>
              <a:rPr lang="sr-Latn-ME" dirty="0" smtClean="0"/>
              <a:t>j</a:t>
            </a:r>
            <a:r>
              <a:rPr lang="vi-VN" dirty="0" smtClean="0"/>
              <a:t>elokupne </a:t>
            </a:r>
            <a:r>
              <a:rPr lang="vi-VN" dirty="0"/>
              <a:t>ekonomije jedne zemlje takođe direktno pomažu povećanju</a:t>
            </a:r>
            <a:r>
              <a:rPr lang="sr-Latn-ME" dirty="0"/>
              <a:t> </a:t>
            </a:r>
            <a:r>
              <a:rPr lang="en-US" dirty="0" err="1"/>
              <a:t>blagostanja</a:t>
            </a:r>
            <a:r>
              <a:rPr lang="en-US" dirty="0"/>
              <a:t> </a:t>
            </a:r>
            <a:r>
              <a:rPr lang="en-US" dirty="0" err="1"/>
              <a:t>potrošača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vremensko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raspored</a:t>
            </a:r>
            <a:r>
              <a:rPr lang="sr-Latn-ME" dirty="0"/>
              <a:t> </a:t>
            </a:r>
            <a:r>
              <a:rPr lang="en-US" dirty="0" err="1"/>
              <a:t>kupovine</a:t>
            </a:r>
            <a:r>
              <a:rPr lang="en-US" dirty="0"/>
              <a:t>.</a:t>
            </a:r>
          </a:p>
          <a:p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razumeli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proučimo</a:t>
            </a:r>
            <a:r>
              <a:rPr lang="sr-Latn-ME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/>
              <a:t>opisi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oslikana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obeležja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4589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endParaRPr lang="sr-Latn-ME" dirty="0"/>
          </a:p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r>
              <a:rPr lang="sr-Latn-ME" dirty="0" smtClean="0"/>
              <a:t>STRUKTURA FINANSIJSKIH TRŽIŠTA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5294365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en-US" b="1" dirty="0" err="1" smtClean="0"/>
              <a:t>Struktura</a:t>
            </a:r>
            <a:r>
              <a:rPr lang="en-US" b="1" dirty="0" smtClean="0"/>
              <a:t> </a:t>
            </a:r>
            <a:r>
              <a:rPr lang="en-US" b="1" dirty="0" err="1"/>
              <a:t>finansijskih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r>
              <a:rPr lang="en-US" b="1" i="1" dirty="0"/>
              <a:t/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700" b="1" dirty="0" smtClean="0"/>
              <a:t>1</a:t>
            </a:r>
            <a:r>
              <a:rPr lang="en-US" sz="4700" b="1" dirty="0"/>
              <a:t>. </a:t>
            </a:r>
            <a:r>
              <a:rPr lang="en-US" sz="4700" b="1" dirty="0" err="1"/>
              <a:t>Tržište</a:t>
            </a:r>
            <a:r>
              <a:rPr lang="en-US" sz="4700" b="1" dirty="0"/>
              <a:t> </a:t>
            </a:r>
            <a:r>
              <a:rPr lang="en-US" sz="4700" b="1" dirty="0" err="1"/>
              <a:t>duga</a:t>
            </a:r>
            <a:r>
              <a:rPr lang="en-US" sz="4700" b="1" dirty="0"/>
              <a:t> </a:t>
            </a:r>
            <a:r>
              <a:rPr lang="en-US" sz="4700" b="1" dirty="0" err="1"/>
              <a:t>i</a:t>
            </a:r>
            <a:r>
              <a:rPr lang="en-US" sz="4700" b="1" dirty="0"/>
              <a:t> </a:t>
            </a:r>
            <a:r>
              <a:rPr lang="en-US" sz="4700" b="1" dirty="0" err="1"/>
              <a:t>vlasničkog</a:t>
            </a:r>
            <a:r>
              <a:rPr lang="en-US" sz="4700" b="1" dirty="0"/>
              <a:t> </a:t>
            </a:r>
            <a:r>
              <a:rPr lang="en-US" sz="4700" b="1" dirty="0" err="1"/>
              <a:t>kapitala</a:t>
            </a:r>
            <a:endParaRPr lang="en-US" sz="4700" b="1" dirty="0"/>
          </a:p>
          <a:p>
            <a:r>
              <a:rPr lang="pl-PL" dirty="0"/>
              <a:t>Postoje dva načina na koje pojedinac ili preduzeće mogu na finansijskom </a:t>
            </a:r>
            <a:r>
              <a:rPr lang="pl-PL" dirty="0" smtClean="0"/>
              <a:t>tržištu </a:t>
            </a:r>
            <a:r>
              <a:rPr lang="en-US" dirty="0" err="1" smtClean="0"/>
              <a:t>doći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  <a:p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najčešćih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je </a:t>
            </a:r>
            <a:r>
              <a:rPr lang="en-US" b="1" i="1" dirty="0" err="1"/>
              <a:t>metoda</a:t>
            </a:r>
            <a:r>
              <a:rPr lang="en-US" b="1" i="1" dirty="0"/>
              <a:t> </a:t>
            </a:r>
            <a:r>
              <a:rPr lang="en-US" b="1" i="1" dirty="0" err="1"/>
              <a:t>izdavanja</a:t>
            </a:r>
            <a:r>
              <a:rPr lang="en-US" b="1" i="1" dirty="0"/>
              <a:t> </a:t>
            </a:r>
            <a:r>
              <a:rPr lang="en-US" b="1" i="1" dirty="0" err="1"/>
              <a:t>dužničkog</a:t>
            </a:r>
            <a:r>
              <a:rPr lang="en-US" b="1" i="1" dirty="0"/>
              <a:t> </a:t>
            </a:r>
            <a:r>
              <a:rPr lang="en-US" b="1" i="1" dirty="0" err="1"/>
              <a:t>instrumenta</a:t>
            </a:r>
            <a:r>
              <a:rPr lang="en-US" b="1" i="1" dirty="0"/>
              <a:t> </a:t>
            </a:r>
            <a:r>
              <a:rPr lang="en-US" dirty="0" err="1" smtClean="0"/>
              <a:t>poput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i="1" dirty="0" err="1" smtClean="0"/>
              <a:t>Ovi</a:t>
            </a:r>
            <a:r>
              <a:rPr lang="en-US" i="1" dirty="0" smtClean="0"/>
              <a:t> </a:t>
            </a:r>
            <a:r>
              <a:rPr lang="en-US" i="1" dirty="0" err="1"/>
              <a:t>instrumenti</a:t>
            </a:r>
            <a:r>
              <a:rPr lang="en-US" i="1" dirty="0"/>
              <a:t> </a:t>
            </a:r>
            <a:r>
              <a:rPr lang="en-US" i="1" dirty="0" err="1"/>
              <a:t>predstavljaju</a:t>
            </a:r>
            <a:r>
              <a:rPr lang="en-US" i="1" dirty="0"/>
              <a:t> </a:t>
            </a:r>
            <a:r>
              <a:rPr lang="en-US" i="1" dirty="0" err="1"/>
              <a:t>ugovornu</a:t>
            </a:r>
            <a:r>
              <a:rPr lang="en-US" i="1" dirty="0"/>
              <a:t> </a:t>
            </a:r>
            <a:r>
              <a:rPr lang="en-US" i="1" dirty="0" err="1"/>
              <a:t>obavezu</a:t>
            </a:r>
            <a:r>
              <a:rPr lang="en-US" i="1" dirty="0"/>
              <a:t> </a:t>
            </a:r>
            <a:r>
              <a:rPr lang="en-US" i="1" dirty="0" err="1"/>
              <a:t>dužnika</a:t>
            </a:r>
            <a:r>
              <a:rPr lang="en-US" i="1" dirty="0"/>
              <a:t> da </a:t>
            </a:r>
            <a:r>
              <a:rPr lang="en-US" i="1" dirty="0" err="1" smtClean="0"/>
              <a:t>će</a:t>
            </a:r>
            <a:r>
              <a:rPr lang="sr-Latn-ME" i="1" dirty="0" smtClean="0"/>
              <a:t> </a:t>
            </a:r>
            <a:r>
              <a:rPr lang="en-US" i="1" dirty="0" err="1" smtClean="0"/>
              <a:t>imatelju</a:t>
            </a:r>
            <a:r>
              <a:rPr lang="en-US" i="1" dirty="0" smtClean="0"/>
              <a:t> </a:t>
            </a:r>
            <a:r>
              <a:rPr lang="en-US" i="1" dirty="0" err="1"/>
              <a:t>instrumenta</a:t>
            </a:r>
            <a:r>
              <a:rPr lang="en-US" i="1" dirty="0"/>
              <a:t> </a:t>
            </a:r>
            <a:r>
              <a:rPr lang="en-US" i="1" dirty="0" err="1"/>
              <a:t>isplaćivati</a:t>
            </a:r>
            <a:r>
              <a:rPr lang="en-US" i="1" dirty="0"/>
              <a:t> </a:t>
            </a:r>
            <a:r>
              <a:rPr lang="en-US" i="1" dirty="0" err="1"/>
              <a:t>fiksni</a:t>
            </a:r>
            <a:r>
              <a:rPr lang="en-US" i="1" dirty="0"/>
              <a:t> </a:t>
            </a:r>
            <a:r>
              <a:rPr lang="en-US" i="1" dirty="0" err="1"/>
              <a:t>novčani</a:t>
            </a:r>
            <a:r>
              <a:rPr lang="en-US" i="1" dirty="0"/>
              <a:t> </a:t>
            </a:r>
            <a:r>
              <a:rPr lang="en-US" i="1" dirty="0" err="1"/>
              <a:t>iznos</a:t>
            </a:r>
            <a:r>
              <a:rPr lang="en-US" i="1" dirty="0"/>
              <a:t> u </a:t>
            </a:r>
            <a:r>
              <a:rPr lang="en-US" i="1" dirty="0" err="1"/>
              <a:t>redovnim</a:t>
            </a:r>
            <a:r>
              <a:rPr lang="en-US" i="1" dirty="0"/>
              <a:t> </a:t>
            </a:r>
            <a:r>
              <a:rPr lang="en-US" i="1" dirty="0" err="1"/>
              <a:t>vremenskim</a:t>
            </a:r>
            <a:r>
              <a:rPr lang="en-US" i="1" dirty="0"/>
              <a:t> </a:t>
            </a:r>
            <a:r>
              <a:rPr lang="en-US" i="1" dirty="0" err="1" smtClean="0"/>
              <a:t>intervalima</a:t>
            </a:r>
            <a:r>
              <a:rPr lang="sr-Latn-ME" i="1" dirty="0" smtClean="0"/>
              <a:t> </a:t>
            </a:r>
            <a:r>
              <a:rPr lang="vi-VN" i="1" dirty="0" smtClean="0"/>
              <a:t>( </a:t>
            </a:r>
            <a:r>
              <a:rPr lang="vi-VN" i="1" dirty="0"/>
              <a:t>isplate kamate i glavnice)do unapred određenog datuma(datum </a:t>
            </a:r>
            <a:r>
              <a:rPr lang="vi-VN" i="1" dirty="0" smtClean="0"/>
              <a:t>dos</a:t>
            </a:r>
            <a:r>
              <a:rPr lang="sr-Latn-ME" i="1" dirty="0" smtClean="0"/>
              <a:t>ij</a:t>
            </a:r>
            <a:r>
              <a:rPr lang="vi-VN" i="1" dirty="0" smtClean="0"/>
              <a:t>peća</a:t>
            </a:r>
            <a:r>
              <a:rPr lang="vi-VN" i="1" dirty="0"/>
              <a:t>), kada </a:t>
            </a:r>
            <a:r>
              <a:rPr lang="vi-VN" i="1" dirty="0" smtClean="0"/>
              <a:t>se</a:t>
            </a:r>
            <a:r>
              <a:rPr lang="sr-Latn-ME" i="1" dirty="0" smtClean="0"/>
              <a:t> </a:t>
            </a:r>
            <a:r>
              <a:rPr lang="en-US" i="1" dirty="0" err="1" smtClean="0"/>
              <a:t>obavlja</a:t>
            </a:r>
            <a:r>
              <a:rPr lang="en-US" i="1" dirty="0" smtClean="0"/>
              <a:t> </a:t>
            </a:r>
            <a:r>
              <a:rPr lang="en-US" i="1" dirty="0" err="1" smtClean="0"/>
              <a:t>završna</a:t>
            </a:r>
            <a:r>
              <a:rPr lang="en-US" i="1" dirty="0" smtClean="0"/>
              <a:t> </a:t>
            </a:r>
            <a:r>
              <a:rPr lang="en-US" i="1" dirty="0" err="1"/>
              <a:t>isplata</a:t>
            </a:r>
            <a:r>
              <a:rPr lang="en-US" i="1" dirty="0" smtClean="0"/>
              <a:t>.</a:t>
            </a:r>
            <a:endParaRPr lang="sr-Latn-ME" i="1" dirty="0" smtClean="0"/>
          </a:p>
        </p:txBody>
      </p:sp>
    </p:spTree>
    <p:extLst>
      <p:ext uri="{BB962C8B-B14F-4D97-AF65-F5344CB8AC3E}">
        <p14:creationId xmlns:p14="http://schemas.microsoft.com/office/powerpoint/2010/main" val="17175474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en-US" i="1" dirty="0"/>
              <a:t> </a:t>
            </a:r>
            <a:r>
              <a:rPr lang="en-US" b="1" dirty="0" err="1"/>
              <a:t>Dospeće</a:t>
            </a:r>
            <a:r>
              <a:rPr lang="en-US" b="1" dirty="0"/>
              <a:t> </a:t>
            </a:r>
            <a:r>
              <a:rPr lang="en-US" dirty="0" err="1"/>
              <a:t>dužničkog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je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rok</a:t>
            </a:r>
            <a:r>
              <a:rPr lang="en-US" dirty="0"/>
              <a:t>) do dana </a:t>
            </a:r>
            <a:r>
              <a:rPr lang="en-US" dirty="0" err="1"/>
              <a:t>isteka</a:t>
            </a:r>
            <a:r>
              <a:rPr lang="sr-Latn-ME" dirty="0"/>
              <a:t> </a:t>
            </a:r>
            <a:r>
              <a:rPr lang="en-US" dirty="0" err="1"/>
              <a:t>instrumenta</a:t>
            </a:r>
            <a:r>
              <a:rPr lang="en-US" dirty="0"/>
              <a:t>. </a:t>
            </a:r>
            <a:r>
              <a:rPr lang="en-US" b="1" dirty="0" err="1"/>
              <a:t>Kratkoročni</a:t>
            </a:r>
            <a:r>
              <a:rPr lang="en-US" b="1" dirty="0"/>
              <a:t> </a:t>
            </a:r>
            <a:r>
              <a:rPr lang="en-US" b="1" dirty="0" err="1"/>
              <a:t>dužnički</a:t>
            </a:r>
            <a:r>
              <a:rPr lang="en-US" b="1" dirty="0"/>
              <a:t> instrument </a:t>
            </a:r>
            <a:r>
              <a:rPr lang="en-US" dirty="0"/>
              <a:t>je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je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</a:t>
            </a:r>
            <a:r>
              <a:rPr lang="en-US" dirty="0" smtClean="0"/>
              <a:t> </a:t>
            </a:r>
            <a:r>
              <a:rPr lang="en-US" dirty="0" err="1"/>
              <a:t>kraće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sr-Latn-ME" dirty="0"/>
              <a:t> </a:t>
            </a:r>
            <a:r>
              <a:rPr lang="en-US" dirty="0" err="1"/>
              <a:t>dana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b="1" dirty="0" err="1" smtClean="0"/>
              <a:t>Dugoročni</a:t>
            </a:r>
            <a:r>
              <a:rPr lang="en-US" b="1" dirty="0" smtClean="0"/>
              <a:t> </a:t>
            </a:r>
            <a:r>
              <a:rPr lang="en-US" b="1" dirty="0" err="1"/>
              <a:t>dužnički</a:t>
            </a:r>
            <a:r>
              <a:rPr lang="en-US" b="1" dirty="0"/>
              <a:t> instrument </a:t>
            </a:r>
            <a:r>
              <a:rPr lang="en-US" dirty="0"/>
              <a:t>je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je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</a:t>
            </a:r>
            <a:r>
              <a:rPr lang="en-US" dirty="0" smtClean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.</a:t>
            </a:r>
          </a:p>
          <a:p>
            <a:r>
              <a:rPr lang="vi-VN" b="1" dirty="0"/>
              <a:t>Srednjoročni dužnički instrument </a:t>
            </a:r>
            <a:r>
              <a:rPr lang="vi-VN" dirty="0"/>
              <a:t>je onaj kome je rok </a:t>
            </a:r>
            <a:r>
              <a:rPr lang="vi-VN" dirty="0" smtClean="0"/>
              <a:t>dosp</a:t>
            </a:r>
            <a:r>
              <a:rPr lang="sr-Latn-ME" dirty="0" smtClean="0"/>
              <a:t>ij</a:t>
            </a:r>
            <a:r>
              <a:rPr lang="vi-VN" dirty="0" smtClean="0"/>
              <a:t>eća </a:t>
            </a:r>
            <a:r>
              <a:rPr lang="vi-VN" dirty="0"/>
              <a:t>između jedne i deset</a:t>
            </a:r>
            <a:r>
              <a:rPr lang="sr-Latn-ME" dirty="0"/>
              <a:t> </a:t>
            </a:r>
            <a:r>
              <a:rPr lang="en-US" dirty="0" err="1"/>
              <a:t>godina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0165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je </a:t>
            </a:r>
            <a:r>
              <a:rPr lang="en-US" b="1" i="1" dirty="0" err="1"/>
              <a:t>emitovanje</a:t>
            </a:r>
            <a:r>
              <a:rPr lang="en-US" b="1" i="1" dirty="0"/>
              <a:t> </a:t>
            </a:r>
            <a:r>
              <a:rPr lang="en-US" b="1" i="1" dirty="0" err="1"/>
              <a:t>vlasničkog</a:t>
            </a:r>
            <a:r>
              <a:rPr lang="en-US" b="1" i="1" dirty="0"/>
              <a:t> </a:t>
            </a:r>
            <a:r>
              <a:rPr lang="en-US" b="1" i="1" dirty="0" err="1" smtClean="0"/>
              <a:t>ud</a:t>
            </a:r>
            <a:r>
              <a:rPr lang="sr-Latn-ME" b="1" i="1" dirty="0" smtClean="0"/>
              <a:t>j</a:t>
            </a:r>
            <a:r>
              <a:rPr lang="en-US" b="1" i="1" dirty="0" err="1" smtClean="0"/>
              <a:t>ela</a:t>
            </a:r>
            <a:r>
              <a:rPr lang="en-US" i="1" dirty="0" smtClean="0"/>
              <a:t>,</a:t>
            </a:r>
            <a:r>
              <a:rPr lang="sr-Latn-ME" i="1" dirty="0" smtClean="0"/>
              <a:t> </a:t>
            </a:r>
            <a:r>
              <a:rPr lang="en-US" i="1" dirty="0" err="1" smtClean="0"/>
              <a:t>poput</a:t>
            </a:r>
            <a:r>
              <a:rPr lang="en-US" i="1" dirty="0" smtClean="0"/>
              <a:t> </a:t>
            </a:r>
            <a:r>
              <a:rPr lang="en-US" i="1" dirty="0" err="1"/>
              <a:t>običnih</a:t>
            </a:r>
            <a:r>
              <a:rPr lang="en-US" i="1" dirty="0"/>
              <a:t> </a:t>
            </a:r>
            <a:r>
              <a:rPr lang="en-US" i="1" dirty="0" err="1"/>
              <a:t>akcija</a:t>
            </a:r>
            <a:r>
              <a:rPr lang="en-US" i="1" dirty="0"/>
              <a:t>, </a:t>
            </a:r>
            <a:r>
              <a:rPr lang="en-US" i="1" dirty="0" err="1"/>
              <a:t>što</a:t>
            </a:r>
            <a:r>
              <a:rPr lang="en-US" i="1" dirty="0"/>
              <a:t> </a:t>
            </a:r>
            <a:r>
              <a:rPr lang="en-US" i="1" dirty="0" err="1"/>
              <a:t>predstavlja</a:t>
            </a:r>
            <a:r>
              <a:rPr lang="en-US" i="1" dirty="0"/>
              <a:t> </a:t>
            </a:r>
            <a:r>
              <a:rPr lang="en-US" i="1" dirty="0" err="1"/>
              <a:t>potraživanje</a:t>
            </a:r>
            <a:r>
              <a:rPr lang="en-US" i="1" dirty="0"/>
              <a:t> </a:t>
            </a:r>
            <a:r>
              <a:rPr lang="en-US" i="1" dirty="0" err="1"/>
              <a:t>prema</a:t>
            </a:r>
            <a:r>
              <a:rPr lang="en-US" i="1" dirty="0"/>
              <a:t> </a:t>
            </a:r>
            <a:r>
              <a:rPr lang="en-US" i="1" dirty="0" err="1" smtClean="0"/>
              <a:t>ud</a:t>
            </a:r>
            <a:r>
              <a:rPr lang="sr-Latn-ME" i="1" dirty="0" smtClean="0"/>
              <a:t>j</a:t>
            </a:r>
            <a:r>
              <a:rPr lang="en-US" i="1" dirty="0" err="1" smtClean="0"/>
              <a:t>elu</a:t>
            </a:r>
            <a:r>
              <a:rPr lang="en-US" i="1" dirty="0" smtClean="0"/>
              <a:t> </a:t>
            </a:r>
            <a:r>
              <a:rPr lang="en-US" i="1" dirty="0"/>
              <a:t>u </a:t>
            </a:r>
            <a:r>
              <a:rPr lang="en-US" i="1" dirty="0" err="1"/>
              <a:t>neto</a:t>
            </a:r>
            <a:r>
              <a:rPr lang="en-US" i="1" dirty="0"/>
              <a:t> </a:t>
            </a:r>
            <a:r>
              <a:rPr lang="en-US" i="1" dirty="0" err="1"/>
              <a:t>dohotku</a:t>
            </a:r>
            <a:r>
              <a:rPr lang="en-US" i="1" dirty="0"/>
              <a:t> </a:t>
            </a:r>
            <a:r>
              <a:rPr lang="en-US" i="1" dirty="0" smtClean="0"/>
              <a:t>(</a:t>
            </a:r>
            <a:r>
              <a:rPr lang="sr-Latn-ME" i="1" dirty="0" smtClean="0"/>
              <a:t> </a:t>
            </a:r>
            <a:r>
              <a:rPr lang="en-US" i="1" dirty="0" err="1" smtClean="0"/>
              <a:t>dohodak</a:t>
            </a:r>
            <a:r>
              <a:rPr lang="en-US" i="1" dirty="0" smtClean="0"/>
              <a:t> </a:t>
            </a:r>
            <a:r>
              <a:rPr lang="en-US" i="1" dirty="0" err="1"/>
              <a:t>nakon</a:t>
            </a:r>
            <a:r>
              <a:rPr lang="en-US" i="1" dirty="0"/>
              <a:t> </a:t>
            </a:r>
            <a:r>
              <a:rPr lang="en-US" i="1" dirty="0" err="1"/>
              <a:t>podmirenja</a:t>
            </a:r>
            <a:r>
              <a:rPr lang="en-US" i="1" dirty="0"/>
              <a:t> </a:t>
            </a:r>
            <a:r>
              <a:rPr lang="en-US" i="1" dirty="0" err="1"/>
              <a:t>troškova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poreza</a:t>
            </a:r>
            <a:r>
              <a:rPr lang="en-US" i="1" dirty="0"/>
              <a:t>)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neto</a:t>
            </a:r>
            <a:r>
              <a:rPr lang="en-US" i="1" dirty="0"/>
              <a:t> </a:t>
            </a:r>
            <a:r>
              <a:rPr lang="en-US" i="1" dirty="0" err="1"/>
              <a:t>imovini</a:t>
            </a:r>
            <a:r>
              <a:rPr lang="en-US" i="1" dirty="0"/>
              <a:t> </a:t>
            </a:r>
            <a:r>
              <a:rPr lang="en-US" i="1" dirty="0" err="1"/>
              <a:t>preduzeća</a:t>
            </a:r>
            <a:r>
              <a:rPr lang="en-US" i="1" dirty="0"/>
              <a:t>. </a:t>
            </a:r>
            <a:endParaRPr lang="sr-Latn-ME" i="1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 smtClean="0"/>
              <a:t>postali</a:t>
            </a:r>
            <a:r>
              <a:rPr lang="sr-Latn-ME" dirty="0" smtClean="0"/>
              <a:t>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izdala</a:t>
            </a:r>
            <a:r>
              <a:rPr lang="en-US" dirty="0"/>
              <a:t> </a:t>
            </a:r>
            <a:r>
              <a:rPr lang="en-US" dirty="0" err="1"/>
              <a:t>milion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 smtClean="0"/>
              <a:t>imate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milioniti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toliki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1031655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vi-VN" dirty="0"/>
              <a:t>instrumenti vlasničkog kapitala obično svojim vlasnicima obezbeđuju povremene isplate</a:t>
            </a:r>
            <a:r>
              <a:rPr lang="sr-Latn-ME" dirty="0"/>
              <a:t> </a:t>
            </a:r>
            <a:r>
              <a:rPr lang="vi-VN" dirty="0"/>
              <a:t>(</a:t>
            </a:r>
            <a:r>
              <a:rPr lang="en-US" b="1" dirty="0" err="1"/>
              <a:t>dividende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se </a:t>
            </a:r>
            <a:r>
              <a:rPr lang="en-US" dirty="0" err="1"/>
              <a:t>dugoročnim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.</a:t>
            </a:r>
          </a:p>
          <a:p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akcijom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da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pa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247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>Finansijski sistem i </a:t>
            </a:r>
            <a:r>
              <a:rPr lang="sr-Latn-ME" dirty="0" smtClean="0"/>
              <a:t>finansijska tržišta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6402641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sr-Latn-ME" dirty="0" err="1"/>
              <a:t>P</a:t>
            </a:r>
            <a:r>
              <a:rPr lang="en-US" dirty="0" err="1" smtClean="0"/>
              <a:t>reduzeće</a:t>
            </a:r>
            <a:r>
              <a:rPr lang="en-US" dirty="0" smtClean="0"/>
              <a:t> </a:t>
            </a:r>
            <a:r>
              <a:rPr lang="en-US" dirty="0" err="1"/>
              <a:t>mora</a:t>
            </a:r>
            <a:r>
              <a:rPr lang="en-US" dirty="0"/>
              <a:t> </a:t>
            </a:r>
            <a:r>
              <a:rPr lang="en-US" dirty="0" err="1" smtClean="0"/>
              <a:t>prvo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/>
              <a:t>kompanijinog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pa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 </a:t>
            </a:r>
            <a:r>
              <a:rPr lang="en-US" dirty="0" err="1" smtClean="0"/>
              <a:t>vlasničkog</a:t>
            </a:r>
            <a:r>
              <a:rPr lang="sr-Latn-ME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edovanja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 smtClean="0"/>
              <a:t>vlasnici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direktnu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/>
              <a:t> od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profitabilnosti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  <a:p>
            <a:r>
              <a:rPr lang="vi-VN" dirty="0"/>
              <a:t>Razlika spram obveznica je ta da se upravo na osnovu vlasničkog </a:t>
            </a:r>
            <a:r>
              <a:rPr lang="vi-VN" dirty="0" smtClean="0"/>
              <a:t>ud</a:t>
            </a:r>
            <a:r>
              <a:rPr lang="sr-Latn-ME" dirty="0" smtClean="0"/>
              <a:t>j</a:t>
            </a:r>
            <a:r>
              <a:rPr lang="vi-VN" dirty="0" smtClean="0"/>
              <a:t>ela </a:t>
            </a:r>
            <a:r>
              <a:rPr lang="vi-VN" dirty="0"/>
              <a:t>određuju </a:t>
            </a:r>
            <a:r>
              <a:rPr lang="vi-VN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dodeljuju</a:t>
            </a:r>
            <a:r>
              <a:rPr lang="en-US" dirty="0" smtClean="0"/>
              <a:t> </a:t>
            </a:r>
            <a:r>
              <a:rPr lang="en-US" dirty="0" err="1"/>
              <a:t>vlasnička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imatelja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680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/>
              <a:t>Oni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.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sr-Latn-ME" dirty="0"/>
              <a:t> </a:t>
            </a:r>
            <a:r>
              <a:rPr lang="en-US" dirty="0" smtClean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sudbine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životu</a:t>
            </a:r>
            <a:r>
              <a:rPr lang="en-US" dirty="0"/>
              <a:t> </a:t>
            </a:r>
            <a:r>
              <a:rPr lang="en-US" dirty="0" err="1" smtClean="0"/>
              <a:t>važi</a:t>
            </a:r>
            <a:r>
              <a:rPr lang="sr-Latn-ME" dirty="0" smtClean="0"/>
              <a:t> </a:t>
            </a:r>
            <a:r>
              <a:rPr lang="en-US" dirty="0" err="1" smtClean="0"/>
              <a:t>pravil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</a:t>
            </a:r>
            <a:r>
              <a:rPr lang="en-US" dirty="0"/>
              <a:t> ne </a:t>
            </a:r>
            <a:r>
              <a:rPr lang="en-US" dirty="0" err="1"/>
              <a:t>rizikuje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profitira</a:t>
            </a:r>
            <a:r>
              <a:rPr lang="en-US" dirty="0"/>
              <a:t>, </a:t>
            </a:r>
            <a:r>
              <a:rPr lang="en-US" dirty="0" err="1"/>
              <a:t>šanse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svakako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sr-Latn-ME" dirty="0"/>
              <a:t> </a:t>
            </a:r>
            <a:r>
              <a:rPr lang="en-US" dirty="0" err="1"/>
              <a:t>leže</a:t>
            </a:r>
            <a:r>
              <a:rPr lang="en-US" dirty="0"/>
              <a:t> u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edovanju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28841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2. Primarna i sekundarna tržišta</a:t>
            </a:r>
          </a:p>
          <a:p>
            <a:r>
              <a:rPr lang="pl-PL" dirty="0"/>
              <a:t>Još jedna od </a:t>
            </a:r>
            <a:r>
              <a:rPr lang="pl-PL" dirty="0" smtClean="0"/>
              <a:t>podjela </a:t>
            </a:r>
            <a:r>
              <a:rPr lang="pl-PL" dirty="0"/>
              <a:t>finansijskih tržišta je </a:t>
            </a:r>
            <a:r>
              <a:rPr lang="pl-PL" dirty="0" smtClean="0"/>
              <a:t>podjela </a:t>
            </a:r>
            <a:r>
              <a:rPr lang="pl-PL" dirty="0"/>
              <a:t>na primarna i sekundarna tržišta.</a:t>
            </a:r>
          </a:p>
          <a:p>
            <a:r>
              <a:rPr lang="en-US" b="1" dirty="0" err="1"/>
              <a:t>Primarno</a:t>
            </a:r>
            <a:r>
              <a:rPr lang="en-US" b="1" dirty="0"/>
              <a:t> </a:t>
            </a:r>
            <a:r>
              <a:rPr lang="en-US" b="1" dirty="0" err="1"/>
              <a:t>tržište</a:t>
            </a:r>
            <a:r>
              <a:rPr lang="en-US" b="1" dirty="0"/>
              <a:t> </a:t>
            </a:r>
            <a:r>
              <a:rPr lang="en-US" dirty="0"/>
              <a:t>je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 smtClean="0"/>
              <a:t>jedinice</a:t>
            </a:r>
            <a:r>
              <a:rPr lang="sr-Latn-ME" dirty="0" smtClean="0"/>
              <a:t> </a:t>
            </a:r>
            <a:r>
              <a:rPr lang="vi-VN" dirty="0" smtClean="0"/>
              <a:t>kojima </a:t>
            </a:r>
            <a:r>
              <a:rPr lang="vi-VN" dirty="0"/>
              <a:t>nedostaju novčana sredstva, ta ista posuđuju od prvih kupaca prodajom </a:t>
            </a:r>
            <a:r>
              <a:rPr lang="vi-VN" b="1" dirty="0" smtClean="0"/>
              <a:t>nove</a:t>
            </a:r>
            <a:r>
              <a:rPr lang="sr-Latn-ME" b="1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5337048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en-US" b="1" dirty="0" err="1"/>
              <a:t>Sekundarno</a:t>
            </a:r>
            <a:r>
              <a:rPr lang="en-US" b="1" dirty="0"/>
              <a:t> </a:t>
            </a:r>
            <a:r>
              <a:rPr lang="en-US" b="1" dirty="0" err="1"/>
              <a:t>tržište</a:t>
            </a:r>
            <a:r>
              <a:rPr lang="en-US" b="1" dirty="0"/>
              <a:t> </a:t>
            </a:r>
            <a:r>
              <a:rPr lang="en-US" dirty="0"/>
              <a:t>je </a:t>
            </a:r>
            <a:r>
              <a:rPr lang="en-US" dirty="0" err="1"/>
              <a:t>finansijsko</a:t>
            </a:r>
            <a:r>
              <a:rPr lang="sr-Latn-ME" dirty="0"/>
              <a:t> </a:t>
            </a:r>
            <a:r>
              <a:rPr lang="pl-PL" dirty="0"/>
              <a:t>tržište na kom se preprodaju </a:t>
            </a:r>
            <a:r>
              <a:rPr lang="pl-PL" b="1" dirty="0"/>
              <a:t>prethodno izdate </a:t>
            </a:r>
            <a:r>
              <a:rPr lang="pl-PL" dirty="0"/>
              <a:t>hartije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primarna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široj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prodaja</a:t>
            </a:r>
            <a:r>
              <a:rPr lang="en-US" dirty="0"/>
              <a:t> H od V </a:t>
            </a:r>
            <a:r>
              <a:rPr lang="en-US" b="1" dirty="0" err="1"/>
              <a:t>prvim</a:t>
            </a:r>
            <a:r>
              <a:rPr lang="en-US" b="1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zatvorenih</a:t>
            </a:r>
            <a:r>
              <a:rPr lang="en-US" dirty="0"/>
              <a:t> </a:t>
            </a:r>
            <a:r>
              <a:rPr lang="en-US" dirty="0" err="1"/>
              <a:t>vrata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820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bitna</a:t>
            </a:r>
            <a:r>
              <a:rPr lang="sr-Latn-ME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početnoj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H od V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b="1" dirty="0" err="1"/>
              <a:t>investiciona</a:t>
            </a:r>
            <a:r>
              <a:rPr lang="en-US" b="1" dirty="0"/>
              <a:t> </a:t>
            </a:r>
            <a:r>
              <a:rPr lang="en-US" b="1" dirty="0" err="1"/>
              <a:t>banka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Ona</a:t>
            </a:r>
            <a:r>
              <a:rPr lang="en-US" dirty="0"/>
              <a:t> to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b="1" dirty="0" err="1"/>
              <a:t>upisom</a:t>
            </a:r>
            <a:r>
              <a:rPr lang="en-US" b="1" dirty="0"/>
              <a:t> </a:t>
            </a:r>
            <a:r>
              <a:rPr lang="en-US" b="1" dirty="0" err="1"/>
              <a:t>izdanja</a:t>
            </a:r>
            <a:r>
              <a:rPr lang="en-US" b="1" dirty="0"/>
              <a:t> </a:t>
            </a:r>
            <a:r>
              <a:rPr lang="en-US" dirty="0"/>
              <a:t>H </a:t>
            </a:r>
            <a:r>
              <a:rPr lang="sr-Latn-ME" dirty="0"/>
              <a:t>O</a:t>
            </a:r>
            <a:r>
              <a:rPr lang="en-US" dirty="0" smtClean="0"/>
              <a:t> </a:t>
            </a:r>
            <a:r>
              <a:rPr lang="en-US" dirty="0"/>
              <a:t>V,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jamči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sr-Latn-ME" dirty="0"/>
              <a:t> </a:t>
            </a:r>
            <a:r>
              <a:rPr lang="en-US" dirty="0"/>
              <a:t>H od V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pokušava</a:t>
            </a:r>
            <a:r>
              <a:rPr lang="en-US" dirty="0"/>
              <a:t> da </a:t>
            </a:r>
            <a:r>
              <a:rPr lang="en-US" dirty="0" err="1"/>
              <a:t>proda</a:t>
            </a:r>
            <a:r>
              <a:rPr lang="en-US" dirty="0"/>
              <a:t> </a:t>
            </a:r>
            <a:r>
              <a:rPr lang="en-US" dirty="0" err="1"/>
              <a:t>široj</a:t>
            </a:r>
            <a:r>
              <a:rPr lang="en-US" dirty="0"/>
              <a:t> </a:t>
            </a:r>
            <a:r>
              <a:rPr lang="en-US" dirty="0" err="1"/>
              <a:t>investicionoj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6943485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Najpoznatiji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sekundarnih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Njujorška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 smtClean="0"/>
              <a:t>prethodno</a:t>
            </a:r>
            <a:r>
              <a:rPr lang="sr-Latn-ME" dirty="0" smtClean="0"/>
              <a:t> </a:t>
            </a:r>
            <a:r>
              <a:rPr lang="en-US" dirty="0" err="1" smtClean="0"/>
              <a:t>izdatim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sr-Latn-ME" dirty="0" smtClean="0"/>
              <a:t>. N</a:t>
            </a:r>
            <a:r>
              <a:rPr lang="en-US" dirty="0" smtClean="0"/>
              <a:t>a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 smtClean="0"/>
              <a:t>izdanim</a:t>
            </a:r>
            <a:r>
              <a:rPr lang="sr-Latn-ME" dirty="0" smtClean="0"/>
              <a:t> </a:t>
            </a:r>
            <a:r>
              <a:rPr lang="en-US" dirty="0" err="1" smtClean="0"/>
              <a:t>obveznicama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američke</a:t>
            </a:r>
            <a:r>
              <a:rPr lang="en-US" dirty="0"/>
              <a:t> </a:t>
            </a:r>
            <a:r>
              <a:rPr lang="en-US" dirty="0" err="1" smtClean="0"/>
              <a:t>vlade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daleko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sekundarnih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deviza</a:t>
            </a:r>
            <a:r>
              <a:rPr lang="en-US" dirty="0"/>
              <a:t>, </a:t>
            </a:r>
            <a:r>
              <a:rPr lang="en-US" dirty="0" err="1"/>
              <a:t>ročnica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.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sekundarnim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brokerima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dilerima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917105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Brokeri</a:t>
            </a:r>
            <a:r>
              <a:rPr lang="en-US" b="1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spajaju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prodavcima</a:t>
            </a:r>
            <a:r>
              <a:rPr lang="en-US" dirty="0"/>
              <a:t> H od V. </a:t>
            </a:r>
            <a:r>
              <a:rPr lang="en-US" b="1" dirty="0" err="1"/>
              <a:t>Dileri</a:t>
            </a:r>
            <a:r>
              <a:rPr lang="en-US" b="1" dirty="0"/>
              <a:t> </a:t>
            </a:r>
            <a:r>
              <a:rPr lang="en-US" dirty="0" err="1"/>
              <a:t>povezuju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prodavce</a:t>
            </a:r>
            <a:r>
              <a:rPr lang="en-US" dirty="0"/>
              <a:t> </a:t>
            </a:r>
            <a:r>
              <a:rPr lang="en-US" dirty="0" err="1"/>
              <a:t>kupujući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prodajući H od V po </a:t>
            </a:r>
            <a:r>
              <a:rPr lang="pl-PL" dirty="0" smtClean="0"/>
              <a:t>unaprijed </a:t>
            </a:r>
            <a:r>
              <a:rPr lang="pl-PL" dirty="0"/>
              <a:t>određenim (kotiranim) </a:t>
            </a:r>
            <a:r>
              <a:rPr lang="pl-PL" dirty="0" smtClean="0"/>
              <a:t>cijenama</a:t>
            </a:r>
            <a:r>
              <a:rPr lang="pl-PL" dirty="0"/>
              <a:t>.</a:t>
            </a:r>
          </a:p>
          <a:p>
            <a:r>
              <a:rPr lang="pl-PL" dirty="0"/>
              <a:t>Kada na sekundarno tržištu dođe do prodaje H od V, osoba koja je prodala papir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izdala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ne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jer</a:t>
            </a:r>
            <a:r>
              <a:rPr lang="en-US" dirty="0"/>
              <a:t> je do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došla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svoje</a:t>
            </a:r>
            <a:r>
              <a:rPr lang="en-US" dirty="0"/>
              <a:t> H od V </a:t>
            </a:r>
            <a:r>
              <a:rPr lang="en-US" dirty="0" err="1"/>
              <a:t>prvi</a:t>
            </a:r>
            <a:r>
              <a:rPr lang="en-US" dirty="0"/>
              <a:t> put </a:t>
            </a:r>
            <a:r>
              <a:rPr lang="en-US" dirty="0" err="1"/>
              <a:t>prodala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r>
              <a:rPr lang="en-US" dirty="0" err="1"/>
              <a:t>Pitaćete</a:t>
            </a:r>
            <a:r>
              <a:rPr lang="en-US" dirty="0"/>
              <a:t> se </a:t>
            </a:r>
            <a:r>
              <a:rPr lang="en-US" dirty="0" err="1"/>
              <a:t>čemu</a:t>
            </a:r>
            <a:r>
              <a:rPr lang="en-US" dirty="0"/>
              <a:t> je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sekundarnih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? </a:t>
            </a:r>
            <a:r>
              <a:rPr lang="en-US" dirty="0" err="1"/>
              <a:t>Sekundarna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5404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b="1" dirty="0"/>
              <a:t>Prva je </a:t>
            </a:r>
            <a:r>
              <a:rPr lang="en-US" dirty="0"/>
              <a:t>da </a:t>
            </a:r>
            <a:r>
              <a:rPr lang="en-US" dirty="0" err="1"/>
              <a:t>olakšavaju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err="1" smtClean="0"/>
              <a:t>dolaženja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rečima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likvidniji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sr-Latn-ME" dirty="0" smtClean="0"/>
              <a:t> </a:t>
            </a:r>
            <a:r>
              <a:rPr lang="en-US" dirty="0" err="1" smtClean="0"/>
              <a:t>lakše</a:t>
            </a:r>
            <a:r>
              <a:rPr lang="en-US" dirty="0" smtClean="0"/>
              <a:t> </a:t>
            </a:r>
            <a:r>
              <a:rPr lang="en-US" dirty="0" err="1"/>
              <a:t>utrživi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Povećana</a:t>
            </a:r>
            <a:r>
              <a:rPr lang="en-US" dirty="0" smtClean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privlačnijim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kompaniji</a:t>
            </a:r>
            <a:r>
              <a:rPr lang="en-US" dirty="0" smtClean="0"/>
              <a:t> </a:t>
            </a:r>
            <a:r>
              <a:rPr lang="en-US" dirty="0" err="1"/>
              <a:t>izdavatelju</a:t>
            </a:r>
            <a:r>
              <a:rPr lang="en-US" dirty="0"/>
              <a:t>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H od V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1192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Druga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sr-Latn-ME" dirty="0"/>
              <a:t>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sekundarnih</a:t>
            </a:r>
            <a:r>
              <a:rPr lang="sr-Latn-ME" dirty="0"/>
              <a:t> </a:t>
            </a:r>
            <a:r>
              <a:rPr lang="pl-PL" dirty="0"/>
              <a:t>tržišta je da ona određuju </a:t>
            </a:r>
            <a:r>
              <a:rPr lang="pl-PL" dirty="0" smtClean="0"/>
              <a:t>cijenu </a:t>
            </a:r>
            <a:r>
              <a:rPr lang="pl-PL" dirty="0"/>
              <a:t>H od V koje je kompanija prethodno izdala 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H od V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kompaniji</a:t>
            </a:r>
            <a:r>
              <a:rPr lang="sr-Latn-ME" dirty="0"/>
              <a:t> </a:t>
            </a:r>
            <a:r>
              <a:rPr lang="pl-PL" dirty="0"/>
              <a:t>izdavatelju za njih neće platiti veću </a:t>
            </a:r>
            <a:r>
              <a:rPr lang="pl-PL" dirty="0" smtClean="0"/>
              <a:t>cijenu </a:t>
            </a:r>
            <a:r>
              <a:rPr lang="pl-PL" dirty="0"/>
              <a:t>od one za koju smatraju da mogu postići 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04697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sr-Latn-ME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izdavatelj</a:t>
            </a:r>
            <a:r>
              <a:rPr lang="en-US" dirty="0"/>
              <a:t> </a:t>
            </a:r>
            <a:r>
              <a:rPr lang="en-US" dirty="0" err="1"/>
              <a:t>postići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H od V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a </a:t>
            </a:r>
            <a:r>
              <a:rPr lang="en-US" dirty="0" err="1"/>
              <a:t>naravno</a:t>
            </a:r>
            <a:r>
              <a:rPr lang="sr-Latn-ME" dirty="0"/>
              <a:t> </a:t>
            </a:r>
            <a:r>
              <a:rPr lang="en-US" dirty="0"/>
              <a:t>time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prikupiti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najznačajnije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H od V.</a:t>
            </a:r>
          </a:p>
          <a:p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se </a:t>
            </a:r>
            <a:r>
              <a:rPr lang="en-US" dirty="0" err="1"/>
              <a:t>fokusirani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proučavanje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ne </a:t>
            </a:r>
            <a:r>
              <a:rPr lang="en-US" dirty="0" err="1"/>
              <a:t>primarnih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sekundarnih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35" y="548680"/>
            <a:ext cx="6415130" cy="5577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044792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Berze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vanberzanska</a:t>
            </a:r>
            <a:r>
              <a:rPr lang="en-US" b="1" dirty="0"/>
              <a:t> ( </a:t>
            </a:r>
            <a:r>
              <a:rPr lang="en-US" b="1" dirty="0" err="1"/>
              <a:t>engl.</a:t>
            </a:r>
            <a:r>
              <a:rPr lang="en-US" b="1" dirty="0"/>
              <a:t> Over-the-Counter, OTC) </a:t>
            </a:r>
            <a:r>
              <a:rPr lang="en-US" b="1" dirty="0" err="1"/>
              <a:t>tržišta</a:t>
            </a:r>
            <a:endParaRPr lang="en-US" b="1" dirty="0"/>
          </a:p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r>
              <a:rPr lang="en-US" b="1" dirty="0" err="1"/>
              <a:t>Jedan</a:t>
            </a:r>
            <a:r>
              <a:rPr lang="en-US" b="1" dirty="0"/>
              <a:t> je </a:t>
            </a:r>
            <a:r>
              <a:rPr lang="en-US" b="1" dirty="0" err="1"/>
              <a:t>organizovanje</a:t>
            </a:r>
            <a:r>
              <a:rPr lang="en-US" b="1" dirty="0"/>
              <a:t> </a:t>
            </a:r>
            <a:r>
              <a:rPr lang="en-US" b="1" dirty="0" err="1"/>
              <a:t>berzi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prodavci</a:t>
            </a:r>
            <a:r>
              <a:rPr lang="en-US" dirty="0"/>
              <a:t> H od V </a:t>
            </a:r>
            <a:r>
              <a:rPr lang="en-US" dirty="0" err="1"/>
              <a:t>sastaju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središnjem</a:t>
            </a:r>
            <a:r>
              <a:rPr lang="en-US" dirty="0"/>
              <a:t> </a:t>
            </a:r>
            <a:r>
              <a:rPr lang="en-US" dirty="0" err="1"/>
              <a:t>mestu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 smtClean="0"/>
              <a:t>obavljanja</a:t>
            </a:r>
            <a:r>
              <a:rPr lang="sr-Latn-ME" dirty="0" smtClean="0"/>
              <a:t> </a:t>
            </a:r>
            <a:r>
              <a:rPr lang="en-US" dirty="0" err="1" smtClean="0"/>
              <a:t>trgovine</a:t>
            </a:r>
            <a:r>
              <a:rPr lang="en-US" dirty="0"/>
              <a:t>. </a:t>
            </a:r>
            <a:r>
              <a:rPr lang="en-US" dirty="0" err="1"/>
              <a:t>Njujorška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Američka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Chicago Board of Trade ( </a:t>
            </a:r>
            <a:r>
              <a:rPr lang="en-US" dirty="0" err="1"/>
              <a:t>berza</a:t>
            </a:r>
            <a:r>
              <a:rPr lang="en-US" dirty="0"/>
              <a:t> </a:t>
            </a:r>
            <a:r>
              <a:rPr lang="en-US" dirty="0" err="1" smtClean="0"/>
              <a:t>roba</a:t>
            </a:r>
            <a:r>
              <a:rPr lang="sr-Latn-ME" dirty="0" smtClean="0"/>
              <a:t> </a:t>
            </a:r>
            <a:r>
              <a:rPr lang="it-IT" dirty="0" smtClean="0"/>
              <a:t>pšenica</a:t>
            </a:r>
            <a:r>
              <a:rPr lang="it-IT" dirty="0"/>
              <a:t>, kukuruza, srebra i drugih </a:t>
            </a:r>
            <a:r>
              <a:rPr lang="it-IT" dirty="0" smtClean="0"/>
              <a:t>sirovina</a:t>
            </a:r>
            <a:r>
              <a:rPr lang="sr-Latn-ME" dirty="0" smtClean="0"/>
              <a:t>)</a:t>
            </a:r>
            <a:r>
              <a:rPr lang="it-IT" dirty="0" smtClean="0"/>
              <a:t> </a:t>
            </a:r>
            <a:r>
              <a:rPr lang="it-IT" dirty="0"/>
              <a:t>su </a:t>
            </a:r>
            <a:r>
              <a:rPr lang="it-IT" dirty="0" smtClean="0"/>
              <a:t>prim</a:t>
            </a:r>
            <a:r>
              <a:rPr lang="sr-Latn-ME" dirty="0" smtClean="0"/>
              <a:t>j</a:t>
            </a:r>
            <a:r>
              <a:rPr lang="it-IT" dirty="0" smtClean="0"/>
              <a:t>eri </a:t>
            </a:r>
            <a:r>
              <a:rPr lang="it-IT" dirty="0"/>
              <a:t>organizovanih berzi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97018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vi-VN" b="1" dirty="0"/>
              <a:t>Drugi način </a:t>
            </a:r>
            <a:r>
              <a:rPr lang="vi-VN" dirty="0"/>
              <a:t>organizacije sekundarnog tržišta je </a:t>
            </a:r>
            <a:r>
              <a:rPr lang="vi-VN" b="1" dirty="0"/>
              <a:t>neuređeno ili vanberzansko</a:t>
            </a:r>
            <a:r>
              <a:rPr lang="sr-Latn-ME" b="1" dirty="0"/>
              <a:t> </a:t>
            </a:r>
            <a:r>
              <a:rPr lang="sr-Latn-ME" b="1" dirty="0" smtClean="0"/>
              <a:t>-</a:t>
            </a:r>
            <a:r>
              <a:rPr lang="en-US" b="1" dirty="0" smtClean="0"/>
              <a:t>OTC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b="1" dirty="0" err="1"/>
              <a:t>dileri</a:t>
            </a:r>
            <a:r>
              <a:rPr lang="en-US" b="1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ešteni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lokacijama</a:t>
            </a:r>
            <a:r>
              <a:rPr lang="en-US" dirty="0"/>
              <a:t>,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zalihu</a:t>
            </a:r>
            <a:r>
              <a:rPr lang="sr-Latn-ME" dirty="0"/>
              <a:t> </a:t>
            </a:r>
            <a:r>
              <a:rPr lang="en-US" dirty="0" err="1"/>
              <a:t>HodV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kupovati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prihvatiti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32390470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en-US" dirty="0" err="1"/>
              <a:t>Kompjuteri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konstantno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sr-Latn-ME" dirty="0"/>
              <a:t> </a:t>
            </a:r>
            <a:r>
              <a:rPr lang="en-US" dirty="0" err="1"/>
              <a:t>poznavanja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, pa OTC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konkurentno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ne </a:t>
            </a:r>
            <a:r>
              <a:rPr lang="en-US" dirty="0" err="1"/>
              <a:t>mora</a:t>
            </a:r>
            <a:r>
              <a:rPr lang="en-US" dirty="0"/>
              <a:t> se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berzom</a:t>
            </a:r>
            <a:r>
              <a:rPr lang="en-US" dirty="0"/>
              <a:t>.</a:t>
            </a:r>
          </a:p>
          <a:p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OTC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sr-Latn-ME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uvrštene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Njujorške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Londonske</a:t>
            </a:r>
            <a:r>
              <a:rPr lang="en-US" dirty="0"/>
              <a:t>, </a:t>
            </a:r>
            <a:r>
              <a:rPr lang="en-US" dirty="0" err="1"/>
              <a:t>Tokijske</a:t>
            </a:r>
            <a:r>
              <a:rPr lang="en-US" dirty="0"/>
              <a:t>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70198704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SAD,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sr-Latn-ME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Njujorška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 je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OTC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Četrdesetak</a:t>
            </a:r>
            <a:r>
              <a:rPr lang="en-US" dirty="0" smtClean="0"/>
              <a:t> </a:t>
            </a:r>
            <a:r>
              <a:rPr lang="en-US" dirty="0" err="1"/>
              <a:t>dilera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spremnošću</a:t>
            </a:r>
            <a:r>
              <a:rPr lang="en-US" dirty="0"/>
              <a:t> da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kupe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američke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sr-Latn-ME" dirty="0"/>
              <a:t> </a:t>
            </a:r>
            <a:r>
              <a:rPr lang="en-US" dirty="0" err="1"/>
              <a:t>sačinjava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Na </a:t>
            </a:r>
            <a:r>
              <a:rPr lang="en-US" dirty="0" err="1"/>
              <a:t>drugim</a:t>
            </a:r>
            <a:r>
              <a:rPr lang="en-US" dirty="0"/>
              <a:t> OTC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se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sr-Latn-ME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certifikati</a:t>
            </a:r>
            <a:r>
              <a:rPr lang="en-US" dirty="0"/>
              <a:t>, </a:t>
            </a:r>
            <a:r>
              <a:rPr lang="en-US" dirty="0" err="1"/>
              <a:t>federalna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bankovni</a:t>
            </a:r>
            <a:r>
              <a:rPr lang="en-US" dirty="0"/>
              <a:t> </a:t>
            </a:r>
            <a:r>
              <a:rPr lang="en-US" dirty="0" err="1"/>
              <a:t>akcepti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devize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8502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Tržište</a:t>
            </a:r>
            <a:r>
              <a:rPr lang="en-US" b="1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razlikovanja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kriterijuma</a:t>
            </a:r>
            <a:r>
              <a:rPr lang="en-US" dirty="0"/>
              <a:t> </a:t>
            </a:r>
            <a:r>
              <a:rPr lang="en-US" dirty="0" err="1" smtClean="0"/>
              <a:t>ročnosti</a:t>
            </a:r>
            <a:r>
              <a:rPr lang="sr-Latn-ME" dirty="0" smtClean="0"/>
              <a:t> </a:t>
            </a:r>
            <a:r>
              <a:rPr lang="en-US" dirty="0" err="1" smtClean="0"/>
              <a:t>HoV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b="1" dirty="0" err="1"/>
              <a:t>tržište</a:t>
            </a:r>
            <a:r>
              <a:rPr lang="en-US" b="1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kratkoročnim</a:t>
            </a:r>
            <a:r>
              <a:rPr lang="en-US" dirty="0" smtClean="0"/>
              <a:t> </a:t>
            </a:r>
            <a:r>
              <a:rPr lang="en-US" dirty="0" err="1"/>
              <a:t>dužničkim</a:t>
            </a:r>
            <a:r>
              <a:rPr lang="en-US" dirty="0"/>
              <a:t> </a:t>
            </a:r>
            <a:r>
              <a:rPr lang="en-US" dirty="0" err="1" smtClean="0"/>
              <a:t>instrumentima</a:t>
            </a:r>
            <a:r>
              <a:rPr lang="en-US" dirty="0" smtClean="0"/>
              <a:t>( </a:t>
            </a:r>
            <a:r>
              <a:rPr lang="en-US" dirty="0" err="1"/>
              <a:t>izvorni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kraći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).</a:t>
            </a:r>
          </a:p>
          <a:p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dugoročnim</a:t>
            </a:r>
            <a:r>
              <a:rPr lang="en-US" dirty="0"/>
              <a:t> H od V pa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likvidniji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6634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Hod</a:t>
            </a:r>
            <a:r>
              <a:rPr lang="en-US" dirty="0"/>
              <a:t> V </a:t>
            </a:r>
            <a:r>
              <a:rPr lang="en-US" dirty="0" err="1"/>
              <a:t>beleže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/>
              <a:t>od</a:t>
            </a:r>
            <a:r>
              <a:rPr lang="sr-Latn-ME" dirty="0"/>
              <a:t> </a:t>
            </a:r>
            <a:r>
              <a:rPr lang="en-US" dirty="0" err="1"/>
              <a:t>dugoročnih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sigurnijim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sr-Latn-ME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da bi </a:t>
            </a:r>
            <a:r>
              <a:rPr lang="en-US" dirty="0" err="1"/>
              <a:t>ostvarili</a:t>
            </a:r>
            <a:r>
              <a:rPr lang="en-US" dirty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sr-Latn-ME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5188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izvorni</a:t>
            </a:r>
            <a:r>
              <a:rPr lang="en-US" dirty="0" smtClean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 </a:t>
            </a:r>
            <a:r>
              <a:rPr lang="pl-PL" dirty="0" smtClean="0"/>
              <a:t>akcija</a:t>
            </a:r>
            <a:r>
              <a:rPr lang="pl-PL" dirty="0"/>
              <a:t>. </a:t>
            </a:r>
          </a:p>
          <a:p>
            <a:r>
              <a:rPr lang="pl-PL" dirty="0"/>
              <a:t>H od V tržišta kapitala dugoročne obveznice i akcije se često nalaze u </a:t>
            </a:r>
            <a:r>
              <a:rPr lang="pl-PL" dirty="0" smtClean="0"/>
              <a:t>posjedu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karakterističan</a:t>
            </a:r>
            <a:r>
              <a:rPr lang="en-US" dirty="0" smtClean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it-IT" dirty="0" smtClean="0"/>
              <a:t>budućnosti </a:t>
            </a:r>
            <a:r>
              <a:rPr lang="it-IT" dirty="0"/>
              <a:t>morati stojati na raspolaganju.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8181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Internacionalizacija</a:t>
            </a:r>
            <a:r>
              <a:rPr lang="en-US" b="1" dirty="0"/>
              <a:t> </a:t>
            </a:r>
            <a:r>
              <a:rPr lang="en-US" b="1" dirty="0" err="1"/>
              <a:t>finansijskih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r>
              <a:rPr lang="en-US" dirty="0"/>
              <a:t>U </a:t>
            </a:r>
            <a:r>
              <a:rPr lang="en-US" dirty="0" err="1"/>
              <a:t>zadnjih</a:t>
            </a:r>
            <a:r>
              <a:rPr lang="en-US" dirty="0"/>
              <a:t> </a:t>
            </a:r>
            <a:r>
              <a:rPr lang="sr-Latn-ME" dirty="0" smtClean="0"/>
              <a:t>tri</a:t>
            </a:r>
            <a:r>
              <a:rPr lang="en-US" dirty="0" err="1" smtClean="0"/>
              <a:t>deset</a:t>
            </a:r>
            <a:r>
              <a:rPr lang="en-US" dirty="0" smtClean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je do </a:t>
            </a:r>
            <a:r>
              <a:rPr lang="en-US" dirty="0" err="1"/>
              <a:t>intenzivnog</a:t>
            </a:r>
            <a:r>
              <a:rPr lang="en-US" dirty="0"/>
              <a:t> </a:t>
            </a:r>
            <a:r>
              <a:rPr lang="en-US" dirty="0" err="1"/>
              <a:t>trenda</a:t>
            </a:r>
            <a:r>
              <a:rPr lang="en-US" dirty="0"/>
              <a:t> </a:t>
            </a:r>
            <a:r>
              <a:rPr lang="en-US" dirty="0" err="1" smtClean="0"/>
              <a:t>internacionalizacije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Došlo</a:t>
            </a:r>
            <a:r>
              <a:rPr lang="en-US" dirty="0" smtClean="0"/>
              <a:t> </a:t>
            </a:r>
            <a:r>
              <a:rPr lang="en-US" dirty="0"/>
              <a:t>je do </a:t>
            </a:r>
            <a:r>
              <a:rPr lang="en-US" dirty="0" err="1"/>
              <a:t>ubrzane</a:t>
            </a:r>
            <a:r>
              <a:rPr lang="en-US" dirty="0"/>
              <a:t> </a:t>
            </a: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Japana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uticalo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ekspanziju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vi-VN" dirty="0" smtClean="0"/>
              <a:t>aktivnosti.</a:t>
            </a:r>
            <a:endParaRPr lang="sr-Latn-ME" dirty="0" smtClean="0"/>
          </a:p>
          <a:p>
            <a:r>
              <a:rPr lang="vi-VN" dirty="0" smtClean="0"/>
              <a:t>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86752414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vi-VN" dirty="0"/>
              <a:t>Danas su međunarodna tržišta kapitala jedan od vodećih centara prikupljanja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trend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uticao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internacionalizaciju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ubrzani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informaciono</a:t>
            </a:r>
            <a:r>
              <a:rPr lang="sr-Latn-ME" dirty="0"/>
              <a:t> </a:t>
            </a:r>
            <a:r>
              <a:rPr lang="en-US" dirty="0" err="1"/>
              <a:t>telekomunikacionih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. </a:t>
            </a:r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9636199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Ove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dozvolil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umrežavanje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velikih</a:t>
            </a:r>
            <a:r>
              <a:rPr lang="sr-Latn-ME" dirty="0" smtClean="0"/>
              <a:t> </a:t>
            </a:r>
            <a:r>
              <a:rPr lang="en-US" dirty="0" err="1" smtClean="0"/>
              <a:t>svetskih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virtuelni</a:t>
            </a:r>
            <a:r>
              <a:rPr lang="en-US" dirty="0"/>
              <a:t> </a:t>
            </a:r>
            <a:r>
              <a:rPr lang="en-US" dirty="0" err="1"/>
              <a:t>prostor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Danas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en-US" dirty="0" err="1" smtClean="0"/>
              <a:t>dostupne</a:t>
            </a:r>
            <a:r>
              <a:rPr lang="en-US" dirty="0" smtClean="0"/>
              <a:t> </a:t>
            </a:r>
            <a:r>
              <a:rPr lang="en-US" dirty="0" err="1"/>
              <a:t>svima</a:t>
            </a:r>
            <a:r>
              <a:rPr lang="en-US" dirty="0"/>
              <a:t> u </a:t>
            </a:r>
            <a:r>
              <a:rPr lang="en-US" dirty="0" err="1" smtClean="0"/>
              <a:t>sekundi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geografskim</a:t>
            </a:r>
            <a:r>
              <a:rPr lang="en-US" dirty="0"/>
              <a:t> </a:t>
            </a:r>
            <a:r>
              <a:rPr lang="en-US" dirty="0" err="1"/>
              <a:t>prostorom</a:t>
            </a:r>
            <a:r>
              <a:rPr lang="en-US" dirty="0"/>
              <a:t>.</a:t>
            </a:r>
          </a:p>
          <a:p>
            <a:r>
              <a:rPr lang="vi-VN" dirty="0" smtClean="0"/>
              <a:t>Takođe</a:t>
            </a:r>
            <a:r>
              <a:rPr lang="sr-Latn-ME" dirty="0" smtClean="0"/>
              <a:t>r,</a:t>
            </a:r>
            <a:r>
              <a:rPr lang="vi-VN" dirty="0" smtClean="0"/>
              <a:t> </a:t>
            </a:r>
            <a:r>
              <a:rPr lang="vi-VN" dirty="0"/>
              <a:t>ubrzani razvoj takozvanih zemalja u usponu je uticao na činjenicu da </a:t>
            </a:r>
            <a:r>
              <a:rPr lang="vi-VN" dirty="0" smtClean="0"/>
              <a:t>danas</a:t>
            </a:r>
            <a:r>
              <a:rPr lang="sr-Latn-ME" dirty="0" smtClean="0"/>
              <a:t> </a:t>
            </a:r>
            <a:r>
              <a:rPr lang="it-IT" dirty="0" smtClean="0"/>
              <a:t>mnogi </a:t>
            </a:r>
            <a:r>
              <a:rPr lang="it-IT" dirty="0"/>
              <a:t>veliki investitori šansu za ostvarivanje brzog i velikog profita vide upravo na </a:t>
            </a:r>
            <a:r>
              <a:rPr lang="it-IT" dirty="0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319437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205737" cy="575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880192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US" dirty="0" err="1"/>
              <a:t>Priliv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takozvanih</a:t>
            </a:r>
            <a:r>
              <a:rPr lang="en-US" dirty="0"/>
              <a:t> </a:t>
            </a:r>
            <a:r>
              <a:rPr lang="en-US" dirty="0" err="1"/>
              <a:t>pasivnih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osiguravajućih</a:t>
            </a:r>
            <a:r>
              <a:rPr lang="sr-Latn-ME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penzionih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je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meri</a:t>
            </a:r>
            <a:r>
              <a:rPr lang="en-US" dirty="0"/>
              <a:t> </a:t>
            </a:r>
            <a:r>
              <a:rPr lang="en-US" dirty="0" err="1"/>
              <a:t>osnažio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sr-Latn-ME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svugde</a:t>
            </a:r>
            <a:r>
              <a:rPr lang="en-US" dirty="0"/>
              <a:t>. Od </a:t>
            </a:r>
            <a:r>
              <a:rPr lang="en-US" dirty="0" err="1"/>
              <a:t>Njujorka</a:t>
            </a:r>
            <a:r>
              <a:rPr lang="en-US" dirty="0"/>
              <a:t>, </a:t>
            </a:r>
            <a:r>
              <a:rPr lang="en-US" dirty="0" err="1"/>
              <a:t>Londona</a:t>
            </a:r>
            <a:r>
              <a:rPr lang="en-US" dirty="0"/>
              <a:t>, </a:t>
            </a:r>
            <a:r>
              <a:rPr lang="en-US" dirty="0" err="1"/>
              <a:t>Tokija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....</a:t>
            </a:r>
            <a:endParaRPr lang="en-US" dirty="0"/>
          </a:p>
          <a:p>
            <a:r>
              <a:rPr lang="sr-Latn-ME" dirty="0" smtClean="0"/>
              <a:t>Globalna ekonomska i finansijska kriza uporila je, u velikoj mjeri, ove procese.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2369951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Asimetrične</a:t>
            </a:r>
            <a:r>
              <a:rPr lang="en-US" b="1" dirty="0"/>
              <a:t> </a:t>
            </a:r>
            <a:r>
              <a:rPr lang="en-US" b="1" dirty="0" err="1" smtClean="0"/>
              <a:t>informacije</a:t>
            </a:r>
            <a:r>
              <a:rPr lang="sr-Latn-ME" b="1" dirty="0"/>
              <a:t>,</a:t>
            </a:r>
            <a:r>
              <a:rPr lang="en-US" b="1" dirty="0" smtClean="0"/>
              <a:t> </a:t>
            </a:r>
            <a:r>
              <a:rPr lang="en-US" b="1" dirty="0" err="1"/>
              <a:t>negativna</a:t>
            </a:r>
            <a:r>
              <a:rPr lang="en-US" b="1" dirty="0"/>
              <a:t> </a:t>
            </a:r>
            <a:r>
              <a:rPr lang="en-US" b="1" dirty="0" err="1"/>
              <a:t>selekcija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moralni</a:t>
            </a:r>
            <a:r>
              <a:rPr lang="sr-Latn-ME" b="1" dirty="0" smtClean="0"/>
              <a:t> </a:t>
            </a:r>
            <a:r>
              <a:rPr lang="en-US" b="1" dirty="0" smtClean="0"/>
              <a:t>hazard</a:t>
            </a:r>
            <a:endParaRPr lang="en-US" b="1" dirty="0"/>
          </a:p>
          <a:p>
            <a:r>
              <a:rPr lang="en-US" dirty="0" err="1"/>
              <a:t>Transakcioni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objašnjavaju</a:t>
            </a:r>
            <a:r>
              <a:rPr lang="en-US" dirty="0"/>
              <a:t> </a:t>
            </a:r>
            <a:r>
              <a:rPr lang="en-US" dirty="0" err="1"/>
              <a:t>bitnu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posrednika </a:t>
            </a:r>
            <a:r>
              <a:rPr lang="pl-PL" dirty="0"/>
              <a:t>i indirektnih finansija na finansijskim tržištima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Još jedna bitna </a:t>
            </a:r>
            <a:r>
              <a:rPr lang="pl-PL" dirty="0" smtClean="0"/>
              <a:t>uloga finansijskih </a:t>
            </a:r>
            <a:r>
              <a:rPr lang="pl-PL" dirty="0"/>
              <a:t>posrednika se odražava u činjenici da na finansijskom tržištu jedna strana </a:t>
            </a:r>
            <a:r>
              <a:rPr lang="pl-PL" dirty="0" smtClean="0"/>
              <a:t>o drugoj </a:t>
            </a:r>
            <a:r>
              <a:rPr lang="pl-PL" dirty="0"/>
              <a:t>često ne zna sve što je potrebno za donošenje ispravne odluke.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52249623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pl-PL" dirty="0"/>
              <a:t>Ta nejednakost u </a:t>
            </a:r>
            <a:r>
              <a:rPr lang="en-US" dirty="0" err="1"/>
              <a:t>informacijama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asimetričnost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podiže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sr-Latn-ME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se </a:t>
            </a:r>
            <a:r>
              <a:rPr lang="en-US" dirty="0" err="1" smtClean="0"/>
              <a:t>upusti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kreditora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Nedostatak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 smtClean="0"/>
              <a:t>stvara</a:t>
            </a:r>
            <a:r>
              <a:rPr lang="sr-Latn-ME" dirty="0" smtClean="0"/>
              <a:t> </a:t>
            </a:r>
            <a:r>
              <a:rPr lang="vi-VN" dirty="0" smtClean="0"/>
              <a:t>dv</a:t>
            </a:r>
            <a:r>
              <a:rPr lang="sr-Latn-ME" dirty="0" smtClean="0"/>
              <a:t>ij</a:t>
            </a:r>
            <a:r>
              <a:rPr lang="vi-VN" dirty="0" smtClean="0"/>
              <a:t>e </a:t>
            </a:r>
            <a:r>
              <a:rPr lang="vi-VN" dirty="0"/>
              <a:t>vrste problema: jedna se pokazuje </a:t>
            </a:r>
            <a:r>
              <a:rPr lang="vi-VN" dirty="0" smtClean="0"/>
              <a:t>pr</a:t>
            </a:r>
            <a:r>
              <a:rPr lang="sr-Latn-ME" dirty="0" smtClean="0"/>
              <a:t>ij</a:t>
            </a:r>
            <a:r>
              <a:rPr lang="vi-VN" dirty="0" smtClean="0"/>
              <a:t>e </a:t>
            </a:r>
            <a:r>
              <a:rPr lang="vi-VN" dirty="0"/>
              <a:t>izvođenja finansijske transakcije a druga</a:t>
            </a:r>
            <a:r>
              <a:rPr lang="sr-Latn-ME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4956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Negativna selekcija je problem koji nastaje zbog asimetrije informacija </a:t>
            </a:r>
            <a:r>
              <a:rPr lang="pl-PL" b="1" dirty="0" smtClean="0"/>
              <a:t>prije </a:t>
            </a:r>
            <a:r>
              <a:rPr lang="vi-VN" b="1" dirty="0" smtClean="0"/>
              <a:t>izvođenja </a:t>
            </a:r>
            <a:r>
              <a:rPr lang="vi-VN" b="1" dirty="0"/>
              <a:t>transakcije. </a:t>
            </a:r>
            <a:endParaRPr lang="sr-Latn-ME" b="1" dirty="0" smtClean="0"/>
          </a:p>
          <a:p>
            <a:r>
              <a:rPr lang="vi-VN" dirty="0" smtClean="0"/>
              <a:t>Ona </a:t>
            </a:r>
            <a:r>
              <a:rPr lang="vi-VN" dirty="0"/>
              <a:t>se pojavljuje na finansijskim tržištima u situaciji kada </a:t>
            </a:r>
            <a:r>
              <a:rPr lang="vi-VN" dirty="0" smtClean="0"/>
              <a:t>rizični</a:t>
            </a:r>
            <a:r>
              <a:rPr lang="sr-Latn-ME" dirty="0" smtClean="0"/>
              <a:t> </a:t>
            </a:r>
            <a:r>
              <a:rPr lang="en-US" dirty="0" err="1" smtClean="0"/>
              <a:t>dužnici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najv</a:t>
            </a:r>
            <a:r>
              <a:rPr lang="sr-Latn-ME" dirty="0" smtClean="0"/>
              <a:t>j</a:t>
            </a:r>
            <a:r>
              <a:rPr lang="en-US" dirty="0" err="1" smtClean="0"/>
              <a:t>erovatnije</a:t>
            </a:r>
            <a:r>
              <a:rPr lang="en-US" dirty="0" smtClean="0"/>
              <a:t> </a:t>
            </a:r>
            <a:r>
              <a:rPr lang="en-US" dirty="0" err="1"/>
              <a:t>proizvesti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 </a:t>
            </a:r>
            <a:r>
              <a:rPr lang="en-US" dirty="0" err="1"/>
              <a:t>ishod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 smtClean="0"/>
              <a:t>kreditnim</a:t>
            </a:r>
            <a:r>
              <a:rPr lang="sr-Latn-ME" dirty="0" smtClean="0"/>
              <a:t> </a:t>
            </a:r>
            <a:r>
              <a:rPr lang="en-US" dirty="0" err="1" smtClean="0"/>
              <a:t>rizikom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najaktivnije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šega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najverovatnije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0620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vi-VN" dirty="0"/>
              <a:t>Kreditori – oni koji posuđuju sredstva znaju da u uslovima negativne selekcije je</a:t>
            </a:r>
            <a:r>
              <a:rPr lang="sr-Latn-ME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erovatnije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pa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sr-Latn-ME" dirty="0"/>
              <a:t> </a:t>
            </a:r>
            <a:r>
              <a:rPr lang="en-US" dirty="0" err="1"/>
              <a:t>opasnost</a:t>
            </a:r>
            <a:r>
              <a:rPr lang="en-US" dirty="0"/>
              <a:t> </a:t>
            </a:r>
            <a:r>
              <a:rPr lang="en-US" dirty="0" err="1"/>
              <a:t>obustave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niskim</a:t>
            </a:r>
            <a:r>
              <a:rPr lang="en-US" dirty="0" smtClean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</a:t>
            </a:r>
          </a:p>
          <a:p>
            <a:r>
              <a:rPr lang="pl-PL" b="1" dirty="0"/>
              <a:t>Moralni hazard </a:t>
            </a:r>
            <a:r>
              <a:rPr lang="pl-PL" b="1" i="1" dirty="0"/>
              <a:t>je problem koji nastaje usled asimetričnih informacija nakon izvođenja transakcije.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5215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r>
              <a:rPr lang="vi-VN" dirty="0" smtClean="0"/>
              <a:t>Moralni hazard na finansijskom tržištu predstavlja rizik (hazard)</a:t>
            </a:r>
            <a:r>
              <a:rPr lang="sr-Latn-ME" dirty="0" smtClean="0"/>
              <a:t> </a:t>
            </a:r>
            <a:r>
              <a:rPr lang="en-US" dirty="0" err="1" smtClean="0"/>
              <a:t>uključivanja</a:t>
            </a:r>
            <a:r>
              <a:rPr lang="en-US" dirty="0" smtClean="0"/>
              <a:t> </a:t>
            </a:r>
            <a:r>
              <a:rPr lang="en-US" dirty="0" err="1" smtClean="0"/>
              <a:t>dužnika</a:t>
            </a:r>
            <a:r>
              <a:rPr lang="en-US" dirty="0" smtClean="0"/>
              <a:t> u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stanovišta</a:t>
            </a:r>
            <a:r>
              <a:rPr lang="en-US" dirty="0" smtClean="0"/>
              <a:t> </a:t>
            </a:r>
            <a:r>
              <a:rPr lang="en-US" dirty="0" err="1" smtClean="0"/>
              <a:t>kreditora</a:t>
            </a:r>
            <a:r>
              <a:rPr lang="en-US" dirty="0" smtClean="0"/>
              <a:t> </a:t>
            </a:r>
            <a:r>
              <a:rPr lang="en-US" dirty="0" err="1" smtClean="0"/>
              <a:t>nepoželjne</a:t>
            </a:r>
            <a:r>
              <a:rPr lang="en-US" dirty="0" smtClean="0"/>
              <a:t> (</a:t>
            </a:r>
            <a:r>
              <a:rPr lang="en-US" dirty="0" err="1" smtClean="0"/>
              <a:t>nemoralne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en-US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v</a:t>
            </a:r>
            <a:r>
              <a:rPr lang="sr-Latn-ME" dirty="0" smtClean="0"/>
              <a:t>j</a:t>
            </a:r>
            <a:r>
              <a:rPr lang="en-US" dirty="0" err="1" smtClean="0"/>
              <a:t>erovatnost</a:t>
            </a:r>
            <a:r>
              <a:rPr lang="en-US" dirty="0" smtClean="0"/>
              <a:t> </a:t>
            </a:r>
            <a:r>
              <a:rPr lang="en-US" dirty="0" err="1" smtClean="0"/>
              <a:t>otplate</a:t>
            </a:r>
            <a:r>
              <a:rPr lang="en-US" dirty="0" smtClean="0"/>
              <a:t> </a:t>
            </a:r>
            <a:r>
              <a:rPr lang="en-US" dirty="0" err="1" smtClean="0"/>
              <a:t>zajma</a:t>
            </a:r>
            <a:r>
              <a:rPr lang="en-US" dirty="0" smtClean="0"/>
              <a:t>, pa </a:t>
            </a:r>
            <a:r>
              <a:rPr lang="en-US" dirty="0" err="1" smtClean="0"/>
              <a:t>kreditori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esn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obustaviti</a:t>
            </a:r>
            <a:r>
              <a:rPr lang="en-US" dirty="0" smtClean="0"/>
              <a:t> </a:t>
            </a:r>
            <a:r>
              <a:rPr lang="en-US" dirty="0" err="1" smtClean="0"/>
              <a:t>kreditiranje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Recimo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pozajmljena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pokretanje</a:t>
            </a:r>
            <a:r>
              <a:rPr lang="sr-Latn-ME" dirty="0" smtClean="0"/>
              <a:t> </a:t>
            </a:r>
            <a:r>
              <a:rPr lang="vi-VN" dirty="0" smtClean="0"/>
              <a:t>profitabilnog investicionog projekta, međutim kompanija koja ih je pozajmila r</a:t>
            </a:r>
            <a:r>
              <a:rPr lang="sr-Latn-ME" dirty="0" smtClean="0"/>
              <a:t>ij</a:t>
            </a:r>
            <a:r>
              <a:rPr lang="vi-VN" dirty="0" smtClean="0"/>
              <a:t>eši da ih</a:t>
            </a:r>
            <a:r>
              <a:rPr lang="sr-Latn-ME" dirty="0" smtClean="0"/>
              <a:t> </a:t>
            </a:r>
            <a:r>
              <a:rPr lang="en-US" dirty="0" err="1" smtClean="0"/>
              <a:t>uloži</a:t>
            </a:r>
            <a:r>
              <a:rPr lang="en-US" dirty="0" smtClean="0"/>
              <a:t> u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profitabilniji</a:t>
            </a:r>
            <a:r>
              <a:rPr lang="en-US" dirty="0" smtClean="0"/>
              <a:t> </a:t>
            </a:r>
            <a:r>
              <a:rPr lang="en-US" dirty="0" err="1" smtClean="0"/>
              <a:t>projekat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visokim</a:t>
            </a:r>
            <a:r>
              <a:rPr lang="en-US" dirty="0" smtClean="0"/>
              <a:t> </a:t>
            </a:r>
            <a:r>
              <a:rPr lang="en-US" dirty="0" err="1" smtClean="0"/>
              <a:t>stepenom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6071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Tko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vi-VN" dirty="0"/>
              <a:t>otplati kredit i zadrži veću dobit. </a:t>
            </a:r>
            <a:endParaRPr lang="sr-Latn-ME" dirty="0"/>
          </a:p>
          <a:p>
            <a:r>
              <a:rPr lang="vi-VN" dirty="0" smtClean="0"/>
              <a:t>Međutim</a:t>
            </a:r>
            <a:r>
              <a:rPr lang="sr-Latn-ME" dirty="0" smtClean="0"/>
              <a:t>,</a:t>
            </a:r>
            <a:r>
              <a:rPr lang="vi-VN" dirty="0" smtClean="0"/>
              <a:t> </a:t>
            </a:r>
            <a:r>
              <a:rPr lang="vi-VN" dirty="0"/>
              <a:t>posto je stepen rizika projekta vrlo visok</a:t>
            </a:r>
            <a:r>
              <a:rPr lang="sr-Latn-ME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erovatnoće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izgubi</a:t>
            </a:r>
            <a:r>
              <a:rPr lang="en-US" dirty="0"/>
              <a:t> </a:t>
            </a:r>
            <a:r>
              <a:rPr lang="en-US" dirty="0" err="1"/>
              <a:t>vaš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je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onog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je </a:t>
            </a:r>
            <a:r>
              <a:rPr lang="en-US" dirty="0" err="1"/>
              <a:t>kreditor</a:t>
            </a:r>
            <a:r>
              <a:rPr lang="en-US" dirty="0"/>
              <a:t> </a:t>
            </a:r>
            <a:r>
              <a:rPr lang="en-US" dirty="0" smtClean="0"/>
              <a:t>bio</a:t>
            </a:r>
            <a:r>
              <a:rPr lang="sr-Latn-ME" dirty="0" smtClean="0"/>
              <a:t> </a:t>
            </a:r>
            <a:r>
              <a:rPr lang="pl-PL" dirty="0" smtClean="0"/>
              <a:t>upoznat </a:t>
            </a:r>
            <a:r>
              <a:rPr lang="pl-PL" dirty="0"/>
              <a:t>odobravajući zajam za projekat koji mu je predočen. </a:t>
            </a:r>
            <a:endParaRPr lang="pl-PL" dirty="0" smtClean="0"/>
          </a:p>
          <a:p>
            <a:r>
              <a:rPr lang="pl-PL" dirty="0" smtClean="0"/>
              <a:t>Kada </a:t>
            </a:r>
            <a:r>
              <a:rPr lang="pl-PL" dirty="0"/>
              <a:t>se moralni rizik i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kreditori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budu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obeshrabreni</a:t>
            </a:r>
            <a:r>
              <a:rPr lang="en-US" dirty="0"/>
              <a:t> da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sr-Latn-ME" dirty="0"/>
              <a:t> </a:t>
            </a:r>
            <a:r>
              <a:rPr lang="en-US" dirty="0" err="1"/>
              <a:t>pozajmljuju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3946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negativna</a:t>
            </a:r>
            <a:r>
              <a:rPr lang="en-US" dirty="0"/>
              <a:t> </a:t>
            </a:r>
            <a:r>
              <a:rPr lang="en-US" dirty="0" err="1"/>
              <a:t>selekcija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moralni</a:t>
            </a:r>
            <a:r>
              <a:rPr lang="en-US" dirty="0"/>
              <a:t> hazard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važne</a:t>
            </a:r>
            <a:r>
              <a:rPr lang="sr-Latn-ME" dirty="0" smtClean="0"/>
              <a:t> </a:t>
            </a:r>
            <a:r>
              <a:rPr lang="vi-VN" dirty="0" smtClean="0"/>
              <a:t>prepreke </a:t>
            </a:r>
            <a:r>
              <a:rPr lang="vi-VN" dirty="0"/>
              <a:t>za dobro funkcionisanje finansijskih tržišta. </a:t>
            </a:r>
            <a:endParaRPr lang="sr-Latn-ME" dirty="0" smtClean="0"/>
          </a:p>
          <a:p>
            <a:r>
              <a:rPr lang="vi-VN" dirty="0" smtClean="0"/>
              <a:t>Međutim </a:t>
            </a:r>
            <a:r>
              <a:rPr lang="vi-VN" dirty="0"/>
              <a:t>finansijski </a:t>
            </a:r>
            <a:r>
              <a:rPr lang="vi-VN" dirty="0" smtClean="0"/>
              <a:t>posrednici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razvijanja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premostiti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Male </a:t>
            </a:r>
            <a:r>
              <a:rPr lang="en-US" dirty="0" err="1"/>
              <a:t>štediše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eriti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u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12314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vi-VN" dirty="0"/>
              <a:t>Finansijski posrednici zarađuju veća sredstva na ulaganjima jer su bolje osposobljeni za</a:t>
            </a:r>
            <a:r>
              <a:rPr lang="sr-Latn-ME" dirty="0"/>
              <a:t> </a:t>
            </a:r>
            <a:r>
              <a:rPr lang="en-US" dirty="0" err="1"/>
              <a:t>razlikovanje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od </a:t>
            </a:r>
            <a:r>
              <a:rPr lang="en-US" dirty="0" err="1"/>
              <a:t>loših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pa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sr-Latn-ME" dirty="0"/>
              <a:t> </a:t>
            </a:r>
            <a:r>
              <a:rPr lang="vi-VN" dirty="0"/>
              <a:t>negativne selekcije. </a:t>
            </a:r>
            <a:endParaRPr lang="sr-Latn-ME" dirty="0"/>
          </a:p>
          <a:p>
            <a:r>
              <a:rPr lang="vi-VN" dirty="0"/>
              <a:t>Između ostalog finansijski posrednici razvijaju specifična znanja i</a:t>
            </a:r>
            <a:r>
              <a:rPr lang="sr-Latn-ME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specifično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u </a:t>
            </a:r>
            <a:r>
              <a:rPr lang="en-US" dirty="0" err="1"/>
              <a:t>nadziranju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pa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.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štedišama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obezbede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1451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endParaRPr lang="sr-Latn-ME" dirty="0"/>
          </a:p>
          <a:p>
            <a:pPr marL="0" indent="0" algn="ctr">
              <a:buNone/>
            </a:pPr>
            <a:endParaRPr lang="sr-Latn-ME" dirty="0" smtClean="0"/>
          </a:p>
          <a:p>
            <a:pPr marL="0" indent="0" algn="ctr">
              <a:buNone/>
            </a:pPr>
            <a:r>
              <a:rPr lang="sr-Latn-ME" dirty="0" smtClean="0"/>
              <a:t>FINANSIJSKI POSREDNICI</a:t>
            </a:r>
          </a:p>
        </p:txBody>
      </p:sp>
    </p:spTree>
    <p:extLst>
      <p:ext uri="{BB962C8B-B14F-4D97-AF65-F5344CB8AC3E}">
        <p14:creationId xmlns:p14="http://schemas.microsoft.com/office/powerpoint/2010/main" val="1560761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Elementi</a:t>
            </a:r>
            <a:r>
              <a:rPr lang="en-US" b="1" dirty="0"/>
              <a:t> </a:t>
            </a:r>
            <a:r>
              <a:rPr lang="en-US" b="1" dirty="0" err="1"/>
              <a:t>finansijskog</a:t>
            </a:r>
            <a:r>
              <a:rPr lang="en-US" b="1" dirty="0"/>
              <a:t> </a:t>
            </a:r>
            <a:r>
              <a:rPr lang="en-US" b="1" dirty="0" err="1"/>
              <a:t>sistema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72602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35" y="548680"/>
            <a:ext cx="6415130" cy="5577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044792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205737" cy="575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880192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Najznačajniji</a:t>
            </a:r>
            <a:r>
              <a:rPr lang="en-US" b="1" dirty="0"/>
              <a:t> </a:t>
            </a:r>
            <a:r>
              <a:rPr lang="en-US" b="1" dirty="0" err="1"/>
              <a:t>finansijski</a:t>
            </a:r>
            <a:r>
              <a:rPr lang="en-US" b="1" dirty="0"/>
              <a:t> </a:t>
            </a:r>
            <a:r>
              <a:rPr lang="en-US" b="1" dirty="0" err="1"/>
              <a:t>posrednici</a:t>
            </a:r>
            <a:r>
              <a:rPr lang="en-US" b="1" i="1" dirty="0"/>
              <a:t/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shvatili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upoznamo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pl-PL" dirty="0" smtClean="0"/>
              <a:t>najznačajnijim </a:t>
            </a:r>
            <a:r>
              <a:rPr lang="pl-PL" dirty="0"/>
              <a:t>finansijskim posrednicima i načinima na koji oni obavljaju </a:t>
            </a:r>
            <a:r>
              <a:rPr lang="pl-PL" dirty="0" smtClean="0"/>
              <a:t>funkciju </a:t>
            </a:r>
            <a:r>
              <a:rPr lang="en-US" dirty="0" err="1" smtClean="0"/>
              <a:t>posredovanja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b="1" dirty="0" err="1" smtClean="0"/>
              <a:t>Finansijski</a:t>
            </a:r>
            <a:r>
              <a:rPr lang="en-US" b="1" dirty="0" smtClean="0"/>
              <a:t> </a:t>
            </a:r>
            <a:r>
              <a:rPr lang="en-US" b="1" dirty="0" err="1"/>
              <a:t>posrednici</a:t>
            </a:r>
            <a:r>
              <a:rPr lang="en-US" b="1" dirty="0"/>
              <a:t> se </a:t>
            </a:r>
            <a:r>
              <a:rPr lang="en-US" b="1" dirty="0" err="1"/>
              <a:t>mogu</a:t>
            </a:r>
            <a:r>
              <a:rPr lang="en-US" b="1" dirty="0"/>
              <a:t> </a:t>
            </a:r>
            <a:r>
              <a:rPr lang="en-US" b="1" dirty="0" err="1"/>
              <a:t>svrstati</a:t>
            </a:r>
            <a:r>
              <a:rPr lang="en-US" b="1" dirty="0"/>
              <a:t> u tri </a:t>
            </a:r>
            <a:r>
              <a:rPr lang="en-US" b="1" dirty="0" err="1"/>
              <a:t>kategorije</a:t>
            </a:r>
            <a:r>
              <a:rPr lang="en-US" b="1" dirty="0"/>
              <a:t>: </a:t>
            </a:r>
            <a:r>
              <a:rPr lang="en-US" b="1" dirty="0" err="1" smtClean="0"/>
              <a:t>Depozitne</a:t>
            </a:r>
            <a:r>
              <a:rPr lang="sr-Latn-ME" b="1" dirty="0" smtClean="0"/>
              <a:t> </a:t>
            </a:r>
            <a:r>
              <a:rPr lang="pt-BR" b="1" dirty="0" smtClean="0"/>
              <a:t>institucije</a:t>
            </a:r>
            <a:r>
              <a:rPr lang="pt-BR" b="1" dirty="0"/>
              <a:t>, institucije ugovorne štednje i investicioni posrednici</a:t>
            </a:r>
            <a:r>
              <a:rPr lang="pt-BR" b="1" dirty="0" smtClean="0"/>
              <a:t>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0780176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b="1" dirty="0" err="1"/>
              <a:t>Depozitne</a:t>
            </a:r>
            <a:r>
              <a:rPr lang="en-US" b="1" dirty="0"/>
              <a:t> </a:t>
            </a:r>
            <a:r>
              <a:rPr lang="en-US" b="1" dirty="0" err="1"/>
              <a:t>institucije</a:t>
            </a:r>
            <a:endParaRPr lang="en-US" b="1" dirty="0"/>
          </a:p>
          <a:p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bave</a:t>
            </a:r>
            <a:r>
              <a:rPr lang="en-US" dirty="0"/>
              <a:t> se </a:t>
            </a:r>
            <a:r>
              <a:rPr lang="en-US" dirty="0" err="1"/>
              <a:t>odobravanjem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spadaju</a:t>
            </a:r>
            <a:r>
              <a:rPr lang="sr-Latn-ME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sr-Latn-ME" dirty="0"/>
              <a:t> </a:t>
            </a:r>
            <a:r>
              <a:rPr lang="en-US" dirty="0" err="1" smtClean="0"/>
              <a:t>institucije</a:t>
            </a:r>
            <a:r>
              <a:rPr lang="sr-Latn-ME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, </a:t>
            </a:r>
            <a:endParaRPr lang="sr-Latn-ME" dirty="0" smtClean="0"/>
          </a:p>
          <a:p>
            <a:r>
              <a:rPr lang="en-US" dirty="0" err="1" smtClean="0"/>
              <a:t>štedionice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zadruge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7049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2656"/>
            <a:ext cx="8229600" cy="5649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596220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Poslovne</a:t>
            </a:r>
            <a:r>
              <a:rPr lang="en-US" b="1" dirty="0"/>
              <a:t> </a:t>
            </a:r>
            <a:r>
              <a:rPr lang="en-US" b="1" dirty="0" err="1"/>
              <a:t>banke</a:t>
            </a:r>
            <a:r>
              <a:rPr lang="en-US" b="1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err="1" smtClean="0"/>
              <a:t>izdavanjem</a:t>
            </a:r>
            <a:r>
              <a:rPr lang="en-US" dirty="0" smtClean="0"/>
              <a:t> </a:t>
            </a:r>
            <a:r>
              <a:rPr lang="en-US" dirty="0" err="1"/>
              <a:t>transakcijskih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čekovi</a:t>
            </a:r>
            <a:r>
              <a:rPr lang="en-US" dirty="0" smtClean="0"/>
              <a:t>)</a:t>
            </a:r>
            <a:r>
              <a:rPr lang="sr-Latn-ME" dirty="0" smtClean="0"/>
              <a:t>, </a:t>
            </a:r>
            <a:r>
              <a:rPr lang="en-US" dirty="0" err="1" smtClean="0"/>
              <a:t>zatim</a:t>
            </a:r>
            <a:r>
              <a:rPr lang="en-US" dirty="0" smtClean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sr-Latn-ME" dirty="0" smtClean="0"/>
              <a:t>t</a:t>
            </a:r>
            <a:r>
              <a:rPr lang="en-US" dirty="0" err="1" smtClean="0"/>
              <a:t>renutno</a:t>
            </a:r>
            <a:r>
              <a:rPr lang="en-US" dirty="0" smtClean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čekovi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)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prikupljena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dobravanje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,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hipotekarnih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260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en-US" b="1" dirty="0" err="1"/>
              <a:t>Štedno</a:t>
            </a:r>
            <a:r>
              <a:rPr lang="en-US" b="1" dirty="0"/>
              <a:t> </a:t>
            </a:r>
            <a:r>
              <a:rPr lang="en-US" b="1" dirty="0" err="1"/>
              <a:t>kreditne</a:t>
            </a:r>
            <a:r>
              <a:rPr lang="en-US" b="1" dirty="0"/>
              <a:t> </a:t>
            </a:r>
            <a:r>
              <a:rPr lang="en-US" b="1" dirty="0" err="1"/>
              <a:t>zadruge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oročene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Ovako</a:t>
            </a:r>
            <a:r>
              <a:rPr lang="en-US" dirty="0" smtClean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nastupajuće</a:t>
            </a:r>
            <a:r>
              <a:rPr lang="en-US" dirty="0"/>
              <a:t> </a:t>
            </a: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 smtClean="0"/>
              <a:t>kreditnim</a:t>
            </a:r>
            <a:r>
              <a:rPr lang="sr-Latn-ME" dirty="0" smtClean="0"/>
              <a:t> </a:t>
            </a:r>
            <a:r>
              <a:rPr lang="pl-PL" dirty="0" smtClean="0"/>
              <a:t>zadrugama </a:t>
            </a:r>
            <a:r>
              <a:rPr lang="pl-PL" dirty="0"/>
              <a:t>je bilo odobreno samo odobravanje hipotekarnih kredita bez </a:t>
            </a:r>
            <a:r>
              <a:rPr lang="pl-PL" dirty="0" smtClean="0"/>
              <a:t>mogućnosti </a:t>
            </a:r>
            <a:r>
              <a:rPr lang="vi-VN" dirty="0" smtClean="0"/>
              <a:t>otvaranja </a:t>
            </a:r>
            <a:r>
              <a:rPr lang="vi-VN" dirty="0"/>
              <a:t>tekućih računa. 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59296269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vi-VN" dirty="0"/>
              <a:t>Međutim problemi sa kojima su se suočile ove institucije zbog</a:t>
            </a:r>
            <a:r>
              <a:rPr lang="sr-Latn-ME" dirty="0"/>
              <a:t> </a:t>
            </a:r>
            <a:r>
              <a:rPr lang="vi-VN" dirty="0"/>
              <a:t>velikih fluktacija kamatnih stopa u periodu između 1960 – 1980 koje su ostavile izuzetno</a:t>
            </a:r>
            <a:r>
              <a:rPr lang="sr-Latn-ME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/>
              <a:t>plasirana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(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sr-Latn-ME" dirty="0"/>
              <a:t> </a:t>
            </a:r>
            <a:r>
              <a:rPr lang="pl-PL" dirty="0" smtClean="0"/>
              <a:t>dospijeća </a:t>
            </a:r>
            <a:r>
              <a:rPr lang="pl-PL" dirty="0"/>
              <a:t>dužim od 25 god.) koja su bila odobrena po tada važećim kamatnim stopama za </a:t>
            </a:r>
            <a:r>
              <a:rPr lang="en-US" dirty="0" err="1"/>
              <a:t>koje</a:t>
            </a:r>
            <a:r>
              <a:rPr lang="en-US" dirty="0"/>
              <a:t> se u </a:t>
            </a:r>
            <a:r>
              <a:rPr lang="en-US" dirty="0" err="1"/>
              <a:t>kasnijem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ispostavilo</a:t>
            </a:r>
            <a:r>
              <a:rPr lang="en-US" dirty="0"/>
              <a:t> da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pokriju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sr-Latn-ME" dirty="0"/>
              <a:t> </a:t>
            </a:r>
            <a:r>
              <a:rPr lang="vi-VN" dirty="0" smtClean="0"/>
              <a:t>sredstava</a:t>
            </a:r>
            <a:r>
              <a:rPr lang="sr-Latn-ME" dirty="0" smtClean="0"/>
              <a:t>,</a:t>
            </a:r>
            <a:r>
              <a:rPr lang="vi-VN" dirty="0" smtClean="0"/>
              <a:t> </a:t>
            </a:r>
            <a:r>
              <a:rPr lang="vi-VN" dirty="0"/>
              <a:t>su podstakli vlade mnogih zemalja da ovim institucijama takođe odobre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82564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otvaranja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,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t-BR" dirty="0" smtClean="0"/>
              <a:t>su </a:t>
            </a:r>
            <a:r>
              <a:rPr lang="pt-BR" dirty="0"/>
              <a:t>do tada bile privilegija samo poslovnih banaka</a:t>
            </a:r>
            <a:r>
              <a:rPr lang="pt-BR" dirty="0" smtClean="0"/>
              <a:t>.</a:t>
            </a:r>
            <a:endParaRPr lang="sr-Latn-ME" dirty="0" smtClean="0"/>
          </a:p>
          <a:p>
            <a:r>
              <a:rPr lang="pt-BR" dirty="0" smtClean="0"/>
              <a:t> </a:t>
            </a:r>
            <a:r>
              <a:rPr lang="pt-BR" dirty="0"/>
              <a:t>Danas su ove institucije dužne da kao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deponuju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 smtClean="0"/>
              <a:t>usled</a:t>
            </a:r>
            <a:r>
              <a:rPr lang="sr-Latn-ME" dirty="0" smtClean="0"/>
              <a:t> </a:t>
            </a:r>
            <a:r>
              <a:rPr lang="vi-VN" dirty="0" smtClean="0"/>
              <a:t>deregulacije </a:t>
            </a:r>
            <a:r>
              <a:rPr lang="vi-VN" dirty="0"/>
              <a:t>poslovanja finansijskih posrednika </a:t>
            </a:r>
            <a:r>
              <a:rPr lang="sr-Latn-ME" dirty="0" smtClean="0"/>
              <a:t>nejasna</a:t>
            </a:r>
            <a:r>
              <a:rPr lang="vi-VN" dirty="0" smtClean="0"/>
              <a:t> </a:t>
            </a:r>
            <a:r>
              <a:rPr lang="vi-VN" dirty="0"/>
              <a:t>razlika između </a:t>
            </a:r>
            <a:r>
              <a:rPr lang="vi-VN" dirty="0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zadruga</a:t>
            </a:r>
            <a:r>
              <a:rPr lang="en-US" dirty="0"/>
              <a:t> pa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ušle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otvorenije</a:t>
            </a:r>
            <a:r>
              <a:rPr lang="sr-Latn-ME" dirty="0" smtClean="0"/>
              <a:t> </a:t>
            </a:r>
            <a:r>
              <a:rPr lang="en-US" dirty="0" err="1" smtClean="0"/>
              <a:t>konkurentske</a:t>
            </a:r>
            <a:r>
              <a:rPr lang="en-US" dirty="0" smtClean="0"/>
              <a:t> </a:t>
            </a:r>
            <a:r>
              <a:rPr lang="en-US" dirty="0" err="1"/>
              <a:t>odnose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39132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Štedionice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štedno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zadrugama</a:t>
            </a:r>
            <a:r>
              <a:rPr lang="en-US" dirty="0"/>
              <a:t>. </a:t>
            </a:r>
            <a:r>
              <a:rPr lang="en-US" dirty="0" err="1"/>
              <a:t>Razlikuju</a:t>
            </a:r>
            <a:r>
              <a:rPr lang="en-US" dirty="0"/>
              <a:t> se </a:t>
            </a:r>
            <a:r>
              <a:rPr lang="en-US" dirty="0" err="1"/>
              <a:t>donekle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korporativnoj</a:t>
            </a:r>
            <a:r>
              <a:rPr lang="en-US" dirty="0" smtClean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štedionice</a:t>
            </a:r>
            <a:r>
              <a:rPr lang="en-US" dirty="0"/>
              <a:t> </a:t>
            </a:r>
            <a:r>
              <a:rPr lang="en-US" dirty="0" err="1"/>
              <a:t>struktuiraju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zajedništva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kooperative</a:t>
            </a:r>
            <a:r>
              <a:rPr lang="en-US" dirty="0"/>
              <a:t>.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vi-VN" dirty="0" smtClean="0"/>
              <a:t>znači </a:t>
            </a:r>
            <a:r>
              <a:rPr lang="vi-VN" dirty="0"/>
              <a:t>da su štediše ujedno i vlasnici. </a:t>
            </a:r>
            <a:endParaRPr lang="sr-Latn-ME" dirty="0" smtClean="0"/>
          </a:p>
          <a:p>
            <a:r>
              <a:rPr lang="vi-VN" dirty="0" smtClean="0"/>
              <a:t>Poput </a:t>
            </a:r>
            <a:r>
              <a:rPr lang="vi-VN" dirty="0"/>
              <a:t>štedno kreditnih zadruga štedionice </a:t>
            </a:r>
            <a:r>
              <a:rPr lang="vi-VN" dirty="0" smtClean="0"/>
              <a:t>takođe</a:t>
            </a:r>
            <a:r>
              <a:rPr lang="sr-Latn-ME" dirty="0" smtClean="0"/>
              <a:t>r </a:t>
            </a:r>
            <a:r>
              <a:rPr lang="en-US" dirty="0" err="1" smtClean="0"/>
              <a:t>prikupljaju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(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 smtClean="0"/>
              <a:t>hipotekarnih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deregulacije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štedionicama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odobreno</a:t>
            </a:r>
            <a:r>
              <a:rPr lang="en-US" dirty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61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6243</Words>
  <Application>Microsoft Office PowerPoint</Application>
  <PresentationFormat>On-screen Show (4:3)</PresentationFormat>
  <Paragraphs>334</Paragraphs>
  <Slides>112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112</vt:i4>
      </vt:variant>
    </vt:vector>
  </HeadingPairs>
  <TitlesOfParts>
    <vt:vector size="115" baseType="lpstr">
      <vt:lpstr>Arial</vt:lpstr>
      <vt:lpstr>Calibri</vt:lpstr>
      <vt:lpstr>Office Theme</vt:lpstr>
      <vt:lpstr>PRAVO FINANSIJSKIH INSTITUCIJA</vt:lpstr>
      <vt:lpstr>Cilj izučavanja</vt:lpstr>
      <vt:lpstr>Ocjene</vt:lpstr>
      <vt:lpstr>literatura</vt:lpstr>
      <vt:lpstr>Nastavne jedinice</vt:lpstr>
      <vt:lpstr> Finansijski sistem i finansijska tržišta</vt:lpstr>
      <vt:lpstr>PowerPoint Presentation</vt:lpstr>
      <vt:lpstr>PowerPoint Presentation</vt:lpstr>
      <vt:lpstr>PowerPoint Presentation</vt:lpstr>
      <vt:lpstr>PowerPoint Presentation</vt:lpstr>
      <vt:lpstr> FINANSIJSKA TRŽIŠTA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Struktura finansijskih tržišta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Najznačajniji finansijski posrednici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Centralna banka Crne Gore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Halil Kalac</dc:creator>
  <cp:lastModifiedBy>HP</cp:lastModifiedBy>
  <cp:revision>62</cp:revision>
  <dcterms:created xsi:type="dcterms:W3CDTF">2015-03-10T21:42:56Z</dcterms:created>
  <dcterms:modified xsi:type="dcterms:W3CDTF">2016-03-22T10:19:25Z</dcterms:modified>
</cp:coreProperties>
</file>