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453DF4-E55A-4519-A89C-1FECF531A912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6453B15E-7F22-41B7-B26E-351DA48695C6}">
      <dgm:prSet phldrT="[Text]"/>
      <dgm:spPr/>
      <dgm:t>
        <a:bodyPr/>
        <a:lstStyle/>
        <a:p>
          <a:r>
            <a:rPr lang="bs-Latn-BA" dirty="0" smtClean="0"/>
            <a:t>Primarne - utječu na odvijanje poslovnog procesa </a:t>
          </a:r>
          <a:endParaRPr lang="en-US" dirty="0"/>
        </a:p>
      </dgm:t>
    </dgm:pt>
    <dgm:pt modelId="{279E8ED8-E53D-4019-BEF9-EBCAF38CCC6B}" type="parTrans" cxnId="{FA4BD564-2EC3-464E-9215-63A3873EFBB9}">
      <dgm:prSet/>
      <dgm:spPr/>
      <dgm:t>
        <a:bodyPr/>
        <a:lstStyle/>
        <a:p>
          <a:endParaRPr lang="en-US"/>
        </a:p>
      </dgm:t>
    </dgm:pt>
    <dgm:pt modelId="{C150602B-BCD7-4E40-BF69-89F7DD8E1229}" type="sibTrans" cxnId="{FA4BD564-2EC3-464E-9215-63A3873EFBB9}">
      <dgm:prSet/>
      <dgm:spPr/>
      <dgm:t>
        <a:bodyPr/>
        <a:lstStyle/>
        <a:p>
          <a:endParaRPr lang="en-US"/>
        </a:p>
      </dgm:t>
    </dgm:pt>
    <dgm:pt modelId="{779A10C6-4B31-4793-A6EE-F87073D7928D}">
      <dgm:prSet phldrT="[Text]"/>
      <dgm:spPr/>
      <dgm:t>
        <a:bodyPr/>
        <a:lstStyle/>
        <a:p>
          <a:r>
            <a:rPr lang="bs-Latn-BA" dirty="0" smtClean="0"/>
            <a:t>Pribavljanje novčanih sredstava, ulaganje novčanog kapitala, usklađivanje roka vezivanja kapitala i raspoloživosti izvora</a:t>
          </a:r>
          <a:endParaRPr lang="en-US" dirty="0"/>
        </a:p>
      </dgm:t>
    </dgm:pt>
    <dgm:pt modelId="{4CAFCFBF-1118-48AD-975F-49FE40DF4E07}" type="parTrans" cxnId="{D0367B77-2843-4DD3-B460-61AF55865955}">
      <dgm:prSet/>
      <dgm:spPr/>
      <dgm:t>
        <a:bodyPr/>
        <a:lstStyle/>
        <a:p>
          <a:endParaRPr lang="en-US"/>
        </a:p>
      </dgm:t>
    </dgm:pt>
    <dgm:pt modelId="{ACFDDB16-9212-43A3-9F66-AEDB1F271313}" type="sibTrans" cxnId="{D0367B77-2843-4DD3-B460-61AF55865955}">
      <dgm:prSet/>
      <dgm:spPr/>
      <dgm:t>
        <a:bodyPr/>
        <a:lstStyle/>
        <a:p>
          <a:endParaRPr lang="en-US"/>
        </a:p>
      </dgm:t>
    </dgm:pt>
    <dgm:pt modelId="{EB2DDFAE-A32B-471B-BDAB-F4507DFA6EE0}">
      <dgm:prSet phldrT="[Text]"/>
      <dgm:spPr/>
      <dgm:t>
        <a:bodyPr/>
        <a:lstStyle/>
        <a:p>
          <a:r>
            <a:rPr lang="bs-Latn-BA" dirty="0" smtClean="0"/>
            <a:t>Sekundarne (tekuće, operativne)</a:t>
          </a:r>
          <a:endParaRPr lang="en-US" dirty="0"/>
        </a:p>
      </dgm:t>
    </dgm:pt>
    <dgm:pt modelId="{90140FB6-06C8-4F07-B3E9-4DF370B1499D}" type="parTrans" cxnId="{89755DCB-98B2-4FE1-868B-F6405086E7CD}">
      <dgm:prSet/>
      <dgm:spPr/>
      <dgm:t>
        <a:bodyPr/>
        <a:lstStyle/>
        <a:p>
          <a:endParaRPr lang="en-US"/>
        </a:p>
      </dgm:t>
    </dgm:pt>
    <dgm:pt modelId="{213D0EFE-AFFB-4971-88E1-9F0808235452}" type="sibTrans" cxnId="{89755DCB-98B2-4FE1-868B-F6405086E7CD}">
      <dgm:prSet/>
      <dgm:spPr/>
      <dgm:t>
        <a:bodyPr/>
        <a:lstStyle/>
        <a:p>
          <a:endParaRPr lang="en-US"/>
        </a:p>
      </dgm:t>
    </dgm:pt>
    <dgm:pt modelId="{0155DB87-5287-4CAF-94B0-2166B58477B9}" type="pres">
      <dgm:prSet presAssocID="{B5453DF4-E55A-4519-A89C-1FECF531A91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ACCC26B-1916-4777-A63E-2D918B158EB0}" type="pres">
      <dgm:prSet presAssocID="{6453B15E-7F22-41B7-B26E-351DA48695C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8ED0F8-E334-4048-B49A-AE835E9702B4}" type="pres">
      <dgm:prSet presAssocID="{6453B15E-7F22-41B7-B26E-351DA48695C6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EC84C-C52E-4DA2-A321-D8D03C0ACB89}" type="pres">
      <dgm:prSet presAssocID="{EB2DDFAE-A32B-471B-BDAB-F4507DFA6EE0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9755DCB-98B2-4FE1-868B-F6405086E7CD}" srcId="{B5453DF4-E55A-4519-A89C-1FECF531A912}" destId="{EB2DDFAE-A32B-471B-BDAB-F4507DFA6EE0}" srcOrd="1" destOrd="0" parTransId="{90140FB6-06C8-4F07-B3E9-4DF370B1499D}" sibTransId="{213D0EFE-AFFB-4971-88E1-9F0808235452}"/>
    <dgm:cxn modelId="{FA4BD564-2EC3-464E-9215-63A3873EFBB9}" srcId="{B5453DF4-E55A-4519-A89C-1FECF531A912}" destId="{6453B15E-7F22-41B7-B26E-351DA48695C6}" srcOrd="0" destOrd="0" parTransId="{279E8ED8-E53D-4019-BEF9-EBCAF38CCC6B}" sibTransId="{C150602B-BCD7-4E40-BF69-89F7DD8E1229}"/>
    <dgm:cxn modelId="{D0367B77-2843-4DD3-B460-61AF55865955}" srcId="{6453B15E-7F22-41B7-B26E-351DA48695C6}" destId="{779A10C6-4B31-4793-A6EE-F87073D7928D}" srcOrd="0" destOrd="0" parTransId="{4CAFCFBF-1118-48AD-975F-49FE40DF4E07}" sibTransId="{ACFDDB16-9212-43A3-9F66-AEDB1F271313}"/>
    <dgm:cxn modelId="{B1EE562A-0FBB-4F9E-B7EB-AD85A4E028C7}" type="presOf" srcId="{B5453DF4-E55A-4519-A89C-1FECF531A912}" destId="{0155DB87-5287-4CAF-94B0-2166B58477B9}" srcOrd="0" destOrd="0" presId="urn:microsoft.com/office/officeart/2005/8/layout/vList2"/>
    <dgm:cxn modelId="{BE12067C-8609-4E93-B2C6-A7A481BCC4FE}" type="presOf" srcId="{779A10C6-4B31-4793-A6EE-F87073D7928D}" destId="{978ED0F8-E334-4048-B49A-AE835E9702B4}" srcOrd="0" destOrd="0" presId="urn:microsoft.com/office/officeart/2005/8/layout/vList2"/>
    <dgm:cxn modelId="{AC5B34E3-B53F-43DE-B580-B177F7F4234F}" type="presOf" srcId="{6453B15E-7F22-41B7-B26E-351DA48695C6}" destId="{5ACCC26B-1916-4777-A63E-2D918B158EB0}" srcOrd="0" destOrd="0" presId="urn:microsoft.com/office/officeart/2005/8/layout/vList2"/>
    <dgm:cxn modelId="{3A514AE1-67F8-4C52-BEA2-46D627B8D079}" type="presOf" srcId="{EB2DDFAE-A32B-471B-BDAB-F4507DFA6EE0}" destId="{D3AEC84C-C52E-4DA2-A321-D8D03C0ACB89}" srcOrd="0" destOrd="0" presId="urn:microsoft.com/office/officeart/2005/8/layout/vList2"/>
    <dgm:cxn modelId="{4722B8B7-D2F4-4843-85C9-4F1B2E5A43DC}" type="presParOf" srcId="{0155DB87-5287-4CAF-94B0-2166B58477B9}" destId="{5ACCC26B-1916-4777-A63E-2D918B158EB0}" srcOrd="0" destOrd="0" presId="urn:microsoft.com/office/officeart/2005/8/layout/vList2"/>
    <dgm:cxn modelId="{288887F7-883E-4E71-A244-054FBE30D8D3}" type="presParOf" srcId="{0155DB87-5287-4CAF-94B0-2166B58477B9}" destId="{978ED0F8-E334-4048-B49A-AE835E9702B4}" srcOrd="1" destOrd="0" presId="urn:microsoft.com/office/officeart/2005/8/layout/vList2"/>
    <dgm:cxn modelId="{EAEFE85E-5799-488F-A0E9-8AC541D16B77}" type="presParOf" srcId="{0155DB87-5287-4CAF-94B0-2166B58477B9}" destId="{D3AEC84C-C52E-4DA2-A321-D8D03C0ACB8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CCC26B-1916-4777-A63E-2D918B158EB0}">
      <dsp:nvSpPr>
        <dsp:cNvPr id="0" name=""/>
        <dsp:cNvSpPr/>
      </dsp:nvSpPr>
      <dsp:spPr>
        <a:xfrm>
          <a:off x="0" y="29748"/>
          <a:ext cx="8596312" cy="13127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3400" kern="1200" dirty="0" smtClean="0"/>
            <a:t>Primarne - utječu na odvijanje poslovnog procesa </a:t>
          </a:r>
          <a:endParaRPr lang="en-US" sz="3400" kern="1200" dirty="0"/>
        </a:p>
      </dsp:txBody>
      <dsp:txXfrm>
        <a:off x="64083" y="93831"/>
        <a:ext cx="8468146" cy="1184574"/>
      </dsp:txXfrm>
    </dsp:sp>
    <dsp:sp modelId="{978ED0F8-E334-4048-B49A-AE835E9702B4}">
      <dsp:nvSpPr>
        <dsp:cNvPr id="0" name=""/>
        <dsp:cNvSpPr/>
      </dsp:nvSpPr>
      <dsp:spPr>
        <a:xfrm>
          <a:off x="0" y="1342488"/>
          <a:ext cx="8596312" cy="11964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33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bs-Latn-BA" sz="2700" kern="1200" dirty="0" smtClean="0"/>
            <a:t>Pribavljanje novčanih sredstava, ulaganje novčanog kapitala, usklađivanje roka vezivanja kapitala i raspoloživosti izvora</a:t>
          </a:r>
          <a:endParaRPr lang="en-US" sz="2700" kern="1200" dirty="0"/>
        </a:p>
      </dsp:txBody>
      <dsp:txXfrm>
        <a:off x="0" y="1342488"/>
        <a:ext cx="8596312" cy="1196460"/>
      </dsp:txXfrm>
    </dsp:sp>
    <dsp:sp modelId="{D3AEC84C-C52E-4DA2-A321-D8D03C0ACB89}">
      <dsp:nvSpPr>
        <dsp:cNvPr id="0" name=""/>
        <dsp:cNvSpPr/>
      </dsp:nvSpPr>
      <dsp:spPr>
        <a:xfrm>
          <a:off x="0" y="2538948"/>
          <a:ext cx="8596312" cy="1312740"/>
        </a:xfrm>
        <a:prstGeom prst="roundRect">
          <a:avLst/>
        </a:prstGeom>
        <a:solidFill>
          <a:schemeClr val="accent3">
            <a:hueOff val="-1433403"/>
            <a:satOff val="1180"/>
            <a:lumOff val="-98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3400" kern="1200" dirty="0" smtClean="0"/>
            <a:t>Sekundarne (tekuće, operativne)</a:t>
          </a:r>
          <a:endParaRPr lang="en-US" sz="3400" kern="1200" dirty="0"/>
        </a:p>
      </dsp:txBody>
      <dsp:txXfrm>
        <a:off x="64083" y="2603031"/>
        <a:ext cx="8468146" cy="11845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1639-B2D6-4652-B8C3-1B4C224A7BAF}" type="datetimeFigureOut">
              <a:rPr lang="en-US" smtClean="0"/>
              <a:t>5/8/2015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775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5/8/2015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45291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5/8/2015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7797066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5/8/2015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1318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5/8/2015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166314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5/8/2015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76000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5/8/2015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958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5/8/2015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137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5/8/2015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69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61B7-6B89-48AB-966F-622E2788EECC}" type="datetimeFigureOut">
              <a:rPr lang="en-US" smtClean="0"/>
              <a:t>5/8/2015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76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5/8/2015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825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5/8/2015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00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5/8/2015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828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5/8/2015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083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5/8/2015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90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4A90-EB03-42F3-8859-2C2B2724C058}" type="datetimeFigureOut">
              <a:rPr lang="en-US" smtClean="0"/>
              <a:t>5/8/2015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220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5/8/2015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667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s-Latn-BA" dirty="0" smtClean="0"/>
              <a:t>Finansijsko servisiranje poslovanja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s-Latn-BA" dirty="0" smtClean="0"/>
              <a:t>Vježbe 4</a:t>
            </a:r>
          </a:p>
          <a:p>
            <a:r>
              <a:rPr lang="bs-Latn-BA" dirty="0" smtClean="0"/>
              <a:t>Viša asistentica Nejra Neimarlija Roić, 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308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Finansije i finansijsko poslovanje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s-Latn-BA" dirty="0" smtClean="0"/>
              <a:t>Dinamičan razvoj finansija</a:t>
            </a:r>
          </a:p>
          <a:p>
            <a:r>
              <a:rPr lang="bs-Latn-BA" dirty="0" smtClean="0"/>
              <a:t>Finansije obuhvataju novčana sredstva (novac kao mjerilo vrijednosti i univerzalno sredstvo razmjene)</a:t>
            </a:r>
          </a:p>
          <a:p>
            <a:r>
              <a:rPr lang="bs-Latn-BA" dirty="0" smtClean="0"/>
              <a:t>Finansijsko poslovanje – uređeno je pravnim </a:t>
            </a:r>
            <a:r>
              <a:rPr lang="bs-Latn-BA" dirty="0" smtClean="0"/>
              <a:t>propisima </a:t>
            </a:r>
            <a:r>
              <a:rPr lang="bs-Latn-BA" dirty="0" smtClean="0"/>
              <a:t>i odnosi se na cjelokupno novčano poslovanje tj. naplatu svih potraživanja i podmirenja obaveza</a:t>
            </a:r>
          </a:p>
          <a:p>
            <a:r>
              <a:rPr lang="bs-Latn-BA" dirty="0" smtClean="0"/>
              <a:t>Finansije izučavaju: novac, kredite, banke, berze, fondove, budžetske rashode i prihode</a:t>
            </a:r>
          </a:p>
          <a:p>
            <a:r>
              <a:rPr lang="bs-Latn-BA" dirty="0" smtClean="0"/>
              <a:t>Javne i monetarne finansije</a:t>
            </a:r>
          </a:p>
          <a:p>
            <a:r>
              <a:rPr lang="bs-Latn-BA" dirty="0" smtClean="0"/>
              <a:t>Javne finansije vezane za finansijske poduhvate javnih organa (porezi, državna potrošnja)</a:t>
            </a:r>
          </a:p>
          <a:p>
            <a:r>
              <a:rPr lang="bs-Latn-BA" dirty="0" smtClean="0"/>
              <a:t>Monetarne finansije vezane za novčane transakcije pojedinaca, države vezane za novac, kredite i banke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187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Finansije i finansijsko poslovanje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9059094" cy="4523546"/>
          </a:xfrm>
        </p:spPr>
        <p:txBody>
          <a:bodyPr/>
          <a:lstStyle/>
          <a:p>
            <a:r>
              <a:rPr lang="bs-Latn-BA" dirty="0" smtClean="0"/>
              <a:t>Finansijska kontrola – kontrola izvršenja budžeta, finansijskih planova i drugih instrumenata finansiranja javnih potreba</a:t>
            </a:r>
          </a:p>
          <a:p>
            <a:r>
              <a:rPr lang="bs-Latn-BA" dirty="0" smtClean="0"/>
              <a:t>Postoje dvije vrste finansijske kontrole: </a:t>
            </a:r>
          </a:p>
          <a:p>
            <a:r>
              <a:rPr lang="bs-Latn-BA" dirty="0" smtClean="0"/>
              <a:t>kontrola zakonitosti i </a:t>
            </a:r>
          </a:p>
          <a:p>
            <a:r>
              <a:rPr lang="bs-Latn-BA" dirty="0" smtClean="0"/>
              <a:t>kontrola cjelishodnosti (društvene opravdanosti izvršenih rashoda)</a:t>
            </a:r>
          </a:p>
          <a:p>
            <a:r>
              <a:rPr lang="bs-Latn-BA" dirty="0" smtClean="0"/>
              <a:t>Finansijsko pravo – nauka ili pravna disciplina koja izučava materiju ubiranja i trošenja budžetskih sredstava</a:t>
            </a:r>
          </a:p>
          <a:p>
            <a:pPr marL="0" indent="0">
              <a:buNone/>
            </a:pPr>
            <a:endParaRPr lang="bs-Latn-BA" dirty="0"/>
          </a:p>
          <a:p>
            <a:pPr marL="0" indent="0">
              <a:buNone/>
            </a:pPr>
            <a:endParaRPr lang="bs-Latn-BA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288" y="4398135"/>
            <a:ext cx="27432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610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Finansijske funkcije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451519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2521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Finansijska funkcija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Potrebne informacije za dobro finansijsko funkcionisanje: </a:t>
            </a:r>
          </a:p>
          <a:p>
            <a:r>
              <a:rPr lang="bs-Latn-BA" dirty="0" smtClean="0"/>
              <a:t>1. Obim potrebnih novčanih sredstava</a:t>
            </a:r>
          </a:p>
          <a:p>
            <a:r>
              <a:rPr lang="bs-Latn-BA" dirty="0" smtClean="0"/>
              <a:t>2. Moment i vrijeme vezivanja</a:t>
            </a:r>
          </a:p>
          <a:p>
            <a:r>
              <a:rPr lang="bs-Latn-BA" dirty="0" smtClean="0"/>
              <a:t>3. Mogući izvori finansiranja</a:t>
            </a:r>
          </a:p>
          <a:p>
            <a:r>
              <a:rPr lang="bs-Latn-BA" dirty="0" smtClean="0"/>
              <a:t>4. Cijena i ostali uslovi pribavljanja novčanog kapitala</a:t>
            </a:r>
          </a:p>
          <a:p>
            <a:r>
              <a:rPr lang="bs-Latn-BA" dirty="0" smtClean="0"/>
              <a:t>Važno uskladiti dinamiku finansiranja </a:t>
            </a:r>
          </a:p>
          <a:p>
            <a:r>
              <a:rPr lang="bs-Latn-BA" dirty="0" smtClean="0"/>
              <a:t>KRATKOROČNE OBAVEZE = KRATKOROČNI IZVORI</a:t>
            </a:r>
          </a:p>
          <a:p>
            <a:r>
              <a:rPr lang="bs-Latn-BA" dirty="0" smtClean="0"/>
              <a:t>DUGOROČNE OBAVEZE = DUGOROČNI IZVORI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064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Finansijska funkcija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Kod pribavljanja kapitala s novčanog tržišta potrebno je obratiti pažnju na:</a:t>
            </a:r>
          </a:p>
          <a:p>
            <a:r>
              <a:rPr lang="bs-Latn-BA" dirty="0" smtClean="0"/>
              <a:t>1. Cijenu (kamatu)</a:t>
            </a:r>
          </a:p>
          <a:p>
            <a:r>
              <a:rPr lang="bs-Latn-BA" dirty="0" smtClean="0"/>
              <a:t>2. Rokovi vraćanja</a:t>
            </a:r>
          </a:p>
          <a:p>
            <a:r>
              <a:rPr lang="bs-Latn-BA" dirty="0" smtClean="0"/>
              <a:t>3. Instrumenti pokrića</a:t>
            </a:r>
          </a:p>
          <a:p>
            <a:r>
              <a:rPr lang="bs-Latn-BA" dirty="0" smtClean="0"/>
              <a:t>4. Penali </a:t>
            </a:r>
          </a:p>
          <a:p>
            <a:endParaRPr lang="bs-Latn-BA" dirty="0"/>
          </a:p>
          <a:p>
            <a:endParaRPr lang="bs-Latn-BA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9577" y="2883794"/>
            <a:ext cx="3048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644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Finansijska politika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Finansijska politika – način finansijskog upravljanja poslovnom cjelinom</a:t>
            </a:r>
          </a:p>
          <a:p>
            <a:r>
              <a:rPr lang="bs-Latn-BA" dirty="0" smtClean="0"/>
              <a:t>Generalni cilj: povećanje imovine privrednog društva</a:t>
            </a:r>
          </a:p>
          <a:p>
            <a:r>
              <a:rPr lang="bs-Latn-BA" dirty="0" smtClean="0"/>
              <a:t>Značaj tržišnog ambijenta </a:t>
            </a:r>
          </a:p>
          <a:p>
            <a:r>
              <a:rPr lang="bs-Latn-BA" dirty="0" smtClean="0"/>
              <a:t>U BiH uveden tržišni privredni sistem – privredno društvo ima status osnovne organizacijske i poslovne jedinke</a:t>
            </a:r>
          </a:p>
          <a:p>
            <a:r>
              <a:rPr lang="bs-Latn-BA" dirty="0" smtClean="0"/>
              <a:t>Solventnost – preduzeće sposobno da u svakom trenutku dospijeća obaveza ima mogućnost da obaveze podmiri</a:t>
            </a:r>
          </a:p>
          <a:p>
            <a:r>
              <a:rPr lang="bs-Latn-BA" dirty="0" smtClean="0"/>
              <a:t>Likvidnost – sposobnost plaćanja tekućih obaveza iz tekućeg priliva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137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Fiskalna i monetarna politika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Fiskalna politika </a:t>
            </a:r>
            <a:r>
              <a:rPr lang="bs-Latn-BA" dirty="0"/>
              <a:t>- </a:t>
            </a:r>
            <a:r>
              <a:rPr lang="bs-Latn-BA" dirty="0" smtClean="0"/>
              <a:t>bavi se načinima </a:t>
            </a:r>
            <a:r>
              <a:rPr lang="bs-Latn-BA" dirty="0"/>
              <a:t>prikupljanja novca u državnu blagajnu i njegovog trošenja. Sastoji se od porezne politike i politike javnih rashoda. </a:t>
            </a:r>
            <a:endParaRPr lang="bs-Latn-BA" dirty="0" smtClean="0"/>
          </a:p>
          <a:p>
            <a:r>
              <a:rPr lang="bs-Latn-BA" dirty="0" smtClean="0"/>
              <a:t>Monetarna politika - </a:t>
            </a:r>
            <a:r>
              <a:rPr lang="en-US" dirty="0" err="1" smtClean="0"/>
              <a:t>skup</a:t>
            </a:r>
            <a:r>
              <a:rPr lang="en-US" dirty="0" smtClean="0"/>
              <a:t> </a:t>
            </a:r>
            <a:r>
              <a:rPr lang="en-US" dirty="0" err="1"/>
              <a:t>pravila</a:t>
            </a:r>
            <a:r>
              <a:rPr lang="en-US" dirty="0"/>
              <a:t>, </a:t>
            </a:r>
            <a:r>
              <a:rPr lang="en-US" dirty="0" err="1"/>
              <a:t>propisa</a:t>
            </a:r>
            <a:r>
              <a:rPr lang="en-US" dirty="0"/>
              <a:t>, </a:t>
            </a:r>
            <a:r>
              <a:rPr lang="en-US" dirty="0" err="1"/>
              <a:t>mjera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u </a:t>
            </a:r>
            <a:r>
              <a:rPr lang="en-US" dirty="0" err="1"/>
              <a:t>monetarnoj</a:t>
            </a:r>
            <a:r>
              <a:rPr lang="en-US" dirty="0"/>
              <a:t> </a:t>
            </a:r>
            <a:r>
              <a:rPr lang="en-US" dirty="0" err="1"/>
              <a:t>sferi</a:t>
            </a:r>
            <a:r>
              <a:rPr lang="en-US" dirty="0"/>
              <a:t> </a:t>
            </a:r>
            <a:r>
              <a:rPr lang="en-US" dirty="0" err="1"/>
              <a:t>društvene</a:t>
            </a:r>
            <a:r>
              <a:rPr lang="en-US" dirty="0"/>
              <a:t> </a:t>
            </a:r>
            <a:r>
              <a:rPr lang="en-US" dirty="0" err="1"/>
              <a:t>reprodukcije</a:t>
            </a:r>
            <a:r>
              <a:rPr lang="en-US" dirty="0"/>
              <a:t> </a:t>
            </a:r>
            <a:r>
              <a:rPr lang="en-US" dirty="0" err="1"/>
              <a:t>regulira</a:t>
            </a:r>
            <a:r>
              <a:rPr lang="en-US" dirty="0"/>
              <a:t> </a:t>
            </a:r>
            <a:r>
              <a:rPr lang="en-US" dirty="0" err="1"/>
              <a:t>količina</a:t>
            </a:r>
            <a:r>
              <a:rPr lang="en-US" dirty="0"/>
              <a:t>,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dinamika</a:t>
            </a:r>
            <a:r>
              <a:rPr lang="en-US" dirty="0"/>
              <a:t> </a:t>
            </a:r>
            <a:r>
              <a:rPr lang="en-US" dirty="0" err="1"/>
              <a:t>novčane</a:t>
            </a:r>
            <a:r>
              <a:rPr lang="en-US" dirty="0"/>
              <a:t> </a:t>
            </a:r>
            <a:r>
              <a:rPr lang="en-US" dirty="0" err="1"/>
              <a:t>mase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opt</a:t>
            </a:r>
            <a:r>
              <a:rPr lang="bs-Latn-BA" dirty="0" smtClean="0"/>
              <a:t>i</a:t>
            </a:r>
            <a:r>
              <a:rPr lang="en-US" dirty="0" err="1" smtClean="0"/>
              <a:t>caj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bs-Latn-BA" dirty="0" smtClean="0"/>
              <a:t>nivou</a:t>
            </a:r>
            <a:r>
              <a:rPr lang="en-US" dirty="0" smtClean="0"/>
              <a:t> </a:t>
            </a:r>
            <a:r>
              <a:rPr lang="en-US" dirty="0" err="1"/>
              <a:t>nacionalnih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 smtClean="0"/>
              <a:t>ekonomija</a:t>
            </a:r>
            <a:r>
              <a:rPr lang="bs-Latn-BA" dirty="0" smtClean="0"/>
              <a:t>.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1979" y="3786389"/>
            <a:ext cx="3027059" cy="268399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2612" y="3786389"/>
            <a:ext cx="2844331" cy="2928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50666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200</TotalTime>
  <Words>397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Finansijsko servisiranje poslovanja</vt:lpstr>
      <vt:lpstr>Finansije i finansijsko poslovanje</vt:lpstr>
      <vt:lpstr>Finansije i finansijsko poslovanje</vt:lpstr>
      <vt:lpstr>Finansijske funkcije </vt:lpstr>
      <vt:lpstr>Finansijska funkcija</vt:lpstr>
      <vt:lpstr>Finansijska funkcija</vt:lpstr>
      <vt:lpstr>Finansijska politika</vt:lpstr>
      <vt:lpstr>Fiskalna i monetarna politika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Finansijsko servisiranje poslovanja</dc:title>
  <dc:creator>Igor Roić</dc:creator>
  <cp:lastModifiedBy>Igor Roić</cp:lastModifiedBy>
  <cp:revision>15</cp:revision>
  <dcterms:created xsi:type="dcterms:W3CDTF">2015-04-24T17:43:02Z</dcterms:created>
  <dcterms:modified xsi:type="dcterms:W3CDTF">2015-05-08T19:50:48Z</dcterms:modified>
</cp:coreProperties>
</file>