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sldIdLst>
    <p:sldId id="256" r:id="rId2"/>
    <p:sldId id="258" r:id="rId3"/>
    <p:sldId id="269" r:id="rId4"/>
    <p:sldId id="273" r:id="rId5"/>
    <p:sldId id="274" r:id="rId6"/>
    <p:sldId id="275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1.10.2020.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61981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19914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884873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8343876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13152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10/1/2020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halil.kalac25@gmail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haris.kozlo@pfk.edu.b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prof.dr.Babić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Mate&amp;Ante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Zagreb 2000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r>
              <a:rPr lang="bs-Latn-B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</a:t>
            </a:r>
            <a:r>
              <a:rPr lang="bs-Latn-B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počiva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</a:t>
            </a: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međunarodnim </a:t>
            </a:r>
            <a:r>
              <a:rPr lang="bs-Latn-BA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finansijama</a:t>
            </a: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bs-Latn-B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/>
          </a:bodyPr>
          <a:lstStyle/>
          <a:p>
            <a:pPr marL="109728" indent="0">
              <a:buNone/>
            </a:pPr>
            <a:endParaRPr lang="bs-Latn-B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s-Latn-B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ematske jedinice predmeta Međunarodno finansijsko pravo:</a:t>
            </a:r>
          </a:p>
          <a:p>
            <a:pPr marL="109728" indent="0">
              <a:buNone/>
            </a:pPr>
            <a:endParaRPr lang="bs-Latn-BA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Predmet, razvoj, izvori i principi međunarodnog finansijskog prava,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finansijski tokovi i odnosi,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Subjekti međunarodnog finansijskog prava,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Porezi i problemi oporezivanja u međunarodnom finansijskom pravu,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Carinsko-političke mjere i posljedice takvih mjera u međunarodnom finansijskom pravu,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Instrumenti i tehnike plaćanja u međunarodnom finansijskom pravu,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deviza i devizno poslovanje u međunarodnim finansijskim odnosima,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Međunarodni monetarni sistem.</a:t>
            </a: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03232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400" dirty="0" smtClean="0"/>
              <a:t>1. </a:t>
            </a:r>
            <a:r>
              <a:rPr lang="en-US" sz="2400" dirty="0" err="1" smtClean="0"/>
              <a:t>Prisustvo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nastavi</a:t>
            </a:r>
            <a:r>
              <a:rPr lang="en-US" sz="2400" dirty="0" smtClean="0"/>
              <a:t>/</a:t>
            </a:r>
            <a:r>
              <a:rPr lang="en-US" sz="2400" dirty="0" err="1" smtClean="0"/>
              <a:t>aktivnost</a:t>
            </a:r>
            <a:r>
              <a:rPr lang="en-US" sz="2400" dirty="0" smtClean="0"/>
              <a:t>: 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(0-20%)-</a:t>
            </a:r>
            <a:r>
              <a:rPr lang="en-US" sz="2400" dirty="0" err="1" smtClean="0"/>
              <a:t>redovni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vanredni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;</a:t>
            </a:r>
            <a:br>
              <a:rPr lang="en-US" sz="2400" dirty="0" smtClean="0"/>
            </a:br>
            <a:r>
              <a:rPr lang="en-US" sz="2400" dirty="0" smtClean="0"/>
              <a:t>2. </a:t>
            </a:r>
            <a:r>
              <a:rPr lang="en-US" sz="2400" dirty="0" err="1" smtClean="0"/>
              <a:t>Prisustvo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in class </a:t>
            </a:r>
            <a:r>
              <a:rPr lang="en-US" sz="2400" dirty="0" err="1" smtClean="0"/>
              <a:t>nastavi</a:t>
            </a:r>
            <a:r>
              <a:rPr lang="en-US" sz="2400" dirty="0" smtClean="0"/>
              <a:t>/</a:t>
            </a:r>
            <a:r>
              <a:rPr lang="en-US" sz="2400" dirty="0" err="1" smtClean="0"/>
              <a:t>aktivnost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DL </a:t>
            </a:r>
            <a:r>
              <a:rPr lang="en-US" sz="2400" dirty="0" err="1" smtClean="0"/>
              <a:t>platformi</a:t>
            </a:r>
            <a:r>
              <a:rPr lang="en-US" sz="2400" dirty="0" smtClean="0"/>
              <a:t>: 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 -DL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 (</a:t>
            </a:r>
            <a:r>
              <a:rPr lang="en-US" sz="2400" dirty="0" err="1" smtClean="0"/>
              <a:t>učenje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daljinu</a:t>
            </a:r>
            <a:r>
              <a:rPr lang="en-US" sz="2400" dirty="0" smtClean="0"/>
              <a:t>);</a:t>
            </a:r>
            <a:br>
              <a:rPr lang="en-US" sz="2400" dirty="0" smtClean="0"/>
            </a:br>
            <a:r>
              <a:rPr lang="en-US" sz="2400" dirty="0" smtClean="0"/>
              <a:t>3. </a:t>
            </a:r>
            <a:r>
              <a:rPr lang="en-US" sz="2400" dirty="0" err="1" smtClean="0"/>
              <a:t>Parcijalni</a:t>
            </a:r>
            <a:r>
              <a:rPr lang="en-US" sz="2400" dirty="0" smtClean="0"/>
              <a:t> test: 0-20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(0-20%)-</a:t>
            </a:r>
            <a:r>
              <a:rPr lang="en-US" sz="2400" dirty="0" err="1" smtClean="0"/>
              <a:t>svi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;</a:t>
            </a:r>
            <a:br>
              <a:rPr lang="en-US" sz="2400" dirty="0" smtClean="0"/>
            </a:br>
            <a:r>
              <a:rPr lang="en-US" sz="2400" dirty="0" smtClean="0"/>
              <a:t>4. </a:t>
            </a:r>
            <a:r>
              <a:rPr lang="en-US" sz="2400" dirty="0" err="1" smtClean="0"/>
              <a:t>Završni</a:t>
            </a:r>
            <a:r>
              <a:rPr lang="en-US" sz="2400" dirty="0" smtClean="0"/>
              <a:t> </a:t>
            </a:r>
            <a:r>
              <a:rPr lang="en-US" sz="2400" dirty="0" err="1" smtClean="0"/>
              <a:t>ispit</a:t>
            </a:r>
            <a:r>
              <a:rPr lang="en-US" sz="2400" dirty="0" smtClean="0"/>
              <a:t>: 0-60 </a:t>
            </a:r>
            <a:r>
              <a:rPr lang="en-US" sz="2400" dirty="0" err="1" smtClean="0"/>
              <a:t>bodova</a:t>
            </a:r>
            <a:r>
              <a:rPr lang="en-US" sz="2400" dirty="0" smtClean="0"/>
              <a:t> (0-60%)-</a:t>
            </a:r>
            <a:r>
              <a:rPr lang="en-US" sz="2400" dirty="0" err="1" smtClean="0"/>
              <a:t>svi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studenti</a:t>
            </a:r>
            <a:r>
              <a:rPr lang="en-US" sz="2400" dirty="0" smtClean="0"/>
              <a:t>.</a:t>
            </a: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  <a:p>
            <a:pPr marL="109728" indent="0" algn="ctr">
              <a:buNone/>
            </a:pPr>
            <a:endParaRPr lang="hr-HR" sz="2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30887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784976" cy="4325112"/>
          </a:xfrm>
        </p:spPr>
        <p:txBody>
          <a:bodyPr>
            <a:normAutofit/>
          </a:bodyPr>
          <a:lstStyle/>
          <a:p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ECTS-a…................95-100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vrlo 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B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ECTS-a..............…..85-94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u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ECTS-a……….....................84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zadovoljava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ECTS-a..................65-74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ECTS-a…...............….55-64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ECTS-a…..................0-54 boda</a:t>
            </a:r>
          </a:p>
          <a:p>
            <a:pPr marL="109728" indent="0">
              <a:buNone/>
            </a:pP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35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Upis ocjena: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koji su položili ispit dužni su dostaviti indeks predmetnom asistentu zbog upisa ocjene u vrijeme koje je naznačeno u obavještenju o rezultatima ispita.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indekse mogu dostaviti i posredno.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80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06424"/>
          </a:xfrm>
        </p:spPr>
        <p:txBody>
          <a:bodyPr>
            <a:normAutofit fontScale="90000"/>
          </a:bodyPr>
          <a:lstStyle/>
          <a:p>
            <a:r>
              <a:rPr lang="hr-H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</a:t>
            </a:r>
            <a:r>
              <a:rPr lang="hr-H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-mail ili lično u terminima konsultacija, predavanja, vježbi</a:t>
            </a:r>
            <a:b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hr-H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halil.kalac25@gmail.com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Haris Kozlo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</a:t>
            </a:r>
            <a:r>
              <a:rPr lang="hr-H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naučnoj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haris.kozlo@pfk.edu.ba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24h</a:t>
            </a:r>
            <a:endParaRPr lang="hr-H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1176</TotalTime>
  <Words>309</Words>
  <Application>Microsoft Office PowerPoint</Application>
  <PresentationFormat>On-screen Show (4:3)</PresentationFormat>
  <Paragraphs>66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 PRAVNI FAKULTET  MEĐUNARODNO FINANSIJSKO PRAVO autor-prof.dr.Babić Mate&amp;Ante, izdanje Zagreb 2000 g. </vt:lpstr>
      <vt:lpstr>                                      VJEŽBE  UVOD </vt:lpstr>
      <vt:lpstr>Slide 3</vt:lpstr>
      <vt:lpstr>Način ocjenjivanja:</vt:lpstr>
      <vt:lpstr>Ocjene:</vt:lpstr>
      <vt:lpstr>Upis ocjena:</vt:lpstr>
      <vt:lpstr>KOMUNIKACIJA : -E-mail ili lično u terminima konsultacija, predavanja, vježbi -navesti ime i prezime, br.indeksa, godina studija, smjer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140</cp:revision>
  <dcterms:created xsi:type="dcterms:W3CDTF">2016-02-04T23:36:05Z</dcterms:created>
  <dcterms:modified xsi:type="dcterms:W3CDTF">2020-10-01T08:13:17Z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