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9"/>
  </p:notesMasterIdLst>
  <p:sldIdLst>
    <p:sldId id="256" r:id="rId2"/>
    <p:sldId id="258" r:id="rId3"/>
    <p:sldId id="269" r:id="rId4"/>
    <p:sldId id="273" r:id="rId5"/>
    <p:sldId id="274" r:id="rId6"/>
    <p:sldId id="275" r:id="rId7"/>
    <p:sldId id="27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7760F-0501-4D38-9C5E-88C3C14C4B4B}" type="datetimeFigureOut">
              <a:rPr lang="hr-HR" smtClean="0"/>
              <a:pPr/>
              <a:t>1.10.2020.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2B63F-D6E6-488C-8240-A2687CFBB81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912869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849345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155459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3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6198112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4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1199142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5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8848738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6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8343876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7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4131527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MSIPCM8e564cf8bcdd0d30fe1a14b6" descr="{&quot;HashCode&quot;:2022693539,&quot;Placement&quot;:&quot;Footer&quot;,&quot;Top&quot;:524.725769,&quot;Left&quot;:0.0,&quot;SlideWidth&quot;:720,&quot;SlideHeight&quot;:540}"/>
          <p:cNvSpPr txBox="1"/>
          <p:nvPr userDrawn="1"/>
        </p:nvSpPr>
        <p:spPr>
          <a:xfrm>
            <a:off x="0" y="6664017"/>
            <a:ext cx="1191689" cy="19398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hr-HR" sz="600" smtClean="0">
                <a:solidFill>
                  <a:srgbClr val="000000"/>
                </a:solidFill>
                <a:latin typeface="Calibri" panose="020F0502020204030204" pitchFamily="34" charset="0"/>
              </a:rPr>
              <a:t>SBERBANK BH - Povjerljivost C1
</a:t>
            </a:r>
            <a:endParaRPr lang="hr-HR" sz="6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halil.kalac25@gmail.co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haris.kozlo@pfk.edu.b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MEĐUNARODNO FINANSIJSKO PRAVO</a:t>
            </a:r>
            <a: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</a:t>
            </a:r>
            <a:r>
              <a:rPr lang="hr-BA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prof.dr.Babić</a:t>
            </a: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BA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Mate&amp;Ante</a:t>
            </a: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izdanje Zagreb 2000 g.</a:t>
            </a:r>
            <a: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23120"/>
          </a:xfrm>
        </p:spPr>
        <p:txBody>
          <a:bodyPr>
            <a:normAutofit/>
          </a:bodyPr>
          <a:lstStyle/>
          <a:p>
            <a:r>
              <a:rPr lang="bs-Latn-BA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</a:t>
            </a:r>
            <a:r>
              <a:rPr lang="bs-Latn-BA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Halil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Kalač</a:t>
            </a:r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iši asistent na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ekonomskopravnoj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naučnoj oblasti</a:t>
            </a:r>
            <a:endParaRPr lang="hr-H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VJEŽBE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b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bs-Latn-BA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Međunarodno finansijsko pravo ima za cilj:</a:t>
            </a:r>
          </a:p>
          <a:p>
            <a:pPr marL="109728" indent="0"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međunarodno-finansijsko pravnim odnosima, tokovima i principima na kojima </a:t>
            </a:r>
            <a:r>
              <a:rPr lang="bs-Latn-B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počiva</a:t>
            </a: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</a:t>
            </a: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međunarodno-finansijskim subjektima, odnosno institucijama međunarodnog finansijskog prava i integracijama regionalnog i međunarodnog karaktera,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</a:t>
            </a: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 međunarodno monetarnim sistemom.</a:t>
            </a:r>
          </a:p>
          <a:p>
            <a:pPr>
              <a:buFont typeface="Arial" panose="020B0604020202020204" pitchFamily="34" charset="0"/>
              <a:buChar char="•"/>
            </a:pPr>
            <a:endParaRPr lang="bs-Latn-B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stiču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znanja o </a:t>
            </a: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međunarodnim </a:t>
            </a:r>
            <a:r>
              <a:rPr lang="bs-Latn-BA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finansijama</a:t>
            </a: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endParaRPr lang="bs-Latn-BA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37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/>
          </a:bodyPr>
          <a:lstStyle/>
          <a:p>
            <a:pPr marL="109728" indent="0">
              <a:buNone/>
            </a:pPr>
            <a:endParaRPr lang="bs-Latn-B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bs-Latn-BA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bs-Latn-BA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ematske jedinice predmeta Međunarodno finansijsko pravo:</a:t>
            </a:r>
          </a:p>
          <a:p>
            <a:pPr marL="109728" indent="0">
              <a:buNone/>
            </a:pPr>
            <a:endParaRPr lang="bs-Latn-BA" sz="24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Predmet, razvoj, izvori i principi međunarodnog finansijskog prava,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Međunarodni finansijski tokovi i odnosi,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Subjekti međunarodnog finansijskog prava,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Porezi i problemi oporezivanja u međunarodnom finansijskom pravu,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Carinsko-političke mjere i posljedice takvih mjera u međunarodnom finansijskom pravu,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Instrumenti i tehnike plaćanja u međunarodnom finansijskom pravu,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Pravo deviza i devizno poslovanje u međunarodnim finansijskim odnosima,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Međunarodni monetarni sistem.</a:t>
            </a:r>
          </a:p>
          <a:p>
            <a:pPr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9202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Način ocjenjivanja:</a:t>
            </a:r>
            <a:endParaRPr lang="hr-H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003232" cy="432511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400" dirty="0" smtClean="0"/>
              <a:t>1. </a:t>
            </a:r>
            <a:r>
              <a:rPr lang="en-US" sz="2400" dirty="0" err="1" smtClean="0"/>
              <a:t>Prisustvo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nastavi</a:t>
            </a:r>
            <a:r>
              <a:rPr lang="en-US" sz="2400" dirty="0" smtClean="0"/>
              <a:t>/</a:t>
            </a:r>
            <a:r>
              <a:rPr lang="en-US" sz="2400" dirty="0" err="1" smtClean="0"/>
              <a:t>aktivnost</a:t>
            </a:r>
            <a:r>
              <a:rPr lang="en-US" sz="2400" dirty="0" smtClean="0"/>
              <a:t>: 0-20 </a:t>
            </a:r>
            <a:r>
              <a:rPr lang="en-US" sz="2400" dirty="0" err="1" smtClean="0"/>
              <a:t>bodova</a:t>
            </a:r>
            <a:r>
              <a:rPr lang="en-US" sz="2400" dirty="0" smtClean="0"/>
              <a:t> (0-20%)-</a:t>
            </a:r>
            <a:r>
              <a:rPr lang="en-US" sz="2400" dirty="0" err="1" smtClean="0"/>
              <a:t>redovni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vanredni</a:t>
            </a:r>
            <a:r>
              <a:rPr lang="en-US" sz="2400" dirty="0" smtClean="0"/>
              <a:t> </a:t>
            </a:r>
            <a:r>
              <a:rPr lang="en-US" sz="2400" dirty="0" err="1" smtClean="0"/>
              <a:t>studenti</a:t>
            </a:r>
            <a:r>
              <a:rPr lang="en-US" sz="2400" dirty="0" smtClean="0"/>
              <a:t>;</a:t>
            </a:r>
            <a:br>
              <a:rPr lang="en-US" sz="2400" dirty="0" smtClean="0"/>
            </a:br>
            <a:r>
              <a:rPr lang="en-US" sz="2400" dirty="0" smtClean="0"/>
              <a:t>2. </a:t>
            </a:r>
            <a:r>
              <a:rPr lang="en-US" sz="2400" dirty="0" err="1" smtClean="0"/>
              <a:t>Prisustvo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in class </a:t>
            </a:r>
            <a:r>
              <a:rPr lang="en-US" sz="2400" dirty="0" err="1" smtClean="0"/>
              <a:t>nastavi</a:t>
            </a:r>
            <a:r>
              <a:rPr lang="en-US" sz="2400" dirty="0" smtClean="0"/>
              <a:t>/</a:t>
            </a:r>
            <a:r>
              <a:rPr lang="en-US" sz="2400" dirty="0" err="1" smtClean="0"/>
              <a:t>aktivnost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DL </a:t>
            </a:r>
            <a:r>
              <a:rPr lang="en-US" sz="2400" dirty="0" err="1" smtClean="0"/>
              <a:t>platformi</a:t>
            </a:r>
            <a:r>
              <a:rPr lang="en-US" sz="2400" dirty="0" smtClean="0"/>
              <a:t>: 0-20 </a:t>
            </a:r>
            <a:r>
              <a:rPr lang="en-US" sz="2400" dirty="0" err="1" smtClean="0"/>
              <a:t>bodova</a:t>
            </a:r>
            <a:r>
              <a:rPr lang="en-US" sz="2400" dirty="0" smtClean="0"/>
              <a:t> (0-20%) -DL </a:t>
            </a:r>
            <a:r>
              <a:rPr lang="en-US" sz="2400" dirty="0" err="1" smtClean="0"/>
              <a:t>studenti</a:t>
            </a:r>
            <a:r>
              <a:rPr lang="en-US" sz="2400" dirty="0" smtClean="0"/>
              <a:t> (</a:t>
            </a:r>
            <a:r>
              <a:rPr lang="en-US" sz="2400" dirty="0" err="1" smtClean="0"/>
              <a:t>učenje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daljinu</a:t>
            </a:r>
            <a:r>
              <a:rPr lang="en-US" sz="2400" dirty="0" smtClean="0"/>
              <a:t>);</a:t>
            </a:r>
            <a:br>
              <a:rPr lang="en-US" sz="2400" dirty="0" smtClean="0"/>
            </a:br>
            <a:r>
              <a:rPr lang="en-US" sz="2400" dirty="0" smtClean="0"/>
              <a:t>3. </a:t>
            </a:r>
            <a:r>
              <a:rPr lang="en-US" sz="2400" dirty="0" err="1" smtClean="0"/>
              <a:t>Parcijalni</a:t>
            </a:r>
            <a:r>
              <a:rPr lang="en-US" sz="2400" dirty="0" smtClean="0"/>
              <a:t> test: 0-20 </a:t>
            </a:r>
            <a:r>
              <a:rPr lang="en-US" sz="2400" dirty="0" err="1" smtClean="0"/>
              <a:t>bodova</a:t>
            </a:r>
            <a:r>
              <a:rPr lang="en-US" sz="2400" dirty="0" smtClean="0"/>
              <a:t> (0-20%)-</a:t>
            </a:r>
            <a:r>
              <a:rPr lang="en-US" sz="2400" dirty="0" err="1" smtClean="0"/>
              <a:t>svi</a:t>
            </a:r>
            <a:r>
              <a:rPr lang="en-US" sz="2400" dirty="0" smtClean="0"/>
              <a:t> </a:t>
            </a:r>
            <a:r>
              <a:rPr lang="en-US" sz="2400" dirty="0" err="1" smtClean="0"/>
              <a:t>studenti</a:t>
            </a:r>
            <a:r>
              <a:rPr lang="en-US" sz="2400" dirty="0" smtClean="0"/>
              <a:t>;</a:t>
            </a:r>
            <a:br>
              <a:rPr lang="en-US" sz="2400" dirty="0" smtClean="0"/>
            </a:br>
            <a:r>
              <a:rPr lang="en-US" sz="2400" dirty="0" smtClean="0"/>
              <a:t>4. </a:t>
            </a:r>
            <a:r>
              <a:rPr lang="en-US" sz="2400" dirty="0" err="1" smtClean="0"/>
              <a:t>Završni</a:t>
            </a:r>
            <a:r>
              <a:rPr lang="en-US" sz="2400" dirty="0" smtClean="0"/>
              <a:t> </a:t>
            </a:r>
            <a:r>
              <a:rPr lang="en-US" sz="2400" dirty="0" err="1" smtClean="0"/>
              <a:t>ispit</a:t>
            </a:r>
            <a:r>
              <a:rPr lang="en-US" sz="2400" dirty="0" smtClean="0"/>
              <a:t>: 0-60 </a:t>
            </a:r>
            <a:r>
              <a:rPr lang="en-US" sz="2400" dirty="0" err="1" smtClean="0"/>
              <a:t>bodova</a:t>
            </a:r>
            <a:r>
              <a:rPr lang="en-US" sz="2400" dirty="0" smtClean="0"/>
              <a:t> (0-60%)-</a:t>
            </a:r>
            <a:r>
              <a:rPr lang="en-US" sz="2400" dirty="0" err="1" smtClean="0"/>
              <a:t>svi</a:t>
            </a:r>
            <a:r>
              <a:rPr lang="en-US" sz="2400" dirty="0" smtClean="0"/>
              <a:t> </a:t>
            </a:r>
            <a:r>
              <a:rPr lang="en-US" sz="2400" dirty="0" err="1" smtClean="0"/>
              <a:t>studenti</a:t>
            </a:r>
            <a:r>
              <a:rPr lang="en-US" sz="2400" dirty="0" smtClean="0"/>
              <a:t>.</a:t>
            </a: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Svi studenti koji nisu izvršili sve aktivnosti tokom semestra i koji su ostvarili </a:t>
            </a:r>
            <a:r>
              <a:rPr lang="hr-H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manje</a:t>
            </a: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30% (30 bodova) mogu pristupiti popravnom ispitu u zakazanom terminu</a:t>
            </a:r>
          </a:p>
          <a:p>
            <a:pPr marL="109728" indent="0" algn="ctr">
              <a:buNone/>
            </a:pPr>
            <a:endParaRPr lang="hr-HR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308874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Ocjene:</a:t>
            </a:r>
            <a:endParaRPr lang="hr-H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49424"/>
            <a:ext cx="8784976" cy="4325112"/>
          </a:xfrm>
        </p:spPr>
        <p:txBody>
          <a:bodyPr>
            <a:normAutofit/>
          </a:bodyPr>
          <a:lstStyle/>
          <a:p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izvrstan (10), ocjena A u skali ECTS-a…................95-100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vrlo dobar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B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ECTS-a..............…..85-94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dobar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u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ECTS-a……….....................84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zadovoljava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ECTS-a..................65-74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dovoljan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ECTS-a…...............….55-64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nedovoljan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ECTS-a…..................0-54 boda</a:t>
            </a:r>
          </a:p>
          <a:p>
            <a:pPr marL="109728" indent="0">
              <a:buNone/>
            </a:pPr>
            <a:endParaRPr lang="hr-H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8350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Upis ocjena:</a:t>
            </a:r>
            <a:endParaRPr lang="hr-H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koji su položili ispit dužni su dostaviti indeks predmetnom asistentu zbog upisa ocjene u vrijeme koje je naznačeno u obavještenju o rezultatima ispita.</a:t>
            </a:r>
          </a:p>
          <a:p>
            <a:pPr marL="109728" indent="0">
              <a:buNone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indekse mogu dostaviti i posredno.</a:t>
            </a:r>
          </a:p>
          <a:p>
            <a:pPr marL="109728" indent="0">
              <a:buNone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3801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106424"/>
          </a:xfrm>
        </p:spPr>
        <p:txBody>
          <a:bodyPr>
            <a:normAutofit fontScale="90000"/>
          </a:bodyPr>
          <a:lstStyle/>
          <a:p>
            <a:r>
              <a:rPr lang="hr-HR" sz="3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KOMUNIKACIJA </a:t>
            </a:r>
            <a:r>
              <a:rPr lang="hr-HR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r-H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hr-H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-mail ili lično u terminima konsultacija, predavanja, vježbi</a:t>
            </a:r>
            <a:br>
              <a:rPr lang="hr-H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r-H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navesti ime i prezime, br.indeksa, godina studija, smjer</a:t>
            </a:r>
            <a:endParaRPr lang="hr-HR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r-H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Halil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Kalač</a:t>
            </a:r>
            <a:endParaRPr lang="hr-H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halil.kalac25@gmail.com</a:t>
            </a:r>
            <a:endParaRPr lang="hr-H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Haris Kozlo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endParaRPr lang="hr-H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</a:t>
            </a:r>
            <a:r>
              <a:rPr lang="hr-H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ekonomskopravnoj</a:t>
            </a: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naučnoj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oblasti</a:t>
            </a:r>
          </a:p>
          <a:p>
            <a:pPr>
              <a:buFontTx/>
              <a:buChar char="-"/>
            </a:pPr>
            <a:r>
              <a:rPr lang="hr-HR" sz="2400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haris.kozlo@pfk.edu.ba</a:t>
            </a:r>
            <a:endParaRPr lang="hr-HR" sz="2400" b="1" u="sng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hr-HR" sz="2400" b="1" u="sng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hr-H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ODGOVOR ZA 24h</a:t>
            </a:r>
            <a:endParaRPr lang="hr-HR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481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1176</TotalTime>
  <Words>309</Words>
  <Application>Microsoft Office PowerPoint</Application>
  <PresentationFormat>On-screen Show (4:3)</PresentationFormat>
  <Paragraphs>66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Urban</vt:lpstr>
      <vt:lpstr> PRAVNI FAKULTET  MEĐUNARODNO FINANSIJSKO PRAVO autor-prof.dr.Babić Mate&amp;Ante, izdanje Zagreb 2000 g. </vt:lpstr>
      <vt:lpstr>                                      VJEŽBE  UVOD </vt:lpstr>
      <vt:lpstr>Slide 3</vt:lpstr>
      <vt:lpstr>Način ocjenjivanja:</vt:lpstr>
      <vt:lpstr>Ocjene:</vt:lpstr>
      <vt:lpstr>Upis ocjena:</vt:lpstr>
      <vt:lpstr>KOMUNIKACIJA : -E-mail ili lično u terminima konsultacija, predavanja, vježbi -navesti ime i prezime, br.indeksa, godina studija, smjer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140</cp:revision>
  <dcterms:created xsi:type="dcterms:W3CDTF">2016-02-04T23:36:05Z</dcterms:created>
  <dcterms:modified xsi:type="dcterms:W3CDTF">2020-10-01T08:13:17Z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2018-03-06T08:44:01.8161003+01:00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