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6" r:id="rId26"/>
    <p:sldId id="287" r:id="rId27"/>
    <p:sldId id="288" r:id="rId28"/>
    <p:sldId id="289" r:id="rId29"/>
    <p:sldId id="290" r:id="rId30"/>
    <p:sldId id="292" r:id="rId31"/>
    <p:sldId id="293" r:id="rId32"/>
    <p:sldId id="294" r:id="rId33"/>
    <p:sldId id="295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72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7" r:id="rId62"/>
    <p:sldId id="328" r:id="rId63"/>
    <p:sldId id="329" r:id="rId64"/>
    <p:sldId id="330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  <p:sldId id="341" r:id="rId74"/>
    <p:sldId id="355" r:id="rId75"/>
    <p:sldId id="364" r:id="rId76"/>
    <p:sldId id="356" r:id="rId77"/>
    <p:sldId id="357" r:id="rId78"/>
    <p:sldId id="358" r:id="rId79"/>
    <p:sldId id="360" r:id="rId80"/>
    <p:sldId id="373" r:id="rId81"/>
    <p:sldId id="361" r:id="rId82"/>
    <p:sldId id="374" r:id="rId83"/>
    <p:sldId id="366" r:id="rId84"/>
    <p:sldId id="362" r:id="rId85"/>
    <p:sldId id="368" r:id="rId86"/>
    <p:sldId id="369" r:id="rId87"/>
    <p:sldId id="370" r:id="rId88"/>
    <p:sldId id="371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251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34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639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663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151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997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223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95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929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134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3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A0B19-C540-4CB2-8F0D-F52ECD528783}" type="datetimeFigureOut">
              <a:rPr lang="en-US" smtClean="0"/>
              <a:pPr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290B7-0B58-446B-AFBD-92041995B9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618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FINANSIJE I FINANSIJSKO PRAVO</a:t>
            </a:r>
            <a:endParaRPr lang="sr-Latn-M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/>
              <a:t>JAVNI DUG</a:t>
            </a:r>
          </a:p>
          <a:p>
            <a:r>
              <a:rPr lang="sr-Latn-ME" sz="3600" dirty="0" smtClean="0"/>
              <a:t>PROF.DR HALIL KALAČ</a:t>
            </a:r>
            <a:endParaRPr lang="sr-Latn-ME" sz="3600" dirty="0"/>
          </a:p>
        </p:txBody>
      </p:sp>
    </p:spTree>
    <p:extLst>
      <p:ext uri="{BB962C8B-B14F-4D97-AF65-F5344CB8AC3E}">
        <p14:creationId xmlns:p14="http://schemas.microsoft.com/office/powerpoint/2010/main" xmlns="" val="3346888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6E08-E434-4252-92A8-CF2F6166F77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37C5-942B-4DC7-BEA2-B82662B309D0}" type="slidenum">
              <a:rPr lang="en-US"/>
              <a:pPr/>
              <a:t>10</a:t>
            </a:fld>
            <a:endParaRPr lang="en-US"/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600" dirty="0"/>
              <a:t>To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/>
              <a:t>dovodi</a:t>
            </a:r>
            <a:r>
              <a:rPr lang="en-US" sz="3600" dirty="0"/>
              <a:t> do </a:t>
            </a:r>
            <a:r>
              <a:rPr lang="en-US" sz="3600" dirty="0" err="1"/>
              <a:t>stagnacije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se </a:t>
            </a:r>
            <a:r>
              <a:rPr lang="en-US" sz="3600" dirty="0" err="1"/>
              <a:t>iz</a:t>
            </a:r>
            <a:r>
              <a:rPr lang="sl-SI" sz="3600" dirty="0"/>
              <a:t>v</a:t>
            </a:r>
            <a:r>
              <a:rPr lang="en-US" sz="3600" dirty="0" smtClean="0"/>
              <a:t>u</a:t>
            </a:r>
            <a:r>
              <a:rPr lang="sl-SI" sz="3600" dirty="0"/>
              <a:t>č</a:t>
            </a:r>
            <a:r>
              <a:rPr lang="en-US" sz="3600" dirty="0" err="1" smtClean="0"/>
              <a:t>eni</a:t>
            </a:r>
            <a:r>
              <a:rPr lang="en-US" sz="3600" dirty="0" smtClean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 </a:t>
            </a:r>
            <a:r>
              <a:rPr lang="en-US" sz="3600" dirty="0" err="1"/>
              <a:t>neproizvodno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U </a:t>
            </a:r>
            <a:r>
              <a:rPr lang="en-US" sz="3600" dirty="0" err="1"/>
              <a:t>dugovima</a:t>
            </a:r>
            <a:r>
              <a:rPr lang="en-US" sz="3600" dirty="0"/>
              <a:t> se </a:t>
            </a:r>
            <a:r>
              <a:rPr lang="en-US" sz="3600" dirty="0" err="1"/>
              <a:t>gleda</a:t>
            </a:r>
            <a:r>
              <a:rPr lang="en-US" sz="3600" dirty="0"/>
              <a:t> </a:t>
            </a:r>
            <a:r>
              <a:rPr lang="en-US" sz="3600" dirty="0" err="1"/>
              <a:t>opasnost</a:t>
            </a:r>
            <a:r>
              <a:rPr lang="en-US" sz="3600" dirty="0"/>
              <a:t> 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opstanak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zdravih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Prednost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izvorima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ave.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en-US" sz="3600" dirty="0"/>
              <a:t>I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dok</a:t>
            </a:r>
            <a:r>
              <a:rPr lang="en-US" sz="3600" dirty="0"/>
              <a:t> se </a:t>
            </a:r>
            <a:r>
              <a:rPr lang="en-US" sz="3600" dirty="0" err="1"/>
              <a:t>prednost</a:t>
            </a:r>
            <a:r>
              <a:rPr lang="en-US" sz="3600" dirty="0"/>
              <a:t> </a:t>
            </a:r>
            <a:r>
              <a:rPr lang="en-US" sz="3600" dirty="0" err="1"/>
              <a:t>davala</a:t>
            </a:r>
            <a:r>
              <a:rPr lang="en-US" sz="3600" dirty="0"/>
              <a:t> </a:t>
            </a:r>
            <a:r>
              <a:rPr lang="en-US" sz="3600" dirty="0" err="1"/>
              <a:t>privatnom</a:t>
            </a:r>
            <a:r>
              <a:rPr lang="en-US" sz="3600" dirty="0"/>
              <a:t> </a:t>
            </a:r>
            <a:r>
              <a:rPr lang="en-US" sz="3600" dirty="0" err="1"/>
              <a:t>kapitalu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privatnoj</a:t>
            </a:r>
            <a:r>
              <a:rPr lang="en-US" sz="3600" dirty="0"/>
              <a:t> </a:t>
            </a:r>
            <a:r>
              <a:rPr lang="en-US" sz="3600" dirty="0" err="1"/>
              <a:t>inicijativi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, </a:t>
            </a:r>
            <a:r>
              <a:rPr lang="en-US" sz="3600" dirty="0" err="1" smtClean="0"/>
              <a:t>pru</a:t>
            </a:r>
            <a:r>
              <a:rPr lang="sl-SI" sz="3600" dirty="0"/>
              <a:t>ž</a:t>
            </a:r>
            <a:r>
              <a:rPr lang="en-US" sz="3600" dirty="0" err="1" smtClean="0"/>
              <a:t>ao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sna</a:t>
            </a:r>
            <a:r>
              <a:rPr lang="sl-SI" sz="3600" dirty="0"/>
              <a:t>ž</a:t>
            </a:r>
            <a:r>
              <a:rPr lang="en-US" sz="3600" dirty="0" smtClean="0"/>
              <a:t>an </a:t>
            </a:r>
            <a:r>
              <a:rPr lang="en-US" sz="3600" dirty="0" err="1"/>
              <a:t>otpor</a:t>
            </a:r>
            <a:r>
              <a:rPr lang="en-US" sz="3600" dirty="0"/>
              <a:t>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Zato</a:t>
            </a:r>
            <a:r>
              <a:rPr lang="en-US" sz="3600" dirty="0" smtClean="0"/>
              <a:t> </a:t>
            </a:r>
            <a:r>
              <a:rPr lang="en-US" sz="3600" dirty="0"/>
              <a:t>D. Hume u </a:t>
            </a:r>
            <a:r>
              <a:rPr lang="en-US" sz="3600" dirty="0" err="1"/>
              <a:t>svojo</a:t>
            </a:r>
            <a:r>
              <a:rPr lang="sl-SI" sz="3600" dirty="0"/>
              <a:t>j</a:t>
            </a:r>
            <a:r>
              <a:rPr lang="en-US" sz="3600" dirty="0"/>
              <a:t> </a:t>
            </a:r>
            <a:r>
              <a:rPr lang="en-US" sz="3600" dirty="0" err="1"/>
              <a:t>studiji</a:t>
            </a:r>
            <a:r>
              <a:rPr lang="en-US" sz="3600" dirty="0"/>
              <a:t> o</a:t>
            </a:r>
            <a:r>
              <a:rPr lang="sl-SI" sz="3600" dirty="0"/>
              <a:t>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kreditu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ka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en-US" sz="3600" dirty="0"/>
              <a:t>: „Ili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narod</a:t>
            </a:r>
            <a:r>
              <a:rPr lang="en-US" sz="3600" dirty="0"/>
              <a:t> </a:t>
            </a:r>
            <a:r>
              <a:rPr lang="en-US" sz="3600" dirty="0" err="1" smtClean="0"/>
              <a:t>uni</a:t>
            </a:r>
            <a:r>
              <a:rPr lang="sl-SI" sz="3600" dirty="0"/>
              <a:t>š</a:t>
            </a:r>
            <a:r>
              <a:rPr lang="en-US" sz="3600" dirty="0" err="1" smtClean="0"/>
              <a:t>titi</a:t>
            </a:r>
            <a:r>
              <a:rPr lang="en-US" sz="3600" dirty="0" smtClean="0"/>
              <a:t> </a:t>
            </a:r>
            <a:r>
              <a:rPr lang="en-US" sz="3600" dirty="0" err="1"/>
              <a:t>javne</a:t>
            </a:r>
            <a:r>
              <a:rPr lang="en-US" sz="3600" dirty="0"/>
              <a:t> </a:t>
            </a:r>
            <a:r>
              <a:rPr lang="en-US" sz="3600" dirty="0" err="1"/>
              <a:t>dugove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dugovi</a:t>
            </a:r>
            <a:r>
              <a:rPr lang="en-US" sz="3600" dirty="0"/>
              <a:t> </a:t>
            </a:r>
            <a:r>
              <a:rPr lang="en-US" sz="3600" dirty="0" err="1" smtClean="0"/>
              <a:t>uni</a:t>
            </a:r>
            <a:r>
              <a:rPr lang="sl-SI" sz="3600" dirty="0"/>
              <a:t>š</a:t>
            </a:r>
            <a:r>
              <a:rPr lang="en-US" sz="3600" dirty="0" err="1" smtClean="0"/>
              <a:t>titi</a:t>
            </a:r>
            <a:r>
              <a:rPr lang="en-US" sz="3600" dirty="0" smtClean="0"/>
              <a:t> </a:t>
            </a:r>
            <a:r>
              <a:rPr lang="en-US" sz="3600" dirty="0" err="1"/>
              <a:t>narod</a:t>
            </a:r>
            <a:r>
              <a:rPr lang="en-US" sz="3600" dirty="0"/>
              <a:t>".</a:t>
            </a:r>
          </a:p>
          <a:p>
            <a:pPr>
              <a:lnSpc>
                <a:spcPct val="90000"/>
              </a:lnSpc>
            </a:pPr>
            <a:endParaRPr lang="en-US" sz="1800" b="1" u="sng" dirty="0"/>
          </a:p>
        </p:txBody>
      </p:sp>
    </p:spTree>
    <p:extLst>
      <p:ext uri="{BB962C8B-B14F-4D97-AF65-F5344CB8AC3E}">
        <p14:creationId xmlns:p14="http://schemas.microsoft.com/office/powerpoint/2010/main" xmlns="" val="4114422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D14C9-C80C-4DF7-B25B-2681C4EC5DA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E0EE-81CC-4B70-BCCE-5CC36DD867FE}" type="slidenum">
              <a:rPr lang="en-US"/>
              <a:pPr/>
              <a:t>11</a:t>
            </a:fld>
            <a:endParaRPr lang="en-US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37127"/>
            <a:ext cx="10515600" cy="5339836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K</a:t>
            </a:r>
            <a:r>
              <a:rPr lang="sl-SI" sz="3600" dirty="0"/>
              <a:t>l</a:t>
            </a:r>
            <a:r>
              <a:rPr lang="en-US" sz="3600" dirty="0" err="1" smtClean="0"/>
              <a:t>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sr-Latn-ME" sz="3600" dirty="0" smtClean="0"/>
              <a:t>navodi slijedeće </a:t>
            </a:r>
            <a:r>
              <a:rPr lang="en-US" sz="3600" dirty="0" err="1" smtClean="0"/>
              <a:t>argumente</a:t>
            </a:r>
            <a:r>
              <a:rPr lang="en-US" sz="3600" dirty="0" smtClean="0"/>
              <a:t> </a:t>
            </a:r>
            <a:r>
              <a:rPr lang="en-US" sz="3600" dirty="0" err="1"/>
              <a:t>protiv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sr-Latn-ME" sz="3600" dirty="0" smtClean="0"/>
              <a:t>duga</a:t>
            </a:r>
            <a:r>
              <a:rPr lang="en-US" sz="3600" dirty="0" smtClean="0"/>
              <a:t>: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Odsustvo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tednje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avnom</a:t>
            </a:r>
            <a:r>
              <a:rPr lang="en-US" sz="3600" dirty="0" smtClean="0"/>
              <a:t> </a:t>
            </a:r>
            <a:r>
              <a:rPr lang="en-US" sz="3600" dirty="0" err="1"/>
              <a:t>gazdovanju</a:t>
            </a:r>
            <a:r>
              <a:rPr lang="en-US" sz="3600" dirty="0"/>
              <a:t> </a:t>
            </a:r>
            <a:r>
              <a:rPr lang="en-US" sz="3600" dirty="0" err="1"/>
              <a:t>imovinom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 smtClean="0"/>
              <a:t>Rasipni</a:t>
            </a:r>
            <a:r>
              <a:rPr lang="sl-SI" sz="3600" dirty="0"/>
              <a:t>š</a:t>
            </a:r>
            <a:r>
              <a:rPr lang="en-US" sz="3600" dirty="0" err="1" smtClean="0"/>
              <a:t>tvo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upotrebi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prikupljenih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Ograni</a:t>
            </a:r>
            <a:r>
              <a:rPr lang="sl-SI" sz="3600" dirty="0"/>
              <a:t>zo</a:t>
            </a:r>
            <a:r>
              <a:rPr lang="en-US" sz="3600" dirty="0" err="1"/>
              <a:t>vanje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ak</a:t>
            </a:r>
            <a:r>
              <a:rPr lang="en-US" sz="3600" dirty="0"/>
              <a:t>, </a:t>
            </a:r>
            <a:r>
              <a:rPr lang="en-US" sz="3600" dirty="0" err="1" smtClean="0"/>
              <a:t>spre</a:t>
            </a:r>
            <a:r>
              <a:rPr lang="sl-SI" sz="3600" dirty="0"/>
              <a:t>č</a:t>
            </a:r>
            <a:r>
              <a:rPr lang="en-US" sz="3600" dirty="0" err="1" smtClean="0"/>
              <a:t>avanje</a:t>
            </a:r>
            <a:r>
              <a:rPr lang="en-US" sz="3600" dirty="0" smtClean="0"/>
              <a:t> </a:t>
            </a:r>
            <a:r>
              <a:rPr lang="en-US" sz="3600" dirty="0" err="1"/>
              <a:t>privrednog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Lako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sl-SI" sz="3600" dirty="0" smtClean="0"/>
              <a:t>e</a:t>
            </a:r>
            <a:r>
              <a:rPr lang="en-US" sz="3600" dirty="0" err="1"/>
              <a:t>sto</a:t>
            </a:r>
            <a:r>
              <a:rPr lang="en-US" sz="3600" dirty="0"/>
              <a:t> </a:t>
            </a:r>
            <a:r>
              <a:rPr lang="en-US" sz="3600" dirty="0" err="1"/>
              <a:t>dovodi</a:t>
            </a:r>
            <a:r>
              <a:rPr lang="en-US" sz="3600" dirty="0"/>
              <a:t> do </a:t>
            </a:r>
            <a:r>
              <a:rPr lang="en-US" sz="3600" dirty="0" err="1"/>
              <a:t>bankrotstva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avne</a:t>
            </a:r>
            <a:r>
              <a:rPr lang="en-US" sz="3600" dirty="0" smtClean="0"/>
              <a:t> </a:t>
            </a:r>
            <a:r>
              <a:rPr lang="en-US" sz="3600" dirty="0" err="1"/>
              <a:t>blagajne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sz="3600" dirty="0"/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939089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33E6-4CF1-4471-B707-B8AF7091482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F004-7540-4FD5-9264-CEE16DD97CC6}" type="slidenum">
              <a:rPr lang="en-US"/>
              <a:pPr/>
              <a:t>12</a:t>
            </a:fld>
            <a:endParaRPr lang="en-US"/>
          </a:p>
        </p:txBody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3792" y="978794"/>
            <a:ext cx="10800008" cy="519816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Istina</a:t>
            </a:r>
            <a:r>
              <a:rPr lang="en-US" sz="3600" dirty="0"/>
              <a:t>, </a:t>
            </a:r>
            <a:r>
              <a:rPr lang="en-US" sz="3600" dirty="0" err="1"/>
              <a:t>postojala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druga</a:t>
            </a:r>
            <a:r>
              <a:rPr lang="en-US" sz="3600" dirty="0"/>
              <a:t> </a:t>
            </a:r>
            <a:r>
              <a:rPr lang="en-US" sz="3600" dirty="0" err="1"/>
              <a:t>shvatanja</a:t>
            </a:r>
            <a:r>
              <a:rPr lang="en-US" sz="3600" dirty="0"/>
              <a:t> (</a:t>
            </a:r>
            <a:r>
              <a:rPr lang="en-US" sz="3600" dirty="0" err="1"/>
              <a:t>Volter</a:t>
            </a:r>
            <a:r>
              <a:rPr lang="en-US" sz="3600" dirty="0"/>
              <a:t>) da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/>
              <a:t>nacionalno</a:t>
            </a:r>
            <a:r>
              <a:rPr lang="en-US" sz="3600" dirty="0"/>
              <a:t> </a:t>
            </a:r>
            <a:r>
              <a:rPr lang="en-US" sz="3600" dirty="0" err="1"/>
              <a:t>bogatstvo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da je </a:t>
            </a:r>
            <a:r>
              <a:rPr lang="en-US" sz="3600" dirty="0" err="1"/>
              <a:t>koristan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On </a:t>
            </a:r>
            <a:r>
              <a:rPr lang="en-US" sz="3600" dirty="0" err="1" smtClean="0"/>
              <a:t>ka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„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duguje</a:t>
            </a:r>
            <a:r>
              <a:rPr lang="en-US" sz="3600" dirty="0"/>
              <a:t> </a:t>
            </a:r>
            <a:r>
              <a:rPr lang="en-US" sz="3600" dirty="0" err="1"/>
              <a:t>sama</a:t>
            </a:r>
            <a:r>
              <a:rPr lang="en-US" sz="3600" dirty="0"/>
              <a:t> </a:t>
            </a:r>
            <a:r>
              <a:rPr lang="en-US" sz="3600" dirty="0" err="1"/>
              <a:t>sebi</a:t>
            </a:r>
            <a:r>
              <a:rPr lang="en-US" sz="3600" dirty="0"/>
              <a:t> ne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siroma</a:t>
            </a:r>
            <a:r>
              <a:rPr lang="sl-SI" sz="3600" dirty="0"/>
              <a:t>š</a:t>
            </a:r>
            <a:r>
              <a:rPr lang="en-US" sz="3600" dirty="0" err="1" smtClean="0"/>
              <a:t>iti</a:t>
            </a:r>
            <a:r>
              <a:rPr lang="en-US" sz="3600" dirty="0"/>
              <a:t>".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Ovakve</a:t>
            </a:r>
            <a:r>
              <a:rPr lang="en-US" sz="3600" dirty="0" smtClean="0"/>
              <a:t> </a:t>
            </a:r>
            <a:r>
              <a:rPr lang="en-US" sz="3600" dirty="0" err="1"/>
              <a:t>stavove</a:t>
            </a:r>
            <a:r>
              <a:rPr lang="en-US" sz="3600" dirty="0"/>
              <a:t> je </a:t>
            </a:r>
            <a:r>
              <a:rPr lang="en-US" sz="3600" dirty="0" err="1"/>
              <a:t>tada</a:t>
            </a:r>
            <a:r>
              <a:rPr lang="en-US" sz="3600" dirty="0"/>
              <a:t> </a:t>
            </a:r>
            <a:r>
              <a:rPr lang="en-US" sz="3600" dirty="0" err="1"/>
              <a:t>bilo</a:t>
            </a:r>
            <a:r>
              <a:rPr lang="en-US" sz="3600" dirty="0"/>
              <a:t> </a:t>
            </a:r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en-US" sz="3600" dirty="0" smtClean="0"/>
              <a:t> </a:t>
            </a:r>
            <a:r>
              <a:rPr lang="en-US" sz="3600" dirty="0" err="1"/>
              <a:t>branit</a:t>
            </a:r>
            <a:r>
              <a:rPr lang="sl-SI" sz="3600" dirty="0"/>
              <a:t>i</a:t>
            </a:r>
            <a:r>
              <a:rPr lang="en-US" sz="3600" dirty="0"/>
              <a:t>,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toga </a:t>
            </a:r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su</a:t>
            </a:r>
            <a:r>
              <a:rPr lang="en-US" sz="3600" dirty="0"/>
              <a:t> se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neodgovorno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ila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neproizvodno</a:t>
            </a:r>
            <a:r>
              <a:rPr lang="en-US" sz="3600" dirty="0"/>
              <a:t>, s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strane</a:t>
            </a:r>
            <a:r>
              <a:rPr lang="en-US" sz="3600" dirty="0"/>
              <a:t>, </a:t>
            </a:r>
            <a:r>
              <a:rPr lang="en-US" sz="3600" dirty="0" err="1"/>
              <a:t>lako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dovodilo</a:t>
            </a:r>
            <a:r>
              <a:rPr lang="en-US" sz="3600" dirty="0"/>
              <a:t> do </a:t>
            </a:r>
            <a:r>
              <a:rPr lang="en-US" sz="3600" dirty="0" err="1"/>
              <a:t>finansijskog</a:t>
            </a:r>
            <a:r>
              <a:rPr lang="en-US" sz="3600" dirty="0"/>
              <a:t> </a:t>
            </a:r>
            <a:r>
              <a:rPr lang="en-US" sz="3600" dirty="0" err="1"/>
              <a:t>kraha</a:t>
            </a:r>
            <a:r>
              <a:rPr lang="en-US" sz="3600" dirty="0"/>
              <a:t> d</a:t>
            </a:r>
            <a:r>
              <a:rPr lang="sl-SI" sz="3600" dirty="0" smtClean="0"/>
              <a:t>r</a:t>
            </a:r>
            <a:r>
              <a:rPr lang="sr-Latn-ME" sz="3600" dirty="0" err="1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/>
              <a:t>(stoma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556791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381F-E789-4B9C-ACA2-D57E977C064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B218-1784-4A47-9766-E5DD494F7CD3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2) </a:t>
            </a:r>
            <a:r>
              <a:rPr lang="en-US" sz="3600" dirty="0"/>
              <a:t>SAVREMENA TEORIJA JAVNOG DUGA</a:t>
            </a:r>
          </a:p>
          <a:p>
            <a:pPr algn="just">
              <a:lnSpc>
                <a:spcPct val="90000"/>
              </a:lnSpc>
            </a:pPr>
            <a:r>
              <a:rPr lang="en-US" sz="3500" dirty="0" err="1"/>
              <a:t>Savremena</a:t>
            </a:r>
            <a:r>
              <a:rPr lang="en-US" sz="3500" dirty="0"/>
              <a:t> </a:t>
            </a:r>
            <a:r>
              <a:rPr lang="en-US" sz="3500" dirty="0" err="1"/>
              <a:t>finansijska</a:t>
            </a:r>
            <a:r>
              <a:rPr lang="en-US" sz="3500" dirty="0"/>
              <a:t> </a:t>
            </a:r>
            <a:r>
              <a:rPr lang="en-US" sz="3500" dirty="0" err="1"/>
              <a:t>teorija</a:t>
            </a:r>
            <a:r>
              <a:rPr lang="en-US" sz="3500" dirty="0"/>
              <a:t> </a:t>
            </a:r>
            <a:r>
              <a:rPr lang="en-US" sz="3500" dirty="0" err="1"/>
              <a:t>realnije</a:t>
            </a:r>
            <a:r>
              <a:rPr lang="en-US" sz="3500" dirty="0"/>
              <a:t> </a:t>
            </a:r>
            <a:r>
              <a:rPr lang="en-US" sz="3500" dirty="0" err="1"/>
              <a:t>gleda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/>
              <a:t>javni</a:t>
            </a:r>
            <a:r>
              <a:rPr lang="en-US" sz="3500" dirty="0"/>
              <a:t> dug, u </a:t>
            </a:r>
            <a:r>
              <a:rPr lang="en-US" sz="3500" dirty="0" err="1"/>
              <a:t>odnosu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 smtClean="0"/>
              <a:t>klasi</a:t>
            </a:r>
            <a:r>
              <a:rPr lang="sl-SI" sz="3500" dirty="0"/>
              <a:t>č</a:t>
            </a:r>
            <a:r>
              <a:rPr lang="en-US" sz="3500" dirty="0" smtClean="0"/>
              <a:t>nu</a:t>
            </a:r>
            <a:r>
              <a:rPr lang="sr-Latn-ME" sz="3500" dirty="0" smtClean="0"/>
              <a:t> teoriju</a:t>
            </a:r>
            <a:r>
              <a:rPr lang="en-US" sz="3500" dirty="0" smtClean="0"/>
              <a:t>, </a:t>
            </a:r>
            <a:r>
              <a:rPr lang="en-US" sz="3500" dirty="0" err="1"/>
              <a:t>jer</a:t>
            </a:r>
            <a:r>
              <a:rPr lang="en-US" sz="3500" dirty="0"/>
              <a:t> </a:t>
            </a:r>
            <a:r>
              <a:rPr lang="en-US" sz="3500" dirty="0" err="1"/>
              <a:t>ga</a:t>
            </a:r>
            <a:r>
              <a:rPr lang="en-US" sz="3500" dirty="0"/>
              <a:t> </a:t>
            </a:r>
            <a:r>
              <a:rPr lang="en-US" sz="3500" dirty="0" err="1"/>
              <a:t>poznaje</a:t>
            </a:r>
            <a:r>
              <a:rPr lang="en-US" sz="3500" dirty="0"/>
              <a:t> u </a:t>
            </a:r>
            <a:r>
              <a:rPr lang="en-US" sz="3500" dirty="0" err="1"/>
              <a:t>svoj</a:t>
            </a:r>
            <a:r>
              <a:rPr lang="en-US" sz="3500" dirty="0"/>
              <a:t> </a:t>
            </a:r>
            <a:r>
              <a:rPr lang="en-US" sz="3500" dirty="0" err="1"/>
              <a:t>njegovoj</a:t>
            </a:r>
            <a:r>
              <a:rPr lang="en-US" sz="3500" dirty="0"/>
              <a:t> </a:t>
            </a:r>
            <a:r>
              <a:rPr lang="en-US" sz="3500" dirty="0" err="1"/>
              <a:t>kompleksnosti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err="1" smtClean="0"/>
              <a:t>Savremena</a:t>
            </a:r>
            <a:r>
              <a:rPr lang="en-US" sz="3500" dirty="0" smtClean="0"/>
              <a:t> </a:t>
            </a:r>
            <a:r>
              <a:rPr lang="en-US" sz="3500" dirty="0" err="1"/>
              <a:t>teorija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je u </a:t>
            </a:r>
            <a:r>
              <a:rPr lang="en-US" sz="3500" dirty="0" err="1"/>
              <a:t>stvari</a:t>
            </a:r>
            <a:r>
              <a:rPr lang="en-US" sz="3500" dirty="0"/>
              <a:t> </a:t>
            </a:r>
            <a:r>
              <a:rPr lang="en-US" sz="3500" dirty="0" err="1"/>
              <a:t>izrasla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/>
              <a:t>kritici</a:t>
            </a:r>
            <a:r>
              <a:rPr lang="en-US" sz="3500" dirty="0"/>
              <a:t> </a:t>
            </a:r>
            <a:r>
              <a:rPr lang="en-US" sz="3500" dirty="0" err="1" smtClean="0"/>
              <a:t>klasi</a:t>
            </a:r>
            <a:r>
              <a:rPr lang="sl-SI" sz="3500" dirty="0"/>
              <a:t>č</a:t>
            </a:r>
            <a:r>
              <a:rPr lang="en-US" sz="3500" dirty="0" smtClean="0"/>
              <a:t>ne </a:t>
            </a:r>
            <a:r>
              <a:rPr lang="en-US" sz="3500" dirty="0" err="1"/>
              <a:t>teorije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smtClean="0"/>
              <a:t>Novi </a:t>
            </a:r>
            <a:r>
              <a:rPr lang="en-US" sz="3500" dirty="0" err="1"/>
              <a:t>pristup</a:t>
            </a:r>
            <a:r>
              <a:rPr lang="en-US" sz="3500" dirty="0"/>
              <a:t> se </a:t>
            </a:r>
            <a:r>
              <a:rPr lang="en-US" sz="3500" dirty="0" err="1"/>
              <a:t>ogleda</a:t>
            </a:r>
            <a:r>
              <a:rPr lang="en-US" sz="3500" dirty="0"/>
              <a:t> u tome - </a:t>
            </a:r>
            <a:r>
              <a:rPr lang="en-US" sz="3500" dirty="0" err="1"/>
              <a:t>kada</a:t>
            </a:r>
            <a:r>
              <a:rPr lang="en-US" sz="3500" dirty="0"/>
              <a:t> </a:t>
            </a:r>
            <a:r>
              <a:rPr lang="sl-SI" sz="3500" dirty="0"/>
              <a:t>ć</a:t>
            </a:r>
            <a:r>
              <a:rPr lang="en-US" sz="3500" dirty="0" smtClean="0"/>
              <a:t>e </a:t>
            </a:r>
            <a:r>
              <a:rPr lang="en-US" sz="3500" dirty="0"/>
              <a:t>se </a:t>
            </a:r>
            <a:r>
              <a:rPr lang="en-US" sz="3500" dirty="0" err="1"/>
              <a:t>kredit</a:t>
            </a:r>
            <a:r>
              <a:rPr lang="en-US" sz="3500" dirty="0"/>
              <a:t> </a:t>
            </a:r>
            <a:r>
              <a:rPr lang="en-US" sz="3500" dirty="0" err="1"/>
              <a:t>javiti</a:t>
            </a:r>
            <a:r>
              <a:rPr lang="en-US" sz="3500" dirty="0"/>
              <a:t>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kako</a:t>
            </a:r>
            <a:r>
              <a:rPr lang="en-US" sz="3500" dirty="0"/>
              <a:t> </a:t>
            </a:r>
            <a:r>
              <a:rPr lang="sl-SI" sz="3500" dirty="0"/>
              <a:t>ć</a:t>
            </a:r>
            <a:r>
              <a:rPr lang="en-US" sz="3500" dirty="0" smtClean="0"/>
              <a:t>e </a:t>
            </a:r>
            <a:r>
              <a:rPr lang="sl-SI" sz="3500" dirty="0"/>
              <a:t>s</a:t>
            </a:r>
            <a:r>
              <a:rPr lang="en-US" sz="3500" dirty="0"/>
              <a:t>e </a:t>
            </a:r>
            <a:r>
              <a:rPr lang="en-US" sz="3500" dirty="0" err="1" smtClean="0"/>
              <a:t>tro</a:t>
            </a:r>
            <a:r>
              <a:rPr lang="sl-SI" sz="3500" dirty="0"/>
              <a:t>š</a:t>
            </a:r>
            <a:r>
              <a:rPr lang="en-US" sz="3500" dirty="0" err="1" smtClean="0"/>
              <a:t>iti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err="1" smtClean="0"/>
              <a:t>Jer</a:t>
            </a:r>
            <a:r>
              <a:rPr lang="en-US" sz="3500" dirty="0"/>
              <a:t>, </a:t>
            </a:r>
            <a:r>
              <a:rPr lang="en-US" sz="3500" dirty="0" err="1"/>
              <a:t>uloga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u </a:t>
            </a:r>
            <a:r>
              <a:rPr lang="en-US" sz="3500" dirty="0" err="1"/>
              <a:t>modernoj</a:t>
            </a:r>
            <a:r>
              <a:rPr lang="en-US" sz="3500" dirty="0"/>
              <a:t> </a:t>
            </a:r>
            <a:r>
              <a:rPr lang="en-US" sz="3500" dirty="0" err="1"/>
              <a:t>privredi</a:t>
            </a:r>
            <a:r>
              <a:rPr lang="en-US" sz="3500" dirty="0"/>
              <a:t> se </a:t>
            </a:r>
            <a:r>
              <a:rPr lang="en-US" sz="3500" dirty="0" err="1"/>
              <a:t>sve</a:t>
            </a:r>
            <a:r>
              <a:rPr lang="en-US" sz="3500" dirty="0"/>
              <a:t> </a:t>
            </a:r>
            <a:r>
              <a:rPr lang="en-US" sz="3500" dirty="0" smtClean="0"/>
              <a:t>vi</a:t>
            </a:r>
            <a:r>
              <a:rPr lang="sl-SI" sz="3500" dirty="0"/>
              <a:t>š</a:t>
            </a:r>
            <a:r>
              <a:rPr lang="en-US" sz="3500" dirty="0" smtClean="0"/>
              <a:t>e </a:t>
            </a:r>
            <a:r>
              <a:rPr lang="en-US" sz="3500" dirty="0" err="1"/>
              <a:t>posmatra</a:t>
            </a:r>
            <a:r>
              <a:rPr lang="en-US" sz="3500" dirty="0"/>
              <a:t> </a:t>
            </a:r>
            <a:r>
              <a:rPr lang="en-US" sz="3500" dirty="0" err="1"/>
              <a:t>kao</a:t>
            </a:r>
            <a:r>
              <a:rPr lang="en-US" sz="3500" dirty="0"/>
              <a:t> </a:t>
            </a:r>
            <a:r>
              <a:rPr lang="en-US" sz="3500" b="1" dirty="0" err="1"/>
              <a:t>instrumet</a:t>
            </a:r>
            <a:r>
              <a:rPr lang="en-US" sz="3500" b="1" dirty="0"/>
              <a:t> </a:t>
            </a:r>
            <a:r>
              <a:rPr lang="en-US" sz="3500" b="1" dirty="0" err="1"/>
              <a:t>finansijske</a:t>
            </a:r>
            <a:r>
              <a:rPr lang="en-US" sz="3500" b="1" dirty="0"/>
              <a:t> </a:t>
            </a:r>
            <a:r>
              <a:rPr lang="en-US" sz="3500" b="1" dirty="0" err="1"/>
              <a:t>i</a:t>
            </a:r>
            <a:r>
              <a:rPr lang="en-US" sz="3500" b="1" dirty="0"/>
              <a:t> </a:t>
            </a:r>
            <a:r>
              <a:rPr lang="en-US" sz="3500" b="1" dirty="0" err="1"/>
              <a:t>razvojne</a:t>
            </a:r>
            <a:r>
              <a:rPr lang="en-US" sz="3500" b="1" dirty="0"/>
              <a:t> </a:t>
            </a:r>
            <a:r>
              <a:rPr lang="en-US" sz="3500" b="1" dirty="0" err="1"/>
              <a:t>politike</a:t>
            </a:r>
            <a:r>
              <a:rPr lang="en-US" sz="3500" b="1" dirty="0"/>
              <a:t>,</a:t>
            </a:r>
            <a:r>
              <a:rPr lang="en-US" sz="3500" dirty="0"/>
              <a:t> </a:t>
            </a:r>
            <a:r>
              <a:rPr lang="sl-SI" sz="3500" dirty="0"/>
              <a:t>š</a:t>
            </a:r>
            <a:r>
              <a:rPr lang="en-US" sz="3500" dirty="0" smtClean="0"/>
              <a:t>to </a:t>
            </a:r>
            <a:r>
              <a:rPr lang="en-US" sz="3500" dirty="0"/>
              <a:t>je </a:t>
            </a:r>
            <a:r>
              <a:rPr lang="en-US" sz="3500" dirty="0" err="1"/>
              <a:t>neosporno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smtClean="0"/>
              <a:t>Time </a:t>
            </a:r>
            <a:r>
              <a:rPr lang="en-US" sz="3500" dirty="0"/>
              <a:t>se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uloga</a:t>
            </a:r>
            <a:r>
              <a:rPr lang="en-US" sz="3500" dirty="0"/>
              <a:t>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funkcija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</a:t>
            </a:r>
            <a:r>
              <a:rPr lang="en-US" sz="3500" dirty="0" err="1"/>
              <a:t>iz</a:t>
            </a:r>
            <a:r>
              <a:rPr lang="en-US" sz="3500" dirty="0"/>
              <a:t> </a:t>
            </a:r>
            <a:r>
              <a:rPr lang="en-US" sz="3500" dirty="0" err="1"/>
              <a:t>osnova</a:t>
            </a:r>
            <a:r>
              <a:rPr lang="en-US" sz="3500" dirty="0"/>
              <a:t> </a:t>
            </a:r>
            <a:r>
              <a:rPr lang="en-US" sz="3500" dirty="0" err="1" smtClean="0"/>
              <a:t>izm</a:t>
            </a:r>
            <a:r>
              <a:rPr lang="sr-Latn-ME" sz="3500" dirty="0" smtClean="0"/>
              <a:t>ij</a:t>
            </a:r>
            <a:r>
              <a:rPr lang="en-US" sz="3500" dirty="0" err="1" smtClean="0"/>
              <a:t>enila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95328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6411-486E-44E4-A101-071B7A7A140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60B1-A2ED-4496-A41F-C3BD55635346}" type="slidenum">
              <a:rPr lang="en-US"/>
              <a:pPr/>
              <a:t>14</a:t>
            </a:fld>
            <a:endParaRPr lang="en-US"/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643944"/>
            <a:ext cx="10619704" cy="553301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razvo</a:t>
            </a:r>
            <a:r>
              <a:rPr lang="sl-SI" sz="3600" dirty="0"/>
              <a:t>j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kapitalizma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gubi</a:t>
            </a:r>
            <a:r>
              <a:rPr lang="en-US" sz="3600" dirty="0"/>
              <a:t> </a:t>
            </a:r>
            <a:r>
              <a:rPr lang="en-US" sz="3600" dirty="0" err="1"/>
              <a:t>privatno-pravni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Postaju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kredit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/>
              <a:t>, on </a:t>
            </a:r>
            <a:r>
              <a:rPr lang="en-US" sz="3600" dirty="0" err="1"/>
              <a:t>dobija</a:t>
            </a:r>
            <a:r>
              <a:rPr lang="en-US" sz="3600" dirty="0"/>
              <a:t> </a:t>
            </a:r>
            <a:r>
              <a:rPr lang="en-US" sz="3600" dirty="0" err="1"/>
              <a:t>javno</a:t>
            </a:r>
            <a:r>
              <a:rPr lang="sl-SI" sz="3600" dirty="0"/>
              <a:t>-</a:t>
            </a:r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potrebe</a:t>
            </a:r>
            <a:r>
              <a:rPr lang="en-US" sz="3600" dirty="0"/>
              <a:t> </a:t>
            </a:r>
            <a:r>
              <a:rPr lang="en-US" sz="3600" dirty="0" err="1" smtClean="0"/>
              <a:t>nast</a:t>
            </a:r>
            <a:r>
              <a:rPr lang="sr-Latn-ME" sz="3600" dirty="0" smtClean="0"/>
              <a:t>a</a:t>
            </a:r>
            <a:r>
              <a:rPr lang="en-US" sz="3600" dirty="0" err="1" smtClean="0"/>
              <a:t>janja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izvodi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: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21648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6444-4BE3-4D49-B940-EB786E4530C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4E88-0A8B-4242-811B-A19A2AE53097}" type="slidenum">
              <a:rPr lang="en-US"/>
              <a:pPr/>
              <a:t>15</a:t>
            </a:fld>
            <a:endParaRPr lang="en-US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31065"/>
            <a:ext cx="10515600" cy="5545898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Moderna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bez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ne bi </a:t>
            </a:r>
            <a:r>
              <a:rPr lang="en-US" sz="3600" dirty="0" err="1"/>
              <a:t>mogla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en-US" sz="3600" dirty="0" err="1"/>
              <a:t>usp</a:t>
            </a:r>
            <a:r>
              <a:rPr lang="sl-SI" sz="3600" dirty="0" smtClean="0"/>
              <a:t>ješ</a:t>
            </a:r>
            <a:r>
              <a:rPr lang="en-US" sz="3600" dirty="0" smtClean="0"/>
              <a:t>no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funkcije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je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sastavni</a:t>
            </a:r>
            <a:r>
              <a:rPr lang="en-US" sz="3600" dirty="0"/>
              <a:t> </a:t>
            </a:r>
            <a:r>
              <a:rPr lang="en-US" sz="3600" dirty="0" err="1"/>
              <a:t>elemenat</a:t>
            </a:r>
            <a:r>
              <a:rPr lang="en-US" sz="3600" dirty="0"/>
              <a:t> </a:t>
            </a:r>
            <a:r>
              <a:rPr lang="en-US" sz="3600" dirty="0" err="1"/>
              <a:t>privrednog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 (</a:t>
            </a:r>
            <a:r>
              <a:rPr lang="en-US" sz="3600" dirty="0" err="1"/>
              <a:t>monetarne</a:t>
            </a:r>
            <a:r>
              <a:rPr lang="en-US" sz="3600" dirty="0"/>
              <a:t>, </a:t>
            </a:r>
            <a:r>
              <a:rPr lang="en-US" sz="3600" dirty="0" err="1"/>
              <a:t>fiskalne</a:t>
            </a:r>
            <a:r>
              <a:rPr lang="en-US" sz="3600" dirty="0"/>
              <a:t>, </a:t>
            </a:r>
            <a:r>
              <a:rPr lang="en-US" sz="3600" dirty="0" err="1"/>
              <a:t>formiranja</a:t>
            </a:r>
            <a:r>
              <a:rPr lang="en-US" sz="3600" dirty="0"/>
              <a:t> </a:t>
            </a:r>
            <a:r>
              <a:rPr lang="en-US" sz="3600" dirty="0" err="1"/>
              <a:t>akumulacije</a:t>
            </a:r>
            <a:r>
              <a:rPr lang="en-US" sz="3600" dirty="0"/>
              <a:t>).</a:t>
            </a:r>
          </a:p>
          <a:p>
            <a:pPr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Zajmovi</a:t>
            </a:r>
            <a:r>
              <a:rPr lang="en-US" sz="3600" dirty="0"/>
              <a:t> </a:t>
            </a:r>
            <a:r>
              <a:rPr lang="en-US" sz="3600" dirty="0" err="1"/>
              <a:t>upotrebljeni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proizvodne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sami</a:t>
            </a:r>
            <a:r>
              <a:rPr lang="en-US" sz="3600" dirty="0"/>
              <a:t> </a:t>
            </a:r>
            <a:r>
              <a:rPr lang="en-US" sz="3600" dirty="0" err="1"/>
              <a:t>stvaraju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optlatu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a </a:t>
            </a:r>
            <a:r>
              <a:rPr lang="en-US" sz="3600" dirty="0" err="1"/>
              <a:t>ovi</a:t>
            </a:r>
            <a:r>
              <a:rPr lang="en-US" sz="3600" dirty="0"/>
              <a:t> </a:t>
            </a:r>
            <a:r>
              <a:rPr lang="en-US" sz="3600" dirty="0" smtClean="0"/>
              <a:t>ja</a:t>
            </a:r>
            <a:r>
              <a:rPr lang="sl-SI" sz="3600" dirty="0"/>
              <a:t>č</a:t>
            </a:r>
            <a:r>
              <a:rPr lang="en-US" sz="3600" dirty="0" err="1" smtClean="0"/>
              <a:t>aju</a:t>
            </a:r>
            <a:r>
              <a:rPr lang="en-US" sz="3600" dirty="0" smtClean="0"/>
              <a:t> </a:t>
            </a:r>
            <a:r>
              <a:rPr lang="en-US" sz="3600" dirty="0" err="1"/>
              <a:t>ukupni</a:t>
            </a:r>
            <a:r>
              <a:rPr lang="en-US" sz="3600" dirty="0"/>
              <a:t> </a:t>
            </a:r>
            <a:r>
              <a:rPr lang="en-US" sz="3600" dirty="0" err="1"/>
              <a:t>privredni</a:t>
            </a:r>
            <a:r>
              <a:rPr lang="en-US" sz="3600" dirty="0"/>
              <a:t> </a:t>
            </a:r>
            <a:r>
              <a:rPr lang="en-US" sz="3600" dirty="0" err="1"/>
              <a:t>potencijal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>
              <a:buNone/>
            </a:pPr>
            <a:r>
              <a:rPr lang="sl-SI" sz="3600" dirty="0" smtClean="0"/>
              <a:t>3)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dirty="0" smtClean="0"/>
              <a:t> vi</a:t>
            </a:r>
            <a:r>
              <a:rPr lang="sl-SI" sz="3600" dirty="0" smtClean="0"/>
              <a:t>š</a:t>
            </a:r>
            <a:r>
              <a:rPr lang="en-US" sz="3600" dirty="0" smtClean="0"/>
              <a:t>e se </a:t>
            </a:r>
            <a:r>
              <a:rPr lang="en-US" sz="3600" dirty="0" err="1" smtClean="0"/>
              <a:t>koriste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, </a:t>
            </a:r>
            <a:r>
              <a:rPr lang="en-US" sz="3600" dirty="0" err="1" smtClean="0"/>
              <a:t>dovode</a:t>
            </a:r>
            <a:r>
              <a:rPr lang="sl-SI" sz="3600" dirty="0" smtClean="0"/>
              <a:t>ć</a:t>
            </a:r>
            <a:r>
              <a:rPr lang="en-US" sz="3600" dirty="0" err="1" smtClean="0"/>
              <a:t>i</a:t>
            </a:r>
            <a:r>
              <a:rPr lang="sl-SI" sz="3600" dirty="0" smtClean="0"/>
              <a:t> </a:t>
            </a:r>
            <a:r>
              <a:rPr lang="en-US" sz="3600" dirty="0" smtClean="0"/>
              <a:t>do ja</a:t>
            </a:r>
            <a:r>
              <a:rPr lang="sl-SI" sz="3600" dirty="0" smtClean="0"/>
              <a:t>č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 smtClean="0"/>
              <a:t>materijalne</a:t>
            </a:r>
            <a:r>
              <a:rPr lang="en-US" sz="3600" dirty="0" smtClean="0"/>
              <a:t> </a:t>
            </a:r>
            <a:r>
              <a:rPr lang="en-US" sz="3600" dirty="0" err="1" smtClean="0"/>
              <a:t>snage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.</a:t>
            </a:r>
          </a:p>
          <a:p>
            <a:pPr algn="just">
              <a:buFontTx/>
              <a:buNone/>
            </a:pPr>
            <a:endParaRPr lang="sl-SI" sz="3600" dirty="0"/>
          </a:p>
          <a:p>
            <a:pPr>
              <a:buFontTx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45671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4145-6AE4-4EAB-A034-1378F43F6F9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81258-A4F5-45E9-A41F-764D7D06AB5A}" type="slidenum">
              <a:rPr lang="en-US"/>
              <a:pPr/>
              <a:t>16</a:t>
            </a:fld>
            <a:endParaRPr lang="en-US"/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695459"/>
            <a:ext cx="10606825" cy="54815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4</a:t>
            </a:r>
            <a:r>
              <a:rPr lang="en-US" sz="3600" dirty="0"/>
              <a:t>) </a:t>
            </a:r>
            <a:r>
              <a:rPr lang="en-US" sz="3600" dirty="0" err="1"/>
              <a:t>Dugom</a:t>
            </a:r>
            <a:r>
              <a:rPr lang="en-US" sz="3600" dirty="0"/>
              <a:t> se </a:t>
            </a:r>
            <a:r>
              <a:rPr lang="en-US" sz="3600" dirty="0" err="1"/>
              <a:t>mogu</a:t>
            </a:r>
            <a:r>
              <a:rPr lang="sl-SI" sz="3600" dirty="0"/>
              <a:t>,</a:t>
            </a:r>
            <a:r>
              <a:rPr lang="en-US" sz="3600" dirty="0"/>
              <a:t> u </a:t>
            </a:r>
            <a:r>
              <a:rPr lang="en-US" sz="3600" dirty="0" err="1"/>
              <a:t>kratkom</a:t>
            </a:r>
            <a:r>
              <a:rPr lang="en-US" sz="3600" dirty="0"/>
              <a:t> </a:t>
            </a:r>
            <a:r>
              <a:rPr lang="en-US" sz="3600" dirty="0" err="1"/>
              <a:t>roku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en-US" sz="3600" dirty="0" err="1"/>
              <a:t>bezbolno</a:t>
            </a:r>
            <a:r>
              <a:rPr lang="en-US" sz="3600" dirty="0"/>
              <a:t> </a:t>
            </a:r>
            <a:r>
              <a:rPr lang="en-US" sz="3600" dirty="0" err="1"/>
              <a:t>prikupiti</a:t>
            </a:r>
            <a:r>
              <a:rPr lang="en-US" sz="3600" dirty="0"/>
              <a:t> </a:t>
            </a:r>
            <a:r>
              <a:rPr lang="en-US" sz="3600" dirty="0" err="1"/>
              <a:t>mnogo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nov</a:t>
            </a:r>
            <a:r>
              <a:rPr lang="sl-SI" sz="3600" dirty="0"/>
              <a:t>c</a:t>
            </a:r>
            <a:r>
              <a:rPr lang="en-US" sz="3600" dirty="0" err="1"/>
              <a:t>ana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nego</a:t>
            </a:r>
            <a:r>
              <a:rPr lang="en-US" sz="3600" dirty="0"/>
              <a:t> s </a:t>
            </a:r>
            <a:r>
              <a:rPr lang="en-US" sz="3600" dirty="0" err="1" smtClean="0"/>
              <a:t>porezima</a:t>
            </a:r>
            <a:r>
              <a:rPr lang="sr-Latn-ME" sz="3600" dirty="0"/>
              <a:t>.</a:t>
            </a:r>
            <a:r>
              <a:rPr lang="en-US" sz="3600" dirty="0" smtClean="0"/>
              <a:t> </a:t>
            </a:r>
            <a:r>
              <a:rPr lang="sr-Latn-ME" sz="3600" dirty="0" err="1"/>
              <a:t>P</a:t>
            </a:r>
            <a:r>
              <a:rPr lang="en-US" sz="3600" dirty="0" err="1" smtClean="0"/>
              <a:t>osebno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uslovima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sl-SI" sz="3600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zemlja</a:t>
            </a:r>
            <a:r>
              <a:rPr lang="en-US" sz="3600" dirty="0"/>
              <a:t> </a:t>
            </a:r>
            <a:r>
              <a:rPr lang="en-US" sz="3600" dirty="0" err="1"/>
              <a:t>dostigla</a:t>
            </a:r>
            <a:r>
              <a:rPr lang="en-US" sz="3600" dirty="0"/>
              <a:t> </a:t>
            </a:r>
            <a:r>
              <a:rPr lang="en-US" sz="3600" dirty="0" err="1"/>
              <a:t>gornju</a:t>
            </a:r>
            <a:r>
              <a:rPr lang="en-US" sz="3600" dirty="0"/>
              <a:t> </a:t>
            </a:r>
            <a:r>
              <a:rPr lang="en-US" sz="3600" dirty="0" err="1"/>
              <a:t>granicu</a:t>
            </a:r>
            <a:r>
              <a:rPr lang="en-US" sz="3600" dirty="0"/>
              <a:t> </a:t>
            </a:r>
            <a:r>
              <a:rPr lang="en-US" sz="3600" dirty="0" err="1"/>
              <a:t>oporezivanja</a:t>
            </a:r>
            <a:r>
              <a:rPr lang="en-US" sz="3600" dirty="0"/>
              <a:t> (</a:t>
            </a:r>
            <a:r>
              <a:rPr lang="en-US" sz="3600" dirty="0" err="1"/>
              <a:t>iskoristila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porezni</a:t>
            </a:r>
            <a:r>
              <a:rPr lang="en-US" sz="3600" dirty="0"/>
              <a:t> </a:t>
            </a:r>
            <a:r>
              <a:rPr lang="en-US" sz="3600" dirty="0" err="1"/>
              <a:t>kapacitet</a:t>
            </a:r>
            <a:r>
              <a:rPr lang="en-US" sz="3600" dirty="0"/>
              <a:t>).</a:t>
            </a:r>
          </a:p>
          <a:p>
            <a:pPr algn="just">
              <a:buNone/>
            </a:pPr>
            <a:r>
              <a:rPr lang="en-US" sz="3600" dirty="0" smtClean="0"/>
              <a:t>5) </a:t>
            </a:r>
            <a:r>
              <a:rPr lang="sl-SI" sz="3600" dirty="0" smtClean="0"/>
              <a:t>D</a:t>
            </a:r>
            <a:r>
              <a:rPr lang="en-US" sz="3600" dirty="0" err="1" smtClean="0"/>
              <a:t>ugovi</a:t>
            </a:r>
            <a:r>
              <a:rPr lang="en-US" sz="3600" dirty="0" smtClean="0"/>
              <a:t> </a:t>
            </a:r>
            <a:r>
              <a:rPr lang="en-US" sz="3600" dirty="0" err="1" smtClean="0"/>
              <a:t>stvoreni</a:t>
            </a:r>
            <a:r>
              <a:rPr lang="en-US" sz="3600" dirty="0" smtClean="0"/>
              <a:t> u </a:t>
            </a:r>
            <a:r>
              <a:rPr lang="en-US" sz="3600" dirty="0" err="1" smtClean="0"/>
              <a:t>inostranstvu</a:t>
            </a:r>
            <a:r>
              <a:rPr lang="en-US" sz="3600" dirty="0" smtClean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nacionalnu</a:t>
            </a:r>
            <a:r>
              <a:rPr lang="en-US" sz="3600" dirty="0" smtClean="0"/>
              <a:t> </a:t>
            </a:r>
            <a:r>
              <a:rPr lang="en-US" sz="3600" dirty="0" err="1" smtClean="0"/>
              <a:t>akumulaciju</a:t>
            </a:r>
            <a:r>
              <a:rPr lang="en-US" sz="3600" dirty="0" smtClean="0"/>
              <a:t>, </a:t>
            </a:r>
            <a:r>
              <a:rPr lang="en-US" sz="3600" dirty="0" err="1" smtClean="0"/>
              <a:t>pri</a:t>
            </a:r>
            <a:r>
              <a:rPr lang="sl-SI" sz="3600" dirty="0" smtClean="0"/>
              <a:t> č</a:t>
            </a:r>
            <a:r>
              <a:rPr lang="en-US" sz="3600" dirty="0" smtClean="0"/>
              <a:t>emu je </a:t>
            </a:r>
            <a:r>
              <a:rPr lang="en-US" sz="3600" dirty="0" err="1" smtClean="0"/>
              <a:t>osnovno</a:t>
            </a:r>
            <a:r>
              <a:rPr lang="en-US" sz="3600" dirty="0" smtClean="0"/>
              <a:t> </a:t>
            </a:r>
            <a:r>
              <a:rPr lang="en-US" sz="3600" dirty="0" err="1" smtClean="0"/>
              <a:t>kako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 se ova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smtClean="0"/>
              <a:t>e.</a:t>
            </a:r>
          </a:p>
          <a:p>
            <a:pPr algn="just">
              <a:buNone/>
            </a:pPr>
            <a:r>
              <a:rPr lang="en-US" sz="3600" dirty="0" smtClean="0"/>
              <a:t>6) </a:t>
            </a:r>
            <a:r>
              <a:rPr lang="en-US" sz="3600" dirty="0" err="1" smtClean="0"/>
              <a:t>Najve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pokriva</a:t>
            </a:r>
            <a:r>
              <a:rPr lang="en-US" sz="3600" dirty="0" smtClean="0"/>
              <a:t> </a:t>
            </a:r>
            <a:r>
              <a:rPr lang="en-US" sz="3600" dirty="0" err="1" smtClean="0"/>
              <a:t>generacija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</a:t>
            </a:r>
            <a:r>
              <a:rPr lang="en-US" sz="3600" dirty="0" err="1" smtClean="0"/>
              <a:t>ga</a:t>
            </a:r>
            <a:r>
              <a:rPr lang="en-US" sz="3600" dirty="0" smtClean="0"/>
              <a:t> </a:t>
            </a:r>
            <a:r>
              <a:rPr lang="en-US" sz="3600" dirty="0" err="1" smtClean="0"/>
              <a:t>stvara</a:t>
            </a:r>
            <a:r>
              <a:rPr lang="en-US" sz="3600" dirty="0" smtClean="0"/>
              <a:t>, </a:t>
            </a:r>
            <a:r>
              <a:rPr lang="en-US" sz="3600" dirty="0" err="1" smtClean="0"/>
              <a:t>uglavnom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, a </a:t>
            </a:r>
            <a:r>
              <a:rPr lang="en-US" sz="3600" dirty="0" err="1" smtClean="0"/>
              <a:t>malim</a:t>
            </a:r>
            <a:r>
              <a:rPr lang="en-US" sz="3600" dirty="0" smtClean="0"/>
              <a:t> d</a:t>
            </a:r>
            <a:r>
              <a:rPr lang="sl-SI" sz="3600" dirty="0" smtClean="0"/>
              <a:t>ij</a:t>
            </a:r>
            <a:r>
              <a:rPr lang="en-US" sz="3600" dirty="0" err="1" smtClean="0"/>
              <a:t>elom</a:t>
            </a:r>
            <a:r>
              <a:rPr lang="en-US" sz="3600" dirty="0" smtClean="0"/>
              <a:t> to je </a:t>
            </a:r>
            <a:r>
              <a:rPr lang="en-US" sz="3600" dirty="0" err="1" smtClean="0"/>
              <a:t>teret</a:t>
            </a:r>
            <a:r>
              <a:rPr lang="en-US" sz="3600" dirty="0" smtClean="0"/>
              <a:t> </a:t>
            </a:r>
            <a:r>
              <a:rPr lang="en-US" sz="3600" dirty="0" err="1" smtClean="0"/>
              <a:t>budu</a:t>
            </a:r>
            <a:r>
              <a:rPr lang="sr-Latn-ME" sz="3600" dirty="0" smtClean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 smtClean="0"/>
              <a:t>generacija</a:t>
            </a:r>
            <a:r>
              <a:rPr lang="en-US" sz="3600" dirty="0" smtClean="0"/>
              <a:t> (</a:t>
            </a:r>
            <a:r>
              <a:rPr lang="en-US" sz="3600" dirty="0" err="1" smtClean="0"/>
              <a:t>jer</a:t>
            </a:r>
            <a:r>
              <a:rPr lang="en-US" sz="3600" dirty="0" smtClean="0"/>
              <a:t> se </a:t>
            </a:r>
            <a:r>
              <a:rPr lang="en-US" sz="3600" dirty="0" err="1" smtClean="0"/>
              <a:t>radi</a:t>
            </a:r>
            <a:r>
              <a:rPr lang="en-US" sz="3600" dirty="0" smtClean="0"/>
              <a:t> o </a:t>
            </a:r>
            <a:r>
              <a:rPr lang="en-US" sz="3600" dirty="0" err="1" smtClean="0"/>
              <a:t>kratkoro</a:t>
            </a:r>
            <a:r>
              <a:rPr lang="sl-SI" sz="3600" dirty="0"/>
              <a:t>č</a:t>
            </a:r>
            <a:r>
              <a:rPr lang="en-US" sz="3600" dirty="0" err="1" smtClean="0"/>
              <a:t>nim</a:t>
            </a:r>
            <a:r>
              <a:rPr lang="en-US" sz="3600" dirty="0" smtClean="0"/>
              <a:t> </a:t>
            </a:r>
            <a:r>
              <a:rPr lang="en-US" sz="3600" dirty="0" err="1" smtClean="0"/>
              <a:t>oblicima</a:t>
            </a:r>
            <a:r>
              <a:rPr lang="en-US" sz="3600" dirty="0" smtClean="0"/>
              <a:t> </a:t>
            </a:r>
            <a:r>
              <a:rPr lang="en-US" sz="3600" dirty="0" err="1" smtClean="0"/>
              <a:t>dugova</a:t>
            </a:r>
            <a:r>
              <a:rPr lang="en-US" sz="3600" dirty="0" smtClean="0"/>
              <a:t>).</a:t>
            </a:r>
          </a:p>
          <a:p>
            <a:pPr algn="just">
              <a:lnSpc>
                <a:spcPct val="9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76690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8780-5F16-40B0-BED7-7818956DBA6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2CDE0-6FD7-4F95-BE30-24C819E3DF09}" type="slidenum">
              <a:rPr lang="en-US"/>
              <a:pPr/>
              <a:t>17</a:t>
            </a:fld>
            <a:endParaRPr lang="en-US"/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991673"/>
            <a:ext cx="10619704" cy="518529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gleda</a:t>
            </a:r>
            <a:r>
              <a:rPr lang="en-US" sz="3600" dirty="0"/>
              <a:t> </a:t>
            </a:r>
            <a:r>
              <a:rPr lang="en-US" sz="3600" dirty="0" err="1"/>
              <a:t>potpuno</a:t>
            </a:r>
            <a:r>
              <a:rPr lang="en-US" sz="3600" dirty="0"/>
              <a:t> </a:t>
            </a:r>
            <a:r>
              <a:rPr lang="en-US" sz="3600" dirty="0" err="1" smtClean="0"/>
              <a:t>druga</a:t>
            </a:r>
            <a:r>
              <a:rPr lang="sl-SI" sz="3600" dirty="0"/>
              <a:t>č</a:t>
            </a:r>
            <a:r>
              <a:rPr lang="en-US" sz="3600" dirty="0" err="1" smtClean="0"/>
              <a:t>ije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kiasi</a:t>
            </a:r>
            <a:r>
              <a:rPr lang="sl-SI" sz="3600" dirty="0"/>
              <a:t>č</a:t>
            </a:r>
            <a:r>
              <a:rPr lang="en-US" sz="3600" dirty="0" smtClean="0"/>
              <a:t>nu </a:t>
            </a:r>
            <a:r>
              <a:rPr lang="en-US" sz="3600" dirty="0" err="1"/>
              <a:t>teoriju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Moderna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polazi</a:t>
            </a:r>
            <a:r>
              <a:rPr lang="en-US" sz="3600" dirty="0"/>
              <a:t>, </a:t>
            </a:r>
            <a:r>
              <a:rPr lang="en-US" sz="3600" dirty="0" err="1"/>
              <a:t>pr</a:t>
            </a:r>
            <a:r>
              <a:rPr lang="sl-SI" sz="3600" dirty="0"/>
              <a:t>ij</a:t>
            </a:r>
            <a:r>
              <a:rPr lang="en-US" sz="3600" dirty="0"/>
              <a:t>e </a:t>
            </a:r>
            <a:r>
              <a:rPr lang="en-US" sz="3600" dirty="0" err="1"/>
              <a:t>svega</a:t>
            </a:r>
            <a:r>
              <a:rPr lang="en-US" sz="3600" i="1" dirty="0"/>
              <a:t>, </a:t>
            </a:r>
            <a:r>
              <a:rPr lang="en-US" sz="3600" dirty="0"/>
              <a:t>od </a:t>
            </a:r>
            <a:r>
              <a:rPr lang="en-US" sz="3600" dirty="0" err="1"/>
              <a:t>poznate</a:t>
            </a:r>
            <a:r>
              <a:rPr lang="en-US" sz="3600" dirty="0"/>
              <a:t> „</a:t>
            </a:r>
            <a:r>
              <a:rPr lang="en-US" sz="3600" dirty="0" err="1"/>
              <a:t>fiskalne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",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kojoj</a:t>
            </a:r>
            <a:r>
              <a:rPr lang="en-US" sz="3600" dirty="0"/>
              <a:t> se u </a:t>
            </a:r>
            <a:r>
              <a:rPr lang="en-US" sz="3600" dirty="0" err="1"/>
              <a:t>prvi</a:t>
            </a:r>
            <a:r>
              <a:rPr lang="en-US" sz="3600" dirty="0"/>
              <a:t> plan </a:t>
            </a:r>
            <a:r>
              <a:rPr lang="en-US" sz="3600" dirty="0" err="1"/>
              <a:t>stavljaju</a:t>
            </a:r>
            <a:r>
              <a:rPr lang="en-US" sz="3600" dirty="0"/>
              <a:t> </a:t>
            </a:r>
            <a:r>
              <a:rPr lang="en-US" sz="3600" dirty="0" err="1"/>
              <a:t>ekonomska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socija</a:t>
            </a:r>
            <a:r>
              <a:rPr lang="sl-SI" sz="3600" dirty="0"/>
              <a:t>l</a:t>
            </a:r>
            <a:r>
              <a:rPr lang="en-US" sz="3600" dirty="0" err="1"/>
              <a:t>na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269657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98BF-EF84-4C64-91D8-E32B629B1B4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8725F-37B1-4758-9B23-129ABC41DF1E}" type="slidenum">
              <a:rPr lang="en-US"/>
              <a:pPr/>
              <a:t>18</a:t>
            </a:fld>
            <a:endParaRPr lang="en-US"/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927279"/>
            <a:ext cx="10515600" cy="5249684"/>
          </a:xfrm>
        </p:spPr>
        <p:txBody>
          <a:bodyPr/>
          <a:lstStyle/>
          <a:p>
            <a:pPr algn="just"/>
            <a:r>
              <a:rPr lang="en-US" sz="3600" dirty="0"/>
              <a:t>U </a:t>
            </a:r>
            <a:r>
              <a:rPr lang="en-US" sz="3600" dirty="0" err="1" smtClean="0"/>
              <a:t>po</a:t>
            </a:r>
            <a:r>
              <a:rPr lang="sl-SI" sz="3600" dirty="0"/>
              <a:t>č</a:t>
            </a:r>
            <a:r>
              <a:rPr lang="en-US" sz="3600" dirty="0" err="1" smtClean="0"/>
              <a:t>etku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koristio</a:t>
            </a:r>
            <a:r>
              <a:rPr lang="en-US" sz="3600" dirty="0"/>
              <a:t> </a:t>
            </a:r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investicione</a:t>
            </a:r>
            <a:r>
              <a:rPr lang="en-US" sz="3600" dirty="0"/>
              <a:t> </a:t>
            </a:r>
            <a:r>
              <a:rPr lang="en-US" sz="3600" dirty="0" err="1"/>
              <a:t>radove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neproizvodnog</a:t>
            </a:r>
            <a:r>
              <a:rPr lang="en-US" sz="3600" dirty="0"/>
              <a:t> </a:t>
            </a:r>
            <a:r>
              <a:rPr lang="en-US" sz="3600" dirty="0" err="1"/>
              <a:t>karaktera</a:t>
            </a:r>
            <a:r>
              <a:rPr lang="en-US" sz="3600" dirty="0"/>
              <a:t>, 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je </a:t>
            </a:r>
            <a:r>
              <a:rPr lang="en-US" sz="3600" dirty="0" err="1"/>
              <a:t>dolazila</a:t>
            </a:r>
            <a:r>
              <a:rPr lang="en-US" sz="3600" dirty="0"/>
              <a:t> do </a:t>
            </a:r>
            <a:r>
              <a:rPr lang="en-US" sz="3600" dirty="0" err="1"/>
              <a:t>potrebnih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sl-SI" sz="3600" dirty="0"/>
              <a:t>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svaki</a:t>
            </a:r>
            <a:r>
              <a:rPr lang="en-US" sz="3600" dirty="0"/>
              <a:t> </a:t>
            </a:r>
            <a:r>
              <a:rPr lang="en-US" sz="3600" dirty="0" err="1"/>
              <a:t>drugi</a:t>
            </a:r>
            <a:r>
              <a:rPr lang="en-US" sz="3600" dirty="0"/>
              <a:t> </a:t>
            </a:r>
            <a:r>
              <a:rPr lang="en-US" sz="3600" dirty="0" err="1"/>
              <a:t>subjekt</a:t>
            </a:r>
            <a:r>
              <a:rPr lang="en-US" sz="3600" dirty="0"/>
              <a:t> (</a:t>
            </a:r>
            <a:r>
              <a:rPr lang="en-US" sz="3600" dirty="0" err="1"/>
              <a:t>kamata</a:t>
            </a:r>
            <a:r>
              <a:rPr lang="en-US" sz="3600" dirty="0"/>
              <a:t>, </a:t>
            </a:r>
            <a:r>
              <a:rPr lang="en-US" sz="3600" dirty="0" err="1"/>
              <a:t>rok</a:t>
            </a:r>
            <a:r>
              <a:rPr lang="en-US" sz="3600" dirty="0"/>
              <a:t>, </a:t>
            </a:r>
            <a:r>
              <a:rPr lang="en-US" sz="3600" dirty="0" err="1"/>
              <a:t>ponuda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tra</a:t>
            </a:r>
            <a:r>
              <a:rPr lang="sr-Latn-ME" sz="3600" dirty="0" smtClean="0"/>
              <a:t>ž</a:t>
            </a:r>
            <a:r>
              <a:rPr lang="en-US" sz="3600" dirty="0" err="1" smtClean="0"/>
              <a:t>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dr.).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596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24B3-A42F-4D55-B9E3-76416B3F5F2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50BF-9EB3-4E64-9A6A-3947FA987A27}" type="slidenum">
              <a:rPr lang="en-US"/>
              <a:pPr/>
              <a:t>19</a:t>
            </a:fld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08338"/>
            <a:ext cx="10515600" cy="5468625"/>
          </a:xfrm>
        </p:spPr>
        <p:txBody>
          <a:bodyPr/>
          <a:lstStyle/>
          <a:p>
            <a:pPr algn="just"/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toku</a:t>
            </a:r>
            <a:r>
              <a:rPr lang="en-US" sz="3600" dirty="0"/>
              <a:t> </a:t>
            </a:r>
            <a:r>
              <a:rPr lang="en-US" sz="3600" dirty="0" err="1"/>
              <a:t>prvog</a:t>
            </a:r>
            <a:r>
              <a:rPr lang="en-US" sz="3600" dirty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etskog</a:t>
            </a:r>
            <a:r>
              <a:rPr lang="en-US" sz="3600" dirty="0" smtClean="0"/>
              <a:t> </a:t>
            </a:r>
            <a:r>
              <a:rPr lang="en-US" sz="3600" dirty="0"/>
              <a:t>rata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velike</a:t>
            </a:r>
            <a:r>
              <a:rPr lang="en-US" sz="3600" dirty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en-US" sz="3600" dirty="0" err="1"/>
              <a:t>krize</a:t>
            </a:r>
            <a:r>
              <a:rPr lang="en-US" sz="3600" dirty="0"/>
              <a:t>, a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</a:t>
            </a:r>
            <a:r>
              <a:rPr lang="sl-SI" sz="3600" dirty="0" smtClean="0"/>
              <a:t> </a:t>
            </a:r>
            <a:r>
              <a:rPr lang="en-US" sz="3600" dirty="0" err="1"/>
              <a:t>drugog</a:t>
            </a:r>
            <a:r>
              <a:rPr lang="en-US" sz="3600" dirty="0"/>
              <a:t> </a:t>
            </a:r>
            <a:r>
              <a:rPr lang="en-US" sz="3600" dirty="0" err="1"/>
              <a:t>sv</a:t>
            </a:r>
            <a:r>
              <a:rPr lang="sl-SI" sz="3600" dirty="0"/>
              <a:t>j</a:t>
            </a:r>
            <a:r>
              <a:rPr lang="en-US" sz="3600" dirty="0" err="1"/>
              <a:t>etskog</a:t>
            </a:r>
            <a:r>
              <a:rPr lang="en-US" sz="3600" dirty="0"/>
              <a:t> rata, </a:t>
            </a:r>
            <a:r>
              <a:rPr lang="en-US" sz="3600" dirty="0" err="1"/>
              <a:t>granice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upotrebe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popu</a:t>
            </a:r>
            <a:r>
              <a:rPr lang="sl-SI" sz="3600" dirty="0"/>
              <a:t>š</a:t>
            </a:r>
            <a:r>
              <a:rPr lang="en-US" sz="3600" dirty="0" err="1" smtClean="0"/>
              <a:t>taju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da </a:t>
            </a:r>
            <a:r>
              <a:rPr lang="en-US" sz="3600" dirty="0" err="1"/>
              <a:t>dolazi</a:t>
            </a:r>
            <a:r>
              <a:rPr lang="sl-SI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do </a:t>
            </a:r>
            <a:r>
              <a:rPr lang="en-US" sz="3600" dirty="0" err="1"/>
              <a:t>naglog</a:t>
            </a:r>
            <a:r>
              <a:rPr lang="en-US" sz="3600" dirty="0"/>
              <a:t>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- 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iroku</a:t>
            </a:r>
            <a:r>
              <a:rPr lang="en-US" sz="3600" dirty="0" smtClean="0"/>
              <a:t> </a:t>
            </a:r>
            <a:r>
              <a:rPr lang="en-US" sz="3600" dirty="0" err="1"/>
              <a:t>skalu</a:t>
            </a:r>
            <a:r>
              <a:rPr lang="en-US" sz="3600" dirty="0"/>
              <a:t> </a:t>
            </a:r>
            <a:r>
              <a:rPr lang="en-US" sz="3600" dirty="0" err="1"/>
              <a:t>pravaca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/>
              <a:t>š</a:t>
            </a:r>
            <a:r>
              <a:rPr lang="en-US" sz="3600" dirty="0" err="1" smtClean="0"/>
              <a:t>tenja</a:t>
            </a:r>
            <a:r>
              <a:rPr lang="en-US" sz="3600" dirty="0" smtClean="0"/>
              <a:t> </a:t>
            </a:r>
            <a:r>
              <a:rPr lang="en-US" sz="3600" dirty="0" err="1"/>
              <a:t>ovih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postaje</a:t>
            </a:r>
            <a:r>
              <a:rPr lang="en-US" sz="3600" dirty="0"/>
              <a:t> </a:t>
            </a:r>
            <a:r>
              <a:rPr lang="en-US" sz="3600" dirty="0" err="1"/>
              <a:t>sredstvo</a:t>
            </a:r>
            <a:r>
              <a:rPr lang="en-US" sz="3600" dirty="0"/>
              <a:t> ne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ulaganje</a:t>
            </a:r>
            <a:r>
              <a:rPr lang="en-US" sz="3600" dirty="0"/>
              <a:t> u </a:t>
            </a:r>
            <a:r>
              <a:rPr lang="en-US" sz="3600" dirty="0" err="1"/>
              <a:t>nerentabilne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(u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privatni</a:t>
            </a:r>
            <a:r>
              <a:rPr lang="en-US" sz="3600" dirty="0"/>
              <a:t> </a:t>
            </a:r>
            <a:r>
              <a:rPr lang="en-US" sz="3600" dirty="0" err="1"/>
              <a:t>kapital</a:t>
            </a:r>
            <a:r>
              <a:rPr lang="en-US" sz="3600" dirty="0"/>
              <a:t> ne </a:t>
            </a:r>
            <a:r>
              <a:rPr lang="sl-SI" sz="3600" dirty="0"/>
              <a:t>ž</a:t>
            </a:r>
            <a:r>
              <a:rPr lang="en-US" sz="3600" dirty="0" err="1" smtClean="0"/>
              <a:t>eli</a:t>
            </a:r>
            <a:r>
              <a:rPr lang="en-US" sz="3600" dirty="0" smtClean="0"/>
              <a:t> </a:t>
            </a:r>
            <a:r>
              <a:rPr lang="en-US" sz="3600" dirty="0"/>
              <a:t>da ide)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sna</a:t>
            </a:r>
            <a:r>
              <a:rPr lang="sl-SI" sz="3600" dirty="0"/>
              <a:t>ž</a:t>
            </a:r>
            <a:r>
              <a:rPr lang="sl-SI" sz="3600" dirty="0" smtClean="0"/>
              <a:t>n</a:t>
            </a:r>
            <a:r>
              <a:rPr lang="en-US" sz="3600" dirty="0"/>
              <a:t>o </a:t>
            </a:r>
            <a:r>
              <a:rPr lang="en-US" sz="3600" dirty="0" err="1"/>
              <a:t>sredstvo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regulisanje</a:t>
            </a:r>
            <a:r>
              <a:rPr lang="en-US" sz="3600" dirty="0"/>
              <a:t> </a:t>
            </a:r>
            <a:r>
              <a:rPr lang="en-US" sz="3600" dirty="0" smtClean="0"/>
              <a:t>c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elokupnih</a:t>
            </a:r>
            <a:r>
              <a:rPr lang="en-US" sz="3600" dirty="0" smtClean="0"/>
              <a:t> </a:t>
            </a:r>
            <a:r>
              <a:rPr lang="en-US" sz="3600" dirty="0" err="1"/>
              <a:t>privre</a:t>
            </a:r>
            <a:r>
              <a:rPr lang="sl-SI" sz="3600" dirty="0"/>
              <a:t>d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toko</a:t>
            </a:r>
            <a:r>
              <a:rPr lang="sl-SI" sz="3600" dirty="0"/>
              <a:t>va</a:t>
            </a:r>
            <a:r>
              <a:rPr lang="en-US" sz="3600" dirty="0"/>
              <a:t>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8735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8CFC-7498-47C5-A6DF-930B5C22A75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59E15-0C0C-4BFF-92C3-6F365EE524A9}" type="slidenum">
              <a:rPr lang="en-US"/>
              <a:pPr/>
              <a:t>2</a:t>
            </a:fld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JAVNI DUG U FINANSIJSKOJ TEORIJI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8808" y="1690688"/>
            <a:ext cx="10515600" cy="4351338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 smtClean="0"/>
              <a:t>UZROCI </a:t>
            </a:r>
            <a:r>
              <a:rPr lang="en-US" sz="3600" dirty="0"/>
              <a:t>STVARANJA JAVNOG DUGA</a:t>
            </a:r>
          </a:p>
          <a:p>
            <a:pPr algn="just">
              <a:buFontTx/>
              <a:buNone/>
            </a:pPr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da</a:t>
            </a:r>
            <a:r>
              <a:rPr lang="sl-SI" sz="3600" dirty="0"/>
              <a:t>na</a:t>
            </a:r>
            <a:r>
              <a:rPr lang="en-US" sz="3600" dirty="0"/>
              <a:t>s </a:t>
            </a:r>
            <a:r>
              <a:rPr lang="en-US" sz="3600" dirty="0" err="1"/>
              <a:t>izdvaja</a:t>
            </a:r>
            <a:r>
              <a:rPr lang="en-US" sz="3600" dirty="0"/>
              <a:t>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:</a:t>
            </a:r>
          </a:p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 ) </a:t>
            </a:r>
            <a:r>
              <a:rPr lang="sr-Latn-ME" sz="3600" dirty="0" smtClean="0"/>
              <a:t>V</a:t>
            </a:r>
            <a:r>
              <a:rPr lang="en-US" sz="3600" dirty="0" err="1" smtClean="0"/>
              <a:t>anredni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, </a:t>
            </a:r>
            <a:r>
              <a:rPr lang="en-US" sz="3600" dirty="0" err="1"/>
              <a:t>veliki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Savremeni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avni</a:t>
            </a:r>
            <a:r>
              <a:rPr lang="en-US" sz="3600" dirty="0" smtClean="0"/>
              <a:t> </a:t>
            </a:r>
            <a:r>
              <a:rPr lang="en-US" sz="3600" dirty="0" err="1"/>
              <a:t>interveneionizam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potrebna</a:t>
            </a:r>
            <a:r>
              <a:rPr lang="en-US" sz="3600" dirty="0"/>
              <a:t> </a:t>
            </a:r>
            <a:r>
              <a:rPr lang="en-US" sz="3600" dirty="0" err="1"/>
              <a:t>ogromna</a:t>
            </a:r>
            <a:r>
              <a:rPr lang="en-US" sz="3600" dirty="0"/>
              <a:t> „</a:t>
            </a:r>
            <a:r>
              <a:rPr lang="en-US" sz="3600" dirty="0" err="1"/>
              <a:t>dodatna</a:t>
            </a:r>
            <a:r>
              <a:rPr lang="en-US" sz="3600" dirty="0"/>
              <a:t>"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izvan</a:t>
            </a:r>
            <a:r>
              <a:rPr lang="en-US" sz="3600" dirty="0"/>
              <a:t> </a:t>
            </a:r>
            <a:r>
              <a:rPr lang="en-US" sz="3600" dirty="0" err="1"/>
              <a:t>redovnih</a:t>
            </a:r>
            <a:r>
              <a:rPr lang="en-US" sz="3600" dirty="0"/>
              <a:t> </a:t>
            </a:r>
            <a:r>
              <a:rPr lang="sr-Latn-ME" sz="3600" dirty="0" smtClean="0"/>
              <a:t>javnih prihoda.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871901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212C-7F63-445C-8F33-A6A73BAC148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B1CCB-D600-4FA7-8013-CFA5CB809686}" type="slidenum">
              <a:rPr lang="en-US"/>
              <a:pPr/>
              <a:t>20</a:t>
            </a:fld>
            <a:endParaRPr lang="en-US"/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Um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 smtClean="0"/>
              <a:t>stati</a:t>
            </a:r>
            <a:r>
              <a:rPr lang="sl-SI" sz="3600" dirty="0"/>
              <a:t>č</a:t>
            </a:r>
            <a:r>
              <a:rPr lang="en-US" sz="3600" dirty="0" err="1" smtClean="0"/>
              <a:t>kog</a:t>
            </a:r>
            <a:r>
              <a:rPr lang="en-US" sz="3600" dirty="0" smtClean="0"/>
              <a:t> </a:t>
            </a:r>
            <a:r>
              <a:rPr lang="en-US" sz="3600" dirty="0" err="1"/>
              <a:t>pristupa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kojem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neutralnu</a:t>
            </a:r>
            <a:r>
              <a:rPr lang="en-US" sz="3600" dirty="0"/>
              <a:t> </a:t>
            </a:r>
            <a:r>
              <a:rPr lang="en-US" sz="3600" dirty="0" err="1"/>
              <a:t>ulogu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nov</a:t>
            </a:r>
            <a:r>
              <a:rPr lang="sl-SI" sz="3600" dirty="0"/>
              <a:t>i </a:t>
            </a:r>
            <a:r>
              <a:rPr lang="en-US" sz="3600" dirty="0" err="1"/>
              <a:t>teorijski</a:t>
            </a:r>
            <a:r>
              <a:rPr lang="en-US" sz="3600" dirty="0"/>
              <a:t> </a:t>
            </a:r>
            <a:r>
              <a:rPr lang="en-US" sz="3600" dirty="0" err="1"/>
              <a:t>pristup</a:t>
            </a:r>
            <a:r>
              <a:rPr lang="en-US" sz="3600" dirty="0"/>
              <a:t> </a:t>
            </a:r>
            <a:r>
              <a:rPr lang="en-US" sz="3600" dirty="0" err="1"/>
              <a:t>vidi</a:t>
            </a:r>
            <a:r>
              <a:rPr lang="en-US" sz="3600" dirty="0"/>
              <a:t> u c</a:t>
            </a:r>
            <a:r>
              <a:rPr lang="sl-SI" sz="3600" dirty="0"/>
              <a:t>j</a:t>
            </a:r>
            <a:r>
              <a:rPr lang="en-US" sz="3600" dirty="0" err="1"/>
              <a:t>elini</a:t>
            </a:r>
            <a:r>
              <a:rPr lang="en-US" sz="3600" dirty="0"/>
              <a:t> </a:t>
            </a:r>
            <a:r>
              <a:rPr lang="en-US" sz="3600" dirty="0" err="1"/>
              <a:t>dinami</a:t>
            </a:r>
            <a:r>
              <a:rPr lang="sl-SI" sz="3600" dirty="0"/>
              <a:t>c</a:t>
            </a:r>
            <a:r>
              <a:rPr lang="en-US" sz="3600" dirty="0" err="1"/>
              <a:t>ki</a:t>
            </a:r>
            <a:r>
              <a:rPr lang="en-US" sz="3600" dirty="0"/>
              <a:t> </a:t>
            </a:r>
            <a:r>
              <a:rPr lang="en-US" sz="3600" dirty="0" err="1"/>
              <a:t>faktor</a:t>
            </a:r>
            <a:r>
              <a:rPr lang="en-US" sz="3600" dirty="0"/>
              <a:t> u </a:t>
            </a:r>
            <a:r>
              <a:rPr lang="en-US" sz="3600" dirty="0" err="1"/>
              <a:t>provod</a:t>
            </a:r>
            <a:r>
              <a:rPr lang="sl-SI" sz="3600" dirty="0"/>
              <a:t>j</a:t>
            </a:r>
            <a:r>
              <a:rPr lang="en-US" sz="3600" dirty="0" err="1"/>
              <a:t>enju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 </a:t>
            </a:r>
            <a:r>
              <a:rPr lang="en-US" sz="3600" dirty="0" err="1"/>
              <a:t>pune</a:t>
            </a:r>
            <a:r>
              <a:rPr lang="en-US" sz="3600" dirty="0"/>
              <a:t> </a:t>
            </a:r>
            <a:r>
              <a:rPr lang="en-US" sz="3600" dirty="0" err="1"/>
              <a:t>zaposlenosti</a:t>
            </a:r>
            <a:r>
              <a:rPr lang="en-US" sz="3600" dirty="0"/>
              <a:t>, v</a:t>
            </a:r>
            <a:r>
              <a:rPr lang="sl-SI" sz="3600" dirty="0"/>
              <a:t>i</a:t>
            </a:r>
            <a:r>
              <a:rPr lang="en-US" sz="3600" dirty="0" err="1"/>
              <a:t>soke</a:t>
            </a:r>
            <a:r>
              <a:rPr lang="en-US" sz="3600" dirty="0"/>
              <a:t> stope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regulisanja</a:t>
            </a:r>
            <a:r>
              <a:rPr lang="en-US" sz="3600" dirty="0"/>
              <a:t> </a:t>
            </a:r>
            <a:r>
              <a:rPr lang="en-US" sz="3600" dirty="0" err="1"/>
              <a:t>ukupne</a:t>
            </a:r>
            <a:r>
              <a:rPr lang="en-US" sz="3600" dirty="0"/>
              <a:t>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nje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6572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0010-DC5D-43BA-9B96-F158DE58387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7E25-2F31-4A5D-909F-276D36839622}" type="slidenum">
              <a:rPr lang="en-US"/>
              <a:pPr/>
              <a:t>21</a:t>
            </a:fld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643944"/>
            <a:ext cx="10619704" cy="5533019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TEORIJA JAVNOG DUGA U NERAVZ</a:t>
            </a:r>
            <a:r>
              <a:rPr lang="sl-SI" sz="3600" dirty="0"/>
              <a:t>I</a:t>
            </a:r>
            <a:r>
              <a:rPr lang="en-US" sz="3600" dirty="0"/>
              <a:t>JENOJ </a:t>
            </a:r>
            <a:r>
              <a:rPr lang="sr-Latn-ME" sz="3600" dirty="0" smtClean="0"/>
              <a:t>EKONOMIJI</a:t>
            </a:r>
            <a:endParaRPr lang="en-US" sz="3600" dirty="0"/>
          </a:p>
          <a:p>
            <a:pPr algn="just"/>
            <a:r>
              <a:rPr lang="en-US" sz="3600" dirty="0" err="1"/>
              <a:t>Javni</a:t>
            </a:r>
            <a:r>
              <a:rPr lang="en-US" sz="3600" dirty="0"/>
              <a:t> dug u </a:t>
            </a:r>
            <a:r>
              <a:rPr lang="en-US" sz="3600" dirty="0" err="1"/>
              <a:t>teoriji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praksi</a:t>
            </a:r>
            <a:r>
              <a:rPr lang="en-US" sz="3600" dirty="0"/>
              <a:t> </a:t>
            </a:r>
            <a:r>
              <a:rPr lang="en-US" sz="3600" dirty="0" err="1"/>
              <a:t>nerzavijenih</a:t>
            </a:r>
            <a:r>
              <a:rPr lang="en-US" sz="3600" dirty="0"/>
              <a:t> </a:t>
            </a:r>
            <a:r>
              <a:rPr lang="en-US" sz="3600" dirty="0" err="1"/>
              <a:t>privreda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/>
              <a:t>dobio</a:t>
            </a:r>
            <a:r>
              <a:rPr lang="en-US" sz="3600" dirty="0"/>
              <a:t> </a:t>
            </a:r>
            <a:r>
              <a:rPr lang="en-US" sz="3600" dirty="0" err="1"/>
              <a:t>takvu</a:t>
            </a:r>
            <a:r>
              <a:rPr lang="en-US" sz="3600" dirty="0"/>
              <a:t> </a:t>
            </a:r>
            <a:r>
              <a:rPr lang="en-US" sz="3600" dirty="0" err="1"/>
              <a:t>ulogu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sl-SI" sz="3600" dirty="0"/>
              <a:t> </a:t>
            </a:r>
            <a:r>
              <a:rPr lang="en-US" sz="3600" dirty="0"/>
              <a:t>u </a:t>
            </a:r>
            <a:r>
              <a:rPr lang="en-US" sz="3600" dirty="0" err="1"/>
              <a:t>razvojnom</a:t>
            </a:r>
            <a:r>
              <a:rPr lang="en-US" sz="3600" dirty="0"/>
              <a:t> </a:t>
            </a:r>
            <a:r>
              <a:rPr lang="en-US" sz="3600" dirty="0" err="1" smtClean="0"/>
              <a:t>kapitalizmu</a:t>
            </a:r>
            <a:r>
              <a:rPr lang="sr-Latn-ME" sz="3600" dirty="0"/>
              <a:t>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 </a:t>
            </a:r>
            <a:r>
              <a:rPr lang="sr-Latn-ME" sz="3600" dirty="0" err="1"/>
              <a:t>O</a:t>
            </a:r>
            <a:r>
              <a:rPr lang="en-US" sz="3600" dirty="0" err="1" smtClean="0"/>
              <a:t>vo</a:t>
            </a:r>
            <a:r>
              <a:rPr lang="en-US" sz="3600" dirty="0" smtClean="0"/>
              <a:t> </a:t>
            </a:r>
            <a:r>
              <a:rPr lang="sr-Latn-ME" sz="3600" dirty="0" smtClean="0"/>
              <a:t>je </a:t>
            </a:r>
            <a:r>
              <a:rPr lang="en-US" sz="3600" dirty="0" err="1" smtClean="0"/>
              <a:t>posebno</a:t>
            </a:r>
            <a:r>
              <a:rPr lang="sr-Latn-ME" sz="3600" dirty="0" smtClean="0"/>
              <a:t> bilo prisutno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prviredama</a:t>
            </a:r>
            <a:r>
              <a:rPr lang="en-US" sz="3600" dirty="0"/>
              <a:t> </a:t>
            </a:r>
            <a:r>
              <a:rPr lang="en-US" sz="3600" dirty="0" err="1"/>
              <a:t>centralno-planskog</a:t>
            </a:r>
            <a:r>
              <a:rPr lang="en-US" sz="3600" dirty="0"/>
              <a:t> </a:t>
            </a:r>
            <a:r>
              <a:rPr lang="en-US" sz="3600" dirty="0" err="1"/>
              <a:t>tipa</a:t>
            </a:r>
            <a:r>
              <a:rPr lang="en-US" sz="3600" dirty="0"/>
              <a:t>, bez </a:t>
            </a:r>
            <a:r>
              <a:rPr lang="en-US" sz="3600" dirty="0" err="1"/>
              <a:t>razvijenog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sl-SI" sz="3600" dirty="0" smtClean="0"/>
              <a:t>is</a:t>
            </a:r>
            <a:r>
              <a:rPr lang="en-US" sz="3600" dirty="0"/>
              <a:t>nog </a:t>
            </a:r>
            <a:r>
              <a:rPr lang="en-US" sz="3600" dirty="0" err="1"/>
              <a:t>mehan</a:t>
            </a:r>
            <a:r>
              <a:rPr lang="sl-SI" sz="3600" dirty="0"/>
              <a:t>i</a:t>
            </a:r>
            <a:r>
              <a:rPr lang="en-US" sz="3600" dirty="0" err="1"/>
              <a:t>zma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1705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D0B7-8986-4011-A4FE-728502A6EEC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4E99-D6C0-48E9-96BC-24DB98197664}" type="slidenum">
              <a:rPr lang="en-US"/>
              <a:pPr/>
              <a:t>22</a:t>
            </a:fld>
            <a:endParaRPr lang="en-US"/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Dug se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sl-SI" sz="3600" dirty="0"/>
              <a:t>ra</a:t>
            </a:r>
            <a:r>
              <a:rPr lang="en-US" sz="3600" dirty="0" err="1"/>
              <a:t>zvio</a:t>
            </a:r>
            <a:r>
              <a:rPr lang="en-US" sz="3600" dirty="0" smtClean="0"/>
              <a:t>,</a:t>
            </a:r>
            <a:r>
              <a:rPr lang="sr-Latn-ME" sz="3600" dirty="0" smtClean="0"/>
              <a:t> </a:t>
            </a:r>
            <a:r>
              <a:rPr lang="en-US" sz="3600" dirty="0" smtClean="0"/>
              <a:t>u </a:t>
            </a:r>
            <a:r>
              <a:rPr lang="en-US" sz="3600" dirty="0" err="1"/>
              <a:t>okvirima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i="1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odredila</a:t>
            </a:r>
            <a:r>
              <a:rPr lang="en-US" sz="3600" dirty="0"/>
              <a:t>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s tom </a:t>
            </a:r>
            <a:r>
              <a:rPr lang="en-US" sz="3600" dirty="0" err="1"/>
              <a:t>razlikom</a:t>
            </a:r>
            <a:r>
              <a:rPr lang="en-US" sz="3600" dirty="0"/>
              <a:t> da </a:t>
            </a:r>
            <a:r>
              <a:rPr lang="en-US" sz="3600" dirty="0" err="1"/>
              <a:t>ga</a:t>
            </a:r>
            <a:r>
              <a:rPr lang="en-US" sz="3600" dirty="0"/>
              <a:t> </a:t>
            </a:r>
            <a:r>
              <a:rPr lang="en-US" sz="3600" dirty="0" err="1"/>
              <a:t>posmatra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 </a:t>
            </a:r>
            <a:r>
              <a:rPr lang="en-US" sz="3600" dirty="0" err="1"/>
              <a:t>faktor</a:t>
            </a:r>
            <a:r>
              <a:rPr lang="en-US" sz="3600" dirty="0"/>
              <a:t> u </a:t>
            </a:r>
            <a:r>
              <a:rPr lang="en-US" sz="3600" dirty="0" err="1"/>
              <a:t>ekonomskom</a:t>
            </a:r>
            <a:r>
              <a:rPr lang="en-US" sz="3600" dirty="0"/>
              <a:t> </a:t>
            </a:r>
            <a:r>
              <a:rPr lang="en-US" sz="3600" dirty="0" err="1"/>
              <a:t>razvoju</a:t>
            </a:r>
            <a:r>
              <a:rPr lang="en-US" sz="3600" dirty="0"/>
              <a:t>, </a:t>
            </a:r>
            <a:r>
              <a:rPr lang="en-US" sz="3600" dirty="0" err="1"/>
              <a:t>faktor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eluje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zaposlenost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Prema</a:t>
            </a:r>
            <a:r>
              <a:rPr lang="en-US" sz="3600" dirty="0" smtClean="0"/>
              <a:t> </a:t>
            </a:r>
            <a:r>
              <a:rPr lang="en-US" sz="3600" dirty="0"/>
              <a:t>tome, </a:t>
            </a:r>
            <a:r>
              <a:rPr lang="en-US" sz="3600" dirty="0" err="1"/>
              <a:t>proizvodni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stimulativni</a:t>
            </a:r>
            <a:r>
              <a:rPr lang="en-US" sz="3600" dirty="0"/>
              <a:t> </a:t>
            </a:r>
            <a:r>
              <a:rPr lang="en-US" sz="3600" dirty="0" err="1"/>
              <a:t>pristup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 je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prisutniji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0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1E4D-923C-4CDF-AA55-2ED8AE4DA25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76F0-73FB-4258-B851-7AFD66A0A9D0}" type="slidenum">
              <a:rPr lang="en-US"/>
              <a:pPr/>
              <a:t>23</a:t>
            </a:fld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1068946"/>
            <a:ext cx="10735614" cy="510801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se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izuzetno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uje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zemlji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inostranstvu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to </a:t>
            </a:r>
            <a:r>
              <a:rPr lang="en-US" sz="3600" dirty="0" err="1"/>
              <a:t>radi</a:t>
            </a:r>
            <a:r>
              <a:rPr lang="en-US" sz="3600" dirty="0"/>
              <a:t> </a:t>
            </a:r>
            <a:r>
              <a:rPr lang="en-US" sz="3600" dirty="0" err="1"/>
              <a:t>podmirenja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l-SI" sz="3600" dirty="0"/>
              <a:t>dj</a:t>
            </a:r>
            <a:r>
              <a:rPr lang="en-US" sz="3600" dirty="0" err="1"/>
              <a:t>enih</a:t>
            </a:r>
            <a:r>
              <a:rPr lang="en-US" sz="3600" dirty="0"/>
              <a:t> </a:t>
            </a:r>
            <a:r>
              <a:rPr lang="sr-Latn-ME" sz="3600" dirty="0" smtClean="0"/>
              <a:t>iz</a:t>
            </a:r>
            <a:r>
              <a:rPr lang="en-US" sz="3600" dirty="0" err="1" smtClean="0"/>
              <a:t>varednih</a:t>
            </a:r>
            <a:r>
              <a:rPr lang="en-US" sz="3600" dirty="0" smtClean="0"/>
              <a:t> </a:t>
            </a:r>
            <a:r>
              <a:rPr lang="en-US" sz="3600" dirty="0" err="1"/>
              <a:t>potreba</a:t>
            </a:r>
            <a:r>
              <a:rPr lang="en-US" sz="3600" dirty="0"/>
              <a:t> (</a:t>
            </a:r>
            <a:r>
              <a:rPr lang="en-US" sz="3600" dirty="0" err="1"/>
              <a:t>nacionalizacija</a:t>
            </a:r>
            <a:r>
              <a:rPr lang="en-US" sz="3600" dirty="0"/>
              <a:t>, </a:t>
            </a:r>
            <a:r>
              <a:rPr lang="en-US" sz="3600" dirty="0" err="1"/>
              <a:t>agrarna</a:t>
            </a:r>
            <a:r>
              <a:rPr lang="en-US" sz="3600" dirty="0"/>
              <a:t> </a:t>
            </a:r>
            <a:r>
              <a:rPr lang="en-US" sz="3600" dirty="0" err="1"/>
              <a:t>reforma</a:t>
            </a:r>
            <a:r>
              <a:rPr lang="en-US" sz="3600" dirty="0"/>
              <a:t>, </a:t>
            </a:r>
            <a:r>
              <a:rPr lang="sr-Latn-ME" sz="3600" dirty="0" err="1"/>
              <a:t>e</a:t>
            </a:r>
            <a:r>
              <a:rPr lang="en-US" sz="3600" dirty="0" err="1" smtClean="0"/>
              <a:t>ksproprijacija</a:t>
            </a:r>
            <a:r>
              <a:rPr lang="en-US" sz="3600" dirty="0"/>
              <a:t>, </a:t>
            </a:r>
            <a:r>
              <a:rPr lang="en-US" sz="3600" dirty="0" err="1"/>
              <a:t>posleratna</a:t>
            </a:r>
            <a:r>
              <a:rPr lang="en-US" sz="3600" dirty="0"/>
              <a:t> </a:t>
            </a:r>
            <a:r>
              <a:rPr lang="en-US" sz="3600" dirty="0" err="1"/>
              <a:t>obnova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izgradnja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, plan </a:t>
            </a:r>
            <a:r>
              <a:rPr lang="en-US" sz="3600" dirty="0" err="1"/>
              <a:t>indusmjalizacije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sl.).  </a:t>
            </a:r>
            <a:endParaRPr lang="sr-Latn-ME" sz="3600" dirty="0" smtClean="0"/>
          </a:p>
          <a:p>
            <a:pPr algn="just"/>
            <a:r>
              <a:rPr lang="en-US" sz="3600" dirty="0" smtClean="0"/>
              <a:t>Time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prihvata</a:t>
            </a:r>
            <a:r>
              <a:rPr lang="en-US" sz="3600" dirty="0"/>
              <a:t> </a:t>
            </a:r>
            <a:r>
              <a:rPr lang="en-US" sz="3600" dirty="0" err="1"/>
              <a:t>stav</a:t>
            </a:r>
            <a:r>
              <a:rPr lang="en-US" sz="3600" dirty="0"/>
              <a:t> da </a:t>
            </a:r>
            <a:r>
              <a:rPr lang="en-US" sz="3600" dirty="0" err="1"/>
              <a:t>su</a:t>
            </a:r>
            <a:r>
              <a:rPr lang="en-US" sz="3600" dirty="0"/>
              <a:t> to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izvanredni</a:t>
            </a:r>
            <a:r>
              <a:rPr lang="en-US" sz="3600" dirty="0"/>
              <a:t> </a:t>
            </a:r>
            <a:r>
              <a:rPr lang="en-US" sz="3600" dirty="0" err="1"/>
              <a:t>izvori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454019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8879-1DF1-4A76-B316-183D7A1D71F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42A-0EE2-484D-B6DE-41FC363DAFF6}" type="slidenum">
              <a:rPr lang="en-US"/>
              <a:pPr/>
              <a:t>24</a:t>
            </a:fld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6823" y="965915"/>
            <a:ext cx="10696977" cy="5211048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Novi </a:t>
            </a:r>
            <a:r>
              <a:rPr lang="en-US" sz="3600" dirty="0" err="1"/>
              <a:t>odnosi</a:t>
            </a:r>
            <a:r>
              <a:rPr lang="en-US" sz="3600" dirty="0"/>
              <a:t> </a:t>
            </a:r>
            <a:r>
              <a:rPr lang="en-US" sz="3600" dirty="0" err="1"/>
              <a:t>izme</a:t>
            </a:r>
            <a:r>
              <a:rPr lang="sl-SI" sz="3600" dirty="0"/>
              <a:t>dj</a:t>
            </a:r>
            <a:r>
              <a:rPr lang="en-US" sz="3600" dirty="0"/>
              <a:t>u d</a:t>
            </a:r>
            <a:r>
              <a:rPr lang="sl-SI" sz="3600" dirty="0" smtClean="0"/>
              <a:t>rž</a:t>
            </a:r>
            <a:r>
              <a:rPr lang="en-US" sz="3600" dirty="0" smtClean="0"/>
              <a:t>ava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znatno</a:t>
            </a:r>
            <a:r>
              <a:rPr lang="en-US" sz="3600" dirty="0"/>
              <a:t> </a:t>
            </a:r>
            <a:r>
              <a:rPr lang="en-US" sz="3600" dirty="0" err="1" smtClean="0"/>
              <a:t>olak</a:t>
            </a:r>
            <a:r>
              <a:rPr lang="sl-SI" sz="3600" dirty="0"/>
              <a:t>š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 smtClean="0"/>
              <a:t>zadu</a:t>
            </a:r>
            <a:r>
              <a:rPr lang="sr-Latn-ME" sz="3600" dirty="0" smtClean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, a</a:t>
            </a:r>
            <a:r>
              <a:rPr lang="sl-SI" sz="3600" dirty="0"/>
              <a:t> </a:t>
            </a:r>
            <a:r>
              <a:rPr lang="sl-SI" sz="3600" dirty="0" smtClean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uvod</a:t>
            </a:r>
            <a:r>
              <a:rPr lang="sl-SI" sz="3600" dirty="0"/>
              <a:t>j</a:t>
            </a:r>
            <a:r>
              <a:rPr lang="en-US" sz="3600" dirty="0" err="1"/>
              <a:t>enje</a:t>
            </a:r>
            <a:r>
              <a:rPr lang="en-US" sz="3600" dirty="0"/>
              <a:t> </a:t>
            </a:r>
            <a:r>
              <a:rPr lang="en-US" sz="3600" dirty="0" err="1"/>
              <a:t>monopola</a:t>
            </a:r>
            <a:r>
              <a:rPr lang="en-US" sz="3600" dirty="0"/>
              <a:t> u </a:t>
            </a:r>
            <a:r>
              <a:rPr lang="en-US" sz="3600" dirty="0" err="1"/>
              <a:t>spoljnoj</a:t>
            </a:r>
            <a:r>
              <a:rPr lang="en-US" sz="3600" dirty="0"/>
              <a:t> </a:t>
            </a:r>
            <a:r>
              <a:rPr lang="en-US" sz="3600" dirty="0" err="1"/>
              <a:t>trgovini</a:t>
            </a:r>
            <a:r>
              <a:rPr lang="en-US" sz="3600" dirty="0"/>
              <a:t>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/>
              <a:t>uspostavi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odnose</a:t>
            </a:r>
            <a:r>
              <a:rPr lang="en-US" sz="3600" dirty="0"/>
              <a:t> u </a:t>
            </a:r>
            <a:r>
              <a:rPr lang="en-US" sz="3600" dirty="0" err="1"/>
              <a:t>finansiranju</a:t>
            </a:r>
            <a:r>
              <a:rPr lang="en-US" sz="3600" dirty="0"/>
              <a:t> s </a:t>
            </a:r>
            <a:r>
              <a:rPr lang="en-US" sz="3600" dirty="0" err="1"/>
              <a:t>inostran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 smtClean="0"/>
              <a:t>preduze</a:t>
            </a:r>
            <a:r>
              <a:rPr lang="sl-SI" sz="3600" dirty="0"/>
              <a:t>ć</a:t>
            </a:r>
            <a:r>
              <a:rPr lang="en-US" sz="3600" dirty="0" err="1" smtClean="0"/>
              <a:t>ima</a:t>
            </a:r>
            <a:r>
              <a:rPr lang="en-US" sz="3600" dirty="0"/>
              <a:t>, </a:t>
            </a:r>
            <a:r>
              <a:rPr lang="en-US" sz="3600" dirty="0" err="1"/>
              <a:t>privatnim</a:t>
            </a:r>
            <a:r>
              <a:rPr lang="en-US" sz="3600" dirty="0"/>
              <a:t> </a:t>
            </a:r>
            <a:r>
              <a:rPr lang="en-US" sz="3600" dirty="0" err="1"/>
              <a:t>kapitalom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avama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967042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C5E64-6360-4922-86B0-8E6C871FDC5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0758-E059-4AC0-AB0C-142B5872424B}" type="slidenum">
              <a:rPr lang="en-US"/>
              <a:pPr/>
              <a:t>25</a:t>
            </a:fld>
            <a:endParaRPr lang="en-US"/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05307"/>
            <a:ext cx="10515600" cy="5571656"/>
          </a:xfrm>
        </p:spPr>
        <p:txBody>
          <a:bodyPr>
            <a:normAutofit/>
          </a:bodyPr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 err="1" smtClean="0"/>
              <a:t>Budu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visina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pona</a:t>
            </a:r>
            <a:r>
              <a:rPr lang="sl-SI" sz="3600" dirty="0"/>
              <a:t>š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zavisi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od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faktora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to: 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sr-Latn-ME" sz="3600" dirty="0" smtClean="0"/>
              <a:t>1) </a:t>
            </a:r>
            <a:r>
              <a:rPr lang="en-US" sz="3600" dirty="0" err="1" smtClean="0"/>
              <a:t>Strukture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(</a:t>
            </a:r>
            <a:r>
              <a:rPr lang="en-US" sz="3600" dirty="0" err="1"/>
              <a:t>sredstvima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kojih</a:t>
            </a:r>
            <a:r>
              <a:rPr lang="en-US" sz="3600" dirty="0"/>
              <a:t> se </a:t>
            </a:r>
            <a:r>
              <a:rPr lang="en-US" sz="3600" dirty="0" err="1"/>
              <a:t>formira</a:t>
            </a:r>
            <a:r>
              <a:rPr lang="en-US" sz="3600" dirty="0"/>
              <a:t>),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/>
              <a:t>2) Visine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naclona</a:t>
            </a:r>
            <a:r>
              <a:rPr lang="sl-SI" sz="3600" dirty="0"/>
              <a:t>l</a:t>
            </a:r>
            <a:r>
              <a:rPr lang="en-US" sz="3600" dirty="0"/>
              <a:t>nom </a:t>
            </a:r>
            <a:r>
              <a:rPr lang="en-US" sz="3600" dirty="0" err="1"/>
              <a:t>dohotku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 smtClean="0"/>
              <a:t>dru</a:t>
            </a:r>
            <a:r>
              <a:rPr lang="sl-SI" sz="3600" dirty="0"/>
              <a:t>š</a:t>
            </a:r>
            <a:r>
              <a:rPr lang="en-US" sz="3600" dirty="0" err="1" smtClean="0"/>
              <a:t>tvenom</a:t>
            </a:r>
            <a:r>
              <a:rPr lang="en-US" sz="3600" dirty="0" smtClean="0"/>
              <a:t> </a:t>
            </a:r>
            <a:r>
              <a:rPr lang="en-US" sz="3600" dirty="0" err="1"/>
              <a:t>proizvodu</a:t>
            </a:r>
            <a:r>
              <a:rPr lang="en-US" sz="3600" dirty="0"/>
              <a:t> </a:t>
            </a:r>
            <a:r>
              <a:rPr lang="en-US" sz="3600" dirty="0" err="1"/>
              <a:t>svake</a:t>
            </a:r>
            <a:r>
              <a:rPr lang="en-US" sz="3600" dirty="0"/>
              <a:t> </a:t>
            </a:r>
            <a:r>
              <a:rPr lang="en-US" sz="3600" dirty="0" err="1" smtClean="0"/>
              <a:t>pojedina</a:t>
            </a:r>
            <a:r>
              <a:rPr lang="sl-SI" sz="3600" dirty="0"/>
              <a:t>č</a:t>
            </a:r>
            <a:r>
              <a:rPr lang="sl-SI" sz="3600" dirty="0" smtClean="0"/>
              <a:t>n</a:t>
            </a:r>
            <a:r>
              <a:rPr lang="en-US" sz="3600" dirty="0"/>
              <a:t>o </a:t>
            </a:r>
            <a:r>
              <a:rPr lang="en-US" sz="3600" dirty="0" err="1"/>
              <a:t>uzete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,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174547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E0DF-8D51-4389-91B2-C857A6D3AB7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3773-9A72-4666-B38B-4B182DC40FD3}" type="slidenum">
              <a:rPr lang="en-US"/>
              <a:pPr/>
              <a:t>26</a:t>
            </a:fld>
            <a:endParaRPr lang="en-US"/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/>
          <a:lstStyle/>
          <a:p>
            <a:pPr lvl="1" algn="just">
              <a:buFontTx/>
              <a:buNone/>
            </a:pPr>
            <a:r>
              <a:rPr lang="sl-SI" sz="3600" dirty="0"/>
              <a:t>3. </a:t>
            </a:r>
            <a:r>
              <a:rPr lang="en-US" sz="3600" dirty="0"/>
              <a:t>Visine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ukupnim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en-US" sz="3600" dirty="0" err="1"/>
              <a:t>rashodima</a:t>
            </a:r>
            <a:r>
              <a:rPr lang="en-US" sz="3600" dirty="0"/>
              <a:t>,</a:t>
            </a:r>
            <a:endParaRPr lang="sl-SI" sz="3600" dirty="0"/>
          </a:p>
          <a:p>
            <a:pPr lvl="1" algn="just">
              <a:buFontTx/>
              <a:buNone/>
            </a:pPr>
            <a:r>
              <a:rPr lang="en-US" sz="3600" dirty="0"/>
              <a:t>4) </a:t>
            </a:r>
            <a:r>
              <a:rPr lang="en-US" sz="3600" dirty="0" err="1" smtClean="0"/>
              <a:t>Optere</a:t>
            </a:r>
            <a:r>
              <a:rPr lang="sl-SI" sz="3600" dirty="0"/>
              <a:t>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eta </a:t>
            </a:r>
            <a:r>
              <a:rPr lang="en-US" sz="3600" dirty="0" err="1"/>
              <a:t>kamatnom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sl-SI" sz="3600" dirty="0"/>
              <a:t>m</a:t>
            </a:r>
            <a:r>
              <a:rPr lang="en-US" sz="3600" dirty="0"/>
              <a:t>om,</a:t>
            </a:r>
          </a:p>
          <a:p>
            <a:pPr algn="just">
              <a:buFontTx/>
              <a:buNone/>
            </a:pPr>
            <a:r>
              <a:rPr lang="sl-SI" sz="3600" dirty="0"/>
              <a:t>      </a:t>
            </a:r>
            <a:r>
              <a:rPr lang="en-US" sz="3600" dirty="0"/>
              <a:t>5) Visine </a:t>
            </a:r>
            <a:r>
              <a:rPr lang="sl-SI" sz="3600" dirty="0"/>
              <a:t>dij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se </a:t>
            </a:r>
            <a:r>
              <a:rPr lang="en-US" sz="3600" dirty="0" err="1"/>
              <a:t>direktno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koriste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otplatu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sl-SI" sz="3600" dirty="0"/>
              <a:t> </a:t>
            </a:r>
            <a:r>
              <a:rPr lang="en-US" sz="3600" dirty="0" err="1" smtClean="0"/>
              <a:t>duga</a:t>
            </a:r>
            <a:r>
              <a:rPr lang="sr-Latn-ME" sz="3600" dirty="0"/>
              <a:t>.</a:t>
            </a:r>
            <a:endParaRPr lang="en-US" sz="3600" dirty="0"/>
          </a:p>
          <a:p>
            <a:pPr algn="just"/>
            <a:endParaRPr lang="en-US" sz="36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783134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630F1-A736-44FC-BDB5-2F99FA5EF64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29738-40D5-4583-A4AC-F185A9B6B874}" type="slidenum">
              <a:rPr lang="en-US"/>
              <a:pPr/>
              <a:t>27</a:t>
            </a:fld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b="1" dirty="0" smtClean="0"/>
              <a:t>VRSTE </a:t>
            </a:r>
            <a:r>
              <a:rPr lang="en-US" sz="3600" b="1" dirty="0"/>
              <a:t>I KLASIFIKACIJA JAVNIH DUGOVA</a:t>
            </a:r>
          </a:p>
          <a:p>
            <a:pPr algn="just">
              <a:lnSpc>
                <a:spcPct val="80000"/>
              </a:lnSpc>
            </a:pPr>
            <a:r>
              <a:rPr lang="en-US" sz="3600" dirty="0" err="1"/>
              <a:t>Javni</a:t>
            </a:r>
            <a:r>
              <a:rPr lang="en-US" sz="3600" dirty="0"/>
              <a:t> du</a:t>
            </a:r>
            <a:r>
              <a:rPr lang="sl-SI" sz="3600" dirty="0"/>
              <a:t>g</a:t>
            </a:r>
            <a:r>
              <a:rPr lang="en-US" sz="3600" dirty="0" err="1"/>
              <a:t>ovi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nehomogeni</a:t>
            </a:r>
            <a:r>
              <a:rPr lang="en-US" sz="3600" u="sng" dirty="0"/>
              <a:t>,</a:t>
            </a:r>
            <a:r>
              <a:rPr lang="en-US" sz="3600" dirty="0"/>
              <a:t> s </a:t>
            </a:r>
            <a:r>
              <a:rPr lang="en-US" sz="3600" dirty="0" err="1"/>
              <a:t>obzirom</a:t>
            </a:r>
            <a:r>
              <a:rPr lang="en-US" sz="3600" dirty="0"/>
              <a:t> da se </a:t>
            </a:r>
            <a:r>
              <a:rPr lang="en-US" sz="3600" dirty="0" err="1"/>
              <a:t>radi</a:t>
            </a:r>
            <a:r>
              <a:rPr lang="en-US" sz="3600" dirty="0"/>
              <a:t> o </a:t>
            </a:r>
            <a:r>
              <a:rPr lang="en-US" sz="3600" dirty="0" err="1" smtClean="0"/>
              <a:t>razli</a:t>
            </a:r>
            <a:r>
              <a:rPr lang="sr-Latn-ME" sz="3600" dirty="0" smtClean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/>
              <a:t>vrstama</a:t>
            </a:r>
            <a:r>
              <a:rPr lang="en-US" sz="3600" dirty="0"/>
              <a:t>,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 smtClean="0"/>
              <a:t>specifi</a:t>
            </a:r>
            <a:r>
              <a:rPr lang="sl-SI" sz="3600" dirty="0"/>
              <a:t>č</a:t>
            </a:r>
            <a:r>
              <a:rPr lang="en-US" sz="3600" dirty="0" err="1" smtClean="0"/>
              <a:t>nim</a:t>
            </a:r>
            <a:r>
              <a:rPr lang="en-US" sz="3600" dirty="0" smtClean="0"/>
              <a:t> </a:t>
            </a:r>
            <a:r>
              <a:rPr lang="en-US" sz="3600" dirty="0" err="1"/>
              <a:t>svojstvima</a:t>
            </a:r>
            <a:r>
              <a:rPr lang="en-US" sz="3600" dirty="0"/>
              <a:t>,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se,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smtClean="0"/>
              <a:t>no</a:t>
            </a:r>
            <a:r>
              <a:rPr lang="en-US" sz="3600" dirty="0"/>
              <a:t>, </a:t>
            </a:r>
            <a:r>
              <a:rPr lang="en-US" sz="3600" dirty="0" err="1"/>
              <a:t>razlikuju</a:t>
            </a:r>
            <a:r>
              <a:rPr lang="en-US" sz="3600" dirty="0"/>
              <a:t> od </a:t>
            </a:r>
            <a:r>
              <a:rPr lang="en-US" sz="3600" dirty="0" err="1"/>
              <a:t>nekih</a:t>
            </a:r>
            <a:r>
              <a:rPr lang="en-US" sz="3600" dirty="0"/>
              <a:t> </a:t>
            </a:r>
            <a:r>
              <a:rPr lang="en-US" sz="3600" dirty="0" err="1"/>
              <a:t>drugih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/>
              <a:t>toga se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njihova</a:t>
            </a:r>
            <a:r>
              <a:rPr lang="en-US" sz="3600" dirty="0"/>
              <a:t> </a:t>
            </a:r>
            <a:r>
              <a:rPr lang="en-US" sz="3600" dirty="0" err="1"/>
              <a:t>klasifikacija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pojedinim</a:t>
            </a:r>
            <a:r>
              <a:rPr lang="en-US" sz="3600" dirty="0"/>
              <a:t> </a:t>
            </a:r>
            <a:r>
              <a:rPr lang="en-US" sz="3600" dirty="0" err="1"/>
              <a:t>grupama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brojni</a:t>
            </a:r>
            <a:r>
              <a:rPr lang="en-US" sz="3600" dirty="0"/>
              <a:t> </a:t>
            </a:r>
            <a:r>
              <a:rPr lang="en-US" sz="3600" dirty="0" err="1" smtClean="0"/>
              <a:t>poku</a:t>
            </a:r>
            <a:r>
              <a:rPr lang="sl-SI" sz="3600" dirty="0"/>
              <a:t>š</a:t>
            </a:r>
            <a:r>
              <a:rPr lang="en-US" sz="3600" dirty="0" err="1" smtClean="0"/>
              <a:t>aji</a:t>
            </a:r>
            <a:r>
              <a:rPr lang="en-US" sz="3600" dirty="0" smtClean="0"/>
              <a:t> </a:t>
            </a:r>
            <a:r>
              <a:rPr lang="en-US" sz="3600" dirty="0" err="1"/>
              <a:t>klasifikacije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je </a:t>
            </a:r>
            <a:r>
              <a:rPr lang="en-US" sz="3600" dirty="0" err="1" smtClean="0"/>
              <a:t>naj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 smtClean="0"/>
              <a:t>šć</a:t>
            </a:r>
            <a:r>
              <a:rPr lang="en-US" sz="3600" dirty="0" smtClean="0"/>
              <a:t>a </a:t>
            </a:r>
            <a:r>
              <a:rPr lang="en-US" sz="3600" dirty="0"/>
              <a:t>pod</a:t>
            </a:r>
            <a:r>
              <a:rPr lang="sl-SI" sz="3600" dirty="0"/>
              <a:t>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grupe</a:t>
            </a:r>
            <a:r>
              <a:rPr lang="en-US" sz="3600" dirty="0"/>
              <a:t>: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372650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EBEAE-DE9D-4FFB-95AC-2C93D5DD9FE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DC75-EFAC-499B-8288-F9D028D5B76D}" type="slidenum">
              <a:rPr lang="en-US"/>
              <a:pPr/>
              <a:t>28</a:t>
            </a:fld>
            <a:endParaRPr lang="en-US"/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850006"/>
            <a:ext cx="10748493" cy="5326957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</a:pPr>
            <a:r>
              <a:rPr lang="sl-SI" sz="3600" dirty="0"/>
              <a:t>P</a:t>
            </a:r>
            <a:r>
              <a:rPr lang="en-US" sz="3600" dirty="0" err="1"/>
              <a:t>rema</a:t>
            </a:r>
            <a:r>
              <a:rPr lang="en-US" sz="3600" dirty="0"/>
              <a:t> </a:t>
            </a:r>
            <a:r>
              <a:rPr lang="en-US" sz="3600" dirty="0" err="1"/>
              <a:t>teritorijalnom</a:t>
            </a:r>
            <a:r>
              <a:rPr lang="en-US" sz="3600" dirty="0"/>
              <a:t> </a:t>
            </a:r>
            <a:r>
              <a:rPr lang="en-US" sz="3600" dirty="0" err="1" smtClean="0"/>
              <a:t>principu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 smtClean="0"/>
              <a:t>- </a:t>
            </a:r>
            <a:r>
              <a:rPr lang="en-US" sz="3600" dirty="0" err="1" smtClean="0"/>
              <a:t>spo</a:t>
            </a:r>
            <a:r>
              <a:rPr lang="sr-Latn-ME" sz="3600" dirty="0" smtClean="0"/>
              <a:t>l</a:t>
            </a:r>
            <a:r>
              <a:rPr lang="en-US" sz="3600" dirty="0" err="1" smtClean="0"/>
              <a:t>jni</a:t>
            </a:r>
            <a:r>
              <a:rPr lang="en-US" sz="3600" dirty="0" smtClean="0"/>
              <a:t> </a:t>
            </a:r>
            <a:endParaRPr lang="en-US" sz="3600" dirty="0"/>
          </a:p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metodama</a:t>
            </a:r>
            <a:r>
              <a:rPr lang="en-US" sz="3600" dirty="0"/>
              <a:t> </a:t>
            </a:r>
            <a:r>
              <a:rPr lang="en-US" sz="3600" dirty="0" err="1"/>
              <a:t>kojim</a:t>
            </a:r>
            <a:r>
              <a:rPr lang="en-US" sz="3600" dirty="0"/>
              <a:t> se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da bi </a:t>
            </a:r>
            <a:r>
              <a:rPr lang="en-US" sz="3600" dirty="0" smtClean="0"/>
              <a:t>do</a:t>
            </a:r>
            <a:r>
              <a:rPr lang="sl-SI" sz="3600" dirty="0" smtClean="0"/>
              <a:t>šl</a:t>
            </a:r>
            <a:r>
              <a:rPr lang="en-US" sz="3600" dirty="0" smtClean="0"/>
              <a:t>a </a:t>
            </a:r>
            <a:r>
              <a:rPr lang="en-US" sz="3600" dirty="0"/>
              <a:t>do </a:t>
            </a:r>
            <a:r>
              <a:rPr lang="en-US" sz="3600" dirty="0" err="1" smtClean="0"/>
              <a:t>sredstava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/>
              <a:t>dobrovo</a:t>
            </a:r>
            <a:r>
              <a:rPr lang="sl-SI" sz="3600" dirty="0"/>
              <a:t>l</a:t>
            </a:r>
            <a:r>
              <a:rPr lang="en-US" sz="3600" dirty="0" err="1"/>
              <a:t>jni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- </a:t>
            </a:r>
            <a:r>
              <a:rPr lang="en-US" sz="3600" dirty="0" err="1" smtClean="0"/>
              <a:t>prinudn</a:t>
            </a:r>
            <a:r>
              <a:rPr lang="sr-Latn-ME" sz="3600" dirty="0" smtClean="0"/>
              <a:t>i</a:t>
            </a:r>
            <a:r>
              <a:rPr lang="en-US" sz="3600" dirty="0" smtClean="0"/>
              <a:t>,</a:t>
            </a:r>
            <a:endParaRPr lang="en-US" sz="3600" dirty="0"/>
          </a:p>
          <a:p>
            <a:pPr algn="just">
              <a:buFontTx/>
              <a:buNone/>
            </a:pPr>
            <a:r>
              <a:rPr lang="en-US" sz="3600" dirty="0"/>
              <a:t>c)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vremenu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 smtClean="0"/>
              <a:t>formirani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 smtClean="0"/>
              <a:t>kratkoro</a:t>
            </a:r>
            <a:r>
              <a:rPr lang="sl-SI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/>
              <a:t>(</a:t>
            </a:r>
            <a:r>
              <a:rPr lang="en-US" sz="3600" dirty="0" err="1"/>
              <a:t>privremeni</a:t>
            </a:r>
            <a:r>
              <a:rPr lang="en-US" sz="3600" dirty="0" smtClean="0"/>
              <a:t>)</a:t>
            </a:r>
            <a:r>
              <a:rPr lang="sr-Latn-ME" sz="3600" dirty="0" smtClean="0"/>
              <a:t>,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 -  </a:t>
            </a:r>
            <a:r>
              <a:rPr lang="en-US" sz="3600" dirty="0" smtClean="0"/>
              <a:t>d</a:t>
            </a:r>
            <a:r>
              <a:rPr lang="sr-Latn-ME" sz="3600" dirty="0" smtClean="0"/>
              <a:t>u</a:t>
            </a:r>
            <a:r>
              <a:rPr lang="en-US" sz="3600" dirty="0" err="1" smtClean="0"/>
              <a:t>goro</a:t>
            </a:r>
            <a:r>
              <a:rPr lang="sl-SI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/>
              <a:t>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3133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0A93F-68F1-45C5-A3D0-F2131A4726F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D95A-E0FA-457F-A1CC-1A43FC073E52}" type="slidenum">
              <a:rPr lang="en-US"/>
              <a:pPr/>
              <a:t>29</a:t>
            </a:fld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d)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l-SI" sz="3600" dirty="0"/>
              <a:t>č</a:t>
            </a:r>
            <a:r>
              <a:rPr lang="en-US" sz="3600" dirty="0" err="1" smtClean="0"/>
              <a:t>inu</a:t>
            </a:r>
            <a:r>
              <a:rPr lang="en-US" sz="3600" dirty="0" smtClean="0"/>
              <a:t> o</a:t>
            </a:r>
            <a:r>
              <a:rPr lang="sl-SI" sz="3600" dirty="0"/>
              <a:t>t</a:t>
            </a:r>
            <a:r>
              <a:rPr lang="en-US" sz="3600" dirty="0" err="1"/>
              <a:t>ptlate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garancij</a:t>
            </a:r>
            <a:r>
              <a:rPr lang="sl-SI" sz="3600" dirty="0"/>
              <a:t>i</a:t>
            </a:r>
            <a:r>
              <a:rPr lang="en-US" sz="3600" dirty="0"/>
              <a:t> - </a:t>
            </a:r>
            <a:r>
              <a:rPr lang="en-US" sz="3600" dirty="0" err="1"/>
              <a:t>anuitetski</a:t>
            </a:r>
            <a:r>
              <a:rPr lang="en-US" sz="3600" dirty="0"/>
              <a:t>, </a:t>
            </a:r>
            <a:r>
              <a:rPr lang="en-US" sz="3600" dirty="0" err="1"/>
              <a:t>rentni</a:t>
            </a:r>
            <a:r>
              <a:rPr lang="en-US" sz="3600" dirty="0"/>
              <a:t>, </a:t>
            </a:r>
            <a:r>
              <a:rPr lang="en-US" sz="3600" dirty="0" err="1"/>
              <a:t>dugovi</a:t>
            </a:r>
            <a:r>
              <a:rPr lang="en-US" sz="3600" dirty="0"/>
              <a:t> s </a:t>
            </a:r>
            <a:r>
              <a:rPr lang="en-US" sz="3600" dirty="0" err="1"/>
              <a:t>naplatom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bez </a:t>
            </a:r>
            <a:r>
              <a:rPr lang="en-US" sz="3600" dirty="0" err="1"/>
              <a:t>naplate</a:t>
            </a:r>
            <a:r>
              <a:rPr lang="en-US" sz="3600" dirty="0"/>
              <a:t> </a:t>
            </a:r>
            <a:r>
              <a:rPr lang="en-US" sz="3600" dirty="0" err="1" smtClean="0"/>
              <a:t>kamata</a:t>
            </a:r>
            <a:r>
              <a:rPr lang="sr-Latn-ME" sz="3600" dirty="0"/>
              <a:t>.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e) </a:t>
            </a:r>
            <a:r>
              <a:rPr lang="en-US" sz="3600" dirty="0" err="1"/>
              <a:t>Prema</a:t>
            </a:r>
            <a:r>
              <a:rPr lang="en-US" sz="3600" dirty="0"/>
              <a:t> tome da li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istovremeno</a:t>
            </a:r>
            <a:r>
              <a:rPr lang="en-US" sz="3600" dirty="0"/>
              <a:t> </a:t>
            </a:r>
            <a:r>
              <a:rPr lang="en-US" sz="3600" dirty="0" err="1"/>
              <a:t>preuzima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obavezu</a:t>
            </a:r>
            <a:r>
              <a:rPr lang="en-US" sz="3600" dirty="0"/>
              <a:t> da 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neki</a:t>
            </a:r>
            <a:r>
              <a:rPr lang="en-US" sz="3600" dirty="0"/>
              <a:t> </a:t>
            </a:r>
            <a:r>
              <a:rPr lang="en-US" sz="3600" dirty="0" err="1" smtClean="0"/>
              <a:t>za</a:t>
            </a:r>
            <a:r>
              <a:rPr lang="sr-Latn-ME" sz="3600" dirty="0" smtClean="0"/>
              <a:t>l</a:t>
            </a:r>
            <a:r>
              <a:rPr lang="en-US" sz="3600" dirty="0" err="1" smtClean="0"/>
              <a:t>og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garanciju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uredno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optlata</a:t>
            </a:r>
            <a:r>
              <a:rPr lang="en-US" sz="3600" dirty="0"/>
              <a:t> -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se d</a:t>
            </a:r>
            <a:r>
              <a:rPr lang="sl-SI" sz="3600" dirty="0"/>
              <a:t>ij</a:t>
            </a:r>
            <a:r>
              <a:rPr lang="en-US" sz="3600" dirty="0" err="1"/>
              <a:t>ele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/>
              <a:t>zajmove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zalogom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sr-Latn-ME" sz="3600" dirty="0" smtClean="0"/>
              <a:t>- </a:t>
            </a:r>
            <a:r>
              <a:rPr lang="en-US" sz="3600" dirty="0" err="1" smtClean="0"/>
              <a:t>zajmove</a:t>
            </a:r>
            <a:r>
              <a:rPr lang="en-US" sz="3600" dirty="0" smtClean="0"/>
              <a:t> </a:t>
            </a:r>
            <a:r>
              <a:rPr lang="en-US" sz="3600" dirty="0"/>
              <a:t>bez </a:t>
            </a:r>
            <a:r>
              <a:rPr lang="en-US" sz="3600" dirty="0" err="1"/>
              <a:t>zaloga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6449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F239-55DA-4368-A50D-1069845C58E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0A68-32ED-4C29-8AFF-8454E2EBB6C6}" type="slidenum">
              <a:rPr lang="en-US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734096"/>
            <a:ext cx="10774251" cy="5442867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Vremensko</a:t>
            </a:r>
            <a:r>
              <a:rPr lang="en-US" sz="3600" dirty="0"/>
              <a:t> </a:t>
            </a:r>
            <a:r>
              <a:rPr lang="en-US" sz="3600" dirty="0" err="1"/>
              <a:t>nepoklapanje</a:t>
            </a:r>
            <a:r>
              <a:rPr lang="en-US" sz="3600" dirty="0"/>
              <a:t> </a:t>
            </a:r>
            <a:r>
              <a:rPr lang="en-US" sz="3600" dirty="0" err="1"/>
              <a:t>formiranja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 smtClean="0"/>
              <a:t>odgovaraju</a:t>
            </a:r>
            <a:r>
              <a:rPr lang="sl-SI" sz="3600" dirty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/>
              <a:t>p</a:t>
            </a:r>
            <a:r>
              <a:rPr lang="sl-SI" sz="3600" dirty="0"/>
              <a:t>r</a:t>
            </a:r>
            <a:r>
              <a:rPr lang="en-US" sz="3600" dirty="0" err="1"/>
              <a:t>ihoda</a:t>
            </a:r>
            <a:r>
              <a:rPr lang="en-US" sz="3600" dirty="0"/>
              <a:t>,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 smtClean="0"/>
              <a:t>4)</a:t>
            </a:r>
            <a:r>
              <a:rPr lang="sr-Latn-ME" sz="3600" dirty="0" smtClean="0"/>
              <a:t> B</a:t>
            </a:r>
            <a:r>
              <a:rPr lang="en-US" sz="3600" dirty="0" err="1" smtClean="0"/>
              <a:t>ud</a:t>
            </a:r>
            <a:r>
              <a:rPr lang="sl-SI" sz="3600" dirty="0"/>
              <a:t>ž</a:t>
            </a:r>
            <a:r>
              <a:rPr lang="en-US" sz="3600" dirty="0" err="1" smtClean="0"/>
              <a:t>etski</a:t>
            </a:r>
            <a:r>
              <a:rPr lang="en-US" sz="3600" dirty="0" smtClean="0"/>
              <a:t> </a:t>
            </a:r>
            <a:r>
              <a:rPr lang="en-US" sz="3600" dirty="0"/>
              <a:t>deficit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 smtClean="0"/>
              <a:t>mogu</a:t>
            </a:r>
            <a:r>
              <a:rPr lang="sl-SI" sz="3600" dirty="0"/>
              <a:t>ć</a:t>
            </a:r>
            <a:r>
              <a:rPr lang="en-US" sz="3600" dirty="0" smtClean="0"/>
              <a:t>e 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pokriti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p</a:t>
            </a:r>
            <a:r>
              <a:rPr lang="sl-SI" sz="3600" dirty="0"/>
              <a:t>rihodi</a:t>
            </a:r>
            <a:r>
              <a:rPr lang="en-US" sz="3600" dirty="0"/>
              <a:t>ma.</a:t>
            </a:r>
          </a:p>
          <a:p>
            <a:pPr algn="just"/>
            <a:r>
              <a:rPr lang="sl-SI" sz="3600" dirty="0"/>
              <a:t>Vanredni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osnovni</a:t>
            </a:r>
            <a:r>
              <a:rPr lang="en-US" sz="3600" dirty="0"/>
              <a:t> </a:t>
            </a:r>
            <a:r>
              <a:rPr lang="en-US" sz="3600" dirty="0" err="1"/>
              <a:t>faktor</a:t>
            </a:r>
            <a:r>
              <a:rPr lang="en-US" sz="3600" dirty="0"/>
              <a:t> for</a:t>
            </a:r>
            <a:r>
              <a:rPr lang="sl-SI" sz="3600" dirty="0"/>
              <a:t>m</a:t>
            </a:r>
            <a:r>
              <a:rPr lang="en-US" sz="3600" dirty="0" err="1"/>
              <a:t>ir</a:t>
            </a:r>
            <a:r>
              <a:rPr lang="sl-SI" sz="3600" dirty="0"/>
              <a:t>a</a:t>
            </a:r>
            <a:r>
              <a:rPr lang="en-US" sz="3600" dirty="0" err="1"/>
              <a:t>ranja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javne</a:t>
            </a:r>
            <a:r>
              <a:rPr lang="en-US" sz="3600" dirty="0"/>
              <a:t> </a:t>
            </a:r>
            <a:r>
              <a:rPr lang="en-US" sz="3600" dirty="0" err="1"/>
              <a:t>rashode</a:t>
            </a:r>
            <a:r>
              <a:rPr lang="en-US" sz="3600" dirty="0"/>
              <a:t> </a:t>
            </a:r>
            <a:r>
              <a:rPr lang="en-US" sz="3600" dirty="0" err="1"/>
              <a:t>ni</a:t>
            </a:r>
            <a:r>
              <a:rPr lang="sl-SI" sz="3600" dirty="0"/>
              <a:t>j</a:t>
            </a:r>
            <a:r>
              <a:rPr lang="en-US" sz="3600" dirty="0"/>
              <a:t>e </a:t>
            </a:r>
            <a:r>
              <a:rPr lang="en-US" sz="3600" dirty="0" err="1" smtClean="0"/>
              <a:t>mogu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u mode</a:t>
            </a:r>
            <a:r>
              <a:rPr lang="sl-SI" sz="3600" dirty="0"/>
              <a:t>rn</a:t>
            </a:r>
            <a:r>
              <a:rPr lang="en-US" sz="3600" dirty="0" err="1"/>
              <a:t>oj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/>
              <a:t>, </a:t>
            </a:r>
            <a:r>
              <a:rPr lang="sr-Latn-ME" sz="3600" dirty="0" smtClean="0"/>
              <a:t>pokriti porezima, </a:t>
            </a:r>
            <a:r>
              <a:rPr lang="en-US" sz="3600" dirty="0" err="1" smtClean="0"/>
              <a:t>posebno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720495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A3B0-DD73-4226-AAB2-5A3812FB158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F852-3392-4C1C-9B11-A8419151076B}" type="slidenum">
              <a:rPr lang="en-US"/>
              <a:pPr/>
              <a:t>30</a:t>
            </a:fld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89397"/>
            <a:ext cx="10515600" cy="5687566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sl-SI" sz="3600" dirty="0"/>
              <a:t>1</a:t>
            </a:r>
            <a:r>
              <a:rPr lang="en-US" sz="3600" dirty="0"/>
              <a:t>) </a:t>
            </a:r>
            <a:r>
              <a:rPr lang="en-US" sz="3600" dirty="0" smtClean="0"/>
              <a:t>UNUTRA</a:t>
            </a:r>
            <a:r>
              <a:rPr lang="sl-SI" sz="3600" dirty="0"/>
              <a:t>Š</a:t>
            </a:r>
            <a:r>
              <a:rPr lang="en-US" sz="3600" dirty="0" smtClean="0"/>
              <a:t>NJI </a:t>
            </a:r>
            <a:r>
              <a:rPr lang="en-US" sz="3600" dirty="0"/>
              <a:t>I SPOLJNI JAVNI D</a:t>
            </a:r>
            <a:r>
              <a:rPr lang="sl-SI" sz="3600" dirty="0"/>
              <a:t>U</a:t>
            </a:r>
            <a:r>
              <a:rPr lang="en-US" sz="3600" dirty="0"/>
              <a:t>GOVI</a:t>
            </a:r>
          </a:p>
          <a:p>
            <a:pPr marL="609600" indent="-609600" algn="just"/>
            <a:r>
              <a:rPr lang="en-US" sz="3600" dirty="0"/>
              <a:t>Pod</a:t>
            </a:r>
            <a:r>
              <a:rPr lang="sl-SI" sz="3600" dirty="0"/>
              <a:t>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spoljne</a:t>
            </a:r>
            <a:r>
              <a:rPr lang="en-US" sz="3600" dirty="0"/>
              <a:t> z</a:t>
            </a:r>
            <a:r>
              <a:rPr lang="sl-SI" sz="3600" dirty="0"/>
              <a:t>aj</a:t>
            </a:r>
            <a:r>
              <a:rPr lang="en-US" sz="3600" dirty="0"/>
              <a:t>move </a:t>
            </a:r>
            <a:r>
              <a:rPr lang="en-US" sz="3600" dirty="0" err="1"/>
              <a:t>zasniva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tome da se u </a:t>
            </a:r>
            <a:r>
              <a:rPr lang="en-US" sz="3600" dirty="0" err="1"/>
              <a:t>ulozi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erilaca</a:t>
            </a:r>
            <a:r>
              <a:rPr lang="en-US" sz="3600" dirty="0" smtClean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 err="1"/>
              <a:t>javljaju</a:t>
            </a:r>
            <a:r>
              <a:rPr lang="en-US" sz="3600" dirty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sl-SI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strani</a:t>
            </a:r>
            <a:r>
              <a:rPr lang="en-US" sz="3600" dirty="0"/>
              <a:t> </a:t>
            </a:r>
            <a:r>
              <a:rPr lang="en-US" sz="3600" dirty="0" smtClean="0"/>
              <a:t>subj</a:t>
            </a:r>
            <a:r>
              <a:rPr lang="sr-Latn-ME" sz="3600" dirty="0" smtClean="0"/>
              <a:t>e</a:t>
            </a:r>
            <a:r>
              <a:rPr lang="en-US" sz="3600" dirty="0" err="1" smtClean="0"/>
              <a:t>kti</a:t>
            </a:r>
            <a:r>
              <a:rPr lang="en-US" sz="3600" dirty="0"/>
              <a:t>. </a:t>
            </a:r>
            <a:endParaRPr lang="sr-Latn-ME" sz="3600" dirty="0" smtClean="0"/>
          </a:p>
          <a:p>
            <a:pPr marL="609600" indent="-609600" algn="just"/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nji</a:t>
            </a:r>
            <a:r>
              <a:rPr lang="en-US" sz="3600" dirty="0" smtClean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 se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stvaraju</a:t>
            </a:r>
            <a:r>
              <a:rPr lang="en-US" sz="3600" dirty="0"/>
              <a:t> 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stanovni</a:t>
            </a:r>
            <a:r>
              <a:rPr lang="sl-SI" sz="3600" dirty="0"/>
              <a:t>š</a:t>
            </a:r>
            <a:r>
              <a:rPr lang="en-US" sz="3600" dirty="0" err="1" smtClean="0"/>
              <a:t>tvu</a:t>
            </a:r>
            <a:r>
              <a:rPr lang="en-US" sz="3600" dirty="0"/>
              <a:t>, </a:t>
            </a:r>
            <a:r>
              <a:rPr lang="en-US" sz="3600" dirty="0" err="1"/>
              <a:t>bankama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finansijskim</a:t>
            </a:r>
            <a:r>
              <a:rPr lang="en-US" sz="3600" dirty="0"/>
              <a:t> </a:t>
            </a:r>
            <a:r>
              <a:rPr lang="en-US" sz="3600" dirty="0" err="1"/>
              <a:t>institucijama</a:t>
            </a:r>
            <a:r>
              <a:rPr lang="en-US" sz="3600" dirty="0"/>
              <a:t>, </a:t>
            </a:r>
            <a:r>
              <a:rPr lang="en-US" sz="3600" dirty="0" err="1"/>
              <a:t>kreditnom</a:t>
            </a:r>
            <a:r>
              <a:rPr lang="en-US" sz="3600" dirty="0"/>
              <a:t> t</a:t>
            </a:r>
            <a:r>
              <a:rPr lang="sl-SI" sz="3600" dirty="0" smtClean="0"/>
              <a:t>ržiš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uop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te</a:t>
            </a:r>
            <a:r>
              <a:rPr lang="en-US" sz="3600" dirty="0"/>
              <a:t>,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preduze</a:t>
            </a:r>
            <a:r>
              <a:rPr lang="sl-SI" sz="3600" dirty="0"/>
              <a:t>ć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dr.</a:t>
            </a:r>
          </a:p>
        </p:txBody>
      </p:sp>
    </p:spTree>
    <p:extLst>
      <p:ext uri="{BB962C8B-B14F-4D97-AF65-F5344CB8AC3E}">
        <p14:creationId xmlns:p14="http://schemas.microsoft.com/office/powerpoint/2010/main" xmlns="" val="4026330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3E04-8CC2-403D-9A62-61CCE3BD559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EC24-3530-4493-B04D-2CEDD4C2B6AB}" type="slidenum">
              <a:rPr lang="en-US"/>
              <a:pPr/>
              <a:t>31</a:t>
            </a:fld>
            <a:endParaRPr lang="en-US"/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en-US" sz="3600" dirty="0" smtClean="0"/>
              <a:t>Dug</a:t>
            </a:r>
            <a:r>
              <a:rPr lang="sr-Latn-ME" sz="3600" dirty="0" smtClean="0"/>
              <a:t>o</a:t>
            </a:r>
            <a:r>
              <a:rPr lang="en-US" sz="3600" dirty="0" err="1" smtClean="0"/>
              <a:t>ve</a:t>
            </a:r>
            <a:r>
              <a:rPr lang="sl-SI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inostranstvu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zakiju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 smtClean="0"/>
              <a:t> 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konzorcija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bilat</a:t>
            </a:r>
            <a:r>
              <a:rPr lang="sl-SI" sz="3600" dirty="0"/>
              <a:t>ral</a:t>
            </a:r>
            <a:r>
              <a:rPr lang="en-US" sz="3600" dirty="0"/>
              <a:t>no </a:t>
            </a:r>
            <a:r>
              <a:rPr lang="en-US" sz="3600" dirty="0" err="1"/>
              <a:t>kod</a:t>
            </a:r>
            <a:r>
              <a:rPr lang="en-US" sz="3600" dirty="0"/>
              <a:t> v</a:t>
            </a:r>
            <a:r>
              <a:rPr lang="sl-SI" sz="3600" dirty="0"/>
              <a:t>l</a:t>
            </a:r>
            <a:r>
              <a:rPr lang="en-US" sz="3600" dirty="0" err="1"/>
              <a:t>ade</a:t>
            </a:r>
            <a:r>
              <a:rPr lang="sl-SI" sz="3600" dirty="0"/>
              <a:t> </a:t>
            </a:r>
            <a:r>
              <a:rPr lang="en-US" sz="3600" dirty="0"/>
              <a:t>d</a:t>
            </a:r>
            <a:r>
              <a:rPr lang="sl-SI" sz="3600" dirty="0"/>
              <a:t>r</a:t>
            </a:r>
            <a:r>
              <a:rPr lang="en-US" sz="3600" dirty="0" err="1"/>
              <a:t>uge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 </a:t>
            </a:r>
            <a:endParaRPr lang="sr-Latn-ME" sz="3600" dirty="0" smtClean="0"/>
          </a:p>
          <a:p>
            <a:pPr marL="609600" indent="-609600" algn="just"/>
            <a:r>
              <a:rPr lang="en-US" sz="3600" dirty="0" smtClean="0"/>
              <a:t>U </a:t>
            </a:r>
            <a:r>
              <a:rPr lang="en-US" sz="3600" dirty="0" err="1"/>
              <a:t>inostrauvu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/>
              <a:t>stvara</a:t>
            </a:r>
            <a:r>
              <a:rPr lang="sl-SI" sz="3600" dirty="0"/>
              <a:t>t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</a:t>
            </a:r>
            <a:r>
              <a:rPr lang="sl-SI" sz="3600" dirty="0"/>
              <a:t>u</a:t>
            </a:r>
            <a:r>
              <a:rPr lang="en-US" sz="3600" dirty="0"/>
              <a:t>g</a:t>
            </a:r>
            <a:r>
              <a:rPr lang="sl-SI" sz="3600" dirty="0"/>
              <a:t> iz </a:t>
            </a:r>
            <a:r>
              <a:rPr lang="sl-SI" sz="3600" dirty="0" smtClean="0"/>
              <a:t>slijedećih </a:t>
            </a:r>
            <a:r>
              <a:rPr lang="sl-SI" sz="3600" dirty="0"/>
              <a:t>razloga: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55451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6AA0-741A-4B3E-A562-080118258A6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BB8C-BD26-4762-A78B-4839F6802D9F}" type="slidenum">
              <a:rPr lang="en-US"/>
              <a:pPr/>
              <a:t>32</a:t>
            </a:fld>
            <a:endParaRPr lang="en-US"/>
          </a:p>
        </p:txBody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1056068"/>
            <a:ext cx="10619704" cy="5120895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monetarne</a:t>
            </a:r>
            <a:r>
              <a:rPr lang="en-US" sz="3600" dirty="0"/>
              <a:t> </a:t>
            </a:r>
            <a:r>
              <a:rPr lang="en-US" sz="3600" dirty="0" err="1"/>
              <a:t>situa</a:t>
            </a:r>
            <a:r>
              <a:rPr lang="sl-SI" sz="3600" dirty="0"/>
              <a:t>c</a:t>
            </a:r>
            <a:r>
              <a:rPr lang="en-US" sz="3600" dirty="0" err="1"/>
              <a:t>ije</a:t>
            </a:r>
            <a:r>
              <a:rPr lang="en-US" sz="3600" dirty="0"/>
              <a:t> u </a:t>
            </a:r>
            <a:r>
              <a:rPr lang="en-US" sz="3600" dirty="0" err="1"/>
              <a:t>zemlji</a:t>
            </a:r>
            <a:r>
              <a:rPr lang="en-US" sz="3600" dirty="0"/>
              <a:t>, </a:t>
            </a:r>
            <a:r>
              <a:rPr lang="en-US" sz="3600" dirty="0" err="1"/>
              <a:t>nastale</a:t>
            </a:r>
            <a:r>
              <a:rPr lang="en-US" sz="3600" dirty="0"/>
              <a:t> </a:t>
            </a:r>
            <a:r>
              <a:rPr lang="en-US" sz="3600" dirty="0" err="1"/>
              <a:t>devalvacijom</a:t>
            </a:r>
            <a:r>
              <a:rPr lang="en-US" sz="3600" dirty="0"/>
              <a:t> </a:t>
            </a:r>
            <a:r>
              <a:rPr lang="en-US" sz="3600" dirty="0" err="1"/>
              <a:t>valute</a:t>
            </a:r>
            <a:r>
              <a:rPr lang="en-US" sz="3600" dirty="0"/>
              <a:t>, </a:t>
            </a:r>
            <a:r>
              <a:rPr lang="en-US" sz="3600" dirty="0" err="1"/>
              <a:t>dakle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 smtClean="0"/>
              <a:t>pokri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(u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eme</a:t>
            </a:r>
            <a:r>
              <a:rPr lang="en-US" sz="3600" dirty="0" smtClean="0"/>
              <a:t> </a:t>
            </a:r>
            <a:r>
              <a:rPr lang="en-US" sz="3600" dirty="0" err="1"/>
              <a:t>kada</a:t>
            </a:r>
            <a:r>
              <a:rPr lang="sl-SI" sz="3600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postojalo</a:t>
            </a:r>
            <a:r>
              <a:rPr lang="en-US" sz="3600" dirty="0"/>
              <a:t> </a:t>
            </a:r>
            <a:r>
              <a:rPr lang="en-US" sz="3600" dirty="0" err="1" smtClean="0"/>
              <a:t>pokri</a:t>
            </a:r>
            <a:r>
              <a:rPr lang="sl-SI" sz="3600" dirty="0"/>
              <a:t>ć</a:t>
            </a:r>
            <a:r>
              <a:rPr lang="en-US" sz="3600" dirty="0" smtClean="0"/>
              <a:t>e</a:t>
            </a:r>
            <a:r>
              <a:rPr lang="en-US" sz="3600" dirty="0"/>
              <a:t>),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smtClean="0"/>
              <a:t>ja</a:t>
            </a:r>
            <a:r>
              <a:rPr lang="sl-SI" sz="3600" dirty="0"/>
              <a:t>č</a:t>
            </a:r>
            <a:r>
              <a:rPr lang="en-US" sz="3600" dirty="0" err="1" smtClean="0"/>
              <a:t>anja</a:t>
            </a:r>
            <a:r>
              <a:rPr lang="sl-SI" sz="3600" dirty="0" smtClean="0"/>
              <a:t> </a:t>
            </a:r>
            <a:r>
              <a:rPr lang="sl-SI" sz="3600" dirty="0"/>
              <a:t>deviz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rezervi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sl-SI" sz="3600" dirty="0" smtClean="0"/>
              <a:t>t</a:t>
            </a:r>
            <a:r>
              <a:rPr lang="en-US" sz="3600" dirty="0"/>
              <a:t>o je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est</a:t>
            </a:r>
            <a:r>
              <a:rPr lang="en-US" sz="3600" dirty="0" smtClean="0"/>
              <a:t> </a:t>
            </a:r>
            <a:r>
              <a:rPr lang="en-US" sz="3600" dirty="0" err="1" smtClean="0"/>
              <a:t>siu</a:t>
            </a:r>
            <a:r>
              <a:rPr lang="sl-SI" sz="3600" dirty="0"/>
              <a:t>č</a:t>
            </a:r>
            <a:r>
              <a:rPr lang="en-US" sz="3600" dirty="0" err="1" smtClean="0"/>
              <a:t>aj</a:t>
            </a:r>
            <a:r>
              <a:rPr lang="en-US" sz="3600" dirty="0"/>
              <a:t>, </a:t>
            </a:r>
            <a:r>
              <a:rPr lang="en-US" sz="3600" dirty="0" err="1"/>
              <a:t>tj</a:t>
            </a:r>
            <a:r>
              <a:rPr lang="en-US" sz="3600" dirty="0"/>
              <a:t>. </a:t>
            </a:r>
            <a:r>
              <a:rPr lang="en-US" sz="3600" dirty="0" smtClean="0"/>
              <a:t>ja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anja</a:t>
            </a:r>
            <a:r>
              <a:rPr lang="en-US" sz="3600" dirty="0" smtClean="0"/>
              <a:t> me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unarodnog</a:t>
            </a:r>
            <a:r>
              <a:rPr lang="en-US" sz="3600" dirty="0" smtClean="0"/>
              <a:t> polo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aja</a:t>
            </a:r>
            <a:r>
              <a:rPr lang="en-US" sz="3600" dirty="0" smtClean="0"/>
              <a:t> </a:t>
            </a:r>
            <a:r>
              <a:rPr lang="sl-SI" sz="3600" dirty="0"/>
              <a:t>n</a:t>
            </a:r>
            <a:r>
              <a:rPr lang="en-US" sz="3600" dirty="0"/>
              <a:t>a</a:t>
            </a:r>
            <a:r>
              <a:rPr lang="sl-SI" sz="3600" dirty="0"/>
              <a:t>c</a:t>
            </a:r>
            <a:r>
              <a:rPr lang="en-US" sz="3600" dirty="0" err="1"/>
              <a:t>onalne</a:t>
            </a:r>
            <a:r>
              <a:rPr lang="en-US" sz="3600" dirty="0"/>
              <a:t> </a:t>
            </a:r>
            <a:r>
              <a:rPr lang="en-US" sz="3600" dirty="0" err="1"/>
              <a:t>valute</a:t>
            </a:r>
            <a:r>
              <a:rPr lang="sl-SI" sz="3600" dirty="0"/>
              <a:t>.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1450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D29E-4D92-4C77-A036-175E126EA0C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D830-F879-4B6F-A085-3AF325FEB9FF}" type="slidenum">
              <a:rPr lang="en-US"/>
              <a:pPr/>
              <a:t>33</a:t>
            </a:fld>
            <a:endParaRPr lang="en-US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40913"/>
            <a:ext cx="10515600" cy="5636050"/>
          </a:xfrm>
        </p:spPr>
        <p:txBody>
          <a:bodyPr>
            <a:normAutofit/>
          </a:bodyPr>
          <a:lstStyle/>
          <a:p>
            <a:pPr lvl="1"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investicionih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nastali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edica</a:t>
            </a:r>
            <a:r>
              <a:rPr lang="en-US" sz="3600" dirty="0" smtClean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tednje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ak</a:t>
            </a:r>
            <a:r>
              <a:rPr lang="sl-SI" sz="3600" dirty="0"/>
              <a:t>umulacije</a:t>
            </a:r>
            <a:r>
              <a:rPr lang="en-US" sz="3600" dirty="0"/>
              <a:t>,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zemlja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oskud</a:t>
            </a:r>
            <a:r>
              <a:rPr lang="sl-SI" sz="3600" dirty="0"/>
              <a:t>ij</a:t>
            </a:r>
            <a:r>
              <a:rPr lang="en-US" sz="3600" dirty="0" err="1"/>
              <a:t>evaju</a:t>
            </a:r>
            <a:r>
              <a:rPr lang="en-US" sz="3600" dirty="0"/>
              <a:t> </a:t>
            </a:r>
            <a:r>
              <a:rPr lang="en-US" sz="3600" dirty="0" err="1"/>
              <a:t>kapitalom</a:t>
            </a:r>
            <a:r>
              <a:rPr lang="en-US" sz="3600" dirty="0"/>
              <a:t> </a:t>
            </a:r>
            <a:r>
              <a:rPr lang="en-US" sz="3600" dirty="0" err="1"/>
              <a:t>potrebnim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. 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sr-Latn-ME" sz="3600" dirty="0" smtClean="0"/>
              <a:t>N</a:t>
            </a:r>
            <a:r>
              <a:rPr lang="en-US" sz="3600" dirty="0" smtClean="0"/>
              <a:t>era</a:t>
            </a:r>
            <a:r>
              <a:rPr lang="sl-SI" sz="3600" dirty="0"/>
              <a:t>zvijene</a:t>
            </a:r>
            <a:r>
              <a:rPr lang="en-US" sz="3600" b="1" dirty="0"/>
              <a:t> </a:t>
            </a:r>
            <a:r>
              <a:rPr lang="en-US" sz="3600" dirty="0"/>
              <a:t>d</a:t>
            </a:r>
            <a:r>
              <a:rPr lang="sl-SI" sz="3600" dirty="0" smtClean="0"/>
              <a:t>rž</a:t>
            </a:r>
            <a:r>
              <a:rPr lang="en-US" sz="3600" dirty="0" err="1" smtClean="0"/>
              <a:t>ave</a:t>
            </a:r>
            <a:r>
              <a:rPr lang="en-US" sz="3600" dirty="0"/>
              <a:t>, da bi </a:t>
            </a:r>
            <a:r>
              <a:rPr lang="en-US" sz="3600" dirty="0" err="1"/>
              <a:t>podstakle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, </a:t>
            </a:r>
            <a:r>
              <a:rPr lang="en-US" sz="3600" dirty="0" err="1"/>
              <a:t>uzimaju</a:t>
            </a:r>
            <a:r>
              <a:rPr lang="en-US" sz="3600" dirty="0"/>
              <a:t> </a:t>
            </a:r>
            <a:r>
              <a:rPr lang="en-US" sz="3600" dirty="0" err="1"/>
              <a:t>kredi</a:t>
            </a:r>
            <a:r>
              <a:rPr lang="sl-SI" sz="3600" dirty="0"/>
              <a:t>t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razvi</a:t>
            </a:r>
            <a:r>
              <a:rPr lang="sl-SI" sz="3600" dirty="0"/>
              <a:t>jen</a:t>
            </a:r>
            <a:r>
              <a:rPr lang="en-US" sz="3600" dirty="0" err="1"/>
              <a:t>ih</a:t>
            </a:r>
            <a:r>
              <a:rPr lang="en-US" sz="3600" b="1" dirty="0"/>
              <a:t> </a:t>
            </a:r>
            <a:r>
              <a:rPr lang="en-US" sz="3600" dirty="0" err="1"/>
              <a:t>zemalja</a:t>
            </a:r>
            <a:r>
              <a:rPr lang="en-US" sz="3600" dirty="0"/>
              <a:t> </a:t>
            </a:r>
            <a:r>
              <a:rPr lang="en-US" sz="3600" dirty="0" err="1"/>
              <a:t>bogatih</a:t>
            </a:r>
            <a:r>
              <a:rPr lang="en-US" sz="3600" dirty="0"/>
              <a:t> </a:t>
            </a:r>
            <a:r>
              <a:rPr lang="en-US" sz="3600" dirty="0" err="1" smtClean="0"/>
              <a:t>kapitalom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en-US" sz="3600" dirty="0" err="1" smtClean="0"/>
              <a:t>Ti</a:t>
            </a:r>
            <a:r>
              <a:rPr lang="en-US" sz="3600" dirty="0" smtClean="0"/>
              <a:t> </a:t>
            </a:r>
            <a:r>
              <a:rPr lang="en-US" sz="3600" dirty="0" err="1" smtClean="0"/>
              <a:t>dugovi</a:t>
            </a:r>
            <a:r>
              <a:rPr lang="en-US" sz="3600" dirty="0" smtClean="0"/>
              <a:t> </a:t>
            </a:r>
            <a:r>
              <a:rPr lang="en-US" sz="3600" dirty="0" err="1" smtClean="0"/>
              <a:t>mogu</a:t>
            </a:r>
            <a:r>
              <a:rPr lang="en-US" sz="3600" dirty="0" smtClean="0"/>
              <a:t> </a:t>
            </a:r>
            <a:r>
              <a:rPr lang="en-US" sz="3600" dirty="0" err="1" smtClean="0"/>
              <a:t>biti</a:t>
            </a:r>
            <a:r>
              <a:rPr lang="en-US" sz="3600" dirty="0" smtClean="0"/>
              <a:t> ne </a:t>
            </a:r>
            <a:r>
              <a:rPr lang="en-US" sz="3600" dirty="0" err="1" smtClean="0"/>
              <a:t>samo</a:t>
            </a:r>
            <a:r>
              <a:rPr lang="en-US" sz="3600" dirty="0" smtClean="0"/>
              <a:t> u </a:t>
            </a:r>
            <a:r>
              <a:rPr lang="en-US" sz="3600" dirty="0" err="1" smtClean="0"/>
              <a:t>finansijskom</a:t>
            </a:r>
            <a:r>
              <a:rPr lang="en-US" sz="3600" dirty="0" smtClean="0"/>
              <a:t>, </a:t>
            </a:r>
            <a:r>
              <a:rPr lang="sl-SI" sz="3600" dirty="0" smtClean="0"/>
              <a:t>nego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drugim</a:t>
            </a:r>
            <a:r>
              <a:rPr lang="en-US" sz="3600" dirty="0" smtClean="0"/>
              <a:t> </a:t>
            </a:r>
            <a:r>
              <a:rPr lang="en-US" sz="3600" dirty="0" err="1" smtClean="0"/>
              <a:t>oblicima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npr</a:t>
            </a:r>
            <a:r>
              <a:rPr lang="en-US" sz="3600" dirty="0" smtClean="0"/>
              <a:t>. </a:t>
            </a:r>
            <a:r>
              <a:rPr lang="en-US" sz="3600" dirty="0" err="1" smtClean="0"/>
              <a:t>opremi</a:t>
            </a:r>
            <a:r>
              <a:rPr lang="en-US" sz="3600" dirty="0" smtClean="0"/>
              <a:t>, </a:t>
            </a:r>
            <a:r>
              <a:rPr lang="en-US" sz="3600" dirty="0" err="1" smtClean="0"/>
              <a:t>sirovinama</a:t>
            </a:r>
            <a:r>
              <a:rPr lang="en-US" sz="3600" dirty="0" smtClean="0"/>
              <a:t>, </a:t>
            </a:r>
            <a:r>
              <a:rPr lang="en-US" sz="3600" dirty="0" err="1" smtClean="0"/>
              <a:t>naoru</a:t>
            </a:r>
            <a:r>
              <a:rPr lang="sl-SI" sz="3600" dirty="0"/>
              <a:t>ž</a:t>
            </a:r>
            <a:r>
              <a:rPr lang="en-US" sz="3600" dirty="0" err="1" smtClean="0"/>
              <a:t>anju</a:t>
            </a:r>
            <a:r>
              <a:rPr lang="en-US" sz="3600" dirty="0" smtClean="0"/>
              <a:t>, </a:t>
            </a:r>
            <a:r>
              <a:rPr lang="en-US" sz="3600" dirty="0" err="1" smtClean="0"/>
              <a:t>robama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dr.</a:t>
            </a:r>
          </a:p>
          <a:p>
            <a:pPr lvl="1" algn="just"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1138138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D8B8-571B-4D5B-87E8-38F38EA7852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28E9-0CF7-48F1-808A-0BDAF62EEFB5}" type="slidenum">
              <a:rPr lang="en-US"/>
              <a:pPr/>
              <a:t>34</a:t>
            </a:fld>
            <a:endParaRPr lang="en-US"/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914" y="798490"/>
            <a:ext cx="10387885" cy="5378473"/>
          </a:xfrm>
        </p:spPr>
        <p:txBody>
          <a:bodyPr>
            <a:normAutofit/>
          </a:bodyPr>
          <a:lstStyle/>
          <a:p>
            <a:pPr lvl="1" algn="just">
              <a:buFontTx/>
              <a:buNone/>
            </a:pPr>
            <a:r>
              <a:rPr lang="sl-SI" sz="3600" dirty="0" smtClean="0"/>
              <a:t>3)</a:t>
            </a: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 err="1"/>
              <a:t>smanjenja</a:t>
            </a:r>
            <a:r>
              <a:rPr lang="en-US" sz="3600" dirty="0"/>
              <a:t> </a:t>
            </a:r>
            <a:r>
              <a:rPr lang="en-US" sz="3600" dirty="0" err="1"/>
              <a:t>deficita</a:t>
            </a:r>
            <a:r>
              <a:rPr lang="en-US" sz="3600" dirty="0"/>
              <a:t> u </a:t>
            </a:r>
            <a:r>
              <a:rPr lang="en-US" sz="3600" dirty="0" err="1"/>
              <a:t>platnom</a:t>
            </a:r>
            <a:r>
              <a:rPr lang="en-US" sz="3600" dirty="0"/>
              <a:t> </a:t>
            </a:r>
            <a:r>
              <a:rPr lang="en-US" sz="3600" dirty="0" err="1"/>
              <a:t>bilansu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sl-SI" sz="3600" dirty="0"/>
              <a:t>     </a:t>
            </a:r>
            <a:r>
              <a:rPr lang="en-US" sz="3600" dirty="0"/>
              <a:t>4)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finansiranja</a:t>
            </a:r>
            <a:r>
              <a:rPr lang="en-US" sz="3600" dirty="0"/>
              <a:t> </a:t>
            </a:r>
            <a:r>
              <a:rPr lang="en-US" sz="3600" dirty="0" err="1"/>
              <a:t>deficita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eta</a:t>
            </a:r>
            <a:r>
              <a:rPr lang="en-US" sz="3600" dirty="0"/>
              <a:t>, </a:t>
            </a:r>
            <a:r>
              <a:rPr lang="en-US" sz="3600" dirty="0" err="1"/>
              <a:t>vezanog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visoke</a:t>
            </a:r>
            <a:r>
              <a:rPr lang="en-US" sz="3600" dirty="0"/>
              <a:t> </a:t>
            </a:r>
            <a:r>
              <a:rPr lang="en-US" sz="3600" dirty="0" err="1"/>
              <a:t>vojne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ne</a:t>
            </a:r>
            <a:r>
              <a:rPr lang="sl-SI" sz="3600" dirty="0"/>
              <a:t>p</a:t>
            </a:r>
            <a:r>
              <a:rPr lang="en-US" sz="3600" dirty="0"/>
              <a:t>r</a:t>
            </a:r>
            <a:r>
              <a:rPr lang="sl-SI" sz="3600" dirty="0"/>
              <a:t>iv</a:t>
            </a:r>
            <a:r>
              <a:rPr lang="en-US" sz="3600" dirty="0" err="1"/>
              <a:t>edne</a:t>
            </a:r>
            <a:r>
              <a:rPr lang="en-US" sz="3600" dirty="0"/>
              <a:t> </a:t>
            </a:r>
            <a:r>
              <a:rPr lang="en-US" sz="3600" dirty="0" err="1"/>
              <a:t>rashode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err="1" smtClean="0"/>
              <a:t>Ovakvi</a:t>
            </a:r>
            <a:r>
              <a:rPr lang="en-US" sz="3600" dirty="0" smtClean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se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nazivaju</a:t>
            </a:r>
            <a:r>
              <a:rPr lang="en-US" sz="3600" dirty="0"/>
              <a:t> </a:t>
            </a:r>
            <a:r>
              <a:rPr lang="en-US" sz="3600" dirty="0" err="1"/>
              <a:t>mrtvi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, s </a:t>
            </a:r>
            <a:r>
              <a:rPr lang="en-US" sz="3600" dirty="0" err="1"/>
              <a:t>obzirom</a:t>
            </a:r>
            <a:r>
              <a:rPr lang="en-US" sz="3600" dirty="0"/>
              <a:t>  da ne </a:t>
            </a:r>
            <a:r>
              <a:rPr lang="en-US" sz="3600" dirty="0" err="1"/>
              <a:t>doprinose</a:t>
            </a:r>
            <a:r>
              <a:rPr lang="en-US" sz="3600" dirty="0"/>
              <a:t> </a:t>
            </a:r>
            <a:r>
              <a:rPr lang="en-US" sz="3600" dirty="0" err="1"/>
              <a:t>porastu</a:t>
            </a:r>
            <a:r>
              <a:rPr lang="en-US" sz="3600" dirty="0"/>
              <a:t> </a:t>
            </a:r>
            <a:r>
              <a:rPr lang="en-US" sz="3600" dirty="0" err="1"/>
              <a:t>nacionalnog</a:t>
            </a:r>
            <a:r>
              <a:rPr lang="en-US" sz="3600" dirty="0"/>
              <a:t> </a:t>
            </a:r>
            <a:r>
              <a:rPr lang="en-US" sz="3600" dirty="0" err="1" smtClean="0"/>
              <a:t>dohotka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555062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CA9C-4471-4B6F-A54C-37A030B8EEA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B7EC-6627-48A1-B8C8-20080DBF16A6}" type="slidenum">
              <a:rPr lang="en-US"/>
              <a:pPr/>
              <a:t>35</a:t>
            </a:fld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en-US" sz="3600" dirty="0"/>
              <a:t>2) DOBROVOLJNI I PRINUDNI ZAJMOVI</a:t>
            </a:r>
          </a:p>
          <a:p>
            <a:pPr marL="609600" indent="-609600" algn="just">
              <a:buNone/>
            </a:pPr>
            <a:r>
              <a:rPr lang="en-US" sz="3600" dirty="0" err="1"/>
              <a:t>Dobrovoljni</a:t>
            </a:r>
            <a:r>
              <a:rPr lang="en-US" sz="3600" dirty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 se </a:t>
            </a:r>
            <a:r>
              <a:rPr lang="en-US" sz="3600" dirty="0" err="1"/>
              <a:t>zasnivaju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osnovnim</a:t>
            </a:r>
            <a:r>
              <a:rPr lang="en-US" sz="3600" dirty="0"/>
              <a:t> </a:t>
            </a:r>
            <a:r>
              <a:rPr lang="en-US" sz="3600" dirty="0" err="1"/>
              <a:t>interesima</a:t>
            </a:r>
            <a:r>
              <a:rPr lang="en-US" sz="3600" dirty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b="1" dirty="0"/>
              <a:t> </a:t>
            </a:r>
            <a:r>
              <a:rPr lang="en-US" sz="3600" dirty="0"/>
              <a:t>se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sl-SI" sz="3600" dirty="0"/>
              <a:t>nekih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/>
              <a:t>koristi</a:t>
            </a:r>
            <a:r>
              <a:rPr lang="en-US" sz="3600" dirty="0"/>
              <a:t> </a:t>
            </a:r>
            <a:r>
              <a:rPr lang="en-US" sz="3600" dirty="0" err="1"/>
              <a:t>prinudom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pritiskom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nosioce</a:t>
            </a:r>
            <a:r>
              <a:rPr lang="en-US" sz="3600" dirty="0"/>
              <a:t> </a:t>
            </a:r>
            <a:r>
              <a:rPr lang="en-US" sz="3600" dirty="0" err="1"/>
              <a:t>dobdaka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609600" indent="-609600" algn="just">
              <a:buNone/>
            </a:pPr>
            <a:r>
              <a:rPr lang="en-US" sz="3600" dirty="0" smtClean="0"/>
              <a:t> </a:t>
            </a:r>
            <a:r>
              <a:rPr lang="en-US" sz="3600" dirty="0" err="1"/>
              <a:t>Postoje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patriotski</a:t>
            </a:r>
            <a:r>
              <a:rPr lang="en-US" sz="3600" dirty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. U </a:t>
            </a:r>
            <a:r>
              <a:rPr lang="en-US" sz="3600" dirty="0" err="1"/>
              <a:t>prikupljanju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/>
              <a:t>putem</a:t>
            </a:r>
            <a:r>
              <a:rPr lang="en-US" sz="3600" dirty="0"/>
              <a:t> </a:t>
            </a:r>
            <a:r>
              <a:rPr lang="en-US" sz="3600" dirty="0" err="1"/>
              <a:t>ovih</a:t>
            </a:r>
            <a:r>
              <a:rPr lang="en-US" sz="3600" dirty="0"/>
              <a:t> </a:t>
            </a:r>
            <a:r>
              <a:rPr lang="en-US" sz="3600" dirty="0" err="1"/>
              <a:t>zajmova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koristi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oslanja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patriotska</a:t>
            </a:r>
            <a:r>
              <a:rPr lang="en-US" sz="3600" dirty="0"/>
              <a:t> </a:t>
            </a:r>
            <a:r>
              <a:rPr lang="en-US" sz="3600" dirty="0" err="1" smtClean="0"/>
              <a:t>ose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66200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B9C3-AD1E-49E2-A17E-C13114AFDC2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C967-557E-404E-9475-9B90B58109BD}" type="slidenum">
              <a:rPr lang="en-US"/>
              <a:pPr/>
              <a:t>36</a:t>
            </a:fld>
            <a:endParaRPr lang="en-US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25003"/>
            <a:ext cx="10515600" cy="5751960"/>
          </a:xfrm>
        </p:spPr>
        <p:txBody>
          <a:bodyPr/>
          <a:lstStyle/>
          <a:p>
            <a:pPr marL="742950" indent="-742950" algn="just">
              <a:lnSpc>
                <a:spcPct val="90000"/>
              </a:lnSpc>
              <a:buFontTx/>
              <a:buAutoNum type="alphaLcParenR"/>
            </a:pPr>
            <a:r>
              <a:rPr lang="en-US" sz="3600" b="1" dirty="0" err="1" smtClean="0"/>
              <a:t>Dobrovoljni</a:t>
            </a:r>
            <a:r>
              <a:rPr lang="en-US" sz="3600" b="1" dirty="0" smtClean="0"/>
              <a:t> </a:t>
            </a:r>
            <a:r>
              <a:rPr lang="en-US" sz="3600" b="1" dirty="0" err="1"/>
              <a:t>zajmovi</a:t>
            </a:r>
            <a:r>
              <a:rPr lang="en-US" sz="3600" b="1" dirty="0"/>
              <a:t> </a:t>
            </a:r>
            <a:endParaRPr lang="sr-Latn-ME" sz="3600" b="1" dirty="0" smtClean="0"/>
          </a:p>
          <a:p>
            <a:pPr algn="just"/>
            <a:r>
              <a:rPr lang="sr-Latn-ME" sz="3600" dirty="0" smtClean="0"/>
              <a:t>Z</a:t>
            </a:r>
            <a:r>
              <a:rPr lang="en-US" sz="3600" dirty="0" err="1" smtClean="0"/>
              <a:t>asnivaju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me</a:t>
            </a:r>
            <a:r>
              <a:rPr lang="sl-SI" sz="3600" dirty="0"/>
              <a:t>dj</a:t>
            </a:r>
            <a:r>
              <a:rPr lang="en-US" sz="3600" dirty="0" err="1"/>
              <a:t>usobnom</a:t>
            </a:r>
            <a:r>
              <a:rPr lang="en-US" sz="3600" dirty="0"/>
              <a:t> </a:t>
            </a:r>
            <a:r>
              <a:rPr lang="en-US" sz="3600" dirty="0" err="1"/>
              <a:t>sporazumu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n</a:t>
            </a:r>
            <a:r>
              <a:rPr lang="en-US" sz="3600" dirty="0" err="1"/>
              <a:t>osioca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u </a:t>
            </a:r>
            <a:r>
              <a:rPr lang="en-US" sz="3600" dirty="0" err="1"/>
              <a:t>kojem</a:t>
            </a:r>
            <a:r>
              <a:rPr lang="en-US" sz="3600" dirty="0"/>
              <a:t>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 smtClean="0"/>
              <a:t>zajedni</a:t>
            </a:r>
            <a:r>
              <a:rPr lang="sl-SI" sz="3600" dirty="0"/>
              <a:t>č</a:t>
            </a:r>
            <a:r>
              <a:rPr lang="en-US" sz="3600" dirty="0" err="1" smtClean="0"/>
              <a:t>ki</a:t>
            </a:r>
            <a:r>
              <a:rPr lang="en-US" sz="3600" dirty="0" smtClean="0"/>
              <a:t> </a:t>
            </a:r>
            <a:r>
              <a:rPr lang="en-US" sz="3600" dirty="0" err="1"/>
              <a:t>interes</a:t>
            </a:r>
            <a:r>
              <a:rPr lang="en-US" sz="3600" dirty="0"/>
              <a:t>,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u </a:t>
            </a:r>
            <a:r>
              <a:rPr lang="en-US" sz="3600" dirty="0" err="1"/>
              <a:t>obliku</a:t>
            </a:r>
            <a:r>
              <a:rPr lang="en-US" sz="3600" dirty="0"/>
              <a:t> </a:t>
            </a:r>
            <a:r>
              <a:rPr lang="sl-SI" sz="3600" dirty="0" smtClean="0"/>
              <a:t>već</a:t>
            </a:r>
            <a:r>
              <a:rPr lang="en-US" sz="3600" dirty="0" smtClean="0"/>
              <a:t>e </a:t>
            </a:r>
            <a:r>
              <a:rPr lang="en-US" sz="3600" dirty="0" err="1"/>
              <a:t>kamatne</a:t>
            </a:r>
            <a:r>
              <a:rPr lang="en-US" sz="3600" dirty="0"/>
              <a:t> </a:t>
            </a:r>
            <a:r>
              <a:rPr lang="sl-SI" sz="3600" dirty="0"/>
              <a:t>st</a:t>
            </a:r>
            <a:r>
              <a:rPr lang="en-US" sz="3600" dirty="0" err="1"/>
              <a:t>ope</a:t>
            </a:r>
            <a:r>
              <a:rPr lang="en-US" sz="3600" dirty="0"/>
              <a:t>, </a:t>
            </a:r>
            <a:r>
              <a:rPr lang="en-US" sz="3600" dirty="0" err="1"/>
              <a:t>poreskih</a:t>
            </a:r>
            <a:r>
              <a:rPr lang="en-US" sz="3600" dirty="0"/>
              <a:t> </a:t>
            </a:r>
            <a:r>
              <a:rPr lang="en-US" sz="3600" dirty="0" err="1"/>
              <a:t>ola</a:t>
            </a:r>
            <a:r>
              <a:rPr lang="sl-SI" sz="3600" dirty="0" smtClean="0"/>
              <a:t>kš</a:t>
            </a:r>
            <a:r>
              <a:rPr lang="en-US" sz="3600" dirty="0" err="1" smtClean="0"/>
              <a:t>ica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</a:t>
            </a:r>
            <a:r>
              <a:rPr lang="sl-SI" sz="3600" dirty="0"/>
              <a:t>ru</a:t>
            </a:r>
            <a:r>
              <a:rPr lang="en-US" sz="3600" dirty="0" err="1"/>
              <a:t>gih</a:t>
            </a:r>
            <a:r>
              <a:rPr lang="en-US" sz="3600" dirty="0"/>
              <a:t> </a:t>
            </a:r>
            <a:r>
              <a:rPr lang="en-US" sz="3600" dirty="0" err="1"/>
              <a:t>pogodnosti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 smtClean="0"/>
              <a:t>Kamata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sl-SI" sz="3600" dirty="0"/>
              <a:t>v</a:t>
            </a:r>
            <a:r>
              <a:rPr lang="en-US" sz="3600" dirty="0" smtClean="0"/>
              <a:t>e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od </a:t>
            </a:r>
            <a:r>
              <a:rPr lang="en-US" sz="3600" dirty="0" err="1"/>
              <a:t>bankarske</a:t>
            </a:r>
            <a:r>
              <a:rPr lang="sl-SI" sz="3600" dirty="0"/>
              <a:t> i </a:t>
            </a:r>
            <a:r>
              <a:rPr lang="sl-SI" sz="3600" dirty="0" smtClean="0"/>
              <a:t>trž</a:t>
            </a:r>
            <a:r>
              <a:rPr lang="en-US" sz="3600" dirty="0" err="1" smtClean="0"/>
              <a:t>i</a:t>
            </a:r>
            <a:r>
              <a:rPr lang="sr-Latn-ME" sz="3600" dirty="0" smtClean="0"/>
              <a:t>š</a:t>
            </a:r>
            <a:r>
              <a:rPr lang="en-US" sz="3600" dirty="0" smtClean="0"/>
              <a:t>ne</a:t>
            </a:r>
            <a:r>
              <a:rPr lang="en-US" sz="3600" dirty="0"/>
              <a:t>, a </a:t>
            </a:r>
            <a:r>
              <a:rPr lang="en-US" sz="3600" dirty="0" err="1"/>
              <a:t>sigu</a:t>
            </a:r>
            <a:r>
              <a:rPr lang="sl-SI" sz="3600" dirty="0"/>
              <a:t>rn</a:t>
            </a:r>
            <a:r>
              <a:rPr lang="en-US" sz="3600" dirty="0" err="1"/>
              <a:t>ost</a:t>
            </a:r>
            <a:r>
              <a:rPr lang="en-US" sz="3600" dirty="0"/>
              <a:t> </a:t>
            </a:r>
            <a:r>
              <a:rPr lang="en-US" sz="3600" dirty="0" err="1" smtClean="0"/>
              <a:t>povra</a:t>
            </a:r>
            <a:r>
              <a:rPr lang="sl-SI" sz="3600" dirty="0"/>
              <a:t>ć</a:t>
            </a:r>
            <a:r>
              <a:rPr lang="en-US" sz="3600" dirty="0" err="1" smtClean="0"/>
              <a:t>aja</a:t>
            </a:r>
            <a:r>
              <a:rPr lang="en-US" sz="3600" dirty="0" smtClean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/>
              <a:t>kombinovana</a:t>
            </a:r>
            <a:r>
              <a:rPr lang="en-US" sz="3600" dirty="0"/>
              <a:t> s </a:t>
            </a:r>
            <a:r>
              <a:rPr lang="en-US" sz="3600" dirty="0" err="1"/>
              <a:t>patriotskim</a:t>
            </a:r>
            <a:r>
              <a:rPr lang="en-US" sz="3600" dirty="0"/>
              <a:t> </a:t>
            </a:r>
            <a:r>
              <a:rPr lang="en-US" sz="3600" dirty="0" err="1"/>
              <a:t>elementima</a:t>
            </a:r>
            <a:r>
              <a:rPr lang="en-US" sz="3600" dirty="0"/>
              <a:t>, </a:t>
            </a:r>
            <a:r>
              <a:rPr lang="sl-SI" sz="3600" dirty="0"/>
              <a:t>č</a:t>
            </a:r>
            <a:r>
              <a:rPr lang="sl-SI" sz="3600" dirty="0" smtClean="0"/>
              <a:t>i</a:t>
            </a:r>
            <a:r>
              <a:rPr lang="en-US" sz="3600" dirty="0" err="1"/>
              <a:t>ni</a:t>
            </a:r>
            <a:r>
              <a:rPr lang="en-US" sz="3600" dirty="0"/>
              <a:t> </a:t>
            </a:r>
            <a:r>
              <a:rPr lang="en-US" sz="3600" dirty="0" err="1"/>
              <a:t>ih</a:t>
            </a:r>
            <a:r>
              <a:rPr lang="en-US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en-US" sz="3600" dirty="0" err="1" smtClean="0"/>
              <a:t>ra</a:t>
            </a:r>
            <a:r>
              <a:rPr lang="sl-SI" sz="3600" dirty="0"/>
              <a:t>š</a:t>
            </a:r>
            <a:r>
              <a:rPr lang="en-US" sz="3600" dirty="0" err="1" smtClean="0"/>
              <a:t>irenim</a:t>
            </a:r>
            <a:r>
              <a:rPr lang="en-US" sz="3600" dirty="0" smtClean="0"/>
              <a:t> </a:t>
            </a:r>
            <a:r>
              <a:rPr lang="en-US" sz="3600" dirty="0" err="1"/>
              <a:t>oblikom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8204172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36853-6742-436A-9725-D17C0D1533F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96EA6-FA0B-4560-98C2-D5E84D309E18}" type="slidenum">
              <a:rPr lang="en-US"/>
              <a:pPr/>
              <a:t>37</a:t>
            </a:fld>
            <a:endParaRPr lang="en-US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96214"/>
            <a:ext cx="10515600" cy="5880749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b="1" dirty="0" err="1"/>
              <a:t>Prinudni</a:t>
            </a:r>
            <a:r>
              <a:rPr lang="en-US" sz="3600" b="1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 smtClean="0"/>
              <a:t>dugovi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sr-Latn-ME" sz="3600" dirty="0" smtClean="0"/>
              <a:t>J</a:t>
            </a:r>
            <a:r>
              <a:rPr lang="en-US" sz="3600" dirty="0" err="1" smtClean="0"/>
              <a:t>avijaju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treba</a:t>
            </a:r>
            <a:r>
              <a:rPr lang="en-US" sz="3600" dirty="0"/>
              <a:t> da </a:t>
            </a:r>
            <a:r>
              <a:rPr lang="en-US" sz="3600" dirty="0" err="1"/>
              <a:t>dod</a:t>
            </a:r>
            <a:r>
              <a:rPr lang="sl-SI" sz="3600" dirty="0"/>
              <a:t>j</a:t>
            </a:r>
            <a:r>
              <a:rPr lang="en-US" sz="3600" dirty="0"/>
              <a:t>e do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ajnih</a:t>
            </a:r>
            <a:r>
              <a:rPr lang="en-US" sz="3600" dirty="0" smtClean="0"/>
              <a:t> </a:t>
            </a:r>
            <a:r>
              <a:rPr lang="sl-SI" sz="3600" dirty="0"/>
              <a:t>i</a:t>
            </a:r>
            <a:r>
              <a:rPr lang="en-US" sz="3600" dirty="0" err="1"/>
              <a:t>zvanrednih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a </a:t>
            </a:r>
            <a:r>
              <a:rPr lang="en-US" sz="3600" dirty="0" err="1"/>
              <a:t>vlasnici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</a:t>
            </a:r>
            <a:r>
              <a:rPr lang="en-US" sz="3600" dirty="0" err="1"/>
              <a:t>spremni</a:t>
            </a:r>
            <a:r>
              <a:rPr lang="en-US" sz="3600" dirty="0"/>
              <a:t> da </a:t>
            </a:r>
            <a:r>
              <a:rPr lang="en-US" sz="3600" dirty="0" err="1"/>
              <a:t>joj</a:t>
            </a:r>
            <a:r>
              <a:rPr lang="en-US" sz="3600" dirty="0"/>
              <a:t> </a:t>
            </a:r>
            <a:r>
              <a:rPr lang="sl-SI" sz="3600" dirty="0"/>
              <a:t>p</a:t>
            </a:r>
            <a:r>
              <a:rPr lang="en-US" sz="3600" dirty="0" err="1"/>
              <a:t>rivremeno</a:t>
            </a:r>
            <a:r>
              <a:rPr lang="en-US" sz="3600" dirty="0"/>
              <a:t> </a:t>
            </a:r>
            <a:r>
              <a:rPr lang="sl-SI" sz="3600" dirty="0"/>
              <a:t>u</a:t>
            </a:r>
            <a:r>
              <a:rPr lang="en-US" sz="3600" dirty="0" err="1"/>
              <a:t>stupe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dohotke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/>
              <a:t>Ovaj</a:t>
            </a:r>
            <a:r>
              <a:rPr lang="en-US" sz="3600" dirty="0"/>
              <a:t> </a:t>
            </a:r>
            <a:r>
              <a:rPr lang="en-US" sz="3600" dirty="0" err="1"/>
              <a:t>oblik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nalazi</a:t>
            </a:r>
            <a:r>
              <a:rPr lang="en-US" sz="3600" dirty="0"/>
              <a:t> se </a:t>
            </a:r>
            <a:r>
              <a:rPr lang="en-US" sz="3600" dirty="0" err="1"/>
              <a:t>izme</a:t>
            </a:r>
            <a:r>
              <a:rPr lang="sl-SI" sz="3600" dirty="0"/>
              <a:t>dj</a:t>
            </a:r>
            <a:r>
              <a:rPr lang="en-US" sz="3600" dirty="0"/>
              <a:t>u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dobrovoljnih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obavezuje</a:t>
            </a:r>
            <a:r>
              <a:rPr lang="en-US" sz="3600" dirty="0"/>
              <a:t> da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sredstva</a:t>
            </a:r>
            <a:r>
              <a:rPr lang="en-US" sz="3600" dirty="0"/>
              <a:t> u </a:t>
            </a:r>
            <a:r>
              <a:rPr lang="en-US" sz="3600" dirty="0" err="1" smtClean="0"/>
              <a:t>odre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vremenu</a:t>
            </a:r>
            <a:r>
              <a:rPr lang="en-US" sz="3600" dirty="0"/>
              <a:t> </a:t>
            </a:r>
            <a:r>
              <a:rPr lang="en-US" sz="3600" dirty="0" err="1"/>
              <a:t>vratiti</a:t>
            </a:r>
            <a:r>
              <a:rPr lang="en-US" sz="3600" dirty="0"/>
              <a:t> </a:t>
            </a:r>
            <a:r>
              <a:rPr lang="en-US" sz="3600" dirty="0" err="1"/>
              <a:t>zajedno</a:t>
            </a:r>
            <a:r>
              <a:rPr lang="en-US" sz="3600" dirty="0"/>
              <a:t> s </a:t>
            </a:r>
            <a:r>
              <a:rPr lang="en-US" sz="3600" dirty="0" err="1"/>
              <a:t>kamatom</a:t>
            </a:r>
            <a:r>
              <a:rPr lang="en-US" sz="3600" dirty="0"/>
              <a:t>, a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je ova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a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sl-SI" sz="3600" dirty="0"/>
              <a:t>š</a:t>
            </a:r>
            <a:r>
              <a:rPr lang="sl-SI" sz="3600" dirty="0" smtClean="0"/>
              <a:t>n</a:t>
            </a:r>
            <a:r>
              <a:rPr lang="en-US" sz="3600" dirty="0"/>
              <a:t>u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dobrovoljnih</a:t>
            </a:r>
            <a:r>
              <a:rPr lang="en-US" sz="3600" dirty="0"/>
              <a:t> </a:t>
            </a:r>
            <a:r>
              <a:rPr lang="en-US" sz="3600" dirty="0" err="1"/>
              <a:t>zajmova</a:t>
            </a:r>
            <a:r>
              <a:rPr lang="en-US" sz="36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2573542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E483-1CE9-4562-95AD-00916F81BD8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07E1-6C50-45D2-A0BC-68C9D9774678}" type="slidenum">
              <a:rPr lang="en-US"/>
              <a:pPr/>
              <a:t>38</a:t>
            </a:fld>
            <a:endParaRPr lang="en-US"/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37882"/>
            <a:ext cx="10515600" cy="5739081"/>
          </a:xfrm>
        </p:spPr>
        <p:txBody>
          <a:bodyPr/>
          <a:lstStyle/>
          <a:p>
            <a:pPr lvl="1" algn="just"/>
            <a:r>
              <a:rPr lang="en-US" sz="3600" dirty="0"/>
              <a:t>S</a:t>
            </a:r>
            <a:r>
              <a:rPr lang="sl-SI" sz="3600" dirty="0"/>
              <a:t>l</a:t>
            </a:r>
            <a:r>
              <a:rPr lang="en-US" sz="3600" dirty="0" err="1" smtClean="0"/>
              <a:t>i</a:t>
            </a:r>
            <a:r>
              <a:rPr lang="sl-SI" sz="3600" dirty="0"/>
              <a:t>č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/>
              <a:t>s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proizlazi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elemenata</a:t>
            </a:r>
            <a:r>
              <a:rPr lang="en-US" sz="3600" dirty="0"/>
              <a:t> </a:t>
            </a:r>
            <a:r>
              <a:rPr lang="en-US" sz="3600" dirty="0" err="1"/>
              <a:t>prinude</a:t>
            </a:r>
            <a:r>
              <a:rPr lang="en-US" sz="3600" dirty="0"/>
              <a:t>, 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toga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ima</a:t>
            </a:r>
            <a:r>
              <a:rPr lang="sl-SI" sz="3600" dirty="0"/>
              <a:t> </a:t>
            </a:r>
            <a:r>
              <a:rPr lang="en-US" sz="3600" dirty="0" err="1"/>
              <a:t>sva</a:t>
            </a:r>
            <a:r>
              <a:rPr lang="en-US" sz="3600" dirty="0"/>
              <a:t> </a:t>
            </a:r>
            <a:r>
              <a:rPr lang="en-US" sz="3600" dirty="0" err="1"/>
              <a:t>svojstva</a:t>
            </a:r>
            <a:r>
              <a:rPr lang="en-US" sz="3600" dirty="0"/>
              <a:t> </a:t>
            </a:r>
            <a:r>
              <a:rPr lang="en-US" sz="3600" dirty="0" err="1"/>
              <a:t>poreskog</a:t>
            </a:r>
            <a:r>
              <a:rPr lang="en-US" sz="3600" dirty="0"/>
              <a:t> </a:t>
            </a:r>
            <a:r>
              <a:rPr lang="en-US" sz="3600" dirty="0" err="1"/>
              <a:t>pritiska</a:t>
            </a:r>
            <a:r>
              <a:rPr lang="en-US" sz="3600" dirty="0"/>
              <a:t>. </a:t>
            </a:r>
            <a:endParaRPr lang="sr-Latn-ME" sz="3600" dirty="0" smtClean="0"/>
          </a:p>
          <a:p>
            <a:pPr lvl="1" algn="just"/>
            <a:r>
              <a:rPr lang="en-US" sz="3600" dirty="0" err="1" smtClean="0"/>
              <a:t>Prinudnim</a:t>
            </a:r>
            <a:r>
              <a:rPr lang="en-US" sz="3600" dirty="0" smtClean="0"/>
              <a:t> </a:t>
            </a:r>
            <a:r>
              <a:rPr lang="en-US" sz="3600" dirty="0" err="1"/>
              <a:t>zajmovima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pristupa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u </a:t>
            </a:r>
            <a:r>
              <a:rPr lang="en-US" sz="3600" dirty="0" err="1"/>
              <a:t>izvanrednim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/>
            <a:r>
              <a:rPr lang="en-US" sz="3600" dirty="0" smtClean="0"/>
              <a:t> </a:t>
            </a:r>
            <a:r>
              <a:rPr lang="en-US" sz="3600" dirty="0" err="1"/>
              <a:t>Imovina</a:t>
            </a:r>
            <a:r>
              <a:rPr lang="en-US" sz="3600" dirty="0"/>
              <a:t> </a:t>
            </a:r>
            <a:r>
              <a:rPr lang="en-US" sz="3600" dirty="0" err="1"/>
              <a:t>nosilaca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osnova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4137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C7E9-C824-46A5-8607-2695548B173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F68E3-77F8-46DB-9D99-204FF314D6A5}" type="slidenum">
              <a:rPr lang="en-US"/>
              <a:pPr/>
              <a:t>39</a:t>
            </a:fld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927279"/>
            <a:ext cx="10619704" cy="52496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200" dirty="0"/>
              <a:t>P</a:t>
            </a:r>
            <a:r>
              <a:rPr lang="sl-SI" sz="3200" dirty="0"/>
              <a:t>r</a:t>
            </a:r>
            <a:r>
              <a:rPr lang="en-US" sz="3200" dirty="0" err="1"/>
              <a:t>em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oblic</a:t>
            </a:r>
            <a:r>
              <a:rPr lang="sl-SI" sz="3200" dirty="0"/>
              <a:t>im</a:t>
            </a:r>
            <a:r>
              <a:rPr lang="en-US" sz="3200" dirty="0"/>
              <a:t>a u </a:t>
            </a:r>
            <a:r>
              <a:rPr lang="en-US" sz="3200" dirty="0" err="1"/>
              <a:t>koj</a:t>
            </a:r>
            <a:r>
              <a:rPr lang="sl-SI" sz="3200" dirty="0"/>
              <a:t>i</a:t>
            </a:r>
            <a:r>
              <a:rPr lang="en-US" sz="3200" dirty="0"/>
              <a:t>m</a:t>
            </a:r>
            <a:r>
              <a:rPr lang="sl-SI" sz="3200" dirty="0"/>
              <a:t>a</a:t>
            </a:r>
            <a:r>
              <a:rPr lang="en-US" sz="3200" dirty="0"/>
              <a:t> se </a:t>
            </a:r>
            <a:r>
              <a:rPr lang="en-US" sz="3200" dirty="0" err="1"/>
              <a:t>javljaju</a:t>
            </a:r>
            <a:r>
              <a:rPr lang="en-US" sz="3200" dirty="0"/>
              <a:t>, </a:t>
            </a:r>
            <a:r>
              <a:rPr lang="en-US" sz="3200" dirty="0" smtClean="0"/>
              <a:t> </a:t>
            </a:r>
            <a:r>
              <a:rPr lang="en-US" sz="3200" dirty="0" err="1"/>
              <a:t>javni</a:t>
            </a:r>
            <a:r>
              <a:rPr lang="en-US" sz="3200" dirty="0"/>
              <a:t> </a:t>
            </a:r>
            <a:r>
              <a:rPr lang="en-US" sz="3200" dirty="0" err="1"/>
              <a:t>dugovi</a:t>
            </a:r>
            <a:r>
              <a:rPr lang="en-US" sz="3200" dirty="0"/>
              <a:t>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:</a:t>
            </a:r>
            <a:r>
              <a:rPr lang="sl-SI" sz="3200" dirty="0"/>
              <a:t> j</a:t>
            </a:r>
            <a:r>
              <a:rPr lang="en-US" sz="3200" dirty="0" err="1"/>
              <a:t>avni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prikriveni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Javni</a:t>
            </a:r>
            <a:r>
              <a:rPr lang="en-US" sz="3200" dirty="0" smtClean="0"/>
              <a:t> </a:t>
            </a:r>
            <a:r>
              <a:rPr lang="en-US" sz="3200" dirty="0" err="1"/>
              <a:t>zajam</a:t>
            </a:r>
            <a:r>
              <a:rPr lang="en-US" sz="3200" dirty="0"/>
              <a:t> je </a:t>
            </a:r>
            <a:r>
              <a:rPr lang="en-US" sz="3200" dirty="0" err="1" smtClean="0"/>
              <a:t>pra</a:t>
            </a:r>
            <a:r>
              <a:rPr lang="sl-SI" sz="3200" dirty="0"/>
              <a:t>ć</a:t>
            </a:r>
            <a:r>
              <a:rPr lang="en-US" sz="3200" dirty="0" err="1" smtClean="0"/>
              <a:t>en</a:t>
            </a:r>
            <a:r>
              <a:rPr lang="en-US" sz="3200" dirty="0" smtClean="0"/>
              <a:t> </a:t>
            </a:r>
            <a:r>
              <a:rPr lang="en-US" sz="3200" dirty="0" err="1"/>
              <a:t>svim</a:t>
            </a:r>
            <a:r>
              <a:rPr lang="en-US" sz="3200" dirty="0"/>
              <a:t> </a:t>
            </a:r>
            <a:r>
              <a:rPr lang="en-US" sz="3200" dirty="0" err="1"/>
              <a:t>elementima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aktivnosti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 err="1"/>
              <a:t>pri</a:t>
            </a:r>
            <a:r>
              <a:rPr lang="en-US" sz="3200" dirty="0"/>
              <a:t> </a:t>
            </a:r>
            <a:r>
              <a:rPr lang="en-US" sz="3200" dirty="0" err="1"/>
              <a:t>raspisivanju</a:t>
            </a:r>
            <a:r>
              <a:rPr lang="en-US" sz="3200" dirty="0"/>
              <a:t>, </a:t>
            </a:r>
            <a:r>
              <a:rPr lang="en-US" sz="3200" dirty="0" err="1"/>
              <a:t>upisu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 smtClean="0"/>
              <a:t>vra</a:t>
            </a:r>
            <a:r>
              <a:rPr lang="sl-SI" sz="3200" dirty="0"/>
              <a:t>ć</a:t>
            </a:r>
            <a:r>
              <a:rPr lang="en-US" sz="3200" dirty="0" err="1" smtClean="0"/>
              <a:t>anju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Priknveni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se </a:t>
            </a:r>
            <a:r>
              <a:rPr lang="en-US" sz="3200" dirty="0" err="1"/>
              <a:t>retko</a:t>
            </a:r>
            <a:r>
              <a:rPr lang="en-US" sz="3200" dirty="0"/>
              <a:t> </a:t>
            </a:r>
            <a:r>
              <a:rPr lang="en-US" sz="3200" dirty="0" err="1"/>
              <a:t>koristi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njega</a:t>
            </a:r>
            <a:r>
              <a:rPr lang="en-US" sz="3200" dirty="0"/>
              <a:t> </a:t>
            </a:r>
            <a:r>
              <a:rPr lang="en-US" sz="3200" dirty="0" err="1"/>
              <a:t>finansijska</a:t>
            </a:r>
            <a:r>
              <a:rPr lang="en-US" sz="3200" dirty="0"/>
              <a:t> </a:t>
            </a:r>
            <a:r>
              <a:rPr lang="en-US" sz="3200" dirty="0" err="1"/>
              <a:t>teorija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politika</a:t>
            </a:r>
            <a:r>
              <a:rPr lang="en-US" sz="3200" dirty="0"/>
              <a:t> ne </a:t>
            </a:r>
            <a:r>
              <a:rPr lang="en-US" sz="3200" dirty="0" err="1" smtClean="0"/>
              <a:t>preporu</a:t>
            </a:r>
            <a:r>
              <a:rPr lang="sl-SI" sz="3200" dirty="0"/>
              <a:t>č</a:t>
            </a:r>
            <a:r>
              <a:rPr lang="en-US" sz="3200" dirty="0" err="1" smtClean="0"/>
              <a:t>uju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sr-Latn-ME" sz="3200" dirty="0" smtClean="0"/>
              <a:t>P</a:t>
            </a:r>
            <a:r>
              <a:rPr lang="en-US" sz="3200" dirty="0" err="1" smtClean="0"/>
              <a:t>rvo</a:t>
            </a:r>
            <a:r>
              <a:rPr lang="en-US" sz="3200" dirty="0"/>
              <a:t>, </a:t>
            </a:r>
            <a:r>
              <a:rPr lang="en-US" sz="3200" dirty="0" err="1" smtClean="0"/>
              <a:t>te</a:t>
            </a:r>
            <a:r>
              <a:rPr lang="sl-SI" sz="3200" dirty="0"/>
              <a:t>š</a:t>
            </a:r>
            <a:r>
              <a:rPr lang="en-US" sz="3200" dirty="0" err="1" smtClean="0"/>
              <a:t>ko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smtClean="0"/>
              <a:t>ta</a:t>
            </a:r>
            <a:r>
              <a:rPr lang="sl-SI" sz="3200" dirty="0"/>
              <a:t>č</a:t>
            </a:r>
            <a:r>
              <a:rPr lang="en-US" sz="3200" dirty="0" smtClean="0"/>
              <a:t>no </a:t>
            </a:r>
            <a:r>
              <a:rPr lang="en-US" sz="3200" dirty="0" err="1"/>
              <a:t>utvrditi</a:t>
            </a:r>
            <a:r>
              <a:rPr lang="en-US" sz="3200" dirty="0"/>
              <a:t> </a:t>
            </a:r>
            <a:r>
              <a:rPr lang="en-US" sz="3200" dirty="0" err="1"/>
              <a:t>stvano</a:t>
            </a:r>
            <a:r>
              <a:rPr lang="en-US" sz="3200" dirty="0"/>
              <a:t> </a:t>
            </a:r>
            <a:r>
              <a:rPr lang="en-US" sz="3200" dirty="0" err="1"/>
              <a:t>imovinsko</a:t>
            </a:r>
            <a:r>
              <a:rPr lang="en-US" sz="3200" dirty="0"/>
              <a:t> </a:t>
            </a:r>
            <a:r>
              <a:rPr lang="en-US" sz="3200" dirty="0" err="1"/>
              <a:t>stanje</a:t>
            </a:r>
            <a:r>
              <a:rPr lang="en-US" sz="3200" dirty="0"/>
              <a:t> </a:t>
            </a:r>
            <a:r>
              <a:rPr lang="en-US" sz="3200" dirty="0" err="1"/>
              <a:t>pojedinaca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sl-SI" sz="3200" dirty="0" smtClean="0"/>
              <a:t>izvšiti</a:t>
            </a:r>
            <a:r>
              <a:rPr lang="en-US" sz="3200" dirty="0" smtClean="0"/>
              <a:t> </a:t>
            </a:r>
            <a:r>
              <a:rPr lang="en-US" sz="3200" dirty="0" err="1"/>
              <a:t>pravednu</a:t>
            </a:r>
            <a:r>
              <a:rPr lang="en-US" sz="3200" dirty="0"/>
              <a:t> </a:t>
            </a:r>
            <a:r>
              <a:rPr lang="en-US" sz="3200" dirty="0" err="1" smtClean="0"/>
              <a:t>raspod</a:t>
            </a:r>
            <a:r>
              <a:rPr lang="sr-Latn-ME" sz="3200" dirty="0" smtClean="0"/>
              <a:t>j</a:t>
            </a:r>
            <a:r>
              <a:rPr lang="en-US" sz="3200" dirty="0" err="1" smtClean="0"/>
              <a:t>elu</a:t>
            </a:r>
            <a:r>
              <a:rPr lang="en-US" sz="3200" dirty="0" smtClean="0"/>
              <a:t> </a:t>
            </a:r>
            <a:r>
              <a:rPr lang="en-US" sz="3200" dirty="0" err="1"/>
              <a:t>tereta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</a:t>
            </a:r>
            <a:r>
              <a:rPr lang="en-US" sz="3200" dirty="0" err="1" smtClean="0"/>
              <a:t>i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sr-Latn-ME" sz="3200" dirty="0"/>
              <a:t>D</a:t>
            </a:r>
            <a:r>
              <a:rPr lang="sl-SI" sz="3200" dirty="0" smtClean="0"/>
              <a:t>r</a:t>
            </a:r>
            <a:r>
              <a:rPr lang="sr-Latn-ME" sz="3200" dirty="0" err="1"/>
              <a:t>u</a:t>
            </a:r>
            <a:r>
              <a:rPr lang="en-US" sz="3200" dirty="0" smtClean="0"/>
              <a:t>go</a:t>
            </a:r>
            <a:r>
              <a:rPr lang="en-US" sz="3200" dirty="0"/>
              <a:t>, </a:t>
            </a:r>
            <a:r>
              <a:rPr lang="en-US" sz="3200" dirty="0" err="1"/>
              <a:t>obavezni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/>
              <a:t>redovno</a:t>
            </a:r>
            <a:r>
              <a:rPr lang="en-US" sz="3200" dirty="0"/>
              <a:t> </a:t>
            </a:r>
            <a:r>
              <a:rPr lang="en-US" sz="3200" dirty="0" err="1"/>
              <a:t>oduzima</a:t>
            </a:r>
            <a:r>
              <a:rPr lang="en-US" sz="3200" dirty="0"/>
              <a:t> </a:t>
            </a:r>
            <a:r>
              <a:rPr lang="en-US" sz="3200" dirty="0" err="1" smtClean="0"/>
              <a:t>zna</a:t>
            </a:r>
            <a:r>
              <a:rPr lang="sl-SI" sz="3200" dirty="0"/>
              <a:t>č</a:t>
            </a:r>
            <a:r>
              <a:rPr lang="en-US" sz="3200" dirty="0" err="1" smtClean="0"/>
              <a:t>ajan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i</a:t>
            </a:r>
            <a:r>
              <a:rPr lang="en-US" sz="3200" dirty="0"/>
              <a:t>o </a:t>
            </a:r>
            <a:r>
              <a:rPr lang="en-US" sz="3200" dirty="0" err="1"/>
              <a:t>dohotka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kupovne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, </a:t>
            </a:r>
            <a:r>
              <a:rPr lang="en-US" sz="3200" dirty="0" err="1"/>
              <a:t>tako</a:t>
            </a:r>
            <a:r>
              <a:rPr lang="en-US" sz="3200" dirty="0"/>
              <a:t> da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/>
              <a:t>skoka</a:t>
            </a:r>
            <a:r>
              <a:rPr lang="en-US" sz="3200" dirty="0"/>
              <a:t> </a:t>
            </a:r>
            <a:r>
              <a:rPr lang="en-US" sz="3200" dirty="0" err="1"/>
              <a:t>kamata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brojnih</a:t>
            </a:r>
            <a:r>
              <a:rPr lang="en-US" sz="3200" dirty="0"/>
              <a:t> </a:t>
            </a:r>
            <a:r>
              <a:rPr lang="en-US" sz="3200" dirty="0" err="1"/>
              <a:t>indirektnih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sr-Latn-ME" sz="3200" dirty="0" err="1"/>
              <a:t>č</a:t>
            </a:r>
            <a:r>
              <a:rPr lang="en-US" sz="3200" dirty="0" err="1" smtClean="0"/>
              <a:t>esto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smtClean="0"/>
              <a:t>ne</a:t>
            </a:r>
            <a:r>
              <a:rPr lang="sl-SI" sz="3200" dirty="0"/>
              <a:t>ž</a:t>
            </a:r>
            <a:r>
              <a:rPr lang="en-US" sz="3200" dirty="0" err="1" smtClean="0"/>
              <a:t>eljenih</a:t>
            </a:r>
            <a:r>
              <a:rPr lang="en-US" sz="3200" dirty="0"/>
              <a:t>) d</a:t>
            </a:r>
            <a:r>
              <a:rPr lang="sl-SI" sz="3200" dirty="0"/>
              <a:t>j</a:t>
            </a:r>
            <a:r>
              <a:rPr lang="en-US" sz="3200" dirty="0" err="1"/>
              <a:t>elovanja</a:t>
            </a:r>
            <a:r>
              <a:rPr lang="en-US" sz="3200" dirty="0"/>
              <a:t> u </a:t>
            </a:r>
            <a:r>
              <a:rPr lang="en-US" sz="3200" dirty="0" err="1"/>
              <a:t>privredi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440486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D0943-4EE6-44F8-9C68-BD20EBAD8A2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57F-3CD7-48FC-9A48-E6F8247B05BA}" type="slidenum">
              <a:rPr lang="en-US"/>
              <a:pPr/>
              <a:t>4</a:t>
            </a:fld>
            <a:endParaRPr lang="en-US"/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540913"/>
            <a:ext cx="10735614" cy="56360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err="1"/>
              <a:t>rashode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naoru</a:t>
            </a:r>
            <a:r>
              <a:rPr lang="sl-SI" sz="3600" dirty="0"/>
              <a:t>ž</a:t>
            </a:r>
            <a:r>
              <a:rPr lang="sl-SI" sz="3600" dirty="0" smtClean="0"/>
              <a:t>n</a:t>
            </a:r>
            <a:r>
              <a:rPr lang="en-US" sz="3600" dirty="0"/>
              <a:t>je, </a:t>
            </a:r>
            <a:r>
              <a:rPr lang="en-US" sz="3600" dirty="0" err="1" smtClean="0"/>
              <a:t>izgradnju</a:t>
            </a:r>
            <a:r>
              <a:rPr lang="en-US" sz="3600" dirty="0" smtClean="0"/>
              <a:t> </a:t>
            </a:r>
            <a:r>
              <a:rPr lang="en-US" sz="3600" dirty="0" err="1" smtClean="0"/>
              <a:t>infrastruktur</a:t>
            </a:r>
            <a:r>
              <a:rPr lang="sr-Latn-ME" sz="3600" dirty="0" smtClean="0"/>
              <a:t>e</a:t>
            </a:r>
            <a:r>
              <a:rPr lang="en-US" sz="3600" dirty="0" smtClean="0"/>
              <a:t>, </a:t>
            </a:r>
            <a:r>
              <a:rPr lang="sl-SI" sz="3600" dirty="0"/>
              <a:t>i</a:t>
            </a:r>
            <a:r>
              <a:rPr lang="en-US" sz="3600" dirty="0" err="1" smtClean="0"/>
              <a:t>stra</a:t>
            </a:r>
            <a:r>
              <a:rPr lang="sl-SI" sz="3600" dirty="0"/>
              <a:t>ž</a:t>
            </a:r>
            <a:r>
              <a:rPr lang="en-US" sz="3600" dirty="0" err="1" smtClean="0"/>
              <a:t>iva</a:t>
            </a:r>
            <a:r>
              <a:rPr lang="sl-SI" sz="3600" dirty="0"/>
              <a:t>n</a:t>
            </a:r>
            <a:r>
              <a:rPr lang="en-US" sz="3600" dirty="0"/>
              <a:t>ja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, </a:t>
            </a:r>
            <a:r>
              <a:rPr lang="en-US" sz="3600" dirty="0" err="1"/>
              <a:t>energiju</a:t>
            </a:r>
            <a:r>
              <a:rPr lang="en-US" sz="3600" dirty="0"/>
              <a:t>, </a:t>
            </a:r>
            <a:r>
              <a:rPr lang="en-US" sz="3600" dirty="0" err="1"/>
              <a:t>ekologiju</a:t>
            </a:r>
            <a:r>
              <a:rPr lang="en-US" sz="3600" dirty="0"/>
              <a:t>, </a:t>
            </a:r>
            <a:r>
              <a:rPr lang="en-US" sz="3600" dirty="0" err="1"/>
              <a:t>socijalnu</a:t>
            </a:r>
            <a:r>
              <a:rPr lang="en-US" sz="3600" dirty="0"/>
              <a:t> </a:t>
            </a:r>
            <a:r>
              <a:rPr lang="en-US" sz="3600" dirty="0" err="1"/>
              <a:t>politiku</a:t>
            </a:r>
            <a:r>
              <a:rPr lang="en-US" sz="3600" dirty="0"/>
              <a:t> u </a:t>
            </a:r>
            <a:r>
              <a:rPr lang="en-US" sz="3600" dirty="0" smtClean="0"/>
              <a:t>sl.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/>
              <a:t>To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(u </a:t>
            </a:r>
            <a:r>
              <a:rPr lang="en-US" sz="3600" dirty="0" err="1" smtClean="0"/>
              <a:t>zemlji</a:t>
            </a:r>
            <a:r>
              <a:rPr lang="sr-Latn-ME" sz="3600" dirty="0" smtClean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inostranstvu</a:t>
            </a:r>
            <a:r>
              <a:rPr lang="en-US" sz="3600" dirty="0"/>
              <a:t>)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porezi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Zbog</a:t>
            </a:r>
            <a:r>
              <a:rPr lang="en-US" sz="3600" dirty="0" smtClean="0"/>
              <a:t> vi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razloga</a:t>
            </a:r>
            <a:r>
              <a:rPr lang="en-US" sz="3600" dirty="0"/>
              <a:t>, </a:t>
            </a:r>
            <a:r>
              <a:rPr lang="en-US" sz="3600" dirty="0" err="1" smtClean="0"/>
              <a:t>te</a:t>
            </a:r>
            <a:r>
              <a:rPr lang="sr-Latn-ME" sz="3600" dirty="0" smtClean="0"/>
              <a:t>š</a:t>
            </a:r>
            <a:r>
              <a:rPr lang="en-US" sz="3600" dirty="0" err="1" smtClean="0"/>
              <a:t>ko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uves</a:t>
            </a:r>
            <a:r>
              <a:rPr lang="sl-SI" sz="3600" dirty="0"/>
              <a:t>ti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porezi</a:t>
            </a:r>
            <a:r>
              <a:rPr lang="en-US" sz="3600" dirty="0"/>
              <a:t>, pa se 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 smtClean="0"/>
              <a:t>šć</a:t>
            </a:r>
            <a:r>
              <a:rPr lang="en-US" sz="3600" dirty="0" smtClean="0"/>
              <a:t>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lak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pristupa</a:t>
            </a:r>
            <a:r>
              <a:rPr lang="en-US" sz="3600" dirty="0"/>
              <a:t> </a:t>
            </a:r>
            <a:r>
              <a:rPr lang="en-US" sz="3600" dirty="0" smtClean="0"/>
              <a:t>f</a:t>
            </a:r>
            <a:r>
              <a:rPr lang="sr-Latn-ME" sz="3600" dirty="0" smtClean="0"/>
              <a:t>o</a:t>
            </a:r>
            <a:r>
              <a:rPr lang="en-US" sz="3600" dirty="0" err="1" smtClean="0"/>
              <a:t>rmiranju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(</a:t>
            </a:r>
            <a:r>
              <a:rPr lang="en-US" sz="3600" dirty="0" err="1"/>
              <a:t>zajma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/>
            <a:r>
              <a:rPr lang="en-US" sz="3600" dirty="0" smtClean="0"/>
              <a:t>Time</a:t>
            </a:r>
            <a:r>
              <a:rPr lang="sl-SI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tretira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anticipaci</a:t>
            </a:r>
            <a:r>
              <a:rPr lang="sl-SI" sz="3600" dirty="0"/>
              <a:t>j</a:t>
            </a:r>
            <a:r>
              <a:rPr lang="en-US" sz="3600" dirty="0"/>
              <a:t>a </a:t>
            </a:r>
            <a:r>
              <a:rPr lang="en-US" sz="3600" dirty="0" err="1" smtClean="0"/>
              <a:t>poreza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464782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81CC-F22B-4666-B13E-884DA0644D7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AEC8-668F-4DC6-A29B-0DDA3F3EEE49}" type="slidenum">
              <a:rPr lang="en-US"/>
              <a:pPr/>
              <a:t>40</a:t>
            </a:fld>
            <a:endParaRPr lang="en-US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72732"/>
            <a:ext cx="10515600" cy="5404231"/>
          </a:xfrm>
        </p:spPr>
        <p:txBody>
          <a:bodyPr/>
          <a:lstStyle/>
          <a:p>
            <a:pPr algn="just"/>
            <a:r>
              <a:rPr lang="en-US" sz="3600" dirty="0" err="1"/>
              <a:t>Pr</a:t>
            </a:r>
            <a:r>
              <a:rPr lang="sl-SI" sz="3600" dirty="0"/>
              <a:t>ik</a:t>
            </a:r>
            <a:r>
              <a:rPr lang="en-US" sz="3600" dirty="0" err="1"/>
              <a:t>riveni</a:t>
            </a:r>
            <a:r>
              <a:rPr lang="en-US" sz="3600" dirty="0"/>
              <a:t> dug se </a:t>
            </a:r>
            <a:r>
              <a:rPr lang="en-US" sz="3600" dirty="0" err="1"/>
              <a:t>javlja</a:t>
            </a:r>
            <a:r>
              <a:rPr lang="en-US" sz="3600" dirty="0"/>
              <a:t> </a:t>
            </a:r>
            <a:r>
              <a:rPr lang="en-US" sz="3600" dirty="0" err="1"/>
              <a:t>onda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</a:t>
            </a:r>
            <a:r>
              <a:rPr lang="en-US" sz="3600" dirty="0"/>
              <a:t>, da bi </a:t>
            </a:r>
            <a:r>
              <a:rPr lang="en-US" sz="3600" dirty="0" err="1"/>
              <a:t>izb</a:t>
            </a:r>
            <a:r>
              <a:rPr lang="sl-SI" sz="3600" dirty="0"/>
              <a:t>j</a:t>
            </a:r>
            <a:r>
              <a:rPr lang="en-US" sz="3600" dirty="0" err="1"/>
              <a:t>egla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novca</a:t>
            </a:r>
            <a:r>
              <a:rPr lang="en-US" sz="3600" dirty="0"/>
              <a:t>,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um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gotovim</a:t>
            </a:r>
            <a:r>
              <a:rPr lang="en-US" sz="3600" dirty="0"/>
              <a:t> </a:t>
            </a:r>
            <a:r>
              <a:rPr lang="en-US" sz="3600" dirty="0" err="1"/>
              <a:t>novcem</a:t>
            </a:r>
            <a:r>
              <a:rPr lang="en-US" sz="3600" dirty="0"/>
              <a:t> </a:t>
            </a:r>
            <a:r>
              <a:rPr lang="en-US" sz="3600" dirty="0" err="1"/>
              <a:t>obvez</a:t>
            </a:r>
            <a:r>
              <a:rPr lang="sl-SI" sz="3600" dirty="0"/>
              <a:t>ni</a:t>
            </a:r>
            <a:r>
              <a:rPr lang="en-US" sz="3600" dirty="0" err="1" smtClean="0"/>
              <a:t>cama</a:t>
            </a:r>
            <a:r>
              <a:rPr lang="sr-Latn-ME" sz="3600" dirty="0" smtClean="0"/>
              <a:t>. </a:t>
            </a: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c) Pat</a:t>
            </a:r>
            <a:r>
              <a:rPr lang="sl-SI" sz="3600" dirty="0"/>
              <a:t>rio</a:t>
            </a:r>
            <a:r>
              <a:rPr lang="en-US" sz="3600" dirty="0" err="1"/>
              <a:t>tski</a:t>
            </a:r>
            <a:r>
              <a:rPr lang="en-US" sz="3600" dirty="0"/>
              <a:t> </a:t>
            </a:r>
            <a:r>
              <a:rPr lang="en-US" sz="3600" b="1" dirty="0" err="1"/>
              <a:t>javni</a:t>
            </a:r>
            <a:r>
              <a:rPr lang="en-US" sz="3600" b="1" dirty="0"/>
              <a:t> </a:t>
            </a:r>
            <a:r>
              <a:rPr lang="en-US" sz="3600" b="1" dirty="0" smtClean="0"/>
              <a:t>d</a:t>
            </a:r>
            <a:r>
              <a:rPr lang="sr-Latn-ME" sz="3600" b="1" dirty="0" smtClean="0"/>
              <a:t>u</a:t>
            </a:r>
            <a:r>
              <a:rPr lang="en-US" sz="3600" b="1" dirty="0" smtClean="0"/>
              <a:t>g </a:t>
            </a:r>
            <a:r>
              <a:rPr lang="en-US" sz="3600" dirty="0" err="1"/>
              <a:t>i</a:t>
            </a:r>
            <a:r>
              <a:rPr lang="en-US" sz="3600" dirty="0"/>
              <a:t> z</a:t>
            </a:r>
            <a:r>
              <a:rPr lang="sl-SI" sz="3600" dirty="0"/>
              <a:t>aja</a:t>
            </a:r>
            <a:r>
              <a:rPr lang="en-US" sz="3600" dirty="0"/>
              <a:t>m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en-US" sz="3600" dirty="0" err="1"/>
              <a:t>upisnici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vlasnici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ne </a:t>
            </a:r>
            <a:r>
              <a:rPr lang="en-US" sz="3600" dirty="0" err="1"/>
              <a:t>rukovode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motivom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pogodnostima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pa</a:t>
            </a:r>
            <a:r>
              <a:rPr lang="sl-SI" sz="3600" dirty="0"/>
              <a:t>triotskim </a:t>
            </a:r>
            <a:r>
              <a:rPr lang="sl-SI" sz="3600" dirty="0" smtClean="0"/>
              <a:t>osjećanjem</a:t>
            </a:r>
            <a:r>
              <a:rPr lang="sl-SI" sz="3600" dirty="0"/>
              <a:t>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7156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A104-4B30-49F8-98EE-6C36E3D8597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5F9E-F7BD-43E1-BB65-A4E27DA31C79}" type="slidenum">
              <a:rPr lang="en-US"/>
              <a:pPr/>
              <a:t>41</a:t>
            </a:fld>
            <a:endParaRPr lang="en-US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399245"/>
            <a:ext cx="10748493" cy="5777718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b="1" dirty="0" smtClean="0"/>
              <a:t> </a:t>
            </a:r>
            <a:r>
              <a:rPr lang="en-US" sz="3600" b="1" dirty="0"/>
              <a:t>SISTEMI EMISIJE JAVNOG DUGA</a:t>
            </a:r>
          </a:p>
          <a:p>
            <a:pPr algn="just"/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se </a:t>
            </a:r>
            <a:r>
              <a:rPr lang="sl-SI" sz="3600" dirty="0"/>
              <a:t>s</a:t>
            </a:r>
            <a:r>
              <a:rPr lang="en-US" sz="3600" dirty="0" err="1"/>
              <a:t>provodi</a:t>
            </a:r>
            <a:r>
              <a:rPr lang="en-US" sz="3600" dirty="0"/>
              <a:t> </a:t>
            </a:r>
            <a:r>
              <a:rPr lang="en-US" sz="3600" dirty="0" err="1"/>
              <a:t>kroz</a:t>
            </a:r>
            <a:r>
              <a:rPr lang="en-US" sz="3600" dirty="0"/>
              <a:t> </a:t>
            </a:r>
            <a:r>
              <a:rPr lang="en-US" sz="3600" dirty="0" err="1"/>
              <a:t>emisiju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u</a:t>
            </a:r>
            <a:r>
              <a:rPr lang="sl-SI" sz="3600" dirty="0"/>
              <a:t>r</a:t>
            </a:r>
            <a:r>
              <a:rPr lang="en-US" sz="3600" dirty="0" smtClean="0"/>
              <a:t>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 smtClean="0"/>
              <a:t> </a:t>
            </a:r>
            <a:r>
              <a:rPr lang="en-US" sz="3600" dirty="0" err="1"/>
              <a:t>nosiocima</a:t>
            </a:r>
            <a:r>
              <a:rPr lang="en-US" sz="3600" dirty="0"/>
              <a:t> </a:t>
            </a:r>
            <a:r>
              <a:rPr lang="en-US" sz="3600" dirty="0" err="1"/>
              <a:t>dohodaka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/>
              <a:t>pov</a:t>
            </a:r>
            <a:r>
              <a:rPr lang="sl-SI" sz="3600" dirty="0"/>
              <a:t>j</a:t>
            </a:r>
            <a:r>
              <a:rPr lang="en-US" sz="3600" dirty="0" err="1"/>
              <a:t>eriocima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spremni</a:t>
            </a:r>
            <a:r>
              <a:rPr lang="en-US" sz="3600" dirty="0"/>
              <a:t> da </a:t>
            </a:r>
            <a:r>
              <a:rPr lang="en-US" sz="3600" dirty="0" err="1"/>
              <a:t>joj</a:t>
            </a:r>
            <a:r>
              <a:rPr lang="en-US" sz="3600" dirty="0"/>
              <a:t> stave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raspolaganje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dva</a:t>
            </a:r>
            <a:r>
              <a:rPr lang="en-US" sz="3600" dirty="0"/>
              <a:t> </a:t>
            </a:r>
            <a:r>
              <a:rPr lang="en-US" sz="3600" dirty="0" err="1"/>
              <a:t>osnovna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(</a:t>
            </a:r>
            <a:r>
              <a:rPr lang="en-US" sz="3600" dirty="0" err="1"/>
              <a:t>duga</a:t>
            </a:r>
            <a:r>
              <a:rPr lang="en-US" sz="3600" dirty="0"/>
              <a:t>): </a:t>
            </a:r>
            <a:r>
              <a:rPr lang="sr-Latn-ME" sz="3600" dirty="0" smtClean="0"/>
              <a:t>           - </a:t>
            </a:r>
            <a:r>
              <a:rPr lang="en-US" sz="3600" dirty="0" err="1" smtClean="0"/>
              <a:t>direktan</a:t>
            </a:r>
            <a:r>
              <a:rPr lang="en-US" sz="3600" dirty="0" smtClean="0"/>
              <a:t> </a:t>
            </a:r>
            <a:r>
              <a:rPr lang="sr-Latn-ME" sz="3600" dirty="0" smtClean="0"/>
              <a:t>i</a:t>
            </a:r>
          </a:p>
          <a:p>
            <a:pPr marL="0" indent="0" algn="just"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  - </a:t>
            </a:r>
            <a:r>
              <a:rPr lang="en-US" sz="3600" dirty="0" err="1" smtClean="0"/>
              <a:t>indirektan</a:t>
            </a:r>
            <a:endParaRPr lang="sl-SI" sz="3600" dirty="0"/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3169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20C5-92EF-410F-90BE-8EF51246D9C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AF208-7DEC-45C7-97FA-CAE96FE6D35C}" type="slidenum">
              <a:rPr lang="en-US"/>
              <a:pPr/>
              <a:t>42</a:t>
            </a:fld>
            <a:endParaRPr lang="en-US"/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476518"/>
            <a:ext cx="10645462" cy="5700445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) DI</a:t>
            </a:r>
            <a:r>
              <a:rPr lang="sl-SI" sz="3600" dirty="0"/>
              <a:t>R</a:t>
            </a:r>
            <a:r>
              <a:rPr lang="en-US" sz="3600" dirty="0"/>
              <a:t>EKTNI SISTEM EMI</a:t>
            </a:r>
            <a:r>
              <a:rPr lang="sl-SI" sz="3600" dirty="0"/>
              <a:t>S</a:t>
            </a:r>
            <a:r>
              <a:rPr lang="en-US" sz="3600" dirty="0"/>
              <a:t>IJE JAVNOG DUGA</a:t>
            </a:r>
          </a:p>
          <a:p>
            <a:pPr algn="just"/>
            <a:r>
              <a:rPr lang="sl-SI" sz="3600" dirty="0"/>
              <a:t>	</a:t>
            </a:r>
            <a:r>
              <a:rPr lang="en-US" sz="3900" dirty="0" err="1"/>
              <a:t>Direktna</a:t>
            </a:r>
            <a:r>
              <a:rPr lang="en-US" sz="3900" dirty="0"/>
              <a:t> </a:t>
            </a:r>
            <a:r>
              <a:rPr lang="en-US" sz="3900" dirty="0" err="1"/>
              <a:t>emisija</a:t>
            </a:r>
            <a:r>
              <a:rPr lang="en-US" sz="3900" dirty="0"/>
              <a:t> se </a:t>
            </a:r>
            <a:r>
              <a:rPr lang="en-US" sz="3900" dirty="0" err="1"/>
              <a:t>sprovodi</a:t>
            </a:r>
            <a:r>
              <a:rPr lang="en-US" sz="3900" dirty="0"/>
              <a:t> </a:t>
            </a:r>
            <a:r>
              <a:rPr lang="en-US" sz="3900" dirty="0" smtClean="0"/>
              <a:t>obi</a:t>
            </a:r>
            <a:r>
              <a:rPr lang="sl-SI" sz="3900" dirty="0"/>
              <a:t>č</a:t>
            </a:r>
            <a:r>
              <a:rPr lang="en-US" sz="3900" dirty="0" smtClean="0"/>
              <a:t>no </a:t>
            </a:r>
            <a:r>
              <a:rPr lang="en-US" sz="3900" dirty="0"/>
              <a:t>u </a:t>
            </a:r>
            <a:r>
              <a:rPr lang="en-US" sz="3900" dirty="0" err="1"/>
              <a:t>razvijenim</a:t>
            </a:r>
            <a:r>
              <a:rPr lang="en-US" sz="3900" dirty="0"/>
              <a:t> </a:t>
            </a:r>
            <a:r>
              <a:rPr lang="en-US" sz="3900" dirty="0" err="1"/>
              <a:t>privredama</a:t>
            </a:r>
            <a:r>
              <a:rPr lang="en-US" sz="3900" dirty="0"/>
              <a:t>, s </a:t>
            </a:r>
            <a:r>
              <a:rPr lang="en-US" sz="3900" dirty="0" err="1"/>
              <a:t>razvijenom</a:t>
            </a:r>
            <a:r>
              <a:rPr lang="en-US" sz="3900" dirty="0"/>
              <a:t> </a:t>
            </a:r>
            <a:r>
              <a:rPr lang="sr-Latn-ME" sz="3900" dirty="0" err="1"/>
              <a:t>š</a:t>
            </a:r>
            <a:r>
              <a:rPr lang="en-US" sz="3900" dirty="0" err="1" smtClean="0"/>
              <a:t>tednjom</a:t>
            </a:r>
            <a:r>
              <a:rPr lang="en-US" sz="3900" dirty="0" smtClean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finansijskim</a:t>
            </a:r>
            <a:r>
              <a:rPr lang="en-US" sz="3900" dirty="0"/>
              <a:t> </a:t>
            </a:r>
            <a:r>
              <a:rPr lang="en-US" sz="3900" dirty="0" err="1" smtClean="0"/>
              <a:t>tr</a:t>
            </a:r>
            <a:r>
              <a:rPr lang="sl-SI" sz="3900" dirty="0" smtClean="0"/>
              <a:t>žiš</a:t>
            </a:r>
            <a:r>
              <a:rPr lang="en-US" sz="3900" dirty="0" smtClean="0"/>
              <a:t>tem.</a:t>
            </a:r>
            <a:endParaRPr lang="sr-Latn-ME" sz="3900" dirty="0" smtClean="0"/>
          </a:p>
          <a:p>
            <a:pPr algn="just"/>
            <a:r>
              <a:rPr lang="en-US" sz="3900" dirty="0" smtClean="0"/>
              <a:t> </a:t>
            </a:r>
            <a:r>
              <a:rPr lang="en-US" sz="3900" dirty="0" err="1"/>
              <a:t>Formiranje</a:t>
            </a:r>
            <a:r>
              <a:rPr lang="en-US" sz="3900" dirty="0"/>
              <a:t> </a:t>
            </a:r>
            <a:r>
              <a:rPr lang="en-US" sz="3900" dirty="0" err="1"/>
              <a:t>duga</a:t>
            </a:r>
            <a:r>
              <a:rPr lang="en-US" sz="3900" dirty="0"/>
              <a:t> je </a:t>
            </a:r>
            <a:r>
              <a:rPr lang="en-US" sz="3900" dirty="0" err="1"/>
              <a:t>vrlo</a:t>
            </a:r>
            <a:r>
              <a:rPr lang="en-US" sz="3900" dirty="0"/>
              <a:t> </a:t>
            </a:r>
            <a:r>
              <a:rPr lang="en-US" sz="3900" dirty="0" err="1" smtClean="0"/>
              <a:t>efikasno</a:t>
            </a:r>
            <a:r>
              <a:rPr lang="en-US" sz="3900" dirty="0" smtClean="0"/>
              <a:t>, </a:t>
            </a:r>
            <a:r>
              <a:rPr lang="sr-Latn-ME" sz="3900" dirty="0" err="1"/>
              <a:t>č</a:t>
            </a:r>
            <a:r>
              <a:rPr lang="en-US" sz="3900" dirty="0" err="1" smtClean="0"/>
              <a:t>ime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sl-SI" sz="3900" dirty="0"/>
              <a:t>č</a:t>
            </a:r>
            <a:r>
              <a:rPr lang="en-US" sz="3900" dirty="0" err="1" smtClean="0"/>
              <a:t>esto</a:t>
            </a:r>
            <a:r>
              <a:rPr lang="en-US" sz="3900" dirty="0" smtClean="0"/>
              <a:t> </a:t>
            </a:r>
            <a:r>
              <a:rPr lang="en-US" sz="3900" dirty="0" err="1" smtClean="0"/>
              <a:t>izb</a:t>
            </a:r>
            <a:r>
              <a:rPr lang="sr-Latn-ME" sz="3900" dirty="0" smtClean="0"/>
              <a:t>j</a:t>
            </a:r>
            <a:r>
              <a:rPr lang="en-US" sz="3900" dirty="0" err="1" smtClean="0"/>
              <a:t>egava</a:t>
            </a:r>
            <a:r>
              <a:rPr lang="en-US" sz="3900" dirty="0" smtClean="0"/>
              <a:t> </a:t>
            </a:r>
            <a:r>
              <a:rPr lang="en-US" sz="3900" dirty="0"/>
              <a:t>da se </a:t>
            </a:r>
            <a:r>
              <a:rPr lang="en-US" sz="3900" dirty="0" err="1"/>
              <a:t>bankama</a:t>
            </a:r>
            <a:r>
              <a:rPr lang="en-US" sz="3900" dirty="0"/>
              <a:t> </a:t>
            </a:r>
            <a:r>
              <a:rPr lang="en-US" sz="3900" dirty="0" err="1" smtClean="0"/>
              <a:t>pla</a:t>
            </a:r>
            <a:r>
              <a:rPr lang="sl-SI" sz="3900" dirty="0"/>
              <a:t>ć</a:t>
            </a:r>
            <a:r>
              <a:rPr lang="en-US" sz="3900" dirty="0" err="1" smtClean="0"/>
              <a:t>aju</a:t>
            </a:r>
            <a:r>
              <a:rPr lang="en-US" sz="3900" dirty="0" smtClean="0"/>
              <a:t> </a:t>
            </a:r>
            <a:r>
              <a:rPr lang="en-US" sz="3900" dirty="0" err="1"/>
              <a:t>pri</a:t>
            </a:r>
            <a:r>
              <a:rPr lang="en-US" sz="3900" dirty="0"/>
              <a:t> </a:t>
            </a:r>
            <a:r>
              <a:rPr lang="en-US" sz="3900" dirty="0" err="1"/>
              <a:t>upisu</a:t>
            </a:r>
            <a:r>
              <a:rPr lang="en-US" sz="3900" dirty="0"/>
              <a:t> </a:t>
            </a:r>
            <a:r>
              <a:rPr lang="en-US" sz="3900" dirty="0" err="1"/>
              <a:t>velike</a:t>
            </a:r>
            <a:r>
              <a:rPr lang="en-US" sz="3900" dirty="0"/>
              <a:t> </a:t>
            </a:r>
            <a:r>
              <a:rPr lang="en-US" sz="3900" dirty="0" err="1"/>
              <a:t>provizije</a:t>
            </a:r>
            <a:r>
              <a:rPr lang="en-US" sz="3900" dirty="0"/>
              <a:t> </a:t>
            </a:r>
            <a:r>
              <a:rPr lang="en-US" sz="3900" dirty="0" err="1"/>
              <a:t>za</a:t>
            </a:r>
            <a:r>
              <a:rPr lang="en-US" sz="3900" dirty="0"/>
              <a:t> us</a:t>
            </a:r>
            <a:r>
              <a:rPr lang="sl-SI" sz="3900" dirty="0"/>
              <a:t>l</a:t>
            </a:r>
            <a:r>
              <a:rPr lang="en-US" sz="3900" dirty="0" err="1"/>
              <a:t>uge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/>
            <a:r>
              <a:rPr lang="en-US" sz="3900" dirty="0" err="1" smtClean="0"/>
              <a:t>Ovo</a:t>
            </a:r>
            <a:r>
              <a:rPr lang="en-US" sz="3900" dirty="0" smtClean="0"/>
              <a:t> </a:t>
            </a:r>
            <a:r>
              <a:rPr lang="en-US" sz="3900" dirty="0"/>
              <a:t>je </a:t>
            </a:r>
            <a:r>
              <a:rPr lang="en-US" sz="3900" dirty="0" err="1"/>
              <a:t>najracionalniji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najbolji</a:t>
            </a:r>
            <a:r>
              <a:rPr lang="en-US" sz="3900" dirty="0"/>
              <a:t> </a:t>
            </a:r>
            <a:r>
              <a:rPr lang="en-US" sz="3900" dirty="0" err="1" smtClean="0"/>
              <a:t>na</a:t>
            </a:r>
            <a:r>
              <a:rPr lang="sl-SI" sz="3900" dirty="0"/>
              <a:t>č</a:t>
            </a:r>
            <a:r>
              <a:rPr lang="sl-SI" sz="3900" dirty="0" smtClean="0"/>
              <a:t>i</a:t>
            </a:r>
            <a:r>
              <a:rPr lang="en-US" sz="3900" dirty="0"/>
              <a:t>n </a:t>
            </a:r>
            <a:r>
              <a:rPr lang="en-US" sz="3900" dirty="0" err="1"/>
              <a:t>upisa</a:t>
            </a:r>
            <a:r>
              <a:rPr lang="en-US" sz="3900" dirty="0"/>
              <a:t> </a:t>
            </a:r>
            <a:r>
              <a:rPr lang="en-US" sz="3900" dirty="0" err="1"/>
              <a:t>javnog</a:t>
            </a:r>
            <a:r>
              <a:rPr lang="en-US" sz="3900" dirty="0"/>
              <a:t> </a:t>
            </a:r>
            <a:r>
              <a:rPr lang="en-US" sz="3900" dirty="0" err="1"/>
              <a:t>zajma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/>
            <a:r>
              <a:rPr lang="en-US" sz="3900" dirty="0" err="1" smtClean="0"/>
              <a:t>Obveznice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en-US" sz="3900" dirty="0" err="1"/>
              <a:t>neposredno</a:t>
            </a:r>
            <a:r>
              <a:rPr lang="en-US" sz="3900" dirty="0"/>
              <a:t> </a:t>
            </a:r>
            <a:r>
              <a:rPr lang="en-US" sz="3900" dirty="0" err="1" smtClean="0"/>
              <a:t>uru</a:t>
            </a:r>
            <a:r>
              <a:rPr lang="sl-SI" sz="3900" dirty="0"/>
              <a:t>č</a:t>
            </a:r>
            <a:r>
              <a:rPr lang="sl-SI" sz="3900" dirty="0" smtClean="0"/>
              <a:t>u</a:t>
            </a:r>
            <a:r>
              <a:rPr lang="en-US" sz="3900" dirty="0" err="1"/>
              <a:t>ju</a:t>
            </a:r>
            <a:r>
              <a:rPr lang="en-US" sz="3900" dirty="0"/>
              <a:t> </a:t>
            </a:r>
            <a:r>
              <a:rPr lang="en-US" sz="3900" dirty="0" err="1"/>
              <a:t>upisnicima</a:t>
            </a:r>
            <a:r>
              <a:rPr lang="en-US" sz="3900" dirty="0"/>
              <a:t> </a:t>
            </a:r>
            <a:r>
              <a:rPr lang="en-US" sz="3900" dirty="0" err="1"/>
              <a:t>zajma</a:t>
            </a:r>
            <a:r>
              <a:rPr lang="en-US" sz="3900" dirty="0"/>
              <a:t>, pa se time </a:t>
            </a:r>
            <a:r>
              <a:rPr lang="en-US" sz="3900" dirty="0" err="1" smtClean="0"/>
              <a:t>izb</a:t>
            </a:r>
            <a:r>
              <a:rPr lang="sr-Latn-ME" sz="3900" dirty="0" smtClean="0"/>
              <a:t>j</a:t>
            </a:r>
            <a:r>
              <a:rPr lang="en-US" sz="3900" dirty="0" err="1" smtClean="0"/>
              <a:t>egava</a:t>
            </a:r>
            <a:r>
              <a:rPr lang="en-US" sz="3900" dirty="0" smtClean="0"/>
              <a:t> </a:t>
            </a:r>
            <a:r>
              <a:rPr lang="en-US" sz="3900" dirty="0" err="1"/>
              <a:t>preprodaja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sl-SI" sz="3900" dirty="0"/>
              <a:t>š</a:t>
            </a:r>
            <a:r>
              <a:rPr lang="en-US" sz="3900" dirty="0" err="1" smtClean="0"/>
              <a:t>pekulacija</a:t>
            </a:r>
            <a:r>
              <a:rPr lang="en-US" sz="3900" dirty="0" smtClean="0"/>
              <a:t> </a:t>
            </a:r>
            <a:r>
              <a:rPr lang="en-US" sz="3900" dirty="0" err="1"/>
              <a:t>ovim</a:t>
            </a:r>
            <a:r>
              <a:rPr lang="en-US" sz="3900" dirty="0"/>
              <a:t> </a:t>
            </a:r>
            <a:r>
              <a:rPr lang="en-US" sz="3900" dirty="0" err="1" smtClean="0"/>
              <a:t>papirima</a:t>
            </a:r>
            <a:r>
              <a:rPr lang="sr-Latn-ME" sz="3900" dirty="0" smtClean="0"/>
              <a:t>.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xmlns="" val="3409029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7BC9-4E5A-4E8A-B4CE-6C828BAE2FA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8BBE2-1982-4D16-8352-6C44E8444BE5}" type="slidenum">
              <a:rPr lang="en-US"/>
              <a:pPr/>
              <a:t>43</a:t>
            </a:fld>
            <a:endParaRPr lang="en-US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643944"/>
            <a:ext cx="10774251" cy="553301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sz="3600" dirty="0" err="1"/>
              <a:t>Prednosti</a:t>
            </a:r>
            <a:r>
              <a:rPr lang="en-US" sz="3600" dirty="0"/>
              <a:t> </a:t>
            </a:r>
            <a:r>
              <a:rPr lang="en-US" sz="3600" dirty="0" err="1"/>
              <a:t>ovog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, </a:t>
            </a:r>
            <a:r>
              <a:rPr lang="en-US" sz="3600" dirty="0" err="1"/>
              <a:t>dakle</a:t>
            </a:r>
            <a:r>
              <a:rPr lang="en-US" sz="3600" dirty="0"/>
              <a:t>:</a:t>
            </a:r>
            <a:endParaRPr lang="sl-SI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manji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kovi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izb</a:t>
            </a:r>
            <a:r>
              <a:rPr lang="sr-Latn-ME" sz="3600" dirty="0" smtClean="0"/>
              <a:t>j</a:t>
            </a:r>
            <a:r>
              <a:rPr lang="en-US" sz="3600" dirty="0" err="1" smtClean="0"/>
              <a:t>egavanje</a:t>
            </a:r>
            <a:r>
              <a:rPr lang="en-US" sz="3600" dirty="0" smtClean="0"/>
              <a:t> </a:t>
            </a:r>
            <a:r>
              <a:rPr lang="en-US" sz="3600" dirty="0" err="1"/>
              <a:t>posredovanja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sigurnost</a:t>
            </a:r>
            <a:r>
              <a:rPr lang="en-US" sz="3600" dirty="0"/>
              <a:t> </a:t>
            </a:r>
            <a:r>
              <a:rPr lang="en-US" sz="3600" dirty="0" err="1"/>
              <a:t>kontrole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izb</a:t>
            </a:r>
            <a:r>
              <a:rPr lang="sr-Latn-ME" sz="3600" dirty="0" smtClean="0"/>
              <a:t>j</a:t>
            </a:r>
            <a:r>
              <a:rPr lang="en-US" sz="3600" dirty="0" err="1" smtClean="0"/>
              <a:t>egavanje</a:t>
            </a:r>
            <a:r>
              <a:rPr lang="en-US" sz="3600" dirty="0" smtClean="0"/>
              <a:t> </a:t>
            </a:r>
            <a:r>
              <a:rPr lang="en-US" sz="3600" dirty="0" err="1"/>
              <a:t>eventualne</a:t>
            </a:r>
            <a:r>
              <a:rPr lang="en-US" sz="3600" dirty="0"/>
              <a:t> </a:t>
            </a:r>
            <a:r>
              <a:rPr lang="en-US" sz="3600" dirty="0" err="1"/>
              <a:t>inflacije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Upisivanje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javno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se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ostavlja</a:t>
            </a:r>
            <a:r>
              <a:rPr lang="en-US" sz="3600" dirty="0"/>
              <a:t> da </a:t>
            </a:r>
            <a:r>
              <a:rPr lang="en-US" sz="3600" dirty="0" err="1" smtClean="0"/>
              <a:t>unapr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enom</a:t>
            </a:r>
            <a:r>
              <a:rPr lang="en-US" sz="3600" dirty="0"/>
              <a:t> </a:t>
            </a:r>
            <a:r>
              <a:rPr lang="en-US" sz="3600" dirty="0" err="1"/>
              <a:t>roku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enim</a:t>
            </a:r>
            <a:r>
              <a:rPr lang="en-US" sz="3600" dirty="0"/>
              <a:t> </a:t>
            </a:r>
            <a:r>
              <a:rPr lang="en-US" sz="3600" dirty="0" err="1"/>
              <a:t>ratama</a:t>
            </a:r>
            <a:r>
              <a:rPr lang="en-US" sz="3600" dirty="0"/>
              <a:t>, </a:t>
            </a:r>
            <a:r>
              <a:rPr lang="en-US" sz="3600" dirty="0" err="1"/>
              <a:t>moraju</a:t>
            </a:r>
            <a:r>
              <a:rPr lang="en-US" sz="3600" dirty="0"/>
              <a:t> </a:t>
            </a:r>
            <a:r>
              <a:rPr lang="en-US" sz="3600" dirty="0" err="1"/>
              <a:t>upisivati</a:t>
            </a:r>
            <a:r>
              <a:rPr lang="en-US" sz="3600" dirty="0"/>
              <a:t> </a:t>
            </a:r>
            <a:r>
              <a:rPr lang="en-US" sz="3600" dirty="0" err="1"/>
              <a:t>zajam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730152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0598D-11AA-4D4D-8A2B-C6EBC286F10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0796-0A4B-4FED-B246-F48372582632}" type="slidenum">
              <a:rPr lang="en-US"/>
              <a:pPr/>
              <a:t>44</a:t>
            </a:fld>
            <a:endParaRPr lang="en-US"/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914400"/>
            <a:ext cx="10671220" cy="5262563"/>
          </a:xfrm>
        </p:spPr>
        <p:txBody>
          <a:bodyPr/>
          <a:lstStyle/>
          <a:p>
            <a:pPr algn="just"/>
            <a:r>
              <a:rPr lang="en-US" sz="3600" dirty="0"/>
              <a:t>U </a:t>
            </a:r>
            <a:r>
              <a:rPr lang="en-US" sz="3600" dirty="0" err="1"/>
              <a:t>pozivu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se </a:t>
            </a:r>
            <a:r>
              <a:rPr lang="en-US" sz="3600" dirty="0" err="1"/>
              <a:t>objavljuju</a:t>
            </a:r>
            <a:r>
              <a:rPr lang="en-US" sz="3600" dirty="0"/>
              <a:t> </a:t>
            </a:r>
            <a:r>
              <a:rPr lang="en-US" sz="3600" dirty="0" smtClean="0"/>
              <a:t>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uslovi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/>
              <a:t>se </a:t>
            </a:r>
            <a:r>
              <a:rPr lang="en-US" sz="3600" dirty="0" err="1" smtClean="0"/>
              <a:t>ti</a:t>
            </a:r>
            <a:r>
              <a:rPr lang="sl-SI" sz="3600" dirty="0"/>
              <a:t>č</a:t>
            </a:r>
            <a:r>
              <a:rPr lang="en-US" sz="3600" dirty="0" smtClean="0"/>
              <a:t>e </a:t>
            </a:r>
            <a:r>
              <a:rPr lang="en-US" sz="3600" dirty="0"/>
              <a:t>m</a:t>
            </a:r>
            <a:r>
              <a:rPr lang="sl-SI" sz="3600" dirty="0"/>
              <a:t>j</a:t>
            </a:r>
            <a:r>
              <a:rPr lang="en-US" sz="3600" dirty="0" err="1"/>
              <a:t>esta</a:t>
            </a:r>
            <a:r>
              <a:rPr lang="en-US" sz="3600" dirty="0"/>
              <a:t> </a:t>
            </a:r>
            <a:r>
              <a:rPr lang="en-US" sz="3600" dirty="0" err="1"/>
              <a:t>upisa</a:t>
            </a:r>
            <a:r>
              <a:rPr lang="en-US" sz="3600" dirty="0"/>
              <a:t>, to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d</a:t>
            </a:r>
            <a:r>
              <a:rPr lang="sl-SI" sz="3600" dirty="0" smtClean="0"/>
              <a:t>rž</a:t>
            </a:r>
            <a:r>
              <a:rPr lang="en-US" sz="3600" dirty="0" err="1" smtClean="0"/>
              <a:t>avne</a:t>
            </a:r>
            <a:r>
              <a:rPr lang="en-US" sz="3600" dirty="0" smtClean="0"/>
              <a:t> </a:t>
            </a:r>
            <a:r>
              <a:rPr lang="en-US" sz="3600" dirty="0" err="1"/>
              <a:t>ustanove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banke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/>
              <a:t>unapr</a:t>
            </a:r>
            <a:r>
              <a:rPr lang="sl-SI" sz="3600" dirty="0"/>
              <a:t>ij</a:t>
            </a:r>
            <a:r>
              <a:rPr lang="en-US" sz="3600" dirty="0" err="1"/>
              <a:t>ed</a:t>
            </a:r>
            <a:r>
              <a:rPr lang="en-US" sz="3600" dirty="0"/>
              <a:t> se </a:t>
            </a:r>
            <a:r>
              <a:rPr lang="en-US" sz="3600" dirty="0" err="1"/>
              <a:t>utvrd</a:t>
            </a:r>
            <a:r>
              <a:rPr lang="sl-SI" sz="3600" dirty="0"/>
              <a:t>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kamata</a:t>
            </a:r>
            <a:r>
              <a:rPr lang="en-US" sz="3600" dirty="0"/>
              <a:t>, </a:t>
            </a:r>
            <a:r>
              <a:rPr lang="en-US" sz="3600" dirty="0" err="1"/>
              <a:t>otplatna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ba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eventualne</a:t>
            </a:r>
            <a:r>
              <a:rPr lang="en-US" sz="3600" dirty="0"/>
              <a:t> </a:t>
            </a:r>
            <a:r>
              <a:rPr lang="en-US" sz="3600" dirty="0" err="1"/>
              <a:t>pogodnosti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upisnike</a:t>
            </a:r>
            <a:r>
              <a:rPr lang="en-US" sz="3600" dirty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74154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CDDE-3915-4C0B-88AA-F9A3A23C4B5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E63E8-8420-4916-B53F-D2432FA768AB}" type="slidenum">
              <a:rPr lang="en-US"/>
              <a:pPr/>
              <a:t>45</a:t>
            </a:fld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618186"/>
            <a:ext cx="10606825" cy="5558777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modernim</a:t>
            </a:r>
            <a:r>
              <a:rPr lang="en-US" sz="3600" dirty="0"/>
              <a:t> </a:t>
            </a:r>
            <a:r>
              <a:rPr lang="en-US" sz="3600" dirty="0" err="1"/>
              <a:t>privredama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sl-SI" sz="3600" dirty="0"/>
              <a:t>za </a:t>
            </a:r>
            <a:r>
              <a:rPr lang="en-US" sz="3600" dirty="0" err="1"/>
              <a:t>konkretne</a:t>
            </a:r>
            <a:r>
              <a:rPr lang="en-US" sz="3600" dirty="0"/>
              <a:t> </a:t>
            </a:r>
            <a:r>
              <a:rPr lang="en-US" sz="3600" dirty="0" err="1"/>
              <a:t>razvojne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socijalne</a:t>
            </a:r>
            <a:r>
              <a:rPr lang="en-US" sz="3600" dirty="0"/>
              <a:t> </a:t>
            </a:r>
            <a:r>
              <a:rPr lang="en-US" sz="3600" dirty="0" err="1"/>
              <a:t>ciljeve</a:t>
            </a:r>
            <a:r>
              <a:rPr lang="en-US" sz="3600" dirty="0"/>
              <a:t>, </a:t>
            </a:r>
            <a:r>
              <a:rPr lang="en-US" sz="3600" dirty="0" err="1"/>
              <a:t>unapred</a:t>
            </a:r>
            <a:r>
              <a:rPr lang="en-US" sz="3600" dirty="0"/>
              <a:t> se </a:t>
            </a:r>
            <a:r>
              <a:rPr lang="en-US" sz="3600" dirty="0" err="1"/>
              <a:t>utvr</a:t>
            </a:r>
            <a:r>
              <a:rPr lang="sl-SI" sz="3600" dirty="0"/>
              <a:t>dj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visina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(</a:t>
            </a:r>
            <a:r>
              <a:rPr lang="en-US" sz="3600" dirty="0" err="1"/>
              <a:t>npr</a:t>
            </a:r>
            <a:r>
              <a:rPr lang="en-US" sz="3600" dirty="0"/>
              <a:t>.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 smtClean="0"/>
              <a:t>puteve</a:t>
            </a:r>
            <a:r>
              <a:rPr lang="sr-Latn-ME" sz="3600" dirty="0" smtClean="0"/>
              <a:t>)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Kada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navedena</a:t>
            </a:r>
            <a:r>
              <a:rPr lang="en-US" sz="3600" dirty="0"/>
              <a:t> </a:t>
            </a:r>
            <a:r>
              <a:rPr lang="en-US" sz="3600" dirty="0" err="1"/>
              <a:t>suma</a:t>
            </a:r>
            <a:r>
              <a:rPr lang="en-US" sz="3600" dirty="0"/>
              <a:t>, </a:t>
            </a:r>
            <a:r>
              <a:rPr lang="en-US" sz="3600" dirty="0" err="1"/>
              <a:t>zajam</a:t>
            </a:r>
            <a:r>
              <a:rPr lang="en-US" sz="3600" dirty="0"/>
              <a:t> se </a:t>
            </a:r>
            <a:r>
              <a:rPr lang="en-US" sz="3600" dirty="0" err="1" smtClean="0"/>
              <a:t>zaklju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emisija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Medutim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vanrendim</a:t>
            </a:r>
            <a:r>
              <a:rPr lang="en-US" sz="3600" dirty="0"/>
              <a:t> </a:t>
            </a:r>
            <a:r>
              <a:rPr lang="en-US" sz="3600" dirty="0" err="1"/>
              <a:t>uslovima</a:t>
            </a:r>
            <a:r>
              <a:rPr lang="en-US" sz="3600" dirty="0"/>
              <a:t> (rat, </a:t>
            </a:r>
            <a:r>
              <a:rPr lang="en-US" sz="3600" dirty="0" err="1"/>
              <a:t>stalne</a:t>
            </a:r>
            <a:r>
              <a:rPr lang="en-US" sz="3600" dirty="0"/>
              <a:t> </a:t>
            </a:r>
            <a:r>
              <a:rPr lang="en-US" sz="3600" dirty="0" err="1"/>
              <a:t>ratne</a:t>
            </a:r>
            <a:r>
              <a:rPr lang="en-US" sz="3600" dirty="0"/>
              <a:t> </a:t>
            </a:r>
            <a:r>
              <a:rPr lang="en-US" sz="3600" dirty="0" err="1"/>
              <a:t>opasnosti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dr.),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</a:t>
            </a:r>
            <a:r>
              <a:rPr lang="en-US" sz="3600" dirty="0" err="1"/>
              <a:t>postaju</a:t>
            </a:r>
            <a:r>
              <a:rPr lang="en-US" sz="3600" dirty="0"/>
              <a:t> </a:t>
            </a:r>
            <a:r>
              <a:rPr lang="en-US" sz="3600" dirty="0" err="1"/>
              <a:t>glavni</a:t>
            </a:r>
            <a:r>
              <a:rPr lang="en-US" sz="3600" dirty="0"/>
              <a:t> </a:t>
            </a:r>
            <a:r>
              <a:rPr lang="en-US" sz="3600" dirty="0" err="1"/>
              <a:t>izvor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poslu</a:t>
            </a:r>
            <a:r>
              <a:rPr lang="sl-SI" sz="3600" dirty="0"/>
              <a:t>ž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neogran</a:t>
            </a:r>
            <a:r>
              <a:rPr lang="sl-SI" sz="3600" dirty="0" smtClean="0"/>
              <a:t>ič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emisijom</a:t>
            </a:r>
            <a:r>
              <a:rPr lang="en-US" sz="3600" dirty="0"/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xmlns="" val="29580108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07FD-E125-4177-9F98-717C0919EB8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E41E-8404-44A0-A28B-A7A181AA8432}" type="slidenum">
              <a:rPr lang="en-US"/>
              <a:pPr/>
              <a:t>46</a:t>
            </a:fld>
            <a:endParaRPr lang="en-US"/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618186"/>
            <a:ext cx="10735614" cy="555877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emisija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 smtClean="0"/>
              <a:t>pra</a:t>
            </a:r>
            <a:r>
              <a:rPr lang="sl-SI" sz="3600" dirty="0"/>
              <a:t>ć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izv</a:t>
            </a:r>
            <a:r>
              <a:rPr lang="sl-SI" sz="3600" dirty="0"/>
              <a:t>j</a:t>
            </a:r>
            <a:r>
              <a:rPr lang="en-US" sz="3600" dirty="0" err="1"/>
              <a:t>esn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sl-SI" sz="3600" dirty="0"/>
              <a:t>ć</a:t>
            </a:r>
            <a:r>
              <a:rPr lang="en-US" sz="3600" dirty="0" err="1" smtClean="0"/>
              <a:t>ama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Prvo</a:t>
            </a:r>
            <a:r>
              <a:rPr lang="en-US" sz="3600" dirty="0"/>
              <a:t>,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desiti</a:t>
            </a:r>
            <a:r>
              <a:rPr lang="en-US" sz="3600" dirty="0"/>
              <a:t> da se </a:t>
            </a:r>
            <a:r>
              <a:rPr lang="en-US" sz="3600" dirty="0" err="1"/>
              <a:t>zajam</a:t>
            </a:r>
            <a:r>
              <a:rPr lang="en-US" sz="3600" dirty="0"/>
              <a:t> u </a:t>
            </a:r>
            <a:r>
              <a:rPr lang="en-US" sz="3600" dirty="0" err="1"/>
              <a:t>potpunosti</a:t>
            </a:r>
            <a:r>
              <a:rPr lang="en-US" sz="3600" dirty="0"/>
              <a:t> ne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avu</a:t>
            </a:r>
            <a:r>
              <a:rPr lang="en-US" sz="3600" dirty="0" smtClean="0"/>
              <a:t> </a:t>
            </a:r>
            <a:r>
              <a:rPr lang="en-US" sz="3600" dirty="0" err="1"/>
              <a:t>stavlja</a:t>
            </a:r>
            <a:r>
              <a:rPr lang="en-US" sz="3600" dirty="0"/>
              <a:t> </a:t>
            </a:r>
            <a:r>
              <a:rPr lang="en-US" sz="3600" dirty="0" err="1"/>
              <a:t>zadatak</a:t>
            </a:r>
            <a:r>
              <a:rPr lang="en-US" sz="3600" dirty="0"/>
              <a:t> da </a:t>
            </a:r>
            <a:r>
              <a:rPr lang="en-US" sz="3600" dirty="0" err="1"/>
              <a:t>preostale</a:t>
            </a:r>
            <a:r>
              <a:rPr lang="en-US" sz="3600" dirty="0"/>
              <a:t> </a:t>
            </a:r>
            <a:r>
              <a:rPr lang="en-US" sz="3600" dirty="0" err="1"/>
              <a:t>obveznice</a:t>
            </a:r>
            <a:r>
              <a:rPr lang="en-US" sz="3600" dirty="0"/>
              <a:t>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proda</a:t>
            </a:r>
            <a:r>
              <a:rPr lang="en-US" sz="3600" dirty="0"/>
              <a:t>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drugo</a:t>
            </a:r>
            <a:r>
              <a:rPr lang="en-US" sz="3600" dirty="0"/>
              <a:t>, da se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iznos</a:t>
            </a:r>
            <a:r>
              <a:rPr lang="en-US" sz="3600" dirty="0"/>
              <a:t> od </a:t>
            </a:r>
            <a:r>
              <a:rPr lang="en-US" sz="3600" dirty="0" err="1"/>
              <a:t>ranije</a:t>
            </a:r>
            <a:r>
              <a:rPr lang="en-US" sz="3600" dirty="0"/>
              <a:t> </a:t>
            </a:r>
            <a:r>
              <a:rPr lang="en-US" sz="3600" dirty="0" err="1"/>
              <a:t>objavljenog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se </a:t>
            </a:r>
            <a:r>
              <a:rPr lang="en-US" sz="3600" dirty="0" err="1"/>
              <a:t>javlja</a:t>
            </a:r>
            <a:r>
              <a:rPr lang="en-US" sz="3600" dirty="0"/>
              <a:t> u tome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 smtClean="0"/>
              <a:t>rasporediti</a:t>
            </a:r>
            <a:r>
              <a:rPr lang="en-US" sz="3600" dirty="0" smtClean="0"/>
              <a:t>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upisnike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se </a:t>
            </a:r>
            <a:r>
              <a:rPr lang="en-US" sz="3600" dirty="0" err="1"/>
              <a:t>ovde</a:t>
            </a:r>
            <a:r>
              <a:rPr lang="en-US" sz="3600" dirty="0"/>
              <a:t> </a:t>
            </a:r>
            <a:r>
              <a:rPr lang="en-US" sz="3600" dirty="0" err="1"/>
              <a:t>velikim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redukuju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, a </a:t>
            </a:r>
            <a:r>
              <a:rPr lang="en-US" sz="3600" dirty="0" err="1"/>
              <a:t>manjim</a:t>
            </a:r>
            <a:r>
              <a:rPr lang="en-US" sz="3600" dirty="0"/>
              <a:t> </a:t>
            </a:r>
            <a:r>
              <a:rPr lang="en-US" sz="3600" dirty="0" err="1"/>
              <a:t>priznaju</a:t>
            </a:r>
            <a:r>
              <a:rPr lang="en-US" sz="3600" dirty="0"/>
              <a:t> u c</a:t>
            </a:r>
            <a:r>
              <a:rPr lang="sl-SI" sz="3600" dirty="0"/>
              <a:t>j</a:t>
            </a:r>
            <a:r>
              <a:rPr lang="en-US" sz="3600" dirty="0" err="1"/>
              <a:t>elosti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989287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1AC2-ECF9-490D-80E0-EAD9493A07D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D05EB-9CD4-48FD-A936-A86A7550AC6F}" type="slidenum">
              <a:rPr lang="en-US"/>
              <a:pPr/>
              <a:t>47</a:t>
            </a:fld>
            <a:endParaRPr lang="en-US"/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37882"/>
            <a:ext cx="10515600" cy="5739081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 err="1"/>
              <a:t>Slabosti</a:t>
            </a:r>
            <a:r>
              <a:rPr lang="en-US" sz="3600" dirty="0"/>
              <a:t> </a:t>
            </a:r>
            <a:r>
              <a:rPr lang="en-US" sz="3600" dirty="0" err="1"/>
              <a:t>ovog</a:t>
            </a:r>
            <a:r>
              <a:rPr lang="sl-SI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: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sr-Latn-ME" sz="3600" dirty="0"/>
              <a:t>-</a:t>
            </a:r>
            <a:r>
              <a:rPr lang="en-US" sz="3600" dirty="0" err="1" smtClean="0"/>
              <a:t>neizvesnost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krajnjeg</a:t>
            </a:r>
            <a:r>
              <a:rPr lang="en-US" sz="3600" dirty="0"/>
              <a:t> </a:t>
            </a:r>
            <a:r>
              <a:rPr lang="en-US" sz="3600" dirty="0" err="1"/>
              <a:t>ishoda</a:t>
            </a:r>
            <a:r>
              <a:rPr lang="en-US" sz="3600" dirty="0"/>
              <a:t> </a:t>
            </a:r>
            <a:r>
              <a:rPr lang="en-US" sz="3600" dirty="0" err="1"/>
              <a:t>upisa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r-Latn-ME" sz="3600" dirty="0" smtClean="0"/>
              <a:t>       - </a:t>
            </a:r>
            <a:r>
              <a:rPr lang="en-US" sz="3600" dirty="0" smtClean="0"/>
              <a:t>nu</a:t>
            </a:r>
            <a:r>
              <a:rPr lang="sl-SI" sz="3600" dirty="0"/>
              <a:t>ž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postojanja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sposobnog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avnog</a:t>
            </a:r>
            <a:r>
              <a:rPr lang="en-US" sz="3600" dirty="0" smtClean="0"/>
              <a:t> </a:t>
            </a:r>
            <a:r>
              <a:rPr lang="en-US" sz="3600" dirty="0" err="1"/>
              <a:t>aparata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to </a:t>
            </a:r>
            <a:r>
              <a:rPr lang="en-US" sz="3600" dirty="0" err="1"/>
              <a:t>sprovesti</a:t>
            </a:r>
            <a:r>
              <a:rPr lang="en-US" sz="3600" dirty="0"/>
              <a:t>, </a:t>
            </a:r>
            <a:r>
              <a:rPr lang="en-US" sz="3600" dirty="0" err="1" smtClean="0"/>
              <a:t>preuz</a:t>
            </a:r>
            <a:r>
              <a:rPr lang="sl-SI" sz="3600" dirty="0"/>
              <a:t>m</a:t>
            </a:r>
            <a:r>
              <a:rPr lang="en-US" sz="3600" dirty="0" err="1"/>
              <a:t>anjem</a:t>
            </a:r>
            <a:r>
              <a:rPr lang="en-US" sz="3600" dirty="0"/>
              <a:t> </a:t>
            </a:r>
            <a:r>
              <a:rPr lang="en-US" sz="3600" dirty="0" err="1"/>
              <a:t>potpunog</a:t>
            </a:r>
            <a:r>
              <a:rPr lang="en-US" sz="3600" dirty="0"/>
              <a:t> </a:t>
            </a:r>
            <a:r>
              <a:rPr lang="en-US" sz="3600" dirty="0" err="1"/>
              <a:t>finansijskog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politi</a:t>
            </a:r>
            <a:r>
              <a:rPr lang="sl-SI" sz="3600" dirty="0"/>
              <a:t>c</a:t>
            </a:r>
            <a:r>
              <a:rPr lang="en-US" sz="3600" dirty="0" err="1"/>
              <a:t>ko</a:t>
            </a:r>
            <a:r>
              <a:rPr lang="sl-SI" sz="3600" dirty="0"/>
              <a:t>g</a:t>
            </a:r>
            <a:r>
              <a:rPr lang="en-US" sz="3600" dirty="0"/>
              <a:t> </a:t>
            </a:r>
            <a:r>
              <a:rPr lang="en-US" sz="3600" dirty="0" err="1"/>
              <a:t>rizika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 smtClean="0"/>
              <a:t>zajma</a:t>
            </a:r>
            <a:r>
              <a:rPr lang="sr-Latn-ME" sz="3600" dirty="0" smtClean="0"/>
              <a:t>. 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87970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0D5E-398E-41BD-8510-B045AF38832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FE1B-AE95-4E56-932F-46B0B3B2C260}" type="slidenum">
              <a:rPr lang="en-US"/>
              <a:pPr/>
              <a:t>48</a:t>
            </a:fld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95459"/>
            <a:ext cx="10515600" cy="548150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2</a:t>
            </a:r>
            <a:r>
              <a:rPr lang="en-US" sz="3200" dirty="0"/>
              <a:t>) I</a:t>
            </a:r>
            <a:r>
              <a:rPr lang="sl-SI" sz="3200" dirty="0"/>
              <a:t>N</a:t>
            </a:r>
            <a:r>
              <a:rPr lang="en-US" sz="3200" dirty="0"/>
              <a:t>DIREKTNI SISTEM EMISUE JAVNOG DUGA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Indirektna</a:t>
            </a:r>
            <a:r>
              <a:rPr lang="en-US" sz="3200" dirty="0"/>
              <a:t> </a:t>
            </a:r>
            <a:r>
              <a:rPr lang="en-US" sz="3200" dirty="0" err="1"/>
              <a:t>emisija</a:t>
            </a:r>
            <a:r>
              <a:rPr lang="en-US" sz="3200" dirty="0"/>
              <a:t> je </a:t>
            </a:r>
            <a:r>
              <a:rPr lang="en-US" sz="3200" dirty="0" err="1"/>
              <a:t>drugi</a:t>
            </a:r>
            <a:r>
              <a:rPr lang="en-US" sz="3200" dirty="0"/>
              <a:t>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emisije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a </a:t>
            </a:r>
            <a:r>
              <a:rPr lang="en-US" sz="3200" dirty="0" err="1"/>
              <a:t>svodi</a:t>
            </a:r>
            <a:r>
              <a:rPr lang="en-US" sz="3200" dirty="0"/>
              <a:t> se </a:t>
            </a:r>
            <a:r>
              <a:rPr lang="sl-SI" sz="3200" dirty="0"/>
              <a:t>na to  </a:t>
            </a:r>
            <a:r>
              <a:rPr lang="en-US" sz="3200" dirty="0"/>
              <a:t>da se dug (</a:t>
            </a:r>
            <a:r>
              <a:rPr lang="en-US" sz="3200" dirty="0" err="1"/>
              <a:t>zajam</a:t>
            </a:r>
            <a:r>
              <a:rPr lang="en-US" sz="3200" dirty="0"/>
              <a:t>) </a:t>
            </a:r>
            <a:r>
              <a:rPr lang="en-US" sz="3200" dirty="0" err="1"/>
              <a:t>ustupi</a:t>
            </a:r>
            <a:r>
              <a:rPr lang="en-US" sz="3200" dirty="0"/>
              <a:t>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utvrd</a:t>
            </a:r>
            <a:r>
              <a:rPr lang="sl-SI" sz="3200" dirty="0"/>
              <a:t>j</a:t>
            </a:r>
            <a:r>
              <a:rPr lang="en-US" sz="3200" dirty="0" err="1"/>
              <a:t>enoj</a:t>
            </a:r>
            <a:r>
              <a:rPr lang="en-US" sz="3200" dirty="0"/>
              <a:t> c</a:t>
            </a:r>
            <a:r>
              <a:rPr lang="sl-SI" sz="3200" dirty="0"/>
              <a:t>ij</a:t>
            </a:r>
            <a:r>
              <a:rPr lang="en-US" sz="3200" dirty="0" err="1"/>
              <a:t>eni</a:t>
            </a:r>
            <a:r>
              <a:rPr lang="en-US" sz="3200" dirty="0"/>
              <a:t> </a:t>
            </a:r>
            <a:r>
              <a:rPr lang="en-US" sz="3200" dirty="0" err="1"/>
              <a:t>bankama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bankarskom</a:t>
            </a:r>
            <a:r>
              <a:rPr lang="en-US" sz="3200" dirty="0"/>
              <a:t> </a:t>
            </a:r>
            <a:r>
              <a:rPr lang="en-US" sz="3200" dirty="0" err="1"/>
              <a:t>konzorci</a:t>
            </a:r>
            <a:r>
              <a:rPr lang="sl-SI" sz="3200" dirty="0" smtClean="0"/>
              <a:t>ju.</a:t>
            </a:r>
            <a:endParaRPr lang="en-US" sz="3200" dirty="0"/>
          </a:p>
          <a:p>
            <a:pPr algn="just">
              <a:lnSpc>
                <a:spcPct val="90000"/>
              </a:lnSpc>
            </a:pPr>
            <a:r>
              <a:rPr lang="en-US" sz="3200" dirty="0" err="1"/>
              <a:t>Banke</a:t>
            </a:r>
            <a:r>
              <a:rPr lang="en-US" sz="3200" dirty="0"/>
              <a:t> </a:t>
            </a:r>
            <a:r>
              <a:rPr lang="en-US" sz="3200" dirty="0" err="1" smtClean="0"/>
              <a:t>ispla</a:t>
            </a:r>
            <a:r>
              <a:rPr lang="sl-SI" sz="3200" dirty="0"/>
              <a:t>ć</a:t>
            </a:r>
            <a:r>
              <a:rPr lang="en-US" sz="3200" dirty="0" err="1" smtClean="0"/>
              <a:t>uju</a:t>
            </a:r>
            <a:r>
              <a:rPr lang="en-US" sz="3200" dirty="0" smtClean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/>
              <a:t>odmah</a:t>
            </a:r>
            <a:r>
              <a:rPr lang="en-US" sz="3200" dirty="0"/>
              <a:t>, a </a:t>
            </a:r>
            <a:r>
              <a:rPr lang="en-US" sz="3200" dirty="0" err="1"/>
              <a:t>kasnije</a:t>
            </a:r>
            <a:r>
              <a:rPr lang="en-US" sz="3200" dirty="0"/>
              <a:t> </a:t>
            </a:r>
            <a:r>
              <a:rPr lang="en-US" sz="3200" dirty="0" err="1"/>
              <a:t>formiraju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preprodajom</a:t>
            </a:r>
            <a:r>
              <a:rPr lang="en-US" sz="3200" dirty="0"/>
              <a:t> </a:t>
            </a:r>
            <a:r>
              <a:rPr lang="en-US" sz="3200" dirty="0" err="1"/>
              <a:t>obvez</a:t>
            </a:r>
            <a:r>
              <a:rPr lang="sl-SI" sz="3200" dirty="0" smtClean="0"/>
              <a:t>nica.</a:t>
            </a:r>
            <a:endParaRPr lang="en-US" sz="3200" dirty="0"/>
          </a:p>
          <a:p>
            <a:pPr algn="just">
              <a:lnSpc>
                <a:spcPct val="90000"/>
              </a:lnSpc>
            </a:pPr>
            <a:r>
              <a:rPr lang="en-US" sz="3200" dirty="0" err="1"/>
              <a:t>Interes</a:t>
            </a:r>
            <a:r>
              <a:rPr lang="en-US" sz="3200" dirty="0"/>
              <a:t> </a:t>
            </a:r>
            <a:r>
              <a:rPr lang="en-US" sz="3200" dirty="0" err="1"/>
              <a:t>nalaze</a:t>
            </a:r>
            <a:r>
              <a:rPr lang="en-US" sz="3200" dirty="0"/>
              <a:t> u </a:t>
            </a:r>
            <a:r>
              <a:rPr lang="en-US" sz="3200" dirty="0" err="1"/>
              <a:t>zaradi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se </a:t>
            </a:r>
            <a:r>
              <a:rPr lang="en-US" sz="3200" dirty="0" err="1"/>
              <a:t>formira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raz</a:t>
            </a:r>
            <a:r>
              <a:rPr lang="sl-SI" sz="3200" dirty="0"/>
              <a:t>l</a:t>
            </a:r>
            <a:r>
              <a:rPr lang="en-US" sz="3200" dirty="0" err="1"/>
              <a:t>ici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sl-SI" sz="3200" dirty="0"/>
              <a:t>m</a:t>
            </a:r>
            <a:r>
              <a:rPr lang="en-US" sz="3200" dirty="0" err="1"/>
              <a:t>ed</a:t>
            </a:r>
            <a:r>
              <a:rPr lang="sl-SI" sz="3200" dirty="0"/>
              <a:t>j</a:t>
            </a:r>
            <a:r>
              <a:rPr lang="en-US" sz="3200" dirty="0"/>
              <a:t>u </a:t>
            </a:r>
            <a:r>
              <a:rPr lang="en-US" sz="3200" dirty="0" err="1" smtClean="0"/>
              <a:t>pla</a:t>
            </a:r>
            <a:r>
              <a:rPr lang="sl-SI" sz="3200" dirty="0"/>
              <a:t>ć</a:t>
            </a:r>
            <a:r>
              <a:rPr lang="en-US" sz="3200" dirty="0" smtClean="0"/>
              <a:t>e</a:t>
            </a:r>
            <a:r>
              <a:rPr lang="sl-SI" sz="3200" dirty="0"/>
              <a:t>no</a:t>
            </a:r>
            <a:r>
              <a:rPr lang="en-US" sz="3200" dirty="0"/>
              <a:t>g </a:t>
            </a:r>
            <a:r>
              <a:rPr lang="en-US" sz="3200" dirty="0" err="1"/>
              <a:t>kursa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o</a:t>
            </a:r>
            <a:r>
              <a:rPr lang="sl-SI" sz="3200" dirty="0"/>
              <a:t>nog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kojem</a:t>
            </a:r>
            <a:r>
              <a:rPr lang="en-US" sz="3200" dirty="0"/>
              <a:t> </a:t>
            </a:r>
            <a:r>
              <a:rPr lang="en-US" sz="3200" dirty="0" err="1"/>
              <a:t>prodaju</a:t>
            </a:r>
            <a:r>
              <a:rPr lang="en-US" sz="3200" dirty="0"/>
              <a:t> </a:t>
            </a:r>
            <a:r>
              <a:rPr lang="en-US" sz="3200" dirty="0" err="1"/>
              <a:t>obveznice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indirektne</a:t>
            </a:r>
            <a:r>
              <a:rPr lang="en-US" sz="3200" dirty="0"/>
              <a:t> </a:t>
            </a:r>
            <a:r>
              <a:rPr lang="en-US" sz="3200" dirty="0" err="1"/>
              <a:t>emisije</a:t>
            </a:r>
            <a:r>
              <a:rPr lang="en-US" sz="3200" dirty="0"/>
              <a:t> </a:t>
            </a:r>
            <a:r>
              <a:rPr lang="en-US" sz="3200" dirty="0" err="1"/>
              <a:t>ima</a:t>
            </a:r>
            <a:r>
              <a:rPr lang="en-US" sz="3200" dirty="0"/>
              <a:t> dv</a:t>
            </a:r>
            <a:r>
              <a:rPr lang="sl-SI" sz="3200" dirty="0"/>
              <a:t>ij</a:t>
            </a:r>
            <a:r>
              <a:rPr lang="en-US" sz="3200" dirty="0"/>
              <a:t>e </a:t>
            </a:r>
            <a:r>
              <a:rPr lang="en-US" sz="3200" dirty="0" err="1"/>
              <a:t>prednosti</a:t>
            </a:r>
            <a:r>
              <a:rPr lang="en-US" sz="3200" dirty="0"/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1</a:t>
            </a:r>
            <a:r>
              <a:rPr lang="en-US" sz="3200" dirty="0"/>
              <a:t>) </a:t>
            </a:r>
            <a:r>
              <a:rPr lang="en-US" sz="3200" dirty="0" err="1" smtClean="0"/>
              <a:t>Omogu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/>
              <a:t>da se </a:t>
            </a:r>
            <a:r>
              <a:rPr lang="en-US" sz="3200" dirty="0" err="1"/>
              <a:t>potrebna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od</a:t>
            </a:r>
            <a:r>
              <a:rPr lang="sl-SI" sz="3200" dirty="0"/>
              <a:t>m</a:t>
            </a:r>
            <a:r>
              <a:rPr lang="en-US" sz="3200" dirty="0"/>
              <a:t>ah </a:t>
            </a:r>
            <a:r>
              <a:rPr lang="en-US" sz="3200" dirty="0" err="1"/>
              <a:t>formiraju</a:t>
            </a:r>
            <a:r>
              <a:rPr lang="en-US" sz="3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28454179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0910-9496-431F-B119-145D3140C6B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E224-E872-44D9-A8C8-EBF9FFA8907C}" type="slidenum">
              <a:rPr lang="en-US"/>
              <a:pPr/>
              <a:t>49</a:t>
            </a:fld>
            <a:endParaRPr lang="en-US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200" dirty="0"/>
              <a:t>2) </a:t>
            </a:r>
            <a:r>
              <a:rPr lang="en-US" sz="3200" dirty="0" err="1"/>
              <a:t>Osigurava</a:t>
            </a:r>
            <a:r>
              <a:rPr lang="en-US" sz="3200" dirty="0"/>
              <a:t> se </a:t>
            </a:r>
            <a:r>
              <a:rPr lang="en-US" sz="3200" dirty="0" err="1"/>
              <a:t>potrebna</a:t>
            </a:r>
            <a:r>
              <a:rPr lang="en-US" sz="3200" dirty="0"/>
              <a:t> </a:t>
            </a:r>
            <a:r>
              <a:rPr lang="en-US" sz="3200" dirty="0" err="1"/>
              <a:t>suma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</a:t>
            </a:r>
            <a:r>
              <a:rPr lang="sl-SI" sz="3200" dirty="0"/>
              <a:t>z</a:t>
            </a:r>
            <a:r>
              <a:rPr lang="en-US" sz="3200" dirty="0" err="1"/>
              <a:t>ajma</a:t>
            </a:r>
            <a:r>
              <a:rPr lang="en-US" sz="3200" dirty="0"/>
              <a:t> (</a:t>
            </a:r>
            <a:r>
              <a:rPr lang="en-US" sz="3200" dirty="0" err="1"/>
              <a:t>nema</a:t>
            </a:r>
            <a:r>
              <a:rPr lang="en-US" sz="3200" dirty="0"/>
              <a:t> </a:t>
            </a:r>
            <a:r>
              <a:rPr lang="en-US" sz="3200" dirty="0" err="1"/>
              <a:t>zavisnosti</a:t>
            </a:r>
            <a:r>
              <a:rPr lang="en-US" sz="3200" dirty="0"/>
              <a:t> u </a:t>
            </a:r>
            <a:r>
              <a:rPr lang="en-US" sz="3200" dirty="0" err="1"/>
              <a:t>pog</a:t>
            </a:r>
            <a:r>
              <a:rPr lang="sl-SI" sz="3200" dirty="0"/>
              <a:t>ledu</a:t>
            </a:r>
            <a:r>
              <a:rPr lang="en-US" sz="3200" dirty="0"/>
              <a:t> </a:t>
            </a:r>
            <a:r>
              <a:rPr lang="en-US" sz="3200" dirty="0" err="1" smtClean="0"/>
              <a:t>kona</a:t>
            </a:r>
            <a:r>
              <a:rPr lang="sl-SI" sz="3200" dirty="0"/>
              <a:t>č</a:t>
            </a:r>
            <a:r>
              <a:rPr lang="en-US" sz="3200" dirty="0" smtClean="0"/>
              <a:t>nog </a:t>
            </a:r>
            <a:r>
              <a:rPr lang="en-US" sz="3200" dirty="0" err="1"/>
              <a:t>usp</a:t>
            </a:r>
            <a:r>
              <a:rPr lang="sl-SI" sz="3200" dirty="0"/>
              <a:t>j</a:t>
            </a:r>
            <a:r>
              <a:rPr lang="en-US" sz="3200" dirty="0" err="1"/>
              <a:t>eha</a:t>
            </a:r>
            <a:r>
              <a:rPr lang="en-US" sz="3200" dirty="0"/>
              <a:t> </a:t>
            </a:r>
            <a:r>
              <a:rPr lang="en-US" sz="3200" dirty="0" err="1"/>
              <a:t>zajma</a:t>
            </a:r>
            <a:r>
              <a:rPr lang="en-US" sz="3200" dirty="0"/>
              <a:t>).</a:t>
            </a:r>
          </a:p>
          <a:p>
            <a:pPr lvl="1" algn="just">
              <a:lnSpc>
                <a:spcPct val="90000"/>
              </a:lnSpc>
            </a:pPr>
            <a:r>
              <a:rPr lang="en-US" sz="3200" dirty="0" err="1"/>
              <a:t>Slaba</a:t>
            </a:r>
            <a:r>
              <a:rPr lang="en-US" sz="3200" dirty="0"/>
              <a:t> </a:t>
            </a:r>
            <a:r>
              <a:rPr lang="en-US" sz="3200" dirty="0" err="1"/>
              <a:t>strana</a:t>
            </a:r>
            <a:r>
              <a:rPr lang="en-US" sz="3200" dirty="0"/>
              <a:t> </a:t>
            </a:r>
            <a:r>
              <a:rPr lang="en-US" sz="3200" dirty="0" err="1"/>
              <a:t>ovog</a:t>
            </a:r>
            <a:r>
              <a:rPr lang="en-US" sz="3200" dirty="0"/>
              <a:t> </a:t>
            </a:r>
            <a:r>
              <a:rPr lang="en-US" sz="3200" dirty="0" err="1"/>
              <a:t>sistema</a:t>
            </a:r>
            <a:r>
              <a:rPr lang="en-US" sz="3200" dirty="0"/>
              <a:t> je u tome </a:t>
            </a:r>
            <a:r>
              <a:rPr lang="sl-SI" sz="3200" dirty="0"/>
              <a:t>š</a:t>
            </a:r>
            <a:r>
              <a:rPr lang="en-US" sz="3200" dirty="0" smtClean="0"/>
              <a:t>to </a:t>
            </a:r>
            <a:r>
              <a:rPr lang="en-US" sz="3200" dirty="0" err="1" smtClean="0"/>
              <a:t>omogu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 err="1"/>
              <a:t>bankama</a:t>
            </a:r>
            <a:r>
              <a:rPr lang="en-US" sz="3200" dirty="0"/>
              <a:t> </a:t>
            </a:r>
            <a:r>
              <a:rPr lang="en-US" sz="3200" dirty="0" smtClean="0"/>
              <a:t>da </a:t>
            </a:r>
            <a:r>
              <a:rPr lang="en-US" sz="3200" dirty="0" err="1"/>
              <a:t>zarad</a:t>
            </a:r>
            <a:r>
              <a:rPr lang="sl-SI" sz="3200" dirty="0"/>
              <a:t>j</a:t>
            </a:r>
            <a:r>
              <a:rPr lang="en-US" sz="3200" dirty="0" err="1"/>
              <a:t>uju</a:t>
            </a:r>
            <a:r>
              <a:rPr lang="en-US" sz="3200" dirty="0"/>
              <a:t> </a:t>
            </a:r>
            <a:r>
              <a:rPr lang="en-US" sz="3200" dirty="0" err="1"/>
              <a:t>velike</a:t>
            </a:r>
            <a:r>
              <a:rPr lang="en-US" sz="3200" dirty="0"/>
              <a:t> </a:t>
            </a:r>
            <a:r>
              <a:rPr lang="en-US" sz="3200" dirty="0" err="1"/>
              <a:t>sume</a:t>
            </a:r>
            <a:r>
              <a:rPr lang="en-US" sz="3200" dirty="0"/>
              <a:t>, </a:t>
            </a:r>
            <a:r>
              <a:rPr lang="en-US" sz="3200" dirty="0" err="1"/>
              <a:t>koje</a:t>
            </a:r>
            <a:r>
              <a:rPr lang="en-US" sz="3200" dirty="0"/>
              <a:t> u </a:t>
            </a:r>
            <a:r>
              <a:rPr lang="en-US" sz="3200" dirty="0" err="1"/>
              <a:t>kraj</a:t>
            </a:r>
            <a:r>
              <a:rPr lang="sl-SI" sz="3200" dirty="0"/>
              <a:t>n</a:t>
            </a:r>
            <a:r>
              <a:rPr lang="en-US" sz="3200" dirty="0" err="1"/>
              <a:t>jem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/>
              <a:t>p</a:t>
            </a:r>
            <a:r>
              <a:rPr lang="sl-SI" sz="3200" dirty="0"/>
              <a:t>l</a:t>
            </a:r>
            <a:r>
              <a:rPr lang="en-US" sz="3200" dirty="0" smtClean="0"/>
              <a:t>a</a:t>
            </a:r>
            <a:r>
              <a:rPr lang="sl-SI" sz="3200" dirty="0"/>
              <a:t>ć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 err="1"/>
              <a:t>por</a:t>
            </a:r>
            <a:r>
              <a:rPr lang="sl-SI" sz="3200" dirty="0"/>
              <a:t>ski</a:t>
            </a:r>
            <a:r>
              <a:rPr lang="en-US" sz="3200" dirty="0"/>
              <a:t> </a:t>
            </a:r>
            <a:r>
              <a:rPr lang="en-US" sz="3200" dirty="0" err="1"/>
              <a:t>obveznici</a:t>
            </a:r>
            <a:r>
              <a:rPr lang="en-US" sz="3200" dirty="0"/>
              <a:t>.	</a:t>
            </a:r>
          </a:p>
          <a:p>
            <a:pPr lvl="1" algn="just">
              <a:lnSpc>
                <a:spcPct val="90000"/>
              </a:lnSpc>
            </a:pPr>
            <a:r>
              <a:rPr lang="en-US" sz="3200" dirty="0" err="1"/>
              <a:t>Sistemu</a:t>
            </a:r>
            <a:r>
              <a:rPr lang="en-US" sz="3200" dirty="0"/>
              <a:t> </a:t>
            </a:r>
            <a:r>
              <a:rPr lang="en-US" sz="3200" dirty="0" err="1"/>
              <a:t>indirektne</a:t>
            </a:r>
            <a:r>
              <a:rPr lang="en-US" sz="3200" dirty="0"/>
              <a:t> </a:t>
            </a:r>
            <a:r>
              <a:rPr lang="en-US" sz="3200" dirty="0" err="1"/>
              <a:t>emisi</a:t>
            </a:r>
            <a:r>
              <a:rPr lang="sl-SI" sz="3200" dirty="0"/>
              <a:t>j</a:t>
            </a:r>
            <a:r>
              <a:rPr lang="en-US" sz="3200" dirty="0"/>
              <a:t>e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 </a:t>
            </a:r>
            <a:r>
              <a:rPr lang="en-US" sz="3200" dirty="0" err="1"/>
              <a:t>prib</a:t>
            </a:r>
            <a:r>
              <a:rPr lang="sl-SI" sz="3200" dirty="0"/>
              <a:t>j</a:t>
            </a:r>
            <a:r>
              <a:rPr lang="en-US" sz="3200" dirty="0" err="1"/>
              <a:t>egava</a:t>
            </a:r>
            <a:r>
              <a:rPr lang="en-US" sz="3200" dirty="0"/>
              <a:t> </a:t>
            </a:r>
            <a:r>
              <a:rPr lang="en-US" sz="3200" dirty="0" err="1" smtClean="0"/>
              <a:t>naj</a:t>
            </a:r>
            <a:r>
              <a:rPr lang="sl-SI" sz="3200" dirty="0" smtClean="0"/>
              <a:t>češće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oni</a:t>
            </a:r>
            <a:r>
              <a:rPr lang="sl-SI" sz="3200" dirty="0"/>
              <a:t>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ajevim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kada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sigurna</a:t>
            </a:r>
            <a:r>
              <a:rPr lang="en-US" sz="3200" dirty="0"/>
              <a:t> da </a:t>
            </a:r>
            <a:r>
              <a:rPr lang="sl-SI" sz="3200" dirty="0"/>
              <a:t>ć</a:t>
            </a:r>
            <a:r>
              <a:rPr lang="en-US" sz="3200" dirty="0" smtClean="0"/>
              <a:t>e </a:t>
            </a:r>
            <a:r>
              <a:rPr lang="en-US" sz="3200" dirty="0" err="1"/>
              <a:t>upisati</a:t>
            </a:r>
            <a:r>
              <a:rPr lang="en-US" sz="3200" dirty="0"/>
              <a:t> </a:t>
            </a:r>
            <a:r>
              <a:rPr lang="en-US" sz="3200" dirty="0" err="1"/>
              <a:t>predvid</a:t>
            </a:r>
            <a:r>
              <a:rPr lang="sl-SI" sz="3200" dirty="0"/>
              <a:t>j</a:t>
            </a:r>
            <a:r>
              <a:rPr lang="en-US" sz="3200" dirty="0" err="1"/>
              <a:t>enu</a:t>
            </a:r>
            <a:r>
              <a:rPr lang="en-US" sz="3200" dirty="0"/>
              <a:t> </a:t>
            </a:r>
            <a:r>
              <a:rPr lang="en-US" sz="3200" dirty="0" err="1"/>
              <a:t>sumu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92511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FA41-504E-45F4-8315-4ED47CE4B02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17B5-6A79-40ED-AA22-0C37F1AE1145}" type="slidenum">
              <a:rPr lang="en-US"/>
              <a:pPr/>
              <a:t>5</a:t>
            </a:fld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1159099"/>
            <a:ext cx="10606825" cy="5017864"/>
          </a:xfrm>
        </p:spPr>
        <p:txBody>
          <a:bodyPr/>
          <a:lstStyle/>
          <a:p>
            <a:pPr algn="just"/>
            <a:r>
              <a:rPr lang="en-US" sz="3200" dirty="0"/>
              <a:t>Mode</a:t>
            </a:r>
            <a:r>
              <a:rPr lang="sl-SI" sz="3200" dirty="0"/>
              <a:t>rn</a:t>
            </a:r>
            <a:r>
              <a:rPr lang="en-US" sz="3200" dirty="0"/>
              <a:t>a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</a:t>
            </a:r>
            <a:r>
              <a:rPr lang="sl-SI" sz="3200" dirty="0"/>
              <a:t>,</a:t>
            </a:r>
            <a:r>
              <a:rPr lang="en-US" sz="3200" dirty="0"/>
              <a:t> </a:t>
            </a:r>
            <a:r>
              <a:rPr lang="en-US" sz="3200" dirty="0" err="1"/>
              <a:t>zbog</a:t>
            </a:r>
            <a:r>
              <a:rPr lang="en-US" sz="3200" dirty="0"/>
              <a:t> </a:t>
            </a:r>
            <a:r>
              <a:rPr lang="en-US" sz="3200" dirty="0" err="1"/>
              <a:t>vrlo</a:t>
            </a:r>
            <a:r>
              <a:rPr lang="en-US" sz="3200" dirty="0"/>
              <a:t> </a:t>
            </a:r>
            <a:r>
              <a:rPr lang="en-US" sz="3200" dirty="0" err="1"/>
              <a:t>razvijenih</a:t>
            </a:r>
            <a:r>
              <a:rPr lang="en-US" sz="3200" dirty="0"/>
              <a:t> </a:t>
            </a:r>
            <a:r>
              <a:rPr lang="en-US" sz="3200" dirty="0" err="1"/>
              <a:t>razvojnih</a:t>
            </a:r>
            <a:r>
              <a:rPr lang="en-US" sz="3200" dirty="0"/>
              <a:t>, </a:t>
            </a:r>
            <a:r>
              <a:rPr lang="en-US" sz="3200" dirty="0" err="1"/>
              <a:t>stabilizacionih</a:t>
            </a:r>
            <a:r>
              <a:rPr lang="en-US" sz="3200" dirty="0"/>
              <a:t>, </a:t>
            </a:r>
            <a:r>
              <a:rPr lang="en-US" sz="3200" dirty="0" err="1" smtClean="0"/>
              <a:t>socijaln</a:t>
            </a:r>
            <a:r>
              <a:rPr lang="sr-Latn-ME" sz="3200" dirty="0" smtClean="0"/>
              <a:t>ih</a:t>
            </a:r>
            <a:r>
              <a:rPr lang="en-US" sz="3200" dirty="0" smtClean="0"/>
              <a:t> </a:t>
            </a:r>
            <a:r>
              <a:rPr lang="en-US" sz="3200" dirty="0" err="1"/>
              <a:t>funkcija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US" sz="3200" dirty="0"/>
              <a:t> je </a:t>
            </a:r>
            <a:r>
              <a:rPr lang="en-US" sz="3200" dirty="0" err="1"/>
              <a:t>preuzela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sebe</a:t>
            </a:r>
            <a:r>
              <a:rPr lang="en-US" sz="3200" dirty="0"/>
              <a:t>, </a:t>
            </a:r>
            <a:r>
              <a:rPr lang="en-US" sz="3200" dirty="0" err="1"/>
              <a:t>mor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koristiti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dug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stalan</a:t>
            </a:r>
            <a:r>
              <a:rPr lang="en-US" sz="3200" dirty="0"/>
              <a:t> </a:t>
            </a:r>
            <a:r>
              <a:rPr lang="en-US" sz="3200" dirty="0" err="1"/>
              <a:t>elemenat</a:t>
            </a:r>
            <a:r>
              <a:rPr lang="en-US" sz="3200" dirty="0"/>
              <a:t> </a:t>
            </a:r>
            <a:r>
              <a:rPr lang="sl-SI" sz="3200" dirty="0"/>
              <a:t> </a:t>
            </a:r>
            <a:r>
              <a:rPr lang="en-US" sz="3200" dirty="0" err="1"/>
              <a:t>i</a:t>
            </a:r>
            <a:r>
              <a:rPr lang="sl-SI" sz="3200" dirty="0"/>
              <a:t>z</a:t>
            </a:r>
            <a:r>
              <a:rPr lang="en-US" sz="3200" dirty="0"/>
              <a:t>v</a:t>
            </a:r>
            <a:r>
              <a:rPr lang="sl-SI" sz="3200" dirty="0" smtClean="0"/>
              <a:t>r</a:t>
            </a:r>
            <a:r>
              <a:rPr lang="sr-Latn-ME" sz="3200" dirty="0"/>
              <a:t>š</a:t>
            </a:r>
            <a:r>
              <a:rPr lang="en-US" sz="3200" dirty="0" err="1" smtClean="0"/>
              <a:t>enj</a:t>
            </a:r>
            <a:r>
              <a:rPr lang="sr-Latn-ME" sz="3200" dirty="0" smtClean="0"/>
              <a:t>a</a:t>
            </a:r>
            <a:r>
              <a:rPr lang="en-US" sz="3200" dirty="0" smtClean="0"/>
              <a:t> </a:t>
            </a:r>
            <a:r>
              <a:rPr lang="en-US" sz="3200" dirty="0" err="1"/>
              <a:t>tih</a:t>
            </a:r>
            <a:r>
              <a:rPr lang="en-US" sz="3200" dirty="0"/>
              <a:t> </a:t>
            </a:r>
            <a:r>
              <a:rPr lang="en-US" sz="3200" dirty="0" err="1"/>
              <a:t>funkcija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zadataka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/>
            <a:r>
              <a:rPr lang="en-US" sz="3200" dirty="0" err="1" smtClean="0"/>
              <a:t>Porast</a:t>
            </a:r>
            <a:r>
              <a:rPr lang="sl-SI" sz="3200" dirty="0" smtClean="0"/>
              <a:t>o</a:t>
            </a:r>
            <a:r>
              <a:rPr lang="en-US" sz="3200" dirty="0" smtClean="0"/>
              <a:t>m </a:t>
            </a:r>
            <a:r>
              <a:rPr lang="en-US" sz="3200" dirty="0" err="1" smtClean="0"/>
              <a:t>javnog</a:t>
            </a:r>
            <a:r>
              <a:rPr lang="en-US" sz="3200" dirty="0" smtClean="0"/>
              <a:t> </a:t>
            </a:r>
            <a:r>
              <a:rPr lang="en-US" sz="3200" dirty="0" err="1" smtClean="0"/>
              <a:t>duga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isplate</a:t>
            </a:r>
            <a:r>
              <a:rPr lang="en-US" sz="3200" b="1" dirty="0" smtClean="0"/>
              <a:t> kai</a:t>
            </a:r>
            <a:r>
              <a:rPr lang="sl-SI" sz="3200" b="1" dirty="0" smtClean="0"/>
              <a:t>m</a:t>
            </a:r>
            <a:r>
              <a:rPr lang="en-US" sz="3200" b="1" dirty="0" err="1" smtClean="0"/>
              <a:t>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</a:t>
            </a:r>
            <a:r>
              <a:rPr lang="en-US" sz="3200" b="1" dirty="0" smtClean="0"/>
              <a:t> dug</a:t>
            </a:r>
            <a:r>
              <a:rPr lang="sl-SI" sz="3200" b="1" dirty="0" smtClean="0"/>
              <a:t>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ras</a:t>
            </a:r>
            <a:r>
              <a:rPr lang="sl-SI" sz="3200" b="1" dirty="0" smtClean="0"/>
              <a:t>t</a:t>
            </a:r>
            <a:r>
              <a:rPr lang="en-US" sz="3200" b="1" dirty="0" smtClean="0"/>
              <a:t>u </a:t>
            </a:r>
            <a:r>
              <a:rPr lang="sl-SI" sz="3200" b="1" dirty="0" smtClean="0"/>
              <a:t>z</a:t>
            </a:r>
            <a:r>
              <a:rPr lang="en-US" sz="3200" b="1" dirty="0" err="1" smtClean="0"/>
              <a:t>natno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br</a:t>
            </a:r>
            <a:r>
              <a:rPr lang="sl-SI" sz="3200" b="1" dirty="0"/>
              <a:t>ž</a:t>
            </a:r>
            <a:r>
              <a:rPr lang="en-US" sz="3200" b="1" dirty="0" smtClean="0"/>
              <a:t>e od </a:t>
            </a:r>
            <a:r>
              <a:rPr lang="en-US" sz="3200" b="1" dirty="0" err="1" smtClean="0"/>
              <a:t>rasta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duga</a:t>
            </a:r>
            <a:r>
              <a:rPr lang="en-US" sz="3200" b="1" dirty="0" smtClean="0"/>
              <a:t>, </a:t>
            </a:r>
            <a:r>
              <a:rPr lang="en-US" sz="3200" dirty="0" err="1" smtClean="0"/>
              <a:t>jer</a:t>
            </a:r>
            <a:r>
              <a:rPr lang="en-US" sz="3200" dirty="0" smtClean="0"/>
              <a:t> dug </a:t>
            </a:r>
            <a:r>
              <a:rPr lang="en-US" sz="3200" dirty="0" err="1" smtClean="0"/>
              <a:t>postaje</a:t>
            </a:r>
            <a:r>
              <a:rPr lang="en-US" sz="3200" dirty="0" smtClean="0"/>
              <a:t> generator </a:t>
            </a:r>
            <a:r>
              <a:rPr lang="en-US" sz="3200" dirty="0" err="1" smtClean="0"/>
              <a:t>vl</a:t>
            </a:r>
            <a:r>
              <a:rPr lang="sl-SI" sz="3200" dirty="0" smtClean="0"/>
              <a:t>a</a:t>
            </a:r>
            <a:r>
              <a:rPr lang="en-US" sz="3200" dirty="0" err="1" smtClean="0"/>
              <a:t>tstitog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sl-SI" sz="3200" dirty="0" smtClean="0"/>
              <a:t>s</a:t>
            </a:r>
            <a:r>
              <a:rPr lang="en-US" sz="3200" dirty="0" smtClean="0"/>
              <a:t>ta. </a:t>
            </a:r>
            <a:r>
              <a:rPr lang="en-US" sz="3200" dirty="0" err="1" smtClean="0"/>
              <a:t>Tako</a:t>
            </a:r>
            <a:r>
              <a:rPr lang="en-US" sz="3200" dirty="0" smtClean="0"/>
              <a:t> </a:t>
            </a:r>
            <a:r>
              <a:rPr lang="sl-SI" sz="3200" dirty="0" smtClean="0"/>
              <a:t>j</a:t>
            </a:r>
            <a:r>
              <a:rPr lang="en-US" sz="3200" dirty="0" smtClean="0"/>
              <a:t>e u period</a:t>
            </a:r>
            <a:r>
              <a:rPr lang="sl-SI" sz="3200" dirty="0" smtClean="0"/>
              <a:t>u</a:t>
            </a:r>
            <a:r>
              <a:rPr lang="en-US" sz="3200" dirty="0" smtClean="0"/>
              <a:t> </a:t>
            </a:r>
            <a:r>
              <a:rPr lang="sl-SI" sz="3200" dirty="0" smtClean="0"/>
              <a:t>1</a:t>
            </a:r>
            <a:r>
              <a:rPr lang="en-US" sz="3200" dirty="0" smtClean="0"/>
              <a:t>946-1972.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78000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2120-8368-4BE2-8574-3293EEAEC13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D0D6-B54A-4773-A044-D1FB72F96DF8}" type="slidenum">
              <a:rPr lang="en-US"/>
              <a:pPr/>
              <a:t>50</a:t>
            </a:fld>
            <a:endParaRPr lang="en-US"/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89397"/>
            <a:ext cx="10515600" cy="5687566"/>
          </a:xfrm>
        </p:spPr>
        <p:txBody>
          <a:bodyPr/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 err="1"/>
              <a:t>Ovakvom</a:t>
            </a:r>
            <a:r>
              <a:rPr lang="en-US" sz="3600" dirty="0"/>
              <a:t> </a:t>
            </a:r>
            <a:r>
              <a:rPr lang="en-US" sz="3600" dirty="0" err="1"/>
              <a:t>prodaj</a:t>
            </a:r>
            <a:r>
              <a:rPr lang="sl-SI" sz="3600" dirty="0"/>
              <a:t>om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je, med</a:t>
            </a:r>
            <a:r>
              <a:rPr lang="sl-SI" sz="3600" dirty="0"/>
              <a:t>j</a:t>
            </a:r>
            <a:r>
              <a:rPr lang="en-US" sz="3600" dirty="0" err="1"/>
              <a:t>utim</a:t>
            </a:r>
            <a:r>
              <a:rPr lang="en-US" sz="3600" dirty="0"/>
              <a:t> u </a:t>
            </a:r>
            <a:r>
              <a:rPr lang="en-US" sz="3600" dirty="0" err="1"/>
              <a:t>situaciji</a:t>
            </a:r>
            <a:r>
              <a:rPr lang="en-US" sz="3600" dirty="0"/>
              <a:t> da to </a:t>
            </a:r>
            <a:r>
              <a:rPr lang="en-US" sz="3600" dirty="0" err="1"/>
              <a:t>odmah</a:t>
            </a:r>
            <a:r>
              <a:rPr lang="en-US" sz="3600" dirty="0"/>
              <a:t> </a:t>
            </a:r>
            <a:r>
              <a:rPr lang="en-US" sz="3600" dirty="0" err="1"/>
              <a:t>ostvari</a:t>
            </a:r>
            <a:r>
              <a:rPr lang="en-US" sz="3600" dirty="0"/>
              <a:t>.</a:t>
            </a:r>
          </a:p>
          <a:p>
            <a:pPr lvl="1" algn="just">
              <a:lnSpc>
                <a:spcPct val="90000"/>
              </a:lnSpc>
            </a:pPr>
            <a:r>
              <a:rPr lang="en-US" sz="3600" dirty="0" err="1"/>
              <a:t>Emisija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bez </a:t>
            </a:r>
            <a:r>
              <a:rPr lang="en-US" sz="3600" dirty="0" err="1"/>
              <a:t>obzira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izabrani</a:t>
            </a:r>
            <a:r>
              <a:rPr lang="en-US" sz="3600" dirty="0"/>
              <a:t> </a:t>
            </a:r>
            <a:r>
              <a:rPr lang="en-US" sz="3600" dirty="0" err="1"/>
              <a:t>sistem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,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tri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ina</a:t>
            </a:r>
            <a:r>
              <a:rPr lang="en-US" sz="3600" dirty="0"/>
              <a:t>: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pari</a:t>
            </a:r>
            <a:r>
              <a:rPr lang="sl-SI" sz="3600" dirty="0"/>
              <a:t>t</a:t>
            </a:r>
            <a:r>
              <a:rPr lang="en-US" sz="3600" dirty="0" err="1"/>
              <a:t>etu</a:t>
            </a:r>
            <a:r>
              <a:rPr lang="en-US" sz="3600" dirty="0"/>
              <a:t>,	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</a:t>
            </a:r>
            <a:r>
              <a:rPr lang="en-US" sz="3600" dirty="0" err="1"/>
              <a:t>isp</a:t>
            </a:r>
            <a:r>
              <a:rPr lang="sl-SI" sz="3600" dirty="0"/>
              <a:t>od</a:t>
            </a:r>
            <a:r>
              <a:rPr lang="en-US" sz="3600" dirty="0"/>
              <a:t> </a:t>
            </a:r>
            <a:r>
              <a:rPr lang="en-US" sz="3600" dirty="0" err="1"/>
              <a:t>pariteta</a:t>
            </a:r>
            <a:r>
              <a:rPr lang="en-US" sz="3600" dirty="0"/>
              <a:t>, </a:t>
            </a:r>
            <a:r>
              <a:rPr lang="sl-SI" sz="3600" dirty="0"/>
              <a:t>i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 </a:t>
            </a:r>
            <a:r>
              <a:rPr lang="en-US" sz="3600" dirty="0" err="1"/>
              <a:t>iznad</a:t>
            </a:r>
            <a:r>
              <a:rPr lang="en-US" sz="3600" dirty="0"/>
              <a:t> </a:t>
            </a:r>
            <a:r>
              <a:rPr lang="en-US" sz="3600" dirty="0" err="1"/>
              <a:t>pariteta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US" sz="3600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76612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9C44-15B6-49DC-A5C4-77AA953348E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2B28-4100-428E-BAE7-983D3695929D}" type="slidenum">
              <a:rPr lang="en-US"/>
              <a:pPr/>
              <a:t>51</a:t>
            </a:fld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60608"/>
            <a:ext cx="10515600" cy="581635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 </a:t>
            </a:r>
            <a:r>
              <a:rPr lang="en-US" sz="14400" dirty="0"/>
              <a:t>KONVERZIIA, KONSOLI</a:t>
            </a:r>
            <a:r>
              <a:rPr lang="sl-SI" sz="14400" dirty="0"/>
              <a:t>D</a:t>
            </a:r>
            <a:r>
              <a:rPr lang="en-US" sz="14400" dirty="0"/>
              <a:t>AC</a:t>
            </a:r>
            <a:r>
              <a:rPr lang="sl-SI" sz="14400" dirty="0"/>
              <a:t>IJ</a:t>
            </a:r>
            <a:r>
              <a:rPr lang="en-US" sz="14400" dirty="0"/>
              <a:t>A I </a:t>
            </a:r>
            <a:r>
              <a:rPr lang="sl-SI" sz="14400" dirty="0"/>
              <a:t>UNI</a:t>
            </a:r>
            <a:r>
              <a:rPr lang="en-US" sz="14400" dirty="0"/>
              <a:t>FTKACUA JAVNOG DUGA  </a:t>
            </a:r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Pri</a:t>
            </a:r>
            <a:r>
              <a:rPr lang="sr-Latn-ME" sz="11200" dirty="0" smtClean="0"/>
              <a:t>r</a:t>
            </a:r>
            <a:r>
              <a:rPr lang="en-US" sz="11200" dirty="0" err="1" smtClean="0"/>
              <a:t>oda</a:t>
            </a:r>
            <a:r>
              <a:rPr lang="en-US" sz="11200" dirty="0" smtClean="0"/>
              <a:t> </a:t>
            </a:r>
            <a:r>
              <a:rPr lang="en-US" sz="11200" dirty="0" err="1"/>
              <a:t>javnih</a:t>
            </a:r>
            <a:r>
              <a:rPr lang="en-US" sz="11200" dirty="0"/>
              <a:t> </a:t>
            </a:r>
            <a:r>
              <a:rPr lang="en-US" sz="11200" dirty="0" err="1"/>
              <a:t>dugova</a:t>
            </a:r>
            <a:r>
              <a:rPr lang="en-US" sz="11200" dirty="0"/>
              <a:t> </a:t>
            </a:r>
            <a:r>
              <a:rPr lang="en-US" sz="11200" dirty="0" err="1"/>
              <a:t>pokazala</a:t>
            </a:r>
            <a:r>
              <a:rPr lang="en-US" sz="11200" dirty="0"/>
              <a:t> </a:t>
            </a:r>
            <a:r>
              <a:rPr lang="en-US" sz="11200" dirty="0" err="1"/>
              <a:t>nam</a:t>
            </a:r>
            <a:r>
              <a:rPr lang="en-US" sz="11200" dirty="0"/>
              <a:t> je da </a:t>
            </a:r>
            <a:r>
              <a:rPr lang="en-US" sz="11200" dirty="0" err="1"/>
              <a:t>su</a:t>
            </a:r>
            <a:r>
              <a:rPr lang="en-US" sz="11200" dirty="0"/>
              <a:t> to </a:t>
            </a:r>
            <a:r>
              <a:rPr lang="en-US" sz="11200" dirty="0" err="1"/>
              <a:t>izva</a:t>
            </a:r>
            <a:r>
              <a:rPr lang="sl-SI" sz="11200" dirty="0"/>
              <a:t>n</a:t>
            </a:r>
            <a:r>
              <a:rPr lang="en-US" sz="11200" dirty="0" err="1"/>
              <a:t>redni</a:t>
            </a:r>
            <a:r>
              <a:rPr lang="en-US" sz="11200" dirty="0"/>
              <a:t> </a:t>
            </a:r>
            <a:r>
              <a:rPr lang="en-US" sz="11200" dirty="0" err="1"/>
              <a:t>izvori</a:t>
            </a:r>
            <a:r>
              <a:rPr lang="en-US" sz="11200" dirty="0"/>
              <a:t> </a:t>
            </a:r>
            <a:r>
              <a:rPr lang="en-US" sz="11200" dirty="0" err="1"/>
              <a:t>prihoda</a:t>
            </a:r>
            <a:r>
              <a:rPr lang="en-US" sz="11200" dirty="0"/>
              <a:t> </a:t>
            </a:r>
            <a:r>
              <a:rPr lang="sr-Latn-ME" sz="11200" dirty="0" smtClean="0"/>
              <a:t>i čine</a:t>
            </a:r>
            <a:r>
              <a:rPr lang="en-US" sz="11200" dirty="0" smtClean="0"/>
              <a:t> </a:t>
            </a:r>
            <a:r>
              <a:rPr lang="en-US" sz="11200" dirty="0" err="1"/>
              <a:t>vrlo</a:t>
            </a:r>
            <a:r>
              <a:rPr lang="en-US" sz="11200" dirty="0"/>
              <a:t> </a:t>
            </a:r>
            <a:r>
              <a:rPr lang="en-US" sz="11200" dirty="0" err="1" smtClean="0"/>
              <a:t>razvijen</a:t>
            </a:r>
            <a:r>
              <a:rPr lang="en-US" sz="11200" dirty="0" smtClean="0"/>
              <a:t> d</a:t>
            </a:r>
            <a:r>
              <a:rPr lang="sr-Latn-ME" sz="11200" dirty="0" smtClean="0"/>
              <a:t>io </a:t>
            </a:r>
            <a:r>
              <a:rPr lang="en-US" sz="11200" dirty="0" smtClean="0"/>
              <a:t> </a:t>
            </a:r>
            <a:r>
              <a:rPr lang="en-US" sz="11200" dirty="0" err="1"/>
              <a:t>finansijske</a:t>
            </a:r>
            <a:r>
              <a:rPr lang="en-US" sz="11200" dirty="0"/>
              <a:t> </a:t>
            </a:r>
            <a:r>
              <a:rPr lang="en-US" sz="11200" dirty="0" err="1"/>
              <a:t>politike</a:t>
            </a:r>
            <a:r>
              <a:rPr lang="en-US" sz="11200" dirty="0"/>
              <a:t> m</a:t>
            </a:r>
            <a:r>
              <a:rPr lang="sl-SI" sz="11200" dirty="0"/>
              <a:t>o</a:t>
            </a:r>
            <a:r>
              <a:rPr lang="en-US" sz="11200" dirty="0"/>
              <a:t>de</a:t>
            </a:r>
            <a:r>
              <a:rPr lang="sl-SI" sz="11200" dirty="0"/>
              <a:t>r</a:t>
            </a:r>
            <a:r>
              <a:rPr lang="en-US" sz="11200" dirty="0" err="1" smtClean="0"/>
              <a:t>ih</a:t>
            </a:r>
            <a:r>
              <a:rPr lang="sr-Latn-ME" sz="11200" dirty="0"/>
              <a:t> </a:t>
            </a:r>
            <a:r>
              <a:rPr lang="sr-Latn-ME" sz="11200" dirty="0" smtClean="0"/>
              <a:t>država.</a:t>
            </a:r>
            <a:r>
              <a:rPr lang="en-US" sz="11200" dirty="0" smtClean="0"/>
              <a:t>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sr-Latn-ME" sz="11200" dirty="0" smtClean="0"/>
              <a:t>O</a:t>
            </a:r>
            <a:r>
              <a:rPr lang="en-US" sz="11200" dirty="0" err="1" smtClean="0"/>
              <a:t>ni</a:t>
            </a:r>
            <a:r>
              <a:rPr lang="en-US" sz="11200" dirty="0" smtClean="0"/>
              <a:t> </a:t>
            </a:r>
            <a:r>
              <a:rPr lang="en-US" sz="11200" dirty="0"/>
              <a:t>se ne </a:t>
            </a:r>
            <a:r>
              <a:rPr lang="sl-SI" sz="11200" dirty="0"/>
              <a:t>m</a:t>
            </a:r>
            <a:r>
              <a:rPr lang="en-US" sz="11200" dirty="0" err="1"/>
              <a:t>ogu</a:t>
            </a:r>
            <a:r>
              <a:rPr lang="en-US" sz="11200" dirty="0"/>
              <a:t> </a:t>
            </a:r>
            <a:r>
              <a:rPr lang="en-US" sz="11200" dirty="0" err="1"/>
              <a:t>emitovati</a:t>
            </a:r>
            <a:r>
              <a:rPr lang="en-US" sz="11200" dirty="0"/>
              <a:t> u </a:t>
            </a:r>
            <a:r>
              <a:rPr lang="en-US" sz="11200" dirty="0" err="1" smtClean="0"/>
              <a:t>neograni</a:t>
            </a:r>
            <a:r>
              <a:rPr lang="sl-SI" sz="11200" dirty="0"/>
              <a:t>č</a:t>
            </a:r>
            <a:r>
              <a:rPr lang="en-US" sz="11200" dirty="0" err="1" smtClean="0"/>
              <a:t>enom</a:t>
            </a:r>
            <a:r>
              <a:rPr lang="en-US" sz="11200" dirty="0" smtClean="0"/>
              <a:t> </a:t>
            </a:r>
            <a:r>
              <a:rPr lang="en-US" sz="11200" dirty="0" err="1"/>
              <a:t>iznosu</a:t>
            </a:r>
            <a:r>
              <a:rPr lang="en-US" sz="11200" dirty="0"/>
              <a:t> </a:t>
            </a:r>
            <a:r>
              <a:rPr lang="en-US" sz="11200" dirty="0" err="1"/>
              <a:t>na</a:t>
            </a:r>
            <a:r>
              <a:rPr lang="en-US" sz="11200" dirty="0"/>
              <a:t> </a:t>
            </a:r>
            <a:r>
              <a:rPr lang="en-US" sz="11200" dirty="0" err="1"/>
              <a:t>neodredeno</a:t>
            </a:r>
            <a:r>
              <a:rPr lang="en-US" sz="11200" dirty="0"/>
              <a:t> </a:t>
            </a:r>
            <a:r>
              <a:rPr lang="en-US" sz="11200" dirty="0" err="1"/>
              <a:t>vr</a:t>
            </a:r>
            <a:r>
              <a:rPr lang="sl-SI" sz="11200" dirty="0"/>
              <a:t>ij</a:t>
            </a:r>
            <a:r>
              <a:rPr lang="en-US" sz="11200" dirty="0" err="1"/>
              <a:t>eme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Zbog</a:t>
            </a:r>
            <a:r>
              <a:rPr lang="en-US" sz="11200" dirty="0" smtClean="0"/>
              <a:t> </a:t>
            </a:r>
            <a:r>
              <a:rPr lang="en-US" sz="11200" dirty="0"/>
              <a:t>toga </a:t>
            </a:r>
            <a:r>
              <a:rPr lang="en-US" sz="11200" dirty="0" err="1"/>
              <a:t>stalni</a:t>
            </a:r>
            <a:r>
              <a:rPr lang="en-US" sz="11200" dirty="0"/>
              <a:t> </a:t>
            </a:r>
            <a:r>
              <a:rPr lang="en-US" sz="11200" dirty="0" err="1"/>
              <a:t>proces</a:t>
            </a:r>
            <a:r>
              <a:rPr lang="en-US" sz="11200" dirty="0"/>
              <a:t> </a:t>
            </a:r>
            <a:r>
              <a:rPr lang="en-US" sz="11200" dirty="0" err="1" smtClean="0"/>
              <a:t>ga</a:t>
            </a:r>
            <a:r>
              <a:rPr lang="sl-SI" sz="11200" dirty="0"/>
              <a:t>š</a:t>
            </a:r>
            <a:r>
              <a:rPr lang="en-US" sz="11200" dirty="0" err="1" smtClean="0"/>
              <a:t>enja</a:t>
            </a:r>
            <a:r>
              <a:rPr lang="en-US" sz="11200" dirty="0" smtClean="0"/>
              <a:t> </a:t>
            </a:r>
            <a:r>
              <a:rPr lang="en-US" sz="11200" dirty="0"/>
              <a:t>(</a:t>
            </a:r>
            <a:r>
              <a:rPr lang="en-US" sz="11200" dirty="0" err="1"/>
              <a:t>amortizacije</a:t>
            </a:r>
            <a:r>
              <a:rPr lang="en-US" sz="11200" dirty="0"/>
              <a:t>) </a:t>
            </a:r>
            <a:r>
              <a:rPr lang="en-US" sz="11200" dirty="0" err="1"/>
              <a:t>postaje</a:t>
            </a:r>
            <a:r>
              <a:rPr lang="en-US" sz="11200" dirty="0"/>
              <a:t> </a:t>
            </a:r>
            <a:r>
              <a:rPr lang="en-US" sz="11200" dirty="0" err="1"/>
              <a:t>neminovnost</a:t>
            </a:r>
            <a:r>
              <a:rPr lang="en-US" sz="11200" dirty="0"/>
              <a:t>, </a:t>
            </a:r>
            <a:r>
              <a:rPr lang="en-US" sz="11200" dirty="0" err="1"/>
              <a:t>jer</a:t>
            </a:r>
            <a:r>
              <a:rPr lang="en-US" sz="11200" dirty="0"/>
              <a:t> se </a:t>
            </a:r>
            <a:r>
              <a:rPr lang="en-US" sz="11200" dirty="0" err="1"/>
              <a:t>na</a:t>
            </a:r>
            <a:r>
              <a:rPr lang="en-US" sz="11200" dirty="0"/>
              <a:t> </a:t>
            </a:r>
            <a:r>
              <a:rPr lang="en-US" sz="11200" dirty="0" err="1"/>
              <a:t>taj</a:t>
            </a:r>
            <a:r>
              <a:rPr lang="en-US" sz="11200" dirty="0"/>
              <a:t> </a:t>
            </a:r>
            <a:r>
              <a:rPr lang="en-US" sz="11200" dirty="0" err="1" smtClean="0"/>
              <a:t>na</a:t>
            </a:r>
            <a:r>
              <a:rPr lang="sl-SI" sz="11200" dirty="0"/>
              <a:t>č</a:t>
            </a:r>
            <a:r>
              <a:rPr lang="en-US" sz="11200" dirty="0" smtClean="0"/>
              <a:t>in </a:t>
            </a:r>
            <a:r>
              <a:rPr lang="en-US" sz="11200" dirty="0" err="1" smtClean="0"/>
              <a:t>omogu</a:t>
            </a:r>
            <a:r>
              <a:rPr lang="sl-SI" sz="11200" dirty="0"/>
              <a:t>ć</a:t>
            </a:r>
            <a:r>
              <a:rPr lang="en-US" sz="11200" dirty="0" smtClean="0"/>
              <a:t>ava </a:t>
            </a:r>
            <a:r>
              <a:rPr lang="en-US" sz="11200" dirty="0" err="1"/>
              <a:t>stvaranje</a:t>
            </a:r>
            <a:r>
              <a:rPr lang="en-US" sz="11200" dirty="0"/>
              <a:t> </a:t>
            </a:r>
            <a:r>
              <a:rPr lang="en-US" sz="11200" dirty="0" err="1"/>
              <a:t>novih</a:t>
            </a:r>
            <a:r>
              <a:rPr lang="en-US" sz="11200" dirty="0"/>
              <a:t> </a:t>
            </a:r>
            <a:r>
              <a:rPr lang="en-US" sz="11200" dirty="0" err="1"/>
              <a:t>zajmova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Teret</a:t>
            </a:r>
            <a:r>
              <a:rPr lang="en-US" sz="11200" dirty="0" smtClean="0"/>
              <a:t> </a:t>
            </a:r>
            <a:r>
              <a:rPr lang="en-US" sz="11200" dirty="0" err="1"/>
              <a:t>javnog</a:t>
            </a:r>
            <a:r>
              <a:rPr lang="en-US" sz="11200" dirty="0"/>
              <a:t> </a:t>
            </a:r>
            <a:r>
              <a:rPr lang="en-US" sz="11200" dirty="0" err="1"/>
              <a:t>duga</a:t>
            </a:r>
            <a:r>
              <a:rPr lang="en-US" sz="11200" dirty="0"/>
              <a:t> (</a:t>
            </a:r>
            <a:r>
              <a:rPr lang="en-US" sz="11200" dirty="0" err="1"/>
              <a:t>otplate</a:t>
            </a:r>
            <a:r>
              <a:rPr lang="en-US" sz="11200" dirty="0"/>
              <a:t> </a:t>
            </a:r>
            <a:r>
              <a:rPr lang="en-US" sz="11200" dirty="0" err="1"/>
              <a:t>i</a:t>
            </a:r>
            <a:r>
              <a:rPr lang="en-US" sz="11200" dirty="0"/>
              <a:t> </a:t>
            </a:r>
            <a:r>
              <a:rPr lang="en-US" sz="11200" dirty="0" err="1"/>
              <a:t>kamate</a:t>
            </a:r>
            <a:r>
              <a:rPr lang="en-US" sz="11200" dirty="0"/>
              <a:t>) </a:t>
            </a:r>
            <a:r>
              <a:rPr lang="en-US" sz="11200" dirty="0" err="1" smtClean="0"/>
              <a:t>za</a:t>
            </a:r>
            <a:r>
              <a:rPr lang="en-US" sz="11200" dirty="0" smtClean="0"/>
              <a:t> bud</a:t>
            </a:r>
            <a:r>
              <a:rPr lang="sl-SI" sz="11200" dirty="0"/>
              <a:t>ž</a:t>
            </a:r>
            <a:r>
              <a:rPr lang="en-US" sz="11200" dirty="0" smtClean="0"/>
              <a:t>et </a:t>
            </a:r>
            <a:r>
              <a:rPr lang="en-US" sz="11200" dirty="0" err="1"/>
              <a:t>savremenih</a:t>
            </a:r>
            <a:r>
              <a:rPr lang="en-US" sz="11200" dirty="0"/>
              <a:t> </a:t>
            </a:r>
            <a:r>
              <a:rPr lang="en-US" sz="11200" dirty="0" err="1" smtClean="0"/>
              <a:t>dr</a:t>
            </a:r>
            <a:r>
              <a:rPr lang="sl-SI" sz="11200" dirty="0"/>
              <a:t>ž</a:t>
            </a:r>
            <a:r>
              <a:rPr lang="en-US" sz="11200" dirty="0" smtClean="0"/>
              <a:t>ava </a:t>
            </a:r>
            <a:r>
              <a:rPr lang="sr-Latn-ME" sz="11200" dirty="0" smtClean="0"/>
              <a:t>su </a:t>
            </a:r>
            <a:r>
              <a:rPr lang="en-US" sz="11200" dirty="0" err="1" smtClean="0"/>
              <a:t>sve</a:t>
            </a:r>
            <a:r>
              <a:rPr lang="en-US" sz="11200" dirty="0" smtClean="0"/>
              <a:t> </a:t>
            </a:r>
            <a:r>
              <a:rPr lang="sl-SI" sz="11200" dirty="0"/>
              <a:t>v</a:t>
            </a:r>
            <a:r>
              <a:rPr lang="en-US" sz="11200" dirty="0" smtClean="0"/>
              <a:t>e</a:t>
            </a:r>
            <a:r>
              <a:rPr lang="sl-SI" sz="11200" dirty="0"/>
              <a:t>ć</a:t>
            </a:r>
            <a:r>
              <a:rPr lang="sl-SI" sz="11200" dirty="0" smtClean="0"/>
              <a:t>i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smtClean="0"/>
              <a:t>Da </a:t>
            </a:r>
            <a:r>
              <a:rPr lang="en-US" sz="11200" dirty="0"/>
              <a:t>bi se </a:t>
            </a:r>
            <a:r>
              <a:rPr lang="en-US" sz="11200" dirty="0" err="1"/>
              <a:t>donekle</a:t>
            </a:r>
            <a:r>
              <a:rPr lang="en-US" sz="11200" dirty="0"/>
              <a:t> </a:t>
            </a:r>
            <a:r>
              <a:rPr lang="en-US" sz="11200" dirty="0" err="1"/>
              <a:t>oslobodila</a:t>
            </a:r>
            <a:r>
              <a:rPr lang="en-US" sz="11200" dirty="0"/>
              <a:t> </a:t>
            </a:r>
            <a:r>
              <a:rPr lang="en-US" sz="11200" dirty="0" err="1"/>
              <a:t>prevelikog</a:t>
            </a:r>
            <a:r>
              <a:rPr lang="en-US" sz="11200" dirty="0"/>
              <a:t> </a:t>
            </a:r>
            <a:r>
              <a:rPr lang="en-US" sz="11200" dirty="0" err="1"/>
              <a:t>tereta</a:t>
            </a:r>
            <a:r>
              <a:rPr lang="en-US" sz="11200" dirty="0"/>
              <a:t>, </a:t>
            </a:r>
            <a:r>
              <a:rPr lang="en-US" sz="11200" dirty="0" err="1" smtClean="0"/>
              <a:t>dr</a:t>
            </a:r>
            <a:r>
              <a:rPr lang="sr-Latn-ME" sz="11200" dirty="0" smtClean="0"/>
              <a:t>ž</a:t>
            </a:r>
            <a:r>
              <a:rPr lang="en-US" sz="11200" dirty="0" smtClean="0"/>
              <a:t>ava </a:t>
            </a:r>
            <a:r>
              <a:rPr lang="sl-SI" sz="11200" dirty="0"/>
              <a:t>č</a:t>
            </a:r>
            <a:r>
              <a:rPr lang="sl-SI" sz="11200" dirty="0" smtClean="0"/>
              <a:t>esto</a:t>
            </a:r>
            <a:r>
              <a:rPr lang="en-US" sz="11200" dirty="0" smtClean="0"/>
              <a:t> </a:t>
            </a:r>
            <a:r>
              <a:rPr lang="en-US" sz="11200" dirty="0" err="1"/>
              <a:t>pristupa</a:t>
            </a:r>
            <a:r>
              <a:rPr lang="en-US" sz="11200" dirty="0"/>
              <a:t> </a:t>
            </a:r>
            <a:r>
              <a:rPr lang="en-US" sz="11200" dirty="0" err="1"/>
              <a:t>regularnom</a:t>
            </a:r>
            <a:r>
              <a:rPr lang="en-US" sz="11200" dirty="0"/>
              <a:t> </a:t>
            </a:r>
            <a:r>
              <a:rPr lang="en-US" sz="11200" dirty="0" err="1" smtClean="0"/>
              <a:t>olak</a:t>
            </a:r>
            <a:r>
              <a:rPr lang="sr-Latn-ME" sz="11200" dirty="0" smtClean="0"/>
              <a:t>š</a:t>
            </a:r>
            <a:r>
              <a:rPr lang="en-US" sz="11200" dirty="0" err="1" smtClean="0"/>
              <a:t>anju</a:t>
            </a:r>
            <a:r>
              <a:rPr lang="en-US" sz="11200" dirty="0" smtClean="0"/>
              <a:t> </a:t>
            </a:r>
            <a:r>
              <a:rPr lang="en-US" sz="11200" dirty="0" err="1"/>
              <a:t>tereta</a:t>
            </a:r>
            <a:r>
              <a:rPr lang="en-US" sz="11200" dirty="0"/>
              <a:t> </a:t>
            </a:r>
            <a:r>
              <a:rPr lang="en-US" sz="11200" dirty="0" err="1" smtClean="0"/>
              <a:t>dr</a:t>
            </a:r>
            <a:r>
              <a:rPr lang="sl-SI" sz="11200" dirty="0"/>
              <a:t>ž</a:t>
            </a:r>
            <a:r>
              <a:rPr lang="en-US" sz="11200" dirty="0" err="1" smtClean="0"/>
              <a:t>avnog</a:t>
            </a:r>
            <a:r>
              <a:rPr lang="en-US" sz="11200" dirty="0" smtClean="0"/>
              <a:t> </a:t>
            </a:r>
            <a:r>
              <a:rPr lang="en-US" sz="11200" dirty="0" err="1"/>
              <a:t>duga</a:t>
            </a:r>
            <a:r>
              <a:rPr lang="en-US" sz="11200" dirty="0"/>
              <a:t> </a:t>
            </a:r>
            <a:r>
              <a:rPr lang="en-US" sz="11200" dirty="0" err="1"/>
              <a:t>i</a:t>
            </a:r>
            <a:r>
              <a:rPr lang="en-US" sz="11200" dirty="0"/>
              <a:t> to </a:t>
            </a:r>
            <a:r>
              <a:rPr lang="en-US" sz="11200" dirty="0" err="1"/>
              <a:t>preko</a:t>
            </a:r>
            <a:r>
              <a:rPr lang="en-US" sz="11200" dirty="0"/>
              <a:t> </a:t>
            </a:r>
            <a:r>
              <a:rPr lang="en-US" sz="11200" dirty="0" err="1"/>
              <a:t>konverzije</a:t>
            </a:r>
            <a:r>
              <a:rPr lang="en-US" sz="1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023973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777EA-E7B2-4572-AEAB-F74A996A52E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31AC-A3AC-4951-B4BB-D275259042BC}" type="slidenum">
              <a:rPr lang="en-US"/>
              <a:pPr/>
              <a:t>52</a:t>
            </a:fld>
            <a:endParaRPr lang="en-US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566670"/>
            <a:ext cx="10671220" cy="561029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Konverzija</a:t>
            </a:r>
            <a:r>
              <a:rPr lang="en-US" sz="3600" dirty="0"/>
              <a:t> je, u</a:t>
            </a:r>
            <a:r>
              <a:rPr lang="sl-SI" sz="3600" dirty="0"/>
              <a:t> š</a:t>
            </a:r>
            <a:r>
              <a:rPr lang="en-US" sz="3600" dirty="0" err="1" smtClean="0"/>
              <a:t>irem</a:t>
            </a:r>
            <a:r>
              <a:rPr lang="en-US" sz="3600" dirty="0" smtClean="0"/>
              <a:t> </a:t>
            </a:r>
            <a:r>
              <a:rPr lang="en-US" sz="3600" dirty="0" err="1"/>
              <a:t>smislu</a:t>
            </a:r>
            <a:r>
              <a:rPr lang="en-US" sz="3600" dirty="0"/>
              <a:t> r</a:t>
            </a:r>
            <a:r>
              <a:rPr lang="sl-SI" sz="3600" dirty="0" smtClean="0"/>
              <a:t>iječ</a:t>
            </a:r>
            <a:r>
              <a:rPr lang="en-US" sz="3600" dirty="0" err="1" smtClean="0"/>
              <a:t>i</a:t>
            </a:r>
            <a:r>
              <a:rPr lang="en-US" sz="3600" dirty="0"/>
              <a:t>, </a:t>
            </a:r>
            <a:r>
              <a:rPr lang="en-US" sz="3600" dirty="0" err="1"/>
              <a:t>svaka</a:t>
            </a:r>
            <a:r>
              <a:rPr lang="en-US" sz="3600" dirty="0"/>
              <a:t> </a:t>
            </a:r>
            <a:r>
              <a:rPr lang="en-US" sz="3600" dirty="0" err="1"/>
              <a:t>operacija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 smtClean="0"/>
              <a:t>usm</a:t>
            </a:r>
            <a:r>
              <a:rPr lang="sr-Latn-ME" sz="3600" dirty="0" smtClean="0"/>
              <a:t>j</a:t>
            </a:r>
            <a:r>
              <a:rPr lang="en-US" sz="3600" dirty="0" smtClean="0"/>
              <a:t>e</a:t>
            </a:r>
            <a:r>
              <a:rPr lang="sl-SI" sz="3600" dirty="0"/>
              <a:t>rene na </a:t>
            </a:r>
            <a:r>
              <a:rPr lang="sl-SI" sz="3600" dirty="0" smtClean="0"/>
              <a:t>neotplaćene </a:t>
            </a:r>
            <a:r>
              <a:rPr lang="en-US" sz="3600" dirty="0" err="1" smtClean="0"/>
              <a:t>dugoro</a:t>
            </a:r>
            <a:r>
              <a:rPr lang="sl-SI" sz="3600" dirty="0"/>
              <a:t>č</a:t>
            </a:r>
            <a:r>
              <a:rPr lang="sl-SI" sz="3600" dirty="0" smtClean="0"/>
              <a:t>n</a:t>
            </a:r>
            <a:r>
              <a:rPr lang="en-US" sz="3600" dirty="0"/>
              <a:t>e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ne</a:t>
            </a:r>
            <a:r>
              <a:rPr lang="en-US" sz="3600" dirty="0" err="1"/>
              <a:t>konsolidovane</a:t>
            </a:r>
            <a:r>
              <a:rPr lang="en-US" sz="3600" dirty="0"/>
              <a:t> </a:t>
            </a:r>
            <a:r>
              <a:rPr lang="sr-Latn-ME" sz="3600" dirty="0" smtClean="0"/>
              <a:t>dugove, </a:t>
            </a:r>
            <a:r>
              <a:rPr lang="sl-SI" sz="3600" dirty="0"/>
              <a:t>š</a:t>
            </a:r>
            <a:r>
              <a:rPr lang="sl-SI" sz="3600" dirty="0" smtClean="0"/>
              <a:t>to </a:t>
            </a:r>
            <a:r>
              <a:rPr lang="sl-SI" sz="3600" dirty="0"/>
              <a:t>se </a:t>
            </a:r>
            <a:r>
              <a:rPr lang="en-US" sz="3600" dirty="0" err="1"/>
              <a:t>smatra</a:t>
            </a:r>
            <a:r>
              <a:rPr lang="en-US" sz="3600" dirty="0"/>
              <a:t>  </a:t>
            </a:r>
            <a:r>
              <a:rPr lang="en-US" sz="3600" dirty="0" err="1"/>
              <a:t>jednim</a:t>
            </a:r>
            <a:r>
              <a:rPr lang="en-US" sz="3600" dirty="0"/>
              <a:t> </a:t>
            </a:r>
            <a:r>
              <a:rPr lang="en-US" sz="3600" dirty="0" err="1"/>
              <a:t>oblikom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, </a:t>
            </a:r>
            <a:r>
              <a:rPr lang="en-US" sz="3600" dirty="0" err="1" smtClean="0"/>
              <a:t>dodu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specifi</a:t>
            </a:r>
            <a:r>
              <a:rPr lang="sl-SI" sz="3600" dirty="0"/>
              <a:t>c</a:t>
            </a:r>
            <a:r>
              <a:rPr lang="en-US" sz="3600" dirty="0"/>
              <a:t>ne,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ipak</a:t>
            </a:r>
            <a:r>
              <a:rPr lang="en-US" sz="3600" dirty="0"/>
              <a:t> one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pridonosi</a:t>
            </a:r>
            <a:r>
              <a:rPr lang="en-US" sz="3600" dirty="0"/>
              <a:t> </a:t>
            </a:r>
            <a:r>
              <a:rPr lang="en-US" sz="3600" dirty="0" err="1"/>
              <a:t>konsolidaciji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Pod </a:t>
            </a:r>
            <a:r>
              <a:rPr lang="en-US" sz="3600" dirty="0" err="1"/>
              <a:t>konsolida</a:t>
            </a:r>
            <a:r>
              <a:rPr lang="sl-SI" sz="3600" dirty="0"/>
              <a:t>c</a:t>
            </a:r>
            <a:r>
              <a:rPr lang="en-US" sz="3600" dirty="0" err="1"/>
              <a:t>ijom</a:t>
            </a:r>
            <a:r>
              <a:rPr lang="en-US" sz="3600" dirty="0"/>
              <a:t> se </a:t>
            </a:r>
            <a:r>
              <a:rPr lang="sl-SI" sz="3600" dirty="0"/>
              <a:t> </a:t>
            </a:r>
            <a:r>
              <a:rPr lang="sl-SI" sz="3600" dirty="0" smtClean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podrazumeva</a:t>
            </a:r>
            <a:r>
              <a:rPr lang="en-US" sz="3600" dirty="0"/>
              <a:t> </a:t>
            </a:r>
            <a:r>
              <a:rPr lang="en-US" sz="3600" dirty="0" err="1"/>
              <a:t>unifikacija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tj</a:t>
            </a:r>
            <a:r>
              <a:rPr lang="en-US" sz="3600" dirty="0"/>
              <a:t>. </a:t>
            </a:r>
            <a:r>
              <a:rPr lang="en-US" sz="3600" dirty="0" err="1"/>
              <a:t>spajanje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itih</a:t>
            </a:r>
            <a:r>
              <a:rPr lang="en-US" sz="3600" dirty="0" smtClean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s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/>
              <a:t>kamatama</a:t>
            </a:r>
            <a:r>
              <a:rPr lang="en-US" sz="3600" dirty="0"/>
              <a:t>, </a:t>
            </a:r>
            <a:r>
              <a:rPr lang="en-US" sz="3600" dirty="0" err="1"/>
              <a:t>rokovima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 u </a:t>
            </a:r>
            <a:r>
              <a:rPr lang="en-US" sz="3600" dirty="0" err="1"/>
              <a:t>jedan</a:t>
            </a:r>
            <a:r>
              <a:rPr lang="en-US" sz="3600" dirty="0"/>
              <a:t> </a:t>
            </a:r>
            <a:r>
              <a:rPr lang="en-US" sz="3600" dirty="0" err="1"/>
              <a:t>jedinstveni</a:t>
            </a:r>
            <a:r>
              <a:rPr lang="en-US" sz="3600" dirty="0"/>
              <a:t>, </a:t>
            </a:r>
            <a:r>
              <a:rPr lang="en-US" sz="3600" dirty="0" err="1"/>
              <a:t>unifk</a:t>
            </a:r>
            <a:r>
              <a:rPr lang="sl-SI" sz="3600" dirty="0"/>
              <a:t>o</a:t>
            </a:r>
            <a:r>
              <a:rPr lang="en-US" sz="3600" dirty="0" err="1"/>
              <a:t>vani</a:t>
            </a:r>
            <a:r>
              <a:rPr lang="en-US" sz="3600" dirty="0"/>
              <a:t> dug. </a:t>
            </a:r>
            <a:endParaRPr lang="sr-Latn-ME" sz="3600" dirty="0" smtClean="0"/>
          </a:p>
          <a:p>
            <a:pPr>
              <a:lnSpc>
                <a:spcPct val="8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3515821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906" y="954741"/>
            <a:ext cx="10694894" cy="522222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Isto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en-US" sz="3600" dirty="0"/>
              <a:t>, pod </a:t>
            </a:r>
            <a:r>
              <a:rPr lang="en-US" sz="3600" dirty="0" err="1"/>
              <a:t>tim</a:t>
            </a:r>
            <a:r>
              <a:rPr lang="en-US" sz="3600" dirty="0"/>
              <a:t> se </a:t>
            </a:r>
            <a:r>
              <a:rPr lang="en-US" sz="3600" dirty="0" err="1"/>
              <a:t>podrazum</a:t>
            </a:r>
            <a:r>
              <a:rPr lang="sr-Latn-ME" sz="3600" dirty="0"/>
              <a:t>ij</a:t>
            </a:r>
            <a:r>
              <a:rPr lang="en-US" sz="3600" dirty="0" err="1"/>
              <a:t>eva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pretvaranje</a:t>
            </a:r>
            <a:r>
              <a:rPr lang="en-US" sz="3600" dirty="0"/>
              <a:t> </a:t>
            </a:r>
            <a:r>
              <a:rPr lang="en-US" sz="3600" dirty="0" err="1"/>
              <a:t>kratkoro</a:t>
            </a:r>
            <a:r>
              <a:rPr lang="sl-SI" sz="3600" dirty="0"/>
              <a:t>č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u </a:t>
            </a:r>
            <a:r>
              <a:rPr lang="en-US" sz="3600" dirty="0" err="1"/>
              <a:t>dugoro</a:t>
            </a:r>
            <a:r>
              <a:rPr lang="sl-SI" sz="3600" dirty="0"/>
              <a:t>č</a:t>
            </a:r>
            <a:r>
              <a:rPr lang="en-US" sz="3600" dirty="0"/>
              <a:t>ne. </a:t>
            </a:r>
            <a:endParaRPr lang="sr-Latn-ME" sz="3600" dirty="0"/>
          </a:p>
          <a:p>
            <a:pPr algn="just">
              <a:lnSpc>
                <a:spcPct val="80000"/>
              </a:lnSpc>
            </a:pPr>
            <a:r>
              <a:rPr lang="en-US" sz="3600" dirty="0"/>
              <a:t>Ova </a:t>
            </a:r>
            <a:r>
              <a:rPr lang="en-US" sz="3600" dirty="0" err="1"/>
              <a:t>operacija</a:t>
            </a:r>
            <a:r>
              <a:rPr lang="en-US" sz="3600" dirty="0"/>
              <a:t> se </a:t>
            </a:r>
            <a:r>
              <a:rPr lang="en-US" sz="3600" dirty="0" err="1"/>
              <a:t>zove</a:t>
            </a:r>
            <a:r>
              <a:rPr lang="en-US" sz="3600" dirty="0"/>
              <a:t> </a:t>
            </a:r>
            <a:r>
              <a:rPr lang="en-US" sz="3600" dirty="0" err="1"/>
              <a:t>fundiranje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u</a:t>
            </a:r>
            <a:r>
              <a:rPr lang="sl-SI" sz="3600" dirty="0"/>
              <a:t>ž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smislu</a:t>
            </a:r>
            <a:r>
              <a:rPr lang="en-US" sz="3600" dirty="0"/>
              <a:t>, </a:t>
            </a:r>
            <a:r>
              <a:rPr lang="en-US" sz="3600" dirty="0" err="1"/>
              <a:t>konverzija</a:t>
            </a:r>
            <a:r>
              <a:rPr lang="en-US" sz="3600" dirty="0"/>
              <a:t> obi</a:t>
            </a:r>
            <a:r>
              <a:rPr lang="sl-SI" sz="3600" dirty="0"/>
              <a:t>č</a:t>
            </a:r>
            <a:r>
              <a:rPr lang="en-US" sz="3600" dirty="0"/>
              <a:t>no </a:t>
            </a:r>
            <a:r>
              <a:rPr lang="en-US" sz="3600" dirty="0" err="1"/>
              <a:t>zna</a:t>
            </a:r>
            <a:r>
              <a:rPr lang="sl-SI" sz="3600" dirty="0"/>
              <a:t>č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olak</a:t>
            </a:r>
            <a:r>
              <a:rPr lang="sr-Latn-ME" sz="3600" dirty="0"/>
              <a:t>š</a:t>
            </a:r>
            <a:r>
              <a:rPr lang="en-US" sz="3600" dirty="0" err="1"/>
              <a:t>anje</a:t>
            </a:r>
            <a:r>
              <a:rPr lang="en-US" sz="3600" dirty="0"/>
              <a:t> </a:t>
            </a:r>
            <a:r>
              <a:rPr lang="en-US" sz="3600" dirty="0" err="1"/>
              <a:t>tereta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sni</a:t>
            </a:r>
            <a:r>
              <a:rPr lang="sr-Latn-ME" sz="3600" dirty="0"/>
              <a:t>ž</a:t>
            </a:r>
            <a:r>
              <a:rPr lang="en-US" sz="3600" dirty="0" err="1"/>
              <a:t>avanja</a:t>
            </a:r>
            <a:r>
              <a:rPr lang="en-US" sz="3600" dirty="0"/>
              <a:t> </a:t>
            </a:r>
            <a:r>
              <a:rPr lang="en-US" sz="3600" dirty="0" err="1"/>
              <a:t>kamatne</a:t>
            </a:r>
            <a:r>
              <a:rPr lang="en-US" sz="3600" dirty="0"/>
              <a:t> stope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ranije</a:t>
            </a:r>
            <a:r>
              <a:rPr lang="en-US" sz="3600" dirty="0"/>
              <a:t> </a:t>
            </a:r>
            <a:r>
              <a:rPr lang="en-US" sz="3600" dirty="0" err="1"/>
              <a:t>formiranom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obaveza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 se ne m</a:t>
            </a:r>
            <a:r>
              <a:rPr lang="sl-SI" sz="3600" dirty="0"/>
              <a:t>ij</a:t>
            </a:r>
            <a:r>
              <a:rPr lang="en-US" sz="3600" dirty="0" err="1"/>
              <a:t>enja</a:t>
            </a:r>
            <a:r>
              <a:rPr lang="en-US" sz="3600" dirty="0"/>
              <a:t>, </a:t>
            </a:r>
            <a:r>
              <a:rPr lang="en-US" sz="3600" dirty="0" err="1"/>
              <a:t>mada</a:t>
            </a:r>
            <a:r>
              <a:rPr lang="en-US" sz="3600" dirty="0"/>
              <a:t> dug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sl-SI" sz="3600" dirty="0"/>
              <a:t>č</a:t>
            </a:r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porasti</a:t>
            </a:r>
            <a:r>
              <a:rPr lang="en-US" sz="3600" dirty="0"/>
              <a:t>.</a:t>
            </a:r>
          </a:p>
          <a:p>
            <a:pPr>
              <a:lnSpc>
                <a:spcPct val="80000"/>
              </a:lnSpc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25676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D633-E28B-4127-AD71-4CAF043519A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02766-F33D-4F0E-AFEA-8D88FBC1BB04}" type="slidenum">
              <a:rPr lang="en-US"/>
              <a:pPr/>
              <a:t>54</a:t>
            </a:fld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296214"/>
            <a:ext cx="10671220" cy="5880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 </a:t>
            </a:r>
            <a:r>
              <a:rPr lang="en-US" sz="3600" dirty="0"/>
              <a:t>RAZLOZI ZA KONVERZIJU DUGOVA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Postavlja</a:t>
            </a:r>
            <a:r>
              <a:rPr lang="en-US" sz="3600" dirty="0"/>
              <a:t> se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pitanje</a:t>
            </a:r>
            <a:r>
              <a:rPr lang="en-US" sz="3600" dirty="0"/>
              <a:t>: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ega</a:t>
            </a:r>
            <a:r>
              <a:rPr lang="en-US" sz="3600" dirty="0" smtClean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da Ii u to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pravnu</a:t>
            </a:r>
            <a:r>
              <a:rPr lang="en-US" sz="3600" dirty="0"/>
              <a:t>, </a:t>
            </a:r>
            <a:r>
              <a:rPr lang="en-US" sz="3600" dirty="0" err="1"/>
              <a:t>ekonomsku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potiti</a:t>
            </a:r>
            <a:r>
              <a:rPr lang="sl-SI" sz="3600" dirty="0"/>
              <a:t>č</a:t>
            </a:r>
            <a:r>
              <a:rPr lang="en-US" sz="3600" dirty="0" err="1" smtClean="0"/>
              <a:t>ku</a:t>
            </a:r>
            <a:r>
              <a:rPr lang="en-US" sz="3600" dirty="0" smtClean="0"/>
              <a:t> </a:t>
            </a:r>
            <a:r>
              <a:rPr lang="en-US" sz="3600" dirty="0" err="1"/>
              <a:t>osnovu</a:t>
            </a:r>
            <a:r>
              <a:rPr lang="en-US" sz="3600" dirty="0"/>
              <a:t>?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ekonomsk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razlozi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ovu</a:t>
            </a:r>
            <a:r>
              <a:rPr lang="en-US" sz="3600" dirty="0"/>
              <a:t> </a:t>
            </a:r>
            <a:r>
              <a:rPr lang="en-US" sz="3600" dirty="0" err="1"/>
              <a:t>operaciju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err="1"/>
              <a:t>.</a:t>
            </a:r>
            <a:endParaRPr lang="en-US" sz="3600" dirty="0"/>
          </a:p>
          <a:p>
            <a:pPr algn="just">
              <a:lnSpc>
                <a:spcPct val="90000"/>
              </a:lnSpc>
            </a:pP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 smtClean="0"/>
              <a:t>po</a:t>
            </a:r>
            <a:r>
              <a:rPr lang="sr-Latn-ME" sz="3600" dirty="0" smtClean="0"/>
              <a:t>s</a:t>
            </a:r>
            <a:r>
              <a:rPr lang="en-US" sz="3600" dirty="0" err="1" smtClean="0"/>
              <a:t>matrano</a:t>
            </a:r>
            <a:r>
              <a:rPr lang="en-US" sz="3600" dirty="0" smtClean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dogogiti</a:t>
            </a:r>
            <a:r>
              <a:rPr lang="en-US" sz="3600" dirty="0"/>
              <a:t> da se prom</a:t>
            </a:r>
            <a:r>
              <a:rPr lang="sl-SI" sz="3600" dirty="0"/>
              <a:t>ij</a:t>
            </a:r>
            <a:r>
              <a:rPr lang="en-US" sz="3600" dirty="0" err="1"/>
              <a:t>eni</a:t>
            </a:r>
            <a:r>
              <a:rPr lang="en-US" sz="3600" dirty="0"/>
              <a:t> </a:t>
            </a:r>
            <a:r>
              <a:rPr lang="en-US" sz="3600" dirty="0" err="1" smtClean="0"/>
              <a:t>privr</a:t>
            </a:r>
            <a:r>
              <a:rPr lang="sr-Latn-ME" sz="3600" dirty="0" smtClean="0"/>
              <a:t>e</a:t>
            </a:r>
            <a:r>
              <a:rPr lang="en-US" sz="3600" dirty="0" err="1" smtClean="0"/>
              <a:t>dna</a:t>
            </a:r>
            <a:r>
              <a:rPr lang="en-US" sz="3600" dirty="0" smtClean="0"/>
              <a:t> </a:t>
            </a:r>
            <a:r>
              <a:rPr lang="en-US" sz="3600" dirty="0" err="1"/>
              <a:t>situacija</a:t>
            </a:r>
            <a:r>
              <a:rPr lang="en-US" sz="3600" dirty="0"/>
              <a:t>, </a:t>
            </a:r>
            <a:r>
              <a:rPr lang="sl-SI" sz="3600" dirty="0"/>
              <a:t>ili</a:t>
            </a:r>
            <a:r>
              <a:rPr lang="en-US" sz="3600" dirty="0"/>
              <a:t> </a:t>
            </a:r>
            <a:r>
              <a:rPr lang="en-US" sz="3600" dirty="0" err="1"/>
              <a:t>izm</a:t>
            </a:r>
            <a:r>
              <a:rPr lang="sl-SI" sz="3600" dirty="0"/>
              <a:t>ij</a:t>
            </a:r>
            <a:r>
              <a:rPr lang="en-US" sz="3600" dirty="0" err="1"/>
              <a:t>eni</a:t>
            </a:r>
            <a:r>
              <a:rPr lang="en-US" sz="3600" dirty="0"/>
              <a:t> </a:t>
            </a:r>
            <a:r>
              <a:rPr lang="en-US" sz="3600" dirty="0" err="1"/>
              <a:t>faza</a:t>
            </a:r>
            <a:r>
              <a:rPr lang="en-US" sz="3600" dirty="0"/>
              <a:t> u </a:t>
            </a:r>
            <a:r>
              <a:rPr lang="en-US" sz="3600" dirty="0" err="1"/>
              <a:t>ciklusu</a:t>
            </a:r>
            <a:r>
              <a:rPr lang="en-US" sz="3600" dirty="0"/>
              <a:t>, </a:t>
            </a:r>
            <a:r>
              <a:rPr lang="en-US" sz="3600" dirty="0" err="1"/>
              <a:t>te</a:t>
            </a:r>
            <a:r>
              <a:rPr lang="en-US" sz="3600" dirty="0"/>
              <a:t> da u </a:t>
            </a:r>
            <a:r>
              <a:rPr lang="en-US" sz="3600" dirty="0" err="1"/>
              <a:t>toku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 do</a:t>
            </a:r>
            <a:r>
              <a:rPr lang="sl-SI" sz="3600" dirty="0"/>
              <a:t>dj</a:t>
            </a:r>
            <a:r>
              <a:rPr lang="en-US" sz="3600" dirty="0"/>
              <a:t>e do </a:t>
            </a:r>
            <a:r>
              <a:rPr lang="en-US" sz="3600" dirty="0" err="1"/>
              <a:t>opadanja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sl-SI" sz="3600" dirty="0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istu</a:t>
            </a:r>
            <a:r>
              <a:rPr lang="en-US" sz="3600" dirty="0" smtClean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4659998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A1AB0-E9DC-4CF3-AAB6-DA5EF7861D52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2319-A7F0-4A8F-A9BF-85A5692EE8EF}" type="slidenum">
              <a:rPr lang="en-US"/>
              <a:pPr/>
              <a:t>55</a:t>
            </a:fld>
            <a:endParaRPr lang="en-US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489397"/>
            <a:ext cx="10774251" cy="5687566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D</a:t>
            </a:r>
            <a:r>
              <a:rPr lang="sl-SI" sz="3600" dirty="0" smtClean="0"/>
              <a:t>rž</a:t>
            </a:r>
            <a:r>
              <a:rPr lang="en-US" sz="3600" dirty="0" smtClean="0"/>
              <a:t>ava je </a:t>
            </a:r>
            <a:r>
              <a:rPr lang="en-US" sz="3600" dirty="0" err="1" smtClean="0"/>
              <a:t>tada</a:t>
            </a:r>
            <a:r>
              <a:rPr lang="en-US" sz="3600" dirty="0" smtClean="0"/>
              <a:t> u </a:t>
            </a:r>
            <a:r>
              <a:rPr lang="en-US" sz="3600" dirty="0" err="1" smtClean="0"/>
              <a:t>situaciji</a:t>
            </a:r>
            <a:r>
              <a:rPr lang="en-US" sz="3600" dirty="0" smtClean="0"/>
              <a:t> da  p</a:t>
            </a:r>
            <a:r>
              <a:rPr lang="sl-SI" sz="3600" dirty="0" smtClean="0"/>
              <a:t>l</a:t>
            </a:r>
            <a:r>
              <a:rPr lang="en-US" sz="3600" dirty="0" smtClean="0"/>
              <a:t>a</a:t>
            </a:r>
            <a:r>
              <a:rPr lang="sl-SI" sz="3600" dirty="0" smtClean="0"/>
              <a:t>ć</a:t>
            </a:r>
            <a:r>
              <a:rPr lang="en-US" sz="3600" dirty="0" smtClean="0"/>
              <a:t>a vi</a:t>
            </a:r>
            <a:r>
              <a:rPr lang="sl-SI" sz="3600" dirty="0" smtClean="0"/>
              <a:t>s</a:t>
            </a:r>
            <a:r>
              <a:rPr lang="en-US" sz="3600" dirty="0" smtClean="0"/>
              <a:t>u </a:t>
            </a:r>
            <a:r>
              <a:rPr lang="en-US" sz="3600" dirty="0" err="1" smtClean="0"/>
              <a:t>kamatu</a:t>
            </a:r>
            <a:r>
              <a:rPr lang="en-US" sz="3600" dirty="0" smtClean="0"/>
              <a:t> od one </a:t>
            </a:r>
            <a:r>
              <a:rPr lang="sl-SI" sz="3600" dirty="0" smtClean="0"/>
              <a:t>koj</a:t>
            </a:r>
            <a:r>
              <a:rPr lang="en-US" sz="3600" dirty="0" smtClean="0"/>
              <a:t>a je u med</a:t>
            </a:r>
            <a:r>
              <a:rPr lang="sl-SI" sz="3600" dirty="0" smtClean="0"/>
              <a:t>j</a:t>
            </a:r>
            <a:r>
              <a:rPr lang="en-US" sz="3600" dirty="0" err="1" smtClean="0"/>
              <a:t>uvrenu</a:t>
            </a:r>
            <a:r>
              <a:rPr lang="en-US" sz="3600" dirty="0" smtClean="0"/>
              <a:t> </a:t>
            </a:r>
            <a:r>
              <a:rPr lang="en-US" sz="3600" dirty="0" err="1" smtClean="0"/>
              <a:t>formirana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tri</a:t>
            </a:r>
            <a:r>
              <a:rPr lang="sl-SI" sz="3600" dirty="0" smtClean="0"/>
              <a:t>žiš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To </a:t>
            </a:r>
            <a:r>
              <a:rPr lang="en-US" sz="3600" dirty="0" err="1" smtClean="0"/>
              <a:t>joj</a:t>
            </a:r>
            <a:r>
              <a:rPr lang="en-US" sz="3600" dirty="0" smtClean="0"/>
              <a:t> </a:t>
            </a:r>
            <a:r>
              <a:rPr lang="en-US" sz="3600" dirty="0" err="1" smtClean="0"/>
              <a:t>znatno</a:t>
            </a:r>
            <a:r>
              <a:rPr lang="en-US" sz="3600" dirty="0" smtClean="0"/>
              <a:t> </a:t>
            </a:r>
            <a:r>
              <a:rPr lang="en-US" sz="3600" dirty="0" err="1" smtClean="0"/>
              <a:t>pove</a:t>
            </a:r>
            <a:r>
              <a:rPr lang="sl-SI" sz="3600" dirty="0" smtClean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obaveze</a:t>
            </a:r>
            <a:r>
              <a:rPr lang="sl-SI" sz="3600" dirty="0" smtClean="0"/>
              <a:t>  po d</a:t>
            </a:r>
            <a:r>
              <a:rPr lang="en-US" sz="3600" dirty="0" err="1" smtClean="0"/>
              <a:t>ugu</a:t>
            </a:r>
            <a:r>
              <a:rPr lang="en-US" sz="3600" dirty="0" smtClean="0"/>
              <a:t>, </a:t>
            </a:r>
            <a:r>
              <a:rPr lang="en-US" sz="3600" dirty="0" err="1" smtClean="0"/>
              <a:t>odnosno</a:t>
            </a:r>
            <a:r>
              <a:rPr lang="en-US" sz="3600" dirty="0" smtClean="0"/>
              <a:t> </a:t>
            </a:r>
            <a:r>
              <a:rPr lang="en-US" sz="3600" dirty="0" err="1" smtClean="0"/>
              <a:t>rashode</a:t>
            </a:r>
            <a:r>
              <a:rPr lang="en-US" sz="3600" dirty="0" smtClean="0"/>
              <a:t>. </a:t>
            </a:r>
          </a:p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en-US" sz="3600" dirty="0"/>
              <a:t>,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finansijskih</a:t>
            </a:r>
            <a:r>
              <a:rPr lang="en-US" sz="3600" dirty="0" smtClean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, </a:t>
            </a:r>
            <a:r>
              <a:rPr lang="sl-SI" sz="3600" dirty="0"/>
              <a:t>pristupiti</a:t>
            </a:r>
            <a:r>
              <a:rPr lang="en-US" sz="3600" dirty="0"/>
              <a:t> </a:t>
            </a:r>
            <a:r>
              <a:rPr lang="en-US" sz="3600" dirty="0" err="1"/>
              <a:t>konverziji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dovesti</a:t>
            </a:r>
            <a:r>
              <a:rPr lang="en-US" sz="3600" dirty="0"/>
              <a:t> do </a:t>
            </a:r>
            <a:r>
              <a:rPr lang="en-US" sz="3600" dirty="0" err="1" smtClean="0"/>
              <a:t>sni</a:t>
            </a:r>
            <a:r>
              <a:rPr lang="sl-SI" sz="3600" dirty="0"/>
              <a:t>ž</a:t>
            </a:r>
            <a:r>
              <a:rPr lang="en-US" sz="3600" dirty="0" err="1" smtClean="0"/>
              <a:t>avanja</a:t>
            </a:r>
            <a:r>
              <a:rPr lang="en-US" sz="3600" dirty="0" smtClean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u </a:t>
            </a:r>
            <a:r>
              <a:rPr lang="en-US" sz="3600" dirty="0" smtClean="0"/>
              <a:t>bud</a:t>
            </a:r>
            <a:r>
              <a:rPr lang="sr-Latn-ME" sz="3600" dirty="0" smtClean="0"/>
              <a:t>ž</a:t>
            </a:r>
            <a:r>
              <a:rPr lang="en-US" sz="3600" dirty="0" err="1" smtClean="0"/>
              <a:t>etu</a:t>
            </a:r>
            <a:r>
              <a:rPr lang="sr-Latn-ME" sz="3600" dirty="0" smtClean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54421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170EF-2DCB-44A0-B7FF-5E6AC539BF7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58F0-7B1A-4CA6-AF8F-205D3F331600}" type="slidenum">
              <a:rPr lang="en-US"/>
              <a:pPr/>
              <a:t>56</a:t>
            </a:fld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643944"/>
            <a:ext cx="10671220" cy="5533019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R</a:t>
            </a:r>
            <a:r>
              <a:rPr lang="en-US" sz="3600" dirty="0" err="1" smtClean="0"/>
              <a:t>azlozi</a:t>
            </a:r>
            <a:r>
              <a:rPr lang="en-US" sz="3600" dirty="0" smtClean="0"/>
              <a:t> </a:t>
            </a:r>
            <a:r>
              <a:rPr lang="en-US" sz="3600" dirty="0" err="1"/>
              <a:t>nastaju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nastanu</a:t>
            </a:r>
            <a:r>
              <a:rPr lang="en-US" sz="3600" dirty="0"/>
              <a:t> </a:t>
            </a:r>
            <a:r>
              <a:rPr lang="en-US" sz="3600" dirty="0" err="1"/>
              <a:t>okolnosti</a:t>
            </a:r>
            <a:r>
              <a:rPr lang="en-US" sz="3600" dirty="0"/>
              <a:t> da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/>
              <a:t>ava </a:t>
            </a:r>
            <a:r>
              <a:rPr lang="sl-SI" sz="3600" dirty="0"/>
              <a:t>povj</a:t>
            </a:r>
            <a:r>
              <a:rPr lang="en-US" sz="3600" dirty="0" err="1"/>
              <a:t>eriocima</a:t>
            </a:r>
            <a:r>
              <a:rPr lang="en-US" sz="3600" dirty="0"/>
              <a:t> </a:t>
            </a:r>
            <a:r>
              <a:rPr lang="en-US" sz="3600" dirty="0" err="1"/>
              <a:t>pla</a:t>
            </a:r>
            <a:r>
              <a:rPr lang="sl-SI" sz="3600" dirty="0"/>
              <a:t>c</a:t>
            </a:r>
            <a:r>
              <a:rPr lang="en-US" sz="3600" dirty="0"/>
              <a:t>a </a:t>
            </a:r>
            <a:r>
              <a:rPr lang="en-US" sz="3600" dirty="0" err="1"/>
              <a:t>ve</a:t>
            </a:r>
            <a:r>
              <a:rPr lang="sl-SI" sz="3600" dirty="0"/>
              <a:t>c</a:t>
            </a:r>
            <a:r>
              <a:rPr lang="en-US" sz="3600" dirty="0"/>
              <a:t>u </a:t>
            </a:r>
            <a:r>
              <a:rPr lang="en-US" sz="3600" dirty="0" err="1"/>
              <a:t>kamatu</a:t>
            </a:r>
            <a:r>
              <a:rPr lang="en-US" sz="3600" dirty="0"/>
              <a:t> od </a:t>
            </a:r>
            <a:r>
              <a:rPr lang="en-US" sz="3600" dirty="0" err="1"/>
              <a:t>formirane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sl-SI" sz="3600" dirty="0" smtClean="0"/>
              <a:t>is</a:t>
            </a:r>
            <a:r>
              <a:rPr lang="en-US" sz="3600" dirty="0" err="1"/>
              <a:t>tu.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/>
            <a:r>
              <a:rPr lang="en-US" sz="3600" dirty="0" smtClean="0"/>
              <a:t>Tada </a:t>
            </a:r>
            <a:r>
              <a:rPr lang="sl-SI" sz="3600" dirty="0"/>
              <a:t>je</a:t>
            </a:r>
            <a:r>
              <a:rPr lang="en-US" sz="3600" dirty="0"/>
              <a:t> </a:t>
            </a:r>
            <a:r>
              <a:rPr lang="en-US" sz="3600" dirty="0" smtClean="0"/>
              <a:t>du</a:t>
            </a:r>
            <a:r>
              <a:rPr lang="sr-Latn-ME" sz="3600" dirty="0" smtClean="0"/>
              <a:t>ž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obaveza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aspekt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pokazuje</a:t>
            </a:r>
            <a:r>
              <a:rPr lang="en-US" sz="3600" dirty="0"/>
              <a:t> da je </a:t>
            </a:r>
            <a:r>
              <a:rPr lang="sr-Latn-ME" sz="3600" dirty="0" smtClean="0"/>
              <a:t>to</a:t>
            </a:r>
            <a:r>
              <a:rPr lang="en-US" sz="3600" dirty="0" smtClean="0"/>
              <a:t> ne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 smtClean="0"/>
              <a:t>slo</a:t>
            </a:r>
            <a:r>
              <a:rPr lang="sl-SI" sz="3600" dirty="0"/>
              <a:t>ž</a:t>
            </a:r>
            <a:r>
              <a:rPr lang="en-US" sz="3600" dirty="0" err="1" smtClean="0"/>
              <a:t>eniji</a:t>
            </a:r>
            <a:r>
              <a:rPr lang="en-US" sz="3600" dirty="0" smtClean="0"/>
              <a:t> </a:t>
            </a:r>
            <a:r>
              <a:rPr lang="en-US" sz="3600" dirty="0"/>
              <a:t>problem od </a:t>
            </a:r>
            <a:r>
              <a:rPr lang="en-US" sz="3600" dirty="0" err="1"/>
              <a:t>onog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isto</a:t>
            </a:r>
            <a:r>
              <a:rPr lang="en-US" sz="3600" dirty="0" smtClean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/>
              <a:t>posmatrano</a:t>
            </a:r>
            <a:r>
              <a:rPr lang="en-US" sz="3600" dirty="0"/>
              <a:t>, </a:t>
            </a:r>
            <a:r>
              <a:rPr lang="en-US" sz="3600" dirty="0" err="1"/>
              <a:t>konverzija</a:t>
            </a:r>
            <a:r>
              <a:rPr lang="en-US" sz="3600" dirty="0"/>
              <a:t> se </a:t>
            </a:r>
            <a:r>
              <a:rPr lang="en-US" sz="3600" dirty="0" err="1"/>
              <a:t>sastoji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smtClean="0"/>
              <a:t>dv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/>
              <a:t>odvojene</a:t>
            </a:r>
            <a:r>
              <a:rPr lang="en-US" sz="3600" dirty="0"/>
              <a:t> </a:t>
            </a:r>
            <a:r>
              <a:rPr lang="en-US" sz="3600" dirty="0" err="1"/>
              <a:t>radnje</a:t>
            </a:r>
            <a:r>
              <a:rPr lang="sl-SI" sz="3600" dirty="0"/>
              <a:t>: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3241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9EC-C592-41E5-A39D-F102DC8E971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64E0-8DEB-4252-B66C-6D2AF82C46FE}" type="slidenum">
              <a:rPr lang="en-US"/>
              <a:pPr/>
              <a:t>57</a:t>
            </a:fld>
            <a:endParaRPr lang="en-US"/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3036" y="772732"/>
            <a:ext cx="10400763" cy="540423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Prve</a:t>
            </a:r>
            <a:r>
              <a:rPr lang="en-US" sz="3600" dirty="0"/>
              <a:t>, </a:t>
            </a:r>
            <a:r>
              <a:rPr lang="en-US" sz="3600" dirty="0" err="1"/>
              <a:t>otkazivanje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ponuda</a:t>
            </a:r>
            <a:r>
              <a:rPr lang="en-US" sz="3600" dirty="0"/>
              <a:t> </a:t>
            </a:r>
            <a:r>
              <a:rPr lang="en-US" sz="3600" dirty="0" err="1"/>
              <a:t>isplate</a:t>
            </a:r>
            <a:r>
              <a:rPr lang="en-US" sz="3600" dirty="0"/>
              <a:t> </a:t>
            </a:r>
            <a:r>
              <a:rPr lang="en-US" sz="3600" dirty="0" err="1"/>
              <a:t>stranog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,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novog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u </a:t>
            </a:r>
            <a:r>
              <a:rPr lang="en-US" sz="3600" dirty="0" err="1"/>
              <a:t>istom</a:t>
            </a:r>
            <a:r>
              <a:rPr lang="en-US" sz="3600" dirty="0"/>
              <a:t> </a:t>
            </a:r>
            <a:r>
              <a:rPr lang="en-US" sz="3600" dirty="0" err="1"/>
              <a:t>iznosu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u </a:t>
            </a:r>
            <a:r>
              <a:rPr lang="en-US" sz="3600" dirty="0" err="1"/>
              <a:t>kamatu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Isplata</a:t>
            </a:r>
            <a:r>
              <a:rPr lang="en-US" sz="3600" dirty="0" smtClean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vlasnicima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(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/>
              <a:t>) u </a:t>
            </a:r>
            <a:r>
              <a:rPr lang="en-US" sz="3600" dirty="0" err="1"/>
              <a:t>finansijama</a:t>
            </a:r>
            <a:r>
              <a:rPr lang="en-US" sz="3600" dirty="0"/>
              <a:t> se </a:t>
            </a:r>
            <a:r>
              <a:rPr lang="en-US" sz="3600" dirty="0" err="1"/>
              <a:t>naziva</a:t>
            </a:r>
            <a:r>
              <a:rPr lang="en-US" sz="3600" dirty="0"/>
              <a:t>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konverzija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/>
              <a:t>gledano</a:t>
            </a:r>
            <a:r>
              <a:rPr lang="en-US" sz="3600" dirty="0"/>
              <a:t>, </a:t>
            </a:r>
            <a:r>
              <a:rPr lang="en-US" sz="3600" dirty="0" err="1"/>
              <a:t>svaki</a:t>
            </a:r>
            <a:r>
              <a:rPr lang="en-US" sz="3600" dirty="0"/>
              <a:t> </a:t>
            </a:r>
            <a:r>
              <a:rPr lang="en-US" sz="3600" dirty="0" err="1"/>
              <a:t>vlasnik</a:t>
            </a:r>
            <a:r>
              <a:rPr lang="en-US" sz="3600" dirty="0"/>
              <a:t> </a:t>
            </a:r>
            <a:r>
              <a:rPr lang="en-US" sz="3600" dirty="0" err="1"/>
              <a:t>obveznice</a:t>
            </a:r>
            <a:r>
              <a:rPr lang="en-US" sz="3600" dirty="0"/>
              <a:t> u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sl-SI" sz="3600" dirty="0"/>
              <a:t>k</a:t>
            </a:r>
            <a:r>
              <a:rPr lang="en-US" sz="3600" dirty="0" err="1"/>
              <a:t>onverzije</a:t>
            </a:r>
            <a:r>
              <a:rPr lang="en-US" sz="3600" dirty="0"/>
              <a:t> </a:t>
            </a:r>
            <a:r>
              <a:rPr lang="en-US" sz="3600" dirty="0" err="1"/>
              <a:t>trebalo</a:t>
            </a:r>
            <a:r>
              <a:rPr lang="en-US" sz="3600" dirty="0"/>
              <a:t> bi </a:t>
            </a:r>
            <a:r>
              <a:rPr lang="en-US" sz="3600" dirty="0" err="1"/>
              <a:t>dati</a:t>
            </a:r>
            <a:r>
              <a:rPr lang="en-US" sz="3600" dirty="0"/>
              <a:t> </a:t>
            </a:r>
            <a:r>
              <a:rPr lang="en-US" sz="3600" dirty="0" err="1"/>
              <a:t>saglasnost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smanjenje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l-SI" sz="3600" dirty="0" smtClean="0"/>
              <a:t>J</a:t>
            </a:r>
            <a:r>
              <a:rPr lang="en-US" sz="3600" dirty="0" err="1"/>
              <a:t>er</a:t>
            </a:r>
            <a:r>
              <a:rPr lang="en-US" sz="3600" dirty="0"/>
              <a:t>, </a:t>
            </a:r>
            <a:r>
              <a:rPr lang="en-US" sz="3600" dirty="0" err="1"/>
              <a:t>prilikom</a:t>
            </a:r>
            <a:r>
              <a:rPr lang="en-US" sz="3600" dirty="0"/>
              <a:t> </a:t>
            </a:r>
            <a:r>
              <a:rPr lang="en-US" sz="3600" dirty="0" err="1" smtClean="0"/>
              <a:t>zaklju</a:t>
            </a:r>
            <a:r>
              <a:rPr lang="sl-SI" sz="3600" dirty="0"/>
              <a:t>č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postignut</a:t>
            </a:r>
            <a:r>
              <a:rPr lang="en-US" sz="3600" dirty="0"/>
              <a:t> je </a:t>
            </a:r>
            <a:r>
              <a:rPr lang="en-US" sz="3600" dirty="0" err="1"/>
              <a:t>ugovor</a:t>
            </a:r>
            <a:r>
              <a:rPr lang="en-US" sz="3600" dirty="0"/>
              <a:t> dv</a:t>
            </a:r>
            <a:r>
              <a:rPr lang="sl-SI" sz="3600" dirty="0"/>
              <a:t>ij</a:t>
            </a:r>
            <a:r>
              <a:rPr lang="en-US" sz="3600" dirty="0"/>
              <a:t>e </a:t>
            </a:r>
            <a:r>
              <a:rPr lang="en-US" sz="3600" dirty="0" err="1"/>
              <a:t>strane</a:t>
            </a:r>
            <a:r>
              <a:rPr lang="en-US" sz="3600" dirty="0"/>
              <a:t> o </a:t>
            </a:r>
            <a:r>
              <a:rPr lang="en-US" sz="3600" dirty="0" err="1"/>
              <a:t>svim</a:t>
            </a:r>
            <a:r>
              <a:rPr lang="en-US" sz="3600" dirty="0"/>
              <a:t> </a:t>
            </a:r>
            <a:r>
              <a:rPr lang="sl-SI" sz="3600" dirty="0"/>
              <a:t>e</a:t>
            </a:r>
            <a:r>
              <a:rPr lang="en-US" sz="3600" dirty="0" err="1"/>
              <a:t>lementima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</a:p>
          <a:p>
            <a:pPr algn="just">
              <a:lnSpc>
                <a:spcPct val="8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9074750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E42F2-96A9-4493-8309-6BDD3F91E2D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0C20-580F-4415-8602-3ABB9856CF0F}" type="slidenum">
              <a:rPr lang="en-US"/>
              <a:pPr/>
              <a:t>58</a:t>
            </a:fld>
            <a:endParaRPr lang="en-US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373487"/>
            <a:ext cx="10658341" cy="580347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Pr</a:t>
            </a:r>
            <a:r>
              <a:rPr lang="sl-SI" sz="3600" dirty="0"/>
              <a:t>a</a:t>
            </a:r>
            <a:r>
              <a:rPr lang="en-US" sz="3600" dirty="0" err="1" smtClean="0"/>
              <a:t>kti</a:t>
            </a:r>
            <a:r>
              <a:rPr lang="sl-SI" sz="3600" dirty="0"/>
              <a:t>č</a:t>
            </a:r>
            <a:r>
              <a:rPr lang="en-US" sz="3600" dirty="0" smtClean="0"/>
              <a:t>no</a:t>
            </a:r>
            <a:r>
              <a:rPr lang="en-US" sz="3600" dirty="0"/>
              <a:t>, to se </a:t>
            </a:r>
            <a:r>
              <a:rPr lang="en-US" sz="3600" dirty="0" err="1"/>
              <a:t>nikada</a:t>
            </a:r>
            <a:r>
              <a:rPr lang="en-US" sz="3600" dirty="0"/>
              <a:t> ne </a:t>
            </a:r>
            <a:r>
              <a:rPr lang="sl-SI" sz="3600" dirty="0"/>
              <a:t>č</a:t>
            </a:r>
            <a:r>
              <a:rPr lang="en-US" sz="3600" dirty="0" err="1" smtClean="0"/>
              <a:t>ini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se </a:t>
            </a:r>
            <a:r>
              <a:rPr lang="en-US" sz="3600" dirty="0" err="1"/>
              <a:t>novacija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slivaju</a:t>
            </a:r>
            <a:r>
              <a:rPr lang="en-US" sz="3600" dirty="0"/>
              <a:t> u</a:t>
            </a:r>
            <a:r>
              <a:rPr lang="sl-SI" sz="3600" dirty="0"/>
              <a:t> j</a:t>
            </a:r>
            <a:r>
              <a:rPr lang="en-US" sz="3600" dirty="0" err="1"/>
              <a:t>ednu</a:t>
            </a:r>
            <a:r>
              <a:rPr lang="en-US" sz="3600" dirty="0"/>
              <a:t> </a:t>
            </a:r>
            <a:r>
              <a:rPr lang="en-US" sz="3600" dirty="0" err="1"/>
              <a:t>operaciju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Time </a:t>
            </a:r>
            <a:r>
              <a:rPr lang="en-US" sz="3600" dirty="0" err="1"/>
              <a:t>ovo</a:t>
            </a:r>
            <a:r>
              <a:rPr lang="en-US" sz="3600" dirty="0"/>
              <a:t> </a:t>
            </a:r>
            <a:r>
              <a:rPr lang="en-US" sz="3600" dirty="0" err="1"/>
              <a:t>postaje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pravna</a:t>
            </a:r>
            <a:r>
              <a:rPr lang="en-US" sz="3600" dirty="0"/>
              <a:t> </a:t>
            </a:r>
            <a:r>
              <a:rPr lang="en-US" sz="3600" dirty="0" err="1"/>
              <a:t>konstrukcija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š</a:t>
            </a:r>
            <a:r>
              <a:rPr lang="en-US" sz="3600" dirty="0" smtClean="0"/>
              <a:t>ta vi</a:t>
            </a:r>
            <a:r>
              <a:rPr lang="sr-Latn-ME" sz="3600" dirty="0" smtClean="0"/>
              <a:t>š</a:t>
            </a:r>
            <a:r>
              <a:rPr lang="en-US" sz="3600" dirty="0" smtClean="0"/>
              <a:t>e</a:t>
            </a:r>
            <a:r>
              <a:rPr lang="en-US" sz="3600" dirty="0"/>
              <a:t>. </a:t>
            </a:r>
            <a:r>
              <a:rPr lang="en-US" sz="3600" dirty="0" err="1"/>
              <a:t>Cilj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/>
              <a:t>isplata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olak</a:t>
            </a:r>
            <a:r>
              <a:rPr lang="sl-SI" sz="3600" dirty="0"/>
              <a:t>š</a:t>
            </a:r>
            <a:r>
              <a:rPr lang="en-US" sz="3600" dirty="0" smtClean="0"/>
              <a:t>an</a:t>
            </a:r>
            <a:r>
              <a:rPr lang="sl-SI" sz="3600" dirty="0"/>
              <a:t>j</a:t>
            </a:r>
            <a:r>
              <a:rPr lang="en-US" sz="3600" dirty="0"/>
              <a:t>e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err="1" smtClean="0"/>
              <a:t>etskog</a:t>
            </a:r>
            <a:r>
              <a:rPr lang="en-US" sz="3600" dirty="0" smtClean="0"/>
              <a:t> </a:t>
            </a:r>
            <a:r>
              <a:rPr lang="en-US" sz="3600" dirty="0" err="1"/>
              <a:t>tereta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osnovni</a:t>
            </a:r>
            <a:r>
              <a:rPr lang="en-US" sz="3600" dirty="0"/>
              <a:t> </a:t>
            </a:r>
            <a:r>
              <a:rPr lang="en-US" sz="3600" dirty="0" err="1"/>
              <a:t>smisao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U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je in</a:t>
            </a:r>
            <a:r>
              <a:rPr lang="sl-SI" sz="3600" dirty="0"/>
              <a:t>t</a:t>
            </a:r>
            <a:r>
              <a:rPr lang="en-US" sz="3600" dirty="0" err="1"/>
              <a:t>eres</a:t>
            </a:r>
            <a:r>
              <a:rPr lang="en-US" sz="3600" dirty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l-SI" sz="3600" dirty="0"/>
              <a:t>j</a:t>
            </a:r>
            <a:r>
              <a:rPr lang="en-US" sz="3600" dirty="0"/>
              <a:t>ma u </a:t>
            </a:r>
            <a:r>
              <a:rPr lang="en-US" sz="3600" dirty="0" err="1"/>
              <a:t>konverziji</a:t>
            </a:r>
            <a:r>
              <a:rPr lang="en-US" sz="3600" dirty="0"/>
              <a:t>?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Ni </a:t>
            </a:r>
            <a:r>
              <a:rPr lang="en-US" sz="3600" dirty="0" err="1"/>
              <a:t>vlasnicima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 smtClean="0"/>
              <a:t>naj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/>
              <a:t>sc</a:t>
            </a:r>
            <a:r>
              <a:rPr lang="en-US" sz="3600" dirty="0"/>
              <a:t>e </a:t>
            </a:r>
            <a:r>
              <a:rPr lang="en-US" sz="3600" dirty="0" err="1"/>
              <a:t>nije</a:t>
            </a:r>
            <a:r>
              <a:rPr lang="en-US" sz="3600" dirty="0"/>
              <a:t> u </a:t>
            </a:r>
            <a:r>
              <a:rPr lang="en-US" sz="3600" dirty="0" err="1"/>
              <a:t>interesu</a:t>
            </a:r>
            <a:r>
              <a:rPr lang="en-US" sz="3600" dirty="0"/>
              <a:t>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isplata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s </a:t>
            </a:r>
            <a:r>
              <a:rPr lang="en-US" sz="3600" dirty="0" err="1"/>
              <a:t>obzirom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to da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a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 smtClean="0"/>
              <a:t>žišt</a:t>
            </a:r>
            <a:r>
              <a:rPr lang="en-US" sz="3600" dirty="0"/>
              <a:t>u </a:t>
            </a:r>
            <a:r>
              <a:rPr lang="en-US" sz="3600" dirty="0" err="1"/>
              <a:t>i</a:t>
            </a:r>
            <a:r>
              <a:rPr lang="en-US" sz="3600" dirty="0"/>
              <a:t> da </a:t>
            </a:r>
            <a:r>
              <a:rPr lang="en-US" sz="3600" dirty="0" err="1"/>
              <a:t>svoja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u </a:t>
            </a:r>
            <a:r>
              <a:rPr lang="en-US" sz="3600" dirty="0" err="1"/>
              <a:t>stanju</a:t>
            </a:r>
            <a:r>
              <a:rPr lang="en-US" sz="3600" dirty="0"/>
              <a:t> </a:t>
            </a:r>
            <a:r>
              <a:rPr lang="en-US" sz="3600" dirty="0" err="1"/>
              <a:t>unosnije</a:t>
            </a:r>
            <a:r>
              <a:rPr lang="en-US" sz="3600" dirty="0"/>
              <a:t> </a:t>
            </a:r>
            <a:r>
              <a:rPr lang="en-US" sz="3600" dirty="0" err="1" smtClean="0"/>
              <a:t>plasirati</a:t>
            </a:r>
            <a:r>
              <a:rPr lang="sr-Latn-ME" sz="3600" dirty="0" smtClean="0"/>
              <a:t>. 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331979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160A9-C4DE-4010-B8EB-922A50CBC1E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4D11-4CE3-4E38-93D7-26C1E4927EA8}" type="slidenum">
              <a:rPr lang="en-US"/>
              <a:pPr/>
              <a:t>59</a:t>
            </a:fld>
            <a:endParaRPr lang="en-US"/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Oni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 err="1"/>
              <a:t>ponovo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eravaju</a:t>
            </a:r>
            <a:r>
              <a:rPr lang="en-US" sz="3600" dirty="0" smtClean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smtClean="0"/>
              <a:t>u</a:t>
            </a:r>
            <a:r>
              <a:rPr lang="sl-SI" sz="3600" dirty="0"/>
              <a:t>š</a:t>
            </a:r>
            <a:r>
              <a:rPr lang="en-US" sz="3600" dirty="0" err="1" smtClean="0"/>
              <a:t>tede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prihvataju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uslove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D</a:t>
            </a:r>
            <a:r>
              <a:rPr lang="sl-SI" sz="3600" dirty="0"/>
              <a:t>o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uop</a:t>
            </a:r>
            <a:r>
              <a:rPr lang="sl-SI" sz="3600" dirty="0"/>
              <a:t>š</a:t>
            </a:r>
            <a:r>
              <a:rPr lang="en-US" sz="3600" dirty="0" err="1" smtClean="0"/>
              <a:t>te</a:t>
            </a:r>
            <a:r>
              <a:rPr lang="en-US" sz="3600" dirty="0" smtClean="0"/>
              <a:t> </a:t>
            </a:r>
            <a:r>
              <a:rPr lang="en-US" sz="3600" dirty="0"/>
              <a:t>ne </a:t>
            </a:r>
            <a:r>
              <a:rPr lang="en-US" sz="3600" dirty="0" err="1"/>
              <a:t>dolazi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</a:t>
            </a:r>
            <a:r>
              <a:rPr lang="en-US" sz="3600" dirty="0" err="1"/>
              <a:t>svrha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 smtClean="0"/>
              <a:t>vra</a:t>
            </a:r>
            <a:r>
              <a:rPr lang="sl-SI" sz="3600" dirty="0" smtClean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rastere</a:t>
            </a:r>
            <a:r>
              <a:rPr lang="sl-SI" sz="3600" dirty="0"/>
              <a:t>ć</a:t>
            </a:r>
            <a:r>
              <a:rPr lang="en-US" sz="3600" dirty="0" err="1" smtClean="0"/>
              <a:t>enje</a:t>
            </a:r>
            <a:r>
              <a:rPr lang="en-US" sz="3600" dirty="0" smtClean="0"/>
              <a:t> bud</a:t>
            </a:r>
            <a:r>
              <a:rPr lang="sl-SI" sz="3600" dirty="0"/>
              <a:t>ž</a:t>
            </a:r>
            <a:r>
              <a:rPr lang="en-US" sz="3600" dirty="0" smtClean="0"/>
              <a:t>eta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Posebnom</a:t>
            </a:r>
            <a:r>
              <a:rPr lang="en-US" sz="3600" dirty="0" smtClean="0"/>
              <a:t> </a:t>
            </a:r>
            <a:r>
              <a:rPr lang="en-US" sz="3600" dirty="0" err="1"/>
              <a:t>klauzolom</a:t>
            </a:r>
            <a:r>
              <a:rPr lang="en-US" sz="3600" dirty="0"/>
              <a:t> o </a:t>
            </a:r>
            <a:r>
              <a:rPr lang="en-US" sz="3600" dirty="0" err="1"/>
              <a:t>konverziji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osigurava</a:t>
            </a:r>
            <a:r>
              <a:rPr lang="en-US" sz="3600" dirty="0"/>
              <a:t> </a:t>
            </a:r>
            <a:r>
              <a:rPr lang="en-US" sz="3600" dirty="0" err="1"/>
              <a:t>sebi</a:t>
            </a:r>
            <a:r>
              <a:rPr lang="en-US" sz="3600" dirty="0"/>
              <a:t> </a:t>
            </a:r>
            <a:r>
              <a:rPr lang="en-US" sz="3600" dirty="0" err="1" smtClean="0"/>
              <a:t>pravo</a:t>
            </a:r>
            <a:r>
              <a:rPr lang="sr-Latn-ME" sz="3600" dirty="0" smtClean="0"/>
              <a:t> </a:t>
            </a:r>
            <a:r>
              <a:rPr lang="en-US" sz="3600" dirty="0" smtClean="0"/>
              <a:t>da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konverziju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i</a:t>
            </a:r>
            <a:r>
              <a:rPr lang="sl-SI" sz="3600" dirty="0" smtClean="0"/>
              <a:t>z</a:t>
            </a:r>
            <a:r>
              <a:rPr lang="en-US" sz="3600" dirty="0" smtClean="0"/>
              <a:t>v</a:t>
            </a:r>
            <a:r>
              <a:rPr lang="sl-SI" sz="3600" dirty="0" smtClean="0"/>
              <a:t>j</a:t>
            </a:r>
            <a:r>
              <a:rPr lang="en-US" sz="3600" dirty="0" err="1" smtClean="0"/>
              <a:t>esnog</a:t>
            </a:r>
            <a:r>
              <a:rPr lang="en-US" sz="3600" dirty="0" smtClean="0"/>
              <a:t> du</a:t>
            </a:r>
            <a:r>
              <a:rPr lang="sl-SI" sz="3600" dirty="0"/>
              <a:t>ž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sl-SI" sz="3600" dirty="0" smtClean="0"/>
              <a:t>il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kra</a:t>
            </a:r>
            <a:r>
              <a:rPr lang="sl-SI" sz="3600" dirty="0"/>
              <a:t>ć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en-US" sz="3600" dirty="0" err="1" smtClean="0"/>
              <a:t>pe</a:t>
            </a:r>
            <a:r>
              <a:rPr lang="sl-SI" sz="3600" dirty="0" smtClean="0"/>
              <a:t>ri</a:t>
            </a:r>
            <a:r>
              <a:rPr lang="en-US" sz="3600" dirty="0" err="1" smtClean="0"/>
              <a:t>oda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94713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A656-1DF9-4E8B-91AD-C5D752B5A94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1268-20FD-4281-A582-0A488DD7230D}" type="slidenum">
              <a:rPr lang="en-US"/>
              <a:pPr/>
              <a:t>6</a:t>
            </a:fld>
            <a:endParaRPr lang="en-US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D</a:t>
            </a:r>
            <a:r>
              <a:rPr lang="en-US" sz="3600" dirty="0" err="1" smtClean="0"/>
              <a:t>anas</a:t>
            </a:r>
            <a:r>
              <a:rPr lang="en-US" sz="3600" dirty="0" smtClean="0"/>
              <a:t> </a:t>
            </a:r>
            <a:r>
              <a:rPr lang="sr-Latn-ME" sz="3600" dirty="0" smtClean="0"/>
              <a:t>se </a:t>
            </a:r>
            <a:r>
              <a:rPr lang="en-US" sz="3600" dirty="0" err="1" smtClean="0"/>
              <a:t>smatra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rashodi</a:t>
            </a:r>
            <a:r>
              <a:rPr lang="en-US" sz="3600" b="1" dirty="0"/>
              <a:t> </a:t>
            </a:r>
            <a:r>
              <a:rPr lang="en-US" sz="3600" b="1" dirty="0" err="1"/>
              <a:t>po</a:t>
            </a:r>
            <a:r>
              <a:rPr lang="en-US" sz="3600" b="1" dirty="0"/>
              <a:t> </a:t>
            </a:r>
            <a:r>
              <a:rPr lang="en-US" sz="3600" b="1" dirty="0" err="1"/>
              <a:t>kamatama</a:t>
            </a:r>
            <a:r>
              <a:rPr lang="en-US" sz="3600" b="1" dirty="0"/>
              <a:t> </a:t>
            </a:r>
            <a:r>
              <a:rPr lang="en-US" sz="3600" b="1" dirty="0" err="1"/>
              <a:t>jedan</a:t>
            </a:r>
            <a:r>
              <a:rPr lang="en-US" sz="3600" b="1" dirty="0"/>
              <a:t> od </a:t>
            </a:r>
            <a:r>
              <a:rPr lang="en-US" sz="3600" b="1" dirty="0" err="1" smtClean="0"/>
              <a:t>zna</a:t>
            </a:r>
            <a:r>
              <a:rPr lang="sl-SI" sz="3600" b="1" dirty="0"/>
              <a:t>č</a:t>
            </a:r>
            <a:r>
              <a:rPr lang="en-US" sz="3600" b="1" dirty="0" err="1" smtClean="0"/>
              <a:t>ajanih</a:t>
            </a:r>
            <a:r>
              <a:rPr lang="en-US" sz="3600" b="1" dirty="0" smtClean="0"/>
              <a:t> </a:t>
            </a:r>
            <a:r>
              <a:rPr lang="en-US" sz="3600" b="1" dirty="0" err="1"/>
              <a:t>faktora</a:t>
            </a:r>
            <a:r>
              <a:rPr lang="en-US" sz="3600" b="1" dirty="0"/>
              <a:t> </a:t>
            </a:r>
            <a:r>
              <a:rPr lang="en-US" sz="3600" b="1" dirty="0" err="1"/>
              <a:t>stalnog</a:t>
            </a:r>
            <a:r>
              <a:rPr lang="en-US" sz="3600" b="1" dirty="0"/>
              <a:t> </a:t>
            </a:r>
            <a:r>
              <a:rPr lang="en-US" sz="3600" b="1" dirty="0" err="1"/>
              <a:t>rasta</a:t>
            </a:r>
            <a:r>
              <a:rPr lang="en-US" sz="3600" b="1" dirty="0"/>
              <a:t> </a:t>
            </a:r>
            <a:r>
              <a:rPr lang="en-US" sz="3600" b="1" dirty="0" err="1"/>
              <a:t>javnog</a:t>
            </a:r>
            <a:r>
              <a:rPr lang="en-US" sz="3600" b="1" dirty="0"/>
              <a:t> </a:t>
            </a:r>
            <a:r>
              <a:rPr lang="en-US" sz="3600" b="1" dirty="0" err="1"/>
              <a:t>duga</a:t>
            </a:r>
            <a:r>
              <a:rPr lang="en-US" sz="3600" b="1" dirty="0"/>
              <a:t>.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prirode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uzrok</a:t>
            </a:r>
            <a:r>
              <a:rPr lang="sl-SI" sz="3600" dirty="0"/>
              <a:t>a</a:t>
            </a:r>
            <a:r>
              <a:rPr lang="en-US" sz="3600" dirty="0"/>
              <a:t> </a:t>
            </a:r>
            <a:r>
              <a:rPr lang="en-US" sz="3600" dirty="0" err="1"/>
              <a:t>nastanka</a:t>
            </a:r>
            <a:r>
              <a:rPr lang="en-US" sz="3600" dirty="0"/>
              <a:t>, a </a:t>
            </a:r>
            <a:r>
              <a:rPr lang="en-US" sz="3600" dirty="0" err="1"/>
              <a:t>zatim</a:t>
            </a:r>
            <a:r>
              <a:rPr lang="en-US" sz="3600" dirty="0"/>
              <a:t> </a:t>
            </a:r>
            <a:r>
              <a:rPr lang="en-US" sz="3600" dirty="0" err="1"/>
              <a:t>uloge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mogu</a:t>
            </a:r>
            <a:r>
              <a:rPr lang="en-US" sz="3600" dirty="0"/>
              <a:t> se </a:t>
            </a:r>
            <a:r>
              <a:rPr lang="en-US" sz="3600" dirty="0" err="1"/>
              <a:t>izdvojiti</a:t>
            </a:r>
            <a:r>
              <a:rPr lang="en-US" sz="3600" dirty="0"/>
              <a:t>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teorijskih</a:t>
            </a:r>
            <a:r>
              <a:rPr lang="en-US" sz="3600" dirty="0"/>
              <a:t> </a:t>
            </a:r>
            <a:r>
              <a:rPr lang="en-US" sz="3600" dirty="0" err="1"/>
              <a:t>pravaca</a:t>
            </a:r>
            <a:r>
              <a:rPr lang="en-US" sz="3600" dirty="0"/>
              <a:t>: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2786261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F7FB-D2B9-4CE0-87B8-1B7B9E8C731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D709-5F02-4D85-B336-672237598BE0}" type="slidenum">
              <a:rPr lang="en-US"/>
              <a:pPr/>
              <a:t>60</a:t>
            </a:fld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592428"/>
            <a:ext cx="10606825" cy="558453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bitna</a:t>
            </a:r>
            <a:r>
              <a:rPr lang="en-US" sz="3600" dirty="0"/>
              <a:t> </a:t>
            </a:r>
            <a:r>
              <a:rPr lang="en-US" sz="3600" dirty="0" err="1"/>
              <a:t>razlika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rentnih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amortizacioni</a:t>
            </a:r>
            <a:r>
              <a:rPr lang="sl-SI" sz="3600" dirty="0"/>
              <a:t>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/>
              <a:t>rentnih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smtClean="0"/>
              <a:t>vid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eli</a:t>
            </a:r>
            <a:r>
              <a:rPr lang="en-US" sz="3600" dirty="0" smtClean="0"/>
              <a:t> </a:t>
            </a:r>
            <a:r>
              <a:rPr lang="en-US" sz="3600" dirty="0" err="1"/>
              <a:t>smo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obavezala</a:t>
            </a:r>
            <a:r>
              <a:rPr lang="en-US" sz="3600" dirty="0"/>
              <a:t> da </a:t>
            </a:r>
            <a:r>
              <a:rPr lang="en-US" sz="3600" dirty="0" err="1"/>
              <a:t>uredno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kamate</a:t>
            </a:r>
            <a:r>
              <a:rPr lang="en-US" sz="3600" dirty="0"/>
              <a:t> (</a:t>
            </a:r>
            <a:r>
              <a:rPr lang="en-US" sz="3600" dirty="0" err="1"/>
              <a:t>rentu</a:t>
            </a:r>
            <a:r>
              <a:rPr lang="en-US" sz="3600" dirty="0"/>
              <a:t>),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tome </a:t>
            </a:r>
            <a:r>
              <a:rPr lang="en-US" sz="3600" dirty="0" err="1" smtClean="0"/>
              <a:t>zadr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pravo</a:t>
            </a:r>
            <a:r>
              <a:rPr lang="en-US" sz="3600" dirty="0"/>
              <a:t> da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vrati</a:t>
            </a:r>
            <a:r>
              <a:rPr lang="en-US" sz="3600" dirty="0"/>
              <a:t> u </a:t>
            </a:r>
            <a:r>
              <a:rPr lang="en-US" sz="3600" dirty="0" err="1"/>
              <a:t>svakom</a:t>
            </a:r>
            <a:r>
              <a:rPr lang="en-US" sz="3600" dirty="0"/>
              <a:t>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to </a:t>
            </a:r>
            <a:r>
              <a:rPr lang="en-US" sz="3600" dirty="0" err="1"/>
              <a:t>smatra</a:t>
            </a:r>
            <a:r>
              <a:rPr lang="en-US" sz="3600" dirty="0"/>
              <a:t> </a:t>
            </a:r>
            <a:r>
              <a:rPr lang="en-US" sz="3600" dirty="0" err="1"/>
              <a:t>pogodnim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Ovaj</a:t>
            </a:r>
            <a:r>
              <a:rPr lang="en-US" sz="3600" dirty="0" smtClean="0"/>
              <a:t> </a:t>
            </a:r>
            <a:r>
              <a:rPr lang="sl-SI" sz="3600" dirty="0"/>
              <a:t>o</a:t>
            </a:r>
            <a:r>
              <a:rPr lang="en-US" sz="3600" dirty="0" err="1"/>
              <a:t>blik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/>
              <a:t>svakog</a:t>
            </a:r>
            <a:r>
              <a:rPr lang="en-US" sz="3600" dirty="0"/>
              <a:t> momenta (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uslove</a:t>
            </a:r>
            <a:r>
              <a:rPr lang="en-US" sz="3600" dirty="0"/>
              <a:t>)</a:t>
            </a:r>
            <a:r>
              <a:rPr lang="sl-SI" sz="3600" dirty="0"/>
              <a:t> </a:t>
            </a:r>
            <a:r>
              <a:rPr lang="en-US" sz="3600" dirty="0" err="1"/>
              <a:t>svojim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 smtClean="0"/>
              <a:t> </a:t>
            </a:r>
            <a:r>
              <a:rPr lang="en-US" sz="3600" dirty="0" err="1"/>
              <a:t>nametne</a:t>
            </a:r>
            <a:r>
              <a:rPr lang="en-US" sz="3600" dirty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sl-SI" sz="3600" dirty="0"/>
              <a:t>Am</a:t>
            </a:r>
            <a:r>
              <a:rPr lang="en-US" sz="3600" dirty="0" err="1"/>
              <a:t>ortizacioni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,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sl-SI" sz="3600" dirty="0" smtClean="0"/>
              <a:t>vr</a:t>
            </a:r>
            <a:r>
              <a:rPr lang="en-US" sz="3600" dirty="0" err="1"/>
              <a:t>stog</a:t>
            </a:r>
            <a:r>
              <a:rPr lang="en-US" sz="3600" dirty="0"/>
              <a:t> </a:t>
            </a:r>
            <a:r>
              <a:rPr lang="en-US" sz="3600" dirty="0" err="1"/>
              <a:t>plana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, bez </a:t>
            </a:r>
            <a:r>
              <a:rPr lang="en-US" sz="3600" dirty="0" err="1" smtClean="0"/>
              <a:t>izri</a:t>
            </a:r>
            <a:r>
              <a:rPr lang="sl-SI" sz="3600" dirty="0"/>
              <a:t>č</a:t>
            </a:r>
            <a:r>
              <a:rPr lang="en-US" sz="3600" dirty="0" err="1" smtClean="0"/>
              <a:t>ite</a:t>
            </a:r>
            <a:r>
              <a:rPr lang="en-US" sz="3600" dirty="0" smtClean="0"/>
              <a:t> </a:t>
            </a:r>
            <a:r>
              <a:rPr lang="en-US" sz="3600" dirty="0"/>
              <a:t>„</a:t>
            </a:r>
            <a:r>
              <a:rPr lang="en-US" sz="3600" dirty="0" err="1"/>
              <a:t>klauzule</a:t>
            </a:r>
            <a:r>
              <a:rPr lang="en-US" sz="3600" dirty="0"/>
              <a:t> o </a:t>
            </a:r>
            <a:r>
              <a:rPr lang="en-US" sz="3600" dirty="0" err="1"/>
              <a:t>konve</a:t>
            </a:r>
            <a:r>
              <a:rPr lang="sl-SI" sz="3600" dirty="0"/>
              <a:t>r</a:t>
            </a:r>
            <a:r>
              <a:rPr lang="en-US" sz="3600" dirty="0" err="1" smtClean="0"/>
              <a:t>zij</a:t>
            </a:r>
            <a:r>
              <a:rPr lang="sr-Latn-ME" sz="3600" dirty="0" smtClean="0"/>
              <a:t>i</a:t>
            </a:r>
            <a:r>
              <a:rPr lang="en-US" sz="3600" dirty="0" smtClean="0"/>
              <a:t>", </a:t>
            </a:r>
            <a:r>
              <a:rPr lang="en-US" sz="3600" dirty="0"/>
              <a:t>ne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/>
              <a:t>takav</a:t>
            </a:r>
            <a:r>
              <a:rPr lang="en-US" sz="3600" dirty="0"/>
              <a:t> </a:t>
            </a:r>
            <a:r>
              <a:rPr lang="en-US" sz="3600" dirty="0" err="1"/>
              <a:t>zahvat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err="1"/>
              <a:t>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792192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90B2-5AFE-412D-804E-51344B7CE9A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9F4A-E27B-40FB-82BC-23C048168C12}" type="slidenum">
              <a:rPr lang="en-US"/>
              <a:pPr/>
              <a:t>61</a:t>
            </a:fld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944" y="283335"/>
            <a:ext cx="10709856" cy="5893628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VRSTE</a:t>
            </a:r>
            <a:r>
              <a:rPr lang="en-US" sz="3600" i="1" dirty="0"/>
              <a:t> </a:t>
            </a:r>
            <a:r>
              <a:rPr lang="en-US" sz="3600" dirty="0"/>
              <a:t>I OBLICI KONVERZIJE DUGOVA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pravne</a:t>
            </a:r>
            <a:r>
              <a:rPr lang="en-US" sz="3600" dirty="0"/>
              <a:t> </a:t>
            </a:r>
            <a:r>
              <a:rPr lang="en-US" sz="3600" dirty="0" err="1"/>
              <a:t>refo</a:t>
            </a:r>
            <a:r>
              <a:rPr lang="sl-SI" sz="3600" dirty="0"/>
              <a:t>r</a:t>
            </a:r>
            <a:r>
              <a:rPr lang="en-US" sz="3600" dirty="0"/>
              <a:t>me </a:t>
            </a:r>
            <a:r>
              <a:rPr lang="en-US" sz="3600" dirty="0" err="1"/>
              <a:t>konverzija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javiti</a:t>
            </a:r>
            <a:r>
              <a:rPr lang="en-US" sz="3600" dirty="0"/>
              <a:t> u tri </a:t>
            </a:r>
            <a:r>
              <a:rPr lang="en-US" sz="3600" dirty="0" err="1"/>
              <a:t>oblika</a:t>
            </a:r>
            <a:r>
              <a:rPr lang="en-US" sz="3600" dirty="0"/>
              <a:t>: 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/>
              <a:t>a) </a:t>
            </a:r>
            <a:r>
              <a:rPr lang="en-US" sz="3600" dirty="0" err="1"/>
              <a:t>Dobrovoljna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dirty="0" err="1"/>
              <a:t>Prinudna</a:t>
            </a:r>
            <a:r>
              <a:rPr lang="en-US" sz="3600" dirty="0"/>
              <a:t>,	</a:t>
            </a:r>
          </a:p>
          <a:p>
            <a:pPr algn="just">
              <a:buFontTx/>
              <a:buNone/>
            </a:pPr>
            <a:r>
              <a:rPr lang="en-US" sz="3600" dirty="0"/>
              <a:t>c) </a:t>
            </a:r>
            <a:r>
              <a:rPr lang="en-US" sz="3600" dirty="0" err="1"/>
              <a:t>Konverzija</a:t>
            </a:r>
            <a:r>
              <a:rPr lang="en-US" sz="3600" dirty="0"/>
              <a:t> </a:t>
            </a:r>
            <a:r>
              <a:rPr lang="en-US" sz="3600" dirty="0" err="1"/>
              <a:t>novijeg</a:t>
            </a:r>
            <a:r>
              <a:rPr lang="en-US" sz="3600" dirty="0"/>
              <a:t> </a:t>
            </a:r>
            <a:r>
              <a:rPr lang="en-US" sz="3600" dirty="0" err="1"/>
              <a:t>perioda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53331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9C542-A39C-43E2-982A-22E9D20BAE6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597-8A6B-4155-8CAB-BE2081A18E9F}" type="slidenum">
              <a:rPr lang="en-US"/>
              <a:pPr/>
              <a:t>62</a:t>
            </a:fld>
            <a:endParaRPr lang="en-US"/>
          </a:p>
        </p:txBody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592428"/>
            <a:ext cx="10645462" cy="558453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3900" b="1" dirty="0" err="1"/>
              <a:t>Dobrovo</a:t>
            </a:r>
            <a:r>
              <a:rPr lang="sl-SI" sz="3900" b="1" dirty="0"/>
              <a:t>l</a:t>
            </a:r>
            <a:r>
              <a:rPr lang="en-US" sz="3900" b="1" dirty="0" err="1"/>
              <a:t>jna</a:t>
            </a:r>
            <a:r>
              <a:rPr lang="en-US" sz="3900" b="1" dirty="0"/>
              <a:t> </a:t>
            </a:r>
            <a:r>
              <a:rPr lang="en-US" sz="3900" b="1" dirty="0" err="1"/>
              <a:t>konverz</a:t>
            </a:r>
            <a:r>
              <a:rPr lang="sl-SI" sz="3900" b="1" dirty="0"/>
              <a:t>ij</a:t>
            </a:r>
            <a:r>
              <a:rPr lang="en-US" sz="3900" b="1" dirty="0"/>
              <a:t>a </a:t>
            </a:r>
            <a:r>
              <a:rPr lang="en-US" sz="3900" dirty="0"/>
              <a:t>se </a:t>
            </a:r>
            <a:r>
              <a:rPr lang="en-US" sz="3900" dirty="0" err="1"/>
              <a:t>zasniva</a:t>
            </a:r>
            <a:r>
              <a:rPr lang="en-US" sz="3900" dirty="0"/>
              <a:t> </a:t>
            </a:r>
            <a:r>
              <a:rPr lang="en-US" sz="3900" dirty="0" err="1"/>
              <a:t>na</a:t>
            </a:r>
            <a:r>
              <a:rPr lang="en-US" sz="3900" dirty="0"/>
              <a:t> </a:t>
            </a:r>
            <a:r>
              <a:rPr lang="en-US" sz="3900" dirty="0" err="1"/>
              <a:t>obostranom</a:t>
            </a:r>
            <a:r>
              <a:rPr lang="en-US" sz="3900" dirty="0"/>
              <a:t> </a:t>
            </a:r>
            <a:r>
              <a:rPr lang="en-US" sz="3900" dirty="0" err="1"/>
              <a:t>sporazumu</a:t>
            </a:r>
            <a:r>
              <a:rPr lang="en-US" sz="3900" dirty="0"/>
              <a:t> </a:t>
            </a:r>
            <a:r>
              <a:rPr lang="en-US" sz="3900" dirty="0" smtClean="0"/>
              <a:t>dv</a:t>
            </a:r>
            <a:r>
              <a:rPr lang="sr-Latn-ME" sz="3900" dirty="0" smtClean="0"/>
              <a:t>ij</a:t>
            </a:r>
            <a:r>
              <a:rPr lang="en-US" sz="3900" dirty="0" smtClean="0"/>
              <a:t>e </a:t>
            </a:r>
            <a:r>
              <a:rPr lang="en-US" sz="3900" dirty="0" err="1"/>
              <a:t>strane</a:t>
            </a:r>
            <a:r>
              <a:rPr lang="en-US" sz="3900" dirty="0"/>
              <a:t> </a:t>
            </a:r>
            <a:r>
              <a:rPr lang="sl-SI" sz="3900" dirty="0" smtClean="0"/>
              <a:t> </a:t>
            </a:r>
            <a:r>
              <a:rPr lang="en-US" sz="3900" dirty="0"/>
              <a:t>o </a:t>
            </a:r>
            <a:r>
              <a:rPr lang="en-US" sz="3900" dirty="0" err="1"/>
              <a:t>zajmu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Kod</a:t>
            </a:r>
            <a:r>
              <a:rPr lang="en-US" sz="3900" dirty="0" smtClean="0"/>
              <a:t> </a:t>
            </a:r>
            <a:r>
              <a:rPr lang="en-US" sz="3900" dirty="0" err="1"/>
              <a:t>dobrovoljne</a:t>
            </a:r>
            <a:r>
              <a:rPr lang="en-US" sz="3900" dirty="0"/>
              <a:t> se </a:t>
            </a:r>
            <a:r>
              <a:rPr lang="en-US" sz="3900" dirty="0" err="1"/>
              <a:t>mogu</a:t>
            </a:r>
            <a:r>
              <a:rPr lang="en-US" sz="3900" dirty="0"/>
              <a:t> </a:t>
            </a:r>
            <a:r>
              <a:rPr lang="en-US" sz="3900" dirty="0" err="1"/>
              <a:t>javiti</a:t>
            </a:r>
            <a:r>
              <a:rPr lang="en-US" sz="3900" dirty="0"/>
              <a:t> </a:t>
            </a:r>
            <a:r>
              <a:rPr lang="en-US" sz="3900" dirty="0" err="1"/>
              <a:t>dva</a:t>
            </a:r>
            <a:r>
              <a:rPr lang="en-US" sz="3900" dirty="0"/>
              <a:t> </a:t>
            </a:r>
            <a:r>
              <a:rPr lang="en-US" sz="3900" dirty="0" err="1"/>
              <a:t>oblika</a:t>
            </a:r>
            <a:r>
              <a:rPr lang="en-US" sz="3900" dirty="0"/>
              <a:t>: </a:t>
            </a:r>
            <a:r>
              <a:rPr lang="en-US" sz="3900" dirty="0" err="1"/>
              <a:t>opciona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fakultauvna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Kod</a:t>
            </a:r>
            <a:r>
              <a:rPr lang="en-US" sz="3900" dirty="0" smtClean="0"/>
              <a:t> </a:t>
            </a:r>
            <a:r>
              <a:rPr lang="en-US" sz="3900" dirty="0" err="1"/>
              <a:t>opcione</a:t>
            </a:r>
            <a:r>
              <a:rPr lang="en-US" sz="3900" dirty="0"/>
              <a:t> </a:t>
            </a:r>
            <a:r>
              <a:rPr lang="en-US" sz="3900" dirty="0" err="1"/>
              <a:t>konverzije</a:t>
            </a:r>
            <a:r>
              <a:rPr lang="en-US" sz="3900" dirty="0"/>
              <a:t> </a:t>
            </a:r>
            <a:r>
              <a:rPr lang="en-US" sz="3900" dirty="0" err="1"/>
              <a:t>vlasnici</a:t>
            </a:r>
            <a:r>
              <a:rPr lang="en-US" sz="3900" dirty="0"/>
              <a:t> </a:t>
            </a:r>
            <a:r>
              <a:rPr lang="sl-SI" sz="3900" dirty="0" smtClean="0"/>
              <a:t>obveznica</a:t>
            </a:r>
            <a:r>
              <a:rPr lang="en-US" sz="3900" dirty="0" smtClean="0"/>
              <a:t> </a:t>
            </a:r>
            <a:r>
              <a:rPr lang="en-US" sz="3900" dirty="0" err="1" smtClean="0"/>
              <a:t>sam</a:t>
            </a:r>
            <a:r>
              <a:rPr lang="sr-Latn-ME" sz="3900" dirty="0" smtClean="0"/>
              <a:t>i</a:t>
            </a:r>
            <a:r>
              <a:rPr lang="en-US" sz="3900" dirty="0" smtClean="0"/>
              <a:t> </a:t>
            </a:r>
            <a:r>
              <a:rPr lang="en-US" sz="3900" dirty="0" err="1" smtClean="0"/>
              <a:t>odlu</a:t>
            </a:r>
            <a:r>
              <a:rPr lang="sl-SI" sz="3900" dirty="0"/>
              <a:t>č</a:t>
            </a:r>
            <a:r>
              <a:rPr lang="en-US" sz="3900" dirty="0" err="1" smtClean="0"/>
              <a:t>uju</a:t>
            </a:r>
            <a:r>
              <a:rPr lang="en-US" sz="3900" dirty="0" smtClean="0"/>
              <a:t> </a:t>
            </a:r>
            <a:r>
              <a:rPr lang="en-US" sz="3900" dirty="0"/>
              <a:t>da li </a:t>
            </a:r>
            <a:r>
              <a:rPr lang="en-US" sz="3900" dirty="0" err="1" smtClean="0"/>
              <a:t>prihvat</a:t>
            </a:r>
            <a:r>
              <a:rPr lang="sr-Latn-ME" sz="3900" dirty="0" smtClean="0"/>
              <a:t>aju</a:t>
            </a:r>
            <a:r>
              <a:rPr lang="en-US" sz="3900" dirty="0" smtClean="0"/>
              <a:t> </a:t>
            </a:r>
            <a:r>
              <a:rPr lang="en-US" sz="3900" dirty="0" err="1"/>
              <a:t>smanjenje</a:t>
            </a:r>
            <a:r>
              <a:rPr lang="en-US" sz="3900" dirty="0"/>
              <a:t> </a:t>
            </a:r>
            <a:r>
              <a:rPr lang="en-US" sz="3900" dirty="0" err="1"/>
              <a:t>kamata</a:t>
            </a:r>
            <a:r>
              <a:rPr lang="en-US" sz="3900" dirty="0"/>
              <a:t> </a:t>
            </a:r>
            <a:r>
              <a:rPr lang="en-US" sz="3900" dirty="0" err="1"/>
              <a:t>ili</a:t>
            </a:r>
            <a:r>
              <a:rPr lang="en-US" sz="3900" dirty="0"/>
              <a:t> </a:t>
            </a:r>
            <a:r>
              <a:rPr lang="en-US" sz="3900" dirty="0" err="1"/>
              <a:t>isplatu</a:t>
            </a:r>
            <a:r>
              <a:rPr lang="en-US" sz="3900" dirty="0"/>
              <a:t> </a:t>
            </a:r>
            <a:r>
              <a:rPr lang="en-US" sz="3900" dirty="0" err="1"/>
              <a:t>glavnice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Fakultativna</a:t>
            </a:r>
            <a:r>
              <a:rPr lang="en-US" sz="3900" dirty="0" smtClean="0"/>
              <a:t> </a:t>
            </a:r>
            <a:r>
              <a:rPr lang="en-US" sz="3900" dirty="0" err="1" smtClean="0"/>
              <a:t>omogu</a:t>
            </a:r>
            <a:r>
              <a:rPr lang="sl-SI" sz="3900" dirty="0"/>
              <a:t>ć</a:t>
            </a:r>
            <a:r>
              <a:rPr lang="en-US" sz="3900" dirty="0" smtClean="0"/>
              <a:t>ava </a:t>
            </a:r>
            <a:r>
              <a:rPr lang="en-US" sz="3900" dirty="0" err="1"/>
              <a:t>vlasniku</a:t>
            </a:r>
            <a:r>
              <a:rPr lang="en-US" sz="3900" dirty="0"/>
              <a:t> </a:t>
            </a:r>
            <a:r>
              <a:rPr lang="en-US" sz="3900" dirty="0" err="1"/>
              <a:t>obveznice</a:t>
            </a:r>
            <a:r>
              <a:rPr lang="en-US" sz="3900" dirty="0"/>
              <a:t> da ne da </a:t>
            </a:r>
            <a:r>
              <a:rPr lang="en-US" sz="3900" dirty="0" err="1"/>
              <a:t>svoju</a:t>
            </a:r>
            <a:r>
              <a:rPr lang="en-US" sz="3900" dirty="0"/>
              <a:t> </a:t>
            </a:r>
            <a:r>
              <a:rPr lang="en-US" sz="3900" dirty="0" err="1"/>
              <a:t>saglasnost</a:t>
            </a:r>
            <a:r>
              <a:rPr lang="en-US" sz="3900" dirty="0"/>
              <a:t> </a:t>
            </a:r>
            <a:r>
              <a:rPr lang="en-US" sz="3900" dirty="0" err="1"/>
              <a:t>na</a:t>
            </a:r>
            <a:r>
              <a:rPr lang="en-US" sz="3900" dirty="0"/>
              <a:t> </a:t>
            </a:r>
            <a:r>
              <a:rPr lang="en-US" sz="3900" dirty="0" err="1"/>
              <a:t>smanjenje</a:t>
            </a:r>
            <a:r>
              <a:rPr lang="en-US" sz="3900" dirty="0"/>
              <a:t> </a:t>
            </a:r>
            <a:r>
              <a:rPr lang="en-US" sz="3900" dirty="0" err="1"/>
              <a:t>kamate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da </a:t>
            </a:r>
            <a:r>
              <a:rPr lang="en-US" sz="3900" dirty="0" err="1"/>
              <a:t>zad</a:t>
            </a:r>
            <a:r>
              <a:rPr lang="sl-SI" sz="3900" dirty="0" smtClean="0"/>
              <a:t>rž</a:t>
            </a:r>
            <a:r>
              <a:rPr lang="en-US" sz="3900" dirty="0" err="1" smtClean="0"/>
              <a:t>i</a:t>
            </a:r>
            <a:r>
              <a:rPr lang="en-US" sz="3900" dirty="0" smtClean="0"/>
              <a:t> </a:t>
            </a:r>
            <a:r>
              <a:rPr lang="en-US" sz="3900" dirty="0" err="1"/>
              <a:t>staru</a:t>
            </a:r>
            <a:r>
              <a:rPr lang="en-US" sz="3900" dirty="0"/>
              <a:t> </a:t>
            </a:r>
            <a:r>
              <a:rPr lang="en-US" sz="3900" dirty="0" err="1"/>
              <a:t>obveznicu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smtClean="0"/>
              <a:t>R</a:t>
            </a:r>
            <a:r>
              <a:rPr lang="sr-Latn-ME" sz="3900" dirty="0" smtClean="0"/>
              <a:t>ij</a:t>
            </a:r>
            <a:r>
              <a:rPr lang="en-US" sz="3900" dirty="0" err="1" smtClean="0"/>
              <a:t>etko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en-US" sz="3900" dirty="0" err="1" smtClean="0"/>
              <a:t>primenjuj</a:t>
            </a:r>
            <a:r>
              <a:rPr lang="sr-Latn-ME" sz="3900" dirty="0" smtClean="0"/>
              <a:t>e</a:t>
            </a:r>
            <a:r>
              <a:rPr lang="en-US" sz="3900" dirty="0" smtClean="0"/>
              <a:t> </a:t>
            </a:r>
            <a:r>
              <a:rPr lang="en-US" sz="3900" dirty="0"/>
              <a:t>(</a:t>
            </a:r>
            <a:r>
              <a:rPr lang="en-US" sz="3900" dirty="0" err="1"/>
              <a:t>poslednji</a:t>
            </a:r>
            <a:r>
              <a:rPr lang="en-US" sz="3900" dirty="0"/>
              <a:t> put u </a:t>
            </a:r>
            <a:r>
              <a:rPr lang="en-US" sz="3900" dirty="0" err="1"/>
              <a:t>Engleskoj</a:t>
            </a:r>
            <a:r>
              <a:rPr lang="en-US" sz="3900" dirty="0"/>
              <a:t> 1844. </a:t>
            </a:r>
            <a:r>
              <a:rPr lang="en-US" sz="3900" dirty="0" err="1"/>
              <a:t>godine</a:t>
            </a:r>
            <a:r>
              <a:rPr lang="en-US" sz="3900" dirty="0"/>
              <a:t>).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16756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28D1-EE9F-4B34-87AB-088930BF2D4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733DD-F8ED-424B-9EAC-6198FFC91F96}" type="slidenum">
              <a:rPr lang="en-US"/>
              <a:pPr/>
              <a:t>63</a:t>
            </a:fld>
            <a:endParaRPr lang="en-US"/>
          </a:p>
        </p:txBody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/>
              <a:t>Prinudna</a:t>
            </a:r>
            <a:r>
              <a:rPr lang="en-US" sz="3600" b="1" dirty="0"/>
              <a:t> </a:t>
            </a:r>
            <a:r>
              <a:rPr lang="en-US" sz="3600" b="1" dirty="0" err="1"/>
              <a:t>konverzija</a:t>
            </a:r>
            <a:r>
              <a:rPr lang="en-US" sz="3600" b="1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jednostrano</a:t>
            </a:r>
            <a:r>
              <a:rPr lang="en-US" sz="3600" dirty="0"/>
              <a:t> m</a:t>
            </a:r>
            <a:r>
              <a:rPr lang="sl-SI" sz="3600" dirty="0"/>
              <a:t>ij</a:t>
            </a:r>
            <a:r>
              <a:rPr lang="en-US" sz="3600" dirty="0" err="1"/>
              <a:t>enjanje</a:t>
            </a:r>
            <a:r>
              <a:rPr lang="en-US" sz="3600" dirty="0"/>
              <a:t> bi</a:t>
            </a:r>
            <a:r>
              <a:rPr lang="sl-SI" sz="3600" dirty="0"/>
              <a:t>l</a:t>
            </a:r>
            <a:r>
              <a:rPr lang="en-US" sz="3600" dirty="0"/>
              <a:t>o </a:t>
            </a:r>
            <a:r>
              <a:rPr lang="en-US" sz="3600" dirty="0" err="1"/>
              <a:t>kojeg</a:t>
            </a:r>
            <a:r>
              <a:rPr lang="en-US" sz="3600" dirty="0"/>
              <a:t> </a:t>
            </a:r>
            <a:r>
              <a:rPr lang="en-US" sz="3600" dirty="0" err="1"/>
              <a:t>elementa</a:t>
            </a:r>
            <a:r>
              <a:rPr lang="en-US" sz="3600" dirty="0"/>
              <a:t> u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zajmu</a:t>
            </a:r>
            <a:r>
              <a:rPr lang="en-US" sz="3600" dirty="0"/>
              <a:t> od </a:t>
            </a:r>
            <a:r>
              <a:rPr lang="en-US" sz="3600" dirty="0" err="1"/>
              <a:t>strane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</a:t>
            </a:r>
            <a:r>
              <a:rPr lang="sl-SI" sz="3600" dirty="0"/>
              <a:t>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Ne </a:t>
            </a:r>
            <a:r>
              <a:rPr lang="en-US" sz="3600" dirty="0" err="1"/>
              <a:t>radi</a:t>
            </a:r>
            <a:r>
              <a:rPr lang="en-US" sz="3600" dirty="0"/>
              <a:t> se </a:t>
            </a:r>
            <a:r>
              <a:rPr lang="en-US" sz="3600" dirty="0" err="1"/>
              <a:t>samo</a:t>
            </a:r>
            <a:r>
              <a:rPr lang="en-US" sz="3600" dirty="0"/>
              <a:t> o </a:t>
            </a:r>
            <a:r>
              <a:rPr lang="en-US" sz="3600" dirty="0" err="1"/>
              <a:t>smanjenju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o m</a:t>
            </a:r>
            <a:r>
              <a:rPr lang="sl-SI" sz="3600" dirty="0"/>
              <a:t>ij</a:t>
            </a:r>
            <a:r>
              <a:rPr lang="en-US" sz="3600" dirty="0" err="1"/>
              <a:t>enjanju</a:t>
            </a:r>
            <a:r>
              <a:rPr lang="en-US" sz="3600" dirty="0"/>
              <a:t>  </a:t>
            </a:r>
            <a:r>
              <a:rPr lang="en-US" sz="3600" dirty="0" err="1"/>
              <a:t>roka</a:t>
            </a:r>
            <a:r>
              <a:rPr lang="sl-SI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u </a:t>
            </a:r>
            <a:r>
              <a:rPr lang="en-US" sz="3600" dirty="0" err="1"/>
              <a:t>nekom</a:t>
            </a:r>
            <a:r>
              <a:rPr lang="en-US" sz="3600" dirty="0"/>
              <a:t> </a:t>
            </a:r>
            <a:r>
              <a:rPr lang="en-US" sz="3600" dirty="0" err="1"/>
              <a:t>drugom</a:t>
            </a:r>
            <a:r>
              <a:rPr lang="en-US" sz="3600" dirty="0"/>
              <a:t> </a:t>
            </a:r>
            <a:r>
              <a:rPr lang="en-US" sz="3600" dirty="0" err="1" smtClean="0"/>
              <a:t>obliku</a:t>
            </a:r>
            <a:r>
              <a:rPr lang="en-US" sz="3600" dirty="0" smtClean="0"/>
              <a:t>, </a:t>
            </a:r>
            <a:r>
              <a:rPr lang="en-US" sz="3600" dirty="0"/>
              <a:t>u </a:t>
            </a:r>
            <a:r>
              <a:rPr lang="en-US" sz="3600" dirty="0" err="1"/>
              <a:t>novim</a:t>
            </a:r>
            <a:r>
              <a:rPr lang="en-US" sz="3600" dirty="0"/>
              <a:t> </a:t>
            </a:r>
            <a:r>
              <a:rPr lang="en-US" sz="3600" dirty="0" err="1"/>
              <a:t>obveznicama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smtClean="0"/>
              <a:t>s</a:t>
            </a:r>
            <a:r>
              <a:rPr lang="sr-Latn-ME" sz="3600" dirty="0" smtClean="0"/>
              <a:t>l</a:t>
            </a:r>
            <a:r>
              <a:rPr lang="en-US" sz="3600" dirty="0" smtClean="0"/>
              <a:t>. </a:t>
            </a:r>
            <a:endParaRPr lang="en-US" sz="3600" dirty="0"/>
          </a:p>
          <a:p>
            <a:pPr algn="just"/>
            <a:r>
              <a:rPr lang="en-US" sz="3600" dirty="0" err="1" smtClean="0"/>
              <a:t>Prinudna</a:t>
            </a:r>
            <a:r>
              <a:rPr lang="en-US" sz="3600" dirty="0" smtClean="0"/>
              <a:t> </a:t>
            </a:r>
            <a:r>
              <a:rPr lang="en-US" sz="3600" dirty="0" err="1" smtClean="0"/>
              <a:t>konverzija</a:t>
            </a:r>
            <a:r>
              <a:rPr lang="en-US" sz="3600" dirty="0" smtClean="0"/>
              <a:t> ne </a:t>
            </a:r>
            <a:r>
              <a:rPr lang="en-US" sz="3600" dirty="0" err="1" smtClean="0"/>
              <a:t>stoji</a:t>
            </a:r>
            <a:r>
              <a:rPr lang="en-US" sz="3600" dirty="0" smtClean="0"/>
              <a:t> 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kakvom</a:t>
            </a:r>
            <a:r>
              <a:rPr lang="en-US" sz="3600" dirty="0" smtClean="0"/>
              <a:t> </a:t>
            </a:r>
            <a:r>
              <a:rPr lang="en-US" sz="3600" dirty="0" err="1" smtClean="0"/>
              <a:t>pravnom</a:t>
            </a:r>
            <a:r>
              <a:rPr lang="en-US" sz="3600" dirty="0" smtClean="0"/>
              <a:t> </a:t>
            </a:r>
            <a:r>
              <a:rPr lang="en-US" sz="3600" dirty="0" err="1" smtClean="0"/>
              <a:t>osnovu</a:t>
            </a:r>
            <a:r>
              <a:rPr lang="en-US" sz="3600" dirty="0" smtClean="0"/>
              <a:t>, </a:t>
            </a:r>
            <a:r>
              <a:rPr lang="en-US" sz="3600" dirty="0" err="1" smtClean="0"/>
              <a:t>finansijska</a:t>
            </a:r>
            <a:r>
              <a:rPr lang="en-US" sz="3600" dirty="0" smtClean="0"/>
              <a:t> </a:t>
            </a:r>
            <a:r>
              <a:rPr lang="en-US" sz="3600" dirty="0" err="1" smtClean="0"/>
              <a:t>teorija</a:t>
            </a:r>
            <a:r>
              <a:rPr lang="sr-Latn-ME" sz="3600" dirty="0" smtClean="0"/>
              <a:t> ne podržava ovaj oblik konverzije.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200705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B36C0-17B8-46A4-8497-19420B2BE32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0BF4-58F2-4CD7-B6DF-D32BD026C89C}" type="slidenum">
              <a:rPr lang="en-US"/>
              <a:pPr/>
              <a:t>64</a:t>
            </a:fld>
            <a:endParaRPr lang="en-US"/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59099"/>
            <a:ext cx="10515600" cy="501786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3200" b="1" dirty="0" err="1" smtClean="0"/>
              <a:t>Konver</a:t>
            </a:r>
            <a:r>
              <a:rPr lang="sl-SI" sz="3200" b="1" dirty="0"/>
              <a:t>zij</a:t>
            </a:r>
            <a:r>
              <a:rPr lang="en-US" sz="3200" b="1" dirty="0"/>
              <a:t>a </a:t>
            </a:r>
            <a:r>
              <a:rPr lang="en-US" sz="3200" b="1" dirty="0" err="1"/>
              <a:t>nov</a:t>
            </a:r>
            <a:r>
              <a:rPr lang="sl-SI" sz="3200" b="1" dirty="0"/>
              <a:t>ij</a:t>
            </a:r>
            <a:r>
              <a:rPr lang="en-US" sz="3200" b="1" dirty="0" err="1"/>
              <a:t>eg</a:t>
            </a:r>
            <a:r>
              <a:rPr lang="en-US" sz="3200" b="1" dirty="0"/>
              <a:t> </a:t>
            </a:r>
            <a:r>
              <a:rPr lang="en-US" sz="3200" b="1" dirty="0" err="1"/>
              <a:t>razvoja</a:t>
            </a:r>
            <a:r>
              <a:rPr lang="en-US" sz="3200" b="1" dirty="0"/>
              <a:t> </a:t>
            </a:r>
            <a:r>
              <a:rPr lang="en-US" sz="3200" dirty="0" err="1" smtClean="0"/>
              <a:t>sadr</a:t>
            </a:r>
            <a:r>
              <a:rPr lang="sl-SI" sz="3200" dirty="0"/>
              <a:t>ž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sebi</a:t>
            </a:r>
            <a:r>
              <a:rPr lang="en-US" sz="3200" dirty="0"/>
              <a:t> </a:t>
            </a:r>
            <a:r>
              <a:rPr lang="en-US" sz="3200" dirty="0" err="1"/>
              <a:t>elemente</a:t>
            </a:r>
            <a:r>
              <a:rPr lang="en-US" sz="3200" dirty="0"/>
              <a:t>, </a:t>
            </a:r>
            <a:r>
              <a:rPr lang="en-US" sz="3200" dirty="0" err="1"/>
              <a:t>kako</a:t>
            </a:r>
            <a:r>
              <a:rPr lang="en-US" sz="3200" dirty="0"/>
              <a:t> </a:t>
            </a:r>
            <a:r>
              <a:rPr lang="en-US" sz="3200" dirty="0" err="1"/>
              <a:t>prinude</a:t>
            </a:r>
            <a:r>
              <a:rPr lang="en-US" sz="3200" dirty="0"/>
              <a:t>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sl-SI" sz="3200" dirty="0"/>
              <a:t>i d</a:t>
            </a:r>
            <a:r>
              <a:rPr lang="en-US" sz="3200" dirty="0" err="1"/>
              <a:t>obrovoljne</a:t>
            </a:r>
            <a:r>
              <a:rPr lang="en-US" sz="3200" dirty="0"/>
              <a:t> </a:t>
            </a:r>
            <a:r>
              <a:rPr lang="en-US" sz="3200" dirty="0" err="1"/>
              <a:t>konverzije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Ogromnim</a:t>
            </a:r>
            <a:r>
              <a:rPr lang="en-US" sz="3200" dirty="0" smtClean="0"/>
              <a:t> </a:t>
            </a:r>
            <a:r>
              <a:rPr lang="en-US" sz="3200" dirty="0" err="1"/>
              <a:t>porastom</a:t>
            </a:r>
            <a:r>
              <a:rPr lang="en-US" sz="3200" dirty="0"/>
              <a:t> </a:t>
            </a:r>
            <a:r>
              <a:rPr lang="en-US" sz="3200" dirty="0" err="1"/>
              <a:t>uticaja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privrednom</a:t>
            </a:r>
            <a:r>
              <a:rPr lang="en-US" sz="3200" dirty="0"/>
              <a:t> </a:t>
            </a:r>
            <a:r>
              <a:rPr lang="sl-SI" sz="3200" dirty="0"/>
              <a:t>ž</a:t>
            </a:r>
            <a:r>
              <a:rPr lang="en-US" sz="3200" dirty="0" err="1" smtClean="0"/>
              <a:t>ivotu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pretvaraju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se u </a:t>
            </a:r>
            <a:r>
              <a:rPr lang="en-US" sz="3200" dirty="0" err="1"/>
              <a:t>osnovnog</a:t>
            </a:r>
            <a:r>
              <a:rPr lang="en-US" sz="3200" dirty="0"/>
              <a:t> </a:t>
            </a:r>
            <a:r>
              <a:rPr lang="en-US" sz="3200" dirty="0" err="1"/>
              <a:t>regulatora</a:t>
            </a:r>
            <a:r>
              <a:rPr lang="en-US" sz="3200" dirty="0"/>
              <a:t> </a:t>
            </a:r>
            <a:r>
              <a:rPr lang="en-US" sz="3200" dirty="0" err="1"/>
              <a:t>privrednog</a:t>
            </a:r>
            <a:r>
              <a:rPr lang="en-US" sz="3200" dirty="0"/>
              <a:t> </a:t>
            </a:r>
            <a:r>
              <a:rPr lang="en-US" sz="3200" dirty="0" err="1"/>
              <a:t>razvoja</a:t>
            </a:r>
            <a:r>
              <a:rPr lang="en-US" sz="3200" dirty="0"/>
              <a:t>, </a:t>
            </a:r>
            <a:r>
              <a:rPr lang="en-US" sz="3200" dirty="0" err="1"/>
              <a:t>ona</a:t>
            </a:r>
            <a:r>
              <a:rPr lang="en-US" sz="3200" dirty="0"/>
              <a:t> </a:t>
            </a:r>
            <a:r>
              <a:rPr lang="en-US" sz="3200" dirty="0" err="1" smtClean="0"/>
              <a:t>mo</a:t>
            </a:r>
            <a:r>
              <a:rPr lang="sl-SI" sz="3200" dirty="0"/>
              <a:t>ž</a:t>
            </a:r>
            <a:r>
              <a:rPr lang="en-US" sz="3200" dirty="0" smtClean="0"/>
              <a:t>e </a:t>
            </a:r>
            <a:r>
              <a:rPr lang="en-US" sz="3200" dirty="0" err="1"/>
              <a:t>dovesti</a:t>
            </a:r>
            <a:r>
              <a:rPr lang="en-US" sz="3200" dirty="0"/>
              <a:t> do</a:t>
            </a:r>
            <a:r>
              <a:rPr lang="sl-SI" sz="3200" dirty="0"/>
              <a:t> </a:t>
            </a:r>
            <a:r>
              <a:rPr lang="en-US" sz="3200" dirty="0"/>
              <a:t>toga da </a:t>
            </a:r>
            <a:r>
              <a:rPr lang="en-US" sz="3200" dirty="0" err="1"/>
              <a:t>vlasnik</a:t>
            </a:r>
            <a:r>
              <a:rPr lang="en-US" sz="3200" dirty="0"/>
              <a:t> </a:t>
            </a:r>
            <a:r>
              <a:rPr lang="en-US" sz="3200" dirty="0" err="1"/>
              <a:t>obveznica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van </a:t>
            </a:r>
            <a:r>
              <a:rPr lang="en-US" sz="3200" dirty="0" err="1"/>
              <a:t>svog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en-US" sz="3200" dirty="0"/>
              <a:t> </a:t>
            </a:r>
            <a:r>
              <a:rPr lang="en-US" sz="3200" dirty="0" err="1"/>
              <a:t>pristaje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konverciju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Ovo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danas</a:t>
            </a:r>
            <a:r>
              <a:rPr lang="sl-SI" sz="3200" dirty="0"/>
              <a:t> </a:t>
            </a:r>
            <a:r>
              <a:rPr lang="en-US" sz="3200" dirty="0"/>
              <a:t>re</a:t>
            </a:r>
            <a:r>
              <a:rPr lang="sl-SI" sz="3200" dirty="0"/>
              <a:t>zu</a:t>
            </a:r>
            <a:r>
              <a:rPr lang="en-US" sz="3200" dirty="0" err="1"/>
              <a:t>ltat</a:t>
            </a:r>
            <a:r>
              <a:rPr lang="en-US" sz="3200" dirty="0"/>
              <a:t> </a:t>
            </a:r>
            <a:r>
              <a:rPr lang="en-US" sz="3200" dirty="0" err="1" smtClean="0"/>
              <a:t>izm</a:t>
            </a:r>
            <a:r>
              <a:rPr lang="sr-Latn-ME" sz="3200" dirty="0" smtClean="0"/>
              <a:t>j</a:t>
            </a:r>
            <a:r>
              <a:rPr lang="en-US" sz="3200" dirty="0" err="1" smtClean="0"/>
              <a:t>ene</a:t>
            </a:r>
            <a:r>
              <a:rPr lang="en-US" sz="3200" dirty="0" smtClean="0"/>
              <a:t> </a:t>
            </a:r>
            <a:r>
              <a:rPr lang="en-US" sz="3200" dirty="0" err="1"/>
              <a:t>finansijske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ekonomske</a:t>
            </a:r>
            <a:r>
              <a:rPr lang="en-US" sz="3200" dirty="0"/>
              <a:t> </a:t>
            </a:r>
            <a:r>
              <a:rPr lang="en-US" sz="3200" dirty="0" err="1"/>
              <a:t>politike</a:t>
            </a:r>
            <a:r>
              <a:rPr lang="en-US" sz="3200" dirty="0"/>
              <a:t> </a:t>
            </a:r>
            <a:r>
              <a:rPr lang="en-US" sz="3200" dirty="0" err="1"/>
              <a:t>savremene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err="1"/>
              <a:t>.</a:t>
            </a:r>
            <a:r>
              <a:rPr lang="en-US" sz="3200" dirty="0"/>
              <a:t>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Da </a:t>
            </a:r>
            <a:r>
              <a:rPr lang="en-US" sz="3200" dirty="0"/>
              <a:t>bi se </a:t>
            </a:r>
            <a:r>
              <a:rPr lang="en-US" sz="3200" dirty="0" err="1"/>
              <a:t>mogao</a:t>
            </a:r>
            <a:r>
              <a:rPr lang="en-US" sz="3200" dirty="0"/>
              <a:t> </a:t>
            </a:r>
            <a:r>
              <a:rPr lang="en-US" sz="3200" dirty="0" err="1"/>
              <a:t>sprovesti</a:t>
            </a:r>
            <a:r>
              <a:rPr lang="en-US" sz="3200" dirty="0"/>
              <a:t> bi</a:t>
            </a:r>
            <a:r>
              <a:rPr lang="sl-SI" sz="3200" dirty="0"/>
              <a:t>l</a:t>
            </a:r>
            <a:r>
              <a:rPr lang="en-US" sz="3200" dirty="0"/>
              <a:t>o </a:t>
            </a:r>
            <a:r>
              <a:rPr lang="en-US" sz="3200" dirty="0" err="1"/>
              <a:t>koji</a:t>
            </a:r>
            <a:r>
              <a:rPr lang="en-US" sz="3200" dirty="0"/>
              <a:t>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konverzije</a:t>
            </a:r>
            <a:r>
              <a:rPr lang="en-US" sz="3200" dirty="0"/>
              <a:t>, </a:t>
            </a:r>
            <a:r>
              <a:rPr lang="en-US" sz="3200" dirty="0" err="1"/>
              <a:t>potrebno</a:t>
            </a:r>
            <a:r>
              <a:rPr lang="en-US" sz="3200" dirty="0"/>
              <a:t> je da </a:t>
            </a:r>
            <a:r>
              <a:rPr lang="en-US" sz="3200" dirty="0" err="1" smtClean="0"/>
              <a:t>postoje</a:t>
            </a:r>
            <a:r>
              <a:rPr lang="sr-Latn-ME" sz="3200" dirty="0" smtClean="0"/>
              <a:t> </a:t>
            </a:r>
            <a:r>
              <a:rPr lang="sl-SI" sz="3200" dirty="0"/>
              <a:t>	</a:t>
            </a:r>
            <a:r>
              <a:rPr lang="en-US" sz="3200" dirty="0" err="1"/>
              <a:t>prethodno</a:t>
            </a:r>
            <a:r>
              <a:rPr lang="en-US" sz="3200" dirty="0"/>
              <a:t> </a:t>
            </a:r>
            <a:r>
              <a:rPr lang="en-US" sz="3200" dirty="0" err="1"/>
              <a:t>ostvareni</a:t>
            </a:r>
            <a:r>
              <a:rPr lang="en-US" sz="3200" dirty="0"/>
              <a:t> </a:t>
            </a:r>
            <a:r>
              <a:rPr lang="en-US" sz="3200" dirty="0" err="1"/>
              <a:t>predusl</a:t>
            </a:r>
            <a:r>
              <a:rPr lang="sl-SI" sz="3200" dirty="0"/>
              <a:t>o</a:t>
            </a:r>
            <a:r>
              <a:rPr lang="en-US" sz="3200" dirty="0"/>
              <a:t>vi </a:t>
            </a:r>
            <a:r>
              <a:rPr lang="en-US" sz="3200" dirty="0" err="1"/>
              <a:t>za</a:t>
            </a:r>
            <a:r>
              <a:rPr lang="en-US" sz="3200" dirty="0"/>
              <a:t> to. 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115899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8E2B-F3D6-453E-88E1-7A8AEFB0E56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BC5-7C57-41AA-9842-82C59FFD3A94}" type="slidenum">
              <a:rPr lang="en-US"/>
              <a:pPr/>
              <a:t>65</a:t>
            </a:fld>
            <a:endParaRPr lang="en-US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 fontScale="92500"/>
          </a:bodyPr>
          <a:lstStyle/>
          <a:p>
            <a:pPr marL="609600" indent="-609600" algn="just">
              <a:buNone/>
            </a:pPr>
            <a:r>
              <a:rPr lang="sr-Latn-ME" sz="3600" dirty="0" smtClean="0"/>
              <a:t> </a:t>
            </a:r>
            <a:r>
              <a:rPr lang="en-US" sz="3600" dirty="0" smtClean="0"/>
              <a:t>AM</a:t>
            </a:r>
            <a:r>
              <a:rPr lang="sl-SI" sz="3600" dirty="0"/>
              <a:t>O</a:t>
            </a:r>
            <a:r>
              <a:rPr lang="en-US" sz="3600" dirty="0"/>
              <a:t>RTIZACIJA JAVNOG </a:t>
            </a:r>
            <a:r>
              <a:rPr lang="en-US" sz="3600" dirty="0" smtClean="0"/>
              <a:t>DUGA</a:t>
            </a:r>
            <a:endParaRPr lang="sr-Latn-ME" sz="3600" dirty="0" smtClean="0"/>
          </a:p>
          <a:p>
            <a:pPr marL="609600" indent="-609600" algn="just">
              <a:buNone/>
            </a:pPr>
            <a:r>
              <a:rPr lang="sl-SI" dirty="0" smtClean="0"/>
              <a:t>I </a:t>
            </a:r>
            <a:r>
              <a:rPr lang="en-US" dirty="0"/>
              <a:t>) FAKTORI AMORTIZAC</a:t>
            </a:r>
            <a:r>
              <a:rPr lang="sl-SI" dirty="0"/>
              <a:t>IJ</a:t>
            </a:r>
            <a:r>
              <a:rPr lang="en-US" dirty="0"/>
              <a:t>E DUGOVA</a:t>
            </a:r>
          </a:p>
          <a:p>
            <a:pPr algn="just"/>
            <a:r>
              <a:rPr lang="en-US" sz="3600" dirty="0" err="1" smtClean="0"/>
              <a:t>Amortizacija</a:t>
            </a:r>
            <a:r>
              <a:rPr lang="en-US" sz="3600" dirty="0" smtClean="0"/>
              <a:t> </a:t>
            </a:r>
            <a:r>
              <a:rPr lang="en-US" sz="3600" dirty="0" err="1"/>
              <a:t>il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ga</a:t>
            </a:r>
            <a:r>
              <a:rPr lang="sl-SI" sz="3600" dirty="0"/>
              <a:t>š</a:t>
            </a:r>
            <a:r>
              <a:rPr lang="en-US" sz="3600" dirty="0" err="1" smtClean="0"/>
              <a:t>enje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je </a:t>
            </a:r>
            <a:r>
              <a:rPr lang="en-US" sz="3600" dirty="0" err="1" smtClean="0"/>
              <a:t>zavr</a:t>
            </a:r>
            <a:r>
              <a:rPr lang="sl-SI" sz="3600" dirty="0"/>
              <a:t>š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faza</a:t>
            </a:r>
            <a:r>
              <a:rPr lang="en-US" sz="3600" dirty="0"/>
              <a:t> u </a:t>
            </a:r>
            <a:r>
              <a:rPr lang="en-US" sz="3600" dirty="0" err="1"/>
              <a:t>finansiranju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ovim</a:t>
            </a:r>
            <a:r>
              <a:rPr lang="en-US" sz="3600" dirty="0"/>
              <a:t> </a:t>
            </a:r>
            <a:r>
              <a:rPr lang="en-US" sz="3600" dirty="0" err="1"/>
              <a:t>sredstvima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Amoriizacija</a:t>
            </a:r>
            <a:r>
              <a:rPr lang="en-US" sz="3600" dirty="0" smtClean="0"/>
              <a:t> </a:t>
            </a:r>
            <a:r>
              <a:rPr lang="en-US" sz="3600" dirty="0" err="1"/>
              <a:t>predstavlja</a:t>
            </a:r>
            <a:r>
              <a:rPr lang="en-US" sz="3600" dirty="0"/>
              <a:t>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obliku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/>
              <a:t>otplate</a:t>
            </a:r>
            <a:r>
              <a:rPr lang="en-US" sz="3600" dirty="0"/>
              <a:t> (</a:t>
            </a:r>
            <a:r>
              <a:rPr lang="en-US" sz="3600" dirty="0" err="1"/>
              <a:t>anuiteta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prikupljenih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formiranih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en-US" sz="3600" dirty="0" err="1"/>
              <a:t>prihodima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Amortizacija</a:t>
            </a:r>
            <a:r>
              <a:rPr lang="en-US" sz="3600" dirty="0" smtClean="0"/>
              <a:t> </a:t>
            </a:r>
            <a:r>
              <a:rPr lang="en-US" sz="3600" dirty="0" err="1"/>
              <a:t>zajma</a:t>
            </a:r>
            <a:r>
              <a:rPr lang="en-US" sz="3600" dirty="0"/>
              <a:t> je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direktna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uslovljeno</a:t>
            </a:r>
            <a:r>
              <a:rPr lang="en-US" sz="3600" dirty="0"/>
              <a:t> </a:t>
            </a:r>
            <a:r>
              <a:rPr lang="en-US" sz="3600" dirty="0" err="1"/>
              <a:t>koliko</a:t>
            </a:r>
            <a:r>
              <a:rPr lang="en-US" sz="3600" dirty="0"/>
              <a:t> p</a:t>
            </a:r>
            <a:r>
              <a:rPr lang="sl-SI" sz="3600" dirty="0"/>
              <a:t>r</a:t>
            </a:r>
            <a:r>
              <a:rPr lang="en-US" sz="3600" dirty="0" err="1"/>
              <a:t>avnim</a:t>
            </a:r>
            <a:r>
              <a:rPr lang="en-US" sz="3600" dirty="0"/>
              <a:t>, </a:t>
            </a:r>
            <a:r>
              <a:rPr lang="en-US" sz="3600" dirty="0" err="1"/>
              <a:t>toliko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ekonomskim</a:t>
            </a:r>
            <a:r>
              <a:rPr lang="en-US" sz="3600" dirty="0"/>
              <a:t> </a:t>
            </a:r>
            <a:r>
              <a:rPr lang="en-US" sz="3600" dirty="0" err="1"/>
              <a:t>razlozima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4549950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5B293-F59B-46B3-9AE2-EB0B07AF802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9E5F-D458-4311-A08D-29969CFA30D2}" type="slidenum">
              <a:rPr lang="en-US"/>
              <a:pPr/>
              <a:t>66</a:t>
            </a:fld>
            <a:endParaRPr lang="en-US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553792"/>
            <a:ext cx="10671220" cy="5623171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 smtClean="0"/>
              <a:t>Nave</a:t>
            </a:r>
            <a:r>
              <a:rPr lang="sl-SI" sz="3600" dirty="0" smtClean="0"/>
              <a:t>š</a:t>
            </a:r>
            <a:r>
              <a:rPr lang="sl-SI" sz="3600" dirty="0"/>
              <a:t>ć</a:t>
            </a:r>
            <a:r>
              <a:rPr lang="en-US" sz="3600" dirty="0" smtClean="0"/>
              <a:t>emo </a:t>
            </a:r>
            <a:r>
              <a:rPr lang="en-US" sz="3600" dirty="0" err="1"/>
              <a:t>neke</a:t>
            </a:r>
            <a:r>
              <a:rPr lang="en-US" sz="3600" dirty="0"/>
              <a:t> </a:t>
            </a:r>
            <a:r>
              <a:rPr lang="en-US" sz="3600" dirty="0" err="1"/>
              <a:t>osnove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sl-SI" sz="3600" dirty="0" smtClean="0"/>
              <a:t>e zbog</a:t>
            </a:r>
            <a:r>
              <a:rPr lang="en-US" sz="3600" dirty="0" smtClean="0"/>
              <a:t> </a:t>
            </a:r>
            <a:r>
              <a:rPr lang="en-US" sz="3600" dirty="0" err="1"/>
              <a:t>kojih</a:t>
            </a:r>
            <a:r>
              <a:rPr lang="en-US" sz="3600" dirty="0"/>
              <a:t> je </a:t>
            </a:r>
            <a:r>
              <a:rPr lang="en-US" sz="3600" dirty="0" err="1"/>
              <a:t>neophodna</a:t>
            </a:r>
            <a:r>
              <a:rPr lang="en-US" sz="3600" dirty="0"/>
              <a:t> </a:t>
            </a:r>
            <a:r>
              <a:rPr lang="en-US" sz="3600" dirty="0" err="1"/>
              <a:t>amo</a:t>
            </a:r>
            <a:r>
              <a:rPr lang="sl-SI" sz="3600" dirty="0"/>
              <a:t>rtiza</a:t>
            </a:r>
            <a:r>
              <a:rPr lang="en-US" sz="3600" dirty="0" err="1"/>
              <a:t>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: </a:t>
            </a:r>
          </a:p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) </a:t>
            </a:r>
            <a:r>
              <a:rPr lang="en-US" sz="3600" dirty="0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od </a:t>
            </a:r>
            <a:r>
              <a:rPr lang="en-US" sz="3600" dirty="0" err="1"/>
              <a:t>stra</a:t>
            </a:r>
            <a:r>
              <a:rPr lang="sl-SI" sz="3600" dirty="0"/>
              <a:t>n</a:t>
            </a:r>
            <a:r>
              <a:rPr lang="en-US" sz="3600" dirty="0"/>
              <a:t>e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</a:t>
            </a:r>
            <a:r>
              <a:rPr lang="en-US" sz="3600" dirty="0"/>
              <a:t>, be</a:t>
            </a:r>
            <a:r>
              <a:rPr lang="sl-SI" sz="3600" dirty="0"/>
              <a:t>z</a:t>
            </a:r>
            <a:r>
              <a:rPr lang="en-US" sz="3600" dirty="0"/>
              <a:t> </a:t>
            </a:r>
            <a:r>
              <a:rPr lang="en-US" sz="3600" dirty="0" err="1"/>
              <a:t>njegov</a:t>
            </a:r>
            <a:r>
              <a:rPr lang="sl-SI" sz="3600" dirty="0"/>
              <a:t>o</a:t>
            </a:r>
            <a:r>
              <a:rPr lang="en-US" sz="3600" dirty="0"/>
              <a:t>g </a:t>
            </a:r>
            <a:r>
              <a:rPr lang="en-US" sz="3600" dirty="0" err="1" smtClean="0"/>
              <a:t>otpla</a:t>
            </a:r>
            <a:r>
              <a:rPr lang="sl-SI" sz="3600" dirty="0"/>
              <a:t>ć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ga</a:t>
            </a:r>
            <a:r>
              <a:rPr lang="sl-SI" sz="3600" dirty="0"/>
              <a:t>š</a:t>
            </a:r>
            <a:r>
              <a:rPr lang="en-US" sz="3600" dirty="0" err="1" smtClean="0"/>
              <a:t>enja</a:t>
            </a:r>
            <a:r>
              <a:rPr lang="en-US" sz="3600" dirty="0"/>
              <a:t>, </a:t>
            </a:r>
            <a:r>
              <a:rPr lang="en-US" sz="3600" dirty="0" err="1"/>
              <a:t>dovelo</a:t>
            </a:r>
            <a:r>
              <a:rPr lang="en-US" sz="3600" dirty="0"/>
              <a:t> bi do </a:t>
            </a:r>
            <a:r>
              <a:rPr lang="en-US" sz="3600" dirty="0" err="1"/>
              <a:t>preteranog</a:t>
            </a:r>
            <a:r>
              <a:rPr lang="en-US" sz="3600" dirty="0"/>
              <a:t>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time bi </a:t>
            </a:r>
            <a:r>
              <a:rPr lang="en-US" sz="3600" dirty="0" smtClean="0"/>
              <a:t> dug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optere</a:t>
            </a:r>
            <a:r>
              <a:rPr lang="sl-SI" sz="3600" dirty="0"/>
              <a:t>c</a:t>
            </a:r>
            <a:r>
              <a:rPr lang="en-US" sz="3600" dirty="0" err="1" smtClean="0"/>
              <a:t>iva</a:t>
            </a:r>
            <a:r>
              <a:rPr lang="sr-Latn-ME" sz="3600" dirty="0" smtClean="0"/>
              <a:t>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„</a:t>
            </a:r>
            <a:r>
              <a:rPr lang="en-US" sz="3600" dirty="0" err="1" smtClean="0"/>
              <a:t>zagu</a:t>
            </a:r>
            <a:r>
              <a:rPr lang="sl-SI" sz="3600" dirty="0" smtClean="0"/>
              <a:t>šio</a:t>
            </a:r>
            <a:r>
              <a:rPr lang="en-US" sz="3600" dirty="0" smtClean="0"/>
              <a:t>" </a:t>
            </a:r>
            <a:r>
              <a:rPr lang="en-US" sz="3600" dirty="0" err="1"/>
              <a:t>redovan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10610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4129-F7B5-4C9A-B53E-BA6E037E3E1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32D03-389D-4CF4-ACBC-75B3088C3990}" type="slidenum">
              <a:rPr lang="en-US"/>
              <a:pPr/>
              <a:t>67</a:t>
            </a:fld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Ako</a:t>
            </a:r>
            <a:r>
              <a:rPr lang="en-US" sz="3600" dirty="0"/>
              <a:t> se ne bi </a:t>
            </a:r>
            <a:r>
              <a:rPr lang="en-US" sz="3600" dirty="0" err="1"/>
              <a:t>amortizovao</a:t>
            </a:r>
            <a:r>
              <a:rPr lang="en-US" sz="3600" dirty="0"/>
              <a:t> dug, </a:t>
            </a:r>
            <a:r>
              <a:rPr lang="en-US" sz="3600" dirty="0" err="1"/>
              <a:t>odnosno</a:t>
            </a:r>
            <a:r>
              <a:rPr lang="en-US" sz="3600" dirty="0"/>
              <a:t>  d</a:t>
            </a:r>
            <a:r>
              <a:rPr lang="sl-SI" sz="3600" dirty="0" smtClean="0"/>
              <a:t>rža</a:t>
            </a:r>
            <a:r>
              <a:rPr lang="en-US" sz="3600" dirty="0" err="1"/>
              <a:t>va</a:t>
            </a:r>
            <a:r>
              <a:rPr lang="en-US" sz="3600" dirty="0"/>
              <a:t> ne bi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sl-SI" sz="3600" dirty="0" smtClean="0"/>
              <a:t>a</a:t>
            </a:r>
            <a:r>
              <a:rPr lang="en-US" sz="3600" dirty="0"/>
              <a:t>la </a:t>
            </a:r>
            <a:r>
              <a:rPr lang="sl-SI" sz="3600" dirty="0"/>
              <a:t>po</a:t>
            </a:r>
            <a:r>
              <a:rPr lang="en-US" sz="3600" dirty="0" err="1"/>
              <a:t>zajmljena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nosioci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bi </a:t>
            </a:r>
            <a:r>
              <a:rPr lang="en-US" sz="3600" dirty="0" err="1"/>
              <a:t>odbili</a:t>
            </a:r>
            <a:r>
              <a:rPr lang="en-US" sz="3600" dirty="0"/>
              <a:t> da </a:t>
            </a:r>
            <a:r>
              <a:rPr lang="en-US" sz="3600" dirty="0" err="1" smtClean="0"/>
              <a:t>ubudu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upisuju</a:t>
            </a:r>
            <a:r>
              <a:rPr lang="en-US" sz="3600" dirty="0"/>
              <a:t> dug,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bi </a:t>
            </a:r>
            <a:r>
              <a:rPr lang="en-US" sz="3600" dirty="0" err="1"/>
              <a:t>primoralo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avu</a:t>
            </a:r>
            <a:r>
              <a:rPr lang="en-US" sz="3600" dirty="0" smtClean="0"/>
              <a:t> </a:t>
            </a:r>
            <a:r>
              <a:rPr lang="en-US" sz="3600" dirty="0"/>
              <a:t>da u </a:t>
            </a:r>
            <a:r>
              <a:rPr lang="sr-Latn-ME" sz="3600" dirty="0" err="1"/>
              <a:t>o</a:t>
            </a:r>
            <a:r>
              <a:rPr lang="en-US" sz="3600" dirty="0" smtClean="0"/>
              <a:t>vim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izvore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pod </a:t>
            </a:r>
            <a:r>
              <a:rPr lang="en-US" sz="3600" dirty="0" err="1"/>
              <a:t>daleko</a:t>
            </a:r>
            <a:r>
              <a:rPr lang="en-US" sz="3600" dirty="0"/>
              <a:t> </a:t>
            </a:r>
            <a:r>
              <a:rPr lang="en-US" sz="3600" dirty="0" err="1"/>
              <a:t>nepovoljnijim</a:t>
            </a:r>
            <a:r>
              <a:rPr lang="en-US" sz="3600" dirty="0"/>
              <a:t> </a:t>
            </a:r>
            <a:r>
              <a:rPr lang="en-US" sz="3600" dirty="0" err="1"/>
              <a:t>uslovima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Time </a:t>
            </a:r>
            <a:r>
              <a:rPr lang="en-US" sz="3600" dirty="0"/>
              <a:t>bi </a:t>
            </a:r>
            <a:r>
              <a:rPr lang="en-US" sz="3600" dirty="0" err="1"/>
              <a:t>istovremeno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elasti</a:t>
            </a:r>
            <a:r>
              <a:rPr lang="sl-SI" sz="3600" dirty="0"/>
              <a:t>č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mnogo</a:t>
            </a:r>
            <a:r>
              <a:rPr lang="en-US" sz="3600" dirty="0"/>
              <a:t> </a:t>
            </a:r>
            <a:r>
              <a:rPr lang="en-US" sz="3600" dirty="0" err="1"/>
              <a:t>izgubila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svom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aju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err="1" smtClean="0"/>
              <a:t>Dugovi</a:t>
            </a:r>
            <a:r>
              <a:rPr lang="en-US" sz="3600" dirty="0" smtClean="0"/>
              <a:t> </a:t>
            </a:r>
            <a:r>
              <a:rPr lang="en-US" sz="3600" dirty="0"/>
              <a:t>bi </a:t>
            </a:r>
            <a:r>
              <a:rPr lang="en-US" sz="3600" dirty="0" err="1"/>
              <a:t>postali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 smtClean="0"/>
              <a:t>neelasti</a:t>
            </a:r>
            <a:r>
              <a:rPr lang="sl-SI" sz="3600" dirty="0"/>
              <a:t>č</a:t>
            </a:r>
            <a:r>
              <a:rPr lang="en-US" sz="3600" dirty="0" smtClean="0"/>
              <a:t>an </a:t>
            </a:r>
            <a:r>
              <a:rPr lang="en-US" sz="3600" dirty="0" err="1"/>
              <a:t>izvor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 smtClean="0"/>
              <a:t>sredstava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2516287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5435E-7D1F-4345-9BE8-04FD3393826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F97DA-8942-4170-9EBE-6D13779CE382}" type="slidenum">
              <a:rPr lang="en-US"/>
              <a:pPr/>
              <a:t>68</a:t>
            </a:fld>
            <a:endParaRPr lang="en-US"/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065" y="450761"/>
            <a:ext cx="10722735" cy="5726202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razlozi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sl-SI" sz="3600" dirty="0"/>
              <a:t>a</a:t>
            </a:r>
            <a:r>
              <a:rPr lang="en-US" sz="3600" dirty="0" err="1"/>
              <a:t>ju</a:t>
            </a:r>
            <a:r>
              <a:rPr lang="en-US" sz="3600" dirty="0"/>
              <a:t>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enje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sr-Latn-ME" sz="3600" dirty="0" smtClean="0"/>
              <a:t>B</a:t>
            </a:r>
            <a:r>
              <a:rPr lang="sl-SI" sz="3600" dirty="0" smtClean="0"/>
              <a:t>e</a:t>
            </a:r>
            <a:r>
              <a:rPr lang="en-US" sz="3600" dirty="0"/>
              <a:t>z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koje</a:t>
            </a:r>
            <a:r>
              <a:rPr lang="en-US" sz="3600" dirty="0"/>
              <a:t> je</a:t>
            </a:r>
            <a:r>
              <a:rPr lang="en-US" sz="3600" i="1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raznovrsno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ajno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sl-SI" sz="3600" dirty="0"/>
              <a:t>v</a:t>
            </a:r>
            <a:r>
              <a:rPr lang="en-US" sz="3600" dirty="0" err="1"/>
              <a:t>reda</a:t>
            </a:r>
            <a:r>
              <a:rPr lang="en-US" sz="3600" dirty="0"/>
              <a:t> bi </a:t>
            </a:r>
            <a:r>
              <a:rPr lang="en-US" sz="3600" dirty="0" err="1"/>
              <a:t>relativno</a:t>
            </a:r>
            <a:r>
              <a:rPr lang="en-US" sz="3600" dirty="0"/>
              <a:t> </a:t>
            </a:r>
            <a:r>
              <a:rPr lang="en-US" sz="3600" dirty="0" err="1"/>
              <a:t>brzo</a:t>
            </a:r>
            <a:r>
              <a:rPr lang="en-US" sz="3600" dirty="0"/>
              <a:t> </a:t>
            </a:r>
            <a:r>
              <a:rPr lang="en-US" sz="3600" dirty="0" err="1"/>
              <a:t>upala</a:t>
            </a:r>
            <a:r>
              <a:rPr lang="en-US" sz="3600" dirty="0"/>
              <a:t> u </a:t>
            </a:r>
            <a:r>
              <a:rPr lang="en-US" sz="3600" dirty="0" err="1"/>
              <a:t>kriznu</a:t>
            </a:r>
            <a:r>
              <a:rPr lang="en-US" sz="3600" dirty="0"/>
              <a:t> </a:t>
            </a:r>
            <a:r>
              <a:rPr lang="en-US" sz="3600" dirty="0" err="1"/>
              <a:t>situaciju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nezaposlenost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da je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stalan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siguran</a:t>
            </a:r>
            <a:r>
              <a:rPr lang="en-US" sz="3600" dirty="0"/>
              <a:t> (</a:t>
            </a:r>
            <a:r>
              <a:rPr lang="en-US" sz="3600" dirty="0" err="1"/>
              <a:t>uz</a:t>
            </a:r>
            <a:r>
              <a:rPr lang="en-US" sz="3600" dirty="0"/>
              <a:t> to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elasti</a:t>
            </a:r>
            <a:r>
              <a:rPr lang="sl-SI" sz="3600" dirty="0"/>
              <a:t>č</a:t>
            </a:r>
            <a:r>
              <a:rPr lang="en-US" sz="3600" dirty="0" smtClean="0"/>
              <a:t>an</a:t>
            </a:r>
            <a:r>
              <a:rPr lang="en-US" sz="3600" dirty="0"/>
              <a:t>) instrument </a:t>
            </a:r>
            <a:r>
              <a:rPr lang="sr-Latn-ME" sz="3600" dirty="0" smtClean="0"/>
              <a:t>e</a:t>
            </a:r>
            <a:r>
              <a:rPr lang="en-US" sz="3600" dirty="0" err="1" smtClean="0"/>
              <a:t>konomsk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9795420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E7446-B2E8-497B-B18F-EB375258409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520E-8011-4D8A-8209-E2BFECEA9F0C}" type="slidenum">
              <a:rPr lang="en-US"/>
              <a:pPr/>
              <a:t>69</a:t>
            </a:fld>
            <a:endParaRPr lang="en-US"/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618186"/>
            <a:ext cx="10748493" cy="5558777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4000" dirty="0"/>
              <a:t>4) </a:t>
            </a:r>
            <a:r>
              <a:rPr lang="en-US" sz="4000" dirty="0" err="1" smtClean="0"/>
              <a:t>Dr</a:t>
            </a:r>
            <a:r>
              <a:rPr lang="sr-Latn-ME" sz="4000" dirty="0" smtClean="0"/>
              <a:t>ž</a:t>
            </a:r>
            <a:r>
              <a:rPr lang="en-US" sz="4000" dirty="0" smtClean="0"/>
              <a:t>ava </a:t>
            </a:r>
            <a:r>
              <a:rPr lang="en-US" sz="4000" dirty="0"/>
              <a:t>mora </a:t>
            </a:r>
            <a:r>
              <a:rPr lang="en-US" sz="4000" dirty="0" err="1"/>
              <a:t>posebno</a:t>
            </a:r>
            <a:r>
              <a:rPr lang="en-US" sz="4000" dirty="0"/>
              <a:t> </a:t>
            </a:r>
            <a:r>
              <a:rPr lang="sl-SI" sz="4000" dirty="0"/>
              <a:t>č</a:t>
            </a:r>
            <a:r>
              <a:rPr lang="en-US" sz="4000" dirty="0" err="1" smtClean="0"/>
              <a:t>uvati</a:t>
            </a:r>
            <a:r>
              <a:rPr lang="en-US" sz="4000" dirty="0" smtClean="0"/>
              <a:t> </a:t>
            </a:r>
            <a:r>
              <a:rPr lang="en-US" sz="4000" dirty="0" err="1"/>
              <a:t>ovaj</a:t>
            </a:r>
            <a:r>
              <a:rPr lang="en-US" sz="4000" dirty="0"/>
              <a:t> </a:t>
            </a:r>
            <a:r>
              <a:rPr lang="en-US" sz="4000" dirty="0" err="1"/>
              <a:t>osnovni</a:t>
            </a:r>
            <a:r>
              <a:rPr lang="en-US" sz="4000" dirty="0"/>
              <a:t> </a:t>
            </a:r>
            <a:r>
              <a:rPr lang="en-US" sz="4000" dirty="0" err="1"/>
              <a:t>izvor</a:t>
            </a:r>
            <a:r>
              <a:rPr lang="en-US" sz="4000" dirty="0"/>
              <a:t> </a:t>
            </a:r>
            <a:r>
              <a:rPr lang="en-US" sz="4000" dirty="0" err="1"/>
              <a:t>sredstava</a:t>
            </a:r>
            <a:r>
              <a:rPr lang="en-US" sz="4000" dirty="0"/>
              <a:t> z</a:t>
            </a:r>
            <a:r>
              <a:rPr lang="sl-SI" sz="4000" dirty="0"/>
              <a:t>a</a:t>
            </a:r>
            <a:r>
              <a:rPr lang="en-US" sz="4000" dirty="0"/>
              <a:t> </a:t>
            </a:r>
            <a:r>
              <a:rPr lang="en-US" sz="4000" dirty="0" err="1"/>
              <a:t>finansiranje</a:t>
            </a:r>
            <a:r>
              <a:rPr lang="en-US" sz="4000" dirty="0"/>
              <a:t> rata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drugih</a:t>
            </a:r>
            <a:r>
              <a:rPr lang="en-US" sz="4000" dirty="0"/>
              <a:t> </a:t>
            </a:r>
            <a:r>
              <a:rPr lang="en-US" sz="4000" dirty="0" err="1"/>
              <a:t>vanrednih</a:t>
            </a:r>
            <a:r>
              <a:rPr lang="en-US" sz="4000" dirty="0"/>
              <a:t> </a:t>
            </a:r>
            <a:r>
              <a:rPr lang="en-US" sz="4000" dirty="0" err="1" smtClean="0"/>
              <a:t>slu</a:t>
            </a:r>
            <a:r>
              <a:rPr lang="sl-SI" sz="4000" dirty="0"/>
              <a:t>č</a:t>
            </a:r>
            <a:r>
              <a:rPr lang="en-US" sz="4000" dirty="0" err="1" smtClean="0"/>
              <a:t>ajeva</a:t>
            </a:r>
            <a:r>
              <a:rPr lang="en-US" sz="4000" dirty="0"/>
              <a:t>. </a:t>
            </a:r>
            <a:endParaRPr lang="sr-Latn-ME" sz="4000" dirty="0" smtClean="0"/>
          </a:p>
          <a:p>
            <a:pPr algn="just">
              <a:buFontTx/>
              <a:buNone/>
            </a:pPr>
            <a:r>
              <a:rPr lang="en-US" sz="4000" dirty="0" err="1" smtClean="0"/>
              <a:t>Ovo</a:t>
            </a:r>
            <a:r>
              <a:rPr lang="en-US" sz="4000" dirty="0" smtClean="0"/>
              <a:t> </a:t>
            </a:r>
            <a:r>
              <a:rPr lang="sl-SI" sz="4000" dirty="0"/>
              <a:t>č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/>
              <a:t>posebno</a:t>
            </a:r>
            <a:r>
              <a:rPr lang="en-US" sz="4000" dirty="0"/>
              <a:t> </a:t>
            </a:r>
            <a:r>
              <a:rPr lang="en-US" sz="4000" dirty="0" err="1"/>
              <a:t>kroz</a:t>
            </a:r>
            <a:r>
              <a:rPr lang="en-US" sz="4000" dirty="0"/>
              <a:t> </a:t>
            </a:r>
            <a:r>
              <a:rPr lang="en-US" sz="4000" dirty="0" err="1"/>
              <a:t>sistem</a:t>
            </a:r>
            <a:r>
              <a:rPr lang="en-US" sz="4000" dirty="0"/>
              <a:t> </a:t>
            </a:r>
            <a:r>
              <a:rPr lang="sl-SI" sz="4000" dirty="0"/>
              <a:t>amor</a:t>
            </a:r>
            <a:r>
              <a:rPr lang="en-US" sz="4000" dirty="0" err="1"/>
              <a:t>ortizacije</a:t>
            </a:r>
            <a:r>
              <a:rPr lang="en-US" sz="4000" dirty="0"/>
              <a:t> </a:t>
            </a:r>
            <a:r>
              <a:rPr lang="en-US" sz="4000" dirty="0" err="1"/>
              <a:t>ili</a:t>
            </a:r>
            <a:r>
              <a:rPr lang="en-US" sz="4000" dirty="0"/>
              <a:t> </a:t>
            </a:r>
            <a:r>
              <a:rPr lang="en-US" sz="4000" dirty="0" err="1" smtClean="0"/>
              <a:t>ga</a:t>
            </a:r>
            <a:r>
              <a:rPr lang="sl-SI" sz="4000" dirty="0"/>
              <a:t>š</a:t>
            </a:r>
            <a:r>
              <a:rPr lang="en-US" sz="4000" dirty="0" err="1" smtClean="0"/>
              <a:t>enja</a:t>
            </a:r>
            <a:r>
              <a:rPr lang="en-US" sz="4000" dirty="0" smtClean="0"/>
              <a:t> </a:t>
            </a:r>
            <a:r>
              <a:rPr lang="en-US" sz="4000" dirty="0" err="1"/>
              <a:t>duga</a:t>
            </a:r>
            <a:r>
              <a:rPr lang="en-US" sz="4000" dirty="0"/>
              <a:t> u </a:t>
            </a:r>
            <a:r>
              <a:rPr lang="en-US" sz="4000" dirty="0" err="1"/>
              <a:t>periodu</a:t>
            </a:r>
            <a:r>
              <a:rPr lang="en-US" sz="4000" dirty="0"/>
              <a:t> </a:t>
            </a:r>
            <a:r>
              <a:rPr lang="en-US" sz="4000" dirty="0" err="1"/>
              <a:t>razvoja</a:t>
            </a:r>
            <a:r>
              <a:rPr lang="en-US" sz="4000" dirty="0"/>
              <a:t>, </a:t>
            </a:r>
            <a:r>
              <a:rPr lang="en-US" sz="4000" dirty="0" err="1"/>
              <a:t>uspona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mi</a:t>
            </a:r>
            <a:r>
              <a:rPr lang="sl-SI" sz="4000" dirty="0"/>
              <a:t>rn</a:t>
            </a:r>
            <a:r>
              <a:rPr lang="en-US" sz="4000" dirty="0" err="1"/>
              <a:t>og</a:t>
            </a:r>
            <a:r>
              <a:rPr lang="en-US" sz="4000" dirty="0"/>
              <a:t> </a:t>
            </a:r>
            <a:r>
              <a:rPr lang="en-US" sz="4000" dirty="0" err="1"/>
              <a:t>stanja</a:t>
            </a:r>
            <a:r>
              <a:rPr lang="en-US" sz="4000" dirty="0"/>
              <a:t>, da bi </a:t>
            </a:r>
            <a:r>
              <a:rPr lang="en-US" sz="4000" dirty="0" err="1"/>
              <a:t>ga</a:t>
            </a:r>
            <a:r>
              <a:rPr lang="en-US" sz="4000" dirty="0"/>
              <a:t> </a:t>
            </a:r>
            <a:r>
              <a:rPr lang="en-US" sz="4000" dirty="0" err="1"/>
              <a:t>mogla</a:t>
            </a:r>
            <a:r>
              <a:rPr lang="en-US" sz="4000" dirty="0"/>
              <a:t> </a:t>
            </a:r>
            <a:r>
              <a:rPr lang="en-US" sz="4000" dirty="0" err="1"/>
              <a:t>koristiti</a:t>
            </a:r>
            <a:r>
              <a:rPr lang="en-US" sz="4000" dirty="0"/>
              <a:t> </a:t>
            </a:r>
            <a:r>
              <a:rPr lang="en-US" sz="4000" dirty="0" smtClean="0"/>
              <a:t>u </a:t>
            </a:r>
            <a:r>
              <a:rPr lang="en-US" sz="4000" dirty="0" err="1"/>
              <a:t>privrednoj</a:t>
            </a:r>
            <a:r>
              <a:rPr lang="en-US" sz="4000" dirty="0"/>
              <a:t> </a:t>
            </a:r>
            <a:r>
              <a:rPr lang="en-US" sz="4000" dirty="0" err="1"/>
              <a:t>ili</a:t>
            </a:r>
            <a:r>
              <a:rPr lang="en-US" sz="4000" dirty="0"/>
              <a:t> </a:t>
            </a:r>
            <a:r>
              <a:rPr lang="en-US" sz="4000" dirty="0" err="1"/>
              <a:t>finansijskoj</a:t>
            </a:r>
            <a:r>
              <a:rPr lang="en-US" sz="4000" dirty="0"/>
              <a:t> </a:t>
            </a:r>
            <a:r>
              <a:rPr lang="en-US" sz="4000" dirty="0" err="1"/>
              <a:t>krizi</a:t>
            </a:r>
            <a:r>
              <a:rPr lang="en-US" sz="4000" dirty="0"/>
              <a:t> </a:t>
            </a:r>
            <a:r>
              <a:rPr lang="en-US" sz="4000" dirty="0" err="1"/>
              <a:t>koja</a:t>
            </a:r>
            <a:r>
              <a:rPr lang="en-US" sz="4000" dirty="0"/>
              <a:t> se </a:t>
            </a:r>
            <a:r>
              <a:rPr lang="en-US" sz="4000" dirty="0" err="1"/>
              <a:t>javlja</a:t>
            </a:r>
            <a:r>
              <a:rPr lang="en-US" sz="4000" dirty="0"/>
              <a:t> u </a:t>
            </a:r>
            <a:r>
              <a:rPr lang="en-US" sz="4000" dirty="0" err="1"/>
              <a:t>toku</a:t>
            </a:r>
            <a:r>
              <a:rPr lang="en-US" sz="4000" dirty="0"/>
              <a:t> </a:t>
            </a:r>
            <a:r>
              <a:rPr lang="en-US" sz="4000" dirty="0" err="1"/>
              <a:t>razvoja</a:t>
            </a:r>
            <a:r>
              <a:rPr lang="en-US" sz="40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194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7A94-3A17-4F13-8779-E9CA0B829ED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7244-A922-4285-AAA9-AE90A47D5082}" type="slidenum">
              <a:rPr lang="en-US"/>
              <a:pPr/>
              <a:t>7</a:t>
            </a:fld>
            <a:endParaRPr lang="en-US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553792"/>
            <a:ext cx="10606825" cy="5623171"/>
          </a:xfrm>
        </p:spPr>
        <p:txBody>
          <a:bodyPr>
            <a:normAutofit lnSpcReduction="10000"/>
          </a:bodyPr>
          <a:lstStyle/>
          <a:p>
            <a:pPr lvl="1"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</a:t>
            </a:r>
          </a:p>
          <a:p>
            <a:pPr lvl="1"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</a:t>
            </a:r>
          </a:p>
          <a:p>
            <a:pPr lvl="1"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 smtClean="0"/>
              <a:t>Socijalisti</a:t>
            </a:r>
            <a:r>
              <a:rPr lang="sl-SI" sz="3600" dirty="0"/>
              <a:t>č</a:t>
            </a:r>
            <a:r>
              <a:rPr lang="en-US" sz="3600" dirty="0" err="1" smtClean="0"/>
              <a:t>ka</a:t>
            </a:r>
            <a:r>
              <a:rPr lang="en-US" sz="3600" dirty="0" smtClean="0"/>
              <a:t> (</a:t>
            </a:r>
            <a:r>
              <a:rPr lang="sr-Latn-ME" sz="3600" dirty="0" smtClean="0"/>
              <a:t> </a:t>
            </a:r>
            <a:r>
              <a:rPr lang="en-US" sz="3600" dirty="0" smtClean="0"/>
              <a:t>d</a:t>
            </a:r>
            <a:r>
              <a:rPr lang="sl-SI" sz="3600" dirty="0" smtClean="0"/>
              <a:t>rž</a:t>
            </a:r>
            <a:r>
              <a:rPr lang="en-US" sz="3600" dirty="0" err="1" smtClean="0"/>
              <a:t>avno-pravna</a:t>
            </a:r>
            <a:r>
              <a:rPr lang="en-US" sz="3600" dirty="0"/>
              <a:t>), </a:t>
            </a:r>
            <a:r>
              <a:rPr lang="en-US" sz="3600" dirty="0" err="1" smtClean="0"/>
              <a:t>teorija</a:t>
            </a:r>
            <a:r>
              <a:rPr lang="sr-Latn-ME" sz="3600" dirty="0" smtClean="0"/>
              <a:t> -</a:t>
            </a:r>
            <a:r>
              <a:rPr lang="sl-SI" sz="3600" dirty="0" smtClean="0"/>
              <a:t> danas je to tranzicija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sr-Latn-ME" sz="3600" dirty="0" smtClean="0"/>
              <a:t>4) Moderna teorija javnog duga</a:t>
            </a:r>
            <a:endParaRPr lang="en-US" sz="3600" dirty="0"/>
          </a:p>
          <a:p>
            <a:pPr algn="just"/>
            <a:r>
              <a:rPr lang="en-US" sz="3600" dirty="0"/>
              <a:t> </a:t>
            </a:r>
            <a:r>
              <a:rPr lang="sl-SI" sz="3600" dirty="0"/>
              <a:t>U</a:t>
            </a:r>
            <a:r>
              <a:rPr lang="en-US" sz="3600" dirty="0"/>
              <a:t> </a:t>
            </a:r>
            <a:r>
              <a:rPr lang="en-US" sz="3600" dirty="0" err="1"/>
              <a:t>osnovnim</a:t>
            </a:r>
            <a:r>
              <a:rPr lang="en-US" sz="3600" dirty="0"/>
              <a:t> </a:t>
            </a:r>
            <a:r>
              <a:rPr lang="en-US" sz="3600" dirty="0" err="1"/>
              <a:t>crtama</a:t>
            </a:r>
            <a:r>
              <a:rPr lang="en-US" sz="3600" dirty="0"/>
              <a:t> </a:t>
            </a:r>
            <a:r>
              <a:rPr lang="en-US" sz="3600" dirty="0" err="1" smtClean="0"/>
              <a:t>izlo</a:t>
            </a:r>
            <a:r>
              <a:rPr lang="sl-SI" sz="3600" dirty="0"/>
              <a:t>ž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sl-SI" sz="3600" dirty="0"/>
              <a:t>ć</a:t>
            </a:r>
            <a:r>
              <a:rPr lang="sl-SI" sz="3600" dirty="0" smtClean="0"/>
              <a:t>emo </a:t>
            </a:r>
            <a:r>
              <a:rPr lang="en-US" sz="3600" dirty="0" err="1"/>
              <a:t>navedene</a:t>
            </a:r>
            <a:r>
              <a:rPr lang="en-US" sz="3600" dirty="0"/>
              <a:t> </a:t>
            </a:r>
            <a:r>
              <a:rPr lang="en-US" sz="3600" dirty="0" err="1"/>
              <a:t>teorije</a:t>
            </a:r>
            <a:r>
              <a:rPr lang="en-US" sz="3600" dirty="0"/>
              <a:t>, </a:t>
            </a:r>
            <a:r>
              <a:rPr lang="en-US" sz="3600" dirty="0" err="1"/>
              <a:t>iz</a:t>
            </a:r>
            <a:r>
              <a:rPr lang="sl-SI" sz="3600" dirty="0"/>
              <a:t>l</a:t>
            </a:r>
            <a:r>
              <a:rPr lang="en-US" sz="3600" dirty="0" smtClean="0"/>
              <a:t>o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sl-SI" sz="3600" dirty="0"/>
              <a:t>t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tome </a:t>
            </a:r>
            <a:r>
              <a:rPr lang="en-US" sz="3600" dirty="0" err="1"/>
              <a:t>osnovne</a:t>
            </a:r>
            <a:r>
              <a:rPr lang="en-US" sz="3600" dirty="0"/>
              <a:t> </a:t>
            </a:r>
            <a:r>
              <a:rPr lang="en-US" sz="3600" dirty="0" err="1"/>
              <a:t>stavove</a:t>
            </a:r>
            <a:r>
              <a:rPr lang="en-US" sz="3600" dirty="0"/>
              <a:t> o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prirodi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oblicima</a:t>
            </a:r>
            <a:r>
              <a:rPr lang="en-US" sz="3600" dirty="0"/>
              <a:t> </a:t>
            </a:r>
            <a:r>
              <a:rPr lang="en-US" sz="3600" dirty="0" err="1"/>
              <a:t>njegovog</a:t>
            </a:r>
            <a:r>
              <a:rPr lang="en-US" sz="3600" dirty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elovanja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sr-Latn-ME" sz="3600" dirty="0" smtClean="0"/>
              <a:t>Kda se kaže javni dug prvenstveno se misli na spoljni javni dug.</a:t>
            </a:r>
          </a:p>
          <a:p>
            <a:pPr algn="just"/>
            <a:r>
              <a:rPr lang="sr-Latn-ME" sz="3600" dirty="0" smtClean="0"/>
              <a:t>Manje se pažnje posvećuje unutrašnjem javnom dugu.</a:t>
            </a:r>
            <a:endParaRPr lang="en-US" sz="3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9640672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67E-2F7B-472B-BFFE-9FC72347F7D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681E-A30C-4903-B613-7C824004EFF8}" type="slidenum">
              <a:rPr lang="en-US"/>
              <a:pPr/>
              <a:t>70</a:t>
            </a:fld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913" y="463639"/>
            <a:ext cx="10812887" cy="571332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600" dirty="0" smtClean="0"/>
              <a:t>VRSTE </a:t>
            </a:r>
            <a:r>
              <a:rPr lang="en-US" sz="3600" dirty="0"/>
              <a:t>AMORTIZACIJ</a:t>
            </a:r>
            <a:r>
              <a:rPr lang="sl-SI" sz="3600" dirty="0"/>
              <a:t>E</a:t>
            </a:r>
            <a:r>
              <a:rPr lang="en-US" sz="3600" dirty="0"/>
              <a:t> DUGOVA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, </a:t>
            </a:r>
            <a:r>
              <a:rPr lang="en-US" sz="3600" dirty="0" err="1"/>
              <a:t>amomzacija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pojavijuje</a:t>
            </a:r>
            <a:r>
              <a:rPr lang="en-US" sz="3600" dirty="0"/>
              <a:t> se u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sl-SI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 err="1"/>
              <a:t>vrsta</a:t>
            </a:r>
            <a:r>
              <a:rPr lang="sl-SI" sz="3600" dirty="0" smtClean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 smtClean="0"/>
              <a:t> Danas</a:t>
            </a:r>
            <a:r>
              <a:rPr lang="sr-Latn-ME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uobi</a:t>
            </a:r>
            <a:r>
              <a:rPr lang="sl-SI" sz="3600" dirty="0"/>
              <a:t>č</a:t>
            </a:r>
            <a:r>
              <a:rPr lang="en-US" sz="3600" dirty="0" err="1" smtClean="0"/>
              <a:t>ajeni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oblici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;	</a:t>
            </a:r>
            <a:endParaRPr lang="sl-SI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 - </a:t>
            </a:r>
            <a:r>
              <a:rPr lang="en-US" sz="3600" dirty="0" err="1"/>
              <a:t>indirektna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; </a:t>
            </a:r>
            <a:endParaRPr lang="sl-SI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ugovo</a:t>
            </a:r>
            <a:r>
              <a:rPr lang="sl-SI" sz="3600" dirty="0"/>
              <a:t>r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automatska</a:t>
            </a:r>
            <a:r>
              <a:rPr lang="en-US" sz="3600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fakultativna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endParaRPr lang="en-US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monetarna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29857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9136-CA7D-4A82-8627-CBE705C2969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1267-17F4-4709-B49A-5A59C53E51AB}" type="slidenum">
              <a:rPr lang="en-US"/>
              <a:pPr/>
              <a:t>71</a:t>
            </a:fld>
            <a:endParaRPr lang="en-US"/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463639"/>
            <a:ext cx="10619704" cy="5713324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3600" dirty="0" err="1"/>
              <a:t>Direktna</a:t>
            </a:r>
            <a:r>
              <a:rPr lang="en-US" sz="3600" dirty="0"/>
              <a:t> (</a:t>
            </a:r>
            <a:r>
              <a:rPr lang="en-US" sz="3600" dirty="0" err="1"/>
              <a:t>neposredna</a:t>
            </a:r>
            <a:r>
              <a:rPr lang="en-US" sz="3600" dirty="0"/>
              <a:t>)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dug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neposrednim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putem</a:t>
            </a:r>
            <a:r>
              <a:rPr lang="en-US" sz="3600" dirty="0"/>
              <a:t> </a:t>
            </a:r>
            <a:r>
              <a:rPr lang="en-US" sz="3600" dirty="0" err="1"/>
              <a:t>anuiteta</a:t>
            </a:r>
            <a:r>
              <a:rPr lang="sl-SI" sz="3600" dirty="0"/>
              <a:t>.</a:t>
            </a:r>
            <a:r>
              <a:rPr lang="en-US" sz="3600" dirty="0"/>
              <a:t>	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lndirektna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se </a:t>
            </a:r>
            <a:r>
              <a:rPr lang="en-US" sz="3600" dirty="0" err="1"/>
              <a:t>sprovodi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kupovine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p</a:t>
            </a:r>
            <a:r>
              <a:rPr lang="sl-SI" sz="3600" dirty="0"/>
              <a:t>ro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efekata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berze</a:t>
            </a:r>
            <a:r>
              <a:rPr lang="en-US" sz="3600" dirty="0"/>
              <a:t> </a:t>
            </a:r>
            <a:r>
              <a:rPr lang="en-US" sz="3600" dirty="0" err="1"/>
              <a:t>hartija</a:t>
            </a:r>
            <a:r>
              <a:rPr lang="en-US" sz="3600" dirty="0"/>
              <a:t> od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ednosti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Ugovorna</a:t>
            </a:r>
            <a:r>
              <a:rPr lang="en-US" sz="3600" dirty="0"/>
              <a:t> </a:t>
            </a:r>
            <a:r>
              <a:rPr lang="en-US" sz="3600" dirty="0" err="1"/>
              <a:t>amor</a:t>
            </a:r>
            <a:r>
              <a:rPr lang="sl-SI" sz="3600" dirty="0"/>
              <a:t>t</a:t>
            </a:r>
            <a:r>
              <a:rPr lang="en-US" sz="3600" dirty="0" err="1"/>
              <a:t>acija</a:t>
            </a:r>
            <a:r>
              <a:rPr lang="en-US" sz="3600" dirty="0"/>
              <a:t> se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primenjuje</a:t>
            </a:r>
            <a:r>
              <a:rPr lang="en-US" sz="3600" dirty="0"/>
              <a:t> </a:t>
            </a:r>
            <a:r>
              <a:rPr lang="en-US" sz="3600" dirty="0" err="1" smtClean="0"/>
              <a:t>po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se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utvrd</a:t>
            </a:r>
            <a:r>
              <a:rPr lang="sl-SI" sz="3600" dirty="0"/>
              <a:t>j</a:t>
            </a:r>
            <a:r>
              <a:rPr lang="en-US" sz="3600" dirty="0" err="1"/>
              <a:t>uju</a:t>
            </a:r>
            <a:r>
              <a:rPr lang="en-US" sz="3600" dirty="0"/>
              <a:t> </a:t>
            </a:r>
            <a:r>
              <a:rPr lang="en-US" sz="3600" dirty="0" err="1"/>
              <a:t>rokovi</a:t>
            </a:r>
            <a:r>
              <a:rPr lang="en-US" sz="3600" dirty="0"/>
              <a:t> </a:t>
            </a:r>
            <a:r>
              <a:rPr lang="en-US" sz="3600" dirty="0" err="1"/>
              <a:t>otplate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utvr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ugovoru</a:t>
            </a:r>
            <a:r>
              <a:rPr lang="en-US" sz="3600" dirty="0"/>
              <a:t> o </a:t>
            </a:r>
            <a:r>
              <a:rPr lang="en-US" sz="3600" dirty="0" err="1"/>
              <a:t>zajmu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12678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6E6D-7EDB-4F92-B9A4-C2486F29052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846D-4002-4330-B0D3-1CFC2BED70CF}" type="slidenum">
              <a:rPr lang="en-US"/>
              <a:pPr/>
              <a:t>72</a:t>
            </a:fld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01" y="656823"/>
            <a:ext cx="10684099" cy="552014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Automatska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specijalne</a:t>
            </a:r>
            <a:r>
              <a:rPr lang="en-US" sz="3600" dirty="0"/>
              <a:t> </a:t>
            </a:r>
            <a:r>
              <a:rPr lang="sr-Latn-ME" sz="3600" dirty="0" smtClean="0"/>
              <a:t>,,</a:t>
            </a:r>
            <a:r>
              <a:rPr lang="en-US" sz="3600" dirty="0" err="1" smtClean="0"/>
              <a:t>amortizacione</a:t>
            </a:r>
            <a:r>
              <a:rPr lang="en-US" sz="3600" dirty="0" smtClean="0"/>
              <a:t> </a:t>
            </a:r>
            <a:r>
              <a:rPr lang="en-US" sz="3600" dirty="0" err="1"/>
              <a:t>kase</a:t>
            </a:r>
            <a:r>
              <a:rPr lang="en-US" sz="3600" dirty="0"/>
              <a:t>" </a:t>
            </a:r>
            <a:r>
              <a:rPr lang="sl-SI" sz="3600" dirty="0"/>
              <a:t>k</a:t>
            </a:r>
            <a:r>
              <a:rPr lang="en-US" sz="3600" dirty="0" err="1"/>
              <a:t>oju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dotira</a:t>
            </a:r>
            <a:r>
              <a:rPr lang="en-US" sz="3600" dirty="0"/>
              <a:t> </a:t>
            </a:r>
            <a:r>
              <a:rPr lang="en-US" sz="3600" dirty="0" err="1"/>
              <a:t>svake</a:t>
            </a:r>
            <a:r>
              <a:rPr lang="en-US" sz="3600" dirty="0"/>
              <a:t> </a:t>
            </a:r>
            <a:r>
              <a:rPr lang="en-US" sz="3600" dirty="0" err="1"/>
              <a:t>godine</a:t>
            </a:r>
            <a:r>
              <a:rPr lang="en-US" sz="3600" dirty="0"/>
              <a:t> u </a:t>
            </a:r>
            <a:r>
              <a:rPr lang="en-US" sz="3600" dirty="0" err="1"/>
              <a:t>cilju</a:t>
            </a:r>
            <a:r>
              <a:rPr lang="en-US" sz="3600" dirty="0"/>
              <a:t> </a:t>
            </a:r>
            <a:r>
              <a:rPr lang="en-US" sz="3600" dirty="0" err="1"/>
              <a:t>optlate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Kasa</a:t>
            </a:r>
            <a:r>
              <a:rPr lang="en-US" sz="3600" dirty="0" smtClean="0"/>
              <a:t> </a:t>
            </a:r>
            <a:r>
              <a:rPr lang="en-US" sz="3600" dirty="0" err="1"/>
              <a:t>redovno</a:t>
            </a:r>
            <a:r>
              <a:rPr lang="en-US" sz="3600" dirty="0"/>
              <a:t> go</a:t>
            </a:r>
            <a:r>
              <a:rPr lang="sl-SI" sz="3600" dirty="0" smtClean="0"/>
              <a:t>diš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 err="1"/>
              <a:t>otkupljuje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berzi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ednosne</a:t>
            </a:r>
            <a:r>
              <a:rPr lang="en-US" sz="3600" dirty="0" smtClean="0"/>
              <a:t> </a:t>
            </a:r>
            <a:r>
              <a:rPr lang="en-US" sz="3600" dirty="0" err="1"/>
              <a:t>papire</a:t>
            </a:r>
            <a:r>
              <a:rPr lang="en-US" sz="3600" dirty="0"/>
              <a:t> (</a:t>
            </a:r>
            <a:r>
              <a:rPr lang="en-US" sz="3600" dirty="0" err="1"/>
              <a:t>obveznice</a:t>
            </a:r>
            <a:r>
              <a:rPr lang="en-US" sz="3600" dirty="0"/>
              <a:t>)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da bi </a:t>
            </a:r>
            <a:r>
              <a:rPr lang="en-US" sz="3600" dirty="0" err="1"/>
              <a:t>ih</a:t>
            </a:r>
            <a:r>
              <a:rPr lang="en-US" sz="3600" dirty="0"/>
              <a:t> od</a:t>
            </a:r>
            <a:r>
              <a:rPr lang="sl-SI" sz="3600" dirty="0"/>
              <a:t>mah</a:t>
            </a:r>
            <a:r>
              <a:rPr lang="en-US" sz="3600" dirty="0"/>
              <a:t> </a:t>
            </a:r>
            <a:r>
              <a:rPr lang="en-US" sz="3600" dirty="0" err="1" smtClean="0"/>
              <a:t>unov</a:t>
            </a:r>
            <a:r>
              <a:rPr lang="sl-SI" sz="3600" dirty="0"/>
              <a:t>č</a:t>
            </a:r>
            <a:r>
              <a:rPr lang="sl-SI" sz="3600" dirty="0" smtClean="0"/>
              <a:t>ila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da</a:t>
            </a:r>
            <a:r>
              <a:rPr lang="sl-SI" sz="3600" dirty="0"/>
              <a:t>l</a:t>
            </a:r>
            <a:r>
              <a:rPr lang="en-US" sz="3600" dirty="0"/>
              <a:t>je </a:t>
            </a:r>
            <a:r>
              <a:rPr lang="sr-Latn-ME" sz="3600" dirty="0" err="1"/>
              <a:t>č</a:t>
            </a:r>
            <a:r>
              <a:rPr lang="en-US" sz="3600" dirty="0" err="1" smtClean="0"/>
              <a:t>uvala</a:t>
            </a:r>
            <a:r>
              <a:rPr lang="en-US" sz="3600" dirty="0" smtClean="0"/>
              <a:t> </a:t>
            </a:r>
            <a:r>
              <a:rPr lang="en-US" sz="3600" dirty="0" err="1" smtClean="0"/>
              <a:t>napla</a:t>
            </a:r>
            <a:r>
              <a:rPr lang="sl-SI" sz="3600" dirty="0"/>
              <a:t>ć</a:t>
            </a:r>
            <a:r>
              <a:rPr lang="en-US" sz="3600" dirty="0" err="1" smtClean="0"/>
              <a:t>uju</a:t>
            </a:r>
            <a:r>
              <a:rPr lang="sl-SI" sz="3600" dirty="0"/>
              <a:t>c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dalje</a:t>
            </a:r>
            <a:r>
              <a:rPr lang="en-US" sz="3600" dirty="0"/>
              <a:t> </a:t>
            </a:r>
            <a:r>
              <a:rPr lang="en-US" sz="3600" dirty="0" err="1"/>
              <a:t>kamatu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kuponima</a:t>
            </a:r>
            <a:r>
              <a:rPr lang="en-US" sz="3600" dirty="0"/>
              <a:t> </a:t>
            </a:r>
            <a:r>
              <a:rPr lang="en-US" sz="3600" dirty="0" err="1"/>
              <a:t>tih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Ovaj</a:t>
            </a:r>
            <a:r>
              <a:rPr lang="en-US" sz="3600" dirty="0" smtClean="0"/>
              <a:t> </a:t>
            </a:r>
            <a:r>
              <a:rPr lang="en-US" sz="3600" dirty="0" err="1"/>
              <a:t>siatem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 je </a:t>
            </a:r>
            <a:r>
              <a:rPr lang="en-US" sz="3600" dirty="0" err="1"/>
              <a:t>pokazao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en-US" sz="3600" dirty="0" err="1"/>
              <a:t>negativnih</a:t>
            </a:r>
            <a:r>
              <a:rPr lang="en-US" sz="3600" dirty="0"/>
              <a:t> </a:t>
            </a:r>
            <a:r>
              <a:rPr lang="en-US" sz="3600" dirty="0" err="1"/>
              <a:t>strana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0421176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F75F-98F3-4CD5-83E4-58C3FC3EC85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9580C-6D49-40C6-A41A-C57E9974A119}" type="slidenum">
              <a:rPr lang="en-US"/>
              <a:pPr/>
              <a:t>73</a:t>
            </a:fld>
            <a:endParaRPr lang="en-US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/>
              <a:t>Fakultativna</a:t>
            </a:r>
            <a:r>
              <a:rPr lang="en-US" sz="3200" dirty="0"/>
              <a:t> </a:t>
            </a:r>
            <a:r>
              <a:rPr lang="en-US" sz="3200" dirty="0" err="1"/>
              <a:t>amortizacija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daje</a:t>
            </a:r>
            <a:r>
              <a:rPr lang="en-US" sz="3200" dirty="0"/>
              <a:t> </a:t>
            </a:r>
            <a:r>
              <a:rPr lang="en-US" sz="3200" dirty="0" err="1"/>
              <a:t>dosta</a:t>
            </a:r>
            <a:r>
              <a:rPr lang="en-US" sz="3200" dirty="0"/>
              <a:t> </a:t>
            </a:r>
            <a:r>
              <a:rPr lang="en-US" sz="3200" dirty="0" err="1"/>
              <a:t>operativnog</a:t>
            </a:r>
            <a:r>
              <a:rPr lang="en-US" sz="3200" dirty="0"/>
              <a:t> </a:t>
            </a:r>
            <a:r>
              <a:rPr lang="en-US" sz="3200" dirty="0" err="1"/>
              <a:t>prostora</a:t>
            </a:r>
            <a:r>
              <a:rPr lang="en-US" sz="3200" dirty="0"/>
              <a:t> </a:t>
            </a:r>
            <a:r>
              <a:rPr lang="en-US" sz="3200" dirty="0" err="1"/>
              <a:t>javnoj</a:t>
            </a:r>
            <a:r>
              <a:rPr lang="en-US" sz="3200" dirty="0"/>
              <a:t> </a:t>
            </a:r>
            <a:r>
              <a:rPr lang="en-US" sz="3200" dirty="0" err="1"/>
              <a:t>vlasti</a:t>
            </a:r>
            <a:r>
              <a:rPr lang="en-US" sz="3200" dirty="0"/>
              <a:t> da u </a:t>
            </a:r>
            <a:r>
              <a:rPr lang="en-US" sz="3200" dirty="0" err="1" smtClean="0"/>
              <a:t>vr</a:t>
            </a:r>
            <a:r>
              <a:rPr lang="sr-Latn-ME" sz="3200" dirty="0" smtClean="0"/>
              <a:t>ij</a:t>
            </a:r>
            <a:r>
              <a:rPr lang="en-US" sz="3200" dirty="0" err="1" smtClean="0"/>
              <a:t>eme</a:t>
            </a:r>
            <a:r>
              <a:rPr lang="en-US" sz="3200" dirty="0" smtClean="0"/>
              <a:t> </a:t>
            </a:r>
            <a:r>
              <a:rPr lang="en-US" sz="3200" dirty="0" err="1"/>
              <a:t>kriza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sl-SI" sz="3200" dirty="0"/>
              <a:t>l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ratnog</a:t>
            </a:r>
            <a:r>
              <a:rPr lang="en-US" sz="3200" dirty="0"/>
              <a:t> </a:t>
            </a:r>
            <a:r>
              <a:rPr lang="en-US" sz="3200" dirty="0" err="1"/>
              <a:t>stanja</a:t>
            </a:r>
            <a:r>
              <a:rPr lang="en-US" sz="3200" dirty="0"/>
              <a:t> ne </a:t>
            </a:r>
            <a:r>
              <a:rPr lang="en-US" sz="3200" dirty="0" err="1" smtClean="0"/>
              <a:t>vt</a:t>
            </a:r>
            <a:r>
              <a:rPr lang="sl-SI" sz="3200" dirty="0"/>
              <a:t>š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amortizacij</a:t>
            </a:r>
            <a:r>
              <a:rPr lang="sl-SI" sz="3200" dirty="0"/>
              <a:t>u,</a:t>
            </a:r>
            <a:r>
              <a:rPr lang="en-US" sz="3200" dirty="0"/>
              <a:t> a u </a:t>
            </a:r>
            <a:r>
              <a:rPr lang="en-US" sz="3200" dirty="0" err="1"/>
              <a:t>periodu</a:t>
            </a:r>
            <a:r>
              <a:rPr lang="en-US" sz="3200" dirty="0"/>
              <a:t> </a:t>
            </a:r>
            <a:r>
              <a:rPr lang="en-US" sz="3200" dirty="0" err="1"/>
              <a:t>mir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razvoja</a:t>
            </a:r>
            <a:r>
              <a:rPr lang="en-US" sz="3200" dirty="0"/>
              <a:t> da </a:t>
            </a:r>
            <a:r>
              <a:rPr lang="en-US" sz="3200" dirty="0" err="1"/>
              <a:t>nastavi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amortizacijom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Monetarna</a:t>
            </a:r>
            <a:r>
              <a:rPr lang="en-US" sz="3200" dirty="0"/>
              <a:t> </a:t>
            </a:r>
            <a:r>
              <a:rPr lang="en-US" sz="3200" dirty="0" err="1"/>
              <a:t>amortizacija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dugova</a:t>
            </a:r>
            <a:r>
              <a:rPr lang="en-US" sz="3200" dirty="0"/>
              <a:t> se </a:t>
            </a:r>
            <a:r>
              <a:rPr lang="en-US" sz="3200" dirty="0" err="1"/>
              <a:t>javlja</a:t>
            </a:r>
            <a:r>
              <a:rPr lang="en-US" sz="3200" dirty="0"/>
              <a:t> </a:t>
            </a:r>
            <a:r>
              <a:rPr lang="en-US" sz="3200" dirty="0" err="1"/>
              <a:t>kroz</a:t>
            </a:r>
            <a:r>
              <a:rPr lang="en-US" sz="3200" dirty="0"/>
              <a:t> </a:t>
            </a:r>
            <a:r>
              <a:rPr lang="en-US" sz="3200" dirty="0" err="1"/>
              <a:t>depre</a:t>
            </a:r>
            <a:r>
              <a:rPr lang="sl-SI" sz="3200" dirty="0"/>
              <a:t>s</a:t>
            </a:r>
            <a:r>
              <a:rPr lang="en-US" sz="3200" dirty="0" err="1"/>
              <a:t>ijaciju</a:t>
            </a:r>
            <a:r>
              <a:rPr lang="en-US" sz="3200" dirty="0"/>
              <a:t> </a:t>
            </a:r>
            <a:r>
              <a:rPr lang="en-US" sz="3200" dirty="0" err="1"/>
              <a:t>novca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pad </a:t>
            </a:r>
            <a:r>
              <a:rPr lang="en-US" sz="3200" dirty="0" err="1" smtClean="0"/>
              <a:t>vr</a:t>
            </a:r>
            <a:r>
              <a:rPr lang="sr-Latn-ME" sz="3200" dirty="0" smtClean="0"/>
              <a:t>ij</a:t>
            </a:r>
            <a:r>
              <a:rPr lang="en-US" sz="3200" dirty="0" err="1" smtClean="0"/>
              <a:t>ednosti</a:t>
            </a:r>
            <a:r>
              <a:rPr lang="en-US" sz="3200" dirty="0" smtClean="0"/>
              <a:t> </a:t>
            </a:r>
            <a:r>
              <a:rPr lang="en-US" sz="3200" dirty="0" err="1"/>
              <a:t>nacionalne</a:t>
            </a:r>
            <a:r>
              <a:rPr lang="en-US" sz="3200" dirty="0"/>
              <a:t> </a:t>
            </a:r>
            <a:r>
              <a:rPr lang="en-US" sz="3200" dirty="0" err="1"/>
              <a:t>valute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sr-Latn-ME" sz="3200" dirty="0" smtClean="0"/>
              <a:t>F</a:t>
            </a:r>
            <a:r>
              <a:rPr lang="en-US" sz="3200" dirty="0" err="1" smtClean="0"/>
              <a:t>inansijska</a:t>
            </a:r>
            <a:r>
              <a:rPr lang="en-US" sz="3200" dirty="0" smtClean="0"/>
              <a:t> </a:t>
            </a:r>
            <a:r>
              <a:rPr lang="en-US" sz="3200" dirty="0" err="1"/>
              <a:t>teorija</a:t>
            </a:r>
            <a:r>
              <a:rPr lang="en-US" sz="3200" dirty="0"/>
              <a:t> ne </a:t>
            </a:r>
            <a:r>
              <a:rPr lang="en-US" sz="3200" dirty="0" err="1"/>
              <a:t>prihvata</a:t>
            </a:r>
            <a:r>
              <a:rPr lang="en-US" sz="3200" dirty="0"/>
              <a:t> </a:t>
            </a:r>
            <a:r>
              <a:rPr lang="en-US" sz="3200" dirty="0" err="1"/>
              <a:t>ovaj</a:t>
            </a:r>
            <a:r>
              <a:rPr lang="en-US" sz="3200" dirty="0"/>
              <a:t> </a:t>
            </a:r>
            <a:r>
              <a:rPr lang="en-US" sz="3200" dirty="0" err="1" smtClean="0"/>
              <a:t>na</a:t>
            </a:r>
            <a:r>
              <a:rPr lang="sr-Latn-ME" sz="3200" dirty="0" smtClean="0"/>
              <a:t>č</a:t>
            </a:r>
            <a:r>
              <a:rPr lang="en-US" sz="3200" dirty="0" smtClean="0"/>
              <a:t>in </a:t>
            </a:r>
            <a:r>
              <a:rPr lang="en-US" sz="3200" dirty="0" err="1" smtClean="0"/>
              <a:t>ga</a:t>
            </a:r>
            <a:r>
              <a:rPr lang="sl-SI" sz="3200" dirty="0"/>
              <a:t>š</a:t>
            </a:r>
            <a:r>
              <a:rPr lang="en-US" sz="3200" dirty="0" err="1" smtClean="0"/>
              <a:t>enja</a:t>
            </a:r>
            <a:r>
              <a:rPr lang="en-US" sz="3200" dirty="0" smtClean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</a:t>
            </a:r>
            <a:r>
              <a:rPr lang="en-US" sz="3200" dirty="0" err="1"/>
              <a:t>obzirom</a:t>
            </a:r>
            <a:r>
              <a:rPr lang="en-US" sz="3200" dirty="0"/>
              <a:t> da </a:t>
            </a:r>
            <a:r>
              <a:rPr lang="en-US" sz="3200" dirty="0" err="1" smtClean="0"/>
              <a:t>najve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teret</a:t>
            </a:r>
            <a:r>
              <a:rPr lang="en-US" sz="3200" dirty="0"/>
              <a:t> </a:t>
            </a:r>
            <a:r>
              <a:rPr lang="en-US" sz="3200" dirty="0" err="1"/>
              <a:t>otpada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 smtClean="0"/>
              <a:t>siroma</a:t>
            </a:r>
            <a:r>
              <a:rPr lang="sr-Latn-ME" sz="3200" dirty="0" smtClean="0"/>
              <a:t>š</a:t>
            </a:r>
            <a:r>
              <a:rPr lang="en-US" sz="3200" dirty="0" err="1" smtClean="0"/>
              <a:t>nije</a:t>
            </a:r>
            <a:r>
              <a:rPr lang="en-US" sz="3200" dirty="0" smtClean="0"/>
              <a:t> </a:t>
            </a:r>
            <a:r>
              <a:rPr lang="en-US" sz="3200" dirty="0" err="1"/>
              <a:t>slojeve</a:t>
            </a:r>
            <a:r>
              <a:rPr lang="en-US" sz="3200" dirty="0"/>
              <a:t> </a:t>
            </a:r>
            <a:r>
              <a:rPr lang="en-US" sz="3200" dirty="0" err="1"/>
              <a:t>koji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snose</a:t>
            </a:r>
            <a:r>
              <a:rPr lang="en-US" sz="3200" dirty="0"/>
              <a:t> </a:t>
            </a:r>
            <a:r>
              <a:rPr lang="en-US" sz="3200" dirty="0" err="1"/>
              <a:t>teret</a:t>
            </a:r>
            <a:r>
              <a:rPr lang="en-US" sz="3200" dirty="0"/>
              <a:t> </a:t>
            </a:r>
            <a:r>
              <a:rPr lang="en-US" sz="3200" dirty="0" err="1"/>
              <a:t>inflacije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smtClean="0"/>
              <a:t>a </a:t>
            </a:r>
            <a:r>
              <a:rPr lang="en-US" sz="3200" dirty="0" err="1"/>
              <a:t>stopa</a:t>
            </a:r>
            <a:r>
              <a:rPr lang="en-US" sz="3200" dirty="0"/>
              <a:t> </a:t>
            </a:r>
            <a:r>
              <a:rPr lang="en-US" sz="3200" dirty="0" err="1"/>
              <a:t>inflacije</a:t>
            </a:r>
            <a:r>
              <a:rPr lang="en-US" sz="3200" dirty="0"/>
              <a:t>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/>
              <a:t>istog</a:t>
            </a:r>
            <a:r>
              <a:rPr lang="en-US" sz="3200" dirty="0"/>
              <a:t> </a:t>
            </a:r>
            <a:r>
              <a:rPr lang="en-US" sz="3200" dirty="0" err="1"/>
              <a:t>takvog</a:t>
            </a:r>
            <a:r>
              <a:rPr lang="en-US" sz="3200" dirty="0"/>
              <a:t> </a:t>
            </a:r>
            <a:r>
              <a:rPr lang="en-US" sz="3200" dirty="0" err="1" smtClean="0"/>
              <a:t>olak</a:t>
            </a:r>
            <a:r>
              <a:rPr lang="sl-SI" sz="3200" dirty="0"/>
              <a:t>š</a:t>
            </a:r>
            <a:r>
              <a:rPr lang="en-US" sz="3200" dirty="0" err="1" smtClean="0"/>
              <a:t>avanja</a:t>
            </a:r>
            <a:r>
              <a:rPr lang="en-US" sz="3200" dirty="0" smtClean="0"/>
              <a:t> </a:t>
            </a:r>
            <a:r>
              <a:rPr lang="en-US" sz="3200" dirty="0" err="1"/>
              <a:t>tereta</a:t>
            </a:r>
            <a:r>
              <a:rPr lang="en-US" sz="3200" dirty="0"/>
              <a:t> </a:t>
            </a:r>
            <a:r>
              <a:rPr lang="en-US" sz="3200" dirty="0" err="1"/>
              <a:t>otplate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od </a:t>
            </a:r>
            <a:r>
              <a:rPr lang="en-US" sz="3200" dirty="0" err="1"/>
              <a:t>strane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 err="1"/>
              <a:t>pog</a:t>
            </a:r>
            <a:r>
              <a:rPr lang="sl-SI" sz="3200" dirty="0"/>
              <a:t>otov</a:t>
            </a:r>
            <a:r>
              <a:rPr lang="en-US" sz="3200" dirty="0"/>
              <a:t>o se </a:t>
            </a:r>
            <a:r>
              <a:rPr lang="en-US" sz="3200" dirty="0" err="1"/>
              <a:t>otplata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 smtClean="0"/>
              <a:t>vr</a:t>
            </a:r>
            <a:r>
              <a:rPr lang="sl-SI" sz="3200" dirty="0"/>
              <a:t>š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samo</a:t>
            </a:r>
            <a:r>
              <a:rPr lang="en-US" sz="3200" dirty="0"/>
              <a:t> u </a:t>
            </a:r>
            <a:r>
              <a:rPr lang="en-US" sz="3200" dirty="0" err="1"/>
              <a:t>nominalnom</a:t>
            </a:r>
            <a:r>
              <a:rPr lang="en-US" sz="3200" dirty="0"/>
              <a:t>, a ne u </a:t>
            </a:r>
            <a:r>
              <a:rPr lang="en-US" sz="3200" dirty="0" err="1"/>
              <a:t>realnom</a:t>
            </a:r>
            <a:r>
              <a:rPr lang="en-US" sz="3200" dirty="0"/>
              <a:t> </a:t>
            </a:r>
            <a:r>
              <a:rPr lang="en-US" sz="3200" dirty="0" err="1" smtClean="0"/>
              <a:t>obliku</a:t>
            </a:r>
            <a:r>
              <a:rPr lang="sr-Latn-ME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1665733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9D4C-5410-4980-8C1A-8FA20681FF7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EBA0-2786-4093-BBF4-EE78B9C98C78}" type="slidenum">
              <a:rPr lang="en-US"/>
              <a:pPr/>
              <a:t>74</a:t>
            </a:fld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05307"/>
            <a:ext cx="10515600" cy="557165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D</a:t>
            </a:r>
            <a:r>
              <a:rPr lang="sr-Latn-ME" sz="3200" dirty="0" smtClean="0"/>
              <a:t>J</a:t>
            </a:r>
            <a:r>
              <a:rPr lang="en-US" sz="3200" dirty="0" smtClean="0"/>
              <a:t>ELOVANJE</a:t>
            </a:r>
            <a:r>
              <a:rPr lang="sl-SI" sz="3200" dirty="0" smtClean="0"/>
              <a:t> </a:t>
            </a:r>
            <a:r>
              <a:rPr lang="en-US" sz="3200" dirty="0"/>
              <a:t>INOSTRANIH DUGOVA	</a:t>
            </a:r>
          </a:p>
          <a:p>
            <a:pPr algn="just">
              <a:lnSpc>
                <a:spcPct val="80000"/>
              </a:lnSpc>
            </a:pPr>
            <a:r>
              <a:rPr lang="en-US" sz="3200" dirty="0" err="1"/>
              <a:t>Inostrani</a:t>
            </a:r>
            <a:r>
              <a:rPr lang="en-US" sz="3200" dirty="0"/>
              <a:t> dug </a:t>
            </a:r>
            <a:r>
              <a:rPr lang="en-US" sz="3200" dirty="0" err="1"/>
              <a:t>ima</a:t>
            </a:r>
            <a:r>
              <a:rPr lang="en-US" sz="3200" dirty="0"/>
              <a:t> </a:t>
            </a:r>
            <a:r>
              <a:rPr lang="en-US" sz="3200" dirty="0" err="1" smtClean="0"/>
              <a:t>razli</a:t>
            </a:r>
            <a:r>
              <a:rPr lang="sl-SI" sz="3200" dirty="0"/>
              <a:t>č</a:t>
            </a:r>
            <a:r>
              <a:rPr lang="en-US" sz="3200" dirty="0" err="1" smtClean="0"/>
              <a:t>ito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nacionalnu</a:t>
            </a:r>
            <a:r>
              <a:rPr lang="en-US" sz="3200" dirty="0"/>
              <a:t> </a:t>
            </a:r>
            <a:r>
              <a:rPr lang="en-US" sz="3200" dirty="0" err="1"/>
              <a:t>privredu</a:t>
            </a:r>
            <a:r>
              <a:rPr lang="en-US" sz="3200" dirty="0"/>
              <a:t> 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uziman</a:t>
            </a:r>
            <a:r>
              <a:rPr lang="sl-SI" sz="3200" dirty="0"/>
              <a:t>ja</a:t>
            </a:r>
            <a:r>
              <a:rPr lang="en-US" sz="3200" dirty="0"/>
              <a:t> </a:t>
            </a:r>
            <a:r>
              <a:rPr lang="en-US" sz="3200" dirty="0" err="1"/>
              <a:t>zajma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njegovog</a:t>
            </a:r>
            <a:r>
              <a:rPr lang="en-US" sz="3200" dirty="0"/>
              <a:t> </a:t>
            </a:r>
            <a:r>
              <a:rPr lang="en-US" sz="3200" dirty="0" err="1" smtClean="0"/>
              <a:t>vra</a:t>
            </a:r>
            <a:r>
              <a:rPr lang="sl-SI" sz="3200" dirty="0"/>
              <a:t>ć</a:t>
            </a:r>
            <a:r>
              <a:rPr lang="en-US" sz="3200" dirty="0" err="1" smtClean="0"/>
              <a:t>anja</a:t>
            </a:r>
            <a:r>
              <a:rPr lang="en-US" sz="32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200" dirty="0"/>
              <a:t>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kada</a:t>
            </a:r>
            <a:r>
              <a:rPr lang="en-US" sz="3200" dirty="0"/>
              <a:t> </a:t>
            </a:r>
            <a:r>
              <a:rPr lang="en-US" sz="3200" dirty="0" err="1"/>
              <a:t>uzima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 </a:t>
            </a: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 err="1"/>
              <a:t>finansijski</a:t>
            </a:r>
            <a:r>
              <a:rPr lang="en-US" sz="3200" dirty="0"/>
              <a:t> </a:t>
            </a:r>
            <a:r>
              <a:rPr lang="en-US" sz="3200" dirty="0" err="1"/>
              <a:t>potencijal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predstavlja</a:t>
            </a:r>
            <a:r>
              <a:rPr lang="en-US" sz="3200" dirty="0"/>
              <a:t> </a:t>
            </a:r>
            <a:r>
              <a:rPr lang="en-US" sz="3200" dirty="0" err="1"/>
              <a:t>novu</a:t>
            </a:r>
            <a:r>
              <a:rPr lang="en-US" sz="3200" dirty="0"/>
              <a:t> </a:t>
            </a:r>
            <a:r>
              <a:rPr lang="en-US" sz="3200" dirty="0" err="1"/>
              <a:t>osnovu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porast</a:t>
            </a:r>
            <a:r>
              <a:rPr lang="en-US" sz="3200" dirty="0"/>
              <a:t> </a:t>
            </a:r>
            <a:r>
              <a:rPr lang="en-US" sz="3200" dirty="0" err="1"/>
              <a:t>proizvodnje</a:t>
            </a:r>
            <a:r>
              <a:rPr lang="en-US" sz="3200" dirty="0"/>
              <a:t>, </a:t>
            </a:r>
            <a:r>
              <a:rPr lang="en-US" sz="3200" dirty="0" err="1"/>
              <a:t>zaposlenosti</a:t>
            </a:r>
            <a:r>
              <a:rPr lang="en-US" sz="3200" dirty="0"/>
              <a:t>, </a:t>
            </a:r>
            <a:r>
              <a:rPr lang="en-US" sz="3200" dirty="0" err="1"/>
              <a:t>investicija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80000"/>
              </a:lnSpc>
            </a:pP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err="1" smtClean="0"/>
              <a:t>anje</a:t>
            </a:r>
            <a:r>
              <a:rPr lang="en-US" sz="3200" dirty="0" smtClean="0"/>
              <a:t> </a:t>
            </a:r>
            <a:r>
              <a:rPr lang="en-US" sz="3200" dirty="0" err="1"/>
              <a:t>kupovne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 </a:t>
            </a:r>
            <a:r>
              <a:rPr lang="en-US" sz="3200" dirty="0" err="1"/>
              <a:t>nastale</a:t>
            </a:r>
            <a:r>
              <a:rPr lang="en-US" sz="3200" dirty="0"/>
              <a:t> </a:t>
            </a:r>
            <a:r>
              <a:rPr lang="en-US" sz="3200" dirty="0" err="1"/>
              <a:t>kroz</a:t>
            </a:r>
            <a:r>
              <a:rPr lang="en-US" sz="3200" dirty="0"/>
              <a:t> </a:t>
            </a:r>
            <a:r>
              <a:rPr lang="en-US" sz="3200" dirty="0" err="1"/>
              <a:t>priliv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(d</a:t>
            </a:r>
            <a:r>
              <a:rPr lang="sl-SI" sz="3200" dirty="0"/>
              <a:t>ij</a:t>
            </a:r>
            <a:r>
              <a:rPr lang="en-US" sz="3200" dirty="0" err="1"/>
              <a:t>ela</a:t>
            </a:r>
            <a:r>
              <a:rPr lang="en-US" sz="3200" dirty="0"/>
              <a:t> </a:t>
            </a:r>
            <a:r>
              <a:rPr lang="en-US" sz="3200" dirty="0" err="1"/>
              <a:t>tud</a:t>
            </a:r>
            <a:r>
              <a:rPr lang="sl-SI" sz="3200" dirty="0"/>
              <a:t>j</a:t>
            </a:r>
            <a:r>
              <a:rPr lang="en-US" sz="3200" dirty="0"/>
              <a:t>e</a:t>
            </a:r>
            <a:r>
              <a:rPr lang="sl-SI" sz="3200" dirty="0"/>
              <a:t>g</a:t>
            </a:r>
            <a:r>
              <a:rPr lang="en-US" sz="3200" dirty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) </a:t>
            </a:r>
            <a:r>
              <a:rPr lang="en-US" sz="3200" dirty="0" err="1"/>
              <a:t>stvara</a:t>
            </a:r>
            <a:r>
              <a:rPr lang="en-US" sz="3200" dirty="0"/>
              <a:t> se </a:t>
            </a:r>
            <a:r>
              <a:rPr lang="en-US" sz="3200" dirty="0" err="1"/>
              <a:t>visoka</a:t>
            </a:r>
            <a:r>
              <a:rPr lang="en-US" sz="3200" dirty="0"/>
              <a:t> </a:t>
            </a:r>
            <a:r>
              <a:rPr lang="en-US" sz="3200" dirty="0" err="1" smtClean="0"/>
              <a:t>doma</a:t>
            </a:r>
            <a:r>
              <a:rPr lang="sl-SI" sz="3200" dirty="0"/>
              <a:t>ć</a:t>
            </a:r>
            <a:r>
              <a:rPr lang="en-US" sz="3200" dirty="0" smtClean="0"/>
              <a:t>a </a:t>
            </a:r>
            <a:r>
              <a:rPr lang="en-US" sz="3200" dirty="0" err="1" smtClean="0"/>
              <a:t>potro</a:t>
            </a:r>
            <a:r>
              <a:rPr lang="sl-SI" sz="3200" dirty="0"/>
              <a:t>š</a:t>
            </a:r>
            <a:r>
              <a:rPr lang="en-US" sz="3200" dirty="0" err="1" smtClean="0"/>
              <a:t>nja</a:t>
            </a:r>
            <a:r>
              <a:rPr lang="en-US" sz="3200" dirty="0" smtClean="0"/>
              <a:t> </a:t>
            </a:r>
            <a:r>
              <a:rPr lang="en-US" sz="3200" dirty="0" err="1"/>
              <a:t>iznad</a:t>
            </a:r>
            <a:r>
              <a:rPr lang="en-US" sz="3200" dirty="0"/>
              <a:t> </a:t>
            </a:r>
            <a:r>
              <a:rPr lang="en-US" sz="3200" dirty="0" err="1" smtClean="0"/>
              <a:t>raspolo</a:t>
            </a:r>
            <a:r>
              <a:rPr lang="sr-Latn-ME" sz="3200" dirty="0" smtClean="0"/>
              <a:t>ž</a:t>
            </a:r>
            <a:r>
              <a:rPr lang="en-US" sz="3200" dirty="0" err="1" smtClean="0"/>
              <a:t>ivog</a:t>
            </a:r>
            <a:r>
              <a:rPr lang="en-US" sz="3200" dirty="0" smtClean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, to u </a:t>
            </a:r>
            <a:r>
              <a:rPr lang="en-US" sz="3200" dirty="0" err="1"/>
              <a:t>kr</a:t>
            </a:r>
            <a:r>
              <a:rPr lang="sl-SI" sz="3200" dirty="0"/>
              <a:t>a</a:t>
            </a:r>
            <a:r>
              <a:rPr lang="en-US" sz="3200" dirty="0" err="1"/>
              <a:t>jnjem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err="1" smtClean="0"/>
              <a:t>anja</a:t>
            </a:r>
            <a:r>
              <a:rPr lang="en-US" sz="3200" dirty="0" smtClean="0"/>
              <a:t> </a:t>
            </a:r>
            <a:r>
              <a:rPr lang="en-US" sz="3200" dirty="0" err="1"/>
              <a:t>nivoa</a:t>
            </a:r>
            <a:r>
              <a:rPr lang="en-US" sz="3200" dirty="0"/>
              <a:t> </a:t>
            </a:r>
            <a:r>
              <a:rPr lang="en-US" sz="3200" dirty="0" err="1"/>
              <a:t>realnih</a:t>
            </a:r>
            <a:r>
              <a:rPr lang="en-US" sz="3200" dirty="0"/>
              <a:t> </a:t>
            </a:r>
            <a:r>
              <a:rPr lang="en-US" sz="3200" dirty="0" err="1"/>
              <a:t>dobara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opreme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7179311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762" y="965915"/>
            <a:ext cx="10478037" cy="521104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smtClean="0"/>
              <a:t>S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to </a:t>
            </a:r>
            <a:r>
              <a:rPr lang="en-US" sz="3600" dirty="0" err="1" smtClean="0"/>
              <a:t>mo</a:t>
            </a:r>
            <a:r>
              <a:rPr lang="sl-SI" sz="3600" dirty="0" smtClean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imati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posledicu</a:t>
            </a:r>
            <a:r>
              <a:rPr lang="en-US" sz="3600" dirty="0" smtClean="0"/>
              <a:t> </a:t>
            </a:r>
            <a:r>
              <a:rPr lang="en-US" sz="3600" dirty="0" err="1" smtClean="0"/>
              <a:t>porast</a:t>
            </a:r>
            <a:r>
              <a:rPr lang="en-US" sz="3600" dirty="0" smtClean="0"/>
              <a:t> </a:t>
            </a:r>
            <a:r>
              <a:rPr lang="en-US" sz="3600" dirty="0" err="1" smtClean="0"/>
              <a:t>doma</a:t>
            </a:r>
            <a:r>
              <a:rPr lang="sl-SI" sz="3600" dirty="0" smtClean="0"/>
              <a:t>ć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en-US" sz="3600" dirty="0" err="1" smtClean="0"/>
              <a:t>nivoa</a:t>
            </a:r>
            <a:r>
              <a:rPr lang="en-US" sz="3600" dirty="0" smtClean="0"/>
              <a:t> c</a:t>
            </a:r>
            <a:r>
              <a:rPr lang="sl-SI" sz="3600" dirty="0" smtClean="0"/>
              <a:t>ij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nove</a:t>
            </a:r>
            <a:r>
              <a:rPr lang="en-US" sz="3600" dirty="0" smtClean="0"/>
              <a:t> </a:t>
            </a:r>
            <a:r>
              <a:rPr lang="en-US" sz="3600" dirty="0" err="1" smtClean="0"/>
              <a:t>preraspod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ele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Med</a:t>
            </a:r>
            <a:r>
              <a:rPr lang="sl-SI" sz="3600" dirty="0" smtClean="0"/>
              <a:t>j</a:t>
            </a:r>
            <a:r>
              <a:rPr lang="en-US" sz="3600" dirty="0" err="1" smtClean="0"/>
              <a:t>utim</a:t>
            </a:r>
            <a:r>
              <a:rPr lang="en-US" sz="3600" dirty="0" smtClean="0"/>
              <a:t>, ta</a:t>
            </a:r>
            <a:r>
              <a:rPr lang="sr-Latn-ME" sz="3600" dirty="0" smtClean="0"/>
              <a:t>da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mogu</a:t>
            </a:r>
            <a:r>
              <a:rPr lang="sl-SI" sz="3600" dirty="0" smtClean="0"/>
              <a:t>ć</a:t>
            </a:r>
            <a:r>
              <a:rPr lang="en-US" sz="3600" dirty="0" err="1" smtClean="0"/>
              <a:t>nost</a:t>
            </a:r>
            <a:r>
              <a:rPr lang="en-US" sz="3600" dirty="0" smtClean="0"/>
              <a:t> da </a:t>
            </a:r>
            <a:r>
              <a:rPr lang="en-US" sz="3600" dirty="0" err="1" smtClean="0"/>
              <a:t>ostvaruje</a:t>
            </a:r>
            <a:r>
              <a:rPr lang="en-US" sz="3600" dirty="0" smtClean="0"/>
              <a:t> vi</a:t>
            </a:r>
            <a:r>
              <a:rPr lang="sl-SI" sz="3600" dirty="0"/>
              <a:t>š</a:t>
            </a:r>
            <a:r>
              <a:rPr lang="en-US" sz="3600" dirty="0" smtClean="0"/>
              <a:t>u </a:t>
            </a:r>
            <a:r>
              <a:rPr lang="en-US" sz="3600" dirty="0" err="1" smtClean="0"/>
              <a:t>stopu</a:t>
            </a:r>
            <a:r>
              <a:rPr lang="en-US" sz="3600" dirty="0" smtClean="0"/>
              <a:t> </a:t>
            </a:r>
            <a:r>
              <a:rPr lang="en-US" sz="3600" dirty="0" err="1" smtClean="0"/>
              <a:t>rasta</a:t>
            </a:r>
            <a:r>
              <a:rPr lang="en-US" sz="3600" dirty="0" smtClean="0"/>
              <a:t> bez </a:t>
            </a:r>
            <a:r>
              <a:rPr lang="en-US" sz="3600" dirty="0" err="1" smtClean="0"/>
              <a:t>obuzdavanja</a:t>
            </a:r>
            <a:r>
              <a:rPr lang="en-US" sz="3600" dirty="0" smtClean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(li</a:t>
            </a:r>
            <a:r>
              <a:rPr lang="sr-Latn-ME" sz="3600" dirty="0" smtClean="0"/>
              <a:t>č</a:t>
            </a:r>
            <a:r>
              <a:rPr lang="en-US" sz="3600" dirty="0" smtClean="0"/>
              <a:t>ne </a:t>
            </a:r>
            <a:r>
              <a:rPr lang="en-US" sz="3600" dirty="0" err="1" smtClean="0"/>
              <a:t>i</a:t>
            </a:r>
            <a:r>
              <a:rPr lang="en-US" sz="3600" dirty="0" smtClean="0"/>
              <a:t> 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te</a:t>
            </a:r>
            <a:r>
              <a:rPr lang="en-US" sz="3600" dirty="0" smtClean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).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Javni</a:t>
            </a:r>
            <a:r>
              <a:rPr lang="en-US" sz="3600" dirty="0" smtClean="0"/>
              <a:t> dug </a:t>
            </a:r>
            <a:r>
              <a:rPr lang="en-US" sz="3600" dirty="0" err="1" smtClean="0"/>
              <a:t>dobija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b="1" dirty="0" smtClean="0"/>
              <a:t> </a:t>
            </a:r>
            <a:r>
              <a:rPr lang="en-US" sz="3600" dirty="0" err="1" smtClean="0"/>
              <a:t>karakteristike</a:t>
            </a:r>
            <a:r>
              <a:rPr lang="en-US" sz="3600" dirty="0" smtClean="0"/>
              <a:t> „</a:t>
            </a:r>
            <a:r>
              <a:rPr lang="en-US" sz="3600" dirty="0" err="1" smtClean="0"/>
              <a:t>dodatn</a:t>
            </a:r>
            <a:r>
              <a:rPr lang="sl-SI" sz="3600" dirty="0" smtClean="0"/>
              <a:t>e</a:t>
            </a:r>
            <a:r>
              <a:rPr lang="en-US" sz="3600" dirty="0" smtClean="0"/>
              <a:t>" </a:t>
            </a:r>
            <a:r>
              <a:rPr lang="en-US" sz="3600" dirty="0" err="1" smtClean="0"/>
              <a:t>nacionalne</a:t>
            </a:r>
            <a:r>
              <a:rPr lang="en-US" sz="3600" dirty="0" smtClean="0"/>
              <a:t> </a:t>
            </a:r>
            <a:r>
              <a:rPr lang="en-US" sz="3600" dirty="0" err="1" smtClean="0"/>
              <a:t>aku</a:t>
            </a:r>
            <a:r>
              <a:rPr lang="sr-Latn-ME" sz="3600" dirty="0" smtClean="0"/>
              <a:t>mul</a:t>
            </a:r>
            <a:r>
              <a:rPr lang="en-US" sz="3600" dirty="0" err="1" smtClean="0"/>
              <a:t>acije</a:t>
            </a:r>
            <a:r>
              <a:rPr lang="en-US" sz="3600" dirty="0" smtClean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7863387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7E3C-1337-4684-A74C-DDE76AD58C0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6970-D827-44FA-9E75-C2F732188007}" type="slidenum">
              <a:rPr lang="en-US"/>
              <a:pPr/>
              <a:t>76</a:t>
            </a:fld>
            <a:endParaRPr lang="en-US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1217" y="540913"/>
            <a:ext cx="10632583" cy="56360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drugoj</a:t>
            </a:r>
            <a:r>
              <a:rPr lang="en-US" sz="3600" dirty="0"/>
              <a:t> </a:t>
            </a:r>
            <a:r>
              <a:rPr lang="en-US" sz="3600" dirty="0" err="1"/>
              <a:t>fazi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prisp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eva</a:t>
            </a:r>
            <a:r>
              <a:rPr lang="en-US" sz="3600" dirty="0" smtClean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sl-SI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otplata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do</a:t>
            </a:r>
            <a:r>
              <a:rPr lang="sl-SI" sz="3600" dirty="0"/>
              <a:t>l</a:t>
            </a:r>
            <a:r>
              <a:rPr lang="en-US" sz="3600" dirty="0" err="1"/>
              <a:t>azi</a:t>
            </a:r>
            <a:r>
              <a:rPr lang="en-US" sz="3600" dirty="0"/>
              <a:t> do </a:t>
            </a:r>
            <a:r>
              <a:rPr lang="en-US" sz="3600" dirty="0" err="1" smtClean="0"/>
              <a:t>odlivanja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ij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nacionalnog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dosp</a:t>
            </a:r>
            <a:r>
              <a:rPr lang="sl-SI" sz="3600" dirty="0"/>
              <a:t>j</a:t>
            </a:r>
            <a:r>
              <a:rPr lang="en-US" sz="3600" dirty="0" err="1"/>
              <a:t>elim</a:t>
            </a:r>
            <a:r>
              <a:rPr lang="en-US" sz="3600" dirty="0"/>
              <a:t> </a:t>
            </a:r>
            <a:r>
              <a:rPr lang="en-US" sz="3600" dirty="0" err="1"/>
              <a:t>anuitetima</a:t>
            </a:r>
            <a:r>
              <a:rPr lang="en-US" sz="3600" dirty="0"/>
              <a:t>, </a:t>
            </a:r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predstavlja</a:t>
            </a:r>
            <a:r>
              <a:rPr lang="en-US" sz="3600" dirty="0"/>
              <a:t> </a:t>
            </a:r>
            <a:r>
              <a:rPr lang="sr-Latn-ME" sz="3600" dirty="0" smtClean="0"/>
              <a:t>odliv sredstava</a:t>
            </a:r>
            <a:r>
              <a:rPr lang="en-US" sz="3600" dirty="0" smtClean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nacionalnu</a:t>
            </a:r>
            <a:r>
              <a:rPr lang="en-US" sz="3600" dirty="0"/>
              <a:t> </a:t>
            </a:r>
            <a:r>
              <a:rPr lang="en-US" sz="3600" dirty="0" err="1"/>
              <a:t>privredu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 smtClean="0"/>
              <a:t>Otplata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sl-SI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 err="1"/>
              <a:t>daleko</a:t>
            </a:r>
            <a:r>
              <a:rPr lang="en-US" sz="3600" dirty="0"/>
              <a:t> </a:t>
            </a:r>
            <a:r>
              <a:rPr lang="sl-SI" sz="3600" dirty="0"/>
              <a:t>j</a:t>
            </a:r>
            <a:r>
              <a:rPr lang="en-US" sz="3600" dirty="0" smtClean="0"/>
              <a:t>a</a:t>
            </a:r>
            <a:r>
              <a:rPr lang="sl-SI" sz="3600" dirty="0"/>
              <a:t>č</a:t>
            </a:r>
            <a:r>
              <a:rPr lang="en-US" sz="3600" dirty="0" smtClean="0"/>
              <a:t>e </a:t>
            </a:r>
            <a:r>
              <a:rPr lang="en-US" sz="3600" dirty="0" err="1"/>
              <a:t>pogoditi</a:t>
            </a:r>
            <a:r>
              <a:rPr lang="en-US" sz="3600" dirty="0"/>
              <a:t> one </a:t>
            </a:r>
            <a:r>
              <a:rPr lang="en-US" sz="3600" dirty="0" err="1"/>
              <a:t>privrede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</a:t>
            </a:r>
            <a:r>
              <a:rPr lang="en-US" sz="3600" dirty="0" err="1"/>
              <a:t>upotr</a:t>
            </a:r>
            <a:r>
              <a:rPr lang="sl-SI" sz="3600" dirty="0"/>
              <a:t>ij</a:t>
            </a:r>
            <a:r>
              <a:rPr lang="en-US" sz="3600" dirty="0" err="1"/>
              <a:t>ebile</a:t>
            </a:r>
            <a:r>
              <a:rPr lang="en-US" sz="3600" dirty="0"/>
              <a:t> u </a:t>
            </a:r>
            <a:r>
              <a:rPr lang="en-US" sz="3600" dirty="0" err="1"/>
              <a:t>korisne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produktivne</a:t>
            </a:r>
            <a:r>
              <a:rPr lang="en-US" sz="3600" dirty="0"/>
              <a:t> </a:t>
            </a:r>
            <a:r>
              <a:rPr lang="en-US" sz="3600" dirty="0" err="1" smtClean="0"/>
              <a:t>svthe</a:t>
            </a:r>
            <a:r>
              <a:rPr lang="sr-Latn-ME" sz="3600" dirty="0" smtClean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 </a:t>
            </a:r>
            <a:r>
              <a:rPr lang="sr-Latn-ME" sz="3600" dirty="0" smtClean="0"/>
              <a:t>One koje nijesu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bazi</a:t>
            </a:r>
            <a:r>
              <a:rPr lang="en-US" sz="3600" dirty="0"/>
              <a:t> </a:t>
            </a:r>
            <a:r>
              <a:rPr lang="en-US" sz="3600" dirty="0" err="1"/>
              <a:t>tih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ostvarile</a:t>
            </a:r>
            <a:r>
              <a:rPr lang="en-US" sz="3600" dirty="0"/>
              <a:t> </a:t>
            </a:r>
            <a:r>
              <a:rPr lang="en-US" sz="3600" dirty="0" err="1"/>
              <a:t>novi</a:t>
            </a:r>
            <a:r>
              <a:rPr lang="en-US" sz="3600" dirty="0"/>
              <a:t> </a:t>
            </a:r>
            <a:r>
              <a:rPr lang="en-US" sz="3600" dirty="0" err="1"/>
              <a:t>nacionalni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ak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znatno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 </a:t>
            </a:r>
            <a:r>
              <a:rPr lang="en-US" sz="3600" dirty="0" err="1"/>
              <a:t>stvorene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Jedino</a:t>
            </a:r>
            <a:r>
              <a:rPr lang="en-US" sz="3600" dirty="0" smtClean="0"/>
              <a:t> </a:t>
            </a:r>
            <a:r>
              <a:rPr lang="en-US" sz="3600" dirty="0"/>
              <a:t>u tome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jeste</a:t>
            </a:r>
            <a:r>
              <a:rPr lang="en-US" sz="3600" dirty="0"/>
              <a:t> </a:t>
            </a:r>
            <a:r>
              <a:rPr lang="en-US" sz="3600" dirty="0" err="1"/>
              <a:t>racionalni</a:t>
            </a:r>
            <a:r>
              <a:rPr lang="en-US" sz="3600" dirty="0"/>
              <a:t> </a:t>
            </a:r>
            <a:r>
              <a:rPr lang="en-US" sz="3600" dirty="0" err="1"/>
              <a:t>smisao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spoljnih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 smtClean="0"/>
              <a:t>zajmo</a:t>
            </a:r>
            <a:r>
              <a:rPr lang="sr-Latn-ME" sz="3600" dirty="0" smtClean="0"/>
              <a:t>v</a:t>
            </a:r>
            <a:r>
              <a:rPr lang="en-US" sz="3600" dirty="0" smtClean="0"/>
              <a:t>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4334382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8996-039C-47A4-9AC5-BED578D2277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A50B-8211-476A-A1CA-68D7B413EFDD}" type="slidenum">
              <a:rPr lang="en-US"/>
              <a:pPr/>
              <a:t>77</a:t>
            </a:fld>
            <a:endParaRPr lang="en-US"/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02276"/>
            <a:ext cx="10515600" cy="5674687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n-US" sz="3600" dirty="0" err="1"/>
              <a:t>Istina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 </a:t>
            </a:r>
            <a:r>
              <a:rPr lang="en-US" sz="3600" dirty="0" smtClean="0"/>
              <a:t>„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ni</a:t>
            </a:r>
            <a:r>
              <a:rPr lang="en-US" sz="3600" dirty="0"/>
              <a:t>" </a:t>
            </a:r>
            <a:r>
              <a:rPr lang="en-US" sz="3600" dirty="0" err="1"/>
              <a:t>zajmovi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da se </a:t>
            </a:r>
            <a:r>
              <a:rPr lang="en-US" sz="3600" dirty="0" err="1"/>
              <a:t>jave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„</a:t>
            </a:r>
            <a:r>
              <a:rPr lang="en-US" sz="3600" dirty="0" err="1"/>
              <a:t>produktivni</a:t>
            </a:r>
            <a:r>
              <a:rPr lang="en-US" sz="3600" dirty="0"/>
              <a:t>",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/>
              <a:t>onda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en-US" sz="3600" dirty="0" err="1"/>
              <a:t>sredstvima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formiraju</a:t>
            </a:r>
            <a:r>
              <a:rPr lang="en-US" sz="3600" dirty="0"/>
              <a:t> </a:t>
            </a:r>
            <a:r>
              <a:rPr lang="en-US" sz="3600" dirty="0" err="1"/>
              <a:t>produktivne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(</a:t>
            </a:r>
            <a:r>
              <a:rPr lang="en-US" sz="3600" dirty="0" err="1"/>
              <a:t>investiciona</a:t>
            </a:r>
            <a:r>
              <a:rPr lang="en-US" sz="3600" dirty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nja</a:t>
            </a:r>
            <a:r>
              <a:rPr lang="en-US" sz="3600" dirty="0" smtClean="0"/>
              <a:t>)</a:t>
            </a:r>
            <a:r>
              <a:rPr lang="sr-Latn-ME" sz="3600" dirty="0" smtClean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sr-Latn-ME" sz="3600" dirty="0" err="1"/>
              <a:t>P</a:t>
            </a:r>
            <a:r>
              <a:rPr lang="en-US" sz="3600" dirty="0" err="1" smtClean="0"/>
              <a:t>ri</a:t>
            </a:r>
            <a:r>
              <a:rPr lang="en-US" sz="3600" dirty="0" smtClean="0"/>
              <a:t> </a:t>
            </a:r>
            <a:r>
              <a:rPr lang="sl-SI" sz="3600" dirty="0" smtClean="0"/>
              <a:t>če</a:t>
            </a:r>
            <a:r>
              <a:rPr lang="en-US" sz="3600" dirty="0" smtClean="0"/>
              <a:t>mu </a:t>
            </a:r>
            <a:r>
              <a:rPr lang="en-US" sz="3600" dirty="0"/>
              <a:t>ne</a:t>
            </a:r>
            <a:r>
              <a:rPr lang="en-US" sz="3600" b="1" dirty="0"/>
              <a:t> </a:t>
            </a:r>
            <a:r>
              <a:rPr lang="en-US" sz="3600" dirty="0" err="1"/>
              <a:t>dalazi</a:t>
            </a:r>
            <a:r>
              <a:rPr lang="en-US" sz="3600" dirty="0"/>
              <a:t> do </a:t>
            </a:r>
            <a:r>
              <a:rPr lang="en-US" sz="3600" dirty="0" err="1"/>
              <a:t>pritiska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potrebne</a:t>
            </a:r>
            <a:r>
              <a:rPr lang="en-US" sz="3600" dirty="0"/>
              <a:t> </a:t>
            </a:r>
            <a:r>
              <a:rPr lang="en-US" sz="3600" dirty="0" err="1"/>
              <a:t>opreme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sirovina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r-Latn-ME" sz="3600" dirty="0" smtClean="0"/>
              <a:t>č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najve</a:t>
            </a:r>
            <a:r>
              <a:rPr lang="sl-SI" sz="3600" dirty="0"/>
              <a:t>ć</a:t>
            </a:r>
            <a:r>
              <a:rPr lang="en-US" sz="3600" dirty="0" err="1" smtClean="0"/>
              <a:t>im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ij</a:t>
            </a:r>
            <a:r>
              <a:rPr lang="en-US" sz="3600" dirty="0" err="1"/>
              <a:t>elom</a:t>
            </a:r>
            <a:r>
              <a:rPr lang="en-US" sz="3600" dirty="0"/>
              <a:t> to </a:t>
            </a:r>
            <a:r>
              <a:rPr lang="en-US" sz="3600" dirty="0" err="1" smtClean="0"/>
              <a:t>odra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stimulans</a:t>
            </a:r>
            <a:r>
              <a:rPr lang="en-US" sz="3600" dirty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en-US" sz="3600" dirty="0" err="1" smtClean="0"/>
              <a:t>oj</a:t>
            </a:r>
            <a:r>
              <a:rPr lang="en-US" sz="3600" dirty="0" smtClean="0"/>
              <a:t> </a:t>
            </a:r>
            <a:r>
              <a:rPr lang="en-US" sz="3600" dirty="0" err="1"/>
              <a:t>proizvodnji</a:t>
            </a:r>
            <a:r>
              <a:rPr lang="en-US" sz="3600" dirty="0"/>
              <a:t>  </a:t>
            </a:r>
            <a:r>
              <a:rPr lang="en-US" sz="3600" dirty="0" err="1"/>
              <a:t>proizvoda</a:t>
            </a:r>
            <a:r>
              <a:rPr lang="en-US" sz="3600" dirty="0"/>
              <a:t> (</a:t>
            </a:r>
            <a:r>
              <a:rPr lang="en-US" sz="3600" dirty="0" err="1"/>
              <a:t>supstitucija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U </a:t>
            </a:r>
            <a:r>
              <a:rPr lang="en-US" sz="3600" dirty="0" err="1"/>
              <a:t>prvoj</a:t>
            </a:r>
            <a:r>
              <a:rPr lang="en-US" sz="3600" dirty="0"/>
              <a:t> </a:t>
            </a:r>
            <a:r>
              <a:rPr lang="en-US" sz="3600" dirty="0" err="1"/>
              <a:t>fazi</a:t>
            </a:r>
            <a:r>
              <a:rPr lang="en-US" sz="3600" dirty="0"/>
              <a:t> </a:t>
            </a:r>
            <a:r>
              <a:rPr lang="en-US" sz="3600" dirty="0" err="1"/>
              <a:t>nastaju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edede</a:t>
            </a:r>
            <a:r>
              <a:rPr lang="en-US" sz="3600" dirty="0" smtClean="0"/>
              <a:t> prom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ene</a:t>
            </a:r>
            <a:r>
              <a:rPr lang="en-US" sz="3600" dirty="0"/>
              <a:t>: </a:t>
            </a:r>
            <a:r>
              <a:rPr lang="en-US" sz="3600" dirty="0" err="1"/>
              <a:t>porast</a:t>
            </a:r>
            <a:r>
              <a:rPr lang="sl-SI" sz="3600" dirty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porast</a:t>
            </a:r>
            <a:r>
              <a:rPr lang="en-US" sz="3600" dirty="0"/>
              <a:t> </a:t>
            </a:r>
            <a:r>
              <a:rPr lang="en-US" sz="3600" dirty="0" smtClean="0"/>
              <a:t>c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uvoza</a:t>
            </a:r>
            <a:r>
              <a:rPr lang="sr-Latn-ME" sz="3600" dirty="0" smtClean="0"/>
              <a:t>. </a:t>
            </a:r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en-US" sz="3600" dirty="0"/>
              <a:t>To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ukazuje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potrebu</a:t>
            </a:r>
            <a:r>
              <a:rPr lang="en-US" sz="3600" dirty="0"/>
              <a:t> </a:t>
            </a:r>
            <a:r>
              <a:rPr lang="en-US" sz="3600" dirty="0" err="1"/>
              <a:t>kontrole</a:t>
            </a:r>
            <a:r>
              <a:rPr lang="en-US" sz="3600" dirty="0"/>
              <a:t> </a:t>
            </a:r>
            <a:r>
              <a:rPr lang="en-US" sz="3600" dirty="0" err="1"/>
              <a:t>inostranog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.</a:t>
            </a:r>
            <a:endParaRPr lang="en-US" sz="36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3567994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B90F-68FE-45E8-84B5-B69C0D40351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93EF-DBB5-4274-B72E-18F886C10036}" type="slidenum">
              <a:rPr lang="en-US"/>
              <a:pPr/>
              <a:t>78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Autofit/>
          </a:bodyPr>
          <a:lstStyle/>
          <a:p>
            <a:r>
              <a:rPr lang="en-US" sz="3600" b="1" dirty="0"/>
              <a:t>SAVREMENI </a:t>
            </a:r>
            <a:r>
              <a:rPr lang="en-US" sz="3600" b="1" dirty="0" smtClean="0"/>
              <a:t>DR</a:t>
            </a:r>
            <a:r>
              <a:rPr lang="sr-Latn-ME" sz="3600" b="1" dirty="0" smtClean="0"/>
              <a:t>Ž</a:t>
            </a:r>
            <a:r>
              <a:rPr lang="en-US" sz="3600" b="1" dirty="0" smtClean="0"/>
              <a:t>AVNI </a:t>
            </a:r>
            <a:r>
              <a:rPr lang="en-US" sz="3600" b="1" dirty="0"/>
              <a:t>EKONOMSKI INTERVENCIONIZAM I </a:t>
            </a:r>
            <a:r>
              <a:rPr lang="en-US" sz="3600" b="1" dirty="0" smtClean="0"/>
              <a:t>POLITI</a:t>
            </a:r>
            <a:r>
              <a:rPr lang="sr-Latn-ME" sz="3600" b="1" dirty="0" smtClean="0"/>
              <a:t>K</a:t>
            </a:r>
            <a:r>
              <a:rPr lang="en-US" sz="3600" b="1" dirty="0" smtClean="0"/>
              <a:t>A </a:t>
            </a:r>
            <a:r>
              <a:rPr lang="en-US" sz="3600" b="1" dirty="0"/>
              <a:t>JAVNOG DUGA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84856"/>
            <a:ext cx="10515600" cy="4992107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dirty="0" smtClean="0"/>
              <a:t>D</a:t>
            </a:r>
            <a:r>
              <a:rPr lang="sl-SI" dirty="0" smtClean="0"/>
              <a:t>RŽ</a:t>
            </a:r>
            <a:r>
              <a:rPr lang="en-US" dirty="0" smtClean="0"/>
              <a:t>AVNI </a:t>
            </a:r>
            <a:r>
              <a:rPr lang="en-US" dirty="0"/>
              <a:t>INTERVENCIONIZAM I EKSPLOZIVNI RAST</a:t>
            </a:r>
            <a:br>
              <a:rPr lang="en-US" dirty="0"/>
            </a:br>
            <a:r>
              <a:rPr lang="sl-SI" dirty="0"/>
              <a:t>JAVNOG DUGA</a:t>
            </a:r>
          </a:p>
          <a:p>
            <a:pPr algn="just">
              <a:lnSpc>
                <a:spcPct val="90000"/>
              </a:lnSpc>
            </a:pPr>
            <a:r>
              <a:rPr lang="sl-SI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sr-Latn-ME" sz="3200" dirty="0" smtClean="0"/>
              <a:t>je </a:t>
            </a:r>
            <a:r>
              <a:rPr lang="en-US" sz="3200" dirty="0" err="1" smtClean="0"/>
              <a:t>zna</a:t>
            </a:r>
            <a:r>
              <a:rPr lang="sr-Latn-ME" sz="3200" dirty="0" smtClean="0"/>
              <a:t>č</a:t>
            </a:r>
            <a:r>
              <a:rPr lang="en-US" sz="3200" dirty="0" err="1" smtClean="0"/>
              <a:t>aj</a:t>
            </a:r>
            <a:r>
              <a:rPr lang="sr-Latn-ME" sz="3200" dirty="0" smtClean="0"/>
              <a:t>n</a:t>
            </a:r>
            <a:r>
              <a:rPr lang="en-US" sz="3200" dirty="0" err="1" smtClean="0"/>
              <a:t>ije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interesantije</a:t>
            </a:r>
            <a:r>
              <a:rPr lang="en-US" sz="3200" dirty="0"/>
              <a:t> 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u </a:t>
            </a:r>
            <a:r>
              <a:rPr lang="en-US" sz="3200" dirty="0" err="1"/>
              <a:t>savremenoj</a:t>
            </a:r>
            <a:r>
              <a:rPr lang="en-US" sz="3200" dirty="0"/>
              <a:t> </a:t>
            </a:r>
            <a:r>
              <a:rPr lang="en-US" sz="3200" dirty="0" err="1"/>
              <a:t>privredi</a:t>
            </a:r>
            <a:r>
              <a:rPr lang="en-US" sz="3200" dirty="0"/>
              <a:t>, s </a:t>
            </a:r>
            <a:r>
              <a:rPr lang="en-US" sz="3200" dirty="0" err="1"/>
              <a:t>jedne</a:t>
            </a:r>
            <a:r>
              <a:rPr lang="en-US" sz="3200" dirty="0"/>
              <a:t> </a:t>
            </a:r>
            <a:r>
              <a:rPr lang="en-US" sz="3200" dirty="0" err="1"/>
              <a:t>strane</a:t>
            </a:r>
            <a:r>
              <a:rPr lang="en-US" sz="3200" dirty="0"/>
              <a:t>,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njegov</a:t>
            </a:r>
            <a:r>
              <a:rPr lang="en-US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/>
              <a:t>br</a:t>
            </a:r>
            <a:r>
              <a:rPr lang="sl-SI" sz="3200" dirty="0"/>
              <a:t>z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u </a:t>
            </a:r>
            <a:r>
              <a:rPr lang="en-US" sz="3200" dirty="0" err="1"/>
              <a:t>odnosu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ukupna</a:t>
            </a:r>
            <a:r>
              <a:rPr lang="en-US" sz="3200" dirty="0"/>
              <a:t> </a:t>
            </a:r>
            <a:r>
              <a:rPr lang="en-US" sz="3200" dirty="0" smtClean="0"/>
              <a:t>bud</a:t>
            </a:r>
            <a:r>
              <a:rPr lang="sl-SI" sz="3200" dirty="0"/>
              <a:t>ž</a:t>
            </a:r>
            <a:r>
              <a:rPr lang="en-US" sz="3200" dirty="0" err="1" smtClean="0"/>
              <a:t>etska</a:t>
            </a:r>
            <a:r>
              <a:rPr lang="en-US" sz="3200" dirty="0" smtClean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nacionalni</a:t>
            </a:r>
            <a:r>
              <a:rPr lang="en-US" sz="3200" dirty="0"/>
              <a:t> </a:t>
            </a:r>
            <a:r>
              <a:rPr lang="en-US" sz="3200" dirty="0" err="1"/>
              <a:t>dohodak</a:t>
            </a:r>
            <a:r>
              <a:rPr lang="en-US" sz="3200" dirty="0"/>
              <a:t>, </a:t>
            </a:r>
            <a:r>
              <a:rPr lang="en-US" sz="3200" dirty="0" err="1"/>
              <a:t>odnosno</a:t>
            </a:r>
            <a:r>
              <a:rPr lang="en-US" sz="3200" dirty="0"/>
              <a:t> </a:t>
            </a:r>
            <a:r>
              <a:rPr lang="en-US" sz="3200" dirty="0" err="1"/>
              <a:t>akumulaciju</a:t>
            </a:r>
            <a:r>
              <a:rPr lang="en-US" sz="3200" dirty="0"/>
              <a:t>, u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/>
              <a:t>razvijenih</a:t>
            </a:r>
            <a:r>
              <a:rPr lang="en-US" sz="3200" dirty="0"/>
              <a:t> </a:t>
            </a:r>
            <a:r>
              <a:rPr lang="en-US" sz="3200" dirty="0" err="1" smtClean="0"/>
              <a:t>zema</a:t>
            </a:r>
            <a:r>
              <a:rPr lang="sr-Latn-ME" sz="3200" dirty="0" smtClean="0"/>
              <a:t>l</a:t>
            </a:r>
            <a:r>
              <a:rPr lang="en-US" sz="3200" dirty="0" smtClean="0"/>
              <a:t>ja</a:t>
            </a:r>
            <a:r>
              <a:rPr lang="en-US" sz="3200" dirty="0"/>
              <a:t>, s </a:t>
            </a:r>
            <a:r>
              <a:rPr lang="en-US" sz="3200" dirty="0" err="1"/>
              <a:t>druge</a:t>
            </a:r>
            <a:r>
              <a:rPr lang="en-US" sz="3200" dirty="0"/>
              <a:t> </a:t>
            </a:r>
            <a:r>
              <a:rPr lang="en-US" sz="3200" dirty="0" err="1" smtClean="0"/>
              <a:t>strane</a:t>
            </a:r>
            <a:r>
              <a:rPr lang="sr-Latn-ME" sz="3200" dirty="0" smtClean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sr-Latn-ME" sz="3200" dirty="0" err="1"/>
              <a:t>S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sl-SI" sz="3200" dirty="0" smtClean="0"/>
              <a:t>češćce se</a:t>
            </a:r>
            <a:r>
              <a:rPr lang="en-US" sz="3200" dirty="0" smtClean="0"/>
              <a:t> </a:t>
            </a:r>
            <a:r>
              <a:rPr lang="en-US" sz="3200" dirty="0" err="1"/>
              <a:t>postavljaju</a:t>
            </a:r>
            <a:r>
              <a:rPr lang="en-US" sz="3200" dirty="0"/>
              <a:t> </a:t>
            </a:r>
            <a:r>
              <a:rPr lang="en-US" sz="3200" dirty="0" err="1" smtClean="0"/>
              <a:t>zaht</a:t>
            </a:r>
            <a:r>
              <a:rPr lang="sr-Latn-ME" sz="3200" dirty="0" smtClean="0"/>
              <a:t>j</a:t>
            </a:r>
            <a:r>
              <a:rPr lang="en-US" sz="3200" dirty="0" err="1" smtClean="0"/>
              <a:t>ev</a:t>
            </a:r>
            <a:r>
              <a:rPr lang="en-US" sz="3200" dirty="0" smtClean="0"/>
              <a:t> </a:t>
            </a:r>
            <a:r>
              <a:rPr lang="en-US" sz="3200" dirty="0" err="1"/>
              <a:t>pred</a:t>
            </a:r>
            <a:r>
              <a:rPr lang="en-US" sz="3200" dirty="0"/>
              <a:t> </a:t>
            </a:r>
            <a:r>
              <a:rPr lang="en-US" sz="3200" dirty="0" err="1"/>
              <a:t>ekonomsku</a:t>
            </a:r>
            <a:r>
              <a:rPr lang="en-US" sz="3200" dirty="0"/>
              <a:t> </a:t>
            </a:r>
            <a:r>
              <a:rPr lang="en-US" sz="3200" dirty="0" err="1"/>
              <a:t>teoriju</a:t>
            </a:r>
            <a:r>
              <a:rPr lang="en-US" sz="3200" dirty="0"/>
              <a:t> da </a:t>
            </a:r>
            <a:r>
              <a:rPr lang="en-US" sz="3200" dirty="0" err="1"/>
              <a:t>taj</a:t>
            </a:r>
            <a:r>
              <a:rPr lang="en-US" sz="3200" dirty="0"/>
              <a:t> segment </a:t>
            </a:r>
            <a:r>
              <a:rPr lang="en-US" sz="3200" dirty="0" err="1"/>
              <a:t>monetarnog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finansijskog</a:t>
            </a:r>
            <a:r>
              <a:rPr lang="en-US" sz="3200" dirty="0"/>
              <a:t> s</a:t>
            </a:r>
            <a:r>
              <a:rPr lang="sl-SI" sz="3200" dirty="0"/>
              <a:t>i</a:t>
            </a:r>
            <a:r>
              <a:rPr lang="en-US" sz="3200" dirty="0" err="1"/>
              <a:t>stema</a:t>
            </a:r>
            <a:r>
              <a:rPr lang="en-US" sz="3200" dirty="0"/>
              <a:t> </a:t>
            </a:r>
            <a:r>
              <a:rPr lang="sl-SI" sz="3200" dirty="0"/>
              <a:t>š</a:t>
            </a:r>
            <a:r>
              <a:rPr lang="en-US" sz="3200" dirty="0" smtClean="0"/>
              <a:t>ire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dublje</a:t>
            </a:r>
            <a:r>
              <a:rPr lang="en-US" sz="3200" dirty="0"/>
              <a:t> </a:t>
            </a:r>
            <a:r>
              <a:rPr lang="en-US" sz="3200" dirty="0" err="1"/>
              <a:t>analizira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3308173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DD73E-F1FC-42D9-AF68-83877D7374B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B210-37A0-4011-BAF9-619D81175050}" type="slidenum">
              <a:rPr lang="en-US"/>
              <a:pPr/>
              <a:t>79</a:t>
            </a:fld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065" y="605307"/>
            <a:ext cx="10722735" cy="557165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smtClean="0"/>
              <a:t>ELOVANJE </a:t>
            </a:r>
            <a:r>
              <a:rPr lang="sr-Latn-ME" dirty="0" smtClean="0"/>
              <a:t>JA</a:t>
            </a:r>
            <a:r>
              <a:rPr lang="en-US" dirty="0" smtClean="0"/>
              <a:t>VNOG </a:t>
            </a:r>
            <a:r>
              <a:rPr lang="sr-Latn-ME" dirty="0" smtClean="0"/>
              <a:t> </a:t>
            </a:r>
            <a:r>
              <a:rPr lang="en-US" dirty="0" smtClean="0"/>
              <a:t>DUGA </a:t>
            </a:r>
            <a:endParaRPr lang="sr-Latn-ME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 smtClean="0"/>
              <a:t>Javni</a:t>
            </a:r>
            <a:r>
              <a:rPr lang="en-US" dirty="0" smtClean="0"/>
              <a:t> </a:t>
            </a:r>
            <a:r>
              <a:rPr lang="en-US" dirty="0"/>
              <a:t>dug u </a:t>
            </a:r>
            <a:r>
              <a:rPr lang="en-US" dirty="0" err="1"/>
              <a:t>modemoj</a:t>
            </a:r>
            <a:r>
              <a:rPr lang="en-US" i="1" dirty="0"/>
              <a:t> </a:t>
            </a:r>
            <a:r>
              <a:rPr lang="en-US" dirty="0" err="1"/>
              <a:t>privredi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l-SI" dirty="0"/>
              <a:t>l</a:t>
            </a:r>
            <a:r>
              <a:rPr lang="en-US" dirty="0"/>
              <a:t>o </a:t>
            </a:r>
            <a:r>
              <a:rPr lang="en-US" dirty="0" err="1" smtClean="0"/>
              <a:t>zna</a:t>
            </a:r>
            <a:r>
              <a:rPr lang="sl-SI" dirty="0"/>
              <a:t>č</a:t>
            </a:r>
            <a:r>
              <a:rPr lang="en-US" dirty="0" err="1" smtClean="0"/>
              <a:t>ajna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raznovrsna</a:t>
            </a:r>
            <a:r>
              <a:rPr lang="en-US" dirty="0"/>
              <a:t> d</a:t>
            </a:r>
            <a:r>
              <a:rPr lang="sl-SI" dirty="0"/>
              <a:t>j</a:t>
            </a:r>
            <a:r>
              <a:rPr lang="en-US" dirty="0" err="1" smtClean="0"/>
              <a:t>elovanja</a:t>
            </a:r>
            <a:r>
              <a:rPr lang="sr-Latn-ME" dirty="0" smtClean="0"/>
              <a:t>.</a:t>
            </a:r>
            <a:endParaRPr lang="sr-Latn-ME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dirty="0" smtClean="0"/>
              <a:t>Ne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eknomska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l-SI" dirty="0"/>
              <a:t>ć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ekonomska</a:t>
            </a:r>
            <a:r>
              <a:rPr lang="en-US" dirty="0"/>
              <a:t> </a:t>
            </a:r>
            <a:r>
              <a:rPr lang="en-US" dirty="0" err="1"/>
              <a:t>potitika</a:t>
            </a:r>
            <a:r>
              <a:rPr lang="en-US" dirty="0"/>
              <a:t> </a:t>
            </a:r>
            <a:r>
              <a:rPr lang="en-US" dirty="0" err="1"/>
              <a:t>poklanja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l-SI" dirty="0"/>
              <a:t>ć</a:t>
            </a:r>
            <a:r>
              <a:rPr lang="en-US" dirty="0" smtClean="0"/>
              <a:t>u pa</a:t>
            </a:r>
            <a:r>
              <a:rPr lang="sl-SI" dirty="0"/>
              <a:t>ž</a:t>
            </a:r>
            <a:r>
              <a:rPr lang="en-US" dirty="0" err="1" smtClean="0"/>
              <a:t>nju</a:t>
            </a:r>
            <a:r>
              <a:rPr lang="en-US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diferencira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brojna</a:t>
            </a:r>
            <a:r>
              <a:rPr lang="en-US" dirty="0"/>
              <a:t> d</a:t>
            </a:r>
            <a:r>
              <a:rPr lang="sl-SI" dirty="0"/>
              <a:t>j</a:t>
            </a:r>
            <a:r>
              <a:rPr lang="en-US" dirty="0" err="1"/>
              <a:t>elovanja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klasifikovati</a:t>
            </a:r>
            <a:r>
              <a:rPr lang="en-US" dirty="0"/>
              <a:t> u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pravaca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032966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03EB4-4423-4C84-A925-D72CFA1AF3F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5375-C06A-4718-AE18-30BED5D90C99}" type="slidenum">
              <a:rPr lang="en-US"/>
              <a:pPr/>
              <a:t>8</a:t>
            </a:fld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875763"/>
            <a:ext cx="10606825" cy="53012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1) </a:t>
            </a:r>
            <a:r>
              <a:rPr lang="en-US" sz="3600" dirty="0" smtClean="0"/>
              <a:t>KLASI</a:t>
            </a:r>
            <a:r>
              <a:rPr lang="sr-Latn-ME" sz="3600" dirty="0" smtClean="0"/>
              <a:t>Č</a:t>
            </a:r>
            <a:r>
              <a:rPr lang="en-US" sz="3600" dirty="0" smtClean="0"/>
              <a:t>NA</a:t>
            </a:r>
            <a:r>
              <a:rPr lang="sl-SI" sz="3600" dirty="0" smtClean="0"/>
              <a:t> </a:t>
            </a:r>
            <a:r>
              <a:rPr lang="sl-SI" sz="3600" dirty="0"/>
              <a:t>T</a:t>
            </a:r>
            <a:r>
              <a:rPr lang="en-US" sz="3600" dirty="0"/>
              <a:t>EOR</a:t>
            </a:r>
            <a:r>
              <a:rPr lang="sl-SI" sz="3600" dirty="0"/>
              <a:t>IJ</a:t>
            </a:r>
            <a:r>
              <a:rPr lang="en-US" sz="3600" dirty="0"/>
              <a:t>A JAVNOG DUGA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, u </a:t>
            </a:r>
            <a:r>
              <a:rPr lang="en-US" sz="3600" dirty="0" err="1"/>
              <a:t>duhu</a:t>
            </a:r>
            <a:r>
              <a:rPr lang="en-US" sz="3600" dirty="0"/>
              <a:t> </a:t>
            </a:r>
            <a:r>
              <a:rPr lang="en-US" sz="3600" dirty="0" err="1"/>
              <a:t>svojih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stavova</a:t>
            </a:r>
            <a:r>
              <a:rPr lang="en-US" sz="3600" dirty="0"/>
              <a:t> u </a:t>
            </a:r>
            <a:r>
              <a:rPr lang="en-US" sz="3600" dirty="0" err="1"/>
              <a:t>vezi</a:t>
            </a:r>
            <a:r>
              <a:rPr lang="en-US" sz="3600" dirty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uloge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 (</a:t>
            </a:r>
            <a:r>
              <a:rPr lang="en-US" sz="3600" dirty="0" err="1"/>
              <a:t>neutralnog</a:t>
            </a:r>
            <a:r>
              <a:rPr lang="en-US" sz="3600" dirty="0"/>
              <a:t> </a:t>
            </a:r>
            <a:r>
              <a:rPr lang="en-US" sz="3600" dirty="0" err="1"/>
              <a:t>novca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kredita</a:t>
            </a:r>
            <a:r>
              <a:rPr lang="en-US" sz="3600" dirty="0"/>
              <a:t>, </a:t>
            </a:r>
            <a:r>
              <a:rPr lang="en-US" sz="3600" dirty="0" err="1"/>
              <a:t>neutralne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 err="1"/>
              <a:t>ave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pokri</a:t>
            </a:r>
            <a:r>
              <a:rPr lang="sl-SI" sz="3600" dirty="0"/>
              <a:t>c</a:t>
            </a:r>
            <a:r>
              <a:rPr lang="en-US" sz="3600" dirty="0"/>
              <a:t>a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 smtClean="0"/>
              <a:t>)</a:t>
            </a:r>
            <a:r>
              <a:rPr lang="sr-Latn-M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potpunosti</a:t>
            </a:r>
            <a:r>
              <a:rPr lang="en-US" sz="3600" dirty="0"/>
              <a:t> </a:t>
            </a:r>
            <a:r>
              <a:rPr lang="en-US" sz="3600" dirty="0" err="1"/>
              <a:t>odbacuje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</a:t>
            </a:r>
            <a:r>
              <a:rPr lang="sl-SI" sz="3600" dirty="0"/>
              <a:t>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Istina</a:t>
            </a:r>
            <a:r>
              <a:rPr lang="en-US" sz="3600" dirty="0"/>
              <a:t>, </a:t>
            </a:r>
            <a:r>
              <a:rPr lang="en-US" sz="3600" dirty="0" err="1"/>
              <a:t>ukoliko</a:t>
            </a:r>
            <a:r>
              <a:rPr lang="en-US" sz="3600" dirty="0"/>
              <a:t> </a:t>
            </a:r>
            <a:r>
              <a:rPr lang="en-US" sz="3600" dirty="0" err="1"/>
              <a:t>ga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prihvata</a:t>
            </a:r>
            <a:r>
              <a:rPr lang="en-US" sz="3600" dirty="0"/>
              <a:t>, </a:t>
            </a:r>
            <a:r>
              <a:rPr lang="en-US" sz="3600" dirty="0" err="1"/>
              <a:t>dugovi</a:t>
            </a:r>
            <a:r>
              <a:rPr lang="en-US" sz="3600" dirty="0"/>
              <a:t> se </a:t>
            </a:r>
            <a:r>
              <a:rPr lang="en-US" sz="3600" dirty="0" err="1"/>
              <a:t>tretiraju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elemenat</a:t>
            </a:r>
            <a:r>
              <a:rPr lang="en-US" sz="3600" dirty="0"/>
              <a:t> </a:t>
            </a:r>
            <a:r>
              <a:rPr lang="en-US" sz="3600" dirty="0" err="1"/>
              <a:t>uspostavljanja</a:t>
            </a:r>
            <a:r>
              <a:rPr lang="en-US" sz="3600" dirty="0"/>
              <a:t> </a:t>
            </a:r>
            <a:r>
              <a:rPr lang="en-US" sz="3600" dirty="0" err="1" smtClean="0"/>
              <a:t>ravnote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u </a:t>
            </a:r>
            <a:r>
              <a:rPr lang="en-US" sz="3600" dirty="0" err="1"/>
              <a:t>bu</a:t>
            </a:r>
            <a:r>
              <a:rPr lang="sl-SI" sz="3600" dirty="0" smtClean="0"/>
              <a:t>dž</a:t>
            </a:r>
            <a:r>
              <a:rPr lang="en-US" sz="3600" dirty="0" err="1" smtClean="0"/>
              <a:t>etu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nastali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 </a:t>
            </a:r>
            <a:r>
              <a:rPr lang="en-US" sz="3600" dirty="0" err="1"/>
              <a:t>treba</a:t>
            </a:r>
            <a:r>
              <a:rPr lang="en-US" sz="3600" dirty="0"/>
              <a:t> da </a:t>
            </a:r>
            <a:r>
              <a:rPr lang="sr-Latn-ME" sz="3600" dirty="0" smtClean="0"/>
              <a:t>se </a:t>
            </a:r>
            <a:r>
              <a:rPr lang="en-US" sz="3600" dirty="0" err="1" smtClean="0"/>
              <a:t>pokrivaju</a:t>
            </a:r>
            <a:r>
              <a:rPr lang="en-US" sz="3600" dirty="0" smtClean="0"/>
              <a:t> </a:t>
            </a:r>
            <a:r>
              <a:rPr lang="en-US" sz="3600" dirty="0" err="1"/>
              <a:t>vanrednim</a:t>
            </a:r>
            <a:r>
              <a:rPr lang="en-US" sz="3600" dirty="0"/>
              <a:t> </a:t>
            </a:r>
            <a:r>
              <a:rPr lang="en-US" sz="3600" dirty="0" err="1"/>
              <a:t>prihodima</a:t>
            </a:r>
            <a:r>
              <a:rPr lang="en-US" sz="3600" dirty="0"/>
              <a:t> (</a:t>
            </a:r>
            <a:r>
              <a:rPr lang="en-US" sz="3600" dirty="0" err="1"/>
              <a:t>dugovima</a:t>
            </a:r>
            <a:r>
              <a:rPr lang="en-US" sz="3600" dirty="0"/>
              <a:t>), a ne p</a:t>
            </a:r>
            <a:r>
              <a:rPr lang="sl-SI" sz="3600" dirty="0"/>
              <a:t>o</a:t>
            </a:r>
            <a:r>
              <a:rPr lang="en-US" sz="3600" dirty="0" err="1"/>
              <a:t>rezima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872898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981635"/>
            <a:ext cx="10614212" cy="5195328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pravci</a:t>
            </a:r>
            <a:r>
              <a:rPr lang="en-US" sz="3600" dirty="0"/>
              <a:t> d</a:t>
            </a:r>
            <a:r>
              <a:rPr lang="sr-Latn-ME" sz="3600" dirty="0"/>
              <a:t>j</a:t>
            </a:r>
            <a:r>
              <a:rPr lang="en-US" sz="3600" dirty="0" err="1"/>
              <a:t>elovan</a:t>
            </a:r>
            <a:r>
              <a:rPr lang="sl-SI" sz="3600" dirty="0"/>
              <a:t>j</a:t>
            </a:r>
            <a:r>
              <a:rPr lang="en-US" sz="3600" dirty="0"/>
              <a:t>a </a:t>
            </a:r>
            <a:r>
              <a:rPr lang="en-US" sz="3600" dirty="0" err="1"/>
              <a:t>su</a:t>
            </a:r>
            <a:r>
              <a:rPr lang="en-US" sz="3600" dirty="0"/>
              <a:t>: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Monetarno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elovanje</a:t>
            </a:r>
            <a:r>
              <a:rPr lang="en-US" sz="3600" dirty="0"/>
              <a:t>,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Razvojno</a:t>
            </a:r>
            <a:r>
              <a:rPr lang="en-US" sz="3600" dirty="0"/>
              <a:t> </a:t>
            </a:r>
            <a:r>
              <a:rPr lang="en-US" sz="3600" dirty="0" err="1"/>
              <a:t>konjunkturno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elovanje</a:t>
            </a:r>
            <a:r>
              <a:rPr lang="en-US" sz="3600" dirty="0"/>
              <a:t>,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Stabilizaciono</a:t>
            </a:r>
            <a:r>
              <a:rPr lang="en-US" sz="3600" dirty="0"/>
              <a:t> </a:t>
            </a:r>
            <a:r>
              <a:rPr lang="sr-Latn-ME" sz="3600" dirty="0" smtClean="0"/>
              <a:t>djelovanje</a:t>
            </a:r>
            <a:r>
              <a:rPr lang="en-US" sz="3600" dirty="0" smtClean="0"/>
              <a:t> </a:t>
            </a:r>
            <a:endParaRPr lang="sl-SI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70723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0523-69D2-4467-A4DD-5AAB7DDE32D2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E353-6F70-48BE-A363-A7DFAD6D0C4A}" type="slidenum">
              <a:rPr lang="en-US"/>
              <a:pPr/>
              <a:t>81</a:t>
            </a:fld>
            <a:endParaRPr lang="en-US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sr-Latn-ME" sz="3600" dirty="0"/>
              <a:t>j</a:t>
            </a:r>
            <a:r>
              <a:rPr lang="sr-Latn-ME" sz="3600" dirty="0" smtClean="0"/>
              <a:t>e sve</a:t>
            </a:r>
            <a:r>
              <a:rPr lang="en-US" sz="3600" dirty="0" smtClean="0"/>
              <a:t> </a:t>
            </a:r>
            <a:r>
              <a:rPr lang="sl-SI" sz="3600" dirty="0" smtClean="0"/>
              <a:t>viš</a:t>
            </a:r>
            <a:r>
              <a:rPr lang="en-US" sz="3600" dirty="0" smtClean="0"/>
              <a:t>e </a:t>
            </a:r>
            <a:r>
              <a:rPr lang="en-US" sz="3600" dirty="0" err="1"/>
              <a:t>primorana</a:t>
            </a:r>
            <a:r>
              <a:rPr lang="en-US" sz="3600" dirty="0"/>
              <a:t> da se </a:t>
            </a:r>
            <a:r>
              <a:rPr lang="en-US" sz="3600" dirty="0" err="1" smtClean="0"/>
              <a:t>pona</a:t>
            </a:r>
            <a:r>
              <a:rPr lang="sl-SI" sz="3600" dirty="0"/>
              <a:t>š</a:t>
            </a:r>
            <a:r>
              <a:rPr lang="en-US" sz="3600" dirty="0" smtClean="0"/>
              <a:t>a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ostali</a:t>
            </a:r>
            <a:r>
              <a:rPr lang="en-US" sz="3600" dirty="0"/>
              <a:t> </a:t>
            </a:r>
            <a:r>
              <a:rPr lang="sr-Latn-ME" sz="3600" dirty="0" smtClean="0"/>
              <a:t>ekonomski </a:t>
            </a:r>
            <a:r>
              <a:rPr lang="en-US" sz="3600" dirty="0" err="1" smtClean="0"/>
              <a:t>subjekti</a:t>
            </a:r>
            <a:r>
              <a:rPr lang="sr-Latn-ME" sz="3600" dirty="0"/>
              <a:t>.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/>
              <a:t>D</a:t>
            </a:r>
            <a:r>
              <a:rPr lang="en-US" sz="3600" dirty="0" smtClean="0"/>
              <a:t>a </a:t>
            </a:r>
            <a:r>
              <a:rPr lang="en-US" sz="3600" dirty="0" err="1"/>
              <a:t>pozajmljuje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 smtClean="0"/>
              <a:t>žiš</a:t>
            </a:r>
            <a:r>
              <a:rPr lang="en-US" sz="3600" dirty="0" err="1" smtClean="0"/>
              <a:t>tu</a:t>
            </a:r>
            <a:r>
              <a:rPr lang="en-US" sz="3600" dirty="0"/>
              <a:t>, da </a:t>
            </a:r>
            <a:r>
              <a:rPr lang="en-US" sz="3600" dirty="0" err="1"/>
              <a:t>stvara</a:t>
            </a:r>
            <a:r>
              <a:rPr lang="en-US" sz="3600" dirty="0"/>
              <a:t> </a:t>
            </a:r>
            <a:r>
              <a:rPr lang="en-US" sz="3600" dirty="0" err="1"/>
              <a:t>normalne</a:t>
            </a:r>
            <a:r>
              <a:rPr lang="en-US" sz="3600" dirty="0"/>
              <a:t> </a:t>
            </a:r>
            <a:r>
              <a:rPr lang="en-US" sz="3600" dirty="0" err="1"/>
              <a:t>finansijske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 </a:t>
            </a:r>
            <a:r>
              <a:rPr lang="en-US" sz="3600" dirty="0" err="1"/>
              <a:t>bilaterarnog</a:t>
            </a:r>
            <a:r>
              <a:rPr lang="en-US" sz="3600" dirty="0"/>
              <a:t> </a:t>
            </a:r>
            <a:r>
              <a:rPr lang="en-US" sz="3600" dirty="0" err="1"/>
              <a:t>karaktera</a:t>
            </a:r>
            <a:r>
              <a:rPr lang="en-US" sz="3600" dirty="0"/>
              <a:t>;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 smtClean="0"/>
              <a:t>Međutim o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jednostavno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se </a:t>
            </a:r>
            <a:r>
              <a:rPr lang="en-US" sz="3600" dirty="0" err="1"/>
              <a:t>okrene</a:t>
            </a:r>
            <a:r>
              <a:rPr lang="en-US" sz="3600" dirty="0"/>
              <a:t> </a:t>
            </a:r>
            <a:r>
              <a:rPr lang="en-US" sz="3600" dirty="0" err="1"/>
              <a:t>centralnoj</a:t>
            </a:r>
            <a:r>
              <a:rPr lang="en-US" sz="3600" dirty="0"/>
              <a:t> </a:t>
            </a:r>
            <a:r>
              <a:rPr lang="en-US" sz="3600" dirty="0" err="1"/>
              <a:t>banci</a:t>
            </a:r>
            <a:r>
              <a:rPr lang="en-US" sz="3600" dirty="0"/>
              <a:t>,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joj</a:t>
            </a:r>
            <a:r>
              <a:rPr lang="en-US" sz="3600" dirty="0"/>
              <a:t> je </a:t>
            </a:r>
            <a:r>
              <a:rPr lang="en-US" sz="3600" dirty="0" err="1"/>
              <a:t>stalno</a:t>
            </a:r>
            <a:r>
              <a:rPr lang="en-US" sz="3600" dirty="0"/>
              <a:t> pod </a:t>
            </a:r>
            <a:r>
              <a:rPr lang="en-US" sz="3600" dirty="0" err="1"/>
              <a:t>kontrolom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u </a:t>
            </a:r>
            <a:r>
              <a:rPr lang="en-US" sz="3600" dirty="0" err="1"/>
              <a:t>rukama</a:t>
            </a:r>
            <a:r>
              <a:rPr lang="en-US" sz="3600" dirty="0"/>
              <a:t> da </a:t>
            </a:r>
            <a:r>
              <a:rPr lang="en-US" sz="3600" dirty="0" err="1"/>
              <a:t>gotovo</a:t>
            </a:r>
            <a:r>
              <a:rPr lang="en-US" sz="3600" dirty="0"/>
              <a:t> </a:t>
            </a:r>
            <a:r>
              <a:rPr lang="en-US" sz="3600" dirty="0" err="1"/>
              <a:t>unilateralnom</a:t>
            </a:r>
            <a:r>
              <a:rPr lang="en-US" sz="3600" dirty="0"/>
              <a:t> </a:t>
            </a:r>
            <a:r>
              <a:rPr lang="en-US" sz="3600" dirty="0" err="1"/>
              <a:t>odlukom</a:t>
            </a:r>
            <a:r>
              <a:rPr lang="en-US" sz="3600" dirty="0"/>
              <a:t> </a:t>
            </a:r>
            <a:r>
              <a:rPr lang="en-US" sz="3600" dirty="0" err="1"/>
              <a:t>osigura</a:t>
            </a:r>
            <a:r>
              <a:rPr lang="en-US" sz="3600" dirty="0"/>
              <a:t> </a:t>
            </a:r>
            <a:r>
              <a:rPr lang="en-US" sz="3600" dirty="0" err="1"/>
              <a:t>potrebna</a:t>
            </a:r>
            <a:r>
              <a:rPr lang="en-US" sz="3600" dirty="0"/>
              <a:t> </a:t>
            </a:r>
            <a:r>
              <a:rPr lang="en-US" sz="3600" dirty="0" err="1" smtClean="0"/>
              <a:t>nov</a:t>
            </a:r>
            <a:r>
              <a:rPr lang="sl-SI" sz="3600" dirty="0"/>
              <a:t>č</a:t>
            </a:r>
            <a:r>
              <a:rPr lang="en-US" sz="3600" dirty="0" err="1" smtClean="0"/>
              <a:t>ana</a:t>
            </a:r>
            <a:r>
              <a:rPr lang="en-US" sz="3600" dirty="0" smtClean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eno</a:t>
            </a:r>
            <a:r>
              <a:rPr lang="en-US" sz="3600" dirty="0"/>
              <a:t> </a:t>
            </a:r>
            <a:r>
              <a:rPr lang="en-US" sz="3600" dirty="0" err="1"/>
              <a:t>ostvarenje</a:t>
            </a:r>
            <a:r>
              <a:rPr lang="en-US" sz="3600" dirty="0"/>
              <a:t> u </a:t>
            </a:r>
            <a:r>
              <a:rPr lang="en-US" sz="3600" dirty="0" err="1"/>
              <a:t>okviru</a:t>
            </a:r>
            <a:r>
              <a:rPr lang="en-US" sz="3600" dirty="0"/>
              <a:t> </a:t>
            </a:r>
            <a:r>
              <a:rPr lang="en-US" sz="3600" dirty="0" smtClean="0"/>
              <a:t>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tih</a:t>
            </a:r>
            <a:r>
              <a:rPr lang="en-US" sz="3600" dirty="0" smtClean="0"/>
              <a:t> </a:t>
            </a:r>
            <a:r>
              <a:rPr lang="en-US" sz="3600" dirty="0" err="1"/>
              <a:t>ciljeva</a:t>
            </a:r>
            <a:r>
              <a:rPr lang="en-US" sz="3600" dirty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sl-SI" sz="3600" dirty="0"/>
              <a:t>p</a:t>
            </a:r>
            <a:r>
              <a:rPr lang="en-US" sz="3600" dirty="0" err="1"/>
              <a:t>olitike</a:t>
            </a:r>
            <a:r>
              <a:rPr lang="en-US" sz="3600" dirty="0"/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xmlns="" val="42562162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900953"/>
            <a:ext cx="10560424" cy="527601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Narasli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ž</a:t>
            </a:r>
            <a:r>
              <a:rPr lang="en-US" sz="3600" dirty="0" err="1"/>
              <a:t>avni</a:t>
            </a:r>
            <a:r>
              <a:rPr lang="en-US" sz="3600" dirty="0"/>
              <a:t> </a:t>
            </a:r>
            <a:r>
              <a:rPr lang="en-US" sz="3600" dirty="0" err="1"/>
              <a:t>intervencionizam</a:t>
            </a:r>
            <a:r>
              <a:rPr lang="en-US" sz="3600" dirty="0"/>
              <a:t> </a:t>
            </a:r>
            <a:r>
              <a:rPr lang="en-US" sz="3600" dirty="0" err="1"/>
              <a:t>stvara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/>
              <a:t>ire </a:t>
            </a:r>
            <a:r>
              <a:rPr lang="en-US" sz="3600" dirty="0" err="1"/>
              <a:t>osnove</a:t>
            </a:r>
            <a:r>
              <a:rPr lang="en-US" sz="3600" dirty="0"/>
              <a:t> </a:t>
            </a:r>
            <a:r>
              <a:rPr lang="en-US" sz="3600" dirty="0" err="1"/>
              <a:t>novog</a:t>
            </a:r>
            <a:r>
              <a:rPr lang="en-US" sz="3600" dirty="0"/>
              <a:t> m</a:t>
            </a:r>
            <a:r>
              <a:rPr lang="sl-SI" sz="3600" dirty="0"/>
              <a:t>j</a:t>
            </a:r>
            <a:r>
              <a:rPr lang="en-US" sz="3600" dirty="0" err="1"/>
              <a:t>esta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dirty="0"/>
              <a:t> mu se </a:t>
            </a:r>
            <a:r>
              <a:rPr lang="en-US" sz="3600" dirty="0" err="1"/>
              <a:t>priroda</a:t>
            </a:r>
            <a:r>
              <a:rPr lang="en-US" sz="3600" dirty="0"/>
              <a:t> </a:t>
            </a:r>
            <a:r>
              <a:rPr lang="en-US" sz="3600" dirty="0" err="1"/>
              <a:t>potpuno</a:t>
            </a:r>
            <a:r>
              <a:rPr lang="en-US" sz="3600" dirty="0"/>
              <a:t> m</a:t>
            </a:r>
            <a:r>
              <a:rPr lang="sl-SI" sz="3600" dirty="0"/>
              <a:t>ij</a:t>
            </a:r>
            <a:r>
              <a:rPr lang="en-US" sz="3600" dirty="0" err="1"/>
              <a:t>enja</a:t>
            </a:r>
            <a:r>
              <a:rPr lang="en-US" sz="3600" dirty="0"/>
              <a:t>.</a:t>
            </a:r>
            <a:endParaRPr lang="sr-Latn-ME" sz="3600" dirty="0"/>
          </a:p>
          <a:p>
            <a:pPr algn="just">
              <a:lnSpc>
                <a:spcPct val="80000"/>
              </a:lnSpc>
            </a:pPr>
            <a:r>
              <a:rPr lang="en-US" sz="3600" dirty="0"/>
              <a:t> </a:t>
            </a:r>
            <a:r>
              <a:rPr lang="en-US" sz="3600" dirty="0" err="1"/>
              <a:t>Paralelno</a:t>
            </a:r>
            <a:r>
              <a:rPr lang="en-US" sz="3600" dirty="0"/>
              <a:t> s </a:t>
            </a:r>
            <a:r>
              <a:rPr lang="en-US" sz="3600" dirty="0" err="1"/>
              <a:t>porastom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sl-SI" sz="3600" dirty="0"/>
              <a:t>ć</a:t>
            </a:r>
            <a:r>
              <a:rPr lang="en-US" sz="3600" dirty="0"/>
              <a:t>e </a:t>
            </a:r>
            <a:r>
              <a:rPr lang="en-US" sz="3600" dirty="0" err="1"/>
              <a:t>poreske</a:t>
            </a:r>
            <a:r>
              <a:rPr lang="en-US" sz="3600" dirty="0"/>
              <a:t> </a:t>
            </a:r>
            <a:r>
              <a:rPr lang="en-US" sz="3600" dirty="0" err="1"/>
              <a:t>presij</a:t>
            </a:r>
            <a:r>
              <a:rPr lang="sl-SI" sz="3600" dirty="0"/>
              <a:t>e</a:t>
            </a:r>
            <a:r>
              <a:rPr lang="en-US" sz="3600" dirty="0"/>
              <a:t>  </a:t>
            </a:r>
            <a:r>
              <a:rPr lang="en-US" sz="3600" dirty="0" err="1"/>
              <a:t>dolazi</a:t>
            </a:r>
            <a:r>
              <a:rPr lang="en-US" sz="3600" dirty="0"/>
              <a:t> do </a:t>
            </a:r>
            <a:r>
              <a:rPr lang="en-US" sz="3600" dirty="0" err="1"/>
              <a:t>pribegavanja</a:t>
            </a:r>
            <a:r>
              <a:rPr lang="en-US" sz="3600" dirty="0"/>
              <a:t> „</a:t>
            </a:r>
            <a:r>
              <a:rPr lang="en-US" sz="3600" dirty="0" err="1"/>
              <a:t>dopunskim</a:t>
            </a:r>
            <a:r>
              <a:rPr lang="en-US" sz="3600" dirty="0"/>
              <a:t>" </a:t>
            </a:r>
            <a:r>
              <a:rPr lang="en-US" sz="3600" dirty="0" err="1"/>
              <a:t>sredstvima</a:t>
            </a:r>
            <a:r>
              <a:rPr lang="en-US" sz="3600" dirty="0"/>
              <a:t>, </a:t>
            </a:r>
            <a:r>
              <a:rPr lang="en-US" sz="3600" dirty="0" err="1"/>
              <a:t>monetarnom</a:t>
            </a:r>
            <a:r>
              <a:rPr lang="en-US" sz="3600" dirty="0"/>
              <a:t> </a:t>
            </a:r>
            <a:r>
              <a:rPr lang="en-US" sz="3600" dirty="0" err="1"/>
              <a:t>emisijom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„</a:t>
            </a:r>
            <a:r>
              <a:rPr lang="en-US" sz="3600" dirty="0" err="1"/>
              <a:t>stvaranje</a:t>
            </a:r>
            <a:r>
              <a:rPr lang="en-US" sz="3600" dirty="0"/>
              <a:t>" </a:t>
            </a:r>
            <a:r>
              <a:rPr lang="en-US" sz="3600" dirty="0" err="1"/>
              <a:t>akumulacije</a:t>
            </a:r>
            <a:r>
              <a:rPr lang="en-US" sz="3600" dirty="0"/>
              <a:t> </a:t>
            </a:r>
            <a:r>
              <a:rPr lang="en-US" sz="3600" dirty="0" err="1"/>
              <a:t>bankarskim</a:t>
            </a:r>
            <a:r>
              <a:rPr lang="en-US" sz="3600" dirty="0"/>
              <a:t> </a:t>
            </a:r>
            <a:r>
              <a:rPr lang="en-US" sz="3600" dirty="0" err="1"/>
              <a:t>kreditom</a:t>
            </a:r>
            <a:r>
              <a:rPr lang="en-US" sz="3600" dirty="0"/>
              <a:t>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39669296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772732"/>
            <a:ext cx="10452279" cy="540423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 smtClean="0"/>
              <a:t>Pribegavanje</a:t>
            </a:r>
            <a:r>
              <a:rPr lang="en-US" sz="3600" dirty="0" smtClean="0"/>
              <a:t> </a:t>
            </a:r>
            <a:r>
              <a:rPr lang="en-US" sz="3600" dirty="0" err="1" smtClean="0"/>
              <a:t>emisiji</a:t>
            </a:r>
            <a:r>
              <a:rPr lang="en-US" sz="3600" dirty="0" smtClean="0"/>
              <a:t> </a:t>
            </a:r>
            <a:r>
              <a:rPr lang="en-US" sz="3600" dirty="0" err="1" smtClean="0"/>
              <a:t>novca</a:t>
            </a:r>
            <a:r>
              <a:rPr lang="en-US" sz="3600" dirty="0" smtClean="0"/>
              <a:t>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izvoru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dovodi</a:t>
            </a:r>
            <a:r>
              <a:rPr lang="en-US" sz="3600" dirty="0" smtClean="0"/>
              <a:t> do </a:t>
            </a:r>
            <a:r>
              <a:rPr lang="en-US" sz="3600" dirty="0" err="1" smtClean="0"/>
              <a:t>kvalitetno</a:t>
            </a:r>
            <a:r>
              <a:rPr lang="en-US" sz="3600" dirty="0" smtClean="0"/>
              <a:t> </a:t>
            </a:r>
            <a:r>
              <a:rPr lang="en-US" sz="3600" dirty="0" err="1" smtClean="0"/>
              <a:t>novih</a:t>
            </a:r>
            <a:r>
              <a:rPr lang="en-US" sz="3600" dirty="0" smtClean="0"/>
              <a:t> </a:t>
            </a:r>
            <a:r>
              <a:rPr lang="en-US" sz="3600" dirty="0" err="1" smtClean="0"/>
              <a:t>efekata</a:t>
            </a:r>
            <a:r>
              <a:rPr lang="en-US" sz="3600" dirty="0" smtClean="0"/>
              <a:t> u </a:t>
            </a:r>
            <a:r>
              <a:rPr lang="en-US" sz="3600" dirty="0" err="1" smtClean="0"/>
              <a:t>ekonomskom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socijalnom</a:t>
            </a:r>
            <a:r>
              <a:rPr lang="en-US" sz="3600" dirty="0" smtClean="0"/>
              <a:t> 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elovanju</a:t>
            </a:r>
            <a:r>
              <a:rPr lang="en-US" sz="3600" dirty="0" smtClean="0"/>
              <a:t> </a:t>
            </a:r>
            <a:r>
              <a:rPr lang="en-US" sz="3600" dirty="0" err="1" smtClean="0"/>
              <a:t>dugova</a:t>
            </a:r>
            <a:r>
              <a:rPr lang="en-US" sz="3600" dirty="0" smtClean="0"/>
              <a:t>.</a:t>
            </a:r>
            <a:r>
              <a:rPr lang="en-US" sz="3600" i="1" dirty="0" smtClean="0"/>
              <a:t> </a:t>
            </a:r>
            <a:endParaRPr lang="sr-Latn-ME" sz="3600" i="1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U</a:t>
            </a:r>
            <a:r>
              <a:rPr lang="en-US" sz="3600" i="1" dirty="0" smtClean="0"/>
              <a:t> </a:t>
            </a:r>
            <a:r>
              <a:rPr lang="en-US" sz="3600" dirty="0" err="1" smtClean="0"/>
              <a:t>razvijenim</a:t>
            </a:r>
            <a:r>
              <a:rPr lang="en-US" sz="3600" dirty="0" smtClean="0"/>
              <a:t> </a:t>
            </a:r>
            <a:r>
              <a:rPr lang="en-US" sz="3600" dirty="0" err="1" smtClean="0"/>
              <a:t>industrijskim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privredama</a:t>
            </a:r>
            <a:r>
              <a:rPr lang="en-US" sz="3600" dirty="0" smtClean="0"/>
              <a:t> </a:t>
            </a: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razvijena</a:t>
            </a:r>
            <a:r>
              <a:rPr lang="en-US" sz="3600" dirty="0" smtClean="0"/>
              <a:t> </a:t>
            </a:r>
            <a:r>
              <a:rPr lang="en-US" sz="3600" b="1" dirty="0" err="1" smtClean="0"/>
              <a:t>tr</a:t>
            </a:r>
            <a:r>
              <a:rPr lang="sl-SI" sz="3600" b="1" dirty="0" smtClean="0"/>
              <a:t>žiš</a:t>
            </a:r>
            <a:r>
              <a:rPr lang="en-US" sz="3600" b="1" dirty="0" smtClean="0"/>
              <a:t>ta </a:t>
            </a:r>
            <a:r>
              <a:rPr lang="en-US" sz="3600" b="1" dirty="0" err="1" smtClean="0"/>
              <a:t>vr</a:t>
            </a:r>
            <a:r>
              <a:rPr lang="sr-Latn-ME" sz="3600" b="1" dirty="0" smtClean="0"/>
              <a:t>j</a:t>
            </a:r>
            <a:r>
              <a:rPr lang="en-US" sz="3600" b="1" dirty="0" err="1" smtClean="0"/>
              <a:t>ednosnih</a:t>
            </a:r>
            <a:r>
              <a:rPr lang="en-US" sz="3600" b="1" dirty="0" smtClean="0"/>
              <a:t> </a:t>
            </a:r>
            <a:r>
              <a:rPr lang="en-US" sz="3600" dirty="0" err="1" smtClean="0"/>
              <a:t>papira</a:t>
            </a:r>
            <a:r>
              <a:rPr lang="en-US" sz="3600" dirty="0" smtClean="0"/>
              <a:t> </a:t>
            </a:r>
            <a:r>
              <a:rPr lang="en-US" sz="3600" dirty="0" err="1" smtClean="0"/>
              <a:t>kojima</a:t>
            </a:r>
            <a:r>
              <a:rPr lang="en-US" sz="3600" dirty="0" smtClean="0"/>
              <a:t> se </a:t>
            </a:r>
            <a:r>
              <a:rPr lang="en-US" sz="3600" dirty="0" err="1" smtClean="0"/>
              <a:t>realizuje</a:t>
            </a:r>
            <a:r>
              <a:rPr lang="en-US" sz="3600" dirty="0" smtClean="0"/>
              <a:t> </a:t>
            </a:r>
            <a:r>
              <a:rPr lang="en-US" sz="3600" dirty="0" err="1" smtClean="0"/>
              <a:t>javni</a:t>
            </a:r>
            <a:r>
              <a:rPr lang="en-US" sz="3600" dirty="0" smtClean="0"/>
              <a:t> dug, </a:t>
            </a:r>
            <a:r>
              <a:rPr lang="en-US" sz="3600" dirty="0" err="1" smtClean="0"/>
              <a:t>ali</a:t>
            </a:r>
            <a:r>
              <a:rPr lang="en-US" sz="3600" dirty="0" smtClean="0"/>
              <a:t> </a:t>
            </a:r>
            <a:r>
              <a:rPr lang="en-US" sz="3600" dirty="0" err="1" smtClean="0"/>
              <a:t>sam</a:t>
            </a:r>
            <a:r>
              <a:rPr lang="en-US" sz="3600" dirty="0" smtClean="0"/>
              <a:t> </a:t>
            </a:r>
            <a:r>
              <a:rPr lang="en-US" sz="3600" dirty="0" err="1" smtClean="0"/>
              <a:t>proces</a:t>
            </a:r>
            <a:r>
              <a:rPr lang="en-US" sz="3600" dirty="0" smtClean="0"/>
              <a:t> </a:t>
            </a:r>
            <a:r>
              <a:rPr lang="en-US" sz="3600" b="1" dirty="0" err="1" smtClean="0"/>
              <a:t>upisivanja</a:t>
            </a:r>
            <a:r>
              <a:rPr lang="en-US" sz="3600" b="1" dirty="0" smtClean="0"/>
              <a:t> </a:t>
            </a:r>
            <a:r>
              <a:rPr lang="en-US" sz="3600" dirty="0" smtClean="0"/>
              <a:t>s </a:t>
            </a:r>
            <a:r>
              <a:rPr lang="en-US" sz="3600" dirty="0" err="1" smtClean="0"/>
              <a:t>jedne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,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amortizacije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, s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odre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ena</a:t>
            </a:r>
            <a:r>
              <a:rPr lang="en-US" sz="3600" dirty="0" smtClean="0"/>
              <a:t> d</a:t>
            </a:r>
            <a:r>
              <a:rPr lang="sl-SI" sz="3600" dirty="0" smtClean="0"/>
              <a:t>j</a:t>
            </a:r>
            <a:r>
              <a:rPr lang="en-US" sz="3600" dirty="0" err="1" smtClean="0"/>
              <a:t>elovanja</a:t>
            </a:r>
            <a:r>
              <a:rPr lang="en-US" sz="3600" dirty="0" smtClean="0"/>
              <a:t> u c</a:t>
            </a:r>
            <a:r>
              <a:rPr lang="sl-SI" sz="3600" dirty="0" smtClean="0"/>
              <a:t>j</a:t>
            </a:r>
            <a:r>
              <a:rPr lang="en-US" sz="3600" dirty="0" err="1" smtClean="0"/>
              <a:t>elokupnoj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privredi</a:t>
            </a:r>
            <a:r>
              <a:rPr lang="en-US" sz="36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282285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FD0E-795A-4D09-B281-8EF737B7F0D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C6CE-CE0F-4A0B-B6D0-4C497AA5D9EC}" type="slidenum">
              <a:rPr lang="en-US"/>
              <a:pPr/>
              <a:t>84</a:t>
            </a:fld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/>
              <a:t>JAVNI </a:t>
            </a:r>
            <a:r>
              <a:rPr lang="en-US" dirty="0"/>
              <a:t>DUG I </a:t>
            </a:r>
            <a:r>
              <a:rPr lang="en-US" dirty="0" smtClean="0"/>
              <a:t>BUD</a:t>
            </a:r>
            <a:r>
              <a:rPr lang="sl-SI" dirty="0"/>
              <a:t>Ž</a:t>
            </a:r>
            <a:r>
              <a:rPr lang="sl-SI" dirty="0" smtClean="0"/>
              <a:t>E</a:t>
            </a:r>
            <a:r>
              <a:rPr lang="en-US" dirty="0"/>
              <a:t>TSKI DEFICTT SAVREMENIH </a:t>
            </a:r>
            <a:r>
              <a:rPr lang="en-US" dirty="0" smtClean="0"/>
              <a:t>DR</a:t>
            </a:r>
            <a:r>
              <a:rPr lang="sr-Latn-ME" dirty="0" smtClean="0"/>
              <a:t>Ž</a:t>
            </a:r>
            <a:r>
              <a:rPr lang="en-US" dirty="0" smtClean="0"/>
              <a:t>AVA</a:t>
            </a:r>
            <a:endParaRPr lang="en-US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err="1"/>
              <a:t>Osnovna</a:t>
            </a:r>
            <a:r>
              <a:rPr lang="en-US" sz="3200" dirty="0"/>
              <a:t> </a:t>
            </a:r>
            <a:r>
              <a:rPr lang="en-US" sz="3200" dirty="0" err="1"/>
              <a:t>karakteristika</a:t>
            </a:r>
            <a:r>
              <a:rPr lang="en-US" sz="3200" dirty="0"/>
              <a:t> </a:t>
            </a:r>
            <a:r>
              <a:rPr lang="en-US" sz="3200" dirty="0" err="1"/>
              <a:t>savremenih</a:t>
            </a:r>
            <a:r>
              <a:rPr lang="en-US" sz="3200" dirty="0"/>
              <a:t> </a:t>
            </a:r>
            <a:r>
              <a:rPr lang="en-US" sz="3200" dirty="0" err="1"/>
              <a:t>privreda</a:t>
            </a:r>
            <a:r>
              <a:rPr lang="en-US" sz="3200" dirty="0"/>
              <a:t> </a:t>
            </a:r>
            <a:r>
              <a:rPr lang="en-US" sz="3200" dirty="0" err="1"/>
              <a:t>mogla</a:t>
            </a:r>
            <a:r>
              <a:rPr lang="en-US" sz="3200" dirty="0"/>
              <a:t> bi s</a:t>
            </a:r>
            <a:r>
              <a:rPr lang="sl-SI" sz="3200" dirty="0"/>
              <a:t>e </a:t>
            </a:r>
            <a:r>
              <a:rPr lang="en-US" sz="3200" dirty="0" err="1"/>
              <a:t>izraziti</a:t>
            </a:r>
            <a:r>
              <a:rPr lang="en-US" sz="3200" dirty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stal</a:t>
            </a:r>
            <a:r>
              <a:rPr lang="sl-SI" sz="3200" dirty="0"/>
              <a:t>ni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</a:t>
            </a:r>
            <a:r>
              <a:rPr lang="en-US" sz="3200" dirty="0" err="1"/>
              <a:t>deri</a:t>
            </a:r>
            <a:r>
              <a:rPr lang="sl-SI" sz="3200" dirty="0"/>
              <a:t>va</a:t>
            </a:r>
            <a:r>
              <a:rPr lang="en-US" sz="3200" dirty="0"/>
              <a:t>ta </a:t>
            </a:r>
            <a:r>
              <a:rPr lang="en-US" sz="3200" dirty="0" smtClean="0"/>
              <a:t>bud</a:t>
            </a:r>
            <a:r>
              <a:rPr lang="sr-Latn-ME" sz="3200" dirty="0" smtClean="0"/>
              <a:t>ž</a:t>
            </a:r>
            <a:r>
              <a:rPr lang="en-US" sz="3200" dirty="0" smtClean="0"/>
              <a:t>eta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stalni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/>
              <a:t>razvijeniji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avni</a:t>
            </a:r>
            <a:r>
              <a:rPr lang="en-US" sz="3200" dirty="0" smtClean="0"/>
              <a:t> </a:t>
            </a:r>
            <a:r>
              <a:rPr lang="en-US" sz="3200" dirty="0" err="1"/>
              <a:t>interve</a:t>
            </a:r>
            <a:r>
              <a:rPr lang="sl-SI" sz="3200" dirty="0"/>
              <a:t>n</a:t>
            </a:r>
            <a:r>
              <a:rPr lang="en-US" sz="3200" dirty="0" err="1"/>
              <a:t>cionizam</a:t>
            </a:r>
            <a:r>
              <a:rPr lang="en-US" sz="3200" dirty="0"/>
              <a:t> </a:t>
            </a:r>
            <a:r>
              <a:rPr lang="en-US" sz="3200" dirty="0" smtClean="0"/>
              <a:t>u</a:t>
            </a:r>
            <a:r>
              <a:rPr lang="sr-Latn-ME" sz="3200" dirty="0" smtClean="0"/>
              <a:t> savremenim</a:t>
            </a:r>
            <a:r>
              <a:rPr lang="en-US" sz="3200" dirty="0" smtClean="0"/>
              <a:t> </a:t>
            </a:r>
            <a:r>
              <a:rPr lang="en-US" sz="3200" dirty="0" err="1"/>
              <a:t>privredama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avno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osnovne</a:t>
            </a:r>
            <a:r>
              <a:rPr lang="en-US" sz="3200" dirty="0"/>
              <a:t> </a:t>
            </a:r>
            <a:r>
              <a:rPr lang="en-US" sz="3200" dirty="0" err="1"/>
              <a:t>makr</a:t>
            </a:r>
            <a:r>
              <a:rPr lang="sl-SI" sz="3200" dirty="0"/>
              <a:t>o</a:t>
            </a:r>
            <a:r>
              <a:rPr lang="en-US" sz="3200" dirty="0"/>
              <a:t> </a:t>
            </a:r>
            <a:r>
              <a:rPr lang="sl-SI" sz="3200" dirty="0"/>
              <a:t>a</a:t>
            </a:r>
            <a:r>
              <a:rPr lang="en-US" sz="3200" dirty="0" err="1"/>
              <a:t>gregate</a:t>
            </a:r>
            <a:r>
              <a:rPr lang="en-US" sz="3200" dirty="0"/>
              <a:t>, 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sz="3200" dirty="0" smtClean="0"/>
              <a:t>S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sr-Latn-ME" sz="3200" dirty="0" smtClean="0"/>
              <a:t>su </a:t>
            </a:r>
            <a:r>
              <a:rPr lang="en-US" sz="3200" dirty="0" err="1" smtClean="0"/>
              <a:t>ve</a:t>
            </a:r>
            <a:r>
              <a:rPr lang="sr-Latn-ME" sz="3200" dirty="0" smtClean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rashodi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vojne</a:t>
            </a:r>
            <a:r>
              <a:rPr lang="en-US" sz="3200" dirty="0"/>
              <a:t> </a:t>
            </a:r>
            <a:r>
              <a:rPr lang="en-US" sz="3200" dirty="0" err="1"/>
              <a:t>potrebe</a:t>
            </a:r>
            <a:r>
              <a:rPr lang="en-US" sz="3200" dirty="0"/>
              <a:t>, </a:t>
            </a:r>
            <a:r>
              <a:rPr lang="en-US" sz="3200" dirty="0" err="1" smtClean="0"/>
              <a:t>istra</a:t>
            </a:r>
            <a:r>
              <a:rPr lang="sr-Latn-ME" sz="3200" dirty="0" smtClean="0"/>
              <a:t>ž</a:t>
            </a:r>
            <a:r>
              <a:rPr lang="en-US" sz="3200" dirty="0" err="1" smtClean="0"/>
              <a:t>ivanja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</a:t>
            </a:r>
            <a:r>
              <a:rPr lang="en-US" sz="3200" dirty="0"/>
              <a:t>, </a:t>
            </a:r>
            <a:r>
              <a:rPr lang="en-US" sz="3200" dirty="0" err="1"/>
              <a:t>intervencije</a:t>
            </a:r>
            <a:r>
              <a:rPr lang="sl-SI" sz="3200" dirty="0"/>
              <a:t> u</a:t>
            </a:r>
            <a:r>
              <a:rPr lang="en-US" sz="3200" dirty="0"/>
              <a:t> </a:t>
            </a:r>
            <a:r>
              <a:rPr lang="en-US" sz="3200" dirty="0" err="1"/>
              <a:t>poljoprivrednoj</a:t>
            </a:r>
            <a:r>
              <a:rPr lang="en-US" sz="3200" dirty="0"/>
              <a:t> </a:t>
            </a:r>
            <a:r>
              <a:rPr lang="en-US" sz="3200" dirty="0" err="1"/>
              <a:t>proizvodnji</a:t>
            </a:r>
            <a:r>
              <a:rPr lang="en-US" sz="3200" dirty="0"/>
              <a:t>, </a:t>
            </a:r>
            <a:r>
              <a:rPr lang="en-US" sz="3200" dirty="0" err="1"/>
              <a:t>podsticaj</a:t>
            </a:r>
            <a:r>
              <a:rPr lang="en-US" sz="3200" dirty="0"/>
              <a:t> </a:t>
            </a:r>
            <a:r>
              <a:rPr lang="en-US" sz="3200" dirty="0" err="1"/>
              <a:t>industrijskoj</a:t>
            </a:r>
            <a:r>
              <a:rPr lang="en-US" sz="3200" dirty="0"/>
              <a:t> </a:t>
            </a:r>
            <a:r>
              <a:rPr lang="en-US" sz="3200" dirty="0" err="1"/>
              <a:t>proizvodnji</a:t>
            </a:r>
            <a:r>
              <a:rPr lang="en-US" sz="3200" dirty="0"/>
              <a:t>, </a:t>
            </a:r>
            <a:r>
              <a:rPr lang="en-US" sz="3200" dirty="0" err="1"/>
              <a:t>stambenoj</a:t>
            </a:r>
            <a:r>
              <a:rPr lang="en-US" sz="3200" dirty="0"/>
              <a:t> </a:t>
            </a:r>
            <a:r>
              <a:rPr lang="en-US" sz="3200" dirty="0" err="1"/>
              <a:t>izgra</a:t>
            </a:r>
            <a:r>
              <a:rPr lang="sl-SI" sz="3200" dirty="0"/>
              <a:t>d</a:t>
            </a:r>
            <a:r>
              <a:rPr lang="en-US" sz="3200" dirty="0" err="1"/>
              <a:t>nji</a:t>
            </a:r>
            <a:r>
              <a:rPr lang="en-US" sz="3200" dirty="0"/>
              <a:t>, </a:t>
            </a:r>
            <a:r>
              <a:rPr lang="en-US" sz="3200" dirty="0" err="1"/>
              <a:t>obrazovanju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osiguranju</a:t>
            </a:r>
            <a:r>
              <a:rPr lang="en-US" sz="3200" dirty="0"/>
              <a:t>, </a:t>
            </a:r>
            <a:r>
              <a:rPr lang="en-US" sz="3200" dirty="0" err="1" smtClean="0"/>
              <a:t>pomo</a:t>
            </a:r>
            <a:r>
              <a:rPr lang="sr-Latn-ME" sz="3200" dirty="0" smtClean="0"/>
              <a:t>ć</a:t>
            </a:r>
            <a:r>
              <a:rPr lang="en-US" sz="3200" dirty="0" smtClean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nezaposlenost</a:t>
            </a:r>
            <a:r>
              <a:rPr lang="en-US" sz="3200" dirty="0"/>
              <a:t>, </a:t>
            </a:r>
            <a:r>
              <a:rPr lang="en-US" sz="3200" dirty="0" err="1"/>
              <a:t>regionalni</a:t>
            </a:r>
            <a:r>
              <a:rPr lang="en-US" sz="3200" dirty="0"/>
              <a:t> </a:t>
            </a:r>
            <a:r>
              <a:rPr lang="en-US" sz="3200" dirty="0" err="1"/>
              <a:t>razm</a:t>
            </a:r>
            <a:r>
              <a:rPr lang="sl-SI" sz="3200" dirty="0"/>
              <a:t>j</a:t>
            </a:r>
            <a:r>
              <a:rPr lang="en-US" sz="3200" dirty="0" smtClean="0"/>
              <a:t>e</a:t>
            </a:r>
            <a:r>
              <a:rPr lang="sr-Latn-ME" sz="3200" dirty="0" smtClean="0"/>
              <a:t>š</a:t>
            </a:r>
            <a:r>
              <a:rPr lang="en-US" sz="3200" dirty="0" err="1" smtClean="0"/>
              <a:t>taj</a:t>
            </a:r>
            <a:r>
              <a:rPr lang="en-US" sz="3200" dirty="0" smtClean="0"/>
              <a:t> </a:t>
            </a:r>
            <a:r>
              <a:rPr lang="en-US" sz="3200" dirty="0" err="1"/>
              <a:t>radn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kapaciteta</a:t>
            </a:r>
            <a:r>
              <a:rPr lang="en-US" sz="3200" dirty="0"/>
              <a:t>, </a:t>
            </a:r>
            <a:r>
              <a:rPr lang="en-US" sz="3200" dirty="0" err="1"/>
              <a:t>kamata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dug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sz="3200" dirty="0" smtClean="0"/>
              <a:t>To </a:t>
            </a:r>
            <a:r>
              <a:rPr lang="en-US" sz="3200" dirty="0" err="1" smtClean="0"/>
              <a:t>dovod</a:t>
            </a:r>
            <a:r>
              <a:rPr lang="sr-Latn-ME" sz="3200" dirty="0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do </a:t>
            </a:r>
            <a:r>
              <a:rPr lang="sr-Latn-ME" sz="3200" b="1" dirty="0" err="1"/>
              <a:t>š</a:t>
            </a:r>
            <a:r>
              <a:rPr lang="en-US" sz="3200" b="1" dirty="0" err="1" smtClean="0"/>
              <a:t>irenja</a:t>
            </a:r>
            <a:r>
              <a:rPr lang="en-US" sz="3200" b="1" dirty="0" smtClean="0"/>
              <a:t> </a:t>
            </a:r>
            <a:r>
              <a:rPr lang="en-US" sz="3200" dirty="0" err="1"/>
              <a:t>javaiih</a:t>
            </a:r>
            <a:r>
              <a:rPr lang="en-US" sz="3200" dirty="0"/>
              <a:t> </a:t>
            </a:r>
            <a:r>
              <a:rPr lang="en-US" sz="3200" dirty="0" err="1"/>
              <a:t>rashod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 smtClean="0"/>
              <a:t>ve</a:t>
            </a:r>
            <a:r>
              <a:rPr lang="sr-Latn-ME" sz="3200" dirty="0" smtClean="0"/>
              <a:t>ć</a:t>
            </a:r>
            <a:r>
              <a:rPr lang="en-US" sz="3200" dirty="0" err="1" smtClean="0"/>
              <a:t>ih</a:t>
            </a:r>
            <a:r>
              <a:rPr lang="en-US" sz="3200" dirty="0" smtClean="0"/>
              <a:t> </a:t>
            </a:r>
            <a:r>
              <a:rPr lang="en-US" sz="3200" dirty="0" err="1"/>
              <a:t>potreba</a:t>
            </a:r>
            <a:r>
              <a:rPr lang="en-US" sz="3200" dirty="0"/>
              <a:t> u </a:t>
            </a:r>
            <a:r>
              <a:rPr lang="en-US" sz="3200" dirty="0" err="1"/>
              <a:t>formiranju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prihoda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445461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Inostrani javni dug BiH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675" y="2047742"/>
            <a:ext cx="8248650" cy="40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2047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Struktura vanjskog duga BiH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062" y="2086377"/>
            <a:ext cx="8143875" cy="439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65244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1"/>
          </a:xfrm>
        </p:spPr>
        <p:txBody>
          <a:bodyPr/>
          <a:lstStyle/>
          <a:p>
            <a:r>
              <a:rPr lang="sr-Latn-ME" dirty="0" smtClean="0"/>
              <a:t>Unutrašnji dug BiH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078" y="1301188"/>
            <a:ext cx="9747616" cy="54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3333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r>
              <a:rPr lang="sr-Latn-ME" dirty="0"/>
              <a:t> </a:t>
            </a:r>
            <a:r>
              <a:rPr lang="sr-Latn-ME" dirty="0" smtClean="0"/>
              <a:t>                                              HVALA!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958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3FE13-164D-4A2F-926D-5B51A5306C9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AA57-1120-40EF-950C-B4FF50C67F69}" type="slidenum">
              <a:rPr lang="en-US"/>
              <a:pPr/>
              <a:t>9</a:t>
            </a:fld>
            <a:endParaRPr lang="en-US"/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Ova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polazi</a:t>
            </a:r>
            <a:r>
              <a:rPr lang="en-US" sz="3600" dirty="0"/>
              <a:t> od </a:t>
            </a:r>
            <a:r>
              <a:rPr lang="en-US" sz="3600" dirty="0" err="1"/>
              <a:t>stava</a:t>
            </a:r>
            <a:r>
              <a:rPr lang="en-US" sz="3600" dirty="0"/>
              <a:t> da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odvla</a:t>
            </a:r>
            <a:r>
              <a:rPr lang="sl-SI" sz="3600" dirty="0"/>
              <a:t>ci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 err="1"/>
              <a:t>avnu</a:t>
            </a:r>
            <a:r>
              <a:rPr lang="en-US" sz="3600" dirty="0"/>
              <a:t> </a:t>
            </a:r>
            <a:r>
              <a:rPr lang="en-US" sz="3600" dirty="0" err="1"/>
              <a:t>blagajnu</a:t>
            </a:r>
            <a:r>
              <a:rPr lang="en-US" sz="3600" dirty="0"/>
              <a:t> </a:t>
            </a:r>
            <a:r>
              <a:rPr lang="sr-Latn-ME" sz="3600" dirty="0" smtClean="0"/>
              <a:t>u </a:t>
            </a:r>
            <a:r>
              <a:rPr lang="sl-SI" sz="3600" dirty="0" smtClean="0"/>
              <a:t>bankrot, a  </a:t>
            </a:r>
            <a:r>
              <a:rPr lang="en-US" sz="3600" dirty="0" err="1"/>
              <a:t>kapita</a:t>
            </a:r>
            <a:r>
              <a:rPr lang="sl-SI" sz="3600" dirty="0" smtClean="0"/>
              <a:t>l</a:t>
            </a:r>
            <a:r>
              <a:rPr lang="en-US" sz="3600" dirty="0" smtClean="0"/>
              <a:t> </a:t>
            </a:r>
            <a:r>
              <a:rPr lang="en-US" sz="3600" dirty="0"/>
              <a:t>bi u </a:t>
            </a:r>
            <a:r>
              <a:rPr lang="en-US" sz="3600" dirty="0" err="1"/>
              <a:t>privatnom</a:t>
            </a:r>
            <a:r>
              <a:rPr lang="en-US" sz="3600" dirty="0"/>
              <a:t> </a:t>
            </a:r>
            <a:r>
              <a:rPr lang="en-US" sz="3600" dirty="0" err="1"/>
              <a:t>sektoru</a:t>
            </a:r>
            <a:r>
              <a:rPr lang="en-US" sz="3600" dirty="0"/>
              <a:t> bi</a:t>
            </a:r>
            <a:r>
              <a:rPr lang="sl-SI" sz="3600" dirty="0"/>
              <a:t>o</a:t>
            </a:r>
            <a:r>
              <a:rPr lang="en-US" sz="3600" dirty="0"/>
              <a:t> </a:t>
            </a:r>
            <a:r>
              <a:rPr lang="en-US" sz="3600" dirty="0" err="1"/>
              <a:t>najracionalnije</a:t>
            </a:r>
            <a:r>
              <a:rPr lang="en-US" sz="3600" dirty="0"/>
              <a:t> </a:t>
            </a:r>
            <a:r>
              <a:rPr lang="en-US" sz="3600" dirty="0" err="1"/>
              <a:t>upotr</a:t>
            </a:r>
            <a:r>
              <a:rPr lang="sl-SI" sz="3600" dirty="0"/>
              <a:t>ij</a:t>
            </a:r>
            <a:r>
              <a:rPr lang="en-US" sz="3600" dirty="0" err="1"/>
              <a:t>ebljen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u </a:t>
            </a:r>
            <a:r>
              <a:rPr lang="en-US" sz="3600" dirty="0" err="1"/>
              <a:t>skladu</a:t>
            </a:r>
            <a:r>
              <a:rPr lang="en-US" sz="3600" dirty="0"/>
              <a:t> s </a:t>
            </a:r>
            <a:r>
              <a:rPr lang="en-US" sz="3600" dirty="0" err="1"/>
              <a:t>tezom</a:t>
            </a:r>
            <a:r>
              <a:rPr lang="en-US" sz="3600" dirty="0"/>
              <a:t> o </a:t>
            </a:r>
            <a:r>
              <a:rPr lang="en-US" sz="3600" dirty="0" err="1"/>
              <a:t>prednosti</a:t>
            </a:r>
            <a:r>
              <a:rPr lang="en-US" sz="3600" dirty="0"/>
              <a:t> </a:t>
            </a:r>
            <a:r>
              <a:rPr lang="en-US" sz="3600" dirty="0" err="1"/>
              <a:t>prtivatnog</a:t>
            </a:r>
            <a:r>
              <a:rPr lang="en-US" sz="3600" dirty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neograni</a:t>
            </a:r>
            <a:r>
              <a:rPr lang="sl-SI" sz="3600" dirty="0"/>
              <a:t>č</a:t>
            </a:r>
            <a:r>
              <a:rPr lang="en-US" sz="3600" dirty="0" err="1" smtClean="0"/>
              <a:t>enoj</a:t>
            </a:r>
            <a:r>
              <a:rPr lang="en-US" sz="3600" dirty="0" smtClean="0"/>
              <a:t> </a:t>
            </a:r>
            <a:r>
              <a:rPr lang="en-US" sz="3600" dirty="0" err="1"/>
              <a:t>privatnoj</a:t>
            </a:r>
            <a:r>
              <a:rPr lang="en-US" sz="3600" dirty="0"/>
              <a:t> </a:t>
            </a:r>
            <a:r>
              <a:rPr lang="en-US" sz="3600" dirty="0" err="1"/>
              <a:t>inicijativi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753231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6328</Words>
  <Application>Microsoft Office PowerPoint</Application>
  <PresentationFormat>Custom</PresentationFormat>
  <Paragraphs>457</Paragraphs>
  <Slides>88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Office Theme</vt:lpstr>
      <vt:lpstr>FINANSIJE I FINANSIJSKO PRAVO</vt:lpstr>
      <vt:lpstr>JAVNI DUG U FINANSIJSKOJ TEORIJI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SAVREMENI DRŽAVNI EKONOMSKI INTERVENCIONIZAM I POLITIKA JAVNOG DUGA</vt:lpstr>
      <vt:lpstr>Slide 79</vt:lpstr>
      <vt:lpstr>Slide 80</vt:lpstr>
      <vt:lpstr>Slide 81</vt:lpstr>
      <vt:lpstr>Slide 82</vt:lpstr>
      <vt:lpstr>Slide 83</vt:lpstr>
      <vt:lpstr>Slide 84</vt:lpstr>
      <vt:lpstr>Inostrani javni dug BiH</vt:lpstr>
      <vt:lpstr>Struktura vanjskog duga BiH</vt:lpstr>
      <vt:lpstr>Unutrašnji dug BiH </vt:lpstr>
      <vt:lpstr>Slide 88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FINANSIJE I FINANSIJSKO PRAVO</dc:title>
  <dc:creator>Halil Kalac</dc:creator>
  <cp:lastModifiedBy>Windows User</cp:lastModifiedBy>
  <cp:revision>53</cp:revision>
  <dcterms:created xsi:type="dcterms:W3CDTF">2019-01-07T12:31:02Z</dcterms:created>
  <dcterms:modified xsi:type="dcterms:W3CDTF">2019-01-15T20:25:29Z</dcterms:modified>
</cp:coreProperties>
</file>