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E48AA-D41D-43F2-8619-A9B05B3B06F3}" type="datetimeFigureOut">
              <a:rPr lang="hr-HR" smtClean="0"/>
              <a:pPr/>
              <a:t>20.12.2019.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AFA1D-47D0-4BC3-8DB2-4AC5848C34E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54817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08716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11122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F241F3-7B1A-4E80-A9DF-FCF2BD9D7F83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F241F3-7B1A-4E80-A9DF-FCF2BD9D7F83}" type="datetimeFigureOut">
              <a:rPr lang="en-US" smtClean="0"/>
              <a:pPr/>
              <a:t>12/20/2019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1"/>
            <a:ext cx="8458200" cy="1523999"/>
          </a:xfrm>
        </p:spPr>
        <p:txBody>
          <a:bodyPr>
            <a:normAutofit/>
          </a:bodyPr>
          <a:lstStyle/>
          <a:p>
            <a:pPr algn="ctr"/>
            <a:r>
              <a:rPr lang="hr-H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 I FINANSIJSKO PRAVO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 Jahić Mehmed, izdanje Sarajevo 2004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8458200" cy="2743200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DOPRINOSI ZA SOC</a:t>
            </a:r>
            <a:r>
              <a:rPr lang="sl-SI" b="1" dirty="0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ALNO OSIGURANJE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 algn="just">
              <a:lnSpc>
                <a:spcPct val="80000"/>
              </a:lnSpc>
              <a:buNone/>
            </a:pP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Doprinosi imaju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09600" indent="-609600" algn="just">
              <a:lnSpc>
                <a:spcPct val="80000"/>
              </a:lnSpc>
              <a:buFontTx/>
              <a:buAutoNum type="arabicParenR"/>
            </a:pPr>
            <a:r>
              <a:rPr lang="sl-SI" b="1" dirty="0" smtClean="0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b="1" dirty="0" smtClean="0">
                <a:latin typeface="Times New Roman" pitchFamily="18" charset="0"/>
                <a:cs typeface="Times New Roman" pitchFamily="18" charset="0"/>
              </a:rPr>
              <a:t>obaveznosti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znači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doprinosa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guranje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odredjen zakonom kao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obavezuju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sl-SI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>
              <a:lnSpc>
                <a:spcPct val="80000"/>
              </a:lnSpc>
              <a:buFontTx/>
              <a:buAutoNum type="arabi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l-SI" b="1" dirty="0" smtClean="0">
                <a:latin typeface="Times New Roman" pitchFamily="18" charset="0"/>
                <a:cs typeface="Times New Roman" pitchFamily="18" charset="0"/>
              </a:rPr>
              <a:t>ačelo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pluraliteta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l-SI" b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vora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b="1" dirty="0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doprinosa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socijalno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osiguranje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zasniva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snaz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ka,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poslodavaca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sl-SI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>
              <a:lnSpc>
                <a:spcPct val="80000"/>
              </a:lnSpc>
              <a:buFontTx/>
              <a:buAutoNum type="arabi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l-SI" b="1" dirty="0" smtClean="0">
                <a:latin typeface="Times New Roman" pitchFamily="18" charset="0"/>
                <a:cs typeface="Times New Roman" pitchFamily="18" charset="0"/>
              </a:rPr>
              <a:t>ačelo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proporcionalnosti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doprinosi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plaćaju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proporcionalnim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SAMODOPRINOS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POJAM  I KARAKTER</a:t>
            </a:r>
          </a:p>
          <a:p>
            <a:pPr algn="just">
              <a:lnSpc>
                <a:spcPct val="90000"/>
              </a:lnSpc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samodoprinos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kolektiviteta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Samodoprinos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razlikuje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tradicionalnih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binskih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ede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sl-SI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karakteristika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tradicionalnih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binskih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c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rine.itd.)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on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autoritetom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Uvoden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samodoprinosa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rezultat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slobodno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inicijative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dj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budu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akon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defini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 algn="just">
              <a:buFontTx/>
              <a:buAutoNum type="arabicParenBoth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dono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o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uvodje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samodoprinosa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donose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gradani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referendumom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pismenih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izjava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samodoprin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samodoprinosa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sredstava,ukupan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Tx/>
              <a:buAutoNum type="arabicParenBoth"/>
            </a:pP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Nač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ostvarivanj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 algn="just">
              <a:buNone/>
            </a:pP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lj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naglasiti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ograni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samodoprinosa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samodoprinosa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je grad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pos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edovanja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nepokretnosti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m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estu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raspisivanja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samodoprinosa</a:t>
            </a:r>
            <a:endParaRPr lang="sl-SI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samodoprinosa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osnovicu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samodoprinosa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imovina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ct val="8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Oslobod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samodoprinos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ne mo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predmet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dj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Finansije i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osnovnim finansijsko-pravnim kategorijama i finansijskim pravom s osvrtom na finansijski sistem BiH,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Sticanje znanja za praktičan rad u finansijskim institucijama, organima javne uprave i pravosuđa,</a:t>
            </a: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novčanim tokovima, budžetu, raspodjeli 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CARINE I DRUGI JAVNI PRIHODI</a:t>
            </a:r>
            <a:r>
              <a:rPr lang="sr-Latn-ME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Latn-M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Tx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POJAM CARINA I  CARINSKE POL</a:t>
            </a:r>
            <a:r>
              <a:rPr lang="sl-SI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TKE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ih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Spadaju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u javne prihode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edstavljaju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ajni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spol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jnotr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govinske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ubir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robe,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ova pre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dje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ža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granicu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Če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uvozi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prevozi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liš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spoljno-trgovi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ski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ržavn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asko-pol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itički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fiskalnim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zb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izu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sklopu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nomije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spoljno-trgovinske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e.	</a:t>
            </a:r>
          </a:p>
          <a:p>
            <a:pPr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prirode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endParaRPr lang="en-US" dirty="0" smtClean="0"/>
          </a:p>
          <a:p>
            <a:pPr marL="624078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en-US" dirty="0" err="1" smtClean="0"/>
              <a:t>Fiskalnim</a:t>
            </a:r>
            <a:r>
              <a:rPr lang="en-US" dirty="0" smtClean="0"/>
              <a:t> </a:t>
            </a:r>
            <a:r>
              <a:rPr lang="en-US" dirty="0" err="1" smtClean="0"/>
              <a:t>ciljevlma</a:t>
            </a:r>
            <a:r>
              <a:rPr lang="en-US" dirty="0" smtClean="0"/>
              <a:t> </a:t>
            </a:r>
            <a:r>
              <a:rPr lang="en-US" dirty="0" err="1" smtClean="0"/>
              <a:t>osiguravaju</a:t>
            </a:r>
            <a:r>
              <a:rPr lang="en-US" dirty="0" smtClean="0"/>
              <a:t> se </a:t>
            </a:r>
            <a:r>
              <a:rPr lang="en-US" dirty="0" err="1" smtClean="0"/>
              <a:t>potrebna</a:t>
            </a:r>
            <a:r>
              <a:rPr lang="en-US" dirty="0" smtClean="0"/>
              <a:t> </a:t>
            </a:r>
            <a:r>
              <a:rPr lang="en-US" dirty="0" err="1" smtClean="0"/>
              <a:t>javna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, </a:t>
            </a:r>
            <a:r>
              <a:rPr lang="en-US" dirty="0" err="1" smtClean="0"/>
              <a:t>dr</a:t>
            </a:r>
            <a:r>
              <a:rPr lang="sl-SI" dirty="0" smtClean="0"/>
              <a:t>ž</a:t>
            </a:r>
            <a:r>
              <a:rPr lang="en-US" dirty="0" err="1" smtClean="0"/>
              <a:t>avi</a:t>
            </a:r>
            <a:r>
              <a:rPr lang="en-US" dirty="0" smtClean="0"/>
              <a:t>, </a:t>
            </a:r>
            <a:r>
              <a:rPr lang="en-US" dirty="0" err="1" smtClean="0"/>
              <a:t>od</a:t>
            </a:r>
            <a:r>
              <a:rPr lang="sl-SI" dirty="0" smtClean="0"/>
              <a:t>no</a:t>
            </a:r>
            <a:r>
              <a:rPr lang="en-US" dirty="0" err="1" smtClean="0"/>
              <a:t>sno</a:t>
            </a:r>
            <a:r>
              <a:rPr lang="en-US" dirty="0" smtClean="0"/>
              <a:t> </a:t>
            </a:r>
            <a:r>
              <a:rPr lang="en-US" dirty="0" err="1" smtClean="0"/>
              <a:t>dru</a:t>
            </a:r>
            <a:r>
              <a:rPr lang="sl-SI" dirty="0" smtClean="0"/>
              <a:t>š</a:t>
            </a:r>
            <a:r>
              <a:rPr lang="en-US" dirty="0" err="1" smtClean="0"/>
              <a:t>tvenoj</a:t>
            </a:r>
            <a:r>
              <a:rPr lang="en-US" dirty="0" smtClean="0"/>
              <a:t> </a:t>
            </a:r>
            <a:r>
              <a:rPr lang="en-US" dirty="0" err="1" smtClean="0"/>
              <a:t>zajednici</a:t>
            </a:r>
            <a:r>
              <a:rPr lang="en-US" dirty="0" smtClean="0"/>
              <a:t>.</a:t>
            </a:r>
          </a:p>
          <a:p>
            <a:pPr marL="624078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en-US" dirty="0" err="1" smtClean="0"/>
              <a:t>Eko</a:t>
            </a:r>
            <a:r>
              <a:rPr lang="sl-SI" dirty="0" smtClean="0"/>
              <a:t>n</a:t>
            </a:r>
            <a:r>
              <a:rPr lang="en-US" dirty="0" err="1" smtClean="0"/>
              <a:t>omski</a:t>
            </a:r>
            <a:r>
              <a:rPr lang="en-US" dirty="0" smtClean="0"/>
              <a:t> </a:t>
            </a:r>
            <a:r>
              <a:rPr lang="en-US" dirty="0" err="1" smtClean="0"/>
              <a:t>ci</a:t>
            </a:r>
            <a:r>
              <a:rPr lang="sl-SI" dirty="0" smtClean="0"/>
              <a:t>l</a:t>
            </a:r>
            <a:r>
              <a:rPr lang="en-US" dirty="0" err="1" smtClean="0"/>
              <a:t>jev</a:t>
            </a:r>
            <a:r>
              <a:rPr lang="sl-SI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brojni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raznovrsni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>
              <a:lnSpc>
                <a:spcPct val="80000"/>
              </a:lnSpc>
              <a:buFontTx/>
              <a:buNone/>
            </a:pPr>
            <a:endParaRPr lang="en-US" dirty="0" smtClean="0"/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mo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oizvodnje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konkurencije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ME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VRSTE CARINE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Carin</a:t>
            </a:r>
            <a:r>
              <a:rPr lang="sl-SI" sz="32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mo</a:t>
            </a:r>
            <a:r>
              <a:rPr lang="sl-SI" sz="32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l-SI" sz="32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 p</a:t>
            </a:r>
            <a:r>
              <a:rPr lang="sl-SI" sz="32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l-SI" sz="3200" dirty="0" smtClean="0">
                <a:latin typeface="Times New Roman" pitchFamily="18" charset="0"/>
                <a:cs typeface="Times New Roman" pitchFamily="18" charset="0"/>
              </a:rPr>
              <a:t>ije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lit</a:t>
            </a:r>
            <a:r>
              <a:rPr lang="sl-SI" sz="3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sl-SI" sz="3200" dirty="0" smtClean="0">
                <a:latin typeface="Times New Roman" pitchFamily="18" charset="0"/>
                <a:cs typeface="Times New Roman" pitchFamily="18" charset="0"/>
              </a:rPr>
              <a:t> različ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itim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krit</a:t>
            </a:r>
            <a:r>
              <a:rPr lang="sl-SI" sz="32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rijima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sl-SI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uobi</a:t>
            </a:r>
            <a:r>
              <a:rPr lang="sl-SI" sz="32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ajena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pod</a:t>
            </a:r>
            <a:r>
              <a:rPr lang="sl-SI" sz="32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ela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ca</a:t>
            </a:r>
            <a:r>
              <a:rPr lang="sl-SI" sz="32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sz="3200" dirty="0" smtClean="0">
                <a:latin typeface="Times New Roman" pitchFamily="18" charset="0"/>
                <a:cs typeface="Times New Roman" pitchFamily="18" charset="0"/>
              </a:rPr>
              <a:t>na: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carine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pravcu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kretanja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robe</a:t>
            </a:r>
            <a:r>
              <a:rPr lang="sr-Latn-ME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carine prema načinu odmjeravanja,</a:t>
            </a:r>
            <a:endPara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sl-SI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carine prema karakteru trgovačkih odnosa prema inostranstvu,</a:t>
            </a:r>
            <a:endPara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carine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visini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optere</a:t>
            </a:r>
            <a:r>
              <a:rPr lang="sl-SI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enja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proizvoda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odred</a:t>
            </a:r>
            <a:r>
              <a:rPr lang="sl-SI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enog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sl-SI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odručja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destinacije</a:t>
            </a:r>
            <a:r>
              <a:rPr lang="sr-Latn-ME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sl-SI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sl-SI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ari</a:t>
            </a:r>
            <a:r>
              <a:rPr lang="sl-SI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 prema </a:t>
            </a:r>
            <a:r>
              <a:rPr lang="sl-SI" sz="3200" dirty="0" smtClean="0">
                <a:solidFill>
                  <a:schemeClr val="tx1"/>
                </a:solidFill>
              </a:rPr>
              <a:t>njihovoj osnovnoj ekonomskoj funkciji</a:t>
            </a:r>
            <a:r>
              <a:rPr lang="en-US" sz="3200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CARINE PREMA</a:t>
            </a:r>
            <a:r>
              <a:rPr lang="sl-SI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NJIHOVOJ OSN</a:t>
            </a:r>
            <a:r>
              <a:rPr lang="sl-SI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VNOJ EKONOMSKOJ FUNKCIJI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8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elovanju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ca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sl-SI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f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štit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lnSpc>
                <a:spcPct val="80000"/>
              </a:lnSpc>
            </a:pP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Fiskalne carine se uvode sa svrhom da se državi osiguraju dodatna javna sredstva za pokriće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sl-SI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Naj</a:t>
            </a:r>
            <a:r>
              <a:rPr lang="sl-SI" i="1" dirty="0" smtClean="0">
                <a:latin typeface="Times New Roman" pitchFamily="18" charset="0"/>
                <a:cs typeface="Times New Roman" pitchFamily="18" charset="0"/>
              </a:rPr>
              <a:t>češće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uvode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uvoz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one</a:t>
            </a:r>
            <a:r>
              <a:rPr lang="sl-SI" i="1" dirty="0" smtClean="0">
                <a:latin typeface="Times New Roman" pitchFamily="18" charset="0"/>
                <a:cs typeface="Times New Roman" pitchFamily="18" charset="0"/>
              </a:rPr>
              <a:t> r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obe</a:t>
            </a:r>
            <a:r>
              <a:rPr lang="sl-SI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sl-SI" i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zemiji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sl-SI" i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proizvodi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l-SI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proizvodi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neznatnim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koli</a:t>
            </a:r>
            <a:r>
              <a:rPr lang="sl-SI" i="1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inama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proizvoda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i="1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iji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doma</a:t>
            </a:r>
            <a:r>
              <a:rPr lang="sl-SI" i="1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sl-SI" i="1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kovi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proizvodnje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nesrazmerno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visoki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sl-SI" i="1" dirty="0" smtClean="0">
                <a:latin typeface="Times New Roman" pitchFamily="18" charset="0"/>
                <a:cs typeface="Times New Roman" pitchFamily="18" charset="0"/>
              </a:rPr>
              <a:t>u na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sv</a:t>
            </a:r>
            <a:r>
              <a:rPr lang="sr-Latn-ME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etsko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sl-SI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l-SI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ULOGA CAR</a:t>
            </a:r>
            <a:r>
              <a:rPr lang="sl-SI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 U PORESKOM I PRIVREDNOM SISTEMU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modernim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ja.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One, pr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barijera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integriteta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rž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št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itom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tit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integritet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suverenitet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tarifa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motivisano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 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ELEMENTI CARINE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arina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je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slična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primenjuju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termini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upoznali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 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zam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eniti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' 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iječju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„carina"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>
              <a:lnSpc>
                <a:spcPct val="90000"/>
              </a:lnSpc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nažno sredstvo fiskalne, razvojne, strukturne i medjunarodne trgovinske politike, te su po tom sve značajniji instrument u nacionalnoj fiskalnoj i medjunarodnoj politici.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DOPRINOSI KAO JAVNI IZVOR SREDSTAVA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Tx/>
              <a:buNone/>
            </a:pPr>
            <a:r>
              <a:rPr lang="en-US" b="1" dirty="0" smtClean="0"/>
              <a:t>1.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PRIRODA I DEFINICIJA DOPRINOSA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definicije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prirode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doprinosa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jedinstvenost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gledanja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grad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anskoj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praksi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autora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doprinosi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karaktensti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osnovna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elementa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sl-SI" dirty="0" smtClean="0"/>
              <a:t>to </a:t>
            </a:r>
            <a:r>
              <a:rPr lang="en-US" dirty="0" err="1" smtClean="0"/>
              <a:t>javni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prihodi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takva</a:t>
            </a:r>
            <a:r>
              <a:rPr lang="en-US" dirty="0" smtClean="0"/>
              <a:t> </a:t>
            </a:r>
            <a:r>
              <a:rPr lang="en-US" dirty="0" err="1" smtClean="0"/>
              <a:t>davanja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kojih</a:t>
            </a:r>
            <a:r>
              <a:rPr lang="en-US" dirty="0" smtClean="0"/>
              <a:t> je </a:t>
            </a:r>
            <a:r>
              <a:rPr lang="en-US" dirty="0" err="1" smtClean="0"/>
              <a:t>inkorporiran</a:t>
            </a:r>
            <a:r>
              <a:rPr lang="en-US" dirty="0" smtClean="0"/>
              <a:t> element </a:t>
            </a:r>
            <a:r>
              <a:rPr lang="en-US" dirty="0" err="1" smtClean="0"/>
              <a:t>protivusluge</a:t>
            </a:r>
            <a:r>
              <a:rPr lang="en-US" dirty="0" smtClean="0"/>
              <a:t>;</a:t>
            </a:r>
          </a:p>
          <a:p>
            <a:pPr algn="just">
              <a:buFontTx/>
              <a:buChar char="-"/>
            </a:pPr>
            <a:r>
              <a:rPr lang="sl-SI" dirty="0" smtClean="0"/>
              <a:t>n</a:t>
            </a:r>
            <a:r>
              <a:rPr lang="en-US" dirty="0" smtClean="0"/>
              <a:t>e </a:t>
            </a:r>
            <a:r>
              <a:rPr lang="en-US" dirty="0" err="1" smtClean="0"/>
              <a:t>pla</a:t>
            </a:r>
            <a:r>
              <a:rPr lang="sr-Latn-ME" dirty="0" smtClean="0"/>
              <a:t>ć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b="1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sl-SI" dirty="0" smtClean="0"/>
              <a:t>š</a:t>
            </a:r>
            <a:r>
              <a:rPr lang="en-US" dirty="0" smtClean="0"/>
              <a:t>to</a:t>
            </a:r>
            <a:r>
              <a:rPr lang="en-US" b="1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slu</a:t>
            </a:r>
            <a:r>
              <a:rPr lang="sl-SI" dirty="0" smtClean="0"/>
              <a:t>č</a:t>
            </a:r>
            <a:r>
              <a:rPr lang="en-US" dirty="0" err="1" smtClean="0"/>
              <a:t>aj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poreza</a:t>
            </a:r>
            <a:r>
              <a:rPr lang="en-US" dirty="0" smtClean="0"/>
              <a:t>, </a:t>
            </a:r>
            <a:r>
              <a:rPr lang="en-US" dirty="0" err="1" smtClean="0"/>
              <a:t>sva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, </a:t>
            </a:r>
            <a:r>
              <a:rPr lang="en-US" dirty="0" err="1" smtClean="0"/>
              <a:t>ve</a:t>
            </a:r>
            <a:r>
              <a:rPr lang="sl-SI" dirty="0" smtClean="0"/>
              <a:t>ć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sl-SI" dirty="0" smtClean="0"/>
              <a:t>c</a:t>
            </a:r>
            <a:r>
              <a:rPr lang="en-US" dirty="0" smtClean="0"/>
              <a:t>e </a:t>
            </a:r>
            <a:r>
              <a:rPr lang="en-US" dirty="0" err="1" smtClean="0"/>
              <a:t>imati</a:t>
            </a:r>
            <a:r>
              <a:rPr lang="en-US" dirty="0" smtClean="0"/>
              <a:t> </a:t>
            </a:r>
            <a:r>
              <a:rPr lang="en-US" dirty="0" err="1" smtClean="0"/>
              <a:t>neku</a:t>
            </a:r>
            <a:r>
              <a:rPr lang="en-US" dirty="0" smtClean="0"/>
              <a:t> </a:t>
            </a:r>
            <a:r>
              <a:rPr lang="en-US" dirty="0" err="1" smtClean="0"/>
              <a:t>ko</a:t>
            </a:r>
            <a:r>
              <a:rPr lang="sl-SI" dirty="0" smtClean="0"/>
              <a:t>r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prikupljenih</a:t>
            </a:r>
            <a:r>
              <a:rPr lang="en-US" dirty="0" smtClean="0"/>
              <a:t> </a:t>
            </a:r>
            <a:r>
              <a:rPr lang="en-US" dirty="0" err="1" smtClean="0"/>
              <a:t>javnih</a:t>
            </a:r>
            <a:r>
              <a:rPr lang="en-US" dirty="0" smtClean="0"/>
              <a:t> s</a:t>
            </a:r>
            <a:r>
              <a:rPr lang="sl-SI" dirty="0" smtClean="0"/>
              <a:t>r</a:t>
            </a:r>
            <a:r>
              <a:rPr lang="en-US" dirty="0" err="1" smtClean="0"/>
              <a:t>edstava</a:t>
            </a:r>
            <a:r>
              <a:rPr lang="en-US" dirty="0" smtClean="0"/>
              <a:t>;</a:t>
            </a:r>
            <a:endParaRPr lang="sr-Latn-ME" dirty="0" smtClean="0"/>
          </a:p>
          <a:p>
            <a:pPr algn="just">
              <a:buFontTx/>
              <a:buChar char="-"/>
            </a:pPr>
            <a:r>
              <a:rPr lang="en-US" dirty="0" smtClean="0"/>
              <a:t>p</a:t>
            </a:r>
            <a:r>
              <a:rPr lang="sl-SI" dirty="0" smtClean="0"/>
              <a:t>r</a:t>
            </a:r>
            <a:r>
              <a:rPr lang="en-US" dirty="0" err="1" smtClean="0"/>
              <a:t>edstavlja</a:t>
            </a:r>
            <a:r>
              <a:rPr lang="sl-SI" dirty="0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prinudno</a:t>
            </a:r>
            <a:r>
              <a:rPr lang="en-US" dirty="0" smtClean="0"/>
              <a:t> </a:t>
            </a:r>
            <a:r>
              <a:rPr lang="en-US" dirty="0" err="1" smtClean="0"/>
              <a:t>pla</a:t>
            </a:r>
            <a:r>
              <a:rPr lang="sl-SI" dirty="0" smtClean="0"/>
              <a:t>ć</a:t>
            </a:r>
            <a:r>
              <a:rPr lang="en-US" dirty="0" err="1" smtClean="0"/>
              <a:t>anje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obaveznu</a:t>
            </a:r>
            <a:r>
              <a:rPr lang="en-US" dirty="0" smtClean="0"/>
              <a:t> </a:t>
            </a:r>
            <a:r>
              <a:rPr lang="en-US" dirty="0" err="1" smtClean="0"/>
              <a:t>naknadu</a:t>
            </a:r>
            <a:r>
              <a:rPr lang="en-US" dirty="0" smtClean="0"/>
              <a:t> </a:t>
            </a:r>
            <a:r>
              <a:rPr lang="en-US" dirty="0" err="1" smtClean="0"/>
              <a:t>pojedinaca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l-SI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grupa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u</a:t>
            </a:r>
            <a:r>
              <a:rPr lang="sl-SI" dirty="0" smtClean="0"/>
              <a:t>č</a:t>
            </a:r>
            <a:r>
              <a:rPr lang="en-US" dirty="0" err="1" smtClean="0"/>
              <a:t>injene</a:t>
            </a:r>
            <a:r>
              <a:rPr lang="en-US" dirty="0" smtClean="0"/>
              <a:t> </a:t>
            </a:r>
            <a:r>
              <a:rPr lang="en-US" dirty="0" err="1" smtClean="0"/>
              <a:t>usluge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radove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u </a:t>
            </a:r>
            <a:r>
              <a:rPr lang="en-US" dirty="0" err="1" smtClean="0"/>
              <a:t>potpunosti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delimi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 smtClean="0"/>
              <a:t>finansiraju</a:t>
            </a:r>
            <a:r>
              <a:rPr lang="en-US" dirty="0" smtClean="0"/>
              <a:t> </a:t>
            </a:r>
            <a:r>
              <a:rPr lang="en-US" dirty="0" err="1" smtClean="0"/>
              <a:t>doprinosom</a:t>
            </a:r>
            <a:r>
              <a:rPr lang="en-US" dirty="0" smtClean="0"/>
              <a:t>;	</a:t>
            </a:r>
            <a:endParaRPr lang="sl-SI" dirty="0" smtClean="0"/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strogo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prolaze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bud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bud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proceduru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2037</TotalTime>
  <Words>1043</Words>
  <Application>Microsoft Office PowerPoint</Application>
  <PresentationFormat>On-screen Show (4:3)</PresentationFormat>
  <Paragraphs>82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PRAVNI FAKULTET FINANSIJE I FINANSIJSKO PRAVO autor-prof.dr. Jahić Mehmed, izdanje Sarajevo 2004 g.</vt:lpstr>
      <vt:lpstr>                          VJEŽBE 12 UVOD</vt:lpstr>
      <vt:lpstr>CARINE I DRUGI JAVNI PRIHODI </vt:lpstr>
      <vt:lpstr>Ciljevi zbog kojih se uvode carine</vt:lpstr>
      <vt:lpstr>VRSTE CARINE </vt:lpstr>
      <vt:lpstr>CARINE PREMA NJIHOVOJ OSNOVNOJ EKONOMSKOJ FUNKCIJI </vt:lpstr>
      <vt:lpstr>ULOGA CARINA U PORESKOM I PRIVREDNOM SISTEMU</vt:lpstr>
      <vt:lpstr>ELEMENTI CARINE</vt:lpstr>
      <vt:lpstr>DOPRINOSI KAO JAVNI IZVOR SREDSTAVA</vt:lpstr>
      <vt:lpstr>DOPRINOSI ZA SOCIJALNO OSIGURANJE </vt:lpstr>
      <vt:lpstr>SAMODOPRINOS</vt:lpstr>
      <vt:lpstr>Zakonom se definise brojna pitanja kao sto su: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219</cp:revision>
  <dcterms:created xsi:type="dcterms:W3CDTF">2018-10-10T21:30:36Z</dcterms:created>
  <dcterms:modified xsi:type="dcterms:W3CDTF">2019-12-20T09:09:38Z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2018-10-11T14:50:51.5040851+02:00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