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1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1" r:id="rId32"/>
    <p:sldId id="293" r:id="rId33"/>
    <p:sldId id="294" r:id="rId34"/>
    <p:sldId id="296" r:id="rId35"/>
    <p:sldId id="297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4055-C7A6-47AD-B4D1-A14ACC197D11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8C0B-60A2-4FA8-A7AB-9D5CE4DDCB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367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4055-C7A6-47AD-B4D1-A14ACC197D11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8C0B-60A2-4FA8-A7AB-9D5CE4DDCB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0817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4055-C7A6-47AD-B4D1-A14ACC197D11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8C0B-60A2-4FA8-A7AB-9D5CE4DDCB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166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4055-C7A6-47AD-B4D1-A14ACC197D11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8C0B-60A2-4FA8-A7AB-9D5CE4DDCB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037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4055-C7A6-47AD-B4D1-A14ACC197D11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8C0B-60A2-4FA8-A7AB-9D5CE4DDCB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2701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4055-C7A6-47AD-B4D1-A14ACC197D11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8C0B-60A2-4FA8-A7AB-9D5CE4DDCB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46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4055-C7A6-47AD-B4D1-A14ACC197D11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8C0B-60A2-4FA8-A7AB-9D5CE4DDCB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3320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4055-C7A6-47AD-B4D1-A14ACC197D11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8C0B-60A2-4FA8-A7AB-9D5CE4DDCB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2345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4055-C7A6-47AD-B4D1-A14ACC197D11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8C0B-60A2-4FA8-A7AB-9D5CE4DDCB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45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4055-C7A6-47AD-B4D1-A14ACC197D11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8C0B-60A2-4FA8-A7AB-9D5CE4DDCB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2829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4055-C7A6-47AD-B4D1-A14ACC197D11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8C0B-60A2-4FA8-A7AB-9D5CE4DDCB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363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A4055-C7A6-47AD-B4D1-A14ACC197D11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08C0B-60A2-4FA8-A7AB-9D5CE4DDCB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953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smtClean="0"/>
              <a:t>FINANSIJSIJE I FINANSIJSKO PRAVO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M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CARINE I DRUGI JAVNI PRIHODI</a:t>
            </a:r>
          </a:p>
          <a:p>
            <a:r>
              <a:rPr lang="sr-Latn-M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Prof. Dr Halil Kalač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6615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618565" y="981635"/>
            <a:ext cx="10735235" cy="5195328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en-US" sz="3600" dirty="0"/>
              <a:t>2) CARIN</a:t>
            </a:r>
            <a:r>
              <a:rPr lang="sl-SI" sz="3600" dirty="0"/>
              <a:t>E </a:t>
            </a:r>
            <a:r>
              <a:rPr lang="en-US" sz="3600" dirty="0"/>
              <a:t>PREMA NA</a:t>
            </a:r>
            <a:r>
              <a:rPr lang="sl-SI" sz="3600" dirty="0"/>
              <a:t>Č</a:t>
            </a:r>
            <a:r>
              <a:rPr lang="en-US" sz="3600" dirty="0"/>
              <a:t>INU ODM</a:t>
            </a:r>
            <a:r>
              <a:rPr lang="sl-SI" sz="3600" dirty="0"/>
              <a:t>J</a:t>
            </a:r>
            <a:r>
              <a:rPr lang="en-US" sz="3600" dirty="0"/>
              <a:t>ERAVANJA</a:t>
            </a:r>
          </a:p>
          <a:p>
            <a:pPr algn="just"/>
            <a:r>
              <a:rPr lang="en-US" sz="3600" dirty="0" err="1"/>
              <a:t>Carine</a:t>
            </a:r>
            <a:r>
              <a:rPr lang="en-US" sz="3600" dirty="0"/>
              <a:t> p</a:t>
            </a:r>
            <a:r>
              <a:rPr lang="sl-SI" sz="3600" dirty="0"/>
              <a:t>r</a:t>
            </a:r>
            <a:r>
              <a:rPr lang="en-US" sz="3600" dirty="0" err="1"/>
              <a:t>ema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sl-SI" sz="3600" dirty="0"/>
              <a:t>č</a:t>
            </a:r>
            <a:r>
              <a:rPr lang="en-US" sz="3600" dirty="0" err="1"/>
              <a:t>inu</a:t>
            </a:r>
            <a:r>
              <a:rPr lang="en-US" sz="3600" dirty="0"/>
              <a:t> </a:t>
            </a:r>
            <a:r>
              <a:rPr lang="en-US" sz="3600" dirty="0" err="1"/>
              <a:t>odm</a:t>
            </a:r>
            <a:r>
              <a:rPr lang="sr-Latn-ME" sz="3600" dirty="0"/>
              <a:t>j</a:t>
            </a:r>
            <a:r>
              <a:rPr lang="en-US" sz="3600" dirty="0" err="1" smtClean="0"/>
              <a:t>eravanja</a:t>
            </a:r>
            <a:r>
              <a:rPr lang="en-US" sz="3600" dirty="0" smtClean="0"/>
              <a:t> </a:t>
            </a:r>
            <a:r>
              <a:rPr lang="en-US" sz="3600" dirty="0"/>
              <a:t>d</a:t>
            </a:r>
            <a:r>
              <a:rPr lang="sl-SI" sz="3600" dirty="0"/>
              <a:t>ij</a:t>
            </a:r>
            <a:r>
              <a:rPr lang="en-US" sz="3600" dirty="0" err="1"/>
              <a:t>ele</a:t>
            </a:r>
            <a:r>
              <a:rPr lang="en-US" sz="3600" dirty="0"/>
              <a:t> se </a:t>
            </a:r>
            <a:r>
              <a:rPr lang="en-US" sz="3600" dirty="0" err="1"/>
              <a:t>na</a:t>
            </a:r>
            <a:r>
              <a:rPr lang="en-US" sz="3600" dirty="0"/>
              <a:t> tri </a:t>
            </a:r>
            <a:r>
              <a:rPr lang="en-US" sz="3600" dirty="0" err="1"/>
              <a:t>osnovna</a:t>
            </a:r>
            <a:r>
              <a:rPr lang="en-US" sz="3600" dirty="0"/>
              <a:t> </a:t>
            </a:r>
            <a:r>
              <a:rPr lang="en-US" sz="3600" dirty="0" err="1"/>
              <a:t>oblika</a:t>
            </a:r>
            <a:r>
              <a:rPr lang="en-US" sz="3600" dirty="0"/>
              <a:t>: </a:t>
            </a:r>
            <a:r>
              <a:rPr lang="sl-SI" sz="3600" dirty="0"/>
              <a:t> </a:t>
            </a:r>
          </a:p>
          <a:p>
            <a:pPr algn="just"/>
            <a:r>
              <a:rPr lang="en-US" sz="3600" dirty="0"/>
              <a:t> </a:t>
            </a:r>
            <a:r>
              <a:rPr lang="sl-SI" sz="3600" dirty="0"/>
              <a:t>-</a:t>
            </a:r>
            <a:r>
              <a:rPr lang="en-US" sz="3600" dirty="0" err="1"/>
              <a:t>specifi</a:t>
            </a:r>
            <a:r>
              <a:rPr lang="sl-SI" sz="3600" dirty="0"/>
              <a:t>č</a:t>
            </a:r>
            <a:r>
              <a:rPr lang="en-US" sz="3600" dirty="0"/>
              <a:t>ne, (</a:t>
            </a:r>
            <a:r>
              <a:rPr lang="en-US" sz="3600" dirty="0" err="1"/>
              <a:t>kvant</a:t>
            </a:r>
            <a:r>
              <a:rPr lang="sl-SI" sz="3600" dirty="0"/>
              <a:t>it</a:t>
            </a:r>
            <a:r>
              <a:rPr lang="en-US" sz="3600" dirty="0" err="1"/>
              <a:t>ativn</a:t>
            </a:r>
            <a:r>
              <a:rPr lang="sl-SI" sz="3600" dirty="0"/>
              <a:t>e</a:t>
            </a:r>
            <a:r>
              <a:rPr lang="en-US" sz="3600" dirty="0"/>
              <a:t>);</a:t>
            </a:r>
          </a:p>
          <a:p>
            <a:pPr algn="just">
              <a:buFontTx/>
              <a:buNone/>
            </a:pPr>
            <a:r>
              <a:rPr lang="sl-SI" sz="3600" dirty="0"/>
              <a:t>	</a:t>
            </a:r>
            <a:r>
              <a:rPr lang="en-US" sz="3600" dirty="0"/>
              <a:t>- </a:t>
            </a:r>
            <a:r>
              <a:rPr lang="en-US" sz="3600" dirty="0" err="1"/>
              <a:t>vr</a:t>
            </a:r>
            <a:r>
              <a:rPr lang="sr-Latn-ME" sz="3600" dirty="0"/>
              <a:t>j</a:t>
            </a:r>
            <a:r>
              <a:rPr lang="en-US" sz="3600" dirty="0" err="1"/>
              <a:t>ednosne</a:t>
            </a:r>
            <a:r>
              <a:rPr lang="en-US" sz="3600" dirty="0"/>
              <a:t> (ad valorem);</a:t>
            </a:r>
            <a:endParaRPr lang="sl-SI" sz="3600" dirty="0"/>
          </a:p>
          <a:p>
            <a:pPr algn="just">
              <a:buFontTx/>
              <a:buNone/>
            </a:pPr>
            <a:r>
              <a:rPr lang="en-US" sz="3600" dirty="0"/>
              <a:t> </a:t>
            </a:r>
            <a:r>
              <a:rPr lang="sl-SI" sz="3600" dirty="0"/>
              <a:t>	</a:t>
            </a:r>
            <a:r>
              <a:rPr lang="en-US" sz="3600" dirty="0"/>
              <a:t>- m</a:t>
            </a:r>
            <a:r>
              <a:rPr lang="sl-SI" sz="3600" dirty="0"/>
              <a:t>j</a:t>
            </a:r>
            <a:r>
              <a:rPr lang="en-US" sz="3600" dirty="0"/>
              <a:t>e</a:t>
            </a:r>
            <a:r>
              <a:rPr lang="sr-Latn-ME" sz="3600" dirty="0"/>
              <a:t>š</a:t>
            </a:r>
            <a:r>
              <a:rPr lang="en-US" sz="3600" dirty="0" err="1"/>
              <a:t>ovite</a:t>
            </a:r>
            <a:r>
              <a:rPr lang="en-US" sz="3600" dirty="0"/>
              <a:t>:</a:t>
            </a:r>
          </a:p>
          <a:p>
            <a:pPr algn="just"/>
            <a:r>
              <a:rPr lang="en-US" sz="3600" dirty="0"/>
              <a:t>Spec</a:t>
            </a:r>
            <a:r>
              <a:rPr lang="sl-SI" sz="3600" dirty="0"/>
              <a:t>ifične</a:t>
            </a:r>
            <a:r>
              <a:rPr lang="en-US" sz="3600" dirty="0"/>
              <a:t> ca</a:t>
            </a:r>
            <a:r>
              <a:rPr lang="sl-SI" sz="3600" dirty="0"/>
              <a:t>rine</a:t>
            </a:r>
            <a:r>
              <a:rPr lang="en-US" sz="3600" dirty="0"/>
              <a:t> (</a:t>
            </a:r>
            <a:r>
              <a:rPr lang="en-US" sz="3600" dirty="0" err="1"/>
              <a:t>kvantititivna</a:t>
            </a:r>
            <a:r>
              <a:rPr lang="en-US" sz="3600" dirty="0"/>
              <a:t>) se</a:t>
            </a:r>
            <a:r>
              <a:rPr lang="sl-SI" sz="3600" dirty="0"/>
              <a:t> u</a:t>
            </a:r>
            <a:r>
              <a:rPr lang="en-US" sz="3600" dirty="0" err="1"/>
              <a:t>tvrd</a:t>
            </a:r>
            <a:r>
              <a:rPr lang="sl-SI" sz="3600" dirty="0"/>
              <a:t>j</a:t>
            </a:r>
            <a:r>
              <a:rPr lang="en-US" sz="3600" dirty="0" err="1"/>
              <a:t>uj</a:t>
            </a:r>
            <a:r>
              <a:rPr lang="sl-SI" sz="3600" dirty="0"/>
              <a:t>u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odre</a:t>
            </a:r>
            <a:r>
              <a:rPr lang="sr-Latn-ME" sz="3600" dirty="0"/>
              <a:t>đ</a:t>
            </a:r>
            <a:r>
              <a:rPr lang="en-US" sz="3600" dirty="0" err="1"/>
              <a:t>ene</a:t>
            </a:r>
            <a:r>
              <a:rPr lang="en-US" sz="3600" dirty="0"/>
              <a:t> m</a:t>
            </a:r>
            <a:r>
              <a:rPr lang="sl-SI" sz="3600" dirty="0"/>
              <a:t>j</a:t>
            </a:r>
            <a:r>
              <a:rPr lang="en-US" sz="3600" dirty="0"/>
              <a:t>ere </a:t>
            </a:r>
            <a:r>
              <a:rPr lang="en-US" sz="3600" dirty="0" err="1"/>
              <a:t>jedini</a:t>
            </a:r>
            <a:r>
              <a:rPr lang="sl-SI" sz="3600" dirty="0"/>
              <a:t>c</a:t>
            </a:r>
            <a:r>
              <a:rPr lang="en-US" sz="3600" dirty="0"/>
              <a:t>e (</a:t>
            </a:r>
            <a:r>
              <a:rPr lang="en-US" sz="3600" dirty="0" err="1"/>
              <a:t>metar</a:t>
            </a:r>
            <a:r>
              <a:rPr lang="en-US" sz="3600" dirty="0"/>
              <a:t>, </a:t>
            </a:r>
            <a:r>
              <a:rPr lang="en-US" sz="3600" dirty="0" err="1"/>
              <a:t>kilopram</a:t>
            </a:r>
            <a:r>
              <a:rPr lang="sl-SI" sz="3600" dirty="0"/>
              <a:t>, </a:t>
            </a:r>
            <a:r>
              <a:rPr lang="en-US" sz="3600" dirty="0" err="1"/>
              <a:t>litar.i</a:t>
            </a:r>
            <a:r>
              <a:rPr lang="en-US" sz="3600" dirty="0"/>
              <a:t> </a:t>
            </a:r>
            <a:r>
              <a:rPr lang="sl-SI" sz="3600" dirty="0"/>
              <a:t>s</a:t>
            </a:r>
            <a:r>
              <a:rPr lang="en-US" sz="3600" dirty="0"/>
              <a:t>l.). Danas</a:t>
            </a:r>
            <a:r>
              <a:rPr lang="sl-SI" sz="3600" dirty="0"/>
              <a:t> </a:t>
            </a:r>
            <a:r>
              <a:rPr lang="en-US" sz="3600" dirty="0"/>
              <a:t>se z</a:t>
            </a:r>
            <a:r>
              <a:rPr lang="sl-SI" sz="3600" dirty="0"/>
              <a:t>b</a:t>
            </a:r>
            <a:r>
              <a:rPr lang="en-US" sz="3600" dirty="0" err="1"/>
              <a:t>og</a:t>
            </a:r>
            <a:r>
              <a:rPr lang="en-US" sz="3600" dirty="0"/>
              <a:t> </a:t>
            </a:r>
            <a:r>
              <a:rPr lang="sl-SI" sz="3600" dirty="0"/>
              <a:t>n</a:t>
            </a:r>
            <a:r>
              <a:rPr lang="en-US" sz="3600" dirty="0"/>
              <a:t>ep</a:t>
            </a:r>
            <a:r>
              <a:rPr lang="sl-SI" sz="3600" dirty="0"/>
              <a:t>r</a:t>
            </a:r>
            <a:r>
              <a:rPr lang="en-US" sz="3600" dirty="0" err="1"/>
              <a:t>akti</a:t>
            </a:r>
            <a:r>
              <a:rPr lang="sl-SI" sz="3600" dirty="0"/>
              <a:t>č</a:t>
            </a:r>
            <a:r>
              <a:rPr lang="en-US" sz="3600" dirty="0" err="1"/>
              <a:t>nosti</a:t>
            </a:r>
            <a:r>
              <a:rPr lang="en-US" sz="3600" dirty="0"/>
              <a:t> </a:t>
            </a:r>
            <a:r>
              <a:rPr lang="en-US" sz="3600" dirty="0" err="1"/>
              <a:t>vrlo</a:t>
            </a:r>
            <a:r>
              <a:rPr lang="en-US" sz="3600" dirty="0"/>
              <a:t> r</a:t>
            </a:r>
            <a:r>
              <a:rPr lang="sl-SI" sz="3600" dirty="0"/>
              <a:t>ij</a:t>
            </a:r>
            <a:r>
              <a:rPr lang="en-US" sz="3600" dirty="0" err="1"/>
              <a:t>etko</a:t>
            </a:r>
            <a:r>
              <a:rPr lang="en-US" sz="3600" dirty="0"/>
              <a:t> prim</a:t>
            </a:r>
            <a:r>
              <a:rPr lang="sl-SI" sz="3600" dirty="0"/>
              <a:t>j</a:t>
            </a:r>
            <a:r>
              <a:rPr lang="en-US" sz="3600" dirty="0" err="1"/>
              <a:t>nju</a:t>
            </a:r>
            <a:r>
              <a:rPr lang="sr-Latn-ME" sz="3600" dirty="0" smtClean="0"/>
              <a:t>j</a:t>
            </a:r>
            <a:r>
              <a:rPr lang="sr-Latn-ME" sz="3600" dirty="0"/>
              <a:t>u</a:t>
            </a:r>
            <a:r>
              <a:rPr lang="en-US" sz="3600" dirty="0" smtClean="0"/>
              <a:t>.</a:t>
            </a:r>
            <a:endParaRPr lang="en-US" sz="3600" dirty="0"/>
          </a:p>
          <a:p>
            <a:pPr>
              <a:buFontTx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32D2-18C6-4761-BB44-D9798E7B08A7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28C6-3026-455B-9F50-CCF0CC2057B7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8719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5" name="Rectangle 3"/>
          <p:cNvSpPr>
            <a:spLocks noGrp="1" noChangeArrowheads="1"/>
          </p:cNvSpPr>
          <p:nvPr>
            <p:ph idx="1"/>
          </p:nvPr>
        </p:nvSpPr>
        <p:spPr>
          <a:xfrm>
            <a:off x="591671" y="833718"/>
            <a:ext cx="10762129" cy="5343245"/>
          </a:xfrm>
        </p:spPr>
        <p:txBody>
          <a:bodyPr>
            <a:noAutofit/>
          </a:bodyPr>
          <a:lstStyle/>
          <a:p>
            <a:pPr algn="just"/>
            <a:r>
              <a:rPr lang="en-US" sz="3600" b="1" dirty="0" err="1" smtClean="0"/>
              <a:t>Vr</a:t>
            </a:r>
            <a:r>
              <a:rPr lang="sr-Latn-ME" sz="3600" b="1" dirty="0" smtClean="0"/>
              <a:t>ij</a:t>
            </a:r>
            <a:r>
              <a:rPr lang="en-US" sz="3600" b="1" dirty="0" err="1"/>
              <a:t>ednosne</a:t>
            </a:r>
            <a:r>
              <a:rPr lang="en-US" sz="3600" b="1" dirty="0"/>
              <a:t> </a:t>
            </a:r>
            <a:r>
              <a:rPr lang="en-US" sz="3600" dirty="0"/>
              <a:t>(ad valorem)</a:t>
            </a:r>
            <a:r>
              <a:rPr lang="sl-SI" sz="3600" dirty="0"/>
              <a:t> s</a:t>
            </a:r>
            <a:r>
              <a:rPr lang="en-US" sz="3600" dirty="0"/>
              <a:t>u </a:t>
            </a:r>
            <a:r>
              <a:rPr lang="en-US" sz="3600" dirty="0" err="1"/>
              <a:t>carin</a:t>
            </a:r>
            <a:r>
              <a:rPr lang="sl-SI" sz="3600" dirty="0"/>
              <a:t>e</a:t>
            </a:r>
            <a:r>
              <a:rPr lang="en-US" sz="3600" dirty="0"/>
              <a:t> </a:t>
            </a:r>
            <a:r>
              <a:rPr lang="en-US" sz="3600" dirty="0" err="1"/>
              <a:t>koje</a:t>
            </a:r>
            <a:r>
              <a:rPr lang="en-US" sz="3600" dirty="0"/>
              <a:t> se </a:t>
            </a:r>
            <a:r>
              <a:rPr lang="en-US" sz="3600" dirty="0" err="1"/>
              <a:t>odred</a:t>
            </a:r>
            <a:r>
              <a:rPr lang="sl-SI" sz="3600" dirty="0"/>
              <a:t>j</a:t>
            </a:r>
            <a:r>
              <a:rPr lang="en-US" sz="3600" dirty="0" err="1"/>
              <a:t>uju</a:t>
            </a:r>
            <a:r>
              <a:rPr lang="en-US" sz="3600" dirty="0"/>
              <a:t>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/>
              <a:t>vr</a:t>
            </a:r>
            <a:r>
              <a:rPr lang="sr-Latn-ME" sz="3600" dirty="0"/>
              <a:t>ij</a:t>
            </a:r>
            <a:r>
              <a:rPr lang="en-US" sz="3600" dirty="0" err="1"/>
              <a:t>ednosti</a:t>
            </a:r>
            <a:r>
              <a:rPr lang="en-US" sz="3600" dirty="0"/>
              <a:t> </a:t>
            </a:r>
            <a:r>
              <a:rPr lang="en-US" sz="3600" dirty="0" err="1"/>
              <a:t>ocarinjene</a:t>
            </a:r>
            <a:r>
              <a:rPr lang="en-US" sz="3600" dirty="0"/>
              <a:t> robe.</a:t>
            </a:r>
            <a:endParaRPr lang="sr-Latn-ME" sz="3600" dirty="0"/>
          </a:p>
          <a:p>
            <a:pPr algn="just"/>
            <a:r>
              <a:rPr lang="en-US" sz="3600" dirty="0"/>
              <a:t> </a:t>
            </a:r>
            <a:r>
              <a:rPr lang="en-US" sz="3600" dirty="0" err="1"/>
              <a:t>Ovo</a:t>
            </a:r>
            <a:r>
              <a:rPr lang="en-US" sz="3600" dirty="0"/>
              <a:t> je</a:t>
            </a:r>
            <a:r>
              <a:rPr lang="sl-SI" sz="3600" dirty="0"/>
              <a:t> </a:t>
            </a:r>
            <a:r>
              <a:rPr lang="en-US" sz="3600" dirty="0" err="1"/>
              <a:t>danas</a:t>
            </a:r>
            <a:r>
              <a:rPr lang="en-US" sz="3600" dirty="0"/>
              <a:t> </a:t>
            </a:r>
            <a:r>
              <a:rPr lang="sl-SI" sz="3600" dirty="0"/>
              <a:t>o</a:t>
            </a:r>
            <a:r>
              <a:rPr lang="en-US" sz="3600" dirty="0" err="1"/>
              <a:t>snv</a:t>
            </a:r>
            <a:r>
              <a:rPr lang="sl-SI" sz="3600" dirty="0"/>
              <a:t>n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sl-SI" sz="3600" dirty="0"/>
              <a:t>o</a:t>
            </a:r>
            <a:r>
              <a:rPr lang="en-US" sz="3600" dirty="0" err="1"/>
              <a:t>blik</a:t>
            </a:r>
            <a:r>
              <a:rPr lang="sl-SI" sz="3600" dirty="0"/>
              <a:t> </a:t>
            </a:r>
            <a:r>
              <a:rPr lang="en-US" sz="3600" dirty="0"/>
              <a:t>ca</a:t>
            </a:r>
            <a:r>
              <a:rPr lang="sl-SI" sz="3600" dirty="0"/>
              <a:t>r</a:t>
            </a:r>
            <a:r>
              <a:rPr lang="en-US" sz="3600" dirty="0"/>
              <a:t>in</a:t>
            </a:r>
            <a:r>
              <a:rPr lang="sl-SI" sz="3600" dirty="0"/>
              <a:t>e</a:t>
            </a:r>
            <a:r>
              <a:rPr lang="en-US" sz="3600" dirty="0"/>
              <a:t>. </a:t>
            </a:r>
            <a:endParaRPr lang="sr-Latn-ME" sz="3600" dirty="0"/>
          </a:p>
          <a:p>
            <a:pPr algn="just"/>
            <a:r>
              <a:rPr lang="en-US" sz="3600" dirty="0" err="1"/>
              <a:t>Te</a:t>
            </a:r>
            <a:r>
              <a:rPr lang="sl-SI" sz="3600" dirty="0"/>
              <a:t>š</a:t>
            </a:r>
            <a:r>
              <a:rPr lang="en-US" sz="3600" dirty="0" err="1"/>
              <a:t>ko</a:t>
            </a:r>
            <a:r>
              <a:rPr lang="sl-SI" sz="3600" dirty="0"/>
              <a:t>ć</a:t>
            </a:r>
            <a:r>
              <a:rPr lang="en-US" sz="3600" dirty="0"/>
              <a:t>e</a:t>
            </a:r>
            <a:r>
              <a:rPr lang="sl-SI" sz="3600" dirty="0"/>
              <a:t> </a:t>
            </a:r>
            <a:r>
              <a:rPr lang="en-US" sz="3600" dirty="0" err="1"/>
              <a:t>koje</a:t>
            </a:r>
            <a:r>
              <a:rPr lang="en-US" sz="3600" dirty="0"/>
              <a:t> se </a:t>
            </a:r>
            <a:r>
              <a:rPr lang="en-US" sz="3600" dirty="0" err="1"/>
              <a:t>poja</a:t>
            </a:r>
            <a:r>
              <a:rPr lang="sl-SI" sz="3600" dirty="0"/>
              <a:t>vljuju</a:t>
            </a:r>
            <a:r>
              <a:rPr lang="en-US" sz="3600" i="1" dirty="0"/>
              <a:t> </a:t>
            </a:r>
            <a:r>
              <a:rPr lang="en-US" sz="3600" dirty="0" err="1"/>
              <a:t>kod</a:t>
            </a:r>
            <a:r>
              <a:rPr lang="en-US" sz="3600" dirty="0"/>
              <a:t> </a:t>
            </a:r>
            <a:r>
              <a:rPr lang="en-US" sz="3600" dirty="0" err="1"/>
              <a:t>ovih</a:t>
            </a:r>
            <a:r>
              <a:rPr lang="en-US" sz="3600" dirty="0"/>
              <a:t> </a:t>
            </a:r>
            <a:r>
              <a:rPr lang="sl-SI" sz="3600" dirty="0" smtClean="0"/>
              <a:t>carina</a:t>
            </a:r>
            <a:r>
              <a:rPr lang="en-US" sz="3600" dirty="0" smtClean="0"/>
              <a:t> </a:t>
            </a:r>
            <a:r>
              <a:rPr lang="en-US" sz="3600" dirty="0" err="1"/>
              <a:t>ogledaju</a:t>
            </a:r>
            <a:r>
              <a:rPr lang="en-US" sz="3600" dirty="0"/>
              <a:t> se</a:t>
            </a:r>
            <a:r>
              <a:rPr lang="sl-SI" sz="3600" dirty="0"/>
              <a:t> </a:t>
            </a:r>
            <a:r>
              <a:rPr lang="sl-SI" sz="3600" dirty="0" smtClean="0"/>
              <a:t>u </a:t>
            </a:r>
            <a:r>
              <a:rPr lang="en-US" sz="3600" dirty="0" err="1" smtClean="0"/>
              <a:t>te</a:t>
            </a:r>
            <a:r>
              <a:rPr lang="sl-SI" sz="3600" dirty="0"/>
              <a:t>š</a:t>
            </a:r>
            <a:r>
              <a:rPr lang="en-US" sz="3600" dirty="0" err="1"/>
              <a:t>ko</a:t>
            </a:r>
            <a:r>
              <a:rPr lang="sl-SI" sz="3600" dirty="0"/>
              <a:t>ća</a:t>
            </a:r>
            <a:r>
              <a:rPr lang="en-US" sz="3600" dirty="0"/>
              <a:t>ma </a:t>
            </a:r>
            <a:r>
              <a:rPr lang="sl-SI" sz="3600" dirty="0"/>
              <a:t>o</a:t>
            </a:r>
            <a:r>
              <a:rPr lang="en-US" sz="3600" dirty="0" err="1"/>
              <a:t>ko</a:t>
            </a:r>
            <a:r>
              <a:rPr lang="sl-SI" sz="3600" dirty="0"/>
              <a:t> realne</a:t>
            </a:r>
            <a:r>
              <a:rPr lang="en-US" sz="3600" dirty="0"/>
              <a:t> </a:t>
            </a:r>
            <a:r>
              <a:rPr lang="en-US" sz="3600" dirty="0" err="1"/>
              <a:t>proc</a:t>
            </a:r>
            <a:r>
              <a:rPr lang="sl-SI" sz="3600" dirty="0"/>
              <a:t>j</a:t>
            </a:r>
            <a:r>
              <a:rPr lang="en-US" sz="3600" dirty="0" err="1"/>
              <a:t>ene</a:t>
            </a:r>
            <a:r>
              <a:rPr lang="en-US" sz="3600" dirty="0"/>
              <a:t> </a:t>
            </a:r>
            <a:r>
              <a:rPr lang="en-US" sz="3600" dirty="0" err="1"/>
              <a:t>vr</a:t>
            </a:r>
            <a:r>
              <a:rPr lang="sl-SI" sz="3600" dirty="0"/>
              <a:t>ij</a:t>
            </a:r>
            <a:r>
              <a:rPr lang="en-US" sz="3600" dirty="0" err="1"/>
              <a:t>ednosti</a:t>
            </a:r>
            <a:r>
              <a:rPr lang="en-US" sz="3600" dirty="0"/>
              <a:t> </a:t>
            </a:r>
            <a:r>
              <a:rPr lang="sl-SI" sz="3600" dirty="0"/>
              <a:t>u</a:t>
            </a:r>
            <a:r>
              <a:rPr lang="en-US" sz="3600" dirty="0" err="1"/>
              <a:t>vezenih</a:t>
            </a:r>
            <a:r>
              <a:rPr lang="en-US" sz="3600" dirty="0"/>
              <a:t> </a:t>
            </a:r>
            <a:r>
              <a:rPr lang="en-US" sz="3600" dirty="0" err="1"/>
              <a:t>roba</a:t>
            </a:r>
            <a:r>
              <a:rPr lang="en-US" sz="3600" dirty="0"/>
              <a:t>. </a:t>
            </a:r>
            <a:endParaRPr lang="sr-Latn-ME" sz="3600" dirty="0"/>
          </a:p>
          <a:p>
            <a:pPr algn="just"/>
            <a:r>
              <a:rPr lang="en-US" sz="3600" dirty="0" err="1"/>
              <a:t>Te</a:t>
            </a:r>
            <a:r>
              <a:rPr lang="sl-SI" sz="3600" dirty="0"/>
              <a:t>s</a:t>
            </a:r>
            <a:r>
              <a:rPr lang="en-US" sz="3600" dirty="0" err="1"/>
              <a:t>ko</a:t>
            </a:r>
            <a:r>
              <a:rPr lang="sl-SI" sz="3600" dirty="0"/>
              <a:t>ć</a:t>
            </a:r>
            <a:r>
              <a:rPr lang="en-US" sz="3600" dirty="0"/>
              <a:t>e</a:t>
            </a:r>
            <a:r>
              <a:rPr lang="sl-SI" sz="3600" dirty="0"/>
              <a:t> </a:t>
            </a:r>
            <a:r>
              <a:rPr lang="en-US" sz="3600" dirty="0"/>
              <a:t>se </a:t>
            </a:r>
            <a:r>
              <a:rPr lang="en-US" sz="3600" dirty="0" err="1"/>
              <a:t>mogu</a:t>
            </a:r>
            <a:r>
              <a:rPr lang="en-US" sz="3600" dirty="0"/>
              <a:t> </a:t>
            </a:r>
            <a:r>
              <a:rPr lang="en-US" sz="3600" dirty="0" err="1"/>
              <a:t>izb</a:t>
            </a:r>
            <a:r>
              <a:rPr lang="sl-SI" sz="3600" dirty="0"/>
              <a:t>j</a:t>
            </a:r>
            <a:r>
              <a:rPr lang="en-US" sz="3600" dirty="0"/>
              <a:t>e</a:t>
            </a:r>
            <a:r>
              <a:rPr lang="sl-SI" sz="3600" dirty="0"/>
              <a:t>ć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odred</a:t>
            </a:r>
            <a:r>
              <a:rPr lang="sl-SI" sz="3600" dirty="0"/>
              <a:t>j</a:t>
            </a:r>
            <a:r>
              <a:rPr lang="en-US" sz="3600" dirty="0" err="1"/>
              <a:t>ivanjem</a:t>
            </a:r>
            <a:r>
              <a:rPr lang="en-US" sz="3600" dirty="0"/>
              <a:t> </a:t>
            </a:r>
            <a:r>
              <a:rPr lang="en-US" sz="3600" dirty="0" err="1"/>
              <a:t>vr</a:t>
            </a:r>
            <a:r>
              <a:rPr lang="sl-SI" sz="3600" dirty="0"/>
              <a:t>ij</a:t>
            </a:r>
            <a:r>
              <a:rPr lang="en-US" sz="3600" dirty="0" err="1"/>
              <a:t>ednosti</a:t>
            </a:r>
            <a:r>
              <a:rPr lang="en-US" sz="3600" dirty="0"/>
              <a:t> </a:t>
            </a:r>
            <a:r>
              <a:rPr lang="en-US" sz="3600" dirty="0" err="1"/>
              <a:t>roba</a:t>
            </a:r>
            <a:r>
              <a:rPr lang="en-US" sz="3600" dirty="0"/>
              <a:t> u </a:t>
            </a:r>
            <a:r>
              <a:rPr lang="en-US" sz="3600" dirty="0" err="1"/>
              <a:t>uplatu</a:t>
            </a:r>
            <a:r>
              <a:rPr lang="en-US" sz="3600" dirty="0"/>
              <a:t> </a:t>
            </a:r>
            <a:r>
              <a:rPr lang="en-US" sz="3600" dirty="0" err="1"/>
              <a:t>izvoza</a:t>
            </a:r>
            <a:r>
              <a:rPr lang="en-US" sz="3600" dirty="0"/>
              <a:t> (FOB)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vr</a:t>
            </a:r>
            <a:r>
              <a:rPr lang="sr-Latn-ME" sz="3600" dirty="0"/>
              <a:t>ij</a:t>
            </a:r>
            <a:r>
              <a:rPr lang="en-US" sz="3600" dirty="0" err="1"/>
              <a:t>ednosti</a:t>
            </a:r>
            <a:r>
              <a:rPr lang="sl-SI" sz="3600" dirty="0"/>
              <a:t> </a:t>
            </a:r>
            <a:r>
              <a:rPr lang="en-US" sz="3600" dirty="0" err="1"/>
              <a:t>roba</a:t>
            </a:r>
            <a:r>
              <a:rPr lang="en-US" sz="3600" dirty="0"/>
              <a:t> u m</a:t>
            </a:r>
            <a:r>
              <a:rPr lang="sl-SI" sz="3600" dirty="0"/>
              <a:t>j</a:t>
            </a:r>
            <a:r>
              <a:rPr lang="en-US" sz="3600" dirty="0" err="1"/>
              <a:t>estu</a:t>
            </a:r>
            <a:r>
              <a:rPr lang="en-US" sz="3600" dirty="0"/>
              <a:t> </a:t>
            </a:r>
            <a:r>
              <a:rPr lang="en-US" sz="3600" dirty="0" err="1"/>
              <a:t>uvoza</a:t>
            </a:r>
            <a:r>
              <a:rPr lang="en-US" sz="3600" dirty="0"/>
              <a:t> (CI</a:t>
            </a:r>
            <a:r>
              <a:rPr lang="sl-SI" sz="3600" dirty="0"/>
              <a:t>F),</a:t>
            </a:r>
            <a:r>
              <a:rPr lang="en-US" sz="3600" dirty="0"/>
              <a:t> </a:t>
            </a:r>
            <a:r>
              <a:rPr lang="en-US" sz="3600" dirty="0" err="1"/>
              <a:t>mada</a:t>
            </a:r>
            <a:r>
              <a:rPr lang="en-US" sz="3600" dirty="0"/>
              <a:t> je </a:t>
            </a:r>
            <a:r>
              <a:rPr lang="en-US" sz="3600" dirty="0" err="1"/>
              <a:t>mogu</a:t>
            </a:r>
            <a:r>
              <a:rPr lang="sl-SI" sz="3600" dirty="0"/>
              <a:t>ć</a:t>
            </a:r>
            <a:r>
              <a:rPr lang="en-US" sz="3600" dirty="0"/>
              <a:t>e od</a:t>
            </a:r>
            <a:r>
              <a:rPr lang="sl-SI" sz="3600" dirty="0"/>
              <a:t>re</a:t>
            </a:r>
            <a:r>
              <a:rPr lang="en-US" sz="3600" dirty="0" err="1"/>
              <a:t>diti</a:t>
            </a:r>
            <a:r>
              <a:rPr lang="en-US" sz="3600" dirty="0"/>
              <a:t> </a:t>
            </a:r>
            <a:r>
              <a:rPr lang="en-US" sz="3600" dirty="0" err="1"/>
              <a:t>vr</a:t>
            </a:r>
            <a:r>
              <a:rPr lang="sl-SI" sz="3600" dirty="0"/>
              <a:t>ij</a:t>
            </a:r>
            <a:r>
              <a:rPr lang="en-US" sz="3600" dirty="0" err="1"/>
              <a:t>ednost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od </a:t>
            </a:r>
            <a:r>
              <a:rPr lang="en-US" sz="3600" dirty="0" err="1"/>
              <a:t>strane</a:t>
            </a:r>
            <a:r>
              <a:rPr lang="en-US" sz="3600" dirty="0"/>
              <a:t> </a:t>
            </a:r>
            <a:r>
              <a:rPr lang="en-US" sz="3600" dirty="0" err="1"/>
              <a:t>odred</a:t>
            </a:r>
            <a:r>
              <a:rPr lang="sl-SI" sz="3600" dirty="0"/>
              <a:t>j</a:t>
            </a:r>
            <a:r>
              <a:rPr lang="en-US" sz="3600" dirty="0" err="1"/>
              <a:t>en</a:t>
            </a:r>
            <a:r>
              <a:rPr lang="sl-SI" sz="3600" dirty="0"/>
              <a:t>og carinskog organa.</a:t>
            </a:r>
            <a:r>
              <a:rPr lang="en-US" sz="3600" dirty="0"/>
              <a:t> </a:t>
            </a:r>
          </a:p>
          <a:p>
            <a:pPr algn="just"/>
            <a:endParaRPr lang="en-US" sz="3600" dirty="0"/>
          </a:p>
          <a:p>
            <a:pPr algn="just"/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F3641-A2F3-424E-B69F-1F001B447EBC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AA672-E2F6-433D-A198-DA84535F6CBC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640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838199" y="476673"/>
            <a:ext cx="10685929" cy="5649491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3200" b="1" dirty="0"/>
              <a:t>CARINE PREMA KAR</a:t>
            </a:r>
            <a:r>
              <a:rPr lang="sl-SI" sz="3200" b="1" dirty="0"/>
              <a:t>A</a:t>
            </a:r>
            <a:r>
              <a:rPr lang="en-US" sz="3200" b="1" dirty="0"/>
              <a:t>KTERU TRGOVA</a:t>
            </a:r>
            <a:r>
              <a:rPr lang="sl-SI" sz="3200" b="1" dirty="0"/>
              <a:t>ČK</a:t>
            </a:r>
            <a:r>
              <a:rPr lang="en-US" sz="3200" b="1" dirty="0"/>
              <a:t>IH ODNOSA S INOSTRANSTVOM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3200" dirty="0" err="1"/>
              <a:t>Prema</a:t>
            </a:r>
            <a:r>
              <a:rPr lang="en-US" sz="3200" dirty="0"/>
              <a:t> </a:t>
            </a:r>
            <a:r>
              <a:rPr lang="en-US" sz="3200" dirty="0" err="1" smtClean="0"/>
              <a:t>na</a:t>
            </a:r>
            <a:r>
              <a:rPr lang="sl-SI" sz="3200" dirty="0"/>
              <a:t>č</a:t>
            </a:r>
            <a:r>
              <a:rPr lang="en-US" sz="3200" dirty="0" smtClean="0"/>
              <a:t>nu </a:t>
            </a:r>
            <a:r>
              <a:rPr lang="en-US" sz="3200" dirty="0" err="1" smtClean="0"/>
              <a:t>dono</a:t>
            </a:r>
            <a:r>
              <a:rPr lang="sl-SI" sz="3200" dirty="0"/>
              <a:t>š</a:t>
            </a:r>
            <a:r>
              <a:rPr lang="en-US" sz="3200" dirty="0" err="1" smtClean="0"/>
              <a:t>enja</a:t>
            </a:r>
            <a:r>
              <a:rPr lang="en-US" sz="3200" dirty="0" smtClean="0"/>
              <a:t> </a:t>
            </a:r>
            <a:r>
              <a:rPr lang="en-US" sz="3200" dirty="0" err="1"/>
              <a:t>propisa</a:t>
            </a:r>
            <a:r>
              <a:rPr lang="en-US" sz="3200" dirty="0"/>
              <a:t> o </a:t>
            </a:r>
            <a:r>
              <a:rPr lang="en-US" sz="3200" dirty="0" err="1"/>
              <a:t>carinama</a:t>
            </a:r>
            <a:r>
              <a:rPr lang="en-US" sz="3200" dirty="0"/>
              <a:t>, </a:t>
            </a:r>
            <a:r>
              <a:rPr lang="en-US" sz="3200" dirty="0" err="1"/>
              <a:t>odnosno</a:t>
            </a:r>
            <a:r>
              <a:rPr lang="en-US" sz="3200" dirty="0"/>
              <a:t> </a:t>
            </a:r>
            <a:r>
              <a:rPr lang="en-US" sz="3200" dirty="0" err="1"/>
              <a:t>karakteru</a:t>
            </a:r>
            <a:r>
              <a:rPr lang="en-US" sz="3200" dirty="0"/>
              <a:t> </a:t>
            </a:r>
            <a:r>
              <a:rPr lang="en-US" sz="3200" dirty="0" err="1" smtClean="0"/>
              <a:t>trgova</a:t>
            </a:r>
            <a:r>
              <a:rPr lang="sl-SI" sz="3200" dirty="0"/>
              <a:t>č</a:t>
            </a:r>
            <a:r>
              <a:rPr lang="en-US" sz="3200" dirty="0" err="1" smtClean="0"/>
              <a:t>kih</a:t>
            </a:r>
            <a:r>
              <a:rPr lang="en-US" sz="3200" dirty="0" smtClean="0"/>
              <a:t> </a:t>
            </a:r>
            <a:r>
              <a:rPr lang="sl-SI" sz="3200" dirty="0"/>
              <a:t>o</a:t>
            </a:r>
            <a:r>
              <a:rPr lang="en-US" sz="3200" dirty="0"/>
              <a:t>d</a:t>
            </a:r>
            <a:r>
              <a:rPr lang="sl-SI" sz="3200" dirty="0"/>
              <a:t>n</a:t>
            </a:r>
            <a:r>
              <a:rPr lang="en-US" sz="3200" dirty="0" err="1"/>
              <a:t>osa</a:t>
            </a:r>
            <a:r>
              <a:rPr lang="en-US" sz="3200" dirty="0"/>
              <a:t>, </a:t>
            </a:r>
            <a:r>
              <a:rPr lang="en-US" sz="3200" dirty="0" err="1" smtClean="0"/>
              <a:t>razlikuje</a:t>
            </a:r>
            <a:r>
              <a:rPr lang="sr-Latn-ME" sz="3200" dirty="0" smtClean="0"/>
              <a:t>m</a:t>
            </a:r>
            <a:r>
              <a:rPr lang="en-US" sz="3200" dirty="0" smtClean="0"/>
              <a:t>o</a:t>
            </a:r>
            <a:r>
              <a:rPr lang="en-US" sz="3200" dirty="0"/>
              <a:t>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3200" dirty="0"/>
              <a:t>- </a:t>
            </a:r>
            <a:r>
              <a:rPr lang="en-US" sz="3200" dirty="0" err="1"/>
              <a:t>autonomne</a:t>
            </a:r>
            <a:r>
              <a:rPr lang="en-US" sz="3200" dirty="0"/>
              <a:t> </a:t>
            </a:r>
            <a:r>
              <a:rPr lang="en-US" sz="3200" dirty="0" err="1"/>
              <a:t>carine</a:t>
            </a:r>
            <a:r>
              <a:rPr lang="en-US" sz="3200" dirty="0"/>
              <a:t>, </a:t>
            </a:r>
            <a:r>
              <a:rPr lang="en-US" sz="3200" dirty="0" err="1"/>
              <a:t>i</a:t>
            </a:r>
            <a:r>
              <a:rPr lang="en-US" sz="3200" dirty="0"/>
              <a:t>	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3200" dirty="0"/>
              <a:t>- </a:t>
            </a:r>
            <a:r>
              <a:rPr lang="en-US" sz="3200" dirty="0" err="1"/>
              <a:t>konvencionalne</a:t>
            </a:r>
            <a:r>
              <a:rPr lang="en-US" sz="3200" dirty="0"/>
              <a:t> </a:t>
            </a:r>
            <a:r>
              <a:rPr lang="en-US" sz="3200" dirty="0" err="1"/>
              <a:t>ili</a:t>
            </a:r>
            <a:r>
              <a:rPr lang="en-US" sz="3200" dirty="0"/>
              <a:t> </a:t>
            </a:r>
            <a:r>
              <a:rPr lang="en-US" sz="3200" dirty="0" err="1"/>
              <a:t>ugovorene</a:t>
            </a:r>
            <a:r>
              <a:rPr lang="en-US" sz="3200" dirty="0"/>
              <a:t>.	</a:t>
            </a:r>
          </a:p>
          <a:p>
            <a:pPr algn="just">
              <a:lnSpc>
                <a:spcPct val="90000"/>
              </a:lnSpc>
            </a:pPr>
            <a:r>
              <a:rPr lang="en-US" sz="3200" dirty="0" err="1"/>
              <a:t>Autonomna</a:t>
            </a:r>
            <a:r>
              <a:rPr lang="en-US" sz="3200" dirty="0"/>
              <a:t> carina je </a:t>
            </a:r>
            <a:r>
              <a:rPr lang="en-US" sz="3200" dirty="0" err="1"/>
              <a:t>onaj</a:t>
            </a:r>
            <a:r>
              <a:rPr lang="en-US" sz="3200" dirty="0"/>
              <a:t> </a:t>
            </a:r>
            <a:r>
              <a:rPr lang="en-US" sz="3200" dirty="0" err="1"/>
              <a:t>oblik</a:t>
            </a:r>
            <a:r>
              <a:rPr lang="en-US" sz="3200" dirty="0"/>
              <a:t> </a:t>
            </a:r>
            <a:r>
              <a:rPr lang="en-US" sz="3200" dirty="0" err="1"/>
              <a:t>carine</a:t>
            </a:r>
            <a:r>
              <a:rPr lang="en-US" sz="3200" dirty="0"/>
              <a:t> </a:t>
            </a:r>
            <a:r>
              <a:rPr lang="en-US" sz="3200" dirty="0" err="1"/>
              <a:t>koji</a:t>
            </a:r>
            <a:r>
              <a:rPr lang="en-US" sz="3200" dirty="0"/>
              <a:t> </a:t>
            </a:r>
            <a:r>
              <a:rPr lang="en-US" sz="3200" dirty="0" err="1"/>
              <a:t>uvodi</a:t>
            </a:r>
            <a:r>
              <a:rPr lang="en-US" sz="3200" dirty="0"/>
              <a:t> </a:t>
            </a:r>
            <a:r>
              <a:rPr lang="en-US" sz="3200" dirty="0" err="1"/>
              <a:t>dr</a:t>
            </a:r>
            <a:r>
              <a:rPr lang="sl-SI" sz="3200" dirty="0"/>
              <a:t>ž</a:t>
            </a:r>
            <a:r>
              <a:rPr lang="en-US" sz="3200" dirty="0"/>
              <a:t>ava </a:t>
            </a:r>
            <a:r>
              <a:rPr lang="en-US" sz="3200" dirty="0" err="1"/>
              <a:t>autonomno</a:t>
            </a:r>
            <a:r>
              <a:rPr lang="en-US" sz="3200" dirty="0"/>
              <a:t>, bez </a:t>
            </a:r>
            <a:r>
              <a:rPr lang="sr-Latn-ME" sz="3200" dirty="0" err="1"/>
              <a:t>o</a:t>
            </a:r>
            <a:r>
              <a:rPr lang="en-US" sz="3200" dirty="0" err="1"/>
              <a:t>bzira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stav</a:t>
            </a:r>
            <a:r>
              <a:rPr lang="en-US" sz="3200" dirty="0"/>
              <a:t> </a:t>
            </a:r>
            <a:r>
              <a:rPr lang="en-US" sz="3200" dirty="0" err="1"/>
              <a:t>drugih</a:t>
            </a:r>
            <a:r>
              <a:rPr lang="en-US" sz="3200" dirty="0"/>
              <a:t> </a:t>
            </a:r>
            <a:r>
              <a:rPr lang="sl-SI" sz="3200" dirty="0"/>
              <a:t>ze</a:t>
            </a:r>
            <a:r>
              <a:rPr lang="en-US" sz="3200" dirty="0" err="1"/>
              <a:t>malja</a:t>
            </a:r>
            <a:r>
              <a:rPr lang="en-US" sz="3200" dirty="0"/>
              <a:t>.</a:t>
            </a:r>
            <a:endParaRPr lang="sr-Latn-ME" sz="3200" dirty="0"/>
          </a:p>
          <a:p>
            <a:pPr algn="just">
              <a:lnSpc>
                <a:spcPct val="90000"/>
              </a:lnSpc>
            </a:pPr>
            <a:r>
              <a:rPr lang="en-US" sz="3200" dirty="0"/>
              <a:t> U </a:t>
            </a:r>
            <a:r>
              <a:rPr lang="en-US" sz="3200" dirty="0" err="1"/>
              <a:t>najve</a:t>
            </a:r>
            <a:r>
              <a:rPr lang="sl-SI" sz="3200" dirty="0"/>
              <a:t>ć</a:t>
            </a:r>
            <a:r>
              <a:rPr lang="en-US" sz="3200" dirty="0" err="1"/>
              <a:t>em</a:t>
            </a:r>
            <a:r>
              <a:rPr lang="en-US" sz="3200" dirty="0"/>
              <a:t> </a:t>
            </a:r>
            <a:r>
              <a:rPr lang="en-US" sz="3200" dirty="0" err="1"/>
              <a:t>broju</a:t>
            </a:r>
            <a:r>
              <a:rPr lang="en-US" sz="3200" dirty="0"/>
              <a:t> </a:t>
            </a:r>
            <a:r>
              <a:rPr lang="en-US" sz="3200" dirty="0" err="1"/>
              <a:t>slu</a:t>
            </a:r>
            <a:r>
              <a:rPr lang="sl-SI" sz="3200" dirty="0"/>
              <a:t>č</a:t>
            </a:r>
            <a:r>
              <a:rPr lang="en-US" sz="3200" dirty="0" err="1"/>
              <a:t>ajeva</a:t>
            </a:r>
            <a:r>
              <a:rPr lang="en-US" sz="3200" dirty="0"/>
              <a:t> </a:t>
            </a:r>
            <a:r>
              <a:rPr lang="en-US" sz="3200" dirty="0" err="1"/>
              <a:t>tarifu</a:t>
            </a:r>
            <a:r>
              <a:rPr lang="en-US" sz="3200" dirty="0"/>
              <a:t> </a:t>
            </a:r>
            <a:r>
              <a:rPr lang="en-US" sz="3200" dirty="0" err="1"/>
              <a:t>autonomn</a:t>
            </a:r>
            <a:r>
              <a:rPr lang="sl-SI" sz="3200" dirty="0"/>
              <a:t>e</a:t>
            </a:r>
            <a:r>
              <a:rPr lang="en-US" sz="3200" dirty="0"/>
              <a:t> </a:t>
            </a:r>
            <a:r>
              <a:rPr lang="en-US" sz="3200" dirty="0" err="1"/>
              <a:t>carine</a:t>
            </a:r>
            <a:r>
              <a:rPr lang="en-US" sz="3200" dirty="0"/>
              <a:t> </a:t>
            </a:r>
            <a:r>
              <a:rPr lang="en-US" sz="3200" dirty="0" err="1"/>
              <a:t>donosi</a:t>
            </a:r>
            <a:r>
              <a:rPr lang="en-US" sz="3200" dirty="0"/>
              <a:t> </a:t>
            </a:r>
            <a:r>
              <a:rPr lang="en-US" sz="3200" dirty="0" err="1"/>
              <a:t>dr</a:t>
            </a:r>
            <a:r>
              <a:rPr lang="sl-SI" sz="3200" dirty="0"/>
              <a:t>ž</a:t>
            </a:r>
            <a:r>
              <a:rPr lang="en-US" sz="3200" dirty="0"/>
              <a:t>a</a:t>
            </a:r>
            <a:r>
              <a:rPr lang="sl-SI" sz="3200" dirty="0"/>
              <a:t>v</a:t>
            </a:r>
            <a:r>
              <a:rPr lang="en-US" sz="3200" dirty="0"/>
              <a:t>a </a:t>
            </a:r>
            <a:r>
              <a:rPr lang="en-US" sz="3200" dirty="0" err="1"/>
              <a:t>sa</a:t>
            </a:r>
            <a:r>
              <a:rPr lang="sl-SI" sz="3200" dirty="0"/>
              <a:t>m</a:t>
            </a:r>
            <a:r>
              <a:rPr lang="en-US" sz="3200" dirty="0" err="1"/>
              <a:t>ostalno</a:t>
            </a:r>
            <a:r>
              <a:rPr lang="en-US" sz="3200" dirty="0"/>
              <a:t> </a:t>
            </a:r>
            <a:r>
              <a:rPr lang="en-US" sz="3200" dirty="0" err="1"/>
              <a:t>svojim</a:t>
            </a:r>
            <a:r>
              <a:rPr lang="en-US" sz="3200" dirty="0"/>
              <a:t> </a:t>
            </a:r>
            <a:r>
              <a:rPr lang="en-US" sz="3200" dirty="0" err="1"/>
              <a:t>pravni</a:t>
            </a:r>
            <a:r>
              <a:rPr lang="sr-Latn-ME" sz="3200" dirty="0"/>
              <a:t>m</a:t>
            </a:r>
            <a:r>
              <a:rPr lang="en-US" sz="3200" dirty="0"/>
              <a:t> </a:t>
            </a:r>
            <a:r>
              <a:rPr lang="en-US" sz="3200" dirty="0" err="1"/>
              <a:t>aktom</a:t>
            </a:r>
            <a:r>
              <a:rPr lang="en-US" sz="3200" dirty="0"/>
              <a:t>. </a:t>
            </a:r>
            <a:endParaRPr lang="sr-Latn-ME" sz="3200" dirty="0"/>
          </a:p>
          <a:p>
            <a:pPr>
              <a:lnSpc>
                <a:spcPct val="90000"/>
              </a:lnSpc>
            </a:pPr>
            <a:r>
              <a:rPr lang="en-US" sz="3200" dirty="0" err="1"/>
              <a:t>Ona</a:t>
            </a:r>
            <a:r>
              <a:rPr lang="en-US" sz="3200" dirty="0"/>
              <a:t> </a:t>
            </a:r>
            <a:r>
              <a:rPr lang="en-US" sz="3200" dirty="0" err="1"/>
              <a:t>ih</a:t>
            </a:r>
            <a:r>
              <a:rPr lang="en-US" sz="3200" dirty="0"/>
              <a:t> </a:t>
            </a:r>
            <a:r>
              <a:rPr lang="en-US" sz="3200" dirty="0" err="1"/>
              <a:t>ukida</a:t>
            </a:r>
            <a:r>
              <a:rPr lang="en-US" sz="3200" b="1" dirty="0"/>
              <a:t>, </a:t>
            </a:r>
            <a:r>
              <a:rPr lang="en-US" sz="3200" dirty="0" err="1"/>
              <a:t>donosi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m</a:t>
            </a:r>
            <a:r>
              <a:rPr lang="sr-Latn-ME" sz="3200" dirty="0"/>
              <a:t>ij</a:t>
            </a:r>
            <a:r>
              <a:rPr lang="en-US" sz="3200" dirty="0" err="1"/>
              <a:t>enja</a:t>
            </a:r>
            <a:r>
              <a:rPr lang="sl-SI" sz="3200" dirty="0"/>
              <a:t>,</a:t>
            </a:r>
            <a:r>
              <a:rPr lang="en-US" sz="3200" dirty="0"/>
              <a:t> </a:t>
            </a:r>
            <a:r>
              <a:rPr lang="sl-SI" sz="3200" dirty="0"/>
              <a:t>v</a:t>
            </a:r>
            <a:r>
              <a:rPr lang="en-US" sz="3200" dirty="0"/>
              <a:t>e</a:t>
            </a:r>
            <a:r>
              <a:rPr lang="sl-SI" sz="3200" dirty="0"/>
              <a:t>ć,</a:t>
            </a:r>
            <a:r>
              <a:rPr lang="en-US" sz="3200" i="1" dirty="0"/>
              <a:t> </a:t>
            </a:r>
            <a:r>
              <a:rPr lang="en-US" sz="3200" dirty="0" err="1"/>
              <a:t>prema</a:t>
            </a:r>
            <a:r>
              <a:rPr lang="en-US" sz="3200" dirty="0"/>
              <a:t> </a:t>
            </a:r>
            <a:r>
              <a:rPr lang="en-US" sz="3200" dirty="0" err="1"/>
              <a:t>svojim</a:t>
            </a:r>
            <a:r>
              <a:rPr lang="en-US" sz="3200" dirty="0"/>
              <a:t> </a:t>
            </a:r>
            <a:r>
              <a:rPr lang="en-US" sz="3200" dirty="0" err="1"/>
              <a:t>interesima</a:t>
            </a:r>
            <a:r>
              <a:rPr lang="en-US" sz="3200" dirty="0"/>
              <a:t>, bez </a:t>
            </a:r>
            <a:r>
              <a:rPr lang="en-US" sz="3200" dirty="0" err="1"/>
              <a:t>obzira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potrebe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interese</a:t>
            </a:r>
            <a:r>
              <a:rPr lang="en-US" sz="3200" dirty="0"/>
              <a:t> </a:t>
            </a:r>
            <a:r>
              <a:rPr lang="en-US" sz="3200" dirty="0" err="1"/>
              <a:t>drugih</a:t>
            </a:r>
            <a:r>
              <a:rPr lang="en-US" sz="3200" dirty="0"/>
              <a:t> </a:t>
            </a:r>
            <a:r>
              <a:rPr lang="en-US" sz="3200" dirty="0" err="1"/>
              <a:t>privreda</a:t>
            </a:r>
            <a:r>
              <a:rPr lang="en-US" sz="32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23E8-BB45-488C-A665-56852AC7263D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955-6488-45F2-9184-79D96E205CEA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2299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9" name="Rectangle 3"/>
          <p:cNvSpPr>
            <a:spLocks noGrp="1" noChangeArrowheads="1"/>
          </p:cNvSpPr>
          <p:nvPr>
            <p:ph idx="1"/>
          </p:nvPr>
        </p:nvSpPr>
        <p:spPr>
          <a:xfrm>
            <a:off x="618565" y="941294"/>
            <a:ext cx="10735235" cy="5235669"/>
          </a:xfrm>
        </p:spPr>
        <p:txBody>
          <a:bodyPr/>
          <a:lstStyle/>
          <a:p>
            <a:pPr algn="just"/>
            <a:r>
              <a:rPr lang="en-US" sz="3600" dirty="0" err="1"/>
              <a:t>Konven</a:t>
            </a:r>
            <a:r>
              <a:rPr lang="sl-SI" sz="3600" dirty="0"/>
              <a:t>ci</a:t>
            </a:r>
            <a:r>
              <a:rPr lang="en-US" sz="3600" dirty="0" err="1"/>
              <a:t>onalne</a:t>
            </a:r>
            <a:r>
              <a:rPr lang="en-US" sz="3600" dirty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ugovorne</a:t>
            </a:r>
            <a:r>
              <a:rPr lang="en-US" sz="3600" dirty="0"/>
              <a:t> </a:t>
            </a:r>
            <a:r>
              <a:rPr lang="en-US" sz="3600" dirty="0" smtClean="0"/>
              <a:t>c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ene</a:t>
            </a:r>
            <a:r>
              <a:rPr lang="en-US" sz="3600" dirty="0" smtClean="0"/>
              <a:t>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/>
              <a:t>rezultat</a:t>
            </a:r>
            <a:r>
              <a:rPr lang="en-US" sz="3600" dirty="0"/>
              <a:t> </a:t>
            </a:r>
            <a:r>
              <a:rPr lang="en-US" sz="3600" dirty="0" err="1"/>
              <a:t>ugovora</a:t>
            </a:r>
            <a:r>
              <a:rPr lang="en-US" sz="3600" dirty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sporazuma</a:t>
            </a:r>
            <a:r>
              <a:rPr lang="en-US" sz="3600" dirty="0"/>
              <a:t> dv</a:t>
            </a:r>
            <a:r>
              <a:rPr lang="sl-SI" sz="3600" dirty="0"/>
              <a:t>ij</a:t>
            </a:r>
            <a:r>
              <a:rPr lang="en-US" sz="3600" dirty="0"/>
              <a:t>e</a:t>
            </a:r>
            <a:r>
              <a:rPr lang="sl-SI" sz="3600" dirty="0"/>
              <a:t> ili</a:t>
            </a:r>
            <a:r>
              <a:rPr lang="en-US" sz="3600" dirty="0"/>
              <a:t> </a:t>
            </a:r>
            <a:r>
              <a:rPr lang="en-US" sz="3600" dirty="0" smtClean="0"/>
              <a:t>vi</a:t>
            </a:r>
            <a:r>
              <a:rPr lang="sl-SI" sz="3600" dirty="0"/>
              <a:t>š</a:t>
            </a:r>
            <a:r>
              <a:rPr lang="en-US" sz="3600" dirty="0" smtClean="0"/>
              <a:t>e </a:t>
            </a:r>
            <a:r>
              <a:rPr lang="en-US" sz="3600" dirty="0" err="1"/>
              <a:t>zemalja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sr-Latn-ME" sz="3600" dirty="0" smtClean="0"/>
              <a:t>C</a:t>
            </a:r>
            <a:r>
              <a:rPr lang="en-US" sz="3600" dirty="0" err="1" smtClean="0"/>
              <a:t>arina</a:t>
            </a:r>
            <a:r>
              <a:rPr lang="en-US" sz="3600" dirty="0" smtClean="0"/>
              <a:t> </a:t>
            </a:r>
            <a:r>
              <a:rPr lang="en-US" sz="3600" dirty="0"/>
              <a:t>se </a:t>
            </a:r>
            <a:r>
              <a:rPr lang="en-US" sz="3600" dirty="0" err="1"/>
              <a:t>danas</a:t>
            </a:r>
            <a:r>
              <a:rPr lang="en-US" sz="3600" dirty="0"/>
              <a:t> </a:t>
            </a:r>
            <a:r>
              <a:rPr lang="en-US" sz="3600" dirty="0" err="1"/>
              <a:t>ob</a:t>
            </a:r>
            <a:r>
              <a:rPr lang="sl-SI" sz="3600" dirty="0" smtClean="0"/>
              <a:t>ič</a:t>
            </a:r>
            <a:r>
              <a:rPr lang="en-US" sz="3600" dirty="0" smtClean="0"/>
              <a:t>no </a:t>
            </a:r>
            <a:r>
              <a:rPr lang="en-US" sz="3600" dirty="0" err="1"/>
              <a:t>donosi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osnov</a:t>
            </a:r>
            <a:r>
              <a:rPr lang="sl-SI" sz="3600" dirty="0"/>
              <a:t>u</a:t>
            </a:r>
            <a:r>
              <a:rPr lang="en-US" sz="3600" dirty="0"/>
              <a:t> </a:t>
            </a:r>
            <a:r>
              <a:rPr lang="en-US" sz="3600" dirty="0" smtClean="0"/>
              <a:t>me</a:t>
            </a:r>
            <a:r>
              <a:rPr lang="sr-Latn-ME" sz="3600" dirty="0" smtClean="0"/>
              <a:t>đ</a:t>
            </a:r>
            <a:r>
              <a:rPr lang="en-US" sz="3600" dirty="0" err="1" smtClean="0"/>
              <a:t>unarodnih</a:t>
            </a:r>
            <a:r>
              <a:rPr lang="en-US" sz="3600" i="1" dirty="0" smtClean="0"/>
              <a:t> </a:t>
            </a:r>
            <a:r>
              <a:rPr lang="sl-SI" sz="3600" dirty="0"/>
              <a:t>u</a:t>
            </a:r>
            <a:r>
              <a:rPr lang="en-US" sz="3600" dirty="0" err="1"/>
              <a:t>gov</a:t>
            </a:r>
            <a:r>
              <a:rPr lang="sl-SI" sz="3600" dirty="0"/>
              <a:t>o</a:t>
            </a:r>
            <a:r>
              <a:rPr lang="en-US" sz="3600" dirty="0" err="1"/>
              <a:t>ra</a:t>
            </a:r>
            <a:r>
              <a:rPr lang="en-US" sz="3600" dirty="0"/>
              <a:t> </a:t>
            </a:r>
            <a:r>
              <a:rPr lang="en-US" sz="3600" dirty="0" smtClean="0"/>
              <a:t>vi</a:t>
            </a:r>
            <a:r>
              <a:rPr lang="sl-SI" sz="3600" dirty="0"/>
              <a:t>š</a:t>
            </a:r>
            <a:r>
              <a:rPr lang="en-US" sz="3600" dirty="0" smtClean="0"/>
              <a:t>e </a:t>
            </a:r>
            <a:r>
              <a:rPr lang="en-US" sz="3600" dirty="0" err="1"/>
              <a:t>zemalja</a:t>
            </a:r>
            <a:r>
              <a:rPr lang="en-US" sz="3600" dirty="0"/>
              <a:t>, </a:t>
            </a:r>
            <a:r>
              <a:rPr lang="en-US" sz="3600" dirty="0" err="1"/>
              <a:t>tako</a:t>
            </a:r>
            <a:r>
              <a:rPr lang="en-US" sz="3600" dirty="0"/>
              <a:t> da se ne </a:t>
            </a:r>
            <a:r>
              <a:rPr lang="en-US" sz="3600" dirty="0" err="1" smtClean="0"/>
              <a:t>mo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/>
              <a:t>m</a:t>
            </a:r>
            <a:r>
              <a:rPr lang="sl-SI" sz="3600" dirty="0"/>
              <a:t>ij</a:t>
            </a:r>
            <a:r>
              <a:rPr lang="en-US" sz="3600" dirty="0" err="1"/>
              <a:t>enjati</a:t>
            </a:r>
            <a:r>
              <a:rPr lang="en-US" sz="3600" dirty="0"/>
              <a:t> </a:t>
            </a:r>
            <a:r>
              <a:rPr lang="en-US" sz="3600" dirty="0" err="1"/>
              <a:t>jednostranim</a:t>
            </a:r>
            <a:r>
              <a:rPr lang="en-US" sz="3600" dirty="0"/>
              <a:t> </a:t>
            </a:r>
            <a:r>
              <a:rPr lang="en-US" sz="3600" dirty="0" err="1"/>
              <a:t>akto</a:t>
            </a:r>
            <a:r>
              <a:rPr lang="sl-SI" sz="3600" dirty="0"/>
              <a:t>m</a:t>
            </a:r>
            <a:r>
              <a:rPr lang="en-US" sz="3600" dirty="0"/>
              <a:t> </a:t>
            </a:r>
            <a:r>
              <a:rPr lang="en-US" sz="3600" dirty="0" err="1"/>
              <a:t>bjlo</a:t>
            </a:r>
            <a:r>
              <a:rPr lang="en-US" sz="3600" dirty="0"/>
              <a:t> </a:t>
            </a:r>
            <a:r>
              <a:rPr lang="en-US" sz="3600" dirty="0" err="1"/>
              <a:t>koje</a:t>
            </a:r>
            <a:r>
              <a:rPr lang="en-US" sz="3600" dirty="0"/>
              <a:t> </a:t>
            </a:r>
            <a:r>
              <a:rPr lang="en-US" sz="3600" dirty="0" err="1"/>
              <a:t>zemije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err="1" smtClean="0"/>
              <a:t>lanice</a:t>
            </a:r>
            <a:r>
              <a:rPr lang="en-US" sz="3600" dirty="0" smtClean="0"/>
              <a:t> </a:t>
            </a:r>
            <a:r>
              <a:rPr lang="en-US" sz="3600" i="1" dirty="0"/>
              <a:t>(</a:t>
            </a:r>
            <a:r>
              <a:rPr lang="en-US" sz="3600" dirty="0" err="1"/>
              <a:t>npr</a:t>
            </a:r>
            <a:r>
              <a:rPr lang="en-US" sz="3600" i="1" dirty="0"/>
              <a:t>. </a:t>
            </a:r>
            <a:r>
              <a:rPr lang="en-US" sz="3600" dirty="0" err="1"/>
              <a:t>carine</a:t>
            </a:r>
            <a:r>
              <a:rPr lang="en-US" sz="3600" dirty="0"/>
              <a:t> u </a:t>
            </a:r>
            <a:r>
              <a:rPr lang="en-US" sz="3600" dirty="0" err="1"/>
              <a:t>okviru</a:t>
            </a:r>
            <a:r>
              <a:rPr lang="en-US" sz="3600" dirty="0"/>
              <a:t> </a:t>
            </a:r>
            <a:r>
              <a:rPr lang="sr-Latn-ME" sz="3600" dirty="0" smtClean="0"/>
              <a:t>EU, CEFTA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dr.).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DFB2-4F35-4567-963E-660D9A23E00C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9815-9EAF-4A49-85AC-70AA2B9D4D17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9189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712694" y="620689"/>
            <a:ext cx="10461812" cy="550547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3600" dirty="0"/>
              <a:t>4) CARIN</a:t>
            </a:r>
            <a:r>
              <a:rPr lang="sl-SI" sz="3600" dirty="0"/>
              <a:t>E</a:t>
            </a:r>
            <a:r>
              <a:rPr lang="en-US" sz="3600" dirty="0"/>
              <a:t> PREMA VISNI O</a:t>
            </a:r>
            <a:r>
              <a:rPr lang="sl-SI" sz="3600" dirty="0"/>
              <a:t>PTEREĆENJ</a:t>
            </a:r>
            <a:r>
              <a:rPr lang="en-US" sz="3600" dirty="0"/>
              <a:t>A PRO</a:t>
            </a:r>
            <a:r>
              <a:rPr lang="sl-SI" sz="3600" dirty="0"/>
              <a:t>I</a:t>
            </a:r>
            <a:r>
              <a:rPr lang="en-US" sz="3600" dirty="0"/>
              <a:t>ZVO</a:t>
            </a:r>
            <a:r>
              <a:rPr lang="sl-SI" sz="3600" dirty="0"/>
              <a:t>D</a:t>
            </a:r>
            <a:r>
              <a:rPr lang="en-US" sz="3600" dirty="0"/>
              <a:t>A IZ </a:t>
            </a:r>
            <a:r>
              <a:rPr lang="sl-SI" sz="3600" dirty="0"/>
              <a:t>O</a:t>
            </a:r>
            <a:r>
              <a:rPr lang="en-US" sz="3600" dirty="0"/>
              <a:t>DRED</a:t>
            </a:r>
            <a:r>
              <a:rPr lang="sl-SI" sz="3600" dirty="0"/>
              <a:t>J</a:t>
            </a:r>
            <a:r>
              <a:rPr lang="en-US" sz="3600" dirty="0"/>
              <a:t>ENO</a:t>
            </a:r>
            <a:r>
              <a:rPr lang="sl-SI" sz="3600" dirty="0"/>
              <a:t>G</a:t>
            </a:r>
            <a:r>
              <a:rPr lang="en-US" sz="3600" dirty="0"/>
              <a:t>	PODRU</a:t>
            </a:r>
            <a:r>
              <a:rPr lang="sl-SI" sz="3600" dirty="0"/>
              <a:t>ČJ</a:t>
            </a:r>
            <a:r>
              <a:rPr lang="en-US" sz="3600" dirty="0"/>
              <a:t>A DESTINACI</a:t>
            </a:r>
            <a:r>
              <a:rPr lang="sl-SI" sz="3600" dirty="0"/>
              <a:t>JE</a:t>
            </a:r>
            <a:r>
              <a:rPr lang="en-US" sz="3600" dirty="0"/>
              <a:t>,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/>
              <a:t>ovim</a:t>
            </a:r>
            <a:r>
              <a:rPr lang="en-US" sz="3600" dirty="0"/>
              <a:t> </a:t>
            </a:r>
            <a:r>
              <a:rPr lang="en-US" sz="3600" dirty="0" err="1"/>
              <a:t>elementima</a:t>
            </a:r>
            <a:r>
              <a:rPr lang="en-US" sz="3600" dirty="0"/>
              <a:t>, </a:t>
            </a:r>
            <a:r>
              <a:rPr lang="en-US" sz="3600" dirty="0" err="1"/>
              <a:t>carine</a:t>
            </a:r>
            <a:r>
              <a:rPr lang="en-US" sz="3600" dirty="0"/>
              <a:t> se d</a:t>
            </a:r>
            <a:r>
              <a:rPr lang="sl-SI" sz="3600" dirty="0"/>
              <a:t>ij</a:t>
            </a:r>
            <a:r>
              <a:rPr lang="en-US" sz="3600" dirty="0" err="1"/>
              <a:t>ele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dva</a:t>
            </a:r>
            <a:r>
              <a:rPr lang="en-US" sz="3600" dirty="0"/>
              <a:t> </a:t>
            </a:r>
            <a:r>
              <a:rPr lang="en-US" sz="3600" dirty="0" err="1"/>
              <a:t>oblika</a:t>
            </a:r>
            <a:r>
              <a:rPr lang="en-US" sz="3600" dirty="0"/>
              <a:t>: </a:t>
            </a:r>
            <a:endParaRPr lang="sl-SI" sz="36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3600" b="1" i="1" dirty="0"/>
              <a:t> </a:t>
            </a:r>
            <a:r>
              <a:rPr lang="sl-SI" sz="3600" b="1" i="1" dirty="0"/>
              <a:t>- </a:t>
            </a:r>
            <a:r>
              <a:rPr lang="en-US" sz="3600" dirty="0"/>
              <a:t>p</a:t>
            </a:r>
            <a:r>
              <a:rPr lang="sl-SI" sz="3600" dirty="0" smtClean="0"/>
              <a:t>re</a:t>
            </a:r>
            <a:r>
              <a:rPr lang="en-US" sz="3600" dirty="0" err="1" smtClean="0"/>
              <a:t>ferencijalnu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endParaRPr lang="en-US" sz="36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sl-SI" sz="3600" dirty="0"/>
              <a:t> </a:t>
            </a:r>
            <a:r>
              <a:rPr lang="en-US" sz="3600" dirty="0"/>
              <a:t>- </a:t>
            </a:r>
            <a:r>
              <a:rPr lang="en-US" sz="3600" dirty="0" err="1"/>
              <a:t>retorzivnu</a:t>
            </a:r>
            <a:r>
              <a:rPr lang="en-US" sz="3600" dirty="0"/>
              <a:t> </a:t>
            </a:r>
            <a:r>
              <a:rPr lang="en-US" sz="3600" dirty="0" err="1"/>
              <a:t>carinu</a:t>
            </a:r>
            <a:endParaRPr lang="en-US" sz="3600" dirty="0"/>
          </a:p>
          <a:p>
            <a:pPr algn="just">
              <a:lnSpc>
                <a:spcPct val="80000"/>
              </a:lnSpc>
            </a:pPr>
            <a:r>
              <a:rPr lang="en-US" sz="3600" dirty="0" err="1"/>
              <a:t>Preferenc</a:t>
            </a:r>
            <a:r>
              <a:rPr lang="sl-SI" sz="3600" dirty="0"/>
              <a:t>i</a:t>
            </a:r>
            <a:r>
              <a:rPr lang="en-US" sz="3600" dirty="0" err="1"/>
              <a:t>jalna</a:t>
            </a:r>
            <a:r>
              <a:rPr lang="en-US" sz="3600" dirty="0"/>
              <a:t> carina je </a:t>
            </a:r>
            <a:r>
              <a:rPr lang="en-US" sz="3600" dirty="0" err="1"/>
              <a:t>takav</a:t>
            </a:r>
            <a:r>
              <a:rPr lang="en-US" sz="3600" dirty="0"/>
              <a:t> tip </a:t>
            </a:r>
            <a:r>
              <a:rPr lang="en-US" sz="3600" dirty="0" err="1"/>
              <a:t>carine</a:t>
            </a:r>
            <a:r>
              <a:rPr lang="en-US" sz="3600" dirty="0"/>
              <a:t> </a:t>
            </a:r>
            <a:r>
              <a:rPr lang="en-US" sz="3600" dirty="0" err="1"/>
              <a:t>koje</a:t>
            </a:r>
            <a:r>
              <a:rPr lang="en-US" sz="3600" dirty="0"/>
              <a:t> </a:t>
            </a:r>
            <a:r>
              <a:rPr lang="en-US" sz="3600" dirty="0" err="1"/>
              <a:t>primenjuje</a:t>
            </a:r>
            <a:r>
              <a:rPr lang="en-US" sz="3600" dirty="0" smtClean="0"/>
              <a:t>,</a:t>
            </a:r>
            <a:r>
              <a:rPr lang="sr-Latn-ME" sz="3600" dirty="0" smtClean="0"/>
              <a:t> </a:t>
            </a:r>
            <a:r>
              <a:rPr lang="en-US" sz="3600" dirty="0" err="1" smtClean="0"/>
              <a:t>odre</a:t>
            </a:r>
            <a:r>
              <a:rPr lang="sl-SI" sz="3600" dirty="0"/>
              <a:t>dj</a:t>
            </a:r>
            <a:r>
              <a:rPr lang="en-US" sz="3600" dirty="0"/>
              <a:t>e</a:t>
            </a:r>
            <a:r>
              <a:rPr lang="sl-SI" sz="3600" dirty="0"/>
              <a:t>n</a:t>
            </a:r>
            <a:r>
              <a:rPr lang="en-US" sz="3600" dirty="0"/>
              <a:t>a d</a:t>
            </a:r>
            <a:r>
              <a:rPr lang="sl-SI" sz="3600" dirty="0"/>
              <a:t>rž</a:t>
            </a:r>
            <a:r>
              <a:rPr lang="en-US" sz="3600" dirty="0"/>
              <a:t>ava </a:t>
            </a:r>
            <a:r>
              <a:rPr lang="sl-SI" sz="3600" dirty="0"/>
              <a:t>u</a:t>
            </a:r>
            <a:r>
              <a:rPr lang="en-US" sz="3600" i="1" dirty="0"/>
              <a:t> </a:t>
            </a:r>
            <a:r>
              <a:rPr lang="en-US" sz="3600" dirty="0" err="1"/>
              <a:t>odnosima</a:t>
            </a:r>
            <a:r>
              <a:rPr lang="en-US" sz="3600" dirty="0"/>
              <a:t> s </a:t>
            </a:r>
            <a:r>
              <a:rPr lang="en-US" sz="3600" dirty="0" err="1"/>
              <a:t>jednom</a:t>
            </a:r>
            <a:r>
              <a:rPr lang="en-US" sz="3600" dirty="0"/>
              <a:t> </a:t>
            </a:r>
            <a:r>
              <a:rPr lang="en-US" sz="3600" dirty="0" err="1"/>
              <a:t>ili</a:t>
            </a:r>
            <a:r>
              <a:rPr lang="en-US" sz="3600" dirty="0"/>
              <a:t> vi</a:t>
            </a:r>
            <a:r>
              <a:rPr lang="sl-SI" sz="3600" dirty="0"/>
              <a:t>š</a:t>
            </a:r>
            <a:r>
              <a:rPr lang="en-US" sz="3600" dirty="0"/>
              <a:t>e d</a:t>
            </a:r>
            <a:r>
              <a:rPr lang="sl-SI" sz="3600" dirty="0"/>
              <a:t>ru</a:t>
            </a:r>
            <a:r>
              <a:rPr lang="en-US" sz="3600" dirty="0" err="1"/>
              <a:t>gih</a:t>
            </a:r>
            <a:r>
              <a:rPr lang="en-US" sz="3600" dirty="0"/>
              <a:t> </a:t>
            </a:r>
            <a:r>
              <a:rPr lang="en-US" sz="3600" dirty="0" err="1"/>
              <a:t>zemalj</a:t>
            </a:r>
            <a:r>
              <a:rPr lang="sl-SI" sz="3600" dirty="0"/>
              <a:t>a</a:t>
            </a:r>
            <a:r>
              <a:rPr lang="en-US" sz="3600" dirty="0"/>
              <a:t>, </a:t>
            </a:r>
            <a:r>
              <a:rPr lang="en-US" sz="3600" dirty="0" err="1"/>
              <a:t>priz</a:t>
            </a:r>
            <a:r>
              <a:rPr lang="sl-SI" sz="3600" dirty="0"/>
              <a:t>n</a:t>
            </a:r>
            <a:r>
              <a:rPr lang="en-US" sz="3600" dirty="0" err="1"/>
              <a:t>avaju</a:t>
            </a:r>
            <a:r>
              <a:rPr lang="sl-SI" sz="3600" dirty="0"/>
              <a:t>ć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taj</a:t>
            </a:r>
            <a:r>
              <a:rPr lang="en-US" sz="3600" dirty="0"/>
              <a:t> </a:t>
            </a:r>
            <a:r>
              <a:rPr lang="sl-SI" sz="3600" dirty="0"/>
              <a:t>nač</a:t>
            </a:r>
            <a:r>
              <a:rPr lang="en-US" sz="3600" dirty="0"/>
              <a:t>in </a:t>
            </a:r>
            <a:r>
              <a:rPr lang="en-US" sz="3600" dirty="0" err="1"/>
              <a:t>njenim</a:t>
            </a:r>
            <a:r>
              <a:rPr lang="en-US" sz="3600" dirty="0"/>
              <a:t>  </a:t>
            </a:r>
            <a:r>
              <a:rPr lang="en-US" sz="3600" dirty="0" err="1"/>
              <a:t>proizvodima</a:t>
            </a:r>
            <a:r>
              <a:rPr lang="en-US" sz="3600" dirty="0"/>
              <a:t> </a:t>
            </a:r>
            <a:r>
              <a:rPr lang="en-US" sz="3600" dirty="0" err="1"/>
              <a:t>privilegovan</a:t>
            </a:r>
            <a:r>
              <a:rPr lang="en-US" sz="3600" dirty="0"/>
              <a:t> polo</a:t>
            </a:r>
            <a:r>
              <a:rPr lang="sl-SI" sz="3600" dirty="0"/>
              <a:t>ž</a:t>
            </a: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svom</a:t>
            </a:r>
            <a:r>
              <a:rPr lang="en-US" sz="3600" dirty="0"/>
              <a:t> </a:t>
            </a:r>
            <a:r>
              <a:rPr lang="en-US" sz="3600" dirty="0" err="1"/>
              <a:t>tr</a:t>
            </a:r>
            <a:r>
              <a:rPr lang="sl-SI" sz="3600" dirty="0"/>
              <a:t>ž</a:t>
            </a:r>
            <a:r>
              <a:rPr lang="en-US" sz="3600" dirty="0" err="1"/>
              <a:t>i</a:t>
            </a:r>
            <a:r>
              <a:rPr lang="sl-SI" sz="3600" dirty="0"/>
              <a:t>š</a:t>
            </a:r>
            <a:r>
              <a:rPr lang="en-US" sz="3600" dirty="0" err="1"/>
              <a:t>tu.</a:t>
            </a:r>
            <a:r>
              <a:rPr lang="en-US" sz="3600" dirty="0"/>
              <a:t> </a:t>
            </a:r>
            <a:endParaRPr lang="sr-Latn-ME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5737-32A0-46F7-97F6-48415A5681D9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BB44B-CE3D-4C87-94EA-39A123D28BBE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5591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3" name="Rectangle 3"/>
          <p:cNvSpPr>
            <a:spLocks noGrp="1" noChangeArrowheads="1"/>
          </p:cNvSpPr>
          <p:nvPr>
            <p:ph idx="1"/>
          </p:nvPr>
        </p:nvSpPr>
        <p:spPr>
          <a:xfrm>
            <a:off x="645459" y="632012"/>
            <a:ext cx="10708341" cy="5544951"/>
          </a:xfrm>
        </p:spPr>
        <p:txBody>
          <a:bodyPr/>
          <a:lstStyle/>
          <a:p>
            <a:endParaRPr lang="sr-Latn-ME" dirty="0" smtClean="0"/>
          </a:p>
          <a:p>
            <a:pPr algn="just"/>
            <a:r>
              <a:rPr lang="en-US" sz="3600" dirty="0" smtClean="0"/>
              <a:t>U </a:t>
            </a:r>
            <a:r>
              <a:rPr lang="en-US" sz="3600" dirty="0"/>
              <a:t>to</a:t>
            </a:r>
            <a:r>
              <a:rPr lang="sl-SI" sz="3600" dirty="0"/>
              <a:t>m</a:t>
            </a:r>
            <a:r>
              <a:rPr lang="en-US" sz="3600" dirty="0"/>
              <a:t> </a:t>
            </a:r>
            <a:r>
              <a:rPr lang="en-US" sz="3600" dirty="0" err="1"/>
              <a:t>slu</a:t>
            </a:r>
            <a:r>
              <a:rPr lang="sr-Latn-ME" sz="3600" dirty="0"/>
              <a:t>č</a:t>
            </a:r>
            <a:r>
              <a:rPr lang="en-US" sz="3600" dirty="0"/>
              <a:t>a</a:t>
            </a:r>
            <a:r>
              <a:rPr lang="sl-SI" sz="3600" dirty="0"/>
              <a:t>ju</a:t>
            </a:r>
            <a:r>
              <a:rPr lang="en-US" sz="3600" dirty="0"/>
              <a:t> se p</a:t>
            </a:r>
            <a:r>
              <a:rPr lang="sl-SI" sz="3600" dirty="0"/>
              <a:t>r</a:t>
            </a:r>
            <a:r>
              <a:rPr lang="en-US" sz="3600" dirty="0" err="1"/>
              <a:t>i</a:t>
            </a:r>
            <a:r>
              <a:rPr lang="sl-SI" sz="3600" dirty="0"/>
              <a:t>mje</a:t>
            </a:r>
            <a:r>
              <a:rPr lang="en-US" sz="3600" dirty="0" err="1"/>
              <a:t>nju</a:t>
            </a:r>
            <a:r>
              <a:rPr lang="sr-Latn-ME" sz="3600" dirty="0"/>
              <a:t>j</a:t>
            </a:r>
            <a:r>
              <a:rPr lang="en-US" sz="3600" dirty="0"/>
              <a:t>e </a:t>
            </a:r>
            <a:r>
              <a:rPr lang="en-US" sz="3600" dirty="0" err="1"/>
              <a:t>ni</a:t>
            </a:r>
            <a:r>
              <a:rPr lang="sl-SI" sz="3600" dirty="0"/>
              <a:t>ž</a:t>
            </a:r>
            <a:r>
              <a:rPr lang="en-US" sz="3600" dirty="0"/>
              <a:t>a </a:t>
            </a:r>
            <a:r>
              <a:rPr lang="en-US" sz="3600" dirty="0" err="1"/>
              <a:t>carinska</a:t>
            </a:r>
            <a:r>
              <a:rPr lang="en-US" sz="3600" dirty="0"/>
              <a:t> </a:t>
            </a:r>
            <a:r>
              <a:rPr lang="en-US" sz="3600" dirty="0" err="1"/>
              <a:t>stopa</a:t>
            </a:r>
            <a:r>
              <a:rPr lang="en-US" sz="3600" dirty="0"/>
              <a:t> od </a:t>
            </a:r>
            <a:r>
              <a:rPr lang="en-US" sz="3600" dirty="0" err="1"/>
              <a:t>uobi</a:t>
            </a:r>
            <a:r>
              <a:rPr lang="sl-SI" sz="3600" dirty="0"/>
              <a:t>č</a:t>
            </a:r>
            <a:r>
              <a:rPr lang="en-US" sz="3600" dirty="0" err="1"/>
              <a:t>ajene</a:t>
            </a:r>
            <a:r>
              <a:rPr lang="en-US" sz="3600" dirty="0"/>
              <a:t>, </a:t>
            </a:r>
            <a:r>
              <a:rPr lang="sl-SI" sz="3600" dirty="0"/>
              <a:t>č</a:t>
            </a:r>
            <a:r>
              <a:rPr lang="en-US" sz="3600" dirty="0" err="1"/>
              <a:t>ime</a:t>
            </a:r>
            <a:r>
              <a:rPr lang="en-US" sz="3600" dirty="0"/>
              <a:t> se, </a:t>
            </a:r>
            <a:r>
              <a:rPr lang="en-US" sz="3600" dirty="0" err="1"/>
              <a:t>kako</a:t>
            </a:r>
            <a:r>
              <a:rPr lang="en-US" sz="3600" dirty="0"/>
              <a:t> </a:t>
            </a:r>
            <a:r>
              <a:rPr lang="en-US" sz="3600" dirty="0" err="1"/>
              <a:t>smo</a:t>
            </a:r>
            <a:r>
              <a:rPr lang="en-US" sz="3600" dirty="0"/>
              <a:t> </a:t>
            </a:r>
            <a:r>
              <a:rPr lang="en-US" sz="3600" dirty="0" err="1"/>
              <a:t>rekli</a:t>
            </a:r>
            <a:r>
              <a:rPr lang="en-US" sz="3600" i="1" dirty="0"/>
              <a:t>, </a:t>
            </a:r>
            <a:r>
              <a:rPr lang="en-US" sz="3600" dirty="0"/>
              <a:t>p</a:t>
            </a:r>
            <a:r>
              <a:rPr lang="sl-SI" sz="3600" dirty="0"/>
              <a:t>re</a:t>
            </a:r>
            <a:r>
              <a:rPr lang="en-US" sz="3600" dirty="0" err="1"/>
              <a:t>ferira</a:t>
            </a:r>
            <a:r>
              <a:rPr lang="en-US" sz="3600" dirty="0"/>
              <a:t> </a:t>
            </a:r>
            <a:r>
              <a:rPr lang="en-US" sz="3600" dirty="0" err="1"/>
              <a:t>uvoz</a:t>
            </a:r>
            <a:r>
              <a:rPr lang="en-US" sz="3600" dirty="0"/>
              <a:t> </a:t>
            </a:r>
            <a:r>
              <a:rPr lang="en-US" sz="3600" dirty="0" err="1"/>
              <a:t>iz</a:t>
            </a:r>
            <a:r>
              <a:rPr lang="en-US" sz="3600" dirty="0"/>
              <a:t> </a:t>
            </a:r>
            <a:r>
              <a:rPr lang="en-US" sz="3600" dirty="0" err="1"/>
              <a:t>tih</a:t>
            </a:r>
            <a:r>
              <a:rPr lang="en-US" sz="3600" dirty="0"/>
              <a:t> </a:t>
            </a:r>
            <a:r>
              <a:rPr lang="en-US" sz="3600" dirty="0" err="1"/>
              <a:t>zema</a:t>
            </a:r>
            <a:r>
              <a:rPr lang="sl-SI" sz="3600" dirty="0"/>
              <a:t>l</a:t>
            </a:r>
            <a:r>
              <a:rPr lang="en-US" sz="3600" dirty="0"/>
              <a:t>ja. </a:t>
            </a:r>
          </a:p>
          <a:p>
            <a:pPr algn="just"/>
            <a:r>
              <a:rPr lang="en-US" sz="3600" dirty="0" err="1" smtClean="0"/>
              <a:t>Poseban</a:t>
            </a:r>
            <a:r>
              <a:rPr lang="en-US" sz="3600" dirty="0" smtClean="0"/>
              <a:t> </a:t>
            </a:r>
            <a:r>
              <a:rPr lang="en-US" sz="3600" dirty="0"/>
              <a:t>je s</a:t>
            </a:r>
            <a:r>
              <a:rPr lang="sl-SI" sz="3600" dirty="0"/>
              <a:t>l</a:t>
            </a:r>
            <a:r>
              <a:rPr lang="en-US" sz="3600" dirty="0"/>
              <a:t>u</a:t>
            </a:r>
            <a:r>
              <a:rPr lang="sl-SI" sz="3600" dirty="0"/>
              <a:t>č</a:t>
            </a: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kada</a:t>
            </a:r>
            <a:r>
              <a:rPr lang="en-US" sz="3600" dirty="0"/>
              <a:t> se </a:t>
            </a:r>
            <a:r>
              <a:rPr lang="en-US" sz="3600" dirty="0" err="1"/>
              <a:t>ovaj</a:t>
            </a:r>
            <a:r>
              <a:rPr lang="en-US" sz="3600" dirty="0"/>
              <a:t> </a:t>
            </a:r>
            <a:r>
              <a:rPr lang="en-US" sz="3600" dirty="0" err="1"/>
              <a:t>oblik</a:t>
            </a:r>
            <a:r>
              <a:rPr lang="en-US" sz="3600" dirty="0"/>
              <a:t> </a:t>
            </a:r>
            <a:r>
              <a:rPr lang="en-US" sz="3600" dirty="0" err="1"/>
              <a:t>carine</a:t>
            </a:r>
            <a:r>
              <a:rPr lang="en-US" sz="3600" dirty="0"/>
              <a:t> </a:t>
            </a:r>
            <a:r>
              <a:rPr lang="en-US" sz="3600" dirty="0" err="1"/>
              <a:t>kombinuje</a:t>
            </a:r>
            <a:r>
              <a:rPr lang="en-US" sz="3600" dirty="0"/>
              <a:t> </a:t>
            </a:r>
            <a:r>
              <a:rPr lang="sl-SI" sz="3600" dirty="0"/>
              <a:t>s</a:t>
            </a:r>
            <a:r>
              <a:rPr lang="en-US" sz="3600" dirty="0"/>
              <a:t> </a:t>
            </a:r>
            <a:r>
              <a:rPr lang="en-US" sz="3600" dirty="0" err="1"/>
              <a:t>klauzulom</a:t>
            </a:r>
            <a:r>
              <a:rPr lang="en-US" sz="3600" dirty="0"/>
              <a:t> </a:t>
            </a:r>
            <a:r>
              <a:rPr lang="en-US" sz="3600" dirty="0" err="1"/>
              <a:t>najve</a:t>
            </a:r>
            <a:r>
              <a:rPr lang="sl-SI" sz="3600" dirty="0"/>
              <a:t>ć</a:t>
            </a:r>
            <a:r>
              <a:rPr lang="en-US" sz="3600" dirty="0" err="1"/>
              <a:t>eg</a:t>
            </a:r>
            <a:r>
              <a:rPr lang="en-US" sz="3600" dirty="0"/>
              <a:t> </a:t>
            </a:r>
            <a:r>
              <a:rPr lang="en-US" sz="3600" dirty="0" err="1"/>
              <a:t>povla</a:t>
            </a:r>
            <a:r>
              <a:rPr lang="sl-SI" sz="3600" dirty="0"/>
              <a:t>šć</a:t>
            </a:r>
            <a:r>
              <a:rPr lang="en-US" sz="3600" dirty="0" err="1"/>
              <a:t>enja</a:t>
            </a:r>
            <a:r>
              <a:rPr lang="en-US" sz="3600" dirty="0"/>
              <a:t>, a to</a:t>
            </a:r>
            <a:r>
              <a:rPr lang="sl-SI" sz="3600" dirty="0"/>
              <a:t> </a:t>
            </a:r>
            <a:r>
              <a:rPr lang="en-US" sz="3600" dirty="0" err="1"/>
              <a:t>zna</a:t>
            </a:r>
            <a:r>
              <a:rPr lang="sl-SI" sz="3600" dirty="0"/>
              <a:t>č</a:t>
            </a:r>
            <a:r>
              <a:rPr lang="en-US" sz="3600" dirty="0" err="1"/>
              <a:t>i</a:t>
            </a:r>
            <a:r>
              <a:rPr lang="en-US" sz="3600" dirty="0"/>
              <a:t> da </a:t>
            </a:r>
            <a:r>
              <a:rPr lang="sl-SI" sz="3600" dirty="0"/>
              <a:t>će</a:t>
            </a:r>
            <a:r>
              <a:rPr lang="en-US" sz="3600" dirty="0"/>
              <a:t> se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zemlju</a:t>
            </a:r>
            <a:r>
              <a:rPr lang="en-US" sz="3600" dirty="0"/>
              <a:t>, </a:t>
            </a:r>
            <a:r>
              <a:rPr lang="en-US" sz="3600" dirty="0" err="1"/>
              <a:t>ko</a:t>
            </a:r>
            <a:r>
              <a:rPr lang="sl-SI" sz="3600" dirty="0"/>
              <a:t>j</a:t>
            </a:r>
            <a:r>
              <a:rPr lang="en-US" sz="3600" dirty="0"/>
              <a:t>a u</a:t>
            </a:r>
            <a:r>
              <a:rPr lang="sl-SI" sz="3600" dirty="0"/>
              <a:t>ž</a:t>
            </a:r>
            <a:r>
              <a:rPr lang="en-US" sz="3600" dirty="0" err="1"/>
              <a:t>iva</a:t>
            </a:r>
            <a:r>
              <a:rPr lang="en-US" sz="3600" dirty="0"/>
              <a:t> status n</a:t>
            </a:r>
            <a:r>
              <a:rPr lang="sl-SI" sz="3600" dirty="0"/>
              <a:t>a</a:t>
            </a:r>
            <a:r>
              <a:rPr lang="en-US" sz="3600" dirty="0" err="1"/>
              <a:t>jpovla</a:t>
            </a:r>
            <a:r>
              <a:rPr lang="sl-SI" sz="3600" dirty="0"/>
              <a:t>šć</a:t>
            </a:r>
            <a:r>
              <a:rPr lang="en-US" sz="3600" dirty="0" err="1"/>
              <a:t>enije</a:t>
            </a:r>
            <a:r>
              <a:rPr lang="en-US" sz="3600" dirty="0"/>
              <a:t> </a:t>
            </a:r>
            <a:r>
              <a:rPr lang="en-US" sz="3600" dirty="0" err="1"/>
              <a:t>nacije</a:t>
            </a:r>
            <a:r>
              <a:rPr lang="en-US" sz="3600" dirty="0"/>
              <a:t>, </a:t>
            </a:r>
            <a:r>
              <a:rPr lang="en-US" sz="3600" dirty="0" err="1"/>
              <a:t>sistematski</a:t>
            </a:r>
            <a:r>
              <a:rPr lang="en-US" sz="3600" dirty="0"/>
              <a:t> </a:t>
            </a:r>
            <a:r>
              <a:rPr lang="en-US" sz="3600" dirty="0" err="1"/>
              <a:t>primenjivati</a:t>
            </a:r>
            <a:r>
              <a:rPr lang="en-US" sz="3600" dirty="0"/>
              <a:t> </a:t>
            </a:r>
            <a:r>
              <a:rPr lang="en-US" sz="3600" dirty="0" err="1"/>
              <a:t>najni</a:t>
            </a:r>
            <a:r>
              <a:rPr lang="sl-SI" sz="3600" dirty="0"/>
              <a:t>ž</a:t>
            </a:r>
            <a:r>
              <a:rPr lang="en-US" sz="3600" dirty="0"/>
              <a:t>a </a:t>
            </a:r>
            <a:r>
              <a:rPr lang="en-US" sz="3600" dirty="0" err="1"/>
              <a:t>carinska</a:t>
            </a:r>
            <a:r>
              <a:rPr lang="en-US" sz="3600" dirty="0"/>
              <a:t> </a:t>
            </a:r>
            <a:r>
              <a:rPr lang="en-US" sz="3600" dirty="0" err="1"/>
              <a:t>tarifa</a:t>
            </a:r>
            <a:r>
              <a:rPr lang="en-US" sz="3600" dirty="0"/>
              <a:t> (</a:t>
            </a:r>
            <a:r>
              <a:rPr lang="en-US" sz="3600" dirty="0" err="1"/>
              <a:t>npr</a:t>
            </a:r>
            <a:r>
              <a:rPr lang="en-US" sz="3600" dirty="0"/>
              <a:t>.  </a:t>
            </a:r>
            <a:r>
              <a:rPr lang="en-US" sz="3600" dirty="0" err="1"/>
              <a:t>Rumuni</a:t>
            </a:r>
            <a:r>
              <a:rPr lang="sl-SI" sz="3600" dirty="0"/>
              <a:t>j</a:t>
            </a:r>
            <a:r>
              <a:rPr lang="en-US" sz="3600" dirty="0"/>
              <a:t>a </a:t>
            </a:r>
            <a:r>
              <a:rPr lang="en-US" sz="3600" dirty="0" err="1"/>
              <a:t>pri</a:t>
            </a:r>
            <a:r>
              <a:rPr lang="en-US" sz="3600" dirty="0"/>
              <a:t> </a:t>
            </a:r>
            <a:r>
              <a:rPr lang="en-US" sz="3600" dirty="0" err="1"/>
              <a:t>izvozu</a:t>
            </a:r>
            <a:r>
              <a:rPr lang="en-US" sz="3600" dirty="0"/>
              <a:t> u</a:t>
            </a:r>
            <a:r>
              <a:rPr lang="en-US" sz="3600" i="1" dirty="0"/>
              <a:t> </a:t>
            </a:r>
            <a:r>
              <a:rPr lang="en-US" sz="3600" dirty="0"/>
              <a:t>SAD).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A7DB2-98EB-4284-8FCC-654669335AC4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C1AB-F71B-4EA3-995E-925B61DE65EA}" type="slidenum">
              <a:rPr lang="en-US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1824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578224" y="692697"/>
            <a:ext cx="10775576" cy="5433467"/>
          </a:xfrm>
        </p:spPr>
        <p:txBody>
          <a:bodyPr>
            <a:normAutofit/>
          </a:bodyPr>
          <a:lstStyle/>
          <a:p>
            <a:endParaRPr lang="en-US" dirty="0"/>
          </a:p>
          <a:p>
            <a:pPr algn="just"/>
            <a:r>
              <a:rPr lang="en-US" sz="3600" dirty="0" err="1"/>
              <a:t>Reto</a:t>
            </a:r>
            <a:r>
              <a:rPr lang="sl-SI" sz="3600" dirty="0"/>
              <a:t>r</a:t>
            </a:r>
            <a:r>
              <a:rPr lang="en-US" sz="3600" dirty="0" err="1"/>
              <a:t>ziv</a:t>
            </a:r>
            <a:r>
              <a:rPr lang="sl-SI" sz="3600" dirty="0"/>
              <a:t>n</a:t>
            </a:r>
            <a:r>
              <a:rPr lang="en-US" sz="3600" dirty="0"/>
              <a:t>a carina je </a:t>
            </a:r>
            <a:r>
              <a:rPr lang="en-US" sz="3600" dirty="0" err="1"/>
              <a:t>specif</a:t>
            </a:r>
            <a:r>
              <a:rPr lang="sl-SI" sz="3600" dirty="0"/>
              <a:t>ič</a:t>
            </a:r>
            <a:r>
              <a:rPr lang="en-US" sz="3600" dirty="0"/>
              <a:t>an tip </a:t>
            </a:r>
            <a:r>
              <a:rPr lang="en-US" sz="3600" dirty="0" err="1"/>
              <a:t>carine</a:t>
            </a:r>
            <a:r>
              <a:rPr lang="en-US" sz="3600" dirty="0"/>
              <a:t> </a:t>
            </a:r>
            <a:r>
              <a:rPr lang="en-US" sz="3600" dirty="0" err="1"/>
              <a:t>koji</a:t>
            </a:r>
            <a:r>
              <a:rPr lang="en-US" sz="3600" dirty="0"/>
              <a:t> se</a:t>
            </a:r>
            <a:r>
              <a:rPr lang="sl-SI" sz="3600" dirty="0"/>
              <a:t> </a:t>
            </a:r>
            <a:r>
              <a:rPr lang="en-US" sz="3600" dirty="0"/>
              <a:t>r</a:t>
            </a:r>
            <a:r>
              <a:rPr lang="sl-SI" sz="3600" dirty="0"/>
              <a:t>ij</a:t>
            </a:r>
            <a:r>
              <a:rPr lang="en-US" sz="3600" dirty="0" err="1"/>
              <a:t>etko</a:t>
            </a:r>
            <a:r>
              <a:rPr lang="en-US" sz="3600" dirty="0"/>
              <a:t> </a:t>
            </a:r>
            <a:r>
              <a:rPr lang="en-US" sz="3600" dirty="0" err="1"/>
              <a:t>pri</a:t>
            </a:r>
            <a:r>
              <a:rPr lang="sl-SI" sz="3600" dirty="0"/>
              <a:t>mjenju</a:t>
            </a:r>
            <a:r>
              <a:rPr lang="en-US" sz="3600" dirty="0"/>
              <a:t>je, </a:t>
            </a:r>
            <a:r>
              <a:rPr lang="en-US" sz="3600" dirty="0" err="1"/>
              <a:t>ob</a:t>
            </a:r>
            <a:r>
              <a:rPr lang="sl-SI" sz="3600" dirty="0"/>
              <a:t>ič</a:t>
            </a:r>
            <a:r>
              <a:rPr lang="en-US" sz="3600" dirty="0"/>
              <a:t>no u </a:t>
            </a:r>
            <a:r>
              <a:rPr lang="en-US" sz="3600" dirty="0" err="1"/>
              <a:t>izuzetnim</a:t>
            </a:r>
            <a:r>
              <a:rPr lang="en-US" sz="3600" dirty="0"/>
              <a:t> </a:t>
            </a:r>
            <a:r>
              <a:rPr lang="en-US" sz="3600" dirty="0" err="1"/>
              <a:t>okolnostima</a:t>
            </a:r>
            <a:r>
              <a:rPr lang="en-US" sz="3600" dirty="0"/>
              <a:t> </a:t>
            </a:r>
            <a:r>
              <a:rPr lang="en-US" sz="3600" dirty="0" err="1"/>
              <a:t>vod</a:t>
            </a:r>
            <a:r>
              <a:rPr lang="sl-SI" sz="3600" dirty="0"/>
              <a:t>j</a:t>
            </a:r>
            <a:r>
              <a:rPr lang="en-US" sz="3600" dirty="0" err="1"/>
              <a:t>enja</a:t>
            </a:r>
            <a:r>
              <a:rPr lang="en-US" sz="3600" dirty="0"/>
              <a:t> </a:t>
            </a:r>
            <a:r>
              <a:rPr lang="en-US" sz="3600" dirty="0" err="1"/>
              <a:t>trgova</a:t>
            </a:r>
            <a:r>
              <a:rPr lang="sl-SI" sz="3600" dirty="0"/>
              <a:t>čki</a:t>
            </a:r>
            <a:r>
              <a:rPr lang="en-US" sz="3600" dirty="0"/>
              <a:t>h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carinskih</a:t>
            </a:r>
            <a:r>
              <a:rPr lang="en-US" sz="3600" dirty="0"/>
              <a:t> </a:t>
            </a:r>
            <a:r>
              <a:rPr lang="en-US" sz="3600" dirty="0" err="1"/>
              <a:t>ratova</a:t>
            </a:r>
            <a:r>
              <a:rPr lang="en-US" sz="3600" dirty="0"/>
              <a:t> </a:t>
            </a:r>
            <a:r>
              <a:rPr lang="en-US" sz="3600" dirty="0" err="1"/>
              <a:t>izmed</a:t>
            </a:r>
            <a:r>
              <a:rPr lang="sl-SI" sz="3600" dirty="0"/>
              <a:t>j</a:t>
            </a:r>
            <a:r>
              <a:rPr lang="en-US" sz="3600" dirty="0"/>
              <a:t>u </a:t>
            </a:r>
            <a:r>
              <a:rPr lang="en-US" sz="3600" dirty="0" err="1"/>
              <a:t>pojedinih</a:t>
            </a:r>
            <a:r>
              <a:rPr lang="en-US" sz="3600" dirty="0"/>
              <a:t> </a:t>
            </a:r>
            <a:r>
              <a:rPr lang="en-US" sz="3600" dirty="0" err="1"/>
              <a:t>zema</a:t>
            </a:r>
            <a:r>
              <a:rPr lang="sl-SI" sz="3600" dirty="0"/>
              <a:t>l</a:t>
            </a:r>
            <a:r>
              <a:rPr lang="en-US" sz="3600" dirty="0"/>
              <a:t>ja. </a:t>
            </a:r>
            <a:endParaRPr lang="sr-Latn-ME" sz="3600" dirty="0"/>
          </a:p>
          <a:p>
            <a:pPr algn="just"/>
            <a:r>
              <a:rPr lang="en-US" sz="3600" dirty="0" err="1"/>
              <a:t>Ovom</a:t>
            </a:r>
            <a:r>
              <a:rPr lang="en-US" sz="3600" dirty="0"/>
              <a:t> </a:t>
            </a:r>
            <a:r>
              <a:rPr lang="en-US" sz="3600" dirty="0" err="1"/>
              <a:t>carinom</a:t>
            </a:r>
            <a:r>
              <a:rPr lang="en-US" sz="3600" dirty="0"/>
              <a:t> se </a:t>
            </a:r>
            <a:r>
              <a:rPr lang="en-US" sz="3600" dirty="0" err="1"/>
              <a:t>zna</a:t>
            </a:r>
            <a:r>
              <a:rPr lang="sl-SI" sz="3600" dirty="0"/>
              <a:t>č</a:t>
            </a:r>
            <a:r>
              <a:rPr lang="en-US" sz="3600" dirty="0" err="1"/>
              <a:t>ajnije</a:t>
            </a:r>
            <a:r>
              <a:rPr lang="en-US" sz="3600" dirty="0"/>
              <a:t> </a:t>
            </a:r>
            <a:r>
              <a:rPr lang="en-US" sz="3600" dirty="0" err="1"/>
              <a:t>optere</a:t>
            </a:r>
            <a:r>
              <a:rPr lang="sl-SI" sz="3600" dirty="0"/>
              <a:t>ć</a:t>
            </a:r>
            <a:r>
              <a:rPr lang="en-US" sz="3600" dirty="0" err="1"/>
              <a:t>uje</a:t>
            </a:r>
            <a:r>
              <a:rPr lang="en-US" sz="3600" dirty="0"/>
              <a:t> </a:t>
            </a:r>
            <a:r>
              <a:rPr lang="en-US" sz="3600" dirty="0" err="1"/>
              <a:t>uvoz</a:t>
            </a:r>
            <a:r>
              <a:rPr lang="en-US" sz="3600" dirty="0"/>
              <a:t> </a:t>
            </a:r>
            <a:r>
              <a:rPr lang="en-US" sz="3600" dirty="0" err="1"/>
              <a:t>iz</a:t>
            </a:r>
            <a:r>
              <a:rPr lang="en-US" sz="3600" dirty="0"/>
              <a:t> </a:t>
            </a:r>
            <a:r>
              <a:rPr lang="en-US" sz="3600" dirty="0" err="1"/>
              <a:t>odred</a:t>
            </a:r>
            <a:r>
              <a:rPr lang="sl-SI" sz="3600" dirty="0"/>
              <a:t>j</a:t>
            </a:r>
            <a:r>
              <a:rPr lang="en-US" sz="3600" dirty="0" err="1"/>
              <a:t>ene</a:t>
            </a:r>
            <a:r>
              <a:rPr lang="en-US" sz="3600" dirty="0"/>
              <a:t> </a:t>
            </a:r>
            <a:r>
              <a:rPr lang="en-US" sz="3600" dirty="0" err="1"/>
              <a:t>zemije</a:t>
            </a:r>
            <a:r>
              <a:rPr lang="en-US" sz="3600" dirty="0"/>
              <a:t> s </a:t>
            </a:r>
            <a:r>
              <a:rPr lang="en-US" sz="3600" dirty="0" err="1"/>
              <a:t>kojo</a:t>
            </a:r>
            <a:r>
              <a:rPr lang="sl-SI" sz="3600" dirty="0"/>
              <a:t>m</a:t>
            </a:r>
            <a:r>
              <a:rPr lang="en-US" sz="3600" dirty="0"/>
              <a:t> </a:t>
            </a:r>
            <a:r>
              <a:rPr lang="sl-SI" sz="3600" dirty="0"/>
              <a:t>j</a:t>
            </a:r>
            <a:r>
              <a:rPr lang="en-US" sz="3600" dirty="0"/>
              <a:t>e d</a:t>
            </a:r>
            <a:r>
              <a:rPr lang="sl-SI" sz="3600" dirty="0"/>
              <a:t>ošlo</a:t>
            </a:r>
            <a:r>
              <a:rPr lang="en-US" sz="3600" i="1" dirty="0"/>
              <a:t> </a:t>
            </a:r>
            <a:r>
              <a:rPr lang="en-US" sz="3600" dirty="0"/>
              <a:t>do </a:t>
            </a:r>
            <a:r>
              <a:rPr lang="en-US" sz="3600" dirty="0" err="1"/>
              <a:t>pogor</a:t>
            </a:r>
            <a:r>
              <a:rPr lang="sl-SI" sz="3600" dirty="0"/>
              <a:t>š</a:t>
            </a:r>
            <a:r>
              <a:rPr lang="en-US" sz="3600" dirty="0" err="1"/>
              <a:t>avanja</a:t>
            </a:r>
            <a:r>
              <a:rPr lang="en-US" sz="3600" dirty="0"/>
              <a:t> </a:t>
            </a:r>
            <a:r>
              <a:rPr lang="en-US" sz="3600" dirty="0" err="1"/>
              <a:t>trgovinskih</a:t>
            </a:r>
            <a:r>
              <a:rPr lang="en-US" sz="3600" dirty="0"/>
              <a:t>, </a:t>
            </a:r>
            <a:r>
              <a:rPr lang="en-US" sz="3600" dirty="0" err="1"/>
              <a:t>valutnih</a:t>
            </a:r>
            <a:r>
              <a:rPr lang="en-US" sz="3600" dirty="0"/>
              <a:t>, </a:t>
            </a:r>
            <a:r>
              <a:rPr lang="en-US" sz="3600" dirty="0" err="1"/>
              <a:t>politi</a:t>
            </a:r>
            <a:r>
              <a:rPr lang="sl-SI" sz="3600" dirty="0"/>
              <a:t>č</a:t>
            </a:r>
            <a:r>
              <a:rPr lang="en-US" sz="3600" dirty="0" err="1"/>
              <a:t>kih</a:t>
            </a:r>
            <a:r>
              <a:rPr lang="en-US" sz="3600" dirty="0"/>
              <a:t> </a:t>
            </a:r>
            <a:r>
              <a:rPr lang="sl-SI" sz="3600" dirty="0"/>
              <a:t>i </a:t>
            </a:r>
            <a:r>
              <a:rPr lang="en-US" sz="3600" dirty="0" err="1"/>
              <a:t>drugih</a:t>
            </a:r>
            <a:r>
              <a:rPr lang="en-US" sz="3600" dirty="0"/>
              <a:t> </a:t>
            </a:r>
            <a:r>
              <a:rPr lang="sl-SI" sz="3600" dirty="0"/>
              <a:t>o</a:t>
            </a:r>
            <a:r>
              <a:rPr lang="en-US" sz="3600" dirty="0" err="1"/>
              <a:t>dnosa</a:t>
            </a:r>
            <a:r>
              <a:rPr lang="en-US" sz="3600" dirty="0"/>
              <a:t>, </a:t>
            </a:r>
            <a:r>
              <a:rPr lang="en-US" sz="3600" dirty="0" err="1"/>
              <a:t>ili</a:t>
            </a:r>
            <a:r>
              <a:rPr lang="en-US" sz="3600" dirty="0"/>
              <a:t> se </a:t>
            </a:r>
            <a:r>
              <a:rPr lang="en-US" sz="3600" dirty="0" err="1"/>
              <a:t>javlja</a:t>
            </a:r>
            <a:r>
              <a:rPr lang="en-US" sz="3600" dirty="0"/>
              <a:t>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reakcija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takve</a:t>
            </a:r>
            <a:r>
              <a:rPr lang="en-US" sz="3600" dirty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sli</a:t>
            </a:r>
            <a:r>
              <a:rPr lang="sl-SI" sz="3600" dirty="0"/>
              <a:t>č</a:t>
            </a:r>
            <a:r>
              <a:rPr lang="en-US" sz="3600" dirty="0"/>
              <a:t>ne m</a:t>
            </a:r>
            <a:r>
              <a:rPr lang="sl-SI" sz="3600" dirty="0"/>
              <a:t>j</a:t>
            </a:r>
            <a:r>
              <a:rPr lang="en-US" sz="3600" dirty="0"/>
              <a:t>ere </a:t>
            </a:r>
            <a:r>
              <a:rPr lang="en-US" sz="3600" dirty="0" err="1"/>
              <a:t>preduzete</a:t>
            </a:r>
            <a:r>
              <a:rPr lang="en-US" sz="3600" dirty="0"/>
              <a:t> od </a:t>
            </a:r>
            <a:r>
              <a:rPr lang="en-US" sz="3600" dirty="0" err="1"/>
              <a:t>neke</a:t>
            </a:r>
            <a:r>
              <a:rPr lang="en-US" sz="3600" dirty="0"/>
              <a:t> d</a:t>
            </a:r>
            <a:r>
              <a:rPr lang="sl-SI" sz="3600" dirty="0"/>
              <a:t>ru</a:t>
            </a:r>
            <a:r>
              <a:rPr lang="en-US" sz="3600" dirty="0" err="1"/>
              <a:t>ge</a:t>
            </a:r>
            <a:r>
              <a:rPr lang="en-US" sz="3600" dirty="0"/>
              <a:t> </a:t>
            </a:r>
            <a:r>
              <a:rPr lang="en-US" sz="3600" dirty="0" err="1"/>
              <a:t>zemlje</a:t>
            </a:r>
            <a:r>
              <a:rPr lang="en-US" sz="3600" dirty="0"/>
              <a:t>.</a:t>
            </a:r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D3A4-7A1C-40CD-B747-934705CB8C26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5FE57-E028-4DA5-B281-B738E667CFD7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4602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416859" y="332657"/>
            <a:ext cx="10936941" cy="579350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3200" dirty="0"/>
              <a:t>5</a:t>
            </a:r>
            <a:r>
              <a:rPr lang="en-US" sz="3200" b="1" dirty="0"/>
              <a:t>)</a:t>
            </a:r>
            <a:r>
              <a:rPr lang="en-US" sz="3200" b="1" i="1" dirty="0"/>
              <a:t> </a:t>
            </a:r>
            <a:r>
              <a:rPr lang="en-US" sz="3200" b="1" dirty="0"/>
              <a:t>CARINE PREMA</a:t>
            </a:r>
            <a:r>
              <a:rPr lang="sl-SI" sz="3200" b="1" dirty="0"/>
              <a:t> </a:t>
            </a:r>
            <a:r>
              <a:rPr lang="en-US" sz="3200" b="1" dirty="0"/>
              <a:t>NJIHOVOJ OSN</a:t>
            </a:r>
            <a:r>
              <a:rPr lang="sl-SI" sz="3200" b="1" dirty="0"/>
              <a:t>O</a:t>
            </a:r>
            <a:r>
              <a:rPr lang="en-US" sz="3200" b="1" dirty="0"/>
              <a:t>VNOJ EKONOMSKOJ FUNKCIJI</a:t>
            </a:r>
          </a:p>
          <a:p>
            <a:pPr algn="just">
              <a:lnSpc>
                <a:spcPct val="80000"/>
              </a:lnSpc>
            </a:pPr>
            <a:r>
              <a:rPr lang="en-US" sz="3200" dirty="0" err="1"/>
              <a:t>Prema</a:t>
            </a:r>
            <a:r>
              <a:rPr lang="en-US" sz="3200" dirty="0"/>
              <a:t> </a:t>
            </a:r>
            <a:r>
              <a:rPr lang="en-US" sz="3200" dirty="0" err="1"/>
              <a:t>ekonomskom</a:t>
            </a:r>
            <a:r>
              <a:rPr lang="en-US" sz="3200" dirty="0"/>
              <a:t> d</a:t>
            </a:r>
            <a:r>
              <a:rPr lang="sl-SI" sz="3200" dirty="0"/>
              <a:t>j</a:t>
            </a:r>
            <a:r>
              <a:rPr lang="en-US" sz="3200" dirty="0" err="1"/>
              <a:t>elovanju</a:t>
            </a:r>
            <a:r>
              <a:rPr lang="en-US" sz="3200" dirty="0"/>
              <a:t>, </a:t>
            </a:r>
            <a:r>
              <a:rPr lang="en-US" sz="3200" dirty="0" err="1"/>
              <a:t>odnosno</a:t>
            </a:r>
            <a:r>
              <a:rPr lang="sl-SI" sz="3200" dirty="0"/>
              <a:t> </a:t>
            </a:r>
            <a:r>
              <a:rPr lang="en-US" sz="3200" dirty="0" err="1"/>
              <a:t>sv</a:t>
            </a:r>
            <a:r>
              <a:rPr lang="sl-SI" sz="3200" dirty="0"/>
              <a:t>r</a:t>
            </a:r>
            <a:r>
              <a:rPr lang="en-US" sz="3200" dirty="0" err="1"/>
              <a:t>si</a:t>
            </a:r>
            <a:r>
              <a:rPr lang="en-US" sz="3200" dirty="0"/>
              <a:t> </a:t>
            </a:r>
            <a:r>
              <a:rPr lang="en-US" sz="3200" dirty="0" err="1"/>
              <a:t>uvod</a:t>
            </a:r>
            <a:r>
              <a:rPr lang="sl-SI" sz="3200" dirty="0"/>
              <a:t>j</a:t>
            </a:r>
            <a:r>
              <a:rPr lang="en-US" sz="3200" dirty="0" err="1"/>
              <a:t>enja</a:t>
            </a:r>
            <a:r>
              <a:rPr lang="en-US" sz="3200" dirty="0"/>
              <a:t>, ca</a:t>
            </a:r>
            <a:r>
              <a:rPr lang="sl-SI" sz="3200" dirty="0"/>
              <a:t>r</a:t>
            </a:r>
            <a:r>
              <a:rPr lang="en-US" sz="3200" dirty="0" err="1"/>
              <a:t>ine</a:t>
            </a:r>
            <a:r>
              <a:rPr lang="en-US" sz="3200" dirty="0"/>
              <a:t> se </a:t>
            </a:r>
            <a:r>
              <a:rPr lang="sl-SI" sz="3200" dirty="0"/>
              <a:t>mogu</a:t>
            </a:r>
            <a:r>
              <a:rPr lang="en-US" sz="3200" i="1" dirty="0"/>
              <a:t> </a:t>
            </a:r>
            <a:r>
              <a:rPr lang="en-US" sz="3200" dirty="0"/>
              <a:t>pod</a:t>
            </a:r>
            <a:r>
              <a:rPr lang="sl-SI" sz="3200" dirty="0"/>
              <a:t>ij</a:t>
            </a:r>
            <a:r>
              <a:rPr lang="en-US" sz="3200" dirty="0" err="1"/>
              <a:t>eli</a:t>
            </a:r>
            <a:r>
              <a:rPr lang="sl-SI" sz="3200" dirty="0"/>
              <a:t>ti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: </a:t>
            </a:r>
            <a:endParaRPr lang="sl-SI" sz="3200" dirty="0"/>
          </a:p>
          <a:p>
            <a:pPr>
              <a:lnSpc>
                <a:spcPct val="80000"/>
              </a:lnSpc>
              <a:buFontTx/>
              <a:buNone/>
            </a:pPr>
            <a:r>
              <a:rPr lang="sl-SI" sz="3200" dirty="0"/>
              <a:t>	</a:t>
            </a:r>
            <a:r>
              <a:rPr lang="en-US" sz="3200" dirty="0"/>
              <a:t>- f</a:t>
            </a:r>
            <a:r>
              <a:rPr lang="sl-SI" sz="3200" dirty="0"/>
              <a:t>i</a:t>
            </a:r>
            <a:r>
              <a:rPr lang="en-US" sz="3200" dirty="0" err="1"/>
              <a:t>skalne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sz="3200" dirty="0"/>
              <a:t>	</a:t>
            </a:r>
            <a:r>
              <a:rPr lang="en-US" sz="3200" dirty="0"/>
              <a:t>- </a:t>
            </a:r>
            <a:r>
              <a:rPr lang="en-US" sz="3200" dirty="0" err="1" smtClean="0"/>
              <a:t>za</a:t>
            </a:r>
            <a:r>
              <a:rPr lang="sl-SI" sz="3200" dirty="0"/>
              <a:t>š</a:t>
            </a:r>
            <a:r>
              <a:rPr lang="sl-SI" sz="3200" dirty="0" smtClean="0"/>
              <a:t>tit</a:t>
            </a:r>
            <a:r>
              <a:rPr lang="en-US" sz="3200" dirty="0"/>
              <a:t>ne </a:t>
            </a:r>
            <a:r>
              <a:rPr lang="en-US" sz="3200" dirty="0" err="1" smtClean="0"/>
              <a:t>carine</a:t>
            </a:r>
            <a:r>
              <a:rPr lang="en-US" sz="3200" dirty="0"/>
              <a:t>	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sl-SI" sz="3200" dirty="0"/>
              <a:t>	Fiskalne carine se uvode sa svrhom da se </a:t>
            </a:r>
            <a:r>
              <a:rPr lang="sl-SI" sz="3200" dirty="0" smtClean="0"/>
              <a:t>državi </a:t>
            </a:r>
            <a:r>
              <a:rPr lang="sl-SI" sz="3200" dirty="0"/>
              <a:t>osiguraju dodatna javna sredstva za </a:t>
            </a:r>
            <a:r>
              <a:rPr lang="sl-SI" sz="3200" dirty="0" smtClean="0"/>
              <a:t>pokriće</a:t>
            </a:r>
            <a:r>
              <a:rPr lang="en-US" sz="3200" dirty="0" smtClean="0"/>
              <a:t> </a:t>
            </a:r>
            <a:r>
              <a:rPr lang="sr-Latn-ME" sz="3200" dirty="0" smtClean="0"/>
              <a:t>javnih</a:t>
            </a:r>
            <a:r>
              <a:rPr lang="en-US" sz="3200" dirty="0" smtClean="0"/>
              <a:t> </a:t>
            </a:r>
            <a:r>
              <a:rPr lang="en-US" sz="3200" dirty="0" err="1"/>
              <a:t>rashoda</a:t>
            </a:r>
            <a:r>
              <a:rPr lang="sl-SI" sz="3200" dirty="0" smtClean="0"/>
              <a:t>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sl-SI" sz="3200" dirty="0" smtClean="0"/>
              <a:t> </a:t>
            </a:r>
            <a:r>
              <a:rPr lang="en-US" sz="3200" dirty="0" err="1" smtClean="0"/>
              <a:t>Naj</a:t>
            </a:r>
            <a:r>
              <a:rPr lang="sl-SI" sz="3200" dirty="0" smtClean="0"/>
              <a:t>češće</a:t>
            </a:r>
            <a:r>
              <a:rPr lang="en-US" sz="3200" dirty="0" smtClean="0"/>
              <a:t> </a:t>
            </a:r>
            <a:r>
              <a:rPr lang="en-US" sz="3200" dirty="0"/>
              <a:t>se </a:t>
            </a:r>
            <a:r>
              <a:rPr lang="en-US" sz="3200" dirty="0" err="1"/>
              <a:t>uvode</a:t>
            </a:r>
            <a:r>
              <a:rPr lang="en-US" sz="3200" dirty="0"/>
              <a:t> </a:t>
            </a:r>
            <a:r>
              <a:rPr lang="sl-SI" sz="3200" dirty="0"/>
              <a:t>n</a:t>
            </a:r>
            <a:r>
              <a:rPr lang="en-US" sz="3200" dirty="0"/>
              <a:t>a </a:t>
            </a:r>
            <a:r>
              <a:rPr lang="en-US" sz="3200" dirty="0" err="1"/>
              <a:t>uvoz</a:t>
            </a:r>
            <a:r>
              <a:rPr lang="en-US" sz="3200" dirty="0"/>
              <a:t> one</a:t>
            </a:r>
            <a:r>
              <a:rPr lang="sl-SI" sz="3200" dirty="0"/>
              <a:t> r</a:t>
            </a:r>
            <a:r>
              <a:rPr lang="en-US" sz="3200" dirty="0" err="1"/>
              <a:t>obe</a:t>
            </a:r>
            <a:r>
              <a:rPr lang="sl-SI" sz="3200" dirty="0"/>
              <a:t> </a:t>
            </a:r>
            <a:r>
              <a:rPr lang="en-US" sz="3200" dirty="0" err="1"/>
              <a:t>koja</a:t>
            </a:r>
            <a:r>
              <a:rPr lang="en-US" sz="3200" dirty="0"/>
              <a:t> s</a:t>
            </a:r>
            <a:r>
              <a:rPr lang="sl-SI" sz="3200" dirty="0"/>
              <a:t>e</a:t>
            </a:r>
            <a:r>
              <a:rPr lang="en-US" sz="3200" dirty="0"/>
              <a:t> u </a:t>
            </a:r>
            <a:r>
              <a:rPr lang="en-US" sz="3200" dirty="0" err="1"/>
              <a:t>zemiji</a:t>
            </a:r>
            <a:r>
              <a:rPr lang="en-US" sz="3200" dirty="0"/>
              <a:t> n</a:t>
            </a:r>
            <a:r>
              <a:rPr lang="sl-SI" sz="3200" dirty="0"/>
              <a:t>e</a:t>
            </a:r>
            <a:r>
              <a:rPr lang="en-US" sz="3200" dirty="0"/>
              <a:t> </a:t>
            </a:r>
            <a:r>
              <a:rPr lang="en-US" sz="3200" dirty="0" err="1"/>
              <a:t>proizvodi</a:t>
            </a:r>
            <a:r>
              <a:rPr lang="en-US" sz="3200" dirty="0"/>
              <a:t>, </a:t>
            </a:r>
            <a:r>
              <a:rPr lang="en-US" sz="3200" dirty="0" err="1"/>
              <a:t>i</a:t>
            </a:r>
            <a:r>
              <a:rPr lang="sl-SI" sz="3200" dirty="0"/>
              <a:t>l</a:t>
            </a:r>
            <a:r>
              <a:rPr lang="en-US" sz="3200" dirty="0" err="1"/>
              <a:t>i</a:t>
            </a:r>
            <a:r>
              <a:rPr lang="en-US" sz="3200" dirty="0"/>
              <a:t> se </a:t>
            </a:r>
            <a:r>
              <a:rPr lang="en-US" sz="3200" dirty="0" err="1"/>
              <a:t>proizvodi</a:t>
            </a:r>
            <a:r>
              <a:rPr lang="en-US" sz="3200" dirty="0"/>
              <a:t> u </a:t>
            </a:r>
            <a:r>
              <a:rPr lang="en-US" sz="3200" dirty="0" err="1"/>
              <a:t>neznatnim</a:t>
            </a:r>
            <a:r>
              <a:rPr lang="en-US" sz="3200" dirty="0"/>
              <a:t> </a:t>
            </a:r>
            <a:r>
              <a:rPr lang="en-US" sz="3200" dirty="0" err="1" smtClean="0"/>
              <a:t>koli</a:t>
            </a:r>
            <a:r>
              <a:rPr lang="sl-SI" sz="3200" dirty="0"/>
              <a:t>č</a:t>
            </a:r>
            <a:r>
              <a:rPr lang="en-US" sz="3200" dirty="0" err="1" smtClean="0"/>
              <a:t>inama</a:t>
            </a:r>
            <a:r>
              <a:rPr lang="en-US" sz="3200" dirty="0"/>
              <a:t>, </a:t>
            </a:r>
            <a:r>
              <a:rPr lang="en-US" sz="3200" dirty="0" err="1"/>
              <a:t>odnosno</a:t>
            </a:r>
            <a:r>
              <a:rPr lang="en-US" sz="3200" dirty="0"/>
              <a:t> </a:t>
            </a:r>
            <a:r>
              <a:rPr lang="en-US" sz="3200" dirty="0" err="1"/>
              <a:t>proizvoda</a:t>
            </a:r>
            <a:r>
              <a:rPr lang="en-US" sz="3200" dirty="0"/>
              <a:t> </a:t>
            </a:r>
            <a:r>
              <a:rPr lang="sl-SI" sz="3200" dirty="0"/>
              <a:t>č</a:t>
            </a:r>
            <a:r>
              <a:rPr lang="en-US" sz="3200" dirty="0" err="1" smtClean="0"/>
              <a:t>iji</a:t>
            </a:r>
            <a:r>
              <a:rPr lang="en-US" sz="3200" dirty="0" smtClean="0"/>
              <a:t>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 smtClean="0"/>
              <a:t>doma</a:t>
            </a:r>
            <a:r>
              <a:rPr lang="sl-SI" sz="3200" dirty="0"/>
              <a:t>ć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tro</a:t>
            </a:r>
            <a:r>
              <a:rPr lang="sl-SI" sz="3200" dirty="0"/>
              <a:t>š</a:t>
            </a:r>
            <a:r>
              <a:rPr lang="en-US" sz="3200" dirty="0" err="1" smtClean="0"/>
              <a:t>kovi</a:t>
            </a:r>
            <a:r>
              <a:rPr lang="en-US" sz="3200" dirty="0" smtClean="0"/>
              <a:t> </a:t>
            </a:r>
            <a:r>
              <a:rPr lang="en-US" sz="3200" dirty="0" err="1"/>
              <a:t>proizvodnje</a:t>
            </a:r>
            <a:r>
              <a:rPr lang="en-US" sz="3200" dirty="0"/>
              <a:t> </a:t>
            </a:r>
            <a:r>
              <a:rPr lang="en-US" sz="3200" dirty="0" err="1"/>
              <a:t>nesrazmerno</a:t>
            </a:r>
            <a:r>
              <a:rPr lang="en-US" sz="3200" dirty="0"/>
              <a:t> </a:t>
            </a:r>
            <a:r>
              <a:rPr lang="en-US" sz="3200" dirty="0" err="1"/>
              <a:t>visoki</a:t>
            </a:r>
            <a:r>
              <a:rPr lang="en-US" sz="3200" dirty="0"/>
              <a:t> u </a:t>
            </a:r>
            <a:r>
              <a:rPr lang="en-US" sz="3200" dirty="0" err="1"/>
              <a:t>odnos</a:t>
            </a:r>
            <a:r>
              <a:rPr lang="sl-SI" sz="3200" dirty="0"/>
              <a:t>u na </a:t>
            </a:r>
            <a:r>
              <a:rPr lang="en-US" sz="3200" dirty="0" err="1" smtClean="0"/>
              <a:t>sv</a:t>
            </a:r>
            <a:r>
              <a:rPr lang="sr-Latn-ME" sz="3200" dirty="0" smtClean="0"/>
              <a:t>j</a:t>
            </a:r>
            <a:r>
              <a:rPr lang="en-US" sz="3200" dirty="0" err="1" smtClean="0"/>
              <a:t>etsko</a:t>
            </a:r>
            <a:r>
              <a:rPr lang="en-US" sz="3200" dirty="0" smtClean="0"/>
              <a:t> </a:t>
            </a:r>
            <a:r>
              <a:rPr lang="en-US" sz="3200" dirty="0" err="1"/>
              <a:t>tr</a:t>
            </a:r>
            <a:r>
              <a:rPr lang="sl-SI" sz="3200" dirty="0"/>
              <a:t>z</a:t>
            </a:r>
            <a:r>
              <a:rPr lang="en-US" sz="3200" dirty="0" err="1"/>
              <a:t>i</a:t>
            </a:r>
            <a:r>
              <a:rPr lang="sl-SI" sz="3200" dirty="0"/>
              <a:t>s</a:t>
            </a:r>
            <a:r>
              <a:rPr lang="en-US" sz="3200" dirty="0" err="1"/>
              <a:t>te</a:t>
            </a:r>
            <a:r>
              <a:rPr lang="en-US" sz="3200" dirty="0"/>
              <a:t>.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2A05-0B0D-4D4B-8B59-00E8D2CFB638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3550-9A7B-42F4-A73F-A01FD1C457F8}" type="slidenum">
              <a:rPr lang="en-US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4980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5" name="Rectangle 3"/>
          <p:cNvSpPr>
            <a:spLocks noGrp="1" noChangeArrowheads="1"/>
          </p:cNvSpPr>
          <p:nvPr>
            <p:ph idx="1"/>
          </p:nvPr>
        </p:nvSpPr>
        <p:spPr>
          <a:xfrm>
            <a:off x="632012" y="739588"/>
            <a:ext cx="10721788" cy="5437375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/>
              <a:t>Za</a:t>
            </a:r>
            <a:r>
              <a:rPr lang="sl-SI" sz="3600" dirty="0"/>
              <a:t>š</a:t>
            </a:r>
            <a:r>
              <a:rPr lang="en-US" sz="3600" dirty="0" err="1"/>
              <a:t>titne</a:t>
            </a:r>
            <a:r>
              <a:rPr lang="en-US" sz="3600" dirty="0"/>
              <a:t> </a:t>
            </a:r>
            <a:r>
              <a:rPr lang="en-US" sz="3600" dirty="0" err="1" smtClean="0"/>
              <a:t>il</a:t>
            </a:r>
            <a:r>
              <a:rPr lang="sr-Latn-ME" sz="3600" dirty="0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ekonomske</a:t>
            </a:r>
            <a:r>
              <a:rPr lang="en-US" sz="3600" dirty="0"/>
              <a:t> </a:t>
            </a:r>
            <a:r>
              <a:rPr lang="en-US" sz="3600" dirty="0" err="1"/>
              <a:t>carine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/>
              <a:t>takav</a:t>
            </a:r>
            <a:r>
              <a:rPr lang="en-US" sz="3600" dirty="0"/>
              <a:t> </a:t>
            </a:r>
            <a:r>
              <a:rPr lang="en-US" sz="3600" dirty="0" err="1"/>
              <a:t>oblik</a:t>
            </a:r>
            <a:r>
              <a:rPr lang="en-US" sz="3600" dirty="0"/>
              <a:t> </a:t>
            </a:r>
            <a:r>
              <a:rPr lang="en-US" sz="3600" dirty="0" err="1"/>
              <a:t>carine</a:t>
            </a:r>
            <a:r>
              <a:rPr lang="en-US" sz="3600" dirty="0"/>
              <a:t> </a:t>
            </a:r>
            <a:r>
              <a:rPr lang="en-US" sz="3600" dirty="0" err="1"/>
              <a:t>koje</a:t>
            </a:r>
            <a:r>
              <a:rPr lang="en-US" sz="3600" dirty="0"/>
              <a:t> </a:t>
            </a:r>
            <a:r>
              <a:rPr lang="en-US" sz="3600" dirty="0" err="1"/>
              <a:t>dr</a:t>
            </a:r>
            <a:r>
              <a:rPr lang="sl-SI" sz="3600" dirty="0"/>
              <a:t>ž</a:t>
            </a:r>
            <a:r>
              <a:rPr lang="en-US" sz="3600" dirty="0" err="1"/>
              <a:t>ave</a:t>
            </a:r>
            <a:r>
              <a:rPr lang="en-US" sz="3600" dirty="0"/>
              <a:t> </a:t>
            </a:r>
            <a:r>
              <a:rPr lang="en-US" sz="3600" dirty="0" err="1"/>
              <a:t>uvode</a:t>
            </a:r>
            <a:r>
              <a:rPr lang="sl-SI" sz="3600" dirty="0"/>
              <a:t> radi 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sr-Latn-ME" sz="3600" dirty="0"/>
              <a:t>š</a:t>
            </a:r>
            <a:r>
              <a:rPr lang="en-US" sz="3600" dirty="0" err="1"/>
              <a:t>tite</a:t>
            </a:r>
            <a:r>
              <a:rPr lang="en-US" sz="3600" dirty="0"/>
              <a:t> </a:t>
            </a:r>
            <a:r>
              <a:rPr lang="en-US" sz="3600" dirty="0" err="1"/>
              <a:t>doma</a:t>
            </a:r>
            <a:r>
              <a:rPr lang="sl-SI" sz="3600" dirty="0"/>
              <a:t>ć</a:t>
            </a:r>
            <a:r>
              <a:rPr lang="en-US" sz="3600" dirty="0"/>
              <a:t>e </a:t>
            </a:r>
            <a:r>
              <a:rPr lang="en-US" sz="3600" dirty="0" err="1"/>
              <a:t>proizvodnje</a:t>
            </a:r>
            <a:r>
              <a:rPr lang="en-US" sz="3600" dirty="0"/>
              <a:t> </a:t>
            </a:r>
            <a:r>
              <a:rPr lang="en-US" sz="3600" dirty="0" err="1"/>
              <a:t>odred</a:t>
            </a:r>
            <a:r>
              <a:rPr lang="sl-SI" sz="3600" dirty="0"/>
              <a:t>j</a:t>
            </a:r>
            <a:r>
              <a:rPr lang="en-US" sz="3600" dirty="0" err="1"/>
              <a:t>enih</a:t>
            </a:r>
            <a:r>
              <a:rPr lang="en-US" sz="3600" dirty="0"/>
              <a:t> grana, </a:t>
            </a:r>
            <a:r>
              <a:rPr lang="en-US" sz="3600" dirty="0" err="1"/>
              <a:t>proizvoda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sl-SI" sz="3600" dirty="0"/>
              <a:t>l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privrede</a:t>
            </a:r>
            <a:r>
              <a:rPr lang="en-US" sz="3600" dirty="0"/>
              <a:t> </a:t>
            </a:r>
            <a:r>
              <a:rPr lang="en-US" sz="3600" dirty="0" err="1"/>
              <a:t>kao</a:t>
            </a:r>
            <a:r>
              <a:rPr lang="en-US" sz="3600" dirty="0"/>
              <a:t> c</a:t>
            </a:r>
            <a:r>
              <a:rPr lang="sr-Latn-ME" sz="3600" dirty="0"/>
              <a:t>j</a:t>
            </a:r>
            <a:r>
              <a:rPr lang="en-US" sz="3600" dirty="0"/>
              <a:t>e</a:t>
            </a:r>
            <a:r>
              <a:rPr lang="sl-SI" sz="3600" dirty="0"/>
              <a:t>line.</a:t>
            </a:r>
            <a:r>
              <a:rPr lang="en-US" sz="3600" dirty="0"/>
              <a:t>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Svrha</a:t>
            </a:r>
            <a:r>
              <a:rPr lang="en-US" sz="3600" dirty="0" smtClean="0"/>
              <a:t> </a:t>
            </a:r>
            <a:r>
              <a:rPr lang="en-US" sz="3600" dirty="0"/>
              <a:t>je da se </a:t>
            </a:r>
            <a:r>
              <a:rPr lang="en-US" sz="3600" dirty="0" err="1"/>
              <a:t>kroz</a:t>
            </a:r>
            <a:r>
              <a:rPr lang="en-US" sz="3600" dirty="0"/>
              <a:t> </a:t>
            </a:r>
            <a:r>
              <a:rPr lang="en-US" sz="3600" dirty="0" err="1"/>
              <a:t>carinu</a:t>
            </a:r>
            <a:r>
              <a:rPr lang="en-US" sz="3600" dirty="0"/>
              <a:t> </a:t>
            </a:r>
            <a:r>
              <a:rPr lang="en-US" sz="3600" dirty="0" err="1"/>
              <a:t>pove</a:t>
            </a:r>
            <a:r>
              <a:rPr lang="sl-SI" sz="3600" dirty="0"/>
              <a:t>ć</a:t>
            </a:r>
            <a:r>
              <a:rPr lang="en-US" sz="3600" dirty="0"/>
              <a:t>a c</a:t>
            </a:r>
            <a:r>
              <a:rPr lang="sl-SI" sz="3600" dirty="0"/>
              <a:t>ij</a:t>
            </a:r>
            <a:r>
              <a:rPr lang="en-US" sz="3600" dirty="0" err="1"/>
              <a:t>ena</a:t>
            </a:r>
            <a:r>
              <a:rPr lang="en-US" sz="3600" dirty="0"/>
              <a:t> </a:t>
            </a:r>
            <a:r>
              <a:rPr lang="en-US" sz="3600" dirty="0" err="1"/>
              <a:t>uvoznog</a:t>
            </a:r>
            <a:r>
              <a:rPr lang="en-US" sz="3600" dirty="0"/>
              <a:t> </a:t>
            </a:r>
            <a:r>
              <a:rPr lang="en-US" sz="3600" dirty="0" err="1"/>
              <a:t>proizvoda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smanji</a:t>
            </a:r>
            <a:r>
              <a:rPr lang="en-US" sz="3600" dirty="0"/>
              <a:t> </a:t>
            </a:r>
            <a:r>
              <a:rPr lang="en-US" sz="3600" dirty="0" err="1"/>
              <a:t>njegova</a:t>
            </a:r>
            <a:r>
              <a:rPr lang="en-US" sz="3600" dirty="0"/>
              <a:t> </a:t>
            </a:r>
            <a:r>
              <a:rPr lang="en-US" sz="3600" dirty="0" err="1"/>
              <a:t>kurenta</a:t>
            </a:r>
            <a:r>
              <a:rPr lang="en-US" sz="3600" dirty="0"/>
              <a:t> </a:t>
            </a:r>
            <a:r>
              <a:rPr lang="en-US" sz="3600" dirty="0" err="1"/>
              <a:t>sposobnost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doma</a:t>
            </a:r>
            <a:r>
              <a:rPr lang="sl-SI" sz="3600" dirty="0"/>
              <a:t>ć</a:t>
            </a:r>
            <a:r>
              <a:rPr lang="en-US" sz="3600" dirty="0" err="1"/>
              <a:t>em</a:t>
            </a:r>
            <a:r>
              <a:rPr lang="en-US" sz="3600" dirty="0"/>
              <a:t> </a:t>
            </a:r>
            <a:r>
              <a:rPr lang="en-US" sz="3600" dirty="0" err="1"/>
              <a:t>tr</a:t>
            </a:r>
            <a:r>
              <a:rPr lang="sl-SI" sz="3600" dirty="0"/>
              <a:t>ž</a:t>
            </a:r>
            <a:r>
              <a:rPr lang="en-US" sz="3600" dirty="0" err="1"/>
              <a:t>i</a:t>
            </a:r>
            <a:r>
              <a:rPr lang="sl-SI" sz="3600" dirty="0"/>
              <a:t>š</a:t>
            </a:r>
            <a:r>
              <a:rPr lang="en-US" sz="3600" dirty="0" err="1"/>
              <a:t>tu</a:t>
            </a:r>
            <a:r>
              <a:rPr lang="en-US" sz="3600" dirty="0"/>
              <a:t> (</a:t>
            </a:r>
            <a:r>
              <a:rPr lang="en-US" sz="3600" dirty="0" err="1"/>
              <a:t>npr</a:t>
            </a:r>
            <a:r>
              <a:rPr lang="en-US" sz="3600" dirty="0"/>
              <a:t>. </a:t>
            </a:r>
            <a:r>
              <a:rPr lang="en-US" sz="3600" dirty="0" err="1"/>
              <a:t>uvoz</a:t>
            </a:r>
            <a:r>
              <a:rPr lang="en-US" sz="3600" dirty="0"/>
              <a:t> </a:t>
            </a:r>
            <a:r>
              <a:rPr lang="en-US" sz="3600" dirty="0" err="1"/>
              <a:t>automobila</a:t>
            </a:r>
            <a:r>
              <a:rPr lang="en-US" sz="3600" dirty="0"/>
              <a:t>, </a:t>
            </a:r>
            <a:r>
              <a:rPr lang="en-US" sz="3600" dirty="0" err="1"/>
              <a:t>kada</a:t>
            </a:r>
            <a:r>
              <a:rPr lang="en-US" sz="3600" dirty="0"/>
              <a:t> </a:t>
            </a:r>
            <a:r>
              <a:rPr lang="en-US" sz="3600" dirty="0" err="1"/>
              <a:t>postoje</a:t>
            </a:r>
            <a:r>
              <a:rPr lang="en-US" sz="3600" dirty="0"/>
              <a:t> </a:t>
            </a:r>
            <a:r>
              <a:rPr lang="en-US" sz="3600" dirty="0" err="1"/>
              <a:t>doma</a:t>
            </a:r>
            <a:r>
              <a:rPr lang="sl-SI" sz="3600" dirty="0"/>
              <a:t>ć</a:t>
            </a:r>
            <a:r>
              <a:rPr lang="en-US" sz="3600" dirty="0"/>
              <a:t>e </a:t>
            </a:r>
            <a:r>
              <a:rPr lang="en-US" sz="3600" dirty="0" err="1"/>
              <a:t>proizvodnje</a:t>
            </a:r>
            <a:r>
              <a:rPr lang="en-US" sz="3600" dirty="0"/>
              <a:t>, </a:t>
            </a:r>
            <a:r>
              <a:rPr lang="en-US" sz="3600" dirty="0" err="1"/>
              <a:t>carine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televizore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dr.).</a:t>
            </a:r>
          </a:p>
          <a:p>
            <a:pPr algn="just"/>
            <a:r>
              <a:rPr lang="en-US" sz="3600" dirty="0" err="1"/>
              <a:t>Za</a:t>
            </a:r>
            <a:r>
              <a:rPr lang="sl-SI" sz="3600" dirty="0"/>
              <a:t>š</a:t>
            </a:r>
            <a:r>
              <a:rPr lang="en-US" sz="3600" dirty="0" err="1"/>
              <a:t>ti</a:t>
            </a:r>
            <a:r>
              <a:rPr lang="sl-SI" sz="3600" dirty="0"/>
              <a:t>t</a:t>
            </a:r>
            <a:r>
              <a:rPr lang="en-US" sz="3600" dirty="0"/>
              <a:t>ne </a:t>
            </a:r>
            <a:r>
              <a:rPr lang="en-US" sz="3600" dirty="0" err="1"/>
              <a:t>carine</a:t>
            </a:r>
            <a:r>
              <a:rPr lang="en-US" sz="3600" dirty="0"/>
              <a:t> se d</a:t>
            </a:r>
            <a:r>
              <a:rPr lang="sl-SI" sz="3600" dirty="0"/>
              <a:t>ije</a:t>
            </a:r>
            <a:r>
              <a:rPr lang="en-US" sz="3600" dirty="0"/>
              <a:t>le </a:t>
            </a:r>
            <a:r>
              <a:rPr lang="en-US" sz="3600" dirty="0" err="1"/>
              <a:t>na</a:t>
            </a:r>
            <a:r>
              <a:rPr lang="en-US" sz="3600" dirty="0"/>
              <a:t>: </a:t>
            </a:r>
            <a:r>
              <a:rPr lang="en-US" sz="3600" dirty="0" err="1"/>
              <a:t>razvojne</a:t>
            </a:r>
            <a:r>
              <a:rPr lang="en-US" sz="3600" dirty="0"/>
              <a:t>, </a:t>
            </a:r>
            <a:r>
              <a:rPr lang="en-US" sz="3600" dirty="0" err="1"/>
              <a:t>vojno</a:t>
            </a:r>
            <a:r>
              <a:rPr lang="en-US" sz="3600" dirty="0"/>
              <a:t>-s</a:t>
            </a:r>
            <a:r>
              <a:rPr lang="sl-SI" sz="3600" dirty="0"/>
              <a:t>t</a:t>
            </a:r>
            <a:r>
              <a:rPr lang="en-US" sz="3600" dirty="0" err="1"/>
              <a:t>rategi</a:t>
            </a:r>
            <a:r>
              <a:rPr lang="sl-SI" sz="3600" dirty="0"/>
              <a:t>j</a:t>
            </a:r>
            <a:r>
              <a:rPr lang="en-US" sz="3600" dirty="0" err="1"/>
              <a:t>ske</a:t>
            </a:r>
            <a:r>
              <a:rPr lang="en-US" sz="3600" dirty="0"/>
              <a:t>, pro</a:t>
            </a:r>
            <a:r>
              <a:rPr lang="sl-SI" sz="3600" dirty="0"/>
              <a:t>f</a:t>
            </a:r>
            <a:r>
              <a:rPr lang="en-US" sz="3600" dirty="0" err="1"/>
              <a:t>ibilne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sl-SI" sz="3600" dirty="0"/>
              <a:t>va</a:t>
            </a:r>
            <a:r>
              <a:rPr lang="en-US" sz="3600" dirty="0" err="1"/>
              <a:t>lutno</a:t>
            </a:r>
            <a:r>
              <a:rPr lang="sl-SI" sz="3600" dirty="0"/>
              <a:t> </a:t>
            </a:r>
            <a:r>
              <a:rPr lang="en-US" sz="3600" dirty="0" err="1"/>
              <a:t>za</a:t>
            </a:r>
            <a:r>
              <a:rPr lang="sl-SI" sz="3600" dirty="0"/>
              <a:t>š</a:t>
            </a:r>
            <a:r>
              <a:rPr lang="en-US" sz="3600" dirty="0" err="1"/>
              <a:t>titne</a:t>
            </a:r>
            <a:r>
              <a:rPr lang="en-US" sz="3600" dirty="0"/>
              <a:t>.</a:t>
            </a:r>
          </a:p>
          <a:p>
            <a:pPr algn="just"/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E98B-8927-4288-97B4-E915EA672265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8B55-3254-45E1-AD29-6EA7E60F2A3D}" type="slidenum">
              <a:rPr lang="en-US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5113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41294"/>
            <a:ext cx="10668000" cy="5235669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3600" b="1" dirty="0"/>
              <a:t>3. ULOGA CAR</a:t>
            </a:r>
            <a:r>
              <a:rPr lang="sl-SI" sz="3600" b="1" dirty="0"/>
              <a:t>I</a:t>
            </a:r>
            <a:r>
              <a:rPr lang="en-US" sz="3600" b="1" dirty="0"/>
              <a:t>NA U PORESKOM I PRIVREDNOM SISTEMU</a:t>
            </a:r>
          </a:p>
          <a:p>
            <a:pPr algn="just"/>
            <a:r>
              <a:rPr lang="en-US" sz="3600" dirty="0"/>
              <a:t>U </a:t>
            </a:r>
            <a:r>
              <a:rPr lang="en-US" sz="3600" dirty="0" err="1"/>
              <a:t>modernim</a:t>
            </a:r>
            <a:r>
              <a:rPr lang="en-US" sz="3600" dirty="0"/>
              <a:t> </a:t>
            </a:r>
            <a:r>
              <a:rPr lang="en-US" sz="3600" dirty="0" err="1"/>
              <a:t>privredama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poreskim</a:t>
            </a:r>
            <a:r>
              <a:rPr lang="en-US" sz="3600" dirty="0"/>
              <a:t> </a:t>
            </a:r>
            <a:r>
              <a:rPr lang="en-US" sz="3600" dirty="0" err="1"/>
              <a:t>sistemima</a:t>
            </a:r>
            <a:r>
              <a:rPr lang="en-US" sz="3600" dirty="0"/>
              <a:t> </a:t>
            </a:r>
            <a:r>
              <a:rPr lang="en-US" sz="3600" dirty="0" err="1"/>
              <a:t>carine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 od </a:t>
            </a:r>
            <a:r>
              <a:rPr lang="en-US" sz="3600" dirty="0" err="1"/>
              <a:t>velikog</a:t>
            </a:r>
            <a:r>
              <a:rPr lang="en-US" sz="3600" dirty="0"/>
              <a:t> </a:t>
            </a:r>
            <a:r>
              <a:rPr lang="en-US" sz="3600" dirty="0" err="1" smtClean="0"/>
              <a:t>zna</a:t>
            </a:r>
            <a:r>
              <a:rPr lang="sl-SI" sz="3600" dirty="0"/>
              <a:t>č</a:t>
            </a:r>
            <a:r>
              <a:rPr lang="en-US" sz="3600" dirty="0" smtClean="0"/>
              <a:t>a</a:t>
            </a:r>
            <a:r>
              <a:rPr lang="sl-SI" sz="3600" dirty="0"/>
              <a:t>ja</a:t>
            </a:r>
            <a:r>
              <a:rPr lang="sl-SI" sz="3600" dirty="0" smtClean="0"/>
              <a:t>.</a:t>
            </a:r>
          </a:p>
          <a:p>
            <a:pPr algn="just"/>
            <a:r>
              <a:rPr lang="en-US" sz="3600" dirty="0" smtClean="0"/>
              <a:t> </a:t>
            </a:r>
            <a:r>
              <a:rPr lang="en-US" sz="3600" dirty="0"/>
              <a:t>One, </a:t>
            </a:r>
            <a:r>
              <a:rPr lang="en-US" sz="3600" dirty="0" err="1" smtClean="0"/>
              <a:t>pr</a:t>
            </a:r>
            <a:r>
              <a:rPr lang="sr-Latn-ME" sz="3600" dirty="0" smtClean="0"/>
              <a:t>ij</a:t>
            </a:r>
            <a:r>
              <a:rPr lang="en-US" sz="3600" dirty="0" smtClean="0"/>
              <a:t>e </a:t>
            </a:r>
            <a:r>
              <a:rPr lang="en-US" sz="3600" dirty="0" err="1"/>
              <a:t>svega</a:t>
            </a:r>
            <a:r>
              <a:rPr lang="en-US" sz="3600" dirty="0"/>
              <a:t>, </a:t>
            </a:r>
            <a:r>
              <a:rPr lang="en-US" sz="3600" dirty="0" err="1" smtClean="0"/>
              <a:t>slu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barijera</a:t>
            </a:r>
            <a:r>
              <a:rPr lang="en-US" sz="3600" dirty="0"/>
              <a:t> </a:t>
            </a:r>
            <a:r>
              <a:rPr lang="en-US" sz="3600" dirty="0" err="1"/>
              <a:t>radi</a:t>
            </a:r>
            <a:r>
              <a:rPr lang="en-US" sz="3600" dirty="0"/>
              <a:t> </a:t>
            </a:r>
            <a:r>
              <a:rPr lang="en-US" sz="3600" dirty="0" err="1" smtClean="0"/>
              <a:t>za</a:t>
            </a:r>
            <a:r>
              <a:rPr lang="sl-SI" sz="3600" dirty="0"/>
              <a:t>š</a:t>
            </a:r>
            <a:r>
              <a:rPr lang="en-US" sz="3600" dirty="0" err="1" smtClean="0"/>
              <a:t>tite</a:t>
            </a:r>
            <a:r>
              <a:rPr lang="en-US" sz="3600" dirty="0" smtClean="0"/>
              <a:t> </a:t>
            </a:r>
            <a:r>
              <a:rPr lang="en-US" sz="3600" dirty="0" err="1"/>
              <a:t>ekonomskog</a:t>
            </a:r>
            <a:r>
              <a:rPr lang="en-US" sz="3600" dirty="0"/>
              <a:t> </a:t>
            </a:r>
            <a:r>
              <a:rPr lang="en-US" sz="3600" dirty="0" err="1"/>
              <a:t>integriteta</a:t>
            </a:r>
            <a:r>
              <a:rPr lang="en-US" sz="3600" dirty="0"/>
              <a:t>,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sl-SI" sz="3600" dirty="0"/>
              <a:t>š</a:t>
            </a:r>
            <a:r>
              <a:rPr lang="sl-SI" sz="3600" dirty="0" smtClean="0"/>
              <a:t>to</a:t>
            </a:r>
            <a:r>
              <a:rPr lang="en-US" sz="3600" b="1" dirty="0" smtClean="0"/>
              <a:t> </a:t>
            </a:r>
            <a:r>
              <a:rPr lang="en-US" sz="3600" dirty="0"/>
              <a:t>d</a:t>
            </a:r>
            <a:r>
              <a:rPr lang="sl-SI" sz="3600" dirty="0" smtClean="0"/>
              <a:t>rž</a:t>
            </a:r>
            <a:r>
              <a:rPr lang="en-US" sz="3600" dirty="0" smtClean="0"/>
              <a:t>ava </a:t>
            </a:r>
            <a:r>
              <a:rPr lang="en-US" sz="3600" dirty="0"/>
              <a:t>- </a:t>
            </a:r>
            <a:r>
              <a:rPr lang="en-US" sz="3600" dirty="0" err="1" smtClean="0"/>
              <a:t>za</a:t>
            </a:r>
            <a:r>
              <a:rPr lang="sl-SI" sz="3600" dirty="0"/>
              <a:t>š</a:t>
            </a:r>
            <a:r>
              <a:rPr lang="sl-SI" sz="3600" dirty="0" smtClean="0"/>
              <a:t>t</a:t>
            </a:r>
            <a:r>
              <a:rPr lang="en-US" sz="3600" dirty="0" err="1"/>
              <a:t>itom</a:t>
            </a:r>
            <a:r>
              <a:rPr lang="en-US" sz="3600" dirty="0"/>
              <a:t> </a:t>
            </a:r>
            <a:r>
              <a:rPr lang="en-US" sz="3600" dirty="0" err="1"/>
              <a:t>granica</a:t>
            </a:r>
            <a:r>
              <a:rPr lang="en-US" sz="3600" dirty="0"/>
              <a:t> </a:t>
            </a:r>
            <a:r>
              <a:rPr lang="sl-SI" sz="3600" dirty="0"/>
              <a:t> </a:t>
            </a:r>
            <a:r>
              <a:rPr lang="sl-SI" sz="3600" dirty="0" smtClean="0"/>
              <a:t>š</a:t>
            </a:r>
            <a:r>
              <a:rPr lang="en-US" sz="3600" dirty="0" smtClean="0"/>
              <a:t>tit</a:t>
            </a:r>
            <a:r>
              <a:rPr lang="sl-SI" sz="3600" dirty="0"/>
              <a:t>i</a:t>
            </a:r>
            <a:r>
              <a:rPr lang="en-US" sz="3600" dirty="0"/>
              <a:t> </a:t>
            </a:r>
            <a:r>
              <a:rPr lang="en-US" sz="3600" dirty="0" err="1"/>
              <a:t>njen</a:t>
            </a:r>
            <a:r>
              <a:rPr lang="en-US" sz="3600" dirty="0"/>
              <a:t> </a:t>
            </a:r>
            <a:r>
              <a:rPr lang="en-US" sz="3600" dirty="0" err="1" smtClean="0"/>
              <a:t>politi</a:t>
            </a:r>
            <a:r>
              <a:rPr lang="sl-SI" sz="3600" dirty="0"/>
              <a:t>č</a:t>
            </a:r>
            <a:r>
              <a:rPr lang="en-US" sz="3600" dirty="0" err="1" smtClean="0"/>
              <a:t>ki</a:t>
            </a:r>
            <a:r>
              <a:rPr lang="en-US" sz="3600" dirty="0" smtClean="0"/>
              <a:t> </a:t>
            </a:r>
            <a:r>
              <a:rPr lang="en-US" sz="3600" dirty="0" err="1"/>
              <a:t>integritet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suverenitet</a:t>
            </a:r>
            <a:r>
              <a:rPr lang="en-US" sz="36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6745-0C82-48A8-84FD-3A9615D66E9C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02EFC-0BAD-4A45-BCCB-BDC139FE7B6D}" type="slidenum">
              <a:rPr lang="en-US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7658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CARINE </a:t>
            </a:r>
            <a:r>
              <a:rPr lang="en-US" sz="3600" b="1" dirty="0" smtClean="0"/>
              <a:t> IZVOR </a:t>
            </a:r>
            <a:r>
              <a:rPr lang="en-US" sz="3600" b="1" dirty="0"/>
              <a:t>JAVNIH PRIHODA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46412"/>
            <a:ext cx="10515600" cy="4630551"/>
          </a:xfrm>
        </p:spPr>
        <p:txBody>
          <a:bodyPr>
            <a:noAutofit/>
          </a:bodyPr>
          <a:lstStyle/>
          <a:p>
            <a:pPr algn="just">
              <a:buFontTx/>
              <a:buNone/>
            </a:pPr>
            <a:r>
              <a:rPr lang="en-US" sz="3600" dirty="0"/>
              <a:t>1</a:t>
            </a:r>
            <a:r>
              <a:rPr lang="en-US" sz="3600" b="1" dirty="0"/>
              <a:t>. POJAM CARINA I </a:t>
            </a:r>
            <a:r>
              <a:rPr lang="en-US" sz="3600" b="1" dirty="0" smtClean="0"/>
              <a:t> </a:t>
            </a:r>
            <a:r>
              <a:rPr lang="en-US" sz="3600" b="1" dirty="0"/>
              <a:t>CARINSKE POL</a:t>
            </a:r>
            <a:r>
              <a:rPr lang="sl-SI" sz="3600" b="1" dirty="0"/>
              <a:t>I</a:t>
            </a:r>
            <a:r>
              <a:rPr lang="en-US" sz="3600" b="1" dirty="0"/>
              <a:t>TKE</a:t>
            </a:r>
          </a:p>
          <a:p>
            <a:pPr algn="just"/>
            <a:r>
              <a:rPr lang="en-US" sz="3600" dirty="0"/>
              <a:t>Carine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/>
              <a:t>jedan</a:t>
            </a:r>
            <a:r>
              <a:rPr lang="en-US" sz="3600" dirty="0"/>
              <a:t> od </a:t>
            </a:r>
            <a:r>
              <a:rPr lang="en-US" sz="3600" dirty="0" err="1"/>
              <a:t>osnovnih</a:t>
            </a:r>
            <a:r>
              <a:rPr lang="en-US" sz="3600" dirty="0"/>
              <a:t> </a:t>
            </a:r>
            <a:r>
              <a:rPr lang="en-US" sz="3600" dirty="0" err="1"/>
              <a:t>oblika</a:t>
            </a:r>
            <a:r>
              <a:rPr lang="en-US" sz="3600" dirty="0"/>
              <a:t> </a:t>
            </a:r>
            <a:r>
              <a:rPr lang="en-US" sz="3600" dirty="0" err="1" smtClean="0"/>
              <a:t>javn</a:t>
            </a:r>
            <a:r>
              <a:rPr lang="sr-Latn-ME" sz="3600" dirty="0" smtClean="0"/>
              <a:t>ih </a:t>
            </a:r>
            <a:r>
              <a:rPr lang="en-US" sz="3600" dirty="0" smtClean="0"/>
              <a:t> </a:t>
            </a:r>
            <a:r>
              <a:rPr lang="en-US" sz="3600" dirty="0" err="1"/>
              <a:t>prioda</a:t>
            </a:r>
            <a:r>
              <a:rPr lang="en-US" sz="3600" dirty="0"/>
              <a:t>. </a:t>
            </a:r>
            <a:endParaRPr lang="sr-Latn-ME" sz="3600" dirty="0"/>
          </a:p>
          <a:p>
            <a:pPr algn="just"/>
            <a:r>
              <a:rPr lang="en-US" sz="3600" dirty="0" err="1"/>
              <a:t>Spadaju</a:t>
            </a:r>
            <a:r>
              <a:rPr lang="en-US" sz="3600" dirty="0"/>
              <a:t> </a:t>
            </a:r>
            <a:r>
              <a:rPr lang="sr-Latn-ME" sz="3600" dirty="0" smtClean="0"/>
              <a:t>u javne prihode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sl-SI" sz="3600" dirty="0"/>
              <a:t>pr</a:t>
            </a:r>
            <a:r>
              <a:rPr lang="en-US" sz="3600" dirty="0" err="1"/>
              <a:t>edstavljaju</a:t>
            </a:r>
            <a:r>
              <a:rPr lang="en-US" sz="3600" dirty="0"/>
              <a:t> </a:t>
            </a:r>
            <a:r>
              <a:rPr lang="en-US" sz="3600" dirty="0" err="1"/>
              <a:t>jedan</a:t>
            </a:r>
            <a:r>
              <a:rPr lang="en-US" sz="3600" dirty="0"/>
              <a:t> od </a:t>
            </a:r>
            <a:r>
              <a:rPr lang="en-US" sz="3600" dirty="0" err="1"/>
              <a:t>naj</a:t>
            </a:r>
            <a:r>
              <a:rPr lang="sl-SI" sz="3600" dirty="0"/>
              <a:t>z</a:t>
            </a:r>
            <a:r>
              <a:rPr lang="en-US" sz="3600" dirty="0" err="1"/>
              <a:t>na</a:t>
            </a:r>
            <a:r>
              <a:rPr lang="sl-SI" sz="3600" dirty="0"/>
              <a:t>č</a:t>
            </a:r>
            <a:r>
              <a:rPr lang="en-US" sz="3600" dirty="0" err="1"/>
              <a:t>ajni</a:t>
            </a:r>
            <a:r>
              <a:rPr lang="sl-SI" sz="3600" dirty="0"/>
              <a:t>j</a:t>
            </a:r>
            <a:r>
              <a:rPr lang="en-US" sz="3600" dirty="0" err="1"/>
              <a:t>ih</a:t>
            </a:r>
            <a:r>
              <a:rPr lang="en-US" sz="3600" dirty="0"/>
              <a:t> </a:t>
            </a:r>
            <a:r>
              <a:rPr lang="en-US" sz="3600" dirty="0" err="1"/>
              <a:t>ist</a:t>
            </a:r>
            <a:r>
              <a:rPr lang="sl-SI" sz="3600" dirty="0"/>
              <a:t>ru</a:t>
            </a:r>
            <a:r>
              <a:rPr lang="en-US" sz="3600" dirty="0" err="1"/>
              <a:t>menata</a:t>
            </a:r>
            <a:r>
              <a:rPr lang="en-US" sz="3600" dirty="0"/>
              <a:t> </a:t>
            </a:r>
            <a:r>
              <a:rPr lang="en-US" sz="3600" dirty="0" err="1"/>
              <a:t>spol</a:t>
            </a:r>
            <a:r>
              <a:rPr lang="sl-SI" sz="3600" dirty="0"/>
              <a:t>jnotr</a:t>
            </a:r>
            <a:r>
              <a:rPr lang="en-US" sz="3600" dirty="0" err="1"/>
              <a:t>govinske</a:t>
            </a:r>
            <a:r>
              <a:rPr lang="en-US" sz="3600" dirty="0"/>
              <a:t> </a:t>
            </a:r>
            <a:r>
              <a:rPr lang="en-US" sz="3600" dirty="0" err="1"/>
              <a:t>polit</a:t>
            </a:r>
            <a:r>
              <a:rPr lang="sl-SI" sz="3600" dirty="0"/>
              <a:t>i</a:t>
            </a:r>
            <a:r>
              <a:rPr lang="en-US" sz="3600" dirty="0" err="1"/>
              <a:t>ke</a:t>
            </a:r>
            <a:r>
              <a:rPr lang="en-US" sz="3600" dirty="0"/>
              <a:t>.</a:t>
            </a:r>
          </a:p>
          <a:p>
            <a:pPr algn="just"/>
            <a:r>
              <a:rPr lang="sr-Latn-ME" sz="3600" dirty="0" smtClean="0"/>
              <a:t>C</a:t>
            </a:r>
            <a:r>
              <a:rPr lang="en-US" sz="3600" dirty="0" err="1" smtClean="0"/>
              <a:t>arina</a:t>
            </a:r>
            <a:r>
              <a:rPr lang="en-US" sz="3600" dirty="0" smtClean="0"/>
              <a:t> </a:t>
            </a:r>
            <a:r>
              <a:rPr lang="en-US" sz="3600" dirty="0"/>
              <a:t>se </a:t>
            </a:r>
            <a:r>
              <a:rPr lang="en-US" sz="3600" dirty="0" err="1"/>
              <a:t>ubir</a:t>
            </a:r>
            <a:r>
              <a:rPr lang="sl-SI" sz="3600" dirty="0"/>
              <a:t>a</a:t>
            </a:r>
            <a:r>
              <a:rPr lang="en-US" sz="3600" dirty="0"/>
              <a:t> od </a:t>
            </a:r>
            <a:r>
              <a:rPr lang="en-US" sz="3600" dirty="0" err="1"/>
              <a:t>prometa</a:t>
            </a:r>
            <a:r>
              <a:rPr lang="en-US" sz="3600" dirty="0"/>
              <a:t> robe, </a:t>
            </a:r>
            <a:r>
              <a:rPr lang="en-US" sz="3600" dirty="0" err="1"/>
              <a:t>kada</a:t>
            </a:r>
            <a:r>
              <a:rPr lang="en-US" sz="3600" dirty="0"/>
              <a:t> ova pre</a:t>
            </a:r>
            <a:r>
              <a:rPr lang="sl-SI" sz="3600" dirty="0"/>
              <a:t>dje </a:t>
            </a:r>
            <a:r>
              <a:rPr lang="en-US" sz="3600" dirty="0" err="1"/>
              <a:t>dr</a:t>
            </a:r>
            <a:r>
              <a:rPr lang="sl-SI" sz="3600" dirty="0"/>
              <a:t>ža</a:t>
            </a:r>
            <a:r>
              <a:rPr lang="en-US" sz="3600" dirty="0" err="1"/>
              <a:t>vnu</a:t>
            </a:r>
            <a:r>
              <a:rPr lang="en-US" sz="3600" dirty="0"/>
              <a:t> </a:t>
            </a:r>
            <a:r>
              <a:rPr lang="en-US" sz="3600" dirty="0" err="1"/>
              <a:t>odnosno</a:t>
            </a:r>
            <a:r>
              <a:rPr lang="en-US" sz="3600" dirty="0"/>
              <a:t> </a:t>
            </a:r>
            <a:r>
              <a:rPr lang="en-US" sz="3600" dirty="0" err="1"/>
              <a:t>carinsku</a:t>
            </a:r>
            <a:r>
              <a:rPr lang="en-US" sz="3600" dirty="0"/>
              <a:t> </a:t>
            </a:r>
            <a:r>
              <a:rPr lang="en-US" sz="3600" dirty="0" err="1"/>
              <a:t>granicu</a:t>
            </a:r>
            <a:r>
              <a:rPr lang="en-US" sz="3600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A06E-7FBA-4975-B4AD-F5F193A55510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C3BA-F6AA-425F-B1F0-52B90DBB12CF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77105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064C-0416-4814-9AB7-57F304009BAD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26DE-01E9-4866-92FD-CE6AA23F4A10}" type="slidenum">
              <a:rPr lang="en-US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16165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900953"/>
            <a:ext cx="10515600" cy="5276010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/>
              <a:t>Bilo</a:t>
            </a:r>
            <a:r>
              <a:rPr lang="en-US" sz="3600" dirty="0"/>
              <a:t> da se </a:t>
            </a:r>
            <a:r>
              <a:rPr lang="en-US" sz="3600" dirty="0" err="1"/>
              <a:t>radi</a:t>
            </a:r>
            <a:r>
              <a:rPr lang="en-US" sz="3600" dirty="0"/>
              <a:t> o </a:t>
            </a:r>
            <a:r>
              <a:rPr lang="en-US" sz="3600" dirty="0" err="1"/>
              <a:t>carinama</a:t>
            </a:r>
            <a:r>
              <a:rPr lang="en-US" sz="3600" dirty="0"/>
              <a:t>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ekonomskom</a:t>
            </a:r>
            <a:r>
              <a:rPr lang="en-US" sz="3600" dirty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fiskalnom</a:t>
            </a:r>
            <a:r>
              <a:rPr lang="en-US" sz="3600" dirty="0"/>
              <a:t> </a:t>
            </a:r>
            <a:r>
              <a:rPr lang="en-US" sz="3600" dirty="0" err="1"/>
              <a:t>instrumentu</a:t>
            </a:r>
            <a:r>
              <a:rPr lang="en-US" sz="3600" dirty="0"/>
              <a:t>,  </a:t>
            </a:r>
            <a:r>
              <a:rPr lang="en-US" sz="3600" dirty="0" err="1"/>
              <a:t>dov</a:t>
            </a:r>
            <a:r>
              <a:rPr lang="sl-SI" sz="3600" dirty="0"/>
              <a:t>de</a:t>
            </a:r>
            <a:r>
              <a:rPr lang="en-US" sz="3600" dirty="0"/>
              <a:t>no je u </a:t>
            </a:r>
            <a:r>
              <a:rPr lang="en-US" sz="3600" dirty="0" err="1"/>
              <a:t>pitanj</a:t>
            </a:r>
            <a:r>
              <a:rPr lang="sl-SI" sz="3600" dirty="0"/>
              <a:t>e</a:t>
            </a:r>
            <a:r>
              <a:rPr lang="en-US" sz="3600" dirty="0"/>
              <a:t> </a:t>
            </a:r>
            <a:r>
              <a:rPr lang="en-US" sz="3600" dirty="0" err="1"/>
              <a:t>paralelno</a:t>
            </a:r>
            <a:r>
              <a:rPr lang="en-US" sz="3600" dirty="0"/>
              <a:t> </a:t>
            </a:r>
            <a:r>
              <a:rPr lang="en-US" sz="3600" dirty="0" err="1"/>
              <a:t>delovanje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oba</a:t>
            </a:r>
            <a:r>
              <a:rPr lang="en-US" sz="3600" dirty="0"/>
              <a:t> </a:t>
            </a:r>
            <a:r>
              <a:rPr lang="en-US" sz="3600" dirty="0" err="1"/>
              <a:t>osnovna</a:t>
            </a:r>
            <a:r>
              <a:rPr lang="en-US" sz="3600" dirty="0"/>
              <a:t> </a:t>
            </a:r>
            <a:r>
              <a:rPr lang="en-US" sz="3600" dirty="0" err="1"/>
              <a:t>podru</a:t>
            </a:r>
            <a:r>
              <a:rPr lang="sl-SI" sz="3600" dirty="0"/>
              <a:t>č</a:t>
            </a:r>
            <a:r>
              <a:rPr lang="en-US" sz="3600" dirty="0"/>
              <a:t>ja.</a:t>
            </a:r>
          </a:p>
          <a:p>
            <a:pPr algn="just"/>
            <a:r>
              <a:rPr lang="en-US" sz="3600" dirty="0" err="1" smtClean="0"/>
              <a:t>Svaka</a:t>
            </a:r>
            <a:r>
              <a:rPr lang="en-US" sz="3600" dirty="0" smtClean="0"/>
              <a:t> </a:t>
            </a:r>
            <a:r>
              <a:rPr lang="en-US" sz="3600" dirty="0" err="1"/>
              <a:t>carinska</a:t>
            </a:r>
            <a:r>
              <a:rPr lang="en-US" sz="3600" dirty="0"/>
              <a:t> </a:t>
            </a:r>
            <a:r>
              <a:rPr lang="en-US" sz="3600" dirty="0" err="1"/>
              <a:t>tarifa</a:t>
            </a:r>
            <a:r>
              <a:rPr lang="en-US" sz="3600" dirty="0"/>
              <a:t> </a:t>
            </a:r>
            <a:r>
              <a:rPr lang="en-US" sz="3600" dirty="0" err="1"/>
              <a:t>ima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fiskal</a:t>
            </a:r>
            <a:r>
              <a:rPr lang="sl-SI" sz="3600" dirty="0"/>
              <a:t>n</a:t>
            </a:r>
            <a:r>
              <a:rPr lang="en-US" sz="3600" dirty="0"/>
              <a:t>o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ekonomsko</a:t>
            </a:r>
            <a:r>
              <a:rPr lang="en-US" sz="3600" dirty="0"/>
              <a:t> d</a:t>
            </a:r>
            <a:r>
              <a:rPr lang="sl-SI" sz="3600" dirty="0"/>
              <a:t>j</a:t>
            </a:r>
            <a:r>
              <a:rPr lang="en-US" sz="3600" dirty="0" err="1"/>
              <a:t>elovanje</a:t>
            </a:r>
            <a:r>
              <a:rPr lang="en-US" sz="3600" dirty="0"/>
              <a:t>, bez </a:t>
            </a:r>
            <a:r>
              <a:rPr lang="en-US" sz="3600" dirty="0" err="1"/>
              <a:t>obzira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err="1" smtClean="0"/>
              <a:t>ime</a:t>
            </a:r>
            <a:r>
              <a:rPr lang="en-US" sz="3600" dirty="0" smtClean="0"/>
              <a:t> </a:t>
            </a:r>
            <a:r>
              <a:rPr lang="en-US" sz="3600" dirty="0"/>
              <a:t>je </a:t>
            </a:r>
            <a:r>
              <a:rPr lang="en-US" sz="3600" dirty="0" err="1"/>
              <a:t>motivisano</a:t>
            </a:r>
            <a:r>
              <a:rPr lang="en-US" sz="3600" dirty="0"/>
              <a:t> n</a:t>
            </a:r>
            <a:r>
              <a:rPr lang="sl-SI" sz="3600" dirty="0"/>
              <a:t>j</a:t>
            </a:r>
            <a:r>
              <a:rPr lang="en-US" sz="3600" dirty="0"/>
              <a:t>e</a:t>
            </a:r>
            <a:r>
              <a:rPr lang="sl-SI" sz="3600" dirty="0"/>
              <a:t>n</a:t>
            </a:r>
            <a:r>
              <a:rPr lang="en-US" sz="3600" dirty="0"/>
              <a:t>o d</a:t>
            </a:r>
            <a:r>
              <a:rPr lang="sl-SI" sz="3600" dirty="0"/>
              <a:t>on</a:t>
            </a:r>
            <a:r>
              <a:rPr lang="en-US" sz="3600" dirty="0" smtClean="0"/>
              <a:t>o</a:t>
            </a:r>
            <a:r>
              <a:rPr lang="sl-SI" sz="3600" dirty="0"/>
              <a:t>š</a:t>
            </a:r>
            <a:r>
              <a:rPr lang="en-US" sz="3600" dirty="0" err="1" smtClean="0"/>
              <a:t>enje</a:t>
            </a:r>
            <a:r>
              <a:rPr lang="en-US" sz="3600" dirty="0"/>
              <a:t>: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Carine</a:t>
            </a:r>
            <a:r>
              <a:rPr lang="en-US" sz="3600" dirty="0"/>
              <a:t>, pored </a:t>
            </a:r>
            <a:r>
              <a:rPr lang="sl-SI" sz="3600" dirty="0"/>
              <a:t>č</a:t>
            </a:r>
            <a:r>
              <a:rPr lang="sl-SI" sz="3600" dirty="0" smtClean="0"/>
              <a:t>i</a:t>
            </a:r>
            <a:r>
              <a:rPr lang="en-US" sz="3600" dirty="0" err="1"/>
              <a:t>njenice</a:t>
            </a:r>
            <a:r>
              <a:rPr lang="en-US" sz="3600" dirty="0"/>
              <a:t> da se </a:t>
            </a:r>
            <a:r>
              <a:rPr lang="en-US" sz="3600" dirty="0" err="1"/>
              <a:t>javljaju</a:t>
            </a:r>
            <a:r>
              <a:rPr lang="en-US" sz="3600" dirty="0"/>
              <a:t>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 smtClean="0"/>
              <a:t>zna</a:t>
            </a:r>
            <a:r>
              <a:rPr lang="sl-SI" sz="3600" dirty="0"/>
              <a:t>č</a:t>
            </a:r>
            <a:r>
              <a:rPr lang="sl-SI" sz="3600" dirty="0" smtClean="0"/>
              <a:t>a</a:t>
            </a:r>
            <a:r>
              <a:rPr lang="en-US" sz="3600" dirty="0"/>
              <a:t>ja</a:t>
            </a:r>
            <a:r>
              <a:rPr lang="sl-SI" sz="3600" dirty="0"/>
              <a:t>n</a:t>
            </a:r>
            <a:r>
              <a:rPr lang="en-US" sz="3600" dirty="0"/>
              <a:t> </a:t>
            </a:r>
            <a:r>
              <a:rPr lang="sl-SI" sz="3600" dirty="0"/>
              <a:t>f</a:t>
            </a:r>
            <a:r>
              <a:rPr lang="en-US" sz="3600" dirty="0" err="1"/>
              <a:t>iska</a:t>
            </a:r>
            <a:r>
              <a:rPr lang="sl-SI" sz="3600" dirty="0"/>
              <a:t>l</a:t>
            </a:r>
            <a:r>
              <a:rPr lang="en-US" sz="3600" dirty="0" err="1"/>
              <a:t>ni</a:t>
            </a:r>
            <a:r>
              <a:rPr lang="en-US" sz="3600" dirty="0"/>
              <a:t> </a:t>
            </a:r>
            <a:r>
              <a:rPr lang="en-US" sz="3600" dirty="0" err="1"/>
              <a:t>izvor</a:t>
            </a:r>
            <a:r>
              <a:rPr lang="en-US" sz="3600" dirty="0"/>
              <a:t> s</a:t>
            </a:r>
            <a:r>
              <a:rPr lang="sl-SI" sz="3600" dirty="0"/>
              <a:t>r</a:t>
            </a:r>
            <a:r>
              <a:rPr lang="en-US" sz="3600" dirty="0" err="1"/>
              <a:t>edstava</a:t>
            </a:r>
            <a:r>
              <a:rPr lang="en-US" sz="3600" dirty="0"/>
              <a:t>, </a:t>
            </a:r>
            <a:r>
              <a:rPr lang="en-US" sz="3600" dirty="0" err="1"/>
              <a:t>sve</a:t>
            </a:r>
            <a:r>
              <a:rPr lang="en-US" sz="3600" dirty="0"/>
              <a:t> </a:t>
            </a:r>
            <a:r>
              <a:rPr lang="en-US" sz="3600" dirty="0" err="1" smtClean="0"/>
              <a:t>zna</a:t>
            </a:r>
            <a:r>
              <a:rPr lang="sl-SI" sz="3600" dirty="0"/>
              <a:t>č</a:t>
            </a:r>
            <a:r>
              <a:rPr lang="en-US" sz="3600" dirty="0" err="1" smtClean="0"/>
              <a:t>ajnije</a:t>
            </a:r>
            <a:r>
              <a:rPr lang="en-US" sz="3600" dirty="0" smtClean="0"/>
              <a:t> </a:t>
            </a:r>
            <a:r>
              <a:rPr lang="en-US" sz="3600" dirty="0"/>
              <a:t>d</a:t>
            </a:r>
            <a:r>
              <a:rPr lang="sl-SI" sz="3600" dirty="0"/>
              <a:t>j</a:t>
            </a:r>
            <a:r>
              <a:rPr lang="en-US" sz="3600" dirty="0" err="1"/>
              <a:t>eluju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e</a:t>
            </a:r>
            <a:r>
              <a:rPr lang="sl-SI" sz="3600" dirty="0"/>
              <a:t>ko</a:t>
            </a:r>
            <a:r>
              <a:rPr lang="en-US" sz="3600" dirty="0" err="1"/>
              <a:t>nomskom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sl-SI" sz="3600" dirty="0"/>
              <a:t>r</a:t>
            </a:r>
            <a:r>
              <a:rPr lang="en-US" sz="3600" dirty="0" err="1"/>
              <a:t>azvojnom</a:t>
            </a:r>
            <a:r>
              <a:rPr lang="en-US" sz="3600" dirty="0"/>
              <a:t> p</a:t>
            </a:r>
            <a:r>
              <a:rPr lang="sl-SI" sz="3600" dirty="0"/>
              <a:t>l</a:t>
            </a:r>
            <a:r>
              <a:rPr lang="en-US" sz="3600" dirty="0" err="1"/>
              <a:t>anu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to </a:t>
            </a:r>
            <a:r>
              <a:rPr lang="en-US" sz="3600" dirty="0" err="1"/>
              <a:t>kao</a:t>
            </a:r>
            <a:r>
              <a:rPr lang="en-US" sz="3600" dirty="0"/>
              <a:t>: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50BD-F946-40DD-B1E3-5C2171AC8598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A9A6-8E64-493A-BDEE-92FFAA5658F7}" type="slidenum">
              <a:rPr lang="en-US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51817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712694"/>
            <a:ext cx="10515600" cy="5464269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sz="3600" dirty="0"/>
              <a:t>1) </a:t>
            </a:r>
            <a:r>
              <a:rPr lang="en-US" sz="3600" dirty="0" err="1"/>
              <a:t>Za</a:t>
            </a:r>
            <a:r>
              <a:rPr lang="sl-SI" sz="3600" dirty="0"/>
              <a:t>s</a:t>
            </a:r>
            <a:r>
              <a:rPr lang="en-US" sz="3600" dirty="0" err="1"/>
              <a:t>tita</a:t>
            </a:r>
            <a:r>
              <a:rPr lang="en-US" sz="3600" dirty="0"/>
              <a:t> </a:t>
            </a:r>
            <a:r>
              <a:rPr lang="en-US" sz="3600" dirty="0" err="1"/>
              <a:t>dostignutog</a:t>
            </a:r>
            <a:r>
              <a:rPr lang="en-US" sz="3600" dirty="0"/>
              <a:t> </a:t>
            </a:r>
            <a:r>
              <a:rPr lang="en-US" sz="3600" dirty="0" err="1"/>
              <a:t>stepena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strukture</a:t>
            </a:r>
            <a:r>
              <a:rPr lang="en-US" sz="3600" dirty="0"/>
              <a:t> </a:t>
            </a:r>
            <a:r>
              <a:rPr lang="en-US" sz="3600" dirty="0" err="1"/>
              <a:t>ekonomskog</a:t>
            </a:r>
            <a:r>
              <a:rPr lang="en-US" sz="3600" dirty="0"/>
              <a:t> </a:t>
            </a:r>
            <a:r>
              <a:rPr lang="en-US" sz="3600" dirty="0" err="1"/>
              <a:t>razvoja</a:t>
            </a:r>
            <a:r>
              <a:rPr lang="en-US" sz="3600" dirty="0"/>
              <a:t>,</a:t>
            </a:r>
          </a:p>
          <a:p>
            <a:pPr algn="just">
              <a:buFontTx/>
              <a:buNone/>
            </a:pPr>
            <a:r>
              <a:rPr lang="en-US" sz="3600" dirty="0"/>
              <a:t>2) </a:t>
            </a:r>
            <a:r>
              <a:rPr lang="en-US" sz="3600" dirty="0" err="1"/>
              <a:t>Osiguranje</a:t>
            </a:r>
            <a:r>
              <a:rPr lang="en-US" sz="3600" dirty="0"/>
              <a:t> </a:t>
            </a:r>
            <a:r>
              <a:rPr lang="en-US" sz="3600" dirty="0" err="1"/>
              <a:t>strukture</a:t>
            </a:r>
            <a:r>
              <a:rPr lang="en-US" sz="3600" dirty="0"/>
              <a:t> </a:t>
            </a:r>
            <a:r>
              <a:rPr lang="en-US" sz="3600" dirty="0" err="1"/>
              <a:t>potrebnog</a:t>
            </a:r>
            <a:r>
              <a:rPr lang="en-US" sz="3600" dirty="0"/>
              <a:t> </a:t>
            </a:r>
            <a:r>
              <a:rPr lang="en-US" sz="3600" dirty="0" err="1"/>
              <a:t>uvoza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selektivne</a:t>
            </a:r>
            <a:r>
              <a:rPr lang="en-US" sz="3600" dirty="0"/>
              <a:t> </a:t>
            </a:r>
            <a:r>
              <a:rPr lang="en-US" sz="3600" dirty="0" err="1"/>
              <a:t>politike</a:t>
            </a:r>
            <a:r>
              <a:rPr lang="en-US" sz="3600" dirty="0"/>
              <a:t> </a:t>
            </a:r>
            <a:r>
              <a:rPr lang="en-US" sz="3600" dirty="0" err="1"/>
              <a:t>uvoza</a:t>
            </a:r>
            <a:r>
              <a:rPr lang="en-US" sz="3600" dirty="0"/>
              <a:t> (</a:t>
            </a:r>
            <a:r>
              <a:rPr lang="en-US" sz="3600" dirty="0" err="1"/>
              <a:t>bita</a:t>
            </a:r>
            <a:r>
              <a:rPr lang="sl-SI" sz="3600" dirty="0"/>
              <a:t>n </a:t>
            </a:r>
            <a:r>
              <a:rPr lang="en-US" sz="3600" dirty="0" err="1"/>
              <a:t>uvoz</a:t>
            </a:r>
            <a:r>
              <a:rPr lang="en-US" sz="3600" dirty="0"/>
              <a:t>, </a:t>
            </a:r>
            <a:r>
              <a:rPr lang="en-US" sz="3600" dirty="0" err="1"/>
              <a:t>nebitan</a:t>
            </a:r>
            <a:r>
              <a:rPr lang="en-US" sz="3600" dirty="0"/>
              <a:t> </a:t>
            </a:r>
            <a:r>
              <a:rPr lang="en-US" sz="3600" dirty="0" err="1"/>
              <a:t>izv</a:t>
            </a:r>
            <a:r>
              <a:rPr lang="sl-SI" sz="3600" dirty="0"/>
              <a:t>o</a:t>
            </a:r>
            <a:r>
              <a:rPr lang="en-US" sz="3600" dirty="0"/>
              <a:t>z),	</a:t>
            </a:r>
            <a:endParaRPr lang="sr-Latn-ME" sz="3600" dirty="0" smtClean="0"/>
          </a:p>
          <a:p>
            <a:pPr algn="just">
              <a:buFontTx/>
              <a:buNone/>
            </a:pPr>
            <a:r>
              <a:rPr lang="en-US" sz="3200" dirty="0" smtClean="0"/>
              <a:t>3</a:t>
            </a:r>
            <a:r>
              <a:rPr lang="en-US" sz="3600" dirty="0"/>
              <a:t>) </a:t>
            </a:r>
            <a:r>
              <a:rPr lang="en-US" sz="3600" dirty="0" err="1"/>
              <a:t>Za</a:t>
            </a:r>
            <a:r>
              <a:rPr lang="sr-Latn-ME" sz="3600" dirty="0"/>
              <a:t>š</a:t>
            </a:r>
            <a:r>
              <a:rPr lang="en-US" sz="3600" dirty="0" err="1"/>
              <a:t>tita</a:t>
            </a:r>
            <a:r>
              <a:rPr lang="en-US" sz="3600" dirty="0"/>
              <a:t> </a:t>
            </a:r>
            <a:r>
              <a:rPr lang="en-US" sz="3600" dirty="0" err="1"/>
              <a:t>platno-bilansne</a:t>
            </a:r>
            <a:r>
              <a:rPr lang="en-US" sz="3600" dirty="0"/>
              <a:t> </a:t>
            </a:r>
            <a:r>
              <a:rPr lang="en-US" sz="3600" dirty="0" err="1"/>
              <a:t>situacije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odnosa</a:t>
            </a:r>
            <a:r>
              <a:rPr lang="en-US" sz="3600" dirty="0"/>
              <a:t> u </a:t>
            </a:r>
            <a:r>
              <a:rPr lang="en-US" sz="3600" dirty="0" err="1"/>
              <a:t>deviznom</a:t>
            </a:r>
            <a:r>
              <a:rPr lang="en-US" sz="3600" dirty="0"/>
              <a:t> </a:t>
            </a:r>
            <a:r>
              <a:rPr lang="en-US" sz="3600" dirty="0" err="1"/>
              <a:t>prilivu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odliv</a:t>
            </a:r>
            <a:r>
              <a:rPr lang="sr-Latn-ME" sz="3600" dirty="0" smtClean="0"/>
              <a:t>u </a:t>
            </a:r>
            <a:r>
              <a:rPr lang="en-US" sz="3600" dirty="0" err="1"/>
              <a:t>kroz</a:t>
            </a:r>
            <a:r>
              <a:rPr lang="en-US" sz="3600" dirty="0"/>
              <a:t> </a:t>
            </a:r>
            <a:r>
              <a:rPr lang="en-US" sz="3600" dirty="0" err="1"/>
              <a:t>spoljno-trgovinski</a:t>
            </a:r>
            <a:r>
              <a:rPr lang="en-US" sz="3600" dirty="0"/>
              <a:t> </a:t>
            </a:r>
            <a:r>
              <a:rPr lang="en-US" sz="3600" dirty="0" err="1"/>
              <a:t>bilans</a:t>
            </a:r>
            <a:r>
              <a:rPr lang="en-US" sz="3600" dirty="0" smtClean="0"/>
              <a:t>,</a:t>
            </a:r>
            <a:r>
              <a:rPr lang="sr-Latn-ME" sz="3600" dirty="0" smtClean="0"/>
              <a:t> </a:t>
            </a:r>
          </a:p>
          <a:p>
            <a:pPr algn="just">
              <a:buFontTx/>
              <a:buNone/>
            </a:pPr>
            <a:r>
              <a:rPr lang="en-US" sz="3600" dirty="0" smtClean="0"/>
              <a:t>4</a:t>
            </a:r>
            <a:r>
              <a:rPr lang="en-US" sz="3600" dirty="0"/>
              <a:t>) Regulator </a:t>
            </a:r>
            <a:r>
              <a:rPr lang="en-US" sz="3600" dirty="0" err="1"/>
              <a:t>i</a:t>
            </a:r>
            <a:r>
              <a:rPr lang="en-US" sz="3600" dirty="0"/>
              <a:t> instrument </a:t>
            </a:r>
            <a:r>
              <a:rPr lang="en-US" sz="3600" dirty="0" err="1"/>
              <a:t>raspod</a:t>
            </a:r>
            <a:r>
              <a:rPr lang="sr-Latn-ME" sz="3600" dirty="0"/>
              <a:t>j</a:t>
            </a:r>
            <a:r>
              <a:rPr lang="en-US" sz="3600" dirty="0" err="1"/>
              <a:t>ele</a:t>
            </a:r>
            <a:r>
              <a:rPr lang="en-US" sz="3600" dirty="0"/>
              <a:t> </a:t>
            </a:r>
            <a:r>
              <a:rPr lang="en-US" sz="3600" dirty="0" err="1"/>
              <a:t>akumulacije</a:t>
            </a:r>
            <a:r>
              <a:rPr lang="en-US" sz="3600" dirty="0"/>
              <a:t> </a:t>
            </a:r>
            <a:r>
              <a:rPr lang="en-US" sz="3600" dirty="0" err="1" smtClean="0"/>
              <a:t>izme</a:t>
            </a:r>
            <a:r>
              <a:rPr lang="sr-Latn-ME" sz="3600" dirty="0" smtClean="0"/>
              <a:t>đ</a:t>
            </a:r>
            <a:r>
              <a:rPr lang="en-US" sz="3600" dirty="0" smtClean="0"/>
              <a:t>u </a:t>
            </a:r>
            <a:r>
              <a:rPr lang="en-US" sz="3600" dirty="0" err="1"/>
              <a:t>pojedinih</a:t>
            </a:r>
            <a:r>
              <a:rPr lang="en-US" sz="3600" dirty="0"/>
              <a:t> </a:t>
            </a:r>
            <a:r>
              <a:rPr lang="en-US" sz="3600" dirty="0" err="1" smtClean="0"/>
              <a:t>proizvo</a:t>
            </a:r>
            <a:r>
              <a:rPr lang="sl-SI" sz="3600" dirty="0"/>
              <a:t>dada</a:t>
            </a:r>
            <a:r>
              <a:rPr lang="en-US" sz="3600" dirty="0"/>
              <a:t>, grana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regiona</a:t>
            </a:r>
            <a:r>
              <a:rPr lang="en-US" sz="3600" dirty="0"/>
              <a:t>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93907-0B80-4D23-8B4C-3014575AEA04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8EE17-C87C-4B45-859F-F0A586F18A7B}" type="slidenum">
              <a:rPr lang="en-US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58282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605118"/>
            <a:ext cx="10515600" cy="5571845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en-US" sz="3600" dirty="0"/>
              <a:t>5) Na med</a:t>
            </a:r>
            <a:r>
              <a:rPr lang="sl-SI" sz="3600" dirty="0"/>
              <a:t>j</a:t>
            </a:r>
            <a:r>
              <a:rPr lang="en-US" sz="3600" dirty="0"/>
              <a:t>u</a:t>
            </a:r>
            <a:r>
              <a:rPr lang="sl-SI" sz="3600" dirty="0"/>
              <a:t>n</a:t>
            </a:r>
            <a:r>
              <a:rPr lang="en-US" sz="3600" dirty="0" err="1"/>
              <a:t>arodno</a:t>
            </a:r>
            <a:r>
              <a:rPr lang="sl-SI" sz="3600" dirty="0"/>
              <a:t>m</a:t>
            </a:r>
            <a:r>
              <a:rPr lang="en-US" sz="3600" dirty="0"/>
              <a:t> </a:t>
            </a:r>
            <a:r>
              <a:rPr lang="en-US" sz="3600" dirty="0" err="1"/>
              <a:t>planu</a:t>
            </a:r>
            <a:r>
              <a:rPr lang="en-US" sz="3600" dirty="0"/>
              <a:t> </a:t>
            </a:r>
            <a:r>
              <a:rPr lang="en-US" sz="3600" dirty="0" err="1"/>
              <a:t>carine</a:t>
            </a:r>
            <a:r>
              <a:rPr lang="en-US" sz="3600" dirty="0"/>
              <a:t> </a:t>
            </a:r>
            <a:r>
              <a:rPr lang="en-US" sz="3600" dirty="0" err="1"/>
              <a:t>mogu</a:t>
            </a:r>
            <a:r>
              <a:rPr lang="en-US" sz="3600" dirty="0"/>
              <a:t> d</a:t>
            </a:r>
            <a:r>
              <a:rPr lang="sr-Latn-ME" sz="3600" dirty="0"/>
              <a:t>j</a:t>
            </a:r>
            <a:r>
              <a:rPr lang="en-US" sz="3600" dirty="0" err="1"/>
              <a:t>elovati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smanjivanje</a:t>
            </a:r>
            <a:r>
              <a:rPr lang="en-US" sz="3600" dirty="0"/>
              <a:t> </a:t>
            </a:r>
            <a:r>
              <a:rPr lang="en-US" sz="3600" dirty="0" err="1"/>
              <a:t>rashoda</a:t>
            </a:r>
            <a:r>
              <a:rPr lang="sl-SI" sz="3600" dirty="0"/>
              <a:t> </a:t>
            </a:r>
            <a:r>
              <a:rPr lang="en-US" sz="3600" dirty="0"/>
              <a:t>u </a:t>
            </a:r>
            <a:r>
              <a:rPr lang="en-US" sz="3600" dirty="0" err="1"/>
              <a:t>procesu</a:t>
            </a:r>
            <a:r>
              <a:rPr lang="en-US" sz="3600" dirty="0"/>
              <a:t> </a:t>
            </a:r>
            <a:r>
              <a:rPr lang="en-US" sz="3600" dirty="0" err="1"/>
              <a:t>razvoja</a:t>
            </a:r>
            <a:r>
              <a:rPr lang="en-US" sz="3600" dirty="0"/>
              <a:t> </a:t>
            </a:r>
            <a:r>
              <a:rPr lang="en-US" sz="3600" dirty="0" err="1"/>
              <a:t>zemalja</a:t>
            </a:r>
            <a:r>
              <a:rPr lang="en-US" sz="3600" dirty="0"/>
              <a:t>, </a:t>
            </a:r>
            <a:r>
              <a:rPr lang="en-US" sz="3600" dirty="0" err="1"/>
              <a:t>medunarodnom</a:t>
            </a:r>
            <a:r>
              <a:rPr lang="en-US" sz="3600" dirty="0"/>
              <a:t> </a:t>
            </a:r>
            <a:r>
              <a:rPr lang="en-US" sz="3600" dirty="0" err="1"/>
              <a:t>povezivanju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integraciji</a:t>
            </a:r>
            <a:r>
              <a:rPr lang="en-US" sz="3600" dirty="0"/>
              <a:t>,</a:t>
            </a:r>
            <a:endParaRPr lang="sl-SI" sz="3600" dirty="0"/>
          </a:p>
          <a:p>
            <a:pPr algn="just">
              <a:buFontTx/>
              <a:buNone/>
            </a:pPr>
            <a:r>
              <a:rPr lang="en-US" sz="3600" dirty="0"/>
              <a:t> 6) </a:t>
            </a:r>
            <a:r>
              <a:rPr lang="en-US" sz="3600" dirty="0" err="1"/>
              <a:t>Proces</a:t>
            </a:r>
            <a:r>
              <a:rPr lang="en-US" sz="3600" dirty="0"/>
              <a:t> </a:t>
            </a:r>
            <a:r>
              <a:rPr lang="sl-SI" sz="3600" dirty="0"/>
              <a:t>i</a:t>
            </a:r>
            <a:r>
              <a:rPr lang="en-US" sz="3600" dirty="0" err="1"/>
              <a:t>ntegrac</a:t>
            </a:r>
            <a:r>
              <a:rPr lang="sl-SI" sz="3600" dirty="0"/>
              <a:t>i</a:t>
            </a:r>
            <a:r>
              <a:rPr lang="en-US" sz="3600" dirty="0"/>
              <a:t>je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tehnolo</a:t>
            </a:r>
            <a:r>
              <a:rPr lang="sr-Latn-ME" sz="3600" dirty="0"/>
              <a:t>š</a:t>
            </a:r>
            <a:r>
              <a:rPr lang="en-US" sz="3600" dirty="0" err="1"/>
              <a:t>kog</a:t>
            </a:r>
            <a:r>
              <a:rPr lang="en-US" sz="3600" dirty="0"/>
              <a:t> </a:t>
            </a:r>
            <a:r>
              <a:rPr lang="en-US" sz="3600" dirty="0" err="1"/>
              <a:t>povezivanja</a:t>
            </a:r>
            <a:r>
              <a:rPr lang="en-US" sz="3600" dirty="0"/>
              <a:t> </a:t>
            </a:r>
            <a:r>
              <a:rPr lang="en-US" sz="3600" dirty="0" err="1"/>
              <a:t>unutar</a:t>
            </a:r>
            <a:r>
              <a:rPr lang="en-US" sz="3600" dirty="0"/>
              <a:t> </a:t>
            </a:r>
            <a:r>
              <a:rPr lang="en-US" sz="3600" dirty="0" err="1"/>
              <a:t>privrede</a:t>
            </a:r>
            <a:r>
              <a:rPr lang="en-US" sz="3600" dirty="0"/>
              <a:t> </a:t>
            </a:r>
            <a:r>
              <a:rPr lang="en-US" sz="3600" dirty="0" err="1"/>
              <a:t>mo</a:t>
            </a:r>
            <a:r>
              <a:rPr lang="sl-SI" sz="3600" dirty="0"/>
              <a:t>ž</a:t>
            </a:r>
            <a:r>
              <a:rPr lang="en-US" sz="3600" dirty="0"/>
              <a:t>e se</a:t>
            </a:r>
            <a:r>
              <a:rPr lang="sl-SI" sz="3600" dirty="0"/>
              <a:t> </a:t>
            </a:r>
            <a:r>
              <a:rPr lang="en-US" sz="3600" dirty="0" err="1"/>
              <a:t>podsti</a:t>
            </a:r>
            <a:r>
              <a:rPr lang="sl-SI" sz="3600" dirty="0"/>
              <a:t>c</a:t>
            </a:r>
            <a:r>
              <a:rPr lang="en-US" sz="3600" dirty="0" err="1"/>
              <a:t>ati</a:t>
            </a:r>
            <a:r>
              <a:rPr lang="en-US" sz="3600" dirty="0"/>
              <a:t> </a:t>
            </a:r>
            <a:r>
              <a:rPr lang="en-US" sz="3600" dirty="0" err="1"/>
              <a:t>diferenciranom</a:t>
            </a:r>
            <a:r>
              <a:rPr lang="en-US" sz="3600" dirty="0"/>
              <a:t> </a:t>
            </a:r>
            <a:r>
              <a:rPr lang="en-US" sz="3600" dirty="0" err="1"/>
              <a:t>carinskom</a:t>
            </a:r>
            <a:r>
              <a:rPr lang="en-US" sz="3600" dirty="0"/>
              <a:t> </a:t>
            </a:r>
            <a:r>
              <a:rPr lang="en-US" sz="3600" dirty="0" err="1"/>
              <a:t>tarifo</a:t>
            </a:r>
            <a:r>
              <a:rPr lang="sl-SI" sz="3600" dirty="0"/>
              <a:t>m</a:t>
            </a:r>
            <a:r>
              <a:rPr lang="en-US" sz="3600" dirty="0"/>
              <a:t>.</a:t>
            </a:r>
            <a:endParaRPr lang="sl-SI" sz="3600" dirty="0"/>
          </a:p>
          <a:p>
            <a:pPr>
              <a:buFontTx/>
              <a:buNone/>
            </a:pPr>
            <a:r>
              <a:rPr lang="en-US" sz="3600" dirty="0" smtClean="0"/>
              <a:t>7</a:t>
            </a:r>
            <a:r>
              <a:rPr lang="en-US" sz="3600" dirty="0"/>
              <a:t>) </a:t>
            </a:r>
            <a:r>
              <a:rPr lang="en-US" sz="3600" dirty="0" err="1"/>
              <a:t>Regionalni</a:t>
            </a:r>
            <a:r>
              <a:rPr lang="en-US" sz="3600" dirty="0"/>
              <a:t> </a:t>
            </a:r>
            <a:r>
              <a:rPr lang="en-US" sz="3600" dirty="0" err="1"/>
              <a:t>razvo</a:t>
            </a:r>
            <a:r>
              <a:rPr lang="sl-SI" sz="3600" dirty="0"/>
              <a:t>j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razvoj</a:t>
            </a:r>
            <a:r>
              <a:rPr lang="en-US" sz="3600" dirty="0"/>
              <a:t> </a:t>
            </a:r>
            <a:r>
              <a:rPr lang="sl-SI" sz="3600" dirty="0"/>
              <a:t>n</a:t>
            </a:r>
            <a:r>
              <a:rPr lang="en-US" sz="3600" dirty="0" err="1"/>
              <a:t>erazvijenih</a:t>
            </a:r>
            <a:r>
              <a:rPr lang="en-US" sz="3600" dirty="0"/>
              <a:t> </a:t>
            </a:r>
            <a:r>
              <a:rPr lang="en-US" sz="3600" dirty="0" err="1"/>
              <a:t>podru</a:t>
            </a:r>
            <a:r>
              <a:rPr lang="sl-SI" sz="3600" dirty="0"/>
              <a:t>c</a:t>
            </a:r>
            <a:r>
              <a:rPr lang="en-US" sz="3600" dirty="0"/>
              <a:t>ja,</a:t>
            </a:r>
          </a:p>
          <a:p>
            <a:pPr>
              <a:buFontTx/>
              <a:buNone/>
            </a:pPr>
            <a:r>
              <a:rPr lang="en-US" sz="3600" dirty="0"/>
              <a:t>8) </a:t>
            </a:r>
            <a:r>
              <a:rPr lang="en-US" sz="3600" dirty="0" err="1"/>
              <a:t>Brz</a:t>
            </a:r>
            <a:r>
              <a:rPr lang="en-US" sz="3600" dirty="0"/>
              <a:t> </a:t>
            </a:r>
            <a:r>
              <a:rPr lang="en-US" sz="3600" dirty="0" err="1"/>
              <a:t>uvoz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prim</a:t>
            </a:r>
            <a:r>
              <a:rPr lang="sr-Latn-ME" sz="3600" dirty="0"/>
              <a:t>j</a:t>
            </a:r>
            <a:r>
              <a:rPr lang="en-US" sz="3600" dirty="0" err="1"/>
              <a:t>ena</a:t>
            </a:r>
            <a:r>
              <a:rPr lang="en-US" sz="3600" dirty="0"/>
              <a:t> </a:t>
            </a:r>
            <a:r>
              <a:rPr lang="en-US" sz="3600" dirty="0" err="1"/>
              <a:t>nove</a:t>
            </a:r>
            <a:r>
              <a:rPr lang="en-US" sz="3600" dirty="0"/>
              <a:t> </a:t>
            </a:r>
            <a:r>
              <a:rPr lang="en-US" sz="3600" dirty="0" err="1"/>
              <a:t>tehnologije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inovacija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dr.</a:t>
            </a:r>
          </a:p>
          <a:p>
            <a:pPr>
              <a:buFontTx/>
              <a:buNone/>
            </a:pPr>
            <a:r>
              <a:rPr lang="sl-SI" dirty="0"/>
              <a:t>		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2ED9-62EE-4D8F-B6F8-DDCDDD4BC225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AFDB-87A6-40F2-8EEF-AE4B280FCDC4}" type="slidenum">
              <a:rPr lang="en-US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80699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605118" y="484094"/>
            <a:ext cx="10748682" cy="5692869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b="1" dirty="0"/>
              <a:t> </a:t>
            </a:r>
            <a:r>
              <a:rPr lang="en-US" sz="3600" b="1" dirty="0"/>
              <a:t>ELEMENTI CARINE</a:t>
            </a:r>
          </a:p>
          <a:p>
            <a:pPr algn="just">
              <a:lnSpc>
                <a:spcPct val="90000"/>
              </a:lnSpc>
            </a:pPr>
            <a:r>
              <a:rPr lang="en-US" sz="3600" dirty="0"/>
              <a:t> </a:t>
            </a:r>
            <a:r>
              <a:rPr lang="sl-SI" sz="3600" dirty="0"/>
              <a:t>C</a:t>
            </a:r>
            <a:r>
              <a:rPr lang="en-US" sz="3600" dirty="0" err="1"/>
              <a:t>arina</a:t>
            </a:r>
            <a:r>
              <a:rPr lang="sl-SI" sz="3600" dirty="0"/>
              <a:t> </a:t>
            </a:r>
            <a:r>
              <a:rPr lang="sl-SI" sz="3600" dirty="0" smtClean="0"/>
              <a:t>je</a:t>
            </a:r>
            <a:r>
              <a:rPr lang="sr-Latn-ME" sz="3600" dirty="0"/>
              <a:t> </a:t>
            </a:r>
            <a:r>
              <a:rPr lang="sr-Latn-ME" sz="3600" dirty="0" smtClean="0"/>
              <a:t>slična</a:t>
            </a:r>
            <a:r>
              <a:rPr lang="en-US" sz="3600" dirty="0" smtClean="0"/>
              <a:t> </a:t>
            </a:r>
            <a:r>
              <a:rPr lang="en-US" sz="3600" dirty="0" err="1" smtClean="0"/>
              <a:t>vrst</a:t>
            </a:r>
            <a:r>
              <a:rPr lang="sr-Latn-ME" sz="3600" dirty="0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poreza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kod</a:t>
            </a:r>
            <a:r>
              <a:rPr lang="en-US" sz="3600" dirty="0"/>
              <a:t> </a:t>
            </a:r>
            <a:r>
              <a:rPr lang="en-US" sz="3600" dirty="0" err="1"/>
              <a:t>nje</a:t>
            </a:r>
            <a:r>
              <a:rPr lang="en-US" sz="3600" dirty="0"/>
              <a:t> se </a:t>
            </a:r>
            <a:r>
              <a:rPr lang="en-US" sz="3600" dirty="0" err="1"/>
              <a:t>primenjuju</a:t>
            </a:r>
            <a:r>
              <a:rPr lang="en-US" sz="3600" dirty="0"/>
              <a:t> </a:t>
            </a:r>
            <a:r>
              <a:rPr lang="en-US" sz="3600" dirty="0" err="1"/>
              <a:t>brojni</a:t>
            </a:r>
            <a:r>
              <a:rPr lang="en-US" sz="3600" dirty="0"/>
              <a:t> termini </a:t>
            </a:r>
            <a:r>
              <a:rPr lang="en-US" sz="3600" dirty="0" err="1"/>
              <a:t>koje</a:t>
            </a:r>
            <a:r>
              <a:rPr lang="en-US" sz="3600" dirty="0"/>
              <a:t> </a:t>
            </a:r>
            <a:r>
              <a:rPr lang="en-US" sz="3600" dirty="0" err="1"/>
              <a:t>smo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sl-SI" sz="3600" dirty="0"/>
              <a:t>c</a:t>
            </a:r>
            <a:r>
              <a:rPr lang="en-US" sz="3600" dirty="0"/>
              <a:t> </a:t>
            </a:r>
            <a:r>
              <a:rPr lang="en-US" sz="3600" dirty="0" err="1"/>
              <a:t>upoznali</a:t>
            </a:r>
            <a:r>
              <a:rPr lang="en-US" sz="3600" dirty="0"/>
              <a:t> </a:t>
            </a:r>
            <a:r>
              <a:rPr lang="en-US" sz="3600" dirty="0" err="1"/>
              <a:t>kod</a:t>
            </a:r>
            <a:r>
              <a:rPr lang="en-US" sz="3600" dirty="0"/>
              <a:t> </a:t>
            </a:r>
            <a:r>
              <a:rPr lang="en-US" sz="3600" dirty="0" err="1"/>
              <a:t>poreza</a:t>
            </a:r>
            <a:r>
              <a:rPr lang="en-US" sz="3600" dirty="0"/>
              <a:t> </a:t>
            </a:r>
            <a:r>
              <a:rPr lang="en-US" sz="3600" dirty="0" err="1"/>
              <a:t>samo</a:t>
            </a:r>
            <a:r>
              <a:rPr lang="en-US" sz="3600" dirty="0"/>
              <a:t> </a:t>
            </a:r>
            <a:r>
              <a:rPr lang="sl-SI" sz="3600" dirty="0"/>
              <a:t>š</a:t>
            </a:r>
            <a:r>
              <a:rPr lang="en-US" sz="3600" dirty="0"/>
              <a:t>to je </a:t>
            </a:r>
            <a:r>
              <a:rPr lang="en-US" sz="3600" dirty="0" err="1"/>
              <a:t>potre</a:t>
            </a:r>
            <a:r>
              <a:rPr lang="sl-SI" sz="3600" dirty="0"/>
              <a:t>b</a:t>
            </a:r>
            <a:r>
              <a:rPr lang="en-US" sz="3600" dirty="0"/>
              <a:t>no r</a:t>
            </a:r>
            <a:r>
              <a:rPr lang="sl-SI" sz="3600" dirty="0"/>
              <a:t>ij</a:t>
            </a:r>
            <a:r>
              <a:rPr lang="en-US" sz="3600" dirty="0"/>
              <a:t>e</a:t>
            </a:r>
            <a:r>
              <a:rPr lang="sl-SI" sz="3600" dirty="0"/>
              <a:t>č</a:t>
            </a:r>
            <a:r>
              <a:rPr lang="en-US" sz="3600" dirty="0"/>
              <a:t> „</a:t>
            </a:r>
            <a:r>
              <a:rPr lang="en-US" sz="3600" dirty="0" err="1"/>
              <a:t>po</a:t>
            </a:r>
            <a:r>
              <a:rPr lang="sl-SI" sz="3600" dirty="0"/>
              <a:t>r</a:t>
            </a:r>
            <a:r>
              <a:rPr lang="en-US" sz="3600" dirty="0" err="1"/>
              <a:t>ez</a:t>
            </a:r>
            <a:r>
              <a:rPr lang="en-US" sz="3600" dirty="0"/>
              <a:t>“</a:t>
            </a:r>
            <a:r>
              <a:rPr lang="sl-SI" sz="3600" dirty="0"/>
              <a:t> </a:t>
            </a:r>
            <a:r>
              <a:rPr lang="en-US" sz="3600" dirty="0" err="1"/>
              <a:t>zam</a:t>
            </a:r>
            <a:r>
              <a:rPr lang="sl-SI" sz="3600" dirty="0"/>
              <a:t>ij</a:t>
            </a:r>
            <a:r>
              <a:rPr lang="en-US" sz="3600" dirty="0" err="1"/>
              <a:t>eniti</a:t>
            </a:r>
            <a:r>
              <a:rPr lang="sl-SI" sz="3600" dirty="0"/>
              <a:t> </a:t>
            </a:r>
            <a:r>
              <a:rPr lang="en-US" sz="3600" dirty="0"/>
              <a:t>' r</a:t>
            </a:r>
            <a:r>
              <a:rPr lang="sl-SI" sz="3600" dirty="0" smtClean="0"/>
              <a:t>iječju </a:t>
            </a:r>
            <a:r>
              <a:rPr lang="en-US" sz="3600" dirty="0"/>
              <a:t>„carina" (</a:t>
            </a:r>
            <a:r>
              <a:rPr lang="en-US" sz="3600" dirty="0" err="1"/>
              <a:t>poreski</a:t>
            </a:r>
            <a:r>
              <a:rPr lang="en-US" sz="3600" dirty="0"/>
              <a:t> </a:t>
            </a:r>
            <a:r>
              <a:rPr lang="en-US" sz="3600" dirty="0" err="1"/>
              <a:t>obveznik</a:t>
            </a:r>
            <a:r>
              <a:rPr lang="en-US" sz="3600" dirty="0"/>
              <a:t> - </a:t>
            </a:r>
            <a:r>
              <a:rPr lang="en-US" sz="3600" dirty="0" err="1"/>
              <a:t>carinski</a:t>
            </a:r>
            <a:r>
              <a:rPr lang="en-US" sz="3600" dirty="0"/>
              <a:t> </a:t>
            </a:r>
            <a:r>
              <a:rPr lang="en-US" sz="3600" dirty="0" err="1"/>
              <a:t>obveznik</a:t>
            </a:r>
            <a:r>
              <a:rPr lang="en-US" sz="3600" dirty="0"/>
              <a:t>, </a:t>
            </a:r>
            <a:r>
              <a:rPr lang="en-US" sz="3600" dirty="0" err="1"/>
              <a:t>poreska</a:t>
            </a:r>
            <a:r>
              <a:rPr lang="en-US" sz="3600" dirty="0"/>
              <a:t> </a:t>
            </a:r>
            <a:r>
              <a:rPr lang="en-US" sz="3600" dirty="0" err="1"/>
              <a:t>osnovica</a:t>
            </a:r>
            <a:r>
              <a:rPr lang="en-US" sz="3600" dirty="0"/>
              <a:t> - </a:t>
            </a:r>
            <a:r>
              <a:rPr lang="en-US" sz="3600" dirty="0" err="1"/>
              <a:t>carinska</a:t>
            </a:r>
            <a:r>
              <a:rPr lang="en-US" sz="3600" dirty="0"/>
              <a:t> </a:t>
            </a:r>
            <a:r>
              <a:rPr lang="en-US" sz="3600" dirty="0" err="1"/>
              <a:t>osnovica</a:t>
            </a:r>
            <a:r>
              <a:rPr lang="en-US" sz="3600" dirty="0"/>
              <a:t>). </a:t>
            </a:r>
          </a:p>
          <a:p>
            <a:pPr algn="just">
              <a:lnSpc>
                <a:spcPct val="90000"/>
              </a:lnSpc>
            </a:pPr>
            <a:r>
              <a:rPr lang="sl-SI" sz="3600" dirty="0"/>
              <a:t>Pošto</a:t>
            </a:r>
            <a:r>
              <a:rPr lang="en-US" sz="3600" dirty="0"/>
              <a:t> se </a:t>
            </a:r>
            <a:r>
              <a:rPr lang="en-US" sz="3600" dirty="0" err="1"/>
              <a:t>kod</a:t>
            </a:r>
            <a:r>
              <a:rPr lang="en-US" sz="3600" dirty="0"/>
              <a:t> carina </a:t>
            </a:r>
            <a:r>
              <a:rPr lang="en-US" sz="3600" dirty="0" err="1"/>
              <a:t>ipak</a:t>
            </a:r>
            <a:r>
              <a:rPr lang="en-US" sz="3600" dirty="0"/>
              <a:t> </a:t>
            </a:r>
            <a:r>
              <a:rPr lang="en-US" sz="3600" dirty="0" err="1"/>
              <a:t>jav</a:t>
            </a:r>
            <a:r>
              <a:rPr lang="sl-SI" sz="3600" dirty="0"/>
              <a:t>l</a:t>
            </a:r>
            <a:r>
              <a:rPr lang="en-US" sz="3600" dirty="0" err="1"/>
              <a:t>jaju</a:t>
            </a:r>
            <a:r>
              <a:rPr lang="en-US" sz="3600" dirty="0"/>
              <a:t> </a:t>
            </a:r>
            <a:r>
              <a:rPr lang="en-US" sz="3600" dirty="0" err="1"/>
              <a:t>neki</a:t>
            </a:r>
            <a:r>
              <a:rPr lang="en-US" sz="3600" dirty="0"/>
              <a:t> termini </a:t>
            </a:r>
            <a:r>
              <a:rPr lang="en-US" sz="3600" dirty="0" err="1"/>
              <a:t>koji</a:t>
            </a:r>
            <a:r>
              <a:rPr lang="sl-SI" sz="3600" dirty="0"/>
              <a:t> </a:t>
            </a:r>
            <a:r>
              <a:rPr lang="en-US" sz="3600" dirty="0" err="1"/>
              <a:t>nisu</a:t>
            </a:r>
            <a:r>
              <a:rPr lang="sl-SI" sz="3600" dirty="0"/>
              <a:t> </a:t>
            </a:r>
            <a:r>
              <a:rPr lang="en-US" sz="3600" dirty="0"/>
              <a:t>k</a:t>
            </a:r>
            <a:r>
              <a:rPr lang="sl-SI" sz="3600" dirty="0"/>
              <a:t>arakteristični</a:t>
            </a:r>
            <a:r>
              <a:rPr lang="en-US" sz="3600" dirty="0"/>
              <a:t> </a:t>
            </a:r>
            <a:r>
              <a:rPr lang="sl-SI" sz="3600" dirty="0"/>
              <a:t>za</a:t>
            </a:r>
            <a:r>
              <a:rPr lang="en-US" sz="3600" dirty="0"/>
              <a:t> </a:t>
            </a:r>
            <a:r>
              <a:rPr lang="en-US" sz="3600" dirty="0" err="1"/>
              <a:t>poreze</a:t>
            </a:r>
            <a:r>
              <a:rPr lang="en-US" sz="3600" dirty="0"/>
              <a:t>, to </a:t>
            </a:r>
            <a:r>
              <a:rPr lang="sl-SI" sz="3600" dirty="0"/>
              <a:t>ć</a:t>
            </a:r>
            <a:r>
              <a:rPr lang="en-US" sz="3600" dirty="0"/>
              <a:t>emo </a:t>
            </a:r>
            <a:r>
              <a:rPr lang="en-US" sz="3600" dirty="0" err="1"/>
              <a:t>najzna</a:t>
            </a:r>
            <a:r>
              <a:rPr lang="sl-SI" sz="3600" dirty="0"/>
              <a:t>č</a:t>
            </a:r>
            <a:r>
              <a:rPr lang="en-US" sz="3600" dirty="0" err="1"/>
              <a:t>ajnije</a:t>
            </a:r>
            <a:r>
              <a:rPr lang="en-US" sz="3600" dirty="0"/>
              <a:t> </a:t>
            </a:r>
            <a:r>
              <a:rPr lang="en-US" sz="3600" dirty="0" err="1"/>
              <a:t>ovd</a:t>
            </a:r>
            <a:r>
              <a:rPr lang="sl-SI" sz="3600" dirty="0"/>
              <a:t>j</a:t>
            </a:r>
            <a:r>
              <a:rPr lang="en-US" sz="3600" dirty="0"/>
              <a:t>e </a:t>
            </a:r>
            <a:r>
              <a:rPr lang="en-US" sz="3600" dirty="0" err="1"/>
              <a:t>navesti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ukratko</a:t>
            </a:r>
            <a:r>
              <a:rPr lang="en-US" sz="3600" dirty="0"/>
              <a:t> </a:t>
            </a:r>
            <a:r>
              <a:rPr lang="en-US" sz="3600" dirty="0" err="1"/>
              <a:t>objasniti</a:t>
            </a:r>
            <a:r>
              <a:rPr lang="en-US" sz="36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B291-2122-4575-93FC-F1EBACD613C9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D215E-B550-4539-954C-277AD9BD422D}" type="slidenum">
              <a:rPr lang="en-US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95879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510988" y="389965"/>
            <a:ext cx="10842812" cy="5786998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n-US" sz="3600" dirty="0"/>
              <a:t>(1) </a:t>
            </a:r>
            <a:r>
              <a:rPr lang="en-US" sz="3600" b="1" dirty="0" err="1"/>
              <a:t>Carins</a:t>
            </a:r>
            <a:r>
              <a:rPr lang="sl-SI" sz="3600" b="1" dirty="0"/>
              <a:t>k</a:t>
            </a:r>
            <a:r>
              <a:rPr lang="en-US" sz="3600" b="1" dirty="0"/>
              <a:t>a de</a:t>
            </a:r>
            <a:r>
              <a:rPr lang="sl-SI" sz="3600" b="1" dirty="0"/>
              <a:t>k</a:t>
            </a:r>
            <a:r>
              <a:rPr lang="en-US" sz="3600" b="1" dirty="0"/>
              <a:t>la</a:t>
            </a:r>
            <a:r>
              <a:rPr lang="sl-SI" sz="3600" b="1" dirty="0"/>
              <a:t>r</a:t>
            </a:r>
            <a:r>
              <a:rPr lang="en-US" sz="3600" b="1" dirty="0" err="1"/>
              <a:t>acija</a:t>
            </a:r>
            <a:r>
              <a:rPr lang="en-US" sz="3600" dirty="0"/>
              <a:t> - je </a:t>
            </a:r>
            <a:r>
              <a:rPr lang="en-US" sz="3600" dirty="0" err="1"/>
              <a:t>pismena</a:t>
            </a:r>
            <a:r>
              <a:rPr lang="en-US" sz="3600" dirty="0"/>
              <a:t> </a:t>
            </a:r>
            <a:r>
              <a:rPr lang="en-US" sz="3600" dirty="0" err="1"/>
              <a:t>prijava</a:t>
            </a:r>
            <a:r>
              <a:rPr lang="en-US" sz="3600" dirty="0"/>
              <a:t> </a:t>
            </a:r>
            <a:r>
              <a:rPr lang="en-US" sz="3600" dirty="0" err="1"/>
              <a:t>carinsko</a:t>
            </a:r>
            <a:r>
              <a:rPr lang="sl-SI" sz="3600" dirty="0"/>
              <a:t>g</a:t>
            </a:r>
            <a:r>
              <a:rPr lang="en-US" sz="3600" dirty="0"/>
              <a:t> </a:t>
            </a:r>
            <a:r>
              <a:rPr lang="sl-SI" sz="3600" dirty="0"/>
              <a:t>obveznik</a:t>
            </a:r>
            <a:r>
              <a:rPr lang="en-US" sz="3600" dirty="0"/>
              <a:t>a</a:t>
            </a:r>
            <a:r>
              <a:rPr lang="sl-SI" sz="3600" dirty="0"/>
              <a:t> u </a:t>
            </a:r>
            <a:r>
              <a:rPr lang="sl-SI" sz="3600" dirty="0" smtClean="0"/>
              <a:t>koju </a:t>
            </a:r>
            <a:r>
              <a:rPr lang="sl-SI" sz="3600" dirty="0"/>
              <a:t>se unose svi podaci neophodni za carinjenje </a:t>
            </a:r>
            <a:r>
              <a:rPr lang="en-US" sz="3600" dirty="0"/>
              <a:t> (n</a:t>
            </a:r>
            <a:r>
              <a:rPr lang="sl-SI" sz="3600" dirty="0"/>
              <a:t>a</a:t>
            </a:r>
            <a:r>
              <a:rPr lang="en-US" sz="3600" dirty="0"/>
              <a:t>z</a:t>
            </a:r>
            <a:r>
              <a:rPr lang="sl-SI" sz="3600" dirty="0"/>
              <a:t>i</a:t>
            </a:r>
            <a:r>
              <a:rPr lang="en-US" sz="3600" dirty="0"/>
              <a:t>v robe</a:t>
            </a:r>
            <a:r>
              <a:rPr lang="sl-SI" sz="3600" dirty="0"/>
              <a:t>,</a:t>
            </a:r>
            <a:r>
              <a:rPr lang="en-US" sz="3600" dirty="0"/>
              <a:t> </a:t>
            </a:r>
            <a:r>
              <a:rPr lang="en-US" sz="3600" dirty="0" err="1"/>
              <a:t>vr</a:t>
            </a:r>
            <a:r>
              <a:rPr lang="sl-SI" sz="3600" dirty="0"/>
              <a:t>ij</a:t>
            </a:r>
            <a:r>
              <a:rPr lang="en-US" sz="3600" dirty="0" err="1"/>
              <a:t>edn</a:t>
            </a:r>
            <a:r>
              <a:rPr lang="sl-SI" sz="3600" dirty="0"/>
              <a:t>ost robe</a:t>
            </a:r>
            <a:r>
              <a:rPr lang="en-US" sz="3600" dirty="0" smtClean="0"/>
              <a:t>,</a:t>
            </a:r>
            <a:r>
              <a:rPr lang="sr-Latn-ME" sz="3600" dirty="0" smtClean="0"/>
              <a:t> </a:t>
            </a:r>
            <a:r>
              <a:rPr lang="sl-SI" sz="3600" dirty="0" smtClean="0"/>
              <a:t>količina </a:t>
            </a:r>
            <a:r>
              <a:rPr lang="sl-SI" sz="3600" dirty="0"/>
              <a:t>i sl.)</a:t>
            </a:r>
            <a:endParaRPr lang="en-US" sz="3600" dirty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sl-SI" sz="3600" dirty="0"/>
              <a:t>  </a:t>
            </a:r>
            <a:r>
              <a:rPr lang="en-US" sz="3600" dirty="0" err="1"/>
              <a:t>Sastavlja</a:t>
            </a:r>
            <a:r>
              <a:rPr lang="en-US" sz="3600" dirty="0"/>
              <a:t> se </a:t>
            </a:r>
            <a:r>
              <a:rPr lang="en-US" sz="3600" dirty="0" err="1"/>
              <a:t>na</a:t>
            </a:r>
            <a:r>
              <a:rPr lang="en-US" sz="3600" dirty="0"/>
              <a:t> prop</a:t>
            </a:r>
            <a:r>
              <a:rPr lang="sl-SI" sz="3600" dirty="0"/>
              <a:t>isanom obrascu</a:t>
            </a:r>
            <a:r>
              <a:rPr lang="en-US" sz="3600" dirty="0"/>
              <a:t>.</a:t>
            </a:r>
            <a:endParaRPr lang="sl-SI" sz="3600" dirty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3600" dirty="0"/>
              <a:t>(2) </a:t>
            </a:r>
            <a:r>
              <a:rPr lang="en-US" sz="3600" b="1" dirty="0"/>
              <a:t>Car</a:t>
            </a:r>
            <a:r>
              <a:rPr lang="sl-SI" sz="3600" b="1" dirty="0"/>
              <a:t>inski organi</a:t>
            </a:r>
            <a:r>
              <a:rPr lang="en-US" sz="3600" i="1" dirty="0"/>
              <a:t> - </a:t>
            </a:r>
            <a:r>
              <a:rPr lang="en-US" sz="3600" dirty="0" err="1"/>
              <a:t>su</a:t>
            </a:r>
            <a:r>
              <a:rPr lang="en-US" sz="3600" i="1" dirty="0"/>
              <a:t> </a:t>
            </a:r>
            <a:r>
              <a:rPr lang="en-US" sz="3600" dirty="0" err="1"/>
              <a:t>posebni</a:t>
            </a:r>
            <a:r>
              <a:rPr lang="en-US" sz="3600" dirty="0"/>
              <a:t> </a:t>
            </a:r>
            <a:r>
              <a:rPr lang="en-US" sz="3600" dirty="0" err="1"/>
              <a:t>finansijs</a:t>
            </a:r>
            <a:r>
              <a:rPr lang="sl-SI" sz="3600" dirty="0"/>
              <a:t>ki</a:t>
            </a:r>
            <a:r>
              <a:rPr lang="en-US" sz="3600" dirty="0"/>
              <a:t> </a:t>
            </a:r>
            <a:r>
              <a:rPr lang="en-US" sz="3600" dirty="0" err="1"/>
              <a:t>organi</a:t>
            </a:r>
            <a:r>
              <a:rPr lang="en-US" sz="3600" dirty="0"/>
              <a:t> d</a:t>
            </a:r>
            <a:r>
              <a:rPr lang="sl-SI" sz="3600" dirty="0"/>
              <a:t>rž</a:t>
            </a:r>
            <a:r>
              <a:rPr lang="en-US" sz="3600" dirty="0" err="1"/>
              <a:t>avne</a:t>
            </a:r>
            <a:r>
              <a:rPr lang="en-US" sz="3600" dirty="0"/>
              <a:t> u</a:t>
            </a:r>
            <a:r>
              <a:rPr lang="sl-SI" sz="3600" dirty="0"/>
              <a:t>prave čija je nadležnost da vrše nadzor nad uvozom izvozom i tranzitom robe preko carinskog teritorija, obavljaju carinjenje i deviznu kontrolu na granici carinskog teritorija.</a:t>
            </a:r>
            <a:endParaRPr lang="en-US" sz="36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CF535-0EA1-446E-A2E7-8701E19360BF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A9D7-53D6-4A01-A29D-0E20D87199F2}" type="slidenum">
              <a:rPr lang="en-US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56828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7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605118"/>
            <a:ext cx="10654553" cy="5571845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en-US" sz="3600" dirty="0"/>
              <a:t>(3) </a:t>
            </a:r>
            <a:r>
              <a:rPr lang="en-US" sz="3600" b="1" dirty="0" err="1"/>
              <a:t>Carins</a:t>
            </a:r>
            <a:r>
              <a:rPr lang="sl-SI" sz="3600" b="1" dirty="0"/>
              <a:t>ka lezarina</a:t>
            </a:r>
            <a:r>
              <a:rPr lang="en-US" sz="3600" dirty="0"/>
              <a:t> - je </a:t>
            </a:r>
            <a:r>
              <a:rPr lang="en-US" sz="3600" dirty="0" err="1"/>
              <a:t>naknada</a:t>
            </a:r>
            <a:r>
              <a:rPr lang="en-US" sz="3600" dirty="0"/>
              <a:t> </a:t>
            </a:r>
            <a:r>
              <a:rPr lang="en-US" sz="3600" dirty="0" err="1"/>
              <a:t>koja</a:t>
            </a:r>
            <a:r>
              <a:rPr lang="en-US" sz="3600" dirty="0"/>
              <a:t> se </a:t>
            </a:r>
            <a:r>
              <a:rPr lang="en-US" sz="3600" dirty="0" err="1" smtClean="0"/>
              <a:t>pla</a:t>
            </a:r>
            <a:r>
              <a:rPr lang="sl-SI" sz="3600" dirty="0"/>
              <a:t>ć</a:t>
            </a:r>
            <a:r>
              <a:rPr lang="en-US" sz="3600" dirty="0" smtClean="0"/>
              <a:t>a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sm</a:t>
            </a:r>
            <a:r>
              <a:rPr lang="sl-SI" sz="3600" dirty="0"/>
              <a:t>j</a:t>
            </a:r>
            <a:r>
              <a:rPr lang="en-US" sz="3600" dirty="0" smtClean="0"/>
              <a:t>e</a:t>
            </a:r>
            <a:r>
              <a:rPr lang="sl-SI" sz="3600" dirty="0"/>
              <a:t>š</a:t>
            </a:r>
            <a:r>
              <a:rPr lang="en-US" sz="3600" dirty="0" err="1" smtClean="0"/>
              <a:t>taj</a:t>
            </a:r>
            <a:r>
              <a:rPr lang="en-US" sz="3600" dirty="0" smtClean="0"/>
              <a:t> </a:t>
            </a:r>
            <a:r>
              <a:rPr lang="en-US" sz="3600" dirty="0"/>
              <a:t>robe u </a:t>
            </a:r>
            <a:r>
              <a:rPr lang="en-US" sz="3600" dirty="0" err="1"/>
              <a:t>carinska</a:t>
            </a:r>
            <a:r>
              <a:rPr lang="en-US" sz="3600" dirty="0"/>
              <a:t> </a:t>
            </a:r>
            <a:r>
              <a:rPr lang="sl-SI" sz="3600" dirty="0" smtClean="0"/>
              <a:t>skladišta</a:t>
            </a:r>
            <a:r>
              <a:rPr lang="en-US" sz="3600" dirty="0"/>
              <a:t>.</a:t>
            </a:r>
            <a:endParaRPr lang="sl-SI" sz="3600" dirty="0"/>
          </a:p>
          <a:p>
            <a:pPr algn="just">
              <a:buFontTx/>
              <a:buNone/>
            </a:pPr>
            <a:r>
              <a:rPr lang="en-US" sz="3600" dirty="0"/>
              <a:t>(4) </a:t>
            </a:r>
            <a:r>
              <a:rPr lang="en-US" sz="3600" b="1" dirty="0" err="1" smtClean="0"/>
              <a:t>Skladi</a:t>
            </a:r>
            <a:r>
              <a:rPr lang="sl-SI" sz="3600" b="1" dirty="0"/>
              <a:t>š</a:t>
            </a:r>
            <a:r>
              <a:rPr lang="en-US" sz="3600" b="1" dirty="0" err="1" smtClean="0"/>
              <a:t>ni</a:t>
            </a:r>
            <a:r>
              <a:rPr lang="en-US" sz="3600" b="1" dirty="0" smtClean="0"/>
              <a:t> </a:t>
            </a:r>
            <a:r>
              <a:rPr lang="en-US" sz="3600" b="1" dirty="0" err="1"/>
              <a:t>depozit</a:t>
            </a:r>
            <a:r>
              <a:rPr lang="en-US" sz="3600" dirty="0"/>
              <a:t> - je </a:t>
            </a:r>
            <a:r>
              <a:rPr lang="en-US" sz="3600" dirty="0" err="1"/>
              <a:t>deponavani</a:t>
            </a:r>
            <a:r>
              <a:rPr lang="en-US" sz="3600" dirty="0"/>
              <a:t> </a:t>
            </a:r>
            <a:r>
              <a:rPr lang="en-US" sz="3600" dirty="0" err="1"/>
              <a:t>novac</a:t>
            </a:r>
            <a:r>
              <a:rPr lang="en-US" sz="3600" dirty="0"/>
              <a:t> </a:t>
            </a:r>
            <a:r>
              <a:rPr lang="en-US" sz="3600" dirty="0" err="1"/>
              <a:t>pu</a:t>
            </a:r>
            <a:r>
              <a:rPr lang="sl-SI" sz="3600" dirty="0"/>
              <a:t>t</a:t>
            </a:r>
            <a:r>
              <a:rPr lang="en-US" sz="3600" dirty="0" err="1"/>
              <a:t>nika</a:t>
            </a:r>
            <a:r>
              <a:rPr lang="en-US" sz="3600" dirty="0"/>
              <a:t> </a:t>
            </a:r>
            <a:r>
              <a:rPr lang="en-US" sz="3600" dirty="0" err="1"/>
              <a:t>kod</a:t>
            </a:r>
            <a:r>
              <a:rPr lang="en-US" sz="3600" dirty="0"/>
              <a:t> </a:t>
            </a:r>
            <a:r>
              <a:rPr lang="en-US" sz="3600" dirty="0" err="1"/>
              <a:t>carinskih</a:t>
            </a:r>
            <a:r>
              <a:rPr lang="en-US" sz="3600" dirty="0"/>
              <a:t> </a:t>
            </a:r>
            <a:r>
              <a:rPr lang="en-US" sz="3600" dirty="0" err="1"/>
              <a:t>organa</a:t>
            </a:r>
            <a:r>
              <a:rPr lang="en-US" sz="3600" dirty="0"/>
              <a:t> </a:t>
            </a:r>
            <a:r>
              <a:rPr lang="sl-SI" sz="3600" dirty="0"/>
              <a:t>pri</a:t>
            </a:r>
            <a:r>
              <a:rPr lang="en-US" sz="3600" b="1" dirty="0"/>
              <a:t> </a:t>
            </a:r>
            <a:r>
              <a:rPr lang="en-US" sz="3600" dirty="0" err="1"/>
              <a:t>ulasku</a:t>
            </a:r>
            <a:r>
              <a:rPr lang="en-US" sz="3600" dirty="0"/>
              <a:t> </a:t>
            </a:r>
            <a:r>
              <a:rPr lang="sl-SI" sz="3600" dirty="0"/>
              <a:t>i</a:t>
            </a:r>
            <a:r>
              <a:rPr lang="en-US" sz="3600" dirty="0"/>
              <a:t>li </a:t>
            </a:r>
            <a:r>
              <a:rPr lang="sl-SI" sz="3600" dirty="0"/>
              <a:t>i</a:t>
            </a:r>
            <a:r>
              <a:rPr lang="en-US" sz="3600" dirty="0" err="1"/>
              <a:t>zlasku</a:t>
            </a:r>
            <a:r>
              <a:rPr lang="en-US" sz="3600" dirty="0"/>
              <a:t> </a:t>
            </a:r>
            <a:r>
              <a:rPr lang="en-US" sz="3600" dirty="0" err="1"/>
              <a:t>iz</a:t>
            </a:r>
            <a:r>
              <a:rPr lang="en-US" sz="3600" dirty="0"/>
              <a:t> </a:t>
            </a:r>
            <a:r>
              <a:rPr lang="en-US" sz="3600" dirty="0" err="1"/>
              <a:t>zemlje</a:t>
            </a:r>
            <a:r>
              <a:rPr lang="sl-SI" sz="3600" dirty="0"/>
              <a:t>.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23A6-07F1-4459-BD1A-318D677F57D7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1EC3D-F3CB-48A7-85A6-3B368D4BEB19}" type="slidenum">
              <a:rPr lang="en-US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52062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620689"/>
            <a:ext cx="10367682" cy="5505475"/>
          </a:xfrm>
        </p:spPr>
        <p:txBody>
          <a:bodyPr>
            <a:noAutofit/>
          </a:bodyPr>
          <a:lstStyle/>
          <a:p>
            <a:pPr algn="just">
              <a:buFontTx/>
              <a:buNone/>
            </a:pPr>
            <a:r>
              <a:rPr lang="en-US" sz="3600" dirty="0"/>
              <a:t>(5) </a:t>
            </a:r>
            <a:r>
              <a:rPr lang="en-US" sz="3600" b="1" dirty="0" err="1"/>
              <a:t>Carinska</a:t>
            </a:r>
            <a:r>
              <a:rPr lang="en-US" sz="3600" b="1" dirty="0"/>
              <a:t> </a:t>
            </a:r>
            <a:r>
              <a:rPr lang="en-US" sz="3600" b="1" dirty="0" err="1"/>
              <a:t>sk</a:t>
            </a:r>
            <a:r>
              <a:rPr lang="sl-SI" sz="3600" b="1" dirty="0"/>
              <a:t>l</a:t>
            </a:r>
            <a:r>
              <a:rPr lang="en-US" sz="3600" b="1" dirty="0" err="1" smtClean="0"/>
              <a:t>adi</a:t>
            </a:r>
            <a:r>
              <a:rPr lang="sl-SI" sz="3600" b="1" dirty="0"/>
              <a:t>š</a:t>
            </a:r>
            <a:r>
              <a:rPr lang="en-US" sz="3600" b="1" dirty="0" smtClean="0"/>
              <a:t>ta</a:t>
            </a:r>
            <a:r>
              <a:rPr lang="en-US" sz="3600" dirty="0" smtClean="0"/>
              <a:t> </a:t>
            </a:r>
            <a:r>
              <a:rPr lang="en-US" sz="3600" dirty="0"/>
              <a:t>- </a:t>
            </a:r>
            <a:r>
              <a:rPr lang="en-US" sz="3600" dirty="0" err="1" smtClean="0"/>
              <a:t>slu</a:t>
            </a:r>
            <a:r>
              <a:rPr lang="sl-SI" sz="3600" dirty="0"/>
              <a:t>ž</a:t>
            </a:r>
            <a:r>
              <a:rPr lang="sl-SI" sz="3600" dirty="0" smtClean="0"/>
              <a:t>e</a:t>
            </a:r>
            <a:r>
              <a:rPr lang="en-US" sz="3600" dirty="0" smtClean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sm</a:t>
            </a:r>
            <a:r>
              <a:rPr lang="sl-SI" sz="3600" dirty="0"/>
              <a:t>j</a:t>
            </a:r>
            <a:r>
              <a:rPr lang="en-US" sz="3600" dirty="0" smtClean="0"/>
              <a:t>e</a:t>
            </a:r>
            <a:r>
              <a:rPr lang="sl-SI" sz="3600" dirty="0"/>
              <a:t>š</a:t>
            </a:r>
            <a:r>
              <a:rPr lang="en-US" sz="3600" dirty="0" err="1" smtClean="0"/>
              <a:t>taj</a:t>
            </a:r>
            <a:r>
              <a:rPr lang="en-US" sz="3600" dirty="0" smtClean="0"/>
              <a:t> </a:t>
            </a:r>
            <a:r>
              <a:rPr lang="en-US" sz="3600" dirty="0"/>
              <a:t>ne</a:t>
            </a:r>
            <a:r>
              <a:rPr lang="sl-SI" sz="3600" dirty="0"/>
              <a:t>ocarinjene</a:t>
            </a:r>
            <a:r>
              <a:rPr lang="en-US" sz="3600" dirty="0"/>
              <a:t> robe </a:t>
            </a:r>
            <a:r>
              <a:rPr lang="sl-SI" sz="3600" dirty="0"/>
              <a:t> i pod kontrolom carinskih organa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buFontTx/>
              <a:buNone/>
            </a:pPr>
            <a:r>
              <a:rPr lang="en-US" sz="3600" dirty="0" err="1" smtClean="0"/>
              <a:t>Roba</a:t>
            </a:r>
            <a:r>
              <a:rPr lang="en-US" sz="3600" dirty="0" smtClean="0"/>
              <a:t> </a:t>
            </a:r>
            <a:r>
              <a:rPr lang="en-US" sz="3600" dirty="0"/>
              <a:t>se </a:t>
            </a:r>
            <a:r>
              <a:rPr lang="en-US" sz="3600" dirty="0" err="1" smtClean="0"/>
              <a:t>skladi</a:t>
            </a:r>
            <a:r>
              <a:rPr lang="sl-SI" sz="3600" dirty="0"/>
              <a:t>š</a:t>
            </a:r>
            <a:r>
              <a:rPr lang="en-US" sz="3600" dirty="0" err="1" smtClean="0"/>
              <a:t>ti</a:t>
            </a:r>
            <a:r>
              <a:rPr lang="en-US" sz="3600" dirty="0" smtClean="0"/>
              <a:t> </a:t>
            </a:r>
            <a:r>
              <a:rPr lang="en-US" sz="3600" dirty="0"/>
              <a:t>bez </a:t>
            </a:r>
            <a:r>
              <a:rPr lang="sl-SI" sz="3600" dirty="0"/>
              <a:t>p</a:t>
            </a:r>
            <a:r>
              <a:rPr lang="en-US" sz="3600" dirty="0" smtClean="0"/>
              <a:t>la</a:t>
            </a:r>
            <a:r>
              <a:rPr lang="sl-SI" sz="3600" dirty="0"/>
              <a:t>ć</a:t>
            </a:r>
            <a:r>
              <a:rPr lang="en-US" sz="3600" dirty="0" smtClean="0"/>
              <a:t>an</a:t>
            </a:r>
            <a:r>
              <a:rPr lang="sl-SI" sz="3600" dirty="0"/>
              <a:t>ja carine, a carini se kad </a:t>
            </a:r>
            <a:r>
              <a:rPr lang="sl-SI" sz="3600" dirty="0" smtClean="0"/>
              <a:t>napušta skladište</a:t>
            </a:r>
            <a:r>
              <a:rPr lang="sl-SI" sz="3600" dirty="0"/>
              <a:t>.</a:t>
            </a:r>
          </a:p>
          <a:p>
            <a:pPr algn="just">
              <a:buFontTx/>
              <a:buNone/>
            </a:pPr>
            <a:r>
              <a:rPr lang="en-US" sz="3600" dirty="0"/>
              <a:t>(6) </a:t>
            </a:r>
            <a:r>
              <a:rPr lang="en-US" sz="3600" b="1" dirty="0" err="1"/>
              <a:t>Carinska</a:t>
            </a:r>
            <a:r>
              <a:rPr lang="en-US" sz="3600" b="1" dirty="0"/>
              <a:t> </a:t>
            </a:r>
            <a:r>
              <a:rPr lang="en-US" sz="3600" b="1" dirty="0" err="1"/>
              <a:t>slobodna</a:t>
            </a:r>
            <a:r>
              <a:rPr lang="en-US" sz="3600" b="1" dirty="0"/>
              <a:t> </a:t>
            </a:r>
            <a:r>
              <a:rPr lang="en-US" sz="3600" b="1" dirty="0" err="1"/>
              <a:t>zona</a:t>
            </a:r>
            <a:r>
              <a:rPr lang="en-US" sz="3600" dirty="0"/>
              <a:t> </a:t>
            </a:r>
            <a:r>
              <a:rPr lang="sl-SI" sz="3600" dirty="0"/>
              <a:t>- j</a:t>
            </a:r>
            <a:r>
              <a:rPr lang="en-US" sz="3600" dirty="0"/>
              <a:t>e d</a:t>
            </a:r>
            <a:r>
              <a:rPr lang="sl-SI" sz="3600" dirty="0"/>
              <a:t>i</a:t>
            </a:r>
            <a:r>
              <a:rPr lang="en-US" sz="3600" dirty="0"/>
              <a:t>o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avne</a:t>
            </a:r>
            <a:r>
              <a:rPr lang="en-US" sz="3600" dirty="0" smtClean="0"/>
              <a:t> </a:t>
            </a:r>
            <a:r>
              <a:rPr lang="en-US" sz="3600" dirty="0" err="1"/>
              <a:t>teritorije</a:t>
            </a:r>
            <a:r>
              <a:rPr lang="en-US" sz="3600" dirty="0"/>
              <a:t> </a:t>
            </a:r>
            <a:r>
              <a:rPr lang="en-US" sz="3600" dirty="0" err="1"/>
              <a:t>izdvojen</a:t>
            </a:r>
            <a:r>
              <a:rPr lang="en-US" sz="3600" dirty="0"/>
              <a:t> </a:t>
            </a:r>
            <a:r>
              <a:rPr lang="en-US" sz="3600" dirty="0" err="1"/>
              <a:t>iz</a:t>
            </a:r>
            <a:r>
              <a:rPr lang="en-US" sz="3600" dirty="0"/>
              <a:t> n</a:t>
            </a:r>
            <a:r>
              <a:rPr lang="sl-SI" sz="3600" dirty="0"/>
              <a:t>jenog carinskog  </a:t>
            </a:r>
            <a:r>
              <a:rPr lang="sl-SI" sz="3600" dirty="0" smtClean="0"/>
              <a:t>područja</a:t>
            </a:r>
            <a:r>
              <a:rPr lang="sl-SI" sz="3600" dirty="0"/>
              <a:t>.</a:t>
            </a:r>
            <a:r>
              <a:rPr lang="en-US" sz="3600" dirty="0"/>
              <a:t> </a:t>
            </a:r>
            <a:endParaRPr lang="sr-Latn-ME" sz="3600" dirty="0" smtClean="0"/>
          </a:p>
          <a:p>
            <a:pPr algn="just">
              <a:buFontTx/>
              <a:buNone/>
            </a:pPr>
            <a:r>
              <a:rPr lang="en-US" sz="3600" dirty="0" err="1" smtClean="0"/>
              <a:t>Roba</a:t>
            </a:r>
            <a:r>
              <a:rPr lang="en-US" sz="3600" dirty="0" smtClean="0"/>
              <a:t> </a:t>
            </a:r>
            <a:r>
              <a:rPr lang="en-US" sz="3600" dirty="0" err="1" smtClean="0"/>
              <a:t>unesena</a:t>
            </a:r>
            <a:r>
              <a:rPr lang="sr-Latn-ME" sz="3600" dirty="0" smtClean="0"/>
              <a:t> </a:t>
            </a:r>
            <a:r>
              <a:rPr lang="en-US" sz="3600" dirty="0" smtClean="0"/>
              <a:t>u </a:t>
            </a:r>
            <a:r>
              <a:rPr lang="en-US" sz="3600" dirty="0" err="1"/>
              <a:t>slobodnu</a:t>
            </a:r>
            <a:r>
              <a:rPr lang="en-US" sz="3600" dirty="0"/>
              <a:t> </a:t>
            </a:r>
            <a:r>
              <a:rPr lang="en-US" sz="3600" dirty="0" err="1"/>
              <a:t>zonu</a:t>
            </a:r>
            <a:r>
              <a:rPr lang="en-US" sz="3600" dirty="0"/>
              <a:t> (</a:t>
            </a:r>
            <a:r>
              <a:rPr lang="en-US" sz="3600" dirty="0" err="1"/>
              <a:t>luku</a:t>
            </a:r>
            <a:r>
              <a:rPr lang="en-US" sz="3600" dirty="0"/>
              <a:t>) ne </a:t>
            </a:r>
            <a:r>
              <a:rPr lang="sl-SI" sz="3600" dirty="0" smtClean="0"/>
              <a:t>podliježe plaćanju </a:t>
            </a:r>
            <a:r>
              <a:rPr lang="sl-SI" sz="3600" dirty="0"/>
              <a:t>car</a:t>
            </a:r>
            <a:r>
              <a:rPr lang="en-US" sz="3600" dirty="0" err="1"/>
              <a:t>ine</a:t>
            </a:r>
            <a:r>
              <a:rPr lang="en-US" sz="3600" dirty="0"/>
              <a:t>, </a:t>
            </a:r>
            <a:r>
              <a:rPr lang="en-US" sz="3600" dirty="0" err="1"/>
              <a:t>nego</a:t>
            </a:r>
            <a:r>
              <a:rPr lang="en-US" sz="3600" dirty="0"/>
              <a:t> </a:t>
            </a:r>
            <a:r>
              <a:rPr lang="en-US" sz="3600" dirty="0" err="1"/>
              <a:t>tek</a:t>
            </a:r>
            <a:r>
              <a:rPr lang="en-US" sz="3600" dirty="0"/>
              <a:t> </a:t>
            </a:r>
            <a:r>
              <a:rPr lang="en-US" sz="3600" dirty="0" err="1"/>
              <a:t>onda</a:t>
            </a:r>
            <a:r>
              <a:rPr lang="en-US" sz="3600" dirty="0"/>
              <a:t> </a:t>
            </a:r>
            <a:r>
              <a:rPr lang="en-US" sz="3600" dirty="0" err="1"/>
              <a:t>kada</a:t>
            </a:r>
            <a:r>
              <a:rPr lang="en-US" sz="3600" dirty="0"/>
              <a:t> je </a:t>
            </a:r>
            <a:r>
              <a:rPr lang="en-US" sz="3600" dirty="0" err="1" smtClean="0"/>
              <a:t>napu</a:t>
            </a:r>
            <a:r>
              <a:rPr lang="sl-SI" sz="3600" dirty="0"/>
              <a:t>š</a:t>
            </a:r>
            <a:r>
              <a:rPr lang="en-US" sz="3600" dirty="0" smtClean="0"/>
              <a:t>ta</a:t>
            </a:r>
            <a:r>
              <a:rPr lang="en-US" sz="3600" dirty="0"/>
              <a:t>.</a:t>
            </a:r>
            <a:endParaRPr lang="sl-SI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A13A1-B29F-4C89-AE60-817F8AE67730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BAC6E-FE1C-4704-8173-ADDC8807FE99}" type="slidenum">
              <a:rPr lang="en-US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91093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672353"/>
            <a:ext cx="10515600" cy="5504610"/>
          </a:xfrm>
        </p:spPr>
        <p:txBody>
          <a:bodyPr>
            <a:normAutofit/>
          </a:bodyPr>
          <a:lstStyle/>
          <a:p>
            <a:pPr algn="just"/>
            <a:r>
              <a:rPr lang="en-US" sz="3600" dirty="0"/>
              <a:t>D</a:t>
            </a:r>
            <a:r>
              <a:rPr lang="sl-SI" sz="3600" dirty="0"/>
              <a:t>j</a:t>
            </a:r>
            <a:r>
              <a:rPr lang="en-US" sz="3600" dirty="0" err="1" smtClean="0"/>
              <a:t>eluju</a:t>
            </a:r>
            <a:r>
              <a:rPr lang="sl-SI" sz="3600" dirty="0"/>
              <a:t>ć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navedenim</a:t>
            </a:r>
            <a:r>
              <a:rPr lang="en-US" sz="3600" dirty="0"/>
              <a:t> </a:t>
            </a:r>
            <a:r>
              <a:rPr lang="en-US" sz="3600" dirty="0" err="1"/>
              <a:t>pravcima</a:t>
            </a:r>
            <a:r>
              <a:rPr lang="en-US" sz="3600" dirty="0"/>
              <a:t>, </a:t>
            </a:r>
            <a:r>
              <a:rPr lang="en-US" sz="3600" dirty="0" err="1"/>
              <a:t>carine</a:t>
            </a:r>
            <a:r>
              <a:rPr lang="en-US" sz="3600" dirty="0"/>
              <a:t> </a:t>
            </a:r>
            <a:r>
              <a:rPr lang="en-US" sz="3600" dirty="0" err="1"/>
              <a:t>postaju</a:t>
            </a:r>
            <a:r>
              <a:rPr lang="en-US" sz="3600" dirty="0"/>
              <a:t> </a:t>
            </a:r>
            <a:r>
              <a:rPr lang="en-US" sz="3600" dirty="0" err="1"/>
              <a:t>snalno</a:t>
            </a:r>
            <a:r>
              <a:rPr lang="en-US" sz="3600" dirty="0"/>
              <a:t> s</a:t>
            </a:r>
            <a:r>
              <a:rPr lang="sl-SI" sz="3600" dirty="0" smtClean="0"/>
              <a:t>nažno </a:t>
            </a:r>
            <a:r>
              <a:rPr lang="sl-SI" sz="3600" dirty="0"/>
              <a:t>sredstvo fiskalne, razvojne, strukturne i medjunarodne trgovinske politike, te su po tom sve </a:t>
            </a:r>
            <a:r>
              <a:rPr lang="sl-SI" sz="3600" dirty="0" smtClean="0"/>
              <a:t>značajniji </a:t>
            </a:r>
            <a:r>
              <a:rPr lang="sl-SI" sz="3600" dirty="0"/>
              <a:t>instrument u nacionalnoj fiskalnoj i medjunarodnoj politici.</a:t>
            </a:r>
            <a:endParaRPr lang="en-US" sz="3600" dirty="0"/>
          </a:p>
          <a:p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0E5E-52C5-4696-9C7F-441B5DA4EC91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03758-4653-4294-87C0-291954AA88ED}" type="slidenum">
              <a:rPr lang="en-US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98211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DOPRINOSI KAO JAVNI IZVOR SREDSTAVA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en-US" sz="3600" b="1" dirty="0"/>
              <a:t>1. </a:t>
            </a:r>
            <a:r>
              <a:rPr lang="en-US" sz="3600" dirty="0"/>
              <a:t>PRIRODA I DEFINICIJA DOPRINOSA</a:t>
            </a:r>
          </a:p>
          <a:p>
            <a:pPr algn="just"/>
            <a:r>
              <a:rPr lang="en-US" sz="3600" dirty="0"/>
              <a:t>U </a:t>
            </a:r>
            <a:r>
              <a:rPr lang="en-US" sz="3600" dirty="0" err="1"/>
              <a:t>pogledu</a:t>
            </a:r>
            <a:r>
              <a:rPr lang="en-US" sz="3600" dirty="0"/>
              <a:t> </a:t>
            </a:r>
            <a:r>
              <a:rPr lang="en-US" sz="3600" dirty="0" err="1"/>
              <a:t>definicije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prirode</a:t>
            </a:r>
            <a:r>
              <a:rPr lang="en-US" sz="3600" dirty="0"/>
              <a:t> </a:t>
            </a:r>
            <a:r>
              <a:rPr lang="en-US" sz="3600" dirty="0" err="1"/>
              <a:t>doprinosa</a:t>
            </a:r>
            <a:r>
              <a:rPr lang="en-US" sz="3600" dirty="0"/>
              <a:t> ne </a:t>
            </a:r>
            <a:r>
              <a:rPr lang="en-US" sz="3600" dirty="0" err="1"/>
              <a:t>postoji</a:t>
            </a:r>
            <a:r>
              <a:rPr lang="en-US" sz="3600" dirty="0"/>
              <a:t> </a:t>
            </a:r>
            <a:r>
              <a:rPr lang="en-US" sz="3600" dirty="0" err="1"/>
              <a:t>jedinstvenost</a:t>
            </a:r>
            <a:r>
              <a:rPr lang="en-US" sz="3600" dirty="0"/>
              <a:t> </a:t>
            </a:r>
            <a:r>
              <a:rPr lang="en-US" sz="3600" dirty="0" err="1"/>
              <a:t>gledanja</a:t>
            </a:r>
            <a:r>
              <a:rPr lang="en-US" sz="3600" dirty="0"/>
              <a:t>, </a:t>
            </a:r>
            <a:r>
              <a:rPr lang="en-US" sz="3600" dirty="0" err="1"/>
              <a:t>kako</a:t>
            </a:r>
            <a:r>
              <a:rPr lang="en-US" sz="3600" dirty="0"/>
              <a:t> u grad</a:t>
            </a:r>
            <a:r>
              <a:rPr lang="sl-SI" sz="3600" dirty="0"/>
              <a:t>j</a:t>
            </a:r>
            <a:r>
              <a:rPr lang="en-US" sz="3600" dirty="0" err="1"/>
              <a:t>anskoj</a:t>
            </a:r>
            <a:r>
              <a:rPr lang="sl-SI" sz="3600" dirty="0"/>
              <a:t> </a:t>
            </a:r>
            <a:r>
              <a:rPr lang="en-US" sz="3600" dirty="0"/>
              <a:t> </a:t>
            </a:r>
            <a:r>
              <a:rPr lang="en-US" sz="3600" dirty="0" err="1"/>
              <a:t>teoriji</a:t>
            </a:r>
            <a:r>
              <a:rPr lang="en-US" sz="3600" dirty="0"/>
              <a:t> </a:t>
            </a:r>
            <a:r>
              <a:rPr lang="sl-SI" sz="3600" dirty="0"/>
              <a:t>i </a:t>
            </a:r>
            <a:r>
              <a:rPr lang="en-US" sz="3600" dirty="0" err="1"/>
              <a:t>praksi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Prema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err="1" smtClean="0"/>
              <a:t>em</a:t>
            </a:r>
            <a:r>
              <a:rPr lang="en-US" sz="3600" dirty="0" smtClean="0"/>
              <a:t> </a:t>
            </a:r>
            <a:r>
              <a:rPr lang="en-US" sz="3600" dirty="0" err="1"/>
              <a:t>broju</a:t>
            </a:r>
            <a:r>
              <a:rPr lang="en-US" sz="3600" dirty="0"/>
              <a:t> </a:t>
            </a:r>
            <a:r>
              <a:rPr lang="en-US" sz="3600" dirty="0" err="1"/>
              <a:t>autora</a:t>
            </a:r>
            <a:r>
              <a:rPr lang="en-US" sz="3600" dirty="0"/>
              <a:t>, </a:t>
            </a:r>
            <a:r>
              <a:rPr lang="en-US" sz="3600" dirty="0" err="1"/>
              <a:t>doprinosi</a:t>
            </a:r>
            <a:r>
              <a:rPr lang="en-US" sz="3600" dirty="0"/>
              <a:t>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oblici</a:t>
            </a:r>
            <a:r>
              <a:rPr lang="en-US" sz="3600" dirty="0"/>
              <a:t> </a:t>
            </a:r>
            <a:r>
              <a:rPr lang="sr-Latn-ME" sz="3600" dirty="0" smtClean="0"/>
              <a:t>javnih</a:t>
            </a:r>
            <a:r>
              <a:rPr lang="en-US" sz="3600" dirty="0" smtClean="0"/>
              <a:t> </a:t>
            </a:r>
            <a:r>
              <a:rPr lang="en-US" sz="3600" dirty="0" err="1"/>
              <a:t>prihoda</a:t>
            </a:r>
            <a:r>
              <a:rPr lang="en-US" sz="3600" dirty="0"/>
              <a:t> </a:t>
            </a:r>
            <a:r>
              <a:rPr lang="en-US" sz="3600" dirty="0" err="1" smtClean="0"/>
              <a:t>karaktensti</a:t>
            </a:r>
            <a:r>
              <a:rPr lang="sl-SI" sz="3600" dirty="0"/>
              <a:t>č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err="1" smtClean="0"/>
              <a:t>etiri</a:t>
            </a:r>
            <a:r>
              <a:rPr lang="en-US" sz="3600" dirty="0" smtClean="0"/>
              <a:t> </a:t>
            </a:r>
            <a:r>
              <a:rPr lang="en-US" sz="3600" dirty="0" err="1"/>
              <a:t>osnovna</a:t>
            </a:r>
            <a:r>
              <a:rPr lang="sl-SI" sz="3600" dirty="0"/>
              <a:t> </a:t>
            </a:r>
            <a:r>
              <a:rPr lang="en-US" sz="3600" dirty="0" err="1"/>
              <a:t>elementa</a:t>
            </a:r>
            <a:r>
              <a:rPr lang="en-US" sz="3600" dirty="0"/>
              <a:t>:</a:t>
            </a:r>
          </a:p>
          <a:p>
            <a:pPr algn="just">
              <a:buFontTx/>
              <a:buNone/>
            </a:pP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50B90-FBC3-43AF-80C8-294885FEEC26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AEC9-30C6-4CA4-BF56-BCF5AA8116C7}" type="slidenum">
              <a:rPr lang="en-US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1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564776"/>
            <a:ext cx="10515600" cy="5612187"/>
          </a:xfrm>
        </p:spPr>
        <p:txBody>
          <a:bodyPr>
            <a:normAutofit/>
          </a:bodyPr>
          <a:lstStyle/>
          <a:p>
            <a:pPr algn="just"/>
            <a:r>
              <a:rPr lang="sl-SI" sz="3600" dirty="0"/>
              <a:t>Če</a:t>
            </a:r>
            <a:r>
              <a:rPr lang="en-US" sz="3600" dirty="0" err="1"/>
              <a:t>sto</a:t>
            </a:r>
            <a:r>
              <a:rPr lang="en-US" sz="3600" dirty="0"/>
              <a:t> se </a:t>
            </a:r>
            <a:r>
              <a:rPr lang="en-US" sz="3600" dirty="0" err="1"/>
              <a:t>carini</a:t>
            </a:r>
            <a:r>
              <a:rPr lang="en-US" sz="3600" dirty="0"/>
              <a:t> </a:t>
            </a:r>
            <a:r>
              <a:rPr lang="en-US" sz="3600" dirty="0" err="1"/>
              <a:t>roba</a:t>
            </a:r>
            <a:r>
              <a:rPr lang="en-US" sz="3600" dirty="0"/>
              <a:t> </a:t>
            </a:r>
            <a:r>
              <a:rPr lang="en-US" sz="3600" dirty="0" err="1"/>
              <a:t>koja</a:t>
            </a:r>
            <a:r>
              <a:rPr lang="en-US" sz="3600" dirty="0"/>
              <a:t> se  </a:t>
            </a:r>
            <a:r>
              <a:rPr lang="en-US" sz="3600" dirty="0" err="1"/>
              <a:t>izvozi</a:t>
            </a:r>
            <a:r>
              <a:rPr lang="en-US" sz="3600" dirty="0"/>
              <a:t>, </a:t>
            </a:r>
            <a:r>
              <a:rPr lang="sl-SI" sz="3600" dirty="0"/>
              <a:t>uvozi</a:t>
            </a:r>
            <a:r>
              <a:rPr lang="en-US" sz="3600" b="1" dirty="0"/>
              <a:t> </a:t>
            </a:r>
            <a:r>
              <a:rPr lang="en-US" sz="3600" dirty="0" err="1"/>
              <a:t>i</a:t>
            </a:r>
            <a:r>
              <a:rPr lang="sl-SI" sz="3600" dirty="0"/>
              <a:t>l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prevozi</a:t>
            </a:r>
            <a:r>
              <a:rPr lang="en-US" sz="3600" dirty="0"/>
              <a:t>, </a:t>
            </a:r>
            <a:r>
              <a:rPr lang="sl-SI" sz="3600" dirty="0"/>
              <a:t>š</a:t>
            </a:r>
            <a:r>
              <a:rPr lang="en-US" sz="3600" dirty="0"/>
              <a:t>to se </a:t>
            </a:r>
            <a:r>
              <a:rPr lang="en-US" sz="3600" dirty="0" err="1"/>
              <a:t>regu</a:t>
            </a:r>
            <a:r>
              <a:rPr lang="sl-SI" sz="3600" dirty="0"/>
              <a:t>liš</a:t>
            </a:r>
            <a:r>
              <a:rPr lang="en-US" sz="3600" dirty="0"/>
              <a:t>e </a:t>
            </a:r>
            <a:r>
              <a:rPr lang="en-US" sz="3600" dirty="0" err="1"/>
              <a:t>nacionalnim</a:t>
            </a:r>
            <a:r>
              <a:rPr lang="en-US" sz="3600" dirty="0"/>
              <a:t> </a:t>
            </a:r>
            <a:r>
              <a:rPr lang="en-US" sz="3600" dirty="0" err="1"/>
              <a:t>spoljno-trgovi</a:t>
            </a:r>
            <a:r>
              <a:rPr lang="sr-Latn-ME" sz="3600" dirty="0"/>
              <a:t>n</a:t>
            </a:r>
            <a:r>
              <a:rPr lang="en-US" sz="3600" dirty="0"/>
              <a:t>ski</a:t>
            </a:r>
            <a:r>
              <a:rPr lang="sl-SI" sz="3600" dirty="0"/>
              <a:t>m</a:t>
            </a:r>
            <a:r>
              <a:rPr lang="en-US" sz="3600" dirty="0"/>
              <a:t> </a:t>
            </a:r>
            <a:r>
              <a:rPr lang="en-US" sz="3600" dirty="0" err="1"/>
              <a:t>sistemom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d</a:t>
            </a:r>
            <a:r>
              <a:rPr lang="sl-SI" sz="3600" dirty="0"/>
              <a:t>ržavn</a:t>
            </a:r>
            <a:r>
              <a:rPr lang="en-US" sz="3600" dirty="0" err="1"/>
              <a:t>im</a:t>
            </a:r>
            <a:r>
              <a:rPr lang="en-US" sz="3600" dirty="0"/>
              <a:t> </a:t>
            </a:r>
            <a:r>
              <a:rPr lang="en-US" sz="3600" dirty="0" err="1"/>
              <a:t>sistemom</a:t>
            </a:r>
            <a:r>
              <a:rPr lang="en-US" sz="3600" dirty="0"/>
              <a:t>.</a:t>
            </a:r>
          </a:p>
          <a:p>
            <a:pPr algn="just"/>
            <a:r>
              <a:rPr lang="en-US" sz="3600" dirty="0" err="1"/>
              <a:t>Carine</a:t>
            </a:r>
            <a:r>
              <a:rPr lang="en-US" sz="3600" dirty="0"/>
              <a:t> vi</a:t>
            </a:r>
            <a:r>
              <a:rPr lang="sl-SI" sz="3600" dirty="0"/>
              <a:t>š</a:t>
            </a:r>
            <a:r>
              <a:rPr lang="en-US" sz="3600" dirty="0"/>
              <a:t>e </a:t>
            </a:r>
            <a:r>
              <a:rPr lang="en-US" sz="3600" dirty="0" err="1"/>
              <a:t>slu</a:t>
            </a:r>
            <a:r>
              <a:rPr lang="sl-SI" sz="3600" dirty="0"/>
              <a:t>ž</a:t>
            </a:r>
            <a:r>
              <a:rPr lang="en-US" sz="3600" dirty="0"/>
              <a:t>e </a:t>
            </a:r>
            <a:r>
              <a:rPr lang="en-US" sz="3600" dirty="0" err="1" smtClean="0"/>
              <a:t>ekono</a:t>
            </a:r>
            <a:r>
              <a:rPr lang="sr-Latn-ME" sz="3600" dirty="0" smtClean="0"/>
              <a:t>m</a:t>
            </a:r>
            <a:r>
              <a:rPr lang="en-US" sz="3600" dirty="0" err="1" smtClean="0"/>
              <a:t>asko</a:t>
            </a:r>
            <a:r>
              <a:rPr lang="en-US" sz="3600" dirty="0" smtClean="0"/>
              <a:t>-pol</a:t>
            </a:r>
            <a:r>
              <a:rPr lang="sl-SI" sz="3600" dirty="0"/>
              <a:t>itički</a:t>
            </a:r>
            <a:r>
              <a:rPr lang="en-US" sz="3600" dirty="0"/>
              <a:t>m </a:t>
            </a:r>
            <a:r>
              <a:rPr lang="en-US" sz="3600" dirty="0" err="1"/>
              <a:t>nego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err="1"/>
              <a:t>isto</a:t>
            </a:r>
            <a:r>
              <a:rPr lang="en-US" sz="3600" dirty="0"/>
              <a:t> </a:t>
            </a:r>
            <a:r>
              <a:rPr lang="sl-SI" sz="3600" dirty="0"/>
              <a:t>fiskalnim</a:t>
            </a:r>
            <a:r>
              <a:rPr lang="en-US" sz="3600" b="1" dirty="0"/>
              <a:t> </a:t>
            </a:r>
            <a:r>
              <a:rPr lang="en-US" sz="3600" dirty="0" err="1"/>
              <a:t>ciljevima</a:t>
            </a:r>
            <a:r>
              <a:rPr lang="en-US" sz="3600" dirty="0"/>
              <a:t>, </a:t>
            </a:r>
            <a:r>
              <a:rPr lang="sl-SI" sz="3600" dirty="0"/>
              <a:t>zb</a:t>
            </a:r>
            <a:r>
              <a:rPr lang="en-US" sz="3600" dirty="0" err="1"/>
              <a:t>og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err="1"/>
              <a:t>ega</a:t>
            </a:r>
            <a:r>
              <a:rPr lang="en-US" sz="3600" dirty="0"/>
              <a:t> se </a:t>
            </a:r>
            <a:r>
              <a:rPr lang="sl-SI" sz="3600" dirty="0"/>
              <a:t>č</a:t>
            </a:r>
            <a:r>
              <a:rPr lang="en-US" sz="3600" dirty="0" err="1"/>
              <a:t>esto</a:t>
            </a:r>
            <a:r>
              <a:rPr lang="en-US" sz="3600" dirty="0"/>
              <a:t> </a:t>
            </a:r>
            <a:r>
              <a:rPr lang="en-US" sz="3600" dirty="0" err="1"/>
              <a:t>izu</a:t>
            </a:r>
            <a:r>
              <a:rPr lang="sl-SI" sz="3600" dirty="0"/>
              <a:t>č</a:t>
            </a:r>
            <a:r>
              <a:rPr lang="en-US" sz="3600" dirty="0" err="1"/>
              <a:t>avaju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van </a:t>
            </a:r>
            <a:r>
              <a:rPr lang="en-US" sz="3600" dirty="0" err="1"/>
              <a:t>nauke</a:t>
            </a:r>
            <a:r>
              <a:rPr lang="en-US" sz="3600" dirty="0"/>
              <a:t> o </a:t>
            </a:r>
            <a:r>
              <a:rPr lang="en-US" sz="3600" dirty="0" err="1"/>
              <a:t>finansijama</a:t>
            </a:r>
            <a:r>
              <a:rPr lang="en-US" sz="3600" dirty="0"/>
              <a:t>, a u </a:t>
            </a:r>
            <a:r>
              <a:rPr lang="en-US" sz="3600" dirty="0" err="1"/>
              <a:t>sklopu</a:t>
            </a:r>
            <a:r>
              <a:rPr lang="en-US" sz="3600" dirty="0"/>
              <a:t>  </a:t>
            </a:r>
            <a:r>
              <a:rPr lang="en-US" sz="3600" dirty="0" err="1"/>
              <a:t>eko</a:t>
            </a:r>
            <a:r>
              <a:rPr lang="sl-SI" sz="3600" dirty="0"/>
              <a:t>nomije</a:t>
            </a:r>
            <a:r>
              <a:rPr lang="en-US" sz="3600" dirty="0"/>
              <a:t>, </a:t>
            </a:r>
            <a:r>
              <a:rPr lang="en-US" sz="3600" dirty="0" err="1"/>
              <a:t>spoljno-trgovinske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devizne</a:t>
            </a:r>
            <a:r>
              <a:rPr lang="en-US" sz="3600" dirty="0"/>
              <a:t> </a:t>
            </a:r>
            <a:r>
              <a:rPr lang="en-US" sz="3600" dirty="0" err="1"/>
              <a:t>politi</a:t>
            </a:r>
            <a:r>
              <a:rPr lang="sl-SI" sz="3600" dirty="0"/>
              <a:t>k</a:t>
            </a:r>
            <a:r>
              <a:rPr lang="en-US" sz="3600" dirty="0"/>
              <a:t>e.	</a:t>
            </a:r>
          </a:p>
          <a:p>
            <a:pPr algn="just"/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DA40-7B51-4FE6-9AAC-34C94B8C86C5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5F7AE-A023-4711-B672-475CCDB863DF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00539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062318"/>
            <a:ext cx="10515600" cy="5114645"/>
          </a:xfrm>
        </p:spPr>
        <p:txBody>
          <a:bodyPr/>
          <a:lstStyle/>
          <a:p>
            <a:pPr algn="just">
              <a:buFontTx/>
              <a:buNone/>
            </a:pPr>
            <a:r>
              <a:rPr lang="sl-SI" dirty="0"/>
              <a:t>	</a:t>
            </a:r>
            <a:r>
              <a:rPr lang="sl-SI" sz="3600" dirty="0"/>
              <a:t>-</a:t>
            </a:r>
            <a:r>
              <a:rPr lang="sl-SI" sz="3600" dirty="0" smtClean="0"/>
              <a:t> to </a:t>
            </a:r>
            <a:r>
              <a:rPr lang="en-US" sz="3600" dirty="0" err="1"/>
              <a:t>javni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/>
              <a:t>prihodi</a:t>
            </a:r>
            <a:r>
              <a:rPr lang="en-US" sz="3600" dirty="0"/>
              <a:t> </a:t>
            </a:r>
            <a:r>
              <a:rPr lang="en-US" sz="3600" dirty="0" err="1"/>
              <a:t>koji</a:t>
            </a:r>
            <a:r>
              <a:rPr lang="en-US" sz="3600" dirty="0"/>
              <a:t> </a:t>
            </a:r>
            <a:r>
              <a:rPr lang="en-US" sz="3600" dirty="0" err="1"/>
              <a:t>predstavljaju</a:t>
            </a:r>
            <a:r>
              <a:rPr lang="en-US" sz="3600" dirty="0"/>
              <a:t> </a:t>
            </a:r>
            <a:r>
              <a:rPr lang="en-US" sz="3600" dirty="0" err="1"/>
              <a:t>takva</a:t>
            </a:r>
            <a:r>
              <a:rPr lang="en-US" sz="3600" dirty="0"/>
              <a:t> </a:t>
            </a:r>
            <a:r>
              <a:rPr lang="en-US" sz="3600" dirty="0" err="1"/>
              <a:t>davanja</a:t>
            </a:r>
            <a:r>
              <a:rPr lang="en-US" sz="3600" dirty="0"/>
              <a:t> </a:t>
            </a:r>
            <a:r>
              <a:rPr lang="en-US" sz="3600" dirty="0" err="1"/>
              <a:t>kod</a:t>
            </a:r>
            <a:r>
              <a:rPr lang="en-US" sz="3600" dirty="0"/>
              <a:t> </a:t>
            </a:r>
            <a:r>
              <a:rPr lang="en-US" sz="3600" dirty="0" err="1"/>
              <a:t>kojih</a:t>
            </a:r>
            <a:r>
              <a:rPr lang="en-US" sz="3600" dirty="0"/>
              <a:t> je </a:t>
            </a:r>
            <a:r>
              <a:rPr lang="en-US" sz="3600" dirty="0" err="1"/>
              <a:t>inkorporiran</a:t>
            </a:r>
            <a:r>
              <a:rPr lang="en-US" sz="3600" dirty="0"/>
              <a:t> element </a:t>
            </a:r>
            <a:r>
              <a:rPr lang="en-US" sz="3600" dirty="0" err="1"/>
              <a:t>protivusluge</a:t>
            </a:r>
            <a:r>
              <a:rPr lang="en-US" sz="3600" dirty="0"/>
              <a:t>;</a:t>
            </a:r>
          </a:p>
          <a:p>
            <a:pPr algn="just">
              <a:buFontTx/>
              <a:buChar char="-"/>
            </a:pPr>
            <a:r>
              <a:rPr lang="sl-SI" sz="3600" dirty="0" smtClean="0"/>
              <a:t>n</a:t>
            </a:r>
            <a:r>
              <a:rPr lang="en-US" sz="3600" dirty="0"/>
              <a:t>e </a:t>
            </a:r>
            <a:r>
              <a:rPr lang="en-US" sz="3600" dirty="0" err="1" smtClean="0"/>
              <a:t>pla</a:t>
            </a:r>
            <a:r>
              <a:rPr lang="sr-Latn-ME" sz="3600" dirty="0" smtClean="0"/>
              <a:t>ć</a:t>
            </a:r>
            <a:r>
              <a:rPr lang="en-US" sz="3600" dirty="0" err="1" smtClean="0"/>
              <a:t>aju</a:t>
            </a:r>
            <a:r>
              <a:rPr lang="en-US" sz="3600" dirty="0" smtClean="0"/>
              <a:t> </a:t>
            </a:r>
            <a:r>
              <a:rPr lang="en-US" sz="3600" dirty="0" err="1"/>
              <a:t>ih</a:t>
            </a:r>
            <a:r>
              <a:rPr lang="en-US" sz="3600" b="1" dirty="0"/>
              <a:t>,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sl-SI" sz="3600" dirty="0"/>
              <a:t>š</a:t>
            </a:r>
            <a:r>
              <a:rPr lang="en-US" sz="3600" dirty="0" smtClean="0"/>
              <a:t>to</a:t>
            </a:r>
            <a:r>
              <a:rPr lang="en-US" sz="3600" b="1" dirty="0" smtClean="0"/>
              <a:t> </a:t>
            </a:r>
            <a:r>
              <a:rPr lang="en-US" sz="3600" dirty="0"/>
              <a:t>je </a:t>
            </a:r>
            <a:r>
              <a:rPr lang="en-US" sz="3600" dirty="0" err="1" smtClean="0"/>
              <a:t>slu</a:t>
            </a:r>
            <a:r>
              <a:rPr lang="sl-SI" sz="3600" dirty="0"/>
              <a:t>č</a:t>
            </a:r>
            <a:r>
              <a:rPr lang="en-US" sz="3600" dirty="0" err="1" smtClean="0"/>
              <a:t>aj</a:t>
            </a:r>
            <a:r>
              <a:rPr lang="en-US" sz="3600" dirty="0" smtClean="0"/>
              <a:t> </a:t>
            </a:r>
            <a:r>
              <a:rPr lang="en-US" sz="3600" dirty="0" err="1"/>
              <a:t>kod</a:t>
            </a:r>
            <a:r>
              <a:rPr lang="en-US" sz="3600" dirty="0"/>
              <a:t> </a:t>
            </a:r>
            <a:r>
              <a:rPr lang="en-US" sz="3600" dirty="0" err="1"/>
              <a:t>poreza</a:t>
            </a:r>
            <a:r>
              <a:rPr lang="en-US" sz="3600" dirty="0"/>
              <a:t>, </a:t>
            </a:r>
            <a:r>
              <a:rPr lang="en-US" sz="3600" dirty="0" err="1"/>
              <a:t>sva</a:t>
            </a:r>
            <a:r>
              <a:rPr lang="en-US" sz="3600" dirty="0"/>
              <a:t> </a:t>
            </a:r>
            <a:r>
              <a:rPr lang="en-US" sz="3600" dirty="0" err="1"/>
              <a:t>lica</a:t>
            </a:r>
            <a:r>
              <a:rPr lang="en-US" sz="3600" dirty="0"/>
              <a:t>,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 </a:t>
            </a:r>
            <a:r>
              <a:rPr lang="en-US" sz="3600" dirty="0" err="1"/>
              <a:t>samo</a:t>
            </a:r>
            <a:r>
              <a:rPr lang="en-US" sz="3600" dirty="0"/>
              <a:t> </a:t>
            </a:r>
            <a:r>
              <a:rPr lang="en-US" sz="3600" dirty="0" err="1"/>
              <a:t>ona</a:t>
            </a:r>
            <a:r>
              <a:rPr lang="en-US" sz="3600" dirty="0"/>
              <a:t> </a:t>
            </a:r>
            <a:r>
              <a:rPr lang="en-US" sz="3600" dirty="0" err="1"/>
              <a:t>koja</a:t>
            </a:r>
            <a:r>
              <a:rPr lang="en-US" sz="3600" dirty="0"/>
              <a:t> </a:t>
            </a:r>
            <a:r>
              <a:rPr lang="sl-SI" sz="3600" dirty="0"/>
              <a:t>c</a:t>
            </a:r>
            <a:r>
              <a:rPr lang="en-US" sz="3600" dirty="0"/>
              <a:t>e </a:t>
            </a:r>
            <a:r>
              <a:rPr lang="en-US" sz="3600" dirty="0" err="1"/>
              <a:t>imati</a:t>
            </a:r>
            <a:r>
              <a:rPr lang="en-US" sz="3600" dirty="0"/>
              <a:t> </a:t>
            </a:r>
            <a:r>
              <a:rPr lang="en-US" sz="3600" dirty="0" err="1"/>
              <a:t>neku</a:t>
            </a:r>
            <a:r>
              <a:rPr lang="en-US" sz="3600" dirty="0"/>
              <a:t> </a:t>
            </a:r>
            <a:r>
              <a:rPr lang="en-US" sz="3600" dirty="0" err="1"/>
              <a:t>ko</a:t>
            </a:r>
            <a:r>
              <a:rPr lang="sl-SI" sz="3600" dirty="0"/>
              <a:t>r</a:t>
            </a:r>
            <a:r>
              <a:rPr lang="en-US" sz="3600" dirty="0" err="1"/>
              <a:t>ist</a:t>
            </a:r>
            <a:r>
              <a:rPr lang="en-US" sz="3600" dirty="0"/>
              <a:t> od </a:t>
            </a:r>
            <a:r>
              <a:rPr lang="en-US" sz="3600" dirty="0" err="1"/>
              <a:t>tako</a:t>
            </a:r>
            <a:r>
              <a:rPr lang="en-US" sz="3600" dirty="0"/>
              <a:t> </a:t>
            </a:r>
            <a:r>
              <a:rPr lang="en-US" sz="3600" dirty="0" err="1"/>
              <a:t>prikupljenih</a:t>
            </a:r>
            <a:r>
              <a:rPr lang="en-US" sz="3600" dirty="0"/>
              <a:t> </a:t>
            </a:r>
            <a:r>
              <a:rPr lang="en-US" sz="3600" dirty="0" err="1"/>
              <a:t>javnih</a:t>
            </a:r>
            <a:r>
              <a:rPr lang="en-US" sz="3600" dirty="0"/>
              <a:t> s</a:t>
            </a:r>
            <a:r>
              <a:rPr lang="sl-SI" sz="3600" dirty="0"/>
              <a:t>r</a:t>
            </a:r>
            <a:r>
              <a:rPr lang="en-US" sz="3600" dirty="0" err="1"/>
              <a:t>edstava</a:t>
            </a:r>
            <a:r>
              <a:rPr lang="en-US" sz="3600" dirty="0" smtClean="0"/>
              <a:t>;</a:t>
            </a:r>
            <a:endParaRPr lang="sr-Latn-ME" sz="3600" dirty="0" smtClean="0"/>
          </a:p>
          <a:p>
            <a:pPr algn="just">
              <a:buFontTx/>
              <a:buChar char="-"/>
            </a:pPr>
            <a:r>
              <a:rPr lang="en-US" sz="3600" dirty="0"/>
              <a:t>p</a:t>
            </a:r>
            <a:r>
              <a:rPr lang="sl-SI" sz="3600" dirty="0"/>
              <a:t>r</a:t>
            </a:r>
            <a:r>
              <a:rPr lang="en-US" sz="3600" dirty="0" err="1"/>
              <a:t>edstavlja</a:t>
            </a:r>
            <a:r>
              <a:rPr lang="sl-SI" sz="3600" dirty="0"/>
              <a:t>ju</a:t>
            </a:r>
            <a:r>
              <a:rPr lang="en-US" sz="3600" dirty="0"/>
              <a:t> </a:t>
            </a:r>
            <a:r>
              <a:rPr lang="en-US" sz="3600" dirty="0" err="1"/>
              <a:t>prinudno</a:t>
            </a:r>
            <a:r>
              <a:rPr lang="en-US" sz="3600" dirty="0"/>
              <a:t> </a:t>
            </a:r>
            <a:r>
              <a:rPr lang="en-US" sz="3600" dirty="0" err="1"/>
              <a:t>pla</a:t>
            </a:r>
            <a:r>
              <a:rPr lang="sl-SI" sz="3600" dirty="0"/>
              <a:t>ć</a:t>
            </a:r>
            <a:r>
              <a:rPr lang="en-US" sz="3600" dirty="0" err="1"/>
              <a:t>anje</a:t>
            </a:r>
            <a:r>
              <a:rPr lang="en-US" sz="3600" dirty="0"/>
              <a:t>, </a:t>
            </a:r>
            <a:r>
              <a:rPr lang="en-US" sz="3600" dirty="0" err="1"/>
              <a:t>odnosno</a:t>
            </a:r>
            <a:r>
              <a:rPr lang="en-US" sz="3600" dirty="0"/>
              <a:t> </a:t>
            </a:r>
            <a:r>
              <a:rPr lang="en-US" sz="3600" dirty="0" err="1"/>
              <a:t>obaveznu</a:t>
            </a:r>
            <a:r>
              <a:rPr lang="en-US" sz="3600" dirty="0"/>
              <a:t> </a:t>
            </a:r>
            <a:r>
              <a:rPr lang="en-US" sz="3600" dirty="0" err="1"/>
              <a:t>naknadu</a:t>
            </a:r>
            <a:r>
              <a:rPr lang="en-US" sz="3600" dirty="0"/>
              <a:t> </a:t>
            </a:r>
            <a:r>
              <a:rPr lang="en-US" sz="3600" dirty="0" err="1"/>
              <a:t>pojedinaca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sl-SI" sz="3600" dirty="0"/>
              <a:t>l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grupa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u</a:t>
            </a:r>
            <a:r>
              <a:rPr lang="sl-SI" sz="3600" dirty="0"/>
              <a:t>č</a:t>
            </a:r>
            <a:r>
              <a:rPr lang="en-US" sz="3600" dirty="0" err="1"/>
              <a:t>injene</a:t>
            </a:r>
            <a:r>
              <a:rPr lang="en-US" sz="3600" dirty="0"/>
              <a:t> </a:t>
            </a:r>
            <a:r>
              <a:rPr lang="en-US" sz="3600" dirty="0" err="1"/>
              <a:t>usluge</a:t>
            </a:r>
            <a:r>
              <a:rPr lang="en-US" sz="3600" dirty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radove</a:t>
            </a:r>
            <a:r>
              <a:rPr lang="en-US" sz="3600" dirty="0"/>
              <a:t> </a:t>
            </a:r>
            <a:r>
              <a:rPr lang="en-US" sz="3600" dirty="0" err="1"/>
              <a:t>koji</a:t>
            </a:r>
            <a:r>
              <a:rPr lang="en-US" sz="3600" dirty="0"/>
              <a:t> se u </a:t>
            </a:r>
            <a:r>
              <a:rPr lang="en-US" sz="3600" dirty="0" err="1"/>
              <a:t>potpunosti</a:t>
            </a:r>
            <a:r>
              <a:rPr lang="en-US" sz="3600" dirty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delimi</a:t>
            </a:r>
            <a:r>
              <a:rPr lang="sr-Latn-ME" sz="3600" dirty="0"/>
              <a:t>č</a:t>
            </a:r>
            <a:r>
              <a:rPr lang="en-US" sz="3600" dirty="0"/>
              <a:t>no </a:t>
            </a:r>
            <a:r>
              <a:rPr lang="en-US" sz="3600" dirty="0" err="1"/>
              <a:t>finansiraju</a:t>
            </a:r>
            <a:r>
              <a:rPr lang="en-US" sz="3600" dirty="0"/>
              <a:t> </a:t>
            </a:r>
            <a:r>
              <a:rPr lang="en-US" sz="3600" dirty="0" err="1"/>
              <a:t>doprinosom</a:t>
            </a:r>
            <a:r>
              <a:rPr lang="en-US" sz="3600" dirty="0"/>
              <a:t>;	</a:t>
            </a:r>
            <a:endParaRPr lang="sl-SI" sz="3600" dirty="0"/>
          </a:p>
          <a:p>
            <a:pPr>
              <a:buFontTx/>
              <a:buChar char="-"/>
            </a:pPr>
            <a:endParaRPr lang="en-US" sz="36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572E-AFE1-4340-BADE-C55632DC67CE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781B-4AF2-4A1E-991B-39B52B6A67D1}" type="slidenum">
              <a:rPr lang="en-US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85935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9" name="Rectangle 3"/>
          <p:cNvSpPr>
            <a:spLocks noGrp="1" noChangeArrowheads="1"/>
          </p:cNvSpPr>
          <p:nvPr>
            <p:ph idx="1"/>
          </p:nvPr>
        </p:nvSpPr>
        <p:spPr>
          <a:xfrm>
            <a:off x="537882" y="349624"/>
            <a:ext cx="10815918" cy="5827339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sl-SI" sz="3600" dirty="0"/>
              <a:t>	</a:t>
            </a:r>
            <a:r>
              <a:rPr lang="sl-SI" sz="3600" dirty="0" smtClean="0"/>
              <a:t>- </a:t>
            </a:r>
            <a:r>
              <a:rPr lang="en-US" sz="3600" dirty="0" err="1" smtClean="0"/>
              <a:t>prikupljena</a:t>
            </a:r>
            <a:r>
              <a:rPr lang="en-US" sz="3600" dirty="0" smtClean="0"/>
              <a:t> </a:t>
            </a:r>
            <a:r>
              <a:rPr lang="en-US" sz="3600" dirty="0" err="1"/>
              <a:t>sr</a:t>
            </a:r>
            <a:r>
              <a:rPr lang="sl-SI" sz="3600" dirty="0"/>
              <a:t>e</a:t>
            </a:r>
            <a:r>
              <a:rPr lang="en-US" sz="3600" dirty="0" err="1"/>
              <a:t>dstva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/>
              <a:t>strogo</a:t>
            </a:r>
            <a:r>
              <a:rPr lang="en-US" sz="3600" dirty="0"/>
              <a:t> </a:t>
            </a:r>
            <a:r>
              <a:rPr lang="en-US" sz="3600" dirty="0" err="1" smtClean="0"/>
              <a:t>nam</a:t>
            </a:r>
            <a:r>
              <a:rPr lang="sr-Latn-ME" sz="3600" dirty="0" smtClean="0"/>
              <a:t>j</a:t>
            </a:r>
            <a:r>
              <a:rPr lang="en-US" sz="3600" dirty="0" err="1" smtClean="0"/>
              <a:t>enska</a:t>
            </a:r>
            <a:r>
              <a:rPr lang="en-US" sz="3600" dirty="0" smtClean="0"/>
              <a:t> </a:t>
            </a:r>
            <a:r>
              <a:rPr lang="en-US" sz="3600" dirty="0" err="1"/>
              <a:t>sredstva</a:t>
            </a:r>
            <a:r>
              <a:rPr lang="en-US" sz="3600" dirty="0"/>
              <a:t>, </a:t>
            </a:r>
            <a:r>
              <a:rPr lang="en-US" sz="3600" dirty="0" err="1"/>
              <a:t>te</a:t>
            </a:r>
            <a:r>
              <a:rPr lang="en-US" sz="3600" dirty="0"/>
              <a:t> ne </a:t>
            </a:r>
            <a:r>
              <a:rPr lang="en-US" sz="3600" dirty="0" err="1"/>
              <a:t>prolaze</a:t>
            </a:r>
            <a:r>
              <a:rPr lang="en-US" sz="3600" dirty="0"/>
              <a:t> </a:t>
            </a:r>
            <a:r>
              <a:rPr lang="en-US" sz="3600" dirty="0" err="1"/>
              <a:t>kroz</a:t>
            </a:r>
            <a:r>
              <a:rPr lang="en-US" sz="3600" dirty="0"/>
              <a:t> </a:t>
            </a:r>
            <a:r>
              <a:rPr lang="en-US" sz="3600" dirty="0" smtClean="0"/>
              <a:t>bud</a:t>
            </a:r>
            <a:r>
              <a:rPr lang="sr-Latn-ME" sz="3600" dirty="0" smtClean="0"/>
              <a:t>ž</a:t>
            </a:r>
            <a:r>
              <a:rPr lang="en-US" sz="3600" dirty="0" smtClean="0"/>
              <a:t>et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smtClean="0"/>
              <a:t>bud</a:t>
            </a:r>
            <a:r>
              <a:rPr lang="sr-Latn-ME" sz="3600" dirty="0" smtClean="0"/>
              <a:t>ž</a:t>
            </a:r>
            <a:r>
              <a:rPr lang="en-US" sz="3600" dirty="0" err="1" smtClean="0"/>
              <a:t>etsku</a:t>
            </a:r>
            <a:r>
              <a:rPr lang="en-US" sz="3600" dirty="0" smtClean="0"/>
              <a:t> </a:t>
            </a:r>
            <a:r>
              <a:rPr lang="en-US" sz="3600" dirty="0" err="1"/>
              <a:t>proceduru</a:t>
            </a:r>
            <a:r>
              <a:rPr lang="en-US" sz="3600" dirty="0"/>
              <a:t>.</a:t>
            </a:r>
            <a:endParaRPr lang="sl-SI" sz="3600" dirty="0"/>
          </a:p>
          <a:p>
            <a:pPr algn="just"/>
            <a:r>
              <a:rPr lang="en-US" sz="3600" dirty="0" err="1"/>
              <a:t>Sve</a:t>
            </a:r>
            <a:r>
              <a:rPr lang="en-US" sz="3600" dirty="0"/>
              <a:t> </a:t>
            </a:r>
            <a:r>
              <a:rPr lang="en-US" sz="3600" dirty="0" err="1"/>
              <a:t>ove</a:t>
            </a:r>
            <a:r>
              <a:rPr lang="en-US" sz="3600" dirty="0"/>
              <a:t> </a:t>
            </a:r>
            <a:r>
              <a:rPr lang="en-US" sz="3600" dirty="0" err="1"/>
              <a:t>karaktetistike</a:t>
            </a:r>
            <a:r>
              <a:rPr lang="en-US" sz="3600" dirty="0"/>
              <a:t> </a:t>
            </a:r>
            <a:r>
              <a:rPr lang="en-US" sz="3600" dirty="0" err="1"/>
              <a:t>trebalo</a:t>
            </a:r>
            <a:r>
              <a:rPr lang="en-US" sz="3600" dirty="0"/>
              <a:t> bi </a:t>
            </a:r>
            <a:r>
              <a:rPr lang="en-US" sz="3600" dirty="0" err="1"/>
              <a:t>izraziti</a:t>
            </a:r>
            <a:r>
              <a:rPr lang="en-US" sz="3600" dirty="0"/>
              <a:t> u </a:t>
            </a:r>
            <a:r>
              <a:rPr lang="en-US" sz="3600" dirty="0" err="1"/>
              <a:t>definiciji</a:t>
            </a:r>
            <a:r>
              <a:rPr lang="en-US" sz="3600" dirty="0"/>
              <a:t> </a:t>
            </a:r>
            <a:r>
              <a:rPr lang="en-US" sz="3600" dirty="0" err="1"/>
              <a:t>doprinosa</a:t>
            </a:r>
            <a:r>
              <a:rPr lang="en-US" sz="3600" dirty="0"/>
              <a:t>, </a:t>
            </a:r>
            <a:r>
              <a:rPr lang="sl-SI" sz="3600" dirty="0"/>
              <a:t>š</a:t>
            </a:r>
            <a:r>
              <a:rPr lang="en-US" sz="3600" dirty="0" smtClean="0"/>
              <a:t>to </a:t>
            </a:r>
            <a:r>
              <a:rPr lang="en-US" sz="3600" dirty="0"/>
              <a:t>je, </a:t>
            </a:r>
            <a:r>
              <a:rPr lang="en-US" sz="3600" dirty="0" err="1"/>
              <a:t>svakako</a:t>
            </a:r>
            <a:r>
              <a:rPr lang="en-US" sz="3600" dirty="0"/>
              <a:t>, </a:t>
            </a:r>
            <a:r>
              <a:rPr lang="en-US" sz="3600" dirty="0" err="1"/>
              <a:t>dosta</a:t>
            </a:r>
            <a:r>
              <a:rPr lang="en-US" sz="3600" dirty="0"/>
              <a:t> </a:t>
            </a:r>
            <a:r>
              <a:rPr lang="en-US" sz="3600" dirty="0" err="1" smtClean="0"/>
              <a:t>te</a:t>
            </a:r>
            <a:r>
              <a:rPr lang="sr-Latn-ME" sz="3600" dirty="0" smtClean="0"/>
              <a:t>š</a:t>
            </a:r>
            <a:r>
              <a:rPr lang="en-US" sz="3600" dirty="0" err="1" smtClean="0"/>
              <a:t>ko</a:t>
            </a:r>
            <a:r>
              <a:rPr lang="en-US" sz="3600" dirty="0"/>
              <a:t>, a </a:t>
            </a:r>
            <a:r>
              <a:rPr lang="en-US" sz="3600" dirty="0" err="1" smtClean="0"/>
              <a:t>naro</a:t>
            </a:r>
            <a:r>
              <a:rPr lang="sl-SI" sz="3600" dirty="0"/>
              <a:t>č</a:t>
            </a:r>
            <a:r>
              <a:rPr lang="en-US" sz="3600" dirty="0" err="1" smtClean="0"/>
              <a:t>ito</a:t>
            </a:r>
            <a:r>
              <a:rPr lang="en-US" sz="3600" dirty="0" smtClean="0"/>
              <a:t> </a:t>
            </a:r>
            <a:r>
              <a:rPr lang="en-US" sz="3600" dirty="0" err="1"/>
              <a:t>kada</a:t>
            </a:r>
            <a:r>
              <a:rPr lang="en-US" sz="3600" dirty="0"/>
              <a:t> se </a:t>
            </a:r>
            <a:r>
              <a:rPr lang="sl-SI" sz="3600" dirty="0"/>
              <a:t>ž</a:t>
            </a:r>
            <a:r>
              <a:rPr lang="en-US" sz="3600" dirty="0" err="1" smtClean="0"/>
              <a:t>eli</a:t>
            </a:r>
            <a:r>
              <a:rPr lang="en-US" sz="3600" dirty="0" smtClean="0"/>
              <a:t> </a:t>
            </a:r>
            <a:r>
              <a:rPr lang="en-US" sz="3600" dirty="0" err="1"/>
              <a:t>dati</a:t>
            </a:r>
            <a:r>
              <a:rPr lang="en-US" sz="3600" dirty="0"/>
              <a:t> </a:t>
            </a:r>
            <a:r>
              <a:rPr lang="en-US" sz="3600" dirty="0" err="1"/>
              <a:t>jedinstvena</a:t>
            </a:r>
            <a:r>
              <a:rPr lang="en-US" sz="3600" dirty="0"/>
              <a:t> </a:t>
            </a:r>
            <a:r>
              <a:rPr lang="en-US" sz="3600" dirty="0" err="1"/>
              <a:t>definicija</a:t>
            </a:r>
            <a:r>
              <a:rPr lang="en-US" sz="3600" dirty="0"/>
              <a:t>. </a:t>
            </a:r>
          </a:p>
          <a:p>
            <a:pPr algn="just"/>
            <a:r>
              <a:rPr lang="en-US" sz="3600" dirty="0"/>
              <a:t>Sa</a:t>
            </a:r>
            <a:r>
              <a:rPr lang="sl-SI" sz="3600" dirty="0"/>
              <a:t>ži</a:t>
            </a:r>
            <a:r>
              <a:rPr lang="en-US" sz="3600" dirty="0" err="1"/>
              <a:t>maju</a:t>
            </a:r>
            <a:r>
              <a:rPr lang="sl-SI" sz="3600" dirty="0"/>
              <a:t>ć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sl-SI" sz="3600" dirty="0"/>
              <a:t>š</a:t>
            </a:r>
            <a:r>
              <a:rPr lang="en-US" sz="3600" dirty="0" err="1"/>
              <a:t>tinu</a:t>
            </a:r>
            <a:r>
              <a:rPr lang="en-US" sz="3600" dirty="0"/>
              <a:t> </a:t>
            </a:r>
            <a:r>
              <a:rPr lang="en-US" sz="3600" dirty="0" err="1"/>
              <a:t>definicija</a:t>
            </a:r>
            <a:r>
              <a:rPr lang="en-US" sz="3600" dirty="0"/>
              <a:t> </a:t>
            </a:r>
            <a:r>
              <a:rPr lang="en-US" sz="3600" dirty="0" err="1"/>
              <a:t>koje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/>
              <a:t>dali</a:t>
            </a:r>
            <a:r>
              <a:rPr lang="en-US" sz="3600" dirty="0"/>
              <a:t> </a:t>
            </a:r>
            <a:r>
              <a:rPr lang="en-US" sz="3600" dirty="0" err="1"/>
              <a:t>doma</a:t>
            </a:r>
            <a:r>
              <a:rPr lang="sl-SI" sz="3600" dirty="0"/>
              <a:t>ć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strani</a:t>
            </a:r>
            <a:r>
              <a:rPr lang="en-US" sz="3600" dirty="0"/>
              <a:t> </a:t>
            </a:r>
            <a:r>
              <a:rPr lang="en-US" sz="3600" dirty="0" err="1"/>
              <a:t>teoreti</a:t>
            </a:r>
            <a:r>
              <a:rPr lang="sl-SI" sz="3600" dirty="0"/>
              <a:t>č</a:t>
            </a:r>
            <a:r>
              <a:rPr lang="en-US" sz="3600" dirty="0" err="1"/>
              <a:t>ari</a:t>
            </a:r>
            <a:r>
              <a:rPr lang="en-US" sz="3600" dirty="0"/>
              <a:t>, </a:t>
            </a:r>
            <a:r>
              <a:rPr lang="en-US" sz="3600" dirty="0" err="1"/>
              <a:t>isti</a:t>
            </a:r>
            <a:r>
              <a:rPr lang="sl-SI" sz="3600" dirty="0"/>
              <a:t>č</a:t>
            </a:r>
            <a:r>
              <a:rPr lang="en-US" sz="3600" dirty="0"/>
              <a:t>e se da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/>
              <a:t>doprinosi</a:t>
            </a:r>
            <a:r>
              <a:rPr lang="en-US" sz="3600" dirty="0"/>
              <a:t> </a:t>
            </a:r>
            <a:r>
              <a:rPr lang="en-US" sz="3600" dirty="0" err="1"/>
              <a:t>posebna</a:t>
            </a:r>
            <a:r>
              <a:rPr lang="en-US" sz="3600" dirty="0"/>
              <a:t> </a:t>
            </a:r>
            <a:r>
              <a:rPr lang="en-US" sz="3600" dirty="0" err="1"/>
              <a:t>vrsta</a:t>
            </a:r>
            <a:r>
              <a:rPr lang="en-US" sz="3600" dirty="0"/>
              <a:t> </a:t>
            </a:r>
            <a:r>
              <a:rPr lang="en-US" sz="3600" dirty="0" err="1"/>
              <a:t>nam</a:t>
            </a:r>
            <a:r>
              <a:rPr lang="sr-Latn-ME" sz="3600" dirty="0"/>
              <a:t>j</a:t>
            </a:r>
            <a:r>
              <a:rPr lang="en-US" sz="3600" dirty="0" err="1"/>
              <a:t>enskih</a:t>
            </a:r>
            <a:r>
              <a:rPr lang="en-US" sz="3600" dirty="0"/>
              <a:t>,</a:t>
            </a:r>
            <a:r>
              <a:rPr lang="sl-SI" sz="3600" dirty="0"/>
              <a:t> j</a:t>
            </a:r>
            <a:r>
              <a:rPr lang="en-US" sz="3600" dirty="0" err="1"/>
              <a:t>avnih</a:t>
            </a:r>
            <a:r>
              <a:rPr lang="en-US" sz="3600" dirty="0"/>
              <a:t> </a:t>
            </a:r>
            <a:r>
              <a:rPr lang="en-US" sz="3600" dirty="0" err="1"/>
              <a:t>prihoda</a:t>
            </a:r>
            <a:r>
              <a:rPr lang="en-US" sz="3600" dirty="0"/>
              <a:t> </a:t>
            </a:r>
            <a:r>
              <a:rPr lang="en-US" sz="3600" dirty="0" err="1"/>
              <a:t>koja</a:t>
            </a:r>
            <a:r>
              <a:rPr lang="en-US" sz="3600" dirty="0"/>
              <a:t> se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osnovu</a:t>
            </a:r>
            <a:r>
              <a:rPr lang="en-US" sz="3600" dirty="0"/>
              <a:t> </a:t>
            </a:r>
            <a:r>
              <a:rPr lang="en-US" sz="3600" dirty="0" err="1"/>
              <a:t>uvedene</a:t>
            </a:r>
            <a:r>
              <a:rPr lang="en-US" sz="3600" dirty="0"/>
              <a:t> </a:t>
            </a:r>
            <a:r>
              <a:rPr lang="en-US" sz="3600" dirty="0" err="1"/>
              <a:t>obaveze</a:t>
            </a:r>
            <a:r>
              <a:rPr lang="en-US" sz="3600" dirty="0"/>
              <a:t> </a:t>
            </a:r>
            <a:r>
              <a:rPr lang="en-US" sz="3600" dirty="0" err="1"/>
              <a:t>ubira</a:t>
            </a:r>
            <a:r>
              <a:rPr lang="sl-SI" sz="3600" dirty="0"/>
              <a:t>ju</a:t>
            </a:r>
            <a:r>
              <a:rPr lang="en-US" sz="3600" dirty="0"/>
              <a:t> od </a:t>
            </a:r>
            <a:r>
              <a:rPr lang="en-US" sz="3600" dirty="0" err="1"/>
              <a:t>fizi</a:t>
            </a:r>
            <a:r>
              <a:rPr lang="sl-SI" sz="3600" dirty="0"/>
              <a:t>c</a:t>
            </a:r>
            <a:r>
              <a:rPr lang="en-US" sz="3600" dirty="0" err="1"/>
              <a:t>kih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pravnih</a:t>
            </a:r>
            <a:r>
              <a:rPr lang="en-US" sz="3600" dirty="0"/>
              <a:t> </a:t>
            </a:r>
            <a:r>
              <a:rPr lang="en-US" sz="3600" dirty="0" err="1"/>
              <a:t>lica</a:t>
            </a:r>
            <a:r>
              <a:rPr lang="en-US" sz="3600" dirty="0"/>
              <a:t>.</a:t>
            </a:r>
          </a:p>
          <a:p>
            <a:pPr algn="just"/>
            <a:r>
              <a:rPr lang="en-US" sz="3600" dirty="0" err="1"/>
              <a:t>Doprinosi</a:t>
            </a:r>
            <a:r>
              <a:rPr lang="en-US" sz="3600" dirty="0"/>
              <a:t> </a:t>
            </a:r>
            <a:r>
              <a:rPr lang="en-US" sz="3600" dirty="0" err="1"/>
              <a:t>imaju</a:t>
            </a:r>
            <a:r>
              <a:rPr lang="en-US" sz="3600" dirty="0"/>
              <a:t> </a:t>
            </a:r>
            <a:r>
              <a:rPr lang="en-US" sz="3600" dirty="0" err="1"/>
              <a:t>izv</a:t>
            </a:r>
            <a:r>
              <a:rPr lang="sl-SI" sz="3600" dirty="0"/>
              <a:t>j</a:t>
            </a:r>
            <a:r>
              <a:rPr lang="en-US" sz="3600" dirty="0" err="1"/>
              <a:t>esne</a:t>
            </a:r>
            <a:r>
              <a:rPr lang="en-US" sz="3600" dirty="0"/>
              <a:t> </a:t>
            </a:r>
            <a:r>
              <a:rPr lang="en-US" sz="3600" dirty="0" err="1"/>
              <a:t>sli</a:t>
            </a:r>
            <a:r>
              <a:rPr lang="sl-SI" sz="3600" dirty="0"/>
              <a:t>č</a:t>
            </a:r>
            <a:r>
              <a:rPr lang="en-US" sz="3600" dirty="0" err="1"/>
              <a:t>nosti</a:t>
            </a:r>
            <a:r>
              <a:rPr lang="en-US" sz="3600" dirty="0"/>
              <a:t> s </a:t>
            </a:r>
            <a:r>
              <a:rPr lang="en-US" sz="3600" dirty="0" err="1"/>
              <a:t>porezima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taksama</a:t>
            </a:r>
            <a:r>
              <a:rPr lang="en-US" sz="3600" dirty="0"/>
              <a:t>. </a:t>
            </a:r>
          </a:p>
          <a:p>
            <a:pPr algn="just"/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BEAE-5639-4D61-A7C2-9F69816C3E5C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51BF-50F9-4F66-8CBB-0465E18AE45C}" type="slidenum">
              <a:rPr lang="en-US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9606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3" name="Rectangle 3"/>
          <p:cNvSpPr>
            <a:spLocks noGrp="1" noChangeArrowheads="1"/>
          </p:cNvSpPr>
          <p:nvPr>
            <p:ph idx="1"/>
          </p:nvPr>
        </p:nvSpPr>
        <p:spPr>
          <a:xfrm>
            <a:off x="618565" y="726141"/>
            <a:ext cx="10735235" cy="54508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err="1"/>
              <a:t>Porezima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 smtClean="0"/>
              <a:t>sli</a:t>
            </a:r>
            <a:r>
              <a:rPr lang="sr-Latn-ME" sz="3600" dirty="0"/>
              <a:t>č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 smtClean="0"/>
              <a:t>sl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ede</a:t>
            </a:r>
            <a:r>
              <a:rPr lang="sr-Latn-ME" sz="3600" dirty="0" smtClean="0"/>
              <a:t>ć</a:t>
            </a:r>
            <a:r>
              <a:rPr lang="en-US" sz="3600" dirty="0" err="1" smtClean="0"/>
              <a:t>im</a:t>
            </a:r>
            <a:r>
              <a:rPr lang="en-US" sz="3600" dirty="0" smtClean="0"/>
              <a:t> </a:t>
            </a:r>
            <a:r>
              <a:rPr lang="en-US" sz="3600" dirty="0" err="1"/>
              <a:t>karakteristikama</a:t>
            </a:r>
            <a:r>
              <a:rPr lang="en-US" sz="3600" dirty="0"/>
              <a:t>: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prinudnost</a:t>
            </a:r>
            <a:r>
              <a:rPr lang="en-US" sz="3600" dirty="0" smtClean="0"/>
              <a:t> </a:t>
            </a:r>
            <a:r>
              <a:rPr lang="en-US" sz="3600" dirty="0" err="1" smtClean="0"/>
              <a:t>pla</a:t>
            </a:r>
            <a:r>
              <a:rPr lang="sr-Latn-ME" sz="3600" dirty="0" smtClean="0"/>
              <a:t>ć</a:t>
            </a:r>
            <a:r>
              <a:rPr lang="en-US" sz="3600" dirty="0" err="1" smtClean="0"/>
              <a:t>anja</a:t>
            </a:r>
            <a:r>
              <a:rPr lang="en-US" sz="3600" dirty="0" smtClean="0"/>
              <a:t>,</a:t>
            </a:r>
            <a:endParaRPr lang="sr-Latn-ME" sz="3600" dirty="0" smtClean="0"/>
          </a:p>
          <a:p>
            <a:pPr algn="just"/>
            <a:r>
              <a:rPr lang="en-US" sz="3600" dirty="0" smtClean="0"/>
              <a:t> obi</a:t>
            </a:r>
            <a:r>
              <a:rPr lang="sl-SI" sz="3600" dirty="0"/>
              <a:t>č</a:t>
            </a:r>
            <a:r>
              <a:rPr lang="en-US" sz="3600" dirty="0" smtClean="0"/>
              <a:t>no </a:t>
            </a:r>
            <a:r>
              <a:rPr lang="en-US" sz="3600" dirty="0" err="1"/>
              <a:t>su</a:t>
            </a:r>
            <a:r>
              <a:rPr lang="en-US" sz="3600" dirty="0"/>
              <a:t> to </a:t>
            </a:r>
            <a:r>
              <a:rPr lang="en-US" sz="3600" dirty="0" err="1" smtClean="0"/>
              <a:t>nov</a:t>
            </a:r>
            <a:r>
              <a:rPr lang="sl-SI" sz="3600" dirty="0"/>
              <a:t>č</a:t>
            </a:r>
            <a:r>
              <a:rPr lang="en-US" sz="3600" dirty="0" err="1" smtClean="0"/>
              <a:t>ana</a:t>
            </a:r>
            <a:r>
              <a:rPr lang="en-US" sz="3600" dirty="0" smtClean="0"/>
              <a:t> </a:t>
            </a:r>
            <a:r>
              <a:rPr lang="en-US" sz="3600" dirty="0" err="1"/>
              <a:t>davanja</a:t>
            </a:r>
            <a:r>
              <a:rPr lang="en-US" sz="3600" dirty="0"/>
              <a:t>,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po</a:t>
            </a:r>
            <a:r>
              <a:rPr lang="en-US" sz="3600" dirty="0" smtClean="0"/>
              <a:t> </a:t>
            </a:r>
            <a:r>
              <a:rPr lang="en-US" sz="3600" dirty="0" err="1"/>
              <a:t>obliku</a:t>
            </a:r>
            <a:r>
              <a:rPr lang="en-US" sz="3600" dirty="0"/>
              <a:t> </a:t>
            </a:r>
            <a:r>
              <a:rPr lang="en-US" sz="3600" dirty="0" err="1"/>
              <a:t>naplate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teh</a:t>
            </a:r>
            <a:r>
              <a:rPr lang="sl-SI" sz="3600" dirty="0"/>
              <a:t>n</a:t>
            </a:r>
            <a:r>
              <a:rPr lang="en-US" sz="3600" dirty="0" err="1"/>
              <a:t>ici</a:t>
            </a:r>
            <a:r>
              <a:rPr lang="en-US" sz="3600" dirty="0"/>
              <a:t>.	</a:t>
            </a:r>
          </a:p>
          <a:p>
            <a:pPr marL="0" indent="0" algn="just">
              <a:buNone/>
            </a:pPr>
            <a:r>
              <a:rPr lang="en-US" sz="3600" dirty="0" err="1"/>
              <a:t>Taksama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 smtClean="0"/>
              <a:t>sli</a:t>
            </a:r>
            <a:r>
              <a:rPr lang="sl-SI" sz="3600" dirty="0"/>
              <a:t>č</a:t>
            </a:r>
            <a:r>
              <a:rPr lang="sl-SI" sz="3600" dirty="0" smtClean="0"/>
              <a:t>n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po</a:t>
            </a:r>
            <a:r>
              <a:rPr lang="en-US" sz="3600" dirty="0"/>
              <a:t> tome </a:t>
            </a:r>
            <a:r>
              <a:rPr lang="sl-SI" sz="3600" dirty="0"/>
              <a:t>š</a:t>
            </a:r>
            <a:r>
              <a:rPr lang="en-US" sz="3600" dirty="0" smtClean="0"/>
              <a:t>to </a:t>
            </a:r>
            <a:r>
              <a:rPr lang="en-US" sz="3600" dirty="0"/>
              <a:t>se </a:t>
            </a:r>
            <a:r>
              <a:rPr lang="en-US" sz="3600" dirty="0" err="1"/>
              <a:t>radi</a:t>
            </a:r>
            <a:r>
              <a:rPr lang="en-US" sz="3600" dirty="0"/>
              <a:t> o </a:t>
            </a:r>
            <a:r>
              <a:rPr lang="en-US" sz="3600" dirty="0" err="1"/>
              <a:t>nekoj</a:t>
            </a:r>
            <a:r>
              <a:rPr lang="en-US" sz="3600" dirty="0"/>
              <a:t> </a:t>
            </a:r>
            <a:r>
              <a:rPr lang="en-US" sz="3600" dirty="0" smtClean="0"/>
              <a:t>li</a:t>
            </a:r>
            <a:r>
              <a:rPr lang="sr-Latn-ME" sz="3600" dirty="0" smtClean="0"/>
              <a:t>č</a:t>
            </a:r>
            <a:r>
              <a:rPr lang="en-US" sz="3600" dirty="0" err="1" smtClean="0"/>
              <a:t>noj</a:t>
            </a:r>
            <a:r>
              <a:rPr lang="en-US" sz="3600" dirty="0" smtClean="0"/>
              <a:t> </a:t>
            </a:r>
            <a:r>
              <a:rPr lang="en-US" sz="3600" dirty="0" err="1"/>
              <a:t>koristi</a:t>
            </a:r>
            <a:r>
              <a:rPr lang="en-US" sz="3600" dirty="0"/>
              <a:t> </a:t>
            </a:r>
            <a:r>
              <a:rPr lang="en-US" sz="3600" dirty="0" err="1"/>
              <a:t>koja</a:t>
            </a:r>
            <a:r>
              <a:rPr lang="en-US" sz="3600" dirty="0"/>
              <a:t> se </a:t>
            </a:r>
            <a:r>
              <a:rPr lang="sl-SI" sz="3600" dirty="0" smtClean="0"/>
              <a:t>oče</a:t>
            </a:r>
            <a:r>
              <a:rPr lang="en-US" sz="3600" dirty="0" err="1"/>
              <a:t>kuje</a:t>
            </a:r>
            <a:r>
              <a:rPr lang="en-US" sz="3600" dirty="0"/>
              <a:t>, bi</a:t>
            </a:r>
            <a:r>
              <a:rPr lang="sl-SI" sz="3600" dirty="0"/>
              <a:t>lo</a:t>
            </a:r>
            <a:r>
              <a:rPr lang="en-US" sz="3600" dirty="0"/>
              <a:t> </a:t>
            </a:r>
            <a:r>
              <a:rPr lang="en-US" sz="3600" dirty="0" err="1"/>
              <a:t>neposred</a:t>
            </a:r>
            <a:r>
              <a:rPr lang="sl-SI" sz="3600" dirty="0"/>
              <a:t>n</a:t>
            </a:r>
            <a:r>
              <a:rPr lang="en-US" sz="3600" dirty="0"/>
              <a:t>o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posredno</a:t>
            </a:r>
            <a:r>
              <a:rPr lang="en-US" sz="3600" dirty="0"/>
              <a:t>,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 </a:t>
            </a:r>
            <a:r>
              <a:rPr lang="en-US" sz="3600" dirty="0" err="1"/>
              <a:t>prilikom</a:t>
            </a:r>
            <a:r>
              <a:rPr lang="en-US" sz="3600" dirty="0"/>
              <a:t> </a:t>
            </a:r>
            <a:r>
              <a:rPr lang="en-US" sz="3600" dirty="0" err="1" smtClean="0"/>
              <a:t>pla</a:t>
            </a:r>
            <a:r>
              <a:rPr lang="sl-SI" sz="3600" dirty="0"/>
              <a:t>ć</a:t>
            </a:r>
            <a:r>
              <a:rPr lang="en-US" sz="3600" dirty="0" err="1" smtClean="0"/>
              <a:t>anja</a:t>
            </a:r>
            <a:r>
              <a:rPr lang="en-US" sz="3600" dirty="0" smtClean="0"/>
              <a:t> </a:t>
            </a:r>
            <a:r>
              <a:rPr lang="en-US" sz="3600" dirty="0" err="1"/>
              <a:t>dop</a:t>
            </a:r>
            <a:r>
              <a:rPr lang="sl-SI" sz="3600" dirty="0"/>
              <a:t>ri</a:t>
            </a:r>
            <a:r>
              <a:rPr lang="en-US" sz="3600" dirty="0" err="1"/>
              <a:t>nosa</a:t>
            </a:r>
            <a:r>
              <a:rPr lang="en-US" sz="3600" dirty="0"/>
              <a:t>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C327-FBEF-4361-AE2F-3EE0EC673B25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62519-372E-44EE-901D-C4ADE966EA9F}" type="slidenum">
              <a:rPr lang="en-US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07009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524435" y="620689"/>
            <a:ext cx="10829365" cy="5505475"/>
          </a:xfrm>
        </p:spPr>
        <p:txBody>
          <a:bodyPr>
            <a:noAutofit/>
          </a:bodyPr>
          <a:lstStyle/>
          <a:p>
            <a:pPr marL="609600" indent="-609600" algn="just">
              <a:lnSpc>
                <a:spcPct val="80000"/>
              </a:lnSpc>
              <a:buNone/>
            </a:pPr>
            <a:r>
              <a:rPr lang="en-US" b="1" dirty="0"/>
              <a:t>2</a:t>
            </a:r>
            <a:r>
              <a:rPr lang="en-US" sz="3200" b="1" dirty="0"/>
              <a:t>. DOPRINOSI ZA SOC</a:t>
            </a:r>
            <a:r>
              <a:rPr lang="sl-SI" sz="3200" b="1" dirty="0"/>
              <a:t>IJ</a:t>
            </a:r>
            <a:r>
              <a:rPr lang="en-US" sz="3200" b="1" dirty="0"/>
              <a:t>ALNO OSIGURANJE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sl-SI" sz="3200" dirty="0"/>
              <a:t>Doprinosi imaju </a:t>
            </a:r>
            <a:r>
              <a:rPr lang="sl-SI" sz="3200" dirty="0" smtClean="0"/>
              <a:t>č</a:t>
            </a:r>
            <a:r>
              <a:rPr lang="en-US" sz="3200" dirty="0" err="1" smtClean="0"/>
              <a:t>etiri</a:t>
            </a:r>
            <a:r>
              <a:rPr lang="en-US" sz="3200" dirty="0" smtClean="0"/>
              <a:t> </a:t>
            </a:r>
            <a:r>
              <a:rPr lang="en-US" sz="3200" dirty="0" err="1"/>
              <a:t>osnovna</a:t>
            </a:r>
            <a:r>
              <a:rPr lang="en-US" sz="3200" dirty="0"/>
              <a:t> </a:t>
            </a:r>
            <a:r>
              <a:rPr lang="en-US" sz="3200" dirty="0" err="1" smtClean="0"/>
              <a:t>na</a:t>
            </a:r>
            <a:r>
              <a:rPr lang="sl-SI" sz="3200" dirty="0"/>
              <a:t>č</a:t>
            </a:r>
            <a:r>
              <a:rPr lang="en-US" sz="3200" dirty="0" err="1" smtClean="0"/>
              <a:t>ela</a:t>
            </a:r>
            <a:r>
              <a:rPr lang="en-US" sz="3200" dirty="0"/>
              <a:t>:</a:t>
            </a:r>
          </a:p>
          <a:p>
            <a:pPr marL="609600" indent="-609600" algn="just">
              <a:lnSpc>
                <a:spcPct val="80000"/>
              </a:lnSpc>
              <a:buFontTx/>
              <a:buAutoNum type="arabicParenR"/>
            </a:pPr>
            <a:r>
              <a:rPr lang="sl-SI" sz="3200" b="1" dirty="0" smtClean="0"/>
              <a:t>Načelo</a:t>
            </a:r>
            <a:r>
              <a:rPr lang="en-US" sz="3200" b="1" dirty="0" smtClean="0"/>
              <a:t> </a:t>
            </a:r>
            <a:r>
              <a:rPr lang="sl-SI" sz="3200" b="1" dirty="0"/>
              <a:t>obaveznosti</a:t>
            </a:r>
            <a:r>
              <a:rPr lang="en-US" sz="3200" b="1" dirty="0"/>
              <a:t> </a:t>
            </a:r>
            <a:r>
              <a:rPr lang="en-US" sz="3200" dirty="0"/>
              <a:t>-</a:t>
            </a:r>
            <a:r>
              <a:rPr lang="sl-SI" sz="3200" dirty="0"/>
              <a:t> </a:t>
            </a:r>
            <a:r>
              <a:rPr lang="sl-SI" sz="3200" dirty="0" smtClean="0"/>
              <a:t>znači</a:t>
            </a:r>
            <a:r>
              <a:rPr lang="en-US" sz="3200" dirty="0" smtClean="0"/>
              <a:t> </a:t>
            </a:r>
            <a:r>
              <a:rPr lang="en-US" sz="3200" dirty="0"/>
              <a:t>da je </a:t>
            </a:r>
            <a:r>
              <a:rPr lang="en-US" sz="3200" dirty="0" err="1"/>
              <a:t>sist</a:t>
            </a:r>
            <a:r>
              <a:rPr lang="sl-SI" sz="3200" dirty="0"/>
              <a:t>e</a:t>
            </a:r>
            <a:r>
              <a:rPr lang="en-US" sz="3200" dirty="0"/>
              <a:t>m </a:t>
            </a:r>
            <a:r>
              <a:rPr lang="en-US" sz="3200" dirty="0" err="1"/>
              <a:t>doprinosa</a:t>
            </a:r>
            <a:r>
              <a:rPr lang="en-US" sz="3200" dirty="0"/>
              <a:t> </a:t>
            </a:r>
            <a:r>
              <a:rPr lang="en-US" sz="3200" dirty="0" err="1"/>
              <a:t>za</a:t>
            </a:r>
            <a:r>
              <a:rPr lang="en-US" sz="3200" dirty="0"/>
              <a:t> </a:t>
            </a:r>
            <a:r>
              <a:rPr lang="en-US" sz="3200" dirty="0" err="1"/>
              <a:t>socijalno</a:t>
            </a:r>
            <a:r>
              <a:rPr lang="en-US" sz="3200" dirty="0"/>
              <a:t> </a:t>
            </a:r>
            <a:r>
              <a:rPr lang="en-US" sz="3200" dirty="0" err="1"/>
              <a:t>os</a:t>
            </a:r>
            <a:r>
              <a:rPr lang="sl-SI" sz="3200" dirty="0"/>
              <a:t>i</a:t>
            </a:r>
            <a:r>
              <a:rPr lang="en-US" sz="3200" dirty="0" err="1"/>
              <a:t>guranje</a:t>
            </a:r>
            <a:r>
              <a:rPr lang="en-US" sz="3200" dirty="0"/>
              <a:t> </a:t>
            </a:r>
            <a:r>
              <a:rPr lang="sl-SI" sz="3200" dirty="0"/>
              <a:t>odredjen zakonom kao </a:t>
            </a:r>
            <a:r>
              <a:rPr lang="en-US" sz="3200" dirty="0"/>
              <a:t> </a:t>
            </a:r>
            <a:r>
              <a:rPr lang="en-US" sz="3200" dirty="0" err="1" smtClean="0"/>
              <a:t>obavezuju</a:t>
            </a:r>
            <a:r>
              <a:rPr lang="sl-SI" sz="3200" dirty="0"/>
              <a:t>ć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/>
              <a:t>kako</a:t>
            </a:r>
            <a:r>
              <a:rPr lang="en-US" sz="3200" dirty="0"/>
              <a:t> </a:t>
            </a:r>
            <a:r>
              <a:rPr lang="en-US" sz="3200" dirty="0" err="1"/>
              <a:t>za</a:t>
            </a:r>
            <a:r>
              <a:rPr lang="en-US" sz="3200" dirty="0"/>
              <a:t> </a:t>
            </a:r>
            <a:r>
              <a:rPr lang="en-US" sz="3200" dirty="0" err="1" smtClean="0"/>
              <a:t>fizi</a:t>
            </a:r>
            <a:r>
              <a:rPr lang="sr-Latn-ME" sz="3200" dirty="0" smtClean="0"/>
              <a:t>č</a:t>
            </a:r>
            <a:r>
              <a:rPr lang="en-US" sz="3200" dirty="0" err="1" smtClean="0"/>
              <a:t>ka</a:t>
            </a:r>
            <a:r>
              <a:rPr lang="en-US" sz="3200" dirty="0" smtClean="0"/>
              <a:t> </a:t>
            </a:r>
            <a:r>
              <a:rPr lang="en-US" sz="3200" dirty="0" err="1"/>
              <a:t>tako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za</a:t>
            </a:r>
            <a:r>
              <a:rPr lang="en-US" sz="3200" dirty="0"/>
              <a:t> </a:t>
            </a:r>
            <a:r>
              <a:rPr lang="en-US" sz="3200" dirty="0" err="1"/>
              <a:t>pravna</a:t>
            </a:r>
            <a:r>
              <a:rPr lang="en-US" sz="3200" dirty="0"/>
              <a:t> </a:t>
            </a:r>
            <a:r>
              <a:rPr lang="sl-SI" sz="3200" dirty="0"/>
              <a:t>li</a:t>
            </a:r>
            <a:r>
              <a:rPr lang="en-US" sz="3200" dirty="0"/>
              <a:t>ca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koja</a:t>
            </a:r>
            <a:r>
              <a:rPr lang="en-US" sz="3200" dirty="0"/>
              <a:t> se </a:t>
            </a:r>
            <a:r>
              <a:rPr lang="en-US" sz="3200" dirty="0" err="1"/>
              <a:t>odnosi</a:t>
            </a:r>
            <a:r>
              <a:rPr lang="en-US" sz="3200" dirty="0"/>
              <a:t>;</a:t>
            </a:r>
            <a:endParaRPr lang="sl-SI" sz="3200" dirty="0"/>
          </a:p>
          <a:p>
            <a:pPr marL="609600" indent="-609600" algn="just">
              <a:lnSpc>
                <a:spcPct val="80000"/>
              </a:lnSpc>
              <a:buFontTx/>
              <a:buAutoNum type="arabicParenR"/>
            </a:pPr>
            <a:r>
              <a:rPr lang="en-US" sz="3200" dirty="0"/>
              <a:t> </a:t>
            </a:r>
            <a:r>
              <a:rPr lang="en-US" sz="3200" b="1" dirty="0"/>
              <a:t>N</a:t>
            </a:r>
            <a:r>
              <a:rPr lang="sl-SI" sz="3200" b="1" dirty="0" smtClean="0"/>
              <a:t>ačelo</a:t>
            </a:r>
            <a:r>
              <a:rPr lang="en-US" sz="3200" b="1" dirty="0" smtClean="0"/>
              <a:t> </a:t>
            </a:r>
            <a:r>
              <a:rPr lang="en-US" sz="3200" b="1" dirty="0" err="1"/>
              <a:t>pluraliteta</a:t>
            </a:r>
            <a:r>
              <a:rPr lang="en-US" sz="3200" b="1" dirty="0"/>
              <a:t> </a:t>
            </a:r>
            <a:r>
              <a:rPr lang="en-US" sz="3200" b="1" dirty="0" err="1"/>
              <a:t>i</a:t>
            </a:r>
            <a:r>
              <a:rPr lang="sl-SI" sz="3200" b="1" dirty="0"/>
              <a:t>z</a:t>
            </a:r>
            <a:r>
              <a:rPr lang="en-US" sz="3200" b="1" dirty="0" err="1"/>
              <a:t>vora</a:t>
            </a:r>
            <a:r>
              <a:rPr lang="en-US" sz="3200" b="1" dirty="0"/>
              <a:t> </a:t>
            </a:r>
            <a:r>
              <a:rPr lang="sl-SI" sz="3200" b="1" dirty="0"/>
              <a:t>finansiranja</a:t>
            </a:r>
            <a:r>
              <a:rPr lang="en-US" sz="3200" dirty="0"/>
              <a:t> - </a:t>
            </a:r>
            <a:r>
              <a:rPr lang="en-US" sz="3200" dirty="0" err="1" smtClean="0"/>
              <a:t>zna</a:t>
            </a:r>
            <a:r>
              <a:rPr lang="sl-SI" sz="3200" dirty="0"/>
              <a:t>č</a:t>
            </a:r>
            <a:r>
              <a:rPr lang="sl-SI" sz="3200" dirty="0" smtClean="0"/>
              <a:t>i</a:t>
            </a:r>
            <a:r>
              <a:rPr lang="en-US" sz="3200" dirty="0" smtClean="0"/>
              <a:t> </a:t>
            </a:r>
            <a:r>
              <a:rPr lang="en-US" sz="3200" dirty="0"/>
              <a:t>da se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doprinosa</a:t>
            </a:r>
            <a:r>
              <a:rPr lang="en-US" sz="3200" dirty="0"/>
              <a:t> </a:t>
            </a:r>
            <a:r>
              <a:rPr lang="en-US" sz="3200" dirty="0" err="1"/>
              <a:t>za</a:t>
            </a:r>
            <a:r>
              <a:rPr lang="en-US" sz="3200" dirty="0"/>
              <a:t> </a:t>
            </a:r>
            <a:r>
              <a:rPr lang="en-US" sz="3200" dirty="0" err="1"/>
              <a:t>socijalno</a:t>
            </a:r>
            <a:r>
              <a:rPr lang="sl-SI" sz="3200" dirty="0"/>
              <a:t> osiguranje </a:t>
            </a:r>
            <a:r>
              <a:rPr lang="en-US" sz="3200" dirty="0"/>
              <a:t> </a:t>
            </a:r>
            <a:r>
              <a:rPr lang="en-US" sz="3200" dirty="0" err="1"/>
              <a:t>zasniva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ekon</a:t>
            </a:r>
            <a:r>
              <a:rPr lang="sl-SI" sz="3200" dirty="0"/>
              <a:t>m</a:t>
            </a:r>
            <a:r>
              <a:rPr lang="en-US" sz="3200" dirty="0" err="1"/>
              <a:t>skoj</a:t>
            </a:r>
            <a:r>
              <a:rPr lang="en-US" sz="3200" dirty="0"/>
              <a:t> </a:t>
            </a:r>
            <a:r>
              <a:rPr lang="en-US" sz="3200" dirty="0" err="1"/>
              <a:t>snaz</a:t>
            </a:r>
            <a:r>
              <a:rPr lang="sl-SI" sz="3200" dirty="0"/>
              <a:t>i</a:t>
            </a:r>
            <a:r>
              <a:rPr lang="en-US" sz="3200" dirty="0"/>
              <a:t> </a:t>
            </a:r>
            <a:r>
              <a:rPr lang="en-US" sz="3200" dirty="0" err="1"/>
              <a:t>osigura</a:t>
            </a:r>
            <a:r>
              <a:rPr lang="sl-SI" sz="3200" dirty="0"/>
              <a:t>ni</a:t>
            </a:r>
            <a:r>
              <a:rPr lang="en-US" sz="3200" dirty="0" err="1"/>
              <a:t>ka</a:t>
            </a:r>
            <a:r>
              <a:rPr lang="en-US" sz="3200" dirty="0"/>
              <a:t>, </a:t>
            </a:r>
            <a:r>
              <a:rPr lang="en-US" sz="3200" dirty="0" err="1"/>
              <a:t>poslodavaca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drugih</a:t>
            </a:r>
            <a:r>
              <a:rPr lang="en-US" sz="3200" dirty="0"/>
              <a:t> </a:t>
            </a:r>
            <a:r>
              <a:rPr lang="en-US" sz="3200" dirty="0" err="1"/>
              <a:t>obveznika</a:t>
            </a:r>
            <a:r>
              <a:rPr lang="en-US" sz="3200" dirty="0"/>
              <a:t>;</a:t>
            </a:r>
            <a:endParaRPr lang="sl-SI" sz="3200" dirty="0"/>
          </a:p>
          <a:p>
            <a:pPr marL="609600" indent="-609600" algn="just">
              <a:lnSpc>
                <a:spcPct val="80000"/>
              </a:lnSpc>
              <a:buFontTx/>
              <a:buAutoNum type="arabicParenR"/>
            </a:pPr>
            <a:r>
              <a:rPr lang="en-US" sz="3200" dirty="0"/>
              <a:t> </a:t>
            </a:r>
            <a:r>
              <a:rPr lang="en-US" sz="3200" b="1" dirty="0"/>
              <a:t>N</a:t>
            </a:r>
            <a:r>
              <a:rPr lang="sl-SI" sz="3200" b="1" dirty="0" smtClean="0"/>
              <a:t>ačelo</a:t>
            </a:r>
            <a:r>
              <a:rPr lang="en-US" sz="3200" b="1" dirty="0" smtClean="0"/>
              <a:t> </a:t>
            </a:r>
            <a:r>
              <a:rPr lang="en-US" sz="3200" b="1" dirty="0" err="1"/>
              <a:t>proporcionalnosti</a:t>
            </a:r>
            <a:r>
              <a:rPr lang="en-US" sz="3200" dirty="0"/>
              <a:t> - </a:t>
            </a:r>
            <a:r>
              <a:rPr lang="en-US" sz="3200" dirty="0" err="1"/>
              <a:t>zna</a:t>
            </a:r>
            <a:r>
              <a:rPr lang="sl-SI" sz="3200" dirty="0"/>
              <a:t>c</a:t>
            </a:r>
            <a:r>
              <a:rPr lang="en-US" sz="3200" dirty="0" err="1"/>
              <a:t>i</a:t>
            </a:r>
            <a:r>
              <a:rPr lang="en-US" sz="3200" dirty="0"/>
              <a:t> da se </a:t>
            </a:r>
            <a:r>
              <a:rPr lang="en-US" sz="3200" dirty="0" err="1"/>
              <a:t>doprinosi</a:t>
            </a:r>
            <a:r>
              <a:rPr lang="en-US" sz="3200" dirty="0"/>
              <a:t> </a:t>
            </a:r>
            <a:r>
              <a:rPr lang="en-US" sz="3200" dirty="0" err="1"/>
              <a:t>za</a:t>
            </a:r>
            <a:r>
              <a:rPr lang="en-US" sz="3200" dirty="0"/>
              <a:t> </a:t>
            </a:r>
            <a:r>
              <a:rPr lang="en-US" sz="3200" dirty="0" err="1"/>
              <a:t>socijalno</a:t>
            </a:r>
            <a:r>
              <a:rPr lang="en-US" sz="3200" dirty="0"/>
              <a:t> </a:t>
            </a:r>
            <a:r>
              <a:rPr lang="en-US" sz="3200" dirty="0" err="1"/>
              <a:t>osiguranje</a:t>
            </a:r>
            <a:r>
              <a:rPr lang="en-US" sz="3200" dirty="0"/>
              <a:t> </a:t>
            </a:r>
            <a:r>
              <a:rPr lang="sl-SI" sz="3200" dirty="0" smtClean="0"/>
              <a:t>plaćaju</a:t>
            </a:r>
            <a:r>
              <a:rPr lang="en-US" sz="3200" dirty="0" smtClean="0"/>
              <a:t> </a:t>
            </a:r>
            <a:r>
              <a:rPr lang="en-US" sz="3200" dirty="0" err="1"/>
              <a:t>po</a:t>
            </a:r>
            <a:r>
              <a:rPr lang="en-US" sz="3200" dirty="0"/>
              <a:t> </a:t>
            </a:r>
            <a:r>
              <a:rPr lang="en-US" sz="3200" dirty="0" err="1"/>
              <a:t>proporcionalnim</a:t>
            </a:r>
            <a:r>
              <a:rPr lang="en-US" sz="3200" dirty="0"/>
              <a:t> </a:t>
            </a:r>
            <a:r>
              <a:rPr lang="en-US" sz="3200" dirty="0" err="1"/>
              <a:t>stopama</a:t>
            </a:r>
            <a:r>
              <a:rPr lang="en-US" sz="3200" dirty="0"/>
              <a:t>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3DB3A-80CD-40C7-98EA-6DDE4142325B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0111-6866-48A7-8998-2CEE9173AB87}" type="slidenum">
              <a:rPr lang="en-US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15063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5" name="Rectangle 3"/>
          <p:cNvSpPr>
            <a:spLocks noGrp="1" noChangeArrowheads="1"/>
          </p:cNvSpPr>
          <p:nvPr>
            <p:ph idx="1"/>
          </p:nvPr>
        </p:nvSpPr>
        <p:spPr>
          <a:xfrm>
            <a:off x="739588" y="524435"/>
            <a:ext cx="10614212" cy="5652528"/>
          </a:xfrm>
        </p:spPr>
        <p:txBody>
          <a:bodyPr>
            <a:normAutofit/>
          </a:bodyPr>
          <a:lstStyle/>
          <a:p>
            <a:pPr marL="990600" lvl="1" indent="-533400">
              <a:buNone/>
            </a:pPr>
            <a:r>
              <a:rPr lang="en-US" sz="3600" dirty="0" smtClean="0"/>
              <a:t> </a:t>
            </a:r>
            <a:r>
              <a:rPr lang="en-US" sz="3600" dirty="0" err="1"/>
              <a:t>Osi</a:t>
            </a:r>
            <a:r>
              <a:rPr lang="sl-SI" sz="3600" dirty="0"/>
              <a:t>gur</a:t>
            </a:r>
            <a:r>
              <a:rPr lang="en-US" sz="3600" dirty="0" err="1"/>
              <a:t>anici</a:t>
            </a:r>
            <a:r>
              <a:rPr lang="en-US" sz="3600" dirty="0"/>
              <a:t> - to je </a:t>
            </a:r>
            <a:r>
              <a:rPr lang="en-US" sz="3600" dirty="0" err="1"/>
              <a:t>najbrojnija</a:t>
            </a:r>
            <a:r>
              <a:rPr lang="en-US" sz="3600" dirty="0"/>
              <a:t> </a:t>
            </a:r>
            <a:r>
              <a:rPr lang="en-US" sz="3600" dirty="0" err="1"/>
              <a:t>grupa</a:t>
            </a:r>
            <a:r>
              <a:rPr lang="en-US" sz="3600" dirty="0"/>
              <a:t> </a:t>
            </a:r>
            <a:r>
              <a:rPr lang="en-US" sz="3600" dirty="0" err="1"/>
              <a:t>obveznika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nju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err="1"/>
              <a:t>ine</a:t>
            </a:r>
            <a:r>
              <a:rPr lang="en-US" sz="3600" dirty="0"/>
              <a:t>: </a:t>
            </a:r>
            <a:endParaRPr lang="sl-SI" sz="3600" dirty="0"/>
          </a:p>
          <a:p>
            <a:pPr marL="990600" lvl="1" indent="-533400">
              <a:buFontTx/>
              <a:buAutoNum type="alphaLcParenBoth"/>
            </a:pPr>
            <a:r>
              <a:rPr lang="en-US" sz="3600" dirty="0" err="1"/>
              <a:t>lica</a:t>
            </a:r>
            <a:r>
              <a:rPr lang="en-US" sz="3600" dirty="0"/>
              <a:t> </a:t>
            </a:r>
            <a:r>
              <a:rPr lang="en-US" sz="3600" dirty="0" err="1"/>
              <a:t>koja</a:t>
            </a:r>
            <a:r>
              <a:rPr lang="en-US" sz="3600" dirty="0"/>
              <a:t> se </a:t>
            </a:r>
            <a:r>
              <a:rPr lang="en-US" sz="3600" dirty="0" err="1"/>
              <a:t>nalaze</a:t>
            </a:r>
            <a:r>
              <a:rPr lang="en-US" sz="3600" dirty="0"/>
              <a:t> u </a:t>
            </a:r>
            <a:r>
              <a:rPr lang="sl-SI" sz="3600" dirty="0"/>
              <a:t>radnom</a:t>
            </a:r>
            <a:r>
              <a:rPr lang="en-US" sz="3600" dirty="0"/>
              <a:t> </a:t>
            </a:r>
            <a:r>
              <a:rPr lang="en-US" sz="3600" dirty="0" err="1"/>
              <a:t>odnosu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sva</a:t>
            </a:r>
            <a:r>
              <a:rPr lang="en-US" sz="3600" dirty="0"/>
              <a:t> </a:t>
            </a:r>
            <a:r>
              <a:rPr lang="en-US" sz="3600" dirty="0" err="1"/>
              <a:t>izabrana</a:t>
            </a:r>
            <a:r>
              <a:rPr lang="en-US" sz="3600" dirty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imenovana</a:t>
            </a:r>
            <a:r>
              <a:rPr lang="en-US" sz="3600" dirty="0"/>
              <a:t> </a:t>
            </a:r>
            <a:r>
              <a:rPr lang="en-US" sz="3600" dirty="0" err="1"/>
              <a:t>lica</a:t>
            </a:r>
            <a:r>
              <a:rPr lang="en-US" sz="3600" dirty="0"/>
              <a:t> </a:t>
            </a:r>
            <a:r>
              <a:rPr lang="en-US" sz="3600" dirty="0" err="1"/>
              <a:t>koja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en-US" sz="3600" dirty="0"/>
              <a:t> rad </a:t>
            </a:r>
            <a:r>
              <a:rPr lang="en-US" sz="3600" dirty="0" err="1"/>
              <a:t>primaju</a:t>
            </a:r>
            <a:r>
              <a:rPr lang="en-US" sz="3600" dirty="0"/>
              <a:t> </a:t>
            </a:r>
            <a:r>
              <a:rPr lang="en-US" sz="3600" dirty="0" err="1"/>
              <a:t>platu</a:t>
            </a:r>
            <a:r>
              <a:rPr lang="en-US" sz="3600" dirty="0"/>
              <a:t> </a:t>
            </a:r>
            <a:r>
              <a:rPr lang="sl-SI" sz="3600" dirty="0"/>
              <a:t>il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ostvaruju</a:t>
            </a:r>
            <a:r>
              <a:rPr lang="en-US" sz="3600" dirty="0"/>
              <a:t> </a:t>
            </a:r>
            <a:r>
              <a:rPr lang="en-US" sz="3600" dirty="0" err="1"/>
              <a:t>drugu</a:t>
            </a:r>
            <a:r>
              <a:rPr lang="en-US" sz="3600" dirty="0"/>
              <a:t> </a:t>
            </a:r>
            <a:r>
              <a:rPr lang="en-US" sz="3600" dirty="0" err="1"/>
              <a:t>naknadu</a:t>
            </a:r>
            <a:r>
              <a:rPr lang="en-US" sz="3600" dirty="0"/>
              <a:t>; </a:t>
            </a:r>
            <a:endParaRPr lang="sl-SI" sz="3600" dirty="0"/>
          </a:p>
          <a:p>
            <a:pPr marL="990600" lvl="1" indent="-533400">
              <a:buFontTx/>
              <a:buAutoNum type="alphaLcParenBoth"/>
            </a:pPr>
            <a:r>
              <a:rPr lang="en-US" sz="3600" dirty="0"/>
              <a:t> </a:t>
            </a:r>
            <a:r>
              <a:rPr lang="en-US" sz="3600" dirty="0" err="1"/>
              <a:t>lica</a:t>
            </a:r>
            <a:r>
              <a:rPr lang="en-US" sz="3600" dirty="0"/>
              <a:t> </a:t>
            </a:r>
            <a:r>
              <a:rPr lang="en-US" sz="3600" dirty="0" err="1"/>
              <a:t>koja</a:t>
            </a:r>
            <a:r>
              <a:rPr lang="en-US" sz="3600" dirty="0"/>
              <a:t> </a:t>
            </a:r>
            <a:r>
              <a:rPr lang="en-US" sz="3600" dirty="0" err="1"/>
              <a:t>samostalno</a:t>
            </a:r>
            <a:r>
              <a:rPr lang="sl-SI" sz="3600" dirty="0"/>
              <a:t> </a:t>
            </a:r>
            <a:r>
              <a:rPr lang="en-US" sz="3600" dirty="0" err="1"/>
              <a:t>obavljaju</a:t>
            </a:r>
            <a:r>
              <a:rPr lang="en-US" sz="3600" dirty="0"/>
              <a:t> </a:t>
            </a:r>
            <a:r>
              <a:rPr lang="en-US" sz="3600" dirty="0" err="1"/>
              <a:t>privrednu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sr-Latn-ME" sz="3600" dirty="0"/>
              <a:t>l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drugu</a:t>
            </a:r>
            <a:r>
              <a:rPr lang="en-US" sz="3600" dirty="0"/>
              <a:t> d</a:t>
            </a:r>
            <a:r>
              <a:rPr lang="sl-SI" sz="3600" dirty="0"/>
              <a:t>j</a:t>
            </a:r>
            <a:r>
              <a:rPr lang="en-US" sz="3600" dirty="0" err="1"/>
              <a:t>ela</a:t>
            </a:r>
            <a:r>
              <a:rPr lang="sl-SI" sz="3600" dirty="0"/>
              <a:t>tn</a:t>
            </a:r>
            <a:r>
              <a:rPr lang="en-US" sz="3600" dirty="0" err="1"/>
              <a:t>ost</a:t>
            </a:r>
            <a:r>
              <a:rPr lang="en-US" sz="3600" dirty="0"/>
              <a:t>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osnovno</a:t>
            </a:r>
            <a:r>
              <a:rPr lang="en-US" sz="3600" dirty="0"/>
              <a:t> </a:t>
            </a:r>
            <a:r>
              <a:rPr lang="en-US" sz="3600" dirty="0" err="1"/>
              <a:t>zanimanje</a:t>
            </a:r>
            <a:r>
              <a:rPr lang="en-US" sz="3600" dirty="0"/>
              <a:t>.	</a:t>
            </a:r>
          </a:p>
          <a:p>
            <a:pPr marL="609600" indent="-609600"/>
            <a:endParaRPr lang="en-US" dirty="0"/>
          </a:p>
          <a:p>
            <a:pPr marL="609600" indent="-60960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05DE-7847-402B-B956-DD1AA5A77302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ED1C0-F85B-4670-B3FD-05440378C29D}" type="slidenum">
              <a:rPr lang="en-US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81995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672353" y="116633"/>
            <a:ext cx="10932459" cy="6009531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 err="1" smtClean="0"/>
              <a:t>Poslodavci</a:t>
            </a:r>
            <a:r>
              <a:rPr lang="en-US" sz="3600" dirty="0" smtClean="0"/>
              <a:t> </a:t>
            </a:r>
            <a:r>
              <a:rPr lang="en-US" sz="3600" dirty="0"/>
              <a:t>- </a:t>
            </a:r>
            <a:r>
              <a:rPr lang="en-US" sz="3600" dirty="0" err="1"/>
              <a:t>sva</a:t>
            </a:r>
            <a:r>
              <a:rPr lang="en-US" sz="3600" dirty="0"/>
              <a:t> </a:t>
            </a:r>
            <a:r>
              <a:rPr lang="en-US" sz="3600" dirty="0" err="1"/>
              <a:t>pravna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fizi</a:t>
            </a:r>
            <a:r>
              <a:rPr lang="sl-SI" sz="3600" dirty="0"/>
              <a:t>c</a:t>
            </a:r>
            <a:r>
              <a:rPr lang="en-US" sz="3600" dirty="0" err="1"/>
              <a:t>ka</a:t>
            </a:r>
            <a:r>
              <a:rPr lang="en-US" sz="3600" dirty="0"/>
              <a:t> </a:t>
            </a:r>
            <a:r>
              <a:rPr lang="en-US" sz="3600" dirty="0" err="1"/>
              <a:t>lica</a:t>
            </a:r>
            <a:r>
              <a:rPr lang="en-US" sz="3600" dirty="0"/>
              <a:t> </a:t>
            </a:r>
            <a:r>
              <a:rPr lang="en-US" sz="3600" dirty="0" err="1"/>
              <a:t>koja</a:t>
            </a:r>
            <a:r>
              <a:rPr lang="en-US" sz="3600" dirty="0"/>
              <a:t> </a:t>
            </a:r>
            <a:r>
              <a:rPr lang="en-US" sz="3600" dirty="0" err="1"/>
              <a:t>imaju</a:t>
            </a:r>
            <a:r>
              <a:rPr lang="en-US" sz="3600" dirty="0"/>
              <a:t> </a:t>
            </a:r>
            <a:r>
              <a:rPr lang="en-US" sz="3600" dirty="0" err="1"/>
              <a:t>zaposlene</a:t>
            </a:r>
            <a:r>
              <a:rPr lang="en-US" sz="3600" dirty="0"/>
              <a:t>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 err="1"/>
              <a:t>Os</a:t>
            </a:r>
            <a:r>
              <a:rPr lang="sl-SI" sz="3600" dirty="0"/>
              <a:t>n</a:t>
            </a:r>
            <a:r>
              <a:rPr lang="en-US" sz="3600" dirty="0" err="1"/>
              <a:t>ovicu</a:t>
            </a:r>
            <a:r>
              <a:rPr lang="en-US" sz="3600" dirty="0"/>
              <a:t> </a:t>
            </a:r>
            <a:r>
              <a:rPr lang="en-US" sz="3600" dirty="0" err="1"/>
              <a:t>doprinosa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socijalno</a:t>
            </a:r>
            <a:r>
              <a:rPr lang="en-US" sz="3600" dirty="0"/>
              <a:t> </a:t>
            </a:r>
            <a:r>
              <a:rPr lang="en-US" sz="3600" dirty="0" err="1"/>
              <a:t>osiguranje</a:t>
            </a:r>
            <a:r>
              <a:rPr lang="en-US" sz="3600" dirty="0"/>
              <a:t> </a:t>
            </a:r>
            <a:r>
              <a:rPr lang="en-US" sz="3600" dirty="0" err="1"/>
              <a:t>kako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zaposlene</a:t>
            </a:r>
            <a:r>
              <a:rPr lang="en-US" sz="3600" dirty="0"/>
              <a:t> </a:t>
            </a:r>
            <a:r>
              <a:rPr lang="en-US" sz="3600" dirty="0" err="1"/>
              <a:t>tako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pos</a:t>
            </a:r>
            <a:r>
              <a:rPr lang="sl-SI" sz="3600" dirty="0"/>
              <a:t>lo</a:t>
            </a:r>
            <a:r>
              <a:rPr lang="en-US" sz="3600" dirty="0" err="1"/>
              <a:t>davca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err="1" smtClean="0"/>
              <a:t>ini</a:t>
            </a:r>
            <a:r>
              <a:rPr lang="en-US" sz="3600" dirty="0"/>
              <a:t>: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3600" dirty="0"/>
              <a:t> </a:t>
            </a:r>
            <a:r>
              <a:rPr lang="sl-SI" sz="3600" dirty="0"/>
              <a:t>-</a:t>
            </a:r>
            <a:r>
              <a:rPr lang="en-US" sz="3600" dirty="0" err="1"/>
              <a:t>zarada</a:t>
            </a:r>
            <a:r>
              <a:rPr lang="en-US" sz="3600" dirty="0"/>
              <a:t>, </a:t>
            </a:r>
            <a:r>
              <a:rPr lang="en-US" sz="3600" dirty="0" err="1"/>
              <a:t>odnosno</a:t>
            </a:r>
            <a:r>
              <a:rPr lang="en-US" sz="3600" dirty="0"/>
              <a:t> </a:t>
            </a:r>
            <a:r>
              <a:rPr lang="en-US" sz="3600" dirty="0" err="1"/>
              <a:t>plata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druga</a:t>
            </a:r>
            <a:r>
              <a:rPr lang="en-US" sz="3600" dirty="0"/>
              <a:t> li</a:t>
            </a:r>
            <a:r>
              <a:rPr lang="sl-SI" sz="3600" dirty="0"/>
              <a:t>č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primanja</a:t>
            </a:r>
            <a:r>
              <a:rPr lang="en-US" sz="3600" dirty="0"/>
              <a:t>;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3600" dirty="0"/>
              <a:t> </a:t>
            </a:r>
            <a:r>
              <a:rPr lang="sr-Latn-ME" sz="3600" dirty="0"/>
              <a:t>-</a:t>
            </a:r>
            <a:r>
              <a:rPr lang="en-US" sz="3600" dirty="0" err="1"/>
              <a:t>naknada</a:t>
            </a:r>
            <a:r>
              <a:rPr lang="en-US" sz="3600" dirty="0"/>
              <a:t> </a:t>
            </a:r>
            <a:r>
              <a:rPr lang="en-US" sz="3600" dirty="0" err="1"/>
              <a:t>zarade</a:t>
            </a:r>
            <a:r>
              <a:rPr lang="en-US" sz="3600" dirty="0"/>
              <a:t>, </a:t>
            </a:r>
            <a:r>
              <a:rPr lang="en-US" sz="3600" dirty="0" err="1"/>
              <a:t>odnosno</a:t>
            </a:r>
            <a:r>
              <a:rPr lang="en-US" sz="3600" dirty="0"/>
              <a:t> plate </a:t>
            </a:r>
            <a:r>
              <a:rPr lang="sl-SI" sz="3600" dirty="0"/>
              <a:t>z</a:t>
            </a:r>
            <a:r>
              <a:rPr lang="en-US" sz="3600" dirty="0"/>
              <a:t>a v</a:t>
            </a:r>
            <a:r>
              <a:rPr lang="sl-SI" sz="3600" dirty="0"/>
              <a:t>rij</a:t>
            </a:r>
            <a:r>
              <a:rPr lang="en-US" sz="3600" dirty="0" err="1"/>
              <a:t>eme</a:t>
            </a:r>
            <a:r>
              <a:rPr lang="en-US" sz="3600" dirty="0"/>
              <a:t> </a:t>
            </a:r>
            <a:r>
              <a:rPr lang="en-US" sz="3600" dirty="0" err="1"/>
              <a:t>privremene</a:t>
            </a:r>
            <a:r>
              <a:rPr lang="en-US" sz="3600" dirty="0"/>
              <a:t> </a:t>
            </a:r>
            <a:r>
              <a:rPr lang="en-US" sz="3600" dirty="0" err="1"/>
              <a:t>spr</a:t>
            </a:r>
            <a:r>
              <a:rPr lang="sl-SI" sz="3600" dirty="0"/>
              <a:t>ij</a:t>
            </a:r>
            <a:r>
              <a:rPr lang="en-US" sz="3600" dirty="0"/>
              <a:t>e</a:t>
            </a:r>
            <a:r>
              <a:rPr lang="sl-SI" sz="3600" dirty="0"/>
              <a:t>ce</a:t>
            </a:r>
            <a:r>
              <a:rPr lang="en-US" sz="3600" dirty="0" err="1"/>
              <a:t>nosti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rad </a:t>
            </a:r>
            <a:r>
              <a:rPr lang="en-US" sz="3600" dirty="0" err="1" smtClean="0"/>
              <a:t>koje</a:t>
            </a:r>
            <a:r>
              <a:rPr lang="sr-Latn-ME" sz="3600" dirty="0" smtClean="0"/>
              <a:t> </a:t>
            </a:r>
            <a:r>
              <a:rPr lang="en-US" sz="3600" dirty="0" err="1" smtClean="0"/>
              <a:t>ispla</a:t>
            </a:r>
            <a:r>
              <a:rPr lang="sl-SI" sz="3600" dirty="0"/>
              <a:t>ć</a:t>
            </a:r>
            <a:r>
              <a:rPr lang="en-US" sz="3600" dirty="0" err="1"/>
              <a:t>uje</a:t>
            </a:r>
            <a:r>
              <a:rPr lang="en-US" sz="3600" dirty="0"/>
              <a:t> </a:t>
            </a:r>
            <a:r>
              <a:rPr lang="en-US" sz="3600" dirty="0" err="1"/>
              <a:t>poslodavac</a:t>
            </a:r>
            <a:r>
              <a:rPr lang="en-US" sz="3600" dirty="0"/>
              <a:t>, </a:t>
            </a:r>
            <a:r>
              <a:rPr lang="en-US" sz="3600" dirty="0" err="1"/>
              <a:t>porodiljskog</a:t>
            </a:r>
            <a:r>
              <a:rPr lang="en-US" sz="3600" dirty="0"/>
              <a:t> </a:t>
            </a:r>
            <a:r>
              <a:rPr lang="en-US" sz="3600" dirty="0" err="1"/>
              <a:t>odsustva</a:t>
            </a:r>
            <a:r>
              <a:rPr lang="en-US" sz="3600" dirty="0"/>
              <a:t>,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v</a:t>
            </a:r>
            <a:r>
              <a:rPr lang="sl-SI" sz="3600" dirty="0"/>
              <a:t>rij</a:t>
            </a:r>
            <a:r>
              <a:rPr lang="en-US" sz="3600" dirty="0" err="1"/>
              <a:t>eme</a:t>
            </a:r>
            <a:r>
              <a:rPr lang="en-US" sz="3600" dirty="0"/>
              <a:t> p</a:t>
            </a:r>
            <a:r>
              <a:rPr lang="sl-SI" sz="3600" dirty="0"/>
              <a:t>l</a:t>
            </a:r>
            <a:r>
              <a:rPr lang="en-US" sz="3600" dirty="0"/>
              <a:t>a</a:t>
            </a:r>
            <a:r>
              <a:rPr lang="sl-SI" sz="3600" dirty="0"/>
              <a:t>ć</a:t>
            </a:r>
            <a:r>
              <a:rPr lang="en-US" sz="3600" dirty="0" err="1"/>
              <a:t>enog</a:t>
            </a:r>
            <a:r>
              <a:rPr lang="en-US" sz="3600" dirty="0"/>
              <a:t> </a:t>
            </a:r>
            <a:r>
              <a:rPr lang="en-US" sz="3600" dirty="0" err="1"/>
              <a:t>odsustva</a:t>
            </a:r>
            <a:r>
              <a:rPr lang="en-US" sz="3600" dirty="0"/>
              <a:t>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1B74-3DE5-431D-BDA4-F4F9705CCBFD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5AAA-436E-447B-BC02-7BB29FFB4E5D}" type="slidenum">
              <a:rPr lang="en-US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55197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97541"/>
            <a:ext cx="10515600" cy="567942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sl-SI" dirty="0" smtClean="0"/>
          </a:p>
          <a:p>
            <a:pPr marL="0" indent="0" algn="just">
              <a:lnSpc>
                <a:spcPct val="80000"/>
              </a:lnSpc>
              <a:buNone/>
            </a:pPr>
            <a:r>
              <a:rPr lang="en-US" dirty="0"/>
              <a:t>- </a:t>
            </a:r>
            <a:r>
              <a:rPr lang="en-US" sz="3600" dirty="0" err="1"/>
              <a:t>naknada</a:t>
            </a:r>
            <a:r>
              <a:rPr lang="en-US" sz="3600" dirty="0"/>
              <a:t> </a:t>
            </a:r>
            <a:r>
              <a:rPr lang="en-US" sz="3600" dirty="0" err="1"/>
              <a:t>zarade</a:t>
            </a:r>
            <a:r>
              <a:rPr lang="en-US" sz="3600" dirty="0"/>
              <a:t>, </a:t>
            </a:r>
            <a:r>
              <a:rPr lang="en-US" sz="3600" dirty="0" err="1"/>
              <a:t>odnosno</a:t>
            </a:r>
            <a:r>
              <a:rPr lang="en-US" sz="3600" dirty="0"/>
              <a:t> plate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vr</a:t>
            </a:r>
            <a:r>
              <a:rPr lang="sr-Latn-ME" sz="3600" dirty="0"/>
              <a:t>ij</a:t>
            </a:r>
            <a:r>
              <a:rPr lang="en-US" sz="3600" dirty="0" err="1"/>
              <a:t>eme</a:t>
            </a:r>
            <a:r>
              <a:rPr lang="en-US" sz="3600" dirty="0"/>
              <a:t> </a:t>
            </a:r>
            <a:r>
              <a:rPr lang="en-US" sz="3600" dirty="0" err="1"/>
              <a:t>kori</a:t>
            </a:r>
            <a:r>
              <a:rPr lang="sr-Latn-ME" sz="3600" dirty="0"/>
              <a:t>šć</a:t>
            </a:r>
            <a:r>
              <a:rPr lang="en-US" sz="3600" dirty="0" err="1"/>
              <a:t>enja</a:t>
            </a:r>
            <a:r>
              <a:rPr lang="en-US" sz="3600" dirty="0"/>
              <a:t> </a:t>
            </a:r>
            <a:r>
              <a:rPr lang="en-US" sz="3600" dirty="0" err="1"/>
              <a:t>prava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prekvalifikaciju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dokvalifikaciju</a:t>
            </a:r>
            <a:r>
              <a:rPr lang="en-US" sz="3600" dirty="0"/>
              <a:t>, </a:t>
            </a:r>
            <a:r>
              <a:rPr lang="sl-SI" sz="3600" dirty="0"/>
              <a:t>č</a:t>
            </a:r>
            <a:r>
              <a:rPr lang="en-US" sz="3600" dirty="0" err="1"/>
              <a:t>ekanja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raspore</a:t>
            </a:r>
            <a:r>
              <a:rPr lang="sr-Latn-ME" sz="3600" dirty="0"/>
              <a:t>đ</a:t>
            </a:r>
            <a:r>
              <a:rPr lang="en-US" sz="3600" dirty="0" err="1"/>
              <a:t>ivanje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sl.</a:t>
            </a:r>
          </a:p>
          <a:p>
            <a:pPr algn="just">
              <a:lnSpc>
                <a:spcPct val="80000"/>
              </a:lnSpc>
            </a:pPr>
            <a:r>
              <a:rPr lang="sl-SI" sz="3600" dirty="0" smtClean="0"/>
              <a:t>(</a:t>
            </a:r>
            <a:r>
              <a:rPr lang="en-US" sz="3600" dirty="0"/>
              <a:t>U </a:t>
            </a:r>
            <a:r>
              <a:rPr lang="en-US" sz="3600" dirty="0" err="1" smtClean="0"/>
              <a:t>slu</a:t>
            </a:r>
            <a:r>
              <a:rPr lang="sl-SI" sz="3600" dirty="0"/>
              <a:t>č</a:t>
            </a:r>
            <a:r>
              <a:rPr lang="en-US" sz="3600" dirty="0" err="1" smtClean="0"/>
              <a:t>aju</a:t>
            </a:r>
            <a:r>
              <a:rPr lang="en-US" sz="3600" dirty="0" smtClean="0"/>
              <a:t> </a:t>
            </a:r>
            <a:r>
              <a:rPr lang="en-US" sz="3600" dirty="0" err="1"/>
              <a:t>preduzetnika</a:t>
            </a:r>
            <a:r>
              <a:rPr lang="en-US" sz="3600" dirty="0"/>
              <a:t> </a:t>
            </a:r>
            <a:r>
              <a:rPr lang="en-US" sz="3600" dirty="0" err="1"/>
              <a:t>osnovica</a:t>
            </a:r>
            <a:r>
              <a:rPr lang="en-US" sz="3600" dirty="0"/>
              <a:t> u </a:t>
            </a:r>
            <a:r>
              <a:rPr lang="en-US" sz="3600" dirty="0" err="1"/>
              <a:t>doprinosu</a:t>
            </a:r>
            <a:r>
              <a:rPr lang="en-US" sz="3600" dirty="0"/>
              <a:t> </a:t>
            </a:r>
            <a:r>
              <a:rPr lang="en-US" sz="3600" dirty="0" err="1"/>
              <a:t>predstavlja</a:t>
            </a:r>
            <a:r>
              <a:rPr lang="en-US" sz="3600" dirty="0"/>
              <a:t> </a:t>
            </a:r>
            <a:r>
              <a:rPr lang="en-US" sz="3600" dirty="0" err="1"/>
              <a:t>neto</a:t>
            </a:r>
            <a:r>
              <a:rPr lang="en-US" sz="3600" dirty="0"/>
              <a:t> </a:t>
            </a:r>
            <a:r>
              <a:rPr lang="en-US" sz="3600" dirty="0" err="1"/>
              <a:t>prihod</a:t>
            </a:r>
            <a:r>
              <a:rPr lang="en-US" sz="3600" dirty="0"/>
              <a:t> </a:t>
            </a:r>
            <a:r>
              <a:rPr lang="en-US" sz="3600" dirty="0" err="1" smtClean="0"/>
              <a:t>utvr</a:t>
            </a:r>
            <a:r>
              <a:rPr lang="sr-Latn-ME" sz="3600" dirty="0" smtClean="0"/>
              <a:t>đ</a:t>
            </a:r>
            <a:r>
              <a:rPr lang="en-US" sz="3600" dirty="0" err="1" smtClean="0"/>
              <a:t>en</a:t>
            </a:r>
            <a:r>
              <a:rPr lang="en-US" sz="3600" dirty="0" smtClean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 smtClean="0"/>
              <a:t>na</a:t>
            </a:r>
            <a:r>
              <a:rPr lang="sl-SI" sz="3600" dirty="0"/>
              <a:t>č</a:t>
            </a:r>
            <a:r>
              <a:rPr lang="en-US" sz="3600" dirty="0" smtClean="0"/>
              <a:t>in </a:t>
            </a:r>
            <a:r>
              <a:rPr lang="en-US" sz="3600" dirty="0" err="1"/>
              <a:t>kojim</a:t>
            </a:r>
            <a:r>
              <a:rPr lang="en-US" sz="3600" dirty="0"/>
              <a:t> se </a:t>
            </a:r>
            <a:r>
              <a:rPr lang="en-US" sz="3600" dirty="0" err="1"/>
              <a:t>ured</a:t>
            </a:r>
            <a:r>
              <a:rPr lang="sl-SI" sz="3600" dirty="0"/>
              <a:t>j</a:t>
            </a:r>
            <a:r>
              <a:rPr lang="en-US" sz="3600" dirty="0" err="1"/>
              <a:t>uje</a:t>
            </a:r>
            <a:r>
              <a:rPr lang="en-US" sz="3600" dirty="0"/>
              <a:t> </a:t>
            </a:r>
            <a:r>
              <a:rPr lang="en-US" sz="3600" dirty="0" err="1"/>
              <a:t>porez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dohodak</a:t>
            </a:r>
            <a:r>
              <a:rPr lang="en-US" sz="3600" dirty="0"/>
              <a:t> </a:t>
            </a:r>
            <a:r>
              <a:rPr lang="en-US" sz="3600" dirty="0" err="1" smtClean="0"/>
              <a:t>gra</a:t>
            </a:r>
            <a:r>
              <a:rPr lang="sr-Latn-ME" sz="3600" dirty="0" smtClean="0"/>
              <a:t>đ</a:t>
            </a:r>
            <a:r>
              <a:rPr lang="en-US" sz="3600" dirty="0" err="1" smtClean="0"/>
              <a:t>ana</a:t>
            </a:r>
            <a:r>
              <a:rPr lang="sr-Latn-ME" sz="3600" dirty="0" smtClean="0"/>
              <a:t>)</a:t>
            </a:r>
            <a:r>
              <a:rPr lang="en-US" sz="3600" dirty="0" smtClean="0"/>
              <a:t>.</a:t>
            </a:r>
            <a:endParaRPr lang="en-US" sz="3600" dirty="0"/>
          </a:p>
          <a:p>
            <a:pPr algn="just">
              <a:lnSpc>
                <a:spcPct val="80000"/>
              </a:lnSpc>
            </a:pPr>
            <a:r>
              <a:rPr lang="en-US" sz="3600" dirty="0" err="1"/>
              <a:t>Doprinose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sve</a:t>
            </a:r>
            <a:r>
              <a:rPr lang="en-US" sz="3600" dirty="0"/>
              <a:t> </a:t>
            </a:r>
            <a:r>
              <a:rPr lang="en-US" sz="3600" dirty="0" err="1"/>
              <a:t>vidove</a:t>
            </a:r>
            <a:r>
              <a:rPr lang="en-US" sz="3600" dirty="0"/>
              <a:t> </a:t>
            </a:r>
            <a:r>
              <a:rPr lang="en-US" sz="3600" dirty="0" err="1"/>
              <a:t>obaveznog</a:t>
            </a:r>
            <a:r>
              <a:rPr lang="en-US" sz="3600" dirty="0"/>
              <a:t> </a:t>
            </a:r>
            <a:r>
              <a:rPr lang="en-US" sz="3600" dirty="0" err="1"/>
              <a:t>socijalnog</a:t>
            </a:r>
            <a:r>
              <a:rPr lang="en-US" sz="3600" dirty="0"/>
              <a:t> </a:t>
            </a:r>
            <a:r>
              <a:rPr lang="en-US" sz="3600" dirty="0" err="1"/>
              <a:t>osiguranja</a:t>
            </a:r>
            <a:r>
              <a:rPr lang="en-US" sz="3600" dirty="0"/>
              <a:t> </a:t>
            </a:r>
            <a:r>
              <a:rPr lang="en-US" sz="3600" dirty="0" err="1"/>
              <a:t>obveznici</a:t>
            </a:r>
            <a:r>
              <a:rPr lang="en-US" sz="3600" dirty="0"/>
              <a:t> </a:t>
            </a:r>
            <a:r>
              <a:rPr lang="en-US" sz="3600" dirty="0" err="1"/>
              <a:t>pla</a:t>
            </a:r>
            <a:r>
              <a:rPr lang="sl-SI" sz="3600" dirty="0"/>
              <a:t>c</a:t>
            </a:r>
            <a:r>
              <a:rPr lang="en-US" sz="3600" dirty="0" err="1"/>
              <a:t>aju</a:t>
            </a:r>
            <a:r>
              <a:rPr lang="en-US" sz="3600" dirty="0"/>
              <a:t>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proporcionalnim</a:t>
            </a:r>
            <a:r>
              <a:rPr lang="en-US" sz="3600" dirty="0"/>
              <a:t> </a:t>
            </a:r>
            <a:r>
              <a:rPr lang="en-US" sz="3600" dirty="0" err="1"/>
              <a:t>stopama</a:t>
            </a:r>
            <a:r>
              <a:rPr lang="en-US" sz="3600" dirty="0"/>
              <a:t> u </a:t>
            </a:r>
            <a:r>
              <a:rPr lang="en-US" sz="3600" dirty="0" err="1"/>
              <a:t>zavisnosti</a:t>
            </a:r>
            <a:r>
              <a:rPr lang="en-US" sz="3600" dirty="0"/>
              <a:t> od </a:t>
            </a:r>
            <a:r>
              <a:rPr lang="en-US" sz="3600" dirty="0" err="1"/>
              <a:t>vrste</a:t>
            </a:r>
            <a:r>
              <a:rPr lang="en-US" sz="3600" dirty="0"/>
              <a:t> </a:t>
            </a:r>
            <a:r>
              <a:rPr lang="en-US" sz="3600" dirty="0" err="1"/>
              <a:t>osnovice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vida</a:t>
            </a:r>
            <a:r>
              <a:rPr lang="en-US" sz="3600" dirty="0"/>
              <a:t> </a:t>
            </a:r>
            <a:r>
              <a:rPr lang="en-US" sz="3600" dirty="0" err="1"/>
              <a:t>socijalnog</a:t>
            </a:r>
            <a:r>
              <a:rPr lang="en-US" sz="3600" dirty="0"/>
              <a:t> </a:t>
            </a:r>
            <a:r>
              <a:rPr lang="sl-SI" sz="3600" dirty="0"/>
              <a:t>o</a:t>
            </a:r>
            <a:r>
              <a:rPr lang="en-US" sz="3600" dirty="0" err="1"/>
              <a:t>sigurania</a:t>
            </a:r>
            <a:r>
              <a:rPr lang="en-US" sz="3600" dirty="0"/>
              <a:t>. </a:t>
            </a:r>
            <a:endParaRPr lang="sr-Latn-ME" sz="3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C1E31-E29C-4D28-B630-80AF297B4A18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B43-AB72-4118-8EEA-971617CEA4E3}" type="slidenum">
              <a:rPr lang="en-US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01276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565" y="914400"/>
            <a:ext cx="10735235" cy="5262563"/>
          </a:xfrm>
        </p:spPr>
        <p:txBody>
          <a:bodyPr>
            <a:normAutofit/>
          </a:bodyPr>
          <a:lstStyle/>
          <a:p>
            <a:pPr algn="just"/>
            <a:r>
              <a:rPr lang="sr-Latn-ME" sz="3600" dirty="0" smtClean="0"/>
              <a:t>Sredstva </a:t>
            </a:r>
            <a:r>
              <a:rPr lang="sr-Latn-ME" sz="3600" dirty="0"/>
              <a:t>doprinosa socijalnog osiguranja predstavljaju prihode fondova za penzijsko  invalidsko osigtranje, zavoda za zdravstveno osiguranje i zavoda za </a:t>
            </a:r>
            <a:r>
              <a:rPr lang="sr-Latn-ME" sz="3600" dirty="0" smtClean="0"/>
              <a:t>zaštie </a:t>
            </a:r>
            <a:r>
              <a:rPr lang="sr-Latn-ME" sz="3600" dirty="0"/>
              <a:t>rada</a:t>
            </a:r>
            <a:r>
              <a:rPr lang="sr-Latn-ME" sz="3600" dirty="0" smtClean="0"/>
              <a:t>.</a:t>
            </a:r>
            <a:endParaRPr lang="sr-Latn-ME" sz="3600" dirty="0"/>
          </a:p>
          <a:p>
            <a:pPr algn="just"/>
            <a:endParaRPr lang="sr-Latn-ME" sz="3600" dirty="0"/>
          </a:p>
          <a:p>
            <a:endParaRPr lang="sr-Latn-ME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27697199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84511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 </a:t>
            </a:r>
            <a:r>
              <a:rPr lang="sr-Latn-RS" dirty="0"/>
              <a:t>SAMODOPRINOS	</a:t>
            </a:r>
            <a:br>
              <a:rPr lang="sr-Latn-RS" dirty="0"/>
            </a:br>
            <a:endParaRPr lang="sr-Latn-RS" dirty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927848"/>
            <a:ext cx="10515600" cy="52491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r-Latn-ME" sz="3200" dirty="0"/>
              <a:t>POJAM  I KARAKTER</a:t>
            </a:r>
          </a:p>
          <a:p>
            <a:pPr algn="just">
              <a:lnSpc>
                <a:spcPct val="90000"/>
              </a:lnSpc>
            </a:pPr>
            <a:r>
              <a:rPr lang="sr-Latn-ME" sz="3200" dirty="0"/>
              <a:t>U</a:t>
            </a:r>
            <a:r>
              <a:rPr lang="en-US" sz="3200" dirty="0" smtClean="0"/>
              <a:t> </a:t>
            </a:r>
            <a:r>
              <a:rPr lang="en-US" sz="3200" dirty="0" err="1"/>
              <a:t>sistemu</a:t>
            </a:r>
            <a:r>
              <a:rPr lang="en-US" sz="3200" dirty="0"/>
              <a:t> </a:t>
            </a:r>
            <a:r>
              <a:rPr lang="en-US" sz="3200" dirty="0" err="1"/>
              <a:t>finansiranja</a:t>
            </a:r>
            <a:r>
              <a:rPr lang="en-US" sz="3200" dirty="0"/>
              <a:t> </a:t>
            </a:r>
            <a:r>
              <a:rPr lang="en-US" sz="3200" dirty="0" err="1"/>
              <a:t>javnih</a:t>
            </a:r>
            <a:r>
              <a:rPr lang="en-US" sz="3200" dirty="0"/>
              <a:t> </a:t>
            </a:r>
            <a:r>
              <a:rPr lang="en-US" sz="3200" dirty="0" err="1"/>
              <a:t>potreba</a:t>
            </a:r>
            <a:r>
              <a:rPr lang="en-US" sz="3200" dirty="0"/>
              <a:t> </a:t>
            </a:r>
            <a:r>
              <a:rPr lang="en-US" sz="3200" dirty="0" err="1"/>
              <a:t>zadr</a:t>
            </a:r>
            <a:r>
              <a:rPr lang="sl-SI" sz="3200" dirty="0"/>
              <a:t>ž</a:t>
            </a:r>
            <a:r>
              <a:rPr lang="en-US" sz="3200" dirty="0"/>
              <a:t>an je </a:t>
            </a:r>
            <a:r>
              <a:rPr lang="en-US" sz="3200" dirty="0" err="1"/>
              <a:t>samodoprinos</a:t>
            </a:r>
            <a:r>
              <a:rPr lang="en-US" sz="3200" dirty="0"/>
              <a:t> </a:t>
            </a:r>
            <a:r>
              <a:rPr lang="en-US" sz="3200" dirty="0" err="1"/>
              <a:t>kao</a:t>
            </a:r>
            <a:r>
              <a:rPr lang="en-US" sz="3200" dirty="0"/>
              <a:t> </a:t>
            </a:r>
            <a:r>
              <a:rPr lang="en-US" sz="3200" dirty="0" err="1"/>
              <a:t>prihod</a:t>
            </a:r>
            <a:r>
              <a:rPr lang="en-US" sz="3200" dirty="0"/>
              <a:t> </a:t>
            </a:r>
            <a:r>
              <a:rPr lang="en-US" sz="3200" dirty="0" err="1"/>
              <a:t>lokalnih</a:t>
            </a:r>
            <a:r>
              <a:rPr lang="en-US" sz="3200" dirty="0"/>
              <a:t> </a:t>
            </a:r>
            <a:r>
              <a:rPr lang="en-US" sz="3200" dirty="0" err="1"/>
              <a:t>kolektiviteta</a:t>
            </a:r>
            <a:r>
              <a:rPr lang="en-US" sz="3200" dirty="0"/>
              <a:t>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sl-SI" sz="3200" dirty="0"/>
              <a:t>	</a:t>
            </a:r>
            <a:r>
              <a:rPr lang="en-US" sz="3200" dirty="0" err="1"/>
              <a:t>Samodoprinos</a:t>
            </a:r>
            <a:r>
              <a:rPr lang="en-US" sz="3200" dirty="0"/>
              <a:t> je </a:t>
            </a:r>
            <a:r>
              <a:rPr lang="en-US" sz="3200" dirty="0" err="1"/>
              <a:t>lokalni</a:t>
            </a:r>
            <a:r>
              <a:rPr lang="en-US" sz="3200" dirty="0"/>
              <a:t> </a:t>
            </a:r>
            <a:r>
              <a:rPr lang="en-US" sz="3200" dirty="0" err="1"/>
              <a:t>javni</a:t>
            </a:r>
            <a:r>
              <a:rPr lang="en-US" sz="3200" dirty="0"/>
              <a:t> </a:t>
            </a:r>
            <a:r>
              <a:rPr lang="en-US" sz="3200" dirty="0" err="1"/>
              <a:t>prihod</a:t>
            </a:r>
            <a:r>
              <a:rPr lang="en-US" sz="3200" dirty="0"/>
              <a:t> </a:t>
            </a:r>
            <a:r>
              <a:rPr lang="en-US" sz="3200" dirty="0" err="1"/>
              <a:t>koji</a:t>
            </a:r>
            <a:r>
              <a:rPr lang="en-US" sz="3200" dirty="0"/>
              <a:t> se </a:t>
            </a:r>
            <a:r>
              <a:rPr lang="en-US" sz="3200" dirty="0" err="1"/>
              <a:t>razlikuje</a:t>
            </a:r>
            <a:r>
              <a:rPr lang="en-US" sz="3200" dirty="0"/>
              <a:t> od </a:t>
            </a:r>
            <a:r>
              <a:rPr lang="en-US" sz="3200" dirty="0" err="1"/>
              <a:t>tradicionalnih</a:t>
            </a:r>
            <a:r>
              <a:rPr lang="en-US" sz="3200" dirty="0"/>
              <a:t> da</a:t>
            </a:r>
            <a:r>
              <a:rPr lang="sl-SI" sz="3200" dirty="0"/>
              <a:t>ž</a:t>
            </a:r>
            <a:r>
              <a:rPr lang="en-US" sz="3200" dirty="0" err="1"/>
              <a:t>binskih</a:t>
            </a:r>
            <a:r>
              <a:rPr lang="en-US" sz="3200" dirty="0"/>
              <a:t> </a:t>
            </a:r>
            <a:r>
              <a:rPr lang="en-US" sz="3200" dirty="0" err="1"/>
              <a:t>oblika</a:t>
            </a:r>
            <a:r>
              <a:rPr lang="en-US" sz="3200" dirty="0"/>
              <a:t> u </a:t>
            </a:r>
            <a:r>
              <a:rPr lang="en-US" sz="3200" dirty="0" err="1"/>
              <a:t>sl</a:t>
            </a:r>
            <a:r>
              <a:rPr lang="sl-SI" sz="3200" dirty="0"/>
              <a:t>ij</a:t>
            </a:r>
            <a:r>
              <a:rPr lang="en-US" sz="3200" dirty="0" err="1"/>
              <a:t>ede</a:t>
            </a:r>
            <a:r>
              <a:rPr lang="sl-SI" sz="3200" dirty="0"/>
              <a:t>ć</a:t>
            </a:r>
            <a:r>
              <a:rPr lang="en-US" sz="3200" dirty="0" err="1"/>
              <a:t>em</a:t>
            </a:r>
            <a:r>
              <a:rPr lang="en-US" sz="3200" dirty="0"/>
              <a:t>:</a:t>
            </a:r>
            <a:endParaRPr lang="sl-SI" sz="3200" dirty="0"/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en-US" sz="3200" dirty="0" err="1" smtClean="0"/>
              <a:t>jedna</a:t>
            </a:r>
            <a:r>
              <a:rPr lang="en-US" sz="3200" dirty="0" smtClean="0"/>
              <a:t> </a:t>
            </a:r>
            <a:r>
              <a:rPr lang="en-US" sz="3200" dirty="0"/>
              <a:t>od op</a:t>
            </a:r>
            <a:r>
              <a:rPr lang="sl-SI" sz="3200" dirty="0"/>
              <a:t>š</a:t>
            </a:r>
            <a:r>
              <a:rPr lang="en-US" sz="3200" dirty="0" err="1"/>
              <a:t>tih</a:t>
            </a:r>
            <a:r>
              <a:rPr lang="en-US" sz="3200" dirty="0"/>
              <a:t> </a:t>
            </a:r>
            <a:r>
              <a:rPr lang="en-US" sz="3200" dirty="0" err="1"/>
              <a:t>karakteristika</a:t>
            </a:r>
            <a:r>
              <a:rPr lang="en-US" sz="3200" dirty="0"/>
              <a:t> </a:t>
            </a:r>
            <a:r>
              <a:rPr lang="en-US" sz="3200" dirty="0" err="1"/>
              <a:t>tradicionalnih</a:t>
            </a:r>
            <a:r>
              <a:rPr lang="en-US" sz="3200" dirty="0"/>
              <a:t> da</a:t>
            </a:r>
            <a:r>
              <a:rPr lang="sl-SI" sz="3200" dirty="0"/>
              <a:t>ž</a:t>
            </a:r>
            <a:r>
              <a:rPr lang="en-US" sz="3200" dirty="0" err="1"/>
              <a:t>binskih</a:t>
            </a:r>
            <a:r>
              <a:rPr lang="en-US" sz="3200" dirty="0"/>
              <a:t> </a:t>
            </a:r>
            <a:r>
              <a:rPr lang="en-US" sz="3200" dirty="0" err="1"/>
              <a:t>oblika</a:t>
            </a:r>
            <a:r>
              <a:rPr lang="en-US" sz="3200" dirty="0"/>
              <a:t> (</a:t>
            </a:r>
            <a:r>
              <a:rPr lang="en-US" sz="3200" dirty="0" err="1"/>
              <a:t>porezi</a:t>
            </a:r>
            <a:r>
              <a:rPr lang="en-US" sz="3200" dirty="0"/>
              <a:t>, c</a:t>
            </a:r>
            <a:r>
              <a:rPr lang="sl-SI" sz="3200" dirty="0"/>
              <a:t>a</a:t>
            </a:r>
            <a:r>
              <a:rPr lang="en-US" sz="3200" dirty="0" err="1"/>
              <a:t>rine.itd</a:t>
            </a:r>
            <a:r>
              <a:rPr lang="en-US" sz="3200" dirty="0"/>
              <a:t>.) je da se on</a:t>
            </a:r>
            <a:r>
              <a:rPr lang="sl-SI" sz="3200" dirty="0"/>
              <a:t>e</a:t>
            </a:r>
            <a:r>
              <a:rPr lang="en-US" sz="3200" dirty="0"/>
              <a:t> </a:t>
            </a:r>
            <a:r>
              <a:rPr lang="en-US" sz="3200" dirty="0" err="1"/>
              <a:t>uvode</a:t>
            </a:r>
            <a:r>
              <a:rPr lang="en-US" sz="3200" dirty="0"/>
              <a:t> </a:t>
            </a:r>
            <a:r>
              <a:rPr lang="en-US" sz="3200" dirty="0" err="1"/>
              <a:t>autoritetom</a:t>
            </a:r>
            <a:r>
              <a:rPr lang="en-US" sz="3200" dirty="0"/>
              <a:t> </a:t>
            </a:r>
            <a:r>
              <a:rPr lang="en-US" sz="3200" dirty="0" err="1"/>
              <a:t>vlasti</a:t>
            </a:r>
            <a:r>
              <a:rPr lang="en-US" sz="3200" dirty="0" smtClean="0"/>
              <a:t>.</a:t>
            </a:r>
            <a:endParaRPr lang="sr-Latn-ME" sz="3200" dirty="0" smtClean="0"/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en-US" sz="3200" dirty="0" smtClean="0"/>
              <a:t> </a:t>
            </a:r>
            <a:r>
              <a:rPr lang="en-US" sz="3200" dirty="0" err="1"/>
              <a:t>Uvoden</a:t>
            </a:r>
            <a:r>
              <a:rPr lang="sl-SI" sz="3200" dirty="0"/>
              <a:t>je</a:t>
            </a:r>
            <a:r>
              <a:rPr lang="en-US" sz="3200" dirty="0"/>
              <a:t> </a:t>
            </a:r>
            <a:r>
              <a:rPr lang="en-US" sz="3200" dirty="0" err="1"/>
              <a:t>samodoprinosa</a:t>
            </a:r>
            <a:r>
              <a:rPr lang="en-US" sz="3200" dirty="0"/>
              <a:t> u </a:t>
            </a:r>
            <a:r>
              <a:rPr lang="en-US" sz="3200" dirty="0" err="1"/>
              <a:t>siste</a:t>
            </a:r>
            <a:r>
              <a:rPr lang="sl-SI" sz="3200" dirty="0"/>
              <a:t>m</a:t>
            </a:r>
            <a:r>
              <a:rPr lang="en-US" sz="3200" dirty="0"/>
              <a:t> </a:t>
            </a:r>
            <a:r>
              <a:rPr lang="en-US" sz="3200" dirty="0" err="1"/>
              <a:t>prihoda</a:t>
            </a:r>
            <a:r>
              <a:rPr lang="en-US" sz="3200" dirty="0"/>
              <a:t> </a:t>
            </a:r>
            <a:r>
              <a:rPr lang="en-US" sz="3200" dirty="0" err="1"/>
              <a:t>rezultat</a:t>
            </a:r>
            <a:r>
              <a:rPr lang="en-US" sz="3200" dirty="0"/>
              <a:t> je </a:t>
            </a:r>
            <a:r>
              <a:rPr lang="en-US" sz="3200" dirty="0" err="1"/>
              <a:t>slobodno</a:t>
            </a:r>
            <a:r>
              <a:rPr lang="en-US" sz="3200" dirty="0"/>
              <a:t> </a:t>
            </a:r>
            <a:r>
              <a:rPr lang="en-US" sz="3200" dirty="0" err="1"/>
              <a:t>iz</a:t>
            </a:r>
            <a:r>
              <a:rPr lang="sl-SI" sz="3200" dirty="0"/>
              <a:t>r</a:t>
            </a:r>
            <a:r>
              <a:rPr lang="en-US" sz="3200" dirty="0"/>
              <a:t>a</a:t>
            </a:r>
            <a:r>
              <a:rPr lang="sl-SI" sz="3200" dirty="0"/>
              <a:t>ž</a:t>
            </a:r>
            <a:r>
              <a:rPr lang="en-US" sz="3200" dirty="0" err="1"/>
              <a:t>ene</a:t>
            </a:r>
            <a:r>
              <a:rPr lang="en-US" sz="3200" dirty="0"/>
              <a:t> </a:t>
            </a:r>
            <a:r>
              <a:rPr lang="en-US" sz="3200" dirty="0" err="1"/>
              <a:t>inicijative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odluke</a:t>
            </a:r>
            <a:r>
              <a:rPr lang="en-US" sz="3200" dirty="0"/>
              <a:t> </a:t>
            </a:r>
            <a:r>
              <a:rPr lang="en-US" sz="3200" dirty="0" err="1"/>
              <a:t>samih</a:t>
            </a:r>
            <a:r>
              <a:rPr lang="en-US" sz="3200" dirty="0"/>
              <a:t> </a:t>
            </a:r>
            <a:r>
              <a:rPr lang="en-US" sz="3200" dirty="0" err="1"/>
              <a:t>gra</a:t>
            </a:r>
            <a:r>
              <a:rPr lang="sl-SI" sz="3200" dirty="0"/>
              <a:t>dj</a:t>
            </a:r>
            <a:r>
              <a:rPr lang="en-US" sz="3200" dirty="0" err="1"/>
              <a:t>ana</a:t>
            </a:r>
            <a:r>
              <a:rPr lang="en-US" sz="3200" dirty="0"/>
              <a:t> </a:t>
            </a:r>
            <a:r>
              <a:rPr lang="en-US" sz="3200" dirty="0" err="1"/>
              <a:t>budu</a:t>
            </a:r>
            <a:r>
              <a:rPr lang="sl-SI" sz="3200" dirty="0"/>
              <a:t>ćih</a:t>
            </a:r>
            <a:r>
              <a:rPr lang="en-US" sz="3200" dirty="0"/>
              <a:t> </a:t>
            </a:r>
            <a:r>
              <a:rPr lang="en-US" sz="3200" dirty="0" err="1"/>
              <a:t>obveznika</a:t>
            </a:r>
            <a:r>
              <a:rPr lang="en-US" sz="3200" dirty="0"/>
              <a:t>. 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E14B-D984-4006-AAE8-916376D6088D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8C00-7158-49C2-8275-841EA005AF34}" type="slidenum">
              <a:rPr lang="en-US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43073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3" name="Rectangle 3"/>
          <p:cNvSpPr>
            <a:spLocks noGrp="1" noChangeArrowheads="1"/>
          </p:cNvSpPr>
          <p:nvPr>
            <p:ph idx="1"/>
          </p:nvPr>
        </p:nvSpPr>
        <p:spPr>
          <a:xfrm>
            <a:off x="712694" y="578224"/>
            <a:ext cx="10641106" cy="5598739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 err="1"/>
              <a:t>Kada</a:t>
            </a:r>
            <a:r>
              <a:rPr lang="en-US" sz="3600" dirty="0"/>
              <a:t> je </a:t>
            </a:r>
            <a:r>
              <a:rPr lang="en-US" sz="3600" dirty="0" err="1"/>
              <a:t>takva</a:t>
            </a:r>
            <a:r>
              <a:rPr lang="en-US" sz="3600" dirty="0"/>
              <a:t> </a:t>
            </a:r>
            <a:r>
              <a:rPr lang="en-US" sz="3600" dirty="0" err="1"/>
              <a:t>odluka</a:t>
            </a:r>
            <a:r>
              <a:rPr lang="en-US" sz="3600" dirty="0"/>
              <a:t> od </a:t>
            </a:r>
            <a:r>
              <a:rPr lang="en-US" sz="3600" dirty="0" err="1"/>
              <a:t>st</a:t>
            </a:r>
            <a:r>
              <a:rPr lang="sl-SI" sz="3600" dirty="0"/>
              <a:t>r</a:t>
            </a:r>
            <a:r>
              <a:rPr lang="en-US" sz="3600" dirty="0" err="1"/>
              <a:t>ane</a:t>
            </a:r>
            <a:r>
              <a:rPr lang="en-US" sz="3600" dirty="0"/>
              <a:t> </a:t>
            </a:r>
            <a:r>
              <a:rPr lang="en-US" sz="3600" dirty="0" err="1"/>
              <a:t>fizi</a:t>
            </a:r>
            <a:r>
              <a:rPr lang="sl-SI" sz="3600" dirty="0"/>
              <a:t>č</a:t>
            </a:r>
            <a:r>
              <a:rPr lang="en-US" sz="3600" dirty="0" err="1"/>
              <a:t>kih</a:t>
            </a:r>
            <a:r>
              <a:rPr lang="en-US" sz="3600" dirty="0"/>
              <a:t> </a:t>
            </a:r>
            <a:r>
              <a:rPr lang="en-US" sz="3600" dirty="0" err="1"/>
              <a:t>lica</a:t>
            </a:r>
            <a:r>
              <a:rPr lang="en-US" sz="3600" dirty="0"/>
              <a:t> don</a:t>
            </a:r>
            <a:r>
              <a:rPr lang="sr-Latn-ME" sz="3600" dirty="0"/>
              <a:t>ij</a:t>
            </a:r>
            <a:r>
              <a:rPr lang="en-US" sz="3600" dirty="0"/>
              <a:t>eta, </a:t>
            </a:r>
            <a:r>
              <a:rPr lang="en-US" sz="3600" dirty="0" err="1"/>
              <a:t>nosilac</a:t>
            </a:r>
            <a:r>
              <a:rPr lang="en-US" sz="3600" dirty="0"/>
              <a:t> </a:t>
            </a:r>
            <a:r>
              <a:rPr lang="en-US" sz="3600" dirty="0" err="1"/>
              <a:t>fnansijsk</a:t>
            </a:r>
            <a:r>
              <a:rPr lang="sl-SI" sz="3600" dirty="0"/>
              <a:t>e</a:t>
            </a:r>
            <a:r>
              <a:rPr lang="en-US" sz="3600" dirty="0"/>
              <a:t> </a:t>
            </a:r>
            <a:r>
              <a:rPr lang="en-US" sz="3600" dirty="0" err="1"/>
              <a:t>vlasti</a:t>
            </a:r>
            <a:r>
              <a:rPr lang="en-US" sz="3600" dirty="0"/>
              <a:t> </a:t>
            </a:r>
            <a:r>
              <a:rPr lang="en-US" sz="3600" dirty="0" err="1"/>
              <a:t>donosi</a:t>
            </a:r>
            <a:r>
              <a:rPr lang="en-US" sz="3600" dirty="0"/>
              <a:t> </a:t>
            </a:r>
            <a:r>
              <a:rPr lang="en-US" sz="3600" dirty="0" err="1"/>
              <a:t>odluku</a:t>
            </a:r>
            <a:r>
              <a:rPr lang="en-US" sz="3600" dirty="0"/>
              <a:t> </a:t>
            </a:r>
            <a:r>
              <a:rPr lang="en-US" sz="3600" dirty="0" err="1"/>
              <a:t>kojom</a:t>
            </a:r>
            <a:r>
              <a:rPr lang="en-US" sz="3600" dirty="0"/>
              <a:t> </a:t>
            </a:r>
            <a:r>
              <a:rPr lang="en-US" sz="3600" dirty="0" err="1"/>
              <a:t>slobodno</a:t>
            </a:r>
            <a:r>
              <a:rPr lang="en-US" sz="3600" dirty="0"/>
              <a:t> </a:t>
            </a:r>
            <a:r>
              <a:rPr lang="en-US" sz="3600" dirty="0" err="1"/>
              <a:t>iz</a:t>
            </a:r>
            <a:r>
              <a:rPr lang="sl-SI" sz="3600" dirty="0"/>
              <a:t>r</a:t>
            </a:r>
            <a:r>
              <a:rPr lang="en-US" sz="3600" dirty="0"/>
              <a:t>a</a:t>
            </a:r>
            <a:r>
              <a:rPr lang="sl-SI" sz="3600" dirty="0"/>
              <a:t>ž</a:t>
            </a:r>
            <a:r>
              <a:rPr lang="en-US" sz="3600" dirty="0" err="1"/>
              <a:t>enu</a:t>
            </a:r>
            <a:r>
              <a:rPr lang="en-US" sz="3600" dirty="0"/>
              <a:t> </a:t>
            </a:r>
            <a:r>
              <a:rPr lang="en-US" sz="3600" dirty="0" err="1"/>
              <a:t>volju</a:t>
            </a:r>
            <a:r>
              <a:rPr lang="en-US" sz="3600" dirty="0"/>
              <a:t> grad</a:t>
            </a:r>
            <a:r>
              <a:rPr lang="sl-SI" sz="3600" dirty="0"/>
              <a:t>j</a:t>
            </a:r>
            <a:r>
              <a:rPr lang="en-US" sz="3600" dirty="0" err="1"/>
              <a:t>ana</a:t>
            </a:r>
            <a:r>
              <a:rPr lang="en-US" sz="3600" dirty="0"/>
              <a:t> </a:t>
            </a:r>
            <a:r>
              <a:rPr lang="sl-SI" sz="3600" dirty="0"/>
              <a:t>p</a:t>
            </a:r>
            <a:r>
              <a:rPr lang="en-US" sz="3600" dirty="0" err="1"/>
              <a:t>retvara</a:t>
            </a:r>
            <a:r>
              <a:rPr lang="en-US" sz="3600" dirty="0"/>
              <a:t> u </a:t>
            </a:r>
            <a:r>
              <a:rPr lang="en-US" sz="3600" dirty="0" err="1"/>
              <a:t>normu</a:t>
            </a:r>
            <a:r>
              <a:rPr lang="en-US" sz="3600" dirty="0"/>
              <a:t> </a:t>
            </a:r>
            <a:r>
              <a:rPr lang="sl-SI" sz="3600" dirty="0"/>
              <a:t>i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taj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sl-SI" sz="3600" dirty="0"/>
              <a:t>č</a:t>
            </a:r>
            <a:r>
              <a:rPr lang="en-US" sz="3600" dirty="0"/>
              <a:t>in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sebe</a:t>
            </a:r>
            <a:r>
              <a:rPr lang="en-US" sz="3600" dirty="0"/>
              <a:t> </a:t>
            </a:r>
            <a:r>
              <a:rPr lang="en-US" sz="3600" dirty="0" err="1"/>
              <a:t>preuzima</a:t>
            </a:r>
            <a:r>
              <a:rPr lang="en-US" sz="3600" dirty="0"/>
              <a:t> </a:t>
            </a:r>
            <a:r>
              <a:rPr lang="en-US" sz="3600" dirty="0" err="1"/>
              <a:t>obavezu</a:t>
            </a:r>
            <a:r>
              <a:rPr lang="en-US" sz="3600" dirty="0"/>
              <a:t> da </a:t>
            </a:r>
            <a:r>
              <a:rPr lang="sl-SI" sz="3600" dirty="0"/>
              <a:t>će</a:t>
            </a:r>
            <a:r>
              <a:rPr lang="en-US" sz="3600" dirty="0"/>
              <a:t> se </a:t>
            </a:r>
            <a:r>
              <a:rPr lang="en-US" sz="3600" dirty="0" err="1"/>
              <a:t>preko</a:t>
            </a:r>
            <a:r>
              <a:rPr lang="en-US" sz="3600" dirty="0"/>
              <a:t> </a:t>
            </a:r>
            <a:r>
              <a:rPr lang="en-US" sz="3600" dirty="0" err="1"/>
              <a:t>svojih</a:t>
            </a:r>
            <a:r>
              <a:rPr lang="en-US" sz="3600" dirty="0"/>
              <a:t> </a:t>
            </a:r>
            <a:r>
              <a:rPr lang="en-US" sz="3600" dirty="0" err="1"/>
              <a:t>organa</a:t>
            </a:r>
            <a:r>
              <a:rPr lang="en-US" sz="3600" dirty="0"/>
              <a:t> </a:t>
            </a:r>
            <a:r>
              <a:rPr lang="en-US" sz="3600" dirty="0" err="1"/>
              <a:t>starati</a:t>
            </a:r>
            <a:r>
              <a:rPr lang="en-US" sz="3600" dirty="0"/>
              <a:t> </a:t>
            </a:r>
            <a:r>
              <a:rPr lang="sl-SI" sz="3600" dirty="0"/>
              <a:t>o</a:t>
            </a:r>
            <a:r>
              <a:rPr lang="en-US" sz="3600" dirty="0"/>
              <a:t> </a:t>
            </a:r>
            <a:r>
              <a:rPr lang="en-US" sz="3600" dirty="0" err="1"/>
              <a:t>realizaciji</a:t>
            </a:r>
            <a:r>
              <a:rPr lang="en-US" sz="3600" dirty="0"/>
              <a:t> </a:t>
            </a:r>
            <a:r>
              <a:rPr lang="en-US" sz="3600" dirty="0" err="1"/>
              <a:t>te</a:t>
            </a:r>
            <a:r>
              <a:rPr lang="en-US" sz="3600" dirty="0"/>
              <a:t> </a:t>
            </a:r>
            <a:r>
              <a:rPr lang="en-US" sz="3600" dirty="0" err="1"/>
              <a:t>odluke</a:t>
            </a:r>
            <a:r>
              <a:rPr lang="en-US" sz="3600" dirty="0"/>
              <a:t>;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samodoprinos</a:t>
            </a:r>
            <a:r>
              <a:rPr lang="en-US" sz="3600" dirty="0"/>
              <a:t> je </a:t>
            </a:r>
            <a:r>
              <a:rPr lang="en-US" sz="3600" dirty="0" err="1"/>
              <a:t>strogo</a:t>
            </a:r>
            <a:r>
              <a:rPr lang="en-US" sz="3600" dirty="0"/>
              <a:t> </a:t>
            </a:r>
            <a:r>
              <a:rPr lang="en-US" sz="3600" dirty="0" err="1"/>
              <a:t>destinirani</a:t>
            </a:r>
            <a:r>
              <a:rPr lang="en-US" sz="3600" dirty="0"/>
              <a:t> </a:t>
            </a:r>
            <a:r>
              <a:rPr lang="en-US" sz="3600" dirty="0" err="1"/>
              <a:t>prihod</a:t>
            </a:r>
            <a:r>
              <a:rPr lang="en-US" sz="3600" dirty="0"/>
              <a:t>, </a:t>
            </a:r>
            <a:r>
              <a:rPr lang="en-US" sz="3600" dirty="0" err="1"/>
              <a:t>dok</a:t>
            </a:r>
            <a:r>
              <a:rPr lang="en-US" sz="3600" dirty="0"/>
              <a:t> </a:t>
            </a:r>
            <a:r>
              <a:rPr lang="en-US" sz="3600" dirty="0" err="1"/>
              <a:t>prihodi</a:t>
            </a:r>
            <a:r>
              <a:rPr lang="en-US" sz="3600" dirty="0"/>
              <a:t> od </a:t>
            </a:r>
            <a:r>
              <a:rPr lang="en-US" sz="3600" dirty="0" err="1"/>
              <a:t>poreza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dru</a:t>
            </a:r>
            <a:r>
              <a:rPr lang="sl-SI" sz="3600" dirty="0"/>
              <a:t>g</a:t>
            </a:r>
            <a:r>
              <a:rPr lang="en-US" sz="3600" dirty="0" err="1"/>
              <a:t>i</a:t>
            </a:r>
            <a:r>
              <a:rPr lang="sl-SI" sz="3600" dirty="0"/>
              <a:t>h</a:t>
            </a:r>
            <a:r>
              <a:rPr lang="en-US" sz="3600" dirty="0"/>
              <a:t> da</a:t>
            </a:r>
            <a:r>
              <a:rPr lang="sr-Latn-ME" sz="3600" dirty="0"/>
              <a:t>ž</a:t>
            </a:r>
            <a:r>
              <a:rPr lang="en-US" sz="3600" dirty="0" err="1"/>
              <a:t>bina</a:t>
            </a:r>
            <a:r>
              <a:rPr lang="en-US" sz="3600" dirty="0"/>
              <a:t> </a:t>
            </a:r>
            <a:r>
              <a:rPr lang="en-US" sz="3600" dirty="0" err="1"/>
              <a:t>slu</a:t>
            </a:r>
            <a:r>
              <a:rPr lang="sl-SI" sz="3600" dirty="0"/>
              <a:t>ž</a:t>
            </a:r>
            <a:r>
              <a:rPr lang="en-US" sz="3600" dirty="0"/>
              <a:t>e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finansiranje</a:t>
            </a:r>
            <a:r>
              <a:rPr lang="en-US" sz="3600" dirty="0"/>
              <a:t> </a:t>
            </a:r>
            <a:r>
              <a:rPr lang="en-US" sz="3600" dirty="0" err="1"/>
              <a:t>ukupnih</a:t>
            </a:r>
            <a:r>
              <a:rPr lang="en-US" sz="3600" dirty="0"/>
              <a:t> </a:t>
            </a:r>
            <a:r>
              <a:rPr lang="en-US" sz="3600" dirty="0" err="1"/>
              <a:t>javnih</a:t>
            </a:r>
            <a:r>
              <a:rPr lang="en-US" sz="3600" dirty="0"/>
              <a:t> </a:t>
            </a:r>
            <a:r>
              <a:rPr lang="en-US" sz="3600" dirty="0" err="1"/>
              <a:t>potreba</a:t>
            </a:r>
            <a:r>
              <a:rPr lang="sl-SI" sz="3600" dirty="0"/>
              <a:t>.</a:t>
            </a:r>
            <a:r>
              <a:rPr lang="en-US" sz="3600" dirty="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FFD5D-8D2F-4E34-B1F5-9E367F5895A5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3381-9768-47E2-AA8E-3345FCE16546}" type="slidenum">
              <a:rPr lang="en-US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5836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9" name="Rectangle 3"/>
          <p:cNvSpPr>
            <a:spLocks noGrp="1" noChangeArrowheads="1"/>
          </p:cNvSpPr>
          <p:nvPr>
            <p:ph idx="1"/>
          </p:nvPr>
        </p:nvSpPr>
        <p:spPr>
          <a:xfrm>
            <a:off x="605118" y="968188"/>
            <a:ext cx="10748682" cy="5208775"/>
          </a:xfrm>
        </p:spPr>
        <p:txBody>
          <a:bodyPr>
            <a:normAutofit/>
          </a:bodyPr>
          <a:lstStyle/>
          <a:p>
            <a:pPr algn="just"/>
            <a:r>
              <a:rPr lang="en-US" sz="3600" dirty="0"/>
              <a:t>Kao instrument </a:t>
            </a:r>
            <a:r>
              <a:rPr lang="en-US" sz="3600" dirty="0" err="1"/>
              <a:t>spoljno-trgovinske</a:t>
            </a:r>
            <a:r>
              <a:rPr lang="en-US" sz="3600" dirty="0"/>
              <a:t> </a:t>
            </a:r>
            <a:r>
              <a:rPr lang="en-US" sz="3600" dirty="0" err="1"/>
              <a:t>politike</a:t>
            </a:r>
            <a:r>
              <a:rPr lang="en-US" sz="3600" dirty="0"/>
              <a:t>, canine </a:t>
            </a:r>
            <a:r>
              <a:rPr lang="sl-SI" sz="3600" dirty="0"/>
              <a:t>m</a:t>
            </a:r>
            <a:r>
              <a:rPr lang="en-US" sz="3600" dirty="0" err="1"/>
              <a:t>ogu</a:t>
            </a:r>
            <a:r>
              <a:rPr lang="en-US" sz="3600" dirty="0"/>
              <a:t> da</a:t>
            </a:r>
            <a:r>
              <a:rPr lang="en-US" sz="3600" b="1" dirty="0"/>
              <a:t> </a:t>
            </a:r>
            <a:r>
              <a:rPr lang="en-US" sz="3600" dirty="0"/>
              <a:t>d</a:t>
            </a:r>
            <a:r>
              <a:rPr lang="sl-SI" sz="3600" dirty="0"/>
              <a:t>j</a:t>
            </a:r>
            <a:r>
              <a:rPr lang="en-US" sz="3600" dirty="0" err="1"/>
              <a:t>eluju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for</a:t>
            </a:r>
            <a:r>
              <a:rPr lang="sl-SI" sz="3600" dirty="0"/>
              <a:t>mira</a:t>
            </a:r>
            <a:r>
              <a:rPr lang="en-US" sz="3600" dirty="0" err="1"/>
              <a:t>nj</a:t>
            </a:r>
            <a:r>
              <a:rPr lang="sl-SI" sz="3600" dirty="0"/>
              <a:t>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m</a:t>
            </a:r>
            <a:r>
              <a:rPr lang="sr-Latn-ME" sz="3600" dirty="0"/>
              <a:t>ij</a:t>
            </a:r>
            <a:r>
              <a:rPr lang="en-US" sz="3600" dirty="0" err="1"/>
              <a:t>enjanje</a:t>
            </a:r>
            <a:r>
              <a:rPr lang="en-US" sz="3600" dirty="0"/>
              <a:t> </a:t>
            </a:r>
            <a:r>
              <a:rPr lang="en-US" sz="3600" dirty="0" err="1"/>
              <a:t>odnosa</a:t>
            </a:r>
            <a:r>
              <a:rPr lang="en-US" sz="3600" dirty="0"/>
              <a:t> </a:t>
            </a:r>
            <a:r>
              <a:rPr lang="en-US" sz="3600" dirty="0" err="1"/>
              <a:t>tro</a:t>
            </a:r>
            <a:r>
              <a:rPr lang="sr-Latn-ME" sz="3600" dirty="0"/>
              <a:t>š</a:t>
            </a:r>
            <a:r>
              <a:rPr lang="en-US" sz="3600" dirty="0" err="1"/>
              <a:t>kova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c</a:t>
            </a:r>
            <a:r>
              <a:rPr lang="sl-SI" sz="3600" dirty="0"/>
              <a:t>ij</a:t>
            </a:r>
            <a:r>
              <a:rPr lang="en-US" sz="3600" dirty="0" err="1"/>
              <a:t>ena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doma</a:t>
            </a:r>
            <a:r>
              <a:rPr lang="sl-SI" sz="3600" dirty="0"/>
              <a:t>ć</a:t>
            </a:r>
            <a:r>
              <a:rPr lang="en-US" sz="3600" dirty="0" err="1"/>
              <a:t>em</a:t>
            </a:r>
            <a:r>
              <a:rPr lang="en-US" sz="3600" dirty="0"/>
              <a:t> </a:t>
            </a:r>
            <a:r>
              <a:rPr lang="en-US" sz="3600" dirty="0" err="1"/>
              <a:t>tr</a:t>
            </a:r>
            <a:r>
              <a:rPr lang="sl-SI" sz="3600" dirty="0"/>
              <a:t>žiš</a:t>
            </a:r>
            <a:r>
              <a:rPr lang="en-US" sz="3600" dirty="0" err="1"/>
              <a:t>tu</a:t>
            </a:r>
            <a:r>
              <a:rPr lang="en-US" sz="3600" dirty="0"/>
              <a:t>, a </a:t>
            </a:r>
            <a:r>
              <a:rPr lang="en-US" sz="3600" dirty="0" err="1"/>
              <a:t>preko</a:t>
            </a:r>
            <a:r>
              <a:rPr lang="en-US" sz="3600" dirty="0"/>
              <a:t> c</a:t>
            </a:r>
            <a:r>
              <a:rPr lang="sl-SI" sz="3600" dirty="0"/>
              <a:t>ij</a:t>
            </a:r>
            <a:r>
              <a:rPr lang="en-US" sz="3600" dirty="0" err="1"/>
              <a:t>ena</a:t>
            </a:r>
            <a:r>
              <a:rPr lang="en-US" sz="3600" dirty="0"/>
              <a:t> -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sl-SI" sz="3600" dirty="0"/>
              <a:t>na</a:t>
            </a:r>
            <a:r>
              <a:rPr lang="en-US" sz="3600" dirty="0"/>
              <a:t> </a:t>
            </a:r>
            <a:r>
              <a:rPr lang="en-US" sz="3600" dirty="0" err="1"/>
              <a:t>kompoziciju</a:t>
            </a:r>
            <a:r>
              <a:rPr lang="en-US" sz="3600" dirty="0"/>
              <a:t> </a:t>
            </a:r>
            <a:r>
              <a:rPr lang="en-US" sz="3600" dirty="0" err="1"/>
              <a:t>uvoza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izvoza</a:t>
            </a:r>
            <a:r>
              <a:rPr lang="en-US" sz="3600" dirty="0"/>
              <a:t>,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ravnote</a:t>
            </a:r>
            <a:r>
              <a:rPr lang="sl-SI" sz="3600" dirty="0"/>
              <a:t>ž</a:t>
            </a:r>
            <a:r>
              <a:rPr lang="en-US" sz="3600" dirty="0"/>
              <a:t>u </a:t>
            </a:r>
            <a:r>
              <a:rPr lang="en-US" sz="3600" dirty="0" err="1"/>
              <a:t>trgovinske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platne</a:t>
            </a:r>
            <a:r>
              <a:rPr lang="en-US" sz="3600" dirty="0"/>
              <a:t> </a:t>
            </a:r>
            <a:r>
              <a:rPr lang="en-US" sz="3600" dirty="0" err="1"/>
              <a:t>bilanse</a:t>
            </a:r>
            <a:r>
              <a:rPr lang="en-US" sz="3600" dirty="0"/>
              <a:t>,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ubrzanje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sl-SI" sz="3600" dirty="0"/>
              <a:t>li</a:t>
            </a:r>
            <a:r>
              <a:rPr lang="en-US" sz="3600" dirty="0"/>
              <a:t> </a:t>
            </a:r>
            <a:r>
              <a:rPr lang="en-US" sz="3600" dirty="0" err="1"/>
              <a:t>ko</a:t>
            </a:r>
            <a:r>
              <a:rPr lang="sl-SI" sz="3600" dirty="0"/>
              <a:t>č</a:t>
            </a:r>
            <a:r>
              <a:rPr lang="en-US" sz="3600" dirty="0" err="1"/>
              <a:t>enje</a:t>
            </a:r>
            <a:r>
              <a:rPr lang="en-US" sz="3600" dirty="0"/>
              <a:t> </a:t>
            </a:r>
            <a:r>
              <a:rPr lang="en-US" sz="3600" dirty="0" err="1"/>
              <a:t>razvoja</a:t>
            </a:r>
            <a:r>
              <a:rPr lang="en-US" sz="3600" dirty="0"/>
              <a:t> </a:t>
            </a:r>
            <a:r>
              <a:rPr lang="en-US" sz="3600" dirty="0" err="1"/>
              <a:t>odred</a:t>
            </a:r>
            <a:r>
              <a:rPr lang="sl-SI" sz="3600" dirty="0"/>
              <a:t>j</a:t>
            </a:r>
            <a:r>
              <a:rPr lang="en-US" sz="3600" dirty="0" err="1"/>
              <a:t>ene</a:t>
            </a:r>
            <a:r>
              <a:rPr lang="en-US" sz="3600" dirty="0"/>
              <a:t> </a:t>
            </a:r>
            <a:r>
              <a:rPr lang="en-US" sz="3600" dirty="0" err="1"/>
              <a:t>grane</a:t>
            </a:r>
            <a:r>
              <a:rPr lang="en-US" sz="3600" i="1" dirty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privrede</a:t>
            </a:r>
            <a:r>
              <a:rPr lang="en-US" sz="3600" dirty="0"/>
              <a:t>,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 smtClean="0"/>
              <a:t>na</a:t>
            </a:r>
            <a:r>
              <a:rPr lang="sr-Latn-ME" sz="3600" dirty="0" smtClean="0"/>
              <a:t>cionalni</a:t>
            </a:r>
            <a:r>
              <a:rPr lang="en-US" sz="3600" dirty="0" smtClean="0"/>
              <a:t> </a:t>
            </a:r>
            <a:r>
              <a:rPr lang="en-US" sz="3600" dirty="0" err="1"/>
              <a:t>dahodak</a:t>
            </a:r>
            <a:r>
              <a:rPr lang="en-US" sz="3600" i="1" dirty="0"/>
              <a:t>, </a:t>
            </a:r>
            <a:r>
              <a:rPr lang="en-US" sz="3600" dirty="0" err="1"/>
              <a:t>zaposlenost</a:t>
            </a:r>
            <a:r>
              <a:rPr lang="en-US" sz="3600" dirty="0"/>
              <a:t>, t</a:t>
            </a:r>
            <a:r>
              <a:rPr lang="sl-SI" sz="3600" dirty="0"/>
              <a:t>r</a:t>
            </a:r>
            <a:r>
              <a:rPr lang="en-US" sz="3600" dirty="0"/>
              <a:t>o</a:t>
            </a:r>
            <a:r>
              <a:rPr lang="sl-SI" sz="3600" dirty="0"/>
              <a:t>š</a:t>
            </a:r>
            <a:r>
              <a:rPr lang="en-US" sz="3600" dirty="0" err="1"/>
              <a:t>kove</a:t>
            </a:r>
            <a:r>
              <a:rPr lang="en-US" sz="3600" dirty="0"/>
              <a:t>, </a:t>
            </a:r>
            <a:r>
              <a:rPr lang="en-US" sz="3600" dirty="0" err="1"/>
              <a:t>tra</a:t>
            </a:r>
            <a:r>
              <a:rPr lang="sl-SI" sz="3600" dirty="0"/>
              <a:t>ž</a:t>
            </a:r>
            <a:r>
              <a:rPr lang="en-US" sz="3600" dirty="0" err="1"/>
              <a:t>nju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potro</a:t>
            </a:r>
            <a:r>
              <a:rPr lang="sl-SI" sz="3600" dirty="0"/>
              <a:t>š</a:t>
            </a:r>
            <a:r>
              <a:rPr lang="en-US" sz="3600" dirty="0" err="1"/>
              <a:t>nju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dr.</a:t>
            </a:r>
          </a:p>
          <a:p>
            <a:pPr algn="just"/>
            <a:r>
              <a:rPr lang="en-US" sz="3600" dirty="0" err="1"/>
              <a:t>Ciljevi</a:t>
            </a:r>
            <a:r>
              <a:rPr lang="en-US" sz="3600" dirty="0"/>
              <a:t> </a:t>
            </a:r>
            <a:r>
              <a:rPr lang="en-US" sz="3600" dirty="0" err="1"/>
              <a:t>zbog</a:t>
            </a:r>
            <a:r>
              <a:rPr lang="en-US" sz="3600" dirty="0"/>
              <a:t> </a:t>
            </a:r>
            <a:r>
              <a:rPr lang="en-US" sz="3600" dirty="0" err="1"/>
              <a:t>koj</a:t>
            </a:r>
            <a:r>
              <a:rPr lang="sl-SI" sz="3600" dirty="0"/>
              <a:t>i</a:t>
            </a:r>
            <a:r>
              <a:rPr lang="en-US" sz="3600" dirty="0"/>
              <a:t>h se </a:t>
            </a:r>
            <a:r>
              <a:rPr lang="en-US" sz="3600" dirty="0" err="1"/>
              <a:t>uvode</a:t>
            </a:r>
            <a:r>
              <a:rPr lang="en-US" sz="3600" dirty="0"/>
              <a:t> </a:t>
            </a:r>
            <a:r>
              <a:rPr lang="en-US" sz="3600" dirty="0" err="1"/>
              <a:t>carine</a:t>
            </a:r>
            <a:r>
              <a:rPr lang="en-US" sz="3600" dirty="0"/>
              <a:t> </a:t>
            </a:r>
            <a:r>
              <a:rPr lang="en-US" sz="3600" dirty="0" err="1"/>
              <a:t>mogu</a:t>
            </a:r>
            <a:r>
              <a:rPr lang="en-US" sz="3600" dirty="0"/>
              <a:t> </a:t>
            </a:r>
            <a:r>
              <a:rPr lang="en-US" sz="3600" dirty="0" err="1"/>
              <a:t>biti</a:t>
            </a:r>
            <a:r>
              <a:rPr lang="en-US" sz="3600" dirty="0"/>
              <a:t> </a:t>
            </a:r>
            <a:r>
              <a:rPr lang="en-US" sz="3600" dirty="0" err="1"/>
              <a:t>fiskalne</a:t>
            </a:r>
            <a:r>
              <a:rPr lang="en-US" sz="3600" dirty="0"/>
              <a:t>, </a:t>
            </a:r>
            <a:r>
              <a:rPr lang="en-US" sz="3600" dirty="0" err="1"/>
              <a:t>eko</a:t>
            </a:r>
            <a:r>
              <a:rPr lang="sr-Latn-ME" sz="3600" dirty="0"/>
              <a:t>no</a:t>
            </a:r>
            <a:r>
              <a:rPr lang="en-US" sz="3600" dirty="0"/>
              <a:t>m</a:t>
            </a:r>
            <a:r>
              <a:rPr lang="sl-SI" sz="3600" dirty="0"/>
              <a:t>s</a:t>
            </a:r>
            <a:r>
              <a:rPr lang="en-US" sz="3600" dirty="0" err="1"/>
              <a:t>ke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socijalne</a:t>
            </a:r>
            <a:r>
              <a:rPr lang="en-US" sz="3600" dirty="0"/>
              <a:t> </a:t>
            </a:r>
            <a:r>
              <a:rPr lang="en-US" sz="3600" dirty="0" err="1"/>
              <a:t>prirode</a:t>
            </a:r>
            <a:r>
              <a:rPr lang="en-US" sz="36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4B744-1A0E-4509-907F-1D2CE41BE6ED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EDD7A-BCD2-4C30-9F41-5ECDFF634589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65775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9" name="Rectangle 3"/>
          <p:cNvSpPr>
            <a:spLocks noGrp="1" noChangeArrowheads="1"/>
          </p:cNvSpPr>
          <p:nvPr>
            <p:ph idx="1"/>
          </p:nvPr>
        </p:nvSpPr>
        <p:spPr>
          <a:xfrm>
            <a:off x="730623" y="642284"/>
            <a:ext cx="10515600" cy="435133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porezi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druge</a:t>
            </a:r>
            <a:r>
              <a:rPr lang="en-US" sz="3600" dirty="0"/>
              <a:t> da</a:t>
            </a:r>
            <a:r>
              <a:rPr lang="sl-SI" sz="3600" dirty="0"/>
              <a:t>ž</a:t>
            </a:r>
            <a:r>
              <a:rPr lang="en-US" sz="3600" dirty="0"/>
              <a:t>bine </a:t>
            </a:r>
            <a:r>
              <a:rPr lang="en-US" sz="3600" dirty="0" err="1"/>
              <a:t>uvode</a:t>
            </a:r>
            <a:r>
              <a:rPr lang="en-US" sz="3600" dirty="0"/>
              <a:t> se </a:t>
            </a:r>
            <a:r>
              <a:rPr lang="en-US" sz="3600" dirty="0" err="1"/>
              <a:t>za</a:t>
            </a:r>
            <a:r>
              <a:rPr lang="en-US" sz="3600" dirty="0"/>
              <a:t> c</a:t>
            </a:r>
            <a:r>
              <a:rPr lang="sl-SI" sz="3600" dirty="0"/>
              <a:t>ij</a:t>
            </a:r>
            <a:r>
              <a:rPr lang="en-US" sz="3600" dirty="0" err="1"/>
              <a:t>elu</a:t>
            </a:r>
            <a:r>
              <a:rPr lang="en-US" sz="3600" dirty="0"/>
              <a:t> </a:t>
            </a:r>
            <a:r>
              <a:rPr lang="en-US" sz="3600" dirty="0" err="1"/>
              <a:t>dr</a:t>
            </a:r>
            <a:r>
              <a:rPr lang="sl-SI" sz="3600" dirty="0"/>
              <a:t>ž</a:t>
            </a:r>
            <a:r>
              <a:rPr lang="en-US" sz="3600" dirty="0" err="1"/>
              <a:t>avnu</a:t>
            </a:r>
            <a:r>
              <a:rPr lang="en-US" sz="3600" dirty="0"/>
              <a:t> </a:t>
            </a:r>
            <a:r>
              <a:rPr lang="en-US" sz="3600" dirty="0" err="1"/>
              <a:t>teritoriju</a:t>
            </a:r>
            <a:r>
              <a:rPr lang="en-US" sz="3600" dirty="0"/>
              <a:t>, a </a:t>
            </a:r>
            <a:r>
              <a:rPr lang="en-US" sz="3600" dirty="0" err="1"/>
              <a:t>samodprinosi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nivou</a:t>
            </a:r>
            <a:r>
              <a:rPr lang="en-US" sz="3600" dirty="0"/>
              <a:t> </a:t>
            </a:r>
            <a:r>
              <a:rPr lang="en-US" sz="3600" dirty="0" err="1"/>
              <a:t>grada</a:t>
            </a:r>
            <a:r>
              <a:rPr lang="en-US" sz="3600" dirty="0"/>
              <a:t>, op</a:t>
            </a:r>
            <a:r>
              <a:rPr lang="sr-Latn-ME" sz="3600" dirty="0"/>
              <a:t>š</a:t>
            </a:r>
            <a:r>
              <a:rPr lang="en-US" sz="3600" dirty="0"/>
              <a:t>tine, </a:t>
            </a:r>
            <a:r>
              <a:rPr lang="sl-SI" sz="3600" dirty="0"/>
              <a:t>mj</a:t>
            </a:r>
            <a:r>
              <a:rPr lang="en-US" sz="3600" dirty="0" err="1"/>
              <a:t>esne</a:t>
            </a:r>
            <a:r>
              <a:rPr lang="en-US" sz="3600" dirty="0"/>
              <a:t> </a:t>
            </a:r>
            <a:r>
              <a:rPr lang="en-US" sz="3600" dirty="0" err="1"/>
              <a:t>zajednice</a:t>
            </a:r>
            <a:r>
              <a:rPr lang="en-US" sz="3600" dirty="0"/>
              <a:t>, </a:t>
            </a:r>
            <a:r>
              <a:rPr lang="en-US" sz="3600" dirty="0" err="1"/>
              <a:t>naselja</a:t>
            </a:r>
            <a:r>
              <a:rPr lang="en-US" sz="3600" dirty="0"/>
              <a:t> </a:t>
            </a:r>
            <a:r>
              <a:rPr lang="en-US" sz="3600" dirty="0" err="1"/>
              <a:t>ili</a:t>
            </a:r>
            <a:r>
              <a:rPr lang="en-US" sz="3600" dirty="0"/>
              <a:t> d</a:t>
            </a:r>
            <a:r>
              <a:rPr lang="sl-SI" sz="3600" dirty="0"/>
              <a:t>ij</a:t>
            </a:r>
            <a:r>
              <a:rPr lang="en-US" sz="3600" dirty="0" err="1"/>
              <a:t>ela</a:t>
            </a:r>
            <a:r>
              <a:rPr lang="en-US" sz="3600" dirty="0"/>
              <a:t> </a:t>
            </a:r>
            <a:r>
              <a:rPr lang="en-US" sz="3600" dirty="0" err="1"/>
              <a:t>naselja</a:t>
            </a:r>
            <a:r>
              <a:rPr lang="en-US" sz="3600" dirty="0"/>
              <a:t>;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prihodi</a:t>
            </a:r>
            <a:r>
              <a:rPr lang="en-US" sz="3600" dirty="0"/>
              <a:t> od </a:t>
            </a:r>
            <a:r>
              <a:rPr lang="en-US" sz="3600" dirty="0" err="1"/>
              <a:t>poreza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drugih</a:t>
            </a:r>
            <a:r>
              <a:rPr lang="en-US" sz="3600" dirty="0"/>
              <a:t> da</a:t>
            </a:r>
            <a:r>
              <a:rPr lang="sl-SI" sz="3600" dirty="0"/>
              <a:t>ž</a:t>
            </a:r>
            <a:r>
              <a:rPr lang="en-US" sz="3600" dirty="0" err="1"/>
              <a:t>bina</a:t>
            </a:r>
            <a:r>
              <a:rPr lang="en-US" sz="3600" dirty="0"/>
              <a:t> </a:t>
            </a:r>
            <a:r>
              <a:rPr lang="en-US" sz="3600" dirty="0" err="1"/>
              <a:t>evidentiraju</a:t>
            </a:r>
            <a:r>
              <a:rPr lang="en-US" sz="3600" dirty="0"/>
              <a:t> se u bud</a:t>
            </a:r>
            <a:r>
              <a:rPr lang="sl-SI" sz="3600" dirty="0"/>
              <a:t>ž</a:t>
            </a:r>
            <a:r>
              <a:rPr lang="en-US" sz="3600" dirty="0" err="1"/>
              <a:t>etu</a:t>
            </a:r>
            <a:r>
              <a:rPr lang="en-US" sz="3600" dirty="0"/>
              <a:t>, </a:t>
            </a:r>
            <a:r>
              <a:rPr lang="en-US" sz="3600" dirty="0" err="1"/>
              <a:t>dok</a:t>
            </a:r>
            <a:r>
              <a:rPr lang="en-US" sz="3600" dirty="0"/>
              <a:t> </a:t>
            </a:r>
            <a:r>
              <a:rPr lang="en-US" sz="3600" dirty="0" err="1"/>
              <a:t>prihodi</a:t>
            </a:r>
            <a:r>
              <a:rPr lang="en-US" sz="3600" dirty="0"/>
              <a:t> od </a:t>
            </a:r>
            <a:r>
              <a:rPr lang="en-US" sz="3600" dirty="0" err="1"/>
              <a:t>samodoprinosa</a:t>
            </a:r>
            <a:r>
              <a:rPr lang="en-US" sz="3600" dirty="0"/>
              <a:t> </a:t>
            </a:r>
            <a:r>
              <a:rPr lang="en-US" sz="3600" dirty="0" err="1"/>
              <a:t>idu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poseban</a:t>
            </a:r>
            <a:r>
              <a:rPr lang="en-US" sz="3600" dirty="0"/>
              <a:t> </a:t>
            </a:r>
            <a:r>
              <a:rPr lang="en-US" sz="3600" dirty="0" err="1"/>
              <a:t>ra</a:t>
            </a:r>
            <a:r>
              <a:rPr lang="sl-SI" sz="3600" dirty="0"/>
              <a:t>č</a:t>
            </a:r>
            <a:r>
              <a:rPr lang="en-US" sz="3600" dirty="0"/>
              <a:t>un;	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visinu</a:t>
            </a:r>
            <a:r>
              <a:rPr lang="en-US" sz="3600" dirty="0"/>
              <a:t> </a:t>
            </a:r>
            <a:r>
              <a:rPr lang="en-US" sz="3600" dirty="0" err="1"/>
              <a:t>samodoprinosa</a:t>
            </a:r>
            <a:r>
              <a:rPr lang="en-US" sz="3600" dirty="0"/>
              <a:t> </a:t>
            </a:r>
            <a:r>
              <a:rPr lang="en-US" sz="3600" dirty="0" err="1"/>
              <a:t>odred</a:t>
            </a:r>
            <a:r>
              <a:rPr lang="sl-SI" sz="3600" dirty="0"/>
              <a:t>j</a:t>
            </a:r>
            <a:r>
              <a:rPr lang="en-US" sz="3600" dirty="0" err="1"/>
              <a:t>uju</a:t>
            </a:r>
            <a:r>
              <a:rPr lang="en-US" sz="3600" dirty="0"/>
              <a:t> </a:t>
            </a:r>
            <a:r>
              <a:rPr lang="en-US" sz="3600" dirty="0" err="1"/>
              <a:t>sami</a:t>
            </a:r>
            <a:r>
              <a:rPr lang="en-US" sz="3600" dirty="0"/>
              <a:t> </a:t>
            </a:r>
            <a:r>
              <a:rPr lang="en-US" sz="3600" dirty="0" err="1" smtClean="0"/>
              <a:t>gra</a:t>
            </a:r>
            <a:r>
              <a:rPr lang="sr-Latn-ME" sz="3600" dirty="0" smtClean="0"/>
              <a:t>đ</a:t>
            </a:r>
            <a:r>
              <a:rPr lang="en-US" sz="3600" dirty="0" err="1" smtClean="0"/>
              <a:t>ani</a:t>
            </a:r>
            <a:r>
              <a:rPr lang="en-US" sz="3600" dirty="0"/>
              <a:t>, </a:t>
            </a:r>
            <a:r>
              <a:rPr lang="en-US" sz="3600" dirty="0" err="1"/>
              <a:t>dok</a:t>
            </a:r>
            <a:r>
              <a:rPr lang="en-US" sz="3600" dirty="0"/>
              <a:t> </a:t>
            </a:r>
            <a:r>
              <a:rPr lang="en-US" sz="3600" dirty="0" err="1"/>
              <a:t>visinu</a:t>
            </a:r>
            <a:r>
              <a:rPr lang="en-US" sz="3600" dirty="0"/>
              <a:t> da</a:t>
            </a:r>
            <a:r>
              <a:rPr lang="sr-Latn-ME" sz="3600" dirty="0"/>
              <a:t>ž</a:t>
            </a:r>
            <a:r>
              <a:rPr lang="en-US" sz="3600" dirty="0" err="1"/>
              <a:t>bina</a:t>
            </a:r>
            <a:r>
              <a:rPr lang="en-US" sz="3600" dirty="0"/>
              <a:t> </a:t>
            </a:r>
            <a:r>
              <a:rPr lang="en-US" sz="3600" dirty="0" err="1"/>
              <a:t>jednostrano</a:t>
            </a:r>
            <a:r>
              <a:rPr lang="en-US" sz="3600" dirty="0"/>
              <a:t> </a:t>
            </a:r>
            <a:r>
              <a:rPr lang="en-US" sz="3600" dirty="0" err="1"/>
              <a:t>odred</a:t>
            </a:r>
            <a:r>
              <a:rPr lang="sl-SI" sz="3600" dirty="0"/>
              <a:t>j</a:t>
            </a:r>
            <a:r>
              <a:rPr lang="en-US" sz="3600" dirty="0" err="1"/>
              <a:t>uje</a:t>
            </a:r>
            <a:r>
              <a:rPr lang="en-US" sz="3600" dirty="0"/>
              <a:t> </a:t>
            </a:r>
            <a:r>
              <a:rPr lang="en-US" sz="3600" dirty="0" err="1"/>
              <a:t>nosilac</a:t>
            </a:r>
            <a:r>
              <a:rPr lang="en-US" sz="3600" dirty="0"/>
              <a:t> </a:t>
            </a:r>
            <a:r>
              <a:rPr lang="en-US" sz="3600" dirty="0" err="1"/>
              <a:t>finansijske</a:t>
            </a:r>
            <a:r>
              <a:rPr lang="en-US" sz="3600" dirty="0"/>
              <a:t> </a:t>
            </a:r>
            <a:r>
              <a:rPr lang="en-US" sz="3600" dirty="0" err="1"/>
              <a:t>vlasti</a:t>
            </a:r>
            <a:r>
              <a:rPr lang="en-US" sz="3600" dirty="0"/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E9054-90D4-4C65-B853-D3BDD88577A6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EC51-0D2C-4425-B4C7-F4439AE3CB64}" type="slidenum">
              <a:rPr lang="en-US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08861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84094"/>
            <a:ext cx="10515600" cy="5692869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sr-Latn-ME" sz="3600" dirty="0" smtClean="0"/>
              <a:t> - </a:t>
            </a:r>
            <a:r>
              <a:rPr lang="en-US" sz="3600" dirty="0" err="1" smtClean="0"/>
              <a:t>porezi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druge</a:t>
            </a:r>
            <a:r>
              <a:rPr lang="en-US" sz="3600" dirty="0"/>
              <a:t> da</a:t>
            </a:r>
            <a:r>
              <a:rPr lang="sl-SI" sz="3600" dirty="0"/>
              <a:t>ž</a:t>
            </a:r>
            <a:r>
              <a:rPr lang="en-US" sz="3600" dirty="0"/>
              <a:t>bine </a:t>
            </a:r>
            <a:r>
              <a:rPr lang="en-US" sz="3600" dirty="0" err="1"/>
              <a:t>pla</a:t>
            </a:r>
            <a:r>
              <a:rPr lang="sl-SI" sz="3600" dirty="0"/>
              <a:t>ć</a:t>
            </a:r>
            <a:r>
              <a:rPr lang="en-US" sz="3600" dirty="0" err="1"/>
              <a:t>aju</a:t>
            </a:r>
            <a:r>
              <a:rPr lang="en-US" sz="3600" dirty="0"/>
              <a:t> se u </a:t>
            </a:r>
            <a:r>
              <a:rPr lang="en-US" sz="3600" dirty="0" err="1"/>
              <a:t>novcu</a:t>
            </a:r>
            <a:r>
              <a:rPr lang="en-US" sz="3600" dirty="0"/>
              <a:t>, a </a:t>
            </a:r>
            <a:r>
              <a:rPr lang="en-US" sz="3600" dirty="0" err="1"/>
              <a:t>samodoprinos</a:t>
            </a:r>
            <a:r>
              <a:rPr lang="en-US" sz="3600" dirty="0"/>
              <a:t> u </a:t>
            </a:r>
            <a:r>
              <a:rPr lang="en-US" sz="3600" dirty="0" err="1"/>
              <a:t>novcu</a:t>
            </a:r>
            <a:r>
              <a:rPr lang="en-US" sz="3600" dirty="0"/>
              <a:t>, </a:t>
            </a:r>
            <a:r>
              <a:rPr lang="en-US" sz="3600" dirty="0" err="1"/>
              <a:t>materijalnim</a:t>
            </a:r>
            <a:r>
              <a:rPr lang="en-US" sz="3600" dirty="0"/>
              <a:t> </a:t>
            </a:r>
            <a:r>
              <a:rPr lang="en-US" sz="3600" dirty="0" err="1"/>
              <a:t>dobrima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uslugama</a:t>
            </a:r>
            <a:r>
              <a:rPr lang="en-US" sz="3600" dirty="0"/>
              <a:t>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sl-SI" sz="3600" dirty="0"/>
              <a:t>(</a:t>
            </a:r>
            <a:r>
              <a:rPr lang="en-US" sz="3600" dirty="0"/>
              <a:t>U  </a:t>
            </a:r>
            <a:r>
              <a:rPr lang="en-US" sz="3600" dirty="0" err="1"/>
              <a:t>sistemu</a:t>
            </a:r>
            <a:r>
              <a:rPr lang="en-US" sz="3600" dirty="0"/>
              <a:t> </a:t>
            </a:r>
            <a:r>
              <a:rPr lang="en-US" sz="3600" dirty="0" err="1"/>
              <a:t>javnih</a:t>
            </a:r>
            <a:r>
              <a:rPr lang="en-US" sz="3600" dirty="0"/>
              <a:t> </a:t>
            </a:r>
            <a:r>
              <a:rPr lang="en-US" sz="3600" dirty="0" err="1"/>
              <a:t>prihoda</a:t>
            </a:r>
            <a:r>
              <a:rPr lang="en-US" sz="3600" dirty="0"/>
              <a:t> </a:t>
            </a:r>
            <a:r>
              <a:rPr lang="en-US" sz="3600" dirty="0" err="1"/>
              <a:t>samodoprinos</a:t>
            </a:r>
            <a:r>
              <a:rPr lang="en-US" sz="3600" dirty="0"/>
              <a:t> je do </a:t>
            </a:r>
            <a:r>
              <a:rPr lang="en-US" sz="3600" dirty="0" err="1"/>
              <a:t>sada</a:t>
            </a:r>
            <a:r>
              <a:rPr lang="en-US" sz="3600" dirty="0"/>
              <a:t> </a:t>
            </a:r>
            <a:r>
              <a:rPr lang="en-US" sz="3600" dirty="0" err="1"/>
              <a:t>imao</a:t>
            </a:r>
            <a:r>
              <a:rPr lang="en-US" sz="3600" dirty="0"/>
              <a:t> </a:t>
            </a:r>
            <a:r>
              <a:rPr lang="en-US" sz="3600" dirty="0" err="1"/>
              <a:t>veoma</a:t>
            </a:r>
            <a:r>
              <a:rPr lang="en-US" sz="3600" dirty="0"/>
              <a:t> </a:t>
            </a:r>
            <a:r>
              <a:rPr lang="en-US" sz="3600" dirty="0" err="1"/>
              <a:t>zna</a:t>
            </a:r>
            <a:r>
              <a:rPr lang="sl-SI" sz="3600" dirty="0"/>
              <a:t>c</a:t>
            </a:r>
            <a:r>
              <a:rPr lang="en-US" sz="3600" dirty="0" err="1"/>
              <a:t>ajnu</a:t>
            </a:r>
            <a:r>
              <a:rPr lang="en-US" sz="3600" dirty="0"/>
              <a:t> </a:t>
            </a:r>
            <a:r>
              <a:rPr lang="en-US" sz="3600" dirty="0" err="1"/>
              <a:t>ulogu</a:t>
            </a:r>
            <a:r>
              <a:rPr lang="en-US" sz="3600" dirty="0"/>
              <a:t> u </a:t>
            </a:r>
            <a:r>
              <a:rPr lang="en-US" sz="3600" dirty="0" err="1"/>
              <a:t>prikupljanju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lokalnom</a:t>
            </a:r>
            <a:r>
              <a:rPr lang="en-US" sz="3600" dirty="0"/>
              <a:t> </a:t>
            </a:r>
            <a:r>
              <a:rPr lang="en-US" sz="3600" dirty="0" err="1" smtClean="0"/>
              <a:t>nivou</a:t>
            </a:r>
            <a:r>
              <a:rPr lang="sr-Latn-ME" sz="3600" dirty="0" smtClean="0"/>
              <a:t>)</a:t>
            </a:r>
            <a:r>
              <a:rPr lang="en-US" sz="3600" dirty="0" smtClean="0"/>
              <a:t>. 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9BD3-399D-44F5-8767-5BC170BD308C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B9A71-1E63-4164-8F21-389888E52E57}" type="slidenum">
              <a:rPr lang="en-US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86583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>
          <a:xfrm>
            <a:off x="564776" y="620689"/>
            <a:ext cx="11147612" cy="5505475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sl-SI" sz="3200" dirty="0"/>
              <a:t>Z</a:t>
            </a:r>
            <a:r>
              <a:rPr lang="en-US" sz="3200" dirty="0" err="1"/>
              <a:t>akon</a:t>
            </a:r>
            <a:r>
              <a:rPr lang="sl-SI" sz="3200" dirty="0"/>
              <a:t>om</a:t>
            </a:r>
            <a:r>
              <a:rPr lang="en-US" sz="3200" dirty="0"/>
              <a:t> </a:t>
            </a:r>
            <a:r>
              <a:rPr lang="sl-SI" sz="3200" dirty="0"/>
              <a:t>se </a:t>
            </a:r>
            <a:r>
              <a:rPr lang="en-US" sz="3200" dirty="0" err="1"/>
              <a:t>defini</a:t>
            </a:r>
            <a:r>
              <a:rPr lang="sl-SI" sz="3200" dirty="0"/>
              <a:t>s</a:t>
            </a:r>
            <a:r>
              <a:rPr lang="en-US" sz="3200" dirty="0"/>
              <a:t>e </a:t>
            </a:r>
            <a:r>
              <a:rPr lang="en-US" sz="3200" dirty="0" err="1"/>
              <a:t>brojna</a:t>
            </a:r>
            <a:r>
              <a:rPr lang="en-US" sz="3200" dirty="0"/>
              <a:t> </a:t>
            </a:r>
            <a:r>
              <a:rPr lang="en-US" sz="3200" dirty="0" err="1"/>
              <a:t>pitanja</a:t>
            </a:r>
            <a:r>
              <a:rPr lang="en-US" sz="3200" dirty="0"/>
              <a:t> </a:t>
            </a:r>
            <a:r>
              <a:rPr lang="en-US" sz="3200" dirty="0" err="1"/>
              <a:t>kao</a:t>
            </a:r>
            <a:r>
              <a:rPr lang="en-US" sz="3200" dirty="0"/>
              <a:t> </a:t>
            </a:r>
            <a:r>
              <a:rPr lang="sl-SI" sz="3200" dirty="0"/>
              <a:t>s</a:t>
            </a:r>
            <a:r>
              <a:rPr lang="en-US" sz="3200" dirty="0"/>
              <a:t>to </a:t>
            </a:r>
            <a:r>
              <a:rPr lang="en-US" sz="3200" dirty="0" err="1"/>
              <a:t>su</a:t>
            </a:r>
            <a:r>
              <a:rPr lang="en-US" sz="3200" dirty="0"/>
              <a:t>:</a:t>
            </a:r>
          </a:p>
          <a:p>
            <a:pPr marL="457200" indent="-457200" algn="just">
              <a:buFontTx/>
              <a:buAutoNum type="arabicParenBoth"/>
            </a:pPr>
            <a:r>
              <a:rPr lang="en-US" sz="3200" dirty="0" smtClean="0"/>
              <a:t>Na</a:t>
            </a:r>
            <a:r>
              <a:rPr lang="sl-SI" sz="3200" dirty="0"/>
              <a:t>č</a:t>
            </a:r>
            <a:r>
              <a:rPr lang="en-US" sz="3200" dirty="0" smtClean="0"/>
              <a:t>in </a:t>
            </a:r>
            <a:r>
              <a:rPr lang="en-US" sz="3200" dirty="0" err="1" smtClean="0"/>
              <a:t>dono</a:t>
            </a:r>
            <a:r>
              <a:rPr lang="sl-SI" sz="3200" dirty="0"/>
              <a:t>š</a:t>
            </a:r>
            <a:r>
              <a:rPr lang="en-US" sz="3200" dirty="0" err="1" smtClean="0"/>
              <a:t>enja</a:t>
            </a:r>
            <a:r>
              <a:rPr lang="en-US" sz="3200" dirty="0" smtClean="0"/>
              <a:t> </a:t>
            </a:r>
            <a:r>
              <a:rPr lang="en-US" sz="3200" dirty="0" err="1"/>
              <a:t>odluke</a:t>
            </a:r>
            <a:r>
              <a:rPr lang="en-US" sz="3200" dirty="0"/>
              <a:t> - </a:t>
            </a:r>
            <a:r>
              <a:rPr lang="en-US" sz="3200" dirty="0" err="1"/>
              <a:t>odlu</a:t>
            </a:r>
            <a:r>
              <a:rPr lang="sl-SI" sz="3200" dirty="0"/>
              <a:t>k</a:t>
            </a:r>
            <a:r>
              <a:rPr lang="en-US" sz="3200" dirty="0"/>
              <a:t>u o </a:t>
            </a:r>
            <a:r>
              <a:rPr lang="sl-SI" sz="3200" dirty="0"/>
              <a:t>uvodje</a:t>
            </a:r>
            <a:r>
              <a:rPr lang="en-US" sz="3200" dirty="0" err="1"/>
              <a:t>nju</a:t>
            </a:r>
            <a:r>
              <a:rPr lang="en-US" sz="3200" dirty="0"/>
              <a:t> </a:t>
            </a:r>
            <a:r>
              <a:rPr lang="en-US" sz="3200" dirty="0" err="1"/>
              <a:t>samodoprinosa</a:t>
            </a:r>
            <a:r>
              <a:rPr lang="en-US" sz="3200" dirty="0"/>
              <a:t> </a:t>
            </a:r>
            <a:r>
              <a:rPr lang="en-US" sz="3200" dirty="0" err="1"/>
              <a:t>donose</a:t>
            </a:r>
            <a:r>
              <a:rPr lang="en-US" sz="3200" dirty="0"/>
              <a:t> </a:t>
            </a:r>
            <a:r>
              <a:rPr lang="en-US" sz="3200" dirty="0" err="1"/>
              <a:t>gradani</a:t>
            </a:r>
            <a:r>
              <a:rPr lang="en-US" sz="3200" dirty="0"/>
              <a:t> </a:t>
            </a:r>
            <a:r>
              <a:rPr lang="en-US" sz="3200" dirty="0" err="1"/>
              <a:t>referendumom</a:t>
            </a:r>
            <a:r>
              <a:rPr lang="en-US" sz="3200" dirty="0"/>
              <a:t> </a:t>
            </a:r>
            <a:r>
              <a:rPr lang="en-US" sz="3200" dirty="0" err="1"/>
              <a:t>ili</a:t>
            </a:r>
            <a:r>
              <a:rPr lang="en-US" sz="3200" dirty="0"/>
              <a:t> </a:t>
            </a:r>
            <a:r>
              <a:rPr lang="en-US" sz="3200" dirty="0" err="1"/>
              <a:t>davanjem</a:t>
            </a:r>
            <a:r>
              <a:rPr lang="en-US" sz="3200" dirty="0"/>
              <a:t> </a:t>
            </a:r>
            <a:r>
              <a:rPr lang="en-US" sz="3200" dirty="0" err="1"/>
              <a:t>pismenih</a:t>
            </a:r>
            <a:r>
              <a:rPr lang="sl-SI" sz="3200" dirty="0"/>
              <a:t> </a:t>
            </a:r>
            <a:r>
              <a:rPr lang="en-US" sz="3200" dirty="0" err="1"/>
              <a:t>izjava</a:t>
            </a:r>
            <a:r>
              <a:rPr lang="en-US" sz="3200" dirty="0"/>
              <a:t>. </a:t>
            </a:r>
            <a:r>
              <a:rPr lang="en-US" sz="3200" dirty="0" err="1"/>
              <a:t>Odluka</a:t>
            </a:r>
            <a:r>
              <a:rPr lang="en-US" sz="3200" dirty="0"/>
              <a:t> o </a:t>
            </a:r>
            <a:r>
              <a:rPr lang="en-US" sz="3200" dirty="0" err="1"/>
              <a:t>uvod</a:t>
            </a:r>
            <a:r>
              <a:rPr lang="sl-SI" sz="3200" dirty="0"/>
              <a:t>j</a:t>
            </a:r>
            <a:r>
              <a:rPr lang="en-US" sz="3200" dirty="0" err="1"/>
              <a:t>enju</a:t>
            </a:r>
            <a:r>
              <a:rPr lang="en-US" sz="3200" dirty="0"/>
              <a:t> </a:t>
            </a:r>
            <a:r>
              <a:rPr lang="en-US" sz="3200" dirty="0" err="1"/>
              <a:t>samodoprin</a:t>
            </a:r>
            <a:r>
              <a:rPr lang="sl-SI" sz="3200" dirty="0"/>
              <a:t>o</a:t>
            </a:r>
            <a:r>
              <a:rPr lang="en-US" sz="3200" dirty="0" err="1"/>
              <a:t>sa</a:t>
            </a:r>
            <a:r>
              <a:rPr lang="en-US" sz="3200" dirty="0"/>
              <a:t>, </a:t>
            </a:r>
            <a:r>
              <a:rPr lang="en-US" sz="3200" dirty="0" err="1"/>
              <a:t>izmed</a:t>
            </a:r>
            <a:r>
              <a:rPr lang="sl-SI" sz="3200" dirty="0"/>
              <a:t>j</a:t>
            </a:r>
            <a:r>
              <a:rPr lang="en-US" sz="3200" dirty="0"/>
              <a:t>u </a:t>
            </a:r>
            <a:r>
              <a:rPr lang="en-US" sz="3200" dirty="0" err="1"/>
              <a:t>ostalog</a:t>
            </a:r>
            <a:r>
              <a:rPr lang="en-US" sz="3200" dirty="0"/>
              <a:t>, </a:t>
            </a:r>
            <a:r>
              <a:rPr lang="en-US" sz="3200" dirty="0" err="1" smtClean="0"/>
              <a:t>sadr</a:t>
            </a:r>
            <a:r>
              <a:rPr lang="sl-SI" sz="3200" dirty="0"/>
              <a:t>ž</a:t>
            </a:r>
            <a:r>
              <a:rPr lang="en-US" sz="3200" dirty="0" smtClean="0"/>
              <a:t>i</a:t>
            </a:r>
            <a:r>
              <a:rPr lang="en-US" sz="3200" dirty="0"/>
              <a:t>: </a:t>
            </a:r>
            <a:r>
              <a:rPr lang="en-US" sz="3200" dirty="0" err="1"/>
              <a:t>nam</a:t>
            </a:r>
            <a:r>
              <a:rPr lang="sl-SI" sz="3200" dirty="0"/>
              <a:t>j</a:t>
            </a:r>
            <a:r>
              <a:rPr lang="en-US" sz="3200" dirty="0" err="1"/>
              <a:t>enu</a:t>
            </a:r>
            <a:r>
              <a:rPr lang="en-US" sz="3200" dirty="0"/>
              <a:t> </a:t>
            </a:r>
            <a:r>
              <a:rPr lang="en-US" sz="3200" dirty="0" err="1"/>
              <a:t>samodoprinosa</a:t>
            </a:r>
            <a:r>
              <a:rPr lang="en-US" sz="3200" dirty="0"/>
              <a:t>, </a:t>
            </a:r>
            <a:r>
              <a:rPr lang="en-US" sz="3200" dirty="0" err="1" smtClean="0"/>
              <a:t>podru</a:t>
            </a:r>
            <a:r>
              <a:rPr lang="sr-Latn-ME" sz="3200" dirty="0" smtClean="0"/>
              <a:t>č</a:t>
            </a:r>
            <a:r>
              <a:rPr lang="en-US" sz="3200" dirty="0" smtClean="0"/>
              <a:t>je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kom</a:t>
            </a:r>
            <a:r>
              <a:rPr lang="sl-SI" sz="3200" dirty="0"/>
              <a:t>e</a:t>
            </a:r>
            <a:r>
              <a:rPr lang="en-US" sz="3200" dirty="0"/>
              <a:t> se </a:t>
            </a:r>
            <a:r>
              <a:rPr lang="en-US" sz="3200" dirty="0" err="1"/>
              <a:t>sredstva</a:t>
            </a:r>
            <a:r>
              <a:rPr lang="en-US" sz="3200" dirty="0"/>
              <a:t> </a:t>
            </a:r>
            <a:r>
              <a:rPr lang="en-US" sz="3200" dirty="0" err="1"/>
              <a:t>prikupljaju</a:t>
            </a:r>
            <a:r>
              <a:rPr lang="en-US" sz="3200" dirty="0"/>
              <a:t>, </a:t>
            </a:r>
            <a:r>
              <a:rPr lang="en-US" sz="3200" dirty="0" err="1"/>
              <a:t>vr</a:t>
            </a:r>
            <a:r>
              <a:rPr lang="sl-SI" sz="3200" dirty="0"/>
              <a:t>ij</a:t>
            </a:r>
            <a:r>
              <a:rPr lang="en-US" sz="3200" dirty="0" err="1"/>
              <a:t>eme</a:t>
            </a:r>
            <a:r>
              <a:rPr lang="en-US" sz="3200" dirty="0"/>
              <a:t> </a:t>
            </a:r>
            <a:r>
              <a:rPr lang="en-US" sz="3200" dirty="0" err="1"/>
              <a:t>prikupljanja</a:t>
            </a:r>
            <a:r>
              <a:rPr lang="en-US" sz="3200" dirty="0"/>
              <a:t> </a:t>
            </a:r>
            <a:r>
              <a:rPr lang="en-US" sz="3200" dirty="0" err="1"/>
              <a:t>sredstava,ukupan</a:t>
            </a:r>
            <a:r>
              <a:rPr lang="en-US" sz="3200" i="1" dirty="0"/>
              <a:t> </a:t>
            </a:r>
            <a:r>
              <a:rPr lang="en-US" sz="3200" dirty="0" err="1"/>
              <a:t>iznos</a:t>
            </a:r>
            <a:r>
              <a:rPr lang="en-US" sz="3200" dirty="0"/>
              <a:t> </a:t>
            </a:r>
            <a:r>
              <a:rPr lang="en-US" sz="3200" dirty="0" err="1"/>
              <a:t>sredstava</a:t>
            </a:r>
            <a:r>
              <a:rPr lang="en-US" sz="3200" dirty="0"/>
              <a:t>, </a:t>
            </a:r>
            <a:endParaRPr lang="sr-Latn-ME" sz="3200" dirty="0" smtClean="0"/>
          </a:p>
          <a:p>
            <a:pPr marL="457200" indent="-457200" algn="just">
              <a:buFontTx/>
              <a:buAutoNum type="arabicParenBoth"/>
            </a:pPr>
            <a:r>
              <a:rPr lang="sl-SI" sz="3200" dirty="0" smtClean="0"/>
              <a:t>Nač</a:t>
            </a:r>
            <a:r>
              <a:rPr lang="en-US" sz="3200" dirty="0" smtClean="0"/>
              <a:t>in </a:t>
            </a:r>
            <a:r>
              <a:rPr lang="en-US" sz="3200" dirty="0" err="1"/>
              <a:t>ostvarivanj</a:t>
            </a:r>
            <a:r>
              <a:rPr lang="sl-SI" sz="3200" dirty="0"/>
              <a:t>a</a:t>
            </a:r>
            <a:r>
              <a:rPr lang="en-US" sz="3200" dirty="0"/>
              <a:t> </a:t>
            </a:r>
            <a:r>
              <a:rPr lang="en-US" sz="3200" dirty="0" err="1"/>
              <a:t>nadzora</a:t>
            </a:r>
            <a:r>
              <a:rPr lang="en-US" sz="3200" dirty="0"/>
              <a:t> </a:t>
            </a:r>
            <a:r>
              <a:rPr lang="en-US" sz="3200" dirty="0" err="1"/>
              <a:t>nad</a:t>
            </a:r>
            <a:r>
              <a:rPr lang="en-US" sz="3200" dirty="0"/>
              <a:t> </a:t>
            </a:r>
            <a:r>
              <a:rPr lang="en-US" sz="3200" dirty="0" err="1" smtClean="0"/>
              <a:t>tro</a:t>
            </a:r>
            <a:r>
              <a:rPr lang="sl-SI" sz="3200" dirty="0"/>
              <a:t>š</a:t>
            </a:r>
            <a:r>
              <a:rPr lang="en-US" sz="3200" dirty="0" err="1" smtClean="0"/>
              <a:t>enjem</a:t>
            </a:r>
            <a:r>
              <a:rPr lang="en-US" sz="3200" dirty="0" smtClean="0"/>
              <a:t> </a:t>
            </a:r>
            <a:r>
              <a:rPr lang="en-US" sz="3200" dirty="0" err="1"/>
              <a:t>sredstava</a:t>
            </a:r>
            <a:r>
              <a:rPr lang="en-US" sz="3200" dirty="0"/>
              <a:t>. </a:t>
            </a:r>
            <a:endParaRPr lang="sr-Latn-ME" sz="3200" dirty="0" smtClean="0"/>
          </a:p>
          <a:p>
            <a:pPr marL="0" indent="0" algn="just">
              <a:buNone/>
            </a:pPr>
            <a:r>
              <a:rPr lang="en-US" sz="3200" dirty="0" smtClean="0"/>
              <a:t>U </a:t>
            </a:r>
            <a:r>
              <a:rPr lang="en-US" sz="3200" dirty="0" err="1"/>
              <a:t>pogledu</a:t>
            </a:r>
            <a:r>
              <a:rPr lang="en-US" sz="3200" dirty="0"/>
              <a:t> </a:t>
            </a:r>
            <a:r>
              <a:rPr lang="en-US" sz="3200" dirty="0" err="1"/>
              <a:t>nam</a:t>
            </a:r>
            <a:r>
              <a:rPr lang="sl-SI" sz="3200" dirty="0"/>
              <a:t>j</a:t>
            </a:r>
            <a:r>
              <a:rPr lang="en-US" sz="3200" dirty="0" err="1"/>
              <a:t>ene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sl-SI" sz="3200" dirty="0"/>
              <a:t>lj</a:t>
            </a:r>
            <a:r>
              <a:rPr lang="en-US" sz="3200" dirty="0"/>
              <a:t>a </a:t>
            </a:r>
            <a:r>
              <a:rPr lang="en-US" sz="3200" dirty="0" err="1"/>
              <a:t>naglasiti</a:t>
            </a:r>
            <a:r>
              <a:rPr lang="en-US" sz="3200" dirty="0"/>
              <a:t> da </a:t>
            </a:r>
            <a:r>
              <a:rPr lang="en-US" sz="3200" dirty="0" err="1"/>
              <a:t>zakon</a:t>
            </a:r>
            <a:r>
              <a:rPr lang="en-US" sz="3200" dirty="0"/>
              <a:t> </a:t>
            </a:r>
            <a:r>
              <a:rPr lang="en-US" sz="3200" dirty="0" smtClean="0"/>
              <a:t>ne </a:t>
            </a:r>
            <a:r>
              <a:rPr lang="en-US" sz="3200" dirty="0" err="1" smtClean="0"/>
              <a:t>ograni</a:t>
            </a:r>
            <a:r>
              <a:rPr lang="sl-SI" sz="3200" dirty="0" smtClean="0"/>
              <a:t>čava</a:t>
            </a:r>
            <a:r>
              <a:rPr lang="en-US" sz="3200" dirty="0" smtClean="0"/>
              <a:t> </a:t>
            </a:r>
            <a:r>
              <a:rPr lang="en-US" sz="3200" dirty="0" err="1"/>
              <a:t>potrebe</a:t>
            </a:r>
            <a:r>
              <a:rPr lang="en-US" sz="3200" dirty="0"/>
              <a:t> </a:t>
            </a:r>
            <a:r>
              <a:rPr lang="en-US" sz="3200" dirty="0" err="1"/>
              <a:t>koje</a:t>
            </a:r>
            <a:r>
              <a:rPr lang="en-US" sz="3200" dirty="0"/>
              <a:t> se </a:t>
            </a:r>
            <a:r>
              <a:rPr lang="en-US" sz="3200" dirty="0" err="1"/>
              <a:t>mogu</a:t>
            </a:r>
            <a:r>
              <a:rPr lang="en-US" sz="3200" dirty="0"/>
              <a:t> </a:t>
            </a:r>
            <a:r>
              <a:rPr lang="en-US" sz="3200" dirty="0" err="1"/>
              <a:t>finansirati</a:t>
            </a:r>
            <a:r>
              <a:rPr lang="en-US" sz="3200" dirty="0"/>
              <a:t> </a:t>
            </a:r>
            <a:r>
              <a:rPr lang="en-US" sz="3200" dirty="0" err="1"/>
              <a:t>sredstvima</a:t>
            </a:r>
            <a:r>
              <a:rPr lang="en-US" sz="3200" dirty="0"/>
              <a:t> </a:t>
            </a:r>
            <a:r>
              <a:rPr lang="en-US" sz="3200" dirty="0" err="1"/>
              <a:t>samodoprinosa</a:t>
            </a:r>
            <a:r>
              <a:rPr lang="en-US" sz="3200" dirty="0"/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7ED6-BEA1-42DA-A5A5-F13FC9F973C7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27DA5-3BE5-4DE7-8E18-7AD281EC29C7}" type="slidenum">
              <a:rPr lang="en-US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11528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7" name="Rectangle 3"/>
          <p:cNvSpPr>
            <a:spLocks noGrp="1" noChangeArrowheads="1"/>
          </p:cNvSpPr>
          <p:nvPr>
            <p:ph idx="1"/>
          </p:nvPr>
        </p:nvSpPr>
        <p:spPr>
          <a:xfrm>
            <a:off x="632012" y="793376"/>
            <a:ext cx="10721788" cy="5383587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sl-SI" sz="3600" dirty="0"/>
              <a:t>2. </a:t>
            </a:r>
            <a:r>
              <a:rPr lang="en-US" sz="3600" dirty="0" err="1"/>
              <a:t>Obveznik</a:t>
            </a:r>
            <a:r>
              <a:rPr lang="en-US" sz="3600" dirty="0"/>
              <a:t> </a:t>
            </a:r>
            <a:r>
              <a:rPr lang="en-US" sz="3600" dirty="0" err="1"/>
              <a:t>samodoprinosa</a:t>
            </a:r>
            <a:r>
              <a:rPr lang="en-US" sz="3600" dirty="0"/>
              <a:t> - je grad</a:t>
            </a:r>
            <a:r>
              <a:rPr lang="sl-SI" sz="3600" dirty="0"/>
              <a:t>j</a:t>
            </a:r>
            <a:r>
              <a:rPr lang="en-US" sz="3600" dirty="0" err="1"/>
              <a:t>anin</a:t>
            </a:r>
            <a:r>
              <a:rPr lang="en-US" sz="3600" dirty="0"/>
              <a:t>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osnovu</a:t>
            </a:r>
            <a:r>
              <a:rPr lang="en-US" sz="3600" dirty="0"/>
              <a:t> </a:t>
            </a:r>
            <a:r>
              <a:rPr lang="en-US" sz="3600" dirty="0" err="1"/>
              <a:t>stanovanja</a:t>
            </a:r>
            <a:r>
              <a:rPr lang="en-US" sz="3600" dirty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pos</a:t>
            </a:r>
            <a:r>
              <a:rPr lang="sl-SI" sz="3600" dirty="0"/>
              <a:t>j</a:t>
            </a:r>
            <a:r>
              <a:rPr lang="en-US" sz="3600" dirty="0" err="1"/>
              <a:t>edovanja</a:t>
            </a:r>
            <a:r>
              <a:rPr lang="en-US" sz="3600" dirty="0"/>
              <a:t> </a:t>
            </a:r>
            <a:r>
              <a:rPr lang="en-US" sz="3600" dirty="0" err="1"/>
              <a:t>nepokretnosti</a:t>
            </a:r>
            <a:r>
              <a:rPr lang="en-US" sz="3600" dirty="0"/>
              <a:t> u m</a:t>
            </a:r>
            <a:r>
              <a:rPr lang="sl-SI" sz="3600" dirty="0"/>
              <a:t>j</a:t>
            </a:r>
            <a:r>
              <a:rPr lang="en-US" sz="3600" dirty="0" err="1"/>
              <a:t>estu</a:t>
            </a:r>
            <a:r>
              <a:rPr lang="en-US" sz="3600" dirty="0"/>
              <a:t> </a:t>
            </a:r>
            <a:r>
              <a:rPr lang="en-US" sz="3600" dirty="0" err="1"/>
              <a:t>raspisivanja</a:t>
            </a:r>
            <a:r>
              <a:rPr lang="en-US" sz="3600" dirty="0"/>
              <a:t> </a:t>
            </a:r>
            <a:r>
              <a:rPr lang="en-US" sz="3600" dirty="0" err="1"/>
              <a:t>samodoprinosa</a:t>
            </a:r>
            <a:endParaRPr lang="sl-SI" sz="3600" dirty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3600" dirty="0"/>
              <a:t>(3) </a:t>
            </a:r>
            <a:r>
              <a:rPr lang="en-US" sz="3600" dirty="0" err="1"/>
              <a:t>Osnovica</a:t>
            </a:r>
            <a:r>
              <a:rPr lang="en-US" sz="3600" dirty="0"/>
              <a:t> </a:t>
            </a:r>
            <a:r>
              <a:rPr lang="en-US" sz="3600" dirty="0" err="1"/>
              <a:t>samodoprinosa</a:t>
            </a:r>
            <a:r>
              <a:rPr lang="en-US" sz="3600" dirty="0"/>
              <a:t> - </a:t>
            </a:r>
            <a:r>
              <a:rPr lang="en-US" sz="3600" dirty="0" err="1"/>
              <a:t>osnovicu</a:t>
            </a:r>
            <a:r>
              <a:rPr lang="en-US" sz="3600" dirty="0"/>
              <a:t> </a:t>
            </a:r>
            <a:r>
              <a:rPr lang="en-US" sz="3600" dirty="0" err="1"/>
              <a:t>samodoprinosa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err="1"/>
              <a:t>ine</a:t>
            </a:r>
            <a:r>
              <a:rPr lang="en-US" sz="3600" dirty="0"/>
              <a:t> </a:t>
            </a:r>
            <a:r>
              <a:rPr lang="en-US" sz="3600" dirty="0" err="1"/>
              <a:t>prihodi</a:t>
            </a:r>
            <a:r>
              <a:rPr lang="en-US" sz="3600" dirty="0"/>
              <a:t> </a:t>
            </a:r>
            <a:r>
              <a:rPr lang="en-US" sz="3600" dirty="0" err="1"/>
              <a:t>gra</a:t>
            </a:r>
            <a:r>
              <a:rPr lang="sr-Latn-ME" sz="3600" dirty="0"/>
              <a:t>đ</a:t>
            </a:r>
            <a:r>
              <a:rPr lang="en-US" sz="3600" dirty="0" err="1"/>
              <a:t>ana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njihova</a:t>
            </a:r>
            <a:r>
              <a:rPr lang="en-US" sz="3600" dirty="0"/>
              <a:t> </a:t>
            </a:r>
            <a:r>
              <a:rPr lang="en-US" sz="3600" dirty="0" err="1"/>
              <a:t>imovina</a:t>
            </a:r>
            <a:r>
              <a:rPr lang="en-US" sz="3600" dirty="0"/>
              <a:t>;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3600" dirty="0"/>
              <a:t>(4) </a:t>
            </a:r>
            <a:r>
              <a:rPr lang="en-US" sz="3600" dirty="0" err="1"/>
              <a:t>Oslobod</a:t>
            </a:r>
            <a:r>
              <a:rPr lang="sl-SI" sz="3600" dirty="0"/>
              <a:t>j</a:t>
            </a:r>
            <a:r>
              <a:rPr lang="en-US" sz="3600" dirty="0" err="1"/>
              <a:t>enja</a:t>
            </a:r>
            <a:r>
              <a:rPr lang="en-US" sz="3600" dirty="0"/>
              <a:t> - </a:t>
            </a:r>
            <a:r>
              <a:rPr lang="en-US" sz="3600" dirty="0" err="1" smtClean="0"/>
              <a:t>samodoprinos</a:t>
            </a:r>
            <a:r>
              <a:rPr lang="en-US" sz="3600" dirty="0" smtClean="0"/>
              <a:t> </a:t>
            </a:r>
            <a:r>
              <a:rPr lang="en-US" sz="3600" dirty="0"/>
              <a:t>se ne </a:t>
            </a:r>
            <a:r>
              <a:rPr lang="en-US" sz="3600" dirty="0" err="1"/>
              <a:t>mo</a:t>
            </a:r>
            <a:r>
              <a:rPr lang="sl-SI" sz="3600" dirty="0"/>
              <a:t>ž</a:t>
            </a:r>
            <a:r>
              <a:rPr lang="en-US" sz="3600" dirty="0"/>
              <a:t>e </a:t>
            </a:r>
            <a:r>
              <a:rPr lang="en-US" sz="3600" dirty="0" err="1"/>
              <a:t>uvoditi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primanja</a:t>
            </a:r>
            <a:r>
              <a:rPr lang="en-US" sz="3600" dirty="0"/>
              <a:t> </a:t>
            </a:r>
            <a:r>
              <a:rPr lang="en-US" sz="3600" dirty="0" err="1"/>
              <a:t>fizi</a:t>
            </a:r>
            <a:r>
              <a:rPr lang="sl-SI" sz="3600" dirty="0"/>
              <a:t>c</a:t>
            </a:r>
            <a:r>
              <a:rPr lang="en-US" sz="3600" dirty="0" err="1"/>
              <a:t>kih</a:t>
            </a:r>
            <a:r>
              <a:rPr lang="en-US" sz="3600" dirty="0"/>
              <a:t> </a:t>
            </a:r>
            <a:r>
              <a:rPr lang="sl-SI" sz="3600" dirty="0"/>
              <a:t>l</a:t>
            </a:r>
            <a:r>
              <a:rPr lang="en-US" sz="3600" dirty="0" err="1"/>
              <a:t>ica</a:t>
            </a:r>
            <a:r>
              <a:rPr lang="en-US" sz="3600" dirty="0"/>
              <a:t> </a:t>
            </a:r>
            <a:r>
              <a:rPr lang="en-US" sz="3600" dirty="0" err="1"/>
              <a:t>koja</a:t>
            </a:r>
            <a:r>
              <a:rPr lang="en-US" sz="3600" dirty="0"/>
              <a:t> </a:t>
            </a:r>
            <a:r>
              <a:rPr lang="en-US" sz="3600" dirty="0" err="1"/>
              <a:t>nisu</a:t>
            </a:r>
            <a:r>
              <a:rPr lang="en-US" sz="3600" dirty="0"/>
              <a:t> </a:t>
            </a:r>
            <a:r>
              <a:rPr lang="en-US" sz="3600" dirty="0" err="1"/>
              <a:t>predmet</a:t>
            </a:r>
            <a:r>
              <a:rPr lang="en-US" sz="3600" dirty="0"/>
              <a:t> </a:t>
            </a:r>
            <a:r>
              <a:rPr lang="en-US" sz="3600" dirty="0" err="1"/>
              <a:t>oporezivanja</a:t>
            </a:r>
            <a:r>
              <a:rPr lang="en-US" sz="3600" dirty="0"/>
              <a:t>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/>
              <a:t>Zakonu</a:t>
            </a:r>
            <a:r>
              <a:rPr lang="en-US" sz="3600" dirty="0"/>
              <a:t> o </a:t>
            </a:r>
            <a:r>
              <a:rPr lang="en-US" sz="3600" dirty="0" err="1"/>
              <a:t>porezu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dohodak</a:t>
            </a:r>
            <a:r>
              <a:rPr lang="en-US" sz="3600" dirty="0"/>
              <a:t> </a:t>
            </a:r>
            <a:r>
              <a:rPr lang="en-US" sz="3600" dirty="0" err="1"/>
              <a:t>gra</a:t>
            </a:r>
            <a:r>
              <a:rPr lang="sl-SI" sz="3600" dirty="0"/>
              <a:t>dj</a:t>
            </a:r>
            <a:r>
              <a:rPr lang="en-US" sz="3600" dirty="0" err="1"/>
              <a:t>ana</a:t>
            </a:r>
            <a:r>
              <a:rPr lang="en-US" sz="3600" dirty="0"/>
              <a:t>.</a:t>
            </a:r>
          </a:p>
          <a:p>
            <a:pPr>
              <a:lnSpc>
                <a:spcPct val="80000"/>
              </a:lnSpc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4BAFE-8781-4647-86AF-838F110FEDC7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8898-EFF8-476D-944D-94B17572C277}" type="slidenum">
              <a:rPr lang="en-US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28305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3135219"/>
            <a:ext cx="10515600" cy="1325563"/>
          </a:xfrm>
        </p:spPr>
        <p:txBody>
          <a:bodyPr/>
          <a:lstStyle/>
          <a:p>
            <a:pPr algn="ctr"/>
            <a:r>
              <a:rPr lang="sr-Latn-ME" dirty="0" smtClean="0"/>
              <a:t>HVALA!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3117421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7" name="Rectangle 3"/>
          <p:cNvSpPr>
            <a:spLocks noGrp="1" noChangeArrowheads="1"/>
          </p:cNvSpPr>
          <p:nvPr>
            <p:ph idx="1"/>
          </p:nvPr>
        </p:nvSpPr>
        <p:spPr>
          <a:xfrm>
            <a:off x="739588" y="968188"/>
            <a:ext cx="10614212" cy="520877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n-US" sz="3600" dirty="0"/>
              <a:t>1) </a:t>
            </a:r>
            <a:r>
              <a:rPr lang="en-US" sz="3600" dirty="0" err="1"/>
              <a:t>Fiskalnim</a:t>
            </a:r>
            <a:r>
              <a:rPr lang="en-US" sz="3600" dirty="0"/>
              <a:t> </a:t>
            </a:r>
            <a:r>
              <a:rPr lang="en-US" sz="3600" dirty="0" err="1"/>
              <a:t>ciljevlma</a:t>
            </a:r>
            <a:r>
              <a:rPr lang="en-US" sz="3600" dirty="0"/>
              <a:t> </a:t>
            </a:r>
            <a:r>
              <a:rPr lang="en-US" sz="3600" dirty="0" err="1"/>
              <a:t>osiguravaju</a:t>
            </a:r>
            <a:r>
              <a:rPr lang="en-US" sz="3600" dirty="0"/>
              <a:t> se </a:t>
            </a:r>
            <a:r>
              <a:rPr lang="en-US" sz="3600" dirty="0" err="1"/>
              <a:t>potrebna</a:t>
            </a:r>
            <a:r>
              <a:rPr lang="en-US" sz="3600" dirty="0"/>
              <a:t> </a:t>
            </a:r>
            <a:r>
              <a:rPr lang="en-US" sz="3600" dirty="0" err="1"/>
              <a:t>javna</a:t>
            </a:r>
            <a:r>
              <a:rPr lang="en-US" sz="3600" dirty="0"/>
              <a:t> </a:t>
            </a:r>
            <a:r>
              <a:rPr lang="en-US" sz="3600" dirty="0" err="1"/>
              <a:t>sredstva</a:t>
            </a:r>
            <a:r>
              <a:rPr lang="en-US" sz="3600" dirty="0"/>
              <a:t>, </a:t>
            </a:r>
            <a:r>
              <a:rPr lang="en-US" sz="3600" dirty="0" err="1"/>
              <a:t>dr</a:t>
            </a:r>
            <a:r>
              <a:rPr lang="sl-SI" sz="3600" dirty="0"/>
              <a:t>ž</a:t>
            </a:r>
            <a:r>
              <a:rPr lang="en-US" sz="3600" dirty="0" err="1"/>
              <a:t>avi</a:t>
            </a:r>
            <a:r>
              <a:rPr lang="en-US" sz="3600" dirty="0"/>
              <a:t>, od</a:t>
            </a:r>
            <a:r>
              <a:rPr lang="sl-SI" sz="3600" dirty="0"/>
              <a:t>no</a:t>
            </a:r>
            <a:r>
              <a:rPr lang="en-US" sz="3600" dirty="0" err="1"/>
              <a:t>sno</a:t>
            </a:r>
            <a:r>
              <a:rPr lang="en-US" sz="3600" dirty="0"/>
              <a:t> </a:t>
            </a:r>
            <a:r>
              <a:rPr lang="en-US" sz="3600" dirty="0" err="1"/>
              <a:t>dru</a:t>
            </a:r>
            <a:r>
              <a:rPr lang="sl-SI" sz="3600" dirty="0"/>
              <a:t>š</a:t>
            </a:r>
            <a:r>
              <a:rPr lang="en-US" sz="3600" dirty="0" err="1"/>
              <a:t>tvenoj</a:t>
            </a:r>
            <a:r>
              <a:rPr lang="en-US" sz="3600" dirty="0"/>
              <a:t> </a:t>
            </a:r>
            <a:r>
              <a:rPr lang="en-US" sz="3600" dirty="0" err="1"/>
              <a:t>zajednici</a:t>
            </a:r>
            <a:r>
              <a:rPr lang="en-US" sz="3600" dirty="0"/>
              <a:t>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3600" dirty="0"/>
              <a:t>2) </a:t>
            </a:r>
            <a:r>
              <a:rPr lang="en-US" sz="3600" dirty="0" err="1"/>
              <a:t>Eko</a:t>
            </a:r>
            <a:r>
              <a:rPr lang="sl-SI" sz="3600" dirty="0"/>
              <a:t>n</a:t>
            </a:r>
            <a:r>
              <a:rPr lang="en-US" sz="3600" dirty="0" err="1"/>
              <a:t>omski</a:t>
            </a:r>
            <a:r>
              <a:rPr lang="en-US" sz="3600" dirty="0"/>
              <a:t> ci</a:t>
            </a:r>
            <a:r>
              <a:rPr lang="sl-SI" sz="3600" dirty="0"/>
              <a:t>l</a:t>
            </a:r>
            <a:r>
              <a:rPr lang="en-US" sz="3600" dirty="0" err="1"/>
              <a:t>jev</a:t>
            </a:r>
            <a:r>
              <a:rPr lang="sl-SI" sz="3600" dirty="0"/>
              <a:t>i</a:t>
            </a:r>
            <a:r>
              <a:rPr lang="en-US" sz="3600" dirty="0"/>
              <a:t> </a:t>
            </a:r>
            <a:r>
              <a:rPr lang="en-US" sz="3600" dirty="0" err="1"/>
              <a:t>mogu</a:t>
            </a:r>
            <a:r>
              <a:rPr lang="en-US" sz="3600" dirty="0"/>
              <a:t> </a:t>
            </a:r>
            <a:r>
              <a:rPr lang="en-US" sz="3600" dirty="0" err="1"/>
              <a:t>biti</a:t>
            </a:r>
            <a:r>
              <a:rPr lang="en-US" sz="3600" dirty="0"/>
              <a:t> </a:t>
            </a:r>
            <a:r>
              <a:rPr lang="en-US" sz="3600" dirty="0" err="1"/>
              <a:t>brojni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raznovrsni</a:t>
            </a:r>
            <a:r>
              <a:rPr lang="en-US" sz="3600" dirty="0"/>
              <a:t>. </a:t>
            </a:r>
            <a:endParaRPr lang="sr-Latn-ME" sz="3600" dirty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3600" dirty="0" err="1"/>
              <a:t>Pr</a:t>
            </a:r>
            <a:r>
              <a:rPr lang="sl-SI" sz="3600" dirty="0"/>
              <a:t>ij</a:t>
            </a:r>
            <a:r>
              <a:rPr lang="en-US" sz="3600" dirty="0"/>
              <a:t>e </a:t>
            </a:r>
            <a:r>
              <a:rPr lang="en-US" sz="3600" dirty="0" err="1"/>
              <a:t>svega</a:t>
            </a:r>
            <a:r>
              <a:rPr lang="en-US" sz="3600" dirty="0"/>
              <a:t>, </a:t>
            </a:r>
            <a:r>
              <a:rPr lang="en-US" sz="3600" dirty="0" err="1"/>
              <a:t>carinom</a:t>
            </a:r>
            <a:r>
              <a:rPr lang="en-US" sz="3600" dirty="0"/>
              <a:t> se </a:t>
            </a:r>
            <a:r>
              <a:rPr lang="en-US" sz="3600" dirty="0" err="1"/>
              <a:t>mo</a:t>
            </a:r>
            <a:r>
              <a:rPr lang="sl-SI" sz="3600" dirty="0"/>
              <a:t>ž</a:t>
            </a:r>
            <a:r>
              <a:rPr lang="en-US" sz="3600" dirty="0"/>
              <a:t>e </a:t>
            </a:r>
            <a:r>
              <a:rPr lang="sl-SI" sz="3600" dirty="0"/>
              <a:t>š</a:t>
            </a:r>
            <a:r>
              <a:rPr lang="en-US" sz="3600" dirty="0" err="1"/>
              <a:t>tititi</a:t>
            </a:r>
            <a:r>
              <a:rPr lang="en-US" sz="3600" dirty="0"/>
              <a:t> </a:t>
            </a:r>
            <a:r>
              <a:rPr lang="en-US" sz="3600" dirty="0" err="1"/>
              <a:t>doma</a:t>
            </a:r>
            <a:r>
              <a:rPr lang="sl-SI" sz="3600" dirty="0"/>
              <a:t>ć</a:t>
            </a:r>
            <a:r>
              <a:rPr lang="en-US" sz="3600" dirty="0"/>
              <a:t>a </a:t>
            </a:r>
            <a:r>
              <a:rPr lang="en-US" sz="3600" dirty="0" err="1"/>
              <a:t>privreda</a:t>
            </a:r>
            <a:r>
              <a:rPr lang="en-US" sz="3600" dirty="0"/>
              <a:t>, </a:t>
            </a:r>
            <a:r>
              <a:rPr lang="en-US" sz="3600" dirty="0" err="1"/>
              <a:t>i</a:t>
            </a:r>
            <a:r>
              <a:rPr lang="sl-SI" sz="3600" dirty="0"/>
              <a:t>l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samo</a:t>
            </a:r>
            <a:r>
              <a:rPr lang="en-US" sz="3600" dirty="0"/>
              <a:t> </a:t>
            </a:r>
            <a:r>
              <a:rPr lang="en-US" sz="3600" dirty="0" err="1"/>
              <a:t>odred</a:t>
            </a:r>
            <a:r>
              <a:rPr lang="sl-SI" sz="3600" dirty="0"/>
              <a:t>j</a:t>
            </a:r>
            <a:r>
              <a:rPr lang="en-US" sz="3600" dirty="0" err="1"/>
              <a:t>ena</a:t>
            </a:r>
            <a:r>
              <a:rPr lang="en-US" sz="3600" dirty="0"/>
              <a:t> </a:t>
            </a:r>
            <a:r>
              <a:rPr lang="sl-SI" sz="3600" dirty="0"/>
              <a:t>g</a:t>
            </a:r>
            <a:r>
              <a:rPr lang="en-US" sz="3600" dirty="0" smtClean="0"/>
              <a:t>rana</a:t>
            </a:r>
            <a:r>
              <a:rPr lang="en-US" sz="3600" dirty="0"/>
              <a:t>,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oblik</a:t>
            </a:r>
            <a:r>
              <a:rPr lang="en-US" sz="3600" dirty="0"/>
              <a:t> </a:t>
            </a:r>
            <a:r>
              <a:rPr lang="sl-SI" sz="3600" dirty="0"/>
              <a:t>pr</a:t>
            </a:r>
            <a:r>
              <a:rPr lang="en-US" sz="3600" dirty="0" err="1"/>
              <a:t>oizvodnje</a:t>
            </a:r>
            <a:r>
              <a:rPr lang="en-US" sz="3600" dirty="0"/>
              <a:t> od </a:t>
            </a:r>
            <a:r>
              <a:rPr lang="en-US" sz="3600" dirty="0" err="1"/>
              <a:t>inostrane</a:t>
            </a:r>
            <a:r>
              <a:rPr lang="en-US" sz="3600" dirty="0"/>
              <a:t> </a:t>
            </a:r>
            <a:r>
              <a:rPr lang="en-US" sz="3600" dirty="0" err="1"/>
              <a:t>konkurencije</a:t>
            </a:r>
            <a:r>
              <a:rPr lang="en-US" sz="3600" dirty="0"/>
              <a:t>.</a:t>
            </a:r>
            <a:endParaRPr lang="sr-Latn-ME" sz="3600" dirty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3600" dirty="0"/>
              <a:t> </a:t>
            </a:r>
            <a:r>
              <a:rPr lang="en-US" sz="3600" dirty="0" err="1"/>
              <a:t>Cariom</a:t>
            </a:r>
            <a:r>
              <a:rPr lang="en-US" sz="3600" dirty="0"/>
              <a:t> se </a:t>
            </a:r>
            <a:r>
              <a:rPr lang="en-US" sz="3600" dirty="0" err="1"/>
              <a:t>mo</a:t>
            </a:r>
            <a:r>
              <a:rPr lang="sl-SI" sz="3600" dirty="0"/>
              <a:t>ž</a:t>
            </a:r>
            <a:r>
              <a:rPr lang="en-US" sz="3600" dirty="0"/>
              <a:t>e </a:t>
            </a:r>
            <a:r>
              <a:rPr lang="en-US" sz="3600" dirty="0" err="1"/>
              <a:t>pove</a:t>
            </a:r>
            <a:r>
              <a:rPr lang="sl-SI" sz="3600" dirty="0"/>
              <a:t>ć</a:t>
            </a:r>
            <a:r>
              <a:rPr lang="en-US" sz="3600" dirty="0"/>
              <a:t>ava</a:t>
            </a:r>
            <a:r>
              <a:rPr lang="sl-SI" sz="3600" dirty="0"/>
              <a:t>ti</a:t>
            </a:r>
            <a:r>
              <a:rPr lang="en-US" sz="3600" dirty="0"/>
              <a:t> c</a:t>
            </a:r>
            <a:r>
              <a:rPr lang="sl-SI" sz="3600" dirty="0"/>
              <a:t>ij</a:t>
            </a:r>
            <a:r>
              <a:rPr lang="en-US" sz="3600" dirty="0" err="1"/>
              <a:t>ena</a:t>
            </a:r>
            <a:r>
              <a:rPr lang="en-US" sz="3600" dirty="0"/>
              <a:t> </a:t>
            </a:r>
            <a:r>
              <a:rPr lang="en-US" sz="3600" dirty="0" err="1"/>
              <a:t>uvoznoj</a:t>
            </a:r>
            <a:r>
              <a:rPr lang="en-US" sz="3600" dirty="0"/>
              <a:t> </a:t>
            </a:r>
            <a:r>
              <a:rPr lang="en-US" sz="3600" dirty="0" err="1"/>
              <a:t>robi</a:t>
            </a:r>
            <a:r>
              <a:rPr lang="en-US" sz="3600" dirty="0"/>
              <a:t>, </a:t>
            </a:r>
            <a:r>
              <a:rPr lang="en-US" sz="3600" dirty="0" err="1"/>
              <a:t>potencirati</a:t>
            </a:r>
            <a:r>
              <a:rPr lang="en-US" sz="3600" dirty="0"/>
              <a:t> </a:t>
            </a:r>
            <a:r>
              <a:rPr lang="en-US" sz="3600" dirty="0" err="1"/>
              <a:t>razvoj</a:t>
            </a:r>
            <a:r>
              <a:rPr lang="en-US" sz="3600" dirty="0"/>
              <a:t> </a:t>
            </a:r>
            <a:r>
              <a:rPr lang="en-US" sz="3600" dirty="0" err="1"/>
              <a:t>odre</a:t>
            </a:r>
            <a:r>
              <a:rPr lang="sl-SI" sz="3600" dirty="0"/>
              <a:t>dj</a:t>
            </a:r>
            <a:r>
              <a:rPr lang="en-US" sz="3600" dirty="0" err="1"/>
              <a:t>enog</a:t>
            </a:r>
            <a:r>
              <a:rPr lang="en-US" sz="3600" dirty="0"/>
              <a:t> </a:t>
            </a:r>
            <a:r>
              <a:rPr lang="en-US" sz="3600" dirty="0" err="1"/>
              <a:t>proizvoda</a:t>
            </a:r>
            <a:r>
              <a:rPr lang="en-US" sz="3600" dirty="0"/>
              <a:t>,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grane</a:t>
            </a:r>
            <a:r>
              <a:rPr lang="en-US" sz="3600" dirty="0"/>
              <a:t>, d</a:t>
            </a:r>
            <a:r>
              <a:rPr lang="sr-Latn-ME" sz="3600" dirty="0"/>
              <a:t>j</a:t>
            </a:r>
            <a:r>
              <a:rPr lang="en-US" sz="3600" dirty="0" err="1"/>
              <a:t>elovati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strukturu</a:t>
            </a:r>
            <a:r>
              <a:rPr lang="en-US" sz="3600" dirty="0"/>
              <a:t> </a:t>
            </a:r>
            <a:r>
              <a:rPr lang="en-US" sz="3600" dirty="0" err="1"/>
              <a:t>tro</a:t>
            </a:r>
            <a:r>
              <a:rPr lang="sl-SI" sz="3600" dirty="0"/>
              <a:t>šk</a:t>
            </a:r>
            <a:r>
              <a:rPr lang="en-US" sz="3600" dirty="0" err="1"/>
              <a:t>tova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raspod</a:t>
            </a:r>
            <a:r>
              <a:rPr lang="sr-Latn-ME" sz="3600" dirty="0"/>
              <a:t>j</a:t>
            </a:r>
            <a:r>
              <a:rPr lang="en-US" sz="3600" dirty="0" err="1"/>
              <a:t>elu</a:t>
            </a:r>
            <a:r>
              <a:rPr lang="en-US" sz="3600" dirty="0"/>
              <a:t>,</a:t>
            </a:r>
            <a:r>
              <a:rPr lang="sl-SI" sz="3600" dirty="0"/>
              <a:t> n</a:t>
            </a:r>
            <a:r>
              <a:rPr lang="en-US" sz="3600" dirty="0" err="1"/>
              <a:t>aciona</a:t>
            </a:r>
            <a:r>
              <a:rPr lang="sl-SI" sz="3600" dirty="0"/>
              <a:t>l</a:t>
            </a:r>
            <a:r>
              <a:rPr lang="en-US" sz="3600" dirty="0"/>
              <a:t>nog </a:t>
            </a:r>
            <a:r>
              <a:rPr lang="en-US" sz="3600" dirty="0" err="1"/>
              <a:t>dohotka</a:t>
            </a:r>
            <a:r>
              <a:rPr lang="en-US" sz="3600" dirty="0"/>
              <a:t>, </a:t>
            </a:r>
            <a:r>
              <a:rPr lang="en-US" sz="3600" dirty="0" err="1"/>
              <a:t>investicije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niz</a:t>
            </a:r>
            <a:r>
              <a:rPr lang="en-US" sz="3600" dirty="0"/>
              <a:t> </a:t>
            </a:r>
            <a:r>
              <a:rPr lang="en-US" sz="3600" dirty="0" err="1"/>
              <a:t>ekonomskih</a:t>
            </a:r>
            <a:r>
              <a:rPr lang="en-US" sz="3600" dirty="0"/>
              <a:t> </a:t>
            </a:r>
            <a:r>
              <a:rPr lang="en-US" sz="3600" dirty="0" err="1"/>
              <a:t>agregata</a:t>
            </a:r>
            <a:r>
              <a:rPr lang="sl-SI" sz="3600" dirty="0"/>
              <a:t>.</a:t>
            </a:r>
            <a:endParaRPr lang="en-US" sz="3600" dirty="0"/>
          </a:p>
          <a:p>
            <a:pPr algn="just">
              <a:lnSpc>
                <a:spcPct val="80000"/>
              </a:lnSpc>
            </a:pPr>
            <a:endParaRPr lang="en-US" sz="3600" dirty="0"/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6FBC-7850-46D0-8586-D83EC1BB2DFB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5E4E-F80D-4B86-ACB4-0A3CAF6FFF9C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8851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443753" y="833718"/>
            <a:ext cx="10910047" cy="5343245"/>
          </a:xfrm>
        </p:spPr>
        <p:txBody>
          <a:bodyPr>
            <a:noAutofit/>
          </a:bodyPr>
          <a:lstStyle/>
          <a:p>
            <a:pPr algn="just"/>
            <a:r>
              <a:rPr lang="en-US" sz="3600" dirty="0" err="1"/>
              <a:t>Carinom</a:t>
            </a:r>
            <a:r>
              <a:rPr lang="en-US" sz="3600" dirty="0"/>
              <a:t> se </a:t>
            </a:r>
            <a:r>
              <a:rPr lang="en-US" sz="3600" dirty="0" err="1"/>
              <a:t>mo</a:t>
            </a:r>
            <a:r>
              <a:rPr lang="sl-SI" sz="3600" dirty="0"/>
              <a:t>ž</a:t>
            </a:r>
            <a:r>
              <a:rPr lang="en-US" sz="3600" dirty="0"/>
              <a:t>e </a:t>
            </a:r>
            <a:r>
              <a:rPr lang="sl-SI" sz="3600" dirty="0"/>
              <a:t>š</a:t>
            </a:r>
            <a:r>
              <a:rPr lang="en-US" sz="3600" dirty="0" err="1"/>
              <a:t>tititi</a:t>
            </a:r>
            <a:r>
              <a:rPr lang="en-US" sz="3600" dirty="0"/>
              <a:t> </a:t>
            </a:r>
            <a:r>
              <a:rPr lang="sl-SI" sz="3600" dirty="0"/>
              <a:t>od</a:t>
            </a:r>
            <a:r>
              <a:rPr lang="en-US" sz="3600" dirty="0"/>
              <a:t> </a:t>
            </a:r>
            <a:r>
              <a:rPr lang="en-US" sz="3600" dirty="0" err="1"/>
              <a:t>dampinga</a:t>
            </a:r>
            <a:r>
              <a:rPr lang="en-US" sz="3600" dirty="0"/>
              <a:t> (</a:t>
            </a:r>
            <a:r>
              <a:rPr lang="en-US" sz="3600" dirty="0" err="1"/>
              <a:t>antidamping</a:t>
            </a:r>
            <a:r>
              <a:rPr lang="en-US" sz="3600" dirty="0"/>
              <a:t> </a:t>
            </a:r>
            <a:r>
              <a:rPr lang="en-US" sz="3600" dirty="0" err="1"/>
              <a:t>carine</a:t>
            </a:r>
            <a:r>
              <a:rPr lang="en-US" sz="3600" dirty="0"/>
              <a:t>), </a:t>
            </a:r>
            <a:r>
              <a:rPr lang="en-US" sz="3600" dirty="0" err="1"/>
              <a:t>protiv</a:t>
            </a:r>
            <a:r>
              <a:rPr lang="en-US" sz="3600" dirty="0"/>
              <a:t> </a:t>
            </a:r>
            <a:r>
              <a:rPr lang="en-US" sz="3600" dirty="0" err="1" smtClean="0"/>
              <a:t>kriz</a:t>
            </a:r>
            <a:r>
              <a:rPr lang="sr-Latn-ME" sz="3600" dirty="0" smtClean="0"/>
              <a:t>n</a:t>
            </a:r>
            <a:r>
              <a:rPr lang="en-US" sz="3600" dirty="0" smtClean="0"/>
              <a:t>e </a:t>
            </a:r>
            <a:r>
              <a:rPr lang="en-US" sz="3600" dirty="0" err="1"/>
              <a:t>situacije</a:t>
            </a:r>
            <a:r>
              <a:rPr lang="en-US" sz="3600" dirty="0"/>
              <a:t> </a:t>
            </a:r>
            <a:r>
              <a:rPr lang="en-US" sz="3600" dirty="0" err="1"/>
              <a:t>odre</a:t>
            </a:r>
            <a:r>
              <a:rPr lang="sr-Latn-ME" sz="3600" dirty="0"/>
              <a:t>đ</a:t>
            </a:r>
            <a:r>
              <a:rPr lang="en-US" sz="3600" dirty="0" err="1"/>
              <a:t>ene</a:t>
            </a:r>
            <a:r>
              <a:rPr lang="en-US" sz="3600" dirty="0"/>
              <a:t> </a:t>
            </a:r>
            <a:r>
              <a:rPr lang="en-US" sz="3600" dirty="0" err="1"/>
              <a:t>grane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dr., </a:t>
            </a:r>
            <a:r>
              <a:rPr lang="sl-SI" sz="3600" dirty="0"/>
              <a:t>š</a:t>
            </a:r>
            <a:r>
              <a:rPr lang="en-US" sz="3600" dirty="0"/>
              <a:t>to </a:t>
            </a:r>
            <a:r>
              <a:rPr lang="en-US" sz="3600" dirty="0" err="1"/>
              <a:t>sve</a:t>
            </a:r>
            <a:r>
              <a:rPr lang="en-US" sz="3600" dirty="0"/>
              <a:t> </a:t>
            </a:r>
            <a:r>
              <a:rPr lang="en-US" sz="3600" dirty="0" err="1"/>
              <a:t>ukazuje</a:t>
            </a:r>
            <a:r>
              <a:rPr lang="en-US" sz="3600" dirty="0"/>
              <a:t> da se ca</a:t>
            </a:r>
            <a:r>
              <a:rPr lang="sl-SI" sz="3600" dirty="0"/>
              <a:t>ri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danas</a:t>
            </a:r>
            <a:r>
              <a:rPr lang="en-US" sz="3600" dirty="0"/>
              <a:t> </a:t>
            </a:r>
            <a:r>
              <a:rPr lang="en-US" sz="3600" dirty="0" err="1"/>
              <a:t>uvodi</a:t>
            </a:r>
            <a:r>
              <a:rPr lang="en-US" sz="3600" dirty="0"/>
              <a:t> </a:t>
            </a:r>
            <a:r>
              <a:rPr lang="en-US" sz="3600" dirty="0" err="1"/>
              <a:t>sve</a:t>
            </a:r>
            <a:r>
              <a:rPr lang="en-US" sz="3600" dirty="0"/>
              <a:t> vi</a:t>
            </a:r>
            <a:r>
              <a:rPr lang="sl-SI" sz="3600" dirty="0"/>
              <a:t>š</a:t>
            </a:r>
            <a:r>
              <a:rPr lang="en-US" sz="3600" dirty="0"/>
              <a:t>e </a:t>
            </a:r>
            <a:r>
              <a:rPr lang="en-US" sz="3600" dirty="0" err="1"/>
              <a:t>iz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err="1"/>
              <a:t>isto</a:t>
            </a:r>
            <a:r>
              <a:rPr lang="en-US" sz="3600" dirty="0"/>
              <a:t> </a:t>
            </a:r>
            <a:r>
              <a:rPr lang="en-US" sz="3600" dirty="0" err="1"/>
              <a:t>ekonomsko-poli</a:t>
            </a:r>
            <a:r>
              <a:rPr lang="sl-SI" sz="3600" dirty="0"/>
              <a:t>tič</a:t>
            </a:r>
            <a:r>
              <a:rPr lang="en-US" sz="3600" dirty="0" err="1"/>
              <a:t>kih</a:t>
            </a:r>
            <a:r>
              <a:rPr lang="en-US" sz="3600" dirty="0"/>
              <a:t> </a:t>
            </a:r>
            <a:r>
              <a:rPr lang="en-US" sz="3600" dirty="0" err="1"/>
              <a:t>razloga</a:t>
            </a:r>
            <a:r>
              <a:rPr lang="en-US" sz="3600" dirty="0"/>
              <a:t>. </a:t>
            </a:r>
            <a:endParaRPr lang="sr-Latn-ME" sz="3600" dirty="0"/>
          </a:p>
          <a:p>
            <a:pPr algn="just"/>
            <a:r>
              <a:rPr lang="en-US" sz="3600" dirty="0" err="1"/>
              <a:t>Ukoliko</a:t>
            </a:r>
            <a:r>
              <a:rPr lang="en-US" sz="3600" dirty="0"/>
              <a:t> je </a:t>
            </a:r>
            <a:r>
              <a:rPr lang="en-US" sz="3600" dirty="0" err="1"/>
              <a:t>osnovni</a:t>
            </a:r>
            <a:r>
              <a:rPr lang="en-US" sz="3600" dirty="0"/>
              <a:t> </a:t>
            </a:r>
            <a:r>
              <a:rPr lang="en-US" sz="3600" dirty="0" err="1"/>
              <a:t>cilj</a:t>
            </a:r>
            <a:r>
              <a:rPr lang="en-US" sz="3600" dirty="0"/>
              <a:t> </a:t>
            </a:r>
            <a:r>
              <a:rPr lang="en-US" sz="3600" dirty="0" err="1"/>
              <a:t>uvo</a:t>
            </a:r>
            <a:r>
              <a:rPr lang="sl-SI" sz="3600" dirty="0"/>
              <a:t>dj</a:t>
            </a:r>
            <a:r>
              <a:rPr lang="en-US" sz="3600" dirty="0" err="1"/>
              <a:t>enja</a:t>
            </a:r>
            <a:r>
              <a:rPr lang="en-US" sz="3600" dirty="0"/>
              <a:t> carina - </a:t>
            </a:r>
            <a:r>
              <a:rPr lang="en-US" sz="3600" dirty="0" err="1"/>
              <a:t>osiguranje</a:t>
            </a:r>
            <a:r>
              <a:rPr lang="en-US" sz="3600" dirty="0"/>
              <a:t> </a:t>
            </a:r>
            <a:r>
              <a:rPr lang="en-US" sz="3600" dirty="0" err="1"/>
              <a:t>odre</a:t>
            </a:r>
            <a:r>
              <a:rPr lang="sr-Latn-ME" sz="3600" dirty="0"/>
              <a:t>đ</a:t>
            </a:r>
            <a:r>
              <a:rPr lang="en-US" sz="3600" dirty="0" err="1"/>
              <a:t>enih</a:t>
            </a:r>
            <a:r>
              <a:rPr lang="en-US" sz="3600" dirty="0"/>
              <a:t> </a:t>
            </a:r>
            <a:r>
              <a:rPr lang="en-US" sz="3600" dirty="0" err="1"/>
              <a:t>nov</a:t>
            </a:r>
            <a:r>
              <a:rPr lang="sl-SI" sz="3600" dirty="0"/>
              <a:t>č</a:t>
            </a:r>
            <a:r>
              <a:rPr lang="en-US" sz="3600" dirty="0" err="1"/>
              <a:t>anih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pokri</a:t>
            </a:r>
            <a:r>
              <a:rPr lang="sl-SI" sz="3600" dirty="0"/>
              <a:t>ć</a:t>
            </a:r>
            <a:r>
              <a:rPr lang="en-US" sz="3600" dirty="0"/>
              <a:t>e </a:t>
            </a:r>
            <a:r>
              <a:rPr lang="sr-Latn-ME" sz="3600" dirty="0"/>
              <a:t>javnih </a:t>
            </a:r>
            <a:r>
              <a:rPr lang="en-US" sz="3600" dirty="0"/>
              <a:t> </a:t>
            </a:r>
            <a:r>
              <a:rPr lang="en-US" sz="3600" dirty="0" err="1"/>
              <a:t>rashoda</a:t>
            </a:r>
            <a:r>
              <a:rPr lang="en-US" sz="3600" dirty="0"/>
              <a:t> - </a:t>
            </a:r>
            <a:r>
              <a:rPr lang="en-US" sz="3600" dirty="0" err="1"/>
              <a:t>primarni</a:t>
            </a:r>
            <a:r>
              <a:rPr lang="en-US" sz="3600" dirty="0"/>
              <a:t> </a:t>
            </a:r>
            <a:r>
              <a:rPr lang="sl-SI" sz="3600" dirty="0"/>
              <a:t>t</a:t>
            </a:r>
            <a:r>
              <a:rPr lang="en-US" sz="3600" dirty="0"/>
              <a:t>e </a:t>
            </a:r>
            <a:r>
              <a:rPr lang="en-US" sz="3600" dirty="0" err="1"/>
              <a:t>fiskalni</a:t>
            </a:r>
            <a:r>
              <a:rPr lang="en-US" sz="3600" dirty="0"/>
              <a:t> </a:t>
            </a:r>
            <a:r>
              <a:rPr lang="en-US" sz="3600" dirty="0" err="1"/>
              <a:t>ciIj</a:t>
            </a:r>
            <a:r>
              <a:rPr lang="en-US" sz="3600" dirty="0"/>
              <a:t>, a </a:t>
            </a:r>
            <a:r>
              <a:rPr lang="en-US" sz="3600" dirty="0" err="1"/>
              <a:t>ukoliko</a:t>
            </a:r>
            <a:r>
              <a:rPr lang="en-US" sz="3600" dirty="0"/>
              <a:t> se carina </a:t>
            </a:r>
            <a:r>
              <a:rPr lang="en-US" sz="3600" dirty="0" err="1"/>
              <a:t>uvodi</a:t>
            </a:r>
            <a:r>
              <a:rPr lang="en-US" sz="3600" dirty="0"/>
              <a:t> </a:t>
            </a:r>
            <a:r>
              <a:rPr lang="en-US" sz="3600" dirty="0" err="1"/>
              <a:t>zbog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sl-SI" sz="3600" dirty="0"/>
              <a:t>š</a:t>
            </a:r>
            <a:r>
              <a:rPr lang="en-US" sz="3600" dirty="0" err="1"/>
              <a:t>tite</a:t>
            </a:r>
            <a:r>
              <a:rPr lang="en-US" sz="3600" dirty="0"/>
              <a:t> </a:t>
            </a:r>
            <a:r>
              <a:rPr lang="en-US" sz="3600" dirty="0" err="1"/>
              <a:t>doma</a:t>
            </a:r>
            <a:r>
              <a:rPr lang="sl-SI" sz="3600" dirty="0"/>
              <a:t>ć</a:t>
            </a:r>
            <a:r>
              <a:rPr lang="en-US" sz="3600" dirty="0"/>
              <a:t>e p</a:t>
            </a:r>
            <a:r>
              <a:rPr lang="sl-SI" sz="3600" dirty="0"/>
              <a:t>rivre</a:t>
            </a:r>
            <a:r>
              <a:rPr lang="en-US" sz="3600" dirty="0"/>
              <a:t>de, </a:t>
            </a:r>
            <a:r>
              <a:rPr lang="sl-SI" sz="3600" dirty="0"/>
              <a:t>prim</a:t>
            </a:r>
            <a:r>
              <a:rPr lang="en-US" sz="3600" dirty="0" err="1"/>
              <a:t>aran</a:t>
            </a:r>
            <a:r>
              <a:rPr lang="en-US" sz="3600" dirty="0"/>
              <a:t> je </a:t>
            </a:r>
            <a:r>
              <a:rPr lang="en-US" sz="3600" dirty="0" err="1"/>
              <a:t>ekonomski</a:t>
            </a:r>
            <a:r>
              <a:rPr lang="en-US" sz="3600" dirty="0"/>
              <a:t> </a:t>
            </a:r>
            <a:r>
              <a:rPr lang="en-US" sz="3600" dirty="0" err="1"/>
              <a:t>karakter</a:t>
            </a:r>
            <a:r>
              <a:rPr lang="en-US" sz="3600" dirty="0"/>
              <a:t> </a:t>
            </a:r>
            <a:r>
              <a:rPr lang="en-US" sz="3600" dirty="0" err="1"/>
              <a:t>carine</a:t>
            </a:r>
            <a:r>
              <a:rPr lang="en-US" sz="3600" dirty="0"/>
              <a:t>. </a:t>
            </a:r>
            <a:endParaRPr lang="sr-Latn-ME" sz="3600" dirty="0"/>
          </a:p>
          <a:p>
            <a:pPr algn="just"/>
            <a:r>
              <a:rPr lang="en-US" sz="3600" dirty="0" err="1"/>
              <a:t>Te</a:t>
            </a:r>
            <a:r>
              <a:rPr lang="sl-SI" sz="3600" dirty="0"/>
              <a:t>šk</a:t>
            </a:r>
            <a:r>
              <a:rPr lang="en-US" sz="3600" dirty="0"/>
              <a:t>o je ta</a:t>
            </a:r>
            <a:r>
              <a:rPr lang="sl-SI" sz="3600" dirty="0"/>
              <a:t>čn</a:t>
            </a:r>
            <a:r>
              <a:rPr lang="en-US" sz="3600" dirty="0"/>
              <a:t>o </a:t>
            </a:r>
            <a:r>
              <a:rPr lang="en-US" sz="3600" dirty="0" err="1"/>
              <a:t>odvojiti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err="1"/>
              <a:t>isto</a:t>
            </a:r>
            <a:r>
              <a:rPr lang="en-US" sz="3600" dirty="0"/>
              <a:t> </a:t>
            </a:r>
            <a:r>
              <a:rPr lang="en-US" sz="3600" dirty="0" err="1" smtClean="0"/>
              <a:t>ekonomske</a:t>
            </a:r>
            <a:r>
              <a:rPr lang="sr-Latn-ME" sz="3600" dirty="0"/>
              <a:t> </a:t>
            </a:r>
            <a:r>
              <a:rPr lang="sl-SI" sz="3600" dirty="0" smtClean="0"/>
              <a:t>o</a:t>
            </a:r>
            <a:r>
              <a:rPr lang="en-US" sz="3600" dirty="0"/>
              <a:t>d </a:t>
            </a:r>
            <a:r>
              <a:rPr lang="en-US" sz="3600" dirty="0" err="1"/>
              <a:t>fiskalnih</a:t>
            </a:r>
            <a:r>
              <a:rPr lang="en-US" sz="3600" dirty="0"/>
              <a:t> </a:t>
            </a:r>
            <a:r>
              <a:rPr lang="en-US" sz="3600" dirty="0" err="1"/>
              <a:t>ciljeva</a:t>
            </a:r>
            <a:r>
              <a:rPr lang="en-US" sz="36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D0CE-E268-4CF3-A5CC-A7117209A576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82EC-A4F4-433B-B826-AFE8E9858CB2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748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476673"/>
            <a:ext cx="8229600" cy="5649491"/>
          </a:xfrm>
        </p:spPr>
        <p:txBody>
          <a:bodyPr>
            <a:noAutofit/>
          </a:bodyPr>
          <a:lstStyle/>
          <a:p>
            <a:pPr algn="just">
              <a:buFontTx/>
              <a:buNone/>
            </a:pPr>
            <a:r>
              <a:rPr lang="en-US" sz="3200" dirty="0"/>
              <a:t>2. VRSTE CARINE</a:t>
            </a:r>
          </a:p>
          <a:p>
            <a:pPr algn="just"/>
            <a:r>
              <a:rPr lang="en-US" sz="3200" dirty="0" err="1"/>
              <a:t>Carin</a:t>
            </a:r>
            <a:r>
              <a:rPr lang="sl-SI" sz="3200" dirty="0"/>
              <a:t>e</a:t>
            </a:r>
            <a:r>
              <a:rPr lang="en-US" sz="3200" dirty="0"/>
              <a:t> </a:t>
            </a:r>
            <a:r>
              <a:rPr lang="en-US" sz="3200" dirty="0" err="1"/>
              <a:t>mo</a:t>
            </a:r>
            <a:r>
              <a:rPr lang="sl-SI" sz="3200" dirty="0"/>
              <a:t>ž</a:t>
            </a:r>
            <a:r>
              <a:rPr lang="en-US" sz="3200" dirty="0"/>
              <a:t>e</a:t>
            </a:r>
            <a:r>
              <a:rPr lang="sl-SI" sz="3200" dirty="0"/>
              <a:t>m</a:t>
            </a:r>
            <a:r>
              <a:rPr lang="en-US" sz="3200" dirty="0"/>
              <a:t>o p</a:t>
            </a:r>
            <a:r>
              <a:rPr lang="sl-SI" sz="3200" dirty="0"/>
              <a:t>o</a:t>
            </a:r>
            <a:r>
              <a:rPr lang="en-US" sz="3200" dirty="0"/>
              <a:t>d</a:t>
            </a:r>
            <a:r>
              <a:rPr lang="sl-SI" sz="3200" dirty="0"/>
              <a:t>ije</a:t>
            </a:r>
            <a:r>
              <a:rPr lang="en-US" sz="3200" dirty="0"/>
              <a:t>lit</a:t>
            </a:r>
            <a:r>
              <a:rPr lang="sl-SI" sz="3200" dirty="0"/>
              <a:t>i</a:t>
            </a:r>
            <a:r>
              <a:rPr lang="en-US" sz="3200" dirty="0"/>
              <a:t> </a:t>
            </a:r>
            <a:r>
              <a:rPr lang="en-US" sz="3200" dirty="0" err="1"/>
              <a:t>prema</a:t>
            </a:r>
            <a:r>
              <a:rPr lang="sl-SI" sz="3200" dirty="0"/>
              <a:t> različ</a:t>
            </a:r>
            <a:r>
              <a:rPr lang="en-US" sz="3200" dirty="0" err="1"/>
              <a:t>itim</a:t>
            </a:r>
            <a:r>
              <a:rPr lang="en-US" sz="3200" dirty="0"/>
              <a:t> </a:t>
            </a:r>
            <a:r>
              <a:rPr lang="en-US" sz="3200" dirty="0" err="1"/>
              <a:t>krit</a:t>
            </a:r>
            <a:r>
              <a:rPr lang="sl-SI" sz="3200" dirty="0"/>
              <a:t>e</a:t>
            </a:r>
            <a:r>
              <a:rPr lang="en-US" sz="3200" dirty="0" err="1"/>
              <a:t>rijima</a:t>
            </a:r>
            <a:r>
              <a:rPr lang="en-US" sz="3200" dirty="0"/>
              <a:t>. Danas</a:t>
            </a:r>
            <a:r>
              <a:rPr lang="sl-SI" sz="3200" dirty="0"/>
              <a:t> </a:t>
            </a:r>
            <a:r>
              <a:rPr lang="en-US" sz="3200" dirty="0"/>
              <a:t>je </a:t>
            </a:r>
            <a:r>
              <a:rPr lang="en-US" sz="3200" dirty="0" err="1"/>
              <a:t>uobi</a:t>
            </a:r>
            <a:r>
              <a:rPr lang="sl-SI" sz="3200" dirty="0"/>
              <a:t>č</a:t>
            </a:r>
            <a:r>
              <a:rPr lang="en-US" sz="3200" dirty="0" err="1"/>
              <a:t>ajena</a:t>
            </a:r>
            <a:r>
              <a:rPr lang="en-US" sz="3200" dirty="0"/>
              <a:t> pod</a:t>
            </a:r>
            <a:r>
              <a:rPr lang="sl-SI" sz="3200" dirty="0"/>
              <a:t>j</a:t>
            </a:r>
            <a:r>
              <a:rPr lang="en-US" sz="3200" dirty="0" err="1"/>
              <a:t>ela</a:t>
            </a:r>
            <a:r>
              <a:rPr lang="en-US" sz="3200" dirty="0"/>
              <a:t> ca</a:t>
            </a:r>
            <a:r>
              <a:rPr lang="sl-SI" sz="3200" dirty="0"/>
              <a:t>r</a:t>
            </a:r>
            <a:r>
              <a:rPr lang="en-US" sz="3200" dirty="0" err="1"/>
              <a:t>ina</a:t>
            </a:r>
            <a:r>
              <a:rPr lang="en-US" sz="3200" dirty="0"/>
              <a:t> </a:t>
            </a:r>
            <a:r>
              <a:rPr lang="sl-SI" sz="3200" dirty="0"/>
              <a:t>na:</a:t>
            </a:r>
            <a:endParaRPr lang="en-US" sz="3200" dirty="0"/>
          </a:p>
          <a:p>
            <a:pPr lvl="1" algn="just"/>
            <a:r>
              <a:rPr lang="en-US" sz="3200" dirty="0" err="1"/>
              <a:t>carine</a:t>
            </a:r>
            <a:r>
              <a:rPr lang="en-US" sz="3200" dirty="0"/>
              <a:t> </a:t>
            </a:r>
            <a:r>
              <a:rPr lang="en-US" sz="3200" dirty="0" err="1"/>
              <a:t>prema</a:t>
            </a:r>
            <a:r>
              <a:rPr lang="en-US" sz="3200" dirty="0"/>
              <a:t> </a:t>
            </a:r>
            <a:r>
              <a:rPr lang="en-US" sz="3200" dirty="0" err="1"/>
              <a:t>pravcu</a:t>
            </a:r>
            <a:r>
              <a:rPr lang="en-US" sz="3200" dirty="0"/>
              <a:t> </a:t>
            </a:r>
            <a:r>
              <a:rPr lang="en-US" sz="3200" dirty="0" err="1"/>
              <a:t>kretanja</a:t>
            </a:r>
            <a:r>
              <a:rPr lang="en-US" sz="3200" dirty="0"/>
              <a:t> </a:t>
            </a:r>
            <a:r>
              <a:rPr lang="en-US" sz="3200" dirty="0" smtClean="0"/>
              <a:t>robe</a:t>
            </a:r>
            <a:r>
              <a:rPr lang="sr-Latn-ME" sz="3200" dirty="0" smtClean="0"/>
              <a:t>,</a:t>
            </a:r>
            <a:endParaRPr lang="en-US" sz="3200" dirty="0"/>
          </a:p>
          <a:p>
            <a:pPr lvl="1" algn="just"/>
            <a:r>
              <a:rPr lang="en-US" sz="3200" dirty="0"/>
              <a:t> </a:t>
            </a:r>
            <a:r>
              <a:rPr lang="sl-SI" sz="3200" dirty="0"/>
              <a:t>carine prema </a:t>
            </a:r>
            <a:r>
              <a:rPr lang="sl-SI" sz="3200" dirty="0" smtClean="0"/>
              <a:t>načinu odmjeravanja,</a:t>
            </a:r>
            <a:endParaRPr lang="en-US" sz="3200" dirty="0"/>
          </a:p>
          <a:p>
            <a:pPr lvl="1" algn="just"/>
            <a:r>
              <a:rPr lang="sl-SI" sz="3200" dirty="0"/>
              <a:t>carine prema karakteru </a:t>
            </a:r>
            <a:r>
              <a:rPr lang="sl-SI" sz="3200" dirty="0" smtClean="0"/>
              <a:t>trgovačkih </a:t>
            </a:r>
            <a:r>
              <a:rPr lang="sl-SI" sz="3200" dirty="0"/>
              <a:t>odnosa prema </a:t>
            </a:r>
            <a:r>
              <a:rPr lang="sl-SI" sz="3200" dirty="0" smtClean="0"/>
              <a:t>inostranstvu,</a:t>
            </a:r>
            <a:endParaRPr lang="en-US" sz="3200" dirty="0"/>
          </a:p>
          <a:p>
            <a:pPr lvl="1" algn="just"/>
            <a:r>
              <a:rPr lang="en-US" sz="3200" dirty="0"/>
              <a:t> </a:t>
            </a:r>
            <a:r>
              <a:rPr lang="en-US" sz="3200" dirty="0" err="1"/>
              <a:t>carine</a:t>
            </a:r>
            <a:r>
              <a:rPr lang="en-US" sz="3200" dirty="0"/>
              <a:t> </a:t>
            </a:r>
            <a:r>
              <a:rPr lang="en-US" sz="3200" dirty="0" err="1"/>
              <a:t>prema</a:t>
            </a:r>
            <a:r>
              <a:rPr lang="en-US" sz="3200" dirty="0"/>
              <a:t> </a:t>
            </a:r>
            <a:r>
              <a:rPr lang="en-US" sz="3200" dirty="0" err="1"/>
              <a:t>visini</a:t>
            </a:r>
            <a:r>
              <a:rPr lang="en-US" sz="3200" dirty="0"/>
              <a:t> </a:t>
            </a:r>
            <a:r>
              <a:rPr lang="en-US" sz="3200" dirty="0" err="1" smtClean="0"/>
              <a:t>optere</a:t>
            </a:r>
            <a:r>
              <a:rPr lang="sl-SI" sz="3200" dirty="0"/>
              <a:t>ć</a:t>
            </a:r>
            <a:r>
              <a:rPr lang="en-US" sz="3200" dirty="0" err="1" smtClean="0"/>
              <a:t>enja</a:t>
            </a:r>
            <a:r>
              <a:rPr lang="en-US" sz="3200" dirty="0" smtClean="0"/>
              <a:t> </a:t>
            </a:r>
            <a:r>
              <a:rPr lang="en-US" sz="3200" dirty="0" err="1"/>
              <a:t>proizvoda</a:t>
            </a:r>
            <a:r>
              <a:rPr lang="en-US" sz="3200" dirty="0"/>
              <a:t> </a:t>
            </a:r>
            <a:r>
              <a:rPr lang="en-US" sz="3200" dirty="0" err="1"/>
              <a:t>iz</a:t>
            </a:r>
            <a:r>
              <a:rPr lang="en-US" sz="3200" dirty="0"/>
              <a:t> </a:t>
            </a:r>
            <a:r>
              <a:rPr lang="en-US" sz="3200" dirty="0" err="1"/>
              <a:t>odred</a:t>
            </a:r>
            <a:r>
              <a:rPr lang="sl-SI" sz="3200" dirty="0"/>
              <a:t>j</a:t>
            </a:r>
            <a:r>
              <a:rPr lang="en-US" sz="3200" dirty="0" err="1"/>
              <a:t>enog</a:t>
            </a:r>
            <a:r>
              <a:rPr lang="en-US" sz="3200" dirty="0"/>
              <a:t> p</a:t>
            </a:r>
            <a:r>
              <a:rPr lang="sl-SI" sz="3200" dirty="0" smtClean="0"/>
              <a:t>odručja </a:t>
            </a:r>
            <a:r>
              <a:rPr lang="en-US" sz="3200" dirty="0" err="1"/>
              <a:t>ili</a:t>
            </a:r>
            <a:r>
              <a:rPr lang="en-US" sz="3200" dirty="0"/>
              <a:t> </a:t>
            </a:r>
            <a:r>
              <a:rPr lang="en-US" sz="3200" dirty="0" err="1" smtClean="0"/>
              <a:t>destinacije</a:t>
            </a:r>
            <a:r>
              <a:rPr lang="sr-Latn-ME" sz="3200" dirty="0"/>
              <a:t>,</a:t>
            </a:r>
            <a:r>
              <a:rPr lang="en-US" sz="3200" dirty="0" smtClean="0"/>
              <a:t> </a:t>
            </a:r>
            <a:endParaRPr lang="sl-SI" sz="3200" dirty="0"/>
          </a:p>
          <a:p>
            <a:pPr lvl="1" algn="just"/>
            <a:r>
              <a:rPr lang="sl-SI" sz="3200" dirty="0"/>
              <a:t>c</a:t>
            </a:r>
            <a:r>
              <a:rPr lang="en-US" sz="3200" dirty="0" err="1"/>
              <a:t>ari</a:t>
            </a:r>
            <a:r>
              <a:rPr lang="sl-SI" sz="3200" dirty="0"/>
              <a:t>ne prema njihovoj osnovnoj ekonomskoj funkciji</a:t>
            </a:r>
            <a:r>
              <a:rPr lang="en-US" sz="3200" dirty="0"/>
              <a:t>.</a:t>
            </a:r>
          </a:p>
          <a:p>
            <a:pPr algn="just"/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7F2C-B302-4DE0-8514-40918E98E698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D95AA-FF1B-4229-AE84-6E2480ECD2BC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0581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551329"/>
            <a:ext cx="10515600" cy="5625634"/>
          </a:xfrm>
        </p:spPr>
        <p:txBody>
          <a:bodyPr>
            <a:normAutofit/>
          </a:bodyPr>
          <a:lstStyle/>
          <a:p>
            <a:pPr marL="800100" lvl="1" indent="-342900">
              <a:buNone/>
            </a:pPr>
            <a:r>
              <a:rPr lang="sl-SI" sz="3600" dirty="0"/>
              <a:t>Carine prema pravcu kretanja robe mogu </a:t>
            </a:r>
            <a:r>
              <a:rPr lang="sl-SI" sz="3600" dirty="0" smtClean="0"/>
              <a:t>biti: </a:t>
            </a:r>
            <a:r>
              <a:rPr lang="sl-SI" sz="3600" dirty="0"/>
              <a:t>uvozne, izvozne i prevozne.</a:t>
            </a:r>
          </a:p>
          <a:p>
            <a:pPr marL="800100" lvl="1" indent="-342900" algn="just"/>
            <a:r>
              <a:rPr lang="sl-SI" sz="3600" dirty="0"/>
              <a:t>Uvozna carina se </a:t>
            </a:r>
            <a:r>
              <a:rPr lang="sl-SI" sz="3600" dirty="0" smtClean="0"/>
              <a:t>naplaćuje  </a:t>
            </a:r>
            <a:r>
              <a:rPr lang="sl-SI" sz="3600" dirty="0"/>
              <a:t>prilikom uvoza </a:t>
            </a:r>
            <a:r>
              <a:rPr lang="sl-SI" sz="3600" dirty="0" smtClean="0"/>
              <a:t>robe </a:t>
            </a:r>
            <a:r>
              <a:rPr lang="sl-SI" sz="3600" dirty="0"/>
              <a:t>u carinsko </a:t>
            </a:r>
            <a:r>
              <a:rPr lang="sl-SI" sz="3600" dirty="0" smtClean="0"/>
              <a:t>područje</a:t>
            </a:r>
            <a:r>
              <a:rPr lang="sl-SI" sz="3600" dirty="0"/>
              <a:t>. </a:t>
            </a:r>
            <a:endParaRPr lang="sl-SI" sz="3600" dirty="0" smtClean="0"/>
          </a:p>
          <a:p>
            <a:pPr marL="800100" lvl="1" indent="-342900" algn="just"/>
            <a:r>
              <a:rPr lang="sl-SI" sz="3600" dirty="0" smtClean="0"/>
              <a:t>Uvozne </a:t>
            </a:r>
            <a:r>
              <a:rPr lang="sl-SI" sz="3600" dirty="0"/>
              <a:t>zarine danas primjenjuju sve zemlje, kako razvijene i nerazvijene, a </a:t>
            </a:r>
            <a:r>
              <a:rPr lang="sl-SI" sz="3600" dirty="0" smtClean="0"/>
              <a:t>služe </a:t>
            </a:r>
            <a:r>
              <a:rPr lang="sl-SI" sz="3600" dirty="0"/>
              <a:t>za </a:t>
            </a:r>
            <a:r>
              <a:rPr lang="sl-SI" sz="3600" dirty="0" smtClean="0"/>
              <a:t>ograničavanje </a:t>
            </a:r>
            <a:r>
              <a:rPr lang="sl-SI" sz="3600" dirty="0"/>
              <a:t>uvoza, </a:t>
            </a:r>
            <a:r>
              <a:rPr lang="sl-SI" sz="3600" dirty="0" smtClean="0"/>
              <a:t>zaštitu domaće </a:t>
            </a:r>
            <a:r>
              <a:rPr lang="sl-SI" sz="3600" dirty="0"/>
              <a:t>privrede i ostvarenje fiskalnih prihoda.</a:t>
            </a:r>
            <a:endParaRPr lang="en-US" sz="3600" dirty="0"/>
          </a:p>
          <a:p>
            <a:pPr marL="381000" indent="-381000">
              <a:buNone/>
            </a:pPr>
            <a:r>
              <a:rPr lang="en-US" sz="3600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C769-1B83-4C86-BA2C-F5AC03E27FEC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4F16-884F-4A0F-BBB8-F72231401BBE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3984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1" name="Rectangle 3"/>
          <p:cNvSpPr>
            <a:spLocks noGrp="1" noChangeArrowheads="1"/>
          </p:cNvSpPr>
          <p:nvPr>
            <p:ph idx="1"/>
          </p:nvPr>
        </p:nvSpPr>
        <p:spPr>
          <a:xfrm>
            <a:off x="645459" y="645459"/>
            <a:ext cx="10708341" cy="5531504"/>
          </a:xfrm>
        </p:spPr>
        <p:txBody>
          <a:bodyPr/>
          <a:lstStyle/>
          <a:p>
            <a:pPr>
              <a:buFontTx/>
              <a:buNone/>
            </a:pPr>
            <a:endParaRPr lang="sl-SI" dirty="0" smtClean="0"/>
          </a:p>
          <a:p>
            <a:pPr algn="just">
              <a:buFontTx/>
              <a:buNone/>
            </a:pPr>
            <a:r>
              <a:rPr lang="en-US" sz="3600" dirty="0" err="1" smtClean="0"/>
              <a:t>Izvoz</a:t>
            </a:r>
            <a:r>
              <a:rPr lang="sl-SI" sz="3600" dirty="0"/>
              <a:t>na </a:t>
            </a:r>
            <a:r>
              <a:rPr lang="en-US" sz="3600" dirty="0"/>
              <a:t>c</a:t>
            </a:r>
            <a:r>
              <a:rPr lang="sl-SI" sz="3600" dirty="0"/>
              <a:t>a</a:t>
            </a:r>
            <a:r>
              <a:rPr lang="en-US" sz="3600" dirty="0" err="1"/>
              <a:t>rina</a:t>
            </a:r>
            <a:r>
              <a:rPr lang="en-US" sz="3600" dirty="0"/>
              <a:t> se </a:t>
            </a:r>
            <a:r>
              <a:rPr lang="en-US" sz="3600" dirty="0" err="1"/>
              <a:t>na</a:t>
            </a:r>
            <a:r>
              <a:rPr lang="sl-SI" sz="3600" dirty="0"/>
              <a:t>plać</a:t>
            </a:r>
            <a:r>
              <a:rPr lang="en-US" sz="3600" dirty="0" err="1"/>
              <a:t>uje</a:t>
            </a:r>
            <a:r>
              <a:rPr lang="en-US" sz="3600" dirty="0"/>
              <a:t> </a:t>
            </a:r>
            <a:r>
              <a:rPr lang="sl-SI" sz="3600" dirty="0"/>
              <a:t> kod </a:t>
            </a:r>
            <a:r>
              <a:rPr lang="en-US" sz="3600" dirty="0"/>
              <a:t> </a:t>
            </a:r>
            <a:r>
              <a:rPr lang="en-US" sz="3600" dirty="0" err="1"/>
              <a:t>izvoza</a:t>
            </a:r>
            <a:r>
              <a:rPr lang="en-US" sz="3600" dirty="0"/>
              <a:t> </a:t>
            </a:r>
            <a:r>
              <a:rPr lang="sl-SI" sz="3600" dirty="0"/>
              <a:t>rob</a:t>
            </a:r>
            <a:r>
              <a:rPr lang="en-US" sz="3600" dirty="0"/>
              <a:t>e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sl-SI" sz="3600" dirty="0"/>
              <a:t>in</a:t>
            </a:r>
            <a:r>
              <a:rPr lang="en-US" sz="3600" dirty="0" err="1"/>
              <a:t>ostrano</a:t>
            </a:r>
            <a:r>
              <a:rPr lang="en-US" sz="3600" dirty="0"/>
              <a:t> ca</a:t>
            </a:r>
            <a:r>
              <a:rPr lang="sl-SI" sz="3600" dirty="0"/>
              <a:t>ri</a:t>
            </a:r>
            <a:r>
              <a:rPr lang="en-US" sz="3600" dirty="0" err="1"/>
              <a:t>nsko</a:t>
            </a:r>
            <a:r>
              <a:rPr lang="en-US" sz="3600" dirty="0"/>
              <a:t> pod</a:t>
            </a:r>
            <a:r>
              <a:rPr lang="sl-SI" sz="3600" dirty="0"/>
              <a:t>r</a:t>
            </a:r>
            <a:r>
              <a:rPr lang="en-US" sz="3600" dirty="0"/>
              <a:t>u</a:t>
            </a:r>
            <a:r>
              <a:rPr lang="sl-SI" sz="3600" dirty="0"/>
              <a:t>č</a:t>
            </a:r>
            <a:r>
              <a:rPr lang="en-US" sz="3600" dirty="0"/>
              <a:t>je. </a:t>
            </a:r>
            <a:endParaRPr lang="sr-Latn-ME" sz="3600" dirty="0"/>
          </a:p>
          <a:p>
            <a:pPr algn="just">
              <a:buFontTx/>
              <a:buNone/>
            </a:pP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sl-SI" sz="3600" dirty="0"/>
              <a:t>š</a:t>
            </a:r>
            <a:r>
              <a:rPr lang="en-US" sz="3600" dirty="0" err="1"/>
              <a:t>em</a:t>
            </a:r>
            <a:r>
              <a:rPr lang="en-US" sz="3600" dirty="0"/>
              <a:t> </a:t>
            </a:r>
            <a:r>
              <a:rPr lang="en-US" sz="3600" dirty="0" err="1"/>
              <a:t>carinskom</a:t>
            </a:r>
            <a:r>
              <a:rPr lang="en-US" sz="3600" dirty="0"/>
              <a:t> s</a:t>
            </a:r>
            <a:r>
              <a:rPr lang="sl-SI" sz="3600" dirty="0"/>
              <a:t>is</a:t>
            </a:r>
            <a:r>
              <a:rPr lang="en-US" sz="3600" dirty="0" err="1"/>
              <a:t>temu</a:t>
            </a:r>
            <a:r>
              <a:rPr lang="en-US" sz="3600" dirty="0"/>
              <a:t>, </a:t>
            </a:r>
            <a:r>
              <a:rPr lang="sl-SI" sz="3600" dirty="0"/>
              <a:t>na</a:t>
            </a:r>
            <a:r>
              <a:rPr lang="en-US" sz="3600" dirty="0"/>
              <a:t> </a:t>
            </a:r>
            <a:r>
              <a:rPr lang="sl-SI" sz="3600" dirty="0"/>
              <a:t>r</a:t>
            </a:r>
            <a:r>
              <a:rPr lang="en-US" sz="3600" dirty="0" err="1"/>
              <a:t>obu</a:t>
            </a:r>
            <a:r>
              <a:rPr lang="en-US" sz="3600" dirty="0"/>
              <a:t> </a:t>
            </a:r>
            <a:r>
              <a:rPr lang="en-US" sz="3600" dirty="0" err="1"/>
              <a:t>koja</a:t>
            </a:r>
            <a:r>
              <a:rPr lang="sl-SI" sz="3600" dirty="0"/>
              <a:t> </a:t>
            </a:r>
            <a:r>
              <a:rPr lang="en-US" sz="3600" dirty="0"/>
              <a:t>se </a:t>
            </a:r>
            <a:r>
              <a:rPr lang="sl-SI" sz="3600" dirty="0"/>
              <a:t>izvozi</a:t>
            </a:r>
            <a:r>
              <a:rPr lang="en-US" sz="3600" dirty="0"/>
              <a:t> ne </a:t>
            </a:r>
            <a:r>
              <a:rPr lang="en-US" sz="3600" dirty="0" err="1"/>
              <a:t>napla</a:t>
            </a:r>
            <a:r>
              <a:rPr lang="sl-SI" sz="3600" dirty="0"/>
              <a:t>ć</a:t>
            </a:r>
            <a:r>
              <a:rPr lang="en-US" sz="3600" dirty="0" err="1"/>
              <a:t>uje</a:t>
            </a:r>
            <a:r>
              <a:rPr lang="en-US" sz="3600" dirty="0"/>
              <a:t> se </a:t>
            </a:r>
            <a:r>
              <a:rPr lang="en-US" sz="3600" dirty="0" err="1"/>
              <a:t>izvozna</a:t>
            </a:r>
            <a:r>
              <a:rPr lang="en-US" sz="3600" dirty="0"/>
              <a:t> carina.		</a:t>
            </a:r>
          </a:p>
          <a:p>
            <a:pPr algn="just">
              <a:buFontTx/>
              <a:buNone/>
            </a:pPr>
            <a:r>
              <a:rPr lang="en-US" sz="3600" dirty="0" err="1"/>
              <a:t>Prevozna</a:t>
            </a:r>
            <a:r>
              <a:rPr lang="en-US" sz="3600" dirty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provozna</a:t>
            </a:r>
            <a:r>
              <a:rPr lang="en-US" sz="3600" dirty="0"/>
              <a:t> carina (</a:t>
            </a:r>
            <a:r>
              <a:rPr lang="en-US" sz="3600" dirty="0" err="1"/>
              <a:t>tranzitna</a:t>
            </a:r>
            <a:r>
              <a:rPr lang="en-US" sz="3600" dirty="0"/>
              <a:t>) </a:t>
            </a:r>
            <a:r>
              <a:rPr lang="en-US" sz="3600" dirty="0" err="1"/>
              <a:t>napla</a:t>
            </a:r>
            <a:r>
              <a:rPr lang="sl-SI" sz="3600" dirty="0"/>
              <a:t>ć</a:t>
            </a:r>
            <a:r>
              <a:rPr lang="en-US" sz="3600" dirty="0" err="1"/>
              <a:t>uje</a:t>
            </a:r>
            <a:r>
              <a:rPr lang="en-US" sz="3600" dirty="0"/>
              <a:t> se od pro</a:t>
            </a:r>
            <a:r>
              <a:rPr lang="sl-SI" sz="3600" dirty="0"/>
              <a:t>m</a:t>
            </a:r>
            <a:r>
              <a:rPr lang="en-US" sz="3600" dirty="0"/>
              <a:t>eta </a:t>
            </a:r>
            <a:r>
              <a:rPr lang="en-US" sz="3600" dirty="0" err="1"/>
              <a:t>roba</a:t>
            </a:r>
            <a:r>
              <a:rPr lang="en-US" sz="3600" dirty="0"/>
              <a:t> </a:t>
            </a:r>
            <a:r>
              <a:rPr lang="en-US" sz="3600" dirty="0" err="1"/>
              <a:t>iz</a:t>
            </a:r>
            <a:r>
              <a:rPr lang="en-US" sz="3600" dirty="0"/>
              <a:t> </a:t>
            </a:r>
            <a:r>
              <a:rPr lang="en-US" sz="3600" dirty="0" err="1"/>
              <a:t>jedne</a:t>
            </a:r>
            <a:r>
              <a:rPr lang="en-US" sz="3600" dirty="0"/>
              <a:t> u </a:t>
            </a:r>
            <a:r>
              <a:rPr lang="en-US" sz="3600" dirty="0" err="1"/>
              <a:t>drugu</a:t>
            </a:r>
            <a:r>
              <a:rPr lang="sl-SI" sz="3600" dirty="0"/>
              <a:t> </a:t>
            </a:r>
            <a:r>
              <a:rPr lang="en-US" sz="3600" dirty="0" err="1"/>
              <a:t>zemlju</a:t>
            </a:r>
            <a:r>
              <a:rPr lang="en-US" sz="3600" dirty="0"/>
              <a:t>  </a:t>
            </a:r>
            <a:r>
              <a:rPr lang="en-US" sz="3600" dirty="0" err="1"/>
              <a:t>preko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sr-Latn-ME" sz="3600" dirty="0"/>
              <a:t>c</a:t>
            </a:r>
            <a:r>
              <a:rPr lang="en-US" sz="3600" dirty="0" err="1"/>
              <a:t>ionalnog</a:t>
            </a:r>
            <a:r>
              <a:rPr lang="en-US" sz="3600" dirty="0"/>
              <a:t> </a:t>
            </a:r>
            <a:r>
              <a:rPr lang="en-US" sz="3600" dirty="0" err="1"/>
              <a:t>carinskog</a:t>
            </a:r>
            <a:r>
              <a:rPr lang="en-US" sz="3600" dirty="0"/>
              <a:t> p</a:t>
            </a:r>
            <a:r>
              <a:rPr lang="sr-Latn-ME" sz="3600" dirty="0"/>
              <a:t>o</a:t>
            </a:r>
            <a:r>
              <a:rPr lang="en-US" sz="3600" dirty="0" err="1"/>
              <a:t>dru</a:t>
            </a:r>
            <a:r>
              <a:rPr lang="sl-SI" sz="3600" dirty="0"/>
              <a:t>č</a:t>
            </a:r>
            <a:r>
              <a:rPr lang="en-US" sz="3600" dirty="0"/>
              <a:t>ja. </a:t>
            </a:r>
            <a:endParaRPr lang="sr-Latn-ME" sz="3600" dirty="0"/>
          </a:p>
          <a:p>
            <a:pPr marL="0" indent="0">
              <a:buNone/>
            </a:pPr>
            <a:endParaRPr lang="en-US" sz="3200" dirty="0"/>
          </a:p>
          <a:p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E65B-FCD5-4989-9B06-1C09CF753D5A}" type="datetime1">
              <a:rPr lang="sl-SI"/>
              <a:pPr/>
              <a:t>24. 12. 2018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A947-427C-4C0A-BC9B-CEA73E95462B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2582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2977</Words>
  <Application>Microsoft Office PowerPoint</Application>
  <PresentationFormat>Custom</PresentationFormat>
  <Paragraphs>240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FINANSIJSIJE I FINANSIJSKO PRAVO</vt:lpstr>
      <vt:lpstr>CARINE  IZVOR JAVNIH PRIHODA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DOPRINOSI KAO JAVNI IZVOR SREDSTAVA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 SAMODOPRINOS  </vt:lpstr>
      <vt:lpstr>Slide 39</vt:lpstr>
      <vt:lpstr>Slide 40</vt:lpstr>
      <vt:lpstr>Slide 41</vt:lpstr>
      <vt:lpstr>Slide 42</vt:lpstr>
      <vt:lpstr>Slide 43</vt:lpstr>
      <vt:lpstr>HVALA!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MEĐUNARODNO FINANSIJSKO PRAVO</dc:title>
  <dc:creator>Halil Kalac</dc:creator>
  <cp:lastModifiedBy>Windows User</cp:lastModifiedBy>
  <cp:revision>4</cp:revision>
  <dcterms:created xsi:type="dcterms:W3CDTF">2018-12-15T22:20:40Z</dcterms:created>
  <dcterms:modified xsi:type="dcterms:W3CDTF">2018-12-24T12:44:26Z</dcterms:modified>
</cp:coreProperties>
</file>