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315" r:id="rId2"/>
    <p:sldId id="258" r:id="rId3"/>
    <p:sldId id="31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319" r:id="rId17"/>
    <p:sldId id="321" r:id="rId18"/>
    <p:sldId id="323" r:id="rId19"/>
    <p:sldId id="324" r:id="rId20"/>
    <p:sldId id="325" r:id="rId21"/>
    <p:sldId id="326" r:id="rId22"/>
    <p:sldId id="327" r:id="rId23"/>
    <p:sldId id="328" r:id="rId24"/>
    <p:sldId id="330" r:id="rId25"/>
    <p:sldId id="369" r:id="rId26"/>
    <p:sldId id="331" r:id="rId27"/>
    <p:sldId id="339" r:id="rId28"/>
    <p:sldId id="340" r:id="rId29"/>
    <p:sldId id="341" r:id="rId30"/>
    <p:sldId id="342" r:id="rId31"/>
    <p:sldId id="345" r:id="rId32"/>
    <p:sldId id="346" r:id="rId33"/>
    <p:sldId id="352" r:id="rId34"/>
    <p:sldId id="353" r:id="rId35"/>
    <p:sldId id="354" r:id="rId36"/>
    <p:sldId id="356" r:id="rId37"/>
    <p:sldId id="361" r:id="rId38"/>
    <p:sldId id="362" r:id="rId39"/>
    <p:sldId id="364" r:id="rId40"/>
    <p:sldId id="365" r:id="rId41"/>
    <p:sldId id="368" r:id="rId42"/>
    <p:sldId id="367" r:id="rId43"/>
    <p:sldId id="273" r:id="rId44"/>
    <p:sldId id="359" r:id="rId45"/>
    <p:sldId id="274" r:id="rId46"/>
    <p:sldId id="275" r:id="rId47"/>
    <p:sldId id="277" r:id="rId48"/>
    <p:sldId id="278" r:id="rId49"/>
    <p:sldId id="279" r:id="rId50"/>
    <p:sldId id="280" r:id="rId51"/>
    <p:sldId id="309" r:id="rId52"/>
    <p:sldId id="310" r:id="rId53"/>
    <p:sldId id="357" r:id="rId54"/>
    <p:sldId id="313" r:id="rId55"/>
    <p:sldId id="314" r:id="rId56"/>
    <p:sldId id="281" r:id="rId5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6F3EB-4CF8-49C4-91F2-F2B724B6FF04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674E2-5937-4E8B-990B-76A7FB32A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3704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C4499-314A-4BEF-9BCE-9F2D2D7D1B34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24FA-72EF-42A7-809B-F069F6B8C1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304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C4499-314A-4BEF-9BCE-9F2D2D7D1B34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24FA-72EF-42A7-809B-F069F6B8C1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883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C4499-314A-4BEF-9BCE-9F2D2D7D1B34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24FA-72EF-42A7-809B-F069F6B8C1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8370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C4499-314A-4BEF-9BCE-9F2D2D7D1B34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24FA-72EF-42A7-809B-F069F6B8C1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2571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C4499-314A-4BEF-9BCE-9F2D2D7D1B34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24FA-72EF-42A7-809B-F069F6B8C1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4792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C4499-314A-4BEF-9BCE-9F2D2D7D1B34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24FA-72EF-42A7-809B-F069F6B8C1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7247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C4499-314A-4BEF-9BCE-9F2D2D7D1B34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24FA-72EF-42A7-809B-F069F6B8C1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2765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C4499-314A-4BEF-9BCE-9F2D2D7D1B34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24FA-72EF-42A7-809B-F069F6B8C1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9010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C4499-314A-4BEF-9BCE-9F2D2D7D1B34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24FA-72EF-42A7-809B-F069F6B8C1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953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C4499-314A-4BEF-9BCE-9F2D2D7D1B34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24FA-72EF-42A7-809B-F069F6B8C1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0732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C4499-314A-4BEF-9BCE-9F2D2D7D1B34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24FA-72EF-42A7-809B-F069F6B8C1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684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C4499-314A-4BEF-9BCE-9F2D2D7D1B34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724FA-72EF-42A7-809B-F069F6B8C1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3651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FINANSIJE I FINANSIJSKO PRAVO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90307"/>
          </a:xfrm>
        </p:spPr>
        <p:txBody>
          <a:bodyPr/>
          <a:lstStyle/>
          <a:p>
            <a:pPr marL="0" indent="0" algn="ctr">
              <a:buNone/>
            </a:pPr>
            <a:r>
              <a:rPr lang="sr-Latn-ME" dirty="0" smtClean="0"/>
              <a:t>BANKE I DRUGE FINANSIJSKE INSTITUCIJE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30233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7901" y="-106363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sr-Latn-CS" sz="3200" dirty="0" err="1"/>
              <a:t>T</a:t>
            </a:r>
            <a:r>
              <a:rPr lang="en-US" sz="3200" dirty="0" err="1"/>
              <a:t>ražnja</a:t>
            </a:r>
            <a:r>
              <a:rPr lang="en-US" sz="3200" dirty="0"/>
              <a:t> </a:t>
            </a:r>
            <a:r>
              <a:rPr lang="en-US" sz="3200" dirty="0" err="1"/>
              <a:t>novca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finansijskim</a:t>
            </a:r>
            <a:r>
              <a:rPr lang="en-US" sz="3200" dirty="0"/>
              <a:t> </a:t>
            </a:r>
            <a:r>
              <a:rPr lang="en-US" sz="3200" dirty="0" err="1" smtClean="0"/>
              <a:t>tržištima</a:t>
            </a:r>
            <a:r>
              <a:rPr lang="sr-Latn-ME" sz="3200" dirty="0" smtClean="0"/>
              <a:t>:</a:t>
            </a:r>
            <a:endParaRPr lang="en-US" sz="3200" dirty="0"/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219200"/>
            <a:ext cx="8504238" cy="4572000"/>
          </a:xfrm>
        </p:spPr>
        <p:txBody>
          <a:bodyPr>
            <a:normAutofit lnSpcReduction="10000"/>
          </a:bodyPr>
          <a:lstStyle/>
          <a:p>
            <a:r>
              <a:rPr lang="en-US" altLang="en-US" dirty="0" err="1" smtClean="0"/>
              <a:t>Tražnja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novca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zavisi</a:t>
            </a:r>
            <a:r>
              <a:rPr lang="en-US" altLang="en-US" dirty="0" smtClean="0"/>
              <a:t> od </a:t>
            </a:r>
            <a:r>
              <a:rPr lang="en-US" altLang="en-US" b="1" dirty="0" err="1" smtClean="0"/>
              <a:t>transakcije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roba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i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usluga</a:t>
            </a:r>
            <a:r>
              <a:rPr lang="en-US" altLang="en-US" b="1" dirty="0" smtClean="0"/>
              <a:t> </a:t>
            </a:r>
            <a:r>
              <a:rPr lang="en-US" altLang="en-US" dirty="0" smtClean="0"/>
              <a:t>u </a:t>
            </a:r>
            <a:r>
              <a:rPr lang="en-US" altLang="en-US" dirty="0" err="1" smtClean="0"/>
              <a:t>privredi</a:t>
            </a:r>
            <a:r>
              <a:rPr lang="en-US" altLang="en-US" dirty="0" smtClean="0"/>
              <a:t>. </a:t>
            </a:r>
            <a:endParaRPr lang="sr-Latn-CS" altLang="en-US" dirty="0" smtClean="0"/>
          </a:p>
          <a:p>
            <a:pPr algn="just"/>
            <a:r>
              <a:rPr lang="en-US" altLang="en-US" dirty="0" err="1" smtClean="0"/>
              <a:t>Država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preduzeća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stanovništvo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drže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novac</a:t>
            </a:r>
            <a:r>
              <a:rPr lang="en-US" altLang="en-US" dirty="0" smtClean="0"/>
              <a:t> da bi </a:t>
            </a:r>
            <a:r>
              <a:rPr lang="en-US" altLang="en-US" dirty="0" err="1" smtClean="0"/>
              <a:t>njim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mogli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kupovati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robu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opremu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plaćati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radnike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usluge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dr. </a:t>
            </a:r>
            <a:endParaRPr lang="sr-Latn-ME" altLang="en-US" dirty="0" smtClean="0"/>
          </a:p>
          <a:p>
            <a:pPr algn="just"/>
            <a:r>
              <a:rPr lang="en-US" altLang="en-US" dirty="0" err="1" smtClean="0"/>
              <a:t>Sve</a:t>
            </a:r>
            <a:r>
              <a:rPr lang="en-US" altLang="en-US" dirty="0" smtClean="0"/>
              <a:t> to </a:t>
            </a:r>
            <a:r>
              <a:rPr lang="en-US" altLang="en-US" dirty="0" err="1" smtClean="0"/>
              <a:t>zavisi</a:t>
            </a:r>
            <a:r>
              <a:rPr lang="en-US" altLang="en-US" dirty="0" smtClean="0"/>
              <a:t> od </a:t>
            </a:r>
            <a:r>
              <a:rPr lang="en-US" altLang="en-US" dirty="0" err="1" smtClean="0"/>
              <a:t>stanja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tržištu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novca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ponude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tražnje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kamate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inflacije</a:t>
            </a:r>
            <a:r>
              <a:rPr lang="en-US" altLang="en-US" dirty="0" smtClean="0"/>
              <a:t>). </a:t>
            </a:r>
            <a:endParaRPr lang="sr-Latn-CS" altLang="en-US" dirty="0" smtClean="0"/>
          </a:p>
          <a:p>
            <a:pPr algn="just"/>
            <a:r>
              <a:rPr lang="en-US" altLang="en-US" dirty="0" err="1" smtClean="0"/>
              <a:t>Nacionalna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centralna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banka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bankarski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sistem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osiguravaju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ponudu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novca</a:t>
            </a:r>
            <a:r>
              <a:rPr lang="en-US" altLang="en-US" dirty="0" smtClean="0"/>
              <a:t>. </a:t>
            </a:r>
            <a:endParaRPr lang="sr-Latn-CS" altLang="en-US" dirty="0" smtClean="0"/>
          </a:p>
          <a:p>
            <a:pPr algn="just"/>
            <a:r>
              <a:rPr lang="en-US" altLang="en-US" dirty="0" err="1" smtClean="0"/>
              <a:t>Ponuda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tražnja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novca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zajednički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određuju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kamatne</a:t>
            </a:r>
            <a:r>
              <a:rPr lang="en-US" altLang="en-US" dirty="0" smtClean="0"/>
              <a:t> stope. 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540526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4126"/>
          </a:xfrm>
        </p:spPr>
        <p:txBody>
          <a:bodyPr/>
          <a:lstStyle/>
          <a:p>
            <a:r>
              <a:rPr lang="sr-Latn-CS" altLang="en-US" dirty="0" smtClean="0">
                <a:solidFill>
                  <a:schemeClr val="tx1"/>
                </a:solidFill>
              </a:rPr>
              <a:t>DEPOZITNE FINANSIJSKE INSTITUCIJE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/>
          </a:bodyPr>
          <a:lstStyle/>
          <a:p>
            <a:pPr algn="just"/>
            <a:r>
              <a:rPr lang="en-US" altLang="en-US" b="1" i="1" dirty="0" err="1" smtClean="0"/>
              <a:t>Depozitne</a:t>
            </a:r>
            <a:r>
              <a:rPr lang="en-US" altLang="en-US" b="1" i="1" dirty="0" smtClean="0"/>
              <a:t> </a:t>
            </a:r>
            <a:r>
              <a:rPr lang="en-US" altLang="en-US" b="1" i="1" dirty="0" err="1" smtClean="0"/>
              <a:t>institucije</a:t>
            </a:r>
            <a:r>
              <a:rPr lang="en-US" altLang="en-US" b="1" dirty="0" smtClean="0"/>
              <a:t> </a:t>
            </a:r>
            <a:r>
              <a:rPr lang="en-US" altLang="en-US" dirty="0" err="1" smtClean="0"/>
              <a:t>predstavljaju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značajnu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grupu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učesnika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finansijskim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tržištima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koji</a:t>
            </a:r>
            <a:r>
              <a:rPr lang="en-US" altLang="en-US" dirty="0" smtClean="0"/>
              <a:t> do </a:t>
            </a:r>
            <a:r>
              <a:rPr lang="en-US" altLang="en-US" dirty="0" err="1" smtClean="0"/>
              <a:t>sredstava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dolaze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prikupljanjem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depozita</a:t>
            </a:r>
            <a:r>
              <a:rPr lang="en-US" altLang="en-US" dirty="0" smtClean="0"/>
              <a:t> od </a:t>
            </a:r>
            <a:r>
              <a:rPr lang="en-US" altLang="en-US" dirty="0" err="1" smtClean="0"/>
              <a:t>ostalih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učesnika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privrednog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društvenog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života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kao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što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</a:t>
            </a:r>
            <a:r>
              <a:rPr lang="en-US" altLang="en-US" dirty="0" smtClean="0"/>
              <a:t>: </a:t>
            </a:r>
            <a:endParaRPr lang="sr-Latn-ME" altLang="en-US" dirty="0" smtClean="0"/>
          </a:p>
          <a:p>
            <a:r>
              <a:rPr lang="en-US" altLang="en-US" dirty="0" err="1" smtClean="0"/>
              <a:t>privreda</a:t>
            </a:r>
            <a:r>
              <a:rPr lang="en-US" altLang="en-US" dirty="0" smtClean="0"/>
              <a:t>, </a:t>
            </a:r>
            <a:endParaRPr lang="sr-Latn-ME" altLang="en-US" dirty="0" smtClean="0"/>
          </a:p>
          <a:p>
            <a:r>
              <a:rPr lang="en-US" altLang="en-US" dirty="0" err="1" smtClean="0"/>
              <a:t>stanovništvo</a:t>
            </a:r>
            <a:r>
              <a:rPr lang="en-US" altLang="en-US" dirty="0" smtClean="0"/>
              <a:t>,</a:t>
            </a:r>
            <a:endParaRPr lang="sr-Latn-ME" altLang="en-US" dirty="0" smtClean="0"/>
          </a:p>
          <a:p>
            <a:r>
              <a:rPr lang="en-US" altLang="en-US" dirty="0" smtClean="0"/>
              <a:t> </a:t>
            </a:r>
            <a:r>
              <a:rPr lang="en-US" altLang="en-US" dirty="0" err="1" smtClean="0"/>
              <a:t>javni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sektor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endParaRPr lang="sr-Latn-ME" altLang="en-US" dirty="0" smtClean="0"/>
          </a:p>
          <a:p>
            <a:r>
              <a:rPr lang="en-US" altLang="en-US" dirty="0" err="1" smtClean="0"/>
              <a:t>subjekti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iz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inostranstva</a:t>
            </a:r>
            <a:r>
              <a:rPr lang="en-US" altLang="en-US" dirty="0" smtClean="0"/>
              <a:t>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en-US" dirty="0" smtClean="0"/>
              <a:t> 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631382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825625" y="384176"/>
            <a:ext cx="8534400" cy="758825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U </a:t>
            </a:r>
            <a:r>
              <a:rPr lang="en-US" altLang="en-US" dirty="0" err="1" smtClean="0">
                <a:solidFill>
                  <a:schemeClr val="tx1"/>
                </a:solidFill>
              </a:rPr>
              <a:t>depozitn</a:t>
            </a:r>
            <a:r>
              <a:rPr lang="sr-Latn-ME" altLang="en-US" dirty="0" smtClean="0"/>
              <a:t>e 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</a:rPr>
              <a:t>finansijsk</a:t>
            </a:r>
            <a:r>
              <a:rPr lang="sr-Latn-ME" altLang="en-US" dirty="0" smtClean="0">
                <a:solidFill>
                  <a:schemeClr val="tx1"/>
                </a:solidFill>
              </a:rPr>
              <a:t>e 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</a:rPr>
              <a:t>institucija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</a:rPr>
              <a:t>spadaju</a:t>
            </a:r>
            <a:r>
              <a:rPr lang="sr-Latn-CS" altLang="en-US" dirty="0" smtClean="0">
                <a:solidFill>
                  <a:schemeClr val="tx1"/>
                </a:solidFill>
              </a:rPr>
              <a:t>: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B</a:t>
            </a:r>
            <a:r>
              <a:rPr lang="sr-Latn-ME" altLang="en-US" dirty="0" smtClean="0"/>
              <a:t>ANKE</a:t>
            </a:r>
            <a:r>
              <a:rPr lang="en-US" altLang="en-US" dirty="0" smtClean="0"/>
              <a:t>: </a:t>
            </a:r>
            <a:endParaRPr lang="sr-Latn-CS" altLang="en-US" dirty="0" smtClean="0"/>
          </a:p>
          <a:p>
            <a:pPr lvl="1"/>
            <a:r>
              <a:rPr lang="en-US" altLang="en-US" i="1" dirty="0" err="1" smtClean="0"/>
              <a:t>komercijalne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banke</a:t>
            </a:r>
            <a:r>
              <a:rPr lang="en-US" altLang="en-US" dirty="0" smtClean="0"/>
              <a:t> – </a:t>
            </a:r>
            <a:r>
              <a:rPr lang="en-US" altLang="en-US" dirty="0" err="1" smtClean="0"/>
              <a:t>vrše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transformaciju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novca</a:t>
            </a:r>
            <a:r>
              <a:rPr lang="en-US" altLang="en-US" dirty="0" smtClean="0"/>
              <a:t> u </a:t>
            </a:r>
            <a:r>
              <a:rPr lang="en-US" altLang="en-US" dirty="0" err="1" smtClean="0"/>
              <a:t>kapital</a:t>
            </a:r>
            <a:r>
              <a:rPr lang="en-US" altLang="en-US" dirty="0" smtClean="0"/>
              <a:t>, </a:t>
            </a:r>
            <a:endParaRPr lang="sr-Latn-CS" altLang="en-US" dirty="0" smtClean="0"/>
          </a:p>
          <a:p>
            <a:pPr lvl="1"/>
            <a:r>
              <a:rPr lang="sr-Latn-ME" altLang="en-US" i="1" dirty="0" smtClean="0"/>
              <a:t>poslovne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banke</a:t>
            </a:r>
            <a:r>
              <a:rPr lang="en-US" altLang="en-US" dirty="0" smtClean="0"/>
              <a:t> –  </a:t>
            </a:r>
            <a:r>
              <a:rPr lang="en-US" altLang="en-US" dirty="0" err="1" smtClean="0"/>
              <a:t>vrše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odobravanje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kredita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razvoj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privrede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iz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akumulacije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štednje</a:t>
            </a:r>
            <a:r>
              <a:rPr lang="en-US" altLang="en-US" dirty="0" smtClean="0"/>
              <a:t>, </a:t>
            </a:r>
            <a:endParaRPr lang="sr-Latn-CS" altLang="en-US" dirty="0" smtClean="0"/>
          </a:p>
          <a:p>
            <a:pPr lvl="1"/>
            <a:r>
              <a:rPr lang="en-US" altLang="en-US" i="1" dirty="0" err="1" smtClean="0"/>
              <a:t>hipotekarne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banke</a:t>
            </a:r>
            <a:r>
              <a:rPr lang="en-US" altLang="en-US" dirty="0" smtClean="0"/>
              <a:t> – </a:t>
            </a:r>
            <a:r>
              <a:rPr lang="en-US" altLang="en-US" dirty="0" err="1" smtClean="0"/>
              <a:t>njihovi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ukupni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plasmani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pokriveni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hipotekom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nekretnine</a:t>
            </a:r>
            <a:r>
              <a:rPr lang="en-US" altLang="en-US" dirty="0" smtClean="0"/>
              <a:t>, </a:t>
            </a:r>
            <a:endParaRPr lang="sr-Latn-CS" altLang="en-US" dirty="0" smtClean="0"/>
          </a:p>
          <a:p>
            <a:pPr lvl="1"/>
            <a:r>
              <a:rPr lang="en-US" altLang="en-US" i="1" dirty="0" err="1" smtClean="0"/>
              <a:t>univerzalna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banka</a:t>
            </a:r>
            <a:r>
              <a:rPr lang="en-US" altLang="en-US" dirty="0" smtClean="0"/>
              <a:t> – </a:t>
            </a:r>
            <a:r>
              <a:rPr lang="en-US" altLang="en-US" dirty="0" err="1" smtClean="0"/>
              <a:t>obavlja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kako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kratkoročne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tako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dugoročne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poslovne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druge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oblike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bankarskih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poslova</a:t>
            </a:r>
            <a:r>
              <a:rPr lang="sr-Latn-ME" altLang="en-US" dirty="0"/>
              <a:t>,</a:t>
            </a:r>
            <a:r>
              <a:rPr lang="en-US" altLang="en-US" dirty="0" smtClean="0"/>
              <a:t> </a:t>
            </a:r>
            <a:endParaRPr lang="sr-Latn-ME" altLang="en-US" dirty="0" smtClean="0"/>
          </a:p>
          <a:p>
            <a:pPr lvl="1"/>
            <a:r>
              <a:rPr lang="en-US" altLang="en-US" dirty="0" smtClean="0"/>
              <a:t>R</a:t>
            </a:r>
            <a:r>
              <a:rPr lang="sr-Latn-ME" altLang="en-US" dirty="0" smtClean="0"/>
              <a:t>ij</a:t>
            </a:r>
            <a:r>
              <a:rPr lang="en-US" altLang="en-US" dirty="0" err="1" smtClean="0"/>
              <a:t>eč</a:t>
            </a:r>
            <a:r>
              <a:rPr lang="en-US" altLang="en-US" dirty="0" smtClean="0"/>
              <a:t> je o m</a:t>
            </a:r>
            <a:r>
              <a:rPr lang="sr-Latn-ME" altLang="en-US" dirty="0" smtClean="0"/>
              <a:t>j</a:t>
            </a:r>
            <a:r>
              <a:rPr lang="en-US" altLang="en-US" dirty="0" err="1" smtClean="0"/>
              <a:t>ešavini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komercijalne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sr-Latn-ME" altLang="en-US" dirty="0" smtClean="0"/>
              <a:t>poslovne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banke</a:t>
            </a:r>
            <a:r>
              <a:rPr lang="sr-Latn-ME" altLang="en-US" dirty="0" smtClean="0"/>
              <a:t>.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376616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1825625" y="384176"/>
            <a:ext cx="8534400" cy="758825"/>
          </a:xfrm>
        </p:spPr>
        <p:txBody>
          <a:bodyPr>
            <a:normAutofit fontScale="90000"/>
          </a:bodyPr>
          <a:lstStyle/>
          <a:p>
            <a:pPr algn="just"/>
            <a:r>
              <a:rPr lang="en-US" altLang="en-US" dirty="0" smtClean="0">
                <a:solidFill>
                  <a:schemeClr val="tx1"/>
                </a:solidFill>
              </a:rPr>
              <a:t>U </a:t>
            </a:r>
            <a:r>
              <a:rPr lang="en-US" altLang="en-US" dirty="0" err="1" smtClean="0">
                <a:solidFill>
                  <a:schemeClr val="tx1"/>
                </a:solidFill>
              </a:rPr>
              <a:t>grupu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</a:rPr>
              <a:t>depozitnih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</a:rPr>
              <a:t>finansijskih</a:t>
            </a:r>
            <a:r>
              <a:rPr lang="sr-Latn-ME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</a:rPr>
              <a:t>institucija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</a:rPr>
              <a:t>spadaju</a:t>
            </a:r>
            <a:r>
              <a:rPr lang="sr-Latn-ME" altLang="en-US" dirty="0" smtClean="0">
                <a:solidFill>
                  <a:schemeClr val="tx1"/>
                </a:solidFill>
              </a:rPr>
              <a:t> i </a:t>
            </a:r>
            <a:r>
              <a:rPr lang="sr-Latn-CS" altLang="en-US" dirty="0" smtClean="0">
                <a:solidFill>
                  <a:schemeClr val="tx1"/>
                </a:solidFill>
              </a:rPr>
              <a:t>: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dirty="0" smtClean="0"/>
              <a:t>Š</a:t>
            </a:r>
            <a:r>
              <a:rPr lang="sr-Latn-ME" altLang="en-US" dirty="0" smtClean="0"/>
              <a:t>TEDNE I KREDITNE INSTITUCIJE </a:t>
            </a:r>
            <a:r>
              <a:rPr lang="en-US" altLang="en-US" dirty="0" smtClean="0"/>
              <a:t> </a:t>
            </a:r>
            <a:endParaRPr lang="sr-Latn-CS" altLang="en-US" dirty="0" smtClean="0"/>
          </a:p>
          <a:p>
            <a:pPr lvl="1" algn="just"/>
            <a:r>
              <a:rPr lang="sr-Latn-CS" altLang="en-US" dirty="0" smtClean="0"/>
              <a:t>F</a:t>
            </a:r>
            <a:r>
              <a:rPr lang="en-US" altLang="en-US" dirty="0" err="1" smtClean="0"/>
              <a:t>ormiraju</a:t>
            </a:r>
            <a:r>
              <a:rPr lang="en-US" altLang="en-US" dirty="0" smtClean="0"/>
              <a:t> se u </a:t>
            </a:r>
            <a:r>
              <a:rPr lang="en-US" altLang="en-US" dirty="0" err="1" smtClean="0"/>
              <a:t>vidu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akcionarskih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mešovitih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zajedničkih</a:t>
            </a:r>
            <a:r>
              <a:rPr lang="en-US" altLang="en-US" dirty="0" smtClean="0"/>
              <a:t>) </a:t>
            </a:r>
            <a:r>
              <a:rPr lang="en-US" altLang="en-US" dirty="0" err="1" smtClean="0"/>
              <a:t>finansijskih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organizacija</a:t>
            </a:r>
            <a:r>
              <a:rPr lang="en-US" altLang="en-US" dirty="0" smtClean="0"/>
              <a:t>. </a:t>
            </a:r>
            <a:endParaRPr lang="sr-Latn-CS" altLang="en-US" dirty="0" smtClean="0"/>
          </a:p>
          <a:p>
            <a:pPr lvl="1" algn="just"/>
            <a:r>
              <a:rPr lang="en-US" altLang="en-US" dirty="0" err="1" smtClean="0"/>
              <a:t>Izvori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sredstava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kratkoročni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depoziti</a:t>
            </a:r>
            <a:r>
              <a:rPr lang="en-US" altLang="en-US" dirty="0" smtClean="0"/>
              <a:t>), a </a:t>
            </a:r>
            <a:r>
              <a:rPr lang="en-US" altLang="en-US" dirty="0" err="1" smtClean="0"/>
              <a:t>plasmani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</a:t>
            </a:r>
            <a:r>
              <a:rPr lang="en-US" altLang="en-US" dirty="0" smtClean="0"/>
              <a:t> du</a:t>
            </a:r>
            <a:r>
              <a:rPr lang="sr-Latn-ME" altLang="en-US" dirty="0" smtClean="0"/>
              <a:t>žeg roka</a:t>
            </a:r>
            <a:r>
              <a:rPr lang="en-US" altLang="en-US" dirty="0" smtClean="0"/>
              <a:t>. </a:t>
            </a:r>
            <a:r>
              <a:rPr lang="en-US" altLang="en-US" dirty="0" err="1" smtClean="0"/>
              <a:t>Plasmani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štednih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kreditnih</a:t>
            </a:r>
            <a:r>
              <a:rPr lang="en-US" altLang="en-US" dirty="0" smtClean="0"/>
              <a:t> </a:t>
            </a:r>
            <a:r>
              <a:rPr lang="sr-Latn-ME" altLang="en-US" dirty="0" smtClean="0"/>
              <a:t>institucija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uglavnom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nekretnine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hipotekarne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državne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hartije</a:t>
            </a:r>
            <a:r>
              <a:rPr lang="en-US" altLang="en-US" dirty="0" smtClean="0"/>
              <a:t> od </a:t>
            </a:r>
            <a:r>
              <a:rPr lang="en-US" altLang="en-US" dirty="0" err="1" smtClean="0"/>
              <a:t>vr</a:t>
            </a:r>
            <a:r>
              <a:rPr lang="sr-Latn-ME" altLang="en-US" dirty="0" smtClean="0"/>
              <a:t>ij</a:t>
            </a:r>
            <a:r>
              <a:rPr lang="en-US" altLang="en-US" dirty="0" err="1" smtClean="0"/>
              <a:t>ednosti</a:t>
            </a:r>
            <a:r>
              <a:rPr lang="sr-Latn-ME" altLang="en-US" dirty="0"/>
              <a:t>.</a:t>
            </a:r>
            <a:endParaRPr lang="en-US" altLang="en-US" dirty="0" smtClean="0"/>
          </a:p>
          <a:p>
            <a:pPr marL="0" indent="0">
              <a:buNone/>
            </a:pPr>
            <a:r>
              <a:rPr lang="en-US" altLang="en-US" dirty="0" smtClean="0"/>
              <a:t>Š</a:t>
            </a:r>
            <a:r>
              <a:rPr lang="sr-Latn-ME" altLang="en-US" dirty="0" smtClean="0"/>
              <a:t>TEDIONICE</a:t>
            </a:r>
            <a:r>
              <a:rPr lang="en-US" altLang="en-US" dirty="0" smtClean="0"/>
              <a:t> </a:t>
            </a:r>
            <a:endParaRPr lang="sr-Latn-CS" altLang="en-US" dirty="0" smtClean="0"/>
          </a:p>
          <a:p>
            <a:pPr lvl="1" algn="just"/>
            <a:r>
              <a:rPr lang="sr-Latn-CS" altLang="en-US" dirty="0" smtClean="0"/>
              <a:t>F</a:t>
            </a:r>
            <a:r>
              <a:rPr lang="en-US" altLang="en-US" dirty="0" err="1" smtClean="0"/>
              <a:t>unkcionišu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principu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zajedničkih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kooperativa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gde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deponenti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ujedno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vlasnici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ovih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institucija</a:t>
            </a:r>
            <a:r>
              <a:rPr lang="en-US" altLang="en-US" dirty="0" smtClean="0"/>
              <a:t>. </a:t>
            </a:r>
            <a:r>
              <a:rPr lang="en-US" altLang="en-US" dirty="0" err="1" smtClean="0"/>
              <a:t>Osnovni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izvor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sredstava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depoziti</a:t>
            </a:r>
            <a:r>
              <a:rPr lang="en-US" altLang="en-US" dirty="0" smtClean="0"/>
              <a:t>. </a:t>
            </a:r>
            <a:endParaRPr lang="sr-Latn-ME" altLang="en-US" dirty="0" smtClean="0"/>
          </a:p>
          <a:p>
            <a:pPr lvl="1" algn="just"/>
            <a:r>
              <a:rPr lang="en-US" altLang="en-US" dirty="0" err="1" smtClean="0"/>
              <a:t>Plasmani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štedionica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uglavnom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nekretnine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hipotekom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hartije</a:t>
            </a:r>
            <a:r>
              <a:rPr lang="en-US" altLang="en-US" dirty="0" smtClean="0"/>
              <a:t> od </a:t>
            </a:r>
            <a:r>
              <a:rPr lang="en-US" altLang="en-US" dirty="0" err="1" smtClean="0"/>
              <a:t>vr</a:t>
            </a:r>
            <a:r>
              <a:rPr lang="sr-Latn-ME" altLang="en-US" dirty="0" smtClean="0"/>
              <a:t>ij</a:t>
            </a:r>
            <a:r>
              <a:rPr lang="en-US" altLang="en-US" dirty="0" err="1" smtClean="0"/>
              <a:t>ednosti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osnovu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hipoteka</a:t>
            </a:r>
            <a:r>
              <a:rPr lang="en-US" altLang="en-US" dirty="0" smtClean="0"/>
              <a:t>.</a:t>
            </a:r>
          </a:p>
          <a:p>
            <a:pPr marL="0" indent="0">
              <a:buNone/>
            </a:pPr>
            <a:r>
              <a:rPr lang="en-US" altLang="en-US" dirty="0" smtClean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1413806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1825625" y="384176"/>
            <a:ext cx="8534400" cy="758825"/>
          </a:xfrm>
        </p:spPr>
        <p:txBody>
          <a:bodyPr>
            <a:normAutofit fontScale="90000"/>
          </a:bodyPr>
          <a:lstStyle/>
          <a:p>
            <a:pPr algn="just"/>
            <a:r>
              <a:rPr lang="en-US" altLang="en-US" dirty="0" smtClean="0">
                <a:solidFill>
                  <a:schemeClr val="tx1"/>
                </a:solidFill>
              </a:rPr>
              <a:t>U </a:t>
            </a:r>
            <a:r>
              <a:rPr lang="en-US" altLang="en-US" dirty="0" err="1" smtClean="0">
                <a:solidFill>
                  <a:schemeClr val="tx1"/>
                </a:solidFill>
              </a:rPr>
              <a:t>grupu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</a:rPr>
              <a:t>depozitnih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</a:rPr>
              <a:t>finansijskih</a:t>
            </a:r>
            <a:r>
              <a:rPr lang="sr-Latn-ME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</a:rPr>
              <a:t>institucija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</a:rPr>
              <a:t>spadaju</a:t>
            </a:r>
            <a:r>
              <a:rPr lang="sr-Latn-ME" altLang="en-US" dirty="0" smtClean="0">
                <a:solidFill>
                  <a:schemeClr val="tx1"/>
                </a:solidFill>
              </a:rPr>
              <a:t> i</a:t>
            </a:r>
            <a:r>
              <a:rPr lang="sr-Latn-CS" altLang="en-US" dirty="0" smtClean="0">
                <a:solidFill>
                  <a:schemeClr val="tx1"/>
                </a:solidFill>
              </a:rPr>
              <a:t>: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en-US" altLang="en-US" dirty="0" smtClean="0"/>
              <a:t> </a:t>
            </a:r>
          </a:p>
          <a:p>
            <a:pPr marL="0" indent="0">
              <a:buNone/>
            </a:pPr>
            <a:r>
              <a:rPr lang="en-US" altLang="en-US" dirty="0" smtClean="0"/>
              <a:t>K</a:t>
            </a:r>
            <a:r>
              <a:rPr lang="sr-Latn-ME" altLang="en-US" dirty="0" smtClean="0"/>
              <a:t>REDITNE UNIJE </a:t>
            </a:r>
            <a:r>
              <a:rPr lang="en-US" altLang="en-US" dirty="0" smtClean="0"/>
              <a:t> </a:t>
            </a:r>
            <a:endParaRPr lang="sr-Latn-CS" altLang="en-US" dirty="0" smtClean="0"/>
          </a:p>
          <a:p>
            <a:pPr lvl="1" algn="just"/>
            <a:r>
              <a:rPr lang="sr-Latn-ME" altLang="en-US" sz="3200" dirty="0" err="1"/>
              <a:t>P</a:t>
            </a:r>
            <a:r>
              <a:rPr lang="en-US" altLang="en-US" sz="3200" dirty="0" err="1" smtClean="0"/>
              <a:t>redstavljaju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neku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vrstu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dobrovoljnih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udruženja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zainteresovanih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subjekata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koji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po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principu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zajedničkih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depozita</a:t>
            </a:r>
            <a:r>
              <a:rPr lang="sr-Latn-CS" altLang="en-US" sz="3200" dirty="0" smtClean="0"/>
              <a:t> (</a:t>
            </a:r>
            <a:r>
              <a:rPr lang="en-US" altLang="en-US" sz="3200" dirty="0" err="1" smtClean="0"/>
              <a:t>koji</a:t>
            </a:r>
            <a:r>
              <a:rPr lang="en-US" altLang="en-US" sz="3200" dirty="0" smtClean="0"/>
              <a:t> se </a:t>
            </a:r>
            <a:r>
              <a:rPr lang="en-US" altLang="en-US" sz="3200" dirty="0" err="1" smtClean="0"/>
              <a:t>nazivaju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ud</a:t>
            </a:r>
            <a:r>
              <a:rPr lang="sr-Latn-ME" altLang="en-US" sz="3200" dirty="0" smtClean="0"/>
              <a:t>j</a:t>
            </a:r>
            <a:r>
              <a:rPr lang="en-US" altLang="en-US" sz="3200" dirty="0" err="1" smtClean="0"/>
              <a:t>eli</a:t>
            </a:r>
            <a:r>
              <a:rPr lang="sr-Latn-CS" altLang="en-US" sz="3200" dirty="0" smtClean="0"/>
              <a:t>),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dolaze</a:t>
            </a:r>
            <a:r>
              <a:rPr lang="en-US" altLang="en-US" sz="3200" dirty="0" smtClean="0"/>
              <a:t> do </a:t>
            </a:r>
            <a:r>
              <a:rPr lang="en-US" altLang="en-US" sz="3200" dirty="0" err="1" smtClean="0"/>
              <a:t>sredstava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koja</a:t>
            </a:r>
            <a:r>
              <a:rPr lang="en-US" altLang="en-US" sz="3200" dirty="0" smtClean="0"/>
              <a:t> se </a:t>
            </a:r>
            <a:r>
              <a:rPr lang="en-US" altLang="en-US" sz="3200" dirty="0" err="1" smtClean="0"/>
              <a:t>koriste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za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odobravanje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kredita</a:t>
            </a:r>
            <a:r>
              <a:rPr lang="en-US" altLang="en-US" sz="3200" dirty="0" smtClean="0"/>
              <a:t>.</a:t>
            </a:r>
          </a:p>
          <a:p>
            <a:endParaRPr lang="en-US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1766998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825625" y="384176"/>
            <a:ext cx="8534400" cy="758825"/>
          </a:xfrm>
        </p:spPr>
        <p:txBody>
          <a:bodyPr>
            <a:normAutofit fontScale="90000"/>
          </a:bodyPr>
          <a:lstStyle/>
          <a:p>
            <a:r>
              <a:rPr lang="sr-Latn-CS" altLang="en-US" sz="3200" dirty="0" smtClean="0"/>
              <a:t>PODJELA BANAKA PREMA NAČINU ORGANIZOVANJA  I NJIHOVOJ ULOZI NA TRŽIŠTU </a:t>
            </a:r>
            <a:endParaRPr lang="en-US" altLang="en-US" sz="3600" dirty="0"/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marL="0" indent="0">
              <a:buNone/>
            </a:pPr>
            <a:r>
              <a:rPr lang="sr-Latn-CS" altLang="en-US" dirty="0" smtClean="0"/>
              <a:t>BANKE mogu biti:</a:t>
            </a:r>
          </a:p>
          <a:p>
            <a:r>
              <a:rPr lang="sr-Latn-ME" altLang="en-US" dirty="0"/>
              <a:t>K</a:t>
            </a:r>
            <a:r>
              <a:rPr lang="en-US" altLang="en-US" dirty="0" err="1" smtClean="0"/>
              <a:t>omercijalne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banke</a:t>
            </a:r>
            <a:r>
              <a:rPr lang="en-US" altLang="en-US" dirty="0" smtClean="0"/>
              <a:t>,</a:t>
            </a:r>
          </a:p>
          <a:p>
            <a:r>
              <a:rPr lang="en-US" altLang="en-US" dirty="0" err="1" smtClean="0"/>
              <a:t>Investicione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banke</a:t>
            </a:r>
            <a:r>
              <a:rPr lang="en-US" altLang="en-US" dirty="0" smtClean="0"/>
              <a:t>,</a:t>
            </a:r>
          </a:p>
          <a:p>
            <a:r>
              <a:rPr lang="en-US" altLang="en-US" dirty="0" err="1" smtClean="0"/>
              <a:t>Hipotekarne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banke</a:t>
            </a:r>
            <a:r>
              <a:rPr lang="en-US" altLang="en-US" dirty="0" smtClean="0"/>
              <a:t>,</a:t>
            </a:r>
          </a:p>
          <a:p>
            <a:r>
              <a:rPr lang="en-US" altLang="en-US" dirty="0" err="1" smtClean="0"/>
              <a:t>Univerzalne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banke</a:t>
            </a:r>
            <a:r>
              <a:rPr lang="en-US" altLang="en-US" dirty="0" smtClean="0"/>
              <a:t>.</a:t>
            </a:r>
            <a:endParaRPr lang="sr-Latn-ME" altLang="en-US" dirty="0" smtClean="0"/>
          </a:p>
          <a:p>
            <a:r>
              <a:rPr lang="sr-Latn-ME" altLang="en-US" dirty="0" smtClean="0"/>
              <a:t>Specijalizovane (granske) banke</a:t>
            </a:r>
            <a:endParaRPr lang="en-US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2929565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1" y="260350"/>
            <a:ext cx="8291513" cy="5759450"/>
          </a:xfrm>
        </p:spPr>
        <p:txBody>
          <a:bodyPr>
            <a:normAutofit/>
          </a:bodyPr>
          <a:lstStyle/>
          <a:p>
            <a:pPr marL="609600" indent="-609600">
              <a:buNone/>
            </a:pPr>
            <a:endParaRPr lang="bs-Latn-BA" sz="3200" dirty="0"/>
          </a:p>
          <a:p>
            <a:pPr marL="609600" indent="-609600">
              <a:buNone/>
            </a:pPr>
            <a:r>
              <a:rPr lang="bs-Latn-BA" sz="3200" dirty="0"/>
              <a:t>Banke se mogu definisati  kao :</a:t>
            </a:r>
          </a:p>
          <a:p>
            <a:pPr marL="609600" indent="-609600">
              <a:buFontTx/>
              <a:buAutoNum type="arabicPeriod"/>
            </a:pPr>
            <a:r>
              <a:rPr lang="bs-Latn-BA" sz="3200" dirty="0"/>
              <a:t>Finansijske organizacije za razm</a:t>
            </a:r>
            <a:r>
              <a:rPr lang="en-US" sz="3200" dirty="0"/>
              <a:t>j</a:t>
            </a:r>
            <a:r>
              <a:rPr lang="bs-Latn-BA" sz="3200" dirty="0"/>
              <a:t>enu novca</a:t>
            </a:r>
          </a:p>
          <a:p>
            <a:pPr marL="609600" indent="-609600">
              <a:buFontTx/>
              <a:buAutoNum type="arabicPeriod"/>
            </a:pPr>
            <a:r>
              <a:rPr lang="bs-Latn-BA" sz="3200" dirty="0"/>
              <a:t>Institucije platnog prometa</a:t>
            </a:r>
          </a:p>
          <a:p>
            <a:pPr marL="609600" indent="-609600">
              <a:buFontTx/>
              <a:buAutoNum type="arabicPeriod"/>
            </a:pPr>
            <a:r>
              <a:rPr lang="bs-Latn-BA" sz="3200" dirty="0"/>
              <a:t>Kreditne institucije</a:t>
            </a:r>
          </a:p>
          <a:p>
            <a:pPr marL="609600" indent="-609600" algn="just">
              <a:buFontTx/>
              <a:buAutoNum type="arabicPeriod"/>
            </a:pPr>
            <a:r>
              <a:rPr lang="bs-Latn-BA" sz="3200" dirty="0"/>
              <a:t>Privredna društva (mada za razliku od drugih) posluju pod strogom kontrolom države)</a:t>
            </a:r>
          </a:p>
          <a:p>
            <a:pPr marL="609600" indent="-609600" algn="just">
              <a:buNone/>
            </a:pPr>
            <a:r>
              <a:rPr lang="bs-Latn-BA" sz="3200" dirty="0"/>
              <a:t>	Za razliku od ostalih finansijskih institucija, banke nastupaju na tržištu kao primaoci i davaoci kredita (</a:t>
            </a:r>
            <a:r>
              <a:rPr lang="bs-Latn-BA" sz="3200" dirty="0" smtClean="0"/>
              <a:t>dominantan </a:t>
            </a:r>
            <a:r>
              <a:rPr lang="bs-Latn-BA" sz="3200" dirty="0"/>
              <a:t>posao). </a:t>
            </a:r>
          </a:p>
          <a:p>
            <a:pPr marL="609600" indent="-609600">
              <a:buNone/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xmlns="" val="401012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47528" y="404664"/>
            <a:ext cx="8373616" cy="55446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sz="3200" dirty="0" smtClean="0"/>
              <a:t>Definicija banke:</a:t>
            </a:r>
          </a:p>
          <a:p>
            <a:pPr algn="just"/>
            <a:r>
              <a:rPr lang="sr-Latn-ME" sz="3200" dirty="0" smtClean="0"/>
              <a:t>Banka </a:t>
            </a:r>
            <a:r>
              <a:rPr lang="sr-Latn-ME" sz="3200" dirty="0"/>
              <a:t>predstavlja posebnu finansijsku organizaciju u okviru monetarno-kreditnog sistema koja se profesionalno bavi uzimanjem i davanjem kredita i posredovanjem u postupku </a:t>
            </a:r>
            <a:r>
              <a:rPr lang="sr-Latn-ME" sz="3200" dirty="0" smtClean="0"/>
              <a:t>plaćanja </a:t>
            </a:r>
            <a:r>
              <a:rPr lang="sr-Latn-ME" sz="3200" dirty="0"/>
              <a:t>klijenata banke</a:t>
            </a:r>
            <a:r>
              <a:rPr lang="sr-Latn-ME" sz="3200" dirty="0" smtClean="0"/>
              <a:t>.</a:t>
            </a:r>
          </a:p>
          <a:p>
            <a:pPr algn="just"/>
            <a:r>
              <a:rPr lang="sr-Latn-ME" sz="3200" dirty="0" smtClean="0"/>
              <a:t>Jedino se banke bave poslovima dugoročnog kreditiranja.</a:t>
            </a:r>
          </a:p>
          <a:p>
            <a:pPr algn="just"/>
            <a:endParaRPr lang="sr-Latn-ME" sz="3200" dirty="0"/>
          </a:p>
        </p:txBody>
      </p:sp>
    </p:spTree>
    <p:extLst>
      <p:ext uri="{BB962C8B-B14F-4D97-AF65-F5344CB8AC3E}">
        <p14:creationId xmlns:p14="http://schemas.microsoft.com/office/powerpoint/2010/main" xmlns="" val="2375076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919288" y="333375"/>
            <a:ext cx="8424862" cy="619125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</a:pPr>
            <a:endParaRPr lang="bs-Latn-BA" sz="2400" dirty="0"/>
          </a:p>
          <a:p>
            <a:pPr marL="609600" indent="-609600" algn="just">
              <a:lnSpc>
                <a:spcPct val="80000"/>
              </a:lnSpc>
            </a:pPr>
            <a:r>
              <a:rPr lang="bs-Latn-BA" sz="3200" dirty="0"/>
              <a:t>Svako kreiranje primarnog novca istovremeno znači i kreiranje likvidnosti bankarskog sektora. </a:t>
            </a:r>
          </a:p>
          <a:p>
            <a:pPr marL="609600" indent="-609600" algn="just">
              <a:lnSpc>
                <a:spcPct val="80000"/>
              </a:lnSpc>
            </a:pPr>
            <a:r>
              <a:rPr lang="bs-Latn-BA" sz="3200" dirty="0"/>
              <a:t>Za poslovne banke je karakteristično da mogu kreirati </a:t>
            </a:r>
            <a:r>
              <a:rPr lang="bs-Latn-BA" sz="3200" dirty="0" smtClean="0"/>
              <a:t>bankarski, </a:t>
            </a:r>
            <a:r>
              <a:rPr lang="bs-Latn-BA" sz="3200" dirty="0"/>
              <a:t>depozitni i žiralni novac preko kreditnih operacija, prom</a:t>
            </a:r>
            <a:r>
              <a:rPr lang="en-US" sz="3200" dirty="0"/>
              <a:t>j</a:t>
            </a:r>
            <a:r>
              <a:rPr lang="bs-Latn-BA" sz="3200" dirty="0"/>
              <a:t>enom stanja rezervi i sl. </a:t>
            </a:r>
          </a:p>
          <a:p>
            <a:pPr marL="609600" indent="-609600" algn="just">
              <a:lnSpc>
                <a:spcPct val="80000"/>
              </a:lnSpc>
            </a:pPr>
            <a:r>
              <a:rPr lang="bs-Latn-BA" sz="3200" dirty="0"/>
              <a:t>Kreiranjem novca, poslovne banke stvaraju dodatnu količinu </a:t>
            </a:r>
            <a:r>
              <a:rPr lang="bs-Latn-BA" sz="3200" dirty="0" smtClean="0"/>
              <a:t>novca (sekundarne emisija) </a:t>
            </a:r>
            <a:r>
              <a:rPr lang="bs-Latn-BA" sz="3200" dirty="0"/>
              <a:t>koja treba da je u funkciji povećanja obima novčanih transakcija izazvanih povećanjem obima proizvodnje i prometa.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62061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5560" y="332656"/>
            <a:ext cx="8157592" cy="5904656"/>
          </a:xfrm>
        </p:spPr>
        <p:txBody>
          <a:bodyPr>
            <a:normAutofit/>
          </a:bodyPr>
          <a:lstStyle/>
          <a:p>
            <a:pPr algn="just"/>
            <a:r>
              <a:rPr lang="sr-Latn-ME" sz="3200" dirty="0"/>
              <a:t>Likvidnost poslovne banke i faktor multiplikacije predstavljaju gornju granicu kreiranja novca od strane banke.</a:t>
            </a:r>
          </a:p>
          <a:p>
            <a:pPr algn="just"/>
            <a:r>
              <a:rPr lang="sr-Latn-ME" sz="3200" dirty="0"/>
              <a:t>Funkcija finansijskog posredovanja kod banaka podrazumijeva njihovu aktivnost na relaciji povezivanja različitih sektora koji raspolažu sa finansijskim suficitom i sektora koji imaju deficit finansijskih sredstava. </a:t>
            </a:r>
          </a:p>
          <a:p>
            <a:endParaRPr lang="sr-Latn-ME" sz="3200" dirty="0"/>
          </a:p>
        </p:txBody>
      </p:sp>
    </p:spTree>
    <p:extLst>
      <p:ext uri="{BB962C8B-B14F-4D97-AF65-F5344CB8AC3E}">
        <p14:creationId xmlns:p14="http://schemas.microsoft.com/office/powerpoint/2010/main" xmlns="" val="1602099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1825625" y="384176"/>
            <a:ext cx="8534400" cy="758825"/>
          </a:xfrm>
        </p:spPr>
        <p:txBody>
          <a:bodyPr>
            <a:normAutofit fontScale="90000"/>
          </a:bodyPr>
          <a:lstStyle/>
          <a:p>
            <a:r>
              <a:rPr lang="sr-Latn-CS" altLang="en-US" dirty="0" smtClean="0">
                <a:solidFill>
                  <a:schemeClr val="tx1"/>
                </a:solidFill>
              </a:rPr>
              <a:t>DEFINICIJA FINANSIJSKIH INSTITUCIJA 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endParaRPr lang="sr-Latn-CS" altLang="en-US" i="1" dirty="0" smtClean="0"/>
          </a:p>
          <a:p>
            <a:pPr algn="just"/>
            <a:r>
              <a:rPr lang="en-US" altLang="en-US" sz="3600" b="1" dirty="0" err="1" smtClean="0"/>
              <a:t>Finansijske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institucije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predstavljaju</a:t>
            </a:r>
            <a:r>
              <a:rPr lang="en-US" altLang="en-US" sz="3600" b="1" dirty="0" smtClean="0"/>
              <a:t>  </a:t>
            </a:r>
            <a:r>
              <a:rPr lang="sr-Latn-ME" altLang="en-US" sz="3600" b="1" dirty="0" smtClean="0"/>
              <a:t>finansijske </a:t>
            </a:r>
            <a:r>
              <a:rPr lang="en-US" altLang="en-US" sz="3600" b="1" dirty="0" err="1" smtClean="0"/>
              <a:t>subjek</a:t>
            </a:r>
            <a:r>
              <a:rPr lang="sr-Latn-ME" altLang="en-US" sz="3600" b="1" dirty="0" smtClean="0"/>
              <a:t>te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koji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učestvuju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na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finansijskom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tržištu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i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koji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posredstvom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njega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povezuju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ponudu</a:t>
            </a:r>
            <a:r>
              <a:rPr lang="sr-Latn-ME" altLang="en-US" sz="3600" b="1" dirty="0" smtClean="0"/>
              <a:t> </a:t>
            </a:r>
            <a:r>
              <a:rPr lang="en-US" altLang="en-US" sz="3600" b="1" dirty="0" err="1" smtClean="0"/>
              <a:t>i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tražnju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za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finansijskim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sredstvima</a:t>
            </a:r>
            <a:r>
              <a:rPr lang="sr-Latn-CS" altLang="en-US" sz="3600" b="1" dirty="0" smtClean="0"/>
              <a:t>.</a:t>
            </a:r>
            <a:endParaRPr lang="en-US" altLang="en-US" sz="3600" b="1" dirty="0" smtClean="0"/>
          </a:p>
          <a:p>
            <a:endParaRPr lang="en-US" alt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5930969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332657"/>
            <a:ext cx="8229600" cy="56746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bs-Latn-BA" dirty="0"/>
              <a:t>Funkcija posredovanja obuhvata četiri samostalne komponente: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bs-Latn-BA" dirty="0"/>
              <a:t> Prikupljanje raspoloživih novčanih sredstava u okviru nacionalne </a:t>
            </a:r>
            <a:r>
              <a:rPr lang="bs-Latn-BA" dirty="0" smtClean="0"/>
              <a:t>privrede.</a:t>
            </a:r>
            <a:endParaRPr lang="bs-Latn-BA" dirty="0"/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bs-Latn-BA" dirty="0"/>
              <a:t>Transformacij</a:t>
            </a:r>
            <a:r>
              <a:rPr lang="en-US" dirty="0"/>
              <a:t>a</a:t>
            </a:r>
            <a:r>
              <a:rPr lang="bs-Latn-BA" dirty="0"/>
              <a:t> ročne strukture </a:t>
            </a:r>
            <a:r>
              <a:rPr lang="bs-Latn-BA" dirty="0" smtClean="0"/>
              <a:t>depozita. </a:t>
            </a:r>
            <a:endParaRPr lang="bs-Latn-BA" dirty="0"/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bs-Latn-BA" dirty="0"/>
              <a:t>S</a:t>
            </a:r>
            <a:r>
              <a:rPr lang="bs-Latn-BA" dirty="0" smtClean="0"/>
              <a:t>tvaranje </a:t>
            </a:r>
            <a:r>
              <a:rPr lang="bs-Latn-BA" dirty="0"/>
              <a:t>efikasnih metoda i oblika prikupljanja i plasiranja novčanih </a:t>
            </a:r>
            <a:r>
              <a:rPr lang="bs-Latn-BA" dirty="0" smtClean="0"/>
              <a:t>sredstava.</a:t>
            </a:r>
            <a:endParaRPr lang="bs-Latn-BA" dirty="0"/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bs-Latn-BA" dirty="0"/>
              <a:t>Optimaln</a:t>
            </a:r>
            <a:r>
              <a:rPr lang="en-US" dirty="0"/>
              <a:t>a </a:t>
            </a:r>
            <a:r>
              <a:rPr lang="bs-Latn-BA" dirty="0"/>
              <a:t>integralnost novčanih tokova radi prevazilaženja teritorijalnih, ročnih i </a:t>
            </a:r>
            <a:r>
              <a:rPr lang="bs-Latn-BA" dirty="0" smtClean="0"/>
              <a:t>namjenskih </a:t>
            </a:r>
            <a:r>
              <a:rPr lang="bs-Latn-BA" dirty="0"/>
              <a:t>ograničenja.</a:t>
            </a:r>
          </a:p>
          <a:p>
            <a:pPr marL="609600" indent="-609600" algn="just">
              <a:lnSpc>
                <a:spcPct val="80000"/>
              </a:lnSpc>
              <a:buNone/>
            </a:pPr>
            <a:r>
              <a:rPr lang="bs-Latn-BA" dirty="0"/>
              <a:t>Banka u svom poslovanju prim</a:t>
            </a:r>
            <a:r>
              <a:rPr lang="en-US" dirty="0"/>
              <a:t>j</a:t>
            </a:r>
            <a:r>
              <a:rPr lang="bs-Latn-BA" dirty="0"/>
              <a:t>enjuje načela u poslovanju koja se odnose na: likvidnost, profitabilnost, sigurnost i pov</a:t>
            </a:r>
            <a:r>
              <a:rPr lang="en-US" dirty="0"/>
              <a:t>j</a:t>
            </a:r>
            <a:r>
              <a:rPr lang="bs-Latn-BA" dirty="0"/>
              <a:t>erljivost u poslovanju.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3827026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847850" y="260350"/>
            <a:ext cx="8362950" cy="5759450"/>
          </a:xfrm>
        </p:spPr>
        <p:txBody>
          <a:bodyPr>
            <a:noAutofit/>
          </a:bodyPr>
          <a:lstStyle/>
          <a:p>
            <a:pPr algn="just"/>
            <a:r>
              <a:rPr lang="bs-Latn-BA" sz="3200" dirty="0"/>
              <a:t>Uloga kredita je izuzetno velika u bankarskim transakcijama, jer oni čine proces reprodukcije uspješnijim.</a:t>
            </a:r>
            <a:endParaRPr lang="en-US" sz="3200" dirty="0"/>
          </a:p>
          <a:p>
            <a:pPr algn="just"/>
            <a:r>
              <a:rPr lang="bs-Latn-BA" sz="3200" dirty="0"/>
              <a:t> Pored toga što dovode u međusobnu vezu neiskorišćena novčana sredstva sa naraslim potrebama klijenata za tim sredstvima, krediti pos</a:t>
            </a:r>
            <a:r>
              <a:rPr lang="en-US" sz="3200" dirty="0"/>
              <a:t>j</a:t>
            </a:r>
            <a:r>
              <a:rPr lang="bs-Latn-BA" sz="3200" dirty="0"/>
              <a:t>eduju mogućnost stvaranja kupovne snage, odnosno kreiranja novog novca.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05971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91544" y="332657"/>
            <a:ext cx="8219256" cy="5674635"/>
          </a:xfrm>
        </p:spPr>
        <p:txBody>
          <a:bodyPr>
            <a:normAutofit/>
          </a:bodyPr>
          <a:lstStyle/>
          <a:p>
            <a:pPr algn="just"/>
            <a:r>
              <a:rPr lang="bs-Latn-BA" sz="3200" dirty="0"/>
              <a:t>S obzirom da banka koristi efekte ekonomije obima, ona može efikasnije nego bilo koji individualni investitor da diverzifikuje svoj portfolio.</a:t>
            </a:r>
          </a:p>
          <a:p>
            <a:pPr algn="just"/>
            <a:r>
              <a:rPr lang="bs-Latn-BA" sz="3200" dirty="0"/>
              <a:t>Savremena definicija pojma banke </a:t>
            </a:r>
            <a:r>
              <a:rPr lang="bs-Latn-BA" sz="3200" dirty="0" smtClean="0"/>
              <a:t>uključuje  </a:t>
            </a:r>
            <a:r>
              <a:rPr lang="bs-Latn-BA" sz="3200" dirty="0"/>
              <a:t>i teoriju javnog karaktera </a:t>
            </a:r>
            <a:r>
              <a:rPr lang="bs-Latn-BA" sz="3200" dirty="0" smtClean="0"/>
              <a:t>banke (društvena odgovornost). </a:t>
            </a:r>
            <a:endParaRPr lang="en-US" sz="3200" dirty="0"/>
          </a:p>
          <a:p>
            <a:pPr algn="just"/>
            <a:r>
              <a:rPr lang="bs-Latn-BA" sz="3200" dirty="0"/>
              <a:t>To znači, da se kroz poslovanje banke iskazuje ne samo interes akcionara banke, već i interes nacionalne ekonomije.</a:t>
            </a:r>
          </a:p>
        </p:txBody>
      </p:sp>
    </p:spTree>
    <p:extLst>
      <p:ext uri="{BB962C8B-B14F-4D97-AF65-F5344CB8AC3E}">
        <p14:creationId xmlns:p14="http://schemas.microsoft.com/office/powerpoint/2010/main" xmlns="" val="4517878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476673"/>
            <a:ext cx="8229600" cy="5530619"/>
          </a:xfrm>
        </p:spPr>
        <p:txBody>
          <a:bodyPr>
            <a:normAutofit/>
          </a:bodyPr>
          <a:lstStyle/>
          <a:p>
            <a:pPr algn="just"/>
            <a:r>
              <a:rPr lang="bs-Latn-BA" dirty="0"/>
              <a:t>Polazeći od izloženog, banka predstavlja specifični privredni i tržišni subjekt koji na bazi pov</a:t>
            </a:r>
            <a:r>
              <a:rPr lang="en-US" dirty="0"/>
              <a:t>j</a:t>
            </a:r>
            <a:r>
              <a:rPr lang="bs-Latn-BA" dirty="0"/>
              <a:t>erenja posreduje u transferu tuđih sredstava na kreditnim osnovama.</a:t>
            </a:r>
            <a:endParaRPr lang="en-US" dirty="0"/>
          </a:p>
          <a:p>
            <a:pPr algn="just"/>
            <a:r>
              <a:rPr lang="bs-Latn-BA" dirty="0"/>
              <a:t> Banka obavlja sve depozitne i novčane transakcije između finansijski suficitarnih i deficitarnih transaktora. </a:t>
            </a:r>
            <a:endParaRPr lang="en-US" dirty="0"/>
          </a:p>
          <a:p>
            <a:pPr algn="just"/>
            <a:r>
              <a:rPr lang="bs-Latn-BA" dirty="0"/>
              <a:t>Posebno m</a:t>
            </a:r>
            <a:r>
              <a:rPr lang="en-US" dirty="0"/>
              <a:t>j</a:t>
            </a:r>
            <a:r>
              <a:rPr lang="bs-Latn-BA" dirty="0"/>
              <a:t>esto banke je u postupku sekundarne emisije novca, gde ona ispoljava visoku profitabilnost i adaptibilnost na prom</a:t>
            </a:r>
            <a:r>
              <a:rPr lang="en-US" dirty="0"/>
              <a:t>j</a:t>
            </a:r>
            <a:r>
              <a:rPr lang="bs-Latn-BA" dirty="0"/>
              <a:t>ene koje su prisutne na finansijskom tržištu.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4100237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774826" y="1340768"/>
            <a:ext cx="8435975" cy="5517232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sr-Latn-CS" sz="3200" dirty="0"/>
              <a:t>Osnovna karakteristika depozitnih banaka jeste da one mobilišu kratkoročne izvore (kratkoročne  depozite i uloge na štednju) u cilju plasiranja </a:t>
            </a:r>
            <a:r>
              <a:rPr lang="sr-Latn-CS" sz="3200" dirty="0" smtClean="0"/>
              <a:t>sredstava. </a:t>
            </a:r>
            <a:endParaRPr lang="en-US" sz="3200" dirty="0"/>
          </a:p>
          <a:p>
            <a:pPr algn="just">
              <a:lnSpc>
                <a:spcPct val="80000"/>
              </a:lnSpc>
            </a:pPr>
            <a:r>
              <a:rPr lang="sr-Latn-CS" sz="3200" dirty="0"/>
              <a:t>Sama funkcija prikupljanja depozita od svih transaktora opredjeljuje i naziv ovih banaka. </a:t>
            </a:r>
            <a:endParaRPr lang="en-US" sz="3200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166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sr-Latn-CS" sz="4000" dirty="0" smtClean="0"/>
              <a:t>KOMERCIJALNE (DEPOZITNE) </a:t>
            </a:r>
            <a:r>
              <a:rPr lang="sr-Latn-CS" sz="4000" dirty="0"/>
              <a:t>BANKE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59514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490" y="528034"/>
            <a:ext cx="10555310" cy="5648929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sr-Latn-CS" sz="3200" dirty="0" smtClean="0"/>
              <a:t>Polazeći od ročnosti izvora, komercijalne banke su usmjerene na kratkoročne plasmane i to prvenstveno za promet roba i usluga, zaliha robe i kupovinu trajnih i potrošnih dobara od strane stanovništva.</a:t>
            </a:r>
            <a:endParaRPr lang="en-US" sz="3200" dirty="0" smtClean="0"/>
          </a:p>
          <a:p>
            <a:pPr algn="just">
              <a:lnSpc>
                <a:spcPct val="80000"/>
              </a:lnSpc>
            </a:pPr>
            <a:r>
              <a:rPr lang="sr-Latn-CS" sz="3200" dirty="0" smtClean="0"/>
              <a:t> Obzirom da ta aktivnost ima komercijalni karakter, ove  banke se često nazivaju i depozitnim bankama.</a:t>
            </a:r>
          </a:p>
          <a:p>
            <a:pPr>
              <a:lnSpc>
                <a:spcPct val="80000"/>
              </a:lnSpc>
            </a:pPr>
            <a:r>
              <a:rPr lang="sr-Latn-CS" sz="3200" dirty="0" smtClean="0"/>
              <a:t> Depozitna institucija je i štedionica.</a:t>
            </a:r>
            <a:endParaRPr lang="sr-Latn-CS" sz="3200" dirty="0"/>
          </a:p>
        </p:txBody>
      </p:sp>
    </p:spTree>
    <p:extLst>
      <p:ext uri="{BB962C8B-B14F-4D97-AF65-F5344CB8AC3E}">
        <p14:creationId xmlns:p14="http://schemas.microsoft.com/office/powerpoint/2010/main" xmlns="" val="28044252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19536" y="260649"/>
            <a:ext cx="8291264" cy="5746643"/>
          </a:xfrm>
        </p:spPr>
        <p:txBody>
          <a:bodyPr>
            <a:normAutofit lnSpcReduction="10000"/>
          </a:bodyPr>
          <a:lstStyle/>
          <a:p>
            <a:pPr algn="just"/>
            <a:r>
              <a:rPr lang="sr-Latn-CS" dirty="0"/>
              <a:t>Za </a:t>
            </a:r>
            <a:r>
              <a:rPr lang="sr-Latn-CS" dirty="0" smtClean="0"/>
              <a:t>komercijalne </a:t>
            </a:r>
            <a:r>
              <a:rPr lang="sr-Latn-CS" dirty="0"/>
              <a:t>banke je karakteristično da predstavljaju najbrojniju bankarsku grupu. </a:t>
            </a:r>
          </a:p>
          <a:p>
            <a:pPr algn="just"/>
            <a:r>
              <a:rPr lang="sr-Latn-CS" dirty="0"/>
              <a:t>Skoro da nema države gde </a:t>
            </a:r>
            <a:r>
              <a:rPr lang="sr-Latn-CS" dirty="0" smtClean="0"/>
              <a:t>komercijalne </a:t>
            </a:r>
            <a:r>
              <a:rPr lang="sr-Latn-CS" dirty="0"/>
              <a:t>banke ne predstavljaju osnovne finansijske posrednike.</a:t>
            </a:r>
          </a:p>
          <a:p>
            <a:pPr algn="just"/>
            <a:r>
              <a:rPr lang="sr-Latn-CS" dirty="0"/>
              <a:t> One prikupljaju depozite i štednju od najšireg kruga klijenata iz privredne djelatnosti i vanprivredne djelatnosti. </a:t>
            </a:r>
            <a:endParaRPr lang="en-US" dirty="0"/>
          </a:p>
          <a:p>
            <a:pPr algn="just"/>
            <a:r>
              <a:rPr lang="sr-Latn-CS" dirty="0"/>
              <a:t>Vodeći računa o svojoj likvidnosti i sigurnosti plasmana, depozitne banke odobravaju kredite u cilju zadovoljenja potreba klijenata za novčanim sredstvima. </a:t>
            </a:r>
          </a:p>
          <a:p>
            <a:pPr algn="just"/>
            <a:r>
              <a:rPr lang="sr-Latn-CS" dirty="0"/>
              <a:t>Brojnost klijenata, deponenata i štediša uticala  je da </a:t>
            </a:r>
            <a:r>
              <a:rPr lang="sr-Latn-CS" dirty="0" smtClean="0"/>
              <a:t>komercijalne </a:t>
            </a:r>
            <a:r>
              <a:rPr lang="sr-Latn-CS" dirty="0"/>
              <a:t>banke </a:t>
            </a:r>
            <a:r>
              <a:rPr lang="sr-Latn-CS" dirty="0" smtClean="0"/>
              <a:t>imaju </a:t>
            </a:r>
            <a:r>
              <a:rPr lang="sr-Latn-CS" dirty="0"/>
              <a:t>široku filijalsku mrežu širom </a:t>
            </a:r>
            <a:r>
              <a:rPr lang="sr-Latn-CS" dirty="0" smtClean="0"/>
              <a:t>neke </a:t>
            </a:r>
            <a:r>
              <a:rPr lang="sr-Latn-CS" dirty="0"/>
              <a:t>regije, odnosno države</a:t>
            </a:r>
            <a:r>
              <a:rPr lang="en-GB" dirty="0"/>
              <a:t>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8720864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19536" y="188641"/>
            <a:ext cx="8291264" cy="5818651"/>
          </a:xfrm>
        </p:spPr>
        <p:txBody>
          <a:bodyPr>
            <a:normAutofit/>
          </a:bodyPr>
          <a:lstStyle/>
          <a:p>
            <a:pPr algn="just"/>
            <a:r>
              <a:rPr lang="sr-Latn-CS" sz="3200" dirty="0"/>
              <a:t>Za velike </a:t>
            </a:r>
            <a:r>
              <a:rPr lang="sr-Latn-CS" sz="3200" dirty="0" smtClean="0"/>
              <a:t>komercijakne  </a:t>
            </a:r>
            <a:r>
              <a:rPr lang="sr-Latn-CS" sz="3200" dirty="0"/>
              <a:t>banke karakteristično je da organizuju finansijske konglomerate tako što organizuju d</a:t>
            </a:r>
            <a:r>
              <a:rPr lang="en-US" sz="3200" dirty="0"/>
              <a:t>j</a:t>
            </a:r>
            <a:r>
              <a:rPr lang="sr-Latn-CS" sz="3200" dirty="0"/>
              <a:t>elove banaka za poslovanje sa HOV, investicionim fondovima, osiguravajućim kompanijama i sl. </a:t>
            </a:r>
          </a:p>
        </p:txBody>
      </p:sp>
    </p:spTree>
    <p:extLst>
      <p:ext uri="{BB962C8B-B14F-4D97-AF65-F5344CB8AC3E}">
        <p14:creationId xmlns:p14="http://schemas.microsoft.com/office/powerpoint/2010/main" xmlns="" val="13837302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919288" y="1412875"/>
            <a:ext cx="8291512" cy="5111750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sr-Latn-CS" sz="3200" dirty="0" smtClean="0"/>
              <a:t>Ovaj </a:t>
            </a:r>
            <a:r>
              <a:rPr lang="sr-Latn-CS" sz="3200" dirty="0"/>
              <a:t>oblik bankarskih organizacija predstavlja produkt visoko razvijenih zemalja tržišnog tipa privređivanja. </a:t>
            </a:r>
          </a:p>
          <a:p>
            <a:pPr algn="just">
              <a:lnSpc>
                <a:spcPct val="80000"/>
              </a:lnSpc>
            </a:pPr>
            <a:r>
              <a:rPr lang="sr-Latn-CS" sz="3200" dirty="0"/>
              <a:t>Poslovne banke raspolažu sa velikim sopstvenim kapitalom. </a:t>
            </a:r>
          </a:p>
          <a:p>
            <a:pPr algn="just">
              <a:lnSpc>
                <a:spcPct val="80000"/>
              </a:lnSpc>
            </a:pPr>
            <a:r>
              <a:rPr lang="sr-Latn-CS" sz="3200" dirty="0"/>
              <a:t>Njihova d</a:t>
            </a:r>
            <a:r>
              <a:rPr lang="en-US" sz="3200" dirty="0"/>
              <a:t>j</a:t>
            </a:r>
            <a:r>
              <a:rPr lang="sr-Latn-CS" sz="3200" dirty="0"/>
              <a:t>elatnost je usm</a:t>
            </a:r>
            <a:r>
              <a:rPr lang="en-US" sz="3200" dirty="0"/>
              <a:t>j</a:t>
            </a:r>
            <a:r>
              <a:rPr lang="sr-Latn-CS" sz="3200" dirty="0"/>
              <a:t>erena ka krupnim industrijskom preduzećima (kao što su : kompanije, korporacije, koncerni</a:t>
            </a:r>
            <a:r>
              <a:rPr lang="en-US" sz="3200" dirty="0"/>
              <a:t> </a:t>
            </a:r>
            <a:r>
              <a:rPr lang="sr-Latn-CS" sz="3200" dirty="0"/>
              <a:t>i sl.). </a:t>
            </a:r>
          </a:p>
          <a:p>
            <a:pPr>
              <a:lnSpc>
                <a:spcPct val="80000"/>
              </a:lnSpc>
            </a:pPr>
            <a:endParaRPr lang="en-US" sz="3200" dirty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07244" y="0"/>
            <a:ext cx="10515600" cy="1325563"/>
          </a:xfrm>
        </p:spPr>
        <p:txBody>
          <a:bodyPr/>
          <a:lstStyle/>
          <a:p>
            <a:pPr algn="ctr"/>
            <a:r>
              <a:rPr lang="sr-Latn-CS" dirty="0" smtClean="0"/>
              <a:t/>
            </a:r>
            <a:br>
              <a:rPr lang="sr-Latn-CS" dirty="0" smtClean="0"/>
            </a:br>
            <a:r>
              <a:rPr lang="sr-Latn-CS" dirty="0" smtClean="0"/>
              <a:t> </a:t>
            </a:r>
            <a:r>
              <a:rPr lang="sr-Latn-CS" dirty="0"/>
              <a:t>POSLOVNE BANKE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147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63552" y="260649"/>
            <a:ext cx="8147248" cy="5746643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sr-Latn-CS" dirty="0"/>
          </a:p>
          <a:p>
            <a:pPr algn="just">
              <a:lnSpc>
                <a:spcPct val="80000"/>
              </a:lnSpc>
            </a:pPr>
            <a:r>
              <a:rPr lang="sr-Latn-CS" sz="3200" dirty="0"/>
              <a:t>Za poslovne banke je karakteristično da povezuju interese finansijskog kapitala i interese industrijskog kapitala.</a:t>
            </a:r>
          </a:p>
          <a:p>
            <a:pPr algn="just">
              <a:lnSpc>
                <a:spcPct val="80000"/>
              </a:lnSpc>
            </a:pPr>
            <a:r>
              <a:rPr lang="sr-Latn-CS" sz="3200" dirty="0" smtClean="0"/>
              <a:t> </a:t>
            </a:r>
            <a:r>
              <a:rPr lang="sr-Latn-CS" sz="3200" dirty="0"/>
              <a:t>U aktivnostima poslovnih banaka dominiraju sopstveni poslovi, što znači da finansiraju osnivanje i proširenje sopstveih preduzeća i </a:t>
            </a:r>
            <a:r>
              <a:rPr lang="sr-Latn-CS" sz="3200" dirty="0" smtClean="0"/>
              <a:t>učestvuju </a:t>
            </a:r>
            <a:r>
              <a:rPr lang="sr-Latn-CS" sz="3200" dirty="0"/>
              <a:t>u finansiranju drugih </a:t>
            </a:r>
            <a:r>
              <a:rPr lang="sr-Latn-CS" sz="3200" dirty="0" smtClean="0"/>
              <a:t>preduzeća.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512344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1825625" y="152401"/>
            <a:ext cx="8534400" cy="758825"/>
          </a:xfrm>
        </p:spPr>
        <p:txBody>
          <a:bodyPr>
            <a:normAutofit fontScale="90000"/>
          </a:bodyPr>
          <a:lstStyle/>
          <a:p>
            <a:r>
              <a:rPr lang="sr-Latn-CS" altLang="en-US" sz="3200" dirty="0" smtClean="0"/>
              <a:t>NEOPHODAN USLOV ZA RAZVOJ FINANSIJSKOG TRŽIŠTA </a:t>
            </a:r>
            <a:endParaRPr lang="en-US" altLang="en-US" sz="3200" dirty="0"/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algn="just"/>
            <a:r>
              <a:rPr lang="en-US" altLang="en-US" dirty="0" smtClean="0"/>
              <a:t>Da bi se </a:t>
            </a:r>
            <a:r>
              <a:rPr lang="en-US" altLang="en-US" dirty="0" err="1" smtClean="0"/>
              <a:t>razvilo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finansijsko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tržište</a:t>
            </a:r>
            <a:r>
              <a:rPr lang="en-US" altLang="en-US" dirty="0" smtClean="0"/>
              <a:t>, mora </a:t>
            </a:r>
            <a:r>
              <a:rPr lang="en-US" altLang="en-US" dirty="0" err="1" smtClean="0"/>
              <a:t>postojati</a:t>
            </a:r>
            <a:r>
              <a:rPr lang="en-US" altLang="en-US" dirty="0" smtClean="0"/>
              <a:t> </a:t>
            </a:r>
            <a:r>
              <a:rPr lang="en-US" altLang="en-US" b="1" dirty="0" err="1" smtClean="0"/>
              <a:t>određeni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broj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kapitalno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jakih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finansijskih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institucija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i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posrednika</a:t>
            </a:r>
            <a:r>
              <a:rPr lang="sr-Latn-ME" altLang="en-US" dirty="0" smtClean="0"/>
              <a:t>.</a:t>
            </a:r>
          </a:p>
          <a:p>
            <a:pPr algn="just"/>
            <a:r>
              <a:rPr lang="sr-Latn-ME" altLang="en-US" dirty="0" smtClean="0"/>
              <a:t>Posrednici su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spremni</a:t>
            </a:r>
            <a:r>
              <a:rPr lang="en-US" altLang="en-US" dirty="0" smtClean="0"/>
              <a:t> da </a:t>
            </a:r>
            <a:r>
              <a:rPr lang="en-US" altLang="en-US" dirty="0" err="1" smtClean="0"/>
              <a:t>stvaraju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tržište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hartij</a:t>
            </a:r>
            <a:r>
              <a:rPr lang="sr-Latn-ME" altLang="en-US" dirty="0" smtClean="0"/>
              <a:t>e</a:t>
            </a:r>
            <a:r>
              <a:rPr lang="en-US" altLang="en-US" dirty="0" smtClean="0"/>
              <a:t> od </a:t>
            </a:r>
            <a:r>
              <a:rPr lang="en-US" altLang="en-US" dirty="0" err="1" smtClean="0"/>
              <a:t>vr</a:t>
            </a:r>
            <a:r>
              <a:rPr lang="sr-Latn-ME" altLang="en-US" dirty="0" smtClean="0"/>
              <a:t>ij</a:t>
            </a:r>
            <a:r>
              <a:rPr lang="en-US" altLang="en-US" dirty="0" err="1" smtClean="0"/>
              <a:t>ednosti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sr-Latn-ME" altLang="en-US" dirty="0" smtClean="0"/>
              <a:t>druge finansijske instrumente, kao i da će 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obavljati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sve</a:t>
            </a:r>
            <a:r>
              <a:rPr lang="en-US" altLang="en-US" dirty="0" smtClean="0"/>
              <a:t> one </a:t>
            </a:r>
            <a:r>
              <a:rPr lang="en-US" altLang="en-US" dirty="0" err="1" smtClean="0"/>
              <a:t>aktivnosti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koje</a:t>
            </a:r>
            <a:r>
              <a:rPr lang="en-US" altLang="en-US" dirty="0" smtClean="0"/>
              <a:t> se </a:t>
            </a:r>
            <a:r>
              <a:rPr lang="en-US" altLang="en-US" dirty="0" err="1" smtClean="0"/>
              <a:t>tiču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investicionog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bankarstva</a:t>
            </a:r>
            <a:r>
              <a:rPr lang="en-US" altLang="en-US" dirty="0" smtClean="0"/>
              <a:t>. 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7690325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260350"/>
            <a:ext cx="8229600" cy="6337300"/>
          </a:xfrm>
        </p:spPr>
        <p:txBody>
          <a:bodyPr>
            <a:normAutofit/>
          </a:bodyPr>
          <a:lstStyle/>
          <a:p>
            <a:pPr algn="just"/>
            <a:r>
              <a:rPr lang="sr-Latn-CS" sz="3600" dirty="0" smtClean="0"/>
              <a:t>Poslovne </a:t>
            </a:r>
            <a:r>
              <a:rPr lang="sr-Latn-CS" sz="3600" dirty="0"/>
              <a:t>banke se organizuju kao akcionarska društva koja imaju pravo da obavljaju sve kratkoročne i dugoročne bankarske poslove. </a:t>
            </a:r>
            <a:endParaRPr lang="en-US" sz="3600" dirty="0"/>
          </a:p>
          <a:p>
            <a:pPr algn="just"/>
            <a:r>
              <a:rPr lang="sr-Latn-CS" sz="3600" dirty="0" smtClean="0"/>
              <a:t>Pod pojmom poslovne banke podrazum</a:t>
            </a:r>
            <a:r>
              <a:rPr lang="en-US" sz="3600" dirty="0" err="1" smtClean="0"/>
              <a:t>ij</a:t>
            </a:r>
            <a:r>
              <a:rPr lang="sr-Latn-CS" sz="3600" dirty="0" smtClean="0"/>
              <a:t>eva se poslovanje banke sa privredom, javnim sektorom i stanovništvom, bez razlike da li su u pitanju depozitne, investicione, specijalizovane i granske ili univezalne banke.</a:t>
            </a:r>
            <a:endParaRPr lang="en-US" sz="3600" dirty="0" smtClean="0"/>
          </a:p>
          <a:p>
            <a:pPr algn="just"/>
            <a:endParaRPr lang="sr-Latn-CS" sz="3600" dirty="0"/>
          </a:p>
        </p:txBody>
      </p:sp>
    </p:spTree>
    <p:extLst>
      <p:ext uri="{BB962C8B-B14F-4D97-AF65-F5344CB8AC3E}">
        <p14:creationId xmlns:p14="http://schemas.microsoft.com/office/powerpoint/2010/main" xmlns="" val="252875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19536" y="188641"/>
            <a:ext cx="8291264" cy="5818651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sr-Latn-CS" sz="3200" dirty="0">
                <a:cs typeface="Times New Roman" panose="02020603050405020304" pitchFamily="18" charset="0"/>
              </a:rPr>
              <a:t>One se ne bave platnim prometom i drugim bankarskim poslovnima koju su van dometa finansiranja </a:t>
            </a:r>
            <a:r>
              <a:rPr lang="sr-Latn-CS" sz="3200" dirty="0" smtClean="0">
                <a:cs typeface="Times New Roman" panose="02020603050405020304" pitchFamily="18" charset="0"/>
              </a:rPr>
              <a:t>velikih kompanija kao koncerna </a:t>
            </a:r>
            <a:r>
              <a:rPr lang="sr-Latn-CS" sz="3200" dirty="0">
                <a:cs typeface="Times New Roman" panose="02020603050405020304" pitchFamily="18" charset="0"/>
              </a:rPr>
              <a:t>i trustova. </a:t>
            </a:r>
            <a:endParaRPr lang="en-US" sz="3200" dirty="0"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sr-Latn-CS" sz="3200" dirty="0">
                <a:cs typeface="Times New Roman" panose="02020603050405020304" pitchFamily="18" charset="0"/>
              </a:rPr>
              <a:t>Veličina kapitala poslovnih banaka često je veća od apsorcione moći finansijskog tržišta zemlje, pa se iz tih razloga banke opredeljuju da osnivaju brojne afilijacije u najvećim </a:t>
            </a:r>
            <a:r>
              <a:rPr lang="sr-Latn-CS" sz="3200" dirty="0" smtClean="0">
                <a:cs typeface="Times New Roman" panose="02020603050405020304" pitchFamily="18" charset="0"/>
              </a:rPr>
              <a:t>svjetskim </a:t>
            </a:r>
            <a:r>
              <a:rPr lang="sr-Latn-CS" sz="3200" dirty="0">
                <a:cs typeface="Times New Roman" panose="02020603050405020304" pitchFamily="18" charset="0"/>
              </a:rPr>
              <a:t>finansijskim centrima.</a:t>
            </a:r>
            <a:endParaRPr lang="en-US" sz="3200" dirty="0">
              <a:cs typeface="Times New Roman" panose="02020603050405020304" pitchFamily="18" charset="0"/>
            </a:endParaRPr>
          </a:p>
          <a:p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12916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519707" y="1030310"/>
            <a:ext cx="8691093" cy="5422878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sr-Latn-CS" dirty="0"/>
              <a:t>Naziv univerzalna banka ukazuje da se radi o banci koja se bavi svim vrstama bankarskih poslova, osim emisionih poslova.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Univerzalne banke spadaju u prve organizacione oblike banaka. 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Profit je bio osnovni motiv za proširenje d</a:t>
            </a:r>
            <a:r>
              <a:rPr lang="en-US" dirty="0"/>
              <a:t>j</a:t>
            </a:r>
            <a:r>
              <a:rPr lang="sr-Latn-CS" dirty="0"/>
              <a:t>elatnosti banaka na veći broj bankarskih poslova.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Sa razvojem finansijskih odnosa, razvoj bankarstva je išao u pravcu specijaliziranih banaka.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Univerzalne banke predstavljaju nespecijalizirane banke (c</a:t>
            </a:r>
            <a:r>
              <a:rPr lang="en-US" dirty="0"/>
              <a:t>j</a:t>
            </a:r>
            <a:r>
              <a:rPr lang="sr-Latn-CS" dirty="0"/>
              <a:t>elovito </a:t>
            </a:r>
            <a:r>
              <a:rPr lang="en-US" dirty="0"/>
              <a:t>p</a:t>
            </a:r>
            <a:r>
              <a:rPr lang="sr-Latn-CS" dirty="0"/>
              <a:t>osmatrano), putem kojih se ovladalo</a:t>
            </a:r>
            <a:r>
              <a:rPr lang="en-US" dirty="0"/>
              <a:t> </a:t>
            </a:r>
            <a:r>
              <a:rPr lang="sr-Latn-CS" dirty="0"/>
              <a:t> i sa nebankarskim sektorom usluga.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/>
          <a:lstStyle/>
          <a:p>
            <a:pPr algn="ctr"/>
            <a:r>
              <a:rPr lang="sr-Latn-CS" dirty="0" smtClean="0"/>
              <a:t> </a:t>
            </a:r>
            <a:r>
              <a:rPr lang="sr-Latn-CS" dirty="0"/>
              <a:t>UNIVERZALNE BANKE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9376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28776"/>
            <a:ext cx="8229600" cy="4968875"/>
          </a:xfrm>
        </p:spPr>
        <p:txBody>
          <a:bodyPr>
            <a:normAutofit/>
          </a:bodyPr>
          <a:lstStyle/>
          <a:p>
            <a:pPr marL="609600" indent="-609600" algn="just">
              <a:lnSpc>
                <a:spcPct val="80000"/>
              </a:lnSpc>
            </a:pPr>
            <a:r>
              <a:rPr lang="sr-Latn-CS" dirty="0"/>
              <a:t>Specijalizovane banke su dobile naziv prema bankarskim poslovima koje obavljaju za pojedine </a:t>
            </a:r>
            <a:r>
              <a:rPr lang="sr-Latn-CS" dirty="0" smtClean="0"/>
              <a:t>djelatnosti</a:t>
            </a:r>
            <a:r>
              <a:rPr lang="sr-Latn-CS" dirty="0"/>
              <a:t>. </a:t>
            </a:r>
          </a:p>
          <a:p>
            <a:pPr marL="609600" indent="-609600" algn="just">
              <a:lnSpc>
                <a:spcPct val="80000"/>
              </a:lnSpc>
            </a:pPr>
            <a:r>
              <a:rPr lang="sr-Latn-CS" dirty="0"/>
              <a:t>Ti poslovi mogu biti izvoznog karaktera, uvoznog karaktera, poslovi sa HOV i poslovi za pojedine privredne grane (poljoprivreda, trgovina, zanatstvo i sl</a:t>
            </a:r>
            <a:r>
              <a:rPr lang="sr-Latn-CS" dirty="0" smtClean="0"/>
              <a:t>.). </a:t>
            </a:r>
            <a:r>
              <a:rPr lang="sr-Latn-CS" dirty="0"/>
              <a:t>I</a:t>
            </a:r>
            <a:r>
              <a:rPr lang="sr-Latn-CS" dirty="0" smtClean="0"/>
              <a:t>z </a:t>
            </a:r>
            <a:r>
              <a:rPr lang="sr-Latn-CS" dirty="0"/>
              <a:t>tih razloga se ova vrsta banaka poistovećuje sa granskim bankama. </a:t>
            </a:r>
          </a:p>
          <a:p>
            <a:pPr marL="609600" indent="-609600" algn="just">
              <a:lnSpc>
                <a:spcPct val="80000"/>
              </a:lnSpc>
            </a:pPr>
            <a:r>
              <a:rPr lang="sr-Latn-CS" dirty="0"/>
              <a:t>Specijalizacija u d</a:t>
            </a:r>
            <a:r>
              <a:rPr lang="en-US" dirty="0" err="1"/>
              <a:t>ij</a:t>
            </a:r>
            <a:r>
              <a:rPr lang="sr-Latn-CS" dirty="0"/>
              <a:t>elu kreditnog poslovanja daje mogućnost bankama da izvedu bolju oc</a:t>
            </a:r>
            <a:r>
              <a:rPr lang="en-US" dirty="0"/>
              <a:t>j</a:t>
            </a:r>
            <a:r>
              <a:rPr lang="sr-Latn-CS" dirty="0"/>
              <a:t>enu o bonitetu klijenata, realnoj potrebi za kreditima, daljem razvoju pojedine d</a:t>
            </a:r>
            <a:r>
              <a:rPr lang="en-US" dirty="0"/>
              <a:t>j</a:t>
            </a:r>
            <a:r>
              <a:rPr lang="sr-Latn-CS" dirty="0"/>
              <a:t>elatnosti i privredne grane.</a:t>
            </a:r>
          </a:p>
          <a:p>
            <a:pPr marL="609600" indent="-609600">
              <a:lnSpc>
                <a:spcPct val="80000"/>
              </a:lnSpc>
            </a:pPr>
            <a:endParaRPr lang="sr-Latn-CS" sz="1800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CS" sz="4000" dirty="0"/>
              <a:t> SPECIJALIZOVANE I GRANSKE BANKE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21691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19536" y="548681"/>
            <a:ext cx="8291264" cy="545861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sr-Latn-CS" dirty="0"/>
              <a:t>Kod nekih zemalja se formiraju sprecijalizovane banke samo za određene bankarske poslove, kao što su :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Eskontne banke </a:t>
            </a:r>
            <a:r>
              <a:rPr lang="sr-Latn-CS" dirty="0" smtClean="0"/>
              <a:t>(koje </a:t>
            </a:r>
            <a:r>
              <a:rPr lang="sr-Latn-CS" dirty="0"/>
              <a:t>se bave eskontnim  poslovima, odnosno kupovinom potraživanja pr</a:t>
            </a:r>
            <a:r>
              <a:rPr lang="en-US" dirty="0" err="1"/>
              <a:t>ij</a:t>
            </a:r>
            <a:r>
              <a:rPr lang="sr-Latn-CS" dirty="0"/>
              <a:t>e roka dosp</a:t>
            </a:r>
            <a:r>
              <a:rPr lang="en-US" dirty="0" err="1"/>
              <a:t>ij</a:t>
            </a:r>
            <a:r>
              <a:rPr lang="sr-Latn-CS" dirty="0"/>
              <a:t>eća)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sr-Latn-CS" dirty="0"/>
              <a:t>Lombardne banke (koje odobravaju kredite na podlozi zaloge pokretnih stvari i robe)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Hipotekarne banke (koje odobravaju kredite na podlozi zaloge nepokretnih stvari, zgrada i dobara)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Devizne banke (koje se bave kupovinom i prodajom deviza)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Akceptne banke ( koje obavljaju svoju kreditnu aktivnost stavljanjem akcepta na mjenicu.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427446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260351"/>
            <a:ext cx="8229600" cy="6264275"/>
          </a:xfrm>
        </p:spPr>
        <p:txBody>
          <a:bodyPr>
            <a:normAutofit/>
          </a:bodyPr>
          <a:lstStyle/>
          <a:p>
            <a:pPr algn="just"/>
            <a:endParaRPr lang="sr-Latn-CS" dirty="0" smtClean="0"/>
          </a:p>
          <a:p>
            <a:pPr algn="just"/>
            <a:r>
              <a:rPr lang="sr-Latn-CS" sz="3200" dirty="0" smtClean="0"/>
              <a:t>Specijalizovanim </a:t>
            </a:r>
            <a:r>
              <a:rPr lang="sr-Latn-CS" sz="3200" dirty="0"/>
              <a:t>bankama se mogu smatrati i granske banke koje obavljaju bankarske poslove (u c</a:t>
            </a:r>
            <a:r>
              <a:rPr lang="en-US" sz="3200" dirty="0"/>
              <a:t>j</a:t>
            </a:r>
            <a:r>
              <a:rPr lang="sr-Latn-CS" sz="3200" dirty="0"/>
              <a:t>elini ili samo neke poslove) za pojedine d</a:t>
            </a:r>
            <a:r>
              <a:rPr lang="en-US" sz="3200" dirty="0"/>
              <a:t>j</a:t>
            </a:r>
            <a:r>
              <a:rPr lang="sr-Latn-CS" sz="3200" dirty="0"/>
              <a:t>elatnosti, privredne grane i proizvodne grupacije. </a:t>
            </a:r>
          </a:p>
          <a:p>
            <a:pPr algn="just"/>
            <a:r>
              <a:rPr lang="sr-Latn-CS" sz="3200" dirty="0" smtClean="0"/>
              <a:t>Bankarska </a:t>
            </a:r>
            <a:r>
              <a:rPr lang="sr-Latn-CS" sz="3200" dirty="0"/>
              <a:t>strukutra ukazuje da su neke specijalizovane i dalje zadržale u svom nazivu atribute: izvozna, investiciona, agrarna, privredna banka i sl.</a:t>
            </a:r>
          </a:p>
          <a:p>
            <a:pPr algn="just"/>
            <a:r>
              <a:rPr lang="sr-Latn-CS" sz="3200" dirty="0"/>
              <a:t>Specijalizovane banke predstavljaju “manje” banke sa ograničenim brojem funkcija i lakšom kontrolom od strane države.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89052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412876"/>
            <a:ext cx="8229600" cy="518477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</a:pPr>
            <a:r>
              <a:rPr lang="bs-Latn-BA" sz="3200" dirty="0"/>
              <a:t>Investicione banke se izdvajaju u odnosu na ostale vrste banaka po svojim poslovnim funkcijama. </a:t>
            </a:r>
            <a:endParaRPr lang="bs-Latn-BA" sz="3200" dirty="0" smtClean="0"/>
          </a:p>
          <a:p>
            <a:pPr algn="just">
              <a:lnSpc>
                <a:spcPct val="80000"/>
              </a:lnSpc>
            </a:pPr>
            <a:r>
              <a:rPr lang="bs-Latn-BA" sz="3200" dirty="0" smtClean="0"/>
              <a:t>Investicione </a:t>
            </a:r>
            <a:r>
              <a:rPr lang="bs-Latn-BA" sz="3200" dirty="0"/>
              <a:t>banke u svom finansijskom potencijalu pretežno raspolažu sa dugoročnim izvorima sredstava, tako da mogu finansirati razvojne potrebe svojih klijenata. </a:t>
            </a:r>
            <a:endParaRPr lang="en-US" sz="3200" dirty="0"/>
          </a:p>
          <a:p>
            <a:pPr algn="just">
              <a:lnSpc>
                <a:spcPct val="80000"/>
              </a:lnSpc>
            </a:pPr>
            <a:r>
              <a:rPr lang="bs-Latn-BA" sz="3200" dirty="0"/>
              <a:t>Prema tradicionalnom shvatanju investicione banke  preuzimaju i plasiraju HOV svojih kompanija, vlada i drugih emitenata na primarnom tržištu HOV. </a:t>
            </a:r>
            <a:endParaRPr lang="bs-Latn-BA" sz="3200" dirty="0" smtClean="0"/>
          </a:p>
          <a:p>
            <a:pPr>
              <a:lnSpc>
                <a:spcPct val="80000"/>
              </a:lnSpc>
            </a:pPr>
            <a:endParaRPr lang="bs-Latn-BA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bs-Latn-BA" sz="2400" dirty="0" smtClean="0"/>
              <a:t> </a:t>
            </a:r>
            <a:endParaRPr lang="en-US" sz="2400" dirty="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/>
          <a:lstStyle/>
          <a:p>
            <a:r>
              <a:rPr lang="sr-Latn-CS" dirty="0"/>
              <a:t>	</a:t>
            </a:r>
            <a:r>
              <a:rPr lang="sr-Latn-CS" dirty="0" smtClean="0"/>
              <a:t>INVESTICIONE </a:t>
            </a:r>
            <a:r>
              <a:rPr lang="sr-Latn-CS" dirty="0"/>
              <a:t>BANKE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6027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777285" y="1052736"/>
            <a:ext cx="8433515" cy="5805264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Hipotekarne banke plasiraju sredstva iz svog kreditnog potencijala na duži vremenski rok, uz preuzimanje </a:t>
            </a:r>
            <a:r>
              <a:rPr lang="bs-Latn-BA" dirty="0" smtClean="0"/>
              <a:t>nekretnine </a:t>
            </a:r>
            <a:r>
              <a:rPr lang="bs-Latn-BA" dirty="0"/>
              <a:t>klijenata u obliku </a:t>
            </a:r>
            <a:r>
              <a:rPr lang="bs-Latn-BA" dirty="0" smtClean="0"/>
              <a:t>hipoteke </a:t>
            </a:r>
            <a:r>
              <a:rPr lang="bs-Latn-BA" dirty="0"/>
              <a:t>kao pokrića i garancije za izvršeni plasman sredstava.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Hipoteka predstavlja stvarno pravo koje daje ovlašćenje </a:t>
            </a:r>
            <a:r>
              <a:rPr lang="bs-Latn-BA" dirty="0" smtClean="0"/>
              <a:t>povjeriocu </a:t>
            </a:r>
            <a:r>
              <a:rPr lang="bs-Latn-BA" dirty="0"/>
              <a:t>da se naplati prinudnom prodajom nekretnine ukoliko dužnik ne izmiri svoje konkretne obaveze o roku njihovog dospjeća.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Hipoteka </a:t>
            </a:r>
            <a:r>
              <a:rPr lang="bs-Latn-BA" dirty="0"/>
              <a:t>se stiče upisom založnog prava u javne </a:t>
            </a:r>
            <a:r>
              <a:rPr lang="bs-Latn-BA" dirty="0" smtClean="0"/>
              <a:t>knjige</a:t>
            </a:r>
            <a:endParaRPr lang="bs-Latn-BA" dirty="0"/>
          </a:p>
          <a:p>
            <a:pPr algn="just">
              <a:lnSpc>
                <a:spcPct val="80000"/>
              </a:lnSpc>
            </a:pPr>
            <a:r>
              <a:rPr lang="bs-Latn-BA" dirty="0"/>
              <a:t> Predmet hipoteke je nepokretna imovina fizičkih i pravnih lica i to bez obzira na oblik svojine. </a:t>
            </a:r>
            <a:endParaRPr lang="en-US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778098"/>
          </a:xfrm>
        </p:spPr>
        <p:txBody>
          <a:bodyPr/>
          <a:lstStyle/>
          <a:p>
            <a:pPr algn="ctr"/>
            <a:r>
              <a:rPr lang="bs-Latn-BA" dirty="0" smtClean="0"/>
              <a:t>HIPOTEKARNE </a:t>
            </a:r>
            <a:r>
              <a:rPr lang="bs-Latn-BA" dirty="0"/>
              <a:t>BANKE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8989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404665"/>
            <a:ext cx="8229600" cy="5602627"/>
          </a:xfrm>
        </p:spPr>
        <p:txBody>
          <a:bodyPr>
            <a:normAutofit/>
          </a:bodyPr>
          <a:lstStyle/>
          <a:p>
            <a:pPr algn="just"/>
            <a:r>
              <a:rPr lang="bs-Latn-BA" sz="3200" dirty="0" smtClean="0"/>
              <a:t>Nakon </a:t>
            </a:r>
            <a:r>
              <a:rPr lang="bs-Latn-BA" sz="3200" dirty="0"/>
              <a:t>upisa hopoteke, banka odobrava hipotekarni kredit dužniku na osnovu zaključenog ugovora. </a:t>
            </a:r>
            <a:endParaRPr lang="bs-Latn-BA" sz="3200" dirty="0" smtClean="0"/>
          </a:p>
          <a:p>
            <a:pPr algn="just"/>
            <a:r>
              <a:rPr lang="bs-Latn-BA" sz="3200" dirty="0" smtClean="0"/>
              <a:t>Izmirenjem </a:t>
            </a:r>
            <a:r>
              <a:rPr lang="bs-Latn-BA" sz="3200" dirty="0"/>
              <a:t>obaveze od strane dužnika, hipoteka se briše a izjavu o brisanju hipoteke daje poverilac dužniku. </a:t>
            </a:r>
            <a:endParaRPr lang="en-US" sz="3200" dirty="0"/>
          </a:p>
          <a:p>
            <a:pPr algn="just"/>
            <a:r>
              <a:rPr lang="bs-Latn-BA" sz="3200" dirty="0"/>
              <a:t>Hipotekarne banke se pojavljuju na primarnom i sekundarnom hipotekarnom tržištu. </a:t>
            </a:r>
          </a:p>
          <a:p>
            <a:pPr algn="just"/>
            <a:r>
              <a:rPr lang="bs-Latn-BA" sz="3200" dirty="0"/>
              <a:t>Na primarnom hipotekarnom tržištu dominantni su finansijski instrumenti u obliku: hipotekarnih kredita i hipotekarnih obveznica.</a:t>
            </a:r>
            <a:endParaRPr lang="en-US" sz="3200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7316478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665019"/>
            <a:ext cx="8229600" cy="534227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bs-Latn-BA" dirty="0"/>
              <a:t>Hipotekarne banke nastupaju na primarnom i sekundarnom hipotekarnom tržištu sa sl</a:t>
            </a:r>
            <a:r>
              <a:rPr lang="en-US" dirty="0" err="1"/>
              <a:t>ij</a:t>
            </a:r>
            <a:r>
              <a:rPr lang="bs-Latn-BA" dirty="0"/>
              <a:t>edećim hipotekarnim </a:t>
            </a:r>
            <a:r>
              <a:rPr lang="bs-Latn-BA" dirty="0" smtClean="0"/>
              <a:t>instrumentima:</a:t>
            </a:r>
            <a:endParaRPr lang="bs-Latn-BA" dirty="0"/>
          </a:p>
          <a:p>
            <a:pPr marL="109728" indent="0">
              <a:buNone/>
            </a:pPr>
            <a:r>
              <a:rPr lang="bs-Latn-BA" dirty="0"/>
              <a:t> -hipotekarnim kreditima, </a:t>
            </a:r>
          </a:p>
          <a:p>
            <a:pPr marL="109728" indent="0">
              <a:buNone/>
            </a:pPr>
            <a:r>
              <a:rPr lang="bs-Latn-BA" dirty="0"/>
              <a:t>-hipotekarnim obveznicama,</a:t>
            </a:r>
          </a:p>
          <a:p>
            <a:pPr marL="109728" indent="0">
              <a:buNone/>
            </a:pPr>
            <a:r>
              <a:rPr lang="bs-Latn-BA" dirty="0"/>
              <a:t>-hipotekarnim založnicama,</a:t>
            </a:r>
          </a:p>
          <a:p>
            <a:pPr marL="109728" indent="0" algn="just">
              <a:buNone/>
            </a:pPr>
            <a:r>
              <a:rPr lang="bs-Latn-BA" dirty="0"/>
              <a:t>-hipotekarnim uputnicama i derivativnim hipotekarnim obveznicama (kolateralne i segmentirane obveznice). 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051700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819944" y="0"/>
            <a:ext cx="10515600" cy="1325563"/>
          </a:xfrm>
        </p:spPr>
        <p:txBody>
          <a:bodyPr>
            <a:normAutofit/>
          </a:bodyPr>
          <a:lstStyle/>
          <a:p>
            <a:r>
              <a:rPr lang="sr-Latn-CS" altLang="en-US" dirty="0" smtClean="0">
                <a:solidFill>
                  <a:schemeClr val="tx1"/>
                </a:solidFill>
              </a:rPr>
              <a:t>NAJVAŽNIJE INSTITUCIJE FINANSIJSKOG TRŽIŠTA 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325563"/>
            <a:ext cx="8504238" cy="4773612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3200" b="1" dirty="0" smtClean="0"/>
              <a:t>C</a:t>
            </a:r>
            <a:r>
              <a:rPr lang="sr-Latn-ME" altLang="en-US" sz="3200" b="1" dirty="0" smtClean="0"/>
              <a:t>ENTRALNA BANKA </a:t>
            </a:r>
            <a:r>
              <a:rPr lang="en-US" altLang="en-US" sz="3200" dirty="0" smtClean="0"/>
              <a:t>– </a:t>
            </a:r>
            <a:r>
              <a:rPr lang="en-US" altLang="en-US" sz="3200" dirty="0" err="1" smtClean="0"/>
              <a:t>vrši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ulogu</a:t>
            </a:r>
            <a:r>
              <a:rPr lang="en-US" altLang="en-US" sz="3200" dirty="0" smtClean="0"/>
              <a:t> „</a:t>
            </a:r>
            <a:r>
              <a:rPr lang="en-US" altLang="en-US" sz="3200" dirty="0" err="1" smtClean="0"/>
              <a:t>banke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banaka</a:t>
            </a:r>
            <a:r>
              <a:rPr lang="en-US" altLang="en-US" sz="3200" dirty="0" smtClean="0"/>
              <a:t>“ </a:t>
            </a:r>
            <a:r>
              <a:rPr lang="en-US" altLang="en-US" sz="3200" dirty="0" err="1" smtClean="0"/>
              <a:t>vodeći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kod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sebe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evidenciju</a:t>
            </a:r>
            <a:r>
              <a:rPr lang="en-US" altLang="en-US" sz="3200" dirty="0" smtClean="0"/>
              <a:t> o </a:t>
            </a:r>
            <a:r>
              <a:rPr lang="en-US" altLang="en-US" sz="3200" dirty="0" err="1" smtClean="0"/>
              <a:t>stanju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na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računima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svih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poslovnih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banaka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drugih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učesnika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na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tržištu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novca</a:t>
            </a:r>
            <a:r>
              <a:rPr lang="sr-Latn-ME" altLang="en-US" sz="3200" dirty="0"/>
              <a:t>.</a:t>
            </a:r>
            <a:endParaRPr lang="en-US" altLang="en-US" sz="3200" dirty="0" smtClean="0"/>
          </a:p>
          <a:p>
            <a:r>
              <a:rPr lang="en-US" altLang="en-US" sz="3200" b="1" dirty="0" smtClean="0"/>
              <a:t>D</a:t>
            </a:r>
            <a:r>
              <a:rPr lang="sr-Latn-ME" altLang="en-US" sz="3200" b="1" dirty="0" smtClean="0"/>
              <a:t>EPOZITNE FINANSIJSKE INSTITUCIJE SU</a:t>
            </a:r>
            <a:r>
              <a:rPr lang="sr-Latn-CS" altLang="en-US" sz="3200" dirty="0" smtClean="0"/>
              <a:t>:</a:t>
            </a:r>
            <a:endParaRPr lang="en-US" altLang="en-US" sz="3200" dirty="0" smtClean="0"/>
          </a:p>
          <a:p>
            <a:pPr lvl="1"/>
            <a:r>
              <a:rPr lang="en-US" altLang="en-US" sz="3200" dirty="0" err="1" smtClean="0"/>
              <a:t>Banke</a:t>
            </a:r>
            <a:r>
              <a:rPr lang="en-US" altLang="en-US" sz="3200" dirty="0" smtClean="0"/>
              <a:t>: </a:t>
            </a:r>
            <a:r>
              <a:rPr lang="en-US" altLang="en-US" sz="3200" dirty="0" err="1" smtClean="0"/>
              <a:t>depozitne</a:t>
            </a:r>
            <a:r>
              <a:rPr lang="en-US" altLang="en-US" sz="3200" dirty="0" smtClean="0"/>
              <a:t> (</a:t>
            </a:r>
            <a:r>
              <a:rPr lang="en-US" altLang="en-US" sz="3200" dirty="0" err="1" smtClean="0"/>
              <a:t>komercijalne</a:t>
            </a:r>
            <a:r>
              <a:rPr lang="en-US" altLang="en-US" sz="3200" dirty="0" smtClean="0"/>
              <a:t>) </a:t>
            </a:r>
            <a:r>
              <a:rPr lang="en-US" altLang="en-US" sz="3200" dirty="0" err="1" smtClean="0"/>
              <a:t>banke</a:t>
            </a:r>
            <a:r>
              <a:rPr lang="en-US" altLang="en-US" sz="3200" dirty="0" smtClean="0"/>
              <a:t>, </a:t>
            </a:r>
            <a:r>
              <a:rPr lang="en-US" altLang="en-US" sz="3200" dirty="0" err="1" smtClean="0"/>
              <a:t>investicione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banke</a:t>
            </a:r>
            <a:r>
              <a:rPr lang="en-US" altLang="en-US" sz="3200" dirty="0" smtClean="0"/>
              <a:t>, </a:t>
            </a:r>
            <a:r>
              <a:rPr lang="en-US" altLang="en-US" sz="3200" dirty="0" err="1" smtClean="0"/>
              <a:t>hipotekarne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banke</a:t>
            </a:r>
            <a:r>
              <a:rPr lang="en-US" altLang="en-US" sz="3200" dirty="0" smtClean="0"/>
              <a:t>, </a:t>
            </a:r>
            <a:r>
              <a:rPr lang="en-US" altLang="en-US" sz="3200" dirty="0" err="1" smtClean="0"/>
              <a:t>univerzaln</a:t>
            </a:r>
            <a:r>
              <a:rPr lang="sr-Latn-ME" altLang="en-US" sz="3200" dirty="0"/>
              <a:t>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banka</a:t>
            </a:r>
            <a:r>
              <a:rPr lang="en-US" altLang="en-US" sz="3200" dirty="0" smtClean="0"/>
              <a:t> ,</a:t>
            </a:r>
            <a:r>
              <a:rPr lang="sr-Latn-ME" altLang="en-US" sz="3200" dirty="0" smtClean="0"/>
              <a:t> poslovne banke,</a:t>
            </a:r>
            <a:endParaRPr lang="en-US" altLang="en-US" sz="3200" dirty="0" smtClean="0"/>
          </a:p>
          <a:p>
            <a:pPr lvl="1"/>
            <a:r>
              <a:rPr lang="en-US" altLang="en-US" sz="3200" dirty="0" err="1" smtClean="0"/>
              <a:t>Štedne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kreditne</a:t>
            </a:r>
            <a:r>
              <a:rPr lang="en-US" altLang="en-US" sz="3200" dirty="0" smtClean="0"/>
              <a:t> </a:t>
            </a:r>
            <a:r>
              <a:rPr lang="sr-Latn-ME" altLang="en-US" sz="3200" dirty="0" smtClean="0"/>
              <a:t>institucije</a:t>
            </a:r>
            <a:r>
              <a:rPr lang="en-US" altLang="en-US" sz="3200" dirty="0" smtClean="0"/>
              <a:t>,</a:t>
            </a:r>
          </a:p>
          <a:p>
            <a:pPr lvl="1"/>
            <a:r>
              <a:rPr lang="en-US" altLang="en-US" sz="3200" dirty="0" err="1" smtClean="0"/>
              <a:t>Štedionice</a:t>
            </a:r>
            <a:r>
              <a:rPr lang="en-US" altLang="en-US" sz="3200" dirty="0" smtClean="0"/>
              <a:t>,       </a:t>
            </a:r>
          </a:p>
          <a:p>
            <a:pPr lvl="1"/>
            <a:r>
              <a:rPr lang="en-US" altLang="en-US" sz="3200" dirty="0" err="1" smtClean="0"/>
              <a:t>Kreditne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unije</a:t>
            </a:r>
            <a:r>
              <a:rPr lang="en-US" altLang="en-US" sz="3200" dirty="0" smtClean="0"/>
              <a:t> </a:t>
            </a:r>
          </a:p>
          <a:p>
            <a:pPr>
              <a:buFont typeface="Wingdings 2" panose="05020102010507070707" pitchFamily="18" charset="2"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8565766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1774826" y="1268414"/>
            <a:ext cx="8435975" cy="5329237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sz="3200" dirty="0"/>
              <a:t>Lombardne banke obavljaju poslove odobravanja lombardnih kredita, pri čemu sigurnost plasmana pokrivaju zalogom pokretnih stvari, robe i HOV.</a:t>
            </a:r>
          </a:p>
          <a:p>
            <a:pPr algn="just">
              <a:lnSpc>
                <a:spcPct val="80000"/>
              </a:lnSpc>
            </a:pPr>
            <a:r>
              <a:rPr lang="bs-Latn-BA" sz="3200" dirty="0"/>
              <a:t>    Potvrdom o vlasništvu zaloga se prenosi na lombardnu banku (poverioca).</a:t>
            </a:r>
          </a:p>
          <a:p>
            <a:pPr algn="just">
              <a:lnSpc>
                <a:spcPct val="80000"/>
              </a:lnSpc>
            </a:pPr>
            <a:r>
              <a:rPr lang="bs-Latn-BA" sz="3200" dirty="0"/>
              <a:t> Lombardne banke odobravaju na lombardnom tržištu lombardne kredite. </a:t>
            </a:r>
            <a:endParaRPr lang="en-US" sz="3200" dirty="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778098"/>
          </a:xfrm>
        </p:spPr>
        <p:txBody>
          <a:bodyPr/>
          <a:lstStyle/>
          <a:p>
            <a:pPr algn="ctr"/>
            <a:r>
              <a:rPr lang="bs-Latn-BA" dirty="0" smtClean="0"/>
              <a:t>LOMBARDNE </a:t>
            </a:r>
            <a:r>
              <a:rPr lang="bs-Latn-BA" dirty="0"/>
              <a:t>BANKE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945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580" y="914400"/>
            <a:ext cx="10671220" cy="5262563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bs-Latn-BA" sz="3200" dirty="0" smtClean="0"/>
              <a:t>Lombardni krediti po svojoj ročnosti spadaju u red kratkoročnih bankarskih kredita (3-6 meseci).</a:t>
            </a:r>
          </a:p>
          <a:p>
            <a:pPr algn="just">
              <a:lnSpc>
                <a:spcPct val="80000"/>
              </a:lnSpc>
            </a:pPr>
            <a:r>
              <a:rPr lang="bs-Latn-BA" sz="3200" dirty="0" smtClean="0"/>
              <a:t> Za lombardni kredit je karakteristično, da je manje važna kreditna sposobnost korisnika kredita od važnosti boniteta zaloge. </a:t>
            </a:r>
          </a:p>
          <a:p>
            <a:pPr algn="just">
              <a:lnSpc>
                <a:spcPct val="80000"/>
              </a:lnSpc>
            </a:pPr>
            <a:r>
              <a:rPr lang="bs-Latn-BA" sz="3200" dirty="0" smtClean="0"/>
              <a:t>Lombardni kredit se vraća lombardnoj banci sa kamatom i ostalim troškovima i to jednokratno po njegovom dosp</a:t>
            </a:r>
            <a:r>
              <a:rPr lang="en-US" sz="3200" dirty="0" err="1" smtClean="0"/>
              <a:t>ij</a:t>
            </a:r>
            <a:r>
              <a:rPr lang="bs-Latn-BA" sz="3200" dirty="0" smtClean="0"/>
              <a:t>eću. </a:t>
            </a:r>
            <a:endParaRPr lang="en-US" sz="3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048221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260350"/>
            <a:ext cx="8229600" cy="5759450"/>
          </a:xfrm>
        </p:spPr>
        <p:txBody>
          <a:bodyPr>
            <a:normAutofit/>
          </a:bodyPr>
          <a:lstStyle/>
          <a:p>
            <a:pPr marL="609600" indent="-609600" algn="just"/>
            <a:r>
              <a:rPr lang="bs-Latn-BA" dirty="0"/>
              <a:t>Lombardne HOV su u razvijenim zemljama više prisutne na sekundarnom lombardnom tržištu.</a:t>
            </a:r>
          </a:p>
          <a:p>
            <a:pPr marL="609600" indent="-609600" algn="just"/>
            <a:r>
              <a:rPr lang="bs-Latn-BA" dirty="0"/>
              <a:t> Lombardni krediti se odobravaju od strane lombardnih banaka u visini 60% do 80% u odnosu na 100% zaloge lombardnih HOV.</a:t>
            </a:r>
          </a:p>
          <a:p>
            <a:pPr marL="609600" indent="-609600" algn="just"/>
            <a:r>
              <a:rPr lang="en-US" dirty="0"/>
              <a:t>U</a:t>
            </a:r>
            <a:r>
              <a:rPr lang="bs-Latn-BA" dirty="0"/>
              <a:t> zalogu se mogu staviti sledeće hartije od vrednosti:</a:t>
            </a:r>
          </a:p>
          <a:p>
            <a:pPr marL="609600" indent="-609600">
              <a:buFontTx/>
              <a:buAutoNum type="arabicPeriod"/>
            </a:pPr>
            <a:r>
              <a:rPr lang="bs-Latn-BA" dirty="0"/>
              <a:t>Akcije</a:t>
            </a:r>
          </a:p>
          <a:p>
            <a:pPr marL="609600" indent="-609600">
              <a:buFontTx/>
              <a:buAutoNum type="arabicPeriod"/>
            </a:pPr>
            <a:r>
              <a:rPr lang="bs-Latn-BA" dirty="0"/>
              <a:t>Obveznice</a:t>
            </a:r>
          </a:p>
          <a:p>
            <a:pPr marL="609600" indent="-609600">
              <a:buFontTx/>
              <a:buAutoNum type="arabicPeriod"/>
            </a:pPr>
            <a:r>
              <a:rPr lang="bs-Latn-BA" dirty="0"/>
              <a:t>Blagajnički zapisi</a:t>
            </a:r>
          </a:p>
          <a:p>
            <a:pPr marL="609600" indent="-609600">
              <a:buFontTx/>
              <a:buAutoNum type="arabicPeriod"/>
            </a:pPr>
            <a:r>
              <a:rPr lang="bs-Latn-BA" dirty="0"/>
              <a:t>Komercijalni zapisi</a:t>
            </a:r>
          </a:p>
          <a:p>
            <a:pPr marL="609600" indent="-609600">
              <a:buFontTx/>
              <a:buAutoNum type="arabicPeriod"/>
            </a:pPr>
            <a:r>
              <a:rPr lang="bs-Latn-BA" dirty="0"/>
              <a:t>Certifikati</a:t>
            </a:r>
          </a:p>
        </p:txBody>
      </p:sp>
    </p:spTree>
    <p:extLst>
      <p:ext uri="{BB962C8B-B14F-4D97-AF65-F5344CB8AC3E}">
        <p14:creationId xmlns:p14="http://schemas.microsoft.com/office/powerpoint/2010/main" xmlns="" val="122759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5489"/>
          </a:xfrm>
        </p:spPr>
        <p:txBody>
          <a:bodyPr/>
          <a:lstStyle/>
          <a:p>
            <a:r>
              <a:rPr lang="sr-Latn-CS" altLang="en-US" dirty="0" smtClean="0">
                <a:solidFill>
                  <a:schemeClr val="tx1"/>
                </a:solidFill>
              </a:rPr>
              <a:t>UGOVORNE FINANSIJSKE INSTITUCIJE 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1596980" y="1210614"/>
            <a:ext cx="8732883" cy="48885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3200" dirty="0" err="1" smtClean="0"/>
              <a:t>Osiguravajuće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kompanije</a:t>
            </a:r>
            <a:r>
              <a:rPr lang="en-US" altLang="en-US" sz="3200" dirty="0" smtClean="0"/>
              <a:t> </a:t>
            </a:r>
            <a:endParaRPr lang="sr-Latn-CS" altLang="en-US" sz="3200" dirty="0" smtClean="0"/>
          </a:p>
          <a:p>
            <a:pPr lvl="1" algn="just"/>
            <a:r>
              <a:rPr lang="sr-Latn-CS" altLang="en-US" sz="3200" dirty="0" smtClean="0"/>
              <a:t>P</a:t>
            </a:r>
            <a:r>
              <a:rPr lang="en-US" altLang="en-US" sz="3200" dirty="0" err="1" smtClean="0"/>
              <a:t>ružaju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usluge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osiguranja</a:t>
            </a:r>
            <a:r>
              <a:rPr lang="en-US" altLang="en-US" sz="3200" dirty="0" smtClean="0"/>
              <a:t> od </a:t>
            </a:r>
            <a:r>
              <a:rPr lang="en-US" altLang="en-US" sz="3200" dirty="0" err="1" smtClean="0"/>
              <a:t>eventualnih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dešavanja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određenih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događaja</a:t>
            </a:r>
            <a:r>
              <a:rPr lang="en-US" altLang="en-US" sz="3200" dirty="0" smtClean="0"/>
              <a:t>. </a:t>
            </a:r>
            <a:endParaRPr lang="sr-Latn-CS" altLang="en-US" sz="3200" dirty="0" smtClean="0"/>
          </a:p>
          <a:p>
            <a:pPr lvl="1" algn="just"/>
            <a:r>
              <a:rPr lang="en-US" altLang="en-US" sz="3200" dirty="0" err="1" smtClean="0"/>
              <a:t>Osiguravajuće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kompanije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nosioci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rizika</a:t>
            </a:r>
            <a:r>
              <a:rPr lang="en-US" altLang="en-US" sz="3200" dirty="0" smtClean="0"/>
              <a:t>, one </a:t>
            </a:r>
            <a:r>
              <a:rPr lang="en-US" altLang="en-US" sz="3200" dirty="0" err="1" smtClean="0"/>
              <a:t>omogućava</a:t>
            </a:r>
            <a:r>
              <a:rPr lang="sr-Latn-ME" altLang="en-US" sz="3200" dirty="0" smtClean="0"/>
              <a:t>ju </a:t>
            </a:r>
            <a:r>
              <a:rPr lang="en-US" altLang="en-US" sz="3200" dirty="0" smtClean="0"/>
              <a:t> transfer </a:t>
            </a:r>
            <a:r>
              <a:rPr lang="en-US" altLang="en-US" sz="3200" dirty="0" err="1" smtClean="0"/>
              <a:t>rizika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pojedinačnih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subjekata</a:t>
            </a:r>
            <a:r>
              <a:rPr lang="en-US" altLang="en-US" sz="3200" dirty="0" smtClean="0"/>
              <a:t>, </a:t>
            </a:r>
            <a:r>
              <a:rPr lang="en-US" altLang="en-US" sz="3200" dirty="0" err="1" smtClean="0"/>
              <a:t>fizičkih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pravnih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lica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na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veću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grupu</a:t>
            </a:r>
            <a:r>
              <a:rPr lang="en-US" altLang="en-US" sz="3200" dirty="0" smtClean="0"/>
              <a:t>, </a:t>
            </a:r>
            <a:r>
              <a:rPr lang="en-US" altLang="en-US" sz="3200" dirty="0" err="1" smtClean="0"/>
              <a:t>odnosno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osiguravajuće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kompanije</a:t>
            </a:r>
            <a:r>
              <a:rPr lang="en-US" altLang="en-US" sz="3200" dirty="0" smtClean="0"/>
              <a:t>. </a:t>
            </a:r>
            <a:endParaRPr lang="sr-Latn-CS" altLang="en-US" sz="3200" dirty="0" smtClean="0"/>
          </a:p>
          <a:p>
            <a:pPr lvl="1" algn="just"/>
            <a:r>
              <a:rPr lang="en-US" altLang="en-US" sz="3200" dirty="0" smtClean="0"/>
              <a:t>U </a:t>
            </a:r>
            <a:r>
              <a:rPr lang="en-US" altLang="en-US" sz="3200" dirty="0" err="1" smtClean="0"/>
              <a:t>sv</a:t>
            </a:r>
            <a:r>
              <a:rPr lang="sr-Latn-ME" altLang="en-US" sz="3200" dirty="0" smtClean="0"/>
              <a:t>ij</a:t>
            </a:r>
            <a:r>
              <a:rPr lang="en-US" altLang="en-US" sz="3200" dirty="0" err="1" smtClean="0"/>
              <a:t>etu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poznate</a:t>
            </a:r>
            <a:r>
              <a:rPr lang="en-US" altLang="en-US" sz="3200" dirty="0" smtClean="0"/>
              <a:t> dv</a:t>
            </a:r>
            <a:r>
              <a:rPr lang="sr-Latn-ME" altLang="en-US" sz="3200" dirty="0" smtClean="0"/>
              <a:t>ij</a:t>
            </a:r>
            <a:r>
              <a:rPr lang="en-US" altLang="en-US" sz="3200" dirty="0" smtClean="0"/>
              <a:t>e </a:t>
            </a:r>
            <a:r>
              <a:rPr lang="en-US" altLang="en-US" sz="3200" dirty="0" err="1" smtClean="0"/>
              <a:t>osnovne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vrste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osiguravajućih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kompanija</a:t>
            </a:r>
            <a:r>
              <a:rPr lang="en-US" altLang="en-US" sz="3200" dirty="0" smtClean="0"/>
              <a:t>: </a:t>
            </a:r>
            <a:r>
              <a:rPr lang="en-US" altLang="en-US" sz="3200" dirty="0" err="1" smtClean="0"/>
              <a:t>osiguranje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života</a:t>
            </a:r>
            <a:r>
              <a:rPr lang="en-US" altLang="en-US" sz="3200" dirty="0" smtClean="0"/>
              <a:t>, </a:t>
            </a:r>
            <a:r>
              <a:rPr lang="en-US" altLang="en-US" sz="3200" dirty="0" err="1" smtClean="0"/>
              <a:t>opšte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osiguranje</a:t>
            </a:r>
            <a:r>
              <a:rPr lang="en-US" altLang="en-US" sz="3200" dirty="0" smtClean="0"/>
              <a:t> (</a:t>
            </a:r>
            <a:r>
              <a:rPr lang="en-US" altLang="en-US" sz="3200" dirty="0" err="1" smtClean="0"/>
              <a:t>ili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osiguranje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imovine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lica</a:t>
            </a:r>
            <a:r>
              <a:rPr lang="en-US" altLang="en-US" sz="3200" dirty="0" smtClean="0"/>
              <a:t>),</a:t>
            </a:r>
          </a:p>
          <a:p>
            <a:endParaRPr lang="en-US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135042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Content Placeholder 2"/>
          <p:cNvSpPr>
            <a:spLocks noGrp="1"/>
          </p:cNvSpPr>
          <p:nvPr>
            <p:ph sz="quarter" idx="1"/>
          </p:nvPr>
        </p:nvSpPr>
        <p:spPr>
          <a:xfrm>
            <a:off x="1133341" y="463639"/>
            <a:ext cx="9196522" cy="5635536"/>
          </a:xfrm>
        </p:spPr>
        <p:txBody>
          <a:bodyPr/>
          <a:lstStyle/>
          <a:p>
            <a:pPr marL="0" indent="0" algn="just">
              <a:buNone/>
            </a:pPr>
            <a:r>
              <a:rPr lang="sr-Latn-CS" altLang="en-US" sz="3600" dirty="0" smtClean="0"/>
              <a:t>O</a:t>
            </a:r>
            <a:r>
              <a:rPr lang="en-US" altLang="en-US" sz="3600" dirty="0" err="1" smtClean="0"/>
              <a:t>siguravajuće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kompanije</a:t>
            </a:r>
            <a:r>
              <a:rPr lang="en-US" altLang="en-US" sz="3600" dirty="0" smtClean="0"/>
              <a:t>, </a:t>
            </a:r>
            <a:r>
              <a:rPr lang="en-US" altLang="en-US" sz="3600" dirty="0" err="1" smtClean="0"/>
              <a:t>koje</a:t>
            </a:r>
            <a:r>
              <a:rPr lang="en-US" altLang="en-US" sz="3600" dirty="0" smtClean="0"/>
              <a:t> se </a:t>
            </a:r>
            <a:r>
              <a:rPr lang="en-US" altLang="en-US" sz="3600" dirty="0" err="1" smtClean="0"/>
              <a:t>bave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osiguranjem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imovine</a:t>
            </a:r>
            <a:r>
              <a:rPr lang="sr-Latn-CS" altLang="en-US" sz="3600" dirty="0" smtClean="0"/>
              <a:t> su dvostruko orijentisane prema:</a:t>
            </a:r>
            <a:endParaRPr lang="en-US" altLang="en-US" sz="3600" dirty="0" smtClean="0"/>
          </a:p>
          <a:p>
            <a:pPr algn="just"/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domaćinstvima-gde</a:t>
            </a:r>
            <a:r>
              <a:rPr lang="en-US" altLang="en-US" sz="3600" dirty="0" smtClean="0"/>
              <a:t> se nude </a:t>
            </a:r>
            <a:r>
              <a:rPr lang="en-US" altLang="en-US" sz="3600" dirty="0" err="1" smtClean="0"/>
              <a:t>usluge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kao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što</a:t>
            </a:r>
            <a:r>
              <a:rPr lang="en-US" altLang="en-US" sz="3600" dirty="0" smtClean="0"/>
              <a:t> je </a:t>
            </a:r>
            <a:r>
              <a:rPr lang="en-US" altLang="en-US" sz="3600" dirty="0" err="1" smtClean="0"/>
              <a:t>osiguranje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kuće</a:t>
            </a:r>
            <a:r>
              <a:rPr lang="en-US" altLang="en-US" sz="3600" dirty="0" smtClean="0"/>
              <a:t>, </a:t>
            </a:r>
            <a:r>
              <a:rPr lang="en-US" altLang="en-US" sz="3600" dirty="0" err="1" smtClean="0"/>
              <a:t>nekretnina</a:t>
            </a:r>
            <a:r>
              <a:rPr lang="en-US" altLang="en-US" sz="3600" dirty="0" smtClean="0"/>
              <a:t>, </a:t>
            </a:r>
            <a:r>
              <a:rPr lang="en-US" altLang="en-US" sz="3600" dirty="0" err="1" smtClean="0"/>
              <a:t>automobila</a:t>
            </a:r>
            <a:r>
              <a:rPr lang="en-US" altLang="en-US" sz="3600" dirty="0" smtClean="0"/>
              <a:t>,</a:t>
            </a:r>
          </a:p>
          <a:p>
            <a:pPr algn="just"/>
            <a:r>
              <a:rPr lang="en-US" altLang="en-US" sz="3600" dirty="0" err="1" smtClean="0"/>
              <a:t>privredi-komercijalno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osiguranje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proizvodnih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kapaciteta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i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imovine</a:t>
            </a:r>
            <a:r>
              <a:rPr lang="en-US" altLang="en-US" sz="3600" dirty="0" smtClean="0"/>
              <a:t>.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16629651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901521" y="373487"/>
            <a:ext cx="9428342" cy="5725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3600" dirty="0" err="1" smtClean="0"/>
              <a:t>Penzioni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fondovi</a:t>
            </a:r>
            <a:r>
              <a:rPr lang="en-US" altLang="en-US" sz="3600" dirty="0" smtClean="0"/>
              <a:t> </a:t>
            </a:r>
            <a:endParaRPr lang="sr-Latn-CS" altLang="en-US" sz="3600" dirty="0"/>
          </a:p>
          <a:p>
            <a:pPr marL="0" indent="0">
              <a:buNone/>
            </a:pPr>
            <a:r>
              <a:rPr lang="sr-Latn-CS" altLang="en-US" dirty="0" smtClean="0"/>
              <a:t>Mo</a:t>
            </a:r>
            <a:r>
              <a:rPr lang="en-US" altLang="en-US" dirty="0" err="1" smtClean="0"/>
              <a:t>gu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oslonjeni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:</a:t>
            </a:r>
            <a:endParaRPr lang="sr-Latn-ME" altLang="en-US" dirty="0" smtClean="0"/>
          </a:p>
          <a:p>
            <a:pPr lvl="1" algn="just"/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tekući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dohodak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što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podrazumeva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finansiranje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penzija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iz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dohotka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zaposlenih</a:t>
            </a:r>
            <a:r>
              <a:rPr lang="en-US" altLang="en-US" sz="2800" dirty="0" smtClean="0"/>
              <a:t> (</a:t>
            </a:r>
            <a:r>
              <a:rPr lang="en-US" altLang="en-US" sz="2800" dirty="0" err="1" smtClean="0"/>
              <a:t>distributivni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princip</a:t>
            </a:r>
            <a:r>
              <a:rPr lang="en-US" altLang="en-US" sz="2800" dirty="0" smtClean="0"/>
              <a:t>) </a:t>
            </a:r>
            <a:r>
              <a:rPr lang="en-US" altLang="en-US" sz="2800" dirty="0" err="1" smtClean="0"/>
              <a:t>ili</a:t>
            </a:r>
            <a:r>
              <a:rPr lang="en-US" altLang="en-US" sz="2800" dirty="0" smtClean="0"/>
              <a:t> </a:t>
            </a:r>
            <a:endParaRPr lang="sr-Latn-ME" altLang="en-US" sz="2800" dirty="0" smtClean="0"/>
          </a:p>
          <a:p>
            <a:pPr lvl="1" algn="just"/>
            <a:r>
              <a:rPr lang="en-US" altLang="en-US" sz="2800" dirty="0" err="1" smtClean="0"/>
              <a:t>uštede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zaposlenih</a:t>
            </a:r>
            <a:r>
              <a:rPr lang="en-US" altLang="en-US" sz="2800" dirty="0" smtClean="0"/>
              <a:t> u </a:t>
            </a:r>
            <a:r>
              <a:rPr lang="en-US" altLang="en-US" sz="2800" dirty="0" err="1" smtClean="0"/>
              <a:t>toku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radnog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perioda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investiranje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ušteda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na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finansijskom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tržištu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radi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obezbeđenja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stabilnog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finansiranja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njihovih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budućih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penzija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iz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ostvarenog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prihoda</a:t>
            </a:r>
            <a:r>
              <a:rPr lang="en-US" altLang="en-US" sz="2800" dirty="0" smtClean="0"/>
              <a:t> od </a:t>
            </a:r>
            <a:r>
              <a:rPr lang="en-US" altLang="en-US" sz="2800" dirty="0" err="1" smtClean="0"/>
              <a:t>investiranja</a:t>
            </a:r>
            <a:r>
              <a:rPr lang="en-US" altLang="en-US" sz="2800" dirty="0" smtClean="0"/>
              <a:t> (</a:t>
            </a:r>
            <a:r>
              <a:rPr lang="en-US" altLang="en-US" sz="2800" dirty="0" err="1" smtClean="0"/>
              <a:t>princip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kapitalizacije</a:t>
            </a:r>
            <a:r>
              <a:rPr lang="en-US" altLang="en-US" sz="2800" dirty="0" smtClean="0"/>
              <a:t>). </a:t>
            </a:r>
            <a:endParaRPr lang="sr-Latn-CS" altLang="en-US" sz="2800" dirty="0" smtClean="0"/>
          </a:p>
          <a:p>
            <a:pPr lvl="1" algn="just"/>
            <a:r>
              <a:rPr lang="en-US" altLang="en-US" sz="2800" dirty="0" err="1" smtClean="0"/>
              <a:t>Penzioni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fondovi</a:t>
            </a:r>
            <a:r>
              <a:rPr lang="en-US" altLang="en-US" sz="2800" dirty="0" smtClean="0"/>
              <a:t> u </a:t>
            </a:r>
            <a:r>
              <a:rPr lang="en-US" altLang="en-US" sz="2800" dirty="0" err="1" smtClean="0"/>
              <a:t>većini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zemalja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spadaju</a:t>
            </a:r>
            <a:r>
              <a:rPr lang="en-US" altLang="en-US" sz="2800" dirty="0" smtClean="0"/>
              <a:t> u red </a:t>
            </a:r>
            <a:r>
              <a:rPr lang="en-US" altLang="en-US" sz="2800" dirty="0" err="1" smtClean="0"/>
              <a:t>najvećih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institucionalnih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investitiora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tzv</a:t>
            </a:r>
            <a:r>
              <a:rPr lang="en-US" altLang="en-US" sz="2800" dirty="0" smtClean="0"/>
              <a:t>. „</a:t>
            </a:r>
            <a:r>
              <a:rPr lang="en-US" altLang="en-US" sz="2800" dirty="0" err="1" smtClean="0"/>
              <a:t>velikih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igrača</a:t>
            </a:r>
            <a:r>
              <a:rPr lang="en-US" altLang="en-US" sz="2800" dirty="0" smtClean="0"/>
              <a:t>“ </a:t>
            </a:r>
            <a:r>
              <a:rPr lang="en-US" altLang="en-US" sz="2800" dirty="0" err="1" smtClean="0"/>
              <a:t>na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finansijskim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tržištima</a:t>
            </a:r>
            <a:r>
              <a:rPr lang="en-US" altLang="en-US" sz="2800" dirty="0" smtClean="0"/>
              <a:t>. </a:t>
            </a:r>
            <a:r>
              <a:rPr lang="en-US" altLang="en-US" sz="2800" dirty="0" err="1" smtClean="0"/>
              <a:t>Raspolažu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velikim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iznosom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sredstava</a:t>
            </a:r>
            <a:r>
              <a:rPr lang="en-US" altLang="en-US" sz="2800" dirty="0" smtClean="0"/>
              <a:t>. </a:t>
            </a:r>
            <a:endParaRPr lang="sr-Latn-C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5841127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>
          <a:xfrm>
            <a:off x="1275008" y="592428"/>
            <a:ext cx="9054855" cy="5506747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200" dirty="0" err="1" smtClean="0"/>
              <a:t>Postoji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nekoliko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razloga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koji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doveli</a:t>
            </a:r>
            <a:r>
              <a:rPr lang="en-US" altLang="en-US" sz="3200" dirty="0" smtClean="0"/>
              <a:t> do </a:t>
            </a:r>
            <a:r>
              <a:rPr lang="en-US" altLang="en-US" sz="3200" dirty="0" err="1" smtClean="0"/>
              <a:t>značaja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uloge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penzionih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fondova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na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finansijskom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tržištu</a:t>
            </a:r>
            <a:r>
              <a:rPr lang="en-US" altLang="en-US" sz="3200" dirty="0" smtClean="0"/>
              <a:t>:</a:t>
            </a:r>
          </a:p>
          <a:p>
            <a:pPr lvl="1" algn="just"/>
            <a:r>
              <a:rPr lang="en-US" altLang="en-US" sz="3200" dirty="0" err="1" smtClean="0"/>
              <a:t>Produžavanje</a:t>
            </a:r>
            <a:r>
              <a:rPr lang="en-US" altLang="en-US" sz="3200" dirty="0" smtClean="0"/>
              <a:t> pros</a:t>
            </a:r>
            <a:r>
              <a:rPr lang="sr-Latn-ME" altLang="en-US" sz="3200" dirty="0" smtClean="0"/>
              <a:t>j</a:t>
            </a:r>
            <a:r>
              <a:rPr lang="en-US" altLang="en-US" sz="3200" dirty="0" err="1" smtClean="0"/>
              <a:t>ečnog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životnog</a:t>
            </a:r>
            <a:r>
              <a:rPr lang="en-US" altLang="en-US" sz="3200" dirty="0" smtClean="0"/>
              <a:t> v</a:t>
            </a:r>
            <a:r>
              <a:rPr lang="sr-Latn-ME" altLang="en-US" sz="3200" dirty="0" smtClean="0"/>
              <a:t>ij</a:t>
            </a:r>
            <a:r>
              <a:rPr lang="en-US" altLang="en-US" sz="3200" dirty="0" err="1" smtClean="0"/>
              <a:t>eka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povećanje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finansijskih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potreba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stanovništva</a:t>
            </a:r>
            <a:r>
              <a:rPr lang="en-US" altLang="en-US" sz="3200" dirty="0" smtClean="0"/>
              <a:t>,</a:t>
            </a:r>
          </a:p>
          <a:p>
            <a:pPr lvl="1" algn="just"/>
            <a:r>
              <a:rPr lang="en-US" altLang="en-US" sz="3200" dirty="0" err="1" smtClean="0"/>
              <a:t>Poreske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olakšice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koje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nosi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izdvajanje</a:t>
            </a:r>
            <a:r>
              <a:rPr lang="en-US" altLang="en-US" sz="3200" dirty="0" smtClean="0"/>
              <a:t> u </a:t>
            </a:r>
            <a:r>
              <a:rPr lang="en-US" altLang="en-US" sz="3200" dirty="0" err="1" smtClean="0"/>
              <a:t>penzione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fondove</a:t>
            </a:r>
            <a:r>
              <a:rPr lang="en-US" altLang="en-US" sz="3200" dirty="0" smtClean="0"/>
              <a:t>, u </a:t>
            </a:r>
            <a:r>
              <a:rPr lang="en-US" altLang="en-US" sz="3200" dirty="0" err="1" smtClean="0"/>
              <a:t>većini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zemalja</a:t>
            </a:r>
            <a:r>
              <a:rPr lang="en-US" altLang="en-US" sz="3200" dirty="0" smtClean="0"/>
              <a:t>.</a:t>
            </a:r>
          </a:p>
          <a:p>
            <a:endParaRPr lang="en-US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09331406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306"/>
          </a:xfrm>
        </p:spPr>
        <p:txBody>
          <a:bodyPr>
            <a:normAutofit fontScale="90000"/>
          </a:bodyPr>
          <a:lstStyle/>
          <a:p>
            <a:r>
              <a:rPr lang="sr-Latn-CS" altLang="en-US" dirty="0" smtClean="0">
                <a:solidFill>
                  <a:schemeClr val="tx1"/>
                </a:solidFill>
              </a:rPr>
              <a:t>Investicioni fondovi 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901521"/>
            <a:ext cx="8504238" cy="5197654"/>
          </a:xfrm>
        </p:spPr>
        <p:txBody>
          <a:bodyPr/>
          <a:lstStyle/>
          <a:p>
            <a:pPr marL="0" indent="0">
              <a:buNone/>
            </a:pPr>
            <a:r>
              <a:rPr lang="sr-Latn-CS" altLang="en-US" dirty="0" smtClean="0"/>
              <a:t>Investicione kompanije d</a:t>
            </a:r>
            <a:r>
              <a:rPr lang="en-US" altLang="en-US" dirty="0" smtClean="0"/>
              <a:t>o </a:t>
            </a:r>
            <a:r>
              <a:rPr lang="en-US" altLang="en-US" dirty="0" err="1" smtClean="0"/>
              <a:t>sredstava</a:t>
            </a:r>
            <a:r>
              <a:rPr lang="en-US" altLang="en-US" dirty="0" smtClean="0"/>
              <a:t> </a:t>
            </a:r>
            <a:r>
              <a:rPr lang="sr-Latn-CS" altLang="en-US" dirty="0" smtClean="0"/>
              <a:t>dolaze:</a:t>
            </a:r>
            <a:endParaRPr lang="en-US" altLang="en-US" dirty="0" smtClean="0"/>
          </a:p>
          <a:p>
            <a:pPr lvl="1"/>
            <a:r>
              <a:rPr lang="sr-Latn-CS" altLang="en-US" sz="2800" dirty="0" smtClean="0"/>
              <a:t>P</a:t>
            </a:r>
            <a:r>
              <a:rPr lang="en-US" altLang="en-US" sz="2800" dirty="0" err="1" smtClean="0"/>
              <a:t>rodajom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akcija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ili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ud</a:t>
            </a:r>
            <a:r>
              <a:rPr lang="sr-Latn-ME" altLang="en-US" sz="2800" dirty="0" smtClean="0"/>
              <a:t>j</a:t>
            </a:r>
            <a:r>
              <a:rPr lang="en-US" altLang="en-US" sz="2800" dirty="0" err="1" smtClean="0"/>
              <a:t>ela</a:t>
            </a:r>
            <a:r>
              <a:rPr lang="sr-Latn-CS" altLang="en-US" sz="2800" dirty="0" smtClean="0"/>
              <a:t>,</a:t>
            </a:r>
          </a:p>
          <a:p>
            <a:pPr lvl="1"/>
            <a:r>
              <a:rPr lang="sr-Latn-ME" altLang="en-US" sz="2800" dirty="0" smtClean="0"/>
              <a:t>I</a:t>
            </a:r>
            <a:r>
              <a:rPr lang="en-US" altLang="en-US" sz="2800" dirty="0" err="1" smtClean="0"/>
              <a:t>nvestira</a:t>
            </a:r>
            <a:r>
              <a:rPr lang="sr-Latn-ME" altLang="en-US" sz="2800" dirty="0" smtClean="0"/>
              <a:t>n</a:t>
            </a:r>
            <a:r>
              <a:rPr lang="en-US" altLang="en-US" sz="2800" dirty="0" smtClean="0"/>
              <a:t>j</a:t>
            </a:r>
            <a:r>
              <a:rPr lang="sr-Latn-ME" altLang="en-US" sz="2800" dirty="0" smtClean="0"/>
              <a:t>em</a:t>
            </a:r>
            <a:r>
              <a:rPr lang="en-US" altLang="en-US" sz="2800" dirty="0" smtClean="0"/>
              <a:t> u </a:t>
            </a:r>
            <a:r>
              <a:rPr lang="en-US" altLang="en-US" sz="2800" dirty="0" err="1" smtClean="0"/>
              <a:t>veliki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broj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različitih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oblika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finansijske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aktive</a:t>
            </a:r>
            <a:r>
              <a:rPr lang="en-US" altLang="en-US" sz="2800" dirty="0" smtClean="0"/>
              <a:t>.</a:t>
            </a:r>
          </a:p>
          <a:p>
            <a:pPr marL="0" indent="0">
              <a:buNone/>
            </a:pPr>
            <a:r>
              <a:rPr lang="sr-Latn-CS" altLang="en-US" dirty="0" smtClean="0"/>
              <a:t>Otvoreni investicioni fondovi do sredstava dolaze:</a:t>
            </a:r>
            <a:endParaRPr lang="en-US" altLang="en-US" dirty="0" smtClean="0"/>
          </a:p>
          <a:p>
            <a:pPr lvl="1" algn="just"/>
            <a:r>
              <a:rPr lang="sr-Latn-CS" altLang="en-US" sz="2800" dirty="0" smtClean="0"/>
              <a:t>P</a:t>
            </a:r>
            <a:r>
              <a:rPr lang="en-US" altLang="en-US" sz="2800" dirty="0" err="1" smtClean="0"/>
              <a:t>rodajom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akcija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uv</a:t>
            </a:r>
            <a:r>
              <a:rPr lang="sr-Latn-ME" altLang="en-US" sz="2800" dirty="0" smtClean="0"/>
              <a:t>ij</a:t>
            </a:r>
            <a:r>
              <a:rPr lang="en-US" altLang="en-US" sz="2800" dirty="0" err="1" smtClean="0"/>
              <a:t>ek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spremni</a:t>
            </a:r>
            <a:r>
              <a:rPr lang="en-US" altLang="en-US" sz="2800" dirty="0" smtClean="0"/>
              <a:t> da </a:t>
            </a:r>
            <a:r>
              <a:rPr lang="en-US" altLang="en-US" sz="2800" dirty="0" err="1" smtClean="0"/>
              <a:t>prodaju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nove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akcije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javno</a:t>
            </a:r>
            <a:r>
              <a:rPr lang="en-US" altLang="en-US" sz="2800" dirty="0" smtClean="0"/>
              <a:t>. </a:t>
            </a:r>
            <a:endParaRPr lang="sr-Latn-CS" altLang="en-US" sz="2800" dirty="0" smtClean="0"/>
          </a:p>
          <a:p>
            <a:pPr lvl="1" algn="just"/>
            <a:r>
              <a:rPr lang="en-US" altLang="en-US" sz="2800" dirty="0" smtClean="0"/>
              <a:t>C</a:t>
            </a:r>
            <a:r>
              <a:rPr lang="sr-Latn-ME" altLang="en-US" sz="2800" dirty="0" smtClean="0"/>
              <a:t>ij</a:t>
            </a:r>
            <a:r>
              <a:rPr lang="en-US" altLang="en-US" sz="2800" dirty="0" err="1" smtClean="0"/>
              <a:t>ena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akcija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ovih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fondova</a:t>
            </a:r>
            <a:r>
              <a:rPr lang="en-US" altLang="en-US" sz="2800" dirty="0" smtClean="0"/>
              <a:t> se </a:t>
            </a:r>
            <a:r>
              <a:rPr lang="en-US" altLang="en-US" sz="2800" dirty="0" err="1" smtClean="0"/>
              <a:t>zasniva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na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njihovoj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neto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vr</a:t>
            </a:r>
            <a:r>
              <a:rPr lang="sr-Latn-ME" altLang="en-US" sz="2800" dirty="0" smtClean="0"/>
              <a:t>ij</a:t>
            </a:r>
            <a:r>
              <a:rPr lang="en-US" altLang="en-US" sz="2800" dirty="0" err="1" smtClean="0"/>
              <a:t>ednosti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aktive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po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jednoj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akciji</a:t>
            </a:r>
            <a:r>
              <a:rPr lang="en-US" altLang="en-US" sz="2800" dirty="0" smtClean="0"/>
              <a:t>. </a:t>
            </a:r>
            <a:endParaRPr lang="sr-Latn-ME" altLang="en-US" sz="2800" dirty="0" smtClean="0"/>
          </a:p>
          <a:p>
            <a:pPr lvl="1" algn="just"/>
            <a:r>
              <a:rPr lang="en-US" altLang="en-US" sz="2800" dirty="0" err="1" smtClean="0"/>
              <a:t>Aktiva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otvorenih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investicionih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fondova</a:t>
            </a:r>
            <a:r>
              <a:rPr lang="en-US" altLang="en-US" sz="2800" dirty="0" smtClean="0"/>
              <a:t> se </a:t>
            </a:r>
            <a:r>
              <a:rPr lang="en-US" altLang="en-US" sz="2800" dirty="0" err="1" smtClean="0"/>
              <a:t>sastoji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iz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velikog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portfolia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hartija</a:t>
            </a:r>
            <a:r>
              <a:rPr lang="en-US" altLang="en-US" sz="2800" dirty="0" smtClean="0"/>
              <a:t> od </a:t>
            </a:r>
            <a:r>
              <a:rPr lang="en-US" altLang="en-US" sz="2800" dirty="0" err="1" smtClean="0"/>
              <a:t>vr</a:t>
            </a:r>
            <a:r>
              <a:rPr lang="sr-Latn-ME" altLang="en-US" sz="2800" dirty="0" smtClean="0"/>
              <a:t>ij</a:t>
            </a:r>
            <a:r>
              <a:rPr lang="en-US" altLang="en-US" sz="2800" dirty="0" err="1" smtClean="0"/>
              <a:t>ednosti</a:t>
            </a:r>
            <a:r>
              <a:rPr lang="en-US" altLang="en-US" sz="2800" dirty="0" smtClean="0"/>
              <a:t>.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86385980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en-US" smtClean="0">
                <a:solidFill>
                  <a:schemeClr val="tx1"/>
                </a:solidFill>
              </a:rPr>
              <a:t>O</a:t>
            </a:r>
            <a:r>
              <a:rPr lang="en-US" altLang="en-US" smtClean="0">
                <a:solidFill>
                  <a:schemeClr val="tx1"/>
                </a:solidFill>
              </a:rPr>
              <a:t>snovn</a:t>
            </a:r>
            <a:r>
              <a:rPr lang="sr-Latn-CS" altLang="en-US" smtClean="0">
                <a:solidFill>
                  <a:schemeClr val="tx1"/>
                </a:solidFill>
              </a:rPr>
              <a:t>i</a:t>
            </a:r>
            <a:r>
              <a:rPr lang="en-US" altLang="en-US" smtClean="0">
                <a:solidFill>
                  <a:schemeClr val="tx1"/>
                </a:solidFill>
              </a:rPr>
              <a:t> tip</a:t>
            </a:r>
            <a:r>
              <a:rPr lang="sr-Latn-CS" altLang="en-US" smtClean="0">
                <a:solidFill>
                  <a:schemeClr val="tx1"/>
                </a:solidFill>
              </a:rPr>
              <a:t>ovi</a:t>
            </a:r>
            <a:r>
              <a:rPr lang="en-US" altLang="en-US" smtClean="0">
                <a:solidFill>
                  <a:schemeClr val="tx1"/>
                </a:solidFill>
              </a:rPr>
              <a:t> investicionih kompanija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/>
          </a:bodyPr>
          <a:lstStyle/>
          <a:p>
            <a:pPr algn="just"/>
            <a:r>
              <a:rPr lang="en-US" altLang="en-US" sz="3200" dirty="0" err="1" smtClean="0"/>
              <a:t>Otvoreni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investicioni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fondovi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koji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prodaju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nove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akcije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javno</a:t>
            </a:r>
            <a:r>
              <a:rPr lang="en-US" altLang="en-US" sz="3200" dirty="0" smtClean="0"/>
              <a:t>,</a:t>
            </a:r>
          </a:p>
          <a:p>
            <a:pPr algn="just"/>
            <a:r>
              <a:rPr lang="en-US" altLang="en-US" sz="3200" dirty="0" err="1" smtClean="0"/>
              <a:t>Zatvoreni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investicioni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fondovi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koji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prodaju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akcije</a:t>
            </a:r>
            <a:r>
              <a:rPr lang="en-US" altLang="en-US" sz="3200" dirty="0" smtClean="0"/>
              <a:t> u </a:t>
            </a:r>
            <a:r>
              <a:rPr lang="en-US" altLang="en-US" sz="3200" dirty="0" err="1" smtClean="0"/>
              <a:t>okviru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berzanskog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ili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vanberzanskog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prometa</a:t>
            </a:r>
            <a:r>
              <a:rPr lang="en-US" altLang="en-US" sz="3200" dirty="0" smtClean="0"/>
              <a:t>,</a:t>
            </a:r>
          </a:p>
          <a:p>
            <a:pPr algn="just"/>
            <a:r>
              <a:rPr lang="en-US" altLang="en-US" sz="3200" dirty="0" smtClean="0"/>
              <a:t>Unit trust </a:t>
            </a:r>
            <a:r>
              <a:rPr lang="en-US" altLang="en-US" sz="3200" dirty="0" err="1" smtClean="0"/>
              <a:t>koji</a:t>
            </a:r>
            <a:r>
              <a:rPr lang="en-US" altLang="en-US" sz="3200" dirty="0" smtClean="0"/>
              <a:t> ne </a:t>
            </a:r>
            <a:r>
              <a:rPr lang="en-US" altLang="en-US" sz="3200" dirty="0" err="1" smtClean="0"/>
              <a:t>prodaju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akcije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već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ud</a:t>
            </a:r>
            <a:r>
              <a:rPr lang="sr-Latn-ME" altLang="en-US" sz="3200" dirty="0" smtClean="0"/>
              <a:t>j</a:t>
            </a:r>
            <a:r>
              <a:rPr lang="en-US" altLang="en-US" sz="3200" dirty="0" err="1" smtClean="0"/>
              <a:t>ele</a:t>
            </a:r>
            <a:r>
              <a:rPr lang="en-US" altLang="en-US" sz="3200" dirty="0" smtClean="0"/>
              <a:t> u </a:t>
            </a:r>
            <a:r>
              <a:rPr lang="en-US" altLang="en-US" sz="3200" dirty="0" err="1" smtClean="0"/>
              <a:t>fondu</a:t>
            </a:r>
            <a:r>
              <a:rPr lang="sr-Latn-CS" altLang="en-US" sz="3200" dirty="0" smtClean="0"/>
              <a:t>.</a:t>
            </a:r>
            <a:endParaRPr lang="en-US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8119131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1825625" y="384176"/>
            <a:ext cx="8534400" cy="758825"/>
          </a:xfrm>
        </p:spPr>
        <p:txBody>
          <a:bodyPr>
            <a:normAutofit fontScale="90000"/>
          </a:bodyPr>
          <a:lstStyle/>
          <a:p>
            <a:r>
              <a:rPr lang="sr-Latn-CS" altLang="en-US" smtClean="0">
                <a:solidFill>
                  <a:schemeClr val="tx1"/>
                </a:solidFill>
              </a:rPr>
              <a:t>V</a:t>
            </a:r>
            <a:r>
              <a:rPr lang="en-US" altLang="en-US" smtClean="0">
                <a:solidFill>
                  <a:schemeClr val="tx1"/>
                </a:solidFill>
              </a:rPr>
              <a:t>rste investicionih fondova u zavisnosti od ciljeva investiranja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/>
          </a:bodyPr>
          <a:lstStyle/>
          <a:p>
            <a:r>
              <a:rPr lang="en-US" altLang="en-US" dirty="0" err="1" smtClean="0"/>
              <a:t>Investicioni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fondovi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koji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investiraju</a:t>
            </a:r>
            <a:r>
              <a:rPr lang="en-US" altLang="en-US" dirty="0" smtClean="0"/>
              <a:t> u </a:t>
            </a:r>
            <a:r>
              <a:rPr lang="en-US" altLang="en-US" dirty="0" err="1" smtClean="0"/>
              <a:t>akcije</a:t>
            </a:r>
            <a:r>
              <a:rPr lang="sr-Latn-ME" altLang="en-US" dirty="0" smtClean="0"/>
              <a:t>:</a:t>
            </a:r>
            <a:endParaRPr lang="sr-Latn-CS" altLang="en-US" dirty="0" smtClean="0"/>
          </a:p>
          <a:p>
            <a:pPr lvl="1" algn="just"/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obuhvataju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fondove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prihoda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rasta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fondove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rasta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indeksne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fondove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specijalizovane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fondove</a:t>
            </a:r>
            <a:r>
              <a:rPr lang="en-US" altLang="en-US" sz="2800" dirty="0" smtClean="0"/>
              <a:t> u </a:t>
            </a:r>
            <a:r>
              <a:rPr lang="en-US" altLang="en-US" sz="2800" dirty="0" err="1" smtClean="0"/>
              <a:t>akcije</a:t>
            </a:r>
            <a:r>
              <a:rPr lang="en-US" altLang="en-US" sz="2800" dirty="0" smtClean="0"/>
              <a:t>,</a:t>
            </a:r>
          </a:p>
          <a:p>
            <a:r>
              <a:rPr lang="en-US" altLang="en-US" dirty="0" err="1" smtClean="0"/>
              <a:t>Investicioni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fondovi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koji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investiraju</a:t>
            </a:r>
            <a:r>
              <a:rPr lang="en-US" altLang="en-US" dirty="0" smtClean="0"/>
              <a:t> u </a:t>
            </a:r>
            <a:r>
              <a:rPr lang="en-US" altLang="en-US" dirty="0" err="1" smtClean="0"/>
              <a:t>instrumente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duga</a:t>
            </a:r>
            <a:r>
              <a:rPr lang="sr-Latn-ME" altLang="en-US" dirty="0" smtClean="0"/>
              <a:t>:</a:t>
            </a:r>
            <a:r>
              <a:rPr lang="en-US" altLang="en-US" dirty="0" smtClean="0"/>
              <a:t> </a:t>
            </a:r>
            <a:endParaRPr lang="sr-Latn-CS" altLang="en-US" dirty="0" smtClean="0"/>
          </a:p>
          <a:p>
            <a:pPr lvl="1" algn="just"/>
            <a:r>
              <a:rPr lang="en-US" altLang="en-US" sz="2800" dirty="0" err="1" smtClean="0"/>
              <a:t>obuhvataju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fondove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koji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ulažu</a:t>
            </a:r>
            <a:r>
              <a:rPr lang="en-US" altLang="en-US" sz="2800" dirty="0" smtClean="0"/>
              <a:t> u </a:t>
            </a:r>
            <a:r>
              <a:rPr lang="en-US" altLang="en-US" sz="2800" dirty="0" err="1" smtClean="0"/>
              <a:t>državne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hartije</a:t>
            </a:r>
            <a:r>
              <a:rPr lang="en-US" altLang="en-US" sz="2800" dirty="0" smtClean="0"/>
              <a:t> od </a:t>
            </a:r>
            <a:r>
              <a:rPr lang="en-US" altLang="en-US" sz="2800" dirty="0" err="1" smtClean="0"/>
              <a:t>vr</a:t>
            </a:r>
            <a:r>
              <a:rPr lang="sr-Latn-ME" altLang="en-US" sz="2800" dirty="0" smtClean="0"/>
              <a:t>ij</a:t>
            </a:r>
            <a:r>
              <a:rPr lang="en-US" altLang="en-US" sz="2800" dirty="0" err="1" smtClean="0"/>
              <a:t>ednosti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fiksnim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prihodom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fondove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koji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investiraju</a:t>
            </a:r>
            <a:r>
              <a:rPr lang="en-US" altLang="en-US" sz="2800" dirty="0" smtClean="0"/>
              <a:t> u  </a:t>
            </a:r>
            <a:r>
              <a:rPr lang="en-US" altLang="en-US" sz="2800" dirty="0" err="1" smtClean="0"/>
              <a:t>obveznice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niskog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ranga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fondovi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koji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investiraju</a:t>
            </a:r>
            <a:r>
              <a:rPr lang="en-US" altLang="en-US" sz="2800" dirty="0" smtClean="0"/>
              <a:t> u </a:t>
            </a:r>
            <a:r>
              <a:rPr lang="en-US" altLang="en-US" sz="2800" dirty="0" err="1" smtClean="0"/>
              <a:t>obveznice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koje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emituju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lokalni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organi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vlasti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balansirane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fondove</a:t>
            </a:r>
            <a:r>
              <a:rPr lang="en-US" altLang="en-US" sz="2800" dirty="0" smtClean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xmlns="" val="3279706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altLang="en-US" dirty="0" smtClean="0">
                <a:solidFill>
                  <a:schemeClr val="tx1"/>
                </a:solidFill>
              </a:rPr>
              <a:t>NAJVAŽNIJE INSTITUCIJE FINANSIJSKOG TRŽIŠTA 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 lnSpcReduction="10000"/>
          </a:bodyPr>
          <a:lstStyle/>
          <a:p>
            <a:endParaRPr lang="sr-Latn-CS" altLang="en-US" u="sng" dirty="0" smtClean="0"/>
          </a:p>
          <a:p>
            <a:pPr marL="0" indent="0">
              <a:buNone/>
            </a:pPr>
            <a:r>
              <a:rPr lang="en-US" altLang="en-US" b="1" dirty="0" smtClean="0"/>
              <a:t>U</a:t>
            </a:r>
            <a:r>
              <a:rPr lang="sr-Latn-ME" altLang="en-US" b="1" dirty="0" smtClean="0"/>
              <a:t>GOVORNE FINANSIJSKE INSTITUCIJE</a:t>
            </a:r>
          </a:p>
          <a:p>
            <a:pPr lvl="1"/>
            <a:r>
              <a:rPr lang="en-US" altLang="en-US" i="1" dirty="0" err="1" smtClean="0"/>
              <a:t>Osiguravajuće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kompanije</a:t>
            </a:r>
            <a:r>
              <a:rPr lang="sr-Latn-ME" altLang="en-US" dirty="0" smtClean="0"/>
              <a:t>:</a:t>
            </a:r>
          </a:p>
          <a:p>
            <a:pPr marL="457200" lvl="1" indent="0">
              <a:buNone/>
            </a:pPr>
            <a:r>
              <a:rPr lang="sr-Latn-ME" altLang="en-US" dirty="0" smtClean="0"/>
              <a:t>- </a:t>
            </a:r>
            <a:r>
              <a:rPr lang="en-US" altLang="en-US" dirty="0" err="1" smtClean="0"/>
              <a:t>osiguranje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života</a:t>
            </a:r>
            <a:r>
              <a:rPr lang="en-US" altLang="en-US" dirty="0" smtClean="0"/>
              <a:t>, </a:t>
            </a:r>
            <a:endParaRPr lang="sr-Latn-ME" altLang="en-US" dirty="0"/>
          </a:p>
          <a:p>
            <a:pPr marL="457200" lvl="1" indent="0">
              <a:buNone/>
            </a:pPr>
            <a:r>
              <a:rPr lang="sr-Latn-ME" altLang="en-US" dirty="0" smtClean="0"/>
              <a:t>- </a:t>
            </a:r>
            <a:r>
              <a:rPr lang="en-US" altLang="en-US" dirty="0" err="1" smtClean="0"/>
              <a:t>opšte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osiguranje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osiguranje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imovine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lica</a:t>
            </a:r>
            <a:r>
              <a:rPr lang="en-US" altLang="en-US" dirty="0" smtClean="0"/>
              <a:t>),</a:t>
            </a:r>
          </a:p>
          <a:p>
            <a:pPr lvl="1"/>
            <a:r>
              <a:rPr lang="en-US" altLang="en-US" i="1" dirty="0" err="1" smtClean="0"/>
              <a:t>Penzioni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fondovi</a:t>
            </a:r>
            <a:r>
              <a:rPr lang="sr-Latn-ME" altLang="en-US" i="1" dirty="0" smtClean="0"/>
              <a:t>,</a:t>
            </a:r>
          </a:p>
          <a:p>
            <a:pPr lvl="1"/>
            <a:r>
              <a:rPr lang="sr-Latn-ME" altLang="en-US" i="1" dirty="0" smtClean="0"/>
              <a:t>Investicione kompanije (investicioni fondovi)</a:t>
            </a:r>
          </a:p>
          <a:p>
            <a:pPr marL="457200" lvl="1" indent="0">
              <a:buNone/>
            </a:pPr>
            <a:endParaRPr lang="sr-Latn-ME" altLang="en-US" i="1" dirty="0"/>
          </a:p>
          <a:p>
            <a:pPr marL="457200" lvl="1" indent="0">
              <a:buNone/>
            </a:pPr>
            <a:r>
              <a:rPr lang="sr-Latn-ME" altLang="en-US" i="1" dirty="0" smtClean="0"/>
              <a:t>POSREDNIČKE INSTITUCIJE</a:t>
            </a:r>
          </a:p>
          <a:p>
            <a:pPr lvl="1"/>
            <a:r>
              <a:rPr lang="sr-Latn-ME" altLang="en-US" i="1" dirty="0" smtClean="0"/>
              <a:t>Dileri</a:t>
            </a:r>
          </a:p>
          <a:p>
            <a:pPr lvl="1"/>
            <a:r>
              <a:rPr lang="sr-Latn-ME" altLang="en-US" i="1" dirty="0" smtClean="0"/>
              <a:t>Brokeri</a:t>
            </a:r>
          </a:p>
          <a:p>
            <a:pPr lvl="1"/>
            <a:r>
              <a:rPr lang="sr-Latn-ME" altLang="en-US" i="1" dirty="0" smtClean="0"/>
              <a:t>Zalagaonice </a:t>
            </a:r>
          </a:p>
          <a:p>
            <a:pPr marL="457200" lvl="1" indent="0">
              <a:buNone/>
            </a:pPr>
            <a:endParaRPr lang="en-US" altLang="en-US" dirty="0" smtClean="0"/>
          </a:p>
          <a:p>
            <a:pPr marL="0" indent="0">
              <a:buNone/>
            </a:pPr>
            <a:endParaRPr lang="sr-Latn-CS" altLang="en-US" dirty="0" smtClean="0"/>
          </a:p>
          <a:p>
            <a:pPr marL="0" indent="0">
              <a:buNone/>
            </a:pPr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88108944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1825625" y="384176"/>
            <a:ext cx="8534400" cy="758825"/>
          </a:xfrm>
        </p:spPr>
        <p:txBody>
          <a:bodyPr>
            <a:normAutofit fontScale="90000"/>
          </a:bodyPr>
          <a:lstStyle/>
          <a:p>
            <a:r>
              <a:rPr lang="sr-Latn-CS" altLang="en-US" smtClean="0">
                <a:solidFill>
                  <a:schemeClr val="tx1"/>
                </a:solidFill>
              </a:rPr>
              <a:t>V</a:t>
            </a:r>
            <a:r>
              <a:rPr lang="en-US" altLang="en-US" smtClean="0">
                <a:solidFill>
                  <a:schemeClr val="tx1"/>
                </a:solidFill>
              </a:rPr>
              <a:t>rste investicionih fondova u zavisnosti od ciljeva investiranja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algn="just"/>
            <a:r>
              <a:rPr lang="en-US" altLang="en-US" sz="3200" dirty="0" err="1" smtClean="0"/>
              <a:t>Investicioni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fondovi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koji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investiraju</a:t>
            </a:r>
            <a:r>
              <a:rPr lang="en-US" altLang="en-US" sz="3200" dirty="0" smtClean="0"/>
              <a:t> u </a:t>
            </a:r>
            <a:r>
              <a:rPr lang="en-US" altLang="en-US" sz="3200" dirty="0" err="1" smtClean="0"/>
              <a:t>kratkoročne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finansijske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instrumente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tzv</a:t>
            </a:r>
            <a:r>
              <a:rPr lang="en-US" altLang="en-US" sz="3200" dirty="0" smtClean="0"/>
              <a:t>. </a:t>
            </a:r>
            <a:r>
              <a:rPr lang="en-US" altLang="en-US" sz="3200" dirty="0" err="1" smtClean="0"/>
              <a:t>fondovi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tržišta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novca</a:t>
            </a:r>
            <a:r>
              <a:rPr lang="en-US" altLang="en-US" sz="3200" dirty="0" smtClean="0"/>
              <a:t>, </a:t>
            </a:r>
          </a:p>
          <a:p>
            <a:pPr algn="just"/>
            <a:r>
              <a:rPr lang="en-US" altLang="en-US" sz="3200" dirty="0" err="1" smtClean="0"/>
              <a:t>Investicioni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fondovi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koji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investiraju</a:t>
            </a:r>
            <a:r>
              <a:rPr lang="en-US" altLang="en-US" sz="3200" dirty="0" smtClean="0"/>
              <a:t> u </a:t>
            </a:r>
            <a:r>
              <a:rPr lang="en-US" altLang="en-US" sz="3200" dirty="0" err="1" smtClean="0"/>
              <a:t>izvedene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hartije</a:t>
            </a:r>
            <a:r>
              <a:rPr lang="en-US" altLang="en-US" sz="3200" dirty="0" smtClean="0"/>
              <a:t> od </a:t>
            </a:r>
            <a:r>
              <a:rPr lang="en-US" altLang="en-US" sz="3200" dirty="0" err="1" smtClean="0"/>
              <a:t>vrednosti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odnosno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finansijske</a:t>
            </a:r>
            <a:r>
              <a:rPr lang="en-US" altLang="en-US" sz="3200" dirty="0" smtClean="0"/>
              <a:t> derivate </a:t>
            </a:r>
            <a:r>
              <a:rPr lang="en-US" altLang="en-US" sz="3200" dirty="0" err="1" smtClean="0"/>
              <a:t>poput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fjučersa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opcija</a:t>
            </a:r>
            <a:r>
              <a:rPr lang="en-US" altLang="en-US" sz="3200" dirty="0" smtClean="0"/>
              <a:t>.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47128309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908050"/>
            <a:ext cx="8229600" cy="5761038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sz="3200" dirty="0"/>
              <a:t>Brokersko-dilerske </a:t>
            </a:r>
            <a:r>
              <a:rPr lang="bs-Latn-BA" sz="3200" dirty="0" smtClean="0"/>
              <a:t>institucije </a:t>
            </a:r>
            <a:r>
              <a:rPr lang="bs-Latn-BA" sz="3200" dirty="0"/>
              <a:t>spadaju u red nebankarskih finansijskih institucija.</a:t>
            </a:r>
          </a:p>
          <a:p>
            <a:pPr algn="just">
              <a:lnSpc>
                <a:spcPct val="80000"/>
              </a:lnSpc>
            </a:pPr>
            <a:r>
              <a:rPr lang="bs-Latn-BA" sz="3200" dirty="0"/>
              <a:t> Na finansijskim tržištima pojavljuju se kao posrednici i nastupaju u svoje ime i za tuđi račun, i u tuđe ime i za tuđi račun. </a:t>
            </a:r>
            <a:endParaRPr lang="en-US" sz="3200" dirty="0"/>
          </a:p>
          <a:p>
            <a:pPr algn="just">
              <a:lnSpc>
                <a:spcPct val="80000"/>
              </a:lnSpc>
            </a:pPr>
            <a:r>
              <a:rPr lang="bs-Latn-BA" sz="3200" dirty="0" smtClean="0"/>
              <a:t>Na svjetskim </a:t>
            </a:r>
            <a:r>
              <a:rPr lang="bs-Latn-BA" sz="3200" dirty="0"/>
              <a:t>berzama se uglavnom pojavljuju na sekundarnim tržištima mada se u nekim slučajevima kao što je kupovina kratkoročnih HOV mogu pojaviti i na primarnom tržištu.</a:t>
            </a: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7543800" cy="636588"/>
          </a:xfrm>
        </p:spPr>
        <p:txBody>
          <a:bodyPr>
            <a:normAutofit fontScale="90000"/>
          </a:bodyPr>
          <a:lstStyle/>
          <a:p>
            <a:pPr algn="ctr"/>
            <a:r>
              <a:rPr lang="bs-Latn-BA" sz="3200" dirty="0" smtClean="0"/>
              <a:t>POSREDNIČKE FINANSIJSKE INSTITUCIJE </a:t>
            </a:r>
            <a:br>
              <a:rPr lang="bs-Latn-BA" sz="3200" dirty="0" smtClean="0"/>
            </a:br>
            <a:r>
              <a:rPr lang="bs-Latn-BA" sz="3200" dirty="0" smtClean="0"/>
              <a:t>BROKERSKO-DILERSKE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62639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476673"/>
            <a:ext cx="8229600" cy="5530619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Brokersko-dilerske firme spadaju u red specijalizovanih finansijskih institucija i efikasno posreduju između kupaca i prodavaca finansijskih instrumenata na finansijskom tržištu.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Za poslove posredovanja naplaćuju proviziju u vidu brokeraže.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Brokeri su finansijski komisionari ili zastupnici koji posluju za račun nalogodavca, oni su finansijski eksperti. 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bs-Latn-BA" dirty="0"/>
              <a:t>Prisutno je više vrsta brokera : broker berze, broker članova berze i nezavisni broker.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43549829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096" y="296214"/>
            <a:ext cx="10619704" cy="588074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bs-Latn-BA" sz="3600" dirty="0" smtClean="0"/>
              <a:t>Dileri su finansijski posrednici koji kupuju i prodaju HOV u svoje ime i za svoj račun. </a:t>
            </a:r>
          </a:p>
          <a:p>
            <a:pPr>
              <a:lnSpc>
                <a:spcPct val="80000"/>
              </a:lnSpc>
            </a:pPr>
            <a:r>
              <a:rPr lang="bs-Latn-BA" sz="3600" dirty="0" smtClean="0"/>
              <a:t>Mogu formirati sopstveni portfelj HOV koji kasnije mogu prodavati svojim klijentima. </a:t>
            </a:r>
            <a:endParaRPr lang="en-US" sz="3600" dirty="0" smtClean="0"/>
          </a:p>
          <a:p>
            <a:pPr algn="just">
              <a:lnSpc>
                <a:spcPct val="80000"/>
              </a:lnSpc>
            </a:pPr>
            <a:r>
              <a:rPr lang="bs-Latn-BA" sz="3600" dirty="0" smtClean="0"/>
              <a:t>Dileri se odlučuju da preuzimaju rizike i ostvare veće ili manje prihode po HOV.</a:t>
            </a:r>
          </a:p>
          <a:p>
            <a:pPr algn="just">
              <a:lnSpc>
                <a:spcPct val="80000"/>
              </a:lnSpc>
            </a:pPr>
            <a:r>
              <a:rPr lang="bs-Latn-BA" sz="3600" dirty="0" smtClean="0"/>
              <a:t> Oni nisu samo posrednici nego i vlasnici  finansijskih instrumenata.</a:t>
            </a:r>
          </a:p>
          <a:p>
            <a:pPr>
              <a:lnSpc>
                <a:spcPct val="80000"/>
              </a:lnSpc>
            </a:pPr>
            <a:r>
              <a:rPr lang="bs-Latn-BA" sz="3600" dirty="0" smtClean="0"/>
              <a:t> Ostvaruju svoje prihode po osnovu razlike između kupovne i prodajne c</a:t>
            </a:r>
            <a:r>
              <a:rPr lang="en-US" sz="3600" dirty="0" err="1" smtClean="0"/>
              <a:t>ij</a:t>
            </a:r>
            <a:r>
              <a:rPr lang="bs-Latn-BA" sz="3600" dirty="0" smtClean="0"/>
              <a:t>ene HOV.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54719948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836614"/>
            <a:ext cx="8229600" cy="5832475"/>
          </a:xfrm>
        </p:spPr>
        <p:txBody>
          <a:bodyPr>
            <a:normAutofit/>
          </a:bodyPr>
          <a:lstStyle/>
          <a:p>
            <a:pPr algn="just"/>
            <a:r>
              <a:rPr lang="bs-Latn-BA" dirty="0"/>
              <a:t>Zalagaonice spadaju u finansijske posrednike brokersko-dilerskog načina poslovanja, </a:t>
            </a:r>
            <a:endParaRPr lang="bs-Latn-BA" dirty="0" smtClean="0"/>
          </a:p>
          <a:p>
            <a:pPr algn="just"/>
            <a:r>
              <a:rPr lang="bs-Latn-BA" dirty="0" smtClean="0"/>
              <a:t>Mogu se </a:t>
            </a:r>
            <a:r>
              <a:rPr lang="bs-Latn-BA" dirty="0"/>
              <a:t>osnivati kao akcionarska društva ukoliko postoje najmanje dva odnosno tri pravna lica kao akcionari.</a:t>
            </a:r>
          </a:p>
          <a:p>
            <a:r>
              <a:rPr lang="bs-Latn-BA" dirty="0"/>
              <a:t> Dobija dozvolu za rad od  komisije za HOV. </a:t>
            </a:r>
            <a:endParaRPr lang="en-US" dirty="0"/>
          </a:p>
          <a:p>
            <a:pPr algn="just"/>
            <a:r>
              <a:rPr lang="bs-Latn-BA" dirty="0"/>
              <a:t>Mogu odobravati kredite klijentima na osnovu založenih pokretnih stvari kao brokeri i kao dileri.</a:t>
            </a:r>
          </a:p>
          <a:p>
            <a:pPr algn="just"/>
            <a:r>
              <a:rPr lang="bs-Latn-BA" dirty="0"/>
              <a:t>Kreditni odnos se uspostavlja između zalagaonice i korisnika kredita i podrazum</a:t>
            </a:r>
            <a:r>
              <a:rPr lang="en-US" dirty="0" err="1"/>
              <a:t>ij</a:t>
            </a:r>
            <a:r>
              <a:rPr lang="bs-Latn-BA" dirty="0"/>
              <a:t>eva dvostranu aktivnost. </a:t>
            </a:r>
            <a:endParaRPr lang="en-US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4801"/>
            <a:ext cx="7543800" cy="563563"/>
          </a:xfrm>
        </p:spPr>
        <p:txBody>
          <a:bodyPr>
            <a:normAutofit/>
          </a:bodyPr>
          <a:lstStyle/>
          <a:p>
            <a:pPr algn="ctr"/>
            <a:r>
              <a:rPr lang="bs-Latn-BA" sz="3200" dirty="0"/>
              <a:t>ZALAGAONICE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52448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548681"/>
            <a:ext cx="8229600" cy="5458611"/>
          </a:xfrm>
        </p:spPr>
        <p:txBody>
          <a:bodyPr>
            <a:normAutofit/>
          </a:bodyPr>
          <a:lstStyle/>
          <a:p>
            <a:pPr algn="just"/>
            <a:r>
              <a:rPr lang="bs-Latn-BA" dirty="0"/>
              <a:t>Založni dužnik ima obavezu da preda založnom </a:t>
            </a:r>
            <a:r>
              <a:rPr lang="bs-Latn-BA" dirty="0" smtClean="0"/>
              <a:t>povjeriocu </a:t>
            </a:r>
            <a:r>
              <a:rPr lang="bs-Latn-BA" dirty="0"/>
              <a:t>pokretnu stvar dok založni poverilac ima obavezu da založenu stvar čuva i da je po prestanku kreditnog odnosa vrati založnom dužniku. </a:t>
            </a:r>
            <a:endParaRPr lang="en-US" dirty="0"/>
          </a:p>
          <a:p>
            <a:r>
              <a:rPr lang="bs-Latn-BA" dirty="0"/>
              <a:t>Založna stvar može biti HOV, skladišnica,  tovarni list i sl.</a:t>
            </a:r>
          </a:p>
          <a:p>
            <a:pPr algn="just"/>
            <a:r>
              <a:rPr lang="bs-Latn-BA" dirty="0"/>
              <a:t>Veličinu založnog kredita treba odrediti ispod proc</a:t>
            </a:r>
            <a:r>
              <a:rPr lang="en-US" dirty="0" err="1"/>
              <a:t>ij</a:t>
            </a:r>
            <a:r>
              <a:rPr lang="bs-Latn-BA" dirty="0"/>
              <a:t>enjene vr</a:t>
            </a:r>
            <a:r>
              <a:rPr lang="en-US" dirty="0" err="1"/>
              <a:t>ij</a:t>
            </a:r>
            <a:r>
              <a:rPr lang="bs-Latn-BA" dirty="0"/>
              <a:t>ednosti zaloge a zalagaonice raspolažu stručnim kadrovima koji brzo i efikasno mogu izvršiti proc</a:t>
            </a:r>
            <a:r>
              <a:rPr lang="en-US" dirty="0"/>
              <a:t>j</a:t>
            </a:r>
            <a:r>
              <a:rPr lang="bs-Latn-BA" dirty="0"/>
              <a:t>enu zaloge i odobriti kredit na osnovu te zaloge.</a:t>
            </a:r>
          </a:p>
          <a:p>
            <a:r>
              <a:rPr lang="bs-Latn-BA" dirty="0" smtClean="0"/>
              <a:t>KRAJ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7215545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algn="ctr">
              <a:buFont typeface="Wingdings 2" panose="05020102010507070707" pitchFamily="18" charset="2"/>
              <a:buNone/>
            </a:pPr>
            <a:endParaRPr lang="sr-Latn-CS" altLang="en-US" dirty="0" smtClean="0"/>
          </a:p>
          <a:p>
            <a:pPr algn="ctr">
              <a:buFont typeface="Wingdings 2" panose="05020102010507070707" pitchFamily="18" charset="2"/>
              <a:buNone/>
            </a:pPr>
            <a:endParaRPr lang="sr-Latn-CS" altLang="en-US" dirty="0" smtClean="0"/>
          </a:p>
          <a:p>
            <a:pPr algn="ctr">
              <a:buFont typeface="Wingdings 2" panose="05020102010507070707" pitchFamily="18" charset="2"/>
              <a:buNone/>
            </a:pPr>
            <a:endParaRPr lang="sr-Latn-CS" altLang="en-US" dirty="0" smtClean="0"/>
          </a:p>
          <a:p>
            <a:pPr algn="ctr">
              <a:buFont typeface="Wingdings 2" panose="05020102010507070707" pitchFamily="18" charset="2"/>
              <a:buNone/>
            </a:pPr>
            <a:r>
              <a:rPr lang="sr-Latn-CS" altLang="en-US" sz="4000" dirty="0" smtClean="0"/>
              <a:t>HVALA!</a:t>
            </a: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241754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8368"/>
          </a:xfrm>
        </p:spPr>
        <p:txBody>
          <a:bodyPr>
            <a:normAutofit fontScale="90000"/>
          </a:bodyPr>
          <a:lstStyle/>
          <a:p>
            <a:r>
              <a:rPr lang="sr-Latn-CS" altLang="en-US" dirty="0" smtClean="0">
                <a:solidFill>
                  <a:schemeClr val="tx1"/>
                </a:solidFill>
              </a:rPr>
              <a:t>OSNOVNE FUNKCIJE I ZADACI CENTRALNE BANKE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r>
              <a:rPr lang="sr-Latn-ME" altLang="en-US" b="1" dirty="0" smtClean="0"/>
              <a:t>Emisiona funkcija - </a:t>
            </a:r>
            <a:r>
              <a:rPr lang="sr-Latn-ME" altLang="en-US" b="1" dirty="0"/>
              <a:t>e</a:t>
            </a:r>
            <a:r>
              <a:rPr lang="en-US" altLang="en-US" b="1" dirty="0" err="1" smtClean="0"/>
              <a:t>misija</a:t>
            </a:r>
            <a:r>
              <a:rPr lang="en-US" altLang="en-US" b="1" dirty="0" smtClean="0"/>
              <a:t> </a:t>
            </a:r>
            <a:r>
              <a:rPr lang="en-US" altLang="en-US" dirty="0" err="1" smtClean="0"/>
              <a:t>novčanica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kredita</a:t>
            </a:r>
            <a:r>
              <a:rPr lang="en-US" altLang="en-US" dirty="0" smtClean="0"/>
              <a:t>,</a:t>
            </a:r>
          </a:p>
          <a:p>
            <a:r>
              <a:rPr lang="en-US" altLang="en-US" dirty="0" err="1" smtClean="0"/>
              <a:t>Sprovođenje</a:t>
            </a:r>
            <a:r>
              <a:rPr lang="en-US" altLang="en-US" dirty="0" smtClean="0"/>
              <a:t> </a:t>
            </a:r>
            <a:r>
              <a:rPr lang="en-US" altLang="en-US" b="1" dirty="0" smtClean="0"/>
              <a:t>m</a:t>
            </a:r>
            <a:r>
              <a:rPr lang="sr-Latn-ME" altLang="en-US" b="1" dirty="0"/>
              <a:t>j</a:t>
            </a:r>
            <a:r>
              <a:rPr lang="en-US" altLang="en-US" b="1" dirty="0" smtClean="0"/>
              <a:t>era </a:t>
            </a:r>
            <a:r>
              <a:rPr lang="en-US" altLang="en-US" b="1" dirty="0" err="1" smtClean="0"/>
              <a:t>kreditno</a:t>
            </a:r>
            <a:r>
              <a:rPr lang="en-US" altLang="en-US" b="1" dirty="0" smtClean="0"/>
              <a:t> – </a:t>
            </a:r>
            <a:r>
              <a:rPr lang="en-US" altLang="en-US" b="1" dirty="0" err="1" smtClean="0"/>
              <a:t>monetarne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politike</a:t>
            </a:r>
            <a:r>
              <a:rPr lang="en-US" altLang="en-US" b="1" dirty="0" smtClean="0"/>
              <a:t> </a:t>
            </a:r>
            <a:r>
              <a:rPr lang="en-US" altLang="en-US" dirty="0" smtClean="0"/>
              <a:t>(</a:t>
            </a:r>
            <a:r>
              <a:rPr lang="en-US" altLang="en-US" dirty="0" err="1" smtClean="0"/>
              <a:t>eskontna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politika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koja</a:t>
            </a:r>
            <a:r>
              <a:rPr lang="en-US" altLang="en-US" dirty="0" smtClean="0"/>
              <a:t> se </a:t>
            </a:r>
            <a:r>
              <a:rPr lang="en-US" altLang="en-US" dirty="0" err="1" smtClean="0"/>
              <a:t>sastoji</a:t>
            </a:r>
            <a:r>
              <a:rPr lang="en-US" altLang="en-US" dirty="0" smtClean="0"/>
              <a:t> u </a:t>
            </a:r>
            <a:r>
              <a:rPr lang="en-US" altLang="en-US" dirty="0" err="1" smtClean="0"/>
              <a:t>određivanju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visine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diskontnih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stopa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uslova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odobravanje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kredita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tzv</a:t>
            </a:r>
            <a:r>
              <a:rPr lang="en-US" altLang="en-US" dirty="0" smtClean="0"/>
              <a:t>. </a:t>
            </a:r>
            <a:r>
              <a:rPr lang="en-US" altLang="en-US" dirty="0" err="1" smtClean="0"/>
              <a:t>reeskont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politika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obaveznih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rezervi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politika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aktiviranja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dezaktiviranja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povlačenja</a:t>
            </a:r>
            <a:r>
              <a:rPr lang="sr-Latn-CS" altLang="en-US" dirty="0" smtClean="0"/>
              <a:t> </a:t>
            </a:r>
            <a:r>
              <a:rPr lang="en-US" altLang="en-US" dirty="0" err="1" smtClean="0"/>
              <a:t>depozita</a:t>
            </a:r>
            <a:r>
              <a:rPr lang="en-US" altLang="en-US" dirty="0" smtClean="0"/>
              <a:t>),</a:t>
            </a:r>
          </a:p>
          <a:p>
            <a:r>
              <a:rPr lang="en-US" altLang="en-US" b="1" dirty="0" err="1" smtClean="0"/>
              <a:t>Održavanje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spoljne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likvidnosti</a:t>
            </a:r>
            <a:r>
              <a:rPr lang="en-US" altLang="en-US" b="1" dirty="0" smtClean="0"/>
              <a:t> </a:t>
            </a:r>
            <a:r>
              <a:rPr lang="en-US" altLang="en-US" dirty="0" smtClean="0"/>
              <a:t>u </a:t>
            </a:r>
            <a:r>
              <a:rPr lang="en-US" altLang="en-US" dirty="0" err="1" smtClean="0"/>
              <a:t>funkciji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ciljeva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devizne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politike</a:t>
            </a:r>
            <a:r>
              <a:rPr lang="en-US" altLang="en-US" dirty="0" smtClean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xmlns="" val="869688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r>
              <a:rPr lang="en-US" altLang="en-US" dirty="0" err="1" smtClean="0"/>
              <a:t>Obavljanje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određenih</a:t>
            </a:r>
            <a:r>
              <a:rPr lang="en-US" altLang="en-US" dirty="0" smtClean="0"/>
              <a:t> </a:t>
            </a:r>
            <a:r>
              <a:rPr lang="en-US" altLang="en-US" b="1" dirty="0" err="1" smtClean="0"/>
              <a:t>poslova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za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račun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države</a:t>
            </a:r>
            <a:r>
              <a:rPr lang="en-US" altLang="en-US" b="1" dirty="0" smtClean="0"/>
              <a:t> </a:t>
            </a:r>
            <a:r>
              <a:rPr lang="en-US" altLang="en-US" dirty="0" smtClean="0"/>
              <a:t>(</a:t>
            </a:r>
            <a:r>
              <a:rPr lang="en-US" altLang="en-US" dirty="0" err="1" smtClean="0"/>
              <a:t>kreditni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fiskalni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poslovi</a:t>
            </a:r>
            <a:r>
              <a:rPr lang="en-US" altLang="en-US" dirty="0" smtClean="0"/>
              <a:t>),</a:t>
            </a:r>
          </a:p>
          <a:p>
            <a:r>
              <a:rPr lang="en-US" altLang="en-US" b="1" dirty="0" err="1" smtClean="0"/>
              <a:t>Ostale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funkcije</a:t>
            </a:r>
            <a:r>
              <a:rPr lang="en-US" altLang="en-US" b="1" dirty="0" smtClean="0"/>
              <a:t> </a:t>
            </a:r>
            <a:r>
              <a:rPr lang="en-US" altLang="en-US" dirty="0" smtClean="0"/>
              <a:t>(</a:t>
            </a:r>
            <a:r>
              <a:rPr lang="en-US" altLang="en-US" dirty="0" err="1" smtClean="0"/>
              <a:t>pomoć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održavanju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likvidnosti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ostalih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učesnika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finansijskom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tržištu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politika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selektivnog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kreditiranja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određenih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regiona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sektora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aktivnosti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privrednih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subjekata</a:t>
            </a:r>
            <a:r>
              <a:rPr lang="en-US" altLang="en-US" dirty="0" smtClean="0"/>
              <a:t>).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895744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825625" y="76201"/>
            <a:ext cx="8534400" cy="758825"/>
          </a:xfrm>
        </p:spPr>
        <p:txBody>
          <a:bodyPr>
            <a:normAutofit fontScale="90000"/>
          </a:bodyPr>
          <a:lstStyle/>
          <a:p>
            <a:r>
              <a:rPr lang="sr-Latn-CS" altLang="en-US" dirty="0" smtClean="0">
                <a:solidFill>
                  <a:schemeClr val="tx1"/>
                </a:solidFill>
              </a:rPr>
              <a:t/>
            </a:r>
            <a:br>
              <a:rPr lang="sr-Latn-CS" altLang="en-US" dirty="0" smtClean="0">
                <a:solidFill>
                  <a:schemeClr val="tx1"/>
                </a:solidFill>
              </a:rPr>
            </a:br>
            <a:r>
              <a:rPr lang="sr-Latn-CS" altLang="en-US" dirty="0" smtClean="0">
                <a:solidFill>
                  <a:schemeClr val="tx1"/>
                </a:solidFill>
              </a:rPr>
              <a:t>E</a:t>
            </a:r>
            <a:r>
              <a:rPr lang="en-US" altLang="en-US" dirty="0" err="1" smtClean="0">
                <a:solidFill>
                  <a:schemeClr val="tx1"/>
                </a:solidFill>
              </a:rPr>
              <a:t>misij</a:t>
            </a:r>
            <a:r>
              <a:rPr lang="sr-Latn-CS" altLang="en-US" dirty="0" smtClean="0">
                <a:solidFill>
                  <a:schemeClr val="tx1"/>
                </a:solidFill>
              </a:rPr>
              <a:t>a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</a:rPr>
              <a:t>novčanica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</a:rPr>
              <a:t>i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</a:rPr>
              <a:t>kredita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</a:rPr>
              <a:t>centralne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 err="1" smtClean="0">
                <a:solidFill>
                  <a:schemeClr val="tx1"/>
                </a:solidFill>
              </a:rPr>
              <a:t>banke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r>
              <a:rPr lang="en-US" altLang="en-US" dirty="0" err="1" smtClean="0"/>
              <a:t>Centralna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banka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preko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svojih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specijalizovanih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institucija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ili</a:t>
            </a:r>
            <a:r>
              <a:rPr lang="en-US" altLang="en-US" dirty="0" smtClean="0"/>
              <a:t> organa </a:t>
            </a:r>
            <a:r>
              <a:rPr lang="en-US" altLang="en-US" dirty="0" err="1" smtClean="0"/>
              <a:t>emituje</a:t>
            </a:r>
            <a:r>
              <a:rPr lang="sr-Latn-ME" altLang="en-US" dirty="0" smtClean="0"/>
              <a:t> (štampa)</a:t>
            </a:r>
            <a:r>
              <a:rPr lang="en-US" altLang="en-US" dirty="0" smtClean="0"/>
              <a:t>  </a:t>
            </a:r>
            <a:r>
              <a:rPr lang="en-US" altLang="en-US" dirty="0" err="1" smtClean="0"/>
              <a:t>novac</a:t>
            </a:r>
            <a:r>
              <a:rPr lang="en-US" altLang="en-US" dirty="0" smtClean="0"/>
              <a:t>. </a:t>
            </a:r>
            <a:endParaRPr lang="sr-Latn-CS" altLang="en-US" dirty="0" smtClean="0"/>
          </a:p>
          <a:p>
            <a:pPr algn="just"/>
            <a:r>
              <a:rPr lang="en-US" altLang="en-US" dirty="0" err="1" smtClean="0"/>
              <a:t>Međutim</a:t>
            </a:r>
            <a:r>
              <a:rPr lang="sr-Latn-CS" altLang="en-US" dirty="0" smtClean="0"/>
              <a:t>,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emituje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primarni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novac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tako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što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odobrava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kredite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poslovnim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bankama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ili</a:t>
            </a:r>
            <a:r>
              <a:rPr lang="en-US" altLang="en-US" dirty="0" smtClean="0"/>
              <a:t> od </a:t>
            </a:r>
            <a:r>
              <a:rPr lang="en-US" altLang="en-US" dirty="0" err="1" smtClean="0"/>
              <a:t>njih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kupuje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nedosp</a:t>
            </a:r>
            <a:r>
              <a:rPr lang="sr-Latn-ME" altLang="en-US" dirty="0" smtClean="0"/>
              <a:t>j</a:t>
            </a:r>
            <a:r>
              <a:rPr lang="en-US" altLang="en-US" dirty="0" err="1" smtClean="0"/>
              <a:t>ela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potraživanja</a:t>
            </a:r>
            <a:r>
              <a:rPr lang="en-US" altLang="en-US" dirty="0" smtClean="0"/>
              <a:t>. </a:t>
            </a:r>
            <a:endParaRPr lang="sr-Latn-CS" altLang="en-US" dirty="0" smtClean="0"/>
          </a:p>
          <a:p>
            <a:pPr algn="just"/>
            <a:r>
              <a:rPr lang="en-US" altLang="en-US" dirty="0" smtClean="0"/>
              <a:t>Na </a:t>
            </a:r>
            <a:r>
              <a:rPr lang="en-US" altLang="en-US" dirty="0" err="1" smtClean="0"/>
              <a:t>taj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način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održava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potrebnu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količinu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novca</a:t>
            </a:r>
            <a:r>
              <a:rPr lang="en-US" altLang="en-US" dirty="0" smtClean="0"/>
              <a:t> u </a:t>
            </a:r>
            <a:r>
              <a:rPr lang="en-US" altLang="en-US" dirty="0" err="1" smtClean="0"/>
              <a:t>opticaju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reguliše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visinu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kamatnih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stopa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finansijskom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tržištu</a:t>
            </a:r>
            <a:r>
              <a:rPr lang="en-US" altLang="en-US" dirty="0" smtClean="0"/>
              <a:t>.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573737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1825625" y="384176"/>
            <a:ext cx="8534400" cy="758825"/>
          </a:xfrm>
        </p:spPr>
        <p:txBody>
          <a:bodyPr>
            <a:normAutofit fontScale="90000"/>
          </a:bodyPr>
          <a:lstStyle/>
          <a:p>
            <a:r>
              <a:rPr lang="sr-Latn-CS" altLang="en-US" smtClean="0">
                <a:solidFill>
                  <a:schemeClr val="tx1"/>
                </a:solidFill>
              </a:rPr>
              <a:t>O</a:t>
            </a:r>
            <a:r>
              <a:rPr lang="en-US" altLang="en-US" smtClean="0">
                <a:solidFill>
                  <a:schemeClr val="tx1"/>
                </a:solidFill>
              </a:rPr>
              <a:t>državanje spoljne likvidnosti centralne banke i osnovn</a:t>
            </a:r>
            <a:r>
              <a:rPr lang="sr-Latn-CS" altLang="en-US" smtClean="0">
                <a:solidFill>
                  <a:schemeClr val="tx1"/>
                </a:solidFill>
              </a:rPr>
              <a:t>i</a:t>
            </a:r>
            <a:r>
              <a:rPr lang="en-US" altLang="en-US" smtClean="0">
                <a:solidFill>
                  <a:schemeClr val="tx1"/>
                </a:solidFill>
              </a:rPr>
              <a:t> ciljev</a:t>
            </a:r>
            <a:r>
              <a:rPr lang="sr-Latn-CS" altLang="en-US" smtClean="0">
                <a:solidFill>
                  <a:schemeClr val="tx1"/>
                </a:solidFill>
              </a:rPr>
              <a:t>i</a:t>
            </a:r>
            <a:r>
              <a:rPr lang="en-US" altLang="en-US" smtClean="0">
                <a:solidFill>
                  <a:schemeClr val="tx1"/>
                </a:solidFill>
              </a:rPr>
              <a:t> devizne politike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algn="just"/>
            <a:r>
              <a:rPr lang="en-US" altLang="en-US" dirty="0" smtClean="0"/>
              <a:t>U </a:t>
            </a:r>
            <a:r>
              <a:rPr lang="en-US" altLang="en-US" dirty="0" err="1" smtClean="0"/>
              <a:t>obavljanju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funkcije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centralna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banka</a:t>
            </a:r>
            <a:r>
              <a:rPr lang="en-US" altLang="en-US" dirty="0" smtClean="0"/>
              <a:t> je </a:t>
            </a:r>
            <a:r>
              <a:rPr lang="en-US" altLang="en-US" dirty="0" err="1" smtClean="0"/>
              <a:t>vrlo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angažovana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segmentu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deviznog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tržišta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gde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ostvaruje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ciljeve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devizne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politike</a:t>
            </a:r>
            <a:r>
              <a:rPr lang="en-US" altLang="en-US" dirty="0" smtClean="0"/>
              <a:t>. </a:t>
            </a:r>
            <a:endParaRPr lang="sr-Latn-CS" altLang="en-US" dirty="0" smtClean="0"/>
          </a:p>
          <a:p>
            <a:pPr algn="just"/>
            <a:r>
              <a:rPr lang="en-US" altLang="en-US" dirty="0" err="1" smtClean="0"/>
              <a:t>Neki</a:t>
            </a:r>
            <a:r>
              <a:rPr lang="en-US" altLang="en-US" dirty="0" smtClean="0"/>
              <a:t> </a:t>
            </a:r>
            <a:r>
              <a:rPr lang="en-US" altLang="en-US" b="1" dirty="0" smtClean="0"/>
              <a:t>od </a:t>
            </a:r>
            <a:r>
              <a:rPr lang="en-US" altLang="en-US" b="1" dirty="0" err="1" smtClean="0"/>
              <a:t>osnovnih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ciljeva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devizne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politike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</a:t>
            </a:r>
            <a:r>
              <a:rPr lang="en-US" altLang="en-US" dirty="0" smtClean="0"/>
              <a:t>: </a:t>
            </a:r>
            <a:r>
              <a:rPr lang="en-US" altLang="en-US" dirty="0" err="1" smtClean="0"/>
              <a:t>normalno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obavljanje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platnog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prometa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obezb</a:t>
            </a:r>
            <a:r>
              <a:rPr lang="sr-Latn-ME" altLang="en-US" dirty="0" smtClean="0"/>
              <a:t>j</a:t>
            </a:r>
            <a:r>
              <a:rPr lang="en-US" altLang="en-US" dirty="0" err="1" smtClean="0"/>
              <a:t>eđenje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međunarodne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likvidnosti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zemlje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održavanje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ravnoteže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platnog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bilansa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održavanje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stabilnog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deviznog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kursa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povećanje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kontrola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obavljanja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poslova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inostranstvom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itd</a:t>
            </a:r>
            <a:r>
              <a:rPr lang="en-US" alt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06140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3176</Words>
  <Application>Microsoft Office PowerPoint</Application>
  <PresentationFormat>Custom</PresentationFormat>
  <Paragraphs>254</Paragraphs>
  <Slides>56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Office Theme</vt:lpstr>
      <vt:lpstr>FINANSIJE I FINANSIJSKO PRAVO</vt:lpstr>
      <vt:lpstr>DEFINICIJA FINANSIJSKIH INSTITUCIJA </vt:lpstr>
      <vt:lpstr>NEOPHODAN USLOV ZA RAZVOJ FINANSIJSKOG TRŽIŠTA </vt:lpstr>
      <vt:lpstr>NAJVAŽNIJE INSTITUCIJE FINANSIJSKOG TRŽIŠTA </vt:lpstr>
      <vt:lpstr>NAJVAŽNIJE INSTITUCIJE FINANSIJSKOG TRŽIŠTA </vt:lpstr>
      <vt:lpstr>OSNOVNE FUNKCIJE I ZADACI CENTRALNE BANKE</vt:lpstr>
      <vt:lpstr>Slide 7</vt:lpstr>
      <vt:lpstr> Emisija novčanica i kredita centralne banke</vt:lpstr>
      <vt:lpstr>Održavanje spoljne likvidnosti centralne banke i osnovni ciljevi devizne politike</vt:lpstr>
      <vt:lpstr>Tražnja novca na finansijskim tržištima:</vt:lpstr>
      <vt:lpstr>DEPOZITNE FINANSIJSKE INSTITUCIJE</vt:lpstr>
      <vt:lpstr>U depozitne  finansijske  institucija spadaju:</vt:lpstr>
      <vt:lpstr>U grupu depozitnih finansijskih  institucija spadaju i :</vt:lpstr>
      <vt:lpstr>U grupu depozitnih finansijskih  institucija spadaju i:</vt:lpstr>
      <vt:lpstr>PODJELA BANAKA PREMA NAČINU ORGANIZOVANJA  I NJIHOVOJ ULOZI NA TRŽIŠTU 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KOMERCIJALNE (DEPOZITNE) BANKE</vt:lpstr>
      <vt:lpstr>Slide 25</vt:lpstr>
      <vt:lpstr>Slide 26</vt:lpstr>
      <vt:lpstr>Slide 27</vt:lpstr>
      <vt:lpstr>  POSLOVNE BANKE</vt:lpstr>
      <vt:lpstr>Slide 29</vt:lpstr>
      <vt:lpstr>Slide 30</vt:lpstr>
      <vt:lpstr>Slide 31</vt:lpstr>
      <vt:lpstr> UNIVERZALNE BANKE</vt:lpstr>
      <vt:lpstr> SPECIJALIZOVANE I GRANSKE BANKE</vt:lpstr>
      <vt:lpstr>Slide 34</vt:lpstr>
      <vt:lpstr>Slide 35</vt:lpstr>
      <vt:lpstr> INVESTICIONE BANKE</vt:lpstr>
      <vt:lpstr>HIPOTEKARNE BANKE</vt:lpstr>
      <vt:lpstr>Slide 38</vt:lpstr>
      <vt:lpstr>Slide 39</vt:lpstr>
      <vt:lpstr>LOMBARDNE BANKE</vt:lpstr>
      <vt:lpstr>Slide 41</vt:lpstr>
      <vt:lpstr>Slide 42</vt:lpstr>
      <vt:lpstr>UGOVORNE FINANSIJSKE INSTITUCIJE </vt:lpstr>
      <vt:lpstr>Slide 44</vt:lpstr>
      <vt:lpstr>Slide 45</vt:lpstr>
      <vt:lpstr>Slide 46</vt:lpstr>
      <vt:lpstr>Investicioni fondovi </vt:lpstr>
      <vt:lpstr>Osnovni tipovi investicionih kompanija</vt:lpstr>
      <vt:lpstr>Vrste investicionih fondova u zavisnosti od ciljeva investiranja</vt:lpstr>
      <vt:lpstr>Vrste investicionih fondova u zavisnosti od ciljeva investiranja</vt:lpstr>
      <vt:lpstr>POSREDNIČKE FINANSIJSKE INSTITUCIJE  BROKERSKO-DILERSKE </vt:lpstr>
      <vt:lpstr>Slide 52</vt:lpstr>
      <vt:lpstr>Slide 53</vt:lpstr>
      <vt:lpstr>ZALAGAONICE</vt:lpstr>
      <vt:lpstr>Slide 55</vt:lpstr>
      <vt:lpstr>Slide 56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UVOD U FINANSIJSKO POSLOVANJE</dc:title>
  <dc:creator>Halil Kalac</dc:creator>
  <cp:lastModifiedBy>Windows User</cp:lastModifiedBy>
  <cp:revision>28</cp:revision>
  <dcterms:created xsi:type="dcterms:W3CDTF">2018-10-29T13:05:52Z</dcterms:created>
  <dcterms:modified xsi:type="dcterms:W3CDTF">2018-12-13T09:49:58Z</dcterms:modified>
</cp:coreProperties>
</file>