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92" r:id="rId4"/>
    <p:sldId id="259" r:id="rId5"/>
    <p:sldId id="260" r:id="rId6"/>
    <p:sldId id="293" r:id="rId7"/>
    <p:sldId id="261" r:id="rId8"/>
    <p:sldId id="262" r:id="rId9"/>
    <p:sldId id="294" r:id="rId10"/>
    <p:sldId id="263" r:id="rId11"/>
    <p:sldId id="295" r:id="rId12"/>
    <p:sldId id="264" r:id="rId13"/>
    <p:sldId id="265" r:id="rId14"/>
    <p:sldId id="266" r:id="rId15"/>
    <p:sldId id="267" r:id="rId16"/>
    <p:sldId id="317" r:id="rId17"/>
    <p:sldId id="316" r:id="rId18"/>
    <p:sldId id="268" r:id="rId19"/>
    <p:sldId id="318" r:id="rId20"/>
    <p:sldId id="269" r:id="rId21"/>
    <p:sldId id="296" r:id="rId22"/>
    <p:sldId id="297" r:id="rId23"/>
    <p:sldId id="298" r:id="rId24"/>
    <p:sldId id="271" r:id="rId25"/>
    <p:sldId id="299" r:id="rId26"/>
    <p:sldId id="300" r:id="rId27"/>
    <p:sldId id="273" r:id="rId28"/>
    <p:sldId id="274" r:id="rId29"/>
    <p:sldId id="301" r:id="rId30"/>
    <p:sldId id="276" r:id="rId31"/>
    <p:sldId id="302" r:id="rId32"/>
    <p:sldId id="277" r:id="rId33"/>
    <p:sldId id="303" r:id="rId34"/>
    <p:sldId id="304" r:id="rId35"/>
    <p:sldId id="305" r:id="rId36"/>
    <p:sldId id="279" r:id="rId37"/>
    <p:sldId id="307" r:id="rId38"/>
    <p:sldId id="306" r:id="rId39"/>
    <p:sldId id="280" r:id="rId40"/>
    <p:sldId id="308" r:id="rId41"/>
    <p:sldId id="281" r:id="rId42"/>
    <p:sldId id="309" r:id="rId43"/>
    <p:sldId id="282" r:id="rId44"/>
    <p:sldId id="310" r:id="rId45"/>
    <p:sldId id="283" r:id="rId46"/>
    <p:sldId id="311" r:id="rId47"/>
    <p:sldId id="284" r:id="rId48"/>
    <p:sldId id="285" r:id="rId49"/>
    <p:sldId id="312" r:id="rId50"/>
    <p:sldId id="286" r:id="rId51"/>
    <p:sldId id="287" r:id="rId52"/>
    <p:sldId id="313" r:id="rId53"/>
    <p:sldId id="319" r:id="rId54"/>
    <p:sldId id="288" r:id="rId55"/>
    <p:sldId id="315" r:id="rId56"/>
    <p:sldId id="289" r:id="rId57"/>
    <p:sldId id="290" r:id="rId58"/>
    <p:sldId id="291" r:id="rId59"/>
    <p:sldId id="314" r:id="rId60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7DEE-4B27-45F5-93A9-CB76EB888770}" type="datetimeFigureOut">
              <a:rPr lang="sr-Latn-ME" smtClean="0"/>
              <a:pPr/>
              <a:t>13.12.2018.</a:t>
            </a:fld>
            <a:endParaRPr lang="sr-Latn-ME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8B1C8-0C6F-4633-B13F-0C1459158DAE}" type="slidenum">
              <a:rPr lang="sr-Latn-ME" smtClean="0"/>
              <a:pPr/>
              <a:t>‹#›</a:t>
            </a:fld>
            <a:endParaRPr lang="sr-Latn-M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7DEE-4B27-45F5-93A9-CB76EB888770}" type="datetimeFigureOut">
              <a:rPr lang="sr-Latn-ME" smtClean="0"/>
              <a:pPr/>
              <a:t>13.12.2018.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8B1C8-0C6F-4633-B13F-0C1459158DAE}" type="slidenum">
              <a:rPr lang="sr-Latn-ME" smtClean="0"/>
              <a:pPr/>
              <a:t>‹#›</a:t>
            </a:fld>
            <a:endParaRPr lang="sr-Latn-M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7DEE-4B27-45F5-93A9-CB76EB888770}" type="datetimeFigureOut">
              <a:rPr lang="sr-Latn-ME" smtClean="0"/>
              <a:pPr/>
              <a:t>13.12.2018.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8B1C8-0C6F-4633-B13F-0C1459158DAE}" type="slidenum">
              <a:rPr lang="sr-Latn-ME" smtClean="0"/>
              <a:pPr/>
              <a:t>‹#›</a:t>
            </a:fld>
            <a:endParaRPr lang="sr-Latn-M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7DEE-4B27-45F5-93A9-CB76EB888770}" type="datetimeFigureOut">
              <a:rPr lang="sr-Latn-ME" smtClean="0"/>
              <a:pPr/>
              <a:t>13.12.2018.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8B1C8-0C6F-4633-B13F-0C1459158DAE}" type="slidenum">
              <a:rPr lang="sr-Latn-ME" smtClean="0"/>
              <a:pPr/>
              <a:t>‹#›</a:t>
            </a:fld>
            <a:endParaRPr lang="sr-Latn-M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7DEE-4B27-45F5-93A9-CB76EB888770}" type="datetimeFigureOut">
              <a:rPr lang="sr-Latn-ME" smtClean="0"/>
              <a:pPr/>
              <a:t>13.12.2018.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8B1C8-0C6F-4633-B13F-0C1459158DAE}" type="slidenum">
              <a:rPr lang="sr-Latn-ME" smtClean="0"/>
              <a:pPr/>
              <a:t>‹#›</a:t>
            </a:fld>
            <a:endParaRPr lang="sr-Latn-M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7DEE-4B27-45F5-93A9-CB76EB888770}" type="datetimeFigureOut">
              <a:rPr lang="sr-Latn-ME" smtClean="0"/>
              <a:pPr/>
              <a:t>13.12.2018.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8B1C8-0C6F-4633-B13F-0C1459158DAE}" type="slidenum">
              <a:rPr lang="sr-Latn-ME" smtClean="0"/>
              <a:pPr/>
              <a:t>‹#›</a:t>
            </a:fld>
            <a:endParaRPr lang="sr-Latn-M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7DEE-4B27-45F5-93A9-CB76EB888770}" type="datetimeFigureOut">
              <a:rPr lang="sr-Latn-ME" smtClean="0"/>
              <a:pPr/>
              <a:t>13.12.2018.</a:t>
            </a:fld>
            <a:endParaRPr lang="sr-Latn-M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8B1C8-0C6F-4633-B13F-0C1459158DAE}" type="slidenum">
              <a:rPr lang="sr-Latn-ME" smtClean="0"/>
              <a:pPr/>
              <a:t>‹#›</a:t>
            </a:fld>
            <a:endParaRPr lang="sr-Latn-M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7DEE-4B27-45F5-93A9-CB76EB888770}" type="datetimeFigureOut">
              <a:rPr lang="sr-Latn-ME" smtClean="0"/>
              <a:pPr/>
              <a:t>13.12.2018.</a:t>
            </a:fld>
            <a:endParaRPr lang="sr-Latn-M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8B1C8-0C6F-4633-B13F-0C1459158DAE}" type="slidenum">
              <a:rPr lang="sr-Latn-ME" smtClean="0"/>
              <a:pPr/>
              <a:t>‹#›</a:t>
            </a:fld>
            <a:endParaRPr lang="sr-Latn-M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7DEE-4B27-45F5-93A9-CB76EB888770}" type="datetimeFigureOut">
              <a:rPr lang="sr-Latn-ME" smtClean="0"/>
              <a:pPr/>
              <a:t>13.12.2018.</a:t>
            </a:fld>
            <a:endParaRPr lang="sr-Latn-M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8B1C8-0C6F-4633-B13F-0C1459158DAE}" type="slidenum">
              <a:rPr lang="sr-Latn-ME" smtClean="0"/>
              <a:pPr/>
              <a:t>‹#›</a:t>
            </a:fld>
            <a:endParaRPr lang="sr-Latn-M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7DEE-4B27-45F5-93A9-CB76EB888770}" type="datetimeFigureOut">
              <a:rPr lang="sr-Latn-ME" smtClean="0"/>
              <a:pPr/>
              <a:t>13.12.2018.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8B1C8-0C6F-4633-B13F-0C1459158DAE}" type="slidenum">
              <a:rPr lang="sr-Latn-ME" smtClean="0"/>
              <a:pPr/>
              <a:t>‹#›</a:t>
            </a:fld>
            <a:endParaRPr lang="sr-Latn-M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7DEE-4B27-45F5-93A9-CB76EB888770}" type="datetimeFigureOut">
              <a:rPr lang="sr-Latn-ME" smtClean="0"/>
              <a:pPr/>
              <a:t>13.12.2018.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E68B1C8-0C6F-4633-B13F-0C1459158DAE}" type="slidenum">
              <a:rPr lang="sr-Latn-ME" smtClean="0"/>
              <a:pPr/>
              <a:t>‹#›</a:t>
            </a:fld>
            <a:endParaRPr lang="sr-Latn-M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EB97DEE-4B27-45F5-93A9-CB76EB888770}" type="datetimeFigureOut">
              <a:rPr lang="sr-Latn-ME" smtClean="0"/>
              <a:pPr/>
              <a:t>13.12.2018.</a:t>
            </a:fld>
            <a:endParaRPr lang="sr-Latn-M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r-Latn-M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E68B1C8-0C6F-4633-B13F-0C1459158DAE}" type="slidenum">
              <a:rPr lang="sr-Latn-ME" smtClean="0"/>
              <a:pPr/>
              <a:t>‹#›</a:t>
            </a:fld>
            <a:endParaRPr lang="sr-Latn-ME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2132856"/>
            <a:ext cx="7772400" cy="147002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NOVAC I </a:t>
            </a:r>
            <a:r>
              <a:rPr lang="sr-Latn-ME" b="1" dirty="0" smtClean="0"/>
              <a:t>FUNKCIJE NOVCA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10406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CS" sz="3600" b="1" dirty="0" smtClean="0"/>
              <a:t>Novac kao sredstvo očuvanja vrijednosti </a:t>
            </a:r>
            <a:endParaRPr lang="en-US" sz="3600" b="1" dirty="0" smtClean="0"/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marL="182880" indent="-18288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/>
              <a:t>Danas se papirni novac sve više tezauriše kao blago, i to najčešće zbog različitih oblika tzv. odložene potrošnje, odnosno kako bi se prikupila sredstva za sezonske kupovine ili kupovinu predmeta veće vrijednosti.</a:t>
            </a:r>
            <a:r>
              <a:rPr lang="en-US" altLang="sr-Latn-RS" sz="3200" dirty="0" smtClean="0"/>
              <a:t> </a:t>
            </a:r>
            <a:endParaRPr lang="sr-Latn-CS" altLang="sr-Latn-RS" sz="3200" dirty="0" smtClean="0"/>
          </a:p>
          <a:p>
            <a:pPr marL="182880" indent="-18288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sr-Latn-RS" sz="3200" dirty="0" smtClean="0"/>
              <a:t>N</a:t>
            </a:r>
            <a:r>
              <a:rPr lang="sr-Latn-CS" altLang="sr-Latn-RS" sz="3200" dirty="0" smtClean="0"/>
              <a:t>ovac nije isključen iz opticaja, jer se nalazi u vidu </a:t>
            </a:r>
            <a:r>
              <a:rPr lang="sr-Latn-CS" altLang="sr-Latn-R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depozita</a:t>
            </a:r>
            <a:r>
              <a:rPr lang="sr-Latn-CS" altLang="sr-Latn-RS" sz="3200" dirty="0" smtClean="0"/>
              <a:t> na računima građana kod banaka</a:t>
            </a:r>
            <a:r>
              <a:rPr lang="en-US" altLang="sr-Latn-RS" sz="3200" dirty="0" smtClean="0"/>
              <a:t>.</a:t>
            </a:r>
            <a:endParaRPr lang="sr-Latn-RS" altLang="sr-Latn-RS" sz="3200" dirty="0" smtClean="0"/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E5A00257-F12C-440A-AA87-1FA11B6FD511}" type="slidenum">
              <a:rPr lang="en-US" altLang="sr-Latn-RS">
                <a:solidFill>
                  <a:srgbClr val="FFFFFF"/>
                </a:solidFill>
              </a:rPr>
              <a:pPr/>
              <a:t>10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7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4389120"/>
          </a:xfrm>
        </p:spPr>
        <p:txBody>
          <a:bodyPr>
            <a:normAutofit fontScale="92500"/>
          </a:bodyPr>
          <a:lstStyle/>
          <a:p>
            <a:pPr marL="182880" indent="-182880" algn="just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/>
              <a:t>Funkciju svjetskog novca može vršiti samo novac pune vrijednosti, bez ikakvih obeležja bilo koje pojedinačne države. </a:t>
            </a:r>
          </a:p>
          <a:p>
            <a:pPr lvl="1" indent="-182880" algn="just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/>
              <a:t>Tako bi funkciju svjetskog novca moglo da vrši zlato (ili srebro), kao i devize koje su opšte priznate kao sredstvo plaćanja, pri čemu se najčešće uzima u obzir dolar ili euro.</a:t>
            </a:r>
            <a:endParaRPr lang="sr-Latn-CS" altLang="sr-Latn-RS" sz="3200" dirty="0" smtClean="0">
              <a:solidFill>
                <a:schemeClr val="accent1"/>
              </a:solidFill>
            </a:endParaRPr>
          </a:p>
          <a:p>
            <a:pPr marL="182880" indent="-182880" algn="just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sr-Latn-R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</a:t>
            </a:r>
            <a:r>
              <a:rPr lang="sr-Latn-CS" altLang="sr-Latn-R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onvertibilno</a:t>
            </a:r>
            <a:r>
              <a:rPr lang="en-US" altLang="sr-Latn-RS" sz="320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</a:t>
            </a:r>
            <a:r>
              <a:rPr lang="sr-Latn-CS" altLang="sr-Latn-RS" sz="3200" b="1" i="1" dirty="0" smtClean="0"/>
              <a:t> </a:t>
            </a:r>
            <a:r>
              <a:rPr lang="en-US" altLang="sr-Latn-RS" sz="3200" b="1" i="1" dirty="0" smtClean="0"/>
              <a:t> </a:t>
            </a:r>
            <a:r>
              <a:rPr lang="sr-Latn-CS" altLang="sr-Latn-RS" sz="3200" dirty="0" smtClean="0"/>
              <a:t>podrazumeva sposobnost zamjene novca za zlato ili za novac druge zemlje.</a:t>
            </a:r>
            <a:endParaRPr lang="en-US" altLang="sr-Latn-RS" sz="3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CS" sz="3600" b="1" dirty="0" smtClean="0"/>
              <a:t>Novac kao obračunsko sredstvo (sredstvo plaćanja)</a:t>
            </a:r>
            <a:endParaRPr lang="en-US" sz="3600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182880" indent="-18288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Obračunska</a:t>
            </a:r>
            <a:r>
              <a:rPr lang="sr-Latn-CS" altLang="sr-Latn-RS" sz="3200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r-Latn-CS" altLang="sr-Latn-R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jedinica</a:t>
            </a:r>
            <a:r>
              <a:rPr lang="sr-Latn-CS" altLang="sr-Latn-RS" sz="3200" dirty="0" smtClean="0"/>
              <a:t> predstavlja mjerilo na osnovu kojeg ljudi određuju cijene  i registruju svoje dugove. </a:t>
            </a: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Novac kao obračunska jedinica</a:t>
            </a:r>
            <a:r>
              <a:rPr lang="sr-Latn-CS" altLang="sr-Latn-RS" sz="3200" dirty="0" smtClean="0"/>
              <a:t> podrazumijeva da se sve prodaje i kupuje za novčane jedinice.</a:t>
            </a:r>
            <a:r>
              <a:rPr lang="en-US" altLang="sr-Latn-RS" sz="3200" dirty="0" smtClean="0"/>
              <a:t> </a:t>
            </a:r>
            <a:endParaRPr lang="sr-Latn-CS" altLang="sr-Latn-RS" sz="3200" dirty="0" smtClean="0"/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/>
              <a:t>Tako je kod nas standardno sredstvo plaćanja  </a:t>
            </a:r>
            <a:r>
              <a:rPr lang="sr-Latn-CS" altLang="sr-Latn-RS" sz="3200" i="1" dirty="0" smtClean="0"/>
              <a:t>KM</a:t>
            </a:r>
            <a:r>
              <a:rPr lang="sr-Latn-CS" altLang="sr-Latn-RS" sz="3200" dirty="0" smtClean="0"/>
              <a:t>, a u EU </a:t>
            </a:r>
            <a:r>
              <a:rPr lang="sr-Latn-CS" altLang="sr-Latn-RS" sz="3200" i="1" dirty="0" smtClean="0"/>
              <a:t>euro</a:t>
            </a:r>
            <a:r>
              <a:rPr lang="sr-Latn-CS" altLang="sr-Latn-RS" sz="3200" dirty="0" smtClean="0"/>
              <a:t>. </a:t>
            </a:r>
            <a:endParaRPr lang="en-US" altLang="sr-Latn-RS" sz="3200" dirty="0" smtClean="0"/>
          </a:p>
          <a:p>
            <a:pPr marL="182880" indent="-18288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altLang="sr-Latn-RS" sz="2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9AF5F354-688C-4D87-ADA1-2634E611A1FC}" type="slidenum">
              <a:rPr lang="en-US" altLang="sr-Latn-RS">
                <a:solidFill>
                  <a:srgbClr val="FFFFFF"/>
                </a:solidFill>
              </a:rPr>
              <a:pPr/>
              <a:t>12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729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600" b="1" dirty="0" err="1" smtClean="0"/>
              <a:t>Oblici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novca</a:t>
            </a:r>
            <a:r>
              <a:rPr lang="en-US" sz="3600" b="1" dirty="0" smtClean="0"/>
              <a:t> u </a:t>
            </a:r>
            <a:r>
              <a:rPr lang="en-US" sz="3600" b="1" dirty="0" err="1" smtClean="0"/>
              <a:t>opticaju</a:t>
            </a:r>
            <a:r>
              <a:rPr lang="en-US" sz="3600" dirty="0" smtClean="0"/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altLang="sr-Latn-RS" sz="4000" b="1" dirty="0" smtClean="0"/>
              <a:t>Robni</a:t>
            </a:r>
          </a:p>
          <a:p>
            <a:r>
              <a:rPr lang="sr-Latn-CS" altLang="sr-Latn-RS" sz="4000" b="1" dirty="0" smtClean="0"/>
              <a:t>Metalni</a:t>
            </a:r>
          </a:p>
          <a:p>
            <a:r>
              <a:rPr lang="sr-Latn-CS" altLang="sr-Latn-RS" sz="4000" b="1" dirty="0" smtClean="0"/>
              <a:t>Papirni </a:t>
            </a:r>
          </a:p>
          <a:p>
            <a:r>
              <a:rPr lang="sr-Latn-CS" altLang="sr-Latn-RS" sz="4000" b="1" dirty="0" smtClean="0"/>
              <a:t>Transakcijski novac</a:t>
            </a:r>
          </a:p>
          <a:p>
            <a:r>
              <a:rPr lang="sr-Latn-CS" altLang="sr-Latn-RS" sz="4000" b="1" dirty="0" smtClean="0"/>
              <a:t>Elektronski novac</a:t>
            </a:r>
            <a:endParaRPr lang="en-US" altLang="sr-Latn-RS" sz="4000" b="1" dirty="0" smtClean="0"/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517EBF29-3E4C-4FFC-A2A9-C3D58EE354A8}" type="slidenum">
              <a:rPr lang="en-US" altLang="sr-Latn-RS">
                <a:solidFill>
                  <a:srgbClr val="FFFFFF"/>
                </a:solidFill>
              </a:rPr>
              <a:pPr/>
              <a:t>13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635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357298"/>
            <a:ext cx="8329642" cy="4967302"/>
          </a:xfrm>
        </p:spPr>
        <p:txBody>
          <a:bodyPr rtlCol="0">
            <a:normAutofit lnSpcReduction="10000"/>
          </a:bodyPr>
          <a:lstStyle/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b="1" i="1" dirty="0" smtClean="0"/>
              <a:t>Robni novac </a:t>
            </a:r>
            <a:r>
              <a:rPr lang="en-US" altLang="sr-Latn-RS" sz="3200" dirty="0" smtClean="0"/>
              <a:t>-</a:t>
            </a:r>
            <a:r>
              <a:rPr lang="sr-Latn-CS" altLang="sr-Latn-RS" sz="3200" dirty="0" smtClean="0"/>
              <a:t>začin, duvan, pirinač itd. </a:t>
            </a:r>
          </a:p>
          <a:p>
            <a:pPr marL="182880" indent="-182880">
              <a:buNone/>
              <a:defRPr/>
            </a:pPr>
            <a:r>
              <a:rPr lang="en-US" altLang="sr-Latn-RS" sz="3200" dirty="0" smtClean="0"/>
              <a:t> </a:t>
            </a:r>
            <a:r>
              <a:rPr lang="en-US" altLang="sr-Latn-RS" sz="3200" i="1" dirty="0"/>
              <a:t>-</a:t>
            </a:r>
            <a:r>
              <a:rPr lang="sr-Latn-CS" altLang="sr-Latn-RS" sz="3200" i="1" dirty="0"/>
              <a:t>Zlato i srebro</a:t>
            </a:r>
            <a:r>
              <a:rPr lang="sr-Latn-CS" altLang="sr-Latn-RS" sz="3200" dirty="0"/>
              <a:t> </a:t>
            </a: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sr-Latn-RS" sz="3200" b="1" dirty="0" err="1" smtClean="0"/>
              <a:t>Metalni</a:t>
            </a:r>
            <a:r>
              <a:rPr lang="en-US" altLang="sr-Latn-RS" sz="3200" b="1" dirty="0" smtClean="0"/>
              <a:t> </a:t>
            </a:r>
            <a:r>
              <a:rPr lang="en-US" altLang="sr-Latn-RS" sz="3200" b="1" dirty="0" err="1" smtClean="0"/>
              <a:t>novac</a:t>
            </a:r>
            <a:endParaRPr lang="en-US" altLang="sr-Latn-RS" sz="3200" b="1" dirty="0" smtClean="0"/>
          </a:p>
          <a:p>
            <a:pPr marL="182880" indent="-18288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sr-Latn-RS" sz="3200" dirty="0" smtClean="0"/>
              <a:t>-</a:t>
            </a:r>
            <a:r>
              <a:rPr lang="sr-Latn-CS" altLang="sr-Latn-RS" sz="3200" dirty="0" smtClean="0"/>
              <a:t>Država vremenom počinje da stavlja znakove na komade zlata kojima garantuje da ti komadi predstavljaju određenu količinu i kvalitet zlata.</a:t>
            </a:r>
            <a:r>
              <a:rPr lang="en-US" altLang="sr-Latn-RS" sz="3200" dirty="0" smtClean="0"/>
              <a:t> </a:t>
            </a:r>
            <a:endParaRPr lang="sr-Latn-CS" altLang="sr-Latn-RS" sz="3200" dirty="0" smtClean="0"/>
          </a:p>
          <a:p>
            <a:pPr marL="182880" indent="-18288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sr-Latn-R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sr-Latn-CS" altLang="sr-Latn-R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Moneta</a:t>
            </a:r>
            <a:r>
              <a:rPr lang="sr-Latn-CS" altLang="sr-Latn-RS" sz="3200" dirty="0" smtClean="0"/>
              <a:t> predstavlja oznaku za određenu vrstu kovanog novca čiji oblik, kvalitet, težinu i naziv određuje država.</a:t>
            </a:r>
            <a:r>
              <a:rPr lang="en-US" altLang="sr-Latn-RS" sz="3200" dirty="0" smtClean="0"/>
              <a:t> </a:t>
            </a:r>
          </a:p>
          <a:p>
            <a:pPr marL="182880" indent="-18288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altLang="sr-Latn-RS" sz="2800" dirty="0" smtClean="0"/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sr-Latn-RS" sz="2000" b="1" dirty="0" smtClean="0"/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sr-Latn-RS" sz="2000" dirty="0" smtClean="0"/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sr-Latn-RS" dirty="0" smtClean="0"/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25EEEEDD-8A6C-4816-A6D0-BCC2AAC5F0A9}" type="slidenum">
              <a:rPr lang="en-US" altLang="sr-Latn-RS">
                <a:solidFill>
                  <a:srgbClr val="FFFFFF"/>
                </a:solidFill>
              </a:rPr>
              <a:pPr/>
              <a:t>14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767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900" b="1" dirty="0" err="1" smtClean="0"/>
              <a:t>Oblici</a:t>
            </a:r>
            <a:r>
              <a:rPr lang="en-US" sz="4900" b="1" dirty="0" smtClean="0"/>
              <a:t> </a:t>
            </a:r>
            <a:r>
              <a:rPr lang="en-US" sz="4900" b="1" dirty="0" err="1" smtClean="0"/>
              <a:t>novca</a:t>
            </a:r>
            <a:r>
              <a:rPr lang="en-US" sz="4900" b="1" dirty="0" smtClean="0"/>
              <a:t> u </a:t>
            </a:r>
            <a:r>
              <a:rPr lang="en-US" sz="4900" b="1" dirty="0" err="1" smtClean="0"/>
              <a:t>opticaju</a:t>
            </a:r>
            <a:r>
              <a:rPr lang="en-US" sz="4900" b="1" dirty="0" smtClean="0"/>
              <a:t> </a:t>
            </a:r>
            <a:r>
              <a:rPr lang="sr-Latn-CS" dirty="0" smtClean="0"/>
              <a:t/>
            </a:r>
            <a:br>
              <a:rPr lang="sr-Latn-CS" dirty="0" smtClean="0"/>
            </a:br>
            <a:endParaRPr lang="en-US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142984"/>
            <a:ext cx="8401080" cy="5181616"/>
          </a:xfrm>
        </p:spPr>
        <p:txBody>
          <a:bodyPr>
            <a:noAutofit/>
          </a:bodyPr>
          <a:lstStyle/>
          <a:p>
            <a:endParaRPr lang="sr-Latn-ME" altLang="sr-Latn-RS" sz="3200" b="1" dirty="0" smtClean="0"/>
          </a:p>
          <a:p>
            <a:r>
              <a:rPr lang="en-US" altLang="sr-Latn-RS" sz="3200" b="1" dirty="0" err="1" smtClean="0"/>
              <a:t>Papirni</a:t>
            </a:r>
            <a:r>
              <a:rPr lang="en-US" altLang="sr-Latn-RS" sz="3200" b="1" dirty="0" smtClean="0"/>
              <a:t> </a:t>
            </a:r>
            <a:r>
              <a:rPr lang="en-US" altLang="sr-Latn-RS" sz="3200" b="1" dirty="0" err="1" smtClean="0"/>
              <a:t>novac</a:t>
            </a:r>
            <a:r>
              <a:rPr lang="en-US" altLang="sr-Latn-RS" sz="3200" b="1" dirty="0" smtClean="0"/>
              <a:t>- </a:t>
            </a:r>
            <a:r>
              <a:rPr lang="en-US" altLang="sr-Latn-RS" sz="3200" dirty="0" smtClean="0"/>
              <a:t>d</a:t>
            </a:r>
            <a:r>
              <a:rPr lang="sr-Latn-CS" altLang="sr-Latn-RS" sz="3200" dirty="0" smtClean="0"/>
              <a:t>anas je u opticaju čisti papirni novac .</a:t>
            </a:r>
          </a:p>
          <a:p>
            <a:pPr algn="just"/>
            <a:r>
              <a:rPr lang="sr-Latn-CS" altLang="sr-Latn-RS" sz="3200" dirty="0" smtClean="0"/>
              <a:t>Za nastanak papirnog novca bila je neophodna uloga države koja će snagom prinude garantovati papirni novac kao posrednika u razmjeni robe.</a:t>
            </a:r>
            <a:r>
              <a:rPr lang="en-US" altLang="sr-Latn-RS" sz="3200" dirty="0" smtClean="0"/>
              <a:t> </a:t>
            </a:r>
          </a:p>
          <a:p>
            <a:pPr lvl="1"/>
            <a:endParaRPr lang="sr-Latn-CS" altLang="sr-Latn-RS" sz="3200" dirty="0" smtClean="0"/>
          </a:p>
          <a:p>
            <a:pPr lvl="1"/>
            <a:endParaRPr lang="en-US" altLang="sr-Latn-RS" sz="3200" dirty="0" smtClean="0"/>
          </a:p>
          <a:p>
            <a:pPr>
              <a:buFont typeface="Wingdings" pitchFamily="2" charset="2"/>
              <a:buNone/>
            </a:pPr>
            <a:endParaRPr lang="en-US" altLang="sr-Latn-RS" sz="2800" b="1" dirty="0" smtClean="0"/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A2D3DDE2-8848-4D90-B654-9C08F46BF0D3}" type="slidenum">
              <a:rPr lang="en-US" altLang="sr-Latn-RS">
                <a:solidFill>
                  <a:srgbClr val="FFFFFF"/>
                </a:solidFill>
              </a:rPr>
              <a:pPr/>
              <a:t>15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365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sr-Latn-RS" sz="3200" b="1" dirty="0" err="1" smtClean="0"/>
              <a:t>Transakcijski</a:t>
            </a:r>
            <a:r>
              <a:rPr lang="en-US" altLang="sr-Latn-RS" sz="3200" b="1" dirty="0" smtClean="0"/>
              <a:t> </a:t>
            </a:r>
            <a:r>
              <a:rPr lang="en-US" altLang="sr-Latn-RS" sz="3200" b="1" dirty="0" err="1" smtClean="0"/>
              <a:t>novac</a:t>
            </a:r>
            <a:endParaRPr lang="sr-Latn-ME" altLang="sr-Latn-RS" sz="3200" b="1" dirty="0" smtClean="0"/>
          </a:p>
          <a:p>
            <a:r>
              <a:rPr lang="en-US" altLang="sr-Latn-RS" sz="3200" b="1" dirty="0" smtClean="0"/>
              <a:t> </a:t>
            </a:r>
            <a:r>
              <a:rPr lang="sr-Latn-CS" altLang="sr-Latn-RS" sz="3200" dirty="0" smtClean="0"/>
              <a:t>Novac koji se koristi za transakcije.</a:t>
            </a:r>
          </a:p>
          <a:p>
            <a:pPr lvl="1"/>
            <a:r>
              <a:rPr lang="sr-Latn-CS" altLang="sr-Latn-RS" sz="3200" dirty="0" smtClean="0"/>
              <a:t>Kovani novac</a:t>
            </a:r>
            <a:r>
              <a:rPr lang="en-US" altLang="sr-Latn-RS" sz="3200" dirty="0" smtClean="0"/>
              <a:t> </a:t>
            </a:r>
            <a:endParaRPr lang="sr-Latn-CS" altLang="sr-Latn-RS" sz="3200" dirty="0" smtClean="0"/>
          </a:p>
          <a:p>
            <a:pPr lvl="1"/>
            <a:r>
              <a:rPr lang="sr-Latn-CS" altLang="sr-Latn-RS" sz="3200" dirty="0" smtClean="0"/>
              <a:t>Papirne novčanice</a:t>
            </a:r>
            <a:r>
              <a:rPr lang="en-US" altLang="sr-Latn-RS" sz="3200" dirty="0" smtClean="0"/>
              <a:t> </a:t>
            </a:r>
            <a:endParaRPr lang="sr-Latn-CS" altLang="sr-Latn-RS" sz="3200" dirty="0" smtClean="0"/>
          </a:p>
          <a:p>
            <a:pPr lvl="1"/>
            <a:r>
              <a:rPr lang="sr-Latn-CS" altLang="sr-Latn-RS" sz="3200" dirty="0" smtClean="0"/>
              <a:t>Čekovni računi </a:t>
            </a:r>
            <a:r>
              <a:rPr lang="en-US" altLang="sr-Latn-RS" sz="3200" dirty="0" smtClean="0"/>
              <a:t> </a:t>
            </a:r>
            <a:r>
              <a:rPr lang="sr-Latn-CS" altLang="sr-Latn-RS" sz="3200" dirty="0" smtClean="0"/>
              <a:t>( depoziti i bankovni novac)</a:t>
            </a:r>
          </a:p>
          <a:p>
            <a:pPr lvl="1"/>
            <a:r>
              <a:rPr lang="sr-Latn-CS" altLang="sr-Latn-RS" sz="3200" dirty="0" smtClean="0"/>
              <a:t>Elektronski novac ( kripto valute)</a:t>
            </a:r>
          </a:p>
          <a:p>
            <a:pPr lvl="1"/>
            <a:endParaRPr lang="sr-Latn-CS" altLang="sr-Latn-RS" sz="3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ME" dirty="0" smtClean="0"/>
          </a:p>
          <a:p>
            <a:endParaRPr lang="sr-Latn-ME" dirty="0" smtClean="0"/>
          </a:p>
          <a:p>
            <a:endParaRPr lang="sr-Latn-ME" dirty="0" smtClean="0"/>
          </a:p>
          <a:p>
            <a:pPr algn="ctr">
              <a:buNone/>
            </a:pPr>
            <a:r>
              <a:rPr lang="sr-Latn-ME" dirty="0" smtClean="0"/>
              <a:t>MONETARNI – NOVČANI  AGREGATI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CS" sz="3600" b="1" dirty="0" smtClean="0"/>
              <a:t>Novčani agregati – alternativne mjere novca:</a:t>
            </a:r>
            <a:r>
              <a:rPr lang="en-US" sz="3600" dirty="0" smtClean="0"/>
              <a:t>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sr-Latn-RS" sz="2800" b="1" dirty="0" smtClean="0"/>
              <a:t>Nov</a:t>
            </a:r>
            <a:r>
              <a:rPr lang="sr-Latn-RS" altLang="sr-Latn-RS" sz="2800" b="1" dirty="0" smtClean="0"/>
              <a:t>čana masa ili monetarna osnova </a:t>
            </a:r>
            <a:r>
              <a:rPr lang="sr-Latn-RS" altLang="sr-Latn-RS" sz="2800" dirty="0" smtClean="0"/>
              <a:t>predstavlja zbir gotovine u opticaju van banaka i bankarskih depozita.</a:t>
            </a:r>
          </a:p>
          <a:p>
            <a:pPr marL="0" indent="0">
              <a:buNone/>
            </a:pPr>
            <a:r>
              <a:rPr lang="sr-Latn-RS" altLang="sr-Latn-RS" sz="2800" dirty="0" smtClean="0"/>
              <a:t>U monetranoj oblasti, državu predstavlja centralna banka </a:t>
            </a:r>
          </a:p>
          <a:p>
            <a:pPr marL="0" indent="0">
              <a:buNone/>
            </a:pPr>
            <a:r>
              <a:rPr lang="sr-Latn-RS" altLang="sr-Latn-RS" sz="2800" dirty="0" smtClean="0"/>
              <a:t>Monetarna politika se sprovodi preko novčanih agregata, a to su:</a:t>
            </a:r>
          </a:p>
          <a:p>
            <a:pPr marL="0" indent="0">
              <a:buNone/>
            </a:pPr>
            <a:r>
              <a:rPr lang="sr-Latn-RS" altLang="sr-Latn-RS" sz="2800" dirty="0" smtClean="0"/>
              <a:t>M0- primarni novac</a:t>
            </a:r>
            <a:endParaRPr lang="sr-Latn-CS" altLang="sr-Latn-RS" sz="2800" dirty="0" smtClean="0"/>
          </a:p>
          <a:p>
            <a:pPr marL="0" indent="0">
              <a:buNone/>
            </a:pPr>
            <a:r>
              <a:rPr lang="sr-Latn-CS" altLang="sr-Latn-RS" sz="2800" dirty="0" smtClean="0"/>
              <a:t>M1</a:t>
            </a:r>
            <a:r>
              <a:rPr lang="en-US" altLang="sr-Latn-RS" sz="2800" dirty="0" smtClean="0"/>
              <a:t>- </a:t>
            </a:r>
            <a:r>
              <a:rPr lang="en-US" altLang="sr-Latn-RS" sz="2800" dirty="0" err="1" smtClean="0"/>
              <a:t>agregat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 smtClean="0"/>
              <a:t>ili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 smtClean="0"/>
              <a:t>nov</a:t>
            </a:r>
            <a:r>
              <a:rPr lang="sr-Latn-RS" altLang="sr-Latn-RS" sz="2800" dirty="0" smtClean="0"/>
              <a:t>čana masa u užem smislu</a:t>
            </a:r>
            <a:endParaRPr lang="sr-Latn-CS" altLang="sr-Latn-RS" sz="2800" dirty="0" smtClean="0"/>
          </a:p>
          <a:p>
            <a:pPr marL="0" indent="0">
              <a:buNone/>
            </a:pPr>
            <a:r>
              <a:rPr lang="sr-Latn-CS" altLang="sr-Latn-RS" sz="2800" dirty="0" smtClean="0"/>
              <a:t>M2</a:t>
            </a:r>
            <a:r>
              <a:rPr lang="en-US" altLang="sr-Latn-RS" sz="2800" dirty="0" smtClean="0"/>
              <a:t>-</a:t>
            </a:r>
            <a:r>
              <a:rPr lang="sr-Latn-RS" altLang="sr-Latn-RS" sz="2800" dirty="0" smtClean="0"/>
              <a:t> agregat ili novac u širem smislu</a:t>
            </a:r>
            <a:endParaRPr lang="sr-Latn-CS" altLang="sr-Latn-RS" sz="2800" dirty="0" smtClean="0"/>
          </a:p>
          <a:p>
            <a:pPr marL="0" indent="0">
              <a:buNone/>
            </a:pPr>
            <a:r>
              <a:rPr lang="sr-Latn-CS" altLang="sr-Latn-RS" sz="2800" dirty="0" smtClean="0"/>
              <a:t>M3 </a:t>
            </a:r>
            <a:r>
              <a:rPr lang="en-US" altLang="sr-Latn-RS" sz="2800" dirty="0" smtClean="0"/>
              <a:t>–</a:t>
            </a:r>
            <a:r>
              <a:rPr lang="sr-Latn-RS" altLang="sr-Latn-RS" sz="2800" dirty="0" smtClean="0"/>
              <a:t> kao najširi novčani agregat</a:t>
            </a:r>
            <a:endParaRPr lang="sr-Latn-CS" altLang="sr-Latn-RS" sz="2800" dirty="0" smtClean="0"/>
          </a:p>
          <a:p>
            <a:pPr marL="0" indent="0">
              <a:buNone/>
            </a:pPr>
            <a:r>
              <a:rPr lang="sr-Latn-CS" altLang="sr-Latn-RS" sz="2800" dirty="0" smtClean="0"/>
              <a:t>M4 ili NDA – neto domaća aktiva.</a:t>
            </a:r>
            <a:endParaRPr lang="en-US" altLang="sr-Latn-RS" sz="2800" dirty="0" smtClean="0"/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93B1A0E5-7A20-4598-80D4-F2FCD8B06BB9}" type="slidenum">
              <a:rPr lang="en-US" altLang="sr-Latn-RS">
                <a:solidFill>
                  <a:srgbClr val="FFFFFF"/>
                </a:solidFill>
              </a:rPr>
              <a:pPr/>
              <a:t>18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067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Primarni novac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Centralna banka</a:t>
            </a:r>
          </a:p>
          <a:p>
            <a:r>
              <a:rPr lang="sr-Latn-ME" dirty="0" smtClean="0"/>
              <a:t>Emisija novca</a:t>
            </a:r>
          </a:p>
          <a:p>
            <a:r>
              <a:rPr lang="sr-Latn-ME" dirty="0" smtClean="0"/>
              <a:t>Ponuda novca</a:t>
            </a:r>
          </a:p>
          <a:p>
            <a:r>
              <a:rPr lang="sr-Latn-ME" dirty="0" smtClean="0"/>
              <a:t>Monetarna potitika</a:t>
            </a:r>
          </a:p>
          <a:p>
            <a:r>
              <a:rPr lang="sr-Latn-ME" dirty="0" smtClean="0"/>
              <a:t>Funkcija CB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53347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r-Latn-ME" sz="3600" b="1" dirty="0" smtClean="0"/>
              <a:t>ŠTA JE </a:t>
            </a:r>
            <a:r>
              <a:rPr lang="en-US" sz="3600" b="1" dirty="0" smtClean="0"/>
              <a:t>NOVAC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142984"/>
            <a:ext cx="8229600" cy="5143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sr-Latn-RS" sz="3200" b="1" i="1" dirty="0" err="1" smtClean="0"/>
              <a:t>Novac</a:t>
            </a:r>
            <a:r>
              <a:rPr lang="en-US" altLang="sr-Latn-RS" sz="3200" b="1" i="1" dirty="0" smtClean="0"/>
              <a:t> u </a:t>
            </a:r>
            <a:r>
              <a:rPr lang="en-US" altLang="sr-Latn-RS" sz="3200" b="1" i="1" dirty="0" err="1" smtClean="0"/>
              <a:t>ekonomiji</a:t>
            </a:r>
            <a:r>
              <a:rPr lang="en-US" altLang="sr-Latn-RS" sz="3200" b="1" i="1" dirty="0" smtClean="0"/>
              <a:t> </a:t>
            </a:r>
            <a:r>
              <a:rPr lang="en-US" altLang="sr-Latn-RS" sz="3200" dirty="0" err="1" smtClean="0"/>
              <a:t>predstavlja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onu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imovinu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koju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su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ljudi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nesumnjivo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prihvatili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kao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sredstvo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pla</a:t>
            </a:r>
            <a:r>
              <a:rPr lang="sr-Latn-RS" altLang="sr-Latn-RS" sz="3200" dirty="0" smtClean="0"/>
              <a:t>ćanja, a koristi se za kupoprodaju dobara i usluga i izmirivanje finansijskih obaveza.</a:t>
            </a:r>
          </a:p>
          <a:p>
            <a:pPr marL="0" indent="0">
              <a:buNone/>
            </a:pPr>
            <a:r>
              <a:rPr lang="sr-Latn-CS" altLang="sr-Latn-RS" sz="3200" dirty="0" smtClean="0"/>
              <a:t>U prošlosti je novac bio raznih oblika i od različitih materijala</a:t>
            </a:r>
            <a:r>
              <a:rPr lang="en-US" altLang="sr-Latn-RS" sz="3200" dirty="0" smtClean="0"/>
              <a:t>.</a:t>
            </a:r>
          </a:p>
          <a:p>
            <a:pPr>
              <a:lnSpc>
                <a:spcPct val="90000"/>
              </a:lnSpc>
            </a:pPr>
            <a:endParaRPr lang="en-US" altLang="sr-Latn-RS" sz="2800" dirty="0" smtClean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endParaRPr lang="en-US" altLang="sr-Latn-RS" dirty="0" smtClean="0">
              <a:solidFill>
                <a:schemeClr val="accent1"/>
              </a:solidFill>
            </a:endParaRPr>
          </a:p>
          <a:p>
            <a:pPr>
              <a:buFont typeface="Wingdings" pitchFamily="2" charset="2"/>
              <a:buNone/>
            </a:pPr>
            <a:endParaRPr lang="en-US" altLang="sr-Latn-RS" dirty="0" smtClean="0"/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C1422D1B-35DC-41BE-A590-F6EDF3228F66}" type="slidenum">
              <a:rPr lang="en-US" altLang="sr-Latn-RS">
                <a:solidFill>
                  <a:srgbClr val="FFFFFF"/>
                </a:solidFill>
              </a:rPr>
              <a:pPr/>
              <a:t>2</a:t>
            </a:fld>
            <a:endParaRPr lang="en-US" altLang="sr-Latn-R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582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4825"/>
            <a:ext cx="8229600" cy="677863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CS" sz="4000" b="1" dirty="0" smtClean="0"/>
              <a:t>Novčani agregat – </a:t>
            </a:r>
            <a:r>
              <a:rPr lang="sr-Latn-CS" sz="4000" dirty="0" smtClean="0"/>
              <a:t>M1 </a:t>
            </a:r>
            <a:endParaRPr lang="en-US" sz="4000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 rtlCol="0">
            <a:normAutofit/>
          </a:bodyPr>
          <a:lstStyle/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(gotov novac + depozitni novac)</a:t>
            </a:r>
          </a:p>
          <a:p>
            <a:pPr marL="182880" indent="-18288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/>
              <a:t>Novčana masu M1 -  čine je potpuno likvidna potraživanja nebankarskih subjekata prema bankarskom sistemu.</a:t>
            </a:r>
            <a:r>
              <a:rPr lang="en-US" altLang="sr-Latn-RS" sz="3200" dirty="0" smtClean="0"/>
              <a:t> </a:t>
            </a:r>
            <a:endParaRPr lang="sr-Latn-CS" altLang="sr-Latn-RS" sz="3200" dirty="0" smtClean="0"/>
          </a:p>
          <a:p>
            <a:pPr marL="182880" indent="-18288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Nebankarski subjekti su</a:t>
            </a:r>
            <a:r>
              <a:rPr lang="sr-Latn-CS" altLang="sr-Latn-RS" sz="3200" dirty="0" smtClean="0"/>
              <a:t>: preduzeća u oblasti privrede, ustanove iz vanprivrede, država, stanovništvo, ostale finansijske institucije koje nisu u bankarskom sistemu i inostranstvo. </a:t>
            </a:r>
          </a:p>
          <a:p>
            <a:pPr marL="182880" indent="-182880" algn="just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altLang="sr-Latn-RS" sz="2000" dirty="0" smtClean="0"/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FD6FEAF7-1D35-4045-8544-DAB20456CA0A}" type="slidenum">
              <a:rPr lang="en-US" altLang="sr-Latn-RS">
                <a:solidFill>
                  <a:srgbClr val="FFFFFF"/>
                </a:solidFill>
              </a:rPr>
              <a:pPr/>
              <a:t>20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55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5643602"/>
          </a:xfrm>
        </p:spPr>
        <p:txBody>
          <a:bodyPr>
            <a:normAutofit lnSpcReduction="10000"/>
          </a:bodyPr>
          <a:lstStyle/>
          <a:p>
            <a:pPr marL="182880" indent="-18288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b="1" dirty="0" smtClean="0"/>
              <a:t>Novčanu masu obrazuju</a:t>
            </a:r>
            <a:r>
              <a:rPr lang="sr-Latn-CS" altLang="sr-Latn-RS" sz="3200" dirty="0" smtClean="0"/>
              <a:t>:</a:t>
            </a:r>
          </a:p>
          <a:p>
            <a:pPr marL="182880" indent="-18288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r-Latn-CS" altLang="sr-Latn-R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a) Gotov novac u opticaju</a:t>
            </a:r>
          </a:p>
          <a:p>
            <a:pPr lvl="1" indent="-182880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/>
              <a:t>sastoji iz novčanica i kovanog novca van posjeda bankarskog sistema</a:t>
            </a:r>
            <a:endParaRPr lang="sr-Latn-CS" altLang="sr-Latn-RS" sz="32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82880" indent="-18288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r-Latn-CS" altLang="sr-Latn-R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b) Depozitni novac,</a:t>
            </a:r>
            <a:r>
              <a:rPr lang="sr-Latn-CS" altLang="sr-Latn-RS" sz="3200" dirty="0" smtClean="0"/>
              <a:t> </a:t>
            </a:r>
            <a:endParaRPr lang="sr-Latn-CS" altLang="sr-Latn-RS" sz="32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 indent="-182880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/>
              <a:t>sastoji od: tekućih računa građana i trasnkcijskih računa drugih nebankarskih subjekata kod banaka; </a:t>
            </a:r>
          </a:p>
          <a:p>
            <a:pPr lvl="1" indent="-182880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/>
              <a:t>novčanih sredstava na zbirnim računima budžeta; </a:t>
            </a:r>
          </a:p>
          <a:p>
            <a:pPr lvl="1" indent="-182880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/>
              <a:t>sredstava izdvojena na posebnim računima za investicije, finansiranje zajedničke potrošnje, stambenu izgradnju itd.</a:t>
            </a:r>
            <a:endParaRPr lang="en-US" altLang="sr-Latn-RS" sz="3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785794"/>
            <a:ext cx="8258204" cy="5538806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sr-Latn-CS" altLang="sr-Latn-RS" sz="3200" b="1" i="1" dirty="0" smtClean="0"/>
              <a:t>Gotov novac </a:t>
            </a:r>
            <a:r>
              <a:rPr lang="sr-Latn-CS" altLang="sr-Latn-RS" sz="3200" dirty="0" smtClean="0"/>
              <a:t>su papirne novčanice i metalni novac u rukama najšire javnosti</a:t>
            </a:r>
            <a:r>
              <a:rPr lang="sr-Latn-CS" altLang="sr-Latn-RS" sz="3200" b="1" i="1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sr-Latn-CS" altLang="sr-Latn-RS" sz="3200" b="1" i="1" dirty="0" smtClean="0"/>
              <a:t>Tekući računi </a:t>
            </a:r>
            <a:r>
              <a:rPr lang="sr-Latn-CS" altLang="sr-Latn-RS" sz="3200" dirty="0" smtClean="0"/>
              <a:t> mogu da obavljaju istu tržišnu funkciju kao gotovina, sa istim stepenom likvidnosti.</a:t>
            </a:r>
          </a:p>
          <a:p>
            <a:pPr>
              <a:lnSpc>
                <a:spcPct val="90000"/>
              </a:lnSpc>
            </a:pPr>
            <a:r>
              <a:rPr lang="sr-Latn-CS" altLang="sr-Latn-RS" sz="3200" b="1" i="1" dirty="0" smtClean="0"/>
              <a:t>Gotovina </a:t>
            </a:r>
            <a:r>
              <a:rPr lang="sr-Latn-CS" altLang="sr-Latn-RS" sz="3200" dirty="0" smtClean="0"/>
              <a:t>je jedan dio zaliha novca.</a:t>
            </a:r>
            <a:endParaRPr lang="sr-Latn-CS" altLang="sr-Latn-RS" sz="3200" b="1" i="1" dirty="0" smtClean="0"/>
          </a:p>
          <a:p>
            <a:pPr>
              <a:lnSpc>
                <a:spcPct val="90000"/>
              </a:lnSpc>
            </a:pPr>
            <a:r>
              <a:rPr lang="sr-Latn-CS" altLang="sr-Latn-RS" sz="3200" b="1" i="1" dirty="0" smtClean="0"/>
              <a:t>Kreditne kartice</a:t>
            </a:r>
            <a:r>
              <a:rPr lang="sr-Latn-CS" altLang="sr-Latn-RS" sz="3200" dirty="0" smtClean="0"/>
              <a:t> su popularno sredstvo plaćanja. </a:t>
            </a:r>
          </a:p>
          <a:p>
            <a:pPr lvl="1">
              <a:lnSpc>
                <a:spcPct val="90000"/>
              </a:lnSpc>
            </a:pPr>
            <a:r>
              <a:rPr lang="sr-Latn-CS" altLang="sr-Latn-RS" sz="3200" dirty="0" smtClean="0"/>
              <a:t>Ljudi koriste kreditne kartice za  kupovinu. </a:t>
            </a:r>
          </a:p>
          <a:p>
            <a:pPr lvl="1">
              <a:lnSpc>
                <a:spcPct val="90000"/>
              </a:lnSpc>
            </a:pPr>
            <a:r>
              <a:rPr lang="sr-Latn-CS" altLang="sr-Latn-RS" sz="3200" dirty="0" smtClean="0"/>
              <a:t>Stanja na kreditnim karticama se moraju pokriti gotovinski ili over draftom.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714356"/>
            <a:ext cx="8258204" cy="561024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r-Latn-CS" altLang="sr-Latn-RS" sz="3200" dirty="0" smtClean="0"/>
              <a:t> Stoga su </a:t>
            </a:r>
            <a:r>
              <a:rPr lang="sr-Latn-CS" altLang="sr-Latn-RS" sz="3200" b="1" dirty="0" smtClean="0"/>
              <a:t>kreditne kartice samo </a:t>
            </a:r>
            <a:r>
              <a:rPr lang="sr-Latn-CS" altLang="sr-Latn-RS" sz="3200" b="1" i="1" dirty="0" smtClean="0"/>
              <a:t>način </a:t>
            </a:r>
            <a:r>
              <a:rPr lang="sr-Latn-CS" altLang="sr-Latn-RS" sz="3200" b="1" dirty="0" smtClean="0"/>
              <a:t>plaćanja, a ne krajnji oblik plaćanja </a:t>
            </a:r>
            <a:r>
              <a:rPr lang="sr-Latn-CS" altLang="sr-Latn-RS" sz="3200" dirty="0" smtClean="0"/>
              <a:t>( za kreditne kartice zaračunavaju proviziju i kamatu za ovu uslugu).</a:t>
            </a:r>
            <a:r>
              <a:rPr lang="sr-Latn-CS" altLang="sr-Latn-RS" sz="3200" b="1" dirty="0" smtClean="0"/>
              <a:t> </a:t>
            </a:r>
          </a:p>
          <a:p>
            <a:pPr>
              <a:lnSpc>
                <a:spcPct val="90000"/>
              </a:lnSpc>
            </a:pPr>
            <a:r>
              <a:rPr lang="sr-Latn-CS" altLang="sr-Latn-RS" sz="3200" dirty="0" smtClean="0"/>
              <a:t>Kartice same po sebi nisu lager vrijednosti, za razliku od gotovine ili bankovnih računa.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r-Latn-CS" sz="3600" b="1" dirty="0" smtClean="0"/>
              <a:t>Novčani agregat – </a:t>
            </a:r>
            <a:r>
              <a:rPr lang="sr-Latn-CS" sz="3600" dirty="0" smtClean="0"/>
              <a:t>M1</a:t>
            </a:r>
            <a:endParaRPr lang="en-US" sz="3600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sr-Latn-CS" altLang="sr-Latn-RS" sz="3200" dirty="0" smtClean="0"/>
              <a:t>Još jedna komponenta osnovnih zaliha novca su </a:t>
            </a:r>
            <a:r>
              <a:rPr lang="sr-Latn-CS" altLang="sr-Latn-RS" sz="3200" b="1" i="1" dirty="0" smtClean="0"/>
              <a:t>putnički čekovi</a:t>
            </a:r>
            <a:r>
              <a:rPr lang="sr-Latn-CS" altLang="sr-Latn-RS" sz="3200" dirty="0" smtClean="0"/>
              <a:t> koji se izdaju firmama koje nisu banke (na primer, American Express). </a:t>
            </a:r>
          </a:p>
          <a:p>
            <a:pPr lvl="1">
              <a:lnSpc>
                <a:spcPct val="90000"/>
              </a:lnSpc>
            </a:pPr>
            <a:r>
              <a:rPr lang="sr-Latn-CS" altLang="sr-Latn-RS" sz="3200" dirty="0" smtClean="0"/>
              <a:t>Takvi čekovi se mogu upotrebiti direktno u tržišnim transakcijama, kao i gotovina .</a:t>
            </a:r>
          </a:p>
          <a:p>
            <a:pPr>
              <a:lnSpc>
                <a:spcPct val="90000"/>
              </a:lnSpc>
            </a:pPr>
            <a:r>
              <a:rPr lang="sr-Latn-CS" altLang="sr-Latn-RS" sz="3200" dirty="0" smtClean="0"/>
              <a:t>Zbog toga što se ovakvi računi mogu upotrebiti direktno u transakcijama na tržištu (bez putovanja u banku), oni se zajedno mogu nazvati </a:t>
            </a:r>
            <a:r>
              <a:rPr lang="sr-Latn-CS" altLang="sr-Latn-RS" sz="3200" b="1" i="1" dirty="0" smtClean="0"/>
              <a:t>transakcioni računi </a:t>
            </a:r>
          </a:p>
          <a:p>
            <a:pPr lvl="1">
              <a:lnSpc>
                <a:spcPct val="90000"/>
              </a:lnSpc>
            </a:pPr>
            <a:r>
              <a:rPr lang="sr-Latn-CS" altLang="sr-Latn-RS" sz="3200" dirty="0" smtClean="0"/>
              <a:t>to je bankovni račun koji omogućava direktno plaćanje trećim licima.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sr-Latn-RS" altLang="sr-Latn-RS" sz="2000" dirty="0" smtClean="0"/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D2B3E115-C0E5-4196-B909-B7A26AA28BB5}" type="slidenum">
              <a:rPr lang="en-US" altLang="sr-Latn-RS">
                <a:solidFill>
                  <a:srgbClr val="FFFFFF"/>
                </a:solidFill>
              </a:rPr>
              <a:pPr/>
              <a:t>24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826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642918"/>
            <a:ext cx="8115328" cy="568168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sr-Latn-CS" altLang="sr-Latn-RS" sz="3200" dirty="0" smtClean="0"/>
              <a:t>S obzirom na to, da se sa prolaznih računa može trošiti kao i gotovina, oni se računaju kao dio zaliha novca. </a:t>
            </a:r>
          </a:p>
          <a:p>
            <a:pPr algn="just">
              <a:lnSpc>
                <a:spcPct val="80000"/>
              </a:lnSpc>
            </a:pPr>
            <a:r>
              <a:rPr lang="sr-Latn-CS" altLang="sr-Latn-RS" sz="3200" b="1" dirty="0" smtClean="0"/>
              <a:t>Dodavanjem stanja na prolaznim računima količini novčića i novčanica dobija se ukupna količina raspoloživog novca – tj. </a:t>
            </a:r>
            <a:r>
              <a:rPr lang="sr-Latn-CS" altLang="sr-Latn-RS" sz="3200" b="1" i="1" dirty="0" smtClean="0"/>
              <a:t>osnovne zalihe novca</a:t>
            </a:r>
            <a:r>
              <a:rPr lang="sr-Latn-CS" altLang="sr-Latn-RS" sz="3200" b="1" dirty="0" smtClean="0"/>
              <a:t> </a:t>
            </a:r>
          </a:p>
          <a:p>
            <a:pPr lvl="1" algn="just">
              <a:lnSpc>
                <a:spcPct val="80000"/>
              </a:lnSpc>
            </a:pPr>
            <a:r>
              <a:rPr lang="sr-Latn-CS" altLang="sr-Latn-RS" sz="3200" dirty="0" smtClean="0"/>
              <a:t>(novac u upotrebi + stanja na prolaznim računima, depoziti kod banaka i depozitnih institucija i putnički čekovi). </a:t>
            </a:r>
          </a:p>
          <a:p>
            <a:pPr>
              <a:lnSpc>
                <a:spcPct val="80000"/>
              </a:lnSpc>
            </a:pPr>
            <a:r>
              <a:rPr lang="sr-Latn-CS" altLang="sr-Latn-RS" sz="3200" b="1" dirty="0" smtClean="0"/>
              <a:t>Osnovne zalihe novca se skraćeno zovu M1.</a:t>
            </a:r>
            <a:r>
              <a:rPr lang="sr-Latn-CS" altLang="sr-Latn-RS" sz="3200" dirty="0" smtClean="0"/>
              <a:t> </a:t>
            </a:r>
            <a:endParaRPr lang="en-US" altLang="sr-Latn-RS" sz="3200" dirty="0" smtClean="0"/>
          </a:p>
          <a:p>
            <a:endParaRPr lang="en-US" sz="32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714356"/>
            <a:ext cx="8258204" cy="5610244"/>
          </a:xfrm>
        </p:spPr>
        <p:txBody>
          <a:bodyPr>
            <a:normAutofit/>
          </a:bodyPr>
          <a:lstStyle/>
          <a:p>
            <a:pPr marL="0" indent="0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sr-Latn-CS" altLang="sr-Latn-R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Novčana masa M1 + novac na dohvat ruke</a:t>
            </a:r>
          </a:p>
          <a:p>
            <a:pPr marL="182880" indent="-18288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b="1" dirty="0" smtClean="0"/>
              <a:t>M2 </a:t>
            </a:r>
            <a:r>
              <a:rPr lang="sr-Latn-CS" altLang="sr-Latn-RS" sz="3200" dirty="0" smtClean="0"/>
              <a:t>pored</a:t>
            </a:r>
            <a:r>
              <a:rPr lang="sr-Latn-CS" altLang="sr-Latn-RS" sz="3200" b="1" dirty="0" smtClean="0"/>
              <a:t> agregata M1 sadrži: </a:t>
            </a:r>
          </a:p>
          <a:p>
            <a:pPr lvl="1" indent="-182880" algn="just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b="1" dirty="0" smtClean="0"/>
              <a:t>ostale depozite po viđenju u domaćoj valuti</a:t>
            </a:r>
            <a:r>
              <a:rPr lang="sr-Latn-CS" altLang="sr-Latn-RS" sz="3200" b="1" i="1" dirty="0" smtClean="0"/>
              <a:t> </a:t>
            </a:r>
            <a:r>
              <a:rPr lang="sr-Latn-CS" altLang="sr-Latn-RS" sz="3200" i="1" dirty="0" smtClean="0"/>
              <a:t>(ulozi na štednim računima, državni depoziti po viđenju i drugi depoziti po viđenju); </a:t>
            </a:r>
          </a:p>
          <a:p>
            <a:pPr lvl="1" indent="-182880" algn="just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b="1" i="1" dirty="0" smtClean="0"/>
              <a:t>Kratkoročeni depoziti </a:t>
            </a:r>
            <a:r>
              <a:rPr lang="sr-Latn-CS" altLang="sr-Latn-RS" sz="3200" i="1" dirty="0" smtClean="0"/>
              <a:t>(depoziti u novčanicama); </a:t>
            </a:r>
          </a:p>
          <a:p>
            <a:pPr lvl="1" indent="-182880" algn="just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b="1" i="1" dirty="0" smtClean="0"/>
              <a:t>kratkoročne hartije od vrijednosti, </a:t>
            </a:r>
            <a:r>
              <a:rPr lang="sr-Latn-CS" altLang="sr-Latn-RS" sz="3200" dirty="0" smtClean="0"/>
              <a:t>što obično nazivamo </a:t>
            </a:r>
            <a:r>
              <a:rPr lang="sr-Latn-CS" altLang="sr-Latn-RS" sz="3200" b="1" i="1" dirty="0" smtClean="0"/>
              <a:t>kratkoročni transakcioni depozit.</a:t>
            </a:r>
            <a:endParaRPr lang="sr-Latn-CS" altLang="sr-Latn-RS" sz="3200" dirty="0" smtClean="0"/>
          </a:p>
          <a:p>
            <a:endParaRPr lang="en-US" sz="3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510334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CS" sz="3600" b="1" dirty="0" smtClean="0"/>
              <a:t>Novčani agregat – </a:t>
            </a:r>
            <a:r>
              <a:rPr lang="sr-Latn-CS" sz="3600" dirty="0" smtClean="0"/>
              <a:t>M3 </a:t>
            </a:r>
            <a:endParaRPr lang="en-US" sz="3600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357298"/>
            <a:ext cx="8401080" cy="496730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r-Latn-CS" altLang="sr-Latn-RS" sz="3200" b="1" dirty="0" smtClean="0"/>
              <a:t>M2 + devizne obaveze prema privrednim subjektima</a:t>
            </a:r>
            <a:endParaRPr lang="sr-Latn-CS" altLang="sr-Latn-RS" sz="3200" dirty="0" smtClean="0"/>
          </a:p>
          <a:p>
            <a:r>
              <a:rPr lang="sr-Latn-CS" altLang="sr-Latn-RS" sz="3200" dirty="0" smtClean="0"/>
              <a:t>Obuhvata: </a:t>
            </a:r>
          </a:p>
          <a:p>
            <a:pPr lvl="1"/>
            <a:r>
              <a:rPr lang="sr-Latn-CS" altLang="sr-Latn-RS" sz="3200" b="1" dirty="0" smtClean="0"/>
              <a:t>likvidna sredstva </a:t>
            </a:r>
            <a:r>
              <a:rPr lang="sr-Latn-CS" altLang="sr-Latn-RS" sz="3200" dirty="0" smtClean="0"/>
              <a:t>M1</a:t>
            </a:r>
            <a:r>
              <a:rPr lang="sr-Latn-CS" altLang="sr-Latn-RS" sz="3200" b="1" dirty="0" smtClean="0"/>
              <a:t> i </a:t>
            </a:r>
          </a:p>
          <a:p>
            <a:pPr lvl="1"/>
            <a:r>
              <a:rPr lang="sr-Latn-CS" altLang="sr-Latn-RS" sz="3200" b="1" dirty="0" smtClean="0"/>
              <a:t>novčana sredstva na dohvat ruke </a:t>
            </a:r>
            <a:r>
              <a:rPr lang="sr-Latn-CS" altLang="sr-Latn-RS" sz="3200" dirty="0" smtClean="0"/>
              <a:t>M2</a:t>
            </a:r>
            <a:r>
              <a:rPr lang="sr-Latn-CS" altLang="sr-Latn-RS" sz="3200" b="1" dirty="0" smtClean="0"/>
              <a:t> i </a:t>
            </a:r>
          </a:p>
          <a:p>
            <a:pPr lvl="1"/>
            <a:r>
              <a:rPr lang="sr-Latn-CS" altLang="sr-Latn-RS" sz="3200" b="1" dirty="0" smtClean="0"/>
              <a:t>dugoročne  obaveze bankarskog sistema prema nebankarskim subjektima, kao i </a:t>
            </a:r>
          </a:p>
          <a:p>
            <a:pPr lvl="1"/>
            <a:r>
              <a:rPr lang="sr-Latn-CS" altLang="sr-Latn-RS" sz="3200" b="1" dirty="0" smtClean="0"/>
              <a:t>kratkoročne i dugoročne devizne obaveze prema domaćim privrednim subjektima.</a:t>
            </a:r>
            <a:endParaRPr lang="sr-Latn-CS" altLang="sr-Latn-RS" sz="3200" dirty="0" smtClean="0"/>
          </a:p>
          <a:p>
            <a:pPr>
              <a:buFont typeface="Wingdings" pitchFamily="2" charset="2"/>
              <a:buNone/>
            </a:pPr>
            <a:endParaRPr lang="en-US" altLang="sr-Latn-RS" sz="1800" dirty="0" smtClean="0">
              <a:solidFill>
                <a:schemeClr val="accent1"/>
              </a:solidFill>
            </a:endParaRP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3788F9C9-FE8F-4670-A6F0-F3307E0280E7}" type="slidenum">
              <a:rPr lang="en-US" altLang="sr-Latn-RS">
                <a:solidFill>
                  <a:srgbClr val="FFFFFF"/>
                </a:solidFill>
              </a:rPr>
              <a:pPr/>
              <a:t>27</a:t>
            </a:fld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22533" name="Rectangle 4"/>
          <p:cNvSpPr>
            <a:spLocks noChangeArrowheads="1"/>
          </p:cNvSpPr>
          <p:nvPr/>
        </p:nvSpPr>
        <p:spPr bwMode="auto">
          <a:xfrm>
            <a:off x="0" y="2743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xmlns="" val="104173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CS" b="1" dirty="0" smtClean="0"/>
              <a:t>Neto-domaća aktiva – M4</a:t>
            </a:r>
            <a:r>
              <a:rPr lang="sr-Latn-CS" dirty="0" smtClean="0"/>
              <a:t> </a:t>
            </a:r>
            <a:endParaRPr lang="en-US" dirty="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214422"/>
            <a:ext cx="8229600" cy="4603434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sr-Latn-C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Novčana sredstva M3 + neto-devizna pasiva</a:t>
            </a:r>
            <a:r>
              <a:rPr lang="en-US" sz="3200" dirty="0" smtClean="0"/>
              <a:t> </a:t>
            </a:r>
            <a:endParaRPr lang="sr-Latn-CS" sz="3200" dirty="0" smtClean="0"/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sz="3600" dirty="0" smtClean="0"/>
              <a:t>Obuhvata: </a:t>
            </a:r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sz="3600" dirty="0" smtClean="0"/>
              <a:t>novčani agregat M3  + neto-devizne obaveze bankarskog sistema prema inostranstvu.</a:t>
            </a:r>
            <a:r>
              <a:rPr lang="sr-Latn-CS" sz="3600" b="1" dirty="0" smtClean="0"/>
              <a:t> 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97776363-C7E4-41EA-A770-8E25A6806542}" type="slidenum">
              <a:rPr lang="en-US" altLang="sr-Latn-RS">
                <a:solidFill>
                  <a:srgbClr val="FFFFFF"/>
                </a:solidFill>
              </a:rPr>
              <a:pPr/>
              <a:t>28</a:t>
            </a:fld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23557" name="Rectangle 4"/>
          <p:cNvSpPr>
            <a:spLocks noChangeArrowheads="1"/>
          </p:cNvSpPr>
          <p:nvPr/>
        </p:nvSpPr>
        <p:spPr bwMode="auto">
          <a:xfrm>
            <a:off x="0" y="27241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xmlns="" val="410476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714356"/>
            <a:ext cx="8258204" cy="5610244"/>
          </a:xfrm>
        </p:spPr>
        <p:txBody>
          <a:bodyPr/>
          <a:lstStyle/>
          <a:p>
            <a:pPr marL="274320" lvl="1" indent="-274320">
              <a:buClr>
                <a:schemeClr val="accent3"/>
              </a:buClr>
              <a:buSzPct val="95000"/>
            </a:pPr>
            <a:r>
              <a:rPr lang="sr-Latn-CS" sz="3200" b="1" dirty="0" smtClean="0"/>
              <a:t>Tu spadaju kratkoročne i dugoročne obaveze u devizama prema inostranstvu</a:t>
            </a:r>
            <a:r>
              <a:rPr lang="sr-Latn-C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r-Latn-CS" sz="3200" dirty="0" smtClean="0"/>
              <a:t>(redovni klirinški računi, obaveze po kreditima, oročeni depoziti stranih lica i druge obaveze prema inostranstvu).</a:t>
            </a:r>
            <a:r>
              <a:rPr lang="en-US" sz="3200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857232"/>
            <a:ext cx="8229600" cy="438912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altLang="sr-Latn-RS" sz="3200" b="1" i="1" dirty="0" err="1" smtClean="0"/>
              <a:t>Robni</a:t>
            </a:r>
            <a:r>
              <a:rPr lang="en-US" altLang="sr-Latn-RS" sz="3200" b="1" i="1" dirty="0" smtClean="0"/>
              <a:t> </a:t>
            </a:r>
            <a:r>
              <a:rPr lang="en-US" altLang="sr-Latn-RS" sz="3200" b="1" i="1" dirty="0" err="1"/>
              <a:t>novac</a:t>
            </a:r>
            <a:r>
              <a:rPr lang="en-US" altLang="sr-Latn-RS" sz="3200" b="1" i="1" dirty="0"/>
              <a:t> </a:t>
            </a:r>
            <a:r>
              <a:rPr lang="en-US" altLang="sr-Latn-RS" sz="3200" dirty="0"/>
              <a:t>je  </a:t>
            </a:r>
            <a:r>
              <a:rPr lang="en-US" altLang="sr-Latn-RS" sz="3200" dirty="0" err="1"/>
              <a:t>novac</a:t>
            </a:r>
            <a:r>
              <a:rPr lang="en-US" altLang="sr-Latn-RS" sz="3200" dirty="0"/>
              <a:t> u </a:t>
            </a:r>
            <a:r>
              <a:rPr lang="en-US" altLang="sr-Latn-RS" sz="3200" dirty="0" err="1"/>
              <a:t>vidu</a:t>
            </a:r>
            <a:r>
              <a:rPr lang="en-US" altLang="sr-Latn-RS" sz="3200" dirty="0"/>
              <a:t> robe </a:t>
            </a:r>
            <a:r>
              <a:rPr lang="en-US" altLang="sr-Latn-RS" sz="3200" dirty="0" err="1"/>
              <a:t>koja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ima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unutra</a:t>
            </a:r>
            <a:r>
              <a:rPr lang="sr-Latn-RS" altLang="sr-Latn-RS" sz="3200" dirty="0"/>
              <a:t>šnju vrijednost.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sr-Latn-CS" altLang="sr-Latn-RS" sz="3200" dirty="0" smtClean="0"/>
              <a:t>Novac iskovan od plemenitog metala zove se </a:t>
            </a:r>
            <a:r>
              <a:rPr lang="sr-Latn-CS" altLang="sr-Latn-RS" sz="3200" b="1" i="1" dirty="0" smtClean="0"/>
              <a:t>moneta</a:t>
            </a:r>
            <a:r>
              <a:rPr lang="sr-Latn-CS" altLang="sr-Latn-RS" sz="3200" dirty="0" smtClean="0"/>
              <a:t>.</a:t>
            </a:r>
            <a:r>
              <a:rPr lang="en-US" altLang="sr-Latn-RS" sz="3200" dirty="0" smtClean="0"/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sr-Latn-RS" sz="3200" dirty="0" smtClean="0"/>
              <a:t>O</a:t>
            </a:r>
            <a:r>
              <a:rPr lang="sr-Latn-CS" altLang="sr-Latn-RS" sz="3200" dirty="0" smtClean="0"/>
              <a:t>d druge polovine 20. vijeka u opticaju isključivo </a:t>
            </a:r>
            <a:r>
              <a:rPr lang="sr-Latn-CS" altLang="sr-Latn-RS" sz="3200" b="1" dirty="0" smtClean="0"/>
              <a:t>novac od papira i legura</a:t>
            </a:r>
            <a:r>
              <a:rPr lang="sr-Latn-CS" altLang="sr-Latn-RS" sz="3200" dirty="0" smtClean="0"/>
              <a:t>.</a:t>
            </a:r>
            <a:r>
              <a:rPr lang="en-US" altLang="sr-Latn-RS" sz="3200" dirty="0" smtClean="0"/>
              <a:t> </a:t>
            </a:r>
            <a:endParaRPr lang="sr-Latn-RS" altLang="sr-Latn-RS" sz="3200" dirty="0" smtClean="0"/>
          </a:p>
          <a:p>
            <a:pPr marL="0" indent="0">
              <a:buNone/>
            </a:pPr>
            <a:r>
              <a:rPr lang="sr-Latn-RS" altLang="sr-Latn-RS" sz="3200" dirty="0" smtClean="0"/>
              <a:t>Novac koji nema unutrašnju vrijednost naziva se </a:t>
            </a:r>
            <a:r>
              <a:rPr lang="sr-Latn-RS" altLang="sr-Latn-RS" sz="3200" b="1" i="1" dirty="0" smtClean="0"/>
              <a:t>dekretni ili fiat novac, </a:t>
            </a:r>
            <a:r>
              <a:rPr lang="sr-Latn-RS" altLang="sr-Latn-RS" sz="3200" dirty="0" smtClean="0"/>
              <a:t>koristi se na osnovu državnog dekreta.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229600" cy="115325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CS" sz="3600" b="1" dirty="0" smtClean="0"/>
              <a:t>FINANSIJSKI posrednici-  razvoj bankarskih poslova</a:t>
            </a:r>
            <a:endParaRPr lang="en-US" sz="3600" b="1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sr-Latn-CS" altLang="sr-Latn-RS" sz="3200" b="1" i="1" dirty="0" smtClean="0"/>
              <a:t>Razvoj bankarskih poslova</a:t>
            </a:r>
            <a:r>
              <a:rPr lang="en-US" altLang="sr-Latn-RS" sz="3200" dirty="0" smtClean="0"/>
              <a:t> </a:t>
            </a:r>
            <a:endParaRPr lang="sr-Latn-CS" altLang="sr-Latn-RS" sz="3200" dirty="0" smtClean="0"/>
          </a:p>
          <a:p>
            <a:r>
              <a:rPr lang="sr-Latn-CS" altLang="sr-Latn-RS" sz="3200" dirty="0" smtClean="0"/>
              <a:t>Nastalo je u Engleskoj sa pojavom zlatara koje su predstavljale skladište zlata i drugih vrijednosti u svrhu čuvanja.</a:t>
            </a:r>
            <a:r>
              <a:rPr lang="en-US" altLang="sr-Latn-RS" sz="3200" dirty="0" smtClean="0"/>
              <a:t> </a:t>
            </a:r>
            <a:endParaRPr lang="sr-Latn-CS" altLang="sr-Latn-RS" sz="3200" dirty="0" smtClean="0"/>
          </a:p>
          <a:p>
            <a:r>
              <a:rPr lang="sr-Latn-CS" altLang="sr-Latn-RS" sz="3200" dirty="0" smtClean="0"/>
              <a:t>Deponenti bi ostavili zlato na čuvanje (depozitaru</a:t>
            </a:r>
            <a:r>
              <a:rPr lang="en-US" altLang="sr-Latn-RS" sz="3200" dirty="0" smtClean="0"/>
              <a:t>-</a:t>
            </a:r>
            <a:r>
              <a:rPr lang="en-US" altLang="sr-Latn-RS" sz="3200" dirty="0" err="1" smtClean="0"/>
              <a:t>zlataru</a:t>
            </a:r>
            <a:r>
              <a:rPr lang="en-US" altLang="sr-Latn-RS" sz="3200" dirty="0" smtClean="0"/>
              <a:t>)</a:t>
            </a:r>
            <a:r>
              <a:rPr lang="sr-Latn-CS" altLang="sr-Latn-RS" sz="3200" dirty="0" smtClean="0"/>
              <a:t> i zauzvrat dobijali priznanicu o prijemu, a 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pri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podizanju</a:t>
            </a:r>
            <a:r>
              <a:rPr lang="en-US" altLang="sr-Latn-RS" sz="3200" dirty="0" smtClean="0"/>
              <a:t> bi </a:t>
            </a:r>
            <a:r>
              <a:rPr lang="en-US" altLang="sr-Latn-RS" sz="3200" dirty="0" err="1" smtClean="0"/>
              <a:t>platili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minimalnu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naknadu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za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usluge</a:t>
            </a:r>
            <a:r>
              <a:rPr lang="en-US" altLang="sr-Latn-RS" sz="3200" dirty="0" smtClean="0"/>
              <a:t> </a:t>
            </a:r>
            <a:r>
              <a:rPr lang="sr-Latn-RS" altLang="sr-Latn-RS" sz="3200" dirty="0" smtClean="0"/>
              <a:t>čuvanja i dobili zlato nazad. </a:t>
            </a:r>
          </a:p>
          <a:p>
            <a:endParaRPr lang="en-US" altLang="sr-Latn-RS" dirty="0" smtClean="0"/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70C57BE4-0BA2-4B1F-B4B1-3E5C2008AE2F}" type="slidenum">
              <a:rPr lang="en-US" altLang="sr-Latn-RS">
                <a:solidFill>
                  <a:srgbClr val="FFFFFF"/>
                </a:solidFill>
              </a:rPr>
              <a:pPr/>
              <a:t>30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963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571480"/>
            <a:ext cx="8258204" cy="5753120"/>
          </a:xfrm>
        </p:spPr>
        <p:txBody>
          <a:bodyPr/>
          <a:lstStyle/>
          <a:p>
            <a:r>
              <a:rPr lang="sr-Latn-RS" altLang="sr-Latn-RS" sz="3200" dirty="0" smtClean="0"/>
              <a:t>Vremenom su zlatari primijetili da ne moraju da vrate baš iste komade zlata vlasniku koji im  je povjerio zlato na čuvanje. </a:t>
            </a:r>
          </a:p>
          <a:p>
            <a:r>
              <a:rPr lang="sr-Latn-RS" altLang="sr-Latn-RS" sz="3200" dirty="0" smtClean="0"/>
              <a:t>Deponenti su bili voljni da prihvate bilo koji komad zlata, sve dok je njihova vrednost odgovarala komadima zlata koje su deponovali.</a:t>
            </a:r>
          </a:p>
          <a:p>
            <a:pPr algn="just"/>
            <a:r>
              <a:rPr lang="sr-Latn-RS" altLang="sr-Latn-RS" sz="3200" dirty="0" smtClean="0"/>
              <a:t>Ova mogućnost izdavanja deponentima različitih komada zlata, davala je zlatarima slobodu da mogu sami da pozajmljuju zlato.</a:t>
            </a:r>
            <a:endParaRPr lang="sr-Latn-CS" altLang="sr-Latn-RS" sz="3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r-Latn-CS" sz="3600" b="1" i="1" dirty="0" smtClean="0"/>
              <a:t>Razvoj bankarskih poslova</a:t>
            </a:r>
            <a:endParaRPr lang="en-US" sz="3600" b="1" i="1" dirty="0" smtClean="0"/>
          </a:p>
        </p:txBody>
      </p:sp>
      <p:sp>
        <p:nvSpPr>
          <p:cNvPr id="26627" name="Rectangle 27"/>
          <p:cNvSpPr>
            <a:spLocks noGrp="1" noChangeArrowheads="1"/>
          </p:cNvSpPr>
          <p:nvPr>
            <p:ph idx="1"/>
          </p:nvPr>
        </p:nvSpPr>
        <p:spPr>
          <a:xfrm>
            <a:off x="357158" y="1428736"/>
            <a:ext cx="8329642" cy="4895864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spcBef>
                <a:spcPct val="0"/>
              </a:spcBef>
              <a:buClrTx/>
              <a:buSzTx/>
              <a:buFont typeface="Wingdings" pitchFamily="2" charset="2"/>
              <a:buChar char="§"/>
            </a:pPr>
            <a:r>
              <a:rPr lang="sr-Latn-CS" altLang="sr-Latn-RS" sz="3200" dirty="0" smtClean="0"/>
              <a:t>U samom početku razvoja bankarstva, banke su držale stopostotno pokriće depozita po viđenju, pa nije bilo moguće kreiranje novca iz rezervi.</a:t>
            </a:r>
          </a:p>
          <a:p>
            <a:pPr algn="just">
              <a:lnSpc>
                <a:spcPct val="80000"/>
              </a:lnSpc>
              <a:spcBef>
                <a:spcPct val="0"/>
              </a:spcBef>
              <a:buClrTx/>
              <a:buSzTx/>
              <a:buFont typeface="Wingdings" pitchFamily="2" charset="2"/>
              <a:buChar char="§"/>
            </a:pPr>
            <a:r>
              <a:rPr lang="sr-Latn-CS" altLang="sr-Latn-RS" sz="3200" dirty="0" smtClean="0"/>
              <a:t>Zlatari-bankari su vremenom primetili da njihovi komitenti </a:t>
            </a:r>
            <a:r>
              <a:rPr lang="sr-Latn-CS" altLang="sr-Latn-RS" sz="3200" i="1" dirty="0" smtClean="0">
                <a:solidFill>
                  <a:schemeClr val="accent1"/>
                </a:solidFill>
              </a:rPr>
              <a:t>nikad ne povlače svoje depozite istovremeno.</a:t>
            </a:r>
          </a:p>
          <a:p>
            <a:pPr algn="just">
              <a:lnSpc>
                <a:spcPct val="80000"/>
              </a:lnSpc>
              <a:spcBef>
                <a:spcPct val="0"/>
              </a:spcBef>
              <a:buClrTx/>
              <a:buSzTx/>
              <a:buFont typeface="Wingdings" pitchFamily="2" charset="2"/>
              <a:buChar char="§"/>
            </a:pPr>
            <a:r>
              <a:rPr lang="sr-Latn-CS" altLang="sr-Latn-RS" sz="3200" dirty="0" smtClean="0">
                <a:solidFill>
                  <a:schemeClr val="accent1"/>
                </a:solidFill>
              </a:rPr>
              <a:t>Rezerve jednake ukupnim depozitima</a:t>
            </a:r>
            <a:r>
              <a:rPr lang="sr-Latn-CS" altLang="sr-Latn-RS" sz="3200" dirty="0" smtClean="0"/>
              <a:t> su potrebne samo onda kad je potrebno</a:t>
            </a:r>
            <a:r>
              <a:rPr lang="sr-Latn-CS" altLang="sr-Latn-RS" sz="3200" dirty="0" smtClean="0">
                <a:solidFill>
                  <a:schemeClr val="accent1"/>
                </a:solidFill>
              </a:rPr>
              <a:t> isplatiti sve</a:t>
            </a:r>
            <a:r>
              <a:rPr lang="sr-Latn-CS" altLang="sr-Latn-RS" sz="3200" dirty="0" smtClean="0"/>
              <a:t> </a:t>
            </a:r>
            <a:r>
              <a:rPr lang="sr-Latn-CS" altLang="sr-Latn-RS" sz="3200" dirty="0" smtClean="0">
                <a:solidFill>
                  <a:schemeClr val="accent1"/>
                </a:solidFill>
              </a:rPr>
              <a:t>depozite istovremeno</a:t>
            </a:r>
            <a:r>
              <a:rPr lang="sr-Latn-CS" altLang="sr-Latn-RS" sz="3200" dirty="0" smtClean="0"/>
              <a:t>. </a:t>
            </a:r>
            <a:r>
              <a:rPr lang="sr-Latn-CS" altLang="sr-Latn-RS" sz="3200" dirty="0" smtClean="0">
                <a:solidFill>
                  <a:schemeClr val="accent1"/>
                </a:solidFill>
              </a:rPr>
              <a:t>Ali ovo se gotovo nikad ne događa</a:t>
            </a:r>
            <a:r>
              <a:rPr lang="sr-Latn-CS" altLang="sr-Latn-RS" sz="3200" dirty="0" smtClean="0"/>
              <a:t>.</a:t>
            </a:r>
          </a:p>
          <a:p>
            <a:pPr algn="just">
              <a:lnSpc>
                <a:spcPct val="80000"/>
              </a:lnSpc>
              <a:spcBef>
                <a:spcPct val="0"/>
              </a:spcBef>
              <a:buClrTx/>
              <a:buSzTx/>
              <a:buFont typeface="Wingdings" pitchFamily="2" charset="2"/>
              <a:buChar char="§"/>
            </a:pPr>
            <a:r>
              <a:rPr lang="sr-Latn-CS" altLang="sr-Latn-RS" sz="2000" dirty="0" smtClean="0"/>
              <a:t> 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06A94902-4693-4C24-AE79-F9F5E0305F66}" type="slidenum">
              <a:rPr lang="en-US" altLang="sr-Latn-RS">
                <a:solidFill>
                  <a:srgbClr val="FFFFFF"/>
                </a:solidFill>
              </a:rPr>
              <a:pPr/>
              <a:t>32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01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571480"/>
            <a:ext cx="8186766" cy="5753120"/>
          </a:xfrm>
        </p:spPr>
        <p:txBody>
          <a:bodyPr/>
          <a:lstStyle/>
          <a:p>
            <a:pPr algn="just">
              <a:lnSpc>
                <a:spcPct val="80000"/>
              </a:lnSpc>
              <a:spcBef>
                <a:spcPct val="0"/>
              </a:spcBef>
              <a:buClrTx/>
              <a:buSzTx/>
              <a:buFont typeface="Wingdings" pitchFamily="2" charset="2"/>
              <a:buChar char="§"/>
            </a:pPr>
            <a:r>
              <a:rPr lang="sr-Latn-CS" altLang="sr-Latn-RS" sz="3200" dirty="0" smtClean="0"/>
              <a:t>Na određeni dan, jedni povlače svoje depozite, a drugi polažu svoj novac. Ove dve vrste transakcija su obično u ravnoteži.</a:t>
            </a:r>
          </a:p>
          <a:p>
            <a:pPr algn="just">
              <a:lnSpc>
                <a:spcPct val="80000"/>
              </a:lnSpc>
              <a:spcBef>
                <a:spcPct val="0"/>
              </a:spcBef>
              <a:buClrTx/>
              <a:buSzTx/>
              <a:buFont typeface="Wingdings" pitchFamily="2" charset="2"/>
              <a:buChar char="§"/>
            </a:pPr>
            <a:r>
              <a:rPr lang="sr-Latn-CS" altLang="sr-Latn-RS" sz="3200" dirty="0" smtClean="0"/>
              <a:t>Novac u obliku rezervi je sterilan tj. ne donosi nikakvu korist dok se drži u trezoru.</a:t>
            </a:r>
          </a:p>
          <a:p>
            <a:pPr algn="just">
              <a:lnSpc>
                <a:spcPct val="80000"/>
              </a:lnSpc>
              <a:spcBef>
                <a:spcPct val="0"/>
              </a:spcBef>
              <a:buClrTx/>
              <a:buSzTx/>
              <a:buFont typeface="Wingdings" pitchFamily="2" charset="2"/>
              <a:buChar char="§"/>
            </a:pPr>
            <a:r>
              <a:rPr lang="sr-Latn-CS" altLang="sr-Latn-RS" sz="3200" dirty="0" smtClean="0"/>
              <a:t>Banke su počele da koriste deponovani novac za kupovinu obveznica i drugih kamatonosnih hartija od vrednosti  i po tom osnovu da ostvaruju korist.</a:t>
            </a:r>
          </a:p>
          <a:p>
            <a:pPr algn="just">
              <a:lnSpc>
                <a:spcPct val="80000"/>
              </a:lnSpc>
              <a:spcBef>
                <a:spcPct val="0"/>
              </a:spcBef>
              <a:buClrTx/>
              <a:buSzTx/>
              <a:buFont typeface="Wingdings" pitchFamily="2" charset="2"/>
              <a:buChar char="§"/>
            </a:pPr>
            <a:r>
              <a:rPr lang="sr-Latn-CS" altLang="sr-Latn-RS" sz="3200" dirty="0" smtClean="0"/>
              <a:t>Da bi opstala na tržištu svaka banka nastoji da maksimizira profit kao razliku između ukupnih prihoda i ukupnih troškova.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428604"/>
            <a:ext cx="8258204" cy="5895996"/>
          </a:xfrm>
        </p:spPr>
        <p:txBody>
          <a:bodyPr>
            <a:normAutofit/>
          </a:bodyPr>
          <a:lstStyle/>
          <a:p>
            <a:pPr marL="182880" indent="-182880" algn="just" fontAlgn="auto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sr-Latn-CS" altLang="sr-Latn-R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Poslovi banaka</a:t>
            </a:r>
          </a:p>
          <a:p>
            <a:pPr marL="182880" indent="-182880" algn="just" fontAlgn="auto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sr-Latn-CS" altLang="sr-Latn-RS" sz="32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82880" indent="-182880" algn="just" fontAlgn="auto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sr-Latn-CS" altLang="sr-Latn-R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Finansijski posrednici</a:t>
            </a:r>
            <a:r>
              <a:rPr lang="sr-Latn-CS" altLang="sr-Latn-RS" sz="3200" dirty="0" smtClean="0"/>
              <a:t> su institucije kao što su:   banke, osiguravajuća društva, štedne i kreditne zadruge koje primaju depozite ili novac od jedne grupe svojih komitenata (građana i preduzeća) i pozajmljuje ih drugoj grupi ( građanima i preduzećima) ili kupuju obveznice i akcije.</a:t>
            </a:r>
          </a:p>
          <a:p>
            <a:pPr marL="182880" indent="-182880" algn="just" fontAlgn="auto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sr-Latn-CS" altLang="sr-Latn-RS" sz="3200" b="1" dirty="0" smtClean="0"/>
              <a:t>Banka</a:t>
            </a:r>
            <a:r>
              <a:rPr lang="sr-Latn-CS" altLang="sr-Latn-RS" sz="3200" dirty="0" smtClean="0"/>
              <a:t> je finansijska institucija koja ostvaruje profit kroz kreditiranja i zaduživanja.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857232"/>
            <a:ext cx="8258204" cy="5467368"/>
          </a:xfrm>
        </p:spPr>
        <p:txBody>
          <a:bodyPr>
            <a:normAutofit/>
          </a:bodyPr>
          <a:lstStyle/>
          <a:p>
            <a:pPr marL="182880" indent="-18288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/>
              <a:t>Banke</a:t>
            </a:r>
            <a:r>
              <a:rPr lang="sr-Latn-CS" altLang="sr-Latn-RS" sz="3200" b="1" i="1" dirty="0" smtClean="0"/>
              <a:t> </a:t>
            </a:r>
            <a:r>
              <a:rPr lang="sr-Latn-CS" altLang="sr-Latn-RS" sz="3200" dirty="0" smtClean="0"/>
              <a:t>primaju sredstva kao depozit i nabavkom na tržištu:</a:t>
            </a:r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/>
              <a:t> Dio tih sredstava drže kao </a:t>
            </a:r>
            <a:r>
              <a:rPr lang="sr-Latn-CS" altLang="sr-Latn-R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rezerve</a:t>
            </a:r>
            <a:r>
              <a:rPr lang="sr-Latn-CS" altLang="sr-Latn-RS" sz="3200" b="1" i="1" dirty="0" smtClean="0"/>
              <a:t>,</a:t>
            </a:r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b="1" i="1" dirty="0" smtClean="0"/>
              <a:t> </a:t>
            </a:r>
            <a:r>
              <a:rPr lang="sr-Latn-CS" altLang="sr-Latn-RS" sz="3200" dirty="0" smtClean="0"/>
              <a:t>dio za </a:t>
            </a:r>
            <a:r>
              <a:rPr lang="sr-Latn-CS" altLang="sr-Latn-R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davanje zajmova</a:t>
            </a:r>
            <a:r>
              <a:rPr lang="sr-Latn-CS" altLang="sr-Latn-RS" sz="3200" b="1" i="1" dirty="0" smtClean="0"/>
              <a:t> i </a:t>
            </a:r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/>
              <a:t> dio</a:t>
            </a:r>
            <a:r>
              <a:rPr lang="sr-Latn-CS" altLang="sr-Latn-RS" sz="3200" b="1" i="1" dirty="0" smtClean="0"/>
              <a:t> </a:t>
            </a:r>
            <a:r>
              <a:rPr lang="en-US" altLang="sr-Latn-RS" sz="3200" dirty="0" err="1" smtClean="0"/>
              <a:t>za</a:t>
            </a:r>
            <a:r>
              <a:rPr lang="en-US" altLang="sr-Latn-RS" sz="3200" b="1" i="1" dirty="0" smtClean="0"/>
              <a:t> </a:t>
            </a:r>
            <a:r>
              <a:rPr lang="sr-Latn-CS" altLang="sr-Latn-R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kupovinu HOV</a:t>
            </a:r>
            <a:r>
              <a:rPr lang="sr-Latn-CS" altLang="sr-Latn-RS" sz="3200" b="1" i="1" dirty="0" smtClean="0"/>
              <a:t>.</a:t>
            </a:r>
            <a:r>
              <a:rPr lang="sr-Latn-CS" altLang="sr-Latn-RS" sz="3200" dirty="0" smtClean="0"/>
              <a:t> </a:t>
            </a:r>
          </a:p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/>
              <a:t>Njihove se obaveze sastoje od </a:t>
            </a:r>
            <a:r>
              <a:rPr lang="sr-Latn-CS" altLang="sr-Latn-RS" sz="3200" b="1" i="1" dirty="0" smtClean="0"/>
              <a:t>depozita po viđenju i sredstava</a:t>
            </a:r>
            <a:r>
              <a:rPr lang="sr-Latn-CS" altLang="sr-Latn-RS" sz="3200" dirty="0" smtClean="0"/>
              <a:t> koje su oročili građani i preduzeća</a:t>
            </a:r>
          </a:p>
          <a:p>
            <a:endParaRPr lang="en-US" sz="32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r-Latn-CS" sz="3600" b="1" dirty="0" smtClean="0"/>
              <a:t>Poslovi banaka</a:t>
            </a:r>
            <a:endParaRPr lang="en-US" sz="3600" b="1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285860"/>
            <a:ext cx="8186766" cy="4840303"/>
          </a:xfrm>
        </p:spPr>
        <p:txBody>
          <a:bodyPr>
            <a:noAutofit/>
          </a:bodyPr>
          <a:lstStyle/>
          <a:p>
            <a:r>
              <a:rPr lang="en-US" altLang="sr-Latn-RS" sz="3200" dirty="0" smtClean="0"/>
              <a:t>D</a:t>
            </a:r>
            <a:r>
              <a:rPr lang="sr-Latn-RS" altLang="sr-Latn-RS" sz="3200" dirty="0" smtClean="0"/>
              <a:t>a bi obezbijedila sredstva banka svojim deponentima mora da obezbijedi povoljne kamatne stope.</a:t>
            </a:r>
          </a:p>
          <a:p>
            <a:r>
              <a:rPr lang="sr-Latn-RS" altLang="sr-Latn-RS" sz="3200" dirty="0" smtClean="0"/>
              <a:t>Kada je u pitanju domaća valuta, banka najveći dio novca pozajmi u vidu dozvole za pekoračenja računa domaćinstvima i kompanijama, uglavnom uz tržišne kamatne stope.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049BA288-0E35-4EE2-92DB-D8EAC5BC7E09}" type="slidenum">
              <a:rPr lang="en-US" altLang="sr-Latn-RS">
                <a:solidFill>
                  <a:srgbClr val="FFFFFF"/>
                </a:solidFill>
              </a:rPr>
              <a:pPr/>
              <a:t>36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01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Latn-RS" altLang="sr-Latn-RS" sz="3200" dirty="0" smtClean="0"/>
              <a:t>Dio sredstava se koristi za kupovinu različitih hartija od vrijednosti, a dio za investiranje u likvidnu aktivu, čime se obezbjeđuje likvidnost.</a:t>
            </a:r>
          </a:p>
          <a:p>
            <a:pPr algn="just"/>
            <a:r>
              <a:rPr lang="sr-Latn-RS" altLang="sr-Latn-RS" sz="3200" dirty="0" smtClean="0"/>
              <a:t>Dio drži u gotovini, kao najlikvidniji dio  aktive.</a:t>
            </a:r>
          </a:p>
          <a:p>
            <a:endParaRPr lang="en-US" altLang="sr-Latn-RS" sz="1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714356"/>
            <a:ext cx="8258204" cy="5610244"/>
          </a:xfrm>
        </p:spPr>
        <p:txBody>
          <a:bodyPr>
            <a:normAutofit/>
          </a:bodyPr>
          <a:lstStyle/>
          <a:p>
            <a:r>
              <a:rPr lang="sr-Latn-RS" altLang="sr-Latn-RS" sz="2800" dirty="0" smtClean="0"/>
              <a:t>Određeni dio sredstava, odnosno depozita, banka drži u CB u vidu rezervi, što se naziva </a:t>
            </a:r>
            <a:r>
              <a:rPr lang="sr-Latn-RS" altLang="sr-Latn-RS" sz="2800" b="1" dirty="0" smtClean="0"/>
              <a:t>stopom obaveznih rezervi.</a:t>
            </a:r>
          </a:p>
          <a:p>
            <a:r>
              <a:rPr lang="sr-Latn-RS" altLang="sr-Latn-RS" sz="2800" b="1" dirty="0" smtClean="0"/>
              <a:t>Rezerve su depoziti koje su banke  primile, ali ih ne koriste za pozajmice.</a:t>
            </a:r>
          </a:p>
          <a:p>
            <a:r>
              <a:rPr lang="sr-Latn-RS" altLang="sr-Latn-RS" sz="2800" b="1" dirty="0" smtClean="0"/>
              <a:t>Depoziti </a:t>
            </a:r>
            <a:r>
              <a:rPr lang="sr-Latn-RS" altLang="sr-Latn-RS" sz="2800" dirty="0" smtClean="0"/>
              <a:t>predstavljaju</a:t>
            </a:r>
            <a:r>
              <a:rPr lang="sr-Latn-RS" altLang="sr-Latn-RS" sz="2800" b="1" dirty="0" smtClean="0"/>
              <a:t>  </a:t>
            </a:r>
            <a:r>
              <a:rPr lang="sr-Latn-RS" altLang="sr-Latn-RS" sz="2800" dirty="0" smtClean="0"/>
              <a:t>pasivu banke, novac koji ona duguje deponentima. Na osnovu sopstvenog kapitala i depozita banka pozajmi novac domaćinstvima, preduzećima, vladi i inostranstvu.</a:t>
            </a:r>
          </a:p>
          <a:p>
            <a:r>
              <a:rPr lang="sr-Latn-RS" altLang="sr-Latn-RS" sz="2800" b="1" dirty="0" smtClean="0"/>
              <a:t>Razlika kamatne stope (SPRED) </a:t>
            </a:r>
            <a:r>
              <a:rPr lang="sr-Latn-RS" altLang="sr-Latn-RS" sz="2800" dirty="0" smtClean="0"/>
              <a:t>je razlika između kamatne stope kredita i kamatne stope depozita.</a:t>
            </a:r>
            <a:endParaRPr lang="sr-Latn-RS" altLang="sr-Latn-RS" sz="2800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CS" sz="3600" b="1" dirty="0" smtClean="0"/>
              <a:t>Proces višestrukog kreiranja - umnožavanja novca</a:t>
            </a:r>
            <a:r>
              <a:rPr lang="en-US" sz="3600" dirty="0" smtClean="0"/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sr-Latn-CS" altLang="sr-Latn-RS" sz="3200" dirty="0" smtClean="0"/>
              <a:t>Banke drže samo dio svojih depozita u rezervama koje pretvaraju u bankovni novac</a:t>
            </a:r>
            <a:r>
              <a:rPr lang="en-US" altLang="sr-Latn-RS" sz="3200" dirty="0" smtClean="0"/>
              <a:t>- </a:t>
            </a:r>
            <a:r>
              <a:rPr lang="en-US" altLang="sr-Latn-RS" sz="3200" b="1" dirty="0" err="1" smtClean="0"/>
              <a:t>bankastvo</a:t>
            </a:r>
            <a:r>
              <a:rPr lang="en-US" altLang="sr-Latn-RS" sz="3200" b="1" dirty="0" smtClean="0"/>
              <a:t> </a:t>
            </a:r>
            <a:r>
              <a:rPr lang="en-US" altLang="sr-Latn-RS" sz="3200" b="1" dirty="0" err="1" smtClean="0"/>
              <a:t>sa</a:t>
            </a:r>
            <a:r>
              <a:rPr lang="en-US" altLang="sr-Latn-RS" sz="3200" b="1" dirty="0" smtClean="0"/>
              <a:t> </a:t>
            </a:r>
            <a:r>
              <a:rPr lang="en-US" altLang="sr-Latn-RS" sz="3200" b="1" dirty="0" err="1" smtClean="0"/>
              <a:t>delimi</a:t>
            </a:r>
            <a:r>
              <a:rPr lang="sr-Latn-RS" altLang="sr-Latn-RS" sz="3200" b="1" dirty="0" smtClean="0"/>
              <a:t>čnim rezervama</a:t>
            </a:r>
            <a:r>
              <a:rPr lang="sr-Latn-CS" altLang="sr-Latn-RS" sz="3200" dirty="0" smtClean="0"/>
              <a:t>. </a:t>
            </a:r>
          </a:p>
          <a:p>
            <a:pPr algn="just">
              <a:lnSpc>
                <a:spcPct val="80000"/>
              </a:lnSpc>
            </a:pPr>
            <a:r>
              <a:rPr lang="sr-Latn-CS" altLang="sr-Latn-RS" sz="3200" dirty="0" smtClean="0"/>
              <a:t>Dvije su mogućnosti:</a:t>
            </a:r>
            <a:endParaRPr lang="sr-Latn-CS" altLang="sr-Latn-RS" sz="3200" b="1" i="1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r-Latn-CS" altLang="sr-Latn-RS" sz="3200" dirty="0" smtClean="0"/>
              <a:t>1. Centralna banka određuje količinu rezervi celokupnog sistema poslovnih banaka.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sr-Latn-CS" altLang="sr-Latn-RS" sz="3200" dirty="0" smtClean="0"/>
              <a:t>2. Koristeći novčane rezerve kao input, bankarski  sistem ih transformiše u mnogo veću količinu bankovnog novca.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sr-Latn-CS" altLang="sr-Latn-RS" sz="3200" dirty="0" smtClean="0"/>
              <a:t>	</a:t>
            </a:r>
            <a:endParaRPr lang="sr-Latn-RS" altLang="sr-Latn-RS" sz="3200" b="1" i="1" u="sng" dirty="0" smtClean="0"/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D73E2030-641E-47BD-96F2-64FF32FAE515}" type="slidenum">
              <a:rPr lang="en-US" altLang="sr-Latn-RS">
                <a:solidFill>
                  <a:srgbClr val="FFFFFF"/>
                </a:solidFill>
              </a:rPr>
              <a:pPr/>
              <a:t>39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036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b="1" dirty="0" smtClean="0"/>
              <a:t>F</a:t>
            </a:r>
            <a:r>
              <a:rPr lang="sr-Latn-ME" sz="3600" b="1" dirty="0" smtClean="0"/>
              <a:t>UNKCIJE NOVCA</a:t>
            </a:r>
            <a:r>
              <a:rPr lang="en-US" dirty="0" smtClean="0"/>
              <a:t>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 rtlCol="0">
            <a:normAutofit fontScale="85000" lnSpcReduction="20000"/>
          </a:bodyPr>
          <a:lstStyle/>
          <a:p>
            <a:pPr marL="182880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/>
              <a:t>N</a:t>
            </a:r>
            <a:r>
              <a:rPr lang="en-US" altLang="sr-Latn-RS" sz="3200" dirty="0" err="1" smtClean="0"/>
              <a:t>ovac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kao</a:t>
            </a:r>
            <a:r>
              <a:rPr lang="sr-Latn-ME" altLang="sr-Latn-RS" sz="3200" dirty="0" smtClean="0"/>
              <a:t>:</a:t>
            </a:r>
            <a:r>
              <a:rPr lang="en-US" altLang="sr-Latn-RS" sz="3200" dirty="0" smtClean="0"/>
              <a:t> </a:t>
            </a:r>
            <a:endParaRPr lang="sr-Latn-CS" altLang="sr-Latn-RS" sz="3200" dirty="0" smtClean="0"/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b="1" dirty="0" smtClean="0"/>
              <a:t>S</a:t>
            </a:r>
            <a:r>
              <a:rPr lang="en-US" altLang="sr-Latn-RS" b="1" dirty="0" err="1" smtClean="0"/>
              <a:t>redstvo</a:t>
            </a:r>
            <a:r>
              <a:rPr lang="en-US" altLang="sr-Latn-RS" b="1" dirty="0" smtClean="0"/>
              <a:t> </a:t>
            </a:r>
            <a:r>
              <a:rPr lang="en-US" altLang="sr-Latn-RS" b="1" dirty="0" err="1" smtClean="0"/>
              <a:t>razm</a:t>
            </a:r>
            <a:r>
              <a:rPr lang="sr-Latn-ME" altLang="sr-Latn-RS" b="1" dirty="0" smtClean="0"/>
              <a:t>j</a:t>
            </a:r>
            <a:r>
              <a:rPr lang="en-US" altLang="sr-Latn-RS" b="1" dirty="0" err="1" smtClean="0"/>
              <a:t>ene</a:t>
            </a:r>
            <a:endParaRPr lang="en-US" altLang="sr-Latn-RS" b="1" dirty="0" smtClean="0"/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b="1" dirty="0" smtClean="0"/>
              <a:t>S</a:t>
            </a:r>
            <a:r>
              <a:rPr lang="en-US" altLang="sr-Latn-RS" b="1" dirty="0" err="1" smtClean="0"/>
              <a:t>redstvo</a:t>
            </a:r>
            <a:r>
              <a:rPr lang="en-US" altLang="sr-Latn-RS" b="1" dirty="0" smtClean="0"/>
              <a:t> </a:t>
            </a:r>
            <a:r>
              <a:rPr lang="en-US" altLang="sr-Latn-RS" b="1" dirty="0" err="1" smtClean="0"/>
              <a:t>očuvanja</a:t>
            </a:r>
            <a:r>
              <a:rPr lang="en-US" altLang="sr-Latn-RS" b="1" dirty="0" smtClean="0"/>
              <a:t> </a:t>
            </a:r>
            <a:r>
              <a:rPr lang="en-US" altLang="sr-Latn-RS" b="1" dirty="0" err="1" smtClean="0"/>
              <a:t>vr</a:t>
            </a:r>
            <a:r>
              <a:rPr lang="sr-Latn-ME" altLang="sr-Latn-RS" b="1" dirty="0" smtClean="0"/>
              <a:t>ij</a:t>
            </a:r>
            <a:r>
              <a:rPr lang="en-US" altLang="sr-Latn-RS" b="1" dirty="0" err="1" smtClean="0"/>
              <a:t>ednosti</a:t>
            </a:r>
            <a:r>
              <a:rPr lang="en-US" altLang="sr-Latn-RS" b="1" dirty="0" smtClean="0"/>
              <a:t> i </a:t>
            </a:r>
          </a:p>
          <a:p>
            <a:pPr lvl="1" indent="-18288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sr-Latn-RS" b="1" dirty="0" smtClean="0"/>
              <a:t>O</a:t>
            </a:r>
            <a:r>
              <a:rPr lang="sr-Latn-CS" altLang="sr-Latn-RS" b="1" dirty="0" smtClean="0"/>
              <a:t>bračunska jedinica</a:t>
            </a:r>
          </a:p>
          <a:p>
            <a:pPr marL="457200" lvl="1" indent="0" fontAlgn="auto">
              <a:spcAft>
                <a:spcPts val="0"/>
              </a:spcAft>
              <a:buNone/>
              <a:defRPr/>
            </a:pPr>
            <a:r>
              <a:rPr lang="sr-Latn-CS" altLang="sr-Latn-RS" sz="3800" b="1" dirty="0" smtClean="0"/>
              <a:t>Trampa</a:t>
            </a:r>
            <a:endParaRPr lang="sr-Latn-RS" altLang="sr-Latn-RS" sz="3800" b="1" dirty="0" smtClean="0"/>
          </a:p>
          <a:p>
            <a:pPr marL="182880" indent="-18288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sr-Latn-RS" sz="3200" dirty="0" smtClean="0"/>
              <a:t>N</a:t>
            </a:r>
            <a:r>
              <a:rPr lang="sr-Latn-CS" altLang="sr-Latn-RS" sz="3200" dirty="0" smtClean="0"/>
              <a:t>ovac kao </a:t>
            </a:r>
            <a:r>
              <a:rPr lang="sr-Latn-CS" altLang="sr-Latn-R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sredstvo razmjene</a:t>
            </a:r>
            <a:r>
              <a:rPr lang="sr-Latn-CS" altLang="sr-Latn-RS" sz="3200" b="1" dirty="0" smtClean="0"/>
              <a:t>.</a:t>
            </a:r>
            <a:r>
              <a:rPr lang="sr-Latn-CS" altLang="sr-Latn-RS" sz="3200" dirty="0" smtClean="0"/>
              <a:t> </a:t>
            </a:r>
            <a:endParaRPr lang="en-US" altLang="sr-Latn-RS" sz="3200" dirty="0" smtClean="0"/>
          </a:p>
          <a:p>
            <a:pPr marL="182880" indent="-18288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sr-Latn-RS" sz="3200" dirty="0" smtClean="0"/>
              <a:t>T</a:t>
            </a:r>
            <a:r>
              <a:rPr lang="sr-Latn-CS" altLang="sr-Latn-RS" sz="3200" dirty="0" smtClean="0"/>
              <a:t>ržišn</a:t>
            </a:r>
            <a:r>
              <a:rPr lang="en-US" altLang="sr-Latn-RS" sz="3200" dirty="0" smtClean="0"/>
              <a:t>a</a:t>
            </a:r>
            <a:r>
              <a:rPr lang="sr-Latn-CS" altLang="sr-Latn-RS" sz="3200" dirty="0" smtClean="0"/>
              <a:t> ekonomij</a:t>
            </a:r>
            <a:r>
              <a:rPr lang="en-US" altLang="sr-Latn-RS" sz="3200" dirty="0" smtClean="0"/>
              <a:t>a. </a:t>
            </a:r>
          </a:p>
          <a:p>
            <a:pPr lvl="1" indent="-18288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RS" altLang="sr-Latn-RS" sz="3200" dirty="0" smtClean="0"/>
              <a:t>n</a:t>
            </a:r>
            <a:r>
              <a:rPr lang="sr-Latn-CS" altLang="sr-Latn-RS" sz="3200" dirty="0" smtClean="0"/>
              <a:t>ovac mora biti  prisutan u kupo-prodaji</a:t>
            </a:r>
            <a:r>
              <a:rPr lang="en-US" altLang="sr-Latn-RS" sz="3200" dirty="0" smtClean="0"/>
              <a:t> </a:t>
            </a:r>
          </a:p>
          <a:p>
            <a:pPr marL="182880" indent="-18288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sr-Latn-RS" sz="3200" dirty="0" err="1" smtClean="0"/>
              <a:t>Novac</a:t>
            </a:r>
            <a:r>
              <a:rPr lang="en-US" altLang="sr-Latn-RS" sz="3200" dirty="0" smtClean="0"/>
              <a:t> </a:t>
            </a:r>
            <a:r>
              <a:rPr lang="sr-Latn-CS" altLang="sr-Latn-RS" sz="3200" dirty="0" smtClean="0"/>
              <a:t>u funkciji </a:t>
            </a:r>
            <a:r>
              <a:rPr lang="sr-Latn-CS" altLang="sr-Latn-R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čuvanja vrijednosti</a:t>
            </a:r>
          </a:p>
          <a:p>
            <a:pPr lvl="1" indent="-18288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/>
              <a:t>mehanizam pretvaranja tekućih prihoda u buduće nabavke.</a:t>
            </a:r>
          </a:p>
          <a:p>
            <a:pPr marL="182880" indent="-18288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/>
              <a:t>Novac najčešće služi kao </a:t>
            </a:r>
            <a:r>
              <a:rPr lang="sr-Latn-CS" altLang="sr-Latn-R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standard</a:t>
            </a:r>
          </a:p>
          <a:p>
            <a:pPr lvl="1" indent="-18288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/>
              <a:t>mjera za vrijednost radi poređenja tržišne vrijednosti različitih roba.</a:t>
            </a:r>
            <a:endParaRPr lang="en-US" altLang="sr-Latn-RS" sz="3200" dirty="0" smtClean="0"/>
          </a:p>
          <a:p>
            <a:pPr lvl="1" indent="-182880" fontAlgn="auto">
              <a:spcAft>
                <a:spcPts val="0"/>
              </a:spcAft>
              <a:buFontTx/>
              <a:buNone/>
              <a:defRPr/>
            </a:pPr>
            <a:endParaRPr lang="sr-Latn-RS" altLang="sr-Latn-RS" b="1" dirty="0" smtClean="0"/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8B7B86C6-5AC7-4A02-A099-7FADE44E4D51}" type="slidenum">
              <a:rPr lang="en-US" altLang="sr-Latn-RS">
                <a:solidFill>
                  <a:srgbClr val="FFFFFF"/>
                </a:solidFill>
              </a:rPr>
              <a:pPr/>
              <a:t>4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113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714356"/>
            <a:ext cx="8258204" cy="5610244"/>
          </a:xfrm>
        </p:spPr>
        <p:txBody>
          <a:bodyPr>
            <a:noAutofit/>
          </a:bodyPr>
          <a:lstStyle/>
          <a:p>
            <a:pPr lvl="1">
              <a:lnSpc>
                <a:spcPct val="80000"/>
              </a:lnSpc>
              <a:buFontTx/>
              <a:buNone/>
            </a:pPr>
            <a:r>
              <a:rPr lang="sr-Latn-CS" altLang="sr-Latn-RS" sz="3200" dirty="0" smtClean="0"/>
              <a:t>Gotovina + rezerve (primarni novac) čine ponudu novca pod nazivom višestruka ekspanzija bankovnih depozita</a:t>
            </a:r>
            <a:r>
              <a:rPr lang="sr-Latn-CS" altLang="sr-Latn-RS" sz="3200" b="1" i="1" dirty="0" smtClean="0"/>
              <a:t>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sr-Latn-CS" altLang="sr-Latn-RS" sz="3200" b="1" dirty="0" smtClean="0"/>
              <a:t>Kreiranje depozita</a:t>
            </a:r>
            <a:r>
              <a:rPr lang="en-US" altLang="sr-Latn-RS" sz="3200" b="1" dirty="0" smtClean="0"/>
              <a:t>-</a:t>
            </a:r>
            <a:r>
              <a:rPr lang="en-US" altLang="sr-Latn-RS" sz="3200" b="1" dirty="0" err="1" smtClean="0"/>
              <a:t>novca</a:t>
            </a:r>
            <a:endParaRPr lang="en-US" altLang="sr-Latn-RS" sz="3200" b="1" dirty="0" smtClean="0"/>
          </a:p>
          <a:p>
            <a:r>
              <a:rPr lang="sr-Latn-CS" altLang="sr-Latn-RS" sz="3200" b="1" dirty="0" smtClean="0"/>
              <a:t>Novac stvara novac.</a:t>
            </a:r>
            <a:r>
              <a:rPr lang="en-US" altLang="sr-Latn-RS" sz="3200" dirty="0" smtClean="0"/>
              <a:t> </a:t>
            </a:r>
            <a:endParaRPr lang="sr-Latn-CS" altLang="sr-Latn-RS" sz="3200" dirty="0" smtClean="0"/>
          </a:p>
          <a:p>
            <a:r>
              <a:rPr lang="sr-Latn-CS" altLang="sr-Latn-RS" sz="3200" b="1" dirty="0" smtClean="0"/>
              <a:t>Banke same kreiraju novac.</a:t>
            </a:r>
            <a:r>
              <a:rPr lang="en-US" altLang="sr-Latn-RS" sz="3200" dirty="0" smtClean="0"/>
              <a:t> </a:t>
            </a:r>
            <a:endParaRPr lang="sr-Latn-CS" altLang="sr-Latn-RS" sz="3200" dirty="0" smtClean="0"/>
          </a:p>
          <a:p>
            <a:r>
              <a:rPr lang="sr-Latn-CS" altLang="sr-Latn-RS" sz="3200" b="1" dirty="0" smtClean="0"/>
              <a:t>Dva osnovna principa: </a:t>
            </a:r>
            <a:r>
              <a:rPr lang="sr-Latn-CS" altLang="sr-Latn-RS" sz="3200" dirty="0" smtClean="0"/>
              <a:t> </a:t>
            </a:r>
          </a:p>
          <a:p>
            <a:pPr lvl="1"/>
            <a:r>
              <a:rPr lang="sr-Latn-CS" altLang="sr-Latn-RS" sz="3200" b="1" dirty="0" smtClean="0"/>
              <a:t>bilansi na prolaznim računima su najveći dio zaliha novca; i </a:t>
            </a:r>
          </a:p>
          <a:p>
            <a:pPr lvl="1"/>
            <a:r>
              <a:rPr lang="sr-Latn-CS" altLang="sr-Latn-RS" sz="3200" b="1" dirty="0" smtClean="0"/>
              <a:t>banke kreiraju bilanse prolaznih računa davanjem kredita.</a:t>
            </a:r>
          </a:p>
          <a:p>
            <a:endParaRPr lang="en-US" sz="32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r-Latn-CS" sz="3600" b="1" i="1" dirty="0" smtClean="0"/>
              <a:t>Monopol banke - primjer</a:t>
            </a:r>
            <a:r>
              <a:rPr lang="sr-Latn-CS" sz="3600" dirty="0" smtClean="0"/>
              <a:t> </a:t>
            </a:r>
            <a:endParaRPr lang="en-US" sz="3600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sr-Latn-RS" sz="3200" dirty="0" err="1" smtClean="0"/>
              <a:t>Deponujete</a:t>
            </a:r>
            <a:r>
              <a:rPr lang="en-US" altLang="sr-Latn-RS" sz="3200" dirty="0" smtClean="0"/>
              <a:t> 1</a:t>
            </a:r>
            <a:r>
              <a:rPr lang="sr-Latn-ME" altLang="sr-Latn-RS" sz="3200" dirty="0" smtClean="0"/>
              <a:t>.</a:t>
            </a:r>
            <a:r>
              <a:rPr lang="en-US" altLang="sr-Latn-RS" sz="3200" dirty="0" smtClean="0"/>
              <a:t>000 </a:t>
            </a:r>
            <a:r>
              <a:rPr lang="sr-Latn-ME" altLang="sr-Latn-RS" sz="3200" dirty="0"/>
              <a:t>e</a:t>
            </a:r>
            <a:r>
              <a:rPr lang="sr-Latn-ME" altLang="sr-Latn-RS" sz="3200" dirty="0" smtClean="0"/>
              <a:t>u</a:t>
            </a:r>
            <a:r>
              <a:rPr lang="en-US" altLang="sr-Latn-RS" sz="3200" dirty="0" err="1" smtClean="0"/>
              <a:t>ra</a:t>
            </a:r>
            <a:r>
              <a:rPr lang="en-US" altLang="sr-Latn-RS" sz="3200" dirty="0" smtClean="0"/>
              <a:t> u </a:t>
            </a:r>
            <a:r>
              <a:rPr lang="en-US" altLang="sr-Latn-RS" sz="3200" i="1" dirty="0" smtClean="0"/>
              <a:t> </a:t>
            </a:r>
            <a:r>
              <a:rPr lang="en-US" altLang="sr-Latn-RS" sz="3200" i="1" dirty="0" err="1" smtClean="0"/>
              <a:t>banku</a:t>
            </a:r>
            <a:r>
              <a:rPr lang="en-US" altLang="sr-Latn-RS" sz="32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sr-Latn-CS" altLang="sr-Latn-RS" sz="3200" dirty="0" smtClean="0"/>
              <a:t>Kada deponujete gotovinu ili novčiće u banku, vi mijenjate sastav zaliha novca, a ne njegovu veličinu.</a:t>
            </a:r>
            <a:r>
              <a:rPr lang="en-US" altLang="sr-Latn-RS" sz="32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sr-Latn-CS" altLang="sr-Latn-RS" sz="3200" b="1" dirty="0" smtClean="0"/>
              <a:t>Šta će </a:t>
            </a:r>
            <a:r>
              <a:rPr lang="sr-Latn-CS" altLang="sr-Latn-RS" sz="3200" i="1" dirty="0" smtClean="0"/>
              <a:t>Privredna banka </a:t>
            </a:r>
            <a:r>
              <a:rPr lang="sr-Latn-CS" altLang="sr-Latn-RS" sz="3200" b="1" dirty="0" smtClean="0"/>
              <a:t>uraditi sa vašim depozitom? </a:t>
            </a:r>
            <a:endParaRPr lang="en-US" altLang="sr-Latn-RS" sz="3200" dirty="0" smtClean="0"/>
          </a:p>
          <a:p>
            <a:pPr>
              <a:lnSpc>
                <a:spcPct val="80000"/>
              </a:lnSpc>
            </a:pPr>
            <a:r>
              <a:rPr lang="en-US" altLang="sr-Latn-RS" sz="3200" b="1" dirty="0" smtClean="0"/>
              <a:t>B</a:t>
            </a:r>
            <a:r>
              <a:rPr lang="sr-Latn-CS" altLang="sr-Latn-RS" sz="3200" b="1" dirty="0" smtClean="0"/>
              <a:t>anke su tu da bi ostvarile profit, a profit se neće ostvariti samo čuvanjem novca. </a:t>
            </a:r>
            <a:endParaRPr lang="en-US" altLang="sr-Latn-RS" sz="3200" b="1" dirty="0" smtClean="0"/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56D61947-944D-4D82-B633-5D601BC25944}" type="slidenum">
              <a:rPr lang="en-US" altLang="sr-Latn-RS">
                <a:solidFill>
                  <a:srgbClr val="FFFFFF"/>
                </a:solidFill>
              </a:rPr>
              <a:pPr/>
              <a:t>41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300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785794"/>
            <a:ext cx="8329642" cy="5538806"/>
          </a:xfrm>
        </p:spPr>
        <p:txBody>
          <a:bodyPr/>
          <a:lstStyle/>
          <a:p>
            <a:pPr lvl="1">
              <a:lnSpc>
                <a:spcPct val="80000"/>
              </a:lnSpc>
            </a:pPr>
            <a:r>
              <a:rPr lang="sr-Latn-CS" altLang="sr-Latn-RS" sz="3200" dirty="0" smtClean="0"/>
              <a:t>One mogu zaračunati proviziju na čuvanje, ali ako je ona veoma visoka, vi jednostavno možete povući svoj depozit. </a:t>
            </a:r>
            <a:endParaRPr lang="en-US" altLang="sr-Latn-RS" sz="3200" dirty="0" smtClean="0"/>
          </a:p>
          <a:p>
            <a:pPr>
              <a:lnSpc>
                <a:spcPct val="80000"/>
              </a:lnSpc>
            </a:pPr>
            <a:r>
              <a:rPr lang="sr-Latn-CS" altLang="sr-Latn-RS" sz="3200" b="1" dirty="0" smtClean="0"/>
              <a:t>Da bi ostvarila dobit od vašeg depozita, </a:t>
            </a:r>
            <a:r>
              <a:rPr lang="sr-Latn-CS" altLang="sr-Latn-RS" sz="3200" i="1" dirty="0" smtClean="0"/>
              <a:t> banka </a:t>
            </a:r>
            <a:r>
              <a:rPr lang="sr-Latn-CS" altLang="sr-Latn-RS" sz="3200" b="1" dirty="0" smtClean="0"/>
              <a:t>će morati da ubaci vaš novac u opticaj. </a:t>
            </a:r>
            <a:endParaRPr lang="en-US" altLang="sr-Latn-RS" sz="3200" b="1" dirty="0" smtClean="0"/>
          </a:p>
          <a:p>
            <a:pPr lvl="1">
              <a:lnSpc>
                <a:spcPct val="80000"/>
              </a:lnSpc>
            </a:pPr>
            <a:r>
              <a:rPr lang="sr-Latn-CS" altLang="sr-Latn-RS" sz="3200" dirty="0" smtClean="0"/>
              <a:t>Ovo znači upotrebu vašeg depozita kao osnove za davanje zajma nekom ko je spreman da plati bankovnu kamatu za upotrebu novca u biznisu ili kupovinu trajnih dobara i sl.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510334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CS" b="1" dirty="0" smtClean="0"/>
              <a:t>Korišćenje zajma</a:t>
            </a:r>
            <a:r>
              <a:rPr lang="en-US" dirty="0" smtClean="0"/>
              <a:t>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357298"/>
            <a:ext cx="8329642" cy="4967302"/>
          </a:xfrm>
        </p:spPr>
        <p:txBody>
          <a:bodyPr>
            <a:noAutofit/>
          </a:bodyPr>
          <a:lstStyle/>
          <a:p>
            <a:r>
              <a:rPr lang="en-US" altLang="sr-Latn-RS" sz="3200" b="1" dirty="0" smtClean="0"/>
              <a:t>Mo</a:t>
            </a:r>
            <a:r>
              <a:rPr lang="sr-Latn-RS" altLang="sr-Latn-RS" sz="3200" b="1" dirty="0" smtClean="0"/>
              <a:t>ć kreiranja novca leži u bankarskom sistemu, a ne u jednoj banci</a:t>
            </a:r>
            <a:r>
              <a:rPr lang="sr-Latn-RS" altLang="sr-Latn-RS" sz="3200" dirty="0" smtClean="0"/>
              <a:t>.</a:t>
            </a:r>
          </a:p>
          <a:p>
            <a:r>
              <a:rPr lang="sr-Latn-RS" altLang="sr-Latn-RS" sz="3200" dirty="0" smtClean="0"/>
              <a:t>Drugo ograničenje na moć banke su </a:t>
            </a:r>
            <a:r>
              <a:rPr lang="sr-Latn-RS" altLang="sr-Latn-RS" sz="3200" b="1" dirty="0" smtClean="0"/>
              <a:t>vladine regulative</a:t>
            </a:r>
            <a:r>
              <a:rPr lang="en-US" altLang="sr-Latn-RS" sz="3200" b="1" dirty="0" smtClean="0"/>
              <a:t>- </a:t>
            </a:r>
            <a:r>
              <a:rPr lang="en-US" altLang="sr-Latn-RS" sz="3200" dirty="0" err="1" smtClean="0"/>
              <a:t>Centralna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banka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reguli</a:t>
            </a:r>
            <a:r>
              <a:rPr lang="sr-Latn-RS" altLang="sr-Latn-RS" sz="3200" dirty="0" smtClean="0"/>
              <a:t>še pozajmice banke i donosi odluku koliko novca banke koje vrše pozajmice mogu da imaju u obliku rezervi.</a:t>
            </a:r>
          </a:p>
          <a:p>
            <a:r>
              <a:rPr lang="sr-Latn-RS" altLang="sr-Latn-RS" sz="3200" b="1" dirty="0" smtClean="0"/>
              <a:t>Bankarstvo sa delimičnim rezervama </a:t>
            </a:r>
            <a:r>
              <a:rPr lang="sr-Latn-RS" altLang="sr-Latn-RS" sz="3200" dirty="0" smtClean="0"/>
              <a:t>podrazumijeva bankarski sistem u kome banke drže samo dio depozita kao rezerve.</a:t>
            </a:r>
            <a:endParaRPr lang="en-US" altLang="sr-Latn-RS" sz="3200" dirty="0" smtClean="0"/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9AF58FF7-E705-450E-83DE-1F735C7AABC1}" type="slidenum">
              <a:rPr lang="en-US" altLang="sr-Latn-RS">
                <a:solidFill>
                  <a:srgbClr val="FFFFFF"/>
                </a:solidFill>
              </a:rPr>
              <a:pPr/>
              <a:t>43</a:t>
            </a:fld>
            <a:endParaRPr lang="en-US" altLang="sr-Latn-RS">
              <a:solidFill>
                <a:srgbClr val="FFFFFF"/>
              </a:solidFill>
            </a:endParaRPr>
          </a:p>
        </p:txBody>
      </p:sp>
      <p:graphicFrame>
        <p:nvGraphicFramePr>
          <p:cNvPr id="31749" name="Object 18"/>
          <p:cNvGraphicFramePr>
            <a:graphicFrameLocks noChangeAspect="1"/>
          </p:cNvGraphicFramePr>
          <p:nvPr/>
        </p:nvGraphicFramePr>
        <p:xfrm>
          <a:off x="1614488" y="-455613"/>
          <a:ext cx="114300" cy="123825"/>
        </p:xfrm>
        <a:graphic>
          <a:graphicData uri="http://schemas.openxmlformats.org/presentationml/2006/ole">
            <p:oleObj spid="_x0000_s1038" name="Equation" r:id="rId3" imgW="114102" imgH="126780" progId="Equation.3">
              <p:embed/>
            </p:oleObj>
          </a:graphicData>
        </a:graphic>
      </p:graphicFrame>
      <p:sp>
        <p:nvSpPr>
          <p:cNvPr id="31750" name="Rectangle 32"/>
          <p:cNvSpPr>
            <a:spLocks noChangeArrowheads="1"/>
          </p:cNvSpPr>
          <p:nvPr/>
        </p:nvSpPr>
        <p:spPr bwMode="auto">
          <a:xfrm>
            <a:off x="1614488" y="-455613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xmlns="" val="329439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857232"/>
            <a:ext cx="8258204" cy="5467368"/>
          </a:xfrm>
        </p:spPr>
        <p:txBody>
          <a:bodyPr/>
          <a:lstStyle/>
          <a:p>
            <a:r>
              <a:rPr lang="sr-Latn-CS" altLang="sr-Latn-RS" sz="2800" dirty="0" smtClean="0"/>
              <a:t>Delimične rezerve</a:t>
            </a:r>
            <a:r>
              <a:rPr lang="en-US" altLang="sr-Latn-RS" sz="2800" dirty="0" smtClean="0"/>
              <a:t>- b</a:t>
            </a:r>
            <a:r>
              <a:rPr lang="sr-Latn-CS" altLang="sr-Latn-RS" sz="2800" dirty="0" smtClean="0"/>
              <a:t>ankovne rezerve predstavljaju samo dio ukupnog depozita</a:t>
            </a:r>
            <a:r>
              <a:rPr lang="en-US" altLang="sr-Latn-RS" sz="2800" dirty="0" smtClean="0"/>
              <a:t>.</a:t>
            </a:r>
          </a:p>
          <a:p>
            <a:r>
              <a:rPr lang="en-US" altLang="sr-Latn-RS" sz="2800" b="1" dirty="0" err="1" smtClean="0"/>
              <a:t>Potrebne</a:t>
            </a:r>
            <a:r>
              <a:rPr lang="en-US" altLang="sr-Latn-RS" sz="2800" b="1" dirty="0" smtClean="0"/>
              <a:t> </a:t>
            </a:r>
            <a:r>
              <a:rPr lang="en-US" altLang="sr-Latn-RS" sz="2800" b="1" dirty="0" err="1" smtClean="0"/>
              <a:t>rezerve</a:t>
            </a:r>
            <a:r>
              <a:rPr lang="sr-Latn-ME" altLang="sr-Latn-RS" sz="2800" b="1" dirty="0" smtClean="0"/>
              <a:t> </a:t>
            </a:r>
            <a:r>
              <a:rPr lang="en-US" altLang="sr-Latn-RS" sz="2800" b="1" dirty="0" smtClean="0"/>
              <a:t>=</a:t>
            </a:r>
            <a:r>
              <a:rPr lang="sr-Latn-ME" altLang="sr-Latn-RS" sz="2800" b="1" dirty="0" smtClean="0"/>
              <a:t> </a:t>
            </a:r>
            <a:r>
              <a:rPr lang="en-US" altLang="sr-Latn-RS" sz="2800" b="1" dirty="0" err="1" smtClean="0"/>
              <a:t>minimalne</a:t>
            </a:r>
            <a:r>
              <a:rPr lang="en-US" altLang="sr-Latn-RS" sz="2800" b="1" dirty="0" smtClean="0"/>
              <a:t> </a:t>
            </a:r>
            <a:r>
              <a:rPr lang="en-US" altLang="sr-Latn-RS" sz="2800" b="1" dirty="0" err="1" smtClean="0"/>
              <a:t>rezerve</a:t>
            </a:r>
            <a:r>
              <a:rPr lang="en-US" altLang="sr-Latn-RS" sz="2800" b="1" dirty="0" smtClean="0"/>
              <a:t>* </a:t>
            </a:r>
            <a:r>
              <a:rPr lang="en-US" altLang="sr-Latn-RS" sz="2800" b="1" dirty="0" err="1" smtClean="0"/>
              <a:t>ukupni</a:t>
            </a:r>
            <a:r>
              <a:rPr lang="en-US" altLang="sr-Latn-RS" sz="2800" b="1" dirty="0" smtClean="0"/>
              <a:t> </a:t>
            </a:r>
            <a:r>
              <a:rPr lang="en-US" altLang="sr-Latn-RS" sz="2800" b="1" dirty="0" err="1" smtClean="0"/>
              <a:t>depoziti</a:t>
            </a:r>
            <a:r>
              <a:rPr lang="sr-Latn-ME" altLang="sr-Latn-RS" sz="2800" b="1" dirty="0" smtClean="0"/>
              <a:t> </a:t>
            </a:r>
            <a:r>
              <a:rPr lang="sr-Latn-RS" altLang="sr-Latn-RS" sz="2800" b="1" dirty="0" smtClean="0"/>
              <a:t>kao rezerve</a:t>
            </a:r>
            <a:endParaRPr lang="en-US" altLang="sr-Latn-RS" sz="2800" b="1" dirty="0" smtClean="0"/>
          </a:p>
          <a:p>
            <a:r>
              <a:rPr lang="en-US" altLang="sr-Latn-RS" sz="2800" b="1" dirty="0" err="1" smtClean="0"/>
              <a:t>Stopa</a:t>
            </a:r>
            <a:r>
              <a:rPr lang="en-US" altLang="sr-Latn-RS" sz="2800" b="1" dirty="0" smtClean="0"/>
              <a:t> </a:t>
            </a:r>
            <a:r>
              <a:rPr lang="en-US" altLang="sr-Latn-RS" sz="2800" b="1" dirty="0" err="1" smtClean="0"/>
              <a:t>obave</a:t>
            </a:r>
            <a:r>
              <a:rPr lang="sr-Latn-RS" altLang="sr-Latn-RS" sz="2800" b="1" dirty="0" smtClean="0"/>
              <a:t>z</a:t>
            </a:r>
            <a:r>
              <a:rPr lang="en-US" altLang="sr-Latn-RS" sz="2800" b="1" dirty="0" err="1" smtClean="0"/>
              <a:t>nih</a:t>
            </a:r>
            <a:r>
              <a:rPr lang="en-US" altLang="sr-Latn-RS" sz="2800" b="1" dirty="0" smtClean="0"/>
              <a:t> </a:t>
            </a:r>
            <a:r>
              <a:rPr lang="en-US" altLang="sr-Latn-RS" sz="2800" b="1" dirty="0" err="1" smtClean="0"/>
              <a:t>rezervi</a:t>
            </a:r>
            <a:r>
              <a:rPr lang="en-US" altLang="sr-Latn-RS" sz="2800" b="1" dirty="0" smtClean="0"/>
              <a:t> </a:t>
            </a:r>
            <a:r>
              <a:rPr lang="en-US" altLang="sr-Latn-RS" sz="2800" dirty="0" err="1" smtClean="0"/>
              <a:t>predstavlja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 smtClean="0"/>
              <a:t>minimalni</a:t>
            </a:r>
            <a:r>
              <a:rPr lang="en-US" altLang="sr-Latn-RS" sz="2800" dirty="0" smtClean="0"/>
              <a:t> pro</a:t>
            </a:r>
            <a:r>
              <a:rPr lang="sr-Latn-RS" altLang="sr-Latn-RS" sz="2800" dirty="0" smtClean="0"/>
              <a:t>c</a:t>
            </a:r>
            <a:r>
              <a:rPr lang="en-US" altLang="sr-Latn-RS" sz="2800" dirty="0" err="1" smtClean="0"/>
              <a:t>enat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 smtClean="0"/>
              <a:t>depozita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 smtClean="0"/>
              <a:t>koje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 smtClean="0"/>
              <a:t>banke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 smtClean="0"/>
              <a:t>moraju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 smtClean="0"/>
              <a:t>da</a:t>
            </a:r>
            <a:r>
              <a:rPr lang="en-US" altLang="sr-Latn-RS" sz="2800" dirty="0" smtClean="0"/>
              <a:t> </a:t>
            </a:r>
            <a:r>
              <a:rPr lang="en-US" altLang="sr-Latn-RS" sz="2800" dirty="0" err="1" smtClean="0"/>
              <a:t>dr</a:t>
            </a:r>
            <a:r>
              <a:rPr lang="sr-Latn-RS" altLang="sr-Latn-RS" sz="2800" dirty="0" smtClean="0"/>
              <a:t>že kao rezerve.</a:t>
            </a:r>
          </a:p>
          <a:p>
            <a:r>
              <a:rPr lang="sr-Latn-RS" altLang="sr-Latn-RS" sz="2800" b="1" dirty="0" smtClean="0"/>
              <a:t>Višak rezervi</a:t>
            </a:r>
            <a:r>
              <a:rPr lang="en-US" altLang="sr-Latn-RS" sz="2800" b="1" dirty="0" smtClean="0"/>
              <a:t>= </a:t>
            </a:r>
            <a:r>
              <a:rPr lang="en-US" altLang="sr-Latn-RS" sz="2800" b="1" dirty="0" err="1" smtClean="0"/>
              <a:t>ukupne</a:t>
            </a:r>
            <a:r>
              <a:rPr lang="en-US" altLang="sr-Latn-RS" sz="2800" b="1" dirty="0" smtClean="0"/>
              <a:t> </a:t>
            </a:r>
            <a:r>
              <a:rPr lang="en-US" altLang="sr-Latn-RS" sz="2800" b="1" dirty="0" err="1" smtClean="0"/>
              <a:t>rezerve</a:t>
            </a:r>
            <a:r>
              <a:rPr lang="en-US" altLang="sr-Latn-RS" sz="2800" b="1" dirty="0" smtClean="0"/>
              <a:t> – </a:t>
            </a:r>
            <a:r>
              <a:rPr lang="en-US" altLang="sr-Latn-RS" sz="2800" b="1" dirty="0" err="1" smtClean="0"/>
              <a:t>potrebne</a:t>
            </a:r>
            <a:r>
              <a:rPr lang="en-US" altLang="sr-Latn-RS" sz="2800" b="1" dirty="0" smtClean="0"/>
              <a:t> </a:t>
            </a:r>
            <a:r>
              <a:rPr lang="en-US" altLang="sr-Latn-RS" sz="2800" b="1" dirty="0" err="1" smtClean="0"/>
              <a:t>rezerve</a:t>
            </a:r>
            <a:endParaRPr lang="sr-Latn-CS" altLang="sr-Latn-RS" sz="2800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CS" sz="3600" b="1" dirty="0" smtClean="0"/>
              <a:t>Višestruko kreiranje – umnožavanje novca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285720" y="1357298"/>
            <a:ext cx="8401080" cy="4967302"/>
          </a:xfrm>
        </p:spPr>
        <p:txBody>
          <a:bodyPr/>
          <a:lstStyle/>
          <a:p>
            <a:r>
              <a:rPr lang="en-US" altLang="sr-Latn-RS" sz="3200" b="1" dirty="0" smtClean="0"/>
              <a:t>Vi</a:t>
            </a:r>
            <a:r>
              <a:rPr lang="sr-Latn-RS" altLang="sr-Latn-RS" sz="3200" b="1" dirty="0" smtClean="0"/>
              <a:t>šak rezervi </a:t>
            </a:r>
            <a:r>
              <a:rPr lang="sr-Latn-RS" altLang="sr-Latn-RS" sz="3200" dirty="0" smtClean="0"/>
              <a:t>predstavlja izvor prava banke da daje pozajmice.</a:t>
            </a:r>
          </a:p>
          <a:p>
            <a:r>
              <a:rPr lang="sr-Latn-RS" altLang="sr-Latn-RS" sz="3200" dirty="0" smtClean="0"/>
              <a:t>Ako nema viška rezervi u bankarskom sistemu, banke ne mogu da daju pozajmice.</a:t>
            </a:r>
          </a:p>
          <a:p>
            <a:r>
              <a:rPr lang="sr-Latn-RS" altLang="sr-Latn-RS" sz="3200" dirty="0" smtClean="0"/>
              <a:t>Iako odsustvo viška rezervi utiče na dalju aktivnost oko davanja pozajmica, iznos viška rezervi ne određuje granicu za dalje pozajmljivanje. (sistem funkcionisanja sa više banaka).</a:t>
            </a:r>
          </a:p>
          <a:p>
            <a:endParaRPr lang="en-US" altLang="sr-Latn-RS" sz="2000" dirty="0" smtClean="0"/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FBD54B8C-7B3E-4632-AB77-E7637F14F91E}" type="slidenum">
              <a:rPr lang="en-US" altLang="sr-Latn-RS">
                <a:solidFill>
                  <a:srgbClr val="FFFFFF"/>
                </a:solidFill>
              </a:rPr>
              <a:pPr/>
              <a:t>45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42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714356"/>
            <a:ext cx="8258204" cy="5610244"/>
          </a:xfrm>
        </p:spPr>
        <p:txBody>
          <a:bodyPr/>
          <a:lstStyle/>
          <a:p>
            <a:r>
              <a:rPr lang="sr-Latn-RS" altLang="sr-Latn-RS" sz="3200" dirty="0" smtClean="0"/>
              <a:t>Proces umnožavanja novca se nastavlja (odvija) dok sav višak rezervi ne iscuri u potrebne rezerve.</a:t>
            </a:r>
          </a:p>
          <a:p>
            <a:r>
              <a:rPr lang="sr-Latn-RS" altLang="sr-Latn-RS" sz="3200" b="1" dirty="0" smtClean="0"/>
              <a:t>Svaka banka može dati pozajmicu jednaku svom višku vrijednosti  i nimalo više.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614B539F-A303-4707-B637-C93C1842DFF3}" type="slidenum">
              <a:rPr lang="en-US" altLang="sr-Latn-RS">
                <a:solidFill>
                  <a:srgbClr val="FFFFFF"/>
                </a:solidFill>
              </a:rPr>
              <a:pPr/>
              <a:t>47</a:t>
            </a:fld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28662" y="0"/>
            <a:ext cx="7158038" cy="14128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CS" b="1" dirty="0" smtClean="0"/>
              <a:t>Višestruko kreiranje – umnožavanje novca</a:t>
            </a:r>
            <a:r>
              <a:rPr lang="en-US" dirty="0" smtClean="0"/>
              <a:t> </a:t>
            </a:r>
          </a:p>
        </p:txBody>
      </p:sp>
      <p:pic>
        <p:nvPicPr>
          <p:cNvPr id="33796" name="Picture 6" descr="03-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872" y="1500175"/>
            <a:ext cx="8876527" cy="18573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Rectangle 7"/>
          <p:cNvSpPr>
            <a:spLocks noChangeArrowheads="1"/>
          </p:cNvSpPr>
          <p:nvPr/>
        </p:nvSpPr>
        <p:spPr bwMode="auto">
          <a:xfrm>
            <a:off x="285720" y="3694986"/>
            <a:ext cx="847728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/>
            <a:r>
              <a:rPr lang="sr-Latn-CS" altLang="sr-Latn-RS" sz="1600" b="1" dirty="0" smtClean="0"/>
              <a:t> </a:t>
            </a:r>
            <a:r>
              <a:rPr lang="sr-Latn-CS" altLang="sr-Latn-RS" sz="1600" b="1" dirty="0"/>
              <a:t>Proces višestrukog kreiranja – umnožavanja novca</a:t>
            </a:r>
            <a:endParaRPr lang="en-US" altLang="sr-Latn-RS" sz="1600" dirty="0"/>
          </a:p>
          <a:p>
            <a:pPr algn="ctr"/>
            <a:r>
              <a:rPr lang="sr-Latn-CS" altLang="sr-Latn-RS" sz="1600" dirty="0"/>
              <a:t>Svaka banka može da </a:t>
            </a:r>
            <a:r>
              <a:rPr lang="sr-Latn-CS" altLang="sr-Latn-RS" sz="1600" dirty="0" smtClean="0"/>
              <a:t>upotrijebi </a:t>
            </a:r>
            <a:r>
              <a:rPr lang="sr-Latn-CS" altLang="sr-Latn-RS" sz="1600" dirty="0"/>
              <a:t>višak svojih rezervi da dâ novi zajam. Zajam će završiti kao depozit u drugoj banci. Ove banke će potom imati nešto viška rezervi i kapaciteta za pozajmicu. Banka broj 2 može da pozajmi 90% od 900 €, odnosno 810 € za zajmove i investicije i 90 € </a:t>
            </a:r>
            <a:r>
              <a:rPr lang="sr-Latn-CS" altLang="sr-Latn-RS" sz="1600" dirty="0" smtClean="0"/>
              <a:t> za </a:t>
            </a:r>
            <a:r>
              <a:rPr lang="sr-Latn-CS" altLang="sr-Latn-RS" sz="1600" dirty="0"/>
              <a:t>rezerve itd.</a:t>
            </a:r>
          </a:p>
        </p:txBody>
      </p:sp>
    </p:spTree>
    <p:extLst>
      <p:ext uri="{BB962C8B-B14F-4D97-AF65-F5344CB8AC3E}">
        <p14:creationId xmlns:p14="http://schemas.microsoft.com/office/powerpoint/2010/main" xmlns="" val="94979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9"/>
            <a:ext cx="8229600" cy="41805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CS" b="1" dirty="0" smtClean="0"/>
              <a:t>Monetarni multiplikator</a:t>
            </a:r>
            <a:endParaRPr lang="en-US" b="1" dirty="0" smtClean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 rtlCol="0">
            <a:noAutofit/>
          </a:bodyPr>
          <a:lstStyle/>
          <a:p>
            <a:pPr marL="182880" indent="-182880" algn="just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sz="3200" dirty="0" smtClean="0"/>
              <a:t>Proces stvaranja novca se zasniva na umnožavanju ili multiplikaciji primarnog novca kao osnove novčanog sistema.</a:t>
            </a:r>
            <a:r>
              <a:rPr lang="en-US" sz="3200" dirty="0" smtClean="0"/>
              <a:t> </a:t>
            </a:r>
            <a:endParaRPr lang="sr-Latn-CS" sz="3200" dirty="0" smtClean="0"/>
          </a:p>
          <a:p>
            <a:pPr marL="182880" indent="-182880" algn="just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sz="3200" dirty="0" smtClean="0"/>
              <a:t>To se odvija kroz kreditne i depozitne operacije poslovnih banaka.</a:t>
            </a:r>
          </a:p>
          <a:p>
            <a:pPr marL="182880" indent="-182880" algn="just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sz="3200" dirty="0" smtClean="0"/>
              <a:t>Ključne dvije veličine za konačan efekat formiranja ukupne ponude novca su:</a:t>
            </a:r>
          </a:p>
          <a:p>
            <a:pPr marL="182880" indent="-182880" algn="just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r-Latn-C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1. odnos rezervi banaka prema njenim depozitima,</a:t>
            </a:r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76E16F43-E6C2-4CF4-AA35-8181B9DEC3C2}" type="slidenum">
              <a:rPr lang="en-US" altLang="sr-Latn-RS">
                <a:solidFill>
                  <a:srgbClr val="FFFFFF"/>
                </a:solidFill>
              </a:rPr>
              <a:pPr/>
              <a:t>48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133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714356"/>
            <a:ext cx="8258204" cy="5610244"/>
          </a:xfrm>
        </p:spPr>
        <p:txBody>
          <a:bodyPr>
            <a:normAutofit/>
          </a:bodyPr>
          <a:lstStyle/>
          <a:p>
            <a:pPr marL="182880" indent="-182880" algn="just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r-Latn-C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2. odnos gotovine koju žele da drže privredni i drugi subjekti prema bančinim depozitima. </a:t>
            </a:r>
          </a:p>
          <a:p>
            <a:pPr marL="182880" indent="-182880" algn="just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sz="3200" b="1" dirty="0" smtClean="0"/>
              <a:t>Obe ove veličine utiču na visinu monetarnog multiplikatora </a:t>
            </a:r>
            <a:r>
              <a:rPr lang="sr-Latn-CS" sz="3200" dirty="0" smtClean="0"/>
              <a:t>(m)</a:t>
            </a:r>
            <a:r>
              <a:rPr lang="sr-Latn-CS" sz="3200" b="1" dirty="0" smtClean="0"/>
              <a:t> koji pokazuje koliko se povećava primarni novac </a:t>
            </a:r>
            <a:r>
              <a:rPr lang="sr-Latn-CS" sz="3200" dirty="0" smtClean="0"/>
              <a:t>(obeležen sa Pn) </a:t>
            </a:r>
            <a:r>
              <a:rPr lang="sr-Latn-CS" sz="3200" b="1" dirty="0" smtClean="0"/>
              <a:t>u odnosu na polaznu novčanu osnovu.</a:t>
            </a:r>
          </a:p>
          <a:p>
            <a:pPr marL="182880" indent="-182880" algn="just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sz="3200" dirty="0" smtClean="0"/>
              <a:t>Monetarni (novčani) multiplikator je recipročna vrijednost udjela rezervi.</a:t>
            </a:r>
          </a:p>
          <a:p>
            <a:pPr marL="182880" indent="-182880" algn="just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sz="3200" b="1" dirty="0" smtClean="0"/>
              <a:t>Monetarni multiplikator prikazuje odnos novčane mase prema moneta</a:t>
            </a:r>
            <a:r>
              <a:rPr lang="en-US" sz="3200" b="1" dirty="0" smtClean="0"/>
              <a:t>r</a:t>
            </a:r>
            <a:r>
              <a:rPr lang="sr-Latn-CS" sz="3200" b="1" dirty="0" smtClean="0"/>
              <a:t>noj bazi.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CS" b="1" dirty="0" smtClean="0"/>
              <a:t>Novac kao sredstvo razmjene</a:t>
            </a:r>
            <a:endParaRPr lang="en-US" b="1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sr-Latn-CS" altLang="sr-Latn-RS" sz="3200" dirty="0" smtClean="0"/>
              <a:t>Predmetna vrijednost koju kupci daju prodavcima kada kupuju robe i usluge.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sr-Latn-CS" altLang="sr-Latn-RS" sz="3200" dirty="0" smtClean="0"/>
              <a:t>Novac mora da bude prisutan.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sr-Latn-CS" altLang="sr-Latn-RS" sz="3200" dirty="0" smtClean="0"/>
              <a:t>Novac kao sredstvo razmjene podrazumijeva opšte prihvaćena sredstva plaćanja za isporuku dobara i usluga ili izmirenje duga.</a:t>
            </a:r>
          </a:p>
          <a:p>
            <a:pPr marL="0" indent="0">
              <a:lnSpc>
                <a:spcPct val="90000"/>
              </a:lnSpc>
              <a:buNone/>
            </a:pPr>
            <a:endParaRPr lang="sr-Latn-CS" altLang="sr-Latn-RS" sz="2600" dirty="0" smtClean="0"/>
          </a:p>
          <a:p>
            <a:pPr>
              <a:lnSpc>
                <a:spcPct val="90000"/>
              </a:lnSpc>
            </a:pPr>
            <a:endParaRPr lang="sr-Latn-CS" altLang="sr-Latn-RS" sz="20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sr-Latn-CS" altLang="sr-Latn-RS" dirty="0" smtClean="0"/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0662677E-A784-4B51-9279-1FCD1946FB32}" type="slidenum">
              <a:rPr lang="en-US" altLang="sr-Latn-RS">
                <a:solidFill>
                  <a:srgbClr val="FFFFFF"/>
                </a:solidFill>
              </a:rPr>
              <a:pPr/>
              <a:t>5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512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30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r-Latn-CS" sz="3600" b="1" dirty="0" smtClean="0"/>
              <a:t>Monetarni multiplikator</a:t>
            </a:r>
            <a:endParaRPr lang="en-US" sz="3600" b="1" dirty="0" smtClean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182880" indent="-18288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b="1" dirty="0" smtClean="0">
                <a:solidFill>
                  <a:srgbClr val="000000"/>
                </a:solidFill>
              </a:rPr>
              <a:t> </a:t>
            </a:r>
            <a:r>
              <a:rPr lang="sr-Latn-CS" sz="4000" b="1" dirty="0" smtClean="0"/>
              <a:t>U</a:t>
            </a:r>
            <a:r>
              <a:rPr lang="sr-Latn-CS" sz="4000" b="1" dirty="0" smtClean="0">
                <a:cs typeface="Times New Roman" pitchFamily="18" charset="0"/>
              </a:rPr>
              <a:t>kupna ponuda novca (M</a:t>
            </a:r>
            <a:r>
              <a:rPr lang="sr-Latn-CS" sz="4000" b="1" baseline="30000" dirty="0" smtClean="0">
                <a:cs typeface="Times New Roman" pitchFamily="18" charset="0"/>
              </a:rPr>
              <a:t>s</a:t>
            </a:r>
            <a:r>
              <a:rPr lang="sr-Latn-CS" sz="4000" b="1" dirty="0" smtClean="0">
                <a:cs typeface="Times New Roman" pitchFamily="18" charset="0"/>
              </a:rPr>
              <a:t>) ili ukupna masa novca u opticaju dobija se po obrascu:</a:t>
            </a:r>
            <a:endParaRPr lang="sr-Latn-CS" sz="4000" b="1" dirty="0" smtClean="0"/>
          </a:p>
          <a:p>
            <a:pPr marL="182880" indent="-182880"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r-Latn-CS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</a:t>
            </a:r>
            <a:r>
              <a:rPr lang="sr-Latn-CS" sz="4000" b="1" baseline="300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s</a:t>
            </a:r>
            <a:r>
              <a:rPr lang="sr-Latn-CS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= m </a:t>
            </a:r>
            <a:r>
              <a:rPr lang="sr-Latn-CS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sr-Latn-CS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Pn</a:t>
            </a:r>
            <a:endParaRPr lang="sr-Latn-RS" sz="40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82880" indent="-18288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r-Latn-RS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 </a:t>
            </a:r>
            <a:r>
              <a:rPr lang="en-US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–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monetarni</a:t>
            </a:r>
            <a:r>
              <a:rPr lang="en-US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multiplikator</a:t>
            </a:r>
            <a:endParaRPr lang="en-US" sz="40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82880" indent="-18288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r-Latn-ME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Pn</a:t>
            </a:r>
            <a:r>
              <a:rPr lang="en-US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monetarna</a:t>
            </a:r>
            <a:r>
              <a:rPr lang="en-US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baza</a:t>
            </a:r>
            <a:r>
              <a:rPr lang="en-US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(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primarni</a:t>
            </a:r>
            <a:r>
              <a:rPr lang="en-US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novac</a:t>
            </a:r>
            <a:r>
              <a:rPr lang="en-US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C551F2FF-8D8F-4A5B-9672-EBAD099F28C2}" type="slidenum">
              <a:rPr lang="en-US" altLang="sr-Latn-RS">
                <a:solidFill>
                  <a:srgbClr val="FFFFFF"/>
                </a:solidFill>
              </a:rPr>
              <a:pPr/>
              <a:t>50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384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30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r-Latn-CS" sz="3600" b="1" dirty="0" smtClean="0"/>
              <a:t>Monetarni multiplikator</a:t>
            </a:r>
            <a:endParaRPr lang="en-US" sz="3600" b="1" dirty="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600200"/>
            <a:ext cx="8003232" cy="4925144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80000"/>
              </a:lnSpc>
            </a:pPr>
            <a:r>
              <a:rPr lang="sr-Latn-CS" altLang="sr-Latn-RS" sz="3800" dirty="0" smtClean="0"/>
              <a:t>Centralna banka, radi sigurnosti, zahtijeva od svih poslovnih banaka određeni minimum rezervi gotovog novca koji se određuje prema visini njihovih depozita.</a:t>
            </a:r>
          </a:p>
          <a:p>
            <a:pPr algn="just">
              <a:lnSpc>
                <a:spcPct val="80000"/>
              </a:lnSpc>
            </a:pPr>
            <a:r>
              <a:rPr lang="sr-Latn-CS" altLang="sr-Latn-RS" sz="3800" dirty="0" smtClean="0"/>
              <a:t> Poslovne banke ne mogu sa svojim rezervama gotovog novca da padnu ispod tog minimuma.</a:t>
            </a:r>
          </a:p>
          <a:p>
            <a:pPr algn="just">
              <a:lnSpc>
                <a:spcPct val="80000"/>
              </a:lnSpc>
            </a:pPr>
            <a:r>
              <a:rPr lang="sr-Latn-CS" altLang="sr-Latn-RS" sz="3800" dirty="0" smtClean="0"/>
              <a:t>Drugim rečima, Centralna banka može da utiče na proces umnožavanja novca mijenjajući visinu obaveznih rezervi. </a:t>
            </a:r>
            <a:endParaRPr lang="en-US" altLang="sr-Latn-RS" sz="3800" dirty="0" smtClean="0"/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27786BFD-039F-4FE7-B769-AF7CB49B6DA0}" type="slidenum">
              <a:rPr lang="en-US" altLang="sr-Latn-RS">
                <a:solidFill>
                  <a:srgbClr val="FFFFFF"/>
                </a:solidFill>
              </a:rPr>
              <a:pPr/>
              <a:t>51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019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928670"/>
            <a:ext cx="8329642" cy="5395930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n-US" altLang="sr-Latn-RS" sz="2800" dirty="0" smtClean="0"/>
              <a:t>Nov</a:t>
            </a:r>
            <a:r>
              <a:rPr lang="sr-Latn-RS" altLang="sr-Latn-RS" sz="2800" dirty="0" smtClean="0"/>
              <a:t>čana masa je zbir gotovine u opticaju van bankarskog sistema i depozita u bankama i štedno kreditnim institucijama. </a:t>
            </a:r>
          </a:p>
          <a:p>
            <a:pPr algn="just">
              <a:lnSpc>
                <a:spcPct val="80000"/>
              </a:lnSpc>
            </a:pPr>
            <a:r>
              <a:rPr lang="sr-Latn-RS" altLang="sr-Latn-RS" sz="2800" dirty="0" smtClean="0"/>
              <a:t>Monetarna baza koju kreira Centralna banka drži se ili u vidu gotovine ili u obliku gotovinskih rezervi banaka.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sr-Latn-RS" altLang="sr-Latn-RS" sz="3200" dirty="0"/>
              <a:t>Budući da su depoziti osnova multiplikacije gotovinskih rezervi banaka, monetarni multiplikator je veći od 1. </a:t>
            </a:r>
          </a:p>
          <a:p>
            <a:pPr algn="just">
              <a:lnSpc>
                <a:spcPct val="80000"/>
              </a:lnSpc>
            </a:pPr>
            <a:r>
              <a:rPr lang="sr-Latn-RS" altLang="sr-Latn-RS" sz="3200" dirty="0"/>
              <a:t>Monetarni multiplikator zavisi od odnosa gotovine i depozita, pa svako smanjenje gotovine u opticaju, a povećanje depozita kod banaka kreira više novca – novčane mase.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3617736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RS" sz="3600" b="1" dirty="0" smtClean="0"/>
              <a:t>Brzina opticaja novca</a:t>
            </a:r>
            <a:endParaRPr lang="en-US" sz="3600" b="1" dirty="0"/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6624"/>
          </a:xfrm>
        </p:spPr>
        <p:txBody>
          <a:bodyPr>
            <a:noAutofit/>
          </a:bodyPr>
          <a:lstStyle/>
          <a:p>
            <a:pPr algn="just"/>
            <a:r>
              <a:rPr lang="sr-Latn-RS" altLang="sr-Latn-RS" sz="3200" dirty="0" smtClean="0"/>
              <a:t>Stanovništvo odnosno domaćinstva troše novac za kupovinu dobara i usluga (novčani troškovi), a preduzeća za kupovinu inputa proizvodnje. </a:t>
            </a:r>
          </a:p>
          <a:p>
            <a:pPr algn="just"/>
            <a:r>
              <a:rPr lang="sr-Latn-RS" altLang="sr-Latn-RS" sz="3200" dirty="0" smtClean="0"/>
              <a:t>Novac se više puta u toku godine koristi za kupovinu i prodaju dobara, usluga i inputa proizvodnje.</a:t>
            </a:r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6D2BDD85-120E-4700-8639-E8BBA71CF0E9}" type="slidenum">
              <a:rPr lang="en-US" altLang="sr-Latn-RS">
                <a:solidFill>
                  <a:srgbClr val="FFFFFF"/>
                </a:solidFill>
              </a:rPr>
              <a:pPr/>
              <a:t>54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435192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500042"/>
            <a:ext cx="8186766" cy="5824558"/>
          </a:xfrm>
        </p:spPr>
        <p:txBody>
          <a:bodyPr/>
          <a:lstStyle/>
          <a:p>
            <a:pPr algn="just"/>
            <a:r>
              <a:rPr lang="en-US" altLang="sr-Latn-RS" sz="3200" dirty="0" smtClean="0"/>
              <a:t>B</a:t>
            </a:r>
            <a:r>
              <a:rPr lang="sr-Latn-RS" altLang="sr-Latn-RS" sz="3200" dirty="0" smtClean="0"/>
              <a:t>anke imaju posredničku ulogu između svih entiteta u privredi, a brzina opticaja novca pokazuje koliko se puta godišnje obrne novčana masa i koliko je novca potrebno u opticaju. </a:t>
            </a:r>
          </a:p>
          <a:p>
            <a:pPr algn="just"/>
            <a:r>
              <a:rPr lang="sr-Latn-RS" altLang="sr-Latn-RS" sz="3200" dirty="0" smtClean="0"/>
              <a:t>Obrt novca (kružni tok) u toku godine naziva se </a:t>
            </a:r>
            <a:r>
              <a:rPr lang="sr-Latn-RS" altLang="sr-Latn-RS" sz="3200" b="1" dirty="0" smtClean="0"/>
              <a:t>brzina opticaja novca ili </a:t>
            </a:r>
            <a:r>
              <a:rPr lang="sr-Latn-RS" altLang="sr-Latn-RS" sz="3200" dirty="0" smtClean="0"/>
              <a:t>stopa po kojoj novac ide iz ruke u ruku tokom svog kretanja u privredi. </a:t>
            </a:r>
            <a:endParaRPr lang="en-US" altLang="sr-Latn-RS" sz="3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r-Latn-CS" sz="3600" b="1" dirty="0" smtClean="0"/>
              <a:t>Kvantitativna jednačina novca</a:t>
            </a:r>
            <a:r>
              <a:rPr lang="en-US" sz="3600" dirty="0" smtClean="0"/>
              <a:t> 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 rtlCol="0">
            <a:normAutofit/>
          </a:bodyPr>
          <a:lstStyle/>
          <a:p>
            <a:pPr marL="182880" indent="-18288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/>
              <a:t>Korelacionu vezu produkcije i nivoa cijena objašnjava </a:t>
            </a:r>
            <a:r>
              <a:rPr lang="sr-Latn-CS" altLang="sr-Latn-RS" sz="3200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kvantitativna teorija novca</a:t>
            </a:r>
            <a:r>
              <a:rPr lang="sr-Latn-CS" altLang="sr-Latn-RS" sz="3200" i="1" dirty="0" smtClean="0"/>
              <a:t>, </a:t>
            </a:r>
            <a:r>
              <a:rPr lang="sr-Latn-CS" altLang="sr-Latn-RS" sz="3200" dirty="0" smtClean="0"/>
              <a:t>po kojoj nivo cijena varira u direktnoj proporciji sa količinom novca.</a:t>
            </a:r>
          </a:p>
          <a:p>
            <a:pPr marL="182880" indent="-18288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/>
              <a:t>Na primjer, ako priliv novca raste za 10%, nivo cijena takođe raste za 10%. </a:t>
            </a:r>
          </a:p>
          <a:p>
            <a:pPr marL="182880" indent="-18288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/>
              <a:t>S druge strane, privredni subjekti koriste novac radi razmjene roba. </a:t>
            </a:r>
          </a:p>
          <a:p>
            <a:pPr marL="182880" indent="-18288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/>
              <a:t>Ukoliko je veći obim razmjene, potrebno je više novca.  </a:t>
            </a:r>
            <a:endParaRPr lang="en-US" altLang="sr-Latn-RS" sz="3200" dirty="0" smtClean="0"/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066F1FD4-B479-4CB9-8CC5-E23687045413}" type="slidenum">
              <a:rPr lang="en-US" altLang="sr-Latn-RS">
                <a:solidFill>
                  <a:srgbClr val="FFFFFF"/>
                </a:solidFill>
              </a:rPr>
              <a:pPr/>
              <a:t>56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155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CS" sz="3600" b="1" dirty="0" smtClean="0"/>
              <a:t>Kvantitativna jednačina novca</a:t>
            </a:r>
            <a:r>
              <a:rPr lang="en-US" sz="3600" dirty="0" smtClean="0"/>
              <a:t> 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714356"/>
            <a:ext cx="8401080" cy="5411807"/>
          </a:xfrm>
        </p:spPr>
        <p:txBody>
          <a:bodyPr rtlCol="0">
            <a:normAutofit lnSpcReduction="10000"/>
          </a:bodyPr>
          <a:lstStyle/>
          <a:p>
            <a:pPr marL="182880" indent="-182880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dirty="0" smtClean="0"/>
              <a:t>Tu vezu između količine novca u opticaju i tržišnih transakcija izražavamo preko kvantitativne jednačine novca, odnosno:</a:t>
            </a:r>
            <a:endParaRPr lang="sr-Latn-CS" altLang="sr-Latn-RS" sz="3200" i="1" dirty="0" smtClean="0"/>
          </a:p>
          <a:p>
            <a:pPr marL="182880" indent="-182880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32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novac x brzina opticaja = transakcije x cijene</a:t>
            </a:r>
            <a:endParaRPr lang="sr-Latn-CS" altLang="sr-Latn-RS" sz="3200" i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82880" indent="-182880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sr-Latn-CS" altLang="sr-Latn-RS" sz="3200" b="1" i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82880" indent="-18288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r-Latn-CS" altLang="sr-Latn-RS" sz="32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				M x V = T x P</a:t>
            </a:r>
          </a:p>
          <a:p>
            <a:pPr marL="182880" indent="-182880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24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sr-Latn-CS" altLang="sr-Latn-R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r-Latn-CS" altLang="sr-Latn-RS" sz="2400" dirty="0" smtClean="0"/>
              <a:t>– broj razmjena roba i usluga između privrednih subjekata u određenom peri­odu, obično godinu dana; </a:t>
            </a:r>
          </a:p>
          <a:p>
            <a:pPr marL="182880" indent="-182880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24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sr-Latn-CS" altLang="sr-Latn-RS" sz="2400" dirty="0" smtClean="0"/>
              <a:t> – cijene formirane na tržištu izražene u KM/eurima, </a:t>
            </a:r>
          </a:p>
          <a:p>
            <a:pPr marL="182880" indent="-182880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2400" dirty="0" smtClean="0"/>
              <a:t> </a:t>
            </a:r>
            <a:r>
              <a:rPr lang="sr-Latn-CS" altLang="sr-Latn-RS" sz="24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 x</a:t>
            </a:r>
            <a:r>
              <a:rPr lang="sr-Latn-CS" altLang="sr-Latn-R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sr-Latn-CS" altLang="sr-Latn-RS" sz="24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sr-Latn-CS" altLang="sr-Latn-RS" sz="2400" b="1" dirty="0" smtClean="0"/>
              <a:t> - </a:t>
            </a:r>
            <a:r>
              <a:rPr lang="sr-Latn-CS" altLang="sr-Latn-RS" sz="2400" dirty="0" smtClean="0"/>
              <a:t>predstavlja ukupnu vrijednost razmijenjenih roba, izraženu u KM/eurima.</a:t>
            </a:r>
            <a:endParaRPr lang="sr-Latn-CS" altLang="sr-Latn-RS" sz="2400" b="1" i="1" dirty="0" smtClean="0"/>
          </a:p>
          <a:p>
            <a:pPr marL="182880" indent="-182880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24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  <a:r>
              <a:rPr lang="sr-Latn-CS" altLang="sr-Latn-RS" sz="2400" b="1" dirty="0" smtClean="0"/>
              <a:t> </a:t>
            </a:r>
            <a:r>
              <a:rPr lang="sr-Latn-CS" altLang="sr-Latn-RS" sz="2400" dirty="0" smtClean="0"/>
              <a:t>– predstavlja količinu novca u opticaju, a </a:t>
            </a:r>
          </a:p>
          <a:p>
            <a:pPr marL="182880" indent="-182880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altLang="sr-Latn-RS" sz="24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sr-Latn-CS" altLang="sr-Latn-R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r-Latn-CS" altLang="sr-Latn-RS" sz="2400" dirty="0" smtClean="0"/>
              <a:t>– brzinu obrta novca u određenom vremenu, obično u godini dana (novac ide iz “ruke u ruku”).</a:t>
            </a:r>
            <a:endParaRPr lang="en-US" altLang="sr-Latn-RS" sz="2400" dirty="0" smtClean="0"/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003C34A6-F593-4B4D-9005-2950894B11A9}" type="slidenum">
              <a:rPr lang="en-US" altLang="sr-Latn-RS">
                <a:solidFill>
                  <a:srgbClr val="FFFFFF"/>
                </a:solidFill>
              </a:rPr>
              <a:pPr/>
              <a:t>57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687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r-Latn-CS" sz="3600" b="1" dirty="0" smtClean="0"/>
              <a:t>Kvantitativna jednačina novca</a:t>
            </a:r>
            <a:r>
              <a:rPr lang="en-US" sz="3600" dirty="0" smtClean="0"/>
              <a:t>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sr-Latn-CS" altLang="sr-Latn-RS" sz="2000" dirty="0" smtClean="0">
                <a:solidFill>
                  <a:srgbClr val="000000"/>
                </a:solidFill>
              </a:rPr>
              <a:t>	</a:t>
            </a:r>
          </a:p>
          <a:p>
            <a:pPr algn="just">
              <a:buFont typeface="Wingdings" pitchFamily="2" charset="2"/>
              <a:buNone/>
            </a:pPr>
            <a:endParaRPr lang="sr-Latn-CS" altLang="sr-Latn-RS" sz="2000" dirty="0" smtClean="0">
              <a:solidFill>
                <a:srgbClr val="000000"/>
              </a:solidFill>
            </a:endParaRPr>
          </a:p>
          <a:p>
            <a:pPr algn="just">
              <a:buFont typeface="Wingdings" pitchFamily="2" charset="2"/>
              <a:buNone/>
            </a:pPr>
            <a:endParaRPr lang="sr-Latn-CS" altLang="sr-Latn-RS" sz="2000" dirty="0" smtClean="0">
              <a:solidFill>
                <a:srgbClr val="000000"/>
              </a:solidFill>
            </a:endParaRPr>
          </a:p>
          <a:p>
            <a:pPr algn="just">
              <a:buFont typeface="Wingdings" pitchFamily="2" charset="2"/>
              <a:buNone/>
            </a:pPr>
            <a:r>
              <a:rPr lang="sr-Latn-CS" altLang="sr-Latn-RS" sz="2000" dirty="0" smtClean="0">
                <a:solidFill>
                  <a:srgbClr val="000000"/>
                </a:solidFill>
              </a:rPr>
              <a:t>	</a:t>
            </a:r>
            <a:endParaRPr lang="en-US" altLang="sr-Latn-RS" sz="2000" dirty="0" smtClean="0">
              <a:solidFill>
                <a:srgbClr val="000000"/>
              </a:solidFill>
            </a:endParaRPr>
          </a:p>
        </p:txBody>
      </p:sp>
      <p:sp>
        <p:nvSpPr>
          <p:cNvPr id="4096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88FFF859-6CE6-4A3C-B844-5C0E77F36005}" type="slidenum">
              <a:rPr lang="en-US" altLang="sr-Latn-RS">
                <a:solidFill>
                  <a:srgbClr val="FFFFFF"/>
                </a:solidFill>
              </a:rPr>
              <a:pPr/>
              <a:t>58</a:t>
            </a:fld>
            <a:endParaRPr lang="en-US" altLang="sr-Latn-RS">
              <a:solidFill>
                <a:srgbClr val="FFFFFF"/>
              </a:solidFill>
            </a:endParaRPr>
          </a:p>
        </p:txBody>
      </p:sp>
      <p:pic>
        <p:nvPicPr>
          <p:cNvPr id="4096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06488" y="1556792"/>
            <a:ext cx="1893912" cy="126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3200400" y="2268687"/>
            <a:ext cx="1537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sr-Latn-CS" altLang="sr-Latn-RS" sz="2400" dirty="0">
                <a:latin typeface="Arial" charset="0"/>
                <a:cs typeface="Times New Roman" pitchFamily="18" charset="0"/>
              </a:rPr>
              <a:t>odnosno: </a:t>
            </a:r>
            <a:endParaRPr lang="sr-Latn-CS" altLang="sr-Latn-RS" sz="2400" dirty="0">
              <a:latin typeface="Arial" charset="0"/>
            </a:endParaRPr>
          </a:p>
        </p:txBody>
      </p:sp>
      <p:graphicFrame>
        <p:nvGraphicFramePr>
          <p:cNvPr id="4096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60995015"/>
              </p:ext>
            </p:extLst>
          </p:nvPr>
        </p:nvGraphicFramePr>
        <p:xfrm>
          <a:off x="5364088" y="1702617"/>
          <a:ext cx="2700560" cy="1106032"/>
        </p:xfrm>
        <a:graphic>
          <a:graphicData uri="http://schemas.openxmlformats.org/presentationml/2006/ole">
            <p:oleObj spid="_x0000_s2062" name="Equation" r:id="rId4" imgW="774364" imgH="393529" progId="Equation.3">
              <p:embed/>
            </p:oleObj>
          </a:graphicData>
        </a:graphic>
      </p:graphicFrame>
      <p:sp>
        <p:nvSpPr>
          <p:cNvPr id="8" name="Rectangle 7"/>
          <p:cNvSpPr/>
          <p:nvPr/>
        </p:nvSpPr>
        <p:spPr>
          <a:xfrm>
            <a:off x="467544" y="3429000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sr-Latn-CS" sz="36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novac x brzina opticaja = društveni proizvod  x </a:t>
            </a:r>
            <a:r>
              <a:rPr lang="sr-Latn-CS" sz="36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cijena</a:t>
            </a:r>
            <a:endParaRPr lang="sr-Latn-CS" sz="36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endParaRPr lang="sr-Latn-CS" sz="36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sr-Latn-CS" sz="36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 x V = Y x P.</a:t>
            </a:r>
          </a:p>
        </p:txBody>
      </p:sp>
    </p:spTree>
    <p:extLst>
      <p:ext uri="{BB962C8B-B14F-4D97-AF65-F5344CB8AC3E}">
        <p14:creationId xmlns:p14="http://schemas.microsoft.com/office/powerpoint/2010/main" xmlns="" val="181491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ME" dirty="0" smtClean="0"/>
          </a:p>
          <a:p>
            <a:endParaRPr lang="sr-Latn-ME" dirty="0" smtClean="0"/>
          </a:p>
          <a:p>
            <a:endParaRPr lang="sr-Latn-ME" dirty="0" smtClean="0"/>
          </a:p>
          <a:p>
            <a:pPr algn="ctr">
              <a:buNone/>
            </a:pPr>
            <a:r>
              <a:rPr lang="sr-Latn-ME" dirty="0" smtClean="0"/>
              <a:t>HVALA NA PAŽNJI !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38912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sr-Latn-CS" altLang="sr-Latn-RS" sz="3200" dirty="0" smtClean="0"/>
              <a:t>Robni proizvođač može, kraće ili duže vrijeme, zadržati kod sebe novac koji je dobio prodajom vlastitih proizvoda.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sr-Latn-CS" altLang="sr-Latn-RS" sz="3200" dirty="0" smtClean="0"/>
              <a:t>Kada jedan vlasnik novca ne izađe  na tržište i ne kupi robu, to znači da neki drugi vlasnik robe neće moći da proda svoju robu, a onda ni da se pojavi kao kupac roba drugih proizvođača, što prouzrokuje robno-novčane poremećaje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CS" sz="4000" b="1" dirty="0" smtClean="0"/>
              <a:t>NOVAC KAO  </a:t>
            </a:r>
            <a:r>
              <a:rPr lang="sr-Latn-CS" b="1" dirty="0" smtClean="0"/>
              <a:t>sredstvo razmjene</a:t>
            </a:r>
            <a:endParaRPr lang="en-US" b="1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Latn-CS" altLang="sr-Latn-RS" sz="3200" dirty="0" smtClean="0"/>
              <a:t>Lakoću sa kojom se neka imovina može pretvoriti u sredstvo razmjene, ekonomisti nazivaju LIKVIDNOST.</a:t>
            </a:r>
          </a:p>
          <a:p>
            <a:pPr algn="just"/>
            <a:r>
              <a:rPr lang="sr-Latn-CS" altLang="sr-Latn-RS" sz="3200" dirty="0" smtClean="0"/>
              <a:t>U tom smislu novac je najlikvidnija raspoloživa imovina, u odnosu na sve ostale vrste imovine.</a:t>
            </a:r>
          </a:p>
          <a:p>
            <a:pPr>
              <a:buFont typeface="Wingdings" pitchFamily="2" charset="2"/>
              <a:buNone/>
            </a:pPr>
            <a:endParaRPr lang="en-US" altLang="sr-Latn-RS" dirty="0" smtClean="0"/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358A9E47-AA6C-4018-9C4E-1D1E0EAE0640}" type="slidenum">
              <a:rPr lang="en-US" altLang="sr-Latn-RS">
                <a:solidFill>
                  <a:srgbClr val="FFFFFF"/>
                </a:solidFill>
              </a:rPr>
              <a:pPr/>
              <a:t>7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469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36745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CS" sz="3600" b="1" dirty="0" smtClean="0"/>
              <a:t>Novac kao sredstvo očuvanja vrijednosti </a:t>
            </a:r>
            <a:endParaRPr lang="en-US" sz="36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357298"/>
            <a:ext cx="8329642" cy="4967302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sr-Latn-CS" altLang="sr-Latn-RS" sz="3200" dirty="0" smtClean="0"/>
              <a:t>Novac u funkciji sredstva očuvanja vrijednosti predstavlja predmetna vrijednost koju ljudi mogu da upotrijebe za prenos kupovne moći iz sadašnjeg u budući vremenski period.</a:t>
            </a:r>
          </a:p>
          <a:p>
            <a:pPr algn="just">
              <a:lnSpc>
                <a:spcPct val="80000"/>
              </a:lnSpc>
            </a:pPr>
            <a:r>
              <a:rPr lang="sr-Latn-CS" altLang="sr-Latn-RS" sz="3200" dirty="0" smtClean="0"/>
              <a:t>Novac kao sredstvo očuvanja vrijednosti predstavlja imovinu koju ljudi mogu da koriste za obavljanje budućih kupovina.</a:t>
            </a:r>
          </a:p>
          <a:p>
            <a:pPr>
              <a:lnSpc>
                <a:spcPct val="80000"/>
              </a:lnSpc>
            </a:pPr>
            <a:endParaRPr lang="en-US" altLang="sr-Latn-RS" sz="2400" dirty="0" smtClean="0"/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CD7F3960-2E89-4E83-997F-590E00C3EDB6}" type="slidenum">
              <a:rPr lang="en-US" altLang="sr-Latn-RS">
                <a:solidFill>
                  <a:srgbClr val="FFFFFF"/>
                </a:solidFill>
              </a:rPr>
              <a:pPr/>
              <a:t>8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120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389120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sr-Latn-CS" altLang="sr-Latn-RS" sz="3200" b="1" dirty="0" smtClean="0"/>
              <a:t>U razvijenim zemljama</a:t>
            </a:r>
            <a:r>
              <a:rPr lang="sr-Latn-CS" altLang="sr-Latn-RS" sz="3200" dirty="0" smtClean="0"/>
              <a:t>, sa stopama inflacije od nekoliko procenata, stanovništvo i privreda </a:t>
            </a:r>
            <a:r>
              <a:rPr lang="sr-Latn-CS" altLang="sr-Latn-RS" sz="3200" b="1" dirty="0" smtClean="0"/>
              <a:t>tezaurišu svoj novac bez bojazni da će on izgubiti vrijednost</a:t>
            </a:r>
            <a:r>
              <a:rPr lang="sr-Latn-CS" altLang="sr-Latn-RS" sz="3200" dirty="0" smtClean="0"/>
              <a:t>. </a:t>
            </a:r>
          </a:p>
          <a:p>
            <a:pPr>
              <a:lnSpc>
                <a:spcPct val="80000"/>
              </a:lnSpc>
            </a:pPr>
            <a:r>
              <a:rPr lang="sr-Latn-CS" altLang="sr-Latn-RS" sz="3200" dirty="0" smtClean="0"/>
              <a:t>S druge strane, u </a:t>
            </a:r>
            <a:r>
              <a:rPr lang="sr-Latn-CS" altLang="sr-Latn-RS" sz="3200" b="1" dirty="0" smtClean="0"/>
              <a:t>nekim zemljama u razvoju</a:t>
            </a:r>
            <a:r>
              <a:rPr lang="sr-Latn-CS" altLang="sr-Latn-RS" sz="3200" dirty="0" smtClean="0"/>
              <a:t>, sa izraženim stopama inflacije, valuta gubi na vrijednosti, te je </a:t>
            </a:r>
            <a:r>
              <a:rPr lang="sr-Latn-CS" altLang="sr-Latn-RS" sz="3200" b="1" dirty="0" smtClean="0"/>
              <a:t>bolje rješenje utrošiti novac na kupovinu roba i usluga ili investirati u privredu, ili zamijeniti domicilnu valutu za euro, pa tek onda tezaurisati</a:t>
            </a:r>
            <a:r>
              <a:rPr lang="sr-Latn-CS" altLang="sr-Latn-RS" sz="3200" dirty="0" smtClean="0"/>
              <a:t>, odnosno štedjeti za buduća vremena.</a:t>
            </a:r>
            <a:endParaRPr lang="en-US" altLang="sr-Latn-RS" sz="3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347</TotalTime>
  <Words>2995</Words>
  <Application>Microsoft Office PowerPoint</Application>
  <PresentationFormat>On-screen Show (4:3)</PresentationFormat>
  <Paragraphs>292</Paragraphs>
  <Slides>59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1" baseType="lpstr">
      <vt:lpstr>Flow</vt:lpstr>
      <vt:lpstr>Equation</vt:lpstr>
      <vt:lpstr>NOVAC I FUNKCIJE NOVCA </vt:lpstr>
      <vt:lpstr>ŠTA JE NOVAC</vt:lpstr>
      <vt:lpstr>Slide 3</vt:lpstr>
      <vt:lpstr>FUNKCIJE NOVCA </vt:lpstr>
      <vt:lpstr>Novac kao sredstvo razmjene</vt:lpstr>
      <vt:lpstr>Slide 6</vt:lpstr>
      <vt:lpstr>NOVAC KAO  sredstvo razmjene</vt:lpstr>
      <vt:lpstr>Novac kao sredstvo očuvanja vrijednosti </vt:lpstr>
      <vt:lpstr>Slide 9</vt:lpstr>
      <vt:lpstr>Novac kao sredstvo očuvanja vrijednosti </vt:lpstr>
      <vt:lpstr>Slide 11</vt:lpstr>
      <vt:lpstr>Novac kao obračunsko sredstvo (sredstvo plaćanja)</vt:lpstr>
      <vt:lpstr>Oblici novca u opticaju </vt:lpstr>
      <vt:lpstr>Slide 14</vt:lpstr>
      <vt:lpstr>Oblici novca u opticaju  </vt:lpstr>
      <vt:lpstr>Slide 16</vt:lpstr>
      <vt:lpstr>Slide 17</vt:lpstr>
      <vt:lpstr>Novčani agregati – alternativne mjere novca: </vt:lpstr>
      <vt:lpstr>Primarni novac</vt:lpstr>
      <vt:lpstr>Novčani agregat – M1 </vt:lpstr>
      <vt:lpstr>Slide 21</vt:lpstr>
      <vt:lpstr>Slide 22</vt:lpstr>
      <vt:lpstr>Slide 23</vt:lpstr>
      <vt:lpstr>Novčani agregat – M1</vt:lpstr>
      <vt:lpstr>Slide 25</vt:lpstr>
      <vt:lpstr>Slide 26</vt:lpstr>
      <vt:lpstr>Novčani agregat – M3 </vt:lpstr>
      <vt:lpstr>Neto-domaća aktiva – M4 </vt:lpstr>
      <vt:lpstr>Slide 29</vt:lpstr>
      <vt:lpstr>FINANSIJSKI posrednici-  razvoj bankarskih poslova</vt:lpstr>
      <vt:lpstr>Slide 31</vt:lpstr>
      <vt:lpstr>Razvoj bankarskih poslova</vt:lpstr>
      <vt:lpstr>Slide 33</vt:lpstr>
      <vt:lpstr>Slide 34</vt:lpstr>
      <vt:lpstr>Slide 35</vt:lpstr>
      <vt:lpstr>Poslovi banaka</vt:lpstr>
      <vt:lpstr>Slide 37</vt:lpstr>
      <vt:lpstr>Slide 38</vt:lpstr>
      <vt:lpstr>Proces višestrukog kreiranja - umnožavanja novca </vt:lpstr>
      <vt:lpstr>Slide 40</vt:lpstr>
      <vt:lpstr>Monopol banke - primjer </vt:lpstr>
      <vt:lpstr>Slide 42</vt:lpstr>
      <vt:lpstr>Korišćenje zajma </vt:lpstr>
      <vt:lpstr>Slide 44</vt:lpstr>
      <vt:lpstr>Višestruko kreiranje – umnožavanje novca </vt:lpstr>
      <vt:lpstr>Slide 46</vt:lpstr>
      <vt:lpstr>Višestruko kreiranje – umnožavanje novca </vt:lpstr>
      <vt:lpstr>Monetarni multiplikator</vt:lpstr>
      <vt:lpstr>Slide 49</vt:lpstr>
      <vt:lpstr>Monetarni multiplikator</vt:lpstr>
      <vt:lpstr>Monetarni multiplikator</vt:lpstr>
      <vt:lpstr>Slide 52</vt:lpstr>
      <vt:lpstr>Slide 53</vt:lpstr>
      <vt:lpstr>Brzina opticaja novca</vt:lpstr>
      <vt:lpstr>Slide 55</vt:lpstr>
      <vt:lpstr>Kvantitativna jednačina novca </vt:lpstr>
      <vt:lpstr>Kvantitativna jednačina novca </vt:lpstr>
      <vt:lpstr>Kvantitativna jednačina novca </vt:lpstr>
      <vt:lpstr>Slide 59</vt:lpstr>
    </vt:vector>
  </TitlesOfParts>
  <Company>Centralna banka Crne Gore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NOVAC I BANKARSTVO</dc:title>
  <dc:creator>Halil Kalac</dc:creator>
  <cp:lastModifiedBy>Windows User</cp:lastModifiedBy>
  <cp:revision>39</cp:revision>
  <dcterms:created xsi:type="dcterms:W3CDTF">2016-10-18T12:06:17Z</dcterms:created>
  <dcterms:modified xsi:type="dcterms:W3CDTF">2018-12-13T09:53:34Z</dcterms:modified>
</cp:coreProperties>
</file>