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98" r:id="rId2"/>
    <p:sldId id="400" r:id="rId3"/>
    <p:sldId id="386" r:id="rId4"/>
    <p:sldId id="347" r:id="rId5"/>
    <p:sldId id="308" r:id="rId6"/>
    <p:sldId id="394" r:id="rId7"/>
    <p:sldId id="348" r:id="rId8"/>
    <p:sldId id="395" r:id="rId9"/>
    <p:sldId id="309" r:id="rId10"/>
    <p:sldId id="368" r:id="rId11"/>
    <p:sldId id="349" r:id="rId12"/>
    <p:sldId id="387" r:id="rId13"/>
    <p:sldId id="310" r:id="rId14"/>
    <p:sldId id="369" r:id="rId15"/>
    <p:sldId id="350" r:id="rId16"/>
    <p:sldId id="370" r:id="rId17"/>
    <p:sldId id="311" r:id="rId18"/>
    <p:sldId id="371" r:id="rId19"/>
    <p:sldId id="312" r:id="rId20"/>
    <p:sldId id="313" r:id="rId21"/>
    <p:sldId id="351" r:id="rId22"/>
    <p:sldId id="388" r:id="rId23"/>
    <p:sldId id="331" r:id="rId24"/>
    <p:sldId id="352" r:id="rId25"/>
    <p:sldId id="372" r:id="rId26"/>
    <p:sldId id="314" r:id="rId27"/>
    <p:sldId id="332" r:id="rId28"/>
    <p:sldId id="333" r:id="rId29"/>
    <p:sldId id="334" r:id="rId30"/>
    <p:sldId id="389" r:id="rId31"/>
    <p:sldId id="315" r:id="rId32"/>
    <p:sldId id="390" r:id="rId33"/>
    <p:sldId id="335" r:id="rId34"/>
    <p:sldId id="396" r:id="rId35"/>
    <p:sldId id="336" r:id="rId36"/>
    <p:sldId id="353" r:id="rId37"/>
    <p:sldId id="316" r:id="rId38"/>
    <p:sldId id="337" r:id="rId39"/>
    <p:sldId id="354" r:id="rId40"/>
    <p:sldId id="317" r:id="rId41"/>
    <p:sldId id="338" r:id="rId42"/>
    <p:sldId id="355" r:id="rId43"/>
    <p:sldId id="373" r:id="rId44"/>
    <p:sldId id="318" r:id="rId45"/>
    <p:sldId id="374" r:id="rId46"/>
    <p:sldId id="344" r:id="rId47"/>
    <p:sldId id="397" r:id="rId48"/>
    <p:sldId id="319" r:id="rId49"/>
    <p:sldId id="259" r:id="rId50"/>
    <p:sldId id="260" r:id="rId51"/>
    <p:sldId id="261" r:id="rId52"/>
    <p:sldId id="263" r:id="rId53"/>
    <p:sldId id="265" r:id="rId54"/>
    <p:sldId id="266" r:id="rId55"/>
    <p:sldId id="267" r:id="rId56"/>
    <p:sldId id="270" r:id="rId57"/>
    <p:sldId id="271" r:id="rId58"/>
    <p:sldId id="272" r:id="rId59"/>
    <p:sldId id="273" r:id="rId60"/>
    <p:sldId id="274" r:id="rId61"/>
    <p:sldId id="275" r:id="rId62"/>
    <p:sldId id="276" r:id="rId63"/>
    <p:sldId id="277" r:id="rId64"/>
    <p:sldId id="278" r:id="rId65"/>
    <p:sldId id="279" r:id="rId66"/>
    <p:sldId id="280" r:id="rId67"/>
    <p:sldId id="281" r:id="rId68"/>
    <p:sldId id="282" r:id="rId69"/>
    <p:sldId id="283" r:id="rId70"/>
    <p:sldId id="284" r:id="rId71"/>
    <p:sldId id="285" r:id="rId72"/>
    <p:sldId id="286" r:id="rId73"/>
    <p:sldId id="287" r:id="rId74"/>
    <p:sldId id="288" r:id="rId7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58617-B054-49C8-A854-28E322DBA0A7}" type="datetimeFigureOut">
              <a:rPr lang="en-US" smtClean="0"/>
              <a:pPr/>
              <a:t>10/13/2019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E812D-A6EE-4ED6-A8A8-7F6E071967F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95124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58617-B054-49C8-A854-28E322DBA0A7}" type="datetimeFigureOut">
              <a:rPr lang="en-US" smtClean="0"/>
              <a:pPr/>
              <a:t>10/13/2019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E812D-A6EE-4ED6-A8A8-7F6E071967F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34194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58617-B054-49C8-A854-28E322DBA0A7}" type="datetimeFigureOut">
              <a:rPr lang="en-US" smtClean="0"/>
              <a:pPr/>
              <a:t>10/13/2019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E812D-A6EE-4ED6-A8A8-7F6E071967F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62699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58617-B054-49C8-A854-28E322DBA0A7}" type="datetimeFigureOut">
              <a:rPr lang="en-US" smtClean="0"/>
              <a:pPr/>
              <a:t>10/13/2019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E812D-A6EE-4ED6-A8A8-7F6E071967F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778182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58617-B054-49C8-A854-28E322DBA0A7}" type="datetimeFigureOut">
              <a:rPr lang="en-US" smtClean="0"/>
              <a:pPr/>
              <a:t>10/13/2019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E812D-A6EE-4ED6-A8A8-7F6E071967F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1317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58617-B054-49C8-A854-28E322DBA0A7}" type="datetimeFigureOut">
              <a:rPr lang="en-US" smtClean="0"/>
              <a:pPr/>
              <a:t>10/13/2019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E812D-A6EE-4ED6-A8A8-7F6E071967F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001975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58617-B054-49C8-A854-28E322DBA0A7}" type="datetimeFigureOut">
              <a:rPr lang="en-US" smtClean="0"/>
              <a:pPr/>
              <a:t>10/13/2019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E812D-A6EE-4ED6-A8A8-7F6E071967F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3836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58617-B054-49C8-A854-28E322DBA0A7}" type="datetimeFigureOut">
              <a:rPr lang="en-US" smtClean="0"/>
              <a:pPr/>
              <a:t>10/13/2019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E812D-A6EE-4ED6-A8A8-7F6E071967F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229392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58617-B054-49C8-A854-28E322DBA0A7}" type="datetimeFigureOut">
              <a:rPr lang="en-US" smtClean="0"/>
              <a:pPr/>
              <a:t>10/13/2019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E812D-A6EE-4ED6-A8A8-7F6E071967F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329842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58617-B054-49C8-A854-28E322DBA0A7}" type="datetimeFigureOut">
              <a:rPr lang="en-US" smtClean="0"/>
              <a:pPr/>
              <a:t>10/13/2019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E812D-A6EE-4ED6-A8A8-7F6E071967F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499272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58617-B054-49C8-A854-28E322DBA0A7}" type="datetimeFigureOut">
              <a:rPr lang="en-US" smtClean="0"/>
              <a:pPr/>
              <a:t>10/13/2019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E812D-A6EE-4ED6-A8A8-7F6E071967F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56583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D58617-B054-49C8-A854-28E322DBA0A7}" type="datetimeFigureOut">
              <a:rPr lang="en-US" smtClean="0"/>
              <a:pPr/>
              <a:t>10/13/2019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4E812D-A6EE-4ED6-A8A8-7F6E071967F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08520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94522"/>
          </a:xfrm>
        </p:spPr>
        <p:txBody>
          <a:bodyPr>
            <a:normAutofit/>
          </a:bodyPr>
          <a:lstStyle/>
          <a:p>
            <a:r>
              <a:rPr lang="sr-Latn-ME" dirty="0"/>
              <a:t>PRAVNI FAKULTET</a:t>
            </a:r>
            <a:br>
              <a:rPr lang="sr-Latn-ME" dirty="0"/>
            </a:br>
            <a:r>
              <a:rPr lang="sr-Latn-ME" dirty="0"/>
              <a:t>FINANSIJE I FINANSIJSKO </a:t>
            </a:r>
            <a:r>
              <a:rPr lang="sr-Latn-ME" dirty="0" smtClean="0"/>
              <a:t>PRAVO</a:t>
            </a:r>
            <a:br>
              <a:rPr lang="sr-Latn-ME" dirty="0" smtClean="0"/>
            </a:br>
            <a:r>
              <a:rPr lang="sr-Latn-ME" sz="3200" dirty="0" smtClean="0"/>
              <a:t>FINANSIJSKI SISTEM I FINANSIJSKA TRŽIŠTA – DRUGI DIO </a:t>
            </a:r>
            <a:endParaRPr lang="en-US" sz="3200" dirty="0"/>
          </a:p>
        </p:txBody>
      </p:sp>
    </p:spTree>
    <p:extLst>
      <p:ext uri="{BB962C8B-B14F-4D97-AF65-F5344CB8AC3E}">
        <p14:creationId xmlns="" xmlns:p14="http://schemas.microsoft.com/office/powerpoint/2010/main" val="30966905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/>
          </a:bodyPr>
          <a:lstStyle/>
          <a:p>
            <a:r>
              <a:rPr lang="pl-PL" dirty="0"/>
              <a:t>Ta nejednakost u </a:t>
            </a:r>
            <a:r>
              <a:rPr lang="en-US" dirty="0" err="1"/>
              <a:t>informacijama</a:t>
            </a:r>
            <a:r>
              <a:rPr lang="en-US" dirty="0"/>
              <a:t> se </a:t>
            </a:r>
            <a:r>
              <a:rPr lang="en-US" dirty="0" err="1"/>
              <a:t>naziva</a:t>
            </a:r>
            <a:r>
              <a:rPr lang="en-US" dirty="0"/>
              <a:t> </a:t>
            </a:r>
            <a:r>
              <a:rPr lang="en-US" dirty="0" err="1"/>
              <a:t>asimetričnost</a:t>
            </a:r>
            <a:r>
              <a:rPr lang="en-US" dirty="0"/>
              <a:t> </a:t>
            </a:r>
            <a:r>
              <a:rPr lang="en-US" dirty="0" err="1"/>
              <a:t>informacija</a:t>
            </a:r>
            <a:r>
              <a:rPr lang="en-US" dirty="0"/>
              <a:t>. </a:t>
            </a:r>
            <a:endParaRPr lang="sr-Latn-ME" dirty="0"/>
          </a:p>
          <a:p>
            <a:r>
              <a:rPr lang="en-US" dirty="0"/>
              <a:t>Na </a:t>
            </a:r>
            <a:r>
              <a:rPr lang="en-US" dirty="0" smtClean="0"/>
              <a:t>prim</a:t>
            </a:r>
            <a:r>
              <a:rPr lang="sr-Latn-ME" dirty="0" smtClean="0"/>
              <a:t>j</a:t>
            </a:r>
            <a:r>
              <a:rPr lang="en-US" dirty="0" err="1" smtClean="0"/>
              <a:t>er</a:t>
            </a:r>
            <a:r>
              <a:rPr lang="en-US" dirty="0" smtClean="0"/>
              <a:t> </a:t>
            </a:r>
            <a:r>
              <a:rPr lang="en-US" dirty="0" err="1"/>
              <a:t>dužnik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podiže</a:t>
            </a:r>
            <a:r>
              <a:rPr lang="en-US" dirty="0"/>
              <a:t> </a:t>
            </a:r>
            <a:r>
              <a:rPr lang="en-US" dirty="0" err="1"/>
              <a:t>zajam</a:t>
            </a:r>
            <a:r>
              <a:rPr lang="sr-Latn-ME" dirty="0"/>
              <a:t> </a:t>
            </a:r>
            <a:r>
              <a:rPr lang="en-US" dirty="0" err="1"/>
              <a:t>često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bolje</a:t>
            </a:r>
            <a:r>
              <a:rPr lang="en-US" dirty="0"/>
              <a:t> </a:t>
            </a:r>
            <a:r>
              <a:rPr lang="en-US" dirty="0" err="1"/>
              <a:t>informacije</a:t>
            </a:r>
            <a:r>
              <a:rPr lang="en-US" dirty="0"/>
              <a:t> o </a:t>
            </a:r>
            <a:r>
              <a:rPr lang="en-US" dirty="0" err="1"/>
              <a:t>potencijalnim</a:t>
            </a:r>
            <a:r>
              <a:rPr lang="en-US" dirty="0"/>
              <a:t> </a:t>
            </a:r>
            <a:r>
              <a:rPr lang="en-US" dirty="0" err="1"/>
              <a:t>prinosima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rizicima</a:t>
            </a:r>
            <a:r>
              <a:rPr lang="en-US" dirty="0"/>
              <a:t> </a:t>
            </a:r>
            <a:r>
              <a:rPr lang="en-US" dirty="0" err="1"/>
              <a:t>investicionog</a:t>
            </a:r>
            <a:r>
              <a:rPr lang="en-US" dirty="0"/>
              <a:t> </a:t>
            </a:r>
            <a:r>
              <a:rPr lang="en-US" dirty="0" err="1"/>
              <a:t>projekta</a:t>
            </a:r>
            <a:r>
              <a:rPr lang="en-US" dirty="0"/>
              <a:t> u</a:t>
            </a:r>
            <a:r>
              <a:rPr lang="sr-Latn-ME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želi</a:t>
            </a:r>
            <a:r>
              <a:rPr lang="en-US" dirty="0"/>
              <a:t> da se </a:t>
            </a:r>
            <a:r>
              <a:rPr lang="en-US" dirty="0" err="1"/>
              <a:t>upusti</a:t>
            </a:r>
            <a:r>
              <a:rPr lang="en-US" dirty="0"/>
              <a:t> od </a:t>
            </a:r>
            <a:r>
              <a:rPr lang="en-US" dirty="0" err="1"/>
              <a:t>kreditora</a:t>
            </a:r>
            <a:r>
              <a:rPr lang="en-US" dirty="0"/>
              <a:t>. </a:t>
            </a:r>
            <a:endParaRPr lang="sr-Latn-ME" dirty="0" smtClean="0"/>
          </a:p>
          <a:p>
            <a:r>
              <a:rPr lang="en-US" dirty="0" err="1" smtClean="0"/>
              <a:t>Nedostatak</a:t>
            </a:r>
            <a:r>
              <a:rPr lang="en-US" dirty="0" smtClean="0"/>
              <a:t> </a:t>
            </a:r>
            <a:r>
              <a:rPr lang="en-US" dirty="0" err="1"/>
              <a:t>informacija</a:t>
            </a:r>
            <a:r>
              <a:rPr lang="en-US" dirty="0"/>
              <a:t> u </a:t>
            </a:r>
            <a:r>
              <a:rPr lang="en-US" dirty="0" err="1"/>
              <a:t>finansijskom</a:t>
            </a:r>
            <a:r>
              <a:rPr lang="en-US" dirty="0"/>
              <a:t> </a:t>
            </a:r>
            <a:r>
              <a:rPr lang="en-US" dirty="0" err="1"/>
              <a:t>sistemu</a:t>
            </a:r>
            <a:r>
              <a:rPr lang="en-US" dirty="0"/>
              <a:t> </a:t>
            </a:r>
            <a:r>
              <a:rPr lang="en-US" dirty="0" err="1" smtClean="0"/>
              <a:t>stvara</a:t>
            </a:r>
            <a:r>
              <a:rPr lang="sr-Latn-ME" dirty="0" smtClean="0"/>
              <a:t> </a:t>
            </a:r>
            <a:r>
              <a:rPr lang="vi-VN" dirty="0" smtClean="0"/>
              <a:t>dve </a:t>
            </a:r>
            <a:r>
              <a:rPr lang="vi-VN" dirty="0"/>
              <a:t>vrste problema: jedna se pokazuje </a:t>
            </a:r>
            <a:r>
              <a:rPr lang="vi-VN" dirty="0" smtClean="0"/>
              <a:t>pr</a:t>
            </a:r>
            <a:r>
              <a:rPr lang="sr-Latn-ME" dirty="0" smtClean="0"/>
              <a:t>ij</a:t>
            </a:r>
            <a:r>
              <a:rPr lang="vi-VN" dirty="0" smtClean="0"/>
              <a:t>e </a:t>
            </a:r>
            <a:r>
              <a:rPr lang="vi-VN" dirty="0"/>
              <a:t>izvođenja finansijske transakcije a druga</a:t>
            </a:r>
            <a:r>
              <a:rPr lang="sr-Latn-ME" dirty="0"/>
              <a:t> </a:t>
            </a:r>
            <a:r>
              <a:rPr lang="en-US" dirty="0" err="1"/>
              <a:t>nakon</a:t>
            </a:r>
            <a:r>
              <a:rPr lang="en-US" dirty="0"/>
              <a:t> </a:t>
            </a:r>
            <a:r>
              <a:rPr lang="en-US" dirty="0" err="1"/>
              <a:t>nje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48495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b="1" dirty="0"/>
              <a:t>Negativna selekcija je problem koji nastaje zbog asimetrije informacija </a:t>
            </a:r>
            <a:r>
              <a:rPr lang="pl-PL" b="1" dirty="0" smtClean="0"/>
              <a:t>prije </a:t>
            </a:r>
            <a:r>
              <a:rPr lang="vi-VN" b="1" dirty="0" smtClean="0"/>
              <a:t>izvođenja </a:t>
            </a:r>
            <a:r>
              <a:rPr lang="vi-VN" b="1" dirty="0"/>
              <a:t>transakcije. </a:t>
            </a:r>
            <a:endParaRPr lang="sr-Latn-ME" b="1" dirty="0" smtClean="0"/>
          </a:p>
          <a:p>
            <a:r>
              <a:rPr lang="vi-VN" dirty="0" smtClean="0"/>
              <a:t>Ona </a:t>
            </a:r>
            <a:r>
              <a:rPr lang="vi-VN" dirty="0"/>
              <a:t>se pojavljuje na finansijskim tržištima u situaciji kada </a:t>
            </a:r>
            <a:r>
              <a:rPr lang="vi-VN" dirty="0" smtClean="0"/>
              <a:t>rizični</a:t>
            </a:r>
            <a:r>
              <a:rPr lang="sr-Latn-ME" dirty="0" smtClean="0"/>
              <a:t> </a:t>
            </a:r>
            <a:r>
              <a:rPr lang="en-US" dirty="0" err="1" smtClean="0"/>
              <a:t>dužnici</a:t>
            </a:r>
            <a:r>
              <a:rPr lang="en-US" dirty="0" smtClean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najverovatnije</a:t>
            </a:r>
            <a:r>
              <a:rPr lang="en-US" dirty="0"/>
              <a:t> </a:t>
            </a:r>
            <a:r>
              <a:rPr lang="en-US" dirty="0" err="1"/>
              <a:t>proizvesti</a:t>
            </a:r>
            <a:r>
              <a:rPr lang="en-US" dirty="0"/>
              <a:t> </a:t>
            </a:r>
            <a:r>
              <a:rPr lang="en-US" dirty="0" err="1"/>
              <a:t>negativan</a:t>
            </a:r>
            <a:r>
              <a:rPr lang="en-US" dirty="0"/>
              <a:t> </a:t>
            </a:r>
            <a:r>
              <a:rPr lang="en-US" dirty="0" err="1"/>
              <a:t>ishod</a:t>
            </a:r>
            <a:r>
              <a:rPr lang="en-US" dirty="0"/>
              <a:t>, </a:t>
            </a:r>
            <a:r>
              <a:rPr lang="en-US" dirty="0" err="1"/>
              <a:t>dakle</a:t>
            </a:r>
            <a:r>
              <a:rPr lang="en-US" dirty="0"/>
              <a:t> </a:t>
            </a:r>
            <a:r>
              <a:rPr lang="en-US" dirty="0" err="1"/>
              <a:t>oni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visokim</a:t>
            </a:r>
            <a:r>
              <a:rPr lang="en-US" dirty="0"/>
              <a:t> </a:t>
            </a:r>
            <a:r>
              <a:rPr lang="en-US" dirty="0" err="1" smtClean="0"/>
              <a:t>kreditnim</a:t>
            </a:r>
            <a:r>
              <a:rPr lang="sr-Latn-ME" dirty="0" smtClean="0"/>
              <a:t> </a:t>
            </a:r>
            <a:r>
              <a:rPr lang="en-US" dirty="0" err="1" smtClean="0"/>
              <a:t>rizikom</a:t>
            </a:r>
            <a:r>
              <a:rPr lang="en-US" dirty="0" smtClean="0"/>
              <a:t> </a:t>
            </a:r>
            <a:r>
              <a:rPr lang="en-US" dirty="0"/>
              <a:t>– </a:t>
            </a:r>
            <a:r>
              <a:rPr lang="en-US" dirty="0" err="1"/>
              <a:t>najaktivnije</a:t>
            </a:r>
            <a:r>
              <a:rPr lang="en-US" dirty="0"/>
              <a:t> </a:t>
            </a:r>
            <a:r>
              <a:rPr lang="en-US" dirty="0" err="1"/>
              <a:t>traže</a:t>
            </a:r>
            <a:r>
              <a:rPr lang="en-US" dirty="0"/>
              <a:t> </a:t>
            </a:r>
            <a:r>
              <a:rPr lang="en-US" dirty="0" err="1"/>
              <a:t>zajam</a:t>
            </a:r>
            <a:r>
              <a:rPr lang="en-US" dirty="0"/>
              <a:t> </a:t>
            </a:r>
            <a:r>
              <a:rPr lang="en-US" dirty="0" err="1"/>
              <a:t>zbog</a:t>
            </a:r>
            <a:r>
              <a:rPr lang="en-US" dirty="0"/>
              <a:t> </a:t>
            </a:r>
            <a:r>
              <a:rPr lang="en-US" dirty="0" err="1"/>
              <a:t>šega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im</a:t>
            </a:r>
            <a:r>
              <a:rPr lang="en-US" dirty="0"/>
              <a:t> </a:t>
            </a:r>
            <a:r>
              <a:rPr lang="en-US" dirty="0" err="1"/>
              <a:t>isti</a:t>
            </a:r>
            <a:r>
              <a:rPr lang="en-US" dirty="0"/>
              <a:t> </a:t>
            </a:r>
            <a:r>
              <a:rPr lang="en-US" dirty="0" err="1"/>
              <a:t>najverovatnije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odobren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423062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/>
          </a:bodyPr>
          <a:lstStyle/>
          <a:p>
            <a:r>
              <a:rPr lang="vi-VN" dirty="0"/>
              <a:t>Kreditori – oni koji posuđuju sredstva znaju da u uslovima negativne selekcije je</a:t>
            </a:r>
            <a:r>
              <a:rPr lang="sr-Latn-ME" dirty="0"/>
              <a:t> </a:t>
            </a:r>
            <a:r>
              <a:rPr lang="en-US" dirty="0" smtClean="0"/>
              <a:t>v</a:t>
            </a:r>
            <a:r>
              <a:rPr lang="sr-Latn-ME" dirty="0" smtClean="0"/>
              <a:t>j</a:t>
            </a:r>
            <a:r>
              <a:rPr lang="en-US" dirty="0" err="1" smtClean="0"/>
              <a:t>erovatnije</a:t>
            </a:r>
            <a:r>
              <a:rPr lang="en-US" dirty="0" smtClean="0"/>
              <a:t> </a:t>
            </a:r>
            <a:r>
              <a:rPr lang="en-US" dirty="0"/>
              <a:t>da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dobiti</a:t>
            </a:r>
            <a:r>
              <a:rPr lang="en-US" dirty="0"/>
              <a:t> </a:t>
            </a:r>
            <a:r>
              <a:rPr lang="en-US" dirty="0" err="1"/>
              <a:t>kredit</a:t>
            </a:r>
            <a:r>
              <a:rPr lang="en-US" dirty="0"/>
              <a:t> </a:t>
            </a:r>
            <a:r>
              <a:rPr lang="en-US" dirty="0" err="1"/>
              <a:t>klijent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većim</a:t>
            </a:r>
            <a:r>
              <a:rPr lang="en-US" dirty="0"/>
              <a:t> </a:t>
            </a:r>
            <a:r>
              <a:rPr lang="en-US" dirty="0" err="1"/>
              <a:t>kreditnim</a:t>
            </a:r>
            <a:r>
              <a:rPr lang="en-US" dirty="0"/>
              <a:t> </a:t>
            </a:r>
            <a:r>
              <a:rPr lang="en-US" dirty="0" err="1"/>
              <a:t>rizikom</a:t>
            </a:r>
            <a:r>
              <a:rPr lang="en-US" dirty="0"/>
              <a:t> pa </a:t>
            </a:r>
            <a:r>
              <a:rPr lang="en-US" dirty="0" err="1"/>
              <a:t>zato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nastaje</a:t>
            </a:r>
            <a:r>
              <a:rPr lang="sr-Latn-ME" dirty="0"/>
              <a:t> </a:t>
            </a:r>
            <a:r>
              <a:rPr lang="en-US" dirty="0" err="1"/>
              <a:t>opasnost</a:t>
            </a:r>
            <a:r>
              <a:rPr lang="en-US" dirty="0"/>
              <a:t> </a:t>
            </a:r>
            <a:r>
              <a:rPr lang="en-US" dirty="0" err="1"/>
              <a:t>obustave</a:t>
            </a:r>
            <a:r>
              <a:rPr lang="en-US" dirty="0"/>
              <a:t> </a:t>
            </a:r>
            <a:r>
              <a:rPr lang="en-US" dirty="0" err="1"/>
              <a:t>kreditiranja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se </a:t>
            </a:r>
            <a:r>
              <a:rPr lang="en-US" dirty="0" err="1"/>
              <a:t>odražava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jer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tržištu</a:t>
            </a:r>
            <a:r>
              <a:rPr lang="en-US" dirty="0"/>
              <a:t> </a:t>
            </a:r>
            <a:r>
              <a:rPr lang="en-US" dirty="0" err="1"/>
              <a:t>posluju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klijenti</a:t>
            </a:r>
            <a:r>
              <a:rPr lang="en-US" dirty="0"/>
              <a:t> </a:t>
            </a:r>
            <a:r>
              <a:rPr lang="en-US" dirty="0" err="1" smtClean="0"/>
              <a:t>sa</a:t>
            </a:r>
            <a:r>
              <a:rPr lang="sr-Latn-ME" dirty="0" smtClean="0"/>
              <a:t> </a:t>
            </a:r>
            <a:r>
              <a:rPr lang="en-US" dirty="0" err="1" smtClean="0"/>
              <a:t>niskim</a:t>
            </a:r>
            <a:r>
              <a:rPr lang="en-US" dirty="0" smtClean="0"/>
              <a:t> </a:t>
            </a:r>
            <a:r>
              <a:rPr lang="en-US" dirty="0" err="1"/>
              <a:t>kreditnim</a:t>
            </a:r>
            <a:r>
              <a:rPr lang="en-US" dirty="0"/>
              <a:t> </a:t>
            </a:r>
            <a:r>
              <a:rPr lang="en-US" dirty="0" err="1"/>
              <a:t>rizikom</a:t>
            </a:r>
            <a:r>
              <a:rPr lang="en-US" dirty="0"/>
              <a:t>.</a:t>
            </a:r>
          </a:p>
          <a:p>
            <a:r>
              <a:rPr lang="pl-PL" b="1" dirty="0"/>
              <a:t>Moralni hazard </a:t>
            </a:r>
            <a:r>
              <a:rPr lang="pl-PL" b="1" i="1" dirty="0"/>
              <a:t>je problem koji nastaje usled asimetričnih informacija nakon izvođenja transakcije.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985521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>
            <a:normAutofit fontScale="92500"/>
          </a:bodyPr>
          <a:lstStyle/>
          <a:p>
            <a:r>
              <a:rPr lang="vi-VN" dirty="0" smtClean="0"/>
              <a:t>Moralni hazard na finansijskom tržištu predstavlja rizik (hazard)</a:t>
            </a:r>
            <a:r>
              <a:rPr lang="sr-Latn-ME" dirty="0" smtClean="0"/>
              <a:t> </a:t>
            </a:r>
            <a:r>
              <a:rPr lang="en-US" dirty="0" err="1" smtClean="0"/>
              <a:t>uključivanja</a:t>
            </a:r>
            <a:r>
              <a:rPr lang="en-US" dirty="0" smtClean="0"/>
              <a:t> </a:t>
            </a:r>
            <a:r>
              <a:rPr lang="en-US" dirty="0" err="1" smtClean="0"/>
              <a:t>dužnika</a:t>
            </a:r>
            <a:r>
              <a:rPr lang="en-US" dirty="0" smtClean="0"/>
              <a:t> u </a:t>
            </a:r>
            <a:r>
              <a:rPr lang="en-US" dirty="0" err="1" smtClean="0"/>
              <a:t>aktivnosti</a:t>
            </a:r>
            <a:r>
              <a:rPr lang="en-US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stanovišta</a:t>
            </a:r>
            <a:r>
              <a:rPr lang="en-US" dirty="0" smtClean="0"/>
              <a:t> </a:t>
            </a:r>
            <a:r>
              <a:rPr lang="en-US" dirty="0" err="1" smtClean="0"/>
              <a:t>kreditora</a:t>
            </a:r>
            <a:r>
              <a:rPr lang="en-US" dirty="0" smtClean="0"/>
              <a:t> </a:t>
            </a:r>
            <a:r>
              <a:rPr lang="en-US" dirty="0" err="1" smtClean="0"/>
              <a:t>nepoželjne</a:t>
            </a:r>
            <a:r>
              <a:rPr lang="en-US" dirty="0" smtClean="0"/>
              <a:t> (</a:t>
            </a:r>
            <a:r>
              <a:rPr lang="en-US" dirty="0" err="1" smtClean="0"/>
              <a:t>nemoralne</a:t>
            </a:r>
            <a:r>
              <a:rPr lang="en-US" dirty="0" smtClean="0"/>
              <a:t>)</a:t>
            </a:r>
            <a:r>
              <a:rPr lang="sr-Latn-ME" dirty="0" smtClean="0"/>
              <a:t> </a:t>
            </a:r>
            <a:r>
              <a:rPr lang="en-US" dirty="0" err="1" smtClean="0"/>
              <a:t>jer</a:t>
            </a:r>
            <a:r>
              <a:rPr lang="en-US" dirty="0" smtClean="0"/>
              <a:t> se </a:t>
            </a:r>
            <a:r>
              <a:rPr lang="en-US" dirty="0" err="1" smtClean="0"/>
              <a:t>zbog</a:t>
            </a:r>
            <a:r>
              <a:rPr lang="en-US" dirty="0" smtClean="0"/>
              <a:t> </a:t>
            </a:r>
            <a:r>
              <a:rPr lang="en-US" dirty="0" err="1" smtClean="0"/>
              <a:t>istih</a:t>
            </a:r>
            <a:r>
              <a:rPr lang="en-US" dirty="0" smtClean="0"/>
              <a:t> </a:t>
            </a:r>
            <a:r>
              <a:rPr lang="en-US" dirty="0" err="1" smtClean="0"/>
              <a:t>smanjuje</a:t>
            </a:r>
            <a:r>
              <a:rPr lang="en-US" dirty="0" smtClean="0"/>
              <a:t> v</a:t>
            </a:r>
            <a:r>
              <a:rPr lang="sr-Latn-ME" dirty="0" smtClean="0"/>
              <a:t>j</a:t>
            </a:r>
            <a:r>
              <a:rPr lang="en-US" dirty="0" err="1" smtClean="0"/>
              <a:t>erovatnost</a:t>
            </a:r>
            <a:r>
              <a:rPr lang="en-US" dirty="0" smtClean="0"/>
              <a:t> </a:t>
            </a:r>
            <a:r>
              <a:rPr lang="en-US" dirty="0" err="1" smtClean="0"/>
              <a:t>otplate</a:t>
            </a:r>
            <a:r>
              <a:rPr lang="en-US" dirty="0" smtClean="0"/>
              <a:t> </a:t>
            </a:r>
            <a:r>
              <a:rPr lang="en-US" dirty="0" err="1" smtClean="0"/>
              <a:t>zajma</a:t>
            </a:r>
            <a:r>
              <a:rPr lang="en-US" dirty="0" smtClean="0"/>
              <a:t>, pa </a:t>
            </a:r>
            <a:r>
              <a:rPr lang="en-US" dirty="0" err="1" smtClean="0"/>
              <a:t>kreditori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sv</a:t>
            </a:r>
            <a:r>
              <a:rPr lang="sr-Latn-ME" dirty="0" smtClean="0"/>
              <a:t>j</a:t>
            </a:r>
            <a:r>
              <a:rPr lang="en-US" dirty="0" err="1" smtClean="0"/>
              <a:t>esno</a:t>
            </a:r>
            <a:r>
              <a:rPr lang="en-US" dirty="0" smtClean="0"/>
              <a:t> </a:t>
            </a:r>
            <a:r>
              <a:rPr lang="en-US" dirty="0" err="1" smtClean="0"/>
              <a:t>ovog</a:t>
            </a:r>
            <a:r>
              <a:rPr lang="sr-Latn-ME" dirty="0" smtClean="0"/>
              <a:t> </a:t>
            </a:r>
            <a:r>
              <a:rPr lang="en-US" dirty="0" err="1" smtClean="0"/>
              <a:t>rizika</a:t>
            </a:r>
            <a:r>
              <a:rPr lang="en-US" dirty="0" smtClean="0"/>
              <a:t> </a:t>
            </a:r>
            <a:r>
              <a:rPr lang="en-US" dirty="0" err="1" smtClean="0"/>
              <a:t>mogu</a:t>
            </a:r>
            <a:r>
              <a:rPr lang="en-US" dirty="0" smtClean="0"/>
              <a:t> </a:t>
            </a:r>
            <a:r>
              <a:rPr lang="en-US" dirty="0" err="1" smtClean="0"/>
              <a:t>obustaviti</a:t>
            </a:r>
            <a:r>
              <a:rPr lang="en-US" dirty="0" smtClean="0"/>
              <a:t> </a:t>
            </a:r>
            <a:r>
              <a:rPr lang="en-US" dirty="0" err="1" smtClean="0"/>
              <a:t>kreditiranje</a:t>
            </a:r>
            <a:r>
              <a:rPr lang="en-US" dirty="0" smtClean="0"/>
              <a:t>. </a:t>
            </a:r>
            <a:endParaRPr lang="sr-Latn-ME" dirty="0" smtClean="0"/>
          </a:p>
          <a:p>
            <a:r>
              <a:rPr lang="en-US" dirty="0" err="1" smtClean="0"/>
              <a:t>Recimo</a:t>
            </a:r>
            <a:r>
              <a:rPr lang="en-US" dirty="0" smtClean="0"/>
              <a:t> </a:t>
            </a:r>
            <a:r>
              <a:rPr lang="en-US" dirty="0" err="1" smtClean="0"/>
              <a:t>sredstva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pozajmljena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pokretanje</a:t>
            </a:r>
            <a:r>
              <a:rPr lang="sr-Latn-ME" dirty="0" smtClean="0"/>
              <a:t> </a:t>
            </a:r>
            <a:r>
              <a:rPr lang="vi-VN" dirty="0" smtClean="0"/>
              <a:t>profitabilnog investicionog projekta, međutim kompanija koja ih je pozajmila r</a:t>
            </a:r>
            <a:r>
              <a:rPr lang="sr-Latn-ME" dirty="0" smtClean="0"/>
              <a:t>ij</a:t>
            </a:r>
            <a:r>
              <a:rPr lang="vi-VN" dirty="0" smtClean="0"/>
              <a:t>eši da ih</a:t>
            </a:r>
            <a:r>
              <a:rPr lang="sr-Latn-ME" dirty="0" smtClean="0"/>
              <a:t> </a:t>
            </a:r>
            <a:r>
              <a:rPr lang="en-US" dirty="0" err="1" smtClean="0"/>
              <a:t>uloži</a:t>
            </a:r>
            <a:r>
              <a:rPr lang="en-US" dirty="0" smtClean="0"/>
              <a:t> u </a:t>
            </a:r>
            <a:r>
              <a:rPr lang="en-US" dirty="0" err="1" smtClean="0"/>
              <a:t>još</a:t>
            </a:r>
            <a:r>
              <a:rPr lang="en-US" dirty="0" smtClean="0"/>
              <a:t> </a:t>
            </a:r>
            <a:r>
              <a:rPr lang="en-US" dirty="0" err="1" smtClean="0"/>
              <a:t>profitabilniji</a:t>
            </a:r>
            <a:r>
              <a:rPr lang="en-US" dirty="0" smtClean="0"/>
              <a:t> </a:t>
            </a:r>
            <a:r>
              <a:rPr lang="en-US" dirty="0" err="1" smtClean="0"/>
              <a:t>projekat</a:t>
            </a:r>
            <a:r>
              <a:rPr lang="en-US" dirty="0" smtClean="0"/>
              <a:t> </a:t>
            </a:r>
            <a:r>
              <a:rPr lang="en-US" dirty="0" err="1" smtClean="0"/>
              <a:t>ali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izuzetno</a:t>
            </a:r>
            <a:r>
              <a:rPr lang="en-US" dirty="0" smtClean="0"/>
              <a:t> </a:t>
            </a:r>
            <a:r>
              <a:rPr lang="en-US" dirty="0" err="1" smtClean="0"/>
              <a:t>visokim</a:t>
            </a:r>
            <a:r>
              <a:rPr lang="en-US" dirty="0" smtClean="0"/>
              <a:t> </a:t>
            </a:r>
            <a:r>
              <a:rPr lang="en-US" dirty="0" err="1" smtClean="0"/>
              <a:t>stepenom</a:t>
            </a:r>
            <a:r>
              <a:rPr lang="en-US" dirty="0" smtClean="0"/>
              <a:t> </a:t>
            </a:r>
            <a:r>
              <a:rPr lang="en-US" dirty="0" err="1" smtClean="0"/>
              <a:t>rizika</a:t>
            </a:r>
            <a:r>
              <a:rPr lang="en-US" dirty="0" smtClean="0"/>
              <a:t>. </a:t>
            </a:r>
            <a:endParaRPr lang="sr-Latn-ME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303607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/>
          </a:bodyPr>
          <a:lstStyle/>
          <a:p>
            <a:r>
              <a:rPr lang="en-US" dirty="0" err="1"/>
              <a:t>Tko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moći</a:t>
            </a:r>
            <a:r>
              <a:rPr lang="en-US" dirty="0"/>
              <a:t> da</a:t>
            </a:r>
            <a:r>
              <a:rPr lang="sr-Latn-ME" dirty="0"/>
              <a:t> </a:t>
            </a:r>
            <a:r>
              <a:rPr lang="vi-VN" dirty="0"/>
              <a:t>otplati kredit i zadrži veću dobit. </a:t>
            </a:r>
            <a:endParaRPr lang="sr-Latn-ME" dirty="0"/>
          </a:p>
          <a:p>
            <a:r>
              <a:rPr lang="vi-VN" dirty="0" smtClean="0"/>
              <a:t>Međutim</a:t>
            </a:r>
            <a:r>
              <a:rPr lang="sr-Latn-ME" dirty="0" smtClean="0"/>
              <a:t>,</a:t>
            </a:r>
            <a:r>
              <a:rPr lang="vi-VN" dirty="0" smtClean="0"/>
              <a:t> </a:t>
            </a:r>
            <a:r>
              <a:rPr lang="vi-VN" dirty="0"/>
              <a:t>posto je stepen rizika projekta vrlo visok</a:t>
            </a:r>
            <a:r>
              <a:rPr lang="sr-Latn-ME" dirty="0"/>
              <a:t> </a:t>
            </a:r>
            <a:r>
              <a:rPr lang="en-US" dirty="0" err="1"/>
              <a:t>stepen</a:t>
            </a:r>
            <a:r>
              <a:rPr lang="en-US" dirty="0"/>
              <a:t> </a:t>
            </a:r>
            <a:r>
              <a:rPr lang="en-US" dirty="0" smtClean="0"/>
              <a:t>v</a:t>
            </a:r>
            <a:r>
              <a:rPr lang="sr-Latn-ME" dirty="0" smtClean="0"/>
              <a:t>j</a:t>
            </a:r>
            <a:r>
              <a:rPr lang="en-US" dirty="0" err="1" smtClean="0"/>
              <a:t>erovatnoće</a:t>
            </a:r>
            <a:r>
              <a:rPr lang="en-US" dirty="0" smtClean="0"/>
              <a:t> </a:t>
            </a:r>
            <a:r>
              <a:rPr lang="en-US" dirty="0"/>
              <a:t>da </a:t>
            </a:r>
            <a:r>
              <a:rPr lang="en-US" dirty="0" err="1"/>
              <a:t>izgubi</a:t>
            </a:r>
            <a:r>
              <a:rPr lang="en-US" dirty="0"/>
              <a:t> </a:t>
            </a:r>
            <a:r>
              <a:rPr lang="en-US" dirty="0" err="1"/>
              <a:t>vaš</a:t>
            </a:r>
            <a:r>
              <a:rPr lang="en-US" dirty="0"/>
              <a:t> </a:t>
            </a:r>
            <a:r>
              <a:rPr lang="en-US" dirty="0" err="1"/>
              <a:t>novac</a:t>
            </a:r>
            <a:r>
              <a:rPr lang="en-US" dirty="0"/>
              <a:t> je </a:t>
            </a:r>
            <a:r>
              <a:rPr lang="en-US" dirty="0" err="1"/>
              <a:t>mnogo</a:t>
            </a:r>
            <a:r>
              <a:rPr lang="en-US" dirty="0"/>
              <a:t> </a:t>
            </a:r>
            <a:r>
              <a:rPr lang="en-US" dirty="0" err="1"/>
              <a:t>veći</a:t>
            </a:r>
            <a:r>
              <a:rPr lang="en-US" dirty="0"/>
              <a:t> od </a:t>
            </a:r>
            <a:r>
              <a:rPr lang="en-US" dirty="0" err="1"/>
              <a:t>onog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kojim</a:t>
            </a:r>
            <a:r>
              <a:rPr lang="en-US" dirty="0"/>
              <a:t> je </a:t>
            </a:r>
            <a:r>
              <a:rPr lang="en-US" dirty="0" err="1"/>
              <a:t>kreditor</a:t>
            </a:r>
            <a:r>
              <a:rPr lang="en-US" dirty="0"/>
              <a:t> </a:t>
            </a:r>
            <a:r>
              <a:rPr lang="en-US" dirty="0" smtClean="0"/>
              <a:t>bio</a:t>
            </a:r>
            <a:r>
              <a:rPr lang="sr-Latn-ME" dirty="0" smtClean="0"/>
              <a:t> </a:t>
            </a:r>
            <a:r>
              <a:rPr lang="pl-PL" dirty="0" smtClean="0"/>
              <a:t>upoznat </a:t>
            </a:r>
            <a:r>
              <a:rPr lang="pl-PL" dirty="0"/>
              <a:t>odobravajući zajam za projekat koji mu je predočen. </a:t>
            </a:r>
            <a:endParaRPr lang="pl-PL" dirty="0" smtClean="0"/>
          </a:p>
          <a:p>
            <a:r>
              <a:rPr lang="pl-PL" dirty="0" smtClean="0"/>
              <a:t>Kada </a:t>
            </a:r>
            <a:r>
              <a:rPr lang="pl-PL" dirty="0"/>
              <a:t>se moralni rizik i </a:t>
            </a:r>
            <a:r>
              <a:rPr lang="en-US" dirty="0" err="1"/>
              <a:t>ostvari</a:t>
            </a:r>
            <a:r>
              <a:rPr lang="en-US" dirty="0"/>
              <a:t> </a:t>
            </a:r>
            <a:r>
              <a:rPr lang="en-US" dirty="0" err="1"/>
              <a:t>neki</a:t>
            </a:r>
            <a:r>
              <a:rPr lang="en-US" dirty="0"/>
              <a:t> </a:t>
            </a:r>
            <a:r>
              <a:rPr lang="en-US" dirty="0" err="1"/>
              <a:t>kreditori</a:t>
            </a:r>
            <a:r>
              <a:rPr lang="en-US" dirty="0"/>
              <a:t> </a:t>
            </a:r>
            <a:r>
              <a:rPr lang="en-US" dirty="0" smtClean="0"/>
              <a:t>um</a:t>
            </a:r>
            <a:r>
              <a:rPr lang="sr-Latn-ME" dirty="0" smtClean="0"/>
              <a:t>i</a:t>
            </a:r>
            <a:r>
              <a:rPr lang="en-US" dirty="0" err="1" smtClean="0"/>
              <a:t>ju</a:t>
            </a:r>
            <a:r>
              <a:rPr lang="en-US" dirty="0" smtClean="0"/>
              <a:t> </a:t>
            </a:r>
            <a:r>
              <a:rPr lang="en-US" dirty="0"/>
              <a:t>da </a:t>
            </a:r>
            <a:r>
              <a:rPr lang="en-US" dirty="0" err="1"/>
              <a:t>budu</a:t>
            </a:r>
            <a:r>
              <a:rPr lang="en-US" dirty="0"/>
              <a:t> u </a:t>
            </a:r>
            <a:r>
              <a:rPr lang="en-US" dirty="0" err="1"/>
              <a:t>potpunosti</a:t>
            </a:r>
            <a:r>
              <a:rPr lang="en-US" dirty="0"/>
              <a:t> </a:t>
            </a:r>
            <a:r>
              <a:rPr lang="en-US" dirty="0" err="1"/>
              <a:t>obeshrabreni</a:t>
            </a:r>
            <a:r>
              <a:rPr lang="en-US" dirty="0"/>
              <a:t> da u </a:t>
            </a:r>
            <a:r>
              <a:rPr lang="en-US" dirty="0" err="1"/>
              <a:t>budućnosti</a:t>
            </a:r>
            <a:r>
              <a:rPr lang="en-US" dirty="0"/>
              <a:t> </a:t>
            </a:r>
            <a:r>
              <a:rPr lang="en-US" dirty="0" err="1"/>
              <a:t>dalje</a:t>
            </a:r>
            <a:r>
              <a:rPr lang="sr-Latn-ME" dirty="0"/>
              <a:t> </a:t>
            </a:r>
            <a:r>
              <a:rPr lang="en-US" dirty="0" err="1"/>
              <a:t>pozajmljuju</a:t>
            </a:r>
            <a:r>
              <a:rPr lang="en-US" dirty="0"/>
              <a:t> </a:t>
            </a:r>
            <a:r>
              <a:rPr lang="en-US" dirty="0" err="1"/>
              <a:t>sredstva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3986394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/>
          </a:bodyPr>
          <a:lstStyle/>
          <a:p>
            <a:r>
              <a:rPr lang="en-US" dirty="0" err="1"/>
              <a:t>Problemi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stvaraju</a:t>
            </a:r>
            <a:r>
              <a:rPr lang="en-US" dirty="0"/>
              <a:t> </a:t>
            </a:r>
            <a:r>
              <a:rPr lang="en-US" dirty="0" err="1"/>
              <a:t>negativna</a:t>
            </a:r>
            <a:r>
              <a:rPr lang="en-US" dirty="0"/>
              <a:t> </a:t>
            </a:r>
            <a:r>
              <a:rPr lang="en-US" dirty="0" err="1"/>
              <a:t>selekcija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moralni</a:t>
            </a:r>
            <a:r>
              <a:rPr lang="en-US" dirty="0"/>
              <a:t> hazard </a:t>
            </a:r>
            <a:r>
              <a:rPr lang="en-US" dirty="0" err="1"/>
              <a:t>predstavljaju</a:t>
            </a:r>
            <a:r>
              <a:rPr lang="en-US" dirty="0"/>
              <a:t> </a:t>
            </a:r>
            <a:r>
              <a:rPr lang="en-US" dirty="0" err="1" smtClean="0"/>
              <a:t>važne</a:t>
            </a:r>
            <a:r>
              <a:rPr lang="sr-Latn-ME" dirty="0" smtClean="0"/>
              <a:t> </a:t>
            </a:r>
            <a:r>
              <a:rPr lang="vi-VN" dirty="0" smtClean="0"/>
              <a:t>prepreke </a:t>
            </a:r>
            <a:r>
              <a:rPr lang="vi-VN" dirty="0"/>
              <a:t>za dobro funkcionisanje finansijskih tržišta. </a:t>
            </a:r>
            <a:endParaRPr lang="sr-Latn-ME" dirty="0" smtClean="0"/>
          </a:p>
          <a:p>
            <a:r>
              <a:rPr lang="vi-VN" dirty="0" smtClean="0"/>
              <a:t>Međutim </a:t>
            </a:r>
            <a:r>
              <a:rPr lang="vi-VN" dirty="0"/>
              <a:t>finansijski </a:t>
            </a:r>
            <a:r>
              <a:rPr lang="vi-VN" dirty="0" smtClean="0"/>
              <a:t>posrednici</a:t>
            </a:r>
            <a:r>
              <a:rPr lang="sr-Latn-ME" dirty="0" smtClean="0"/>
              <a:t> </a:t>
            </a:r>
            <a:r>
              <a:rPr lang="en-US" dirty="0" err="1" smtClean="0"/>
              <a:t>preko</a:t>
            </a:r>
            <a:r>
              <a:rPr lang="en-US" dirty="0" smtClean="0"/>
              <a:t> </a:t>
            </a:r>
            <a:r>
              <a:rPr lang="en-US" dirty="0" err="1"/>
              <a:t>razvijanja</a:t>
            </a:r>
            <a:r>
              <a:rPr lang="en-US" dirty="0"/>
              <a:t> </a:t>
            </a:r>
            <a:r>
              <a:rPr lang="en-US" dirty="0" err="1"/>
              <a:t>specifičnih</a:t>
            </a:r>
            <a:r>
              <a:rPr lang="en-US" dirty="0"/>
              <a:t> </a:t>
            </a:r>
            <a:r>
              <a:rPr lang="en-US" dirty="0" err="1"/>
              <a:t>znanja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premostiti</a:t>
            </a:r>
            <a:r>
              <a:rPr lang="en-US" dirty="0"/>
              <a:t> </a:t>
            </a:r>
            <a:r>
              <a:rPr lang="en-US" dirty="0" err="1"/>
              <a:t>takve</a:t>
            </a:r>
            <a:r>
              <a:rPr lang="en-US" dirty="0"/>
              <a:t> </a:t>
            </a:r>
            <a:r>
              <a:rPr lang="en-US" dirty="0" err="1"/>
              <a:t>probleme</a:t>
            </a:r>
            <a:r>
              <a:rPr lang="en-US" dirty="0"/>
              <a:t>. </a:t>
            </a:r>
            <a:endParaRPr lang="sr-Latn-ME" dirty="0" smtClean="0"/>
          </a:p>
          <a:p>
            <a:r>
              <a:rPr lang="en-US" dirty="0" smtClean="0"/>
              <a:t>Male </a:t>
            </a:r>
            <a:r>
              <a:rPr lang="en-US" dirty="0" err="1"/>
              <a:t>štediše</a:t>
            </a:r>
            <a:r>
              <a:rPr lang="en-US" dirty="0"/>
              <a:t> </a:t>
            </a:r>
            <a:r>
              <a:rPr lang="en-US" dirty="0" err="1" smtClean="0"/>
              <a:t>mogu</a:t>
            </a:r>
            <a:r>
              <a:rPr lang="sr-Latn-ME" dirty="0" smtClean="0"/>
              <a:t> </a:t>
            </a:r>
            <a:r>
              <a:rPr lang="en-US" dirty="0" err="1" smtClean="0"/>
              <a:t>svoja</a:t>
            </a:r>
            <a:r>
              <a:rPr lang="en-US" dirty="0" smtClean="0"/>
              <a:t> </a:t>
            </a:r>
            <a:r>
              <a:rPr lang="en-US" dirty="0" err="1"/>
              <a:t>sredstva</a:t>
            </a:r>
            <a:r>
              <a:rPr lang="en-US" dirty="0"/>
              <a:t> </a:t>
            </a:r>
            <a:r>
              <a:rPr lang="en-US" dirty="0" err="1" smtClean="0"/>
              <a:t>pov</a:t>
            </a:r>
            <a:r>
              <a:rPr lang="sr-Latn-ME" dirty="0" smtClean="0"/>
              <a:t>j</a:t>
            </a:r>
            <a:r>
              <a:rPr lang="en-US" dirty="0" err="1" smtClean="0"/>
              <a:t>eriti</a:t>
            </a:r>
            <a:r>
              <a:rPr lang="en-US" dirty="0" smtClean="0"/>
              <a:t> </a:t>
            </a:r>
            <a:r>
              <a:rPr lang="en-US" dirty="0" err="1"/>
              <a:t>finansijskom</a:t>
            </a:r>
            <a:r>
              <a:rPr lang="en-US" dirty="0"/>
              <a:t> </a:t>
            </a:r>
            <a:r>
              <a:rPr lang="en-US" dirty="0" err="1"/>
              <a:t>tržištu</a:t>
            </a:r>
            <a:r>
              <a:rPr lang="en-US" dirty="0"/>
              <a:t> </a:t>
            </a:r>
            <a:r>
              <a:rPr lang="en-US" dirty="0" err="1"/>
              <a:t>preko</a:t>
            </a:r>
            <a:r>
              <a:rPr lang="en-US" dirty="0"/>
              <a:t> </a:t>
            </a:r>
            <a:r>
              <a:rPr lang="en-US" dirty="0" err="1"/>
              <a:t>posrednika</a:t>
            </a:r>
            <a:r>
              <a:rPr lang="en-US" dirty="0"/>
              <a:t> u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 smtClean="0"/>
              <a:t>pov</a:t>
            </a:r>
            <a:r>
              <a:rPr lang="sr-Latn-ME" dirty="0" smtClean="0"/>
              <a:t>j</a:t>
            </a:r>
            <a:r>
              <a:rPr lang="en-US" dirty="0" err="1" smtClean="0"/>
              <a:t>erenje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581231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 fontScale="92500" lnSpcReduction="10000"/>
          </a:bodyPr>
          <a:lstStyle/>
          <a:p>
            <a:r>
              <a:rPr lang="vi-VN" dirty="0"/>
              <a:t>Finansijski posrednici zarađuju veća sredstva na ulaganjima jer su bolje osposobljeni za</a:t>
            </a:r>
            <a:r>
              <a:rPr lang="sr-Latn-ME" dirty="0"/>
              <a:t> </a:t>
            </a:r>
            <a:r>
              <a:rPr lang="en-US" dirty="0" err="1"/>
              <a:t>razlikovanje</a:t>
            </a:r>
            <a:r>
              <a:rPr lang="en-US" dirty="0"/>
              <a:t> </a:t>
            </a:r>
            <a:r>
              <a:rPr lang="en-US" dirty="0" err="1"/>
              <a:t>dobrih</a:t>
            </a:r>
            <a:r>
              <a:rPr lang="en-US" dirty="0"/>
              <a:t> od </a:t>
            </a:r>
            <a:r>
              <a:rPr lang="en-US" dirty="0" err="1"/>
              <a:t>loših</a:t>
            </a:r>
            <a:r>
              <a:rPr lang="en-US" dirty="0"/>
              <a:t> </a:t>
            </a:r>
            <a:r>
              <a:rPr lang="en-US" dirty="0" err="1"/>
              <a:t>dužnika</a:t>
            </a:r>
            <a:r>
              <a:rPr lang="en-US" dirty="0"/>
              <a:t> pa </a:t>
            </a:r>
            <a:r>
              <a:rPr lang="en-US" dirty="0" err="1"/>
              <a:t>tako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smanjiti</a:t>
            </a:r>
            <a:r>
              <a:rPr lang="en-US" dirty="0"/>
              <a:t> </a:t>
            </a:r>
            <a:r>
              <a:rPr lang="en-US" dirty="0" err="1"/>
              <a:t>gubitke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nastaju</a:t>
            </a:r>
            <a:r>
              <a:rPr lang="en-US" dirty="0"/>
              <a:t> </a:t>
            </a:r>
            <a:r>
              <a:rPr lang="en-US" dirty="0" err="1"/>
              <a:t>zbog</a:t>
            </a:r>
            <a:r>
              <a:rPr lang="sr-Latn-ME" dirty="0"/>
              <a:t> </a:t>
            </a:r>
            <a:r>
              <a:rPr lang="vi-VN" dirty="0"/>
              <a:t>negativne selekcije. </a:t>
            </a:r>
            <a:endParaRPr lang="sr-Latn-ME" dirty="0"/>
          </a:p>
          <a:p>
            <a:r>
              <a:rPr lang="vi-VN" dirty="0"/>
              <a:t>Između ostalog finansijski posrednici razvijaju specifična znanja i</a:t>
            </a:r>
            <a:r>
              <a:rPr lang="sr-Latn-ME" dirty="0"/>
              <a:t> </a:t>
            </a:r>
            <a:r>
              <a:rPr lang="en-US" dirty="0" err="1"/>
              <a:t>stiču</a:t>
            </a:r>
            <a:r>
              <a:rPr lang="en-US" dirty="0"/>
              <a:t> </a:t>
            </a:r>
            <a:r>
              <a:rPr lang="en-US" dirty="0" err="1"/>
              <a:t>specifično</a:t>
            </a:r>
            <a:r>
              <a:rPr lang="en-US" dirty="0"/>
              <a:t> </a:t>
            </a:r>
            <a:r>
              <a:rPr lang="en-US" dirty="0" err="1"/>
              <a:t>iskustvo</a:t>
            </a:r>
            <a:r>
              <a:rPr lang="en-US" dirty="0"/>
              <a:t> u </a:t>
            </a:r>
            <a:r>
              <a:rPr lang="en-US" dirty="0" err="1"/>
              <a:t>nadziranju</a:t>
            </a:r>
            <a:r>
              <a:rPr lang="en-US" dirty="0"/>
              <a:t> </a:t>
            </a:r>
            <a:r>
              <a:rPr lang="en-US" dirty="0" err="1"/>
              <a:t>ponašanja</a:t>
            </a:r>
            <a:r>
              <a:rPr lang="en-US" dirty="0"/>
              <a:t> </a:t>
            </a:r>
            <a:r>
              <a:rPr lang="en-US" dirty="0" err="1"/>
              <a:t>dužnika</a:t>
            </a:r>
            <a:r>
              <a:rPr lang="en-US" dirty="0"/>
              <a:t> pa </a:t>
            </a:r>
            <a:r>
              <a:rPr lang="en-US" dirty="0" err="1"/>
              <a:t>tako</a:t>
            </a:r>
            <a:r>
              <a:rPr lang="en-US" dirty="0"/>
              <a:t> </a:t>
            </a:r>
            <a:r>
              <a:rPr lang="en-US" dirty="0" err="1"/>
              <a:t>isto</a:t>
            </a:r>
            <a:r>
              <a:rPr lang="en-US" dirty="0"/>
              <a:t> </a:t>
            </a:r>
            <a:r>
              <a:rPr lang="en-US" dirty="0" err="1"/>
              <a:t>smanjuju</a:t>
            </a:r>
            <a:r>
              <a:rPr lang="en-US" dirty="0"/>
              <a:t> </a:t>
            </a:r>
            <a:r>
              <a:rPr lang="en-US" dirty="0" err="1"/>
              <a:t>gubitke</a:t>
            </a:r>
            <a:r>
              <a:rPr lang="sr-Latn-ME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nastati</a:t>
            </a:r>
            <a:r>
              <a:rPr lang="en-US" dirty="0"/>
              <a:t> </a:t>
            </a:r>
            <a:r>
              <a:rPr lang="en-US" dirty="0" err="1"/>
              <a:t>usled</a:t>
            </a:r>
            <a:r>
              <a:rPr lang="en-US" dirty="0"/>
              <a:t> </a:t>
            </a:r>
            <a:r>
              <a:rPr lang="en-US" dirty="0" err="1"/>
              <a:t>moralnog</a:t>
            </a:r>
            <a:r>
              <a:rPr lang="en-US" dirty="0"/>
              <a:t> </a:t>
            </a:r>
            <a:r>
              <a:rPr lang="en-US" dirty="0" err="1"/>
              <a:t>hazarda</a:t>
            </a:r>
            <a:r>
              <a:rPr lang="en-US" dirty="0"/>
              <a:t>. </a:t>
            </a:r>
            <a:r>
              <a:rPr lang="en-US" dirty="0" err="1"/>
              <a:t>Upravo</a:t>
            </a:r>
            <a:r>
              <a:rPr lang="en-US" dirty="0"/>
              <a:t> </a:t>
            </a:r>
            <a:r>
              <a:rPr lang="en-US" dirty="0" err="1"/>
              <a:t>usled</a:t>
            </a:r>
            <a:r>
              <a:rPr lang="en-US" dirty="0"/>
              <a:t> </a:t>
            </a:r>
            <a:r>
              <a:rPr lang="en-US" dirty="0" err="1"/>
              <a:t>ovih</a:t>
            </a:r>
            <a:r>
              <a:rPr lang="en-US" dirty="0"/>
              <a:t> </a:t>
            </a:r>
            <a:r>
              <a:rPr lang="en-US" dirty="0" err="1"/>
              <a:t>sposobnosti</a:t>
            </a:r>
            <a:r>
              <a:rPr lang="en-US" dirty="0"/>
              <a:t> </a:t>
            </a:r>
            <a:r>
              <a:rPr lang="en-US" dirty="0" err="1"/>
              <a:t>oni</a:t>
            </a:r>
            <a:r>
              <a:rPr lang="en-US" dirty="0"/>
              <a:t> </a:t>
            </a:r>
            <a:r>
              <a:rPr lang="en-US" dirty="0" err="1"/>
              <a:t>štedišama</a:t>
            </a:r>
            <a:r>
              <a:rPr lang="sr-Latn-ME" dirty="0"/>
              <a:t> </a:t>
            </a:r>
            <a:r>
              <a:rPr lang="en-US" dirty="0" err="1"/>
              <a:t>mogu</a:t>
            </a:r>
            <a:r>
              <a:rPr lang="en-US" dirty="0"/>
              <a:t> da </a:t>
            </a:r>
            <a:r>
              <a:rPr lang="en-US" dirty="0" err="1"/>
              <a:t>obezbede</a:t>
            </a:r>
            <a:r>
              <a:rPr lang="en-US" dirty="0"/>
              <a:t> </a:t>
            </a:r>
            <a:r>
              <a:rPr lang="en-US" dirty="0" err="1"/>
              <a:t>kamatu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da </a:t>
            </a:r>
            <a:r>
              <a:rPr lang="en-US" dirty="0" err="1"/>
              <a:t>im</a:t>
            </a:r>
            <a:r>
              <a:rPr lang="en-US" dirty="0"/>
              <a:t> </a:t>
            </a:r>
            <a:r>
              <a:rPr lang="en-US" dirty="0" err="1"/>
              <a:t>pruže</a:t>
            </a:r>
            <a:r>
              <a:rPr lang="en-US" dirty="0"/>
              <a:t> </a:t>
            </a:r>
            <a:r>
              <a:rPr lang="en-US" dirty="0" err="1"/>
              <a:t>druge</a:t>
            </a:r>
            <a:r>
              <a:rPr lang="en-US" dirty="0"/>
              <a:t> </a:t>
            </a:r>
            <a:r>
              <a:rPr lang="en-US" dirty="0" err="1"/>
              <a:t>usluge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ostvaruju</a:t>
            </a:r>
            <a:r>
              <a:rPr lang="en-US" dirty="0"/>
              <a:t> </a:t>
            </a:r>
            <a:r>
              <a:rPr lang="en-US" dirty="0" err="1"/>
              <a:t>dobit</a:t>
            </a:r>
            <a:r>
              <a:rPr lang="en-US" dirty="0"/>
              <a:t>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169145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/>
              <a:t>Najznačajniji</a:t>
            </a:r>
            <a:r>
              <a:rPr lang="en-US" b="1" dirty="0"/>
              <a:t> </a:t>
            </a:r>
            <a:r>
              <a:rPr lang="en-US" b="1" dirty="0" err="1"/>
              <a:t>finansijski</a:t>
            </a:r>
            <a:r>
              <a:rPr lang="en-US" b="1" dirty="0"/>
              <a:t> </a:t>
            </a:r>
            <a:r>
              <a:rPr lang="en-US" b="1" dirty="0" err="1"/>
              <a:t>posrednici</a:t>
            </a:r>
            <a:r>
              <a:rPr lang="en-US" b="1" i="1" dirty="0"/>
              <a:t/>
            </a:r>
            <a:br>
              <a:rPr lang="en-US" b="1" i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Pošto</a:t>
            </a:r>
            <a:r>
              <a:rPr lang="en-US" dirty="0" smtClean="0"/>
              <a:t> </a:t>
            </a:r>
            <a:r>
              <a:rPr lang="en-US" dirty="0" err="1"/>
              <a:t>smo</a:t>
            </a:r>
            <a:r>
              <a:rPr lang="en-US" dirty="0"/>
              <a:t> </a:t>
            </a:r>
            <a:r>
              <a:rPr lang="en-US" dirty="0" err="1"/>
              <a:t>shvatili</a:t>
            </a:r>
            <a:r>
              <a:rPr lang="en-US" dirty="0"/>
              <a:t> </a:t>
            </a:r>
            <a:r>
              <a:rPr lang="en-US" dirty="0" err="1"/>
              <a:t>ulogu</a:t>
            </a:r>
            <a:r>
              <a:rPr lang="en-US" dirty="0"/>
              <a:t> </a:t>
            </a:r>
            <a:r>
              <a:rPr lang="en-US" dirty="0" err="1"/>
              <a:t>finansijskih</a:t>
            </a:r>
            <a:r>
              <a:rPr lang="en-US" dirty="0"/>
              <a:t> </a:t>
            </a:r>
            <a:r>
              <a:rPr lang="en-US" dirty="0" err="1"/>
              <a:t>posrednika</a:t>
            </a:r>
            <a:r>
              <a:rPr lang="en-US" dirty="0"/>
              <a:t> </a:t>
            </a:r>
            <a:r>
              <a:rPr lang="en-US" dirty="0" err="1"/>
              <a:t>sada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da se </a:t>
            </a:r>
            <a:r>
              <a:rPr lang="en-US" dirty="0" err="1"/>
              <a:t>upoznamo</a:t>
            </a:r>
            <a:r>
              <a:rPr lang="en-US" dirty="0"/>
              <a:t> </a:t>
            </a:r>
            <a:r>
              <a:rPr lang="en-US" dirty="0" err="1" smtClean="0"/>
              <a:t>sa</a:t>
            </a:r>
            <a:r>
              <a:rPr lang="sr-Latn-ME" dirty="0" smtClean="0"/>
              <a:t> </a:t>
            </a:r>
            <a:r>
              <a:rPr lang="pl-PL" dirty="0" smtClean="0"/>
              <a:t>najznačajnijim </a:t>
            </a:r>
            <a:r>
              <a:rPr lang="pl-PL" dirty="0"/>
              <a:t>finansijskim posrednicima i načinima na koji oni obavljaju </a:t>
            </a:r>
            <a:r>
              <a:rPr lang="pl-PL" dirty="0" smtClean="0"/>
              <a:t>funkciju </a:t>
            </a:r>
            <a:r>
              <a:rPr lang="en-US" dirty="0" err="1" smtClean="0"/>
              <a:t>posredovanja</a:t>
            </a:r>
            <a:r>
              <a:rPr lang="en-US" dirty="0"/>
              <a:t>. </a:t>
            </a:r>
            <a:endParaRPr lang="sr-Latn-ME" dirty="0" smtClean="0"/>
          </a:p>
          <a:p>
            <a:r>
              <a:rPr lang="en-US" dirty="0" err="1" smtClean="0"/>
              <a:t>Finansijski</a:t>
            </a:r>
            <a:r>
              <a:rPr lang="en-US" dirty="0" smtClean="0"/>
              <a:t> </a:t>
            </a:r>
            <a:r>
              <a:rPr lang="en-US" dirty="0" err="1"/>
              <a:t>posrednici</a:t>
            </a:r>
            <a:r>
              <a:rPr lang="en-US" dirty="0"/>
              <a:t> se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svrstati</a:t>
            </a:r>
            <a:r>
              <a:rPr lang="en-US" dirty="0"/>
              <a:t> u tri </a:t>
            </a:r>
            <a:r>
              <a:rPr lang="en-US" dirty="0" err="1"/>
              <a:t>kategorije</a:t>
            </a:r>
            <a:r>
              <a:rPr lang="en-US" dirty="0"/>
              <a:t>: </a:t>
            </a:r>
            <a:r>
              <a:rPr lang="en-US" dirty="0" err="1" smtClean="0"/>
              <a:t>Depozitne</a:t>
            </a:r>
            <a:r>
              <a:rPr lang="sr-Latn-ME" dirty="0" smtClean="0"/>
              <a:t> </a:t>
            </a:r>
            <a:r>
              <a:rPr lang="pt-BR" dirty="0" smtClean="0"/>
              <a:t>institucije</a:t>
            </a:r>
            <a:r>
              <a:rPr lang="pt-BR" dirty="0"/>
              <a:t>, institucije ugovorne štednje i investicioni posrednici</a:t>
            </a:r>
            <a:r>
              <a:rPr lang="pt-BR" dirty="0" smtClean="0"/>
              <a:t>.</a:t>
            </a:r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4078017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1. </a:t>
            </a:r>
            <a:r>
              <a:rPr lang="en-US" b="1" dirty="0" err="1"/>
              <a:t>Depozitne</a:t>
            </a:r>
            <a:r>
              <a:rPr lang="en-US" b="1" dirty="0"/>
              <a:t> </a:t>
            </a:r>
            <a:r>
              <a:rPr lang="en-US" b="1" dirty="0" err="1"/>
              <a:t>institucije</a:t>
            </a:r>
            <a:endParaRPr lang="en-US" b="1" dirty="0"/>
          </a:p>
          <a:p>
            <a:r>
              <a:rPr lang="en-US" dirty="0" err="1"/>
              <a:t>Depozitne</a:t>
            </a:r>
            <a:r>
              <a:rPr lang="en-US" dirty="0"/>
              <a:t> </a:t>
            </a:r>
            <a:r>
              <a:rPr lang="en-US" dirty="0" err="1"/>
              <a:t>institucije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finansijski</a:t>
            </a:r>
            <a:r>
              <a:rPr lang="en-US" dirty="0"/>
              <a:t> </a:t>
            </a:r>
            <a:r>
              <a:rPr lang="en-US" dirty="0" err="1"/>
              <a:t>posrednici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prihvataju</a:t>
            </a:r>
            <a:r>
              <a:rPr lang="en-US" dirty="0"/>
              <a:t> </a:t>
            </a:r>
            <a:r>
              <a:rPr lang="en-US" dirty="0" err="1"/>
              <a:t>depozite</a:t>
            </a:r>
            <a:r>
              <a:rPr lang="en-US" dirty="0"/>
              <a:t> </a:t>
            </a:r>
            <a:r>
              <a:rPr lang="en-US" dirty="0" err="1"/>
              <a:t>pojedinaca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sr-Latn-ME" dirty="0"/>
              <a:t> </a:t>
            </a:r>
            <a:r>
              <a:rPr lang="en-US" dirty="0" err="1"/>
              <a:t>institucija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bave</a:t>
            </a:r>
            <a:r>
              <a:rPr lang="en-US" dirty="0"/>
              <a:t> se </a:t>
            </a:r>
            <a:r>
              <a:rPr lang="en-US" dirty="0" err="1"/>
              <a:t>odobravanjem</a:t>
            </a:r>
            <a:r>
              <a:rPr lang="en-US" dirty="0"/>
              <a:t> </a:t>
            </a:r>
            <a:r>
              <a:rPr lang="en-US" dirty="0" err="1"/>
              <a:t>zajmova</a:t>
            </a:r>
            <a:r>
              <a:rPr lang="en-US" dirty="0"/>
              <a:t>. </a:t>
            </a:r>
            <a:endParaRPr lang="sr-Latn-ME" dirty="0" smtClean="0"/>
          </a:p>
          <a:p>
            <a:r>
              <a:rPr lang="en-US" dirty="0" smtClean="0"/>
              <a:t>U </a:t>
            </a:r>
            <a:r>
              <a:rPr lang="en-US" dirty="0" err="1"/>
              <a:t>ove</a:t>
            </a:r>
            <a:r>
              <a:rPr lang="en-US" dirty="0"/>
              <a:t> </a:t>
            </a:r>
            <a:r>
              <a:rPr lang="en-US" dirty="0" err="1"/>
              <a:t>institucije</a:t>
            </a:r>
            <a:r>
              <a:rPr lang="en-US" dirty="0"/>
              <a:t> </a:t>
            </a:r>
            <a:r>
              <a:rPr lang="en-US" dirty="0" err="1"/>
              <a:t>spadaju</a:t>
            </a:r>
            <a:r>
              <a:rPr lang="en-US" dirty="0"/>
              <a:t> </a:t>
            </a:r>
            <a:r>
              <a:rPr lang="en-US" dirty="0" err="1"/>
              <a:t>banke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štedne</a:t>
            </a:r>
            <a:r>
              <a:rPr lang="sr-Latn-ME" dirty="0"/>
              <a:t> </a:t>
            </a:r>
            <a:r>
              <a:rPr lang="en-US" dirty="0" err="1"/>
              <a:t>institucije</a:t>
            </a:r>
            <a:r>
              <a:rPr lang="en-US" dirty="0"/>
              <a:t>: </a:t>
            </a:r>
            <a:r>
              <a:rPr lang="en-US" dirty="0" err="1"/>
              <a:t>štedno</a:t>
            </a:r>
            <a:r>
              <a:rPr lang="en-US" dirty="0"/>
              <a:t> </a:t>
            </a:r>
            <a:r>
              <a:rPr lang="en-US" dirty="0" err="1"/>
              <a:t>kreditne</a:t>
            </a:r>
            <a:r>
              <a:rPr lang="en-US" dirty="0"/>
              <a:t> </a:t>
            </a:r>
            <a:r>
              <a:rPr lang="en-US" dirty="0" err="1"/>
              <a:t>zadruge</a:t>
            </a:r>
            <a:r>
              <a:rPr lang="en-US" dirty="0"/>
              <a:t>, </a:t>
            </a:r>
            <a:r>
              <a:rPr lang="en-US" dirty="0" err="1"/>
              <a:t>štedionice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kreditne</a:t>
            </a:r>
            <a:r>
              <a:rPr lang="en-US" dirty="0"/>
              <a:t> </a:t>
            </a:r>
            <a:r>
              <a:rPr lang="en-US" dirty="0" err="1"/>
              <a:t>zadruge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196704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32656"/>
            <a:ext cx="8229600" cy="5649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2059622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err="1" smtClean="0"/>
              <a:t>Tržište</a:t>
            </a:r>
            <a:r>
              <a:rPr lang="en-US" b="1" dirty="0" smtClean="0"/>
              <a:t> </a:t>
            </a:r>
            <a:r>
              <a:rPr lang="en-US" b="1" dirty="0" err="1"/>
              <a:t>novca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kapitala</a:t>
            </a:r>
            <a:endParaRPr lang="en-US" b="1" dirty="0"/>
          </a:p>
          <a:p>
            <a:r>
              <a:rPr lang="en-US" dirty="0" err="1"/>
              <a:t>Još</a:t>
            </a:r>
            <a:r>
              <a:rPr lang="en-US" dirty="0"/>
              <a:t> </a:t>
            </a:r>
            <a:r>
              <a:rPr lang="en-US" dirty="0" err="1"/>
              <a:t>jedan</a:t>
            </a:r>
            <a:r>
              <a:rPr lang="en-US" dirty="0"/>
              <a:t> od </a:t>
            </a:r>
            <a:r>
              <a:rPr lang="en-US" dirty="0" err="1"/>
              <a:t>načina</a:t>
            </a:r>
            <a:r>
              <a:rPr lang="en-US" dirty="0"/>
              <a:t> </a:t>
            </a:r>
            <a:r>
              <a:rPr lang="en-US" dirty="0" err="1"/>
              <a:t>razlikovanja</a:t>
            </a:r>
            <a:r>
              <a:rPr lang="en-US" dirty="0"/>
              <a:t> </a:t>
            </a:r>
            <a:r>
              <a:rPr lang="en-US" dirty="0" err="1"/>
              <a:t>pojedinih</a:t>
            </a:r>
            <a:r>
              <a:rPr lang="en-US" dirty="0"/>
              <a:t> </a:t>
            </a:r>
            <a:r>
              <a:rPr lang="en-US" dirty="0" err="1"/>
              <a:t>tržišta</a:t>
            </a:r>
            <a:r>
              <a:rPr lang="en-US" dirty="0"/>
              <a:t> </a:t>
            </a:r>
            <a:r>
              <a:rPr lang="en-US" dirty="0" err="1"/>
              <a:t>polazi</a:t>
            </a:r>
            <a:r>
              <a:rPr lang="en-US" dirty="0"/>
              <a:t> od </a:t>
            </a:r>
            <a:r>
              <a:rPr lang="en-US" dirty="0" err="1"/>
              <a:t>kriterijuma</a:t>
            </a:r>
            <a:r>
              <a:rPr lang="en-US" dirty="0"/>
              <a:t> </a:t>
            </a:r>
            <a:r>
              <a:rPr lang="en-US" dirty="0" err="1" smtClean="0"/>
              <a:t>ročnosti</a:t>
            </a:r>
            <a:r>
              <a:rPr lang="sr-Latn-ME" dirty="0" smtClean="0"/>
              <a:t> </a:t>
            </a:r>
            <a:r>
              <a:rPr lang="en-US" dirty="0" err="1" smtClean="0"/>
              <a:t>HoV</a:t>
            </a:r>
            <a:r>
              <a:rPr lang="en-US" dirty="0" smtClean="0"/>
              <a:t>.</a:t>
            </a:r>
            <a:endParaRPr lang="sr-Latn-ME" dirty="0" smtClean="0"/>
          </a:p>
          <a:p>
            <a:r>
              <a:rPr lang="en-US" dirty="0" smtClean="0"/>
              <a:t> </a:t>
            </a:r>
            <a:r>
              <a:rPr lang="en-US" dirty="0" err="1"/>
              <a:t>Tako</a:t>
            </a:r>
            <a:r>
              <a:rPr lang="en-US" dirty="0"/>
              <a:t> </a:t>
            </a:r>
            <a:r>
              <a:rPr lang="en-US" dirty="0" err="1"/>
              <a:t>imamo</a:t>
            </a:r>
            <a:r>
              <a:rPr lang="en-US" dirty="0"/>
              <a:t> </a:t>
            </a:r>
            <a:r>
              <a:rPr lang="en-US" b="1" dirty="0" err="1"/>
              <a:t>tržište</a:t>
            </a:r>
            <a:r>
              <a:rPr lang="en-US" b="1" dirty="0"/>
              <a:t> </a:t>
            </a:r>
            <a:r>
              <a:rPr lang="en-US" b="1" dirty="0" err="1"/>
              <a:t>novca</a:t>
            </a:r>
            <a:r>
              <a:rPr lang="en-US" b="1" dirty="0"/>
              <a:t> </a:t>
            </a:r>
            <a:r>
              <a:rPr lang="en-US" dirty="0" err="1"/>
              <a:t>koje</a:t>
            </a:r>
            <a:r>
              <a:rPr lang="en-US" dirty="0"/>
              <a:t> je </a:t>
            </a:r>
            <a:r>
              <a:rPr lang="en-US" dirty="0" err="1"/>
              <a:t>finansijsko</a:t>
            </a:r>
            <a:r>
              <a:rPr lang="en-US" dirty="0"/>
              <a:t> </a:t>
            </a:r>
            <a:r>
              <a:rPr lang="en-US" dirty="0" err="1"/>
              <a:t>tržište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kom</a:t>
            </a:r>
            <a:r>
              <a:rPr lang="en-US" dirty="0"/>
              <a:t> se </a:t>
            </a:r>
            <a:r>
              <a:rPr lang="en-US" dirty="0" err="1"/>
              <a:t>trguje</a:t>
            </a:r>
            <a:r>
              <a:rPr lang="en-US" dirty="0"/>
              <a:t> </a:t>
            </a:r>
            <a:r>
              <a:rPr lang="en-US" dirty="0" err="1" smtClean="0"/>
              <a:t>samo</a:t>
            </a:r>
            <a:r>
              <a:rPr lang="sr-Latn-ME" dirty="0" smtClean="0"/>
              <a:t> </a:t>
            </a:r>
            <a:r>
              <a:rPr lang="en-US" dirty="0" err="1" smtClean="0"/>
              <a:t>kratkoročnim</a:t>
            </a:r>
            <a:r>
              <a:rPr lang="en-US" dirty="0" smtClean="0"/>
              <a:t> </a:t>
            </a:r>
            <a:r>
              <a:rPr lang="en-US" dirty="0" err="1"/>
              <a:t>dužničkim</a:t>
            </a:r>
            <a:r>
              <a:rPr lang="en-US" dirty="0"/>
              <a:t> </a:t>
            </a:r>
            <a:r>
              <a:rPr lang="en-US" dirty="0" err="1" smtClean="0"/>
              <a:t>instrumentima</a:t>
            </a:r>
            <a:r>
              <a:rPr lang="en-US" dirty="0" smtClean="0"/>
              <a:t>( </a:t>
            </a:r>
            <a:r>
              <a:rPr lang="en-US" dirty="0" err="1"/>
              <a:t>izvorni</a:t>
            </a:r>
            <a:r>
              <a:rPr lang="en-US" dirty="0"/>
              <a:t> </a:t>
            </a:r>
            <a:r>
              <a:rPr lang="en-US" dirty="0" err="1"/>
              <a:t>rok</a:t>
            </a:r>
            <a:r>
              <a:rPr lang="en-US" dirty="0"/>
              <a:t> </a:t>
            </a:r>
            <a:r>
              <a:rPr lang="en-US" dirty="0" err="1" smtClean="0"/>
              <a:t>dosp</a:t>
            </a:r>
            <a:r>
              <a:rPr lang="sr-Latn-ME" dirty="0" smtClean="0"/>
              <a:t>ij</a:t>
            </a:r>
            <a:r>
              <a:rPr lang="en-US" dirty="0" err="1" smtClean="0"/>
              <a:t>eća</a:t>
            </a:r>
            <a:r>
              <a:rPr lang="en-US" dirty="0" smtClean="0"/>
              <a:t> </a:t>
            </a:r>
            <a:r>
              <a:rPr lang="en-US" dirty="0" err="1"/>
              <a:t>kraći</a:t>
            </a:r>
            <a:r>
              <a:rPr lang="en-US" dirty="0"/>
              <a:t> od </a:t>
            </a:r>
            <a:r>
              <a:rPr lang="en-US" dirty="0" err="1"/>
              <a:t>godinu</a:t>
            </a:r>
            <a:r>
              <a:rPr lang="en-US" dirty="0"/>
              <a:t> </a:t>
            </a:r>
            <a:r>
              <a:rPr lang="en-US" dirty="0" err="1"/>
              <a:t>dana</a:t>
            </a:r>
            <a:r>
              <a:rPr lang="en-US" dirty="0"/>
              <a:t>).</a:t>
            </a:r>
          </a:p>
          <a:p>
            <a:r>
              <a:rPr lang="en-US" dirty="0" err="1"/>
              <a:t>Instrumentima</a:t>
            </a:r>
            <a:r>
              <a:rPr lang="en-US" dirty="0"/>
              <a:t> </a:t>
            </a:r>
            <a:r>
              <a:rPr lang="en-US" dirty="0" err="1"/>
              <a:t>tržišta</a:t>
            </a:r>
            <a:r>
              <a:rPr lang="en-US" dirty="0"/>
              <a:t> </a:t>
            </a:r>
            <a:r>
              <a:rPr lang="en-US" dirty="0" err="1"/>
              <a:t>novca</a:t>
            </a:r>
            <a:r>
              <a:rPr lang="en-US" dirty="0"/>
              <a:t> se </a:t>
            </a:r>
            <a:r>
              <a:rPr lang="en-US" dirty="0" err="1"/>
              <a:t>trguje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/>
              <a:t>nego</a:t>
            </a:r>
            <a:r>
              <a:rPr lang="en-US" dirty="0"/>
              <a:t> </a:t>
            </a:r>
            <a:r>
              <a:rPr lang="en-US" dirty="0" err="1"/>
              <a:t>dugoročnim</a:t>
            </a:r>
            <a:r>
              <a:rPr lang="en-US" dirty="0"/>
              <a:t> H od V pa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ovi</a:t>
            </a:r>
            <a:r>
              <a:rPr lang="en-US" dirty="0"/>
              <a:t> </a:t>
            </a:r>
            <a:r>
              <a:rPr lang="en-US" dirty="0" err="1" smtClean="0"/>
              <a:t>instrumenti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likvidniji</a:t>
            </a:r>
            <a:r>
              <a:rPr lang="en-US" dirty="0" smtClean="0"/>
              <a:t>.</a:t>
            </a:r>
            <a:endParaRPr lang="sr-Latn-ME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3663937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 err="1"/>
              <a:t>Poslovne</a:t>
            </a:r>
            <a:r>
              <a:rPr lang="en-US" b="1" dirty="0"/>
              <a:t> </a:t>
            </a:r>
            <a:r>
              <a:rPr lang="en-US" b="1" dirty="0" err="1"/>
              <a:t>banke</a:t>
            </a:r>
            <a:r>
              <a:rPr lang="en-US" b="1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finansijski</a:t>
            </a:r>
            <a:r>
              <a:rPr lang="en-US" dirty="0"/>
              <a:t> </a:t>
            </a:r>
            <a:r>
              <a:rPr lang="en-US" dirty="0" err="1"/>
              <a:t>posrednici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uglavnom</a:t>
            </a:r>
            <a:r>
              <a:rPr lang="en-US" dirty="0"/>
              <a:t> </a:t>
            </a:r>
            <a:r>
              <a:rPr lang="en-US" dirty="0" err="1"/>
              <a:t>prikupljaju</a:t>
            </a:r>
            <a:r>
              <a:rPr lang="en-US" dirty="0"/>
              <a:t> </a:t>
            </a:r>
            <a:r>
              <a:rPr lang="en-US" dirty="0" err="1" smtClean="0"/>
              <a:t>sredstva</a:t>
            </a:r>
            <a:r>
              <a:rPr lang="sr-Latn-ME" dirty="0" smtClean="0"/>
              <a:t> </a:t>
            </a:r>
            <a:r>
              <a:rPr lang="en-US" dirty="0" err="1" smtClean="0"/>
              <a:t>izdavanjem</a:t>
            </a:r>
            <a:r>
              <a:rPr lang="en-US" dirty="0" smtClean="0"/>
              <a:t> </a:t>
            </a:r>
            <a:r>
              <a:rPr lang="en-US" dirty="0" err="1"/>
              <a:t>transakcijskih</a:t>
            </a:r>
            <a:r>
              <a:rPr lang="en-US" dirty="0"/>
              <a:t> </a:t>
            </a:r>
            <a:r>
              <a:rPr lang="en-US" dirty="0" err="1"/>
              <a:t>depozita</a:t>
            </a:r>
            <a:r>
              <a:rPr lang="en-US" dirty="0"/>
              <a:t> ( </a:t>
            </a:r>
            <a:r>
              <a:rPr lang="en-US" dirty="0" err="1"/>
              <a:t>depozita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osnovu</a:t>
            </a:r>
            <a:r>
              <a:rPr lang="en-US" dirty="0"/>
              <a:t> </a:t>
            </a:r>
            <a:r>
              <a:rPr lang="en-US" dirty="0" err="1"/>
              <a:t>kojih</a:t>
            </a:r>
            <a:r>
              <a:rPr lang="en-US" dirty="0"/>
              <a:t> se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izdavati</a:t>
            </a:r>
            <a:r>
              <a:rPr lang="en-US" dirty="0"/>
              <a:t> </a:t>
            </a:r>
            <a:r>
              <a:rPr lang="en-US" dirty="0" err="1"/>
              <a:t>čekovi</a:t>
            </a:r>
            <a:r>
              <a:rPr lang="en-US" dirty="0" smtClean="0"/>
              <a:t>)</a:t>
            </a:r>
            <a:r>
              <a:rPr lang="sr-Latn-ME" dirty="0" smtClean="0"/>
              <a:t>, </a:t>
            </a:r>
            <a:r>
              <a:rPr lang="en-US" dirty="0" err="1" smtClean="0"/>
              <a:t>zatim</a:t>
            </a:r>
            <a:r>
              <a:rPr lang="en-US" dirty="0" smtClean="0"/>
              <a:t> </a:t>
            </a:r>
            <a:r>
              <a:rPr lang="en-US" dirty="0" err="1"/>
              <a:t>štednih</a:t>
            </a:r>
            <a:r>
              <a:rPr lang="en-US" dirty="0"/>
              <a:t> </a:t>
            </a:r>
            <a:r>
              <a:rPr lang="en-US" dirty="0" err="1"/>
              <a:t>depozita</a:t>
            </a:r>
            <a:r>
              <a:rPr lang="en-US" dirty="0"/>
              <a:t> ( </a:t>
            </a:r>
            <a:r>
              <a:rPr lang="en-US" dirty="0" err="1"/>
              <a:t>depozita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se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sr-Latn-ME" dirty="0" smtClean="0"/>
              <a:t>t</a:t>
            </a:r>
            <a:r>
              <a:rPr lang="en-US" dirty="0" err="1" smtClean="0"/>
              <a:t>renutno</a:t>
            </a:r>
            <a:r>
              <a:rPr lang="en-US" dirty="0" smtClean="0"/>
              <a:t> </a:t>
            </a:r>
            <a:r>
              <a:rPr lang="en-US" dirty="0" err="1"/>
              <a:t>isplatiti</a:t>
            </a:r>
            <a:r>
              <a:rPr lang="en-US" dirty="0"/>
              <a:t> </a:t>
            </a:r>
            <a:r>
              <a:rPr lang="en-US" dirty="0" err="1"/>
              <a:t>ali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osnovu</a:t>
            </a:r>
            <a:r>
              <a:rPr lang="en-US" dirty="0"/>
              <a:t> </a:t>
            </a:r>
            <a:r>
              <a:rPr lang="en-US" dirty="0" err="1"/>
              <a:t>kojih</a:t>
            </a:r>
            <a:r>
              <a:rPr lang="en-US" dirty="0"/>
              <a:t> se </a:t>
            </a:r>
            <a:r>
              <a:rPr lang="en-US" dirty="0" smtClean="0"/>
              <a:t>ne</a:t>
            </a:r>
            <a:r>
              <a:rPr lang="sr-Latn-ME" dirty="0" smtClean="0"/>
              <a:t> </a:t>
            </a:r>
            <a:r>
              <a:rPr lang="en-US" dirty="0" err="1" smtClean="0"/>
              <a:t>mogu</a:t>
            </a:r>
            <a:r>
              <a:rPr lang="en-US" dirty="0" smtClean="0"/>
              <a:t> </a:t>
            </a:r>
            <a:r>
              <a:rPr lang="en-US" dirty="0" err="1"/>
              <a:t>izdavati</a:t>
            </a:r>
            <a:r>
              <a:rPr lang="en-US" dirty="0"/>
              <a:t> </a:t>
            </a:r>
            <a:r>
              <a:rPr lang="en-US" dirty="0" err="1"/>
              <a:t>čekovi</a:t>
            </a:r>
            <a:r>
              <a:rPr lang="en-US" dirty="0"/>
              <a:t>)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oročenih</a:t>
            </a:r>
            <a:r>
              <a:rPr lang="en-US" dirty="0"/>
              <a:t> </a:t>
            </a:r>
            <a:r>
              <a:rPr lang="en-US" dirty="0" err="1"/>
              <a:t>depozita</a:t>
            </a:r>
            <a:r>
              <a:rPr lang="en-US" dirty="0"/>
              <a:t> ( </a:t>
            </a:r>
            <a:r>
              <a:rPr lang="en-US" dirty="0" err="1"/>
              <a:t>depozita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fiksnim</a:t>
            </a:r>
            <a:r>
              <a:rPr lang="en-US" dirty="0"/>
              <a:t> </a:t>
            </a:r>
            <a:r>
              <a:rPr lang="en-US" dirty="0" err="1"/>
              <a:t>rokovima</a:t>
            </a:r>
            <a:r>
              <a:rPr lang="en-US" dirty="0"/>
              <a:t> </a:t>
            </a:r>
            <a:r>
              <a:rPr lang="en-US" dirty="0" err="1" smtClean="0"/>
              <a:t>dosp</a:t>
            </a:r>
            <a:r>
              <a:rPr lang="sr-Latn-ME" dirty="0" smtClean="0"/>
              <a:t>ij</a:t>
            </a:r>
            <a:r>
              <a:rPr lang="en-US" dirty="0" err="1" smtClean="0"/>
              <a:t>eća</a:t>
            </a:r>
            <a:r>
              <a:rPr lang="en-US" dirty="0"/>
              <a:t>) </a:t>
            </a:r>
            <a:endParaRPr lang="sr-Latn-ME" dirty="0" smtClean="0"/>
          </a:p>
          <a:p>
            <a:r>
              <a:rPr lang="en-US" dirty="0" err="1" smtClean="0"/>
              <a:t>Tako</a:t>
            </a:r>
            <a:r>
              <a:rPr lang="sr-Latn-ME" dirty="0" smtClean="0"/>
              <a:t> </a:t>
            </a:r>
            <a:r>
              <a:rPr lang="en-US" dirty="0" err="1" smtClean="0"/>
              <a:t>prikupljena</a:t>
            </a:r>
            <a:r>
              <a:rPr lang="en-US" dirty="0" smtClean="0"/>
              <a:t> </a:t>
            </a:r>
            <a:r>
              <a:rPr lang="en-US" dirty="0" err="1"/>
              <a:t>sredstva</a:t>
            </a:r>
            <a:r>
              <a:rPr lang="en-US" dirty="0"/>
              <a:t> </a:t>
            </a:r>
            <a:r>
              <a:rPr lang="en-US" dirty="0" err="1"/>
              <a:t>koriste</a:t>
            </a:r>
            <a:r>
              <a:rPr lang="en-US" dirty="0"/>
              <a:t> se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 smtClean="0"/>
              <a:t>dobravanje</a:t>
            </a:r>
            <a:r>
              <a:rPr lang="en-US" dirty="0" smtClean="0"/>
              <a:t> </a:t>
            </a:r>
            <a:r>
              <a:rPr lang="en-US" dirty="0" err="1"/>
              <a:t>poslovnih</a:t>
            </a:r>
            <a:r>
              <a:rPr lang="en-US" dirty="0"/>
              <a:t>, </a:t>
            </a:r>
            <a:r>
              <a:rPr lang="en-US" dirty="0" err="1"/>
              <a:t>potrošačkih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hipotekarnih</a:t>
            </a:r>
            <a:r>
              <a:rPr lang="sr-Latn-ME" dirty="0" smtClean="0"/>
              <a:t> </a:t>
            </a:r>
            <a:r>
              <a:rPr lang="en-US" dirty="0" err="1" smtClean="0"/>
              <a:t>kredita</a:t>
            </a:r>
            <a:r>
              <a:rPr lang="en-US" dirty="0"/>
              <a:t>,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kupovinu</a:t>
            </a:r>
            <a:r>
              <a:rPr lang="en-US" dirty="0"/>
              <a:t> </a:t>
            </a:r>
            <a:r>
              <a:rPr lang="en-US" dirty="0" err="1"/>
              <a:t>državnih</a:t>
            </a:r>
            <a:r>
              <a:rPr lang="en-US" dirty="0"/>
              <a:t> </a:t>
            </a:r>
            <a:r>
              <a:rPr lang="en-US" dirty="0" err="1"/>
              <a:t>obveznica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obveznica</a:t>
            </a:r>
            <a:r>
              <a:rPr lang="en-US" dirty="0"/>
              <a:t> </a:t>
            </a:r>
            <a:r>
              <a:rPr lang="en-US" dirty="0" err="1"/>
              <a:t>lokalnih</a:t>
            </a:r>
            <a:r>
              <a:rPr lang="en-US" dirty="0"/>
              <a:t> </a:t>
            </a:r>
            <a:r>
              <a:rPr lang="en-US" dirty="0" err="1"/>
              <a:t>vlasti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98226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/>
          </a:bodyPr>
          <a:lstStyle/>
          <a:p>
            <a:r>
              <a:rPr lang="en-US" b="1" dirty="0" err="1"/>
              <a:t>Štedno</a:t>
            </a:r>
            <a:r>
              <a:rPr lang="en-US" b="1" dirty="0"/>
              <a:t> </a:t>
            </a:r>
            <a:r>
              <a:rPr lang="en-US" b="1" dirty="0" err="1"/>
              <a:t>kreditne</a:t>
            </a:r>
            <a:r>
              <a:rPr lang="en-US" b="1" dirty="0"/>
              <a:t> </a:t>
            </a:r>
            <a:r>
              <a:rPr lang="en-US" b="1" dirty="0" err="1"/>
              <a:t>zadruge</a:t>
            </a:r>
            <a:r>
              <a:rPr lang="en-US" b="1" dirty="0"/>
              <a:t> </a:t>
            </a:r>
            <a:r>
              <a:rPr lang="en-US" dirty="0"/>
              <a:t>– </a:t>
            </a:r>
            <a:r>
              <a:rPr lang="en-US" dirty="0" err="1"/>
              <a:t>prikupljaju</a:t>
            </a:r>
            <a:r>
              <a:rPr lang="en-US" dirty="0"/>
              <a:t> </a:t>
            </a:r>
            <a:r>
              <a:rPr lang="en-US" dirty="0" err="1"/>
              <a:t>sredstva</a:t>
            </a:r>
            <a:r>
              <a:rPr lang="en-US" dirty="0"/>
              <a:t> </a:t>
            </a:r>
            <a:r>
              <a:rPr lang="en-US" dirty="0" err="1"/>
              <a:t>uglavnom</a:t>
            </a:r>
            <a:r>
              <a:rPr lang="en-US" dirty="0"/>
              <a:t> </a:t>
            </a:r>
            <a:r>
              <a:rPr lang="en-US" dirty="0" err="1"/>
              <a:t>kroz</a:t>
            </a:r>
            <a:r>
              <a:rPr lang="en-US" dirty="0"/>
              <a:t> </a:t>
            </a:r>
            <a:r>
              <a:rPr lang="en-US" dirty="0" err="1"/>
              <a:t>štedne</a:t>
            </a:r>
            <a:r>
              <a:rPr lang="en-US" dirty="0"/>
              <a:t> </a:t>
            </a:r>
            <a:r>
              <a:rPr lang="en-US" dirty="0" err="1"/>
              <a:t>depozite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oročene</a:t>
            </a:r>
            <a:r>
              <a:rPr lang="en-US" dirty="0" smtClean="0"/>
              <a:t> </a:t>
            </a:r>
            <a:r>
              <a:rPr lang="en-US" dirty="0" err="1"/>
              <a:t>depozite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tekuće</a:t>
            </a:r>
            <a:r>
              <a:rPr lang="en-US" dirty="0"/>
              <a:t> </a:t>
            </a:r>
            <a:r>
              <a:rPr lang="en-US" dirty="0" err="1"/>
              <a:t>račune</a:t>
            </a:r>
            <a:r>
              <a:rPr lang="en-US" dirty="0"/>
              <a:t>. </a:t>
            </a:r>
            <a:endParaRPr lang="sr-Latn-ME" dirty="0" smtClean="0"/>
          </a:p>
          <a:p>
            <a:r>
              <a:rPr lang="en-US" dirty="0" err="1" smtClean="0"/>
              <a:t>Ovako</a:t>
            </a:r>
            <a:r>
              <a:rPr lang="en-US" dirty="0" smtClean="0"/>
              <a:t> </a:t>
            </a:r>
            <a:r>
              <a:rPr lang="en-US" dirty="0" err="1"/>
              <a:t>prikupljena</a:t>
            </a:r>
            <a:r>
              <a:rPr lang="en-US" dirty="0"/>
              <a:t> </a:t>
            </a:r>
            <a:r>
              <a:rPr lang="en-US" dirty="0" err="1"/>
              <a:t>sredstva</a:t>
            </a:r>
            <a:r>
              <a:rPr lang="en-US" dirty="0"/>
              <a:t> se </a:t>
            </a:r>
            <a:r>
              <a:rPr lang="en-US" dirty="0" smtClean="0"/>
              <a:t> </a:t>
            </a:r>
            <a:r>
              <a:rPr lang="en-US" dirty="0" err="1"/>
              <a:t>koriste</a:t>
            </a:r>
            <a:r>
              <a:rPr lang="en-US" dirty="0"/>
              <a:t> </a:t>
            </a:r>
            <a:r>
              <a:rPr lang="en-US" dirty="0" err="1" smtClean="0"/>
              <a:t>za</a:t>
            </a:r>
            <a:r>
              <a:rPr lang="sr-Latn-ME" dirty="0" smtClean="0"/>
              <a:t> </a:t>
            </a:r>
            <a:r>
              <a:rPr lang="en-US" dirty="0" err="1" smtClean="0"/>
              <a:t>odobravanje</a:t>
            </a:r>
            <a:r>
              <a:rPr lang="en-US" dirty="0" smtClean="0"/>
              <a:t> </a:t>
            </a:r>
            <a:r>
              <a:rPr lang="en-US" dirty="0" err="1"/>
              <a:t>hipotekarnih</a:t>
            </a:r>
            <a:r>
              <a:rPr lang="en-US" dirty="0"/>
              <a:t> </a:t>
            </a:r>
            <a:r>
              <a:rPr lang="en-US" dirty="0" err="1"/>
              <a:t>kredita</a:t>
            </a:r>
            <a:r>
              <a:rPr lang="en-US" dirty="0" smtClean="0"/>
              <a:t>.</a:t>
            </a:r>
            <a:endParaRPr lang="sr-Latn-ME" dirty="0" smtClean="0"/>
          </a:p>
          <a:p>
            <a:r>
              <a:rPr lang="en-US" dirty="0" smtClean="0"/>
              <a:t> </a:t>
            </a:r>
            <a:r>
              <a:rPr lang="en-US" dirty="0" err="1" smtClean="0"/>
              <a:t>Pr</a:t>
            </a:r>
            <a:r>
              <a:rPr lang="sr-Latn-ME" dirty="0" smtClean="0"/>
              <a:t>ij</a:t>
            </a:r>
            <a:r>
              <a:rPr lang="en-US" dirty="0" smtClean="0"/>
              <a:t>e </a:t>
            </a:r>
            <a:r>
              <a:rPr lang="en-US" dirty="0" err="1"/>
              <a:t>nastupajuće</a:t>
            </a:r>
            <a:r>
              <a:rPr lang="en-US" dirty="0"/>
              <a:t> </a:t>
            </a:r>
            <a:r>
              <a:rPr lang="en-US" dirty="0" err="1"/>
              <a:t>deregulacije</a:t>
            </a:r>
            <a:r>
              <a:rPr lang="en-US" dirty="0"/>
              <a:t> </a:t>
            </a:r>
            <a:r>
              <a:rPr lang="en-US" dirty="0" err="1"/>
              <a:t>štedno</a:t>
            </a:r>
            <a:r>
              <a:rPr lang="en-US" dirty="0"/>
              <a:t> </a:t>
            </a:r>
            <a:r>
              <a:rPr lang="en-US" dirty="0" err="1" smtClean="0"/>
              <a:t>kreditnim</a:t>
            </a:r>
            <a:r>
              <a:rPr lang="sr-Latn-ME" dirty="0" smtClean="0"/>
              <a:t> </a:t>
            </a:r>
            <a:r>
              <a:rPr lang="pl-PL" dirty="0" smtClean="0"/>
              <a:t>zadrugama </a:t>
            </a:r>
            <a:r>
              <a:rPr lang="pl-PL" dirty="0"/>
              <a:t>je bilo odobreno samo odobravanje hipotekarnih kredita bez </a:t>
            </a:r>
            <a:r>
              <a:rPr lang="pl-PL" dirty="0" smtClean="0"/>
              <a:t>mogućnosti </a:t>
            </a:r>
            <a:r>
              <a:rPr lang="vi-VN" dirty="0" smtClean="0"/>
              <a:t>otvaranja </a:t>
            </a:r>
            <a:r>
              <a:rPr lang="vi-VN" dirty="0"/>
              <a:t>tekućih računa. </a:t>
            </a:r>
            <a:endParaRPr lang="sr-Latn-ME" dirty="0"/>
          </a:p>
        </p:txBody>
      </p:sp>
    </p:spTree>
    <p:extLst>
      <p:ext uri="{BB962C8B-B14F-4D97-AF65-F5344CB8AC3E}">
        <p14:creationId xmlns="" xmlns:p14="http://schemas.microsoft.com/office/powerpoint/2010/main" val="5929626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 lnSpcReduction="10000"/>
          </a:bodyPr>
          <a:lstStyle/>
          <a:p>
            <a:r>
              <a:rPr lang="vi-VN" dirty="0"/>
              <a:t>Međutim problemi sa kojima su se suočile ove institucije zbog</a:t>
            </a:r>
            <a:r>
              <a:rPr lang="sr-Latn-ME" dirty="0"/>
              <a:t> </a:t>
            </a:r>
            <a:r>
              <a:rPr lang="vi-VN" dirty="0"/>
              <a:t>velikih fluktacija kamatnih stopa u periodu između 1960 – 1980 koje su ostavile izuzetno</a:t>
            </a:r>
            <a:r>
              <a:rPr lang="sr-Latn-ME" dirty="0"/>
              <a:t> </a:t>
            </a:r>
            <a:r>
              <a:rPr lang="en-US" dirty="0" err="1"/>
              <a:t>negativne</a:t>
            </a:r>
            <a:r>
              <a:rPr lang="en-US" dirty="0"/>
              <a:t> </a:t>
            </a:r>
            <a:r>
              <a:rPr lang="en-US" dirty="0" err="1"/>
              <a:t>efekte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dugoročno</a:t>
            </a:r>
            <a:r>
              <a:rPr lang="en-US" dirty="0"/>
              <a:t> </a:t>
            </a:r>
            <a:r>
              <a:rPr lang="en-US" dirty="0" err="1"/>
              <a:t>plasirana</a:t>
            </a:r>
            <a:r>
              <a:rPr lang="en-US" dirty="0"/>
              <a:t> </a:t>
            </a:r>
            <a:r>
              <a:rPr lang="en-US" dirty="0" err="1"/>
              <a:t>sredstva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hipotekarne</a:t>
            </a:r>
            <a:r>
              <a:rPr lang="en-US" dirty="0"/>
              <a:t> </a:t>
            </a:r>
            <a:r>
              <a:rPr lang="en-US" dirty="0" err="1"/>
              <a:t>kredite</a:t>
            </a:r>
            <a:r>
              <a:rPr lang="en-US" dirty="0"/>
              <a:t> (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rokovima</a:t>
            </a:r>
            <a:r>
              <a:rPr lang="sr-Latn-ME" dirty="0"/>
              <a:t> </a:t>
            </a:r>
            <a:r>
              <a:rPr lang="pl-PL" dirty="0" smtClean="0"/>
              <a:t>dospijeća </a:t>
            </a:r>
            <a:r>
              <a:rPr lang="pl-PL" dirty="0"/>
              <a:t>dužim od 25 god.) koja su bila odobrena po tada važećim kamatnim stopama za </a:t>
            </a:r>
            <a:r>
              <a:rPr lang="en-US" dirty="0" err="1"/>
              <a:t>koje</a:t>
            </a:r>
            <a:r>
              <a:rPr lang="en-US" dirty="0"/>
              <a:t> se u </a:t>
            </a:r>
            <a:r>
              <a:rPr lang="en-US" dirty="0" err="1"/>
              <a:t>kasnijem</a:t>
            </a:r>
            <a:r>
              <a:rPr lang="en-US" dirty="0"/>
              <a:t> </a:t>
            </a:r>
            <a:r>
              <a:rPr lang="en-US" dirty="0" err="1"/>
              <a:t>periodu</a:t>
            </a:r>
            <a:r>
              <a:rPr lang="en-US" dirty="0"/>
              <a:t> </a:t>
            </a:r>
            <a:r>
              <a:rPr lang="en-US" dirty="0" err="1"/>
              <a:t>ispostavilo</a:t>
            </a:r>
            <a:r>
              <a:rPr lang="en-US" dirty="0"/>
              <a:t> da ne </a:t>
            </a:r>
            <a:r>
              <a:rPr lang="en-US" dirty="0" err="1"/>
              <a:t>mogu</a:t>
            </a:r>
            <a:r>
              <a:rPr lang="en-US" dirty="0"/>
              <a:t> da </a:t>
            </a:r>
            <a:r>
              <a:rPr lang="en-US" dirty="0" err="1"/>
              <a:t>pokriju</a:t>
            </a:r>
            <a:r>
              <a:rPr lang="en-US" dirty="0"/>
              <a:t> </a:t>
            </a:r>
            <a:r>
              <a:rPr lang="en-US" dirty="0" err="1"/>
              <a:t>troškove</a:t>
            </a:r>
            <a:r>
              <a:rPr lang="en-US" dirty="0"/>
              <a:t> </a:t>
            </a:r>
            <a:r>
              <a:rPr lang="en-US" dirty="0" err="1"/>
              <a:t>pribavljanja</a:t>
            </a:r>
            <a:r>
              <a:rPr lang="en-US" dirty="0"/>
              <a:t> </a:t>
            </a:r>
            <a:r>
              <a:rPr lang="en-US" dirty="0" err="1"/>
              <a:t>novih</a:t>
            </a:r>
            <a:r>
              <a:rPr lang="sr-Latn-ME" dirty="0"/>
              <a:t> </a:t>
            </a:r>
            <a:r>
              <a:rPr lang="vi-VN" dirty="0" smtClean="0"/>
              <a:t>sredstava</a:t>
            </a:r>
            <a:r>
              <a:rPr lang="sr-Latn-ME" dirty="0" smtClean="0"/>
              <a:t>,</a:t>
            </a:r>
            <a:r>
              <a:rPr lang="vi-VN" dirty="0" smtClean="0"/>
              <a:t> </a:t>
            </a:r>
            <a:r>
              <a:rPr lang="vi-VN" dirty="0"/>
              <a:t>su podstakli vlade mnogih zemalja da ovim institucijama takođe odobre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878256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err="1"/>
              <a:t>poslove</a:t>
            </a:r>
            <a:r>
              <a:rPr lang="en-US" dirty="0"/>
              <a:t> </a:t>
            </a:r>
            <a:r>
              <a:rPr lang="en-US" dirty="0" err="1"/>
              <a:t>otvaranja</a:t>
            </a:r>
            <a:r>
              <a:rPr lang="en-US" dirty="0"/>
              <a:t> </a:t>
            </a:r>
            <a:r>
              <a:rPr lang="en-US" dirty="0" err="1"/>
              <a:t>tekućih</a:t>
            </a:r>
            <a:r>
              <a:rPr lang="en-US" dirty="0"/>
              <a:t> </a:t>
            </a:r>
            <a:r>
              <a:rPr lang="en-US" dirty="0" err="1"/>
              <a:t>računa</a:t>
            </a:r>
            <a:r>
              <a:rPr lang="en-US" dirty="0"/>
              <a:t>, </a:t>
            </a:r>
            <a:r>
              <a:rPr lang="en-US" dirty="0" err="1"/>
              <a:t>odobravanja</a:t>
            </a:r>
            <a:r>
              <a:rPr lang="en-US" dirty="0"/>
              <a:t> </a:t>
            </a:r>
            <a:r>
              <a:rPr lang="en-US" dirty="0" err="1"/>
              <a:t>potrošačkih</a:t>
            </a:r>
            <a:r>
              <a:rPr lang="en-US" dirty="0"/>
              <a:t> </a:t>
            </a:r>
            <a:r>
              <a:rPr lang="en-US" dirty="0" err="1"/>
              <a:t>kredita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druge</a:t>
            </a:r>
            <a:r>
              <a:rPr lang="en-US" dirty="0"/>
              <a:t> </a:t>
            </a:r>
            <a:r>
              <a:rPr lang="en-US" dirty="0" err="1"/>
              <a:t>aktivnosti</a:t>
            </a:r>
            <a:r>
              <a:rPr lang="en-US" dirty="0"/>
              <a:t> </a:t>
            </a:r>
            <a:r>
              <a:rPr lang="en-US" dirty="0" err="1" smtClean="0"/>
              <a:t>koje</a:t>
            </a:r>
            <a:r>
              <a:rPr lang="sr-Latn-ME" dirty="0" smtClean="0"/>
              <a:t> </a:t>
            </a:r>
            <a:r>
              <a:rPr lang="pt-BR" dirty="0" smtClean="0"/>
              <a:t>su </a:t>
            </a:r>
            <a:r>
              <a:rPr lang="pt-BR" dirty="0"/>
              <a:t>do tada bile privilegija samo poslovnih banaka</a:t>
            </a:r>
            <a:r>
              <a:rPr lang="pt-BR" dirty="0" smtClean="0"/>
              <a:t>.</a:t>
            </a:r>
            <a:endParaRPr lang="sr-Latn-ME" dirty="0" smtClean="0"/>
          </a:p>
          <a:p>
            <a:r>
              <a:rPr lang="pt-BR" dirty="0" smtClean="0"/>
              <a:t> </a:t>
            </a:r>
            <a:r>
              <a:rPr lang="pt-BR" dirty="0"/>
              <a:t>Danas su ove institucije dužne da kao </a:t>
            </a:r>
            <a:r>
              <a:rPr lang="pt-BR" dirty="0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poslovne</a:t>
            </a:r>
            <a:r>
              <a:rPr lang="en-US" dirty="0" smtClean="0"/>
              <a:t> </a:t>
            </a:r>
            <a:r>
              <a:rPr lang="en-US" dirty="0" err="1"/>
              <a:t>banke</a:t>
            </a:r>
            <a:r>
              <a:rPr lang="en-US" dirty="0"/>
              <a:t> </a:t>
            </a:r>
            <a:r>
              <a:rPr lang="en-US" dirty="0" err="1"/>
              <a:t>deponuju</a:t>
            </a:r>
            <a:r>
              <a:rPr lang="en-US" dirty="0"/>
              <a:t> </a:t>
            </a:r>
            <a:r>
              <a:rPr lang="en-US" dirty="0" err="1"/>
              <a:t>obavezne</a:t>
            </a:r>
            <a:r>
              <a:rPr lang="en-US" dirty="0"/>
              <a:t> </a:t>
            </a:r>
            <a:r>
              <a:rPr lang="en-US" dirty="0" err="1"/>
              <a:t>rezerve</a:t>
            </a:r>
            <a:r>
              <a:rPr lang="en-US" dirty="0"/>
              <a:t> </a:t>
            </a:r>
            <a:r>
              <a:rPr lang="en-US" dirty="0" err="1"/>
              <a:t>kod</a:t>
            </a:r>
            <a:r>
              <a:rPr lang="en-US" dirty="0"/>
              <a:t> </a:t>
            </a:r>
            <a:r>
              <a:rPr lang="en-US" dirty="0" err="1"/>
              <a:t>centralne</a:t>
            </a:r>
            <a:r>
              <a:rPr lang="en-US" dirty="0"/>
              <a:t> </a:t>
            </a:r>
            <a:r>
              <a:rPr lang="en-US" dirty="0" err="1"/>
              <a:t>banke</a:t>
            </a:r>
            <a:r>
              <a:rPr lang="en-US" dirty="0"/>
              <a:t>. </a:t>
            </a:r>
            <a:endParaRPr lang="sr-Latn-ME" dirty="0" smtClean="0"/>
          </a:p>
          <a:p>
            <a:r>
              <a:rPr lang="en-US" dirty="0" err="1" smtClean="0"/>
              <a:t>Tako</a:t>
            </a:r>
            <a:r>
              <a:rPr lang="en-US" dirty="0" smtClean="0"/>
              <a:t> </a:t>
            </a:r>
            <a:r>
              <a:rPr lang="en-US" dirty="0"/>
              <a:t>je </a:t>
            </a:r>
            <a:r>
              <a:rPr lang="en-US" dirty="0" err="1"/>
              <a:t>danas</a:t>
            </a:r>
            <a:r>
              <a:rPr lang="en-US" dirty="0"/>
              <a:t> </a:t>
            </a:r>
            <a:r>
              <a:rPr lang="en-US" dirty="0" err="1" smtClean="0"/>
              <a:t>usled</a:t>
            </a:r>
            <a:r>
              <a:rPr lang="sr-Latn-ME" dirty="0" smtClean="0"/>
              <a:t> </a:t>
            </a:r>
            <a:r>
              <a:rPr lang="vi-VN" dirty="0" smtClean="0"/>
              <a:t>deregulacije </a:t>
            </a:r>
            <a:r>
              <a:rPr lang="vi-VN" dirty="0"/>
              <a:t>poslovanja finansijskih posrednika </a:t>
            </a:r>
            <a:r>
              <a:rPr lang="sr-Latn-ME" dirty="0" smtClean="0"/>
              <a:t>nejasna</a:t>
            </a:r>
            <a:r>
              <a:rPr lang="vi-VN" dirty="0" smtClean="0"/>
              <a:t> </a:t>
            </a:r>
            <a:r>
              <a:rPr lang="vi-VN" dirty="0"/>
              <a:t>razlika između </a:t>
            </a:r>
            <a:r>
              <a:rPr lang="vi-VN" dirty="0" smtClean="0"/>
              <a:t>poslovanja</a:t>
            </a:r>
            <a:r>
              <a:rPr lang="sr-Latn-ME" dirty="0" smtClean="0"/>
              <a:t> </a:t>
            </a:r>
            <a:r>
              <a:rPr lang="en-US" dirty="0" err="1" smtClean="0"/>
              <a:t>poslovnih</a:t>
            </a:r>
            <a:r>
              <a:rPr lang="en-US" dirty="0" smtClean="0"/>
              <a:t> </a:t>
            </a:r>
            <a:r>
              <a:rPr lang="en-US" dirty="0" err="1"/>
              <a:t>banaka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štedno</a:t>
            </a:r>
            <a:r>
              <a:rPr lang="en-US" dirty="0"/>
              <a:t> </a:t>
            </a:r>
            <a:r>
              <a:rPr lang="en-US" dirty="0" err="1"/>
              <a:t>kreditnih</a:t>
            </a:r>
            <a:r>
              <a:rPr lang="en-US" dirty="0"/>
              <a:t> </a:t>
            </a:r>
            <a:r>
              <a:rPr lang="en-US" dirty="0" err="1"/>
              <a:t>zadruga</a:t>
            </a:r>
            <a:r>
              <a:rPr lang="en-US" dirty="0"/>
              <a:t> pa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zato</a:t>
            </a:r>
            <a:r>
              <a:rPr lang="en-US" dirty="0"/>
              <a:t> </a:t>
            </a:r>
            <a:r>
              <a:rPr lang="en-US" dirty="0" err="1"/>
              <a:t>ove</a:t>
            </a:r>
            <a:r>
              <a:rPr lang="en-US" dirty="0"/>
              <a:t> </a:t>
            </a:r>
            <a:r>
              <a:rPr lang="en-US" dirty="0" err="1"/>
              <a:t>institucije</a:t>
            </a:r>
            <a:r>
              <a:rPr lang="en-US" dirty="0"/>
              <a:t> </a:t>
            </a:r>
            <a:r>
              <a:rPr lang="en-US" dirty="0" err="1"/>
              <a:t>ušle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u </a:t>
            </a:r>
            <a:r>
              <a:rPr lang="en-US" dirty="0" err="1" smtClean="0"/>
              <a:t>otvorenije</a:t>
            </a:r>
            <a:r>
              <a:rPr lang="sr-Latn-ME" dirty="0" smtClean="0"/>
              <a:t> </a:t>
            </a:r>
            <a:r>
              <a:rPr lang="en-US" dirty="0" err="1" smtClean="0"/>
              <a:t>konkurentske</a:t>
            </a:r>
            <a:r>
              <a:rPr lang="en-US" dirty="0" smtClean="0"/>
              <a:t> </a:t>
            </a:r>
            <a:r>
              <a:rPr lang="en-US" dirty="0" err="1"/>
              <a:t>odnose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333913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b="1" dirty="0" err="1"/>
              <a:t>Štedionice</a:t>
            </a:r>
            <a:r>
              <a:rPr lang="en-US" b="1" dirty="0"/>
              <a:t> </a:t>
            </a:r>
            <a:r>
              <a:rPr lang="en-US" dirty="0"/>
              <a:t>–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veoma</a:t>
            </a:r>
            <a:r>
              <a:rPr lang="en-US" dirty="0"/>
              <a:t> </a:t>
            </a:r>
            <a:r>
              <a:rPr lang="en-US" dirty="0" err="1"/>
              <a:t>slične</a:t>
            </a:r>
            <a:r>
              <a:rPr lang="en-US" dirty="0"/>
              <a:t> </a:t>
            </a:r>
            <a:r>
              <a:rPr lang="en-US" dirty="0" err="1"/>
              <a:t>štedno</a:t>
            </a:r>
            <a:r>
              <a:rPr lang="en-US" dirty="0"/>
              <a:t> </a:t>
            </a:r>
            <a:r>
              <a:rPr lang="en-US" dirty="0" err="1"/>
              <a:t>kreditnim</a:t>
            </a:r>
            <a:r>
              <a:rPr lang="en-US" dirty="0"/>
              <a:t> </a:t>
            </a:r>
            <a:r>
              <a:rPr lang="en-US" dirty="0" err="1"/>
              <a:t>zadrugama</a:t>
            </a:r>
            <a:r>
              <a:rPr lang="en-US" dirty="0"/>
              <a:t>. </a:t>
            </a:r>
            <a:r>
              <a:rPr lang="en-US" dirty="0" err="1"/>
              <a:t>Razlikuju</a:t>
            </a:r>
            <a:r>
              <a:rPr lang="en-US" dirty="0"/>
              <a:t> se </a:t>
            </a:r>
            <a:r>
              <a:rPr lang="en-US" dirty="0" err="1"/>
              <a:t>donekle</a:t>
            </a:r>
            <a:r>
              <a:rPr lang="en-US" dirty="0"/>
              <a:t> </a:t>
            </a:r>
            <a:r>
              <a:rPr lang="en-US" dirty="0" smtClean="0"/>
              <a:t>u</a:t>
            </a:r>
            <a:r>
              <a:rPr lang="sr-Latn-ME" dirty="0" smtClean="0"/>
              <a:t> </a:t>
            </a:r>
            <a:r>
              <a:rPr lang="en-US" dirty="0" err="1" smtClean="0"/>
              <a:t>korporativnoj</a:t>
            </a:r>
            <a:r>
              <a:rPr lang="en-US" dirty="0" smtClean="0"/>
              <a:t> </a:t>
            </a:r>
            <a:r>
              <a:rPr lang="en-US" dirty="0" err="1"/>
              <a:t>strukturi</a:t>
            </a:r>
            <a:r>
              <a:rPr lang="en-US" dirty="0"/>
              <a:t> </a:t>
            </a:r>
            <a:r>
              <a:rPr lang="en-US" dirty="0" err="1"/>
              <a:t>jer</a:t>
            </a:r>
            <a:r>
              <a:rPr lang="en-US" dirty="0"/>
              <a:t> se </a:t>
            </a:r>
            <a:r>
              <a:rPr lang="en-US" dirty="0" err="1"/>
              <a:t>štedionice</a:t>
            </a:r>
            <a:r>
              <a:rPr lang="en-US" dirty="0"/>
              <a:t> </a:t>
            </a:r>
            <a:r>
              <a:rPr lang="en-US" dirty="0" err="1"/>
              <a:t>struktuiraju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zajedništva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kooperative</a:t>
            </a:r>
            <a:r>
              <a:rPr lang="en-US" dirty="0"/>
              <a:t>. </a:t>
            </a:r>
            <a:r>
              <a:rPr lang="en-US" dirty="0" smtClean="0"/>
              <a:t>To</a:t>
            </a:r>
            <a:r>
              <a:rPr lang="sr-Latn-ME" dirty="0" smtClean="0"/>
              <a:t> </a:t>
            </a:r>
            <a:r>
              <a:rPr lang="vi-VN" dirty="0" smtClean="0"/>
              <a:t>znači </a:t>
            </a:r>
            <a:r>
              <a:rPr lang="vi-VN" dirty="0"/>
              <a:t>da su štediše ujedno i vlasnici. </a:t>
            </a:r>
            <a:endParaRPr lang="sr-Latn-ME" dirty="0" smtClean="0"/>
          </a:p>
          <a:p>
            <a:r>
              <a:rPr lang="vi-VN" dirty="0" smtClean="0"/>
              <a:t>Poput </a:t>
            </a:r>
            <a:r>
              <a:rPr lang="vi-VN" dirty="0"/>
              <a:t>štedno kreditnih zadruga štedionice </a:t>
            </a:r>
            <a:r>
              <a:rPr lang="vi-VN" dirty="0" smtClean="0"/>
              <a:t>takođe</a:t>
            </a:r>
            <a:r>
              <a:rPr lang="sr-Latn-ME" dirty="0" smtClean="0"/>
              <a:t>r </a:t>
            </a:r>
            <a:r>
              <a:rPr lang="en-US" dirty="0" err="1" smtClean="0"/>
              <a:t>prikupljaju</a:t>
            </a:r>
            <a:r>
              <a:rPr lang="en-US" dirty="0" smtClean="0"/>
              <a:t> </a:t>
            </a:r>
            <a:r>
              <a:rPr lang="en-US" dirty="0" err="1"/>
              <a:t>sredstva</a:t>
            </a:r>
            <a:r>
              <a:rPr lang="en-US" dirty="0"/>
              <a:t> </a:t>
            </a:r>
            <a:r>
              <a:rPr lang="en-US" dirty="0" err="1"/>
              <a:t>preko</a:t>
            </a:r>
            <a:r>
              <a:rPr lang="en-US" dirty="0"/>
              <a:t> </a:t>
            </a:r>
            <a:r>
              <a:rPr lang="en-US" dirty="0" err="1"/>
              <a:t>štednih</a:t>
            </a:r>
            <a:r>
              <a:rPr lang="en-US" dirty="0"/>
              <a:t> </a:t>
            </a:r>
            <a:r>
              <a:rPr lang="en-US" dirty="0" err="1" smtClean="0"/>
              <a:t>depozita</a:t>
            </a:r>
            <a:r>
              <a:rPr lang="en-US" dirty="0" smtClean="0"/>
              <a:t>(</a:t>
            </a:r>
            <a:r>
              <a:rPr lang="en-US" dirty="0" err="1" smtClean="0"/>
              <a:t>ud</a:t>
            </a:r>
            <a:r>
              <a:rPr lang="sr-Latn-ME" dirty="0" smtClean="0"/>
              <a:t>j</a:t>
            </a:r>
            <a:r>
              <a:rPr lang="en-US" dirty="0" err="1" smtClean="0"/>
              <a:t>ela</a:t>
            </a:r>
            <a:r>
              <a:rPr lang="en-US" dirty="0"/>
              <a:t>)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plasiraju</a:t>
            </a:r>
            <a:r>
              <a:rPr lang="en-US" dirty="0"/>
              <a:t> </a:t>
            </a:r>
            <a:r>
              <a:rPr lang="en-US" dirty="0" err="1"/>
              <a:t>ih</a:t>
            </a:r>
            <a:r>
              <a:rPr lang="en-US" dirty="0"/>
              <a:t> u </a:t>
            </a:r>
            <a:r>
              <a:rPr lang="en-US" dirty="0" err="1"/>
              <a:t>vidu</a:t>
            </a:r>
            <a:r>
              <a:rPr lang="en-US" dirty="0"/>
              <a:t> </a:t>
            </a:r>
            <a:r>
              <a:rPr lang="en-US" dirty="0" err="1" smtClean="0"/>
              <a:t>hipotekarnih</a:t>
            </a:r>
            <a:r>
              <a:rPr lang="sr-Latn-ME" dirty="0" smtClean="0"/>
              <a:t> </a:t>
            </a:r>
            <a:r>
              <a:rPr lang="en-US" dirty="0" err="1" smtClean="0"/>
              <a:t>kredita</a:t>
            </a:r>
            <a:r>
              <a:rPr lang="en-US" dirty="0"/>
              <a:t>. </a:t>
            </a:r>
            <a:endParaRPr lang="sr-Latn-ME" dirty="0" smtClean="0"/>
          </a:p>
          <a:p>
            <a:r>
              <a:rPr lang="en-US" dirty="0" err="1" smtClean="0"/>
              <a:t>Usled</a:t>
            </a:r>
            <a:r>
              <a:rPr lang="en-US" dirty="0" smtClean="0"/>
              <a:t> </a:t>
            </a:r>
            <a:r>
              <a:rPr lang="en-US" dirty="0" err="1"/>
              <a:t>procesa</a:t>
            </a:r>
            <a:r>
              <a:rPr lang="en-US" dirty="0"/>
              <a:t> </a:t>
            </a:r>
            <a:r>
              <a:rPr lang="en-US" dirty="0" err="1"/>
              <a:t>deregulacije</a:t>
            </a:r>
            <a:r>
              <a:rPr lang="en-US" dirty="0"/>
              <a:t> </a:t>
            </a:r>
            <a:r>
              <a:rPr lang="en-US" dirty="0" err="1"/>
              <a:t>poslovanja</a:t>
            </a:r>
            <a:r>
              <a:rPr lang="en-US" dirty="0"/>
              <a:t> </a:t>
            </a:r>
            <a:r>
              <a:rPr lang="en-US" dirty="0" err="1"/>
              <a:t>finansijskih</a:t>
            </a:r>
            <a:r>
              <a:rPr lang="en-US" dirty="0"/>
              <a:t> </a:t>
            </a:r>
            <a:r>
              <a:rPr lang="en-US" dirty="0" err="1"/>
              <a:t>institucija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štedionicama</a:t>
            </a:r>
            <a:r>
              <a:rPr lang="en-US" dirty="0"/>
              <a:t> </a:t>
            </a:r>
            <a:r>
              <a:rPr lang="en-US" dirty="0" smtClean="0"/>
              <a:t>je</a:t>
            </a:r>
            <a:r>
              <a:rPr lang="sr-Latn-ME" dirty="0" smtClean="0"/>
              <a:t> </a:t>
            </a:r>
            <a:r>
              <a:rPr lang="en-US" dirty="0" err="1" smtClean="0"/>
              <a:t>danas</a:t>
            </a:r>
            <a:r>
              <a:rPr lang="en-US" dirty="0" smtClean="0"/>
              <a:t> </a:t>
            </a:r>
            <a:r>
              <a:rPr lang="en-US" dirty="0" err="1"/>
              <a:t>odobreno</a:t>
            </a:r>
            <a:r>
              <a:rPr lang="en-US" dirty="0"/>
              <a:t> </a:t>
            </a:r>
            <a:r>
              <a:rPr lang="en-US" dirty="0" err="1"/>
              <a:t>otvaranje</a:t>
            </a:r>
            <a:r>
              <a:rPr lang="en-US" dirty="0"/>
              <a:t> </a:t>
            </a:r>
            <a:r>
              <a:rPr lang="en-US" dirty="0" err="1"/>
              <a:t>tekućih</a:t>
            </a:r>
            <a:r>
              <a:rPr lang="en-US" dirty="0"/>
              <a:t> </a:t>
            </a:r>
            <a:r>
              <a:rPr lang="en-US" dirty="0" err="1"/>
              <a:t>računa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odobravanje</a:t>
            </a:r>
            <a:r>
              <a:rPr lang="en-US" dirty="0"/>
              <a:t> </a:t>
            </a:r>
            <a:r>
              <a:rPr lang="en-US" dirty="0" err="1"/>
              <a:t>drugih</a:t>
            </a:r>
            <a:r>
              <a:rPr lang="en-US" dirty="0"/>
              <a:t> </a:t>
            </a:r>
            <a:r>
              <a:rPr lang="en-US" dirty="0" err="1"/>
              <a:t>vrsta</a:t>
            </a:r>
            <a:r>
              <a:rPr lang="en-US" dirty="0"/>
              <a:t> </a:t>
            </a:r>
            <a:r>
              <a:rPr lang="en-US" dirty="0" err="1"/>
              <a:t>kredita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8241619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/>
          </a:bodyPr>
          <a:lstStyle/>
          <a:p>
            <a:r>
              <a:rPr lang="en-US" b="1" dirty="0" err="1"/>
              <a:t>Kreditne</a:t>
            </a:r>
            <a:r>
              <a:rPr lang="en-US" b="1" dirty="0"/>
              <a:t> </a:t>
            </a:r>
            <a:r>
              <a:rPr lang="en-US" b="1" dirty="0" err="1"/>
              <a:t>zadruge</a:t>
            </a:r>
            <a:r>
              <a:rPr lang="en-US" b="1" dirty="0"/>
              <a:t> </a:t>
            </a:r>
            <a:r>
              <a:rPr lang="en-US" dirty="0"/>
              <a:t>– </a:t>
            </a:r>
            <a:r>
              <a:rPr lang="en-US" dirty="0" err="1"/>
              <a:t>su</a:t>
            </a:r>
            <a:r>
              <a:rPr lang="en-US" dirty="0"/>
              <a:t> male </a:t>
            </a:r>
            <a:r>
              <a:rPr lang="en-US" dirty="0" err="1"/>
              <a:t>kooperativne</a:t>
            </a:r>
            <a:r>
              <a:rPr lang="en-US" dirty="0"/>
              <a:t> </a:t>
            </a:r>
            <a:r>
              <a:rPr lang="en-US" dirty="0" err="1"/>
              <a:t>kreditne</a:t>
            </a:r>
            <a:r>
              <a:rPr lang="en-US" dirty="0"/>
              <a:t> </a:t>
            </a:r>
            <a:r>
              <a:rPr lang="en-US" dirty="0" err="1"/>
              <a:t>institucije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organizovane</a:t>
            </a:r>
            <a:endParaRPr lang="en-US" dirty="0"/>
          </a:p>
          <a:p>
            <a:pPr marL="0" indent="0">
              <a:buNone/>
            </a:pPr>
            <a:r>
              <a:rPr lang="pl-PL" dirty="0"/>
              <a:t>oko postojećih društvenih grupa ili zajednica poput sindikata, zajednice </a:t>
            </a:r>
            <a:r>
              <a:rPr lang="pl-PL" dirty="0" smtClean="0"/>
              <a:t>zaposlenih </a:t>
            </a:r>
            <a:r>
              <a:rPr lang="en-US" dirty="0" err="1" smtClean="0"/>
              <a:t>jednog</a:t>
            </a:r>
            <a:r>
              <a:rPr lang="en-US" dirty="0" smtClean="0"/>
              <a:t> </a:t>
            </a:r>
            <a:r>
              <a:rPr lang="en-US" dirty="0" err="1"/>
              <a:t>preduzeća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sl. </a:t>
            </a:r>
            <a:endParaRPr lang="sr-Latn-ME" dirty="0" smtClean="0"/>
          </a:p>
          <a:p>
            <a:r>
              <a:rPr lang="en-US" dirty="0" smtClean="0"/>
              <a:t>One </a:t>
            </a:r>
            <a:r>
              <a:rPr lang="en-US" dirty="0" err="1"/>
              <a:t>prikupljaju</a:t>
            </a:r>
            <a:r>
              <a:rPr lang="en-US" dirty="0"/>
              <a:t> </a:t>
            </a:r>
            <a:r>
              <a:rPr lang="en-US" dirty="0" err="1"/>
              <a:t>depozite</a:t>
            </a:r>
            <a:r>
              <a:rPr lang="en-US" dirty="0"/>
              <a:t>( </a:t>
            </a:r>
            <a:r>
              <a:rPr lang="en-US" dirty="0" err="1" smtClean="0"/>
              <a:t>ud</a:t>
            </a:r>
            <a:r>
              <a:rPr lang="sr-Latn-ME" dirty="0" smtClean="0"/>
              <a:t>j</a:t>
            </a:r>
            <a:r>
              <a:rPr lang="en-US" dirty="0" err="1" smtClean="0"/>
              <a:t>ele</a:t>
            </a:r>
            <a:r>
              <a:rPr lang="en-US" dirty="0"/>
              <a:t>)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plasiraju</a:t>
            </a:r>
            <a:r>
              <a:rPr lang="en-US" dirty="0"/>
              <a:t> </a:t>
            </a:r>
            <a:r>
              <a:rPr lang="en-US" dirty="0" err="1"/>
              <a:t>ih</a:t>
            </a:r>
            <a:r>
              <a:rPr lang="en-US" dirty="0"/>
              <a:t> u </a:t>
            </a:r>
            <a:r>
              <a:rPr lang="en-US" dirty="0" err="1"/>
              <a:t>potrošačke</a:t>
            </a:r>
            <a:r>
              <a:rPr lang="en-US" dirty="0"/>
              <a:t> </a:t>
            </a:r>
            <a:r>
              <a:rPr lang="en-US" dirty="0" err="1"/>
              <a:t>kredite</a:t>
            </a:r>
            <a:r>
              <a:rPr lang="en-US" dirty="0"/>
              <a:t>.</a:t>
            </a:r>
          </a:p>
          <a:p>
            <a:r>
              <a:rPr lang="en-US" dirty="0" err="1"/>
              <a:t>Zahvaljujući</a:t>
            </a:r>
            <a:r>
              <a:rPr lang="en-US" dirty="0"/>
              <a:t> </a:t>
            </a:r>
            <a:r>
              <a:rPr lang="en-US" dirty="0" err="1"/>
              <a:t>novoj</a:t>
            </a:r>
            <a:r>
              <a:rPr lang="en-US" dirty="0"/>
              <a:t> </a:t>
            </a:r>
            <a:r>
              <a:rPr lang="en-US" dirty="0" err="1"/>
              <a:t>regulativi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njima</a:t>
            </a:r>
            <a:r>
              <a:rPr lang="en-US" dirty="0"/>
              <a:t> je </a:t>
            </a:r>
            <a:r>
              <a:rPr lang="en-US" dirty="0" err="1"/>
              <a:t>dozvoljeno</a:t>
            </a:r>
            <a:r>
              <a:rPr lang="en-US" dirty="0"/>
              <a:t> </a:t>
            </a:r>
            <a:r>
              <a:rPr lang="en-US" dirty="0" err="1"/>
              <a:t>otvaranje</a:t>
            </a:r>
            <a:r>
              <a:rPr lang="en-US" dirty="0"/>
              <a:t> </a:t>
            </a:r>
            <a:r>
              <a:rPr lang="en-US" dirty="0" err="1"/>
              <a:t>tekućih</a:t>
            </a:r>
            <a:r>
              <a:rPr lang="en-US" dirty="0"/>
              <a:t> </a:t>
            </a:r>
            <a:r>
              <a:rPr lang="en-US" dirty="0" err="1"/>
              <a:t>računa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odobravanje</a:t>
            </a:r>
            <a:r>
              <a:rPr lang="en-US" dirty="0" smtClean="0"/>
              <a:t> </a:t>
            </a:r>
            <a:r>
              <a:rPr lang="en-US" dirty="0" err="1"/>
              <a:t>hipotekarnih</a:t>
            </a:r>
            <a:r>
              <a:rPr lang="en-US" dirty="0"/>
              <a:t> </a:t>
            </a:r>
            <a:r>
              <a:rPr lang="en-US" dirty="0" err="1"/>
              <a:t>kredita</a:t>
            </a:r>
            <a:r>
              <a:rPr lang="en-US" dirty="0"/>
              <a:t>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2789919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/>
              <a:t>2. </a:t>
            </a:r>
            <a:r>
              <a:rPr lang="en-US" b="1" dirty="0" err="1"/>
              <a:t>Institucije</a:t>
            </a:r>
            <a:r>
              <a:rPr lang="en-US" b="1" dirty="0"/>
              <a:t> </a:t>
            </a:r>
            <a:r>
              <a:rPr lang="en-US" b="1" dirty="0" err="1"/>
              <a:t>ugovorne</a:t>
            </a:r>
            <a:r>
              <a:rPr lang="en-US" b="1" dirty="0"/>
              <a:t> </a:t>
            </a:r>
            <a:r>
              <a:rPr lang="en-US" b="1" dirty="0" err="1"/>
              <a:t>štednje</a:t>
            </a:r>
            <a:endParaRPr lang="en-US" b="1" dirty="0"/>
          </a:p>
          <a:p>
            <a:r>
              <a:rPr lang="en-US" dirty="0"/>
              <a:t>Ove </a:t>
            </a:r>
            <a:r>
              <a:rPr lang="en-US" dirty="0" err="1"/>
              <a:t>institucije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ugovornoj</a:t>
            </a:r>
            <a:r>
              <a:rPr lang="en-US" dirty="0"/>
              <a:t> </a:t>
            </a:r>
            <a:r>
              <a:rPr lang="en-US" dirty="0" err="1"/>
              <a:t>osnovi</a:t>
            </a:r>
            <a:r>
              <a:rPr lang="en-US" dirty="0"/>
              <a:t> </a:t>
            </a:r>
            <a:r>
              <a:rPr lang="en-US" dirty="0" err="1"/>
              <a:t>prikupljaju</a:t>
            </a:r>
            <a:r>
              <a:rPr lang="en-US" dirty="0"/>
              <a:t> </a:t>
            </a:r>
            <a:r>
              <a:rPr lang="en-US" dirty="0" err="1"/>
              <a:t>sredstva</a:t>
            </a:r>
            <a:r>
              <a:rPr lang="en-US" dirty="0"/>
              <a:t> u </a:t>
            </a:r>
            <a:r>
              <a:rPr lang="en-US" dirty="0" err="1"/>
              <a:t>redovnim</a:t>
            </a:r>
            <a:r>
              <a:rPr lang="en-US" dirty="0"/>
              <a:t> </a:t>
            </a:r>
            <a:r>
              <a:rPr lang="en-US" dirty="0" err="1" smtClean="0"/>
              <a:t>vremenskim</a:t>
            </a:r>
            <a:r>
              <a:rPr lang="sr-Latn-ME" dirty="0" smtClean="0"/>
              <a:t> </a:t>
            </a:r>
            <a:r>
              <a:rPr lang="nb-NO" dirty="0" smtClean="0"/>
              <a:t>intervalima</a:t>
            </a:r>
            <a:r>
              <a:rPr lang="nb-NO" dirty="0"/>
              <a:t>. </a:t>
            </a:r>
            <a:endParaRPr lang="sr-Latn-ME" dirty="0" smtClean="0"/>
          </a:p>
          <a:p>
            <a:r>
              <a:rPr lang="nb-NO" dirty="0" smtClean="0"/>
              <a:t>Ovi </a:t>
            </a:r>
            <a:r>
              <a:rPr lang="nb-NO" dirty="0"/>
              <a:t>finansijski posrednici koje karakteriše visok stepen sigurnosti </a:t>
            </a:r>
            <a:r>
              <a:rPr lang="nb-NO" dirty="0" smtClean="0"/>
              <a:t>mogu</a:t>
            </a:r>
            <a:r>
              <a:rPr lang="sr-Latn-ME" dirty="0" smtClean="0"/>
              <a:t> </a:t>
            </a:r>
            <a:r>
              <a:rPr lang="vi-VN" dirty="0" smtClean="0"/>
              <a:t>predviđati </a:t>
            </a:r>
            <a:r>
              <a:rPr lang="vi-VN" dirty="0"/>
              <a:t>isplate svojih obaveza u nadolazećim </a:t>
            </a:r>
            <a:r>
              <a:rPr lang="vi-VN" dirty="0" smtClean="0"/>
              <a:t>godina</a:t>
            </a:r>
            <a:r>
              <a:rPr lang="sr-Latn-ME" dirty="0" smtClean="0"/>
              <a:t>ma</a:t>
            </a:r>
            <a:r>
              <a:rPr lang="vi-VN" dirty="0" smtClean="0"/>
              <a:t> </a:t>
            </a:r>
            <a:r>
              <a:rPr lang="vi-VN" dirty="0"/>
              <a:t>pa za razliku od </a:t>
            </a:r>
            <a:r>
              <a:rPr lang="vi-VN" dirty="0" smtClean="0"/>
              <a:t>depozitnih</a:t>
            </a:r>
            <a:r>
              <a:rPr lang="sr-Latn-ME" dirty="0" smtClean="0"/>
              <a:t> </a:t>
            </a:r>
            <a:r>
              <a:rPr lang="vi-VN" dirty="0" smtClean="0"/>
              <a:t>institucija </a:t>
            </a:r>
            <a:r>
              <a:rPr lang="vi-VN" dirty="0"/>
              <a:t>ne moraju biti pogođeni trenutnim gubitkom. </a:t>
            </a:r>
            <a:endParaRPr lang="sr-Latn-ME" dirty="0" smtClean="0"/>
          </a:p>
          <a:p>
            <a:r>
              <a:rPr lang="vi-VN" dirty="0" smtClean="0"/>
              <a:t>Njima </a:t>
            </a:r>
            <a:r>
              <a:rPr lang="vi-VN" dirty="0"/>
              <a:t>nije glavna </a:t>
            </a:r>
            <a:r>
              <a:rPr lang="vi-VN" dirty="0" smtClean="0"/>
              <a:t>briga</a:t>
            </a:r>
            <a:r>
              <a:rPr lang="sr-Latn-ME" dirty="0" smtClean="0"/>
              <a:t> </a:t>
            </a:r>
            <a:r>
              <a:rPr lang="en-US" dirty="0" err="1" smtClean="0"/>
              <a:t>postizanje</a:t>
            </a:r>
            <a:r>
              <a:rPr lang="en-US" dirty="0" smtClean="0"/>
              <a:t> </a:t>
            </a:r>
            <a:r>
              <a:rPr lang="en-US" dirty="0" err="1"/>
              <a:t>likvidnosti</a:t>
            </a:r>
            <a:r>
              <a:rPr lang="en-US" dirty="0"/>
              <a:t> </a:t>
            </a:r>
            <a:r>
              <a:rPr lang="en-US" dirty="0" err="1"/>
              <a:t>imovine</a:t>
            </a:r>
            <a:r>
              <a:rPr lang="en-US" dirty="0"/>
              <a:t>, pa </a:t>
            </a:r>
            <a:r>
              <a:rPr lang="en-US" dirty="0" err="1"/>
              <a:t>iz</a:t>
            </a:r>
            <a:r>
              <a:rPr lang="en-US" dirty="0"/>
              <a:t> tog </a:t>
            </a:r>
            <a:r>
              <a:rPr lang="en-US" dirty="0" err="1"/>
              <a:t>razloga</a:t>
            </a:r>
            <a:r>
              <a:rPr lang="en-US" dirty="0"/>
              <a:t> </a:t>
            </a:r>
            <a:r>
              <a:rPr lang="en-US" dirty="0" err="1"/>
              <a:t>teže</a:t>
            </a:r>
            <a:r>
              <a:rPr lang="en-US" dirty="0"/>
              <a:t> </a:t>
            </a:r>
            <a:r>
              <a:rPr lang="en-US" dirty="0" err="1"/>
              <a:t>ka</a:t>
            </a:r>
            <a:r>
              <a:rPr lang="en-US" dirty="0"/>
              <a:t> </a:t>
            </a:r>
            <a:r>
              <a:rPr lang="en-US" dirty="0" err="1"/>
              <a:t>dugoročnim</a:t>
            </a:r>
            <a:r>
              <a:rPr lang="en-US" dirty="0"/>
              <a:t> </a:t>
            </a:r>
            <a:r>
              <a:rPr lang="en-US" dirty="0" err="1"/>
              <a:t>ulaganjima</a:t>
            </a:r>
            <a:r>
              <a:rPr lang="en-US" dirty="0"/>
              <a:t> </a:t>
            </a:r>
            <a:r>
              <a:rPr lang="en-US" dirty="0" smtClean="0"/>
              <a:t>u</a:t>
            </a:r>
            <a:r>
              <a:rPr lang="sr-Latn-ME" dirty="0" smtClean="0"/>
              <a:t> </a:t>
            </a:r>
            <a:r>
              <a:rPr lang="en-US" dirty="0" err="1" smtClean="0"/>
              <a:t>korporativne</a:t>
            </a:r>
            <a:r>
              <a:rPr lang="en-US" dirty="0" smtClean="0"/>
              <a:t> </a:t>
            </a:r>
            <a:r>
              <a:rPr lang="en-US" dirty="0" err="1"/>
              <a:t>obveznice</a:t>
            </a:r>
            <a:r>
              <a:rPr lang="en-US" dirty="0"/>
              <a:t>, </a:t>
            </a:r>
            <a:r>
              <a:rPr lang="en-US" dirty="0" err="1"/>
              <a:t>akcije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hipotekarne</a:t>
            </a:r>
            <a:r>
              <a:rPr lang="en-US" dirty="0"/>
              <a:t> </a:t>
            </a:r>
            <a:r>
              <a:rPr lang="en-US" dirty="0" err="1"/>
              <a:t>kredite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625374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 err="1"/>
              <a:t>Društva</a:t>
            </a:r>
            <a:r>
              <a:rPr lang="en-US" b="1" dirty="0"/>
              <a:t> </a:t>
            </a:r>
            <a:r>
              <a:rPr lang="en-US" b="1" dirty="0" err="1"/>
              <a:t>životnog</a:t>
            </a:r>
            <a:r>
              <a:rPr lang="en-US" b="1" dirty="0"/>
              <a:t> </a:t>
            </a:r>
            <a:r>
              <a:rPr lang="en-US" b="1" dirty="0" err="1"/>
              <a:t>osiguranja</a:t>
            </a:r>
            <a:r>
              <a:rPr lang="en-US" b="1" dirty="0"/>
              <a:t> </a:t>
            </a:r>
            <a:r>
              <a:rPr lang="en-US" dirty="0"/>
              <a:t>– </a:t>
            </a:r>
            <a:r>
              <a:rPr lang="en-US" dirty="0" err="1"/>
              <a:t>osiguravaju</a:t>
            </a:r>
            <a:r>
              <a:rPr lang="en-US" dirty="0"/>
              <a:t> </a:t>
            </a:r>
            <a:r>
              <a:rPr lang="en-US" dirty="0" err="1"/>
              <a:t>ljude</a:t>
            </a:r>
            <a:r>
              <a:rPr lang="en-US" dirty="0"/>
              <a:t> od </a:t>
            </a:r>
            <a:r>
              <a:rPr lang="en-US" dirty="0" err="1"/>
              <a:t>finansijskog</a:t>
            </a:r>
            <a:r>
              <a:rPr lang="en-US" dirty="0"/>
              <a:t> </a:t>
            </a:r>
            <a:r>
              <a:rPr lang="en-US" dirty="0" err="1"/>
              <a:t>rizika</a:t>
            </a:r>
            <a:r>
              <a:rPr lang="en-US" dirty="0"/>
              <a:t> </a:t>
            </a:r>
            <a:r>
              <a:rPr lang="en-US" dirty="0" err="1" smtClean="0"/>
              <a:t>koji</a:t>
            </a:r>
            <a:r>
              <a:rPr lang="sr-Latn-ME" dirty="0" smtClean="0"/>
              <a:t> </a:t>
            </a:r>
            <a:r>
              <a:rPr lang="en-US" dirty="0" err="1" smtClean="0"/>
              <a:t>nastaje</a:t>
            </a:r>
            <a:r>
              <a:rPr lang="en-US" dirty="0" smtClean="0"/>
              <a:t> </a:t>
            </a:r>
            <a:r>
              <a:rPr lang="en-US" dirty="0" err="1"/>
              <a:t>usled</a:t>
            </a:r>
            <a:r>
              <a:rPr lang="en-US" dirty="0"/>
              <a:t> </a:t>
            </a:r>
            <a:r>
              <a:rPr lang="en-US" dirty="0" err="1"/>
              <a:t>smrti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prodaju</a:t>
            </a:r>
            <a:r>
              <a:rPr lang="en-US" dirty="0"/>
              <a:t> </a:t>
            </a:r>
            <a:r>
              <a:rPr lang="en-US" dirty="0" err="1"/>
              <a:t>anuitete</a:t>
            </a:r>
            <a:r>
              <a:rPr lang="en-US" dirty="0"/>
              <a:t> ( </a:t>
            </a:r>
            <a:r>
              <a:rPr lang="en-US" dirty="0" err="1"/>
              <a:t>godišnje</a:t>
            </a:r>
            <a:r>
              <a:rPr lang="en-US" dirty="0"/>
              <a:t> </a:t>
            </a:r>
            <a:r>
              <a:rPr lang="en-US" dirty="0" err="1"/>
              <a:t>isplate</a:t>
            </a:r>
            <a:r>
              <a:rPr lang="en-US" dirty="0"/>
              <a:t> </a:t>
            </a:r>
            <a:r>
              <a:rPr lang="en-US" dirty="0" err="1"/>
              <a:t>dohotka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penzionisanju</a:t>
            </a:r>
            <a:r>
              <a:rPr lang="en-US" dirty="0"/>
              <a:t> </a:t>
            </a:r>
            <a:r>
              <a:rPr lang="en-US" dirty="0" err="1" smtClean="0"/>
              <a:t>tj</a:t>
            </a:r>
            <a:r>
              <a:rPr lang="sr-Latn-ME" dirty="0" smtClean="0"/>
              <a:t> </a:t>
            </a:r>
            <a:r>
              <a:rPr lang="en-US" dirty="0" err="1" smtClean="0"/>
              <a:t>rentu</a:t>
            </a:r>
            <a:r>
              <a:rPr lang="en-US" dirty="0"/>
              <a:t>). </a:t>
            </a:r>
            <a:endParaRPr lang="sr-Latn-ME" dirty="0" smtClean="0"/>
          </a:p>
          <a:p>
            <a:r>
              <a:rPr lang="en-US" dirty="0" err="1" smtClean="0"/>
              <a:t>Sredstva</a:t>
            </a:r>
            <a:r>
              <a:rPr lang="en-US" dirty="0" smtClean="0"/>
              <a:t> </a:t>
            </a:r>
            <a:r>
              <a:rPr lang="en-US" dirty="0" err="1"/>
              <a:t>prikupljaju</a:t>
            </a:r>
            <a:r>
              <a:rPr lang="en-US" dirty="0"/>
              <a:t> </a:t>
            </a:r>
            <a:r>
              <a:rPr lang="en-US" dirty="0" err="1"/>
              <a:t>putem</a:t>
            </a:r>
            <a:r>
              <a:rPr lang="en-US" dirty="0"/>
              <a:t> </a:t>
            </a:r>
            <a:r>
              <a:rPr lang="en-US" dirty="0" err="1"/>
              <a:t>premija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ljudi</a:t>
            </a:r>
            <a:r>
              <a:rPr lang="en-US" dirty="0"/>
              <a:t> </a:t>
            </a:r>
            <a:r>
              <a:rPr lang="en-US" dirty="0" err="1"/>
              <a:t>plaćaju</a:t>
            </a:r>
            <a:r>
              <a:rPr lang="en-US" dirty="0"/>
              <a:t> da bi </a:t>
            </a:r>
            <a:r>
              <a:rPr lang="en-US" dirty="0" err="1"/>
              <a:t>svoje</a:t>
            </a:r>
            <a:r>
              <a:rPr lang="en-US" dirty="0"/>
              <a:t> </a:t>
            </a:r>
            <a:r>
              <a:rPr lang="en-US" dirty="0" err="1"/>
              <a:t>polise</a:t>
            </a:r>
            <a:r>
              <a:rPr lang="en-US" dirty="0"/>
              <a:t> </a:t>
            </a:r>
            <a:r>
              <a:rPr lang="en-US" dirty="0" err="1" smtClean="0"/>
              <a:t>osiguranja</a:t>
            </a:r>
            <a:r>
              <a:rPr lang="sr-Latn-ME" dirty="0" smtClean="0"/>
              <a:t> </a:t>
            </a:r>
            <a:r>
              <a:rPr lang="en-US" dirty="0" err="1" smtClean="0"/>
              <a:t>održali</a:t>
            </a:r>
            <a:r>
              <a:rPr lang="en-US" dirty="0" smtClean="0"/>
              <a:t> </a:t>
            </a:r>
            <a:r>
              <a:rPr lang="en-US" dirty="0" err="1"/>
              <a:t>aktivnim</a:t>
            </a:r>
            <a:r>
              <a:rPr lang="en-US" dirty="0"/>
              <a:t>. </a:t>
            </a:r>
            <a:endParaRPr lang="sr-Latn-ME" dirty="0" smtClean="0"/>
          </a:p>
          <a:p>
            <a:r>
              <a:rPr lang="en-US" dirty="0" err="1" smtClean="0"/>
              <a:t>Ovako</a:t>
            </a:r>
            <a:r>
              <a:rPr lang="en-US" dirty="0" smtClean="0"/>
              <a:t> </a:t>
            </a:r>
            <a:r>
              <a:rPr lang="en-US" dirty="0" err="1"/>
              <a:t>prikupljena</a:t>
            </a:r>
            <a:r>
              <a:rPr lang="en-US" dirty="0"/>
              <a:t> </a:t>
            </a:r>
            <a:r>
              <a:rPr lang="en-US" dirty="0" err="1"/>
              <a:t>sredstva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uglavnom</a:t>
            </a:r>
            <a:r>
              <a:rPr lang="en-US" dirty="0"/>
              <a:t> </a:t>
            </a:r>
            <a:r>
              <a:rPr lang="en-US" dirty="0" err="1"/>
              <a:t>ulažu</a:t>
            </a:r>
            <a:r>
              <a:rPr lang="en-US" dirty="0"/>
              <a:t> u </a:t>
            </a:r>
            <a:r>
              <a:rPr lang="en-US" dirty="0" err="1" smtClean="0"/>
              <a:t>korporativne</a:t>
            </a:r>
            <a:r>
              <a:rPr lang="sr-Latn-ME" dirty="0" smtClean="0"/>
              <a:t> </a:t>
            </a:r>
            <a:r>
              <a:rPr lang="en-US" dirty="0" err="1" smtClean="0"/>
              <a:t>obveznice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hipotekarne</a:t>
            </a:r>
            <a:r>
              <a:rPr lang="en-US" dirty="0"/>
              <a:t> </a:t>
            </a:r>
            <a:r>
              <a:rPr lang="en-US" dirty="0" err="1"/>
              <a:t>kredite</a:t>
            </a:r>
            <a:r>
              <a:rPr lang="en-US" dirty="0"/>
              <a:t>. </a:t>
            </a:r>
            <a:endParaRPr lang="sr-Latn-ME" dirty="0" smtClean="0"/>
          </a:p>
          <a:p>
            <a:r>
              <a:rPr lang="en-US" dirty="0" err="1" smtClean="0"/>
              <a:t>Kupuju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akcije</a:t>
            </a:r>
            <a:r>
              <a:rPr lang="en-US" dirty="0"/>
              <a:t> </a:t>
            </a:r>
            <a:r>
              <a:rPr lang="en-US" dirty="0" err="1"/>
              <a:t>ali</a:t>
            </a:r>
            <a:r>
              <a:rPr lang="en-US" dirty="0"/>
              <a:t> </a:t>
            </a:r>
            <a:r>
              <a:rPr lang="en-US" dirty="0" err="1"/>
              <a:t>iznos</a:t>
            </a:r>
            <a:r>
              <a:rPr lang="en-US" dirty="0"/>
              <a:t> 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kupiti</a:t>
            </a:r>
            <a:r>
              <a:rPr lang="en-US" dirty="0"/>
              <a:t> </a:t>
            </a:r>
            <a:r>
              <a:rPr lang="en-US" dirty="0" smtClean="0"/>
              <a:t>je</a:t>
            </a:r>
            <a:r>
              <a:rPr lang="sr-Latn-ME" dirty="0" smtClean="0"/>
              <a:t> </a:t>
            </a:r>
            <a:r>
              <a:rPr lang="en-US" dirty="0" err="1" smtClean="0"/>
              <a:t>ograničen</a:t>
            </a:r>
            <a:r>
              <a:rPr lang="en-US" dirty="0"/>
              <a:t>. Ova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najveća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ugovorne</a:t>
            </a:r>
            <a:r>
              <a:rPr lang="en-US" dirty="0"/>
              <a:t> </a:t>
            </a:r>
            <a:r>
              <a:rPr lang="en-US" dirty="0" err="1"/>
              <a:t>štednje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50103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 err="1"/>
              <a:t>Društva</a:t>
            </a:r>
            <a:r>
              <a:rPr lang="en-US" b="1" dirty="0"/>
              <a:t> </a:t>
            </a:r>
            <a:r>
              <a:rPr lang="en-US" b="1" dirty="0" err="1"/>
              <a:t>osiguranja</a:t>
            </a:r>
            <a:r>
              <a:rPr lang="en-US" b="1" dirty="0"/>
              <a:t> od </a:t>
            </a:r>
            <a:r>
              <a:rPr lang="en-US" b="1" dirty="0" err="1"/>
              <a:t>požara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nezgoda</a:t>
            </a:r>
            <a:r>
              <a:rPr lang="en-US" b="1" dirty="0"/>
              <a:t> </a:t>
            </a:r>
            <a:r>
              <a:rPr lang="en-US" dirty="0"/>
              <a:t>– </a:t>
            </a:r>
            <a:r>
              <a:rPr lang="en-US" dirty="0" err="1"/>
              <a:t>osiguravaju</a:t>
            </a:r>
            <a:r>
              <a:rPr lang="en-US" dirty="0"/>
              <a:t> </a:t>
            </a:r>
            <a:r>
              <a:rPr lang="en-US" dirty="0" err="1"/>
              <a:t>vlasnike</a:t>
            </a:r>
            <a:r>
              <a:rPr lang="en-US" dirty="0"/>
              <a:t> </a:t>
            </a:r>
            <a:r>
              <a:rPr lang="en-US" dirty="0" err="1"/>
              <a:t>polisa</a:t>
            </a:r>
            <a:r>
              <a:rPr lang="en-US" dirty="0"/>
              <a:t> od </a:t>
            </a:r>
            <a:r>
              <a:rPr lang="en-US" dirty="0" err="1" smtClean="0"/>
              <a:t>gubitka</a:t>
            </a:r>
            <a:r>
              <a:rPr lang="sr-Latn-ME" dirty="0" smtClean="0"/>
              <a:t> </a:t>
            </a:r>
            <a:r>
              <a:rPr lang="vi-VN" dirty="0" smtClean="0"/>
              <a:t>usled </a:t>
            </a:r>
            <a:r>
              <a:rPr lang="vi-VN" dirty="0"/>
              <a:t>krađe, požara i nezgoda. Takođe sredstva prikupljaju putem uplata premija </a:t>
            </a:r>
            <a:r>
              <a:rPr lang="vi-VN" dirty="0" smtClean="0"/>
              <a:t>na</a:t>
            </a:r>
            <a:r>
              <a:rPr lang="sr-Latn-ME" dirty="0" smtClean="0"/>
              <a:t> </a:t>
            </a:r>
            <a:r>
              <a:rPr lang="en-US" dirty="0" err="1" smtClean="0"/>
              <a:t>polise</a:t>
            </a:r>
            <a:r>
              <a:rPr lang="en-US" dirty="0" smtClean="0"/>
              <a:t> </a:t>
            </a:r>
            <a:r>
              <a:rPr lang="en-US" dirty="0" err="1"/>
              <a:t>osiguranja</a:t>
            </a:r>
            <a:r>
              <a:rPr lang="en-US" dirty="0"/>
              <a:t>. </a:t>
            </a:r>
            <a:endParaRPr lang="sr-Latn-ME" dirty="0" smtClean="0"/>
          </a:p>
          <a:p>
            <a:r>
              <a:rPr lang="en-US" dirty="0" err="1" smtClean="0"/>
              <a:t>Razlikuju</a:t>
            </a:r>
            <a:r>
              <a:rPr lang="en-US" dirty="0" smtClean="0"/>
              <a:t> </a:t>
            </a:r>
            <a:r>
              <a:rPr lang="en-US" dirty="0"/>
              <a:t>se od </a:t>
            </a:r>
            <a:r>
              <a:rPr lang="en-US" dirty="0" err="1"/>
              <a:t>društava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životno</a:t>
            </a:r>
            <a:r>
              <a:rPr lang="en-US" dirty="0"/>
              <a:t> </a:t>
            </a:r>
            <a:r>
              <a:rPr lang="en-US" dirty="0" err="1"/>
              <a:t>osiguranje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tome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 smtClean="0"/>
              <a:t>poseduju</a:t>
            </a:r>
            <a:r>
              <a:rPr lang="sr-Latn-ME" dirty="0" smtClean="0"/>
              <a:t> </a:t>
            </a:r>
            <a:r>
              <a:rPr lang="vi-VN" dirty="0" smtClean="0"/>
              <a:t>veću </a:t>
            </a:r>
            <a:r>
              <a:rPr lang="vi-VN" dirty="0"/>
              <a:t>mogućnost gubitka sredstava u slučaju katastrofalnih događaja</a:t>
            </a:r>
            <a:r>
              <a:rPr lang="vi-VN" dirty="0" smtClean="0"/>
              <a:t>.</a:t>
            </a:r>
            <a:endParaRPr lang="sr-Latn-ME" dirty="0" smtClean="0"/>
          </a:p>
          <a:p>
            <a:r>
              <a:rPr lang="vi-VN" dirty="0" smtClean="0"/>
              <a:t> </a:t>
            </a:r>
            <a:r>
              <a:rPr lang="vi-VN" dirty="0"/>
              <a:t>Iz ovog razloga </a:t>
            </a:r>
            <a:r>
              <a:rPr lang="vi-VN" dirty="0" smtClean="0"/>
              <a:t>ova</a:t>
            </a:r>
            <a:r>
              <a:rPr lang="sr-Latn-ME" dirty="0" smtClean="0"/>
              <a:t> </a:t>
            </a:r>
            <a:r>
              <a:rPr lang="vi-VN" dirty="0" smtClean="0"/>
              <a:t>osiguravajuća </a:t>
            </a:r>
            <a:r>
              <a:rPr lang="vi-VN" dirty="0"/>
              <a:t>društva ulažu sredstva u likvidnije HodV u poređenju sa društvima </a:t>
            </a:r>
            <a:r>
              <a:rPr lang="vi-VN" dirty="0" smtClean="0"/>
              <a:t>za</a:t>
            </a:r>
            <a:r>
              <a:rPr lang="sr-Latn-ME" dirty="0" smtClean="0"/>
              <a:t> </a:t>
            </a:r>
            <a:r>
              <a:rPr lang="vi-VN" dirty="0" smtClean="0"/>
              <a:t>životno </a:t>
            </a:r>
            <a:r>
              <a:rPr lang="vi-VN" dirty="0"/>
              <a:t>osiguranje. </a:t>
            </a:r>
            <a:endParaRPr lang="sr-Latn-ME" dirty="0" smtClean="0"/>
          </a:p>
          <a:p>
            <a:r>
              <a:rPr lang="vi-VN" dirty="0" smtClean="0"/>
              <a:t>Najveći </a:t>
            </a:r>
            <a:r>
              <a:rPr lang="vi-VN" dirty="0"/>
              <a:t>deo imovine ulažu u obveznice lokalnih vlasti. </a:t>
            </a:r>
            <a:r>
              <a:rPr lang="vi-VN" dirty="0" smtClean="0"/>
              <a:t>Međutim</a:t>
            </a:r>
            <a:r>
              <a:rPr lang="sr-Latn-ME" dirty="0" smtClean="0"/>
              <a:t> </a:t>
            </a:r>
            <a:r>
              <a:rPr lang="en-US" dirty="0" err="1" smtClean="0"/>
              <a:t>kupuju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korporativne</a:t>
            </a:r>
            <a:r>
              <a:rPr lang="en-US" dirty="0"/>
              <a:t> </a:t>
            </a:r>
            <a:r>
              <a:rPr lang="en-US" dirty="0" err="1"/>
              <a:t>obveznice</a:t>
            </a:r>
            <a:r>
              <a:rPr lang="en-US" dirty="0"/>
              <a:t>, </a:t>
            </a:r>
            <a:r>
              <a:rPr lang="en-US" dirty="0" err="1"/>
              <a:t>akcije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državne</a:t>
            </a:r>
            <a:r>
              <a:rPr lang="en-US" dirty="0"/>
              <a:t> </a:t>
            </a:r>
            <a:r>
              <a:rPr lang="en-US" dirty="0" err="1"/>
              <a:t>obveznice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6816685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/>
          </a:bodyPr>
          <a:lstStyle/>
          <a:p>
            <a:r>
              <a:rPr lang="it-IT" b="1" dirty="0"/>
              <a:t>Penzioni fondovi i državni penzioni fondovi </a:t>
            </a:r>
            <a:r>
              <a:rPr lang="it-IT" dirty="0"/>
              <a:t>– Privatni i državni penzioni </a:t>
            </a:r>
            <a:r>
              <a:rPr lang="it-IT" dirty="0" smtClean="0"/>
              <a:t>fondovi</a:t>
            </a:r>
            <a:r>
              <a:rPr lang="sr-Latn-ME" dirty="0" smtClean="0"/>
              <a:t> </a:t>
            </a:r>
            <a:r>
              <a:rPr lang="en-US" dirty="0" smtClean="0"/>
              <a:t>se </a:t>
            </a:r>
            <a:r>
              <a:rPr lang="en-US" dirty="0" err="1"/>
              <a:t>bave</a:t>
            </a:r>
            <a:r>
              <a:rPr lang="en-US" dirty="0"/>
              <a:t> </a:t>
            </a:r>
            <a:r>
              <a:rPr lang="en-US" dirty="0" err="1"/>
              <a:t>osiguravanjem</a:t>
            </a:r>
            <a:r>
              <a:rPr lang="en-US" dirty="0"/>
              <a:t> </a:t>
            </a:r>
            <a:r>
              <a:rPr lang="en-US" dirty="0" err="1"/>
              <a:t>dohotka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penzionisanju</a:t>
            </a:r>
            <a:r>
              <a:rPr lang="en-US" dirty="0"/>
              <a:t> u </a:t>
            </a:r>
            <a:r>
              <a:rPr lang="en-US" dirty="0" err="1"/>
              <a:t>obliku</a:t>
            </a:r>
            <a:r>
              <a:rPr lang="en-US" dirty="0"/>
              <a:t> </a:t>
            </a:r>
            <a:r>
              <a:rPr lang="en-US" dirty="0" err="1"/>
              <a:t>anuiteta</a:t>
            </a:r>
            <a:r>
              <a:rPr lang="en-US" dirty="0"/>
              <a:t>(</a:t>
            </a:r>
            <a:r>
              <a:rPr lang="en-US" dirty="0" err="1"/>
              <a:t>renti</a:t>
            </a:r>
            <a:r>
              <a:rPr lang="en-US" dirty="0"/>
              <a:t>)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 smtClean="0"/>
              <a:t>zaposlene</a:t>
            </a:r>
            <a:r>
              <a:rPr lang="sr-Latn-ME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uključeni</a:t>
            </a:r>
            <a:r>
              <a:rPr lang="en-US" dirty="0"/>
              <a:t> u </a:t>
            </a:r>
            <a:r>
              <a:rPr lang="en-US" dirty="0" err="1"/>
              <a:t>penzioni</a:t>
            </a:r>
            <a:r>
              <a:rPr lang="en-US" dirty="0"/>
              <a:t> plan. </a:t>
            </a:r>
            <a:endParaRPr lang="sr-Latn-ME" dirty="0" smtClean="0"/>
          </a:p>
          <a:p>
            <a:r>
              <a:rPr lang="en-US" dirty="0" err="1" smtClean="0"/>
              <a:t>Sredstva</a:t>
            </a:r>
            <a:r>
              <a:rPr lang="en-US" dirty="0" smtClean="0"/>
              <a:t> </a:t>
            </a:r>
            <a:r>
              <a:rPr lang="en-US" dirty="0"/>
              <a:t>se </a:t>
            </a:r>
            <a:r>
              <a:rPr lang="en-US" dirty="0" err="1"/>
              <a:t>prikupljaju</a:t>
            </a:r>
            <a:r>
              <a:rPr lang="en-US" dirty="0"/>
              <a:t> </a:t>
            </a:r>
            <a:r>
              <a:rPr lang="en-US" dirty="0" err="1"/>
              <a:t>putem</a:t>
            </a:r>
            <a:r>
              <a:rPr lang="en-US" dirty="0"/>
              <a:t> </a:t>
            </a:r>
            <a:r>
              <a:rPr lang="en-US" dirty="0" err="1"/>
              <a:t>doprinosa</a:t>
            </a:r>
            <a:r>
              <a:rPr lang="en-US" dirty="0"/>
              <a:t> </a:t>
            </a:r>
            <a:r>
              <a:rPr lang="en-US" dirty="0" err="1"/>
              <a:t>zaposlenih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poslodavaca</a:t>
            </a:r>
            <a:r>
              <a:rPr lang="en-US" dirty="0"/>
              <a:t>. </a:t>
            </a:r>
            <a:endParaRPr lang="sr-Latn-ME" dirty="0" smtClean="0"/>
          </a:p>
          <a:p>
            <a:r>
              <a:rPr lang="en-US" dirty="0" err="1" smtClean="0"/>
              <a:t>Postoje</a:t>
            </a:r>
            <a:r>
              <a:rPr lang="en-US" dirty="0" smtClean="0"/>
              <a:t> </a:t>
            </a:r>
            <a:r>
              <a:rPr lang="en-US" dirty="0" err="1"/>
              <a:t>obavezni</a:t>
            </a:r>
            <a:r>
              <a:rPr lang="en-US" dirty="0"/>
              <a:t> </a:t>
            </a:r>
            <a:r>
              <a:rPr lang="en-US" dirty="0" err="1"/>
              <a:t>doprinosi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se </a:t>
            </a:r>
            <a:r>
              <a:rPr lang="en-US" dirty="0" err="1"/>
              <a:t>automatski</a:t>
            </a:r>
            <a:r>
              <a:rPr lang="en-US" dirty="0"/>
              <a:t> </a:t>
            </a:r>
            <a:r>
              <a:rPr lang="en-US" dirty="0" err="1"/>
              <a:t>izdvajaju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bruto</a:t>
            </a:r>
            <a:r>
              <a:rPr lang="en-US" dirty="0"/>
              <a:t> plate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dobrovoljni</a:t>
            </a:r>
            <a:r>
              <a:rPr lang="en-US" dirty="0" smtClean="0"/>
              <a:t> </a:t>
            </a:r>
            <a:r>
              <a:rPr lang="en-US" dirty="0" err="1"/>
              <a:t>doprinosi</a:t>
            </a:r>
            <a:r>
              <a:rPr lang="en-US" dirty="0"/>
              <a:t>. </a:t>
            </a:r>
            <a:endParaRPr lang="sr-Latn-ME" dirty="0" smtClean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444190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/>
          <a:lstStyle/>
          <a:p>
            <a:r>
              <a:rPr lang="en-US" dirty="0" err="1"/>
              <a:t>Isto</a:t>
            </a:r>
            <a:r>
              <a:rPr lang="en-US" dirty="0"/>
              <a:t> </a:t>
            </a:r>
            <a:r>
              <a:rPr lang="en-US" dirty="0" err="1"/>
              <a:t>tako</a:t>
            </a:r>
            <a:r>
              <a:rPr lang="en-US" dirty="0"/>
              <a:t> </a:t>
            </a:r>
            <a:r>
              <a:rPr lang="en-US" dirty="0" err="1"/>
              <a:t>kratkoročne</a:t>
            </a:r>
            <a:r>
              <a:rPr lang="en-US" dirty="0"/>
              <a:t> </a:t>
            </a:r>
            <a:r>
              <a:rPr lang="en-US" dirty="0" err="1"/>
              <a:t>Hod</a:t>
            </a:r>
            <a:r>
              <a:rPr lang="en-US" dirty="0"/>
              <a:t> V </a:t>
            </a:r>
            <a:r>
              <a:rPr lang="en-US" dirty="0" err="1"/>
              <a:t>beleže</a:t>
            </a:r>
            <a:r>
              <a:rPr lang="en-US" dirty="0"/>
              <a:t> </a:t>
            </a:r>
            <a:r>
              <a:rPr lang="en-US" dirty="0" err="1"/>
              <a:t>manje</a:t>
            </a:r>
            <a:r>
              <a:rPr lang="en-US" dirty="0"/>
              <a:t> </a:t>
            </a:r>
            <a:r>
              <a:rPr lang="en-US" dirty="0" err="1"/>
              <a:t>oscilacije</a:t>
            </a:r>
            <a:r>
              <a:rPr lang="en-US" dirty="0"/>
              <a:t> u </a:t>
            </a:r>
            <a:r>
              <a:rPr lang="en-US" dirty="0" smtClean="0"/>
              <a:t>c</a:t>
            </a:r>
            <a:r>
              <a:rPr lang="sr-Latn-ME" dirty="0" smtClean="0"/>
              <a:t>ij</a:t>
            </a:r>
            <a:r>
              <a:rPr lang="en-US" dirty="0" err="1" smtClean="0"/>
              <a:t>enama</a:t>
            </a:r>
            <a:r>
              <a:rPr lang="en-US" dirty="0" smtClean="0"/>
              <a:t> </a:t>
            </a:r>
            <a:r>
              <a:rPr lang="en-US" dirty="0"/>
              <a:t>od</a:t>
            </a:r>
            <a:r>
              <a:rPr lang="sr-Latn-ME" dirty="0"/>
              <a:t> </a:t>
            </a:r>
            <a:r>
              <a:rPr lang="en-US" dirty="0" err="1"/>
              <a:t>dugoročnih</a:t>
            </a:r>
            <a:r>
              <a:rPr lang="en-US" dirty="0"/>
              <a:t>,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ih</a:t>
            </a:r>
            <a:r>
              <a:rPr lang="en-US" dirty="0"/>
              <a:t> </a:t>
            </a:r>
            <a:r>
              <a:rPr lang="en-US" dirty="0" err="1"/>
              <a:t>čini</a:t>
            </a:r>
            <a:r>
              <a:rPr lang="en-US" dirty="0"/>
              <a:t> </a:t>
            </a:r>
            <a:r>
              <a:rPr lang="en-US" dirty="0" err="1"/>
              <a:t>sigurnijim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ulaganja</a:t>
            </a:r>
            <a:r>
              <a:rPr lang="en-US" dirty="0"/>
              <a:t>. </a:t>
            </a:r>
            <a:endParaRPr lang="sr-Latn-ME" dirty="0" smtClean="0"/>
          </a:p>
          <a:p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/>
              <a:t>tog </a:t>
            </a:r>
            <a:r>
              <a:rPr lang="en-US" dirty="0" err="1"/>
              <a:t>razloga</a:t>
            </a:r>
            <a:r>
              <a:rPr lang="en-US" dirty="0"/>
              <a:t> </a:t>
            </a:r>
            <a:r>
              <a:rPr lang="en-US" dirty="0" err="1"/>
              <a:t>banke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preduzeća</a:t>
            </a:r>
            <a:r>
              <a:rPr lang="en-US" dirty="0"/>
              <a:t> </a:t>
            </a:r>
            <a:r>
              <a:rPr lang="en-US" dirty="0" err="1"/>
              <a:t>aktivno</a:t>
            </a:r>
            <a:r>
              <a:rPr lang="sr-Latn-ME" dirty="0"/>
              <a:t> </a:t>
            </a:r>
            <a:r>
              <a:rPr lang="en-US" dirty="0" err="1"/>
              <a:t>koriste</a:t>
            </a:r>
            <a:r>
              <a:rPr lang="en-US" dirty="0"/>
              <a:t> </a:t>
            </a:r>
            <a:r>
              <a:rPr lang="en-US" dirty="0" err="1"/>
              <a:t>instrumente</a:t>
            </a:r>
            <a:r>
              <a:rPr lang="en-US" dirty="0"/>
              <a:t> </a:t>
            </a:r>
            <a:r>
              <a:rPr lang="en-US" dirty="0" err="1"/>
              <a:t>novčanog</a:t>
            </a:r>
            <a:r>
              <a:rPr lang="en-US" dirty="0"/>
              <a:t> </a:t>
            </a:r>
            <a:r>
              <a:rPr lang="en-US" dirty="0" err="1"/>
              <a:t>tržišta</a:t>
            </a:r>
            <a:r>
              <a:rPr lang="en-US" dirty="0"/>
              <a:t> da bi </a:t>
            </a:r>
            <a:r>
              <a:rPr lang="en-US" dirty="0" err="1"/>
              <a:t>ostvarili</a:t>
            </a:r>
            <a:r>
              <a:rPr lang="en-US" dirty="0"/>
              <a:t> </a:t>
            </a:r>
            <a:r>
              <a:rPr lang="en-US" dirty="0" err="1"/>
              <a:t>kamatni</a:t>
            </a:r>
            <a:r>
              <a:rPr lang="en-US" dirty="0"/>
              <a:t> </a:t>
            </a:r>
            <a:r>
              <a:rPr lang="en-US" dirty="0" err="1"/>
              <a:t>prihod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privremene</a:t>
            </a:r>
            <a:r>
              <a:rPr lang="en-US" dirty="0"/>
              <a:t> </a:t>
            </a:r>
            <a:r>
              <a:rPr lang="en-US" dirty="0" err="1"/>
              <a:t>viškove</a:t>
            </a:r>
            <a:r>
              <a:rPr lang="sr-Latn-ME" dirty="0"/>
              <a:t> </a:t>
            </a:r>
            <a:r>
              <a:rPr lang="en-US" dirty="0" err="1"/>
              <a:t>novčanih</a:t>
            </a:r>
            <a:r>
              <a:rPr lang="en-US" dirty="0"/>
              <a:t> </a:t>
            </a:r>
            <a:r>
              <a:rPr lang="en-US" dirty="0" err="1"/>
              <a:t>sredstava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842518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/>
          <a:lstStyle/>
          <a:p>
            <a:r>
              <a:rPr lang="en-US" dirty="0" err="1"/>
              <a:t>Penzioni</a:t>
            </a:r>
            <a:r>
              <a:rPr lang="en-US" dirty="0"/>
              <a:t> </a:t>
            </a:r>
            <a:r>
              <a:rPr lang="en-US" dirty="0" err="1"/>
              <a:t>fondovi</a:t>
            </a:r>
            <a:r>
              <a:rPr lang="en-US" dirty="0"/>
              <a:t> </a:t>
            </a:r>
            <a:r>
              <a:rPr lang="en-US" dirty="0" err="1"/>
              <a:t>najveći</a:t>
            </a:r>
            <a:r>
              <a:rPr lang="en-US" dirty="0"/>
              <a:t> </a:t>
            </a:r>
            <a:r>
              <a:rPr lang="en-US" dirty="0" smtClean="0"/>
              <a:t>d</a:t>
            </a:r>
            <a:r>
              <a:rPr lang="sr-Latn-ME" dirty="0" smtClean="0"/>
              <a:t>i</a:t>
            </a:r>
            <a:r>
              <a:rPr lang="en-US" dirty="0" smtClean="0"/>
              <a:t>o </a:t>
            </a:r>
            <a:r>
              <a:rPr lang="en-US" dirty="0" err="1"/>
              <a:t>prikupljenih</a:t>
            </a:r>
            <a:r>
              <a:rPr lang="en-US" dirty="0"/>
              <a:t> </a:t>
            </a:r>
            <a:r>
              <a:rPr lang="en-US" dirty="0" err="1"/>
              <a:t>sredstava</a:t>
            </a:r>
            <a:r>
              <a:rPr lang="en-US" dirty="0"/>
              <a:t> </a:t>
            </a:r>
            <a:r>
              <a:rPr lang="en-US" dirty="0" err="1"/>
              <a:t>ulažu</a:t>
            </a:r>
            <a:r>
              <a:rPr lang="en-US" dirty="0"/>
              <a:t> u</a:t>
            </a:r>
            <a:r>
              <a:rPr lang="sr-Latn-ME" dirty="0"/>
              <a:t> </a:t>
            </a:r>
            <a:r>
              <a:rPr lang="en-US" dirty="0" err="1"/>
              <a:t>korporativne</a:t>
            </a:r>
            <a:r>
              <a:rPr lang="en-US" dirty="0"/>
              <a:t> </a:t>
            </a:r>
            <a:r>
              <a:rPr lang="en-US" dirty="0" err="1"/>
              <a:t>obveznice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akcije</a:t>
            </a:r>
            <a:r>
              <a:rPr lang="en-US" dirty="0"/>
              <a:t>.</a:t>
            </a:r>
            <a:endParaRPr lang="sr-Latn-ME" dirty="0"/>
          </a:p>
          <a:p>
            <a:r>
              <a:rPr lang="en-US" dirty="0"/>
              <a:t> </a:t>
            </a:r>
            <a:r>
              <a:rPr lang="en-US" dirty="0" err="1"/>
              <a:t>Vlade</a:t>
            </a:r>
            <a:r>
              <a:rPr lang="en-US" dirty="0"/>
              <a:t> </a:t>
            </a:r>
            <a:r>
              <a:rPr lang="en-US" dirty="0" err="1"/>
              <a:t>država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aktivno</a:t>
            </a:r>
            <a:r>
              <a:rPr lang="en-US" dirty="0"/>
              <a:t> </a:t>
            </a:r>
            <a:r>
              <a:rPr lang="en-US" dirty="0" err="1"/>
              <a:t>podsticale</a:t>
            </a:r>
            <a:r>
              <a:rPr lang="en-US" dirty="0"/>
              <a:t> </a:t>
            </a:r>
            <a:r>
              <a:rPr lang="en-US" dirty="0" err="1"/>
              <a:t>osnivanje</a:t>
            </a:r>
            <a:r>
              <a:rPr lang="en-US" dirty="0"/>
              <a:t> </a:t>
            </a:r>
            <a:r>
              <a:rPr lang="en-US" dirty="0" err="1"/>
              <a:t>penzionih</a:t>
            </a:r>
            <a:r>
              <a:rPr lang="sr-Latn-ME" dirty="0"/>
              <a:t> </a:t>
            </a:r>
            <a:r>
              <a:rPr lang="en-US" dirty="0" err="1"/>
              <a:t>fondova</a:t>
            </a:r>
            <a:r>
              <a:rPr lang="en-US" dirty="0"/>
              <a:t> </a:t>
            </a:r>
            <a:r>
              <a:rPr lang="en-US" dirty="0" err="1"/>
              <a:t>kroz</a:t>
            </a:r>
            <a:r>
              <a:rPr lang="en-US" dirty="0"/>
              <a:t> </a:t>
            </a:r>
            <a:r>
              <a:rPr lang="en-US" dirty="0" err="1"/>
              <a:t>regulativu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je </a:t>
            </a:r>
            <a:r>
              <a:rPr lang="en-US" dirty="0" err="1" smtClean="0"/>
              <a:t>zaht</a:t>
            </a:r>
            <a:r>
              <a:rPr lang="sr-Latn-ME" dirty="0" smtClean="0"/>
              <a:t>ij</a:t>
            </a:r>
            <a:r>
              <a:rPr lang="en-US" dirty="0" err="1" smtClean="0"/>
              <a:t>evala</a:t>
            </a:r>
            <a:r>
              <a:rPr lang="en-US" dirty="0" smtClean="0"/>
              <a:t> </a:t>
            </a:r>
            <a:r>
              <a:rPr lang="en-US" dirty="0" err="1"/>
              <a:t>obavezne</a:t>
            </a:r>
            <a:r>
              <a:rPr lang="en-US" dirty="0"/>
              <a:t> </a:t>
            </a:r>
            <a:r>
              <a:rPr lang="en-US" dirty="0" err="1"/>
              <a:t>penzione</a:t>
            </a:r>
            <a:r>
              <a:rPr lang="en-US" dirty="0"/>
              <a:t> </a:t>
            </a:r>
            <a:r>
              <a:rPr lang="en-US" dirty="0" err="1"/>
              <a:t>planove</a:t>
            </a:r>
            <a:r>
              <a:rPr lang="en-US" dirty="0"/>
              <a:t>, </a:t>
            </a:r>
            <a:r>
              <a:rPr lang="en-US" dirty="0" err="1"/>
              <a:t>ali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kroz</a:t>
            </a:r>
            <a:r>
              <a:rPr lang="en-US" dirty="0"/>
              <a:t> </a:t>
            </a:r>
            <a:r>
              <a:rPr lang="en-US" dirty="0" err="1"/>
              <a:t>poreske</a:t>
            </a:r>
            <a:r>
              <a:rPr lang="sr-Latn-ME" dirty="0"/>
              <a:t> </a:t>
            </a:r>
            <a:r>
              <a:rPr lang="en-US" dirty="0" err="1"/>
              <a:t>olakšice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uplatu</a:t>
            </a:r>
            <a:r>
              <a:rPr lang="en-US" dirty="0"/>
              <a:t> </a:t>
            </a:r>
            <a:r>
              <a:rPr lang="en-US" dirty="0" err="1"/>
              <a:t>doprinosa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1671764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/>
              <a:t>3. </a:t>
            </a:r>
            <a:r>
              <a:rPr lang="en-US" b="1" dirty="0" err="1"/>
              <a:t>Investicioni</a:t>
            </a:r>
            <a:r>
              <a:rPr lang="en-US" b="1" dirty="0"/>
              <a:t> </a:t>
            </a:r>
            <a:r>
              <a:rPr lang="en-US" b="1" dirty="0" err="1"/>
              <a:t>posrednici</a:t>
            </a:r>
            <a:endParaRPr lang="en-US" b="1" dirty="0"/>
          </a:p>
          <a:p>
            <a:r>
              <a:rPr lang="en-US" dirty="0"/>
              <a:t>Ova </a:t>
            </a:r>
            <a:r>
              <a:rPr lang="en-US" dirty="0" err="1"/>
              <a:t>grupa</a:t>
            </a:r>
            <a:r>
              <a:rPr lang="en-US" dirty="0"/>
              <a:t> </a:t>
            </a:r>
            <a:r>
              <a:rPr lang="en-US" dirty="0" err="1"/>
              <a:t>finansijskih</a:t>
            </a:r>
            <a:r>
              <a:rPr lang="en-US" dirty="0"/>
              <a:t> </a:t>
            </a:r>
            <a:r>
              <a:rPr lang="en-US" dirty="0" err="1"/>
              <a:t>posrednika</a:t>
            </a:r>
            <a:r>
              <a:rPr lang="en-US" dirty="0"/>
              <a:t> </a:t>
            </a:r>
            <a:r>
              <a:rPr lang="en-US" dirty="0" err="1"/>
              <a:t>obuhvata</a:t>
            </a:r>
            <a:r>
              <a:rPr lang="en-US" dirty="0"/>
              <a:t> </a:t>
            </a:r>
            <a:r>
              <a:rPr lang="en-US" dirty="0" err="1"/>
              <a:t>finansijske</a:t>
            </a:r>
            <a:r>
              <a:rPr lang="en-US" dirty="0"/>
              <a:t> </a:t>
            </a:r>
            <a:r>
              <a:rPr lang="en-US" dirty="0" err="1"/>
              <a:t>kompanije</a:t>
            </a:r>
            <a:r>
              <a:rPr lang="en-US" dirty="0"/>
              <a:t>, </a:t>
            </a:r>
            <a:r>
              <a:rPr lang="en-US" dirty="0" err="1" smtClean="0"/>
              <a:t>investicione</a:t>
            </a:r>
            <a:r>
              <a:rPr lang="sr-Latn-ME" dirty="0" smtClean="0"/>
              <a:t> </a:t>
            </a:r>
            <a:r>
              <a:rPr lang="it-IT" dirty="0" smtClean="0"/>
              <a:t>fondove </a:t>
            </a:r>
            <a:r>
              <a:rPr lang="it-IT" dirty="0"/>
              <a:t>i </a:t>
            </a:r>
            <a:r>
              <a:rPr lang="it-IT" dirty="0" smtClean="0"/>
              <a:t>inves</a:t>
            </a:r>
            <a:endParaRPr lang="sr-Latn-ME" dirty="0"/>
          </a:p>
          <a:p>
            <a:r>
              <a:rPr lang="it-IT" dirty="0" smtClean="0"/>
              <a:t>ticione </a:t>
            </a:r>
            <a:r>
              <a:rPr lang="it-IT" dirty="0"/>
              <a:t>fondove tržišta novca takozvane novčane fondove.</a:t>
            </a:r>
          </a:p>
          <a:p>
            <a:r>
              <a:rPr lang="en-US" b="1" dirty="0" err="1" smtClean="0"/>
              <a:t>Finansijske</a:t>
            </a:r>
            <a:r>
              <a:rPr lang="en-US" b="1" dirty="0" smtClean="0"/>
              <a:t> </a:t>
            </a:r>
            <a:r>
              <a:rPr lang="en-US" b="1" dirty="0" err="1" smtClean="0"/>
              <a:t>kompanije</a:t>
            </a:r>
            <a:r>
              <a:rPr lang="en-US" b="1" dirty="0" smtClean="0"/>
              <a:t> </a:t>
            </a:r>
            <a:r>
              <a:rPr lang="en-US" dirty="0" smtClean="0"/>
              <a:t>– </a:t>
            </a:r>
            <a:r>
              <a:rPr lang="en-US" dirty="0" err="1" smtClean="0"/>
              <a:t>prikupljaju</a:t>
            </a:r>
            <a:r>
              <a:rPr lang="en-US" dirty="0" smtClean="0"/>
              <a:t> </a:t>
            </a:r>
            <a:r>
              <a:rPr lang="en-US" dirty="0" err="1" smtClean="0"/>
              <a:t>sredstva</a:t>
            </a:r>
            <a:r>
              <a:rPr lang="en-US" dirty="0" smtClean="0"/>
              <a:t> </a:t>
            </a:r>
            <a:r>
              <a:rPr lang="en-US" dirty="0" err="1" smtClean="0"/>
              <a:t>prodajom</a:t>
            </a:r>
            <a:r>
              <a:rPr lang="en-US" dirty="0" smtClean="0"/>
              <a:t> </a:t>
            </a:r>
            <a:r>
              <a:rPr lang="en-US" dirty="0" err="1" smtClean="0"/>
              <a:t>komercijalnih</a:t>
            </a:r>
            <a:r>
              <a:rPr lang="en-US" dirty="0" smtClean="0"/>
              <a:t> </a:t>
            </a:r>
            <a:r>
              <a:rPr lang="en-US" dirty="0" err="1" smtClean="0"/>
              <a:t>zapisa</a:t>
            </a:r>
            <a:r>
              <a:rPr lang="sr-Latn-ME" dirty="0" smtClean="0"/>
              <a:t> </a:t>
            </a:r>
            <a:r>
              <a:rPr lang="en-US" dirty="0" smtClean="0"/>
              <a:t>(</a:t>
            </a:r>
            <a:r>
              <a:rPr lang="en-US" dirty="0" err="1" smtClean="0"/>
              <a:t>kratkoročni</a:t>
            </a:r>
            <a:r>
              <a:rPr lang="en-US" dirty="0" smtClean="0"/>
              <a:t> </a:t>
            </a:r>
            <a:r>
              <a:rPr lang="en-US" dirty="0" err="1" smtClean="0"/>
              <a:t>dužnički</a:t>
            </a:r>
            <a:r>
              <a:rPr lang="en-US" dirty="0" smtClean="0"/>
              <a:t> </a:t>
            </a:r>
            <a:r>
              <a:rPr lang="en-US" dirty="0" err="1" smtClean="0"/>
              <a:t>instrumenti</a:t>
            </a:r>
            <a:r>
              <a:rPr lang="en-US" dirty="0" smtClean="0"/>
              <a:t>)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emisijom</a:t>
            </a:r>
            <a:r>
              <a:rPr lang="en-US" dirty="0" smtClean="0"/>
              <a:t> </a:t>
            </a:r>
            <a:r>
              <a:rPr lang="en-US" dirty="0" err="1" smtClean="0"/>
              <a:t>akcija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obveznica</a:t>
            </a:r>
            <a:r>
              <a:rPr lang="en-US" dirty="0" smtClean="0"/>
              <a:t>. </a:t>
            </a:r>
            <a:endParaRPr lang="sr-Latn-ME" dirty="0" smtClean="0"/>
          </a:p>
          <a:p>
            <a:r>
              <a:rPr lang="en-US" dirty="0" err="1" smtClean="0"/>
              <a:t>Ovako</a:t>
            </a:r>
            <a:r>
              <a:rPr lang="en-US" dirty="0" smtClean="0"/>
              <a:t> </a:t>
            </a:r>
            <a:r>
              <a:rPr lang="en-US" dirty="0" err="1" smtClean="0"/>
              <a:t>prikupljena</a:t>
            </a:r>
            <a:r>
              <a:rPr lang="sr-Latn-ME" dirty="0" smtClean="0"/>
              <a:t> </a:t>
            </a:r>
            <a:r>
              <a:rPr lang="en-US" dirty="0" err="1" smtClean="0"/>
              <a:t>sredstva</a:t>
            </a:r>
            <a:r>
              <a:rPr lang="en-US" dirty="0" smtClean="0"/>
              <a:t> </a:t>
            </a:r>
            <a:r>
              <a:rPr lang="en-US" dirty="0" err="1"/>
              <a:t>koriste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odobravanje</a:t>
            </a:r>
            <a:r>
              <a:rPr lang="en-US" dirty="0"/>
              <a:t> </a:t>
            </a:r>
            <a:r>
              <a:rPr lang="en-US" dirty="0" err="1"/>
              <a:t>potrošačkih</a:t>
            </a:r>
            <a:r>
              <a:rPr lang="en-US" dirty="0"/>
              <a:t> </a:t>
            </a:r>
            <a:r>
              <a:rPr lang="en-US" dirty="0" err="1"/>
              <a:t>kredita</a:t>
            </a:r>
            <a:r>
              <a:rPr lang="en-US" dirty="0"/>
              <a:t> a </a:t>
            </a:r>
            <a:r>
              <a:rPr lang="en-US" dirty="0" err="1"/>
              <a:t>ponekad</a:t>
            </a:r>
            <a:r>
              <a:rPr lang="en-US" dirty="0"/>
              <a:t> </a:t>
            </a:r>
            <a:r>
              <a:rPr lang="en-US" dirty="0" err="1"/>
              <a:t>ih</a:t>
            </a:r>
            <a:r>
              <a:rPr lang="en-US" dirty="0"/>
              <a:t> </a:t>
            </a:r>
            <a:r>
              <a:rPr lang="en-US" dirty="0" err="1"/>
              <a:t>plasiraju</a:t>
            </a:r>
            <a:r>
              <a:rPr lang="en-US" dirty="0"/>
              <a:t> u </a:t>
            </a:r>
            <a:r>
              <a:rPr lang="en-US" dirty="0" err="1"/>
              <a:t>kredite</a:t>
            </a:r>
            <a:r>
              <a:rPr lang="en-US" dirty="0"/>
              <a:t> </a:t>
            </a:r>
            <a:r>
              <a:rPr lang="en-US" dirty="0" err="1" smtClean="0"/>
              <a:t>za</a:t>
            </a:r>
            <a:r>
              <a:rPr lang="sr-Latn-ME" dirty="0" smtClean="0"/>
              <a:t> </a:t>
            </a:r>
            <a:r>
              <a:rPr lang="en-US" dirty="0" smtClean="0"/>
              <a:t>mala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srednja</a:t>
            </a:r>
            <a:r>
              <a:rPr lang="en-US" dirty="0"/>
              <a:t> </a:t>
            </a:r>
            <a:r>
              <a:rPr lang="en-US" dirty="0" err="1"/>
              <a:t>preduzeća</a:t>
            </a:r>
            <a:r>
              <a:rPr lang="en-US" dirty="0"/>
              <a:t>. </a:t>
            </a:r>
            <a:endParaRPr lang="sr-Latn-ME" dirty="0" smtClean="0"/>
          </a:p>
        </p:txBody>
      </p:sp>
    </p:spTree>
    <p:extLst>
      <p:ext uri="{BB962C8B-B14F-4D97-AF65-F5344CB8AC3E}">
        <p14:creationId xmlns="" xmlns:p14="http://schemas.microsoft.com/office/powerpoint/2010/main" val="159842659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/>
              <a:t>Neke</a:t>
            </a:r>
            <a:r>
              <a:rPr lang="en-US" dirty="0"/>
              <a:t> od </a:t>
            </a:r>
            <a:r>
              <a:rPr lang="en-US" dirty="0" err="1"/>
              <a:t>finansijskih</a:t>
            </a:r>
            <a:r>
              <a:rPr lang="en-US" dirty="0"/>
              <a:t> </a:t>
            </a:r>
            <a:r>
              <a:rPr lang="en-US" dirty="0" err="1"/>
              <a:t>kompanija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osnovane</a:t>
            </a:r>
            <a:r>
              <a:rPr lang="en-US" dirty="0"/>
              <a:t> od </a:t>
            </a:r>
            <a:r>
              <a:rPr lang="en-US" dirty="0" err="1"/>
              <a:t>strane</a:t>
            </a:r>
            <a:r>
              <a:rPr lang="en-US" dirty="0"/>
              <a:t> </a:t>
            </a:r>
            <a:r>
              <a:rPr lang="en-US" dirty="0" err="1"/>
              <a:t>svojih</a:t>
            </a:r>
            <a:r>
              <a:rPr lang="sr-Latn-ME" dirty="0"/>
              <a:t> </a:t>
            </a:r>
            <a:r>
              <a:rPr lang="en-US" dirty="0" err="1"/>
              <a:t>preduzeća</a:t>
            </a:r>
            <a:r>
              <a:rPr lang="en-US" dirty="0"/>
              <a:t> u </a:t>
            </a:r>
            <a:r>
              <a:rPr lang="en-US" dirty="0" err="1"/>
              <a:t>cilju</a:t>
            </a:r>
            <a:r>
              <a:rPr lang="en-US" dirty="0"/>
              <a:t> </a:t>
            </a:r>
            <a:r>
              <a:rPr lang="en-US" dirty="0" err="1"/>
              <a:t>promovisanja</a:t>
            </a:r>
            <a:r>
              <a:rPr lang="en-US" dirty="0"/>
              <a:t> </a:t>
            </a:r>
            <a:r>
              <a:rPr lang="en-US" dirty="0" err="1"/>
              <a:t>prodaje</a:t>
            </a:r>
            <a:r>
              <a:rPr lang="en-US" dirty="0"/>
              <a:t> </a:t>
            </a:r>
            <a:r>
              <a:rPr lang="en-US" dirty="0" err="1"/>
              <a:t>njegovih</a:t>
            </a:r>
            <a:r>
              <a:rPr lang="en-US" dirty="0"/>
              <a:t> </a:t>
            </a:r>
            <a:r>
              <a:rPr lang="en-US" dirty="0" err="1"/>
              <a:t>proizvoda</a:t>
            </a:r>
            <a:r>
              <a:rPr lang="en-US" dirty="0"/>
              <a:t>. Na primer </a:t>
            </a:r>
            <a:r>
              <a:rPr lang="en-US" dirty="0" err="1"/>
              <a:t>kreditna</a:t>
            </a:r>
            <a:r>
              <a:rPr lang="sr-Latn-ME" dirty="0"/>
              <a:t> </a:t>
            </a:r>
            <a:r>
              <a:rPr lang="en-US" dirty="0" err="1"/>
              <a:t>kompanija</a:t>
            </a:r>
            <a:r>
              <a:rPr lang="en-US" dirty="0"/>
              <a:t> Ford Motor </a:t>
            </a:r>
            <a:r>
              <a:rPr lang="en-US" dirty="0" err="1"/>
              <a:t>odobrava</a:t>
            </a:r>
            <a:r>
              <a:rPr lang="en-US" dirty="0"/>
              <a:t> </a:t>
            </a:r>
            <a:r>
              <a:rPr lang="en-US" dirty="0" err="1"/>
              <a:t>kredite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kupovinu</a:t>
            </a:r>
            <a:r>
              <a:rPr lang="en-US" dirty="0"/>
              <a:t> </a:t>
            </a:r>
            <a:r>
              <a:rPr lang="en-US" dirty="0" err="1"/>
              <a:t>Fordovih</a:t>
            </a:r>
            <a:r>
              <a:rPr lang="en-US" dirty="0"/>
              <a:t> </a:t>
            </a:r>
            <a:r>
              <a:rPr lang="en-US" dirty="0" err="1"/>
              <a:t>automobila</a:t>
            </a:r>
            <a:r>
              <a:rPr lang="en-US" dirty="0"/>
              <a:t>.</a:t>
            </a:r>
          </a:p>
          <a:p>
            <a:r>
              <a:rPr lang="en-US" b="1" dirty="0" err="1"/>
              <a:t>Investicioni</a:t>
            </a:r>
            <a:r>
              <a:rPr lang="en-US" b="1" dirty="0"/>
              <a:t> </a:t>
            </a:r>
            <a:r>
              <a:rPr lang="en-US" b="1" dirty="0" err="1"/>
              <a:t>fondovi</a:t>
            </a:r>
            <a:r>
              <a:rPr lang="en-US" b="1" dirty="0"/>
              <a:t> </a:t>
            </a:r>
            <a:r>
              <a:rPr lang="en-US" dirty="0"/>
              <a:t>– </a:t>
            </a:r>
            <a:r>
              <a:rPr lang="en-US" dirty="0" err="1"/>
              <a:t>prikupljaju</a:t>
            </a:r>
            <a:r>
              <a:rPr lang="en-US" dirty="0"/>
              <a:t> </a:t>
            </a:r>
            <a:r>
              <a:rPr lang="en-US" dirty="0" err="1"/>
              <a:t>sredstva</a:t>
            </a:r>
            <a:r>
              <a:rPr lang="en-US" dirty="0"/>
              <a:t> </a:t>
            </a:r>
            <a:r>
              <a:rPr lang="en-US" dirty="0" err="1"/>
              <a:t>emisijom</a:t>
            </a:r>
            <a:r>
              <a:rPr lang="en-US" dirty="0"/>
              <a:t> </a:t>
            </a:r>
            <a:r>
              <a:rPr lang="en-US" dirty="0" err="1" smtClean="0"/>
              <a:t>ud</a:t>
            </a:r>
            <a:r>
              <a:rPr lang="sr-Latn-ME" dirty="0" smtClean="0"/>
              <a:t>j</a:t>
            </a:r>
            <a:r>
              <a:rPr lang="en-US" dirty="0" err="1" smtClean="0"/>
              <a:t>ela</a:t>
            </a:r>
            <a:r>
              <a:rPr lang="en-US" dirty="0" smtClean="0"/>
              <a:t> </a:t>
            </a:r>
            <a:r>
              <a:rPr lang="en-US" dirty="0" err="1"/>
              <a:t>brojnim</a:t>
            </a:r>
            <a:r>
              <a:rPr lang="en-US" dirty="0"/>
              <a:t> </a:t>
            </a:r>
            <a:r>
              <a:rPr lang="en-US" dirty="0" err="1"/>
              <a:t>individualnim</a:t>
            </a:r>
            <a:endParaRPr lang="en-US" dirty="0"/>
          </a:p>
          <a:p>
            <a:pPr marL="0" indent="0">
              <a:buNone/>
            </a:pPr>
            <a:r>
              <a:rPr lang="sr-Latn-ME" dirty="0" smtClean="0"/>
              <a:t>	</a:t>
            </a:r>
            <a:r>
              <a:rPr lang="nn-NO" dirty="0" smtClean="0"/>
              <a:t>investitorima </a:t>
            </a:r>
            <a:r>
              <a:rPr lang="nn-NO" dirty="0"/>
              <a:t>i ovako prikupljena sredstva koriste za kupovinu diversifikovanog portfelja</a:t>
            </a:r>
            <a:r>
              <a:rPr lang="sr-Latn-ME" dirty="0"/>
              <a:t> akcija i obveznica.</a:t>
            </a:r>
            <a:endParaRPr lang="nn-NO" dirty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6141860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Ovi</a:t>
            </a:r>
            <a:r>
              <a:rPr lang="en-US" dirty="0" smtClean="0"/>
              <a:t> </a:t>
            </a:r>
            <a:r>
              <a:rPr lang="en-US" dirty="0" err="1"/>
              <a:t>fondovi</a:t>
            </a:r>
            <a:r>
              <a:rPr lang="en-US" dirty="0"/>
              <a:t> </a:t>
            </a:r>
            <a:r>
              <a:rPr lang="en-US" dirty="0" err="1"/>
              <a:t>omogućavaju</a:t>
            </a:r>
            <a:r>
              <a:rPr lang="en-US" dirty="0"/>
              <a:t> </a:t>
            </a:r>
            <a:r>
              <a:rPr lang="en-US" dirty="0" err="1"/>
              <a:t>ulagačima</a:t>
            </a:r>
            <a:r>
              <a:rPr lang="en-US" dirty="0"/>
              <a:t> da </a:t>
            </a:r>
            <a:r>
              <a:rPr lang="en-US" dirty="0" err="1"/>
              <a:t>udruže</a:t>
            </a:r>
            <a:r>
              <a:rPr lang="en-US" dirty="0"/>
              <a:t> </a:t>
            </a:r>
            <a:r>
              <a:rPr lang="en-US" dirty="0" err="1"/>
              <a:t>sredstva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tim</a:t>
            </a:r>
            <a:r>
              <a:rPr lang="en-US" dirty="0"/>
              <a:t> </a:t>
            </a:r>
            <a:r>
              <a:rPr lang="en-US" dirty="0" err="1" smtClean="0"/>
              <a:t>putem</a:t>
            </a:r>
            <a:r>
              <a:rPr lang="sr-Latn-ME" dirty="0" smtClean="0"/>
              <a:t> </a:t>
            </a:r>
            <a:r>
              <a:rPr lang="nn-NO" dirty="0" smtClean="0"/>
              <a:t>smanje </a:t>
            </a:r>
            <a:r>
              <a:rPr lang="nn-NO" dirty="0"/>
              <a:t>transakcione troškove kupovine velikih blokova HodV. </a:t>
            </a:r>
            <a:endParaRPr lang="sr-Latn-ME" dirty="0" smtClean="0"/>
          </a:p>
          <a:p>
            <a:r>
              <a:rPr lang="nn-NO" dirty="0" smtClean="0"/>
              <a:t>Pored </a:t>
            </a:r>
            <a:r>
              <a:rPr lang="nn-NO" dirty="0"/>
              <a:t>toga </a:t>
            </a:r>
            <a:r>
              <a:rPr lang="nn-NO" dirty="0" smtClean="0"/>
              <a:t>fondovi</a:t>
            </a:r>
            <a:r>
              <a:rPr lang="sr-Latn-ME" dirty="0" smtClean="0"/>
              <a:t> </a:t>
            </a:r>
            <a:r>
              <a:rPr lang="en-US" dirty="0" err="1" smtClean="0"/>
              <a:t>omogućavaju</a:t>
            </a:r>
            <a:r>
              <a:rPr lang="en-US" dirty="0" smtClean="0"/>
              <a:t> </a:t>
            </a:r>
            <a:r>
              <a:rPr lang="en-US" dirty="0" err="1"/>
              <a:t>veću</a:t>
            </a:r>
            <a:r>
              <a:rPr lang="en-US" dirty="0"/>
              <a:t> </a:t>
            </a:r>
            <a:r>
              <a:rPr lang="en-US" dirty="0" err="1"/>
              <a:t>diversifikaciju</a:t>
            </a:r>
            <a:r>
              <a:rPr lang="en-US" dirty="0"/>
              <a:t> </a:t>
            </a:r>
            <a:r>
              <a:rPr lang="en-US" dirty="0" err="1"/>
              <a:t>portfelja</a:t>
            </a:r>
            <a:r>
              <a:rPr lang="en-US" dirty="0"/>
              <a:t> od one </a:t>
            </a:r>
            <a:r>
              <a:rPr lang="en-US" dirty="0" err="1"/>
              <a:t>koju</a:t>
            </a:r>
            <a:r>
              <a:rPr lang="en-US" dirty="0"/>
              <a:t> bi </a:t>
            </a:r>
            <a:r>
              <a:rPr lang="en-US" dirty="0" err="1"/>
              <a:t>mogao</a:t>
            </a:r>
            <a:r>
              <a:rPr lang="en-US" dirty="0"/>
              <a:t> da </a:t>
            </a:r>
            <a:r>
              <a:rPr lang="en-US" dirty="0" err="1" smtClean="0"/>
              <a:t>postigne</a:t>
            </a:r>
            <a:r>
              <a:rPr lang="sr-Latn-ME" dirty="0" smtClean="0"/>
              <a:t> </a:t>
            </a:r>
            <a:r>
              <a:rPr lang="en-US" dirty="0" err="1" smtClean="0"/>
              <a:t>individualni</a:t>
            </a:r>
            <a:r>
              <a:rPr lang="en-US" dirty="0" smtClean="0"/>
              <a:t> </a:t>
            </a:r>
            <a:r>
              <a:rPr lang="en-US" dirty="0" err="1"/>
              <a:t>investitor</a:t>
            </a:r>
            <a:r>
              <a:rPr lang="en-US" dirty="0"/>
              <a:t>. </a:t>
            </a:r>
            <a:endParaRPr lang="sr-Latn-ME" dirty="0" smtClean="0"/>
          </a:p>
        </p:txBody>
      </p:sp>
    </p:spTree>
    <p:extLst>
      <p:ext uri="{BB962C8B-B14F-4D97-AF65-F5344CB8AC3E}">
        <p14:creationId xmlns="" xmlns:p14="http://schemas.microsoft.com/office/powerpoint/2010/main" val="246719312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Vlasnici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prodati</a:t>
            </a:r>
            <a:r>
              <a:rPr lang="en-US" dirty="0"/>
              <a:t> </a:t>
            </a:r>
            <a:r>
              <a:rPr lang="en-US" dirty="0" err="1"/>
              <a:t>svoje</a:t>
            </a:r>
            <a:r>
              <a:rPr lang="en-US" dirty="0"/>
              <a:t> </a:t>
            </a:r>
            <a:r>
              <a:rPr lang="en-US" dirty="0" err="1" smtClean="0"/>
              <a:t>ud</a:t>
            </a:r>
            <a:r>
              <a:rPr lang="sr-Latn-ME" dirty="0" smtClean="0"/>
              <a:t>j</a:t>
            </a:r>
            <a:r>
              <a:rPr lang="en-US" dirty="0" err="1" smtClean="0"/>
              <a:t>ele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bilo</a:t>
            </a:r>
            <a:r>
              <a:rPr lang="en-US" dirty="0"/>
              <a:t> </a:t>
            </a:r>
            <a:r>
              <a:rPr lang="en-US" dirty="0" err="1"/>
              <a:t>kom</a:t>
            </a:r>
            <a:r>
              <a:rPr lang="en-US" dirty="0"/>
              <a:t> </a:t>
            </a:r>
            <a:r>
              <a:rPr lang="en-US" dirty="0" err="1"/>
              <a:t>trenutku</a:t>
            </a:r>
            <a:r>
              <a:rPr lang="en-US" dirty="0"/>
              <a:t>, a </a:t>
            </a:r>
            <a:r>
              <a:rPr lang="en-US" dirty="0" err="1" smtClean="0"/>
              <a:t>vr</a:t>
            </a:r>
            <a:r>
              <a:rPr lang="sr-Latn-ME" dirty="0" smtClean="0"/>
              <a:t>ij</a:t>
            </a:r>
            <a:r>
              <a:rPr lang="en-US" dirty="0" err="1" smtClean="0"/>
              <a:t>ednost</a:t>
            </a:r>
            <a:r>
              <a:rPr lang="sr-Latn-ME" dirty="0" smtClean="0"/>
              <a:t> </a:t>
            </a:r>
            <a:r>
              <a:rPr lang="en-US" dirty="0" err="1" smtClean="0"/>
              <a:t>ud</a:t>
            </a:r>
            <a:r>
              <a:rPr lang="sr-Latn-ME" dirty="0" smtClean="0"/>
              <a:t>j</a:t>
            </a:r>
            <a:r>
              <a:rPr lang="en-US" dirty="0" err="1" smtClean="0"/>
              <a:t>ela</a:t>
            </a:r>
            <a:r>
              <a:rPr lang="en-US" dirty="0" smtClean="0"/>
              <a:t> </a:t>
            </a:r>
            <a:r>
              <a:rPr lang="en-US" dirty="0" err="1"/>
              <a:t>zavisi</a:t>
            </a:r>
            <a:r>
              <a:rPr lang="en-US" dirty="0"/>
              <a:t> od </a:t>
            </a:r>
            <a:r>
              <a:rPr lang="en-US" dirty="0" err="1" smtClean="0"/>
              <a:t>vr</a:t>
            </a:r>
            <a:r>
              <a:rPr lang="sr-Latn-ME" dirty="0" smtClean="0"/>
              <a:t>ij</a:t>
            </a:r>
            <a:r>
              <a:rPr lang="en-US" dirty="0" err="1" smtClean="0"/>
              <a:t>ednosti</a:t>
            </a:r>
            <a:r>
              <a:rPr lang="en-US" dirty="0" smtClean="0"/>
              <a:t> </a:t>
            </a:r>
            <a:r>
              <a:rPr lang="en-US" dirty="0" err="1"/>
              <a:t>imovine</a:t>
            </a:r>
            <a:r>
              <a:rPr lang="en-US" dirty="0"/>
              <a:t> </a:t>
            </a:r>
            <a:r>
              <a:rPr lang="en-US" dirty="0" err="1"/>
              <a:t>fonda</a:t>
            </a:r>
            <a:r>
              <a:rPr lang="en-US" dirty="0"/>
              <a:t> u tom </a:t>
            </a:r>
            <a:r>
              <a:rPr lang="en-US" dirty="0" err="1"/>
              <a:t>trenutku</a:t>
            </a:r>
            <a:r>
              <a:rPr lang="en-US" dirty="0"/>
              <a:t>.</a:t>
            </a:r>
            <a:endParaRPr lang="sr-Latn-ME" dirty="0"/>
          </a:p>
          <a:p>
            <a:r>
              <a:rPr lang="en-US" dirty="0"/>
              <a:t> </a:t>
            </a:r>
            <a:r>
              <a:rPr lang="en-US" dirty="0" err="1"/>
              <a:t>Kako</a:t>
            </a:r>
            <a:r>
              <a:rPr lang="en-US" dirty="0"/>
              <a:t> je </a:t>
            </a:r>
            <a:r>
              <a:rPr lang="en-US" dirty="0" err="1" smtClean="0"/>
              <a:t>vr</a:t>
            </a:r>
            <a:r>
              <a:rPr lang="sr-Latn-ME" dirty="0" smtClean="0"/>
              <a:t>ij</a:t>
            </a:r>
            <a:r>
              <a:rPr lang="en-US" dirty="0" err="1" smtClean="0"/>
              <a:t>ednost</a:t>
            </a:r>
            <a:r>
              <a:rPr lang="en-US" dirty="0" smtClean="0"/>
              <a:t> </a:t>
            </a:r>
            <a:r>
              <a:rPr lang="en-US" dirty="0" err="1"/>
              <a:t>imovine</a:t>
            </a:r>
            <a:r>
              <a:rPr lang="en-US" dirty="0"/>
              <a:t> </a:t>
            </a:r>
            <a:r>
              <a:rPr lang="en-US" dirty="0" err="1"/>
              <a:t>fonda</a:t>
            </a:r>
            <a:r>
              <a:rPr lang="sr-Latn-ME" dirty="0"/>
              <a:t> </a:t>
            </a:r>
            <a:r>
              <a:rPr lang="en-US" dirty="0" err="1"/>
              <a:t>podložna</a:t>
            </a:r>
            <a:r>
              <a:rPr lang="en-US" dirty="0"/>
              <a:t> </a:t>
            </a:r>
            <a:r>
              <a:rPr lang="en-US" dirty="0" err="1"/>
              <a:t>velikim</a:t>
            </a:r>
            <a:r>
              <a:rPr lang="en-US" dirty="0"/>
              <a:t> </a:t>
            </a:r>
            <a:r>
              <a:rPr lang="en-US" dirty="0" smtClean="0"/>
              <a:t>prom</a:t>
            </a:r>
            <a:r>
              <a:rPr lang="sr-Latn-ME" dirty="0" smtClean="0"/>
              <a:t>j</a:t>
            </a:r>
            <a:r>
              <a:rPr lang="en-US" dirty="0" err="1" smtClean="0"/>
              <a:t>enama</a:t>
            </a:r>
            <a:r>
              <a:rPr lang="en-US" dirty="0"/>
              <a:t>, </a:t>
            </a:r>
            <a:r>
              <a:rPr lang="en-US" dirty="0" err="1"/>
              <a:t>tako</a:t>
            </a:r>
            <a:r>
              <a:rPr lang="en-US" dirty="0"/>
              <a:t> je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vr</a:t>
            </a:r>
            <a:r>
              <a:rPr lang="sr-Latn-ME" dirty="0" smtClean="0"/>
              <a:t>ij</a:t>
            </a:r>
            <a:r>
              <a:rPr lang="en-US" dirty="0" err="1" smtClean="0"/>
              <a:t>ednost</a:t>
            </a:r>
            <a:r>
              <a:rPr lang="en-US" dirty="0" smtClean="0"/>
              <a:t> </a:t>
            </a:r>
            <a:r>
              <a:rPr lang="en-US" dirty="0" err="1" smtClean="0"/>
              <a:t>ud</a:t>
            </a:r>
            <a:r>
              <a:rPr lang="sr-Latn-ME" dirty="0" smtClean="0"/>
              <a:t>j</a:t>
            </a:r>
            <a:r>
              <a:rPr lang="en-US" dirty="0" err="1" smtClean="0"/>
              <a:t>ela</a:t>
            </a:r>
            <a:r>
              <a:rPr lang="en-US" dirty="0" smtClean="0"/>
              <a:t> </a:t>
            </a:r>
            <a:r>
              <a:rPr lang="en-US" dirty="0" err="1"/>
              <a:t>podložna</a:t>
            </a:r>
            <a:r>
              <a:rPr lang="en-US" dirty="0"/>
              <a:t> </a:t>
            </a:r>
            <a:r>
              <a:rPr lang="en-US" dirty="0" smtClean="0"/>
              <a:t>prom</a:t>
            </a:r>
            <a:r>
              <a:rPr lang="sr-Latn-ME" dirty="0" smtClean="0"/>
              <a:t>j</a:t>
            </a:r>
            <a:r>
              <a:rPr lang="en-US" dirty="0" err="1" smtClean="0"/>
              <a:t>enama</a:t>
            </a:r>
            <a:r>
              <a:rPr lang="en-US" dirty="0"/>
              <a:t>. </a:t>
            </a:r>
            <a:endParaRPr lang="sr-Latn-ME" dirty="0" smtClean="0"/>
          </a:p>
          <a:p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/>
              <a:t>tog</a:t>
            </a:r>
            <a:r>
              <a:rPr lang="sr-Latn-ME" dirty="0"/>
              <a:t> </a:t>
            </a:r>
            <a:r>
              <a:rPr lang="en-US" dirty="0" err="1"/>
              <a:t>razloga</a:t>
            </a:r>
            <a:r>
              <a:rPr lang="en-US" dirty="0"/>
              <a:t> ova </a:t>
            </a:r>
            <a:r>
              <a:rPr lang="en-US" dirty="0" err="1"/>
              <a:t>ulaganja</a:t>
            </a:r>
            <a:r>
              <a:rPr lang="en-US" dirty="0"/>
              <a:t> </a:t>
            </a:r>
            <a:r>
              <a:rPr lang="en-US" dirty="0" err="1"/>
              <a:t>pretpostavljaju</a:t>
            </a:r>
            <a:r>
              <a:rPr lang="en-US" dirty="0"/>
              <a:t> </a:t>
            </a:r>
            <a:r>
              <a:rPr lang="en-US" dirty="0" err="1"/>
              <a:t>dobrovoljno</a:t>
            </a:r>
            <a:r>
              <a:rPr lang="en-US" dirty="0"/>
              <a:t> </a:t>
            </a:r>
            <a:r>
              <a:rPr lang="en-US" dirty="0" err="1"/>
              <a:t>preuzimanje</a:t>
            </a:r>
            <a:r>
              <a:rPr lang="en-US" dirty="0"/>
              <a:t> </a:t>
            </a:r>
            <a:r>
              <a:rPr lang="en-US" dirty="0" err="1"/>
              <a:t>rizika</a:t>
            </a:r>
            <a:r>
              <a:rPr lang="en-US" dirty="0"/>
              <a:t>.</a:t>
            </a:r>
          </a:p>
          <a:p>
            <a:endParaRPr lang="sr-Latn-ME" dirty="0"/>
          </a:p>
        </p:txBody>
      </p:sp>
    </p:spTree>
    <p:extLst>
      <p:ext uri="{BB962C8B-B14F-4D97-AF65-F5344CB8AC3E}">
        <p14:creationId xmlns="" xmlns:p14="http://schemas.microsoft.com/office/powerpoint/2010/main" val="112063033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 err="1"/>
              <a:t>Investicioni</a:t>
            </a:r>
            <a:r>
              <a:rPr lang="en-US" b="1" dirty="0"/>
              <a:t> </a:t>
            </a:r>
            <a:r>
              <a:rPr lang="en-US" b="1" dirty="0" err="1"/>
              <a:t>fondovi</a:t>
            </a:r>
            <a:r>
              <a:rPr lang="en-US" b="1" dirty="0"/>
              <a:t> </a:t>
            </a:r>
            <a:r>
              <a:rPr lang="en-US" b="1" dirty="0" err="1"/>
              <a:t>novčanog</a:t>
            </a:r>
            <a:r>
              <a:rPr lang="en-US" b="1" dirty="0"/>
              <a:t> </a:t>
            </a:r>
            <a:r>
              <a:rPr lang="en-US" b="1" dirty="0" err="1"/>
              <a:t>tržišta</a:t>
            </a:r>
            <a:r>
              <a:rPr lang="en-US" b="1" dirty="0"/>
              <a:t> </a:t>
            </a:r>
            <a:r>
              <a:rPr lang="en-US" dirty="0"/>
              <a:t>– </a:t>
            </a:r>
            <a:r>
              <a:rPr lang="en-US" dirty="0" err="1"/>
              <a:t>predstavljaju</a:t>
            </a:r>
            <a:r>
              <a:rPr lang="en-US" dirty="0"/>
              <a:t> </a:t>
            </a:r>
            <a:r>
              <a:rPr lang="en-US" dirty="0" err="1"/>
              <a:t>relativno</a:t>
            </a:r>
            <a:r>
              <a:rPr lang="en-US" dirty="0"/>
              <a:t> </a:t>
            </a:r>
            <a:r>
              <a:rPr lang="en-US" dirty="0" err="1"/>
              <a:t>nove</a:t>
            </a:r>
            <a:r>
              <a:rPr lang="en-US" dirty="0"/>
              <a:t> </a:t>
            </a:r>
            <a:r>
              <a:rPr lang="en-US" dirty="0" err="1" smtClean="0"/>
              <a:t>finansijske</a:t>
            </a:r>
            <a:r>
              <a:rPr lang="sr-Latn-ME" dirty="0" smtClean="0"/>
              <a:t> </a:t>
            </a:r>
            <a:r>
              <a:rPr lang="vi-VN" dirty="0" smtClean="0"/>
              <a:t>institucije </a:t>
            </a:r>
            <a:r>
              <a:rPr lang="vi-VN" dirty="0"/>
              <a:t>koje imaju obeležja investicionog fonda ali u određenoj </a:t>
            </a:r>
            <a:r>
              <a:rPr lang="vi-VN" dirty="0" smtClean="0"/>
              <a:t>m</a:t>
            </a:r>
            <a:r>
              <a:rPr lang="sr-Latn-ME" dirty="0" smtClean="0"/>
              <a:t>j</a:t>
            </a:r>
            <a:r>
              <a:rPr lang="vi-VN" dirty="0" smtClean="0"/>
              <a:t>eri </a:t>
            </a:r>
            <a:r>
              <a:rPr lang="vi-VN" dirty="0"/>
              <a:t>funkcionišu i </a:t>
            </a:r>
            <a:r>
              <a:rPr lang="vi-VN" dirty="0" smtClean="0"/>
              <a:t>kao</a:t>
            </a:r>
            <a:r>
              <a:rPr lang="sr-Latn-ME" dirty="0" smtClean="0"/>
              <a:t> </a:t>
            </a:r>
            <a:r>
              <a:rPr lang="en-US" dirty="0" err="1" smtClean="0"/>
              <a:t>depozitne</a:t>
            </a:r>
            <a:r>
              <a:rPr lang="en-US" dirty="0" smtClean="0"/>
              <a:t> </a:t>
            </a:r>
            <a:r>
              <a:rPr lang="en-US" dirty="0" err="1"/>
              <a:t>institucije</a:t>
            </a:r>
            <a:r>
              <a:rPr lang="en-US" dirty="0"/>
              <a:t> </a:t>
            </a:r>
            <a:r>
              <a:rPr lang="en-US" dirty="0" err="1"/>
              <a:t>jer</a:t>
            </a:r>
            <a:r>
              <a:rPr lang="en-US" dirty="0"/>
              <a:t> </a:t>
            </a:r>
            <a:r>
              <a:rPr lang="en-US" dirty="0" err="1"/>
              <a:t>pružaju</a:t>
            </a:r>
            <a:r>
              <a:rPr lang="en-US" dirty="0"/>
              <a:t> </a:t>
            </a:r>
            <a:r>
              <a:rPr lang="en-US" dirty="0" err="1"/>
              <a:t>uslugu</a:t>
            </a:r>
            <a:r>
              <a:rPr lang="en-US" dirty="0"/>
              <a:t> </a:t>
            </a:r>
            <a:r>
              <a:rPr lang="en-US" dirty="0" err="1"/>
              <a:t>sličnu</a:t>
            </a:r>
            <a:r>
              <a:rPr lang="en-US" dirty="0"/>
              <a:t> </a:t>
            </a:r>
            <a:r>
              <a:rPr lang="en-US" dirty="0" err="1"/>
              <a:t>transakcionom</a:t>
            </a:r>
            <a:r>
              <a:rPr lang="en-US" dirty="0"/>
              <a:t> </a:t>
            </a:r>
            <a:r>
              <a:rPr lang="en-US" dirty="0" err="1"/>
              <a:t>računu</a:t>
            </a:r>
            <a:r>
              <a:rPr lang="en-US" dirty="0" smtClean="0"/>
              <a:t>.</a:t>
            </a:r>
            <a:endParaRPr lang="sr-Latn-ME" dirty="0" smtClean="0"/>
          </a:p>
          <a:p>
            <a:r>
              <a:rPr lang="en-US" dirty="0" smtClean="0"/>
              <a:t> </a:t>
            </a:r>
            <a:r>
              <a:rPr lang="en-US" dirty="0"/>
              <a:t>I </a:t>
            </a:r>
            <a:r>
              <a:rPr lang="en-US" dirty="0" err="1"/>
              <a:t>ove</a:t>
            </a:r>
            <a:r>
              <a:rPr lang="en-US" dirty="0"/>
              <a:t> </a:t>
            </a:r>
            <a:r>
              <a:rPr lang="en-US" dirty="0" err="1" smtClean="0"/>
              <a:t>institucije</a:t>
            </a:r>
            <a:r>
              <a:rPr lang="sr-Latn-ME" dirty="0" smtClean="0"/>
              <a:t> </a:t>
            </a:r>
            <a:r>
              <a:rPr lang="en-US" dirty="0" err="1" smtClean="0"/>
              <a:t>prikupljaju</a:t>
            </a:r>
            <a:r>
              <a:rPr lang="en-US" dirty="0" smtClean="0"/>
              <a:t> </a:t>
            </a:r>
            <a:r>
              <a:rPr lang="en-US" dirty="0" err="1"/>
              <a:t>sredstva</a:t>
            </a:r>
            <a:r>
              <a:rPr lang="en-US" dirty="0"/>
              <a:t> </a:t>
            </a:r>
            <a:r>
              <a:rPr lang="en-US" dirty="0" err="1"/>
              <a:t>prodajom</a:t>
            </a:r>
            <a:r>
              <a:rPr lang="en-US" dirty="0"/>
              <a:t> </a:t>
            </a:r>
            <a:r>
              <a:rPr lang="en-US" dirty="0" err="1" smtClean="0"/>
              <a:t>ud</a:t>
            </a:r>
            <a:r>
              <a:rPr lang="sr-Latn-ME" dirty="0" smtClean="0"/>
              <a:t>j</a:t>
            </a:r>
            <a:r>
              <a:rPr lang="en-US" dirty="0" err="1" smtClean="0"/>
              <a:t>ela</a:t>
            </a:r>
            <a:r>
              <a:rPr lang="en-US" dirty="0"/>
              <a:t>,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zatim</a:t>
            </a:r>
            <a:r>
              <a:rPr lang="en-US" dirty="0"/>
              <a:t> </a:t>
            </a:r>
            <a:r>
              <a:rPr lang="en-US" dirty="0" err="1"/>
              <a:t>ista</a:t>
            </a:r>
            <a:r>
              <a:rPr lang="en-US" dirty="0"/>
              <a:t> </a:t>
            </a:r>
            <a:r>
              <a:rPr lang="en-US" dirty="0" err="1"/>
              <a:t>plasiraju</a:t>
            </a:r>
            <a:r>
              <a:rPr lang="en-US" dirty="0"/>
              <a:t> u </a:t>
            </a:r>
            <a:r>
              <a:rPr lang="en-US" dirty="0" err="1"/>
              <a:t>veoma</a:t>
            </a:r>
            <a:r>
              <a:rPr lang="en-US" dirty="0"/>
              <a:t> </a:t>
            </a:r>
            <a:r>
              <a:rPr lang="en-US" dirty="0" err="1"/>
              <a:t>sigurne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likvidne</a:t>
            </a:r>
            <a:r>
              <a:rPr lang="sr-Latn-ME" dirty="0" smtClean="0"/>
              <a:t> </a:t>
            </a:r>
            <a:r>
              <a:rPr lang="en-US" dirty="0" err="1" smtClean="0"/>
              <a:t>instrumente</a:t>
            </a:r>
            <a:r>
              <a:rPr lang="en-US" dirty="0" smtClean="0"/>
              <a:t> </a:t>
            </a:r>
            <a:r>
              <a:rPr lang="en-US" dirty="0" err="1"/>
              <a:t>tržišta</a:t>
            </a:r>
            <a:r>
              <a:rPr lang="en-US" dirty="0"/>
              <a:t> </a:t>
            </a:r>
            <a:r>
              <a:rPr lang="en-US" dirty="0" err="1"/>
              <a:t>novca</a:t>
            </a:r>
            <a:r>
              <a:rPr lang="en-US" dirty="0"/>
              <a:t>. </a:t>
            </a:r>
            <a:endParaRPr lang="sr-Latn-ME" dirty="0" smtClean="0"/>
          </a:p>
          <a:p>
            <a:r>
              <a:rPr lang="en-US" dirty="0" err="1" smtClean="0"/>
              <a:t>Kamata</a:t>
            </a:r>
            <a:r>
              <a:rPr lang="en-US" dirty="0" smtClean="0"/>
              <a:t> </a:t>
            </a:r>
            <a:r>
              <a:rPr lang="en-US" dirty="0" err="1"/>
              <a:t>ostvarena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tako</a:t>
            </a:r>
            <a:r>
              <a:rPr lang="en-US" dirty="0"/>
              <a:t> </a:t>
            </a:r>
            <a:r>
              <a:rPr lang="en-US" dirty="0" err="1"/>
              <a:t>plasirana</a:t>
            </a:r>
            <a:r>
              <a:rPr lang="en-US" dirty="0"/>
              <a:t> </a:t>
            </a:r>
            <a:r>
              <a:rPr lang="en-US" dirty="0" err="1"/>
              <a:t>sredstva</a:t>
            </a:r>
            <a:r>
              <a:rPr lang="en-US" dirty="0"/>
              <a:t> se </a:t>
            </a:r>
            <a:r>
              <a:rPr lang="en-US" dirty="0" err="1" smtClean="0"/>
              <a:t>isplaćuje</a:t>
            </a:r>
            <a:r>
              <a:rPr lang="sr-Latn-ME" dirty="0" smtClean="0"/>
              <a:t> </a:t>
            </a:r>
            <a:r>
              <a:rPr lang="en-US" dirty="0" err="1" smtClean="0"/>
              <a:t>vlasnicima</a:t>
            </a:r>
            <a:r>
              <a:rPr lang="en-US" dirty="0" smtClean="0"/>
              <a:t> </a:t>
            </a:r>
            <a:r>
              <a:rPr lang="en-US" dirty="0" err="1" smtClean="0"/>
              <a:t>ud</a:t>
            </a:r>
            <a:r>
              <a:rPr lang="sr-Latn-ME" dirty="0" smtClean="0"/>
              <a:t>j</a:t>
            </a:r>
            <a:r>
              <a:rPr lang="en-US" dirty="0" err="1" smtClean="0"/>
              <a:t>ela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fondu</a:t>
            </a:r>
            <a:r>
              <a:rPr lang="en-US" dirty="0" smtClean="0"/>
              <a:t>.</a:t>
            </a:r>
            <a:endParaRPr lang="sr-Latn-ME" dirty="0" smtClean="0"/>
          </a:p>
          <a:p>
            <a:r>
              <a:rPr lang="en-US" dirty="0" smtClean="0"/>
              <a:t> </a:t>
            </a:r>
            <a:r>
              <a:rPr lang="en-US" dirty="0" err="1"/>
              <a:t>Ključno</a:t>
            </a:r>
            <a:r>
              <a:rPr lang="en-US" dirty="0"/>
              <a:t> </a:t>
            </a:r>
            <a:r>
              <a:rPr lang="en-US" dirty="0" err="1"/>
              <a:t>obeležje</a:t>
            </a:r>
            <a:r>
              <a:rPr lang="en-US" dirty="0"/>
              <a:t> </a:t>
            </a:r>
            <a:r>
              <a:rPr lang="en-US" dirty="0" err="1"/>
              <a:t>ovih</a:t>
            </a:r>
            <a:r>
              <a:rPr lang="en-US" dirty="0"/>
              <a:t> </a:t>
            </a:r>
            <a:r>
              <a:rPr lang="en-US" dirty="0" err="1"/>
              <a:t>fondova</a:t>
            </a:r>
            <a:r>
              <a:rPr lang="en-US" dirty="0"/>
              <a:t> je to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vlasnici</a:t>
            </a:r>
            <a:r>
              <a:rPr lang="en-US" dirty="0"/>
              <a:t> </a:t>
            </a:r>
            <a:r>
              <a:rPr lang="en-US" dirty="0" err="1" smtClean="0"/>
              <a:t>ud</a:t>
            </a:r>
            <a:r>
              <a:rPr lang="sr-Latn-ME" dirty="0" smtClean="0"/>
              <a:t>j</a:t>
            </a:r>
            <a:r>
              <a:rPr lang="en-US" dirty="0" err="1" smtClean="0"/>
              <a:t>ela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 smtClean="0"/>
              <a:t>fondu</a:t>
            </a:r>
            <a:r>
              <a:rPr lang="sr-Latn-ME" dirty="0" smtClean="0"/>
              <a:t> </a:t>
            </a:r>
            <a:r>
              <a:rPr lang="en-US" dirty="0" err="1" smtClean="0"/>
              <a:t>mogu</a:t>
            </a:r>
            <a:r>
              <a:rPr lang="en-US" dirty="0" smtClean="0"/>
              <a:t> </a:t>
            </a:r>
            <a:r>
              <a:rPr lang="en-US" dirty="0" err="1"/>
              <a:t>izdavati</a:t>
            </a:r>
            <a:r>
              <a:rPr lang="en-US" dirty="0"/>
              <a:t> </a:t>
            </a:r>
            <a:r>
              <a:rPr lang="en-US" dirty="0" err="1"/>
              <a:t>čekove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teret</a:t>
            </a:r>
            <a:r>
              <a:rPr lang="en-US" dirty="0"/>
              <a:t> </a:t>
            </a:r>
            <a:r>
              <a:rPr lang="en-US" dirty="0" err="1" smtClean="0"/>
              <a:t>vr</a:t>
            </a:r>
            <a:r>
              <a:rPr lang="sr-Latn-ME" dirty="0" smtClean="0"/>
              <a:t>ij</a:t>
            </a:r>
            <a:r>
              <a:rPr lang="en-US" dirty="0" err="1" smtClean="0"/>
              <a:t>ednosti</a:t>
            </a:r>
            <a:r>
              <a:rPr lang="en-US" dirty="0" smtClean="0"/>
              <a:t> </a:t>
            </a:r>
            <a:r>
              <a:rPr lang="en-US" dirty="0" err="1"/>
              <a:t>svog</a:t>
            </a:r>
            <a:r>
              <a:rPr lang="en-US" dirty="0"/>
              <a:t> </a:t>
            </a:r>
            <a:r>
              <a:rPr lang="en-US" dirty="0" err="1" smtClean="0"/>
              <a:t>ud</a:t>
            </a:r>
            <a:r>
              <a:rPr lang="sr-Latn-ME" dirty="0" smtClean="0"/>
              <a:t>j</a:t>
            </a:r>
            <a:r>
              <a:rPr lang="en-US" dirty="0" err="1" smtClean="0"/>
              <a:t>ela</a:t>
            </a:r>
            <a:r>
              <a:rPr lang="en-US" dirty="0"/>
              <a:t>. </a:t>
            </a:r>
            <a:endParaRPr lang="sr-Latn-ME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83979718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>
            <a:normAutofit fontScale="85000" lnSpcReduction="10000"/>
          </a:bodyPr>
          <a:lstStyle/>
          <a:p>
            <a:r>
              <a:rPr lang="en-US" dirty="0" err="1"/>
              <a:t>Generalno</a:t>
            </a:r>
            <a:r>
              <a:rPr lang="en-US" dirty="0"/>
              <a:t> </a:t>
            </a:r>
            <a:r>
              <a:rPr lang="en-US" dirty="0" err="1"/>
              <a:t>postoje</a:t>
            </a:r>
            <a:r>
              <a:rPr lang="en-US" dirty="0"/>
              <a:t> </a:t>
            </a:r>
            <a:r>
              <a:rPr lang="en-US" dirty="0" err="1"/>
              <a:t>ograničenja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sr-Latn-ME" dirty="0"/>
              <a:t> </a:t>
            </a:r>
            <a:r>
              <a:rPr lang="en-US" dirty="0" err="1"/>
              <a:t>upotrebu</a:t>
            </a:r>
            <a:r>
              <a:rPr lang="en-US" dirty="0"/>
              <a:t> </a:t>
            </a:r>
            <a:r>
              <a:rPr lang="en-US" dirty="0" err="1"/>
              <a:t>privilegije</a:t>
            </a:r>
            <a:r>
              <a:rPr lang="en-US" dirty="0"/>
              <a:t> </a:t>
            </a:r>
            <a:r>
              <a:rPr lang="en-US" dirty="0" err="1"/>
              <a:t>izdavanja</a:t>
            </a:r>
            <a:r>
              <a:rPr lang="en-US" dirty="0"/>
              <a:t> </a:t>
            </a:r>
            <a:r>
              <a:rPr lang="en-US" dirty="0" err="1"/>
              <a:t>čekova</a:t>
            </a:r>
            <a:r>
              <a:rPr lang="en-US" dirty="0"/>
              <a:t>. </a:t>
            </a:r>
            <a:endParaRPr lang="sr-Latn-ME" dirty="0" smtClean="0"/>
          </a:p>
          <a:p>
            <a:r>
              <a:rPr lang="en-US" dirty="0" err="1" smtClean="0"/>
              <a:t>Iznos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jednom</a:t>
            </a:r>
            <a:r>
              <a:rPr lang="en-US" dirty="0"/>
              <a:t> </a:t>
            </a:r>
            <a:r>
              <a:rPr lang="en-US" dirty="0" err="1"/>
              <a:t>čeku</a:t>
            </a:r>
            <a:r>
              <a:rPr lang="en-US" dirty="0"/>
              <a:t> ne </a:t>
            </a:r>
            <a:r>
              <a:rPr lang="en-US" dirty="0" err="1" smtClean="0"/>
              <a:t>sm</a:t>
            </a:r>
            <a:r>
              <a:rPr lang="sr-Latn-ME" dirty="0" smtClean="0"/>
              <a:t>ij</a:t>
            </a:r>
            <a:r>
              <a:rPr lang="en-US" dirty="0" smtClean="0"/>
              <a:t>e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manji</a:t>
            </a:r>
            <a:r>
              <a:rPr lang="en-US" dirty="0"/>
              <a:t> od 500</a:t>
            </a:r>
            <a:r>
              <a:rPr lang="sr-Latn-ME" dirty="0"/>
              <a:t> </a:t>
            </a:r>
            <a:r>
              <a:rPr lang="en-US" dirty="0" err="1"/>
              <a:t>dolara</a:t>
            </a:r>
            <a:r>
              <a:rPr lang="en-US" dirty="0"/>
              <a:t>, a da bi se </a:t>
            </a:r>
            <a:r>
              <a:rPr lang="en-US" dirty="0" err="1"/>
              <a:t>steklo</a:t>
            </a:r>
            <a:r>
              <a:rPr lang="en-US" dirty="0"/>
              <a:t> </a:t>
            </a:r>
            <a:r>
              <a:rPr lang="en-US" dirty="0" err="1"/>
              <a:t>pravo</a:t>
            </a:r>
            <a:r>
              <a:rPr lang="en-US" dirty="0"/>
              <a:t> </a:t>
            </a:r>
            <a:r>
              <a:rPr lang="en-US" dirty="0" err="1"/>
              <a:t>otvaranja</a:t>
            </a:r>
            <a:r>
              <a:rPr lang="en-US" dirty="0"/>
              <a:t> </a:t>
            </a:r>
            <a:r>
              <a:rPr lang="en-US" dirty="0" err="1"/>
              <a:t>takvog</a:t>
            </a:r>
            <a:r>
              <a:rPr lang="en-US" dirty="0"/>
              <a:t> </a:t>
            </a:r>
            <a:r>
              <a:rPr lang="en-US" dirty="0" err="1"/>
              <a:t>računa</a:t>
            </a:r>
            <a:r>
              <a:rPr lang="en-US" dirty="0"/>
              <a:t> </a:t>
            </a:r>
            <a:r>
              <a:rPr lang="en-US" dirty="0" err="1"/>
              <a:t>potreban</a:t>
            </a:r>
            <a:r>
              <a:rPr lang="en-US" dirty="0"/>
              <a:t> je </a:t>
            </a:r>
            <a:r>
              <a:rPr lang="en-US" dirty="0" err="1"/>
              <a:t>veliki</a:t>
            </a:r>
            <a:r>
              <a:rPr lang="en-US" dirty="0"/>
              <a:t> </a:t>
            </a:r>
            <a:r>
              <a:rPr lang="en-US" dirty="0" err="1"/>
              <a:t>iznos</a:t>
            </a:r>
            <a:r>
              <a:rPr lang="en-US" dirty="0"/>
              <a:t> </a:t>
            </a:r>
            <a:r>
              <a:rPr lang="en-US" dirty="0" err="1"/>
              <a:t>početnog</a:t>
            </a:r>
            <a:r>
              <a:rPr lang="sr-Latn-ME" dirty="0"/>
              <a:t> </a:t>
            </a:r>
            <a:r>
              <a:rPr lang="en-US" dirty="0" err="1"/>
              <a:t>ulaganja</a:t>
            </a:r>
            <a:r>
              <a:rPr lang="en-US" dirty="0"/>
              <a:t>. </a:t>
            </a:r>
            <a:endParaRPr lang="sr-Latn-ME" dirty="0"/>
          </a:p>
          <a:p>
            <a:r>
              <a:rPr lang="en-US" dirty="0" err="1" smtClean="0"/>
              <a:t>Ud</a:t>
            </a:r>
            <a:r>
              <a:rPr lang="sr-Latn-ME" dirty="0" smtClean="0"/>
              <a:t>j</a:t>
            </a:r>
            <a:r>
              <a:rPr lang="en-US" dirty="0" err="1" smtClean="0"/>
              <a:t>eli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ovim</a:t>
            </a:r>
            <a:r>
              <a:rPr lang="en-US" dirty="0"/>
              <a:t> </a:t>
            </a:r>
            <a:r>
              <a:rPr lang="en-US" dirty="0" err="1"/>
              <a:t>fondovima</a:t>
            </a:r>
            <a:r>
              <a:rPr lang="en-US" dirty="0"/>
              <a:t> </a:t>
            </a:r>
            <a:r>
              <a:rPr lang="en-US" dirty="0" err="1"/>
              <a:t>liče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tekuće</a:t>
            </a:r>
            <a:r>
              <a:rPr lang="en-US" dirty="0"/>
              <a:t> </a:t>
            </a:r>
            <a:r>
              <a:rPr lang="en-US" dirty="0" err="1"/>
              <a:t>račune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banka</a:t>
            </a:r>
            <a:r>
              <a:rPr lang="en-US" dirty="0"/>
              <a:t> </a:t>
            </a:r>
            <a:r>
              <a:rPr lang="en-US" dirty="0" err="1"/>
              <a:t>plaća</a:t>
            </a:r>
            <a:r>
              <a:rPr lang="en-US" dirty="0"/>
              <a:t> </a:t>
            </a:r>
            <a:r>
              <a:rPr lang="en-US" dirty="0" err="1"/>
              <a:t>kamatu</a:t>
            </a:r>
            <a:r>
              <a:rPr lang="en-US" dirty="0"/>
              <a:t>, </a:t>
            </a:r>
            <a:r>
              <a:rPr lang="en-US" dirty="0" err="1"/>
              <a:t>ali</a:t>
            </a:r>
            <a:r>
              <a:rPr lang="sr-Latn-ME" dirty="0"/>
              <a:t> </a:t>
            </a:r>
            <a:r>
              <a:rPr lang="vi-VN" dirty="0" smtClean="0"/>
              <a:t>pos</a:t>
            </a:r>
            <a:r>
              <a:rPr lang="sr-Latn-ME" dirty="0" smtClean="0"/>
              <a:t>j</a:t>
            </a:r>
            <a:r>
              <a:rPr lang="vi-VN" dirty="0" smtClean="0"/>
              <a:t>eduju </a:t>
            </a:r>
            <a:r>
              <a:rPr lang="vi-VN" dirty="0"/>
              <a:t>određene restrikcije na mogućnost izdavanja čekova</a:t>
            </a:r>
            <a:r>
              <a:rPr lang="vi-VN" dirty="0" smtClean="0"/>
              <a:t>.</a:t>
            </a:r>
            <a:endParaRPr lang="sr-Latn-ME" dirty="0" smtClean="0"/>
          </a:p>
          <a:p>
            <a:r>
              <a:rPr lang="vi-VN" dirty="0" smtClean="0"/>
              <a:t> </a:t>
            </a:r>
            <a:r>
              <a:rPr lang="vi-VN" dirty="0"/>
              <a:t>Ovi fondovi su od svog</a:t>
            </a:r>
            <a:r>
              <a:rPr lang="sr-Latn-ME" dirty="0"/>
              <a:t> </a:t>
            </a:r>
            <a:r>
              <a:rPr lang="en-US" dirty="0" err="1"/>
              <a:t>nastanka</a:t>
            </a:r>
            <a:r>
              <a:rPr lang="en-US" dirty="0"/>
              <a:t> 1971 do </a:t>
            </a:r>
            <a:r>
              <a:rPr lang="en-US" dirty="0" err="1"/>
              <a:t>danas</a:t>
            </a:r>
            <a:r>
              <a:rPr lang="en-US" dirty="0"/>
              <a:t> </a:t>
            </a:r>
            <a:r>
              <a:rPr lang="en-US" dirty="0" err="1"/>
              <a:t>doživeli</a:t>
            </a:r>
            <a:r>
              <a:rPr lang="en-US" dirty="0"/>
              <a:t> </a:t>
            </a:r>
            <a:r>
              <a:rPr lang="en-US" dirty="0" err="1"/>
              <a:t>neverovatno</a:t>
            </a:r>
            <a:r>
              <a:rPr lang="en-US" dirty="0"/>
              <a:t> </a:t>
            </a:r>
            <a:r>
              <a:rPr lang="en-US" dirty="0" err="1"/>
              <a:t>veliki</a:t>
            </a:r>
            <a:r>
              <a:rPr lang="en-US" dirty="0"/>
              <a:t> </a:t>
            </a:r>
            <a:r>
              <a:rPr lang="en-US" dirty="0" err="1"/>
              <a:t>rast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njihova</a:t>
            </a:r>
            <a:r>
              <a:rPr lang="en-US" dirty="0"/>
              <a:t> se </a:t>
            </a:r>
            <a:r>
              <a:rPr lang="en-US" dirty="0" err="1"/>
              <a:t>aktiva</a:t>
            </a:r>
            <a:r>
              <a:rPr lang="en-US" dirty="0"/>
              <a:t> </a:t>
            </a:r>
            <a:r>
              <a:rPr lang="en-US" dirty="0" err="1"/>
              <a:t>danas</a:t>
            </a:r>
            <a:r>
              <a:rPr lang="sr-Latn-ME" dirty="0"/>
              <a:t> </a:t>
            </a:r>
            <a:r>
              <a:rPr lang="pl-PL" dirty="0" smtClean="0"/>
              <a:t>procjenjuje </a:t>
            </a:r>
            <a:r>
              <a:rPr lang="pl-PL" dirty="0"/>
              <a:t>na preko 2.116 milijardi dolara.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515938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/>
              <a:t>Regulacija</a:t>
            </a:r>
            <a:r>
              <a:rPr lang="en-US" b="1" dirty="0"/>
              <a:t> </a:t>
            </a:r>
            <a:r>
              <a:rPr lang="en-US" b="1" dirty="0" err="1"/>
              <a:t>finansijskog</a:t>
            </a:r>
            <a:r>
              <a:rPr lang="en-US" b="1" dirty="0"/>
              <a:t> </a:t>
            </a:r>
            <a:r>
              <a:rPr lang="en-US" b="1" dirty="0" err="1"/>
              <a:t>sistema</a:t>
            </a:r>
            <a:r>
              <a:rPr lang="en-US" b="1" i="1" dirty="0"/>
              <a:t/>
            </a:r>
            <a:br>
              <a:rPr lang="en-US" b="1" i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pl-PL" dirty="0" smtClean="0"/>
              <a:t>U </a:t>
            </a:r>
            <a:r>
              <a:rPr lang="pl-PL" dirty="0"/>
              <a:t>gotovo svim zemljama finansijski sistem spada u sektor najstrože </a:t>
            </a:r>
            <a:r>
              <a:rPr lang="pl-PL" dirty="0" smtClean="0"/>
              <a:t>regulisanih </a:t>
            </a:r>
            <a:r>
              <a:rPr lang="en-US" dirty="0" err="1" smtClean="0"/>
              <a:t>sektora</a:t>
            </a:r>
            <a:r>
              <a:rPr lang="en-US" dirty="0" smtClean="0"/>
              <a:t> </a:t>
            </a:r>
            <a:r>
              <a:rPr lang="en-US" dirty="0" err="1"/>
              <a:t>privrede</a:t>
            </a:r>
            <a:r>
              <a:rPr lang="en-US" dirty="0"/>
              <a:t>. </a:t>
            </a:r>
            <a:endParaRPr lang="sr-Latn-ME" dirty="0" smtClean="0"/>
          </a:p>
          <a:p>
            <a:pPr marL="0" indent="0">
              <a:buNone/>
            </a:pPr>
            <a:r>
              <a:rPr lang="en-US" dirty="0" err="1" smtClean="0"/>
              <a:t>Vlada</a:t>
            </a:r>
            <a:r>
              <a:rPr lang="en-US" dirty="0" smtClean="0"/>
              <a:t> </a:t>
            </a:r>
            <a:r>
              <a:rPr lang="en-US" dirty="0" err="1"/>
              <a:t>reguliše</a:t>
            </a:r>
            <a:r>
              <a:rPr lang="en-US" dirty="0"/>
              <a:t> </a:t>
            </a:r>
            <a:r>
              <a:rPr lang="en-US" dirty="0" err="1"/>
              <a:t>finansijska</a:t>
            </a:r>
            <a:r>
              <a:rPr lang="en-US" dirty="0"/>
              <a:t> </a:t>
            </a:r>
            <a:r>
              <a:rPr lang="en-US" dirty="0" err="1"/>
              <a:t>tržišta</a:t>
            </a:r>
            <a:r>
              <a:rPr lang="en-US" dirty="0"/>
              <a:t> </a:t>
            </a:r>
            <a:r>
              <a:rPr lang="en-US" dirty="0" err="1"/>
              <a:t>zbog</a:t>
            </a:r>
            <a:r>
              <a:rPr lang="en-US" dirty="0"/>
              <a:t> tri </a:t>
            </a:r>
            <a:r>
              <a:rPr lang="en-US" dirty="0" err="1"/>
              <a:t>glavna</a:t>
            </a:r>
            <a:r>
              <a:rPr lang="en-US" dirty="0"/>
              <a:t> </a:t>
            </a:r>
            <a:r>
              <a:rPr lang="en-US" dirty="0" err="1"/>
              <a:t>razloga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dirty="0" smtClean="0"/>
              <a:t>•</a:t>
            </a:r>
            <a:r>
              <a:rPr lang="en-US" dirty="0" err="1" smtClean="0"/>
              <a:t>povećanja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transparentnosti</a:t>
            </a:r>
            <a:r>
              <a:rPr lang="en-US" dirty="0"/>
              <a:t> </a:t>
            </a:r>
            <a:r>
              <a:rPr lang="en-US" dirty="0" err="1"/>
              <a:t>informacija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stoje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raspolaganju</a:t>
            </a:r>
            <a:r>
              <a:rPr lang="en-US" dirty="0"/>
              <a:t> </a:t>
            </a:r>
            <a:r>
              <a:rPr lang="en-US" dirty="0" err="1" smtClean="0"/>
              <a:t>ulagačima</a:t>
            </a:r>
            <a:r>
              <a:rPr lang="sr-Latn-ME" dirty="0" smtClean="0"/>
              <a:t>,  </a:t>
            </a:r>
          </a:p>
          <a:p>
            <a:pPr marL="0" indent="0">
              <a:buNone/>
            </a:pPr>
            <a:r>
              <a:rPr lang="en-US" dirty="0" smtClean="0"/>
              <a:t>• </a:t>
            </a:r>
            <a:r>
              <a:rPr lang="en-US" dirty="0" err="1"/>
              <a:t>osiguranja</a:t>
            </a:r>
            <a:r>
              <a:rPr lang="en-US" dirty="0"/>
              <a:t> </a:t>
            </a:r>
            <a:r>
              <a:rPr lang="en-US" dirty="0" err="1"/>
              <a:t>stabilnosti</a:t>
            </a:r>
            <a:r>
              <a:rPr lang="en-US" dirty="0"/>
              <a:t> </a:t>
            </a:r>
            <a:r>
              <a:rPr lang="en-US" dirty="0" err="1"/>
              <a:t>finansijskog</a:t>
            </a:r>
            <a:r>
              <a:rPr lang="en-US" dirty="0"/>
              <a:t> </a:t>
            </a:r>
            <a:r>
              <a:rPr lang="en-US" dirty="0" err="1" smtClean="0"/>
              <a:t>sistema</a:t>
            </a:r>
            <a:r>
              <a:rPr lang="sr-Latn-ME" dirty="0" smtClean="0"/>
              <a:t>, </a:t>
            </a:r>
          </a:p>
          <a:p>
            <a:pPr marL="0" indent="0">
              <a:buNone/>
            </a:pPr>
            <a:r>
              <a:rPr lang="it-IT" dirty="0" smtClean="0"/>
              <a:t>• </a:t>
            </a:r>
            <a:r>
              <a:rPr lang="it-IT" dirty="0"/>
              <a:t>povećanja kontrole sprovođenja monetarne </a:t>
            </a:r>
            <a:r>
              <a:rPr lang="it-IT" dirty="0" smtClean="0"/>
              <a:t>politike</a:t>
            </a:r>
            <a:r>
              <a:rPr lang="sr-Latn-ME" dirty="0" smtClean="0"/>
              <a:t> </a:t>
            </a:r>
          </a:p>
          <a:p>
            <a:pPr marL="0" indent="0">
              <a:buNone/>
            </a:pPr>
            <a:r>
              <a:rPr lang="en-US" dirty="0" err="1" smtClean="0"/>
              <a:t>Bitno</a:t>
            </a:r>
            <a:r>
              <a:rPr lang="en-US" dirty="0" smtClean="0"/>
              <a:t> </a:t>
            </a:r>
            <a:r>
              <a:rPr lang="en-US" dirty="0"/>
              <a:t>je da </a:t>
            </a:r>
            <a:r>
              <a:rPr lang="en-US" dirty="0" err="1"/>
              <a:t>shvatimo</a:t>
            </a:r>
            <a:r>
              <a:rPr lang="en-US" dirty="0"/>
              <a:t> </a:t>
            </a:r>
            <a:r>
              <a:rPr lang="en-US" dirty="0" err="1"/>
              <a:t>kako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ova tri </a:t>
            </a:r>
            <a:r>
              <a:rPr lang="en-US" dirty="0" err="1"/>
              <a:t>razloga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državnu</a:t>
            </a:r>
            <a:r>
              <a:rPr lang="en-US" dirty="0"/>
              <a:t> </a:t>
            </a:r>
            <a:r>
              <a:rPr lang="en-US" dirty="0" err="1"/>
              <a:t>intervenciju</a:t>
            </a:r>
            <a:r>
              <a:rPr lang="en-US" dirty="0"/>
              <a:t> </a:t>
            </a:r>
            <a:r>
              <a:rPr lang="en-US" dirty="0" err="1" smtClean="0"/>
              <a:t>oblikovala</a:t>
            </a:r>
            <a:r>
              <a:rPr lang="sr-Latn-ME" dirty="0" smtClean="0"/>
              <a:t> </a:t>
            </a:r>
            <a:r>
              <a:rPr lang="en-US" dirty="0" err="1" smtClean="0"/>
              <a:t>današnje</a:t>
            </a:r>
            <a:r>
              <a:rPr lang="en-US" dirty="0" smtClean="0"/>
              <a:t> </a:t>
            </a:r>
            <a:r>
              <a:rPr lang="en-US" dirty="0" err="1"/>
              <a:t>regulatorno</a:t>
            </a:r>
            <a:r>
              <a:rPr lang="en-US" dirty="0"/>
              <a:t> </a:t>
            </a:r>
            <a:r>
              <a:rPr lang="en-US" dirty="0" err="1"/>
              <a:t>okruženje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sr-Latn-ME" dirty="0" smtClean="0"/>
              <a:t>N</a:t>
            </a:r>
            <a:r>
              <a:rPr lang="en-US" dirty="0" err="1" smtClean="0"/>
              <a:t>adzorne</a:t>
            </a:r>
            <a:r>
              <a:rPr lang="en-US" dirty="0" smtClean="0"/>
              <a:t> </a:t>
            </a:r>
            <a:r>
              <a:rPr lang="en-US" dirty="0" err="1"/>
              <a:t>agencije</a:t>
            </a:r>
            <a:r>
              <a:rPr lang="en-US" dirty="0"/>
              <a:t> </a:t>
            </a:r>
            <a:r>
              <a:rPr lang="en-US" dirty="0" err="1"/>
              <a:t>finansijskog</a:t>
            </a:r>
            <a:r>
              <a:rPr lang="en-US" dirty="0"/>
              <a:t> </a:t>
            </a:r>
            <a:r>
              <a:rPr lang="en-US" dirty="0" err="1"/>
              <a:t>sistema</a:t>
            </a:r>
            <a:r>
              <a:rPr lang="en-US" dirty="0"/>
              <a:t> </a:t>
            </a:r>
            <a:r>
              <a:rPr lang="sr-Latn-ME" dirty="0" smtClean="0"/>
              <a:t>BiH...???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81424036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/>
              <a:t>1. </a:t>
            </a:r>
            <a:r>
              <a:rPr lang="en-US" b="1" dirty="0" err="1"/>
              <a:t>Povećanje</a:t>
            </a:r>
            <a:r>
              <a:rPr lang="en-US" b="1" dirty="0"/>
              <a:t> </a:t>
            </a:r>
            <a:r>
              <a:rPr lang="en-US" b="1" dirty="0" err="1"/>
              <a:t>informacija</a:t>
            </a:r>
            <a:r>
              <a:rPr lang="en-US" b="1" dirty="0"/>
              <a:t> </a:t>
            </a:r>
            <a:r>
              <a:rPr lang="en-US" b="1" dirty="0" err="1"/>
              <a:t>koje</a:t>
            </a:r>
            <a:r>
              <a:rPr lang="en-US" b="1" dirty="0"/>
              <a:t> </a:t>
            </a:r>
            <a:r>
              <a:rPr lang="en-US" b="1" dirty="0" err="1"/>
              <a:t>stoje</a:t>
            </a:r>
            <a:r>
              <a:rPr lang="en-US" b="1" dirty="0"/>
              <a:t> </a:t>
            </a:r>
            <a:r>
              <a:rPr lang="en-US" b="1" dirty="0" err="1"/>
              <a:t>na</a:t>
            </a:r>
            <a:r>
              <a:rPr lang="en-US" b="1" dirty="0"/>
              <a:t> </a:t>
            </a:r>
            <a:r>
              <a:rPr lang="en-US" b="1" dirty="0" err="1"/>
              <a:t>raspolaganju</a:t>
            </a:r>
            <a:r>
              <a:rPr lang="en-US" b="1" dirty="0"/>
              <a:t> </a:t>
            </a:r>
            <a:r>
              <a:rPr lang="en-US" b="1" dirty="0" err="1"/>
              <a:t>ulagačima</a:t>
            </a:r>
            <a:endParaRPr lang="en-US" b="1" dirty="0"/>
          </a:p>
          <a:p>
            <a:r>
              <a:rPr lang="en-US" dirty="0" err="1"/>
              <a:t>Već</a:t>
            </a:r>
            <a:r>
              <a:rPr lang="en-US" dirty="0"/>
              <a:t> </a:t>
            </a:r>
            <a:r>
              <a:rPr lang="en-US" dirty="0" err="1"/>
              <a:t>smo</a:t>
            </a:r>
            <a:r>
              <a:rPr lang="en-US" dirty="0"/>
              <a:t> </a:t>
            </a:r>
            <a:r>
              <a:rPr lang="en-US" dirty="0" err="1"/>
              <a:t>rekli</a:t>
            </a:r>
            <a:r>
              <a:rPr lang="en-US" dirty="0"/>
              <a:t> da </a:t>
            </a:r>
            <a:r>
              <a:rPr lang="en-US" dirty="0" err="1"/>
              <a:t>asimetrične</a:t>
            </a:r>
            <a:r>
              <a:rPr lang="en-US" dirty="0"/>
              <a:t> </a:t>
            </a:r>
            <a:r>
              <a:rPr lang="en-US" dirty="0" err="1"/>
              <a:t>informacije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finansijskim</a:t>
            </a:r>
            <a:r>
              <a:rPr lang="en-US" dirty="0"/>
              <a:t> </a:t>
            </a:r>
            <a:r>
              <a:rPr lang="en-US" dirty="0" err="1"/>
              <a:t>tržištima</a:t>
            </a:r>
            <a:r>
              <a:rPr lang="en-US" dirty="0"/>
              <a:t> </a:t>
            </a:r>
            <a:r>
              <a:rPr lang="en-US" dirty="0" err="1"/>
              <a:t>znače</a:t>
            </a:r>
            <a:r>
              <a:rPr lang="en-US" dirty="0"/>
              <a:t> </a:t>
            </a:r>
            <a:r>
              <a:rPr lang="en-US" dirty="0" smtClean="0"/>
              <a:t>da</a:t>
            </a:r>
            <a:r>
              <a:rPr lang="sr-Latn-ME" dirty="0" smtClean="0"/>
              <a:t> </a:t>
            </a:r>
            <a:r>
              <a:rPr lang="en-US" dirty="0" err="1" smtClean="0"/>
              <a:t>investitori</a:t>
            </a:r>
            <a:r>
              <a:rPr lang="en-US" dirty="0" smtClean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imati</a:t>
            </a:r>
            <a:r>
              <a:rPr lang="en-US" dirty="0"/>
              <a:t> </a:t>
            </a:r>
            <a:r>
              <a:rPr lang="en-US" dirty="0" err="1"/>
              <a:t>probleme</a:t>
            </a:r>
            <a:r>
              <a:rPr lang="en-US" dirty="0"/>
              <a:t> </a:t>
            </a:r>
            <a:r>
              <a:rPr lang="en-US" dirty="0" err="1"/>
              <a:t>zbog</a:t>
            </a:r>
            <a:r>
              <a:rPr lang="en-US" dirty="0"/>
              <a:t> </a:t>
            </a:r>
            <a:r>
              <a:rPr lang="en-US" dirty="0" err="1"/>
              <a:t>negativne</a:t>
            </a:r>
            <a:r>
              <a:rPr lang="en-US" dirty="0"/>
              <a:t> </a:t>
            </a:r>
            <a:r>
              <a:rPr lang="en-US" dirty="0" err="1"/>
              <a:t>selekcije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moralnog</a:t>
            </a:r>
            <a:r>
              <a:rPr lang="en-US" dirty="0"/>
              <a:t> </a:t>
            </a:r>
            <a:r>
              <a:rPr lang="en-US" dirty="0" err="1"/>
              <a:t>hazarda</a:t>
            </a:r>
            <a:r>
              <a:rPr lang="en-US" dirty="0"/>
              <a:t>. </a:t>
            </a:r>
            <a:endParaRPr lang="sr-Latn-ME" dirty="0" smtClean="0"/>
          </a:p>
          <a:p>
            <a:pPr marL="0" indent="0">
              <a:buNone/>
            </a:pPr>
            <a:r>
              <a:rPr lang="en-US" dirty="0" smtClean="0"/>
              <a:t>To u</a:t>
            </a:r>
            <a:r>
              <a:rPr lang="sr-Latn-ME" dirty="0" smtClean="0"/>
              <a:t> </a:t>
            </a:r>
            <a:r>
              <a:rPr lang="en-US" dirty="0" err="1" smtClean="0"/>
              <a:t>znatnoj</a:t>
            </a:r>
            <a:r>
              <a:rPr lang="en-US" dirty="0" smtClean="0"/>
              <a:t> </a:t>
            </a:r>
            <a:r>
              <a:rPr lang="en-US" dirty="0" err="1"/>
              <a:t>meri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uticati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efikasno</a:t>
            </a:r>
            <a:r>
              <a:rPr lang="en-US" dirty="0"/>
              <a:t> </a:t>
            </a:r>
            <a:r>
              <a:rPr lang="en-US" dirty="0" err="1"/>
              <a:t>delovanje</a:t>
            </a:r>
            <a:r>
              <a:rPr lang="en-US" dirty="0"/>
              <a:t> </a:t>
            </a:r>
            <a:r>
              <a:rPr lang="en-US" dirty="0" err="1"/>
              <a:t>finansijskog</a:t>
            </a:r>
            <a:r>
              <a:rPr lang="en-US" dirty="0"/>
              <a:t> </a:t>
            </a:r>
            <a:r>
              <a:rPr lang="en-US" dirty="0" err="1"/>
              <a:t>tržišta</a:t>
            </a:r>
            <a:r>
              <a:rPr lang="en-US" dirty="0"/>
              <a:t>. </a:t>
            </a:r>
            <a:endParaRPr lang="sr-Latn-ME" dirty="0" smtClean="0"/>
          </a:p>
          <a:p>
            <a:r>
              <a:rPr lang="en-US" dirty="0" err="1" smtClean="0"/>
              <a:t>Rizična</a:t>
            </a:r>
            <a:r>
              <a:rPr lang="en-US" dirty="0" smtClean="0"/>
              <a:t> </a:t>
            </a:r>
            <a:r>
              <a:rPr lang="en-US" dirty="0" err="1"/>
              <a:t>preduzeća</a:t>
            </a:r>
            <a:r>
              <a:rPr lang="en-US" dirty="0"/>
              <a:t> </a:t>
            </a:r>
            <a:r>
              <a:rPr lang="en-US" dirty="0" err="1" smtClean="0"/>
              <a:t>ili</a:t>
            </a:r>
            <a:r>
              <a:rPr lang="sr-Latn-ME" dirty="0" smtClean="0"/>
              <a:t> </a:t>
            </a:r>
            <a:r>
              <a:rPr lang="en-US" dirty="0" err="1" smtClean="0"/>
              <a:t>prikriveni</a:t>
            </a:r>
            <a:r>
              <a:rPr lang="en-US" dirty="0" smtClean="0"/>
              <a:t> </a:t>
            </a:r>
            <a:r>
              <a:rPr lang="en-US" dirty="0" err="1"/>
              <a:t>prevaranti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snažno</a:t>
            </a:r>
            <a:r>
              <a:rPr lang="en-US" dirty="0"/>
              <a:t> </a:t>
            </a:r>
            <a:r>
              <a:rPr lang="en-US" dirty="0" err="1"/>
              <a:t>motivisani</a:t>
            </a:r>
            <a:r>
              <a:rPr lang="en-US" dirty="0"/>
              <a:t> da </a:t>
            </a:r>
            <a:r>
              <a:rPr lang="en-US" dirty="0" err="1"/>
              <a:t>prodaju</a:t>
            </a:r>
            <a:r>
              <a:rPr lang="en-US" dirty="0"/>
              <a:t> </a:t>
            </a:r>
            <a:r>
              <a:rPr lang="en-US" dirty="0" err="1"/>
              <a:t>HodV</a:t>
            </a:r>
            <a:r>
              <a:rPr lang="en-US" dirty="0"/>
              <a:t> </a:t>
            </a:r>
            <a:r>
              <a:rPr lang="en-US" dirty="0" err="1" smtClean="0"/>
              <a:t>neopreznim</a:t>
            </a:r>
            <a:r>
              <a:rPr lang="sr-Latn-ME" dirty="0" smtClean="0"/>
              <a:t> </a:t>
            </a:r>
            <a:r>
              <a:rPr lang="en-US" dirty="0" err="1" smtClean="0"/>
              <a:t>ulagačima</a:t>
            </a:r>
            <a:r>
              <a:rPr lang="en-US" dirty="0"/>
              <a:t>. </a:t>
            </a:r>
            <a:endParaRPr lang="sr-Latn-ME" dirty="0" smtClean="0"/>
          </a:p>
          <a:p>
            <a:r>
              <a:rPr lang="en-US" dirty="0" err="1" smtClean="0"/>
              <a:t>Tako</a:t>
            </a:r>
            <a:r>
              <a:rPr lang="en-US" dirty="0" smtClean="0"/>
              <a:t> </a:t>
            </a:r>
            <a:r>
              <a:rPr lang="en-US" dirty="0"/>
              <a:t>problem </a:t>
            </a:r>
            <a:r>
              <a:rPr lang="en-US" dirty="0" err="1"/>
              <a:t>negativne</a:t>
            </a:r>
            <a:r>
              <a:rPr lang="en-US" dirty="0"/>
              <a:t> </a:t>
            </a:r>
            <a:r>
              <a:rPr lang="en-US" dirty="0" err="1"/>
              <a:t>selekcije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odvratiti</a:t>
            </a:r>
            <a:r>
              <a:rPr lang="en-US" dirty="0"/>
              <a:t> </a:t>
            </a:r>
            <a:r>
              <a:rPr lang="en-US" dirty="0" err="1"/>
              <a:t>ulagače</a:t>
            </a:r>
            <a:r>
              <a:rPr lang="en-US" dirty="0"/>
              <a:t> od </a:t>
            </a:r>
            <a:r>
              <a:rPr lang="en-US" dirty="0" err="1"/>
              <a:t>učešća</a:t>
            </a:r>
            <a:r>
              <a:rPr lang="en-US" dirty="0"/>
              <a:t> </a:t>
            </a:r>
            <a:r>
              <a:rPr lang="en-US" dirty="0" err="1" smtClean="0"/>
              <a:t>na</a:t>
            </a:r>
            <a:r>
              <a:rPr lang="sr-Latn-ME" dirty="0" smtClean="0"/>
              <a:t> </a:t>
            </a:r>
            <a:r>
              <a:rPr lang="nb-NO" dirty="0" smtClean="0"/>
              <a:t>finansijskom </a:t>
            </a:r>
            <a:r>
              <a:rPr lang="nb-NO" dirty="0"/>
              <a:t>tržištu. </a:t>
            </a:r>
            <a:endParaRPr lang="sr-Latn-ME" dirty="0" smtClean="0"/>
          </a:p>
        </p:txBody>
      </p:sp>
    </p:spTree>
    <p:extLst>
      <p:ext uri="{BB962C8B-B14F-4D97-AF65-F5344CB8AC3E}">
        <p14:creationId xmlns="" xmlns:p14="http://schemas.microsoft.com/office/powerpoint/2010/main" val="230924805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 fontScale="92500" lnSpcReduction="20000"/>
          </a:bodyPr>
          <a:lstStyle/>
          <a:p>
            <a:r>
              <a:rPr lang="nb-NO" dirty="0"/>
              <a:t>Dale kad je ulagač kupio HodV može se susresti sa problemom</a:t>
            </a:r>
            <a:r>
              <a:rPr lang="sr-Latn-ME" dirty="0"/>
              <a:t> </a:t>
            </a:r>
            <a:r>
              <a:rPr lang="vi-VN" dirty="0"/>
              <a:t>moralnog hazarda tj situacijom kada dužnik ima motiv da uđe u rizičnu situaciju ili</a:t>
            </a:r>
            <a:r>
              <a:rPr lang="sr-Latn-ME" dirty="0"/>
              <a:t> </a:t>
            </a:r>
            <a:r>
              <a:rPr lang="en-US" dirty="0" err="1"/>
              <a:t>motiv</a:t>
            </a:r>
            <a:r>
              <a:rPr lang="en-US" dirty="0"/>
              <a:t> da </a:t>
            </a:r>
            <a:r>
              <a:rPr lang="en-US" dirty="0" err="1"/>
              <a:t>učini</a:t>
            </a:r>
            <a:r>
              <a:rPr lang="en-US" dirty="0"/>
              <a:t> </a:t>
            </a:r>
            <a:r>
              <a:rPr lang="en-US" dirty="0" err="1"/>
              <a:t>neku</a:t>
            </a:r>
            <a:r>
              <a:rPr lang="en-US" dirty="0"/>
              <a:t> </a:t>
            </a:r>
            <a:r>
              <a:rPr lang="en-US" dirty="0" err="1"/>
              <a:t>prevaru</a:t>
            </a:r>
            <a:r>
              <a:rPr lang="en-US" dirty="0"/>
              <a:t> ( </a:t>
            </a:r>
            <a:r>
              <a:rPr lang="en-US" dirty="0" err="1"/>
              <a:t>izvlačenje</a:t>
            </a:r>
            <a:r>
              <a:rPr lang="en-US" dirty="0"/>
              <a:t> </a:t>
            </a:r>
            <a:r>
              <a:rPr lang="en-US" dirty="0" err="1"/>
              <a:t>novca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preduzeća</a:t>
            </a:r>
            <a:r>
              <a:rPr lang="en-US" dirty="0"/>
              <a:t> </a:t>
            </a:r>
            <a:r>
              <a:rPr lang="en-US" dirty="0" err="1"/>
              <a:t>zarad</a:t>
            </a:r>
            <a:r>
              <a:rPr lang="en-US" dirty="0"/>
              <a:t> </a:t>
            </a:r>
            <a:r>
              <a:rPr lang="en-US" dirty="0" err="1"/>
              <a:t>lične</a:t>
            </a:r>
            <a:r>
              <a:rPr lang="en-US" dirty="0"/>
              <a:t> </a:t>
            </a:r>
            <a:r>
              <a:rPr lang="en-US" dirty="0" err="1"/>
              <a:t>koristi</a:t>
            </a:r>
            <a:r>
              <a:rPr lang="en-US" dirty="0"/>
              <a:t>). </a:t>
            </a:r>
            <a:endParaRPr lang="sr-Latn-ME" dirty="0"/>
          </a:p>
          <a:p>
            <a:r>
              <a:rPr lang="en-US" dirty="0"/>
              <a:t>Problem</a:t>
            </a:r>
            <a:r>
              <a:rPr lang="sr-Latn-ME" dirty="0"/>
              <a:t> </a:t>
            </a:r>
            <a:r>
              <a:rPr lang="vi-VN" dirty="0"/>
              <a:t>moralnog hazarda kao što smo rekli takođe može odvratiti ulagače od učešća na</a:t>
            </a:r>
            <a:r>
              <a:rPr lang="sr-Latn-ME" dirty="0"/>
              <a:t> </a:t>
            </a:r>
            <a:r>
              <a:rPr lang="en-US" dirty="0" err="1"/>
              <a:t>finansijskom</a:t>
            </a:r>
            <a:r>
              <a:rPr lang="en-US" dirty="0"/>
              <a:t> </a:t>
            </a:r>
            <a:r>
              <a:rPr lang="en-US" dirty="0" err="1"/>
              <a:t>tržištu</a:t>
            </a:r>
            <a:r>
              <a:rPr lang="en-US" dirty="0"/>
              <a:t>. </a:t>
            </a:r>
            <a:endParaRPr lang="sr-Latn-ME" dirty="0" smtClean="0"/>
          </a:p>
          <a:p>
            <a:r>
              <a:rPr lang="en-US" dirty="0" err="1" smtClean="0"/>
              <a:t>Upravo</a:t>
            </a:r>
            <a:r>
              <a:rPr lang="en-US" dirty="0" smtClean="0"/>
              <a:t> </a:t>
            </a:r>
            <a:r>
              <a:rPr lang="en-US" dirty="0" err="1"/>
              <a:t>državna</a:t>
            </a:r>
            <a:r>
              <a:rPr lang="en-US" dirty="0"/>
              <a:t> </a:t>
            </a:r>
            <a:r>
              <a:rPr lang="en-US" dirty="0" err="1"/>
              <a:t>regulativa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da </a:t>
            </a:r>
            <a:r>
              <a:rPr lang="en-US" dirty="0" err="1"/>
              <a:t>umanji</a:t>
            </a:r>
            <a:r>
              <a:rPr lang="en-US" dirty="0"/>
              <a:t> </a:t>
            </a:r>
            <a:r>
              <a:rPr lang="en-US" dirty="0" err="1"/>
              <a:t>ove</a:t>
            </a:r>
            <a:r>
              <a:rPr lang="en-US" dirty="0"/>
              <a:t> </a:t>
            </a:r>
            <a:r>
              <a:rPr lang="en-US" dirty="0" err="1"/>
              <a:t>probleme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da time</a:t>
            </a:r>
            <a:r>
              <a:rPr lang="sr-Latn-ME" dirty="0"/>
              <a:t> </a:t>
            </a:r>
            <a:r>
              <a:rPr lang="en-US" dirty="0" err="1"/>
              <a:t>poveća</a:t>
            </a:r>
            <a:r>
              <a:rPr lang="en-US" dirty="0"/>
              <a:t> </a:t>
            </a:r>
            <a:r>
              <a:rPr lang="en-US" dirty="0" err="1"/>
              <a:t>efikasnost</a:t>
            </a:r>
            <a:r>
              <a:rPr lang="en-US" dirty="0"/>
              <a:t> </a:t>
            </a:r>
            <a:r>
              <a:rPr lang="en-US" dirty="0" err="1"/>
              <a:t>finansijskih</a:t>
            </a:r>
            <a:r>
              <a:rPr lang="en-US" dirty="0"/>
              <a:t> </a:t>
            </a:r>
            <a:r>
              <a:rPr lang="en-US" dirty="0" err="1"/>
              <a:t>tržišta</a:t>
            </a:r>
            <a:r>
              <a:rPr lang="en-US" dirty="0"/>
              <a:t> </a:t>
            </a:r>
            <a:r>
              <a:rPr lang="en-US" dirty="0" err="1"/>
              <a:t>kroz</a:t>
            </a:r>
            <a:r>
              <a:rPr lang="en-US" dirty="0"/>
              <a:t> </a:t>
            </a:r>
            <a:r>
              <a:rPr lang="en-US" dirty="0" err="1"/>
              <a:t>povećanje</a:t>
            </a:r>
            <a:r>
              <a:rPr lang="en-US" dirty="0"/>
              <a:t> </a:t>
            </a:r>
            <a:r>
              <a:rPr lang="en-US" dirty="0" err="1"/>
              <a:t>količine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kvaliteta</a:t>
            </a:r>
            <a:r>
              <a:rPr lang="en-US" dirty="0"/>
              <a:t> </a:t>
            </a:r>
            <a:r>
              <a:rPr lang="en-US" dirty="0" err="1"/>
              <a:t>informacija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sr-Latn-ME" dirty="0"/>
              <a:t> </a:t>
            </a:r>
            <a:r>
              <a:rPr lang="en-US" dirty="0" err="1"/>
              <a:t>stoje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raspolaganju</a:t>
            </a:r>
            <a:r>
              <a:rPr lang="en-US" dirty="0"/>
              <a:t> </a:t>
            </a:r>
            <a:r>
              <a:rPr lang="en-US" dirty="0" err="1"/>
              <a:t>investitorima</a:t>
            </a:r>
            <a:r>
              <a:rPr lang="en-US" dirty="0"/>
              <a:t>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569806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Zatim</a:t>
            </a:r>
            <a:r>
              <a:rPr lang="en-US" dirty="0"/>
              <a:t> </a:t>
            </a:r>
            <a:r>
              <a:rPr lang="en-US" dirty="0" err="1"/>
              <a:t>imamo</a:t>
            </a:r>
            <a:r>
              <a:rPr lang="en-US" dirty="0"/>
              <a:t> </a:t>
            </a:r>
            <a:r>
              <a:rPr lang="en-US" dirty="0" err="1"/>
              <a:t>tržište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kom</a:t>
            </a:r>
            <a:r>
              <a:rPr lang="en-US" dirty="0"/>
              <a:t> se </a:t>
            </a:r>
            <a:r>
              <a:rPr lang="en-US" dirty="0" err="1"/>
              <a:t>trguje</a:t>
            </a:r>
            <a:r>
              <a:rPr lang="en-US" dirty="0"/>
              <a:t> </a:t>
            </a:r>
            <a:r>
              <a:rPr lang="en-US" dirty="0" err="1"/>
              <a:t>instrumentima</a:t>
            </a:r>
            <a:r>
              <a:rPr lang="en-US" dirty="0"/>
              <a:t> </a:t>
            </a:r>
            <a:r>
              <a:rPr lang="en-US" dirty="0" err="1"/>
              <a:t>dugoročnog</a:t>
            </a:r>
            <a:r>
              <a:rPr lang="en-US" dirty="0"/>
              <a:t> </a:t>
            </a:r>
            <a:r>
              <a:rPr lang="en-US" dirty="0" err="1"/>
              <a:t>duga</a:t>
            </a:r>
            <a:r>
              <a:rPr lang="en-US" dirty="0"/>
              <a:t> </a:t>
            </a:r>
            <a:r>
              <a:rPr lang="en-US" dirty="0" smtClean="0"/>
              <a:t>(</a:t>
            </a:r>
            <a:r>
              <a:rPr lang="en-US" dirty="0" err="1" smtClean="0"/>
              <a:t>izvorni</a:t>
            </a:r>
            <a:r>
              <a:rPr lang="en-US" dirty="0" smtClean="0"/>
              <a:t> </a:t>
            </a:r>
            <a:r>
              <a:rPr lang="en-US" dirty="0" err="1"/>
              <a:t>rok</a:t>
            </a:r>
            <a:r>
              <a:rPr lang="en-US" dirty="0"/>
              <a:t> </a:t>
            </a:r>
            <a:r>
              <a:rPr lang="en-US" dirty="0" err="1" smtClean="0"/>
              <a:t>dosp</a:t>
            </a:r>
            <a:r>
              <a:rPr lang="sr-Latn-ME" dirty="0" smtClean="0"/>
              <a:t>ij</a:t>
            </a:r>
            <a:r>
              <a:rPr lang="en-US" dirty="0" err="1" smtClean="0"/>
              <a:t>eća</a:t>
            </a:r>
            <a:r>
              <a:rPr lang="en-US" dirty="0" smtClean="0"/>
              <a:t> </a:t>
            </a:r>
            <a:r>
              <a:rPr lang="en-US" dirty="0"/>
              <a:t>od </a:t>
            </a:r>
            <a:r>
              <a:rPr lang="en-US" dirty="0" err="1"/>
              <a:t>godinu</a:t>
            </a:r>
            <a:r>
              <a:rPr lang="en-US" dirty="0"/>
              <a:t> </a:t>
            </a:r>
            <a:r>
              <a:rPr lang="en-US" dirty="0" err="1"/>
              <a:t>dana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duže</a:t>
            </a:r>
            <a:r>
              <a:rPr lang="en-US" dirty="0"/>
              <a:t>)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instrumentima</a:t>
            </a:r>
            <a:r>
              <a:rPr lang="en-US" dirty="0"/>
              <a:t> </a:t>
            </a:r>
            <a:r>
              <a:rPr lang="en-US" dirty="0" err="1"/>
              <a:t>vlasničkih</a:t>
            </a:r>
            <a:r>
              <a:rPr lang="en-US" dirty="0"/>
              <a:t> </a:t>
            </a:r>
            <a:r>
              <a:rPr lang="en-US" dirty="0" err="1" smtClean="0"/>
              <a:t>ud</a:t>
            </a:r>
            <a:r>
              <a:rPr lang="sr-Latn-ME" dirty="0" smtClean="0"/>
              <a:t>j</a:t>
            </a:r>
            <a:r>
              <a:rPr lang="en-US" dirty="0" err="1" smtClean="0"/>
              <a:t>ela</a:t>
            </a:r>
            <a:r>
              <a:rPr lang="en-US" dirty="0" smtClean="0"/>
              <a:t> </a:t>
            </a:r>
            <a:r>
              <a:rPr lang="en-US" dirty="0" err="1" smtClean="0"/>
              <a:t>tj</a:t>
            </a:r>
            <a:r>
              <a:rPr lang="sr-Latn-ME" dirty="0" smtClean="0"/>
              <a:t> </a:t>
            </a:r>
            <a:r>
              <a:rPr lang="pl-PL" dirty="0" smtClean="0"/>
              <a:t>akcija</a:t>
            </a:r>
            <a:r>
              <a:rPr lang="pl-PL" dirty="0"/>
              <a:t>. </a:t>
            </a:r>
          </a:p>
          <a:p>
            <a:r>
              <a:rPr lang="pl-PL" dirty="0"/>
              <a:t>H od V tržišta kapitala dugoročne obveznice i akcije se često nalaze u </a:t>
            </a:r>
            <a:r>
              <a:rPr lang="pl-PL" dirty="0" smtClean="0"/>
              <a:t>posjedu </a:t>
            </a:r>
            <a:r>
              <a:rPr lang="en-US" dirty="0" err="1" smtClean="0"/>
              <a:t>finansijskih</a:t>
            </a:r>
            <a:r>
              <a:rPr lang="en-US" dirty="0" smtClean="0"/>
              <a:t> </a:t>
            </a:r>
            <a:r>
              <a:rPr lang="en-US" dirty="0" err="1"/>
              <a:t>posrednika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osiguravajuća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penzioni</a:t>
            </a:r>
            <a:r>
              <a:rPr lang="en-US" dirty="0"/>
              <a:t> </a:t>
            </a:r>
            <a:r>
              <a:rPr lang="en-US" dirty="0" err="1"/>
              <a:t>fondovi</a:t>
            </a:r>
            <a:r>
              <a:rPr lang="en-US" dirty="0"/>
              <a:t>,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smtClean="0"/>
              <a:t>je</a:t>
            </a:r>
            <a:r>
              <a:rPr lang="sr-Latn-ME" dirty="0" smtClean="0"/>
              <a:t> </a:t>
            </a:r>
            <a:r>
              <a:rPr lang="en-US" dirty="0" err="1" smtClean="0"/>
              <a:t>karakterističan</a:t>
            </a:r>
            <a:r>
              <a:rPr lang="en-US" dirty="0" smtClean="0"/>
              <a:t> </a:t>
            </a:r>
            <a:r>
              <a:rPr lang="en-US" dirty="0" err="1"/>
              <a:t>nizak</a:t>
            </a:r>
            <a:r>
              <a:rPr lang="en-US" dirty="0"/>
              <a:t> </a:t>
            </a:r>
            <a:r>
              <a:rPr lang="en-US" dirty="0" err="1"/>
              <a:t>stepen</a:t>
            </a:r>
            <a:r>
              <a:rPr lang="en-US" dirty="0"/>
              <a:t> </a:t>
            </a:r>
            <a:r>
              <a:rPr lang="en-US" dirty="0" err="1" smtClean="0"/>
              <a:t>neizv</a:t>
            </a:r>
            <a:r>
              <a:rPr lang="sr-Latn-ME" dirty="0" smtClean="0"/>
              <a:t>j</a:t>
            </a:r>
            <a:r>
              <a:rPr lang="en-US" dirty="0" err="1" smtClean="0"/>
              <a:t>esnosti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pogledu</a:t>
            </a:r>
            <a:r>
              <a:rPr lang="en-US" dirty="0"/>
              <a:t> </a:t>
            </a:r>
            <a:r>
              <a:rPr lang="en-US" dirty="0" err="1"/>
              <a:t>iznosa</a:t>
            </a:r>
            <a:r>
              <a:rPr lang="en-US" dirty="0"/>
              <a:t> </a:t>
            </a:r>
            <a:r>
              <a:rPr lang="en-US" dirty="0" err="1"/>
              <a:t>sredstava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im</a:t>
            </a:r>
            <a:r>
              <a:rPr lang="en-US" dirty="0"/>
              <a:t> </a:t>
            </a:r>
            <a:r>
              <a:rPr lang="en-US" dirty="0" smtClean="0"/>
              <a:t>u</a:t>
            </a:r>
            <a:r>
              <a:rPr lang="sr-Latn-ME" dirty="0" smtClean="0"/>
              <a:t> </a:t>
            </a:r>
            <a:r>
              <a:rPr lang="it-IT" dirty="0" smtClean="0"/>
              <a:t>budućnosti </a:t>
            </a:r>
            <a:r>
              <a:rPr lang="it-IT" dirty="0"/>
              <a:t>morati stojati na raspolaganju.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1798181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pl-PL" b="1" dirty="0"/>
              <a:t>2. Osiguranje stabilnosti finansijskih posrednika</a:t>
            </a:r>
          </a:p>
          <a:p>
            <a:r>
              <a:rPr lang="en-US" dirty="0" err="1"/>
              <a:t>Asimetrične</a:t>
            </a:r>
            <a:r>
              <a:rPr lang="en-US" dirty="0"/>
              <a:t> </a:t>
            </a:r>
            <a:r>
              <a:rPr lang="en-US" dirty="0" err="1"/>
              <a:t>informacije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da </a:t>
            </a:r>
            <a:r>
              <a:rPr lang="en-US" dirty="0" err="1"/>
              <a:t>prouzrokuju</a:t>
            </a:r>
            <a:r>
              <a:rPr lang="en-US" dirty="0"/>
              <a:t> </a:t>
            </a:r>
            <a:r>
              <a:rPr lang="en-US" dirty="0" err="1"/>
              <a:t>kolaps</a:t>
            </a:r>
            <a:r>
              <a:rPr lang="en-US" dirty="0"/>
              <a:t> </a:t>
            </a:r>
            <a:r>
              <a:rPr lang="en-US" dirty="0" err="1"/>
              <a:t>finansijskih</a:t>
            </a:r>
            <a:r>
              <a:rPr lang="en-US" dirty="0"/>
              <a:t> </a:t>
            </a:r>
            <a:r>
              <a:rPr lang="en-US" dirty="0" err="1"/>
              <a:t>posrednika</a:t>
            </a:r>
            <a:r>
              <a:rPr lang="en-US" dirty="0"/>
              <a:t>, </a:t>
            </a:r>
            <a:r>
              <a:rPr lang="en-US" dirty="0" err="1" smtClean="0"/>
              <a:t>što</a:t>
            </a:r>
            <a:r>
              <a:rPr lang="sr-Latn-ME" dirty="0" smtClean="0"/>
              <a:t> </a:t>
            </a:r>
            <a:r>
              <a:rPr lang="en-US" dirty="0" smtClean="0"/>
              <a:t>se </a:t>
            </a:r>
            <a:r>
              <a:rPr lang="en-US" dirty="0" err="1"/>
              <a:t>naziva</a:t>
            </a:r>
            <a:r>
              <a:rPr lang="en-US" dirty="0"/>
              <a:t> </a:t>
            </a:r>
            <a:r>
              <a:rPr lang="en-US" b="1" dirty="0" err="1"/>
              <a:t>finansijska</a:t>
            </a:r>
            <a:r>
              <a:rPr lang="en-US" b="1" dirty="0"/>
              <a:t> </a:t>
            </a:r>
            <a:r>
              <a:rPr lang="en-US" b="1" dirty="0" err="1"/>
              <a:t>panika</a:t>
            </a:r>
            <a:r>
              <a:rPr lang="en-US" dirty="0"/>
              <a:t>. </a:t>
            </a:r>
            <a:endParaRPr lang="sr-Latn-ME" dirty="0" smtClean="0"/>
          </a:p>
          <a:p>
            <a:r>
              <a:rPr lang="en-US" dirty="0" err="1" smtClean="0"/>
              <a:t>Usled</a:t>
            </a:r>
            <a:r>
              <a:rPr lang="en-US" dirty="0" smtClean="0"/>
              <a:t> </a:t>
            </a:r>
            <a:r>
              <a:rPr lang="en-US" dirty="0" err="1"/>
              <a:t>nedostatka</a:t>
            </a:r>
            <a:r>
              <a:rPr lang="en-US" dirty="0"/>
              <a:t> </a:t>
            </a:r>
            <a:r>
              <a:rPr lang="en-US" dirty="0" err="1"/>
              <a:t>potpunog</a:t>
            </a:r>
            <a:r>
              <a:rPr lang="en-US" dirty="0"/>
              <a:t> </a:t>
            </a:r>
            <a:r>
              <a:rPr lang="en-US" dirty="0" err="1"/>
              <a:t>poverenja</a:t>
            </a:r>
            <a:r>
              <a:rPr lang="en-US" dirty="0"/>
              <a:t> u </a:t>
            </a:r>
            <a:r>
              <a:rPr lang="en-US" dirty="0" err="1" smtClean="0"/>
              <a:t>stabilnost</a:t>
            </a:r>
            <a:r>
              <a:rPr lang="sr-Latn-ME" dirty="0" smtClean="0"/>
              <a:t> </a:t>
            </a:r>
            <a:r>
              <a:rPr lang="en-US" dirty="0" err="1" smtClean="0"/>
              <a:t>finansijskih</a:t>
            </a:r>
            <a:r>
              <a:rPr lang="en-US" dirty="0" smtClean="0"/>
              <a:t> </a:t>
            </a:r>
            <a:r>
              <a:rPr lang="en-US" dirty="0" err="1"/>
              <a:t>posrednika</a:t>
            </a:r>
            <a:r>
              <a:rPr lang="en-US" dirty="0"/>
              <a:t> </a:t>
            </a:r>
            <a:r>
              <a:rPr lang="en-US" dirty="0" err="1"/>
              <a:t>ljudi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istima</a:t>
            </a:r>
            <a:r>
              <a:rPr lang="en-US" dirty="0"/>
              <a:t> </a:t>
            </a:r>
            <a:r>
              <a:rPr lang="en-US" dirty="0" err="1"/>
              <a:t>poklonili</a:t>
            </a:r>
            <a:r>
              <a:rPr lang="en-US" dirty="0"/>
              <a:t> </a:t>
            </a:r>
            <a:r>
              <a:rPr lang="en-US" dirty="0" err="1"/>
              <a:t>poverenje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poželeti</a:t>
            </a:r>
            <a:r>
              <a:rPr lang="en-US" dirty="0"/>
              <a:t> da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 smtClean="0"/>
              <a:t>istih</a:t>
            </a:r>
            <a:r>
              <a:rPr lang="sr-Latn-ME" dirty="0" smtClean="0"/>
              <a:t> </a:t>
            </a:r>
            <a:r>
              <a:rPr lang="en-US" dirty="0" err="1" smtClean="0"/>
              <a:t>povuku</a:t>
            </a:r>
            <a:r>
              <a:rPr lang="en-US" dirty="0" smtClean="0"/>
              <a:t> </a:t>
            </a:r>
            <a:r>
              <a:rPr lang="en-US" dirty="0" err="1"/>
              <a:t>novac</a:t>
            </a:r>
            <a:r>
              <a:rPr lang="en-US" dirty="0"/>
              <a:t>. </a:t>
            </a:r>
            <a:endParaRPr lang="sr-Latn-ME" dirty="0" smtClean="0"/>
          </a:p>
          <a:p>
            <a:r>
              <a:rPr lang="en-US" dirty="0" err="1" smtClean="0"/>
              <a:t>Tako</a:t>
            </a:r>
            <a:r>
              <a:rPr lang="en-US" dirty="0" smtClean="0"/>
              <a:t> </a:t>
            </a:r>
            <a:r>
              <a:rPr lang="en-US" dirty="0"/>
              <a:t>se </a:t>
            </a:r>
            <a:r>
              <a:rPr lang="en-US" dirty="0" err="1"/>
              <a:t>dešava</a:t>
            </a:r>
            <a:r>
              <a:rPr lang="en-US" dirty="0"/>
              <a:t> da u </a:t>
            </a:r>
            <a:r>
              <a:rPr lang="en-US" dirty="0" err="1"/>
              <a:t>slučaju</a:t>
            </a:r>
            <a:r>
              <a:rPr lang="en-US" dirty="0"/>
              <a:t> </a:t>
            </a:r>
            <a:r>
              <a:rPr lang="en-US" dirty="0" err="1"/>
              <a:t>nekih</a:t>
            </a:r>
            <a:r>
              <a:rPr lang="en-US" dirty="0"/>
              <a:t> </a:t>
            </a:r>
            <a:r>
              <a:rPr lang="en-US" dirty="0" err="1"/>
              <a:t>manjih</a:t>
            </a:r>
            <a:r>
              <a:rPr lang="en-US" dirty="0"/>
              <a:t> </a:t>
            </a:r>
            <a:r>
              <a:rPr lang="en-US" dirty="0" err="1"/>
              <a:t>kriza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/>
              <a:t>ljudi</a:t>
            </a:r>
            <a:r>
              <a:rPr lang="en-US" dirty="0"/>
              <a:t> </a:t>
            </a:r>
            <a:r>
              <a:rPr lang="en-US" dirty="0" err="1"/>
              <a:t>želi</a:t>
            </a:r>
            <a:r>
              <a:rPr lang="en-US" dirty="0"/>
              <a:t> da </a:t>
            </a:r>
            <a:r>
              <a:rPr lang="en-US" dirty="0" err="1" smtClean="0"/>
              <a:t>povuče</a:t>
            </a:r>
            <a:r>
              <a:rPr lang="sr-Latn-ME" dirty="0" smtClean="0"/>
              <a:t> </a:t>
            </a:r>
            <a:r>
              <a:rPr lang="en-US" dirty="0" err="1" smtClean="0"/>
              <a:t>novac</a:t>
            </a:r>
            <a:r>
              <a:rPr lang="en-US" dirty="0" smtClean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kako</a:t>
            </a:r>
            <a:r>
              <a:rPr lang="en-US" dirty="0"/>
              <a:t> </a:t>
            </a:r>
            <a:r>
              <a:rPr lang="en-US" dirty="0" err="1"/>
              <a:t>nesolventnih</a:t>
            </a:r>
            <a:r>
              <a:rPr lang="en-US" dirty="0"/>
              <a:t> </a:t>
            </a:r>
            <a:r>
              <a:rPr lang="en-US" dirty="0" err="1"/>
              <a:t>tako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solvetnih</a:t>
            </a:r>
            <a:r>
              <a:rPr lang="en-US" dirty="0"/>
              <a:t> </a:t>
            </a:r>
            <a:r>
              <a:rPr lang="en-US" dirty="0" err="1"/>
              <a:t>finansijskih</a:t>
            </a:r>
            <a:r>
              <a:rPr lang="en-US" dirty="0"/>
              <a:t> </a:t>
            </a:r>
            <a:r>
              <a:rPr lang="en-US" dirty="0" err="1" smtClean="0"/>
              <a:t>institucij</a:t>
            </a:r>
            <a:r>
              <a:rPr lang="sr-Latn-ME" dirty="0" smtClean="0"/>
              <a:t>a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time se </a:t>
            </a:r>
            <a:r>
              <a:rPr lang="en-US" dirty="0" err="1" smtClean="0"/>
              <a:t>stvara</a:t>
            </a:r>
            <a:r>
              <a:rPr lang="sr-Latn-ME" dirty="0" smtClean="0"/>
              <a:t> </a:t>
            </a:r>
            <a:r>
              <a:rPr lang="pl-PL" dirty="0" smtClean="0"/>
              <a:t>takozvana </a:t>
            </a:r>
            <a:r>
              <a:rPr lang="pl-PL" dirty="0"/>
              <a:t>finansijska panika koja deluje po principu domino efekta i koja dovodi </a:t>
            </a:r>
            <a:r>
              <a:rPr lang="pl-PL" dirty="0" smtClean="0"/>
              <a:t>do </a:t>
            </a:r>
            <a:r>
              <a:rPr lang="en-US" dirty="0" err="1" smtClean="0"/>
              <a:t>velikih</a:t>
            </a:r>
            <a:r>
              <a:rPr lang="en-US" dirty="0" smtClean="0"/>
              <a:t> </a:t>
            </a:r>
            <a:r>
              <a:rPr lang="en-US" dirty="0" err="1"/>
              <a:t>gubitaka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uzrokuje</a:t>
            </a:r>
            <a:r>
              <a:rPr lang="en-US" dirty="0"/>
              <a:t> </a:t>
            </a:r>
            <a:r>
              <a:rPr lang="en-US" dirty="0" err="1"/>
              <a:t>velike</a:t>
            </a:r>
            <a:r>
              <a:rPr lang="en-US" dirty="0"/>
              <a:t> </a:t>
            </a:r>
            <a:r>
              <a:rPr lang="en-US" dirty="0" err="1"/>
              <a:t>štete</a:t>
            </a:r>
            <a:r>
              <a:rPr lang="en-US" dirty="0"/>
              <a:t> </a:t>
            </a:r>
            <a:r>
              <a:rPr lang="en-US" dirty="0" err="1"/>
              <a:t>celokupnoj</a:t>
            </a:r>
            <a:r>
              <a:rPr lang="en-US" dirty="0"/>
              <a:t> </a:t>
            </a:r>
            <a:r>
              <a:rPr lang="en-US" dirty="0" err="1"/>
              <a:t>ekonomiji</a:t>
            </a:r>
            <a:r>
              <a:rPr lang="en-US" dirty="0"/>
              <a:t> </a:t>
            </a:r>
            <a:r>
              <a:rPr lang="en-US" dirty="0" err="1"/>
              <a:t>jedne</a:t>
            </a:r>
            <a:r>
              <a:rPr lang="en-US" dirty="0"/>
              <a:t> </a:t>
            </a:r>
            <a:r>
              <a:rPr lang="en-US" dirty="0" err="1"/>
              <a:t>zemlje</a:t>
            </a:r>
            <a:r>
              <a:rPr lang="en-US" dirty="0"/>
              <a:t>.</a:t>
            </a:r>
          </a:p>
          <a:p>
            <a:r>
              <a:rPr lang="pl-PL" dirty="0"/>
              <a:t>Zato je vlada uvela regulacije kako bi u </a:t>
            </a:r>
            <a:r>
              <a:rPr lang="pl-PL" dirty="0" smtClean="0"/>
              <a:t>cjelini </a:t>
            </a:r>
            <a:r>
              <a:rPr lang="pl-PL" dirty="0"/>
              <a:t>zaštitila javnost i ekonomiju </a:t>
            </a:r>
            <a:r>
              <a:rPr lang="pl-PL" dirty="0" smtClean="0"/>
              <a:t>od </a:t>
            </a:r>
            <a:r>
              <a:rPr lang="en-US" dirty="0" err="1" smtClean="0"/>
              <a:t>pogubnog</a:t>
            </a:r>
            <a:r>
              <a:rPr lang="en-US" dirty="0" smtClean="0"/>
              <a:t> </a:t>
            </a:r>
            <a:r>
              <a:rPr lang="en-US" dirty="0" err="1"/>
              <a:t>uticaja</a:t>
            </a:r>
            <a:r>
              <a:rPr lang="en-US" dirty="0"/>
              <a:t> </a:t>
            </a:r>
            <a:r>
              <a:rPr lang="en-US" dirty="0" err="1"/>
              <a:t>finansijske</a:t>
            </a:r>
            <a:r>
              <a:rPr lang="en-US" dirty="0"/>
              <a:t> </a:t>
            </a:r>
            <a:r>
              <a:rPr lang="en-US" dirty="0" err="1"/>
              <a:t>panike</a:t>
            </a:r>
            <a:r>
              <a:rPr lang="en-US" dirty="0" smtClean="0"/>
              <a:t>: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27918570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 err="1"/>
              <a:t>Ograničenja</a:t>
            </a:r>
            <a:r>
              <a:rPr lang="en-US" b="1" dirty="0"/>
              <a:t> </a:t>
            </a:r>
            <a:r>
              <a:rPr lang="en-US" b="1" dirty="0" err="1"/>
              <a:t>ulaska</a:t>
            </a:r>
            <a:r>
              <a:rPr lang="en-US" b="1" dirty="0"/>
              <a:t> </a:t>
            </a:r>
            <a:r>
              <a:rPr lang="en-US" b="1" dirty="0" err="1"/>
              <a:t>na</a:t>
            </a:r>
            <a:r>
              <a:rPr lang="en-US" b="1" dirty="0"/>
              <a:t> </a:t>
            </a:r>
            <a:r>
              <a:rPr lang="en-US" b="1" dirty="0" err="1"/>
              <a:t>tržište</a:t>
            </a:r>
            <a:r>
              <a:rPr lang="en-US" dirty="0"/>
              <a:t>. </a:t>
            </a:r>
            <a:endParaRPr lang="sr-Latn-ME" dirty="0" smtClean="0"/>
          </a:p>
          <a:p>
            <a:pPr marL="0" indent="0">
              <a:buNone/>
            </a:pPr>
            <a:r>
              <a:rPr lang="en-US" dirty="0" err="1" smtClean="0"/>
              <a:t>Državne</a:t>
            </a:r>
            <a:r>
              <a:rPr lang="en-US" dirty="0" smtClean="0"/>
              <a:t> </a:t>
            </a:r>
            <a:r>
              <a:rPr lang="en-US" dirty="0" err="1"/>
              <a:t>komisije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banke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osiguravajuće</a:t>
            </a:r>
            <a:r>
              <a:rPr lang="sr-Latn-ME" dirty="0" smtClean="0"/>
              <a:t> </a:t>
            </a:r>
            <a:r>
              <a:rPr lang="vi-VN" dirty="0" smtClean="0"/>
              <a:t>institucije </a:t>
            </a:r>
            <a:r>
              <a:rPr lang="vi-VN" dirty="0"/>
              <a:t>kao i agencija za kontrolu valute su uveli stroga pravila koja uređuju ko sme </a:t>
            </a:r>
            <a:r>
              <a:rPr lang="vi-VN" dirty="0" smtClean="0"/>
              <a:t>a</a:t>
            </a:r>
            <a:r>
              <a:rPr lang="sr-Latn-ME" dirty="0" smtClean="0"/>
              <a:t> </a:t>
            </a:r>
            <a:r>
              <a:rPr lang="en-US" dirty="0" err="1" smtClean="0"/>
              <a:t>ko</a:t>
            </a:r>
            <a:r>
              <a:rPr lang="en-US" dirty="0" smtClean="0"/>
              <a:t> </a:t>
            </a:r>
            <a:r>
              <a:rPr lang="en-US" dirty="0"/>
              <a:t>ne </a:t>
            </a:r>
            <a:r>
              <a:rPr lang="en-US" dirty="0" err="1"/>
              <a:t>sme</a:t>
            </a:r>
            <a:r>
              <a:rPr lang="en-US" dirty="0"/>
              <a:t> </a:t>
            </a:r>
            <a:r>
              <a:rPr lang="en-US" dirty="0" err="1"/>
              <a:t>osnovati</a:t>
            </a:r>
            <a:r>
              <a:rPr lang="en-US" dirty="0"/>
              <a:t> </a:t>
            </a:r>
            <a:r>
              <a:rPr lang="en-US" dirty="0" err="1"/>
              <a:t>instituciju</a:t>
            </a:r>
            <a:r>
              <a:rPr lang="en-US" dirty="0"/>
              <a:t> </a:t>
            </a:r>
            <a:r>
              <a:rPr lang="en-US" dirty="0" err="1"/>
              <a:t>finansijskog</a:t>
            </a:r>
            <a:r>
              <a:rPr lang="en-US" dirty="0"/>
              <a:t> </a:t>
            </a:r>
            <a:r>
              <a:rPr lang="en-US" dirty="0" err="1"/>
              <a:t>posrednika</a:t>
            </a:r>
            <a:r>
              <a:rPr lang="en-US" dirty="0" smtClean="0"/>
              <a:t>.</a:t>
            </a:r>
            <a:endParaRPr lang="sr-Latn-ME" dirty="0" smtClean="0"/>
          </a:p>
          <a:p>
            <a:r>
              <a:rPr lang="en-US" dirty="0" smtClean="0"/>
              <a:t> </a:t>
            </a:r>
            <a:r>
              <a:rPr lang="en-US" dirty="0" err="1"/>
              <a:t>Pojedinci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grupe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 smtClean="0"/>
              <a:t>žele</a:t>
            </a:r>
            <a:r>
              <a:rPr lang="sr-Latn-ME" dirty="0" smtClean="0"/>
              <a:t> </a:t>
            </a:r>
            <a:r>
              <a:rPr lang="en-US" dirty="0" err="1" smtClean="0"/>
              <a:t>osnovati</a:t>
            </a:r>
            <a:r>
              <a:rPr lang="en-US" dirty="0" smtClean="0"/>
              <a:t> </a:t>
            </a:r>
            <a:r>
              <a:rPr lang="en-US" dirty="0" err="1"/>
              <a:t>finansijskog</a:t>
            </a:r>
            <a:r>
              <a:rPr lang="en-US" dirty="0"/>
              <a:t> </a:t>
            </a:r>
            <a:r>
              <a:rPr lang="en-US" dirty="0" err="1"/>
              <a:t>posrednika</a:t>
            </a:r>
            <a:r>
              <a:rPr lang="en-US" dirty="0"/>
              <a:t>, </a:t>
            </a:r>
            <a:r>
              <a:rPr lang="en-US" dirty="0" err="1"/>
              <a:t>poput</a:t>
            </a:r>
            <a:r>
              <a:rPr lang="en-US" dirty="0"/>
              <a:t> </a:t>
            </a:r>
            <a:r>
              <a:rPr lang="en-US" dirty="0" err="1"/>
              <a:t>banke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osiguravajućeg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moraju</a:t>
            </a:r>
            <a:r>
              <a:rPr lang="en-US" dirty="0"/>
              <a:t> </a:t>
            </a:r>
            <a:r>
              <a:rPr lang="en-US" dirty="0" smtClean="0"/>
              <a:t>od</a:t>
            </a:r>
            <a:r>
              <a:rPr lang="sr-Latn-ME" dirty="0" smtClean="0"/>
              <a:t> </a:t>
            </a:r>
            <a:r>
              <a:rPr lang="en-US" dirty="0" err="1" smtClean="0"/>
              <a:t>države</a:t>
            </a:r>
            <a:r>
              <a:rPr lang="en-US" dirty="0" smtClean="0"/>
              <a:t> </a:t>
            </a:r>
            <a:r>
              <a:rPr lang="en-US" dirty="0" err="1"/>
              <a:t>dobiti</a:t>
            </a:r>
            <a:r>
              <a:rPr lang="en-US" dirty="0"/>
              <a:t> </a:t>
            </a:r>
            <a:r>
              <a:rPr lang="en-US" dirty="0" err="1"/>
              <a:t>licencu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rad. </a:t>
            </a:r>
            <a:endParaRPr lang="sr-Latn-ME" dirty="0" smtClean="0"/>
          </a:p>
          <a:p>
            <a:r>
              <a:rPr lang="en-US" dirty="0" err="1" smtClean="0"/>
              <a:t>Licenca</a:t>
            </a:r>
            <a:r>
              <a:rPr lang="en-US" dirty="0" smtClean="0"/>
              <a:t>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odobrena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ako</a:t>
            </a:r>
            <a:r>
              <a:rPr lang="en-US" dirty="0"/>
              <a:t> se </a:t>
            </a:r>
            <a:r>
              <a:rPr lang="en-US" dirty="0" err="1"/>
              <a:t>radi</a:t>
            </a:r>
            <a:r>
              <a:rPr lang="en-US" dirty="0"/>
              <a:t> o </a:t>
            </a:r>
            <a:r>
              <a:rPr lang="en-US" dirty="0" err="1" smtClean="0"/>
              <a:t>istaknutim</a:t>
            </a:r>
            <a:r>
              <a:rPr lang="sr-Latn-ME" dirty="0" smtClean="0"/>
              <a:t> </a:t>
            </a:r>
            <a:r>
              <a:rPr lang="en-US" dirty="0" err="1" smtClean="0"/>
              <a:t>subjektima</a:t>
            </a:r>
            <a:r>
              <a:rPr lang="en-US" dirty="0"/>
              <a:t>, </a:t>
            </a:r>
            <a:r>
              <a:rPr lang="en-US" dirty="0" err="1"/>
              <a:t>nepomućene</a:t>
            </a:r>
            <a:r>
              <a:rPr lang="en-US" dirty="0"/>
              <a:t> </a:t>
            </a:r>
            <a:r>
              <a:rPr lang="en-US" dirty="0" err="1"/>
              <a:t>reputacije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velikim</a:t>
            </a:r>
            <a:r>
              <a:rPr lang="en-US" dirty="0"/>
              <a:t> </a:t>
            </a:r>
            <a:r>
              <a:rPr lang="en-US" dirty="0" err="1"/>
              <a:t>početnim</a:t>
            </a:r>
            <a:r>
              <a:rPr lang="en-US" dirty="0"/>
              <a:t> </a:t>
            </a:r>
            <a:r>
              <a:rPr lang="en-US" dirty="0" err="1"/>
              <a:t>kapitalom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24997203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 fontScale="85000" lnSpcReduction="10000"/>
          </a:bodyPr>
          <a:lstStyle/>
          <a:p>
            <a:r>
              <a:rPr lang="vi-VN" b="1" dirty="0"/>
              <a:t>Objavljivanje informacija </a:t>
            </a:r>
            <a:r>
              <a:rPr lang="vi-VN" dirty="0"/>
              <a:t>je regulisano uvođenjem strogih obaveza </a:t>
            </a:r>
            <a:r>
              <a:rPr lang="vi-VN" dirty="0" smtClean="0"/>
              <a:t>izveštavanja</a:t>
            </a:r>
            <a:r>
              <a:rPr lang="sr-Latn-ME" dirty="0" smtClean="0"/>
              <a:t> </a:t>
            </a:r>
            <a:r>
              <a:rPr lang="vi-VN" dirty="0" smtClean="0"/>
              <a:t>za </a:t>
            </a:r>
            <a:r>
              <a:rPr lang="vi-VN" dirty="0"/>
              <a:t>finansijske posrednike. </a:t>
            </a:r>
            <a:endParaRPr lang="sr-Latn-ME" dirty="0" smtClean="0"/>
          </a:p>
          <a:p>
            <a:r>
              <a:rPr lang="vi-VN" dirty="0" smtClean="0"/>
              <a:t>Njihova </a:t>
            </a:r>
            <a:r>
              <a:rPr lang="vi-VN" dirty="0"/>
              <a:t>računovodstva se moraju vršiti po strogo </a:t>
            </a:r>
            <a:r>
              <a:rPr lang="vi-VN" dirty="0" smtClean="0"/>
              <a:t>određenim</a:t>
            </a:r>
            <a:r>
              <a:rPr lang="sr-Latn-ME" dirty="0" smtClean="0"/>
              <a:t> </a:t>
            </a:r>
            <a:r>
              <a:rPr lang="vi-VN" dirty="0" smtClean="0"/>
              <a:t>načelima</a:t>
            </a:r>
            <a:r>
              <a:rPr lang="vi-VN" dirty="0"/>
              <a:t>, a njihove knjige su predmet povremenog nadzora sa obavezom da </a:t>
            </a:r>
            <a:r>
              <a:rPr lang="vi-VN" dirty="0" smtClean="0"/>
              <a:t>određene</a:t>
            </a:r>
            <a:r>
              <a:rPr lang="sr-Latn-ME" dirty="0" smtClean="0"/>
              <a:t> </a:t>
            </a:r>
            <a:r>
              <a:rPr lang="en-US" dirty="0" err="1" smtClean="0"/>
              <a:t>informacije</a:t>
            </a:r>
            <a:r>
              <a:rPr lang="en-US" dirty="0" smtClean="0"/>
              <a:t> </a:t>
            </a:r>
            <a:r>
              <a:rPr lang="en-US" dirty="0" err="1"/>
              <a:t>uvek</a:t>
            </a:r>
            <a:r>
              <a:rPr lang="en-US" dirty="0"/>
              <a:t> </a:t>
            </a:r>
            <a:r>
              <a:rPr lang="en-US" dirty="0" err="1"/>
              <a:t>moraju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raspolaganju</a:t>
            </a:r>
            <a:r>
              <a:rPr lang="en-US" dirty="0"/>
              <a:t> </a:t>
            </a:r>
            <a:r>
              <a:rPr lang="en-US" dirty="0" err="1"/>
              <a:t>javnosti</a:t>
            </a:r>
            <a:r>
              <a:rPr lang="en-US" dirty="0"/>
              <a:t>.</a:t>
            </a:r>
            <a:endParaRPr lang="sr-Latn-ME" dirty="0"/>
          </a:p>
          <a:p>
            <a:r>
              <a:rPr lang="en-US" dirty="0"/>
              <a:t> </a:t>
            </a:r>
            <a:r>
              <a:rPr lang="en-US" dirty="0" err="1"/>
              <a:t>Isto</a:t>
            </a:r>
            <a:r>
              <a:rPr lang="en-US" dirty="0"/>
              <a:t> </a:t>
            </a:r>
            <a:r>
              <a:rPr lang="en-US" dirty="0" err="1"/>
              <a:t>tako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korporacije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sr-Latn-ME" dirty="0"/>
              <a:t> </a:t>
            </a:r>
            <a:r>
              <a:rPr lang="en-US" dirty="0" err="1"/>
              <a:t>emituju</a:t>
            </a:r>
            <a:r>
              <a:rPr lang="en-US" dirty="0"/>
              <a:t> </a:t>
            </a:r>
            <a:r>
              <a:rPr lang="en-US" dirty="0" err="1"/>
              <a:t>obveznice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akcije</a:t>
            </a:r>
            <a:r>
              <a:rPr lang="en-US" dirty="0"/>
              <a:t> </a:t>
            </a:r>
            <a:r>
              <a:rPr lang="en-US" dirty="0" err="1"/>
              <a:t>obavezne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da </a:t>
            </a:r>
            <a:r>
              <a:rPr lang="en-US" dirty="0" err="1"/>
              <a:t>daju</a:t>
            </a:r>
            <a:r>
              <a:rPr lang="en-US" dirty="0"/>
              <a:t> </a:t>
            </a:r>
            <a:r>
              <a:rPr lang="en-US" dirty="0" err="1"/>
              <a:t>detaljne</a:t>
            </a:r>
            <a:r>
              <a:rPr lang="en-US" dirty="0"/>
              <a:t> </a:t>
            </a:r>
            <a:r>
              <a:rPr lang="en-US" dirty="0" err="1"/>
              <a:t>izveštaje</a:t>
            </a:r>
            <a:r>
              <a:rPr lang="en-US" dirty="0"/>
              <a:t> o </a:t>
            </a:r>
            <a:r>
              <a:rPr lang="en-US" dirty="0" err="1"/>
              <a:t>svojoj</a:t>
            </a:r>
            <a:r>
              <a:rPr lang="en-US" dirty="0"/>
              <a:t> </a:t>
            </a:r>
            <a:r>
              <a:rPr lang="en-US" dirty="0" err="1"/>
              <a:t>imovini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sr-Latn-ME" dirty="0"/>
              <a:t> </a:t>
            </a:r>
            <a:r>
              <a:rPr lang="en-US" dirty="0" err="1"/>
              <a:t>obavezama</a:t>
            </a:r>
            <a:r>
              <a:rPr lang="en-US" dirty="0"/>
              <a:t>, </a:t>
            </a:r>
            <a:r>
              <a:rPr lang="en-US" dirty="0" err="1"/>
              <a:t>zaradama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prodajama</a:t>
            </a:r>
            <a:r>
              <a:rPr lang="en-US" dirty="0"/>
              <a:t> 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zakonski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kažnjive</a:t>
            </a:r>
            <a:r>
              <a:rPr lang="en-US" dirty="0"/>
              <a:t> </a:t>
            </a:r>
            <a:r>
              <a:rPr lang="en-US" dirty="0" err="1"/>
              <a:t>trgovine</a:t>
            </a:r>
            <a:r>
              <a:rPr lang="en-US" dirty="0"/>
              <a:t> </a:t>
            </a:r>
            <a:r>
              <a:rPr lang="en-US" dirty="0" err="1" smtClean="0"/>
              <a:t>povlašćenim</a:t>
            </a:r>
            <a:r>
              <a:rPr lang="sr-Latn-ME" dirty="0" smtClean="0"/>
              <a:t> </a:t>
            </a:r>
            <a:r>
              <a:rPr lang="en-US" dirty="0" err="1" smtClean="0"/>
              <a:t>informacijama</a:t>
            </a:r>
            <a:r>
              <a:rPr lang="en-US" dirty="0"/>
              <a:t>, </a:t>
            </a:r>
            <a:r>
              <a:rPr lang="en-US" dirty="0" err="1"/>
              <a:t>dakle</a:t>
            </a:r>
            <a:r>
              <a:rPr lang="en-US" dirty="0"/>
              <a:t> </a:t>
            </a:r>
            <a:r>
              <a:rPr lang="en-US" dirty="0" err="1"/>
              <a:t>onim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nisu</a:t>
            </a:r>
            <a:r>
              <a:rPr lang="en-US" dirty="0"/>
              <a:t> </a:t>
            </a:r>
            <a:r>
              <a:rPr lang="en-US" dirty="0" err="1"/>
              <a:t>dostupne</a:t>
            </a:r>
            <a:r>
              <a:rPr lang="en-US" dirty="0"/>
              <a:t> </a:t>
            </a:r>
            <a:r>
              <a:rPr lang="en-US" dirty="0" err="1"/>
              <a:t>svim</a:t>
            </a:r>
            <a:r>
              <a:rPr lang="en-US" dirty="0"/>
              <a:t> </a:t>
            </a:r>
            <a:r>
              <a:rPr lang="en-US" dirty="0" err="1"/>
              <a:t>investitorima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finansijskom</a:t>
            </a:r>
            <a:r>
              <a:rPr lang="en-US" dirty="0"/>
              <a:t> </a:t>
            </a:r>
            <a:r>
              <a:rPr lang="en-US" dirty="0" err="1"/>
              <a:t>tržištu</a:t>
            </a:r>
            <a:r>
              <a:rPr lang="en-US" dirty="0"/>
              <a:t>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90963738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/>
          </a:bodyPr>
          <a:lstStyle/>
          <a:p>
            <a:r>
              <a:rPr lang="en-US" b="1" dirty="0" err="1"/>
              <a:t>Ograničenja</a:t>
            </a:r>
            <a:r>
              <a:rPr lang="en-US" b="1" dirty="0"/>
              <a:t> </a:t>
            </a:r>
            <a:r>
              <a:rPr lang="en-US" b="1" dirty="0" err="1"/>
              <a:t>ulaganja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aktivnosti</a:t>
            </a:r>
            <a:r>
              <a:rPr lang="en-US" b="1" dirty="0"/>
              <a:t> </a:t>
            </a:r>
            <a:r>
              <a:rPr lang="en-US" dirty="0" err="1"/>
              <a:t>postoje</a:t>
            </a:r>
            <a:r>
              <a:rPr lang="en-US" dirty="0"/>
              <a:t> u </a:t>
            </a:r>
            <a:r>
              <a:rPr lang="en-US" dirty="0" err="1"/>
              <a:t>vidu</a:t>
            </a:r>
            <a:r>
              <a:rPr lang="en-US" dirty="0"/>
              <a:t> </a:t>
            </a:r>
            <a:r>
              <a:rPr lang="en-US" dirty="0" err="1"/>
              <a:t>ograničenja</a:t>
            </a:r>
            <a:r>
              <a:rPr lang="en-US" dirty="0"/>
              <a:t> </a:t>
            </a:r>
            <a:r>
              <a:rPr lang="en-US" dirty="0" err="1"/>
              <a:t>prirode</a:t>
            </a:r>
            <a:r>
              <a:rPr lang="en-US" dirty="0"/>
              <a:t> </a:t>
            </a:r>
            <a:r>
              <a:rPr lang="en-US" dirty="0" err="1"/>
              <a:t>aktivnosti</a:t>
            </a:r>
            <a:r>
              <a:rPr lang="sr-Latn-ME" dirty="0"/>
              <a:t> </a:t>
            </a:r>
            <a:r>
              <a:rPr lang="en-US" dirty="0" err="1"/>
              <a:t>kojom</a:t>
            </a:r>
            <a:r>
              <a:rPr lang="en-US" dirty="0"/>
              <a:t> se </a:t>
            </a:r>
            <a:r>
              <a:rPr lang="en-US" dirty="0" err="1"/>
              <a:t>posrednici</a:t>
            </a:r>
            <a:r>
              <a:rPr lang="en-US" dirty="0"/>
              <a:t> </a:t>
            </a:r>
            <a:r>
              <a:rPr lang="en-US" dirty="0" err="1" smtClean="0"/>
              <a:t>sm</a:t>
            </a:r>
            <a:r>
              <a:rPr lang="sr-Latn-ME" dirty="0" smtClean="0"/>
              <a:t>i</a:t>
            </a:r>
            <a:r>
              <a:rPr lang="en-US" dirty="0" err="1" smtClean="0"/>
              <a:t>ju</a:t>
            </a:r>
            <a:r>
              <a:rPr lang="en-US" dirty="0" smtClean="0"/>
              <a:t> </a:t>
            </a:r>
            <a:r>
              <a:rPr lang="en-US" dirty="0" err="1"/>
              <a:t>baviti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u </a:t>
            </a:r>
            <a:r>
              <a:rPr lang="en-US" dirty="0" err="1"/>
              <a:t>pogledu</a:t>
            </a:r>
            <a:r>
              <a:rPr lang="en-US" dirty="0"/>
              <a:t> </a:t>
            </a:r>
            <a:r>
              <a:rPr lang="en-US" dirty="0" err="1"/>
              <a:t>vrsta</a:t>
            </a:r>
            <a:r>
              <a:rPr lang="en-US" dirty="0"/>
              <a:t> </a:t>
            </a:r>
            <a:r>
              <a:rPr lang="en-US" dirty="0" err="1"/>
              <a:t>imovine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posrednici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sr-Latn-ME" dirty="0"/>
              <a:t> </a:t>
            </a:r>
            <a:r>
              <a:rPr lang="en-US" dirty="0" err="1"/>
              <a:t>držati</a:t>
            </a:r>
            <a:r>
              <a:rPr lang="en-US" dirty="0" smtClean="0"/>
              <a:t>.</a:t>
            </a:r>
            <a:endParaRPr lang="sr-Latn-ME" dirty="0" smtClean="0"/>
          </a:p>
          <a:p>
            <a:r>
              <a:rPr lang="en-US" dirty="0" smtClean="0"/>
              <a:t> </a:t>
            </a:r>
            <a:r>
              <a:rPr lang="en-US" dirty="0"/>
              <a:t>Da bi se </a:t>
            </a:r>
            <a:r>
              <a:rPr lang="en-US" dirty="0" err="1"/>
              <a:t>postigao</a:t>
            </a:r>
            <a:r>
              <a:rPr lang="en-US" dirty="0"/>
              <a:t> </a:t>
            </a:r>
            <a:r>
              <a:rPr lang="en-US" dirty="0" err="1"/>
              <a:t>osećaj</a:t>
            </a:r>
            <a:r>
              <a:rPr lang="en-US" dirty="0"/>
              <a:t> </a:t>
            </a:r>
            <a:r>
              <a:rPr lang="en-US" dirty="0" err="1"/>
              <a:t>sigurnosti</a:t>
            </a:r>
            <a:r>
              <a:rPr lang="en-US" dirty="0"/>
              <a:t> </a:t>
            </a:r>
            <a:r>
              <a:rPr lang="en-US" dirty="0" err="1"/>
              <a:t>ulagača</a:t>
            </a:r>
            <a:r>
              <a:rPr lang="en-US" dirty="0"/>
              <a:t> u </a:t>
            </a:r>
            <a:r>
              <a:rPr lang="en-US" dirty="0" err="1"/>
              <a:t>institucije</a:t>
            </a:r>
            <a:r>
              <a:rPr lang="en-US" dirty="0"/>
              <a:t> </a:t>
            </a:r>
            <a:r>
              <a:rPr lang="en-US" dirty="0" err="1"/>
              <a:t>finansijskih</a:t>
            </a:r>
            <a:r>
              <a:rPr lang="en-US" dirty="0"/>
              <a:t> </a:t>
            </a:r>
            <a:r>
              <a:rPr lang="en-US" dirty="0" err="1"/>
              <a:t>posrednika</a:t>
            </a:r>
            <a:r>
              <a:rPr lang="sr-Latn-ME" dirty="0"/>
              <a:t> </a:t>
            </a:r>
            <a:r>
              <a:rPr lang="en-US" dirty="0" err="1"/>
              <a:t>jedan</a:t>
            </a:r>
            <a:r>
              <a:rPr lang="en-US" dirty="0"/>
              <a:t> od </a:t>
            </a:r>
            <a:r>
              <a:rPr lang="en-US" dirty="0" err="1"/>
              <a:t>načina</a:t>
            </a:r>
            <a:r>
              <a:rPr lang="en-US" dirty="0"/>
              <a:t> je </a:t>
            </a:r>
            <a:r>
              <a:rPr lang="en-US" dirty="0" err="1"/>
              <a:t>ograničenje</a:t>
            </a:r>
            <a:r>
              <a:rPr lang="en-US" dirty="0"/>
              <a:t> </a:t>
            </a:r>
            <a:r>
              <a:rPr lang="en-US" dirty="0" err="1"/>
              <a:t>njihovog</a:t>
            </a:r>
            <a:r>
              <a:rPr lang="en-US" dirty="0"/>
              <a:t> </a:t>
            </a:r>
            <a:r>
              <a:rPr lang="en-US" dirty="0" err="1"/>
              <a:t>angažmana</a:t>
            </a:r>
            <a:r>
              <a:rPr lang="en-US" dirty="0"/>
              <a:t> u </a:t>
            </a:r>
            <a:r>
              <a:rPr lang="en-US" dirty="0" err="1"/>
              <a:t>rizičnim</a:t>
            </a:r>
            <a:r>
              <a:rPr lang="en-US" dirty="0"/>
              <a:t> </a:t>
            </a:r>
            <a:r>
              <a:rPr lang="en-US" dirty="0" err="1"/>
              <a:t>aktivnostima</a:t>
            </a:r>
            <a:r>
              <a:rPr lang="en-US" dirty="0"/>
              <a:t>. </a:t>
            </a:r>
            <a:endParaRPr lang="sr-Latn-ME" dirty="0" smtClean="0"/>
          </a:p>
          <a:p>
            <a:r>
              <a:rPr lang="en-US" dirty="0" err="1" smtClean="0"/>
              <a:t>Recimo</a:t>
            </a:r>
            <a:r>
              <a:rPr lang="sr-Latn-ME" dirty="0" smtClean="0"/>
              <a:t> </a:t>
            </a:r>
            <a:r>
              <a:rPr lang="en-US" dirty="0" err="1"/>
              <a:t>komercijalno</a:t>
            </a:r>
            <a:r>
              <a:rPr lang="en-US" dirty="0"/>
              <a:t> </a:t>
            </a:r>
            <a:r>
              <a:rPr lang="en-US" dirty="0" err="1"/>
              <a:t>bankarstvo</a:t>
            </a:r>
            <a:r>
              <a:rPr lang="en-US" dirty="0"/>
              <a:t> </a:t>
            </a:r>
            <a:r>
              <a:rPr lang="en-US" dirty="0" err="1"/>
              <a:t>nije</a:t>
            </a:r>
            <a:r>
              <a:rPr lang="en-US" dirty="0"/>
              <a:t> </a:t>
            </a:r>
            <a:r>
              <a:rPr lang="en-US" dirty="0" err="1"/>
              <a:t>smelo</a:t>
            </a:r>
            <a:r>
              <a:rPr lang="en-US" dirty="0"/>
              <a:t> da se </a:t>
            </a:r>
            <a:r>
              <a:rPr lang="en-US" dirty="0" err="1"/>
              <a:t>bavi</a:t>
            </a:r>
            <a:r>
              <a:rPr lang="en-US" dirty="0"/>
              <a:t> </a:t>
            </a:r>
            <a:r>
              <a:rPr lang="en-US" dirty="0" err="1"/>
              <a:t>rizičnijim</a:t>
            </a:r>
            <a:r>
              <a:rPr lang="en-US" dirty="0"/>
              <a:t> </a:t>
            </a:r>
            <a:r>
              <a:rPr lang="en-US" dirty="0" err="1"/>
              <a:t>poduhvatima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bili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44321373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err="1" smtClean="0"/>
              <a:t>dozvoljeni</a:t>
            </a:r>
            <a:r>
              <a:rPr lang="en-US" dirty="0" smtClean="0"/>
              <a:t> </a:t>
            </a:r>
            <a:r>
              <a:rPr lang="en-US" dirty="0" err="1" smtClean="0"/>
              <a:t>investicionim</a:t>
            </a:r>
            <a:r>
              <a:rPr lang="en-US" dirty="0" smtClean="0"/>
              <a:t> </a:t>
            </a:r>
            <a:r>
              <a:rPr lang="en-US" dirty="0" err="1" smtClean="0"/>
              <a:t>bankama</a:t>
            </a:r>
            <a:r>
              <a:rPr lang="en-US" dirty="0" smtClean="0"/>
              <a:t>. </a:t>
            </a:r>
            <a:r>
              <a:rPr lang="en-US" dirty="0" err="1" smtClean="0"/>
              <a:t>Isto</a:t>
            </a:r>
            <a:r>
              <a:rPr lang="en-US" dirty="0" smtClean="0"/>
              <a:t> </a:t>
            </a:r>
            <a:r>
              <a:rPr lang="en-US" dirty="0" err="1" smtClean="0"/>
              <a:t>tako</a:t>
            </a:r>
            <a:r>
              <a:rPr lang="en-US" dirty="0" smtClean="0"/>
              <a:t> </a:t>
            </a:r>
            <a:r>
              <a:rPr lang="en-US" dirty="0" err="1" smtClean="0"/>
              <a:t>još</a:t>
            </a:r>
            <a:r>
              <a:rPr lang="en-US" dirty="0" smtClean="0"/>
              <a:t> </a:t>
            </a:r>
            <a:r>
              <a:rPr lang="en-US" dirty="0" err="1" smtClean="0"/>
              <a:t>jedan</a:t>
            </a:r>
            <a:r>
              <a:rPr lang="en-US" dirty="0" smtClean="0"/>
              <a:t> od </a:t>
            </a:r>
            <a:r>
              <a:rPr lang="en-US" dirty="0" err="1" smtClean="0"/>
              <a:t>načina</a:t>
            </a:r>
            <a:r>
              <a:rPr lang="en-US" dirty="0" smtClean="0"/>
              <a:t> je </a:t>
            </a:r>
            <a:r>
              <a:rPr lang="en-US" dirty="0" err="1" smtClean="0"/>
              <a:t>zabrana</a:t>
            </a:r>
            <a:r>
              <a:rPr lang="en-US" dirty="0" smtClean="0"/>
              <a:t> </a:t>
            </a:r>
            <a:r>
              <a:rPr lang="en-US" dirty="0" err="1" smtClean="0"/>
              <a:t>držanja</a:t>
            </a:r>
            <a:r>
              <a:rPr lang="en-US" dirty="0" smtClean="0"/>
              <a:t> </a:t>
            </a:r>
            <a:r>
              <a:rPr lang="en-US" dirty="0" err="1" smtClean="0"/>
              <a:t>neke</a:t>
            </a:r>
            <a:r>
              <a:rPr lang="sr-Latn-ME" dirty="0" smtClean="0"/>
              <a:t> </a:t>
            </a:r>
            <a:r>
              <a:rPr lang="vi-VN" dirty="0" smtClean="0"/>
              <a:t>vrste rizične imovine ili u blažoj verziji ograničavanje držanja rizične aktive na određene</a:t>
            </a:r>
            <a:r>
              <a:rPr lang="sr-Latn-ME" dirty="0" smtClean="0"/>
              <a:t> </a:t>
            </a:r>
            <a:r>
              <a:rPr lang="en-US" dirty="0" err="1" smtClean="0"/>
              <a:t>iznose</a:t>
            </a:r>
            <a:r>
              <a:rPr lang="en-US" dirty="0" smtClean="0"/>
              <a:t>. </a:t>
            </a:r>
            <a:endParaRPr lang="sr-Latn-ME" dirty="0" smtClean="0"/>
          </a:p>
          <a:p>
            <a:r>
              <a:rPr lang="en-US" dirty="0" err="1" smtClean="0"/>
              <a:t>Tako</a:t>
            </a:r>
            <a:r>
              <a:rPr lang="en-US" dirty="0" smtClean="0"/>
              <a:t> je </a:t>
            </a:r>
            <a:r>
              <a:rPr lang="en-US" dirty="0" err="1" smtClean="0"/>
              <a:t>fondovima</a:t>
            </a:r>
            <a:r>
              <a:rPr lang="en-US" dirty="0" smtClean="0"/>
              <a:t> </a:t>
            </a:r>
            <a:r>
              <a:rPr lang="en-US" dirty="0" err="1" smtClean="0"/>
              <a:t>životnog</a:t>
            </a:r>
            <a:r>
              <a:rPr lang="en-US" dirty="0" smtClean="0"/>
              <a:t> </a:t>
            </a:r>
            <a:r>
              <a:rPr lang="en-US" dirty="0" err="1" smtClean="0"/>
              <a:t>osiguranja</a:t>
            </a:r>
            <a:r>
              <a:rPr lang="en-US" dirty="0" smtClean="0"/>
              <a:t> </a:t>
            </a:r>
            <a:r>
              <a:rPr lang="en-US" dirty="0" err="1" smtClean="0"/>
              <a:t>dozvoljen</a:t>
            </a:r>
            <a:r>
              <a:rPr lang="en-US" dirty="0" smtClean="0"/>
              <a:t> </a:t>
            </a:r>
            <a:r>
              <a:rPr lang="en-US" dirty="0" err="1" smtClean="0"/>
              <a:t>samo</a:t>
            </a:r>
            <a:r>
              <a:rPr lang="en-US" dirty="0" smtClean="0"/>
              <a:t> </a:t>
            </a:r>
            <a:r>
              <a:rPr lang="en-US" dirty="0" err="1" smtClean="0"/>
              <a:t>ograničeni</a:t>
            </a:r>
            <a:r>
              <a:rPr lang="en-US" dirty="0" smtClean="0"/>
              <a:t> </a:t>
            </a:r>
            <a:r>
              <a:rPr lang="en-US" dirty="0" err="1" smtClean="0"/>
              <a:t>iznos</a:t>
            </a:r>
            <a:r>
              <a:rPr lang="en-US" dirty="0" smtClean="0"/>
              <a:t> </a:t>
            </a:r>
            <a:r>
              <a:rPr lang="en-US" dirty="0" err="1" smtClean="0"/>
              <a:t>ulaganja</a:t>
            </a:r>
            <a:r>
              <a:rPr lang="sr-Latn-ME" dirty="0" smtClean="0"/>
              <a:t> </a:t>
            </a:r>
            <a:r>
              <a:rPr lang="en-US" dirty="0" smtClean="0"/>
              <a:t>u </a:t>
            </a:r>
            <a:r>
              <a:rPr lang="en-US" dirty="0" err="1" smtClean="0"/>
              <a:t>akcije</a:t>
            </a:r>
            <a:r>
              <a:rPr lang="en-US" dirty="0" smtClean="0"/>
              <a:t>, a </a:t>
            </a:r>
            <a:r>
              <a:rPr lang="en-US" dirty="0" err="1" smtClean="0"/>
              <a:t>poslovnim</a:t>
            </a:r>
            <a:r>
              <a:rPr lang="en-US" dirty="0" smtClean="0"/>
              <a:t> </a:t>
            </a:r>
            <a:r>
              <a:rPr lang="en-US" dirty="0" err="1" smtClean="0"/>
              <a:t>bankama</a:t>
            </a:r>
            <a:r>
              <a:rPr lang="en-US" dirty="0" smtClean="0"/>
              <a:t> </a:t>
            </a:r>
            <a:r>
              <a:rPr lang="en-US" dirty="0" err="1" smtClean="0"/>
              <a:t>uopšte</a:t>
            </a:r>
            <a:r>
              <a:rPr lang="en-US" dirty="0" smtClean="0"/>
              <a:t> </a:t>
            </a:r>
            <a:r>
              <a:rPr lang="en-US" dirty="0" err="1" smtClean="0"/>
              <a:t>nije</a:t>
            </a:r>
            <a:r>
              <a:rPr lang="en-US" dirty="0" smtClean="0"/>
              <a:t> </a:t>
            </a:r>
            <a:r>
              <a:rPr lang="en-US" dirty="0" err="1" smtClean="0"/>
              <a:t>dozvoljeno</a:t>
            </a:r>
            <a:r>
              <a:rPr lang="en-US" dirty="0" smtClean="0"/>
              <a:t> </a:t>
            </a:r>
            <a:r>
              <a:rPr lang="en-US" dirty="0" err="1" smtClean="0"/>
              <a:t>ulaganje</a:t>
            </a:r>
            <a:r>
              <a:rPr lang="en-US" dirty="0" smtClean="0"/>
              <a:t> u </a:t>
            </a:r>
            <a:r>
              <a:rPr lang="en-US" dirty="0" err="1" smtClean="0"/>
              <a:t>obične</a:t>
            </a:r>
            <a:r>
              <a:rPr lang="en-US" dirty="0" smtClean="0"/>
              <a:t> </a:t>
            </a:r>
            <a:r>
              <a:rPr lang="en-US" dirty="0" err="1" smtClean="0"/>
              <a:t>akcije</a:t>
            </a:r>
            <a:r>
              <a:rPr lang="en-US" dirty="0" smtClean="0"/>
              <a:t>, </a:t>
            </a:r>
            <a:r>
              <a:rPr lang="en-US" dirty="0" err="1" smtClean="0"/>
              <a:t>zbog</a:t>
            </a:r>
            <a:r>
              <a:rPr lang="sr-Latn-ME" dirty="0" smtClean="0"/>
              <a:t> </a:t>
            </a:r>
            <a:r>
              <a:rPr lang="en-US" dirty="0" err="1" smtClean="0"/>
              <a:t>podložnosti</a:t>
            </a:r>
            <a:r>
              <a:rPr lang="en-US" dirty="0" smtClean="0"/>
              <a:t> c</a:t>
            </a:r>
            <a:r>
              <a:rPr lang="sr-Latn-ME" dirty="0" smtClean="0"/>
              <a:t>ij</a:t>
            </a:r>
            <a:r>
              <a:rPr lang="en-US" dirty="0" err="1" smtClean="0"/>
              <a:t>ena</a:t>
            </a:r>
            <a:r>
              <a:rPr lang="en-US" dirty="0" smtClean="0"/>
              <a:t> </a:t>
            </a:r>
            <a:r>
              <a:rPr lang="en-US" dirty="0" err="1" smtClean="0"/>
              <a:t>ovih</a:t>
            </a:r>
            <a:r>
              <a:rPr lang="en-US" dirty="0" smtClean="0"/>
              <a:t> </a:t>
            </a:r>
            <a:r>
              <a:rPr lang="en-US" dirty="0" err="1" smtClean="0"/>
              <a:t>instrumenata</a:t>
            </a:r>
            <a:r>
              <a:rPr lang="en-US" dirty="0" smtClean="0"/>
              <a:t> </a:t>
            </a:r>
            <a:r>
              <a:rPr lang="en-US" dirty="0" err="1" smtClean="0"/>
              <a:t>čestim</a:t>
            </a:r>
            <a:r>
              <a:rPr lang="en-US" dirty="0" smtClean="0"/>
              <a:t> prom</a:t>
            </a:r>
            <a:r>
              <a:rPr lang="sr-Latn-ME" dirty="0" smtClean="0"/>
              <a:t>j</a:t>
            </a:r>
            <a:r>
              <a:rPr lang="en-US" dirty="0" err="1" smtClean="0"/>
              <a:t>enama</a:t>
            </a:r>
            <a:r>
              <a:rPr lang="en-US" dirty="0" smtClean="0"/>
              <a:t>.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="" xmlns:p14="http://schemas.microsoft.com/office/powerpoint/2010/main" val="97720043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rmAutofit fontScale="92500" lnSpcReduction="20000"/>
          </a:bodyPr>
          <a:lstStyle/>
          <a:p>
            <a:r>
              <a:rPr lang="pt-BR" b="1" dirty="0"/>
              <a:t>Osiguranje depozita</a:t>
            </a:r>
            <a:r>
              <a:rPr lang="pt-BR" dirty="0"/>
              <a:t>. Država može osigurati ljude koji </a:t>
            </a:r>
            <a:r>
              <a:rPr lang="pt-BR" dirty="0" smtClean="0"/>
              <a:t>pov</a:t>
            </a:r>
            <a:r>
              <a:rPr lang="sr-Latn-ME" dirty="0" smtClean="0"/>
              <a:t>j</a:t>
            </a:r>
            <a:r>
              <a:rPr lang="pt-BR" dirty="0" smtClean="0"/>
              <a:t>eravaju </a:t>
            </a:r>
            <a:r>
              <a:rPr lang="pt-BR" dirty="0"/>
              <a:t>svoja sredstva</a:t>
            </a:r>
            <a:r>
              <a:rPr lang="sr-Latn-ME" dirty="0"/>
              <a:t> </a:t>
            </a:r>
            <a:r>
              <a:rPr lang="en-US" dirty="0" err="1"/>
              <a:t>finansijskim</a:t>
            </a:r>
            <a:r>
              <a:rPr lang="en-US" dirty="0"/>
              <a:t> </a:t>
            </a:r>
            <a:r>
              <a:rPr lang="en-US" dirty="0" err="1"/>
              <a:t>posrednicima</a:t>
            </a:r>
            <a:r>
              <a:rPr lang="en-US" dirty="0"/>
              <a:t> od </a:t>
            </a:r>
            <a:r>
              <a:rPr lang="en-US" dirty="0" err="1"/>
              <a:t>bilo</a:t>
            </a:r>
            <a:r>
              <a:rPr lang="en-US" dirty="0"/>
              <a:t> </a:t>
            </a:r>
            <a:r>
              <a:rPr lang="en-US" dirty="0" err="1"/>
              <a:t>kakvog</a:t>
            </a:r>
            <a:r>
              <a:rPr lang="en-US" dirty="0"/>
              <a:t> </a:t>
            </a:r>
            <a:r>
              <a:rPr lang="en-US" dirty="0" err="1"/>
              <a:t>finansijskog</a:t>
            </a:r>
            <a:r>
              <a:rPr lang="en-US" dirty="0"/>
              <a:t> </a:t>
            </a:r>
            <a:r>
              <a:rPr lang="en-US" dirty="0" err="1"/>
              <a:t>gubitka</a:t>
            </a:r>
            <a:r>
              <a:rPr lang="en-US" dirty="0"/>
              <a:t> u </a:t>
            </a:r>
            <a:r>
              <a:rPr lang="en-US" dirty="0" err="1"/>
              <a:t>slučaju</a:t>
            </a:r>
            <a:r>
              <a:rPr lang="en-US" dirty="0"/>
              <a:t> </a:t>
            </a:r>
            <a:r>
              <a:rPr lang="en-US" dirty="0" err="1"/>
              <a:t>propasti</a:t>
            </a:r>
            <a:r>
              <a:rPr lang="sr-Latn-ME" dirty="0"/>
              <a:t> </a:t>
            </a:r>
            <a:r>
              <a:rPr lang="pl-PL" dirty="0"/>
              <a:t>posrednika. </a:t>
            </a:r>
            <a:endParaRPr lang="pl-PL" dirty="0" smtClean="0"/>
          </a:p>
          <a:p>
            <a:r>
              <a:rPr lang="pl-PL" dirty="0" smtClean="0"/>
              <a:t>Naša </a:t>
            </a:r>
            <a:r>
              <a:rPr lang="pl-PL" dirty="0"/>
              <a:t>agencija je </a:t>
            </a:r>
            <a:r>
              <a:rPr lang="pl-PL" dirty="0" smtClean="0"/>
              <a:t>Agencija </a:t>
            </a:r>
            <a:r>
              <a:rPr lang="pl-PL" dirty="0"/>
              <a:t>za osiguranje </a:t>
            </a:r>
            <a:r>
              <a:rPr lang="pl-PL" dirty="0" smtClean="0"/>
              <a:t>depozita</a:t>
            </a:r>
            <a:r>
              <a:rPr lang="pl-PL" dirty="0"/>
              <a:t> </a:t>
            </a:r>
            <a:r>
              <a:rPr lang="pl-PL" dirty="0" smtClean="0"/>
              <a:t>koja </a:t>
            </a:r>
            <a:r>
              <a:rPr lang="en-US" dirty="0" err="1"/>
              <a:t>osigurava</a:t>
            </a:r>
            <a:r>
              <a:rPr lang="en-US" dirty="0"/>
              <a:t> </a:t>
            </a:r>
            <a:r>
              <a:rPr lang="en-US" dirty="0" err="1"/>
              <a:t>gubitka</a:t>
            </a:r>
            <a:r>
              <a:rPr lang="en-US" dirty="0"/>
              <a:t> </a:t>
            </a:r>
            <a:r>
              <a:rPr lang="en-US" dirty="0" err="1"/>
              <a:t>svakog</a:t>
            </a:r>
            <a:r>
              <a:rPr lang="en-US" dirty="0"/>
              <a:t> </a:t>
            </a:r>
            <a:r>
              <a:rPr lang="en-US" dirty="0" err="1"/>
              <a:t>pojedinog</a:t>
            </a:r>
            <a:r>
              <a:rPr lang="en-US" dirty="0"/>
              <a:t> </a:t>
            </a:r>
            <a:r>
              <a:rPr lang="en-US" dirty="0" err="1"/>
              <a:t>štediše</a:t>
            </a:r>
            <a:r>
              <a:rPr lang="en-US" dirty="0"/>
              <a:t> u </a:t>
            </a:r>
            <a:r>
              <a:rPr lang="en-US" dirty="0" err="1"/>
              <a:t>svakoj</a:t>
            </a:r>
            <a:r>
              <a:rPr lang="en-US" dirty="0"/>
              <a:t> </a:t>
            </a:r>
            <a:r>
              <a:rPr lang="en-US" dirty="0" err="1"/>
              <a:t>pojedinoj</a:t>
            </a:r>
            <a:r>
              <a:rPr lang="en-US" dirty="0"/>
              <a:t> </a:t>
            </a:r>
            <a:r>
              <a:rPr lang="en-US" dirty="0" err="1"/>
              <a:t>banci</a:t>
            </a:r>
            <a:r>
              <a:rPr lang="en-US" dirty="0"/>
              <a:t> do </a:t>
            </a:r>
            <a:r>
              <a:rPr lang="en-US" dirty="0" err="1"/>
              <a:t>iznosa</a:t>
            </a:r>
            <a:r>
              <a:rPr lang="en-US" dirty="0"/>
              <a:t> od</a:t>
            </a:r>
            <a:r>
              <a:rPr lang="sr-Latn-ME" dirty="0"/>
              <a:t> </a:t>
            </a:r>
            <a:r>
              <a:rPr lang="sr-Latn-ME" dirty="0" smtClean="0"/>
              <a:t>50KM </a:t>
            </a:r>
            <a:r>
              <a:rPr lang="en-US" dirty="0" err="1" smtClean="0"/>
              <a:t>po</a:t>
            </a:r>
            <a:r>
              <a:rPr lang="en-US" dirty="0" smtClean="0"/>
              <a:t> </a:t>
            </a:r>
            <a:r>
              <a:rPr lang="en-US" dirty="0" err="1"/>
              <a:t>računu</a:t>
            </a:r>
            <a:r>
              <a:rPr lang="en-US" dirty="0"/>
              <a:t>. </a:t>
            </a:r>
            <a:endParaRPr lang="sr-Latn-ME" dirty="0" smtClean="0"/>
          </a:p>
          <a:p>
            <a:r>
              <a:rPr lang="en-US" dirty="0" err="1" smtClean="0"/>
              <a:t>Sve</a:t>
            </a:r>
            <a:r>
              <a:rPr lang="en-US" dirty="0" smtClean="0"/>
              <a:t> </a:t>
            </a:r>
            <a:r>
              <a:rPr lang="en-US" dirty="0" err="1"/>
              <a:t>komercijalne</a:t>
            </a:r>
            <a:r>
              <a:rPr lang="en-US" dirty="0"/>
              <a:t> </a:t>
            </a:r>
            <a:r>
              <a:rPr lang="en-US" dirty="0" err="1"/>
              <a:t>banke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štedionice</a:t>
            </a:r>
            <a:r>
              <a:rPr lang="en-US" dirty="0"/>
              <a:t> </a:t>
            </a:r>
            <a:r>
              <a:rPr lang="en-US" dirty="0" err="1"/>
              <a:t>uplaćuju</a:t>
            </a:r>
            <a:r>
              <a:rPr lang="en-US" dirty="0"/>
              <a:t> </a:t>
            </a:r>
            <a:r>
              <a:rPr lang="en-US" dirty="0" err="1"/>
              <a:t>depozite</a:t>
            </a:r>
            <a:r>
              <a:rPr lang="en-US" dirty="0"/>
              <a:t> u </a:t>
            </a:r>
            <a:r>
              <a:rPr lang="en-US" dirty="0" err="1"/>
              <a:t>ovaj</a:t>
            </a:r>
            <a:r>
              <a:rPr lang="sr-Latn-ME" dirty="0"/>
              <a:t> </a:t>
            </a:r>
            <a:r>
              <a:rPr lang="en-US" dirty="0"/>
              <a:t>fond. </a:t>
            </a:r>
            <a:endParaRPr lang="sr-Latn-ME" dirty="0" smtClean="0"/>
          </a:p>
          <a:p>
            <a:r>
              <a:rPr lang="en-US" dirty="0" err="1" smtClean="0"/>
              <a:t>Sredstva</a:t>
            </a:r>
            <a:r>
              <a:rPr lang="en-US" dirty="0" smtClean="0"/>
              <a:t> </a:t>
            </a:r>
            <a:r>
              <a:rPr lang="en-US" dirty="0" err="1"/>
              <a:t>ovog</a:t>
            </a:r>
            <a:r>
              <a:rPr lang="en-US" dirty="0"/>
              <a:t> </a:t>
            </a:r>
            <a:r>
              <a:rPr lang="en-US" dirty="0" err="1"/>
              <a:t>fonda</a:t>
            </a:r>
            <a:r>
              <a:rPr lang="en-US" dirty="0"/>
              <a:t> se </a:t>
            </a:r>
            <a:r>
              <a:rPr lang="en-US" dirty="0" err="1"/>
              <a:t>koriste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isplatu</a:t>
            </a:r>
            <a:r>
              <a:rPr lang="en-US" dirty="0"/>
              <a:t> </a:t>
            </a:r>
            <a:r>
              <a:rPr lang="en-US" dirty="0" err="1"/>
              <a:t>osiguranih</a:t>
            </a:r>
            <a:r>
              <a:rPr lang="en-US" dirty="0"/>
              <a:t> </a:t>
            </a:r>
            <a:r>
              <a:rPr lang="en-US" dirty="0" err="1"/>
              <a:t>depozita</a:t>
            </a:r>
            <a:r>
              <a:rPr lang="en-US" dirty="0"/>
              <a:t> </a:t>
            </a:r>
            <a:r>
              <a:rPr lang="en-US" dirty="0" err="1"/>
              <a:t>ako</a:t>
            </a:r>
            <a:r>
              <a:rPr lang="en-US" dirty="0"/>
              <a:t> </a:t>
            </a:r>
            <a:r>
              <a:rPr lang="en-US" dirty="0" err="1"/>
              <a:t>neka</a:t>
            </a:r>
            <a:r>
              <a:rPr lang="en-US" dirty="0"/>
              <a:t> od </a:t>
            </a:r>
            <a:r>
              <a:rPr lang="en-US" dirty="0" err="1" smtClean="0"/>
              <a:t>banaka</a:t>
            </a:r>
            <a:r>
              <a:rPr lang="sr-Latn-ME" dirty="0" smtClean="0"/>
              <a:t> </a:t>
            </a:r>
            <a:r>
              <a:rPr lang="en-US" dirty="0" err="1" smtClean="0"/>
              <a:t>članica</a:t>
            </a:r>
            <a:r>
              <a:rPr lang="en-US" dirty="0" smtClean="0"/>
              <a:t> </a:t>
            </a:r>
            <a:r>
              <a:rPr lang="en-US" dirty="0" err="1"/>
              <a:t>propadne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28505798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 err="1"/>
              <a:t>Ograničenje</a:t>
            </a:r>
            <a:r>
              <a:rPr lang="en-US" b="1" dirty="0"/>
              <a:t> </a:t>
            </a:r>
            <a:r>
              <a:rPr lang="en-US" b="1" dirty="0" err="1"/>
              <a:t>tržišne</a:t>
            </a:r>
            <a:r>
              <a:rPr lang="en-US" b="1" dirty="0"/>
              <a:t> </a:t>
            </a:r>
            <a:r>
              <a:rPr lang="en-US" b="1" dirty="0" err="1"/>
              <a:t>konkurencije</a:t>
            </a:r>
            <a:r>
              <a:rPr lang="en-US" dirty="0"/>
              <a:t>. </a:t>
            </a:r>
            <a:endParaRPr lang="sr-Latn-ME" dirty="0" smtClean="0"/>
          </a:p>
          <a:p>
            <a:r>
              <a:rPr lang="en-US" dirty="0" err="1" smtClean="0"/>
              <a:t>Političari</a:t>
            </a:r>
            <a:r>
              <a:rPr lang="en-US" dirty="0" smtClean="0"/>
              <a:t> </a:t>
            </a:r>
            <a:r>
              <a:rPr lang="en-US" dirty="0" err="1"/>
              <a:t>često</a:t>
            </a:r>
            <a:r>
              <a:rPr lang="en-US" dirty="0"/>
              <a:t> </a:t>
            </a:r>
            <a:r>
              <a:rPr lang="en-US" dirty="0" err="1"/>
              <a:t>izjavljuju</a:t>
            </a:r>
            <a:r>
              <a:rPr lang="en-US" dirty="0"/>
              <a:t> da </a:t>
            </a:r>
            <a:r>
              <a:rPr lang="en-US" dirty="0" err="1" smtClean="0"/>
              <a:t>nekontrolisana</a:t>
            </a:r>
            <a:r>
              <a:rPr lang="sr-Latn-ME" dirty="0" smtClean="0"/>
              <a:t> </a:t>
            </a:r>
            <a:r>
              <a:rPr lang="pl-PL" dirty="0" smtClean="0"/>
              <a:t>konkurencija </a:t>
            </a:r>
            <a:r>
              <a:rPr lang="pl-PL" dirty="0"/>
              <a:t>finansijskih posrednika može dovesti do stečajeva finansijski posrednika </a:t>
            </a:r>
            <a:r>
              <a:rPr lang="pl-PL" dirty="0" smtClean="0"/>
              <a:t>u </a:t>
            </a:r>
            <a:r>
              <a:rPr lang="en-US" dirty="0" err="1" smtClean="0"/>
              <a:t>kojima</a:t>
            </a:r>
            <a:r>
              <a:rPr lang="en-US" dirty="0" smtClean="0"/>
              <a:t> </a:t>
            </a:r>
            <a:r>
              <a:rPr lang="en-US" dirty="0" err="1"/>
              <a:t>najviše</a:t>
            </a:r>
            <a:r>
              <a:rPr lang="en-US" dirty="0"/>
              <a:t> </a:t>
            </a:r>
            <a:r>
              <a:rPr lang="en-US" dirty="0" err="1"/>
              <a:t>strada</a:t>
            </a:r>
            <a:r>
              <a:rPr lang="en-US" dirty="0"/>
              <a:t> </a:t>
            </a:r>
            <a:r>
              <a:rPr lang="en-US" dirty="0" err="1"/>
              <a:t>široka</a:t>
            </a:r>
            <a:r>
              <a:rPr lang="en-US" dirty="0"/>
              <a:t> </a:t>
            </a:r>
            <a:r>
              <a:rPr lang="en-US" dirty="0" err="1"/>
              <a:t>javnost</a:t>
            </a:r>
            <a:r>
              <a:rPr lang="en-US" dirty="0"/>
              <a:t>. </a:t>
            </a:r>
            <a:endParaRPr lang="sr-Latn-ME" dirty="0" smtClean="0"/>
          </a:p>
          <a:p>
            <a:r>
              <a:rPr lang="en-US" dirty="0" smtClean="0"/>
              <a:t>I </a:t>
            </a:r>
            <a:r>
              <a:rPr lang="en-US" dirty="0" err="1"/>
              <a:t>ako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dokazi</a:t>
            </a:r>
            <a:r>
              <a:rPr lang="en-US" dirty="0"/>
              <a:t> da je </a:t>
            </a:r>
            <a:r>
              <a:rPr lang="en-US" dirty="0" err="1"/>
              <a:t>konkurencija</a:t>
            </a:r>
            <a:r>
              <a:rPr lang="en-US" dirty="0"/>
              <a:t> </a:t>
            </a:r>
            <a:r>
              <a:rPr lang="en-US" dirty="0" err="1"/>
              <a:t>uzrok</a:t>
            </a:r>
            <a:r>
              <a:rPr lang="en-US" dirty="0"/>
              <a:t> </a:t>
            </a:r>
            <a:r>
              <a:rPr lang="en-US" dirty="0" err="1"/>
              <a:t>nevolja</a:t>
            </a:r>
            <a:r>
              <a:rPr lang="en-US" dirty="0"/>
              <a:t> </a:t>
            </a:r>
            <a:r>
              <a:rPr lang="en-US" dirty="0" smtClean="0"/>
              <a:t>u</a:t>
            </a:r>
            <a:r>
              <a:rPr lang="sr-Latn-ME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</a:t>
            </a:r>
            <a:r>
              <a:rPr lang="en-US" dirty="0" err="1"/>
              <a:t>zapadaju</a:t>
            </a:r>
            <a:r>
              <a:rPr lang="en-US" dirty="0"/>
              <a:t> </a:t>
            </a:r>
            <a:r>
              <a:rPr lang="en-US" dirty="0" err="1"/>
              <a:t>finansijski</a:t>
            </a:r>
            <a:r>
              <a:rPr lang="en-US" dirty="0"/>
              <a:t> </a:t>
            </a:r>
            <a:r>
              <a:rPr lang="en-US" dirty="0" err="1"/>
              <a:t>posrednici</a:t>
            </a:r>
            <a:r>
              <a:rPr lang="en-US" dirty="0"/>
              <a:t> </a:t>
            </a:r>
            <a:r>
              <a:rPr lang="en-US" dirty="0" err="1"/>
              <a:t>dosta</a:t>
            </a:r>
            <a:r>
              <a:rPr lang="en-US" dirty="0"/>
              <a:t> </a:t>
            </a:r>
            <a:r>
              <a:rPr lang="en-US" dirty="0" err="1"/>
              <a:t>slabi</a:t>
            </a:r>
            <a:r>
              <a:rPr lang="en-US" dirty="0"/>
              <a:t>, </a:t>
            </a:r>
            <a:r>
              <a:rPr lang="en-US" dirty="0" err="1"/>
              <a:t>države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njihove</a:t>
            </a:r>
            <a:r>
              <a:rPr lang="en-US" dirty="0"/>
              <a:t> </a:t>
            </a:r>
            <a:r>
              <a:rPr lang="en-US" dirty="0" err="1"/>
              <a:t>vlade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dalje</a:t>
            </a:r>
            <a:r>
              <a:rPr lang="en-US" dirty="0"/>
              <a:t> </a:t>
            </a:r>
            <a:r>
              <a:rPr lang="en-US" dirty="0" err="1" smtClean="0"/>
              <a:t>postavljaju</a:t>
            </a:r>
            <a:r>
              <a:rPr lang="sr-Latn-ME" dirty="0" smtClean="0"/>
              <a:t> </a:t>
            </a:r>
            <a:r>
              <a:rPr lang="en-US" dirty="0" err="1" smtClean="0"/>
              <a:t>mnoga</a:t>
            </a:r>
            <a:r>
              <a:rPr lang="en-US" dirty="0" smtClean="0"/>
              <a:t> </a:t>
            </a:r>
            <a:r>
              <a:rPr lang="en-US" dirty="0" err="1"/>
              <a:t>restriktivna</a:t>
            </a:r>
            <a:r>
              <a:rPr lang="en-US" dirty="0"/>
              <a:t> </a:t>
            </a:r>
            <a:r>
              <a:rPr lang="en-US" dirty="0" err="1"/>
              <a:t>pravila</a:t>
            </a:r>
            <a:r>
              <a:rPr lang="en-US" dirty="0"/>
              <a:t> </a:t>
            </a:r>
            <a:r>
              <a:rPr lang="en-US" dirty="0" err="1"/>
              <a:t>poslovanja</a:t>
            </a:r>
            <a:r>
              <a:rPr lang="en-US" dirty="0"/>
              <a:t> </a:t>
            </a:r>
            <a:r>
              <a:rPr lang="en-US" dirty="0" err="1"/>
              <a:t>poput</a:t>
            </a:r>
            <a:r>
              <a:rPr lang="en-US" dirty="0"/>
              <a:t> </a:t>
            </a:r>
            <a:r>
              <a:rPr lang="en-US" dirty="0" err="1"/>
              <a:t>restriktivnih</a:t>
            </a:r>
            <a:r>
              <a:rPr lang="en-US" dirty="0"/>
              <a:t> </a:t>
            </a:r>
            <a:r>
              <a:rPr lang="en-US" dirty="0" err="1"/>
              <a:t>pravila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otvaranje</a:t>
            </a:r>
            <a:r>
              <a:rPr lang="en-US" dirty="0"/>
              <a:t> </a:t>
            </a:r>
            <a:r>
              <a:rPr lang="en-US" dirty="0" err="1" smtClean="0"/>
              <a:t>novih</a:t>
            </a:r>
            <a:r>
              <a:rPr lang="sr-Latn-ME" dirty="0" smtClean="0"/>
              <a:t> </a:t>
            </a:r>
            <a:r>
              <a:rPr lang="en-US" dirty="0" err="1" smtClean="0"/>
              <a:t>poslovnih</a:t>
            </a:r>
            <a:r>
              <a:rPr lang="en-US" dirty="0" smtClean="0"/>
              <a:t> </a:t>
            </a:r>
            <a:r>
              <a:rPr lang="en-US" dirty="0" err="1"/>
              <a:t>lokacija</a:t>
            </a:r>
            <a:r>
              <a:rPr lang="en-US" dirty="0"/>
              <a:t> </a:t>
            </a:r>
            <a:r>
              <a:rPr lang="en-US" dirty="0" err="1"/>
              <a:t>tj</a:t>
            </a:r>
            <a:r>
              <a:rPr lang="en-US" dirty="0"/>
              <a:t> </a:t>
            </a:r>
            <a:r>
              <a:rPr lang="en-US" dirty="0" err="1"/>
              <a:t>podružnica</a:t>
            </a:r>
            <a:r>
              <a:rPr lang="en-US" dirty="0"/>
              <a:t>, </a:t>
            </a:r>
            <a:r>
              <a:rPr lang="en-US" dirty="0" err="1"/>
              <a:t>poreklo</a:t>
            </a:r>
            <a:r>
              <a:rPr lang="en-US" dirty="0"/>
              <a:t> </a:t>
            </a:r>
            <a:r>
              <a:rPr lang="en-US" dirty="0" err="1"/>
              <a:t>vlasničkog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, </a:t>
            </a:r>
            <a:r>
              <a:rPr lang="en-US" dirty="0" err="1"/>
              <a:t>ograničenje</a:t>
            </a:r>
            <a:r>
              <a:rPr lang="en-US" dirty="0"/>
              <a:t> </a:t>
            </a:r>
            <a:r>
              <a:rPr lang="en-US" dirty="0" err="1" smtClean="0"/>
              <a:t>poslovnih</a:t>
            </a:r>
            <a:r>
              <a:rPr lang="sr-Latn-ME" dirty="0" smtClean="0"/>
              <a:t> </a:t>
            </a:r>
            <a:r>
              <a:rPr lang="en-US" dirty="0" err="1" smtClean="0"/>
              <a:t>aktivnosti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sl.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1364108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vi-VN" b="1" dirty="0"/>
              <a:t>Ograničenje kamatnih stopa </a:t>
            </a:r>
            <a:r>
              <a:rPr lang="vi-VN" dirty="0"/>
              <a:t>je takođe u duhu sputavanja tržišne konkurencije.</a:t>
            </a:r>
          </a:p>
          <a:p>
            <a:r>
              <a:rPr lang="en-US" dirty="0" err="1"/>
              <a:t>Ovim</a:t>
            </a:r>
            <a:r>
              <a:rPr lang="en-US" dirty="0"/>
              <a:t> </a:t>
            </a:r>
            <a:r>
              <a:rPr lang="en-US" dirty="0" err="1"/>
              <a:t>država</a:t>
            </a:r>
            <a:r>
              <a:rPr lang="en-US" dirty="0"/>
              <a:t> </a:t>
            </a:r>
            <a:r>
              <a:rPr lang="en-US" dirty="0" err="1"/>
              <a:t>ograničava</a:t>
            </a:r>
            <a:r>
              <a:rPr lang="en-US" dirty="0"/>
              <a:t> </a:t>
            </a:r>
            <a:r>
              <a:rPr lang="en-US" dirty="0" err="1"/>
              <a:t>visinu</a:t>
            </a:r>
            <a:r>
              <a:rPr lang="en-US" dirty="0"/>
              <a:t> </a:t>
            </a:r>
            <a:r>
              <a:rPr lang="en-US" dirty="0" err="1"/>
              <a:t>kamatnih</a:t>
            </a:r>
            <a:r>
              <a:rPr lang="en-US" dirty="0"/>
              <a:t> </a:t>
            </a:r>
            <a:r>
              <a:rPr lang="en-US" dirty="0" err="1"/>
              <a:t>stopa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se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plaćati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depozite</a:t>
            </a:r>
            <a:r>
              <a:rPr lang="en-US" dirty="0"/>
              <a:t>. </a:t>
            </a:r>
            <a:endParaRPr lang="sr-Latn-ME" dirty="0" smtClean="0"/>
          </a:p>
          <a:p>
            <a:r>
              <a:rPr lang="en-US" dirty="0" smtClean="0"/>
              <a:t>Danas</a:t>
            </a:r>
            <a:r>
              <a:rPr lang="sr-Latn-ME" dirty="0" smtClean="0"/>
              <a:t> </a:t>
            </a:r>
            <a:r>
              <a:rPr lang="en-US" dirty="0"/>
              <a:t>je ova </a:t>
            </a:r>
            <a:r>
              <a:rPr lang="en-US" dirty="0" err="1"/>
              <a:t>regulacija</a:t>
            </a:r>
            <a:r>
              <a:rPr lang="en-US" dirty="0"/>
              <a:t> </a:t>
            </a:r>
            <a:r>
              <a:rPr lang="en-US" dirty="0" err="1"/>
              <a:t>uglavnom</a:t>
            </a:r>
            <a:r>
              <a:rPr lang="en-US" dirty="0"/>
              <a:t> </a:t>
            </a:r>
            <a:r>
              <a:rPr lang="en-US" dirty="0" err="1"/>
              <a:t>ukinuta</a:t>
            </a:r>
            <a:r>
              <a:rPr lang="en-US" dirty="0"/>
              <a:t> u </a:t>
            </a:r>
            <a:r>
              <a:rPr lang="en-US" dirty="0" err="1"/>
              <a:t>većini</a:t>
            </a:r>
            <a:r>
              <a:rPr lang="en-US" dirty="0"/>
              <a:t> </a:t>
            </a:r>
            <a:r>
              <a:rPr lang="en-US" dirty="0" err="1"/>
              <a:t>zemalja</a:t>
            </a:r>
            <a:r>
              <a:rPr lang="en-US" dirty="0"/>
              <a:t>.</a:t>
            </a:r>
          </a:p>
          <a:p>
            <a:endParaRPr lang="sr-Latn-ME" dirty="0"/>
          </a:p>
        </p:txBody>
      </p:sp>
    </p:spTree>
    <p:extLst>
      <p:ext uri="{BB962C8B-B14F-4D97-AF65-F5344CB8AC3E}">
        <p14:creationId xmlns="" xmlns:p14="http://schemas.microsoft.com/office/powerpoint/2010/main" val="239439753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-171400"/>
            <a:ext cx="8229600" cy="5721499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vi-VN" b="1" dirty="0"/>
              <a:t>3. Unapređivanje kontrole monetarne politike</a:t>
            </a:r>
          </a:p>
          <a:p>
            <a:r>
              <a:rPr lang="vi-VN" dirty="0"/>
              <a:t>Sa obzirom da banke imaju važnu ulogu u određivanju ponude novca, veliki </a:t>
            </a:r>
            <a:r>
              <a:rPr lang="vi-VN" dirty="0" smtClean="0"/>
              <a:t>d</a:t>
            </a:r>
            <a:r>
              <a:rPr lang="sr-Latn-ME" dirty="0" smtClean="0"/>
              <a:t>i</a:t>
            </a:r>
            <a:r>
              <a:rPr lang="vi-VN" dirty="0" smtClean="0"/>
              <a:t>o</a:t>
            </a:r>
            <a:r>
              <a:rPr lang="sr-Latn-ME" dirty="0" smtClean="0"/>
              <a:t> </a:t>
            </a:r>
            <a:r>
              <a:rPr lang="vi-VN" dirty="0" smtClean="0"/>
              <a:t>regulative </a:t>
            </a:r>
            <a:r>
              <a:rPr lang="vi-VN" dirty="0"/>
              <a:t>finansijskih posrednika je sastavljen u cilju unapređivanja kontrole </a:t>
            </a:r>
            <a:r>
              <a:rPr lang="vi-VN" dirty="0" smtClean="0"/>
              <a:t>nad</a:t>
            </a:r>
            <a:r>
              <a:rPr lang="sr-Latn-ME" dirty="0" smtClean="0"/>
              <a:t> </a:t>
            </a:r>
            <a:r>
              <a:rPr lang="pl-PL" dirty="0" smtClean="0"/>
              <a:t>ponudom </a:t>
            </a:r>
            <a:r>
              <a:rPr lang="pl-PL" dirty="0"/>
              <a:t>novca</a:t>
            </a:r>
            <a:r>
              <a:rPr lang="pl-PL" dirty="0" smtClean="0"/>
              <a:t>.</a:t>
            </a:r>
          </a:p>
          <a:p>
            <a:r>
              <a:rPr lang="pl-PL" dirty="0" smtClean="0"/>
              <a:t> </a:t>
            </a:r>
            <a:r>
              <a:rPr lang="pl-PL" dirty="0"/>
              <a:t>Jedna od regulacija iz te familije je nama dobro poznata </a:t>
            </a:r>
            <a:r>
              <a:rPr lang="pl-PL" dirty="0" smtClean="0"/>
              <a:t>obavezna </a:t>
            </a:r>
            <a:r>
              <a:rPr lang="en-US" dirty="0" err="1" smtClean="0"/>
              <a:t>rezerva</a:t>
            </a:r>
            <a:r>
              <a:rPr lang="en-US" dirty="0" smtClean="0"/>
              <a:t> </a:t>
            </a:r>
            <a:r>
              <a:rPr lang="en-US" dirty="0" err="1"/>
              <a:t>prema</a:t>
            </a:r>
            <a:r>
              <a:rPr lang="en-US" dirty="0"/>
              <a:t> </a:t>
            </a:r>
            <a:r>
              <a:rPr lang="en-US" dirty="0" err="1"/>
              <a:t>kojoj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depozitne</a:t>
            </a:r>
            <a:r>
              <a:rPr lang="en-US" dirty="0"/>
              <a:t> </a:t>
            </a:r>
            <a:r>
              <a:rPr lang="en-US" dirty="0" err="1"/>
              <a:t>institucije</a:t>
            </a:r>
            <a:r>
              <a:rPr lang="en-US" dirty="0"/>
              <a:t> </a:t>
            </a:r>
            <a:r>
              <a:rPr lang="en-US" dirty="0" err="1"/>
              <a:t>dužne</a:t>
            </a:r>
            <a:r>
              <a:rPr lang="en-US" dirty="0"/>
              <a:t> da </a:t>
            </a:r>
            <a:r>
              <a:rPr lang="en-US" dirty="0" err="1"/>
              <a:t>kod</a:t>
            </a:r>
            <a:r>
              <a:rPr lang="en-US" dirty="0"/>
              <a:t> </a:t>
            </a:r>
            <a:r>
              <a:rPr lang="en-US" dirty="0" err="1"/>
              <a:t>centralne</a:t>
            </a:r>
            <a:r>
              <a:rPr lang="en-US" dirty="0"/>
              <a:t> </a:t>
            </a:r>
            <a:r>
              <a:rPr lang="en-US" dirty="0" err="1"/>
              <a:t>banke</a:t>
            </a:r>
            <a:r>
              <a:rPr lang="en-US" dirty="0"/>
              <a:t> </a:t>
            </a:r>
            <a:r>
              <a:rPr lang="en-US" dirty="0" err="1" smtClean="0"/>
              <a:t>drže</a:t>
            </a:r>
            <a:r>
              <a:rPr lang="sr-Latn-ME" dirty="0" smtClean="0"/>
              <a:t> </a:t>
            </a:r>
            <a:r>
              <a:rPr lang="en-US" dirty="0" err="1" smtClean="0"/>
              <a:t>propisani</a:t>
            </a:r>
            <a:r>
              <a:rPr lang="en-US" dirty="0" smtClean="0"/>
              <a:t> d</a:t>
            </a:r>
            <a:r>
              <a:rPr lang="sr-Latn-ME" dirty="0" smtClean="0"/>
              <a:t>i</a:t>
            </a:r>
            <a:r>
              <a:rPr lang="en-US" dirty="0" smtClean="0"/>
              <a:t>o </a:t>
            </a:r>
            <a:r>
              <a:rPr lang="en-US" dirty="0" err="1"/>
              <a:t>depozita</a:t>
            </a:r>
            <a:r>
              <a:rPr lang="en-US" dirty="0"/>
              <a:t>. </a:t>
            </a:r>
            <a:endParaRPr lang="sr-Latn-ME" dirty="0" smtClean="0"/>
          </a:p>
          <a:p>
            <a:r>
              <a:rPr lang="en-US" dirty="0" err="1" smtClean="0"/>
              <a:t>Isto</a:t>
            </a:r>
            <a:r>
              <a:rPr lang="en-US" dirty="0" smtClean="0"/>
              <a:t> </a:t>
            </a:r>
            <a:r>
              <a:rPr lang="en-US" dirty="0" err="1"/>
              <a:t>tako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osiguranje</a:t>
            </a:r>
            <a:r>
              <a:rPr lang="en-US" dirty="0"/>
              <a:t> </a:t>
            </a:r>
            <a:r>
              <a:rPr lang="en-US" dirty="0" err="1"/>
              <a:t>depozita</a:t>
            </a:r>
            <a:r>
              <a:rPr lang="en-US" dirty="0"/>
              <a:t> se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objasniti</a:t>
            </a:r>
            <a:r>
              <a:rPr lang="en-US" dirty="0"/>
              <a:t> </a:t>
            </a:r>
            <a:r>
              <a:rPr lang="en-US" dirty="0" err="1"/>
              <a:t>potrebom</a:t>
            </a:r>
            <a:r>
              <a:rPr lang="en-US" dirty="0"/>
              <a:t> </a:t>
            </a:r>
            <a:r>
              <a:rPr lang="en-US" dirty="0" err="1" smtClean="0"/>
              <a:t>države</a:t>
            </a:r>
            <a:r>
              <a:rPr lang="sr-Latn-ME" dirty="0" smtClean="0"/>
              <a:t> </a:t>
            </a:r>
            <a:r>
              <a:rPr lang="vi-VN" dirty="0" smtClean="0"/>
              <a:t>da </a:t>
            </a:r>
            <a:r>
              <a:rPr lang="vi-VN" dirty="0"/>
              <a:t>kontroliše novčanu masu u opticaju svojom ulogom u otklanjanju </a:t>
            </a:r>
            <a:r>
              <a:rPr lang="vi-VN" dirty="0" smtClean="0"/>
              <a:t>nepov</a:t>
            </a:r>
            <a:r>
              <a:rPr lang="sr-Latn-ME" dirty="0" smtClean="0"/>
              <a:t>j</a:t>
            </a:r>
            <a:r>
              <a:rPr lang="vi-VN" dirty="0" smtClean="0"/>
              <a:t>erenja građana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mogućnosti</a:t>
            </a:r>
            <a:r>
              <a:rPr lang="en-US" dirty="0"/>
              <a:t> </a:t>
            </a:r>
            <a:r>
              <a:rPr lang="en-US" dirty="0" err="1"/>
              <a:t>dešavanja</a:t>
            </a:r>
            <a:r>
              <a:rPr lang="en-US" dirty="0"/>
              <a:t> </a:t>
            </a:r>
            <a:r>
              <a:rPr lang="en-US" dirty="0" err="1"/>
              <a:t>čestih</a:t>
            </a:r>
            <a:r>
              <a:rPr lang="en-US" dirty="0"/>
              <a:t> </a:t>
            </a:r>
            <a:r>
              <a:rPr lang="en-US" dirty="0" err="1"/>
              <a:t>stečaja</a:t>
            </a:r>
            <a:r>
              <a:rPr lang="en-US" dirty="0"/>
              <a:t> </a:t>
            </a:r>
            <a:r>
              <a:rPr lang="en-US" dirty="0" err="1"/>
              <a:t>finansijskih</a:t>
            </a:r>
            <a:r>
              <a:rPr lang="en-US" dirty="0"/>
              <a:t> </a:t>
            </a:r>
            <a:r>
              <a:rPr lang="en-US" dirty="0" err="1"/>
              <a:t>posrednika</a:t>
            </a:r>
            <a:r>
              <a:rPr lang="en-US" dirty="0"/>
              <a:t> </a:t>
            </a:r>
            <a:r>
              <a:rPr lang="en-US" dirty="0" err="1"/>
              <a:t>čime</a:t>
            </a:r>
            <a:r>
              <a:rPr lang="en-US" dirty="0"/>
              <a:t> se </a:t>
            </a:r>
            <a:r>
              <a:rPr lang="en-US" dirty="0" err="1"/>
              <a:t>izbegavaju</a:t>
            </a:r>
            <a:r>
              <a:rPr lang="en-US" dirty="0"/>
              <a:t> </a:t>
            </a:r>
            <a:r>
              <a:rPr lang="en-US" dirty="0" err="1" smtClean="0"/>
              <a:t>ili</a:t>
            </a:r>
            <a:r>
              <a:rPr lang="sr-Latn-ME" dirty="0" smtClean="0"/>
              <a:t> </a:t>
            </a:r>
            <a:r>
              <a:rPr lang="en-US" dirty="0" err="1" smtClean="0"/>
              <a:t>umanjuju</a:t>
            </a:r>
            <a:r>
              <a:rPr lang="en-US" dirty="0" smtClean="0"/>
              <a:t> </a:t>
            </a:r>
            <a:r>
              <a:rPr lang="en-US" dirty="0" err="1"/>
              <a:t>šanse</a:t>
            </a:r>
            <a:r>
              <a:rPr lang="en-US" dirty="0"/>
              <a:t> </a:t>
            </a:r>
            <a:r>
              <a:rPr lang="sr-Latn-ME" dirty="0" err="1"/>
              <a:t>z</a:t>
            </a:r>
            <a:r>
              <a:rPr lang="en-US" dirty="0" smtClean="0"/>
              <a:t>a </a:t>
            </a:r>
            <a:r>
              <a:rPr lang="en-US" dirty="0" err="1"/>
              <a:t>nekontrolisane</a:t>
            </a:r>
            <a:r>
              <a:rPr lang="en-US" dirty="0"/>
              <a:t> </a:t>
            </a:r>
            <a:r>
              <a:rPr lang="en-US" dirty="0" err="1"/>
              <a:t>velike</a:t>
            </a:r>
            <a:r>
              <a:rPr lang="en-US" dirty="0"/>
              <a:t> </a:t>
            </a:r>
            <a:r>
              <a:rPr lang="en-US" dirty="0" smtClean="0"/>
              <a:t>prom</a:t>
            </a:r>
            <a:r>
              <a:rPr lang="sr-Latn-ME" dirty="0" smtClean="0"/>
              <a:t>j</a:t>
            </a:r>
            <a:r>
              <a:rPr lang="en-US" dirty="0" err="1" smtClean="0"/>
              <a:t>ene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ponudi</a:t>
            </a:r>
            <a:r>
              <a:rPr lang="en-US" dirty="0"/>
              <a:t> </a:t>
            </a:r>
            <a:r>
              <a:rPr lang="en-US" dirty="0" err="1"/>
              <a:t>novca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424877012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/>
              <a:t>Finansijski</a:t>
            </a:r>
            <a:r>
              <a:rPr lang="en-US" b="1" dirty="0"/>
              <a:t> </a:t>
            </a:r>
            <a:r>
              <a:rPr lang="en-US" b="1" dirty="0" err="1"/>
              <a:t>instrumenti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 smtClean="0"/>
              <a:t>1</a:t>
            </a:r>
            <a:r>
              <a:rPr lang="en-US" dirty="0"/>
              <a:t>. </a:t>
            </a:r>
            <a:r>
              <a:rPr lang="en-US" b="1" i="1" dirty="0" err="1"/>
              <a:t>Hartije</a:t>
            </a:r>
            <a:r>
              <a:rPr lang="en-US" b="1" i="1" dirty="0"/>
              <a:t> od </a:t>
            </a:r>
            <a:r>
              <a:rPr lang="en-US" b="1" i="1" dirty="0" err="1" smtClean="0"/>
              <a:t>vr</a:t>
            </a:r>
            <a:r>
              <a:rPr lang="sr-Latn-ME" b="1" i="1" dirty="0" smtClean="0"/>
              <a:t>ij</a:t>
            </a:r>
            <a:r>
              <a:rPr lang="en-US" b="1" i="1" dirty="0" err="1" smtClean="0"/>
              <a:t>ednosti</a:t>
            </a:r>
            <a:endParaRPr lang="en-US" b="1" i="1" dirty="0"/>
          </a:p>
          <a:p>
            <a:pPr marL="0" indent="0">
              <a:buNone/>
            </a:pPr>
            <a:r>
              <a:rPr lang="en-US" i="1" dirty="0"/>
              <a:t>a) </a:t>
            </a:r>
            <a:r>
              <a:rPr lang="en-US" i="1" dirty="0" err="1"/>
              <a:t>osnovne</a:t>
            </a:r>
            <a:r>
              <a:rPr lang="en-US" i="1" dirty="0"/>
              <a:t> </a:t>
            </a:r>
            <a:r>
              <a:rPr lang="en-US" i="1" dirty="0" err="1"/>
              <a:t>hartije</a:t>
            </a:r>
            <a:r>
              <a:rPr lang="en-US" i="1" dirty="0"/>
              <a:t> </a:t>
            </a:r>
            <a:r>
              <a:rPr lang="en-US" i="1" dirty="0" smtClean="0"/>
              <a:t>od</a:t>
            </a:r>
            <a:r>
              <a:rPr lang="sr-Latn-ME" i="1" dirty="0" smtClean="0"/>
              <a:t> </a:t>
            </a:r>
            <a:r>
              <a:rPr lang="en-US" i="1" dirty="0" err="1" smtClean="0"/>
              <a:t>vr</a:t>
            </a:r>
            <a:r>
              <a:rPr lang="sr-Latn-ME" i="1" dirty="0" smtClean="0"/>
              <a:t>ij</a:t>
            </a:r>
            <a:r>
              <a:rPr lang="en-US" i="1" dirty="0" err="1" smtClean="0"/>
              <a:t>ednosti</a:t>
            </a:r>
            <a:endParaRPr lang="en-US" i="1" dirty="0"/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dužnicke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Vlasnicke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2. </a:t>
            </a:r>
            <a:r>
              <a:rPr lang="en-US" b="1" i="1" dirty="0" err="1"/>
              <a:t>Depoziti</a:t>
            </a:r>
            <a:endParaRPr lang="en-US" b="1" i="1" dirty="0"/>
          </a:p>
          <a:p>
            <a:pPr marL="0" indent="0">
              <a:buNone/>
            </a:pPr>
            <a:r>
              <a:rPr lang="en-US" dirty="0"/>
              <a:t>3. </a:t>
            </a:r>
            <a:r>
              <a:rPr lang="en-US" b="1" i="1" dirty="0" err="1"/>
              <a:t>Potraživanja</a:t>
            </a:r>
            <a:endParaRPr lang="en-US" b="1" i="1" dirty="0"/>
          </a:p>
          <a:p>
            <a:pPr marL="0" indent="0">
              <a:buNone/>
            </a:pPr>
            <a:r>
              <a:rPr lang="en-US" dirty="0"/>
              <a:t>4. </a:t>
            </a:r>
            <a:r>
              <a:rPr lang="en-US" b="1" i="1" dirty="0" err="1"/>
              <a:t>Finansijska</a:t>
            </a:r>
            <a:r>
              <a:rPr lang="en-US" b="1" i="1" dirty="0"/>
              <a:t> </a:t>
            </a:r>
            <a:r>
              <a:rPr lang="en-US" b="1" i="1" dirty="0" err="1"/>
              <a:t>prava</a:t>
            </a:r>
            <a:endParaRPr lang="en-US" b="1" i="1" dirty="0"/>
          </a:p>
          <a:p>
            <a:pPr marL="0" indent="0">
              <a:buNone/>
            </a:pPr>
            <a:r>
              <a:rPr lang="en-US" i="1" dirty="0"/>
              <a:t>b) </a:t>
            </a:r>
            <a:r>
              <a:rPr lang="en-US" i="1" dirty="0" err="1"/>
              <a:t>izvedene</a:t>
            </a:r>
            <a:r>
              <a:rPr lang="en-US" i="1" dirty="0"/>
              <a:t> </a:t>
            </a:r>
            <a:r>
              <a:rPr lang="en-US" i="1" dirty="0" err="1"/>
              <a:t>hartije</a:t>
            </a:r>
            <a:r>
              <a:rPr lang="en-US" i="1" dirty="0"/>
              <a:t> </a:t>
            </a:r>
            <a:r>
              <a:rPr lang="en-US" i="1" dirty="0" smtClean="0"/>
              <a:t>od</a:t>
            </a:r>
            <a:r>
              <a:rPr lang="sr-Latn-ME" i="1" dirty="0" smtClean="0"/>
              <a:t> </a:t>
            </a:r>
            <a:r>
              <a:rPr lang="en-US" i="1" dirty="0" err="1" smtClean="0"/>
              <a:t>vr</a:t>
            </a:r>
            <a:r>
              <a:rPr lang="sr-Latn-ME" i="1" dirty="0" smtClean="0"/>
              <a:t>ij</a:t>
            </a:r>
            <a:r>
              <a:rPr lang="en-US" i="1" dirty="0" err="1" smtClean="0"/>
              <a:t>ednosti</a:t>
            </a:r>
            <a:endParaRPr lang="en-US" i="1" dirty="0"/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fjucers</a:t>
            </a:r>
            <a:r>
              <a:rPr lang="en-US" dirty="0"/>
              <a:t> </a:t>
            </a:r>
            <a:r>
              <a:rPr lang="en-US" dirty="0" err="1"/>
              <a:t>ugovori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opcijski</a:t>
            </a:r>
            <a:r>
              <a:rPr lang="en-US" dirty="0"/>
              <a:t> </a:t>
            </a:r>
            <a:r>
              <a:rPr lang="en-US" dirty="0" err="1"/>
              <a:t>ugovori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svop</a:t>
            </a:r>
            <a:r>
              <a:rPr lang="en-US" dirty="0"/>
              <a:t> </a:t>
            </a:r>
            <a:r>
              <a:rPr lang="en-US" dirty="0" err="1"/>
              <a:t>ugovori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5. </a:t>
            </a:r>
            <a:r>
              <a:rPr lang="en-US" b="1" i="1" dirty="0" err="1"/>
              <a:t>Devize</a:t>
            </a:r>
            <a:r>
              <a:rPr lang="en-US" b="1" i="1" dirty="0"/>
              <a:t> </a:t>
            </a:r>
            <a:r>
              <a:rPr lang="en-US" b="1" i="1" dirty="0" err="1"/>
              <a:t>i</a:t>
            </a:r>
            <a:r>
              <a:rPr lang="en-US" b="1" i="1" dirty="0"/>
              <a:t> </a:t>
            </a:r>
            <a:r>
              <a:rPr lang="en-US" b="1" i="1" dirty="0" err="1"/>
              <a:t>devizni</a:t>
            </a:r>
            <a:r>
              <a:rPr lang="en-US" b="1" i="1" dirty="0"/>
              <a:t> </a:t>
            </a:r>
            <a:r>
              <a:rPr lang="en-US" b="1" i="1" dirty="0" err="1"/>
              <a:t>kursevi</a:t>
            </a:r>
            <a:endParaRPr lang="en-US" b="1" i="1" dirty="0"/>
          </a:p>
          <a:p>
            <a:pPr marL="0" indent="0">
              <a:buNone/>
            </a:pPr>
            <a:r>
              <a:rPr lang="it-IT" dirty="0"/>
              <a:t>6. </a:t>
            </a:r>
            <a:r>
              <a:rPr lang="it-IT" b="1" i="1" dirty="0"/>
              <a:t>Zlato i plemeniti metali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997775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ME" b="1" dirty="0" smtClean="0"/>
              <a:t>1. </a:t>
            </a:r>
            <a:r>
              <a:rPr lang="en-US" b="1" dirty="0" err="1" smtClean="0"/>
              <a:t>Internacionalizacija</a:t>
            </a:r>
            <a:r>
              <a:rPr lang="en-US" b="1" dirty="0" smtClean="0"/>
              <a:t> </a:t>
            </a:r>
            <a:r>
              <a:rPr lang="en-US" b="1" dirty="0" err="1"/>
              <a:t>finansijskih</a:t>
            </a:r>
            <a:r>
              <a:rPr lang="en-US" b="1" dirty="0"/>
              <a:t> </a:t>
            </a:r>
            <a:r>
              <a:rPr lang="en-US" b="1" dirty="0" err="1"/>
              <a:t>tržišta</a:t>
            </a:r>
            <a:endParaRPr lang="en-US" b="1" dirty="0"/>
          </a:p>
          <a:p>
            <a:r>
              <a:rPr lang="en-US" dirty="0"/>
              <a:t>U </a:t>
            </a:r>
            <a:r>
              <a:rPr lang="en-US" dirty="0" err="1"/>
              <a:t>zadnjih</a:t>
            </a:r>
            <a:r>
              <a:rPr lang="en-US" dirty="0"/>
              <a:t> </a:t>
            </a:r>
            <a:r>
              <a:rPr lang="sr-Latn-ME" dirty="0" smtClean="0"/>
              <a:t>tri</a:t>
            </a:r>
            <a:r>
              <a:rPr lang="en-US" dirty="0" err="1" smtClean="0"/>
              <a:t>deset</a:t>
            </a:r>
            <a:r>
              <a:rPr lang="en-US" dirty="0" smtClean="0"/>
              <a:t> </a:t>
            </a:r>
            <a:r>
              <a:rPr lang="en-US" dirty="0" err="1"/>
              <a:t>godina</a:t>
            </a:r>
            <a:r>
              <a:rPr lang="en-US" dirty="0"/>
              <a:t> </a:t>
            </a:r>
            <a:r>
              <a:rPr lang="en-US" dirty="0" err="1"/>
              <a:t>došlo</a:t>
            </a:r>
            <a:r>
              <a:rPr lang="en-US" dirty="0"/>
              <a:t> je do </a:t>
            </a:r>
            <a:r>
              <a:rPr lang="en-US" dirty="0" err="1"/>
              <a:t>intenzivnog</a:t>
            </a:r>
            <a:r>
              <a:rPr lang="en-US" dirty="0"/>
              <a:t> </a:t>
            </a:r>
            <a:r>
              <a:rPr lang="en-US" dirty="0" err="1"/>
              <a:t>trenda</a:t>
            </a:r>
            <a:r>
              <a:rPr lang="en-US" dirty="0"/>
              <a:t> </a:t>
            </a:r>
            <a:r>
              <a:rPr lang="en-US" dirty="0" err="1" smtClean="0"/>
              <a:t>internacionalizacije</a:t>
            </a:r>
            <a:r>
              <a:rPr lang="sr-Latn-ME" dirty="0" smtClean="0"/>
              <a:t> </a:t>
            </a:r>
            <a:r>
              <a:rPr lang="en-US" dirty="0" err="1" smtClean="0"/>
              <a:t>finansijskih</a:t>
            </a:r>
            <a:r>
              <a:rPr lang="en-US" dirty="0" smtClean="0"/>
              <a:t> </a:t>
            </a:r>
            <a:r>
              <a:rPr lang="en-US" dirty="0" err="1"/>
              <a:t>tržišta</a:t>
            </a:r>
            <a:r>
              <a:rPr lang="en-US" dirty="0"/>
              <a:t>. </a:t>
            </a:r>
            <a:endParaRPr lang="sr-Latn-ME" dirty="0" smtClean="0"/>
          </a:p>
          <a:p>
            <a:r>
              <a:rPr lang="en-US" dirty="0" err="1" smtClean="0"/>
              <a:t>Došlo</a:t>
            </a:r>
            <a:r>
              <a:rPr lang="en-US" dirty="0" smtClean="0"/>
              <a:t> </a:t>
            </a:r>
            <a:r>
              <a:rPr lang="en-US" dirty="0"/>
              <a:t>je do </a:t>
            </a:r>
            <a:r>
              <a:rPr lang="en-US" dirty="0" err="1"/>
              <a:t>ubrzane</a:t>
            </a:r>
            <a:r>
              <a:rPr lang="en-US" dirty="0"/>
              <a:t> </a:t>
            </a:r>
            <a:r>
              <a:rPr lang="en-US" dirty="0" err="1"/>
              <a:t>deregulacije</a:t>
            </a:r>
            <a:r>
              <a:rPr lang="en-US" dirty="0"/>
              <a:t> </a:t>
            </a:r>
            <a:r>
              <a:rPr lang="en-US" dirty="0" err="1"/>
              <a:t>finansijskih</a:t>
            </a:r>
            <a:r>
              <a:rPr lang="en-US" dirty="0"/>
              <a:t> </a:t>
            </a:r>
            <a:r>
              <a:rPr lang="en-US" dirty="0" err="1"/>
              <a:t>tržišta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do </a:t>
            </a:r>
            <a:r>
              <a:rPr lang="en-US" dirty="0" err="1" smtClean="0"/>
              <a:t>povećanja</a:t>
            </a:r>
            <a:r>
              <a:rPr lang="sr-Latn-ME" dirty="0" smtClean="0"/>
              <a:t> </a:t>
            </a:r>
            <a:r>
              <a:rPr lang="en-US" dirty="0" err="1" smtClean="0"/>
              <a:t>štednje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zemljama</a:t>
            </a:r>
            <a:r>
              <a:rPr lang="en-US" dirty="0"/>
              <a:t> </a:t>
            </a:r>
            <a:r>
              <a:rPr lang="en-US" dirty="0" err="1"/>
              <a:t>poput</a:t>
            </a:r>
            <a:r>
              <a:rPr lang="en-US" dirty="0"/>
              <a:t> </a:t>
            </a:r>
            <a:r>
              <a:rPr lang="en-US" dirty="0" err="1"/>
              <a:t>Japana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je </a:t>
            </a:r>
            <a:r>
              <a:rPr lang="en-US" dirty="0" err="1"/>
              <a:t>značajno</a:t>
            </a:r>
            <a:r>
              <a:rPr lang="en-US" dirty="0"/>
              <a:t> </a:t>
            </a:r>
            <a:r>
              <a:rPr lang="en-US" dirty="0" err="1"/>
              <a:t>uticalo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ekspanziju</a:t>
            </a:r>
            <a:r>
              <a:rPr lang="en-US" dirty="0"/>
              <a:t> </a:t>
            </a:r>
            <a:r>
              <a:rPr lang="en-US" dirty="0" err="1" smtClean="0"/>
              <a:t>poslovnih</a:t>
            </a:r>
            <a:r>
              <a:rPr lang="sr-Latn-ME" dirty="0" smtClean="0"/>
              <a:t> </a:t>
            </a:r>
            <a:r>
              <a:rPr lang="vi-VN" dirty="0" smtClean="0"/>
              <a:t>aktivnosti.</a:t>
            </a:r>
            <a:endParaRPr lang="sr-Latn-ME" dirty="0" smtClean="0"/>
          </a:p>
          <a:p>
            <a:r>
              <a:rPr lang="vi-VN" dirty="0" smtClean="0"/>
              <a:t> </a:t>
            </a:r>
            <a:endParaRPr lang="sr-Latn-ME" dirty="0" smtClean="0"/>
          </a:p>
        </p:txBody>
      </p:sp>
    </p:spTree>
    <p:extLst>
      <p:ext uri="{BB962C8B-B14F-4D97-AF65-F5344CB8AC3E}">
        <p14:creationId xmlns="" xmlns:p14="http://schemas.microsoft.com/office/powerpoint/2010/main" val="286752414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89336"/>
            <a:ext cx="8886356" cy="6485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52127029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26469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b="1" dirty="0" err="1"/>
              <a:t>Razvoj</a:t>
            </a:r>
            <a:r>
              <a:rPr lang="en-US" b="1" dirty="0"/>
              <a:t> </a:t>
            </a:r>
            <a:r>
              <a:rPr lang="en-US" b="1" dirty="0" err="1"/>
              <a:t>finansijskog</a:t>
            </a:r>
            <a:r>
              <a:rPr lang="en-US" b="1" dirty="0"/>
              <a:t> </a:t>
            </a:r>
            <a:r>
              <a:rPr lang="en-US" b="1" dirty="0" err="1"/>
              <a:t>tržišta</a:t>
            </a:r>
            <a:endParaRPr lang="en-US" b="1" dirty="0"/>
          </a:p>
          <a:p>
            <a:pPr marL="0" indent="0">
              <a:buNone/>
            </a:pPr>
            <a:r>
              <a:rPr lang="en-US" dirty="0"/>
              <a:t>• XIV </a:t>
            </a:r>
            <a:r>
              <a:rPr lang="en-US" dirty="0" smtClean="0"/>
              <a:t>v</a:t>
            </a:r>
            <a:r>
              <a:rPr lang="sr-Latn-ME" dirty="0" smtClean="0"/>
              <a:t>ij</a:t>
            </a:r>
            <a:r>
              <a:rPr lang="en-US" dirty="0" err="1" smtClean="0"/>
              <a:t>ek</a:t>
            </a:r>
            <a:r>
              <a:rPr lang="en-US" dirty="0" smtClean="0"/>
              <a:t> </a:t>
            </a:r>
            <a:r>
              <a:rPr lang="en-US" dirty="0"/>
              <a:t>– </a:t>
            </a:r>
            <a:r>
              <a:rPr lang="en-US" dirty="0" err="1"/>
              <a:t>prva</a:t>
            </a:r>
            <a:r>
              <a:rPr lang="en-US" dirty="0"/>
              <a:t> </a:t>
            </a:r>
            <a:r>
              <a:rPr lang="en-US" dirty="0" err="1"/>
              <a:t>hartija</a:t>
            </a:r>
            <a:r>
              <a:rPr lang="en-US" dirty="0"/>
              <a:t> od </a:t>
            </a:r>
            <a:r>
              <a:rPr lang="en-US" dirty="0" err="1" smtClean="0"/>
              <a:t>vr</a:t>
            </a:r>
            <a:r>
              <a:rPr lang="sr-Latn-ME" dirty="0" smtClean="0"/>
              <a:t>ij</a:t>
            </a:r>
            <a:r>
              <a:rPr lang="en-US" dirty="0" err="1" smtClean="0"/>
              <a:t>ednosti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• XV </a:t>
            </a:r>
            <a:r>
              <a:rPr lang="en-US" dirty="0" smtClean="0"/>
              <a:t>v</a:t>
            </a:r>
            <a:r>
              <a:rPr lang="sr-Latn-ME" dirty="0" smtClean="0"/>
              <a:t>ij</a:t>
            </a:r>
            <a:r>
              <a:rPr lang="en-US" dirty="0" err="1" smtClean="0"/>
              <a:t>ek</a:t>
            </a:r>
            <a:r>
              <a:rPr lang="en-US" dirty="0" smtClean="0"/>
              <a:t> </a:t>
            </a:r>
            <a:r>
              <a:rPr lang="en-US" dirty="0"/>
              <a:t>– </a:t>
            </a:r>
            <a:r>
              <a:rPr lang="en-US" dirty="0" err="1"/>
              <a:t>organizovano</a:t>
            </a:r>
            <a:r>
              <a:rPr lang="en-US" dirty="0"/>
              <a:t> </a:t>
            </a:r>
            <a:r>
              <a:rPr lang="en-US" dirty="0" err="1"/>
              <a:t>trgovanje</a:t>
            </a:r>
            <a:endParaRPr lang="en-US" dirty="0"/>
          </a:p>
          <a:p>
            <a:pPr marL="0" indent="0">
              <a:buNone/>
            </a:pPr>
            <a:r>
              <a:rPr lang="it-IT" dirty="0"/>
              <a:t>• XVI </a:t>
            </a:r>
            <a:r>
              <a:rPr lang="it-IT" dirty="0" smtClean="0"/>
              <a:t>v</a:t>
            </a:r>
            <a:r>
              <a:rPr lang="sr-Latn-ME" dirty="0" smtClean="0"/>
              <a:t>ij</a:t>
            </a:r>
            <a:r>
              <a:rPr lang="it-IT" dirty="0" smtClean="0"/>
              <a:t>ek </a:t>
            </a:r>
            <a:r>
              <a:rPr lang="it-IT" dirty="0"/>
              <a:t>– prve berze (Pariz 1563 i London 1566. godina)</a:t>
            </a:r>
          </a:p>
          <a:p>
            <a:pPr marL="0" indent="0">
              <a:buNone/>
            </a:pPr>
            <a:r>
              <a:rPr lang="en-US" dirty="0"/>
              <a:t>• XIX </a:t>
            </a:r>
            <a:r>
              <a:rPr lang="en-US" dirty="0" smtClean="0"/>
              <a:t>v</a:t>
            </a:r>
            <a:r>
              <a:rPr lang="sr-Latn-ME" dirty="0" smtClean="0"/>
              <a:t>ij</a:t>
            </a:r>
            <a:r>
              <a:rPr lang="en-US" dirty="0" err="1" smtClean="0"/>
              <a:t>ek</a:t>
            </a:r>
            <a:r>
              <a:rPr lang="en-US" dirty="0"/>
              <a:t>– </a:t>
            </a:r>
            <a:r>
              <a:rPr lang="en-US" dirty="0" err="1"/>
              <a:t>jacanje</a:t>
            </a:r>
            <a:r>
              <a:rPr lang="en-US" dirty="0"/>
              <a:t> </a:t>
            </a:r>
            <a:r>
              <a:rPr lang="en-US" dirty="0" err="1"/>
              <a:t>trgovine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industrije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osnivanje</a:t>
            </a:r>
            <a:r>
              <a:rPr lang="en-US" dirty="0"/>
              <a:t> </a:t>
            </a:r>
            <a:r>
              <a:rPr lang="en-US" dirty="0" err="1"/>
              <a:t>mnogih</a:t>
            </a:r>
            <a:r>
              <a:rPr lang="en-US" dirty="0"/>
              <a:t> </a:t>
            </a:r>
            <a:r>
              <a:rPr lang="en-US" dirty="0" err="1"/>
              <a:t>berzi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• X </a:t>
            </a:r>
            <a:r>
              <a:rPr lang="en-US" dirty="0" smtClean="0"/>
              <a:t>v</a:t>
            </a:r>
            <a:r>
              <a:rPr lang="sr-Latn-ME" dirty="0" smtClean="0"/>
              <a:t>ij</a:t>
            </a:r>
            <a:r>
              <a:rPr lang="en-US" dirty="0" err="1" smtClean="0"/>
              <a:t>ek</a:t>
            </a:r>
            <a:r>
              <a:rPr lang="en-US" dirty="0" smtClean="0"/>
              <a:t> </a:t>
            </a:r>
            <a:r>
              <a:rPr lang="en-US" dirty="0"/>
              <a:t>– </a:t>
            </a:r>
            <a:r>
              <a:rPr lang="en-US" dirty="0" err="1"/>
              <a:t>ekspanzija</a:t>
            </a:r>
            <a:r>
              <a:rPr lang="en-US" dirty="0"/>
              <a:t> </a:t>
            </a:r>
            <a:r>
              <a:rPr lang="en-US" dirty="0" err="1"/>
              <a:t>berzanskog</a:t>
            </a:r>
            <a:r>
              <a:rPr lang="en-US" dirty="0"/>
              <a:t> </a:t>
            </a:r>
            <a:r>
              <a:rPr lang="en-US" dirty="0" err="1"/>
              <a:t>poslovanja</a:t>
            </a:r>
            <a:endParaRPr lang="en-US" dirty="0"/>
          </a:p>
          <a:p>
            <a:pPr marL="0" indent="0">
              <a:buNone/>
            </a:pPr>
            <a:r>
              <a:rPr lang="pl-PL" dirty="0"/>
              <a:t>• kraj XIX </a:t>
            </a:r>
            <a:r>
              <a:rPr lang="pl-PL" dirty="0" smtClean="0"/>
              <a:t>vijeka </a:t>
            </a:r>
            <a:r>
              <a:rPr lang="pl-PL" dirty="0"/>
              <a:t>– prve pisane teorije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i="1" dirty="0"/>
              <a:t>Ben </a:t>
            </a:r>
            <a:r>
              <a:rPr lang="en-US" i="1" dirty="0" err="1"/>
              <a:t>Baverk</a:t>
            </a:r>
            <a:r>
              <a:rPr lang="en-US" i="1" dirty="0"/>
              <a:t>, </a:t>
            </a:r>
            <a:r>
              <a:rPr lang="en-US" i="1" dirty="0" err="1"/>
              <a:t>Hajek</a:t>
            </a:r>
            <a:r>
              <a:rPr lang="en-US" i="1" dirty="0"/>
              <a:t>, </a:t>
            </a:r>
            <a:r>
              <a:rPr lang="en-US" i="1" dirty="0" err="1"/>
              <a:t>Fišer</a:t>
            </a:r>
            <a:r>
              <a:rPr lang="en-US" i="1" dirty="0"/>
              <a:t> </a:t>
            </a:r>
            <a:r>
              <a:rPr lang="en-US" dirty="0"/>
              <a:t>(</a:t>
            </a:r>
            <a:r>
              <a:rPr lang="en-US" dirty="0" err="1"/>
              <a:t>teorije</a:t>
            </a:r>
            <a:r>
              <a:rPr lang="en-US" dirty="0"/>
              <a:t> o </a:t>
            </a:r>
            <a:r>
              <a:rPr lang="en-US" dirty="0" err="1"/>
              <a:t>formiranju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kretanju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kamatnih</a:t>
            </a:r>
            <a:r>
              <a:rPr lang="en-US" dirty="0"/>
              <a:t> </a:t>
            </a:r>
            <a:r>
              <a:rPr lang="en-US" dirty="0" err="1"/>
              <a:t>stopa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i="1" dirty="0" err="1"/>
              <a:t>Kejnz</a:t>
            </a:r>
            <a:r>
              <a:rPr lang="en-US" i="1" dirty="0"/>
              <a:t> </a:t>
            </a:r>
            <a:r>
              <a:rPr lang="en-US" dirty="0"/>
              <a:t>(</a:t>
            </a:r>
            <a:r>
              <a:rPr lang="en-US" dirty="0" err="1"/>
              <a:t>teorija</a:t>
            </a:r>
            <a:r>
              <a:rPr lang="en-US" dirty="0"/>
              <a:t> </a:t>
            </a:r>
            <a:r>
              <a:rPr lang="en-US" dirty="0" err="1"/>
              <a:t>preferencije</a:t>
            </a:r>
            <a:r>
              <a:rPr lang="en-US" dirty="0"/>
              <a:t> </a:t>
            </a:r>
            <a:r>
              <a:rPr lang="en-US" dirty="0" err="1"/>
              <a:t>likvidnosti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dirty="0" smtClean="0"/>
              <a:t>• </a:t>
            </a:r>
            <a:r>
              <a:rPr lang="en-US" i="1" dirty="0" err="1"/>
              <a:t>Modiljani</a:t>
            </a:r>
            <a:r>
              <a:rPr lang="en-US" i="1" dirty="0"/>
              <a:t> </a:t>
            </a:r>
            <a:r>
              <a:rPr lang="en-US" i="1" dirty="0" err="1"/>
              <a:t>i</a:t>
            </a:r>
            <a:r>
              <a:rPr lang="en-US" i="1" dirty="0"/>
              <a:t> Miler </a:t>
            </a:r>
            <a:r>
              <a:rPr lang="en-US" dirty="0"/>
              <a:t>(</a:t>
            </a:r>
            <a:r>
              <a:rPr lang="en-US" dirty="0" err="1"/>
              <a:t>teorija</a:t>
            </a:r>
            <a:r>
              <a:rPr lang="en-US" dirty="0"/>
              <a:t> o </a:t>
            </a:r>
            <a:r>
              <a:rPr lang="en-US" dirty="0" err="1"/>
              <a:t>formiranju</a:t>
            </a:r>
            <a:r>
              <a:rPr lang="en-US" dirty="0"/>
              <a:t> </a:t>
            </a:r>
            <a:r>
              <a:rPr lang="en-US" dirty="0" err="1"/>
              <a:t>ravnotežnih</a:t>
            </a:r>
            <a:r>
              <a:rPr lang="en-US" dirty="0"/>
              <a:t> </a:t>
            </a:r>
            <a:r>
              <a:rPr lang="en-US" dirty="0" err="1"/>
              <a:t>kamatnih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stopa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i="1" dirty="0" err="1"/>
              <a:t>Šarp</a:t>
            </a:r>
            <a:r>
              <a:rPr lang="en-US" i="1" dirty="0"/>
              <a:t> </a:t>
            </a:r>
            <a:r>
              <a:rPr lang="en-US" dirty="0"/>
              <a:t>(CAMP model)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i="1" dirty="0" err="1"/>
              <a:t>Samjuelson</a:t>
            </a:r>
            <a:r>
              <a:rPr lang="en-US" i="1" dirty="0"/>
              <a:t> </a:t>
            </a:r>
            <a:r>
              <a:rPr lang="en-US" dirty="0"/>
              <a:t>(</a:t>
            </a:r>
            <a:r>
              <a:rPr lang="en-US" dirty="0" err="1"/>
              <a:t>teorija</a:t>
            </a:r>
            <a:r>
              <a:rPr lang="en-US" dirty="0"/>
              <a:t> </a:t>
            </a:r>
            <a:r>
              <a:rPr lang="en-US" dirty="0" err="1"/>
              <a:t>efikasnih</a:t>
            </a:r>
            <a:r>
              <a:rPr lang="en-US" dirty="0"/>
              <a:t> </a:t>
            </a:r>
            <a:r>
              <a:rPr lang="en-US" dirty="0" err="1"/>
              <a:t>tržišta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i="1" dirty="0"/>
              <a:t>Lukas </a:t>
            </a:r>
            <a:r>
              <a:rPr lang="en-US" dirty="0"/>
              <a:t>(</a:t>
            </a:r>
            <a:r>
              <a:rPr lang="en-US" dirty="0" err="1"/>
              <a:t>teorija</a:t>
            </a:r>
            <a:r>
              <a:rPr lang="en-US" dirty="0"/>
              <a:t> </a:t>
            </a:r>
            <a:r>
              <a:rPr lang="en-US" dirty="0" err="1"/>
              <a:t>racionalnih</a:t>
            </a:r>
            <a:r>
              <a:rPr lang="en-US" dirty="0"/>
              <a:t> </a:t>
            </a:r>
            <a:r>
              <a:rPr lang="en-US" dirty="0" smtClean="0"/>
              <a:t>o</a:t>
            </a:r>
            <a:r>
              <a:rPr lang="sr-Latn-ME" dirty="0" smtClean="0"/>
              <a:t>č</a:t>
            </a:r>
            <a:r>
              <a:rPr lang="en-US" dirty="0" err="1" smtClean="0"/>
              <a:t>ekivanja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i="1" dirty="0" err="1"/>
              <a:t>Ros</a:t>
            </a:r>
            <a:r>
              <a:rPr lang="en-US" i="1" dirty="0"/>
              <a:t> </a:t>
            </a:r>
            <a:r>
              <a:rPr lang="en-US" dirty="0"/>
              <a:t>(APT model)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i="1" dirty="0" err="1"/>
              <a:t>Blek</a:t>
            </a:r>
            <a:r>
              <a:rPr lang="en-US" i="1" dirty="0"/>
              <a:t>, </a:t>
            </a:r>
            <a:r>
              <a:rPr lang="en-US" i="1" dirty="0" err="1"/>
              <a:t>Šouls</a:t>
            </a:r>
            <a:r>
              <a:rPr lang="en-US" i="1" dirty="0"/>
              <a:t> </a:t>
            </a:r>
            <a:r>
              <a:rPr lang="en-US" i="1" dirty="0" err="1"/>
              <a:t>i</a:t>
            </a:r>
            <a:r>
              <a:rPr lang="en-US" i="1" dirty="0"/>
              <a:t> Merton </a:t>
            </a:r>
            <a:r>
              <a:rPr lang="en-US" dirty="0"/>
              <a:t>(</a:t>
            </a:r>
            <a:r>
              <a:rPr lang="en-US" dirty="0" err="1"/>
              <a:t>teorije</a:t>
            </a:r>
            <a:r>
              <a:rPr lang="en-US" dirty="0"/>
              <a:t> o </a:t>
            </a:r>
            <a:r>
              <a:rPr lang="en-US" dirty="0" smtClean="0"/>
              <a:t>c</a:t>
            </a:r>
            <a:r>
              <a:rPr lang="sr-Latn-ME" dirty="0" smtClean="0"/>
              <a:t>ij</a:t>
            </a:r>
            <a:r>
              <a:rPr lang="en-US" dirty="0" err="1" smtClean="0"/>
              <a:t>enama</a:t>
            </a:r>
            <a:r>
              <a:rPr lang="en-US" dirty="0" smtClean="0"/>
              <a:t> </a:t>
            </a:r>
            <a:r>
              <a:rPr lang="en-US" dirty="0" err="1"/>
              <a:t>finansijskih</a:t>
            </a:r>
            <a:r>
              <a:rPr lang="en-US" dirty="0"/>
              <a:t> </a:t>
            </a:r>
            <a:r>
              <a:rPr lang="en-US" dirty="0" err="1"/>
              <a:t>derivata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="" xmlns:p14="http://schemas.microsoft.com/office/powerpoint/2010/main" val="22706851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4435" y="548680"/>
            <a:ext cx="6415130" cy="5577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99752085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052736"/>
            <a:ext cx="8205737" cy="5752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49220527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err="1"/>
              <a:t>Funkcije</a:t>
            </a:r>
            <a:r>
              <a:rPr lang="en-US" dirty="0"/>
              <a:t> </a:t>
            </a:r>
            <a:r>
              <a:rPr lang="en-US" dirty="0" err="1"/>
              <a:t>finansijskog</a:t>
            </a:r>
            <a:r>
              <a:rPr lang="en-US" dirty="0"/>
              <a:t> </a:t>
            </a:r>
            <a:r>
              <a:rPr lang="en-US" dirty="0" err="1"/>
              <a:t>tržišta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 smtClean="0"/>
              <a:t>Preusm</a:t>
            </a:r>
            <a:r>
              <a:rPr lang="sr-Latn-ME" dirty="0" smtClean="0"/>
              <a:t>j</a:t>
            </a:r>
            <a:r>
              <a:rPr lang="en-US" dirty="0" err="1" smtClean="0"/>
              <a:t>eravanje</a:t>
            </a:r>
            <a:r>
              <a:rPr lang="en-US" dirty="0" smtClean="0"/>
              <a:t> </a:t>
            </a:r>
            <a:r>
              <a:rPr lang="en-US" dirty="0" err="1"/>
              <a:t>finansijskih</a:t>
            </a:r>
            <a:r>
              <a:rPr lang="en-US" dirty="0"/>
              <a:t> </a:t>
            </a:r>
            <a:r>
              <a:rPr lang="en-US" dirty="0" err="1"/>
              <a:t>sredstava</a:t>
            </a:r>
            <a:r>
              <a:rPr lang="en-US" dirty="0"/>
              <a:t> od</a:t>
            </a:r>
          </a:p>
          <a:p>
            <a:pPr marL="0" indent="0">
              <a:buNone/>
            </a:pPr>
            <a:r>
              <a:rPr lang="en-US" dirty="0" err="1"/>
              <a:t>suficitarnih</a:t>
            </a:r>
            <a:r>
              <a:rPr lang="en-US" dirty="0"/>
              <a:t> </a:t>
            </a:r>
            <a:r>
              <a:rPr lang="en-US" dirty="0" err="1"/>
              <a:t>ka</a:t>
            </a:r>
            <a:r>
              <a:rPr lang="en-US" dirty="0"/>
              <a:t> </a:t>
            </a:r>
            <a:r>
              <a:rPr lang="en-US" dirty="0" err="1"/>
              <a:t>deficitarnim</a:t>
            </a:r>
            <a:r>
              <a:rPr lang="en-US" dirty="0"/>
              <a:t> </a:t>
            </a:r>
            <a:r>
              <a:rPr lang="en-US" dirty="0" err="1"/>
              <a:t>subjektima</a:t>
            </a:r>
            <a:endParaRPr lang="en-US" dirty="0"/>
          </a:p>
          <a:p>
            <a:pPr marL="0" indent="0">
              <a:buNone/>
            </a:pPr>
            <a:r>
              <a:rPr lang="pl-PL" dirty="0"/>
              <a:t>• Efikasna mobilizacija i optimalna alokacija</a:t>
            </a:r>
          </a:p>
          <a:p>
            <a:pPr marL="0" indent="0">
              <a:buNone/>
            </a:pPr>
            <a:r>
              <a:rPr lang="en-US" dirty="0" err="1"/>
              <a:t>finansijskih</a:t>
            </a:r>
            <a:r>
              <a:rPr lang="en-US" dirty="0"/>
              <a:t> </a:t>
            </a:r>
            <a:r>
              <a:rPr lang="en-US" dirty="0" err="1"/>
              <a:t>sredstava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Povecanje</a:t>
            </a:r>
            <a:r>
              <a:rPr lang="en-US" dirty="0"/>
              <a:t> </a:t>
            </a:r>
            <a:r>
              <a:rPr lang="en-US" dirty="0" err="1"/>
              <a:t>efikasnosti</a:t>
            </a:r>
            <a:r>
              <a:rPr lang="en-US" dirty="0"/>
              <a:t> </a:t>
            </a:r>
            <a:r>
              <a:rPr lang="en-US" dirty="0" err="1"/>
              <a:t>poslovanja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Brza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transparentna</a:t>
            </a:r>
            <a:r>
              <a:rPr lang="en-US" dirty="0"/>
              <a:t> </a:t>
            </a:r>
            <a:r>
              <a:rPr lang="en-US" dirty="0" err="1"/>
              <a:t>informaciona</a:t>
            </a:r>
            <a:r>
              <a:rPr lang="en-US" dirty="0"/>
              <a:t> </a:t>
            </a:r>
            <a:r>
              <a:rPr lang="en-US" dirty="0" err="1"/>
              <a:t>osnova</a:t>
            </a:r>
            <a:endParaRPr lang="en-US" dirty="0"/>
          </a:p>
          <a:p>
            <a:pPr marL="0" indent="0">
              <a:buNone/>
            </a:pPr>
            <a:r>
              <a:rPr lang="nn-NO" dirty="0"/>
              <a:t>• Kvantitet, kvalitet i kontinuitet u obavljanju</a:t>
            </a:r>
          </a:p>
          <a:p>
            <a:pPr marL="0" indent="0">
              <a:buNone/>
            </a:pPr>
            <a:r>
              <a:rPr lang="en-US" dirty="0" err="1"/>
              <a:t>finansijskih</a:t>
            </a:r>
            <a:r>
              <a:rPr lang="en-US" dirty="0"/>
              <a:t> </a:t>
            </a:r>
            <a:r>
              <a:rPr lang="en-US" dirty="0" err="1"/>
              <a:t>transakcija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Lakši</a:t>
            </a:r>
            <a:r>
              <a:rPr lang="en-US" dirty="0"/>
              <a:t> </a:t>
            </a:r>
            <a:r>
              <a:rPr lang="en-US" dirty="0" err="1"/>
              <a:t>ulazak</a:t>
            </a:r>
            <a:r>
              <a:rPr lang="en-US" dirty="0"/>
              <a:t> </a:t>
            </a:r>
            <a:r>
              <a:rPr lang="en-US" dirty="0" err="1"/>
              <a:t>stranog</a:t>
            </a:r>
            <a:r>
              <a:rPr lang="en-US" dirty="0"/>
              <a:t> </a:t>
            </a:r>
            <a:r>
              <a:rPr lang="en-US" dirty="0" err="1"/>
              <a:t>kapitala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0040758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4435" y="1600200"/>
            <a:ext cx="641513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421589428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/>
          <a:lstStyle/>
          <a:p>
            <a:pPr marL="0" indent="0">
              <a:buNone/>
            </a:pPr>
            <a:r>
              <a:rPr lang="en-US" dirty="0" err="1"/>
              <a:t>Struktura</a:t>
            </a:r>
            <a:r>
              <a:rPr lang="en-US" dirty="0"/>
              <a:t> </a:t>
            </a:r>
            <a:r>
              <a:rPr lang="en-US" dirty="0" err="1"/>
              <a:t>finansijskog</a:t>
            </a:r>
            <a:r>
              <a:rPr lang="en-US" dirty="0"/>
              <a:t> </a:t>
            </a:r>
            <a:r>
              <a:rPr lang="en-US" dirty="0" err="1"/>
              <a:t>tržišta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Interno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eksterno</a:t>
            </a:r>
            <a:r>
              <a:rPr lang="en-US" dirty="0"/>
              <a:t> </a:t>
            </a:r>
            <a:r>
              <a:rPr lang="en-US" dirty="0" err="1"/>
              <a:t>tržište</a:t>
            </a:r>
            <a:r>
              <a:rPr lang="en-US" dirty="0"/>
              <a:t>;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Dužnicko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vlasni</a:t>
            </a:r>
            <a:r>
              <a:rPr lang="sr-Latn-ME" dirty="0" smtClean="0"/>
              <a:t>č</a:t>
            </a:r>
            <a:r>
              <a:rPr lang="en-US" dirty="0" err="1" smtClean="0"/>
              <a:t>ko</a:t>
            </a:r>
            <a:r>
              <a:rPr lang="en-US" dirty="0" smtClean="0"/>
              <a:t> </a:t>
            </a:r>
            <a:r>
              <a:rPr lang="en-US" dirty="0" err="1"/>
              <a:t>tržište</a:t>
            </a:r>
            <a:r>
              <a:rPr lang="en-US" dirty="0"/>
              <a:t>;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Primarno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sekundarno</a:t>
            </a:r>
            <a:r>
              <a:rPr lang="en-US" dirty="0"/>
              <a:t> </a:t>
            </a:r>
            <a:r>
              <a:rPr lang="en-US" dirty="0" err="1"/>
              <a:t>tržište</a:t>
            </a:r>
            <a:r>
              <a:rPr lang="en-US" dirty="0"/>
              <a:t>;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Berzansko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vanberzansko</a:t>
            </a:r>
            <a:r>
              <a:rPr lang="en-US" dirty="0"/>
              <a:t> </a:t>
            </a:r>
            <a:r>
              <a:rPr lang="en-US" dirty="0" err="1"/>
              <a:t>tržište</a:t>
            </a:r>
            <a:r>
              <a:rPr lang="en-US" dirty="0"/>
              <a:t>;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Promptno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terminsko</a:t>
            </a:r>
            <a:r>
              <a:rPr lang="en-US" dirty="0"/>
              <a:t> </a:t>
            </a:r>
            <a:r>
              <a:rPr lang="en-US" dirty="0" err="1"/>
              <a:t>tržište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250414512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 err="1"/>
              <a:t>Interno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eksterno</a:t>
            </a:r>
            <a:r>
              <a:rPr lang="en-US" dirty="0"/>
              <a:t> </a:t>
            </a:r>
            <a:r>
              <a:rPr lang="en-US" dirty="0" err="1"/>
              <a:t>tržište</a:t>
            </a:r>
            <a:endParaRPr lang="en-US" dirty="0"/>
          </a:p>
          <a:p>
            <a:pPr marL="0" indent="0">
              <a:buNone/>
            </a:pPr>
            <a:r>
              <a:rPr lang="en-US" b="1" i="1" dirty="0" err="1"/>
              <a:t>Kriterijum</a:t>
            </a:r>
            <a:r>
              <a:rPr lang="en-US" b="1" i="1" dirty="0"/>
              <a:t>: </a:t>
            </a:r>
            <a:r>
              <a:rPr lang="en-US" b="1" i="1" dirty="0" err="1"/>
              <a:t>mesto</a:t>
            </a:r>
            <a:r>
              <a:rPr lang="en-US" b="1" i="1" dirty="0"/>
              <a:t> </a:t>
            </a:r>
            <a:r>
              <a:rPr lang="en-US" b="1" i="1" dirty="0" err="1"/>
              <a:t>obavljanja</a:t>
            </a:r>
            <a:r>
              <a:rPr lang="en-US" b="1" i="1" dirty="0"/>
              <a:t> </a:t>
            </a:r>
            <a:r>
              <a:rPr lang="en-US" b="1" i="1" dirty="0" err="1"/>
              <a:t>transakcija</a:t>
            </a:r>
            <a:endParaRPr lang="en-US" b="1" i="1" dirty="0"/>
          </a:p>
          <a:p>
            <a:pPr marL="0" indent="0">
              <a:buNone/>
            </a:pPr>
            <a:r>
              <a:rPr lang="it-IT" dirty="0"/>
              <a:t>• </a:t>
            </a:r>
            <a:r>
              <a:rPr lang="it-IT" b="1" i="1" dirty="0"/>
              <a:t>Interno tržište </a:t>
            </a:r>
            <a:r>
              <a:rPr lang="it-IT" dirty="0"/>
              <a:t>može biti organizovano kao</a:t>
            </a:r>
          </a:p>
          <a:p>
            <a:pPr marL="0" indent="0">
              <a:buNone/>
            </a:pPr>
            <a:r>
              <a:rPr lang="pl-PL" dirty="0" smtClean="0"/>
              <a:t>domaće </a:t>
            </a:r>
            <a:r>
              <a:rPr lang="pl-PL" dirty="0"/>
              <a:t>i strano</a:t>
            </a:r>
            <a:r>
              <a:rPr lang="pl-PL" dirty="0" smtClean="0"/>
              <a:t>.</a:t>
            </a:r>
          </a:p>
          <a:p>
            <a:pPr marL="0" indent="0">
              <a:buNone/>
            </a:pPr>
            <a:r>
              <a:rPr lang="pl-PL" dirty="0" smtClean="0"/>
              <a:t> </a:t>
            </a:r>
            <a:r>
              <a:rPr lang="pl-PL" dirty="0"/>
              <a:t>Na njemu se trguje </a:t>
            </a:r>
            <a:r>
              <a:rPr lang="pl-PL" dirty="0" smtClean="0"/>
              <a:t>finansijskim </a:t>
            </a:r>
            <a:r>
              <a:rPr lang="en-US" dirty="0" err="1" smtClean="0"/>
              <a:t>instrumentima</a:t>
            </a:r>
            <a:r>
              <a:rPr lang="en-US" dirty="0" smtClean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denominovani</a:t>
            </a:r>
            <a:r>
              <a:rPr lang="en-US" dirty="0"/>
              <a:t> u </a:t>
            </a:r>
            <a:r>
              <a:rPr lang="en-US" dirty="0" err="1" smtClean="0"/>
              <a:t>valuti</a:t>
            </a:r>
            <a:r>
              <a:rPr lang="sr-Latn-ME" dirty="0" smtClean="0"/>
              <a:t> </a:t>
            </a:r>
            <a:r>
              <a:rPr lang="pl-PL" dirty="0" smtClean="0"/>
              <a:t>zemlje </a:t>
            </a:r>
            <a:r>
              <a:rPr lang="pl-PL" dirty="0"/>
              <a:t>u kojoj se prodaju.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b="1" i="1" dirty="0" err="1"/>
              <a:t>Eksterno</a:t>
            </a:r>
            <a:r>
              <a:rPr lang="en-US" b="1" i="1" dirty="0"/>
              <a:t> </a:t>
            </a:r>
            <a:r>
              <a:rPr lang="en-US" b="1" i="1" dirty="0" err="1"/>
              <a:t>tržište</a:t>
            </a:r>
            <a:r>
              <a:rPr lang="en-US" b="1" i="1" dirty="0"/>
              <a:t> </a:t>
            </a:r>
            <a:r>
              <a:rPr lang="en-US" dirty="0" err="1" smtClean="0"/>
              <a:t>podrazum</a:t>
            </a:r>
            <a:r>
              <a:rPr lang="sr-Latn-ME" dirty="0" smtClean="0"/>
              <a:t>ij</a:t>
            </a:r>
            <a:r>
              <a:rPr lang="en-US" dirty="0" err="1" smtClean="0"/>
              <a:t>eva</a:t>
            </a:r>
            <a:r>
              <a:rPr lang="en-US" dirty="0" smtClean="0"/>
              <a:t> </a:t>
            </a:r>
            <a:r>
              <a:rPr lang="en-US" dirty="0" err="1"/>
              <a:t>trgovinu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finansijskim</a:t>
            </a:r>
            <a:r>
              <a:rPr lang="en-US" dirty="0"/>
              <a:t> </a:t>
            </a:r>
            <a:r>
              <a:rPr lang="en-US" dirty="0" err="1"/>
              <a:t>instrumentima</a:t>
            </a:r>
            <a:r>
              <a:rPr lang="en-US" dirty="0"/>
              <a:t> </a:t>
            </a:r>
            <a:r>
              <a:rPr lang="sr-Latn-ME" dirty="0" err="1"/>
              <a:t>č</a:t>
            </a:r>
            <a:r>
              <a:rPr lang="en-US" dirty="0" err="1" smtClean="0"/>
              <a:t>ija</a:t>
            </a:r>
            <a:r>
              <a:rPr lang="en-US" dirty="0" smtClean="0"/>
              <a:t> </a:t>
            </a:r>
            <a:r>
              <a:rPr lang="en-US" dirty="0" err="1"/>
              <a:t>valuta</a:t>
            </a:r>
            <a:endParaRPr lang="en-US" dirty="0"/>
          </a:p>
          <a:p>
            <a:pPr marL="0" indent="0">
              <a:buNone/>
            </a:pPr>
            <a:r>
              <a:rPr lang="pl-PL" dirty="0"/>
              <a:t>denominacije nije valuta zemlje u kojoj se ti</a:t>
            </a:r>
          </a:p>
          <a:p>
            <a:pPr marL="0" indent="0">
              <a:buNone/>
            </a:pPr>
            <a:r>
              <a:rPr lang="en-US" dirty="0" err="1"/>
              <a:t>instrumenti</a:t>
            </a:r>
            <a:r>
              <a:rPr lang="en-US" dirty="0"/>
              <a:t> </a:t>
            </a:r>
            <a:r>
              <a:rPr lang="en-US" dirty="0" err="1"/>
              <a:t>prodaju</a:t>
            </a:r>
            <a:r>
              <a:rPr lang="en-US" dirty="0"/>
              <a:t> (</a:t>
            </a:r>
            <a:r>
              <a:rPr lang="en-US" dirty="0" err="1"/>
              <a:t>evrovalutni</a:t>
            </a:r>
            <a:r>
              <a:rPr lang="en-US" dirty="0"/>
              <a:t> </a:t>
            </a:r>
            <a:r>
              <a:rPr lang="en-US" dirty="0" err="1"/>
              <a:t>instrumenti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="" xmlns:p14="http://schemas.microsoft.com/office/powerpoint/2010/main" val="76003577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 smtClean="0"/>
              <a:t>Dužni</a:t>
            </a:r>
            <a:r>
              <a:rPr lang="sr-Latn-ME" dirty="0" smtClean="0"/>
              <a:t>č</a:t>
            </a:r>
            <a:r>
              <a:rPr lang="en-US" dirty="0" err="1" smtClean="0"/>
              <a:t>ko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vlasni</a:t>
            </a:r>
            <a:r>
              <a:rPr lang="sr-Latn-ME" dirty="0" smtClean="0"/>
              <a:t>č</a:t>
            </a:r>
            <a:r>
              <a:rPr lang="en-US" dirty="0" err="1" smtClean="0"/>
              <a:t>ko</a:t>
            </a:r>
            <a:r>
              <a:rPr lang="en-US" dirty="0" smtClean="0"/>
              <a:t> </a:t>
            </a:r>
            <a:r>
              <a:rPr lang="en-US" dirty="0" err="1"/>
              <a:t>tržište</a:t>
            </a:r>
            <a:endParaRPr lang="en-US" dirty="0"/>
          </a:p>
          <a:p>
            <a:pPr marL="0" indent="0">
              <a:buNone/>
            </a:pPr>
            <a:r>
              <a:rPr lang="fi-FI" b="1" i="1" dirty="0"/>
              <a:t>Kriterijum vrsta hartija od </a:t>
            </a:r>
            <a:r>
              <a:rPr lang="fi-FI" b="1" i="1" dirty="0" smtClean="0"/>
              <a:t>vr</a:t>
            </a:r>
            <a:r>
              <a:rPr lang="sr-Latn-ME" b="1" i="1" dirty="0" smtClean="0"/>
              <a:t>ij</a:t>
            </a:r>
            <a:r>
              <a:rPr lang="fi-FI" b="1" i="1" dirty="0" smtClean="0"/>
              <a:t>ednosti</a:t>
            </a:r>
            <a:endParaRPr lang="fi-FI" b="1" i="1" dirty="0"/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i="1" dirty="0" err="1"/>
              <a:t>Dužnicko</a:t>
            </a:r>
            <a:r>
              <a:rPr lang="en-US" i="1" dirty="0"/>
              <a:t> </a:t>
            </a:r>
            <a:r>
              <a:rPr lang="en-US" i="1" dirty="0" err="1"/>
              <a:t>tržište</a:t>
            </a:r>
            <a:r>
              <a:rPr lang="en-US" i="1" dirty="0"/>
              <a:t> </a:t>
            </a:r>
            <a:r>
              <a:rPr lang="en-US" dirty="0"/>
              <a:t>– </a:t>
            </a:r>
            <a:r>
              <a:rPr lang="en-US" dirty="0" err="1"/>
              <a:t>pribavljanje</a:t>
            </a:r>
            <a:r>
              <a:rPr lang="en-US" dirty="0"/>
              <a:t> </a:t>
            </a:r>
            <a:r>
              <a:rPr lang="en-US" dirty="0" err="1"/>
              <a:t>finansijskih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sredstava</a:t>
            </a:r>
            <a:r>
              <a:rPr lang="en-US" dirty="0"/>
              <a:t> </a:t>
            </a:r>
            <a:r>
              <a:rPr lang="en-US" dirty="0" err="1"/>
              <a:t>emitovanjem</a:t>
            </a:r>
            <a:r>
              <a:rPr lang="en-US" dirty="0"/>
              <a:t> </a:t>
            </a:r>
            <a:r>
              <a:rPr lang="en-US" dirty="0" err="1"/>
              <a:t>dužnickih</a:t>
            </a:r>
            <a:r>
              <a:rPr lang="en-US" dirty="0"/>
              <a:t> </a:t>
            </a:r>
            <a:r>
              <a:rPr lang="en-US" dirty="0" err="1"/>
              <a:t>hartija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od </a:t>
            </a:r>
            <a:r>
              <a:rPr lang="en-US" dirty="0" err="1" smtClean="0"/>
              <a:t>vr</a:t>
            </a:r>
            <a:r>
              <a:rPr lang="sr-Latn-ME" dirty="0" smtClean="0"/>
              <a:t>ij</a:t>
            </a:r>
            <a:r>
              <a:rPr lang="en-US" dirty="0" err="1" smtClean="0"/>
              <a:t>ednosti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i="1" dirty="0" err="1" smtClean="0"/>
              <a:t>Vlasni</a:t>
            </a:r>
            <a:r>
              <a:rPr lang="sr-Latn-ME" i="1" dirty="0" smtClean="0"/>
              <a:t>č</a:t>
            </a:r>
            <a:r>
              <a:rPr lang="en-US" i="1" dirty="0" err="1" smtClean="0"/>
              <a:t>ko</a:t>
            </a:r>
            <a:r>
              <a:rPr lang="en-US" i="1" dirty="0" smtClean="0"/>
              <a:t> </a:t>
            </a:r>
            <a:r>
              <a:rPr lang="en-US" i="1" dirty="0" err="1"/>
              <a:t>tržište</a:t>
            </a:r>
            <a:r>
              <a:rPr lang="en-US" i="1" dirty="0"/>
              <a:t> </a:t>
            </a:r>
            <a:r>
              <a:rPr lang="en-US" dirty="0"/>
              <a:t>– </a:t>
            </a:r>
            <a:r>
              <a:rPr lang="en-US" dirty="0" err="1"/>
              <a:t>pribavljanje</a:t>
            </a:r>
            <a:r>
              <a:rPr lang="en-US" dirty="0"/>
              <a:t> </a:t>
            </a:r>
            <a:r>
              <a:rPr lang="en-US" dirty="0" err="1"/>
              <a:t>finansijskih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sredstava</a:t>
            </a:r>
            <a:r>
              <a:rPr lang="en-US" dirty="0"/>
              <a:t> </a:t>
            </a:r>
            <a:r>
              <a:rPr lang="en-US" dirty="0" err="1"/>
              <a:t>emitovanjem</a:t>
            </a:r>
            <a:r>
              <a:rPr lang="en-US" dirty="0"/>
              <a:t> </a:t>
            </a:r>
            <a:r>
              <a:rPr lang="en-US" dirty="0" err="1" smtClean="0"/>
              <a:t>vlasni</a:t>
            </a:r>
            <a:r>
              <a:rPr lang="sr-Latn-ME" dirty="0" smtClean="0"/>
              <a:t>č</a:t>
            </a:r>
            <a:r>
              <a:rPr lang="en-US" dirty="0" err="1" smtClean="0"/>
              <a:t>kih</a:t>
            </a:r>
            <a:r>
              <a:rPr lang="en-US" dirty="0" smtClean="0"/>
              <a:t> </a:t>
            </a:r>
            <a:r>
              <a:rPr lang="en-US" dirty="0" err="1"/>
              <a:t>hartija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od </a:t>
            </a:r>
            <a:r>
              <a:rPr lang="en-US" dirty="0" err="1" smtClean="0"/>
              <a:t>vr</a:t>
            </a:r>
            <a:r>
              <a:rPr lang="sr-Latn-ME" dirty="0" smtClean="0"/>
              <a:t>ij</a:t>
            </a:r>
            <a:r>
              <a:rPr lang="en-US" dirty="0" err="1" smtClean="0"/>
              <a:t>ednosti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66070865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err="1"/>
              <a:t>Primarno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sekundarno</a:t>
            </a:r>
            <a:r>
              <a:rPr lang="en-US" dirty="0"/>
              <a:t> </a:t>
            </a:r>
            <a:r>
              <a:rPr lang="en-US" dirty="0" err="1"/>
              <a:t>tržište</a:t>
            </a:r>
            <a:endParaRPr lang="en-US" dirty="0"/>
          </a:p>
          <a:p>
            <a:pPr marL="0" indent="0">
              <a:buNone/>
            </a:pPr>
            <a:r>
              <a:rPr lang="en-US" b="1" i="1" dirty="0" err="1"/>
              <a:t>Kriterijum</a:t>
            </a:r>
            <a:r>
              <a:rPr lang="en-US" b="1" i="1" dirty="0"/>
              <a:t>: </a:t>
            </a:r>
            <a:r>
              <a:rPr lang="en-US" b="1" i="1" dirty="0" err="1"/>
              <a:t>priroda</a:t>
            </a:r>
            <a:r>
              <a:rPr lang="en-US" b="1" i="1" dirty="0"/>
              <a:t> </a:t>
            </a:r>
            <a:r>
              <a:rPr lang="en-US" b="1" i="1" dirty="0" err="1"/>
              <a:t>pojedinih</a:t>
            </a:r>
            <a:r>
              <a:rPr lang="en-US" b="1" i="1" dirty="0"/>
              <a:t> </a:t>
            </a:r>
            <a:r>
              <a:rPr lang="en-US" b="1" i="1" dirty="0" err="1"/>
              <a:t>finansijskih</a:t>
            </a:r>
            <a:endParaRPr lang="en-US" b="1" i="1" dirty="0"/>
          </a:p>
          <a:p>
            <a:pPr marL="0" indent="0">
              <a:buNone/>
            </a:pPr>
            <a:r>
              <a:rPr lang="en-US" b="1" i="1" dirty="0" err="1"/>
              <a:t>transakcija</a:t>
            </a:r>
            <a:endParaRPr lang="en-US" b="1" i="1" dirty="0"/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i="1" dirty="0" err="1"/>
              <a:t>Primarno</a:t>
            </a:r>
            <a:r>
              <a:rPr lang="en-US" i="1" dirty="0"/>
              <a:t> </a:t>
            </a:r>
            <a:r>
              <a:rPr lang="en-US" i="1" dirty="0" err="1"/>
              <a:t>tržište</a:t>
            </a:r>
            <a:r>
              <a:rPr lang="en-US" i="1" dirty="0"/>
              <a:t> </a:t>
            </a:r>
            <a:r>
              <a:rPr lang="en-US" dirty="0"/>
              <a:t>– </a:t>
            </a:r>
            <a:r>
              <a:rPr lang="en-US" dirty="0" err="1"/>
              <a:t>prva</a:t>
            </a:r>
            <a:r>
              <a:rPr lang="en-US" dirty="0"/>
              <a:t> </a:t>
            </a:r>
            <a:r>
              <a:rPr lang="en-US" dirty="0" err="1"/>
              <a:t>prodaja</a:t>
            </a:r>
            <a:r>
              <a:rPr lang="en-US" dirty="0"/>
              <a:t> </a:t>
            </a:r>
            <a:r>
              <a:rPr lang="en-US" dirty="0" err="1"/>
              <a:t>hartija</a:t>
            </a:r>
            <a:r>
              <a:rPr lang="en-US" dirty="0"/>
              <a:t> od</a:t>
            </a:r>
          </a:p>
          <a:p>
            <a:pPr marL="0" indent="0">
              <a:buNone/>
            </a:pPr>
            <a:r>
              <a:rPr lang="en-US" dirty="0" err="1" smtClean="0"/>
              <a:t>vr</a:t>
            </a:r>
            <a:r>
              <a:rPr lang="sr-Latn-ME" dirty="0" smtClean="0"/>
              <a:t>ij</a:t>
            </a:r>
            <a:r>
              <a:rPr lang="en-US" dirty="0" err="1" smtClean="0"/>
              <a:t>ednosti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i="1" dirty="0" err="1"/>
              <a:t>Sekundarno</a:t>
            </a:r>
            <a:r>
              <a:rPr lang="en-US" i="1" dirty="0"/>
              <a:t> </a:t>
            </a:r>
            <a:r>
              <a:rPr lang="en-US" i="1" dirty="0" err="1"/>
              <a:t>tržište</a:t>
            </a:r>
            <a:r>
              <a:rPr lang="en-US" i="1" dirty="0"/>
              <a:t> </a:t>
            </a:r>
            <a:r>
              <a:rPr lang="en-US" dirty="0"/>
              <a:t>– </a:t>
            </a:r>
            <a:r>
              <a:rPr lang="en-US" dirty="0" err="1"/>
              <a:t>svaka</a:t>
            </a:r>
            <a:r>
              <a:rPr lang="en-US" dirty="0"/>
              <a:t> </a:t>
            </a:r>
            <a:r>
              <a:rPr lang="en-US" dirty="0" err="1"/>
              <a:t>naredna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prodaja</a:t>
            </a:r>
            <a:r>
              <a:rPr lang="en-US" dirty="0"/>
              <a:t> </a:t>
            </a:r>
            <a:r>
              <a:rPr lang="en-US" dirty="0" err="1"/>
              <a:t>hartija</a:t>
            </a:r>
            <a:r>
              <a:rPr lang="en-US" dirty="0"/>
              <a:t> od </a:t>
            </a:r>
            <a:r>
              <a:rPr lang="en-US" dirty="0" err="1" smtClean="0"/>
              <a:t>vr</a:t>
            </a:r>
            <a:r>
              <a:rPr lang="sr-Latn-ME" dirty="0" smtClean="0"/>
              <a:t>ij</a:t>
            </a:r>
            <a:r>
              <a:rPr lang="en-US" dirty="0" err="1" smtClean="0"/>
              <a:t>ednosti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err="1"/>
              <a:t>karakteriše</a:t>
            </a:r>
            <a:r>
              <a:rPr lang="en-US" dirty="0"/>
              <a:t> </a:t>
            </a:r>
            <a:r>
              <a:rPr lang="en-US" dirty="0" err="1"/>
              <a:t>ga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javnost</a:t>
            </a:r>
            <a:r>
              <a:rPr lang="en-US" dirty="0"/>
              <a:t>, </a:t>
            </a:r>
            <a:r>
              <a:rPr lang="en-US" dirty="0" err="1"/>
              <a:t>kontinuelnost</a:t>
            </a:r>
            <a:r>
              <a:rPr lang="en-US" dirty="0"/>
              <a:t>, </a:t>
            </a:r>
            <a:r>
              <a:rPr lang="en-US" dirty="0" err="1"/>
              <a:t>objektivno</a:t>
            </a:r>
            <a:endParaRPr lang="en-US" dirty="0"/>
          </a:p>
          <a:p>
            <a:pPr marL="0" indent="0">
              <a:buNone/>
            </a:pPr>
            <a:r>
              <a:rPr lang="pl-PL" dirty="0" smtClean="0"/>
              <a:t>određivanje cijene </a:t>
            </a:r>
            <a:r>
              <a:rPr lang="pl-PL" dirty="0"/>
              <a:t>hartija od </a:t>
            </a:r>
            <a:r>
              <a:rPr lang="pl-PL" dirty="0" smtClean="0"/>
              <a:t>vrijednosti</a:t>
            </a:r>
            <a:r>
              <a:rPr lang="pl-PL" dirty="0"/>
              <a:t>,</a:t>
            </a:r>
          </a:p>
          <a:p>
            <a:pPr marL="0" indent="0">
              <a:buNone/>
            </a:pPr>
            <a:r>
              <a:rPr lang="en-US" dirty="0" err="1"/>
              <a:t>diverzifikacija</a:t>
            </a:r>
            <a:r>
              <a:rPr lang="en-US" dirty="0"/>
              <a:t> </a:t>
            </a:r>
            <a:r>
              <a:rPr lang="en-US" dirty="0" err="1"/>
              <a:t>rizika</a:t>
            </a:r>
            <a:r>
              <a:rPr lang="en-US" dirty="0"/>
              <a:t>, </a:t>
            </a:r>
            <a:r>
              <a:rPr lang="en-US" dirty="0" err="1"/>
              <a:t>likvidnosti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dr.)</a:t>
            </a:r>
          </a:p>
        </p:txBody>
      </p:sp>
    </p:spTree>
    <p:extLst>
      <p:ext uri="{BB962C8B-B14F-4D97-AF65-F5344CB8AC3E}">
        <p14:creationId xmlns="" xmlns:p14="http://schemas.microsoft.com/office/powerpoint/2010/main" val="21790416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/>
          <a:lstStyle/>
          <a:p>
            <a:r>
              <a:rPr lang="vi-VN" dirty="0"/>
              <a:t>Danas su međunarodna tržišta kapitala jedan od vodećih centara prikupljanja</a:t>
            </a:r>
            <a:r>
              <a:rPr lang="sr-Latn-ME" dirty="0"/>
              <a:t> </a:t>
            </a:r>
            <a:r>
              <a:rPr lang="en-US" dirty="0" err="1"/>
              <a:t>sredstava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velike</a:t>
            </a:r>
            <a:r>
              <a:rPr lang="en-US" dirty="0"/>
              <a:t> </a:t>
            </a:r>
            <a:r>
              <a:rPr lang="en-US" dirty="0" err="1"/>
              <a:t>korporacije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banke</a:t>
            </a:r>
            <a:r>
              <a:rPr lang="en-US" dirty="0"/>
              <a:t>. </a:t>
            </a:r>
            <a:endParaRPr lang="sr-Latn-ME" dirty="0"/>
          </a:p>
          <a:p>
            <a:r>
              <a:rPr lang="en-US" dirty="0" err="1"/>
              <a:t>Još</a:t>
            </a:r>
            <a:r>
              <a:rPr lang="en-US" dirty="0"/>
              <a:t> </a:t>
            </a:r>
            <a:r>
              <a:rPr lang="en-US" dirty="0" err="1"/>
              <a:t>jedan</a:t>
            </a:r>
            <a:r>
              <a:rPr lang="en-US" dirty="0"/>
              <a:t> </a:t>
            </a:r>
            <a:r>
              <a:rPr lang="en-US" dirty="0" err="1"/>
              <a:t>važan</a:t>
            </a:r>
            <a:r>
              <a:rPr lang="en-US" dirty="0"/>
              <a:t> trend </a:t>
            </a:r>
            <a:r>
              <a:rPr lang="en-US" dirty="0" err="1"/>
              <a:t>koji</a:t>
            </a:r>
            <a:r>
              <a:rPr lang="en-US" dirty="0"/>
              <a:t> je </a:t>
            </a:r>
            <a:r>
              <a:rPr lang="en-US" dirty="0" err="1"/>
              <a:t>uticao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sr-Latn-ME" dirty="0"/>
              <a:t> </a:t>
            </a:r>
            <a:r>
              <a:rPr lang="en-US" dirty="0" err="1"/>
              <a:t>internacionalizaciju</a:t>
            </a:r>
            <a:r>
              <a:rPr lang="en-US" dirty="0"/>
              <a:t> </a:t>
            </a:r>
            <a:r>
              <a:rPr lang="en-US" dirty="0" err="1"/>
              <a:t>finansijskih</a:t>
            </a:r>
            <a:r>
              <a:rPr lang="en-US" dirty="0"/>
              <a:t> </a:t>
            </a:r>
            <a:r>
              <a:rPr lang="en-US" dirty="0" err="1"/>
              <a:t>tržišta</a:t>
            </a:r>
            <a:r>
              <a:rPr lang="en-US" dirty="0"/>
              <a:t> je </a:t>
            </a:r>
            <a:r>
              <a:rPr lang="en-US" dirty="0" err="1"/>
              <a:t>ubrzani</a:t>
            </a:r>
            <a:r>
              <a:rPr lang="en-US" dirty="0"/>
              <a:t> </a:t>
            </a:r>
            <a:r>
              <a:rPr lang="en-US" dirty="0" err="1"/>
              <a:t>razvoj</a:t>
            </a:r>
            <a:r>
              <a:rPr lang="en-US" dirty="0"/>
              <a:t> </a:t>
            </a:r>
            <a:r>
              <a:rPr lang="en-US" dirty="0" err="1"/>
              <a:t>informaciono</a:t>
            </a:r>
            <a:r>
              <a:rPr lang="sr-Latn-ME" dirty="0"/>
              <a:t> </a:t>
            </a:r>
            <a:r>
              <a:rPr lang="en-US" dirty="0" err="1"/>
              <a:t>telekomunikacionih</a:t>
            </a:r>
            <a:r>
              <a:rPr lang="en-US" dirty="0"/>
              <a:t> </a:t>
            </a:r>
            <a:r>
              <a:rPr lang="en-US" dirty="0" err="1"/>
              <a:t>tehnologija</a:t>
            </a:r>
            <a:r>
              <a:rPr lang="en-US" dirty="0"/>
              <a:t>. </a:t>
            </a:r>
            <a:endParaRPr lang="sr-Latn-ME" dirty="0"/>
          </a:p>
          <a:p>
            <a:endParaRPr lang="sr-Latn-ME" dirty="0"/>
          </a:p>
        </p:txBody>
      </p:sp>
    </p:spTree>
    <p:extLst>
      <p:ext uri="{BB962C8B-B14F-4D97-AF65-F5344CB8AC3E}">
        <p14:creationId xmlns="" xmlns:p14="http://schemas.microsoft.com/office/powerpoint/2010/main" val="296361999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 err="1"/>
              <a:t>Berzansko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vanberzansko</a:t>
            </a:r>
            <a:r>
              <a:rPr lang="en-US" dirty="0"/>
              <a:t> </a:t>
            </a:r>
            <a:r>
              <a:rPr lang="en-US" dirty="0" err="1"/>
              <a:t>tržište</a:t>
            </a:r>
            <a:endParaRPr lang="en-US" dirty="0"/>
          </a:p>
          <a:p>
            <a:pPr marL="0" indent="0">
              <a:buNone/>
            </a:pPr>
            <a:r>
              <a:rPr lang="en-US" b="1" i="1" dirty="0" err="1"/>
              <a:t>Kriterijum</a:t>
            </a:r>
            <a:r>
              <a:rPr lang="en-US" b="1" i="1" dirty="0"/>
              <a:t>: </a:t>
            </a:r>
            <a:r>
              <a:rPr lang="en-US" b="1" i="1" dirty="0" smtClean="0"/>
              <a:t>m</a:t>
            </a:r>
            <a:r>
              <a:rPr lang="sr-Latn-ME" b="1" i="1" dirty="0" smtClean="0"/>
              <a:t>j</a:t>
            </a:r>
            <a:r>
              <a:rPr lang="en-US" b="1" i="1" dirty="0" err="1" smtClean="0"/>
              <a:t>esto</a:t>
            </a:r>
            <a:r>
              <a:rPr lang="en-US" b="1" i="1" dirty="0" smtClean="0"/>
              <a:t> </a:t>
            </a:r>
            <a:r>
              <a:rPr lang="en-US" b="1" i="1" dirty="0" err="1"/>
              <a:t>i</a:t>
            </a:r>
            <a:r>
              <a:rPr lang="en-US" b="1" i="1" dirty="0"/>
              <a:t> </a:t>
            </a:r>
            <a:r>
              <a:rPr lang="en-US" b="1" i="1" dirty="0" err="1" smtClean="0"/>
              <a:t>na</a:t>
            </a:r>
            <a:r>
              <a:rPr lang="sr-Latn-ME" b="1" i="1" dirty="0" smtClean="0"/>
              <a:t>č</a:t>
            </a:r>
            <a:r>
              <a:rPr lang="en-US" b="1" i="1" dirty="0" smtClean="0"/>
              <a:t>in </a:t>
            </a:r>
            <a:r>
              <a:rPr lang="en-US" b="1" i="1" dirty="0" err="1"/>
              <a:t>obavljanja</a:t>
            </a:r>
            <a:r>
              <a:rPr lang="en-US" b="1" i="1" dirty="0"/>
              <a:t> </a:t>
            </a:r>
            <a:r>
              <a:rPr lang="en-US" b="1" i="1" dirty="0" err="1"/>
              <a:t>prometa</a:t>
            </a:r>
            <a:endParaRPr lang="en-US" b="1" i="1" dirty="0"/>
          </a:p>
          <a:p>
            <a:pPr marL="0" indent="0">
              <a:buNone/>
            </a:pPr>
            <a:r>
              <a:rPr lang="en-US" b="1" i="1" dirty="0" err="1"/>
              <a:t>hartijama</a:t>
            </a:r>
            <a:r>
              <a:rPr lang="en-US" b="1" i="1" dirty="0"/>
              <a:t> od </a:t>
            </a:r>
            <a:r>
              <a:rPr lang="en-US" b="1" i="1" dirty="0" err="1" smtClean="0"/>
              <a:t>vr</a:t>
            </a:r>
            <a:r>
              <a:rPr lang="sr-Latn-ME" b="1" i="1" dirty="0" smtClean="0"/>
              <a:t>ij</a:t>
            </a:r>
            <a:r>
              <a:rPr lang="en-US" b="1" i="1" dirty="0" err="1" smtClean="0"/>
              <a:t>ednosti</a:t>
            </a:r>
            <a:endParaRPr lang="en-US" b="1" i="1" dirty="0"/>
          </a:p>
          <a:p>
            <a:pPr marL="0" indent="0">
              <a:buNone/>
            </a:pPr>
            <a:r>
              <a:rPr lang="pl-PL" dirty="0"/>
              <a:t>• </a:t>
            </a:r>
            <a:r>
              <a:rPr lang="pl-PL" i="1" dirty="0"/>
              <a:t>Berza </a:t>
            </a:r>
            <a:r>
              <a:rPr lang="pl-PL" dirty="0"/>
              <a:t>u zavisnosti od predmeta trgovanja može</a:t>
            </a:r>
          </a:p>
          <a:p>
            <a:pPr marL="0" indent="0">
              <a:buNone/>
            </a:pPr>
            <a:r>
              <a:rPr lang="pl-PL" dirty="0"/>
              <a:t>biti organizovana kao: </a:t>
            </a:r>
            <a:r>
              <a:rPr lang="pl-PL" i="1" dirty="0"/>
              <a:t>robna i finansijska</a:t>
            </a:r>
            <a:r>
              <a:rPr lang="pl-PL" dirty="0"/>
              <a:t>. Modeli</a:t>
            </a:r>
          </a:p>
          <a:p>
            <a:pPr marL="0" indent="0">
              <a:buNone/>
            </a:pPr>
            <a:r>
              <a:rPr lang="en-US" dirty="0" err="1"/>
              <a:t>organizovanja</a:t>
            </a:r>
            <a:r>
              <a:rPr lang="en-US" dirty="0"/>
              <a:t> </a:t>
            </a:r>
            <a:r>
              <a:rPr lang="en-US" dirty="0" err="1"/>
              <a:t>berze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: </a:t>
            </a:r>
            <a:r>
              <a:rPr lang="en-US" i="1" dirty="0" err="1"/>
              <a:t>tradicionalna</a:t>
            </a:r>
            <a:r>
              <a:rPr lang="en-US" i="1" dirty="0"/>
              <a:t> </a:t>
            </a:r>
            <a:r>
              <a:rPr lang="en-US" i="1" dirty="0" err="1"/>
              <a:t>i</a:t>
            </a:r>
            <a:endParaRPr lang="en-US" i="1" dirty="0"/>
          </a:p>
          <a:p>
            <a:pPr marL="0" indent="0">
              <a:buNone/>
            </a:pPr>
            <a:r>
              <a:rPr lang="en-US" i="1" dirty="0" err="1"/>
              <a:t>elektronska</a:t>
            </a:r>
            <a:r>
              <a:rPr lang="en-US" i="1" dirty="0"/>
              <a:t> </a:t>
            </a:r>
            <a:r>
              <a:rPr lang="en-US" i="1" dirty="0" err="1"/>
              <a:t>berza</a:t>
            </a:r>
            <a:r>
              <a:rPr lang="en-US" i="1" dirty="0"/>
              <a:t>.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i="1" dirty="0" err="1"/>
              <a:t>Vanberzansko</a:t>
            </a:r>
            <a:r>
              <a:rPr lang="en-US" i="1" dirty="0"/>
              <a:t> </a:t>
            </a:r>
            <a:r>
              <a:rPr lang="en-US" i="1" dirty="0" err="1"/>
              <a:t>tržište</a:t>
            </a:r>
            <a:r>
              <a:rPr lang="en-US" i="1" dirty="0"/>
              <a:t> – </a:t>
            </a:r>
            <a:r>
              <a:rPr lang="en-US" dirty="0" err="1"/>
              <a:t>dileri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razlicitim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lokacijama</a:t>
            </a:r>
            <a:r>
              <a:rPr lang="en-US" dirty="0"/>
              <a:t> </a:t>
            </a:r>
            <a:r>
              <a:rPr lang="en-US" dirty="0" err="1"/>
              <a:t>putem</a:t>
            </a:r>
            <a:r>
              <a:rPr lang="en-US" dirty="0"/>
              <a:t> </a:t>
            </a:r>
            <a:r>
              <a:rPr lang="en-US" dirty="0" err="1"/>
              <a:t>telefonskog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elektronskog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kontakta</a:t>
            </a:r>
            <a:r>
              <a:rPr lang="en-US" dirty="0"/>
              <a:t> </a:t>
            </a:r>
            <a:r>
              <a:rPr lang="en-US" dirty="0" err="1" smtClean="0"/>
              <a:t>zaklju</a:t>
            </a:r>
            <a:r>
              <a:rPr lang="sr-Latn-ME" dirty="0" smtClean="0"/>
              <a:t>č</a:t>
            </a:r>
            <a:r>
              <a:rPr lang="en-US" dirty="0" err="1" smtClean="0"/>
              <a:t>uju</a:t>
            </a:r>
            <a:r>
              <a:rPr lang="en-US" dirty="0" smtClean="0"/>
              <a:t> </a:t>
            </a:r>
            <a:r>
              <a:rPr lang="en-US" dirty="0" err="1"/>
              <a:t>transakcije</a:t>
            </a:r>
            <a:r>
              <a:rPr lang="en-US" dirty="0"/>
              <a:t> (NASDAQ).</a:t>
            </a:r>
          </a:p>
        </p:txBody>
      </p:sp>
    </p:spTree>
    <p:extLst>
      <p:ext uri="{BB962C8B-B14F-4D97-AF65-F5344CB8AC3E}">
        <p14:creationId xmlns="" xmlns:p14="http://schemas.microsoft.com/office/powerpoint/2010/main" val="321816815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pl-PL" b="1" dirty="0"/>
              <a:t>Komisija za hartije od </a:t>
            </a:r>
            <a:r>
              <a:rPr lang="pl-PL" b="1" dirty="0" smtClean="0"/>
              <a:t>vrijednosti</a:t>
            </a:r>
            <a:endParaRPr lang="pl-PL" b="1" dirty="0"/>
          </a:p>
          <a:p>
            <a:pPr marL="0" indent="0">
              <a:buNone/>
            </a:pPr>
            <a:r>
              <a:rPr lang="pl-PL" dirty="0"/>
              <a:t>• Daje odobrenje za izdavanje hartija od vrednosti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Prati</a:t>
            </a:r>
            <a:r>
              <a:rPr lang="en-US" dirty="0"/>
              <a:t> </a:t>
            </a:r>
            <a:r>
              <a:rPr lang="en-US" dirty="0" err="1"/>
              <a:t>stanje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kretanje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berzi</a:t>
            </a:r>
            <a:endParaRPr lang="en-US" dirty="0"/>
          </a:p>
          <a:p>
            <a:pPr marL="0" indent="0">
              <a:buNone/>
            </a:pPr>
            <a:r>
              <a:rPr lang="pl-PL" dirty="0"/>
              <a:t>• Daje informacije o radu berze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Otklanja</a:t>
            </a:r>
            <a:r>
              <a:rPr lang="en-US" dirty="0"/>
              <a:t> </a:t>
            </a:r>
            <a:r>
              <a:rPr lang="en-US" dirty="0" err="1" smtClean="0"/>
              <a:t>poreme</a:t>
            </a:r>
            <a:r>
              <a:rPr lang="sr-Latn-ME" dirty="0" smtClean="0"/>
              <a:t>ć</a:t>
            </a:r>
            <a:r>
              <a:rPr lang="en-US" dirty="0" err="1" smtClean="0"/>
              <a:t>aje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berzi</a:t>
            </a:r>
            <a:endParaRPr lang="en-US" dirty="0"/>
          </a:p>
          <a:p>
            <a:pPr marL="0" indent="0">
              <a:buNone/>
            </a:pPr>
            <a:r>
              <a:rPr lang="sv-SE" dirty="0"/>
              <a:t>• Kontroliše </a:t>
            </a:r>
            <a:r>
              <a:rPr lang="sv-SE" dirty="0" smtClean="0"/>
              <a:t>sprovo</a:t>
            </a:r>
            <a:r>
              <a:rPr lang="sr-Latn-ME" dirty="0" smtClean="0"/>
              <a:t>đ</a:t>
            </a:r>
            <a:r>
              <a:rPr lang="sv-SE" dirty="0" smtClean="0"/>
              <a:t>enje m</a:t>
            </a:r>
            <a:r>
              <a:rPr lang="sr-Latn-ME" dirty="0" smtClean="0"/>
              <a:t>j</a:t>
            </a:r>
            <a:r>
              <a:rPr lang="sv-SE" dirty="0" smtClean="0"/>
              <a:t>era </a:t>
            </a:r>
            <a:r>
              <a:rPr lang="sv-SE" dirty="0"/>
              <a:t>kojima se</a:t>
            </a:r>
          </a:p>
          <a:p>
            <a:pPr marL="0" indent="0">
              <a:buNone/>
            </a:pPr>
            <a:r>
              <a:rPr lang="en-US" dirty="0" err="1" smtClean="0"/>
              <a:t>obezbe</a:t>
            </a:r>
            <a:r>
              <a:rPr lang="sr-Latn-ME" dirty="0" smtClean="0"/>
              <a:t>đ</a:t>
            </a:r>
            <a:r>
              <a:rPr lang="en-US" dirty="0" err="1" smtClean="0"/>
              <a:t>uje</a:t>
            </a:r>
            <a:r>
              <a:rPr lang="en-US" dirty="0" smtClean="0"/>
              <a:t> </a:t>
            </a:r>
            <a:r>
              <a:rPr lang="en-US" dirty="0" err="1"/>
              <a:t>efikasnost</a:t>
            </a:r>
            <a:endParaRPr lang="en-US" dirty="0"/>
          </a:p>
          <a:p>
            <a:pPr marL="0" indent="0">
              <a:buNone/>
            </a:pPr>
            <a:r>
              <a:rPr lang="pl-PL" dirty="0"/>
              <a:t>• Vrši nadzor nad radom brokersko – dilerskih</a:t>
            </a:r>
          </a:p>
          <a:p>
            <a:pPr marL="0" indent="0">
              <a:buNone/>
            </a:pPr>
            <a:r>
              <a:rPr lang="en-US" dirty="0" err="1"/>
              <a:t>društava</a:t>
            </a:r>
            <a:r>
              <a:rPr lang="en-US" dirty="0"/>
              <a:t>, </a:t>
            </a:r>
            <a:r>
              <a:rPr lang="en-US" dirty="0" err="1"/>
              <a:t>kastodi</a:t>
            </a:r>
            <a:r>
              <a:rPr lang="en-US" dirty="0"/>
              <a:t> </a:t>
            </a:r>
            <a:r>
              <a:rPr lang="en-US" dirty="0" err="1"/>
              <a:t>banke</a:t>
            </a:r>
            <a:r>
              <a:rPr lang="en-US" dirty="0"/>
              <a:t>, </a:t>
            </a:r>
            <a:r>
              <a:rPr lang="en-US" dirty="0" err="1"/>
              <a:t>društava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upravljanje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 smtClean="0"/>
              <a:t>Spre</a:t>
            </a:r>
            <a:r>
              <a:rPr lang="sr-Latn-ME" dirty="0" smtClean="0"/>
              <a:t>č</a:t>
            </a:r>
            <a:r>
              <a:rPr lang="en-US" dirty="0" smtClean="0"/>
              <a:t>ava </a:t>
            </a:r>
            <a:r>
              <a:rPr lang="en-US" dirty="0" err="1"/>
              <a:t>manipulacije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prevare</a:t>
            </a:r>
            <a:endParaRPr lang="en-US" dirty="0"/>
          </a:p>
          <a:p>
            <a:pPr marL="0" indent="0">
              <a:buNone/>
            </a:pPr>
            <a:r>
              <a:rPr lang="pl-PL" dirty="0"/>
              <a:t>• Garantuje </a:t>
            </a:r>
            <a:r>
              <a:rPr lang="pl-PL" dirty="0" smtClean="0"/>
              <a:t>tačnost </a:t>
            </a:r>
            <a:r>
              <a:rPr lang="pl-PL" dirty="0"/>
              <a:t>navedenih informacija, ali ne</a:t>
            </a:r>
          </a:p>
          <a:p>
            <a:pPr marL="0" indent="0">
              <a:buNone/>
            </a:pPr>
            <a:r>
              <a:rPr lang="en-US" dirty="0" err="1"/>
              <a:t>garantuje</a:t>
            </a:r>
            <a:r>
              <a:rPr lang="en-US" dirty="0"/>
              <a:t> da je </a:t>
            </a:r>
            <a:r>
              <a:rPr lang="en-US" dirty="0" err="1"/>
              <a:t>emitent</a:t>
            </a:r>
            <a:r>
              <a:rPr lang="en-US" dirty="0"/>
              <a:t> </a:t>
            </a:r>
            <a:r>
              <a:rPr lang="en-US" dirty="0" err="1"/>
              <a:t>naveo</a:t>
            </a:r>
            <a:r>
              <a:rPr lang="en-US" dirty="0"/>
              <a:t>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informacije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82487357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/>
              <a:t>Promptno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terminsko</a:t>
            </a:r>
            <a:r>
              <a:rPr lang="en-US" dirty="0"/>
              <a:t> </a:t>
            </a:r>
            <a:r>
              <a:rPr lang="en-US" dirty="0" err="1"/>
              <a:t>tržište</a:t>
            </a:r>
            <a:endParaRPr lang="en-US" dirty="0"/>
          </a:p>
          <a:p>
            <a:pPr marL="0" indent="0">
              <a:buNone/>
            </a:pPr>
            <a:r>
              <a:rPr lang="en-US" b="1" i="1" dirty="0" err="1"/>
              <a:t>Kriterijum</a:t>
            </a:r>
            <a:r>
              <a:rPr lang="en-US" b="1" i="1" dirty="0"/>
              <a:t>: </a:t>
            </a:r>
            <a:r>
              <a:rPr lang="en-US" b="1" i="1" dirty="0" err="1" smtClean="0"/>
              <a:t>vr</a:t>
            </a:r>
            <a:r>
              <a:rPr lang="sr-Latn-ME" b="1" i="1" dirty="0" smtClean="0"/>
              <a:t>ij</a:t>
            </a:r>
            <a:r>
              <a:rPr lang="en-US" b="1" i="1" dirty="0" err="1" smtClean="0"/>
              <a:t>eme</a:t>
            </a:r>
            <a:r>
              <a:rPr lang="en-US" b="1" i="1" dirty="0" smtClean="0"/>
              <a:t> </a:t>
            </a:r>
            <a:r>
              <a:rPr lang="en-US" b="1" i="1" dirty="0" err="1"/>
              <a:t>placanja</a:t>
            </a:r>
            <a:r>
              <a:rPr lang="en-US" b="1" i="1" dirty="0"/>
              <a:t> </a:t>
            </a:r>
            <a:r>
              <a:rPr lang="en-US" b="1" i="1" dirty="0" err="1"/>
              <a:t>i</a:t>
            </a:r>
            <a:r>
              <a:rPr lang="en-US" b="1" i="1" dirty="0"/>
              <a:t> </a:t>
            </a:r>
            <a:r>
              <a:rPr lang="en-US" b="1" i="1" dirty="0" err="1"/>
              <a:t>isporuke</a:t>
            </a:r>
            <a:r>
              <a:rPr lang="en-US" b="1" i="1" dirty="0"/>
              <a:t> </a:t>
            </a:r>
            <a:r>
              <a:rPr lang="en-US" b="1" i="1" dirty="0" err="1"/>
              <a:t>hartija</a:t>
            </a:r>
            <a:r>
              <a:rPr lang="en-US" b="1" i="1" dirty="0"/>
              <a:t> </a:t>
            </a:r>
            <a:r>
              <a:rPr lang="en-US" b="1" i="1" dirty="0" smtClean="0"/>
              <a:t>od</a:t>
            </a:r>
            <a:r>
              <a:rPr lang="sr-Latn-ME" b="1" i="1" dirty="0" smtClean="0"/>
              <a:t> </a:t>
            </a:r>
            <a:r>
              <a:rPr lang="en-US" b="1" i="1" dirty="0" err="1" smtClean="0"/>
              <a:t>vr</a:t>
            </a:r>
            <a:r>
              <a:rPr lang="sr-Latn-ME" b="1" i="1" dirty="0" smtClean="0"/>
              <a:t>ij</a:t>
            </a:r>
            <a:r>
              <a:rPr lang="en-US" b="1" i="1" dirty="0" err="1" smtClean="0"/>
              <a:t>ednosti</a:t>
            </a:r>
            <a:endParaRPr lang="en-US" b="1" i="1" dirty="0"/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i="1" dirty="0" err="1"/>
              <a:t>Promptno</a:t>
            </a:r>
            <a:r>
              <a:rPr lang="en-US" i="1" dirty="0"/>
              <a:t> </a:t>
            </a:r>
            <a:r>
              <a:rPr lang="en-US" i="1" dirty="0" err="1"/>
              <a:t>tržište</a:t>
            </a:r>
            <a:r>
              <a:rPr lang="en-US" i="1" dirty="0"/>
              <a:t> </a:t>
            </a:r>
            <a:r>
              <a:rPr lang="en-US" dirty="0"/>
              <a:t>– </a:t>
            </a:r>
            <a:r>
              <a:rPr lang="en-US" dirty="0" err="1" smtClean="0"/>
              <a:t>zaklju</a:t>
            </a:r>
            <a:r>
              <a:rPr lang="sr-Latn-ME" dirty="0" smtClean="0"/>
              <a:t>č</a:t>
            </a:r>
            <a:r>
              <a:rPr lang="en-US" dirty="0" err="1" smtClean="0"/>
              <a:t>ene</a:t>
            </a:r>
            <a:r>
              <a:rPr lang="en-US" dirty="0" smtClean="0"/>
              <a:t> </a:t>
            </a:r>
            <a:r>
              <a:rPr lang="en-US" dirty="0" err="1"/>
              <a:t>transakcije</a:t>
            </a:r>
            <a:r>
              <a:rPr lang="en-US" dirty="0"/>
              <a:t> se</a:t>
            </a:r>
          </a:p>
          <a:p>
            <a:pPr marL="0" indent="0">
              <a:buNone/>
            </a:pPr>
            <a:r>
              <a:rPr lang="en-US" dirty="0" err="1"/>
              <a:t>odmah</a:t>
            </a:r>
            <a:r>
              <a:rPr lang="en-US" dirty="0"/>
              <a:t> </a:t>
            </a:r>
            <a:r>
              <a:rPr lang="en-US" dirty="0" err="1"/>
              <a:t>realizuju</a:t>
            </a:r>
            <a:r>
              <a:rPr lang="en-US" dirty="0"/>
              <a:t>, a </a:t>
            </a:r>
            <a:r>
              <a:rPr lang="en-US" dirty="0" err="1"/>
              <a:t>najkasnije</a:t>
            </a:r>
            <a:r>
              <a:rPr lang="en-US" dirty="0"/>
              <a:t> </a:t>
            </a:r>
            <a:r>
              <a:rPr lang="en-US" dirty="0" err="1"/>
              <a:t>dva</a:t>
            </a:r>
            <a:r>
              <a:rPr lang="en-US" dirty="0"/>
              <a:t>, tri </a:t>
            </a:r>
            <a:r>
              <a:rPr lang="en-US" dirty="0" err="1"/>
              <a:t>ili</a:t>
            </a:r>
            <a:r>
              <a:rPr lang="en-US" dirty="0"/>
              <a:t> pet </a:t>
            </a:r>
            <a:r>
              <a:rPr lang="en-US" dirty="0" err="1"/>
              <a:t>dana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i="1" dirty="0" err="1"/>
              <a:t>Terminsko</a:t>
            </a:r>
            <a:r>
              <a:rPr lang="en-US" i="1" dirty="0"/>
              <a:t> </a:t>
            </a:r>
            <a:r>
              <a:rPr lang="en-US" i="1" dirty="0" err="1"/>
              <a:t>tržište</a:t>
            </a:r>
            <a:r>
              <a:rPr lang="en-US" i="1" dirty="0"/>
              <a:t> </a:t>
            </a:r>
            <a:r>
              <a:rPr lang="en-US" dirty="0"/>
              <a:t>– </a:t>
            </a:r>
            <a:r>
              <a:rPr lang="en-US" dirty="0" err="1"/>
              <a:t>ugovor</a:t>
            </a:r>
            <a:r>
              <a:rPr lang="en-US" dirty="0"/>
              <a:t> se </a:t>
            </a:r>
            <a:r>
              <a:rPr lang="en-US" dirty="0" err="1" smtClean="0"/>
              <a:t>zaklju</a:t>
            </a:r>
            <a:r>
              <a:rPr lang="sr-Latn-ME" dirty="0" smtClean="0"/>
              <a:t>č</a:t>
            </a:r>
            <a:r>
              <a:rPr lang="en-US" dirty="0" err="1" smtClean="0"/>
              <a:t>uju</a:t>
            </a:r>
            <a:r>
              <a:rPr lang="en-US" dirty="0" smtClean="0"/>
              <a:t> </a:t>
            </a:r>
            <a:r>
              <a:rPr lang="en-US" dirty="0" err="1"/>
              <a:t>danas</a:t>
            </a:r>
            <a:r>
              <a:rPr lang="en-US" dirty="0"/>
              <a:t>,</a:t>
            </a:r>
          </a:p>
          <a:p>
            <a:pPr marL="0" indent="0">
              <a:buNone/>
            </a:pPr>
            <a:r>
              <a:rPr lang="en-US" dirty="0"/>
              <a:t>a </a:t>
            </a:r>
            <a:r>
              <a:rPr lang="en-US" dirty="0" err="1"/>
              <a:t>ispruka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pla</a:t>
            </a:r>
            <a:r>
              <a:rPr lang="sr-Latn-ME" dirty="0" smtClean="0"/>
              <a:t>ć</a:t>
            </a:r>
            <a:r>
              <a:rPr lang="en-US" dirty="0" err="1" smtClean="0"/>
              <a:t>anje</a:t>
            </a:r>
            <a:r>
              <a:rPr lang="en-US" dirty="0" smtClean="0"/>
              <a:t> </a:t>
            </a:r>
            <a:r>
              <a:rPr lang="en-US" dirty="0" err="1"/>
              <a:t>predmeta</a:t>
            </a:r>
            <a:r>
              <a:rPr lang="en-US" dirty="0"/>
              <a:t> </a:t>
            </a:r>
            <a:r>
              <a:rPr lang="en-US" dirty="0" err="1"/>
              <a:t>ugovora</a:t>
            </a:r>
            <a:r>
              <a:rPr lang="en-US" dirty="0"/>
              <a:t> </a:t>
            </a:r>
            <a:r>
              <a:rPr lang="en-US" dirty="0" err="1"/>
              <a:t>vrši</a:t>
            </a:r>
            <a:r>
              <a:rPr lang="en-US" dirty="0"/>
              <a:t> se u</a:t>
            </a:r>
          </a:p>
          <a:p>
            <a:pPr marL="0" indent="0">
              <a:buNone/>
            </a:pPr>
            <a:r>
              <a:rPr lang="en-US" dirty="0" err="1" smtClean="0"/>
              <a:t>odre</a:t>
            </a:r>
            <a:r>
              <a:rPr lang="sr-Latn-ME" dirty="0" smtClean="0"/>
              <a:t>đ</a:t>
            </a:r>
            <a:r>
              <a:rPr lang="en-US" dirty="0" err="1" smtClean="0"/>
              <a:t>enom</a:t>
            </a:r>
            <a:r>
              <a:rPr lang="en-US" dirty="0" smtClean="0"/>
              <a:t> </a:t>
            </a:r>
            <a:r>
              <a:rPr lang="en-US" dirty="0" err="1" smtClean="0"/>
              <a:t>budu</a:t>
            </a:r>
            <a:r>
              <a:rPr lang="sr-Latn-ME" dirty="0" smtClean="0"/>
              <a:t>ć</a:t>
            </a:r>
            <a:r>
              <a:rPr lang="en-US" dirty="0" err="1" smtClean="0"/>
              <a:t>em</a:t>
            </a:r>
            <a:r>
              <a:rPr lang="en-US" dirty="0" smtClean="0"/>
              <a:t> </a:t>
            </a:r>
            <a:r>
              <a:rPr lang="en-US" dirty="0" err="1"/>
              <a:t>vremenu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227670820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err="1"/>
              <a:t>Osnovni</a:t>
            </a:r>
            <a:r>
              <a:rPr lang="en-US" b="1" dirty="0"/>
              <a:t> </a:t>
            </a:r>
            <a:r>
              <a:rPr lang="en-US" b="1" dirty="0" err="1"/>
              <a:t>razlozi</a:t>
            </a:r>
            <a:r>
              <a:rPr lang="en-US" b="1" dirty="0"/>
              <a:t> </a:t>
            </a:r>
            <a:r>
              <a:rPr lang="en-US" b="1" dirty="0" err="1"/>
              <a:t>za</a:t>
            </a:r>
            <a:r>
              <a:rPr lang="en-US" b="1" dirty="0"/>
              <a:t> </a:t>
            </a:r>
            <a:r>
              <a:rPr lang="en-US" b="1" dirty="0" err="1"/>
              <a:t>regulisanje</a:t>
            </a:r>
            <a:endParaRPr lang="en-US" b="1" dirty="0"/>
          </a:p>
          <a:p>
            <a:pPr marL="0" indent="0">
              <a:buNone/>
            </a:pPr>
            <a:r>
              <a:rPr lang="en-US" b="1" dirty="0" err="1"/>
              <a:t>finansijskog</a:t>
            </a:r>
            <a:r>
              <a:rPr lang="en-US" b="1" dirty="0"/>
              <a:t> </a:t>
            </a:r>
            <a:r>
              <a:rPr lang="en-US" b="1" dirty="0" err="1"/>
              <a:t>tržišta</a:t>
            </a:r>
            <a:endParaRPr lang="en-US" b="1" dirty="0"/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zaštita</a:t>
            </a:r>
            <a:r>
              <a:rPr lang="en-US" dirty="0"/>
              <a:t> </a:t>
            </a:r>
            <a:r>
              <a:rPr lang="en-US" dirty="0" err="1"/>
              <a:t>investitora</a:t>
            </a:r>
            <a:r>
              <a:rPr lang="en-US" dirty="0"/>
              <a:t> </a:t>
            </a:r>
            <a:r>
              <a:rPr lang="en-US" dirty="0" err="1"/>
              <a:t>kroz</a:t>
            </a:r>
            <a:r>
              <a:rPr lang="en-US" dirty="0"/>
              <a:t> </a:t>
            </a:r>
            <a:r>
              <a:rPr lang="en-US" dirty="0" err="1"/>
              <a:t>kontinuirano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informisanje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</a:p>
          <a:p>
            <a:pPr marL="0" indent="0">
              <a:buNone/>
            </a:pPr>
            <a:r>
              <a:rPr lang="en-US" dirty="0" smtClean="0"/>
              <a:t>• ja</a:t>
            </a:r>
            <a:r>
              <a:rPr lang="sr-Latn-ME" dirty="0" smtClean="0"/>
              <a:t>č</a:t>
            </a:r>
            <a:r>
              <a:rPr lang="en-US" dirty="0" err="1" smtClean="0"/>
              <a:t>anje</a:t>
            </a:r>
            <a:r>
              <a:rPr lang="en-US" dirty="0" smtClean="0"/>
              <a:t> me</a:t>
            </a:r>
            <a:r>
              <a:rPr lang="sr-Latn-ME" dirty="0" smtClean="0"/>
              <a:t>đ</a:t>
            </a:r>
            <a:r>
              <a:rPr lang="en-US" dirty="0" err="1" smtClean="0"/>
              <a:t>usobnog</a:t>
            </a:r>
            <a:r>
              <a:rPr lang="en-US" dirty="0" smtClean="0"/>
              <a:t> </a:t>
            </a:r>
            <a:r>
              <a:rPr lang="en-US" dirty="0" err="1" smtClean="0"/>
              <a:t>pov</a:t>
            </a:r>
            <a:r>
              <a:rPr lang="sr-Latn-ME" dirty="0" smtClean="0"/>
              <a:t>j</a:t>
            </a:r>
            <a:r>
              <a:rPr lang="en-US" dirty="0" err="1" smtClean="0"/>
              <a:t>erenja</a:t>
            </a:r>
            <a:r>
              <a:rPr lang="en-US" dirty="0" smtClean="0"/>
              <a:t> u</a:t>
            </a:r>
            <a:r>
              <a:rPr lang="sr-Latn-ME" dirty="0" smtClean="0"/>
              <a:t>č</a:t>
            </a:r>
            <a:r>
              <a:rPr lang="en-US" dirty="0" err="1" smtClean="0"/>
              <a:t>esnika</a:t>
            </a:r>
            <a:r>
              <a:rPr lang="en-US" dirty="0"/>
              <a:t>,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 smtClean="0"/>
              <a:t>spre</a:t>
            </a:r>
            <a:r>
              <a:rPr lang="sr-Latn-ME" dirty="0" smtClean="0"/>
              <a:t>č</a:t>
            </a:r>
            <a:r>
              <a:rPr lang="en-US" dirty="0" err="1" smtClean="0"/>
              <a:t>avanje</a:t>
            </a:r>
            <a:r>
              <a:rPr lang="en-US" dirty="0" smtClean="0"/>
              <a:t> </a:t>
            </a:r>
            <a:r>
              <a:rPr lang="en-US" dirty="0" err="1"/>
              <a:t>insajder</a:t>
            </a:r>
            <a:r>
              <a:rPr lang="en-US" dirty="0"/>
              <a:t> </a:t>
            </a:r>
            <a:r>
              <a:rPr lang="en-US" dirty="0" err="1"/>
              <a:t>trgovine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tržišnih</a:t>
            </a:r>
            <a:r>
              <a:rPr lang="en-US" dirty="0"/>
              <a:t> </a:t>
            </a:r>
            <a:r>
              <a:rPr lang="en-US" dirty="0" err="1"/>
              <a:t>manipulacija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prevara</a:t>
            </a:r>
            <a:r>
              <a:rPr lang="en-US" dirty="0"/>
              <a:t>,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osiguranje</a:t>
            </a:r>
            <a:r>
              <a:rPr lang="en-US" dirty="0"/>
              <a:t> </a:t>
            </a:r>
            <a:r>
              <a:rPr lang="en-US" dirty="0" err="1"/>
              <a:t>stabilnosti</a:t>
            </a:r>
            <a:r>
              <a:rPr lang="en-US" dirty="0"/>
              <a:t> </a:t>
            </a:r>
            <a:r>
              <a:rPr lang="en-US" dirty="0" err="1"/>
              <a:t>finansijskog</a:t>
            </a:r>
            <a:r>
              <a:rPr lang="en-US" dirty="0"/>
              <a:t> </a:t>
            </a:r>
            <a:r>
              <a:rPr lang="en-US" dirty="0" err="1"/>
              <a:t>sistema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58800539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/>
          <a:lstStyle/>
          <a:p>
            <a:pPr marL="0" indent="0">
              <a:buNone/>
            </a:pPr>
            <a:r>
              <a:rPr lang="en-US" b="1" dirty="0" err="1"/>
              <a:t>Oblici</a:t>
            </a:r>
            <a:r>
              <a:rPr lang="en-US" b="1" dirty="0"/>
              <a:t> regulative </a:t>
            </a:r>
            <a:r>
              <a:rPr lang="en-US" b="1" dirty="0" err="1"/>
              <a:t>finansijskog</a:t>
            </a:r>
            <a:r>
              <a:rPr lang="en-US" b="1" dirty="0"/>
              <a:t> </a:t>
            </a:r>
            <a:r>
              <a:rPr lang="en-US" b="1" dirty="0" err="1"/>
              <a:t>tržišta</a:t>
            </a:r>
            <a:endParaRPr lang="en-US" b="1" dirty="0"/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Regulisanje</a:t>
            </a:r>
            <a:r>
              <a:rPr lang="en-US" dirty="0"/>
              <a:t> </a:t>
            </a:r>
            <a:r>
              <a:rPr lang="en-US" dirty="0" err="1"/>
              <a:t>objavljivana</a:t>
            </a:r>
            <a:r>
              <a:rPr lang="en-US" dirty="0"/>
              <a:t> </a:t>
            </a:r>
            <a:r>
              <a:rPr lang="en-US" dirty="0" err="1"/>
              <a:t>finansijskih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informacija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Regulisanje</a:t>
            </a:r>
            <a:r>
              <a:rPr lang="en-US" dirty="0"/>
              <a:t> </a:t>
            </a:r>
            <a:r>
              <a:rPr lang="en-US" dirty="0" err="1"/>
              <a:t>aktivnosti</a:t>
            </a:r>
            <a:r>
              <a:rPr lang="en-US" dirty="0"/>
              <a:t> </a:t>
            </a:r>
            <a:r>
              <a:rPr lang="en-US" dirty="0" err="1"/>
              <a:t>finansijskih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institucija</a:t>
            </a:r>
            <a:r>
              <a:rPr lang="en-US" dirty="0"/>
              <a:t> </a:t>
            </a:r>
            <a:r>
              <a:rPr lang="en-US" dirty="0" smtClean="0"/>
              <a:t>m</a:t>
            </a:r>
            <a:r>
              <a:rPr lang="sr-Latn-ME" dirty="0" smtClean="0"/>
              <a:t>j</a:t>
            </a:r>
            <a:r>
              <a:rPr lang="en-US" dirty="0" err="1" smtClean="0"/>
              <a:t>erama</a:t>
            </a:r>
            <a:r>
              <a:rPr lang="en-US" dirty="0" smtClean="0"/>
              <a:t> </a:t>
            </a:r>
            <a:r>
              <a:rPr lang="en-US" dirty="0" err="1"/>
              <a:t>ekonomske</a:t>
            </a:r>
            <a:r>
              <a:rPr lang="en-US" dirty="0"/>
              <a:t> </a:t>
            </a:r>
            <a:r>
              <a:rPr lang="en-US" dirty="0" err="1"/>
              <a:t>politike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Regulisanje</a:t>
            </a:r>
            <a:r>
              <a:rPr lang="en-US" dirty="0"/>
              <a:t> </a:t>
            </a:r>
            <a:r>
              <a:rPr lang="en-US" dirty="0" err="1"/>
              <a:t>ponašanja</a:t>
            </a:r>
            <a:r>
              <a:rPr lang="en-US" dirty="0"/>
              <a:t> </a:t>
            </a:r>
            <a:r>
              <a:rPr lang="en-US" dirty="0" err="1"/>
              <a:t>stranih</a:t>
            </a:r>
            <a:r>
              <a:rPr lang="en-US" dirty="0"/>
              <a:t> </a:t>
            </a:r>
            <a:r>
              <a:rPr lang="en-US" dirty="0" smtClean="0"/>
              <a:t>u</a:t>
            </a:r>
            <a:r>
              <a:rPr lang="sr-Latn-ME" dirty="0" smtClean="0"/>
              <a:t>č</a:t>
            </a:r>
            <a:r>
              <a:rPr lang="en-US" dirty="0" err="1" smtClean="0"/>
              <a:t>esnika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 smtClean="0"/>
              <a:t>doma</a:t>
            </a:r>
            <a:r>
              <a:rPr lang="sr-Latn-ME" dirty="0" smtClean="0"/>
              <a:t>ć</a:t>
            </a:r>
            <a:r>
              <a:rPr lang="en-US" dirty="0" err="1" smtClean="0"/>
              <a:t>em</a:t>
            </a:r>
            <a:r>
              <a:rPr lang="en-US" dirty="0" smtClean="0"/>
              <a:t> </a:t>
            </a:r>
            <a:r>
              <a:rPr lang="en-US" dirty="0" err="1"/>
              <a:t>tržištu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3497355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 err="1"/>
              <a:t>Prednosti</a:t>
            </a:r>
            <a:r>
              <a:rPr lang="en-US" b="1" dirty="0"/>
              <a:t> </a:t>
            </a:r>
            <a:r>
              <a:rPr lang="en-US" b="1" dirty="0" err="1"/>
              <a:t>regulisanog</a:t>
            </a:r>
            <a:r>
              <a:rPr lang="en-US" b="1" dirty="0"/>
              <a:t> </a:t>
            </a:r>
            <a:r>
              <a:rPr lang="en-US" b="1" dirty="0" err="1"/>
              <a:t>finansijskog</a:t>
            </a:r>
            <a:endParaRPr lang="en-US" b="1" dirty="0"/>
          </a:p>
          <a:p>
            <a:pPr marL="0" indent="0">
              <a:buNone/>
            </a:pPr>
            <a:r>
              <a:rPr lang="en-US" b="1" dirty="0" err="1"/>
              <a:t>tržišta</a:t>
            </a:r>
            <a:endParaRPr lang="en-US" b="1" dirty="0"/>
          </a:p>
          <a:p>
            <a:pPr marL="0" indent="0">
              <a:buNone/>
            </a:pPr>
            <a:r>
              <a:rPr lang="pl-PL" dirty="0"/>
              <a:t>• Održavanje konkurentnosti na duži rok</a:t>
            </a:r>
          </a:p>
          <a:p>
            <a:pPr marL="0" indent="0">
              <a:buNone/>
            </a:pPr>
            <a:r>
              <a:rPr lang="en-US" dirty="0"/>
              <a:t>- </a:t>
            </a:r>
            <a:r>
              <a:rPr lang="en-US" dirty="0" err="1"/>
              <a:t>postojanje</a:t>
            </a:r>
            <a:r>
              <a:rPr lang="en-US" dirty="0"/>
              <a:t> </a:t>
            </a:r>
            <a:r>
              <a:rPr lang="en-US" dirty="0" err="1"/>
              <a:t>velikog</a:t>
            </a:r>
            <a:r>
              <a:rPr lang="en-US" dirty="0"/>
              <a:t> </a:t>
            </a:r>
            <a:r>
              <a:rPr lang="en-US" dirty="0" err="1"/>
              <a:t>broja</a:t>
            </a:r>
            <a:r>
              <a:rPr lang="en-US" dirty="0"/>
              <a:t> </a:t>
            </a:r>
            <a:r>
              <a:rPr lang="en-US" dirty="0" err="1"/>
              <a:t>solventnih</a:t>
            </a:r>
            <a:r>
              <a:rPr lang="en-US" dirty="0"/>
              <a:t> </a:t>
            </a:r>
            <a:r>
              <a:rPr lang="en-US" dirty="0" smtClean="0"/>
              <a:t>u</a:t>
            </a:r>
            <a:r>
              <a:rPr lang="sr-Latn-ME" dirty="0" smtClean="0"/>
              <a:t>č</a:t>
            </a:r>
            <a:r>
              <a:rPr lang="en-US" dirty="0" err="1" smtClean="0"/>
              <a:t>esnika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- </a:t>
            </a:r>
            <a:r>
              <a:rPr lang="en-US" dirty="0" err="1"/>
              <a:t>nepostojanje</a:t>
            </a:r>
            <a:r>
              <a:rPr lang="en-US" dirty="0"/>
              <a:t> </a:t>
            </a:r>
            <a:r>
              <a:rPr lang="en-US" dirty="0" err="1"/>
              <a:t>dominantnog</a:t>
            </a:r>
            <a:r>
              <a:rPr lang="en-US" dirty="0"/>
              <a:t> </a:t>
            </a:r>
            <a:r>
              <a:rPr lang="en-US" dirty="0" smtClean="0"/>
              <a:t>u</a:t>
            </a:r>
            <a:r>
              <a:rPr lang="sr-Latn-ME" dirty="0" smtClean="0"/>
              <a:t>č</a:t>
            </a:r>
            <a:r>
              <a:rPr lang="en-US" dirty="0" err="1" smtClean="0"/>
              <a:t>esnika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- </a:t>
            </a:r>
            <a:r>
              <a:rPr lang="en-US" dirty="0" err="1"/>
              <a:t>nezavisnost</a:t>
            </a:r>
            <a:r>
              <a:rPr lang="en-US" dirty="0"/>
              <a:t> </a:t>
            </a:r>
            <a:r>
              <a:rPr lang="en-US" dirty="0" smtClean="0"/>
              <a:t>u</a:t>
            </a:r>
            <a:r>
              <a:rPr lang="sr-Latn-ME" dirty="0" smtClean="0"/>
              <a:t>č</a:t>
            </a:r>
            <a:r>
              <a:rPr lang="en-US" dirty="0" err="1" smtClean="0"/>
              <a:t>esnika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niske</a:t>
            </a:r>
            <a:r>
              <a:rPr lang="en-US" dirty="0"/>
              <a:t> </a:t>
            </a:r>
            <a:r>
              <a:rPr lang="en-US" dirty="0" err="1"/>
              <a:t>barijere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ulazak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tržište</a:t>
            </a:r>
            <a:endParaRPr lang="en-US" dirty="0"/>
          </a:p>
          <a:p>
            <a:pPr marL="0" indent="0">
              <a:buNone/>
            </a:pPr>
            <a:r>
              <a:rPr lang="pl-PL" dirty="0"/>
              <a:t>• Održavanje transparentnosti na duži rok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Zaštita</a:t>
            </a:r>
            <a:r>
              <a:rPr lang="en-US" dirty="0"/>
              <a:t> </a:t>
            </a:r>
            <a:r>
              <a:rPr lang="en-US" dirty="0" err="1"/>
              <a:t>korisnika</a:t>
            </a:r>
            <a:r>
              <a:rPr lang="en-US" dirty="0"/>
              <a:t> </a:t>
            </a:r>
            <a:r>
              <a:rPr lang="en-US" dirty="0" err="1"/>
              <a:t>finansijskih</a:t>
            </a:r>
            <a:r>
              <a:rPr lang="en-US" dirty="0"/>
              <a:t> </a:t>
            </a:r>
            <a:r>
              <a:rPr lang="en-US" dirty="0" err="1"/>
              <a:t>usluga</a:t>
            </a:r>
            <a:endParaRPr lang="en-US" dirty="0"/>
          </a:p>
          <a:p>
            <a:pPr marL="0" indent="0">
              <a:buNone/>
            </a:pPr>
            <a:r>
              <a:rPr lang="pl-PL" dirty="0"/>
              <a:t>• Održavanje </a:t>
            </a:r>
            <a:r>
              <a:rPr lang="pl-PL" dirty="0" smtClean="0"/>
              <a:t>povjerenja </a:t>
            </a:r>
            <a:r>
              <a:rPr lang="pl-PL" dirty="0"/>
              <a:t>u finansijski sistem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Smanjenje</a:t>
            </a:r>
            <a:r>
              <a:rPr lang="en-US" dirty="0"/>
              <a:t> </a:t>
            </a:r>
            <a:r>
              <a:rPr lang="en-US" dirty="0" err="1"/>
              <a:t>sistemskog</a:t>
            </a:r>
            <a:r>
              <a:rPr lang="en-US" dirty="0"/>
              <a:t> </a:t>
            </a:r>
            <a:r>
              <a:rPr lang="en-US" dirty="0" err="1"/>
              <a:t>rizika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90405076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/>
          <a:lstStyle/>
          <a:p>
            <a:pPr marL="0" indent="0">
              <a:buNone/>
            </a:pPr>
            <a:r>
              <a:rPr lang="en-US" dirty="0" err="1"/>
              <a:t>Karakteristike</a:t>
            </a:r>
            <a:r>
              <a:rPr lang="en-US" dirty="0"/>
              <a:t> </a:t>
            </a:r>
            <a:r>
              <a:rPr lang="en-US" dirty="0" err="1"/>
              <a:t>savremenih</a:t>
            </a:r>
            <a:r>
              <a:rPr lang="en-US" dirty="0"/>
              <a:t> </a:t>
            </a:r>
            <a:r>
              <a:rPr lang="en-US" dirty="0" err="1"/>
              <a:t>finansijskih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tokova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Internacionalizacija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globalizacija</a:t>
            </a:r>
            <a:r>
              <a:rPr lang="en-US" dirty="0"/>
              <a:t>;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Finansijske</a:t>
            </a:r>
            <a:r>
              <a:rPr lang="en-US" dirty="0"/>
              <a:t> </a:t>
            </a:r>
            <a:r>
              <a:rPr lang="en-US" dirty="0" err="1"/>
              <a:t>inovacije</a:t>
            </a:r>
            <a:r>
              <a:rPr lang="en-US" dirty="0"/>
              <a:t>;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Deregulacija</a:t>
            </a:r>
            <a:r>
              <a:rPr lang="en-US" dirty="0"/>
              <a:t>;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Informacione</a:t>
            </a:r>
            <a:r>
              <a:rPr lang="en-US" dirty="0"/>
              <a:t> </a:t>
            </a:r>
            <a:r>
              <a:rPr lang="en-US" dirty="0" err="1"/>
              <a:t>tehnologije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175541460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 err="1"/>
              <a:t>Internacionalizacija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globalizacija</a:t>
            </a:r>
            <a:endParaRPr lang="en-US" dirty="0"/>
          </a:p>
          <a:p>
            <a:pPr marL="0" indent="0">
              <a:buNone/>
            </a:pPr>
            <a:r>
              <a:rPr lang="en-US" b="1" dirty="0"/>
              <a:t>Faze </a:t>
            </a:r>
            <a:r>
              <a:rPr lang="en-US" b="1" dirty="0" err="1"/>
              <a:t>globalizacije</a:t>
            </a:r>
            <a:endParaRPr lang="en-US" b="1" dirty="0"/>
          </a:p>
          <a:p>
            <a:pPr marL="0" indent="0">
              <a:buNone/>
            </a:pPr>
            <a:r>
              <a:rPr lang="pl-PL" dirty="0"/>
              <a:t>I faza – od druge polovine XIX </a:t>
            </a:r>
            <a:r>
              <a:rPr lang="pl-PL" dirty="0" smtClean="0"/>
              <a:t>vijeka </a:t>
            </a:r>
            <a:r>
              <a:rPr lang="pl-PL" dirty="0"/>
              <a:t>do </a:t>
            </a:r>
            <a:r>
              <a:rPr lang="pl-PL" dirty="0" smtClean="0"/>
              <a:t>1914.</a:t>
            </a:r>
            <a:endParaRPr lang="pl-PL" dirty="0"/>
          </a:p>
          <a:p>
            <a:pPr marL="0" indent="0">
              <a:buNone/>
            </a:pPr>
            <a:r>
              <a:rPr lang="sv-SE" dirty="0"/>
              <a:t>II faza – </a:t>
            </a:r>
            <a:r>
              <a:rPr lang="sv-SE" dirty="0" smtClean="0"/>
              <a:t>posl</a:t>
            </a:r>
            <a:r>
              <a:rPr lang="sr-Latn-ME" dirty="0" smtClean="0"/>
              <a:t>ij</a:t>
            </a:r>
            <a:r>
              <a:rPr lang="sv-SE" dirty="0" smtClean="0"/>
              <a:t>e </a:t>
            </a:r>
            <a:r>
              <a:rPr lang="sv-SE" dirty="0"/>
              <a:t>Drugog svetskog rata do sedamdesetih</a:t>
            </a:r>
          </a:p>
          <a:p>
            <a:pPr marL="0" indent="0">
              <a:buNone/>
            </a:pPr>
            <a:r>
              <a:rPr lang="en-US" dirty="0" err="1"/>
              <a:t>godina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Karakteristike</a:t>
            </a:r>
            <a:r>
              <a:rPr lang="en-US" dirty="0"/>
              <a:t> I </a:t>
            </a:r>
            <a:r>
              <a:rPr lang="en-US" dirty="0" err="1"/>
              <a:t>i</a:t>
            </a:r>
            <a:r>
              <a:rPr lang="en-US" dirty="0"/>
              <a:t> II faze: </a:t>
            </a:r>
            <a:r>
              <a:rPr lang="en-US" dirty="0" err="1"/>
              <a:t>Ambijent</a:t>
            </a:r>
            <a:r>
              <a:rPr lang="en-US" dirty="0"/>
              <a:t> </a:t>
            </a:r>
            <a:r>
              <a:rPr lang="en-US" dirty="0" err="1"/>
              <a:t>globalnog</a:t>
            </a:r>
            <a:r>
              <a:rPr lang="en-US" dirty="0"/>
              <a:t> </a:t>
            </a:r>
            <a:r>
              <a:rPr lang="en-US" dirty="0" err="1"/>
              <a:t>mira</a:t>
            </a:r>
            <a:r>
              <a:rPr lang="en-US" dirty="0"/>
              <a:t> </a:t>
            </a:r>
            <a:r>
              <a:rPr lang="en-US" dirty="0" err="1"/>
              <a:t>i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redukovane</a:t>
            </a:r>
            <a:r>
              <a:rPr lang="en-US" dirty="0"/>
              <a:t> </a:t>
            </a:r>
            <a:r>
              <a:rPr lang="en-US" dirty="0" err="1"/>
              <a:t>uloge</a:t>
            </a:r>
            <a:r>
              <a:rPr lang="en-US" dirty="0"/>
              <a:t> </a:t>
            </a:r>
            <a:r>
              <a:rPr lang="en-US" dirty="0" err="1"/>
              <a:t>države</a:t>
            </a:r>
            <a:endParaRPr lang="en-US" dirty="0"/>
          </a:p>
          <a:p>
            <a:pPr marL="0" indent="0">
              <a:buNone/>
            </a:pPr>
            <a:r>
              <a:rPr lang="pl-PL" dirty="0"/>
              <a:t>III faza – od osamdesetih godina do danas</a:t>
            </a:r>
          </a:p>
          <a:p>
            <a:pPr marL="0" indent="0">
              <a:buNone/>
            </a:pPr>
            <a:r>
              <a:rPr lang="en-US" dirty="0"/>
              <a:t>- </a:t>
            </a:r>
            <a:r>
              <a:rPr lang="en-US" dirty="0" err="1"/>
              <a:t>širok</a:t>
            </a:r>
            <a:r>
              <a:rPr lang="en-US" dirty="0"/>
              <a:t> </a:t>
            </a:r>
            <a:r>
              <a:rPr lang="en-US" dirty="0" err="1"/>
              <a:t>spektar</a:t>
            </a:r>
            <a:r>
              <a:rPr lang="en-US" dirty="0"/>
              <a:t> </a:t>
            </a:r>
            <a:r>
              <a:rPr lang="en-US" dirty="0" err="1"/>
              <a:t>ulaganja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- </a:t>
            </a:r>
            <a:r>
              <a:rPr lang="en-US" dirty="0" err="1"/>
              <a:t>približno</a:t>
            </a:r>
            <a:r>
              <a:rPr lang="en-US" dirty="0"/>
              <a:t> </a:t>
            </a:r>
            <a:r>
              <a:rPr lang="en-US" dirty="0" err="1"/>
              <a:t>jednak</a:t>
            </a:r>
            <a:r>
              <a:rPr lang="en-US" dirty="0"/>
              <a:t> </a:t>
            </a:r>
            <a:r>
              <a:rPr lang="en-US" dirty="0" err="1" smtClean="0"/>
              <a:t>zna</a:t>
            </a:r>
            <a:r>
              <a:rPr lang="sr-Latn-ME" dirty="0" smtClean="0"/>
              <a:t>č</a:t>
            </a:r>
            <a:r>
              <a:rPr lang="en-US" dirty="0" err="1" smtClean="0"/>
              <a:t>aj</a:t>
            </a:r>
            <a:r>
              <a:rPr lang="en-US" dirty="0" smtClean="0"/>
              <a:t> </a:t>
            </a:r>
            <a:r>
              <a:rPr lang="en-US" dirty="0"/>
              <a:t>portfolio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direktnih</a:t>
            </a:r>
            <a:r>
              <a:rPr lang="en-US" dirty="0"/>
              <a:t> </a:t>
            </a:r>
            <a:r>
              <a:rPr lang="en-US" dirty="0" err="1"/>
              <a:t>investicija</a:t>
            </a:r>
            <a:r>
              <a:rPr lang="en-US" dirty="0"/>
              <a:t> </a:t>
            </a:r>
            <a:r>
              <a:rPr lang="en-US" dirty="0" err="1"/>
              <a:t>i</a:t>
            </a:r>
            <a:endParaRPr lang="en-US" dirty="0"/>
          </a:p>
          <a:p>
            <a:pPr marL="0" indent="0">
              <a:buNone/>
            </a:pPr>
            <a:r>
              <a:rPr lang="en-US" dirty="0" err="1" smtClean="0"/>
              <a:t>dužni</a:t>
            </a:r>
            <a:r>
              <a:rPr lang="sr-Latn-ME" dirty="0" smtClean="0"/>
              <a:t>č</a:t>
            </a:r>
            <a:r>
              <a:rPr lang="en-US" dirty="0" err="1" smtClean="0"/>
              <a:t>kih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vlasni</a:t>
            </a:r>
            <a:r>
              <a:rPr lang="sr-Latn-ME" dirty="0" smtClean="0"/>
              <a:t>č</a:t>
            </a:r>
            <a:r>
              <a:rPr lang="en-US" dirty="0" err="1" smtClean="0"/>
              <a:t>kih</a:t>
            </a:r>
            <a:r>
              <a:rPr lang="en-US" dirty="0" smtClean="0"/>
              <a:t> </a:t>
            </a:r>
            <a:r>
              <a:rPr lang="en-US" dirty="0" err="1"/>
              <a:t>hartija</a:t>
            </a:r>
            <a:r>
              <a:rPr lang="en-US" dirty="0"/>
              <a:t> od </a:t>
            </a:r>
            <a:r>
              <a:rPr lang="en-US" dirty="0" err="1" smtClean="0"/>
              <a:t>vr</a:t>
            </a:r>
            <a:r>
              <a:rPr lang="sr-Latn-ME" dirty="0" smtClean="0"/>
              <a:t>ij</a:t>
            </a:r>
            <a:r>
              <a:rPr lang="en-US" dirty="0" err="1" smtClean="0"/>
              <a:t>ednosti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- </a:t>
            </a:r>
            <a:r>
              <a:rPr lang="en-US" dirty="0" err="1"/>
              <a:t>revolucija</a:t>
            </a:r>
            <a:r>
              <a:rPr lang="en-US" dirty="0"/>
              <a:t> u </a:t>
            </a:r>
            <a:r>
              <a:rPr lang="en-US" dirty="0" err="1"/>
              <a:t>komunikacionoj</a:t>
            </a:r>
            <a:r>
              <a:rPr lang="en-US" dirty="0"/>
              <a:t> </a:t>
            </a:r>
            <a:r>
              <a:rPr lang="en-US" dirty="0" err="1"/>
              <a:t>tehnologiji</a:t>
            </a:r>
            <a:endParaRPr lang="en-US" dirty="0"/>
          </a:p>
          <a:p>
            <a:pPr marL="0" indent="0">
              <a:buNone/>
            </a:pPr>
            <a:r>
              <a:rPr lang="pl-PL" dirty="0"/>
              <a:t>- izražena konkurencija u finansijskom sektoru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8773847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 err="1"/>
              <a:t>Pojava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razvoj</a:t>
            </a:r>
            <a:r>
              <a:rPr lang="en-US" dirty="0"/>
              <a:t> </a:t>
            </a:r>
            <a:r>
              <a:rPr lang="en-US" dirty="0" err="1"/>
              <a:t>finansijskih</a:t>
            </a:r>
            <a:r>
              <a:rPr lang="en-US" dirty="0"/>
              <a:t> </a:t>
            </a:r>
            <a:r>
              <a:rPr lang="en-US" dirty="0" err="1"/>
              <a:t>inovacija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Finansijski</a:t>
            </a:r>
            <a:r>
              <a:rPr lang="en-US" dirty="0"/>
              <a:t> </a:t>
            </a:r>
            <a:r>
              <a:rPr lang="en-US" dirty="0" err="1"/>
              <a:t>derivati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Sekjuritizacija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b="1" dirty="0" err="1"/>
              <a:t>Ekonomski</a:t>
            </a:r>
            <a:r>
              <a:rPr lang="en-US" b="1" dirty="0"/>
              <a:t> </a:t>
            </a:r>
            <a:r>
              <a:rPr lang="en-US" b="1" dirty="0" err="1"/>
              <a:t>savet</a:t>
            </a:r>
            <a:r>
              <a:rPr lang="en-US" b="1" dirty="0"/>
              <a:t> </a:t>
            </a:r>
          </a:p>
          <a:p>
            <a:pPr marL="0" indent="0">
              <a:buNone/>
            </a:pPr>
            <a:r>
              <a:rPr lang="en-US" dirty="0"/>
              <a:t>- </a:t>
            </a:r>
            <a:r>
              <a:rPr lang="en-US" dirty="0" err="1"/>
              <a:t>finansijski</a:t>
            </a:r>
            <a:r>
              <a:rPr lang="en-US" dirty="0"/>
              <a:t> </a:t>
            </a:r>
            <a:r>
              <a:rPr lang="en-US" dirty="0" err="1"/>
              <a:t>instrumenti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šire</a:t>
            </a:r>
            <a:r>
              <a:rPr lang="en-US" dirty="0"/>
              <a:t> </a:t>
            </a:r>
            <a:r>
              <a:rPr lang="en-US" dirty="0" err="1"/>
              <a:t>tržište</a:t>
            </a:r>
            <a:r>
              <a:rPr lang="en-US" dirty="0"/>
              <a:t>, </a:t>
            </a:r>
            <a:r>
              <a:rPr lang="en-US" dirty="0" err="1" smtClean="0"/>
              <a:t>pove</a:t>
            </a:r>
            <a:r>
              <a:rPr lang="sr-Latn-ME" dirty="0" smtClean="0"/>
              <a:t>ć</a:t>
            </a:r>
            <a:r>
              <a:rPr lang="en-US" dirty="0" err="1" smtClean="0"/>
              <a:t>avaju</a:t>
            </a:r>
            <a:r>
              <a:rPr lang="en-US" dirty="0" smtClean="0"/>
              <a:t> </a:t>
            </a:r>
            <a:r>
              <a:rPr lang="en-US" dirty="0" err="1"/>
              <a:t>likvidnost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pristup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finansijskim</a:t>
            </a:r>
            <a:r>
              <a:rPr lang="en-US" dirty="0"/>
              <a:t> </a:t>
            </a:r>
            <a:r>
              <a:rPr lang="en-US" dirty="0" err="1"/>
              <a:t>sredstvima</a:t>
            </a:r>
            <a:r>
              <a:rPr lang="en-US" dirty="0"/>
              <a:t>,</a:t>
            </a:r>
          </a:p>
          <a:p>
            <a:pPr marL="0" indent="0">
              <a:buNone/>
            </a:pPr>
            <a:r>
              <a:rPr lang="en-US" dirty="0"/>
              <a:t>- </a:t>
            </a:r>
            <a:r>
              <a:rPr lang="en-US" dirty="0" err="1"/>
              <a:t>finansijski</a:t>
            </a:r>
            <a:r>
              <a:rPr lang="en-US" dirty="0"/>
              <a:t> </a:t>
            </a:r>
            <a:r>
              <a:rPr lang="en-US" dirty="0" err="1"/>
              <a:t>instrumenti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upravljanje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alokaciju</a:t>
            </a:r>
            <a:r>
              <a:rPr lang="en-US" dirty="0"/>
              <a:t> </a:t>
            </a:r>
            <a:r>
              <a:rPr lang="en-US" dirty="0" err="1"/>
              <a:t>finansijskog</a:t>
            </a:r>
            <a:r>
              <a:rPr lang="en-US" dirty="0"/>
              <a:t> </a:t>
            </a:r>
            <a:r>
              <a:rPr lang="en-US" dirty="0" err="1"/>
              <a:t>rizika</a:t>
            </a:r>
            <a:r>
              <a:rPr lang="en-US" dirty="0"/>
              <a:t> </a:t>
            </a:r>
            <a:r>
              <a:rPr lang="en-US" dirty="0" err="1"/>
              <a:t>i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- </a:t>
            </a:r>
            <a:r>
              <a:rPr lang="en-US" dirty="0" err="1"/>
              <a:t>arbitražni</a:t>
            </a:r>
            <a:r>
              <a:rPr lang="en-US" dirty="0"/>
              <a:t> </a:t>
            </a:r>
            <a:r>
              <a:rPr lang="en-US" dirty="0" err="1"/>
              <a:t>finansijski</a:t>
            </a:r>
            <a:r>
              <a:rPr lang="en-US" dirty="0"/>
              <a:t> </a:t>
            </a:r>
            <a:r>
              <a:rPr lang="en-US" dirty="0" err="1"/>
              <a:t>instrumenti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b="1" dirty="0"/>
              <a:t>Banka </a:t>
            </a:r>
            <a:r>
              <a:rPr lang="en-US" b="1" dirty="0" err="1"/>
              <a:t>za</a:t>
            </a:r>
            <a:r>
              <a:rPr lang="en-US" b="1" dirty="0"/>
              <a:t> </a:t>
            </a:r>
            <a:r>
              <a:rPr lang="en-US" b="1" dirty="0" smtClean="0"/>
              <a:t>me</a:t>
            </a:r>
            <a:r>
              <a:rPr lang="sr-Latn-ME" b="1" dirty="0" smtClean="0"/>
              <a:t>đ</a:t>
            </a:r>
            <a:r>
              <a:rPr lang="en-US" b="1" dirty="0" err="1" smtClean="0"/>
              <a:t>unarodna</a:t>
            </a:r>
            <a:r>
              <a:rPr lang="en-US" b="1" dirty="0" smtClean="0"/>
              <a:t> </a:t>
            </a:r>
            <a:r>
              <a:rPr lang="en-US" b="1" dirty="0" err="1"/>
              <a:t>poravnanja</a:t>
            </a:r>
            <a:endParaRPr lang="en-US" b="1" dirty="0"/>
          </a:p>
          <a:p>
            <a:pPr marL="0" indent="0">
              <a:buNone/>
            </a:pPr>
            <a:r>
              <a:rPr lang="en-US" dirty="0"/>
              <a:t>- </a:t>
            </a:r>
            <a:r>
              <a:rPr lang="en-US" dirty="0" err="1"/>
              <a:t>finansijski</a:t>
            </a:r>
            <a:r>
              <a:rPr lang="en-US" dirty="0"/>
              <a:t> </a:t>
            </a:r>
            <a:r>
              <a:rPr lang="en-US" dirty="0" err="1"/>
              <a:t>instrumenti</a:t>
            </a:r>
            <a:r>
              <a:rPr lang="en-US" dirty="0"/>
              <a:t> </a:t>
            </a:r>
            <a:r>
              <a:rPr lang="en-US" dirty="0" err="1"/>
              <a:t>transfera</a:t>
            </a:r>
            <a:r>
              <a:rPr lang="en-US" dirty="0"/>
              <a:t> </a:t>
            </a:r>
            <a:r>
              <a:rPr lang="en-US" dirty="0" smtClean="0"/>
              <a:t>c</a:t>
            </a:r>
            <a:r>
              <a:rPr lang="sr-Latn-ME" dirty="0" smtClean="0"/>
              <a:t>j</a:t>
            </a:r>
            <a:r>
              <a:rPr lang="en-US" dirty="0" err="1" smtClean="0"/>
              <a:t>enovnog</a:t>
            </a:r>
            <a:r>
              <a:rPr lang="en-US" dirty="0" smtClean="0"/>
              <a:t> </a:t>
            </a:r>
            <a:r>
              <a:rPr lang="en-US" dirty="0" err="1"/>
              <a:t>rizika</a:t>
            </a:r>
            <a:r>
              <a:rPr lang="en-US" dirty="0"/>
              <a:t>,</a:t>
            </a:r>
          </a:p>
          <a:p>
            <a:pPr marL="0" indent="0">
              <a:buNone/>
            </a:pPr>
            <a:r>
              <a:rPr lang="en-US" dirty="0"/>
              <a:t>- </a:t>
            </a:r>
            <a:r>
              <a:rPr lang="en-US" dirty="0" err="1"/>
              <a:t>finansijski</a:t>
            </a:r>
            <a:r>
              <a:rPr lang="en-US" dirty="0"/>
              <a:t> </a:t>
            </a:r>
            <a:r>
              <a:rPr lang="en-US" dirty="0" err="1"/>
              <a:t>instrumenti</a:t>
            </a:r>
            <a:r>
              <a:rPr lang="en-US" dirty="0"/>
              <a:t> </a:t>
            </a:r>
            <a:r>
              <a:rPr lang="en-US" dirty="0" err="1"/>
              <a:t>transfera</a:t>
            </a:r>
            <a:r>
              <a:rPr lang="en-US" dirty="0"/>
              <a:t> </a:t>
            </a:r>
            <a:r>
              <a:rPr lang="en-US" dirty="0" err="1"/>
              <a:t>kreditnog</a:t>
            </a:r>
            <a:r>
              <a:rPr lang="en-US" dirty="0"/>
              <a:t> </a:t>
            </a:r>
            <a:r>
              <a:rPr lang="en-US" dirty="0" err="1"/>
              <a:t>rizika</a:t>
            </a:r>
            <a:r>
              <a:rPr lang="en-US" dirty="0"/>
              <a:t>,</a:t>
            </a:r>
          </a:p>
          <a:p>
            <a:pPr marL="0" indent="0">
              <a:buNone/>
            </a:pPr>
            <a:r>
              <a:rPr lang="it-IT" dirty="0"/>
              <a:t>- finansijski instrumenti </a:t>
            </a:r>
            <a:r>
              <a:rPr lang="it-IT" dirty="0" smtClean="0"/>
              <a:t>pove</a:t>
            </a:r>
            <a:r>
              <a:rPr lang="sr-Latn-ME" dirty="0" smtClean="0"/>
              <a:t>ć</a:t>
            </a:r>
            <a:r>
              <a:rPr lang="it-IT" dirty="0" smtClean="0"/>
              <a:t>anja </a:t>
            </a:r>
            <a:r>
              <a:rPr lang="it-IT" dirty="0"/>
              <a:t>likvidnosti i</a:t>
            </a:r>
          </a:p>
          <a:p>
            <a:pPr marL="0" indent="0">
              <a:buNone/>
            </a:pPr>
            <a:r>
              <a:rPr lang="en-US" dirty="0"/>
              <a:t>- </a:t>
            </a:r>
            <a:r>
              <a:rPr lang="en-US" dirty="0" err="1"/>
              <a:t>finansijski</a:t>
            </a:r>
            <a:r>
              <a:rPr lang="en-US" dirty="0"/>
              <a:t> </a:t>
            </a:r>
            <a:r>
              <a:rPr lang="en-US" dirty="0" err="1"/>
              <a:t>instrumenti</a:t>
            </a:r>
            <a:r>
              <a:rPr lang="en-US" dirty="0"/>
              <a:t> </a:t>
            </a:r>
            <a:r>
              <a:rPr lang="en-US" dirty="0" err="1" smtClean="0"/>
              <a:t>pove</a:t>
            </a:r>
            <a:r>
              <a:rPr lang="sr-Latn-ME" dirty="0" smtClean="0"/>
              <a:t>ć</a:t>
            </a:r>
            <a:r>
              <a:rPr lang="en-US" dirty="0" err="1" smtClean="0"/>
              <a:t>anja</a:t>
            </a:r>
            <a:r>
              <a:rPr lang="en-US" dirty="0" smtClean="0"/>
              <a:t> </a:t>
            </a:r>
            <a:r>
              <a:rPr lang="en-US" dirty="0" err="1"/>
              <a:t>kreditiranja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 smtClean="0"/>
              <a:t>- </a:t>
            </a:r>
            <a:r>
              <a:rPr lang="en-US" dirty="0"/>
              <a:t>Novi </a:t>
            </a:r>
            <a:r>
              <a:rPr lang="en-US" dirty="0" err="1"/>
              <a:t>finansijski</a:t>
            </a:r>
            <a:r>
              <a:rPr lang="en-US" dirty="0"/>
              <a:t> </a:t>
            </a:r>
            <a:r>
              <a:rPr lang="en-US" dirty="0" err="1"/>
              <a:t>proizvodi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- </a:t>
            </a:r>
            <a:r>
              <a:rPr lang="en-US" dirty="0" err="1"/>
              <a:t>Nove</a:t>
            </a:r>
            <a:r>
              <a:rPr lang="en-US" dirty="0"/>
              <a:t> </a:t>
            </a:r>
            <a:r>
              <a:rPr lang="en-US" dirty="0" err="1"/>
              <a:t>finansijske</a:t>
            </a:r>
            <a:r>
              <a:rPr lang="en-US" dirty="0"/>
              <a:t> </a:t>
            </a:r>
            <a:r>
              <a:rPr lang="en-US" dirty="0" err="1"/>
              <a:t>strategije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7331685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b="1" dirty="0" err="1"/>
              <a:t>Motivi</a:t>
            </a:r>
            <a:r>
              <a:rPr lang="en-US" b="1" dirty="0"/>
              <a:t> </a:t>
            </a:r>
            <a:r>
              <a:rPr lang="en-US" b="1" dirty="0" err="1"/>
              <a:t>finansijskih</a:t>
            </a:r>
            <a:r>
              <a:rPr lang="en-US" b="1" dirty="0"/>
              <a:t> </a:t>
            </a:r>
            <a:r>
              <a:rPr lang="en-US" b="1" dirty="0" err="1"/>
              <a:t>inovacija</a:t>
            </a:r>
            <a:endParaRPr lang="en-US" b="1" dirty="0"/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 smtClean="0"/>
              <a:t>Pove</a:t>
            </a:r>
            <a:r>
              <a:rPr lang="sr-Latn-ME" dirty="0" smtClean="0"/>
              <a:t>ć</a:t>
            </a:r>
            <a:r>
              <a:rPr lang="en-US" dirty="0" err="1" smtClean="0"/>
              <a:t>ana</a:t>
            </a:r>
            <a:r>
              <a:rPr lang="en-US" dirty="0" smtClean="0"/>
              <a:t> </a:t>
            </a:r>
            <a:r>
              <a:rPr lang="en-US" dirty="0" err="1"/>
              <a:t>nestabilnost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neizvesnost</a:t>
            </a:r>
            <a:r>
              <a:rPr lang="en-US" dirty="0"/>
              <a:t> u </a:t>
            </a:r>
            <a:r>
              <a:rPr lang="en-US" dirty="0" err="1"/>
              <a:t>privrednim</a:t>
            </a:r>
            <a:endParaRPr lang="en-US" dirty="0"/>
          </a:p>
          <a:p>
            <a:pPr marL="0" indent="0">
              <a:buNone/>
            </a:pPr>
            <a:r>
              <a:rPr lang="it-IT" dirty="0"/>
              <a:t>sistemima </a:t>
            </a:r>
            <a:r>
              <a:rPr lang="it-IT" dirty="0" smtClean="0"/>
              <a:t>ve</a:t>
            </a:r>
            <a:r>
              <a:rPr lang="sr-Latn-ME" dirty="0" smtClean="0"/>
              <a:t>ć</a:t>
            </a:r>
            <a:r>
              <a:rPr lang="it-IT" dirty="0" smtClean="0"/>
              <a:t>ine </a:t>
            </a:r>
            <a:r>
              <a:rPr lang="it-IT" dirty="0"/>
              <a:t>zemalja (</a:t>
            </a:r>
            <a:r>
              <a:rPr lang="it-IT" dirty="0" smtClean="0"/>
              <a:t>pove</a:t>
            </a:r>
            <a:r>
              <a:rPr lang="sr-Latn-ME" dirty="0" smtClean="0"/>
              <a:t>ć</a:t>
            </a:r>
            <a:r>
              <a:rPr lang="it-IT" dirty="0" smtClean="0"/>
              <a:t>ana me</a:t>
            </a:r>
            <a:r>
              <a:rPr lang="sr-Latn-ME" dirty="0" smtClean="0"/>
              <a:t>đ</a:t>
            </a:r>
            <a:r>
              <a:rPr lang="it-IT" dirty="0" smtClean="0"/>
              <a:t>unarodna</a:t>
            </a:r>
            <a:endParaRPr lang="it-IT" dirty="0"/>
          </a:p>
          <a:p>
            <a:pPr marL="0" indent="0">
              <a:buNone/>
            </a:pPr>
            <a:r>
              <a:rPr lang="pl-PL" dirty="0"/>
              <a:t>konkurencija, inflacija, nestabilnost kamatnih stopa,</a:t>
            </a:r>
          </a:p>
          <a:p>
            <a:pPr marL="0" indent="0">
              <a:buNone/>
            </a:pPr>
            <a:r>
              <a:rPr lang="en-US" dirty="0" err="1"/>
              <a:t>naftni</a:t>
            </a:r>
            <a:r>
              <a:rPr lang="en-US" dirty="0"/>
              <a:t> </a:t>
            </a:r>
            <a:r>
              <a:rPr lang="en-US" dirty="0" err="1"/>
              <a:t>šokovi</a:t>
            </a:r>
            <a:r>
              <a:rPr lang="en-US" dirty="0"/>
              <a:t>, </a:t>
            </a:r>
            <a:r>
              <a:rPr lang="en-US" dirty="0" smtClean="0"/>
              <a:t>prom</a:t>
            </a:r>
            <a:r>
              <a:rPr lang="sr-Latn-ME" dirty="0" smtClean="0"/>
              <a:t>j</a:t>
            </a:r>
            <a:r>
              <a:rPr lang="en-US" dirty="0" err="1" smtClean="0"/>
              <a:t>ena</a:t>
            </a:r>
            <a:r>
              <a:rPr lang="en-US" dirty="0" smtClean="0"/>
              <a:t> </a:t>
            </a:r>
            <a:r>
              <a:rPr lang="en-US" dirty="0" err="1"/>
              <a:t>deviznih</a:t>
            </a:r>
            <a:r>
              <a:rPr lang="en-US" dirty="0"/>
              <a:t> </a:t>
            </a:r>
            <a:r>
              <a:rPr lang="en-US" dirty="0" err="1"/>
              <a:t>kurseva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sli</a:t>
            </a:r>
            <a:r>
              <a:rPr lang="sr-Latn-ME" dirty="0" smtClean="0"/>
              <a:t>č</a:t>
            </a:r>
            <a:r>
              <a:rPr lang="en-US" dirty="0" smtClean="0"/>
              <a:t>no</a:t>
            </a:r>
            <a:r>
              <a:rPr lang="en-US" dirty="0"/>
              <a:t>);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Ubrzani</a:t>
            </a:r>
            <a:r>
              <a:rPr lang="en-US" dirty="0"/>
              <a:t> </a:t>
            </a:r>
            <a:r>
              <a:rPr lang="en-US" dirty="0" err="1" smtClean="0"/>
              <a:t>tehni</a:t>
            </a:r>
            <a:r>
              <a:rPr lang="sr-Latn-ME" dirty="0" smtClean="0"/>
              <a:t>č</a:t>
            </a:r>
            <a:r>
              <a:rPr lang="en-US" dirty="0" err="1" smtClean="0"/>
              <a:t>ko-tehnološki</a:t>
            </a:r>
            <a:r>
              <a:rPr lang="en-US" dirty="0" smtClean="0"/>
              <a:t> </a:t>
            </a:r>
            <a:r>
              <a:rPr lang="en-US" dirty="0" err="1"/>
              <a:t>razvoj</a:t>
            </a:r>
            <a:r>
              <a:rPr lang="en-US" dirty="0"/>
              <a:t>;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Potreba</a:t>
            </a:r>
            <a:r>
              <a:rPr lang="en-US" dirty="0"/>
              <a:t> </a:t>
            </a:r>
            <a:r>
              <a:rPr lang="en-US" dirty="0" err="1"/>
              <a:t>podizanja</a:t>
            </a:r>
            <a:r>
              <a:rPr lang="en-US" dirty="0"/>
              <a:t> </a:t>
            </a:r>
            <a:r>
              <a:rPr lang="en-US" dirty="0" err="1"/>
              <a:t>nivoa</a:t>
            </a:r>
            <a:r>
              <a:rPr lang="en-US" dirty="0"/>
              <a:t> </a:t>
            </a:r>
            <a:r>
              <a:rPr lang="en-US" dirty="0" err="1"/>
              <a:t>znanja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obrazovanja</a:t>
            </a:r>
            <a:r>
              <a:rPr lang="en-US" dirty="0"/>
              <a:t> </a:t>
            </a:r>
            <a:r>
              <a:rPr lang="en-US" dirty="0" err="1"/>
              <a:t>svih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u</a:t>
            </a:r>
            <a:r>
              <a:rPr lang="sr-Latn-ME" dirty="0" smtClean="0"/>
              <a:t>č</a:t>
            </a:r>
            <a:r>
              <a:rPr lang="en-US" dirty="0" err="1" smtClean="0"/>
              <a:t>esnika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finansijskom</a:t>
            </a:r>
            <a:r>
              <a:rPr lang="en-US" dirty="0"/>
              <a:t> </a:t>
            </a:r>
            <a:r>
              <a:rPr lang="en-US" dirty="0" err="1"/>
              <a:t>tržištu</a:t>
            </a:r>
            <a:r>
              <a:rPr lang="en-US" dirty="0"/>
              <a:t>;</a:t>
            </a:r>
          </a:p>
          <a:p>
            <a:pPr marL="0" indent="0">
              <a:buNone/>
            </a:pPr>
            <a:r>
              <a:rPr lang="pl-PL" dirty="0"/>
              <a:t>• </a:t>
            </a:r>
            <a:r>
              <a:rPr lang="pl-PL" dirty="0" smtClean="0"/>
              <a:t>Povećanje </a:t>
            </a:r>
            <a:r>
              <a:rPr lang="pl-PL" dirty="0"/>
              <a:t>konkurencije </a:t>
            </a:r>
            <a:r>
              <a:rPr lang="pl-PL" dirty="0" smtClean="0"/>
              <a:t>između </a:t>
            </a:r>
            <a:r>
              <a:rPr lang="pl-PL" dirty="0"/>
              <a:t>finansijskih posrednika,</a:t>
            </a:r>
          </a:p>
          <a:p>
            <a:pPr marL="0" indent="0">
              <a:buNone/>
            </a:pPr>
            <a:r>
              <a:rPr lang="pl-PL" dirty="0"/>
              <a:t>na koju su posebno uticali procesi globalizacije i</a:t>
            </a:r>
          </a:p>
          <a:p>
            <a:pPr marL="0" indent="0">
              <a:buNone/>
            </a:pPr>
            <a:r>
              <a:rPr lang="en-US" dirty="0" err="1"/>
              <a:t>deregulacije</a:t>
            </a:r>
            <a:r>
              <a:rPr lang="en-US" dirty="0"/>
              <a:t> </a:t>
            </a:r>
            <a:r>
              <a:rPr lang="en-US" dirty="0" err="1"/>
              <a:t>finansijskih</a:t>
            </a:r>
            <a:r>
              <a:rPr lang="en-US" dirty="0"/>
              <a:t> </a:t>
            </a:r>
            <a:r>
              <a:rPr lang="en-US" dirty="0" err="1"/>
              <a:t>tržišta</a:t>
            </a:r>
            <a:r>
              <a:rPr lang="en-US" dirty="0"/>
              <a:t>;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Težnja</a:t>
            </a:r>
            <a:r>
              <a:rPr lang="en-US" dirty="0"/>
              <a:t> </a:t>
            </a:r>
            <a:r>
              <a:rPr lang="en-US" dirty="0" err="1" smtClean="0"/>
              <a:t>pove</a:t>
            </a:r>
            <a:r>
              <a:rPr lang="sr-Latn-ME" dirty="0" smtClean="0"/>
              <a:t>ć</a:t>
            </a:r>
            <a:r>
              <a:rPr lang="en-US" dirty="0" err="1" smtClean="0"/>
              <a:t>anju</a:t>
            </a:r>
            <a:r>
              <a:rPr lang="en-US" dirty="0" smtClean="0"/>
              <a:t> </a:t>
            </a:r>
            <a:r>
              <a:rPr lang="en-US" dirty="0" err="1"/>
              <a:t>finansijskog</a:t>
            </a:r>
            <a:r>
              <a:rPr lang="en-US" dirty="0"/>
              <a:t> </a:t>
            </a:r>
            <a:r>
              <a:rPr lang="en-US" dirty="0" err="1"/>
              <a:t>blagostanja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14956562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Ove </a:t>
            </a:r>
            <a:r>
              <a:rPr lang="en-US" dirty="0" err="1"/>
              <a:t>tehnologije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 smtClean="0"/>
              <a:t>dozvolil</a:t>
            </a:r>
            <a:r>
              <a:rPr lang="sr-Latn-ME" dirty="0" smtClean="0"/>
              <a:t>e</a:t>
            </a:r>
            <a:r>
              <a:rPr lang="en-US" dirty="0" smtClean="0"/>
              <a:t> </a:t>
            </a:r>
            <a:r>
              <a:rPr lang="en-US" dirty="0" err="1"/>
              <a:t>umrežavanje</a:t>
            </a:r>
            <a:r>
              <a:rPr lang="en-US" dirty="0"/>
              <a:t> </a:t>
            </a:r>
            <a:r>
              <a:rPr lang="en-US" dirty="0" err="1"/>
              <a:t>svih</a:t>
            </a:r>
            <a:r>
              <a:rPr lang="en-US" dirty="0"/>
              <a:t> </a:t>
            </a:r>
            <a:r>
              <a:rPr lang="en-US" dirty="0" err="1" smtClean="0"/>
              <a:t>velikih</a:t>
            </a:r>
            <a:r>
              <a:rPr lang="sr-Latn-ME" dirty="0" smtClean="0"/>
              <a:t> </a:t>
            </a:r>
            <a:r>
              <a:rPr lang="en-US" dirty="0" err="1" smtClean="0"/>
              <a:t>svetskih</a:t>
            </a:r>
            <a:r>
              <a:rPr lang="en-US" dirty="0" smtClean="0"/>
              <a:t> </a:t>
            </a:r>
            <a:r>
              <a:rPr lang="en-US" dirty="0" err="1"/>
              <a:t>finansijskih</a:t>
            </a:r>
            <a:r>
              <a:rPr lang="en-US" dirty="0"/>
              <a:t> </a:t>
            </a:r>
            <a:r>
              <a:rPr lang="en-US" dirty="0" err="1"/>
              <a:t>tržišta</a:t>
            </a:r>
            <a:r>
              <a:rPr lang="en-US" dirty="0"/>
              <a:t> u </a:t>
            </a:r>
            <a:r>
              <a:rPr lang="en-US" dirty="0" err="1"/>
              <a:t>jedan</a:t>
            </a:r>
            <a:r>
              <a:rPr lang="en-US" dirty="0"/>
              <a:t> </a:t>
            </a:r>
            <a:r>
              <a:rPr lang="en-US" dirty="0" err="1"/>
              <a:t>zajednički</a:t>
            </a:r>
            <a:r>
              <a:rPr lang="en-US" dirty="0"/>
              <a:t> </a:t>
            </a:r>
            <a:r>
              <a:rPr lang="en-US" dirty="0" err="1"/>
              <a:t>virtuelni</a:t>
            </a:r>
            <a:r>
              <a:rPr lang="en-US" dirty="0"/>
              <a:t> </a:t>
            </a:r>
            <a:r>
              <a:rPr lang="en-US" dirty="0" err="1"/>
              <a:t>prostor</a:t>
            </a:r>
            <a:r>
              <a:rPr lang="en-US" dirty="0"/>
              <a:t>. </a:t>
            </a:r>
            <a:endParaRPr lang="sr-Latn-ME" dirty="0" smtClean="0"/>
          </a:p>
          <a:p>
            <a:r>
              <a:rPr lang="en-US" dirty="0" smtClean="0"/>
              <a:t>Danas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 smtClean="0"/>
              <a:t>informacije</a:t>
            </a:r>
            <a:r>
              <a:rPr lang="sr-Latn-ME" dirty="0" smtClean="0"/>
              <a:t> </a:t>
            </a:r>
            <a:r>
              <a:rPr lang="en-US" dirty="0" err="1" smtClean="0"/>
              <a:t>dostupne</a:t>
            </a:r>
            <a:r>
              <a:rPr lang="en-US" dirty="0" smtClean="0"/>
              <a:t> </a:t>
            </a:r>
            <a:r>
              <a:rPr lang="en-US" dirty="0" err="1"/>
              <a:t>svima</a:t>
            </a:r>
            <a:r>
              <a:rPr lang="en-US" dirty="0"/>
              <a:t> u </a:t>
            </a:r>
            <a:r>
              <a:rPr lang="en-US" dirty="0" err="1" smtClean="0"/>
              <a:t>sekundi</a:t>
            </a:r>
            <a:r>
              <a:rPr lang="en-US" dirty="0" smtClean="0"/>
              <a:t> </a:t>
            </a:r>
            <a:r>
              <a:rPr lang="en-US" dirty="0"/>
              <a:t>a </a:t>
            </a:r>
            <a:r>
              <a:rPr lang="en-US" dirty="0" err="1"/>
              <a:t>transakcije</a:t>
            </a:r>
            <a:r>
              <a:rPr lang="en-US" dirty="0"/>
              <a:t> </a:t>
            </a:r>
            <a:r>
              <a:rPr lang="en-US" dirty="0" err="1"/>
              <a:t>nisu</a:t>
            </a:r>
            <a:r>
              <a:rPr lang="en-US" dirty="0"/>
              <a:t> </a:t>
            </a:r>
            <a:r>
              <a:rPr lang="en-US" dirty="0" err="1"/>
              <a:t>ograničene</a:t>
            </a:r>
            <a:r>
              <a:rPr lang="en-US" dirty="0"/>
              <a:t> </a:t>
            </a:r>
            <a:r>
              <a:rPr lang="en-US" dirty="0" err="1"/>
              <a:t>geografskim</a:t>
            </a:r>
            <a:r>
              <a:rPr lang="en-US" dirty="0"/>
              <a:t> </a:t>
            </a:r>
            <a:r>
              <a:rPr lang="en-US" dirty="0" err="1"/>
              <a:t>prostorom</a:t>
            </a:r>
            <a:r>
              <a:rPr lang="en-US" dirty="0"/>
              <a:t>.</a:t>
            </a:r>
          </a:p>
          <a:p>
            <a:r>
              <a:rPr lang="vi-VN" dirty="0" smtClean="0"/>
              <a:t>Takođe</a:t>
            </a:r>
            <a:r>
              <a:rPr lang="sr-Latn-ME" dirty="0" smtClean="0"/>
              <a:t>r,</a:t>
            </a:r>
            <a:r>
              <a:rPr lang="vi-VN" dirty="0" smtClean="0"/>
              <a:t> </a:t>
            </a:r>
            <a:r>
              <a:rPr lang="vi-VN" dirty="0"/>
              <a:t>ubrzani razvoj takozvanih zemalja u usponu je uticao na činjenicu da </a:t>
            </a:r>
            <a:r>
              <a:rPr lang="vi-VN" dirty="0" smtClean="0"/>
              <a:t>danas</a:t>
            </a:r>
            <a:r>
              <a:rPr lang="sr-Latn-ME" dirty="0" smtClean="0"/>
              <a:t> </a:t>
            </a:r>
            <a:r>
              <a:rPr lang="it-IT" dirty="0" smtClean="0"/>
              <a:t>mnogi </a:t>
            </a:r>
            <a:r>
              <a:rPr lang="it-IT" dirty="0"/>
              <a:t>veliki investitori šansu za ostvarivanje brzog i velikog profita vide upravo na </a:t>
            </a:r>
            <a:r>
              <a:rPr lang="it-IT" dirty="0" smtClean="0"/>
              <a:t>ovim</a:t>
            </a:r>
            <a:r>
              <a:rPr lang="sr-Latn-ME" dirty="0" smtClean="0"/>
              <a:t> </a:t>
            </a:r>
            <a:r>
              <a:rPr lang="en-US" dirty="0" err="1" smtClean="0"/>
              <a:t>tržištima</a:t>
            </a:r>
            <a:r>
              <a:rPr lang="en-US" dirty="0"/>
              <a:t>. </a:t>
            </a:r>
            <a:endParaRPr lang="sr-Latn-ME" dirty="0" smtClean="0"/>
          </a:p>
        </p:txBody>
      </p:sp>
    </p:spTree>
    <p:extLst>
      <p:ext uri="{BB962C8B-B14F-4D97-AF65-F5344CB8AC3E}">
        <p14:creationId xmlns="" xmlns:p14="http://schemas.microsoft.com/office/powerpoint/2010/main" val="331943727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937523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b="1" dirty="0" err="1"/>
              <a:t>Procesi</a:t>
            </a:r>
            <a:r>
              <a:rPr lang="en-US" b="1" dirty="0"/>
              <a:t> </a:t>
            </a:r>
            <a:r>
              <a:rPr lang="en-US" b="1" dirty="0" err="1"/>
              <a:t>deregulacije</a:t>
            </a:r>
            <a:endParaRPr lang="en-US" b="1" dirty="0"/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Deregulacija</a:t>
            </a:r>
            <a:r>
              <a:rPr lang="en-US" dirty="0"/>
              <a:t> </a:t>
            </a:r>
            <a:r>
              <a:rPr lang="en-US" dirty="0" err="1"/>
              <a:t>podrazumeva</a:t>
            </a:r>
            <a:r>
              <a:rPr lang="en-US" dirty="0"/>
              <a:t> </a:t>
            </a:r>
            <a:r>
              <a:rPr lang="en-US" dirty="0" err="1"/>
              <a:t>smanjenje</a:t>
            </a:r>
            <a:r>
              <a:rPr lang="en-US" dirty="0"/>
              <a:t> </a:t>
            </a:r>
            <a:r>
              <a:rPr lang="en-US" dirty="0" err="1"/>
              <a:t>uloge</a:t>
            </a:r>
            <a:r>
              <a:rPr lang="en-US" dirty="0"/>
              <a:t> </a:t>
            </a:r>
            <a:r>
              <a:rPr lang="en-US" dirty="0" err="1"/>
              <a:t>države</a:t>
            </a:r>
            <a:r>
              <a:rPr lang="en-US" dirty="0"/>
              <a:t> u </a:t>
            </a:r>
            <a:r>
              <a:rPr lang="en-US" dirty="0" err="1" smtClean="0"/>
              <a:t>regulisanju</a:t>
            </a:r>
            <a:r>
              <a:rPr lang="sr-Latn-ME" dirty="0" smtClean="0"/>
              <a:t> </a:t>
            </a:r>
            <a:r>
              <a:rPr lang="en-US" dirty="0" err="1" smtClean="0"/>
              <a:t>finansijskih</a:t>
            </a:r>
            <a:r>
              <a:rPr lang="en-US" dirty="0" smtClean="0"/>
              <a:t> </a:t>
            </a:r>
            <a:r>
              <a:rPr lang="en-US" dirty="0" err="1"/>
              <a:t>tržišta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Deregulacioni</a:t>
            </a:r>
            <a:r>
              <a:rPr lang="en-US" dirty="0"/>
              <a:t> </a:t>
            </a:r>
            <a:r>
              <a:rPr lang="en-US" dirty="0" err="1"/>
              <a:t>tokovi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doveli</a:t>
            </a:r>
            <a:r>
              <a:rPr lang="en-US" dirty="0"/>
              <a:t> do:</a:t>
            </a:r>
          </a:p>
          <a:p>
            <a:pPr marL="0" indent="0">
              <a:buNone/>
            </a:pPr>
            <a:r>
              <a:rPr lang="en-US" dirty="0"/>
              <a:t>- </a:t>
            </a:r>
            <a:r>
              <a:rPr lang="en-US" dirty="0" err="1"/>
              <a:t>smanjenja</a:t>
            </a:r>
            <a:r>
              <a:rPr lang="en-US" dirty="0"/>
              <a:t> </a:t>
            </a:r>
            <a:r>
              <a:rPr lang="en-US" dirty="0" err="1"/>
              <a:t>uloge</a:t>
            </a:r>
            <a:r>
              <a:rPr lang="en-US" dirty="0"/>
              <a:t> </a:t>
            </a:r>
            <a:r>
              <a:rPr lang="en-US" dirty="0" err="1"/>
              <a:t>države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državnih</a:t>
            </a:r>
            <a:r>
              <a:rPr lang="en-US" dirty="0"/>
              <a:t> </a:t>
            </a:r>
            <a:r>
              <a:rPr lang="en-US" dirty="0" err="1"/>
              <a:t>organa</a:t>
            </a:r>
            <a:r>
              <a:rPr lang="en-US" dirty="0"/>
              <a:t>,</a:t>
            </a:r>
          </a:p>
          <a:p>
            <a:pPr marL="0" indent="0">
              <a:buNone/>
            </a:pPr>
            <a:r>
              <a:rPr lang="en-US" dirty="0"/>
              <a:t>- </a:t>
            </a:r>
            <a:r>
              <a:rPr lang="en-US" dirty="0" err="1"/>
              <a:t>osnivanja</a:t>
            </a:r>
            <a:r>
              <a:rPr lang="en-US" dirty="0"/>
              <a:t> </a:t>
            </a:r>
            <a:r>
              <a:rPr lang="en-US" dirty="0" err="1"/>
              <a:t>samoregulatornih</a:t>
            </a:r>
            <a:r>
              <a:rPr lang="en-US" dirty="0"/>
              <a:t> </a:t>
            </a:r>
            <a:r>
              <a:rPr lang="en-US" dirty="0" smtClean="0"/>
              <a:t>t</a:t>
            </a:r>
            <a:r>
              <a:rPr lang="sr-Latn-ME" dirty="0" smtClean="0"/>
              <a:t>ij</a:t>
            </a:r>
            <a:r>
              <a:rPr lang="en-US" dirty="0" err="1" smtClean="0"/>
              <a:t>ela</a:t>
            </a:r>
            <a:r>
              <a:rPr lang="en-US" dirty="0"/>
              <a:t>,</a:t>
            </a:r>
          </a:p>
          <a:p>
            <a:pPr marL="0" indent="0">
              <a:buNone/>
            </a:pPr>
            <a:r>
              <a:rPr lang="en-US" dirty="0"/>
              <a:t>- </a:t>
            </a:r>
            <a:r>
              <a:rPr lang="en-US" dirty="0" err="1"/>
              <a:t>kombinovanja</a:t>
            </a:r>
            <a:r>
              <a:rPr lang="en-US" dirty="0"/>
              <a:t> </a:t>
            </a:r>
            <a:r>
              <a:rPr lang="en-US" dirty="0" err="1"/>
              <a:t>zakonskog</a:t>
            </a:r>
            <a:r>
              <a:rPr lang="en-US" dirty="0"/>
              <a:t> </a:t>
            </a:r>
            <a:r>
              <a:rPr lang="en-US" dirty="0" err="1"/>
              <a:t>regulisanja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samoregulative</a:t>
            </a:r>
            <a:r>
              <a:rPr lang="en-US" dirty="0"/>
              <a:t>,</a:t>
            </a:r>
          </a:p>
          <a:p>
            <a:pPr marL="0" indent="0">
              <a:buNone/>
            </a:pPr>
            <a:r>
              <a:rPr lang="en-US" dirty="0"/>
              <a:t>- </a:t>
            </a:r>
            <a:r>
              <a:rPr lang="en-US" dirty="0" err="1" smtClean="0"/>
              <a:t>pove</a:t>
            </a:r>
            <a:r>
              <a:rPr lang="sr-Latn-ME" dirty="0" smtClean="0"/>
              <a:t>ć</a:t>
            </a:r>
            <a:r>
              <a:rPr lang="en-US" dirty="0" err="1" smtClean="0"/>
              <a:t>anja</a:t>
            </a:r>
            <a:r>
              <a:rPr lang="en-US" dirty="0" smtClean="0"/>
              <a:t> </a:t>
            </a:r>
            <a:r>
              <a:rPr lang="en-US" dirty="0" err="1"/>
              <a:t>stepena</a:t>
            </a:r>
            <a:r>
              <a:rPr lang="en-US" dirty="0"/>
              <a:t> </a:t>
            </a:r>
            <a:r>
              <a:rPr lang="en-US" dirty="0" err="1"/>
              <a:t>konkurencije</a:t>
            </a:r>
            <a:r>
              <a:rPr lang="en-US" dirty="0"/>
              <a:t>,</a:t>
            </a:r>
          </a:p>
          <a:p>
            <a:pPr marL="0" indent="0">
              <a:buNone/>
            </a:pPr>
            <a:r>
              <a:rPr lang="en-US" dirty="0"/>
              <a:t>- </a:t>
            </a:r>
            <a:r>
              <a:rPr lang="en-US" dirty="0" err="1" smtClean="0"/>
              <a:t>pove</a:t>
            </a:r>
            <a:r>
              <a:rPr lang="sr-Latn-ME" dirty="0" smtClean="0"/>
              <a:t>ć</a:t>
            </a:r>
            <a:r>
              <a:rPr lang="en-US" dirty="0" err="1" smtClean="0"/>
              <a:t>anja</a:t>
            </a:r>
            <a:r>
              <a:rPr lang="en-US" dirty="0" smtClean="0"/>
              <a:t> </a:t>
            </a:r>
            <a:r>
              <a:rPr lang="en-US" dirty="0" err="1"/>
              <a:t>javnosti</a:t>
            </a:r>
            <a:r>
              <a:rPr lang="en-US" dirty="0"/>
              <a:t> </a:t>
            </a:r>
            <a:r>
              <a:rPr lang="en-US" dirty="0" err="1"/>
              <a:t>rada</a:t>
            </a:r>
            <a:r>
              <a:rPr lang="en-US" dirty="0"/>
              <a:t>,</a:t>
            </a:r>
          </a:p>
          <a:p>
            <a:pPr marL="0" indent="0">
              <a:buNone/>
            </a:pPr>
            <a:r>
              <a:rPr lang="en-US" dirty="0"/>
              <a:t>- </a:t>
            </a:r>
            <a:r>
              <a:rPr lang="en-US" dirty="0" smtClean="0"/>
              <a:t>ja</a:t>
            </a:r>
            <a:r>
              <a:rPr lang="sr-Latn-ME" dirty="0" smtClean="0"/>
              <a:t>č</a:t>
            </a:r>
            <a:r>
              <a:rPr lang="en-US" dirty="0" err="1" smtClean="0"/>
              <a:t>anja</a:t>
            </a:r>
            <a:r>
              <a:rPr lang="en-US" dirty="0" smtClean="0"/>
              <a:t> </a:t>
            </a:r>
            <a:r>
              <a:rPr lang="en-US" dirty="0" err="1" smtClean="0"/>
              <a:t>pov</a:t>
            </a:r>
            <a:r>
              <a:rPr lang="sr-Latn-ME" dirty="0" smtClean="0"/>
              <a:t>j</a:t>
            </a:r>
            <a:r>
              <a:rPr lang="en-US" dirty="0" err="1" smtClean="0"/>
              <a:t>erenja</a:t>
            </a:r>
            <a:r>
              <a:rPr lang="en-US" dirty="0"/>
              <a:t>,</a:t>
            </a:r>
          </a:p>
          <a:p>
            <a:pPr marL="0" indent="0">
              <a:buNone/>
            </a:pPr>
            <a:r>
              <a:rPr lang="en-US" dirty="0"/>
              <a:t>- </a:t>
            </a:r>
            <a:r>
              <a:rPr lang="en-US" dirty="0" err="1" smtClean="0"/>
              <a:t>pove</a:t>
            </a:r>
            <a:r>
              <a:rPr lang="sr-Latn-ME" dirty="0" smtClean="0"/>
              <a:t>ć</a:t>
            </a:r>
            <a:r>
              <a:rPr lang="en-US" dirty="0" err="1" smtClean="0"/>
              <a:t>anja</a:t>
            </a:r>
            <a:r>
              <a:rPr lang="en-US" dirty="0" smtClean="0"/>
              <a:t> </a:t>
            </a:r>
            <a:r>
              <a:rPr lang="en-US" dirty="0" err="1"/>
              <a:t>kontrole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monitoringa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- </a:t>
            </a:r>
            <a:r>
              <a:rPr lang="en-US" dirty="0" err="1"/>
              <a:t>otvaranja</a:t>
            </a:r>
            <a:r>
              <a:rPr lang="en-US" dirty="0"/>
              <a:t> </a:t>
            </a:r>
            <a:r>
              <a:rPr lang="en-US" dirty="0" err="1" smtClean="0"/>
              <a:t>doma</a:t>
            </a:r>
            <a:r>
              <a:rPr lang="sr-Latn-ME" dirty="0" smtClean="0"/>
              <a:t>ć</a:t>
            </a:r>
            <a:r>
              <a:rPr lang="en-US" dirty="0" err="1" smtClean="0"/>
              <a:t>ih</a:t>
            </a:r>
            <a:r>
              <a:rPr lang="en-US" dirty="0" smtClean="0"/>
              <a:t> </a:t>
            </a:r>
            <a:r>
              <a:rPr lang="en-US" dirty="0" err="1"/>
              <a:t>finansijskih</a:t>
            </a:r>
            <a:r>
              <a:rPr lang="en-US" dirty="0"/>
              <a:t> </a:t>
            </a:r>
            <a:r>
              <a:rPr lang="en-US" dirty="0" err="1"/>
              <a:t>tržišta</a:t>
            </a:r>
            <a:r>
              <a:rPr lang="en-US" dirty="0"/>
              <a:t> </a:t>
            </a:r>
            <a:r>
              <a:rPr lang="en-US" dirty="0" err="1"/>
              <a:t>prema</a:t>
            </a:r>
            <a:r>
              <a:rPr lang="en-US" dirty="0"/>
              <a:t> </a:t>
            </a:r>
            <a:r>
              <a:rPr lang="en-US" dirty="0" err="1"/>
              <a:t>inostranstvu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2242525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 err="1"/>
              <a:t>Savremene</a:t>
            </a:r>
            <a:r>
              <a:rPr lang="en-US" b="1" dirty="0"/>
              <a:t> </a:t>
            </a:r>
            <a:r>
              <a:rPr lang="en-US" b="1" dirty="0" err="1"/>
              <a:t>informacione</a:t>
            </a:r>
            <a:r>
              <a:rPr lang="en-US" b="1" dirty="0"/>
              <a:t> </a:t>
            </a:r>
            <a:r>
              <a:rPr lang="en-US" b="1" dirty="0" err="1"/>
              <a:t>tehnologije</a:t>
            </a:r>
            <a:endParaRPr lang="en-US" b="1" dirty="0"/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Razvoj</a:t>
            </a:r>
            <a:r>
              <a:rPr lang="en-US" dirty="0"/>
              <a:t> </a:t>
            </a:r>
            <a:r>
              <a:rPr lang="en-US" dirty="0" err="1"/>
              <a:t>tehnike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tehnologije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- 60-te </a:t>
            </a:r>
            <a:r>
              <a:rPr lang="en-US" dirty="0" err="1"/>
              <a:t>godine</a:t>
            </a:r>
            <a:r>
              <a:rPr lang="en-US" dirty="0"/>
              <a:t> – </a:t>
            </a:r>
            <a:r>
              <a:rPr lang="en-US" dirty="0" err="1"/>
              <a:t>prvi</a:t>
            </a:r>
            <a:r>
              <a:rPr lang="en-US" dirty="0"/>
              <a:t> </a:t>
            </a:r>
            <a:r>
              <a:rPr lang="en-US" dirty="0" err="1" smtClean="0"/>
              <a:t>ra</a:t>
            </a:r>
            <a:r>
              <a:rPr lang="sr-Latn-ME" dirty="0" smtClean="0"/>
              <a:t>č</a:t>
            </a:r>
            <a:r>
              <a:rPr lang="en-US" dirty="0" err="1" smtClean="0"/>
              <a:t>unari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- 70-te </a:t>
            </a:r>
            <a:r>
              <a:rPr lang="en-US" dirty="0" err="1"/>
              <a:t>godine</a:t>
            </a:r>
            <a:r>
              <a:rPr lang="en-US" dirty="0"/>
              <a:t> – </a:t>
            </a:r>
            <a:r>
              <a:rPr lang="en-US" dirty="0" err="1"/>
              <a:t>informaciona</a:t>
            </a:r>
            <a:r>
              <a:rPr lang="en-US" dirty="0"/>
              <a:t>, </a:t>
            </a:r>
            <a:r>
              <a:rPr lang="en-US" dirty="0" err="1"/>
              <a:t>telekomunikaciona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satelitska</a:t>
            </a:r>
            <a:r>
              <a:rPr lang="en-US" dirty="0"/>
              <a:t> </a:t>
            </a:r>
            <a:r>
              <a:rPr lang="en-US" dirty="0" err="1"/>
              <a:t>oprema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- 80-te </a:t>
            </a:r>
            <a:r>
              <a:rPr lang="en-US" dirty="0" err="1"/>
              <a:t>i</a:t>
            </a:r>
            <a:r>
              <a:rPr lang="en-US" dirty="0"/>
              <a:t> 90-te </a:t>
            </a:r>
            <a:r>
              <a:rPr lang="en-US" dirty="0" err="1"/>
              <a:t>godine</a:t>
            </a:r>
            <a:r>
              <a:rPr lang="en-US" dirty="0"/>
              <a:t> – </a:t>
            </a:r>
            <a:r>
              <a:rPr lang="en-US" dirty="0" err="1"/>
              <a:t>mobilna</a:t>
            </a:r>
            <a:r>
              <a:rPr lang="en-US" dirty="0"/>
              <a:t> </a:t>
            </a:r>
            <a:r>
              <a:rPr lang="en-US" dirty="0" err="1"/>
              <a:t>telefonija</a:t>
            </a:r>
            <a:r>
              <a:rPr lang="en-US" dirty="0"/>
              <a:t>,</a:t>
            </a:r>
          </a:p>
          <a:p>
            <a:pPr marL="0" indent="0">
              <a:buNone/>
            </a:pPr>
            <a:r>
              <a:rPr lang="en-US" dirty="0" err="1"/>
              <a:t>elektronska</a:t>
            </a:r>
            <a:r>
              <a:rPr lang="en-US" dirty="0"/>
              <a:t> </a:t>
            </a:r>
            <a:r>
              <a:rPr lang="en-US" dirty="0" err="1"/>
              <a:t>pošta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on-line </a:t>
            </a:r>
            <a:r>
              <a:rPr lang="en-US" dirty="0" err="1"/>
              <a:t>sistemi</a:t>
            </a:r>
            <a:r>
              <a:rPr lang="en-US" dirty="0"/>
              <a:t> </a:t>
            </a:r>
            <a:r>
              <a:rPr lang="en-US" dirty="0" err="1"/>
              <a:t>trgovanja</a:t>
            </a:r>
            <a:endParaRPr lang="en-US" dirty="0"/>
          </a:p>
          <a:p>
            <a:pPr marL="0" indent="0">
              <a:buNone/>
            </a:pPr>
            <a:r>
              <a:rPr lang="pl-PL" dirty="0"/>
              <a:t>Zemlja je globalno konkurentna kada </a:t>
            </a:r>
            <a:r>
              <a:rPr lang="pl-PL" dirty="0" smtClean="0"/>
              <a:t>promjenom</a:t>
            </a:r>
            <a:endParaRPr lang="pl-PL" dirty="0"/>
          </a:p>
          <a:p>
            <a:pPr marL="0" indent="0">
              <a:buNone/>
            </a:pPr>
            <a:r>
              <a:rPr lang="en-US" dirty="0" err="1"/>
              <a:t>tehnološke</a:t>
            </a:r>
            <a:r>
              <a:rPr lang="en-US" dirty="0"/>
              <a:t> </a:t>
            </a:r>
            <a:r>
              <a:rPr lang="en-US" dirty="0" err="1"/>
              <a:t>paradigme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organizacione</a:t>
            </a:r>
            <a:r>
              <a:rPr lang="en-US" dirty="0"/>
              <a:t> </a:t>
            </a:r>
            <a:r>
              <a:rPr lang="en-US" dirty="0" err="1"/>
              <a:t>inovacije</a:t>
            </a:r>
            <a:endParaRPr lang="en-US" dirty="0"/>
          </a:p>
          <a:p>
            <a:pPr marL="0" indent="0">
              <a:buNone/>
            </a:pPr>
            <a:r>
              <a:rPr lang="it-IT" dirty="0"/>
              <a:t>može da </a:t>
            </a:r>
            <a:r>
              <a:rPr lang="it-IT" dirty="0" smtClean="0"/>
              <a:t>prom</a:t>
            </a:r>
            <a:r>
              <a:rPr lang="sr-Latn-ME" dirty="0" smtClean="0"/>
              <a:t>ij</a:t>
            </a:r>
            <a:r>
              <a:rPr lang="it-IT" dirty="0" smtClean="0"/>
              <a:t>eni </a:t>
            </a:r>
            <a:r>
              <a:rPr lang="it-IT" dirty="0"/>
              <a:t>standarde i time iskljuci</a:t>
            </a:r>
          </a:p>
          <a:p>
            <a:pPr marL="0" indent="0">
              <a:buNone/>
            </a:pPr>
            <a:r>
              <a:rPr lang="en-US" dirty="0" err="1"/>
              <a:t>konkurente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ne </a:t>
            </a:r>
            <a:r>
              <a:rPr lang="en-US" dirty="0" err="1"/>
              <a:t>mogu</a:t>
            </a:r>
            <a:r>
              <a:rPr lang="en-US" dirty="0"/>
              <a:t> da </a:t>
            </a:r>
            <a:r>
              <a:rPr lang="en-US" dirty="0" err="1"/>
              <a:t>ispoštuju</a:t>
            </a:r>
            <a:r>
              <a:rPr lang="en-US" dirty="0"/>
              <a:t> </a:t>
            </a:r>
            <a:r>
              <a:rPr lang="en-US" dirty="0" err="1"/>
              <a:t>definisane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uslove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46695433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sz="4600" b="1" dirty="0" err="1"/>
              <a:t>Novac</a:t>
            </a:r>
            <a:r>
              <a:rPr lang="en-US" sz="4600" b="1" dirty="0"/>
              <a:t>, </a:t>
            </a:r>
            <a:r>
              <a:rPr lang="en-US" sz="4600" b="1" dirty="0" err="1"/>
              <a:t>kamata</a:t>
            </a:r>
            <a:r>
              <a:rPr lang="en-US" sz="4600" b="1" dirty="0"/>
              <a:t> </a:t>
            </a:r>
            <a:r>
              <a:rPr lang="en-US" sz="4600" b="1" dirty="0" err="1"/>
              <a:t>i</a:t>
            </a:r>
            <a:r>
              <a:rPr lang="en-US" sz="4600" b="1" dirty="0"/>
              <a:t> </a:t>
            </a:r>
            <a:r>
              <a:rPr lang="en-US" sz="4600" b="1" dirty="0" err="1"/>
              <a:t>kamatna</a:t>
            </a:r>
            <a:r>
              <a:rPr lang="en-US" sz="4600" b="1" dirty="0"/>
              <a:t> </a:t>
            </a:r>
            <a:r>
              <a:rPr lang="en-US" sz="4600" b="1" dirty="0" err="1"/>
              <a:t>stopa</a:t>
            </a:r>
            <a:endParaRPr lang="en-US" sz="4600" b="1" dirty="0"/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i="1" dirty="0" err="1"/>
              <a:t>Novac</a:t>
            </a:r>
            <a:r>
              <a:rPr lang="en-US" i="1" dirty="0"/>
              <a:t> </a:t>
            </a:r>
            <a:r>
              <a:rPr lang="en-US" dirty="0"/>
              <a:t>je </a:t>
            </a:r>
            <a:r>
              <a:rPr lang="en-US" dirty="0" err="1"/>
              <a:t>opšte</a:t>
            </a:r>
            <a:r>
              <a:rPr lang="en-US" dirty="0"/>
              <a:t> </a:t>
            </a:r>
            <a:r>
              <a:rPr lang="en-US" dirty="0" err="1" smtClean="0"/>
              <a:t>prihva</a:t>
            </a:r>
            <a:r>
              <a:rPr lang="sr-Latn-ME" dirty="0" smtClean="0"/>
              <a:t>ć</a:t>
            </a:r>
            <a:r>
              <a:rPr lang="en-US" dirty="0" err="1" smtClean="0"/>
              <a:t>eno</a:t>
            </a:r>
            <a:r>
              <a:rPr lang="en-US" dirty="0" smtClean="0"/>
              <a:t> </a:t>
            </a:r>
            <a:r>
              <a:rPr lang="en-US" dirty="0" err="1"/>
              <a:t>sredstvo</a:t>
            </a:r>
            <a:r>
              <a:rPr lang="en-US" dirty="0"/>
              <a:t> </a:t>
            </a:r>
            <a:r>
              <a:rPr lang="en-US" dirty="0" err="1" smtClean="0"/>
              <a:t>razm</a:t>
            </a:r>
            <a:r>
              <a:rPr lang="sr-Latn-ME" dirty="0" smtClean="0"/>
              <a:t>j</a:t>
            </a:r>
            <a:r>
              <a:rPr lang="en-US" dirty="0" err="1" smtClean="0"/>
              <a:t>ene</a:t>
            </a:r>
            <a:r>
              <a:rPr lang="en-US" dirty="0"/>
              <a:t>, </a:t>
            </a:r>
            <a:r>
              <a:rPr lang="en-US" dirty="0" err="1" smtClean="0"/>
              <a:t>pla</a:t>
            </a:r>
            <a:r>
              <a:rPr lang="sr-Latn-ME" dirty="0" smtClean="0"/>
              <a:t>ć</a:t>
            </a:r>
            <a:r>
              <a:rPr lang="en-US" dirty="0" err="1" smtClean="0"/>
              <a:t>anja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izmirenja</a:t>
            </a:r>
            <a:r>
              <a:rPr lang="en-US" dirty="0"/>
              <a:t> </a:t>
            </a:r>
            <a:r>
              <a:rPr lang="en-US" dirty="0" err="1"/>
              <a:t>duga</a:t>
            </a:r>
            <a:r>
              <a:rPr lang="en-US" dirty="0"/>
              <a:t>. </a:t>
            </a:r>
            <a:endParaRPr lang="sr-Latn-ME" dirty="0" smtClean="0"/>
          </a:p>
          <a:p>
            <a:pPr marL="0" indent="0">
              <a:buNone/>
            </a:pPr>
            <a:r>
              <a:rPr lang="en-US" dirty="0" err="1" smtClean="0"/>
              <a:t>Poželjne</a:t>
            </a:r>
            <a:r>
              <a:rPr lang="en-US" dirty="0" smtClean="0"/>
              <a:t> </a:t>
            </a:r>
            <a:r>
              <a:rPr lang="en-US" dirty="0" err="1"/>
              <a:t>osobine</a:t>
            </a:r>
            <a:r>
              <a:rPr lang="en-US" dirty="0"/>
              <a:t> </a:t>
            </a:r>
            <a:r>
              <a:rPr lang="en-US" dirty="0" err="1"/>
              <a:t>novca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: </a:t>
            </a:r>
            <a:r>
              <a:rPr lang="en-US" dirty="0" err="1" smtClean="0"/>
              <a:t>fizi</a:t>
            </a:r>
            <a:r>
              <a:rPr lang="sr-Latn-ME" dirty="0" smtClean="0"/>
              <a:t>č</a:t>
            </a:r>
            <a:r>
              <a:rPr lang="en-US" dirty="0" err="1" smtClean="0"/>
              <a:t>ka</a:t>
            </a:r>
            <a:r>
              <a:rPr lang="sr-Latn-ME" dirty="0" smtClean="0"/>
              <a:t> </a:t>
            </a:r>
            <a:r>
              <a:rPr lang="en-US" dirty="0" err="1" smtClean="0"/>
              <a:t>prenosivost</a:t>
            </a:r>
            <a:r>
              <a:rPr lang="en-US" dirty="0"/>
              <a:t>, </a:t>
            </a:r>
            <a:r>
              <a:rPr lang="en-US" dirty="0" err="1"/>
              <a:t>trajnost</a:t>
            </a:r>
            <a:r>
              <a:rPr lang="en-US" dirty="0"/>
              <a:t>, </a:t>
            </a:r>
            <a:r>
              <a:rPr lang="en-US" dirty="0" smtClean="0"/>
              <a:t>d</a:t>
            </a:r>
            <a:r>
              <a:rPr lang="sr-Latn-ME" dirty="0" smtClean="0"/>
              <a:t>j</a:t>
            </a:r>
            <a:r>
              <a:rPr lang="en-US" dirty="0" err="1" smtClean="0"/>
              <a:t>eljivost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prepoznatljivost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it-IT" dirty="0"/>
              <a:t>• Monetarni agregati M1, M2 i M3</a:t>
            </a:r>
          </a:p>
          <a:p>
            <a:pPr marL="0" indent="0">
              <a:buNone/>
            </a:pPr>
            <a:r>
              <a:rPr lang="pl-PL" dirty="0"/>
              <a:t>• </a:t>
            </a:r>
            <a:r>
              <a:rPr lang="pl-PL" i="1" dirty="0"/>
              <a:t>Kamata </a:t>
            </a:r>
            <a:r>
              <a:rPr lang="pl-PL" dirty="0"/>
              <a:t>je </a:t>
            </a:r>
            <a:r>
              <a:rPr lang="pl-PL" dirty="0" smtClean="0"/>
              <a:t>cijena </a:t>
            </a:r>
            <a:r>
              <a:rPr lang="pl-PL" dirty="0"/>
              <a:t>za </a:t>
            </a:r>
            <a:r>
              <a:rPr lang="pl-PL" dirty="0" smtClean="0"/>
              <a:t>privremenu </a:t>
            </a:r>
            <a:r>
              <a:rPr lang="pl-PL" dirty="0"/>
              <a:t>upotrebu </a:t>
            </a:r>
            <a:r>
              <a:rPr lang="pl-PL" dirty="0" smtClean="0"/>
              <a:t>tuđeg </a:t>
            </a:r>
            <a:r>
              <a:rPr lang="pl-PL" dirty="0"/>
              <a:t>novca.</a:t>
            </a:r>
          </a:p>
          <a:p>
            <a:pPr marL="0" indent="0">
              <a:buNone/>
            </a:pPr>
            <a:r>
              <a:rPr lang="pl-PL" dirty="0"/>
              <a:t>• </a:t>
            </a:r>
            <a:r>
              <a:rPr lang="pl-PL" i="1" dirty="0"/>
              <a:t>Kamatna stopa </a:t>
            </a:r>
            <a:r>
              <a:rPr lang="pl-PL" dirty="0"/>
              <a:t>je u procentima izražena naknada (</a:t>
            </a:r>
            <a:r>
              <a:rPr lang="pl-PL" dirty="0" smtClean="0"/>
              <a:t>cijena</a:t>
            </a:r>
            <a:r>
              <a:rPr lang="pl-PL" dirty="0"/>
              <a:t>)</a:t>
            </a:r>
          </a:p>
          <a:p>
            <a:pPr marL="0" indent="0">
              <a:buNone/>
            </a:pPr>
            <a:r>
              <a:rPr lang="pl-PL" dirty="0"/>
              <a:t>koju zajmoprimac placa zajmodavcu za privremeno</a:t>
            </a:r>
          </a:p>
          <a:p>
            <a:pPr marL="0" indent="0">
              <a:buNone/>
            </a:pPr>
            <a:r>
              <a:rPr lang="en-US" dirty="0" err="1"/>
              <a:t>korišcenje</a:t>
            </a:r>
            <a:r>
              <a:rPr lang="en-US" dirty="0"/>
              <a:t> </a:t>
            </a:r>
            <a:r>
              <a:rPr lang="en-US" dirty="0" err="1"/>
              <a:t>ustupljenog</a:t>
            </a:r>
            <a:r>
              <a:rPr lang="en-US" dirty="0"/>
              <a:t> </a:t>
            </a:r>
            <a:r>
              <a:rPr lang="en-US" dirty="0" err="1"/>
              <a:t>novca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. </a:t>
            </a:r>
            <a:endParaRPr lang="sr-Latn-ME" dirty="0" smtClean="0"/>
          </a:p>
          <a:p>
            <a:pPr marL="0" indent="0">
              <a:buNone/>
            </a:pPr>
            <a:r>
              <a:rPr lang="en-US" dirty="0" err="1" smtClean="0"/>
              <a:t>Kamatne</a:t>
            </a:r>
            <a:r>
              <a:rPr lang="en-US" dirty="0" smtClean="0"/>
              <a:t> </a:t>
            </a:r>
            <a:r>
              <a:rPr lang="en-US" dirty="0" err="1" smtClean="0"/>
              <a:t>stope</a:t>
            </a:r>
            <a:r>
              <a:rPr lang="sr-Latn-ME" dirty="0" smtClean="0"/>
              <a:t> </a:t>
            </a:r>
            <a:r>
              <a:rPr lang="en-US" dirty="0" smtClean="0"/>
              <a:t>se </a:t>
            </a:r>
            <a:r>
              <a:rPr lang="en-US" dirty="0" err="1"/>
              <a:t>razlikuju</a:t>
            </a:r>
            <a:r>
              <a:rPr lang="en-US" dirty="0"/>
              <a:t> </a:t>
            </a:r>
            <a:r>
              <a:rPr lang="en-US" dirty="0" err="1"/>
              <a:t>prema</a:t>
            </a:r>
            <a:r>
              <a:rPr lang="en-US" dirty="0"/>
              <a:t> </a:t>
            </a:r>
            <a:r>
              <a:rPr lang="en-US" dirty="0" err="1"/>
              <a:t>brojnim</a:t>
            </a:r>
            <a:r>
              <a:rPr lang="en-US" dirty="0"/>
              <a:t> </a:t>
            </a:r>
            <a:r>
              <a:rPr lang="en-US" dirty="0" err="1"/>
              <a:t>karakteristikama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: </a:t>
            </a:r>
            <a:r>
              <a:rPr lang="en-US" dirty="0" smtClean="0"/>
              <a:t>-- </a:t>
            </a:r>
            <a:r>
              <a:rPr lang="en-US" dirty="0" err="1"/>
              <a:t>rok</a:t>
            </a:r>
            <a:r>
              <a:rPr lang="en-US" dirty="0"/>
              <a:t> </a:t>
            </a:r>
            <a:r>
              <a:rPr lang="en-US" dirty="0" err="1" smtClean="0"/>
              <a:t>dosp</a:t>
            </a:r>
            <a:r>
              <a:rPr lang="sr-Latn-ME" dirty="0" smtClean="0"/>
              <a:t>ij</a:t>
            </a:r>
            <a:r>
              <a:rPr lang="en-US" dirty="0" smtClean="0"/>
              <a:t>e</a:t>
            </a:r>
            <a:r>
              <a:rPr lang="sr-Latn-ME" dirty="0" smtClean="0"/>
              <a:t>ć</a:t>
            </a:r>
            <a:r>
              <a:rPr lang="en-US" dirty="0" smtClean="0"/>
              <a:t>a</a:t>
            </a:r>
            <a:r>
              <a:rPr lang="en-US" dirty="0"/>
              <a:t>,</a:t>
            </a:r>
          </a:p>
          <a:p>
            <a:pPr marL="0" indent="0">
              <a:buNone/>
            </a:pPr>
            <a:r>
              <a:rPr lang="en-US" dirty="0"/>
              <a:t>- </a:t>
            </a:r>
            <a:r>
              <a:rPr lang="en-US" dirty="0" err="1"/>
              <a:t>rizik</a:t>
            </a:r>
            <a:r>
              <a:rPr lang="en-US" dirty="0"/>
              <a:t>,</a:t>
            </a:r>
          </a:p>
          <a:p>
            <a:pPr marL="0" indent="0">
              <a:buNone/>
            </a:pPr>
            <a:r>
              <a:rPr lang="en-US" dirty="0"/>
              <a:t>- </a:t>
            </a:r>
            <a:r>
              <a:rPr lang="en-US" dirty="0" err="1"/>
              <a:t>likvidnost</a:t>
            </a:r>
            <a:r>
              <a:rPr lang="en-US" dirty="0"/>
              <a:t>,</a:t>
            </a:r>
          </a:p>
          <a:p>
            <a:pPr marL="0" indent="0">
              <a:buNone/>
            </a:pPr>
            <a:r>
              <a:rPr lang="en-US" dirty="0"/>
              <a:t>- </a:t>
            </a:r>
            <a:r>
              <a:rPr lang="en-US" dirty="0" err="1"/>
              <a:t>administrativni</a:t>
            </a:r>
            <a:r>
              <a:rPr lang="en-US" dirty="0"/>
              <a:t> </a:t>
            </a:r>
            <a:r>
              <a:rPr lang="en-US" dirty="0" err="1"/>
              <a:t>troškovi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504869620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/>
              <a:t>Tržišna</a:t>
            </a:r>
            <a:r>
              <a:rPr lang="en-US" dirty="0"/>
              <a:t> </a:t>
            </a:r>
            <a:r>
              <a:rPr lang="en-US" dirty="0" err="1"/>
              <a:t>kamatna</a:t>
            </a:r>
            <a:r>
              <a:rPr lang="en-US" dirty="0"/>
              <a:t> </a:t>
            </a:r>
            <a:r>
              <a:rPr lang="en-US" dirty="0" err="1"/>
              <a:t>stopa</a:t>
            </a:r>
            <a:r>
              <a:rPr lang="en-US" dirty="0"/>
              <a:t> </a:t>
            </a:r>
            <a:r>
              <a:rPr lang="en-US" dirty="0" err="1" smtClean="0"/>
              <a:t>pokazuje</a:t>
            </a:r>
            <a:r>
              <a:rPr lang="sr-Latn-ME" dirty="0" smtClean="0"/>
              <a:t> </a:t>
            </a:r>
            <a:r>
              <a:rPr lang="es-ES" dirty="0" err="1" smtClean="0"/>
              <a:t>tendenciju</a:t>
            </a:r>
            <a:r>
              <a:rPr lang="es-ES" dirty="0" smtClean="0"/>
              <a:t> </a:t>
            </a:r>
            <a:r>
              <a:rPr lang="es-ES" dirty="0" err="1"/>
              <a:t>rasta</a:t>
            </a:r>
            <a:r>
              <a:rPr lang="es-ES" dirty="0"/>
              <a:t> u </a:t>
            </a:r>
            <a:r>
              <a:rPr lang="es-ES" dirty="0" err="1"/>
              <a:t>periodu</a:t>
            </a:r>
            <a:r>
              <a:rPr lang="es-ES" dirty="0"/>
              <a:t> </a:t>
            </a:r>
            <a:r>
              <a:rPr lang="es-ES" dirty="0" err="1"/>
              <a:t>kada</a:t>
            </a:r>
            <a:r>
              <a:rPr lang="es-ES" dirty="0"/>
              <a:t> </a:t>
            </a:r>
            <a:r>
              <a:rPr lang="es-ES" dirty="0" smtClean="0"/>
              <a:t>se</a:t>
            </a:r>
            <a:r>
              <a:rPr lang="sr-Latn-ME" dirty="0" smtClean="0"/>
              <a:t> </a:t>
            </a:r>
            <a:r>
              <a:rPr lang="pl-PL" dirty="0" smtClean="0"/>
              <a:t>očekuje </a:t>
            </a:r>
            <a:r>
              <a:rPr lang="pl-PL" dirty="0"/>
              <a:t>povecanje stope inflacije </a:t>
            </a:r>
            <a:r>
              <a:rPr lang="pl-PL" dirty="0" smtClean="0"/>
              <a:t>i </a:t>
            </a:r>
            <a:r>
              <a:rPr lang="en-US" dirty="0" err="1" smtClean="0"/>
              <a:t>tendenciju</a:t>
            </a:r>
            <a:r>
              <a:rPr lang="en-US" dirty="0" smtClean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kada</a:t>
            </a:r>
            <a:r>
              <a:rPr lang="en-US" dirty="0"/>
              <a:t> se </a:t>
            </a:r>
            <a:r>
              <a:rPr lang="en-US" dirty="0" smtClean="0"/>
              <a:t>o</a:t>
            </a:r>
            <a:r>
              <a:rPr lang="sr-Latn-ME" dirty="0" smtClean="0"/>
              <a:t>č</a:t>
            </a:r>
            <a:r>
              <a:rPr lang="en-US" dirty="0" err="1" smtClean="0"/>
              <a:t>ekuje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smanjenje</a:t>
            </a:r>
            <a:r>
              <a:rPr lang="en-US" dirty="0"/>
              <a:t> </a:t>
            </a:r>
            <a:r>
              <a:rPr lang="en-US" dirty="0" err="1"/>
              <a:t>stope</a:t>
            </a:r>
            <a:r>
              <a:rPr lang="en-US" dirty="0"/>
              <a:t> </a:t>
            </a:r>
            <a:r>
              <a:rPr lang="en-US" dirty="0" err="1"/>
              <a:t>inflacije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Tržišna</a:t>
            </a:r>
            <a:r>
              <a:rPr lang="en-US" dirty="0"/>
              <a:t> </a:t>
            </a:r>
            <a:r>
              <a:rPr lang="en-US" dirty="0" err="1"/>
              <a:t>kamatna</a:t>
            </a:r>
            <a:r>
              <a:rPr lang="en-US" dirty="0"/>
              <a:t> </a:t>
            </a:r>
            <a:r>
              <a:rPr lang="en-US" dirty="0" err="1"/>
              <a:t>stopa</a:t>
            </a:r>
            <a:r>
              <a:rPr lang="en-US" dirty="0"/>
              <a:t> </a:t>
            </a:r>
            <a:r>
              <a:rPr lang="en-US" dirty="0" err="1" smtClean="0"/>
              <a:t>pokazuju</a:t>
            </a:r>
            <a:r>
              <a:rPr lang="sr-Latn-ME" dirty="0" smtClean="0"/>
              <a:t> </a:t>
            </a:r>
            <a:r>
              <a:rPr lang="en-US" dirty="0" err="1" smtClean="0"/>
              <a:t>prociklicno</a:t>
            </a:r>
            <a:r>
              <a:rPr lang="en-US" dirty="0" smtClean="0"/>
              <a:t> </a:t>
            </a:r>
            <a:r>
              <a:rPr lang="en-US" dirty="0" err="1"/>
              <a:t>kretanje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i="1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94066565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r-Latn-ME" dirty="0" smtClean="0"/>
          </a:p>
          <a:p>
            <a:endParaRPr lang="sr-Latn-ME" dirty="0"/>
          </a:p>
          <a:p>
            <a:endParaRPr lang="sr-Latn-ME" dirty="0" smtClean="0"/>
          </a:p>
          <a:p>
            <a:pPr marL="3200400" lvl="7" indent="0">
              <a:buNone/>
            </a:pPr>
            <a:r>
              <a:rPr lang="sr-Latn-ME" sz="3600" dirty="0" smtClean="0"/>
              <a:t>HVALA!</a:t>
            </a:r>
          </a:p>
          <a:p>
            <a:pPr marL="3200400" lvl="7" indent="0">
              <a:buNone/>
            </a:pPr>
            <a:r>
              <a:rPr lang="sr-Latn-ME" sz="3600" dirty="0" smtClean="0"/>
              <a:t>PITANJA!</a:t>
            </a:r>
            <a:endParaRPr lang="en-US" sz="3600" dirty="0"/>
          </a:p>
        </p:txBody>
      </p:sp>
    </p:spTree>
    <p:extLst>
      <p:ext uri="{BB962C8B-B14F-4D97-AF65-F5344CB8AC3E}">
        <p14:creationId xmlns="" xmlns:p14="http://schemas.microsoft.com/office/powerpoint/2010/main" val="32724051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/>
          <a:lstStyle/>
          <a:p>
            <a:r>
              <a:rPr lang="en-US" dirty="0" err="1"/>
              <a:t>Priliv</a:t>
            </a:r>
            <a:r>
              <a:rPr lang="en-US" dirty="0"/>
              <a:t> </a:t>
            </a:r>
            <a:r>
              <a:rPr lang="en-US" dirty="0" err="1"/>
              <a:t>sredstava</a:t>
            </a:r>
            <a:r>
              <a:rPr lang="en-US" dirty="0"/>
              <a:t> od </a:t>
            </a:r>
            <a:r>
              <a:rPr lang="en-US" dirty="0" err="1"/>
              <a:t>strane</a:t>
            </a:r>
            <a:r>
              <a:rPr lang="en-US" dirty="0"/>
              <a:t> </a:t>
            </a:r>
            <a:r>
              <a:rPr lang="en-US" dirty="0" err="1"/>
              <a:t>takozvanih</a:t>
            </a:r>
            <a:r>
              <a:rPr lang="en-US" dirty="0"/>
              <a:t> </a:t>
            </a:r>
            <a:r>
              <a:rPr lang="en-US" dirty="0" err="1"/>
              <a:t>pasivnih</a:t>
            </a:r>
            <a:r>
              <a:rPr lang="en-US" dirty="0"/>
              <a:t> </a:t>
            </a:r>
            <a:r>
              <a:rPr lang="en-US" dirty="0" err="1"/>
              <a:t>investitora</a:t>
            </a:r>
            <a:r>
              <a:rPr lang="en-US" dirty="0"/>
              <a:t> </a:t>
            </a:r>
            <a:r>
              <a:rPr lang="en-US" dirty="0" err="1"/>
              <a:t>poput</a:t>
            </a:r>
            <a:r>
              <a:rPr lang="en-US" dirty="0"/>
              <a:t> </a:t>
            </a:r>
            <a:r>
              <a:rPr lang="en-US" dirty="0" err="1"/>
              <a:t>osiguravajućih</a:t>
            </a:r>
            <a:r>
              <a:rPr lang="sr-Latn-ME" dirty="0"/>
              <a:t> </a:t>
            </a:r>
            <a:r>
              <a:rPr lang="en-US" dirty="0" err="1"/>
              <a:t>društava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penzionih</a:t>
            </a:r>
            <a:r>
              <a:rPr lang="en-US" dirty="0"/>
              <a:t> </a:t>
            </a:r>
            <a:r>
              <a:rPr lang="en-US" dirty="0" err="1"/>
              <a:t>fondova</a:t>
            </a:r>
            <a:r>
              <a:rPr lang="en-US" dirty="0"/>
              <a:t> je u </a:t>
            </a:r>
            <a:r>
              <a:rPr lang="en-US" dirty="0" err="1"/>
              <a:t>velikoj</a:t>
            </a:r>
            <a:r>
              <a:rPr lang="en-US" dirty="0"/>
              <a:t> </a:t>
            </a:r>
            <a:r>
              <a:rPr lang="en-US" dirty="0" err="1"/>
              <a:t>meri</a:t>
            </a:r>
            <a:r>
              <a:rPr lang="en-US" dirty="0"/>
              <a:t> </a:t>
            </a:r>
            <a:r>
              <a:rPr lang="en-US" dirty="0" err="1"/>
              <a:t>osnažio</a:t>
            </a:r>
            <a:r>
              <a:rPr lang="en-US" dirty="0"/>
              <a:t> </a:t>
            </a:r>
            <a:r>
              <a:rPr lang="en-US" dirty="0" err="1"/>
              <a:t>finansijska</a:t>
            </a:r>
            <a:r>
              <a:rPr lang="en-US" dirty="0"/>
              <a:t> </a:t>
            </a:r>
            <a:r>
              <a:rPr lang="en-US" dirty="0" err="1"/>
              <a:t>tržišta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ekonomije</a:t>
            </a:r>
            <a:r>
              <a:rPr lang="sr-Latn-ME" dirty="0"/>
              <a:t> </a:t>
            </a:r>
            <a:r>
              <a:rPr lang="en-US" dirty="0" err="1"/>
              <a:t>zemalja</a:t>
            </a:r>
            <a:r>
              <a:rPr lang="en-US" dirty="0"/>
              <a:t> u </a:t>
            </a:r>
            <a:r>
              <a:rPr lang="en-US" dirty="0" err="1"/>
              <a:t>razvoju</a:t>
            </a:r>
            <a:r>
              <a:rPr lang="en-US" dirty="0"/>
              <a:t>. </a:t>
            </a:r>
            <a:endParaRPr lang="sr-Latn-ME" dirty="0"/>
          </a:p>
          <a:p>
            <a:r>
              <a:rPr lang="en-US" dirty="0" err="1"/>
              <a:t>Tako</a:t>
            </a:r>
            <a:r>
              <a:rPr lang="en-US" dirty="0"/>
              <a:t> </a:t>
            </a:r>
            <a:r>
              <a:rPr lang="en-US" dirty="0" err="1"/>
              <a:t>danas</a:t>
            </a:r>
            <a:r>
              <a:rPr lang="en-US" dirty="0"/>
              <a:t> </a:t>
            </a:r>
            <a:r>
              <a:rPr lang="en-US" dirty="0" err="1"/>
              <a:t>svi</a:t>
            </a:r>
            <a:r>
              <a:rPr lang="en-US" dirty="0"/>
              <a:t> </a:t>
            </a:r>
            <a:r>
              <a:rPr lang="en-US" dirty="0" err="1"/>
              <a:t>ulažu</a:t>
            </a:r>
            <a:r>
              <a:rPr lang="en-US" dirty="0"/>
              <a:t> </a:t>
            </a:r>
            <a:r>
              <a:rPr lang="en-US" dirty="0" err="1"/>
              <a:t>svugde</a:t>
            </a:r>
            <a:r>
              <a:rPr lang="en-US" dirty="0"/>
              <a:t>. Od </a:t>
            </a:r>
            <a:r>
              <a:rPr lang="en-US" dirty="0" err="1"/>
              <a:t>Njujorka</a:t>
            </a:r>
            <a:r>
              <a:rPr lang="en-US" dirty="0"/>
              <a:t>, </a:t>
            </a:r>
            <a:r>
              <a:rPr lang="en-US" dirty="0" err="1"/>
              <a:t>Londona</a:t>
            </a:r>
            <a:r>
              <a:rPr lang="en-US" dirty="0"/>
              <a:t>, </a:t>
            </a:r>
            <a:r>
              <a:rPr lang="en-US" dirty="0" err="1"/>
              <a:t>Tokija</a:t>
            </a:r>
            <a:r>
              <a:rPr lang="en-US" dirty="0"/>
              <a:t> </a:t>
            </a:r>
            <a:r>
              <a:rPr lang="en-US" dirty="0" smtClean="0"/>
              <a:t>do</a:t>
            </a:r>
            <a:r>
              <a:rPr lang="sr-Latn-ME" dirty="0" smtClean="0"/>
              <a:t>....</a:t>
            </a:r>
            <a:endParaRPr lang="en-US" dirty="0"/>
          </a:p>
          <a:p>
            <a:endParaRPr lang="en-US" dirty="0"/>
          </a:p>
          <a:p>
            <a:endParaRPr lang="sr-Latn-ME" dirty="0"/>
          </a:p>
        </p:txBody>
      </p:sp>
    </p:spTree>
    <p:extLst>
      <p:ext uri="{BB962C8B-B14F-4D97-AF65-F5344CB8AC3E}">
        <p14:creationId xmlns="" xmlns:p14="http://schemas.microsoft.com/office/powerpoint/2010/main" val="4236995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2. </a:t>
            </a:r>
            <a:r>
              <a:rPr lang="en-US" b="1" dirty="0" err="1"/>
              <a:t>Asimetrične</a:t>
            </a:r>
            <a:r>
              <a:rPr lang="en-US" b="1" dirty="0"/>
              <a:t> </a:t>
            </a:r>
            <a:r>
              <a:rPr lang="en-US" b="1" dirty="0" err="1"/>
              <a:t>informacije</a:t>
            </a:r>
            <a:r>
              <a:rPr lang="en-US" b="1" dirty="0"/>
              <a:t>: </a:t>
            </a:r>
            <a:r>
              <a:rPr lang="en-US" b="1" dirty="0" err="1"/>
              <a:t>negativna</a:t>
            </a:r>
            <a:r>
              <a:rPr lang="en-US" b="1" dirty="0"/>
              <a:t> </a:t>
            </a:r>
            <a:r>
              <a:rPr lang="en-US" b="1" dirty="0" err="1"/>
              <a:t>selekcija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 smtClean="0"/>
              <a:t>moralni</a:t>
            </a:r>
            <a:r>
              <a:rPr lang="sr-Latn-ME" b="1" dirty="0" smtClean="0"/>
              <a:t> </a:t>
            </a:r>
            <a:r>
              <a:rPr lang="en-US" b="1" dirty="0" smtClean="0"/>
              <a:t>hazard</a:t>
            </a:r>
            <a:endParaRPr lang="en-US" b="1" dirty="0"/>
          </a:p>
          <a:p>
            <a:r>
              <a:rPr lang="en-US" dirty="0" err="1"/>
              <a:t>Transakcioni</a:t>
            </a:r>
            <a:r>
              <a:rPr lang="en-US" dirty="0"/>
              <a:t> </a:t>
            </a:r>
            <a:r>
              <a:rPr lang="en-US" dirty="0" err="1"/>
              <a:t>troškovi</a:t>
            </a:r>
            <a:r>
              <a:rPr lang="en-US" dirty="0"/>
              <a:t> </a:t>
            </a:r>
            <a:r>
              <a:rPr lang="en-US" dirty="0" err="1"/>
              <a:t>jednim</a:t>
            </a:r>
            <a:r>
              <a:rPr lang="en-US" dirty="0"/>
              <a:t> </a:t>
            </a:r>
            <a:r>
              <a:rPr lang="en-US" dirty="0" smtClean="0"/>
              <a:t>d</a:t>
            </a:r>
            <a:r>
              <a:rPr lang="sr-Latn-ME" dirty="0" smtClean="0"/>
              <a:t>ij</a:t>
            </a:r>
            <a:r>
              <a:rPr lang="en-US" dirty="0" err="1" smtClean="0"/>
              <a:t>elom</a:t>
            </a:r>
            <a:r>
              <a:rPr lang="en-US" dirty="0" smtClean="0"/>
              <a:t> </a:t>
            </a:r>
            <a:r>
              <a:rPr lang="en-US" dirty="0" err="1"/>
              <a:t>objašnjavaju</a:t>
            </a:r>
            <a:r>
              <a:rPr lang="en-US" dirty="0"/>
              <a:t> </a:t>
            </a:r>
            <a:r>
              <a:rPr lang="en-US" dirty="0" err="1"/>
              <a:t>bitnu</a:t>
            </a:r>
            <a:r>
              <a:rPr lang="en-US" dirty="0"/>
              <a:t> </a:t>
            </a:r>
            <a:r>
              <a:rPr lang="en-US" dirty="0" err="1"/>
              <a:t>ulogu</a:t>
            </a:r>
            <a:r>
              <a:rPr lang="en-US" dirty="0"/>
              <a:t> </a:t>
            </a:r>
            <a:r>
              <a:rPr lang="en-US" dirty="0" err="1" smtClean="0"/>
              <a:t>finansijskih</a:t>
            </a:r>
            <a:r>
              <a:rPr lang="sr-Latn-ME" dirty="0" smtClean="0"/>
              <a:t> </a:t>
            </a:r>
            <a:r>
              <a:rPr lang="pl-PL" dirty="0" smtClean="0"/>
              <a:t>posrednika </a:t>
            </a:r>
            <a:r>
              <a:rPr lang="pl-PL" dirty="0"/>
              <a:t>i indirektnih finansija na finansijskim tržištima</a:t>
            </a:r>
            <a:r>
              <a:rPr lang="pl-PL" dirty="0" smtClean="0"/>
              <a:t>.</a:t>
            </a:r>
          </a:p>
          <a:p>
            <a:r>
              <a:rPr lang="pl-PL" dirty="0" smtClean="0"/>
              <a:t> </a:t>
            </a:r>
            <a:r>
              <a:rPr lang="pl-PL" dirty="0"/>
              <a:t>Još jedna bitna </a:t>
            </a:r>
            <a:r>
              <a:rPr lang="pl-PL" dirty="0" smtClean="0"/>
              <a:t>uloga finansijskih </a:t>
            </a:r>
            <a:r>
              <a:rPr lang="pl-PL" dirty="0"/>
              <a:t>posrednika se odražava u činjenici da na finansijskom tržištu jedna strana </a:t>
            </a:r>
            <a:r>
              <a:rPr lang="pl-PL" dirty="0" smtClean="0"/>
              <a:t>o drugoj </a:t>
            </a:r>
            <a:r>
              <a:rPr lang="pl-PL" dirty="0"/>
              <a:t>često ne zna sve što je potrebno za donošenje ispravne odluke. </a:t>
            </a:r>
            <a:endParaRPr lang="pl-PL" dirty="0" smtClean="0"/>
          </a:p>
        </p:txBody>
      </p:sp>
    </p:spTree>
    <p:extLst>
      <p:ext uri="{BB962C8B-B14F-4D97-AF65-F5344CB8AC3E}">
        <p14:creationId xmlns="" xmlns:p14="http://schemas.microsoft.com/office/powerpoint/2010/main" val="5224962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496</TotalTime>
  <Words>4435</Words>
  <Application>Microsoft Office PowerPoint</Application>
  <PresentationFormat>On-screen Show (4:3)</PresentationFormat>
  <Paragraphs>367</Paragraphs>
  <Slides>74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74</vt:i4>
      </vt:variant>
    </vt:vector>
  </HeadingPairs>
  <TitlesOfParts>
    <vt:vector size="75" baseType="lpstr">
      <vt:lpstr>Office Theme</vt:lpstr>
      <vt:lpstr>PRAVNI FAKULTET FINANSIJE I FINANSIJSKO PRAVO FINANSIJSKI SISTEM I FINANSIJSKA TRŽIŠTA – DRUGI DIO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Najznačajniji finansijski posrednici 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Regulacija finansijskog sistema 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Finansijski instrumenti 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  <vt:lpstr>Slide 69</vt:lpstr>
      <vt:lpstr>Slide 70</vt:lpstr>
      <vt:lpstr>Slide 71</vt:lpstr>
      <vt:lpstr>Slide 72</vt:lpstr>
      <vt:lpstr>Slide 73</vt:lpstr>
      <vt:lpstr>Slide 74</vt:lpstr>
    </vt:vector>
  </TitlesOfParts>
  <Company>Centralna banka Crne Gore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Halil Kalac</dc:creator>
  <cp:lastModifiedBy>Windows User</cp:lastModifiedBy>
  <cp:revision>51</cp:revision>
  <dcterms:created xsi:type="dcterms:W3CDTF">2015-03-10T21:42:56Z</dcterms:created>
  <dcterms:modified xsi:type="dcterms:W3CDTF">2019-10-13T05:41:36Z</dcterms:modified>
</cp:coreProperties>
</file>