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8" r:id="rId2"/>
    <p:sldId id="400" r:id="rId3"/>
    <p:sldId id="386" r:id="rId4"/>
    <p:sldId id="347" r:id="rId5"/>
    <p:sldId id="308" r:id="rId6"/>
    <p:sldId id="394" r:id="rId7"/>
    <p:sldId id="348" r:id="rId8"/>
    <p:sldId id="395" r:id="rId9"/>
    <p:sldId id="309" r:id="rId10"/>
    <p:sldId id="368" r:id="rId11"/>
    <p:sldId id="349" r:id="rId12"/>
    <p:sldId id="387" r:id="rId13"/>
    <p:sldId id="310" r:id="rId14"/>
    <p:sldId id="369" r:id="rId15"/>
    <p:sldId id="350" r:id="rId16"/>
    <p:sldId id="370" r:id="rId17"/>
    <p:sldId id="311" r:id="rId18"/>
    <p:sldId id="371" r:id="rId19"/>
    <p:sldId id="312" r:id="rId20"/>
    <p:sldId id="313" r:id="rId21"/>
    <p:sldId id="351" r:id="rId22"/>
    <p:sldId id="388" r:id="rId23"/>
    <p:sldId id="331" r:id="rId24"/>
    <p:sldId id="352" r:id="rId25"/>
    <p:sldId id="372" r:id="rId26"/>
    <p:sldId id="314" r:id="rId27"/>
    <p:sldId id="332" r:id="rId28"/>
    <p:sldId id="333" r:id="rId29"/>
    <p:sldId id="334" r:id="rId30"/>
    <p:sldId id="389" r:id="rId31"/>
    <p:sldId id="315" r:id="rId32"/>
    <p:sldId id="390" r:id="rId33"/>
    <p:sldId id="335" r:id="rId34"/>
    <p:sldId id="396" r:id="rId35"/>
    <p:sldId id="336" r:id="rId36"/>
    <p:sldId id="353" r:id="rId37"/>
    <p:sldId id="316" r:id="rId38"/>
    <p:sldId id="337" r:id="rId39"/>
    <p:sldId id="354" r:id="rId40"/>
    <p:sldId id="317" r:id="rId41"/>
    <p:sldId id="338" r:id="rId42"/>
    <p:sldId id="355" r:id="rId43"/>
    <p:sldId id="373" r:id="rId44"/>
    <p:sldId id="318" r:id="rId45"/>
    <p:sldId id="374" r:id="rId46"/>
    <p:sldId id="344" r:id="rId47"/>
    <p:sldId id="397" r:id="rId48"/>
    <p:sldId id="319" r:id="rId49"/>
    <p:sldId id="259" r:id="rId50"/>
    <p:sldId id="260" r:id="rId51"/>
    <p:sldId id="261" r:id="rId52"/>
    <p:sldId id="263" r:id="rId53"/>
    <p:sldId id="265" r:id="rId54"/>
    <p:sldId id="266" r:id="rId55"/>
    <p:sldId id="267" r:id="rId56"/>
    <p:sldId id="270" r:id="rId57"/>
    <p:sldId id="271" r:id="rId58"/>
    <p:sldId id="272" r:id="rId59"/>
    <p:sldId id="273" r:id="rId60"/>
    <p:sldId id="274" r:id="rId61"/>
    <p:sldId id="275" r:id="rId62"/>
    <p:sldId id="276" r:id="rId63"/>
    <p:sldId id="277" r:id="rId64"/>
    <p:sldId id="278" r:id="rId65"/>
    <p:sldId id="279" r:id="rId66"/>
    <p:sldId id="280" r:id="rId67"/>
    <p:sldId id="281" r:id="rId68"/>
    <p:sldId id="282" r:id="rId69"/>
    <p:sldId id="283" r:id="rId70"/>
    <p:sldId id="284" r:id="rId71"/>
    <p:sldId id="285" r:id="rId72"/>
    <p:sldId id="286" r:id="rId73"/>
    <p:sldId id="287" r:id="rId74"/>
    <p:sldId id="288" r:id="rId7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512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41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269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781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31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019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83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93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298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992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658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58617-B054-49C8-A854-28E322DBA0A7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E812D-A6EE-4ED6-A8A8-7F6E0719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85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r>
              <a:rPr lang="sr-Latn-ME" dirty="0"/>
              <a:t>PRAVNI FAKULTET</a:t>
            </a:r>
            <a:br>
              <a:rPr lang="sr-Latn-ME" dirty="0"/>
            </a:br>
            <a:r>
              <a:rPr lang="sr-Latn-ME" dirty="0"/>
              <a:t>FINANSIJE I FINANSIJSKO </a:t>
            </a:r>
            <a:r>
              <a:rPr lang="sr-Latn-ME" dirty="0" smtClean="0"/>
              <a:t>PRAVO</a:t>
            </a:r>
            <a:br>
              <a:rPr lang="sr-Latn-ME" dirty="0" smtClean="0"/>
            </a:br>
            <a:r>
              <a:rPr lang="sr-Latn-ME" sz="3200" dirty="0" smtClean="0"/>
              <a:t>FINANSIJSKI SISTEM I FINANSIJSKA TRŽIŠTA – DRUGI DIO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09669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pl-PL" dirty="0"/>
              <a:t>Ta nejednakost u </a:t>
            </a:r>
            <a:r>
              <a:rPr lang="en-US" dirty="0" err="1"/>
              <a:t>informacijama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asimetričnost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podiže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sr-Latn-ME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se </a:t>
            </a:r>
            <a:r>
              <a:rPr lang="en-US" dirty="0" err="1"/>
              <a:t>upusti</a:t>
            </a:r>
            <a:r>
              <a:rPr lang="en-US" dirty="0"/>
              <a:t> od </a:t>
            </a:r>
            <a:r>
              <a:rPr lang="en-US" dirty="0" err="1"/>
              <a:t>kreditora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Nedostatak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 smtClean="0"/>
              <a:t>stvara</a:t>
            </a:r>
            <a:r>
              <a:rPr lang="sr-Latn-ME" dirty="0" smtClean="0"/>
              <a:t> </a:t>
            </a:r>
            <a:r>
              <a:rPr lang="vi-VN" dirty="0" smtClean="0"/>
              <a:t>dve </a:t>
            </a:r>
            <a:r>
              <a:rPr lang="vi-VN" dirty="0"/>
              <a:t>vrste problema: jedna se pokazuje </a:t>
            </a:r>
            <a:r>
              <a:rPr lang="vi-VN" dirty="0" smtClean="0"/>
              <a:t>pr</a:t>
            </a:r>
            <a:r>
              <a:rPr lang="sr-Latn-ME" dirty="0" smtClean="0"/>
              <a:t>ij</a:t>
            </a:r>
            <a:r>
              <a:rPr lang="vi-VN" dirty="0" smtClean="0"/>
              <a:t>e </a:t>
            </a:r>
            <a:r>
              <a:rPr lang="vi-VN" dirty="0"/>
              <a:t>izvođenja finansijske transakcije a druga</a:t>
            </a:r>
            <a:r>
              <a:rPr lang="sr-Latn-ME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484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Negativna selekcija je problem koji nastaje zbog asimetrije informacija </a:t>
            </a:r>
            <a:r>
              <a:rPr lang="pl-PL" b="1" dirty="0" smtClean="0"/>
              <a:t>prije </a:t>
            </a:r>
            <a:r>
              <a:rPr lang="vi-VN" b="1" dirty="0" smtClean="0"/>
              <a:t>izvođenja </a:t>
            </a:r>
            <a:r>
              <a:rPr lang="vi-VN" b="1" dirty="0"/>
              <a:t>transakcije. </a:t>
            </a:r>
            <a:endParaRPr lang="sr-Latn-ME" b="1" dirty="0" smtClean="0"/>
          </a:p>
          <a:p>
            <a:r>
              <a:rPr lang="vi-VN" dirty="0" smtClean="0"/>
              <a:t>Ona </a:t>
            </a:r>
            <a:r>
              <a:rPr lang="vi-VN" dirty="0"/>
              <a:t>se pojavljuje na finansijskim tržištima u situaciji kada </a:t>
            </a:r>
            <a:r>
              <a:rPr lang="vi-VN" dirty="0" smtClean="0"/>
              <a:t>rizični</a:t>
            </a:r>
            <a:r>
              <a:rPr lang="sr-Latn-ME" dirty="0" smtClean="0"/>
              <a:t> </a:t>
            </a:r>
            <a:r>
              <a:rPr lang="en-US" dirty="0" err="1" smtClean="0"/>
              <a:t>dužnici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najverovatnije</a:t>
            </a:r>
            <a:r>
              <a:rPr lang="en-US" dirty="0"/>
              <a:t> </a:t>
            </a:r>
            <a:r>
              <a:rPr lang="en-US" dirty="0" err="1"/>
              <a:t>proizvesti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 </a:t>
            </a:r>
            <a:r>
              <a:rPr lang="en-US" dirty="0" err="1"/>
              <a:t>ishod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 smtClean="0"/>
              <a:t>kreditnim</a:t>
            </a:r>
            <a:r>
              <a:rPr lang="sr-Latn-ME" dirty="0" smtClean="0"/>
              <a:t> </a:t>
            </a:r>
            <a:r>
              <a:rPr lang="en-US" dirty="0" err="1" smtClean="0"/>
              <a:t>rizikom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najaktivnije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šega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najverovatnije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2306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vi-VN" dirty="0"/>
              <a:t>Kreditori – oni koji posuđuju sredstva znaju da u uslovima negativne selekcije je</a:t>
            </a:r>
            <a:r>
              <a:rPr lang="sr-Latn-ME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erovatnije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pa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sr-Latn-ME" dirty="0"/>
              <a:t> </a:t>
            </a:r>
            <a:r>
              <a:rPr lang="en-US" dirty="0" err="1"/>
              <a:t>opasnost</a:t>
            </a:r>
            <a:r>
              <a:rPr lang="en-US" dirty="0"/>
              <a:t> </a:t>
            </a:r>
            <a:r>
              <a:rPr lang="en-US" dirty="0" err="1"/>
              <a:t>obustave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niskim</a:t>
            </a:r>
            <a:r>
              <a:rPr lang="en-US" dirty="0" smtClean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</a:t>
            </a:r>
          </a:p>
          <a:p>
            <a:r>
              <a:rPr lang="pl-PL" b="1" dirty="0"/>
              <a:t>Moralni hazard </a:t>
            </a:r>
            <a:r>
              <a:rPr lang="pl-PL" b="1" i="1" dirty="0"/>
              <a:t>je problem koji nastaje usled asimetričnih informacija nakon izvođenja transakcije.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98552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r>
              <a:rPr lang="vi-VN" dirty="0" smtClean="0"/>
              <a:t>Moralni hazard na finansijskom tržištu predstavlja rizik (hazard)</a:t>
            </a:r>
            <a:r>
              <a:rPr lang="sr-Latn-ME" dirty="0" smtClean="0"/>
              <a:t> </a:t>
            </a:r>
            <a:r>
              <a:rPr lang="en-US" dirty="0" err="1" smtClean="0"/>
              <a:t>uključivanja</a:t>
            </a:r>
            <a:r>
              <a:rPr lang="en-US" dirty="0" smtClean="0"/>
              <a:t> </a:t>
            </a:r>
            <a:r>
              <a:rPr lang="en-US" dirty="0" err="1" smtClean="0"/>
              <a:t>dužnika</a:t>
            </a:r>
            <a:r>
              <a:rPr lang="en-US" dirty="0" smtClean="0"/>
              <a:t> u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stanovišta</a:t>
            </a:r>
            <a:r>
              <a:rPr lang="en-US" dirty="0" smtClean="0"/>
              <a:t> </a:t>
            </a:r>
            <a:r>
              <a:rPr lang="en-US" dirty="0" err="1" smtClean="0"/>
              <a:t>kreditora</a:t>
            </a:r>
            <a:r>
              <a:rPr lang="en-US" dirty="0" smtClean="0"/>
              <a:t> </a:t>
            </a:r>
            <a:r>
              <a:rPr lang="en-US" dirty="0" err="1" smtClean="0"/>
              <a:t>nepoželjne</a:t>
            </a:r>
            <a:r>
              <a:rPr lang="en-US" dirty="0" smtClean="0"/>
              <a:t> (</a:t>
            </a:r>
            <a:r>
              <a:rPr lang="en-US" dirty="0" err="1" smtClean="0"/>
              <a:t>nemoralne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en-US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v</a:t>
            </a:r>
            <a:r>
              <a:rPr lang="sr-Latn-ME" dirty="0" smtClean="0"/>
              <a:t>j</a:t>
            </a:r>
            <a:r>
              <a:rPr lang="en-US" dirty="0" err="1" smtClean="0"/>
              <a:t>erovatnost</a:t>
            </a:r>
            <a:r>
              <a:rPr lang="en-US" dirty="0" smtClean="0"/>
              <a:t> </a:t>
            </a:r>
            <a:r>
              <a:rPr lang="en-US" dirty="0" err="1" smtClean="0"/>
              <a:t>otplate</a:t>
            </a:r>
            <a:r>
              <a:rPr lang="en-US" dirty="0" smtClean="0"/>
              <a:t> </a:t>
            </a:r>
            <a:r>
              <a:rPr lang="en-US" dirty="0" err="1" smtClean="0"/>
              <a:t>zajma</a:t>
            </a:r>
            <a:r>
              <a:rPr lang="en-US" dirty="0" smtClean="0"/>
              <a:t>, pa </a:t>
            </a:r>
            <a:r>
              <a:rPr lang="en-US" dirty="0" err="1" smtClean="0"/>
              <a:t>kreditori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esno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obustaviti</a:t>
            </a:r>
            <a:r>
              <a:rPr lang="en-US" dirty="0" smtClean="0"/>
              <a:t> </a:t>
            </a:r>
            <a:r>
              <a:rPr lang="en-US" dirty="0" err="1" smtClean="0"/>
              <a:t>kreditiranje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Recimo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pozajmljena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pokretanje</a:t>
            </a:r>
            <a:r>
              <a:rPr lang="sr-Latn-ME" dirty="0" smtClean="0"/>
              <a:t> </a:t>
            </a:r>
            <a:r>
              <a:rPr lang="vi-VN" dirty="0" smtClean="0"/>
              <a:t>profitabilnog investicionog projekta, međutim kompanija koja ih je pozajmila r</a:t>
            </a:r>
            <a:r>
              <a:rPr lang="sr-Latn-ME" dirty="0" smtClean="0"/>
              <a:t>ij</a:t>
            </a:r>
            <a:r>
              <a:rPr lang="vi-VN" dirty="0" smtClean="0"/>
              <a:t>eši da ih</a:t>
            </a:r>
            <a:r>
              <a:rPr lang="sr-Latn-ME" dirty="0" smtClean="0"/>
              <a:t> </a:t>
            </a:r>
            <a:r>
              <a:rPr lang="en-US" dirty="0" err="1" smtClean="0"/>
              <a:t>uloži</a:t>
            </a:r>
            <a:r>
              <a:rPr lang="en-US" dirty="0" smtClean="0"/>
              <a:t> u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profitabilniji</a:t>
            </a:r>
            <a:r>
              <a:rPr lang="en-US" dirty="0" smtClean="0"/>
              <a:t> </a:t>
            </a:r>
            <a:r>
              <a:rPr lang="en-US" dirty="0" err="1" smtClean="0"/>
              <a:t>projekat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visokim</a:t>
            </a:r>
            <a:r>
              <a:rPr lang="en-US" dirty="0" smtClean="0"/>
              <a:t> </a:t>
            </a:r>
            <a:r>
              <a:rPr lang="en-US" dirty="0" err="1" smtClean="0"/>
              <a:t>stepenom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30360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Tko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vi-VN" dirty="0"/>
              <a:t>otplati kredit i zadrži veću dobit. </a:t>
            </a:r>
            <a:endParaRPr lang="sr-Latn-ME" dirty="0"/>
          </a:p>
          <a:p>
            <a:r>
              <a:rPr lang="vi-VN" dirty="0" smtClean="0"/>
              <a:t>Međutim</a:t>
            </a:r>
            <a:r>
              <a:rPr lang="sr-Latn-ME" dirty="0" smtClean="0"/>
              <a:t>,</a:t>
            </a:r>
            <a:r>
              <a:rPr lang="vi-VN" dirty="0" smtClean="0"/>
              <a:t> </a:t>
            </a:r>
            <a:r>
              <a:rPr lang="vi-VN" dirty="0"/>
              <a:t>posto je stepen rizika projekta vrlo visok</a:t>
            </a:r>
            <a:r>
              <a:rPr lang="sr-Latn-ME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erovatnoće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izgubi</a:t>
            </a:r>
            <a:r>
              <a:rPr lang="en-US" dirty="0"/>
              <a:t> </a:t>
            </a:r>
            <a:r>
              <a:rPr lang="en-US" dirty="0" err="1"/>
              <a:t>vaš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je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onog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je </a:t>
            </a:r>
            <a:r>
              <a:rPr lang="en-US" dirty="0" err="1"/>
              <a:t>kreditor</a:t>
            </a:r>
            <a:r>
              <a:rPr lang="en-US" dirty="0"/>
              <a:t> </a:t>
            </a:r>
            <a:r>
              <a:rPr lang="en-US" dirty="0" smtClean="0"/>
              <a:t>bio</a:t>
            </a:r>
            <a:r>
              <a:rPr lang="sr-Latn-ME" dirty="0" smtClean="0"/>
              <a:t> </a:t>
            </a:r>
            <a:r>
              <a:rPr lang="pl-PL" dirty="0" smtClean="0"/>
              <a:t>upoznat </a:t>
            </a:r>
            <a:r>
              <a:rPr lang="pl-PL" dirty="0"/>
              <a:t>odobravajući zajam za projekat koji mu je predočen. </a:t>
            </a:r>
            <a:endParaRPr lang="pl-PL" dirty="0" smtClean="0"/>
          </a:p>
          <a:p>
            <a:r>
              <a:rPr lang="pl-PL" dirty="0" smtClean="0"/>
              <a:t>Kada </a:t>
            </a:r>
            <a:r>
              <a:rPr lang="pl-PL" dirty="0"/>
              <a:t>se moralni rizik i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kreditori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budu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obeshrabreni</a:t>
            </a:r>
            <a:r>
              <a:rPr lang="en-US" dirty="0"/>
              <a:t> da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sr-Latn-ME" dirty="0"/>
              <a:t>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98639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negativna</a:t>
            </a:r>
            <a:r>
              <a:rPr lang="en-US" dirty="0"/>
              <a:t> </a:t>
            </a:r>
            <a:r>
              <a:rPr lang="en-US" dirty="0" err="1"/>
              <a:t>selekcija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moralni</a:t>
            </a:r>
            <a:r>
              <a:rPr lang="en-US" dirty="0"/>
              <a:t> hazard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važne</a:t>
            </a:r>
            <a:r>
              <a:rPr lang="sr-Latn-ME" dirty="0" smtClean="0"/>
              <a:t> </a:t>
            </a:r>
            <a:r>
              <a:rPr lang="vi-VN" dirty="0" smtClean="0"/>
              <a:t>prepreke </a:t>
            </a:r>
            <a:r>
              <a:rPr lang="vi-VN" dirty="0"/>
              <a:t>za dobro funkcionisanje finansijskih tržišta. </a:t>
            </a:r>
            <a:endParaRPr lang="sr-Latn-ME" dirty="0" smtClean="0"/>
          </a:p>
          <a:p>
            <a:r>
              <a:rPr lang="vi-VN" dirty="0" smtClean="0"/>
              <a:t>Međutim </a:t>
            </a:r>
            <a:r>
              <a:rPr lang="vi-VN" dirty="0"/>
              <a:t>finansijski </a:t>
            </a:r>
            <a:r>
              <a:rPr lang="vi-VN" dirty="0" smtClean="0"/>
              <a:t>posrednici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razvijanja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premostiti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Male </a:t>
            </a:r>
            <a:r>
              <a:rPr lang="en-US" dirty="0" err="1"/>
              <a:t>štediše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eriti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u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8123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vi-VN" dirty="0"/>
              <a:t>Finansijski posrednici zarađuju veća sredstva na ulaganjima jer su bolje osposobljeni za</a:t>
            </a:r>
            <a:r>
              <a:rPr lang="sr-Latn-ME" dirty="0"/>
              <a:t> </a:t>
            </a:r>
            <a:r>
              <a:rPr lang="en-US" dirty="0" err="1"/>
              <a:t>razlikovanje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od </a:t>
            </a:r>
            <a:r>
              <a:rPr lang="en-US" dirty="0" err="1"/>
              <a:t>loših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pa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sr-Latn-ME" dirty="0"/>
              <a:t> </a:t>
            </a:r>
            <a:r>
              <a:rPr lang="vi-VN" dirty="0"/>
              <a:t>negativne selekcije. </a:t>
            </a:r>
            <a:endParaRPr lang="sr-Latn-ME" dirty="0"/>
          </a:p>
          <a:p>
            <a:r>
              <a:rPr lang="vi-VN" dirty="0"/>
              <a:t>Između ostalog finansijski posrednici razvijaju specifična znanja i</a:t>
            </a:r>
            <a:r>
              <a:rPr lang="sr-Latn-ME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specifično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u </a:t>
            </a:r>
            <a:r>
              <a:rPr lang="en-US" dirty="0" err="1"/>
              <a:t>nadziranju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pa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.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štedišama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obezbede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6914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Najznačajniji</a:t>
            </a:r>
            <a:r>
              <a:rPr lang="en-US" b="1" dirty="0"/>
              <a:t> </a:t>
            </a:r>
            <a:r>
              <a:rPr lang="en-US" b="1" dirty="0" err="1"/>
              <a:t>finansijski</a:t>
            </a:r>
            <a:r>
              <a:rPr lang="en-US" b="1" dirty="0"/>
              <a:t> </a:t>
            </a:r>
            <a:r>
              <a:rPr lang="en-US" b="1" dirty="0" err="1"/>
              <a:t>posrednici</a:t>
            </a:r>
            <a:r>
              <a:rPr lang="en-US" b="1" i="1" dirty="0"/>
              <a:t/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shvatili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upoznamo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pl-PL" dirty="0" smtClean="0"/>
              <a:t>najznačajnijim </a:t>
            </a:r>
            <a:r>
              <a:rPr lang="pl-PL" dirty="0"/>
              <a:t>finansijskim posrednicima i načinima na koji oni obavljaju </a:t>
            </a:r>
            <a:r>
              <a:rPr lang="pl-PL" dirty="0" smtClean="0"/>
              <a:t>funkciju </a:t>
            </a:r>
            <a:r>
              <a:rPr lang="en-US" dirty="0" err="1" smtClean="0"/>
              <a:t>posredovanja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posrednici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svrstati</a:t>
            </a:r>
            <a:r>
              <a:rPr lang="en-US" dirty="0"/>
              <a:t> u tri </a:t>
            </a:r>
            <a:r>
              <a:rPr lang="en-US" dirty="0" err="1"/>
              <a:t>kategorije</a:t>
            </a:r>
            <a:r>
              <a:rPr lang="en-US" dirty="0"/>
              <a:t>: </a:t>
            </a:r>
            <a:r>
              <a:rPr lang="en-US" dirty="0" err="1" smtClean="0"/>
              <a:t>Depozitne</a:t>
            </a:r>
            <a:r>
              <a:rPr lang="sr-Latn-ME" dirty="0" smtClean="0"/>
              <a:t> </a:t>
            </a:r>
            <a:r>
              <a:rPr lang="pt-BR" dirty="0" smtClean="0"/>
              <a:t>institucije</a:t>
            </a:r>
            <a:r>
              <a:rPr lang="pt-BR" dirty="0"/>
              <a:t>, institucije ugovorne štednje i investicioni posrednici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7801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b="1" dirty="0" err="1"/>
              <a:t>Depozitne</a:t>
            </a:r>
            <a:r>
              <a:rPr lang="en-US" b="1" dirty="0"/>
              <a:t> </a:t>
            </a:r>
            <a:r>
              <a:rPr lang="en-US" b="1" dirty="0" err="1"/>
              <a:t>institucije</a:t>
            </a:r>
            <a:endParaRPr lang="en-US" b="1" dirty="0"/>
          </a:p>
          <a:p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bave</a:t>
            </a:r>
            <a:r>
              <a:rPr lang="en-US" dirty="0"/>
              <a:t> se </a:t>
            </a:r>
            <a:r>
              <a:rPr lang="en-US" dirty="0" err="1"/>
              <a:t>odobravanjem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sr-Latn-ME" dirty="0"/>
              <a:t> </a:t>
            </a:r>
            <a:r>
              <a:rPr lang="en-US" dirty="0" err="1"/>
              <a:t>institucije</a:t>
            </a:r>
            <a:r>
              <a:rPr lang="en-US" dirty="0"/>
              <a:t>: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, </a:t>
            </a:r>
            <a:r>
              <a:rPr lang="en-US" dirty="0" err="1"/>
              <a:t>štedionice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19670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2656"/>
            <a:ext cx="8229600" cy="5649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0596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Tržište</a:t>
            </a:r>
            <a:r>
              <a:rPr lang="en-US" b="1" dirty="0" smtClean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razlikovanja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kriterijuma</a:t>
            </a:r>
            <a:r>
              <a:rPr lang="en-US" dirty="0"/>
              <a:t> </a:t>
            </a:r>
            <a:r>
              <a:rPr lang="en-US" dirty="0" err="1" smtClean="0"/>
              <a:t>ročnosti</a:t>
            </a:r>
            <a:r>
              <a:rPr lang="sr-Latn-ME" dirty="0" smtClean="0"/>
              <a:t> </a:t>
            </a:r>
            <a:r>
              <a:rPr lang="en-US" dirty="0" err="1" smtClean="0"/>
              <a:t>HoV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b="1" dirty="0" err="1"/>
              <a:t>tržište</a:t>
            </a:r>
            <a:r>
              <a:rPr lang="en-US" b="1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kratkoročnim</a:t>
            </a:r>
            <a:r>
              <a:rPr lang="en-US" dirty="0" smtClean="0"/>
              <a:t> </a:t>
            </a:r>
            <a:r>
              <a:rPr lang="en-US" dirty="0" err="1"/>
              <a:t>dužničkim</a:t>
            </a:r>
            <a:r>
              <a:rPr lang="en-US" dirty="0"/>
              <a:t> </a:t>
            </a:r>
            <a:r>
              <a:rPr lang="en-US" dirty="0" err="1" smtClean="0"/>
              <a:t>instrumentima</a:t>
            </a:r>
            <a:r>
              <a:rPr lang="en-US" dirty="0" smtClean="0"/>
              <a:t>( </a:t>
            </a:r>
            <a:r>
              <a:rPr lang="en-US" dirty="0" err="1"/>
              <a:t>izvorni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kraći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).</a:t>
            </a:r>
          </a:p>
          <a:p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dugoročnim</a:t>
            </a:r>
            <a:r>
              <a:rPr lang="en-US" dirty="0"/>
              <a:t> H od V pa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likvidniji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66393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Poslovne</a:t>
            </a:r>
            <a:r>
              <a:rPr lang="en-US" b="1" dirty="0"/>
              <a:t> </a:t>
            </a:r>
            <a:r>
              <a:rPr lang="en-US" b="1" dirty="0" err="1"/>
              <a:t>banke</a:t>
            </a:r>
            <a:r>
              <a:rPr lang="en-US" b="1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err="1" smtClean="0"/>
              <a:t>izdavanjem</a:t>
            </a:r>
            <a:r>
              <a:rPr lang="en-US" dirty="0" smtClean="0"/>
              <a:t> </a:t>
            </a:r>
            <a:r>
              <a:rPr lang="en-US" dirty="0" err="1"/>
              <a:t>transakcijskih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čekovi</a:t>
            </a:r>
            <a:r>
              <a:rPr lang="en-US" dirty="0" smtClean="0"/>
              <a:t>)</a:t>
            </a:r>
            <a:r>
              <a:rPr lang="sr-Latn-ME" dirty="0" smtClean="0"/>
              <a:t>, </a:t>
            </a:r>
            <a:r>
              <a:rPr lang="en-US" dirty="0" err="1" smtClean="0"/>
              <a:t>zatim</a:t>
            </a:r>
            <a:r>
              <a:rPr lang="en-US" dirty="0" smtClean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sr-Latn-ME" dirty="0" smtClean="0"/>
              <a:t>t</a:t>
            </a:r>
            <a:r>
              <a:rPr lang="en-US" dirty="0" err="1" smtClean="0"/>
              <a:t>renutno</a:t>
            </a:r>
            <a:r>
              <a:rPr lang="en-US" dirty="0" smtClean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čekovi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)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prikupljena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dobravanje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,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hipotekarnih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9822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en-US" b="1" dirty="0" err="1"/>
              <a:t>Štedno</a:t>
            </a:r>
            <a:r>
              <a:rPr lang="en-US" b="1" dirty="0"/>
              <a:t> </a:t>
            </a:r>
            <a:r>
              <a:rPr lang="en-US" b="1" dirty="0" err="1"/>
              <a:t>kreditne</a:t>
            </a:r>
            <a:r>
              <a:rPr lang="en-US" b="1" dirty="0"/>
              <a:t> </a:t>
            </a:r>
            <a:r>
              <a:rPr lang="en-US" b="1" dirty="0" err="1"/>
              <a:t>zadruge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oročene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Ovako</a:t>
            </a:r>
            <a:r>
              <a:rPr lang="en-US" dirty="0" smtClean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nastupajuće</a:t>
            </a:r>
            <a:r>
              <a:rPr lang="en-US" dirty="0"/>
              <a:t> </a:t>
            </a: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 smtClean="0"/>
              <a:t>kreditnim</a:t>
            </a:r>
            <a:r>
              <a:rPr lang="sr-Latn-ME" dirty="0" smtClean="0"/>
              <a:t> </a:t>
            </a:r>
            <a:r>
              <a:rPr lang="pl-PL" dirty="0" smtClean="0"/>
              <a:t>zadrugama </a:t>
            </a:r>
            <a:r>
              <a:rPr lang="pl-PL" dirty="0"/>
              <a:t>je bilo odobreno samo odobravanje hipotekarnih kredita bez </a:t>
            </a:r>
            <a:r>
              <a:rPr lang="pl-PL" dirty="0" smtClean="0"/>
              <a:t>mogućnosti </a:t>
            </a:r>
            <a:r>
              <a:rPr lang="vi-VN" dirty="0" smtClean="0"/>
              <a:t>otvaranja </a:t>
            </a:r>
            <a:r>
              <a:rPr lang="vi-VN" dirty="0"/>
              <a:t>tekućih računa. </a:t>
            </a:r>
            <a:endParaRPr lang="sr-Latn-ME" dirty="0"/>
          </a:p>
        </p:txBody>
      </p:sp>
    </p:spTree>
    <p:extLst>
      <p:ext uri="{BB962C8B-B14F-4D97-AF65-F5344CB8AC3E}">
        <p14:creationId xmlns="" xmlns:p14="http://schemas.microsoft.com/office/powerpoint/2010/main" val="5929626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vi-VN" dirty="0"/>
              <a:t>Međutim problemi sa kojima su se suočile ove institucije zbog</a:t>
            </a:r>
            <a:r>
              <a:rPr lang="sr-Latn-ME" dirty="0"/>
              <a:t> </a:t>
            </a:r>
            <a:r>
              <a:rPr lang="vi-VN" dirty="0"/>
              <a:t>velikih fluktacija kamatnih stopa u periodu između 1960 – 1980 koje su ostavile izuzetno</a:t>
            </a:r>
            <a:r>
              <a:rPr lang="sr-Latn-ME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/>
              <a:t>plasirana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(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sr-Latn-ME" dirty="0"/>
              <a:t> </a:t>
            </a:r>
            <a:r>
              <a:rPr lang="pl-PL" dirty="0" smtClean="0"/>
              <a:t>dospijeća </a:t>
            </a:r>
            <a:r>
              <a:rPr lang="pl-PL" dirty="0"/>
              <a:t>dužim od 25 god.) koja su bila odobrena po tada važećim kamatnim stopama za </a:t>
            </a:r>
            <a:r>
              <a:rPr lang="en-US" dirty="0" err="1"/>
              <a:t>koje</a:t>
            </a:r>
            <a:r>
              <a:rPr lang="en-US" dirty="0"/>
              <a:t> se u </a:t>
            </a:r>
            <a:r>
              <a:rPr lang="en-US" dirty="0" err="1"/>
              <a:t>kasnijem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ispostavilo</a:t>
            </a:r>
            <a:r>
              <a:rPr lang="en-US" dirty="0"/>
              <a:t> da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pokriju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sr-Latn-ME" dirty="0"/>
              <a:t> </a:t>
            </a:r>
            <a:r>
              <a:rPr lang="vi-VN" dirty="0" smtClean="0"/>
              <a:t>sredstava</a:t>
            </a:r>
            <a:r>
              <a:rPr lang="sr-Latn-ME" dirty="0" smtClean="0"/>
              <a:t>,</a:t>
            </a:r>
            <a:r>
              <a:rPr lang="vi-VN" dirty="0" smtClean="0"/>
              <a:t> </a:t>
            </a:r>
            <a:r>
              <a:rPr lang="vi-VN" dirty="0"/>
              <a:t>su podstakli vlade mnogih zemalja da ovim institucijama takođe odobre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7825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otvaranja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,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t-BR" dirty="0" smtClean="0"/>
              <a:t>su </a:t>
            </a:r>
            <a:r>
              <a:rPr lang="pt-BR" dirty="0"/>
              <a:t>do tada bile privilegija samo poslovnih banaka</a:t>
            </a:r>
            <a:r>
              <a:rPr lang="pt-BR" dirty="0" smtClean="0"/>
              <a:t>.</a:t>
            </a:r>
            <a:endParaRPr lang="sr-Latn-ME" dirty="0" smtClean="0"/>
          </a:p>
          <a:p>
            <a:r>
              <a:rPr lang="pt-BR" dirty="0" smtClean="0"/>
              <a:t> </a:t>
            </a:r>
            <a:r>
              <a:rPr lang="pt-BR" dirty="0"/>
              <a:t>Danas su ove institucije dužne da kao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deponuju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 smtClean="0"/>
              <a:t>usled</a:t>
            </a:r>
            <a:r>
              <a:rPr lang="sr-Latn-ME" dirty="0" smtClean="0"/>
              <a:t> </a:t>
            </a:r>
            <a:r>
              <a:rPr lang="vi-VN" dirty="0" smtClean="0"/>
              <a:t>deregulacije </a:t>
            </a:r>
            <a:r>
              <a:rPr lang="vi-VN" dirty="0"/>
              <a:t>poslovanja finansijskih posrednika </a:t>
            </a:r>
            <a:r>
              <a:rPr lang="sr-Latn-ME" dirty="0" smtClean="0"/>
              <a:t>nejasna</a:t>
            </a:r>
            <a:r>
              <a:rPr lang="vi-VN" dirty="0" smtClean="0"/>
              <a:t> </a:t>
            </a:r>
            <a:r>
              <a:rPr lang="vi-VN" dirty="0"/>
              <a:t>razlika između </a:t>
            </a:r>
            <a:r>
              <a:rPr lang="vi-VN" dirty="0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zadruga</a:t>
            </a:r>
            <a:r>
              <a:rPr lang="en-US" dirty="0"/>
              <a:t> pa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ušle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otvorenije</a:t>
            </a:r>
            <a:r>
              <a:rPr lang="sr-Latn-ME" dirty="0" smtClean="0"/>
              <a:t> </a:t>
            </a:r>
            <a:r>
              <a:rPr lang="en-US" dirty="0" err="1" smtClean="0"/>
              <a:t>konkurentske</a:t>
            </a:r>
            <a:r>
              <a:rPr lang="en-US" dirty="0" smtClean="0"/>
              <a:t> </a:t>
            </a:r>
            <a:r>
              <a:rPr lang="en-US" dirty="0" err="1"/>
              <a:t>odnose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3391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Štedionice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zadrugama</a:t>
            </a:r>
            <a:r>
              <a:rPr lang="en-US" dirty="0"/>
              <a:t>. </a:t>
            </a:r>
            <a:r>
              <a:rPr lang="en-US" dirty="0" err="1"/>
              <a:t>Razlikuju</a:t>
            </a:r>
            <a:r>
              <a:rPr lang="en-US" dirty="0"/>
              <a:t> se </a:t>
            </a:r>
            <a:r>
              <a:rPr lang="en-US" dirty="0" err="1"/>
              <a:t>donekle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korporativnoj</a:t>
            </a:r>
            <a:r>
              <a:rPr lang="en-US" dirty="0" smtClean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štedionice</a:t>
            </a:r>
            <a:r>
              <a:rPr lang="en-US" dirty="0"/>
              <a:t> </a:t>
            </a:r>
            <a:r>
              <a:rPr lang="en-US" dirty="0" err="1"/>
              <a:t>struktuiraju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zajedništva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kooperative</a:t>
            </a:r>
            <a:r>
              <a:rPr lang="en-US" dirty="0"/>
              <a:t>.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vi-VN" dirty="0" smtClean="0"/>
              <a:t>znači </a:t>
            </a:r>
            <a:r>
              <a:rPr lang="vi-VN" dirty="0"/>
              <a:t>da su štediše ujedno i vlasnici. </a:t>
            </a:r>
            <a:endParaRPr lang="sr-Latn-ME" dirty="0" smtClean="0"/>
          </a:p>
          <a:p>
            <a:r>
              <a:rPr lang="vi-VN" dirty="0" smtClean="0"/>
              <a:t>Poput </a:t>
            </a:r>
            <a:r>
              <a:rPr lang="vi-VN" dirty="0"/>
              <a:t>štedno kreditnih zadruga štedionice </a:t>
            </a:r>
            <a:r>
              <a:rPr lang="vi-VN" dirty="0" smtClean="0"/>
              <a:t>takođe</a:t>
            </a:r>
            <a:r>
              <a:rPr lang="sr-Latn-ME" dirty="0" smtClean="0"/>
              <a:t>r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(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 smtClean="0"/>
              <a:t>hipotekarnih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štedionicama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/>
              <a:t>odobreno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241619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b="1" dirty="0" err="1"/>
              <a:t>Kreditne</a:t>
            </a:r>
            <a:r>
              <a:rPr lang="en-US" b="1" dirty="0"/>
              <a:t> </a:t>
            </a:r>
            <a:r>
              <a:rPr lang="en-US" b="1" dirty="0" err="1"/>
              <a:t>zadruge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su</a:t>
            </a:r>
            <a:r>
              <a:rPr lang="en-US" dirty="0"/>
              <a:t> male </a:t>
            </a:r>
            <a:r>
              <a:rPr lang="en-US" dirty="0" err="1"/>
              <a:t>kooperativne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organizovane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oko postojećih društvenih grupa ili zajednica poput sindikata, zajednice </a:t>
            </a:r>
            <a:r>
              <a:rPr lang="pl-PL" dirty="0" smtClean="0"/>
              <a:t>zaposlenih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r>
              <a:rPr lang="en-US" dirty="0" smtClean="0"/>
              <a:t>One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(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potrošačke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</a:p>
          <a:p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novoj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je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89919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Institucije</a:t>
            </a:r>
            <a:r>
              <a:rPr lang="en-US" b="1" dirty="0"/>
              <a:t> </a:t>
            </a:r>
            <a:r>
              <a:rPr lang="en-US" b="1" dirty="0" err="1"/>
              <a:t>ugovorne</a:t>
            </a:r>
            <a:r>
              <a:rPr lang="en-US" b="1" dirty="0"/>
              <a:t> </a:t>
            </a:r>
            <a:r>
              <a:rPr lang="en-US" b="1" dirty="0" err="1"/>
              <a:t>štednje</a:t>
            </a:r>
            <a:endParaRPr lang="en-US" b="1" dirty="0"/>
          </a:p>
          <a:p>
            <a:r>
              <a:rPr lang="en-US" dirty="0"/>
              <a:t>Ove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redovnim</a:t>
            </a:r>
            <a:r>
              <a:rPr lang="en-US" dirty="0"/>
              <a:t> </a:t>
            </a:r>
            <a:r>
              <a:rPr lang="en-US" dirty="0" err="1" smtClean="0"/>
              <a:t>vremenskim</a:t>
            </a:r>
            <a:r>
              <a:rPr lang="sr-Latn-ME" dirty="0" smtClean="0"/>
              <a:t> </a:t>
            </a:r>
            <a:r>
              <a:rPr lang="nb-NO" dirty="0" smtClean="0"/>
              <a:t>intervalima</a:t>
            </a:r>
            <a:r>
              <a:rPr lang="nb-NO" dirty="0"/>
              <a:t>. </a:t>
            </a:r>
            <a:endParaRPr lang="sr-Latn-ME" dirty="0" smtClean="0"/>
          </a:p>
          <a:p>
            <a:r>
              <a:rPr lang="nb-NO" dirty="0" smtClean="0"/>
              <a:t>Ovi </a:t>
            </a:r>
            <a:r>
              <a:rPr lang="nb-NO" dirty="0"/>
              <a:t>finansijski posrednici koje karakteriše visok stepen sigurnosti </a:t>
            </a:r>
            <a:r>
              <a:rPr lang="nb-NO" dirty="0" smtClean="0"/>
              <a:t>mogu</a:t>
            </a:r>
            <a:r>
              <a:rPr lang="sr-Latn-ME" dirty="0" smtClean="0"/>
              <a:t> </a:t>
            </a:r>
            <a:r>
              <a:rPr lang="vi-VN" dirty="0" smtClean="0"/>
              <a:t>predviđati </a:t>
            </a:r>
            <a:r>
              <a:rPr lang="vi-VN" dirty="0"/>
              <a:t>isplate svojih obaveza u nadolazećim </a:t>
            </a:r>
            <a:r>
              <a:rPr lang="vi-VN" dirty="0" smtClean="0"/>
              <a:t>godina</a:t>
            </a:r>
            <a:r>
              <a:rPr lang="sr-Latn-ME" dirty="0" smtClean="0"/>
              <a:t>ma</a:t>
            </a:r>
            <a:r>
              <a:rPr lang="vi-VN" dirty="0" smtClean="0"/>
              <a:t> </a:t>
            </a:r>
            <a:r>
              <a:rPr lang="vi-VN" dirty="0"/>
              <a:t>pa za razliku od </a:t>
            </a:r>
            <a:r>
              <a:rPr lang="vi-VN" dirty="0" smtClean="0"/>
              <a:t>depozitnih</a:t>
            </a:r>
            <a:r>
              <a:rPr lang="sr-Latn-ME" dirty="0" smtClean="0"/>
              <a:t> </a:t>
            </a:r>
            <a:r>
              <a:rPr lang="vi-VN" dirty="0" smtClean="0"/>
              <a:t>institucija </a:t>
            </a:r>
            <a:r>
              <a:rPr lang="vi-VN" dirty="0"/>
              <a:t>ne moraju biti pogođeni trenutnim gubitkom. </a:t>
            </a:r>
            <a:endParaRPr lang="sr-Latn-ME" dirty="0" smtClean="0"/>
          </a:p>
          <a:p>
            <a:r>
              <a:rPr lang="vi-VN" dirty="0" smtClean="0"/>
              <a:t>Njima </a:t>
            </a:r>
            <a:r>
              <a:rPr lang="vi-VN" dirty="0"/>
              <a:t>nije glavna </a:t>
            </a:r>
            <a:r>
              <a:rPr lang="vi-VN" dirty="0" smtClean="0"/>
              <a:t>briga</a:t>
            </a:r>
            <a:r>
              <a:rPr lang="sr-Latn-ME" dirty="0" smtClean="0"/>
              <a:t> </a:t>
            </a:r>
            <a:r>
              <a:rPr lang="en-US" dirty="0" err="1" smtClean="0"/>
              <a:t>postizanje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pa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dugoročnim</a:t>
            </a:r>
            <a:r>
              <a:rPr lang="en-US" dirty="0"/>
              <a:t> </a:t>
            </a:r>
            <a:r>
              <a:rPr lang="en-US" dirty="0" err="1"/>
              <a:t>ulaganjima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62537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Društva</a:t>
            </a:r>
            <a:r>
              <a:rPr lang="en-US" b="1" dirty="0"/>
              <a:t> </a:t>
            </a:r>
            <a:r>
              <a:rPr lang="en-US" b="1" dirty="0" err="1"/>
              <a:t>životnog</a:t>
            </a:r>
            <a:r>
              <a:rPr lang="en-US" b="1" dirty="0"/>
              <a:t> </a:t>
            </a:r>
            <a:r>
              <a:rPr lang="en-US" b="1" dirty="0" err="1"/>
              <a:t>osiguranja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ljude</a:t>
            </a:r>
            <a:r>
              <a:rPr lang="en-US" dirty="0"/>
              <a:t> od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anuitete</a:t>
            </a:r>
            <a:r>
              <a:rPr lang="en-US" dirty="0"/>
              <a:t> (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penzionisanju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 </a:t>
            </a:r>
            <a:r>
              <a:rPr lang="en-US" dirty="0" err="1" smtClean="0"/>
              <a:t>rentu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da bi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polise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održali</a:t>
            </a:r>
            <a:r>
              <a:rPr lang="en-US" dirty="0" smtClean="0"/>
              <a:t> </a:t>
            </a:r>
            <a:r>
              <a:rPr lang="en-US" dirty="0" err="1"/>
              <a:t>aktivnim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Ovako</a:t>
            </a:r>
            <a:r>
              <a:rPr lang="en-US" dirty="0" smtClean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kupiti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ograničen</a:t>
            </a:r>
            <a:r>
              <a:rPr lang="en-US" dirty="0"/>
              <a:t>. Ova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najveća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75010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Društva</a:t>
            </a:r>
            <a:r>
              <a:rPr lang="en-US" b="1" dirty="0"/>
              <a:t> </a:t>
            </a:r>
            <a:r>
              <a:rPr lang="en-US" b="1" dirty="0" err="1"/>
              <a:t>osiguranja</a:t>
            </a:r>
            <a:r>
              <a:rPr lang="en-US" b="1" dirty="0"/>
              <a:t> od </a:t>
            </a:r>
            <a:r>
              <a:rPr lang="en-US" b="1" dirty="0" err="1"/>
              <a:t>požara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nezgoda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</a:t>
            </a:r>
            <a:r>
              <a:rPr lang="en-US" dirty="0" err="1"/>
              <a:t>polisa</a:t>
            </a:r>
            <a:r>
              <a:rPr lang="en-US" dirty="0"/>
              <a:t> od </a:t>
            </a:r>
            <a:r>
              <a:rPr lang="en-US" dirty="0" err="1" smtClean="0"/>
              <a:t>gubitka</a:t>
            </a:r>
            <a:r>
              <a:rPr lang="sr-Latn-ME" dirty="0" smtClean="0"/>
              <a:t> </a:t>
            </a:r>
            <a:r>
              <a:rPr lang="vi-VN" dirty="0" smtClean="0"/>
              <a:t>usled </a:t>
            </a:r>
            <a:r>
              <a:rPr lang="vi-VN" dirty="0"/>
              <a:t>krađe, požara i nezgoda. Takođe sredstva prikupljaju putem uplata premija </a:t>
            </a:r>
            <a:r>
              <a:rPr lang="vi-VN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polise</a:t>
            </a:r>
            <a:r>
              <a:rPr lang="en-US" dirty="0" smtClean="0"/>
              <a:t> </a:t>
            </a:r>
            <a:r>
              <a:rPr lang="en-US" dirty="0" err="1"/>
              <a:t>osiguranja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Razlikuju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životno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poseduju</a:t>
            </a:r>
            <a:r>
              <a:rPr lang="sr-Latn-ME" dirty="0" smtClean="0"/>
              <a:t> </a:t>
            </a:r>
            <a:r>
              <a:rPr lang="vi-VN" dirty="0" smtClean="0"/>
              <a:t>veću </a:t>
            </a:r>
            <a:r>
              <a:rPr lang="vi-VN" dirty="0"/>
              <a:t>mogućnost gubitka sredstava u slučaju katastrofalnih događaja</a:t>
            </a:r>
            <a:r>
              <a:rPr lang="vi-VN" dirty="0" smtClean="0"/>
              <a:t>.</a:t>
            </a:r>
            <a:endParaRPr lang="sr-Latn-ME" dirty="0" smtClean="0"/>
          </a:p>
          <a:p>
            <a:r>
              <a:rPr lang="vi-VN" dirty="0" smtClean="0"/>
              <a:t> </a:t>
            </a:r>
            <a:r>
              <a:rPr lang="vi-VN" dirty="0"/>
              <a:t>Iz ovog razloga </a:t>
            </a:r>
            <a:r>
              <a:rPr lang="vi-VN" dirty="0" smtClean="0"/>
              <a:t>ova</a:t>
            </a:r>
            <a:r>
              <a:rPr lang="sr-Latn-ME" dirty="0" smtClean="0"/>
              <a:t> </a:t>
            </a:r>
            <a:r>
              <a:rPr lang="vi-VN" dirty="0" smtClean="0"/>
              <a:t>osiguravajuća </a:t>
            </a:r>
            <a:r>
              <a:rPr lang="vi-VN" dirty="0"/>
              <a:t>društva ulažu sredstva u likvidnije HodV u poređenju sa društvima </a:t>
            </a:r>
            <a:r>
              <a:rPr lang="vi-VN" dirty="0" smtClean="0"/>
              <a:t>za</a:t>
            </a:r>
            <a:r>
              <a:rPr lang="sr-Latn-ME" dirty="0" smtClean="0"/>
              <a:t> </a:t>
            </a:r>
            <a:r>
              <a:rPr lang="vi-VN" dirty="0" smtClean="0"/>
              <a:t>životno </a:t>
            </a:r>
            <a:r>
              <a:rPr lang="vi-VN" dirty="0"/>
              <a:t>osiguranje. </a:t>
            </a:r>
            <a:endParaRPr lang="sr-Latn-ME" dirty="0" smtClean="0"/>
          </a:p>
          <a:p>
            <a:r>
              <a:rPr lang="vi-VN" dirty="0" smtClean="0"/>
              <a:t>Najveći </a:t>
            </a:r>
            <a:r>
              <a:rPr lang="vi-VN" dirty="0"/>
              <a:t>deo imovine ulažu u obveznice lokalnih vlasti. </a:t>
            </a:r>
            <a:r>
              <a:rPr lang="vi-VN" dirty="0" smtClean="0"/>
              <a:t>Međutim</a:t>
            </a:r>
            <a:r>
              <a:rPr lang="sr-Latn-ME" dirty="0" smtClean="0"/>
              <a:t>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681668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it-IT" b="1" dirty="0"/>
              <a:t>Penzioni fondovi i državni penzioni fondovi </a:t>
            </a:r>
            <a:r>
              <a:rPr lang="it-IT" dirty="0"/>
              <a:t>– Privatni i državni penzioni </a:t>
            </a:r>
            <a:r>
              <a:rPr lang="it-IT" dirty="0" smtClean="0"/>
              <a:t>fondovi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osiguravanjem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penzionisanju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(</a:t>
            </a:r>
            <a:r>
              <a:rPr lang="en-US" dirty="0" err="1"/>
              <a:t>renti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zaposlene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penzioni</a:t>
            </a:r>
            <a:r>
              <a:rPr lang="en-US" dirty="0"/>
              <a:t> plan. </a:t>
            </a:r>
            <a:endParaRPr lang="sr-Latn-ME" dirty="0" smtClean="0"/>
          </a:p>
          <a:p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poslodavaca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plate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dobrovoljni</a:t>
            </a:r>
            <a:r>
              <a:rPr lang="en-US" dirty="0" smtClean="0"/>
              <a:t> </a:t>
            </a:r>
            <a:r>
              <a:rPr lang="en-US" dirty="0" err="1"/>
              <a:t>doprinosi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441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Hod</a:t>
            </a:r>
            <a:r>
              <a:rPr lang="en-US" dirty="0"/>
              <a:t> V </a:t>
            </a:r>
            <a:r>
              <a:rPr lang="en-US" dirty="0" err="1"/>
              <a:t>beleže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/>
              <a:t>od</a:t>
            </a:r>
            <a:r>
              <a:rPr lang="sr-Latn-ME" dirty="0"/>
              <a:t> </a:t>
            </a:r>
            <a:r>
              <a:rPr lang="en-US" dirty="0" err="1"/>
              <a:t>dugoročnih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sigurnijim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sr-Latn-ME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da bi </a:t>
            </a:r>
            <a:r>
              <a:rPr lang="en-US" dirty="0" err="1"/>
              <a:t>ostvarili</a:t>
            </a:r>
            <a:r>
              <a:rPr lang="en-US" dirty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sr-Latn-ME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84251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prikupljenih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podsticale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sr-Latn-ME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regulativu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evala</a:t>
            </a:r>
            <a:r>
              <a:rPr lang="en-US" dirty="0" smtClean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penzione</a:t>
            </a:r>
            <a:r>
              <a:rPr lang="en-US" dirty="0"/>
              <a:t> </a:t>
            </a:r>
            <a:r>
              <a:rPr lang="en-US" dirty="0" err="1"/>
              <a:t>planove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sr-Latn-ME" dirty="0"/>
              <a:t> </a:t>
            </a:r>
            <a:r>
              <a:rPr lang="en-US" dirty="0" err="1"/>
              <a:t>olakšice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16717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Investicioni</a:t>
            </a:r>
            <a:r>
              <a:rPr lang="en-US" b="1" dirty="0"/>
              <a:t> </a:t>
            </a:r>
            <a:r>
              <a:rPr lang="en-US" b="1" dirty="0" err="1"/>
              <a:t>posrednici</a:t>
            </a:r>
            <a:endParaRPr lang="en-US" b="1" dirty="0"/>
          </a:p>
          <a:p>
            <a:r>
              <a:rPr lang="en-US" dirty="0"/>
              <a:t>Ova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investicione</a:t>
            </a:r>
            <a:r>
              <a:rPr lang="sr-Latn-ME" dirty="0" smtClean="0"/>
              <a:t> </a:t>
            </a:r>
            <a:r>
              <a:rPr lang="it-IT" dirty="0" smtClean="0"/>
              <a:t>fondove </a:t>
            </a:r>
            <a:r>
              <a:rPr lang="it-IT" dirty="0"/>
              <a:t>i </a:t>
            </a:r>
            <a:r>
              <a:rPr lang="it-IT" dirty="0" smtClean="0"/>
              <a:t>inves</a:t>
            </a:r>
            <a:endParaRPr lang="sr-Latn-ME" dirty="0"/>
          </a:p>
          <a:p>
            <a:r>
              <a:rPr lang="it-IT" dirty="0" smtClean="0"/>
              <a:t>ticione </a:t>
            </a:r>
            <a:r>
              <a:rPr lang="it-IT" dirty="0"/>
              <a:t>fondove tržišta novca takozvane novčane fondove.</a:t>
            </a:r>
          </a:p>
          <a:p>
            <a:r>
              <a:rPr lang="en-US" b="1" dirty="0" err="1" smtClean="0"/>
              <a:t>Finansijske</a:t>
            </a:r>
            <a:r>
              <a:rPr lang="en-US" b="1" dirty="0" smtClean="0"/>
              <a:t> </a:t>
            </a:r>
            <a:r>
              <a:rPr lang="en-US" b="1" dirty="0" err="1" smtClean="0"/>
              <a:t>kompanije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prodajom</a:t>
            </a:r>
            <a:r>
              <a:rPr lang="en-US" dirty="0" smtClean="0"/>
              <a:t> </a:t>
            </a:r>
            <a:r>
              <a:rPr lang="en-US" dirty="0" err="1" smtClean="0"/>
              <a:t>komercijalnih</a:t>
            </a:r>
            <a:r>
              <a:rPr lang="en-US" dirty="0" smtClean="0"/>
              <a:t> </a:t>
            </a:r>
            <a:r>
              <a:rPr lang="en-US" dirty="0" err="1" smtClean="0"/>
              <a:t>zapisa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kratkoročni</a:t>
            </a:r>
            <a:r>
              <a:rPr lang="en-US" dirty="0" smtClean="0"/>
              <a:t> </a:t>
            </a:r>
            <a:r>
              <a:rPr lang="en-US" dirty="0" err="1" smtClean="0"/>
              <a:t>dužnički</a:t>
            </a:r>
            <a:r>
              <a:rPr lang="en-US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emisijom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Ovako</a:t>
            </a:r>
            <a:r>
              <a:rPr lang="en-US" dirty="0" smtClean="0"/>
              <a:t> </a:t>
            </a:r>
            <a:r>
              <a:rPr lang="en-US" dirty="0" err="1" smtClean="0"/>
              <a:t>prikupljena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a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u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smtClean="0"/>
              <a:t>mala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="" xmlns:p14="http://schemas.microsoft.com/office/powerpoint/2010/main" val="1598426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osnovane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sr-Latn-ME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promovisanja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. Na primer </a:t>
            </a:r>
            <a:r>
              <a:rPr lang="en-US" dirty="0" err="1"/>
              <a:t>kreditna</a:t>
            </a:r>
            <a:r>
              <a:rPr lang="sr-Latn-ME" dirty="0"/>
              <a:t> </a:t>
            </a:r>
            <a:r>
              <a:rPr lang="en-US" dirty="0" err="1"/>
              <a:t>kompanija</a:t>
            </a:r>
            <a:r>
              <a:rPr lang="en-US" dirty="0"/>
              <a:t> Ford Motor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Fordovih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.</a:t>
            </a:r>
          </a:p>
          <a:p>
            <a:r>
              <a:rPr lang="en-US" b="1" dirty="0" err="1"/>
              <a:t>Investicioni</a:t>
            </a:r>
            <a:r>
              <a:rPr lang="en-US" b="1" dirty="0"/>
              <a:t> </a:t>
            </a:r>
            <a:r>
              <a:rPr lang="en-US" b="1" dirty="0" err="1"/>
              <a:t>fondovi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individualnim</a:t>
            </a:r>
            <a:endParaRPr lang="en-US" dirty="0"/>
          </a:p>
          <a:p>
            <a:pPr marL="0" indent="0">
              <a:buNone/>
            </a:pPr>
            <a:r>
              <a:rPr lang="sr-Latn-ME" dirty="0" smtClean="0"/>
              <a:t>	</a:t>
            </a:r>
            <a:r>
              <a:rPr lang="nn-NO" dirty="0" smtClean="0"/>
              <a:t>investitorima </a:t>
            </a:r>
            <a:r>
              <a:rPr lang="nn-NO" dirty="0"/>
              <a:t>i ovako prikupljena sredstva koriste za kupovinu diversifikovanog portfelja</a:t>
            </a:r>
            <a:r>
              <a:rPr lang="sr-Latn-ME" dirty="0"/>
              <a:t> akcija i obveznica.</a:t>
            </a:r>
            <a:endParaRPr lang="nn-NO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14186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da </a:t>
            </a:r>
            <a:r>
              <a:rPr lang="en-US" dirty="0" err="1"/>
              <a:t>udruže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nn-NO" dirty="0" smtClean="0"/>
              <a:t>smanje </a:t>
            </a:r>
            <a:r>
              <a:rPr lang="nn-NO" dirty="0"/>
              <a:t>transakcione troškove kupovine velikih blokova HodV. </a:t>
            </a:r>
            <a:endParaRPr lang="sr-Latn-ME" dirty="0" smtClean="0"/>
          </a:p>
          <a:p>
            <a:r>
              <a:rPr lang="nn-NO" dirty="0" smtClean="0"/>
              <a:t>Pored </a:t>
            </a:r>
            <a:r>
              <a:rPr lang="nn-NO" dirty="0"/>
              <a:t>toga </a:t>
            </a:r>
            <a:r>
              <a:rPr lang="nn-NO" dirty="0" smtClean="0"/>
              <a:t>fondovi</a:t>
            </a:r>
            <a:r>
              <a:rPr lang="sr-Latn-ME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diversifikaciju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 od one </a:t>
            </a:r>
            <a:r>
              <a:rPr lang="en-US" dirty="0" err="1"/>
              <a:t>koju</a:t>
            </a:r>
            <a:r>
              <a:rPr lang="en-US" dirty="0"/>
              <a:t> bi </a:t>
            </a:r>
            <a:r>
              <a:rPr lang="en-US" dirty="0" err="1"/>
              <a:t>mogao</a:t>
            </a:r>
            <a:r>
              <a:rPr lang="en-US" dirty="0"/>
              <a:t> da </a:t>
            </a:r>
            <a:r>
              <a:rPr lang="en-US" dirty="0" err="1" smtClean="0"/>
              <a:t>postigne</a:t>
            </a:r>
            <a:r>
              <a:rPr lang="sr-Latn-ME" dirty="0" smtClean="0"/>
              <a:t> </a:t>
            </a:r>
            <a:r>
              <a:rPr lang="en-US" dirty="0" err="1" smtClean="0"/>
              <a:t>individualni</a:t>
            </a:r>
            <a:r>
              <a:rPr lang="en-US" dirty="0" smtClean="0"/>
              <a:t> </a:t>
            </a:r>
            <a:r>
              <a:rPr lang="en-US" dirty="0" err="1"/>
              <a:t>investitor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="" xmlns:p14="http://schemas.microsoft.com/office/powerpoint/2010/main" val="24671931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, a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sr-Latn-ME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u tom </a:t>
            </a:r>
            <a:r>
              <a:rPr lang="en-US" dirty="0" err="1"/>
              <a:t>trenutku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sr-Latn-ME" dirty="0"/>
              <a:t> </a:t>
            </a:r>
            <a:r>
              <a:rPr lang="en-US" dirty="0" err="1"/>
              <a:t>podložna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podložna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</a:t>
            </a:r>
            <a:r>
              <a:rPr lang="sr-Latn-ME" dirty="0"/>
              <a:t> </a:t>
            </a:r>
            <a:r>
              <a:rPr lang="en-US" dirty="0" err="1"/>
              <a:t>razloga</a:t>
            </a:r>
            <a:r>
              <a:rPr lang="en-US" dirty="0"/>
              <a:t> ova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pretpostavljaju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="" xmlns:p14="http://schemas.microsoft.com/office/powerpoint/2010/main" val="11206303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Investicioni</a:t>
            </a:r>
            <a:r>
              <a:rPr lang="en-US" b="1" dirty="0"/>
              <a:t> </a:t>
            </a:r>
            <a:r>
              <a:rPr lang="en-US" b="1" dirty="0" err="1"/>
              <a:t>fondovi</a:t>
            </a:r>
            <a:r>
              <a:rPr lang="en-US" b="1" dirty="0"/>
              <a:t> </a:t>
            </a:r>
            <a:r>
              <a:rPr lang="en-US" b="1" dirty="0" err="1"/>
              <a:t>novčanog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vi-VN" dirty="0" smtClean="0"/>
              <a:t>institucije </a:t>
            </a:r>
            <a:r>
              <a:rPr lang="vi-VN" dirty="0"/>
              <a:t>koje imaju obeležja investicionog fonda ali u određenoj </a:t>
            </a:r>
            <a:r>
              <a:rPr lang="vi-VN" dirty="0" smtClean="0"/>
              <a:t>m</a:t>
            </a:r>
            <a:r>
              <a:rPr lang="sr-Latn-ME" dirty="0" smtClean="0"/>
              <a:t>j</a:t>
            </a:r>
            <a:r>
              <a:rPr lang="vi-VN" dirty="0" smtClean="0"/>
              <a:t>eri </a:t>
            </a:r>
            <a:r>
              <a:rPr lang="vi-VN" dirty="0"/>
              <a:t>funkcionišu i </a:t>
            </a:r>
            <a:r>
              <a:rPr lang="vi-VN" dirty="0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uslugu</a:t>
            </a:r>
            <a:r>
              <a:rPr lang="en-US" dirty="0"/>
              <a:t> </a:t>
            </a:r>
            <a:r>
              <a:rPr lang="en-US" dirty="0" err="1"/>
              <a:t>sličnu</a:t>
            </a:r>
            <a:r>
              <a:rPr lang="en-US" dirty="0"/>
              <a:t> </a:t>
            </a:r>
            <a:r>
              <a:rPr lang="en-US" dirty="0" err="1"/>
              <a:t>transakcionom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u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sigurne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likvidne</a:t>
            </a:r>
            <a:r>
              <a:rPr lang="sr-Latn-ME" dirty="0" smtClean="0"/>
              <a:t> </a:t>
            </a:r>
            <a:r>
              <a:rPr lang="en-US" dirty="0" err="1" smtClean="0"/>
              <a:t>instrumente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ostvarena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plasirana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err="1" smtClean="0"/>
              <a:t>isplaćuje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fondu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Ključno</a:t>
            </a:r>
            <a:r>
              <a:rPr lang="en-US" dirty="0"/>
              <a:t> </a:t>
            </a:r>
            <a:r>
              <a:rPr lang="en-US" dirty="0" err="1"/>
              <a:t>obeležje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fondu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čekove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97971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upotrebu</a:t>
            </a:r>
            <a:r>
              <a:rPr lang="en-US" dirty="0"/>
              <a:t> </a:t>
            </a:r>
            <a:r>
              <a:rPr lang="en-US" dirty="0" err="1"/>
              <a:t>privilegije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čekova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čeku</a:t>
            </a:r>
            <a:r>
              <a:rPr lang="en-US" dirty="0"/>
              <a:t> ne </a:t>
            </a:r>
            <a:r>
              <a:rPr lang="en-US" dirty="0" err="1" smtClean="0"/>
              <a:t>sm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500</a:t>
            </a:r>
            <a:r>
              <a:rPr lang="sr-Latn-ME" dirty="0"/>
              <a:t> </a:t>
            </a:r>
            <a:r>
              <a:rPr lang="en-US" dirty="0" err="1"/>
              <a:t>dolara</a:t>
            </a:r>
            <a:r>
              <a:rPr lang="en-US" dirty="0"/>
              <a:t>, a da bi se </a:t>
            </a:r>
            <a:r>
              <a:rPr lang="en-US" dirty="0" err="1"/>
              <a:t>steklo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otvaranja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 je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početnog</a:t>
            </a:r>
            <a:r>
              <a:rPr lang="sr-Latn-ME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err="1"/>
              <a:t>liče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sr-Latn-ME" dirty="0"/>
              <a:t> </a:t>
            </a:r>
            <a:r>
              <a:rPr lang="vi-VN" dirty="0" smtClean="0"/>
              <a:t>pos</a:t>
            </a:r>
            <a:r>
              <a:rPr lang="sr-Latn-ME" dirty="0" smtClean="0"/>
              <a:t>j</a:t>
            </a:r>
            <a:r>
              <a:rPr lang="vi-VN" dirty="0" smtClean="0"/>
              <a:t>eduju </a:t>
            </a:r>
            <a:r>
              <a:rPr lang="vi-VN" dirty="0"/>
              <a:t>određene restrikcije na mogućnost izdavanja čekova</a:t>
            </a:r>
            <a:r>
              <a:rPr lang="vi-VN" dirty="0" smtClean="0"/>
              <a:t>.</a:t>
            </a:r>
            <a:endParaRPr lang="sr-Latn-ME" dirty="0" smtClean="0"/>
          </a:p>
          <a:p>
            <a:r>
              <a:rPr lang="vi-VN" dirty="0" smtClean="0"/>
              <a:t> </a:t>
            </a:r>
            <a:r>
              <a:rPr lang="vi-VN" dirty="0"/>
              <a:t>Ovi fondovi su od svog</a:t>
            </a:r>
            <a:r>
              <a:rPr lang="sr-Latn-ME" dirty="0"/>
              <a:t> </a:t>
            </a:r>
            <a:r>
              <a:rPr lang="en-US" dirty="0" err="1"/>
              <a:t>nastanka</a:t>
            </a:r>
            <a:r>
              <a:rPr lang="en-US" dirty="0"/>
              <a:t> 1971 do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doživeli</a:t>
            </a:r>
            <a:r>
              <a:rPr lang="en-US" dirty="0"/>
              <a:t> </a:t>
            </a:r>
            <a:r>
              <a:rPr lang="en-US" dirty="0" err="1"/>
              <a:t>neverovatno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se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sr-Latn-ME" dirty="0"/>
              <a:t> </a:t>
            </a:r>
            <a:r>
              <a:rPr lang="pl-PL" dirty="0" smtClean="0"/>
              <a:t>procjenjuje </a:t>
            </a:r>
            <a:r>
              <a:rPr lang="pl-PL" dirty="0"/>
              <a:t>na preko 2.116 milijardi dolara.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1593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Regulacija</a:t>
            </a:r>
            <a:r>
              <a:rPr lang="en-US" b="1" dirty="0"/>
              <a:t> </a:t>
            </a:r>
            <a:r>
              <a:rPr lang="en-US" b="1" dirty="0" err="1"/>
              <a:t>finansijskog</a:t>
            </a:r>
            <a:r>
              <a:rPr lang="en-US" b="1" dirty="0"/>
              <a:t> </a:t>
            </a:r>
            <a:r>
              <a:rPr lang="en-US" b="1" dirty="0" err="1"/>
              <a:t>sistema</a:t>
            </a:r>
            <a:r>
              <a:rPr lang="en-US" b="1" i="1" dirty="0"/>
              <a:t/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 smtClean="0"/>
              <a:t>U </a:t>
            </a:r>
            <a:r>
              <a:rPr lang="pl-PL" dirty="0"/>
              <a:t>gotovo svim zemljama finansijski sistem spada u sektor najstrože </a:t>
            </a:r>
            <a:r>
              <a:rPr lang="pl-PL" dirty="0" smtClean="0"/>
              <a:t>regulisanih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Vlada</a:t>
            </a:r>
            <a:r>
              <a:rPr lang="en-US" dirty="0" smtClean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tri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•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 smtClean="0"/>
              <a:t>ulagačima</a:t>
            </a:r>
            <a:r>
              <a:rPr lang="sr-Latn-ME" dirty="0" smtClean="0"/>
              <a:t>,  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, </a:t>
            </a:r>
          </a:p>
          <a:p>
            <a:pPr marL="0" indent="0">
              <a:buNone/>
            </a:pPr>
            <a:r>
              <a:rPr lang="it-IT" dirty="0" smtClean="0"/>
              <a:t>• </a:t>
            </a:r>
            <a:r>
              <a:rPr lang="it-IT" dirty="0"/>
              <a:t>povećanja kontrole sprovođenja monetarne </a:t>
            </a:r>
            <a:r>
              <a:rPr lang="it-IT" dirty="0" smtClean="0"/>
              <a:t>politike</a:t>
            </a:r>
            <a:r>
              <a:rPr lang="sr-Latn-ME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shvatimo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ova tri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državnu</a:t>
            </a:r>
            <a:r>
              <a:rPr lang="en-US" dirty="0"/>
              <a:t> </a:t>
            </a:r>
            <a:r>
              <a:rPr lang="en-US" dirty="0" err="1"/>
              <a:t>intervenciju</a:t>
            </a:r>
            <a:r>
              <a:rPr lang="en-US" dirty="0"/>
              <a:t> </a:t>
            </a:r>
            <a:r>
              <a:rPr lang="en-US" dirty="0" err="1" smtClean="0"/>
              <a:t>oblikovala</a:t>
            </a:r>
            <a:r>
              <a:rPr lang="sr-Latn-ME" dirty="0" smtClean="0"/>
              <a:t> </a:t>
            </a:r>
            <a:r>
              <a:rPr lang="en-US" dirty="0" err="1" smtClean="0"/>
              <a:t>današnje</a:t>
            </a:r>
            <a:r>
              <a:rPr lang="en-US" dirty="0" smtClean="0"/>
              <a:t> </a:t>
            </a:r>
            <a:r>
              <a:rPr lang="en-US" dirty="0" err="1"/>
              <a:t>regulatorno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sr-Latn-ME" dirty="0" smtClean="0"/>
              <a:t>N</a:t>
            </a:r>
            <a:r>
              <a:rPr lang="en-US" dirty="0" err="1" smtClean="0"/>
              <a:t>adzorne</a:t>
            </a:r>
            <a:r>
              <a:rPr lang="en-US" dirty="0" smtClean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sr-Latn-ME" dirty="0" smtClean="0"/>
              <a:t>BiH...???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42403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informacija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</a:t>
            </a:r>
            <a:r>
              <a:rPr lang="en-US" b="1" dirty="0" err="1"/>
              <a:t>stoje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raspolaganju</a:t>
            </a:r>
            <a:r>
              <a:rPr lang="en-US" b="1" dirty="0"/>
              <a:t> </a:t>
            </a:r>
            <a:r>
              <a:rPr lang="en-US" b="1" dirty="0" err="1"/>
              <a:t>ulagačima</a:t>
            </a:r>
            <a:endParaRPr lang="en-US" b="1" dirty="0"/>
          </a:p>
          <a:p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rekli</a:t>
            </a:r>
            <a:r>
              <a:rPr lang="en-US" dirty="0"/>
              <a:t> da </a:t>
            </a:r>
            <a:r>
              <a:rPr lang="en-US" dirty="0" err="1"/>
              <a:t>asimetrične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znače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selekcije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To u</a:t>
            </a:r>
            <a:r>
              <a:rPr lang="sr-Latn-ME" dirty="0" smtClean="0"/>
              <a:t> </a:t>
            </a:r>
            <a:r>
              <a:rPr lang="en-US" dirty="0" err="1" smtClean="0"/>
              <a:t>znatnoj</a:t>
            </a:r>
            <a:r>
              <a:rPr lang="en-US" dirty="0" smtClean="0"/>
              <a:t> </a:t>
            </a:r>
            <a:r>
              <a:rPr lang="en-US" dirty="0" err="1"/>
              <a:t>meri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delovanje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Rizična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prikriveni</a:t>
            </a:r>
            <a:r>
              <a:rPr lang="en-US" dirty="0" smtClean="0"/>
              <a:t> </a:t>
            </a:r>
            <a:r>
              <a:rPr lang="en-US" dirty="0" err="1"/>
              <a:t>prevaranti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snažno</a:t>
            </a:r>
            <a:r>
              <a:rPr lang="en-US" dirty="0"/>
              <a:t> </a:t>
            </a:r>
            <a:r>
              <a:rPr lang="en-US" dirty="0" err="1"/>
              <a:t>motivisani</a:t>
            </a:r>
            <a:r>
              <a:rPr lang="en-US" dirty="0"/>
              <a:t> da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HodV</a:t>
            </a:r>
            <a:r>
              <a:rPr lang="en-US" dirty="0"/>
              <a:t> </a:t>
            </a:r>
            <a:r>
              <a:rPr lang="en-US" dirty="0" err="1" smtClean="0"/>
              <a:t>neopreznim</a:t>
            </a:r>
            <a:r>
              <a:rPr lang="sr-Latn-ME" dirty="0" smtClean="0"/>
              <a:t> </a:t>
            </a:r>
            <a:r>
              <a:rPr lang="en-US" dirty="0" err="1" smtClean="0"/>
              <a:t>ulagačima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problem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selekcije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odvratiti</a:t>
            </a:r>
            <a:r>
              <a:rPr lang="en-US" dirty="0"/>
              <a:t> </a:t>
            </a:r>
            <a:r>
              <a:rPr lang="en-US" dirty="0" err="1"/>
              <a:t>ulagače</a:t>
            </a:r>
            <a:r>
              <a:rPr lang="en-US" dirty="0"/>
              <a:t> od </a:t>
            </a:r>
            <a:r>
              <a:rPr lang="en-US" dirty="0" err="1"/>
              <a:t>učešća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nb-NO" dirty="0" smtClean="0"/>
              <a:t>finansijskom </a:t>
            </a:r>
            <a:r>
              <a:rPr lang="nb-NO" dirty="0"/>
              <a:t>tržištu. </a:t>
            </a:r>
            <a:endParaRPr lang="sr-Latn-ME" dirty="0" smtClean="0"/>
          </a:p>
        </p:txBody>
      </p:sp>
    </p:spTree>
    <p:extLst>
      <p:ext uri="{BB962C8B-B14F-4D97-AF65-F5344CB8AC3E}">
        <p14:creationId xmlns="" xmlns:p14="http://schemas.microsoft.com/office/powerpoint/2010/main" val="23092480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r>
              <a:rPr lang="nb-NO" dirty="0"/>
              <a:t>Dale kad je ulagač kupio HodV može se susresti sa problemom</a:t>
            </a:r>
            <a:r>
              <a:rPr lang="sr-Latn-ME" dirty="0"/>
              <a:t> </a:t>
            </a:r>
            <a:r>
              <a:rPr lang="vi-VN" dirty="0"/>
              <a:t>moralnog hazarda tj situacijom kada dužnik ima motiv da uđe u rizičnu situaciju ili</a:t>
            </a:r>
            <a:r>
              <a:rPr lang="sr-Latn-ME" dirty="0"/>
              <a:t> </a:t>
            </a:r>
            <a:r>
              <a:rPr lang="en-US" dirty="0" err="1"/>
              <a:t>motiv</a:t>
            </a:r>
            <a:r>
              <a:rPr lang="en-US" dirty="0"/>
              <a:t> da </a:t>
            </a:r>
            <a:r>
              <a:rPr lang="en-US" dirty="0" err="1"/>
              <a:t>učini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prevaru</a:t>
            </a:r>
            <a:r>
              <a:rPr lang="en-US" dirty="0"/>
              <a:t> ( </a:t>
            </a:r>
            <a:r>
              <a:rPr lang="en-US" dirty="0" err="1"/>
              <a:t>izvlačenje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zarad</a:t>
            </a:r>
            <a:r>
              <a:rPr lang="en-US" dirty="0"/>
              <a:t>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). </a:t>
            </a:r>
            <a:endParaRPr lang="sr-Latn-ME" dirty="0"/>
          </a:p>
          <a:p>
            <a:r>
              <a:rPr lang="en-US" dirty="0"/>
              <a:t>Problem</a:t>
            </a:r>
            <a:r>
              <a:rPr lang="sr-Latn-ME" dirty="0"/>
              <a:t> </a:t>
            </a:r>
            <a:r>
              <a:rPr lang="vi-VN" dirty="0"/>
              <a:t>moralnog hazarda kao što smo rekli takođe može odvratiti ulagače od učešća na</a:t>
            </a:r>
            <a:r>
              <a:rPr lang="sr-Latn-ME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umanji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time</a:t>
            </a:r>
            <a:r>
              <a:rPr lang="sr-Latn-ME" dirty="0"/>
              <a:t> </a:t>
            </a:r>
            <a:r>
              <a:rPr lang="en-US" dirty="0" err="1"/>
              <a:t>poveća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5698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izvorni</a:t>
            </a:r>
            <a:r>
              <a:rPr lang="en-US" dirty="0" smtClean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 </a:t>
            </a:r>
            <a:r>
              <a:rPr lang="pl-PL" dirty="0" smtClean="0"/>
              <a:t>akcija</a:t>
            </a:r>
            <a:r>
              <a:rPr lang="pl-PL" dirty="0"/>
              <a:t>. </a:t>
            </a:r>
          </a:p>
          <a:p>
            <a:r>
              <a:rPr lang="pl-PL" dirty="0"/>
              <a:t>H od V tržišta kapitala dugoročne obveznice i akcije se često nalaze u </a:t>
            </a:r>
            <a:r>
              <a:rPr lang="pl-PL" dirty="0" smtClean="0"/>
              <a:t>posjedu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karakterističan</a:t>
            </a:r>
            <a:r>
              <a:rPr lang="en-US" dirty="0" smtClean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it-IT" dirty="0" smtClean="0"/>
              <a:t>budućnosti </a:t>
            </a:r>
            <a:r>
              <a:rPr lang="it-IT" dirty="0"/>
              <a:t>morati stojati na raspolaganju.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79818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dirty="0"/>
              <a:t>2. Osiguranje stabilnosti finansijskih posrednika</a:t>
            </a:r>
          </a:p>
          <a:p>
            <a:r>
              <a:rPr lang="en-US" dirty="0" err="1"/>
              <a:t>Asimetrične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prouzrokuju</a:t>
            </a:r>
            <a:r>
              <a:rPr lang="en-US" dirty="0"/>
              <a:t> </a:t>
            </a:r>
            <a:r>
              <a:rPr lang="en-US" dirty="0" err="1"/>
              <a:t>kolaps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b="1" dirty="0" err="1"/>
              <a:t>finansijska</a:t>
            </a:r>
            <a:r>
              <a:rPr lang="en-US" b="1" dirty="0"/>
              <a:t> </a:t>
            </a:r>
            <a:r>
              <a:rPr lang="en-US" b="1" dirty="0" err="1"/>
              <a:t>panika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/>
              <a:t>nedostatka</a:t>
            </a:r>
            <a:r>
              <a:rPr lang="en-US" dirty="0"/>
              <a:t>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poverenja</a:t>
            </a:r>
            <a:r>
              <a:rPr lang="en-US" dirty="0"/>
              <a:t> u </a:t>
            </a:r>
            <a:r>
              <a:rPr lang="en-US" dirty="0" err="1" smtClean="0"/>
              <a:t>stabilnost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istima</a:t>
            </a:r>
            <a:r>
              <a:rPr lang="en-US" dirty="0"/>
              <a:t> </a:t>
            </a:r>
            <a:r>
              <a:rPr lang="en-US" dirty="0" err="1"/>
              <a:t>poklonili</a:t>
            </a:r>
            <a:r>
              <a:rPr lang="en-US" dirty="0"/>
              <a:t> </a:t>
            </a:r>
            <a:r>
              <a:rPr lang="en-US" dirty="0" err="1"/>
              <a:t>poverenje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poželeti</a:t>
            </a:r>
            <a:r>
              <a:rPr lang="en-US" dirty="0"/>
              <a:t> da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istih</a:t>
            </a:r>
            <a:r>
              <a:rPr lang="sr-Latn-ME" dirty="0" smtClean="0"/>
              <a:t> </a:t>
            </a:r>
            <a:r>
              <a:rPr lang="en-US" dirty="0" err="1" smtClean="0"/>
              <a:t>povuku</a:t>
            </a:r>
            <a:r>
              <a:rPr lang="en-US" dirty="0" smtClean="0"/>
              <a:t> </a:t>
            </a:r>
            <a:r>
              <a:rPr lang="en-US" dirty="0" err="1"/>
              <a:t>novac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dešava</a:t>
            </a:r>
            <a:r>
              <a:rPr lang="en-US" dirty="0"/>
              <a:t> da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manjih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 smtClean="0"/>
              <a:t>povuče</a:t>
            </a:r>
            <a:r>
              <a:rPr lang="sr-Latn-ME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nesolventnih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solvetnih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institucij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time se </a:t>
            </a:r>
            <a:r>
              <a:rPr lang="en-US" dirty="0" err="1" smtClean="0"/>
              <a:t>stvara</a:t>
            </a:r>
            <a:r>
              <a:rPr lang="sr-Latn-ME" dirty="0" smtClean="0"/>
              <a:t> </a:t>
            </a:r>
            <a:r>
              <a:rPr lang="pl-PL" dirty="0" smtClean="0"/>
              <a:t>takozvana </a:t>
            </a:r>
            <a:r>
              <a:rPr lang="pl-PL" dirty="0"/>
              <a:t>finansijska panika koja deluje po principu domino efekta i koja dovodi </a:t>
            </a:r>
            <a:r>
              <a:rPr lang="pl-PL" dirty="0" smtClean="0"/>
              <a:t>do </a:t>
            </a:r>
            <a:r>
              <a:rPr lang="en-US" dirty="0" err="1" smtClean="0"/>
              <a:t>velikih</a:t>
            </a:r>
            <a:r>
              <a:rPr lang="en-US" dirty="0" smtClean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uzrokuje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celokupnoj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r>
              <a:rPr lang="pl-PL" dirty="0"/>
              <a:t>Zato je vlada uvela regulacije kako bi u </a:t>
            </a:r>
            <a:r>
              <a:rPr lang="pl-PL" dirty="0" smtClean="0"/>
              <a:t>cjelini </a:t>
            </a:r>
            <a:r>
              <a:rPr lang="pl-PL" dirty="0"/>
              <a:t>zaštitila javnost i ekonomiju </a:t>
            </a:r>
            <a:r>
              <a:rPr lang="pl-PL" dirty="0" smtClean="0"/>
              <a:t>od </a:t>
            </a:r>
            <a:r>
              <a:rPr lang="en-US" dirty="0" err="1" smtClean="0"/>
              <a:t>pogubnog</a:t>
            </a:r>
            <a:r>
              <a:rPr lang="en-US" dirty="0" smtClean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panike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91857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Ograničenja</a:t>
            </a:r>
            <a:r>
              <a:rPr lang="en-US" b="1" dirty="0"/>
              <a:t> </a:t>
            </a:r>
            <a:r>
              <a:rPr lang="en-US" b="1" dirty="0" err="1"/>
              <a:t>ulaska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osiguravajuće</a:t>
            </a:r>
            <a:r>
              <a:rPr lang="sr-Latn-ME" dirty="0" smtClean="0"/>
              <a:t> </a:t>
            </a:r>
            <a:r>
              <a:rPr lang="vi-VN" dirty="0" smtClean="0"/>
              <a:t>institucije </a:t>
            </a:r>
            <a:r>
              <a:rPr lang="vi-VN" dirty="0"/>
              <a:t>kao i agencija za kontrolu valute su uveli stroga pravila koja uređuju ko sme </a:t>
            </a:r>
            <a:r>
              <a:rPr lang="vi-VN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sme</a:t>
            </a:r>
            <a:r>
              <a:rPr lang="en-US" dirty="0"/>
              <a:t> </a:t>
            </a:r>
            <a:r>
              <a:rPr lang="en-US" dirty="0" err="1"/>
              <a:t>osnovati</a:t>
            </a:r>
            <a:r>
              <a:rPr lang="en-US" dirty="0"/>
              <a:t> </a:t>
            </a:r>
            <a:r>
              <a:rPr lang="en-US" dirty="0" err="1"/>
              <a:t>instituciju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žele</a:t>
            </a:r>
            <a:r>
              <a:rPr lang="sr-Latn-ME" dirty="0" smtClean="0"/>
              <a:t> </a:t>
            </a:r>
            <a:r>
              <a:rPr lang="en-US" dirty="0" err="1" smtClean="0"/>
              <a:t>osnovati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osiguravajućeg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licencu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rad. </a:t>
            </a:r>
            <a:endParaRPr lang="sr-Latn-ME" dirty="0" smtClean="0"/>
          </a:p>
          <a:p>
            <a:r>
              <a:rPr lang="en-US" dirty="0" err="1" smtClean="0"/>
              <a:t>Licenca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odobrena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 smtClean="0"/>
              <a:t>istaknutim</a:t>
            </a:r>
            <a:r>
              <a:rPr lang="sr-Latn-ME" dirty="0" smtClean="0"/>
              <a:t> </a:t>
            </a:r>
            <a:r>
              <a:rPr lang="en-US" dirty="0" err="1" smtClean="0"/>
              <a:t>subjektima</a:t>
            </a:r>
            <a:r>
              <a:rPr lang="en-US" dirty="0"/>
              <a:t>, </a:t>
            </a:r>
            <a:r>
              <a:rPr lang="en-US" dirty="0" err="1"/>
              <a:t>nepomućene</a:t>
            </a:r>
            <a:r>
              <a:rPr lang="en-US" dirty="0"/>
              <a:t> </a:t>
            </a:r>
            <a:r>
              <a:rPr lang="en-US" dirty="0" err="1"/>
              <a:t>reputacije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početnim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499720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10000"/>
          </a:bodyPr>
          <a:lstStyle/>
          <a:p>
            <a:r>
              <a:rPr lang="vi-VN" b="1" dirty="0"/>
              <a:t>Objavljivanje informacija </a:t>
            </a:r>
            <a:r>
              <a:rPr lang="vi-VN" dirty="0"/>
              <a:t>je regulisano uvođenjem strogih obaveza </a:t>
            </a:r>
            <a:r>
              <a:rPr lang="vi-VN" dirty="0" smtClean="0"/>
              <a:t>izveštavanja</a:t>
            </a:r>
            <a:r>
              <a:rPr lang="sr-Latn-ME" dirty="0" smtClean="0"/>
              <a:t> </a:t>
            </a:r>
            <a:r>
              <a:rPr lang="vi-VN" dirty="0" smtClean="0"/>
              <a:t>za </a:t>
            </a:r>
            <a:r>
              <a:rPr lang="vi-VN" dirty="0"/>
              <a:t>finansijske posrednike. </a:t>
            </a:r>
            <a:endParaRPr lang="sr-Latn-ME" dirty="0" smtClean="0"/>
          </a:p>
          <a:p>
            <a:r>
              <a:rPr lang="vi-VN" dirty="0" smtClean="0"/>
              <a:t>Njihova </a:t>
            </a:r>
            <a:r>
              <a:rPr lang="vi-VN" dirty="0"/>
              <a:t>računovodstva se moraju vršiti po strogo </a:t>
            </a:r>
            <a:r>
              <a:rPr lang="vi-VN" dirty="0" smtClean="0"/>
              <a:t>određenim</a:t>
            </a:r>
            <a:r>
              <a:rPr lang="sr-Latn-ME" dirty="0" smtClean="0"/>
              <a:t> </a:t>
            </a:r>
            <a:r>
              <a:rPr lang="vi-VN" dirty="0" smtClean="0"/>
              <a:t>načelima</a:t>
            </a:r>
            <a:r>
              <a:rPr lang="vi-VN" dirty="0"/>
              <a:t>, a njihove knjige su predmet povremenog nadzora sa obavezom da </a:t>
            </a:r>
            <a:r>
              <a:rPr lang="vi-VN" dirty="0" smtClean="0"/>
              <a:t>određene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izveštaje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imovini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obavezama</a:t>
            </a:r>
            <a:r>
              <a:rPr lang="en-US" dirty="0"/>
              <a:t>, </a:t>
            </a:r>
            <a:r>
              <a:rPr lang="en-US" dirty="0" err="1"/>
              <a:t>zaradama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prodajama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kažnjive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 smtClean="0"/>
              <a:t>povlašćenim</a:t>
            </a:r>
            <a:r>
              <a:rPr lang="sr-Latn-ME" dirty="0" smtClean="0"/>
              <a:t> </a:t>
            </a:r>
            <a:r>
              <a:rPr lang="en-US" dirty="0" err="1" smtClean="0"/>
              <a:t>informacijama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onim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096373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en-US" b="1" dirty="0" err="1"/>
              <a:t>Ograničenja</a:t>
            </a:r>
            <a:r>
              <a:rPr lang="en-US" b="1" dirty="0"/>
              <a:t> </a:t>
            </a:r>
            <a:r>
              <a:rPr lang="en-US" b="1" dirty="0" err="1"/>
              <a:t>ulaganja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aktivnosti</a:t>
            </a:r>
            <a:r>
              <a:rPr lang="en-US" b="1" dirty="0"/>
              <a:t> </a:t>
            </a:r>
            <a:r>
              <a:rPr lang="en-US" dirty="0" err="1"/>
              <a:t>postoje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sr-Latn-ME" dirty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/>
              <a:t>baviti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držati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Da bi se </a:t>
            </a:r>
            <a:r>
              <a:rPr lang="en-US" dirty="0" err="1"/>
              <a:t>postigao</a:t>
            </a:r>
            <a:r>
              <a:rPr lang="en-US" dirty="0"/>
              <a:t> </a:t>
            </a:r>
            <a:r>
              <a:rPr lang="en-US" dirty="0" err="1"/>
              <a:t>osećaj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u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sr-Latn-ME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je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angažmana</a:t>
            </a:r>
            <a:r>
              <a:rPr lang="en-US" dirty="0"/>
              <a:t> u </a:t>
            </a:r>
            <a:r>
              <a:rPr lang="en-US" dirty="0" err="1"/>
              <a:t>rizičnim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Recimo</a:t>
            </a:r>
            <a:r>
              <a:rPr lang="sr-Latn-ME" dirty="0" smtClean="0"/>
              <a:t> </a:t>
            </a:r>
            <a:r>
              <a:rPr lang="en-US" dirty="0" err="1"/>
              <a:t>komercijalno</a:t>
            </a:r>
            <a:r>
              <a:rPr lang="en-US" dirty="0"/>
              <a:t> </a:t>
            </a:r>
            <a:r>
              <a:rPr lang="en-US" dirty="0" err="1"/>
              <a:t>bankarstvo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smelo</a:t>
            </a:r>
            <a:r>
              <a:rPr lang="en-US" dirty="0"/>
              <a:t> da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rizičnijim</a:t>
            </a:r>
            <a:r>
              <a:rPr lang="en-US" dirty="0"/>
              <a:t> </a:t>
            </a:r>
            <a:r>
              <a:rPr lang="en-US" dirty="0" err="1"/>
              <a:t>poduhvatima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bili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32137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dozvoljeni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.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načina</a:t>
            </a:r>
            <a:r>
              <a:rPr lang="en-US" dirty="0" smtClean="0"/>
              <a:t> je </a:t>
            </a:r>
            <a:r>
              <a:rPr lang="en-US" dirty="0" err="1" smtClean="0"/>
              <a:t>zabrana</a:t>
            </a:r>
            <a:r>
              <a:rPr lang="en-US" dirty="0" smtClean="0"/>
              <a:t> </a:t>
            </a:r>
            <a:r>
              <a:rPr lang="en-US" dirty="0" err="1" smtClean="0"/>
              <a:t>držanja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vi-VN" dirty="0" smtClean="0"/>
              <a:t>vrste rizične imovine ili u blažoj verziji ograničavanje držanja rizične aktive na određene</a:t>
            </a:r>
            <a:r>
              <a:rPr lang="sr-Latn-ME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je </a:t>
            </a:r>
            <a:r>
              <a:rPr lang="en-US" dirty="0" err="1" smtClean="0"/>
              <a:t>fondovima</a:t>
            </a:r>
            <a:r>
              <a:rPr lang="en-US" dirty="0" smtClean="0"/>
              <a:t> </a:t>
            </a:r>
            <a:r>
              <a:rPr lang="en-US" dirty="0" err="1" smtClean="0"/>
              <a:t>životnog</a:t>
            </a:r>
            <a:r>
              <a:rPr lang="en-US" dirty="0" smtClean="0"/>
              <a:t>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 err="1" smtClean="0"/>
              <a:t>dozvoljen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ograničeni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akcije</a:t>
            </a:r>
            <a:r>
              <a:rPr lang="en-US" dirty="0" smtClean="0"/>
              <a:t>, a </a:t>
            </a:r>
            <a:r>
              <a:rPr lang="en-US" dirty="0" err="1" smtClean="0"/>
              <a:t>poslovnim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 </a:t>
            </a:r>
            <a:r>
              <a:rPr lang="en-US" dirty="0" err="1" smtClean="0"/>
              <a:t>uopšte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dozvoljeno</a:t>
            </a:r>
            <a:r>
              <a:rPr lang="en-US" dirty="0" smtClean="0"/>
              <a:t> </a:t>
            </a:r>
            <a:r>
              <a:rPr lang="en-US" dirty="0" err="1" smtClean="0"/>
              <a:t>ulaganje</a:t>
            </a:r>
            <a:r>
              <a:rPr lang="en-US" dirty="0" smtClean="0"/>
              <a:t> u </a:t>
            </a:r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podložnosti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čestim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9772004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/>
              <a:t>Osiguranje depozita</a:t>
            </a:r>
            <a:r>
              <a:rPr lang="pt-BR" dirty="0"/>
              <a:t>. Država može osigurati ljude koji </a:t>
            </a:r>
            <a:r>
              <a:rPr lang="pt-BR" dirty="0" smtClean="0"/>
              <a:t>pov</a:t>
            </a:r>
            <a:r>
              <a:rPr lang="sr-Latn-ME" dirty="0" smtClean="0"/>
              <a:t>j</a:t>
            </a:r>
            <a:r>
              <a:rPr lang="pt-BR" dirty="0" smtClean="0"/>
              <a:t>eravaju </a:t>
            </a:r>
            <a:r>
              <a:rPr lang="pt-BR" dirty="0"/>
              <a:t>svoja sredstva</a:t>
            </a:r>
            <a:r>
              <a:rPr lang="sr-Latn-ME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posrednicima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propasti</a:t>
            </a:r>
            <a:r>
              <a:rPr lang="sr-Latn-ME" dirty="0"/>
              <a:t> </a:t>
            </a:r>
            <a:r>
              <a:rPr lang="pl-PL" dirty="0"/>
              <a:t>posrednika. </a:t>
            </a:r>
            <a:endParaRPr lang="pl-PL" dirty="0" smtClean="0"/>
          </a:p>
          <a:p>
            <a:r>
              <a:rPr lang="pl-PL" dirty="0" smtClean="0"/>
              <a:t>Naša </a:t>
            </a:r>
            <a:r>
              <a:rPr lang="pl-PL" dirty="0"/>
              <a:t>agencija je </a:t>
            </a:r>
            <a:r>
              <a:rPr lang="pl-PL" dirty="0" smtClean="0"/>
              <a:t>Agencija </a:t>
            </a:r>
            <a:r>
              <a:rPr lang="pl-PL" dirty="0"/>
              <a:t>za osiguranje </a:t>
            </a:r>
            <a:r>
              <a:rPr lang="pl-PL" dirty="0" smtClean="0"/>
              <a:t>depozita</a:t>
            </a:r>
            <a:r>
              <a:rPr lang="pl-PL" dirty="0"/>
              <a:t> </a:t>
            </a:r>
            <a:r>
              <a:rPr lang="pl-PL" dirty="0" smtClean="0"/>
              <a:t>koja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štediše</a:t>
            </a:r>
            <a:r>
              <a:rPr lang="en-US" dirty="0"/>
              <a:t>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pojedinoj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do </a:t>
            </a:r>
            <a:r>
              <a:rPr lang="en-US" dirty="0" err="1"/>
              <a:t>iznosa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sr-Latn-ME" dirty="0" smtClean="0"/>
              <a:t>50KM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računu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štedionice</a:t>
            </a:r>
            <a:r>
              <a:rPr lang="en-US" dirty="0"/>
              <a:t> </a:t>
            </a:r>
            <a:r>
              <a:rPr lang="en-US" dirty="0" err="1"/>
              <a:t>uplaćuju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ovaj</a:t>
            </a:r>
            <a:r>
              <a:rPr lang="sr-Latn-ME" dirty="0"/>
              <a:t> </a:t>
            </a:r>
            <a:r>
              <a:rPr lang="en-US" dirty="0"/>
              <a:t>fond. </a:t>
            </a:r>
            <a:endParaRPr lang="sr-Latn-ME" dirty="0" smtClean="0"/>
          </a:p>
          <a:p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osiguranih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od </a:t>
            </a:r>
            <a:r>
              <a:rPr lang="en-US" dirty="0" err="1" smtClean="0"/>
              <a:t>banaka</a:t>
            </a:r>
            <a:r>
              <a:rPr lang="sr-Latn-ME" dirty="0" smtClean="0"/>
              <a:t> </a:t>
            </a:r>
            <a:r>
              <a:rPr lang="en-US" dirty="0" err="1" smtClean="0"/>
              <a:t>članica</a:t>
            </a:r>
            <a:r>
              <a:rPr lang="en-US" dirty="0" smtClean="0"/>
              <a:t> </a:t>
            </a:r>
            <a:r>
              <a:rPr lang="en-US" dirty="0" err="1"/>
              <a:t>propadne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850579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Ograničenje</a:t>
            </a:r>
            <a:r>
              <a:rPr lang="en-US" b="1" dirty="0"/>
              <a:t> </a:t>
            </a:r>
            <a:r>
              <a:rPr lang="en-US" b="1" dirty="0" err="1"/>
              <a:t>tržišne</a:t>
            </a:r>
            <a:r>
              <a:rPr lang="en-US" b="1" dirty="0"/>
              <a:t> </a:t>
            </a:r>
            <a:r>
              <a:rPr lang="en-US" b="1" dirty="0" err="1"/>
              <a:t>konkurencije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Političari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izjavljuju</a:t>
            </a:r>
            <a:r>
              <a:rPr lang="en-US" dirty="0"/>
              <a:t> da </a:t>
            </a:r>
            <a:r>
              <a:rPr lang="en-US" dirty="0" err="1" smtClean="0"/>
              <a:t>nekontrolisana</a:t>
            </a:r>
            <a:r>
              <a:rPr lang="sr-Latn-ME" dirty="0" smtClean="0"/>
              <a:t> </a:t>
            </a:r>
            <a:r>
              <a:rPr lang="pl-PL" dirty="0" smtClean="0"/>
              <a:t>konkurencija </a:t>
            </a:r>
            <a:r>
              <a:rPr lang="pl-PL" dirty="0"/>
              <a:t>finansijskih posrednika može dovesti do stečajeva finansijski posrednika </a:t>
            </a:r>
            <a:r>
              <a:rPr lang="pl-PL" dirty="0" smtClean="0"/>
              <a:t>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strada</a:t>
            </a:r>
            <a:r>
              <a:rPr lang="en-US" dirty="0"/>
              <a:t> </a:t>
            </a:r>
            <a:r>
              <a:rPr lang="en-US" dirty="0" err="1"/>
              <a:t>široka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I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dokazi</a:t>
            </a:r>
            <a:r>
              <a:rPr lang="en-US" dirty="0"/>
              <a:t> da je </a:t>
            </a:r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/>
              <a:t>uzrok</a:t>
            </a:r>
            <a:r>
              <a:rPr lang="en-US" dirty="0"/>
              <a:t> </a:t>
            </a:r>
            <a:r>
              <a:rPr lang="en-US" dirty="0" err="1"/>
              <a:t>nevolja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zapadaju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slabi</a:t>
            </a:r>
            <a:r>
              <a:rPr lang="en-US" dirty="0"/>
              <a:t>,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 smtClean="0"/>
              <a:t>postavljaju</a:t>
            </a:r>
            <a:r>
              <a:rPr lang="sr-Latn-ME" dirty="0" smtClean="0"/>
              <a:t> </a:t>
            </a:r>
            <a:r>
              <a:rPr lang="en-US" dirty="0" err="1" smtClean="0"/>
              <a:t>mnoga</a:t>
            </a:r>
            <a:r>
              <a:rPr lang="en-US" dirty="0" smtClean="0"/>
              <a:t> </a:t>
            </a:r>
            <a:r>
              <a:rPr lang="en-US" dirty="0" err="1"/>
              <a:t>restriktivna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restriktivnih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 smtClean="0"/>
              <a:t>novih</a:t>
            </a:r>
            <a:r>
              <a:rPr lang="sr-Latn-ME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/>
              <a:t>lokacija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/>
              <a:t>podružnica</a:t>
            </a:r>
            <a:r>
              <a:rPr lang="en-US" dirty="0"/>
              <a:t>, </a:t>
            </a:r>
            <a:r>
              <a:rPr lang="en-US" dirty="0" err="1"/>
              <a:t>poreklo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36410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1" dirty="0"/>
              <a:t>Ograničenje kamatnih stopa </a:t>
            </a:r>
            <a:r>
              <a:rPr lang="vi-VN" dirty="0"/>
              <a:t>je takođe u duhu sputavanja tržišne konkurencije.</a:t>
            </a:r>
          </a:p>
          <a:p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Danas</a:t>
            </a:r>
            <a:r>
              <a:rPr lang="sr-Latn-ME" dirty="0" smtClean="0"/>
              <a:t> </a:t>
            </a:r>
            <a:r>
              <a:rPr lang="en-US" dirty="0"/>
              <a:t>je ova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ukinuta</a:t>
            </a:r>
            <a:r>
              <a:rPr lang="en-US" dirty="0"/>
              <a:t>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="" xmlns:p14="http://schemas.microsoft.com/office/powerpoint/2010/main" val="23943975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-171400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vi-VN" b="1" dirty="0"/>
              <a:t>3. Unapređivanje kontrole monetarne politike</a:t>
            </a:r>
          </a:p>
          <a:p>
            <a:r>
              <a:rPr lang="vi-VN" dirty="0"/>
              <a:t>Sa obzirom da banke imaju važnu ulogu u određivanju ponude novca, veliki </a:t>
            </a:r>
            <a:r>
              <a:rPr lang="vi-VN" dirty="0" smtClean="0"/>
              <a:t>d</a:t>
            </a:r>
            <a:r>
              <a:rPr lang="sr-Latn-ME" dirty="0" smtClean="0"/>
              <a:t>i</a:t>
            </a:r>
            <a:r>
              <a:rPr lang="vi-VN" dirty="0" smtClean="0"/>
              <a:t>o</a:t>
            </a:r>
            <a:r>
              <a:rPr lang="sr-Latn-ME" dirty="0" smtClean="0"/>
              <a:t> </a:t>
            </a:r>
            <a:r>
              <a:rPr lang="vi-VN" dirty="0" smtClean="0"/>
              <a:t>regulative </a:t>
            </a:r>
            <a:r>
              <a:rPr lang="vi-VN" dirty="0"/>
              <a:t>finansijskih posrednika je sastavljen u cilju unapređivanja kontrole </a:t>
            </a:r>
            <a:r>
              <a:rPr lang="vi-VN" dirty="0" smtClean="0"/>
              <a:t>nad</a:t>
            </a:r>
            <a:r>
              <a:rPr lang="sr-Latn-ME" dirty="0" smtClean="0"/>
              <a:t> </a:t>
            </a:r>
            <a:r>
              <a:rPr lang="pl-PL" dirty="0" smtClean="0"/>
              <a:t>ponudom </a:t>
            </a:r>
            <a:r>
              <a:rPr lang="pl-PL" dirty="0"/>
              <a:t>novca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Jedna od regulacija iz te familije je nama dobro poznata </a:t>
            </a:r>
            <a:r>
              <a:rPr lang="pl-PL" dirty="0" smtClean="0"/>
              <a:t>obavezna </a:t>
            </a:r>
            <a:r>
              <a:rPr lang="en-US" dirty="0" err="1" smtClean="0"/>
              <a:t>rezerva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dužne</a:t>
            </a:r>
            <a:r>
              <a:rPr lang="en-US" dirty="0"/>
              <a:t> da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drže</a:t>
            </a:r>
            <a:r>
              <a:rPr lang="sr-Latn-ME" dirty="0" smtClean="0"/>
              <a:t> </a:t>
            </a:r>
            <a:r>
              <a:rPr lang="en-US" dirty="0" err="1" smtClean="0"/>
              <a:t>propisani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objasniti</a:t>
            </a:r>
            <a:r>
              <a:rPr lang="en-US" dirty="0"/>
              <a:t> </a:t>
            </a:r>
            <a:r>
              <a:rPr lang="en-US" dirty="0" err="1"/>
              <a:t>potrebom</a:t>
            </a:r>
            <a:r>
              <a:rPr lang="en-US" dirty="0"/>
              <a:t> </a:t>
            </a:r>
            <a:r>
              <a:rPr lang="en-US" dirty="0" err="1" smtClean="0"/>
              <a:t>države</a:t>
            </a:r>
            <a:r>
              <a:rPr lang="sr-Latn-ME" dirty="0" smtClean="0"/>
              <a:t> </a:t>
            </a:r>
            <a:r>
              <a:rPr lang="vi-VN" dirty="0" smtClean="0"/>
              <a:t>da </a:t>
            </a:r>
            <a:r>
              <a:rPr lang="vi-VN" dirty="0"/>
              <a:t>kontroliše novčanu masu u opticaju svojom ulogom u otklanjanju </a:t>
            </a:r>
            <a:r>
              <a:rPr lang="vi-VN" dirty="0" smtClean="0"/>
              <a:t>nepov</a:t>
            </a:r>
            <a:r>
              <a:rPr lang="sr-Latn-ME" dirty="0" smtClean="0"/>
              <a:t>j</a:t>
            </a:r>
            <a:r>
              <a:rPr lang="vi-VN" dirty="0" smtClean="0"/>
              <a:t>erenja građana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dešavanja</a:t>
            </a:r>
            <a:r>
              <a:rPr lang="en-US" dirty="0"/>
              <a:t> </a:t>
            </a:r>
            <a:r>
              <a:rPr lang="en-US" dirty="0" err="1"/>
              <a:t>čestih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izbegavaju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umanjuju</a:t>
            </a:r>
            <a:r>
              <a:rPr lang="en-US" dirty="0" smtClean="0"/>
              <a:t> </a:t>
            </a:r>
            <a:r>
              <a:rPr lang="en-US" dirty="0" err="1"/>
              <a:t>šanse</a:t>
            </a:r>
            <a:r>
              <a:rPr lang="en-US" dirty="0"/>
              <a:t> </a:t>
            </a:r>
            <a:r>
              <a:rPr lang="sr-Latn-ME" dirty="0" err="1"/>
              <a:t>z</a:t>
            </a:r>
            <a:r>
              <a:rPr lang="en-US" dirty="0" smtClean="0"/>
              <a:t>a </a:t>
            </a:r>
            <a:r>
              <a:rPr lang="en-US" dirty="0" err="1"/>
              <a:t>nekontrolisane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2487701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Finansijski</a:t>
            </a:r>
            <a:r>
              <a:rPr lang="en-US" b="1" dirty="0"/>
              <a:t> </a:t>
            </a:r>
            <a:r>
              <a:rPr lang="en-US" b="1" dirty="0" err="1"/>
              <a:t>instrumenti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b="1" i="1" dirty="0" err="1"/>
              <a:t>Hartije</a:t>
            </a:r>
            <a:r>
              <a:rPr lang="en-US" b="1" i="1" dirty="0"/>
              <a:t> od </a:t>
            </a:r>
            <a:r>
              <a:rPr lang="en-US" b="1" i="1" dirty="0" err="1" smtClean="0"/>
              <a:t>vr</a:t>
            </a:r>
            <a:r>
              <a:rPr lang="sr-Latn-ME" b="1" i="1" dirty="0" smtClean="0"/>
              <a:t>ij</a:t>
            </a:r>
            <a:r>
              <a:rPr lang="en-US" b="1" i="1" dirty="0" err="1" smtClean="0"/>
              <a:t>ednosti</a:t>
            </a:r>
            <a:endParaRPr lang="en-US" b="1" i="1" dirty="0"/>
          </a:p>
          <a:p>
            <a:pPr marL="0" indent="0">
              <a:buNone/>
            </a:pPr>
            <a:r>
              <a:rPr lang="en-US" i="1" dirty="0"/>
              <a:t>a) </a:t>
            </a:r>
            <a:r>
              <a:rPr lang="en-US" i="1" dirty="0" err="1"/>
              <a:t>osnovne</a:t>
            </a:r>
            <a:r>
              <a:rPr lang="en-US" i="1" dirty="0"/>
              <a:t> </a:t>
            </a:r>
            <a:r>
              <a:rPr lang="en-US" i="1" dirty="0" err="1"/>
              <a:t>hartije</a:t>
            </a:r>
            <a:r>
              <a:rPr lang="en-US" i="1" dirty="0"/>
              <a:t> </a:t>
            </a:r>
            <a:r>
              <a:rPr lang="en-US" i="1" dirty="0" smtClean="0"/>
              <a:t>od</a:t>
            </a:r>
            <a:r>
              <a:rPr lang="sr-Latn-ME" i="1" dirty="0" smtClean="0"/>
              <a:t> </a:t>
            </a:r>
            <a:r>
              <a:rPr lang="en-US" i="1" dirty="0" err="1" smtClean="0"/>
              <a:t>vr</a:t>
            </a:r>
            <a:r>
              <a:rPr lang="sr-Latn-ME" i="1" dirty="0" smtClean="0"/>
              <a:t>ij</a:t>
            </a:r>
            <a:r>
              <a:rPr lang="en-US" i="1" dirty="0" err="1" smtClean="0"/>
              <a:t>ednosti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dužnicke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Vlasnicke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b="1" i="1" dirty="0" err="1"/>
              <a:t>Depoziti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b="1" i="1" dirty="0" err="1"/>
              <a:t>Potraživanja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b="1" i="1" dirty="0" err="1"/>
              <a:t>Finansijska</a:t>
            </a:r>
            <a:r>
              <a:rPr lang="en-US" b="1" i="1" dirty="0"/>
              <a:t> </a:t>
            </a:r>
            <a:r>
              <a:rPr lang="en-US" b="1" i="1" dirty="0" err="1"/>
              <a:t>prava</a:t>
            </a:r>
            <a:endParaRPr lang="en-US" b="1" i="1" dirty="0"/>
          </a:p>
          <a:p>
            <a:pPr marL="0" indent="0">
              <a:buNone/>
            </a:pPr>
            <a:r>
              <a:rPr lang="en-US" i="1" dirty="0"/>
              <a:t>b) </a:t>
            </a:r>
            <a:r>
              <a:rPr lang="en-US" i="1" dirty="0" err="1"/>
              <a:t>izvedene</a:t>
            </a:r>
            <a:r>
              <a:rPr lang="en-US" i="1" dirty="0"/>
              <a:t> </a:t>
            </a:r>
            <a:r>
              <a:rPr lang="en-US" i="1" dirty="0" err="1"/>
              <a:t>hartije</a:t>
            </a:r>
            <a:r>
              <a:rPr lang="en-US" i="1" dirty="0"/>
              <a:t> </a:t>
            </a:r>
            <a:r>
              <a:rPr lang="en-US" i="1" dirty="0" smtClean="0"/>
              <a:t>od</a:t>
            </a:r>
            <a:r>
              <a:rPr lang="sr-Latn-ME" i="1" dirty="0" smtClean="0"/>
              <a:t> </a:t>
            </a:r>
            <a:r>
              <a:rPr lang="en-US" i="1" dirty="0" err="1" smtClean="0"/>
              <a:t>vr</a:t>
            </a:r>
            <a:r>
              <a:rPr lang="sr-Latn-ME" i="1" dirty="0" smtClean="0"/>
              <a:t>ij</a:t>
            </a:r>
            <a:r>
              <a:rPr lang="en-US" i="1" dirty="0" err="1" smtClean="0"/>
              <a:t>ednosti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fjucers</a:t>
            </a:r>
            <a:r>
              <a:rPr lang="en-US" dirty="0"/>
              <a:t> </a:t>
            </a:r>
            <a:r>
              <a:rPr lang="en-US" dirty="0" err="1"/>
              <a:t>ugovori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opcijski</a:t>
            </a:r>
            <a:r>
              <a:rPr lang="en-US" dirty="0"/>
              <a:t> </a:t>
            </a:r>
            <a:r>
              <a:rPr lang="en-US" dirty="0" err="1"/>
              <a:t>ugovori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svop</a:t>
            </a:r>
            <a:r>
              <a:rPr lang="en-US" dirty="0"/>
              <a:t> </a:t>
            </a:r>
            <a:r>
              <a:rPr lang="en-US" dirty="0" err="1"/>
              <a:t>ugovori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b="1" i="1" dirty="0" err="1"/>
              <a:t>Devize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devizni</a:t>
            </a:r>
            <a:r>
              <a:rPr lang="en-US" b="1" i="1" dirty="0"/>
              <a:t> </a:t>
            </a:r>
            <a:r>
              <a:rPr lang="en-US" b="1" i="1" dirty="0" err="1"/>
              <a:t>kursevi</a:t>
            </a:r>
            <a:endParaRPr lang="en-US" b="1" i="1" dirty="0"/>
          </a:p>
          <a:p>
            <a:pPr marL="0" indent="0">
              <a:buNone/>
            </a:pPr>
            <a:r>
              <a:rPr lang="it-IT" dirty="0"/>
              <a:t>6. </a:t>
            </a:r>
            <a:r>
              <a:rPr lang="it-IT" b="1" i="1" dirty="0"/>
              <a:t>Zlato i plemeniti metali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9777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 smtClean="0"/>
              <a:t>1. </a:t>
            </a:r>
            <a:r>
              <a:rPr lang="en-US" b="1" dirty="0" err="1" smtClean="0"/>
              <a:t>Internacionalizacija</a:t>
            </a:r>
            <a:r>
              <a:rPr lang="en-US" b="1" dirty="0" smtClean="0"/>
              <a:t> </a:t>
            </a:r>
            <a:r>
              <a:rPr lang="en-US" b="1" dirty="0" err="1"/>
              <a:t>finansijskih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r>
              <a:rPr lang="en-US" dirty="0"/>
              <a:t>U </a:t>
            </a:r>
            <a:r>
              <a:rPr lang="en-US" dirty="0" err="1"/>
              <a:t>zadnjih</a:t>
            </a:r>
            <a:r>
              <a:rPr lang="en-US" dirty="0"/>
              <a:t> </a:t>
            </a:r>
            <a:r>
              <a:rPr lang="sr-Latn-ME" dirty="0" smtClean="0"/>
              <a:t>tri</a:t>
            </a:r>
            <a:r>
              <a:rPr lang="en-US" dirty="0" err="1" smtClean="0"/>
              <a:t>deset</a:t>
            </a:r>
            <a:r>
              <a:rPr lang="en-US" dirty="0" smtClean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je do </a:t>
            </a:r>
            <a:r>
              <a:rPr lang="en-US" dirty="0" err="1"/>
              <a:t>intenzivnog</a:t>
            </a:r>
            <a:r>
              <a:rPr lang="en-US" dirty="0"/>
              <a:t> </a:t>
            </a:r>
            <a:r>
              <a:rPr lang="en-US" dirty="0" err="1"/>
              <a:t>trenda</a:t>
            </a:r>
            <a:r>
              <a:rPr lang="en-US" dirty="0"/>
              <a:t> </a:t>
            </a:r>
            <a:r>
              <a:rPr lang="en-US" dirty="0" err="1" smtClean="0"/>
              <a:t>internacionalizacije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Došlo</a:t>
            </a:r>
            <a:r>
              <a:rPr lang="en-US" dirty="0" smtClean="0"/>
              <a:t> </a:t>
            </a:r>
            <a:r>
              <a:rPr lang="en-US" dirty="0"/>
              <a:t>je do </a:t>
            </a:r>
            <a:r>
              <a:rPr lang="en-US" dirty="0" err="1"/>
              <a:t>ubrzane</a:t>
            </a:r>
            <a:r>
              <a:rPr lang="en-US" dirty="0"/>
              <a:t> </a:t>
            </a: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Japana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uticalo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ekspanziju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vi-VN" dirty="0" smtClean="0"/>
              <a:t>aktivnosti.</a:t>
            </a:r>
            <a:endParaRPr lang="sr-Latn-ME" dirty="0" smtClean="0"/>
          </a:p>
          <a:p>
            <a:r>
              <a:rPr lang="vi-VN" dirty="0" smtClean="0"/>
              <a:t> </a:t>
            </a:r>
            <a:endParaRPr lang="sr-Latn-ME" dirty="0" smtClean="0"/>
          </a:p>
        </p:txBody>
      </p:sp>
    </p:spTree>
    <p:extLst>
      <p:ext uri="{BB962C8B-B14F-4D97-AF65-F5344CB8AC3E}">
        <p14:creationId xmlns="" xmlns:p14="http://schemas.microsoft.com/office/powerpoint/2010/main" val="28675241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9336"/>
            <a:ext cx="8886356" cy="6485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212702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/>
              <a:t>Razvoj</a:t>
            </a:r>
            <a:r>
              <a:rPr lang="en-US" b="1" dirty="0"/>
              <a:t> </a:t>
            </a:r>
            <a:r>
              <a:rPr lang="en-US" b="1" dirty="0" err="1"/>
              <a:t>finansijskog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XIV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XV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trgovanje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• XVI </a:t>
            </a:r>
            <a:r>
              <a:rPr lang="it-IT" dirty="0" smtClean="0"/>
              <a:t>v</a:t>
            </a:r>
            <a:r>
              <a:rPr lang="sr-Latn-ME" dirty="0" smtClean="0"/>
              <a:t>ij</a:t>
            </a:r>
            <a:r>
              <a:rPr lang="it-IT" dirty="0" smtClean="0"/>
              <a:t>ek </a:t>
            </a:r>
            <a:r>
              <a:rPr lang="it-IT" dirty="0"/>
              <a:t>– prve berze (Pariz 1563 i London 1566. godina)</a:t>
            </a:r>
          </a:p>
          <a:p>
            <a:pPr marL="0" indent="0">
              <a:buNone/>
            </a:pPr>
            <a:r>
              <a:rPr lang="en-US" dirty="0"/>
              <a:t>• XIX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/>
              <a:t>– </a:t>
            </a:r>
            <a:r>
              <a:rPr lang="en-US" dirty="0" err="1"/>
              <a:t>jacanje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industrije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berzi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X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ekspanzija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kraj XIX </a:t>
            </a:r>
            <a:r>
              <a:rPr lang="pl-PL" dirty="0" smtClean="0"/>
              <a:t>vijeka </a:t>
            </a:r>
            <a:r>
              <a:rPr lang="pl-PL" dirty="0"/>
              <a:t>– prve pisane teorije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/>
              <a:t>Ben </a:t>
            </a:r>
            <a:r>
              <a:rPr lang="en-US" i="1" dirty="0" err="1"/>
              <a:t>Baverk</a:t>
            </a:r>
            <a:r>
              <a:rPr lang="en-US" i="1" dirty="0"/>
              <a:t>, </a:t>
            </a:r>
            <a:r>
              <a:rPr lang="en-US" i="1" dirty="0" err="1"/>
              <a:t>Hajek</a:t>
            </a:r>
            <a:r>
              <a:rPr lang="en-US" i="1" dirty="0"/>
              <a:t>, </a:t>
            </a:r>
            <a:r>
              <a:rPr lang="en-US" i="1" dirty="0" err="1"/>
              <a:t>Fišer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 err="1"/>
              <a:t>teorije</a:t>
            </a:r>
            <a:r>
              <a:rPr lang="en-US" dirty="0"/>
              <a:t> o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kretanju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Kejnz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preferencije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i="1" dirty="0" err="1"/>
              <a:t>Modiljani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Miler </a:t>
            </a:r>
            <a:r>
              <a:rPr lang="en-US" dirty="0"/>
              <a:t>(</a:t>
            </a:r>
            <a:r>
              <a:rPr lang="en-US" dirty="0" err="1"/>
              <a:t>teorija</a:t>
            </a:r>
            <a:r>
              <a:rPr lang="en-US" dirty="0"/>
              <a:t> o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ravnotežnih</a:t>
            </a:r>
            <a:r>
              <a:rPr lang="en-US" dirty="0"/>
              <a:t> </a:t>
            </a:r>
            <a:r>
              <a:rPr lang="en-US" dirty="0" err="1"/>
              <a:t>kamatnih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stopa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Šarp</a:t>
            </a:r>
            <a:r>
              <a:rPr lang="en-US" i="1" dirty="0"/>
              <a:t> </a:t>
            </a:r>
            <a:r>
              <a:rPr lang="en-US" dirty="0"/>
              <a:t>(CAMP model)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Samjuelson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efikasnih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/>
              <a:t>Lukas </a:t>
            </a:r>
            <a:r>
              <a:rPr lang="en-US" dirty="0"/>
              <a:t>(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racionalnih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ekivanja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Ros</a:t>
            </a:r>
            <a:r>
              <a:rPr lang="en-US" i="1" dirty="0"/>
              <a:t> </a:t>
            </a:r>
            <a:r>
              <a:rPr lang="en-US" dirty="0"/>
              <a:t>(APT model)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Blek</a:t>
            </a:r>
            <a:r>
              <a:rPr lang="en-US" i="1" dirty="0"/>
              <a:t>, </a:t>
            </a:r>
            <a:r>
              <a:rPr lang="en-US" i="1" dirty="0" err="1"/>
              <a:t>Šouls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Merton </a:t>
            </a:r>
            <a:r>
              <a:rPr lang="en-US" dirty="0"/>
              <a:t>(</a:t>
            </a:r>
            <a:r>
              <a:rPr lang="en-US" dirty="0" err="1"/>
              <a:t>teorije</a:t>
            </a:r>
            <a:r>
              <a:rPr lang="en-US" dirty="0"/>
              <a:t> o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derivata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2270685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35" y="548680"/>
            <a:ext cx="6415130" cy="5577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975208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205737" cy="575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922052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Preusm</a:t>
            </a:r>
            <a:r>
              <a:rPr lang="sr-Latn-ME" dirty="0" smtClean="0"/>
              <a:t>j</a:t>
            </a:r>
            <a:r>
              <a:rPr lang="en-US" dirty="0" err="1" smtClean="0"/>
              <a:t>eravanje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od</a:t>
            </a:r>
          </a:p>
          <a:p>
            <a:pPr marL="0" indent="0">
              <a:buNone/>
            </a:pPr>
            <a:r>
              <a:rPr lang="en-US" dirty="0" err="1"/>
              <a:t>suficitarnih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deficitarnim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Efikasna mobilizacija i optimalna alokacija</a:t>
            </a:r>
          </a:p>
          <a:p>
            <a:pPr marL="0" indent="0">
              <a:buNone/>
            </a:pP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Povecanje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Brza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informaciona</a:t>
            </a:r>
            <a:r>
              <a:rPr lang="en-US" dirty="0"/>
              <a:t> </a:t>
            </a:r>
            <a:r>
              <a:rPr lang="en-US" dirty="0" err="1"/>
              <a:t>osnova</a:t>
            </a:r>
            <a:endParaRPr lang="en-US" dirty="0"/>
          </a:p>
          <a:p>
            <a:pPr marL="0" indent="0">
              <a:buNone/>
            </a:pPr>
            <a:r>
              <a:rPr lang="nn-NO" dirty="0"/>
              <a:t>• Kvantitet, kvalitet i kontinuitet u obavljanju</a:t>
            </a:r>
          </a:p>
          <a:p>
            <a:pPr marL="0" indent="0">
              <a:buNone/>
            </a:pP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Lakši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004075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35" y="1600200"/>
            <a:ext cx="641513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158942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Interno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Dužnicko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Promptno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50414512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Interno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en-US" b="1" i="1" dirty="0" err="1"/>
              <a:t>Kriterijum</a:t>
            </a:r>
            <a:r>
              <a:rPr lang="en-US" b="1" i="1" dirty="0"/>
              <a:t>: </a:t>
            </a:r>
            <a:r>
              <a:rPr lang="en-US" b="1" i="1" dirty="0" err="1"/>
              <a:t>mesto</a:t>
            </a:r>
            <a:r>
              <a:rPr lang="en-US" b="1" i="1" dirty="0"/>
              <a:t> </a:t>
            </a:r>
            <a:r>
              <a:rPr lang="en-US" b="1" i="1" dirty="0" err="1"/>
              <a:t>obavljanja</a:t>
            </a:r>
            <a:r>
              <a:rPr lang="en-US" b="1" i="1" dirty="0"/>
              <a:t> </a:t>
            </a:r>
            <a:r>
              <a:rPr lang="en-US" b="1" i="1" dirty="0" err="1"/>
              <a:t>transakcija</a:t>
            </a:r>
            <a:endParaRPr lang="en-US" b="1" i="1" dirty="0"/>
          </a:p>
          <a:p>
            <a:pPr marL="0" indent="0">
              <a:buNone/>
            </a:pPr>
            <a:r>
              <a:rPr lang="it-IT" dirty="0"/>
              <a:t>• </a:t>
            </a:r>
            <a:r>
              <a:rPr lang="it-IT" b="1" i="1" dirty="0"/>
              <a:t>Interno tržište </a:t>
            </a:r>
            <a:r>
              <a:rPr lang="it-IT" dirty="0"/>
              <a:t>može biti organizovano kao</a:t>
            </a:r>
          </a:p>
          <a:p>
            <a:pPr marL="0" indent="0">
              <a:buNone/>
            </a:pPr>
            <a:r>
              <a:rPr lang="pl-PL" dirty="0" smtClean="0"/>
              <a:t>domaće </a:t>
            </a:r>
            <a:r>
              <a:rPr lang="pl-PL" dirty="0"/>
              <a:t>i strano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Na njemu se trguje </a:t>
            </a:r>
            <a:r>
              <a:rPr lang="pl-PL" dirty="0" smtClean="0"/>
              <a:t>finansijskim </a:t>
            </a:r>
            <a:r>
              <a:rPr lang="en-US" dirty="0" err="1" smtClean="0"/>
              <a:t>instrumentima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denominovani</a:t>
            </a:r>
            <a:r>
              <a:rPr lang="en-US" dirty="0"/>
              <a:t> u </a:t>
            </a:r>
            <a:r>
              <a:rPr lang="en-US" dirty="0" err="1" smtClean="0"/>
              <a:t>valuti</a:t>
            </a:r>
            <a:r>
              <a:rPr lang="sr-Latn-ME" dirty="0" smtClean="0"/>
              <a:t> </a:t>
            </a:r>
            <a:r>
              <a:rPr lang="pl-PL" dirty="0" smtClean="0"/>
              <a:t>zemlje </a:t>
            </a:r>
            <a:r>
              <a:rPr lang="pl-PL" dirty="0"/>
              <a:t>u kojoj se prodaju.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i="1" dirty="0" err="1"/>
              <a:t>Eksterno</a:t>
            </a:r>
            <a:r>
              <a:rPr lang="en-US" b="1" i="1" dirty="0"/>
              <a:t> </a:t>
            </a:r>
            <a:r>
              <a:rPr lang="en-US" b="1" i="1" dirty="0" err="1"/>
              <a:t>tržište</a:t>
            </a:r>
            <a:r>
              <a:rPr lang="en-US" b="1" i="1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trgovinu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ija</a:t>
            </a:r>
            <a:r>
              <a:rPr lang="en-US" dirty="0" smtClean="0"/>
              <a:t> </a:t>
            </a:r>
            <a:r>
              <a:rPr lang="en-US" dirty="0" err="1"/>
              <a:t>valuta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denominacije nije valuta zemlje u kojoj se ti</a:t>
            </a:r>
          </a:p>
          <a:p>
            <a:pPr marL="0" indent="0">
              <a:buNone/>
            </a:pP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(</a:t>
            </a:r>
            <a:r>
              <a:rPr lang="en-US" dirty="0" err="1"/>
              <a:t>evrovalutni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7600357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Dužni</a:t>
            </a:r>
            <a:r>
              <a:rPr lang="sr-Latn-ME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fi-FI" b="1" i="1" dirty="0"/>
              <a:t>Kriterijum vrsta hartija od </a:t>
            </a:r>
            <a:r>
              <a:rPr lang="fi-FI" b="1" i="1" dirty="0" smtClean="0"/>
              <a:t>vr</a:t>
            </a:r>
            <a:r>
              <a:rPr lang="sr-Latn-ME" b="1" i="1" dirty="0" smtClean="0"/>
              <a:t>ij</a:t>
            </a:r>
            <a:r>
              <a:rPr lang="fi-FI" b="1" i="1" dirty="0" smtClean="0"/>
              <a:t>ednosti</a:t>
            </a:r>
            <a:endParaRPr lang="fi-FI" b="1" i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Dužnicko</a:t>
            </a:r>
            <a:r>
              <a:rPr lang="en-US" i="1" dirty="0"/>
              <a:t> </a:t>
            </a:r>
            <a:r>
              <a:rPr lang="en-US" i="1" dirty="0" err="1"/>
              <a:t>tržište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emitovanjem</a:t>
            </a:r>
            <a:r>
              <a:rPr lang="en-US" dirty="0"/>
              <a:t> </a:t>
            </a:r>
            <a:r>
              <a:rPr lang="en-US" dirty="0" err="1"/>
              <a:t>dužnickih</a:t>
            </a:r>
            <a:r>
              <a:rPr lang="en-US" dirty="0"/>
              <a:t> </a:t>
            </a:r>
            <a:r>
              <a:rPr lang="en-US" dirty="0" err="1"/>
              <a:t>hartija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 smtClean="0"/>
              <a:t>Vlasni</a:t>
            </a:r>
            <a:r>
              <a:rPr lang="sr-Latn-ME" i="1" dirty="0" smtClean="0"/>
              <a:t>č</a:t>
            </a:r>
            <a:r>
              <a:rPr lang="en-US" i="1" dirty="0" err="1" smtClean="0"/>
              <a:t>ko</a:t>
            </a:r>
            <a:r>
              <a:rPr lang="en-US" i="1" dirty="0" smtClean="0"/>
              <a:t> </a:t>
            </a:r>
            <a:r>
              <a:rPr lang="en-US" i="1" dirty="0" err="1"/>
              <a:t>tržište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emitovanjem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07086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en-US" b="1" i="1" dirty="0" err="1"/>
              <a:t>Kriterijum</a:t>
            </a:r>
            <a:r>
              <a:rPr lang="en-US" b="1" i="1" dirty="0"/>
              <a:t>: </a:t>
            </a:r>
            <a:r>
              <a:rPr lang="en-US" b="1" i="1" dirty="0" err="1"/>
              <a:t>priroda</a:t>
            </a:r>
            <a:r>
              <a:rPr lang="en-US" b="1" i="1" dirty="0"/>
              <a:t> </a:t>
            </a:r>
            <a:r>
              <a:rPr lang="en-US" b="1" i="1" dirty="0" err="1"/>
              <a:t>pojedinih</a:t>
            </a:r>
            <a:r>
              <a:rPr lang="en-US" b="1" i="1" dirty="0"/>
              <a:t> </a:t>
            </a:r>
            <a:r>
              <a:rPr lang="en-US" b="1" i="1" dirty="0" err="1"/>
              <a:t>finansijskih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 err="1"/>
              <a:t>transakcija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Primarno</a:t>
            </a:r>
            <a:r>
              <a:rPr lang="en-US" i="1" dirty="0"/>
              <a:t> </a:t>
            </a:r>
            <a:r>
              <a:rPr lang="en-US" i="1" dirty="0" err="1"/>
              <a:t>tržište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</a:t>
            </a:r>
          </a:p>
          <a:p>
            <a:pPr marL="0" indent="0">
              <a:buNone/>
            </a:pP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Sekundarno</a:t>
            </a:r>
            <a:r>
              <a:rPr lang="en-US" i="1" dirty="0"/>
              <a:t> </a:t>
            </a:r>
            <a:r>
              <a:rPr lang="en-US" i="1" dirty="0" err="1"/>
              <a:t>tržište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naredna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ga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javnost</a:t>
            </a:r>
            <a:r>
              <a:rPr lang="en-US" dirty="0"/>
              <a:t>, </a:t>
            </a:r>
            <a:r>
              <a:rPr lang="en-US" dirty="0" err="1"/>
              <a:t>kontinuelnost</a:t>
            </a:r>
            <a:r>
              <a:rPr lang="en-US" dirty="0"/>
              <a:t>, </a:t>
            </a:r>
            <a:r>
              <a:rPr lang="en-US" dirty="0" err="1"/>
              <a:t>objektivno</a:t>
            </a:r>
            <a:endParaRPr lang="en-US" dirty="0"/>
          </a:p>
          <a:p>
            <a:pPr marL="0" indent="0">
              <a:buNone/>
            </a:pPr>
            <a:r>
              <a:rPr lang="pl-PL" dirty="0" smtClean="0"/>
              <a:t>određivanje cijene </a:t>
            </a:r>
            <a:r>
              <a:rPr lang="pl-PL" dirty="0"/>
              <a:t>hartija od </a:t>
            </a:r>
            <a:r>
              <a:rPr lang="pl-PL" dirty="0" smtClean="0"/>
              <a:t>vrijednosti</a:t>
            </a:r>
            <a:r>
              <a:rPr lang="pl-PL" dirty="0"/>
              <a:t>,</a:t>
            </a:r>
          </a:p>
          <a:p>
            <a:pPr marL="0" indent="0">
              <a:buNone/>
            </a:pPr>
            <a:r>
              <a:rPr lang="en-US" dirty="0" err="1"/>
              <a:t>diverzifikacija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</a:t>
            </a:r>
          </a:p>
        </p:txBody>
      </p:sp>
    </p:spTree>
    <p:extLst>
      <p:ext uri="{BB962C8B-B14F-4D97-AF65-F5344CB8AC3E}">
        <p14:creationId xmlns="" xmlns:p14="http://schemas.microsoft.com/office/powerpoint/2010/main" val="2179041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vi-VN" dirty="0"/>
              <a:t>Danas su međunarodna tržišta kapitala jedan od vodećih centara prikupljanja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trend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uticao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internacionalizaciju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ubrzani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informaciono</a:t>
            </a:r>
            <a:r>
              <a:rPr lang="sr-Latn-ME" dirty="0"/>
              <a:t> </a:t>
            </a:r>
            <a:r>
              <a:rPr lang="en-US" dirty="0" err="1"/>
              <a:t>telekomunikacionih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="" xmlns:p14="http://schemas.microsoft.com/office/powerpoint/2010/main" val="29636199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en-US" b="1" i="1" dirty="0" err="1"/>
              <a:t>Kriterijum</a:t>
            </a:r>
            <a:r>
              <a:rPr lang="en-US" b="1" i="1" dirty="0"/>
              <a:t>: </a:t>
            </a:r>
            <a:r>
              <a:rPr lang="en-US" b="1" i="1" dirty="0" smtClean="0"/>
              <a:t>m</a:t>
            </a:r>
            <a:r>
              <a:rPr lang="sr-Latn-ME" b="1" i="1" dirty="0" smtClean="0"/>
              <a:t>j</a:t>
            </a:r>
            <a:r>
              <a:rPr lang="en-US" b="1" i="1" dirty="0" err="1" smtClean="0"/>
              <a:t>esto</a:t>
            </a:r>
            <a:r>
              <a:rPr lang="en-US" b="1" i="1" dirty="0" smtClean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 smtClean="0"/>
              <a:t>na</a:t>
            </a:r>
            <a:r>
              <a:rPr lang="sr-Latn-ME" b="1" i="1" dirty="0" smtClean="0"/>
              <a:t>č</a:t>
            </a:r>
            <a:r>
              <a:rPr lang="en-US" b="1" i="1" dirty="0" smtClean="0"/>
              <a:t>in </a:t>
            </a:r>
            <a:r>
              <a:rPr lang="en-US" b="1" i="1" dirty="0" err="1"/>
              <a:t>obavljanja</a:t>
            </a:r>
            <a:r>
              <a:rPr lang="en-US" b="1" i="1" dirty="0"/>
              <a:t> </a:t>
            </a:r>
            <a:r>
              <a:rPr lang="en-US" b="1" i="1" dirty="0" err="1"/>
              <a:t>prometa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 err="1"/>
              <a:t>hartijama</a:t>
            </a:r>
            <a:r>
              <a:rPr lang="en-US" b="1" i="1" dirty="0"/>
              <a:t> od </a:t>
            </a:r>
            <a:r>
              <a:rPr lang="en-US" b="1" i="1" dirty="0" err="1" smtClean="0"/>
              <a:t>vr</a:t>
            </a:r>
            <a:r>
              <a:rPr lang="sr-Latn-ME" b="1" i="1" dirty="0" smtClean="0"/>
              <a:t>ij</a:t>
            </a:r>
            <a:r>
              <a:rPr lang="en-US" b="1" i="1" dirty="0" err="1" smtClean="0"/>
              <a:t>ednosti</a:t>
            </a:r>
            <a:endParaRPr lang="en-US" b="1" i="1" dirty="0"/>
          </a:p>
          <a:p>
            <a:pPr marL="0" indent="0">
              <a:buNone/>
            </a:pPr>
            <a:r>
              <a:rPr lang="pl-PL" dirty="0"/>
              <a:t>• </a:t>
            </a:r>
            <a:r>
              <a:rPr lang="pl-PL" i="1" dirty="0"/>
              <a:t>Berza </a:t>
            </a:r>
            <a:r>
              <a:rPr lang="pl-PL" dirty="0"/>
              <a:t>u zavisnosti od predmeta trgovanja može</a:t>
            </a:r>
          </a:p>
          <a:p>
            <a:pPr marL="0" indent="0">
              <a:buNone/>
            </a:pPr>
            <a:r>
              <a:rPr lang="pl-PL" dirty="0"/>
              <a:t>biti organizovana kao: </a:t>
            </a:r>
            <a:r>
              <a:rPr lang="pl-PL" i="1" dirty="0"/>
              <a:t>robna i finansijska</a:t>
            </a:r>
            <a:r>
              <a:rPr lang="pl-PL" dirty="0"/>
              <a:t>. Modeli</a:t>
            </a:r>
          </a:p>
          <a:p>
            <a:pPr marL="0" indent="0">
              <a:buNone/>
            </a:pP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i="1" dirty="0" err="1"/>
              <a:t>tradicionalna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elektronska</a:t>
            </a:r>
            <a:r>
              <a:rPr lang="en-US" i="1" dirty="0"/>
              <a:t> </a:t>
            </a:r>
            <a:r>
              <a:rPr lang="en-US" i="1" dirty="0" err="1"/>
              <a:t>berza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Vanberzansko</a:t>
            </a:r>
            <a:r>
              <a:rPr lang="en-US" i="1" dirty="0"/>
              <a:t> </a:t>
            </a:r>
            <a:r>
              <a:rPr lang="en-US" i="1" dirty="0" err="1"/>
              <a:t>tržište</a:t>
            </a:r>
            <a:r>
              <a:rPr lang="en-US" i="1" dirty="0"/>
              <a:t> –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razlicitim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lokacijama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telefonskog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kontakta</a:t>
            </a:r>
            <a:r>
              <a:rPr lang="en-US" dirty="0"/>
              <a:t> </a:t>
            </a:r>
            <a:r>
              <a:rPr lang="en-US" dirty="0" err="1" smtClean="0"/>
              <a:t>zaklju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transakcije</a:t>
            </a:r>
            <a:r>
              <a:rPr lang="en-US" dirty="0"/>
              <a:t> (NASDAQ).</a:t>
            </a:r>
          </a:p>
        </p:txBody>
      </p:sp>
    </p:spTree>
    <p:extLst>
      <p:ext uri="{BB962C8B-B14F-4D97-AF65-F5344CB8AC3E}">
        <p14:creationId xmlns="" xmlns:p14="http://schemas.microsoft.com/office/powerpoint/2010/main" val="32181681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Komisija za hartije od </a:t>
            </a:r>
            <a:r>
              <a:rPr lang="pl-PL" b="1" dirty="0" smtClean="0"/>
              <a:t>vrijednosti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• Daje odobrenje za izdavanje hartija od vrednosti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Daje informacije o radu berze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Otklanja</a:t>
            </a:r>
            <a:r>
              <a:rPr lang="en-US" dirty="0"/>
              <a:t> </a:t>
            </a:r>
            <a:r>
              <a:rPr lang="en-US" dirty="0" err="1" smtClean="0"/>
              <a:t>poreme</a:t>
            </a:r>
            <a:r>
              <a:rPr lang="sr-Latn-ME" dirty="0" smtClean="0"/>
              <a:t>ć</a:t>
            </a:r>
            <a:r>
              <a:rPr lang="en-US" dirty="0" err="1" smtClean="0"/>
              <a:t>aje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endParaRPr lang="en-US" dirty="0"/>
          </a:p>
          <a:p>
            <a:pPr marL="0" indent="0">
              <a:buNone/>
            </a:pPr>
            <a:r>
              <a:rPr lang="sv-SE" dirty="0"/>
              <a:t>• Kontroliše </a:t>
            </a:r>
            <a:r>
              <a:rPr lang="sv-SE" dirty="0" smtClean="0"/>
              <a:t>sprovo</a:t>
            </a:r>
            <a:r>
              <a:rPr lang="sr-Latn-ME" dirty="0" smtClean="0"/>
              <a:t>đ</a:t>
            </a:r>
            <a:r>
              <a:rPr lang="sv-SE" dirty="0" smtClean="0"/>
              <a:t>enje m</a:t>
            </a:r>
            <a:r>
              <a:rPr lang="sr-Latn-ME" dirty="0" smtClean="0"/>
              <a:t>j</a:t>
            </a:r>
            <a:r>
              <a:rPr lang="sv-SE" dirty="0" smtClean="0"/>
              <a:t>era </a:t>
            </a:r>
            <a:r>
              <a:rPr lang="sv-SE" dirty="0"/>
              <a:t>kojima se</a:t>
            </a:r>
          </a:p>
          <a:p>
            <a:pPr marL="0" indent="0">
              <a:buNone/>
            </a:pPr>
            <a:r>
              <a:rPr lang="en-US" dirty="0" err="1" smtClean="0"/>
              <a:t>obezbe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efikasnost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Vrši nadzor nad radom brokersko – dilerskih</a:t>
            </a:r>
          </a:p>
          <a:p>
            <a:pPr marL="0" indent="0">
              <a:buNone/>
            </a:pP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/>
              <a:t>manipulacije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prevare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Garantuje </a:t>
            </a:r>
            <a:r>
              <a:rPr lang="pl-PL" dirty="0" smtClean="0"/>
              <a:t>tačnost </a:t>
            </a:r>
            <a:r>
              <a:rPr lang="pl-PL" dirty="0"/>
              <a:t>navedenih informacija, ali ne</a:t>
            </a:r>
          </a:p>
          <a:p>
            <a:pPr marL="0" indent="0">
              <a:buNone/>
            </a:pPr>
            <a:r>
              <a:rPr lang="en-US" dirty="0" err="1"/>
              <a:t>garantuje</a:t>
            </a:r>
            <a:r>
              <a:rPr lang="en-US" dirty="0"/>
              <a:t> da je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naveo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248735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Promptno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en-US" b="1" i="1" dirty="0" err="1"/>
              <a:t>Kriterijum</a:t>
            </a:r>
            <a:r>
              <a:rPr lang="en-US" b="1" i="1" dirty="0"/>
              <a:t>: </a:t>
            </a:r>
            <a:r>
              <a:rPr lang="en-US" b="1" i="1" dirty="0" err="1" smtClean="0"/>
              <a:t>vr</a:t>
            </a:r>
            <a:r>
              <a:rPr lang="sr-Latn-ME" b="1" i="1" dirty="0" smtClean="0"/>
              <a:t>ij</a:t>
            </a:r>
            <a:r>
              <a:rPr lang="en-US" b="1" i="1" dirty="0" err="1" smtClean="0"/>
              <a:t>eme</a:t>
            </a:r>
            <a:r>
              <a:rPr lang="en-US" b="1" i="1" dirty="0" smtClean="0"/>
              <a:t> </a:t>
            </a:r>
            <a:r>
              <a:rPr lang="en-US" b="1" i="1" dirty="0" err="1"/>
              <a:t>placanja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isporuke</a:t>
            </a:r>
            <a:r>
              <a:rPr lang="en-US" b="1" i="1" dirty="0"/>
              <a:t> </a:t>
            </a:r>
            <a:r>
              <a:rPr lang="en-US" b="1" i="1" dirty="0" err="1"/>
              <a:t>hartija</a:t>
            </a:r>
            <a:r>
              <a:rPr lang="en-US" b="1" i="1" dirty="0"/>
              <a:t> </a:t>
            </a:r>
            <a:r>
              <a:rPr lang="en-US" b="1" i="1" dirty="0" smtClean="0"/>
              <a:t>od</a:t>
            </a:r>
            <a:r>
              <a:rPr lang="sr-Latn-ME" b="1" i="1" dirty="0" smtClean="0"/>
              <a:t> </a:t>
            </a:r>
            <a:r>
              <a:rPr lang="en-US" b="1" i="1" dirty="0" err="1" smtClean="0"/>
              <a:t>vr</a:t>
            </a:r>
            <a:r>
              <a:rPr lang="sr-Latn-ME" b="1" i="1" dirty="0" smtClean="0"/>
              <a:t>ij</a:t>
            </a:r>
            <a:r>
              <a:rPr lang="en-US" b="1" i="1" dirty="0" err="1" smtClean="0"/>
              <a:t>ednosti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Promptno</a:t>
            </a:r>
            <a:r>
              <a:rPr lang="en-US" i="1" dirty="0"/>
              <a:t> </a:t>
            </a:r>
            <a:r>
              <a:rPr lang="en-US" i="1" dirty="0" err="1"/>
              <a:t>tržište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 smtClean="0"/>
              <a:t>zaklju</a:t>
            </a:r>
            <a:r>
              <a:rPr lang="sr-Latn-ME" dirty="0" smtClean="0"/>
              <a:t>č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transakcije</a:t>
            </a:r>
            <a:r>
              <a:rPr lang="en-US" dirty="0"/>
              <a:t> se</a:t>
            </a:r>
          </a:p>
          <a:p>
            <a:pPr marL="0" indent="0">
              <a:buNone/>
            </a:pP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realizuju</a:t>
            </a:r>
            <a:r>
              <a:rPr lang="en-US" dirty="0"/>
              <a:t>, a </a:t>
            </a:r>
            <a:r>
              <a:rPr lang="en-US" dirty="0" err="1"/>
              <a:t>najkasnije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, tri </a:t>
            </a:r>
            <a:r>
              <a:rPr lang="en-US" dirty="0" err="1"/>
              <a:t>ili</a:t>
            </a:r>
            <a:r>
              <a:rPr lang="en-US" dirty="0"/>
              <a:t> pet </a:t>
            </a:r>
            <a:r>
              <a:rPr lang="en-US" dirty="0" err="1"/>
              <a:t>dana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Terminsko</a:t>
            </a:r>
            <a:r>
              <a:rPr lang="en-US" i="1" dirty="0"/>
              <a:t> </a:t>
            </a:r>
            <a:r>
              <a:rPr lang="en-US" i="1" dirty="0" err="1"/>
              <a:t>tržište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ugovor</a:t>
            </a:r>
            <a:r>
              <a:rPr lang="en-US" dirty="0"/>
              <a:t> se </a:t>
            </a:r>
            <a:r>
              <a:rPr lang="en-US" dirty="0" err="1" smtClean="0"/>
              <a:t>zaklju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danas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ispruka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u</a:t>
            </a:r>
          </a:p>
          <a:p>
            <a:pPr marL="0" indent="0">
              <a:buNone/>
            </a:pP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/>
              <a:t>vremenu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27670820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Osnovni</a:t>
            </a:r>
            <a:r>
              <a:rPr lang="en-US" b="1" dirty="0"/>
              <a:t> </a:t>
            </a:r>
            <a:r>
              <a:rPr lang="en-US" b="1" dirty="0" err="1"/>
              <a:t>razlozi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regulisanje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finansijskog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kontinuirano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informisanje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• ja</a:t>
            </a:r>
            <a:r>
              <a:rPr lang="sr-Latn-ME" dirty="0" smtClean="0"/>
              <a:t>č</a:t>
            </a:r>
            <a:r>
              <a:rPr lang="en-US" dirty="0" err="1" smtClean="0"/>
              <a:t>anje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usobnog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err="1" smtClean="0"/>
              <a:t>avanje</a:t>
            </a:r>
            <a:r>
              <a:rPr lang="en-US" dirty="0" smtClean="0"/>
              <a:t> </a:t>
            </a:r>
            <a:r>
              <a:rPr lang="en-US" dirty="0" err="1"/>
              <a:t>insajder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manipulacija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prevara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5880053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Oblici</a:t>
            </a:r>
            <a:r>
              <a:rPr lang="en-US" b="1" dirty="0"/>
              <a:t> regulative </a:t>
            </a:r>
            <a:r>
              <a:rPr lang="en-US" b="1" dirty="0" err="1"/>
              <a:t>finansijskog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objavljivana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informacija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erama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politike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doma</a:t>
            </a:r>
            <a:r>
              <a:rPr lang="sr-Latn-ME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349735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Prednosti</a:t>
            </a:r>
            <a:r>
              <a:rPr lang="en-US" b="1" dirty="0"/>
              <a:t> </a:t>
            </a:r>
            <a:r>
              <a:rPr lang="en-US" b="1" dirty="0" err="1"/>
              <a:t>regulisanog</a:t>
            </a:r>
            <a:r>
              <a:rPr lang="en-US" b="1" dirty="0"/>
              <a:t> </a:t>
            </a:r>
            <a:r>
              <a:rPr lang="en-US" b="1" dirty="0" err="1"/>
              <a:t>finansijskog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tržišta</a:t>
            </a:r>
            <a:endParaRPr lang="en-US" b="1" dirty="0"/>
          </a:p>
          <a:p>
            <a:pPr marL="0" indent="0">
              <a:buNone/>
            </a:pPr>
            <a:r>
              <a:rPr lang="pl-PL" dirty="0"/>
              <a:t>• Održavanje konkurentnosti na duži rok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solventnih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nepostojanje</a:t>
            </a:r>
            <a:r>
              <a:rPr lang="en-US" dirty="0"/>
              <a:t> </a:t>
            </a:r>
            <a:r>
              <a:rPr lang="en-US" dirty="0" err="1"/>
              <a:t>dominantnog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niske</a:t>
            </a:r>
            <a:r>
              <a:rPr lang="en-US" dirty="0"/>
              <a:t> </a:t>
            </a:r>
            <a:r>
              <a:rPr lang="en-US" dirty="0" err="1"/>
              <a:t>barijere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ulazak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Održavanje transparentnosti na duži rok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usluga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Održavanje </a:t>
            </a:r>
            <a:r>
              <a:rPr lang="pl-PL" dirty="0" smtClean="0"/>
              <a:t>povjerenja </a:t>
            </a:r>
            <a:r>
              <a:rPr lang="pl-PL" dirty="0"/>
              <a:t>u finansijski sistem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sistemskog</a:t>
            </a:r>
            <a:r>
              <a:rPr lang="en-US" dirty="0"/>
              <a:t> </a:t>
            </a:r>
            <a:r>
              <a:rPr lang="en-US" dirty="0" err="1"/>
              <a:t>rizika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040507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tokova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Internacionalizacija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globalizacija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inovacije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Deregulacija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Informacione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75541460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Internacionalizacija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globalizacija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Faze </a:t>
            </a:r>
            <a:r>
              <a:rPr lang="en-US" b="1" dirty="0" err="1"/>
              <a:t>globalizacije</a:t>
            </a:r>
            <a:endParaRPr lang="en-US" b="1" dirty="0"/>
          </a:p>
          <a:p>
            <a:pPr marL="0" indent="0">
              <a:buNone/>
            </a:pPr>
            <a:r>
              <a:rPr lang="pl-PL" dirty="0"/>
              <a:t>I faza – od druge polovine XIX </a:t>
            </a:r>
            <a:r>
              <a:rPr lang="pl-PL" dirty="0" smtClean="0"/>
              <a:t>vijeka </a:t>
            </a:r>
            <a:r>
              <a:rPr lang="pl-PL" dirty="0"/>
              <a:t>do </a:t>
            </a:r>
            <a:r>
              <a:rPr lang="pl-PL" dirty="0" smtClean="0"/>
              <a:t>1914.</a:t>
            </a:r>
            <a:endParaRPr lang="pl-PL" dirty="0"/>
          </a:p>
          <a:p>
            <a:pPr marL="0" indent="0">
              <a:buNone/>
            </a:pPr>
            <a:r>
              <a:rPr lang="sv-SE" dirty="0"/>
              <a:t>II faza – </a:t>
            </a:r>
            <a:r>
              <a:rPr lang="sv-SE" dirty="0" smtClean="0"/>
              <a:t>posl</a:t>
            </a:r>
            <a:r>
              <a:rPr lang="sr-Latn-ME" dirty="0" smtClean="0"/>
              <a:t>ij</a:t>
            </a:r>
            <a:r>
              <a:rPr lang="sv-SE" dirty="0" smtClean="0"/>
              <a:t>e </a:t>
            </a:r>
            <a:r>
              <a:rPr lang="sv-SE" dirty="0"/>
              <a:t>Drugog svetskog rata do sedamdesetih</a:t>
            </a:r>
          </a:p>
          <a:p>
            <a:pPr marL="0" indent="0">
              <a:buNone/>
            </a:pPr>
            <a:r>
              <a:rPr lang="en-US" dirty="0" err="1"/>
              <a:t>godina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Karakteristike</a:t>
            </a:r>
            <a:r>
              <a:rPr lang="en-US" dirty="0"/>
              <a:t> I </a:t>
            </a:r>
            <a:r>
              <a:rPr lang="en-US" dirty="0" err="1"/>
              <a:t>i</a:t>
            </a:r>
            <a:r>
              <a:rPr lang="en-US" dirty="0"/>
              <a:t> II faze: </a:t>
            </a:r>
            <a:r>
              <a:rPr lang="en-US" dirty="0" err="1"/>
              <a:t>Ambijent</a:t>
            </a:r>
            <a:r>
              <a:rPr lang="en-US" dirty="0"/>
              <a:t> </a:t>
            </a:r>
            <a:r>
              <a:rPr lang="en-US" dirty="0" err="1"/>
              <a:t>globalnog</a:t>
            </a:r>
            <a:r>
              <a:rPr lang="en-US" dirty="0"/>
              <a:t> </a:t>
            </a:r>
            <a:r>
              <a:rPr lang="en-US" dirty="0" err="1"/>
              <a:t>mira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redukovane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države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III faza – od osamdesetih godina do danas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širok</a:t>
            </a:r>
            <a:r>
              <a:rPr lang="en-US" dirty="0"/>
              <a:t> </a:t>
            </a:r>
            <a:r>
              <a:rPr lang="en-US" dirty="0" err="1"/>
              <a:t>spektar</a:t>
            </a:r>
            <a:r>
              <a:rPr lang="en-US" dirty="0"/>
              <a:t> </a:t>
            </a:r>
            <a:r>
              <a:rPr lang="en-US" dirty="0" err="1"/>
              <a:t>ulaganja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približno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/>
              <a:t>portfolio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direktnih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dužni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revolucija</a:t>
            </a:r>
            <a:r>
              <a:rPr lang="en-US" dirty="0"/>
              <a:t> u </a:t>
            </a:r>
            <a:r>
              <a:rPr lang="en-US" dirty="0" err="1"/>
              <a:t>komunikacionoj</a:t>
            </a:r>
            <a:r>
              <a:rPr lang="en-US" dirty="0"/>
              <a:t> </a:t>
            </a:r>
            <a:r>
              <a:rPr lang="en-US" dirty="0" err="1"/>
              <a:t>tehnologiji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- izražena konkurencija u finansijskom sektoru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773847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inovacija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derivati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Sekjuritizacija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Ekonomski</a:t>
            </a:r>
            <a:r>
              <a:rPr lang="en-US" b="1" dirty="0"/>
              <a:t> </a:t>
            </a:r>
            <a:r>
              <a:rPr lang="en-US" b="1" dirty="0" err="1"/>
              <a:t>savet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pristup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alokaciju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arbitražni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/>
              <a:t>Banka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smtClean="0"/>
              <a:t>me</a:t>
            </a:r>
            <a:r>
              <a:rPr lang="sr-Latn-ME" b="1" dirty="0" smtClean="0"/>
              <a:t>đ</a:t>
            </a:r>
            <a:r>
              <a:rPr lang="en-US" b="1" dirty="0" err="1" smtClean="0"/>
              <a:t>unarodna</a:t>
            </a:r>
            <a:r>
              <a:rPr lang="en-US" b="1" dirty="0" smtClean="0"/>
              <a:t> </a:t>
            </a:r>
            <a:r>
              <a:rPr lang="en-US" b="1" dirty="0" err="1"/>
              <a:t>poravnanja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enovnog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- finansijski instrumenti </a:t>
            </a:r>
            <a:r>
              <a:rPr lang="it-IT" dirty="0" smtClean="0"/>
              <a:t>pove</a:t>
            </a:r>
            <a:r>
              <a:rPr lang="sr-Latn-ME" dirty="0" smtClean="0"/>
              <a:t>ć</a:t>
            </a:r>
            <a:r>
              <a:rPr lang="it-IT" dirty="0" smtClean="0"/>
              <a:t>anja </a:t>
            </a:r>
            <a:r>
              <a:rPr lang="it-IT" dirty="0"/>
              <a:t>likvidnosti i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kreditiranja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Novi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proizvodi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strategije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7331685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Motivi</a:t>
            </a:r>
            <a:r>
              <a:rPr lang="en-US" b="1" dirty="0"/>
              <a:t> </a:t>
            </a:r>
            <a:r>
              <a:rPr lang="en-US" b="1" dirty="0" err="1"/>
              <a:t>finansijskih</a:t>
            </a:r>
            <a:r>
              <a:rPr lang="en-US" b="1" dirty="0"/>
              <a:t> </a:t>
            </a:r>
            <a:r>
              <a:rPr lang="en-US" b="1" dirty="0" err="1"/>
              <a:t>inovacija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/>
              <a:t>nestabilnost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neizvesnost</a:t>
            </a:r>
            <a:r>
              <a:rPr lang="en-US" dirty="0"/>
              <a:t> u </a:t>
            </a:r>
            <a:r>
              <a:rPr lang="en-US" dirty="0" err="1"/>
              <a:t>privrednim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sistemima </a:t>
            </a:r>
            <a:r>
              <a:rPr lang="it-IT" dirty="0" smtClean="0"/>
              <a:t>ve</a:t>
            </a:r>
            <a:r>
              <a:rPr lang="sr-Latn-ME" dirty="0" smtClean="0"/>
              <a:t>ć</a:t>
            </a:r>
            <a:r>
              <a:rPr lang="it-IT" dirty="0" smtClean="0"/>
              <a:t>ine </a:t>
            </a:r>
            <a:r>
              <a:rPr lang="it-IT" dirty="0"/>
              <a:t>zemalja (</a:t>
            </a:r>
            <a:r>
              <a:rPr lang="it-IT" dirty="0" smtClean="0"/>
              <a:t>pove</a:t>
            </a:r>
            <a:r>
              <a:rPr lang="sr-Latn-ME" dirty="0" smtClean="0"/>
              <a:t>ć</a:t>
            </a:r>
            <a:r>
              <a:rPr lang="it-IT" dirty="0" smtClean="0"/>
              <a:t>ana me</a:t>
            </a:r>
            <a:r>
              <a:rPr lang="sr-Latn-ME" dirty="0" smtClean="0"/>
              <a:t>đ</a:t>
            </a:r>
            <a:r>
              <a:rPr lang="it-IT" dirty="0" smtClean="0"/>
              <a:t>unarodna</a:t>
            </a:r>
            <a:endParaRPr lang="it-IT" dirty="0"/>
          </a:p>
          <a:p>
            <a:pPr marL="0" indent="0">
              <a:buNone/>
            </a:pPr>
            <a:r>
              <a:rPr lang="pl-PL" dirty="0"/>
              <a:t>konkurencija, inflacija, nestabilnost kamatnih stopa,</a:t>
            </a:r>
          </a:p>
          <a:p>
            <a:pPr marL="0" indent="0">
              <a:buNone/>
            </a:pPr>
            <a:r>
              <a:rPr lang="en-US" dirty="0" err="1"/>
              <a:t>naftni</a:t>
            </a:r>
            <a:r>
              <a:rPr lang="en-US" dirty="0"/>
              <a:t> </a:t>
            </a:r>
            <a:r>
              <a:rPr lang="en-US" dirty="0" err="1"/>
              <a:t>šokovi</a:t>
            </a:r>
            <a:r>
              <a:rPr lang="en-US" dirty="0"/>
              <a:t>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deviznih</a:t>
            </a:r>
            <a:r>
              <a:rPr lang="en-US" dirty="0"/>
              <a:t> </a:t>
            </a:r>
            <a:r>
              <a:rPr lang="en-US" dirty="0" err="1"/>
              <a:t>kurseva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sli</a:t>
            </a:r>
            <a:r>
              <a:rPr lang="sr-Latn-ME" dirty="0" smtClean="0"/>
              <a:t>č</a:t>
            </a:r>
            <a:r>
              <a:rPr lang="en-US" dirty="0" smtClean="0"/>
              <a:t>no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Ubrzani</a:t>
            </a:r>
            <a:r>
              <a:rPr lang="en-US" dirty="0"/>
              <a:t> </a:t>
            </a:r>
            <a:r>
              <a:rPr lang="en-US" dirty="0" err="1" smtClean="0"/>
              <a:t>tehni</a:t>
            </a:r>
            <a:r>
              <a:rPr lang="sr-Latn-ME" dirty="0" smtClean="0"/>
              <a:t>č</a:t>
            </a:r>
            <a:r>
              <a:rPr lang="en-US" dirty="0" err="1" smtClean="0"/>
              <a:t>ko-tehnološki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podizanja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svih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</a:t>
            </a:r>
            <a:r>
              <a:rPr lang="pl-PL" dirty="0" smtClean="0"/>
              <a:t>Povećanje </a:t>
            </a:r>
            <a:r>
              <a:rPr lang="pl-PL" dirty="0"/>
              <a:t>konkurencije </a:t>
            </a:r>
            <a:r>
              <a:rPr lang="pl-PL" dirty="0" smtClean="0"/>
              <a:t>između </a:t>
            </a:r>
            <a:r>
              <a:rPr lang="pl-PL" dirty="0"/>
              <a:t>finansijskih posrednika,</a:t>
            </a:r>
          </a:p>
          <a:p>
            <a:pPr marL="0" indent="0">
              <a:buNone/>
            </a:pPr>
            <a:r>
              <a:rPr lang="pl-PL" dirty="0"/>
              <a:t>na koju su posebno uticali procesi globalizacije i</a:t>
            </a:r>
          </a:p>
          <a:p>
            <a:pPr marL="0" indent="0">
              <a:buNone/>
            </a:pP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Težnja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anju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blagostanja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495656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Ove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dozvolil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umrežavanje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velikih</a:t>
            </a:r>
            <a:r>
              <a:rPr lang="sr-Latn-ME" dirty="0" smtClean="0"/>
              <a:t> </a:t>
            </a:r>
            <a:r>
              <a:rPr lang="en-US" dirty="0" err="1" smtClean="0"/>
              <a:t>svetskih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virtuelni</a:t>
            </a:r>
            <a:r>
              <a:rPr lang="en-US" dirty="0"/>
              <a:t> </a:t>
            </a:r>
            <a:r>
              <a:rPr lang="en-US" dirty="0" err="1"/>
              <a:t>prostor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Danas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en-US" dirty="0" err="1" smtClean="0"/>
              <a:t>dostupne</a:t>
            </a:r>
            <a:r>
              <a:rPr lang="en-US" dirty="0" smtClean="0"/>
              <a:t> </a:t>
            </a:r>
            <a:r>
              <a:rPr lang="en-US" dirty="0" err="1"/>
              <a:t>svima</a:t>
            </a:r>
            <a:r>
              <a:rPr lang="en-US" dirty="0"/>
              <a:t> u </a:t>
            </a:r>
            <a:r>
              <a:rPr lang="en-US" dirty="0" err="1" smtClean="0"/>
              <a:t>sekundi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geografskim</a:t>
            </a:r>
            <a:r>
              <a:rPr lang="en-US" dirty="0"/>
              <a:t> </a:t>
            </a:r>
            <a:r>
              <a:rPr lang="en-US" dirty="0" err="1"/>
              <a:t>prostorom</a:t>
            </a:r>
            <a:r>
              <a:rPr lang="en-US" dirty="0"/>
              <a:t>.</a:t>
            </a:r>
          </a:p>
          <a:p>
            <a:r>
              <a:rPr lang="vi-VN" dirty="0" smtClean="0"/>
              <a:t>Takođe</a:t>
            </a:r>
            <a:r>
              <a:rPr lang="sr-Latn-ME" dirty="0" smtClean="0"/>
              <a:t>r,</a:t>
            </a:r>
            <a:r>
              <a:rPr lang="vi-VN" dirty="0" smtClean="0"/>
              <a:t> </a:t>
            </a:r>
            <a:r>
              <a:rPr lang="vi-VN" dirty="0"/>
              <a:t>ubrzani razvoj takozvanih zemalja u usponu je uticao na činjenicu da </a:t>
            </a:r>
            <a:r>
              <a:rPr lang="vi-VN" dirty="0" smtClean="0"/>
              <a:t>danas</a:t>
            </a:r>
            <a:r>
              <a:rPr lang="sr-Latn-ME" dirty="0" smtClean="0"/>
              <a:t> </a:t>
            </a:r>
            <a:r>
              <a:rPr lang="it-IT" dirty="0" smtClean="0"/>
              <a:t>mnogi </a:t>
            </a:r>
            <a:r>
              <a:rPr lang="it-IT" dirty="0"/>
              <a:t>veliki investitori šansu za ostvarivanje brzog i velikog profita vide upravo na </a:t>
            </a:r>
            <a:r>
              <a:rPr lang="it-IT" dirty="0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="" xmlns:p14="http://schemas.microsoft.com/office/powerpoint/2010/main" val="331943727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Procesi</a:t>
            </a:r>
            <a:r>
              <a:rPr lang="en-US" b="1" dirty="0"/>
              <a:t> </a:t>
            </a:r>
            <a:r>
              <a:rPr lang="en-US" b="1" dirty="0" err="1"/>
              <a:t>deregulacije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Deregulacija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</a:t>
            </a:r>
            <a:r>
              <a:rPr lang="en-US" dirty="0" err="1" smtClean="0"/>
              <a:t>regulisanju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Deregulacioni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doveli</a:t>
            </a:r>
            <a:r>
              <a:rPr lang="en-US" dirty="0"/>
              <a:t> do: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organa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samoregulatornih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kombinovanja</a:t>
            </a:r>
            <a:r>
              <a:rPr lang="en-US" dirty="0"/>
              <a:t> </a:t>
            </a:r>
            <a:r>
              <a:rPr lang="en-US" dirty="0" err="1"/>
              <a:t>zakonskog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samoregulative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monitoringa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otvaranja</a:t>
            </a:r>
            <a:r>
              <a:rPr lang="en-US" dirty="0"/>
              <a:t> </a:t>
            </a:r>
            <a:r>
              <a:rPr lang="en-US" dirty="0" err="1" smtClean="0"/>
              <a:t>doma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inostranstvu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242525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Savremene</a:t>
            </a:r>
            <a:r>
              <a:rPr lang="en-US" b="1" dirty="0"/>
              <a:t> </a:t>
            </a:r>
            <a:r>
              <a:rPr lang="en-US" b="1" dirty="0" err="1"/>
              <a:t>informacione</a:t>
            </a:r>
            <a:r>
              <a:rPr lang="en-US" b="1" dirty="0"/>
              <a:t> </a:t>
            </a:r>
            <a:r>
              <a:rPr lang="en-US" b="1" dirty="0" err="1"/>
              <a:t>tehnologije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tehnologije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- 60-te </a:t>
            </a:r>
            <a:r>
              <a:rPr lang="en-US" dirty="0" err="1"/>
              <a:t>godine</a:t>
            </a:r>
            <a:r>
              <a:rPr lang="en-US" dirty="0"/>
              <a:t> –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unari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- 70-te </a:t>
            </a:r>
            <a:r>
              <a:rPr lang="en-US" dirty="0" err="1"/>
              <a:t>godine</a:t>
            </a:r>
            <a:r>
              <a:rPr lang="en-US" dirty="0"/>
              <a:t> – </a:t>
            </a:r>
            <a:r>
              <a:rPr lang="en-US" dirty="0" err="1"/>
              <a:t>informaciona</a:t>
            </a:r>
            <a:r>
              <a:rPr lang="en-US" dirty="0"/>
              <a:t>, </a:t>
            </a:r>
            <a:r>
              <a:rPr lang="en-US" dirty="0" err="1"/>
              <a:t>telekomunikaciona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satelitska</a:t>
            </a:r>
            <a:r>
              <a:rPr lang="en-US" dirty="0"/>
              <a:t> </a:t>
            </a:r>
            <a:r>
              <a:rPr lang="en-US" dirty="0" err="1"/>
              <a:t>oprema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- 80-te </a:t>
            </a:r>
            <a:r>
              <a:rPr lang="en-US" dirty="0" err="1"/>
              <a:t>i</a:t>
            </a:r>
            <a:r>
              <a:rPr lang="en-US" dirty="0"/>
              <a:t> 90-te </a:t>
            </a:r>
            <a:r>
              <a:rPr lang="en-US" dirty="0" err="1"/>
              <a:t>godine</a:t>
            </a:r>
            <a:r>
              <a:rPr lang="en-US" dirty="0"/>
              <a:t> – </a:t>
            </a:r>
            <a:r>
              <a:rPr lang="en-US" dirty="0" err="1"/>
              <a:t>mobilna</a:t>
            </a:r>
            <a:r>
              <a:rPr lang="en-US" dirty="0"/>
              <a:t> </a:t>
            </a:r>
            <a:r>
              <a:rPr lang="en-US" dirty="0" err="1"/>
              <a:t>telefonija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elektronska</a:t>
            </a:r>
            <a:r>
              <a:rPr lang="en-US" dirty="0"/>
              <a:t> </a:t>
            </a:r>
            <a:r>
              <a:rPr lang="en-US" dirty="0" err="1"/>
              <a:t>pošta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on-line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trgovanja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Zemlja je globalno konkurentna kada </a:t>
            </a:r>
            <a:r>
              <a:rPr lang="pl-PL" dirty="0" smtClean="0"/>
              <a:t>promjenom</a:t>
            </a:r>
            <a:endParaRPr lang="pl-PL" dirty="0"/>
          </a:p>
          <a:p>
            <a:pPr marL="0" indent="0">
              <a:buNone/>
            </a:pPr>
            <a:r>
              <a:rPr lang="en-US" dirty="0" err="1"/>
              <a:t>tehnološke</a:t>
            </a:r>
            <a:r>
              <a:rPr lang="en-US" dirty="0"/>
              <a:t> </a:t>
            </a:r>
            <a:r>
              <a:rPr lang="en-US" dirty="0" err="1"/>
              <a:t>paradigme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organizacione</a:t>
            </a:r>
            <a:r>
              <a:rPr lang="en-US" dirty="0"/>
              <a:t> </a:t>
            </a:r>
            <a:r>
              <a:rPr lang="en-US" dirty="0" err="1"/>
              <a:t>inovacije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može da </a:t>
            </a:r>
            <a:r>
              <a:rPr lang="it-IT" dirty="0" smtClean="0"/>
              <a:t>prom</a:t>
            </a:r>
            <a:r>
              <a:rPr lang="sr-Latn-ME" dirty="0" smtClean="0"/>
              <a:t>ij</a:t>
            </a:r>
            <a:r>
              <a:rPr lang="it-IT" dirty="0" smtClean="0"/>
              <a:t>eni </a:t>
            </a:r>
            <a:r>
              <a:rPr lang="it-IT" dirty="0"/>
              <a:t>standarde i time iskljuci</a:t>
            </a:r>
          </a:p>
          <a:p>
            <a:pPr marL="0" indent="0">
              <a:buNone/>
            </a:pPr>
            <a:r>
              <a:rPr lang="en-US" dirty="0" err="1"/>
              <a:t>konkurente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ispoštuju</a:t>
            </a:r>
            <a:r>
              <a:rPr lang="en-US" dirty="0"/>
              <a:t> </a:t>
            </a:r>
            <a:r>
              <a:rPr lang="en-US" dirty="0" err="1"/>
              <a:t>definisane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uslove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6695433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600" b="1" dirty="0" err="1"/>
              <a:t>Novac</a:t>
            </a:r>
            <a:r>
              <a:rPr lang="en-US" sz="4600" b="1" dirty="0"/>
              <a:t>, </a:t>
            </a:r>
            <a:r>
              <a:rPr lang="en-US" sz="4600" b="1" dirty="0" err="1"/>
              <a:t>kamata</a:t>
            </a:r>
            <a:r>
              <a:rPr lang="en-US" sz="4600" b="1" dirty="0"/>
              <a:t> </a:t>
            </a:r>
            <a:r>
              <a:rPr lang="en-US" sz="4600" b="1" dirty="0" err="1"/>
              <a:t>i</a:t>
            </a:r>
            <a:r>
              <a:rPr lang="en-US" sz="4600" b="1" dirty="0"/>
              <a:t> </a:t>
            </a:r>
            <a:r>
              <a:rPr lang="en-US" sz="4600" b="1" dirty="0" err="1"/>
              <a:t>kamatna</a:t>
            </a:r>
            <a:r>
              <a:rPr lang="en-US" sz="4600" b="1" dirty="0"/>
              <a:t> </a:t>
            </a:r>
            <a:r>
              <a:rPr lang="en-US" sz="4600" b="1" dirty="0" err="1"/>
              <a:t>stopa</a:t>
            </a:r>
            <a:endParaRPr lang="en-US" sz="4600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i="1" dirty="0" err="1"/>
              <a:t>Novac</a:t>
            </a:r>
            <a:r>
              <a:rPr lang="en-US" i="1" dirty="0"/>
              <a:t> </a:t>
            </a:r>
            <a:r>
              <a:rPr lang="en-US" dirty="0"/>
              <a:t>je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 smtClean="0"/>
              <a:t>prihva</a:t>
            </a:r>
            <a:r>
              <a:rPr lang="sr-Latn-ME" dirty="0" smtClean="0"/>
              <a:t>ć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 smtClean="0"/>
              <a:t>razm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izmirenja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Poželjne</a:t>
            </a:r>
            <a:r>
              <a:rPr lang="en-US" dirty="0" smtClean="0"/>
              <a:t>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 smtClean="0"/>
              <a:t>fizi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sr-Latn-ME" dirty="0" smtClean="0"/>
              <a:t> </a:t>
            </a:r>
            <a:r>
              <a:rPr lang="en-US" dirty="0" err="1" smtClean="0"/>
              <a:t>prenosivost</a:t>
            </a:r>
            <a:r>
              <a:rPr lang="en-US" dirty="0"/>
              <a:t>, </a:t>
            </a:r>
            <a:r>
              <a:rPr lang="en-US" dirty="0" err="1"/>
              <a:t>trajnost</a:t>
            </a:r>
            <a:r>
              <a:rPr lang="en-US" dirty="0"/>
              <a:t>,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eljivost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prepoznatljivost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it-IT" dirty="0"/>
              <a:t>• Monetarni agregati M1, M2 i M3</a:t>
            </a:r>
          </a:p>
          <a:p>
            <a:pPr marL="0" indent="0">
              <a:buNone/>
            </a:pPr>
            <a:r>
              <a:rPr lang="pl-PL" dirty="0"/>
              <a:t>• </a:t>
            </a:r>
            <a:r>
              <a:rPr lang="pl-PL" i="1" dirty="0"/>
              <a:t>Kamata </a:t>
            </a:r>
            <a:r>
              <a:rPr lang="pl-PL" dirty="0"/>
              <a:t>je </a:t>
            </a:r>
            <a:r>
              <a:rPr lang="pl-PL" dirty="0" smtClean="0"/>
              <a:t>cijena </a:t>
            </a:r>
            <a:r>
              <a:rPr lang="pl-PL" dirty="0"/>
              <a:t>za </a:t>
            </a:r>
            <a:r>
              <a:rPr lang="pl-PL" dirty="0" smtClean="0"/>
              <a:t>privremenu </a:t>
            </a:r>
            <a:r>
              <a:rPr lang="pl-PL" dirty="0"/>
              <a:t>upotrebu </a:t>
            </a:r>
            <a:r>
              <a:rPr lang="pl-PL" dirty="0" smtClean="0"/>
              <a:t>tuđeg </a:t>
            </a:r>
            <a:r>
              <a:rPr lang="pl-PL" dirty="0"/>
              <a:t>novca.</a:t>
            </a:r>
          </a:p>
          <a:p>
            <a:pPr marL="0" indent="0">
              <a:buNone/>
            </a:pPr>
            <a:r>
              <a:rPr lang="pl-PL" dirty="0"/>
              <a:t>• </a:t>
            </a:r>
            <a:r>
              <a:rPr lang="pl-PL" i="1" dirty="0"/>
              <a:t>Kamatna stopa </a:t>
            </a:r>
            <a:r>
              <a:rPr lang="pl-PL" dirty="0"/>
              <a:t>je u procentima izražena naknada (</a:t>
            </a:r>
            <a:r>
              <a:rPr lang="pl-PL" dirty="0" smtClean="0"/>
              <a:t>cijena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koju zajmoprimac placa zajmodavcu za privremeno</a:t>
            </a:r>
          </a:p>
          <a:p>
            <a:pPr marL="0" indent="0">
              <a:buNone/>
            </a:pPr>
            <a:r>
              <a:rPr lang="en-US" dirty="0" err="1"/>
              <a:t>korišcenje</a:t>
            </a:r>
            <a:r>
              <a:rPr lang="en-US" dirty="0"/>
              <a:t> </a:t>
            </a:r>
            <a:r>
              <a:rPr lang="en-US" dirty="0" err="1"/>
              <a:t>ustupljenog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 err="1" smtClean="0"/>
              <a:t>stope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smtClean="0"/>
              <a:t>--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rizik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likvidnost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administrativni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50486962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pokazuje</a:t>
            </a:r>
            <a:r>
              <a:rPr lang="sr-Latn-ME" dirty="0" smtClean="0"/>
              <a:t> </a:t>
            </a:r>
            <a:r>
              <a:rPr lang="es-ES" dirty="0" err="1" smtClean="0"/>
              <a:t>tendenciju</a:t>
            </a:r>
            <a:r>
              <a:rPr lang="es-ES" dirty="0" smtClean="0"/>
              <a:t> </a:t>
            </a:r>
            <a:r>
              <a:rPr lang="es-ES" dirty="0" err="1"/>
              <a:t>rasta</a:t>
            </a:r>
            <a:r>
              <a:rPr lang="es-ES" dirty="0"/>
              <a:t> u </a:t>
            </a:r>
            <a:r>
              <a:rPr lang="es-ES" dirty="0" err="1"/>
              <a:t>periodu</a:t>
            </a:r>
            <a:r>
              <a:rPr lang="es-ES" dirty="0"/>
              <a:t> </a:t>
            </a:r>
            <a:r>
              <a:rPr lang="es-ES" dirty="0" err="1"/>
              <a:t>kada</a:t>
            </a:r>
            <a:r>
              <a:rPr lang="es-ES" dirty="0"/>
              <a:t> </a:t>
            </a:r>
            <a:r>
              <a:rPr lang="es-E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očekuje </a:t>
            </a:r>
            <a:r>
              <a:rPr lang="pl-PL" dirty="0"/>
              <a:t>povecanje stope inflacije </a:t>
            </a:r>
            <a:r>
              <a:rPr lang="pl-PL" dirty="0" smtClean="0"/>
              <a:t>i </a:t>
            </a:r>
            <a:r>
              <a:rPr lang="en-US" dirty="0" err="1" smtClean="0"/>
              <a:t>tendenciju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stope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pokazuju</a:t>
            </a:r>
            <a:r>
              <a:rPr lang="sr-Latn-ME" dirty="0" smtClean="0"/>
              <a:t> </a:t>
            </a:r>
            <a:r>
              <a:rPr lang="en-US" dirty="0" err="1" smtClean="0"/>
              <a:t>prociklicno</a:t>
            </a:r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066565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pPr marL="3200400" lvl="7" indent="0">
              <a:buNone/>
            </a:pPr>
            <a:r>
              <a:rPr lang="sr-Latn-ME" sz="3600" dirty="0" smtClean="0"/>
              <a:t>HVALA!</a:t>
            </a:r>
          </a:p>
          <a:p>
            <a:pPr marL="3200400" lvl="7" indent="0">
              <a:buNone/>
            </a:pPr>
            <a:r>
              <a:rPr lang="sr-Latn-ME" sz="3600" dirty="0" smtClean="0"/>
              <a:t>PITANJA!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272405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US" dirty="0" err="1"/>
              <a:t>Priliv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takozvanih</a:t>
            </a:r>
            <a:r>
              <a:rPr lang="en-US" dirty="0"/>
              <a:t> </a:t>
            </a:r>
            <a:r>
              <a:rPr lang="en-US" dirty="0" err="1"/>
              <a:t>pasivnih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sr-Latn-ME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meri</a:t>
            </a:r>
            <a:r>
              <a:rPr lang="en-US" dirty="0"/>
              <a:t> </a:t>
            </a:r>
            <a:r>
              <a:rPr lang="en-US" dirty="0" err="1"/>
              <a:t>osnažio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sr-Latn-ME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svugde</a:t>
            </a:r>
            <a:r>
              <a:rPr lang="en-US" dirty="0"/>
              <a:t>. Od </a:t>
            </a:r>
            <a:r>
              <a:rPr lang="en-US" dirty="0" err="1"/>
              <a:t>Njujorka</a:t>
            </a:r>
            <a:r>
              <a:rPr lang="en-US" dirty="0"/>
              <a:t>, </a:t>
            </a:r>
            <a:r>
              <a:rPr lang="en-US" dirty="0" err="1"/>
              <a:t>Londona</a:t>
            </a:r>
            <a:r>
              <a:rPr lang="en-US" dirty="0"/>
              <a:t>, </a:t>
            </a:r>
            <a:r>
              <a:rPr lang="en-US" dirty="0" err="1"/>
              <a:t>Tokija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....</a:t>
            </a:r>
            <a:endParaRPr lang="en-US" dirty="0"/>
          </a:p>
          <a:p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="" xmlns:p14="http://schemas.microsoft.com/office/powerpoint/2010/main" val="423699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Asimetrične</a:t>
            </a:r>
            <a:r>
              <a:rPr lang="en-US" b="1" dirty="0"/>
              <a:t> </a:t>
            </a:r>
            <a:r>
              <a:rPr lang="en-US" b="1" dirty="0" err="1"/>
              <a:t>informacije</a:t>
            </a:r>
            <a:r>
              <a:rPr lang="en-US" b="1" dirty="0"/>
              <a:t>: </a:t>
            </a:r>
            <a:r>
              <a:rPr lang="en-US" b="1" dirty="0" err="1"/>
              <a:t>negativna</a:t>
            </a:r>
            <a:r>
              <a:rPr lang="en-US" b="1" dirty="0"/>
              <a:t> </a:t>
            </a:r>
            <a:r>
              <a:rPr lang="en-US" b="1" dirty="0" err="1"/>
              <a:t>selekcija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moralni</a:t>
            </a:r>
            <a:r>
              <a:rPr lang="sr-Latn-ME" b="1" dirty="0" smtClean="0"/>
              <a:t> </a:t>
            </a:r>
            <a:r>
              <a:rPr lang="en-US" b="1" dirty="0" smtClean="0"/>
              <a:t>hazard</a:t>
            </a:r>
            <a:endParaRPr lang="en-US" b="1" dirty="0"/>
          </a:p>
          <a:p>
            <a:r>
              <a:rPr lang="en-US" dirty="0" err="1"/>
              <a:t>Transakcioni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objašnjavaju</a:t>
            </a:r>
            <a:r>
              <a:rPr lang="en-US" dirty="0"/>
              <a:t> </a:t>
            </a:r>
            <a:r>
              <a:rPr lang="en-US" dirty="0" err="1"/>
              <a:t>bitnu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posrednika </a:t>
            </a:r>
            <a:r>
              <a:rPr lang="pl-PL" dirty="0"/>
              <a:t>i indirektnih finansija na finansijskim tržištima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Još jedna bitna </a:t>
            </a:r>
            <a:r>
              <a:rPr lang="pl-PL" dirty="0" smtClean="0"/>
              <a:t>uloga finansijskih </a:t>
            </a:r>
            <a:r>
              <a:rPr lang="pl-PL" dirty="0"/>
              <a:t>posrednika se odražava u činjenici da na finansijskom tržištu jedna strana </a:t>
            </a:r>
            <a:r>
              <a:rPr lang="pl-PL" dirty="0" smtClean="0"/>
              <a:t>o drugoj </a:t>
            </a:r>
            <a:r>
              <a:rPr lang="pl-PL" dirty="0"/>
              <a:t>često ne zna sve što je potrebno za donošenje ispravne odluke. </a:t>
            </a:r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522496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4435</Words>
  <Application>Microsoft Office PowerPoint</Application>
  <PresentationFormat>On-screen Show (4:3)</PresentationFormat>
  <Paragraphs>367</Paragraphs>
  <Slides>74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Office Theme</vt:lpstr>
      <vt:lpstr>PRAVNI FAKULTET FINANSIJE I FINANSIJSKO PRAVO FINANSIJSKI SISTEM I FINANSIJSKA TRŽIŠTA – DRUGI DIO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Najznačajniji finansijski posrednici 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Regulacija finansijskog sistema 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Finansijski instrumenti 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</vt:vector>
  </TitlesOfParts>
  <Company>Centralna banka Crne Gore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Halil Kalac</dc:creator>
  <cp:lastModifiedBy>Windows User</cp:lastModifiedBy>
  <cp:revision>51</cp:revision>
  <dcterms:created xsi:type="dcterms:W3CDTF">2015-03-10T21:42:56Z</dcterms:created>
  <dcterms:modified xsi:type="dcterms:W3CDTF">2019-10-13T05:41:36Z</dcterms:modified>
</cp:coreProperties>
</file>