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6" r:id="rId26"/>
    <p:sldId id="287" r:id="rId27"/>
    <p:sldId id="288" r:id="rId28"/>
    <p:sldId id="289" r:id="rId29"/>
    <p:sldId id="290" r:id="rId30"/>
    <p:sldId id="292" r:id="rId31"/>
    <p:sldId id="293" r:id="rId32"/>
    <p:sldId id="294" r:id="rId33"/>
    <p:sldId id="295" r:id="rId34"/>
    <p:sldId id="297" r:id="rId35"/>
    <p:sldId id="298" r:id="rId36"/>
    <p:sldId id="299" r:id="rId37"/>
    <p:sldId id="300" r:id="rId38"/>
    <p:sldId id="301" r:id="rId39"/>
    <p:sldId id="302" r:id="rId40"/>
    <p:sldId id="303" r:id="rId41"/>
    <p:sldId id="304" r:id="rId42"/>
    <p:sldId id="305" r:id="rId43"/>
    <p:sldId id="306" r:id="rId44"/>
    <p:sldId id="307" r:id="rId45"/>
    <p:sldId id="308" r:id="rId46"/>
    <p:sldId id="309" r:id="rId47"/>
    <p:sldId id="310" r:id="rId48"/>
    <p:sldId id="311" r:id="rId49"/>
    <p:sldId id="312" r:id="rId50"/>
    <p:sldId id="313" r:id="rId51"/>
    <p:sldId id="314" r:id="rId52"/>
    <p:sldId id="315" r:id="rId53"/>
    <p:sldId id="372" r:id="rId54"/>
    <p:sldId id="316" r:id="rId55"/>
    <p:sldId id="317" r:id="rId56"/>
    <p:sldId id="318" r:id="rId57"/>
    <p:sldId id="319" r:id="rId58"/>
    <p:sldId id="320" r:id="rId59"/>
    <p:sldId id="321" r:id="rId60"/>
    <p:sldId id="322" r:id="rId61"/>
    <p:sldId id="327" r:id="rId62"/>
    <p:sldId id="328" r:id="rId63"/>
    <p:sldId id="329" r:id="rId64"/>
    <p:sldId id="330" r:id="rId65"/>
    <p:sldId id="332" r:id="rId66"/>
    <p:sldId id="333" r:id="rId67"/>
    <p:sldId id="334" r:id="rId68"/>
    <p:sldId id="335" r:id="rId69"/>
    <p:sldId id="336" r:id="rId70"/>
    <p:sldId id="337" r:id="rId71"/>
    <p:sldId id="338" r:id="rId72"/>
    <p:sldId id="339" r:id="rId73"/>
    <p:sldId id="341" r:id="rId74"/>
    <p:sldId id="355" r:id="rId75"/>
    <p:sldId id="364" r:id="rId76"/>
    <p:sldId id="356" r:id="rId77"/>
    <p:sldId id="357" r:id="rId78"/>
    <p:sldId id="358" r:id="rId79"/>
    <p:sldId id="360" r:id="rId80"/>
    <p:sldId id="373" r:id="rId81"/>
    <p:sldId id="361" r:id="rId82"/>
    <p:sldId id="374" r:id="rId83"/>
    <p:sldId id="366" r:id="rId84"/>
    <p:sldId id="362" r:id="rId85"/>
    <p:sldId id="368" r:id="rId86"/>
    <p:sldId id="369" r:id="rId87"/>
    <p:sldId id="370" r:id="rId88"/>
    <p:sldId id="371" r:id="rId8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7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A0B19-C540-4CB2-8F0D-F52ECD528783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290B7-0B58-446B-AFBD-92041995B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519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A0B19-C540-4CB2-8F0D-F52ECD528783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290B7-0B58-446B-AFBD-92041995B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45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A0B19-C540-4CB2-8F0D-F52ECD528783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290B7-0B58-446B-AFBD-92041995B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393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A0B19-C540-4CB2-8F0D-F52ECD528783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290B7-0B58-446B-AFBD-92041995B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633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A0B19-C540-4CB2-8F0D-F52ECD528783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290B7-0B58-446B-AFBD-92041995B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517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A0B19-C540-4CB2-8F0D-F52ECD528783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290B7-0B58-446B-AFBD-92041995B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971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A0B19-C540-4CB2-8F0D-F52ECD528783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290B7-0B58-446B-AFBD-92041995B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237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A0B19-C540-4CB2-8F0D-F52ECD528783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290B7-0B58-446B-AFBD-92041995B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959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A0B19-C540-4CB2-8F0D-F52ECD528783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290B7-0B58-446B-AFBD-92041995B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299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A0B19-C540-4CB2-8F0D-F52ECD528783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290B7-0B58-446B-AFBD-92041995B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341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A0B19-C540-4CB2-8F0D-F52ECD528783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290B7-0B58-446B-AFBD-92041995B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393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2A0B19-C540-4CB2-8F0D-F52ECD528783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290B7-0B58-446B-AFBD-92041995B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185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FINANSIJE I FINANSIJSKO PRAVO</a:t>
            </a:r>
            <a:endParaRPr lang="sr-Latn-M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r-Latn-ME" sz="3600" dirty="0" smtClean="0"/>
              <a:t>JAVNI DUG</a:t>
            </a:r>
          </a:p>
          <a:p>
            <a:r>
              <a:rPr lang="sr-Latn-ME" sz="3600" dirty="0" smtClean="0"/>
              <a:t>PROF.DR HALIL KALAČ</a:t>
            </a:r>
            <a:endParaRPr lang="sr-Latn-ME" sz="3600" dirty="0"/>
          </a:p>
        </p:txBody>
      </p:sp>
    </p:spTree>
    <p:extLst>
      <p:ext uri="{BB962C8B-B14F-4D97-AF65-F5344CB8AC3E}">
        <p14:creationId xmlns:p14="http://schemas.microsoft.com/office/powerpoint/2010/main" val="33468887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6E08-E434-4252-92A8-CF2F6166F773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37C5-942B-4DC7-BEA2-B82662B309D0}" type="slidenum">
              <a:rPr lang="en-US"/>
              <a:pPr/>
              <a:t>10</a:t>
            </a:fld>
            <a:endParaRPr lang="en-US"/>
          </a:p>
        </p:txBody>
      </p:sp>
      <p:sp>
        <p:nvSpPr>
          <p:cNvPr id="389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746975"/>
            <a:ext cx="10515600" cy="5429988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90000"/>
              </a:lnSpc>
            </a:pPr>
            <a:r>
              <a:rPr lang="en-US" sz="3600" dirty="0"/>
              <a:t>To </a:t>
            </a:r>
            <a:r>
              <a:rPr lang="en-US" sz="3600" dirty="0" err="1"/>
              <a:t>redovno</a:t>
            </a:r>
            <a:r>
              <a:rPr lang="en-US" sz="3600" dirty="0"/>
              <a:t> </a:t>
            </a:r>
            <a:r>
              <a:rPr lang="en-US" sz="3600" dirty="0" err="1"/>
              <a:t>dovodi</a:t>
            </a:r>
            <a:r>
              <a:rPr lang="en-US" sz="3600" dirty="0"/>
              <a:t> do </a:t>
            </a:r>
            <a:r>
              <a:rPr lang="en-US" sz="3600" dirty="0" err="1"/>
              <a:t>stagnacije</a:t>
            </a:r>
            <a:r>
              <a:rPr lang="en-US" sz="3600" dirty="0"/>
              <a:t> u </a:t>
            </a:r>
            <a:r>
              <a:rPr lang="en-US" sz="3600" dirty="0" err="1"/>
              <a:t>privredi</a:t>
            </a:r>
            <a:r>
              <a:rPr lang="en-US" sz="3600" dirty="0"/>
              <a:t>, </a:t>
            </a:r>
            <a:r>
              <a:rPr lang="en-US" sz="3600" dirty="0" err="1"/>
              <a:t>jer</a:t>
            </a:r>
            <a:r>
              <a:rPr lang="en-US" sz="3600" dirty="0"/>
              <a:t> se </a:t>
            </a:r>
            <a:r>
              <a:rPr lang="en-US" sz="3600" dirty="0" err="1"/>
              <a:t>iz</a:t>
            </a:r>
            <a:r>
              <a:rPr lang="sl-SI" sz="3600" dirty="0"/>
              <a:t>v</a:t>
            </a:r>
            <a:r>
              <a:rPr lang="en-US" sz="3600" dirty="0" smtClean="0"/>
              <a:t>u</a:t>
            </a:r>
            <a:r>
              <a:rPr lang="sl-SI" sz="3600" dirty="0"/>
              <a:t>č</a:t>
            </a:r>
            <a:r>
              <a:rPr lang="en-US" sz="3600" dirty="0" err="1" smtClean="0"/>
              <a:t>eni</a:t>
            </a:r>
            <a:r>
              <a:rPr lang="en-US" sz="3600" dirty="0" smtClean="0"/>
              <a:t> </a:t>
            </a:r>
            <a:r>
              <a:rPr lang="en-US" sz="3600" dirty="0" err="1"/>
              <a:t>dohodak</a:t>
            </a:r>
            <a:r>
              <a:rPr lang="en-US" sz="3600" dirty="0"/>
              <a:t> </a:t>
            </a:r>
            <a:r>
              <a:rPr lang="en-US" sz="3600" dirty="0" err="1"/>
              <a:t>neproizvodno</a:t>
            </a:r>
            <a:r>
              <a:rPr lang="en-US" sz="3600" dirty="0"/>
              <a:t> </a:t>
            </a:r>
            <a:r>
              <a:rPr lang="en-US" sz="3600" dirty="0" err="1" smtClean="0"/>
              <a:t>tro</a:t>
            </a:r>
            <a:r>
              <a:rPr lang="sl-SI" sz="3600" dirty="0"/>
              <a:t>š</a:t>
            </a:r>
            <a:r>
              <a:rPr lang="en-US" sz="3600" dirty="0" err="1" smtClean="0"/>
              <a:t>i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lnSpc>
                <a:spcPct val="90000"/>
              </a:lnSpc>
            </a:pPr>
            <a:r>
              <a:rPr lang="en-US" sz="3600" dirty="0" smtClean="0"/>
              <a:t>U </a:t>
            </a:r>
            <a:r>
              <a:rPr lang="en-US" sz="3600" dirty="0" err="1"/>
              <a:t>dugovima</a:t>
            </a:r>
            <a:r>
              <a:rPr lang="en-US" sz="3600" dirty="0"/>
              <a:t> se </a:t>
            </a:r>
            <a:r>
              <a:rPr lang="en-US" sz="3600" dirty="0" err="1"/>
              <a:t>gleda</a:t>
            </a:r>
            <a:r>
              <a:rPr lang="en-US" sz="3600" dirty="0"/>
              <a:t> </a:t>
            </a:r>
            <a:r>
              <a:rPr lang="en-US" sz="3600" dirty="0" err="1"/>
              <a:t>opasnost</a:t>
            </a:r>
            <a:r>
              <a:rPr lang="en-US" sz="3600" dirty="0"/>
              <a:t> 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opstanak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err="1" smtClean="0"/>
              <a:t>ave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zdravih</a:t>
            </a:r>
            <a:r>
              <a:rPr lang="en-US" sz="3600" dirty="0"/>
              <a:t> </a:t>
            </a:r>
            <a:r>
              <a:rPr lang="en-US" sz="3600" dirty="0" err="1"/>
              <a:t>finansija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lnSpc>
                <a:spcPct val="90000"/>
              </a:lnSpc>
            </a:pPr>
            <a:r>
              <a:rPr lang="en-US" sz="3600" dirty="0" err="1" smtClean="0"/>
              <a:t>Prednost</a:t>
            </a:r>
            <a:r>
              <a:rPr lang="en-US" sz="3600" dirty="0" smtClean="0"/>
              <a:t> </a:t>
            </a:r>
            <a:r>
              <a:rPr lang="en-US" sz="3600" dirty="0"/>
              <a:t>se </a:t>
            </a:r>
            <a:r>
              <a:rPr lang="en-US" sz="3600" dirty="0" err="1"/>
              <a:t>daje</a:t>
            </a:r>
            <a:r>
              <a:rPr lang="en-US" sz="3600" dirty="0"/>
              <a:t> </a:t>
            </a:r>
            <a:r>
              <a:rPr lang="en-US" sz="3600" dirty="0" err="1"/>
              <a:t>porezima</a:t>
            </a:r>
            <a:r>
              <a:rPr lang="en-US" sz="3600" dirty="0"/>
              <a:t> </a:t>
            </a:r>
            <a:r>
              <a:rPr lang="en-US" sz="3600" dirty="0" err="1"/>
              <a:t>kao</a:t>
            </a:r>
            <a:r>
              <a:rPr lang="en-US" sz="3600" dirty="0"/>
              <a:t> </a:t>
            </a:r>
            <a:r>
              <a:rPr lang="en-US" sz="3600" dirty="0" err="1"/>
              <a:t>redovnim</a:t>
            </a:r>
            <a:r>
              <a:rPr lang="en-US" sz="3600" dirty="0"/>
              <a:t> </a:t>
            </a:r>
            <a:r>
              <a:rPr lang="en-US" sz="3600" dirty="0" err="1"/>
              <a:t>izvorima</a:t>
            </a:r>
            <a:r>
              <a:rPr lang="en-US" sz="3600" dirty="0"/>
              <a:t> </a:t>
            </a:r>
            <a:r>
              <a:rPr lang="en-US" sz="3600" dirty="0" err="1"/>
              <a:t>prihoda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r-Latn-ME" sz="3600" dirty="0" smtClean="0"/>
              <a:t>ž</a:t>
            </a:r>
            <a:r>
              <a:rPr lang="en-US" sz="3600" dirty="0" err="1" smtClean="0"/>
              <a:t>ave.</a:t>
            </a:r>
            <a:endParaRPr lang="sr-Latn-ME" sz="3600" dirty="0" smtClean="0"/>
          </a:p>
          <a:p>
            <a:pPr algn="just">
              <a:lnSpc>
                <a:spcPct val="90000"/>
              </a:lnSpc>
            </a:pPr>
            <a:r>
              <a:rPr lang="en-US" sz="3600" dirty="0" smtClean="0"/>
              <a:t> </a:t>
            </a:r>
            <a:r>
              <a:rPr lang="en-US" sz="3600" dirty="0"/>
              <a:t>I </a:t>
            </a:r>
            <a:r>
              <a:rPr lang="en-US" sz="3600" dirty="0" err="1"/>
              <a:t>tako</a:t>
            </a:r>
            <a:r>
              <a:rPr lang="en-US" sz="3600" dirty="0"/>
              <a:t> </a:t>
            </a:r>
            <a:r>
              <a:rPr lang="en-US" sz="3600" dirty="0" err="1"/>
              <a:t>dok</a:t>
            </a:r>
            <a:r>
              <a:rPr lang="en-US" sz="3600" dirty="0"/>
              <a:t> se </a:t>
            </a:r>
            <a:r>
              <a:rPr lang="en-US" sz="3600" dirty="0" err="1"/>
              <a:t>prednost</a:t>
            </a:r>
            <a:r>
              <a:rPr lang="en-US" sz="3600" dirty="0"/>
              <a:t> </a:t>
            </a:r>
            <a:r>
              <a:rPr lang="en-US" sz="3600" dirty="0" err="1"/>
              <a:t>davala</a:t>
            </a:r>
            <a:r>
              <a:rPr lang="en-US" sz="3600" dirty="0"/>
              <a:t> </a:t>
            </a:r>
            <a:r>
              <a:rPr lang="en-US" sz="3600" dirty="0" err="1"/>
              <a:t>privatnom</a:t>
            </a:r>
            <a:r>
              <a:rPr lang="en-US" sz="3600" dirty="0"/>
              <a:t> </a:t>
            </a:r>
            <a:r>
              <a:rPr lang="en-US" sz="3600" dirty="0" err="1"/>
              <a:t>kapitalu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privatnoj</a:t>
            </a:r>
            <a:r>
              <a:rPr lang="en-US" sz="3600" dirty="0"/>
              <a:t> </a:t>
            </a:r>
            <a:r>
              <a:rPr lang="en-US" sz="3600" dirty="0" err="1"/>
              <a:t>inicijativi</a:t>
            </a:r>
            <a:r>
              <a:rPr lang="en-US" sz="3600" dirty="0"/>
              <a:t> </a:t>
            </a:r>
            <a:r>
              <a:rPr lang="en-US" sz="3600" dirty="0" err="1"/>
              <a:t>nad</a:t>
            </a:r>
            <a:r>
              <a:rPr lang="en-US" sz="3600" dirty="0"/>
              <a:t> </a:t>
            </a:r>
            <a:r>
              <a:rPr lang="en-US" sz="3600" dirty="0" err="1"/>
              <a:t>javnim</a:t>
            </a:r>
            <a:r>
              <a:rPr lang="en-US" sz="3600" dirty="0"/>
              <a:t>, </a:t>
            </a:r>
            <a:r>
              <a:rPr lang="en-US" sz="3600" dirty="0" err="1" smtClean="0"/>
              <a:t>pru</a:t>
            </a:r>
            <a:r>
              <a:rPr lang="sl-SI" sz="3600" dirty="0"/>
              <a:t>ž</a:t>
            </a:r>
            <a:r>
              <a:rPr lang="en-US" sz="3600" dirty="0" err="1" smtClean="0"/>
              <a:t>ao</a:t>
            </a:r>
            <a:r>
              <a:rPr lang="en-US" sz="3600" dirty="0" smtClean="0"/>
              <a:t> </a:t>
            </a:r>
            <a:r>
              <a:rPr lang="en-US" sz="3600" dirty="0"/>
              <a:t>se </a:t>
            </a:r>
            <a:r>
              <a:rPr lang="en-US" sz="3600" dirty="0" err="1" smtClean="0"/>
              <a:t>sna</a:t>
            </a:r>
            <a:r>
              <a:rPr lang="sl-SI" sz="3600" dirty="0"/>
              <a:t>ž</a:t>
            </a:r>
            <a:r>
              <a:rPr lang="en-US" sz="3600" dirty="0" smtClean="0"/>
              <a:t>an </a:t>
            </a:r>
            <a:r>
              <a:rPr lang="en-US" sz="3600" dirty="0" err="1"/>
              <a:t>otpor</a:t>
            </a:r>
            <a:r>
              <a:rPr lang="en-US" sz="3600" dirty="0"/>
              <a:t> </a:t>
            </a:r>
            <a:r>
              <a:rPr lang="en-US" sz="3600" dirty="0" err="1"/>
              <a:t>javnom</a:t>
            </a:r>
            <a:r>
              <a:rPr lang="en-US" sz="3600" dirty="0"/>
              <a:t> </a:t>
            </a:r>
            <a:r>
              <a:rPr lang="en-US" sz="3600" dirty="0" err="1"/>
              <a:t>dugu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lnSpc>
                <a:spcPct val="90000"/>
              </a:lnSpc>
            </a:pPr>
            <a:r>
              <a:rPr lang="en-US" sz="3600" dirty="0" err="1" smtClean="0"/>
              <a:t>Zato</a:t>
            </a:r>
            <a:r>
              <a:rPr lang="en-US" sz="3600" dirty="0" smtClean="0"/>
              <a:t> </a:t>
            </a:r>
            <a:r>
              <a:rPr lang="en-US" sz="3600" dirty="0"/>
              <a:t>D. Hume u </a:t>
            </a:r>
            <a:r>
              <a:rPr lang="en-US" sz="3600" dirty="0" err="1"/>
              <a:t>svojo</a:t>
            </a:r>
            <a:r>
              <a:rPr lang="sl-SI" sz="3600" dirty="0"/>
              <a:t>j</a:t>
            </a:r>
            <a:r>
              <a:rPr lang="en-US" sz="3600" dirty="0"/>
              <a:t> </a:t>
            </a:r>
            <a:r>
              <a:rPr lang="en-US" sz="3600" dirty="0" err="1"/>
              <a:t>studiji</a:t>
            </a:r>
            <a:r>
              <a:rPr lang="en-US" sz="3600" dirty="0"/>
              <a:t> o</a:t>
            </a:r>
            <a:r>
              <a:rPr lang="sl-SI" sz="3600" dirty="0"/>
              <a:t> </a:t>
            </a:r>
            <a:r>
              <a:rPr lang="en-US" sz="3600" dirty="0" err="1"/>
              <a:t>javnom</a:t>
            </a:r>
            <a:r>
              <a:rPr lang="en-US" sz="3600" dirty="0"/>
              <a:t> </a:t>
            </a:r>
            <a:r>
              <a:rPr lang="en-US" sz="3600" dirty="0" err="1"/>
              <a:t>kreditu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 smtClean="0"/>
              <a:t>ka</a:t>
            </a:r>
            <a:r>
              <a:rPr lang="sl-SI" sz="3600" dirty="0"/>
              <a:t>ž</a:t>
            </a:r>
            <a:r>
              <a:rPr lang="en-US" sz="3600" dirty="0" smtClean="0"/>
              <a:t>e</a:t>
            </a:r>
            <a:r>
              <a:rPr lang="en-US" sz="3600" dirty="0"/>
              <a:t>: „Ili </a:t>
            </a:r>
            <a:r>
              <a:rPr lang="sl-SI" sz="3600" dirty="0"/>
              <a:t>ć</a:t>
            </a:r>
            <a:r>
              <a:rPr lang="en-US" sz="3600" dirty="0" smtClean="0"/>
              <a:t>e </a:t>
            </a:r>
            <a:r>
              <a:rPr lang="en-US" sz="3600" dirty="0" err="1"/>
              <a:t>narod</a:t>
            </a:r>
            <a:r>
              <a:rPr lang="en-US" sz="3600" dirty="0"/>
              <a:t> </a:t>
            </a:r>
            <a:r>
              <a:rPr lang="en-US" sz="3600" dirty="0" err="1" smtClean="0"/>
              <a:t>uni</a:t>
            </a:r>
            <a:r>
              <a:rPr lang="sl-SI" sz="3600" dirty="0"/>
              <a:t>š</a:t>
            </a:r>
            <a:r>
              <a:rPr lang="en-US" sz="3600" dirty="0" err="1" smtClean="0"/>
              <a:t>titi</a:t>
            </a:r>
            <a:r>
              <a:rPr lang="en-US" sz="3600" dirty="0" smtClean="0"/>
              <a:t> </a:t>
            </a:r>
            <a:r>
              <a:rPr lang="en-US" sz="3600" dirty="0" err="1"/>
              <a:t>javne</a:t>
            </a:r>
            <a:r>
              <a:rPr lang="en-US" sz="3600" dirty="0"/>
              <a:t> </a:t>
            </a:r>
            <a:r>
              <a:rPr lang="en-US" sz="3600" dirty="0" err="1"/>
              <a:t>dugove</a:t>
            </a:r>
            <a:r>
              <a:rPr lang="en-US" sz="3600" dirty="0"/>
              <a:t>, </a:t>
            </a:r>
            <a:r>
              <a:rPr lang="en-US" sz="3600" dirty="0" err="1"/>
              <a:t>ili</a:t>
            </a:r>
            <a:r>
              <a:rPr lang="en-US" sz="3600" dirty="0"/>
              <a:t> </a:t>
            </a:r>
            <a:r>
              <a:rPr lang="sl-SI" sz="3600" dirty="0"/>
              <a:t>ć</a:t>
            </a:r>
            <a:r>
              <a:rPr lang="en-US" sz="3600" dirty="0" smtClean="0"/>
              <a:t>e </a:t>
            </a:r>
            <a:r>
              <a:rPr lang="en-US" sz="3600" dirty="0" err="1"/>
              <a:t>dugovi</a:t>
            </a:r>
            <a:r>
              <a:rPr lang="en-US" sz="3600" dirty="0"/>
              <a:t> </a:t>
            </a:r>
            <a:r>
              <a:rPr lang="en-US" sz="3600" dirty="0" err="1" smtClean="0"/>
              <a:t>uni</a:t>
            </a:r>
            <a:r>
              <a:rPr lang="sl-SI" sz="3600" dirty="0"/>
              <a:t>š</a:t>
            </a:r>
            <a:r>
              <a:rPr lang="en-US" sz="3600" dirty="0" err="1" smtClean="0"/>
              <a:t>titi</a:t>
            </a:r>
            <a:r>
              <a:rPr lang="en-US" sz="3600" dirty="0" smtClean="0"/>
              <a:t> </a:t>
            </a:r>
            <a:r>
              <a:rPr lang="en-US" sz="3600" dirty="0" err="1"/>
              <a:t>narod</a:t>
            </a:r>
            <a:r>
              <a:rPr lang="en-US" sz="3600" dirty="0"/>
              <a:t>".</a:t>
            </a:r>
          </a:p>
          <a:p>
            <a:pPr>
              <a:lnSpc>
                <a:spcPct val="90000"/>
              </a:lnSpc>
            </a:pPr>
            <a:endParaRPr lang="en-US" sz="1800" b="1" u="sng" dirty="0"/>
          </a:p>
        </p:txBody>
      </p:sp>
    </p:spTree>
    <p:extLst>
      <p:ext uri="{BB962C8B-B14F-4D97-AF65-F5344CB8AC3E}">
        <p14:creationId xmlns:p14="http://schemas.microsoft.com/office/powerpoint/2010/main" val="41144223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14C9-C80C-4DF7-B25B-2681C4EC5DAF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4E0EE-81CC-4B70-BCCE-5CC36DD867FE}" type="slidenum">
              <a:rPr lang="en-US"/>
              <a:pPr/>
              <a:t>11</a:t>
            </a:fld>
            <a:endParaRPr lang="en-US"/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837127"/>
            <a:ext cx="10515600" cy="5339836"/>
          </a:xfrm>
        </p:spPr>
        <p:txBody>
          <a:bodyPr/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en-US" sz="3600" dirty="0"/>
              <a:t>K</a:t>
            </a:r>
            <a:r>
              <a:rPr lang="sl-SI" sz="3600" dirty="0"/>
              <a:t>l</a:t>
            </a:r>
            <a:r>
              <a:rPr lang="en-US" sz="3600" dirty="0" err="1" smtClean="0"/>
              <a:t>asi</a:t>
            </a:r>
            <a:r>
              <a:rPr lang="sl-SI" sz="3600" dirty="0"/>
              <a:t>č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/>
              <a:t>teorija</a:t>
            </a:r>
            <a:r>
              <a:rPr lang="en-US" sz="3600" dirty="0"/>
              <a:t> </a:t>
            </a:r>
            <a:r>
              <a:rPr lang="sr-Latn-ME" sz="3600" dirty="0" smtClean="0"/>
              <a:t>navodi slijedeće </a:t>
            </a:r>
            <a:r>
              <a:rPr lang="en-US" sz="3600" dirty="0" err="1" smtClean="0"/>
              <a:t>argumente</a:t>
            </a:r>
            <a:r>
              <a:rPr lang="en-US" sz="3600" dirty="0" smtClean="0"/>
              <a:t> </a:t>
            </a:r>
            <a:r>
              <a:rPr lang="en-US" sz="3600" dirty="0" err="1"/>
              <a:t>protiv</a:t>
            </a:r>
            <a:r>
              <a:rPr lang="en-US" sz="3600" dirty="0"/>
              <a:t> </a:t>
            </a:r>
            <a:r>
              <a:rPr lang="en-US" sz="3600" dirty="0" err="1"/>
              <a:t>javnog</a:t>
            </a:r>
            <a:r>
              <a:rPr lang="en-US" sz="3600" dirty="0"/>
              <a:t> </a:t>
            </a:r>
            <a:r>
              <a:rPr lang="sr-Latn-ME" sz="3600" dirty="0" smtClean="0"/>
              <a:t>duga</a:t>
            </a:r>
            <a:r>
              <a:rPr lang="en-US" sz="3600" dirty="0" smtClean="0"/>
              <a:t>:</a:t>
            </a:r>
            <a:endParaRPr lang="en-US" sz="3600" dirty="0"/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sz="3600" dirty="0"/>
              <a:t>- </a:t>
            </a:r>
            <a:r>
              <a:rPr lang="en-US" sz="3600" dirty="0" err="1"/>
              <a:t>Odsustvo</a:t>
            </a:r>
            <a:r>
              <a:rPr lang="en-US" sz="3600" dirty="0"/>
              <a:t> </a:t>
            </a:r>
            <a:r>
              <a:rPr lang="sl-SI" sz="3600" dirty="0"/>
              <a:t>š</a:t>
            </a:r>
            <a:r>
              <a:rPr lang="en-US" sz="3600" dirty="0" err="1" smtClean="0"/>
              <a:t>tednje</a:t>
            </a:r>
            <a:r>
              <a:rPr lang="en-US" sz="3600" dirty="0" smtClean="0"/>
              <a:t> </a:t>
            </a:r>
            <a:r>
              <a:rPr lang="en-US" sz="3600" dirty="0"/>
              <a:t>u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err="1" smtClean="0"/>
              <a:t>avnom</a:t>
            </a:r>
            <a:r>
              <a:rPr lang="en-US" sz="3600" dirty="0" smtClean="0"/>
              <a:t> </a:t>
            </a:r>
            <a:r>
              <a:rPr lang="en-US" sz="3600" dirty="0" err="1"/>
              <a:t>gazdovanju</a:t>
            </a:r>
            <a:r>
              <a:rPr lang="en-US" sz="3600" dirty="0"/>
              <a:t> </a:t>
            </a:r>
            <a:r>
              <a:rPr lang="en-US" sz="3600" dirty="0" err="1"/>
              <a:t>imovinom</a:t>
            </a:r>
            <a:r>
              <a:rPr lang="en-US" sz="3600" dirty="0"/>
              <a:t>,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sz="3600" dirty="0"/>
              <a:t>- </a:t>
            </a:r>
            <a:r>
              <a:rPr lang="en-US" sz="3600" dirty="0" err="1" smtClean="0"/>
              <a:t>Rasipni</a:t>
            </a:r>
            <a:r>
              <a:rPr lang="sl-SI" sz="3600" dirty="0"/>
              <a:t>š</a:t>
            </a:r>
            <a:r>
              <a:rPr lang="en-US" sz="3600" dirty="0" err="1" smtClean="0"/>
              <a:t>tvo</a:t>
            </a:r>
            <a:r>
              <a:rPr lang="en-US" sz="3600" dirty="0" smtClean="0"/>
              <a:t> </a:t>
            </a:r>
            <a:r>
              <a:rPr lang="en-US" sz="3600" dirty="0"/>
              <a:t>u </a:t>
            </a:r>
            <a:r>
              <a:rPr lang="en-US" sz="3600" dirty="0" err="1"/>
              <a:t>upotrebi</a:t>
            </a:r>
            <a:r>
              <a:rPr lang="en-US" sz="3600" dirty="0"/>
              <a:t> </a:t>
            </a:r>
            <a:r>
              <a:rPr lang="en-US" sz="3600" dirty="0" err="1"/>
              <a:t>tako</a:t>
            </a:r>
            <a:r>
              <a:rPr lang="en-US" sz="3600" dirty="0"/>
              <a:t> </a:t>
            </a:r>
            <a:r>
              <a:rPr lang="en-US" sz="3600" dirty="0" err="1"/>
              <a:t>prikupljenih</a:t>
            </a:r>
            <a:r>
              <a:rPr lang="en-US" sz="3600" dirty="0"/>
              <a:t> </a:t>
            </a:r>
            <a:r>
              <a:rPr lang="en-US" sz="3600" dirty="0" err="1"/>
              <a:t>sredstava</a:t>
            </a:r>
            <a:r>
              <a:rPr lang="en-US" sz="3600" dirty="0"/>
              <a:t>,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sz="3600" dirty="0"/>
              <a:t>- </a:t>
            </a:r>
            <a:r>
              <a:rPr lang="en-US" sz="3600" dirty="0" err="1"/>
              <a:t>Ograni</a:t>
            </a:r>
            <a:r>
              <a:rPr lang="sl-SI" sz="3600" dirty="0"/>
              <a:t>zo</a:t>
            </a:r>
            <a:r>
              <a:rPr lang="en-US" sz="3600" dirty="0" err="1"/>
              <a:t>vanje</a:t>
            </a:r>
            <a:r>
              <a:rPr lang="en-US" sz="3600" dirty="0"/>
              <a:t>, </a:t>
            </a:r>
            <a:r>
              <a:rPr lang="en-US" sz="3600" dirty="0" err="1"/>
              <a:t>ili</a:t>
            </a:r>
            <a:r>
              <a:rPr lang="en-US" sz="3600" dirty="0"/>
              <a:t> </a:t>
            </a:r>
            <a:r>
              <a:rPr lang="sl-SI" sz="3600" dirty="0"/>
              <a:t>č</a:t>
            </a:r>
            <a:r>
              <a:rPr lang="en-US" sz="3600" dirty="0" err="1" smtClean="0"/>
              <a:t>ak</a:t>
            </a:r>
            <a:r>
              <a:rPr lang="en-US" sz="3600" dirty="0"/>
              <a:t>, </a:t>
            </a:r>
            <a:r>
              <a:rPr lang="en-US" sz="3600" dirty="0" err="1" smtClean="0"/>
              <a:t>spre</a:t>
            </a:r>
            <a:r>
              <a:rPr lang="sl-SI" sz="3600" dirty="0"/>
              <a:t>č</a:t>
            </a:r>
            <a:r>
              <a:rPr lang="en-US" sz="3600" dirty="0" err="1" smtClean="0"/>
              <a:t>avanje</a:t>
            </a:r>
            <a:r>
              <a:rPr lang="en-US" sz="3600" dirty="0" smtClean="0"/>
              <a:t> </a:t>
            </a:r>
            <a:r>
              <a:rPr lang="en-US" sz="3600" dirty="0" err="1"/>
              <a:t>privrednog</a:t>
            </a:r>
            <a:r>
              <a:rPr lang="en-US" sz="3600" dirty="0"/>
              <a:t> </a:t>
            </a:r>
            <a:r>
              <a:rPr lang="en-US" sz="3600" dirty="0" err="1"/>
              <a:t>razvoja</a:t>
            </a:r>
            <a:r>
              <a:rPr lang="en-US" sz="3600" dirty="0"/>
              <a:t>,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sz="3600" dirty="0"/>
              <a:t>- </a:t>
            </a:r>
            <a:r>
              <a:rPr lang="en-US" sz="3600" dirty="0" err="1"/>
              <a:t>Lako</a:t>
            </a:r>
            <a:r>
              <a:rPr lang="en-US" sz="3600" dirty="0"/>
              <a:t> </a:t>
            </a:r>
            <a:r>
              <a:rPr lang="en-US" sz="3600" dirty="0" err="1" smtClean="0"/>
              <a:t>zadu</a:t>
            </a:r>
            <a:r>
              <a:rPr lang="sl-SI" sz="3600" dirty="0"/>
              <a:t>ž</a:t>
            </a:r>
            <a:r>
              <a:rPr lang="en-US" sz="3600" dirty="0" err="1" smtClean="0"/>
              <a:t>ivanje</a:t>
            </a:r>
            <a:r>
              <a:rPr lang="en-US" sz="3600" dirty="0" smtClean="0"/>
              <a:t> </a:t>
            </a:r>
            <a:r>
              <a:rPr lang="en-US" sz="3600" dirty="0" err="1"/>
              <a:t>koje</a:t>
            </a:r>
            <a:r>
              <a:rPr lang="en-US" sz="3600" dirty="0"/>
              <a:t> </a:t>
            </a:r>
            <a:r>
              <a:rPr lang="sl-SI" sz="3600" dirty="0"/>
              <a:t>č</a:t>
            </a:r>
            <a:r>
              <a:rPr lang="sl-SI" sz="3600" dirty="0" smtClean="0"/>
              <a:t>e</a:t>
            </a:r>
            <a:r>
              <a:rPr lang="en-US" sz="3600" dirty="0" err="1"/>
              <a:t>sto</a:t>
            </a:r>
            <a:r>
              <a:rPr lang="en-US" sz="3600" dirty="0"/>
              <a:t> </a:t>
            </a:r>
            <a:r>
              <a:rPr lang="en-US" sz="3600" dirty="0" err="1"/>
              <a:t>dovodi</a:t>
            </a:r>
            <a:r>
              <a:rPr lang="en-US" sz="3600" dirty="0"/>
              <a:t> do </a:t>
            </a:r>
            <a:r>
              <a:rPr lang="en-US" sz="3600" dirty="0" err="1"/>
              <a:t>bankrotstva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err="1" smtClean="0"/>
              <a:t>avne</a:t>
            </a:r>
            <a:r>
              <a:rPr lang="en-US" sz="3600" dirty="0" smtClean="0"/>
              <a:t> </a:t>
            </a:r>
            <a:r>
              <a:rPr lang="en-US" sz="3600" dirty="0" err="1"/>
              <a:t>blagajne</a:t>
            </a:r>
            <a:r>
              <a:rPr lang="en-US" sz="3600" dirty="0"/>
              <a:t>.</a:t>
            </a:r>
          </a:p>
          <a:p>
            <a:pPr>
              <a:lnSpc>
                <a:spcPct val="90000"/>
              </a:lnSpc>
            </a:pPr>
            <a:endParaRPr lang="en-US" sz="3600" dirty="0"/>
          </a:p>
          <a:p>
            <a:pPr>
              <a:lnSpc>
                <a:spcPct val="90000"/>
              </a:lnSpc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39089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A33E6-4CF1-4471-B707-B8AF70914824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F004-7540-4FD5-9264-CEE16DD97CC6}" type="slidenum">
              <a:rPr lang="en-US"/>
              <a:pPr/>
              <a:t>12</a:t>
            </a:fld>
            <a:endParaRPr lang="en-US"/>
          </a:p>
        </p:txBody>
      </p:sp>
      <p:sp>
        <p:nvSpPr>
          <p:cNvPr id="435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3792" y="978794"/>
            <a:ext cx="10800008" cy="5198169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/>
              <a:t>Istina</a:t>
            </a:r>
            <a:r>
              <a:rPr lang="en-US" sz="3600" dirty="0"/>
              <a:t>, </a:t>
            </a:r>
            <a:r>
              <a:rPr lang="en-US" sz="3600" dirty="0" err="1"/>
              <a:t>postojala</a:t>
            </a:r>
            <a:r>
              <a:rPr lang="en-US" sz="3600" dirty="0"/>
              <a:t> </a:t>
            </a:r>
            <a:r>
              <a:rPr lang="en-US" sz="3600" dirty="0" err="1"/>
              <a:t>su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druga</a:t>
            </a:r>
            <a:r>
              <a:rPr lang="en-US" sz="3600" dirty="0"/>
              <a:t> </a:t>
            </a:r>
            <a:r>
              <a:rPr lang="en-US" sz="3600" dirty="0" err="1"/>
              <a:t>shvatanja</a:t>
            </a:r>
            <a:r>
              <a:rPr lang="en-US" sz="3600" dirty="0"/>
              <a:t> (</a:t>
            </a:r>
            <a:r>
              <a:rPr lang="en-US" sz="3600" dirty="0" err="1"/>
              <a:t>Volter</a:t>
            </a:r>
            <a:r>
              <a:rPr lang="en-US" sz="3600" dirty="0"/>
              <a:t>) da </a:t>
            </a:r>
            <a:r>
              <a:rPr lang="en-US" sz="3600" dirty="0" err="1"/>
              <a:t>javni</a:t>
            </a:r>
            <a:r>
              <a:rPr lang="en-US" sz="3600" dirty="0"/>
              <a:t> </a:t>
            </a:r>
            <a:r>
              <a:rPr lang="en-US" sz="3600" dirty="0" err="1"/>
              <a:t>zajam</a:t>
            </a:r>
            <a:r>
              <a:rPr lang="en-US" sz="3600" dirty="0"/>
              <a:t> </a:t>
            </a:r>
            <a:r>
              <a:rPr lang="en-US" sz="3600" dirty="0" err="1" smtClean="0"/>
              <a:t>pove</a:t>
            </a:r>
            <a:r>
              <a:rPr lang="sl-SI" sz="3600" dirty="0"/>
              <a:t>ć</a:t>
            </a:r>
            <a:r>
              <a:rPr lang="en-US" sz="3600" dirty="0" smtClean="0"/>
              <a:t>ava </a:t>
            </a:r>
            <a:r>
              <a:rPr lang="en-US" sz="3600" dirty="0" err="1"/>
              <a:t>nacionalno</a:t>
            </a:r>
            <a:r>
              <a:rPr lang="en-US" sz="3600" dirty="0"/>
              <a:t> </a:t>
            </a:r>
            <a:r>
              <a:rPr lang="en-US" sz="3600" dirty="0" err="1"/>
              <a:t>bogatstvo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da je </a:t>
            </a:r>
            <a:r>
              <a:rPr lang="en-US" sz="3600" dirty="0" err="1"/>
              <a:t>koristan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/>
            <a:r>
              <a:rPr lang="en-US" sz="3600" dirty="0" smtClean="0"/>
              <a:t>On </a:t>
            </a:r>
            <a:r>
              <a:rPr lang="en-US" sz="3600" dirty="0" err="1" smtClean="0"/>
              <a:t>ka</a:t>
            </a:r>
            <a:r>
              <a:rPr lang="sl-SI" sz="3600" dirty="0"/>
              <a:t>ž</a:t>
            </a:r>
            <a:r>
              <a:rPr lang="en-US" sz="3600" dirty="0" smtClean="0"/>
              <a:t>e </a:t>
            </a:r>
            <a:r>
              <a:rPr lang="en-US" sz="3600" dirty="0"/>
              <a:t>da „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en-US" sz="3600" dirty="0" err="1"/>
              <a:t>koja</a:t>
            </a:r>
            <a:r>
              <a:rPr lang="en-US" sz="3600" dirty="0"/>
              <a:t> </a:t>
            </a:r>
            <a:r>
              <a:rPr lang="en-US" sz="3600" dirty="0" err="1"/>
              <a:t>duguje</a:t>
            </a:r>
            <a:r>
              <a:rPr lang="en-US" sz="3600" dirty="0"/>
              <a:t> </a:t>
            </a:r>
            <a:r>
              <a:rPr lang="en-US" sz="3600" dirty="0" err="1"/>
              <a:t>sama</a:t>
            </a:r>
            <a:r>
              <a:rPr lang="en-US" sz="3600" dirty="0"/>
              <a:t> </a:t>
            </a:r>
            <a:r>
              <a:rPr lang="en-US" sz="3600" dirty="0" err="1"/>
              <a:t>sebi</a:t>
            </a:r>
            <a:r>
              <a:rPr lang="en-US" sz="3600" dirty="0"/>
              <a:t> ne </a:t>
            </a:r>
            <a:r>
              <a:rPr lang="en-US" sz="3600" dirty="0" err="1" smtClean="0"/>
              <a:t>mo</a:t>
            </a:r>
            <a:r>
              <a:rPr lang="sl-SI" sz="3600" dirty="0"/>
              <a:t>ž</a:t>
            </a:r>
            <a:r>
              <a:rPr lang="en-US" sz="3600" dirty="0" smtClean="0"/>
              <a:t>e </a:t>
            </a:r>
            <a:r>
              <a:rPr lang="en-US" sz="3600" dirty="0" err="1" smtClean="0"/>
              <a:t>siroma</a:t>
            </a:r>
            <a:r>
              <a:rPr lang="sl-SI" sz="3600" dirty="0"/>
              <a:t>š</a:t>
            </a:r>
            <a:r>
              <a:rPr lang="en-US" sz="3600" dirty="0" err="1" smtClean="0"/>
              <a:t>iti</a:t>
            </a:r>
            <a:r>
              <a:rPr lang="en-US" sz="3600" dirty="0"/>
              <a:t>".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Ovakve</a:t>
            </a:r>
            <a:r>
              <a:rPr lang="en-US" sz="3600" dirty="0" smtClean="0"/>
              <a:t> </a:t>
            </a:r>
            <a:r>
              <a:rPr lang="en-US" sz="3600" dirty="0" err="1"/>
              <a:t>stavove</a:t>
            </a:r>
            <a:r>
              <a:rPr lang="en-US" sz="3600" dirty="0"/>
              <a:t> je </a:t>
            </a:r>
            <a:r>
              <a:rPr lang="en-US" sz="3600" dirty="0" err="1"/>
              <a:t>tada</a:t>
            </a:r>
            <a:r>
              <a:rPr lang="en-US" sz="3600" dirty="0"/>
              <a:t> </a:t>
            </a:r>
            <a:r>
              <a:rPr lang="en-US" sz="3600" dirty="0" err="1"/>
              <a:t>bilo</a:t>
            </a:r>
            <a:r>
              <a:rPr lang="en-US" sz="3600" dirty="0"/>
              <a:t> </a:t>
            </a:r>
            <a:r>
              <a:rPr lang="en-US" sz="3600" dirty="0" err="1" smtClean="0"/>
              <a:t>te</a:t>
            </a:r>
            <a:r>
              <a:rPr lang="sl-SI" sz="3600" dirty="0"/>
              <a:t>š</a:t>
            </a:r>
            <a:r>
              <a:rPr lang="en-US" sz="3600" dirty="0" err="1" smtClean="0"/>
              <a:t>ko</a:t>
            </a:r>
            <a:r>
              <a:rPr lang="en-US" sz="3600" dirty="0" smtClean="0"/>
              <a:t> </a:t>
            </a:r>
            <a:r>
              <a:rPr lang="en-US" sz="3600" dirty="0" err="1"/>
              <a:t>branit</a:t>
            </a:r>
            <a:r>
              <a:rPr lang="sl-SI" sz="3600" dirty="0"/>
              <a:t>i</a:t>
            </a:r>
            <a:r>
              <a:rPr lang="en-US" sz="3600" dirty="0"/>
              <a:t>, </a:t>
            </a:r>
            <a:r>
              <a:rPr lang="en-US" sz="3600" dirty="0" err="1"/>
              <a:t>posebno</a:t>
            </a:r>
            <a:r>
              <a:rPr lang="en-US" sz="3600" dirty="0"/>
              <a:t> </a:t>
            </a:r>
            <a:r>
              <a:rPr lang="en-US" sz="3600" dirty="0" err="1"/>
              <a:t>zbog</a:t>
            </a:r>
            <a:r>
              <a:rPr lang="en-US" sz="3600" dirty="0"/>
              <a:t> toga </a:t>
            </a:r>
            <a:r>
              <a:rPr lang="sr-Latn-ME" sz="3600" dirty="0" err="1"/>
              <a:t>š</a:t>
            </a:r>
            <a:r>
              <a:rPr lang="en-US" sz="3600" dirty="0" smtClean="0"/>
              <a:t>to </a:t>
            </a:r>
            <a:r>
              <a:rPr lang="en-US" sz="3600" dirty="0" err="1"/>
              <a:t>su</a:t>
            </a:r>
            <a:r>
              <a:rPr lang="en-US" sz="3600" dirty="0"/>
              <a:t> se </a:t>
            </a:r>
            <a:r>
              <a:rPr lang="en-US" sz="3600" dirty="0" err="1"/>
              <a:t>sredstva</a:t>
            </a:r>
            <a:r>
              <a:rPr lang="en-US" sz="3600" dirty="0"/>
              <a:t> </a:t>
            </a:r>
            <a:r>
              <a:rPr lang="en-US" sz="3600" dirty="0" err="1"/>
              <a:t>neodgovorno</a:t>
            </a:r>
            <a:r>
              <a:rPr lang="en-US" sz="3600" dirty="0"/>
              <a:t> </a:t>
            </a:r>
            <a:r>
              <a:rPr lang="en-US" sz="3600" dirty="0" err="1" smtClean="0"/>
              <a:t>tro</a:t>
            </a:r>
            <a:r>
              <a:rPr lang="sl-SI" sz="3600" dirty="0"/>
              <a:t>š</a:t>
            </a:r>
            <a:r>
              <a:rPr lang="en-US" sz="3600" dirty="0" err="1" smtClean="0"/>
              <a:t>ila</a:t>
            </a:r>
            <a:r>
              <a:rPr lang="en-US" sz="3600" dirty="0"/>
              <a:t>, </a:t>
            </a:r>
            <a:r>
              <a:rPr lang="en-US" sz="3600" dirty="0" err="1"/>
              <a:t>uglavnom</a:t>
            </a:r>
            <a:r>
              <a:rPr lang="en-US" sz="3600" dirty="0"/>
              <a:t> </a:t>
            </a:r>
            <a:r>
              <a:rPr lang="en-US" sz="3600" dirty="0" err="1"/>
              <a:t>neproizvodno</a:t>
            </a:r>
            <a:r>
              <a:rPr lang="en-US" sz="3600" dirty="0"/>
              <a:t>, s </a:t>
            </a:r>
            <a:r>
              <a:rPr lang="en-US" sz="3600" dirty="0" err="1"/>
              <a:t>druge</a:t>
            </a:r>
            <a:r>
              <a:rPr lang="en-US" sz="3600" dirty="0"/>
              <a:t> </a:t>
            </a:r>
            <a:r>
              <a:rPr lang="en-US" sz="3600" dirty="0" err="1"/>
              <a:t>strane</a:t>
            </a:r>
            <a:r>
              <a:rPr lang="en-US" sz="3600" dirty="0"/>
              <a:t>, </a:t>
            </a:r>
            <a:r>
              <a:rPr lang="en-US" sz="3600" dirty="0" err="1"/>
              <a:t>lako</a:t>
            </a:r>
            <a:r>
              <a:rPr lang="en-US" sz="3600" dirty="0"/>
              <a:t> </a:t>
            </a:r>
            <a:r>
              <a:rPr lang="en-US" sz="3600" dirty="0" err="1" smtClean="0"/>
              <a:t>zadu</a:t>
            </a:r>
            <a:r>
              <a:rPr lang="sl-SI" sz="3600" dirty="0"/>
              <a:t>ž</a:t>
            </a:r>
            <a:r>
              <a:rPr lang="en-US" sz="3600" dirty="0" err="1" smtClean="0"/>
              <a:t>ivanje</a:t>
            </a:r>
            <a:r>
              <a:rPr lang="en-US" sz="3600" dirty="0" smtClean="0"/>
              <a:t> </a:t>
            </a:r>
            <a:r>
              <a:rPr lang="en-US" sz="3600" dirty="0"/>
              <a:t>je </a:t>
            </a:r>
            <a:r>
              <a:rPr lang="sl-SI" sz="3600" dirty="0"/>
              <a:t>č</a:t>
            </a:r>
            <a:r>
              <a:rPr lang="en-US" sz="3600" dirty="0" err="1" smtClean="0"/>
              <a:t>esto</a:t>
            </a:r>
            <a:r>
              <a:rPr lang="en-US" sz="3600" dirty="0" smtClean="0"/>
              <a:t> </a:t>
            </a:r>
            <a:r>
              <a:rPr lang="en-US" sz="3600" dirty="0" err="1"/>
              <a:t>dovodilo</a:t>
            </a:r>
            <a:r>
              <a:rPr lang="en-US" sz="3600" dirty="0"/>
              <a:t> do </a:t>
            </a:r>
            <a:r>
              <a:rPr lang="en-US" sz="3600" dirty="0" err="1"/>
              <a:t>finansijskog</a:t>
            </a:r>
            <a:r>
              <a:rPr lang="en-US" sz="3600" dirty="0"/>
              <a:t> </a:t>
            </a:r>
            <a:r>
              <a:rPr lang="en-US" sz="3600" dirty="0" err="1"/>
              <a:t>kraha</a:t>
            </a:r>
            <a:r>
              <a:rPr lang="en-US" sz="3600" dirty="0"/>
              <a:t> d</a:t>
            </a:r>
            <a:r>
              <a:rPr lang="sl-SI" sz="3600" dirty="0" smtClean="0"/>
              <a:t>r</a:t>
            </a:r>
            <a:r>
              <a:rPr lang="sr-Latn-ME" sz="3600" dirty="0" err="1"/>
              <a:t>ž</a:t>
            </a:r>
            <a:r>
              <a:rPr lang="en-US" sz="3600" dirty="0" err="1" smtClean="0"/>
              <a:t>ave</a:t>
            </a:r>
            <a:r>
              <a:rPr lang="en-US" sz="3600" dirty="0" smtClean="0"/>
              <a:t> </a:t>
            </a:r>
            <a:r>
              <a:rPr lang="en-US" sz="3600" dirty="0"/>
              <a:t>(stoma </a:t>
            </a:r>
            <a:r>
              <a:rPr lang="en-US" sz="3600" dirty="0" err="1"/>
              <a:t>javnih</a:t>
            </a:r>
            <a:r>
              <a:rPr lang="en-US" sz="3600" dirty="0"/>
              <a:t> </a:t>
            </a:r>
            <a:r>
              <a:rPr lang="en-US" sz="3600" dirty="0" err="1"/>
              <a:t>finansija</a:t>
            </a:r>
            <a:r>
              <a:rPr lang="en-US" sz="36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5567917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381F-E789-4B9C-ACA2-D57E977C0641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B218-1784-4A47-9766-E5DD494F7CD3}" type="slidenum">
              <a:rPr lang="en-US"/>
              <a:pPr/>
              <a:t>13</a:t>
            </a:fld>
            <a:endParaRPr lang="en-US"/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875763"/>
            <a:ext cx="10515600" cy="5301200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en-US" sz="3600" dirty="0" smtClean="0"/>
              <a:t>2) </a:t>
            </a:r>
            <a:r>
              <a:rPr lang="en-US" sz="3600" dirty="0"/>
              <a:t>SAVREMENA TEORIJA JAVNOG DUGA</a:t>
            </a:r>
          </a:p>
          <a:p>
            <a:pPr algn="just">
              <a:lnSpc>
                <a:spcPct val="90000"/>
              </a:lnSpc>
            </a:pPr>
            <a:r>
              <a:rPr lang="en-US" sz="3500" dirty="0" err="1"/>
              <a:t>Savremena</a:t>
            </a:r>
            <a:r>
              <a:rPr lang="en-US" sz="3500" dirty="0"/>
              <a:t> </a:t>
            </a:r>
            <a:r>
              <a:rPr lang="en-US" sz="3500" dirty="0" err="1"/>
              <a:t>finansijska</a:t>
            </a:r>
            <a:r>
              <a:rPr lang="en-US" sz="3500" dirty="0"/>
              <a:t> </a:t>
            </a:r>
            <a:r>
              <a:rPr lang="en-US" sz="3500" dirty="0" err="1"/>
              <a:t>teorija</a:t>
            </a:r>
            <a:r>
              <a:rPr lang="en-US" sz="3500" dirty="0"/>
              <a:t> </a:t>
            </a:r>
            <a:r>
              <a:rPr lang="en-US" sz="3500" dirty="0" err="1"/>
              <a:t>realnije</a:t>
            </a:r>
            <a:r>
              <a:rPr lang="en-US" sz="3500" dirty="0"/>
              <a:t> </a:t>
            </a:r>
            <a:r>
              <a:rPr lang="en-US" sz="3500" dirty="0" err="1"/>
              <a:t>gleda</a:t>
            </a:r>
            <a:r>
              <a:rPr lang="en-US" sz="3500" dirty="0"/>
              <a:t> </a:t>
            </a:r>
            <a:r>
              <a:rPr lang="en-US" sz="3500" dirty="0" err="1"/>
              <a:t>na</a:t>
            </a:r>
            <a:r>
              <a:rPr lang="en-US" sz="3500" dirty="0"/>
              <a:t> </a:t>
            </a:r>
            <a:r>
              <a:rPr lang="en-US" sz="3500" dirty="0" err="1"/>
              <a:t>javni</a:t>
            </a:r>
            <a:r>
              <a:rPr lang="en-US" sz="3500" dirty="0"/>
              <a:t> dug, u </a:t>
            </a:r>
            <a:r>
              <a:rPr lang="en-US" sz="3500" dirty="0" err="1"/>
              <a:t>odnosu</a:t>
            </a:r>
            <a:r>
              <a:rPr lang="en-US" sz="3500" dirty="0"/>
              <a:t> </a:t>
            </a:r>
            <a:r>
              <a:rPr lang="en-US" sz="3500" dirty="0" err="1"/>
              <a:t>na</a:t>
            </a:r>
            <a:r>
              <a:rPr lang="en-US" sz="3500" dirty="0"/>
              <a:t> </a:t>
            </a:r>
            <a:r>
              <a:rPr lang="en-US" sz="3500" dirty="0" err="1" smtClean="0"/>
              <a:t>klasi</a:t>
            </a:r>
            <a:r>
              <a:rPr lang="sl-SI" sz="3500" dirty="0"/>
              <a:t>č</a:t>
            </a:r>
            <a:r>
              <a:rPr lang="en-US" sz="3500" dirty="0" smtClean="0"/>
              <a:t>nu</a:t>
            </a:r>
            <a:r>
              <a:rPr lang="sr-Latn-ME" sz="3500" dirty="0" smtClean="0"/>
              <a:t> teoriju</a:t>
            </a:r>
            <a:r>
              <a:rPr lang="en-US" sz="3500" dirty="0" smtClean="0"/>
              <a:t>, </a:t>
            </a:r>
            <a:r>
              <a:rPr lang="en-US" sz="3500" dirty="0" err="1"/>
              <a:t>jer</a:t>
            </a:r>
            <a:r>
              <a:rPr lang="en-US" sz="3500" dirty="0"/>
              <a:t> </a:t>
            </a:r>
            <a:r>
              <a:rPr lang="en-US" sz="3500" dirty="0" err="1"/>
              <a:t>ga</a:t>
            </a:r>
            <a:r>
              <a:rPr lang="en-US" sz="3500" dirty="0"/>
              <a:t> </a:t>
            </a:r>
            <a:r>
              <a:rPr lang="en-US" sz="3500" dirty="0" err="1"/>
              <a:t>poznaje</a:t>
            </a:r>
            <a:r>
              <a:rPr lang="en-US" sz="3500" dirty="0"/>
              <a:t> u </a:t>
            </a:r>
            <a:r>
              <a:rPr lang="en-US" sz="3500" dirty="0" err="1"/>
              <a:t>svoj</a:t>
            </a:r>
            <a:r>
              <a:rPr lang="en-US" sz="3500" dirty="0"/>
              <a:t> </a:t>
            </a:r>
            <a:r>
              <a:rPr lang="en-US" sz="3500" dirty="0" err="1"/>
              <a:t>njegovoj</a:t>
            </a:r>
            <a:r>
              <a:rPr lang="en-US" sz="3500" dirty="0"/>
              <a:t> </a:t>
            </a:r>
            <a:r>
              <a:rPr lang="en-US" sz="3500" dirty="0" err="1"/>
              <a:t>kompleksnosti</a:t>
            </a:r>
            <a:r>
              <a:rPr lang="en-US" sz="3500" dirty="0"/>
              <a:t>. </a:t>
            </a:r>
            <a:endParaRPr lang="sr-Latn-ME" sz="3500" dirty="0" smtClean="0"/>
          </a:p>
          <a:p>
            <a:pPr algn="just">
              <a:lnSpc>
                <a:spcPct val="90000"/>
              </a:lnSpc>
            </a:pPr>
            <a:r>
              <a:rPr lang="en-US" sz="3500" dirty="0" err="1" smtClean="0"/>
              <a:t>Savremena</a:t>
            </a:r>
            <a:r>
              <a:rPr lang="en-US" sz="3500" dirty="0" smtClean="0"/>
              <a:t> </a:t>
            </a:r>
            <a:r>
              <a:rPr lang="en-US" sz="3500" dirty="0" err="1"/>
              <a:t>teorija</a:t>
            </a:r>
            <a:r>
              <a:rPr lang="en-US" sz="3500" dirty="0"/>
              <a:t> </a:t>
            </a:r>
            <a:r>
              <a:rPr lang="en-US" sz="3500" dirty="0" err="1"/>
              <a:t>javnog</a:t>
            </a:r>
            <a:r>
              <a:rPr lang="en-US" sz="3500" dirty="0"/>
              <a:t> </a:t>
            </a:r>
            <a:r>
              <a:rPr lang="en-US" sz="3500" dirty="0" err="1"/>
              <a:t>duga</a:t>
            </a:r>
            <a:r>
              <a:rPr lang="en-US" sz="3500" dirty="0"/>
              <a:t> je u </a:t>
            </a:r>
            <a:r>
              <a:rPr lang="en-US" sz="3500" dirty="0" err="1"/>
              <a:t>stvari</a:t>
            </a:r>
            <a:r>
              <a:rPr lang="en-US" sz="3500" dirty="0"/>
              <a:t> </a:t>
            </a:r>
            <a:r>
              <a:rPr lang="en-US" sz="3500" dirty="0" err="1"/>
              <a:t>izrasla</a:t>
            </a:r>
            <a:r>
              <a:rPr lang="en-US" sz="3500" dirty="0"/>
              <a:t> </a:t>
            </a:r>
            <a:r>
              <a:rPr lang="en-US" sz="3500" dirty="0" err="1"/>
              <a:t>na</a:t>
            </a:r>
            <a:r>
              <a:rPr lang="en-US" sz="3500" dirty="0"/>
              <a:t> </a:t>
            </a:r>
            <a:r>
              <a:rPr lang="en-US" sz="3500" dirty="0" err="1"/>
              <a:t>kritici</a:t>
            </a:r>
            <a:r>
              <a:rPr lang="en-US" sz="3500" dirty="0"/>
              <a:t> </a:t>
            </a:r>
            <a:r>
              <a:rPr lang="en-US" sz="3500" dirty="0" err="1" smtClean="0"/>
              <a:t>klasi</a:t>
            </a:r>
            <a:r>
              <a:rPr lang="sl-SI" sz="3500" dirty="0"/>
              <a:t>č</a:t>
            </a:r>
            <a:r>
              <a:rPr lang="en-US" sz="3500" dirty="0" smtClean="0"/>
              <a:t>ne </a:t>
            </a:r>
            <a:r>
              <a:rPr lang="en-US" sz="3500" dirty="0" err="1"/>
              <a:t>teorije</a:t>
            </a:r>
            <a:r>
              <a:rPr lang="en-US" sz="3500" dirty="0"/>
              <a:t>. </a:t>
            </a:r>
            <a:endParaRPr lang="sr-Latn-ME" sz="3500" dirty="0" smtClean="0"/>
          </a:p>
          <a:p>
            <a:pPr algn="just">
              <a:lnSpc>
                <a:spcPct val="90000"/>
              </a:lnSpc>
            </a:pPr>
            <a:r>
              <a:rPr lang="en-US" sz="3500" dirty="0" smtClean="0"/>
              <a:t>Novi </a:t>
            </a:r>
            <a:r>
              <a:rPr lang="en-US" sz="3500" dirty="0" err="1"/>
              <a:t>pristup</a:t>
            </a:r>
            <a:r>
              <a:rPr lang="en-US" sz="3500" dirty="0"/>
              <a:t> se </a:t>
            </a:r>
            <a:r>
              <a:rPr lang="en-US" sz="3500" dirty="0" err="1"/>
              <a:t>ogleda</a:t>
            </a:r>
            <a:r>
              <a:rPr lang="en-US" sz="3500" dirty="0"/>
              <a:t> u tome - </a:t>
            </a:r>
            <a:r>
              <a:rPr lang="en-US" sz="3500" dirty="0" err="1"/>
              <a:t>kada</a:t>
            </a:r>
            <a:r>
              <a:rPr lang="en-US" sz="3500" dirty="0"/>
              <a:t> </a:t>
            </a:r>
            <a:r>
              <a:rPr lang="sl-SI" sz="3500" dirty="0"/>
              <a:t>ć</a:t>
            </a:r>
            <a:r>
              <a:rPr lang="en-US" sz="3500" dirty="0" smtClean="0"/>
              <a:t>e </a:t>
            </a:r>
            <a:r>
              <a:rPr lang="en-US" sz="3500" dirty="0"/>
              <a:t>se </a:t>
            </a:r>
            <a:r>
              <a:rPr lang="en-US" sz="3500" dirty="0" err="1"/>
              <a:t>kredit</a:t>
            </a:r>
            <a:r>
              <a:rPr lang="en-US" sz="3500" dirty="0"/>
              <a:t> </a:t>
            </a:r>
            <a:r>
              <a:rPr lang="en-US" sz="3500" dirty="0" err="1"/>
              <a:t>javiti</a:t>
            </a:r>
            <a:r>
              <a:rPr lang="en-US" sz="3500" dirty="0"/>
              <a:t> </a:t>
            </a:r>
            <a:r>
              <a:rPr lang="en-US" sz="3500" dirty="0" err="1"/>
              <a:t>i</a:t>
            </a:r>
            <a:r>
              <a:rPr lang="en-US" sz="3500" dirty="0"/>
              <a:t> </a:t>
            </a:r>
            <a:r>
              <a:rPr lang="en-US" sz="3500" dirty="0" err="1"/>
              <a:t>kako</a:t>
            </a:r>
            <a:r>
              <a:rPr lang="en-US" sz="3500" dirty="0"/>
              <a:t> </a:t>
            </a:r>
            <a:r>
              <a:rPr lang="sl-SI" sz="3500" dirty="0"/>
              <a:t>ć</a:t>
            </a:r>
            <a:r>
              <a:rPr lang="en-US" sz="3500" dirty="0" smtClean="0"/>
              <a:t>e </a:t>
            </a:r>
            <a:r>
              <a:rPr lang="sl-SI" sz="3500" dirty="0"/>
              <a:t>s</a:t>
            </a:r>
            <a:r>
              <a:rPr lang="en-US" sz="3500" dirty="0"/>
              <a:t>e </a:t>
            </a:r>
            <a:r>
              <a:rPr lang="en-US" sz="3500" dirty="0" err="1" smtClean="0"/>
              <a:t>tro</a:t>
            </a:r>
            <a:r>
              <a:rPr lang="sl-SI" sz="3500" dirty="0"/>
              <a:t>š</a:t>
            </a:r>
            <a:r>
              <a:rPr lang="en-US" sz="3500" dirty="0" err="1" smtClean="0"/>
              <a:t>iti</a:t>
            </a:r>
            <a:r>
              <a:rPr lang="en-US" sz="3500" dirty="0"/>
              <a:t>. </a:t>
            </a:r>
            <a:endParaRPr lang="sr-Latn-ME" sz="3500" dirty="0" smtClean="0"/>
          </a:p>
          <a:p>
            <a:pPr algn="just">
              <a:lnSpc>
                <a:spcPct val="90000"/>
              </a:lnSpc>
            </a:pPr>
            <a:r>
              <a:rPr lang="en-US" sz="3500" dirty="0" err="1" smtClean="0"/>
              <a:t>Jer</a:t>
            </a:r>
            <a:r>
              <a:rPr lang="en-US" sz="3500" dirty="0"/>
              <a:t>, </a:t>
            </a:r>
            <a:r>
              <a:rPr lang="en-US" sz="3500" dirty="0" err="1"/>
              <a:t>uloga</a:t>
            </a:r>
            <a:r>
              <a:rPr lang="en-US" sz="3500" dirty="0"/>
              <a:t> </a:t>
            </a:r>
            <a:r>
              <a:rPr lang="en-US" sz="3500" dirty="0" err="1"/>
              <a:t>javnog</a:t>
            </a:r>
            <a:r>
              <a:rPr lang="en-US" sz="3500" dirty="0"/>
              <a:t> </a:t>
            </a:r>
            <a:r>
              <a:rPr lang="en-US" sz="3500" dirty="0" err="1"/>
              <a:t>duga</a:t>
            </a:r>
            <a:r>
              <a:rPr lang="en-US" sz="3500" dirty="0"/>
              <a:t> u </a:t>
            </a:r>
            <a:r>
              <a:rPr lang="en-US" sz="3500" dirty="0" err="1"/>
              <a:t>modernoj</a:t>
            </a:r>
            <a:r>
              <a:rPr lang="en-US" sz="3500" dirty="0"/>
              <a:t> </a:t>
            </a:r>
            <a:r>
              <a:rPr lang="en-US" sz="3500" dirty="0" err="1"/>
              <a:t>privredi</a:t>
            </a:r>
            <a:r>
              <a:rPr lang="en-US" sz="3500" dirty="0"/>
              <a:t> se </a:t>
            </a:r>
            <a:r>
              <a:rPr lang="en-US" sz="3500" dirty="0" err="1"/>
              <a:t>sve</a:t>
            </a:r>
            <a:r>
              <a:rPr lang="en-US" sz="3500" dirty="0"/>
              <a:t> </a:t>
            </a:r>
            <a:r>
              <a:rPr lang="en-US" sz="3500" dirty="0" smtClean="0"/>
              <a:t>vi</a:t>
            </a:r>
            <a:r>
              <a:rPr lang="sl-SI" sz="3500" dirty="0"/>
              <a:t>š</a:t>
            </a:r>
            <a:r>
              <a:rPr lang="en-US" sz="3500" dirty="0" smtClean="0"/>
              <a:t>e </a:t>
            </a:r>
            <a:r>
              <a:rPr lang="en-US" sz="3500" dirty="0" err="1"/>
              <a:t>posmatra</a:t>
            </a:r>
            <a:r>
              <a:rPr lang="en-US" sz="3500" dirty="0"/>
              <a:t> </a:t>
            </a:r>
            <a:r>
              <a:rPr lang="en-US" sz="3500" dirty="0" err="1"/>
              <a:t>kao</a:t>
            </a:r>
            <a:r>
              <a:rPr lang="en-US" sz="3500" dirty="0"/>
              <a:t> </a:t>
            </a:r>
            <a:r>
              <a:rPr lang="en-US" sz="3500" b="1" dirty="0" err="1"/>
              <a:t>instrumet</a:t>
            </a:r>
            <a:r>
              <a:rPr lang="en-US" sz="3500" b="1" dirty="0"/>
              <a:t> </a:t>
            </a:r>
            <a:r>
              <a:rPr lang="en-US" sz="3500" b="1" dirty="0" err="1"/>
              <a:t>finansijske</a:t>
            </a:r>
            <a:r>
              <a:rPr lang="en-US" sz="3500" b="1" dirty="0"/>
              <a:t> </a:t>
            </a:r>
            <a:r>
              <a:rPr lang="en-US" sz="3500" b="1" dirty="0" err="1"/>
              <a:t>i</a:t>
            </a:r>
            <a:r>
              <a:rPr lang="en-US" sz="3500" b="1" dirty="0"/>
              <a:t> </a:t>
            </a:r>
            <a:r>
              <a:rPr lang="en-US" sz="3500" b="1" dirty="0" err="1"/>
              <a:t>razvojne</a:t>
            </a:r>
            <a:r>
              <a:rPr lang="en-US" sz="3500" b="1" dirty="0"/>
              <a:t> </a:t>
            </a:r>
            <a:r>
              <a:rPr lang="en-US" sz="3500" b="1" dirty="0" err="1"/>
              <a:t>politike</a:t>
            </a:r>
            <a:r>
              <a:rPr lang="en-US" sz="3500" b="1" dirty="0"/>
              <a:t>,</a:t>
            </a:r>
            <a:r>
              <a:rPr lang="en-US" sz="3500" dirty="0"/>
              <a:t> </a:t>
            </a:r>
            <a:r>
              <a:rPr lang="sl-SI" sz="3500" dirty="0"/>
              <a:t>š</a:t>
            </a:r>
            <a:r>
              <a:rPr lang="en-US" sz="3500" dirty="0" smtClean="0"/>
              <a:t>to </a:t>
            </a:r>
            <a:r>
              <a:rPr lang="en-US" sz="3500" dirty="0"/>
              <a:t>je </a:t>
            </a:r>
            <a:r>
              <a:rPr lang="en-US" sz="3500" dirty="0" err="1"/>
              <a:t>neosporno</a:t>
            </a:r>
            <a:r>
              <a:rPr lang="en-US" sz="3500" dirty="0"/>
              <a:t>. </a:t>
            </a:r>
            <a:endParaRPr lang="sr-Latn-ME" sz="3500" dirty="0" smtClean="0"/>
          </a:p>
          <a:p>
            <a:pPr algn="just">
              <a:lnSpc>
                <a:spcPct val="90000"/>
              </a:lnSpc>
            </a:pPr>
            <a:r>
              <a:rPr lang="en-US" sz="3500" dirty="0" smtClean="0"/>
              <a:t>Time </a:t>
            </a:r>
            <a:r>
              <a:rPr lang="en-US" sz="3500" dirty="0"/>
              <a:t>se </a:t>
            </a:r>
            <a:r>
              <a:rPr lang="en-US" sz="3500" dirty="0" err="1"/>
              <a:t>i</a:t>
            </a:r>
            <a:r>
              <a:rPr lang="en-US" sz="3500" dirty="0"/>
              <a:t> </a:t>
            </a:r>
            <a:r>
              <a:rPr lang="en-US" sz="3500" dirty="0" err="1"/>
              <a:t>uloga</a:t>
            </a:r>
            <a:r>
              <a:rPr lang="en-US" sz="3500" dirty="0"/>
              <a:t> </a:t>
            </a:r>
            <a:r>
              <a:rPr lang="en-US" sz="3500" dirty="0" err="1"/>
              <a:t>i</a:t>
            </a:r>
            <a:r>
              <a:rPr lang="en-US" sz="3500" dirty="0"/>
              <a:t> </a:t>
            </a:r>
            <a:r>
              <a:rPr lang="en-US" sz="3500" dirty="0" err="1"/>
              <a:t>funkcija</a:t>
            </a:r>
            <a:r>
              <a:rPr lang="en-US" sz="3500" dirty="0"/>
              <a:t> </a:t>
            </a:r>
            <a:r>
              <a:rPr lang="en-US" sz="3500" dirty="0" err="1"/>
              <a:t>javnog</a:t>
            </a:r>
            <a:r>
              <a:rPr lang="en-US" sz="3500" dirty="0"/>
              <a:t> </a:t>
            </a:r>
            <a:r>
              <a:rPr lang="en-US" sz="3500" dirty="0" err="1"/>
              <a:t>duga</a:t>
            </a:r>
            <a:r>
              <a:rPr lang="en-US" sz="3500" dirty="0"/>
              <a:t> </a:t>
            </a:r>
            <a:r>
              <a:rPr lang="en-US" sz="3500" dirty="0" err="1"/>
              <a:t>iz</a:t>
            </a:r>
            <a:r>
              <a:rPr lang="en-US" sz="3500" dirty="0"/>
              <a:t> </a:t>
            </a:r>
            <a:r>
              <a:rPr lang="en-US" sz="3500" dirty="0" err="1"/>
              <a:t>osnova</a:t>
            </a:r>
            <a:r>
              <a:rPr lang="en-US" sz="3500" dirty="0"/>
              <a:t> </a:t>
            </a:r>
            <a:r>
              <a:rPr lang="en-US" sz="3500" dirty="0" err="1" smtClean="0"/>
              <a:t>izm</a:t>
            </a:r>
            <a:r>
              <a:rPr lang="sr-Latn-ME" sz="3500" dirty="0" smtClean="0"/>
              <a:t>ij</a:t>
            </a:r>
            <a:r>
              <a:rPr lang="en-US" sz="3500" dirty="0" err="1" smtClean="0"/>
              <a:t>enila</a:t>
            </a:r>
            <a:r>
              <a:rPr lang="en-US" sz="35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953284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26411-486E-44E4-A101-071B7A7A140A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260B1-A2ED-4496-A41F-C3BD55635346}" type="slidenum">
              <a:rPr lang="en-US"/>
              <a:pPr/>
              <a:t>14</a:t>
            </a:fld>
            <a:endParaRPr lang="en-US"/>
          </a:p>
        </p:txBody>
      </p:sp>
      <p:sp>
        <p:nvSpPr>
          <p:cNvPr id="436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4096" y="643944"/>
            <a:ext cx="10619704" cy="5533019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 smtClean="0"/>
              <a:t>Ve</a:t>
            </a:r>
            <a:r>
              <a:rPr lang="sl-SI" sz="3600" dirty="0"/>
              <a:t>ć</a:t>
            </a:r>
            <a:r>
              <a:rPr lang="en-US" sz="3600" dirty="0" smtClean="0"/>
              <a:t> </a:t>
            </a:r>
            <a:r>
              <a:rPr lang="en-US" sz="3600" dirty="0" err="1"/>
              <a:t>razvo</a:t>
            </a:r>
            <a:r>
              <a:rPr lang="sl-SI" sz="3600" dirty="0"/>
              <a:t>j</a:t>
            </a:r>
            <a:r>
              <a:rPr lang="en-US" sz="3600" dirty="0" err="1"/>
              <a:t>em</a:t>
            </a:r>
            <a:r>
              <a:rPr lang="en-US" sz="3600" dirty="0"/>
              <a:t> </a:t>
            </a:r>
            <a:r>
              <a:rPr lang="en-US" sz="3600" dirty="0" err="1"/>
              <a:t>kapitalizma</a:t>
            </a:r>
            <a:r>
              <a:rPr lang="en-US" sz="3600" dirty="0"/>
              <a:t> </a:t>
            </a:r>
            <a:r>
              <a:rPr lang="en-US" sz="3600" dirty="0" err="1"/>
              <a:t>javni</a:t>
            </a:r>
            <a:r>
              <a:rPr lang="en-US" sz="3600" dirty="0"/>
              <a:t> dug </a:t>
            </a:r>
            <a:r>
              <a:rPr lang="en-US" sz="3600" dirty="0" err="1"/>
              <a:t>gubi</a:t>
            </a:r>
            <a:r>
              <a:rPr lang="en-US" sz="3600" dirty="0"/>
              <a:t> </a:t>
            </a:r>
            <a:r>
              <a:rPr lang="en-US" sz="3600" dirty="0" err="1"/>
              <a:t>privatno-pravni</a:t>
            </a:r>
            <a:r>
              <a:rPr lang="en-US" sz="3600" dirty="0"/>
              <a:t> </a:t>
            </a:r>
            <a:r>
              <a:rPr lang="en-US" sz="3600" dirty="0" err="1"/>
              <a:t>karakter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Postaju</a:t>
            </a:r>
            <a:r>
              <a:rPr lang="sl-SI" sz="3600" dirty="0"/>
              <a:t>ć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/>
              <a:t>kredit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err="1" smtClean="0"/>
              <a:t>ave</a:t>
            </a:r>
            <a:r>
              <a:rPr lang="en-US" sz="3600" dirty="0"/>
              <a:t>, on </a:t>
            </a:r>
            <a:r>
              <a:rPr lang="en-US" sz="3600" dirty="0" err="1"/>
              <a:t>dobija</a:t>
            </a:r>
            <a:r>
              <a:rPr lang="en-US" sz="3600" dirty="0"/>
              <a:t> </a:t>
            </a:r>
            <a:r>
              <a:rPr lang="en-US" sz="3600" dirty="0" err="1"/>
              <a:t>javno</a:t>
            </a:r>
            <a:r>
              <a:rPr lang="sl-SI" sz="3600" dirty="0"/>
              <a:t>-</a:t>
            </a:r>
            <a:r>
              <a:rPr lang="en-US" sz="3600" dirty="0" err="1"/>
              <a:t>pravni</a:t>
            </a:r>
            <a:r>
              <a:rPr lang="en-US" sz="3600" dirty="0"/>
              <a:t> </a:t>
            </a:r>
            <a:r>
              <a:rPr lang="en-US" sz="3600" dirty="0" err="1"/>
              <a:t>karakter</a:t>
            </a:r>
            <a:r>
              <a:rPr lang="en-US" sz="3600" dirty="0"/>
              <a:t>.</a:t>
            </a:r>
          </a:p>
          <a:p>
            <a:pPr algn="just"/>
            <a:r>
              <a:rPr lang="en-US" sz="3600" dirty="0" err="1"/>
              <a:t>Savremena</a:t>
            </a:r>
            <a:r>
              <a:rPr lang="en-US" sz="3600" dirty="0"/>
              <a:t> </a:t>
            </a:r>
            <a:r>
              <a:rPr lang="en-US" sz="3600" dirty="0" err="1"/>
              <a:t>finansijska</a:t>
            </a:r>
            <a:r>
              <a:rPr lang="en-US" sz="3600" dirty="0"/>
              <a:t> </a:t>
            </a:r>
            <a:r>
              <a:rPr lang="en-US" sz="3600" dirty="0" err="1"/>
              <a:t>teorija</a:t>
            </a:r>
            <a:r>
              <a:rPr lang="en-US" sz="3600" dirty="0"/>
              <a:t> </a:t>
            </a:r>
            <a:r>
              <a:rPr lang="en-US" sz="3600" dirty="0" err="1"/>
              <a:t>potrebe</a:t>
            </a:r>
            <a:r>
              <a:rPr lang="en-US" sz="3600" dirty="0"/>
              <a:t> </a:t>
            </a:r>
            <a:r>
              <a:rPr lang="en-US" sz="3600" dirty="0" err="1" smtClean="0"/>
              <a:t>nast</a:t>
            </a:r>
            <a:r>
              <a:rPr lang="sr-Latn-ME" sz="3600" dirty="0" smtClean="0"/>
              <a:t>a</a:t>
            </a:r>
            <a:r>
              <a:rPr lang="en-US" sz="3600" dirty="0" err="1" smtClean="0"/>
              <a:t>janja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razvoja</a:t>
            </a:r>
            <a:r>
              <a:rPr lang="en-US" sz="3600" dirty="0"/>
              <a:t> </a:t>
            </a:r>
            <a:r>
              <a:rPr lang="en-US" sz="3600" dirty="0" err="1"/>
              <a:t>javnog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 </a:t>
            </a:r>
            <a:r>
              <a:rPr lang="en-US" sz="3600" dirty="0" err="1"/>
              <a:t>izvodi</a:t>
            </a:r>
            <a:r>
              <a:rPr lang="en-US" sz="3600" dirty="0"/>
              <a:t> </a:t>
            </a:r>
            <a:r>
              <a:rPr lang="en-US" sz="3600" dirty="0" smtClean="0"/>
              <a:t> </a:t>
            </a:r>
            <a:r>
              <a:rPr lang="en-US" sz="3600" dirty="0" err="1"/>
              <a:t>zbog</a:t>
            </a:r>
            <a:r>
              <a:rPr lang="en-US" sz="3600" dirty="0"/>
              <a:t> </a:t>
            </a:r>
            <a:r>
              <a:rPr lang="en-US" sz="3600" dirty="0" err="1" smtClean="0"/>
              <a:t>sl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ede</a:t>
            </a:r>
            <a:r>
              <a:rPr lang="sl-SI" sz="3600" dirty="0"/>
              <a:t>ć</a:t>
            </a:r>
            <a:r>
              <a:rPr lang="en-US" sz="3600" dirty="0" err="1" smtClean="0"/>
              <a:t>ih</a:t>
            </a:r>
            <a:r>
              <a:rPr lang="en-US" sz="3600" dirty="0" smtClean="0"/>
              <a:t> </a:t>
            </a:r>
            <a:r>
              <a:rPr lang="en-US" sz="3600" dirty="0" err="1"/>
              <a:t>razloga</a:t>
            </a:r>
            <a:r>
              <a:rPr lang="en-US" sz="3600" dirty="0"/>
              <a:t>:</a:t>
            </a:r>
          </a:p>
          <a:p>
            <a:pPr algn="just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164838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66444-4BE3-4D49-B940-EB786E4530C4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4E88-0A8B-4242-811B-A19A2AE53097}" type="slidenum">
              <a:rPr lang="en-US"/>
              <a:pPr/>
              <a:t>15</a:t>
            </a:fld>
            <a:endParaRPr lang="en-US"/>
          </a:p>
        </p:txBody>
      </p:sp>
      <p:sp>
        <p:nvSpPr>
          <p:cNvPr id="390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631065"/>
            <a:ext cx="10515600" cy="5545898"/>
          </a:xfrm>
        </p:spPr>
        <p:txBody>
          <a:bodyPr/>
          <a:lstStyle/>
          <a:p>
            <a:pPr algn="just">
              <a:buFontTx/>
              <a:buNone/>
            </a:pPr>
            <a:r>
              <a:rPr lang="en-US" sz="3600" dirty="0"/>
              <a:t>1) </a:t>
            </a:r>
            <a:r>
              <a:rPr lang="en-US" sz="3600" dirty="0" err="1"/>
              <a:t>Moderna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en-US" sz="3600" dirty="0"/>
              <a:t>bez </a:t>
            </a:r>
            <a:r>
              <a:rPr lang="en-US" sz="3600" dirty="0" err="1"/>
              <a:t>sredstava</a:t>
            </a:r>
            <a:r>
              <a:rPr lang="en-US" sz="3600" dirty="0"/>
              <a:t> </a:t>
            </a:r>
            <a:r>
              <a:rPr lang="en-US" sz="3600" dirty="0" err="1"/>
              <a:t>javnog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 ne bi </a:t>
            </a:r>
            <a:r>
              <a:rPr lang="en-US" sz="3600" dirty="0" err="1"/>
              <a:t>mogla</a:t>
            </a:r>
            <a:r>
              <a:rPr lang="en-US" sz="3600" dirty="0"/>
              <a:t> </a:t>
            </a:r>
            <a:r>
              <a:rPr lang="en-US" sz="3600" dirty="0" err="1" smtClean="0"/>
              <a:t>vr</a:t>
            </a:r>
            <a:r>
              <a:rPr lang="sr-Latn-ME" sz="3600" dirty="0" smtClean="0"/>
              <a:t>š</a:t>
            </a:r>
            <a:r>
              <a:rPr lang="en-US" sz="3600" dirty="0" err="1" smtClean="0"/>
              <a:t>iti</a:t>
            </a:r>
            <a:r>
              <a:rPr lang="en-US" sz="3600" dirty="0" smtClean="0"/>
              <a:t> </a:t>
            </a:r>
            <a:r>
              <a:rPr lang="en-US" sz="3600" dirty="0" err="1"/>
              <a:t>usp</a:t>
            </a:r>
            <a:r>
              <a:rPr lang="sl-SI" sz="3600" dirty="0" smtClean="0"/>
              <a:t>ješ</a:t>
            </a:r>
            <a:r>
              <a:rPr lang="en-US" sz="3600" dirty="0" smtClean="0"/>
              <a:t>no </a:t>
            </a:r>
            <a:r>
              <a:rPr lang="en-US" sz="3600" dirty="0" err="1"/>
              <a:t>svoje</a:t>
            </a:r>
            <a:r>
              <a:rPr lang="en-US" sz="3600" dirty="0"/>
              <a:t> </a:t>
            </a:r>
            <a:r>
              <a:rPr lang="en-US" sz="3600" dirty="0" err="1"/>
              <a:t>funkcije</a:t>
            </a:r>
            <a:r>
              <a:rPr lang="en-US" sz="3600" dirty="0"/>
              <a:t>, </a:t>
            </a:r>
            <a:r>
              <a:rPr lang="en-US" sz="3600" dirty="0" err="1"/>
              <a:t>jer</a:t>
            </a:r>
            <a:r>
              <a:rPr lang="en-US" sz="3600" dirty="0"/>
              <a:t> je </a:t>
            </a:r>
            <a:r>
              <a:rPr lang="en-US" sz="3600" dirty="0" err="1"/>
              <a:t>javni</a:t>
            </a:r>
            <a:r>
              <a:rPr lang="en-US" sz="3600" dirty="0"/>
              <a:t> dug </a:t>
            </a:r>
            <a:r>
              <a:rPr lang="en-US" sz="3600" dirty="0" err="1"/>
              <a:t>sastavni</a:t>
            </a:r>
            <a:r>
              <a:rPr lang="en-US" sz="3600" dirty="0"/>
              <a:t> </a:t>
            </a:r>
            <a:r>
              <a:rPr lang="en-US" sz="3600" dirty="0" err="1"/>
              <a:t>elemenat</a:t>
            </a:r>
            <a:r>
              <a:rPr lang="en-US" sz="3600" dirty="0"/>
              <a:t> </a:t>
            </a:r>
            <a:r>
              <a:rPr lang="en-US" sz="3600" dirty="0" err="1"/>
              <a:t>privrednog</a:t>
            </a:r>
            <a:r>
              <a:rPr lang="en-US" sz="3600" dirty="0"/>
              <a:t> </a:t>
            </a:r>
            <a:r>
              <a:rPr lang="en-US" sz="3600" dirty="0" err="1"/>
              <a:t>sistema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razvojne</a:t>
            </a:r>
            <a:r>
              <a:rPr lang="en-US" sz="3600" dirty="0"/>
              <a:t> </a:t>
            </a:r>
            <a:r>
              <a:rPr lang="en-US" sz="3600" dirty="0" err="1"/>
              <a:t>politike</a:t>
            </a:r>
            <a:r>
              <a:rPr lang="en-US" sz="3600" dirty="0"/>
              <a:t> (</a:t>
            </a:r>
            <a:r>
              <a:rPr lang="en-US" sz="3600" dirty="0" err="1"/>
              <a:t>monetarne</a:t>
            </a:r>
            <a:r>
              <a:rPr lang="en-US" sz="3600" dirty="0"/>
              <a:t>, </a:t>
            </a:r>
            <a:r>
              <a:rPr lang="en-US" sz="3600" dirty="0" err="1"/>
              <a:t>fiskalne</a:t>
            </a:r>
            <a:r>
              <a:rPr lang="en-US" sz="3600" dirty="0"/>
              <a:t>, </a:t>
            </a:r>
            <a:r>
              <a:rPr lang="en-US" sz="3600" dirty="0" err="1"/>
              <a:t>formiranja</a:t>
            </a:r>
            <a:r>
              <a:rPr lang="en-US" sz="3600" dirty="0"/>
              <a:t> </a:t>
            </a:r>
            <a:r>
              <a:rPr lang="en-US" sz="3600" dirty="0" err="1"/>
              <a:t>akumulacije</a:t>
            </a:r>
            <a:r>
              <a:rPr lang="en-US" sz="3600" dirty="0"/>
              <a:t>).</a:t>
            </a:r>
          </a:p>
          <a:p>
            <a:pPr algn="just">
              <a:buFontTx/>
              <a:buNone/>
            </a:pPr>
            <a:r>
              <a:rPr lang="en-US" sz="3600" dirty="0"/>
              <a:t>2) </a:t>
            </a:r>
            <a:r>
              <a:rPr lang="en-US" sz="3600" dirty="0" err="1"/>
              <a:t>Zajmovi</a:t>
            </a:r>
            <a:r>
              <a:rPr lang="en-US" sz="3600" dirty="0"/>
              <a:t> </a:t>
            </a:r>
            <a:r>
              <a:rPr lang="en-US" sz="3600" dirty="0" err="1"/>
              <a:t>upotrebljeni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proizvodne</a:t>
            </a:r>
            <a:r>
              <a:rPr lang="en-US" sz="3600" dirty="0"/>
              <a:t> </a:t>
            </a:r>
            <a:r>
              <a:rPr lang="en-US" sz="3600" dirty="0" err="1"/>
              <a:t>investicije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sami</a:t>
            </a:r>
            <a:r>
              <a:rPr lang="en-US" sz="3600" dirty="0"/>
              <a:t> </a:t>
            </a:r>
            <a:r>
              <a:rPr lang="en-US" sz="3600" dirty="0" err="1"/>
              <a:t>stvaraju</a:t>
            </a:r>
            <a:r>
              <a:rPr lang="en-US" sz="3600" dirty="0"/>
              <a:t> </a:t>
            </a:r>
            <a:r>
              <a:rPr lang="en-US" sz="3600" dirty="0" err="1"/>
              <a:t>sredstva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optlatu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, a </a:t>
            </a:r>
            <a:r>
              <a:rPr lang="en-US" sz="3600" dirty="0" err="1"/>
              <a:t>ovi</a:t>
            </a:r>
            <a:r>
              <a:rPr lang="en-US" sz="3600" dirty="0"/>
              <a:t> </a:t>
            </a:r>
            <a:r>
              <a:rPr lang="en-US" sz="3600" dirty="0" smtClean="0"/>
              <a:t>ja</a:t>
            </a:r>
            <a:r>
              <a:rPr lang="sl-SI" sz="3600" dirty="0"/>
              <a:t>č</a:t>
            </a:r>
            <a:r>
              <a:rPr lang="en-US" sz="3600" dirty="0" err="1" smtClean="0"/>
              <a:t>aju</a:t>
            </a:r>
            <a:r>
              <a:rPr lang="en-US" sz="3600" dirty="0" smtClean="0"/>
              <a:t> </a:t>
            </a:r>
            <a:r>
              <a:rPr lang="en-US" sz="3600" dirty="0" err="1"/>
              <a:t>ukupni</a:t>
            </a:r>
            <a:r>
              <a:rPr lang="en-US" sz="3600" dirty="0"/>
              <a:t> </a:t>
            </a:r>
            <a:r>
              <a:rPr lang="en-US" sz="3600" dirty="0" err="1"/>
              <a:t>privredni</a:t>
            </a:r>
            <a:r>
              <a:rPr lang="en-US" sz="3600" dirty="0"/>
              <a:t> </a:t>
            </a:r>
            <a:r>
              <a:rPr lang="en-US" sz="3600" dirty="0" err="1"/>
              <a:t>potencijal</a:t>
            </a:r>
            <a:r>
              <a:rPr lang="en-US" sz="3600" dirty="0"/>
              <a:t> </a:t>
            </a:r>
            <a:r>
              <a:rPr lang="en-US" sz="3600" dirty="0" err="1"/>
              <a:t>zemlje</a:t>
            </a:r>
            <a:r>
              <a:rPr lang="en-US" sz="3600" dirty="0" smtClean="0"/>
              <a:t>.</a:t>
            </a:r>
            <a:endParaRPr lang="sr-Latn-ME" sz="3600" dirty="0" smtClean="0"/>
          </a:p>
          <a:p>
            <a:pPr algn="just">
              <a:buNone/>
            </a:pPr>
            <a:r>
              <a:rPr lang="sl-SI" sz="3600" dirty="0" smtClean="0"/>
              <a:t>3)</a:t>
            </a:r>
            <a:r>
              <a:rPr lang="en-US" sz="3600" dirty="0" err="1" smtClean="0"/>
              <a:t>Sredstva</a:t>
            </a:r>
            <a:r>
              <a:rPr lang="en-US" sz="3600" dirty="0" smtClean="0"/>
              <a:t> </a:t>
            </a:r>
            <a:r>
              <a:rPr lang="en-US" sz="3600" dirty="0" err="1" smtClean="0"/>
              <a:t>javnog</a:t>
            </a:r>
            <a:r>
              <a:rPr lang="en-US" sz="3600" dirty="0" smtClean="0"/>
              <a:t> </a:t>
            </a:r>
            <a:r>
              <a:rPr lang="en-US" sz="3600" dirty="0" err="1" smtClean="0"/>
              <a:t>duga</a:t>
            </a:r>
            <a:r>
              <a:rPr lang="en-US" sz="3600" dirty="0" smtClean="0"/>
              <a:t> </a:t>
            </a:r>
            <a:r>
              <a:rPr lang="en-US" sz="3600" dirty="0" err="1" smtClean="0"/>
              <a:t>sve</a:t>
            </a:r>
            <a:r>
              <a:rPr lang="en-US" sz="3600" dirty="0" smtClean="0"/>
              <a:t> vi</a:t>
            </a:r>
            <a:r>
              <a:rPr lang="sl-SI" sz="3600" dirty="0" smtClean="0"/>
              <a:t>š</a:t>
            </a:r>
            <a:r>
              <a:rPr lang="en-US" sz="3600" dirty="0" smtClean="0"/>
              <a:t>e se </a:t>
            </a:r>
            <a:r>
              <a:rPr lang="en-US" sz="3600" dirty="0" err="1" smtClean="0"/>
              <a:t>koriste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proizvodne</a:t>
            </a:r>
            <a:r>
              <a:rPr lang="en-US" sz="3600" dirty="0" smtClean="0"/>
              <a:t> </a:t>
            </a:r>
            <a:r>
              <a:rPr lang="en-US" sz="3600" dirty="0" err="1" smtClean="0"/>
              <a:t>svrhe</a:t>
            </a:r>
            <a:r>
              <a:rPr lang="en-US" sz="3600" dirty="0" smtClean="0"/>
              <a:t>, </a:t>
            </a:r>
            <a:r>
              <a:rPr lang="en-US" sz="3600" dirty="0" err="1" smtClean="0"/>
              <a:t>dovode</a:t>
            </a:r>
            <a:r>
              <a:rPr lang="sl-SI" sz="3600" dirty="0" smtClean="0"/>
              <a:t>ć</a:t>
            </a:r>
            <a:r>
              <a:rPr lang="en-US" sz="3600" dirty="0" err="1" smtClean="0"/>
              <a:t>i</a:t>
            </a:r>
            <a:r>
              <a:rPr lang="sl-SI" sz="3600" dirty="0" smtClean="0"/>
              <a:t> </a:t>
            </a:r>
            <a:r>
              <a:rPr lang="en-US" sz="3600" dirty="0" smtClean="0"/>
              <a:t>do ja</a:t>
            </a:r>
            <a:r>
              <a:rPr lang="sl-SI" sz="3600" dirty="0" smtClean="0"/>
              <a:t>č</a:t>
            </a:r>
            <a:r>
              <a:rPr lang="en-US" sz="3600" dirty="0" err="1" smtClean="0"/>
              <a:t>anja</a:t>
            </a:r>
            <a:r>
              <a:rPr lang="en-US" sz="3600" dirty="0" smtClean="0"/>
              <a:t> </a:t>
            </a:r>
            <a:r>
              <a:rPr lang="en-US" sz="3600" dirty="0" err="1" smtClean="0"/>
              <a:t>materijalne</a:t>
            </a:r>
            <a:r>
              <a:rPr lang="en-US" sz="3600" dirty="0" smtClean="0"/>
              <a:t> </a:t>
            </a:r>
            <a:r>
              <a:rPr lang="en-US" sz="3600" dirty="0" err="1" smtClean="0"/>
              <a:t>snage</a:t>
            </a:r>
            <a:r>
              <a:rPr lang="en-US" sz="3600" dirty="0" smtClean="0"/>
              <a:t> </a:t>
            </a:r>
            <a:r>
              <a:rPr lang="en-US" sz="3600" dirty="0" err="1" smtClean="0"/>
              <a:t>zemlje</a:t>
            </a:r>
            <a:r>
              <a:rPr lang="en-US" sz="3600" dirty="0" smtClean="0"/>
              <a:t>.</a:t>
            </a:r>
          </a:p>
          <a:p>
            <a:pPr algn="just">
              <a:buFontTx/>
              <a:buNone/>
            </a:pPr>
            <a:endParaRPr lang="sl-SI" sz="3600" dirty="0"/>
          </a:p>
          <a:p>
            <a:pPr>
              <a:buFontTx/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56710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14145-6AE4-4EAB-A034-1378F43F6F9D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81258-A4F5-45E9-A41F-764D7D06AB5A}" type="slidenum">
              <a:rPr lang="en-US"/>
              <a:pPr/>
              <a:t>16</a:t>
            </a:fld>
            <a:endParaRPr lang="en-US"/>
          </a:p>
        </p:txBody>
      </p:sp>
      <p:sp>
        <p:nvSpPr>
          <p:cNvPr id="437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6975" y="695459"/>
            <a:ext cx="10606825" cy="5481504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en-US" sz="3600" dirty="0" smtClean="0"/>
              <a:t>4</a:t>
            </a:r>
            <a:r>
              <a:rPr lang="en-US" sz="3600" dirty="0"/>
              <a:t>) </a:t>
            </a:r>
            <a:r>
              <a:rPr lang="en-US" sz="3600" dirty="0" err="1"/>
              <a:t>Dugom</a:t>
            </a:r>
            <a:r>
              <a:rPr lang="en-US" sz="3600" dirty="0"/>
              <a:t> se </a:t>
            </a:r>
            <a:r>
              <a:rPr lang="en-US" sz="3600" dirty="0" err="1"/>
              <a:t>mogu</a:t>
            </a:r>
            <a:r>
              <a:rPr lang="sl-SI" sz="3600" dirty="0"/>
              <a:t>,</a:t>
            </a:r>
            <a:r>
              <a:rPr lang="en-US" sz="3600" dirty="0"/>
              <a:t> u </a:t>
            </a:r>
            <a:r>
              <a:rPr lang="en-US" sz="3600" dirty="0" err="1"/>
              <a:t>kratkom</a:t>
            </a:r>
            <a:r>
              <a:rPr lang="en-US" sz="3600" dirty="0"/>
              <a:t> </a:t>
            </a:r>
            <a:r>
              <a:rPr lang="en-US" sz="3600" dirty="0" err="1"/>
              <a:t>roku</a:t>
            </a:r>
            <a:r>
              <a:rPr lang="sl-SI" sz="3600" dirty="0"/>
              <a:t>,</a:t>
            </a:r>
            <a:r>
              <a:rPr lang="en-US" sz="3600" dirty="0"/>
              <a:t> </a:t>
            </a:r>
            <a:r>
              <a:rPr lang="en-US" sz="3600" dirty="0" err="1"/>
              <a:t>bezbolno</a:t>
            </a:r>
            <a:r>
              <a:rPr lang="en-US" sz="3600" dirty="0"/>
              <a:t> </a:t>
            </a:r>
            <a:r>
              <a:rPr lang="en-US" sz="3600" dirty="0" err="1"/>
              <a:t>prikupiti</a:t>
            </a:r>
            <a:r>
              <a:rPr lang="en-US" sz="3600" dirty="0"/>
              <a:t> </a:t>
            </a:r>
            <a:r>
              <a:rPr lang="en-US" sz="3600" dirty="0" err="1"/>
              <a:t>mnogo</a:t>
            </a:r>
            <a:r>
              <a:rPr lang="en-US" sz="3600" dirty="0"/>
              <a:t> </a:t>
            </a:r>
            <a:r>
              <a:rPr lang="en-US" sz="3600" dirty="0" err="1" smtClean="0"/>
              <a:t>ve</a:t>
            </a:r>
            <a:r>
              <a:rPr lang="sl-SI" sz="3600" dirty="0"/>
              <a:t>ć</a:t>
            </a:r>
            <a:r>
              <a:rPr lang="en-US" sz="3600" dirty="0" smtClean="0"/>
              <a:t>a </a:t>
            </a:r>
            <a:r>
              <a:rPr lang="en-US" sz="3600" dirty="0" err="1"/>
              <a:t>nov</a:t>
            </a:r>
            <a:r>
              <a:rPr lang="sl-SI" sz="3600" dirty="0"/>
              <a:t>c</a:t>
            </a:r>
            <a:r>
              <a:rPr lang="en-US" sz="3600" dirty="0" err="1"/>
              <a:t>ana</a:t>
            </a:r>
            <a:r>
              <a:rPr lang="en-US" sz="3600" dirty="0"/>
              <a:t> </a:t>
            </a:r>
            <a:r>
              <a:rPr lang="en-US" sz="3600" dirty="0" err="1"/>
              <a:t>sredstva</a:t>
            </a:r>
            <a:r>
              <a:rPr lang="en-US" sz="3600" dirty="0"/>
              <a:t> </a:t>
            </a:r>
            <a:r>
              <a:rPr lang="en-US" sz="3600" dirty="0" err="1"/>
              <a:t>nego</a:t>
            </a:r>
            <a:r>
              <a:rPr lang="en-US" sz="3600" dirty="0"/>
              <a:t> s </a:t>
            </a:r>
            <a:r>
              <a:rPr lang="en-US" sz="3600" dirty="0" err="1" smtClean="0"/>
              <a:t>porezima</a:t>
            </a:r>
            <a:r>
              <a:rPr lang="sr-Latn-ME" sz="3600" dirty="0"/>
              <a:t>.</a:t>
            </a:r>
            <a:r>
              <a:rPr lang="en-US" sz="3600" dirty="0" smtClean="0"/>
              <a:t> </a:t>
            </a:r>
            <a:r>
              <a:rPr lang="sr-Latn-ME" sz="3600" dirty="0" err="1"/>
              <a:t>P</a:t>
            </a:r>
            <a:r>
              <a:rPr lang="en-US" sz="3600" dirty="0" err="1" smtClean="0"/>
              <a:t>osebno</a:t>
            </a:r>
            <a:r>
              <a:rPr lang="en-US" sz="3600" dirty="0" smtClean="0"/>
              <a:t> </a:t>
            </a:r>
            <a:r>
              <a:rPr lang="en-US" sz="3600" dirty="0"/>
              <a:t>u </a:t>
            </a:r>
            <a:r>
              <a:rPr lang="en-US" sz="3600" dirty="0" err="1"/>
              <a:t>uslovima</a:t>
            </a:r>
            <a:r>
              <a:rPr lang="en-US" sz="3600" dirty="0"/>
              <a:t> </a:t>
            </a:r>
            <a:r>
              <a:rPr lang="en-US" sz="3600" dirty="0" err="1"/>
              <a:t>kada</a:t>
            </a:r>
            <a:r>
              <a:rPr lang="sl-SI" sz="3600" dirty="0"/>
              <a:t> </a:t>
            </a:r>
            <a:r>
              <a:rPr lang="en-US" sz="3600" dirty="0"/>
              <a:t>je </a:t>
            </a:r>
            <a:r>
              <a:rPr lang="en-US" sz="3600" dirty="0" err="1"/>
              <a:t>zemlja</a:t>
            </a:r>
            <a:r>
              <a:rPr lang="en-US" sz="3600" dirty="0"/>
              <a:t> </a:t>
            </a:r>
            <a:r>
              <a:rPr lang="en-US" sz="3600" dirty="0" err="1"/>
              <a:t>dostigla</a:t>
            </a:r>
            <a:r>
              <a:rPr lang="en-US" sz="3600" dirty="0"/>
              <a:t> </a:t>
            </a:r>
            <a:r>
              <a:rPr lang="en-US" sz="3600" dirty="0" err="1"/>
              <a:t>gornju</a:t>
            </a:r>
            <a:r>
              <a:rPr lang="en-US" sz="3600" dirty="0"/>
              <a:t> </a:t>
            </a:r>
            <a:r>
              <a:rPr lang="en-US" sz="3600" dirty="0" err="1"/>
              <a:t>granicu</a:t>
            </a:r>
            <a:r>
              <a:rPr lang="en-US" sz="3600" dirty="0"/>
              <a:t> </a:t>
            </a:r>
            <a:r>
              <a:rPr lang="en-US" sz="3600" dirty="0" err="1"/>
              <a:t>oporezivanja</a:t>
            </a:r>
            <a:r>
              <a:rPr lang="en-US" sz="3600" dirty="0"/>
              <a:t> (</a:t>
            </a:r>
            <a:r>
              <a:rPr lang="en-US" sz="3600" dirty="0" err="1"/>
              <a:t>iskoristila</a:t>
            </a:r>
            <a:r>
              <a:rPr lang="en-US" sz="3600" dirty="0"/>
              <a:t> </a:t>
            </a:r>
            <a:r>
              <a:rPr lang="en-US" sz="3600" dirty="0" err="1"/>
              <a:t>svoj</a:t>
            </a:r>
            <a:r>
              <a:rPr lang="en-US" sz="3600" dirty="0"/>
              <a:t> </a:t>
            </a:r>
            <a:r>
              <a:rPr lang="en-US" sz="3600" dirty="0" err="1"/>
              <a:t>porezni</a:t>
            </a:r>
            <a:r>
              <a:rPr lang="en-US" sz="3600" dirty="0"/>
              <a:t> </a:t>
            </a:r>
            <a:r>
              <a:rPr lang="en-US" sz="3600" dirty="0" err="1"/>
              <a:t>kapacitet</a:t>
            </a:r>
            <a:r>
              <a:rPr lang="en-US" sz="3600" dirty="0"/>
              <a:t>).</a:t>
            </a:r>
          </a:p>
          <a:p>
            <a:pPr algn="just">
              <a:buNone/>
            </a:pPr>
            <a:r>
              <a:rPr lang="en-US" sz="3600" dirty="0" smtClean="0"/>
              <a:t>5) </a:t>
            </a:r>
            <a:r>
              <a:rPr lang="sl-SI" sz="3600" dirty="0" smtClean="0"/>
              <a:t>D</a:t>
            </a:r>
            <a:r>
              <a:rPr lang="en-US" sz="3600" dirty="0" err="1" smtClean="0"/>
              <a:t>ugovi</a:t>
            </a:r>
            <a:r>
              <a:rPr lang="en-US" sz="3600" dirty="0" smtClean="0"/>
              <a:t> </a:t>
            </a:r>
            <a:r>
              <a:rPr lang="en-US" sz="3600" dirty="0" err="1" smtClean="0"/>
              <a:t>stvoreni</a:t>
            </a:r>
            <a:r>
              <a:rPr lang="en-US" sz="3600" dirty="0" smtClean="0"/>
              <a:t> u </a:t>
            </a:r>
            <a:r>
              <a:rPr lang="en-US" sz="3600" dirty="0" err="1" smtClean="0"/>
              <a:t>inostranstvu</a:t>
            </a:r>
            <a:r>
              <a:rPr lang="en-US" sz="3600" dirty="0" smtClean="0"/>
              <a:t> </a:t>
            </a:r>
            <a:r>
              <a:rPr lang="en-US" sz="3600" dirty="0" err="1" smtClean="0"/>
              <a:t>pove</a:t>
            </a:r>
            <a:r>
              <a:rPr lang="sl-SI" sz="3600" dirty="0"/>
              <a:t>ć</a:t>
            </a:r>
            <a:r>
              <a:rPr lang="en-US" sz="3600" dirty="0" err="1" smtClean="0"/>
              <a:t>avaju</a:t>
            </a:r>
            <a:r>
              <a:rPr lang="en-US" sz="3600" dirty="0" smtClean="0"/>
              <a:t> </a:t>
            </a:r>
            <a:r>
              <a:rPr lang="en-US" sz="3600" dirty="0" err="1" smtClean="0"/>
              <a:t>nacionalnu</a:t>
            </a:r>
            <a:r>
              <a:rPr lang="en-US" sz="3600" dirty="0" smtClean="0"/>
              <a:t> </a:t>
            </a:r>
            <a:r>
              <a:rPr lang="en-US" sz="3600" dirty="0" err="1" smtClean="0"/>
              <a:t>akumulaciju</a:t>
            </a:r>
            <a:r>
              <a:rPr lang="en-US" sz="3600" dirty="0" smtClean="0"/>
              <a:t>, </a:t>
            </a:r>
            <a:r>
              <a:rPr lang="en-US" sz="3600" dirty="0" err="1" smtClean="0"/>
              <a:t>pri</a:t>
            </a:r>
            <a:r>
              <a:rPr lang="sl-SI" sz="3600" dirty="0" smtClean="0"/>
              <a:t> č</a:t>
            </a:r>
            <a:r>
              <a:rPr lang="en-US" sz="3600" dirty="0" smtClean="0"/>
              <a:t>emu je </a:t>
            </a:r>
            <a:r>
              <a:rPr lang="en-US" sz="3600" dirty="0" err="1" smtClean="0"/>
              <a:t>osnovno</a:t>
            </a:r>
            <a:r>
              <a:rPr lang="en-US" sz="3600" dirty="0" smtClean="0"/>
              <a:t> </a:t>
            </a:r>
            <a:r>
              <a:rPr lang="en-US" sz="3600" dirty="0" err="1" smtClean="0"/>
              <a:t>kako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u </a:t>
            </a:r>
            <a:r>
              <a:rPr lang="en-US" sz="3600" dirty="0" err="1" smtClean="0"/>
              <a:t>koje</a:t>
            </a:r>
            <a:r>
              <a:rPr lang="en-US" sz="3600" dirty="0" smtClean="0"/>
              <a:t> </a:t>
            </a:r>
            <a:r>
              <a:rPr lang="en-US" sz="3600" dirty="0" err="1" smtClean="0"/>
              <a:t>svrhe</a:t>
            </a:r>
            <a:r>
              <a:rPr lang="en-US" sz="3600" dirty="0" smtClean="0"/>
              <a:t> se ova </a:t>
            </a:r>
            <a:r>
              <a:rPr lang="en-US" sz="3600" dirty="0" err="1" smtClean="0"/>
              <a:t>sredstva</a:t>
            </a:r>
            <a:r>
              <a:rPr lang="en-US" sz="3600" dirty="0" smtClean="0"/>
              <a:t> </a:t>
            </a:r>
            <a:r>
              <a:rPr lang="en-US" sz="3600" dirty="0" err="1" smtClean="0"/>
              <a:t>tro</a:t>
            </a:r>
            <a:r>
              <a:rPr lang="sl-SI" sz="3600" dirty="0"/>
              <a:t>š</a:t>
            </a:r>
            <a:r>
              <a:rPr lang="en-US" sz="3600" dirty="0" smtClean="0"/>
              <a:t>e.</a:t>
            </a:r>
          </a:p>
          <a:p>
            <a:pPr algn="just">
              <a:buNone/>
            </a:pPr>
            <a:r>
              <a:rPr lang="en-US" sz="3600" dirty="0" smtClean="0"/>
              <a:t>6) </a:t>
            </a:r>
            <a:r>
              <a:rPr lang="en-US" sz="3600" dirty="0" err="1" smtClean="0"/>
              <a:t>Najve</a:t>
            </a:r>
            <a:r>
              <a:rPr lang="sl-SI" sz="3600" dirty="0"/>
              <a:t>ć</a:t>
            </a:r>
            <a:r>
              <a:rPr lang="en-US" sz="3600" dirty="0" err="1" smtClean="0"/>
              <a:t>i</a:t>
            </a:r>
            <a:r>
              <a:rPr lang="en-US" sz="3600" dirty="0" smtClean="0"/>
              <a:t> d</a:t>
            </a:r>
            <a:r>
              <a:rPr lang="sr-Latn-ME" sz="3600" dirty="0" smtClean="0"/>
              <a:t>i</a:t>
            </a:r>
            <a:r>
              <a:rPr lang="en-US" sz="3600" dirty="0" smtClean="0"/>
              <a:t>o </a:t>
            </a:r>
            <a:r>
              <a:rPr lang="en-US" sz="3600" dirty="0" err="1" smtClean="0"/>
              <a:t>javnog</a:t>
            </a:r>
            <a:r>
              <a:rPr lang="en-US" sz="3600" dirty="0" smtClean="0"/>
              <a:t> </a:t>
            </a:r>
            <a:r>
              <a:rPr lang="en-US" sz="3600" dirty="0" err="1" smtClean="0"/>
              <a:t>duga</a:t>
            </a:r>
            <a:r>
              <a:rPr lang="en-US" sz="3600" dirty="0" smtClean="0"/>
              <a:t> </a:t>
            </a:r>
            <a:r>
              <a:rPr lang="en-US" sz="3600" dirty="0" err="1" smtClean="0"/>
              <a:t>pokriva</a:t>
            </a:r>
            <a:r>
              <a:rPr lang="en-US" sz="3600" dirty="0" smtClean="0"/>
              <a:t> </a:t>
            </a:r>
            <a:r>
              <a:rPr lang="en-US" sz="3600" dirty="0" err="1" smtClean="0"/>
              <a:t>generacija</a:t>
            </a:r>
            <a:r>
              <a:rPr lang="en-US" sz="3600" dirty="0" smtClean="0"/>
              <a:t> </a:t>
            </a:r>
            <a:r>
              <a:rPr lang="en-US" sz="3600" dirty="0" err="1" smtClean="0"/>
              <a:t>koja</a:t>
            </a:r>
            <a:r>
              <a:rPr lang="en-US" sz="3600" dirty="0" smtClean="0"/>
              <a:t> </a:t>
            </a:r>
            <a:r>
              <a:rPr lang="en-US" sz="3600" dirty="0" err="1" smtClean="0"/>
              <a:t>ga</a:t>
            </a:r>
            <a:r>
              <a:rPr lang="en-US" sz="3600" dirty="0" smtClean="0"/>
              <a:t> </a:t>
            </a:r>
            <a:r>
              <a:rPr lang="en-US" sz="3600" dirty="0" err="1" smtClean="0"/>
              <a:t>stvara</a:t>
            </a:r>
            <a:r>
              <a:rPr lang="en-US" sz="3600" dirty="0" smtClean="0"/>
              <a:t>, </a:t>
            </a:r>
            <a:r>
              <a:rPr lang="en-US" sz="3600" dirty="0" err="1" smtClean="0"/>
              <a:t>uglavnom</a:t>
            </a:r>
            <a:r>
              <a:rPr lang="en-US" sz="3600" dirty="0" smtClean="0"/>
              <a:t> </a:t>
            </a:r>
            <a:r>
              <a:rPr lang="en-US" sz="3600" dirty="0" err="1" smtClean="0"/>
              <a:t>iz</a:t>
            </a:r>
            <a:r>
              <a:rPr lang="en-US" sz="3600" dirty="0" smtClean="0"/>
              <a:t> </a:t>
            </a:r>
            <a:r>
              <a:rPr lang="en-US" sz="3600" dirty="0" err="1" smtClean="0"/>
              <a:t>svog</a:t>
            </a:r>
            <a:r>
              <a:rPr lang="en-US" sz="3600" dirty="0" smtClean="0"/>
              <a:t> </a:t>
            </a:r>
            <a:r>
              <a:rPr lang="en-US" sz="3600" dirty="0" err="1" smtClean="0"/>
              <a:t>nacionalnog</a:t>
            </a:r>
            <a:r>
              <a:rPr lang="en-US" sz="3600" dirty="0" smtClean="0"/>
              <a:t> </a:t>
            </a:r>
            <a:r>
              <a:rPr lang="en-US" sz="3600" dirty="0" err="1" smtClean="0"/>
              <a:t>dohotka</a:t>
            </a:r>
            <a:r>
              <a:rPr lang="en-US" sz="3600" dirty="0" smtClean="0"/>
              <a:t>, a </a:t>
            </a:r>
            <a:r>
              <a:rPr lang="en-US" sz="3600" dirty="0" err="1" smtClean="0"/>
              <a:t>malim</a:t>
            </a:r>
            <a:r>
              <a:rPr lang="en-US" sz="3600" dirty="0" smtClean="0"/>
              <a:t> d</a:t>
            </a:r>
            <a:r>
              <a:rPr lang="sl-SI" sz="3600" dirty="0" smtClean="0"/>
              <a:t>ij</a:t>
            </a:r>
            <a:r>
              <a:rPr lang="en-US" sz="3600" dirty="0" err="1" smtClean="0"/>
              <a:t>elom</a:t>
            </a:r>
            <a:r>
              <a:rPr lang="en-US" sz="3600" dirty="0" smtClean="0"/>
              <a:t> to je </a:t>
            </a:r>
            <a:r>
              <a:rPr lang="en-US" sz="3600" dirty="0" err="1" smtClean="0"/>
              <a:t>teret</a:t>
            </a:r>
            <a:r>
              <a:rPr lang="en-US" sz="3600" dirty="0" smtClean="0"/>
              <a:t> </a:t>
            </a:r>
            <a:r>
              <a:rPr lang="en-US" sz="3600" dirty="0" err="1" smtClean="0"/>
              <a:t>budu</a:t>
            </a:r>
            <a:r>
              <a:rPr lang="sr-Latn-ME" sz="3600" dirty="0" smtClean="0"/>
              <a:t>ć</a:t>
            </a:r>
            <a:r>
              <a:rPr lang="en-US" sz="3600" dirty="0" err="1" smtClean="0"/>
              <a:t>ih</a:t>
            </a:r>
            <a:r>
              <a:rPr lang="en-US" sz="3600" dirty="0" smtClean="0"/>
              <a:t> </a:t>
            </a:r>
            <a:r>
              <a:rPr lang="en-US" sz="3600" dirty="0" err="1" smtClean="0"/>
              <a:t>generacija</a:t>
            </a:r>
            <a:r>
              <a:rPr lang="en-US" sz="3600" dirty="0" smtClean="0"/>
              <a:t> (</a:t>
            </a:r>
            <a:r>
              <a:rPr lang="en-US" sz="3600" dirty="0" err="1" smtClean="0"/>
              <a:t>jer</a:t>
            </a:r>
            <a:r>
              <a:rPr lang="en-US" sz="3600" dirty="0" smtClean="0"/>
              <a:t> se </a:t>
            </a:r>
            <a:r>
              <a:rPr lang="en-US" sz="3600" dirty="0" err="1" smtClean="0"/>
              <a:t>radi</a:t>
            </a:r>
            <a:r>
              <a:rPr lang="en-US" sz="3600" dirty="0" smtClean="0"/>
              <a:t> o </a:t>
            </a:r>
            <a:r>
              <a:rPr lang="en-US" sz="3600" dirty="0" err="1" smtClean="0"/>
              <a:t>kratkoro</a:t>
            </a:r>
            <a:r>
              <a:rPr lang="sl-SI" sz="3600" dirty="0"/>
              <a:t>č</a:t>
            </a:r>
            <a:r>
              <a:rPr lang="en-US" sz="3600" dirty="0" err="1" smtClean="0"/>
              <a:t>nim</a:t>
            </a:r>
            <a:r>
              <a:rPr lang="en-US" sz="3600" dirty="0" smtClean="0"/>
              <a:t> </a:t>
            </a:r>
            <a:r>
              <a:rPr lang="en-US" sz="3600" dirty="0" err="1" smtClean="0"/>
              <a:t>oblicima</a:t>
            </a:r>
            <a:r>
              <a:rPr lang="en-US" sz="3600" dirty="0" smtClean="0"/>
              <a:t> </a:t>
            </a:r>
            <a:r>
              <a:rPr lang="en-US" sz="3600" dirty="0" err="1" smtClean="0"/>
              <a:t>dugova</a:t>
            </a:r>
            <a:r>
              <a:rPr lang="en-US" sz="3600" dirty="0" smtClean="0"/>
              <a:t>).</a:t>
            </a:r>
          </a:p>
          <a:p>
            <a:pPr algn="just">
              <a:lnSpc>
                <a:spcPct val="90000"/>
              </a:lnSpc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766904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58780-5F16-40B0-BED7-7818956DBA66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CDE0-6FD7-4F95-BE30-24C819E3DF09}" type="slidenum">
              <a:rPr lang="en-US"/>
              <a:pPr/>
              <a:t>17</a:t>
            </a:fld>
            <a:endParaRPr lang="en-US"/>
          </a:p>
        </p:txBody>
      </p:sp>
      <p:sp>
        <p:nvSpPr>
          <p:cNvPr id="438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4096" y="991673"/>
            <a:ext cx="10619704" cy="5185290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/>
              <a:t>Finansijska</a:t>
            </a:r>
            <a:r>
              <a:rPr lang="en-US" sz="3600" dirty="0"/>
              <a:t> </a:t>
            </a:r>
            <a:r>
              <a:rPr lang="en-US" sz="3600" dirty="0" err="1"/>
              <a:t>teorija</a:t>
            </a:r>
            <a:r>
              <a:rPr lang="en-US" sz="3600" dirty="0"/>
              <a:t> </a:t>
            </a:r>
            <a:r>
              <a:rPr lang="en-US" sz="3600" dirty="0" err="1"/>
              <a:t>danas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javni</a:t>
            </a:r>
            <a:r>
              <a:rPr lang="en-US" sz="3600" dirty="0"/>
              <a:t> dug </a:t>
            </a:r>
            <a:r>
              <a:rPr lang="en-US" sz="3600" dirty="0" err="1"/>
              <a:t>gleda</a:t>
            </a:r>
            <a:r>
              <a:rPr lang="en-US" sz="3600" dirty="0"/>
              <a:t> </a:t>
            </a:r>
            <a:r>
              <a:rPr lang="en-US" sz="3600" dirty="0" err="1"/>
              <a:t>potpuno</a:t>
            </a:r>
            <a:r>
              <a:rPr lang="en-US" sz="3600" dirty="0"/>
              <a:t> </a:t>
            </a:r>
            <a:r>
              <a:rPr lang="en-US" sz="3600" dirty="0" err="1" smtClean="0"/>
              <a:t>druga</a:t>
            </a:r>
            <a:r>
              <a:rPr lang="sl-SI" sz="3600" dirty="0"/>
              <a:t>č</a:t>
            </a:r>
            <a:r>
              <a:rPr lang="en-US" sz="3600" dirty="0" err="1" smtClean="0"/>
              <a:t>ije</a:t>
            </a:r>
            <a:r>
              <a:rPr lang="en-US" sz="3600" dirty="0" smtClean="0"/>
              <a:t> </a:t>
            </a:r>
            <a:r>
              <a:rPr lang="en-US" sz="3600" dirty="0"/>
              <a:t>u </a:t>
            </a:r>
            <a:r>
              <a:rPr lang="en-US" sz="3600" dirty="0" err="1"/>
              <a:t>odnosu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 smtClean="0"/>
              <a:t>kiasi</a:t>
            </a:r>
            <a:r>
              <a:rPr lang="sl-SI" sz="3600" dirty="0"/>
              <a:t>č</a:t>
            </a:r>
            <a:r>
              <a:rPr lang="en-US" sz="3600" dirty="0" smtClean="0"/>
              <a:t>nu </a:t>
            </a:r>
            <a:r>
              <a:rPr lang="en-US" sz="3600" dirty="0" err="1"/>
              <a:t>teoriju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Moderna</a:t>
            </a:r>
            <a:r>
              <a:rPr lang="en-US" sz="3600" dirty="0" smtClean="0"/>
              <a:t> </a:t>
            </a:r>
            <a:r>
              <a:rPr lang="en-US" sz="3600" dirty="0" err="1"/>
              <a:t>teorija</a:t>
            </a:r>
            <a:r>
              <a:rPr lang="en-US" sz="3600" dirty="0"/>
              <a:t> </a:t>
            </a:r>
            <a:r>
              <a:rPr lang="en-US" sz="3600" dirty="0" err="1"/>
              <a:t>javnog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 </a:t>
            </a:r>
            <a:r>
              <a:rPr lang="en-US" sz="3600" dirty="0" err="1"/>
              <a:t>polazi</a:t>
            </a:r>
            <a:r>
              <a:rPr lang="en-US" sz="3600" dirty="0"/>
              <a:t>, </a:t>
            </a:r>
            <a:r>
              <a:rPr lang="en-US" sz="3600" dirty="0" err="1"/>
              <a:t>pr</a:t>
            </a:r>
            <a:r>
              <a:rPr lang="sl-SI" sz="3600" dirty="0"/>
              <a:t>ij</a:t>
            </a:r>
            <a:r>
              <a:rPr lang="en-US" sz="3600" dirty="0"/>
              <a:t>e </a:t>
            </a:r>
            <a:r>
              <a:rPr lang="en-US" sz="3600" dirty="0" err="1"/>
              <a:t>svega</a:t>
            </a:r>
            <a:r>
              <a:rPr lang="en-US" sz="3600" i="1" dirty="0"/>
              <a:t>, </a:t>
            </a:r>
            <a:r>
              <a:rPr lang="en-US" sz="3600" dirty="0"/>
              <a:t>od </a:t>
            </a:r>
            <a:r>
              <a:rPr lang="en-US" sz="3600" dirty="0" err="1"/>
              <a:t>poznate</a:t>
            </a:r>
            <a:r>
              <a:rPr lang="en-US" sz="3600" dirty="0"/>
              <a:t> „</a:t>
            </a:r>
            <a:r>
              <a:rPr lang="en-US" sz="3600" dirty="0" err="1"/>
              <a:t>fiskalne</a:t>
            </a:r>
            <a:r>
              <a:rPr lang="en-US" sz="3600" dirty="0"/>
              <a:t> </a:t>
            </a:r>
            <a:r>
              <a:rPr lang="en-US" sz="3600" dirty="0" err="1"/>
              <a:t>politike</a:t>
            </a:r>
            <a:r>
              <a:rPr lang="en-US" sz="3600" dirty="0"/>
              <a:t>", </a:t>
            </a:r>
            <a:r>
              <a:rPr lang="en-US" sz="3600" dirty="0" err="1"/>
              <a:t>prema</a:t>
            </a:r>
            <a:r>
              <a:rPr lang="en-US" sz="3600" dirty="0"/>
              <a:t> </a:t>
            </a:r>
            <a:r>
              <a:rPr lang="en-US" sz="3600" dirty="0" err="1"/>
              <a:t>kojoj</a:t>
            </a:r>
            <a:r>
              <a:rPr lang="en-US" sz="3600" dirty="0"/>
              <a:t> se u </a:t>
            </a:r>
            <a:r>
              <a:rPr lang="en-US" sz="3600" dirty="0" err="1"/>
              <a:t>prvi</a:t>
            </a:r>
            <a:r>
              <a:rPr lang="en-US" sz="3600" dirty="0"/>
              <a:t> plan </a:t>
            </a:r>
            <a:r>
              <a:rPr lang="en-US" sz="3600" dirty="0" err="1"/>
              <a:t>stavljaju</a:t>
            </a:r>
            <a:r>
              <a:rPr lang="en-US" sz="3600" dirty="0"/>
              <a:t> </a:t>
            </a:r>
            <a:r>
              <a:rPr lang="en-US" sz="3600" dirty="0" err="1"/>
              <a:t>ekonomska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socija</a:t>
            </a:r>
            <a:r>
              <a:rPr lang="sl-SI" sz="3600" dirty="0"/>
              <a:t>l</a:t>
            </a:r>
            <a:r>
              <a:rPr lang="en-US" sz="3600" dirty="0" err="1"/>
              <a:t>na</a:t>
            </a:r>
            <a:r>
              <a:rPr lang="en-US" sz="3600" dirty="0"/>
              <a:t> d</a:t>
            </a:r>
            <a:r>
              <a:rPr lang="sl-SI" sz="3600" dirty="0"/>
              <a:t>j</a:t>
            </a:r>
            <a:r>
              <a:rPr lang="en-US" sz="3600" dirty="0" err="1"/>
              <a:t>elovanja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696578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098BF-EF84-4C64-91D8-E32B629B1B41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8725F-37B1-4758-9B23-129ABC41DF1E}" type="slidenum">
              <a:rPr lang="en-US"/>
              <a:pPr/>
              <a:t>18</a:t>
            </a:fld>
            <a:endParaRPr lang="en-US"/>
          </a:p>
        </p:txBody>
      </p:sp>
      <p:sp>
        <p:nvSpPr>
          <p:cNvPr id="480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927279"/>
            <a:ext cx="10515600" cy="5249684"/>
          </a:xfrm>
        </p:spPr>
        <p:txBody>
          <a:bodyPr/>
          <a:lstStyle/>
          <a:p>
            <a:pPr algn="just"/>
            <a:r>
              <a:rPr lang="en-US" sz="3600" dirty="0"/>
              <a:t>U </a:t>
            </a:r>
            <a:r>
              <a:rPr lang="en-US" sz="3600" dirty="0" err="1" smtClean="0"/>
              <a:t>po</a:t>
            </a:r>
            <a:r>
              <a:rPr lang="sl-SI" sz="3600" dirty="0"/>
              <a:t>č</a:t>
            </a:r>
            <a:r>
              <a:rPr lang="en-US" sz="3600" dirty="0" err="1" smtClean="0"/>
              <a:t>etku</a:t>
            </a:r>
            <a:r>
              <a:rPr lang="en-US" sz="3600" dirty="0" smtClean="0"/>
              <a:t> </a:t>
            </a:r>
            <a:r>
              <a:rPr lang="en-US" sz="3600" dirty="0"/>
              <a:t>se </a:t>
            </a:r>
            <a:r>
              <a:rPr lang="en-US" sz="3600" dirty="0" err="1"/>
              <a:t>javni</a:t>
            </a:r>
            <a:r>
              <a:rPr lang="en-US" sz="3600" dirty="0"/>
              <a:t> dug </a:t>
            </a:r>
            <a:r>
              <a:rPr lang="en-US" sz="3600" dirty="0" err="1"/>
              <a:t>koristio</a:t>
            </a:r>
            <a:r>
              <a:rPr lang="en-US" sz="3600" dirty="0"/>
              <a:t> </a:t>
            </a:r>
            <a:r>
              <a:rPr lang="en-US" sz="3600" dirty="0" err="1" smtClean="0"/>
              <a:t>ograni</a:t>
            </a:r>
            <a:r>
              <a:rPr lang="sl-SI" sz="3600" dirty="0"/>
              <a:t>č</a:t>
            </a:r>
            <a:r>
              <a:rPr lang="en-US" sz="3600" dirty="0" err="1" smtClean="0"/>
              <a:t>eno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samo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 smtClean="0"/>
              <a:t>ve</a:t>
            </a:r>
            <a:r>
              <a:rPr lang="sl-SI" sz="3600" dirty="0"/>
              <a:t>ć</a:t>
            </a:r>
            <a:r>
              <a:rPr lang="en-US" sz="3600" dirty="0" smtClean="0"/>
              <a:t>e </a:t>
            </a:r>
            <a:r>
              <a:rPr lang="en-US" sz="3600" dirty="0" err="1"/>
              <a:t>investicione</a:t>
            </a:r>
            <a:r>
              <a:rPr lang="en-US" sz="3600" dirty="0"/>
              <a:t> </a:t>
            </a:r>
            <a:r>
              <a:rPr lang="en-US" sz="3600" dirty="0" err="1"/>
              <a:t>radove</a:t>
            </a:r>
            <a:r>
              <a:rPr lang="en-US" sz="3600" dirty="0"/>
              <a:t>, </a:t>
            </a:r>
            <a:r>
              <a:rPr lang="en-US" sz="3600" dirty="0" err="1"/>
              <a:t>uglavnom</a:t>
            </a:r>
            <a:r>
              <a:rPr lang="en-US" sz="3600" dirty="0"/>
              <a:t> </a:t>
            </a:r>
            <a:r>
              <a:rPr lang="en-US" sz="3600" dirty="0" err="1"/>
              <a:t>neproizvodnog</a:t>
            </a:r>
            <a:r>
              <a:rPr lang="en-US" sz="3600" dirty="0"/>
              <a:t> </a:t>
            </a:r>
            <a:r>
              <a:rPr lang="en-US" sz="3600" dirty="0" err="1"/>
              <a:t>karaktera</a:t>
            </a:r>
            <a:r>
              <a:rPr lang="en-US" sz="3600" dirty="0"/>
              <a:t>, a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en-US" sz="3600" dirty="0"/>
              <a:t>je </a:t>
            </a:r>
            <a:r>
              <a:rPr lang="en-US" sz="3600" dirty="0" err="1"/>
              <a:t>dolazila</a:t>
            </a:r>
            <a:r>
              <a:rPr lang="en-US" sz="3600" dirty="0"/>
              <a:t> do </a:t>
            </a:r>
            <a:r>
              <a:rPr lang="en-US" sz="3600" dirty="0" err="1"/>
              <a:t>potrebnih</a:t>
            </a:r>
            <a:r>
              <a:rPr lang="en-US" sz="3600" dirty="0"/>
              <a:t> </a:t>
            </a:r>
            <a:r>
              <a:rPr lang="en-US" sz="3600" dirty="0" err="1"/>
              <a:t>sredstava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finansijskom</a:t>
            </a:r>
            <a:r>
              <a:rPr lang="en-US" sz="3600" dirty="0"/>
              <a:t> </a:t>
            </a:r>
            <a:r>
              <a:rPr lang="en-US" sz="3600" dirty="0" err="1" smtClean="0"/>
              <a:t>tr</a:t>
            </a:r>
            <a:r>
              <a:rPr lang="sl-SI" sz="3600" dirty="0"/>
              <a:t>ž</a:t>
            </a:r>
            <a:r>
              <a:rPr lang="en-US" sz="3600" dirty="0" err="1" smtClean="0"/>
              <a:t>i</a:t>
            </a:r>
            <a:r>
              <a:rPr lang="sl-SI" sz="3600" dirty="0"/>
              <a:t>š</a:t>
            </a:r>
            <a:r>
              <a:rPr lang="en-US" sz="3600" dirty="0" err="1" smtClean="0"/>
              <a:t>tu</a:t>
            </a:r>
            <a:r>
              <a:rPr lang="en-US" sz="3600" dirty="0" smtClean="0"/>
              <a:t> </a:t>
            </a:r>
            <a:r>
              <a:rPr lang="en-US" sz="3600" dirty="0" err="1"/>
              <a:t>kao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svaki</a:t>
            </a:r>
            <a:r>
              <a:rPr lang="en-US" sz="3600" dirty="0"/>
              <a:t> </a:t>
            </a:r>
            <a:r>
              <a:rPr lang="en-US" sz="3600" dirty="0" err="1"/>
              <a:t>drugi</a:t>
            </a:r>
            <a:r>
              <a:rPr lang="en-US" sz="3600" dirty="0"/>
              <a:t> </a:t>
            </a:r>
            <a:r>
              <a:rPr lang="en-US" sz="3600" dirty="0" err="1"/>
              <a:t>subjekt</a:t>
            </a:r>
            <a:r>
              <a:rPr lang="en-US" sz="3600" dirty="0"/>
              <a:t> (</a:t>
            </a:r>
            <a:r>
              <a:rPr lang="en-US" sz="3600" dirty="0" err="1"/>
              <a:t>kamata</a:t>
            </a:r>
            <a:r>
              <a:rPr lang="en-US" sz="3600" dirty="0"/>
              <a:t>, </a:t>
            </a:r>
            <a:r>
              <a:rPr lang="en-US" sz="3600" dirty="0" err="1"/>
              <a:t>rok</a:t>
            </a:r>
            <a:r>
              <a:rPr lang="en-US" sz="3600" dirty="0"/>
              <a:t>, </a:t>
            </a:r>
            <a:r>
              <a:rPr lang="en-US" sz="3600" dirty="0" err="1"/>
              <a:t>ponuda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 smtClean="0"/>
              <a:t>tra</a:t>
            </a:r>
            <a:r>
              <a:rPr lang="sr-Latn-ME" sz="3600" dirty="0" smtClean="0"/>
              <a:t>ž</a:t>
            </a:r>
            <a:r>
              <a:rPr lang="en-US" sz="3600" dirty="0" err="1" smtClean="0"/>
              <a:t>nja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dr.).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5961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B24B3-A42F-4D55-B9E3-76416B3F5F2F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550BF-9EB3-4E64-9A6A-3947FA987A27}" type="slidenum">
              <a:rPr lang="en-US"/>
              <a:pPr/>
              <a:t>19</a:t>
            </a:fld>
            <a:endParaRPr lang="en-US"/>
          </a:p>
        </p:txBody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708338"/>
            <a:ext cx="10515600" cy="5468625"/>
          </a:xfrm>
        </p:spPr>
        <p:txBody>
          <a:bodyPr/>
          <a:lstStyle/>
          <a:p>
            <a:pPr algn="just"/>
            <a:r>
              <a:rPr lang="en-US" sz="3600" dirty="0" err="1" smtClean="0"/>
              <a:t>Ve</a:t>
            </a:r>
            <a:r>
              <a:rPr lang="sl-SI" sz="3600" dirty="0"/>
              <a:t>ć</a:t>
            </a:r>
            <a:r>
              <a:rPr lang="en-US" sz="3600" dirty="0" smtClean="0"/>
              <a:t> </a:t>
            </a:r>
            <a:r>
              <a:rPr lang="en-US" sz="3600" dirty="0"/>
              <a:t>u </a:t>
            </a:r>
            <a:r>
              <a:rPr lang="en-US" sz="3600" dirty="0" err="1"/>
              <a:t>toku</a:t>
            </a:r>
            <a:r>
              <a:rPr lang="en-US" sz="3600" dirty="0"/>
              <a:t> </a:t>
            </a:r>
            <a:r>
              <a:rPr lang="en-US" sz="3600" dirty="0" err="1"/>
              <a:t>prvog</a:t>
            </a:r>
            <a:r>
              <a:rPr lang="en-US" sz="3600" dirty="0"/>
              <a:t> </a:t>
            </a:r>
            <a:r>
              <a:rPr lang="en-US" sz="3600" dirty="0" err="1" smtClean="0"/>
              <a:t>sv</a:t>
            </a:r>
            <a:r>
              <a:rPr lang="sr-Latn-ME" sz="3600" dirty="0" smtClean="0"/>
              <a:t>j</a:t>
            </a:r>
            <a:r>
              <a:rPr lang="en-US" sz="3600" dirty="0" err="1" smtClean="0"/>
              <a:t>etskog</a:t>
            </a:r>
            <a:r>
              <a:rPr lang="en-US" sz="3600" dirty="0" smtClean="0"/>
              <a:t> </a:t>
            </a:r>
            <a:r>
              <a:rPr lang="en-US" sz="3600" dirty="0"/>
              <a:t>rata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velike</a:t>
            </a:r>
            <a:r>
              <a:rPr lang="en-US" sz="3600" dirty="0"/>
              <a:t> </a:t>
            </a:r>
            <a:r>
              <a:rPr lang="en-US" sz="3600" dirty="0" err="1"/>
              <a:t>ekonomske</a:t>
            </a:r>
            <a:r>
              <a:rPr lang="en-US" sz="3600" dirty="0"/>
              <a:t> </a:t>
            </a:r>
            <a:r>
              <a:rPr lang="en-US" sz="3600" dirty="0" err="1"/>
              <a:t>krize</a:t>
            </a:r>
            <a:r>
              <a:rPr lang="en-US" sz="3600" dirty="0"/>
              <a:t>, a </a:t>
            </a:r>
            <a:r>
              <a:rPr lang="en-US" sz="3600" dirty="0" err="1"/>
              <a:t>posebno</a:t>
            </a:r>
            <a:r>
              <a:rPr lang="en-US" sz="3600" dirty="0"/>
              <a:t> </a:t>
            </a:r>
            <a:r>
              <a:rPr lang="en-US" sz="3600" dirty="0" err="1" smtClean="0"/>
              <a:t>posl</a:t>
            </a:r>
            <a:r>
              <a:rPr lang="sr-Latn-ME" sz="3600" dirty="0" smtClean="0"/>
              <a:t>ij</a:t>
            </a:r>
            <a:r>
              <a:rPr lang="en-US" sz="3600" dirty="0" smtClean="0"/>
              <a:t>e</a:t>
            </a:r>
            <a:r>
              <a:rPr lang="sl-SI" sz="3600" dirty="0" smtClean="0"/>
              <a:t> </a:t>
            </a:r>
            <a:r>
              <a:rPr lang="en-US" sz="3600" dirty="0" err="1"/>
              <a:t>drugog</a:t>
            </a:r>
            <a:r>
              <a:rPr lang="en-US" sz="3600" dirty="0"/>
              <a:t> </a:t>
            </a:r>
            <a:r>
              <a:rPr lang="en-US" sz="3600" dirty="0" err="1"/>
              <a:t>sv</a:t>
            </a:r>
            <a:r>
              <a:rPr lang="sl-SI" sz="3600" dirty="0"/>
              <a:t>j</a:t>
            </a:r>
            <a:r>
              <a:rPr lang="en-US" sz="3600" dirty="0" err="1"/>
              <a:t>etskog</a:t>
            </a:r>
            <a:r>
              <a:rPr lang="en-US" sz="3600" dirty="0"/>
              <a:t> rata, </a:t>
            </a:r>
            <a:r>
              <a:rPr lang="en-US" sz="3600" dirty="0" err="1"/>
              <a:t>granice</a:t>
            </a:r>
            <a:r>
              <a:rPr lang="en-US" sz="3600" dirty="0"/>
              <a:t> </a:t>
            </a:r>
            <a:r>
              <a:rPr lang="en-US" sz="3600" dirty="0" err="1" smtClean="0"/>
              <a:t>zadu</a:t>
            </a:r>
            <a:r>
              <a:rPr lang="sl-SI" sz="3600" dirty="0"/>
              <a:t>ž</a:t>
            </a:r>
            <a:r>
              <a:rPr lang="en-US" sz="3600" dirty="0" err="1" smtClean="0"/>
              <a:t>ivanja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upotrebe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 </a:t>
            </a:r>
            <a:r>
              <a:rPr lang="en-US" sz="3600" dirty="0" err="1" smtClean="0"/>
              <a:t>popu</a:t>
            </a:r>
            <a:r>
              <a:rPr lang="sl-SI" sz="3600" dirty="0"/>
              <a:t>š</a:t>
            </a:r>
            <a:r>
              <a:rPr lang="en-US" sz="3600" dirty="0" err="1" smtClean="0"/>
              <a:t>taju</a:t>
            </a:r>
            <a:r>
              <a:rPr lang="en-US" sz="3600" dirty="0"/>
              <a:t>, </a:t>
            </a:r>
            <a:r>
              <a:rPr lang="en-US" sz="3600" dirty="0" err="1"/>
              <a:t>tako</a:t>
            </a:r>
            <a:r>
              <a:rPr lang="en-US" sz="3600" dirty="0"/>
              <a:t> da </a:t>
            </a:r>
            <a:r>
              <a:rPr lang="en-US" sz="3600" dirty="0" err="1"/>
              <a:t>dolazi</a:t>
            </a:r>
            <a:r>
              <a:rPr lang="sl-SI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do </a:t>
            </a:r>
            <a:r>
              <a:rPr lang="en-US" sz="3600" dirty="0" err="1"/>
              <a:t>naglog</a:t>
            </a:r>
            <a:r>
              <a:rPr lang="en-US" sz="3600" dirty="0"/>
              <a:t> </a:t>
            </a:r>
            <a:r>
              <a:rPr lang="en-US" sz="3600" dirty="0" err="1"/>
              <a:t>rasta</a:t>
            </a:r>
            <a:r>
              <a:rPr lang="en-US" sz="3600" dirty="0"/>
              <a:t> </a:t>
            </a:r>
            <a:r>
              <a:rPr lang="en-US" sz="3600" dirty="0" err="1"/>
              <a:t>javnog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 - </a:t>
            </a:r>
            <a:r>
              <a:rPr lang="en-US" sz="3600" dirty="0" err="1"/>
              <a:t>uz</a:t>
            </a:r>
            <a:r>
              <a:rPr lang="en-US" sz="3600" dirty="0"/>
              <a:t> </a:t>
            </a:r>
            <a:r>
              <a:rPr lang="sl-SI" sz="3600" dirty="0"/>
              <a:t>š</a:t>
            </a:r>
            <a:r>
              <a:rPr lang="en-US" sz="3600" dirty="0" err="1" smtClean="0"/>
              <a:t>iroku</a:t>
            </a:r>
            <a:r>
              <a:rPr lang="en-US" sz="3600" dirty="0" smtClean="0"/>
              <a:t> </a:t>
            </a:r>
            <a:r>
              <a:rPr lang="en-US" sz="3600" dirty="0" err="1"/>
              <a:t>skalu</a:t>
            </a:r>
            <a:r>
              <a:rPr lang="en-US" sz="3600" dirty="0"/>
              <a:t> </a:t>
            </a:r>
            <a:r>
              <a:rPr lang="en-US" sz="3600" dirty="0" err="1"/>
              <a:t>pravaca</a:t>
            </a:r>
            <a:r>
              <a:rPr lang="en-US" sz="3600" dirty="0"/>
              <a:t> </a:t>
            </a:r>
            <a:r>
              <a:rPr lang="en-US" sz="3600" dirty="0" err="1" smtClean="0"/>
              <a:t>kori</a:t>
            </a:r>
            <a:r>
              <a:rPr lang="sl-SI" sz="3600" dirty="0"/>
              <a:t>š</a:t>
            </a:r>
            <a:r>
              <a:rPr lang="en-US" sz="3600" dirty="0" err="1" smtClean="0"/>
              <a:t>tenja</a:t>
            </a:r>
            <a:r>
              <a:rPr lang="en-US" sz="3600" dirty="0" smtClean="0"/>
              <a:t> </a:t>
            </a:r>
            <a:r>
              <a:rPr lang="en-US" sz="3600" dirty="0" err="1"/>
              <a:t>ovih</a:t>
            </a:r>
            <a:r>
              <a:rPr lang="en-US" sz="3600" dirty="0"/>
              <a:t> </a:t>
            </a:r>
            <a:r>
              <a:rPr lang="en-US" sz="3600" dirty="0" err="1"/>
              <a:t>sredstava</a:t>
            </a:r>
            <a:r>
              <a:rPr lang="en-US" sz="3600" dirty="0" smtClean="0"/>
              <a:t>.</a:t>
            </a:r>
            <a:endParaRPr lang="sr-Latn-ME" sz="3600" dirty="0" smtClean="0"/>
          </a:p>
          <a:p>
            <a:pPr algn="just"/>
            <a:r>
              <a:rPr lang="en-US" sz="3600" dirty="0" smtClean="0"/>
              <a:t> </a:t>
            </a:r>
            <a:r>
              <a:rPr lang="en-US" sz="3600" dirty="0" err="1"/>
              <a:t>Javni</a:t>
            </a:r>
            <a:r>
              <a:rPr lang="en-US" sz="3600" dirty="0"/>
              <a:t> dug </a:t>
            </a:r>
            <a:r>
              <a:rPr lang="en-US" sz="3600" dirty="0" err="1"/>
              <a:t>postaje</a:t>
            </a:r>
            <a:r>
              <a:rPr lang="en-US" sz="3600" dirty="0"/>
              <a:t> </a:t>
            </a:r>
            <a:r>
              <a:rPr lang="en-US" sz="3600" dirty="0" err="1"/>
              <a:t>sredstvo</a:t>
            </a:r>
            <a:r>
              <a:rPr lang="en-US" sz="3600" dirty="0"/>
              <a:t> ne </a:t>
            </a:r>
            <a:r>
              <a:rPr lang="en-US" sz="3600" dirty="0" err="1"/>
              <a:t>samo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ulaganje</a:t>
            </a:r>
            <a:r>
              <a:rPr lang="en-US" sz="3600" dirty="0"/>
              <a:t> u </a:t>
            </a:r>
            <a:r>
              <a:rPr lang="en-US" sz="3600" dirty="0" err="1"/>
              <a:t>nerentabilne</a:t>
            </a:r>
            <a:r>
              <a:rPr lang="en-US" sz="3600" dirty="0"/>
              <a:t> </a:t>
            </a:r>
            <a:r>
              <a:rPr lang="en-US" sz="3600" dirty="0" err="1"/>
              <a:t>investicije</a:t>
            </a:r>
            <a:r>
              <a:rPr lang="en-US" sz="3600" dirty="0"/>
              <a:t> (u </a:t>
            </a:r>
            <a:r>
              <a:rPr lang="en-US" sz="3600" dirty="0" err="1"/>
              <a:t>koje</a:t>
            </a:r>
            <a:r>
              <a:rPr lang="en-US" sz="3600" dirty="0"/>
              <a:t> </a:t>
            </a:r>
            <a:r>
              <a:rPr lang="en-US" sz="3600" dirty="0" err="1"/>
              <a:t>privatni</a:t>
            </a:r>
            <a:r>
              <a:rPr lang="en-US" sz="3600" dirty="0"/>
              <a:t> </a:t>
            </a:r>
            <a:r>
              <a:rPr lang="en-US" sz="3600" dirty="0" err="1"/>
              <a:t>kapital</a:t>
            </a:r>
            <a:r>
              <a:rPr lang="en-US" sz="3600" dirty="0"/>
              <a:t> ne </a:t>
            </a:r>
            <a:r>
              <a:rPr lang="sl-SI" sz="3600" dirty="0"/>
              <a:t>ž</a:t>
            </a:r>
            <a:r>
              <a:rPr lang="en-US" sz="3600" dirty="0" err="1" smtClean="0"/>
              <a:t>eli</a:t>
            </a:r>
            <a:r>
              <a:rPr lang="en-US" sz="3600" dirty="0" smtClean="0"/>
              <a:t> </a:t>
            </a:r>
            <a:r>
              <a:rPr lang="en-US" sz="3600" dirty="0"/>
              <a:t>da ide) </a:t>
            </a:r>
            <a:r>
              <a:rPr lang="en-US" sz="3600" dirty="0" err="1" smtClean="0"/>
              <a:t>ve</a:t>
            </a:r>
            <a:r>
              <a:rPr lang="sl-SI" sz="3600" dirty="0"/>
              <a:t>ć</a:t>
            </a:r>
            <a:r>
              <a:rPr lang="en-US" sz="3600" dirty="0" smtClean="0"/>
              <a:t> </a:t>
            </a:r>
            <a:r>
              <a:rPr lang="en-US" sz="3600" dirty="0" err="1" smtClean="0"/>
              <a:t>sna</a:t>
            </a:r>
            <a:r>
              <a:rPr lang="sl-SI" sz="3600" dirty="0"/>
              <a:t>ž</a:t>
            </a:r>
            <a:r>
              <a:rPr lang="sl-SI" sz="3600" dirty="0" smtClean="0"/>
              <a:t>n</a:t>
            </a:r>
            <a:r>
              <a:rPr lang="en-US" sz="3600" dirty="0"/>
              <a:t>o </a:t>
            </a:r>
            <a:r>
              <a:rPr lang="en-US" sz="3600" dirty="0" err="1"/>
              <a:t>sredstvo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regulisanje</a:t>
            </a:r>
            <a:r>
              <a:rPr lang="en-US" sz="3600" dirty="0"/>
              <a:t> </a:t>
            </a:r>
            <a:r>
              <a:rPr lang="en-US" sz="3600" dirty="0" smtClean="0"/>
              <a:t>c</a:t>
            </a:r>
            <a:r>
              <a:rPr lang="sr-Latn-ME" sz="3600" dirty="0" smtClean="0"/>
              <a:t>j</a:t>
            </a:r>
            <a:r>
              <a:rPr lang="en-US" sz="3600" dirty="0" err="1" smtClean="0"/>
              <a:t>elokupnih</a:t>
            </a:r>
            <a:r>
              <a:rPr lang="en-US" sz="3600" dirty="0" smtClean="0"/>
              <a:t> </a:t>
            </a:r>
            <a:r>
              <a:rPr lang="en-US" sz="3600" dirty="0" err="1"/>
              <a:t>privre</a:t>
            </a:r>
            <a:r>
              <a:rPr lang="sl-SI" sz="3600" dirty="0"/>
              <a:t>d</a:t>
            </a:r>
            <a:r>
              <a:rPr lang="en-US" sz="3600" dirty="0" err="1"/>
              <a:t>nih</a:t>
            </a:r>
            <a:r>
              <a:rPr lang="en-US" sz="3600" dirty="0"/>
              <a:t> </a:t>
            </a:r>
            <a:r>
              <a:rPr lang="en-US" sz="3600" dirty="0" err="1"/>
              <a:t>toko</a:t>
            </a:r>
            <a:r>
              <a:rPr lang="sl-SI" sz="3600" dirty="0"/>
              <a:t>va</a:t>
            </a:r>
            <a:r>
              <a:rPr lang="en-US" sz="3600" dirty="0"/>
              <a:t>. 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87354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68CFC-7498-47C5-A6DF-930B5C22A75E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59E15-0C0C-4BFF-92C3-6F365EE524A9}" type="slidenum">
              <a:rPr lang="en-US"/>
              <a:pPr/>
              <a:t>2</a:t>
            </a:fld>
            <a:endParaRPr lang="en-US"/>
          </a:p>
        </p:txBody>
      </p:sp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JAVNI DUG U FINANSIJSKOJ TEORIJI 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98808" y="1690688"/>
            <a:ext cx="10515600" cy="4351338"/>
          </a:xfrm>
        </p:spPr>
        <p:txBody>
          <a:bodyPr>
            <a:normAutofit/>
          </a:bodyPr>
          <a:lstStyle/>
          <a:p>
            <a:pPr algn="just">
              <a:buFontTx/>
              <a:buNone/>
            </a:pPr>
            <a:r>
              <a:rPr lang="en-US" sz="3600" dirty="0" smtClean="0"/>
              <a:t>UZROCI </a:t>
            </a:r>
            <a:r>
              <a:rPr lang="en-US" sz="3600" dirty="0"/>
              <a:t>STVARANJA JAVNOG DUGA</a:t>
            </a:r>
          </a:p>
          <a:p>
            <a:pPr algn="just">
              <a:buFontTx/>
              <a:buNone/>
            </a:pPr>
            <a:r>
              <a:rPr lang="en-US" sz="3600" dirty="0" err="1"/>
              <a:t>Finansijska</a:t>
            </a:r>
            <a:r>
              <a:rPr lang="en-US" sz="3600" dirty="0"/>
              <a:t> </a:t>
            </a:r>
            <a:r>
              <a:rPr lang="en-US" sz="3600" dirty="0" err="1"/>
              <a:t>teorija</a:t>
            </a:r>
            <a:r>
              <a:rPr lang="en-US" sz="3600" dirty="0"/>
              <a:t> da</a:t>
            </a:r>
            <a:r>
              <a:rPr lang="sl-SI" sz="3600" dirty="0"/>
              <a:t>na</a:t>
            </a:r>
            <a:r>
              <a:rPr lang="en-US" sz="3600" dirty="0"/>
              <a:t>s </a:t>
            </a:r>
            <a:r>
              <a:rPr lang="en-US" sz="3600" dirty="0" err="1"/>
              <a:t>izdvaja</a:t>
            </a:r>
            <a:r>
              <a:rPr lang="en-US" sz="3600" dirty="0"/>
              <a:t> </a:t>
            </a:r>
            <a:r>
              <a:rPr lang="en-US" sz="3600" dirty="0" err="1"/>
              <a:t>nekoliko</a:t>
            </a:r>
            <a:r>
              <a:rPr lang="en-US" sz="3600" dirty="0"/>
              <a:t> </a:t>
            </a:r>
            <a:r>
              <a:rPr lang="en-US" sz="3600" dirty="0" err="1"/>
              <a:t>osnovnih</a:t>
            </a:r>
            <a:r>
              <a:rPr lang="en-US" sz="3600" dirty="0"/>
              <a:t> </a:t>
            </a:r>
            <a:r>
              <a:rPr lang="en-US" sz="3600" dirty="0" err="1"/>
              <a:t>razloga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stvaranje</a:t>
            </a:r>
            <a:r>
              <a:rPr lang="en-US" sz="3600" dirty="0"/>
              <a:t> </a:t>
            </a:r>
            <a:r>
              <a:rPr lang="en-US" sz="3600" dirty="0" err="1"/>
              <a:t>javnog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:</a:t>
            </a:r>
          </a:p>
          <a:p>
            <a:pPr algn="just">
              <a:buFontTx/>
              <a:buNone/>
            </a:pPr>
            <a:r>
              <a:rPr lang="sl-SI" sz="3600" dirty="0"/>
              <a:t>1</a:t>
            </a:r>
            <a:r>
              <a:rPr lang="en-US" sz="3600" dirty="0"/>
              <a:t> ) </a:t>
            </a:r>
            <a:r>
              <a:rPr lang="sr-Latn-ME" sz="3600" dirty="0" smtClean="0"/>
              <a:t>V</a:t>
            </a:r>
            <a:r>
              <a:rPr lang="en-US" sz="3600" dirty="0" err="1" smtClean="0"/>
              <a:t>anredni</a:t>
            </a:r>
            <a:r>
              <a:rPr lang="en-US" sz="3600" dirty="0"/>
              <a:t>, </a:t>
            </a:r>
            <a:r>
              <a:rPr lang="en-US" sz="3600" dirty="0" err="1"/>
              <a:t>uglavnom</a:t>
            </a:r>
            <a:r>
              <a:rPr lang="en-US" sz="3600" dirty="0"/>
              <a:t>, </a:t>
            </a:r>
            <a:r>
              <a:rPr lang="en-US" sz="3600" dirty="0" err="1"/>
              <a:t>veliki</a:t>
            </a:r>
            <a:r>
              <a:rPr lang="en-US" sz="3600" dirty="0"/>
              <a:t> </a:t>
            </a:r>
            <a:r>
              <a:rPr lang="en-US" sz="3600" dirty="0" err="1"/>
              <a:t>javni</a:t>
            </a:r>
            <a:r>
              <a:rPr lang="en-US" sz="3600" dirty="0"/>
              <a:t> </a:t>
            </a:r>
            <a:r>
              <a:rPr lang="en-US" sz="3600" dirty="0" err="1"/>
              <a:t>rashodi</a:t>
            </a:r>
            <a:r>
              <a:rPr lang="en-US" sz="3600" dirty="0"/>
              <a:t>,</a:t>
            </a:r>
          </a:p>
          <a:p>
            <a:pPr algn="just">
              <a:buFontTx/>
              <a:buNone/>
            </a:pPr>
            <a:r>
              <a:rPr lang="en-US" sz="3600" dirty="0"/>
              <a:t>2) </a:t>
            </a:r>
            <a:r>
              <a:rPr lang="en-US" sz="3600" dirty="0" err="1"/>
              <a:t>Savremeni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err="1" smtClean="0"/>
              <a:t>avni</a:t>
            </a:r>
            <a:r>
              <a:rPr lang="en-US" sz="3600" dirty="0" smtClean="0"/>
              <a:t> </a:t>
            </a:r>
            <a:r>
              <a:rPr lang="en-US" sz="3600" dirty="0" err="1"/>
              <a:t>interveneionizam</a:t>
            </a:r>
            <a:r>
              <a:rPr lang="en-US" sz="3600" dirty="0"/>
              <a:t> u </a:t>
            </a:r>
            <a:r>
              <a:rPr lang="en-US" sz="3600" dirty="0" err="1"/>
              <a:t>privredi</a:t>
            </a:r>
            <a:r>
              <a:rPr lang="en-US" sz="3600" dirty="0"/>
              <a:t>,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sl-SI" sz="3600" dirty="0"/>
              <a:t>š</a:t>
            </a:r>
            <a:r>
              <a:rPr lang="en-US" sz="3600" dirty="0" smtClean="0"/>
              <a:t>to </a:t>
            </a:r>
            <a:r>
              <a:rPr lang="en-US" sz="3600" dirty="0" err="1"/>
              <a:t>su</a:t>
            </a:r>
            <a:r>
              <a:rPr lang="en-US" sz="3600" dirty="0"/>
              <a:t> </a:t>
            </a:r>
            <a:r>
              <a:rPr lang="en-US" sz="3600" dirty="0" err="1"/>
              <a:t>potrebna</a:t>
            </a:r>
            <a:r>
              <a:rPr lang="en-US" sz="3600" dirty="0"/>
              <a:t> </a:t>
            </a:r>
            <a:r>
              <a:rPr lang="en-US" sz="3600" dirty="0" err="1"/>
              <a:t>ogromna</a:t>
            </a:r>
            <a:r>
              <a:rPr lang="en-US" sz="3600" dirty="0"/>
              <a:t> „</a:t>
            </a:r>
            <a:r>
              <a:rPr lang="en-US" sz="3600" dirty="0" err="1"/>
              <a:t>dodatna</a:t>
            </a:r>
            <a:r>
              <a:rPr lang="en-US" sz="3600" dirty="0"/>
              <a:t>" </a:t>
            </a:r>
            <a:r>
              <a:rPr lang="en-US" sz="3600" dirty="0" err="1"/>
              <a:t>sredstva</a:t>
            </a:r>
            <a:r>
              <a:rPr lang="en-US" sz="3600" dirty="0"/>
              <a:t>, </a:t>
            </a:r>
            <a:r>
              <a:rPr lang="en-US" sz="3600" dirty="0" err="1"/>
              <a:t>izvan</a:t>
            </a:r>
            <a:r>
              <a:rPr lang="en-US" sz="3600" dirty="0"/>
              <a:t> </a:t>
            </a:r>
            <a:r>
              <a:rPr lang="en-US" sz="3600" dirty="0" err="1"/>
              <a:t>redovnih</a:t>
            </a:r>
            <a:r>
              <a:rPr lang="en-US" sz="3600" dirty="0"/>
              <a:t> </a:t>
            </a:r>
            <a:r>
              <a:rPr lang="sr-Latn-ME" sz="3600" dirty="0" smtClean="0"/>
              <a:t>javnih prihoda.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719016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3212C-7F63-445C-8F33-A6A73BAC1487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B1CCB-D600-4FA7-8013-CFA5CB809686}" type="slidenum">
              <a:rPr lang="en-US"/>
              <a:pPr/>
              <a:t>20</a:t>
            </a:fld>
            <a:endParaRPr lang="en-US"/>
          </a:p>
        </p:txBody>
      </p:sp>
      <p:sp>
        <p:nvSpPr>
          <p:cNvPr id="439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043189"/>
            <a:ext cx="10515600" cy="5133774"/>
          </a:xfrm>
        </p:spPr>
        <p:txBody>
          <a:bodyPr>
            <a:normAutofit/>
          </a:bodyPr>
          <a:lstStyle/>
          <a:p>
            <a:pPr algn="just"/>
            <a:r>
              <a:rPr lang="en-US" sz="3600" dirty="0" smtClean="0"/>
              <a:t>Um</a:t>
            </a:r>
            <a:r>
              <a:rPr lang="sr-Latn-ME" sz="3600" dirty="0" smtClean="0"/>
              <a:t>j</a:t>
            </a:r>
            <a:r>
              <a:rPr lang="en-US" sz="3600" dirty="0" err="1" smtClean="0"/>
              <a:t>esto</a:t>
            </a:r>
            <a:r>
              <a:rPr lang="en-US" sz="3600" dirty="0" smtClean="0"/>
              <a:t> </a:t>
            </a:r>
            <a:r>
              <a:rPr lang="en-US" sz="3600" dirty="0" err="1" smtClean="0"/>
              <a:t>stati</a:t>
            </a:r>
            <a:r>
              <a:rPr lang="sl-SI" sz="3600" dirty="0"/>
              <a:t>č</a:t>
            </a:r>
            <a:r>
              <a:rPr lang="en-US" sz="3600" dirty="0" err="1" smtClean="0"/>
              <a:t>kog</a:t>
            </a:r>
            <a:r>
              <a:rPr lang="en-US" sz="3600" dirty="0" smtClean="0"/>
              <a:t> </a:t>
            </a:r>
            <a:r>
              <a:rPr lang="en-US" sz="3600" dirty="0" err="1"/>
              <a:t>pristupa</a:t>
            </a:r>
            <a:r>
              <a:rPr lang="en-US" sz="3600" dirty="0"/>
              <a:t>, </a:t>
            </a:r>
            <a:r>
              <a:rPr lang="en-US" sz="3600" dirty="0" err="1"/>
              <a:t>pri</a:t>
            </a:r>
            <a:r>
              <a:rPr lang="en-US" sz="3600" dirty="0"/>
              <a:t> </a:t>
            </a:r>
            <a:r>
              <a:rPr lang="en-US" sz="3600" dirty="0" err="1"/>
              <a:t>kojem</a:t>
            </a:r>
            <a:r>
              <a:rPr lang="en-US" sz="3600" dirty="0"/>
              <a:t> </a:t>
            </a:r>
            <a:r>
              <a:rPr lang="en-US" sz="3600" dirty="0" err="1"/>
              <a:t>javni</a:t>
            </a:r>
            <a:r>
              <a:rPr lang="en-US" sz="3600" dirty="0"/>
              <a:t> dug </a:t>
            </a:r>
            <a:r>
              <a:rPr lang="en-US" sz="3600" dirty="0" err="1"/>
              <a:t>ima</a:t>
            </a:r>
            <a:r>
              <a:rPr lang="en-US" sz="3600" dirty="0"/>
              <a:t> </a:t>
            </a:r>
            <a:r>
              <a:rPr lang="en-US" sz="3600" dirty="0" err="1"/>
              <a:t>neutralnu</a:t>
            </a:r>
            <a:r>
              <a:rPr lang="en-US" sz="3600" dirty="0"/>
              <a:t> </a:t>
            </a:r>
            <a:r>
              <a:rPr lang="en-US" sz="3600" dirty="0" err="1"/>
              <a:t>ulogu</a:t>
            </a:r>
            <a:r>
              <a:rPr lang="en-US" sz="3600" dirty="0"/>
              <a:t> u </a:t>
            </a:r>
            <a:r>
              <a:rPr lang="en-US" sz="3600" dirty="0" err="1"/>
              <a:t>privredi</a:t>
            </a:r>
            <a:r>
              <a:rPr lang="en-US" sz="3600" dirty="0"/>
              <a:t>, </a:t>
            </a:r>
            <a:r>
              <a:rPr lang="en-US" sz="3600" dirty="0" err="1"/>
              <a:t>nov</a:t>
            </a:r>
            <a:r>
              <a:rPr lang="sl-SI" sz="3600" dirty="0"/>
              <a:t>i </a:t>
            </a:r>
            <a:r>
              <a:rPr lang="en-US" sz="3600" dirty="0" err="1"/>
              <a:t>teorijski</a:t>
            </a:r>
            <a:r>
              <a:rPr lang="en-US" sz="3600" dirty="0"/>
              <a:t> </a:t>
            </a:r>
            <a:r>
              <a:rPr lang="en-US" sz="3600" dirty="0" err="1"/>
              <a:t>pristup</a:t>
            </a:r>
            <a:r>
              <a:rPr lang="en-US" sz="3600" dirty="0"/>
              <a:t> </a:t>
            </a:r>
            <a:r>
              <a:rPr lang="en-US" sz="3600" dirty="0" err="1"/>
              <a:t>vidi</a:t>
            </a:r>
            <a:r>
              <a:rPr lang="en-US" sz="3600" dirty="0"/>
              <a:t> u c</a:t>
            </a:r>
            <a:r>
              <a:rPr lang="sl-SI" sz="3600" dirty="0"/>
              <a:t>j</a:t>
            </a:r>
            <a:r>
              <a:rPr lang="en-US" sz="3600" dirty="0" err="1"/>
              <a:t>elini</a:t>
            </a:r>
            <a:r>
              <a:rPr lang="en-US" sz="3600" dirty="0"/>
              <a:t> </a:t>
            </a:r>
            <a:r>
              <a:rPr lang="en-US" sz="3600" dirty="0" err="1"/>
              <a:t>dinami</a:t>
            </a:r>
            <a:r>
              <a:rPr lang="sl-SI" sz="3600" dirty="0"/>
              <a:t>c</a:t>
            </a:r>
            <a:r>
              <a:rPr lang="en-US" sz="3600" dirty="0" err="1"/>
              <a:t>ki</a:t>
            </a:r>
            <a:r>
              <a:rPr lang="en-US" sz="3600" dirty="0"/>
              <a:t> </a:t>
            </a:r>
            <a:r>
              <a:rPr lang="en-US" sz="3600" dirty="0" err="1"/>
              <a:t>faktor</a:t>
            </a:r>
            <a:r>
              <a:rPr lang="en-US" sz="3600" dirty="0"/>
              <a:t> u </a:t>
            </a:r>
            <a:r>
              <a:rPr lang="en-US" sz="3600" dirty="0" err="1"/>
              <a:t>provod</a:t>
            </a:r>
            <a:r>
              <a:rPr lang="sl-SI" sz="3600" dirty="0"/>
              <a:t>j</a:t>
            </a:r>
            <a:r>
              <a:rPr lang="en-US" sz="3600" dirty="0" err="1"/>
              <a:t>enju</a:t>
            </a:r>
            <a:r>
              <a:rPr lang="en-US" sz="3600" dirty="0"/>
              <a:t> </a:t>
            </a:r>
            <a:r>
              <a:rPr lang="en-US" sz="3600" dirty="0" err="1"/>
              <a:t>politike</a:t>
            </a:r>
            <a:r>
              <a:rPr lang="en-US" sz="3600" dirty="0"/>
              <a:t> </a:t>
            </a:r>
            <a:r>
              <a:rPr lang="en-US" sz="3600" dirty="0" err="1"/>
              <a:t>pune</a:t>
            </a:r>
            <a:r>
              <a:rPr lang="en-US" sz="3600" dirty="0"/>
              <a:t> </a:t>
            </a:r>
            <a:r>
              <a:rPr lang="en-US" sz="3600" dirty="0" err="1"/>
              <a:t>zaposlenosti</a:t>
            </a:r>
            <a:r>
              <a:rPr lang="en-US" sz="3600" dirty="0"/>
              <a:t>, v</a:t>
            </a:r>
            <a:r>
              <a:rPr lang="sl-SI" sz="3600" dirty="0"/>
              <a:t>i</a:t>
            </a:r>
            <a:r>
              <a:rPr lang="en-US" sz="3600" dirty="0" err="1"/>
              <a:t>soke</a:t>
            </a:r>
            <a:r>
              <a:rPr lang="en-US" sz="3600" dirty="0"/>
              <a:t> stope </a:t>
            </a:r>
            <a:r>
              <a:rPr lang="en-US" sz="3600" dirty="0" err="1"/>
              <a:t>rasta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regulisanja</a:t>
            </a:r>
            <a:r>
              <a:rPr lang="en-US" sz="3600" dirty="0"/>
              <a:t> </a:t>
            </a:r>
            <a:r>
              <a:rPr lang="en-US" sz="3600" dirty="0" err="1"/>
              <a:t>ukupne</a:t>
            </a:r>
            <a:r>
              <a:rPr lang="en-US" sz="3600" dirty="0"/>
              <a:t> </a:t>
            </a:r>
            <a:r>
              <a:rPr lang="en-US" sz="3600" dirty="0" err="1" smtClean="0"/>
              <a:t>tra</a:t>
            </a:r>
            <a:r>
              <a:rPr lang="sl-SI" sz="3600" dirty="0"/>
              <a:t>ž</a:t>
            </a:r>
            <a:r>
              <a:rPr lang="en-US" sz="3600" dirty="0" err="1" smtClean="0"/>
              <a:t>nje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657237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D0010-DC5D-43BA-9B96-F158DE583871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7E25-2F31-4A5D-909F-276D36839622}" type="slidenum">
              <a:rPr lang="en-US"/>
              <a:pPr/>
              <a:t>21</a:t>
            </a:fld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4096" y="643944"/>
            <a:ext cx="10619704" cy="5533019"/>
          </a:xfrm>
        </p:spPr>
        <p:txBody>
          <a:bodyPr>
            <a:normAutofit/>
          </a:bodyPr>
          <a:lstStyle/>
          <a:p>
            <a:pPr algn="just">
              <a:buFontTx/>
              <a:buNone/>
            </a:pPr>
            <a:r>
              <a:rPr lang="en-US" sz="3600" dirty="0"/>
              <a:t>3) TEORIJA JAVNOG DUGA U NERAVZ</a:t>
            </a:r>
            <a:r>
              <a:rPr lang="sl-SI" sz="3600" dirty="0"/>
              <a:t>I</a:t>
            </a:r>
            <a:r>
              <a:rPr lang="en-US" sz="3600" dirty="0"/>
              <a:t>JENOJ </a:t>
            </a:r>
            <a:r>
              <a:rPr lang="sr-Latn-ME" sz="3600" dirty="0" smtClean="0"/>
              <a:t>EKONOMIJI</a:t>
            </a:r>
            <a:endParaRPr lang="en-US" sz="3600" dirty="0"/>
          </a:p>
          <a:p>
            <a:pPr algn="just"/>
            <a:r>
              <a:rPr lang="en-US" sz="3600" dirty="0" err="1"/>
              <a:t>Javni</a:t>
            </a:r>
            <a:r>
              <a:rPr lang="en-US" sz="3600" dirty="0"/>
              <a:t> dug u </a:t>
            </a:r>
            <a:r>
              <a:rPr lang="en-US" sz="3600" dirty="0" err="1"/>
              <a:t>teoriji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praksi</a:t>
            </a:r>
            <a:r>
              <a:rPr lang="en-US" sz="3600" dirty="0"/>
              <a:t> </a:t>
            </a:r>
            <a:r>
              <a:rPr lang="en-US" sz="3600" dirty="0" err="1"/>
              <a:t>nerzavijenih</a:t>
            </a:r>
            <a:r>
              <a:rPr lang="en-US" sz="3600" dirty="0"/>
              <a:t> </a:t>
            </a:r>
            <a:r>
              <a:rPr lang="en-US" sz="3600" dirty="0" err="1"/>
              <a:t>privreda</a:t>
            </a:r>
            <a:r>
              <a:rPr lang="en-US" sz="3600" dirty="0"/>
              <a:t> </a:t>
            </a:r>
            <a:r>
              <a:rPr lang="en-US" sz="3600" dirty="0" err="1"/>
              <a:t>nije</a:t>
            </a:r>
            <a:r>
              <a:rPr lang="en-US" sz="3600" dirty="0"/>
              <a:t> </a:t>
            </a:r>
            <a:r>
              <a:rPr lang="en-US" sz="3600" dirty="0" err="1"/>
              <a:t>dobio</a:t>
            </a:r>
            <a:r>
              <a:rPr lang="en-US" sz="3600" dirty="0"/>
              <a:t> </a:t>
            </a:r>
            <a:r>
              <a:rPr lang="en-US" sz="3600" dirty="0" err="1"/>
              <a:t>takvu</a:t>
            </a:r>
            <a:r>
              <a:rPr lang="en-US" sz="3600" dirty="0"/>
              <a:t> </a:t>
            </a:r>
            <a:r>
              <a:rPr lang="en-US" sz="3600" dirty="0" err="1"/>
              <a:t>ulogu</a:t>
            </a:r>
            <a:r>
              <a:rPr lang="en-US" sz="3600" dirty="0"/>
              <a:t> </a:t>
            </a:r>
            <a:r>
              <a:rPr lang="en-US" sz="3600" dirty="0" err="1"/>
              <a:t>kao</a:t>
            </a:r>
            <a:r>
              <a:rPr lang="sl-SI" sz="3600" dirty="0"/>
              <a:t> </a:t>
            </a:r>
            <a:r>
              <a:rPr lang="en-US" sz="3600" dirty="0"/>
              <a:t>u </a:t>
            </a:r>
            <a:r>
              <a:rPr lang="en-US" sz="3600" dirty="0" err="1"/>
              <a:t>razvojnom</a:t>
            </a:r>
            <a:r>
              <a:rPr lang="en-US" sz="3600" dirty="0"/>
              <a:t> </a:t>
            </a:r>
            <a:r>
              <a:rPr lang="en-US" sz="3600" dirty="0" err="1" smtClean="0"/>
              <a:t>kapitalizmu</a:t>
            </a:r>
            <a:r>
              <a:rPr lang="sr-Latn-ME" sz="3600" dirty="0"/>
              <a:t>.</a:t>
            </a:r>
            <a:endParaRPr lang="sr-Latn-ME" sz="3600" dirty="0" smtClean="0"/>
          </a:p>
          <a:p>
            <a:pPr marL="0" indent="0" algn="just">
              <a:buNone/>
            </a:pPr>
            <a:r>
              <a:rPr lang="en-US" sz="3600" dirty="0" smtClean="0"/>
              <a:t> </a:t>
            </a:r>
            <a:r>
              <a:rPr lang="sr-Latn-ME" sz="3600" dirty="0" err="1"/>
              <a:t>O</a:t>
            </a:r>
            <a:r>
              <a:rPr lang="en-US" sz="3600" dirty="0" err="1" smtClean="0"/>
              <a:t>vo</a:t>
            </a:r>
            <a:r>
              <a:rPr lang="en-US" sz="3600" dirty="0" smtClean="0"/>
              <a:t> </a:t>
            </a:r>
            <a:r>
              <a:rPr lang="sr-Latn-ME" sz="3600" dirty="0" smtClean="0"/>
              <a:t>je </a:t>
            </a:r>
            <a:r>
              <a:rPr lang="en-US" sz="3600" dirty="0" err="1" smtClean="0"/>
              <a:t>posebno</a:t>
            </a:r>
            <a:r>
              <a:rPr lang="sr-Latn-ME" sz="3600" dirty="0" smtClean="0"/>
              <a:t> bilo prisutno</a:t>
            </a:r>
            <a:r>
              <a:rPr lang="en-US" sz="3600" dirty="0" smtClean="0"/>
              <a:t> </a:t>
            </a:r>
            <a:r>
              <a:rPr lang="en-US" sz="3600" dirty="0"/>
              <a:t>u </a:t>
            </a:r>
            <a:r>
              <a:rPr lang="en-US" sz="3600" dirty="0" err="1"/>
              <a:t>prviredama</a:t>
            </a:r>
            <a:r>
              <a:rPr lang="en-US" sz="3600" dirty="0"/>
              <a:t> </a:t>
            </a:r>
            <a:r>
              <a:rPr lang="en-US" sz="3600" dirty="0" err="1"/>
              <a:t>centralno-planskog</a:t>
            </a:r>
            <a:r>
              <a:rPr lang="en-US" sz="3600" dirty="0"/>
              <a:t> </a:t>
            </a:r>
            <a:r>
              <a:rPr lang="en-US" sz="3600" dirty="0" err="1"/>
              <a:t>tipa</a:t>
            </a:r>
            <a:r>
              <a:rPr lang="en-US" sz="3600" dirty="0"/>
              <a:t>, bez </a:t>
            </a:r>
            <a:r>
              <a:rPr lang="en-US" sz="3600" dirty="0" err="1"/>
              <a:t>razvijenog</a:t>
            </a:r>
            <a:r>
              <a:rPr lang="en-US" sz="3600" dirty="0"/>
              <a:t> </a:t>
            </a:r>
            <a:r>
              <a:rPr lang="en-US" sz="3600" dirty="0" err="1" smtClean="0"/>
              <a:t>tr</a:t>
            </a:r>
            <a:r>
              <a:rPr lang="sl-SI" sz="3600" dirty="0"/>
              <a:t>ž</a:t>
            </a:r>
            <a:r>
              <a:rPr lang="sl-SI" sz="3600" dirty="0" smtClean="0"/>
              <a:t>is</a:t>
            </a:r>
            <a:r>
              <a:rPr lang="en-US" sz="3600" dirty="0"/>
              <a:t>nog </a:t>
            </a:r>
            <a:r>
              <a:rPr lang="en-US" sz="3600" dirty="0" err="1"/>
              <a:t>mehan</a:t>
            </a:r>
            <a:r>
              <a:rPr lang="sl-SI" sz="3600" dirty="0"/>
              <a:t>i</a:t>
            </a:r>
            <a:r>
              <a:rPr lang="en-US" sz="3600" dirty="0" err="1"/>
              <a:t>zma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170578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D0B7-8986-4011-A4FE-728502A6EECF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14E99-D6C0-48E9-96BC-24DB98197664}" type="slidenum">
              <a:rPr lang="en-US"/>
              <a:pPr/>
              <a:t>22</a:t>
            </a:fld>
            <a:endParaRPr lang="en-US"/>
          </a:p>
        </p:txBody>
      </p:sp>
      <p:sp>
        <p:nvSpPr>
          <p:cNvPr id="481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/>
          </a:bodyPr>
          <a:lstStyle/>
          <a:p>
            <a:pPr algn="just"/>
            <a:r>
              <a:rPr lang="en-US" sz="3600" dirty="0"/>
              <a:t>Dug se </a:t>
            </a:r>
            <a:r>
              <a:rPr lang="en-US" sz="3600" dirty="0" err="1"/>
              <a:t>uglavnom</a:t>
            </a:r>
            <a:r>
              <a:rPr lang="en-US" sz="3600" dirty="0"/>
              <a:t> </a:t>
            </a:r>
            <a:r>
              <a:rPr lang="sl-SI" sz="3600" dirty="0"/>
              <a:t>ra</a:t>
            </a:r>
            <a:r>
              <a:rPr lang="en-US" sz="3600" dirty="0" err="1"/>
              <a:t>zvio</a:t>
            </a:r>
            <a:r>
              <a:rPr lang="en-US" sz="3600" dirty="0" smtClean="0"/>
              <a:t>,</a:t>
            </a:r>
            <a:r>
              <a:rPr lang="sr-Latn-ME" sz="3600" dirty="0" smtClean="0"/>
              <a:t> </a:t>
            </a:r>
            <a:r>
              <a:rPr lang="en-US" sz="3600" dirty="0" smtClean="0"/>
              <a:t>u </a:t>
            </a:r>
            <a:r>
              <a:rPr lang="en-US" sz="3600" dirty="0" err="1"/>
              <a:t>okvirima</a:t>
            </a:r>
            <a:r>
              <a:rPr lang="en-US" sz="3600" dirty="0"/>
              <a:t> </a:t>
            </a:r>
            <a:r>
              <a:rPr lang="en-US" sz="3600" dirty="0" err="1"/>
              <a:t>koje</a:t>
            </a:r>
            <a:r>
              <a:rPr lang="en-US" sz="3600" i="1" dirty="0"/>
              <a:t> </a:t>
            </a:r>
            <a:r>
              <a:rPr lang="en-US" sz="3600" dirty="0"/>
              <a:t>je </a:t>
            </a:r>
            <a:r>
              <a:rPr lang="en-US" sz="3600" dirty="0" err="1"/>
              <a:t>odredila</a:t>
            </a:r>
            <a:r>
              <a:rPr lang="en-US" sz="3600" dirty="0"/>
              <a:t> </a:t>
            </a:r>
            <a:r>
              <a:rPr lang="en-US" sz="3600" dirty="0" err="1" smtClean="0"/>
              <a:t>klasi</a:t>
            </a:r>
            <a:r>
              <a:rPr lang="sl-SI" sz="3600" dirty="0"/>
              <a:t>č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/>
              <a:t>teorija</a:t>
            </a:r>
            <a:r>
              <a:rPr lang="en-US" sz="3600" dirty="0"/>
              <a:t> </a:t>
            </a:r>
            <a:r>
              <a:rPr lang="en-US" sz="3600" dirty="0" err="1"/>
              <a:t>javnih</a:t>
            </a:r>
            <a:r>
              <a:rPr lang="en-US" sz="3600" dirty="0"/>
              <a:t> </a:t>
            </a:r>
            <a:r>
              <a:rPr lang="en-US" sz="3600" dirty="0" err="1"/>
              <a:t>finansija</a:t>
            </a:r>
            <a:r>
              <a:rPr lang="en-US" sz="3600" dirty="0"/>
              <a:t>, </a:t>
            </a:r>
            <a:r>
              <a:rPr lang="en-US" sz="3600" dirty="0" err="1"/>
              <a:t>ali</a:t>
            </a:r>
            <a:r>
              <a:rPr lang="en-US" sz="3600" dirty="0"/>
              <a:t> s tom </a:t>
            </a:r>
            <a:r>
              <a:rPr lang="en-US" sz="3600" dirty="0" err="1"/>
              <a:t>razlikom</a:t>
            </a:r>
            <a:r>
              <a:rPr lang="en-US" sz="3600" dirty="0"/>
              <a:t> da </a:t>
            </a:r>
            <a:r>
              <a:rPr lang="en-US" sz="3600" dirty="0" err="1"/>
              <a:t>ga</a:t>
            </a:r>
            <a:r>
              <a:rPr lang="en-US" sz="3600" dirty="0"/>
              <a:t> </a:t>
            </a:r>
            <a:r>
              <a:rPr lang="en-US" sz="3600" dirty="0" err="1"/>
              <a:t>posmatra</a:t>
            </a:r>
            <a:r>
              <a:rPr lang="en-US" sz="3600" dirty="0"/>
              <a:t> </a:t>
            </a:r>
            <a:r>
              <a:rPr lang="en-US" sz="3600" dirty="0" err="1"/>
              <a:t>kao</a:t>
            </a:r>
            <a:r>
              <a:rPr lang="en-US" sz="3600" dirty="0"/>
              <a:t>  </a:t>
            </a:r>
            <a:r>
              <a:rPr lang="en-US" sz="3600" dirty="0" err="1"/>
              <a:t>faktor</a:t>
            </a:r>
            <a:r>
              <a:rPr lang="en-US" sz="3600" dirty="0"/>
              <a:t> u </a:t>
            </a:r>
            <a:r>
              <a:rPr lang="en-US" sz="3600" dirty="0" err="1"/>
              <a:t>ekonomskom</a:t>
            </a:r>
            <a:r>
              <a:rPr lang="en-US" sz="3600" dirty="0"/>
              <a:t> </a:t>
            </a:r>
            <a:r>
              <a:rPr lang="en-US" sz="3600" dirty="0" err="1"/>
              <a:t>razvoju</a:t>
            </a:r>
            <a:r>
              <a:rPr lang="en-US" sz="3600" dirty="0"/>
              <a:t>, </a:t>
            </a:r>
            <a:r>
              <a:rPr lang="en-US" sz="3600" dirty="0" err="1"/>
              <a:t>faktor</a:t>
            </a:r>
            <a:r>
              <a:rPr lang="en-US" sz="3600" dirty="0"/>
              <a:t> </a:t>
            </a:r>
            <a:r>
              <a:rPr lang="en-US" sz="3600" dirty="0" err="1"/>
              <a:t>koji</a:t>
            </a:r>
            <a:r>
              <a:rPr lang="en-US" sz="3600" dirty="0"/>
              <a:t> </a:t>
            </a:r>
            <a:r>
              <a:rPr lang="en-US" sz="3600" dirty="0" smtClean="0"/>
              <a:t>d</a:t>
            </a:r>
            <a:r>
              <a:rPr lang="sr-Latn-ME" sz="3600" dirty="0" smtClean="0"/>
              <a:t>j</a:t>
            </a:r>
            <a:r>
              <a:rPr lang="en-US" sz="3600" dirty="0" err="1" smtClean="0"/>
              <a:t>eluje</a:t>
            </a:r>
            <a:r>
              <a:rPr lang="en-US" sz="3600" dirty="0" smtClean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stvaranje</a:t>
            </a:r>
            <a:r>
              <a:rPr lang="en-US" sz="3600" dirty="0"/>
              <a:t> </a:t>
            </a:r>
            <a:r>
              <a:rPr lang="en-US" sz="3600" dirty="0" err="1"/>
              <a:t>dohotka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zaposlenost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Prema</a:t>
            </a:r>
            <a:r>
              <a:rPr lang="en-US" sz="3600" dirty="0" smtClean="0"/>
              <a:t> </a:t>
            </a:r>
            <a:r>
              <a:rPr lang="en-US" sz="3600" dirty="0"/>
              <a:t>tome, </a:t>
            </a:r>
            <a:r>
              <a:rPr lang="en-US" sz="3600" dirty="0" err="1"/>
              <a:t>proizvodni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stimulativni</a:t>
            </a:r>
            <a:r>
              <a:rPr lang="en-US" sz="3600" dirty="0"/>
              <a:t> </a:t>
            </a:r>
            <a:r>
              <a:rPr lang="en-US" sz="3600" dirty="0" err="1"/>
              <a:t>pristup</a:t>
            </a:r>
            <a:r>
              <a:rPr lang="en-US" sz="3600" dirty="0"/>
              <a:t> </a:t>
            </a:r>
            <a:r>
              <a:rPr lang="en-US" sz="3600" dirty="0" err="1"/>
              <a:t>dugu</a:t>
            </a:r>
            <a:r>
              <a:rPr lang="en-US" sz="3600" dirty="0"/>
              <a:t> je </a:t>
            </a:r>
            <a:r>
              <a:rPr lang="en-US" sz="3600" dirty="0" err="1"/>
              <a:t>sve</a:t>
            </a:r>
            <a:r>
              <a:rPr lang="en-US" sz="3600" dirty="0"/>
              <a:t> </a:t>
            </a:r>
            <a:r>
              <a:rPr lang="en-US" sz="3600" dirty="0" err="1"/>
              <a:t>prisutniji</a:t>
            </a:r>
            <a:r>
              <a:rPr lang="en-US" sz="3600" dirty="0"/>
              <a:t>.</a:t>
            </a:r>
          </a:p>
          <a:p>
            <a:pPr algn="just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00689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D1E4D-923C-4CDF-AA55-2ED8AE4DA256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C76F0-73FB-4258-B851-7AFD66A0A9D0}" type="slidenum">
              <a:rPr lang="en-US"/>
              <a:pPr/>
              <a:t>23</a:t>
            </a:fld>
            <a:endParaRPr lang="en-US"/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8186" y="1068946"/>
            <a:ext cx="10735614" cy="5108017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en-US" sz="3600" dirty="0" err="1" smtClean="0"/>
              <a:t>mo</a:t>
            </a:r>
            <a:r>
              <a:rPr lang="sl-SI" sz="3600" dirty="0"/>
              <a:t>ž</a:t>
            </a:r>
            <a:r>
              <a:rPr lang="en-US" sz="3600" dirty="0" smtClean="0"/>
              <a:t>e </a:t>
            </a:r>
            <a:r>
              <a:rPr lang="en-US" sz="3600" dirty="0"/>
              <a:t>da se </a:t>
            </a:r>
            <a:r>
              <a:rPr lang="en-US" sz="3600" dirty="0" err="1"/>
              <a:t>samo</a:t>
            </a:r>
            <a:r>
              <a:rPr lang="en-US" sz="3600" dirty="0"/>
              <a:t> </a:t>
            </a:r>
            <a:r>
              <a:rPr lang="en-US" sz="3600" dirty="0" err="1"/>
              <a:t>izuzetno</a:t>
            </a:r>
            <a:r>
              <a:rPr lang="en-US" sz="3600" dirty="0"/>
              <a:t> </a:t>
            </a:r>
            <a:r>
              <a:rPr lang="en-US" sz="3600" dirty="0" err="1" smtClean="0"/>
              <a:t>zadu</a:t>
            </a:r>
            <a:r>
              <a:rPr lang="sl-SI" sz="3600" dirty="0"/>
              <a:t>ž</a:t>
            </a:r>
            <a:r>
              <a:rPr lang="en-US" sz="3600" dirty="0" err="1" smtClean="0"/>
              <a:t>uje</a:t>
            </a:r>
            <a:r>
              <a:rPr lang="en-US" sz="3600" dirty="0" smtClean="0"/>
              <a:t> </a:t>
            </a:r>
            <a:r>
              <a:rPr lang="en-US" sz="3600" dirty="0"/>
              <a:t>u </a:t>
            </a:r>
            <a:r>
              <a:rPr lang="en-US" sz="3600" dirty="0" err="1"/>
              <a:t>zemlji</a:t>
            </a:r>
            <a:r>
              <a:rPr lang="en-US" sz="3600" dirty="0"/>
              <a:t> </a:t>
            </a:r>
            <a:r>
              <a:rPr lang="en-US" sz="3600" dirty="0" err="1"/>
              <a:t>ili</a:t>
            </a:r>
            <a:r>
              <a:rPr lang="en-US" sz="3600" dirty="0"/>
              <a:t> </a:t>
            </a:r>
            <a:r>
              <a:rPr lang="en-US" sz="3600" dirty="0" err="1"/>
              <a:t>inostranstvu</a:t>
            </a:r>
            <a:r>
              <a:rPr lang="en-US" sz="3600" dirty="0"/>
              <a:t>, </a:t>
            </a:r>
            <a:r>
              <a:rPr lang="en-US" sz="3600" dirty="0" err="1"/>
              <a:t>i</a:t>
            </a:r>
            <a:r>
              <a:rPr lang="en-US" sz="3600" dirty="0"/>
              <a:t> to </a:t>
            </a:r>
            <a:r>
              <a:rPr lang="en-US" sz="3600" dirty="0" err="1"/>
              <a:t>radi</a:t>
            </a:r>
            <a:r>
              <a:rPr lang="en-US" sz="3600" dirty="0"/>
              <a:t> </a:t>
            </a:r>
            <a:r>
              <a:rPr lang="en-US" sz="3600" dirty="0" err="1"/>
              <a:t>podmirenja</a:t>
            </a:r>
            <a:r>
              <a:rPr lang="en-US" sz="3600" dirty="0"/>
              <a:t> </a:t>
            </a:r>
            <a:r>
              <a:rPr lang="en-US" sz="3600" dirty="0" err="1"/>
              <a:t>odre</a:t>
            </a:r>
            <a:r>
              <a:rPr lang="sl-SI" sz="3600" dirty="0"/>
              <a:t>dj</a:t>
            </a:r>
            <a:r>
              <a:rPr lang="en-US" sz="3600" dirty="0" err="1"/>
              <a:t>enih</a:t>
            </a:r>
            <a:r>
              <a:rPr lang="en-US" sz="3600" dirty="0"/>
              <a:t> </a:t>
            </a:r>
            <a:r>
              <a:rPr lang="sr-Latn-ME" sz="3600" dirty="0" smtClean="0"/>
              <a:t>iz</a:t>
            </a:r>
            <a:r>
              <a:rPr lang="en-US" sz="3600" dirty="0" err="1" smtClean="0"/>
              <a:t>varednih</a:t>
            </a:r>
            <a:r>
              <a:rPr lang="en-US" sz="3600" dirty="0" smtClean="0"/>
              <a:t> </a:t>
            </a:r>
            <a:r>
              <a:rPr lang="en-US" sz="3600" dirty="0" err="1"/>
              <a:t>potreba</a:t>
            </a:r>
            <a:r>
              <a:rPr lang="en-US" sz="3600" dirty="0"/>
              <a:t> (</a:t>
            </a:r>
            <a:r>
              <a:rPr lang="en-US" sz="3600" dirty="0" err="1"/>
              <a:t>nacionalizacija</a:t>
            </a:r>
            <a:r>
              <a:rPr lang="en-US" sz="3600" dirty="0"/>
              <a:t>, </a:t>
            </a:r>
            <a:r>
              <a:rPr lang="en-US" sz="3600" dirty="0" err="1"/>
              <a:t>agrarna</a:t>
            </a:r>
            <a:r>
              <a:rPr lang="en-US" sz="3600" dirty="0"/>
              <a:t> </a:t>
            </a:r>
            <a:r>
              <a:rPr lang="en-US" sz="3600" dirty="0" err="1"/>
              <a:t>reforma</a:t>
            </a:r>
            <a:r>
              <a:rPr lang="en-US" sz="3600" dirty="0"/>
              <a:t>, </a:t>
            </a:r>
            <a:r>
              <a:rPr lang="sr-Latn-ME" sz="3600" dirty="0" err="1"/>
              <a:t>e</a:t>
            </a:r>
            <a:r>
              <a:rPr lang="en-US" sz="3600" dirty="0" err="1" smtClean="0"/>
              <a:t>ksproprijacija</a:t>
            </a:r>
            <a:r>
              <a:rPr lang="en-US" sz="3600" dirty="0"/>
              <a:t>, </a:t>
            </a:r>
            <a:r>
              <a:rPr lang="en-US" sz="3600" dirty="0" err="1"/>
              <a:t>posleratna</a:t>
            </a:r>
            <a:r>
              <a:rPr lang="en-US" sz="3600" dirty="0"/>
              <a:t> </a:t>
            </a:r>
            <a:r>
              <a:rPr lang="en-US" sz="3600" dirty="0" err="1"/>
              <a:t>obnova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izgradnja</a:t>
            </a:r>
            <a:r>
              <a:rPr lang="en-US" sz="3600" dirty="0"/>
              <a:t> </a:t>
            </a:r>
            <a:r>
              <a:rPr lang="en-US" sz="3600" dirty="0" err="1"/>
              <a:t>privrede</a:t>
            </a:r>
            <a:r>
              <a:rPr lang="en-US" sz="3600" dirty="0"/>
              <a:t>, plan </a:t>
            </a:r>
            <a:r>
              <a:rPr lang="en-US" sz="3600" dirty="0" err="1"/>
              <a:t>indusmjalizacije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sl.).  </a:t>
            </a:r>
            <a:endParaRPr lang="sr-Latn-ME" sz="3600" dirty="0" smtClean="0"/>
          </a:p>
          <a:p>
            <a:pPr algn="just"/>
            <a:r>
              <a:rPr lang="en-US" sz="3600" dirty="0" smtClean="0"/>
              <a:t>Time </a:t>
            </a:r>
            <a:r>
              <a:rPr lang="en-US" sz="3600" dirty="0" err="1"/>
              <a:t>teorija</a:t>
            </a:r>
            <a:r>
              <a:rPr lang="en-US" sz="3600" dirty="0"/>
              <a:t> </a:t>
            </a:r>
            <a:r>
              <a:rPr lang="en-US" sz="3600" dirty="0" err="1"/>
              <a:t>prihvata</a:t>
            </a:r>
            <a:r>
              <a:rPr lang="en-US" sz="3600" dirty="0"/>
              <a:t> </a:t>
            </a:r>
            <a:r>
              <a:rPr lang="en-US" sz="3600" dirty="0" err="1"/>
              <a:t>stav</a:t>
            </a:r>
            <a:r>
              <a:rPr lang="en-US" sz="3600" dirty="0"/>
              <a:t> da </a:t>
            </a:r>
            <a:r>
              <a:rPr lang="en-US" sz="3600" dirty="0" err="1"/>
              <a:t>su</a:t>
            </a:r>
            <a:r>
              <a:rPr lang="en-US" sz="3600" dirty="0"/>
              <a:t> to </a:t>
            </a:r>
            <a:r>
              <a:rPr lang="en-US" sz="3600" dirty="0" err="1"/>
              <a:t>samo</a:t>
            </a:r>
            <a:r>
              <a:rPr lang="en-US" sz="3600" dirty="0"/>
              <a:t> </a:t>
            </a:r>
            <a:r>
              <a:rPr lang="en-US" sz="3600" dirty="0" err="1"/>
              <a:t>izvanredni</a:t>
            </a:r>
            <a:r>
              <a:rPr lang="en-US" sz="3600" dirty="0"/>
              <a:t> </a:t>
            </a:r>
            <a:r>
              <a:rPr lang="en-US" sz="3600" dirty="0" err="1"/>
              <a:t>izvori</a:t>
            </a:r>
            <a:r>
              <a:rPr lang="en-US" sz="3600" dirty="0"/>
              <a:t> </a:t>
            </a:r>
            <a:r>
              <a:rPr lang="en-US" sz="3600" dirty="0" err="1"/>
              <a:t>sredstava</a:t>
            </a:r>
            <a:r>
              <a:rPr lang="en-US" sz="3600" dirty="0"/>
              <a:t>.</a:t>
            </a:r>
          </a:p>
          <a:p>
            <a:pPr algn="just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540196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48879-1DF1-4A76-B316-183D7A1D71F6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9C42A-0EE2-484D-B6DE-41FC363DAFF6}" type="slidenum">
              <a:rPr lang="en-US"/>
              <a:pPr/>
              <a:t>24</a:t>
            </a:fld>
            <a:endParaRPr lang="en-US"/>
          </a:p>
        </p:txBody>
      </p:sp>
      <p:sp>
        <p:nvSpPr>
          <p:cNvPr id="440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56823" y="965915"/>
            <a:ext cx="10696977" cy="5211048"/>
          </a:xfrm>
        </p:spPr>
        <p:txBody>
          <a:bodyPr>
            <a:normAutofit/>
          </a:bodyPr>
          <a:lstStyle/>
          <a:p>
            <a:pPr algn="just"/>
            <a:r>
              <a:rPr lang="en-US" sz="3600" dirty="0"/>
              <a:t>Novi </a:t>
            </a:r>
            <a:r>
              <a:rPr lang="en-US" sz="3600" dirty="0" err="1"/>
              <a:t>odnosi</a:t>
            </a:r>
            <a:r>
              <a:rPr lang="en-US" sz="3600" dirty="0"/>
              <a:t> </a:t>
            </a:r>
            <a:r>
              <a:rPr lang="en-US" sz="3600" dirty="0" err="1"/>
              <a:t>izme</a:t>
            </a:r>
            <a:r>
              <a:rPr lang="sl-SI" sz="3600" dirty="0"/>
              <a:t>dj</a:t>
            </a:r>
            <a:r>
              <a:rPr lang="en-US" sz="3600" dirty="0"/>
              <a:t>u d</a:t>
            </a:r>
            <a:r>
              <a:rPr lang="sl-SI" sz="3600" dirty="0" smtClean="0"/>
              <a:t>rž</a:t>
            </a:r>
            <a:r>
              <a:rPr lang="en-US" sz="3600" dirty="0" smtClean="0"/>
              <a:t>ava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banaka</a:t>
            </a:r>
            <a:r>
              <a:rPr lang="en-US" sz="3600" dirty="0"/>
              <a:t> </a:t>
            </a:r>
            <a:r>
              <a:rPr lang="en-US" sz="3600" dirty="0" err="1"/>
              <a:t>znatno</a:t>
            </a:r>
            <a:r>
              <a:rPr lang="en-US" sz="3600" dirty="0"/>
              <a:t> </a:t>
            </a:r>
            <a:r>
              <a:rPr lang="en-US" sz="3600" dirty="0" err="1" smtClean="0"/>
              <a:t>olak</a:t>
            </a:r>
            <a:r>
              <a:rPr lang="sl-SI" sz="3600" dirty="0"/>
              <a:t>š</a:t>
            </a:r>
            <a:r>
              <a:rPr lang="en-US" sz="3600" dirty="0" err="1" smtClean="0"/>
              <a:t>avaju</a:t>
            </a:r>
            <a:r>
              <a:rPr lang="en-US" sz="3600" dirty="0" smtClean="0"/>
              <a:t> </a:t>
            </a:r>
            <a:r>
              <a:rPr lang="en-US" sz="3600" dirty="0" err="1" smtClean="0"/>
              <a:t>zadu</a:t>
            </a:r>
            <a:r>
              <a:rPr lang="sr-Latn-ME" sz="3600" dirty="0" smtClean="0"/>
              <a:t>ž</a:t>
            </a:r>
            <a:r>
              <a:rPr lang="en-US" sz="3600" dirty="0" err="1" smtClean="0"/>
              <a:t>ivanje</a:t>
            </a:r>
            <a:r>
              <a:rPr lang="en-US" sz="3600" dirty="0" smtClean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err="1" smtClean="0"/>
              <a:t>ave</a:t>
            </a:r>
            <a:r>
              <a:rPr lang="en-US" sz="3600" dirty="0" smtClean="0"/>
              <a:t> </a:t>
            </a:r>
            <a:r>
              <a:rPr lang="en-US" sz="3600" dirty="0" err="1"/>
              <a:t>kod</a:t>
            </a:r>
            <a:r>
              <a:rPr lang="en-US" sz="3600" dirty="0"/>
              <a:t> </a:t>
            </a:r>
            <a:r>
              <a:rPr lang="en-US" sz="3600" dirty="0" err="1"/>
              <a:t>banaka</a:t>
            </a:r>
            <a:r>
              <a:rPr lang="en-US" sz="3600" dirty="0"/>
              <a:t>, a</a:t>
            </a:r>
            <a:r>
              <a:rPr lang="sl-SI" sz="3600" dirty="0"/>
              <a:t> </a:t>
            </a:r>
            <a:r>
              <a:rPr lang="sl-SI" sz="3600" dirty="0" smtClean="0"/>
              <a:t>č</a:t>
            </a:r>
            <a:r>
              <a:rPr lang="en-US" sz="3600" dirty="0" err="1" smtClean="0"/>
              <a:t>esto</a:t>
            </a:r>
            <a:r>
              <a:rPr lang="en-US" sz="3600" dirty="0" smtClean="0"/>
              <a:t> </a:t>
            </a:r>
            <a:r>
              <a:rPr lang="en-US" sz="3600" dirty="0" err="1"/>
              <a:t>uvod</a:t>
            </a:r>
            <a:r>
              <a:rPr lang="sl-SI" sz="3600" dirty="0"/>
              <a:t>j</a:t>
            </a:r>
            <a:r>
              <a:rPr lang="en-US" sz="3600" dirty="0" err="1"/>
              <a:t>enje</a:t>
            </a:r>
            <a:r>
              <a:rPr lang="en-US" sz="3600" dirty="0"/>
              <a:t> </a:t>
            </a:r>
            <a:r>
              <a:rPr lang="en-US" sz="3600" dirty="0" err="1"/>
              <a:t>monopola</a:t>
            </a:r>
            <a:r>
              <a:rPr lang="en-US" sz="3600" dirty="0"/>
              <a:t> u </a:t>
            </a:r>
            <a:r>
              <a:rPr lang="en-US" sz="3600" dirty="0" err="1"/>
              <a:t>spoljnoj</a:t>
            </a:r>
            <a:r>
              <a:rPr lang="en-US" sz="3600" dirty="0"/>
              <a:t> </a:t>
            </a:r>
            <a:r>
              <a:rPr lang="en-US" sz="3600" dirty="0" err="1"/>
              <a:t>trgovini</a:t>
            </a:r>
            <a:r>
              <a:rPr lang="en-US" sz="3600" dirty="0"/>
              <a:t> </a:t>
            </a:r>
            <a:r>
              <a:rPr lang="en-US" sz="3600" dirty="0" err="1" smtClean="0"/>
              <a:t>omogu</a:t>
            </a:r>
            <a:r>
              <a:rPr lang="sl-SI" sz="3600" dirty="0"/>
              <a:t>ć</a:t>
            </a:r>
            <a:r>
              <a:rPr lang="en-US" sz="3600" dirty="0" smtClean="0"/>
              <a:t>ava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err="1" smtClean="0"/>
              <a:t>avi</a:t>
            </a:r>
            <a:r>
              <a:rPr lang="en-US" sz="3600" dirty="0" smtClean="0"/>
              <a:t> </a:t>
            </a:r>
            <a:r>
              <a:rPr lang="en-US" sz="3600" dirty="0"/>
              <a:t>da </a:t>
            </a:r>
            <a:r>
              <a:rPr lang="en-US" sz="3600" dirty="0" err="1"/>
              <a:t>uspostavi</a:t>
            </a:r>
            <a:r>
              <a:rPr lang="en-US" sz="3600" dirty="0"/>
              <a:t> </a:t>
            </a:r>
            <a:r>
              <a:rPr lang="en-US" sz="3600" dirty="0" err="1"/>
              <a:t>nove</a:t>
            </a:r>
            <a:r>
              <a:rPr lang="en-US" sz="3600" dirty="0"/>
              <a:t> </a:t>
            </a:r>
            <a:r>
              <a:rPr lang="en-US" sz="3600" dirty="0" err="1"/>
              <a:t>odnose</a:t>
            </a:r>
            <a:r>
              <a:rPr lang="en-US" sz="3600" dirty="0"/>
              <a:t> u </a:t>
            </a:r>
            <a:r>
              <a:rPr lang="en-US" sz="3600" dirty="0" err="1"/>
              <a:t>finansiranju</a:t>
            </a:r>
            <a:r>
              <a:rPr lang="en-US" sz="3600" dirty="0"/>
              <a:t> s </a:t>
            </a:r>
            <a:r>
              <a:rPr lang="en-US" sz="3600" dirty="0" err="1"/>
              <a:t>inostran</a:t>
            </a:r>
            <a:r>
              <a:rPr lang="sl-SI" sz="3600" dirty="0"/>
              <a:t>i</a:t>
            </a:r>
            <a:r>
              <a:rPr lang="en-US" sz="3600" dirty="0"/>
              <a:t>m </a:t>
            </a:r>
            <a:r>
              <a:rPr lang="en-US" sz="3600" dirty="0" err="1"/>
              <a:t>bankama</a:t>
            </a:r>
            <a:r>
              <a:rPr lang="en-US" sz="3600" dirty="0"/>
              <a:t>, </a:t>
            </a:r>
            <a:r>
              <a:rPr lang="en-US" sz="3600" dirty="0" err="1" smtClean="0"/>
              <a:t>preduze</a:t>
            </a:r>
            <a:r>
              <a:rPr lang="sl-SI" sz="3600" dirty="0"/>
              <a:t>ć</a:t>
            </a:r>
            <a:r>
              <a:rPr lang="en-US" sz="3600" dirty="0" err="1" smtClean="0"/>
              <a:t>ima</a:t>
            </a:r>
            <a:r>
              <a:rPr lang="en-US" sz="3600" dirty="0"/>
              <a:t>, </a:t>
            </a:r>
            <a:r>
              <a:rPr lang="en-US" sz="3600" dirty="0" err="1"/>
              <a:t>privatnim</a:t>
            </a:r>
            <a:r>
              <a:rPr lang="en-US" sz="3600" dirty="0"/>
              <a:t> </a:t>
            </a:r>
            <a:r>
              <a:rPr lang="en-US" sz="3600" dirty="0" err="1"/>
              <a:t>kapitalom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sl-SI" sz="3600" dirty="0"/>
              <a:t>l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err="1" smtClean="0"/>
              <a:t>avama</a:t>
            </a:r>
            <a:r>
              <a:rPr lang="en-US" sz="3600" dirty="0"/>
              <a:t>.</a:t>
            </a:r>
          </a:p>
          <a:p>
            <a:pPr algn="just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670428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C5E64-6360-4922-86B0-8E6C871FDC56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0758-E059-4AC0-AB0C-142B5872424B}" type="slidenum">
              <a:rPr lang="en-US"/>
              <a:pPr/>
              <a:t>25</a:t>
            </a:fld>
            <a:endParaRPr lang="en-US"/>
          </a:p>
        </p:txBody>
      </p:sp>
      <p:sp>
        <p:nvSpPr>
          <p:cNvPr id="391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605307"/>
            <a:ext cx="10515600" cy="5571656"/>
          </a:xfrm>
        </p:spPr>
        <p:txBody>
          <a:bodyPr>
            <a:normAutofit/>
          </a:bodyPr>
          <a:lstStyle/>
          <a:p>
            <a:pPr lvl="1" algn="just">
              <a:lnSpc>
                <a:spcPct val="90000"/>
              </a:lnSpc>
              <a:buFontTx/>
              <a:buNone/>
            </a:pPr>
            <a:r>
              <a:rPr lang="en-US" sz="3600" dirty="0" err="1" smtClean="0"/>
              <a:t>Budu</a:t>
            </a:r>
            <a:r>
              <a:rPr lang="sl-SI" sz="3600" dirty="0"/>
              <a:t>ć</a:t>
            </a:r>
            <a:r>
              <a:rPr lang="en-US" sz="3600" dirty="0" smtClean="0"/>
              <a:t>a </a:t>
            </a:r>
            <a:r>
              <a:rPr lang="en-US" sz="3600" dirty="0" err="1"/>
              <a:t>visina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 smtClean="0"/>
              <a:t>pona</a:t>
            </a:r>
            <a:r>
              <a:rPr lang="sl-SI" sz="3600" dirty="0"/>
              <a:t>š</a:t>
            </a:r>
            <a:r>
              <a:rPr lang="en-US" sz="3600" dirty="0" err="1" smtClean="0"/>
              <a:t>anje</a:t>
            </a:r>
            <a:r>
              <a:rPr lang="en-US" sz="3600" dirty="0" smtClean="0"/>
              <a:t> </a:t>
            </a:r>
            <a:r>
              <a:rPr lang="en-US" sz="3600" dirty="0" err="1"/>
              <a:t>javnog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 </a:t>
            </a:r>
            <a:r>
              <a:rPr lang="en-US" sz="3600" dirty="0" err="1" smtClean="0"/>
              <a:t>zavisi</a:t>
            </a:r>
            <a:r>
              <a:rPr lang="sl-SI" sz="3600" dirty="0"/>
              <a:t>ć</a:t>
            </a:r>
            <a:r>
              <a:rPr lang="en-US" sz="3600" dirty="0" smtClean="0"/>
              <a:t>e </a:t>
            </a:r>
            <a:r>
              <a:rPr lang="en-US" sz="3600" dirty="0"/>
              <a:t>od </a:t>
            </a:r>
            <a:r>
              <a:rPr lang="en-US" sz="3600" dirty="0" err="1"/>
              <a:t>nekoliko</a:t>
            </a:r>
            <a:r>
              <a:rPr lang="en-US" sz="3600" dirty="0"/>
              <a:t> </a:t>
            </a:r>
            <a:r>
              <a:rPr lang="en-US" sz="3600" dirty="0" err="1"/>
              <a:t>faktora</a:t>
            </a:r>
            <a:r>
              <a:rPr lang="en-US" sz="3600" dirty="0"/>
              <a:t>, </a:t>
            </a:r>
            <a:r>
              <a:rPr lang="en-US" sz="3600" dirty="0" err="1"/>
              <a:t>i</a:t>
            </a:r>
            <a:r>
              <a:rPr lang="en-US" sz="3600" dirty="0"/>
              <a:t> to: </a:t>
            </a:r>
            <a:endParaRPr lang="sl-SI" sz="3600" dirty="0"/>
          </a:p>
          <a:p>
            <a:pPr lvl="1" algn="just">
              <a:lnSpc>
                <a:spcPct val="90000"/>
              </a:lnSpc>
              <a:buFontTx/>
              <a:buNone/>
            </a:pPr>
            <a:r>
              <a:rPr lang="sr-Latn-ME" sz="3600" dirty="0" smtClean="0"/>
              <a:t>1) </a:t>
            </a:r>
            <a:r>
              <a:rPr lang="en-US" sz="3600" dirty="0" err="1" smtClean="0"/>
              <a:t>Strukture</a:t>
            </a:r>
            <a:r>
              <a:rPr lang="en-US" sz="3600" dirty="0" smtClean="0"/>
              <a:t> </a:t>
            </a:r>
            <a:r>
              <a:rPr lang="en-US" sz="3600" dirty="0" err="1"/>
              <a:t>javnog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 </a:t>
            </a:r>
            <a:r>
              <a:rPr lang="en-US" sz="3600" dirty="0" err="1"/>
              <a:t>prema</a:t>
            </a:r>
            <a:r>
              <a:rPr lang="en-US" sz="3600" dirty="0"/>
              <a:t> </a:t>
            </a:r>
            <a:r>
              <a:rPr lang="en-US" sz="3600" dirty="0" err="1"/>
              <a:t>upisnicima</a:t>
            </a:r>
            <a:r>
              <a:rPr lang="en-US" sz="3600" dirty="0"/>
              <a:t> (</a:t>
            </a:r>
            <a:r>
              <a:rPr lang="en-US" sz="3600" dirty="0" err="1"/>
              <a:t>sredstvima</a:t>
            </a:r>
            <a:r>
              <a:rPr lang="en-US" sz="3600" dirty="0"/>
              <a:t> </a:t>
            </a:r>
            <a:r>
              <a:rPr lang="en-US" sz="3600" dirty="0" err="1"/>
              <a:t>iz</a:t>
            </a:r>
            <a:r>
              <a:rPr lang="en-US" sz="3600" dirty="0"/>
              <a:t> </a:t>
            </a:r>
            <a:r>
              <a:rPr lang="en-US" sz="3600" dirty="0" err="1"/>
              <a:t>kojih</a:t>
            </a:r>
            <a:r>
              <a:rPr lang="en-US" sz="3600" dirty="0"/>
              <a:t> se </a:t>
            </a:r>
            <a:r>
              <a:rPr lang="en-US" sz="3600" dirty="0" err="1"/>
              <a:t>formira</a:t>
            </a:r>
            <a:r>
              <a:rPr lang="en-US" sz="3600" dirty="0"/>
              <a:t>),</a:t>
            </a:r>
            <a:endParaRPr lang="sl-SI" sz="3600" dirty="0"/>
          </a:p>
          <a:p>
            <a:pPr lvl="1" algn="just">
              <a:lnSpc>
                <a:spcPct val="90000"/>
              </a:lnSpc>
              <a:buFontTx/>
              <a:buNone/>
            </a:pPr>
            <a:r>
              <a:rPr lang="en-US" sz="3600" dirty="0"/>
              <a:t>2) Visine </a:t>
            </a:r>
            <a:r>
              <a:rPr lang="en-US" sz="3600" dirty="0" err="1"/>
              <a:t>duga</a:t>
            </a:r>
            <a:r>
              <a:rPr lang="en-US" sz="3600" dirty="0"/>
              <a:t> </a:t>
            </a:r>
            <a:r>
              <a:rPr lang="en-US" sz="3600" dirty="0" err="1"/>
              <a:t>prema</a:t>
            </a:r>
            <a:r>
              <a:rPr lang="en-US" sz="3600" dirty="0"/>
              <a:t> </a:t>
            </a:r>
            <a:r>
              <a:rPr lang="en-US" sz="3600" dirty="0" err="1"/>
              <a:t>naclona</a:t>
            </a:r>
            <a:r>
              <a:rPr lang="sl-SI" sz="3600" dirty="0"/>
              <a:t>l</a:t>
            </a:r>
            <a:r>
              <a:rPr lang="en-US" sz="3600" dirty="0"/>
              <a:t>nom </a:t>
            </a:r>
            <a:r>
              <a:rPr lang="en-US" sz="3600" dirty="0" err="1"/>
              <a:t>dohotku</a:t>
            </a:r>
            <a:r>
              <a:rPr lang="en-US" sz="3600" dirty="0"/>
              <a:t>, </a:t>
            </a:r>
            <a:r>
              <a:rPr lang="en-US" sz="3600" dirty="0" err="1"/>
              <a:t>odnosno</a:t>
            </a:r>
            <a:r>
              <a:rPr lang="en-US" sz="3600" dirty="0"/>
              <a:t> </a:t>
            </a:r>
            <a:r>
              <a:rPr lang="en-US" sz="3600" dirty="0" err="1" smtClean="0"/>
              <a:t>dru</a:t>
            </a:r>
            <a:r>
              <a:rPr lang="sl-SI" sz="3600" dirty="0"/>
              <a:t>š</a:t>
            </a:r>
            <a:r>
              <a:rPr lang="en-US" sz="3600" dirty="0" err="1" smtClean="0"/>
              <a:t>tvenom</a:t>
            </a:r>
            <a:r>
              <a:rPr lang="en-US" sz="3600" dirty="0" smtClean="0"/>
              <a:t> </a:t>
            </a:r>
            <a:r>
              <a:rPr lang="en-US" sz="3600" dirty="0" err="1"/>
              <a:t>proizvodu</a:t>
            </a:r>
            <a:r>
              <a:rPr lang="en-US" sz="3600" dirty="0"/>
              <a:t> </a:t>
            </a:r>
            <a:r>
              <a:rPr lang="en-US" sz="3600" dirty="0" err="1"/>
              <a:t>svake</a:t>
            </a:r>
            <a:r>
              <a:rPr lang="en-US" sz="3600" dirty="0"/>
              <a:t> </a:t>
            </a:r>
            <a:r>
              <a:rPr lang="en-US" sz="3600" dirty="0" err="1" smtClean="0"/>
              <a:t>pojedina</a:t>
            </a:r>
            <a:r>
              <a:rPr lang="sl-SI" sz="3600" dirty="0"/>
              <a:t>č</a:t>
            </a:r>
            <a:r>
              <a:rPr lang="sl-SI" sz="3600" dirty="0" smtClean="0"/>
              <a:t>n</a:t>
            </a:r>
            <a:r>
              <a:rPr lang="en-US" sz="3600" dirty="0"/>
              <a:t>o </a:t>
            </a:r>
            <a:r>
              <a:rPr lang="en-US" sz="3600" dirty="0" err="1"/>
              <a:t>uzete</a:t>
            </a:r>
            <a:r>
              <a:rPr lang="en-US" sz="3600" dirty="0"/>
              <a:t> </a:t>
            </a:r>
            <a:r>
              <a:rPr lang="en-US" sz="3600" dirty="0" err="1"/>
              <a:t>zemlje</a:t>
            </a:r>
            <a:r>
              <a:rPr lang="en-US" sz="3600" dirty="0"/>
              <a:t>,</a:t>
            </a:r>
            <a:endParaRPr lang="sl-SI" sz="3600" dirty="0"/>
          </a:p>
          <a:p>
            <a:pPr lvl="1" algn="just">
              <a:lnSpc>
                <a:spcPct val="90000"/>
              </a:lnSpc>
              <a:buFontTx/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745474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AE0DF-8D51-4389-91B2-C857A6D3AB73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3773-9A72-4666-B38B-4B182DC40FD3}" type="slidenum">
              <a:rPr lang="en-US"/>
              <a:pPr/>
              <a:t>26</a:t>
            </a:fld>
            <a:endParaRPr lang="en-US"/>
          </a:p>
        </p:txBody>
      </p:sp>
      <p:sp>
        <p:nvSpPr>
          <p:cNvPr id="441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592428"/>
            <a:ext cx="10515600" cy="5584535"/>
          </a:xfrm>
        </p:spPr>
        <p:txBody>
          <a:bodyPr/>
          <a:lstStyle/>
          <a:p>
            <a:pPr lvl="1" algn="just">
              <a:buFontTx/>
              <a:buNone/>
            </a:pPr>
            <a:r>
              <a:rPr lang="sl-SI" sz="3600" dirty="0"/>
              <a:t>3. </a:t>
            </a:r>
            <a:r>
              <a:rPr lang="en-US" sz="3600" dirty="0"/>
              <a:t>Visine </a:t>
            </a:r>
            <a:r>
              <a:rPr lang="en-US" sz="3600" dirty="0" err="1"/>
              <a:t>duga</a:t>
            </a:r>
            <a:r>
              <a:rPr lang="en-US" sz="3600" dirty="0"/>
              <a:t> </a:t>
            </a:r>
            <a:r>
              <a:rPr lang="en-US" sz="3600" dirty="0" err="1"/>
              <a:t>prema</a:t>
            </a:r>
            <a:r>
              <a:rPr lang="en-US" sz="3600" dirty="0"/>
              <a:t> </a:t>
            </a:r>
            <a:r>
              <a:rPr lang="en-US" sz="3600" dirty="0" err="1"/>
              <a:t>ukupnim</a:t>
            </a:r>
            <a:r>
              <a:rPr lang="en-US" sz="3600" dirty="0"/>
              <a:t> </a:t>
            </a:r>
            <a:r>
              <a:rPr lang="en-US" sz="3600" dirty="0" err="1"/>
              <a:t>javnim</a:t>
            </a:r>
            <a:r>
              <a:rPr lang="en-US" sz="3600" dirty="0"/>
              <a:t> </a:t>
            </a:r>
            <a:r>
              <a:rPr lang="en-US" sz="3600" dirty="0" err="1"/>
              <a:t>rashodima</a:t>
            </a:r>
            <a:r>
              <a:rPr lang="en-US" sz="3600" dirty="0"/>
              <a:t>,</a:t>
            </a:r>
            <a:endParaRPr lang="sl-SI" sz="3600" dirty="0"/>
          </a:p>
          <a:p>
            <a:pPr lvl="1" algn="just">
              <a:buFontTx/>
              <a:buNone/>
            </a:pPr>
            <a:r>
              <a:rPr lang="en-US" sz="3600" dirty="0"/>
              <a:t>4) </a:t>
            </a:r>
            <a:r>
              <a:rPr lang="en-US" sz="3600" dirty="0" err="1" smtClean="0"/>
              <a:t>Optere</a:t>
            </a:r>
            <a:r>
              <a:rPr lang="sl-SI" sz="3600" dirty="0"/>
              <a:t>ć</a:t>
            </a:r>
            <a:r>
              <a:rPr lang="en-US" sz="3600" dirty="0" err="1" smtClean="0"/>
              <a:t>enja</a:t>
            </a:r>
            <a:r>
              <a:rPr lang="en-US" sz="3600" dirty="0" smtClean="0"/>
              <a:t> </a:t>
            </a:r>
            <a:r>
              <a:rPr lang="en-US" sz="3600" dirty="0" err="1"/>
              <a:t>rashoda</a:t>
            </a:r>
            <a:r>
              <a:rPr lang="en-US" sz="3600" dirty="0"/>
              <a:t> </a:t>
            </a:r>
            <a:r>
              <a:rPr lang="en-US" sz="3600" dirty="0" smtClean="0"/>
              <a:t>bud</a:t>
            </a:r>
            <a:r>
              <a:rPr lang="sl-SI" sz="3600" dirty="0"/>
              <a:t>ž</a:t>
            </a:r>
            <a:r>
              <a:rPr lang="en-US" sz="3600" dirty="0" smtClean="0"/>
              <a:t>eta </a:t>
            </a:r>
            <a:r>
              <a:rPr lang="en-US" sz="3600" dirty="0" err="1"/>
              <a:t>kamatnom</a:t>
            </a:r>
            <a:r>
              <a:rPr lang="en-US" sz="3600" dirty="0"/>
              <a:t> </a:t>
            </a:r>
            <a:r>
              <a:rPr lang="en-US" sz="3600" dirty="0" err="1"/>
              <a:t>su</a:t>
            </a:r>
            <a:r>
              <a:rPr lang="sl-SI" sz="3600" dirty="0"/>
              <a:t>m</a:t>
            </a:r>
            <a:r>
              <a:rPr lang="en-US" sz="3600" dirty="0"/>
              <a:t>om,</a:t>
            </a:r>
          </a:p>
          <a:p>
            <a:pPr algn="just">
              <a:buFontTx/>
              <a:buNone/>
            </a:pPr>
            <a:r>
              <a:rPr lang="sl-SI" sz="3600" dirty="0"/>
              <a:t>      </a:t>
            </a:r>
            <a:r>
              <a:rPr lang="en-US" sz="3600" dirty="0"/>
              <a:t>5) Visine </a:t>
            </a:r>
            <a:r>
              <a:rPr lang="sl-SI" sz="3600" dirty="0"/>
              <a:t>dij</a:t>
            </a:r>
            <a:r>
              <a:rPr lang="en-US" sz="3600" dirty="0" err="1"/>
              <a:t>ela</a:t>
            </a:r>
            <a:r>
              <a:rPr lang="en-US" sz="3600" dirty="0"/>
              <a:t> </a:t>
            </a:r>
            <a:r>
              <a:rPr lang="en-US" sz="3600" dirty="0" err="1"/>
              <a:t>javnih</a:t>
            </a:r>
            <a:r>
              <a:rPr lang="en-US" sz="3600" dirty="0"/>
              <a:t> </a:t>
            </a:r>
            <a:r>
              <a:rPr lang="en-US" sz="3600" dirty="0" err="1"/>
              <a:t>prihoda</a:t>
            </a:r>
            <a:r>
              <a:rPr lang="en-US" sz="3600" dirty="0"/>
              <a:t> </a:t>
            </a:r>
            <a:r>
              <a:rPr lang="en-US" sz="3600" dirty="0" err="1"/>
              <a:t>koji</a:t>
            </a:r>
            <a:r>
              <a:rPr lang="en-US" sz="3600" dirty="0"/>
              <a:t> se </a:t>
            </a:r>
            <a:r>
              <a:rPr lang="en-US" sz="3600" dirty="0" err="1"/>
              <a:t>direktno</a:t>
            </a:r>
            <a:r>
              <a:rPr lang="en-US" sz="3600" dirty="0"/>
              <a:t> </a:t>
            </a:r>
            <a:r>
              <a:rPr lang="en-US" sz="3600" dirty="0" smtClean="0"/>
              <a:t> </a:t>
            </a:r>
            <a:r>
              <a:rPr lang="en-US" sz="3600" dirty="0" err="1"/>
              <a:t>koriste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otplatu</a:t>
            </a:r>
            <a:r>
              <a:rPr lang="en-US" sz="3600" dirty="0"/>
              <a:t> </a:t>
            </a:r>
            <a:r>
              <a:rPr lang="en-US" sz="3600" dirty="0" err="1"/>
              <a:t>javnog</a:t>
            </a:r>
            <a:r>
              <a:rPr lang="sl-SI" sz="3600" dirty="0"/>
              <a:t> </a:t>
            </a:r>
            <a:r>
              <a:rPr lang="en-US" sz="3600" dirty="0" err="1" smtClean="0"/>
              <a:t>duga</a:t>
            </a:r>
            <a:r>
              <a:rPr lang="sr-Latn-ME" sz="3600" dirty="0"/>
              <a:t>.</a:t>
            </a:r>
            <a:endParaRPr lang="en-US" sz="3600" dirty="0"/>
          </a:p>
          <a:p>
            <a:pPr algn="just"/>
            <a:endParaRPr lang="en-US" sz="36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831347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630F1-A736-44FC-BDB5-2F99FA5EF649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29738-40D5-4583-A4AC-F185A9B6B874}" type="slidenum">
              <a:rPr lang="en-US"/>
              <a:pPr/>
              <a:t>27</a:t>
            </a:fld>
            <a:endParaRPr lang="en-US"/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528034"/>
            <a:ext cx="10515600" cy="5648929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  <a:buFontTx/>
              <a:buNone/>
            </a:pPr>
            <a:r>
              <a:rPr lang="en-US" sz="3600" b="1" dirty="0" smtClean="0"/>
              <a:t>VRSTE </a:t>
            </a:r>
            <a:r>
              <a:rPr lang="en-US" sz="3600" b="1" dirty="0"/>
              <a:t>I KLASIFIKACIJA JAVNIH DUGOVA</a:t>
            </a:r>
          </a:p>
          <a:p>
            <a:pPr algn="just">
              <a:lnSpc>
                <a:spcPct val="80000"/>
              </a:lnSpc>
            </a:pPr>
            <a:r>
              <a:rPr lang="en-US" sz="3600" dirty="0" err="1"/>
              <a:t>Javni</a:t>
            </a:r>
            <a:r>
              <a:rPr lang="en-US" sz="3600" dirty="0"/>
              <a:t> du</a:t>
            </a:r>
            <a:r>
              <a:rPr lang="sl-SI" sz="3600" dirty="0"/>
              <a:t>g</a:t>
            </a:r>
            <a:r>
              <a:rPr lang="en-US" sz="3600" dirty="0" err="1"/>
              <a:t>ovi</a:t>
            </a:r>
            <a:r>
              <a:rPr lang="en-US" sz="3600" dirty="0"/>
              <a:t> </a:t>
            </a:r>
            <a:r>
              <a:rPr lang="en-US" sz="3600" dirty="0" err="1"/>
              <a:t>su</a:t>
            </a:r>
            <a:r>
              <a:rPr lang="en-US" sz="3600" dirty="0"/>
              <a:t> </a:t>
            </a:r>
            <a:r>
              <a:rPr lang="en-US" sz="3600" dirty="0" err="1"/>
              <a:t>vrlo</a:t>
            </a:r>
            <a:r>
              <a:rPr lang="en-US" sz="3600" dirty="0"/>
              <a:t> </a:t>
            </a:r>
            <a:r>
              <a:rPr lang="en-US" sz="3600" dirty="0" err="1"/>
              <a:t>nehomogeni</a:t>
            </a:r>
            <a:r>
              <a:rPr lang="en-US" sz="3600" u="sng" dirty="0"/>
              <a:t>,</a:t>
            </a:r>
            <a:r>
              <a:rPr lang="en-US" sz="3600" dirty="0"/>
              <a:t> s </a:t>
            </a:r>
            <a:r>
              <a:rPr lang="en-US" sz="3600" dirty="0" err="1"/>
              <a:t>obzirom</a:t>
            </a:r>
            <a:r>
              <a:rPr lang="en-US" sz="3600" dirty="0"/>
              <a:t> da se </a:t>
            </a:r>
            <a:r>
              <a:rPr lang="en-US" sz="3600" dirty="0" err="1"/>
              <a:t>radi</a:t>
            </a:r>
            <a:r>
              <a:rPr lang="en-US" sz="3600" dirty="0"/>
              <a:t> o </a:t>
            </a:r>
            <a:r>
              <a:rPr lang="en-US" sz="3600" dirty="0" err="1" smtClean="0"/>
              <a:t>razli</a:t>
            </a:r>
            <a:r>
              <a:rPr lang="sr-Latn-ME" sz="3600" dirty="0" smtClean="0"/>
              <a:t>č</a:t>
            </a:r>
            <a:r>
              <a:rPr lang="en-US" sz="3600" dirty="0" err="1" smtClean="0"/>
              <a:t>itim</a:t>
            </a:r>
            <a:r>
              <a:rPr lang="en-US" sz="3600" dirty="0" smtClean="0"/>
              <a:t> </a:t>
            </a:r>
            <a:r>
              <a:rPr lang="en-US" sz="3600" dirty="0" err="1"/>
              <a:t>vrstama</a:t>
            </a:r>
            <a:r>
              <a:rPr lang="en-US" sz="3600" dirty="0"/>
              <a:t>, </a:t>
            </a:r>
            <a:r>
              <a:rPr lang="en-US" sz="3600" dirty="0" err="1" smtClean="0"/>
              <a:t>razli</a:t>
            </a:r>
            <a:r>
              <a:rPr lang="sl-SI" sz="3600" dirty="0"/>
              <a:t>č</a:t>
            </a:r>
            <a:r>
              <a:rPr lang="en-US" sz="3600" dirty="0" err="1" smtClean="0"/>
              <a:t>itim</a:t>
            </a:r>
            <a:r>
              <a:rPr lang="en-US" sz="3600" dirty="0" smtClean="0"/>
              <a:t> </a:t>
            </a:r>
            <a:r>
              <a:rPr lang="en-US" sz="3600" dirty="0" err="1" smtClean="0"/>
              <a:t>specifi</a:t>
            </a:r>
            <a:r>
              <a:rPr lang="sl-SI" sz="3600" dirty="0"/>
              <a:t>č</a:t>
            </a:r>
            <a:r>
              <a:rPr lang="en-US" sz="3600" dirty="0" err="1" smtClean="0"/>
              <a:t>nim</a:t>
            </a:r>
            <a:r>
              <a:rPr lang="en-US" sz="3600" dirty="0" smtClean="0"/>
              <a:t> </a:t>
            </a:r>
            <a:r>
              <a:rPr lang="en-US" sz="3600" dirty="0" err="1"/>
              <a:t>svojstvima</a:t>
            </a:r>
            <a:r>
              <a:rPr lang="en-US" sz="3600" dirty="0"/>
              <a:t>, </a:t>
            </a:r>
            <a:r>
              <a:rPr lang="en-US" sz="3600" dirty="0" err="1"/>
              <a:t>po</a:t>
            </a:r>
            <a:r>
              <a:rPr lang="en-US" sz="3600" dirty="0"/>
              <a:t> </a:t>
            </a:r>
            <a:r>
              <a:rPr lang="sl-SI" sz="3600" dirty="0"/>
              <a:t>č</a:t>
            </a:r>
            <a:r>
              <a:rPr lang="en-US" sz="3600" dirty="0" smtClean="0"/>
              <a:t>emu </a:t>
            </a:r>
            <a:r>
              <a:rPr lang="en-US" sz="3600" dirty="0"/>
              <a:t>se, </a:t>
            </a:r>
            <a:r>
              <a:rPr lang="en-US" sz="3600" dirty="0" err="1" smtClean="0"/>
              <a:t>kona</a:t>
            </a:r>
            <a:r>
              <a:rPr lang="sl-SI" sz="3600" dirty="0"/>
              <a:t>č</a:t>
            </a:r>
            <a:r>
              <a:rPr lang="en-US" sz="3600" dirty="0" smtClean="0"/>
              <a:t>no</a:t>
            </a:r>
            <a:r>
              <a:rPr lang="en-US" sz="3600" dirty="0"/>
              <a:t>, </a:t>
            </a:r>
            <a:r>
              <a:rPr lang="en-US" sz="3600" dirty="0" err="1"/>
              <a:t>razlikuju</a:t>
            </a:r>
            <a:r>
              <a:rPr lang="en-US" sz="3600" dirty="0"/>
              <a:t> od </a:t>
            </a:r>
            <a:r>
              <a:rPr lang="en-US" sz="3600" dirty="0" err="1"/>
              <a:t>nekih</a:t>
            </a:r>
            <a:r>
              <a:rPr lang="en-US" sz="3600" dirty="0"/>
              <a:t> </a:t>
            </a:r>
            <a:r>
              <a:rPr lang="en-US" sz="3600" dirty="0" err="1"/>
              <a:t>drugih</a:t>
            </a:r>
            <a:r>
              <a:rPr lang="en-US" sz="3600" dirty="0"/>
              <a:t> </a:t>
            </a:r>
            <a:r>
              <a:rPr lang="en-US" sz="3600" dirty="0" err="1"/>
              <a:t>oblika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lnSpc>
                <a:spcPct val="80000"/>
              </a:lnSpc>
            </a:pPr>
            <a:r>
              <a:rPr lang="en-US" sz="3600" dirty="0" err="1" smtClean="0"/>
              <a:t>Zbog</a:t>
            </a:r>
            <a:r>
              <a:rPr lang="en-US" sz="3600" dirty="0" smtClean="0"/>
              <a:t> </a:t>
            </a:r>
            <a:r>
              <a:rPr lang="en-US" sz="3600" dirty="0"/>
              <a:t>toga se </a:t>
            </a:r>
            <a:r>
              <a:rPr lang="en-US" sz="3600" dirty="0" err="1"/>
              <a:t>redovno</a:t>
            </a:r>
            <a:r>
              <a:rPr lang="en-US" sz="3600" dirty="0"/>
              <a:t> </a:t>
            </a:r>
            <a:r>
              <a:rPr lang="en-US" sz="3600" dirty="0" err="1" smtClean="0"/>
              <a:t>vr</a:t>
            </a:r>
            <a:r>
              <a:rPr lang="sl-SI" sz="3600" dirty="0"/>
              <a:t>š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/>
              <a:t>njihova</a:t>
            </a:r>
            <a:r>
              <a:rPr lang="en-US" sz="3600" dirty="0"/>
              <a:t> </a:t>
            </a:r>
            <a:r>
              <a:rPr lang="en-US" sz="3600" dirty="0" err="1"/>
              <a:t>klasifikacija</a:t>
            </a:r>
            <a:r>
              <a:rPr lang="en-US" sz="3600" dirty="0"/>
              <a:t> </a:t>
            </a:r>
            <a:r>
              <a:rPr lang="en-US" sz="3600" dirty="0" err="1"/>
              <a:t>po</a:t>
            </a:r>
            <a:r>
              <a:rPr lang="en-US" sz="3600" dirty="0"/>
              <a:t> </a:t>
            </a:r>
            <a:r>
              <a:rPr lang="en-US" sz="3600" dirty="0" err="1"/>
              <a:t>pojedinim</a:t>
            </a:r>
            <a:r>
              <a:rPr lang="en-US" sz="3600" dirty="0"/>
              <a:t> </a:t>
            </a:r>
            <a:r>
              <a:rPr lang="en-US" sz="3600" dirty="0" err="1"/>
              <a:t>grupama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lnSpc>
                <a:spcPct val="80000"/>
              </a:lnSpc>
            </a:pPr>
            <a:r>
              <a:rPr lang="en-US" sz="3600" dirty="0" err="1" smtClean="0"/>
              <a:t>Postoje</a:t>
            </a:r>
            <a:r>
              <a:rPr lang="en-US" sz="3600" dirty="0" smtClean="0"/>
              <a:t> </a:t>
            </a:r>
            <a:r>
              <a:rPr lang="en-US" sz="3600" dirty="0" err="1"/>
              <a:t>brojni</a:t>
            </a:r>
            <a:r>
              <a:rPr lang="en-US" sz="3600" dirty="0"/>
              <a:t> </a:t>
            </a:r>
            <a:r>
              <a:rPr lang="en-US" sz="3600" dirty="0" err="1" smtClean="0"/>
              <a:t>poku</a:t>
            </a:r>
            <a:r>
              <a:rPr lang="sl-SI" sz="3600" dirty="0"/>
              <a:t>š</a:t>
            </a:r>
            <a:r>
              <a:rPr lang="en-US" sz="3600" dirty="0" err="1" smtClean="0"/>
              <a:t>aji</a:t>
            </a:r>
            <a:r>
              <a:rPr lang="en-US" sz="3600" dirty="0" smtClean="0"/>
              <a:t> </a:t>
            </a:r>
            <a:r>
              <a:rPr lang="en-US" sz="3600" dirty="0" err="1"/>
              <a:t>klasifikacije</a:t>
            </a:r>
            <a:r>
              <a:rPr lang="en-US" sz="3600" dirty="0"/>
              <a:t> </a:t>
            </a:r>
            <a:r>
              <a:rPr lang="en-US" sz="3600" dirty="0" err="1"/>
              <a:t>dugova</a:t>
            </a:r>
            <a:r>
              <a:rPr lang="en-US" sz="3600" dirty="0"/>
              <a:t>, </a:t>
            </a:r>
            <a:r>
              <a:rPr lang="en-US" sz="3600" dirty="0" err="1"/>
              <a:t>ali</a:t>
            </a:r>
            <a:r>
              <a:rPr lang="en-US" sz="3600" dirty="0"/>
              <a:t> je </a:t>
            </a:r>
            <a:r>
              <a:rPr lang="en-US" sz="3600" dirty="0" err="1" smtClean="0"/>
              <a:t>naj</a:t>
            </a:r>
            <a:r>
              <a:rPr lang="sl-SI" sz="3600" dirty="0"/>
              <a:t>č</a:t>
            </a:r>
            <a:r>
              <a:rPr lang="en-US" sz="3600" dirty="0" smtClean="0"/>
              <a:t>e</a:t>
            </a:r>
            <a:r>
              <a:rPr lang="sl-SI" sz="3600" dirty="0" smtClean="0"/>
              <a:t>šć</a:t>
            </a:r>
            <a:r>
              <a:rPr lang="en-US" sz="3600" dirty="0" smtClean="0"/>
              <a:t>a </a:t>
            </a:r>
            <a:r>
              <a:rPr lang="en-US" sz="3600" dirty="0"/>
              <a:t>pod</a:t>
            </a:r>
            <a:r>
              <a:rPr lang="sl-SI" sz="3600" dirty="0"/>
              <a:t>j</a:t>
            </a:r>
            <a:r>
              <a:rPr lang="en-US" sz="3600" dirty="0" err="1"/>
              <a:t>ela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 smtClean="0"/>
              <a:t>sl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ede</a:t>
            </a:r>
            <a:r>
              <a:rPr lang="sl-SI" sz="3600" dirty="0"/>
              <a:t>ć</a:t>
            </a:r>
            <a:r>
              <a:rPr lang="en-US" sz="3600" dirty="0" smtClean="0"/>
              <a:t>e </a:t>
            </a:r>
            <a:r>
              <a:rPr lang="en-US" sz="3600" dirty="0" err="1"/>
              <a:t>grupe</a:t>
            </a:r>
            <a:r>
              <a:rPr lang="en-US" sz="3600" dirty="0"/>
              <a:t>:</a:t>
            </a:r>
            <a:endParaRPr lang="sl-SI" sz="3600" dirty="0"/>
          </a:p>
          <a:p>
            <a:pPr algn="just">
              <a:lnSpc>
                <a:spcPct val="80000"/>
              </a:lnSpc>
              <a:buFontTx/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726502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EBEAE-DE9D-4FFB-95AC-2C93D5DD9FEB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0DC75-EFAC-499B-8288-F9D028D5B76D}" type="slidenum">
              <a:rPr lang="en-US"/>
              <a:pPr/>
              <a:t>28</a:t>
            </a:fld>
            <a:endParaRPr lang="en-US"/>
          </a:p>
        </p:txBody>
      </p:sp>
      <p:sp>
        <p:nvSpPr>
          <p:cNvPr id="442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5307" y="850006"/>
            <a:ext cx="10748493" cy="5326957"/>
          </a:xfrm>
        </p:spPr>
        <p:txBody>
          <a:bodyPr>
            <a:normAutofit fontScale="92500" lnSpcReduction="10000"/>
          </a:bodyPr>
          <a:lstStyle/>
          <a:p>
            <a:pPr algn="just">
              <a:buFontTx/>
              <a:buNone/>
            </a:pPr>
            <a:r>
              <a:rPr lang="sl-SI" sz="3600" dirty="0"/>
              <a:t>P</a:t>
            </a:r>
            <a:r>
              <a:rPr lang="en-US" sz="3600" dirty="0" err="1"/>
              <a:t>rema</a:t>
            </a:r>
            <a:r>
              <a:rPr lang="en-US" sz="3600" dirty="0"/>
              <a:t> </a:t>
            </a:r>
            <a:r>
              <a:rPr lang="en-US" sz="3600" dirty="0" err="1"/>
              <a:t>teritorijalnom</a:t>
            </a:r>
            <a:r>
              <a:rPr lang="en-US" sz="3600" dirty="0"/>
              <a:t> </a:t>
            </a:r>
            <a:r>
              <a:rPr lang="en-US" sz="3600" dirty="0" err="1" smtClean="0"/>
              <a:t>principu</a:t>
            </a:r>
            <a:r>
              <a:rPr lang="sr-Latn-ME" sz="3600" dirty="0" smtClean="0"/>
              <a:t>:</a:t>
            </a:r>
          </a:p>
          <a:p>
            <a:pPr algn="just">
              <a:buFontTx/>
              <a:buNone/>
            </a:pPr>
            <a:r>
              <a:rPr lang="en-US" sz="3600" dirty="0" smtClean="0"/>
              <a:t> </a:t>
            </a:r>
            <a:r>
              <a:rPr lang="en-US" sz="3600" dirty="0"/>
              <a:t>- </a:t>
            </a:r>
            <a:r>
              <a:rPr lang="en-US" sz="3600" dirty="0" err="1" smtClean="0"/>
              <a:t>unutra</a:t>
            </a:r>
            <a:r>
              <a:rPr lang="sl-SI" sz="3600" dirty="0"/>
              <a:t>š</a:t>
            </a:r>
            <a:r>
              <a:rPr lang="en-US" sz="3600" dirty="0" err="1" smtClean="0"/>
              <a:t>nji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endParaRPr lang="sr-Latn-ME" sz="3600" dirty="0" smtClean="0"/>
          </a:p>
          <a:p>
            <a:pPr algn="just">
              <a:buFontTx/>
              <a:buNone/>
            </a:pPr>
            <a:r>
              <a:rPr lang="sr-Latn-ME" sz="3600" dirty="0" smtClean="0"/>
              <a:t>- </a:t>
            </a:r>
            <a:r>
              <a:rPr lang="en-US" sz="3600" dirty="0" err="1" smtClean="0"/>
              <a:t>spo</a:t>
            </a:r>
            <a:r>
              <a:rPr lang="sr-Latn-ME" sz="3600" dirty="0" smtClean="0"/>
              <a:t>l</a:t>
            </a:r>
            <a:r>
              <a:rPr lang="en-US" sz="3600" dirty="0" err="1" smtClean="0"/>
              <a:t>jni</a:t>
            </a:r>
            <a:r>
              <a:rPr lang="en-US" sz="3600" dirty="0" smtClean="0"/>
              <a:t> </a:t>
            </a:r>
            <a:endParaRPr lang="en-US" sz="3600" dirty="0"/>
          </a:p>
          <a:p>
            <a:pPr algn="just">
              <a:buFontTx/>
              <a:buNone/>
            </a:pPr>
            <a:r>
              <a:rPr lang="en-US" sz="3600" dirty="0"/>
              <a:t>b) </a:t>
            </a:r>
            <a:r>
              <a:rPr lang="en-US" sz="3600" dirty="0" err="1"/>
              <a:t>Prema</a:t>
            </a:r>
            <a:r>
              <a:rPr lang="en-US" sz="3600" dirty="0"/>
              <a:t> </a:t>
            </a:r>
            <a:r>
              <a:rPr lang="en-US" sz="3600" dirty="0" err="1"/>
              <a:t>metodama</a:t>
            </a:r>
            <a:r>
              <a:rPr lang="en-US" sz="3600" dirty="0"/>
              <a:t> </a:t>
            </a:r>
            <a:r>
              <a:rPr lang="en-US" sz="3600" dirty="0" err="1"/>
              <a:t>kojim</a:t>
            </a:r>
            <a:r>
              <a:rPr lang="en-US" sz="3600" dirty="0"/>
              <a:t> se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en-US" sz="3600" dirty="0" err="1" smtClean="0"/>
              <a:t>slu</a:t>
            </a:r>
            <a:r>
              <a:rPr lang="sl-SI" sz="3600" dirty="0"/>
              <a:t>ž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/>
              <a:t>da bi </a:t>
            </a:r>
            <a:r>
              <a:rPr lang="en-US" sz="3600" dirty="0" smtClean="0"/>
              <a:t>do</a:t>
            </a:r>
            <a:r>
              <a:rPr lang="sl-SI" sz="3600" dirty="0" smtClean="0"/>
              <a:t>šl</a:t>
            </a:r>
            <a:r>
              <a:rPr lang="en-US" sz="3600" dirty="0" smtClean="0"/>
              <a:t>a </a:t>
            </a:r>
            <a:r>
              <a:rPr lang="en-US" sz="3600" dirty="0"/>
              <a:t>do </a:t>
            </a:r>
            <a:r>
              <a:rPr lang="en-US" sz="3600" dirty="0" err="1" smtClean="0"/>
              <a:t>sredstava</a:t>
            </a:r>
            <a:r>
              <a:rPr lang="sr-Latn-ME" sz="3600" dirty="0" smtClean="0"/>
              <a:t>:</a:t>
            </a:r>
          </a:p>
          <a:p>
            <a:pPr algn="just">
              <a:buFontTx/>
              <a:buNone/>
            </a:pPr>
            <a:r>
              <a:rPr lang="en-US" sz="3600" dirty="0" smtClean="0"/>
              <a:t> </a:t>
            </a:r>
            <a:r>
              <a:rPr lang="en-US" sz="3600" dirty="0"/>
              <a:t>- </a:t>
            </a:r>
            <a:r>
              <a:rPr lang="en-US" sz="3600" dirty="0" err="1"/>
              <a:t>dobrovo</a:t>
            </a:r>
            <a:r>
              <a:rPr lang="sl-SI" sz="3600" dirty="0"/>
              <a:t>l</a:t>
            </a:r>
            <a:r>
              <a:rPr lang="en-US" sz="3600" dirty="0" err="1"/>
              <a:t>jni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endParaRPr lang="sr-Latn-ME" sz="3600" dirty="0" smtClean="0"/>
          </a:p>
          <a:p>
            <a:pPr algn="just">
              <a:buFontTx/>
              <a:buNone/>
            </a:pPr>
            <a:r>
              <a:rPr lang="sr-Latn-ME" sz="3600" dirty="0"/>
              <a:t> </a:t>
            </a:r>
            <a:r>
              <a:rPr lang="sr-Latn-ME" sz="3600" dirty="0" smtClean="0"/>
              <a:t>- </a:t>
            </a:r>
            <a:r>
              <a:rPr lang="en-US" sz="3600" dirty="0" err="1" smtClean="0"/>
              <a:t>prinudn</a:t>
            </a:r>
            <a:r>
              <a:rPr lang="sr-Latn-ME" sz="3600" dirty="0" smtClean="0"/>
              <a:t>i</a:t>
            </a:r>
            <a:r>
              <a:rPr lang="en-US" sz="3600" dirty="0" smtClean="0"/>
              <a:t>,</a:t>
            </a:r>
            <a:endParaRPr lang="en-US" sz="3600" dirty="0"/>
          </a:p>
          <a:p>
            <a:pPr algn="just">
              <a:buFontTx/>
              <a:buNone/>
            </a:pPr>
            <a:r>
              <a:rPr lang="en-US" sz="3600" dirty="0"/>
              <a:t>c) </a:t>
            </a:r>
            <a:r>
              <a:rPr lang="en-US" sz="3600" dirty="0" err="1"/>
              <a:t>Prema</a:t>
            </a:r>
            <a:r>
              <a:rPr lang="en-US" sz="3600" dirty="0"/>
              <a:t> </a:t>
            </a:r>
            <a:r>
              <a:rPr lang="en-US" sz="3600" dirty="0" err="1"/>
              <a:t>vremenu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koji</a:t>
            </a:r>
            <a:r>
              <a:rPr lang="en-US" sz="3600" dirty="0"/>
              <a:t> </a:t>
            </a:r>
            <a:r>
              <a:rPr lang="en-US" sz="3600" dirty="0" err="1"/>
              <a:t>su</a:t>
            </a:r>
            <a:r>
              <a:rPr lang="en-US" sz="3600" dirty="0"/>
              <a:t> </a:t>
            </a:r>
            <a:r>
              <a:rPr lang="en-US" sz="3600" dirty="0" err="1" smtClean="0"/>
              <a:t>formirani</a:t>
            </a:r>
            <a:r>
              <a:rPr lang="sr-Latn-ME" sz="3600" dirty="0" smtClean="0"/>
              <a:t>:</a:t>
            </a:r>
          </a:p>
          <a:p>
            <a:pPr algn="just">
              <a:buFontTx/>
              <a:buNone/>
            </a:pPr>
            <a:r>
              <a:rPr lang="en-US" sz="3600" dirty="0" smtClean="0"/>
              <a:t> </a:t>
            </a:r>
            <a:r>
              <a:rPr lang="en-US" sz="3600" dirty="0"/>
              <a:t>- </a:t>
            </a:r>
            <a:r>
              <a:rPr lang="en-US" sz="3600" dirty="0" err="1" smtClean="0"/>
              <a:t>kratkoro</a:t>
            </a:r>
            <a:r>
              <a:rPr lang="sl-SI" sz="3600" dirty="0"/>
              <a:t>č</a:t>
            </a:r>
            <a:r>
              <a:rPr lang="en-US" sz="3600" dirty="0" err="1" smtClean="0"/>
              <a:t>ni</a:t>
            </a:r>
            <a:r>
              <a:rPr lang="en-US" sz="3600" dirty="0" smtClean="0"/>
              <a:t> </a:t>
            </a:r>
            <a:r>
              <a:rPr lang="en-US" sz="3600" dirty="0"/>
              <a:t>(</a:t>
            </a:r>
            <a:r>
              <a:rPr lang="en-US" sz="3600" dirty="0" err="1"/>
              <a:t>privremeni</a:t>
            </a:r>
            <a:r>
              <a:rPr lang="en-US" sz="3600" dirty="0" smtClean="0"/>
              <a:t>)</a:t>
            </a:r>
            <a:r>
              <a:rPr lang="sr-Latn-ME" sz="3600" dirty="0" smtClean="0"/>
              <a:t>,</a:t>
            </a:r>
            <a:r>
              <a:rPr lang="en-US" sz="3600" dirty="0" smtClean="0"/>
              <a:t> </a:t>
            </a:r>
            <a:endParaRPr lang="sr-Latn-ME" sz="3600" dirty="0" smtClean="0"/>
          </a:p>
          <a:p>
            <a:pPr algn="just">
              <a:buFontTx/>
              <a:buNone/>
            </a:pPr>
            <a:r>
              <a:rPr lang="sr-Latn-ME" sz="3600" dirty="0"/>
              <a:t> </a:t>
            </a:r>
            <a:r>
              <a:rPr lang="sr-Latn-ME" sz="3600" dirty="0" smtClean="0"/>
              <a:t> -  </a:t>
            </a:r>
            <a:r>
              <a:rPr lang="en-US" sz="3600" dirty="0" smtClean="0"/>
              <a:t>d</a:t>
            </a:r>
            <a:r>
              <a:rPr lang="sr-Latn-ME" sz="3600" dirty="0" smtClean="0"/>
              <a:t>u</a:t>
            </a:r>
            <a:r>
              <a:rPr lang="en-US" sz="3600" dirty="0" err="1" smtClean="0"/>
              <a:t>goro</a:t>
            </a:r>
            <a:r>
              <a:rPr lang="sl-SI" sz="3600" dirty="0"/>
              <a:t>č</a:t>
            </a:r>
            <a:r>
              <a:rPr lang="en-US" sz="3600" dirty="0" err="1" smtClean="0"/>
              <a:t>ni</a:t>
            </a:r>
            <a:r>
              <a:rPr lang="en-US" sz="3600" dirty="0"/>
              <a:t>,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1337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0A93F-68F1-45C5-A3D0-F2131A4726F8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D95A-E0FA-457F-A1CC-1A43FC073E52}" type="slidenum">
              <a:rPr lang="en-US"/>
              <a:pPr/>
              <a:t>29</a:t>
            </a:fld>
            <a:endParaRPr lang="en-US"/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566670"/>
            <a:ext cx="10515600" cy="5610293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en-US" sz="3600" dirty="0"/>
              <a:t>d) </a:t>
            </a:r>
            <a:r>
              <a:rPr lang="en-US" sz="3600" dirty="0" err="1"/>
              <a:t>Prema</a:t>
            </a:r>
            <a:r>
              <a:rPr lang="en-US" sz="3600" dirty="0"/>
              <a:t> </a:t>
            </a:r>
            <a:r>
              <a:rPr lang="en-US" sz="3600" dirty="0" err="1" smtClean="0"/>
              <a:t>na</a:t>
            </a:r>
            <a:r>
              <a:rPr lang="sl-SI" sz="3600" dirty="0"/>
              <a:t>č</a:t>
            </a:r>
            <a:r>
              <a:rPr lang="en-US" sz="3600" dirty="0" err="1" smtClean="0"/>
              <a:t>inu</a:t>
            </a:r>
            <a:r>
              <a:rPr lang="en-US" sz="3600" dirty="0" smtClean="0"/>
              <a:t> o</a:t>
            </a:r>
            <a:r>
              <a:rPr lang="sl-SI" sz="3600" dirty="0"/>
              <a:t>t</a:t>
            </a:r>
            <a:r>
              <a:rPr lang="en-US" sz="3600" dirty="0" err="1"/>
              <a:t>ptlate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garancij</a:t>
            </a:r>
            <a:r>
              <a:rPr lang="sl-SI" sz="3600" dirty="0"/>
              <a:t>i</a:t>
            </a:r>
            <a:r>
              <a:rPr lang="en-US" sz="3600" dirty="0"/>
              <a:t> - </a:t>
            </a:r>
            <a:r>
              <a:rPr lang="en-US" sz="3600" dirty="0" err="1"/>
              <a:t>anuitetski</a:t>
            </a:r>
            <a:r>
              <a:rPr lang="en-US" sz="3600" dirty="0"/>
              <a:t>, </a:t>
            </a:r>
            <a:r>
              <a:rPr lang="en-US" sz="3600" dirty="0" err="1"/>
              <a:t>rentni</a:t>
            </a:r>
            <a:r>
              <a:rPr lang="en-US" sz="3600" dirty="0"/>
              <a:t>, </a:t>
            </a:r>
            <a:r>
              <a:rPr lang="en-US" sz="3600" dirty="0" err="1"/>
              <a:t>dugovi</a:t>
            </a:r>
            <a:r>
              <a:rPr lang="en-US" sz="3600" dirty="0"/>
              <a:t> s </a:t>
            </a:r>
            <a:r>
              <a:rPr lang="en-US" sz="3600" dirty="0" err="1"/>
              <a:t>naplatom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bez </a:t>
            </a:r>
            <a:r>
              <a:rPr lang="en-US" sz="3600" dirty="0" err="1"/>
              <a:t>naplate</a:t>
            </a:r>
            <a:r>
              <a:rPr lang="en-US" sz="3600" dirty="0"/>
              <a:t> </a:t>
            </a:r>
            <a:r>
              <a:rPr lang="en-US" sz="3600" dirty="0" err="1" smtClean="0"/>
              <a:t>kamata</a:t>
            </a:r>
            <a:r>
              <a:rPr lang="sr-Latn-ME" sz="3600" dirty="0"/>
              <a:t>.</a:t>
            </a:r>
            <a:endParaRPr lang="en-US" sz="3600" dirty="0"/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sz="3600" dirty="0"/>
              <a:t>e) </a:t>
            </a:r>
            <a:r>
              <a:rPr lang="en-US" sz="3600" dirty="0" err="1"/>
              <a:t>Prema</a:t>
            </a:r>
            <a:r>
              <a:rPr lang="en-US" sz="3600" dirty="0"/>
              <a:t> tome da li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en-US" sz="3600" dirty="0" err="1"/>
              <a:t>istovremeno</a:t>
            </a:r>
            <a:r>
              <a:rPr lang="en-US" sz="3600" dirty="0"/>
              <a:t> </a:t>
            </a:r>
            <a:r>
              <a:rPr lang="en-US" sz="3600" dirty="0" err="1"/>
              <a:t>preuzima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obavezu</a:t>
            </a:r>
            <a:r>
              <a:rPr lang="en-US" sz="3600" dirty="0"/>
              <a:t> da </a:t>
            </a:r>
            <a:r>
              <a:rPr lang="en-US" sz="3600" dirty="0" err="1"/>
              <a:t>daje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neki</a:t>
            </a:r>
            <a:r>
              <a:rPr lang="en-US" sz="3600" dirty="0"/>
              <a:t> </a:t>
            </a:r>
            <a:r>
              <a:rPr lang="en-US" sz="3600" dirty="0" err="1" smtClean="0"/>
              <a:t>za</a:t>
            </a:r>
            <a:r>
              <a:rPr lang="sr-Latn-ME" sz="3600" dirty="0" smtClean="0"/>
              <a:t>l</a:t>
            </a:r>
            <a:r>
              <a:rPr lang="en-US" sz="3600" dirty="0" err="1" smtClean="0"/>
              <a:t>og</a:t>
            </a:r>
            <a:r>
              <a:rPr lang="en-US" sz="3600" dirty="0" smtClean="0"/>
              <a:t> </a:t>
            </a:r>
            <a:r>
              <a:rPr lang="en-US" sz="3600" dirty="0" err="1"/>
              <a:t>kao</a:t>
            </a:r>
            <a:r>
              <a:rPr lang="en-US" sz="3600" dirty="0"/>
              <a:t> </a:t>
            </a:r>
            <a:r>
              <a:rPr lang="en-US" sz="3600" dirty="0" err="1"/>
              <a:t>garanciju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uredno</a:t>
            </a:r>
            <a:r>
              <a:rPr lang="en-US" sz="3600" dirty="0"/>
              <a:t> </a:t>
            </a:r>
            <a:r>
              <a:rPr lang="en-US" sz="3600" dirty="0" err="1" smtClean="0"/>
              <a:t>pla</a:t>
            </a:r>
            <a:r>
              <a:rPr lang="sl-SI" sz="3600" dirty="0"/>
              <a:t>ć</a:t>
            </a:r>
            <a:r>
              <a:rPr lang="en-US" sz="3600" dirty="0" err="1" smtClean="0"/>
              <a:t>anje</a:t>
            </a:r>
            <a:r>
              <a:rPr lang="en-US" sz="3600" dirty="0" smtClean="0"/>
              <a:t> </a:t>
            </a:r>
            <a:r>
              <a:rPr lang="en-US" sz="3600" dirty="0" err="1"/>
              <a:t>kamata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optlata</a:t>
            </a:r>
            <a:r>
              <a:rPr lang="en-US" sz="3600" dirty="0"/>
              <a:t> - </a:t>
            </a:r>
            <a:r>
              <a:rPr lang="en-US" sz="3600" dirty="0" err="1"/>
              <a:t>javni</a:t>
            </a:r>
            <a:r>
              <a:rPr lang="en-US" sz="3600" dirty="0"/>
              <a:t> </a:t>
            </a:r>
            <a:r>
              <a:rPr lang="en-US" sz="3600" dirty="0" err="1"/>
              <a:t>dugovi</a:t>
            </a:r>
            <a:r>
              <a:rPr lang="en-US" sz="3600" dirty="0"/>
              <a:t> se d</a:t>
            </a:r>
            <a:r>
              <a:rPr lang="sl-SI" sz="3600" dirty="0"/>
              <a:t>ij</a:t>
            </a:r>
            <a:r>
              <a:rPr lang="en-US" sz="3600" dirty="0" err="1"/>
              <a:t>ele</a:t>
            </a:r>
            <a:r>
              <a:rPr lang="en-US" sz="3600" dirty="0"/>
              <a:t> </a:t>
            </a:r>
            <a:r>
              <a:rPr lang="en-US" sz="3600" dirty="0" err="1" smtClean="0"/>
              <a:t>na</a:t>
            </a:r>
            <a:r>
              <a:rPr lang="sr-Latn-ME" sz="3600" dirty="0" smtClean="0"/>
              <a:t>: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sz="3600" dirty="0" smtClean="0"/>
              <a:t> </a:t>
            </a:r>
            <a:r>
              <a:rPr lang="en-US" sz="3600" dirty="0"/>
              <a:t>- </a:t>
            </a:r>
            <a:r>
              <a:rPr lang="en-US" sz="3600" dirty="0" err="1"/>
              <a:t>zajmove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zalogom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endParaRPr lang="sr-Latn-ME" sz="3600" dirty="0" smtClean="0"/>
          </a:p>
          <a:p>
            <a:pPr algn="just">
              <a:lnSpc>
                <a:spcPct val="90000"/>
              </a:lnSpc>
              <a:buFontTx/>
              <a:buNone/>
            </a:pPr>
            <a:r>
              <a:rPr lang="sr-Latn-ME" sz="3600" dirty="0" smtClean="0"/>
              <a:t>- </a:t>
            </a:r>
            <a:r>
              <a:rPr lang="en-US" sz="3600" dirty="0" err="1" smtClean="0"/>
              <a:t>zajmove</a:t>
            </a:r>
            <a:r>
              <a:rPr lang="en-US" sz="3600" dirty="0" smtClean="0"/>
              <a:t> </a:t>
            </a:r>
            <a:r>
              <a:rPr lang="en-US" sz="3600" dirty="0"/>
              <a:t>bez </a:t>
            </a:r>
            <a:r>
              <a:rPr lang="en-US" sz="3600" dirty="0" err="1"/>
              <a:t>zaloga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64499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4F239-55DA-4368-A50D-1069845C58ED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0A68-32ED-4C29-8AFF-8454E2EBB6C6}" type="slidenum">
              <a:rPr lang="en-US"/>
              <a:pPr/>
              <a:t>3</a:t>
            </a:fld>
            <a:endParaRPr lang="en-US"/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9549" y="734096"/>
            <a:ext cx="10774251" cy="5442867"/>
          </a:xfrm>
        </p:spPr>
        <p:txBody>
          <a:bodyPr>
            <a:normAutofit/>
          </a:bodyPr>
          <a:lstStyle/>
          <a:p>
            <a:pPr algn="just">
              <a:buFontTx/>
              <a:buNone/>
            </a:pPr>
            <a:r>
              <a:rPr lang="en-US" sz="3600" dirty="0"/>
              <a:t>3) </a:t>
            </a:r>
            <a:r>
              <a:rPr lang="en-US" sz="3600" dirty="0" err="1"/>
              <a:t>Vremensko</a:t>
            </a:r>
            <a:r>
              <a:rPr lang="en-US" sz="3600" dirty="0"/>
              <a:t> </a:t>
            </a:r>
            <a:r>
              <a:rPr lang="en-US" sz="3600" dirty="0" err="1"/>
              <a:t>nepoklapanje</a:t>
            </a:r>
            <a:r>
              <a:rPr lang="en-US" sz="3600" dirty="0"/>
              <a:t> </a:t>
            </a:r>
            <a:r>
              <a:rPr lang="en-US" sz="3600" dirty="0" err="1"/>
              <a:t>formiranja</a:t>
            </a:r>
            <a:r>
              <a:rPr lang="en-US" sz="3600" dirty="0"/>
              <a:t> </a:t>
            </a:r>
            <a:r>
              <a:rPr lang="en-US" sz="3600" dirty="0" err="1"/>
              <a:t>javnih</a:t>
            </a:r>
            <a:r>
              <a:rPr lang="en-US" sz="3600" dirty="0"/>
              <a:t> </a:t>
            </a:r>
            <a:r>
              <a:rPr lang="en-US" sz="3600" dirty="0" err="1"/>
              <a:t>rashoda</a:t>
            </a:r>
            <a:r>
              <a:rPr lang="en-US" sz="3600" dirty="0"/>
              <a:t>, </a:t>
            </a:r>
            <a:r>
              <a:rPr lang="en-US" sz="3600" dirty="0" err="1"/>
              <a:t>odnosno</a:t>
            </a:r>
            <a:r>
              <a:rPr lang="en-US" sz="3600" dirty="0"/>
              <a:t> </a:t>
            </a:r>
            <a:r>
              <a:rPr lang="en-US" sz="3600" dirty="0" err="1" smtClean="0"/>
              <a:t>odgovaraju</a:t>
            </a:r>
            <a:r>
              <a:rPr lang="sl-SI" sz="3600" dirty="0"/>
              <a:t>ć</a:t>
            </a:r>
            <a:r>
              <a:rPr lang="en-US" sz="3600" dirty="0" err="1" smtClean="0"/>
              <a:t>ih</a:t>
            </a:r>
            <a:r>
              <a:rPr lang="en-US" sz="3600" dirty="0" smtClean="0"/>
              <a:t> </a:t>
            </a:r>
            <a:r>
              <a:rPr lang="en-US" sz="3600" dirty="0"/>
              <a:t>p</a:t>
            </a:r>
            <a:r>
              <a:rPr lang="sl-SI" sz="3600" dirty="0"/>
              <a:t>r</a:t>
            </a:r>
            <a:r>
              <a:rPr lang="en-US" sz="3600" dirty="0" err="1"/>
              <a:t>ihoda</a:t>
            </a:r>
            <a:r>
              <a:rPr lang="en-US" sz="3600" dirty="0"/>
              <a:t>,</a:t>
            </a:r>
            <a:endParaRPr lang="sl-SI" sz="3600" dirty="0"/>
          </a:p>
          <a:p>
            <a:pPr algn="just">
              <a:buFontTx/>
              <a:buNone/>
            </a:pPr>
            <a:r>
              <a:rPr lang="en-US" sz="3600" dirty="0" smtClean="0"/>
              <a:t>4)</a:t>
            </a:r>
            <a:r>
              <a:rPr lang="sr-Latn-ME" sz="3600" dirty="0" smtClean="0"/>
              <a:t> B</a:t>
            </a:r>
            <a:r>
              <a:rPr lang="en-US" sz="3600" dirty="0" err="1" smtClean="0"/>
              <a:t>ud</a:t>
            </a:r>
            <a:r>
              <a:rPr lang="sl-SI" sz="3600" dirty="0"/>
              <a:t>ž</a:t>
            </a:r>
            <a:r>
              <a:rPr lang="en-US" sz="3600" dirty="0" err="1" smtClean="0"/>
              <a:t>etski</a:t>
            </a:r>
            <a:r>
              <a:rPr lang="en-US" sz="3600" dirty="0" smtClean="0"/>
              <a:t> </a:t>
            </a:r>
            <a:r>
              <a:rPr lang="en-US" sz="3600" dirty="0"/>
              <a:t>deficit </a:t>
            </a:r>
            <a:r>
              <a:rPr lang="en-US" sz="3600" dirty="0" err="1"/>
              <a:t>koji</a:t>
            </a:r>
            <a:r>
              <a:rPr lang="en-US" sz="3600" dirty="0"/>
              <a:t> </a:t>
            </a:r>
            <a:r>
              <a:rPr lang="en-US" sz="3600" dirty="0" err="1"/>
              <a:t>nije</a:t>
            </a:r>
            <a:r>
              <a:rPr lang="en-US" sz="3600" dirty="0"/>
              <a:t> </a:t>
            </a:r>
            <a:r>
              <a:rPr lang="en-US" sz="3600" dirty="0" err="1" smtClean="0"/>
              <a:t>mogu</a:t>
            </a:r>
            <a:r>
              <a:rPr lang="sl-SI" sz="3600" dirty="0"/>
              <a:t>ć</a:t>
            </a:r>
            <a:r>
              <a:rPr lang="en-US" sz="3600" dirty="0" smtClean="0"/>
              <a:t>e vi</a:t>
            </a:r>
            <a:r>
              <a:rPr lang="sl-SI" sz="3600" dirty="0"/>
              <a:t>š</a:t>
            </a:r>
            <a:r>
              <a:rPr lang="en-US" sz="3600" dirty="0" smtClean="0"/>
              <a:t>e </a:t>
            </a:r>
            <a:r>
              <a:rPr lang="en-US" sz="3600" dirty="0" err="1"/>
              <a:t>pokriti</a:t>
            </a:r>
            <a:r>
              <a:rPr lang="en-US" sz="3600" dirty="0"/>
              <a:t> </a:t>
            </a:r>
            <a:r>
              <a:rPr lang="en-US" sz="3600" dirty="0" err="1"/>
              <a:t>redovnim</a:t>
            </a:r>
            <a:r>
              <a:rPr lang="en-US" sz="3600" dirty="0"/>
              <a:t> </a:t>
            </a:r>
            <a:r>
              <a:rPr lang="en-US" sz="3600" dirty="0" err="1"/>
              <a:t>javnim</a:t>
            </a:r>
            <a:r>
              <a:rPr lang="en-US" sz="3600" dirty="0"/>
              <a:t> p</a:t>
            </a:r>
            <a:r>
              <a:rPr lang="sl-SI" sz="3600" dirty="0"/>
              <a:t>rihodi</a:t>
            </a:r>
            <a:r>
              <a:rPr lang="en-US" sz="3600" dirty="0"/>
              <a:t>ma.</a:t>
            </a:r>
          </a:p>
          <a:p>
            <a:pPr algn="just"/>
            <a:r>
              <a:rPr lang="sl-SI" sz="3600" dirty="0"/>
              <a:t>Vanredni</a:t>
            </a:r>
            <a:r>
              <a:rPr lang="en-US" sz="3600" dirty="0"/>
              <a:t> </a:t>
            </a:r>
            <a:r>
              <a:rPr lang="en-US" sz="3600" dirty="0" err="1"/>
              <a:t>javni</a:t>
            </a:r>
            <a:r>
              <a:rPr lang="en-US" sz="3600" dirty="0"/>
              <a:t> </a:t>
            </a:r>
            <a:r>
              <a:rPr lang="en-US" sz="3600" dirty="0" err="1"/>
              <a:t>rashodi</a:t>
            </a:r>
            <a:r>
              <a:rPr lang="en-US" sz="3600" dirty="0"/>
              <a:t> </a:t>
            </a:r>
            <a:r>
              <a:rPr lang="en-US" sz="3600" dirty="0" err="1"/>
              <a:t>su</a:t>
            </a:r>
            <a:r>
              <a:rPr lang="en-US" sz="3600" dirty="0"/>
              <a:t> </a:t>
            </a:r>
            <a:r>
              <a:rPr lang="en-US" sz="3600" dirty="0" err="1"/>
              <a:t>osnovni</a:t>
            </a:r>
            <a:r>
              <a:rPr lang="en-US" sz="3600" dirty="0"/>
              <a:t> </a:t>
            </a:r>
            <a:r>
              <a:rPr lang="en-US" sz="3600" dirty="0" err="1"/>
              <a:t>faktor</a:t>
            </a:r>
            <a:r>
              <a:rPr lang="en-US" sz="3600" dirty="0"/>
              <a:t> for</a:t>
            </a:r>
            <a:r>
              <a:rPr lang="sl-SI" sz="3600" dirty="0"/>
              <a:t>m</a:t>
            </a:r>
            <a:r>
              <a:rPr lang="en-US" sz="3600" dirty="0" err="1"/>
              <a:t>ir</a:t>
            </a:r>
            <a:r>
              <a:rPr lang="sl-SI" sz="3600" dirty="0"/>
              <a:t>a</a:t>
            </a:r>
            <a:r>
              <a:rPr lang="en-US" sz="3600" dirty="0" err="1"/>
              <a:t>ranja</a:t>
            </a:r>
            <a:r>
              <a:rPr lang="en-US" sz="3600" dirty="0"/>
              <a:t> </a:t>
            </a:r>
            <a:r>
              <a:rPr lang="en-US" sz="3600" dirty="0" err="1"/>
              <a:t>javnog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Sve</a:t>
            </a:r>
            <a:r>
              <a:rPr lang="en-US" sz="3600" dirty="0" smtClean="0"/>
              <a:t> </a:t>
            </a:r>
            <a:r>
              <a:rPr lang="en-US" sz="3600" dirty="0" err="1" smtClean="0"/>
              <a:t>ve</a:t>
            </a:r>
            <a:r>
              <a:rPr lang="sl-SI" sz="3600" dirty="0"/>
              <a:t>ć</a:t>
            </a:r>
            <a:r>
              <a:rPr lang="en-US" sz="3600" dirty="0" smtClean="0"/>
              <a:t>e </a:t>
            </a:r>
            <a:r>
              <a:rPr lang="en-US" sz="3600" dirty="0" err="1"/>
              <a:t>javne</a:t>
            </a:r>
            <a:r>
              <a:rPr lang="en-US" sz="3600" dirty="0"/>
              <a:t> </a:t>
            </a:r>
            <a:r>
              <a:rPr lang="en-US" sz="3600" dirty="0" err="1"/>
              <a:t>rashode</a:t>
            </a:r>
            <a:r>
              <a:rPr lang="en-US" sz="3600" dirty="0"/>
              <a:t> </a:t>
            </a:r>
            <a:r>
              <a:rPr lang="en-US" sz="3600" dirty="0" err="1"/>
              <a:t>ni</a:t>
            </a:r>
            <a:r>
              <a:rPr lang="sl-SI" sz="3600" dirty="0"/>
              <a:t>j</a:t>
            </a:r>
            <a:r>
              <a:rPr lang="en-US" sz="3600" dirty="0"/>
              <a:t>e </a:t>
            </a:r>
            <a:r>
              <a:rPr lang="en-US" sz="3600" dirty="0" err="1" smtClean="0"/>
              <a:t>mogu</a:t>
            </a:r>
            <a:r>
              <a:rPr lang="sl-SI" sz="3600" dirty="0"/>
              <a:t>ć</a:t>
            </a:r>
            <a:r>
              <a:rPr lang="en-US" sz="3600" dirty="0" smtClean="0"/>
              <a:t>e </a:t>
            </a:r>
            <a:r>
              <a:rPr lang="en-US" sz="3600" dirty="0"/>
              <a:t>u mode</a:t>
            </a:r>
            <a:r>
              <a:rPr lang="sl-SI" sz="3600" dirty="0"/>
              <a:t>rn</a:t>
            </a:r>
            <a:r>
              <a:rPr lang="en-US" sz="3600" dirty="0" err="1"/>
              <a:t>oj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err="1" smtClean="0"/>
              <a:t>avi</a:t>
            </a:r>
            <a:r>
              <a:rPr lang="en-US" sz="3600" dirty="0"/>
              <a:t>, </a:t>
            </a:r>
            <a:r>
              <a:rPr lang="sr-Latn-ME" sz="3600" dirty="0" smtClean="0"/>
              <a:t>pokriti porezima, </a:t>
            </a:r>
            <a:r>
              <a:rPr lang="en-US" sz="3600" dirty="0" err="1" smtClean="0"/>
              <a:t>posebno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204955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5A3B0-DD73-4226-AAB2-5A3812FB1581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AF852-3392-4C1C-9B11-A8419151076B}" type="slidenum">
              <a:rPr lang="en-US"/>
              <a:pPr/>
              <a:t>30</a:t>
            </a:fld>
            <a:endParaRPr lang="en-US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489397"/>
            <a:ext cx="10515600" cy="5687566"/>
          </a:xfrm>
        </p:spPr>
        <p:txBody>
          <a:bodyPr>
            <a:normAutofit/>
          </a:bodyPr>
          <a:lstStyle/>
          <a:p>
            <a:pPr marL="609600" indent="-609600" algn="just">
              <a:buNone/>
            </a:pPr>
            <a:r>
              <a:rPr lang="sl-SI" sz="3600" dirty="0"/>
              <a:t>1</a:t>
            </a:r>
            <a:r>
              <a:rPr lang="en-US" sz="3600" dirty="0"/>
              <a:t>) </a:t>
            </a:r>
            <a:r>
              <a:rPr lang="en-US" sz="3600" dirty="0" smtClean="0"/>
              <a:t>UNUTRA</a:t>
            </a:r>
            <a:r>
              <a:rPr lang="sl-SI" sz="3600" dirty="0"/>
              <a:t>Š</a:t>
            </a:r>
            <a:r>
              <a:rPr lang="en-US" sz="3600" dirty="0" smtClean="0"/>
              <a:t>NJI </a:t>
            </a:r>
            <a:r>
              <a:rPr lang="en-US" sz="3600" dirty="0"/>
              <a:t>I SPOLJNI JAVNI D</a:t>
            </a:r>
            <a:r>
              <a:rPr lang="sl-SI" sz="3600" dirty="0"/>
              <a:t>U</a:t>
            </a:r>
            <a:r>
              <a:rPr lang="en-US" sz="3600" dirty="0"/>
              <a:t>GOVI</a:t>
            </a:r>
          </a:p>
          <a:p>
            <a:pPr marL="609600" indent="-609600" algn="just"/>
            <a:r>
              <a:rPr lang="en-US" sz="3600" dirty="0"/>
              <a:t>Pod</a:t>
            </a:r>
            <a:r>
              <a:rPr lang="sl-SI" sz="3600" dirty="0"/>
              <a:t>j</a:t>
            </a:r>
            <a:r>
              <a:rPr lang="en-US" sz="3600" dirty="0" err="1"/>
              <a:t>ela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 smtClean="0"/>
              <a:t>unutra</a:t>
            </a:r>
            <a:r>
              <a:rPr lang="sl-SI" sz="3600" dirty="0"/>
              <a:t>š</a:t>
            </a:r>
            <a:r>
              <a:rPr lang="en-US" sz="3600" dirty="0" err="1" smtClean="0"/>
              <a:t>nje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spoljne</a:t>
            </a:r>
            <a:r>
              <a:rPr lang="en-US" sz="3600" dirty="0"/>
              <a:t> z</a:t>
            </a:r>
            <a:r>
              <a:rPr lang="sl-SI" sz="3600" dirty="0"/>
              <a:t>aj</a:t>
            </a:r>
            <a:r>
              <a:rPr lang="en-US" sz="3600" dirty="0"/>
              <a:t>move </a:t>
            </a:r>
            <a:r>
              <a:rPr lang="en-US" sz="3600" dirty="0" err="1"/>
              <a:t>zasniva</a:t>
            </a:r>
            <a:r>
              <a:rPr lang="en-US" sz="3600" dirty="0"/>
              <a:t> se </a:t>
            </a:r>
            <a:r>
              <a:rPr lang="en-US" sz="3600" dirty="0" err="1"/>
              <a:t>na</a:t>
            </a:r>
            <a:r>
              <a:rPr lang="en-US" sz="3600" dirty="0"/>
              <a:t> tome da se u </a:t>
            </a:r>
            <a:r>
              <a:rPr lang="en-US" sz="3600" dirty="0" err="1"/>
              <a:t>ulozi</a:t>
            </a:r>
            <a:r>
              <a:rPr lang="en-US" sz="3600" dirty="0"/>
              <a:t> </a:t>
            </a:r>
            <a:r>
              <a:rPr lang="en-US" sz="3600" dirty="0" err="1" smtClean="0"/>
              <a:t>pov</a:t>
            </a:r>
            <a:r>
              <a:rPr lang="sr-Latn-ME" sz="3600" dirty="0" smtClean="0"/>
              <a:t>j</a:t>
            </a:r>
            <a:r>
              <a:rPr lang="en-US" sz="3600" dirty="0" err="1" smtClean="0"/>
              <a:t>erilaca</a:t>
            </a:r>
            <a:r>
              <a:rPr lang="en-US" sz="3600" dirty="0" smtClean="0"/>
              <a:t> </a:t>
            </a:r>
            <a:r>
              <a:rPr lang="en-US" sz="3600" dirty="0" err="1"/>
              <a:t>prema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err="1" smtClean="0"/>
              <a:t>avi</a:t>
            </a:r>
            <a:r>
              <a:rPr lang="en-US" sz="3600" dirty="0" smtClean="0"/>
              <a:t> </a:t>
            </a:r>
            <a:r>
              <a:rPr lang="en-US" sz="3600" dirty="0" err="1"/>
              <a:t>javljaju</a:t>
            </a:r>
            <a:r>
              <a:rPr lang="en-US" sz="3600" dirty="0"/>
              <a:t> </a:t>
            </a:r>
            <a:r>
              <a:rPr lang="en-US" sz="3600" dirty="0" err="1" smtClean="0"/>
              <a:t>doma</a:t>
            </a:r>
            <a:r>
              <a:rPr lang="sl-SI" sz="3600" dirty="0"/>
              <a:t>ć</a:t>
            </a:r>
            <a:r>
              <a:rPr lang="sl-SI" sz="3600" dirty="0" smtClean="0"/>
              <a:t>i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sl-SI" sz="3600" dirty="0"/>
              <a:t>l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strani</a:t>
            </a:r>
            <a:r>
              <a:rPr lang="en-US" sz="3600" dirty="0"/>
              <a:t> </a:t>
            </a:r>
            <a:r>
              <a:rPr lang="en-US" sz="3600" dirty="0" smtClean="0"/>
              <a:t>subj</a:t>
            </a:r>
            <a:r>
              <a:rPr lang="sr-Latn-ME" sz="3600" dirty="0" smtClean="0"/>
              <a:t>e</a:t>
            </a:r>
            <a:r>
              <a:rPr lang="en-US" sz="3600" dirty="0" err="1" smtClean="0"/>
              <a:t>kti</a:t>
            </a:r>
            <a:r>
              <a:rPr lang="en-US" sz="3600" dirty="0"/>
              <a:t>. </a:t>
            </a:r>
            <a:endParaRPr lang="sr-Latn-ME" sz="3600" dirty="0" smtClean="0"/>
          </a:p>
          <a:p>
            <a:pPr marL="609600" indent="-609600" algn="just"/>
            <a:r>
              <a:rPr lang="en-US" sz="3600" dirty="0" err="1" smtClean="0"/>
              <a:t>Unutra</a:t>
            </a:r>
            <a:r>
              <a:rPr lang="sl-SI" sz="3600" dirty="0"/>
              <a:t>š</a:t>
            </a:r>
            <a:r>
              <a:rPr lang="en-US" sz="3600" dirty="0" err="1" smtClean="0"/>
              <a:t>nji</a:t>
            </a:r>
            <a:r>
              <a:rPr lang="en-US" sz="3600" dirty="0" smtClean="0"/>
              <a:t> </a:t>
            </a:r>
            <a:r>
              <a:rPr lang="en-US" sz="3600" dirty="0" err="1"/>
              <a:t>zajmovi</a:t>
            </a:r>
            <a:r>
              <a:rPr lang="en-US" sz="3600" dirty="0"/>
              <a:t> se </a:t>
            </a:r>
            <a:r>
              <a:rPr lang="en-US" sz="3600" dirty="0" smtClean="0"/>
              <a:t>obi</a:t>
            </a:r>
            <a:r>
              <a:rPr lang="sl-SI" sz="3600" dirty="0"/>
              <a:t>č</a:t>
            </a:r>
            <a:r>
              <a:rPr lang="en-US" sz="3600" dirty="0" smtClean="0"/>
              <a:t>no </a:t>
            </a:r>
            <a:r>
              <a:rPr lang="en-US" sz="3600" dirty="0" err="1"/>
              <a:t>stvaraju</a:t>
            </a:r>
            <a:r>
              <a:rPr lang="en-US" sz="3600" dirty="0"/>
              <a:t> u </a:t>
            </a:r>
            <a:r>
              <a:rPr lang="en-US" sz="3600" dirty="0" err="1"/>
              <a:t>odnosu</a:t>
            </a:r>
            <a:r>
              <a:rPr lang="en-US" sz="3600" dirty="0"/>
              <a:t> </a:t>
            </a:r>
            <a:r>
              <a:rPr lang="en-US" sz="3600" dirty="0" err="1"/>
              <a:t>prema</a:t>
            </a:r>
            <a:r>
              <a:rPr lang="en-US" sz="3600" dirty="0"/>
              <a:t> </a:t>
            </a:r>
            <a:r>
              <a:rPr lang="en-US" sz="3600" dirty="0" err="1" smtClean="0"/>
              <a:t>stanovni</a:t>
            </a:r>
            <a:r>
              <a:rPr lang="sl-SI" sz="3600" dirty="0"/>
              <a:t>š</a:t>
            </a:r>
            <a:r>
              <a:rPr lang="en-US" sz="3600" dirty="0" err="1" smtClean="0"/>
              <a:t>tvu</a:t>
            </a:r>
            <a:r>
              <a:rPr lang="en-US" sz="3600" dirty="0"/>
              <a:t>, </a:t>
            </a:r>
            <a:r>
              <a:rPr lang="en-US" sz="3600" dirty="0" err="1"/>
              <a:t>bankama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drugim</a:t>
            </a:r>
            <a:r>
              <a:rPr lang="en-US" sz="3600" dirty="0"/>
              <a:t> </a:t>
            </a:r>
            <a:r>
              <a:rPr lang="en-US" sz="3600" dirty="0" err="1"/>
              <a:t>finansijskim</a:t>
            </a:r>
            <a:r>
              <a:rPr lang="en-US" sz="3600" dirty="0"/>
              <a:t> </a:t>
            </a:r>
            <a:r>
              <a:rPr lang="en-US" sz="3600" dirty="0" err="1"/>
              <a:t>institucijama</a:t>
            </a:r>
            <a:r>
              <a:rPr lang="en-US" sz="3600" dirty="0"/>
              <a:t>, </a:t>
            </a:r>
            <a:r>
              <a:rPr lang="en-US" sz="3600" dirty="0" err="1"/>
              <a:t>kreditnom</a:t>
            </a:r>
            <a:r>
              <a:rPr lang="en-US" sz="3600" dirty="0"/>
              <a:t> t</a:t>
            </a:r>
            <a:r>
              <a:rPr lang="sl-SI" sz="3600" dirty="0" smtClean="0"/>
              <a:t>ržiš</a:t>
            </a:r>
            <a:r>
              <a:rPr lang="en-US" sz="3600" dirty="0" err="1" smtClean="0"/>
              <a:t>tu</a:t>
            </a:r>
            <a:r>
              <a:rPr lang="en-US" sz="3600" dirty="0" smtClean="0"/>
              <a:t> </a:t>
            </a:r>
            <a:r>
              <a:rPr lang="en-US" sz="3600" dirty="0" err="1" smtClean="0"/>
              <a:t>uop</a:t>
            </a:r>
            <a:r>
              <a:rPr lang="sr-Latn-ME" sz="3600" dirty="0" smtClean="0"/>
              <a:t>š</a:t>
            </a:r>
            <a:r>
              <a:rPr lang="en-US" sz="3600" dirty="0" err="1" smtClean="0"/>
              <a:t>te</a:t>
            </a:r>
            <a:r>
              <a:rPr lang="en-US" sz="3600" dirty="0"/>
              <a:t>, </a:t>
            </a:r>
            <a:r>
              <a:rPr lang="en-US" sz="3600" dirty="0" err="1"/>
              <a:t>prema</a:t>
            </a:r>
            <a:r>
              <a:rPr lang="en-US" sz="3600" dirty="0"/>
              <a:t> </a:t>
            </a:r>
            <a:r>
              <a:rPr lang="en-US" sz="3600" dirty="0" err="1" smtClean="0"/>
              <a:t>preduze</a:t>
            </a:r>
            <a:r>
              <a:rPr lang="sl-SI" sz="3600" dirty="0"/>
              <a:t>ć</a:t>
            </a:r>
            <a:r>
              <a:rPr lang="en-US" sz="3600" dirty="0" err="1" smtClean="0"/>
              <a:t>ima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dr.</a:t>
            </a:r>
          </a:p>
        </p:txBody>
      </p:sp>
    </p:spTree>
    <p:extLst>
      <p:ext uri="{BB962C8B-B14F-4D97-AF65-F5344CB8AC3E}">
        <p14:creationId xmlns:p14="http://schemas.microsoft.com/office/powerpoint/2010/main" val="40263304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D3E04-8CC2-403D-9A62-61CCE3BD5590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9EC24-3530-4493-B04D-2CEDD4C2B6AB}" type="slidenum">
              <a:rPr lang="en-US"/>
              <a:pPr/>
              <a:t>31</a:t>
            </a:fld>
            <a:endParaRPr lang="en-US"/>
          </a:p>
        </p:txBody>
      </p:sp>
      <p:sp>
        <p:nvSpPr>
          <p:cNvPr id="443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/>
          </a:bodyPr>
          <a:lstStyle/>
          <a:p>
            <a:pPr marL="609600" indent="-609600" algn="just"/>
            <a:r>
              <a:rPr lang="en-US" sz="3600" dirty="0" smtClean="0"/>
              <a:t>Dug</a:t>
            </a:r>
            <a:r>
              <a:rPr lang="sr-Latn-ME" sz="3600" dirty="0" smtClean="0"/>
              <a:t>o</a:t>
            </a:r>
            <a:r>
              <a:rPr lang="en-US" sz="3600" dirty="0" err="1" smtClean="0"/>
              <a:t>ve</a:t>
            </a:r>
            <a:r>
              <a:rPr lang="sl-SI" sz="3600" dirty="0" smtClean="0"/>
              <a:t> </a:t>
            </a:r>
            <a:r>
              <a:rPr lang="en-US" sz="3600" dirty="0"/>
              <a:t>u </a:t>
            </a:r>
            <a:r>
              <a:rPr lang="en-US" sz="3600" dirty="0" err="1"/>
              <a:t>inostranstvu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en-US" sz="3600" dirty="0" err="1" smtClean="0"/>
              <a:t>zakiju</a:t>
            </a:r>
            <a:r>
              <a:rPr lang="sl-SI" sz="3600" dirty="0"/>
              <a:t>č</a:t>
            </a:r>
            <a:r>
              <a:rPr lang="en-US" sz="3600" dirty="0" err="1" smtClean="0"/>
              <a:t>uje</a:t>
            </a:r>
            <a:r>
              <a:rPr lang="en-US" sz="3600" dirty="0" smtClean="0"/>
              <a:t> obi</a:t>
            </a:r>
            <a:r>
              <a:rPr lang="sl-SI" sz="3600" dirty="0"/>
              <a:t>č</a:t>
            </a:r>
            <a:r>
              <a:rPr lang="en-US" sz="3600" dirty="0" smtClean="0"/>
              <a:t>no </a:t>
            </a:r>
            <a:r>
              <a:rPr lang="en-US" sz="3600" dirty="0" err="1"/>
              <a:t>kod</a:t>
            </a:r>
            <a:r>
              <a:rPr lang="en-US" sz="3600" dirty="0"/>
              <a:t> </a:t>
            </a:r>
            <a:r>
              <a:rPr lang="en-US" sz="3600" dirty="0" err="1"/>
              <a:t>banaka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konzorcija</a:t>
            </a:r>
            <a:r>
              <a:rPr lang="en-US" sz="3600" dirty="0"/>
              <a:t> </a:t>
            </a:r>
            <a:r>
              <a:rPr lang="en-US" sz="3600" dirty="0" err="1"/>
              <a:t>banaka</a:t>
            </a:r>
            <a:r>
              <a:rPr lang="en-US" sz="3600" dirty="0"/>
              <a:t> </a:t>
            </a:r>
            <a:r>
              <a:rPr lang="en-US" sz="3600" dirty="0" err="1"/>
              <a:t>ili</a:t>
            </a:r>
            <a:r>
              <a:rPr lang="en-US" sz="3600" dirty="0"/>
              <a:t> </a:t>
            </a:r>
            <a:r>
              <a:rPr lang="en-US" sz="3600" dirty="0" err="1"/>
              <a:t>bilat</a:t>
            </a:r>
            <a:r>
              <a:rPr lang="sl-SI" sz="3600" dirty="0"/>
              <a:t>ral</a:t>
            </a:r>
            <a:r>
              <a:rPr lang="en-US" sz="3600" dirty="0"/>
              <a:t>no </a:t>
            </a:r>
            <a:r>
              <a:rPr lang="en-US" sz="3600" dirty="0" err="1"/>
              <a:t>kod</a:t>
            </a:r>
            <a:r>
              <a:rPr lang="en-US" sz="3600" dirty="0"/>
              <a:t> v</a:t>
            </a:r>
            <a:r>
              <a:rPr lang="sl-SI" sz="3600" dirty="0"/>
              <a:t>l</a:t>
            </a:r>
            <a:r>
              <a:rPr lang="en-US" sz="3600" dirty="0" err="1"/>
              <a:t>ade</a:t>
            </a:r>
            <a:r>
              <a:rPr lang="sl-SI" sz="3600" dirty="0"/>
              <a:t> </a:t>
            </a:r>
            <a:r>
              <a:rPr lang="en-US" sz="3600" dirty="0"/>
              <a:t>d</a:t>
            </a:r>
            <a:r>
              <a:rPr lang="sl-SI" sz="3600" dirty="0"/>
              <a:t>r</a:t>
            </a:r>
            <a:r>
              <a:rPr lang="en-US" sz="3600" dirty="0" err="1"/>
              <a:t>uge</a:t>
            </a:r>
            <a:r>
              <a:rPr lang="en-US" sz="3600" dirty="0"/>
              <a:t> </a:t>
            </a:r>
            <a:r>
              <a:rPr lang="en-US" sz="3600" dirty="0" err="1"/>
              <a:t>zemlje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dr. </a:t>
            </a:r>
            <a:endParaRPr lang="sr-Latn-ME" sz="3600" dirty="0" smtClean="0"/>
          </a:p>
          <a:p>
            <a:pPr marL="609600" indent="-609600" algn="just"/>
            <a:r>
              <a:rPr lang="en-US" sz="3600" dirty="0" smtClean="0"/>
              <a:t>U </a:t>
            </a:r>
            <a:r>
              <a:rPr lang="en-US" sz="3600" dirty="0" err="1"/>
              <a:t>inostrauvu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en-US" sz="3600" dirty="0" err="1" smtClean="0"/>
              <a:t>mo</a:t>
            </a:r>
            <a:r>
              <a:rPr lang="sl-SI" sz="3600" dirty="0"/>
              <a:t>ž</a:t>
            </a:r>
            <a:r>
              <a:rPr lang="en-US" sz="3600" dirty="0" smtClean="0"/>
              <a:t>e </a:t>
            </a:r>
            <a:r>
              <a:rPr lang="en-US" sz="3600" dirty="0" err="1"/>
              <a:t>stvara</a:t>
            </a:r>
            <a:r>
              <a:rPr lang="sl-SI" sz="3600" dirty="0"/>
              <a:t>t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javni</a:t>
            </a:r>
            <a:r>
              <a:rPr lang="en-US" sz="3600" dirty="0"/>
              <a:t> d</a:t>
            </a:r>
            <a:r>
              <a:rPr lang="sl-SI" sz="3600" dirty="0"/>
              <a:t>u</a:t>
            </a:r>
            <a:r>
              <a:rPr lang="en-US" sz="3600" dirty="0"/>
              <a:t>g</a:t>
            </a:r>
            <a:r>
              <a:rPr lang="sl-SI" sz="3600" dirty="0"/>
              <a:t> iz </a:t>
            </a:r>
            <a:r>
              <a:rPr lang="sl-SI" sz="3600" dirty="0" smtClean="0"/>
              <a:t>slijedećih </a:t>
            </a:r>
            <a:r>
              <a:rPr lang="sl-SI" sz="3600" dirty="0"/>
              <a:t>razloga: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554517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76AA0-741A-4B3E-A562-080118258A63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7BB8C-BD26-4762-A78B-4839F6802D9F}" type="slidenum">
              <a:rPr lang="en-US"/>
              <a:pPr/>
              <a:t>32</a:t>
            </a:fld>
            <a:endParaRPr lang="en-US"/>
          </a:p>
        </p:txBody>
      </p:sp>
      <p:sp>
        <p:nvSpPr>
          <p:cNvPr id="484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4096" y="1056068"/>
            <a:ext cx="10619704" cy="5120895"/>
          </a:xfrm>
        </p:spPr>
        <p:txBody>
          <a:bodyPr/>
          <a:lstStyle/>
          <a:p>
            <a:pPr algn="just">
              <a:buFontTx/>
              <a:buNone/>
            </a:pPr>
            <a:r>
              <a:rPr lang="en-US" sz="3600" dirty="0"/>
              <a:t>1) </a:t>
            </a:r>
            <a:r>
              <a:rPr lang="en-US" sz="3600" dirty="0" err="1"/>
              <a:t>Zbog</a:t>
            </a:r>
            <a:r>
              <a:rPr lang="en-US" sz="3600" dirty="0"/>
              <a:t> </a:t>
            </a:r>
            <a:r>
              <a:rPr lang="en-US" sz="3600" dirty="0" err="1"/>
              <a:t>monetarne</a:t>
            </a:r>
            <a:r>
              <a:rPr lang="en-US" sz="3600" dirty="0"/>
              <a:t> </a:t>
            </a:r>
            <a:r>
              <a:rPr lang="en-US" sz="3600" dirty="0" err="1"/>
              <a:t>situa</a:t>
            </a:r>
            <a:r>
              <a:rPr lang="sl-SI" sz="3600" dirty="0"/>
              <a:t>c</a:t>
            </a:r>
            <a:r>
              <a:rPr lang="en-US" sz="3600" dirty="0" err="1"/>
              <a:t>ije</a:t>
            </a:r>
            <a:r>
              <a:rPr lang="en-US" sz="3600" dirty="0"/>
              <a:t> u </a:t>
            </a:r>
            <a:r>
              <a:rPr lang="en-US" sz="3600" dirty="0" err="1"/>
              <a:t>zemlji</a:t>
            </a:r>
            <a:r>
              <a:rPr lang="en-US" sz="3600" dirty="0"/>
              <a:t>, </a:t>
            </a:r>
            <a:r>
              <a:rPr lang="en-US" sz="3600" dirty="0" err="1"/>
              <a:t>nastale</a:t>
            </a:r>
            <a:r>
              <a:rPr lang="en-US" sz="3600" dirty="0"/>
              <a:t> </a:t>
            </a:r>
            <a:r>
              <a:rPr lang="en-US" sz="3600" dirty="0" err="1"/>
              <a:t>devalvacijom</a:t>
            </a:r>
            <a:r>
              <a:rPr lang="en-US" sz="3600" dirty="0"/>
              <a:t> </a:t>
            </a:r>
            <a:r>
              <a:rPr lang="en-US" sz="3600" dirty="0" err="1"/>
              <a:t>valute</a:t>
            </a:r>
            <a:r>
              <a:rPr lang="en-US" sz="3600" dirty="0"/>
              <a:t>, </a:t>
            </a:r>
            <a:r>
              <a:rPr lang="en-US" sz="3600" dirty="0" err="1"/>
              <a:t>dakle</a:t>
            </a:r>
            <a:r>
              <a:rPr lang="en-US" sz="3600" dirty="0"/>
              <a:t> </a:t>
            </a:r>
            <a:r>
              <a:rPr lang="en-US" sz="3600" dirty="0" err="1"/>
              <a:t>zbog</a:t>
            </a:r>
            <a:r>
              <a:rPr lang="en-US" sz="3600" dirty="0"/>
              <a:t> </a:t>
            </a:r>
            <a:r>
              <a:rPr lang="en-US" sz="3600" dirty="0" err="1" smtClean="0"/>
              <a:t>pove</a:t>
            </a:r>
            <a:r>
              <a:rPr lang="sl-SI" sz="3600" dirty="0"/>
              <a:t>ć</a:t>
            </a:r>
            <a:r>
              <a:rPr lang="en-US" sz="3600" dirty="0" err="1" smtClean="0"/>
              <a:t>anja</a:t>
            </a:r>
            <a:r>
              <a:rPr lang="en-US" sz="3600" dirty="0" smtClean="0"/>
              <a:t> </a:t>
            </a:r>
            <a:r>
              <a:rPr lang="en-US" sz="3600" dirty="0" err="1" smtClean="0"/>
              <a:t>pokri</a:t>
            </a:r>
            <a:r>
              <a:rPr lang="sl-SI" sz="3600" dirty="0"/>
              <a:t>ć</a:t>
            </a:r>
            <a:r>
              <a:rPr lang="en-US" sz="3600" dirty="0" smtClean="0"/>
              <a:t>a </a:t>
            </a:r>
            <a:r>
              <a:rPr lang="en-US" sz="3600" dirty="0"/>
              <a:t>(u </a:t>
            </a:r>
            <a:r>
              <a:rPr lang="en-US" sz="3600" dirty="0" err="1" smtClean="0"/>
              <a:t>vr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eme</a:t>
            </a:r>
            <a:r>
              <a:rPr lang="en-US" sz="3600" dirty="0" smtClean="0"/>
              <a:t> </a:t>
            </a:r>
            <a:r>
              <a:rPr lang="en-US" sz="3600" dirty="0" err="1"/>
              <a:t>kada</a:t>
            </a:r>
            <a:r>
              <a:rPr lang="sl-SI" sz="3600" dirty="0"/>
              <a:t> </a:t>
            </a:r>
            <a:r>
              <a:rPr lang="en-US" sz="3600" dirty="0"/>
              <a:t>je </a:t>
            </a:r>
            <a:r>
              <a:rPr lang="en-US" sz="3600" dirty="0" err="1"/>
              <a:t>postojalo</a:t>
            </a:r>
            <a:r>
              <a:rPr lang="en-US" sz="3600" dirty="0"/>
              <a:t> </a:t>
            </a:r>
            <a:r>
              <a:rPr lang="en-US" sz="3600" dirty="0" err="1" smtClean="0"/>
              <a:t>pokri</a:t>
            </a:r>
            <a:r>
              <a:rPr lang="sl-SI" sz="3600" dirty="0"/>
              <a:t>ć</a:t>
            </a:r>
            <a:r>
              <a:rPr lang="en-US" sz="3600" dirty="0" smtClean="0"/>
              <a:t>e</a:t>
            </a:r>
            <a:r>
              <a:rPr lang="en-US" sz="3600" dirty="0"/>
              <a:t>), </a:t>
            </a:r>
            <a:r>
              <a:rPr lang="en-US" sz="3600" dirty="0" err="1"/>
              <a:t>odnosno</a:t>
            </a:r>
            <a:r>
              <a:rPr lang="en-US" sz="3600" dirty="0"/>
              <a:t> </a:t>
            </a:r>
            <a:r>
              <a:rPr lang="en-US" sz="3600" dirty="0" smtClean="0"/>
              <a:t>ja</a:t>
            </a:r>
            <a:r>
              <a:rPr lang="sl-SI" sz="3600" dirty="0"/>
              <a:t>č</a:t>
            </a:r>
            <a:r>
              <a:rPr lang="en-US" sz="3600" dirty="0" err="1" smtClean="0"/>
              <a:t>anja</a:t>
            </a:r>
            <a:r>
              <a:rPr lang="sl-SI" sz="3600" dirty="0" smtClean="0"/>
              <a:t> </a:t>
            </a:r>
            <a:r>
              <a:rPr lang="sl-SI" sz="3600" dirty="0"/>
              <a:t>deviz</a:t>
            </a:r>
            <a:r>
              <a:rPr lang="en-US" sz="3600" dirty="0" err="1"/>
              <a:t>nih</a:t>
            </a:r>
            <a:r>
              <a:rPr lang="en-US" sz="3600" dirty="0"/>
              <a:t> </a:t>
            </a:r>
            <a:r>
              <a:rPr lang="en-US" sz="3600" dirty="0" err="1"/>
              <a:t>rezervi</a:t>
            </a:r>
            <a:r>
              <a:rPr lang="en-US" sz="3600" dirty="0"/>
              <a:t>, </a:t>
            </a:r>
            <a:r>
              <a:rPr lang="sl-SI" sz="3600" dirty="0"/>
              <a:t>š</a:t>
            </a:r>
            <a:r>
              <a:rPr lang="sl-SI" sz="3600" dirty="0" smtClean="0"/>
              <a:t>t</a:t>
            </a:r>
            <a:r>
              <a:rPr lang="en-US" sz="3600" dirty="0"/>
              <a:t>o je </a:t>
            </a:r>
            <a:r>
              <a:rPr lang="en-US" sz="3600" dirty="0" err="1"/>
              <a:t>danas</a:t>
            </a:r>
            <a:r>
              <a:rPr lang="en-US" sz="3600" dirty="0"/>
              <a:t> </a:t>
            </a:r>
            <a:r>
              <a:rPr lang="en-US" sz="3600" dirty="0" err="1"/>
              <a:t>dosta</a:t>
            </a:r>
            <a:r>
              <a:rPr lang="en-US" sz="3600" dirty="0"/>
              <a:t> </a:t>
            </a:r>
            <a:r>
              <a:rPr lang="sl-SI" sz="3600" dirty="0"/>
              <a:t>č</a:t>
            </a:r>
            <a:r>
              <a:rPr lang="en-US" sz="3600" dirty="0" err="1" smtClean="0"/>
              <a:t>est</a:t>
            </a:r>
            <a:r>
              <a:rPr lang="en-US" sz="3600" dirty="0" smtClean="0"/>
              <a:t> </a:t>
            </a:r>
            <a:r>
              <a:rPr lang="en-US" sz="3600" dirty="0" err="1" smtClean="0"/>
              <a:t>siu</a:t>
            </a:r>
            <a:r>
              <a:rPr lang="sl-SI" sz="3600" dirty="0"/>
              <a:t>č</a:t>
            </a:r>
            <a:r>
              <a:rPr lang="en-US" sz="3600" dirty="0" err="1" smtClean="0"/>
              <a:t>aj</a:t>
            </a:r>
            <a:r>
              <a:rPr lang="en-US" sz="3600" dirty="0"/>
              <a:t>, </a:t>
            </a:r>
            <a:r>
              <a:rPr lang="en-US" sz="3600" dirty="0" err="1"/>
              <a:t>tj</a:t>
            </a:r>
            <a:r>
              <a:rPr lang="en-US" sz="3600" dirty="0"/>
              <a:t>. </a:t>
            </a:r>
            <a:r>
              <a:rPr lang="en-US" sz="3600" dirty="0" smtClean="0"/>
              <a:t>ja</a:t>
            </a:r>
            <a:r>
              <a:rPr lang="sr-Latn-ME" sz="3600" dirty="0" smtClean="0"/>
              <a:t>č</a:t>
            </a:r>
            <a:r>
              <a:rPr lang="en-US" sz="3600" dirty="0" err="1" smtClean="0"/>
              <a:t>anja</a:t>
            </a:r>
            <a:r>
              <a:rPr lang="en-US" sz="3600" dirty="0" smtClean="0"/>
              <a:t> me</a:t>
            </a:r>
            <a:r>
              <a:rPr lang="sr-Latn-ME" sz="3600" dirty="0" smtClean="0"/>
              <a:t>đ</a:t>
            </a:r>
            <a:r>
              <a:rPr lang="en-US" sz="3600" dirty="0" err="1" smtClean="0"/>
              <a:t>unarodnog</a:t>
            </a:r>
            <a:r>
              <a:rPr lang="en-US" sz="3600" dirty="0" smtClean="0"/>
              <a:t> polo</a:t>
            </a:r>
            <a:r>
              <a:rPr lang="sr-Latn-ME" sz="3600" dirty="0" smtClean="0"/>
              <a:t>ž</a:t>
            </a:r>
            <a:r>
              <a:rPr lang="en-US" sz="3600" dirty="0" err="1" smtClean="0"/>
              <a:t>aja</a:t>
            </a:r>
            <a:r>
              <a:rPr lang="en-US" sz="3600" dirty="0" smtClean="0"/>
              <a:t> </a:t>
            </a:r>
            <a:r>
              <a:rPr lang="sl-SI" sz="3600" dirty="0"/>
              <a:t>n</a:t>
            </a:r>
            <a:r>
              <a:rPr lang="en-US" sz="3600" dirty="0"/>
              <a:t>a</a:t>
            </a:r>
            <a:r>
              <a:rPr lang="sl-SI" sz="3600" dirty="0"/>
              <a:t>c</a:t>
            </a:r>
            <a:r>
              <a:rPr lang="en-US" sz="3600" dirty="0" err="1"/>
              <a:t>onalne</a:t>
            </a:r>
            <a:r>
              <a:rPr lang="en-US" sz="3600" dirty="0"/>
              <a:t> </a:t>
            </a:r>
            <a:r>
              <a:rPr lang="en-US" sz="3600" dirty="0" err="1"/>
              <a:t>valute</a:t>
            </a:r>
            <a:r>
              <a:rPr lang="sl-SI" sz="3600" dirty="0"/>
              <a:t>.</a:t>
            </a:r>
            <a:endParaRPr lang="en-US" sz="36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4503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AD29E-4D92-4C77-A036-175E126EA0C1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5D830-F879-4B6F-A085-3AF325FEB9FF}" type="slidenum">
              <a:rPr lang="en-US"/>
              <a:pPr/>
              <a:t>33</a:t>
            </a:fld>
            <a:endParaRPr lang="en-US"/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540913"/>
            <a:ext cx="10515600" cy="5636050"/>
          </a:xfrm>
        </p:spPr>
        <p:txBody>
          <a:bodyPr>
            <a:normAutofit/>
          </a:bodyPr>
          <a:lstStyle/>
          <a:p>
            <a:pPr lvl="1" algn="just">
              <a:buFontTx/>
              <a:buNone/>
            </a:pPr>
            <a:r>
              <a:rPr lang="en-US" sz="3600" dirty="0"/>
              <a:t>2) </a:t>
            </a:r>
            <a:r>
              <a:rPr lang="en-US" sz="3600" dirty="0" err="1"/>
              <a:t>Zbog</a:t>
            </a:r>
            <a:r>
              <a:rPr lang="en-US" sz="3600" dirty="0"/>
              <a:t> </a:t>
            </a:r>
            <a:r>
              <a:rPr lang="en-US" sz="3600" dirty="0" err="1"/>
              <a:t>investicionih</a:t>
            </a:r>
            <a:r>
              <a:rPr lang="en-US" sz="3600" dirty="0"/>
              <a:t> </a:t>
            </a:r>
            <a:r>
              <a:rPr lang="en-US" sz="3600" dirty="0" err="1"/>
              <a:t>dugova</a:t>
            </a:r>
            <a:r>
              <a:rPr lang="en-US" sz="3600" dirty="0"/>
              <a:t>, </a:t>
            </a:r>
            <a:r>
              <a:rPr lang="en-US" sz="3600" dirty="0" err="1"/>
              <a:t>koji</a:t>
            </a:r>
            <a:r>
              <a:rPr lang="en-US" sz="3600" dirty="0"/>
              <a:t> </a:t>
            </a:r>
            <a:r>
              <a:rPr lang="en-US" sz="3600" dirty="0" err="1"/>
              <a:t>su</a:t>
            </a:r>
            <a:r>
              <a:rPr lang="en-US" sz="3600" dirty="0"/>
              <a:t> </a:t>
            </a:r>
            <a:r>
              <a:rPr lang="en-US" sz="3600" dirty="0" err="1"/>
              <a:t>nastali</a:t>
            </a:r>
            <a:r>
              <a:rPr lang="en-US" sz="3600" dirty="0"/>
              <a:t> </a:t>
            </a:r>
            <a:r>
              <a:rPr lang="en-US" sz="3600" dirty="0" err="1"/>
              <a:t>kao</a:t>
            </a:r>
            <a:r>
              <a:rPr lang="en-US" sz="3600" dirty="0"/>
              <a:t> </a:t>
            </a:r>
            <a:r>
              <a:rPr lang="en-US" sz="3600" dirty="0" err="1" smtClean="0"/>
              <a:t>posl</a:t>
            </a:r>
            <a:r>
              <a:rPr lang="sr-Latn-ME" sz="3600" dirty="0" smtClean="0"/>
              <a:t>j</a:t>
            </a:r>
            <a:r>
              <a:rPr lang="en-US" sz="3600" dirty="0" err="1" smtClean="0"/>
              <a:t>edica</a:t>
            </a:r>
            <a:r>
              <a:rPr lang="en-US" sz="3600" dirty="0" smtClean="0"/>
              <a:t> </a:t>
            </a:r>
            <a:r>
              <a:rPr lang="sl-SI" sz="3600" dirty="0"/>
              <a:t>š</a:t>
            </a:r>
            <a:r>
              <a:rPr lang="en-US" sz="3600" dirty="0" err="1" smtClean="0"/>
              <a:t>tednje</a:t>
            </a:r>
            <a:r>
              <a:rPr lang="en-US" sz="3600" dirty="0" smtClean="0"/>
              <a:t> </a:t>
            </a:r>
            <a:r>
              <a:rPr lang="en-US" sz="3600" dirty="0" err="1"/>
              <a:t>ili</a:t>
            </a:r>
            <a:r>
              <a:rPr lang="en-US" sz="3600" dirty="0"/>
              <a:t> </a:t>
            </a:r>
            <a:r>
              <a:rPr lang="en-US" sz="3600" dirty="0" err="1"/>
              <a:t>ak</a:t>
            </a:r>
            <a:r>
              <a:rPr lang="sl-SI" sz="3600" dirty="0"/>
              <a:t>umulacije</a:t>
            </a:r>
            <a:r>
              <a:rPr lang="en-US" sz="3600" dirty="0"/>
              <a:t>, </a:t>
            </a:r>
            <a:r>
              <a:rPr lang="en-US" sz="3600" dirty="0" smtClean="0"/>
              <a:t>obi</a:t>
            </a:r>
            <a:r>
              <a:rPr lang="sl-SI" sz="3600" dirty="0"/>
              <a:t>č</a:t>
            </a:r>
            <a:r>
              <a:rPr lang="en-US" sz="3600" dirty="0" smtClean="0"/>
              <a:t>no </a:t>
            </a:r>
            <a:r>
              <a:rPr lang="en-US" sz="3600" dirty="0" err="1"/>
              <a:t>zemlja</a:t>
            </a:r>
            <a:r>
              <a:rPr lang="en-US" sz="3600" dirty="0"/>
              <a:t> </a:t>
            </a:r>
            <a:r>
              <a:rPr lang="en-US" sz="3600" dirty="0" err="1"/>
              <a:t>koje</a:t>
            </a:r>
            <a:r>
              <a:rPr lang="en-US" sz="3600" dirty="0"/>
              <a:t> </a:t>
            </a:r>
            <a:r>
              <a:rPr lang="en-US" sz="3600" dirty="0" err="1"/>
              <a:t>oskud</a:t>
            </a:r>
            <a:r>
              <a:rPr lang="sl-SI" sz="3600" dirty="0"/>
              <a:t>ij</a:t>
            </a:r>
            <a:r>
              <a:rPr lang="en-US" sz="3600" dirty="0" err="1"/>
              <a:t>evaju</a:t>
            </a:r>
            <a:r>
              <a:rPr lang="en-US" sz="3600" dirty="0"/>
              <a:t> </a:t>
            </a:r>
            <a:r>
              <a:rPr lang="en-US" sz="3600" dirty="0" err="1"/>
              <a:t>kapitalom</a:t>
            </a:r>
            <a:r>
              <a:rPr lang="en-US" sz="3600" dirty="0"/>
              <a:t> </a:t>
            </a:r>
            <a:r>
              <a:rPr lang="en-US" sz="3600" dirty="0" err="1"/>
              <a:t>potrebnim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razvoj</a:t>
            </a:r>
            <a:r>
              <a:rPr lang="en-US" sz="3600" dirty="0"/>
              <a:t>. </a:t>
            </a:r>
            <a:endParaRPr lang="sr-Latn-ME" sz="3600" dirty="0" smtClean="0"/>
          </a:p>
          <a:p>
            <a:pPr lvl="1" algn="just">
              <a:buFontTx/>
              <a:buNone/>
            </a:pPr>
            <a:r>
              <a:rPr lang="sr-Latn-ME" sz="3600" dirty="0" smtClean="0"/>
              <a:t>N</a:t>
            </a:r>
            <a:r>
              <a:rPr lang="en-US" sz="3600" dirty="0" smtClean="0"/>
              <a:t>era</a:t>
            </a:r>
            <a:r>
              <a:rPr lang="sl-SI" sz="3600" dirty="0"/>
              <a:t>zvijene</a:t>
            </a:r>
            <a:r>
              <a:rPr lang="en-US" sz="3600" b="1" dirty="0"/>
              <a:t> </a:t>
            </a:r>
            <a:r>
              <a:rPr lang="en-US" sz="3600" dirty="0"/>
              <a:t>d</a:t>
            </a:r>
            <a:r>
              <a:rPr lang="sl-SI" sz="3600" dirty="0" smtClean="0"/>
              <a:t>rž</a:t>
            </a:r>
            <a:r>
              <a:rPr lang="en-US" sz="3600" dirty="0" err="1" smtClean="0"/>
              <a:t>ave</a:t>
            </a:r>
            <a:r>
              <a:rPr lang="en-US" sz="3600" dirty="0"/>
              <a:t>, da bi </a:t>
            </a:r>
            <a:r>
              <a:rPr lang="en-US" sz="3600" dirty="0" err="1"/>
              <a:t>podstakle</a:t>
            </a:r>
            <a:r>
              <a:rPr lang="en-US" sz="3600" dirty="0"/>
              <a:t> </a:t>
            </a:r>
            <a:r>
              <a:rPr lang="en-US" sz="3600" dirty="0" err="1"/>
              <a:t>svoj</a:t>
            </a:r>
            <a:r>
              <a:rPr lang="en-US" sz="3600" dirty="0"/>
              <a:t> </a:t>
            </a:r>
            <a:r>
              <a:rPr lang="en-US" sz="3600" dirty="0" err="1"/>
              <a:t>ekonomski</a:t>
            </a:r>
            <a:r>
              <a:rPr lang="en-US" sz="3600" dirty="0"/>
              <a:t> </a:t>
            </a:r>
            <a:r>
              <a:rPr lang="en-US" sz="3600" dirty="0" err="1"/>
              <a:t>razvoj</a:t>
            </a:r>
            <a:r>
              <a:rPr lang="en-US" sz="3600" dirty="0"/>
              <a:t>, </a:t>
            </a:r>
            <a:r>
              <a:rPr lang="en-US" sz="3600" dirty="0" err="1"/>
              <a:t>uzimaju</a:t>
            </a:r>
            <a:r>
              <a:rPr lang="en-US" sz="3600" dirty="0"/>
              <a:t> </a:t>
            </a:r>
            <a:r>
              <a:rPr lang="en-US" sz="3600" dirty="0" err="1"/>
              <a:t>kredi</a:t>
            </a:r>
            <a:r>
              <a:rPr lang="sl-SI" sz="3600" dirty="0"/>
              <a:t>t</a:t>
            </a:r>
            <a:r>
              <a:rPr lang="en-US" sz="3600" dirty="0"/>
              <a:t> </a:t>
            </a:r>
            <a:r>
              <a:rPr lang="en-US" sz="3600" dirty="0" err="1"/>
              <a:t>kod</a:t>
            </a:r>
            <a:r>
              <a:rPr lang="en-US" sz="3600" dirty="0"/>
              <a:t> </a:t>
            </a:r>
            <a:r>
              <a:rPr lang="en-US" sz="3600" dirty="0" err="1"/>
              <a:t>razvi</a:t>
            </a:r>
            <a:r>
              <a:rPr lang="sl-SI" sz="3600" dirty="0"/>
              <a:t>jen</a:t>
            </a:r>
            <a:r>
              <a:rPr lang="en-US" sz="3600" dirty="0" err="1"/>
              <a:t>ih</a:t>
            </a:r>
            <a:r>
              <a:rPr lang="en-US" sz="3600" b="1" dirty="0"/>
              <a:t> </a:t>
            </a:r>
            <a:r>
              <a:rPr lang="en-US" sz="3600" dirty="0" err="1"/>
              <a:t>zemalja</a:t>
            </a:r>
            <a:r>
              <a:rPr lang="en-US" sz="3600" dirty="0"/>
              <a:t> </a:t>
            </a:r>
            <a:r>
              <a:rPr lang="en-US" sz="3600" dirty="0" err="1"/>
              <a:t>bogatih</a:t>
            </a:r>
            <a:r>
              <a:rPr lang="en-US" sz="3600" dirty="0"/>
              <a:t> </a:t>
            </a:r>
            <a:r>
              <a:rPr lang="en-US" sz="3600" dirty="0" err="1" smtClean="0"/>
              <a:t>kapitalom</a:t>
            </a:r>
            <a:r>
              <a:rPr lang="en-US" sz="3600" dirty="0" smtClean="0"/>
              <a:t>.</a:t>
            </a:r>
            <a:endParaRPr lang="sr-Latn-ME" sz="3600" dirty="0" smtClean="0"/>
          </a:p>
          <a:p>
            <a:pPr lvl="1" algn="just">
              <a:buFontTx/>
              <a:buNone/>
            </a:pPr>
            <a:r>
              <a:rPr lang="en-US" sz="3600" dirty="0" err="1" smtClean="0"/>
              <a:t>Ti</a:t>
            </a:r>
            <a:r>
              <a:rPr lang="en-US" sz="3600" dirty="0" smtClean="0"/>
              <a:t> </a:t>
            </a:r>
            <a:r>
              <a:rPr lang="en-US" sz="3600" dirty="0" err="1" smtClean="0"/>
              <a:t>dugovi</a:t>
            </a:r>
            <a:r>
              <a:rPr lang="en-US" sz="3600" dirty="0" smtClean="0"/>
              <a:t> </a:t>
            </a:r>
            <a:r>
              <a:rPr lang="en-US" sz="3600" dirty="0" err="1" smtClean="0"/>
              <a:t>mogu</a:t>
            </a:r>
            <a:r>
              <a:rPr lang="en-US" sz="3600" dirty="0" smtClean="0"/>
              <a:t> </a:t>
            </a:r>
            <a:r>
              <a:rPr lang="en-US" sz="3600" dirty="0" err="1" smtClean="0"/>
              <a:t>biti</a:t>
            </a:r>
            <a:r>
              <a:rPr lang="en-US" sz="3600" dirty="0" smtClean="0"/>
              <a:t> ne </a:t>
            </a:r>
            <a:r>
              <a:rPr lang="en-US" sz="3600" dirty="0" err="1" smtClean="0"/>
              <a:t>samo</a:t>
            </a:r>
            <a:r>
              <a:rPr lang="en-US" sz="3600" dirty="0" smtClean="0"/>
              <a:t> u </a:t>
            </a:r>
            <a:r>
              <a:rPr lang="en-US" sz="3600" dirty="0" err="1" smtClean="0"/>
              <a:t>finansijskom</a:t>
            </a:r>
            <a:r>
              <a:rPr lang="en-US" sz="3600" dirty="0" smtClean="0"/>
              <a:t>, </a:t>
            </a:r>
            <a:r>
              <a:rPr lang="sl-SI" sz="3600" dirty="0" smtClean="0"/>
              <a:t>nego </a:t>
            </a:r>
            <a:r>
              <a:rPr lang="en-US" sz="3600" dirty="0" err="1" smtClean="0"/>
              <a:t>i</a:t>
            </a:r>
            <a:r>
              <a:rPr lang="en-US" sz="3600" dirty="0" smtClean="0"/>
              <a:t> u </a:t>
            </a:r>
            <a:r>
              <a:rPr lang="en-US" sz="3600" dirty="0" err="1" smtClean="0"/>
              <a:t>drugim</a:t>
            </a:r>
            <a:r>
              <a:rPr lang="en-US" sz="3600" dirty="0" smtClean="0"/>
              <a:t> </a:t>
            </a:r>
            <a:r>
              <a:rPr lang="en-US" sz="3600" dirty="0" err="1" smtClean="0"/>
              <a:t>oblicima</a:t>
            </a:r>
            <a:r>
              <a:rPr lang="en-US" sz="3600" dirty="0" smtClean="0"/>
              <a:t>, </a:t>
            </a:r>
            <a:r>
              <a:rPr lang="en-US" sz="3600" dirty="0" err="1" smtClean="0"/>
              <a:t>kao</a:t>
            </a:r>
            <a:r>
              <a:rPr lang="en-US" sz="3600" dirty="0" smtClean="0"/>
              <a:t> </a:t>
            </a:r>
            <a:r>
              <a:rPr lang="en-US" sz="3600" dirty="0" err="1" smtClean="0"/>
              <a:t>npr</a:t>
            </a:r>
            <a:r>
              <a:rPr lang="en-US" sz="3600" dirty="0" smtClean="0"/>
              <a:t>. </a:t>
            </a:r>
            <a:r>
              <a:rPr lang="en-US" sz="3600" dirty="0" err="1" smtClean="0"/>
              <a:t>opremi</a:t>
            </a:r>
            <a:r>
              <a:rPr lang="en-US" sz="3600" dirty="0" smtClean="0"/>
              <a:t>, </a:t>
            </a:r>
            <a:r>
              <a:rPr lang="en-US" sz="3600" dirty="0" err="1" smtClean="0"/>
              <a:t>sirovinama</a:t>
            </a:r>
            <a:r>
              <a:rPr lang="en-US" sz="3600" dirty="0" smtClean="0"/>
              <a:t>, </a:t>
            </a:r>
            <a:r>
              <a:rPr lang="en-US" sz="3600" dirty="0" err="1" smtClean="0"/>
              <a:t>naoru</a:t>
            </a:r>
            <a:r>
              <a:rPr lang="sl-SI" sz="3600" dirty="0"/>
              <a:t>ž</a:t>
            </a:r>
            <a:r>
              <a:rPr lang="en-US" sz="3600" dirty="0" err="1" smtClean="0"/>
              <a:t>anju</a:t>
            </a:r>
            <a:r>
              <a:rPr lang="en-US" sz="3600" dirty="0" smtClean="0"/>
              <a:t>, </a:t>
            </a:r>
            <a:r>
              <a:rPr lang="en-US" sz="3600" dirty="0" err="1" smtClean="0"/>
              <a:t>robama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dr.</a:t>
            </a:r>
          </a:p>
          <a:p>
            <a:pPr lvl="1" algn="just">
              <a:buFontTx/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1381383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AD8B8-571B-4D5B-87E8-38F38EA7852A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28E9-0CF7-48F1-808A-0BDAF62EEFB5}" type="slidenum">
              <a:rPr lang="en-US"/>
              <a:pPr/>
              <a:t>34</a:t>
            </a:fld>
            <a:endParaRPr lang="en-US"/>
          </a:p>
        </p:txBody>
      </p:sp>
      <p:sp>
        <p:nvSpPr>
          <p:cNvPr id="444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5914" y="798490"/>
            <a:ext cx="10387885" cy="5378473"/>
          </a:xfrm>
        </p:spPr>
        <p:txBody>
          <a:bodyPr>
            <a:normAutofit/>
          </a:bodyPr>
          <a:lstStyle/>
          <a:p>
            <a:pPr lvl="1" algn="just">
              <a:buFontTx/>
              <a:buNone/>
            </a:pPr>
            <a:r>
              <a:rPr lang="sl-SI" sz="3600" dirty="0" smtClean="0"/>
              <a:t>3)</a:t>
            </a:r>
            <a:r>
              <a:rPr lang="en-US" sz="3600" dirty="0" err="1" smtClean="0"/>
              <a:t>Zbog</a:t>
            </a:r>
            <a:r>
              <a:rPr lang="en-US" sz="3600" dirty="0" smtClean="0"/>
              <a:t> </a:t>
            </a:r>
            <a:r>
              <a:rPr lang="en-US" sz="3600" dirty="0" err="1"/>
              <a:t>smanjenja</a:t>
            </a:r>
            <a:r>
              <a:rPr lang="en-US" sz="3600" dirty="0"/>
              <a:t> </a:t>
            </a:r>
            <a:r>
              <a:rPr lang="en-US" sz="3600" dirty="0" err="1"/>
              <a:t>deficita</a:t>
            </a:r>
            <a:r>
              <a:rPr lang="en-US" sz="3600" dirty="0"/>
              <a:t> u </a:t>
            </a:r>
            <a:r>
              <a:rPr lang="en-US" sz="3600" dirty="0" err="1"/>
              <a:t>platnom</a:t>
            </a:r>
            <a:r>
              <a:rPr lang="en-US" sz="3600" dirty="0"/>
              <a:t> </a:t>
            </a:r>
            <a:r>
              <a:rPr lang="en-US" sz="3600" dirty="0" err="1"/>
              <a:t>bilansu</a:t>
            </a:r>
            <a:r>
              <a:rPr lang="en-US" sz="3600" dirty="0"/>
              <a:t>,</a:t>
            </a:r>
          </a:p>
          <a:p>
            <a:pPr algn="just">
              <a:buFontTx/>
              <a:buNone/>
            </a:pPr>
            <a:r>
              <a:rPr lang="sl-SI" sz="3600" dirty="0"/>
              <a:t>     </a:t>
            </a:r>
            <a:r>
              <a:rPr lang="en-US" sz="3600" dirty="0"/>
              <a:t>4) </a:t>
            </a:r>
            <a:r>
              <a:rPr lang="en-US" sz="3600" dirty="0" err="1"/>
              <a:t>Zbog</a:t>
            </a:r>
            <a:r>
              <a:rPr lang="en-US" sz="3600" dirty="0"/>
              <a:t> </a:t>
            </a:r>
            <a:r>
              <a:rPr lang="en-US" sz="3600" dirty="0" err="1"/>
              <a:t>finansiranja</a:t>
            </a:r>
            <a:r>
              <a:rPr lang="en-US" sz="3600" dirty="0"/>
              <a:t> </a:t>
            </a:r>
            <a:r>
              <a:rPr lang="en-US" sz="3600" dirty="0" err="1"/>
              <a:t>deficita</a:t>
            </a:r>
            <a:r>
              <a:rPr lang="en-US" sz="3600" dirty="0"/>
              <a:t> </a:t>
            </a:r>
            <a:r>
              <a:rPr lang="en-US" sz="3600" dirty="0" smtClean="0"/>
              <a:t>bud</a:t>
            </a:r>
            <a:r>
              <a:rPr lang="sl-SI" sz="3600" dirty="0"/>
              <a:t>ž</a:t>
            </a:r>
            <a:r>
              <a:rPr lang="en-US" sz="3600" dirty="0" smtClean="0"/>
              <a:t>eta</a:t>
            </a:r>
            <a:r>
              <a:rPr lang="en-US" sz="3600" dirty="0"/>
              <a:t>, </a:t>
            </a:r>
            <a:r>
              <a:rPr lang="en-US" sz="3600" dirty="0" err="1"/>
              <a:t>vezanog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visoke</a:t>
            </a:r>
            <a:r>
              <a:rPr lang="en-US" sz="3600" dirty="0"/>
              <a:t> </a:t>
            </a:r>
            <a:r>
              <a:rPr lang="en-US" sz="3600" dirty="0" err="1"/>
              <a:t>vojne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druge</a:t>
            </a:r>
            <a:r>
              <a:rPr lang="en-US" sz="3600" dirty="0"/>
              <a:t> ne</a:t>
            </a:r>
            <a:r>
              <a:rPr lang="sl-SI" sz="3600" dirty="0"/>
              <a:t>p</a:t>
            </a:r>
            <a:r>
              <a:rPr lang="en-US" sz="3600" dirty="0"/>
              <a:t>r</a:t>
            </a:r>
            <a:r>
              <a:rPr lang="sl-SI" sz="3600" dirty="0"/>
              <a:t>iv</a:t>
            </a:r>
            <a:r>
              <a:rPr lang="en-US" sz="3600" dirty="0" err="1"/>
              <a:t>edne</a:t>
            </a:r>
            <a:r>
              <a:rPr lang="en-US" sz="3600" dirty="0"/>
              <a:t> </a:t>
            </a:r>
            <a:r>
              <a:rPr lang="en-US" sz="3600" dirty="0" err="1"/>
              <a:t>rashode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buFontTx/>
              <a:buNone/>
            </a:pPr>
            <a:r>
              <a:rPr lang="en-US" sz="3600" dirty="0" err="1" smtClean="0"/>
              <a:t>Ovakvi</a:t>
            </a:r>
            <a:r>
              <a:rPr lang="en-US" sz="3600" dirty="0" smtClean="0"/>
              <a:t> </a:t>
            </a:r>
            <a:r>
              <a:rPr lang="en-US" sz="3600" dirty="0" err="1"/>
              <a:t>dugovi</a:t>
            </a:r>
            <a:r>
              <a:rPr lang="en-US" sz="3600" dirty="0"/>
              <a:t> se </a:t>
            </a:r>
            <a:r>
              <a:rPr lang="sl-SI" sz="3600" dirty="0"/>
              <a:t>č</a:t>
            </a:r>
            <a:r>
              <a:rPr lang="en-US" sz="3600" dirty="0" err="1" smtClean="0"/>
              <a:t>esto</a:t>
            </a:r>
            <a:r>
              <a:rPr lang="en-US" sz="3600" dirty="0" smtClean="0"/>
              <a:t> </a:t>
            </a:r>
            <a:r>
              <a:rPr lang="en-US" sz="3600" dirty="0" err="1"/>
              <a:t>nazivaju</a:t>
            </a:r>
            <a:r>
              <a:rPr lang="en-US" sz="3600" dirty="0"/>
              <a:t> </a:t>
            </a:r>
            <a:r>
              <a:rPr lang="en-US" sz="3600" dirty="0" err="1"/>
              <a:t>mrtvi</a:t>
            </a:r>
            <a:r>
              <a:rPr lang="en-US" sz="3600" dirty="0"/>
              <a:t> </a:t>
            </a:r>
            <a:r>
              <a:rPr lang="en-US" sz="3600" dirty="0" err="1"/>
              <a:t>dugovi</a:t>
            </a:r>
            <a:r>
              <a:rPr lang="en-US" sz="3600" dirty="0"/>
              <a:t>, s </a:t>
            </a:r>
            <a:r>
              <a:rPr lang="en-US" sz="3600" dirty="0" err="1"/>
              <a:t>obzirom</a:t>
            </a:r>
            <a:r>
              <a:rPr lang="en-US" sz="3600" dirty="0"/>
              <a:t>  da ne </a:t>
            </a:r>
            <a:r>
              <a:rPr lang="en-US" sz="3600" dirty="0" err="1"/>
              <a:t>doprinose</a:t>
            </a:r>
            <a:r>
              <a:rPr lang="en-US" sz="3600" dirty="0"/>
              <a:t> </a:t>
            </a:r>
            <a:r>
              <a:rPr lang="en-US" sz="3600" dirty="0" err="1"/>
              <a:t>porastu</a:t>
            </a:r>
            <a:r>
              <a:rPr lang="en-US" sz="3600" dirty="0"/>
              <a:t> </a:t>
            </a:r>
            <a:r>
              <a:rPr lang="en-US" sz="3600" dirty="0" err="1"/>
              <a:t>nacionalnog</a:t>
            </a:r>
            <a:r>
              <a:rPr lang="en-US" sz="3600" dirty="0"/>
              <a:t> </a:t>
            </a:r>
            <a:r>
              <a:rPr lang="en-US" sz="3600" dirty="0" err="1" smtClean="0"/>
              <a:t>dohotka</a:t>
            </a:r>
            <a:r>
              <a:rPr lang="sr-Latn-ME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5506271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4CA9C-4471-4B6F-A54C-37A030B8EEA3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7B7EC-6627-48A1-B8C8-20080DBF16A6}" type="slidenum">
              <a:rPr lang="en-US"/>
              <a:pPr/>
              <a:t>35</a:t>
            </a:fld>
            <a:endParaRPr lang="en-US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579549"/>
            <a:ext cx="10515600" cy="5597414"/>
          </a:xfrm>
        </p:spPr>
        <p:txBody>
          <a:bodyPr>
            <a:normAutofit/>
          </a:bodyPr>
          <a:lstStyle/>
          <a:p>
            <a:pPr marL="609600" indent="-609600" algn="just">
              <a:buNone/>
            </a:pPr>
            <a:r>
              <a:rPr lang="en-US" sz="3600" dirty="0"/>
              <a:t>2) DOBROVOLJNI I PRINUDNI ZAJMOVI</a:t>
            </a:r>
          </a:p>
          <a:p>
            <a:pPr marL="609600" indent="-609600" algn="just">
              <a:buNone/>
            </a:pPr>
            <a:r>
              <a:rPr lang="en-US" sz="3600" dirty="0" err="1"/>
              <a:t>Dobrovoljni</a:t>
            </a:r>
            <a:r>
              <a:rPr lang="en-US" sz="3600" dirty="0"/>
              <a:t> </a:t>
            </a:r>
            <a:r>
              <a:rPr lang="en-US" sz="3600" dirty="0" err="1"/>
              <a:t>zajmovi</a:t>
            </a:r>
            <a:r>
              <a:rPr lang="en-US" sz="3600" dirty="0"/>
              <a:t> se </a:t>
            </a:r>
            <a:r>
              <a:rPr lang="en-US" sz="3600" dirty="0" err="1"/>
              <a:t>zasnivaju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osnovnim</a:t>
            </a:r>
            <a:r>
              <a:rPr lang="en-US" sz="3600" dirty="0"/>
              <a:t> </a:t>
            </a:r>
            <a:r>
              <a:rPr lang="en-US" sz="3600" dirty="0" err="1"/>
              <a:t>interesima</a:t>
            </a:r>
            <a:r>
              <a:rPr lang="en-US" sz="3600" dirty="0"/>
              <a:t> </a:t>
            </a:r>
            <a:r>
              <a:rPr lang="en-US" sz="3600" dirty="0" err="1"/>
              <a:t>upisnika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, </a:t>
            </a:r>
            <a:r>
              <a:rPr lang="en-US" sz="3600" dirty="0" err="1"/>
              <a:t>dok</a:t>
            </a:r>
            <a:r>
              <a:rPr lang="en-US" sz="3600" b="1" dirty="0"/>
              <a:t> </a:t>
            </a:r>
            <a:r>
              <a:rPr lang="en-US" sz="3600" dirty="0"/>
              <a:t>se </a:t>
            </a:r>
            <a:r>
              <a:rPr lang="en-US" sz="3600" dirty="0" err="1"/>
              <a:t>kod</a:t>
            </a:r>
            <a:r>
              <a:rPr lang="en-US" sz="3600" dirty="0"/>
              <a:t> </a:t>
            </a:r>
            <a:r>
              <a:rPr lang="sl-SI" sz="3600" dirty="0"/>
              <a:t>nekih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en-US" sz="3600" dirty="0" err="1"/>
              <a:t>redovno</a:t>
            </a:r>
            <a:r>
              <a:rPr lang="en-US" sz="3600" dirty="0"/>
              <a:t> </a:t>
            </a:r>
            <a:r>
              <a:rPr lang="en-US" sz="3600" dirty="0" err="1"/>
              <a:t>koristi</a:t>
            </a:r>
            <a:r>
              <a:rPr lang="en-US" sz="3600" dirty="0"/>
              <a:t> </a:t>
            </a:r>
            <a:r>
              <a:rPr lang="en-US" sz="3600" dirty="0" err="1"/>
              <a:t>prinudom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pritiskom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nosioce</a:t>
            </a:r>
            <a:r>
              <a:rPr lang="en-US" sz="3600" dirty="0"/>
              <a:t> </a:t>
            </a:r>
            <a:r>
              <a:rPr lang="en-US" sz="3600" dirty="0" err="1"/>
              <a:t>dobdaka</a:t>
            </a:r>
            <a:r>
              <a:rPr lang="en-US" sz="3600" dirty="0" smtClean="0"/>
              <a:t>.</a:t>
            </a:r>
            <a:endParaRPr lang="sr-Latn-ME" sz="3600" dirty="0" smtClean="0"/>
          </a:p>
          <a:p>
            <a:pPr marL="609600" indent="-609600" algn="just">
              <a:buNone/>
            </a:pPr>
            <a:r>
              <a:rPr lang="en-US" sz="3600" dirty="0" smtClean="0"/>
              <a:t> </a:t>
            </a:r>
            <a:r>
              <a:rPr lang="en-US" sz="3600" dirty="0" err="1"/>
              <a:t>Postoje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patriotski</a:t>
            </a:r>
            <a:r>
              <a:rPr lang="en-US" sz="3600" dirty="0"/>
              <a:t> </a:t>
            </a:r>
            <a:r>
              <a:rPr lang="en-US" sz="3600" dirty="0" err="1"/>
              <a:t>zajmovi</a:t>
            </a:r>
            <a:r>
              <a:rPr lang="en-US" sz="3600" dirty="0"/>
              <a:t>. U </a:t>
            </a:r>
            <a:r>
              <a:rPr lang="en-US" sz="3600" dirty="0" err="1"/>
              <a:t>prikupljanju</a:t>
            </a:r>
            <a:r>
              <a:rPr lang="en-US" sz="3600" dirty="0"/>
              <a:t> </a:t>
            </a:r>
            <a:r>
              <a:rPr lang="en-US" sz="3600" dirty="0" err="1"/>
              <a:t>sredstava</a:t>
            </a:r>
            <a:r>
              <a:rPr lang="en-US" sz="3600" dirty="0"/>
              <a:t>, </a:t>
            </a:r>
            <a:r>
              <a:rPr lang="en-US" sz="3600" dirty="0" err="1"/>
              <a:t>putem</a:t>
            </a:r>
            <a:r>
              <a:rPr lang="en-US" sz="3600" dirty="0"/>
              <a:t> </a:t>
            </a:r>
            <a:r>
              <a:rPr lang="en-US" sz="3600" dirty="0" err="1"/>
              <a:t>ovih</a:t>
            </a:r>
            <a:r>
              <a:rPr lang="en-US" sz="3600" dirty="0"/>
              <a:t> </a:t>
            </a:r>
            <a:r>
              <a:rPr lang="en-US" sz="3600" dirty="0" err="1"/>
              <a:t>zajmova</a:t>
            </a:r>
            <a:r>
              <a:rPr lang="en-US" sz="3600" dirty="0"/>
              <a:t>,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en-US" sz="3600" dirty="0"/>
              <a:t>se </a:t>
            </a:r>
            <a:r>
              <a:rPr lang="en-US" sz="3600" dirty="0" err="1"/>
              <a:t>koristi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oslanja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patriotska</a:t>
            </a:r>
            <a:r>
              <a:rPr lang="en-US" sz="3600" dirty="0"/>
              <a:t> </a:t>
            </a:r>
            <a:r>
              <a:rPr lang="en-US" sz="3600" dirty="0" err="1" smtClean="0"/>
              <a:t>ose</a:t>
            </a:r>
            <a:r>
              <a:rPr lang="sl-SI" sz="3600" dirty="0"/>
              <a:t>ć</a:t>
            </a:r>
            <a:r>
              <a:rPr lang="en-US" sz="3600" dirty="0" err="1" smtClean="0"/>
              <a:t>anja</a:t>
            </a:r>
            <a:r>
              <a:rPr lang="en-US" sz="3600" dirty="0" smtClean="0"/>
              <a:t> </a:t>
            </a:r>
            <a:r>
              <a:rPr lang="en-US" sz="3600" dirty="0" err="1"/>
              <a:t>upisnika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6620045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AB9C3-AD1E-49E2-A17E-C13114AFDC27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EC967-557E-404E-9475-9B90B58109BD}" type="slidenum">
              <a:rPr lang="en-US"/>
              <a:pPr/>
              <a:t>36</a:t>
            </a:fld>
            <a:endParaRPr lang="en-US"/>
          </a:p>
        </p:txBody>
      </p:sp>
      <p:sp>
        <p:nvSpPr>
          <p:cNvPr id="445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425003"/>
            <a:ext cx="10515600" cy="5751960"/>
          </a:xfrm>
        </p:spPr>
        <p:txBody>
          <a:bodyPr/>
          <a:lstStyle/>
          <a:p>
            <a:pPr marL="742950" indent="-742950" algn="just">
              <a:lnSpc>
                <a:spcPct val="90000"/>
              </a:lnSpc>
              <a:buFontTx/>
              <a:buAutoNum type="alphaLcParenR"/>
            </a:pPr>
            <a:r>
              <a:rPr lang="en-US" sz="3600" b="1" dirty="0" err="1" smtClean="0"/>
              <a:t>Dobrovoljni</a:t>
            </a:r>
            <a:r>
              <a:rPr lang="en-US" sz="3600" b="1" dirty="0" smtClean="0"/>
              <a:t> </a:t>
            </a:r>
            <a:r>
              <a:rPr lang="en-US" sz="3600" b="1" dirty="0" err="1"/>
              <a:t>zajmovi</a:t>
            </a:r>
            <a:r>
              <a:rPr lang="en-US" sz="3600" b="1" dirty="0"/>
              <a:t> </a:t>
            </a:r>
            <a:endParaRPr lang="sr-Latn-ME" sz="3600" b="1" dirty="0" smtClean="0"/>
          </a:p>
          <a:p>
            <a:pPr algn="just"/>
            <a:r>
              <a:rPr lang="sr-Latn-ME" sz="3600" dirty="0" smtClean="0"/>
              <a:t>Z</a:t>
            </a:r>
            <a:r>
              <a:rPr lang="en-US" sz="3600" dirty="0" err="1" smtClean="0"/>
              <a:t>asnivaju</a:t>
            </a:r>
            <a:r>
              <a:rPr lang="en-US" sz="3600" dirty="0" smtClean="0"/>
              <a:t> </a:t>
            </a:r>
            <a:r>
              <a:rPr lang="en-US" sz="3600" dirty="0" err="1"/>
              <a:t>na</a:t>
            </a:r>
            <a:r>
              <a:rPr lang="en-US" sz="3600" dirty="0"/>
              <a:t> me</a:t>
            </a:r>
            <a:r>
              <a:rPr lang="sl-SI" sz="3600" dirty="0"/>
              <a:t>dj</a:t>
            </a:r>
            <a:r>
              <a:rPr lang="en-US" sz="3600" dirty="0" err="1"/>
              <a:t>usobnom</a:t>
            </a:r>
            <a:r>
              <a:rPr lang="en-US" sz="3600" dirty="0"/>
              <a:t> </a:t>
            </a:r>
            <a:r>
              <a:rPr lang="en-US" sz="3600" dirty="0" err="1"/>
              <a:t>sporazumu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err="1" smtClean="0"/>
              <a:t>ave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sl-SI" sz="3600" dirty="0"/>
              <a:t>n</a:t>
            </a:r>
            <a:r>
              <a:rPr lang="en-US" sz="3600" dirty="0" err="1"/>
              <a:t>osioca</a:t>
            </a:r>
            <a:r>
              <a:rPr lang="en-US" sz="3600" dirty="0"/>
              <a:t> </a:t>
            </a:r>
            <a:r>
              <a:rPr lang="en-US" sz="3600" dirty="0" err="1"/>
              <a:t>dohotka</a:t>
            </a:r>
            <a:r>
              <a:rPr lang="en-US" sz="3600" dirty="0"/>
              <a:t> u </a:t>
            </a:r>
            <a:r>
              <a:rPr lang="en-US" sz="3600" dirty="0" err="1"/>
              <a:t>kojem</a:t>
            </a:r>
            <a:r>
              <a:rPr lang="en-US" sz="3600" dirty="0"/>
              <a:t> </a:t>
            </a:r>
            <a:r>
              <a:rPr lang="en-US" sz="3600" dirty="0" err="1"/>
              <a:t>postoji</a:t>
            </a:r>
            <a:r>
              <a:rPr lang="en-US" sz="3600" dirty="0"/>
              <a:t> </a:t>
            </a:r>
            <a:r>
              <a:rPr lang="en-US" sz="3600" dirty="0" err="1" smtClean="0"/>
              <a:t>zajedni</a:t>
            </a:r>
            <a:r>
              <a:rPr lang="sl-SI" sz="3600" dirty="0"/>
              <a:t>č</a:t>
            </a:r>
            <a:r>
              <a:rPr lang="en-US" sz="3600" dirty="0" err="1" smtClean="0"/>
              <a:t>ki</a:t>
            </a:r>
            <a:r>
              <a:rPr lang="en-US" sz="3600" dirty="0" smtClean="0"/>
              <a:t> </a:t>
            </a:r>
            <a:r>
              <a:rPr lang="en-US" sz="3600" dirty="0" err="1"/>
              <a:t>interes</a:t>
            </a:r>
            <a:r>
              <a:rPr lang="en-US" sz="3600" dirty="0"/>
              <a:t>, </a:t>
            </a:r>
            <a:r>
              <a:rPr lang="en-US" sz="3600" dirty="0" smtClean="0"/>
              <a:t>obi</a:t>
            </a:r>
            <a:r>
              <a:rPr lang="sl-SI" sz="3600" dirty="0"/>
              <a:t>č</a:t>
            </a:r>
            <a:r>
              <a:rPr lang="en-US" sz="3600" dirty="0" smtClean="0"/>
              <a:t>no </a:t>
            </a:r>
            <a:r>
              <a:rPr lang="en-US" sz="3600" dirty="0"/>
              <a:t>u </a:t>
            </a:r>
            <a:r>
              <a:rPr lang="en-US" sz="3600" dirty="0" err="1"/>
              <a:t>obliku</a:t>
            </a:r>
            <a:r>
              <a:rPr lang="en-US" sz="3600" dirty="0"/>
              <a:t> </a:t>
            </a:r>
            <a:r>
              <a:rPr lang="sl-SI" sz="3600" dirty="0" smtClean="0"/>
              <a:t>već</a:t>
            </a:r>
            <a:r>
              <a:rPr lang="en-US" sz="3600" dirty="0" smtClean="0"/>
              <a:t>e </a:t>
            </a:r>
            <a:r>
              <a:rPr lang="en-US" sz="3600" dirty="0" err="1"/>
              <a:t>kamatne</a:t>
            </a:r>
            <a:r>
              <a:rPr lang="en-US" sz="3600" dirty="0"/>
              <a:t> </a:t>
            </a:r>
            <a:r>
              <a:rPr lang="sl-SI" sz="3600" dirty="0"/>
              <a:t>st</a:t>
            </a:r>
            <a:r>
              <a:rPr lang="en-US" sz="3600" dirty="0" err="1"/>
              <a:t>ope</a:t>
            </a:r>
            <a:r>
              <a:rPr lang="en-US" sz="3600" dirty="0"/>
              <a:t>, </a:t>
            </a:r>
            <a:r>
              <a:rPr lang="en-US" sz="3600" dirty="0" err="1"/>
              <a:t>poreskih</a:t>
            </a:r>
            <a:r>
              <a:rPr lang="en-US" sz="3600" dirty="0"/>
              <a:t> </a:t>
            </a:r>
            <a:r>
              <a:rPr lang="en-US" sz="3600" dirty="0" err="1"/>
              <a:t>ola</a:t>
            </a:r>
            <a:r>
              <a:rPr lang="sl-SI" sz="3600" dirty="0" smtClean="0"/>
              <a:t>kš</a:t>
            </a:r>
            <a:r>
              <a:rPr lang="en-US" sz="3600" dirty="0" err="1" smtClean="0"/>
              <a:t>ica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d</a:t>
            </a:r>
            <a:r>
              <a:rPr lang="sl-SI" sz="3600" dirty="0"/>
              <a:t>ru</a:t>
            </a:r>
            <a:r>
              <a:rPr lang="en-US" sz="3600" dirty="0" err="1"/>
              <a:t>gih</a:t>
            </a:r>
            <a:r>
              <a:rPr lang="en-US" sz="3600" dirty="0"/>
              <a:t> </a:t>
            </a:r>
            <a:r>
              <a:rPr lang="en-US" sz="3600" dirty="0" err="1"/>
              <a:t>pogodnosti</a:t>
            </a:r>
            <a:r>
              <a:rPr lang="en-US" sz="3600" dirty="0"/>
              <a:t>. </a:t>
            </a:r>
            <a:endParaRPr lang="sr-Latn-ME" sz="3600" dirty="0"/>
          </a:p>
          <a:p>
            <a:pPr algn="just"/>
            <a:r>
              <a:rPr lang="en-US" sz="3600" dirty="0" err="1" smtClean="0"/>
              <a:t>Kamata</a:t>
            </a:r>
            <a:r>
              <a:rPr lang="en-US" sz="3600" dirty="0" smtClean="0"/>
              <a:t> </a:t>
            </a:r>
            <a:r>
              <a:rPr lang="en-US" sz="3600" dirty="0"/>
              <a:t>je </a:t>
            </a:r>
            <a:r>
              <a:rPr lang="en-US" sz="3600" dirty="0" err="1"/>
              <a:t>redovno</a:t>
            </a:r>
            <a:r>
              <a:rPr lang="en-US" sz="3600" dirty="0"/>
              <a:t> </a:t>
            </a:r>
            <a:r>
              <a:rPr lang="sl-SI" sz="3600" dirty="0"/>
              <a:t>v</a:t>
            </a:r>
            <a:r>
              <a:rPr lang="en-US" sz="3600" dirty="0" smtClean="0"/>
              <a:t>e</a:t>
            </a:r>
            <a:r>
              <a:rPr lang="sl-SI" sz="3600" dirty="0"/>
              <a:t>ć</a:t>
            </a:r>
            <a:r>
              <a:rPr lang="en-US" sz="3600" dirty="0" smtClean="0"/>
              <a:t>a </a:t>
            </a:r>
            <a:r>
              <a:rPr lang="en-US" sz="3600" dirty="0"/>
              <a:t>od </a:t>
            </a:r>
            <a:r>
              <a:rPr lang="en-US" sz="3600" dirty="0" err="1"/>
              <a:t>bankarske</a:t>
            </a:r>
            <a:r>
              <a:rPr lang="sl-SI" sz="3600" dirty="0"/>
              <a:t> i </a:t>
            </a:r>
            <a:r>
              <a:rPr lang="sl-SI" sz="3600" dirty="0" smtClean="0"/>
              <a:t>trž</a:t>
            </a:r>
            <a:r>
              <a:rPr lang="en-US" sz="3600" dirty="0" err="1" smtClean="0"/>
              <a:t>i</a:t>
            </a:r>
            <a:r>
              <a:rPr lang="sr-Latn-ME" sz="3600" dirty="0" smtClean="0"/>
              <a:t>š</a:t>
            </a:r>
            <a:r>
              <a:rPr lang="en-US" sz="3600" dirty="0" smtClean="0"/>
              <a:t>ne</a:t>
            </a:r>
            <a:r>
              <a:rPr lang="en-US" sz="3600" dirty="0"/>
              <a:t>, a </a:t>
            </a:r>
            <a:r>
              <a:rPr lang="en-US" sz="3600" dirty="0" err="1"/>
              <a:t>sigu</a:t>
            </a:r>
            <a:r>
              <a:rPr lang="sl-SI" sz="3600" dirty="0"/>
              <a:t>rn</a:t>
            </a:r>
            <a:r>
              <a:rPr lang="en-US" sz="3600" dirty="0" err="1"/>
              <a:t>ost</a:t>
            </a:r>
            <a:r>
              <a:rPr lang="en-US" sz="3600" dirty="0"/>
              <a:t> </a:t>
            </a:r>
            <a:r>
              <a:rPr lang="en-US" sz="3600" dirty="0" err="1" smtClean="0"/>
              <a:t>povra</a:t>
            </a:r>
            <a:r>
              <a:rPr lang="sl-SI" sz="3600" dirty="0"/>
              <a:t>ć</a:t>
            </a:r>
            <a:r>
              <a:rPr lang="en-US" sz="3600" dirty="0" err="1" smtClean="0"/>
              <a:t>aja</a:t>
            </a:r>
            <a:r>
              <a:rPr lang="en-US" sz="3600" dirty="0" smtClean="0"/>
              <a:t> </a:t>
            </a:r>
            <a:r>
              <a:rPr lang="en-US" sz="3600" dirty="0" err="1"/>
              <a:t>sredstava</a:t>
            </a:r>
            <a:r>
              <a:rPr lang="en-US" sz="3600" dirty="0"/>
              <a:t>, </a:t>
            </a:r>
            <a:r>
              <a:rPr lang="en-US" sz="3600" dirty="0" err="1"/>
              <a:t>kombinovana</a:t>
            </a:r>
            <a:r>
              <a:rPr lang="en-US" sz="3600" dirty="0"/>
              <a:t> s </a:t>
            </a:r>
            <a:r>
              <a:rPr lang="en-US" sz="3600" dirty="0" err="1"/>
              <a:t>patriotskim</a:t>
            </a:r>
            <a:r>
              <a:rPr lang="en-US" sz="3600" dirty="0"/>
              <a:t> </a:t>
            </a:r>
            <a:r>
              <a:rPr lang="en-US" sz="3600" dirty="0" err="1"/>
              <a:t>elementima</a:t>
            </a:r>
            <a:r>
              <a:rPr lang="en-US" sz="3600" dirty="0"/>
              <a:t>, </a:t>
            </a:r>
            <a:r>
              <a:rPr lang="sl-SI" sz="3600" dirty="0"/>
              <a:t>č</a:t>
            </a:r>
            <a:r>
              <a:rPr lang="sl-SI" sz="3600" dirty="0" smtClean="0"/>
              <a:t>i</a:t>
            </a:r>
            <a:r>
              <a:rPr lang="en-US" sz="3600" dirty="0" err="1"/>
              <a:t>ni</a:t>
            </a:r>
            <a:r>
              <a:rPr lang="en-US" sz="3600" dirty="0"/>
              <a:t> </a:t>
            </a:r>
            <a:r>
              <a:rPr lang="en-US" sz="3600" dirty="0" err="1"/>
              <a:t>ih</a:t>
            </a:r>
            <a:r>
              <a:rPr lang="en-US" sz="3600" dirty="0"/>
              <a:t> </a:t>
            </a:r>
            <a:r>
              <a:rPr lang="en-US" sz="3600" dirty="0" err="1"/>
              <a:t>danas</a:t>
            </a:r>
            <a:r>
              <a:rPr lang="en-US" sz="3600" dirty="0"/>
              <a:t> </a:t>
            </a:r>
            <a:r>
              <a:rPr lang="en-US" sz="3600" dirty="0" err="1"/>
              <a:t>dosta</a:t>
            </a:r>
            <a:r>
              <a:rPr lang="en-US" sz="3600" dirty="0"/>
              <a:t> </a:t>
            </a:r>
            <a:r>
              <a:rPr lang="en-US" sz="3600" dirty="0" err="1" smtClean="0"/>
              <a:t>ra</a:t>
            </a:r>
            <a:r>
              <a:rPr lang="sl-SI" sz="3600" dirty="0"/>
              <a:t>š</a:t>
            </a:r>
            <a:r>
              <a:rPr lang="en-US" sz="3600" dirty="0" err="1" smtClean="0"/>
              <a:t>irenim</a:t>
            </a:r>
            <a:r>
              <a:rPr lang="en-US" sz="3600" dirty="0" smtClean="0"/>
              <a:t> </a:t>
            </a:r>
            <a:r>
              <a:rPr lang="en-US" sz="3600" dirty="0" err="1"/>
              <a:t>oblikom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.</a:t>
            </a:r>
          </a:p>
          <a:p>
            <a:pPr>
              <a:lnSpc>
                <a:spcPct val="90000"/>
              </a:lnSpc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2041727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36853-6742-436A-9725-D17C0D1533FC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96EA6-FA0B-4560-98C2-D5E84D309E18}" type="slidenum">
              <a:rPr lang="en-US"/>
              <a:pPr/>
              <a:t>37</a:t>
            </a:fld>
            <a:endParaRPr lang="en-US"/>
          </a:p>
        </p:txBody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96214"/>
            <a:ext cx="10515600" cy="5880749"/>
          </a:xfrm>
        </p:spPr>
        <p:txBody>
          <a:bodyPr/>
          <a:lstStyle/>
          <a:p>
            <a:pPr algn="just">
              <a:buFontTx/>
              <a:buNone/>
            </a:pPr>
            <a:r>
              <a:rPr lang="en-US" sz="3600" dirty="0"/>
              <a:t>b) </a:t>
            </a:r>
            <a:r>
              <a:rPr lang="en-US" sz="3600" b="1" dirty="0" err="1"/>
              <a:t>Prinudni</a:t>
            </a:r>
            <a:r>
              <a:rPr lang="en-US" sz="3600" b="1" dirty="0"/>
              <a:t> </a:t>
            </a:r>
            <a:r>
              <a:rPr lang="en-US" sz="3600" dirty="0" err="1"/>
              <a:t>javni</a:t>
            </a:r>
            <a:r>
              <a:rPr lang="en-US" sz="3600" dirty="0"/>
              <a:t> </a:t>
            </a:r>
            <a:r>
              <a:rPr lang="en-US" sz="3600" dirty="0" err="1" smtClean="0"/>
              <a:t>dugovi</a:t>
            </a:r>
            <a:endParaRPr lang="sr-Latn-ME" sz="3600" dirty="0" smtClean="0"/>
          </a:p>
          <a:p>
            <a:pPr algn="just"/>
            <a:r>
              <a:rPr lang="en-US" sz="3600" dirty="0" smtClean="0"/>
              <a:t> </a:t>
            </a:r>
            <a:r>
              <a:rPr lang="sr-Latn-ME" sz="3600" dirty="0" smtClean="0"/>
              <a:t>J</a:t>
            </a:r>
            <a:r>
              <a:rPr lang="en-US" sz="3600" dirty="0" err="1" smtClean="0"/>
              <a:t>avijaju</a:t>
            </a:r>
            <a:r>
              <a:rPr lang="en-US" sz="3600" dirty="0" smtClean="0"/>
              <a:t> </a:t>
            </a:r>
            <a:r>
              <a:rPr lang="en-US" sz="3600" dirty="0"/>
              <a:t>u </a:t>
            </a:r>
            <a:r>
              <a:rPr lang="en-US" sz="3600" dirty="0" err="1" smtClean="0"/>
              <a:t>slu</a:t>
            </a:r>
            <a:r>
              <a:rPr lang="sl-SI" sz="3600" dirty="0"/>
              <a:t>č</a:t>
            </a:r>
            <a:r>
              <a:rPr lang="en-US" sz="3600" dirty="0" err="1" smtClean="0"/>
              <a:t>ajevima</a:t>
            </a:r>
            <a:r>
              <a:rPr lang="en-US" sz="3600" dirty="0" smtClean="0"/>
              <a:t> </a:t>
            </a:r>
            <a:r>
              <a:rPr lang="en-US" sz="3600" dirty="0" err="1"/>
              <a:t>kada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en-US" sz="3600" dirty="0" err="1"/>
              <a:t>treba</a:t>
            </a:r>
            <a:r>
              <a:rPr lang="en-US" sz="3600" dirty="0"/>
              <a:t> da </a:t>
            </a:r>
            <a:r>
              <a:rPr lang="en-US" sz="3600" dirty="0" err="1"/>
              <a:t>dod</a:t>
            </a:r>
            <a:r>
              <a:rPr lang="sl-SI" sz="3600" dirty="0"/>
              <a:t>j</a:t>
            </a:r>
            <a:r>
              <a:rPr lang="en-US" sz="3600" dirty="0"/>
              <a:t>e do </a:t>
            </a:r>
            <a:r>
              <a:rPr lang="en-US" sz="3600" dirty="0" err="1" smtClean="0"/>
              <a:t>zna</a:t>
            </a:r>
            <a:r>
              <a:rPr lang="sl-SI" sz="3600" dirty="0"/>
              <a:t>č</a:t>
            </a:r>
            <a:r>
              <a:rPr lang="en-US" sz="3600" dirty="0" err="1" smtClean="0"/>
              <a:t>ajnih</a:t>
            </a:r>
            <a:r>
              <a:rPr lang="en-US" sz="3600" dirty="0" smtClean="0"/>
              <a:t> </a:t>
            </a:r>
            <a:r>
              <a:rPr lang="sl-SI" sz="3600" dirty="0"/>
              <a:t>i</a:t>
            </a:r>
            <a:r>
              <a:rPr lang="en-US" sz="3600" dirty="0" err="1"/>
              <a:t>zvanrednih</a:t>
            </a:r>
            <a:r>
              <a:rPr lang="en-US" sz="3600" dirty="0"/>
              <a:t> </a:t>
            </a:r>
            <a:r>
              <a:rPr lang="en-US" sz="3600" dirty="0" err="1"/>
              <a:t>sredstava</a:t>
            </a:r>
            <a:r>
              <a:rPr lang="en-US" sz="3600" dirty="0"/>
              <a:t>, a </a:t>
            </a:r>
            <a:r>
              <a:rPr lang="en-US" sz="3600" dirty="0" err="1"/>
              <a:t>vlasnici</a:t>
            </a:r>
            <a:r>
              <a:rPr lang="en-US" sz="3600" dirty="0"/>
              <a:t> </a:t>
            </a:r>
            <a:r>
              <a:rPr lang="en-US" sz="3600" dirty="0" err="1"/>
              <a:t>sredstava</a:t>
            </a:r>
            <a:r>
              <a:rPr lang="en-US" sz="3600" dirty="0"/>
              <a:t> </a:t>
            </a:r>
            <a:r>
              <a:rPr lang="en-US" sz="3600" dirty="0" err="1"/>
              <a:t>nisu</a:t>
            </a:r>
            <a:r>
              <a:rPr lang="en-US" sz="3600" dirty="0"/>
              <a:t> </a:t>
            </a:r>
            <a:r>
              <a:rPr lang="en-US" sz="3600" dirty="0" err="1"/>
              <a:t>spremni</a:t>
            </a:r>
            <a:r>
              <a:rPr lang="en-US" sz="3600" dirty="0"/>
              <a:t> da </a:t>
            </a:r>
            <a:r>
              <a:rPr lang="en-US" sz="3600" dirty="0" err="1"/>
              <a:t>joj</a:t>
            </a:r>
            <a:r>
              <a:rPr lang="en-US" sz="3600" dirty="0"/>
              <a:t> </a:t>
            </a:r>
            <a:r>
              <a:rPr lang="sl-SI" sz="3600" dirty="0"/>
              <a:t>p</a:t>
            </a:r>
            <a:r>
              <a:rPr lang="en-US" sz="3600" dirty="0" err="1"/>
              <a:t>rivremeno</a:t>
            </a:r>
            <a:r>
              <a:rPr lang="en-US" sz="3600" dirty="0"/>
              <a:t> </a:t>
            </a:r>
            <a:r>
              <a:rPr lang="sl-SI" sz="3600" dirty="0"/>
              <a:t>u</a:t>
            </a:r>
            <a:r>
              <a:rPr lang="en-US" sz="3600" dirty="0" err="1"/>
              <a:t>stupe</a:t>
            </a:r>
            <a:r>
              <a:rPr lang="en-US" sz="3600" dirty="0"/>
              <a:t> </a:t>
            </a:r>
            <a:r>
              <a:rPr lang="en-US" sz="3600" dirty="0" err="1"/>
              <a:t>svoje</a:t>
            </a:r>
            <a:r>
              <a:rPr lang="en-US" sz="3600" dirty="0"/>
              <a:t> </a:t>
            </a:r>
            <a:r>
              <a:rPr lang="en-US" sz="3600" dirty="0" err="1"/>
              <a:t>dohotke</a:t>
            </a:r>
            <a:r>
              <a:rPr lang="en-US" sz="3600" dirty="0" smtClean="0"/>
              <a:t>.</a:t>
            </a:r>
            <a:endParaRPr lang="sr-Latn-ME" sz="3600" dirty="0" smtClean="0"/>
          </a:p>
          <a:p>
            <a:pPr algn="just"/>
            <a:r>
              <a:rPr lang="en-US" sz="3600" dirty="0" smtClean="0"/>
              <a:t> </a:t>
            </a:r>
            <a:r>
              <a:rPr lang="en-US" sz="3600" dirty="0" err="1"/>
              <a:t>Ovaj</a:t>
            </a:r>
            <a:r>
              <a:rPr lang="en-US" sz="3600" dirty="0"/>
              <a:t> </a:t>
            </a:r>
            <a:r>
              <a:rPr lang="en-US" sz="3600" dirty="0" err="1"/>
              <a:t>oblik</a:t>
            </a:r>
            <a:r>
              <a:rPr lang="en-US" sz="3600" dirty="0"/>
              <a:t> </a:t>
            </a:r>
            <a:r>
              <a:rPr lang="en-US" sz="3600" dirty="0" err="1"/>
              <a:t>dugova</a:t>
            </a:r>
            <a:r>
              <a:rPr lang="en-US" sz="3600" dirty="0"/>
              <a:t> </a:t>
            </a:r>
            <a:r>
              <a:rPr lang="en-US" sz="3600" dirty="0" err="1"/>
              <a:t>nalazi</a:t>
            </a:r>
            <a:r>
              <a:rPr lang="en-US" sz="3600" dirty="0"/>
              <a:t> se </a:t>
            </a:r>
            <a:r>
              <a:rPr lang="en-US" sz="3600" dirty="0" err="1"/>
              <a:t>izme</a:t>
            </a:r>
            <a:r>
              <a:rPr lang="sl-SI" sz="3600" dirty="0"/>
              <a:t>dj</a:t>
            </a:r>
            <a:r>
              <a:rPr lang="en-US" sz="3600" dirty="0"/>
              <a:t>u </a:t>
            </a:r>
            <a:r>
              <a:rPr lang="en-US" sz="3600" dirty="0" err="1"/>
              <a:t>poreza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dobrovoljnih</a:t>
            </a:r>
            <a:r>
              <a:rPr lang="en-US" sz="3600" dirty="0"/>
              <a:t> </a:t>
            </a:r>
            <a:r>
              <a:rPr lang="en-US" sz="3600" dirty="0" err="1"/>
              <a:t>dugova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en-US" sz="3600" dirty="0"/>
              <a:t>se </a:t>
            </a:r>
            <a:r>
              <a:rPr lang="en-US" sz="3600" dirty="0" err="1"/>
              <a:t>obavezuje</a:t>
            </a:r>
            <a:r>
              <a:rPr lang="en-US" sz="3600" dirty="0"/>
              <a:t> da </a:t>
            </a:r>
            <a:r>
              <a:rPr lang="sl-SI" sz="3600" dirty="0"/>
              <a:t>ć</a:t>
            </a:r>
            <a:r>
              <a:rPr lang="en-US" sz="3600" dirty="0" smtClean="0"/>
              <a:t>e </a:t>
            </a:r>
            <a:r>
              <a:rPr lang="en-US" sz="3600" dirty="0" err="1"/>
              <a:t>sredstva</a:t>
            </a:r>
            <a:r>
              <a:rPr lang="en-US" sz="3600" dirty="0"/>
              <a:t> u </a:t>
            </a:r>
            <a:r>
              <a:rPr lang="en-US" sz="3600" dirty="0" err="1" smtClean="0"/>
              <a:t>odre</a:t>
            </a:r>
            <a:r>
              <a:rPr lang="sr-Latn-ME" sz="3600" dirty="0" smtClean="0"/>
              <a:t>đ</a:t>
            </a:r>
            <a:r>
              <a:rPr lang="en-US" sz="3600" dirty="0" err="1" smtClean="0"/>
              <a:t>enom</a:t>
            </a:r>
            <a:r>
              <a:rPr lang="en-US" sz="3600" dirty="0" smtClean="0"/>
              <a:t> </a:t>
            </a:r>
            <a:r>
              <a:rPr lang="en-US" sz="3600" dirty="0" err="1"/>
              <a:t>vremenu</a:t>
            </a:r>
            <a:r>
              <a:rPr lang="en-US" sz="3600" dirty="0"/>
              <a:t> </a:t>
            </a:r>
            <a:r>
              <a:rPr lang="en-US" sz="3600" dirty="0" err="1"/>
              <a:t>vratiti</a:t>
            </a:r>
            <a:r>
              <a:rPr lang="en-US" sz="3600" dirty="0"/>
              <a:t> </a:t>
            </a:r>
            <a:r>
              <a:rPr lang="en-US" sz="3600" dirty="0" err="1"/>
              <a:t>zajedno</a:t>
            </a:r>
            <a:r>
              <a:rPr lang="en-US" sz="3600" dirty="0"/>
              <a:t> s </a:t>
            </a:r>
            <a:r>
              <a:rPr lang="en-US" sz="3600" dirty="0" err="1"/>
              <a:t>kamatom</a:t>
            </a:r>
            <a:r>
              <a:rPr lang="en-US" sz="3600" dirty="0"/>
              <a:t>, a</a:t>
            </a:r>
            <a:r>
              <a:rPr lang="sl-SI" sz="3600" dirty="0"/>
              <a:t>l</a:t>
            </a:r>
            <a:r>
              <a:rPr lang="en-US" sz="3600" dirty="0" err="1"/>
              <a:t>i</a:t>
            </a:r>
            <a:r>
              <a:rPr lang="en-US" sz="3600" dirty="0"/>
              <a:t> je ova </a:t>
            </a:r>
            <a:r>
              <a:rPr lang="en-US" sz="3600" dirty="0" err="1"/>
              <a:t>kamata</a:t>
            </a:r>
            <a:r>
              <a:rPr lang="en-US" sz="3600" dirty="0"/>
              <a:t> </a:t>
            </a:r>
            <a:r>
              <a:rPr lang="en-US" sz="3600" dirty="0" err="1" smtClean="0"/>
              <a:t>ni</a:t>
            </a:r>
            <a:r>
              <a:rPr lang="sl-SI" sz="3600" dirty="0"/>
              <a:t>ž</a:t>
            </a:r>
            <a:r>
              <a:rPr lang="en-US" sz="3600" dirty="0" smtClean="0"/>
              <a:t>a </a:t>
            </a:r>
            <a:r>
              <a:rPr lang="en-US" sz="3600" dirty="0"/>
              <a:t>u </a:t>
            </a:r>
            <a:r>
              <a:rPr lang="en-US" sz="3600" dirty="0" err="1"/>
              <a:t>odnosu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 smtClean="0"/>
              <a:t>tr</a:t>
            </a:r>
            <a:r>
              <a:rPr lang="sl-SI" sz="3600" dirty="0"/>
              <a:t>ž</a:t>
            </a:r>
            <a:r>
              <a:rPr lang="en-US" sz="3600" dirty="0" err="1" smtClean="0"/>
              <a:t>i</a:t>
            </a:r>
            <a:r>
              <a:rPr lang="sl-SI" sz="3600" dirty="0"/>
              <a:t>š</a:t>
            </a:r>
            <a:r>
              <a:rPr lang="sl-SI" sz="3600" dirty="0" smtClean="0"/>
              <a:t>n</a:t>
            </a:r>
            <a:r>
              <a:rPr lang="en-US" sz="3600" dirty="0"/>
              <a:t>u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kamate</a:t>
            </a:r>
            <a:r>
              <a:rPr lang="en-US" sz="3600" dirty="0"/>
              <a:t> </a:t>
            </a:r>
            <a:r>
              <a:rPr lang="en-US" sz="3600" dirty="0" err="1"/>
              <a:t>kod</a:t>
            </a:r>
            <a:r>
              <a:rPr lang="en-US" sz="3600" dirty="0"/>
              <a:t> </a:t>
            </a:r>
            <a:r>
              <a:rPr lang="en-US" sz="3600" dirty="0" err="1"/>
              <a:t>dobrovoljnih</a:t>
            </a:r>
            <a:r>
              <a:rPr lang="en-US" sz="3600" dirty="0"/>
              <a:t> </a:t>
            </a:r>
            <a:r>
              <a:rPr lang="en-US" sz="3600" dirty="0" err="1"/>
              <a:t>zajmova</a:t>
            </a:r>
            <a:r>
              <a:rPr lang="en-US" sz="3600" dirty="0"/>
              <a:t>.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57354255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CE483-1CE9-4562-95AD-00916F81BD81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607E1-6C50-45D2-A0BC-68C9D9774678}" type="slidenum">
              <a:rPr lang="en-US"/>
              <a:pPr/>
              <a:t>38</a:t>
            </a:fld>
            <a:endParaRPr lang="en-US"/>
          </a:p>
        </p:txBody>
      </p:sp>
      <p:sp>
        <p:nvSpPr>
          <p:cNvPr id="446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437882"/>
            <a:ext cx="10515600" cy="5739081"/>
          </a:xfrm>
        </p:spPr>
        <p:txBody>
          <a:bodyPr/>
          <a:lstStyle/>
          <a:p>
            <a:pPr lvl="1" algn="just"/>
            <a:r>
              <a:rPr lang="en-US" sz="3600" dirty="0"/>
              <a:t>S</a:t>
            </a:r>
            <a:r>
              <a:rPr lang="sl-SI" sz="3600" dirty="0"/>
              <a:t>l</a:t>
            </a:r>
            <a:r>
              <a:rPr lang="en-US" sz="3600" dirty="0" err="1" smtClean="0"/>
              <a:t>i</a:t>
            </a:r>
            <a:r>
              <a:rPr lang="sl-SI" sz="3600" dirty="0"/>
              <a:t>č</a:t>
            </a:r>
            <a:r>
              <a:rPr lang="en-US" sz="3600" dirty="0" err="1" smtClean="0"/>
              <a:t>nost</a:t>
            </a:r>
            <a:r>
              <a:rPr lang="en-US" sz="3600" dirty="0" smtClean="0"/>
              <a:t> </a:t>
            </a:r>
            <a:r>
              <a:rPr lang="en-US" sz="3600" dirty="0"/>
              <a:t>s </a:t>
            </a:r>
            <a:r>
              <a:rPr lang="en-US" sz="3600" dirty="0" err="1"/>
              <a:t>porezima</a:t>
            </a:r>
            <a:r>
              <a:rPr lang="en-US" sz="3600" dirty="0"/>
              <a:t> </a:t>
            </a:r>
            <a:r>
              <a:rPr lang="en-US" sz="3600" dirty="0" err="1"/>
              <a:t>proizlazi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iz</a:t>
            </a:r>
            <a:r>
              <a:rPr lang="en-US" sz="3600" dirty="0"/>
              <a:t> </a:t>
            </a:r>
            <a:r>
              <a:rPr lang="en-US" sz="3600" dirty="0" err="1"/>
              <a:t>elemenata</a:t>
            </a:r>
            <a:r>
              <a:rPr lang="en-US" sz="3600" dirty="0"/>
              <a:t> </a:t>
            </a:r>
            <a:r>
              <a:rPr lang="en-US" sz="3600" dirty="0" err="1"/>
              <a:t>prinude</a:t>
            </a:r>
            <a:r>
              <a:rPr lang="en-US" sz="3600" dirty="0"/>
              <a:t>, a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zbog</a:t>
            </a:r>
            <a:r>
              <a:rPr lang="en-US" sz="3600" dirty="0"/>
              <a:t> toga </a:t>
            </a:r>
            <a:r>
              <a:rPr lang="sl-SI" sz="3600" dirty="0"/>
              <a:t>š</a:t>
            </a:r>
            <a:r>
              <a:rPr lang="en-US" sz="3600" dirty="0" smtClean="0"/>
              <a:t>to </a:t>
            </a:r>
            <a:r>
              <a:rPr lang="en-US" sz="3600" dirty="0" err="1"/>
              <a:t>ima</a:t>
            </a:r>
            <a:r>
              <a:rPr lang="sl-SI" sz="3600" dirty="0"/>
              <a:t> </a:t>
            </a:r>
            <a:r>
              <a:rPr lang="en-US" sz="3600" dirty="0" err="1"/>
              <a:t>sva</a:t>
            </a:r>
            <a:r>
              <a:rPr lang="en-US" sz="3600" dirty="0"/>
              <a:t> </a:t>
            </a:r>
            <a:r>
              <a:rPr lang="en-US" sz="3600" dirty="0" err="1"/>
              <a:t>svojstva</a:t>
            </a:r>
            <a:r>
              <a:rPr lang="en-US" sz="3600" dirty="0"/>
              <a:t> </a:t>
            </a:r>
            <a:r>
              <a:rPr lang="en-US" sz="3600" dirty="0" err="1"/>
              <a:t>poreskog</a:t>
            </a:r>
            <a:r>
              <a:rPr lang="en-US" sz="3600" dirty="0"/>
              <a:t> </a:t>
            </a:r>
            <a:r>
              <a:rPr lang="en-US" sz="3600" dirty="0" err="1"/>
              <a:t>pritiska</a:t>
            </a:r>
            <a:r>
              <a:rPr lang="en-US" sz="3600" dirty="0"/>
              <a:t>. </a:t>
            </a:r>
            <a:endParaRPr lang="sr-Latn-ME" sz="3600" dirty="0" smtClean="0"/>
          </a:p>
          <a:p>
            <a:pPr lvl="1" algn="just"/>
            <a:r>
              <a:rPr lang="en-US" sz="3600" dirty="0" err="1" smtClean="0"/>
              <a:t>Prinudnim</a:t>
            </a:r>
            <a:r>
              <a:rPr lang="en-US" sz="3600" dirty="0" smtClean="0"/>
              <a:t> </a:t>
            </a:r>
            <a:r>
              <a:rPr lang="en-US" sz="3600" dirty="0" err="1"/>
              <a:t>zajmovima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en-US" sz="3600" dirty="0" err="1"/>
              <a:t>pristupa</a:t>
            </a:r>
            <a:r>
              <a:rPr lang="en-US" sz="3600" dirty="0"/>
              <a:t> </a:t>
            </a:r>
            <a:r>
              <a:rPr lang="en-US" sz="3600" dirty="0" err="1"/>
              <a:t>samo</a:t>
            </a:r>
            <a:r>
              <a:rPr lang="en-US" sz="3600" dirty="0"/>
              <a:t> u </a:t>
            </a:r>
            <a:r>
              <a:rPr lang="en-US" sz="3600" dirty="0" err="1"/>
              <a:t>izvanrednim</a:t>
            </a:r>
            <a:r>
              <a:rPr lang="en-US" sz="3600" dirty="0"/>
              <a:t> </a:t>
            </a:r>
            <a:r>
              <a:rPr lang="en-US" sz="3600" dirty="0" err="1" smtClean="0"/>
              <a:t>slu</a:t>
            </a:r>
            <a:r>
              <a:rPr lang="sl-SI" sz="3600" dirty="0"/>
              <a:t>č</a:t>
            </a:r>
            <a:r>
              <a:rPr lang="en-US" sz="3600" dirty="0" err="1" smtClean="0"/>
              <a:t>ajevima</a:t>
            </a:r>
            <a:r>
              <a:rPr lang="en-US" sz="3600" dirty="0" smtClean="0"/>
              <a:t>.</a:t>
            </a:r>
            <a:endParaRPr lang="sr-Latn-ME" sz="3600" dirty="0" smtClean="0"/>
          </a:p>
          <a:p>
            <a:pPr lvl="1" algn="just"/>
            <a:r>
              <a:rPr lang="en-US" sz="3600" dirty="0" smtClean="0"/>
              <a:t> </a:t>
            </a:r>
            <a:r>
              <a:rPr lang="en-US" sz="3600" dirty="0" err="1"/>
              <a:t>Imovina</a:t>
            </a:r>
            <a:r>
              <a:rPr lang="en-US" sz="3600" dirty="0"/>
              <a:t> </a:t>
            </a:r>
            <a:r>
              <a:rPr lang="en-US" sz="3600" dirty="0" err="1"/>
              <a:t>nosilaca</a:t>
            </a:r>
            <a:r>
              <a:rPr lang="en-US" sz="3600" dirty="0"/>
              <a:t> </a:t>
            </a:r>
            <a:r>
              <a:rPr lang="en-US" sz="3600" dirty="0" err="1"/>
              <a:t>dohotka</a:t>
            </a:r>
            <a:r>
              <a:rPr lang="en-US" sz="3600" dirty="0"/>
              <a:t> </a:t>
            </a:r>
            <a:r>
              <a:rPr lang="en-US" sz="3600" dirty="0" err="1" smtClean="0"/>
              <a:t>slu</a:t>
            </a:r>
            <a:r>
              <a:rPr lang="sl-SI" sz="3600" dirty="0"/>
              <a:t>ž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/>
              <a:t>kao</a:t>
            </a:r>
            <a:r>
              <a:rPr lang="en-US" sz="3600" dirty="0"/>
              <a:t> </a:t>
            </a:r>
            <a:r>
              <a:rPr lang="en-US" sz="3600" dirty="0" err="1"/>
              <a:t>osnova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upis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.</a:t>
            </a:r>
          </a:p>
          <a:p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13719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EC7E9-C824-46A5-8607-2695548B173D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F68E3-77F8-46DB-9D99-204FF314D6A5}" type="slidenum">
              <a:rPr lang="en-US"/>
              <a:pPr/>
              <a:t>39</a:t>
            </a:fld>
            <a:endParaRPr lang="en-US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4096" y="927279"/>
            <a:ext cx="10619704" cy="5249684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90000"/>
              </a:lnSpc>
            </a:pPr>
            <a:r>
              <a:rPr lang="en-US" sz="3200" dirty="0"/>
              <a:t>P</a:t>
            </a:r>
            <a:r>
              <a:rPr lang="sl-SI" sz="3200" dirty="0"/>
              <a:t>r</a:t>
            </a:r>
            <a:r>
              <a:rPr lang="en-US" sz="3200" dirty="0" err="1"/>
              <a:t>em</a:t>
            </a:r>
            <a:r>
              <a:rPr lang="sl-SI" sz="3200" dirty="0"/>
              <a:t>a</a:t>
            </a:r>
            <a:r>
              <a:rPr lang="en-US" sz="3200" dirty="0"/>
              <a:t> </a:t>
            </a:r>
            <a:r>
              <a:rPr lang="en-US" sz="3200" dirty="0" err="1"/>
              <a:t>oblic</a:t>
            </a:r>
            <a:r>
              <a:rPr lang="sl-SI" sz="3200" dirty="0"/>
              <a:t>im</a:t>
            </a:r>
            <a:r>
              <a:rPr lang="en-US" sz="3200" dirty="0"/>
              <a:t>a u </a:t>
            </a:r>
            <a:r>
              <a:rPr lang="en-US" sz="3200" dirty="0" err="1"/>
              <a:t>koj</a:t>
            </a:r>
            <a:r>
              <a:rPr lang="sl-SI" sz="3200" dirty="0"/>
              <a:t>i</a:t>
            </a:r>
            <a:r>
              <a:rPr lang="en-US" sz="3200" dirty="0"/>
              <a:t>m</a:t>
            </a:r>
            <a:r>
              <a:rPr lang="sl-SI" sz="3200" dirty="0"/>
              <a:t>a</a:t>
            </a:r>
            <a:r>
              <a:rPr lang="en-US" sz="3200" dirty="0"/>
              <a:t> se </a:t>
            </a:r>
            <a:r>
              <a:rPr lang="en-US" sz="3200" dirty="0" err="1"/>
              <a:t>javljaju</a:t>
            </a:r>
            <a:r>
              <a:rPr lang="en-US" sz="3200" dirty="0"/>
              <a:t>, </a:t>
            </a:r>
            <a:r>
              <a:rPr lang="en-US" sz="3200" dirty="0" smtClean="0"/>
              <a:t> </a:t>
            </a:r>
            <a:r>
              <a:rPr lang="en-US" sz="3200" dirty="0" err="1"/>
              <a:t>javni</a:t>
            </a:r>
            <a:r>
              <a:rPr lang="en-US" sz="3200" dirty="0"/>
              <a:t> </a:t>
            </a:r>
            <a:r>
              <a:rPr lang="en-US" sz="3200" dirty="0" err="1"/>
              <a:t>dugovi</a:t>
            </a:r>
            <a:r>
              <a:rPr lang="en-US" sz="3200" dirty="0"/>
              <a:t> </a:t>
            </a:r>
            <a:r>
              <a:rPr lang="en-US" sz="3200" dirty="0" err="1"/>
              <a:t>mogu</a:t>
            </a:r>
            <a:r>
              <a:rPr lang="en-US" sz="3200" dirty="0"/>
              <a:t> </a:t>
            </a:r>
            <a:r>
              <a:rPr lang="en-US" sz="3200" dirty="0" err="1"/>
              <a:t>biti</a:t>
            </a:r>
            <a:r>
              <a:rPr lang="en-US" sz="3200" dirty="0"/>
              <a:t>:</a:t>
            </a:r>
            <a:r>
              <a:rPr lang="sl-SI" sz="3200" dirty="0"/>
              <a:t> j</a:t>
            </a:r>
            <a:r>
              <a:rPr lang="en-US" sz="3200" dirty="0" err="1"/>
              <a:t>avni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prikriveni</a:t>
            </a:r>
            <a:r>
              <a:rPr lang="en-US" sz="3200" dirty="0"/>
              <a:t>. </a:t>
            </a:r>
            <a:endParaRPr lang="sr-Latn-ME" sz="3200" dirty="0" smtClean="0"/>
          </a:p>
          <a:p>
            <a:pPr algn="just">
              <a:lnSpc>
                <a:spcPct val="90000"/>
              </a:lnSpc>
            </a:pPr>
            <a:r>
              <a:rPr lang="en-US" sz="3200" dirty="0" err="1" smtClean="0"/>
              <a:t>Javni</a:t>
            </a:r>
            <a:r>
              <a:rPr lang="en-US" sz="3200" dirty="0" smtClean="0"/>
              <a:t> </a:t>
            </a:r>
            <a:r>
              <a:rPr lang="en-US" sz="3200" dirty="0" err="1"/>
              <a:t>zajam</a:t>
            </a:r>
            <a:r>
              <a:rPr lang="en-US" sz="3200" dirty="0"/>
              <a:t> je </a:t>
            </a:r>
            <a:r>
              <a:rPr lang="en-US" sz="3200" dirty="0" err="1" smtClean="0"/>
              <a:t>pra</a:t>
            </a:r>
            <a:r>
              <a:rPr lang="sl-SI" sz="3200" dirty="0"/>
              <a:t>ć</a:t>
            </a:r>
            <a:r>
              <a:rPr lang="en-US" sz="3200" dirty="0" err="1" smtClean="0"/>
              <a:t>en</a:t>
            </a:r>
            <a:r>
              <a:rPr lang="en-US" sz="3200" dirty="0" smtClean="0"/>
              <a:t> </a:t>
            </a:r>
            <a:r>
              <a:rPr lang="en-US" sz="3200" dirty="0" err="1"/>
              <a:t>svim</a:t>
            </a:r>
            <a:r>
              <a:rPr lang="en-US" sz="3200" dirty="0"/>
              <a:t> </a:t>
            </a:r>
            <a:r>
              <a:rPr lang="en-US" sz="3200" dirty="0" err="1"/>
              <a:t>elementima</a:t>
            </a:r>
            <a:r>
              <a:rPr lang="en-US" sz="3200" dirty="0"/>
              <a:t> </a:t>
            </a:r>
            <a:r>
              <a:rPr lang="en-US" sz="3200" dirty="0" err="1"/>
              <a:t>javnih</a:t>
            </a:r>
            <a:r>
              <a:rPr lang="en-US" sz="3200" dirty="0"/>
              <a:t> </a:t>
            </a:r>
            <a:r>
              <a:rPr lang="en-US" sz="3200" dirty="0" err="1"/>
              <a:t>aktivnosti</a:t>
            </a:r>
            <a:r>
              <a:rPr lang="en-US" sz="3200" dirty="0"/>
              <a:t> </a:t>
            </a:r>
            <a:r>
              <a:rPr lang="en-US" sz="3200" dirty="0" err="1" smtClean="0"/>
              <a:t>dr</a:t>
            </a:r>
            <a:r>
              <a:rPr lang="sl-SI" sz="3200" dirty="0"/>
              <a:t>ž</a:t>
            </a:r>
            <a:r>
              <a:rPr lang="en-US" sz="3200" dirty="0" err="1" smtClean="0"/>
              <a:t>ave</a:t>
            </a:r>
            <a:r>
              <a:rPr lang="en-US" sz="3200" dirty="0" smtClean="0"/>
              <a:t> </a:t>
            </a:r>
            <a:r>
              <a:rPr lang="en-US" sz="3200" dirty="0" err="1"/>
              <a:t>pri</a:t>
            </a:r>
            <a:r>
              <a:rPr lang="en-US" sz="3200" dirty="0"/>
              <a:t> </a:t>
            </a:r>
            <a:r>
              <a:rPr lang="en-US" sz="3200" dirty="0" err="1"/>
              <a:t>raspisivanju</a:t>
            </a:r>
            <a:r>
              <a:rPr lang="en-US" sz="3200" dirty="0"/>
              <a:t>, </a:t>
            </a:r>
            <a:r>
              <a:rPr lang="en-US" sz="3200" dirty="0" err="1"/>
              <a:t>upisu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 smtClean="0"/>
              <a:t>vra</a:t>
            </a:r>
            <a:r>
              <a:rPr lang="sl-SI" sz="3200" dirty="0"/>
              <a:t>ć</a:t>
            </a:r>
            <a:r>
              <a:rPr lang="en-US" sz="3200" dirty="0" err="1" smtClean="0"/>
              <a:t>anju</a:t>
            </a:r>
            <a:r>
              <a:rPr lang="en-US" sz="3200" dirty="0"/>
              <a:t>.</a:t>
            </a:r>
          </a:p>
          <a:p>
            <a:pPr algn="just">
              <a:lnSpc>
                <a:spcPct val="90000"/>
              </a:lnSpc>
            </a:pPr>
            <a:r>
              <a:rPr lang="en-US" sz="3200" dirty="0" err="1"/>
              <a:t>Priknveni</a:t>
            </a:r>
            <a:r>
              <a:rPr lang="en-US" sz="3200" dirty="0"/>
              <a:t> </a:t>
            </a:r>
            <a:r>
              <a:rPr lang="en-US" sz="3200" dirty="0" err="1"/>
              <a:t>zajam</a:t>
            </a:r>
            <a:r>
              <a:rPr lang="en-US" sz="3200" dirty="0"/>
              <a:t> se </a:t>
            </a:r>
            <a:r>
              <a:rPr lang="en-US" sz="3200" dirty="0" err="1"/>
              <a:t>retko</a:t>
            </a:r>
            <a:r>
              <a:rPr lang="en-US" sz="3200" dirty="0"/>
              <a:t> </a:t>
            </a:r>
            <a:r>
              <a:rPr lang="en-US" sz="3200" dirty="0" err="1"/>
              <a:t>koristi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njega</a:t>
            </a:r>
            <a:r>
              <a:rPr lang="en-US" sz="3200" dirty="0"/>
              <a:t> </a:t>
            </a:r>
            <a:r>
              <a:rPr lang="en-US" sz="3200" dirty="0" err="1"/>
              <a:t>finansijska</a:t>
            </a:r>
            <a:r>
              <a:rPr lang="en-US" sz="3200" dirty="0"/>
              <a:t> </a:t>
            </a:r>
            <a:r>
              <a:rPr lang="en-US" sz="3200" dirty="0" err="1"/>
              <a:t>teorija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politika</a:t>
            </a:r>
            <a:r>
              <a:rPr lang="en-US" sz="3200" dirty="0"/>
              <a:t> ne </a:t>
            </a:r>
            <a:r>
              <a:rPr lang="en-US" sz="3200" dirty="0" err="1" smtClean="0"/>
              <a:t>preporu</a:t>
            </a:r>
            <a:r>
              <a:rPr lang="sl-SI" sz="3200" dirty="0"/>
              <a:t>č</a:t>
            </a:r>
            <a:r>
              <a:rPr lang="en-US" sz="3200" dirty="0" err="1" smtClean="0"/>
              <a:t>uju</a:t>
            </a:r>
            <a:r>
              <a:rPr lang="en-US" sz="3200" dirty="0"/>
              <a:t>. </a:t>
            </a:r>
            <a:endParaRPr lang="sr-Latn-ME" sz="3200" dirty="0" smtClean="0"/>
          </a:p>
          <a:p>
            <a:pPr algn="just">
              <a:lnSpc>
                <a:spcPct val="90000"/>
              </a:lnSpc>
            </a:pPr>
            <a:r>
              <a:rPr lang="sr-Latn-ME" sz="3200" dirty="0" smtClean="0"/>
              <a:t>P</a:t>
            </a:r>
            <a:r>
              <a:rPr lang="en-US" sz="3200" dirty="0" err="1" smtClean="0"/>
              <a:t>rvo</a:t>
            </a:r>
            <a:r>
              <a:rPr lang="en-US" sz="3200" dirty="0"/>
              <a:t>, </a:t>
            </a:r>
            <a:r>
              <a:rPr lang="en-US" sz="3200" dirty="0" err="1" smtClean="0"/>
              <a:t>te</a:t>
            </a:r>
            <a:r>
              <a:rPr lang="sl-SI" sz="3200" dirty="0"/>
              <a:t>š</a:t>
            </a:r>
            <a:r>
              <a:rPr lang="en-US" sz="3200" dirty="0" err="1" smtClean="0"/>
              <a:t>ko</a:t>
            </a:r>
            <a:r>
              <a:rPr lang="en-US" sz="3200" dirty="0" smtClean="0"/>
              <a:t> </a:t>
            </a:r>
            <a:r>
              <a:rPr lang="en-US" sz="3200" dirty="0"/>
              <a:t>je </a:t>
            </a:r>
            <a:r>
              <a:rPr lang="en-US" sz="3200" dirty="0" smtClean="0"/>
              <a:t>ta</a:t>
            </a:r>
            <a:r>
              <a:rPr lang="sl-SI" sz="3200" dirty="0"/>
              <a:t>č</a:t>
            </a:r>
            <a:r>
              <a:rPr lang="en-US" sz="3200" dirty="0" smtClean="0"/>
              <a:t>no </a:t>
            </a:r>
            <a:r>
              <a:rPr lang="en-US" sz="3200" dirty="0" err="1"/>
              <a:t>utvrditi</a:t>
            </a:r>
            <a:r>
              <a:rPr lang="en-US" sz="3200" dirty="0"/>
              <a:t> </a:t>
            </a:r>
            <a:r>
              <a:rPr lang="en-US" sz="3200" dirty="0" err="1"/>
              <a:t>stvano</a:t>
            </a:r>
            <a:r>
              <a:rPr lang="en-US" sz="3200" dirty="0"/>
              <a:t> </a:t>
            </a:r>
            <a:r>
              <a:rPr lang="en-US" sz="3200" dirty="0" err="1"/>
              <a:t>imovinsko</a:t>
            </a:r>
            <a:r>
              <a:rPr lang="en-US" sz="3200" dirty="0"/>
              <a:t> </a:t>
            </a:r>
            <a:r>
              <a:rPr lang="en-US" sz="3200" dirty="0" err="1"/>
              <a:t>stanje</a:t>
            </a:r>
            <a:r>
              <a:rPr lang="en-US" sz="3200" dirty="0"/>
              <a:t> </a:t>
            </a:r>
            <a:r>
              <a:rPr lang="en-US" sz="3200" dirty="0" err="1"/>
              <a:t>pojedinaca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sl-SI" sz="3200" dirty="0" smtClean="0"/>
              <a:t>izvšiti</a:t>
            </a:r>
            <a:r>
              <a:rPr lang="en-US" sz="3200" dirty="0" smtClean="0"/>
              <a:t> </a:t>
            </a:r>
            <a:r>
              <a:rPr lang="en-US" sz="3200" dirty="0" err="1"/>
              <a:t>pravednu</a:t>
            </a:r>
            <a:r>
              <a:rPr lang="en-US" sz="3200" dirty="0"/>
              <a:t> </a:t>
            </a:r>
            <a:r>
              <a:rPr lang="en-US" sz="3200" dirty="0" err="1" smtClean="0"/>
              <a:t>raspod</a:t>
            </a:r>
            <a:r>
              <a:rPr lang="sr-Latn-ME" sz="3200" dirty="0" smtClean="0"/>
              <a:t>j</a:t>
            </a:r>
            <a:r>
              <a:rPr lang="en-US" sz="3200" dirty="0" err="1" smtClean="0"/>
              <a:t>elu</a:t>
            </a:r>
            <a:r>
              <a:rPr lang="en-US" sz="3200" dirty="0" smtClean="0"/>
              <a:t> </a:t>
            </a:r>
            <a:r>
              <a:rPr lang="en-US" sz="3200" dirty="0" err="1"/>
              <a:t>tereta</a:t>
            </a:r>
            <a:r>
              <a:rPr lang="en-US" sz="3200" dirty="0"/>
              <a:t> </a:t>
            </a:r>
            <a:r>
              <a:rPr lang="en-US" sz="3200" dirty="0" err="1"/>
              <a:t>duga</a:t>
            </a:r>
            <a:r>
              <a:rPr lang="en-US" sz="3200" dirty="0"/>
              <a:t>, </a:t>
            </a:r>
            <a:r>
              <a:rPr lang="en-US" sz="3200" dirty="0" err="1" smtClean="0"/>
              <a:t>i</a:t>
            </a:r>
            <a:endParaRPr lang="sr-Latn-ME" sz="3200" dirty="0" smtClean="0"/>
          </a:p>
          <a:p>
            <a:pPr algn="just">
              <a:lnSpc>
                <a:spcPct val="90000"/>
              </a:lnSpc>
            </a:pPr>
            <a:r>
              <a:rPr lang="en-US" sz="3200" dirty="0" smtClean="0"/>
              <a:t> </a:t>
            </a:r>
            <a:r>
              <a:rPr lang="sr-Latn-ME" sz="3200" dirty="0"/>
              <a:t>D</a:t>
            </a:r>
            <a:r>
              <a:rPr lang="sl-SI" sz="3200" dirty="0" smtClean="0"/>
              <a:t>r</a:t>
            </a:r>
            <a:r>
              <a:rPr lang="sr-Latn-ME" sz="3200" dirty="0" err="1"/>
              <a:t>u</a:t>
            </a:r>
            <a:r>
              <a:rPr lang="en-US" sz="3200" dirty="0" smtClean="0"/>
              <a:t>go</a:t>
            </a:r>
            <a:r>
              <a:rPr lang="en-US" sz="3200" dirty="0"/>
              <a:t>, </a:t>
            </a:r>
            <a:r>
              <a:rPr lang="en-US" sz="3200" dirty="0" err="1"/>
              <a:t>obavezni</a:t>
            </a:r>
            <a:r>
              <a:rPr lang="en-US" sz="3200" dirty="0"/>
              <a:t> </a:t>
            </a:r>
            <a:r>
              <a:rPr lang="en-US" sz="3200" dirty="0" err="1"/>
              <a:t>zajam</a:t>
            </a:r>
            <a:r>
              <a:rPr lang="en-US" sz="3200" dirty="0"/>
              <a:t> </a:t>
            </a:r>
            <a:r>
              <a:rPr lang="en-US" sz="3200" dirty="0" err="1"/>
              <a:t>redovno</a:t>
            </a:r>
            <a:r>
              <a:rPr lang="en-US" sz="3200" dirty="0"/>
              <a:t> </a:t>
            </a:r>
            <a:r>
              <a:rPr lang="en-US" sz="3200" dirty="0" err="1"/>
              <a:t>oduzima</a:t>
            </a:r>
            <a:r>
              <a:rPr lang="en-US" sz="3200" dirty="0"/>
              <a:t> </a:t>
            </a:r>
            <a:r>
              <a:rPr lang="en-US" sz="3200" dirty="0" err="1" smtClean="0"/>
              <a:t>zna</a:t>
            </a:r>
            <a:r>
              <a:rPr lang="sl-SI" sz="3200" dirty="0"/>
              <a:t>č</a:t>
            </a:r>
            <a:r>
              <a:rPr lang="en-US" sz="3200" dirty="0" err="1" smtClean="0"/>
              <a:t>ajan</a:t>
            </a:r>
            <a:r>
              <a:rPr lang="en-US" sz="3200" dirty="0" smtClean="0"/>
              <a:t> </a:t>
            </a:r>
            <a:r>
              <a:rPr lang="en-US" sz="3200" dirty="0"/>
              <a:t>d</a:t>
            </a:r>
            <a:r>
              <a:rPr lang="sl-SI" sz="3200" dirty="0"/>
              <a:t>i</a:t>
            </a:r>
            <a:r>
              <a:rPr lang="en-US" sz="3200" dirty="0"/>
              <a:t>o </a:t>
            </a:r>
            <a:r>
              <a:rPr lang="en-US" sz="3200" dirty="0" err="1"/>
              <a:t>dohotka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kupovne</a:t>
            </a:r>
            <a:r>
              <a:rPr lang="en-US" sz="3200" dirty="0"/>
              <a:t> </a:t>
            </a:r>
            <a:r>
              <a:rPr lang="en-US" sz="3200" dirty="0" err="1"/>
              <a:t>snage</a:t>
            </a:r>
            <a:r>
              <a:rPr lang="en-US" sz="3200" dirty="0"/>
              <a:t>, </a:t>
            </a:r>
            <a:r>
              <a:rPr lang="en-US" sz="3200" dirty="0" err="1"/>
              <a:t>tako</a:t>
            </a:r>
            <a:r>
              <a:rPr lang="en-US" sz="3200" dirty="0"/>
              <a:t> da </a:t>
            </a:r>
            <a:r>
              <a:rPr lang="en-US" sz="3200" dirty="0" err="1"/>
              <a:t>dovodi</a:t>
            </a:r>
            <a:r>
              <a:rPr lang="en-US" sz="3200" dirty="0"/>
              <a:t> do </a:t>
            </a:r>
            <a:r>
              <a:rPr lang="en-US" sz="3200" dirty="0" err="1"/>
              <a:t>skoka</a:t>
            </a:r>
            <a:r>
              <a:rPr lang="en-US" sz="3200" dirty="0"/>
              <a:t> </a:t>
            </a:r>
            <a:r>
              <a:rPr lang="en-US" sz="3200" dirty="0" err="1"/>
              <a:t>kamata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brojnih</a:t>
            </a:r>
            <a:r>
              <a:rPr lang="en-US" sz="3200" dirty="0"/>
              <a:t> </a:t>
            </a:r>
            <a:r>
              <a:rPr lang="en-US" sz="3200" dirty="0" err="1"/>
              <a:t>indirektnih</a:t>
            </a:r>
            <a:r>
              <a:rPr lang="en-US" sz="3200" dirty="0"/>
              <a:t> </a:t>
            </a:r>
            <a:r>
              <a:rPr lang="en-US" sz="3200" dirty="0" smtClean="0"/>
              <a:t>(</a:t>
            </a:r>
            <a:r>
              <a:rPr lang="sr-Latn-ME" sz="3200" dirty="0" err="1"/>
              <a:t>č</a:t>
            </a:r>
            <a:r>
              <a:rPr lang="en-US" sz="3200" dirty="0" err="1" smtClean="0"/>
              <a:t>esto</a:t>
            </a:r>
            <a:r>
              <a:rPr lang="en-US" sz="3200" dirty="0" smtClean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smtClean="0"/>
              <a:t>ne</a:t>
            </a:r>
            <a:r>
              <a:rPr lang="sl-SI" sz="3200" dirty="0"/>
              <a:t>ž</a:t>
            </a:r>
            <a:r>
              <a:rPr lang="en-US" sz="3200" dirty="0" err="1" smtClean="0"/>
              <a:t>eljenih</a:t>
            </a:r>
            <a:r>
              <a:rPr lang="en-US" sz="3200" dirty="0"/>
              <a:t>) d</a:t>
            </a:r>
            <a:r>
              <a:rPr lang="sl-SI" sz="3200" dirty="0"/>
              <a:t>j</a:t>
            </a:r>
            <a:r>
              <a:rPr lang="en-US" sz="3200" dirty="0" err="1"/>
              <a:t>elovanja</a:t>
            </a:r>
            <a:r>
              <a:rPr lang="en-US" sz="3200" dirty="0"/>
              <a:t> u </a:t>
            </a:r>
            <a:r>
              <a:rPr lang="en-US" sz="3200" dirty="0" err="1"/>
              <a:t>privredi</a:t>
            </a:r>
            <a:r>
              <a:rPr lang="en-US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40486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D0943-4EE6-44F8-9C68-BD20EBAD8A20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3E57F-3CD7-48FC-9A48-E6F8247B05BA}" type="slidenum">
              <a:rPr lang="en-US"/>
              <a:pPr/>
              <a:t>4</a:t>
            </a:fld>
            <a:endParaRPr lang="en-US"/>
          </a:p>
        </p:txBody>
      </p:sp>
      <p:sp>
        <p:nvSpPr>
          <p:cNvPr id="433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8186" y="540913"/>
            <a:ext cx="10735614" cy="563605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600" dirty="0" err="1"/>
              <a:t>rashode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 smtClean="0"/>
              <a:t>naoru</a:t>
            </a:r>
            <a:r>
              <a:rPr lang="sl-SI" sz="3600" dirty="0"/>
              <a:t>ž</a:t>
            </a:r>
            <a:r>
              <a:rPr lang="sl-SI" sz="3600" dirty="0" smtClean="0"/>
              <a:t>n</a:t>
            </a:r>
            <a:r>
              <a:rPr lang="en-US" sz="3600" dirty="0"/>
              <a:t>je, </a:t>
            </a:r>
            <a:r>
              <a:rPr lang="en-US" sz="3600" dirty="0" err="1" smtClean="0"/>
              <a:t>izgradnju</a:t>
            </a:r>
            <a:r>
              <a:rPr lang="en-US" sz="3600" dirty="0" smtClean="0"/>
              <a:t> </a:t>
            </a:r>
            <a:r>
              <a:rPr lang="en-US" sz="3600" dirty="0" err="1" smtClean="0"/>
              <a:t>infrastruktur</a:t>
            </a:r>
            <a:r>
              <a:rPr lang="sr-Latn-ME" sz="3600" dirty="0" smtClean="0"/>
              <a:t>e</a:t>
            </a:r>
            <a:r>
              <a:rPr lang="en-US" sz="3600" dirty="0" smtClean="0"/>
              <a:t>, </a:t>
            </a:r>
            <a:r>
              <a:rPr lang="sl-SI" sz="3600" dirty="0"/>
              <a:t>i</a:t>
            </a:r>
            <a:r>
              <a:rPr lang="en-US" sz="3600" dirty="0" err="1" smtClean="0"/>
              <a:t>stra</a:t>
            </a:r>
            <a:r>
              <a:rPr lang="sl-SI" sz="3600" dirty="0"/>
              <a:t>ž</a:t>
            </a:r>
            <a:r>
              <a:rPr lang="en-US" sz="3600" dirty="0" err="1" smtClean="0"/>
              <a:t>iva</a:t>
            </a:r>
            <a:r>
              <a:rPr lang="sl-SI" sz="3600" dirty="0"/>
              <a:t>n</a:t>
            </a:r>
            <a:r>
              <a:rPr lang="en-US" sz="3600" dirty="0"/>
              <a:t>ja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razvoj</a:t>
            </a:r>
            <a:r>
              <a:rPr lang="en-US" sz="3600" dirty="0"/>
              <a:t>, </a:t>
            </a:r>
            <a:r>
              <a:rPr lang="en-US" sz="3600" dirty="0" err="1"/>
              <a:t>energiju</a:t>
            </a:r>
            <a:r>
              <a:rPr lang="en-US" sz="3600" dirty="0"/>
              <a:t>, </a:t>
            </a:r>
            <a:r>
              <a:rPr lang="en-US" sz="3600" dirty="0" err="1"/>
              <a:t>ekologiju</a:t>
            </a:r>
            <a:r>
              <a:rPr lang="en-US" sz="3600" dirty="0"/>
              <a:t>, </a:t>
            </a:r>
            <a:r>
              <a:rPr lang="en-US" sz="3600" dirty="0" err="1"/>
              <a:t>socijalnu</a:t>
            </a:r>
            <a:r>
              <a:rPr lang="en-US" sz="3600" dirty="0"/>
              <a:t> </a:t>
            </a:r>
            <a:r>
              <a:rPr lang="en-US" sz="3600" dirty="0" err="1"/>
              <a:t>politiku</a:t>
            </a:r>
            <a:r>
              <a:rPr lang="en-US" sz="3600" dirty="0"/>
              <a:t> u </a:t>
            </a:r>
            <a:r>
              <a:rPr lang="en-US" sz="3600" dirty="0" smtClean="0"/>
              <a:t>sl.</a:t>
            </a:r>
            <a:endParaRPr lang="sr-Latn-ME" sz="3600" dirty="0" smtClean="0"/>
          </a:p>
          <a:p>
            <a:pPr algn="just"/>
            <a:r>
              <a:rPr lang="en-US" sz="3600" dirty="0" smtClean="0"/>
              <a:t> </a:t>
            </a:r>
            <a:r>
              <a:rPr lang="en-US" sz="3600" dirty="0"/>
              <a:t>To </a:t>
            </a:r>
            <a:r>
              <a:rPr lang="en-US" sz="3600" dirty="0" err="1" smtClean="0"/>
              <a:t>tra</a:t>
            </a:r>
            <a:r>
              <a:rPr lang="sl-SI" sz="3600" dirty="0"/>
              <a:t>ž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/>
              <a:t>sredstva</a:t>
            </a:r>
            <a:r>
              <a:rPr lang="en-US" sz="3600" dirty="0"/>
              <a:t>, </a:t>
            </a:r>
            <a:r>
              <a:rPr lang="en-US" sz="3600" dirty="0" err="1"/>
              <a:t>koja</a:t>
            </a:r>
            <a:r>
              <a:rPr lang="en-US" sz="3600" dirty="0"/>
              <a:t> </a:t>
            </a:r>
            <a:r>
              <a:rPr lang="en-US" sz="3600" dirty="0" err="1"/>
              <a:t>mogu</a:t>
            </a:r>
            <a:r>
              <a:rPr lang="en-US" sz="3600" dirty="0"/>
              <a:t> </a:t>
            </a:r>
            <a:r>
              <a:rPr lang="en-US" sz="3600" dirty="0" err="1"/>
              <a:t>biti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sl-SI" sz="3600" dirty="0"/>
              <a:t>l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javni</a:t>
            </a:r>
            <a:r>
              <a:rPr lang="en-US" sz="3600" dirty="0"/>
              <a:t> </a:t>
            </a:r>
            <a:r>
              <a:rPr lang="en-US" sz="3600" dirty="0" err="1"/>
              <a:t>dugovi</a:t>
            </a:r>
            <a:r>
              <a:rPr lang="en-US" sz="3600" dirty="0"/>
              <a:t> (u </a:t>
            </a:r>
            <a:r>
              <a:rPr lang="en-US" sz="3600" dirty="0" err="1" smtClean="0"/>
              <a:t>zemlji</a:t>
            </a:r>
            <a:r>
              <a:rPr lang="sr-Latn-ME" sz="3600" dirty="0" smtClean="0"/>
              <a:t> </a:t>
            </a:r>
            <a:r>
              <a:rPr lang="en-US" sz="3600" dirty="0" err="1" smtClean="0"/>
              <a:t>i</a:t>
            </a:r>
            <a:r>
              <a:rPr lang="sr-Latn-ME" sz="3600" dirty="0" smtClean="0"/>
              <a:t>l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/>
              <a:t>u </a:t>
            </a:r>
            <a:r>
              <a:rPr lang="en-US" sz="3600" dirty="0" err="1"/>
              <a:t>inostranstvu</a:t>
            </a:r>
            <a:r>
              <a:rPr lang="en-US" sz="3600" dirty="0"/>
              <a:t>) </a:t>
            </a:r>
            <a:r>
              <a:rPr lang="en-US" sz="3600" dirty="0" err="1"/>
              <a:t>i</a:t>
            </a:r>
            <a:r>
              <a:rPr lang="sl-SI" sz="3600" dirty="0"/>
              <a:t>l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vanredni</a:t>
            </a:r>
            <a:r>
              <a:rPr lang="en-US" sz="3600" dirty="0"/>
              <a:t> </a:t>
            </a:r>
            <a:r>
              <a:rPr lang="en-US" sz="3600" dirty="0" err="1"/>
              <a:t>porezi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Zbog</a:t>
            </a:r>
            <a:r>
              <a:rPr lang="en-US" sz="3600" dirty="0" smtClean="0"/>
              <a:t> vi</a:t>
            </a:r>
            <a:r>
              <a:rPr lang="sr-Latn-ME" sz="3600" dirty="0" smtClean="0"/>
              <a:t>š</a:t>
            </a:r>
            <a:r>
              <a:rPr lang="en-US" sz="3600" dirty="0" smtClean="0"/>
              <a:t>e </a:t>
            </a:r>
            <a:r>
              <a:rPr lang="en-US" sz="3600" dirty="0" err="1"/>
              <a:t>razloga</a:t>
            </a:r>
            <a:r>
              <a:rPr lang="en-US" sz="3600" dirty="0"/>
              <a:t>, </a:t>
            </a:r>
            <a:r>
              <a:rPr lang="en-US" sz="3600" dirty="0" err="1" smtClean="0"/>
              <a:t>te</a:t>
            </a:r>
            <a:r>
              <a:rPr lang="sr-Latn-ME" sz="3600" dirty="0" smtClean="0"/>
              <a:t>š</a:t>
            </a:r>
            <a:r>
              <a:rPr lang="en-US" sz="3600" dirty="0" err="1" smtClean="0"/>
              <a:t>ko</a:t>
            </a:r>
            <a:r>
              <a:rPr lang="en-US" sz="3600" dirty="0" smtClean="0"/>
              <a:t> </a:t>
            </a:r>
            <a:r>
              <a:rPr lang="en-US" sz="3600" dirty="0"/>
              <a:t>se </a:t>
            </a:r>
            <a:r>
              <a:rPr lang="en-US" sz="3600" dirty="0" err="1"/>
              <a:t>mogu</a:t>
            </a:r>
            <a:r>
              <a:rPr lang="en-US" sz="3600" dirty="0"/>
              <a:t> </a:t>
            </a:r>
            <a:r>
              <a:rPr lang="en-US" sz="3600" dirty="0" err="1"/>
              <a:t>uves</a:t>
            </a:r>
            <a:r>
              <a:rPr lang="sl-SI" sz="3600" dirty="0"/>
              <a:t>ti</a:t>
            </a:r>
            <a:r>
              <a:rPr lang="en-US" sz="3600" dirty="0"/>
              <a:t> </a:t>
            </a:r>
            <a:r>
              <a:rPr lang="en-US" sz="3600" dirty="0" err="1"/>
              <a:t>vanredni</a:t>
            </a:r>
            <a:r>
              <a:rPr lang="en-US" sz="3600" dirty="0"/>
              <a:t> </a:t>
            </a:r>
            <a:r>
              <a:rPr lang="en-US" sz="3600" dirty="0" err="1"/>
              <a:t>porezi</a:t>
            </a:r>
            <a:r>
              <a:rPr lang="en-US" sz="3600" dirty="0"/>
              <a:t>, pa se </a:t>
            </a:r>
            <a:r>
              <a:rPr lang="sl-SI" sz="3600" dirty="0"/>
              <a:t>č</a:t>
            </a:r>
            <a:r>
              <a:rPr lang="en-US" sz="3600" dirty="0" smtClean="0"/>
              <a:t>e</a:t>
            </a:r>
            <a:r>
              <a:rPr lang="sl-SI" sz="3600" dirty="0" smtClean="0"/>
              <a:t>šć</a:t>
            </a:r>
            <a:r>
              <a:rPr lang="en-US" sz="3600" dirty="0" smtClean="0"/>
              <a:t>e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 smtClean="0"/>
              <a:t>lak</a:t>
            </a:r>
            <a:r>
              <a:rPr lang="sr-Latn-ME" sz="3600" dirty="0" smtClean="0"/>
              <a:t>š</a:t>
            </a:r>
            <a:r>
              <a:rPr lang="en-US" sz="3600" dirty="0" smtClean="0"/>
              <a:t>e </a:t>
            </a:r>
            <a:r>
              <a:rPr lang="en-US" sz="3600" dirty="0" err="1"/>
              <a:t>pristupa</a:t>
            </a:r>
            <a:r>
              <a:rPr lang="en-US" sz="3600" dirty="0"/>
              <a:t> </a:t>
            </a:r>
            <a:r>
              <a:rPr lang="en-US" sz="3600" dirty="0" smtClean="0"/>
              <a:t>f</a:t>
            </a:r>
            <a:r>
              <a:rPr lang="sr-Latn-ME" sz="3600" dirty="0" smtClean="0"/>
              <a:t>o</a:t>
            </a:r>
            <a:r>
              <a:rPr lang="en-US" sz="3600" dirty="0" err="1" smtClean="0"/>
              <a:t>rmiranju</a:t>
            </a:r>
            <a:r>
              <a:rPr lang="en-US" sz="3600" dirty="0" smtClean="0"/>
              <a:t> </a:t>
            </a:r>
            <a:r>
              <a:rPr lang="en-US" sz="3600" dirty="0" err="1"/>
              <a:t>javnog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 (</a:t>
            </a:r>
            <a:r>
              <a:rPr lang="en-US" sz="3600" dirty="0" err="1"/>
              <a:t>zajma</a:t>
            </a:r>
            <a:r>
              <a:rPr lang="en-US" sz="3600" dirty="0"/>
              <a:t>). </a:t>
            </a:r>
            <a:endParaRPr lang="sr-Latn-ME" sz="3600" dirty="0" smtClean="0"/>
          </a:p>
          <a:p>
            <a:pPr algn="just"/>
            <a:r>
              <a:rPr lang="en-US" sz="3600" dirty="0" smtClean="0"/>
              <a:t>Time</a:t>
            </a:r>
            <a:r>
              <a:rPr lang="sl-SI" sz="3600" dirty="0" smtClean="0"/>
              <a:t> </a:t>
            </a:r>
            <a:r>
              <a:rPr lang="en-US" sz="3600" dirty="0"/>
              <a:t>se </a:t>
            </a:r>
            <a:r>
              <a:rPr lang="en-US" sz="3600" dirty="0" err="1"/>
              <a:t>javni</a:t>
            </a:r>
            <a:r>
              <a:rPr lang="en-US" sz="3600" dirty="0"/>
              <a:t> dug </a:t>
            </a:r>
            <a:r>
              <a:rPr lang="en-US" sz="3600" dirty="0" err="1"/>
              <a:t>tretira</a:t>
            </a:r>
            <a:r>
              <a:rPr lang="en-US" sz="3600" dirty="0"/>
              <a:t> </a:t>
            </a:r>
            <a:r>
              <a:rPr lang="en-US" sz="3600" dirty="0" err="1"/>
              <a:t>kao</a:t>
            </a:r>
            <a:r>
              <a:rPr lang="en-US" sz="3600" dirty="0"/>
              <a:t> </a:t>
            </a:r>
            <a:r>
              <a:rPr lang="en-US" sz="3600" dirty="0" err="1"/>
              <a:t>anticipaci</a:t>
            </a:r>
            <a:r>
              <a:rPr lang="sl-SI" sz="3600" dirty="0"/>
              <a:t>j</a:t>
            </a:r>
            <a:r>
              <a:rPr lang="en-US" sz="3600" dirty="0"/>
              <a:t>a </a:t>
            </a:r>
            <a:r>
              <a:rPr lang="en-US" sz="3600" dirty="0" err="1" smtClean="0"/>
              <a:t>poreza</a:t>
            </a:r>
            <a:r>
              <a:rPr lang="sr-Latn-ME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6478281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181CC-F22B-4666-B13E-884DA0644D79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AEC8-668F-4DC6-A29B-0DDA3F3EEE49}" type="slidenum">
              <a:rPr lang="en-US"/>
              <a:pPr/>
              <a:t>40</a:t>
            </a:fld>
            <a:endParaRPr lang="en-US"/>
          </a:p>
        </p:txBody>
      </p:sp>
      <p:sp>
        <p:nvSpPr>
          <p:cNvPr id="447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772732"/>
            <a:ext cx="10515600" cy="5404231"/>
          </a:xfrm>
        </p:spPr>
        <p:txBody>
          <a:bodyPr/>
          <a:lstStyle/>
          <a:p>
            <a:pPr algn="just"/>
            <a:r>
              <a:rPr lang="en-US" sz="3600" dirty="0" err="1"/>
              <a:t>Pr</a:t>
            </a:r>
            <a:r>
              <a:rPr lang="sl-SI" sz="3600" dirty="0"/>
              <a:t>ik</a:t>
            </a:r>
            <a:r>
              <a:rPr lang="en-US" sz="3600" dirty="0" err="1"/>
              <a:t>riveni</a:t>
            </a:r>
            <a:r>
              <a:rPr lang="en-US" sz="3600" dirty="0"/>
              <a:t> dug se </a:t>
            </a:r>
            <a:r>
              <a:rPr lang="en-US" sz="3600" dirty="0" err="1"/>
              <a:t>javlja</a:t>
            </a:r>
            <a:r>
              <a:rPr lang="en-US" sz="3600" dirty="0"/>
              <a:t> </a:t>
            </a:r>
            <a:r>
              <a:rPr lang="en-US" sz="3600" dirty="0" err="1"/>
              <a:t>onda</a:t>
            </a:r>
            <a:r>
              <a:rPr lang="en-US" sz="3600" dirty="0"/>
              <a:t> </a:t>
            </a:r>
            <a:r>
              <a:rPr lang="en-US" sz="3600" dirty="0" err="1"/>
              <a:t>kada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</a:t>
            </a:r>
            <a:r>
              <a:rPr lang="en-US" sz="3600" dirty="0"/>
              <a:t>, da bi </a:t>
            </a:r>
            <a:r>
              <a:rPr lang="en-US" sz="3600" dirty="0" err="1"/>
              <a:t>izb</a:t>
            </a:r>
            <a:r>
              <a:rPr lang="sl-SI" sz="3600" dirty="0"/>
              <a:t>j</a:t>
            </a:r>
            <a:r>
              <a:rPr lang="en-US" sz="3600" dirty="0" err="1"/>
              <a:t>egla</a:t>
            </a:r>
            <a:r>
              <a:rPr lang="en-US" sz="3600" dirty="0"/>
              <a:t> </a:t>
            </a:r>
            <a:r>
              <a:rPr lang="en-US" sz="3600" dirty="0" err="1"/>
              <a:t>isplatu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 </a:t>
            </a:r>
            <a:r>
              <a:rPr lang="en-US" sz="3600" dirty="0" err="1"/>
              <a:t>preko</a:t>
            </a:r>
            <a:r>
              <a:rPr lang="en-US" sz="3600" dirty="0"/>
              <a:t> </a:t>
            </a:r>
            <a:r>
              <a:rPr lang="en-US" sz="3600" dirty="0" err="1"/>
              <a:t>nove</a:t>
            </a:r>
            <a:r>
              <a:rPr lang="en-US" sz="3600" dirty="0"/>
              <a:t> </a:t>
            </a:r>
            <a:r>
              <a:rPr lang="en-US" sz="3600" dirty="0" err="1"/>
              <a:t>emisije</a:t>
            </a:r>
            <a:r>
              <a:rPr lang="en-US" sz="3600" dirty="0"/>
              <a:t> </a:t>
            </a:r>
            <a:r>
              <a:rPr lang="en-US" sz="3600" dirty="0" err="1"/>
              <a:t>novca</a:t>
            </a:r>
            <a:r>
              <a:rPr lang="en-US" sz="3600" dirty="0"/>
              <a:t>, </a:t>
            </a:r>
            <a:r>
              <a:rPr lang="en-US" sz="3600" dirty="0" err="1"/>
              <a:t>tu</a:t>
            </a:r>
            <a:r>
              <a:rPr lang="en-US" sz="3600" dirty="0"/>
              <a:t> </a:t>
            </a:r>
            <a:r>
              <a:rPr lang="en-US" sz="3600" dirty="0" err="1"/>
              <a:t>isplatu</a:t>
            </a:r>
            <a:r>
              <a:rPr lang="en-US" sz="3600" dirty="0"/>
              <a:t> </a:t>
            </a:r>
            <a:r>
              <a:rPr lang="en-US" sz="3600" dirty="0" err="1" smtClean="0"/>
              <a:t>vr</a:t>
            </a:r>
            <a:r>
              <a:rPr lang="sl-SI" sz="3600" dirty="0"/>
              <a:t>š</a:t>
            </a:r>
            <a:r>
              <a:rPr lang="en-US" sz="3600" dirty="0" err="1" smtClean="0"/>
              <a:t>i</a:t>
            </a:r>
            <a:r>
              <a:rPr lang="en-US" sz="3600" dirty="0" smtClean="0"/>
              <a:t> um</a:t>
            </a:r>
            <a:r>
              <a:rPr lang="sr-Latn-ME" sz="3600" dirty="0" smtClean="0"/>
              <a:t>j</a:t>
            </a:r>
            <a:r>
              <a:rPr lang="en-US" sz="3600" dirty="0" err="1" smtClean="0"/>
              <a:t>esto</a:t>
            </a:r>
            <a:r>
              <a:rPr lang="en-US" sz="3600" dirty="0" smtClean="0"/>
              <a:t> </a:t>
            </a:r>
            <a:r>
              <a:rPr lang="en-US" sz="3600" dirty="0" err="1"/>
              <a:t>gotovim</a:t>
            </a:r>
            <a:r>
              <a:rPr lang="en-US" sz="3600" dirty="0"/>
              <a:t> </a:t>
            </a:r>
            <a:r>
              <a:rPr lang="en-US" sz="3600" dirty="0" err="1"/>
              <a:t>novcem</a:t>
            </a:r>
            <a:r>
              <a:rPr lang="en-US" sz="3600" dirty="0"/>
              <a:t> </a:t>
            </a:r>
            <a:r>
              <a:rPr lang="en-US" sz="3600" dirty="0" err="1"/>
              <a:t>obvez</a:t>
            </a:r>
            <a:r>
              <a:rPr lang="sl-SI" sz="3600" dirty="0"/>
              <a:t>ni</a:t>
            </a:r>
            <a:r>
              <a:rPr lang="en-US" sz="3600" dirty="0" err="1" smtClean="0"/>
              <a:t>cama</a:t>
            </a:r>
            <a:r>
              <a:rPr lang="sr-Latn-ME" sz="3600" dirty="0" smtClean="0"/>
              <a:t>. </a:t>
            </a:r>
            <a:endParaRPr lang="en-US" sz="3600" dirty="0"/>
          </a:p>
          <a:p>
            <a:pPr marL="0" indent="0" algn="just">
              <a:buNone/>
            </a:pPr>
            <a:r>
              <a:rPr lang="en-US" sz="3600" dirty="0"/>
              <a:t>c) Pat</a:t>
            </a:r>
            <a:r>
              <a:rPr lang="sl-SI" sz="3600" dirty="0"/>
              <a:t>rio</a:t>
            </a:r>
            <a:r>
              <a:rPr lang="en-US" sz="3600" dirty="0" err="1"/>
              <a:t>tski</a:t>
            </a:r>
            <a:r>
              <a:rPr lang="en-US" sz="3600" dirty="0"/>
              <a:t> </a:t>
            </a:r>
            <a:r>
              <a:rPr lang="en-US" sz="3600" b="1" dirty="0" err="1"/>
              <a:t>javni</a:t>
            </a:r>
            <a:r>
              <a:rPr lang="en-US" sz="3600" b="1" dirty="0"/>
              <a:t> </a:t>
            </a:r>
            <a:r>
              <a:rPr lang="en-US" sz="3600" b="1" dirty="0" smtClean="0"/>
              <a:t>d</a:t>
            </a:r>
            <a:r>
              <a:rPr lang="sr-Latn-ME" sz="3600" b="1" dirty="0" smtClean="0"/>
              <a:t>u</a:t>
            </a:r>
            <a:r>
              <a:rPr lang="en-US" sz="3600" b="1" dirty="0" smtClean="0"/>
              <a:t>g </a:t>
            </a:r>
            <a:r>
              <a:rPr lang="en-US" sz="3600" dirty="0" err="1"/>
              <a:t>i</a:t>
            </a:r>
            <a:r>
              <a:rPr lang="en-US" sz="3600" dirty="0"/>
              <a:t> z</a:t>
            </a:r>
            <a:r>
              <a:rPr lang="sl-SI" sz="3600" dirty="0"/>
              <a:t>aja</a:t>
            </a:r>
            <a:r>
              <a:rPr lang="en-US" sz="3600" dirty="0"/>
              <a:t>m </a:t>
            </a:r>
            <a:r>
              <a:rPr lang="en-US" sz="3600" dirty="0" err="1"/>
              <a:t>postoji</a:t>
            </a:r>
            <a:r>
              <a:rPr lang="en-US" sz="3600" dirty="0"/>
              <a:t> </a:t>
            </a:r>
            <a:r>
              <a:rPr lang="en-US" sz="3600" dirty="0" err="1"/>
              <a:t>kada</a:t>
            </a:r>
            <a:r>
              <a:rPr lang="en-US" sz="3600" dirty="0"/>
              <a:t> se </a:t>
            </a:r>
            <a:r>
              <a:rPr lang="en-US" sz="3600" dirty="0" err="1"/>
              <a:t>upisnici</a:t>
            </a:r>
            <a:r>
              <a:rPr lang="en-US" sz="3600" dirty="0"/>
              <a:t> </a:t>
            </a:r>
            <a:r>
              <a:rPr lang="en-US" sz="3600" dirty="0" err="1"/>
              <a:t>ili</a:t>
            </a:r>
            <a:r>
              <a:rPr lang="en-US" sz="3600" dirty="0"/>
              <a:t> </a:t>
            </a:r>
            <a:r>
              <a:rPr lang="en-US" sz="3600" dirty="0" err="1"/>
              <a:t>vlasnici</a:t>
            </a:r>
            <a:r>
              <a:rPr lang="en-US" sz="3600" dirty="0"/>
              <a:t> </a:t>
            </a:r>
            <a:r>
              <a:rPr lang="en-US" sz="3600" dirty="0" err="1"/>
              <a:t>dohotka</a:t>
            </a:r>
            <a:r>
              <a:rPr lang="en-US" sz="3600" dirty="0"/>
              <a:t> ne </a:t>
            </a:r>
            <a:r>
              <a:rPr lang="en-US" sz="3600" dirty="0" err="1"/>
              <a:t>rukovode</a:t>
            </a:r>
            <a:r>
              <a:rPr lang="en-US" sz="3600" dirty="0"/>
              <a:t> </a:t>
            </a:r>
            <a:r>
              <a:rPr lang="en-US" sz="3600" dirty="0" err="1"/>
              <a:t>pri</a:t>
            </a:r>
            <a:r>
              <a:rPr lang="en-US" sz="3600" dirty="0"/>
              <a:t> </a:t>
            </a:r>
            <a:r>
              <a:rPr lang="en-US" sz="3600" dirty="0" err="1"/>
              <a:t>upisu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 </a:t>
            </a:r>
            <a:r>
              <a:rPr lang="en-US" sz="3600" dirty="0" err="1"/>
              <a:t>motivom</a:t>
            </a:r>
            <a:r>
              <a:rPr lang="en-US" sz="3600" dirty="0"/>
              <a:t> </a:t>
            </a:r>
            <a:r>
              <a:rPr lang="en-US" sz="3600" dirty="0" err="1"/>
              <a:t>kamate</a:t>
            </a:r>
            <a:r>
              <a:rPr lang="en-US" sz="3600" dirty="0"/>
              <a:t>, </a:t>
            </a:r>
            <a:r>
              <a:rPr lang="en-US" sz="3600" dirty="0" err="1"/>
              <a:t>ili</a:t>
            </a:r>
            <a:r>
              <a:rPr lang="en-US" sz="3600" dirty="0"/>
              <a:t> </a:t>
            </a:r>
            <a:r>
              <a:rPr lang="en-US" sz="3600" dirty="0" err="1"/>
              <a:t>drugim</a:t>
            </a:r>
            <a:r>
              <a:rPr lang="en-US" sz="3600" dirty="0"/>
              <a:t> </a:t>
            </a:r>
            <a:r>
              <a:rPr lang="en-US" sz="3600" dirty="0" err="1"/>
              <a:t>pogodnostima</a:t>
            </a:r>
            <a:r>
              <a:rPr lang="en-US" sz="3600" dirty="0"/>
              <a:t>, </a:t>
            </a:r>
            <a:r>
              <a:rPr lang="en-US" sz="3600" dirty="0" err="1" smtClean="0"/>
              <a:t>ve</a:t>
            </a:r>
            <a:r>
              <a:rPr lang="sl-SI" sz="3600" dirty="0"/>
              <a:t>ć</a:t>
            </a:r>
            <a:r>
              <a:rPr lang="en-US" sz="3600" dirty="0" smtClean="0"/>
              <a:t> </a:t>
            </a:r>
            <a:r>
              <a:rPr lang="en-US" sz="3600" dirty="0"/>
              <a:t>pa</a:t>
            </a:r>
            <a:r>
              <a:rPr lang="sl-SI" sz="3600" dirty="0"/>
              <a:t>triotskim </a:t>
            </a:r>
            <a:r>
              <a:rPr lang="sl-SI" sz="3600" dirty="0" smtClean="0"/>
              <a:t>osjećanjem</a:t>
            </a:r>
            <a:r>
              <a:rPr lang="sl-SI" sz="3600" dirty="0"/>
              <a:t>.</a:t>
            </a: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15673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BA104-4B30-49F8-98EE-6C36E3D85975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D5F9E-F7BD-43E1-BB65-A4E27DA31C79}" type="slidenum">
              <a:rPr lang="en-US"/>
              <a:pPr/>
              <a:t>41</a:t>
            </a:fld>
            <a:endParaRPr lang="en-US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5307" y="399245"/>
            <a:ext cx="10748493" cy="5777718"/>
          </a:xfrm>
        </p:spPr>
        <p:txBody>
          <a:bodyPr/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en-US" sz="3600" b="1" dirty="0" smtClean="0"/>
              <a:t> </a:t>
            </a:r>
            <a:r>
              <a:rPr lang="en-US" sz="3600" b="1" dirty="0"/>
              <a:t>SISTEMI EMISIJE JAVNOG DUGA</a:t>
            </a:r>
          </a:p>
          <a:p>
            <a:pPr algn="just"/>
            <a:r>
              <a:rPr lang="en-US" sz="3600" dirty="0" err="1"/>
              <a:t>Stvaranje</a:t>
            </a:r>
            <a:r>
              <a:rPr lang="en-US" sz="3600" dirty="0"/>
              <a:t> </a:t>
            </a:r>
            <a:r>
              <a:rPr lang="en-US" sz="3600" dirty="0" err="1"/>
              <a:t>javnog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 se </a:t>
            </a:r>
            <a:r>
              <a:rPr lang="sl-SI" sz="3600" dirty="0"/>
              <a:t>s</a:t>
            </a:r>
            <a:r>
              <a:rPr lang="en-US" sz="3600" dirty="0" err="1"/>
              <a:t>provodi</a:t>
            </a:r>
            <a:r>
              <a:rPr lang="en-US" sz="3600" dirty="0"/>
              <a:t> </a:t>
            </a:r>
            <a:r>
              <a:rPr lang="en-US" sz="3600" dirty="0" err="1"/>
              <a:t>kroz</a:t>
            </a:r>
            <a:r>
              <a:rPr lang="en-US" sz="3600" dirty="0"/>
              <a:t> </a:t>
            </a:r>
            <a:r>
              <a:rPr lang="en-US" sz="3600" dirty="0" err="1"/>
              <a:t>emisiju</a:t>
            </a:r>
            <a:r>
              <a:rPr lang="en-US" sz="3600" dirty="0"/>
              <a:t> </a:t>
            </a:r>
            <a:r>
              <a:rPr lang="en-US" sz="3600" dirty="0" err="1"/>
              <a:t>obveznica</a:t>
            </a:r>
            <a:r>
              <a:rPr lang="en-US" sz="3600" dirty="0"/>
              <a:t> </a:t>
            </a:r>
            <a:r>
              <a:rPr lang="en-US" sz="3600" dirty="0" err="1"/>
              <a:t>koje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en-US" sz="3600" dirty="0"/>
              <a:t>u</a:t>
            </a:r>
            <a:r>
              <a:rPr lang="sl-SI" sz="3600" dirty="0"/>
              <a:t>r</a:t>
            </a:r>
            <a:r>
              <a:rPr lang="en-US" sz="3600" dirty="0" smtClean="0"/>
              <a:t>u</a:t>
            </a:r>
            <a:r>
              <a:rPr lang="sl-SI" sz="3600" dirty="0"/>
              <a:t>č</a:t>
            </a:r>
            <a:r>
              <a:rPr lang="en-US" sz="3600" dirty="0" err="1" smtClean="0"/>
              <a:t>uje</a:t>
            </a:r>
            <a:r>
              <a:rPr lang="en-US" sz="3600" dirty="0" smtClean="0"/>
              <a:t> </a:t>
            </a:r>
            <a:r>
              <a:rPr lang="en-US" sz="3600" dirty="0" err="1"/>
              <a:t>nosiocima</a:t>
            </a:r>
            <a:r>
              <a:rPr lang="en-US" sz="3600" dirty="0"/>
              <a:t> </a:t>
            </a:r>
            <a:r>
              <a:rPr lang="en-US" sz="3600" dirty="0" err="1"/>
              <a:t>dohodaka</a:t>
            </a:r>
            <a:r>
              <a:rPr lang="en-US" sz="3600" dirty="0"/>
              <a:t>, </a:t>
            </a:r>
            <a:r>
              <a:rPr lang="en-US" sz="3600" dirty="0" err="1"/>
              <a:t>odnosno</a:t>
            </a:r>
            <a:r>
              <a:rPr lang="en-US" sz="3600" dirty="0"/>
              <a:t> </a:t>
            </a:r>
            <a:r>
              <a:rPr lang="en-US" sz="3600" dirty="0" err="1"/>
              <a:t>svoj</a:t>
            </a:r>
            <a:r>
              <a:rPr lang="sl-SI" sz="3600" dirty="0"/>
              <a:t>i</a:t>
            </a:r>
            <a:r>
              <a:rPr lang="en-US" sz="3600" dirty="0"/>
              <a:t>m </a:t>
            </a:r>
            <a:r>
              <a:rPr lang="en-US" sz="3600" dirty="0" err="1"/>
              <a:t>pov</a:t>
            </a:r>
            <a:r>
              <a:rPr lang="sl-SI" sz="3600" dirty="0"/>
              <a:t>j</a:t>
            </a:r>
            <a:r>
              <a:rPr lang="en-US" sz="3600" dirty="0" err="1"/>
              <a:t>eriocima</a:t>
            </a:r>
            <a:r>
              <a:rPr lang="en-US" sz="3600" dirty="0"/>
              <a:t> </a:t>
            </a:r>
            <a:r>
              <a:rPr lang="en-US" sz="3600" dirty="0" err="1"/>
              <a:t>koji</a:t>
            </a:r>
            <a:r>
              <a:rPr lang="en-US" sz="3600" dirty="0"/>
              <a:t> </a:t>
            </a:r>
            <a:r>
              <a:rPr lang="en-US" sz="3600" dirty="0" err="1"/>
              <a:t>su</a:t>
            </a:r>
            <a:r>
              <a:rPr lang="en-US" sz="3600" dirty="0"/>
              <a:t> </a:t>
            </a:r>
            <a:r>
              <a:rPr lang="en-US" sz="3600" dirty="0" err="1"/>
              <a:t>spremni</a:t>
            </a:r>
            <a:r>
              <a:rPr lang="en-US" sz="3600" dirty="0"/>
              <a:t> da </a:t>
            </a:r>
            <a:r>
              <a:rPr lang="en-US" sz="3600" dirty="0" err="1"/>
              <a:t>joj</a:t>
            </a:r>
            <a:r>
              <a:rPr lang="en-US" sz="3600" dirty="0"/>
              <a:t> stave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raspolaganje</a:t>
            </a:r>
            <a:r>
              <a:rPr lang="en-US" sz="3600" dirty="0"/>
              <a:t> </a:t>
            </a:r>
            <a:r>
              <a:rPr lang="en-US" sz="3600" dirty="0" err="1"/>
              <a:t>svoj</a:t>
            </a:r>
            <a:r>
              <a:rPr lang="en-US" sz="3600" dirty="0"/>
              <a:t> </a:t>
            </a:r>
            <a:r>
              <a:rPr lang="en-US" sz="3600" dirty="0" err="1"/>
              <a:t>dohodak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Postoje</a:t>
            </a:r>
            <a:r>
              <a:rPr lang="en-US" sz="3600" dirty="0" smtClean="0"/>
              <a:t> </a:t>
            </a:r>
            <a:r>
              <a:rPr lang="en-US" sz="3600" dirty="0" err="1"/>
              <a:t>dva</a:t>
            </a:r>
            <a:r>
              <a:rPr lang="en-US" sz="3600" dirty="0"/>
              <a:t> </a:t>
            </a:r>
            <a:r>
              <a:rPr lang="en-US" sz="3600" dirty="0" err="1"/>
              <a:t>osnovna</a:t>
            </a:r>
            <a:r>
              <a:rPr lang="en-US" sz="3600" dirty="0"/>
              <a:t> </a:t>
            </a:r>
            <a:r>
              <a:rPr lang="en-US" sz="3600" dirty="0" err="1"/>
              <a:t>sistema</a:t>
            </a:r>
            <a:r>
              <a:rPr lang="en-US" sz="3600" dirty="0"/>
              <a:t> </a:t>
            </a:r>
            <a:r>
              <a:rPr lang="en-US" sz="3600" dirty="0" err="1"/>
              <a:t>emisije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 (</a:t>
            </a:r>
            <a:r>
              <a:rPr lang="en-US" sz="3600" dirty="0" err="1"/>
              <a:t>duga</a:t>
            </a:r>
            <a:r>
              <a:rPr lang="en-US" sz="3600" dirty="0"/>
              <a:t>): </a:t>
            </a:r>
            <a:r>
              <a:rPr lang="sr-Latn-ME" sz="3600" dirty="0" smtClean="0"/>
              <a:t>           - </a:t>
            </a:r>
            <a:r>
              <a:rPr lang="en-US" sz="3600" dirty="0" err="1" smtClean="0"/>
              <a:t>direktan</a:t>
            </a:r>
            <a:r>
              <a:rPr lang="en-US" sz="3600" dirty="0" smtClean="0"/>
              <a:t> </a:t>
            </a:r>
            <a:r>
              <a:rPr lang="sr-Latn-ME" sz="3600" dirty="0" smtClean="0"/>
              <a:t>i</a:t>
            </a:r>
          </a:p>
          <a:p>
            <a:pPr marL="0" indent="0" algn="just">
              <a:buNone/>
            </a:pPr>
            <a:r>
              <a:rPr lang="sr-Latn-ME" sz="3600" dirty="0"/>
              <a:t> </a:t>
            </a:r>
            <a:r>
              <a:rPr lang="sr-Latn-ME" sz="3600" dirty="0" smtClean="0"/>
              <a:t>  - </a:t>
            </a:r>
            <a:r>
              <a:rPr lang="en-US" sz="3600" dirty="0" err="1" smtClean="0"/>
              <a:t>indirektan</a:t>
            </a:r>
            <a:endParaRPr lang="sl-SI" sz="3600" dirty="0"/>
          </a:p>
          <a:p>
            <a:pPr>
              <a:lnSpc>
                <a:spcPct val="90000"/>
              </a:lnSpc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16901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420C5-92EF-410F-90BE-8EF51246D9CB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AF208-7DEC-45C7-97FA-CAE96FE6D35C}" type="slidenum">
              <a:rPr lang="en-US"/>
              <a:pPr/>
              <a:t>42</a:t>
            </a:fld>
            <a:endParaRPr lang="en-US"/>
          </a:p>
        </p:txBody>
      </p:sp>
      <p:sp>
        <p:nvSpPr>
          <p:cNvPr id="448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8338" y="476518"/>
            <a:ext cx="10645462" cy="5700445"/>
          </a:xfrm>
        </p:spPr>
        <p:txBody>
          <a:bodyPr>
            <a:normAutofit fontScale="92500" lnSpcReduction="20000"/>
          </a:bodyPr>
          <a:lstStyle/>
          <a:p>
            <a:pPr algn="just">
              <a:buFontTx/>
              <a:buNone/>
            </a:pPr>
            <a:r>
              <a:rPr lang="sl-SI" sz="3600" dirty="0"/>
              <a:t>1</a:t>
            </a:r>
            <a:r>
              <a:rPr lang="en-US" sz="3600" dirty="0"/>
              <a:t>) DI</a:t>
            </a:r>
            <a:r>
              <a:rPr lang="sl-SI" sz="3600" dirty="0"/>
              <a:t>R</a:t>
            </a:r>
            <a:r>
              <a:rPr lang="en-US" sz="3600" dirty="0"/>
              <a:t>EKTNI SISTEM EMI</a:t>
            </a:r>
            <a:r>
              <a:rPr lang="sl-SI" sz="3600" dirty="0"/>
              <a:t>S</a:t>
            </a:r>
            <a:r>
              <a:rPr lang="en-US" sz="3600" dirty="0"/>
              <a:t>IJE JAVNOG DUGA</a:t>
            </a:r>
          </a:p>
          <a:p>
            <a:pPr algn="just"/>
            <a:r>
              <a:rPr lang="sl-SI" sz="3600" dirty="0"/>
              <a:t>	</a:t>
            </a:r>
            <a:r>
              <a:rPr lang="en-US" sz="3900" dirty="0" err="1"/>
              <a:t>Direktna</a:t>
            </a:r>
            <a:r>
              <a:rPr lang="en-US" sz="3900" dirty="0"/>
              <a:t> </a:t>
            </a:r>
            <a:r>
              <a:rPr lang="en-US" sz="3900" dirty="0" err="1"/>
              <a:t>emisija</a:t>
            </a:r>
            <a:r>
              <a:rPr lang="en-US" sz="3900" dirty="0"/>
              <a:t> se </a:t>
            </a:r>
            <a:r>
              <a:rPr lang="en-US" sz="3900" dirty="0" err="1"/>
              <a:t>sprovodi</a:t>
            </a:r>
            <a:r>
              <a:rPr lang="en-US" sz="3900" dirty="0"/>
              <a:t> </a:t>
            </a:r>
            <a:r>
              <a:rPr lang="en-US" sz="3900" dirty="0" smtClean="0"/>
              <a:t>obi</a:t>
            </a:r>
            <a:r>
              <a:rPr lang="sl-SI" sz="3900" dirty="0"/>
              <a:t>č</a:t>
            </a:r>
            <a:r>
              <a:rPr lang="en-US" sz="3900" dirty="0" smtClean="0"/>
              <a:t>no </a:t>
            </a:r>
            <a:r>
              <a:rPr lang="en-US" sz="3900" dirty="0"/>
              <a:t>u </a:t>
            </a:r>
            <a:r>
              <a:rPr lang="en-US" sz="3900" dirty="0" err="1"/>
              <a:t>razvijenim</a:t>
            </a:r>
            <a:r>
              <a:rPr lang="en-US" sz="3900" dirty="0"/>
              <a:t> </a:t>
            </a:r>
            <a:r>
              <a:rPr lang="en-US" sz="3900" dirty="0" err="1"/>
              <a:t>privredama</a:t>
            </a:r>
            <a:r>
              <a:rPr lang="en-US" sz="3900" dirty="0"/>
              <a:t>, s </a:t>
            </a:r>
            <a:r>
              <a:rPr lang="en-US" sz="3900" dirty="0" err="1"/>
              <a:t>razvijenom</a:t>
            </a:r>
            <a:r>
              <a:rPr lang="en-US" sz="3900" dirty="0"/>
              <a:t> </a:t>
            </a:r>
            <a:r>
              <a:rPr lang="sr-Latn-ME" sz="3900" dirty="0" err="1"/>
              <a:t>š</a:t>
            </a:r>
            <a:r>
              <a:rPr lang="en-US" sz="3900" dirty="0" err="1" smtClean="0"/>
              <a:t>tednjom</a:t>
            </a:r>
            <a:r>
              <a:rPr lang="en-US" sz="3900" dirty="0" smtClean="0"/>
              <a:t> </a:t>
            </a:r>
            <a:r>
              <a:rPr lang="en-US" sz="3900" dirty="0" err="1"/>
              <a:t>i</a:t>
            </a:r>
            <a:r>
              <a:rPr lang="en-US" sz="3900" dirty="0"/>
              <a:t> </a:t>
            </a:r>
            <a:r>
              <a:rPr lang="en-US" sz="3900" dirty="0" err="1"/>
              <a:t>finansijskim</a:t>
            </a:r>
            <a:r>
              <a:rPr lang="en-US" sz="3900" dirty="0"/>
              <a:t> </a:t>
            </a:r>
            <a:r>
              <a:rPr lang="en-US" sz="3900" dirty="0" err="1" smtClean="0"/>
              <a:t>tr</a:t>
            </a:r>
            <a:r>
              <a:rPr lang="sl-SI" sz="3900" dirty="0" smtClean="0"/>
              <a:t>žiš</a:t>
            </a:r>
            <a:r>
              <a:rPr lang="en-US" sz="3900" dirty="0" smtClean="0"/>
              <a:t>tem.</a:t>
            </a:r>
            <a:endParaRPr lang="sr-Latn-ME" sz="3900" dirty="0" smtClean="0"/>
          </a:p>
          <a:p>
            <a:pPr algn="just"/>
            <a:r>
              <a:rPr lang="en-US" sz="3900" dirty="0" smtClean="0"/>
              <a:t> </a:t>
            </a:r>
            <a:r>
              <a:rPr lang="en-US" sz="3900" dirty="0" err="1"/>
              <a:t>Formiranje</a:t>
            </a:r>
            <a:r>
              <a:rPr lang="en-US" sz="3900" dirty="0"/>
              <a:t> </a:t>
            </a:r>
            <a:r>
              <a:rPr lang="en-US" sz="3900" dirty="0" err="1"/>
              <a:t>duga</a:t>
            </a:r>
            <a:r>
              <a:rPr lang="en-US" sz="3900" dirty="0"/>
              <a:t> je </a:t>
            </a:r>
            <a:r>
              <a:rPr lang="en-US" sz="3900" dirty="0" err="1"/>
              <a:t>vrlo</a:t>
            </a:r>
            <a:r>
              <a:rPr lang="en-US" sz="3900" dirty="0"/>
              <a:t> </a:t>
            </a:r>
            <a:r>
              <a:rPr lang="en-US" sz="3900" dirty="0" err="1" smtClean="0"/>
              <a:t>efikasno</a:t>
            </a:r>
            <a:r>
              <a:rPr lang="en-US" sz="3900" dirty="0" smtClean="0"/>
              <a:t>, </a:t>
            </a:r>
            <a:r>
              <a:rPr lang="sr-Latn-ME" sz="3900" dirty="0" err="1"/>
              <a:t>č</a:t>
            </a:r>
            <a:r>
              <a:rPr lang="en-US" sz="3900" dirty="0" err="1" smtClean="0"/>
              <a:t>ime</a:t>
            </a:r>
            <a:r>
              <a:rPr lang="en-US" sz="3900" dirty="0" smtClean="0"/>
              <a:t> </a:t>
            </a:r>
            <a:r>
              <a:rPr lang="en-US" sz="3900" dirty="0"/>
              <a:t>se </a:t>
            </a:r>
            <a:r>
              <a:rPr lang="sl-SI" sz="3900" dirty="0"/>
              <a:t>č</a:t>
            </a:r>
            <a:r>
              <a:rPr lang="en-US" sz="3900" dirty="0" err="1" smtClean="0"/>
              <a:t>esto</a:t>
            </a:r>
            <a:r>
              <a:rPr lang="en-US" sz="3900" dirty="0" smtClean="0"/>
              <a:t> </a:t>
            </a:r>
            <a:r>
              <a:rPr lang="en-US" sz="3900" dirty="0" err="1" smtClean="0"/>
              <a:t>izb</a:t>
            </a:r>
            <a:r>
              <a:rPr lang="sr-Latn-ME" sz="3900" dirty="0" smtClean="0"/>
              <a:t>j</a:t>
            </a:r>
            <a:r>
              <a:rPr lang="en-US" sz="3900" dirty="0" err="1" smtClean="0"/>
              <a:t>egava</a:t>
            </a:r>
            <a:r>
              <a:rPr lang="en-US" sz="3900" dirty="0" smtClean="0"/>
              <a:t> </a:t>
            </a:r>
            <a:r>
              <a:rPr lang="en-US" sz="3900" dirty="0"/>
              <a:t>da se </a:t>
            </a:r>
            <a:r>
              <a:rPr lang="en-US" sz="3900" dirty="0" err="1"/>
              <a:t>bankama</a:t>
            </a:r>
            <a:r>
              <a:rPr lang="en-US" sz="3900" dirty="0"/>
              <a:t> </a:t>
            </a:r>
            <a:r>
              <a:rPr lang="en-US" sz="3900" dirty="0" err="1" smtClean="0"/>
              <a:t>pla</a:t>
            </a:r>
            <a:r>
              <a:rPr lang="sl-SI" sz="3900" dirty="0"/>
              <a:t>ć</a:t>
            </a:r>
            <a:r>
              <a:rPr lang="en-US" sz="3900" dirty="0" err="1" smtClean="0"/>
              <a:t>aju</a:t>
            </a:r>
            <a:r>
              <a:rPr lang="en-US" sz="3900" dirty="0" smtClean="0"/>
              <a:t> </a:t>
            </a:r>
            <a:r>
              <a:rPr lang="en-US" sz="3900" dirty="0" err="1"/>
              <a:t>pri</a:t>
            </a:r>
            <a:r>
              <a:rPr lang="en-US" sz="3900" dirty="0"/>
              <a:t> </a:t>
            </a:r>
            <a:r>
              <a:rPr lang="en-US" sz="3900" dirty="0" err="1"/>
              <a:t>upisu</a:t>
            </a:r>
            <a:r>
              <a:rPr lang="en-US" sz="3900" dirty="0"/>
              <a:t> </a:t>
            </a:r>
            <a:r>
              <a:rPr lang="en-US" sz="3900" dirty="0" err="1"/>
              <a:t>velike</a:t>
            </a:r>
            <a:r>
              <a:rPr lang="en-US" sz="3900" dirty="0"/>
              <a:t> </a:t>
            </a:r>
            <a:r>
              <a:rPr lang="en-US" sz="3900" dirty="0" err="1"/>
              <a:t>provizije</a:t>
            </a:r>
            <a:r>
              <a:rPr lang="en-US" sz="3900" dirty="0"/>
              <a:t> </a:t>
            </a:r>
            <a:r>
              <a:rPr lang="en-US" sz="3900" dirty="0" err="1"/>
              <a:t>za</a:t>
            </a:r>
            <a:r>
              <a:rPr lang="en-US" sz="3900" dirty="0"/>
              <a:t> us</a:t>
            </a:r>
            <a:r>
              <a:rPr lang="sl-SI" sz="3900" dirty="0"/>
              <a:t>l</a:t>
            </a:r>
            <a:r>
              <a:rPr lang="en-US" sz="3900" dirty="0" err="1"/>
              <a:t>uge</a:t>
            </a:r>
            <a:r>
              <a:rPr lang="en-US" sz="3900" dirty="0"/>
              <a:t>. </a:t>
            </a:r>
            <a:endParaRPr lang="sr-Latn-ME" sz="3900" dirty="0" smtClean="0"/>
          </a:p>
          <a:p>
            <a:pPr algn="just"/>
            <a:r>
              <a:rPr lang="en-US" sz="3900" dirty="0" err="1" smtClean="0"/>
              <a:t>Ovo</a:t>
            </a:r>
            <a:r>
              <a:rPr lang="en-US" sz="3900" dirty="0" smtClean="0"/>
              <a:t> </a:t>
            </a:r>
            <a:r>
              <a:rPr lang="en-US" sz="3900" dirty="0"/>
              <a:t>je </a:t>
            </a:r>
            <a:r>
              <a:rPr lang="en-US" sz="3900" dirty="0" err="1"/>
              <a:t>najracionalniji</a:t>
            </a:r>
            <a:r>
              <a:rPr lang="en-US" sz="3900" dirty="0"/>
              <a:t> </a:t>
            </a:r>
            <a:r>
              <a:rPr lang="en-US" sz="3900" dirty="0" err="1"/>
              <a:t>i</a:t>
            </a:r>
            <a:r>
              <a:rPr lang="en-US" sz="3900" dirty="0"/>
              <a:t> </a:t>
            </a:r>
            <a:r>
              <a:rPr lang="en-US" sz="3900" dirty="0" err="1"/>
              <a:t>najbolji</a:t>
            </a:r>
            <a:r>
              <a:rPr lang="en-US" sz="3900" dirty="0"/>
              <a:t> </a:t>
            </a:r>
            <a:r>
              <a:rPr lang="en-US" sz="3900" dirty="0" err="1" smtClean="0"/>
              <a:t>na</a:t>
            </a:r>
            <a:r>
              <a:rPr lang="sl-SI" sz="3900" dirty="0"/>
              <a:t>č</a:t>
            </a:r>
            <a:r>
              <a:rPr lang="sl-SI" sz="3900" dirty="0" smtClean="0"/>
              <a:t>i</a:t>
            </a:r>
            <a:r>
              <a:rPr lang="en-US" sz="3900" dirty="0"/>
              <a:t>n </a:t>
            </a:r>
            <a:r>
              <a:rPr lang="en-US" sz="3900" dirty="0" err="1"/>
              <a:t>upisa</a:t>
            </a:r>
            <a:r>
              <a:rPr lang="en-US" sz="3900" dirty="0"/>
              <a:t> </a:t>
            </a:r>
            <a:r>
              <a:rPr lang="en-US" sz="3900" dirty="0" err="1"/>
              <a:t>javnog</a:t>
            </a:r>
            <a:r>
              <a:rPr lang="en-US" sz="3900" dirty="0"/>
              <a:t> </a:t>
            </a:r>
            <a:r>
              <a:rPr lang="en-US" sz="3900" dirty="0" err="1"/>
              <a:t>zajma</a:t>
            </a:r>
            <a:r>
              <a:rPr lang="en-US" sz="3900" dirty="0"/>
              <a:t>. </a:t>
            </a:r>
            <a:endParaRPr lang="sr-Latn-ME" sz="3900" dirty="0" smtClean="0"/>
          </a:p>
          <a:p>
            <a:pPr algn="just"/>
            <a:r>
              <a:rPr lang="en-US" sz="3900" dirty="0" err="1" smtClean="0"/>
              <a:t>Obveznice</a:t>
            </a:r>
            <a:r>
              <a:rPr lang="en-US" sz="3900" dirty="0" smtClean="0"/>
              <a:t> </a:t>
            </a:r>
            <a:r>
              <a:rPr lang="en-US" sz="3900" dirty="0"/>
              <a:t>se </a:t>
            </a:r>
            <a:r>
              <a:rPr lang="en-US" sz="3900" dirty="0" err="1"/>
              <a:t>neposredno</a:t>
            </a:r>
            <a:r>
              <a:rPr lang="en-US" sz="3900" dirty="0"/>
              <a:t> </a:t>
            </a:r>
            <a:r>
              <a:rPr lang="en-US" sz="3900" dirty="0" err="1" smtClean="0"/>
              <a:t>uru</a:t>
            </a:r>
            <a:r>
              <a:rPr lang="sl-SI" sz="3900" dirty="0"/>
              <a:t>č</a:t>
            </a:r>
            <a:r>
              <a:rPr lang="sl-SI" sz="3900" dirty="0" smtClean="0"/>
              <a:t>u</a:t>
            </a:r>
            <a:r>
              <a:rPr lang="en-US" sz="3900" dirty="0" err="1"/>
              <a:t>ju</a:t>
            </a:r>
            <a:r>
              <a:rPr lang="en-US" sz="3900" dirty="0"/>
              <a:t> </a:t>
            </a:r>
            <a:r>
              <a:rPr lang="en-US" sz="3900" dirty="0" err="1"/>
              <a:t>upisnicima</a:t>
            </a:r>
            <a:r>
              <a:rPr lang="en-US" sz="3900" dirty="0"/>
              <a:t> </a:t>
            </a:r>
            <a:r>
              <a:rPr lang="en-US" sz="3900" dirty="0" err="1"/>
              <a:t>zajma</a:t>
            </a:r>
            <a:r>
              <a:rPr lang="en-US" sz="3900" dirty="0"/>
              <a:t>, pa se time </a:t>
            </a:r>
            <a:r>
              <a:rPr lang="en-US" sz="3900" dirty="0" err="1" smtClean="0"/>
              <a:t>izb</a:t>
            </a:r>
            <a:r>
              <a:rPr lang="sr-Latn-ME" sz="3900" dirty="0" smtClean="0"/>
              <a:t>j</a:t>
            </a:r>
            <a:r>
              <a:rPr lang="en-US" sz="3900" dirty="0" err="1" smtClean="0"/>
              <a:t>egava</a:t>
            </a:r>
            <a:r>
              <a:rPr lang="en-US" sz="3900" dirty="0" smtClean="0"/>
              <a:t> </a:t>
            </a:r>
            <a:r>
              <a:rPr lang="en-US" sz="3900" dirty="0" err="1"/>
              <a:t>preprodaja</a:t>
            </a:r>
            <a:r>
              <a:rPr lang="en-US" sz="3900" dirty="0"/>
              <a:t> </a:t>
            </a:r>
            <a:r>
              <a:rPr lang="en-US" sz="3900" dirty="0" err="1"/>
              <a:t>i</a:t>
            </a:r>
            <a:r>
              <a:rPr lang="en-US" sz="3900" dirty="0"/>
              <a:t> </a:t>
            </a:r>
            <a:r>
              <a:rPr lang="sl-SI" sz="3900" dirty="0"/>
              <a:t>š</a:t>
            </a:r>
            <a:r>
              <a:rPr lang="en-US" sz="3900" dirty="0" err="1" smtClean="0"/>
              <a:t>pekulacija</a:t>
            </a:r>
            <a:r>
              <a:rPr lang="en-US" sz="3900" dirty="0" smtClean="0"/>
              <a:t> </a:t>
            </a:r>
            <a:r>
              <a:rPr lang="en-US" sz="3900" dirty="0" err="1"/>
              <a:t>ovim</a:t>
            </a:r>
            <a:r>
              <a:rPr lang="en-US" sz="3900" dirty="0"/>
              <a:t> </a:t>
            </a:r>
            <a:r>
              <a:rPr lang="en-US" sz="3900" dirty="0" err="1" smtClean="0"/>
              <a:t>papirima</a:t>
            </a:r>
            <a:r>
              <a:rPr lang="sr-Latn-ME" sz="3900" dirty="0" smtClean="0"/>
              <a:t>.</a:t>
            </a:r>
            <a:endParaRPr lang="en-US" sz="3900" dirty="0"/>
          </a:p>
        </p:txBody>
      </p:sp>
    </p:spTree>
    <p:extLst>
      <p:ext uri="{BB962C8B-B14F-4D97-AF65-F5344CB8AC3E}">
        <p14:creationId xmlns:p14="http://schemas.microsoft.com/office/powerpoint/2010/main" val="340902902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37BC9-4E5A-4E8A-B4CE-6C828BAE2FA0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8BBE2-1982-4D16-8352-6C44E8444BE5}" type="slidenum">
              <a:rPr lang="en-US"/>
              <a:pPr/>
              <a:t>43</a:t>
            </a:fld>
            <a:endParaRPr lang="en-US"/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9549" y="643944"/>
            <a:ext cx="10774251" cy="553301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90000"/>
              </a:lnSpc>
              <a:buNone/>
            </a:pPr>
            <a:r>
              <a:rPr lang="en-US" sz="3600" dirty="0" err="1"/>
              <a:t>Prednosti</a:t>
            </a:r>
            <a:r>
              <a:rPr lang="en-US" sz="3600" dirty="0"/>
              <a:t> </a:t>
            </a:r>
            <a:r>
              <a:rPr lang="en-US" sz="3600" dirty="0" err="1"/>
              <a:t>ovog</a:t>
            </a:r>
            <a:r>
              <a:rPr lang="en-US" sz="3600" dirty="0"/>
              <a:t> </a:t>
            </a:r>
            <a:r>
              <a:rPr lang="en-US" sz="3600" dirty="0" err="1"/>
              <a:t>sistema</a:t>
            </a:r>
            <a:r>
              <a:rPr lang="en-US" sz="3600" dirty="0"/>
              <a:t> </a:t>
            </a:r>
            <a:r>
              <a:rPr lang="en-US" sz="3600" dirty="0" err="1"/>
              <a:t>emisije</a:t>
            </a:r>
            <a:r>
              <a:rPr lang="en-US" sz="3600" dirty="0"/>
              <a:t> </a:t>
            </a:r>
            <a:r>
              <a:rPr lang="en-US" sz="3600" dirty="0" err="1"/>
              <a:t>su</a:t>
            </a:r>
            <a:r>
              <a:rPr lang="en-US" sz="3600" dirty="0"/>
              <a:t>, </a:t>
            </a:r>
            <a:r>
              <a:rPr lang="en-US" sz="3600" dirty="0" err="1"/>
              <a:t>dakle</a:t>
            </a:r>
            <a:r>
              <a:rPr lang="en-US" sz="3600" dirty="0"/>
              <a:t>:</a:t>
            </a:r>
            <a:endParaRPr lang="sl-SI" sz="3600" dirty="0"/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sz="3600" dirty="0"/>
              <a:t>- </a:t>
            </a:r>
            <a:r>
              <a:rPr lang="en-US" sz="3600" dirty="0" err="1"/>
              <a:t>manji</a:t>
            </a:r>
            <a:r>
              <a:rPr lang="en-US" sz="3600" dirty="0"/>
              <a:t> </a:t>
            </a:r>
            <a:r>
              <a:rPr lang="en-US" sz="3600" dirty="0" err="1" smtClean="0"/>
              <a:t>tro</a:t>
            </a:r>
            <a:r>
              <a:rPr lang="sl-SI" sz="3600" dirty="0"/>
              <a:t>š</a:t>
            </a:r>
            <a:r>
              <a:rPr lang="en-US" sz="3600" dirty="0" err="1" smtClean="0"/>
              <a:t>kovi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 smtClean="0"/>
              <a:t>izb</a:t>
            </a:r>
            <a:r>
              <a:rPr lang="sr-Latn-ME" sz="3600" dirty="0" smtClean="0"/>
              <a:t>j</a:t>
            </a:r>
            <a:r>
              <a:rPr lang="en-US" sz="3600" dirty="0" err="1" smtClean="0"/>
              <a:t>egavanje</a:t>
            </a:r>
            <a:r>
              <a:rPr lang="en-US" sz="3600" dirty="0" smtClean="0"/>
              <a:t> </a:t>
            </a:r>
            <a:r>
              <a:rPr lang="en-US" sz="3600" dirty="0" err="1"/>
              <a:t>posredovanja</a:t>
            </a:r>
            <a:r>
              <a:rPr lang="en-US" sz="3600" dirty="0"/>
              <a:t> </a:t>
            </a:r>
            <a:r>
              <a:rPr lang="en-US" sz="3600" dirty="0" err="1"/>
              <a:t>banaka</a:t>
            </a:r>
            <a:r>
              <a:rPr lang="en-US" sz="3600" dirty="0"/>
              <a:t>, </a:t>
            </a:r>
            <a:r>
              <a:rPr lang="en-US" sz="3600" dirty="0" err="1"/>
              <a:t>i</a:t>
            </a:r>
            <a:endParaRPr lang="en-US" sz="3600" dirty="0"/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sz="3600" dirty="0"/>
              <a:t>- </a:t>
            </a:r>
            <a:r>
              <a:rPr lang="en-US" sz="3600" dirty="0" err="1"/>
              <a:t>sigurnost</a:t>
            </a:r>
            <a:r>
              <a:rPr lang="en-US" sz="3600" dirty="0"/>
              <a:t> </a:t>
            </a:r>
            <a:r>
              <a:rPr lang="en-US" sz="3600" dirty="0" err="1"/>
              <a:t>kontrole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 smtClean="0"/>
              <a:t>izb</a:t>
            </a:r>
            <a:r>
              <a:rPr lang="sr-Latn-ME" sz="3600" dirty="0" smtClean="0"/>
              <a:t>j</a:t>
            </a:r>
            <a:r>
              <a:rPr lang="en-US" sz="3600" dirty="0" err="1" smtClean="0"/>
              <a:t>egavanje</a:t>
            </a:r>
            <a:r>
              <a:rPr lang="en-US" sz="3600" dirty="0" smtClean="0"/>
              <a:t> </a:t>
            </a:r>
            <a:r>
              <a:rPr lang="en-US" sz="3600" dirty="0" err="1"/>
              <a:t>eventualne</a:t>
            </a:r>
            <a:r>
              <a:rPr lang="en-US" sz="3600" dirty="0"/>
              <a:t> </a:t>
            </a:r>
            <a:r>
              <a:rPr lang="en-US" sz="3600" dirty="0" err="1"/>
              <a:t>inflacije</a:t>
            </a:r>
            <a:r>
              <a:rPr lang="en-US" sz="3600" dirty="0"/>
              <a:t>.</a:t>
            </a:r>
          </a:p>
          <a:p>
            <a:pPr algn="just">
              <a:lnSpc>
                <a:spcPct val="90000"/>
              </a:lnSpc>
            </a:pPr>
            <a:r>
              <a:rPr lang="en-US" sz="3600" dirty="0" err="1"/>
              <a:t>Upisivanje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 se </a:t>
            </a:r>
            <a:r>
              <a:rPr lang="en-US" sz="3600" dirty="0" err="1" smtClean="0"/>
              <a:t>vr</a:t>
            </a:r>
            <a:r>
              <a:rPr lang="sl-SI" sz="3600" dirty="0"/>
              <a:t>š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/>
              <a:t>javno</a:t>
            </a:r>
            <a:r>
              <a:rPr lang="en-US" sz="3600" dirty="0"/>
              <a:t>, </a:t>
            </a:r>
            <a:r>
              <a:rPr lang="en-US" sz="3600" dirty="0" err="1"/>
              <a:t>pri</a:t>
            </a:r>
            <a:r>
              <a:rPr lang="en-US" sz="3600" dirty="0"/>
              <a:t> </a:t>
            </a:r>
            <a:r>
              <a:rPr lang="sl-SI" sz="3600" dirty="0"/>
              <a:t>č</a:t>
            </a:r>
            <a:r>
              <a:rPr lang="en-US" sz="3600" dirty="0" smtClean="0"/>
              <a:t>emu </a:t>
            </a:r>
            <a:r>
              <a:rPr lang="en-US" sz="3600" dirty="0"/>
              <a:t>se </a:t>
            </a:r>
            <a:r>
              <a:rPr lang="en-US" sz="3600" dirty="0" err="1"/>
              <a:t>upisnicima</a:t>
            </a:r>
            <a:r>
              <a:rPr lang="en-US" sz="3600" dirty="0"/>
              <a:t> </a:t>
            </a:r>
            <a:r>
              <a:rPr lang="en-US" sz="3600" dirty="0" err="1"/>
              <a:t>ostavlja</a:t>
            </a:r>
            <a:r>
              <a:rPr lang="en-US" sz="3600" dirty="0"/>
              <a:t> da </a:t>
            </a:r>
            <a:r>
              <a:rPr lang="en-US" sz="3600" dirty="0" err="1" smtClean="0"/>
              <a:t>unapr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ed</a:t>
            </a:r>
            <a:r>
              <a:rPr lang="en-US" sz="3600" dirty="0" smtClean="0"/>
              <a:t> </a:t>
            </a:r>
            <a:r>
              <a:rPr lang="en-US" sz="3600" dirty="0"/>
              <a:t>u </a:t>
            </a:r>
            <a:r>
              <a:rPr lang="en-US" sz="3600" dirty="0" err="1"/>
              <a:t>odred</a:t>
            </a:r>
            <a:r>
              <a:rPr lang="sl-SI" sz="3600" dirty="0"/>
              <a:t>j</a:t>
            </a:r>
            <a:r>
              <a:rPr lang="en-US" sz="3600" dirty="0" err="1"/>
              <a:t>enom</a:t>
            </a:r>
            <a:r>
              <a:rPr lang="en-US" sz="3600" dirty="0"/>
              <a:t> </a:t>
            </a:r>
            <a:r>
              <a:rPr lang="en-US" sz="3600" dirty="0" err="1"/>
              <a:t>roku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odred</a:t>
            </a:r>
            <a:r>
              <a:rPr lang="sl-SI" sz="3600" dirty="0"/>
              <a:t>j</a:t>
            </a:r>
            <a:r>
              <a:rPr lang="en-US" sz="3600" dirty="0" err="1"/>
              <a:t>enim</a:t>
            </a:r>
            <a:r>
              <a:rPr lang="en-US" sz="3600" dirty="0"/>
              <a:t> </a:t>
            </a:r>
            <a:r>
              <a:rPr lang="en-US" sz="3600" dirty="0" err="1"/>
              <a:t>ratama</a:t>
            </a:r>
            <a:r>
              <a:rPr lang="en-US" sz="3600" dirty="0"/>
              <a:t>, </a:t>
            </a:r>
            <a:r>
              <a:rPr lang="en-US" sz="3600" dirty="0" err="1"/>
              <a:t>moraju</a:t>
            </a:r>
            <a:r>
              <a:rPr lang="en-US" sz="3600" dirty="0"/>
              <a:t> </a:t>
            </a:r>
            <a:r>
              <a:rPr lang="en-US" sz="3600" dirty="0" err="1"/>
              <a:t>upisivati</a:t>
            </a:r>
            <a:r>
              <a:rPr lang="en-US" sz="3600" dirty="0"/>
              <a:t> </a:t>
            </a:r>
            <a:r>
              <a:rPr lang="en-US" sz="3600" dirty="0" err="1"/>
              <a:t>zajam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301527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0598D-11AA-4D4D-8A2B-C6EBC286F10E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90796-0A4B-4FED-B246-F48372582632}" type="slidenum">
              <a:rPr lang="en-US"/>
              <a:pPr/>
              <a:t>44</a:t>
            </a:fld>
            <a:endParaRPr lang="en-US"/>
          </a:p>
        </p:txBody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2580" y="914400"/>
            <a:ext cx="10671220" cy="5262563"/>
          </a:xfrm>
        </p:spPr>
        <p:txBody>
          <a:bodyPr/>
          <a:lstStyle/>
          <a:p>
            <a:pPr algn="just"/>
            <a:r>
              <a:rPr lang="en-US" sz="3600" dirty="0"/>
              <a:t>U </a:t>
            </a:r>
            <a:r>
              <a:rPr lang="en-US" sz="3600" dirty="0" err="1"/>
              <a:t>pozivu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upis</a:t>
            </a:r>
            <a:r>
              <a:rPr lang="en-US" sz="3600" dirty="0"/>
              <a:t> se </a:t>
            </a:r>
            <a:r>
              <a:rPr lang="en-US" sz="3600" dirty="0" err="1"/>
              <a:t>objavljuju</a:t>
            </a:r>
            <a:r>
              <a:rPr lang="en-US" sz="3600" dirty="0"/>
              <a:t> </a:t>
            </a:r>
            <a:r>
              <a:rPr lang="en-US" sz="3600" dirty="0" smtClean="0"/>
              <a:t>m</a:t>
            </a:r>
            <a:r>
              <a:rPr lang="sr-Latn-ME" sz="3600" dirty="0" smtClean="0"/>
              <a:t>j</a:t>
            </a:r>
            <a:r>
              <a:rPr lang="en-US" sz="3600" dirty="0" err="1" smtClean="0"/>
              <a:t>esto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uslovi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/>
            <a:r>
              <a:rPr lang="sr-Latn-ME" sz="3600" dirty="0" err="1"/>
              <a:t>Š</a:t>
            </a:r>
            <a:r>
              <a:rPr lang="en-US" sz="3600" dirty="0" smtClean="0"/>
              <a:t>to </a:t>
            </a:r>
            <a:r>
              <a:rPr lang="en-US" sz="3600" dirty="0"/>
              <a:t>se </a:t>
            </a:r>
            <a:r>
              <a:rPr lang="en-US" sz="3600" dirty="0" err="1" smtClean="0"/>
              <a:t>ti</a:t>
            </a:r>
            <a:r>
              <a:rPr lang="sl-SI" sz="3600" dirty="0"/>
              <a:t>č</a:t>
            </a:r>
            <a:r>
              <a:rPr lang="en-US" sz="3600" dirty="0" smtClean="0"/>
              <a:t>e </a:t>
            </a:r>
            <a:r>
              <a:rPr lang="en-US" sz="3600" dirty="0"/>
              <a:t>m</a:t>
            </a:r>
            <a:r>
              <a:rPr lang="sl-SI" sz="3600" dirty="0"/>
              <a:t>j</a:t>
            </a:r>
            <a:r>
              <a:rPr lang="en-US" sz="3600" dirty="0" err="1"/>
              <a:t>esta</a:t>
            </a:r>
            <a:r>
              <a:rPr lang="en-US" sz="3600" dirty="0"/>
              <a:t> </a:t>
            </a:r>
            <a:r>
              <a:rPr lang="en-US" sz="3600" dirty="0" err="1"/>
              <a:t>upisa</a:t>
            </a:r>
            <a:r>
              <a:rPr lang="en-US" sz="3600" dirty="0"/>
              <a:t>, to </a:t>
            </a:r>
            <a:r>
              <a:rPr lang="en-US" sz="3600" dirty="0" err="1"/>
              <a:t>mogu</a:t>
            </a:r>
            <a:r>
              <a:rPr lang="en-US" sz="3600" dirty="0"/>
              <a:t> </a:t>
            </a:r>
            <a:r>
              <a:rPr lang="en-US" sz="3600" dirty="0" err="1"/>
              <a:t>biti</a:t>
            </a:r>
            <a:r>
              <a:rPr lang="en-US" sz="3600" dirty="0"/>
              <a:t> d</a:t>
            </a:r>
            <a:r>
              <a:rPr lang="sl-SI" sz="3600" dirty="0" smtClean="0"/>
              <a:t>rž</a:t>
            </a:r>
            <a:r>
              <a:rPr lang="en-US" sz="3600" dirty="0" err="1" smtClean="0"/>
              <a:t>avne</a:t>
            </a:r>
            <a:r>
              <a:rPr lang="en-US" sz="3600" dirty="0" smtClean="0"/>
              <a:t> </a:t>
            </a:r>
            <a:r>
              <a:rPr lang="en-US" sz="3600" dirty="0" err="1"/>
              <a:t>ustanove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sl-SI" sz="3600" dirty="0"/>
              <a:t>l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banke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/>
            <a:r>
              <a:rPr lang="en-US" sz="3600" dirty="0" smtClean="0"/>
              <a:t>U </a:t>
            </a:r>
            <a:r>
              <a:rPr lang="en-US" sz="3600" dirty="0" err="1"/>
              <a:t>pogledu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, </a:t>
            </a:r>
            <a:r>
              <a:rPr lang="en-US" sz="3600" dirty="0" err="1"/>
              <a:t>unapr</a:t>
            </a:r>
            <a:r>
              <a:rPr lang="sl-SI" sz="3600" dirty="0"/>
              <a:t>ij</a:t>
            </a:r>
            <a:r>
              <a:rPr lang="en-US" sz="3600" dirty="0" err="1"/>
              <a:t>ed</a:t>
            </a:r>
            <a:r>
              <a:rPr lang="en-US" sz="3600" dirty="0"/>
              <a:t> se </a:t>
            </a:r>
            <a:r>
              <a:rPr lang="en-US" sz="3600" dirty="0" err="1"/>
              <a:t>utvrd</a:t>
            </a:r>
            <a:r>
              <a:rPr lang="sl-SI" sz="3600" dirty="0"/>
              <a:t>j</a:t>
            </a:r>
            <a:r>
              <a:rPr lang="en-US" sz="3600" dirty="0" err="1"/>
              <a:t>uje</a:t>
            </a:r>
            <a:r>
              <a:rPr lang="en-US" sz="3600" dirty="0"/>
              <a:t> </a:t>
            </a:r>
            <a:r>
              <a:rPr lang="en-US" sz="3600" dirty="0" err="1"/>
              <a:t>kamata</a:t>
            </a:r>
            <a:r>
              <a:rPr lang="en-US" sz="3600" dirty="0"/>
              <a:t>, </a:t>
            </a:r>
            <a:r>
              <a:rPr lang="en-US" sz="3600" dirty="0" err="1"/>
              <a:t>otplatna</a:t>
            </a:r>
            <a:r>
              <a:rPr lang="en-US" sz="3600" dirty="0"/>
              <a:t> </a:t>
            </a:r>
            <a:r>
              <a:rPr lang="en-US" sz="3600" dirty="0" err="1" smtClean="0"/>
              <a:t>slu</a:t>
            </a:r>
            <a:r>
              <a:rPr lang="sl-SI" sz="3600" dirty="0"/>
              <a:t>ž</a:t>
            </a:r>
            <a:r>
              <a:rPr lang="en-US" sz="3600" dirty="0" err="1" smtClean="0"/>
              <a:t>ba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druge</a:t>
            </a:r>
            <a:r>
              <a:rPr lang="en-US" sz="3600" dirty="0"/>
              <a:t> </a:t>
            </a:r>
            <a:r>
              <a:rPr lang="en-US" sz="3600" dirty="0" err="1"/>
              <a:t>eventualne</a:t>
            </a:r>
            <a:r>
              <a:rPr lang="en-US" sz="3600" dirty="0"/>
              <a:t> </a:t>
            </a:r>
            <a:r>
              <a:rPr lang="en-US" sz="3600" dirty="0" err="1"/>
              <a:t>pogodnosti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upisnike</a:t>
            </a:r>
            <a:r>
              <a:rPr lang="en-US" sz="3600" dirty="0"/>
              <a:t>.</a:t>
            </a:r>
          </a:p>
          <a:p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41549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BCDDE-3915-4C0B-88AA-F9A3A23C4B5C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E63E8-8420-4916-B53F-D2432FA768AB}" type="slidenum">
              <a:rPr lang="en-US"/>
              <a:pPr/>
              <a:t>45</a:t>
            </a:fld>
            <a:endParaRPr lang="en-US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6975" y="618186"/>
            <a:ext cx="10606825" cy="5558777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en-US" sz="3600" dirty="0"/>
              <a:t>U </a:t>
            </a:r>
            <a:r>
              <a:rPr lang="en-US" sz="3600" dirty="0" err="1"/>
              <a:t>modernim</a:t>
            </a:r>
            <a:r>
              <a:rPr lang="en-US" sz="3600" dirty="0"/>
              <a:t> </a:t>
            </a:r>
            <a:r>
              <a:rPr lang="en-US" sz="3600" dirty="0" err="1"/>
              <a:t>privredama</a:t>
            </a:r>
            <a:r>
              <a:rPr lang="en-US" sz="3600" dirty="0"/>
              <a:t> </a:t>
            </a:r>
            <a:r>
              <a:rPr lang="en-US" sz="3600" dirty="0" err="1"/>
              <a:t>upis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 </a:t>
            </a:r>
            <a:r>
              <a:rPr lang="en-US" sz="3600" dirty="0" err="1"/>
              <a:t>sve</a:t>
            </a:r>
            <a:r>
              <a:rPr lang="en-US" sz="3600" dirty="0"/>
              <a:t> </a:t>
            </a:r>
            <a:r>
              <a:rPr lang="en-US" sz="3600" dirty="0" smtClean="0"/>
              <a:t>vi</a:t>
            </a:r>
            <a:r>
              <a:rPr lang="sl-SI" sz="3600" dirty="0"/>
              <a:t>š</a:t>
            </a:r>
            <a:r>
              <a:rPr lang="en-US" sz="3600" dirty="0" smtClean="0"/>
              <a:t>e </a:t>
            </a:r>
            <a:r>
              <a:rPr lang="en-US" sz="3600" dirty="0"/>
              <a:t>se </a:t>
            </a:r>
            <a:r>
              <a:rPr lang="en-US" sz="3600" dirty="0" err="1" smtClean="0"/>
              <a:t>vr</a:t>
            </a:r>
            <a:r>
              <a:rPr lang="sl-SI" sz="3600" dirty="0"/>
              <a:t>š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sl-SI" sz="3600" dirty="0"/>
              <a:t>za </a:t>
            </a:r>
            <a:r>
              <a:rPr lang="en-US" sz="3600" dirty="0" err="1"/>
              <a:t>konkretne</a:t>
            </a:r>
            <a:r>
              <a:rPr lang="en-US" sz="3600" dirty="0"/>
              <a:t> </a:t>
            </a:r>
            <a:r>
              <a:rPr lang="en-US" sz="3600" dirty="0" err="1"/>
              <a:t>razvojne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socijalne</a:t>
            </a:r>
            <a:r>
              <a:rPr lang="en-US" sz="3600" dirty="0"/>
              <a:t> </a:t>
            </a:r>
            <a:r>
              <a:rPr lang="en-US" sz="3600" dirty="0" err="1"/>
              <a:t>ciljeve</a:t>
            </a:r>
            <a:r>
              <a:rPr lang="en-US" sz="3600" dirty="0"/>
              <a:t>, </a:t>
            </a:r>
            <a:r>
              <a:rPr lang="en-US" sz="3600" dirty="0" err="1"/>
              <a:t>unapred</a:t>
            </a:r>
            <a:r>
              <a:rPr lang="en-US" sz="3600" dirty="0"/>
              <a:t> se </a:t>
            </a:r>
            <a:r>
              <a:rPr lang="en-US" sz="3600" dirty="0" err="1"/>
              <a:t>utvr</a:t>
            </a:r>
            <a:r>
              <a:rPr lang="sl-SI" sz="3600" dirty="0"/>
              <a:t>dj</a:t>
            </a:r>
            <a:r>
              <a:rPr lang="en-US" sz="3600" dirty="0" err="1"/>
              <a:t>uje</a:t>
            </a:r>
            <a:r>
              <a:rPr lang="en-US" sz="3600" dirty="0"/>
              <a:t> </a:t>
            </a:r>
            <a:r>
              <a:rPr lang="en-US" sz="3600" dirty="0" err="1"/>
              <a:t>visina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 (</a:t>
            </a:r>
            <a:r>
              <a:rPr lang="en-US" sz="3600" dirty="0" err="1"/>
              <a:t>npr</a:t>
            </a:r>
            <a:r>
              <a:rPr lang="en-US" sz="3600" dirty="0"/>
              <a:t>. </a:t>
            </a:r>
            <a:r>
              <a:rPr lang="en-US" sz="3600" dirty="0" err="1"/>
              <a:t>zajam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 smtClean="0"/>
              <a:t>puteve</a:t>
            </a:r>
            <a:r>
              <a:rPr lang="sr-Latn-ME" sz="3600" dirty="0" smtClean="0"/>
              <a:t>)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>
              <a:lnSpc>
                <a:spcPct val="80000"/>
              </a:lnSpc>
            </a:pPr>
            <a:r>
              <a:rPr lang="en-US" sz="3600" dirty="0" err="1" smtClean="0"/>
              <a:t>Kada</a:t>
            </a:r>
            <a:r>
              <a:rPr lang="en-US" sz="3600" dirty="0" smtClean="0"/>
              <a:t> </a:t>
            </a:r>
            <a:r>
              <a:rPr lang="en-US" sz="3600" dirty="0"/>
              <a:t>se </a:t>
            </a:r>
            <a:r>
              <a:rPr lang="en-US" sz="3600" dirty="0" err="1" smtClean="0"/>
              <a:t>upi</a:t>
            </a:r>
            <a:r>
              <a:rPr lang="sl-SI" sz="3600" dirty="0"/>
              <a:t>š</a:t>
            </a:r>
            <a:r>
              <a:rPr lang="en-US" sz="3600" dirty="0" smtClean="0"/>
              <a:t>e </a:t>
            </a:r>
            <a:r>
              <a:rPr lang="en-US" sz="3600" dirty="0" err="1"/>
              <a:t>navedena</a:t>
            </a:r>
            <a:r>
              <a:rPr lang="en-US" sz="3600" dirty="0"/>
              <a:t> </a:t>
            </a:r>
            <a:r>
              <a:rPr lang="en-US" sz="3600" dirty="0" err="1"/>
              <a:t>suma</a:t>
            </a:r>
            <a:r>
              <a:rPr lang="en-US" sz="3600" dirty="0"/>
              <a:t>, </a:t>
            </a:r>
            <a:r>
              <a:rPr lang="en-US" sz="3600" dirty="0" err="1"/>
              <a:t>zajam</a:t>
            </a:r>
            <a:r>
              <a:rPr lang="en-US" sz="3600" dirty="0"/>
              <a:t> se </a:t>
            </a:r>
            <a:r>
              <a:rPr lang="en-US" sz="3600" dirty="0" err="1" smtClean="0"/>
              <a:t>zaklju</a:t>
            </a:r>
            <a:r>
              <a:rPr lang="sl-SI" sz="3600" dirty="0"/>
              <a:t>č</a:t>
            </a:r>
            <a:r>
              <a:rPr lang="en-US" sz="3600" dirty="0" err="1" smtClean="0"/>
              <a:t>uje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lnSpc>
                <a:spcPct val="80000"/>
              </a:lnSpc>
            </a:pPr>
            <a:r>
              <a:rPr lang="en-US" sz="3600" dirty="0" smtClean="0"/>
              <a:t>To </a:t>
            </a:r>
            <a:r>
              <a:rPr lang="en-US" sz="3600" dirty="0"/>
              <a:t>je </a:t>
            </a:r>
            <a:r>
              <a:rPr lang="en-US" sz="3600" dirty="0" err="1"/>
              <a:t>odred</a:t>
            </a:r>
            <a:r>
              <a:rPr lang="sl-SI" sz="3600" dirty="0"/>
              <a:t>j</a:t>
            </a:r>
            <a:r>
              <a:rPr lang="en-US" sz="3600" dirty="0" err="1"/>
              <a:t>ena</a:t>
            </a:r>
            <a:r>
              <a:rPr lang="en-US" sz="3600" dirty="0"/>
              <a:t> </a:t>
            </a:r>
            <a:r>
              <a:rPr lang="en-US" sz="3600" dirty="0" err="1" smtClean="0"/>
              <a:t>i</a:t>
            </a:r>
            <a:r>
              <a:rPr lang="sr-Latn-ME" sz="3600" dirty="0" smtClean="0"/>
              <a:t>l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ograni</a:t>
            </a:r>
            <a:r>
              <a:rPr lang="sl-SI" sz="3600" dirty="0"/>
              <a:t>č</a:t>
            </a:r>
            <a:r>
              <a:rPr lang="en-US" sz="3600" dirty="0" err="1" smtClean="0"/>
              <a:t>ena</a:t>
            </a:r>
            <a:r>
              <a:rPr lang="en-US" sz="3600" dirty="0" smtClean="0"/>
              <a:t> </a:t>
            </a:r>
            <a:r>
              <a:rPr lang="en-US" sz="3600" dirty="0" err="1"/>
              <a:t>emisija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lnSpc>
                <a:spcPct val="80000"/>
              </a:lnSpc>
            </a:pPr>
            <a:r>
              <a:rPr lang="en-US" sz="3600" dirty="0" err="1" smtClean="0"/>
              <a:t>Medutim</a:t>
            </a:r>
            <a:r>
              <a:rPr lang="en-US" sz="3600" dirty="0" smtClean="0"/>
              <a:t> </a:t>
            </a:r>
            <a:r>
              <a:rPr lang="en-US" sz="3600" dirty="0"/>
              <a:t>u </a:t>
            </a:r>
            <a:r>
              <a:rPr lang="en-US" sz="3600" dirty="0" err="1"/>
              <a:t>vanrendim</a:t>
            </a:r>
            <a:r>
              <a:rPr lang="en-US" sz="3600" dirty="0"/>
              <a:t> </a:t>
            </a:r>
            <a:r>
              <a:rPr lang="en-US" sz="3600" dirty="0" err="1"/>
              <a:t>uslovima</a:t>
            </a:r>
            <a:r>
              <a:rPr lang="en-US" sz="3600" dirty="0"/>
              <a:t> (rat, </a:t>
            </a:r>
            <a:r>
              <a:rPr lang="en-US" sz="3600" dirty="0" err="1"/>
              <a:t>stalne</a:t>
            </a:r>
            <a:r>
              <a:rPr lang="en-US" sz="3600" dirty="0"/>
              <a:t> </a:t>
            </a:r>
            <a:r>
              <a:rPr lang="en-US" sz="3600" dirty="0" err="1"/>
              <a:t>ratne</a:t>
            </a:r>
            <a:r>
              <a:rPr lang="en-US" sz="3600" dirty="0"/>
              <a:t> </a:t>
            </a:r>
            <a:r>
              <a:rPr lang="en-US" sz="3600" dirty="0" err="1"/>
              <a:t>opasnosti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dr.), </a:t>
            </a:r>
            <a:r>
              <a:rPr lang="en-US" sz="3600" dirty="0" err="1"/>
              <a:t>kada</a:t>
            </a:r>
            <a:r>
              <a:rPr lang="en-US" sz="3600" dirty="0"/>
              <a:t> </a:t>
            </a:r>
            <a:r>
              <a:rPr lang="en-US" sz="3600" dirty="0" err="1"/>
              <a:t>javni</a:t>
            </a:r>
            <a:r>
              <a:rPr lang="en-US" sz="3600" dirty="0"/>
              <a:t> </a:t>
            </a:r>
            <a:r>
              <a:rPr lang="en-US" sz="3600" dirty="0" err="1"/>
              <a:t>dugovi</a:t>
            </a:r>
            <a:r>
              <a:rPr lang="en-US" sz="3600" dirty="0"/>
              <a:t> </a:t>
            </a:r>
            <a:r>
              <a:rPr lang="en-US" sz="3600" dirty="0" err="1"/>
              <a:t>postaju</a:t>
            </a:r>
            <a:r>
              <a:rPr lang="en-US" sz="3600" dirty="0"/>
              <a:t> </a:t>
            </a:r>
            <a:r>
              <a:rPr lang="en-US" sz="3600" dirty="0" err="1"/>
              <a:t>glavni</a:t>
            </a:r>
            <a:r>
              <a:rPr lang="en-US" sz="3600" dirty="0"/>
              <a:t> </a:t>
            </a:r>
            <a:r>
              <a:rPr lang="en-US" sz="3600" dirty="0" err="1"/>
              <a:t>izvor</a:t>
            </a:r>
            <a:r>
              <a:rPr lang="en-US" sz="3600" dirty="0"/>
              <a:t> </a:t>
            </a:r>
            <a:r>
              <a:rPr lang="en-US" sz="3600" dirty="0" err="1"/>
              <a:t>javnih</a:t>
            </a:r>
            <a:r>
              <a:rPr lang="en-US" sz="3600" dirty="0"/>
              <a:t> </a:t>
            </a:r>
            <a:r>
              <a:rPr lang="en-US" sz="3600" dirty="0" err="1"/>
              <a:t>sredstava</a:t>
            </a:r>
            <a:r>
              <a:rPr lang="en-US" sz="3600" dirty="0"/>
              <a:t>,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en-US" sz="3600" dirty="0"/>
              <a:t>se </a:t>
            </a:r>
            <a:r>
              <a:rPr lang="en-US" sz="3600" dirty="0" err="1" smtClean="0"/>
              <a:t>mo</a:t>
            </a:r>
            <a:r>
              <a:rPr lang="sl-SI" sz="3600" dirty="0"/>
              <a:t>ž</a:t>
            </a:r>
            <a:r>
              <a:rPr lang="en-US" sz="3600" dirty="0" smtClean="0"/>
              <a:t>e </a:t>
            </a:r>
            <a:r>
              <a:rPr lang="en-US" sz="3600" dirty="0" err="1" smtClean="0"/>
              <a:t>poslu</a:t>
            </a:r>
            <a:r>
              <a:rPr lang="sl-SI" sz="3600" dirty="0"/>
              <a:t>ž</a:t>
            </a:r>
            <a:r>
              <a:rPr lang="en-US" sz="3600" dirty="0" err="1" smtClean="0"/>
              <a:t>iti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neogran</a:t>
            </a:r>
            <a:r>
              <a:rPr lang="sl-SI" sz="3600" dirty="0" smtClean="0"/>
              <a:t>ič</a:t>
            </a:r>
            <a:r>
              <a:rPr lang="en-US" sz="3600" dirty="0" err="1" smtClean="0"/>
              <a:t>enom</a:t>
            </a:r>
            <a:r>
              <a:rPr lang="en-US" sz="3600" dirty="0" smtClean="0"/>
              <a:t> </a:t>
            </a:r>
            <a:r>
              <a:rPr lang="en-US" sz="3600" dirty="0" err="1"/>
              <a:t>emisijom</a:t>
            </a:r>
            <a:r>
              <a:rPr lang="en-US" sz="3600" dirty="0"/>
              <a:t>.	</a:t>
            </a:r>
          </a:p>
        </p:txBody>
      </p:sp>
    </p:spTree>
    <p:extLst>
      <p:ext uri="{BB962C8B-B14F-4D97-AF65-F5344CB8AC3E}">
        <p14:creationId xmlns:p14="http://schemas.microsoft.com/office/powerpoint/2010/main" val="295801087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07FD-E125-4177-9F98-717C0919EB8D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BE41E-8404-44A0-A28B-A7A181AA8432}" type="slidenum">
              <a:rPr lang="en-US"/>
              <a:pPr/>
              <a:t>46</a:t>
            </a:fld>
            <a:endParaRPr lang="en-US"/>
          </a:p>
        </p:txBody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8186" y="618186"/>
            <a:ext cx="10735614" cy="5558777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 smtClean="0"/>
              <a:t>Ograni</a:t>
            </a:r>
            <a:r>
              <a:rPr lang="sl-SI" sz="3600" dirty="0"/>
              <a:t>č</a:t>
            </a:r>
            <a:r>
              <a:rPr lang="en-US" sz="3600" dirty="0" err="1" smtClean="0"/>
              <a:t>ena</a:t>
            </a:r>
            <a:r>
              <a:rPr lang="en-US" sz="3600" dirty="0" smtClean="0"/>
              <a:t> </a:t>
            </a:r>
            <a:r>
              <a:rPr lang="en-US" sz="3600" dirty="0" err="1"/>
              <a:t>emisija</a:t>
            </a:r>
            <a:r>
              <a:rPr lang="en-US" sz="3600" dirty="0"/>
              <a:t> </a:t>
            </a:r>
            <a:r>
              <a:rPr lang="en-US" sz="3600" dirty="0" err="1" smtClean="0"/>
              <a:t>mo</a:t>
            </a:r>
            <a:r>
              <a:rPr lang="sl-SI" sz="3600" dirty="0"/>
              <a:t>ž</a:t>
            </a:r>
            <a:r>
              <a:rPr lang="en-US" sz="3600" dirty="0" smtClean="0"/>
              <a:t>e </a:t>
            </a:r>
            <a:r>
              <a:rPr lang="en-US" sz="3600" dirty="0" err="1"/>
              <a:t>biti</a:t>
            </a:r>
            <a:r>
              <a:rPr lang="en-US" sz="3600" dirty="0"/>
              <a:t> </a:t>
            </a:r>
            <a:r>
              <a:rPr lang="en-US" sz="3600" dirty="0" err="1" smtClean="0"/>
              <a:t>pra</a:t>
            </a:r>
            <a:r>
              <a:rPr lang="sl-SI" sz="3600" dirty="0"/>
              <a:t>ć</a:t>
            </a:r>
            <a:r>
              <a:rPr lang="en-US" sz="3600" dirty="0" err="1" smtClean="0"/>
              <a:t>ena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izv</a:t>
            </a:r>
            <a:r>
              <a:rPr lang="sl-SI" sz="3600" dirty="0"/>
              <a:t>j</a:t>
            </a:r>
            <a:r>
              <a:rPr lang="en-US" sz="3600" dirty="0" err="1"/>
              <a:t>esn</a:t>
            </a:r>
            <a:r>
              <a:rPr lang="sl-SI" sz="3600" dirty="0"/>
              <a:t>i</a:t>
            </a:r>
            <a:r>
              <a:rPr lang="en-US" sz="3600" dirty="0"/>
              <a:t>m </a:t>
            </a:r>
            <a:r>
              <a:rPr lang="en-US" sz="3600" dirty="0" err="1" smtClean="0"/>
              <a:t>te</a:t>
            </a:r>
            <a:r>
              <a:rPr lang="sl-SI" sz="3600" dirty="0"/>
              <a:t>š</a:t>
            </a:r>
            <a:r>
              <a:rPr lang="en-US" sz="3600" dirty="0" err="1" smtClean="0"/>
              <a:t>ko</a:t>
            </a:r>
            <a:r>
              <a:rPr lang="sl-SI" sz="3600" dirty="0"/>
              <a:t>ć</a:t>
            </a:r>
            <a:r>
              <a:rPr lang="en-US" sz="3600" dirty="0" err="1" smtClean="0"/>
              <a:t>ama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Prvo</a:t>
            </a:r>
            <a:r>
              <a:rPr lang="en-US" sz="3600" dirty="0"/>
              <a:t>, </a:t>
            </a:r>
            <a:r>
              <a:rPr lang="en-US" sz="3600" dirty="0" err="1" smtClean="0"/>
              <a:t>mo</a:t>
            </a:r>
            <a:r>
              <a:rPr lang="sl-SI" sz="3600" dirty="0"/>
              <a:t>ž</a:t>
            </a:r>
            <a:r>
              <a:rPr lang="en-US" sz="3600" dirty="0" smtClean="0"/>
              <a:t>e </a:t>
            </a:r>
            <a:r>
              <a:rPr lang="en-US" sz="3600" dirty="0"/>
              <a:t>se </a:t>
            </a:r>
            <a:r>
              <a:rPr lang="en-US" sz="3600" dirty="0" err="1"/>
              <a:t>desiti</a:t>
            </a:r>
            <a:r>
              <a:rPr lang="en-US" sz="3600" dirty="0"/>
              <a:t> da se </a:t>
            </a:r>
            <a:r>
              <a:rPr lang="en-US" sz="3600" dirty="0" err="1"/>
              <a:t>zajam</a:t>
            </a:r>
            <a:r>
              <a:rPr lang="en-US" sz="3600" dirty="0"/>
              <a:t> u </a:t>
            </a:r>
            <a:r>
              <a:rPr lang="en-US" sz="3600" dirty="0" err="1"/>
              <a:t>potpunosti</a:t>
            </a:r>
            <a:r>
              <a:rPr lang="en-US" sz="3600" dirty="0"/>
              <a:t> ne </a:t>
            </a:r>
            <a:r>
              <a:rPr lang="en-US" sz="3600" dirty="0" err="1" smtClean="0"/>
              <a:t>upi</a:t>
            </a:r>
            <a:r>
              <a:rPr lang="sl-SI" sz="3600" dirty="0"/>
              <a:t>š</a:t>
            </a:r>
            <a:r>
              <a:rPr lang="en-US" sz="3600" dirty="0" smtClean="0"/>
              <a:t>e</a:t>
            </a:r>
            <a:r>
              <a:rPr lang="en-US" sz="3600" dirty="0"/>
              <a:t>, </a:t>
            </a:r>
            <a:r>
              <a:rPr lang="sl-SI" sz="3600" dirty="0"/>
              <a:t>š</a:t>
            </a:r>
            <a:r>
              <a:rPr lang="en-US" sz="3600" dirty="0" smtClean="0"/>
              <a:t>to </a:t>
            </a:r>
            <a:r>
              <a:rPr lang="en-US" sz="3600" dirty="0" err="1"/>
              <a:t>pred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err="1" smtClean="0"/>
              <a:t>avu</a:t>
            </a:r>
            <a:r>
              <a:rPr lang="en-US" sz="3600" dirty="0" smtClean="0"/>
              <a:t> </a:t>
            </a:r>
            <a:r>
              <a:rPr lang="en-US" sz="3600" dirty="0" err="1"/>
              <a:t>stavlja</a:t>
            </a:r>
            <a:r>
              <a:rPr lang="en-US" sz="3600" dirty="0"/>
              <a:t> </a:t>
            </a:r>
            <a:r>
              <a:rPr lang="en-US" sz="3600" dirty="0" err="1"/>
              <a:t>zadatak</a:t>
            </a:r>
            <a:r>
              <a:rPr lang="en-US" sz="3600" dirty="0"/>
              <a:t> da </a:t>
            </a:r>
            <a:r>
              <a:rPr lang="en-US" sz="3600" dirty="0" err="1"/>
              <a:t>preostale</a:t>
            </a:r>
            <a:r>
              <a:rPr lang="en-US" sz="3600" dirty="0"/>
              <a:t> </a:t>
            </a:r>
            <a:r>
              <a:rPr lang="en-US" sz="3600" dirty="0" err="1"/>
              <a:t>obveznice</a:t>
            </a:r>
            <a:r>
              <a:rPr lang="en-US" sz="3600" dirty="0"/>
              <a:t> </a:t>
            </a:r>
            <a:r>
              <a:rPr lang="en-US" sz="3600" dirty="0" smtClean="0"/>
              <a:t>obi</a:t>
            </a:r>
            <a:r>
              <a:rPr lang="sl-SI" sz="3600" dirty="0"/>
              <a:t>č</a:t>
            </a:r>
            <a:r>
              <a:rPr lang="en-US" sz="3600" dirty="0" smtClean="0"/>
              <a:t>no </a:t>
            </a:r>
            <a:r>
              <a:rPr lang="en-US" sz="3600" dirty="0" err="1"/>
              <a:t>proda</a:t>
            </a:r>
            <a:r>
              <a:rPr lang="en-US" sz="3600" dirty="0"/>
              <a:t> </a:t>
            </a:r>
            <a:r>
              <a:rPr lang="en-US" sz="3600" dirty="0" err="1"/>
              <a:t>bankama</a:t>
            </a:r>
            <a:r>
              <a:rPr lang="en-US" sz="3600" dirty="0"/>
              <a:t>,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drugo</a:t>
            </a:r>
            <a:r>
              <a:rPr lang="en-US" sz="3600" dirty="0"/>
              <a:t>, da se </a:t>
            </a:r>
            <a:r>
              <a:rPr lang="en-US" sz="3600" dirty="0" err="1" smtClean="0"/>
              <a:t>upi</a:t>
            </a:r>
            <a:r>
              <a:rPr lang="sl-SI" sz="3600" dirty="0"/>
              <a:t>š</a:t>
            </a:r>
            <a:r>
              <a:rPr lang="en-US" sz="3600" dirty="0" smtClean="0"/>
              <a:t>e </a:t>
            </a:r>
            <a:r>
              <a:rPr lang="en-US" sz="3600" dirty="0" err="1" smtClean="0"/>
              <a:t>ve</a:t>
            </a:r>
            <a:r>
              <a:rPr lang="sl-SI" sz="3600" dirty="0"/>
              <a:t>ć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/>
              <a:t>iznos</a:t>
            </a:r>
            <a:r>
              <a:rPr lang="en-US" sz="3600" dirty="0"/>
              <a:t> od </a:t>
            </a:r>
            <a:r>
              <a:rPr lang="en-US" sz="3600" dirty="0" err="1"/>
              <a:t>ranije</a:t>
            </a:r>
            <a:r>
              <a:rPr lang="en-US" sz="3600" dirty="0"/>
              <a:t> </a:t>
            </a:r>
            <a:r>
              <a:rPr lang="en-US" sz="3600" dirty="0" err="1"/>
              <a:t>objavljenog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Te</a:t>
            </a:r>
            <a:r>
              <a:rPr lang="sl-SI" sz="3600" dirty="0"/>
              <a:t>š</a:t>
            </a:r>
            <a:r>
              <a:rPr lang="en-US" sz="3600" dirty="0" err="1" smtClean="0"/>
              <a:t>ko</a:t>
            </a:r>
            <a:r>
              <a:rPr lang="sl-SI" sz="3600" dirty="0"/>
              <a:t>ć</a:t>
            </a:r>
            <a:r>
              <a:rPr lang="en-US" sz="3600" dirty="0" smtClean="0"/>
              <a:t>a </a:t>
            </a:r>
            <a:r>
              <a:rPr lang="en-US" sz="3600" dirty="0"/>
              <a:t>se </a:t>
            </a:r>
            <a:r>
              <a:rPr lang="en-US" sz="3600" dirty="0" err="1"/>
              <a:t>javlja</a:t>
            </a:r>
            <a:r>
              <a:rPr lang="en-US" sz="3600" dirty="0"/>
              <a:t> u tome </a:t>
            </a:r>
            <a:r>
              <a:rPr lang="en-US" sz="3600" dirty="0" err="1"/>
              <a:t>kako</a:t>
            </a:r>
            <a:r>
              <a:rPr lang="en-US" sz="3600" dirty="0"/>
              <a:t> </a:t>
            </a:r>
            <a:r>
              <a:rPr lang="en-US" sz="3600" dirty="0" err="1" smtClean="0"/>
              <a:t>rasporediti</a:t>
            </a:r>
            <a:r>
              <a:rPr lang="en-US" sz="3600" dirty="0" smtClean="0"/>
              <a:t> </a:t>
            </a:r>
            <a:r>
              <a:rPr lang="en-US" sz="3600" dirty="0" err="1"/>
              <a:t>zajam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sve</a:t>
            </a:r>
            <a:r>
              <a:rPr lang="en-US" sz="3600" dirty="0"/>
              <a:t> </a:t>
            </a:r>
            <a:r>
              <a:rPr lang="en-US" sz="3600" dirty="0" err="1"/>
              <a:t>upisnike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/>
            <a:r>
              <a:rPr lang="en-US" sz="3600" dirty="0" smtClean="0"/>
              <a:t>Obi</a:t>
            </a:r>
            <a:r>
              <a:rPr lang="sl-SI" sz="3600" dirty="0"/>
              <a:t>č</a:t>
            </a:r>
            <a:r>
              <a:rPr lang="en-US" sz="3600" dirty="0" smtClean="0"/>
              <a:t>no </a:t>
            </a:r>
            <a:r>
              <a:rPr lang="en-US" sz="3600" dirty="0"/>
              <a:t>se </a:t>
            </a:r>
            <a:r>
              <a:rPr lang="en-US" sz="3600" dirty="0" err="1"/>
              <a:t>ovde</a:t>
            </a:r>
            <a:r>
              <a:rPr lang="en-US" sz="3600" dirty="0"/>
              <a:t> </a:t>
            </a:r>
            <a:r>
              <a:rPr lang="en-US" sz="3600" dirty="0" err="1"/>
              <a:t>velikim</a:t>
            </a:r>
            <a:r>
              <a:rPr lang="en-US" sz="3600" dirty="0"/>
              <a:t> </a:t>
            </a:r>
            <a:r>
              <a:rPr lang="en-US" sz="3600" dirty="0" err="1"/>
              <a:t>upisnicima</a:t>
            </a:r>
            <a:r>
              <a:rPr lang="en-US" sz="3600" dirty="0"/>
              <a:t> </a:t>
            </a:r>
            <a:r>
              <a:rPr lang="en-US" sz="3600" dirty="0" err="1"/>
              <a:t>redukuju</a:t>
            </a:r>
            <a:r>
              <a:rPr lang="en-US" sz="3600" dirty="0"/>
              <a:t> </a:t>
            </a:r>
            <a:r>
              <a:rPr lang="en-US" sz="3600" dirty="0" err="1"/>
              <a:t>obaveze</a:t>
            </a:r>
            <a:r>
              <a:rPr lang="en-US" sz="3600" dirty="0"/>
              <a:t>, a </a:t>
            </a:r>
            <a:r>
              <a:rPr lang="en-US" sz="3600" dirty="0" err="1"/>
              <a:t>manjim</a:t>
            </a:r>
            <a:r>
              <a:rPr lang="en-US" sz="3600" dirty="0"/>
              <a:t> </a:t>
            </a:r>
            <a:r>
              <a:rPr lang="en-US" sz="3600" dirty="0" err="1"/>
              <a:t>priznaju</a:t>
            </a:r>
            <a:r>
              <a:rPr lang="en-US" sz="3600" dirty="0"/>
              <a:t> u c</a:t>
            </a:r>
            <a:r>
              <a:rPr lang="sl-SI" sz="3600" dirty="0"/>
              <a:t>j</a:t>
            </a:r>
            <a:r>
              <a:rPr lang="en-US" sz="3600" dirty="0" err="1"/>
              <a:t>elosti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8928798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41AC2-ECF9-490D-80E0-EAD9493A07D1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D05EB-9CD4-48FD-A936-A86A7550AC6F}" type="slidenum">
              <a:rPr lang="en-US"/>
              <a:pPr/>
              <a:t>47</a:t>
            </a:fld>
            <a:endParaRPr lang="en-US"/>
          </a:p>
        </p:txBody>
      </p:sp>
      <p:sp>
        <p:nvSpPr>
          <p:cNvPr id="490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437882"/>
            <a:ext cx="10515600" cy="5739081"/>
          </a:xfrm>
        </p:spPr>
        <p:txBody>
          <a:bodyPr/>
          <a:lstStyle/>
          <a:p>
            <a:pPr marL="0" indent="0" algn="just">
              <a:buNone/>
            </a:pPr>
            <a:r>
              <a:rPr lang="en-US" sz="3600" dirty="0" err="1"/>
              <a:t>Slabosti</a:t>
            </a:r>
            <a:r>
              <a:rPr lang="en-US" sz="3600" dirty="0"/>
              <a:t> </a:t>
            </a:r>
            <a:r>
              <a:rPr lang="en-US" sz="3600" dirty="0" err="1"/>
              <a:t>ovog</a:t>
            </a:r>
            <a:r>
              <a:rPr lang="sl-SI" sz="3600" dirty="0"/>
              <a:t> </a:t>
            </a:r>
            <a:r>
              <a:rPr lang="en-US" sz="3600" dirty="0" err="1"/>
              <a:t>sistema</a:t>
            </a:r>
            <a:r>
              <a:rPr lang="en-US" sz="3600" dirty="0"/>
              <a:t> </a:t>
            </a:r>
            <a:r>
              <a:rPr lang="en-US" sz="3600" dirty="0" err="1"/>
              <a:t>su</a:t>
            </a:r>
            <a:r>
              <a:rPr lang="en-US" sz="3600" dirty="0"/>
              <a:t>: </a:t>
            </a:r>
            <a:endParaRPr lang="sr-Latn-ME" sz="3600" dirty="0" smtClean="0"/>
          </a:p>
          <a:p>
            <a:pPr marL="0" indent="0" algn="just">
              <a:buNone/>
            </a:pPr>
            <a:r>
              <a:rPr lang="sr-Latn-ME" sz="3600" dirty="0"/>
              <a:t>-</a:t>
            </a:r>
            <a:r>
              <a:rPr lang="en-US" sz="3600" dirty="0" err="1" smtClean="0"/>
              <a:t>neizvesnost</a:t>
            </a:r>
            <a:r>
              <a:rPr lang="en-US" sz="3600" dirty="0" smtClean="0"/>
              <a:t> </a:t>
            </a:r>
            <a:r>
              <a:rPr lang="en-US" sz="3600" dirty="0"/>
              <a:t>u </a:t>
            </a:r>
            <a:r>
              <a:rPr lang="en-US" sz="3600" dirty="0" err="1"/>
              <a:t>pogledu</a:t>
            </a:r>
            <a:r>
              <a:rPr lang="en-US" sz="3600" dirty="0"/>
              <a:t> </a:t>
            </a:r>
            <a:r>
              <a:rPr lang="en-US" sz="3600" dirty="0" err="1"/>
              <a:t>krajnjeg</a:t>
            </a:r>
            <a:r>
              <a:rPr lang="en-US" sz="3600" dirty="0"/>
              <a:t> </a:t>
            </a:r>
            <a:r>
              <a:rPr lang="en-US" sz="3600" dirty="0" err="1"/>
              <a:t>ishoda</a:t>
            </a:r>
            <a:r>
              <a:rPr lang="en-US" sz="3600" dirty="0"/>
              <a:t> </a:t>
            </a:r>
            <a:r>
              <a:rPr lang="en-US" sz="3600" dirty="0" err="1"/>
              <a:t>upisa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sr-Latn-ME" sz="3600" dirty="0" smtClean="0"/>
              <a:t>       - </a:t>
            </a:r>
            <a:r>
              <a:rPr lang="en-US" sz="3600" dirty="0" smtClean="0"/>
              <a:t>nu</a:t>
            </a:r>
            <a:r>
              <a:rPr lang="sl-SI" sz="3600" dirty="0"/>
              <a:t>ž</a:t>
            </a:r>
            <a:r>
              <a:rPr lang="en-US" sz="3600" dirty="0" err="1" smtClean="0"/>
              <a:t>nost</a:t>
            </a:r>
            <a:r>
              <a:rPr lang="en-US" sz="3600" dirty="0" smtClean="0"/>
              <a:t> </a:t>
            </a:r>
            <a:r>
              <a:rPr lang="en-US" sz="3600" dirty="0" err="1"/>
              <a:t>postojanja</a:t>
            </a:r>
            <a:r>
              <a:rPr lang="en-US" sz="3600" dirty="0"/>
              <a:t> </a:t>
            </a:r>
            <a:r>
              <a:rPr lang="en-US" sz="3600" dirty="0" err="1"/>
              <a:t>vrlo</a:t>
            </a:r>
            <a:r>
              <a:rPr lang="en-US" sz="3600" dirty="0"/>
              <a:t> </a:t>
            </a:r>
            <a:r>
              <a:rPr lang="en-US" sz="3600" dirty="0" err="1"/>
              <a:t>sposobnog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err="1" smtClean="0"/>
              <a:t>avnog</a:t>
            </a:r>
            <a:r>
              <a:rPr lang="en-US" sz="3600" dirty="0" smtClean="0"/>
              <a:t> </a:t>
            </a:r>
            <a:r>
              <a:rPr lang="en-US" sz="3600" dirty="0" err="1"/>
              <a:t>aparata</a:t>
            </a:r>
            <a:r>
              <a:rPr lang="en-US" sz="3600" dirty="0"/>
              <a:t> </a:t>
            </a:r>
            <a:r>
              <a:rPr lang="en-US" sz="3600" dirty="0" err="1"/>
              <a:t>koji</a:t>
            </a:r>
            <a:r>
              <a:rPr lang="en-US" sz="3600" dirty="0"/>
              <a:t> </a:t>
            </a:r>
            <a:r>
              <a:rPr lang="sl-SI" sz="3600" dirty="0"/>
              <a:t>ć</a:t>
            </a:r>
            <a:r>
              <a:rPr lang="en-US" sz="3600" dirty="0" smtClean="0"/>
              <a:t>e </a:t>
            </a:r>
            <a:r>
              <a:rPr lang="en-US" sz="3600" dirty="0"/>
              <a:t>to </a:t>
            </a:r>
            <a:r>
              <a:rPr lang="en-US" sz="3600" dirty="0" err="1"/>
              <a:t>sprovesti</a:t>
            </a:r>
            <a:r>
              <a:rPr lang="en-US" sz="3600" dirty="0"/>
              <a:t>, </a:t>
            </a:r>
            <a:r>
              <a:rPr lang="en-US" sz="3600" dirty="0" err="1" smtClean="0"/>
              <a:t>preuz</a:t>
            </a:r>
            <a:r>
              <a:rPr lang="sl-SI" sz="3600" dirty="0"/>
              <a:t>m</a:t>
            </a:r>
            <a:r>
              <a:rPr lang="en-US" sz="3600" dirty="0" err="1"/>
              <a:t>anjem</a:t>
            </a:r>
            <a:r>
              <a:rPr lang="en-US" sz="3600" dirty="0"/>
              <a:t> </a:t>
            </a:r>
            <a:r>
              <a:rPr lang="en-US" sz="3600" dirty="0" err="1"/>
              <a:t>potpunog</a:t>
            </a:r>
            <a:r>
              <a:rPr lang="en-US" sz="3600" dirty="0"/>
              <a:t> </a:t>
            </a:r>
            <a:r>
              <a:rPr lang="en-US" sz="3600" dirty="0" err="1"/>
              <a:t>finansijskog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politi</a:t>
            </a:r>
            <a:r>
              <a:rPr lang="sl-SI" sz="3600" dirty="0"/>
              <a:t>c</a:t>
            </a:r>
            <a:r>
              <a:rPr lang="en-US" sz="3600" dirty="0" err="1"/>
              <a:t>ko</a:t>
            </a:r>
            <a:r>
              <a:rPr lang="sl-SI" sz="3600" dirty="0"/>
              <a:t>g</a:t>
            </a:r>
            <a:r>
              <a:rPr lang="en-US" sz="3600" dirty="0"/>
              <a:t> </a:t>
            </a:r>
            <a:r>
              <a:rPr lang="en-US" sz="3600" dirty="0" err="1"/>
              <a:t>rizika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upis</a:t>
            </a:r>
            <a:r>
              <a:rPr lang="en-US" sz="3600" dirty="0"/>
              <a:t> </a:t>
            </a:r>
            <a:r>
              <a:rPr lang="en-US" sz="3600" dirty="0" err="1" smtClean="0"/>
              <a:t>zajma</a:t>
            </a:r>
            <a:r>
              <a:rPr lang="sr-Latn-ME" sz="3600" dirty="0" smtClean="0"/>
              <a:t>. </a:t>
            </a:r>
            <a:endParaRPr lang="en-US" sz="36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79708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A0D5E-398E-41BD-8510-B045AF388327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9FE1B-AE95-4E56-932F-46B0B3B2C260}" type="slidenum">
              <a:rPr lang="en-US"/>
              <a:pPr/>
              <a:t>48</a:t>
            </a:fld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695459"/>
            <a:ext cx="10515600" cy="5481504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sl-SI" sz="3200" dirty="0"/>
              <a:t>2</a:t>
            </a:r>
            <a:r>
              <a:rPr lang="en-US" sz="3200" dirty="0"/>
              <a:t>) I</a:t>
            </a:r>
            <a:r>
              <a:rPr lang="sl-SI" sz="3200" dirty="0"/>
              <a:t>N</a:t>
            </a:r>
            <a:r>
              <a:rPr lang="en-US" sz="3200" dirty="0"/>
              <a:t>DIREKTNI SISTEM EMISUE JAVNOG DUGA</a:t>
            </a:r>
          </a:p>
          <a:p>
            <a:pPr algn="just">
              <a:lnSpc>
                <a:spcPct val="90000"/>
              </a:lnSpc>
            </a:pPr>
            <a:r>
              <a:rPr lang="en-US" sz="3200" dirty="0" err="1"/>
              <a:t>Indirektna</a:t>
            </a:r>
            <a:r>
              <a:rPr lang="en-US" sz="3200" dirty="0"/>
              <a:t> </a:t>
            </a:r>
            <a:r>
              <a:rPr lang="en-US" sz="3200" dirty="0" err="1"/>
              <a:t>emisija</a:t>
            </a:r>
            <a:r>
              <a:rPr lang="en-US" sz="3200" dirty="0"/>
              <a:t> je </a:t>
            </a:r>
            <a:r>
              <a:rPr lang="en-US" sz="3200" dirty="0" err="1"/>
              <a:t>drugi</a:t>
            </a:r>
            <a:r>
              <a:rPr lang="en-US" sz="3200" dirty="0"/>
              <a:t> </a:t>
            </a:r>
            <a:r>
              <a:rPr lang="en-US" sz="3200" dirty="0" err="1"/>
              <a:t>oblik</a:t>
            </a:r>
            <a:r>
              <a:rPr lang="en-US" sz="3200" dirty="0"/>
              <a:t> </a:t>
            </a:r>
            <a:r>
              <a:rPr lang="en-US" sz="3200" dirty="0" err="1"/>
              <a:t>emisije</a:t>
            </a:r>
            <a:r>
              <a:rPr lang="en-US" sz="3200" dirty="0"/>
              <a:t> </a:t>
            </a:r>
            <a:r>
              <a:rPr lang="en-US" sz="3200" dirty="0" err="1"/>
              <a:t>duga</a:t>
            </a:r>
            <a:r>
              <a:rPr lang="en-US" sz="3200" dirty="0"/>
              <a:t>, a </a:t>
            </a:r>
            <a:r>
              <a:rPr lang="en-US" sz="3200" dirty="0" err="1"/>
              <a:t>svodi</a:t>
            </a:r>
            <a:r>
              <a:rPr lang="en-US" sz="3200" dirty="0"/>
              <a:t> se </a:t>
            </a:r>
            <a:r>
              <a:rPr lang="sl-SI" sz="3200" dirty="0"/>
              <a:t>na to  </a:t>
            </a:r>
            <a:r>
              <a:rPr lang="en-US" sz="3200" dirty="0"/>
              <a:t>da se dug (</a:t>
            </a:r>
            <a:r>
              <a:rPr lang="en-US" sz="3200" dirty="0" err="1"/>
              <a:t>zajam</a:t>
            </a:r>
            <a:r>
              <a:rPr lang="en-US" sz="3200" dirty="0"/>
              <a:t>) </a:t>
            </a:r>
            <a:r>
              <a:rPr lang="en-US" sz="3200" dirty="0" err="1"/>
              <a:t>ustupi</a:t>
            </a:r>
            <a:r>
              <a:rPr lang="en-US" sz="3200" dirty="0"/>
              <a:t> </a:t>
            </a:r>
            <a:r>
              <a:rPr lang="en-US" sz="3200" dirty="0" err="1"/>
              <a:t>po</a:t>
            </a:r>
            <a:r>
              <a:rPr lang="en-US" sz="3200" dirty="0"/>
              <a:t> </a:t>
            </a:r>
            <a:r>
              <a:rPr lang="en-US" sz="3200" dirty="0" err="1"/>
              <a:t>utvrd</a:t>
            </a:r>
            <a:r>
              <a:rPr lang="sl-SI" sz="3200" dirty="0"/>
              <a:t>j</a:t>
            </a:r>
            <a:r>
              <a:rPr lang="en-US" sz="3200" dirty="0" err="1"/>
              <a:t>enoj</a:t>
            </a:r>
            <a:r>
              <a:rPr lang="en-US" sz="3200" dirty="0"/>
              <a:t> c</a:t>
            </a:r>
            <a:r>
              <a:rPr lang="sl-SI" sz="3200" dirty="0"/>
              <a:t>ij</a:t>
            </a:r>
            <a:r>
              <a:rPr lang="en-US" sz="3200" dirty="0" err="1"/>
              <a:t>eni</a:t>
            </a:r>
            <a:r>
              <a:rPr lang="en-US" sz="3200" dirty="0"/>
              <a:t> </a:t>
            </a:r>
            <a:r>
              <a:rPr lang="en-US" sz="3200" dirty="0" err="1"/>
              <a:t>bankama</a:t>
            </a:r>
            <a:r>
              <a:rPr lang="en-US" sz="3200" dirty="0"/>
              <a:t> </a:t>
            </a:r>
            <a:r>
              <a:rPr lang="en-US" sz="3200" dirty="0" err="1"/>
              <a:t>ili</a:t>
            </a:r>
            <a:r>
              <a:rPr lang="en-US" sz="3200" dirty="0"/>
              <a:t> </a:t>
            </a:r>
            <a:r>
              <a:rPr lang="en-US" sz="3200" dirty="0" err="1"/>
              <a:t>bankarskom</a:t>
            </a:r>
            <a:r>
              <a:rPr lang="en-US" sz="3200" dirty="0"/>
              <a:t> </a:t>
            </a:r>
            <a:r>
              <a:rPr lang="en-US" sz="3200" dirty="0" err="1"/>
              <a:t>konzorci</a:t>
            </a:r>
            <a:r>
              <a:rPr lang="sl-SI" sz="3200" dirty="0" smtClean="0"/>
              <a:t>ju.</a:t>
            </a:r>
            <a:endParaRPr lang="en-US" sz="3200" dirty="0"/>
          </a:p>
          <a:p>
            <a:pPr algn="just">
              <a:lnSpc>
                <a:spcPct val="90000"/>
              </a:lnSpc>
            </a:pPr>
            <a:r>
              <a:rPr lang="en-US" sz="3200" dirty="0" err="1"/>
              <a:t>Banke</a:t>
            </a:r>
            <a:r>
              <a:rPr lang="en-US" sz="3200" dirty="0"/>
              <a:t> </a:t>
            </a:r>
            <a:r>
              <a:rPr lang="en-US" sz="3200" dirty="0" err="1" smtClean="0"/>
              <a:t>ispla</a:t>
            </a:r>
            <a:r>
              <a:rPr lang="sl-SI" sz="3200" dirty="0"/>
              <a:t>ć</a:t>
            </a:r>
            <a:r>
              <a:rPr lang="en-US" sz="3200" dirty="0" err="1" smtClean="0"/>
              <a:t>uju</a:t>
            </a:r>
            <a:r>
              <a:rPr lang="en-US" sz="3200" dirty="0" smtClean="0"/>
              <a:t> </a:t>
            </a:r>
            <a:r>
              <a:rPr lang="en-US" sz="3200" dirty="0" err="1"/>
              <a:t>zajam</a:t>
            </a:r>
            <a:r>
              <a:rPr lang="en-US" sz="3200" dirty="0"/>
              <a:t> </a:t>
            </a:r>
            <a:r>
              <a:rPr lang="en-US" sz="3200" dirty="0" err="1"/>
              <a:t>odmah</a:t>
            </a:r>
            <a:r>
              <a:rPr lang="en-US" sz="3200" dirty="0"/>
              <a:t>, a </a:t>
            </a:r>
            <a:r>
              <a:rPr lang="en-US" sz="3200" dirty="0" err="1"/>
              <a:t>kasnije</a:t>
            </a:r>
            <a:r>
              <a:rPr lang="en-US" sz="3200" dirty="0"/>
              <a:t> </a:t>
            </a:r>
            <a:r>
              <a:rPr lang="en-US" sz="3200" dirty="0" err="1"/>
              <a:t>formiraju</a:t>
            </a:r>
            <a:r>
              <a:rPr lang="en-US" sz="3200" dirty="0"/>
              <a:t> </a:t>
            </a:r>
            <a:r>
              <a:rPr lang="en-US" sz="3200" dirty="0" err="1"/>
              <a:t>sredstva</a:t>
            </a:r>
            <a:r>
              <a:rPr lang="en-US" sz="3200" dirty="0"/>
              <a:t> </a:t>
            </a:r>
            <a:r>
              <a:rPr lang="en-US" sz="3200" dirty="0" err="1"/>
              <a:t>preprodajom</a:t>
            </a:r>
            <a:r>
              <a:rPr lang="en-US" sz="3200" dirty="0"/>
              <a:t> </a:t>
            </a:r>
            <a:r>
              <a:rPr lang="en-US" sz="3200" dirty="0" err="1"/>
              <a:t>obvez</a:t>
            </a:r>
            <a:r>
              <a:rPr lang="sl-SI" sz="3200" dirty="0" smtClean="0"/>
              <a:t>nica.</a:t>
            </a:r>
            <a:endParaRPr lang="en-US" sz="3200" dirty="0"/>
          </a:p>
          <a:p>
            <a:pPr algn="just">
              <a:lnSpc>
                <a:spcPct val="90000"/>
              </a:lnSpc>
            </a:pPr>
            <a:r>
              <a:rPr lang="en-US" sz="3200" dirty="0" err="1"/>
              <a:t>Interes</a:t>
            </a:r>
            <a:r>
              <a:rPr lang="en-US" sz="3200" dirty="0"/>
              <a:t> </a:t>
            </a:r>
            <a:r>
              <a:rPr lang="en-US" sz="3200" dirty="0" err="1"/>
              <a:t>nalaze</a:t>
            </a:r>
            <a:r>
              <a:rPr lang="en-US" sz="3200" dirty="0"/>
              <a:t> u </a:t>
            </a:r>
            <a:r>
              <a:rPr lang="en-US" sz="3200" dirty="0" err="1"/>
              <a:t>zaradi</a:t>
            </a:r>
            <a:r>
              <a:rPr lang="en-US" sz="3200" dirty="0"/>
              <a:t> </a:t>
            </a:r>
            <a:r>
              <a:rPr lang="en-US" sz="3200" dirty="0" err="1"/>
              <a:t>koja</a:t>
            </a:r>
            <a:r>
              <a:rPr lang="en-US" sz="3200" dirty="0"/>
              <a:t> se </a:t>
            </a:r>
            <a:r>
              <a:rPr lang="en-US" sz="3200" dirty="0" err="1"/>
              <a:t>formira</a:t>
            </a:r>
            <a:r>
              <a:rPr lang="en-US" sz="3200" dirty="0"/>
              <a:t> </a:t>
            </a:r>
            <a:r>
              <a:rPr lang="en-US" sz="3200" dirty="0" err="1"/>
              <a:t>na</a:t>
            </a:r>
            <a:r>
              <a:rPr lang="en-US" sz="3200" dirty="0"/>
              <a:t> </a:t>
            </a:r>
            <a:r>
              <a:rPr lang="en-US" sz="3200" dirty="0" err="1"/>
              <a:t>raz</a:t>
            </a:r>
            <a:r>
              <a:rPr lang="sl-SI" sz="3200" dirty="0"/>
              <a:t>l</a:t>
            </a:r>
            <a:r>
              <a:rPr lang="en-US" sz="3200" dirty="0" err="1"/>
              <a:t>ici</a:t>
            </a:r>
            <a:r>
              <a:rPr lang="en-US" sz="3200" dirty="0"/>
              <a:t> </a:t>
            </a:r>
            <a:r>
              <a:rPr lang="en-US" sz="3200" dirty="0" err="1"/>
              <a:t>iz</a:t>
            </a:r>
            <a:r>
              <a:rPr lang="sl-SI" sz="3200" dirty="0"/>
              <a:t>m</a:t>
            </a:r>
            <a:r>
              <a:rPr lang="en-US" sz="3200" dirty="0" err="1"/>
              <a:t>ed</a:t>
            </a:r>
            <a:r>
              <a:rPr lang="sl-SI" sz="3200" dirty="0"/>
              <a:t>j</a:t>
            </a:r>
            <a:r>
              <a:rPr lang="en-US" sz="3200" dirty="0"/>
              <a:t>u </a:t>
            </a:r>
            <a:r>
              <a:rPr lang="en-US" sz="3200" dirty="0" err="1" smtClean="0"/>
              <a:t>pla</a:t>
            </a:r>
            <a:r>
              <a:rPr lang="sl-SI" sz="3200" dirty="0"/>
              <a:t>ć</a:t>
            </a:r>
            <a:r>
              <a:rPr lang="en-US" sz="3200" dirty="0" smtClean="0"/>
              <a:t>e</a:t>
            </a:r>
            <a:r>
              <a:rPr lang="sl-SI" sz="3200" dirty="0"/>
              <a:t>no</a:t>
            </a:r>
            <a:r>
              <a:rPr lang="en-US" sz="3200" dirty="0"/>
              <a:t>g </a:t>
            </a:r>
            <a:r>
              <a:rPr lang="en-US" sz="3200" dirty="0" err="1"/>
              <a:t>kursa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o</a:t>
            </a:r>
            <a:r>
              <a:rPr lang="sl-SI" sz="3200" dirty="0"/>
              <a:t>nog </a:t>
            </a:r>
            <a:r>
              <a:rPr lang="en-US" sz="3200" dirty="0" err="1"/>
              <a:t>po</a:t>
            </a:r>
            <a:r>
              <a:rPr lang="en-US" sz="3200" dirty="0"/>
              <a:t> </a:t>
            </a:r>
            <a:r>
              <a:rPr lang="en-US" sz="3200" dirty="0" err="1"/>
              <a:t>kojem</a:t>
            </a:r>
            <a:r>
              <a:rPr lang="en-US" sz="3200" dirty="0"/>
              <a:t> </a:t>
            </a:r>
            <a:r>
              <a:rPr lang="en-US" sz="3200" dirty="0" err="1"/>
              <a:t>prodaju</a:t>
            </a:r>
            <a:r>
              <a:rPr lang="en-US" sz="3200" dirty="0"/>
              <a:t> </a:t>
            </a:r>
            <a:r>
              <a:rPr lang="en-US" sz="3200" dirty="0" err="1"/>
              <a:t>obveznice</a:t>
            </a:r>
            <a:r>
              <a:rPr lang="en-US" sz="3200" dirty="0"/>
              <a:t>.</a:t>
            </a:r>
          </a:p>
          <a:p>
            <a:pPr algn="just">
              <a:lnSpc>
                <a:spcPct val="90000"/>
              </a:lnSpc>
            </a:pPr>
            <a:r>
              <a:rPr lang="en-US" sz="3200" dirty="0" err="1"/>
              <a:t>Sistem</a:t>
            </a:r>
            <a:r>
              <a:rPr lang="en-US" sz="3200" dirty="0"/>
              <a:t> </a:t>
            </a:r>
            <a:r>
              <a:rPr lang="en-US" sz="3200" dirty="0" err="1"/>
              <a:t>indirektne</a:t>
            </a:r>
            <a:r>
              <a:rPr lang="en-US" sz="3200" dirty="0"/>
              <a:t> </a:t>
            </a:r>
            <a:r>
              <a:rPr lang="en-US" sz="3200" dirty="0" err="1"/>
              <a:t>emisije</a:t>
            </a:r>
            <a:r>
              <a:rPr lang="en-US" sz="3200" dirty="0"/>
              <a:t> </a:t>
            </a:r>
            <a:r>
              <a:rPr lang="en-US" sz="3200" dirty="0" err="1"/>
              <a:t>ima</a:t>
            </a:r>
            <a:r>
              <a:rPr lang="en-US" sz="3200" dirty="0"/>
              <a:t> dv</a:t>
            </a:r>
            <a:r>
              <a:rPr lang="sl-SI" sz="3200" dirty="0"/>
              <a:t>ij</a:t>
            </a:r>
            <a:r>
              <a:rPr lang="en-US" sz="3200" dirty="0"/>
              <a:t>e </a:t>
            </a:r>
            <a:r>
              <a:rPr lang="en-US" sz="3200" dirty="0" err="1"/>
              <a:t>prednosti</a:t>
            </a:r>
            <a:r>
              <a:rPr lang="en-US" sz="3200" dirty="0"/>
              <a:t>: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sl-SI" sz="3200" dirty="0"/>
              <a:t>1</a:t>
            </a:r>
            <a:r>
              <a:rPr lang="en-US" sz="3200" dirty="0"/>
              <a:t>) </a:t>
            </a:r>
            <a:r>
              <a:rPr lang="en-US" sz="3200" dirty="0" err="1" smtClean="0"/>
              <a:t>Omogu</a:t>
            </a:r>
            <a:r>
              <a:rPr lang="sl-SI" sz="3200" dirty="0"/>
              <a:t>ć</a:t>
            </a:r>
            <a:r>
              <a:rPr lang="en-US" sz="3200" dirty="0" smtClean="0"/>
              <a:t>ava </a:t>
            </a:r>
            <a:r>
              <a:rPr lang="en-US" sz="3200" dirty="0"/>
              <a:t>da se </a:t>
            </a:r>
            <a:r>
              <a:rPr lang="en-US" sz="3200" dirty="0" err="1"/>
              <a:t>potrebna</a:t>
            </a:r>
            <a:r>
              <a:rPr lang="en-US" sz="3200" dirty="0"/>
              <a:t> </a:t>
            </a:r>
            <a:r>
              <a:rPr lang="en-US" sz="3200" dirty="0" err="1"/>
              <a:t>sredstva</a:t>
            </a:r>
            <a:r>
              <a:rPr lang="en-US" sz="3200" dirty="0"/>
              <a:t> od</a:t>
            </a:r>
            <a:r>
              <a:rPr lang="sl-SI" sz="3200" dirty="0"/>
              <a:t>m</a:t>
            </a:r>
            <a:r>
              <a:rPr lang="en-US" sz="3200" dirty="0"/>
              <a:t>ah </a:t>
            </a:r>
            <a:r>
              <a:rPr lang="en-US" sz="3200" dirty="0" err="1"/>
              <a:t>formiraju</a:t>
            </a:r>
            <a:r>
              <a:rPr lang="en-US" sz="32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84541793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80910-9496-431F-B119-145D3140C6BB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2E224-E872-44D9-A8C8-EBF9FFA8907C}" type="slidenum">
              <a:rPr lang="en-US"/>
              <a:pPr/>
              <a:t>49</a:t>
            </a:fld>
            <a:endParaRPr lang="en-US"/>
          </a:p>
        </p:txBody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682580"/>
            <a:ext cx="10515600" cy="5494383"/>
          </a:xfrm>
        </p:spPr>
        <p:txBody>
          <a:bodyPr>
            <a:normAutofit/>
          </a:bodyPr>
          <a:lstStyle/>
          <a:p>
            <a:pPr lvl="1" algn="just">
              <a:lnSpc>
                <a:spcPct val="90000"/>
              </a:lnSpc>
              <a:buFontTx/>
              <a:buNone/>
            </a:pPr>
            <a:r>
              <a:rPr lang="en-US" sz="3200" dirty="0"/>
              <a:t>2) </a:t>
            </a:r>
            <a:r>
              <a:rPr lang="en-US" sz="3200" dirty="0" err="1"/>
              <a:t>Osigurava</a:t>
            </a:r>
            <a:r>
              <a:rPr lang="en-US" sz="3200" dirty="0"/>
              <a:t> se </a:t>
            </a:r>
            <a:r>
              <a:rPr lang="en-US" sz="3200" dirty="0" err="1"/>
              <a:t>potrebna</a:t>
            </a:r>
            <a:r>
              <a:rPr lang="en-US" sz="3200" dirty="0"/>
              <a:t> </a:t>
            </a:r>
            <a:r>
              <a:rPr lang="en-US" sz="3200" dirty="0" err="1"/>
              <a:t>suma</a:t>
            </a:r>
            <a:r>
              <a:rPr lang="en-US" sz="3200" dirty="0"/>
              <a:t> </a:t>
            </a:r>
            <a:r>
              <a:rPr lang="en-US" sz="3200" dirty="0" err="1"/>
              <a:t>sredstava</a:t>
            </a:r>
            <a:r>
              <a:rPr lang="en-US" sz="3200" dirty="0"/>
              <a:t> </a:t>
            </a:r>
            <a:r>
              <a:rPr lang="sl-SI" sz="3200" dirty="0"/>
              <a:t>z</a:t>
            </a:r>
            <a:r>
              <a:rPr lang="en-US" sz="3200" dirty="0" err="1"/>
              <a:t>ajma</a:t>
            </a:r>
            <a:r>
              <a:rPr lang="en-US" sz="3200" dirty="0"/>
              <a:t> (</a:t>
            </a:r>
            <a:r>
              <a:rPr lang="en-US" sz="3200" dirty="0" err="1"/>
              <a:t>nema</a:t>
            </a:r>
            <a:r>
              <a:rPr lang="en-US" sz="3200" dirty="0"/>
              <a:t> </a:t>
            </a:r>
            <a:r>
              <a:rPr lang="en-US" sz="3200" dirty="0" err="1"/>
              <a:t>zavisnosti</a:t>
            </a:r>
            <a:r>
              <a:rPr lang="en-US" sz="3200" dirty="0"/>
              <a:t> u </a:t>
            </a:r>
            <a:r>
              <a:rPr lang="en-US" sz="3200" dirty="0" err="1"/>
              <a:t>pog</a:t>
            </a:r>
            <a:r>
              <a:rPr lang="sl-SI" sz="3200" dirty="0"/>
              <a:t>ledu</a:t>
            </a:r>
            <a:r>
              <a:rPr lang="en-US" sz="3200" dirty="0"/>
              <a:t> </a:t>
            </a:r>
            <a:r>
              <a:rPr lang="en-US" sz="3200" dirty="0" err="1" smtClean="0"/>
              <a:t>kona</a:t>
            </a:r>
            <a:r>
              <a:rPr lang="sl-SI" sz="3200" dirty="0"/>
              <a:t>č</a:t>
            </a:r>
            <a:r>
              <a:rPr lang="en-US" sz="3200" dirty="0" smtClean="0"/>
              <a:t>nog </a:t>
            </a:r>
            <a:r>
              <a:rPr lang="en-US" sz="3200" dirty="0" err="1"/>
              <a:t>usp</a:t>
            </a:r>
            <a:r>
              <a:rPr lang="sl-SI" sz="3200" dirty="0"/>
              <a:t>j</a:t>
            </a:r>
            <a:r>
              <a:rPr lang="en-US" sz="3200" dirty="0" err="1"/>
              <a:t>eha</a:t>
            </a:r>
            <a:r>
              <a:rPr lang="en-US" sz="3200" dirty="0"/>
              <a:t> </a:t>
            </a:r>
            <a:r>
              <a:rPr lang="en-US" sz="3200" dirty="0" err="1"/>
              <a:t>zajma</a:t>
            </a:r>
            <a:r>
              <a:rPr lang="en-US" sz="3200" dirty="0"/>
              <a:t>).</a:t>
            </a:r>
          </a:p>
          <a:p>
            <a:pPr lvl="1" algn="just">
              <a:lnSpc>
                <a:spcPct val="90000"/>
              </a:lnSpc>
            </a:pPr>
            <a:r>
              <a:rPr lang="en-US" sz="3200" dirty="0" err="1"/>
              <a:t>Slaba</a:t>
            </a:r>
            <a:r>
              <a:rPr lang="en-US" sz="3200" dirty="0"/>
              <a:t> </a:t>
            </a:r>
            <a:r>
              <a:rPr lang="en-US" sz="3200" dirty="0" err="1"/>
              <a:t>strana</a:t>
            </a:r>
            <a:r>
              <a:rPr lang="en-US" sz="3200" dirty="0"/>
              <a:t> </a:t>
            </a:r>
            <a:r>
              <a:rPr lang="en-US" sz="3200" dirty="0" err="1"/>
              <a:t>ovog</a:t>
            </a:r>
            <a:r>
              <a:rPr lang="en-US" sz="3200" dirty="0"/>
              <a:t> </a:t>
            </a:r>
            <a:r>
              <a:rPr lang="en-US" sz="3200" dirty="0" err="1"/>
              <a:t>sistema</a:t>
            </a:r>
            <a:r>
              <a:rPr lang="en-US" sz="3200" dirty="0"/>
              <a:t> je u tome </a:t>
            </a:r>
            <a:r>
              <a:rPr lang="sl-SI" sz="3200" dirty="0"/>
              <a:t>š</a:t>
            </a:r>
            <a:r>
              <a:rPr lang="en-US" sz="3200" dirty="0" smtClean="0"/>
              <a:t>to </a:t>
            </a:r>
            <a:r>
              <a:rPr lang="en-US" sz="3200" dirty="0" err="1" smtClean="0"/>
              <a:t>omogu</a:t>
            </a:r>
            <a:r>
              <a:rPr lang="sl-SI" sz="3200" dirty="0"/>
              <a:t>ć</a:t>
            </a:r>
            <a:r>
              <a:rPr lang="en-US" sz="3200" dirty="0" smtClean="0"/>
              <a:t>ava </a:t>
            </a:r>
            <a:r>
              <a:rPr lang="en-US" sz="3200" dirty="0" err="1"/>
              <a:t>bankama</a:t>
            </a:r>
            <a:r>
              <a:rPr lang="en-US" sz="3200" dirty="0"/>
              <a:t> </a:t>
            </a:r>
            <a:r>
              <a:rPr lang="en-US" sz="3200" dirty="0" smtClean="0"/>
              <a:t>da </a:t>
            </a:r>
            <a:r>
              <a:rPr lang="en-US" sz="3200" dirty="0" err="1"/>
              <a:t>zarad</a:t>
            </a:r>
            <a:r>
              <a:rPr lang="sl-SI" sz="3200" dirty="0"/>
              <a:t>j</a:t>
            </a:r>
            <a:r>
              <a:rPr lang="en-US" sz="3200" dirty="0" err="1"/>
              <a:t>uju</a:t>
            </a:r>
            <a:r>
              <a:rPr lang="en-US" sz="3200" dirty="0"/>
              <a:t> </a:t>
            </a:r>
            <a:r>
              <a:rPr lang="en-US" sz="3200" dirty="0" err="1"/>
              <a:t>velike</a:t>
            </a:r>
            <a:r>
              <a:rPr lang="en-US" sz="3200" dirty="0"/>
              <a:t> </a:t>
            </a:r>
            <a:r>
              <a:rPr lang="en-US" sz="3200" dirty="0" err="1"/>
              <a:t>sume</a:t>
            </a:r>
            <a:r>
              <a:rPr lang="en-US" sz="3200" dirty="0"/>
              <a:t>, </a:t>
            </a:r>
            <a:r>
              <a:rPr lang="en-US" sz="3200" dirty="0" err="1"/>
              <a:t>koje</a:t>
            </a:r>
            <a:r>
              <a:rPr lang="en-US" sz="3200" dirty="0"/>
              <a:t> u </a:t>
            </a:r>
            <a:r>
              <a:rPr lang="en-US" sz="3200" dirty="0" err="1"/>
              <a:t>kraj</a:t>
            </a:r>
            <a:r>
              <a:rPr lang="sl-SI" sz="3200" dirty="0"/>
              <a:t>n</a:t>
            </a:r>
            <a:r>
              <a:rPr lang="en-US" sz="3200" dirty="0" err="1"/>
              <a:t>jem</a:t>
            </a:r>
            <a:r>
              <a:rPr lang="en-US" sz="3200" dirty="0"/>
              <a:t> </a:t>
            </a:r>
            <a:r>
              <a:rPr lang="en-US" sz="3200" dirty="0" err="1" smtClean="0"/>
              <a:t>slu</a:t>
            </a:r>
            <a:r>
              <a:rPr lang="sl-SI" sz="3200" dirty="0"/>
              <a:t>č</a:t>
            </a:r>
            <a:r>
              <a:rPr lang="en-US" sz="3200" dirty="0" err="1" smtClean="0"/>
              <a:t>aju</a:t>
            </a:r>
            <a:r>
              <a:rPr lang="en-US" sz="3200" dirty="0" smtClean="0"/>
              <a:t> </a:t>
            </a:r>
            <a:r>
              <a:rPr lang="en-US" sz="3200" dirty="0"/>
              <a:t>p</a:t>
            </a:r>
            <a:r>
              <a:rPr lang="sl-SI" sz="3200" dirty="0"/>
              <a:t>l</a:t>
            </a:r>
            <a:r>
              <a:rPr lang="en-US" sz="3200" dirty="0" smtClean="0"/>
              <a:t>a</a:t>
            </a:r>
            <a:r>
              <a:rPr lang="sl-SI" sz="3200" dirty="0"/>
              <a:t>ć</a:t>
            </a:r>
            <a:r>
              <a:rPr lang="en-US" sz="3200" dirty="0" err="1" smtClean="0"/>
              <a:t>aju</a:t>
            </a:r>
            <a:r>
              <a:rPr lang="en-US" sz="3200" dirty="0" smtClean="0"/>
              <a:t> </a:t>
            </a:r>
            <a:r>
              <a:rPr lang="en-US" sz="3200" dirty="0" err="1"/>
              <a:t>por</a:t>
            </a:r>
            <a:r>
              <a:rPr lang="sl-SI" sz="3200" dirty="0"/>
              <a:t>ski</a:t>
            </a:r>
            <a:r>
              <a:rPr lang="en-US" sz="3200" dirty="0"/>
              <a:t> </a:t>
            </a:r>
            <a:r>
              <a:rPr lang="en-US" sz="3200" dirty="0" err="1"/>
              <a:t>obveznici</a:t>
            </a:r>
            <a:r>
              <a:rPr lang="en-US" sz="3200" dirty="0"/>
              <a:t>.	</a:t>
            </a:r>
          </a:p>
          <a:p>
            <a:pPr lvl="1" algn="just">
              <a:lnSpc>
                <a:spcPct val="90000"/>
              </a:lnSpc>
            </a:pPr>
            <a:r>
              <a:rPr lang="en-US" sz="3200" dirty="0" err="1"/>
              <a:t>Sistemu</a:t>
            </a:r>
            <a:r>
              <a:rPr lang="en-US" sz="3200" dirty="0"/>
              <a:t> </a:t>
            </a:r>
            <a:r>
              <a:rPr lang="en-US" sz="3200" dirty="0" err="1"/>
              <a:t>indirektne</a:t>
            </a:r>
            <a:r>
              <a:rPr lang="en-US" sz="3200" dirty="0"/>
              <a:t> </a:t>
            </a:r>
            <a:r>
              <a:rPr lang="en-US" sz="3200" dirty="0" err="1"/>
              <a:t>emisi</a:t>
            </a:r>
            <a:r>
              <a:rPr lang="sl-SI" sz="3200" dirty="0"/>
              <a:t>j</a:t>
            </a:r>
            <a:r>
              <a:rPr lang="en-US" sz="3200" dirty="0"/>
              <a:t>e </a:t>
            </a:r>
            <a:r>
              <a:rPr lang="en-US" sz="3200" dirty="0" err="1" smtClean="0"/>
              <a:t>dr</a:t>
            </a:r>
            <a:r>
              <a:rPr lang="sl-SI" sz="3200" dirty="0"/>
              <a:t>ž</a:t>
            </a:r>
            <a:r>
              <a:rPr lang="en-US" sz="3200" dirty="0" smtClean="0"/>
              <a:t>ava </a:t>
            </a:r>
            <a:r>
              <a:rPr lang="en-US" sz="3200" dirty="0" err="1"/>
              <a:t>prib</a:t>
            </a:r>
            <a:r>
              <a:rPr lang="sl-SI" sz="3200" dirty="0"/>
              <a:t>j</a:t>
            </a:r>
            <a:r>
              <a:rPr lang="en-US" sz="3200" dirty="0" err="1"/>
              <a:t>egava</a:t>
            </a:r>
            <a:r>
              <a:rPr lang="en-US" sz="3200" dirty="0"/>
              <a:t> </a:t>
            </a:r>
            <a:r>
              <a:rPr lang="en-US" sz="3200" dirty="0" err="1" smtClean="0"/>
              <a:t>naj</a:t>
            </a:r>
            <a:r>
              <a:rPr lang="sl-SI" sz="3200" dirty="0" smtClean="0"/>
              <a:t>češće</a:t>
            </a:r>
            <a:r>
              <a:rPr lang="en-US" sz="3200" dirty="0" smtClean="0"/>
              <a:t> </a:t>
            </a:r>
            <a:r>
              <a:rPr lang="en-US" sz="3200" dirty="0"/>
              <a:t>u </a:t>
            </a:r>
            <a:r>
              <a:rPr lang="en-US" sz="3200" dirty="0" err="1"/>
              <a:t>oni</a:t>
            </a:r>
            <a:r>
              <a:rPr lang="sl-SI" sz="3200" dirty="0"/>
              <a:t>m</a:t>
            </a:r>
            <a:r>
              <a:rPr lang="en-US" sz="3200" dirty="0"/>
              <a:t> </a:t>
            </a:r>
            <a:r>
              <a:rPr lang="en-US" sz="3200" dirty="0" err="1" smtClean="0"/>
              <a:t>slu</a:t>
            </a:r>
            <a:r>
              <a:rPr lang="sl-SI" sz="3200" dirty="0"/>
              <a:t>č</a:t>
            </a:r>
            <a:r>
              <a:rPr lang="en-US" sz="3200" dirty="0" err="1" smtClean="0"/>
              <a:t>ajevim</a:t>
            </a:r>
            <a:r>
              <a:rPr lang="sl-SI" sz="3200" dirty="0"/>
              <a:t>a</a:t>
            </a:r>
            <a:r>
              <a:rPr lang="en-US" sz="3200" dirty="0"/>
              <a:t> </a:t>
            </a:r>
            <a:r>
              <a:rPr lang="en-US" sz="3200" dirty="0" err="1"/>
              <a:t>kada</a:t>
            </a:r>
            <a:r>
              <a:rPr lang="en-US" sz="3200" dirty="0"/>
              <a:t> </a:t>
            </a:r>
            <a:r>
              <a:rPr lang="en-US" sz="3200" dirty="0" err="1"/>
              <a:t>nije</a:t>
            </a:r>
            <a:r>
              <a:rPr lang="en-US" sz="3200" dirty="0"/>
              <a:t> </a:t>
            </a:r>
            <a:r>
              <a:rPr lang="en-US" sz="3200" dirty="0" err="1"/>
              <a:t>sigurna</a:t>
            </a:r>
            <a:r>
              <a:rPr lang="en-US" sz="3200" dirty="0"/>
              <a:t> da </a:t>
            </a:r>
            <a:r>
              <a:rPr lang="sl-SI" sz="3200" dirty="0"/>
              <a:t>ć</a:t>
            </a:r>
            <a:r>
              <a:rPr lang="en-US" sz="3200" dirty="0" smtClean="0"/>
              <a:t>e </a:t>
            </a:r>
            <a:r>
              <a:rPr lang="en-US" sz="3200" dirty="0" err="1"/>
              <a:t>upisati</a:t>
            </a:r>
            <a:r>
              <a:rPr lang="en-US" sz="3200" dirty="0"/>
              <a:t> </a:t>
            </a:r>
            <a:r>
              <a:rPr lang="en-US" sz="3200" dirty="0" err="1"/>
              <a:t>predvid</a:t>
            </a:r>
            <a:r>
              <a:rPr lang="sl-SI" sz="3200" dirty="0"/>
              <a:t>j</a:t>
            </a:r>
            <a:r>
              <a:rPr lang="en-US" sz="3200" dirty="0" err="1"/>
              <a:t>enu</a:t>
            </a:r>
            <a:r>
              <a:rPr lang="en-US" sz="3200" dirty="0"/>
              <a:t> </a:t>
            </a:r>
            <a:r>
              <a:rPr lang="en-US" sz="3200" dirty="0" err="1"/>
              <a:t>sumu</a:t>
            </a:r>
            <a:r>
              <a:rPr lang="en-US" sz="3200" dirty="0"/>
              <a:t> </a:t>
            </a:r>
            <a:r>
              <a:rPr lang="en-US" sz="3200" dirty="0" err="1"/>
              <a:t>sredstava</a:t>
            </a:r>
            <a:r>
              <a:rPr lang="en-US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25119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EFA41-504E-45F4-8315-4ED47CE4B02D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17B5-6A79-40ED-AA22-0C37F1AE1145}" type="slidenum">
              <a:rPr lang="en-US"/>
              <a:pPr/>
              <a:t>5</a:t>
            </a:fld>
            <a:endParaRPr lang="en-US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6975" y="1159099"/>
            <a:ext cx="10606825" cy="5017864"/>
          </a:xfrm>
        </p:spPr>
        <p:txBody>
          <a:bodyPr/>
          <a:lstStyle/>
          <a:p>
            <a:pPr algn="just"/>
            <a:r>
              <a:rPr lang="en-US" sz="3200" dirty="0"/>
              <a:t>Mode</a:t>
            </a:r>
            <a:r>
              <a:rPr lang="sl-SI" sz="3200" dirty="0"/>
              <a:t>rn</a:t>
            </a:r>
            <a:r>
              <a:rPr lang="en-US" sz="3200" dirty="0"/>
              <a:t>a </a:t>
            </a:r>
            <a:r>
              <a:rPr lang="en-US" sz="3200" dirty="0" err="1" smtClean="0"/>
              <a:t>dr</a:t>
            </a:r>
            <a:r>
              <a:rPr lang="sl-SI" sz="3200" dirty="0"/>
              <a:t>ž</a:t>
            </a:r>
            <a:r>
              <a:rPr lang="en-US" sz="3200" dirty="0" smtClean="0"/>
              <a:t>ava</a:t>
            </a:r>
            <a:r>
              <a:rPr lang="sl-SI" sz="3200" dirty="0"/>
              <a:t>,</a:t>
            </a:r>
            <a:r>
              <a:rPr lang="en-US" sz="3200" dirty="0"/>
              <a:t> </a:t>
            </a:r>
            <a:r>
              <a:rPr lang="en-US" sz="3200" dirty="0" err="1"/>
              <a:t>zbog</a:t>
            </a:r>
            <a:r>
              <a:rPr lang="en-US" sz="3200" dirty="0"/>
              <a:t> </a:t>
            </a:r>
            <a:r>
              <a:rPr lang="en-US" sz="3200" dirty="0" err="1"/>
              <a:t>vrlo</a:t>
            </a:r>
            <a:r>
              <a:rPr lang="en-US" sz="3200" dirty="0"/>
              <a:t> </a:t>
            </a:r>
            <a:r>
              <a:rPr lang="en-US" sz="3200" dirty="0" err="1"/>
              <a:t>razvijenih</a:t>
            </a:r>
            <a:r>
              <a:rPr lang="en-US" sz="3200" dirty="0"/>
              <a:t> </a:t>
            </a:r>
            <a:r>
              <a:rPr lang="en-US" sz="3200" dirty="0" err="1"/>
              <a:t>razvojnih</a:t>
            </a:r>
            <a:r>
              <a:rPr lang="en-US" sz="3200" dirty="0"/>
              <a:t>, </a:t>
            </a:r>
            <a:r>
              <a:rPr lang="en-US" sz="3200" dirty="0" err="1"/>
              <a:t>stabilizacionih</a:t>
            </a:r>
            <a:r>
              <a:rPr lang="en-US" sz="3200" dirty="0"/>
              <a:t>, </a:t>
            </a:r>
            <a:r>
              <a:rPr lang="en-US" sz="3200" dirty="0" err="1" smtClean="0"/>
              <a:t>socijaln</a:t>
            </a:r>
            <a:r>
              <a:rPr lang="sr-Latn-ME" sz="3200" dirty="0" smtClean="0"/>
              <a:t>ih</a:t>
            </a:r>
            <a:r>
              <a:rPr lang="en-US" sz="3200" dirty="0" smtClean="0"/>
              <a:t> </a:t>
            </a:r>
            <a:r>
              <a:rPr lang="en-US" sz="3200" dirty="0" err="1"/>
              <a:t>funkcija</a:t>
            </a:r>
            <a:r>
              <a:rPr lang="en-US" sz="3200" dirty="0"/>
              <a:t> </a:t>
            </a:r>
            <a:r>
              <a:rPr lang="en-US" sz="3200" dirty="0" err="1"/>
              <a:t>koje</a:t>
            </a:r>
            <a:r>
              <a:rPr lang="en-US" sz="3200" dirty="0"/>
              <a:t> je </a:t>
            </a:r>
            <a:r>
              <a:rPr lang="en-US" sz="3200" dirty="0" err="1"/>
              <a:t>preuzela</a:t>
            </a:r>
            <a:r>
              <a:rPr lang="en-US" sz="3200" dirty="0"/>
              <a:t> </a:t>
            </a:r>
            <a:r>
              <a:rPr lang="en-US" sz="3200" dirty="0" err="1"/>
              <a:t>na</a:t>
            </a:r>
            <a:r>
              <a:rPr lang="en-US" sz="3200" dirty="0"/>
              <a:t> </a:t>
            </a:r>
            <a:r>
              <a:rPr lang="en-US" sz="3200" dirty="0" err="1"/>
              <a:t>sebe</a:t>
            </a:r>
            <a:r>
              <a:rPr lang="en-US" sz="3200" dirty="0"/>
              <a:t>, </a:t>
            </a:r>
            <a:r>
              <a:rPr lang="en-US" sz="3200" dirty="0" err="1"/>
              <a:t>mor</a:t>
            </a:r>
            <a:r>
              <a:rPr lang="sl-SI" sz="3200" dirty="0"/>
              <a:t>a</a:t>
            </a:r>
            <a:r>
              <a:rPr lang="en-US" sz="3200" dirty="0"/>
              <a:t> </a:t>
            </a:r>
            <a:r>
              <a:rPr lang="en-US" sz="3200" dirty="0" err="1"/>
              <a:t>koristiti</a:t>
            </a:r>
            <a:r>
              <a:rPr lang="en-US" sz="3200" dirty="0"/>
              <a:t> </a:t>
            </a:r>
            <a:r>
              <a:rPr lang="en-US" sz="3200" dirty="0" err="1"/>
              <a:t>javni</a:t>
            </a:r>
            <a:r>
              <a:rPr lang="en-US" sz="3200" dirty="0"/>
              <a:t> dug </a:t>
            </a:r>
            <a:r>
              <a:rPr lang="en-US" sz="3200" dirty="0" err="1"/>
              <a:t>kao</a:t>
            </a:r>
            <a:r>
              <a:rPr lang="en-US" sz="3200" dirty="0"/>
              <a:t> </a:t>
            </a:r>
            <a:r>
              <a:rPr lang="en-US" sz="3200" dirty="0" err="1"/>
              <a:t>stalan</a:t>
            </a:r>
            <a:r>
              <a:rPr lang="en-US" sz="3200" dirty="0"/>
              <a:t> </a:t>
            </a:r>
            <a:r>
              <a:rPr lang="en-US" sz="3200" dirty="0" err="1"/>
              <a:t>elemenat</a:t>
            </a:r>
            <a:r>
              <a:rPr lang="en-US" sz="3200" dirty="0"/>
              <a:t> </a:t>
            </a:r>
            <a:r>
              <a:rPr lang="sl-SI" sz="3200" dirty="0"/>
              <a:t> </a:t>
            </a:r>
            <a:r>
              <a:rPr lang="en-US" sz="3200" dirty="0" err="1"/>
              <a:t>i</a:t>
            </a:r>
            <a:r>
              <a:rPr lang="sl-SI" sz="3200" dirty="0"/>
              <a:t>z</a:t>
            </a:r>
            <a:r>
              <a:rPr lang="en-US" sz="3200" dirty="0"/>
              <a:t>v</a:t>
            </a:r>
            <a:r>
              <a:rPr lang="sl-SI" sz="3200" dirty="0" smtClean="0"/>
              <a:t>r</a:t>
            </a:r>
            <a:r>
              <a:rPr lang="sr-Latn-ME" sz="3200" dirty="0"/>
              <a:t>š</a:t>
            </a:r>
            <a:r>
              <a:rPr lang="en-US" sz="3200" dirty="0" err="1" smtClean="0"/>
              <a:t>enj</a:t>
            </a:r>
            <a:r>
              <a:rPr lang="sr-Latn-ME" sz="3200" dirty="0" smtClean="0"/>
              <a:t>a</a:t>
            </a:r>
            <a:r>
              <a:rPr lang="en-US" sz="3200" dirty="0" smtClean="0"/>
              <a:t> </a:t>
            </a:r>
            <a:r>
              <a:rPr lang="en-US" sz="3200" dirty="0" err="1"/>
              <a:t>tih</a:t>
            </a:r>
            <a:r>
              <a:rPr lang="en-US" sz="3200" dirty="0"/>
              <a:t> </a:t>
            </a:r>
            <a:r>
              <a:rPr lang="en-US" sz="3200" dirty="0" err="1"/>
              <a:t>funkcija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zadataka</a:t>
            </a:r>
            <a:r>
              <a:rPr lang="en-US" sz="3200" dirty="0" smtClean="0"/>
              <a:t>.</a:t>
            </a:r>
            <a:endParaRPr lang="sr-Latn-ME" sz="3200" dirty="0" smtClean="0"/>
          </a:p>
          <a:p>
            <a:pPr algn="just"/>
            <a:r>
              <a:rPr lang="en-US" sz="3200" dirty="0" err="1" smtClean="0"/>
              <a:t>Porast</a:t>
            </a:r>
            <a:r>
              <a:rPr lang="sl-SI" sz="3200" dirty="0" smtClean="0"/>
              <a:t>o</a:t>
            </a:r>
            <a:r>
              <a:rPr lang="en-US" sz="3200" dirty="0" smtClean="0"/>
              <a:t>m </a:t>
            </a:r>
            <a:r>
              <a:rPr lang="en-US" sz="3200" dirty="0" err="1" smtClean="0"/>
              <a:t>javnog</a:t>
            </a:r>
            <a:r>
              <a:rPr lang="en-US" sz="3200" dirty="0" smtClean="0"/>
              <a:t> </a:t>
            </a:r>
            <a:r>
              <a:rPr lang="en-US" sz="3200" dirty="0" err="1" smtClean="0"/>
              <a:t>duga</a:t>
            </a:r>
            <a:r>
              <a:rPr lang="en-US" sz="3200" dirty="0" smtClean="0"/>
              <a:t> </a:t>
            </a:r>
            <a:r>
              <a:rPr lang="en-US" sz="3200" b="1" dirty="0" err="1" smtClean="0"/>
              <a:t>isplate</a:t>
            </a:r>
            <a:r>
              <a:rPr lang="en-US" sz="3200" b="1" dirty="0" smtClean="0"/>
              <a:t> kai</a:t>
            </a:r>
            <a:r>
              <a:rPr lang="sl-SI" sz="3200" b="1" dirty="0" smtClean="0"/>
              <a:t>m</a:t>
            </a:r>
            <a:r>
              <a:rPr lang="en-US" sz="3200" b="1" dirty="0" err="1" smtClean="0"/>
              <a:t>ata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po</a:t>
            </a:r>
            <a:r>
              <a:rPr lang="en-US" sz="3200" b="1" dirty="0" smtClean="0"/>
              <a:t> dug</a:t>
            </a:r>
            <a:r>
              <a:rPr lang="sl-SI" sz="3200" b="1" dirty="0" smtClean="0"/>
              <a:t>u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ras</a:t>
            </a:r>
            <a:r>
              <a:rPr lang="sl-SI" sz="3200" b="1" dirty="0" smtClean="0"/>
              <a:t>t</a:t>
            </a:r>
            <a:r>
              <a:rPr lang="en-US" sz="3200" b="1" dirty="0" smtClean="0"/>
              <a:t>u </a:t>
            </a:r>
            <a:r>
              <a:rPr lang="sl-SI" sz="3200" b="1" dirty="0" smtClean="0"/>
              <a:t>z</a:t>
            </a:r>
            <a:r>
              <a:rPr lang="en-US" sz="3200" b="1" dirty="0" err="1" smtClean="0"/>
              <a:t>natno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br</a:t>
            </a:r>
            <a:r>
              <a:rPr lang="sl-SI" sz="3200" b="1" dirty="0"/>
              <a:t>ž</a:t>
            </a:r>
            <a:r>
              <a:rPr lang="en-US" sz="3200" b="1" dirty="0" smtClean="0"/>
              <a:t>e od </a:t>
            </a:r>
            <a:r>
              <a:rPr lang="en-US" sz="3200" b="1" dirty="0" err="1" smtClean="0"/>
              <a:t>rasta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duga</a:t>
            </a:r>
            <a:r>
              <a:rPr lang="en-US" sz="3200" b="1" dirty="0" smtClean="0"/>
              <a:t>, </a:t>
            </a:r>
            <a:r>
              <a:rPr lang="en-US" sz="3200" dirty="0" err="1" smtClean="0"/>
              <a:t>jer</a:t>
            </a:r>
            <a:r>
              <a:rPr lang="en-US" sz="3200" dirty="0" smtClean="0"/>
              <a:t> dug </a:t>
            </a:r>
            <a:r>
              <a:rPr lang="en-US" sz="3200" dirty="0" err="1" smtClean="0"/>
              <a:t>postaje</a:t>
            </a:r>
            <a:r>
              <a:rPr lang="en-US" sz="3200" dirty="0" smtClean="0"/>
              <a:t> generator </a:t>
            </a:r>
            <a:r>
              <a:rPr lang="en-US" sz="3200" dirty="0" err="1" smtClean="0"/>
              <a:t>vl</a:t>
            </a:r>
            <a:r>
              <a:rPr lang="sl-SI" sz="3200" dirty="0" smtClean="0"/>
              <a:t>a</a:t>
            </a:r>
            <a:r>
              <a:rPr lang="en-US" sz="3200" dirty="0" err="1" smtClean="0"/>
              <a:t>tstitog</a:t>
            </a:r>
            <a:r>
              <a:rPr lang="en-US" sz="3200" dirty="0" smtClean="0"/>
              <a:t> </a:t>
            </a:r>
            <a:r>
              <a:rPr lang="en-US" sz="3200" dirty="0" err="1" smtClean="0"/>
              <a:t>ra</a:t>
            </a:r>
            <a:r>
              <a:rPr lang="sl-SI" sz="3200" dirty="0" smtClean="0"/>
              <a:t>s</a:t>
            </a:r>
            <a:r>
              <a:rPr lang="en-US" sz="3200" dirty="0" smtClean="0"/>
              <a:t>ta. </a:t>
            </a:r>
            <a:r>
              <a:rPr lang="en-US" sz="3200" dirty="0" err="1" smtClean="0"/>
              <a:t>Tako</a:t>
            </a:r>
            <a:r>
              <a:rPr lang="en-US" sz="3200" dirty="0" smtClean="0"/>
              <a:t> </a:t>
            </a:r>
            <a:r>
              <a:rPr lang="sl-SI" sz="3200" dirty="0" smtClean="0"/>
              <a:t>j</a:t>
            </a:r>
            <a:r>
              <a:rPr lang="en-US" sz="3200" dirty="0" smtClean="0"/>
              <a:t>e u period</a:t>
            </a:r>
            <a:r>
              <a:rPr lang="sl-SI" sz="3200" dirty="0" smtClean="0"/>
              <a:t>u</a:t>
            </a:r>
            <a:r>
              <a:rPr lang="en-US" sz="3200" dirty="0" smtClean="0"/>
              <a:t> </a:t>
            </a:r>
            <a:r>
              <a:rPr lang="sl-SI" sz="3200" dirty="0" smtClean="0"/>
              <a:t>1</a:t>
            </a:r>
            <a:r>
              <a:rPr lang="en-US" sz="3200" dirty="0" smtClean="0"/>
              <a:t>946-1972.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00086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B2120-8368-4BE2-8574-3293EEAEC135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ED0D6-B54A-4773-A044-D1FB72F96DF8}" type="slidenum">
              <a:rPr lang="en-US"/>
              <a:pPr/>
              <a:t>50</a:t>
            </a:fld>
            <a:endParaRPr lang="en-US"/>
          </a:p>
        </p:txBody>
      </p:sp>
      <p:sp>
        <p:nvSpPr>
          <p:cNvPr id="451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489397"/>
            <a:ext cx="10515600" cy="5687566"/>
          </a:xfrm>
        </p:spPr>
        <p:txBody>
          <a:bodyPr/>
          <a:lstStyle/>
          <a:p>
            <a:pPr lvl="1" algn="just">
              <a:lnSpc>
                <a:spcPct val="90000"/>
              </a:lnSpc>
              <a:buFontTx/>
              <a:buNone/>
            </a:pPr>
            <a:r>
              <a:rPr lang="en-US" sz="3600" dirty="0" err="1"/>
              <a:t>Ovakvom</a:t>
            </a:r>
            <a:r>
              <a:rPr lang="en-US" sz="3600" dirty="0"/>
              <a:t> </a:t>
            </a:r>
            <a:r>
              <a:rPr lang="en-US" sz="3600" dirty="0" err="1"/>
              <a:t>prodaj</a:t>
            </a:r>
            <a:r>
              <a:rPr lang="sl-SI" sz="3600" dirty="0"/>
              <a:t>om</a:t>
            </a:r>
            <a:r>
              <a:rPr lang="en-US" sz="3600" dirty="0"/>
              <a:t> </a:t>
            </a:r>
            <a:r>
              <a:rPr lang="en-US" sz="3600" dirty="0" err="1"/>
              <a:t>obveznica</a:t>
            </a:r>
            <a:r>
              <a:rPr lang="en-US" sz="3600" dirty="0"/>
              <a:t> </a:t>
            </a:r>
            <a:r>
              <a:rPr lang="en-US" sz="3600" dirty="0" err="1"/>
              <a:t>bankama</a:t>
            </a:r>
            <a:r>
              <a:rPr lang="en-US" sz="3600" dirty="0"/>
              <a:t>,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en-US" sz="3600" dirty="0"/>
              <a:t>je, med</a:t>
            </a:r>
            <a:r>
              <a:rPr lang="sl-SI" sz="3600" dirty="0"/>
              <a:t>j</a:t>
            </a:r>
            <a:r>
              <a:rPr lang="en-US" sz="3600" dirty="0" err="1"/>
              <a:t>utim</a:t>
            </a:r>
            <a:r>
              <a:rPr lang="en-US" sz="3600" dirty="0"/>
              <a:t> u </a:t>
            </a:r>
            <a:r>
              <a:rPr lang="en-US" sz="3600" dirty="0" err="1"/>
              <a:t>situaciji</a:t>
            </a:r>
            <a:r>
              <a:rPr lang="en-US" sz="3600" dirty="0"/>
              <a:t> da to </a:t>
            </a:r>
            <a:r>
              <a:rPr lang="en-US" sz="3600" dirty="0" err="1"/>
              <a:t>odmah</a:t>
            </a:r>
            <a:r>
              <a:rPr lang="en-US" sz="3600" dirty="0"/>
              <a:t> </a:t>
            </a:r>
            <a:r>
              <a:rPr lang="en-US" sz="3600" dirty="0" err="1"/>
              <a:t>ostvari</a:t>
            </a:r>
            <a:r>
              <a:rPr lang="en-US" sz="3600" dirty="0"/>
              <a:t>.</a:t>
            </a:r>
          </a:p>
          <a:p>
            <a:pPr lvl="1" algn="just">
              <a:lnSpc>
                <a:spcPct val="90000"/>
              </a:lnSpc>
            </a:pPr>
            <a:r>
              <a:rPr lang="en-US" sz="3600" dirty="0" err="1"/>
              <a:t>Emisija</a:t>
            </a:r>
            <a:r>
              <a:rPr lang="en-US" sz="3600" dirty="0"/>
              <a:t> </a:t>
            </a:r>
            <a:r>
              <a:rPr lang="en-US" sz="3600" dirty="0" err="1"/>
              <a:t>javnog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, bez </a:t>
            </a:r>
            <a:r>
              <a:rPr lang="en-US" sz="3600" dirty="0" err="1"/>
              <a:t>obzira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izabrani</a:t>
            </a:r>
            <a:r>
              <a:rPr lang="en-US" sz="3600" dirty="0"/>
              <a:t> </a:t>
            </a:r>
            <a:r>
              <a:rPr lang="en-US" sz="3600" dirty="0" err="1"/>
              <a:t>sistem</a:t>
            </a:r>
            <a:r>
              <a:rPr lang="en-US" sz="3600" dirty="0"/>
              <a:t> </a:t>
            </a:r>
            <a:r>
              <a:rPr lang="en-US" sz="3600" dirty="0" err="1"/>
              <a:t>emisije</a:t>
            </a:r>
            <a:r>
              <a:rPr lang="en-US" sz="3600" dirty="0"/>
              <a:t>, </a:t>
            </a:r>
            <a:r>
              <a:rPr lang="en-US" sz="3600" dirty="0" err="1" smtClean="0"/>
              <a:t>mo</a:t>
            </a:r>
            <a:r>
              <a:rPr lang="sl-SI" sz="3600" dirty="0"/>
              <a:t>ž</a:t>
            </a:r>
            <a:r>
              <a:rPr lang="en-US" sz="3600" dirty="0" smtClean="0"/>
              <a:t>e </a:t>
            </a:r>
            <a:r>
              <a:rPr lang="en-US" sz="3600" dirty="0"/>
              <a:t>se </a:t>
            </a:r>
            <a:r>
              <a:rPr lang="en-US" sz="3600" dirty="0" err="1" smtClean="0"/>
              <a:t>vr</a:t>
            </a:r>
            <a:r>
              <a:rPr lang="sl-SI" sz="3600" dirty="0"/>
              <a:t>š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/>
              <a:t>na</a:t>
            </a:r>
            <a:r>
              <a:rPr lang="en-US" sz="3600" dirty="0"/>
              <a:t> tri </a:t>
            </a:r>
            <a:r>
              <a:rPr lang="en-US" sz="3600" dirty="0" err="1" smtClean="0"/>
              <a:t>na</a:t>
            </a:r>
            <a:r>
              <a:rPr lang="sr-Latn-ME" sz="3600" dirty="0" smtClean="0"/>
              <a:t>č</a:t>
            </a:r>
            <a:r>
              <a:rPr lang="en-US" sz="3600" dirty="0" err="1" smtClean="0"/>
              <a:t>ina</a:t>
            </a:r>
            <a:r>
              <a:rPr lang="en-US" sz="3600" dirty="0"/>
              <a:t>:</a:t>
            </a:r>
          </a:p>
          <a:p>
            <a:pPr lvl="3" algn="just">
              <a:lnSpc>
                <a:spcPct val="90000"/>
              </a:lnSpc>
            </a:pPr>
            <a:r>
              <a:rPr lang="en-US" sz="3600" dirty="0"/>
              <a:t> </a:t>
            </a:r>
            <a:r>
              <a:rPr lang="en-US" sz="3600" dirty="0" err="1"/>
              <a:t>po</a:t>
            </a:r>
            <a:r>
              <a:rPr lang="en-US" sz="3600" dirty="0"/>
              <a:t> </a:t>
            </a:r>
            <a:r>
              <a:rPr lang="en-US" sz="3600" dirty="0" err="1"/>
              <a:t>pari</a:t>
            </a:r>
            <a:r>
              <a:rPr lang="sl-SI" sz="3600" dirty="0"/>
              <a:t>t</a:t>
            </a:r>
            <a:r>
              <a:rPr lang="en-US" sz="3600" dirty="0" err="1"/>
              <a:t>etu</a:t>
            </a:r>
            <a:r>
              <a:rPr lang="en-US" sz="3600" dirty="0"/>
              <a:t>,	</a:t>
            </a:r>
          </a:p>
          <a:p>
            <a:pPr lvl="3" algn="just">
              <a:lnSpc>
                <a:spcPct val="90000"/>
              </a:lnSpc>
            </a:pPr>
            <a:r>
              <a:rPr lang="en-US" sz="3600" dirty="0"/>
              <a:t> </a:t>
            </a:r>
            <a:r>
              <a:rPr lang="en-US" sz="3600" dirty="0" err="1"/>
              <a:t>isp</a:t>
            </a:r>
            <a:r>
              <a:rPr lang="sl-SI" sz="3600" dirty="0"/>
              <a:t>od</a:t>
            </a:r>
            <a:r>
              <a:rPr lang="en-US" sz="3600" dirty="0"/>
              <a:t> </a:t>
            </a:r>
            <a:r>
              <a:rPr lang="en-US" sz="3600" dirty="0" err="1"/>
              <a:t>pariteta</a:t>
            </a:r>
            <a:r>
              <a:rPr lang="en-US" sz="3600" dirty="0"/>
              <a:t>, </a:t>
            </a:r>
            <a:r>
              <a:rPr lang="sl-SI" sz="3600" dirty="0"/>
              <a:t>i</a:t>
            </a:r>
          </a:p>
          <a:p>
            <a:pPr lvl="3" algn="just">
              <a:lnSpc>
                <a:spcPct val="90000"/>
              </a:lnSpc>
            </a:pPr>
            <a:r>
              <a:rPr lang="en-US" sz="3600" dirty="0"/>
              <a:t>  </a:t>
            </a:r>
            <a:r>
              <a:rPr lang="en-US" sz="3600" dirty="0" err="1"/>
              <a:t>iznad</a:t>
            </a:r>
            <a:r>
              <a:rPr lang="en-US" sz="3600" dirty="0"/>
              <a:t> </a:t>
            </a:r>
            <a:r>
              <a:rPr lang="en-US" sz="3600" dirty="0" err="1"/>
              <a:t>pariteta</a:t>
            </a:r>
            <a:r>
              <a:rPr lang="en-US" sz="3600" dirty="0"/>
              <a:t>.</a:t>
            </a:r>
          </a:p>
          <a:p>
            <a:pPr algn="just">
              <a:lnSpc>
                <a:spcPct val="90000"/>
              </a:lnSpc>
              <a:buFontTx/>
              <a:buNone/>
            </a:pPr>
            <a:endParaRPr lang="en-US" sz="3600" dirty="0"/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766120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69C44-15B6-49DC-A5C4-77AA953348EA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02B28-4100-428E-BAE7-983D3695929D}" type="slidenum">
              <a:rPr lang="en-US"/>
              <a:pPr/>
              <a:t>51</a:t>
            </a:fld>
            <a:endParaRPr lang="en-US"/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360608"/>
            <a:ext cx="10515600" cy="5816355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80000"/>
              </a:lnSpc>
              <a:buFontTx/>
              <a:buNone/>
            </a:pPr>
            <a:r>
              <a:rPr lang="en-US" sz="3200" dirty="0" smtClean="0"/>
              <a:t> </a:t>
            </a:r>
            <a:r>
              <a:rPr lang="en-US" sz="14400" dirty="0"/>
              <a:t>KONVERZIIA, KONSOLI</a:t>
            </a:r>
            <a:r>
              <a:rPr lang="sl-SI" sz="14400" dirty="0"/>
              <a:t>D</a:t>
            </a:r>
            <a:r>
              <a:rPr lang="en-US" sz="14400" dirty="0"/>
              <a:t>AC</a:t>
            </a:r>
            <a:r>
              <a:rPr lang="sl-SI" sz="14400" dirty="0"/>
              <a:t>IJ</a:t>
            </a:r>
            <a:r>
              <a:rPr lang="en-US" sz="14400" dirty="0"/>
              <a:t>A I </a:t>
            </a:r>
            <a:r>
              <a:rPr lang="sl-SI" sz="14400" dirty="0"/>
              <a:t>UNI</a:t>
            </a:r>
            <a:r>
              <a:rPr lang="en-US" sz="14400" dirty="0"/>
              <a:t>FTKACUA JAVNOG DUGA  </a:t>
            </a:r>
          </a:p>
          <a:p>
            <a:pPr algn="just">
              <a:lnSpc>
                <a:spcPct val="120000"/>
              </a:lnSpc>
            </a:pPr>
            <a:r>
              <a:rPr lang="en-US" sz="11200" dirty="0" err="1" smtClean="0"/>
              <a:t>Pri</a:t>
            </a:r>
            <a:r>
              <a:rPr lang="sr-Latn-ME" sz="11200" dirty="0" smtClean="0"/>
              <a:t>r</a:t>
            </a:r>
            <a:r>
              <a:rPr lang="en-US" sz="11200" dirty="0" err="1" smtClean="0"/>
              <a:t>oda</a:t>
            </a:r>
            <a:r>
              <a:rPr lang="en-US" sz="11200" dirty="0" smtClean="0"/>
              <a:t> </a:t>
            </a:r>
            <a:r>
              <a:rPr lang="en-US" sz="11200" dirty="0" err="1"/>
              <a:t>javnih</a:t>
            </a:r>
            <a:r>
              <a:rPr lang="en-US" sz="11200" dirty="0"/>
              <a:t> </a:t>
            </a:r>
            <a:r>
              <a:rPr lang="en-US" sz="11200" dirty="0" err="1"/>
              <a:t>dugova</a:t>
            </a:r>
            <a:r>
              <a:rPr lang="en-US" sz="11200" dirty="0"/>
              <a:t> </a:t>
            </a:r>
            <a:r>
              <a:rPr lang="en-US" sz="11200" dirty="0" err="1"/>
              <a:t>pokazala</a:t>
            </a:r>
            <a:r>
              <a:rPr lang="en-US" sz="11200" dirty="0"/>
              <a:t> </a:t>
            </a:r>
            <a:r>
              <a:rPr lang="en-US" sz="11200" dirty="0" err="1"/>
              <a:t>nam</a:t>
            </a:r>
            <a:r>
              <a:rPr lang="en-US" sz="11200" dirty="0"/>
              <a:t> je da </a:t>
            </a:r>
            <a:r>
              <a:rPr lang="en-US" sz="11200" dirty="0" err="1"/>
              <a:t>su</a:t>
            </a:r>
            <a:r>
              <a:rPr lang="en-US" sz="11200" dirty="0"/>
              <a:t> to </a:t>
            </a:r>
            <a:r>
              <a:rPr lang="en-US" sz="11200" dirty="0" err="1"/>
              <a:t>izva</a:t>
            </a:r>
            <a:r>
              <a:rPr lang="sl-SI" sz="11200" dirty="0"/>
              <a:t>n</a:t>
            </a:r>
            <a:r>
              <a:rPr lang="en-US" sz="11200" dirty="0" err="1"/>
              <a:t>redni</a:t>
            </a:r>
            <a:r>
              <a:rPr lang="en-US" sz="11200" dirty="0"/>
              <a:t> </a:t>
            </a:r>
            <a:r>
              <a:rPr lang="en-US" sz="11200" dirty="0" err="1"/>
              <a:t>izvori</a:t>
            </a:r>
            <a:r>
              <a:rPr lang="en-US" sz="11200" dirty="0"/>
              <a:t> </a:t>
            </a:r>
            <a:r>
              <a:rPr lang="en-US" sz="11200" dirty="0" err="1"/>
              <a:t>prihoda</a:t>
            </a:r>
            <a:r>
              <a:rPr lang="en-US" sz="11200" dirty="0"/>
              <a:t> </a:t>
            </a:r>
            <a:r>
              <a:rPr lang="sr-Latn-ME" sz="11200" dirty="0" smtClean="0"/>
              <a:t>i čine</a:t>
            </a:r>
            <a:r>
              <a:rPr lang="en-US" sz="11200" dirty="0" smtClean="0"/>
              <a:t> </a:t>
            </a:r>
            <a:r>
              <a:rPr lang="en-US" sz="11200" dirty="0" err="1"/>
              <a:t>vrlo</a:t>
            </a:r>
            <a:r>
              <a:rPr lang="en-US" sz="11200" dirty="0"/>
              <a:t> </a:t>
            </a:r>
            <a:r>
              <a:rPr lang="en-US" sz="11200" dirty="0" err="1" smtClean="0"/>
              <a:t>razvijen</a:t>
            </a:r>
            <a:r>
              <a:rPr lang="en-US" sz="11200" dirty="0" smtClean="0"/>
              <a:t> d</a:t>
            </a:r>
            <a:r>
              <a:rPr lang="sr-Latn-ME" sz="11200" dirty="0" smtClean="0"/>
              <a:t>io </a:t>
            </a:r>
            <a:r>
              <a:rPr lang="en-US" sz="11200" dirty="0" smtClean="0"/>
              <a:t> </a:t>
            </a:r>
            <a:r>
              <a:rPr lang="en-US" sz="11200" dirty="0" err="1"/>
              <a:t>finansijske</a:t>
            </a:r>
            <a:r>
              <a:rPr lang="en-US" sz="11200" dirty="0"/>
              <a:t> </a:t>
            </a:r>
            <a:r>
              <a:rPr lang="en-US" sz="11200" dirty="0" err="1"/>
              <a:t>politike</a:t>
            </a:r>
            <a:r>
              <a:rPr lang="en-US" sz="11200" dirty="0"/>
              <a:t> m</a:t>
            </a:r>
            <a:r>
              <a:rPr lang="sl-SI" sz="11200" dirty="0"/>
              <a:t>o</a:t>
            </a:r>
            <a:r>
              <a:rPr lang="en-US" sz="11200" dirty="0"/>
              <a:t>de</a:t>
            </a:r>
            <a:r>
              <a:rPr lang="sl-SI" sz="11200" dirty="0"/>
              <a:t>r</a:t>
            </a:r>
            <a:r>
              <a:rPr lang="en-US" sz="11200" dirty="0" err="1" smtClean="0"/>
              <a:t>ih</a:t>
            </a:r>
            <a:r>
              <a:rPr lang="sr-Latn-ME" sz="11200" dirty="0"/>
              <a:t> </a:t>
            </a:r>
            <a:r>
              <a:rPr lang="sr-Latn-ME" sz="11200" dirty="0" smtClean="0"/>
              <a:t>država.</a:t>
            </a:r>
            <a:r>
              <a:rPr lang="en-US" sz="11200" dirty="0" smtClean="0"/>
              <a:t> </a:t>
            </a:r>
            <a:endParaRPr lang="sr-Latn-ME" sz="11200" dirty="0" smtClean="0"/>
          </a:p>
          <a:p>
            <a:pPr algn="just">
              <a:lnSpc>
                <a:spcPct val="120000"/>
              </a:lnSpc>
            </a:pPr>
            <a:r>
              <a:rPr lang="sr-Latn-ME" sz="11200" dirty="0" smtClean="0"/>
              <a:t>O</a:t>
            </a:r>
            <a:r>
              <a:rPr lang="en-US" sz="11200" dirty="0" err="1" smtClean="0"/>
              <a:t>ni</a:t>
            </a:r>
            <a:r>
              <a:rPr lang="en-US" sz="11200" dirty="0" smtClean="0"/>
              <a:t> </a:t>
            </a:r>
            <a:r>
              <a:rPr lang="en-US" sz="11200" dirty="0"/>
              <a:t>se ne </a:t>
            </a:r>
            <a:r>
              <a:rPr lang="sl-SI" sz="11200" dirty="0"/>
              <a:t>m</a:t>
            </a:r>
            <a:r>
              <a:rPr lang="en-US" sz="11200" dirty="0" err="1"/>
              <a:t>ogu</a:t>
            </a:r>
            <a:r>
              <a:rPr lang="en-US" sz="11200" dirty="0"/>
              <a:t> </a:t>
            </a:r>
            <a:r>
              <a:rPr lang="en-US" sz="11200" dirty="0" err="1"/>
              <a:t>emitovati</a:t>
            </a:r>
            <a:r>
              <a:rPr lang="en-US" sz="11200" dirty="0"/>
              <a:t> u </a:t>
            </a:r>
            <a:r>
              <a:rPr lang="en-US" sz="11200" dirty="0" err="1" smtClean="0"/>
              <a:t>neograni</a:t>
            </a:r>
            <a:r>
              <a:rPr lang="sl-SI" sz="11200" dirty="0"/>
              <a:t>č</a:t>
            </a:r>
            <a:r>
              <a:rPr lang="en-US" sz="11200" dirty="0" err="1" smtClean="0"/>
              <a:t>enom</a:t>
            </a:r>
            <a:r>
              <a:rPr lang="en-US" sz="11200" dirty="0" smtClean="0"/>
              <a:t> </a:t>
            </a:r>
            <a:r>
              <a:rPr lang="en-US" sz="11200" dirty="0" err="1"/>
              <a:t>iznosu</a:t>
            </a:r>
            <a:r>
              <a:rPr lang="en-US" sz="11200" dirty="0"/>
              <a:t> </a:t>
            </a:r>
            <a:r>
              <a:rPr lang="en-US" sz="11200" dirty="0" err="1"/>
              <a:t>na</a:t>
            </a:r>
            <a:r>
              <a:rPr lang="en-US" sz="11200" dirty="0"/>
              <a:t> </a:t>
            </a:r>
            <a:r>
              <a:rPr lang="en-US" sz="11200" dirty="0" err="1"/>
              <a:t>neodredeno</a:t>
            </a:r>
            <a:r>
              <a:rPr lang="en-US" sz="11200" dirty="0"/>
              <a:t> </a:t>
            </a:r>
            <a:r>
              <a:rPr lang="en-US" sz="11200" dirty="0" err="1"/>
              <a:t>vr</a:t>
            </a:r>
            <a:r>
              <a:rPr lang="sl-SI" sz="11200" dirty="0"/>
              <a:t>ij</a:t>
            </a:r>
            <a:r>
              <a:rPr lang="en-US" sz="11200" dirty="0" err="1"/>
              <a:t>eme</a:t>
            </a:r>
            <a:r>
              <a:rPr lang="en-US" sz="11200" dirty="0"/>
              <a:t>. </a:t>
            </a:r>
            <a:endParaRPr lang="sr-Latn-ME" sz="11200" dirty="0" smtClean="0"/>
          </a:p>
          <a:p>
            <a:pPr algn="just">
              <a:lnSpc>
                <a:spcPct val="120000"/>
              </a:lnSpc>
            </a:pPr>
            <a:r>
              <a:rPr lang="en-US" sz="11200" dirty="0" err="1" smtClean="0"/>
              <a:t>Zbog</a:t>
            </a:r>
            <a:r>
              <a:rPr lang="en-US" sz="11200" dirty="0" smtClean="0"/>
              <a:t> </a:t>
            </a:r>
            <a:r>
              <a:rPr lang="en-US" sz="11200" dirty="0"/>
              <a:t>toga </a:t>
            </a:r>
            <a:r>
              <a:rPr lang="en-US" sz="11200" dirty="0" err="1"/>
              <a:t>stalni</a:t>
            </a:r>
            <a:r>
              <a:rPr lang="en-US" sz="11200" dirty="0"/>
              <a:t> </a:t>
            </a:r>
            <a:r>
              <a:rPr lang="en-US" sz="11200" dirty="0" err="1"/>
              <a:t>proces</a:t>
            </a:r>
            <a:r>
              <a:rPr lang="en-US" sz="11200" dirty="0"/>
              <a:t> </a:t>
            </a:r>
            <a:r>
              <a:rPr lang="en-US" sz="11200" dirty="0" err="1" smtClean="0"/>
              <a:t>ga</a:t>
            </a:r>
            <a:r>
              <a:rPr lang="sl-SI" sz="11200" dirty="0"/>
              <a:t>š</a:t>
            </a:r>
            <a:r>
              <a:rPr lang="en-US" sz="11200" dirty="0" err="1" smtClean="0"/>
              <a:t>enja</a:t>
            </a:r>
            <a:r>
              <a:rPr lang="en-US" sz="11200" dirty="0" smtClean="0"/>
              <a:t> </a:t>
            </a:r>
            <a:r>
              <a:rPr lang="en-US" sz="11200" dirty="0"/>
              <a:t>(</a:t>
            </a:r>
            <a:r>
              <a:rPr lang="en-US" sz="11200" dirty="0" err="1"/>
              <a:t>amortizacije</a:t>
            </a:r>
            <a:r>
              <a:rPr lang="en-US" sz="11200" dirty="0"/>
              <a:t>) </a:t>
            </a:r>
            <a:r>
              <a:rPr lang="en-US" sz="11200" dirty="0" err="1"/>
              <a:t>postaje</a:t>
            </a:r>
            <a:r>
              <a:rPr lang="en-US" sz="11200" dirty="0"/>
              <a:t> </a:t>
            </a:r>
            <a:r>
              <a:rPr lang="en-US" sz="11200" dirty="0" err="1"/>
              <a:t>neminovnost</a:t>
            </a:r>
            <a:r>
              <a:rPr lang="en-US" sz="11200" dirty="0"/>
              <a:t>, </a:t>
            </a:r>
            <a:r>
              <a:rPr lang="en-US" sz="11200" dirty="0" err="1"/>
              <a:t>jer</a:t>
            </a:r>
            <a:r>
              <a:rPr lang="en-US" sz="11200" dirty="0"/>
              <a:t> se </a:t>
            </a:r>
            <a:r>
              <a:rPr lang="en-US" sz="11200" dirty="0" err="1"/>
              <a:t>na</a:t>
            </a:r>
            <a:r>
              <a:rPr lang="en-US" sz="11200" dirty="0"/>
              <a:t> </a:t>
            </a:r>
            <a:r>
              <a:rPr lang="en-US" sz="11200" dirty="0" err="1"/>
              <a:t>taj</a:t>
            </a:r>
            <a:r>
              <a:rPr lang="en-US" sz="11200" dirty="0"/>
              <a:t> </a:t>
            </a:r>
            <a:r>
              <a:rPr lang="en-US" sz="11200" dirty="0" err="1" smtClean="0"/>
              <a:t>na</a:t>
            </a:r>
            <a:r>
              <a:rPr lang="sl-SI" sz="11200" dirty="0"/>
              <a:t>č</a:t>
            </a:r>
            <a:r>
              <a:rPr lang="en-US" sz="11200" dirty="0" smtClean="0"/>
              <a:t>in </a:t>
            </a:r>
            <a:r>
              <a:rPr lang="en-US" sz="11200" dirty="0" err="1" smtClean="0"/>
              <a:t>omogu</a:t>
            </a:r>
            <a:r>
              <a:rPr lang="sl-SI" sz="11200" dirty="0"/>
              <a:t>ć</a:t>
            </a:r>
            <a:r>
              <a:rPr lang="en-US" sz="11200" dirty="0" smtClean="0"/>
              <a:t>ava </a:t>
            </a:r>
            <a:r>
              <a:rPr lang="en-US" sz="11200" dirty="0" err="1"/>
              <a:t>stvaranje</a:t>
            </a:r>
            <a:r>
              <a:rPr lang="en-US" sz="11200" dirty="0"/>
              <a:t> </a:t>
            </a:r>
            <a:r>
              <a:rPr lang="en-US" sz="11200" dirty="0" err="1"/>
              <a:t>novih</a:t>
            </a:r>
            <a:r>
              <a:rPr lang="en-US" sz="11200" dirty="0"/>
              <a:t> </a:t>
            </a:r>
            <a:r>
              <a:rPr lang="en-US" sz="11200" dirty="0" err="1"/>
              <a:t>zajmova</a:t>
            </a:r>
            <a:r>
              <a:rPr lang="en-US" sz="11200" dirty="0"/>
              <a:t>. </a:t>
            </a:r>
            <a:endParaRPr lang="sr-Latn-ME" sz="11200" dirty="0" smtClean="0"/>
          </a:p>
          <a:p>
            <a:pPr algn="just">
              <a:lnSpc>
                <a:spcPct val="120000"/>
              </a:lnSpc>
            </a:pPr>
            <a:r>
              <a:rPr lang="en-US" sz="11200" dirty="0" err="1" smtClean="0"/>
              <a:t>Teret</a:t>
            </a:r>
            <a:r>
              <a:rPr lang="en-US" sz="11200" dirty="0" smtClean="0"/>
              <a:t> </a:t>
            </a:r>
            <a:r>
              <a:rPr lang="en-US" sz="11200" dirty="0" err="1"/>
              <a:t>javnog</a:t>
            </a:r>
            <a:r>
              <a:rPr lang="en-US" sz="11200" dirty="0"/>
              <a:t> </a:t>
            </a:r>
            <a:r>
              <a:rPr lang="en-US" sz="11200" dirty="0" err="1"/>
              <a:t>duga</a:t>
            </a:r>
            <a:r>
              <a:rPr lang="en-US" sz="11200" dirty="0"/>
              <a:t> (</a:t>
            </a:r>
            <a:r>
              <a:rPr lang="en-US" sz="11200" dirty="0" err="1"/>
              <a:t>otplate</a:t>
            </a:r>
            <a:r>
              <a:rPr lang="en-US" sz="11200" dirty="0"/>
              <a:t> </a:t>
            </a:r>
            <a:r>
              <a:rPr lang="en-US" sz="11200" dirty="0" err="1"/>
              <a:t>i</a:t>
            </a:r>
            <a:r>
              <a:rPr lang="en-US" sz="11200" dirty="0"/>
              <a:t> </a:t>
            </a:r>
            <a:r>
              <a:rPr lang="en-US" sz="11200" dirty="0" err="1"/>
              <a:t>kamate</a:t>
            </a:r>
            <a:r>
              <a:rPr lang="en-US" sz="11200" dirty="0"/>
              <a:t>) </a:t>
            </a:r>
            <a:r>
              <a:rPr lang="en-US" sz="11200" dirty="0" err="1" smtClean="0"/>
              <a:t>za</a:t>
            </a:r>
            <a:r>
              <a:rPr lang="en-US" sz="11200" dirty="0" smtClean="0"/>
              <a:t> </a:t>
            </a:r>
            <a:r>
              <a:rPr lang="en-US" sz="11200" dirty="0" smtClean="0"/>
              <a:t>bud</a:t>
            </a:r>
            <a:r>
              <a:rPr lang="sl-SI" sz="11200" dirty="0"/>
              <a:t>ž</a:t>
            </a:r>
            <a:r>
              <a:rPr lang="en-US" sz="11200" dirty="0" smtClean="0"/>
              <a:t>et </a:t>
            </a:r>
            <a:r>
              <a:rPr lang="en-US" sz="11200" dirty="0" err="1"/>
              <a:t>savremenih</a:t>
            </a:r>
            <a:r>
              <a:rPr lang="en-US" sz="11200" dirty="0"/>
              <a:t> </a:t>
            </a:r>
            <a:r>
              <a:rPr lang="en-US" sz="11200" dirty="0" err="1" smtClean="0"/>
              <a:t>dr</a:t>
            </a:r>
            <a:r>
              <a:rPr lang="sl-SI" sz="11200" dirty="0"/>
              <a:t>ž</a:t>
            </a:r>
            <a:r>
              <a:rPr lang="en-US" sz="11200" dirty="0" smtClean="0"/>
              <a:t>ava </a:t>
            </a:r>
            <a:r>
              <a:rPr lang="sr-Latn-ME" sz="11200" dirty="0" smtClean="0"/>
              <a:t>su </a:t>
            </a:r>
            <a:r>
              <a:rPr lang="en-US" sz="11200" dirty="0" err="1" smtClean="0"/>
              <a:t>sve</a:t>
            </a:r>
            <a:r>
              <a:rPr lang="en-US" sz="11200" dirty="0" smtClean="0"/>
              <a:t> </a:t>
            </a:r>
            <a:r>
              <a:rPr lang="sl-SI" sz="11200" dirty="0"/>
              <a:t>v</a:t>
            </a:r>
            <a:r>
              <a:rPr lang="en-US" sz="11200" dirty="0" smtClean="0"/>
              <a:t>e</a:t>
            </a:r>
            <a:r>
              <a:rPr lang="sl-SI" sz="11200" dirty="0"/>
              <a:t>ć</a:t>
            </a:r>
            <a:r>
              <a:rPr lang="sl-SI" sz="11200" dirty="0" smtClean="0"/>
              <a:t>i</a:t>
            </a:r>
            <a:r>
              <a:rPr lang="en-US" sz="11200" dirty="0"/>
              <a:t>. </a:t>
            </a:r>
            <a:endParaRPr lang="sr-Latn-ME" sz="11200" dirty="0" smtClean="0"/>
          </a:p>
          <a:p>
            <a:pPr algn="just">
              <a:lnSpc>
                <a:spcPct val="120000"/>
              </a:lnSpc>
            </a:pPr>
            <a:r>
              <a:rPr lang="en-US" sz="11200" dirty="0" smtClean="0"/>
              <a:t>Da </a:t>
            </a:r>
            <a:r>
              <a:rPr lang="en-US" sz="11200" dirty="0"/>
              <a:t>bi se </a:t>
            </a:r>
            <a:r>
              <a:rPr lang="en-US" sz="11200" dirty="0" err="1"/>
              <a:t>donekle</a:t>
            </a:r>
            <a:r>
              <a:rPr lang="en-US" sz="11200" dirty="0"/>
              <a:t> </a:t>
            </a:r>
            <a:r>
              <a:rPr lang="en-US" sz="11200" dirty="0" err="1"/>
              <a:t>oslobodila</a:t>
            </a:r>
            <a:r>
              <a:rPr lang="en-US" sz="11200" dirty="0"/>
              <a:t> </a:t>
            </a:r>
            <a:r>
              <a:rPr lang="en-US" sz="11200" dirty="0" err="1"/>
              <a:t>prevelikog</a:t>
            </a:r>
            <a:r>
              <a:rPr lang="en-US" sz="11200" dirty="0"/>
              <a:t> </a:t>
            </a:r>
            <a:r>
              <a:rPr lang="en-US" sz="11200" dirty="0" err="1"/>
              <a:t>tereta</a:t>
            </a:r>
            <a:r>
              <a:rPr lang="en-US" sz="11200" dirty="0"/>
              <a:t>, </a:t>
            </a:r>
            <a:r>
              <a:rPr lang="en-US" sz="11200" dirty="0" err="1" smtClean="0"/>
              <a:t>dr</a:t>
            </a:r>
            <a:r>
              <a:rPr lang="sr-Latn-ME" sz="11200" dirty="0" smtClean="0"/>
              <a:t>ž</a:t>
            </a:r>
            <a:r>
              <a:rPr lang="en-US" sz="11200" dirty="0" smtClean="0"/>
              <a:t>ava </a:t>
            </a:r>
            <a:r>
              <a:rPr lang="sl-SI" sz="11200" dirty="0"/>
              <a:t>č</a:t>
            </a:r>
            <a:r>
              <a:rPr lang="sl-SI" sz="11200" dirty="0" smtClean="0"/>
              <a:t>esto</a:t>
            </a:r>
            <a:r>
              <a:rPr lang="en-US" sz="11200" dirty="0" smtClean="0"/>
              <a:t> </a:t>
            </a:r>
            <a:r>
              <a:rPr lang="en-US" sz="11200" dirty="0" err="1"/>
              <a:t>pristupa</a:t>
            </a:r>
            <a:r>
              <a:rPr lang="en-US" sz="11200" dirty="0"/>
              <a:t> </a:t>
            </a:r>
            <a:r>
              <a:rPr lang="en-US" sz="11200" dirty="0" err="1"/>
              <a:t>regularnom</a:t>
            </a:r>
            <a:r>
              <a:rPr lang="en-US" sz="11200" dirty="0"/>
              <a:t> </a:t>
            </a:r>
            <a:r>
              <a:rPr lang="en-US" sz="11200" dirty="0" err="1" smtClean="0"/>
              <a:t>olak</a:t>
            </a:r>
            <a:r>
              <a:rPr lang="sr-Latn-ME" sz="11200" dirty="0" smtClean="0"/>
              <a:t>š</a:t>
            </a:r>
            <a:r>
              <a:rPr lang="en-US" sz="11200" dirty="0" err="1" smtClean="0"/>
              <a:t>anju</a:t>
            </a:r>
            <a:r>
              <a:rPr lang="en-US" sz="11200" dirty="0" smtClean="0"/>
              <a:t> </a:t>
            </a:r>
            <a:r>
              <a:rPr lang="en-US" sz="11200" dirty="0" err="1"/>
              <a:t>tereta</a:t>
            </a:r>
            <a:r>
              <a:rPr lang="en-US" sz="11200" dirty="0"/>
              <a:t> </a:t>
            </a:r>
            <a:r>
              <a:rPr lang="en-US" sz="11200" dirty="0" err="1" smtClean="0"/>
              <a:t>dr</a:t>
            </a:r>
            <a:r>
              <a:rPr lang="sl-SI" sz="11200" dirty="0"/>
              <a:t>ž</a:t>
            </a:r>
            <a:r>
              <a:rPr lang="en-US" sz="11200" dirty="0" err="1" smtClean="0"/>
              <a:t>avnog</a:t>
            </a:r>
            <a:r>
              <a:rPr lang="en-US" sz="11200" dirty="0" smtClean="0"/>
              <a:t> </a:t>
            </a:r>
            <a:r>
              <a:rPr lang="en-US" sz="11200" dirty="0" err="1"/>
              <a:t>duga</a:t>
            </a:r>
            <a:r>
              <a:rPr lang="en-US" sz="11200" dirty="0"/>
              <a:t> </a:t>
            </a:r>
            <a:r>
              <a:rPr lang="en-US" sz="11200" dirty="0" err="1"/>
              <a:t>i</a:t>
            </a:r>
            <a:r>
              <a:rPr lang="en-US" sz="11200" dirty="0"/>
              <a:t> to </a:t>
            </a:r>
            <a:r>
              <a:rPr lang="en-US" sz="11200" dirty="0" err="1"/>
              <a:t>preko</a:t>
            </a:r>
            <a:r>
              <a:rPr lang="en-US" sz="11200" dirty="0"/>
              <a:t> </a:t>
            </a:r>
            <a:r>
              <a:rPr lang="en-US" sz="11200" dirty="0" err="1"/>
              <a:t>konverzije</a:t>
            </a:r>
            <a:r>
              <a:rPr lang="en-US" sz="11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0239733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777EA-E7B2-4572-AEAB-F74A996A52EC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531AC-A3AC-4951-B4BB-D275259042BC}" type="slidenum">
              <a:rPr lang="en-US"/>
              <a:pPr/>
              <a:t>52</a:t>
            </a:fld>
            <a:endParaRPr lang="en-US"/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2580" y="566670"/>
            <a:ext cx="10671220" cy="5610293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en-US" sz="3600" dirty="0" err="1"/>
              <a:t>Konverzija</a:t>
            </a:r>
            <a:r>
              <a:rPr lang="en-US" sz="3600" dirty="0"/>
              <a:t> je, u</a:t>
            </a:r>
            <a:r>
              <a:rPr lang="sl-SI" sz="3600" dirty="0"/>
              <a:t> š</a:t>
            </a:r>
            <a:r>
              <a:rPr lang="en-US" sz="3600" dirty="0" err="1" smtClean="0"/>
              <a:t>irem</a:t>
            </a:r>
            <a:r>
              <a:rPr lang="en-US" sz="3600" dirty="0" smtClean="0"/>
              <a:t> </a:t>
            </a:r>
            <a:r>
              <a:rPr lang="en-US" sz="3600" dirty="0" err="1"/>
              <a:t>smislu</a:t>
            </a:r>
            <a:r>
              <a:rPr lang="en-US" sz="3600" dirty="0"/>
              <a:t> r</a:t>
            </a:r>
            <a:r>
              <a:rPr lang="sl-SI" sz="3600" dirty="0" smtClean="0"/>
              <a:t>iječ</a:t>
            </a:r>
            <a:r>
              <a:rPr lang="en-US" sz="3600" dirty="0" err="1" smtClean="0"/>
              <a:t>i</a:t>
            </a:r>
            <a:r>
              <a:rPr lang="en-US" sz="3600" dirty="0"/>
              <a:t>, </a:t>
            </a:r>
            <a:r>
              <a:rPr lang="en-US" sz="3600" dirty="0" err="1"/>
              <a:t>svaka</a:t>
            </a:r>
            <a:r>
              <a:rPr lang="en-US" sz="3600" dirty="0"/>
              <a:t> </a:t>
            </a:r>
            <a:r>
              <a:rPr lang="en-US" sz="3600" dirty="0" err="1"/>
              <a:t>operacija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err="1" smtClean="0"/>
              <a:t>ave</a:t>
            </a:r>
            <a:r>
              <a:rPr lang="en-US" sz="3600" dirty="0" smtClean="0"/>
              <a:t> </a:t>
            </a:r>
            <a:r>
              <a:rPr lang="en-US" sz="3600" dirty="0" err="1" smtClean="0"/>
              <a:t>usm</a:t>
            </a:r>
            <a:r>
              <a:rPr lang="sr-Latn-ME" sz="3600" dirty="0" smtClean="0"/>
              <a:t>j</a:t>
            </a:r>
            <a:r>
              <a:rPr lang="en-US" sz="3600" dirty="0" smtClean="0"/>
              <a:t>e</a:t>
            </a:r>
            <a:r>
              <a:rPr lang="sl-SI" sz="3600" dirty="0"/>
              <a:t>rene na </a:t>
            </a:r>
            <a:r>
              <a:rPr lang="sl-SI" sz="3600" dirty="0" smtClean="0"/>
              <a:t>neotplaćene </a:t>
            </a:r>
            <a:r>
              <a:rPr lang="en-US" sz="3600" dirty="0" err="1" smtClean="0"/>
              <a:t>dugoro</a:t>
            </a:r>
            <a:r>
              <a:rPr lang="sl-SI" sz="3600" dirty="0"/>
              <a:t>č</a:t>
            </a:r>
            <a:r>
              <a:rPr lang="sl-SI" sz="3600" dirty="0" smtClean="0"/>
              <a:t>n</a:t>
            </a:r>
            <a:r>
              <a:rPr lang="en-US" sz="3600" dirty="0"/>
              <a:t>e </a:t>
            </a:r>
            <a:r>
              <a:rPr lang="en-US" sz="3600" dirty="0" err="1"/>
              <a:t>ili</a:t>
            </a:r>
            <a:r>
              <a:rPr lang="en-US" sz="3600" dirty="0"/>
              <a:t> </a:t>
            </a:r>
            <a:r>
              <a:rPr lang="sl-SI" sz="3600" dirty="0"/>
              <a:t>ne</a:t>
            </a:r>
            <a:r>
              <a:rPr lang="en-US" sz="3600" dirty="0" err="1"/>
              <a:t>konsolidovane</a:t>
            </a:r>
            <a:r>
              <a:rPr lang="en-US" sz="3600" dirty="0"/>
              <a:t> </a:t>
            </a:r>
            <a:r>
              <a:rPr lang="sr-Latn-ME" sz="3600" dirty="0" smtClean="0"/>
              <a:t>dugove, </a:t>
            </a:r>
            <a:r>
              <a:rPr lang="sl-SI" sz="3600" dirty="0"/>
              <a:t>š</a:t>
            </a:r>
            <a:r>
              <a:rPr lang="sl-SI" sz="3600" dirty="0" smtClean="0"/>
              <a:t>to </a:t>
            </a:r>
            <a:r>
              <a:rPr lang="sl-SI" sz="3600" dirty="0"/>
              <a:t>se </a:t>
            </a:r>
            <a:r>
              <a:rPr lang="en-US" sz="3600" dirty="0" err="1"/>
              <a:t>smatra</a:t>
            </a:r>
            <a:r>
              <a:rPr lang="en-US" sz="3600" dirty="0"/>
              <a:t>  </a:t>
            </a:r>
            <a:r>
              <a:rPr lang="en-US" sz="3600" dirty="0" err="1"/>
              <a:t>jednim</a:t>
            </a:r>
            <a:r>
              <a:rPr lang="en-US" sz="3600" dirty="0"/>
              <a:t> </a:t>
            </a:r>
            <a:r>
              <a:rPr lang="en-US" sz="3600" dirty="0" err="1"/>
              <a:t>oblikom</a:t>
            </a:r>
            <a:r>
              <a:rPr lang="en-US" sz="3600" dirty="0"/>
              <a:t> </a:t>
            </a:r>
            <a:r>
              <a:rPr lang="en-US" sz="3600" dirty="0" err="1"/>
              <a:t>konverzije</a:t>
            </a:r>
            <a:r>
              <a:rPr lang="en-US" sz="3600" dirty="0"/>
              <a:t>, </a:t>
            </a:r>
            <a:r>
              <a:rPr lang="en-US" sz="3600" dirty="0" err="1" smtClean="0"/>
              <a:t>dodu</a:t>
            </a:r>
            <a:r>
              <a:rPr lang="sl-SI" sz="3600" dirty="0"/>
              <a:t>š</a:t>
            </a:r>
            <a:r>
              <a:rPr lang="en-US" sz="3600" dirty="0" smtClean="0"/>
              <a:t>e </a:t>
            </a:r>
            <a:r>
              <a:rPr lang="en-US" sz="3600" dirty="0" err="1"/>
              <a:t>specifi</a:t>
            </a:r>
            <a:r>
              <a:rPr lang="sl-SI" sz="3600" dirty="0"/>
              <a:t>c</a:t>
            </a:r>
            <a:r>
              <a:rPr lang="en-US" sz="3600" dirty="0"/>
              <a:t>ne, </a:t>
            </a:r>
            <a:r>
              <a:rPr lang="en-US" sz="3600" dirty="0" err="1"/>
              <a:t>ali</a:t>
            </a:r>
            <a:r>
              <a:rPr lang="en-US" sz="3600" dirty="0"/>
              <a:t> </a:t>
            </a:r>
            <a:r>
              <a:rPr lang="en-US" sz="3600" dirty="0" err="1"/>
              <a:t>ipak</a:t>
            </a:r>
            <a:r>
              <a:rPr lang="en-US" sz="3600" dirty="0"/>
              <a:t> one </a:t>
            </a:r>
            <a:r>
              <a:rPr lang="en-US" sz="3600" dirty="0" err="1"/>
              <a:t>koja</a:t>
            </a:r>
            <a:r>
              <a:rPr lang="en-US" sz="3600" dirty="0"/>
              <a:t> </a:t>
            </a:r>
            <a:r>
              <a:rPr lang="en-US" sz="3600" dirty="0" err="1"/>
              <a:t>pridonosi</a:t>
            </a:r>
            <a:r>
              <a:rPr lang="en-US" sz="3600" dirty="0"/>
              <a:t> </a:t>
            </a:r>
            <a:r>
              <a:rPr lang="en-US" sz="3600" dirty="0" err="1"/>
              <a:t>konsolidaciji</a:t>
            </a:r>
            <a:r>
              <a:rPr lang="en-US" sz="3600" dirty="0"/>
              <a:t> </a:t>
            </a:r>
            <a:r>
              <a:rPr lang="en-US" sz="3600" dirty="0" err="1"/>
              <a:t>javnog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lnSpc>
                <a:spcPct val="80000"/>
              </a:lnSpc>
            </a:pPr>
            <a:r>
              <a:rPr lang="en-US" sz="3600" dirty="0" smtClean="0"/>
              <a:t>Pod </a:t>
            </a:r>
            <a:r>
              <a:rPr lang="en-US" sz="3600" dirty="0" err="1"/>
              <a:t>konsolida</a:t>
            </a:r>
            <a:r>
              <a:rPr lang="sl-SI" sz="3600" dirty="0"/>
              <a:t>c</a:t>
            </a:r>
            <a:r>
              <a:rPr lang="en-US" sz="3600" dirty="0" err="1"/>
              <a:t>ijom</a:t>
            </a:r>
            <a:r>
              <a:rPr lang="en-US" sz="3600" dirty="0"/>
              <a:t> se </a:t>
            </a:r>
            <a:r>
              <a:rPr lang="sl-SI" sz="3600" dirty="0"/>
              <a:t> </a:t>
            </a:r>
            <a:r>
              <a:rPr lang="sl-SI" sz="3600" dirty="0" smtClean="0"/>
              <a:t>č</a:t>
            </a:r>
            <a:r>
              <a:rPr lang="en-US" sz="3600" dirty="0" err="1" smtClean="0"/>
              <a:t>esto</a:t>
            </a:r>
            <a:r>
              <a:rPr lang="en-US" sz="3600" dirty="0" smtClean="0"/>
              <a:t> </a:t>
            </a:r>
            <a:r>
              <a:rPr lang="en-US" sz="3600" dirty="0" err="1"/>
              <a:t>podrazumeva</a:t>
            </a:r>
            <a:r>
              <a:rPr lang="en-US" sz="3600" dirty="0"/>
              <a:t> </a:t>
            </a:r>
            <a:r>
              <a:rPr lang="en-US" sz="3600" dirty="0" err="1"/>
              <a:t>unifikacija</a:t>
            </a:r>
            <a:r>
              <a:rPr lang="en-US" sz="3600" dirty="0"/>
              <a:t> </a:t>
            </a:r>
            <a:r>
              <a:rPr lang="en-US" sz="3600" dirty="0" err="1"/>
              <a:t>dugova</a:t>
            </a:r>
            <a:r>
              <a:rPr lang="en-US" sz="3600" dirty="0"/>
              <a:t>, </a:t>
            </a:r>
            <a:r>
              <a:rPr lang="en-US" sz="3600" dirty="0" err="1"/>
              <a:t>tj</a:t>
            </a:r>
            <a:r>
              <a:rPr lang="en-US" sz="3600" dirty="0"/>
              <a:t>. </a:t>
            </a:r>
            <a:r>
              <a:rPr lang="en-US" sz="3600" dirty="0" err="1"/>
              <a:t>spajanje</a:t>
            </a:r>
            <a:r>
              <a:rPr lang="en-US" sz="3600" dirty="0"/>
              <a:t> </a:t>
            </a:r>
            <a:r>
              <a:rPr lang="en-US" sz="3600" dirty="0" smtClean="0"/>
              <a:t>vi</a:t>
            </a:r>
            <a:r>
              <a:rPr lang="sl-SI" sz="3600" dirty="0"/>
              <a:t>š</a:t>
            </a:r>
            <a:r>
              <a:rPr lang="en-US" sz="3600" dirty="0" smtClean="0"/>
              <a:t>e </a:t>
            </a:r>
            <a:r>
              <a:rPr lang="en-US" sz="3600" dirty="0" err="1" smtClean="0"/>
              <a:t>razli</a:t>
            </a:r>
            <a:r>
              <a:rPr lang="sl-SI" sz="3600" dirty="0"/>
              <a:t>č</a:t>
            </a:r>
            <a:r>
              <a:rPr lang="en-US" sz="3600" dirty="0" err="1" smtClean="0"/>
              <a:t>itih</a:t>
            </a:r>
            <a:r>
              <a:rPr lang="en-US" sz="3600" dirty="0" smtClean="0"/>
              <a:t> </a:t>
            </a:r>
            <a:r>
              <a:rPr lang="en-US" sz="3600" dirty="0" err="1"/>
              <a:t>dugova</a:t>
            </a:r>
            <a:r>
              <a:rPr lang="en-US" sz="3600" dirty="0"/>
              <a:t> s </a:t>
            </a:r>
            <a:r>
              <a:rPr lang="en-US" sz="3600" dirty="0" err="1" smtClean="0"/>
              <a:t>razli</a:t>
            </a:r>
            <a:r>
              <a:rPr lang="sl-SI" sz="3600" dirty="0"/>
              <a:t>č</a:t>
            </a:r>
            <a:r>
              <a:rPr lang="en-US" sz="3600" dirty="0" err="1" smtClean="0"/>
              <a:t>itim</a:t>
            </a:r>
            <a:r>
              <a:rPr lang="en-US" sz="3600" dirty="0" smtClean="0"/>
              <a:t> </a:t>
            </a:r>
            <a:r>
              <a:rPr lang="en-US" sz="3600" dirty="0" err="1"/>
              <a:t>kamatama</a:t>
            </a:r>
            <a:r>
              <a:rPr lang="en-US" sz="3600" dirty="0"/>
              <a:t>, </a:t>
            </a:r>
            <a:r>
              <a:rPr lang="en-US" sz="3600" dirty="0" err="1"/>
              <a:t>rokovima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dr. u </a:t>
            </a:r>
            <a:r>
              <a:rPr lang="en-US" sz="3600" dirty="0" err="1"/>
              <a:t>jedan</a:t>
            </a:r>
            <a:r>
              <a:rPr lang="en-US" sz="3600" dirty="0"/>
              <a:t> </a:t>
            </a:r>
            <a:r>
              <a:rPr lang="en-US" sz="3600" dirty="0" err="1"/>
              <a:t>jedinstveni</a:t>
            </a:r>
            <a:r>
              <a:rPr lang="en-US" sz="3600" dirty="0"/>
              <a:t>, </a:t>
            </a:r>
            <a:r>
              <a:rPr lang="en-US" sz="3600" dirty="0" err="1"/>
              <a:t>unifk</a:t>
            </a:r>
            <a:r>
              <a:rPr lang="sl-SI" sz="3600" dirty="0"/>
              <a:t>o</a:t>
            </a:r>
            <a:r>
              <a:rPr lang="en-US" sz="3600" dirty="0" err="1"/>
              <a:t>vani</a:t>
            </a:r>
            <a:r>
              <a:rPr lang="en-US" sz="3600" dirty="0"/>
              <a:t> dug. </a:t>
            </a:r>
            <a:endParaRPr lang="sr-Latn-ME" sz="3600" dirty="0" smtClean="0"/>
          </a:p>
          <a:p>
            <a:pPr>
              <a:lnSpc>
                <a:spcPct val="80000"/>
              </a:lnSpc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5158211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8906" y="954741"/>
            <a:ext cx="10694894" cy="5222222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en-US" sz="3600" dirty="0" err="1"/>
              <a:t>Isto</a:t>
            </a:r>
            <a:r>
              <a:rPr lang="en-US" sz="3600" dirty="0"/>
              <a:t> </a:t>
            </a:r>
            <a:r>
              <a:rPr lang="en-US" sz="3600" dirty="0" err="1"/>
              <a:t>tako</a:t>
            </a:r>
            <a:r>
              <a:rPr lang="en-US" sz="3600" dirty="0"/>
              <a:t>, pod </a:t>
            </a:r>
            <a:r>
              <a:rPr lang="en-US" sz="3600" dirty="0" err="1"/>
              <a:t>tim</a:t>
            </a:r>
            <a:r>
              <a:rPr lang="en-US" sz="3600" dirty="0"/>
              <a:t> se </a:t>
            </a:r>
            <a:r>
              <a:rPr lang="en-US" sz="3600" dirty="0" err="1"/>
              <a:t>podrazum</a:t>
            </a:r>
            <a:r>
              <a:rPr lang="sr-Latn-ME" sz="3600" dirty="0"/>
              <a:t>ij</a:t>
            </a:r>
            <a:r>
              <a:rPr lang="en-US" sz="3600" dirty="0" err="1"/>
              <a:t>eva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pretvaranje</a:t>
            </a:r>
            <a:r>
              <a:rPr lang="en-US" sz="3600" dirty="0"/>
              <a:t> </a:t>
            </a:r>
            <a:r>
              <a:rPr lang="en-US" sz="3600" dirty="0" err="1"/>
              <a:t>kratkoro</a:t>
            </a:r>
            <a:r>
              <a:rPr lang="sl-SI" sz="3600" dirty="0"/>
              <a:t>č</a:t>
            </a:r>
            <a:r>
              <a:rPr lang="en-US" sz="3600" dirty="0" err="1"/>
              <a:t>nih</a:t>
            </a:r>
            <a:r>
              <a:rPr lang="en-US" sz="3600" dirty="0"/>
              <a:t> </a:t>
            </a:r>
            <a:r>
              <a:rPr lang="en-US" sz="3600" dirty="0" err="1"/>
              <a:t>dugova</a:t>
            </a:r>
            <a:r>
              <a:rPr lang="en-US" sz="3600" dirty="0"/>
              <a:t> u </a:t>
            </a:r>
            <a:r>
              <a:rPr lang="en-US" sz="3600" dirty="0" err="1"/>
              <a:t>dugoro</a:t>
            </a:r>
            <a:r>
              <a:rPr lang="sl-SI" sz="3600" dirty="0"/>
              <a:t>č</a:t>
            </a:r>
            <a:r>
              <a:rPr lang="en-US" sz="3600" dirty="0"/>
              <a:t>ne. </a:t>
            </a:r>
            <a:endParaRPr lang="sr-Latn-ME" sz="3600" dirty="0"/>
          </a:p>
          <a:p>
            <a:pPr algn="just">
              <a:lnSpc>
                <a:spcPct val="80000"/>
              </a:lnSpc>
            </a:pPr>
            <a:r>
              <a:rPr lang="en-US" sz="3600" dirty="0"/>
              <a:t>Ova </a:t>
            </a:r>
            <a:r>
              <a:rPr lang="en-US" sz="3600" dirty="0" err="1"/>
              <a:t>operacija</a:t>
            </a:r>
            <a:r>
              <a:rPr lang="en-US" sz="3600" dirty="0"/>
              <a:t> se </a:t>
            </a:r>
            <a:r>
              <a:rPr lang="en-US" sz="3600" dirty="0" err="1"/>
              <a:t>zove</a:t>
            </a:r>
            <a:r>
              <a:rPr lang="en-US" sz="3600" dirty="0"/>
              <a:t> </a:t>
            </a:r>
            <a:r>
              <a:rPr lang="en-US" sz="3600" dirty="0" err="1"/>
              <a:t>fundiranje</a:t>
            </a:r>
            <a:r>
              <a:rPr lang="en-US" sz="3600" dirty="0"/>
              <a:t> </a:t>
            </a:r>
            <a:r>
              <a:rPr lang="en-US" sz="3600" dirty="0" err="1"/>
              <a:t>dugova</a:t>
            </a:r>
            <a:r>
              <a:rPr lang="en-US" sz="3600" dirty="0"/>
              <a:t>.</a:t>
            </a:r>
          </a:p>
          <a:p>
            <a:pPr algn="just">
              <a:lnSpc>
                <a:spcPct val="80000"/>
              </a:lnSpc>
            </a:pPr>
            <a:r>
              <a:rPr lang="en-US" sz="3600" dirty="0"/>
              <a:t>U </a:t>
            </a:r>
            <a:r>
              <a:rPr lang="en-US" sz="3600" dirty="0" err="1"/>
              <a:t>u</a:t>
            </a:r>
            <a:r>
              <a:rPr lang="sl-SI" sz="3600" dirty="0"/>
              <a:t>ž</a:t>
            </a:r>
            <a:r>
              <a:rPr lang="en-US" sz="3600" dirty="0" err="1"/>
              <a:t>em</a:t>
            </a:r>
            <a:r>
              <a:rPr lang="en-US" sz="3600" dirty="0"/>
              <a:t> </a:t>
            </a:r>
            <a:r>
              <a:rPr lang="en-US" sz="3600" dirty="0" err="1"/>
              <a:t>smislu</a:t>
            </a:r>
            <a:r>
              <a:rPr lang="en-US" sz="3600" dirty="0"/>
              <a:t>, </a:t>
            </a:r>
            <a:r>
              <a:rPr lang="en-US" sz="3600" dirty="0" err="1"/>
              <a:t>konverzija</a:t>
            </a:r>
            <a:r>
              <a:rPr lang="en-US" sz="3600" dirty="0"/>
              <a:t> obi</a:t>
            </a:r>
            <a:r>
              <a:rPr lang="sl-SI" sz="3600" dirty="0"/>
              <a:t>č</a:t>
            </a:r>
            <a:r>
              <a:rPr lang="en-US" sz="3600" dirty="0"/>
              <a:t>no </a:t>
            </a:r>
            <a:r>
              <a:rPr lang="en-US" sz="3600" dirty="0" err="1"/>
              <a:t>zna</a:t>
            </a:r>
            <a:r>
              <a:rPr lang="sl-SI" sz="3600" dirty="0"/>
              <a:t>č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olak</a:t>
            </a:r>
            <a:r>
              <a:rPr lang="sr-Latn-ME" sz="3600" dirty="0"/>
              <a:t>š</a:t>
            </a:r>
            <a:r>
              <a:rPr lang="en-US" sz="3600" dirty="0" err="1"/>
              <a:t>anje</a:t>
            </a:r>
            <a:r>
              <a:rPr lang="en-US" sz="3600" dirty="0"/>
              <a:t> </a:t>
            </a:r>
            <a:r>
              <a:rPr lang="en-US" sz="3600" dirty="0" err="1"/>
              <a:t>tereta</a:t>
            </a:r>
            <a:r>
              <a:rPr lang="en-US" sz="3600" dirty="0"/>
              <a:t> </a:t>
            </a:r>
            <a:r>
              <a:rPr lang="en-US" sz="3600" dirty="0" err="1"/>
              <a:t>javnog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, </a:t>
            </a:r>
            <a:r>
              <a:rPr lang="en-US" sz="3600" dirty="0" err="1"/>
              <a:t>preko</a:t>
            </a:r>
            <a:r>
              <a:rPr lang="en-US" sz="3600" dirty="0"/>
              <a:t> </a:t>
            </a:r>
            <a:r>
              <a:rPr lang="en-US" sz="3600" dirty="0" err="1"/>
              <a:t>sni</a:t>
            </a:r>
            <a:r>
              <a:rPr lang="sr-Latn-ME" sz="3600" dirty="0"/>
              <a:t>ž</a:t>
            </a:r>
            <a:r>
              <a:rPr lang="en-US" sz="3600" dirty="0" err="1"/>
              <a:t>avanja</a:t>
            </a:r>
            <a:r>
              <a:rPr lang="en-US" sz="3600" dirty="0"/>
              <a:t> </a:t>
            </a:r>
            <a:r>
              <a:rPr lang="en-US" sz="3600" dirty="0" err="1"/>
              <a:t>kamatne</a:t>
            </a:r>
            <a:r>
              <a:rPr lang="en-US" sz="3600" dirty="0"/>
              <a:t> stope </a:t>
            </a:r>
            <a:r>
              <a:rPr lang="en-US" sz="3600" dirty="0" err="1"/>
              <a:t>po</a:t>
            </a:r>
            <a:r>
              <a:rPr lang="en-US" sz="3600" dirty="0"/>
              <a:t> </a:t>
            </a:r>
            <a:r>
              <a:rPr lang="en-US" sz="3600" dirty="0" err="1"/>
              <a:t>ranije</a:t>
            </a:r>
            <a:r>
              <a:rPr lang="en-US" sz="3600" dirty="0"/>
              <a:t> </a:t>
            </a:r>
            <a:r>
              <a:rPr lang="en-US" sz="3600" dirty="0" err="1"/>
              <a:t>formiranom</a:t>
            </a:r>
            <a:r>
              <a:rPr lang="en-US" sz="3600" dirty="0"/>
              <a:t> </a:t>
            </a:r>
            <a:r>
              <a:rPr lang="en-US" sz="3600" dirty="0" err="1"/>
              <a:t>dugu</a:t>
            </a:r>
            <a:r>
              <a:rPr lang="en-US" sz="3600" dirty="0"/>
              <a:t>, </a:t>
            </a:r>
            <a:r>
              <a:rPr lang="en-US" sz="3600" dirty="0" err="1"/>
              <a:t>ali</a:t>
            </a:r>
            <a:r>
              <a:rPr lang="en-US" sz="3600" dirty="0"/>
              <a:t> </a:t>
            </a:r>
            <a:r>
              <a:rPr lang="en-US" sz="3600" dirty="0" err="1"/>
              <a:t>obaveza</a:t>
            </a:r>
            <a:r>
              <a:rPr lang="en-US" sz="3600" dirty="0"/>
              <a:t> </a:t>
            </a:r>
            <a:r>
              <a:rPr lang="en-US" sz="3600" dirty="0" err="1"/>
              <a:t>po</a:t>
            </a:r>
            <a:r>
              <a:rPr lang="en-US" sz="3600" dirty="0"/>
              <a:t> </a:t>
            </a:r>
            <a:r>
              <a:rPr lang="en-US" sz="3600" dirty="0" err="1"/>
              <a:t>dugu</a:t>
            </a:r>
            <a:r>
              <a:rPr lang="en-US" sz="3600" dirty="0"/>
              <a:t> se ne m</a:t>
            </a:r>
            <a:r>
              <a:rPr lang="sl-SI" sz="3600" dirty="0"/>
              <a:t>ij</a:t>
            </a:r>
            <a:r>
              <a:rPr lang="en-US" sz="3600" dirty="0" err="1"/>
              <a:t>enja</a:t>
            </a:r>
            <a:r>
              <a:rPr lang="en-US" sz="3600" dirty="0"/>
              <a:t>, </a:t>
            </a:r>
            <a:r>
              <a:rPr lang="en-US" sz="3600" dirty="0" err="1"/>
              <a:t>mada</a:t>
            </a:r>
            <a:r>
              <a:rPr lang="en-US" sz="3600" dirty="0"/>
              <a:t> dug </a:t>
            </a:r>
            <a:r>
              <a:rPr lang="en-US" sz="3600" dirty="0" err="1"/>
              <a:t>mo</a:t>
            </a:r>
            <a:r>
              <a:rPr lang="sl-SI" sz="3600" dirty="0"/>
              <a:t>ž</a:t>
            </a:r>
            <a:r>
              <a:rPr lang="en-US" sz="3600" dirty="0"/>
              <a:t>e </a:t>
            </a:r>
            <a:r>
              <a:rPr lang="sl-SI" sz="3600" dirty="0"/>
              <a:t>č</a:t>
            </a:r>
            <a:r>
              <a:rPr lang="en-US" sz="3600" dirty="0" err="1"/>
              <a:t>ak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porasti</a:t>
            </a:r>
            <a:r>
              <a:rPr lang="en-US" sz="3600" dirty="0"/>
              <a:t>.</a:t>
            </a:r>
          </a:p>
          <a:p>
            <a:pPr>
              <a:lnSpc>
                <a:spcPct val="80000"/>
              </a:lnSpc>
            </a:pP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56764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D633-E28B-4127-AD71-4CAF043519A3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02766-F33D-4F0E-AFEA-8D88FBC1BB04}" type="slidenum">
              <a:rPr lang="en-US"/>
              <a:pPr/>
              <a:t>54</a:t>
            </a:fld>
            <a:endParaRPr lang="en-US"/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2580" y="296214"/>
            <a:ext cx="10671220" cy="588074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dirty="0"/>
              <a:t> </a:t>
            </a:r>
            <a:r>
              <a:rPr lang="en-US" sz="3600" dirty="0"/>
              <a:t>RAZLOZI ZA KONVERZIJU DUGOVA</a:t>
            </a:r>
          </a:p>
          <a:p>
            <a:pPr algn="just">
              <a:lnSpc>
                <a:spcPct val="90000"/>
              </a:lnSpc>
            </a:pPr>
            <a:r>
              <a:rPr lang="en-US" sz="3600" dirty="0" err="1"/>
              <a:t>Postavlja</a:t>
            </a:r>
            <a:r>
              <a:rPr lang="en-US" sz="3600" dirty="0"/>
              <a:t> se </a:t>
            </a:r>
            <a:r>
              <a:rPr lang="sl-SI" sz="3600" dirty="0"/>
              <a:t>č</a:t>
            </a:r>
            <a:r>
              <a:rPr lang="en-US" sz="3600" dirty="0" err="1" smtClean="0"/>
              <a:t>esto</a:t>
            </a:r>
            <a:r>
              <a:rPr lang="en-US" sz="3600" dirty="0" smtClean="0"/>
              <a:t> </a:t>
            </a:r>
            <a:r>
              <a:rPr lang="en-US" sz="3600" dirty="0" err="1"/>
              <a:t>pitanje</a:t>
            </a:r>
            <a:r>
              <a:rPr lang="en-US" sz="3600" dirty="0"/>
              <a:t>: </a:t>
            </a:r>
            <a:r>
              <a:rPr lang="en-US" sz="3600" dirty="0" err="1"/>
              <a:t>zbog</a:t>
            </a:r>
            <a:r>
              <a:rPr lang="en-US" sz="3600" dirty="0"/>
              <a:t> </a:t>
            </a:r>
            <a:r>
              <a:rPr lang="sl-SI" sz="3600" dirty="0"/>
              <a:t>č</a:t>
            </a:r>
            <a:r>
              <a:rPr lang="en-US" sz="3600" dirty="0" err="1" smtClean="0"/>
              <a:t>ega</a:t>
            </a:r>
            <a:r>
              <a:rPr lang="en-US" sz="3600" dirty="0" smtClean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en-US" sz="3600" dirty="0" err="1" smtClean="0"/>
              <a:t>vr</a:t>
            </a:r>
            <a:r>
              <a:rPr lang="sr-Latn-ME" sz="3600" dirty="0" smtClean="0"/>
              <a:t>š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/>
              <a:t>konverziju</a:t>
            </a:r>
            <a:r>
              <a:rPr lang="en-US" sz="3600" dirty="0"/>
              <a:t> </a:t>
            </a:r>
            <a:r>
              <a:rPr lang="en-US" sz="3600" dirty="0" err="1"/>
              <a:t>dugova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da Ii u to </a:t>
            </a:r>
            <a:r>
              <a:rPr lang="en-US" sz="3600" dirty="0" err="1"/>
              <a:t>ima</a:t>
            </a:r>
            <a:r>
              <a:rPr lang="en-US" sz="3600" dirty="0"/>
              <a:t> </a:t>
            </a:r>
            <a:r>
              <a:rPr lang="en-US" sz="3600" dirty="0" err="1"/>
              <a:t>pravnu</a:t>
            </a:r>
            <a:r>
              <a:rPr lang="en-US" sz="3600" dirty="0"/>
              <a:t>, </a:t>
            </a:r>
            <a:r>
              <a:rPr lang="en-US" sz="3600" dirty="0" err="1"/>
              <a:t>ekonomsku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 smtClean="0"/>
              <a:t>potiti</a:t>
            </a:r>
            <a:r>
              <a:rPr lang="sl-SI" sz="3600" dirty="0"/>
              <a:t>č</a:t>
            </a:r>
            <a:r>
              <a:rPr lang="en-US" sz="3600" dirty="0" err="1" smtClean="0"/>
              <a:t>ku</a:t>
            </a:r>
            <a:r>
              <a:rPr lang="en-US" sz="3600" dirty="0" smtClean="0"/>
              <a:t> </a:t>
            </a:r>
            <a:r>
              <a:rPr lang="en-US" sz="3600" dirty="0" err="1"/>
              <a:t>osnovu</a:t>
            </a:r>
            <a:r>
              <a:rPr lang="en-US" sz="3600" dirty="0"/>
              <a:t>? </a:t>
            </a:r>
            <a:endParaRPr lang="sr-Latn-ME" sz="3600" dirty="0" smtClean="0"/>
          </a:p>
          <a:p>
            <a:pPr algn="just">
              <a:lnSpc>
                <a:spcPct val="90000"/>
              </a:lnSpc>
            </a:pPr>
            <a:r>
              <a:rPr lang="en-US" sz="3600" dirty="0" err="1" smtClean="0"/>
              <a:t>Postoje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pravni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 smtClean="0"/>
              <a:t>ekonomsk</a:t>
            </a:r>
            <a:r>
              <a:rPr lang="sr-Latn-ME" sz="3600" dirty="0" smtClean="0"/>
              <a:t>i</a:t>
            </a:r>
            <a:r>
              <a:rPr lang="en-US" sz="3600" dirty="0" smtClean="0"/>
              <a:t> </a:t>
            </a:r>
            <a:r>
              <a:rPr lang="en-US" sz="3600" dirty="0" err="1"/>
              <a:t>razlozi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ovu</a:t>
            </a:r>
            <a:r>
              <a:rPr lang="en-US" sz="3600" dirty="0"/>
              <a:t> </a:t>
            </a:r>
            <a:r>
              <a:rPr lang="en-US" sz="3600" dirty="0" err="1"/>
              <a:t>operaciju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err="1" smtClean="0"/>
              <a:t>ave</a:t>
            </a:r>
            <a:r>
              <a:rPr lang="en-US" sz="3600" dirty="0" err="1"/>
              <a:t>.</a:t>
            </a:r>
            <a:endParaRPr lang="en-US" sz="3600" dirty="0"/>
          </a:p>
          <a:p>
            <a:pPr algn="just">
              <a:lnSpc>
                <a:spcPct val="90000"/>
              </a:lnSpc>
            </a:pPr>
            <a:r>
              <a:rPr lang="en-US" sz="3600" dirty="0" err="1"/>
              <a:t>Ekonomski</a:t>
            </a:r>
            <a:r>
              <a:rPr lang="en-US" sz="3600" dirty="0"/>
              <a:t> </a:t>
            </a:r>
            <a:r>
              <a:rPr lang="en-US" sz="3600" dirty="0" err="1" smtClean="0"/>
              <a:t>po</a:t>
            </a:r>
            <a:r>
              <a:rPr lang="sr-Latn-ME" sz="3600" dirty="0" smtClean="0"/>
              <a:t>s</a:t>
            </a:r>
            <a:r>
              <a:rPr lang="en-US" sz="3600" dirty="0" err="1" smtClean="0"/>
              <a:t>matrano</a:t>
            </a:r>
            <a:r>
              <a:rPr lang="en-US" sz="3600" dirty="0" smtClean="0"/>
              <a:t> </a:t>
            </a:r>
            <a:r>
              <a:rPr lang="en-US" sz="3600" dirty="0" err="1" smtClean="0"/>
              <a:t>mo</a:t>
            </a:r>
            <a:r>
              <a:rPr lang="sl-SI" sz="3600" dirty="0"/>
              <a:t>ž</a:t>
            </a:r>
            <a:r>
              <a:rPr lang="en-US" sz="3600" dirty="0" smtClean="0"/>
              <a:t>e </a:t>
            </a:r>
            <a:r>
              <a:rPr lang="en-US" sz="3600" dirty="0"/>
              <a:t>se </a:t>
            </a:r>
            <a:r>
              <a:rPr lang="en-US" sz="3600" dirty="0" err="1"/>
              <a:t>dogogiti</a:t>
            </a:r>
            <a:r>
              <a:rPr lang="en-US" sz="3600" dirty="0"/>
              <a:t> da se prom</a:t>
            </a:r>
            <a:r>
              <a:rPr lang="sl-SI" sz="3600" dirty="0"/>
              <a:t>ij</a:t>
            </a:r>
            <a:r>
              <a:rPr lang="en-US" sz="3600" dirty="0" err="1"/>
              <a:t>eni</a:t>
            </a:r>
            <a:r>
              <a:rPr lang="en-US" sz="3600" dirty="0"/>
              <a:t> </a:t>
            </a:r>
            <a:r>
              <a:rPr lang="en-US" sz="3600" dirty="0" err="1" smtClean="0"/>
              <a:t>privr</a:t>
            </a:r>
            <a:r>
              <a:rPr lang="sr-Latn-ME" sz="3600" dirty="0" smtClean="0"/>
              <a:t>e</a:t>
            </a:r>
            <a:r>
              <a:rPr lang="en-US" sz="3600" dirty="0" err="1" smtClean="0"/>
              <a:t>dna</a:t>
            </a:r>
            <a:r>
              <a:rPr lang="en-US" sz="3600" dirty="0" smtClean="0"/>
              <a:t> </a:t>
            </a:r>
            <a:r>
              <a:rPr lang="en-US" sz="3600" dirty="0" err="1"/>
              <a:t>situacija</a:t>
            </a:r>
            <a:r>
              <a:rPr lang="en-US" sz="3600" dirty="0"/>
              <a:t>, </a:t>
            </a:r>
            <a:r>
              <a:rPr lang="sl-SI" sz="3600" dirty="0"/>
              <a:t>ili</a:t>
            </a:r>
            <a:r>
              <a:rPr lang="en-US" sz="3600" dirty="0"/>
              <a:t> </a:t>
            </a:r>
            <a:r>
              <a:rPr lang="en-US" sz="3600" dirty="0" err="1"/>
              <a:t>izm</a:t>
            </a:r>
            <a:r>
              <a:rPr lang="sl-SI" sz="3600" dirty="0"/>
              <a:t>ij</a:t>
            </a:r>
            <a:r>
              <a:rPr lang="en-US" sz="3600" dirty="0" err="1"/>
              <a:t>eni</a:t>
            </a:r>
            <a:r>
              <a:rPr lang="en-US" sz="3600" dirty="0"/>
              <a:t> </a:t>
            </a:r>
            <a:r>
              <a:rPr lang="en-US" sz="3600" dirty="0" err="1"/>
              <a:t>faza</a:t>
            </a:r>
            <a:r>
              <a:rPr lang="en-US" sz="3600" dirty="0"/>
              <a:t> u </a:t>
            </a:r>
            <a:r>
              <a:rPr lang="en-US" sz="3600" dirty="0" err="1"/>
              <a:t>ciklusu</a:t>
            </a:r>
            <a:r>
              <a:rPr lang="en-US" sz="3600" dirty="0"/>
              <a:t>, </a:t>
            </a:r>
            <a:r>
              <a:rPr lang="en-US" sz="3600" dirty="0" err="1"/>
              <a:t>te</a:t>
            </a:r>
            <a:r>
              <a:rPr lang="en-US" sz="3600" dirty="0"/>
              <a:t> da u </a:t>
            </a:r>
            <a:r>
              <a:rPr lang="en-US" sz="3600" dirty="0" err="1"/>
              <a:t>toku</a:t>
            </a:r>
            <a:r>
              <a:rPr lang="en-US" sz="3600" dirty="0"/>
              <a:t> </a:t>
            </a:r>
            <a:r>
              <a:rPr lang="en-US" sz="3600" dirty="0" err="1"/>
              <a:t>razvoja</a:t>
            </a:r>
            <a:r>
              <a:rPr lang="en-US" sz="3600" dirty="0"/>
              <a:t> </a:t>
            </a:r>
            <a:r>
              <a:rPr lang="en-US" sz="3600" dirty="0" err="1"/>
              <a:t>privrede</a:t>
            </a:r>
            <a:r>
              <a:rPr lang="en-US" sz="3600" dirty="0"/>
              <a:t> do</a:t>
            </a:r>
            <a:r>
              <a:rPr lang="sl-SI" sz="3600" dirty="0"/>
              <a:t>dj</a:t>
            </a:r>
            <a:r>
              <a:rPr lang="en-US" sz="3600" dirty="0"/>
              <a:t>e do </a:t>
            </a:r>
            <a:r>
              <a:rPr lang="en-US" sz="3600" dirty="0" err="1"/>
              <a:t>opadanja</a:t>
            </a:r>
            <a:r>
              <a:rPr lang="en-US" sz="3600" dirty="0"/>
              <a:t> </a:t>
            </a:r>
            <a:r>
              <a:rPr lang="en-US" sz="3600" dirty="0" err="1"/>
              <a:t>kamate</a:t>
            </a:r>
            <a:r>
              <a:rPr lang="en-US" sz="3600" dirty="0"/>
              <a:t> </a:t>
            </a:r>
            <a:r>
              <a:rPr lang="sl-SI" sz="3600" dirty="0"/>
              <a:t>na</a:t>
            </a:r>
            <a:r>
              <a:rPr lang="en-US" sz="3600" dirty="0"/>
              <a:t> </a:t>
            </a:r>
            <a:r>
              <a:rPr lang="en-US" sz="3600" dirty="0" err="1" smtClean="0"/>
              <a:t>tr</a:t>
            </a:r>
            <a:r>
              <a:rPr lang="sl-SI" sz="3600" dirty="0"/>
              <a:t>ž</a:t>
            </a:r>
            <a:r>
              <a:rPr lang="en-US" sz="3600" dirty="0" err="1" smtClean="0"/>
              <a:t>istu</a:t>
            </a:r>
            <a:r>
              <a:rPr lang="en-US" sz="3600" dirty="0" smtClean="0"/>
              <a:t> </a:t>
            </a:r>
            <a:r>
              <a:rPr lang="en-US" sz="3600" dirty="0" err="1"/>
              <a:t>kapitala</a:t>
            </a:r>
            <a:r>
              <a:rPr lang="en-US" sz="3600" dirty="0"/>
              <a:t>. </a:t>
            </a:r>
            <a:endParaRPr lang="sr-Latn-ME" sz="3600" dirty="0" smtClean="0"/>
          </a:p>
        </p:txBody>
      </p:sp>
    </p:spTree>
    <p:extLst>
      <p:ext uri="{BB962C8B-B14F-4D97-AF65-F5344CB8AC3E}">
        <p14:creationId xmlns:p14="http://schemas.microsoft.com/office/powerpoint/2010/main" val="346599980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A1AB0-E9DC-4CF3-AAB6-DA5EF7861D52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02319-A7F0-4A8F-A9BF-85A5692EE8EF}" type="slidenum">
              <a:rPr lang="en-US"/>
              <a:pPr/>
              <a:t>55</a:t>
            </a:fld>
            <a:endParaRPr lang="en-US"/>
          </a:p>
        </p:txBody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9549" y="489397"/>
            <a:ext cx="10774251" cy="5687566"/>
          </a:xfrm>
        </p:spPr>
        <p:txBody>
          <a:bodyPr>
            <a:normAutofit/>
          </a:bodyPr>
          <a:lstStyle/>
          <a:p>
            <a:pPr algn="just"/>
            <a:r>
              <a:rPr lang="en-US" sz="3600" dirty="0" smtClean="0"/>
              <a:t>D</a:t>
            </a:r>
            <a:r>
              <a:rPr lang="sl-SI" sz="3600" dirty="0" smtClean="0"/>
              <a:t>rž</a:t>
            </a:r>
            <a:r>
              <a:rPr lang="en-US" sz="3600" dirty="0" smtClean="0"/>
              <a:t>ava je </a:t>
            </a:r>
            <a:r>
              <a:rPr lang="en-US" sz="3600" dirty="0" err="1" smtClean="0"/>
              <a:t>tada</a:t>
            </a:r>
            <a:r>
              <a:rPr lang="en-US" sz="3600" dirty="0" smtClean="0"/>
              <a:t> u </a:t>
            </a:r>
            <a:r>
              <a:rPr lang="en-US" sz="3600" dirty="0" err="1" smtClean="0"/>
              <a:t>situaciji</a:t>
            </a:r>
            <a:r>
              <a:rPr lang="en-US" sz="3600" dirty="0" smtClean="0"/>
              <a:t> da </a:t>
            </a:r>
            <a:r>
              <a:rPr lang="en-US" sz="3600" dirty="0" smtClean="0"/>
              <a:t> </a:t>
            </a:r>
            <a:r>
              <a:rPr lang="en-US" sz="3600" dirty="0" smtClean="0"/>
              <a:t>p</a:t>
            </a:r>
            <a:r>
              <a:rPr lang="sl-SI" sz="3600" dirty="0" smtClean="0"/>
              <a:t>l</a:t>
            </a:r>
            <a:r>
              <a:rPr lang="en-US" sz="3600" dirty="0" smtClean="0"/>
              <a:t>a</a:t>
            </a:r>
            <a:r>
              <a:rPr lang="sl-SI" sz="3600" dirty="0" smtClean="0"/>
              <a:t>ć</a:t>
            </a:r>
            <a:r>
              <a:rPr lang="en-US" sz="3600" dirty="0" smtClean="0"/>
              <a:t>a vi</a:t>
            </a:r>
            <a:r>
              <a:rPr lang="sl-SI" sz="3600" dirty="0" smtClean="0"/>
              <a:t>s</a:t>
            </a:r>
            <a:r>
              <a:rPr lang="en-US" sz="3600" dirty="0" smtClean="0"/>
              <a:t>u </a:t>
            </a:r>
            <a:r>
              <a:rPr lang="en-US" sz="3600" dirty="0" err="1" smtClean="0"/>
              <a:t>kamatu</a:t>
            </a:r>
            <a:r>
              <a:rPr lang="en-US" sz="3600" dirty="0" smtClean="0"/>
              <a:t> od one </a:t>
            </a:r>
            <a:r>
              <a:rPr lang="sl-SI" sz="3600" dirty="0" smtClean="0"/>
              <a:t>koj</a:t>
            </a:r>
            <a:r>
              <a:rPr lang="en-US" sz="3600" dirty="0" smtClean="0"/>
              <a:t>a je u med</a:t>
            </a:r>
            <a:r>
              <a:rPr lang="sl-SI" sz="3600" dirty="0" smtClean="0"/>
              <a:t>j</a:t>
            </a:r>
            <a:r>
              <a:rPr lang="en-US" sz="3600" dirty="0" err="1" smtClean="0"/>
              <a:t>uvrenu</a:t>
            </a:r>
            <a:r>
              <a:rPr lang="en-US" sz="3600" dirty="0" smtClean="0"/>
              <a:t> </a:t>
            </a:r>
            <a:r>
              <a:rPr lang="en-US" sz="3600" dirty="0" err="1" smtClean="0"/>
              <a:t>formirana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tri</a:t>
            </a:r>
            <a:r>
              <a:rPr lang="sl-SI" sz="3600" dirty="0" smtClean="0"/>
              <a:t>žiš</a:t>
            </a:r>
            <a:r>
              <a:rPr lang="en-US" sz="3600" dirty="0" err="1" smtClean="0"/>
              <a:t>tu</a:t>
            </a:r>
            <a:r>
              <a:rPr lang="en-US" sz="3600" dirty="0" smtClean="0"/>
              <a:t> </a:t>
            </a:r>
            <a:r>
              <a:rPr lang="en-US" sz="3600" dirty="0" err="1" smtClean="0"/>
              <a:t>kapitala</a:t>
            </a:r>
            <a:r>
              <a:rPr lang="en-US" sz="3600" dirty="0" smtClean="0"/>
              <a:t>.</a:t>
            </a:r>
            <a:endParaRPr lang="sr-Latn-ME" sz="3600" dirty="0" smtClean="0"/>
          </a:p>
          <a:p>
            <a:pPr algn="just"/>
            <a:r>
              <a:rPr lang="en-US" sz="3600" dirty="0" smtClean="0"/>
              <a:t> To </a:t>
            </a:r>
            <a:r>
              <a:rPr lang="en-US" sz="3600" dirty="0" err="1" smtClean="0"/>
              <a:t>joj</a:t>
            </a:r>
            <a:r>
              <a:rPr lang="en-US" sz="3600" dirty="0" smtClean="0"/>
              <a:t> </a:t>
            </a:r>
            <a:r>
              <a:rPr lang="en-US" sz="3600" dirty="0" err="1" smtClean="0"/>
              <a:t>znatno</a:t>
            </a:r>
            <a:r>
              <a:rPr lang="en-US" sz="3600" dirty="0" smtClean="0"/>
              <a:t> </a:t>
            </a:r>
            <a:r>
              <a:rPr lang="en-US" sz="3600" dirty="0" err="1" smtClean="0"/>
              <a:t>pove</a:t>
            </a:r>
            <a:r>
              <a:rPr lang="sl-SI" sz="3600" dirty="0" smtClean="0"/>
              <a:t>ć</a:t>
            </a:r>
            <a:r>
              <a:rPr lang="en-US" sz="3600" dirty="0" smtClean="0"/>
              <a:t>ava </a:t>
            </a:r>
            <a:r>
              <a:rPr lang="en-US" sz="3600" dirty="0" err="1" smtClean="0"/>
              <a:t>obaveze</a:t>
            </a:r>
            <a:r>
              <a:rPr lang="sl-SI" sz="3600" dirty="0" smtClean="0"/>
              <a:t>  po d</a:t>
            </a:r>
            <a:r>
              <a:rPr lang="en-US" sz="3600" dirty="0" err="1" smtClean="0"/>
              <a:t>ugu</a:t>
            </a:r>
            <a:r>
              <a:rPr lang="en-US" sz="3600" dirty="0" smtClean="0"/>
              <a:t>, </a:t>
            </a:r>
            <a:r>
              <a:rPr lang="en-US" sz="3600" dirty="0" err="1" smtClean="0"/>
              <a:t>odnosno</a:t>
            </a:r>
            <a:r>
              <a:rPr lang="en-US" sz="3600" dirty="0" smtClean="0"/>
              <a:t> </a:t>
            </a:r>
            <a:r>
              <a:rPr lang="en-US" sz="3600" dirty="0" err="1" smtClean="0"/>
              <a:t>rashode</a:t>
            </a:r>
            <a:r>
              <a:rPr lang="en-US" sz="3600" dirty="0" smtClean="0"/>
              <a:t>. </a:t>
            </a:r>
          </a:p>
          <a:p>
            <a:pPr algn="just"/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en-US" sz="3600" dirty="0" err="1" smtClean="0"/>
              <a:t>mo</a:t>
            </a:r>
            <a:r>
              <a:rPr lang="sl-SI" sz="3600" dirty="0"/>
              <a:t>ž</a:t>
            </a:r>
            <a:r>
              <a:rPr lang="en-US" sz="3600" dirty="0" smtClean="0"/>
              <a:t>e</a:t>
            </a:r>
            <a:r>
              <a:rPr lang="en-US" sz="3600" dirty="0"/>
              <a:t>, </a:t>
            </a:r>
            <a:r>
              <a:rPr lang="en-US" sz="3600" dirty="0" err="1"/>
              <a:t>zbog</a:t>
            </a:r>
            <a:r>
              <a:rPr lang="en-US" sz="3600" dirty="0"/>
              <a:t> </a:t>
            </a:r>
            <a:r>
              <a:rPr lang="en-US" sz="3600" dirty="0" err="1" smtClean="0"/>
              <a:t>finansijskih</a:t>
            </a:r>
            <a:r>
              <a:rPr lang="en-US" sz="3600" dirty="0" smtClean="0"/>
              <a:t> </a:t>
            </a:r>
            <a:r>
              <a:rPr lang="en-US" sz="3600" dirty="0" err="1"/>
              <a:t>razloga</a:t>
            </a:r>
            <a:r>
              <a:rPr lang="en-US" sz="3600" dirty="0"/>
              <a:t>, </a:t>
            </a:r>
            <a:r>
              <a:rPr lang="sl-SI" sz="3600" dirty="0"/>
              <a:t>pristupiti</a:t>
            </a:r>
            <a:r>
              <a:rPr lang="en-US" sz="3600" dirty="0"/>
              <a:t> </a:t>
            </a:r>
            <a:r>
              <a:rPr lang="en-US" sz="3600" dirty="0" err="1"/>
              <a:t>konverziji</a:t>
            </a:r>
            <a:r>
              <a:rPr lang="en-US" sz="3600" dirty="0"/>
              <a:t> </a:t>
            </a:r>
            <a:r>
              <a:rPr lang="en-US" sz="3600" dirty="0" err="1"/>
              <a:t>koja</a:t>
            </a:r>
            <a:r>
              <a:rPr lang="en-US" sz="3600" dirty="0"/>
              <a:t> </a:t>
            </a:r>
            <a:r>
              <a:rPr lang="sl-SI" sz="3600" dirty="0"/>
              <a:t>ć</a:t>
            </a:r>
            <a:r>
              <a:rPr lang="en-US" sz="3600" dirty="0" smtClean="0"/>
              <a:t>e </a:t>
            </a:r>
            <a:r>
              <a:rPr lang="en-US" sz="3600" dirty="0" err="1"/>
              <a:t>dovesti</a:t>
            </a:r>
            <a:r>
              <a:rPr lang="en-US" sz="3600" dirty="0"/>
              <a:t> do </a:t>
            </a:r>
            <a:r>
              <a:rPr lang="en-US" sz="3600" dirty="0" err="1" smtClean="0"/>
              <a:t>sni</a:t>
            </a:r>
            <a:r>
              <a:rPr lang="sl-SI" sz="3600" dirty="0"/>
              <a:t>ž</a:t>
            </a:r>
            <a:r>
              <a:rPr lang="en-US" sz="3600" dirty="0" err="1" smtClean="0"/>
              <a:t>avanja</a:t>
            </a:r>
            <a:r>
              <a:rPr lang="en-US" sz="3600" dirty="0" smtClean="0"/>
              <a:t> </a:t>
            </a:r>
            <a:r>
              <a:rPr lang="en-US" sz="3600" dirty="0" err="1"/>
              <a:t>rashoda</a:t>
            </a:r>
            <a:r>
              <a:rPr lang="en-US" sz="3600" dirty="0"/>
              <a:t> u </a:t>
            </a:r>
            <a:r>
              <a:rPr lang="en-US" sz="3600" dirty="0" smtClean="0"/>
              <a:t>bud</a:t>
            </a:r>
            <a:r>
              <a:rPr lang="sr-Latn-ME" sz="3600" dirty="0" smtClean="0"/>
              <a:t>ž</a:t>
            </a:r>
            <a:r>
              <a:rPr lang="en-US" sz="3600" dirty="0" err="1" smtClean="0"/>
              <a:t>etu</a:t>
            </a:r>
            <a:r>
              <a:rPr lang="sr-Latn-ME" sz="3600" dirty="0" smtClean="0"/>
              <a:t>.</a:t>
            </a:r>
          </a:p>
          <a:p>
            <a:pPr algn="just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442180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170EF-2DCB-44A0-B7FF-5E6AC539BF71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358F0-7B1A-4CA6-AF8F-205D3F331600}" type="slidenum">
              <a:rPr lang="en-US"/>
              <a:pPr/>
              <a:t>56</a:t>
            </a:fld>
            <a:endParaRPr lang="en-US"/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2580" y="643944"/>
            <a:ext cx="10671220" cy="5533019"/>
          </a:xfrm>
        </p:spPr>
        <p:txBody>
          <a:bodyPr>
            <a:normAutofit/>
          </a:bodyPr>
          <a:lstStyle/>
          <a:p>
            <a:pPr algn="just"/>
            <a:r>
              <a:rPr lang="sr-Latn-ME" sz="3600" dirty="0" smtClean="0"/>
              <a:t>R</a:t>
            </a:r>
            <a:r>
              <a:rPr lang="en-US" sz="3600" dirty="0" err="1" smtClean="0"/>
              <a:t>azlozi</a:t>
            </a:r>
            <a:r>
              <a:rPr lang="en-US" sz="3600" dirty="0" smtClean="0"/>
              <a:t> </a:t>
            </a:r>
            <a:r>
              <a:rPr lang="en-US" sz="3600" dirty="0" err="1"/>
              <a:t>nastaju</a:t>
            </a:r>
            <a:r>
              <a:rPr lang="en-US" sz="3600" dirty="0"/>
              <a:t> </a:t>
            </a:r>
            <a:r>
              <a:rPr lang="en-US" sz="3600" dirty="0" err="1" smtClean="0"/>
              <a:t>ve</a:t>
            </a:r>
            <a:r>
              <a:rPr lang="sl-SI" sz="3600" dirty="0"/>
              <a:t>ć</a:t>
            </a:r>
            <a:r>
              <a:rPr lang="en-US" sz="3600" dirty="0" smtClean="0"/>
              <a:t> </a:t>
            </a:r>
            <a:r>
              <a:rPr lang="en-US" sz="3600" dirty="0"/>
              <a:t>u </a:t>
            </a:r>
            <a:r>
              <a:rPr lang="en-US" sz="3600" dirty="0" err="1"/>
              <a:t>momentu</a:t>
            </a:r>
            <a:r>
              <a:rPr lang="en-US" sz="3600" dirty="0"/>
              <a:t> </a:t>
            </a:r>
            <a:r>
              <a:rPr lang="en-US" sz="3600" dirty="0" err="1"/>
              <a:t>kada</a:t>
            </a:r>
            <a:r>
              <a:rPr lang="en-US" sz="3600" dirty="0"/>
              <a:t> </a:t>
            </a:r>
            <a:r>
              <a:rPr lang="en-US" sz="3600" dirty="0" err="1"/>
              <a:t>nastanu</a:t>
            </a:r>
            <a:r>
              <a:rPr lang="en-US" sz="3600" dirty="0"/>
              <a:t> </a:t>
            </a:r>
            <a:r>
              <a:rPr lang="en-US" sz="3600" dirty="0" err="1"/>
              <a:t>okolnosti</a:t>
            </a:r>
            <a:r>
              <a:rPr lang="en-US" sz="3600" dirty="0"/>
              <a:t> da </a:t>
            </a:r>
            <a:r>
              <a:rPr lang="en-US" sz="3600" dirty="0" err="1"/>
              <a:t>dr</a:t>
            </a:r>
            <a:r>
              <a:rPr lang="sl-SI" sz="3600" dirty="0"/>
              <a:t>z</a:t>
            </a:r>
            <a:r>
              <a:rPr lang="en-US" sz="3600" dirty="0"/>
              <a:t>ava </a:t>
            </a:r>
            <a:r>
              <a:rPr lang="sl-SI" sz="3600" dirty="0"/>
              <a:t>povj</a:t>
            </a:r>
            <a:r>
              <a:rPr lang="en-US" sz="3600" dirty="0" err="1"/>
              <a:t>eriocima</a:t>
            </a:r>
            <a:r>
              <a:rPr lang="en-US" sz="3600" dirty="0"/>
              <a:t> </a:t>
            </a:r>
            <a:r>
              <a:rPr lang="en-US" sz="3600" dirty="0" err="1"/>
              <a:t>pla</a:t>
            </a:r>
            <a:r>
              <a:rPr lang="sl-SI" sz="3600" dirty="0"/>
              <a:t>c</a:t>
            </a:r>
            <a:r>
              <a:rPr lang="en-US" sz="3600" dirty="0"/>
              <a:t>a </a:t>
            </a:r>
            <a:r>
              <a:rPr lang="en-US" sz="3600" dirty="0" err="1"/>
              <a:t>ve</a:t>
            </a:r>
            <a:r>
              <a:rPr lang="sl-SI" sz="3600" dirty="0"/>
              <a:t>c</a:t>
            </a:r>
            <a:r>
              <a:rPr lang="en-US" sz="3600" dirty="0"/>
              <a:t>u </a:t>
            </a:r>
            <a:r>
              <a:rPr lang="en-US" sz="3600" dirty="0" err="1"/>
              <a:t>kamatu</a:t>
            </a:r>
            <a:r>
              <a:rPr lang="en-US" sz="3600" dirty="0"/>
              <a:t> od </a:t>
            </a:r>
            <a:r>
              <a:rPr lang="en-US" sz="3600" dirty="0" err="1"/>
              <a:t>formirane</a:t>
            </a:r>
            <a:r>
              <a:rPr lang="en-US" sz="3600" dirty="0"/>
              <a:t> </a:t>
            </a:r>
            <a:r>
              <a:rPr lang="en-US" sz="3600" dirty="0" err="1"/>
              <a:t>kamate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finansijskom</a:t>
            </a:r>
            <a:r>
              <a:rPr lang="en-US" sz="3600" dirty="0"/>
              <a:t> </a:t>
            </a:r>
            <a:r>
              <a:rPr lang="en-US" sz="3600" dirty="0" err="1" smtClean="0"/>
              <a:t>tr</a:t>
            </a:r>
            <a:r>
              <a:rPr lang="sl-SI" sz="3600" dirty="0"/>
              <a:t>ž</a:t>
            </a:r>
            <a:r>
              <a:rPr lang="sl-SI" sz="3600" dirty="0" smtClean="0"/>
              <a:t>is</a:t>
            </a:r>
            <a:r>
              <a:rPr lang="en-US" sz="3600" dirty="0" err="1"/>
              <a:t>tu.</a:t>
            </a:r>
            <a:r>
              <a:rPr lang="en-US" sz="3600" dirty="0"/>
              <a:t> </a:t>
            </a:r>
            <a:endParaRPr lang="sr-Latn-ME" sz="3600" dirty="0" smtClean="0"/>
          </a:p>
          <a:p>
            <a:pPr algn="just"/>
            <a:r>
              <a:rPr lang="en-US" sz="3600" dirty="0" smtClean="0"/>
              <a:t>Tada </a:t>
            </a:r>
            <a:r>
              <a:rPr lang="sl-SI" sz="3600" dirty="0"/>
              <a:t>je</a:t>
            </a:r>
            <a:r>
              <a:rPr lang="en-US" sz="3600" dirty="0"/>
              <a:t> </a:t>
            </a:r>
            <a:r>
              <a:rPr lang="en-US" sz="3600" dirty="0" smtClean="0"/>
              <a:t>du</a:t>
            </a:r>
            <a:r>
              <a:rPr lang="sr-Latn-ME" sz="3600" dirty="0" smtClean="0"/>
              <a:t>ž</a:t>
            </a:r>
            <a:r>
              <a:rPr lang="en-US" sz="3600" dirty="0" err="1" smtClean="0"/>
              <a:t>nost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obaveza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err="1" smtClean="0"/>
              <a:t>ave</a:t>
            </a:r>
            <a:r>
              <a:rPr lang="en-US" sz="3600" dirty="0" smtClean="0"/>
              <a:t> </a:t>
            </a:r>
            <a:r>
              <a:rPr lang="en-US" sz="3600" dirty="0"/>
              <a:t>da </a:t>
            </a:r>
            <a:r>
              <a:rPr lang="en-US" sz="3600" dirty="0" err="1" smtClean="0"/>
              <a:t>vr</a:t>
            </a:r>
            <a:r>
              <a:rPr lang="sl-SI" sz="3600" dirty="0"/>
              <a:t>š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/>
              <a:t>konverziju</a:t>
            </a:r>
            <a:r>
              <a:rPr lang="en-US" sz="3600" dirty="0"/>
              <a:t>.</a:t>
            </a:r>
          </a:p>
          <a:p>
            <a:pPr algn="just"/>
            <a:r>
              <a:rPr lang="en-US" sz="3600" dirty="0" err="1"/>
              <a:t>Pravni</a:t>
            </a:r>
            <a:r>
              <a:rPr lang="en-US" sz="3600" dirty="0"/>
              <a:t> </a:t>
            </a:r>
            <a:r>
              <a:rPr lang="en-US" sz="3600" dirty="0" err="1"/>
              <a:t>aspekt</a:t>
            </a:r>
            <a:r>
              <a:rPr lang="en-US" sz="3600" dirty="0"/>
              <a:t> </a:t>
            </a:r>
            <a:r>
              <a:rPr lang="en-US" sz="3600" dirty="0" err="1"/>
              <a:t>konverzije</a:t>
            </a:r>
            <a:r>
              <a:rPr lang="en-US" sz="3600" dirty="0"/>
              <a:t> </a:t>
            </a:r>
            <a:r>
              <a:rPr lang="en-US" sz="3600" dirty="0" err="1"/>
              <a:t>pokazuje</a:t>
            </a:r>
            <a:r>
              <a:rPr lang="en-US" sz="3600" dirty="0"/>
              <a:t> da je </a:t>
            </a:r>
            <a:r>
              <a:rPr lang="sr-Latn-ME" sz="3600" dirty="0" smtClean="0"/>
              <a:t>to</a:t>
            </a:r>
            <a:r>
              <a:rPr lang="en-US" sz="3600" dirty="0" smtClean="0"/>
              <a:t> ne</a:t>
            </a:r>
            <a:r>
              <a:rPr lang="sl-SI" sz="3600" dirty="0"/>
              <a:t>š</a:t>
            </a:r>
            <a:r>
              <a:rPr lang="en-US" sz="3600" dirty="0" smtClean="0"/>
              <a:t>to </a:t>
            </a:r>
            <a:r>
              <a:rPr lang="en-US" sz="3600" dirty="0" err="1" smtClean="0"/>
              <a:t>slo</a:t>
            </a:r>
            <a:r>
              <a:rPr lang="sl-SI" sz="3600" dirty="0"/>
              <a:t>ž</a:t>
            </a:r>
            <a:r>
              <a:rPr lang="en-US" sz="3600" dirty="0" err="1" smtClean="0"/>
              <a:t>eniji</a:t>
            </a:r>
            <a:r>
              <a:rPr lang="en-US" sz="3600" dirty="0" smtClean="0"/>
              <a:t> </a:t>
            </a:r>
            <a:r>
              <a:rPr lang="en-US" sz="3600" dirty="0"/>
              <a:t>problem od </a:t>
            </a:r>
            <a:r>
              <a:rPr lang="en-US" sz="3600" dirty="0" err="1"/>
              <a:t>onog</a:t>
            </a:r>
            <a:r>
              <a:rPr lang="en-US" sz="3600" dirty="0"/>
              <a:t> </a:t>
            </a:r>
            <a:r>
              <a:rPr lang="sl-SI" sz="3600" dirty="0"/>
              <a:t>č</a:t>
            </a:r>
            <a:r>
              <a:rPr lang="en-US" sz="3600" dirty="0" err="1" smtClean="0"/>
              <a:t>isto</a:t>
            </a:r>
            <a:r>
              <a:rPr lang="en-US" sz="3600" dirty="0" smtClean="0"/>
              <a:t> </a:t>
            </a:r>
            <a:r>
              <a:rPr lang="en-US" sz="3600" dirty="0" err="1"/>
              <a:t>ekonomskog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Pravno</a:t>
            </a:r>
            <a:r>
              <a:rPr lang="en-US" sz="3600" dirty="0" smtClean="0"/>
              <a:t> </a:t>
            </a:r>
            <a:r>
              <a:rPr lang="en-US" sz="3600" dirty="0" err="1"/>
              <a:t>posmatrano</a:t>
            </a:r>
            <a:r>
              <a:rPr lang="en-US" sz="3600" dirty="0"/>
              <a:t>, </a:t>
            </a:r>
            <a:r>
              <a:rPr lang="en-US" sz="3600" dirty="0" err="1"/>
              <a:t>konverzija</a:t>
            </a:r>
            <a:r>
              <a:rPr lang="en-US" sz="3600" dirty="0"/>
              <a:t> se </a:t>
            </a:r>
            <a:r>
              <a:rPr lang="en-US" sz="3600" dirty="0" err="1"/>
              <a:t>sastoji</a:t>
            </a:r>
            <a:r>
              <a:rPr lang="en-US" sz="3600" dirty="0"/>
              <a:t> </a:t>
            </a:r>
            <a:r>
              <a:rPr lang="en-US" sz="3600" dirty="0" err="1"/>
              <a:t>iz</a:t>
            </a:r>
            <a:r>
              <a:rPr lang="en-US" sz="3600" dirty="0"/>
              <a:t> </a:t>
            </a:r>
            <a:r>
              <a:rPr lang="en-US" sz="3600" dirty="0" smtClean="0"/>
              <a:t>dv</a:t>
            </a:r>
            <a:r>
              <a:rPr lang="sr-Latn-ME" sz="3600" dirty="0" smtClean="0"/>
              <a:t>ij</a:t>
            </a:r>
            <a:r>
              <a:rPr lang="en-US" sz="3600" dirty="0" smtClean="0"/>
              <a:t>e </a:t>
            </a:r>
            <a:r>
              <a:rPr lang="en-US" sz="3600" dirty="0" err="1"/>
              <a:t>odvojene</a:t>
            </a:r>
            <a:r>
              <a:rPr lang="en-US" sz="3600" dirty="0"/>
              <a:t> </a:t>
            </a:r>
            <a:r>
              <a:rPr lang="en-US" sz="3600" dirty="0" err="1"/>
              <a:t>radnje</a:t>
            </a:r>
            <a:r>
              <a:rPr lang="sl-SI" sz="3600" dirty="0"/>
              <a:t>:</a:t>
            </a:r>
            <a:r>
              <a:rPr lang="en-US" sz="3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32417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D79EC-C592-41E5-A39D-F102DC8E971F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764E0-8DEB-4252-B66C-6D2AF82C46FE}" type="slidenum">
              <a:rPr lang="en-US"/>
              <a:pPr/>
              <a:t>57</a:t>
            </a:fld>
            <a:endParaRPr lang="en-US"/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3036" y="772732"/>
            <a:ext cx="10400763" cy="5404231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en-US" sz="3600" dirty="0" err="1"/>
              <a:t>Prve</a:t>
            </a:r>
            <a:r>
              <a:rPr lang="en-US" sz="3600" dirty="0"/>
              <a:t>, </a:t>
            </a:r>
            <a:r>
              <a:rPr lang="en-US" sz="3600" dirty="0" err="1"/>
              <a:t>otkazivanje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ponuda</a:t>
            </a:r>
            <a:r>
              <a:rPr lang="en-US" sz="3600" dirty="0"/>
              <a:t> </a:t>
            </a:r>
            <a:r>
              <a:rPr lang="en-US" sz="3600" dirty="0" err="1"/>
              <a:t>isplate</a:t>
            </a:r>
            <a:r>
              <a:rPr lang="en-US" sz="3600" dirty="0"/>
              <a:t> </a:t>
            </a:r>
            <a:r>
              <a:rPr lang="en-US" sz="3600" dirty="0" err="1"/>
              <a:t>stranog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,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druge</a:t>
            </a:r>
            <a:r>
              <a:rPr lang="en-US" sz="3600" dirty="0"/>
              <a:t>, </a:t>
            </a:r>
            <a:r>
              <a:rPr lang="en-US" sz="3600" dirty="0" err="1"/>
              <a:t>stvaranje</a:t>
            </a:r>
            <a:r>
              <a:rPr lang="en-US" sz="3600" dirty="0"/>
              <a:t> </a:t>
            </a:r>
            <a:r>
              <a:rPr lang="en-US" sz="3600" dirty="0" err="1"/>
              <a:t>novog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 u </a:t>
            </a:r>
            <a:r>
              <a:rPr lang="en-US" sz="3600" dirty="0" err="1"/>
              <a:t>istom</a:t>
            </a:r>
            <a:r>
              <a:rPr lang="en-US" sz="3600" dirty="0"/>
              <a:t> </a:t>
            </a:r>
            <a:r>
              <a:rPr lang="en-US" sz="3600" dirty="0" err="1"/>
              <a:t>iznosu</a:t>
            </a:r>
            <a:r>
              <a:rPr lang="en-US" sz="3600" dirty="0"/>
              <a:t>, </a:t>
            </a:r>
            <a:r>
              <a:rPr lang="en-US" sz="3600" dirty="0" err="1"/>
              <a:t>ali</a:t>
            </a:r>
            <a:r>
              <a:rPr lang="en-US" sz="3600" dirty="0"/>
              <a:t> </a:t>
            </a:r>
            <a:r>
              <a:rPr lang="en-US" sz="3600" dirty="0" err="1"/>
              <a:t>uz</a:t>
            </a:r>
            <a:r>
              <a:rPr lang="en-US" sz="3600" dirty="0"/>
              <a:t> </a:t>
            </a:r>
            <a:r>
              <a:rPr lang="en-US" sz="3600" dirty="0" err="1" smtClean="0"/>
              <a:t>ni</a:t>
            </a:r>
            <a:r>
              <a:rPr lang="sl-SI" sz="3600" dirty="0"/>
              <a:t>ž</a:t>
            </a:r>
            <a:r>
              <a:rPr lang="en-US" sz="3600" dirty="0" smtClean="0"/>
              <a:t>u </a:t>
            </a:r>
            <a:r>
              <a:rPr lang="en-US" sz="3600" dirty="0" err="1"/>
              <a:t>kamatu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lnSpc>
                <a:spcPct val="80000"/>
              </a:lnSpc>
            </a:pPr>
            <a:r>
              <a:rPr lang="en-US" sz="3600" dirty="0" err="1" smtClean="0"/>
              <a:t>Isplata</a:t>
            </a:r>
            <a:r>
              <a:rPr lang="en-US" sz="3600" dirty="0" smtClean="0"/>
              <a:t> </a:t>
            </a:r>
            <a:r>
              <a:rPr lang="en-US" sz="3600" dirty="0" err="1"/>
              <a:t>starog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 </a:t>
            </a:r>
            <a:r>
              <a:rPr lang="en-US" sz="3600" dirty="0" err="1"/>
              <a:t>vlasnicima</a:t>
            </a:r>
            <a:r>
              <a:rPr lang="en-US" sz="3600" dirty="0"/>
              <a:t> </a:t>
            </a:r>
            <a:r>
              <a:rPr lang="en-US" sz="3600" dirty="0" err="1"/>
              <a:t>obveznica</a:t>
            </a:r>
            <a:r>
              <a:rPr lang="en-US" sz="3600" dirty="0"/>
              <a:t> (</a:t>
            </a:r>
            <a:r>
              <a:rPr lang="en-US" sz="3600" dirty="0" err="1" smtClean="0"/>
              <a:t>pov</a:t>
            </a:r>
            <a:r>
              <a:rPr lang="sr-Latn-ME" sz="3600" dirty="0" smtClean="0"/>
              <a:t>j</a:t>
            </a:r>
            <a:r>
              <a:rPr lang="en-US" sz="3600" dirty="0" err="1" smtClean="0"/>
              <a:t>eriocima</a:t>
            </a:r>
            <a:r>
              <a:rPr lang="en-US" sz="3600" dirty="0"/>
              <a:t>) u </a:t>
            </a:r>
            <a:r>
              <a:rPr lang="en-US" sz="3600" dirty="0" err="1"/>
              <a:t>finansijama</a:t>
            </a:r>
            <a:r>
              <a:rPr lang="en-US" sz="3600" dirty="0"/>
              <a:t> se </a:t>
            </a:r>
            <a:r>
              <a:rPr lang="en-US" sz="3600" dirty="0" err="1"/>
              <a:t>naziva</a:t>
            </a:r>
            <a:r>
              <a:rPr lang="en-US" sz="3600" dirty="0"/>
              <a:t> </a:t>
            </a:r>
            <a:r>
              <a:rPr lang="en-US" sz="3600" dirty="0" err="1" smtClean="0"/>
              <a:t>klasi</a:t>
            </a:r>
            <a:r>
              <a:rPr lang="sl-SI" sz="3600" dirty="0"/>
              <a:t>č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/>
              <a:t>konverzija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lnSpc>
                <a:spcPct val="80000"/>
              </a:lnSpc>
            </a:pPr>
            <a:r>
              <a:rPr lang="en-US" sz="3600" dirty="0" err="1" smtClean="0"/>
              <a:t>Pravno</a:t>
            </a:r>
            <a:r>
              <a:rPr lang="en-US" sz="3600" dirty="0" smtClean="0"/>
              <a:t> </a:t>
            </a:r>
            <a:r>
              <a:rPr lang="en-US" sz="3600" dirty="0" err="1"/>
              <a:t>gledano</a:t>
            </a:r>
            <a:r>
              <a:rPr lang="en-US" sz="3600" dirty="0"/>
              <a:t>, </a:t>
            </a:r>
            <a:r>
              <a:rPr lang="en-US" sz="3600" dirty="0" err="1"/>
              <a:t>svaki</a:t>
            </a:r>
            <a:r>
              <a:rPr lang="en-US" sz="3600" dirty="0"/>
              <a:t> </a:t>
            </a:r>
            <a:r>
              <a:rPr lang="en-US" sz="3600" dirty="0" err="1"/>
              <a:t>vlasnik</a:t>
            </a:r>
            <a:r>
              <a:rPr lang="en-US" sz="3600" dirty="0"/>
              <a:t> </a:t>
            </a:r>
            <a:r>
              <a:rPr lang="en-US" sz="3600" dirty="0" err="1"/>
              <a:t>obveznice</a:t>
            </a:r>
            <a:r>
              <a:rPr lang="en-US" sz="3600" dirty="0"/>
              <a:t> u </a:t>
            </a:r>
            <a:r>
              <a:rPr lang="en-US" sz="3600" dirty="0" err="1"/>
              <a:t>momentu</a:t>
            </a:r>
            <a:r>
              <a:rPr lang="en-US" sz="3600" dirty="0"/>
              <a:t> </a:t>
            </a:r>
            <a:r>
              <a:rPr lang="sl-SI" sz="3600" dirty="0"/>
              <a:t>k</a:t>
            </a:r>
            <a:r>
              <a:rPr lang="en-US" sz="3600" dirty="0" err="1"/>
              <a:t>onverzije</a:t>
            </a:r>
            <a:r>
              <a:rPr lang="en-US" sz="3600" dirty="0"/>
              <a:t> </a:t>
            </a:r>
            <a:r>
              <a:rPr lang="en-US" sz="3600" dirty="0" err="1"/>
              <a:t>trebalo</a:t>
            </a:r>
            <a:r>
              <a:rPr lang="en-US" sz="3600" dirty="0"/>
              <a:t> bi </a:t>
            </a:r>
            <a:r>
              <a:rPr lang="en-US" sz="3600" dirty="0" err="1"/>
              <a:t>dati</a:t>
            </a:r>
            <a:r>
              <a:rPr lang="en-US" sz="3600" dirty="0"/>
              <a:t> </a:t>
            </a:r>
            <a:r>
              <a:rPr lang="en-US" sz="3600" dirty="0" err="1"/>
              <a:t>saglasnost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smanjenje</a:t>
            </a:r>
            <a:r>
              <a:rPr lang="en-US" sz="3600" dirty="0"/>
              <a:t> </a:t>
            </a:r>
            <a:r>
              <a:rPr lang="en-US" sz="3600" dirty="0" err="1"/>
              <a:t>kamate</a:t>
            </a:r>
            <a:r>
              <a:rPr lang="en-US" sz="3600" dirty="0"/>
              <a:t> </a:t>
            </a:r>
            <a:r>
              <a:rPr lang="en-US" sz="3600" dirty="0" err="1"/>
              <a:t>ili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isplatu</a:t>
            </a:r>
            <a:r>
              <a:rPr lang="en-US" sz="3600" dirty="0"/>
              <a:t> </a:t>
            </a:r>
            <a:r>
              <a:rPr lang="en-US" sz="3600" dirty="0" err="1"/>
              <a:t>starog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lnSpc>
                <a:spcPct val="80000"/>
              </a:lnSpc>
            </a:pPr>
            <a:r>
              <a:rPr lang="sl-SI" sz="3600" dirty="0" smtClean="0"/>
              <a:t>J</a:t>
            </a:r>
            <a:r>
              <a:rPr lang="en-US" sz="3600" dirty="0" err="1"/>
              <a:t>er</a:t>
            </a:r>
            <a:r>
              <a:rPr lang="en-US" sz="3600" dirty="0"/>
              <a:t>, </a:t>
            </a:r>
            <a:r>
              <a:rPr lang="en-US" sz="3600" dirty="0" err="1"/>
              <a:t>prilikom</a:t>
            </a:r>
            <a:r>
              <a:rPr lang="en-US" sz="3600" dirty="0"/>
              <a:t> </a:t>
            </a:r>
            <a:r>
              <a:rPr lang="en-US" sz="3600" dirty="0" err="1" smtClean="0"/>
              <a:t>zaklju</a:t>
            </a:r>
            <a:r>
              <a:rPr lang="sl-SI" sz="3600" dirty="0"/>
              <a:t>č</a:t>
            </a:r>
            <a:r>
              <a:rPr lang="en-US" sz="3600" dirty="0" err="1" smtClean="0"/>
              <a:t>enja</a:t>
            </a:r>
            <a:r>
              <a:rPr lang="en-US" sz="3600" dirty="0" smtClean="0"/>
              <a:t> </a:t>
            </a:r>
            <a:r>
              <a:rPr lang="en-US" sz="3600" dirty="0" err="1"/>
              <a:t>zajma</a:t>
            </a:r>
            <a:r>
              <a:rPr lang="en-US" sz="3600" dirty="0"/>
              <a:t> </a:t>
            </a:r>
            <a:r>
              <a:rPr lang="en-US" sz="3600" dirty="0" err="1"/>
              <a:t>postignut</a:t>
            </a:r>
            <a:r>
              <a:rPr lang="en-US" sz="3600" dirty="0"/>
              <a:t> je </a:t>
            </a:r>
            <a:r>
              <a:rPr lang="en-US" sz="3600" dirty="0" err="1"/>
              <a:t>ugovor</a:t>
            </a:r>
            <a:r>
              <a:rPr lang="en-US" sz="3600" dirty="0"/>
              <a:t> dv</a:t>
            </a:r>
            <a:r>
              <a:rPr lang="sl-SI" sz="3600" dirty="0"/>
              <a:t>ij</a:t>
            </a:r>
            <a:r>
              <a:rPr lang="en-US" sz="3600" dirty="0"/>
              <a:t>e </a:t>
            </a:r>
            <a:r>
              <a:rPr lang="en-US" sz="3600" dirty="0" err="1"/>
              <a:t>strane</a:t>
            </a:r>
            <a:r>
              <a:rPr lang="en-US" sz="3600" dirty="0"/>
              <a:t> o </a:t>
            </a:r>
            <a:r>
              <a:rPr lang="en-US" sz="3600" dirty="0" err="1"/>
              <a:t>svim</a:t>
            </a:r>
            <a:r>
              <a:rPr lang="en-US" sz="3600" dirty="0"/>
              <a:t> </a:t>
            </a:r>
            <a:r>
              <a:rPr lang="sl-SI" sz="3600" dirty="0"/>
              <a:t>e</a:t>
            </a:r>
            <a:r>
              <a:rPr lang="en-US" sz="3600" dirty="0" err="1"/>
              <a:t>lementima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. </a:t>
            </a:r>
          </a:p>
          <a:p>
            <a:pPr algn="just">
              <a:lnSpc>
                <a:spcPct val="80000"/>
              </a:lnSpc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0747504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E42F2-96A9-4493-8309-6BDD3F91E2D5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C0C20-580F-4415-8602-3ABB9856CF0F}" type="slidenum">
              <a:rPr lang="en-US"/>
              <a:pPr/>
              <a:t>58</a:t>
            </a:fld>
            <a:endParaRPr lang="en-US"/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5459" y="373487"/>
            <a:ext cx="10658341" cy="5803476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en-US" sz="3600" dirty="0" err="1"/>
              <a:t>Pr</a:t>
            </a:r>
            <a:r>
              <a:rPr lang="sl-SI" sz="3600" dirty="0"/>
              <a:t>a</a:t>
            </a:r>
            <a:r>
              <a:rPr lang="en-US" sz="3600" dirty="0" err="1" smtClean="0"/>
              <a:t>kti</a:t>
            </a:r>
            <a:r>
              <a:rPr lang="sl-SI" sz="3600" dirty="0"/>
              <a:t>č</a:t>
            </a:r>
            <a:r>
              <a:rPr lang="en-US" sz="3600" dirty="0" smtClean="0"/>
              <a:t>no</a:t>
            </a:r>
            <a:r>
              <a:rPr lang="en-US" sz="3600" dirty="0"/>
              <a:t>, to se </a:t>
            </a:r>
            <a:r>
              <a:rPr lang="en-US" sz="3600" dirty="0" err="1"/>
              <a:t>nikada</a:t>
            </a:r>
            <a:r>
              <a:rPr lang="en-US" sz="3600" dirty="0"/>
              <a:t> ne </a:t>
            </a:r>
            <a:r>
              <a:rPr lang="sl-SI" sz="3600" dirty="0"/>
              <a:t>č</a:t>
            </a:r>
            <a:r>
              <a:rPr lang="en-US" sz="3600" dirty="0" err="1" smtClean="0"/>
              <a:t>ini</a:t>
            </a:r>
            <a:r>
              <a:rPr lang="en-US" sz="3600" dirty="0"/>
              <a:t>, </a:t>
            </a:r>
            <a:r>
              <a:rPr lang="en-US" sz="3600" dirty="0" err="1"/>
              <a:t>jer</a:t>
            </a:r>
            <a:r>
              <a:rPr lang="en-US" sz="3600" dirty="0"/>
              <a:t> se </a:t>
            </a:r>
            <a:r>
              <a:rPr lang="en-US" sz="3600" dirty="0" err="1"/>
              <a:t>novacija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amortizacija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 </a:t>
            </a:r>
            <a:r>
              <a:rPr lang="en-US" sz="3600" dirty="0" err="1"/>
              <a:t>slivaju</a:t>
            </a:r>
            <a:r>
              <a:rPr lang="en-US" sz="3600" dirty="0"/>
              <a:t> u</a:t>
            </a:r>
            <a:r>
              <a:rPr lang="sl-SI" sz="3600" dirty="0"/>
              <a:t> j</a:t>
            </a:r>
            <a:r>
              <a:rPr lang="en-US" sz="3600" dirty="0" err="1"/>
              <a:t>ednu</a:t>
            </a:r>
            <a:r>
              <a:rPr lang="en-US" sz="3600" dirty="0"/>
              <a:t> </a:t>
            </a:r>
            <a:r>
              <a:rPr lang="en-US" sz="3600" dirty="0" err="1"/>
              <a:t>operaciju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lnSpc>
                <a:spcPct val="80000"/>
              </a:lnSpc>
            </a:pPr>
            <a:r>
              <a:rPr lang="en-US" sz="3600" dirty="0" smtClean="0"/>
              <a:t>Time </a:t>
            </a:r>
            <a:r>
              <a:rPr lang="en-US" sz="3600" dirty="0" err="1"/>
              <a:t>ovo</a:t>
            </a:r>
            <a:r>
              <a:rPr lang="en-US" sz="3600" dirty="0"/>
              <a:t> </a:t>
            </a:r>
            <a:r>
              <a:rPr lang="en-US" sz="3600" dirty="0" err="1"/>
              <a:t>postaje</a:t>
            </a:r>
            <a:r>
              <a:rPr lang="en-US" sz="3600" dirty="0"/>
              <a:t> </a:t>
            </a:r>
            <a:r>
              <a:rPr lang="en-US" sz="3600" dirty="0" err="1"/>
              <a:t>samo</a:t>
            </a:r>
            <a:r>
              <a:rPr lang="en-US" sz="3600" dirty="0"/>
              <a:t> </a:t>
            </a:r>
            <a:r>
              <a:rPr lang="en-US" sz="3600" dirty="0" err="1"/>
              <a:t>pravna</a:t>
            </a:r>
            <a:r>
              <a:rPr lang="en-US" sz="3600" dirty="0"/>
              <a:t> </a:t>
            </a:r>
            <a:r>
              <a:rPr lang="en-US" sz="3600" dirty="0" err="1"/>
              <a:t>konstrukcija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 smtClean="0"/>
              <a:t>ni</a:t>
            </a:r>
            <a:r>
              <a:rPr lang="sl-SI" sz="3600" dirty="0"/>
              <a:t>š</a:t>
            </a:r>
            <a:r>
              <a:rPr lang="en-US" sz="3600" dirty="0" smtClean="0"/>
              <a:t>ta vi</a:t>
            </a:r>
            <a:r>
              <a:rPr lang="sr-Latn-ME" sz="3600" dirty="0" smtClean="0"/>
              <a:t>š</a:t>
            </a:r>
            <a:r>
              <a:rPr lang="en-US" sz="3600" dirty="0" smtClean="0"/>
              <a:t>e</a:t>
            </a:r>
            <a:r>
              <a:rPr lang="en-US" sz="3600" dirty="0"/>
              <a:t>. </a:t>
            </a:r>
            <a:r>
              <a:rPr lang="en-US" sz="3600" dirty="0" err="1"/>
              <a:t>Cilj</a:t>
            </a:r>
            <a:r>
              <a:rPr lang="en-US" sz="3600" dirty="0"/>
              <a:t> </a:t>
            </a:r>
            <a:r>
              <a:rPr lang="en-US" sz="3600" dirty="0" err="1"/>
              <a:t>nije</a:t>
            </a:r>
            <a:r>
              <a:rPr lang="en-US" sz="3600" dirty="0"/>
              <a:t> </a:t>
            </a:r>
            <a:r>
              <a:rPr lang="en-US" sz="3600" dirty="0" err="1"/>
              <a:t>isplata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 </a:t>
            </a:r>
            <a:r>
              <a:rPr lang="en-US" sz="3600" dirty="0" err="1" smtClean="0"/>
              <a:t>ve</a:t>
            </a:r>
            <a:r>
              <a:rPr lang="sl-SI" sz="3600" dirty="0"/>
              <a:t>ć</a:t>
            </a:r>
            <a:r>
              <a:rPr lang="en-US" sz="3600" dirty="0" smtClean="0"/>
              <a:t> </a:t>
            </a:r>
            <a:r>
              <a:rPr lang="en-US" sz="3600" dirty="0" err="1" smtClean="0"/>
              <a:t>olak</a:t>
            </a:r>
            <a:r>
              <a:rPr lang="sl-SI" sz="3600" dirty="0"/>
              <a:t>š</a:t>
            </a:r>
            <a:r>
              <a:rPr lang="en-US" sz="3600" dirty="0" smtClean="0"/>
              <a:t>an</a:t>
            </a:r>
            <a:r>
              <a:rPr lang="sl-SI" sz="3600" dirty="0"/>
              <a:t>j</a:t>
            </a:r>
            <a:r>
              <a:rPr lang="en-US" sz="3600" dirty="0"/>
              <a:t>e </a:t>
            </a:r>
            <a:r>
              <a:rPr lang="en-US" sz="3600" dirty="0" smtClean="0"/>
              <a:t>bud</a:t>
            </a:r>
            <a:r>
              <a:rPr lang="sl-SI" sz="3600" dirty="0"/>
              <a:t>ž</a:t>
            </a:r>
            <a:r>
              <a:rPr lang="en-US" sz="3600" dirty="0" err="1" smtClean="0"/>
              <a:t>etskog</a:t>
            </a:r>
            <a:r>
              <a:rPr lang="en-US" sz="3600" dirty="0" smtClean="0"/>
              <a:t> </a:t>
            </a:r>
            <a:r>
              <a:rPr lang="en-US" sz="3600" dirty="0" err="1"/>
              <a:t>tereta</a:t>
            </a:r>
            <a:r>
              <a:rPr lang="en-US" sz="3600" dirty="0"/>
              <a:t>, </a:t>
            </a:r>
            <a:r>
              <a:rPr lang="sl-SI" sz="3600" dirty="0"/>
              <a:t>š</a:t>
            </a:r>
            <a:r>
              <a:rPr lang="en-US" sz="3600" dirty="0" smtClean="0"/>
              <a:t>to </a:t>
            </a:r>
            <a:r>
              <a:rPr lang="en-US" sz="3600" dirty="0"/>
              <a:t>je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osnovni</a:t>
            </a:r>
            <a:r>
              <a:rPr lang="en-US" sz="3600" dirty="0"/>
              <a:t> </a:t>
            </a:r>
            <a:r>
              <a:rPr lang="en-US" sz="3600" dirty="0" err="1"/>
              <a:t>smisao</a:t>
            </a:r>
            <a:r>
              <a:rPr lang="en-US" sz="3600" dirty="0"/>
              <a:t> </a:t>
            </a:r>
            <a:r>
              <a:rPr lang="en-US" sz="3600" dirty="0" err="1"/>
              <a:t>konverzije</a:t>
            </a:r>
            <a:r>
              <a:rPr lang="en-US" sz="3600" dirty="0"/>
              <a:t> </a:t>
            </a:r>
            <a:r>
              <a:rPr lang="en-US" sz="3600" dirty="0" err="1"/>
              <a:t>dugova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lnSpc>
                <a:spcPct val="80000"/>
              </a:lnSpc>
            </a:pPr>
            <a:r>
              <a:rPr lang="en-US" sz="3600" dirty="0" smtClean="0"/>
              <a:t>U </a:t>
            </a:r>
            <a:r>
              <a:rPr lang="sl-SI" sz="3600" dirty="0"/>
              <a:t>č</a:t>
            </a:r>
            <a:r>
              <a:rPr lang="en-US" sz="3600" dirty="0" smtClean="0"/>
              <a:t>emu </a:t>
            </a:r>
            <a:r>
              <a:rPr lang="en-US" sz="3600" dirty="0"/>
              <a:t>je in</a:t>
            </a:r>
            <a:r>
              <a:rPr lang="sl-SI" sz="3600" dirty="0"/>
              <a:t>t</a:t>
            </a:r>
            <a:r>
              <a:rPr lang="en-US" sz="3600" dirty="0" err="1"/>
              <a:t>eres</a:t>
            </a:r>
            <a:r>
              <a:rPr lang="en-US" sz="3600" dirty="0"/>
              <a:t> </a:t>
            </a:r>
            <a:r>
              <a:rPr lang="en-US" sz="3600" dirty="0" err="1"/>
              <a:t>upisnika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sl-SI" sz="3600" dirty="0"/>
              <a:t>j</a:t>
            </a:r>
            <a:r>
              <a:rPr lang="en-US" sz="3600" dirty="0"/>
              <a:t>ma u </a:t>
            </a:r>
            <a:r>
              <a:rPr lang="en-US" sz="3600" dirty="0" err="1"/>
              <a:t>konverziji</a:t>
            </a:r>
            <a:r>
              <a:rPr lang="en-US" sz="3600" dirty="0"/>
              <a:t>? </a:t>
            </a:r>
            <a:endParaRPr lang="sr-Latn-ME" sz="3600" dirty="0" smtClean="0"/>
          </a:p>
          <a:p>
            <a:pPr algn="just">
              <a:lnSpc>
                <a:spcPct val="80000"/>
              </a:lnSpc>
            </a:pPr>
            <a:r>
              <a:rPr lang="en-US" sz="3600" dirty="0" smtClean="0"/>
              <a:t>Ni </a:t>
            </a:r>
            <a:r>
              <a:rPr lang="en-US" sz="3600" dirty="0" err="1"/>
              <a:t>vlasnicima</a:t>
            </a:r>
            <a:r>
              <a:rPr lang="en-US" sz="3600" dirty="0"/>
              <a:t> </a:t>
            </a:r>
            <a:r>
              <a:rPr lang="en-US" sz="3600" dirty="0" err="1"/>
              <a:t>obveznica</a:t>
            </a:r>
            <a:r>
              <a:rPr lang="en-US" sz="3600" dirty="0"/>
              <a:t> </a:t>
            </a:r>
            <a:r>
              <a:rPr lang="en-US" sz="3600" dirty="0" err="1" smtClean="0"/>
              <a:t>naj</a:t>
            </a:r>
            <a:r>
              <a:rPr lang="sl-SI" sz="3600" dirty="0"/>
              <a:t>č</a:t>
            </a:r>
            <a:r>
              <a:rPr lang="en-US" sz="3600" dirty="0" smtClean="0"/>
              <a:t>e</a:t>
            </a:r>
            <a:r>
              <a:rPr lang="sl-SI" sz="3600" dirty="0"/>
              <a:t>sc</a:t>
            </a:r>
            <a:r>
              <a:rPr lang="en-US" sz="3600" dirty="0"/>
              <a:t>e </a:t>
            </a:r>
            <a:r>
              <a:rPr lang="en-US" sz="3600" dirty="0" err="1"/>
              <a:t>nije</a:t>
            </a:r>
            <a:r>
              <a:rPr lang="en-US" sz="3600" dirty="0"/>
              <a:t> u </a:t>
            </a:r>
            <a:r>
              <a:rPr lang="en-US" sz="3600" dirty="0" err="1"/>
              <a:t>interesu</a:t>
            </a:r>
            <a:r>
              <a:rPr lang="en-US" sz="3600" dirty="0"/>
              <a:t> </a:t>
            </a:r>
            <a:r>
              <a:rPr lang="en-US" sz="3600" dirty="0" err="1" smtClean="0"/>
              <a:t>kona</a:t>
            </a:r>
            <a:r>
              <a:rPr lang="sl-SI" sz="3600" dirty="0"/>
              <a:t>č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/>
              <a:t>isplata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, s </a:t>
            </a:r>
            <a:r>
              <a:rPr lang="en-US" sz="3600" dirty="0" err="1"/>
              <a:t>obzirom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to da </a:t>
            </a:r>
            <a:r>
              <a:rPr lang="en-US" sz="3600" dirty="0" err="1"/>
              <a:t>postoji</a:t>
            </a:r>
            <a:r>
              <a:rPr lang="en-US" sz="3600" dirty="0"/>
              <a:t> </a:t>
            </a:r>
            <a:r>
              <a:rPr lang="en-US" sz="3600" dirty="0" err="1" smtClean="0"/>
              <a:t>ni</a:t>
            </a:r>
            <a:r>
              <a:rPr lang="sl-SI" sz="3600" dirty="0"/>
              <a:t>ž</a:t>
            </a:r>
            <a:r>
              <a:rPr lang="en-US" sz="3600" dirty="0" smtClean="0"/>
              <a:t>a </a:t>
            </a:r>
            <a:r>
              <a:rPr lang="en-US" sz="3600" dirty="0" err="1"/>
              <a:t>kamata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finansijskom</a:t>
            </a:r>
            <a:r>
              <a:rPr lang="en-US" sz="3600" dirty="0"/>
              <a:t> </a:t>
            </a:r>
            <a:r>
              <a:rPr lang="en-US" sz="3600" dirty="0" err="1" smtClean="0"/>
              <a:t>tr</a:t>
            </a:r>
            <a:r>
              <a:rPr lang="sl-SI" sz="3600" dirty="0" smtClean="0"/>
              <a:t>žišt</a:t>
            </a:r>
            <a:r>
              <a:rPr lang="en-US" sz="3600" dirty="0"/>
              <a:t>u </a:t>
            </a:r>
            <a:r>
              <a:rPr lang="en-US" sz="3600" dirty="0" err="1"/>
              <a:t>i</a:t>
            </a:r>
            <a:r>
              <a:rPr lang="en-US" sz="3600" dirty="0"/>
              <a:t> da </a:t>
            </a:r>
            <a:r>
              <a:rPr lang="en-US" sz="3600" dirty="0" err="1"/>
              <a:t>svoja</a:t>
            </a:r>
            <a:r>
              <a:rPr lang="en-US" sz="3600" dirty="0"/>
              <a:t> </a:t>
            </a:r>
            <a:r>
              <a:rPr lang="en-US" sz="3600" dirty="0" err="1"/>
              <a:t>sredstva</a:t>
            </a:r>
            <a:r>
              <a:rPr lang="en-US" sz="3600" dirty="0"/>
              <a:t> </a:t>
            </a:r>
            <a:r>
              <a:rPr lang="en-US" sz="3600" dirty="0" err="1"/>
              <a:t>nisu</a:t>
            </a:r>
            <a:r>
              <a:rPr lang="en-US" sz="3600" dirty="0"/>
              <a:t> u </a:t>
            </a:r>
            <a:r>
              <a:rPr lang="en-US" sz="3600" dirty="0" err="1"/>
              <a:t>stanju</a:t>
            </a:r>
            <a:r>
              <a:rPr lang="en-US" sz="3600" dirty="0"/>
              <a:t> </a:t>
            </a:r>
            <a:r>
              <a:rPr lang="en-US" sz="3600" dirty="0" err="1"/>
              <a:t>unosnije</a:t>
            </a:r>
            <a:r>
              <a:rPr lang="en-US" sz="3600" dirty="0"/>
              <a:t> </a:t>
            </a:r>
            <a:r>
              <a:rPr lang="en-US" sz="3600" dirty="0" err="1" smtClean="0"/>
              <a:t>plasirati</a:t>
            </a:r>
            <a:r>
              <a:rPr lang="sr-Latn-ME" sz="3600" dirty="0" smtClean="0"/>
              <a:t>. </a:t>
            </a:r>
            <a:r>
              <a:rPr lang="en-US" sz="3600" dirty="0" smtClean="0"/>
              <a:t>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3197921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160A9-C4DE-4010-B8EB-922A50CBC1E1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64D11-4CE3-4E38-93D7-26C1E4927EA8}" type="slidenum">
              <a:rPr lang="en-US"/>
              <a:pPr/>
              <a:t>59</a:t>
            </a:fld>
            <a:endParaRPr lang="en-US"/>
          </a:p>
        </p:txBody>
      </p:sp>
      <p:sp>
        <p:nvSpPr>
          <p:cNvPr id="453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579549"/>
            <a:ext cx="10515600" cy="5597414"/>
          </a:xfrm>
        </p:spPr>
        <p:txBody>
          <a:bodyPr>
            <a:normAutofit/>
          </a:bodyPr>
          <a:lstStyle/>
          <a:p>
            <a:pPr algn="just"/>
            <a:r>
              <a:rPr lang="en-US" sz="3600" dirty="0"/>
              <a:t>Oni </a:t>
            </a:r>
            <a:r>
              <a:rPr lang="en-US" sz="3600" dirty="0" err="1" smtClean="0"/>
              <a:t>dr</a:t>
            </a:r>
            <a:r>
              <a:rPr lang="sr-Latn-ME" sz="3600" dirty="0" smtClean="0"/>
              <a:t>ž</a:t>
            </a:r>
            <a:r>
              <a:rPr lang="en-US" sz="3600" dirty="0" err="1" smtClean="0"/>
              <a:t>avi</a:t>
            </a:r>
            <a:r>
              <a:rPr lang="en-US" sz="3600" dirty="0" smtClean="0"/>
              <a:t> </a:t>
            </a:r>
            <a:r>
              <a:rPr lang="en-US" sz="3600" dirty="0" err="1"/>
              <a:t>ponovo</a:t>
            </a:r>
            <a:r>
              <a:rPr lang="en-US" sz="3600" dirty="0"/>
              <a:t> </a:t>
            </a:r>
            <a:r>
              <a:rPr lang="en-US" sz="3600" dirty="0" err="1" smtClean="0"/>
              <a:t>pov</a:t>
            </a:r>
            <a:r>
              <a:rPr lang="sr-Latn-ME" sz="3600" dirty="0" smtClean="0"/>
              <a:t>j</a:t>
            </a:r>
            <a:r>
              <a:rPr lang="en-US" sz="3600" dirty="0" err="1" smtClean="0"/>
              <a:t>eravaju</a:t>
            </a:r>
            <a:r>
              <a:rPr lang="en-US" sz="3600" dirty="0" smtClean="0"/>
              <a:t> </a:t>
            </a:r>
            <a:r>
              <a:rPr lang="en-US" sz="3600" dirty="0" err="1"/>
              <a:t>svoje</a:t>
            </a:r>
            <a:r>
              <a:rPr lang="en-US" sz="3600" dirty="0"/>
              <a:t> </a:t>
            </a:r>
            <a:r>
              <a:rPr lang="en-US" sz="3600" dirty="0" smtClean="0"/>
              <a:t>u</a:t>
            </a:r>
            <a:r>
              <a:rPr lang="sl-SI" sz="3600" dirty="0"/>
              <a:t>š</a:t>
            </a:r>
            <a:r>
              <a:rPr lang="en-US" sz="3600" dirty="0" err="1" smtClean="0"/>
              <a:t>tede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prihvataju</a:t>
            </a:r>
            <a:r>
              <a:rPr lang="en-US" sz="3600" dirty="0"/>
              <a:t> </a:t>
            </a:r>
            <a:r>
              <a:rPr lang="en-US" sz="3600" dirty="0" err="1"/>
              <a:t>nove</a:t>
            </a:r>
            <a:r>
              <a:rPr lang="en-US" sz="3600" dirty="0"/>
              <a:t> </a:t>
            </a:r>
            <a:r>
              <a:rPr lang="en-US" sz="3600" dirty="0" err="1"/>
              <a:t>uslove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/>
            <a:r>
              <a:rPr lang="en-US" sz="3600" dirty="0" smtClean="0"/>
              <a:t>D</a:t>
            </a:r>
            <a:r>
              <a:rPr lang="sl-SI" sz="3600" dirty="0"/>
              <a:t>o</a:t>
            </a:r>
            <a:r>
              <a:rPr lang="en-US" sz="3600" dirty="0"/>
              <a:t> </a:t>
            </a:r>
            <a:r>
              <a:rPr lang="en-US" sz="3600" dirty="0" err="1" smtClean="0"/>
              <a:t>pove</a:t>
            </a:r>
            <a:r>
              <a:rPr lang="sl-SI" sz="3600" dirty="0"/>
              <a:t>ć</a:t>
            </a:r>
            <a:r>
              <a:rPr lang="en-US" sz="3600" dirty="0" err="1" smtClean="0"/>
              <a:t>anja</a:t>
            </a:r>
            <a:r>
              <a:rPr lang="en-US" sz="3600" dirty="0" smtClean="0"/>
              <a:t> </a:t>
            </a:r>
            <a:r>
              <a:rPr lang="en-US" sz="3600" dirty="0" err="1"/>
              <a:t>starog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 </a:t>
            </a:r>
            <a:r>
              <a:rPr lang="en-US" sz="3600" dirty="0" err="1" smtClean="0"/>
              <a:t>uop</a:t>
            </a:r>
            <a:r>
              <a:rPr lang="sl-SI" sz="3600" dirty="0"/>
              <a:t>š</a:t>
            </a:r>
            <a:r>
              <a:rPr lang="en-US" sz="3600" dirty="0" err="1" smtClean="0"/>
              <a:t>te</a:t>
            </a:r>
            <a:r>
              <a:rPr lang="en-US" sz="3600" dirty="0" smtClean="0"/>
              <a:t> </a:t>
            </a:r>
            <a:r>
              <a:rPr lang="en-US" sz="3600" dirty="0"/>
              <a:t>ne </a:t>
            </a:r>
            <a:r>
              <a:rPr lang="en-US" sz="3600" dirty="0" err="1"/>
              <a:t>dolazi</a:t>
            </a:r>
            <a:r>
              <a:rPr lang="en-US" sz="3600" dirty="0"/>
              <a:t>, </a:t>
            </a:r>
            <a:r>
              <a:rPr lang="en-US" sz="3600" dirty="0" err="1"/>
              <a:t>jer</a:t>
            </a:r>
            <a:r>
              <a:rPr lang="en-US" sz="3600" dirty="0"/>
              <a:t> </a:t>
            </a:r>
            <a:r>
              <a:rPr lang="en-US" sz="3600" dirty="0" err="1"/>
              <a:t>svrha</a:t>
            </a:r>
            <a:r>
              <a:rPr lang="en-US" sz="3600" dirty="0"/>
              <a:t> </a:t>
            </a:r>
            <a:r>
              <a:rPr lang="en-US" sz="3600" dirty="0" err="1"/>
              <a:t>konverzije</a:t>
            </a:r>
            <a:r>
              <a:rPr lang="en-US" sz="3600" dirty="0"/>
              <a:t> </a:t>
            </a:r>
            <a:r>
              <a:rPr lang="en-US" sz="3600" dirty="0" err="1"/>
              <a:t>nije</a:t>
            </a:r>
            <a:r>
              <a:rPr lang="en-US" sz="3600" dirty="0"/>
              <a:t> </a:t>
            </a:r>
            <a:r>
              <a:rPr lang="en-US" sz="3600" dirty="0" err="1" smtClean="0"/>
              <a:t>vra</a:t>
            </a:r>
            <a:r>
              <a:rPr lang="sl-SI" sz="3600" dirty="0" smtClean="0"/>
              <a:t>ć</a:t>
            </a:r>
            <a:r>
              <a:rPr lang="en-US" sz="3600" dirty="0" err="1" smtClean="0"/>
              <a:t>anje</a:t>
            </a:r>
            <a:r>
              <a:rPr lang="en-US" sz="3600" dirty="0" smtClean="0"/>
              <a:t> </a:t>
            </a:r>
            <a:r>
              <a:rPr lang="en-US" sz="3600" dirty="0" err="1"/>
              <a:t>duga</a:t>
            </a:r>
            <a:r>
              <a:rPr lang="en-US" sz="3600" dirty="0"/>
              <a:t>, </a:t>
            </a:r>
            <a:r>
              <a:rPr lang="en-US" sz="3600" dirty="0" err="1" smtClean="0"/>
              <a:t>ve</a:t>
            </a:r>
            <a:r>
              <a:rPr lang="sl-SI" sz="3600" dirty="0"/>
              <a:t>ć</a:t>
            </a:r>
            <a:r>
              <a:rPr lang="en-US" sz="3600" dirty="0" smtClean="0"/>
              <a:t> </a:t>
            </a:r>
            <a:r>
              <a:rPr lang="en-US" sz="3600" dirty="0" err="1" smtClean="0"/>
              <a:t>rastere</a:t>
            </a:r>
            <a:r>
              <a:rPr lang="sl-SI" sz="3600" dirty="0"/>
              <a:t>ć</a:t>
            </a:r>
            <a:r>
              <a:rPr lang="en-US" sz="3600" dirty="0" err="1" smtClean="0"/>
              <a:t>enje</a:t>
            </a:r>
            <a:r>
              <a:rPr lang="en-US" sz="3600" dirty="0" smtClean="0"/>
              <a:t> bud</a:t>
            </a:r>
            <a:r>
              <a:rPr lang="sl-SI" sz="3600" dirty="0"/>
              <a:t>ž</a:t>
            </a:r>
            <a:r>
              <a:rPr lang="en-US" sz="3600" dirty="0" smtClean="0"/>
              <a:t>eta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Posebnom</a:t>
            </a:r>
            <a:r>
              <a:rPr lang="en-US" sz="3600" dirty="0" smtClean="0"/>
              <a:t> </a:t>
            </a:r>
            <a:r>
              <a:rPr lang="en-US" sz="3600" dirty="0" err="1"/>
              <a:t>klauzolom</a:t>
            </a:r>
            <a:r>
              <a:rPr lang="en-US" sz="3600" dirty="0"/>
              <a:t> o </a:t>
            </a:r>
            <a:r>
              <a:rPr lang="en-US" sz="3600" dirty="0" err="1"/>
              <a:t>konverziji</a:t>
            </a:r>
            <a:r>
              <a:rPr lang="en-US" sz="3600" dirty="0"/>
              <a:t>,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en-US" sz="3600" dirty="0" err="1" smtClean="0"/>
              <a:t>ve</a:t>
            </a:r>
            <a:r>
              <a:rPr lang="sl-SI" sz="3600" dirty="0"/>
              <a:t>ć</a:t>
            </a:r>
            <a:r>
              <a:rPr lang="en-US" sz="3600" dirty="0" smtClean="0"/>
              <a:t> </a:t>
            </a:r>
            <a:r>
              <a:rPr lang="en-US" sz="3600" dirty="0" err="1"/>
              <a:t>pri</a:t>
            </a:r>
            <a:r>
              <a:rPr lang="en-US" sz="3600" dirty="0"/>
              <a:t> </a:t>
            </a:r>
            <a:r>
              <a:rPr lang="en-US" sz="3600" dirty="0" err="1"/>
              <a:t>upisu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 </a:t>
            </a:r>
            <a:r>
              <a:rPr lang="en-US" sz="3600" dirty="0" err="1"/>
              <a:t>osigurava</a:t>
            </a:r>
            <a:r>
              <a:rPr lang="en-US" sz="3600" dirty="0"/>
              <a:t> </a:t>
            </a:r>
            <a:r>
              <a:rPr lang="en-US" sz="3600" dirty="0" err="1"/>
              <a:t>sebi</a:t>
            </a:r>
            <a:r>
              <a:rPr lang="en-US" sz="3600" dirty="0"/>
              <a:t> </a:t>
            </a:r>
            <a:r>
              <a:rPr lang="en-US" sz="3600" dirty="0" err="1" smtClean="0"/>
              <a:t>pravo</a:t>
            </a:r>
            <a:r>
              <a:rPr lang="sr-Latn-ME" sz="3600" dirty="0" smtClean="0"/>
              <a:t> </a:t>
            </a:r>
            <a:r>
              <a:rPr lang="en-US" sz="3600" dirty="0" smtClean="0"/>
              <a:t>da </a:t>
            </a:r>
            <a:r>
              <a:rPr lang="en-US" sz="3600" dirty="0" err="1" smtClean="0"/>
              <a:t>vr</a:t>
            </a:r>
            <a:r>
              <a:rPr lang="sr-Latn-ME" sz="3600" dirty="0" smtClean="0"/>
              <a:t>š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konverziju</a:t>
            </a:r>
            <a:r>
              <a:rPr lang="en-US" sz="3600" dirty="0" smtClean="0"/>
              <a:t> </a:t>
            </a:r>
            <a:r>
              <a:rPr lang="en-US" sz="3600" dirty="0" err="1" smtClean="0"/>
              <a:t>duga</a:t>
            </a:r>
            <a:r>
              <a:rPr lang="en-US" sz="3600" dirty="0" smtClean="0"/>
              <a:t> </a:t>
            </a:r>
            <a:r>
              <a:rPr lang="en-US" sz="3600" dirty="0" err="1" smtClean="0"/>
              <a:t>posl</a:t>
            </a:r>
            <a:r>
              <a:rPr lang="sr-Latn-ME" sz="3600" dirty="0" smtClean="0"/>
              <a:t>ij</a:t>
            </a:r>
            <a:r>
              <a:rPr lang="en-US" sz="3600" dirty="0" smtClean="0"/>
              <a:t>e </a:t>
            </a:r>
            <a:r>
              <a:rPr lang="en-US" sz="3600" dirty="0" err="1" smtClean="0"/>
              <a:t>i</a:t>
            </a:r>
            <a:r>
              <a:rPr lang="sl-SI" sz="3600" dirty="0" smtClean="0"/>
              <a:t>z</a:t>
            </a:r>
            <a:r>
              <a:rPr lang="en-US" sz="3600" dirty="0" smtClean="0"/>
              <a:t>v</a:t>
            </a:r>
            <a:r>
              <a:rPr lang="sl-SI" sz="3600" dirty="0" smtClean="0"/>
              <a:t>j</a:t>
            </a:r>
            <a:r>
              <a:rPr lang="en-US" sz="3600" dirty="0" err="1" smtClean="0"/>
              <a:t>esnog</a:t>
            </a:r>
            <a:r>
              <a:rPr lang="en-US" sz="3600" dirty="0" smtClean="0"/>
              <a:t> du</a:t>
            </a:r>
            <a:r>
              <a:rPr lang="sl-SI" sz="3600" dirty="0"/>
              <a:t>ž</a:t>
            </a:r>
            <a:r>
              <a:rPr lang="en-US" sz="3600" dirty="0" err="1" smtClean="0"/>
              <a:t>eg</a:t>
            </a:r>
            <a:r>
              <a:rPr lang="en-US" sz="3600" dirty="0" smtClean="0"/>
              <a:t> </a:t>
            </a:r>
            <a:r>
              <a:rPr lang="sl-SI" sz="3600" dirty="0" smtClean="0"/>
              <a:t>il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kra</a:t>
            </a:r>
            <a:r>
              <a:rPr lang="sl-SI" sz="3600" dirty="0"/>
              <a:t>ć</a:t>
            </a:r>
            <a:r>
              <a:rPr lang="en-US" sz="3600" dirty="0" err="1" smtClean="0"/>
              <a:t>eg</a:t>
            </a:r>
            <a:r>
              <a:rPr lang="en-US" sz="3600" dirty="0" smtClean="0"/>
              <a:t> </a:t>
            </a:r>
            <a:r>
              <a:rPr lang="en-US" sz="3600" dirty="0" err="1" smtClean="0"/>
              <a:t>pe</a:t>
            </a:r>
            <a:r>
              <a:rPr lang="sl-SI" sz="3600" dirty="0" smtClean="0"/>
              <a:t>ri</a:t>
            </a:r>
            <a:r>
              <a:rPr lang="en-US" sz="3600" dirty="0" err="1" smtClean="0"/>
              <a:t>oda</a:t>
            </a:r>
            <a:r>
              <a:rPr lang="en-US" sz="3600" dirty="0" smtClean="0"/>
              <a:t>.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47133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A656-1DF9-4E8B-91AD-C5D752B5A94A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71268-20FD-4281-A582-0A488DD7230D}" type="slidenum">
              <a:rPr lang="en-US"/>
              <a:pPr/>
              <a:t>6</a:t>
            </a:fld>
            <a:endParaRPr lang="en-US"/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592428"/>
            <a:ext cx="10515600" cy="5584535"/>
          </a:xfrm>
        </p:spPr>
        <p:txBody>
          <a:bodyPr>
            <a:normAutofit/>
          </a:bodyPr>
          <a:lstStyle/>
          <a:p>
            <a:pPr algn="just"/>
            <a:r>
              <a:rPr lang="sr-Latn-ME" sz="3600" dirty="0" smtClean="0"/>
              <a:t>D</a:t>
            </a:r>
            <a:r>
              <a:rPr lang="en-US" sz="3600" dirty="0" err="1" smtClean="0"/>
              <a:t>anas</a:t>
            </a:r>
            <a:r>
              <a:rPr lang="en-US" sz="3600" dirty="0" smtClean="0"/>
              <a:t> </a:t>
            </a:r>
            <a:r>
              <a:rPr lang="sr-Latn-ME" sz="3600" dirty="0" smtClean="0"/>
              <a:t>se </a:t>
            </a:r>
            <a:r>
              <a:rPr lang="en-US" sz="3600" dirty="0" err="1" smtClean="0"/>
              <a:t>smatra</a:t>
            </a:r>
            <a:r>
              <a:rPr lang="en-US" sz="3600" dirty="0" smtClean="0"/>
              <a:t> </a:t>
            </a:r>
            <a:r>
              <a:rPr lang="en-US" sz="3600" dirty="0"/>
              <a:t>da </a:t>
            </a:r>
            <a:r>
              <a:rPr lang="en-US" sz="3600" b="1" dirty="0" err="1"/>
              <a:t>su</a:t>
            </a:r>
            <a:r>
              <a:rPr lang="en-US" sz="3600" b="1" dirty="0"/>
              <a:t> </a:t>
            </a:r>
            <a:r>
              <a:rPr lang="en-US" sz="3600" b="1" dirty="0" err="1"/>
              <a:t>rashodi</a:t>
            </a:r>
            <a:r>
              <a:rPr lang="en-US" sz="3600" b="1" dirty="0"/>
              <a:t> </a:t>
            </a:r>
            <a:r>
              <a:rPr lang="en-US" sz="3600" b="1" dirty="0" err="1"/>
              <a:t>po</a:t>
            </a:r>
            <a:r>
              <a:rPr lang="en-US" sz="3600" b="1" dirty="0"/>
              <a:t> </a:t>
            </a:r>
            <a:r>
              <a:rPr lang="en-US" sz="3600" b="1" dirty="0" err="1"/>
              <a:t>kamatama</a:t>
            </a:r>
            <a:r>
              <a:rPr lang="en-US" sz="3600" b="1" dirty="0"/>
              <a:t> </a:t>
            </a:r>
            <a:r>
              <a:rPr lang="en-US" sz="3600" b="1" dirty="0" err="1"/>
              <a:t>jedan</a:t>
            </a:r>
            <a:r>
              <a:rPr lang="en-US" sz="3600" b="1" dirty="0"/>
              <a:t> od </a:t>
            </a:r>
            <a:r>
              <a:rPr lang="en-US" sz="3600" b="1" dirty="0" err="1" smtClean="0"/>
              <a:t>zna</a:t>
            </a:r>
            <a:r>
              <a:rPr lang="sl-SI" sz="3600" b="1" dirty="0"/>
              <a:t>č</a:t>
            </a:r>
            <a:r>
              <a:rPr lang="en-US" sz="3600" b="1" dirty="0" err="1" smtClean="0"/>
              <a:t>ajanih</a:t>
            </a:r>
            <a:r>
              <a:rPr lang="en-US" sz="3600" b="1" dirty="0" smtClean="0"/>
              <a:t> </a:t>
            </a:r>
            <a:r>
              <a:rPr lang="en-US" sz="3600" b="1" dirty="0" err="1"/>
              <a:t>faktora</a:t>
            </a:r>
            <a:r>
              <a:rPr lang="en-US" sz="3600" b="1" dirty="0"/>
              <a:t> </a:t>
            </a:r>
            <a:r>
              <a:rPr lang="en-US" sz="3600" b="1" dirty="0" err="1"/>
              <a:t>stalnog</a:t>
            </a:r>
            <a:r>
              <a:rPr lang="en-US" sz="3600" b="1" dirty="0"/>
              <a:t> </a:t>
            </a:r>
            <a:r>
              <a:rPr lang="en-US" sz="3600" b="1" dirty="0" err="1"/>
              <a:t>rasta</a:t>
            </a:r>
            <a:r>
              <a:rPr lang="en-US" sz="3600" b="1" dirty="0"/>
              <a:t> </a:t>
            </a:r>
            <a:r>
              <a:rPr lang="en-US" sz="3600" b="1" dirty="0" err="1"/>
              <a:t>javnog</a:t>
            </a:r>
            <a:r>
              <a:rPr lang="en-US" sz="3600" b="1" dirty="0"/>
              <a:t> </a:t>
            </a:r>
            <a:r>
              <a:rPr lang="en-US" sz="3600" b="1" dirty="0" err="1"/>
              <a:t>duga</a:t>
            </a:r>
            <a:r>
              <a:rPr lang="en-US" sz="3600" b="1" dirty="0"/>
              <a:t>.</a:t>
            </a:r>
          </a:p>
          <a:p>
            <a:pPr algn="just"/>
            <a:r>
              <a:rPr lang="en-US" sz="3600" dirty="0"/>
              <a:t>U </a:t>
            </a:r>
            <a:r>
              <a:rPr lang="en-US" sz="3600" dirty="0" err="1"/>
              <a:t>pogledu</a:t>
            </a:r>
            <a:r>
              <a:rPr lang="en-US" sz="3600" dirty="0"/>
              <a:t> </a:t>
            </a:r>
            <a:r>
              <a:rPr lang="en-US" sz="3600" dirty="0" err="1"/>
              <a:t>prirode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uzrok</a:t>
            </a:r>
            <a:r>
              <a:rPr lang="sl-SI" sz="3600" dirty="0"/>
              <a:t>a</a:t>
            </a:r>
            <a:r>
              <a:rPr lang="en-US" sz="3600" dirty="0"/>
              <a:t> </a:t>
            </a:r>
            <a:r>
              <a:rPr lang="en-US" sz="3600" dirty="0" err="1"/>
              <a:t>nastanka</a:t>
            </a:r>
            <a:r>
              <a:rPr lang="en-US" sz="3600" dirty="0"/>
              <a:t>, a </a:t>
            </a:r>
            <a:r>
              <a:rPr lang="en-US" sz="3600" dirty="0" err="1"/>
              <a:t>zatim</a:t>
            </a:r>
            <a:r>
              <a:rPr lang="en-US" sz="3600" dirty="0"/>
              <a:t> </a:t>
            </a:r>
            <a:r>
              <a:rPr lang="en-US" sz="3600" dirty="0" err="1"/>
              <a:t>uloge</a:t>
            </a:r>
            <a:r>
              <a:rPr lang="en-US" sz="3600" dirty="0"/>
              <a:t> </a:t>
            </a:r>
            <a:r>
              <a:rPr lang="en-US" sz="3600" dirty="0" err="1"/>
              <a:t>javnog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 u </a:t>
            </a:r>
            <a:r>
              <a:rPr lang="en-US" sz="3600" dirty="0" err="1"/>
              <a:t>privredi</a:t>
            </a:r>
            <a:r>
              <a:rPr lang="en-US" sz="3600" dirty="0"/>
              <a:t>, </a:t>
            </a:r>
            <a:r>
              <a:rPr lang="en-US" sz="3600" dirty="0" err="1"/>
              <a:t>mogu</a:t>
            </a:r>
            <a:r>
              <a:rPr lang="en-US" sz="3600" dirty="0"/>
              <a:t> se </a:t>
            </a:r>
            <a:r>
              <a:rPr lang="en-US" sz="3600" dirty="0" err="1"/>
              <a:t>izdvojiti</a:t>
            </a:r>
            <a:r>
              <a:rPr lang="en-US" sz="3600" dirty="0"/>
              <a:t> </a:t>
            </a:r>
            <a:r>
              <a:rPr lang="en-US" sz="3600" dirty="0" err="1"/>
              <a:t>nekoliko</a:t>
            </a:r>
            <a:r>
              <a:rPr lang="en-US" sz="3600" dirty="0"/>
              <a:t> </a:t>
            </a:r>
            <a:r>
              <a:rPr lang="en-US" sz="3600" dirty="0" err="1"/>
              <a:t>osnovnih</a:t>
            </a:r>
            <a:r>
              <a:rPr lang="en-US" sz="3600" dirty="0"/>
              <a:t> </a:t>
            </a:r>
            <a:r>
              <a:rPr lang="en-US" sz="3600" dirty="0" err="1"/>
              <a:t>teorijskih</a:t>
            </a:r>
            <a:r>
              <a:rPr lang="en-US" sz="3600" dirty="0"/>
              <a:t> </a:t>
            </a:r>
            <a:r>
              <a:rPr lang="en-US" sz="3600" dirty="0" err="1"/>
              <a:t>pravaca</a:t>
            </a:r>
            <a:r>
              <a:rPr lang="en-US" sz="3600" dirty="0"/>
              <a:t>:</a:t>
            </a:r>
          </a:p>
          <a:p>
            <a:pPr algn="just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7862615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BF7FB-D2B9-4CE0-87B8-1B7B9E8C731E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D709-5F02-4D85-B336-672237598BE0}" type="slidenum">
              <a:rPr lang="en-US"/>
              <a:pPr/>
              <a:t>60</a:t>
            </a:fld>
            <a:endParaRPr lang="en-US"/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6975" y="592428"/>
            <a:ext cx="10606825" cy="5584535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400" dirty="0"/>
              <a:t>	</a:t>
            </a:r>
          </a:p>
          <a:p>
            <a:pPr algn="just">
              <a:lnSpc>
                <a:spcPct val="90000"/>
              </a:lnSpc>
            </a:pPr>
            <a:r>
              <a:rPr lang="en-US" sz="3600" dirty="0" err="1"/>
              <a:t>Postoji</a:t>
            </a:r>
            <a:r>
              <a:rPr lang="en-US" sz="3600" dirty="0"/>
              <a:t> </a:t>
            </a:r>
            <a:r>
              <a:rPr lang="en-US" sz="3600" dirty="0" err="1"/>
              <a:t>bitna</a:t>
            </a:r>
            <a:r>
              <a:rPr lang="en-US" sz="3600" dirty="0"/>
              <a:t> </a:t>
            </a:r>
            <a:r>
              <a:rPr lang="en-US" sz="3600" dirty="0" err="1"/>
              <a:t>razlika</a:t>
            </a:r>
            <a:r>
              <a:rPr lang="en-US" sz="3600" dirty="0"/>
              <a:t> </a:t>
            </a:r>
            <a:r>
              <a:rPr lang="en-US" sz="3600" dirty="0" err="1"/>
              <a:t>kod</a:t>
            </a:r>
            <a:r>
              <a:rPr lang="en-US" sz="3600" dirty="0"/>
              <a:t> </a:t>
            </a:r>
            <a:r>
              <a:rPr lang="en-US" sz="3600" dirty="0" err="1"/>
              <a:t>konverzije</a:t>
            </a:r>
            <a:r>
              <a:rPr lang="en-US" sz="3600" dirty="0"/>
              <a:t> </a:t>
            </a:r>
            <a:r>
              <a:rPr lang="en-US" sz="3600" dirty="0" err="1"/>
              <a:t>rentnih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amortizacioni</a:t>
            </a:r>
            <a:r>
              <a:rPr lang="sl-SI" sz="3600" dirty="0"/>
              <a:t>h</a:t>
            </a:r>
            <a:r>
              <a:rPr lang="en-US" sz="3600" dirty="0"/>
              <a:t> </a:t>
            </a:r>
            <a:r>
              <a:rPr lang="en-US" sz="3600" dirty="0" err="1"/>
              <a:t>dugova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lnSpc>
                <a:spcPct val="90000"/>
              </a:lnSpc>
            </a:pPr>
            <a:r>
              <a:rPr lang="en-US" sz="3600" dirty="0" err="1" smtClean="0"/>
              <a:t>Kod</a:t>
            </a:r>
            <a:r>
              <a:rPr lang="en-US" sz="3600" dirty="0" smtClean="0"/>
              <a:t> </a:t>
            </a:r>
            <a:r>
              <a:rPr lang="en-US" sz="3600" dirty="0" err="1"/>
              <a:t>rentnih</a:t>
            </a:r>
            <a:r>
              <a:rPr lang="en-US" sz="3600" dirty="0"/>
              <a:t> </a:t>
            </a:r>
            <a:r>
              <a:rPr lang="en-US" sz="3600" dirty="0" err="1"/>
              <a:t>dugova</a:t>
            </a:r>
            <a:r>
              <a:rPr lang="en-US" sz="3600" dirty="0"/>
              <a:t>, </a:t>
            </a:r>
            <a:r>
              <a:rPr lang="en-US" sz="3600" dirty="0" smtClean="0"/>
              <a:t>vid</a:t>
            </a:r>
            <a:r>
              <a:rPr lang="sr-Latn-ME" sz="3600" dirty="0" smtClean="0"/>
              <a:t>j</a:t>
            </a:r>
            <a:r>
              <a:rPr lang="en-US" sz="3600" dirty="0" err="1" smtClean="0"/>
              <a:t>eli</a:t>
            </a:r>
            <a:r>
              <a:rPr lang="en-US" sz="3600" dirty="0" smtClean="0"/>
              <a:t> </a:t>
            </a:r>
            <a:r>
              <a:rPr lang="en-US" sz="3600" dirty="0" err="1"/>
              <a:t>smo</a:t>
            </a:r>
            <a:r>
              <a:rPr lang="en-US" sz="3600" dirty="0"/>
              <a:t>,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en-US" sz="3600" dirty="0"/>
              <a:t>se </a:t>
            </a:r>
            <a:r>
              <a:rPr lang="en-US" sz="3600" dirty="0" err="1"/>
              <a:t>obavezala</a:t>
            </a:r>
            <a:r>
              <a:rPr lang="en-US" sz="3600" dirty="0"/>
              <a:t> da </a:t>
            </a:r>
            <a:r>
              <a:rPr lang="en-US" sz="3600" dirty="0" err="1"/>
              <a:t>uredno</a:t>
            </a:r>
            <a:r>
              <a:rPr lang="en-US" sz="3600" dirty="0"/>
              <a:t> </a:t>
            </a:r>
            <a:r>
              <a:rPr lang="en-US" sz="3600" dirty="0" err="1" smtClean="0"/>
              <a:t>pla</a:t>
            </a:r>
            <a:r>
              <a:rPr lang="sl-SI" sz="3600" dirty="0"/>
              <a:t>ć</a:t>
            </a:r>
            <a:r>
              <a:rPr lang="en-US" sz="3600" dirty="0" smtClean="0"/>
              <a:t>a </a:t>
            </a:r>
            <a:r>
              <a:rPr lang="en-US" sz="3600" dirty="0" err="1"/>
              <a:t>kamate</a:t>
            </a:r>
            <a:r>
              <a:rPr lang="en-US" sz="3600" dirty="0"/>
              <a:t> (</a:t>
            </a:r>
            <a:r>
              <a:rPr lang="en-US" sz="3600" dirty="0" err="1"/>
              <a:t>rentu</a:t>
            </a:r>
            <a:r>
              <a:rPr lang="en-US" sz="3600" dirty="0"/>
              <a:t>), </a:t>
            </a:r>
            <a:r>
              <a:rPr lang="en-US" sz="3600" dirty="0" err="1"/>
              <a:t>ali</a:t>
            </a:r>
            <a:r>
              <a:rPr lang="en-US" sz="3600" dirty="0"/>
              <a:t> </a:t>
            </a:r>
            <a:r>
              <a:rPr lang="en-US" sz="3600" dirty="0" err="1"/>
              <a:t>pri</a:t>
            </a:r>
            <a:r>
              <a:rPr lang="en-US" sz="3600" dirty="0"/>
              <a:t> tome </a:t>
            </a:r>
            <a:r>
              <a:rPr lang="en-US" sz="3600" dirty="0" err="1" smtClean="0"/>
              <a:t>zadr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en-US" sz="3600" dirty="0" err="1"/>
              <a:t>pravo</a:t>
            </a:r>
            <a:r>
              <a:rPr lang="en-US" sz="3600" dirty="0"/>
              <a:t> da </a:t>
            </a:r>
            <a:r>
              <a:rPr lang="en-US" sz="3600" dirty="0" err="1"/>
              <a:t>zajam</a:t>
            </a:r>
            <a:r>
              <a:rPr lang="en-US" sz="3600" dirty="0"/>
              <a:t> </a:t>
            </a:r>
            <a:r>
              <a:rPr lang="en-US" sz="3600" dirty="0" err="1"/>
              <a:t>vrati</a:t>
            </a:r>
            <a:r>
              <a:rPr lang="en-US" sz="3600" dirty="0"/>
              <a:t> u </a:t>
            </a:r>
            <a:r>
              <a:rPr lang="en-US" sz="3600" dirty="0" err="1"/>
              <a:t>svakom</a:t>
            </a:r>
            <a:r>
              <a:rPr lang="en-US" sz="3600" dirty="0"/>
              <a:t> </a:t>
            </a:r>
            <a:r>
              <a:rPr lang="en-US" sz="3600" dirty="0" err="1"/>
              <a:t>momentu</a:t>
            </a:r>
            <a:r>
              <a:rPr lang="en-US" sz="3600" dirty="0"/>
              <a:t> </a:t>
            </a:r>
            <a:r>
              <a:rPr lang="en-US" sz="3600" dirty="0" err="1"/>
              <a:t>kada</a:t>
            </a:r>
            <a:r>
              <a:rPr lang="en-US" sz="3600" dirty="0"/>
              <a:t> to </a:t>
            </a:r>
            <a:r>
              <a:rPr lang="en-US" sz="3600" dirty="0" err="1"/>
              <a:t>smatra</a:t>
            </a:r>
            <a:r>
              <a:rPr lang="en-US" sz="3600" dirty="0"/>
              <a:t> </a:t>
            </a:r>
            <a:r>
              <a:rPr lang="en-US" sz="3600" dirty="0" err="1"/>
              <a:t>pogodnim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lnSpc>
                <a:spcPct val="90000"/>
              </a:lnSpc>
            </a:pPr>
            <a:r>
              <a:rPr lang="en-US" sz="3600" dirty="0" err="1" smtClean="0"/>
              <a:t>Ovaj</a:t>
            </a:r>
            <a:r>
              <a:rPr lang="en-US" sz="3600" dirty="0" smtClean="0"/>
              <a:t> </a:t>
            </a:r>
            <a:r>
              <a:rPr lang="sl-SI" sz="3600" dirty="0"/>
              <a:t>o</a:t>
            </a:r>
            <a:r>
              <a:rPr lang="en-US" sz="3600" dirty="0" err="1"/>
              <a:t>blik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 </a:t>
            </a:r>
            <a:r>
              <a:rPr lang="en-US" sz="3600" dirty="0" err="1" smtClean="0"/>
              <a:t>omogu</a:t>
            </a:r>
            <a:r>
              <a:rPr lang="sl-SI" sz="3600" dirty="0"/>
              <a:t>ć</a:t>
            </a:r>
            <a:r>
              <a:rPr lang="en-US" sz="3600" dirty="0" smtClean="0"/>
              <a:t>ava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err="1" smtClean="0"/>
              <a:t>avi</a:t>
            </a:r>
            <a:r>
              <a:rPr lang="en-US" sz="3600" dirty="0" smtClean="0"/>
              <a:t> </a:t>
            </a:r>
            <a:r>
              <a:rPr lang="en-US" sz="3600" dirty="0"/>
              <a:t>da </a:t>
            </a:r>
            <a:r>
              <a:rPr lang="en-US" sz="3600" dirty="0" err="1"/>
              <a:t>svakog</a:t>
            </a:r>
            <a:r>
              <a:rPr lang="en-US" sz="3600" dirty="0"/>
              <a:t> momenta (</a:t>
            </a:r>
            <a:r>
              <a:rPr lang="en-US" sz="3600" dirty="0" err="1"/>
              <a:t>uz</a:t>
            </a:r>
            <a:r>
              <a:rPr lang="en-US" sz="3600" dirty="0"/>
              <a:t> </a:t>
            </a:r>
            <a:r>
              <a:rPr lang="en-US" sz="3600" dirty="0" err="1"/>
              <a:t>druge</a:t>
            </a:r>
            <a:r>
              <a:rPr lang="en-US" sz="3600" dirty="0"/>
              <a:t> </a:t>
            </a:r>
            <a:r>
              <a:rPr lang="en-US" sz="3600" dirty="0" err="1"/>
              <a:t>uslove</a:t>
            </a:r>
            <a:r>
              <a:rPr lang="en-US" sz="3600" dirty="0"/>
              <a:t>)</a:t>
            </a:r>
            <a:r>
              <a:rPr lang="sl-SI" sz="3600" dirty="0"/>
              <a:t> </a:t>
            </a:r>
            <a:r>
              <a:rPr lang="en-US" sz="3600" dirty="0" err="1"/>
              <a:t>svojim</a:t>
            </a:r>
            <a:r>
              <a:rPr lang="en-US" sz="3600" dirty="0"/>
              <a:t> </a:t>
            </a:r>
            <a:r>
              <a:rPr lang="en-US" sz="3600" dirty="0" err="1" smtClean="0"/>
              <a:t>pov</a:t>
            </a:r>
            <a:r>
              <a:rPr lang="sr-Latn-ME" sz="3600" dirty="0" smtClean="0"/>
              <a:t>j</a:t>
            </a:r>
            <a:r>
              <a:rPr lang="en-US" sz="3600" dirty="0" err="1" smtClean="0"/>
              <a:t>eriocima</a:t>
            </a:r>
            <a:r>
              <a:rPr lang="en-US" sz="3600" dirty="0" smtClean="0"/>
              <a:t> </a:t>
            </a:r>
            <a:r>
              <a:rPr lang="en-US" sz="3600" dirty="0" err="1"/>
              <a:t>nametne</a:t>
            </a:r>
            <a:r>
              <a:rPr lang="en-US" sz="3600" dirty="0"/>
              <a:t> </a:t>
            </a:r>
            <a:r>
              <a:rPr lang="en-US" sz="3600" dirty="0" err="1"/>
              <a:t>konverziju</a:t>
            </a:r>
            <a:r>
              <a:rPr lang="en-US" sz="3600" dirty="0"/>
              <a:t>.</a:t>
            </a:r>
          </a:p>
          <a:p>
            <a:pPr algn="just">
              <a:lnSpc>
                <a:spcPct val="90000"/>
              </a:lnSpc>
            </a:pPr>
            <a:r>
              <a:rPr lang="sl-SI" sz="3600" dirty="0"/>
              <a:t>Am</a:t>
            </a:r>
            <a:r>
              <a:rPr lang="en-US" sz="3600" dirty="0" err="1"/>
              <a:t>ortizacioni</a:t>
            </a:r>
            <a:r>
              <a:rPr lang="en-US" sz="3600" dirty="0"/>
              <a:t> </a:t>
            </a:r>
            <a:r>
              <a:rPr lang="en-US" sz="3600" dirty="0" err="1"/>
              <a:t>dugovi</a:t>
            </a:r>
            <a:r>
              <a:rPr lang="en-US" sz="3600" dirty="0"/>
              <a:t>, </a:t>
            </a:r>
            <a:r>
              <a:rPr lang="en-US" sz="3600" dirty="0" err="1"/>
              <a:t>zbog</a:t>
            </a:r>
            <a:r>
              <a:rPr lang="en-US" sz="3600" dirty="0"/>
              <a:t> </a:t>
            </a:r>
            <a:r>
              <a:rPr lang="sl-SI" sz="3600" dirty="0"/>
              <a:t>č</a:t>
            </a:r>
            <a:r>
              <a:rPr lang="sl-SI" sz="3600" dirty="0" smtClean="0"/>
              <a:t>vr</a:t>
            </a:r>
            <a:r>
              <a:rPr lang="en-US" sz="3600" dirty="0" err="1"/>
              <a:t>stog</a:t>
            </a:r>
            <a:r>
              <a:rPr lang="en-US" sz="3600" dirty="0"/>
              <a:t> </a:t>
            </a:r>
            <a:r>
              <a:rPr lang="en-US" sz="3600" dirty="0" err="1"/>
              <a:t>plana</a:t>
            </a:r>
            <a:r>
              <a:rPr lang="en-US" sz="3600" dirty="0"/>
              <a:t> </a:t>
            </a:r>
            <a:r>
              <a:rPr lang="en-US" sz="3600" dirty="0" err="1"/>
              <a:t>amortizacije</a:t>
            </a:r>
            <a:r>
              <a:rPr lang="en-US" sz="3600" dirty="0"/>
              <a:t>, bez </a:t>
            </a:r>
            <a:r>
              <a:rPr lang="en-US" sz="3600" dirty="0" err="1" smtClean="0"/>
              <a:t>izri</a:t>
            </a:r>
            <a:r>
              <a:rPr lang="sl-SI" sz="3600" dirty="0"/>
              <a:t>č</a:t>
            </a:r>
            <a:r>
              <a:rPr lang="en-US" sz="3600" dirty="0" err="1" smtClean="0"/>
              <a:t>ite</a:t>
            </a:r>
            <a:r>
              <a:rPr lang="en-US" sz="3600" dirty="0" smtClean="0"/>
              <a:t> </a:t>
            </a:r>
            <a:r>
              <a:rPr lang="en-US" sz="3600" dirty="0"/>
              <a:t>„</a:t>
            </a:r>
            <a:r>
              <a:rPr lang="en-US" sz="3600" dirty="0" err="1"/>
              <a:t>klauzule</a:t>
            </a:r>
            <a:r>
              <a:rPr lang="en-US" sz="3600" dirty="0"/>
              <a:t> o </a:t>
            </a:r>
            <a:r>
              <a:rPr lang="en-US" sz="3600" dirty="0" err="1"/>
              <a:t>konve</a:t>
            </a:r>
            <a:r>
              <a:rPr lang="sl-SI" sz="3600" dirty="0"/>
              <a:t>r</a:t>
            </a:r>
            <a:r>
              <a:rPr lang="en-US" sz="3600" dirty="0" err="1" smtClean="0"/>
              <a:t>zij</a:t>
            </a:r>
            <a:r>
              <a:rPr lang="sr-Latn-ME" sz="3600" dirty="0" smtClean="0"/>
              <a:t>i</a:t>
            </a:r>
            <a:r>
              <a:rPr lang="en-US" sz="3600" dirty="0" smtClean="0"/>
              <a:t>", </a:t>
            </a:r>
            <a:r>
              <a:rPr lang="en-US" sz="3600" dirty="0"/>
              <a:t>ne </a:t>
            </a:r>
            <a:r>
              <a:rPr lang="en-US" sz="3600" dirty="0" err="1" smtClean="0"/>
              <a:t>omogu</a:t>
            </a:r>
            <a:r>
              <a:rPr lang="sl-SI" sz="3600" dirty="0"/>
              <a:t>ć</a:t>
            </a:r>
            <a:r>
              <a:rPr lang="en-US" sz="3600" dirty="0" err="1" smtClean="0"/>
              <a:t>avaju</a:t>
            </a:r>
            <a:r>
              <a:rPr lang="en-US" sz="3600" dirty="0" smtClean="0"/>
              <a:t> </a:t>
            </a:r>
            <a:r>
              <a:rPr lang="en-US" sz="3600" dirty="0" err="1"/>
              <a:t>takav</a:t>
            </a:r>
            <a:r>
              <a:rPr lang="en-US" sz="3600" dirty="0"/>
              <a:t> </a:t>
            </a:r>
            <a:r>
              <a:rPr lang="en-US" sz="3600" dirty="0" err="1"/>
              <a:t>zahvat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err="1" smtClean="0"/>
              <a:t>ave</a:t>
            </a:r>
            <a:r>
              <a:rPr lang="en-US" sz="3600" dirty="0" err="1"/>
              <a:t>.</a:t>
            </a:r>
            <a:r>
              <a:rPr lang="en-US" sz="3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7921922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E90B2-5AFE-412D-804E-51344B7CE9AC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09F4A-E27B-40FB-82BC-23C048168C12}" type="slidenum">
              <a:rPr lang="en-US"/>
              <a:pPr/>
              <a:t>61</a:t>
            </a:fld>
            <a:endParaRPr lang="en-US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3944" y="283335"/>
            <a:ext cx="10709856" cy="5893628"/>
          </a:xfrm>
        </p:spPr>
        <p:txBody>
          <a:bodyPr>
            <a:normAutofit/>
          </a:bodyPr>
          <a:lstStyle/>
          <a:p>
            <a:pPr algn="just">
              <a:buFontTx/>
              <a:buNone/>
            </a:pPr>
            <a:r>
              <a:rPr lang="en-US" sz="3600" dirty="0" smtClean="0"/>
              <a:t> </a:t>
            </a:r>
            <a:r>
              <a:rPr lang="en-US" sz="3600" dirty="0"/>
              <a:t>VRSTE</a:t>
            </a:r>
            <a:r>
              <a:rPr lang="en-US" sz="3600" i="1" dirty="0"/>
              <a:t> </a:t>
            </a:r>
            <a:r>
              <a:rPr lang="en-US" sz="3600" dirty="0"/>
              <a:t>I OBLICI KONVERZIJE DUGOVA</a:t>
            </a:r>
          </a:p>
          <a:p>
            <a:pPr algn="just"/>
            <a:r>
              <a:rPr lang="en-US" sz="3600" dirty="0"/>
              <a:t>U </a:t>
            </a:r>
            <a:r>
              <a:rPr lang="en-US" sz="3600" dirty="0" err="1"/>
              <a:t>pogledu</a:t>
            </a:r>
            <a:r>
              <a:rPr lang="en-US" sz="3600" dirty="0"/>
              <a:t> </a:t>
            </a:r>
            <a:r>
              <a:rPr lang="en-US" sz="3600" dirty="0" err="1"/>
              <a:t>pravne</a:t>
            </a:r>
            <a:r>
              <a:rPr lang="en-US" sz="3600" dirty="0"/>
              <a:t> </a:t>
            </a:r>
            <a:r>
              <a:rPr lang="en-US" sz="3600" dirty="0" err="1"/>
              <a:t>refo</a:t>
            </a:r>
            <a:r>
              <a:rPr lang="sl-SI" sz="3600" dirty="0"/>
              <a:t>r</a:t>
            </a:r>
            <a:r>
              <a:rPr lang="en-US" sz="3600" dirty="0"/>
              <a:t>me </a:t>
            </a:r>
            <a:r>
              <a:rPr lang="en-US" sz="3600" dirty="0" err="1"/>
              <a:t>konverzija</a:t>
            </a:r>
            <a:r>
              <a:rPr lang="en-US" sz="3600" dirty="0"/>
              <a:t> </a:t>
            </a:r>
            <a:r>
              <a:rPr lang="en-US" sz="3600" dirty="0" err="1"/>
              <a:t>dugova</a:t>
            </a:r>
            <a:r>
              <a:rPr lang="en-US" sz="3600" dirty="0"/>
              <a:t> </a:t>
            </a:r>
            <a:r>
              <a:rPr lang="en-US" sz="3600" dirty="0" err="1" smtClean="0"/>
              <a:t>mo</a:t>
            </a:r>
            <a:r>
              <a:rPr lang="sl-SI" sz="3600" dirty="0"/>
              <a:t>ž</a:t>
            </a:r>
            <a:r>
              <a:rPr lang="en-US" sz="3600" dirty="0" smtClean="0"/>
              <a:t>e </a:t>
            </a:r>
            <a:r>
              <a:rPr lang="en-US" sz="3600" dirty="0"/>
              <a:t>se </a:t>
            </a:r>
            <a:r>
              <a:rPr lang="en-US" sz="3600" dirty="0" err="1"/>
              <a:t>javiti</a:t>
            </a:r>
            <a:r>
              <a:rPr lang="en-US" sz="3600" dirty="0"/>
              <a:t> u tri </a:t>
            </a:r>
            <a:r>
              <a:rPr lang="en-US" sz="3600" dirty="0" err="1"/>
              <a:t>oblika</a:t>
            </a:r>
            <a:r>
              <a:rPr lang="en-US" sz="3600" dirty="0"/>
              <a:t>: </a:t>
            </a:r>
            <a:endParaRPr lang="sl-SI" sz="3600" dirty="0"/>
          </a:p>
          <a:p>
            <a:pPr algn="just">
              <a:buFontTx/>
              <a:buNone/>
            </a:pPr>
            <a:r>
              <a:rPr lang="en-US" sz="3600" dirty="0"/>
              <a:t>a) </a:t>
            </a:r>
            <a:r>
              <a:rPr lang="en-US" sz="3600" dirty="0" err="1"/>
              <a:t>Dobrovoljna</a:t>
            </a:r>
            <a:r>
              <a:rPr lang="en-US" sz="3600" dirty="0"/>
              <a:t>,</a:t>
            </a:r>
          </a:p>
          <a:p>
            <a:pPr algn="just">
              <a:buFontTx/>
              <a:buNone/>
            </a:pPr>
            <a:r>
              <a:rPr lang="en-US" sz="3600" dirty="0"/>
              <a:t>b) </a:t>
            </a:r>
            <a:r>
              <a:rPr lang="en-US" sz="3600" dirty="0" err="1"/>
              <a:t>Prinudna</a:t>
            </a:r>
            <a:r>
              <a:rPr lang="en-US" sz="3600" dirty="0"/>
              <a:t>,	</a:t>
            </a:r>
          </a:p>
          <a:p>
            <a:pPr algn="just">
              <a:buFontTx/>
              <a:buNone/>
            </a:pPr>
            <a:r>
              <a:rPr lang="en-US" sz="3600" dirty="0"/>
              <a:t>c) </a:t>
            </a:r>
            <a:r>
              <a:rPr lang="en-US" sz="3600" dirty="0" err="1"/>
              <a:t>Konverzija</a:t>
            </a:r>
            <a:r>
              <a:rPr lang="en-US" sz="3600" dirty="0"/>
              <a:t> </a:t>
            </a:r>
            <a:r>
              <a:rPr lang="en-US" sz="3600" dirty="0" err="1"/>
              <a:t>novijeg</a:t>
            </a:r>
            <a:r>
              <a:rPr lang="en-US" sz="3600" dirty="0"/>
              <a:t> </a:t>
            </a:r>
            <a:r>
              <a:rPr lang="en-US" sz="3600" dirty="0" err="1"/>
              <a:t>perioda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533311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9C542-A39C-43E2-982A-22E9D20BAE69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A597-8A6B-4155-8CAB-BE2081A18E9F}" type="slidenum">
              <a:rPr lang="en-US"/>
              <a:pPr/>
              <a:t>62</a:t>
            </a:fld>
            <a:endParaRPr lang="en-US"/>
          </a:p>
        </p:txBody>
      </p:sp>
      <p:sp>
        <p:nvSpPr>
          <p:cNvPr id="456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8338" y="592428"/>
            <a:ext cx="10645462" cy="5584535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90000"/>
              </a:lnSpc>
            </a:pPr>
            <a:r>
              <a:rPr lang="en-US" sz="3900" b="1" dirty="0" err="1"/>
              <a:t>Dobrovo</a:t>
            </a:r>
            <a:r>
              <a:rPr lang="sl-SI" sz="3900" b="1" dirty="0"/>
              <a:t>l</a:t>
            </a:r>
            <a:r>
              <a:rPr lang="en-US" sz="3900" b="1" dirty="0" err="1"/>
              <a:t>jna</a:t>
            </a:r>
            <a:r>
              <a:rPr lang="en-US" sz="3900" b="1" dirty="0"/>
              <a:t> </a:t>
            </a:r>
            <a:r>
              <a:rPr lang="en-US" sz="3900" b="1" dirty="0" err="1"/>
              <a:t>konverz</a:t>
            </a:r>
            <a:r>
              <a:rPr lang="sl-SI" sz="3900" b="1" dirty="0"/>
              <a:t>ij</a:t>
            </a:r>
            <a:r>
              <a:rPr lang="en-US" sz="3900" b="1" dirty="0"/>
              <a:t>a </a:t>
            </a:r>
            <a:r>
              <a:rPr lang="en-US" sz="3900" dirty="0"/>
              <a:t>se </a:t>
            </a:r>
            <a:r>
              <a:rPr lang="en-US" sz="3900" dirty="0" err="1"/>
              <a:t>zasniva</a:t>
            </a:r>
            <a:r>
              <a:rPr lang="en-US" sz="3900" dirty="0"/>
              <a:t> </a:t>
            </a:r>
            <a:r>
              <a:rPr lang="en-US" sz="3900" dirty="0" err="1"/>
              <a:t>na</a:t>
            </a:r>
            <a:r>
              <a:rPr lang="en-US" sz="3900" dirty="0"/>
              <a:t> </a:t>
            </a:r>
            <a:r>
              <a:rPr lang="en-US" sz="3900" dirty="0" err="1"/>
              <a:t>obostranom</a:t>
            </a:r>
            <a:r>
              <a:rPr lang="en-US" sz="3900" dirty="0"/>
              <a:t> </a:t>
            </a:r>
            <a:r>
              <a:rPr lang="en-US" sz="3900" dirty="0" err="1"/>
              <a:t>sporazumu</a:t>
            </a:r>
            <a:r>
              <a:rPr lang="en-US" sz="3900" dirty="0"/>
              <a:t> </a:t>
            </a:r>
            <a:r>
              <a:rPr lang="en-US" sz="3900" dirty="0" smtClean="0"/>
              <a:t>dv</a:t>
            </a:r>
            <a:r>
              <a:rPr lang="sr-Latn-ME" sz="3900" dirty="0" smtClean="0"/>
              <a:t>ij</a:t>
            </a:r>
            <a:r>
              <a:rPr lang="en-US" sz="3900" dirty="0" smtClean="0"/>
              <a:t>e </a:t>
            </a:r>
            <a:r>
              <a:rPr lang="en-US" sz="3900" dirty="0" err="1"/>
              <a:t>strane</a:t>
            </a:r>
            <a:r>
              <a:rPr lang="en-US" sz="3900" dirty="0"/>
              <a:t> </a:t>
            </a:r>
            <a:r>
              <a:rPr lang="sl-SI" sz="3900" dirty="0" smtClean="0"/>
              <a:t> </a:t>
            </a:r>
            <a:r>
              <a:rPr lang="en-US" sz="3900" dirty="0"/>
              <a:t>o </a:t>
            </a:r>
            <a:r>
              <a:rPr lang="en-US" sz="3900" dirty="0" err="1"/>
              <a:t>zajmu</a:t>
            </a:r>
            <a:r>
              <a:rPr lang="en-US" sz="3900" dirty="0"/>
              <a:t>. </a:t>
            </a:r>
            <a:endParaRPr lang="sr-Latn-ME" sz="3900" dirty="0" smtClean="0"/>
          </a:p>
          <a:p>
            <a:pPr algn="just">
              <a:lnSpc>
                <a:spcPct val="90000"/>
              </a:lnSpc>
            </a:pPr>
            <a:r>
              <a:rPr lang="en-US" sz="3900" dirty="0" err="1" smtClean="0"/>
              <a:t>Kod</a:t>
            </a:r>
            <a:r>
              <a:rPr lang="en-US" sz="3900" dirty="0" smtClean="0"/>
              <a:t> </a:t>
            </a:r>
            <a:r>
              <a:rPr lang="en-US" sz="3900" dirty="0" err="1"/>
              <a:t>dobrovoljne</a:t>
            </a:r>
            <a:r>
              <a:rPr lang="en-US" sz="3900" dirty="0"/>
              <a:t> se </a:t>
            </a:r>
            <a:r>
              <a:rPr lang="en-US" sz="3900" dirty="0" err="1"/>
              <a:t>mogu</a:t>
            </a:r>
            <a:r>
              <a:rPr lang="en-US" sz="3900" dirty="0"/>
              <a:t> </a:t>
            </a:r>
            <a:r>
              <a:rPr lang="en-US" sz="3900" dirty="0" err="1"/>
              <a:t>javiti</a:t>
            </a:r>
            <a:r>
              <a:rPr lang="en-US" sz="3900" dirty="0"/>
              <a:t> </a:t>
            </a:r>
            <a:r>
              <a:rPr lang="en-US" sz="3900" dirty="0" err="1"/>
              <a:t>dva</a:t>
            </a:r>
            <a:r>
              <a:rPr lang="en-US" sz="3900" dirty="0"/>
              <a:t> </a:t>
            </a:r>
            <a:r>
              <a:rPr lang="en-US" sz="3900" dirty="0" err="1"/>
              <a:t>oblika</a:t>
            </a:r>
            <a:r>
              <a:rPr lang="en-US" sz="3900" dirty="0"/>
              <a:t>: </a:t>
            </a:r>
            <a:r>
              <a:rPr lang="en-US" sz="3900" dirty="0" err="1"/>
              <a:t>opciona</a:t>
            </a:r>
            <a:r>
              <a:rPr lang="en-US" sz="3900" dirty="0"/>
              <a:t> </a:t>
            </a:r>
            <a:r>
              <a:rPr lang="en-US" sz="3900" dirty="0" err="1"/>
              <a:t>i</a:t>
            </a:r>
            <a:r>
              <a:rPr lang="en-US" sz="3900" dirty="0"/>
              <a:t> </a:t>
            </a:r>
            <a:r>
              <a:rPr lang="en-US" sz="3900" dirty="0" err="1"/>
              <a:t>fakultauvna</a:t>
            </a:r>
            <a:r>
              <a:rPr lang="en-US" sz="3900" dirty="0"/>
              <a:t>. </a:t>
            </a:r>
            <a:endParaRPr lang="sr-Latn-ME" sz="3900" dirty="0" smtClean="0"/>
          </a:p>
          <a:p>
            <a:pPr algn="just">
              <a:lnSpc>
                <a:spcPct val="90000"/>
              </a:lnSpc>
            </a:pPr>
            <a:r>
              <a:rPr lang="en-US" sz="3900" dirty="0" err="1" smtClean="0"/>
              <a:t>Kod</a:t>
            </a:r>
            <a:r>
              <a:rPr lang="en-US" sz="3900" dirty="0" smtClean="0"/>
              <a:t> </a:t>
            </a:r>
            <a:r>
              <a:rPr lang="en-US" sz="3900" dirty="0" err="1"/>
              <a:t>opcione</a:t>
            </a:r>
            <a:r>
              <a:rPr lang="en-US" sz="3900" dirty="0"/>
              <a:t> </a:t>
            </a:r>
            <a:r>
              <a:rPr lang="en-US" sz="3900" dirty="0" err="1"/>
              <a:t>konverzije</a:t>
            </a:r>
            <a:r>
              <a:rPr lang="en-US" sz="3900" dirty="0"/>
              <a:t> </a:t>
            </a:r>
            <a:r>
              <a:rPr lang="en-US" sz="3900" dirty="0" err="1"/>
              <a:t>vlasnici</a:t>
            </a:r>
            <a:r>
              <a:rPr lang="en-US" sz="3900" dirty="0"/>
              <a:t> </a:t>
            </a:r>
            <a:r>
              <a:rPr lang="sl-SI" sz="3900" dirty="0" smtClean="0"/>
              <a:t>obveznica</a:t>
            </a:r>
            <a:r>
              <a:rPr lang="en-US" sz="3900" dirty="0" smtClean="0"/>
              <a:t> </a:t>
            </a:r>
            <a:r>
              <a:rPr lang="en-US" sz="3900" dirty="0" err="1" smtClean="0"/>
              <a:t>sam</a:t>
            </a:r>
            <a:r>
              <a:rPr lang="sr-Latn-ME" sz="3900" dirty="0" smtClean="0"/>
              <a:t>i</a:t>
            </a:r>
            <a:r>
              <a:rPr lang="en-US" sz="3900" dirty="0" smtClean="0"/>
              <a:t> </a:t>
            </a:r>
            <a:r>
              <a:rPr lang="en-US" sz="3900" dirty="0" err="1" smtClean="0"/>
              <a:t>odlu</a:t>
            </a:r>
            <a:r>
              <a:rPr lang="sl-SI" sz="3900" dirty="0"/>
              <a:t>č</a:t>
            </a:r>
            <a:r>
              <a:rPr lang="en-US" sz="3900" dirty="0" err="1" smtClean="0"/>
              <a:t>uju</a:t>
            </a:r>
            <a:r>
              <a:rPr lang="en-US" sz="3900" dirty="0" smtClean="0"/>
              <a:t> </a:t>
            </a:r>
            <a:r>
              <a:rPr lang="en-US" sz="3900" dirty="0"/>
              <a:t>da li </a:t>
            </a:r>
            <a:r>
              <a:rPr lang="en-US" sz="3900" dirty="0" err="1" smtClean="0"/>
              <a:t>prihvat</a:t>
            </a:r>
            <a:r>
              <a:rPr lang="sr-Latn-ME" sz="3900" dirty="0" smtClean="0"/>
              <a:t>aju</a:t>
            </a:r>
            <a:r>
              <a:rPr lang="en-US" sz="3900" dirty="0" smtClean="0"/>
              <a:t> </a:t>
            </a:r>
            <a:r>
              <a:rPr lang="en-US" sz="3900" dirty="0" err="1"/>
              <a:t>smanjenje</a:t>
            </a:r>
            <a:r>
              <a:rPr lang="en-US" sz="3900" dirty="0"/>
              <a:t> </a:t>
            </a:r>
            <a:r>
              <a:rPr lang="en-US" sz="3900" dirty="0" err="1"/>
              <a:t>kamata</a:t>
            </a:r>
            <a:r>
              <a:rPr lang="en-US" sz="3900" dirty="0"/>
              <a:t> </a:t>
            </a:r>
            <a:r>
              <a:rPr lang="en-US" sz="3900" dirty="0" err="1"/>
              <a:t>ili</a:t>
            </a:r>
            <a:r>
              <a:rPr lang="en-US" sz="3900" dirty="0"/>
              <a:t> </a:t>
            </a:r>
            <a:r>
              <a:rPr lang="en-US" sz="3900" dirty="0" err="1"/>
              <a:t>isplatu</a:t>
            </a:r>
            <a:r>
              <a:rPr lang="en-US" sz="3900" dirty="0"/>
              <a:t> </a:t>
            </a:r>
            <a:r>
              <a:rPr lang="en-US" sz="3900" dirty="0" err="1"/>
              <a:t>glavnice</a:t>
            </a:r>
            <a:r>
              <a:rPr lang="en-US" sz="3900" dirty="0"/>
              <a:t>. </a:t>
            </a:r>
            <a:endParaRPr lang="sr-Latn-ME" sz="3900" dirty="0" smtClean="0"/>
          </a:p>
          <a:p>
            <a:pPr algn="just">
              <a:lnSpc>
                <a:spcPct val="90000"/>
              </a:lnSpc>
            </a:pPr>
            <a:r>
              <a:rPr lang="en-US" sz="3900" dirty="0" err="1" smtClean="0"/>
              <a:t>Fakultativna</a:t>
            </a:r>
            <a:r>
              <a:rPr lang="en-US" sz="3900" dirty="0" smtClean="0"/>
              <a:t> </a:t>
            </a:r>
            <a:r>
              <a:rPr lang="en-US" sz="3900" dirty="0" err="1" smtClean="0"/>
              <a:t>omogu</a:t>
            </a:r>
            <a:r>
              <a:rPr lang="sl-SI" sz="3900" dirty="0"/>
              <a:t>ć</a:t>
            </a:r>
            <a:r>
              <a:rPr lang="en-US" sz="3900" dirty="0" smtClean="0"/>
              <a:t>ava </a:t>
            </a:r>
            <a:r>
              <a:rPr lang="en-US" sz="3900" dirty="0" err="1"/>
              <a:t>vlasniku</a:t>
            </a:r>
            <a:r>
              <a:rPr lang="en-US" sz="3900" dirty="0"/>
              <a:t> </a:t>
            </a:r>
            <a:r>
              <a:rPr lang="en-US" sz="3900" dirty="0" err="1"/>
              <a:t>obveznice</a:t>
            </a:r>
            <a:r>
              <a:rPr lang="en-US" sz="3900" dirty="0"/>
              <a:t> da ne da </a:t>
            </a:r>
            <a:r>
              <a:rPr lang="en-US" sz="3900" dirty="0" err="1"/>
              <a:t>svoju</a:t>
            </a:r>
            <a:r>
              <a:rPr lang="en-US" sz="3900" dirty="0"/>
              <a:t> </a:t>
            </a:r>
            <a:r>
              <a:rPr lang="en-US" sz="3900" dirty="0" err="1"/>
              <a:t>saglasnost</a:t>
            </a:r>
            <a:r>
              <a:rPr lang="en-US" sz="3900" dirty="0"/>
              <a:t> </a:t>
            </a:r>
            <a:r>
              <a:rPr lang="en-US" sz="3900" dirty="0" err="1"/>
              <a:t>na</a:t>
            </a:r>
            <a:r>
              <a:rPr lang="en-US" sz="3900" dirty="0"/>
              <a:t> </a:t>
            </a:r>
            <a:r>
              <a:rPr lang="en-US" sz="3900" dirty="0" err="1"/>
              <a:t>smanjenje</a:t>
            </a:r>
            <a:r>
              <a:rPr lang="en-US" sz="3900" dirty="0"/>
              <a:t> </a:t>
            </a:r>
            <a:r>
              <a:rPr lang="en-US" sz="3900" dirty="0" err="1"/>
              <a:t>kamate</a:t>
            </a:r>
            <a:r>
              <a:rPr lang="en-US" sz="3900" dirty="0"/>
              <a:t> </a:t>
            </a:r>
            <a:r>
              <a:rPr lang="en-US" sz="3900" dirty="0" err="1"/>
              <a:t>i</a:t>
            </a:r>
            <a:r>
              <a:rPr lang="en-US" sz="3900" dirty="0"/>
              <a:t> da </a:t>
            </a:r>
            <a:r>
              <a:rPr lang="en-US" sz="3900" dirty="0" err="1"/>
              <a:t>zad</a:t>
            </a:r>
            <a:r>
              <a:rPr lang="sl-SI" sz="3900" dirty="0" smtClean="0"/>
              <a:t>rž</a:t>
            </a:r>
            <a:r>
              <a:rPr lang="en-US" sz="3900" dirty="0" err="1" smtClean="0"/>
              <a:t>i</a:t>
            </a:r>
            <a:r>
              <a:rPr lang="en-US" sz="3900" dirty="0" smtClean="0"/>
              <a:t> </a:t>
            </a:r>
            <a:r>
              <a:rPr lang="en-US" sz="3900" dirty="0" err="1"/>
              <a:t>staru</a:t>
            </a:r>
            <a:r>
              <a:rPr lang="en-US" sz="3900" dirty="0"/>
              <a:t> </a:t>
            </a:r>
            <a:r>
              <a:rPr lang="en-US" sz="3900" dirty="0" err="1"/>
              <a:t>obveznicu</a:t>
            </a:r>
            <a:r>
              <a:rPr lang="en-US" sz="3900" dirty="0"/>
              <a:t>. </a:t>
            </a:r>
            <a:endParaRPr lang="sr-Latn-ME" sz="3900" dirty="0" smtClean="0"/>
          </a:p>
          <a:p>
            <a:pPr algn="just">
              <a:lnSpc>
                <a:spcPct val="90000"/>
              </a:lnSpc>
            </a:pPr>
            <a:r>
              <a:rPr lang="en-US" sz="3900" dirty="0" smtClean="0"/>
              <a:t>R</a:t>
            </a:r>
            <a:r>
              <a:rPr lang="sr-Latn-ME" sz="3900" dirty="0" smtClean="0"/>
              <a:t>ij</a:t>
            </a:r>
            <a:r>
              <a:rPr lang="en-US" sz="3900" dirty="0" err="1" smtClean="0"/>
              <a:t>etko</a:t>
            </a:r>
            <a:r>
              <a:rPr lang="en-US" sz="3900" dirty="0" smtClean="0"/>
              <a:t> </a:t>
            </a:r>
            <a:r>
              <a:rPr lang="en-US" sz="3900" dirty="0"/>
              <a:t>se </a:t>
            </a:r>
            <a:r>
              <a:rPr lang="en-US" sz="3900" dirty="0" err="1" smtClean="0"/>
              <a:t>primenjuj</a:t>
            </a:r>
            <a:r>
              <a:rPr lang="sr-Latn-ME" sz="3900" dirty="0" smtClean="0"/>
              <a:t>e</a:t>
            </a:r>
            <a:r>
              <a:rPr lang="en-US" sz="3900" dirty="0" smtClean="0"/>
              <a:t> </a:t>
            </a:r>
            <a:r>
              <a:rPr lang="en-US" sz="3900" dirty="0"/>
              <a:t>(</a:t>
            </a:r>
            <a:r>
              <a:rPr lang="en-US" sz="3900" dirty="0" err="1"/>
              <a:t>poslednji</a:t>
            </a:r>
            <a:r>
              <a:rPr lang="en-US" sz="3900" dirty="0"/>
              <a:t> put u </a:t>
            </a:r>
            <a:r>
              <a:rPr lang="en-US" sz="3900" dirty="0" err="1"/>
              <a:t>Engleskoj</a:t>
            </a:r>
            <a:r>
              <a:rPr lang="en-US" sz="3900" dirty="0"/>
              <a:t> 1844. </a:t>
            </a:r>
            <a:r>
              <a:rPr lang="en-US" sz="3900" dirty="0" err="1"/>
              <a:t>godine</a:t>
            </a:r>
            <a:r>
              <a:rPr lang="en-US" sz="3900" dirty="0"/>
              <a:t>).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67563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C28D1-EE9F-4B34-87AB-088930BF2D47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733DD-F8ED-424B-9EAC-6198FFC91F96}" type="slidenum">
              <a:rPr lang="en-US"/>
              <a:pPr/>
              <a:t>63</a:t>
            </a:fld>
            <a:endParaRPr lang="en-US"/>
          </a:p>
        </p:txBody>
      </p:sp>
      <p:sp>
        <p:nvSpPr>
          <p:cNvPr id="457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515155"/>
            <a:ext cx="10515600" cy="5661808"/>
          </a:xfrm>
        </p:spPr>
        <p:txBody>
          <a:bodyPr>
            <a:normAutofit/>
          </a:bodyPr>
          <a:lstStyle/>
          <a:p>
            <a:pPr algn="just"/>
            <a:r>
              <a:rPr lang="en-US" sz="3600" b="1" dirty="0" err="1"/>
              <a:t>Prinudna</a:t>
            </a:r>
            <a:r>
              <a:rPr lang="en-US" sz="3600" b="1" dirty="0"/>
              <a:t> </a:t>
            </a:r>
            <a:r>
              <a:rPr lang="en-US" sz="3600" b="1" dirty="0" err="1"/>
              <a:t>konverzija</a:t>
            </a:r>
            <a:r>
              <a:rPr lang="en-US" sz="3600" b="1" dirty="0"/>
              <a:t> </a:t>
            </a:r>
            <a:r>
              <a:rPr lang="en-US" sz="3600" dirty="0"/>
              <a:t>je </a:t>
            </a:r>
            <a:r>
              <a:rPr lang="en-US" sz="3600" dirty="0" err="1"/>
              <a:t>jednostrano</a:t>
            </a:r>
            <a:r>
              <a:rPr lang="en-US" sz="3600" dirty="0"/>
              <a:t> m</a:t>
            </a:r>
            <a:r>
              <a:rPr lang="sl-SI" sz="3600" dirty="0"/>
              <a:t>ij</a:t>
            </a:r>
            <a:r>
              <a:rPr lang="en-US" sz="3600" dirty="0" err="1"/>
              <a:t>enjanje</a:t>
            </a:r>
            <a:r>
              <a:rPr lang="en-US" sz="3600" dirty="0"/>
              <a:t> bi</a:t>
            </a:r>
            <a:r>
              <a:rPr lang="sl-SI" sz="3600" dirty="0"/>
              <a:t>l</a:t>
            </a:r>
            <a:r>
              <a:rPr lang="en-US" sz="3600" dirty="0"/>
              <a:t>o </a:t>
            </a:r>
            <a:r>
              <a:rPr lang="en-US" sz="3600" dirty="0" err="1"/>
              <a:t>kojeg</a:t>
            </a:r>
            <a:r>
              <a:rPr lang="en-US" sz="3600" dirty="0"/>
              <a:t> </a:t>
            </a:r>
            <a:r>
              <a:rPr lang="en-US" sz="3600" dirty="0" err="1"/>
              <a:t>elementa</a:t>
            </a:r>
            <a:r>
              <a:rPr lang="en-US" sz="3600" dirty="0"/>
              <a:t> u </a:t>
            </a:r>
            <a:r>
              <a:rPr lang="en-US" sz="3600" dirty="0" err="1"/>
              <a:t>javnom</a:t>
            </a:r>
            <a:r>
              <a:rPr lang="en-US" sz="3600" dirty="0"/>
              <a:t> </a:t>
            </a:r>
            <a:r>
              <a:rPr lang="en-US" sz="3600" dirty="0" err="1"/>
              <a:t>zajmu</a:t>
            </a:r>
            <a:r>
              <a:rPr lang="en-US" sz="3600" dirty="0"/>
              <a:t> od </a:t>
            </a:r>
            <a:r>
              <a:rPr lang="en-US" sz="3600" dirty="0" err="1"/>
              <a:t>strane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err="1" smtClean="0"/>
              <a:t>av</a:t>
            </a:r>
            <a:r>
              <a:rPr lang="sl-SI" sz="3600" dirty="0"/>
              <a:t>e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/>
            <a:r>
              <a:rPr lang="en-US" sz="3600" dirty="0" smtClean="0"/>
              <a:t>Ne </a:t>
            </a:r>
            <a:r>
              <a:rPr lang="en-US" sz="3600" dirty="0" err="1"/>
              <a:t>radi</a:t>
            </a:r>
            <a:r>
              <a:rPr lang="en-US" sz="3600" dirty="0"/>
              <a:t> se </a:t>
            </a:r>
            <a:r>
              <a:rPr lang="en-US" sz="3600" dirty="0" err="1"/>
              <a:t>samo</a:t>
            </a:r>
            <a:r>
              <a:rPr lang="en-US" sz="3600" dirty="0"/>
              <a:t> o </a:t>
            </a:r>
            <a:r>
              <a:rPr lang="en-US" sz="3600" dirty="0" err="1"/>
              <a:t>smanjenju</a:t>
            </a:r>
            <a:r>
              <a:rPr lang="en-US" sz="3600" dirty="0"/>
              <a:t> </a:t>
            </a:r>
            <a:r>
              <a:rPr lang="en-US" sz="3600" dirty="0" err="1"/>
              <a:t>kamate</a:t>
            </a:r>
            <a:r>
              <a:rPr lang="en-US" sz="3600" dirty="0"/>
              <a:t>, </a:t>
            </a:r>
            <a:r>
              <a:rPr lang="en-US" sz="3600" dirty="0" err="1" smtClean="0"/>
              <a:t>ve</a:t>
            </a:r>
            <a:r>
              <a:rPr lang="sl-SI" sz="3600" dirty="0"/>
              <a:t>ć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o m</a:t>
            </a:r>
            <a:r>
              <a:rPr lang="sl-SI" sz="3600" dirty="0"/>
              <a:t>ij</a:t>
            </a:r>
            <a:r>
              <a:rPr lang="en-US" sz="3600" dirty="0" err="1"/>
              <a:t>enjanju</a:t>
            </a:r>
            <a:r>
              <a:rPr lang="en-US" sz="3600" dirty="0"/>
              <a:t>  </a:t>
            </a:r>
            <a:r>
              <a:rPr lang="en-US" sz="3600" dirty="0" err="1"/>
              <a:t>roka</a:t>
            </a:r>
            <a:r>
              <a:rPr lang="sl-SI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, </a:t>
            </a:r>
            <a:r>
              <a:rPr lang="en-US" sz="3600" dirty="0" err="1" smtClean="0"/>
              <a:t>pla</a:t>
            </a:r>
            <a:r>
              <a:rPr lang="sl-SI" sz="3600" dirty="0"/>
              <a:t>ć</a:t>
            </a:r>
            <a:r>
              <a:rPr lang="en-US" sz="3600" dirty="0" err="1" smtClean="0"/>
              <a:t>anja</a:t>
            </a:r>
            <a:r>
              <a:rPr lang="en-US" sz="3600" dirty="0" smtClean="0"/>
              <a:t> </a:t>
            </a:r>
            <a:r>
              <a:rPr lang="en-US" sz="3600" dirty="0" err="1"/>
              <a:t>kamate</a:t>
            </a:r>
            <a:r>
              <a:rPr lang="en-US" sz="3600" dirty="0"/>
              <a:t> u </a:t>
            </a:r>
            <a:r>
              <a:rPr lang="en-US" sz="3600" dirty="0" err="1"/>
              <a:t>nekom</a:t>
            </a:r>
            <a:r>
              <a:rPr lang="en-US" sz="3600" dirty="0"/>
              <a:t> </a:t>
            </a:r>
            <a:r>
              <a:rPr lang="en-US" sz="3600" dirty="0" err="1"/>
              <a:t>drugom</a:t>
            </a:r>
            <a:r>
              <a:rPr lang="en-US" sz="3600" dirty="0"/>
              <a:t> </a:t>
            </a:r>
            <a:r>
              <a:rPr lang="en-US" sz="3600" dirty="0" err="1" smtClean="0"/>
              <a:t>obliku</a:t>
            </a:r>
            <a:r>
              <a:rPr lang="en-US" sz="3600" dirty="0" smtClean="0"/>
              <a:t>, </a:t>
            </a:r>
            <a:r>
              <a:rPr lang="en-US" sz="3600" dirty="0"/>
              <a:t>u </a:t>
            </a:r>
            <a:r>
              <a:rPr lang="en-US" sz="3600" dirty="0" err="1"/>
              <a:t>novim</a:t>
            </a:r>
            <a:r>
              <a:rPr lang="en-US" sz="3600" dirty="0"/>
              <a:t> </a:t>
            </a:r>
            <a:r>
              <a:rPr lang="en-US" sz="3600" dirty="0" err="1"/>
              <a:t>obveznicama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smtClean="0"/>
              <a:t>s</a:t>
            </a:r>
            <a:r>
              <a:rPr lang="sr-Latn-ME" sz="3600" dirty="0" smtClean="0"/>
              <a:t>l</a:t>
            </a:r>
            <a:r>
              <a:rPr lang="en-US" sz="3600" dirty="0" smtClean="0"/>
              <a:t>. </a:t>
            </a:r>
            <a:endParaRPr lang="en-US" sz="3600" dirty="0"/>
          </a:p>
          <a:p>
            <a:pPr algn="just"/>
            <a:r>
              <a:rPr lang="en-US" sz="3600" dirty="0" err="1" smtClean="0"/>
              <a:t>Prinudna</a:t>
            </a:r>
            <a:r>
              <a:rPr lang="en-US" sz="3600" dirty="0" smtClean="0"/>
              <a:t> </a:t>
            </a:r>
            <a:r>
              <a:rPr lang="en-US" sz="3600" dirty="0" err="1" smtClean="0"/>
              <a:t>konverzija</a:t>
            </a:r>
            <a:r>
              <a:rPr lang="en-US" sz="3600" dirty="0" smtClean="0"/>
              <a:t> ne </a:t>
            </a:r>
            <a:r>
              <a:rPr lang="en-US" sz="3600" dirty="0" err="1" smtClean="0"/>
              <a:t>stoji</a:t>
            </a:r>
            <a:r>
              <a:rPr lang="en-US" sz="3600" dirty="0" smtClean="0"/>
              <a:t> </a:t>
            </a:r>
            <a:r>
              <a:rPr lang="en-US" sz="3600" dirty="0" err="1" smtClean="0"/>
              <a:t>ni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kakvom</a:t>
            </a:r>
            <a:r>
              <a:rPr lang="en-US" sz="3600" dirty="0" smtClean="0"/>
              <a:t> </a:t>
            </a:r>
            <a:r>
              <a:rPr lang="en-US" sz="3600" dirty="0" err="1" smtClean="0"/>
              <a:t>pravnom</a:t>
            </a:r>
            <a:r>
              <a:rPr lang="en-US" sz="3600" dirty="0" smtClean="0"/>
              <a:t> </a:t>
            </a:r>
            <a:r>
              <a:rPr lang="en-US" sz="3600" dirty="0" err="1" smtClean="0"/>
              <a:t>osnovu</a:t>
            </a:r>
            <a:r>
              <a:rPr lang="en-US" sz="3600" dirty="0" smtClean="0"/>
              <a:t>, </a:t>
            </a:r>
            <a:r>
              <a:rPr lang="en-US" sz="3600" dirty="0" err="1" smtClean="0"/>
              <a:t>finansijska</a:t>
            </a:r>
            <a:r>
              <a:rPr lang="en-US" sz="3600" dirty="0" smtClean="0"/>
              <a:t> </a:t>
            </a:r>
            <a:r>
              <a:rPr lang="en-US" sz="3600" dirty="0" err="1" smtClean="0"/>
              <a:t>teorija</a:t>
            </a:r>
            <a:r>
              <a:rPr lang="sr-Latn-ME" sz="3600" dirty="0" smtClean="0"/>
              <a:t> ne podržava ovaj oblik konverzije.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2007051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B36C0-17B8-46A4-8497-19420B2BE32A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80BF4-58F2-4CD7-B6DF-D32BD026C89C}" type="slidenum">
              <a:rPr lang="en-US"/>
              <a:pPr/>
              <a:t>64</a:t>
            </a:fld>
            <a:endParaRPr lang="en-US"/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159099"/>
            <a:ext cx="10515600" cy="5017864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en-US" sz="3200" b="1" dirty="0" err="1" smtClean="0"/>
              <a:t>Konver</a:t>
            </a:r>
            <a:r>
              <a:rPr lang="sl-SI" sz="3200" b="1" dirty="0"/>
              <a:t>zij</a:t>
            </a:r>
            <a:r>
              <a:rPr lang="en-US" sz="3200" b="1" dirty="0"/>
              <a:t>a </a:t>
            </a:r>
            <a:r>
              <a:rPr lang="en-US" sz="3200" b="1" dirty="0" err="1"/>
              <a:t>nov</a:t>
            </a:r>
            <a:r>
              <a:rPr lang="sl-SI" sz="3200" b="1" dirty="0"/>
              <a:t>ij</a:t>
            </a:r>
            <a:r>
              <a:rPr lang="en-US" sz="3200" b="1" dirty="0" err="1"/>
              <a:t>eg</a:t>
            </a:r>
            <a:r>
              <a:rPr lang="en-US" sz="3200" b="1" dirty="0"/>
              <a:t> </a:t>
            </a:r>
            <a:r>
              <a:rPr lang="en-US" sz="3200" b="1" dirty="0" err="1"/>
              <a:t>razvoja</a:t>
            </a:r>
            <a:r>
              <a:rPr lang="en-US" sz="3200" b="1" dirty="0"/>
              <a:t> </a:t>
            </a:r>
            <a:r>
              <a:rPr lang="en-US" sz="3200" dirty="0" err="1" smtClean="0"/>
              <a:t>sadr</a:t>
            </a:r>
            <a:r>
              <a:rPr lang="sl-SI" sz="3200" dirty="0"/>
              <a:t>ž</a:t>
            </a:r>
            <a:r>
              <a:rPr lang="en-US" sz="3200" dirty="0" err="1" smtClean="0"/>
              <a:t>i</a:t>
            </a:r>
            <a:r>
              <a:rPr lang="en-US" sz="3200" dirty="0" smtClean="0"/>
              <a:t> </a:t>
            </a:r>
            <a:r>
              <a:rPr lang="en-US" sz="3200" dirty="0"/>
              <a:t>u </a:t>
            </a:r>
            <a:r>
              <a:rPr lang="en-US" sz="3200" dirty="0" err="1"/>
              <a:t>sebi</a:t>
            </a:r>
            <a:r>
              <a:rPr lang="en-US" sz="3200" dirty="0"/>
              <a:t> </a:t>
            </a:r>
            <a:r>
              <a:rPr lang="en-US" sz="3200" dirty="0" err="1"/>
              <a:t>elemente</a:t>
            </a:r>
            <a:r>
              <a:rPr lang="en-US" sz="3200" dirty="0"/>
              <a:t>, </a:t>
            </a:r>
            <a:r>
              <a:rPr lang="en-US" sz="3200" dirty="0" err="1"/>
              <a:t>kako</a:t>
            </a:r>
            <a:r>
              <a:rPr lang="en-US" sz="3200" dirty="0"/>
              <a:t> </a:t>
            </a:r>
            <a:r>
              <a:rPr lang="en-US" sz="3200" dirty="0" err="1"/>
              <a:t>prinude</a:t>
            </a:r>
            <a:r>
              <a:rPr lang="en-US" sz="3200" dirty="0"/>
              <a:t> </a:t>
            </a:r>
            <a:r>
              <a:rPr lang="en-US" sz="3200" dirty="0" err="1"/>
              <a:t>tako</a:t>
            </a:r>
            <a:r>
              <a:rPr lang="en-US" sz="3200" dirty="0"/>
              <a:t> </a:t>
            </a:r>
            <a:r>
              <a:rPr lang="sl-SI" sz="3200" dirty="0"/>
              <a:t>i d</a:t>
            </a:r>
            <a:r>
              <a:rPr lang="en-US" sz="3200" dirty="0" err="1"/>
              <a:t>obrovoljne</a:t>
            </a:r>
            <a:r>
              <a:rPr lang="en-US" sz="3200" dirty="0"/>
              <a:t> </a:t>
            </a:r>
            <a:r>
              <a:rPr lang="en-US" sz="3200" dirty="0" err="1"/>
              <a:t>konverzije</a:t>
            </a:r>
            <a:r>
              <a:rPr lang="en-US" sz="3200" dirty="0"/>
              <a:t>. </a:t>
            </a:r>
            <a:endParaRPr lang="sr-Latn-ME" sz="3200" dirty="0" smtClean="0"/>
          </a:p>
          <a:p>
            <a:pPr algn="just">
              <a:lnSpc>
                <a:spcPct val="90000"/>
              </a:lnSpc>
            </a:pPr>
            <a:r>
              <a:rPr lang="en-US" sz="3200" dirty="0" err="1" smtClean="0"/>
              <a:t>Ogromnim</a:t>
            </a:r>
            <a:r>
              <a:rPr lang="en-US" sz="3200" dirty="0" smtClean="0"/>
              <a:t> </a:t>
            </a:r>
            <a:r>
              <a:rPr lang="en-US" sz="3200" dirty="0" err="1"/>
              <a:t>porastom</a:t>
            </a:r>
            <a:r>
              <a:rPr lang="en-US" sz="3200" dirty="0"/>
              <a:t> </a:t>
            </a:r>
            <a:r>
              <a:rPr lang="en-US" sz="3200" dirty="0" err="1"/>
              <a:t>uticaja</a:t>
            </a:r>
            <a:r>
              <a:rPr lang="en-US" sz="3200" dirty="0"/>
              <a:t> </a:t>
            </a:r>
            <a:r>
              <a:rPr lang="en-US" sz="3200" dirty="0" err="1" smtClean="0"/>
              <a:t>dr</a:t>
            </a:r>
            <a:r>
              <a:rPr lang="sl-SI" sz="3200" dirty="0"/>
              <a:t>ž</a:t>
            </a:r>
            <a:r>
              <a:rPr lang="en-US" sz="3200" dirty="0" err="1" smtClean="0"/>
              <a:t>ave</a:t>
            </a:r>
            <a:r>
              <a:rPr lang="en-US" sz="3200" dirty="0" smtClean="0"/>
              <a:t> </a:t>
            </a:r>
            <a:r>
              <a:rPr lang="en-US" sz="3200" dirty="0"/>
              <a:t>u </a:t>
            </a:r>
            <a:r>
              <a:rPr lang="en-US" sz="3200" dirty="0" err="1"/>
              <a:t>privrednom</a:t>
            </a:r>
            <a:r>
              <a:rPr lang="en-US" sz="3200" dirty="0"/>
              <a:t> </a:t>
            </a:r>
            <a:r>
              <a:rPr lang="sl-SI" sz="3200" dirty="0"/>
              <a:t>ž</a:t>
            </a:r>
            <a:r>
              <a:rPr lang="en-US" sz="3200" dirty="0" err="1" smtClean="0"/>
              <a:t>ivotu</a:t>
            </a:r>
            <a:r>
              <a:rPr lang="en-US" sz="3200" dirty="0" smtClean="0"/>
              <a:t>,</a:t>
            </a:r>
            <a:r>
              <a:rPr lang="sr-Latn-ME" sz="3200" dirty="0" smtClean="0"/>
              <a:t> </a:t>
            </a:r>
            <a:r>
              <a:rPr lang="en-US" sz="3200" dirty="0" err="1" smtClean="0"/>
              <a:t>pretvaraju</a:t>
            </a:r>
            <a:r>
              <a:rPr lang="sl-SI" sz="3200" dirty="0"/>
              <a:t>ć</a:t>
            </a:r>
            <a:r>
              <a:rPr lang="en-US" sz="3200" dirty="0" err="1" smtClean="0"/>
              <a:t>i</a:t>
            </a:r>
            <a:r>
              <a:rPr lang="en-US" sz="3200" dirty="0" smtClean="0"/>
              <a:t> </a:t>
            </a:r>
            <a:r>
              <a:rPr lang="en-US" sz="3200" dirty="0"/>
              <a:t>se u </a:t>
            </a:r>
            <a:r>
              <a:rPr lang="en-US" sz="3200" dirty="0" err="1"/>
              <a:t>osnovnog</a:t>
            </a:r>
            <a:r>
              <a:rPr lang="en-US" sz="3200" dirty="0"/>
              <a:t> </a:t>
            </a:r>
            <a:r>
              <a:rPr lang="en-US" sz="3200" dirty="0" err="1"/>
              <a:t>regulatora</a:t>
            </a:r>
            <a:r>
              <a:rPr lang="en-US" sz="3200" dirty="0"/>
              <a:t> </a:t>
            </a:r>
            <a:r>
              <a:rPr lang="en-US" sz="3200" dirty="0" err="1"/>
              <a:t>privrednog</a:t>
            </a:r>
            <a:r>
              <a:rPr lang="en-US" sz="3200" dirty="0"/>
              <a:t> </a:t>
            </a:r>
            <a:r>
              <a:rPr lang="en-US" sz="3200" dirty="0" err="1"/>
              <a:t>razvoja</a:t>
            </a:r>
            <a:r>
              <a:rPr lang="en-US" sz="3200" dirty="0"/>
              <a:t>, </a:t>
            </a:r>
            <a:r>
              <a:rPr lang="en-US" sz="3200" dirty="0" err="1"/>
              <a:t>ona</a:t>
            </a:r>
            <a:r>
              <a:rPr lang="en-US" sz="3200" dirty="0"/>
              <a:t> </a:t>
            </a:r>
            <a:r>
              <a:rPr lang="en-US" sz="3200" dirty="0" err="1" smtClean="0"/>
              <a:t>mo</a:t>
            </a:r>
            <a:r>
              <a:rPr lang="sl-SI" sz="3200" dirty="0"/>
              <a:t>ž</a:t>
            </a:r>
            <a:r>
              <a:rPr lang="en-US" sz="3200" dirty="0" smtClean="0"/>
              <a:t>e </a:t>
            </a:r>
            <a:r>
              <a:rPr lang="en-US" sz="3200" dirty="0" err="1"/>
              <a:t>dovesti</a:t>
            </a:r>
            <a:r>
              <a:rPr lang="en-US" sz="3200" dirty="0"/>
              <a:t> do</a:t>
            </a:r>
            <a:r>
              <a:rPr lang="sl-SI" sz="3200" dirty="0"/>
              <a:t> </a:t>
            </a:r>
            <a:r>
              <a:rPr lang="en-US" sz="3200" dirty="0"/>
              <a:t>toga da </a:t>
            </a:r>
            <a:r>
              <a:rPr lang="en-US" sz="3200" dirty="0" err="1"/>
              <a:t>vlasnik</a:t>
            </a:r>
            <a:r>
              <a:rPr lang="en-US" sz="3200" dirty="0"/>
              <a:t> </a:t>
            </a:r>
            <a:r>
              <a:rPr lang="en-US" sz="3200" dirty="0" err="1"/>
              <a:t>obveznica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van </a:t>
            </a:r>
            <a:r>
              <a:rPr lang="en-US" sz="3200" dirty="0" err="1"/>
              <a:t>svog</a:t>
            </a:r>
            <a:r>
              <a:rPr lang="en-US" sz="3200" dirty="0"/>
              <a:t> </a:t>
            </a:r>
            <a:r>
              <a:rPr lang="en-US" sz="3200" dirty="0" err="1"/>
              <a:t>interesa</a:t>
            </a:r>
            <a:r>
              <a:rPr lang="en-US" sz="3200" dirty="0"/>
              <a:t> </a:t>
            </a:r>
            <a:r>
              <a:rPr lang="en-US" sz="3200" dirty="0" err="1"/>
              <a:t>pristaje</a:t>
            </a:r>
            <a:r>
              <a:rPr lang="en-US" sz="3200" dirty="0"/>
              <a:t> </a:t>
            </a:r>
            <a:r>
              <a:rPr lang="en-US" sz="3200" dirty="0" err="1"/>
              <a:t>na</a:t>
            </a:r>
            <a:r>
              <a:rPr lang="en-US" sz="3200" dirty="0"/>
              <a:t> </a:t>
            </a:r>
            <a:r>
              <a:rPr lang="en-US" sz="3200" dirty="0" err="1"/>
              <a:t>konverciju</a:t>
            </a:r>
            <a:r>
              <a:rPr lang="en-US" sz="3200" dirty="0"/>
              <a:t>. </a:t>
            </a:r>
            <a:endParaRPr lang="sr-Latn-ME" sz="3200" dirty="0" smtClean="0"/>
          </a:p>
          <a:p>
            <a:pPr algn="just">
              <a:lnSpc>
                <a:spcPct val="90000"/>
              </a:lnSpc>
            </a:pPr>
            <a:r>
              <a:rPr lang="en-US" sz="3200" dirty="0" err="1" smtClean="0"/>
              <a:t>Ovo</a:t>
            </a:r>
            <a:r>
              <a:rPr lang="en-US" sz="3200" dirty="0" smtClean="0"/>
              <a:t> </a:t>
            </a:r>
            <a:r>
              <a:rPr lang="en-US" sz="3200" dirty="0"/>
              <a:t>je </a:t>
            </a:r>
            <a:r>
              <a:rPr lang="en-US" sz="3200" dirty="0" err="1"/>
              <a:t>danas</a:t>
            </a:r>
            <a:r>
              <a:rPr lang="sl-SI" sz="3200" dirty="0"/>
              <a:t> </a:t>
            </a:r>
            <a:r>
              <a:rPr lang="en-US" sz="3200" dirty="0"/>
              <a:t>re</a:t>
            </a:r>
            <a:r>
              <a:rPr lang="sl-SI" sz="3200" dirty="0"/>
              <a:t>zu</a:t>
            </a:r>
            <a:r>
              <a:rPr lang="en-US" sz="3200" dirty="0" err="1"/>
              <a:t>ltat</a:t>
            </a:r>
            <a:r>
              <a:rPr lang="en-US" sz="3200" dirty="0"/>
              <a:t> </a:t>
            </a:r>
            <a:r>
              <a:rPr lang="en-US" sz="3200" dirty="0" err="1" smtClean="0"/>
              <a:t>izm</a:t>
            </a:r>
            <a:r>
              <a:rPr lang="sr-Latn-ME" sz="3200" dirty="0" smtClean="0"/>
              <a:t>j</a:t>
            </a:r>
            <a:r>
              <a:rPr lang="en-US" sz="3200" dirty="0" err="1" smtClean="0"/>
              <a:t>ene</a:t>
            </a:r>
            <a:r>
              <a:rPr lang="en-US" sz="3200" dirty="0" smtClean="0"/>
              <a:t> </a:t>
            </a:r>
            <a:r>
              <a:rPr lang="en-US" sz="3200" dirty="0" err="1"/>
              <a:t>finansijske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ekonomske</a:t>
            </a:r>
            <a:r>
              <a:rPr lang="en-US" sz="3200" dirty="0"/>
              <a:t> </a:t>
            </a:r>
            <a:r>
              <a:rPr lang="en-US" sz="3200" dirty="0" err="1"/>
              <a:t>politike</a:t>
            </a:r>
            <a:r>
              <a:rPr lang="en-US" sz="3200" dirty="0"/>
              <a:t> </a:t>
            </a:r>
            <a:r>
              <a:rPr lang="en-US" sz="3200" dirty="0" err="1"/>
              <a:t>savremene</a:t>
            </a:r>
            <a:r>
              <a:rPr lang="en-US" sz="3200" dirty="0"/>
              <a:t> </a:t>
            </a:r>
            <a:r>
              <a:rPr lang="en-US" sz="3200" dirty="0" smtClean="0"/>
              <a:t> </a:t>
            </a:r>
            <a:r>
              <a:rPr lang="en-US" sz="3200" dirty="0" err="1" smtClean="0"/>
              <a:t>dr</a:t>
            </a:r>
            <a:r>
              <a:rPr lang="sl-SI" sz="3200" dirty="0"/>
              <a:t>ž</a:t>
            </a:r>
            <a:r>
              <a:rPr lang="en-US" sz="3200" dirty="0" err="1" smtClean="0"/>
              <a:t>ave</a:t>
            </a:r>
            <a:r>
              <a:rPr lang="en-US" sz="3200" dirty="0" err="1"/>
              <a:t>.</a:t>
            </a:r>
            <a:r>
              <a:rPr lang="en-US" sz="3200" dirty="0"/>
              <a:t> </a:t>
            </a:r>
            <a:endParaRPr lang="sr-Latn-ME" sz="3200" dirty="0" smtClean="0"/>
          </a:p>
          <a:p>
            <a:pPr algn="just">
              <a:lnSpc>
                <a:spcPct val="90000"/>
              </a:lnSpc>
            </a:pPr>
            <a:r>
              <a:rPr lang="en-US" sz="3200" dirty="0" smtClean="0"/>
              <a:t>Da </a:t>
            </a:r>
            <a:r>
              <a:rPr lang="en-US" sz="3200" dirty="0"/>
              <a:t>bi se </a:t>
            </a:r>
            <a:r>
              <a:rPr lang="en-US" sz="3200" dirty="0" err="1"/>
              <a:t>mogao</a:t>
            </a:r>
            <a:r>
              <a:rPr lang="en-US" sz="3200" dirty="0"/>
              <a:t> </a:t>
            </a:r>
            <a:r>
              <a:rPr lang="en-US" sz="3200" dirty="0" err="1"/>
              <a:t>sprovesti</a:t>
            </a:r>
            <a:r>
              <a:rPr lang="en-US" sz="3200" dirty="0"/>
              <a:t> bi</a:t>
            </a:r>
            <a:r>
              <a:rPr lang="sl-SI" sz="3200" dirty="0"/>
              <a:t>l</a:t>
            </a:r>
            <a:r>
              <a:rPr lang="en-US" sz="3200" dirty="0"/>
              <a:t>o </a:t>
            </a:r>
            <a:r>
              <a:rPr lang="en-US" sz="3200" dirty="0" err="1"/>
              <a:t>koji</a:t>
            </a:r>
            <a:r>
              <a:rPr lang="en-US" sz="3200" dirty="0"/>
              <a:t> </a:t>
            </a:r>
            <a:r>
              <a:rPr lang="en-US" sz="3200" dirty="0" err="1"/>
              <a:t>oblik</a:t>
            </a:r>
            <a:r>
              <a:rPr lang="en-US" sz="3200" dirty="0"/>
              <a:t> </a:t>
            </a:r>
            <a:r>
              <a:rPr lang="en-US" sz="3200" dirty="0" err="1"/>
              <a:t>konverzije</a:t>
            </a:r>
            <a:r>
              <a:rPr lang="en-US" sz="3200" dirty="0"/>
              <a:t>, </a:t>
            </a:r>
            <a:r>
              <a:rPr lang="en-US" sz="3200" dirty="0" err="1"/>
              <a:t>potrebno</a:t>
            </a:r>
            <a:r>
              <a:rPr lang="en-US" sz="3200" dirty="0"/>
              <a:t> je da </a:t>
            </a:r>
            <a:r>
              <a:rPr lang="en-US" sz="3200" dirty="0" err="1" smtClean="0"/>
              <a:t>postoje</a:t>
            </a:r>
            <a:r>
              <a:rPr lang="sr-Latn-ME" sz="3200" dirty="0" smtClean="0"/>
              <a:t> </a:t>
            </a:r>
            <a:r>
              <a:rPr lang="sl-SI" sz="3200" dirty="0"/>
              <a:t>	</a:t>
            </a:r>
            <a:r>
              <a:rPr lang="en-US" sz="3200" dirty="0" err="1"/>
              <a:t>prethodno</a:t>
            </a:r>
            <a:r>
              <a:rPr lang="en-US" sz="3200" dirty="0"/>
              <a:t> </a:t>
            </a:r>
            <a:r>
              <a:rPr lang="en-US" sz="3200" dirty="0" err="1"/>
              <a:t>ostvareni</a:t>
            </a:r>
            <a:r>
              <a:rPr lang="en-US" sz="3200" dirty="0"/>
              <a:t> </a:t>
            </a:r>
            <a:r>
              <a:rPr lang="en-US" sz="3200" dirty="0" err="1"/>
              <a:t>predusl</a:t>
            </a:r>
            <a:r>
              <a:rPr lang="sl-SI" sz="3200" dirty="0"/>
              <a:t>o</a:t>
            </a:r>
            <a:r>
              <a:rPr lang="en-US" sz="3200" dirty="0"/>
              <a:t>vi </a:t>
            </a:r>
            <a:r>
              <a:rPr lang="en-US" sz="3200" dirty="0" err="1"/>
              <a:t>za</a:t>
            </a:r>
            <a:r>
              <a:rPr lang="en-US" sz="3200" dirty="0"/>
              <a:t> to. </a:t>
            </a:r>
          </a:p>
          <a:p>
            <a:pPr>
              <a:lnSpc>
                <a:spcPct val="90000"/>
              </a:lnSpc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11589950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08E2B-F3D6-453E-88E1-7A8AEFB0E569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09BC5-7C57-41AA-9842-82C59FFD3A94}" type="slidenum">
              <a:rPr lang="en-US"/>
              <a:pPr/>
              <a:t>65</a:t>
            </a:fld>
            <a:endParaRPr lang="en-US"/>
          </a:p>
        </p:txBody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643944"/>
            <a:ext cx="10515600" cy="5533019"/>
          </a:xfrm>
        </p:spPr>
        <p:txBody>
          <a:bodyPr>
            <a:normAutofit fontScale="92500"/>
          </a:bodyPr>
          <a:lstStyle/>
          <a:p>
            <a:pPr marL="609600" indent="-609600" algn="just">
              <a:buNone/>
            </a:pPr>
            <a:r>
              <a:rPr lang="sr-Latn-ME" sz="3600" dirty="0" smtClean="0"/>
              <a:t> </a:t>
            </a:r>
            <a:r>
              <a:rPr lang="en-US" sz="3600" dirty="0" smtClean="0"/>
              <a:t>AM</a:t>
            </a:r>
            <a:r>
              <a:rPr lang="sl-SI" sz="3600" dirty="0"/>
              <a:t>O</a:t>
            </a:r>
            <a:r>
              <a:rPr lang="en-US" sz="3600" dirty="0"/>
              <a:t>RTIZACIJA JAVNOG </a:t>
            </a:r>
            <a:r>
              <a:rPr lang="en-US" sz="3600" dirty="0" smtClean="0"/>
              <a:t>DUGA</a:t>
            </a:r>
            <a:endParaRPr lang="sr-Latn-ME" sz="3600" dirty="0" smtClean="0"/>
          </a:p>
          <a:p>
            <a:pPr marL="609600" indent="-609600" algn="just">
              <a:buNone/>
            </a:pPr>
            <a:r>
              <a:rPr lang="sl-SI" dirty="0" smtClean="0"/>
              <a:t>I </a:t>
            </a:r>
            <a:r>
              <a:rPr lang="en-US" dirty="0"/>
              <a:t>) FAKTORI AMORTIZAC</a:t>
            </a:r>
            <a:r>
              <a:rPr lang="sl-SI" dirty="0"/>
              <a:t>IJ</a:t>
            </a:r>
            <a:r>
              <a:rPr lang="en-US" dirty="0"/>
              <a:t>E DUGOVA</a:t>
            </a:r>
          </a:p>
          <a:p>
            <a:pPr algn="just"/>
            <a:r>
              <a:rPr lang="en-US" sz="3600" dirty="0" err="1" smtClean="0"/>
              <a:t>Amortizacija</a:t>
            </a:r>
            <a:r>
              <a:rPr lang="en-US" sz="3600" dirty="0" smtClean="0"/>
              <a:t> </a:t>
            </a:r>
            <a:r>
              <a:rPr lang="en-US" sz="3600" dirty="0" err="1"/>
              <a:t>il</a:t>
            </a:r>
            <a:r>
              <a:rPr lang="sl-SI" sz="3600" dirty="0"/>
              <a:t>i</a:t>
            </a:r>
            <a:r>
              <a:rPr lang="en-US" sz="3600" dirty="0"/>
              <a:t> </a:t>
            </a:r>
            <a:r>
              <a:rPr lang="en-US" sz="3600" dirty="0" err="1" smtClean="0"/>
              <a:t>ga</a:t>
            </a:r>
            <a:r>
              <a:rPr lang="sl-SI" sz="3600" dirty="0"/>
              <a:t>š</a:t>
            </a:r>
            <a:r>
              <a:rPr lang="en-US" sz="3600" dirty="0" err="1" smtClean="0"/>
              <a:t>enje</a:t>
            </a:r>
            <a:r>
              <a:rPr lang="en-US" sz="3600" dirty="0" smtClean="0"/>
              <a:t> </a:t>
            </a:r>
            <a:r>
              <a:rPr lang="en-US" sz="3600" dirty="0" err="1"/>
              <a:t>duga</a:t>
            </a:r>
            <a:r>
              <a:rPr lang="en-US" sz="3600" dirty="0"/>
              <a:t> je </a:t>
            </a:r>
            <a:r>
              <a:rPr lang="en-US" sz="3600" dirty="0" err="1" smtClean="0"/>
              <a:t>zavr</a:t>
            </a:r>
            <a:r>
              <a:rPr lang="sl-SI" sz="3600" dirty="0"/>
              <a:t>š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/>
              <a:t>faza</a:t>
            </a:r>
            <a:r>
              <a:rPr lang="en-US" sz="3600" dirty="0"/>
              <a:t> u </a:t>
            </a:r>
            <a:r>
              <a:rPr lang="en-US" sz="3600" dirty="0" err="1"/>
              <a:t>finansiranju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err="1" smtClean="0"/>
              <a:t>ave</a:t>
            </a:r>
            <a:r>
              <a:rPr lang="en-US" sz="3600" dirty="0" smtClean="0"/>
              <a:t> </a:t>
            </a:r>
            <a:r>
              <a:rPr lang="en-US" sz="3600" dirty="0" err="1"/>
              <a:t>ovim</a:t>
            </a:r>
            <a:r>
              <a:rPr lang="en-US" sz="3600" dirty="0"/>
              <a:t> </a:t>
            </a:r>
            <a:r>
              <a:rPr lang="en-US" sz="3600" dirty="0" err="1"/>
              <a:t>sredstvima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Amoriizacija</a:t>
            </a:r>
            <a:r>
              <a:rPr lang="en-US" sz="3600" dirty="0" smtClean="0"/>
              <a:t> </a:t>
            </a:r>
            <a:r>
              <a:rPr lang="en-US" sz="3600" dirty="0" err="1"/>
              <a:t>predstavlja</a:t>
            </a:r>
            <a:r>
              <a:rPr lang="en-US" sz="3600" dirty="0"/>
              <a:t> </a:t>
            </a:r>
            <a:r>
              <a:rPr lang="en-US" sz="3600" dirty="0" err="1" smtClean="0"/>
              <a:t>vra</a:t>
            </a:r>
            <a:r>
              <a:rPr lang="sl-SI" sz="3600" dirty="0"/>
              <a:t>ć</a:t>
            </a:r>
            <a:r>
              <a:rPr lang="en-US" sz="3600" dirty="0" err="1" smtClean="0"/>
              <a:t>anje</a:t>
            </a:r>
            <a:r>
              <a:rPr lang="en-US" sz="3600" dirty="0" smtClean="0"/>
              <a:t> </a:t>
            </a:r>
            <a:r>
              <a:rPr lang="en-US" sz="3600" dirty="0" err="1"/>
              <a:t>duga</a:t>
            </a:r>
            <a:r>
              <a:rPr lang="en-US" sz="3600" dirty="0"/>
              <a:t> u </a:t>
            </a:r>
            <a:r>
              <a:rPr lang="en-US" sz="3600" dirty="0" err="1"/>
              <a:t>obliku</a:t>
            </a:r>
            <a:r>
              <a:rPr lang="en-US" sz="3600" dirty="0"/>
              <a:t> </a:t>
            </a:r>
            <a:r>
              <a:rPr lang="en-US" sz="3600" dirty="0" err="1"/>
              <a:t>kamate</a:t>
            </a:r>
            <a:r>
              <a:rPr lang="en-US" sz="3600" dirty="0"/>
              <a:t> </a:t>
            </a:r>
            <a:r>
              <a:rPr lang="sl-SI" sz="3600" dirty="0"/>
              <a:t>i</a:t>
            </a:r>
            <a:r>
              <a:rPr lang="en-US" sz="3600" dirty="0"/>
              <a:t> </a:t>
            </a:r>
            <a:r>
              <a:rPr lang="en-US" sz="3600" dirty="0" err="1"/>
              <a:t>otplate</a:t>
            </a:r>
            <a:r>
              <a:rPr lang="en-US" sz="3600" dirty="0"/>
              <a:t> (</a:t>
            </a:r>
            <a:r>
              <a:rPr lang="en-US" sz="3600" dirty="0" err="1"/>
              <a:t>anuiteta</a:t>
            </a:r>
            <a:r>
              <a:rPr lang="en-US" sz="3600" dirty="0"/>
              <a:t>).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Vra</a:t>
            </a:r>
            <a:r>
              <a:rPr lang="sl-SI" sz="3600" dirty="0"/>
              <a:t>ć</a:t>
            </a:r>
            <a:r>
              <a:rPr lang="en-US" sz="3600" dirty="0" err="1" smtClean="0"/>
              <a:t>anje</a:t>
            </a:r>
            <a:r>
              <a:rPr lang="en-US" sz="3600" dirty="0" smtClean="0"/>
              <a:t> </a:t>
            </a:r>
            <a:r>
              <a:rPr lang="en-US" sz="3600" dirty="0" err="1"/>
              <a:t>prikupljenih</a:t>
            </a:r>
            <a:r>
              <a:rPr lang="en-US" sz="3600" dirty="0"/>
              <a:t> </a:t>
            </a:r>
            <a:r>
              <a:rPr lang="en-US" sz="3600" dirty="0" err="1"/>
              <a:t>sredstava</a:t>
            </a:r>
            <a:r>
              <a:rPr lang="en-US" sz="3600" dirty="0"/>
              <a:t> </a:t>
            </a:r>
            <a:r>
              <a:rPr lang="en-US" sz="3600" dirty="0" err="1" smtClean="0"/>
              <a:t>vr</a:t>
            </a:r>
            <a:r>
              <a:rPr lang="sl-SI" sz="3600" dirty="0"/>
              <a:t>š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/>
              <a:t>se </a:t>
            </a:r>
            <a:r>
              <a:rPr lang="en-US" sz="3600" dirty="0" err="1"/>
              <a:t>iz</a:t>
            </a:r>
            <a:r>
              <a:rPr lang="en-US" sz="3600" dirty="0"/>
              <a:t> </a:t>
            </a:r>
            <a:r>
              <a:rPr lang="en-US" sz="3600" dirty="0" err="1"/>
              <a:t>sredstava</a:t>
            </a:r>
            <a:r>
              <a:rPr lang="en-US" sz="3600" dirty="0"/>
              <a:t> </a:t>
            </a:r>
            <a:r>
              <a:rPr lang="en-US" sz="3600" dirty="0" err="1"/>
              <a:t>formiranih</a:t>
            </a:r>
            <a:r>
              <a:rPr lang="en-US" sz="3600" dirty="0"/>
              <a:t> </a:t>
            </a:r>
            <a:r>
              <a:rPr lang="en-US" sz="3600" dirty="0" err="1"/>
              <a:t>porezima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drugim</a:t>
            </a:r>
            <a:r>
              <a:rPr lang="en-US" sz="3600" dirty="0"/>
              <a:t> </a:t>
            </a:r>
            <a:r>
              <a:rPr lang="en-US" sz="3600" dirty="0" err="1"/>
              <a:t>redovnim</a:t>
            </a:r>
            <a:r>
              <a:rPr lang="en-US" sz="3600" dirty="0"/>
              <a:t> </a:t>
            </a:r>
            <a:r>
              <a:rPr lang="en-US" sz="3600" dirty="0" err="1"/>
              <a:t>javnim</a:t>
            </a:r>
            <a:r>
              <a:rPr lang="en-US" sz="3600" dirty="0"/>
              <a:t> </a:t>
            </a:r>
            <a:r>
              <a:rPr lang="en-US" sz="3600" dirty="0" err="1"/>
              <a:t>prihodima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Amortizacija</a:t>
            </a:r>
            <a:r>
              <a:rPr lang="en-US" sz="3600" dirty="0" smtClean="0"/>
              <a:t> </a:t>
            </a:r>
            <a:r>
              <a:rPr lang="en-US" sz="3600" dirty="0" err="1"/>
              <a:t>zajma</a:t>
            </a:r>
            <a:r>
              <a:rPr lang="en-US" sz="3600" dirty="0"/>
              <a:t> je </a:t>
            </a:r>
            <a:r>
              <a:rPr lang="en-US" sz="3600" dirty="0" smtClean="0"/>
              <a:t>obi</a:t>
            </a:r>
            <a:r>
              <a:rPr lang="sl-SI" sz="3600" dirty="0"/>
              <a:t>č</a:t>
            </a:r>
            <a:r>
              <a:rPr lang="en-US" sz="3600" dirty="0" smtClean="0"/>
              <a:t>no </a:t>
            </a:r>
            <a:r>
              <a:rPr lang="en-US" sz="3600" dirty="0" err="1"/>
              <a:t>direktna</a:t>
            </a:r>
            <a:r>
              <a:rPr lang="en-US" sz="3600" dirty="0"/>
              <a:t>, </a:t>
            </a:r>
            <a:r>
              <a:rPr lang="sl-SI" sz="3600" dirty="0"/>
              <a:t>š</a:t>
            </a:r>
            <a:r>
              <a:rPr lang="en-US" sz="3600" dirty="0" smtClean="0"/>
              <a:t>to </a:t>
            </a:r>
            <a:r>
              <a:rPr lang="en-US" sz="3600" dirty="0"/>
              <a:t>je </a:t>
            </a:r>
            <a:r>
              <a:rPr lang="en-US" sz="3600" dirty="0" err="1"/>
              <a:t>uslovljeno</a:t>
            </a:r>
            <a:r>
              <a:rPr lang="en-US" sz="3600" dirty="0"/>
              <a:t> </a:t>
            </a:r>
            <a:r>
              <a:rPr lang="en-US" sz="3600" dirty="0" err="1"/>
              <a:t>koliko</a:t>
            </a:r>
            <a:r>
              <a:rPr lang="en-US" sz="3600" dirty="0"/>
              <a:t> p</a:t>
            </a:r>
            <a:r>
              <a:rPr lang="sl-SI" sz="3600" dirty="0"/>
              <a:t>r</a:t>
            </a:r>
            <a:r>
              <a:rPr lang="en-US" sz="3600" dirty="0" err="1"/>
              <a:t>avnim</a:t>
            </a:r>
            <a:r>
              <a:rPr lang="en-US" sz="3600" dirty="0"/>
              <a:t>, </a:t>
            </a:r>
            <a:r>
              <a:rPr lang="en-US" sz="3600" dirty="0" err="1"/>
              <a:t>toliko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ekonomskim</a:t>
            </a:r>
            <a:r>
              <a:rPr lang="en-US" sz="3600" dirty="0"/>
              <a:t> </a:t>
            </a:r>
            <a:r>
              <a:rPr lang="en-US" sz="3600" dirty="0" err="1"/>
              <a:t>razlozima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5499500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5B293-F59B-46B3-9AE2-EB0B07AF8026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79E5F-D458-4311-A08D-29969CFA30D2}" type="slidenum">
              <a:rPr lang="en-US"/>
              <a:pPr/>
              <a:t>66</a:t>
            </a:fld>
            <a:endParaRPr lang="en-US"/>
          </a:p>
        </p:txBody>
      </p:sp>
      <p:sp>
        <p:nvSpPr>
          <p:cNvPr id="458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2580" y="553792"/>
            <a:ext cx="10671220" cy="5623171"/>
          </a:xfrm>
        </p:spPr>
        <p:txBody>
          <a:bodyPr/>
          <a:lstStyle/>
          <a:p>
            <a:pPr algn="just">
              <a:buFontTx/>
              <a:buNone/>
            </a:pPr>
            <a:r>
              <a:rPr lang="en-US" sz="3600" dirty="0" smtClean="0"/>
              <a:t>Nave</a:t>
            </a:r>
            <a:r>
              <a:rPr lang="sl-SI" sz="3600" dirty="0" smtClean="0"/>
              <a:t>š</a:t>
            </a:r>
            <a:r>
              <a:rPr lang="sl-SI" sz="3600" dirty="0"/>
              <a:t>ć</a:t>
            </a:r>
            <a:r>
              <a:rPr lang="en-US" sz="3600" dirty="0" smtClean="0"/>
              <a:t>emo </a:t>
            </a:r>
            <a:r>
              <a:rPr lang="en-US" sz="3600" dirty="0" err="1"/>
              <a:t>neke</a:t>
            </a:r>
            <a:r>
              <a:rPr lang="en-US" sz="3600" dirty="0"/>
              <a:t> </a:t>
            </a:r>
            <a:r>
              <a:rPr lang="en-US" sz="3600" dirty="0" err="1"/>
              <a:t>osnove</a:t>
            </a:r>
            <a:r>
              <a:rPr lang="en-US" sz="3600" dirty="0"/>
              <a:t> </a:t>
            </a:r>
            <a:r>
              <a:rPr lang="en-US" sz="3600" dirty="0" err="1"/>
              <a:t>zbog</a:t>
            </a:r>
            <a:r>
              <a:rPr lang="sl-SI" sz="3600" dirty="0" smtClean="0"/>
              <a:t>e zbog</a:t>
            </a:r>
            <a:r>
              <a:rPr lang="en-US" sz="3600" dirty="0" smtClean="0"/>
              <a:t> </a:t>
            </a:r>
            <a:r>
              <a:rPr lang="en-US" sz="3600" dirty="0" err="1"/>
              <a:t>kojih</a:t>
            </a:r>
            <a:r>
              <a:rPr lang="en-US" sz="3600" dirty="0"/>
              <a:t> je </a:t>
            </a:r>
            <a:r>
              <a:rPr lang="en-US" sz="3600" dirty="0" err="1"/>
              <a:t>neophodna</a:t>
            </a:r>
            <a:r>
              <a:rPr lang="en-US" sz="3600" dirty="0"/>
              <a:t> </a:t>
            </a:r>
            <a:r>
              <a:rPr lang="en-US" sz="3600" dirty="0" err="1"/>
              <a:t>amo</a:t>
            </a:r>
            <a:r>
              <a:rPr lang="sl-SI" sz="3600" dirty="0"/>
              <a:t>rtiza</a:t>
            </a:r>
            <a:r>
              <a:rPr lang="en-US" sz="3600" dirty="0" err="1"/>
              <a:t>cija</a:t>
            </a:r>
            <a:r>
              <a:rPr lang="en-US" sz="3600" dirty="0"/>
              <a:t> </a:t>
            </a:r>
            <a:r>
              <a:rPr lang="en-US" sz="3600" dirty="0" err="1"/>
              <a:t>dugova</a:t>
            </a:r>
            <a:r>
              <a:rPr lang="en-US" sz="3600" dirty="0"/>
              <a:t>: </a:t>
            </a:r>
          </a:p>
          <a:p>
            <a:pPr algn="just">
              <a:buFontTx/>
              <a:buNone/>
            </a:pPr>
            <a:r>
              <a:rPr lang="sl-SI" sz="3600" dirty="0"/>
              <a:t>1</a:t>
            </a:r>
            <a:r>
              <a:rPr lang="en-US" sz="3600" dirty="0"/>
              <a:t>) </a:t>
            </a:r>
            <a:r>
              <a:rPr lang="en-US" sz="3600" dirty="0" smtClean="0"/>
              <a:t>Kori</a:t>
            </a:r>
            <a:r>
              <a:rPr lang="sl-SI" sz="3600" dirty="0" smtClean="0"/>
              <a:t>šć</a:t>
            </a:r>
            <a:r>
              <a:rPr lang="en-US" sz="3600" dirty="0" err="1" smtClean="0"/>
              <a:t>enje</a:t>
            </a:r>
            <a:r>
              <a:rPr lang="en-US" sz="3600" dirty="0" smtClean="0"/>
              <a:t> </a:t>
            </a:r>
            <a:r>
              <a:rPr lang="en-US" sz="3600" dirty="0" err="1"/>
              <a:t>javnog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 od </a:t>
            </a:r>
            <a:r>
              <a:rPr lang="en-US" sz="3600" dirty="0" err="1"/>
              <a:t>stra</a:t>
            </a:r>
            <a:r>
              <a:rPr lang="sl-SI" sz="3600" dirty="0"/>
              <a:t>n</a:t>
            </a:r>
            <a:r>
              <a:rPr lang="en-US" sz="3600" dirty="0"/>
              <a:t>e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</a:t>
            </a:r>
            <a:r>
              <a:rPr lang="en-US" sz="3600" dirty="0"/>
              <a:t>, be</a:t>
            </a:r>
            <a:r>
              <a:rPr lang="sl-SI" sz="3600" dirty="0"/>
              <a:t>z</a:t>
            </a:r>
            <a:r>
              <a:rPr lang="en-US" sz="3600" dirty="0"/>
              <a:t> </a:t>
            </a:r>
            <a:r>
              <a:rPr lang="en-US" sz="3600" dirty="0" err="1"/>
              <a:t>njegov</a:t>
            </a:r>
            <a:r>
              <a:rPr lang="sl-SI" sz="3600" dirty="0"/>
              <a:t>o</a:t>
            </a:r>
            <a:r>
              <a:rPr lang="en-US" sz="3600" dirty="0"/>
              <a:t>g </a:t>
            </a:r>
            <a:r>
              <a:rPr lang="en-US" sz="3600" dirty="0" err="1" smtClean="0"/>
              <a:t>otpla</a:t>
            </a:r>
            <a:r>
              <a:rPr lang="sl-SI" sz="3600" dirty="0"/>
              <a:t>ć</a:t>
            </a:r>
            <a:r>
              <a:rPr lang="en-US" sz="3600" dirty="0" err="1" smtClean="0"/>
              <a:t>ivanja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 smtClean="0"/>
              <a:t>ga</a:t>
            </a:r>
            <a:r>
              <a:rPr lang="sl-SI" sz="3600" dirty="0"/>
              <a:t>š</a:t>
            </a:r>
            <a:r>
              <a:rPr lang="en-US" sz="3600" dirty="0" err="1" smtClean="0"/>
              <a:t>enja</a:t>
            </a:r>
            <a:r>
              <a:rPr lang="en-US" sz="3600" dirty="0"/>
              <a:t>, </a:t>
            </a:r>
            <a:r>
              <a:rPr lang="en-US" sz="3600" dirty="0" err="1"/>
              <a:t>dovelo</a:t>
            </a:r>
            <a:r>
              <a:rPr lang="en-US" sz="3600" dirty="0"/>
              <a:t> bi do </a:t>
            </a:r>
            <a:r>
              <a:rPr lang="en-US" sz="3600" dirty="0" err="1"/>
              <a:t>preteranog</a:t>
            </a:r>
            <a:r>
              <a:rPr lang="en-US" sz="3600" dirty="0"/>
              <a:t> </a:t>
            </a:r>
            <a:r>
              <a:rPr lang="en-US" sz="3600" dirty="0" err="1"/>
              <a:t>rasta</a:t>
            </a:r>
            <a:r>
              <a:rPr lang="en-US" sz="3600" dirty="0"/>
              <a:t> </a:t>
            </a:r>
            <a:r>
              <a:rPr lang="en-US" sz="3600" dirty="0" err="1"/>
              <a:t>dugova</a:t>
            </a:r>
            <a:r>
              <a:rPr lang="en-US" sz="3600" dirty="0"/>
              <a:t>, time bi </a:t>
            </a:r>
            <a:r>
              <a:rPr lang="en-US" sz="3600" dirty="0" smtClean="0"/>
              <a:t> dug </a:t>
            </a:r>
            <a:r>
              <a:rPr lang="en-US" sz="3600" dirty="0" err="1"/>
              <a:t>sve</a:t>
            </a:r>
            <a:r>
              <a:rPr lang="en-US" sz="3600" dirty="0"/>
              <a:t> </a:t>
            </a:r>
            <a:r>
              <a:rPr lang="en-US" sz="3600" dirty="0" smtClean="0"/>
              <a:t>vi</a:t>
            </a:r>
            <a:r>
              <a:rPr lang="sr-Latn-ME" sz="3600" dirty="0" smtClean="0"/>
              <a:t>š</a:t>
            </a:r>
            <a:r>
              <a:rPr lang="en-US" sz="3600" dirty="0" smtClean="0"/>
              <a:t>e </a:t>
            </a:r>
            <a:r>
              <a:rPr lang="en-US" sz="3600" dirty="0" err="1"/>
              <a:t>optere</a:t>
            </a:r>
            <a:r>
              <a:rPr lang="sl-SI" sz="3600" dirty="0"/>
              <a:t>c</a:t>
            </a:r>
            <a:r>
              <a:rPr lang="en-US" sz="3600" dirty="0" err="1" smtClean="0"/>
              <a:t>iva</a:t>
            </a:r>
            <a:r>
              <a:rPr lang="sr-Latn-ME" sz="3600" dirty="0" smtClean="0"/>
              <a:t>o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 smtClean="0"/>
              <a:t>kona</a:t>
            </a:r>
            <a:r>
              <a:rPr lang="sl-SI" sz="3600" dirty="0"/>
              <a:t>č</a:t>
            </a:r>
            <a:r>
              <a:rPr lang="en-US" sz="3600" dirty="0" smtClean="0"/>
              <a:t>no </a:t>
            </a:r>
            <a:r>
              <a:rPr lang="en-US" sz="3600" dirty="0"/>
              <a:t>„</a:t>
            </a:r>
            <a:r>
              <a:rPr lang="en-US" sz="3600" dirty="0" err="1" smtClean="0"/>
              <a:t>zagu</a:t>
            </a:r>
            <a:r>
              <a:rPr lang="sl-SI" sz="3600" dirty="0" smtClean="0"/>
              <a:t>šio</a:t>
            </a:r>
            <a:r>
              <a:rPr lang="en-US" sz="3600" dirty="0" smtClean="0"/>
              <a:t>" </a:t>
            </a:r>
            <a:r>
              <a:rPr lang="en-US" sz="3600" dirty="0" err="1"/>
              <a:t>redovan</a:t>
            </a:r>
            <a:r>
              <a:rPr lang="en-US" sz="3600" dirty="0"/>
              <a:t> </a:t>
            </a:r>
            <a:r>
              <a:rPr lang="en-US" sz="3600" dirty="0" smtClean="0"/>
              <a:t>bud</a:t>
            </a:r>
            <a:r>
              <a:rPr lang="sl-SI" sz="3600" dirty="0"/>
              <a:t>ž</a:t>
            </a:r>
            <a:r>
              <a:rPr lang="en-US" sz="3600" dirty="0" smtClean="0"/>
              <a:t>et</a:t>
            </a:r>
            <a:r>
              <a:rPr lang="en-US" sz="3600" dirty="0"/>
              <a:t>.</a:t>
            </a:r>
          </a:p>
          <a:p>
            <a:pPr algn="just"/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06106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B4129-F7B5-4C9A-B53E-BA6E037E3E18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32D03-389D-4CF4-ACBC-75B3088C3990}" type="slidenum">
              <a:rPr lang="en-US"/>
              <a:pPr/>
              <a:t>67</a:t>
            </a:fld>
            <a:endParaRPr lang="en-US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643944"/>
            <a:ext cx="10515600" cy="5533019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en-US" sz="3600" dirty="0"/>
              <a:t>2) </a:t>
            </a:r>
            <a:r>
              <a:rPr lang="en-US" sz="3600" dirty="0" err="1"/>
              <a:t>Ako</a:t>
            </a:r>
            <a:r>
              <a:rPr lang="en-US" sz="3600" dirty="0"/>
              <a:t> se ne bi </a:t>
            </a:r>
            <a:r>
              <a:rPr lang="en-US" sz="3600" dirty="0" err="1"/>
              <a:t>amortizovao</a:t>
            </a:r>
            <a:r>
              <a:rPr lang="en-US" sz="3600" dirty="0"/>
              <a:t> dug, </a:t>
            </a:r>
            <a:r>
              <a:rPr lang="en-US" sz="3600" dirty="0" err="1"/>
              <a:t>odnosno</a:t>
            </a:r>
            <a:r>
              <a:rPr lang="en-US" sz="3600" dirty="0"/>
              <a:t>  d</a:t>
            </a:r>
            <a:r>
              <a:rPr lang="sl-SI" sz="3600" dirty="0" smtClean="0"/>
              <a:t>rža</a:t>
            </a:r>
            <a:r>
              <a:rPr lang="en-US" sz="3600" dirty="0" err="1"/>
              <a:t>va</a:t>
            </a:r>
            <a:r>
              <a:rPr lang="en-US" sz="3600" dirty="0"/>
              <a:t> ne bi </a:t>
            </a:r>
            <a:r>
              <a:rPr lang="en-US" sz="3600" dirty="0" err="1" smtClean="0"/>
              <a:t>vra</a:t>
            </a:r>
            <a:r>
              <a:rPr lang="sl-SI" sz="3600" dirty="0"/>
              <a:t>ć</a:t>
            </a:r>
            <a:r>
              <a:rPr lang="sl-SI" sz="3600" dirty="0" smtClean="0"/>
              <a:t>a</a:t>
            </a:r>
            <a:r>
              <a:rPr lang="en-US" sz="3600" dirty="0"/>
              <a:t>la </a:t>
            </a:r>
            <a:r>
              <a:rPr lang="sl-SI" sz="3600" dirty="0"/>
              <a:t>po</a:t>
            </a:r>
            <a:r>
              <a:rPr lang="en-US" sz="3600" dirty="0" err="1"/>
              <a:t>zajmljena</a:t>
            </a:r>
            <a:r>
              <a:rPr lang="en-US" sz="3600" dirty="0"/>
              <a:t> </a:t>
            </a:r>
            <a:r>
              <a:rPr lang="en-US" sz="3600" dirty="0" err="1"/>
              <a:t>sredstva</a:t>
            </a:r>
            <a:r>
              <a:rPr lang="en-US" sz="3600" dirty="0"/>
              <a:t>, </a:t>
            </a:r>
            <a:r>
              <a:rPr lang="en-US" sz="3600" dirty="0" err="1"/>
              <a:t>nosioci</a:t>
            </a:r>
            <a:r>
              <a:rPr lang="en-US" sz="3600" dirty="0"/>
              <a:t> </a:t>
            </a:r>
            <a:r>
              <a:rPr lang="en-US" sz="3600" dirty="0" err="1"/>
              <a:t>dohotka</a:t>
            </a:r>
            <a:r>
              <a:rPr lang="en-US" sz="3600" dirty="0"/>
              <a:t> bi </a:t>
            </a:r>
            <a:r>
              <a:rPr lang="en-US" sz="3600" dirty="0" err="1"/>
              <a:t>odbili</a:t>
            </a:r>
            <a:r>
              <a:rPr lang="en-US" sz="3600" dirty="0"/>
              <a:t> da </a:t>
            </a:r>
            <a:r>
              <a:rPr lang="en-US" sz="3600" dirty="0" err="1" smtClean="0"/>
              <a:t>ubudu</a:t>
            </a:r>
            <a:r>
              <a:rPr lang="sl-SI" sz="3600" dirty="0"/>
              <a:t>ć</a:t>
            </a:r>
            <a:r>
              <a:rPr lang="en-US" sz="3600" dirty="0" smtClean="0"/>
              <a:t>e </a:t>
            </a:r>
            <a:r>
              <a:rPr lang="en-US" sz="3600" dirty="0" err="1"/>
              <a:t>upisuju</a:t>
            </a:r>
            <a:r>
              <a:rPr lang="en-US" sz="3600" dirty="0"/>
              <a:t> dug, </a:t>
            </a:r>
            <a:r>
              <a:rPr lang="sl-SI" sz="3600" dirty="0"/>
              <a:t>š</a:t>
            </a:r>
            <a:r>
              <a:rPr lang="en-US" sz="3600" dirty="0" smtClean="0"/>
              <a:t>to </a:t>
            </a:r>
            <a:r>
              <a:rPr lang="en-US" sz="3600" dirty="0"/>
              <a:t>bi </a:t>
            </a:r>
            <a:r>
              <a:rPr lang="en-US" sz="3600" dirty="0" err="1"/>
              <a:t>primoralo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err="1" smtClean="0"/>
              <a:t>avu</a:t>
            </a:r>
            <a:r>
              <a:rPr lang="en-US" sz="3600" dirty="0" smtClean="0"/>
              <a:t> </a:t>
            </a:r>
            <a:r>
              <a:rPr lang="en-US" sz="3600" dirty="0"/>
              <a:t>da u </a:t>
            </a:r>
            <a:r>
              <a:rPr lang="sr-Latn-ME" sz="3600" dirty="0" err="1"/>
              <a:t>o</a:t>
            </a:r>
            <a:r>
              <a:rPr lang="en-US" sz="3600" dirty="0" smtClean="0"/>
              <a:t>vim </a:t>
            </a:r>
            <a:r>
              <a:rPr lang="en-US" sz="3600" dirty="0" err="1" smtClean="0"/>
              <a:t>slu</a:t>
            </a:r>
            <a:r>
              <a:rPr lang="sl-SI" sz="3600" dirty="0"/>
              <a:t>č</a:t>
            </a:r>
            <a:r>
              <a:rPr lang="en-US" sz="3600" dirty="0" err="1" smtClean="0"/>
              <a:t>ajevima</a:t>
            </a:r>
            <a:r>
              <a:rPr lang="en-US" sz="3600" dirty="0" smtClean="0"/>
              <a:t> </a:t>
            </a:r>
            <a:r>
              <a:rPr lang="en-US" sz="3600" dirty="0" err="1" smtClean="0"/>
              <a:t>tra</a:t>
            </a:r>
            <a:r>
              <a:rPr lang="sl-SI" sz="3600" dirty="0"/>
              <a:t>ž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/>
              <a:t>druge</a:t>
            </a:r>
            <a:r>
              <a:rPr lang="en-US" sz="3600" dirty="0"/>
              <a:t> </a:t>
            </a:r>
            <a:r>
              <a:rPr lang="en-US" sz="3600" dirty="0" err="1"/>
              <a:t>izvore</a:t>
            </a:r>
            <a:r>
              <a:rPr lang="en-US" sz="3600" dirty="0"/>
              <a:t> </a:t>
            </a:r>
            <a:r>
              <a:rPr lang="en-US" sz="3600" dirty="0" err="1"/>
              <a:t>sredstava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pod </a:t>
            </a:r>
            <a:r>
              <a:rPr lang="en-US" sz="3600" dirty="0" err="1"/>
              <a:t>daleko</a:t>
            </a:r>
            <a:r>
              <a:rPr lang="en-US" sz="3600" dirty="0"/>
              <a:t> </a:t>
            </a:r>
            <a:r>
              <a:rPr lang="en-US" sz="3600" dirty="0" err="1"/>
              <a:t>nepovoljnijim</a:t>
            </a:r>
            <a:r>
              <a:rPr lang="en-US" sz="3600" dirty="0"/>
              <a:t> </a:t>
            </a:r>
            <a:r>
              <a:rPr lang="en-US" sz="3600" dirty="0" err="1"/>
              <a:t>uslovima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sz="3600" dirty="0" smtClean="0"/>
              <a:t>Time </a:t>
            </a:r>
            <a:r>
              <a:rPr lang="en-US" sz="3600" dirty="0"/>
              <a:t>bi </a:t>
            </a:r>
            <a:r>
              <a:rPr lang="en-US" sz="3600" dirty="0" err="1"/>
              <a:t>istovremeno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 smtClean="0"/>
              <a:t>elasti</a:t>
            </a:r>
            <a:r>
              <a:rPr lang="sl-SI" sz="3600" dirty="0"/>
              <a:t>č</a:t>
            </a:r>
            <a:r>
              <a:rPr lang="en-US" sz="3600" dirty="0" err="1" smtClean="0"/>
              <a:t>nost</a:t>
            </a:r>
            <a:r>
              <a:rPr lang="en-US" sz="3600" dirty="0" smtClean="0"/>
              <a:t> </a:t>
            </a:r>
            <a:r>
              <a:rPr lang="en-US" sz="3600" dirty="0" err="1"/>
              <a:t>javnih</a:t>
            </a:r>
            <a:r>
              <a:rPr lang="en-US" sz="3600" dirty="0"/>
              <a:t> </a:t>
            </a:r>
            <a:r>
              <a:rPr lang="en-US" sz="3600" dirty="0" err="1"/>
              <a:t>dugova</a:t>
            </a:r>
            <a:r>
              <a:rPr lang="en-US" sz="3600" dirty="0"/>
              <a:t> </a:t>
            </a:r>
            <a:r>
              <a:rPr lang="en-US" sz="3600" dirty="0" err="1"/>
              <a:t>mnogo</a:t>
            </a:r>
            <a:r>
              <a:rPr lang="en-US" sz="3600" dirty="0"/>
              <a:t> </a:t>
            </a:r>
            <a:r>
              <a:rPr lang="en-US" sz="3600" dirty="0" err="1"/>
              <a:t>izgubila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svom</a:t>
            </a:r>
            <a:r>
              <a:rPr lang="en-US" sz="3600" dirty="0"/>
              <a:t> </a:t>
            </a:r>
            <a:r>
              <a:rPr lang="en-US" sz="3600" dirty="0" err="1" smtClean="0"/>
              <a:t>zna</a:t>
            </a:r>
            <a:r>
              <a:rPr lang="sl-SI" sz="3600" dirty="0"/>
              <a:t>č</a:t>
            </a:r>
            <a:r>
              <a:rPr lang="en-US" sz="3600" dirty="0" err="1" smtClean="0"/>
              <a:t>aju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sz="3600" dirty="0" err="1" smtClean="0"/>
              <a:t>Dugovi</a:t>
            </a:r>
            <a:r>
              <a:rPr lang="en-US" sz="3600" dirty="0" smtClean="0"/>
              <a:t> </a:t>
            </a:r>
            <a:r>
              <a:rPr lang="en-US" sz="3600" dirty="0"/>
              <a:t>bi </a:t>
            </a:r>
            <a:r>
              <a:rPr lang="en-US" sz="3600" dirty="0" err="1"/>
              <a:t>postali</a:t>
            </a:r>
            <a:r>
              <a:rPr lang="en-US" sz="3600" dirty="0"/>
              <a:t> </a:t>
            </a:r>
            <a:r>
              <a:rPr lang="en-US" sz="3600" dirty="0" err="1"/>
              <a:t>vrlo</a:t>
            </a:r>
            <a:r>
              <a:rPr lang="en-US" sz="3600" dirty="0"/>
              <a:t> </a:t>
            </a:r>
            <a:r>
              <a:rPr lang="en-US" sz="3600" dirty="0" err="1" smtClean="0"/>
              <a:t>neelasti</a:t>
            </a:r>
            <a:r>
              <a:rPr lang="sl-SI" sz="3600" dirty="0"/>
              <a:t>č</a:t>
            </a:r>
            <a:r>
              <a:rPr lang="en-US" sz="3600" dirty="0" smtClean="0"/>
              <a:t>an </a:t>
            </a:r>
            <a:r>
              <a:rPr lang="en-US" sz="3600" dirty="0" err="1"/>
              <a:t>izvor</a:t>
            </a:r>
            <a:r>
              <a:rPr lang="en-US" sz="3600" dirty="0"/>
              <a:t> </a:t>
            </a:r>
            <a:r>
              <a:rPr lang="en-US" sz="3600" dirty="0" err="1"/>
              <a:t>javnih</a:t>
            </a:r>
            <a:r>
              <a:rPr lang="en-US" sz="3600" dirty="0"/>
              <a:t> </a:t>
            </a:r>
            <a:r>
              <a:rPr lang="en-US" sz="3600" dirty="0" err="1" smtClean="0"/>
              <a:t>sredstava</a:t>
            </a:r>
            <a:r>
              <a:rPr lang="sr-Latn-ME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5162879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5435E-7D1F-4345-9BE8-04FD3393826F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F97DA-8942-4170-9EBE-6D13779CE382}" type="slidenum">
              <a:rPr lang="en-US"/>
              <a:pPr/>
              <a:t>68</a:t>
            </a:fld>
            <a:endParaRPr lang="en-US"/>
          </a:p>
        </p:txBody>
      </p:sp>
      <p:sp>
        <p:nvSpPr>
          <p:cNvPr id="459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1065" y="450761"/>
            <a:ext cx="10722735" cy="5726202"/>
          </a:xfrm>
        </p:spPr>
        <p:txBody>
          <a:bodyPr>
            <a:normAutofit/>
          </a:bodyPr>
          <a:lstStyle/>
          <a:p>
            <a:pPr algn="just">
              <a:buFontTx/>
              <a:buNone/>
            </a:pPr>
            <a:r>
              <a:rPr lang="en-US" sz="3600" dirty="0"/>
              <a:t>3) </a:t>
            </a:r>
            <a:r>
              <a:rPr lang="en-US" sz="3600" dirty="0" err="1"/>
              <a:t>Ekonomski</a:t>
            </a:r>
            <a:r>
              <a:rPr lang="en-US" sz="3600" dirty="0"/>
              <a:t> </a:t>
            </a:r>
            <a:r>
              <a:rPr lang="en-US" sz="3600" dirty="0" err="1"/>
              <a:t>razlozi</a:t>
            </a:r>
            <a:r>
              <a:rPr lang="en-US" sz="3600" dirty="0"/>
              <a:t> </a:t>
            </a:r>
            <a:r>
              <a:rPr lang="en-US" sz="3600" dirty="0" err="1"/>
              <a:t>amortizacije</a:t>
            </a:r>
            <a:r>
              <a:rPr lang="en-US" sz="3600" dirty="0"/>
              <a:t> </a:t>
            </a:r>
            <a:r>
              <a:rPr lang="en-US" sz="3600" dirty="0" err="1"/>
              <a:t>dugova</a:t>
            </a:r>
            <a:r>
              <a:rPr lang="en-US" sz="3600" dirty="0"/>
              <a:t> </a:t>
            </a:r>
            <a:r>
              <a:rPr lang="en-US" sz="3600" dirty="0" err="1"/>
              <a:t>im</a:t>
            </a:r>
            <a:r>
              <a:rPr lang="sl-SI" sz="3600" dirty="0"/>
              <a:t>a</a:t>
            </a:r>
            <a:r>
              <a:rPr lang="en-US" sz="3600" dirty="0" err="1"/>
              <a:t>ju</a:t>
            </a:r>
            <a:r>
              <a:rPr lang="en-US" sz="3600" dirty="0"/>
              <a:t> </a:t>
            </a:r>
            <a:r>
              <a:rPr lang="en-US" sz="3600" dirty="0" err="1"/>
              <a:t>posebno</a:t>
            </a:r>
            <a:r>
              <a:rPr lang="en-US" sz="3600" dirty="0"/>
              <a:t> </a:t>
            </a:r>
            <a:r>
              <a:rPr lang="en-US" sz="3600" dirty="0" err="1" smtClean="0"/>
              <a:t>zna</a:t>
            </a:r>
            <a:r>
              <a:rPr lang="sl-SI" sz="3600" dirty="0"/>
              <a:t>č</a:t>
            </a:r>
            <a:r>
              <a:rPr lang="en-US" sz="3600" dirty="0" err="1" smtClean="0"/>
              <a:t>enje</a:t>
            </a:r>
            <a:r>
              <a:rPr lang="en-US" sz="3600" dirty="0" smtClean="0"/>
              <a:t>.</a:t>
            </a:r>
            <a:endParaRPr lang="sr-Latn-ME" sz="3600" dirty="0" smtClean="0"/>
          </a:p>
          <a:p>
            <a:pPr algn="just">
              <a:buFontTx/>
              <a:buNone/>
            </a:pPr>
            <a:r>
              <a:rPr lang="en-US" sz="3600" dirty="0" smtClean="0"/>
              <a:t> </a:t>
            </a:r>
            <a:r>
              <a:rPr lang="sr-Latn-ME" sz="3600" dirty="0" smtClean="0"/>
              <a:t>B</a:t>
            </a:r>
            <a:r>
              <a:rPr lang="sl-SI" sz="3600" dirty="0" smtClean="0"/>
              <a:t>e</a:t>
            </a:r>
            <a:r>
              <a:rPr lang="en-US" sz="3600" dirty="0"/>
              <a:t>z d</a:t>
            </a:r>
            <a:r>
              <a:rPr lang="sl-SI" sz="3600" dirty="0"/>
              <a:t>j</a:t>
            </a:r>
            <a:r>
              <a:rPr lang="en-US" sz="3600" dirty="0" err="1"/>
              <a:t>elovanja</a:t>
            </a:r>
            <a:r>
              <a:rPr lang="en-US" sz="3600" dirty="0"/>
              <a:t> </a:t>
            </a:r>
            <a:r>
              <a:rPr lang="en-US" sz="3600" dirty="0" err="1"/>
              <a:t>javnog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 u </a:t>
            </a:r>
            <a:r>
              <a:rPr lang="en-US" sz="3600" dirty="0" err="1"/>
              <a:t>privredi</a:t>
            </a:r>
            <a:r>
              <a:rPr lang="en-US" sz="3600" dirty="0"/>
              <a:t>, </a:t>
            </a:r>
            <a:r>
              <a:rPr lang="en-US" sz="3600" dirty="0" err="1"/>
              <a:t>koje</a:t>
            </a:r>
            <a:r>
              <a:rPr lang="en-US" sz="3600" dirty="0"/>
              <a:t> je</a:t>
            </a:r>
            <a:r>
              <a:rPr lang="en-US" sz="3600" i="1" dirty="0"/>
              <a:t> </a:t>
            </a:r>
            <a:r>
              <a:rPr lang="en-US" sz="3600" dirty="0" err="1"/>
              <a:t>vrlo</a:t>
            </a:r>
            <a:r>
              <a:rPr lang="en-US" sz="3600" dirty="0"/>
              <a:t> </a:t>
            </a:r>
            <a:r>
              <a:rPr lang="en-US" sz="3600" dirty="0" err="1"/>
              <a:t>raznovrsno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 smtClean="0"/>
              <a:t>zna</a:t>
            </a:r>
            <a:r>
              <a:rPr lang="sr-Latn-ME" sz="3600" dirty="0" smtClean="0"/>
              <a:t>č</a:t>
            </a:r>
            <a:r>
              <a:rPr lang="en-US" sz="3600" dirty="0" err="1" smtClean="0"/>
              <a:t>ajno</a:t>
            </a:r>
            <a:r>
              <a:rPr lang="en-US" sz="3600" dirty="0"/>
              <a:t>, </a:t>
            </a:r>
            <a:r>
              <a:rPr lang="en-US" sz="3600" dirty="0" err="1"/>
              <a:t>pri</a:t>
            </a:r>
            <a:r>
              <a:rPr lang="sl-SI" sz="3600" dirty="0"/>
              <a:t>v</a:t>
            </a:r>
            <a:r>
              <a:rPr lang="en-US" sz="3600" dirty="0" err="1"/>
              <a:t>reda</a:t>
            </a:r>
            <a:r>
              <a:rPr lang="en-US" sz="3600" dirty="0"/>
              <a:t> bi </a:t>
            </a:r>
            <a:r>
              <a:rPr lang="en-US" sz="3600" dirty="0" err="1"/>
              <a:t>relativno</a:t>
            </a:r>
            <a:r>
              <a:rPr lang="en-US" sz="3600" dirty="0"/>
              <a:t> </a:t>
            </a:r>
            <a:r>
              <a:rPr lang="en-US" sz="3600" dirty="0" err="1"/>
              <a:t>brzo</a:t>
            </a:r>
            <a:r>
              <a:rPr lang="en-US" sz="3600" dirty="0"/>
              <a:t> </a:t>
            </a:r>
            <a:r>
              <a:rPr lang="en-US" sz="3600" dirty="0" err="1"/>
              <a:t>upala</a:t>
            </a:r>
            <a:r>
              <a:rPr lang="en-US" sz="3600" dirty="0"/>
              <a:t> u </a:t>
            </a:r>
            <a:r>
              <a:rPr lang="en-US" sz="3600" dirty="0" err="1"/>
              <a:t>kriznu</a:t>
            </a:r>
            <a:r>
              <a:rPr lang="en-US" sz="3600" dirty="0"/>
              <a:t> </a:t>
            </a:r>
            <a:r>
              <a:rPr lang="en-US" sz="3600" dirty="0" err="1"/>
              <a:t>situaciju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nezaposlenost</a:t>
            </a:r>
            <a:r>
              <a:rPr lang="en-US" sz="3600" dirty="0"/>
              <a:t>, </a:t>
            </a:r>
            <a:r>
              <a:rPr lang="en-US" sz="3600" dirty="0" err="1"/>
              <a:t>tako</a:t>
            </a:r>
            <a:r>
              <a:rPr lang="en-US" sz="3600" dirty="0"/>
              <a:t> da je </a:t>
            </a:r>
            <a:r>
              <a:rPr lang="en-US" sz="3600" dirty="0" err="1"/>
              <a:t>amortizacija</a:t>
            </a:r>
            <a:r>
              <a:rPr lang="en-US" sz="3600" dirty="0"/>
              <a:t> </a:t>
            </a:r>
            <a:r>
              <a:rPr lang="en-US" sz="3600" dirty="0" err="1"/>
              <a:t>dugova</a:t>
            </a:r>
            <a:r>
              <a:rPr lang="en-US" sz="3600" dirty="0"/>
              <a:t> </a:t>
            </a:r>
            <a:r>
              <a:rPr lang="en-US" sz="3600" dirty="0" err="1"/>
              <a:t>stalan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siguran</a:t>
            </a:r>
            <a:r>
              <a:rPr lang="en-US" sz="3600" dirty="0"/>
              <a:t> (</a:t>
            </a:r>
            <a:r>
              <a:rPr lang="en-US" sz="3600" dirty="0" err="1"/>
              <a:t>uz</a:t>
            </a:r>
            <a:r>
              <a:rPr lang="en-US" sz="3600" dirty="0"/>
              <a:t> to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 smtClean="0"/>
              <a:t>elasti</a:t>
            </a:r>
            <a:r>
              <a:rPr lang="sl-SI" sz="3600" dirty="0"/>
              <a:t>č</a:t>
            </a:r>
            <a:r>
              <a:rPr lang="en-US" sz="3600" dirty="0" smtClean="0"/>
              <a:t>an</a:t>
            </a:r>
            <a:r>
              <a:rPr lang="en-US" sz="3600" dirty="0"/>
              <a:t>) instrument </a:t>
            </a:r>
            <a:r>
              <a:rPr lang="sr-Latn-ME" sz="3600" dirty="0" smtClean="0"/>
              <a:t>e</a:t>
            </a:r>
            <a:r>
              <a:rPr lang="en-US" sz="3600" dirty="0" err="1" smtClean="0"/>
              <a:t>konomsk</a:t>
            </a:r>
            <a:r>
              <a:rPr lang="sl-SI" sz="3600" dirty="0"/>
              <a:t>e</a:t>
            </a:r>
            <a:r>
              <a:rPr lang="en-US" sz="3600" dirty="0"/>
              <a:t> </a:t>
            </a:r>
            <a:r>
              <a:rPr lang="en-US" sz="3600" dirty="0" err="1"/>
              <a:t>politike</a:t>
            </a:r>
            <a:r>
              <a:rPr lang="en-US" sz="3600" dirty="0"/>
              <a:t>.</a:t>
            </a:r>
          </a:p>
          <a:p>
            <a:pPr algn="just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7954204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E7446-B2E8-497B-B18F-EB3752584094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C520E-8011-4D8A-8209-E2BFECEA9F0C}" type="slidenum">
              <a:rPr lang="en-US"/>
              <a:pPr/>
              <a:t>69</a:t>
            </a:fld>
            <a:endParaRPr lang="en-US"/>
          </a:p>
        </p:txBody>
      </p:sp>
      <p:sp>
        <p:nvSpPr>
          <p:cNvPr id="460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5307" y="618186"/>
            <a:ext cx="10748493" cy="5558777"/>
          </a:xfrm>
        </p:spPr>
        <p:txBody>
          <a:bodyPr/>
          <a:lstStyle/>
          <a:p>
            <a:pPr algn="just">
              <a:buFontTx/>
              <a:buNone/>
            </a:pPr>
            <a:r>
              <a:rPr lang="en-US" sz="4000" dirty="0"/>
              <a:t>4) </a:t>
            </a:r>
            <a:r>
              <a:rPr lang="en-US" sz="4000" dirty="0" err="1" smtClean="0"/>
              <a:t>Dr</a:t>
            </a:r>
            <a:r>
              <a:rPr lang="sr-Latn-ME" sz="4000" dirty="0" smtClean="0"/>
              <a:t>ž</a:t>
            </a:r>
            <a:r>
              <a:rPr lang="en-US" sz="4000" dirty="0" smtClean="0"/>
              <a:t>ava </a:t>
            </a:r>
            <a:r>
              <a:rPr lang="en-US" sz="4000" dirty="0"/>
              <a:t>mora </a:t>
            </a:r>
            <a:r>
              <a:rPr lang="en-US" sz="4000" dirty="0" err="1"/>
              <a:t>posebno</a:t>
            </a:r>
            <a:r>
              <a:rPr lang="en-US" sz="4000" dirty="0"/>
              <a:t> </a:t>
            </a:r>
            <a:r>
              <a:rPr lang="sl-SI" sz="4000" dirty="0"/>
              <a:t>č</a:t>
            </a:r>
            <a:r>
              <a:rPr lang="en-US" sz="4000" dirty="0" err="1" smtClean="0"/>
              <a:t>uvati</a:t>
            </a:r>
            <a:r>
              <a:rPr lang="en-US" sz="4000" dirty="0" smtClean="0"/>
              <a:t> </a:t>
            </a:r>
            <a:r>
              <a:rPr lang="en-US" sz="4000" dirty="0" err="1"/>
              <a:t>ovaj</a:t>
            </a:r>
            <a:r>
              <a:rPr lang="en-US" sz="4000" dirty="0"/>
              <a:t> </a:t>
            </a:r>
            <a:r>
              <a:rPr lang="en-US" sz="4000" dirty="0" err="1"/>
              <a:t>osnovni</a:t>
            </a:r>
            <a:r>
              <a:rPr lang="en-US" sz="4000" dirty="0"/>
              <a:t> </a:t>
            </a:r>
            <a:r>
              <a:rPr lang="en-US" sz="4000" dirty="0" err="1"/>
              <a:t>izvor</a:t>
            </a:r>
            <a:r>
              <a:rPr lang="en-US" sz="4000" dirty="0"/>
              <a:t> </a:t>
            </a:r>
            <a:r>
              <a:rPr lang="en-US" sz="4000" dirty="0" err="1"/>
              <a:t>sredstava</a:t>
            </a:r>
            <a:r>
              <a:rPr lang="en-US" sz="4000" dirty="0"/>
              <a:t> z</a:t>
            </a:r>
            <a:r>
              <a:rPr lang="sl-SI" sz="4000" dirty="0"/>
              <a:t>a</a:t>
            </a:r>
            <a:r>
              <a:rPr lang="en-US" sz="4000" dirty="0"/>
              <a:t> </a:t>
            </a:r>
            <a:r>
              <a:rPr lang="en-US" sz="4000" dirty="0" err="1"/>
              <a:t>finansiranje</a:t>
            </a:r>
            <a:r>
              <a:rPr lang="en-US" sz="4000" dirty="0"/>
              <a:t> rata </a:t>
            </a:r>
            <a:r>
              <a:rPr lang="en-US" sz="4000" dirty="0" err="1"/>
              <a:t>i</a:t>
            </a:r>
            <a:r>
              <a:rPr lang="en-US" sz="4000" dirty="0"/>
              <a:t> </a:t>
            </a:r>
            <a:r>
              <a:rPr lang="en-US" sz="4000" dirty="0" err="1"/>
              <a:t>drugih</a:t>
            </a:r>
            <a:r>
              <a:rPr lang="en-US" sz="4000" dirty="0"/>
              <a:t> </a:t>
            </a:r>
            <a:r>
              <a:rPr lang="en-US" sz="4000" dirty="0" err="1"/>
              <a:t>vanrednih</a:t>
            </a:r>
            <a:r>
              <a:rPr lang="en-US" sz="4000" dirty="0"/>
              <a:t> </a:t>
            </a:r>
            <a:r>
              <a:rPr lang="en-US" sz="4000" dirty="0" err="1" smtClean="0"/>
              <a:t>slu</a:t>
            </a:r>
            <a:r>
              <a:rPr lang="sl-SI" sz="4000" dirty="0"/>
              <a:t>č</a:t>
            </a:r>
            <a:r>
              <a:rPr lang="en-US" sz="4000" dirty="0" err="1" smtClean="0"/>
              <a:t>ajeva</a:t>
            </a:r>
            <a:r>
              <a:rPr lang="en-US" sz="4000" dirty="0"/>
              <a:t>. </a:t>
            </a:r>
            <a:endParaRPr lang="sr-Latn-ME" sz="4000" dirty="0" smtClean="0"/>
          </a:p>
          <a:p>
            <a:pPr algn="just">
              <a:buFontTx/>
              <a:buNone/>
            </a:pPr>
            <a:r>
              <a:rPr lang="en-US" sz="4000" dirty="0" err="1" smtClean="0"/>
              <a:t>Ovo</a:t>
            </a:r>
            <a:r>
              <a:rPr lang="en-US" sz="4000" dirty="0" smtClean="0"/>
              <a:t> </a:t>
            </a:r>
            <a:r>
              <a:rPr lang="sl-SI" sz="4000" dirty="0"/>
              <a:t>č</a:t>
            </a:r>
            <a:r>
              <a:rPr lang="en-US" sz="4000" dirty="0" err="1" smtClean="0"/>
              <a:t>ini</a:t>
            </a:r>
            <a:r>
              <a:rPr lang="en-US" sz="4000" dirty="0" smtClean="0"/>
              <a:t> </a:t>
            </a:r>
            <a:r>
              <a:rPr lang="en-US" sz="4000" dirty="0" err="1"/>
              <a:t>posebno</a:t>
            </a:r>
            <a:r>
              <a:rPr lang="en-US" sz="4000" dirty="0"/>
              <a:t> </a:t>
            </a:r>
            <a:r>
              <a:rPr lang="en-US" sz="4000" dirty="0" err="1"/>
              <a:t>kroz</a:t>
            </a:r>
            <a:r>
              <a:rPr lang="en-US" sz="4000" dirty="0"/>
              <a:t> </a:t>
            </a:r>
            <a:r>
              <a:rPr lang="en-US" sz="4000" dirty="0" err="1"/>
              <a:t>sistem</a:t>
            </a:r>
            <a:r>
              <a:rPr lang="en-US" sz="4000" dirty="0"/>
              <a:t> </a:t>
            </a:r>
            <a:r>
              <a:rPr lang="sl-SI" sz="4000" dirty="0"/>
              <a:t>amor</a:t>
            </a:r>
            <a:r>
              <a:rPr lang="en-US" sz="4000" dirty="0" err="1"/>
              <a:t>ortizacije</a:t>
            </a:r>
            <a:r>
              <a:rPr lang="en-US" sz="4000" dirty="0"/>
              <a:t> </a:t>
            </a:r>
            <a:r>
              <a:rPr lang="en-US" sz="4000" dirty="0" err="1"/>
              <a:t>ili</a:t>
            </a:r>
            <a:r>
              <a:rPr lang="en-US" sz="4000" dirty="0"/>
              <a:t> </a:t>
            </a:r>
            <a:r>
              <a:rPr lang="en-US" sz="4000" dirty="0" err="1" smtClean="0"/>
              <a:t>ga</a:t>
            </a:r>
            <a:r>
              <a:rPr lang="sl-SI" sz="4000" dirty="0"/>
              <a:t>š</a:t>
            </a:r>
            <a:r>
              <a:rPr lang="en-US" sz="4000" dirty="0" err="1" smtClean="0"/>
              <a:t>enja</a:t>
            </a:r>
            <a:r>
              <a:rPr lang="en-US" sz="4000" dirty="0" smtClean="0"/>
              <a:t> </a:t>
            </a:r>
            <a:r>
              <a:rPr lang="en-US" sz="4000" dirty="0" err="1"/>
              <a:t>duga</a:t>
            </a:r>
            <a:r>
              <a:rPr lang="en-US" sz="4000" dirty="0"/>
              <a:t> u </a:t>
            </a:r>
            <a:r>
              <a:rPr lang="en-US" sz="4000" dirty="0" err="1"/>
              <a:t>periodu</a:t>
            </a:r>
            <a:r>
              <a:rPr lang="en-US" sz="4000" dirty="0"/>
              <a:t> </a:t>
            </a:r>
            <a:r>
              <a:rPr lang="en-US" sz="4000" dirty="0" err="1"/>
              <a:t>razvoja</a:t>
            </a:r>
            <a:r>
              <a:rPr lang="en-US" sz="4000" dirty="0"/>
              <a:t>, </a:t>
            </a:r>
            <a:r>
              <a:rPr lang="en-US" sz="4000" dirty="0" err="1"/>
              <a:t>uspona</a:t>
            </a:r>
            <a:r>
              <a:rPr lang="en-US" sz="4000" dirty="0"/>
              <a:t> </a:t>
            </a:r>
            <a:r>
              <a:rPr lang="en-US" sz="4000" dirty="0" err="1"/>
              <a:t>i</a:t>
            </a:r>
            <a:r>
              <a:rPr lang="en-US" sz="4000" dirty="0"/>
              <a:t> mi</a:t>
            </a:r>
            <a:r>
              <a:rPr lang="sl-SI" sz="4000" dirty="0"/>
              <a:t>rn</a:t>
            </a:r>
            <a:r>
              <a:rPr lang="en-US" sz="4000" dirty="0" err="1"/>
              <a:t>og</a:t>
            </a:r>
            <a:r>
              <a:rPr lang="en-US" sz="4000" dirty="0"/>
              <a:t> </a:t>
            </a:r>
            <a:r>
              <a:rPr lang="en-US" sz="4000" dirty="0" err="1"/>
              <a:t>stanja</a:t>
            </a:r>
            <a:r>
              <a:rPr lang="en-US" sz="4000" dirty="0"/>
              <a:t>, da bi </a:t>
            </a:r>
            <a:r>
              <a:rPr lang="en-US" sz="4000" dirty="0" err="1"/>
              <a:t>ga</a:t>
            </a:r>
            <a:r>
              <a:rPr lang="en-US" sz="4000" dirty="0"/>
              <a:t> </a:t>
            </a:r>
            <a:r>
              <a:rPr lang="en-US" sz="4000" dirty="0" err="1"/>
              <a:t>mogla</a:t>
            </a:r>
            <a:r>
              <a:rPr lang="en-US" sz="4000" dirty="0"/>
              <a:t> </a:t>
            </a:r>
            <a:r>
              <a:rPr lang="en-US" sz="4000" dirty="0" err="1"/>
              <a:t>koristiti</a:t>
            </a:r>
            <a:r>
              <a:rPr lang="en-US" sz="4000" dirty="0"/>
              <a:t> </a:t>
            </a:r>
            <a:r>
              <a:rPr lang="en-US" sz="4000" dirty="0" smtClean="0"/>
              <a:t>u </a:t>
            </a:r>
            <a:r>
              <a:rPr lang="en-US" sz="4000" dirty="0" err="1"/>
              <a:t>privrednoj</a:t>
            </a:r>
            <a:r>
              <a:rPr lang="en-US" sz="4000" dirty="0"/>
              <a:t> </a:t>
            </a:r>
            <a:r>
              <a:rPr lang="en-US" sz="4000" dirty="0" err="1"/>
              <a:t>ili</a:t>
            </a:r>
            <a:r>
              <a:rPr lang="en-US" sz="4000" dirty="0"/>
              <a:t> </a:t>
            </a:r>
            <a:r>
              <a:rPr lang="en-US" sz="4000" dirty="0" err="1"/>
              <a:t>finansijskoj</a:t>
            </a:r>
            <a:r>
              <a:rPr lang="en-US" sz="4000" dirty="0"/>
              <a:t> </a:t>
            </a:r>
            <a:r>
              <a:rPr lang="en-US" sz="4000" dirty="0" err="1"/>
              <a:t>krizi</a:t>
            </a:r>
            <a:r>
              <a:rPr lang="en-US" sz="4000" dirty="0"/>
              <a:t> </a:t>
            </a:r>
            <a:r>
              <a:rPr lang="en-US" sz="4000" dirty="0" err="1"/>
              <a:t>koja</a:t>
            </a:r>
            <a:r>
              <a:rPr lang="en-US" sz="4000" dirty="0"/>
              <a:t> se </a:t>
            </a:r>
            <a:r>
              <a:rPr lang="en-US" sz="4000" dirty="0" err="1"/>
              <a:t>javlja</a:t>
            </a:r>
            <a:r>
              <a:rPr lang="en-US" sz="4000" dirty="0"/>
              <a:t> u </a:t>
            </a:r>
            <a:r>
              <a:rPr lang="en-US" sz="4000" dirty="0" err="1"/>
              <a:t>toku</a:t>
            </a:r>
            <a:r>
              <a:rPr lang="en-US" sz="4000" dirty="0"/>
              <a:t> </a:t>
            </a:r>
            <a:r>
              <a:rPr lang="en-US" sz="4000" dirty="0" err="1"/>
              <a:t>razvoja</a:t>
            </a:r>
            <a:r>
              <a:rPr lang="en-US" sz="4000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949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A7A94-3A17-4F13-8779-E9CA0B829ED9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E7244-A922-4285-AAA9-AE90A47D5082}" type="slidenum">
              <a:rPr lang="en-US"/>
              <a:pPr/>
              <a:t>7</a:t>
            </a:fld>
            <a:endParaRPr lang="en-US"/>
          </a:p>
        </p:txBody>
      </p:sp>
      <p:sp>
        <p:nvSpPr>
          <p:cNvPr id="434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6975" y="553792"/>
            <a:ext cx="10606825" cy="5623171"/>
          </a:xfrm>
        </p:spPr>
        <p:txBody>
          <a:bodyPr>
            <a:normAutofit lnSpcReduction="10000"/>
          </a:bodyPr>
          <a:lstStyle/>
          <a:p>
            <a:pPr lvl="1" algn="just">
              <a:buFontTx/>
              <a:buNone/>
            </a:pPr>
            <a:r>
              <a:rPr lang="en-US" sz="3600" dirty="0"/>
              <a:t>1) </a:t>
            </a:r>
            <a:r>
              <a:rPr lang="en-US" sz="3600" dirty="0" err="1" smtClean="0"/>
              <a:t>Klasi</a:t>
            </a:r>
            <a:r>
              <a:rPr lang="sl-SI" sz="3600" dirty="0"/>
              <a:t>č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/>
              <a:t>teorija</a:t>
            </a:r>
            <a:r>
              <a:rPr lang="en-US" sz="3600" dirty="0"/>
              <a:t> </a:t>
            </a:r>
            <a:r>
              <a:rPr lang="en-US" sz="3600" dirty="0" err="1"/>
              <a:t>javnog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,</a:t>
            </a:r>
          </a:p>
          <a:p>
            <a:pPr lvl="1" algn="just">
              <a:buFontTx/>
              <a:buNone/>
            </a:pPr>
            <a:r>
              <a:rPr lang="en-US" sz="3600" dirty="0"/>
              <a:t>2) </a:t>
            </a:r>
            <a:r>
              <a:rPr lang="en-US" sz="3600" dirty="0" err="1"/>
              <a:t>Savremena</a:t>
            </a:r>
            <a:r>
              <a:rPr lang="en-US" sz="3600" dirty="0"/>
              <a:t> </a:t>
            </a:r>
            <a:r>
              <a:rPr lang="en-US" sz="3600" dirty="0" err="1"/>
              <a:t>teorija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,</a:t>
            </a:r>
          </a:p>
          <a:p>
            <a:pPr lvl="1" algn="just">
              <a:buFontTx/>
              <a:buNone/>
            </a:pPr>
            <a:r>
              <a:rPr lang="en-US" sz="3600" dirty="0"/>
              <a:t>3) </a:t>
            </a:r>
            <a:r>
              <a:rPr lang="en-US" sz="3600" dirty="0" err="1" smtClean="0"/>
              <a:t>Socijalisti</a:t>
            </a:r>
            <a:r>
              <a:rPr lang="sl-SI" sz="3600" dirty="0"/>
              <a:t>č</a:t>
            </a:r>
            <a:r>
              <a:rPr lang="en-US" sz="3600" dirty="0" err="1" smtClean="0"/>
              <a:t>ka</a:t>
            </a:r>
            <a:r>
              <a:rPr lang="en-US" sz="3600" dirty="0" smtClean="0"/>
              <a:t> (</a:t>
            </a:r>
            <a:r>
              <a:rPr lang="sr-Latn-ME" sz="3600" dirty="0" smtClean="0"/>
              <a:t> </a:t>
            </a:r>
            <a:r>
              <a:rPr lang="en-US" sz="3600" dirty="0" smtClean="0"/>
              <a:t>d</a:t>
            </a:r>
            <a:r>
              <a:rPr lang="sl-SI" sz="3600" dirty="0" smtClean="0"/>
              <a:t>rž</a:t>
            </a:r>
            <a:r>
              <a:rPr lang="en-US" sz="3600" dirty="0" err="1" smtClean="0"/>
              <a:t>avno-pravna</a:t>
            </a:r>
            <a:r>
              <a:rPr lang="en-US" sz="3600" dirty="0"/>
              <a:t>), </a:t>
            </a:r>
            <a:r>
              <a:rPr lang="en-US" sz="3600" dirty="0" err="1" smtClean="0"/>
              <a:t>teorija</a:t>
            </a:r>
            <a:r>
              <a:rPr lang="sr-Latn-ME" sz="3600" dirty="0" smtClean="0"/>
              <a:t> -</a:t>
            </a:r>
            <a:r>
              <a:rPr lang="sl-SI" sz="3600" dirty="0" smtClean="0"/>
              <a:t> danas je to tranzicija</a:t>
            </a:r>
            <a:r>
              <a:rPr lang="en-US" sz="3600" dirty="0" smtClean="0"/>
              <a:t>.</a:t>
            </a:r>
            <a:endParaRPr lang="sr-Latn-ME" sz="3600" dirty="0" smtClean="0"/>
          </a:p>
          <a:p>
            <a:pPr lvl="1" algn="just">
              <a:buFontTx/>
              <a:buNone/>
            </a:pPr>
            <a:r>
              <a:rPr lang="sr-Latn-ME" sz="3600" dirty="0" smtClean="0"/>
              <a:t>4) Moderna teorija javnog duga</a:t>
            </a:r>
            <a:endParaRPr lang="en-US" sz="3600" dirty="0"/>
          </a:p>
          <a:p>
            <a:pPr algn="just"/>
            <a:r>
              <a:rPr lang="en-US" sz="3600" dirty="0"/>
              <a:t> </a:t>
            </a:r>
            <a:r>
              <a:rPr lang="sl-SI" sz="3600" dirty="0"/>
              <a:t>U</a:t>
            </a:r>
            <a:r>
              <a:rPr lang="en-US" sz="3600" dirty="0"/>
              <a:t> </a:t>
            </a:r>
            <a:r>
              <a:rPr lang="en-US" sz="3600" dirty="0" err="1"/>
              <a:t>osnovnim</a:t>
            </a:r>
            <a:r>
              <a:rPr lang="en-US" sz="3600" dirty="0"/>
              <a:t> </a:t>
            </a:r>
            <a:r>
              <a:rPr lang="en-US" sz="3600" dirty="0" err="1"/>
              <a:t>crtama</a:t>
            </a:r>
            <a:r>
              <a:rPr lang="en-US" sz="3600" dirty="0"/>
              <a:t> </a:t>
            </a:r>
            <a:r>
              <a:rPr lang="en-US" sz="3600" dirty="0" err="1" smtClean="0"/>
              <a:t>izlo</a:t>
            </a:r>
            <a:r>
              <a:rPr lang="sl-SI" sz="3600" dirty="0"/>
              <a:t>ž</a:t>
            </a:r>
            <a:r>
              <a:rPr lang="en-US" sz="3600" dirty="0" err="1" smtClean="0"/>
              <a:t>iti</a:t>
            </a:r>
            <a:r>
              <a:rPr lang="en-US" sz="3600" dirty="0" smtClean="0"/>
              <a:t> </a:t>
            </a:r>
            <a:r>
              <a:rPr lang="sl-SI" sz="3600" dirty="0"/>
              <a:t>ć</a:t>
            </a:r>
            <a:r>
              <a:rPr lang="sl-SI" sz="3600" dirty="0" smtClean="0"/>
              <a:t>emo </a:t>
            </a:r>
            <a:r>
              <a:rPr lang="en-US" sz="3600" dirty="0" err="1"/>
              <a:t>navedene</a:t>
            </a:r>
            <a:r>
              <a:rPr lang="en-US" sz="3600" dirty="0"/>
              <a:t> </a:t>
            </a:r>
            <a:r>
              <a:rPr lang="en-US" sz="3600" dirty="0" err="1"/>
              <a:t>teorije</a:t>
            </a:r>
            <a:r>
              <a:rPr lang="en-US" sz="3600" dirty="0"/>
              <a:t>, </a:t>
            </a:r>
            <a:r>
              <a:rPr lang="en-US" sz="3600" dirty="0" err="1"/>
              <a:t>iz</a:t>
            </a:r>
            <a:r>
              <a:rPr lang="sl-SI" sz="3600" dirty="0"/>
              <a:t>l</a:t>
            </a:r>
            <a:r>
              <a:rPr lang="en-US" sz="3600" dirty="0" smtClean="0"/>
              <a:t>o</a:t>
            </a:r>
            <a:r>
              <a:rPr lang="sl-SI" sz="3600" dirty="0"/>
              <a:t>ž</a:t>
            </a:r>
            <a:r>
              <a:rPr lang="en-US" sz="3600" dirty="0" smtClean="0"/>
              <a:t>e</a:t>
            </a:r>
            <a:r>
              <a:rPr lang="sl-SI" sz="3600" dirty="0"/>
              <a:t>t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pri</a:t>
            </a:r>
            <a:r>
              <a:rPr lang="en-US" sz="3600" dirty="0"/>
              <a:t> tome </a:t>
            </a:r>
            <a:r>
              <a:rPr lang="en-US" sz="3600" dirty="0" err="1"/>
              <a:t>osnovne</a:t>
            </a:r>
            <a:r>
              <a:rPr lang="en-US" sz="3600" dirty="0"/>
              <a:t> </a:t>
            </a:r>
            <a:r>
              <a:rPr lang="en-US" sz="3600" dirty="0" err="1"/>
              <a:t>stavove</a:t>
            </a:r>
            <a:r>
              <a:rPr lang="en-US" sz="3600" dirty="0"/>
              <a:t> o </a:t>
            </a:r>
            <a:r>
              <a:rPr lang="en-US" sz="3600" dirty="0" err="1"/>
              <a:t>javnom</a:t>
            </a:r>
            <a:r>
              <a:rPr lang="en-US" sz="3600" dirty="0"/>
              <a:t> </a:t>
            </a:r>
            <a:r>
              <a:rPr lang="en-US" sz="3600" dirty="0" err="1"/>
              <a:t>dugu</a:t>
            </a:r>
            <a:r>
              <a:rPr lang="en-US" sz="3600" dirty="0"/>
              <a:t>, </a:t>
            </a:r>
            <a:r>
              <a:rPr lang="en-US" sz="3600" dirty="0" err="1"/>
              <a:t>kao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prirodi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oblicima</a:t>
            </a:r>
            <a:r>
              <a:rPr lang="en-US" sz="3600" dirty="0"/>
              <a:t> </a:t>
            </a:r>
            <a:r>
              <a:rPr lang="en-US" sz="3600" dirty="0" err="1"/>
              <a:t>njegovog</a:t>
            </a:r>
            <a:r>
              <a:rPr lang="en-US" sz="3600" dirty="0"/>
              <a:t> </a:t>
            </a:r>
            <a:r>
              <a:rPr lang="en-US" sz="3600" dirty="0" smtClean="0"/>
              <a:t>d</a:t>
            </a:r>
            <a:r>
              <a:rPr lang="sr-Latn-ME" sz="3600" dirty="0" smtClean="0"/>
              <a:t>j</a:t>
            </a:r>
            <a:r>
              <a:rPr lang="en-US" sz="3600" dirty="0" err="1" smtClean="0"/>
              <a:t>elovanja</a:t>
            </a:r>
            <a:r>
              <a:rPr lang="en-US" sz="3600" dirty="0" smtClean="0"/>
              <a:t>.</a:t>
            </a:r>
            <a:endParaRPr lang="sr-Latn-ME" sz="3600" dirty="0" smtClean="0"/>
          </a:p>
          <a:p>
            <a:pPr algn="just"/>
            <a:r>
              <a:rPr lang="sr-Latn-ME" sz="3600" dirty="0" smtClean="0"/>
              <a:t>Kda se kaže javni dug prvenstveno se misli na spoljni javni dug.</a:t>
            </a:r>
          </a:p>
          <a:p>
            <a:pPr algn="just"/>
            <a:r>
              <a:rPr lang="sr-Latn-ME" sz="3600" dirty="0" smtClean="0"/>
              <a:t>Manje se pažnje posvećuje unutrašnjem javnom dugu.</a:t>
            </a:r>
            <a:endParaRPr lang="en-US" sz="36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6406726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8767E-2F7B-472B-BFFE-9FC72347F7D8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9681E-A30C-4903-B613-7C824004EFF8}" type="slidenum">
              <a:rPr lang="en-US"/>
              <a:pPr/>
              <a:t>70</a:t>
            </a:fld>
            <a:endParaRPr lang="en-US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0913" y="463639"/>
            <a:ext cx="10812887" cy="5713324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3600" dirty="0" smtClean="0"/>
              <a:t>VRSTE </a:t>
            </a:r>
            <a:r>
              <a:rPr lang="en-US" sz="3600" dirty="0"/>
              <a:t>AMORTIZACIJ</a:t>
            </a:r>
            <a:r>
              <a:rPr lang="sl-SI" sz="3600" dirty="0"/>
              <a:t>E</a:t>
            </a:r>
            <a:r>
              <a:rPr lang="en-US" sz="3600" dirty="0"/>
              <a:t> DUGOVA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3600" dirty="0"/>
              <a:t>U </a:t>
            </a:r>
            <a:r>
              <a:rPr lang="en-US" sz="3600" dirty="0" err="1"/>
              <a:t>pogledu</a:t>
            </a:r>
            <a:r>
              <a:rPr lang="en-US" sz="3600" dirty="0"/>
              <a:t> </a:t>
            </a:r>
            <a:r>
              <a:rPr lang="en-US" sz="3600" dirty="0" err="1"/>
              <a:t>oblika</a:t>
            </a:r>
            <a:r>
              <a:rPr lang="en-US" sz="3600" dirty="0"/>
              <a:t>, </a:t>
            </a:r>
            <a:r>
              <a:rPr lang="en-US" sz="3600" dirty="0" err="1"/>
              <a:t>amomzacija</a:t>
            </a:r>
            <a:r>
              <a:rPr lang="en-US" sz="3600" dirty="0"/>
              <a:t> </a:t>
            </a:r>
            <a:r>
              <a:rPr lang="en-US" sz="3600" dirty="0" err="1"/>
              <a:t>javnog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 </a:t>
            </a:r>
            <a:r>
              <a:rPr lang="en-US" sz="3600" dirty="0" err="1"/>
              <a:t>pojavijuje</a:t>
            </a:r>
            <a:r>
              <a:rPr lang="en-US" sz="3600" dirty="0"/>
              <a:t> se u </a:t>
            </a:r>
            <a:r>
              <a:rPr lang="en-US" sz="3600" dirty="0" smtClean="0"/>
              <a:t>vi</a:t>
            </a:r>
            <a:r>
              <a:rPr lang="sl-SI" sz="3600" dirty="0"/>
              <a:t>š</a:t>
            </a:r>
            <a:r>
              <a:rPr lang="sl-SI" sz="3600" dirty="0" smtClean="0"/>
              <a:t>e</a:t>
            </a:r>
            <a:r>
              <a:rPr lang="en-US" sz="3600" dirty="0" smtClean="0"/>
              <a:t> </a:t>
            </a:r>
            <a:r>
              <a:rPr lang="en-US" sz="3600" dirty="0" err="1"/>
              <a:t>vrsta</a:t>
            </a:r>
            <a:r>
              <a:rPr lang="sl-SI" sz="3600" dirty="0" smtClean="0"/>
              <a:t>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3600" dirty="0" smtClean="0"/>
              <a:t> Danas</a:t>
            </a:r>
            <a:r>
              <a:rPr lang="sr-Latn-ME" sz="3600" dirty="0" smtClean="0"/>
              <a:t> </a:t>
            </a:r>
            <a:r>
              <a:rPr lang="en-US" sz="3600" dirty="0" err="1" smtClean="0"/>
              <a:t>su</a:t>
            </a:r>
            <a:r>
              <a:rPr lang="en-US" sz="3600" dirty="0" smtClean="0"/>
              <a:t> </a:t>
            </a:r>
            <a:r>
              <a:rPr lang="en-US" sz="3600" dirty="0" err="1" smtClean="0"/>
              <a:t>uobi</a:t>
            </a:r>
            <a:r>
              <a:rPr lang="sl-SI" sz="3600" dirty="0"/>
              <a:t>č</a:t>
            </a:r>
            <a:r>
              <a:rPr lang="en-US" sz="3600" dirty="0" err="1" smtClean="0"/>
              <a:t>ajeni</a:t>
            </a:r>
            <a:r>
              <a:rPr lang="en-US" sz="3600" dirty="0" smtClean="0"/>
              <a:t> </a:t>
            </a:r>
            <a:r>
              <a:rPr lang="en-US" sz="3600" dirty="0" err="1" smtClean="0"/>
              <a:t>sl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ede</a:t>
            </a:r>
            <a:r>
              <a:rPr lang="sl-SI" sz="3600" dirty="0"/>
              <a:t>ć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/>
              <a:t>oblici</a:t>
            </a:r>
            <a:r>
              <a:rPr lang="en-US" sz="3600" dirty="0"/>
              <a:t> </a:t>
            </a:r>
            <a:r>
              <a:rPr lang="en-US" sz="3600" dirty="0" err="1"/>
              <a:t>amortizacije</a:t>
            </a:r>
            <a:r>
              <a:rPr lang="en-US" sz="3600" dirty="0"/>
              <a:t>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3600" dirty="0"/>
              <a:t>- </a:t>
            </a:r>
            <a:r>
              <a:rPr lang="en-US" sz="3600" dirty="0" err="1"/>
              <a:t>direktna</a:t>
            </a:r>
            <a:r>
              <a:rPr lang="en-US" sz="3600" dirty="0"/>
              <a:t> </a:t>
            </a:r>
            <a:r>
              <a:rPr lang="en-US" sz="3600" dirty="0" err="1"/>
              <a:t>amortizacija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;	</a:t>
            </a:r>
            <a:endParaRPr lang="sl-SI" sz="36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3600" dirty="0"/>
              <a:t> - </a:t>
            </a:r>
            <a:r>
              <a:rPr lang="en-US" sz="3600" dirty="0" err="1"/>
              <a:t>indirektna</a:t>
            </a:r>
            <a:r>
              <a:rPr lang="en-US" sz="3600" dirty="0"/>
              <a:t> </a:t>
            </a:r>
            <a:r>
              <a:rPr lang="en-US" sz="3600" dirty="0" err="1"/>
              <a:t>amortizacija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; </a:t>
            </a:r>
            <a:endParaRPr lang="sl-SI" sz="36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3600" dirty="0"/>
              <a:t>- </a:t>
            </a:r>
            <a:r>
              <a:rPr lang="en-US" sz="3600" dirty="0" err="1"/>
              <a:t>ugovo</a:t>
            </a:r>
            <a:r>
              <a:rPr lang="sl-SI" sz="3600" dirty="0"/>
              <a:t>r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amortizacija</a:t>
            </a:r>
            <a:r>
              <a:rPr lang="en-US" sz="3600" dirty="0"/>
              <a:t>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3600" dirty="0"/>
              <a:t>- </a:t>
            </a:r>
            <a:r>
              <a:rPr lang="en-US" sz="3600" dirty="0" err="1"/>
              <a:t>automatska</a:t>
            </a:r>
            <a:r>
              <a:rPr lang="en-US" sz="3600" dirty="0"/>
              <a:t>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3600" dirty="0"/>
              <a:t>- </a:t>
            </a:r>
            <a:r>
              <a:rPr lang="en-US" sz="3600" dirty="0" err="1"/>
              <a:t>fakultativna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endParaRPr lang="en-US" sz="36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3600" dirty="0"/>
              <a:t>- </a:t>
            </a:r>
            <a:r>
              <a:rPr lang="en-US" sz="3600" dirty="0" err="1"/>
              <a:t>monetarna</a:t>
            </a:r>
            <a:r>
              <a:rPr lang="en-US" sz="3600" dirty="0"/>
              <a:t> </a:t>
            </a:r>
            <a:r>
              <a:rPr lang="en-US" sz="3600" dirty="0" err="1"/>
              <a:t>amortizacija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98575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49136-CA7D-4A82-8627-CBE705C29697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F1267-17F4-4709-B49A-5A59C53E51AB}" type="slidenum">
              <a:rPr lang="en-US"/>
              <a:pPr/>
              <a:t>71</a:t>
            </a:fld>
            <a:endParaRPr lang="en-US"/>
          </a:p>
        </p:txBody>
      </p:sp>
      <p:sp>
        <p:nvSpPr>
          <p:cNvPr id="461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4096" y="463639"/>
            <a:ext cx="10619704" cy="5713324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en-US" sz="3600" dirty="0" err="1"/>
              <a:t>Direktna</a:t>
            </a:r>
            <a:r>
              <a:rPr lang="en-US" sz="3600" dirty="0"/>
              <a:t> (</a:t>
            </a:r>
            <a:r>
              <a:rPr lang="en-US" sz="3600" dirty="0" err="1"/>
              <a:t>neposredna</a:t>
            </a:r>
            <a:r>
              <a:rPr lang="en-US" sz="3600" dirty="0"/>
              <a:t>) </a:t>
            </a:r>
            <a:r>
              <a:rPr lang="en-US" sz="3600" dirty="0" err="1"/>
              <a:t>amortizacija</a:t>
            </a:r>
            <a:r>
              <a:rPr lang="en-US" sz="3600" dirty="0"/>
              <a:t> </a:t>
            </a:r>
            <a:r>
              <a:rPr lang="en-US" sz="3600" dirty="0" err="1"/>
              <a:t>postoji</a:t>
            </a:r>
            <a:r>
              <a:rPr lang="en-US" sz="3600" dirty="0"/>
              <a:t> </a:t>
            </a:r>
            <a:r>
              <a:rPr lang="en-US" sz="3600" dirty="0" err="1"/>
              <a:t>kada</a:t>
            </a:r>
            <a:r>
              <a:rPr lang="en-US" sz="3600" dirty="0"/>
              <a:t> se dug </a:t>
            </a:r>
            <a:r>
              <a:rPr lang="en-US" sz="3600" dirty="0" err="1" smtClean="0"/>
              <a:t>vra</a:t>
            </a:r>
            <a:r>
              <a:rPr lang="sl-SI" sz="3600" dirty="0"/>
              <a:t>ć</a:t>
            </a:r>
            <a:r>
              <a:rPr lang="en-US" sz="3600" dirty="0" smtClean="0"/>
              <a:t>a </a:t>
            </a:r>
            <a:r>
              <a:rPr lang="en-US" sz="3600" dirty="0" err="1"/>
              <a:t>neposrednim</a:t>
            </a:r>
            <a:r>
              <a:rPr lang="en-US" sz="3600" dirty="0"/>
              <a:t> </a:t>
            </a:r>
            <a:r>
              <a:rPr lang="en-US" sz="3600" dirty="0" err="1" smtClean="0"/>
              <a:t>pov</a:t>
            </a:r>
            <a:r>
              <a:rPr lang="sr-Latn-ME" sz="3600" dirty="0" smtClean="0"/>
              <a:t>j</a:t>
            </a:r>
            <a:r>
              <a:rPr lang="en-US" sz="3600" dirty="0" err="1" smtClean="0"/>
              <a:t>eriocima</a:t>
            </a:r>
            <a:r>
              <a:rPr lang="en-US" sz="3600" dirty="0" smtClean="0"/>
              <a:t> </a:t>
            </a:r>
            <a:r>
              <a:rPr lang="en-US" sz="3600" dirty="0" err="1"/>
              <a:t>ili</a:t>
            </a:r>
            <a:r>
              <a:rPr lang="en-US" sz="3600" dirty="0"/>
              <a:t> </a:t>
            </a:r>
            <a:r>
              <a:rPr lang="en-US" sz="3600" dirty="0" err="1"/>
              <a:t>upisnicima</a:t>
            </a:r>
            <a:r>
              <a:rPr lang="en-US" sz="3600" dirty="0"/>
              <a:t> </a:t>
            </a:r>
            <a:r>
              <a:rPr lang="en-US" sz="3600" dirty="0" err="1"/>
              <a:t>putem</a:t>
            </a:r>
            <a:r>
              <a:rPr lang="en-US" sz="3600" dirty="0"/>
              <a:t> </a:t>
            </a:r>
            <a:r>
              <a:rPr lang="en-US" sz="3600" dirty="0" err="1"/>
              <a:t>anuiteta</a:t>
            </a:r>
            <a:r>
              <a:rPr lang="sl-SI" sz="3600" dirty="0"/>
              <a:t>.</a:t>
            </a:r>
            <a:r>
              <a:rPr lang="en-US" sz="3600" dirty="0"/>
              <a:t>	</a:t>
            </a:r>
          </a:p>
          <a:p>
            <a:pPr algn="just">
              <a:lnSpc>
                <a:spcPct val="90000"/>
              </a:lnSpc>
            </a:pPr>
            <a:r>
              <a:rPr lang="en-US" sz="3600" dirty="0" err="1"/>
              <a:t>lndirektna</a:t>
            </a:r>
            <a:r>
              <a:rPr lang="en-US" sz="3600" dirty="0"/>
              <a:t> </a:t>
            </a:r>
            <a:r>
              <a:rPr lang="en-US" sz="3600" dirty="0" err="1"/>
              <a:t>amortizacija</a:t>
            </a:r>
            <a:r>
              <a:rPr lang="en-US" sz="3600" dirty="0"/>
              <a:t> se </a:t>
            </a:r>
            <a:r>
              <a:rPr lang="en-US" sz="3600" dirty="0" err="1"/>
              <a:t>sprovodi</a:t>
            </a:r>
            <a:r>
              <a:rPr lang="en-US" sz="3600" dirty="0"/>
              <a:t> </a:t>
            </a:r>
            <a:r>
              <a:rPr lang="en-US" sz="3600" dirty="0" err="1"/>
              <a:t>preko</a:t>
            </a:r>
            <a:r>
              <a:rPr lang="en-US" sz="3600" dirty="0"/>
              <a:t> </a:t>
            </a:r>
            <a:r>
              <a:rPr lang="en-US" sz="3600" dirty="0" err="1"/>
              <a:t>kupovine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p</a:t>
            </a:r>
            <a:r>
              <a:rPr lang="sl-SI" sz="3600" dirty="0"/>
              <a:t>ro</a:t>
            </a:r>
            <a:r>
              <a:rPr lang="en-US" sz="3600" dirty="0" err="1"/>
              <a:t>daje</a:t>
            </a:r>
            <a:r>
              <a:rPr lang="en-US" sz="3600" dirty="0"/>
              <a:t> </a:t>
            </a:r>
            <a:r>
              <a:rPr lang="en-US" sz="3600" dirty="0" err="1"/>
              <a:t>efekata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 </a:t>
            </a:r>
            <a:r>
              <a:rPr lang="en-US" sz="3600" dirty="0" err="1"/>
              <a:t>preko</a:t>
            </a:r>
            <a:r>
              <a:rPr lang="en-US" sz="3600" dirty="0"/>
              <a:t> </a:t>
            </a:r>
            <a:r>
              <a:rPr lang="en-US" sz="3600" dirty="0" err="1"/>
              <a:t>berze</a:t>
            </a:r>
            <a:r>
              <a:rPr lang="en-US" sz="3600" dirty="0"/>
              <a:t> </a:t>
            </a:r>
            <a:r>
              <a:rPr lang="en-US" sz="3600" dirty="0" err="1"/>
              <a:t>hartija</a:t>
            </a:r>
            <a:r>
              <a:rPr lang="en-US" sz="3600" dirty="0"/>
              <a:t> od </a:t>
            </a:r>
            <a:r>
              <a:rPr lang="en-US" sz="3600" dirty="0" err="1" smtClean="0"/>
              <a:t>vr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ednosti</a:t>
            </a:r>
            <a:r>
              <a:rPr lang="en-US" sz="3600" dirty="0"/>
              <a:t>.</a:t>
            </a:r>
          </a:p>
          <a:p>
            <a:pPr algn="just">
              <a:lnSpc>
                <a:spcPct val="90000"/>
              </a:lnSpc>
            </a:pPr>
            <a:r>
              <a:rPr lang="en-US" sz="3600" dirty="0" err="1"/>
              <a:t>Ugovorna</a:t>
            </a:r>
            <a:r>
              <a:rPr lang="en-US" sz="3600" dirty="0"/>
              <a:t> </a:t>
            </a:r>
            <a:r>
              <a:rPr lang="en-US" sz="3600" dirty="0" err="1"/>
              <a:t>amor</a:t>
            </a:r>
            <a:r>
              <a:rPr lang="sl-SI" sz="3600" dirty="0"/>
              <a:t>t</a:t>
            </a:r>
            <a:r>
              <a:rPr lang="en-US" sz="3600" dirty="0" err="1"/>
              <a:t>acija</a:t>
            </a:r>
            <a:r>
              <a:rPr lang="en-US" sz="3600" dirty="0"/>
              <a:t> se </a:t>
            </a:r>
            <a:r>
              <a:rPr lang="en-US" sz="3600" dirty="0" err="1"/>
              <a:t>vrlo</a:t>
            </a:r>
            <a:r>
              <a:rPr lang="en-US" sz="3600" dirty="0"/>
              <a:t> </a:t>
            </a:r>
            <a:r>
              <a:rPr lang="sl-SI" sz="3600" dirty="0"/>
              <a:t>č</a:t>
            </a:r>
            <a:r>
              <a:rPr lang="en-US" sz="3600" dirty="0" err="1" smtClean="0"/>
              <a:t>esto</a:t>
            </a:r>
            <a:r>
              <a:rPr lang="en-US" sz="3600" dirty="0" smtClean="0"/>
              <a:t> </a:t>
            </a:r>
            <a:r>
              <a:rPr lang="en-US" sz="3600" dirty="0" err="1"/>
              <a:t>primenjuje</a:t>
            </a:r>
            <a:r>
              <a:rPr lang="en-US" sz="3600" dirty="0"/>
              <a:t> </a:t>
            </a:r>
            <a:r>
              <a:rPr lang="en-US" sz="3600" dirty="0" err="1" smtClean="0"/>
              <a:t>po</a:t>
            </a:r>
            <a:r>
              <a:rPr lang="sl-SI" sz="3600" dirty="0"/>
              <a:t>š</a:t>
            </a:r>
            <a:r>
              <a:rPr lang="en-US" sz="3600" dirty="0" smtClean="0"/>
              <a:t>to </a:t>
            </a:r>
            <a:r>
              <a:rPr lang="en-US" sz="3600" dirty="0"/>
              <a:t>se </a:t>
            </a:r>
            <a:r>
              <a:rPr lang="en-US" sz="3600" dirty="0" err="1" smtClean="0"/>
              <a:t>ve</a:t>
            </a:r>
            <a:r>
              <a:rPr lang="sl-SI" sz="3600" dirty="0"/>
              <a:t>ć</a:t>
            </a:r>
            <a:r>
              <a:rPr lang="en-US" sz="3600" dirty="0" smtClean="0"/>
              <a:t> </a:t>
            </a:r>
            <a:r>
              <a:rPr lang="en-US" sz="3600" dirty="0" err="1"/>
              <a:t>pri</a:t>
            </a:r>
            <a:r>
              <a:rPr lang="en-US" sz="3600" dirty="0"/>
              <a:t> </a:t>
            </a:r>
            <a:r>
              <a:rPr lang="en-US" sz="3600" dirty="0" err="1"/>
              <a:t>upisu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 </a:t>
            </a:r>
            <a:r>
              <a:rPr lang="en-US" sz="3600" dirty="0" err="1"/>
              <a:t>utvrd</a:t>
            </a:r>
            <a:r>
              <a:rPr lang="sl-SI" sz="3600" dirty="0"/>
              <a:t>j</a:t>
            </a:r>
            <a:r>
              <a:rPr lang="en-US" sz="3600" dirty="0" err="1"/>
              <a:t>uju</a:t>
            </a:r>
            <a:r>
              <a:rPr lang="en-US" sz="3600" dirty="0"/>
              <a:t> </a:t>
            </a:r>
            <a:r>
              <a:rPr lang="en-US" sz="3600" dirty="0" err="1"/>
              <a:t>rokovi</a:t>
            </a:r>
            <a:r>
              <a:rPr lang="en-US" sz="3600" dirty="0"/>
              <a:t> </a:t>
            </a:r>
            <a:r>
              <a:rPr lang="en-US" sz="3600" dirty="0" err="1"/>
              <a:t>otplate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 smtClean="0"/>
              <a:t>pla</a:t>
            </a:r>
            <a:r>
              <a:rPr lang="sl-SI" sz="3600" dirty="0"/>
              <a:t>ć</a:t>
            </a:r>
            <a:r>
              <a:rPr lang="en-US" sz="3600" dirty="0" err="1" smtClean="0"/>
              <a:t>anje</a:t>
            </a:r>
            <a:r>
              <a:rPr lang="en-US" sz="3600" dirty="0" smtClean="0"/>
              <a:t> </a:t>
            </a:r>
            <a:r>
              <a:rPr lang="en-US" sz="3600" dirty="0" err="1"/>
              <a:t>kamata</a:t>
            </a:r>
            <a:r>
              <a:rPr lang="en-US" sz="3600" dirty="0"/>
              <a:t> </a:t>
            </a:r>
            <a:r>
              <a:rPr lang="en-US" sz="3600" dirty="0" err="1"/>
              <a:t>prema</a:t>
            </a:r>
            <a:r>
              <a:rPr lang="en-US" sz="3600" dirty="0"/>
              <a:t> </a:t>
            </a:r>
            <a:r>
              <a:rPr lang="en-US" sz="3600" dirty="0" err="1" smtClean="0"/>
              <a:t>utvr</a:t>
            </a:r>
            <a:r>
              <a:rPr lang="sr-Latn-ME" sz="3600" dirty="0" smtClean="0"/>
              <a:t>đ</a:t>
            </a:r>
            <a:r>
              <a:rPr lang="en-US" sz="3600" dirty="0" err="1" smtClean="0"/>
              <a:t>enom</a:t>
            </a:r>
            <a:r>
              <a:rPr lang="en-US" sz="3600" dirty="0" smtClean="0"/>
              <a:t> </a:t>
            </a:r>
            <a:r>
              <a:rPr lang="en-US" sz="3600" dirty="0" err="1"/>
              <a:t>ugovoru</a:t>
            </a:r>
            <a:r>
              <a:rPr lang="en-US" sz="3600" dirty="0"/>
              <a:t> o </a:t>
            </a:r>
            <a:r>
              <a:rPr lang="en-US" sz="3600" dirty="0" err="1"/>
              <a:t>zajmu</a:t>
            </a:r>
            <a:r>
              <a:rPr lang="en-US" sz="3600" dirty="0"/>
              <a:t>.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26783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F6E6D-7EDB-4F92-B9A4-C2486F29052C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D846D-4002-4330-B0D3-1CFC2BED70CF}" type="slidenum">
              <a:rPr lang="en-US"/>
              <a:pPr/>
              <a:t>72</a:t>
            </a:fld>
            <a:endParaRPr lang="en-US"/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9701" y="656823"/>
            <a:ext cx="10684099" cy="5520140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en-US" sz="3600" dirty="0" err="1"/>
              <a:t>Automatska</a:t>
            </a:r>
            <a:r>
              <a:rPr lang="en-US" sz="3600" dirty="0"/>
              <a:t> </a:t>
            </a:r>
            <a:r>
              <a:rPr lang="en-US" sz="3600" dirty="0" err="1"/>
              <a:t>amortizacija</a:t>
            </a:r>
            <a:r>
              <a:rPr lang="en-US" sz="3600" dirty="0"/>
              <a:t> se </a:t>
            </a:r>
            <a:r>
              <a:rPr lang="en-US" sz="3600" dirty="0" err="1" smtClean="0"/>
              <a:t>vr</a:t>
            </a:r>
            <a:r>
              <a:rPr lang="sl-SI" sz="3600" dirty="0"/>
              <a:t>š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/>
              <a:t>preko</a:t>
            </a:r>
            <a:r>
              <a:rPr lang="en-US" sz="3600" dirty="0"/>
              <a:t> </a:t>
            </a:r>
            <a:r>
              <a:rPr lang="en-US" sz="3600" dirty="0" err="1"/>
              <a:t>specijalne</a:t>
            </a:r>
            <a:r>
              <a:rPr lang="en-US" sz="3600" dirty="0"/>
              <a:t> </a:t>
            </a:r>
            <a:r>
              <a:rPr lang="sr-Latn-ME" sz="3600" dirty="0" smtClean="0"/>
              <a:t>,,</a:t>
            </a:r>
            <a:r>
              <a:rPr lang="en-US" sz="3600" dirty="0" err="1" smtClean="0"/>
              <a:t>amortizacione</a:t>
            </a:r>
            <a:r>
              <a:rPr lang="en-US" sz="3600" dirty="0" smtClean="0"/>
              <a:t> </a:t>
            </a:r>
            <a:r>
              <a:rPr lang="en-US" sz="3600" dirty="0" err="1"/>
              <a:t>kase</a:t>
            </a:r>
            <a:r>
              <a:rPr lang="en-US" sz="3600" dirty="0"/>
              <a:t>" </a:t>
            </a:r>
            <a:r>
              <a:rPr lang="sl-SI" sz="3600" dirty="0"/>
              <a:t>k</a:t>
            </a:r>
            <a:r>
              <a:rPr lang="en-US" sz="3600" dirty="0" err="1"/>
              <a:t>oju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r-Latn-ME" sz="3600" dirty="0" smtClean="0"/>
              <a:t>ž</a:t>
            </a:r>
            <a:r>
              <a:rPr lang="en-US" sz="3600" dirty="0" smtClean="0"/>
              <a:t>ava </a:t>
            </a:r>
            <a:r>
              <a:rPr lang="en-US" sz="3600" dirty="0" err="1"/>
              <a:t>dotira</a:t>
            </a:r>
            <a:r>
              <a:rPr lang="en-US" sz="3600" dirty="0"/>
              <a:t> </a:t>
            </a:r>
            <a:r>
              <a:rPr lang="en-US" sz="3600" dirty="0" err="1"/>
              <a:t>svake</a:t>
            </a:r>
            <a:r>
              <a:rPr lang="en-US" sz="3600" dirty="0"/>
              <a:t> </a:t>
            </a:r>
            <a:r>
              <a:rPr lang="en-US" sz="3600" dirty="0" err="1"/>
              <a:t>godine</a:t>
            </a:r>
            <a:r>
              <a:rPr lang="en-US" sz="3600" dirty="0"/>
              <a:t> u </a:t>
            </a:r>
            <a:r>
              <a:rPr lang="en-US" sz="3600" dirty="0" err="1"/>
              <a:t>cilju</a:t>
            </a:r>
            <a:r>
              <a:rPr lang="en-US" sz="3600" dirty="0"/>
              <a:t> </a:t>
            </a:r>
            <a:r>
              <a:rPr lang="en-US" sz="3600" dirty="0" err="1"/>
              <a:t>optlate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lnSpc>
                <a:spcPct val="80000"/>
              </a:lnSpc>
            </a:pPr>
            <a:r>
              <a:rPr lang="en-US" sz="3600" dirty="0" err="1" smtClean="0"/>
              <a:t>Kasa</a:t>
            </a:r>
            <a:r>
              <a:rPr lang="en-US" sz="3600" dirty="0" smtClean="0"/>
              <a:t> </a:t>
            </a:r>
            <a:r>
              <a:rPr lang="en-US" sz="3600" dirty="0" err="1"/>
              <a:t>redovno</a:t>
            </a:r>
            <a:r>
              <a:rPr lang="en-US" sz="3600" dirty="0"/>
              <a:t> go</a:t>
            </a:r>
            <a:r>
              <a:rPr lang="sl-SI" sz="3600" dirty="0" smtClean="0"/>
              <a:t>diš</a:t>
            </a:r>
            <a:r>
              <a:rPr lang="en-US" sz="3600" dirty="0" err="1" smtClean="0"/>
              <a:t>nje</a:t>
            </a:r>
            <a:r>
              <a:rPr lang="en-US" sz="3600" dirty="0" smtClean="0"/>
              <a:t> </a:t>
            </a:r>
            <a:r>
              <a:rPr lang="en-US" sz="3600" dirty="0" err="1"/>
              <a:t>otkupljuje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berzi</a:t>
            </a:r>
            <a:r>
              <a:rPr lang="en-US" sz="3600" dirty="0"/>
              <a:t> </a:t>
            </a:r>
            <a:r>
              <a:rPr lang="en-US" sz="3600" dirty="0" err="1" smtClean="0"/>
              <a:t>vr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ednosne</a:t>
            </a:r>
            <a:r>
              <a:rPr lang="en-US" sz="3600" dirty="0" smtClean="0"/>
              <a:t> </a:t>
            </a:r>
            <a:r>
              <a:rPr lang="en-US" sz="3600" dirty="0" err="1"/>
              <a:t>papire</a:t>
            </a:r>
            <a:r>
              <a:rPr lang="en-US" sz="3600" dirty="0"/>
              <a:t> (</a:t>
            </a:r>
            <a:r>
              <a:rPr lang="en-US" sz="3600" dirty="0" err="1"/>
              <a:t>obveznice</a:t>
            </a:r>
            <a:r>
              <a:rPr lang="en-US" sz="3600" dirty="0"/>
              <a:t>) </a:t>
            </a:r>
            <a:r>
              <a:rPr lang="en-US" sz="3600" dirty="0" err="1"/>
              <a:t>javnog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, da bi </a:t>
            </a:r>
            <a:r>
              <a:rPr lang="en-US" sz="3600" dirty="0" err="1"/>
              <a:t>ih</a:t>
            </a:r>
            <a:r>
              <a:rPr lang="en-US" sz="3600" dirty="0"/>
              <a:t> od</a:t>
            </a:r>
            <a:r>
              <a:rPr lang="sl-SI" sz="3600" dirty="0"/>
              <a:t>mah</a:t>
            </a:r>
            <a:r>
              <a:rPr lang="en-US" sz="3600" dirty="0"/>
              <a:t> </a:t>
            </a:r>
            <a:r>
              <a:rPr lang="en-US" sz="3600" dirty="0" err="1" smtClean="0"/>
              <a:t>unov</a:t>
            </a:r>
            <a:r>
              <a:rPr lang="sl-SI" sz="3600" dirty="0"/>
              <a:t>č</a:t>
            </a:r>
            <a:r>
              <a:rPr lang="sl-SI" sz="3600" dirty="0" smtClean="0"/>
              <a:t>ila</a:t>
            </a:r>
            <a:r>
              <a:rPr lang="en-US" sz="3600" dirty="0" smtClean="0"/>
              <a:t> </a:t>
            </a:r>
            <a:r>
              <a:rPr lang="en-US" sz="3600" dirty="0" err="1"/>
              <a:t>ili</a:t>
            </a:r>
            <a:r>
              <a:rPr lang="en-US" sz="3600" dirty="0"/>
              <a:t> da</a:t>
            </a:r>
            <a:r>
              <a:rPr lang="sl-SI" sz="3600" dirty="0"/>
              <a:t>l</a:t>
            </a:r>
            <a:r>
              <a:rPr lang="en-US" sz="3600" dirty="0"/>
              <a:t>je </a:t>
            </a:r>
            <a:r>
              <a:rPr lang="sr-Latn-ME" sz="3600" dirty="0" err="1"/>
              <a:t>č</a:t>
            </a:r>
            <a:r>
              <a:rPr lang="en-US" sz="3600" dirty="0" err="1" smtClean="0"/>
              <a:t>uvala</a:t>
            </a:r>
            <a:r>
              <a:rPr lang="en-US" sz="3600" dirty="0" smtClean="0"/>
              <a:t> </a:t>
            </a:r>
            <a:r>
              <a:rPr lang="en-US" sz="3600" dirty="0" err="1" smtClean="0"/>
              <a:t>napla</a:t>
            </a:r>
            <a:r>
              <a:rPr lang="sl-SI" sz="3600" dirty="0"/>
              <a:t>ć</a:t>
            </a:r>
            <a:r>
              <a:rPr lang="en-US" sz="3600" dirty="0" err="1" smtClean="0"/>
              <a:t>uju</a:t>
            </a:r>
            <a:r>
              <a:rPr lang="sl-SI" sz="3600" dirty="0"/>
              <a:t>c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dalje</a:t>
            </a:r>
            <a:r>
              <a:rPr lang="en-US" sz="3600" dirty="0"/>
              <a:t> </a:t>
            </a:r>
            <a:r>
              <a:rPr lang="en-US" sz="3600" dirty="0" err="1"/>
              <a:t>kamatu</a:t>
            </a:r>
            <a:r>
              <a:rPr lang="en-US" sz="3600" dirty="0"/>
              <a:t> </a:t>
            </a:r>
            <a:r>
              <a:rPr lang="en-US" sz="3600" dirty="0" err="1"/>
              <a:t>po</a:t>
            </a:r>
            <a:r>
              <a:rPr lang="en-US" sz="3600" dirty="0"/>
              <a:t> </a:t>
            </a:r>
            <a:r>
              <a:rPr lang="en-US" sz="3600" dirty="0" err="1"/>
              <a:t>kuponima</a:t>
            </a:r>
            <a:r>
              <a:rPr lang="en-US" sz="3600" dirty="0"/>
              <a:t> </a:t>
            </a:r>
            <a:r>
              <a:rPr lang="en-US" sz="3600" dirty="0" err="1"/>
              <a:t>tih</a:t>
            </a:r>
            <a:r>
              <a:rPr lang="en-US" sz="3600" dirty="0"/>
              <a:t> </a:t>
            </a:r>
            <a:r>
              <a:rPr lang="en-US" sz="3600" dirty="0" err="1"/>
              <a:t>obveznica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lnSpc>
                <a:spcPct val="80000"/>
              </a:lnSpc>
            </a:pPr>
            <a:r>
              <a:rPr lang="en-US" sz="3600" dirty="0" err="1" smtClean="0"/>
              <a:t>Ovaj</a:t>
            </a:r>
            <a:r>
              <a:rPr lang="en-US" sz="3600" dirty="0" smtClean="0"/>
              <a:t> </a:t>
            </a:r>
            <a:r>
              <a:rPr lang="en-US" sz="3600" dirty="0" err="1"/>
              <a:t>siatem</a:t>
            </a:r>
            <a:r>
              <a:rPr lang="en-US" sz="3600" dirty="0"/>
              <a:t> </a:t>
            </a:r>
            <a:r>
              <a:rPr lang="en-US" sz="3600" dirty="0" err="1"/>
              <a:t>amortizacije</a:t>
            </a:r>
            <a:r>
              <a:rPr lang="en-US" sz="3600" dirty="0"/>
              <a:t> je </a:t>
            </a:r>
            <a:r>
              <a:rPr lang="en-US" sz="3600" dirty="0" err="1"/>
              <a:t>pokazao</a:t>
            </a:r>
            <a:r>
              <a:rPr lang="en-US" sz="3600" dirty="0"/>
              <a:t> </a:t>
            </a:r>
            <a:r>
              <a:rPr lang="en-US" sz="3600" dirty="0" err="1"/>
              <a:t>dosta</a:t>
            </a:r>
            <a:r>
              <a:rPr lang="en-US" sz="3600" dirty="0"/>
              <a:t> </a:t>
            </a:r>
            <a:r>
              <a:rPr lang="en-US" sz="3600" dirty="0" err="1"/>
              <a:t>negativnih</a:t>
            </a:r>
            <a:r>
              <a:rPr lang="en-US" sz="3600" dirty="0"/>
              <a:t> </a:t>
            </a:r>
            <a:r>
              <a:rPr lang="en-US" sz="3600" dirty="0" err="1"/>
              <a:t>strana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42117663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F75F-98F3-4CD5-83E4-58C3FC3EC850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9580C-6D49-40C6-A41A-C57E9974A119}" type="slidenum">
              <a:rPr lang="en-US"/>
              <a:pPr/>
              <a:t>73</a:t>
            </a:fld>
            <a:endParaRPr lang="en-US"/>
          </a:p>
        </p:txBody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592428"/>
            <a:ext cx="10515600" cy="5584535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90000"/>
              </a:lnSpc>
            </a:pPr>
            <a:r>
              <a:rPr lang="en-US" sz="3200" dirty="0" err="1"/>
              <a:t>Fakultativna</a:t>
            </a:r>
            <a:r>
              <a:rPr lang="en-US" sz="3200" dirty="0"/>
              <a:t> </a:t>
            </a:r>
            <a:r>
              <a:rPr lang="en-US" sz="3200" dirty="0" err="1"/>
              <a:t>amortizacija</a:t>
            </a:r>
            <a:r>
              <a:rPr lang="en-US" sz="3200" dirty="0"/>
              <a:t> </a:t>
            </a:r>
            <a:r>
              <a:rPr lang="en-US" sz="3200" dirty="0" err="1"/>
              <a:t>duga</a:t>
            </a:r>
            <a:r>
              <a:rPr lang="en-US" sz="3200" dirty="0"/>
              <a:t> </a:t>
            </a:r>
            <a:r>
              <a:rPr lang="en-US" sz="3200" dirty="0" err="1"/>
              <a:t>daje</a:t>
            </a:r>
            <a:r>
              <a:rPr lang="en-US" sz="3200" dirty="0"/>
              <a:t> </a:t>
            </a:r>
            <a:r>
              <a:rPr lang="en-US" sz="3200" dirty="0" err="1"/>
              <a:t>dosta</a:t>
            </a:r>
            <a:r>
              <a:rPr lang="en-US" sz="3200" dirty="0"/>
              <a:t> </a:t>
            </a:r>
            <a:r>
              <a:rPr lang="en-US" sz="3200" dirty="0" err="1"/>
              <a:t>operativnog</a:t>
            </a:r>
            <a:r>
              <a:rPr lang="en-US" sz="3200" dirty="0"/>
              <a:t> </a:t>
            </a:r>
            <a:r>
              <a:rPr lang="en-US" sz="3200" dirty="0" err="1"/>
              <a:t>prostora</a:t>
            </a:r>
            <a:r>
              <a:rPr lang="en-US" sz="3200" dirty="0"/>
              <a:t> </a:t>
            </a:r>
            <a:r>
              <a:rPr lang="en-US" sz="3200" dirty="0" err="1"/>
              <a:t>javnoj</a:t>
            </a:r>
            <a:r>
              <a:rPr lang="en-US" sz="3200" dirty="0"/>
              <a:t> </a:t>
            </a:r>
            <a:r>
              <a:rPr lang="en-US" sz="3200" dirty="0" err="1"/>
              <a:t>vlasti</a:t>
            </a:r>
            <a:r>
              <a:rPr lang="en-US" sz="3200" dirty="0"/>
              <a:t> da u </a:t>
            </a:r>
            <a:r>
              <a:rPr lang="en-US" sz="3200" dirty="0" err="1" smtClean="0"/>
              <a:t>vr</a:t>
            </a:r>
            <a:r>
              <a:rPr lang="sr-Latn-ME" sz="3200" dirty="0" smtClean="0"/>
              <a:t>ij</a:t>
            </a:r>
            <a:r>
              <a:rPr lang="en-US" sz="3200" dirty="0" err="1" smtClean="0"/>
              <a:t>eme</a:t>
            </a:r>
            <a:r>
              <a:rPr lang="en-US" sz="3200" dirty="0" smtClean="0"/>
              <a:t> </a:t>
            </a:r>
            <a:r>
              <a:rPr lang="en-US" sz="3200" dirty="0" err="1"/>
              <a:t>kriza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sl-SI" sz="3200" dirty="0"/>
              <a:t>l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ratnog</a:t>
            </a:r>
            <a:r>
              <a:rPr lang="en-US" sz="3200" dirty="0"/>
              <a:t> </a:t>
            </a:r>
            <a:r>
              <a:rPr lang="en-US" sz="3200" dirty="0" err="1"/>
              <a:t>stanja</a:t>
            </a:r>
            <a:r>
              <a:rPr lang="en-US" sz="3200" dirty="0"/>
              <a:t> ne </a:t>
            </a:r>
            <a:r>
              <a:rPr lang="en-US" sz="3200" dirty="0" err="1" smtClean="0"/>
              <a:t>vt</a:t>
            </a:r>
            <a:r>
              <a:rPr lang="sl-SI" sz="3200" dirty="0"/>
              <a:t>š</a:t>
            </a:r>
            <a:r>
              <a:rPr lang="en-US" sz="3200" dirty="0" err="1" smtClean="0"/>
              <a:t>i</a:t>
            </a:r>
            <a:r>
              <a:rPr lang="en-US" sz="3200" dirty="0" smtClean="0"/>
              <a:t> </a:t>
            </a:r>
            <a:r>
              <a:rPr lang="en-US" sz="3200" dirty="0" err="1"/>
              <a:t>amortizacij</a:t>
            </a:r>
            <a:r>
              <a:rPr lang="sl-SI" sz="3200" dirty="0"/>
              <a:t>u,</a:t>
            </a:r>
            <a:r>
              <a:rPr lang="en-US" sz="3200" dirty="0"/>
              <a:t> a u </a:t>
            </a:r>
            <a:r>
              <a:rPr lang="en-US" sz="3200" dirty="0" err="1"/>
              <a:t>periodu</a:t>
            </a:r>
            <a:r>
              <a:rPr lang="en-US" sz="3200" dirty="0"/>
              <a:t> </a:t>
            </a:r>
            <a:r>
              <a:rPr lang="en-US" sz="3200" dirty="0" err="1"/>
              <a:t>mir</a:t>
            </a:r>
            <a:r>
              <a:rPr lang="sl-SI" sz="3200" dirty="0"/>
              <a:t>a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razvoja</a:t>
            </a:r>
            <a:r>
              <a:rPr lang="en-US" sz="3200" dirty="0"/>
              <a:t> da </a:t>
            </a:r>
            <a:r>
              <a:rPr lang="en-US" sz="3200" dirty="0" err="1"/>
              <a:t>nastavi</a:t>
            </a:r>
            <a:r>
              <a:rPr lang="en-US" sz="3200" dirty="0"/>
              <a:t> </a:t>
            </a:r>
            <a:r>
              <a:rPr lang="en-US" sz="3200" dirty="0" err="1"/>
              <a:t>sa</a:t>
            </a:r>
            <a:r>
              <a:rPr lang="en-US" sz="3200" dirty="0"/>
              <a:t> </a:t>
            </a:r>
            <a:r>
              <a:rPr lang="en-US" sz="3200" dirty="0" err="1"/>
              <a:t>amortizacijom</a:t>
            </a:r>
            <a:r>
              <a:rPr lang="en-US" sz="3200" dirty="0"/>
              <a:t> </a:t>
            </a:r>
            <a:r>
              <a:rPr lang="en-US" sz="3200" dirty="0" err="1"/>
              <a:t>duga</a:t>
            </a:r>
            <a:r>
              <a:rPr lang="en-US" sz="3200" dirty="0"/>
              <a:t>.</a:t>
            </a:r>
          </a:p>
          <a:p>
            <a:pPr algn="just">
              <a:lnSpc>
                <a:spcPct val="90000"/>
              </a:lnSpc>
            </a:pPr>
            <a:r>
              <a:rPr lang="en-US" sz="3200" dirty="0" err="1"/>
              <a:t>Monetarna</a:t>
            </a:r>
            <a:r>
              <a:rPr lang="en-US" sz="3200" dirty="0"/>
              <a:t> </a:t>
            </a:r>
            <a:r>
              <a:rPr lang="en-US" sz="3200" dirty="0" err="1"/>
              <a:t>amortizacija</a:t>
            </a:r>
            <a:r>
              <a:rPr lang="en-US" sz="3200" dirty="0"/>
              <a:t> </a:t>
            </a:r>
            <a:r>
              <a:rPr lang="en-US" sz="3200" dirty="0" err="1"/>
              <a:t>javnih</a:t>
            </a:r>
            <a:r>
              <a:rPr lang="en-US" sz="3200" dirty="0"/>
              <a:t> </a:t>
            </a:r>
            <a:r>
              <a:rPr lang="en-US" sz="3200" dirty="0" err="1"/>
              <a:t>dugova</a:t>
            </a:r>
            <a:r>
              <a:rPr lang="en-US" sz="3200" dirty="0"/>
              <a:t> se </a:t>
            </a:r>
            <a:r>
              <a:rPr lang="en-US" sz="3200" dirty="0" err="1"/>
              <a:t>javlja</a:t>
            </a:r>
            <a:r>
              <a:rPr lang="en-US" sz="3200" dirty="0"/>
              <a:t> </a:t>
            </a:r>
            <a:r>
              <a:rPr lang="en-US" sz="3200" dirty="0" err="1"/>
              <a:t>kroz</a:t>
            </a:r>
            <a:r>
              <a:rPr lang="en-US" sz="3200" dirty="0"/>
              <a:t> </a:t>
            </a:r>
            <a:r>
              <a:rPr lang="en-US" sz="3200" dirty="0" err="1"/>
              <a:t>depre</a:t>
            </a:r>
            <a:r>
              <a:rPr lang="sl-SI" sz="3200" dirty="0"/>
              <a:t>s</a:t>
            </a:r>
            <a:r>
              <a:rPr lang="en-US" sz="3200" dirty="0" err="1"/>
              <a:t>ijaciju</a:t>
            </a:r>
            <a:r>
              <a:rPr lang="en-US" sz="3200" dirty="0"/>
              <a:t> </a:t>
            </a:r>
            <a:r>
              <a:rPr lang="en-US" sz="3200" dirty="0" err="1"/>
              <a:t>novca</a:t>
            </a:r>
            <a:r>
              <a:rPr lang="en-US" sz="3200" dirty="0"/>
              <a:t> </a:t>
            </a:r>
            <a:r>
              <a:rPr lang="en-US" sz="3200" dirty="0" err="1"/>
              <a:t>ili</a:t>
            </a:r>
            <a:r>
              <a:rPr lang="en-US" sz="3200" dirty="0"/>
              <a:t> pad </a:t>
            </a:r>
            <a:r>
              <a:rPr lang="en-US" sz="3200" dirty="0" err="1" smtClean="0"/>
              <a:t>vr</a:t>
            </a:r>
            <a:r>
              <a:rPr lang="sr-Latn-ME" sz="3200" dirty="0" smtClean="0"/>
              <a:t>ij</a:t>
            </a:r>
            <a:r>
              <a:rPr lang="en-US" sz="3200" dirty="0" err="1" smtClean="0"/>
              <a:t>ednosti</a:t>
            </a:r>
            <a:r>
              <a:rPr lang="en-US" sz="3200" dirty="0" smtClean="0"/>
              <a:t> </a:t>
            </a:r>
            <a:r>
              <a:rPr lang="en-US" sz="3200" dirty="0" err="1"/>
              <a:t>nacionalne</a:t>
            </a:r>
            <a:r>
              <a:rPr lang="en-US" sz="3200" dirty="0"/>
              <a:t> </a:t>
            </a:r>
            <a:r>
              <a:rPr lang="en-US" sz="3200" dirty="0" err="1"/>
              <a:t>valute</a:t>
            </a:r>
            <a:r>
              <a:rPr lang="en-US" sz="3200" dirty="0"/>
              <a:t>. </a:t>
            </a:r>
            <a:endParaRPr lang="sr-Latn-ME" sz="3200" dirty="0" smtClean="0"/>
          </a:p>
          <a:p>
            <a:pPr algn="just">
              <a:lnSpc>
                <a:spcPct val="90000"/>
              </a:lnSpc>
            </a:pPr>
            <a:r>
              <a:rPr lang="sr-Latn-ME" sz="3200" dirty="0" smtClean="0"/>
              <a:t>F</a:t>
            </a:r>
            <a:r>
              <a:rPr lang="en-US" sz="3200" dirty="0" err="1" smtClean="0"/>
              <a:t>inansijska</a:t>
            </a:r>
            <a:r>
              <a:rPr lang="en-US" sz="3200" dirty="0" smtClean="0"/>
              <a:t> </a:t>
            </a:r>
            <a:r>
              <a:rPr lang="en-US" sz="3200" dirty="0" err="1"/>
              <a:t>teorija</a:t>
            </a:r>
            <a:r>
              <a:rPr lang="en-US" sz="3200" dirty="0"/>
              <a:t> ne </a:t>
            </a:r>
            <a:r>
              <a:rPr lang="en-US" sz="3200" dirty="0" err="1"/>
              <a:t>prihvata</a:t>
            </a:r>
            <a:r>
              <a:rPr lang="en-US" sz="3200" dirty="0"/>
              <a:t> </a:t>
            </a:r>
            <a:r>
              <a:rPr lang="en-US" sz="3200" dirty="0" err="1"/>
              <a:t>ovaj</a:t>
            </a:r>
            <a:r>
              <a:rPr lang="en-US" sz="3200" dirty="0"/>
              <a:t> </a:t>
            </a:r>
            <a:r>
              <a:rPr lang="en-US" sz="3200" dirty="0" err="1" smtClean="0"/>
              <a:t>na</a:t>
            </a:r>
            <a:r>
              <a:rPr lang="sr-Latn-ME" sz="3200" dirty="0" smtClean="0"/>
              <a:t>č</a:t>
            </a:r>
            <a:r>
              <a:rPr lang="en-US" sz="3200" dirty="0" smtClean="0"/>
              <a:t>in </a:t>
            </a:r>
            <a:r>
              <a:rPr lang="en-US" sz="3200" dirty="0" err="1" smtClean="0"/>
              <a:t>ga</a:t>
            </a:r>
            <a:r>
              <a:rPr lang="sl-SI" sz="3200" dirty="0"/>
              <a:t>š</a:t>
            </a:r>
            <a:r>
              <a:rPr lang="en-US" sz="3200" dirty="0" err="1" smtClean="0"/>
              <a:t>enja</a:t>
            </a:r>
            <a:r>
              <a:rPr lang="en-US" sz="3200" dirty="0" smtClean="0"/>
              <a:t> </a:t>
            </a:r>
            <a:r>
              <a:rPr lang="en-US" sz="3200" dirty="0" err="1"/>
              <a:t>javnog</a:t>
            </a:r>
            <a:r>
              <a:rPr lang="en-US" sz="3200" dirty="0"/>
              <a:t> </a:t>
            </a:r>
            <a:r>
              <a:rPr lang="en-US" sz="3200" dirty="0" err="1"/>
              <a:t>duga</a:t>
            </a:r>
            <a:r>
              <a:rPr lang="en-US" sz="3200" dirty="0"/>
              <a:t>, </a:t>
            </a:r>
            <a:r>
              <a:rPr lang="en-US" sz="3200" dirty="0" err="1"/>
              <a:t>obzirom</a:t>
            </a:r>
            <a:r>
              <a:rPr lang="en-US" sz="3200" dirty="0"/>
              <a:t> da </a:t>
            </a:r>
            <a:r>
              <a:rPr lang="en-US" sz="3200" dirty="0" err="1" smtClean="0"/>
              <a:t>najve</a:t>
            </a:r>
            <a:r>
              <a:rPr lang="sl-SI" sz="3200" dirty="0"/>
              <a:t>ć</a:t>
            </a:r>
            <a:r>
              <a:rPr lang="en-US" sz="3200" dirty="0" err="1" smtClean="0"/>
              <a:t>i</a:t>
            </a:r>
            <a:r>
              <a:rPr lang="en-US" sz="3200" dirty="0" smtClean="0"/>
              <a:t> </a:t>
            </a:r>
            <a:r>
              <a:rPr lang="en-US" sz="3200" dirty="0" err="1"/>
              <a:t>teret</a:t>
            </a:r>
            <a:r>
              <a:rPr lang="en-US" sz="3200" dirty="0"/>
              <a:t> </a:t>
            </a:r>
            <a:r>
              <a:rPr lang="en-US" sz="3200" dirty="0" err="1"/>
              <a:t>otpada</a:t>
            </a:r>
            <a:r>
              <a:rPr lang="en-US" sz="3200" dirty="0"/>
              <a:t> </a:t>
            </a:r>
            <a:r>
              <a:rPr lang="en-US" sz="3200" dirty="0" err="1"/>
              <a:t>na</a:t>
            </a:r>
            <a:r>
              <a:rPr lang="en-US" sz="3200" dirty="0"/>
              <a:t> </a:t>
            </a:r>
            <a:r>
              <a:rPr lang="en-US" sz="3200" dirty="0" err="1" smtClean="0"/>
              <a:t>siroma</a:t>
            </a:r>
            <a:r>
              <a:rPr lang="sr-Latn-ME" sz="3200" dirty="0" smtClean="0"/>
              <a:t>š</a:t>
            </a:r>
            <a:r>
              <a:rPr lang="en-US" sz="3200" dirty="0" err="1" smtClean="0"/>
              <a:t>nije</a:t>
            </a:r>
            <a:r>
              <a:rPr lang="en-US" sz="3200" dirty="0" smtClean="0"/>
              <a:t> </a:t>
            </a:r>
            <a:r>
              <a:rPr lang="en-US" sz="3200" dirty="0" err="1"/>
              <a:t>slojeve</a:t>
            </a:r>
            <a:r>
              <a:rPr lang="en-US" sz="3200" dirty="0"/>
              <a:t> </a:t>
            </a:r>
            <a:r>
              <a:rPr lang="en-US" sz="3200" dirty="0" err="1"/>
              <a:t>koji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snose</a:t>
            </a:r>
            <a:r>
              <a:rPr lang="en-US" sz="3200" dirty="0"/>
              <a:t> </a:t>
            </a:r>
            <a:r>
              <a:rPr lang="en-US" sz="3200" dirty="0" err="1"/>
              <a:t>teret</a:t>
            </a:r>
            <a:r>
              <a:rPr lang="en-US" sz="3200" dirty="0"/>
              <a:t> </a:t>
            </a:r>
            <a:r>
              <a:rPr lang="en-US" sz="3200" dirty="0" err="1"/>
              <a:t>inflacije</a:t>
            </a:r>
            <a:r>
              <a:rPr lang="en-US" sz="3200" dirty="0" smtClean="0"/>
              <a:t>.</a:t>
            </a:r>
            <a:endParaRPr lang="sr-Latn-ME" sz="3200" dirty="0" smtClean="0"/>
          </a:p>
          <a:p>
            <a:pPr algn="just">
              <a:lnSpc>
                <a:spcPct val="90000"/>
              </a:lnSpc>
            </a:pPr>
            <a:r>
              <a:rPr lang="en-US" sz="3200" dirty="0" smtClean="0"/>
              <a:t> </a:t>
            </a:r>
            <a:r>
              <a:rPr lang="en-US" sz="3200" dirty="0" err="1"/>
              <a:t>Sve</a:t>
            </a:r>
            <a:r>
              <a:rPr lang="en-US" sz="3200" dirty="0"/>
              <a:t> </a:t>
            </a:r>
            <a:r>
              <a:rPr lang="en-US" sz="3200" dirty="0" err="1" smtClean="0"/>
              <a:t>ve</a:t>
            </a:r>
            <a:r>
              <a:rPr lang="sl-SI" sz="3200" dirty="0"/>
              <a:t>ć</a:t>
            </a:r>
            <a:r>
              <a:rPr lang="en-US" sz="3200" dirty="0" smtClean="0"/>
              <a:t>a </a:t>
            </a:r>
            <a:r>
              <a:rPr lang="en-US" sz="3200" dirty="0" err="1"/>
              <a:t>stopa</a:t>
            </a:r>
            <a:r>
              <a:rPr lang="en-US" sz="3200" dirty="0"/>
              <a:t> </a:t>
            </a:r>
            <a:r>
              <a:rPr lang="en-US" sz="3200" dirty="0" err="1"/>
              <a:t>inflacije</a:t>
            </a:r>
            <a:r>
              <a:rPr lang="en-US" sz="3200" dirty="0"/>
              <a:t> </a:t>
            </a:r>
            <a:r>
              <a:rPr lang="en-US" sz="3200" dirty="0" err="1"/>
              <a:t>dovodi</a:t>
            </a:r>
            <a:r>
              <a:rPr lang="en-US" sz="3200" dirty="0"/>
              <a:t> do </a:t>
            </a:r>
            <a:r>
              <a:rPr lang="en-US" sz="3200" dirty="0" err="1"/>
              <a:t>istog</a:t>
            </a:r>
            <a:r>
              <a:rPr lang="en-US" sz="3200" dirty="0"/>
              <a:t> </a:t>
            </a:r>
            <a:r>
              <a:rPr lang="en-US" sz="3200" dirty="0" err="1"/>
              <a:t>takvog</a:t>
            </a:r>
            <a:r>
              <a:rPr lang="en-US" sz="3200" dirty="0"/>
              <a:t> </a:t>
            </a:r>
            <a:r>
              <a:rPr lang="en-US" sz="3200" dirty="0" err="1" smtClean="0"/>
              <a:t>olak</a:t>
            </a:r>
            <a:r>
              <a:rPr lang="sl-SI" sz="3200" dirty="0"/>
              <a:t>š</a:t>
            </a:r>
            <a:r>
              <a:rPr lang="en-US" sz="3200" dirty="0" err="1" smtClean="0"/>
              <a:t>avanja</a:t>
            </a:r>
            <a:r>
              <a:rPr lang="en-US" sz="3200" dirty="0" smtClean="0"/>
              <a:t> </a:t>
            </a:r>
            <a:r>
              <a:rPr lang="en-US" sz="3200" dirty="0" err="1"/>
              <a:t>tereta</a:t>
            </a:r>
            <a:r>
              <a:rPr lang="en-US" sz="3200" dirty="0"/>
              <a:t> </a:t>
            </a:r>
            <a:r>
              <a:rPr lang="en-US" sz="3200" dirty="0" err="1"/>
              <a:t>otplate</a:t>
            </a:r>
            <a:r>
              <a:rPr lang="en-US" sz="3200" dirty="0"/>
              <a:t> </a:t>
            </a:r>
            <a:r>
              <a:rPr lang="en-US" sz="3200" dirty="0" err="1"/>
              <a:t>javnog</a:t>
            </a:r>
            <a:r>
              <a:rPr lang="en-US" sz="3200" dirty="0"/>
              <a:t> </a:t>
            </a:r>
            <a:r>
              <a:rPr lang="en-US" sz="3200" dirty="0" err="1"/>
              <a:t>duga</a:t>
            </a:r>
            <a:r>
              <a:rPr lang="en-US" sz="3200" dirty="0"/>
              <a:t> od </a:t>
            </a:r>
            <a:r>
              <a:rPr lang="en-US" sz="3200" dirty="0" err="1"/>
              <a:t>strane</a:t>
            </a:r>
            <a:r>
              <a:rPr lang="en-US" sz="3200" dirty="0"/>
              <a:t> </a:t>
            </a:r>
            <a:r>
              <a:rPr lang="en-US" sz="3200" dirty="0" err="1" smtClean="0"/>
              <a:t>dr</a:t>
            </a:r>
            <a:r>
              <a:rPr lang="sl-SI" sz="3200" dirty="0"/>
              <a:t>ž</a:t>
            </a:r>
            <a:r>
              <a:rPr lang="en-US" sz="3200" dirty="0" err="1" smtClean="0"/>
              <a:t>ave</a:t>
            </a:r>
            <a:r>
              <a:rPr lang="en-US" sz="3200" dirty="0" smtClean="0"/>
              <a:t> </a:t>
            </a:r>
            <a:r>
              <a:rPr lang="en-US" sz="3200" dirty="0" err="1"/>
              <a:t>pog</a:t>
            </a:r>
            <a:r>
              <a:rPr lang="sl-SI" sz="3200" dirty="0"/>
              <a:t>otov</a:t>
            </a:r>
            <a:r>
              <a:rPr lang="en-US" sz="3200" dirty="0"/>
              <a:t>o se </a:t>
            </a:r>
            <a:r>
              <a:rPr lang="en-US" sz="3200" dirty="0" err="1"/>
              <a:t>otplata</a:t>
            </a:r>
            <a:r>
              <a:rPr lang="en-US" sz="3200" dirty="0"/>
              <a:t> </a:t>
            </a:r>
            <a:r>
              <a:rPr lang="en-US" sz="3200" dirty="0" err="1"/>
              <a:t>duga</a:t>
            </a:r>
            <a:r>
              <a:rPr lang="en-US" sz="3200" dirty="0"/>
              <a:t> </a:t>
            </a:r>
            <a:r>
              <a:rPr lang="en-US" sz="3200" dirty="0" err="1" smtClean="0"/>
              <a:t>vr</a:t>
            </a:r>
            <a:r>
              <a:rPr lang="sl-SI" sz="3200" dirty="0"/>
              <a:t>š</a:t>
            </a:r>
            <a:r>
              <a:rPr lang="en-US" sz="3200" dirty="0" err="1" smtClean="0"/>
              <a:t>i</a:t>
            </a:r>
            <a:r>
              <a:rPr lang="en-US" sz="3200" dirty="0" smtClean="0"/>
              <a:t> </a:t>
            </a:r>
            <a:r>
              <a:rPr lang="en-US" sz="3200" dirty="0" err="1"/>
              <a:t>samo</a:t>
            </a:r>
            <a:r>
              <a:rPr lang="en-US" sz="3200" dirty="0"/>
              <a:t> u </a:t>
            </a:r>
            <a:r>
              <a:rPr lang="en-US" sz="3200" dirty="0" err="1"/>
              <a:t>nominalnom</a:t>
            </a:r>
            <a:r>
              <a:rPr lang="en-US" sz="3200" dirty="0"/>
              <a:t>, a ne u </a:t>
            </a:r>
            <a:r>
              <a:rPr lang="en-US" sz="3200" dirty="0" err="1"/>
              <a:t>realnom</a:t>
            </a:r>
            <a:r>
              <a:rPr lang="en-US" sz="3200" dirty="0"/>
              <a:t> </a:t>
            </a:r>
            <a:r>
              <a:rPr lang="en-US" sz="3200" dirty="0" err="1" smtClean="0"/>
              <a:t>obliku</a:t>
            </a:r>
            <a:r>
              <a:rPr lang="sr-Latn-ME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66573371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59D4C-5410-4980-8C1A-8FA20681FF7D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EBA0-2786-4093-BBF4-EE78B9C98C78}" type="slidenum">
              <a:rPr lang="en-US"/>
              <a:pPr/>
              <a:t>74</a:t>
            </a:fld>
            <a:endParaRPr lang="en-US"/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605307"/>
            <a:ext cx="10515600" cy="5571656"/>
          </a:xfrm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  <a:buFontTx/>
              <a:buNone/>
            </a:pPr>
            <a:r>
              <a:rPr lang="en-US" sz="3200" dirty="0" smtClean="0"/>
              <a:t>D</a:t>
            </a:r>
            <a:r>
              <a:rPr lang="sr-Latn-ME" sz="3200" dirty="0" smtClean="0"/>
              <a:t>J</a:t>
            </a:r>
            <a:r>
              <a:rPr lang="en-US" sz="3200" dirty="0" smtClean="0"/>
              <a:t>ELOVANJE</a:t>
            </a:r>
            <a:r>
              <a:rPr lang="sl-SI" sz="3200" dirty="0" smtClean="0"/>
              <a:t> </a:t>
            </a:r>
            <a:r>
              <a:rPr lang="en-US" sz="3200" dirty="0"/>
              <a:t>INOSTRANIH DUGOVA	</a:t>
            </a:r>
          </a:p>
          <a:p>
            <a:pPr algn="just">
              <a:lnSpc>
                <a:spcPct val="80000"/>
              </a:lnSpc>
            </a:pPr>
            <a:r>
              <a:rPr lang="en-US" sz="3200" dirty="0" err="1"/>
              <a:t>Inostrani</a:t>
            </a:r>
            <a:r>
              <a:rPr lang="en-US" sz="3200" dirty="0"/>
              <a:t> dug </a:t>
            </a:r>
            <a:r>
              <a:rPr lang="en-US" sz="3200" dirty="0" err="1"/>
              <a:t>ima</a:t>
            </a:r>
            <a:r>
              <a:rPr lang="en-US" sz="3200" dirty="0"/>
              <a:t> </a:t>
            </a:r>
            <a:r>
              <a:rPr lang="en-US" sz="3200" dirty="0" err="1" smtClean="0"/>
              <a:t>razli</a:t>
            </a:r>
            <a:r>
              <a:rPr lang="sl-SI" sz="3200" dirty="0"/>
              <a:t>č</a:t>
            </a:r>
            <a:r>
              <a:rPr lang="en-US" sz="3200" dirty="0" err="1" smtClean="0"/>
              <a:t>ito</a:t>
            </a:r>
            <a:r>
              <a:rPr lang="en-US" sz="3200" dirty="0" smtClean="0"/>
              <a:t> </a:t>
            </a:r>
            <a:r>
              <a:rPr lang="en-US" sz="3200" dirty="0"/>
              <a:t>d</a:t>
            </a:r>
            <a:r>
              <a:rPr lang="sl-SI" sz="3200" dirty="0"/>
              <a:t>j</a:t>
            </a:r>
            <a:r>
              <a:rPr lang="en-US" sz="3200" dirty="0" err="1"/>
              <a:t>elovanje</a:t>
            </a:r>
            <a:r>
              <a:rPr lang="en-US" sz="3200" dirty="0"/>
              <a:t> </a:t>
            </a:r>
            <a:r>
              <a:rPr lang="en-US" sz="3200" dirty="0" err="1"/>
              <a:t>na</a:t>
            </a:r>
            <a:r>
              <a:rPr lang="en-US" sz="3200" dirty="0"/>
              <a:t> </a:t>
            </a:r>
            <a:r>
              <a:rPr lang="en-US" sz="3200" dirty="0" err="1"/>
              <a:t>nacionalnu</a:t>
            </a:r>
            <a:r>
              <a:rPr lang="en-US" sz="3200" dirty="0"/>
              <a:t> </a:t>
            </a:r>
            <a:r>
              <a:rPr lang="en-US" sz="3200" dirty="0" err="1"/>
              <a:t>privredu</a:t>
            </a:r>
            <a:r>
              <a:rPr lang="en-US" sz="3200" dirty="0"/>
              <a:t> u </a:t>
            </a:r>
            <a:r>
              <a:rPr lang="en-US" sz="3200" dirty="0" err="1"/>
              <a:t>fazi</a:t>
            </a:r>
            <a:r>
              <a:rPr lang="en-US" sz="3200" dirty="0"/>
              <a:t> </a:t>
            </a:r>
            <a:r>
              <a:rPr lang="en-US" sz="3200" dirty="0" err="1"/>
              <a:t>uziman</a:t>
            </a:r>
            <a:r>
              <a:rPr lang="sl-SI" sz="3200" dirty="0"/>
              <a:t>ja</a:t>
            </a:r>
            <a:r>
              <a:rPr lang="en-US" sz="3200" dirty="0"/>
              <a:t> </a:t>
            </a:r>
            <a:r>
              <a:rPr lang="en-US" sz="3200" dirty="0" err="1"/>
              <a:t>zajma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u </a:t>
            </a:r>
            <a:r>
              <a:rPr lang="en-US" sz="3200" dirty="0" err="1"/>
              <a:t>fazi</a:t>
            </a:r>
            <a:r>
              <a:rPr lang="en-US" sz="3200" dirty="0"/>
              <a:t> </a:t>
            </a:r>
            <a:r>
              <a:rPr lang="en-US" sz="3200" dirty="0" err="1"/>
              <a:t>njegovog</a:t>
            </a:r>
            <a:r>
              <a:rPr lang="en-US" sz="3200" dirty="0"/>
              <a:t> </a:t>
            </a:r>
            <a:r>
              <a:rPr lang="en-US" sz="3200" dirty="0" err="1" smtClean="0"/>
              <a:t>vra</a:t>
            </a:r>
            <a:r>
              <a:rPr lang="sl-SI" sz="3200" dirty="0"/>
              <a:t>ć</a:t>
            </a:r>
            <a:r>
              <a:rPr lang="en-US" sz="3200" dirty="0" err="1" smtClean="0"/>
              <a:t>anja</a:t>
            </a:r>
            <a:r>
              <a:rPr lang="en-US" sz="3200" dirty="0"/>
              <a:t>.</a:t>
            </a:r>
          </a:p>
          <a:p>
            <a:pPr algn="just">
              <a:lnSpc>
                <a:spcPct val="80000"/>
              </a:lnSpc>
            </a:pPr>
            <a:r>
              <a:rPr lang="en-US" sz="3200" dirty="0"/>
              <a:t>U </a:t>
            </a:r>
            <a:r>
              <a:rPr lang="en-US" sz="3200" dirty="0" err="1"/>
              <a:t>fazi</a:t>
            </a:r>
            <a:r>
              <a:rPr lang="en-US" sz="3200" dirty="0"/>
              <a:t> </a:t>
            </a:r>
            <a:r>
              <a:rPr lang="en-US" sz="3200" dirty="0" err="1"/>
              <a:t>kada</a:t>
            </a:r>
            <a:r>
              <a:rPr lang="en-US" sz="3200" dirty="0"/>
              <a:t> </a:t>
            </a:r>
            <a:r>
              <a:rPr lang="en-US" sz="3200" dirty="0" err="1"/>
              <a:t>uzima</a:t>
            </a:r>
            <a:r>
              <a:rPr lang="en-US" sz="3200" dirty="0"/>
              <a:t> </a:t>
            </a:r>
            <a:r>
              <a:rPr lang="en-US" sz="3200" dirty="0" err="1"/>
              <a:t>zajam</a:t>
            </a:r>
            <a:r>
              <a:rPr lang="en-US" sz="3200" dirty="0"/>
              <a:t> </a:t>
            </a:r>
            <a:r>
              <a:rPr lang="en-US" sz="3200" dirty="0" err="1" smtClean="0"/>
              <a:t>dr</a:t>
            </a:r>
            <a:r>
              <a:rPr lang="sl-SI" sz="3200" dirty="0"/>
              <a:t>ž</a:t>
            </a:r>
            <a:r>
              <a:rPr lang="en-US" sz="3200" dirty="0" smtClean="0"/>
              <a:t>ava </a:t>
            </a:r>
            <a:r>
              <a:rPr lang="en-US" sz="3200" dirty="0" err="1" smtClean="0"/>
              <a:t>pove</a:t>
            </a:r>
            <a:r>
              <a:rPr lang="sl-SI" sz="3200" dirty="0"/>
              <a:t>ć</a:t>
            </a:r>
            <a:r>
              <a:rPr lang="en-US" sz="3200" dirty="0" smtClean="0"/>
              <a:t>ava </a:t>
            </a:r>
            <a:r>
              <a:rPr lang="en-US" sz="3200" dirty="0" err="1"/>
              <a:t>finansijski</a:t>
            </a:r>
            <a:r>
              <a:rPr lang="en-US" sz="3200" dirty="0"/>
              <a:t> </a:t>
            </a:r>
            <a:r>
              <a:rPr lang="en-US" sz="3200" dirty="0" err="1"/>
              <a:t>potencijal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predstavlja</a:t>
            </a:r>
            <a:r>
              <a:rPr lang="en-US" sz="3200" dirty="0"/>
              <a:t> </a:t>
            </a:r>
            <a:r>
              <a:rPr lang="en-US" sz="3200" dirty="0" err="1"/>
              <a:t>novu</a:t>
            </a:r>
            <a:r>
              <a:rPr lang="en-US" sz="3200" dirty="0"/>
              <a:t> </a:t>
            </a:r>
            <a:r>
              <a:rPr lang="en-US" sz="3200" dirty="0" err="1"/>
              <a:t>osnovu</a:t>
            </a:r>
            <a:r>
              <a:rPr lang="en-US" sz="3200" dirty="0"/>
              <a:t> </a:t>
            </a:r>
            <a:r>
              <a:rPr lang="en-US" sz="3200" dirty="0" err="1"/>
              <a:t>za</a:t>
            </a:r>
            <a:r>
              <a:rPr lang="en-US" sz="3200" dirty="0"/>
              <a:t> </a:t>
            </a:r>
            <a:r>
              <a:rPr lang="en-US" sz="3200" dirty="0" err="1"/>
              <a:t>porast</a:t>
            </a:r>
            <a:r>
              <a:rPr lang="en-US" sz="3200" dirty="0"/>
              <a:t> </a:t>
            </a:r>
            <a:r>
              <a:rPr lang="en-US" sz="3200" dirty="0" err="1"/>
              <a:t>proizvodnje</a:t>
            </a:r>
            <a:r>
              <a:rPr lang="en-US" sz="3200" dirty="0"/>
              <a:t>, </a:t>
            </a:r>
            <a:r>
              <a:rPr lang="en-US" sz="3200" dirty="0" err="1"/>
              <a:t>zaposlenosti</a:t>
            </a:r>
            <a:r>
              <a:rPr lang="en-US" sz="3200" dirty="0"/>
              <a:t>, </a:t>
            </a:r>
            <a:r>
              <a:rPr lang="en-US" sz="3200" dirty="0" err="1"/>
              <a:t>investicija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nacionalnog</a:t>
            </a:r>
            <a:r>
              <a:rPr lang="en-US" sz="3200" dirty="0"/>
              <a:t> </a:t>
            </a:r>
            <a:r>
              <a:rPr lang="en-US" sz="3200" dirty="0" err="1"/>
              <a:t>dohotka</a:t>
            </a:r>
            <a:r>
              <a:rPr lang="en-US" sz="3200" dirty="0"/>
              <a:t>. </a:t>
            </a:r>
            <a:endParaRPr lang="sr-Latn-ME" sz="3200" dirty="0" smtClean="0"/>
          </a:p>
          <a:p>
            <a:pPr algn="just">
              <a:lnSpc>
                <a:spcPct val="80000"/>
              </a:lnSpc>
            </a:pPr>
            <a:r>
              <a:rPr lang="en-US" sz="3200" dirty="0" err="1" smtClean="0"/>
              <a:t>Pove</a:t>
            </a:r>
            <a:r>
              <a:rPr lang="sl-SI" sz="3200" dirty="0"/>
              <a:t>ć</a:t>
            </a:r>
            <a:r>
              <a:rPr lang="en-US" sz="3200" dirty="0" err="1" smtClean="0"/>
              <a:t>anje</a:t>
            </a:r>
            <a:r>
              <a:rPr lang="en-US" sz="3200" dirty="0" smtClean="0"/>
              <a:t> </a:t>
            </a:r>
            <a:r>
              <a:rPr lang="en-US" sz="3200" dirty="0" err="1"/>
              <a:t>kupovne</a:t>
            </a:r>
            <a:r>
              <a:rPr lang="en-US" sz="3200" dirty="0"/>
              <a:t> </a:t>
            </a:r>
            <a:r>
              <a:rPr lang="en-US" sz="3200" dirty="0" err="1"/>
              <a:t>snage</a:t>
            </a:r>
            <a:r>
              <a:rPr lang="en-US" sz="3200" dirty="0"/>
              <a:t> </a:t>
            </a:r>
            <a:r>
              <a:rPr lang="en-US" sz="3200" dirty="0" err="1"/>
              <a:t>nastale</a:t>
            </a:r>
            <a:r>
              <a:rPr lang="en-US" sz="3200" dirty="0"/>
              <a:t> </a:t>
            </a:r>
            <a:r>
              <a:rPr lang="en-US" sz="3200" dirty="0" err="1"/>
              <a:t>kroz</a:t>
            </a:r>
            <a:r>
              <a:rPr lang="en-US" sz="3200" dirty="0"/>
              <a:t> </a:t>
            </a:r>
            <a:r>
              <a:rPr lang="en-US" sz="3200" dirty="0" err="1"/>
              <a:t>priliv</a:t>
            </a:r>
            <a:r>
              <a:rPr lang="en-US" sz="3200" dirty="0"/>
              <a:t> </a:t>
            </a:r>
            <a:r>
              <a:rPr lang="en-US" sz="3200" dirty="0" err="1"/>
              <a:t>sredstava</a:t>
            </a:r>
            <a:r>
              <a:rPr lang="en-US" sz="3200" dirty="0"/>
              <a:t> (d</a:t>
            </a:r>
            <a:r>
              <a:rPr lang="sl-SI" sz="3200" dirty="0"/>
              <a:t>ij</a:t>
            </a:r>
            <a:r>
              <a:rPr lang="en-US" sz="3200" dirty="0" err="1"/>
              <a:t>ela</a:t>
            </a:r>
            <a:r>
              <a:rPr lang="en-US" sz="3200" dirty="0"/>
              <a:t> </a:t>
            </a:r>
            <a:r>
              <a:rPr lang="en-US" sz="3200" dirty="0" err="1"/>
              <a:t>tud</a:t>
            </a:r>
            <a:r>
              <a:rPr lang="sl-SI" sz="3200" dirty="0"/>
              <a:t>j</a:t>
            </a:r>
            <a:r>
              <a:rPr lang="en-US" sz="3200" dirty="0"/>
              <a:t>e</a:t>
            </a:r>
            <a:r>
              <a:rPr lang="sl-SI" sz="3200" dirty="0"/>
              <a:t>g</a:t>
            </a:r>
            <a:r>
              <a:rPr lang="en-US" sz="3200" dirty="0"/>
              <a:t> </a:t>
            </a:r>
            <a:r>
              <a:rPr lang="en-US" sz="3200" dirty="0" err="1"/>
              <a:t>nacionalnog</a:t>
            </a:r>
            <a:r>
              <a:rPr lang="en-US" sz="3200" dirty="0"/>
              <a:t> </a:t>
            </a:r>
            <a:r>
              <a:rPr lang="en-US" sz="3200" dirty="0" err="1"/>
              <a:t>dohotka</a:t>
            </a:r>
            <a:r>
              <a:rPr lang="en-US" sz="3200" dirty="0"/>
              <a:t>) </a:t>
            </a:r>
            <a:r>
              <a:rPr lang="en-US" sz="3200" dirty="0" err="1"/>
              <a:t>stvara</a:t>
            </a:r>
            <a:r>
              <a:rPr lang="en-US" sz="3200" dirty="0"/>
              <a:t> se </a:t>
            </a:r>
            <a:r>
              <a:rPr lang="en-US" sz="3200" dirty="0" err="1"/>
              <a:t>visoka</a:t>
            </a:r>
            <a:r>
              <a:rPr lang="en-US" sz="3200" dirty="0"/>
              <a:t> </a:t>
            </a:r>
            <a:r>
              <a:rPr lang="en-US" sz="3200" dirty="0" err="1" smtClean="0"/>
              <a:t>doma</a:t>
            </a:r>
            <a:r>
              <a:rPr lang="sl-SI" sz="3200" dirty="0"/>
              <a:t>ć</a:t>
            </a:r>
            <a:r>
              <a:rPr lang="en-US" sz="3200" dirty="0" smtClean="0"/>
              <a:t>a </a:t>
            </a:r>
            <a:r>
              <a:rPr lang="en-US" sz="3200" dirty="0" err="1" smtClean="0"/>
              <a:t>potro</a:t>
            </a:r>
            <a:r>
              <a:rPr lang="sl-SI" sz="3200" dirty="0"/>
              <a:t>š</a:t>
            </a:r>
            <a:r>
              <a:rPr lang="en-US" sz="3200" dirty="0" err="1" smtClean="0"/>
              <a:t>nja</a:t>
            </a:r>
            <a:r>
              <a:rPr lang="en-US" sz="3200" dirty="0" smtClean="0"/>
              <a:t> </a:t>
            </a:r>
            <a:r>
              <a:rPr lang="en-US" sz="3200" dirty="0" err="1"/>
              <a:t>iznad</a:t>
            </a:r>
            <a:r>
              <a:rPr lang="en-US" sz="3200" dirty="0"/>
              <a:t> </a:t>
            </a:r>
            <a:r>
              <a:rPr lang="en-US" sz="3200" dirty="0" err="1" smtClean="0"/>
              <a:t>raspolo</a:t>
            </a:r>
            <a:r>
              <a:rPr lang="sr-Latn-ME" sz="3200" dirty="0" smtClean="0"/>
              <a:t>ž</a:t>
            </a:r>
            <a:r>
              <a:rPr lang="en-US" sz="3200" dirty="0" err="1" smtClean="0"/>
              <a:t>ivog</a:t>
            </a:r>
            <a:r>
              <a:rPr lang="en-US" sz="3200" dirty="0" smtClean="0"/>
              <a:t> </a:t>
            </a:r>
            <a:r>
              <a:rPr lang="en-US" sz="3200" dirty="0" err="1"/>
              <a:t>nacionalnog</a:t>
            </a:r>
            <a:r>
              <a:rPr lang="en-US" sz="3200" dirty="0"/>
              <a:t> </a:t>
            </a:r>
            <a:r>
              <a:rPr lang="en-US" sz="3200" dirty="0" err="1"/>
              <a:t>dohotka</a:t>
            </a:r>
            <a:r>
              <a:rPr lang="en-US" sz="3200" dirty="0"/>
              <a:t>, to u </a:t>
            </a:r>
            <a:r>
              <a:rPr lang="en-US" sz="3200" dirty="0" err="1"/>
              <a:t>kr</a:t>
            </a:r>
            <a:r>
              <a:rPr lang="sl-SI" sz="3200" dirty="0"/>
              <a:t>a</a:t>
            </a:r>
            <a:r>
              <a:rPr lang="en-US" sz="3200" dirty="0" err="1"/>
              <a:t>jnjem</a:t>
            </a:r>
            <a:r>
              <a:rPr lang="en-US" sz="3200" dirty="0"/>
              <a:t> </a:t>
            </a:r>
            <a:r>
              <a:rPr lang="en-US" sz="3200" dirty="0" err="1" smtClean="0"/>
              <a:t>slu</a:t>
            </a:r>
            <a:r>
              <a:rPr lang="sl-SI" sz="3200" dirty="0"/>
              <a:t>č</a:t>
            </a:r>
            <a:r>
              <a:rPr lang="en-US" sz="3200" dirty="0" err="1" smtClean="0"/>
              <a:t>aju</a:t>
            </a:r>
            <a:r>
              <a:rPr lang="en-US" sz="3200" dirty="0" smtClean="0"/>
              <a:t> </a:t>
            </a:r>
            <a:r>
              <a:rPr lang="en-US" sz="3200" dirty="0" err="1"/>
              <a:t>dovodi</a:t>
            </a:r>
            <a:r>
              <a:rPr lang="en-US" sz="3200" dirty="0"/>
              <a:t> do </a:t>
            </a:r>
            <a:r>
              <a:rPr lang="en-US" sz="3200" dirty="0" err="1" smtClean="0"/>
              <a:t>pove</a:t>
            </a:r>
            <a:r>
              <a:rPr lang="sl-SI" sz="3200" dirty="0"/>
              <a:t>ć</a:t>
            </a:r>
            <a:r>
              <a:rPr lang="en-US" sz="3200" dirty="0" err="1" smtClean="0"/>
              <a:t>anja</a:t>
            </a:r>
            <a:r>
              <a:rPr lang="en-US" sz="3200" dirty="0" smtClean="0"/>
              <a:t> </a:t>
            </a:r>
            <a:r>
              <a:rPr lang="en-US" sz="3200" dirty="0" err="1"/>
              <a:t>nivoa</a:t>
            </a:r>
            <a:r>
              <a:rPr lang="en-US" sz="3200" dirty="0"/>
              <a:t> </a:t>
            </a:r>
            <a:r>
              <a:rPr lang="en-US" sz="3200" dirty="0" err="1"/>
              <a:t>realnih</a:t>
            </a:r>
            <a:r>
              <a:rPr lang="en-US" sz="3200" dirty="0"/>
              <a:t> </a:t>
            </a:r>
            <a:r>
              <a:rPr lang="en-US" sz="3200" dirty="0" err="1"/>
              <a:t>dobara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opreme</a:t>
            </a:r>
            <a:r>
              <a:rPr lang="en-US" sz="3200" dirty="0"/>
              <a:t>. </a:t>
            </a:r>
            <a:endParaRPr lang="sr-Latn-ME" sz="3200" dirty="0" smtClean="0"/>
          </a:p>
        </p:txBody>
      </p:sp>
    </p:spTree>
    <p:extLst>
      <p:ext uri="{BB962C8B-B14F-4D97-AF65-F5344CB8AC3E}">
        <p14:creationId xmlns:p14="http://schemas.microsoft.com/office/powerpoint/2010/main" val="1717931144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5762" y="965915"/>
            <a:ext cx="10478037" cy="5211048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en-US" sz="3600" dirty="0" smtClean="0"/>
              <a:t>S </a:t>
            </a:r>
            <a:r>
              <a:rPr lang="en-US" sz="3600" dirty="0" err="1" smtClean="0"/>
              <a:t>druge</a:t>
            </a:r>
            <a:r>
              <a:rPr lang="en-US" sz="3600" dirty="0" smtClean="0"/>
              <a:t> </a:t>
            </a:r>
            <a:r>
              <a:rPr lang="en-US" sz="3600" dirty="0" err="1" smtClean="0"/>
              <a:t>strane</a:t>
            </a:r>
            <a:r>
              <a:rPr lang="en-US" sz="3600" dirty="0" smtClean="0"/>
              <a:t> to </a:t>
            </a:r>
            <a:r>
              <a:rPr lang="en-US" sz="3600" dirty="0" err="1" smtClean="0"/>
              <a:t>mo</a:t>
            </a:r>
            <a:r>
              <a:rPr lang="sl-SI" sz="3600" dirty="0" smtClean="0"/>
              <a:t>ž</a:t>
            </a:r>
            <a:r>
              <a:rPr lang="en-US" sz="3600" dirty="0" smtClean="0"/>
              <a:t>e </a:t>
            </a:r>
            <a:r>
              <a:rPr lang="en-US" sz="3600" dirty="0" err="1" smtClean="0"/>
              <a:t>imati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posledicu</a:t>
            </a:r>
            <a:r>
              <a:rPr lang="en-US" sz="3600" dirty="0" smtClean="0"/>
              <a:t> </a:t>
            </a:r>
            <a:r>
              <a:rPr lang="en-US" sz="3600" dirty="0" err="1" smtClean="0"/>
              <a:t>porast</a:t>
            </a:r>
            <a:r>
              <a:rPr lang="en-US" sz="3600" dirty="0" smtClean="0"/>
              <a:t> </a:t>
            </a:r>
            <a:r>
              <a:rPr lang="en-US" sz="3600" dirty="0" err="1" smtClean="0"/>
              <a:t>doma</a:t>
            </a:r>
            <a:r>
              <a:rPr lang="sl-SI" sz="3600" dirty="0" smtClean="0"/>
              <a:t>ć</a:t>
            </a:r>
            <a:r>
              <a:rPr lang="en-US" sz="3600" dirty="0" err="1" smtClean="0"/>
              <a:t>eg</a:t>
            </a:r>
            <a:r>
              <a:rPr lang="en-US" sz="3600" dirty="0" smtClean="0"/>
              <a:t> </a:t>
            </a:r>
            <a:r>
              <a:rPr lang="en-US" sz="3600" dirty="0" err="1" smtClean="0"/>
              <a:t>nivoa</a:t>
            </a:r>
            <a:r>
              <a:rPr lang="en-US" sz="3600" dirty="0" smtClean="0"/>
              <a:t> c</a:t>
            </a:r>
            <a:r>
              <a:rPr lang="sl-SI" sz="3600" dirty="0" smtClean="0"/>
              <a:t>ij</a:t>
            </a:r>
            <a:r>
              <a:rPr lang="en-US" sz="3600" dirty="0" err="1" smtClean="0"/>
              <a:t>ena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nove</a:t>
            </a:r>
            <a:r>
              <a:rPr lang="en-US" sz="3600" dirty="0" smtClean="0"/>
              <a:t> </a:t>
            </a:r>
            <a:r>
              <a:rPr lang="en-US" sz="3600" dirty="0" err="1" smtClean="0"/>
              <a:t>preraspod</a:t>
            </a:r>
            <a:r>
              <a:rPr lang="sr-Latn-ME" sz="3600" dirty="0" smtClean="0"/>
              <a:t>j</a:t>
            </a:r>
            <a:r>
              <a:rPr lang="en-US" sz="3600" dirty="0" err="1" smtClean="0"/>
              <a:t>ele</a:t>
            </a:r>
            <a:r>
              <a:rPr lang="en-US" sz="3600" dirty="0" smtClean="0"/>
              <a:t> </a:t>
            </a:r>
            <a:r>
              <a:rPr lang="en-US" sz="3600" dirty="0" err="1" smtClean="0"/>
              <a:t>nacionalnog</a:t>
            </a:r>
            <a:r>
              <a:rPr lang="en-US" sz="3600" dirty="0" smtClean="0"/>
              <a:t> </a:t>
            </a:r>
            <a:r>
              <a:rPr lang="en-US" sz="3600" dirty="0" err="1" smtClean="0"/>
              <a:t>dohotka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>
              <a:lnSpc>
                <a:spcPct val="80000"/>
              </a:lnSpc>
            </a:pPr>
            <a:r>
              <a:rPr lang="en-US" sz="3600" dirty="0" smtClean="0"/>
              <a:t>Med</a:t>
            </a:r>
            <a:r>
              <a:rPr lang="sl-SI" sz="3600" dirty="0" smtClean="0"/>
              <a:t>j</a:t>
            </a:r>
            <a:r>
              <a:rPr lang="en-US" sz="3600" dirty="0" err="1" smtClean="0"/>
              <a:t>utim</a:t>
            </a:r>
            <a:r>
              <a:rPr lang="en-US" sz="3600" dirty="0" smtClean="0"/>
              <a:t>, </a:t>
            </a:r>
            <a:r>
              <a:rPr lang="en-US" sz="3600" dirty="0" smtClean="0"/>
              <a:t>ta</a:t>
            </a:r>
            <a:r>
              <a:rPr lang="sr-Latn-ME" sz="3600" dirty="0" smtClean="0"/>
              <a:t>da</a:t>
            </a:r>
            <a:r>
              <a:rPr lang="en-US" sz="3600" dirty="0" smtClean="0"/>
              <a:t> </a:t>
            </a:r>
            <a:r>
              <a:rPr lang="en-US" sz="3600" dirty="0" err="1" smtClean="0"/>
              <a:t>privreda</a:t>
            </a:r>
            <a:r>
              <a:rPr lang="en-US" sz="3600" dirty="0" smtClean="0"/>
              <a:t> </a:t>
            </a:r>
            <a:r>
              <a:rPr lang="en-US" sz="3600" dirty="0" err="1" smtClean="0"/>
              <a:t>ima</a:t>
            </a:r>
            <a:r>
              <a:rPr lang="en-US" sz="3600" dirty="0" smtClean="0"/>
              <a:t> </a:t>
            </a:r>
            <a:r>
              <a:rPr lang="en-US" sz="3600" dirty="0" err="1" smtClean="0"/>
              <a:t>mogu</a:t>
            </a:r>
            <a:r>
              <a:rPr lang="sl-SI" sz="3600" dirty="0" smtClean="0"/>
              <a:t>ć</a:t>
            </a:r>
            <a:r>
              <a:rPr lang="en-US" sz="3600" dirty="0" err="1" smtClean="0"/>
              <a:t>nost</a:t>
            </a:r>
            <a:r>
              <a:rPr lang="en-US" sz="3600" dirty="0" smtClean="0"/>
              <a:t> da </a:t>
            </a:r>
            <a:r>
              <a:rPr lang="en-US" sz="3600" dirty="0" err="1" smtClean="0"/>
              <a:t>ostvaruje</a:t>
            </a:r>
            <a:r>
              <a:rPr lang="en-US" sz="3600" dirty="0" smtClean="0"/>
              <a:t> vi</a:t>
            </a:r>
            <a:r>
              <a:rPr lang="sl-SI" sz="3600" dirty="0"/>
              <a:t>š</a:t>
            </a:r>
            <a:r>
              <a:rPr lang="en-US" sz="3600" dirty="0" smtClean="0"/>
              <a:t>u </a:t>
            </a:r>
            <a:r>
              <a:rPr lang="en-US" sz="3600" dirty="0" err="1" smtClean="0"/>
              <a:t>stopu</a:t>
            </a:r>
            <a:r>
              <a:rPr lang="en-US" sz="3600" dirty="0" smtClean="0"/>
              <a:t> </a:t>
            </a:r>
            <a:r>
              <a:rPr lang="en-US" sz="3600" dirty="0" err="1" smtClean="0"/>
              <a:t>rasta</a:t>
            </a:r>
            <a:r>
              <a:rPr lang="en-US" sz="3600" dirty="0" smtClean="0"/>
              <a:t> bez </a:t>
            </a:r>
            <a:r>
              <a:rPr lang="en-US" sz="3600" dirty="0" err="1" smtClean="0"/>
              <a:t>obuzdavanja</a:t>
            </a:r>
            <a:r>
              <a:rPr lang="en-US" sz="3600" dirty="0" smtClean="0"/>
              <a:t> </a:t>
            </a:r>
            <a:r>
              <a:rPr lang="en-US" sz="3600" dirty="0" err="1" smtClean="0"/>
              <a:t>doma</a:t>
            </a:r>
            <a:r>
              <a:rPr lang="sl-SI" sz="3600" dirty="0"/>
              <a:t>ć</a:t>
            </a:r>
            <a:r>
              <a:rPr lang="en-US" sz="3600" dirty="0" smtClean="0"/>
              <a:t>e </a:t>
            </a:r>
            <a:r>
              <a:rPr lang="en-US" sz="3600" dirty="0" err="1" smtClean="0"/>
              <a:t>potro</a:t>
            </a:r>
            <a:r>
              <a:rPr lang="sl-SI" sz="3600" dirty="0"/>
              <a:t>š</a:t>
            </a:r>
            <a:r>
              <a:rPr lang="en-US" sz="3600" dirty="0" err="1" smtClean="0"/>
              <a:t>nje</a:t>
            </a:r>
            <a:r>
              <a:rPr lang="en-US" sz="3600" dirty="0" smtClean="0"/>
              <a:t> (li</a:t>
            </a:r>
            <a:r>
              <a:rPr lang="sr-Latn-ME" sz="3600" dirty="0" smtClean="0"/>
              <a:t>č</a:t>
            </a:r>
            <a:r>
              <a:rPr lang="en-US" sz="3600" dirty="0" smtClean="0"/>
              <a:t>ne </a:t>
            </a:r>
            <a:r>
              <a:rPr lang="en-US" sz="3600" dirty="0" err="1" smtClean="0"/>
              <a:t>i</a:t>
            </a:r>
            <a:r>
              <a:rPr lang="en-US" sz="3600" dirty="0" smtClean="0"/>
              <a:t> op</a:t>
            </a:r>
            <a:r>
              <a:rPr lang="sr-Latn-ME" sz="3600" dirty="0" smtClean="0"/>
              <a:t>š</a:t>
            </a:r>
            <a:r>
              <a:rPr lang="en-US" sz="3600" dirty="0" err="1" smtClean="0"/>
              <a:t>te</a:t>
            </a:r>
            <a:r>
              <a:rPr lang="en-US" sz="3600" dirty="0" smtClean="0"/>
              <a:t> </a:t>
            </a:r>
            <a:r>
              <a:rPr lang="en-US" sz="3600" dirty="0" err="1" smtClean="0"/>
              <a:t>potro</a:t>
            </a:r>
            <a:r>
              <a:rPr lang="sl-SI" sz="3600" dirty="0"/>
              <a:t>š</a:t>
            </a:r>
            <a:r>
              <a:rPr lang="en-US" sz="3600" dirty="0" err="1" smtClean="0"/>
              <a:t>nje</a:t>
            </a:r>
            <a:r>
              <a:rPr lang="en-US" sz="3600" dirty="0" smtClean="0"/>
              <a:t>). </a:t>
            </a:r>
            <a:endParaRPr lang="sr-Latn-ME" sz="3600" dirty="0" smtClean="0"/>
          </a:p>
          <a:p>
            <a:pPr algn="just">
              <a:lnSpc>
                <a:spcPct val="80000"/>
              </a:lnSpc>
            </a:pPr>
            <a:r>
              <a:rPr lang="en-US" sz="3600" dirty="0" err="1" smtClean="0"/>
              <a:t>Javni</a:t>
            </a:r>
            <a:r>
              <a:rPr lang="en-US" sz="3600" dirty="0" smtClean="0"/>
              <a:t> dug </a:t>
            </a:r>
            <a:r>
              <a:rPr lang="en-US" sz="3600" dirty="0" err="1" smtClean="0"/>
              <a:t>dobija</a:t>
            </a:r>
            <a:r>
              <a:rPr lang="en-US" sz="3600" dirty="0" smtClean="0"/>
              <a:t> </a:t>
            </a:r>
            <a:r>
              <a:rPr lang="en-US" sz="3600" dirty="0" err="1" smtClean="0"/>
              <a:t>sve</a:t>
            </a:r>
            <a:r>
              <a:rPr lang="en-US" sz="3600" b="1" dirty="0" smtClean="0"/>
              <a:t> </a:t>
            </a:r>
            <a:r>
              <a:rPr lang="en-US" sz="3600" dirty="0" err="1" smtClean="0"/>
              <a:t>karakteristike</a:t>
            </a:r>
            <a:r>
              <a:rPr lang="en-US" sz="3600" dirty="0" smtClean="0"/>
              <a:t> „</a:t>
            </a:r>
            <a:r>
              <a:rPr lang="en-US" sz="3600" dirty="0" err="1" smtClean="0"/>
              <a:t>dodatn</a:t>
            </a:r>
            <a:r>
              <a:rPr lang="sl-SI" sz="3600" dirty="0" smtClean="0"/>
              <a:t>e</a:t>
            </a:r>
            <a:r>
              <a:rPr lang="en-US" sz="3600" dirty="0" smtClean="0"/>
              <a:t>" </a:t>
            </a:r>
            <a:r>
              <a:rPr lang="en-US" sz="3600" dirty="0" err="1" smtClean="0"/>
              <a:t>nacionalne</a:t>
            </a:r>
            <a:r>
              <a:rPr lang="en-US" sz="3600" dirty="0" smtClean="0"/>
              <a:t> </a:t>
            </a:r>
            <a:r>
              <a:rPr lang="en-US" sz="3600" dirty="0" err="1" smtClean="0"/>
              <a:t>aku</a:t>
            </a:r>
            <a:r>
              <a:rPr lang="sr-Latn-ME" sz="3600" dirty="0" smtClean="0"/>
              <a:t>mul</a:t>
            </a:r>
            <a:r>
              <a:rPr lang="en-US" sz="3600" dirty="0" err="1" smtClean="0"/>
              <a:t>acije</a:t>
            </a:r>
            <a:r>
              <a:rPr lang="en-US" sz="3600" dirty="0" smtClean="0"/>
              <a:t>.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86338738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7E3C-1337-4684-A74C-DDE76AD58C01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A6970-D827-44FA-9E75-C2F732188007}" type="slidenum">
              <a:rPr lang="en-US"/>
              <a:pPr/>
              <a:t>76</a:t>
            </a:fld>
            <a:endParaRPr lang="en-US"/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1217" y="540913"/>
            <a:ext cx="10632583" cy="563605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80000"/>
              </a:lnSpc>
            </a:pPr>
            <a:r>
              <a:rPr lang="en-US" sz="3600" dirty="0"/>
              <a:t>U </a:t>
            </a:r>
            <a:r>
              <a:rPr lang="en-US" sz="3600" dirty="0" err="1"/>
              <a:t>drugoj</a:t>
            </a:r>
            <a:r>
              <a:rPr lang="en-US" sz="3600" dirty="0"/>
              <a:t> </a:t>
            </a:r>
            <a:r>
              <a:rPr lang="en-US" sz="3600" dirty="0" err="1"/>
              <a:t>fazi</a:t>
            </a:r>
            <a:r>
              <a:rPr lang="en-US" sz="3600" dirty="0"/>
              <a:t> </a:t>
            </a:r>
            <a:r>
              <a:rPr lang="en-US" sz="3600" dirty="0" err="1"/>
              <a:t>kada</a:t>
            </a:r>
            <a:r>
              <a:rPr lang="en-US" sz="3600" dirty="0"/>
              <a:t> </a:t>
            </a:r>
            <a:r>
              <a:rPr lang="en-US" sz="3600" dirty="0" err="1" smtClean="0"/>
              <a:t>prisp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eva</a:t>
            </a:r>
            <a:r>
              <a:rPr lang="en-US" sz="3600" dirty="0" smtClean="0"/>
              <a:t> </a:t>
            </a:r>
            <a:r>
              <a:rPr lang="en-US" sz="3600" dirty="0" err="1" smtClean="0"/>
              <a:t>pla</a:t>
            </a:r>
            <a:r>
              <a:rPr lang="sl-SI" sz="3600" dirty="0"/>
              <a:t>ć</a:t>
            </a:r>
            <a:r>
              <a:rPr lang="en-US" sz="3600" dirty="0" err="1" smtClean="0"/>
              <a:t>anje</a:t>
            </a:r>
            <a:r>
              <a:rPr lang="sl-SI" sz="3600" dirty="0" smtClean="0"/>
              <a:t> </a:t>
            </a:r>
            <a:r>
              <a:rPr lang="en-US" sz="3600" dirty="0" err="1"/>
              <a:t>kamata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otplata</a:t>
            </a:r>
            <a:r>
              <a:rPr lang="en-US" sz="3600" dirty="0"/>
              <a:t> </a:t>
            </a:r>
            <a:r>
              <a:rPr lang="en-US" sz="3600" dirty="0" err="1"/>
              <a:t>po</a:t>
            </a:r>
            <a:r>
              <a:rPr lang="en-US" sz="3600" dirty="0"/>
              <a:t> </a:t>
            </a:r>
            <a:r>
              <a:rPr lang="en-US" sz="3600" dirty="0" err="1"/>
              <a:t>dugu</a:t>
            </a:r>
            <a:r>
              <a:rPr lang="en-US" sz="3600" dirty="0"/>
              <a:t>, do</a:t>
            </a:r>
            <a:r>
              <a:rPr lang="sl-SI" sz="3600" dirty="0"/>
              <a:t>l</a:t>
            </a:r>
            <a:r>
              <a:rPr lang="en-US" sz="3600" dirty="0" err="1"/>
              <a:t>azi</a:t>
            </a:r>
            <a:r>
              <a:rPr lang="en-US" sz="3600" dirty="0"/>
              <a:t> do </a:t>
            </a:r>
            <a:r>
              <a:rPr lang="en-US" sz="3600" dirty="0" err="1" smtClean="0"/>
              <a:t>odlivanja</a:t>
            </a:r>
            <a:r>
              <a:rPr lang="en-US" sz="3600" dirty="0" smtClean="0"/>
              <a:t> </a:t>
            </a:r>
            <a:r>
              <a:rPr lang="en-US" sz="3600" dirty="0"/>
              <a:t>d</a:t>
            </a:r>
            <a:r>
              <a:rPr lang="sl-SI" sz="3600" dirty="0"/>
              <a:t>ij</a:t>
            </a:r>
            <a:r>
              <a:rPr lang="en-US" sz="3600" dirty="0" err="1"/>
              <a:t>ela</a:t>
            </a:r>
            <a:r>
              <a:rPr lang="en-US" sz="3600" dirty="0"/>
              <a:t> </a:t>
            </a:r>
            <a:r>
              <a:rPr lang="en-US" sz="3600" dirty="0" err="1"/>
              <a:t>nacionalnog</a:t>
            </a:r>
            <a:r>
              <a:rPr lang="en-US" sz="3600" dirty="0"/>
              <a:t> </a:t>
            </a:r>
            <a:r>
              <a:rPr lang="en-US" sz="3600" dirty="0" err="1"/>
              <a:t>dohotka</a:t>
            </a:r>
            <a:r>
              <a:rPr lang="en-US" sz="3600" dirty="0"/>
              <a:t> </a:t>
            </a:r>
            <a:r>
              <a:rPr lang="en-US" sz="3600" dirty="0" err="1"/>
              <a:t>po</a:t>
            </a:r>
            <a:r>
              <a:rPr lang="en-US" sz="3600" dirty="0"/>
              <a:t> </a:t>
            </a:r>
            <a:r>
              <a:rPr lang="en-US" sz="3600" dirty="0" err="1"/>
              <a:t>dosp</a:t>
            </a:r>
            <a:r>
              <a:rPr lang="sl-SI" sz="3600" dirty="0"/>
              <a:t>j</a:t>
            </a:r>
            <a:r>
              <a:rPr lang="en-US" sz="3600" dirty="0" err="1"/>
              <a:t>elim</a:t>
            </a:r>
            <a:r>
              <a:rPr lang="en-US" sz="3600" dirty="0"/>
              <a:t> </a:t>
            </a:r>
            <a:r>
              <a:rPr lang="en-US" sz="3600" dirty="0" err="1"/>
              <a:t>anuitetima</a:t>
            </a:r>
            <a:r>
              <a:rPr lang="en-US" sz="3600" dirty="0"/>
              <a:t>, </a:t>
            </a:r>
            <a:r>
              <a:rPr lang="sr-Latn-ME" sz="3600" dirty="0" err="1"/>
              <a:t>š</a:t>
            </a:r>
            <a:r>
              <a:rPr lang="en-US" sz="3600" dirty="0" smtClean="0"/>
              <a:t>to </a:t>
            </a:r>
            <a:r>
              <a:rPr lang="en-US" sz="3600" dirty="0" err="1"/>
              <a:t>predstavlja</a:t>
            </a:r>
            <a:r>
              <a:rPr lang="en-US" sz="3600" dirty="0"/>
              <a:t> </a:t>
            </a:r>
            <a:r>
              <a:rPr lang="sr-Latn-ME" sz="3600" dirty="0" smtClean="0"/>
              <a:t>odliv sredstava</a:t>
            </a:r>
            <a:r>
              <a:rPr lang="en-US" sz="3600" dirty="0" smtClean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nacionalnu</a:t>
            </a:r>
            <a:r>
              <a:rPr lang="en-US" sz="3600" dirty="0"/>
              <a:t> </a:t>
            </a:r>
            <a:r>
              <a:rPr lang="en-US" sz="3600" dirty="0" err="1"/>
              <a:t>privredu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lnSpc>
                <a:spcPct val="80000"/>
              </a:lnSpc>
            </a:pPr>
            <a:r>
              <a:rPr lang="sr-Latn-ME" sz="3600" dirty="0" smtClean="0"/>
              <a:t>Otplata</a:t>
            </a:r>
            <a:r>
              <a:rPr lang="en-US" sz="3600" dirty="0" smtClean="0"/>
              <a:t> </a:t>
            </a:r>
            <a:r>
              <a:rPr lang="en-US" sz="3600" dirty="0" err="1"/>
              <a:t>duga</a:t>
            </a:r>
            <a:r>
              <a:rPr lang="en-US" sz="3600" dirty="0"/>
              <a:t> </a:t>
            </a:r>
            <a:r>
              <a:rPr lang="sl-SI" sz="3600" dirty="0"/>
              <a:t>ć</a:t>
            </a:r>
            <a:r>
              <a:rPr lang="sl-SI" sz="3600" dirty="0" smtClean="0"/>
              <a:t>e</a:t>
            </a:r>
            <a:r>
              <a:rPr lang="en-US" sz="3600" dirty="0" smtClean="0"/>
              <a:t> </a:t>
            </a:r>
            <a:r>
              <a:rPr lang="en-US" sz="3600" dirty="0" err="1"/>
              <a:t>daleko</a:t>
            </a:r>
            <a:r>
              <a:rPr lang="en-US" sz="3600" dirty="0"/>
              <a:t> </a:t>
            </a:r>
            <a:r>
              <a:rPr lang="sl-SI" sz="3600" dirty="0"/>
              <a:t>j</a:t>
            </a:r>
            <a:r>
              <a:rPr lang="en-US" sz="3600" dirty="0" smtClean="0"/>
              <a:t>a</a:t>
            </a:r>
            <a:r>
              <a:rPr lang="sl-SI" sz="3600" dirty="0"/>
              <a:t>č</a:t>
            </a:r>
            <a:r>
              <a:rPr lang="en-US" sz="3600" dirty="0" smtClean="0"/>
              <a:t>e </a:t>
            </a:r>
            <a:r>
              <a:rPr lang="en-US" sz="3600" dirty="0" err="1"/>
              <a:t>pogoditi</a:t>
            </a:r>
            <a:r>
              <a:rPr lang="en-US" sz="3600" dirty="0"/>
              <a:t> one </a:t>
            </a:r>
            <a:r>
              <a:rPr lang="en-US" sz="3600" dirty="0" err="1"/>
              <a:t>privrede</a:t>
            </a:r>
            <a:r>
              <a:rPr lang="en-US" sz="3600" dirty="0"/>
              <a:t> </a:t>
            </a:r>
            <a:r>
              <a:rPr lang="en-US" sz="3600" dirty="0" err="1"/>
              <a:t>koje</a:t>
            </a:r>
            <a:r>
              <a:rPr lang="en-US" sz="3600" dirty="0"/>
              <a:t> </a:t>
            </a:r>
            <a:r>
              <a:rPr lang="en-US" sz="3600" dirty="0" err="1"/>
              <a:t>sredstva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 </a:t>
            </a:r>
            <a:r>
              <a:rPr lang="en-US" sz="3600" dirty="0" err="1"/>
              <a:t>nisu</a:t>
            </a:r>
            <a:r>
              <a:rPr lang="en-US" sz="3600" dirty="0"/>
              <a:t> </a:t>
            </a:r>
            <a:r>
              <a:rPr lang="en-US" sz="3600" dirty="0" err="1"/>
              <a:t>upotr</a:t>
            </a:r>
            <a:r>
              <a:rPr lang="sl-SI" sz="3600" dirty="0"/>
              <a:t>ij</a:t>
            </a:r>
            <a:r>
              <a:rPr lang="en-US" sz="3600" dirty="0" err="1"/>
              <a:t>ebile</a:t>
            </a:r>
            <a:r>
              <a:rPr lang="en-US" sz="3600" dirty="0"/>
              <a:t> u </a:t>
            </a:r>
            <a:r>
              <a:rPr lang="en-US" sz="3600" dirty="0" err="1"/>
              <a:t>korisne</a:t>
            </a:r>
            <a:r>
              <a:rPr lang="en-US" sz="3600" dirty="0"/>
              <a:t>, </a:t>
            </a:r>
            <a:r>
              <a:rPr lang="en-US" sz="3600" dirty="0" err="1"/>
              <a:t>odnosno</a:t>
            </a:r>
            <a:r>
              <a:rPr lang="en-US" sz="3600" dirty="0"/>
              <a:t> </a:t>
            </a:r>
            <a:r>
              <a:rPr lang="en-US" sz="3600" dirty="0" err="1"/>
              <a:t>produktivne</a:t>
            </a:r>
            <a:r>
              <a:rPr lang="en-US" sz="3600" dirty="0"/>
              <a:t> </a:t>
            </a:r>
            <a:r>
              <a:rPr lang="en-US" sz="3600" dirty="0" err="1" smtClean="0"/>
              <a:t>svthe</a:t>
            </a:r>
            <a:r>
              <a:rPr lang="sr-Latn-ME" sz="3600" dirty="0" smtClean="0"/>
              <a:t>.</a:t>
            </a:r>
          </a:p>
          <a:p>
            <a:pPr algn="just">
              <a:lnSpc>
                <a:spcPct val="80000"/>
              </a:lnSpc>
            </a:pPr>
            <a:r>
              <a:rPr lang="en-US" sz="3600" dirty="0" smtClean="0"/>
              <a:t> </a:t>
            </a:r>
            <a:r>
              <a:rPr lang="sr-Latn-ME" sz="3600" dirty="0" smtClean="0"/>
              <a:t>One koje nijesu</a:t>
            </a:r>
            <a:r>
              <a:rPr lang="en-US" sz="3600" dirty="0" smtClean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bazi</a:t>
            </a:r>
            <a:r>
              <a:rPr lang="en-US" sz="3600" dirty="0"/>
              <a:t> </a:t>
            </a:r>
            <a:r>
              <a:rPr lang="en-US" sz="3600" dirty="0" err="1"/>
              <a:t>tih</a:t>
            </a:r>
            <a:r>
              <a:rPr lang="en-US" sz="3600" dirty="0"/>
              <a:t> </a:t>
            </a:r>
            <a:r>
              <a:rPr lang="en-US" sz="3600" dirty="0" err="1"/>
              <a:t>sredstava</a:t>
            </a:r>
            <a:r>
              <a:rPr lang="en-US" sz="3600" dirty="0"/>
              <a:t> </a:t>
            </a:r>
            <a:r>
              <a:rPr lang="en-US" sz="3600" dirty="0" err="1"/>
              <a:t>ostvarile</a:t>
            </a:r>
            <a:r>
              <a:rPr lang="en-US" sz="3600" dirty="0"/>
              <a:t> </a:t>
            </a:r>
            <a:r>
              <a:rPr lang="en-US" sz="3600" dirty="0" err="1"/>
              <a:t>novi</a:t>
            </a:r>
            <a:r>
              <a:rPr lang="en-US" sz="3600" dirty="0"/>
              <a:t> </a:t>
            </a:r>
            <a:r>
              <a:rPr lang="en-US" sz="3600" dirty="0" err="1"/>
              <a:t>nacionalni</a:t>
            </a:r>
            <a:r>
              <a:rPr lang="en-US" sz="3600" dirty="0"/>
              <a:t> </a:t>
            </a:r>
            <a:r>
              <a:rPr lang="en-US" sz="3600" dirty="0" err="1"/>
              <a:t>dohodak</a:t>
            </a:r>
            <a:r>
              <a:rPr lang="sl-SI" sz="3600" dirty="0"/>
              <a:t>,</a:t>
            </a:r>
            <a:r>
              <a:rPr lang="en-US" sz="3600" dirty="0"/>
              <a:t> </a:t>
            </a:r>
            <a:r>
              <a:rPr lang="sl-SI" sz="3600" dirty="0"/>
              <a:t>č</a:t>
            </a:r>
            <a:r>
              <a:rPr lang="en-US" sz="3600" dirty="0" err="1" smtClean="0"/>
              <a:t>ak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znatno</a:t>
            </a:r>
            <a:r>
              <a:rPr lang="en-US" sz="3600" dirty="0"/>
              <a:t> </a:t>
            </a:r>
            <a:r>
              <a:rPr lang="en-US" sz="3600" dirty="0" smtClean="0"/>
              <a:t>vi</a:t>
            </a:r>
            <a:r>
              <a:rPr lang="sl-SI" sz="3600" dirty="0"/>
              <a:t>š</a:t>
            </a:r>
            <a:r>
              <a:rPr lang="en-US" sz="3600" dirty="0" smtClean="0"/>
              <a:t>e </a:t>
            </a:r>
            <a:r>
              <a:rPr lang="en-US" sz="3600" dirty="0"/>
              <a:t>u </a:t>
            </a:r>
            <a:r>
              <a:rPr lang="en-US" sz="3600" dirty="0" err="1"/>
              <a:t>odnosu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obaveze</a:t>
            </a:r>
            <a:r>
              <a:rPr lang="en-US" sz="3600" dirty="0"/>
              <a:t> </a:t>
            </a:r>
            <a:r>
              <a:rPr lang="en-US" sz="3600" dirty="0" err="1"/>
              <a:t>stvorene</a:t>
            </a:r>
            <a:r>
              <a:rPr lang="en-US" sz="3600" dirty="0"/>
              <a:t> </a:t>
            </a:r>
            <a:r>
              <a:rPr lang="en-US" sz="3600" dirty="0" err="1"/>
              <a:t>po</a:t>
            </a:r>
            <a:r>
              <a:rPr lang="en-US" sz="3600" dirty="0"/>
              <a:t> </a:t>
            </a:r>
            <a:r>
              <a:rPr lang="en-US" sz="3600" dirty="0" err="1"/>
              <a:t>dugu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lnSpc>
                <a:spcPct val="80000"/>
              </a:lnSpc>
            </a:pPr>
            <a:r>
              <a:rPr lang="en-US" sz="3600" dirty="0" err="1" smtClean="0"/>
              <a:t>Jedino</a:t>
            </a:r>
            <a:r>
              <a:rPr lang="en-US" sz="3600" dirty="0" smtClean="0"/>
              <a:t> </a:t>
            </a:r>
            <a:r>
              <a:rPr lang="en-US" sz="3600" dirty="0"/>
              <a:t>u tome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jeste</a:t>
            </a:r>
            <a:r>
              <a:rPr lang="en-US" sz="3600" dirty="0"/>
              <a:t> </a:t>
            </a:r>
            <a:r>
              <a:rPr lang="en-US" sz="3600" dirty="0" err="1"/>
              <a:t>racionalni</a:t>
            </a:r>
            <a:r>
              <a:rPr lang="en-US" sz="3600" dirty="0"/>
              <a:t> </a:t>
            </a:r>
            <a:r>
              <a:rPr lang="en-US" sz="3600" dirty="0" err="1"/>
              <a:t>smisao</a:t>
            </a:r>
            <a:r>
              <a:rPr lang="en-US" sz="3600" dirty="0"/>
              <a:t> </a:t>
            </a:r>
            <a:r>
              <a:rPr lang="en-US" sz="3600" dirty="0" err="1" smtClean="0"/>
              <a:t>kori</a:t>
            </a:r>
            <a:r>
              <a:rPr lang="sl-SI" sz="3600" dirty="0" smtClean="0"/>
              <a:t>šć</a:t>
            </a:r>
            <a:r>
              <a:rPr lang="en-US" sz="3600" dirty="0" err="1" smtClean="0"/>
              <a:t>enja</a:t>
            </a:r>
            <a:r>
              <a:rPr lang="en-US" sz="3600" dirty="0" smtClean="0"/>
              <a:t> </a:t>
            </a:r>
            <a:r>
              <a:rPr lang="en-US" sz="3600" dirty="0" err="1"/>
              <a:t>spoljnih</a:t>
            </a:r>
            <a:r>
              <a:rPr lang="en-US" sz="3600" dirty="0"/>
              <a:t> </a:t>
            </a:r>
            <a:r>
              <a:rPr lang="en-US" sz="3600" dirty="0" err="1"/>
              <a:t>javnih</a:t>
            </a:r>
            <a:r>
              <a:rPr lang="en-US" sz="3600" dirty="0"/>
              <a:t> </a:t>
            </a:r>
            <a:r>
              <a:rPr lang="en-US" sz="3600" dirty="0" err="1" smtClean="0"/>
              <a:t>zajmo</a:t>
            </a:r>
            <a:r>
              <a:rPr lang="sr-Latn-ME" sz="3600" dirty="0" smtClean="0"/>
              <a:t>v</a:t>
            </a:r>
            <a:r>
              <a:rPr lang="en-US" sz="3600" dirty="0" smtClean="0"/>
              <a:t>a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3343822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08996-039C-47A4-9AC5-BED578D22779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7A50B-8211-476A-A1CA-68D7B413EFDD}" type="slidenum">
              <a:rPr lang="en-US"/>
              <a:pPr/>
              <a:t>77</a:t>
            </a:fld>
            <a:endParaRPr lang="en-US"/>
          </a:p>
        </p:txBody>
      </p:sp>
      <p:sp>
        <p:nvSpPr>
          <p:cNvPr id="470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502276"/>
            <a:ext cx="10515600" cy="5674687"/>
          </a:xfrm>
        </p:spPr>
        <p:txBody>
          <a:bodyPr>
            <a:normAutofit fontScale="92500"/>
          </a:bodyPr>
          <a:lstStyle/>
          <a:p>
            <a:pPr algn="just">
              <a:lnSpc>
                <a:spcPct val="90000"/>
              </a:lnSpc>
            </a:pPr>
            <a:r>
              <a:rPr lang="en-US" sz="3600" dirty="0" err="1"/>
              <a:t>Istina</a:t>
            </a:r>
            <a:r>
              <a:rPr lang="sl-SI" sz="3600" dirty="0"/>
              <a:t>,</a:t>
            </a:r>
            <a:r>
              <a:rPr lang="en-US" sz="3600" dirty="0"/>
              <a:t> </a:t>
            </a:r>
            <a:r>
              <a:rPr lang="en-US" sz="3600" dirty="0" err="1" smtClean="0"/>
              <a:t>i</a:t>
            </a:r>
            <a:r>
              <a:rPr lang="sr-Latn-ME" sz="3600" dirty="0" smtClean="0"/>
              <a:t> </a:t>
            </a:r>
            <a:r>
              <a:rPr lang="en-US" sz="3600" dirty="0" smtClean="0"/>
              <a:t>„</a:t>
            </a:r>
            <a:r>
              <a:rPr lang="en-US" sz="3600" dirty="0" err="1" smtClean="0"/>
              <a:t>potro</a:t>
            </a:r>
            <a:r>
              <a:rPr lang="sl-SI" sz="3600" dirty="0"/>
              <a:t>š</a:t>
            </a:r>
            <a:r>
              <a:rPr lang="en-US" sz="3600" dirty="0" err="1" smtClean="0"/>
              <a:t>ni</a:t>
            </a:r>
            <a:r>
              <a:rPr lang="en-US" sz="3600" dirty="0"/>
              <a:t>" </a:t>
            </a:r>
            <a:r>
              <a:rPr lang="en-US" sz="3600" dirty="0" err="1"/>
              <a:t>zajmovi</a:t>
            </a:r>
            <a:r>
              <a:rPr lang="en-US" sz="3600" dirty="0"/>
              <a:t> </a:t>
            </a:r>
            <a:r>
              <a:rPr lang="en-US" sz="3600" dirty="0" err="1"/>
              <a:t>mogu</a:t>
            </a:r>
            <a:r>
              <a:rPr lang="en-US" sz="3600" dirty="0"/>
              <a:t> da se </a:t>
            </a:r>
            <a:r>
              <a:rPr lang="en-US" sz="3600" dirty="0" err="1"/>
              <a:t>jave</a:t>
            </a:r>
            <a:r>
              <a:rPr lang="en-US" sz="3600" dirty="0"/>
              <a:t> </a:t>
            </a:r>
            <a:r>
              <a:rPr lang="en-US" sz="3600" dirty="0" err="1"/>
              <a:t>kao</a:t>
            </a:r>
            <a:r>
              <a:rPr lang="en-US" sz="3600" dirty="0"/>
              <a:t> „</a:t>
            </a:r>
            <a:r>
              <a:rPr lang="en-US" sz="3600" dirty="0" err="1"/>
              <a:t>produktivni</a:t>
            </a:r>
            <a:r>
              <a:rPr lang="en-US" sz="3600" dirty="0"/>
              <a:t>", </a:t>
            </a:r>
            <a:r>
              <a:rPr lang="en-US" sz="3600" dirty="0" err="1"/>
              <a:t>posebno</a:t>
            </a:r>
            <a:r>
              <a:rPr lang="en-US" sz="3600" dirty="0"/>
              <a:t> </a:t>
            </a:r>
            <a:r>
              <a:rPr lang="en-US" sz="3600" dirty="0" err="1"/>
              <a:t>onda</a:t>
            </a:r>
            <a:r>
              <a:rPr lang="en-US" sz="3600" dirty="0"/>
              <a:t> </a:t>
            </a:r>
            <a:r>
              <a:rPr lang="en-US" sz="3600" dirty="0" err="1"/>
              <a:t>kada</a:t>
            </a:r>
            <a:r>
              <a:rPr lang="en-US" sz="3600" dirty="0"/>
              <a:t> se </a:t>
            </a:r>
            <a:r>
              <a:rPr lang="en-US" sz="3600" dirty="0" err="1"/>
              <a:t>sredstvima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 </a:t>
            </a:r>
            <a:r>
              <a:rPr lang="en-US" sz="3600" dirty="0" err="1"/>
              <a:t>formiraju</a:t>
            </a:r>
            <a:r>
              <a:rPr lang="en-US" sz="3600" dirty="0"/>
              <a:t> </a:t>
            </a:r>
            <a:r>
              <a:rPr lang="en-US" sz="3600" dirty="0" err="1"/>
              <a:t>produktivne</a:t>
            </a:r>
            <a:r>
              <a:rPr lang="en-US" sz="3600" dirty="0"/>
              <a:t> </a:t>
            </a:r>
            <a:r>
              <a:rPr lang="en-US" sz="3600" dirty="0" err="1"/>
              <a:t>investicije</a:t>
            </a:r>
            <a:r>
              <a:rPr lang="en-US" sz="3600" dirty="0"/>
              <a:t> (</a:t>
            </a:r>
            <a:r>
              <a:rPr lang="en-US" sz="3600" dirty="0" err="1"/>
              <a:t>investiciona</a:t>
            </a:r>
            <a:r>
              <a:rPr lang="en-US" sz="3600" dirty="0"/>
              <a:t> </a:t>
            </a:r>
            <a:r>
              <a:rPr lang="en-US" sz="3600" dirty="0" err="1" smtClean="0"/>
              <a:t>potro</a:t>
            </a:r>
            <a:r>
              <a:rPr lang="sl-SI" sz="3600" dirty="0"/>
              <a:t>š</a:t>
            </a:r>
            <a:r>
              <a:rPr lang="en-US" sz="3600" dirty="0" err="1" smtClean="0"/>
              <a:t>nja</a:t>
            </a:r>
            <a:r>
              <a:rPr lang="en-US" sz="3600" dirty="0" smtClean="0"/>
              <a:t>)</a:t>
            </a:r>
            <a:r>
              <a:rPr lang="sr-Latn-ME" sz="3600" dirty="0" smtClean="0"/>
              <a:t>.</a:t>
            </a:r>
          </a:p>
          <a:p>
            <a:pPr algn="just">
              <a:lnSpc>
                <a:spcPct val="90000"/>
              </a:lnSpc>
            </a:pPr>
            <a:r>
              <a:rPr lang="en-US" sz="3600" dirty="0" smtClean="0"/>
              <a:t> </a:t>
            </a:r>
            <a:r>
              <a:rPr lang="sr-Latn-ME" sz="3600" dirty="0" err="1"/>
              <a:t>P</a:t>
            </a:r>
            <a:r>
              <a:rPr lang="en-US" sz="3600" dirty="0" err="1" smtClean="0"/>
              <a:t>ri</a:t>
            </a:r>
            <a:r>
              <a:rPr lang="en-US" sz="3600" dirty="0" smtClean="0"/>
              <a:t> </a:t>
            </a:r>
            <a:r>
              <a:rPr lang="sl-SI" sz="3600" dirty="0" smtClean="0"/>
              <a:t>če</a:t>
            </a:r>
            <a:r>
              <a:rPr lang="en-US" sz="3600" dirty="0" smtClean="0"/>
              <a:t>mu </a:t>
            </a:r>
            <a:r>
              <a:rPr lang="en-US" sz="3600" dirty="0"/>
              <a:t>ne</a:t>
            </a:r>
            <a:r>
              <a:rPr lang="en-US" sz="3600" b="1" dirty="0"/>
              <a:t> </a:t>
            </a:r>
            <a:r>
              <a:rPr lang="en-US" sz="3600" dirty="0" err="1"/>
              <a:t>dalazi</a:t>
            </a:r>
            <a:r>
              <a:rPr lang="en-US" sz="3600" dirty="0"/>
              <a:t> do </a:t>
            </a:r>
            <a:r>
              <a:rPr lang="en-US" sz="3600" dirty="0" err="1"/>
              <a:t>pritiska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uvoz</a:t>
            </a:r>
            <a:r>
              <a:rPr lang="en-US" sz="3600" dirty="0"/>
              <a:t> </a:t>
            </a:r>
            <a:r>
              <a:rPr lang="en-US" sz="3600" dirty="0" err="1"/>
              <a:t>potrebne</a:t>
            </a:r>
            <a:r>
              <a:rPr lang="en-US" sz="3600" dirty="0"/>
              <a:t> </a:t>
            </a:r>
            <a:r>
              <a:rPr lang="en-US" sz="3600" dirty="0" err="1"/>
              <a:t>opreme</a:t>
            </a:r>
            <a:r>
              <a:rPr lang="en-US" sz="3600" dirty="0"/>
              <a:t> </a:t>
            </a:r>
            <a:r>
              <a:rPr lang="en-US" sz="3600" dirty="0" err="1"/>
              <a:t>ili</a:t>
            </a:r>
            <a:r>
              <a:rPr lang="en-US" sz="3600" dirty="0"/>
              <a:t> </a:t>
            </a:r>
            <a:r>
              <a:rPr lang="en-US" sz="3600" dirty="0" err="1"/>
              <a:t>sirovina</a:t>
            </a:r>
            <a:r>
              <a:rPr lang="en-US" sz="3600" dirty="0"/>
              <a:t>, </a:t>
            </a:r>
            <a:r>
              <a:rPr lang="en-US" sz="3600" dirty="0" err="1" smtClean="0"/>
              <a:t>ve</a:t>
            </a:r>
            <a:r>
              <a:rPr lang="sr-Latn-ME" sz="3600" dirty="0" smtClean="0"/>
              <a:t>č</a:t>
            </a:r>
            <a:r>
              <a:rPr lang="en-US" sz="3600" dirty="0" smtClean="0"/>
              <a:t> </a:t>
            </a:r>
            <a:r>
              <a:rPr lang="en-US" sz="3600" dirty="0"/>
              <a:t>se </a:t>
            </a:r>
            <a:r>
              <a:rPr lang="en-US" sz="3600" dirty="0" err="1" smtClean="0"/>
              <a:t>najve</a:t>
            </a:r>
            <a:r>
              <a:rPr lang="sl-SI" sz="3600" dirty="0"/>
              <a:t>ć</a:t>
            </a:r>
            <a:r>
              <a:rPr lang="en-US" sz="3600" dirty="0" err="1" smtClean="0"/>
              <a:t>im</a:t>
            </a:r>
            <a:r>
              <a:rPr lang="en-US" sz="3600" dirty="0" smtClean="0"/>
              <a:t> </a:t>
            </a:r>
            <a:r>
              <a:rPr lang="en-US" sz="3600" dirty="0"/>
              <a:t>d</a:t>
            </a:r>
            <a:r>
              <a:rPr lang="sl-SI" sz="3600" dirty="0"/>
              <a:t>ij</a:t>
            </a:r>
            <a:r>
              <a:rPr lang="en-US" sz="3600" dirty="0" err="1"/>
              <a:t>elom</a:t>
            </a:r>
            <a:r>
              <a:rPr lang="en-US" sz="3600" dirty="0"/>
              <a:t> to </a:t>
            </a:r>
            <a:r>
              <a:rPr lang="en-US" sz="3600" dirty="0" err="1" smtClean="0"/>
              <a:t>odra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en-US" sz="3600" dirty="0" err="1"/>
              <a:t>kao</a:t>
            </a:r>
            <a:r>
              <a:rPr lang="en-US" sz="3600" dirty="0"/>
              <a:t> </a:t>
            </a:r>
            <a:r>
              <a:rPr lang="en-US" sz="3600" dirty="0" err="1"/>
              <a:t>stimulans</a:t>
            </a:r>
            <a:r>
              <a:rPr lang="en-US" sz="3600" dirty="0"/>
              <a:t> </a:t>
            </a:r>
            <a:r>
              <a:rPr lang="en-US" sz="3600" dirty="0" err="1" smtClean="0"/>
              <a:t>doma</a:t>
            </a:r>
            <a:r>
              <a:rPr lang="sl-SI" sz="3600" dirty="0"/>
              <a:t>ć</a:t>
            </a:r>
            <a:r>
              <a:rPr lang="en-US" sz="3600" dirty="0" err="1" smtClean="0"/>
              <a:t>oj</a:t>
            </a:r>
            <a:r>
              <a:rPr lang="en-US" sz="3600" dirty="0" smtClean="0"/>
              <a:t> </a:t>
            </a:r>
            <a:r>
              <a:rPr lang="en-US" sz="3600" dirty="0" err="1"/>
              <a:t>proizvodnji</a:t>
            </a:r>
            <a:r>
              <a:rPr lang="en-US" sz="3600" dirty="0"/>
              <a:t>  </a:t>
            </a:r>
            <a:r>
              <a:rPr lang="en-US" sz="3600" dirty="0" err="1"/>
              <a:t>proizvoda</a:t>
            </a:r>
            <a:r>
              <a:rPr lang="en-US" sz="3600" dirty="0"/>
              <a:t> (</a:t>
            </a:r>
            <a:r>
              <a:rPr lang="en-US" sz="3600" dirty="0" err="1"/>
              <a:t>supstitucija</a:t>
            </a:r>
            <a:r>
              <a:rPr lang="en-US" sz="3600" dirty="0"/>
              <a:t> </a:t>
            </a:r>
            <a:r>
              <a:rPr lang="en-US" sz="3600" dirty="0" err="1"/>
              <a:t>uvoza</a:t>
            </a:r>
            <a:r>
              <a:rPr lang="en-US" sz="3600" dirty="0"/>
              <a:t>). </a:t>
            </a:r>
            <a:endParaRPr lang="sr-Latn-ME" sz="3600" dirty="0" smtClean="0"/>
          </a:p>
          <a:p>
            <a:pPr algn="just">
              <a:lnSpc>
                <a:spcPct val="90000"/>
              </a:lnSpc>
            </a:pPr>
            <a:r>
              <a:rPr lang="en-US" sz="3600" dirty="0" smtClean="0"/>
              <a:t>U </a:t>
            </a:r>
            <a:r>
              <a:rPr lang="en-US" sz="3600" dirty="0" err="1"/>
              <a:t>prvoj</a:t>
            </a:r>
            <a:r>
              <a:rPr lang="en-US" sz="3600" dirty="0"/>
              <a:t> </a:t>
            </a:r>
            <a:r>
              <a:rPr lang="en-US" sz="3600" dirty="0" err="1"/>
              <a:t>fazi</a:t>
            </a:r>
            <a:r>
              <a:rPr lang="en-US" sz="3600" dirty="0"/>
              <a:t> </a:t>
            </a:r>
            <a:r>
              <a:rPr lang="en-US" sz="3600" dirty="0" err="1"/>
              <a:t>nastaju</a:t>
            </a:r>
            <a:r>
              <a:rPr lang="en-US" sz="3600" dirty="0"/>
              <a:t> </a:t>
            </a:r>
            <a:r>
              <a:rPr lang="en-US" sz="3600" dirty="0" err="1" smtClean="0"/>
              <a:t>sl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edede</a:t>
            </a:r>
            <a:r>
              <a:rPr lang="en-US" sz="3600" dirty="0" smtClean="0"/>
              <a:t> prom</a:t>
            </a:r>
            <a:r>
              <a:rPr lang="sr-Latn-ME" sz="3600" dirty="0" smtClean="0"/>
              <a:t>j</a:t>
            </a:r>
            <a:r>
              <a:rPr lang="en-US" sz="3600" dirty="0" err="1" smtClean="0"/>
              <a:t>ene</a:t>
            </a:r>
            <a:r>
              <a:rPr lang="en-US" sz="3600" dirty="0"/>
              <a:t>: </a:t>
            </a:r>
            <a:r>
              <a:rPr lang="en-US" sz="3600" dirty="0" err="1"/>
              <a:t>porast</a:t>
            </a:r>
            <a:r>
              <a:rPr lang="sl-SI" sz="3600" dirty="0"/>
              <a:t> </a:t>
            </a:r>
            <a:r>
              <a:rPr lang="en-US" sz="3600" dirty="0" err="1" smtClean="0"/>
              <a:t>potro</a:t>
            </a:r>
            <a:r>
              <a:rPr lang="sl-SI" sz="3600" dirty="0"/>
              <a:t>š</a:t>
            </a:r>
            <a:r>
              <a:rPr lang="en-US" sz="3600" dirty="0" err="1" smtClean="0"/>
              <a:t>nje</a:t>
            </a:r>
            <a:r>
              <a:rPr lang="en-US" sz="3600" dirty="0" smtClean="0"/>
              <a:t> </a:t>
            </a:r>
            <a:r>
              <a:rPr lang="en-US" sz="3600" dirty="0"/>
              <a:t>u </a:t>
            </a:r>
            <a:r>
              <a:rPr lang="en-US" sz="3600" dirty="0" err="1"/>
              <a:t>privredi</a:t>
            </a:r>
            <a:r>
              <a:rPr lang="en-US" sz="3600" dirty="0"/>
              <a:t>, </a:t>
            </a:r>
            <a:r>
              <a:rPr lang="en-US" sz="3600" dirty="0" err="1"/>
              <a:t>porast</a:t>
            </a:r>
            <a:r>
              <a:rPr lang="en-US" sz="3600" dirty="0"/>
              <a:t> </a:t>
            </a:r>
            <a:r>
              <a:rPr lang="en-US" sz="3600" dirty="0" smtClean="0"/>
              <a:t>c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ena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 smtClean="0"/>
              <a:t>uvoza</a:t>
            </a:r>
            <a:r>
              <a:rPr lang="sr-Latn-ME" sz="3600" dirty="0" smtClean="0"/>
              <a:t>. </a:t>
            </a:r>
            <a:endParaRPr lang="sr-Latn-ME" sz="3600" dirty="0" smtClean="0"/>
          </a:p>
          <a:p>
            <a:pPr algn="just">
              <a:lnSpc>
                <a:spcPct val="90000"/>
              </a:lnSpc>
            </a:pPr>
            <a:r>
              <a:rPr lang="en-US" sz="3600" dirty="0" smtClean="0"/>
              <a:t> </a:t>
            </a:r>
            <a:r>
              <a:rPr lang="en-US" sz="3600" dirty="0"/>
              <a:t>To </a:t>
            </a:r>
            <a:r>
              <a:rPr lang="en-US" sz="3600" dirty="0" err="1"/>
              <a:t>sve</a:t>
            </a:r>
            <a:r>
              <a:rPr lang="en-US" sz="3600" dirty="0"/>
              <a:t> </a:t>
            </a:r>
            <a:r>
              <a:rPr lang="en-US" sz="3600" dirty="0" err="1"/>
              <a:t>ukazuje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potrebu</a:t>
            </a:r>
            <a:r>
              <a:rPr lang="en-US" sz="3600" dirty="0"/>
              <a:t> </a:t>
            </a:r>
            <a:r>
              <a:rPr lang="en-US" sz="3600" dirty="0" err="1"/>
              <a:t>kontrole</a:t>
            </a:r>
            <a:r>
              <a:rPr lang="en-US" sz="3600" dirty="0"/>
              <a:t> </a:t>
            </a:r>
            <a:r>
              <a:rPr lang="en-US" sz="3600" dirty="0" err="1"/>
              <a:t>inostranog</a:t>
            </a:r>
            <a:r>
              <a:rPr lang="en-US" sz="3600" dirty="0"/>
              <a:t> </a:t>
            </a:r>
            <a:r>
              <a:rPr lang="en-US" sz="3600" dirty="0" err="1" smtClean="0"/>
              <a:t>zadu</a:t>
            </a:r>
            <a:r>
              <a:rPr lang="sl-SI" sz="3600" dirty="0"/>
              <a:t>ž</a:t>
            </a:r>
            <a:r>
              <a:rPr lang="en-US" sz="3600" dirty="0" err="1" smtClean="0"/>
              <a:t>ivanja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 smtClean="0"/>
              <a:t>kori</a:t>
            </a:r>
            <a:r>
              <a:rPr lang="sl-SI" sz="3600" dirty="0" smtClean="0"/>
              <a:t>šć</a:t>
            </a:r>
            <a:r>
              <a:rPr lang="en-US" sz="3600" dirty="0" err="1" smtClean="0"/>
              <a:t>enja</a:t>
            </a:r>
            <a:r>
              <a:rPr lang="en-US" sz="3600" dirty="0" smtClean="0"/>
              <a:t> </a:t>
            </a:r>
            <a:r>
              <a:rPr lang="en-US" sz="3600" dirty="0" err="1"/>
              <a:t>sredstava</a:t>
            </a:r>
            <a:r>
              <a:rPr lang="en-US" sz="3600" dirty="0"/>
              <a:t> </a:t>
            </a:r>
            <a:r>
              <a:rPr lang="en-US" sz="3600" dirty="0" err="1" smtClean="0"/>
              <a:t>duga</a:t>
            </a:r>
            <a:r>
              <a:rPr lang="en-US" sz="3600" dirty="0" smtClean="0"/>
              <a:t>.</a:t>
            </a:r>
            <a:endParaRPr lang="en-US" sz="3600" dirty="0"/>
          </a:p>
          <a:p>
            <a:pPr>
              <a:lnSpc>
                <a:spcPct val="9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56799438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EB90F-68FE-45E8-84B5-B69C0D40351F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B93EF-DBB5-4274-B72E-18F886C10036}" type="slidenum">
              <a:rPr lang="en-US"/>
              <a:pPr/>
              <a:t>78</a:t>
            </a:fld>
            <a:endParaRPr lang="en-US"/>
          </a:p>
        </p:txBody>
      </p:sp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819731"/>
          </a:xfrm>
        </p:spPr>
        <p:txBody>
          <a:bodyPr>
            <a:noAutofit/>
          </a:bodyPr>
          <a:lstStyle/>
          <a:p>
            <a:r>
              <a:rPr lang="en-US" sz="3600" b="1" dirty="0"/>
              <a:t>SAVREMENI </a:t>
            </a:r>
            <a:r>
              <a:rPr lang="en-US" sz="3600" b="1" dirty="0" smtClean="0"/>
              <a:t>DR</a:t>
            </a:r>
            <a:r>
              <a:rPr lang="sr-Latn-ME" sz="3600" b="1" dirty="0" smtClean="0"/>
              <a:t>Ž</a:t>
            </a:r>
            <a:r>
              <a:rPr lang="en-US" sz="3600" b="1" dirty="0" smtClean="0"/>
              <a:t>AVNI </a:t>
            </a:r>
            <a:r>
              <a:rPr lang="en-US" sz="3600" b="1" dirty="0"/>
              <a:t>EKONOMSKI INTERVENCIONIZAM I </a:t>
            </a:r>
            <a:r>
              <a:rPr lang="en-US" sz="3600" b="1" dirty="0" smtClean="0"/>
              <a:t>POLITI</a:t>
            </a:r>
            <a:r>
              <a:rPr lang="sr-Latn-ME" sz="3600" b="1" dirty="0" smtClean="0"/>
              <a:t>K</a:t>
            </a:r>
            <a:r>
              <a:rPr lang="en-US" sz="3600" b="1" dirty="0" smtClean="0"/>
              <a:t>A </a:t>
            </a:r>
            <a:r>
              <a:rPr lang="en-US" sz="3600" b="1" dirty="0"/>
              <a:t>JAVNOG DUGA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184856"/>
            <a:ext cx="10515600" cy="4992107"/>
          </a:xfrm>
        </p:spPr>
        <p:txBody>
          <a:bodyPr>
            <a:noAutofit/>
          </a:bodyPr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en-US" dirty="0" smtClean="0"/>
              <a:t>D</a:t>
            </a:r>
            <a:r>
              <a:rPr lang="sl-SI" dirty="0" smtClean="0"/>
              <a:t>RŽ</a:t>
            </a:r>
            <a:r>
              <a:rPr lang="en-US" dirty="0" smtClean="0"/>
              <a:t>AVNI </a:t>
            </a:r>
            <a:r>
              <a:rPr lang="en-US" dirty="0"/>
              <a:t>INTERVENCIONIZAM I EKSPLOZIVNI RAST</a:t>
            </a:r>
            <a:br>
              <a:rPr lang="en-US" dirty="0"/>
            </a:br>
            <a:r>
              <a:rPr lang="sl-SI" dirty="0"/>
              <a:t>JAVNOG DUGA</a:t>
            </a:r>
          </a:p>
          <a:p>
            <a:pPr algn="just">
              <a:lnSpc>
                <a:spcPct val="90000"/>
              </a:lnSpc>
            </a:pPr>
            <a:r>
              <a:rPr lang="sl-SI" sz="3200" dirty="0"/>
              <a:t> </a:t>
            </a:r>
            <a:r>
              <a:rPr lang="en-US" sz="3200" dirty="0" err="1"/>
              <a:t>Sve</a:t>
            </a:r>
            <a:r>
              <a:rPr lang="en-US" sz="3200" dirty="0"/>
              <a:t> </a:t>
            </a:r>
            <a:r>
              <a:rPr lang="sr-Latn-ME" sz="3200" dirty="0" smtClean="0"/>
              <a:t>je </a:t>
            </a:r>
            <a:r>
              <a:rPr lang="en-US" sz="3200" dirty="0" err="1" smtClean="0"/>
              <a:t>zna</a:t>
            </a:r>
            <a:r>
              <a:rPr lang="sr-Latn-ME" sz="3200" dirty="0" smtClean="0"/>
              <a:t>č</a:t>
            </a:r>
            <a:r>
              <a:rPr lang="en-US" sz="3200" dirty="0" err="1" smtClean="0"/>
              <a:t>aj</a:t>
            </a:r>
            <a:r>
              <a:rPr lang="sr-Latn-ME" sz="3200" dirty="0" smtClean="0"/>
              <a:t>n</a:t>
            </a:r>
            <a:r>
              <a:rPr lang="en-US" sz="3200" dirty="0" err="1" smtClean="0"/>
              <a:t>ije</a:t>
            </a:r>
            <a:r>
              <a:rPr lang="en-US" sz="3200" dirty="0" smtClean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interesantije</a:t>
            </a:r>
            <a:r>
              <a:rPr lang="en-US" sz="3200" dirty="0"/>
              <a:t> d</a:t>
            </a:r>
            <a:r>
              <a:rPr lang="sl-SI" sz="3200" dirty="0"/>
              <a:t>j</a:t>
            </a:r>
            <a:r>
              <a:rPr lang="en-US" sz="3200" dirty="0" err="1"/>
              <a:t>elovanje</a:t>
            </a:r>
            <a:r>
              <a:rPr lang="en-US" sz="3200" dirty="0"/>
              <a:t> </a:t>
            </a:r>
            <a:r>
              <a:rPr lang="en-US" sz="3200" dirty="0" err="1"/>
              <a:t>javnog</a:t>
            </a:r>
            <a:r>
              <a:rPr lang="en-US" sz="3200" dirty="0"/>
              <a:t> </a:t>
            </a:r>
            <a:r>
              <a:rPr lang="en-US" sz="3200" dirty="0" err="1"/>
              <a:t>duga</a:t>
            </a:r>
            <a:r>
              <a:rPr lang="en-US" sz="3200" dirty="0"/>
              <a:t> u </a:t>
            </a:r>
            <a:r>
              <a:rPr lang="en-US" sz="3200" dirty="0" err="1"/>
              <a:t>savremenoj</a:t>
            </a:r>
            <a:r>
              <a:rPr lang="en-US" sz="3200" dirty="0"/>
              <a:t> </a:t>
            </a:r>
            <a:r>
              <a:rPr lang="en-US" sz="3200" dirty="0" err="1"/>
              <a:t>privredi</a:t>
            </a:r>
            <a:r>
              <a:rPr lang="en-US" sz="3200" dirty="0"/>
              <a:t>, s </a:t>
            </a:r>
            <a:r>
              <a:rPr lang="en-US" sz="3200" dirty="0" err="1"/>
              <a:t>jedne</a:t>
            </a:r>
            <a:r>
              <a:rPr lang="en-US" sz="3200" dirty="0"/>
              <a:t> </a:t>
            </a:r>
            <a:r>
              <a:rPr lang="en-US" sz="3200" dirty="0" err="1"/>
              <a:t>strane</a:t>
            </a:r>
            <a:r>
              <a:rPr lang="en-US" sz="3200" dirty="0"/>
              <a:t>,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njegov</a:t>
            </a:r>
            <a:r>
              <a:rPr lang="en-US" sz="3200" dirty="0"/>
              <a:t> </a:t>
            </a:r>
            <a:r>
              <a:rPr lang="en-US" sz="3200" dirty="0" err="1"/>
              <a:t>sve</a:t>
            </a:r>
            <a:r>
              <a:rPr lang="en-US" sz="3200" dirty="0"/>
              <a:t> </a:t>
            </a:r>
            <a:r>
              <a:rPr lang="en-US" sz="3200" dirty="0" err="1"/>
              <a:t>br</a:t>
            </a:r>
            <a:r>
              <a:rPr lang="sl-SI" sz="3200" dirty="0"/>
              <a:t>z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rast</a:t>
            </a:r>
            <a:r>
              <a:rPr lang="en-US" sz="3200" dirty="0"/>
              <a:t> u </a:t>
            </a:r>
            <a:r>
              <a:rPr lang="en-US" sz="3200" dirty="0" err="1"/>
              <a:t>odnosu</a:t>
            </a:r>
            <a:r>
              <a:rPr lang="en-US" sz="3200" dirty="0"/>
              <a:t> </a:t>
            </a:r>
            <a:r>
              <a:rPr lang="en-US" sz="3200" dirty="0" err="1"/>
              <a:t>na</a:t>
            </a:r>
            <a:r>
              <a:rPr lang="en-US" sz="3200" dirty="0"/>
              <a:t> </a:t>
            </a:r>
            <a:r>
              <a:rPr lang="en-US" sz="3200" dirty="0" err="1"/>
              <a:t>ukupna</a:t>
            </a:r>
            <a:r>
              <a:rPr lang="en-US" sz="3200" dirty="0"/>
              <a:t> </a:t>
            </a:r>
            <a:r>
              <a:rPr lang="en-US" sz="3200" dirty="0" smtClean="0"/>
              <a:t>bud</a:t>
            </a:r>
            <a:r>
              <a:rPr lang="sl-SI" sz="3200" dirty="0"/>
              <a:t>ž</a:t>
            </a:r>
            <a:r>
              <a:rPr lang="en-US" sz="3200" dirty="0" err="1" smtClean="0"/>
              <a:t>etska</a:t>
            </a:r>
            <a:r>
              <a:rPr lang="en-US" sz="3200" dirty="0" smtClean="0"/>
              <a:t> </a:t>
            </a:r>
            <a:r>
              <a:rPr lang="en-US" sz="3200" dirty="0" err="1"/>
              <a:t>sredstva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nacionalni</a:t>
            </a:r>
            <a:r>
              <a:rPr lang="en-US" sz="3200" dirty="0"/>
              <a:t> </a:t>
            </a:r>
            <a:r>
              <a:rPr lang="en-US" sz="3200" dirty="0" err="1"/>
              <a:t>dohodak</a:t>
            </a:r>
            <a:r>
              <a:rPr lang="en-US" sz="3200" dirty="0"/>
              <a:t>, </a:t>
            </a:r>
            <a:r>
              <a:rPr lang="en-US" sz="3200" dirty="0" err="1"/>
              <a:t>odnosno</a:t>
            </a:r>
            <a:r>
              <a:rPr lang="en-US" sz="3200" dirty="0"/>
              <a:t> </a:t>
            </a:r>
            <a:r>
              <a:rPr lang="en-US" sz="3200" dirty="0" err="1"/>
              <a:t>akumulaciju</a:t>
            </a:r>
            <a:r>
              <a:rPr lang="en-US" sz="3200" dirty="0"/>
              <a:t>, u </a:t>
            </a:r>
            <a:r>
              <a:rPr lang="en-US" sz="3200" dirty="0" err="1" smtClean="0"/>
              <a:t>ve</a:t>
            </a:r>
            <a:r>
              <a:rPr lang="sl-SI" sz="3200" dirty="0"/>
              <a:t>ć</a:t>
            </a:r>
            <a:r>
              <a:rPr lang="en-US" sz="3200" dirty="0" err="1" smtClean="0"/>
              <a:t>ini</a:t>
            </a:r>
            <a:r>
              <a:rPr lang="en-US" sz="3200" dirty="0" smtClean="0"/>
              <a:t> </a:t>
            </a:r>
            <a:r>
              <a:rPr lang="en-US" sz="3200" dirty="0" err="1"/>
              <a:t>razvijenih</a:t>
            </a:r>
            <a:r>
              <a:rPr lang="en-US" sz="3200" dirty="0"/>
              <a:t> </a:t>
            </a:r>
            <a:r>
              <a:rPr lang="en-US" sz="3200" dirty="0" err="1" smtClean="0"/>
              <a:t>zema</a:t>
            </a:r>
            <a:r>
              <a:rPr lang="sr-Latn-ME" sz="3200" dirty="0" smtClean="0"/>
              <a:t>l</a:t>
            </a:r>
            <a:r>
              <a:rPr lang="en-US" sz="3200" dirty="0" smtClean="0"/>
              <a:t>ja</a:t>
            </a:r>
            <a:r>
              <a:rPr lang="en-US" sz="3200" dirty="0"/>
              <a:t>, s </a:t>
            </a:r>
            <a:r>
              <a:rPr lang="en-US" sz="3200" dirty="0" err="1"/>
              <a:t>druge</a:t>
            </a:r>
            <a:r>
              <a:rPr lang="en-US" sz="3200" dirty="0"/>
              <a:t> </a:t>
            </a:r>
            <a:r>
              <a:rPr lang="en-US" sz="3200" dirty="0" err="1" smtClean="0"/>
              <a:t>strane</a:t>
            </a:r>
            <a:r>
              <a:rPr lang="sr-Latn-ME" sz="3200" dirty="0" smtClean="0"/>
              <a:t>.</a:t>
            </a:r>
          </a:p>
          <a:p>
            <a:pPr algn="just">
              <a:lnSpc>
                <a:spcPct val="90000"/>
              </a:lnSpc>
            </a:pPr>
            <a:r>
              <a:rPr lang="en-US" sz="3200" dirty="0" smtClean="0"/>
              <a:t> </a:t>
            </a:r>
            <a:r>
              <a:rPr lang="sr-Latn-ME" sz="3200" dirty="0" err="1"/>
              <a:t>S</a:t>
            </a:r>
            <a:r>
              <a:rPr lang="en-US" sz="3200" dirty="0" err="1" smtClean="0"/>
              <a:t>ve</a:t>
            </a:r>
            <a:r>
              <a:rPr lang="en-US" sz="3200" dirty="0" smtClean="0"/>
              <a:t> </a:t>
            </a:r>
            <a:r>
              <a:rPr lang="sl-SI" sz="3200" dirty="0" smtClean="0"/>
              <a:t>češćce se</a:t>
            </a:r>
            <a:r>
              <a:rPr lang="en-US" sz="3200" dirty="0" smtClean="0"/>
              <a:t> </a:t>
            </a:r>
            <a:r>
              <a:rPr lang="en-US" sz="3200" dirty="0" err="1"/>
              <a:t>postavljaju</a:t>
            </a:r>
            <a:r>
              <a:rPr lang="en-US" sz="3200" dirty="0"/>
              <a:t> </a:t>
            </a:r>
            <a:r>
              <a:rPr lang="en-US" sz="3200" dirty="0" err="1" smtClean="0"/>
              <a:t>zaht</a:t>
            </a:r>
            <a:r>
              <a:rPr lang="sr-Latn-ME" sz="3200" dirty="0" smtClean="0"/>
              <a:t>j</a:t>
            </a:r>
            <a:r>
              <a:rPr lang="en-US" sz="3200" dirty="0" err="1" smtClean="0"/>
              <a:t>ev</a:t>
            </a:r>
            <a:r>
              <a:rPr lang="en-US" sz="3200" dirty="0" smtClean="0"/>
              <a:t> </a:t>
            </a:r>
            <a:r>
              <a:rPr lang="en-US" sz="3200" dirty="0" err="1"/>
              <a:t>pred</a:t>
            </a:r>
            <a:r>
              <a:rPr lang="en-US" sz="3200" dirty="0"/>
              <a:t> </a:t>
            </a:r>
            <a:r>
              <a:rPr lang="en-US" sz="3200" dirty="0" err="1"/>
              <a:t>ekonomsku</a:t>
            </a:r>
            <a:r>
              <a:rPr lang="en-US" sz="3200" dirty="0"/>
              <a:t> </a:t>
            </a:r>
            <a:r>
              <a:rPr lang="en-US" sz="3200" dirty="0" err="1"/>
              <a:t>teoriju</a:t>
            </a:r>
            <a:r>
              <a:rPr lang="en-US" sz="3200" dirty="0"/>
              <a:t> da </a:t>
            </a:r>
            <a:r>
              <a:rPr lang="en-US" sz="3200" dirty="0" err="1"/>
              <a:t>taj</a:t>
            </a:r>
            <a:r>
              <a:rPr lang="en-US" sz="3200" dirty="0"/>
              <a:t> segment </a:t>
            </a:r>
            <a:r>
              <a:rPr lang="en-US" sz="3200" dirty="0" err="1"/>
              <a:t>monetarnog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finansijskog</a:t>
            </a:r>
            <a:r>
              <a:rPr lang="en-US" sz="3200" dirty="0"/>
              <a:t> s</a:t>
            </a:r>
            <a:r>
              <a:rPr lang="sl-SI" sz="3200" dirty="0"/>
              <a:t>i</a:t>
            </a:r>
            <a:r>
              <a:rPr lang="en-US" sz="3200" dirty="0" err="1"/>
              <a:t>stema</a:t>
            </a:r>
            <a:r>
              <a:rPr lang="en-US" sz="3200" dirty="0"/>
              <a:t> </a:t>
            </a:r>
            <a:r>
              <a:rPr lang="sl-SI" sz="3200" dirty="0"/>
              <a:t>š</a:t>
            </a:r>
            <a:r>
              <a:rPr lang="en-US" sz="3200" dirty="0" smtClean="0"/>
              <a:t>ire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dublje</a:t>
            </a:r>
            <a:r>
              <a:rPr lang="en-US" sz="3200" dirty="0"/>
              <a:t> </a:t>
            </a:r>
            <a:r>
              <a:rPr lang="en-US" sz="3200" dirty="0" err="1"/>
              <a:t>analizira</a:t>
            </a:r>
            <a:r>
              <a:rPr lang="en-US" sz="3200" dirty="0"/>
              <a:t>. </a:t>
            </a:r>
            <a:endParaRPr lang="sr-Latn-ME" sz="3200" dirty="0" smtClean="0"/>
          </a:p>
        </p:txBody>
      </p:sp>
    </p:spTree>
    <p:extLst>
      <p:ext uri="{BB962C8B-B14F-4D97-AF65-F5344CB8AC3E}">
        <p14:creationId xmlns:p14="http://schemas.microsoft.com/office/powerpoint/2010/main" val="3330817352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DD73E-F1FC-42D9-AF68-83877D7374B4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CB210-37A0-4011-BAF9-619D81175050}" type="slidenum">
              <a:rPr lang="en-US"/>
              <a:pPr/>
              <a:t>79</a:t>
            </a:fld>
            <a:endParaRPr lang="en-US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1065" y="605307"/>
            <a:ext cx="10722735" cy="5571656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  <a:buFontTx/>
              <a:buNone/>
            </a:pP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smtClean="0"/>
              <a:t>ELOVANJE </a:t>
            </a:r>
            <a:r>
              <a:rPr lang="sr-Latn-ME" dirty="0" smtClean="0"/>
              <a:t>JA</a:t>
            </a:r>
            <a:r>
              <a:rPr lang="en-US" dirty="0" smtClean="0"/>
              <a:t>VNOG </a:t>
            </a:r>
            <a:r>
              <a:rPr lang="sr-Latn-ME" dirty="0" smtClean="0"/>
              <a:t> </a:t>
            </a:r>
            <a:r>
              <a:rPr lang="en-US" dirty="0" smtClean="0"/>
              <a:t>DUGA </a:t>
            </a:r>
            <a:endParaRPr lang="sr-Latn-ME" dirty="0" smtClean="0"/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dirty="0" err="1" smtClean="0"/>
              <a:t>Javni</a:t>
            </a:r>
            <a:r>
              <a:rPr lang="en-US" dirty="0" smtClean="0"/>
              <a:t> </a:t>
            </a:r>
            <a:r>
              <a:rPr lang="en-US" dirty="0"/>
              <a:t>dug u </a:t>
            </a:r>
            <a:r>
              <a:rPr lang="en-US" dirty="0" err="1"/>
              <a:t>modemoj</a:t>
            </a:r>
            <a:r>
              <a:rPr lang="en-US" i="1" dirty="0"/>
              <a:t> </a:t>
            </a:r>
            <a:r>
              <a:rPr lang="en-US" dirty="0" err="1"/>
              <a:t>privredi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vr</a:t>
            </a:r>
            <a:r>
              <a:rPr lang="sl-SI" dirty="0"/>
              <a:t>l</a:t>
            </a:r>
            <a:r>
              <a:rPr lang="en-US" dirty="0"/>
              <a:t>o </a:t>
            </a:r>
            <a:r>
              <a:rPr lang="en-US" dirty="0" err="1" smtClean="0"/>
              <a:t>zna</a:t>
            </a:r>
            <a:r>
              <a:rPr lang="sl-SI" dirty="0"/>
              <a:t>č</a:t>
            </a:r>
            <a:r>
              <a:rPr lang="en-US" dirty="0" err="1" smtClean="0"/>
              <a:t>ajna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raznovrsna</a:t>
            </a:r>
            <a:r>
              <a:rPr lang="en-US" dirty="0"/>
              <a:t> d</a:t>
            </a:r>
            <a:r>
              <a:rPr lang="sl-SI" dirty="0"/>
              <a:t>j</a:t>
            </a:r>
            <a:r>
              <a:rPr lang="en-US" dirty="0" err="1" smtClean="0"/>
              <a:t>elovanja</a:t>
            </a:r>
            <a:r>
              <a:rPr lang="sr-Latn-ME" dirty="0" smtClean="0"/>
              <a:t>.</a:t>
            </a:r>
            <a:endParaRPr lang="sr-Latn-ME" dirty="0"/>
          </a:p>
          <a:p>
            <a:pPr algn="just">
              <a:lnSpc>
                <a:spcPct val="80000"/>
              </a:lnSpc>
              <a:buFontTx/>
              <a:buNone/>
            </a:pPr>
            <a:r>
              <a:rPr lang="sr-Latn-ME" dirty="0" smtClean="0"/>
              <a:t>Ne</a:t>
            </a:r>
            <a:r>
              <a:rPr lang="en-US" dirty="0" smtClean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eknomska</a:t>
            </a:r>
            <a:r>
              <a:rPr lang="en-US" dirty="0"/>
              <a:t> </a:t>
            </a:r>
            <a:r>
              <a:rPr lang="en-US" dirty="0" err="1"/>
              <a:t>teorija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sl-SI" dirty="0"/>
              <a:t>ć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ekonomska</a:t>
            </a:r>
            <a:r>
              <a:rPr lang="en-US" dirty="0"/>
              <a:t> </a:t>
            </a:r>
            <a:r>
              <a:rPr lang="en-US" dirty="0" err="1"/>
              <a:t>potitika</a:t>
            </a:r>
            <a:r>
              <a:rPr lang="en-US" dirty="0"/>
              <a:t> </a:t>
            </a:r>
            <a:r>
              <a:rPr lang="en-US" dirty="0" err="1"/>
              <a:t>poklanja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sl-SI" dirty="0"/>
              <a:t>ć</a:t>
            </a:r>
            <a:r>
              <a:rPr lang="en-US" dirty="0" smtClean="0"/>
              <a:t>u pa</a:t>
            </a:r>
            <a:r>
              <a:rPr lang="sl-SI" dirty="0"/>
              <a:t>ž</a:t>
            </a:r>
            <a:r>
              <a:rPr lang="en-US" dirty="0" err="1" smtClean="0"/>
              <a:t>nju</a:t>
            </a:r>
            <a:r>
              <a:rPr lang="en-US" dirty="0"/>
              <a:t>.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dirty="0" err="1"/>
              <a:t>Teorija</a:t>
            </a:r>
            <a:r>
              <a:rPr lang="en-US" dirty="0"/>
              <a:t> </a:t>
            </a:r>
            <a:r>
              <a:rPr lang="en-US" dirty="0" err="1"/>
              <a:t>danas</a:t>
            </a:r>
            <a:r>
              <a:rPr lang="en-US" dirty="0"/>
              <a:t> </a:t>
            </a:r>
            <a:r>
              <a:rPr lang="en-US" dirty="0" err="1"/>
              <a:t>diferencira</a:t>
            </a:r>
            <a:r>
              <a:rPr lang="en-US" dirty="0"/>
              <a:t>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brojna</a:t>
            </a:r>
            <a:r>
              <a:rPr lang="en-US" dirty="0"/>
              <a:t> d</a:t>
            </a:r>
            <a:r>
              <a:rPr lang="sl-SI" dirty="0"/>
              <a:t>j</a:t>
            </a:r>
            <a:r>
              <a:rPr lang="en-US" dirty="0" err="1"/>
              <a:t>elovanja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klasifikovati</a:t>
            </a:r>
            <a:r>
              <a:rPr lang="en-US" dirty="0"/>
              <a:t> u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osnovnih</a:t>
            </a:r>
            <a:r>
              <a:rPr lang="en-US" dirty="0"/>
              <a:t> </a:t>
            </a:r>
            <a:r>
              <a:rPr lang="en-US" dirty="0" err="1"/>
              <a:t>pravaca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30329665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03EB4-4423-4C84-A925-D72CFA1AF3FC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F5375-C06A-4718-AE18-30BED5D90C99}" type="slidenum">
              <a:rPr lang="en-US"/>
              <a:pPr/>
              <a:t>8</a:t>
            </a:fld>
            <a:endParaRPr lang="en-US"/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6975" y="875763"/>
            <a:ext cx="10606825" cy="5301200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en-US" sz="3600" dirty="0"/>
              <a:t>1) </a:t>
            </a:r>
            <a:r>
              <a:rPr lang="en-US" sz="3600" dirty="0" smtClean="0"/>
              <a:t>KLASI</a:t>
            </a:r>
            <a:r>
              <a:rPr lang="sr-Latn-ME" sz="3600" dirty="0" smtClean="0"/>
              <a:t>Č</a:t>
            </a:r>
            <a:r>
              <a:rPr lang="en-US" sz="3600" dirty="0" smtClean="0"/>
              <a:t>NA</a:t>
            </a:r>
            <a:r>
              <a:rPr lang="sl-SI" sz="3600" dirty="0" smtClean="0"/>
              <a:t> </a:t>
            </a:r>
            <a:r>
              <a:rPr lang="sl-SI" sz="3600" dirty="0"/>
              <a:t>T</a:t>
            </a:r>
            <a:r>
              <a:rPr lang="en-US" sz="3600" dirty="0"/>
              <a:t>EOR</a:t>
            </a:r>
            <a:r>
              <a:rPr lang="sl-SI" sz="3600" dirty="0"/>
              <a:t>IJ</a:t>
            </a:r>
            <a:r>
              <a:rPr lang="en-US" sz="3600" dirty="0"/>
              <a:t>A JAVNOG DUGA</a:t>
            </a:r>
          </a:p>
          <a:p>
            <a:pPr algn="just">
              <a:lnSpc>
                <a:spcPct val="90000"/>
              </a:lnSpc>
            </a:pPr>
            <a:r>
              <a:rPr lang="en-US" sz="3600" dirty="0" err="1" smtClean="0"/>
              <a:t>Klasi</a:t>
            </a:r>
            <a:r>
              <a:rPr lang="sl-SI" sz="3600" dirty="0"/>
              <a:t>č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/>
              <a:t>teorija</a:t>
            </a:r>
            <a:r>
              <a:rPr lang="en-US" sz="3600" dirty="0"/>
              <a:t>, u </a:t>
            </a:r>
            <a:r>
              <a:rPr lang="en-US" sz="3600" dirty="0" err="1"/>
              <a:t>duhu</a:t>
            </a:r>
            <a:r>
              <a:rPr lang="en-US" sz="3600" dirty="0"/>
              <a:t> </a:t>
            </a:r>
            <a:r>
              <a:rPr lang="en-US" sz="3600" dirty="0" err="1"/>
              <a:t>svojih</a:t>
            </a:r>
            <a:r>
              <a:rPr lang="en-US" sz="3600" dirty="0"/>
              <a:t> </a:t>
            </a:r>
            <a:r>
              <a:rPr lang="en-US" sz="3600" dirty="0" err="1"/>
              <a:t>osnovnih</a:t>
            </a:r>
            <a:r>
              <a:rPr lang="en-US" sz="3600" dirty="0"/>
              <a:t> </a:t>
            </a:r>
            <a:r>
              <a:rPr lang="en-US" sz="3600" dirty="0" err="1"/>
              <a:t>stavova</a:t>
            </a:r>
            <a:r>
              <a:rPr lang="en-US" sz="3600" dirty="0"/>
              <a:t> u </a:t>
            </a:r>
            <a:r>
              <a:rPr lang="en-US" sz="3600" dirty="0" err="1"/>
              <a:t>vezi</a:t>
            </a:r>
            <a:r>
              <a:rPr lang="en-US" sz="3600" dirty="0"/>
              <a:t> </a:t>
            </a:r>
            <a:r>
              <a:rPr lang="en-US" sz="3600" dirty="0" err="1"/>
              <a:t>ekonomskog</a:t>
            </a:r>
            <a:r>
              <a:rPr lang="en-US" sz="3600" dirty="0"/>
              <a:t> </a:t>
            </a:r>
            <a:r>
              <a:rPr lang="en-US" sz="3600" dirty="0" err="1"/>
              <a:t>razvoja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uloge</a:t>
            </a:r>
            <a:r>
              <a:rPr lang="en-US" sz="3600" dirty="0"/>
              <a:t> </a:t>
            </a:r>
            <a:r>
              <a:rPr lang="en-US" sz="3600" dirty="0" err="1"/>
              <a:t>finansija</a:t>
            </a:r>
            <a:r>
              <a:rPr lang="en-US" sz="3600" dirty="0"/>
              <a:t> (</a:t>
            </a:r>
            <a:r>
              <a:rPr lang="en-US" sz="3600" dirty="0" err="1"/>
              <a:t>neutralnog</a:t>
            </a:r>
            <a:r>
              <a:rPr lang="en-US" sz="3600" dirty="0"/>
              <a:t> </a:t>
            </a:r>
            <a:r>
              <a:rPr lang="en-US" sz="3600" dirty="0" err="1"/>
              <a:t>novca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kredita</a:t>
            </a:r>
            <a:r>
              <a:rPr lang="en-US" sz="3600" dirty="0"/>
              <a:t>, </a:t>
            </a:r>
            <a:r>
              <a:rPr lang="en-US" sz="3600" dirty="0" err="1"/>
              <a:t>neutralne</a:t>
            </a:r>
            <a:r>
              <a:rPr lang="en-US" sz="3600" dirty="0"/>
              <a:t> </a:t>
            </a:r>
            <a:r>
              <a:rPr lang="en-US" sz="3600" dirty="0" err="1"/>
              <a:t>dr</a:t>
            </a:r>
            <a:r>
              <a:rPr lang="sl-SI" sz="3600" dirty="0"/>
              <a:t>z</a:t>
            </a:r>
            <a:r>
              <a:rPr lang="en-US" sz="3600" dirty="0" err="1"/>
              <a:t>ave</a:t>
            </a:r>
            <a:r>
              <a:rPr lang="en-US" sz="3600" dirty="0"/>
              <a:t>,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pokri</a:t>
            </a:r>
            <a:r>
              <a:rPr lang="sl-SI" sz="3600" dirty="0"/>
              <a:t>c</a:t>
            </a:r>
            <a:r>
              <a:rPr lang="en-US" sz="3600" dirty="0"/>
              <a:t>a </a:t>
            </a:r>
            <a:r>
              <a:rPr lang="en-US" sz="3600" dirty="0" err="1"/>
              <a:t>javnih</a:t>
            </a:r>
            <a:r>
              <a:rPr lang="en-US" sz="3600" dirty="0"/>
              <a:t> </a:t>
            </a:r>
            <a:r>
              <a:rPr lang="en-US" sz="3600" dirty="0" err="1"/>
              <a:t>rashoda</a:t>
            </a:r>
            <a:r>
              <a:rPr lang="en-US" sz="3600" dirty="0"/>
              <a:t>, </a:t>
            </a:r>
            <a:r>
              <a:rPr lang="en-US" sz="3600" dirty="0" err="1"/>
              <a:t>uglavnom</a:t>
            </a:r>
            <a:r>
              <a:rPr lang="en-US" sz="3600" dirty="0"/>
              <a:t> </a:t>
            </a:r>
            <a:r>
              <a:rPr lang="en-US" sz="3600" dirty="0" err="1"/>
              <a:t>porezima</a:t>
            </a:r>
            <a:r>
              <a:rPr lang="en-US" sz="3600" dirty="0" smtClean="0"/>
              <a:t>)</a:t>
            </a:r>
            <a:r>
              <a:rPr lang="sr-Latn-ME" sz="3600" dirty="0" smtClean="0"/>
              <a:t>,</a:t>
            </a:r>
            <a:r>
              <a:rPr lang="en-US" sz="3600" dirty="0" smtClean="0"/>
              <a:t> </a:t>
            </a:r>
            <a:r>
              <a:rPr lang="en-US" sz="3600" dirty="0"/>
              <a:t>u </a:t>
            </a:r>
            <a:r>
              <a:rPr lang="en-US" sz="3600" dirty="0" err="1"/>
              <a:t>potpunosti</a:t>
            </a:r>
            <a:r>
              <a:rPr lang="en-US" sz="3600" dirty="0"/>
              <a:t> </a:t>
            </a:r>
            <a:r>
              <a:rPr lang="en-US" sz="3600" dirty="0" err="1"/>
              <a:t>odbacuje</a:t>
            </a:r>
            <a:r>
              <a:rPr lang="en-US" sz="3600" dirty="0"/>
              <a:t> </a:t>
            </a:r>
            <a:r>
              <a:rPr lang="en-US" sz="3600" dirty="0" err="1"/>
              <a:t>javni</a:t>
            </a:r>
            <a:r>
              <a:rPr lang="en-US" sz="3600" dirty="0"/>
              <a:t> dug</a:t>
            </a:r>
            <a:r>
              <a:rPr lang="sl-SI" sz="3600" dirty="0"/>
              <a:t>.</a:t>
            </a:r>
            <a:r>
              <a:rPr lang="en-US" sz="3600" dirty="0"/>
              <a:t> </a:t>
            </a:r>
            <a:endParaRPr lang="sr-Latn-ME" sz="3600" dirty="0" smtClean="0"/>
          </a:p>
          <a:p>
            <a:pPr algn="just">
              <a:lnSpc>
                <a:spcPct val="90000"/>
              </a:lnSpc>
            </a:pPr>
            <a:r>
              <a:rPr lang="en-US" sz="3600" dirty="0" err="1" smtClean="0"/>
              <a:t>Istina</a:t>
            </a:r>
            <a:r>
              <a:rPr lang="en-US" sz="3600" dirty="0"/>
              <a:t>, </a:t>
            </a:r>
            <a:r>
              <a:rPr lang="en-US" sz="3600" dirty="0" err="1"/>
              <a:t>ukoliko</a:t>
            </a:r>
            <a:r>
              <a:rPr lang="en-US" sz="3600" dirty="0"/>
              <a:t> </a:t>
            </a:r>
            <a:r>
              <a:rPr lang="en-US" sz="3600" dirty="0" err="1"/>
              <a:t>ga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prihvata</a:t>
            </a:r>
            <a:r>
              <a:rPr lang="en-US" sz="3600" dirty="0"/>
              <a:t>, </a:t>
            </a:r>
            <a:r>
              <a:rPr lang="en-US" sz="3600" dirty="0" err="1"/>
              <a:t>dugovi</a:t>
            </a:r>
            <a:r>
              <a:rPr lang="en-US" sz="3600" dirty="0"/>
              <a:t> se </a:t>
            </a:r>
            <a:r>
              <a:rPr lang="en-US" sz="3600" dirty="0" err="1"/>
              <a:t>tretiraju</a:t>
            </a:r>
            <a:r>
              <a:rPr lang="en-US" sz="3600" dirty="0"/>
              <a:t> </a:t>
            </a:r>
            <a:r>
              <a:rPr lang="en-US" sz="3600" dirty="0" err="1"/>
              <a:t>kao</a:t>
            </a:r>
            <a:r>
              <a:rPr lang="en-US" sz="3600" dirty="0"/>
              <a:t> </a:t>
            </a:r>
            <a:r>
              <a:rPr lang="en-US" sz="3600" dirty="0" err="1"/>
              <a:t>elemenat</a:t>
            </a:r>
            <a:r>
              <a:rPr lang="en-US" sz="3600" dirty="0"/>
              <a:t> </a:t>
            </a:r>
            <a:r>
              <a:rPr lang="en-US" sz="3600" dirty="0" err="1"/>
              <a:t>uspostavljanja</a:t>
            </a:r>
            <a:r>
              <a:rPr lang="en-US" sz="3600" dirty="0"/>
              <a:t> </a:t>
            </a:r>
            <a:r>
              <a:rPr lang="en-US" sz="3600" dirty="0" err="1" smtClean="0"/>
              <a:t>ravnote</a:t>
            </a:r>
            <a:r>
              <a:rPr lang="sl-SI" sz="3600" dirty="0"/>
              <a:t>ž</a:t>
            </a:r>
            <a:r>
              <a:rPr lang="en-US" sz="3600" dirty="0" smtClean="0"/>
              <a:t>e </a:t>
            </a:r>
            <a:r>
              <a:rPr lang="en-US" sz="3600" dirty="0"/>
              <a:t>u </a:t>
            </a:r>
            <a:r>
              <a:rPr lang="en-US" sz="3600" dirty="0" err="1"/>
              <a:t>bu</a:t>
            </a:r>
            <a:r>
              <a:rPr lang="sl-SI" sz="3600" dirty="0" smtClean="0"/>
              <a:t>dž</a:t>
            </a:r>
            <a:r>
              <a:rPr lang="en-US" sz="3600" dirty="0" err="1" smtClean="0"/>
              <a:t>etu</a:t>
            </a:r>
            <a:r>
              <a:rPr lang="en-US" sz="3600" dirty="0"/>
              <a:t>, </a:t>
            </a:r>
            <a:r>
              <a:rPr lang="en-US" sz="3600" dirty="0" err="1"/>
              <a:t>jer</a:t>
            </a:r>
            <a:r>
              <a:rPr lang="en-US" sz="3600" dirty="0"/>
              <a:t> </a:t>
            </a:r>
            <a:r>
              <a:rPr lang="en-US" sz="3600" dirty="0" smtClean="0"/>
              <a:t> </a:t>
            </a:r>
            <a:r>
              <a:rPr lang="en-US" sz="3600" dirty="0" err="1"/>
              <a:t>nastali</a:t>
            </a:r>
            <a:r>
              <a:rPr lang="en-US" sz="3600" dirty="0"/>
              <a:t> </a:t>
            </a:r>
            <a:r>
              <a:rPr lang="en-US" sz="3600" dirty="0" err="1"/>
              <a:t>vanredni</a:t>
            </a:r>
            <a:r>
              <a:rPr lang="en-US" sz="3600" dirty="0"/>
              <a:t> </a:t>
            </a:r>
            <a:r>
              <a:rPr lang="en-US" sz="3600" dirty="0" err="1"/>
              <a:t>rashodi</a:t>
            </a:r>
            <a:r>
              <a:rPr lang="en-US" sz="3600" dirty="0"/>
              <a:t> </a:t>
            </a:r>
            <a:r>
              <a:rPr lang="en-US" sz="3600" dirty="0" err="1"/>
              <a:t>treba</a:t>
            </a:r>
            <a:r>
              <a:rPr lang="en-US" sz="3600" dirty="0"/>
              <a:t> da </a:t>
            </a:r>
            <a:r>
              <a:rPr lang="sr-Latn-ME" sz="3600" dirty="0" smtClean="0"/>
              <a:t>se </a:t>
            </a:r>
            <a:r>
              <a:rPr lang="en-US" sz="3600" dirty="0" err="1" smtClean="0"/>
              <a:t>pokrivaju</a:t>
            </a:r>
            <a:r>
              <a:rPr lang="en-US" sz="3600" dirty="0" smtClean="0"/>
              <a:t> </a:t>
            </a:r>
            <a:r>
              <a:rPr lang="en-US" sz="3600" dirty="0" err="1"/>
              <a:t>vanrednim</a:t>
            </a:r>
            <a:r>
              <a:rPr lang="en-US" sz="3600" dirty="0"/>
              <a:t> </a:t>
            </a:r>
            <a:r>
              <a:rPr lang="en-US" sz="3600" dirty="0" err="1"/>
              <a:t>prihodima</a:t>
            </a:r>
            <a:r>
              <a:rPr lang="en-US" sz="3600" dirty="0"/>
              <a:t> (</a:t>
            </a:r>
            <a:r>
              <a:rPr lang="en-US" sz="3600" dirty="0" err="1"/>
              <a:t>dugovima</a:t>
            </a:r>
            <a:r>
              <a:rPr lang="en-US" sz="3600" dirty="0"/>
              <a:t>), a ne p</a:t>
            </a:r>
            <a:r>
              <a:rPr lang="sl-SI" sz="3600" dirty="0"/>
              <a:t>o</a:t>
            </a:r>
            <a:r>
              <a:rPr lang="en-US" sz="3600" dirty="0" err="1"/>
              <a:t>rezima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87289821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588" y="981635"/>
            <a:ext cx="10614212" cy="5195328"/>
          </a:xfrm>
        </p:spPr>
        <p:txBody>
          <a:bodyPr/>
          <a:lstStyle/>
          <a:p>
            <a:pPr algn="just">
              <a:lnSpc>
                <a:spcPct val="80000"/>
              </a:lnSpc>
              <a:buFontTx/>
              <a:buNone/>
            </a:pPr>
            <a:r>
              <a:rPr lang="en-US" sz="3600" dirty="0" err="1"/>
              <a:t>Ti</a:t>
            </a:r>
            <a:r>
              <a:rPr lang="en-US" sz="3600" dirty="0"/>
              <a:t> </a:t>
            </a:r>
            <a:r>
              <a:rPr lang="en-US" sz="3600" dirty="0" err="1"/>
              <a:t>pravci</a:t>
            </a:r>
            <a:r>
              <a:rPr lang="en-US" sz="3600" dirty="0"/>
              <a:t> d</a:t>
            </a:r>
            <a:r>
              <a:rPr lang="sr-Latn-ME" sz="3600" dirty="0"/>
              <a:t>j</a:t>
            </a:r>
            <a:r>
              <a:rPr lang="en-US" sz="3600" dirty="0" err="1"/>
              <a:t>elovan</a:t>
            </a:r>
            <a:r>
              <a:rPr lang="sl-SI" sz="3600" dirty="0"/>
              <a:t>j</a:t>
            </a:r>
            <a:r>
              <a:rPr lang="en-US" sz="3600" dirty="0"/>
              <a:t>a </a:t>
            </a:r>
            <a:r>
              <a:rPr lang="en-US" sz="3600" dirty="0" err="1"/>
              <a:t>su</a:t>
            </a:r>
            <a:r>
              <a:rPr lang="en-US" sz="3600" dirty="0"/>
              <a:t>: </a:t>
            </a:r>
            <a:endParaRPr lang="sl-SI" sz="3600" dirty="0"/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sz="3600" dirty="0"/>
              <a:t>1) </a:t>
            </a:r>
            <a:r>
              <a:rPr lang="en-US" sz="3600" dirty="0" err="1"/>
              <a:t>Monetarno</a:t>
            </a:r>
            <a:r>
              <a:rPr lang="en-US" sz="3600" dirty="0"/>
              <a:t> d</a:t>
            </a:r>
            <a:r>
              <a:rPr lang="sl-SI" sz="3600" dirty="0"/>
              <a:t>j</a:t>
            </a:r>
            <a:r>
              <a:rPr lang="en-US" sz="3600" dirty="0" err="1"/>
              <a:t>elovanje</a:t>
            </a:r>
            <a:r>
              <a:rPr lang="en-US" sz="3600" dirty="0"/>
              <a:t>, </a:t>
            </a:r>
            <a:endParaRPr lang="sl-SI" sz="3600" dirty="0"/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sz="3600" dirty="0"/>
              <a:t>2) </a:t>
            </a:r>
            <a:r>
              <a:rPr lang="en-US" sz="3600" dirty="0" err="1"/>
              <a:t>Razvojno</a:t>
            </a:r>
            <a:r>
              <a:rPr lang="en-US" sz="3600" dirty="0"/>
              <a:t> </a:t>
            </a:r>
            <a:r>
              <a:rPr lang="en-US" sz="3600" dirty="0" err="1"/>
              <a:t>konjunkturno</a:t>
            </a:r>
            <a:r>
              <a:rPr lang="en-US" sz="3600" dirty="0"/>
              <a:t> d</a:t>
            </a:r>
            <a:r>
              <a:rPr lang="sl-SI" sz="3600" dirty="0"/>
              <a:t>j</a:t>
            </a:r>
            <a:r>
              <a:rPr lang="en-US" sz="3600" dirty="0" err="1"/>
              <a:t>elovanje</a:t>
            </a:r>
            <a:r>
              <a:rPr lang="en-US" sz="3600" dirty="0"/>
              <a:t>, </a:t>
            </a:r>
            <a:endParaRPr lang="sl-SI" sz="3600" dirty="0"/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sz="3600" dirty="0"/>
              <a:t>3) </a:t>
            </a:r>
            <a:r>
              <a:rPr lang="en-US" sz="3600" dirty="0" err="1"/>
              <a:t>Stabilizaciono</a:t>
            </a:r>
            <a:r>
              <a:rPr lang="en-US" sz="3600" dirty="0"/>
              <a:t> </a:t>
            </a:r>
            <a:r>
              <a:rPr lang="sr-Latn-ME" sz="3600" dirty="0" smtClean="0"/>
              <a:t>djelovanje</a:t>
            </a:r>
            <a:r>
              <a:rPr lang="en-US" sz="3600" dirty="0" smtClean="0"/>
              <a:t> </a:t>
            </a:r>
            <a:endParaRPr lang="sl-SI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072374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70523-69D2-4467-A4DD-5AAB7DDE32D2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FE353-6F70-48BE-A363-A7DFAD6D0C4A}" type="slidenum">
              <a:rPr lang="en-US"/>
              <a:pPr/>
              <a:t>81</a:t>
            </a:fld>
            <a:endParaRPr lang="en-US"/>
          </a:p>
        </p:txBody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682580"/>
            <a:ext cx="10515600" cy="5494383"/>
          </a:xfrm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</a:pPr>
            <a:r>
              <a:rPr lang="en-US" sz="3600" dirty="0" err="1"/>
              <a:t>Savremena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sr-Latn-ME" sz="3600" dirty="0"/>
              <a:t>j</a:t>
            </a:r>
            <a:r>
              <a:rPr lang="sr-Latn-ME" sz="3600" dirty="0" smtClean="0"/>
              <a:t>e sve</a:t>
            </a:r>
            <a:r>
              <a:rPr lang="en-US" sz="3600" dirty="0" smtClean="0"/>
              <a:t> </a:t>
            </a:r>
            <a:r>
              <a:rPr lang="sl-SI" sz="3600" dirty="0" smtClean="0"/>
              <a:t>viš</a:t>
            </a:r>
            <a:r>
              <a:rPr lang="en-US" sz="3600" dirty="0" smtClean="0"/>
              <a:t>e </a:t>
            </a:r>
            <a:r>
              <a:rPr lang="en-US" sz="3600" dirty="0" err="1"/>
              <a:t>primorana</a:t>
            </a:r>
            <a:r>
              <a:rPr lang="en-US" sz="3600" dirty="0"/>
              <a:t> da se </a:t>
            </a:r>
            <a:r>
              <a:rPr lang="en-US" sz="3600" dirty="0" err="1" smtClean="0"/>
              <a:t>pona</a:t>
            </a:r>
            <a:r>
              <a:rPr lang="sl-SI" sz="3600" dirty="0"/>
              <a:t>š</a:t>
            </a:r>
            <a:r>
              <a:rPr lang="en-US" sz="3600" dirty="0" smtClean="0"/>
              <a:t>a </a:t>
            </a:r>
            <a:r>
              <a:rPr lang="en-US" sz="3600" dirty="0" err="1"/>
              <a:t>kao</a:t>
            </a:r>
            <a:r>
              <a:rPr lang="en-US" sz="3600" dirty="0"/>
              <a:t> </a:t>
            </a:r>
            <a:r>
              <a:rPr lang="en-US" sz="3600" dirty="0" err="1"/>
              <a:t>ostali</a:t>
            </a:r>
            <a:r>
              <a:rPr lang="en-US" sz="3600" dirty="0"/>
              <a:t> </a:t>
            </a:r>
            <a:r>
              <a:rPr lang="sr-Latn-ME" sz="3600" dirty="0" smtClean="0"/>
              <a:t>ekonomski </a:t>
            </a:r>
            <a:r>
              <a:rPr lang="en-US" sz="3600" dirty="0" err="1" smtClean="0"/>
              <a:t>subjekti</a:t>
            </a:r>
            <a:r>
              <a:rPr lang="sr-Latn-ME" sz="3600" dirty="0"/>
              <a:t>.</a:t>
            </a:r>
            <a:r>
              <a:rPr lang="en-US" sz="3600" dirty="0" smtClean="0"/>
              <a:t> </a:t>
            </a:r>
            <a:endParaRPr lang="sr-Latn-ME" sz="3600" dirty="0" smtClean="0"/>
          </a:p>
          <a:p>
            <a:pPr algn="just">
              <a:lnSpc>
                <a:spcPct val="80000"/>
              </a:lnSpc>
            </a:pPr>
            <a:r>
              <a:rPr lang="sr-Latn-ME" sz="3600" dirty="0"/>
              <a:t>D</a:t>
            </a:r>
            <a:r>
              <a:rPr lang="en-US" sz="3600" dirty="0" smtClean="0"/>
              <a:t>a </a:t>
            </a:r>
            <a:r>
              <a:rPr lang="en-US" sz="3600" dirty="0" err="1"/>
              <a:t>pozajmljuje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finansijskom</a:t>
            </a:r>
            <a:r>
              <a:rPr lang="en-US" sz="3600" dirty="0"/>
              <a:t> </a:t>
            </a:r>
            <a:r>
              <a:rPr lang="en-US" sz="3600" dirty="0" err="1" smtClean="0"/>
              <a:t>tr</a:t>
            </a:r>
            <a:r>
              <a:rPr lang="sl-SI" sz="3600" dirty="0" smtClean="0"/>
              <a:t>žiš</a:t>
            </a:r>
            <a:r>
              <a:rPr lang="en-US" sz="3600" dirty="0" err="1" smtClean="0"/>
              <a:t>tu</a:t>
            </a:r>
            <a:r>
              <a:rPr lang="en-US" sz="3600" dirty="0"/>
              <a:t>, da </a:t>
            </a:r>
            <a:r>
              <a:rPr lang="en-US" sz="3600" dirty="0" err="1"/>
              <a:t>stvara</a:t>
            </a:r>
            <a:r>
              <a:rPr lang="en-US" sz="3600" dirty="0"/>
              <a:t> </a:t>
            </a:r>
            <a:r>
              <a:rPr lang="en-US" sz="3600" dirty="0" err="1"/>
              <a:t>normalne</a:t>
            </a:r>
            <a:r>
              <a:rPr lang="en-US" sz="3600" dirty="0"/>
              <a:t> </a:t>
            </a:r>
            <a:r>
              <a:rPr lang="en-US" sz="3600" dirty="0" err="1"/>
              <a:t>finansijske</a:t>
            </a:r>
            <a:r>
              <a:rPr lang="en-US" sz="3600" dirty="0"/>
              <a:t> </a:t>
            </a:r>
            <a:r>
              <a:rPr lang="en-US" sz="3600" dirty="0" err="1"/>
              <a:t>obaveze</a:t>
            </a:r>
            <a:r>
              <a:rPr lang="en-US" sz="3600" dirty="0"/>
              <a:t> </a:t>
            </a:r>
            <a:r>
              <a:rPr lang="en-US" sz="3600" dirty="0" err="1"/>
              <a:t>bilaterarnog</a:t>
            </a:r>
            <a:r>
              <a:rPr lang="en-US" sz="3600" dirty="0"/>
              <a:t> </a:t>
            </a:r>
            <a:r>
              <a:rPr lang="en-US" sz="3600" dirty="0" err="1"/>
              <a:t>karaktera</a:t>
            </a:r>
            <a:r>
              <a:rPr lang="en-US" sz="3600" dirty="0"/>
              <a:t>; </a:t>
            </a:r>
            <a:endParaRPr lang="sr-Latn-ME" sz="3600" dirty="0" smtClean="0"/>
          </a:p>
          <a:p>
            <a:pPr algn="just">
              <a:lnSpc>
                <a:spcPct val="80000"/>
              </a:lnSpc>
            </a:pPr>
            <a:r>
              <a:rPr lang="sr-Latn-ME" sz="3600" dirty="0" smtClean="0"/>
              <a:t>Međutim o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/>
              <a:t>jednostavno</a:t>
            </a:r>
            <a:r>
              <a:rPr lang="en-US" sz="3600" dirty="0"/>
              <a:t> </a:t>
            </a:r>
            <a:r>
              <a:rPr lang="en-US" sz="3600" dirty="0" err="1" smtClean="0"/>
              <a:t>mo</a:t>
            </a:r>
            <a:r>
              <a:rPr lang="sl-SI" sz="3600" dirty="0"/>
              <a:t>ž</a:t>
            </a:r>
            <a:r>
              <a:rPr lang="en-US" sz="3600" dirty="0" smtClean="0"/>
              <a:t>e </a:t>
            </a:r>
            <a:r>
              <a:rPr lang="en-US" sz="3600" dirty="0"/>
              <a:t>da se </a:t>
            </a:r>
            <a:r>
              <a:rPr lang="en-US" sz="3600" dirty="0" err="1"/>
              <a:t>okrene</a:t>
            </a:r>
            <a:r>
              <a:rPr lang="en-US" sz="3600" dirty="0"/>
              <a:t> </a:t>
            </a:r>
            <a:r>
              <a:rPr lang="en-US" sz="3600" dirty="0" err="1"/>
              <a:t>centralnoj</a:t>
            </a:r>
            <a:r>
              <a:rPr lang="en-US" sz="3600" dirty="0"/>
              <a:t> </a:t>
            </a:r>
            <a:r>
              <a:rPr lang="en-US" sz="3600" dirty="0" err="1"/>
              <a:t>banci</a:t>
            </a:r>
            <a:r>
              <a:rPr lang="en-US" sz="3600" dirty="0"/>
              <a:t>, </a:t>
            </a:r>
            <a:r>
              <a:rPr lang="en-US" sz="3600" dirty="0" err="1"/>
              <a:t>koja</a:t>
            </a:r>
            <a:r>
              <a:rPr lang="en-US" sz="3600" dirty="0"/>
              <a:t> </a:t>
            </a:r>
            <a:r>
              <a:rPr lang="en-US" sz="3600" dirty="0" err="1"/>
              <a:t>joj</a:t>
            </a:r>
            <a:r>
              <a:rPr lang="en-US" sz="3600" dirty="0"/>
              <a:t> je </a:t>
            </a:r>
            <a:r>
              <a:rPr lang="en-US" sz="3600" dirty="0" err="1"/>
              <a:t>stalno</a:t>
            </a:r>
            <a:r>
              <a:rPr lang="en-US" sz="3600" dirty="0"/>
              <a:t> pod </a:t>
            </a:r>
            <a:r>
              <a:rPr lang="en-US" sz="3600" dirty="0" err="1"/>
              <a:t>kontrolom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u </a:t>
            </a:r>
            <a:r>
              <a:rPr lang="en-US" sz="3600" dirty="0" err="1"/>
              <a:t>rukama</a:t>
            </a:r>
            <a:r>
              <a:rPr lang="en-US" sz="3600" dirty="0"/>
              <a:t> da </a:t>
            </a:r>
            <a:r>
              <a:rPr lang="en-US" sz="3600" dirty="0" err="1"/>
              <a:t>gotovo</a:t>
            </a:r>
            <a:r>
              <a:rPr lang="en-US" sz="3600" dirty="0"/>
              <a:t> </a:t>
            </a:r>
            <a:r>
              <a:rPr lang="en-US" sz="3600" dirty="0" err="1"/>
              <a:t>unilateralnom</a:t>
            </a:r>
            <a:r>
              <a:rPr lang="en-US" sz="3600" dirty="0"/>
              <a:t> </a:t>
            </a:r>
            <a:r>
              <a:rPr lang="en-US" sz="3600" dirty="0" err="1"/>
              <a:t>odlukom</a:t>
            </a:r>
            <a:r>
              <a:rPr lang="en-US" sz="3600" dirty="0"/>
              <a:t> </a:t>
            </a:r>
            <a:r>
              <a:rPr lang="en-US" sz="3600" dirty="0" err="1"/>
              <a:t>osigura</a:t>
            </a:r>
            <a:r>
              <a:rPr lang="en-US" sz="3600" dirty="0"/>
              <a:t> </a:t>
            </a:r>
            <a:r>
              <a:rPr lang="en-US" sz="3600" dirty="0" err="1"/>
              <a:t>potrebna</a:t>
            </a:r>
            <a:r>
              <a:rPr lang="en-US" sz="3600" dirty="0"/>
              <a:t> </a:t>
            </a:r>
            <a:r>
              <a:rPr lang="en-US" sz="3600" dirty="0" err="1" smtClean="0"/>
              <a:t>nov</a:t>
            </a:r>
            <a:r>
              <a:rPr lang="sl-SI" sz="3600" dirty="0"/>
              <a:t>č</a:t>
            </a:r>
            <a:r>
              <a:rPr lang="en-US" sz="3600" dirty="0" err="1" smtClean="0"/>
              <a:t>ana</a:t>
            </a:r>
            <a:r>
              <a:rPr lang="en-US" sz="3600" dirty="0" smtClean="0"/>
              <a:t> </a:t>
            </a:r>
            <a:r>
              <a:rPr lang="en-US" sz="3600" dirty="0" err="1"/>
              <a:t>sredstva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odred</a:t>
            </a:r>
            <a:r>
              <a:rPr lang="sl-SI" sz="3600" dirty="0"/>
              <a:t>j</a:t>
            </a:r>
            <a:r>
              <a:rPr lang="en-US" sz="3600" dirty="0" err="1"/>
              <a:t>eno</a:t>
            </a:r>
            <a:r>
              <a:rPr lang="en-US" sz="3600" dirty="0"/>
              <a:t> </a:t>
            </a:r>
            <a:r>
              <a:rPr lang="en-US" sz="3600" dirty="0" err="1"/>
              <a:t>ostvarenje</a:t>
            </a:r>
            <a:r>
              <a:rPr lang="en-US" sz="3600" dirty="0"/>
              <a:t> u </a:t>
            </a:r>
            <a:r>
              <a:rPr lang="en-US" sz="3600" dirty="0" err="1"/>
              <a:t>okviru</a:t>
            </a:r>
            <a:r>
              <a:rPr lang="en-US" sz="3600" dirty="0"/>
              <a:t> </a:t>
            </a:r>
            <a:r>
              <a:rPr lang="en-US" sz="3600" dirty="0" smtClean="0"/>
              <a:t>op</a:t>
            </a:r>
            <a:r>
              <a:rPr lang="sr-Latn-ME" sz="3600" dirty="0" smtClean="0"/>
              <a:t>š</a:t>
            </a:r>
            <a:r>
              <a:rPr lang="en-US" sz="3600" dirty="0" err="1" smtClean="0"/>
              <a:t>tih</a:t>
            </a:r>
            <a:r>
              <a:rPr lang="en-US" sz="3600" dirty="0" smtClean="0"/>
              <a:t> </a:t>
            </a:r>
            <a:r>
              <a:rPr lang="en-US" sz="3600" dirty="0" err="1"/>
              <a:t>ciljeva</a:t>
            </a:r>
            <a:r>
              <a:rPr lang="en-US" sz="3600" dirty="0"/>
              <a:t> </a:t>
            </a:r>
            <a:r>
              <a:rPr lang="en-US" sz="3600" dirty="0" err="1"/>
              <a:t>ekonomske</a:t>
            </a:r>
            <a:r>
              <a:rPr lang="en-US" sz="3600" dirty="0"/>
              <a:t> </a:t>
            </a:r>
            <a:r>
              <a:rPr lang="sl-SI" sz="3600" dirty="0"/>
              <a:t>p</a:t>
            </a:r>
            <a:r>
              <a:rPr lang="en-US" sz="3600" dirty="0" err="1"/>
              <a:t>olitike</a:t>
            </a:r>
            <a:r>
              <a:rPr lang="en-US" sz="3600" dirty="0"/>
              <a:t>.	</a:t>
            </a:r>
          </a:p>
        </p:txBody>
      </p:sp>
    </p:spTree>
    <p:extLst>
      <p:ext uri="{BB962C8B-B14F-4D97-AF65-F5344CB8AC3E}">
        <p14:creationId xmlns:p14="http://schemas.microsoft.com/office/powerpoint/2010/main" val="4256216256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3376" y="900953"/>
            <a:ext cx="10560424" cy="5276010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en-US" sz="3600" dirty="0" err="1"/>
              <a:t>Narasli</a:t>
            </a:r>
            <a:r>
              <a:rPr lang="en-US" sz="3600" dirty="0"/>
              <a:t> </a:t>
            </a:r>
            <a:r>
              <a:rPr lang="en-US" sz="3600" dirty="0" err="1"/>
              <a:t>dr</a:t>
            </a:r>
            <a:r>
              <a:rPr lang="sl-SI" sz="3600" dirty="0"/>
              <a:t>ž</a:t>
            </a:r>
            <a:r>
              <a:rPr lang="en-US" sz="3600" dirty="0" err="1"/>
              <a:t>avni</a:t>
            </a:r>
            <a:r>
              <a:rPr lang="en-US" sz="3600" dirty="0"/>
              <a:t> </a:t>
            </a:r>
            <a:r>
              <a:rPr lang="en-US" sz="3600" dirty="0" err="1"/>
              <a:t>intervencionizam</a:t>
            </a:r>
            <a:r>
              <a:rPr lang="en-US" sz="3600" dirty="0"/>
              <a:t> </a:t>
            </a:r>
            <a:r>
              <a:rPr lang="en-US" sz="3600" dirty="0" err="1"/>
              <a:t>stvara</a:t>
            </a:r>
            <a:r>
              <a:rPr lang="en-US" sz="3600" dirty="0"/>
              <a:t> </a:t>
            </a:r>
            <a:r>
              <a:rPr lang="sl-SI" sz="3600" dirty="0"/>
              <a:t>š</a:t>
            </a:r>
            <a:r>
              <a:rPr lang="en-US" sz="3600" dirty="0"/>
              <a:t>ire </a:t>
            </a:r>
            <a:r>
              <a:rPr lang="en-US" sz="3600" dirty="0" err="1"/>
              <a:t>osnove</a:t>
            </a:r>
            <a:r>
              <a:rPr lang="en-US" sz="3600" dirty="0"/>
              <a:t> </a:t>
            </a:r>
            <a:r>
              <a:rPr lang="en-US" sz="3600" dirty="0" err="1"/>
              <a:t>novog</a:t>
            </a:r>
            <a:r>
              <a:rPr lang="en-US" sz="3600" dirty="0"/>
              <a:t> m</a:t>
            </a:r>
            <a:r>
              <a:rPr lang="sl-SI" sz="3600" dirty="0"/>
              <a:t>j</a:t>
            </a:r>
            <a:r>
              <a:rPr lang="en-US" sz="3600" dirty="0" err="1"/>
              <a:t>esta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d</a:t>
            </a:r>
            <a:r>
              <a:rPr lang="sl-SI" sz="3600" dirty="0"/>
              <a:t>j</a:t>
            </a:r>
            <a:r>
              <a:rPr lang="en-US" sz="3600" dirty="0" err="1"/>
              <a:t>elovanja</a:t>
            </a:r>
            <a:r>
              <a:rPr lang="en-US" sz="3600" dirty="0"/>
              <a:t> </a:t>
            </a:r>
            <a:r>
              <a:rPr lang="en-US" sz="3600" dirty="0" err="1"/>
              <a:t>javnog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, </a:t>
            </a:r>
            <a:r>
              <a:rPr lang="en-US" sz="3600" dirty="0" err="1"/>
              <a:t>dok</a:t>
            </a:r>
            <a:r>
              <a:rPr lang="en-US" sz="3600" dirty="0"/>
              <a:t> mu se </a:t>
            </a:r>
            <a:r>
              <a:rPr lang="en-US" sz="3600" dirty="0" err="1"/>
              <a:t>priroda</a:t>
            </a:r>
            <a:r>
              <a:rPr lang="en-US" sz="3600" dirty="0"/>
              <a:t> </a:t>
            </a:r>
            <a:r>
              <a:rPr lang="en-US" sz="3600" dirty="0" err="1"/>
              <a:t>potpuno</a:t>
            </a:r>
            <a:r>
              <a:rPr lang="en-US" sz="3600" dirty="0"/>
              <a:t> m</a:t>
            </a:r>
            <a:r>
              <a:rPr lang="sl-SI" sz="3600" dirty="0"/>
              <a:t>ij</a:t>
            </a:r>
            <a:r>
              <a:rPr lang="en-US" sz="3600" dirty="0" err="1"/>
              <a:t>enja</a:t>
            </a:r>
            <a:r>
              <a:rPr lang="en-US" sz="3600" dirty="0"/>
              <a:t>.</a:t>
            </a:r>
            <a:endParaRPr lang="sr-Latn-ME" sz="3600" dirty="0"/>
          </a:p>
          <a:p>
            <a:pPr algn="just">
              <a:lnSpc>
                <a:spcPct val="80000"/>
              </a:lnSpc>
            </a:pPr>
            <a:r>
              <a:rPr lang="en-US" sz="3600" dirty="0"/>
              <a:t> </a:t>
            </a:r>
            <a:r>
              <a:rPr lang="en-US" sz="3600" dirty="0" err="1"/>
              <a:t>Paralelno</a:t>
            </a:r>
            <a:r>
              <a:rPr lang="en-US" sz="3600" dirty="0"/>
              <a:t> s </a:t>
            </a:r>
            <a:r>
              <a:rPr lang="en-US" sz="3600" dirty="0" err="1"/>
              <a:t>porastom</a:t>
            </a:r>
            <a:r>
              <a:rPr lang="en-US" sz="3600" dirty="0"/>
              <a:t> </a:t>
            </a:r>
            <a:r>
              <a:rPr lang="en-US" sz="3600" dirty="0" err="1"/>
              <a:t>javnih</a:t>
            </a:r>
            <a:r>
              <a:rPr lang="en-US" sz="3600" dirty="0"/>
              <a:t> </a:t>
            </a:r>
            <a:r>
              <a:rPr lang="en-US" sz="3600" dirty="0" err="1"/>
              <a:t>rashoda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sve</a:t>
            </a:r>
            <a:r>
              <a:rPr lang="en-US" sz="3600" dirty="0"/>
              <a:t> </a:t>
            </a:r>
            <a:r>
              <a:rPr lang="en-US" sz="3600" dirty="0" err="1"/>
              <a:t>ve</a:t>
            </a:r>
            <a:r>
              <a:rPr lang="sl-SI" sz="3600" dirty="0"/>
              <a:t>ć</a:t>
            </a:r>
            <a:r>
              <a:rPr lang="en-US" sz="3600" dirty="0"/>
              <a:t>e </a:t>
            </a:r>
            <a:r>
              <a:rPr lang="en-US" sz="3600" dirty="0" err="1"/>
              <a:t>poreske</a:t>
            </a:r>
            <a:r>
              <a:rPr lang="en-US" sz="3600" dirty="0"/>
              <a:t> </a:t>
            </a:r>
            <a:r>
              <a:rPr lang="en-US" sz="3600" dirty="0" err="1"/>
              <a:t>presij</a:t>
            </a:r>
            <a:r>
              <a:rPr lang="sl-SI" sz="3600" dirty="0"/>
              <a:t>e</a:t>
            </a:r>
            <a:r>
              <a:rPr lang="en-US" sz="3600" dirty="0"/>
              <a:t>  </a:t>
            </a:r>
            <a:r>
              <a:rPr lang="en-US" sz="3600" dirty="0" err="1"/>
              <a:t>dolazi</a:t>
            </a:r>
            <a:r>
              <a:rPr lang="en-US" sz="3600" dirty="0"/>
              <a:t> do </a:t>
            </a:r>
            <a:r>
              <a:rPr lang="en-US" sz="3600" dirty="0" err="1"/>
              <a:t>pribegavanja</a:t>
            </a:r>
            <a:r>
              <a:rPr lang="en-US" sz="3600" dirty="0"/>
              <a:t> „</a:t>
            </a:r>
            <a:r>
              <a:rPr lang="en-US" sz="3600" dirty="0" err="1"/>
              <a:t>dopunskim</a:t>
            </a:r>
            <a:r>
              <a:rPr lang="en-US" sz="3600" dirty="0"/>
              <a:t>" </a:t>
            </a:r>
            <a:r>
              <a:rPr lang="en-US" sz="3600" dirty="0" err="1"/>
              <a:t>sredstvima</a:t>
            </a:r>
            <a:r>
              <a:rPr lang="en-US" sz="3600" dirty="0"/>
              <a:t>, </a:t>
            </a:r>
            <a:r>
              <a:rPr lang="en-US" sz="3600" dirty="0" err="1"/>
              <a:t>monetarnom</a:t>
            </a:r>
            <a:r>
              <a:rPr lang="en-US" sz="3600" dirty="0"/>
              <a:t> </a:t>
            </a:r>
            <a:r>
              <a:rPr lang="en-US" sz="3600" dirty="0" err="1"/>
              <a:t>emisijom</a:t>
            </a:r>
            <a:r>
              <a:rPr lang="en-US" sz="3600" dirty="0"/>
              <a:t>, </a:t>
            </a:r>
            <a:r>
              <a:rPr lang="en-US" sz="3600" dirty="0" err="1"/>
              <a:t>odnosno</a:t>
            </a:r>
            <a:r>
              <a:rPr lang="en-US" sz="3600" dirty="0"/>
              <a:t> „</a:t>
            </a:r>
            <a:r>
              <a:rPr lang="en-US" sz="3600" dirty="0" err="1"/>
              <a:t>stvaranje</a:t>
            </a:r>
            <a:r>
              <a:rPr lang="en-US" sz="3600" dirty="0"/>
              <a:t>" </a:t>
            </a:r>
            <a:r>
              <a:rPr lang="en-US" sz="3600" dirty="0" err="1"/>
              <a:t>akumulacije</a:t>
            </a:r>
            <a:r>
              <a:rPr lang="en-US" sz="3600" dirty="0"/>
              <a:t> </a:t>
            </a:r>
            <a:r>
              <a:rPr lang="en-US" sz="3600" dirty="0" err="1"/>
              <a:t>bankarskim</a:t>
            </a:r>
            <a:r>
              <a:rPr lang="en-US" sz="3600" dirty="0"/>
              <a:t> </a:t>
            </a:r>
            <a:r>
              <a:rPr lang="en-US" sz="3600" dirty="0" err="1"/>
              <a:t>kreditom</a:t>
            </a:r>
            <a:r>
              <a:rPr lang="en-US" sz="3600" dirty="0"/>
              <a:t>. 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96692963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1520" y="772732"/>
            <a:ext cx="10452279" cy="5404231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en-US" sz="3600" dirty="0" err="1" smtClean="0"/>
              <a:t>Pribegavanje</a:t>
            </a:r>
            <a:r>
              <a:rPr lang="en-US" sz="3600" dirty="0" smtClean="0"/>
              <a:t> </a:t>
            </a:r>
            <a:r>
              <a:rPr lang="en-US" sz="3600" dirty="0" err="1" smtClean="0"/>
              <a:t>emisiji</a:t>
            </a:r>
            <a:r>
              <a:rPr lang="en-US" sz="3600" dirty="0" smtClean="0"/>
              <a:t> </a:t>
            </a:r>
            <a:r>
              <a:rPr lang="en-US" sz="3600" dirty="0" err="1" smtClean="0"/>
              <a:t>novca</a:t>
            </a:r>
            <a:r>
              <a:rPr lang="en-US" sz="3600" dirty="0" smtClean="0"/>
              <a:t> </a:t>
            </a:r>
            <a:r>
              <a:rPr lang="en-US" sz="3600" dirty="0" err="1" smtClean="0"/>
              <a:t>kao</a:t>
            </a:r>
            <a:r>
              <a:rPr lang="en-US" sz="3600" dirty="0" smtClean="0"/>
              <a:t> </a:t>
            </a:r>
            <a:r>
              <a:rPr lang="en-US" sz="3600" dirty="0" err="1" smtClean="0"/>
              <a:t>izvoru</a:t>
            </a:r>
            <a:r>
              <a:rPr lang="en-US" sz="3600" dirty="0" smtClean="0"/>
              <a:t> </a:t>
            </a:r>
            <a:r>
              <a:rPr lang="en-US" sz="3600" dirty="0" err="1" smtClean="0"/>
              <a:t>javnog</a:t>
            </a:r>
            <a:r>
              <a:rPr lang="en-US" sz="3600" dirty="0" smtClean="0"/>
              <a:t> </a:t>
            </a:r>
            <a:r>
              <a:rPr lang="en-US" sz="3600" dirty="0" err="1" smtClean="0"/>
              <a:t>duga</a:t>
            </a:r>
            <a:r>
              <a:rPr lang="en-US" sz="3600" dirty="0" smtClean="0"/>
              <a:t> </a:t>
            </a:r>
            <a:r>
              <a:rPr lang="en-US" sz="3600" dirty="0" err="1" smtClean="0"/>
              <a:t>dovodi</a:t>
            </a:r>
            <a:r>
              <a:rPr lang="en-US" sz="3600" dirty="0" smtClean="0"/>
              <a:t> do </a:t>
            </a:r>
            <a:r>
              <a:rPr lang="en-US" sz="3600" dirty="0" err="1" smtClean="0"/>
              <a:t>kvalitetno</a:t>
            </a:r>
            <a:r>
              <a:rPr lang="en-US" sz="3600" dirty="0" smtClean="0"/>
              <a:t> </a:t>
            </a:r>
            <a:r>
              <a:rPr lang="en-US" sz="3600" dirty="0" err="1" smtClean="0"/>
              <a:t>novih</a:t>
            </a:r>
            <a:r>
              <a:rPr lang="en-US" sz="3600" dirty="0" smtClean="0"/>
              <a:t> </a:t>
            </a:r>
            <a:r>
              <a:rPr lang="en-US" sz="3600" dirty="0" err="1" smtClean="0"/>
              <a:t>efekata</a:t>
            </a:r>
            <a:r>
              <a:rPr lang="en-US" sz="3600" dirty="0" smtClean="0"/>
              <a:t> u </a:t>
            </a:r>
            <a:r>
              <a:rPr lang="en-US" sz="3600" dirty="0" err="1" smtClean="0"/>
              <a:t>ekonomskom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socijalnom</a:t>
            </a:r>
            <a:r>
              <a:rPr lang="en-US" sz="3600" dirty="0" smtClean="0"/>
              <a:t> </a:t>
            </a:r>
            <a:r>
              <a:rPr lang="en-US" sz="3600" dirty="0" smtClean="0"/>
              <a:t>d</a:t>
            </a:r>
            <a:r>
              <a:rPr lang="sr-Latn-ME" sz="3600" dirty="0" smtClean="0"/>
              <a:t>j</a:t>
            </a:r>
            <a:r>
              <a:rPr lang="en-US" sz="3600" dirty="0" err="1" smtClean="0"/>
              <a:t>elovanju</a:t>
            </a:r>
            <a:r>
              <a:rPr lang="en-US" sz="3600" dirty="0" smtClean="0"/>
              <a:t> </a:t>
            </a:r>
            <a:r>
              <a:rPr lang="en-US" sz="3600" dirty="0" err="1" smtClean="0"/>
              <a:t>dugova</a:t>
            </a:r>
            <a:r>
              <a:rPr lang="en-US" sz="3600" dirty="0" smtClean="0"/>
              <a:t>.</a:t>
            </a:r>
            <a:r>
              <a:rPr lang="en-US" sz="3600" i="1" dirty="0" smtClean="0"/>
              <a:t> </a:t>
            </a:r>
            <a:endParaRPr lang="sr-Latn-ME" sz="3600" i="1" dirty="0" smtClean="0"/>
          </a:p>
          <a:p>
            <a:pPr algn="just">
              <a:lnSpc>
                <a:spcPct val="80000"/>
              </a:lnSpc>
            </a:pPr>
            <a:r>
              <a:rPr lang="en-US" sz="3600" dirty="0" smtClean="0"/>
              <a:t>U</a:t>
            </a:r>
            <a:r>
              <a:rPr lang="en-US" sz="3600" i="1" dirty="0" smtClean="0"/>
              <a:t> </a:t>
            </a:r>
            <a:r>
              <a:rPr lang="en-US" sz="3600" dirty="0" err="1" smtClean="0"/>
              <a:t>razvijenim</a:t>
            </a:r>
            <a:r>
              <a:rPr lang="en-US" sz="3600" dirty="0" smtClean="0"/>
              <a:t> </a:t>
            </a:r>
            <a:r>
              <a:rPr lang="en-US" sz="3600" dirty="0" err="1" smtClean="0"/>
              <a:t>industrijskim</a:t>
            </a:r>
            <a:r>
              <a:rPr lang="en-US" sz="3600" dirty="0" smtClean="0"/>
              <a:t> </a:t>
            </a:r>
            <a:r>
              <a:rPr lang="en-US" sz="3600" dirty="0" err="1" smtClean="0"/>
              <a:t>privredama</a:t>
            </a:r>
            <a:r>
              <a:rPr lang="en-US" sz="3600" dirty="0" smtClean="0"/>
              <a:t> </a:t>
            </a:r>
            <a:r>
              <a:rPr lang="en-US" sz="3600" dirty="0" err="1" smtClean="0"/>
              <a:t>postoje</a:t>
            </a:r>
            <a:r>
              <a:rPr lang="en-US" sz="3600" dirty="0" smtClean="0"/>
              <a:t> </a:t>
            </a:r>
            <a:r>
              <a:rPr lang="en-US" sz="3600" dirty="0" err="1" smtClean="0"/>
              <a:t>razvijena</a:t>
            </a:r>
            <a:r>
              <a:rPr lang="en-US" sz="3600" dirty="0" smtClean="0"/>
              <a:t> </a:t>
            </a:r>
            <a:r>
              <a:rPr lang="en-US" sz="3600" b="1" dirty="0" err="1" smtClean="0"/>
              <a:t>tr</a:t>
            </a:r>
            <a:r>
              <a:rPr lang="sl-SI" sz="3600" b="1" dirty="0" smtClean="0"/>
              <a:t>žiš</a:t>
            </a:r>
            <a:r>
              <a:rPr lang="en-US" sz="3600" b="1" dirty="0" smtClean="0"/>
              <a:t>ta </a:t>
            </a:r>
            <a:r>
              <a:rPr lang="en-US" sz="3600" b="1" dirty="0" err="1" smtClean="0"/>
              <a:t>vr</a:t>
            </a:r>
            <a:r>
              <a:rPr lang="sr-Latn-ME" sz="3600" b="1" dirty="0" smtClean="0"/>
              <a:t>j</a:t>
            </a:r>
            <a:r>
              <a:rPr lang="en-US" sz="3600" b="1" dirty="0" err="1" smtClean="0"/>
              <a:t>ednosnih</a:t>
            </a:r>
            <a:r>
              <a:rPr lang="en-US" sz="3600" b="1" dirty="0" smtClean="0"/>
              <a:t> </a:t>
            </a:r>
            <a:r>
              <a:rPr lang="en-US" sz="3600" dirty="0" err="1" smtClean="0"/>
              <a:t>papira</a:t>
            </a:r>
            <a:r>
              <a:rPr lang="en-US" sz="3600" dirty="0" smtClean="0"/>
              <a:t> </a:t>
            </a:r>
            <a:r>
              <a:rPr lang="en-US" sz="3600" dirty="0" err="1" smtClean="0"/>
              <a:t>kojima</a:t>
            </a:r>
            <a:r>
              <a:rPr lang="en-US" sz="3600" dirty="0" smtClean="0"/>
              <a:t> se </a:t>
            </a:r>
            <a:r>
              <a:rPr lang="en-US" sz="3600" dirty="0" err="1" smtClean="0"/>
              <a:t>realizuje</a:t>
            </a:r>
            <a:r>
              <a:rPr lang="en-US" sz="3600" dirty="0" smtClean="0"/>
              <a:t> </a:t>
            </a:r>
            <a:r>
              <a:rPr lang="en-US" sz="3600" dirty="0" err="1" smtClean="0"/>
              <a:t>javni</a:t>
            </a:r>
            <a:r>
              <a:rPr lang="en-US" sz="3600" dirty="0" smtClean="0"/>
              <a:t> dug, </a:t>
            </a:r>
            <a:r>
              <a:rPr lang="en-US" sz="3600" dirty="0" err="1" smtClean="0"/>
              <a:t>ali</a:t>
            </a:r>
            <a:r>
              <a:rPr lang="en-US" sz="3600" dirty="0" smtClean="0"/>
              <a:t> </a:t>
            </a:r>
            <a:r>
              <a:rPr lang="en-US" sz="3600" dirty="0" err="1" smtClean="0"/>
              <a:t>sam</a:t>
            </a:r>
            <a:r>
              <a:rPr lang="en-US" sz="3600" dirty="0" smtClean="0"/>
              <a:t> </a:t>
            </a:r>
            <a:r>
              <a:rPr lang="en-US" sz="3600" dirty="0" err="1" smtClean="0"/>
              <a:t>proces</a:t>
            </a:r>
            <a:r>
              <a:rPr lang="en-US" sz="3600" dirty="0" smtClean="0"/>
              <a:t> </a:t>
            </a:r>
            <a:r>
              <a:rPr lang="en-US" sz="3600" b="1" dirty="0" err="1" smtClean="0"/>
              <a:t>upisivanja</a:t>
            </a:r>
            <a:r>
              <a:rPr lang="en-US" sz="3600" b="1" dirty="0" smtClean="0"/>
              <a:t> </a:t>
            </a:r>
            <a:r>
              <a:rPr lang="en-US" sz="3600" dirty="0" smtClean="0"/>
              <a:t>s </a:t>
            </a:r>
            <a:r>
              <a:rPr lang="en-US" sz="3600" dirty="0" err="1" smtClean="0"/>
              <a:t>jedne</a:t>
            </a:r>
            <a:r>
              <a:rPr lang="en-US" sz="3600" dirty="0" smtClean="0"/>
              <a:t> </a:t>
            </a:r>
            <a:r>
              <a:rPr lang="en-US" sz="3600" dirty="0" err="1" smtClean="0"/>
              <a:t>strane</a:t>
            </a:r>
            <a:r>
              <a:rPr lang="en-US" sz="3600" dirty="0" smtClean="0"/>
              <a:t>,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amortizacije</a:t>
            </a:r>
            <a:r>
              <a:rPr lang="en-US" sz="3600" dirty="0" smtClean="0"/>
              <a:t> </a:t>
            </a:r>
            <a:r>
              <a:rPr lang="en-US" sz="3600" dirty="0" err="1" smtClean="0"/>
              <a:t>javnog</a:t>
            </a:r>
            <a:r>
              <a:rPr lang="en-US" sz="3600" dirty="0" smtClean="0"/>
              <a:t> </a:t>
            </a:r>
            <a:r>
              <a:rPr lang="en-US" sz="3600" dirty="0" err="1" smtClean="0"/>
              <a:t>duga</a:t>
            </a:r>
            <a:r>
              <a:rPr lang="en-US" sz="3600" dirty="0" smtClean="0"/>
              <a:t>, s </a:t>
            </a:r>
            <a:r>
              <a:rPr lang="en-US" sz="3600" dirty="0" err="1" smtClean="0"/>
              <a:t>druge</a:t>
            </a:r>
            <a:r>
              <a:rPr lang="en-US" sz="3600" dirty="0" smtClean="0"/>
              <a:t> </a:t>
            </a:r>
            <a:r>
              <a:rPr lang="en-US" sz="3600" dirty="0" err="1" smtClean="0"/>
              <a:t>strane</a:t>
            </a:r>
            <a:r>
              <a:rPr lang="en-US" sz="3600" dirty="0" smtClean="0"/>
              <a:t> </a:t>
            </a:r>
            <a:r>
              <a:rPr lang="en-US" sz="3600" dirty="0" err="1" smtClean="0"/>
              <a:t>ima</a:t>
            </a:r>
            <a:r>
              <a:rPr lang="en-US" sz="3600" dirty="0" smtClean="0"/>
              <a:t> </a:t>
            </a:r>
            <a:r>
              <a:rPr lang="en-US" sz="3600" dirty="0" err="1" smtClean="0"/>
              <a:t>odre</a:t>
            </a:r>
            <a:r>
              <a:rPr lang="sr-Latn-ME" sz="3600" dirty="0" smtClean="0"/>
              <a:t>đ</a:t>
            </a:r>
            <a:r>
              <a:rPr lang="en-US" sz="3600" dirty="0" err="1" smtClean="0"/>
              <a:t>ena</a:t>
            </a:r>
            <a:r>
              <a:rPr lang="en-US" sz="3600" dirty="0" smtClean="0"/>
              <a:t> </a:t>
            </a:r>
            <a:r>
              <a:rPr lang="en-US" sz="3600" dirty="0" smtClean="0"/>
              <a:t>d</a:t>
            </a:r>
            <a:r>
              <a:rPr lang="sl-SI" sz="3600" dirty="0" smtClean="0"/>
              <a:t>j</a:t>
            </a:r>
            <a:r>
              <a:rPr lang="en-US" sz="3600" dirty="0" err="1" smtClean="0"/>
              <a:t>elovanja</a:t>
            </a:r>
            <a:r>
              <a:rPr lang="en-US" sz="3600" dirty="0" smtClean="0"/>
              <a:t> u c</a:t>
            </a:r>
            <a:r>
              <a:rPr lang="sl-SI" sz="3600" dirty="0" smtClean="0"/>
              <a:t>j</a:t>
            </a:r>
            <a:r>
              <a:rPr lang="en-US" sz="3600" dirty="0" err="1" smtClean="0"/>
              <a:t>elokupnoj</a:t>
            </a:r>
            <a:r>
              <a:rPr lang="en-US" sz="3600" dirty="0" smtClean="0"/>
              <a:t> </a:t>
            </a:r>
            <a:r>
              <a:rPr lang="en-US" sz="3600" dirty="0" err="1" smtClean="0"/>
              <a:t>privredi</a:t>
            </a:r>
            <a:r>
              <a:rPr lang="en-US" sz="3600" dirty="0" smtClean="0"/>
              <a:t>.</a:t>
            </a:r>
          </a:p>
          <a:p>
            <a:pPr algn="just">
              <a:lnSpc>
                <a:spcPct val="80000"/>
              </a:lnSpc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8228519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EFD0E-795A-4D09-B281-8EF737B7F0DC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AC6CE-CE0F-4A0B-B6D0-4C497AA5D9EC}" type="slidenum">
              <a:rPr lang="en-US"/>
              <a:pPr/>
              <a:t>84</a:t>
            </a:fld>
            <a:endParaRPr lang="en-US"/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682580"/>
            <a:ext cx="10515600" cy="549438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80000"/>
              </a:lnSpc>
              <a:buFontTx/>
              <a:buNone/>
            </a:pPr>
            <a:r>
              <a:rPr lang="en-US" dirty="0" smtClean="0"/>
              <a:t>JAVNI </a:t>
            </a:r>
            <a:r>
              <a:rPr lang="en-US" dirty="0"/>
              <a:t>DUG I </a:t>
            </a:r>
            <a:r>
              <a:rPr lang="en-US" dirty="0" smtClean="0"/>
              <a:t>BUD</a:t>
            </a:r>
            <a:r>
              <a:rPr lang="sl-SI" dirty="0"/>
              <a:t>Ž</a:t>
            </a:r>
            <a:r>
              <a:rPr lang="sl-SI" dirty="0" smtClean="0"/>
              <a:t>E</a:t>
            </a:r>
            <a:r>
              <a:rPr lang="en-US" dirty="0"/>
              <a:t>TSKI DEFICTT SAVREMENIH </a:t>
            </a:r>
            <a:r>
              <a:rPr lang="en-US" dirty="0" smtClean="0"/>
              <a:t>DR</a:t>
            </a:r>
            <a:r>
              <a:rPr lang="sr-Latn-ME" dirty="0" smtClean="0"/>
              <a:t>Ž</a:t>
            </a:r>
            <a:r>
              <a:rPr lang="en-US" dirty="0" smtClean="0"/>
              <a:t>AVA</a:t>
            </a:r>
            <a:endParaRPr lang="en-US" dirty="0"/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sz="3200" dirty="0" err="1"/>
              <a:t>Osnovna</a:t>
            </a:r>
            <a:r>
              <a:rPr lang="en-US" sz="3200" dirty="0"/>
              <a:t> </a:t>
            </a:r>
            <a:r>
              <a:rPr lang="en-US" sz="3200" dirty="0" err="1"/>
              <a:t>karakteristika</a:t>
            </a:r>
            <a:r>
              <a:rPr lang="en-US" sz="3200" dirty="0"/>
              <a:t> </a:t>
            </a:r>
            <a:r>
              <a:rPr lang="en-US" sz="3200" dirty="0" err="1"/>
              <a:t>savremenih</a:t>
            </a:r>
            <a:r>
              <a:rPr lang="en-US" sz="3200" dirty="0"/>
              <a:t> </a:t>
            </a:r>
            <a:r>
              <a:rPr lang="en-US" sz="3200" dirty="0" err="1"/>
              <a:t>privreda</a:t>
            </a:r>
            <a:r>
              <a:rPr lang="en-US" sz="3200" dirty="0"/>
              <a:t> </a:t>
            </a:r>
            <a:r>
              <a:rPr lang="en-US" sz="3200" dirty="0" err="1"/>
              <a:t>mogla</a:t>
            </a:r>
            <a:r>
              <a:rPr lang="en-US" sz="3200" dirty="0"/>
              <a:t> bi s</a:t>
            </a:r>
            <a:r>
              <a:rPr lang="sl-SI" sz="3200" dirty="0"/>
              <a:t>e </a:t>
            </a:r>
            <a:r>
              <a:rPr lang="en-US" sz="3200" dirty="0" err="1"/>
              <a:t>izraziti</a:t>
            </a:r>
            <a:r>
              <a:rPr lang="en-US" sz="3200" dirty="0"/>
              <a:t> </a:t>
            </a:r>
            <a:r>
              <a:rPr lang="en-US" sz="3200" dirty="0" err="1"/>
              <a:t>kao</a:t>
            </a:r>
            <a:r>
              <a:rPr lang="en-US" sz="3200" dirty="0"/>
              <a:t> </a:t>
            </a:r>
            <a:r>
              <a:rPr lang="en-US" sz="3200" dirty="0" err="1"/>
              <a:t>stal</a:t>
            </a:r>
            <a:r>
              <a:rPr lang="sl-SI" sz="3200" dirty="0"/>
              <a:t>ni</a:t>
            </a:r>
            <a:r>
              <a:rPr lang="en-US" sz="3200" dirty="0"/>
              <a:t> </a:t>
            </a:r>
            <a:r>
              <a:rPr lang="en-US" sz="3200" dirty="0" err="1"/>
              <a:t>rast</a:t>
            </a:r>
            <a:r>
              <a:rPr lang="en-US" sz="3200" dirty="0"/>
              <a:t> </a:t>
            </a:r>
            <a:r>
              <a:rPr lang="en-US" sz="3200" dirty="0" err="1"/>
              <a:t>deri</a:t>
            </a:r>
            <a:r>
              <a:rPr lang="sl-SI" sz="3200" dirty="0"/>
              <a:t>va</a:t>
            </a:r>
            <a:r>
              <a:rPr lang="en-US" sz="3200" dirty="0"/>
              <a:t>ta </a:t>
            </a:r>
            <a:r>
              <a:rPr lang="en-US" sz="3200" dirty="0" smtClean="0"/>
              <a:t>bud</a:t>
            </a:r>
            <a:r>
              <a:rPr lang="sr-Latn-ME" sz="3200" dirty="0" smtClean="0"/>
              <a:t>ž</a:t>
            </a:r>
            <a:r>
              <a:rPr lang="en-US" sz="3200" dirty="0" smtClean="0"/>
              <a:t>eta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stalni</a:t>
            </a:r>
            <a:r>
              <a:rPr lang="en-US" sz="3200" dirty="0"/>
              <a:t> </a:t>
            </a:r>
            <a:r>
              <a:rPr lang="en-US" sz="3200" dirty="0" err="1"/>
              <a:t>rast</a:t>
            </a:r>
            <a:r>
              <a:rPr lang="en-US" sz="3200" dirty="0"/>
              <a:t> </a:t>
            </a:r>
            <a:r>
              <a:rPr lang="en-US" sz="3200" dirty="0" err="1"/>
              <a:t>javnog</a:t>
            </a:r>
            <a:r>
              <a:rPr lang="en-US" sz="3200" dirty="0"/>
              <a:t> </a:t>
            </a:r>
            <a:r>
              <a:rPr lang="en-US" sz="3200" dirty="0" err="1"/>
              <a:t>duga</a:t>
            </a:r>
            <a:r>
              <a:rPr lang="en-US" sz="3200" dirty="0" smtClean="0"/>
              <a:t>.</a:t>
            </a:r>
            <a:endParaRPr lang="sr-Latn-ME" sz="3200" dirty="0" smtClean="0"/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sz="3200" dirty="0" smtClean="0"/>
              <a:t> </a:t>
            </a:r>
            <a:r>
              <a:rPr lang="en-US" sz="3200" dirty="0" err="1"/>
              <a:t>Sve</a:t>
            </a:r>
            <a:r>
              <a:rPr lang="en-US" sz="3200" dirty="0"/>
              <a:t> </a:t>
            </a:r>
            <a:r>
              <a:rPr lang="en-US" sz="3200" dirty="0" err="1"/>
              <a:t>razvijeniji</a:t>
            </a:r>
            <a:r>
              <a:rPr lang="en-US" sz="3200" dirty="0"/>
              <a:t> </a:t>
            </a:r>
            <a:r>
              <a:rPr lang="en-US" sz="3200" dirty="0" err="1" smtClean="0"/>
              <a:t>dr</a:t>
            </a:r>
            <a:r>
              <a:rPr lang="sl-SI" sz="3200" dirty="0"/>
              <a:t>ž</a:t>
            </a:r>
            <a:r>
              <a:rPr lang="en-US" sz="3200" dirty="0" err="1" smtClean="0"/>
              <a:t>avni</a:t>
            </a:r>
            <a:r>
              <a:rPr lang="en-US" sz="3200" dirty="0" smtClean="0"/>
              <a:t> </a:t>
            </a:r>
            <a:r>
              <a:rPr lang="en-US" sz="3200" dirty="0" err="1"/>
              <a:t>interve</a:t>
            </a:r>
            <a:r>
              <a:rPr lang="sl-SI" sz="3200" dirty="0"/>
              <a:t>n</a:t>
            </a:r>
            <a:r>
              <a:rPr lang="en-US" sz="3200" dirty="0" err="1"/>
              <a:t>cionizam</a:t>
            </a:r>
            <a:r>
              <a:rPr lang="en-US" sz="3200" dirty="0"/>
              <a:t> </a:t>
            </a:r>
            <a:r>
              <a:rPr lang="en-US" sz="3200" dirty="0" smtClean="0"/>
              <a:t>u</a:t>
            </a:r>
            <a:r>
              <a:rPr lang="sr-Latn-ME" sz="3200" dirty="0" smtClean="0"/>
              <a:t> savremenim</a:t>
            </a:r>
            <a:r>
              <a:rPr lang="en-US" sz="3200" dirty="0" smtClean="0"/>
              <a:t> </a:t>
            </a:r>
            <a:r>
              <a:rPr lang="en-US" sz="3200" dirty="0" err="1"/>
              <a:t>privredama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 smtClean="0"/>
              <a:t>dr</a:t>
            </a:r>
            <a:r>
              <a:rPr lang="sl-SI" sz="3200" dirty="0"/>
              <a:t>ž</a:t>
            </a:r>
            <a:r>
              <a:rPr lang="en-US" sz="3200" dirty="0" err="1" smtClean="0"/>
              <a:t>avno</a:t>
            </a:r>
            <a:r>
              <a:rPr lang="en-US" sz="3200" dirty="0" smtClean="0"/>
              <a:t> </a:t>
            </a:r>
            <a:r>
              <a:rPr lang="en-US" sz="3200" dirty="0"/>
              <a:t>d</a:t>
            </a:r>
            <a:r>
              <a:rPr lang="sl-SI" sz="3200" dirty="0"/>
              <a:t>j</a:t>
            </a:r>
            <a:r>
              <a:rPr lang="en-US" sz="3200" dirty="0" err="1"/>
              <a:t>elovanje</a:t>
            </a:r>
            <a:r>
              <a:rPr lang="en-US" sz="3200" dirty="0"/>
              <a:t> </a:t>
            </a:r>
            <a:r>
              <a:rPr lang="en-US" sz="3200" dirty="0" err="1"/>
              <a:t>na</a:t>
            </a:r>
            <a:r>
              <a:rPr lang="en-US" sz="3200" dirty="0"/>
              <a:t> </a:t>
            </a:r>
            <a:r>
              <a:rPr lang="en-US" sz="3200" dirty="0" err="1"/>
              <a:t>osnovne</a:t>
            </a:r>
            <a:r>
              <a:rPr lang="en-US" sz="3200" dirty="0"/>
              <a:t> </a:t>
            </a:r>
            <a:r>
              <a:rPr lang="en-US" sz="3200" dirty="0" err="1"/>
              <a:t>makr</a:t>
            </a:r>
            <a:r>
              <a:rPr lang="sl-SI" sz="3200" dirty="0"/>
              <a:t>o</a:t>
            </a:r>
            <a:r>
              <a:rPr lang="en-US" sz="3200" dirty="0"/>
              <a:t> </a:t>
            </a:r>
            <a:r>
              <a:rPr lang="sl-SI" sz="3200" dirty="0"/>
              <a:t>a</a:t>
            </a:r>
            <a:r>
              <a:rPr lang="en-US" sz="3200" dirty="0" err="1"/>
              <a:t>gregate</a:t>
            </a:r>
            <a:r>
              <a:rPr lang="en-US" sz="3200" dirty="0"/>
              <a:t>, </a:t>
            </a:r>
            <a:endParaRPr lang="sr-Latn-ME" sz="3200" dirty="0" smtClean="0"/>
          </a:p>
          <a:p>
            <a:pPr algn="just">
              <a:lnSpc>
                <a:spcPct val="80000"/>
              </a:lnSpc>
              <a:buFontTx/>
              <a:buNone/>
            </a:pPr>
            <a:r>
              <a:rPr lang="sr-Latn-ME" sz="3200" dirty="0" smtClean="0"/>
              <a:t>S</a:t>
            </a:r>
            <a:r>
              <a:rPr lang="en-US" sz="3200" dirty="0" err="1" smtClean="0"/>
              <a:t>ve</a:t>
            </a:r>
            <a:r>
              <a:rPr lang="en-US" sz="3200" dirty="0" smtClean="0"/>
              <a:t> </a:t>
            </a:r>
            <a:r>
              <a:rPr lang="sr-Latn-ME" sz="3200" dirty="0" smtClean="0"/>
              <a:t>su </a:t>
            </a:r>
            <a:r>
              <a:rPr lang="en-US" sz="3200" dirty="0" err="1" smtClean="0"/>
              <a:t>ve</a:t>
            </a:r>
            <a:r>
              <a:rPr lang="sr-Latn-ME" sz="3200" dirty="0" smtClean="0"/>
              <a:t>ć</a:t>
            </a:r>
            <a:r>
              <a:rPr lang="en-US" sz="3200" dirty="0" err="1" smtClean="0"/>
              <a:t>i</a:t>
            </a:r>
            <a:r>
              <a:rPr lang="en-US" sz="3200" dirty="0" smtClean="0"/>
              <a:t> </a:t>
            </a:r>
            <a:r>
              <a:rPr lang="en-US" sz="3200" dirty="0" err="1"/>
              <a:t>rashodi</a:t>
            </a:r>
            <a:r>
              <a:rPr lang="en-US" sz="3200" dirty="0"/>
              <a:t> </a:t>
            </a:r>
            <a:r>
              <a:rPr lang="en-US" sz="3200" dirty="0" err="1"/>
              <a:t>za</a:t>
            </a:r>
            <a:r>
              <a:rPr lang="en-US" sz="3200" dirty="0"/>
              <a:t> </a:t>
            </a:r>
            <a:r>
              <a:rPr lang="en-US" sz="3200" dirty="0" err="1"/>
              <a:t>vojne</a:t>
            </a:r>
            <a:r>
              <a:rPr lang="en-US" sz="3200" dirty="0"/>
              <a:t> </a:t>
            </a:r>
            <a:r>
              <a:rPr lang="en-US" sz="3200" dirty="0" err="1"/>
              <a:t>potrebe</a:t>
            </a:r>
            <a:r>
              <a:rPr lang="en-US" sz="3200" dirty="0"/>
              <a:t>, </a:t>
            </a:r>
            <a:r>
              <a:rPr lang="en-US" sz="3200" dirty="0" err="1" smtClean="0"/>
              <a:t>istra</a:t>
            </a:r>
            <a:r>
              <a:rPr lang="sr-Latn-ME" sz="3200" dirty="0" smtClean="0"/>
              <a:t>ž</a:t>
            </a:r>
            <a:r>
              <a:rPr lang="en-US" sz="3200" dirty="0" err="1" smtClean="0"/>
              <a:t>ivanja</a:t>
            </a:r>
            <a:r>
              <a:rPr lang="en-US" sz="3200" dirty="0" smtClean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razvoj</a:t>
            </a:r>
            <a:r>
              <a:rPr lang="en-US" sz="3200" dirty="0"/>
              <a:t>, </a:t>
            </a:r>
            <a:r>
              <a:rPr lang="en-US" sz="3200" dirty="0" err="1"/>
              <a:t>intervencije</a:t>
            </a:r>
            <a:r>
              <a:rPr lang="sl-SI" sz="3200" dirty="0"/>
              <a:t> u</a:t>
            </a:r>
            <a:r>
              <a:rPr lang="en-US" sz="3200" dirty="0"/>
              <a:t> </a:t>
            </a:r>
            <a:r>
              <a:rPr lang="en-US" sz="3200" dirty="0" err="1"/>
              <a:t>poljoprivrednoj</a:t>
            </a:r>
            <a:r>
              <a:rPr lang="en-US" sz="3200" dirty="0"/>
              <a:t> </a:t>
            </a:r>
            <a:r>
              <a:rPr lang="en-US" sz="3200" dirty="0" err="1"/>
              <a:t>proizvodnji</a:t>
            </a:r>
            <a:r>
              <a:rPr lang="en-US" sz="3200" dirty="0"/>
              <a:t>, </a:t>
            </a:r>
            <a:r>
              <a:rPr lang="en-US" sz="3200" dirty="0" err="1"/>
              <a:t>podsticaj</a:t>
            </a:r>
            <a:r>
              <a:rPr lang="en-US" sz="3200" dirty="0"/>
              <a:t> </a:t>
            </a:r>
            <a:r>
              <a:rPr lang="en-US" sz="3200" dirty="0" err="1"/>
              <a:t>industrijskoj</a:t>
            </a:r>
            <a:r>
              <a:rPr lang="en-US" sz="3200" dirty="0"/>
              <a:t> </a:t>
            </a:r>
            <a:r>
              <a:rPr lang="en-US" sz="3200" dirty="0" err="1"/>
              <a:t>proizvodnji</a:t>
            </a:r>
            <a:r>
              <a:rPr lang="en-US" sz="3200" dirty="0"/>
              <a:t>, </a:t>
            </a:r>
            <a:r>
              <a:rPr lang="en-US" sz="3200" dirty="0" err="1"/>
              <a:t>stambenoj</a:t>
            </a:r>
            <a:r>
              <a:rPr lang="en-US" sz="3200" dirty="0"/>
              <a:t> </a:t>
            </a:r>
            <a:r>
              <a:rPr lang="en-US" sz="3200" dirty="0" err="1"/>
              <a:t>izgra</a:t>
            </a:r>
            <a:r>
              <a:rPr lang="sl-SI" sz="3200" dirty="0"/>
              <a:t>d</a:t>
            </a:r>
            <a:r>
              <a:rPr lang="en-US" sz="3200" dirty="0" err="1"/>
              <a:t>nji</a:t>
            </a:r>
            <a:r>
              <a:rPr lang="en-US" sz="3200" dirty="0"/>
              <a:t>, </a:t>
            </a:r>
            <a:r>
              <a:rPr lang="en-US" sz="3200" dirty="0" err="1"/>
              <a:t>obrazovanju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osiguranju</a:t>
            </a:r>
            <a:r>
              <a:rPr lang="en-US" sz="3200" dirty="0"/>
              <a:t>, </a:t>
            </a:r>
            <a:r>
              <a:rPr lang="en-US" sz="3200" dirty="0" err="1" smtClean="0"/>
              <a:t>pomo</a:t>
            </a:r>
            <a:r>
              <a:rPr lang="sr-Latn-ME" sz="3200" dirty="0" smtClean="0"/>
              <a:t>ć</a:t>
            </a:r>
            <a:r>
              <a:rPr lang="en-US" sz="3200" dirty="0" smtClean="0"/>
              <a:t> </a:t>
            </a:r>
            <a:r>
              <a:rPr lang="en-US" sz="3200" dirty="0" err="1"/>
              <a:t>za</a:t>
            </a:r>
            <a:r>
              <a:rPr lang="en-US" sz="3200" dirty="0"/>
              <a:t> </a:t>
            </a:r>
            <a:r>
              <a:rPr lang="en-US" sz="3200" dirty="0" err="1"/>
              <a:t>nezaposlenost</a:t>
            </a:r>
            <a:r>
              <a:rPr lang="en-US" sz="3200" dirty="0"/>
              <a:t>, </a:t>
            </a:r>
            <a:r>
              <a:rPr lang="en-US" sz="3200" dirty="0" err="1"/>
              <a:t>regionalni</a:t>
            </a:r>
            <a:r>
              <a:rPr lang="en-US" sz="3200" dirty="0"/>
              <a:t> </a:t>
            </a:r>
            <a:r>
              <a:rPr lang="en-US" sz="3200" dirty="0" err="1"/>
              <a:t>razm</a:t>
            </a:r>
            <a:r>
              <a:rPr lang="sl-SI" sz="3200" dirty="0"/>
              <a:t>j</a:t>
            </a:r>
            <a:r>
              <a:rPr lang="en-US" sz="3200" dirty="0" smtClean="0"/>
              <a:t>e</a:t>
            </a:r>
            <a:r>
              <a:rPr lang="sr-Latn-ME" sz="3200" dirty="0" smtClean="0"/>
              <a:t>š</a:t>
            </a:r>
            <a:r>
              <a:rPr lang="en-US" sz="3200" dirty="0" err="1" smtClean="0"/>
              <a:t>taj</a:t>
            </a:r>
            <a:r>
              <a:rPr lang="en-US" sz="3200" dirty="0" smtClean="0"/>
              <a:t> </a:t>
            </a:r>
            <a:r>
              <a:rPr lang="en-US" sz="3200" dirty="0" err="1"/>
              <a:t>radn</a:t>
            </a:r>
            <a:r>
              <a:rPr lang="sl-SI" sz="3200" dirty="0"/>
              <a:t>e</a:t>
            </a:r>
            <a:r>
              <a:rPr lang="en-US" sz="3200" dirty="0"/>
              <a:t> </a:t>
            </a:r>
            <a:r>
              <a:rPr lang="en-US" sz="3200" dirty="0" err="1"/>
              <a:t>snage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kapaciteta</a:t>
            </a:r>
            <a:r>
              <a:rPr lang="en-US" sz="3200" dirty="0"/>
              <a:t>, </a:t>
            </a:r>
            <a:r>
              <a:rPr lang="en-US" sz="3200" dirty="0" err="1"/>
              <a:t>kamata</a:t>
            </a:r>
            <a:r>
              <a:rPr lang="en-US" sz="3200" dirty="0"/>
              <a:t> </a:t>
            </a:r>
            <a:r>
              <a:rPr lang="en-US" sz="3200" dirty="0" err="1"/>
              <a:t>na</a:t>
            </a:r>
            <a:r>
              <a:rPr lang="en-US" sz="3200" dirty="0"/>
              <a:t> </a:t>
            </a:r>
            <a:r>
              <a:rPr lang="en-US" sz="3200" dirty="0" err="1"/>
              <a:t>javni</a:t>
            </a:r>
            <a:r>
              <a:rPr lang="en-US" sz="3200" dirty="0"/>
              <a:t> dug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si</a:t>
            </a:r>
            <a:r>
              <a:rPr lang="en-US" sz="3200" dirty="0"/>
              <a:t>. </a:t>
            </a:r>
            <a:endParaRPr lang="sr-Latn-ME" sz="3200" dirty="0" smtClean="0"/>
          </a:p>
          <a:p>
            <a:pPr algn="just">
              <a:lnSpc>
                <a:spcPct val="80000"/>
              </a:lnSpc>
              <a:buFontTx/>
              <a:buNone/>
            </a:pPr>
            <a:r>
              <a:rPr lang="sr-Latn-ME" sz="3200" dirty="0" smtClean="0"/>
              <a:t>To </a:t>
            </a:r>
            <a:r>
              <a:rPr lang="en-US" sz="3200" dirty="0" err="1" smtClean="0"/>
              <a:t>dovod</a:t>
            </a:r>
            <a:r>
              <a:rPr lang="sr-Latn-ME" sz="3200" dirty="0" smtClean="0"/>
              <a:t>i</a:t>
            </a:r>
            <a:r>
              <a:rPr lang="en-US" sz="3200" dirty="0" smtClean="0"/>
              <a:t> </a:t>
            </a:r>
            <a:r>
              <a:rPr lang="en-US" sz="3200" dirty="0"/>
              <a:t>do </a:t>
            </a:r>
            <a:r>
              <a:rPr lang="sr-Latn-ME" sz="3200" b="1" dirty="0" err="1"/>
              <a:t>š</a:t>
            </a:r>
            <a:r>
              <a:rPr lang="en-US" sz="3200" b="1" dirty="0" err="1" smtClean="0"/>
              <a:t>irenja</a:t>
            </a:r>
            <a:r>
              <a:rPr lang="en-US" sz="3200" b="1" dirty="0" smtClean="0"/>
              <a:t> </a:t>
            </a:r>
            <a:r>
              <a:rPr lang="en-US" sz="3200" dirty="0" err="1"/>
              <a:t>javaiih</a:t>
            </a:r>
            <a:r>
              <a:rPr lang="en-US" sz="3200" dirty="0"/>
              <a:t> </a:t>
            </a:r>
            <a:r>
              <a:rPr lang="en-US" sz="3200" dirty="0" err="1"/>
              <a:t>rashod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sve</a:t>
            </a:r>
            <a:r>
              <a:rPr lang="en-US" sz="3200" dirty="0"/>
              <a:t> </a:t>
            </a:r>
            <a:r>
              <a:rPr lang="en-US" sz="3200" dirty="0" err="1" smtClean="0"/>
              <a:t>ve</a:t>
            </a:r>
            <a:r>
              <a:rPr lang="sr-Latn-ME" sz="3200" dirty="0" smtClean="0"/>
              <a:t>ć</a:t>
            </a:r>
            <a:r>
              <a:rPr lang="en-US" sz="3200" dirty="0" err="1" smtClean="0"/>
              <a:t>ih</a:t>
            </a:r>
            <a:r>
              <a:rPr lang="en-US" sz="3200" dirty="0" smtClean="0"/>
              <a:t> </a:t>
            </a:r>
            <a:r>
              <a:rPr lang="en-US" sz="3200" dirty="0" err="1"/>
              <a:t>potreba</a:t>
            </a:r>
            <a:r>
              <a:rPr lang="en-US" sz="3200" dirty="0"/>
              <a:t> u </a:t>
            </a:r>
            <a:r>
              <a:rPr lang="en-US" sz="3200" dirty="0" err="1"/>
              <a:t>formiranju</a:t>
            </a:r>
            <a:r>
              <a:rPr lang="en-US" sz="3200" dirty="0"/>
              <a:t> </a:t>
            </a:r>
            <a:r>
              <a:rPr lang="en-US" sz="3200" dirty="0" err="1"/>
              <a:t>javnih</a:t>
            </a:r>
            <a:r>
              <a:rPr lang="en-US" sz="3200" dirty="0"/>
              <a:t> </a:t>
            </a:r>
            <a:r>
              <a:rPr lang="en-US" sz="3200" dirty="0" err="1"/>
              <a:t>prihoda</a:t>
            </a:r>
            <a:r>
              <a:rPr lang="en-US" sz="3200" dirty="0"/>
              <a:t>. </a:t>
            </a:r>
            <a:endParaRPr lang="sr-Latn-ME" sz="3200" dirty="0" smtClean="0"/>
          </a:p>
        </p:txBody>
      </p:sp>
    </p:spTree>
    <p:extLst>
      <p:ext uri="{BB962C8B-B14F-4D97-AF65-F5344CB8AC3E}">
        <p14:creationId xmlns:p14="http://schemas.microsoft.com/office/powerpoint/2010/main" val="144546104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Inostrani javni dug BiH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71675" y="2047742"/>
            <a:ext cx="8248650" cy="4056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04769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Struktura vanjskog duga BiH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24062" y="2086377"/>
            <a:ext cx="8143875" cy="4391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524452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6851"/>
          </a:xfrm>
        </p:spPr>
        <p:txBody>
          <a:bodyPr/>
          <a:lstStyle/>
          <a:p>
            <a:r>
              <a:rPr lang="sr-Latn-ME" dirty="0" smtClean="0"/>
              <a:t>Unutrašnji dug BiH 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2078" y="1301188"/>
            <a:ext cx="9747616" cy="5435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333381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ME" dirty="0" smtClean="0"/>
          </a:p>
          <a:p>
            <a:r>
              <a:rPr lang="sr-Latn-ME" dirty="0"/>
              <a:t> </a:t>
            </a:r>
            <a:r>
              <a:rPr lang="sr-Latn-ME" dirty="0" smtClean="0"/>
              <a:t>                                              HVALA!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5855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3FE13-164D-4A2F-926D-5B51A5306C9A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4AA57-1120-40EF-950C-B4FF50C67F69}" type="slidenum">
              <a:rPr lang="en-US"/>
              <a:pPr/>
              <a:t>9</a:t>
            </a:fld>
            <a:endParaRPr lang="en-US"/>
          </a:p>
        </p:txBody>
      </p:sp>
      <p:sp>
        <p:nvSpPr>
          <p:cNvPr id="479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528034"/>
            <a:ext cx="10515600" cy="5648929"/>
          </a:xfrm>
        </p:spPr>
        <p:txBody>
          <a:bodyPr>
            <a:normAutofit/>
          </a:bodyPr>
          <a:lstStyle/>
          <a:p>
            <a:pPr algn="just"/>
            <a:r>
              <a:rPr lang="en-US" sz="3600" dirty="0"/>
              <a:t>Ova </a:t>
            </a:r>
            <a:r>
              <a:rPr lang="en-US" sz="3600" dirty="0" err="1"/>
              <a:t>teorija</a:t>
            </a:r>
            <a:r>
              <a:rPr lang="en-US" sz="3600" dirty="0"/>
              <a:t> </a:t>
            </a:r>
            <a:r>
              <a:rPr lang="en-US" sz="3600" dirty="0" err="1"/>
              <a:t>polazi</a:t>
            </a:r>
            <a:r>
              <a:rPr lang="en-US" sz="3600" dirty="0"/>
              <a:t> od </a:t>
            </a:r>
            <a:r>
              <a:rPr lang="en-US" sz="3600" dirty="0" err="1"/>
              <a:t>stava</a:t>
            </a:r>
            <a:r>
              <a:rPr lang="en-US" sz="3600" dirty="0"/>
              <a:t> da </a:t>
            </a:r>
            <a:r>
              <a:rPr lang="en-US" sz="3600" dirty="0" err="1"/>
              <a:t>javni</a:t>
            </a:r>
            <a:r>
              <a:rPr lang="en-US" sz="3600" dirty="0"/>
              <a:t> dug </a:t>
            </a:r>
            <a:r>
              <a:rPr lang="en-US" sz="3600" dirty="0" err="1"/>
              <a:t>odvla</a:t>
            </a:r>
            <a:r>
              <a:rPr lang="sl-SI" sz="3600" dirty="0"/>
              <a:t>ci</a:t>
            </a:r>
            <a:r>
              <a:rPr lang="en-US" sz="3600" dirty="0"/>
              <a:t> </a:t>
            </a:r>
            <a:r>
              <a:rPr lang="en-US" sz="3600" dirty="0" smtClean="0"/>
              <a:t> </a:t>
            </a:r>
            <a:r>
              <a:rPr lang="en-US" sz="3600" dirty="0" err="1"/>
              <a:t>dr</a:t>
            </a:r>
            <a:r>
              <a:rPr lang="sl-SI" sz="3600" dirty="0"/>
              <a:t>z</a:t>
            </a:r>
            <a:r>
              <a:rPr lang="en-US" sz="3600" dirty="0" err="1"/>
              <a:t>avnu</a:t>
            </a:r>
            <a:r>
              <a:rPr lang="en-US" sz="3600" dirty="0"/>
              <a:t> </a:t>
            </a:r>
            <a:r>
              <a:rPr lang="en-US" sz="3600" dirty="0" err="1"/>
              <a:t>blagajnu</a:t>
            </a:r>
            <a:r>
              <a:rPr lang="en-US" sz="3600" dirty="0"/>
              <a:t> </a:t>
            </a:r>
            <a:r>
              <a:rPr lang="sr-Latn-ME" sz="3600" dirty="0" smtClean="0"/>
              <a:t>u </a:t>
            </a:r>
            <a:r>
              <a:rPr lang="sl-SI" sz="3600" dirty="0" smtClean="0"/>
              <a:t>bankrot, a  </a:t>
            </a:r>
            <a:r>
              <a:rPr lang="en-US" sz="3600" dirty="0" err="1"/>
              <a:t>kapita</a:t>
            </a:r>
            <a:r>
              <a:rPr lang="sl-SI" sz="3600" dirty="0" smtClean="0"/>
              <a:t>l</a:t>
            </a:r>
            <a:r>
              <a:rPr lang="en-US" sz="3600" dirty="0" smtClean="0"/>
              <a:t> </a:t>
            </a:r>
            <a:r>
              <a:rPr lang="en-US" sz="3600" dirty="0"/>
              <a:t>bi u </a:t>
            </a:r>
            <a:r>
              <a:rPr lang="en-US" sz="3600" dirty="0" err="1"/>
              <a:t>privatnom</a:t>
            </a:r>
            <a:r>
              <a:rPr lang="en-US" sz="3600" dirty="0"/>
              <a:t> </a:t>
            </a:r>
            <a:r>
              <a:rPr lang="en-US" sz="3600" dirty="0" err="1"/>
              <a:t>sektoru</a:t>
            </a:r>
            <a:r>
              <a:rPr lang="en-US" sz="3600" dirty="0"/>
              <a:t> bi</a:t>
            </a:r>
            <a:r>
              <a:rPr lang="sl-SI" sz="3600" dirty="0"/>
              <a:t>o</a:t>
            </a:r>
            <a:r>
              <a:rPr lang="en-US" sz="3600" dirty="0"/>
              <a:t> </a:t>
            </a:r>
            <a:r>
              <a:rPr lang="en-US" sz="3600" dirty="0" err="1"/>
              <a:t>najracionalnije</a:t>
            </a:r>
            <a:r>
              <a:rPr lang="en-US" sz="3600" dirty="0"/>
              <a:t> </a:t>
            </a:r>
            <a:r>
              <a:rPr lang="en-US" sz="3600" dirty="0" err="1"/>
              <a:t>upotr</a:t>
            </a:r>
            <a:r>
              <a:rPr lang="sl-SI" sz="3600" dirty="0"/>
              <a:t>ij</a:t>
            </a:r>
            <a:r>
              <a:rPr lang="en-US" sz="3600" dirty="0" err="1"/>
              <a:t>ebljen</a:t>
            </a:r>
            <a:r>
              <a:rPr lang="en-US" sz="3600" dirty="0"/>
              <a:t>, </a:t>
            </a:r>
            <a:r>
              <a:rPr lang="sl-SI" sz="3600" dirty="0"/>
              <a:t>š</a:t>
            </a:r>
            <a:r>
              <a:rPr lang="en-US" sz="3600" dirty="0" smtClean="0"/>
              <a:t>to </a:t>
            </a:r>
            <a:r>
              <a:rPr lang="en-US" sz="3600" dirty="0"/>
              <a:t>je u </a:t>
            </a:r>
            <a:r>
              <a:rPr lang="en-US" sz="3600" dirty="0" err="1"/>
              <a:t>skladu</a:t>
            </a:r>
            <a:r>
              <a:rPr lang="en-US" sz="3600" dirty="0"/>
              <a:t> s </a:t>
            </a:r>
            <a:r>
              <a:rPr lang="en-US" sz="3600" dirty="0" err="1"/>
              <a:t>tezom</a:t>
            </a:r>
            <a:r>
              <a:rPr lang="en-US" sz="3600" dirty="0"/>
              <a:t> o </a:t>
            </a:r>
            <a:r>
              <a:rPr lang="en-US" sz="3600" dirty="0" err="1"/>
              <a:t>prednosti</a:t>
            </a:r>
            <a:r>
              <a:rPr lang="en-US" sz="3600" dirty="0"/>
              <a:t> </a:t>
            </a:r>
            <a:r>
              <a:rPr lang="en-US" sz="3600" dirty="0" err="1"/>
              <a:t>prtivatnog</a:t>
            </a:r>
            <a:r>
              <a:rPr lang="en-US" sz="3600" dirty="0"/>
              <a:t> </a:t>
            </a:r>
            <a:r>
              <a:rPr lang="en-US" sz="3600" dirty="0" err="1"/>
              <a:t>kapitala</a:t>
            </a:r>
            <a:r>
              <a:rPr lang="en-US" sz="3600" dirty="0"/>
              <a:t> </a:t>
            </a:r>
            <a:r>
              <a:rPr lang="en-US" sz="3600" dirty="0" err="1"/>
              <a:t>nad</a:t>
            </a:r>
            <a:r>
              <a:rPr lang="en-US" sz="3600" dirty="0"/>
              <a:t> </a:t>
            </a:r>
            <a:r>
              <a:rPr lang="en-US" sz="3600" dirty="0" err="1"/>
              <a:t>javnim</a:t>
            </a:r>
            <a:r>
              <a:rPr lang="en-US" sz="3600" dirty="0"/>
              <a:t> </a:t>
            </a:r>
            <a:r>
              <a:rPr lang="sl-SI" sz="3600" dirty="0"/>
              <a:t>i</a:t>
            </a:r>
            <a:r>
              <a:rPr lang="en-US" sz="3600" dirty="0"/>
              <a:t> </a:t>
            </a:r>
            <a:r>
              <a:rPr lang="en-US" sz="3600" dirty="0" err="1" smtClean="0"/>
              <a:t>neograni</a:t>
            </a:r>
            <a:r>
              <a:rPr lang="sl-SI" sz="3600" dirty="0"/>
              <a:t>č</a:t>
            </a:r>
            <a:r>
              <a:rPr lang="en-US" sz="3600" dirty="0" err="1" smtClean="0"/>
              <a:t>enoj</a:t>
            </a:r>
            <a:r>
              <a:rPr lang="en-US" sz="3600" dirty="0" smtClean="0"/>
              <a:t> </a:t>
            </a:r>
            <a:r>
              <a:rPr lang="en-US" sz="3600" dirty="0" err="1"/>
              <a:t>privatnoj</a:t>
            </a:r>
            <a:r>
              <a:rPr lang="en-US" sz="3600" dirty="0"/>
              <a:t> </a:t>
            </a:r>
            <a:r>
              <a:rPr lang="en-US" sz="3600" dirty="0" err="1"/>
              <a:t>inicijativi</a:t>
            </a:r>
            <a:r>
              <a:rPr lang="en-US" sz="3600" dirty="0"/>
              <a:t>.</a:t>
            </a:r>
          </a:p>
          <a:p>
            <a:pPr algn="just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53231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950</TotalTime>
  <Words>6328</Words>
  <Application>Microsoft Office PowerPoint</Application>
  <PresentationFormat>Widescreen</PresentationFormat>
  <Paragraphs>457</Paragraphs>
  <Slides>88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88</vt:i4>
      </vt:variant>
    </vt:vector>
  </HeadingPairs>
  <TitlesOfParts>
    <vt:vector size="92" baseType="lpstr">
      <vt:lpstr>Arial</vt:lpstr>
      <vt:lpstr>Calibri</vt:lpstr>
      <vt:lpstr>Calibri Light</vt:lpstr>
      <vt:lpstr>Office Theme</vt:lpstr>
      <vt:lpstr>FINANSIJE I FINANSIJSKO PRAVO</vt:lpstr>
      <vt:lpstr>JAVNI DUG U FINANSIJSKOJ TEORIJI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SAVREMENI DRŽAVNI EKONOMSKI INTERVENCIONIZAM I POLITIKA JAVNOG DUGA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Inostrani javni dug BiH</vt:lpstr>
      <vt:lpstr>Struktura vanjskog duga BiH</vt:lpstr>
      <vt:lpstr>Unutrašnji dug BiH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FINANSIJE I FINANSIJSKO PRAVO</dc:title>
  <dc:creator>Halil Kalac</dc:creator>
  <cp:lastModifiedBy>Halil Kalac</cp:lastModifiedBy>
  <cp:revision>52</cp:revision>
  <dcterms:created xsi:type="dcterms:W3CDTF">2019-01-07T12:31:02Z</dcterms:created>
  <dcterms:modified xsi:type="dcterms:W3CDTF">2019-01-15T15:14:00Z</dcterms:modified>
</cp:coreProperties>
</file>