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83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6" r:id="rId35"/>
    <p:sldId id="297" r:id="rId36"/>
    <p:sldId id="298" r:id="rId37"/>
    <p:sldId id="299" r:id="rId38"/>
    <p:sldId id="300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3" r:id="rId48"/>
    <p:sldId id="317" r:id="rId49"/>
    <p:sldId id="318" r:id="rId50"/>
    <p:sldId id="319" r:id="rId51"/>
    <p:sldId id="321" r:id="rId52"/>
    <p:sldId id="322" r:id="rId53"/>
    <p:sldId id="323" r:id="rId54"/>
    <p:sldId id="324" r:id="rId55"/>
    <p:sldId id="325" r:id="rId56"/>
    <p:sldId id="326" r:id="rId57"/>
    <p:sldId id="327" r:id="rId58"/>
    <p:sldId id="328" r:id="rId59"/>
    <p:sldId id="329" r:id="rId60"/>
    <p:sldId id="330" r:id="rId61"/>
    <p:sldId id="331" r:id="rId62"/>
    <p:sldId id="332" r:id="rId63"/>
    <p:sldId id="336" r:id="rId64"/>
    <p:sldId id="338" r:id="rId65"/>
    <p:sldId id="339" r:id="rId66"/>
    <p:sldId id="340" r:id="rId6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9185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23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9835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959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332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0197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6797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082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6640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591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02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3C953-77ED-4E29-925E-ED0E82E8AF05}" type="datetimeFigureOut">
              <a:rPr lang="en-US" smtClean="0"/>
              <a:pPr/>
              <a:t>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A3706-560A-4B21-991B-BA2C9EE02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10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FINANSIJE I FINANSIJSKO PRAVO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DONOŠENJE I KONTROLA BUDŽETA</a:t>
            </a:r>
          </a:p>
          <a:p>
            <a:r>
              <a:rPr lang="sr-Latn-ME" dirty="0" smtClean="0"/>
              <a:t>PROF. DR HALIL KALAČ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0566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1146220"/>
            <a:ext cx="10606825" cy="5030743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/>
              <a:t>Redovno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donose</a:t>
            </a:r>
            <a:r>
              <a:rPr lang="en-US" altLang="sr-Latn-RS" sz="3200" dirty="0"/>
              <a:t>, 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esto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pod </a:t>
            </a:r>
            <a:r>
              <a:rPr lang="en-US" altLang="sr-Latn-RS" sz="3200" dirty="0" err="1"/>
              <a:t>neposrednom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ingerencijom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ministra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finansija</a:t>
            </a:r>
            <a:r>
              <a:rPr lang="en-US" altLang="sr-Latn-RS" sz="3200" dirty="0"/>
              <a:t> i, </a:t>
            </a:r>
            <a:r>
              <a:rPr lang="en-US" altLang="sr-Latn-RS" sz="3200" dirty="0" err="1" smtClean="0"/>
              <a:t>tehni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ka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uputstva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sastavl</a:t>
            </a:r>
            <a:r>
              <a:rPr lang="sr-Latn-ME" altLang="sr-Latn-RS" sz="3200" dirty="0"/>
              <a:t>j</a:t>
            </a:r>
            <a:r>
              <a:rPr lang="en-US" altLang="sr-Latn-RS" sz="3200" dirty="0" err="1"/>
              <a:t>anje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 smtClean="0"/>
              <a:t>Svaki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rukovodilac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upravne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jedinice</a:t>
            </a:r>
            <a:r>
              <a:rPr lang="en-US" altLang="sr-Latn-RS" sz="3200" dirty="0"/>
              <a:t>, </a:t>
            </a:r>
            <a:r>
              <a:rPr lang="en-US" altLang="sr-Latn-RS" sz="3200" dirty="0" err="1" smtClean="0"/>
              <a:t>pridr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avaju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se </a:t>
            </a:r>
            <a:r>
              <a:rPr lang="en-US" altLang="sr-Latn-RS" sz="3200" dirty="0" err="1"/>
              <a:t>tih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uputstava</a:t>
            </a:r>
            <a:r>
              <a:rPr lang="en-US" altLang="sr-Latn-RS" sz="3200" dirty="0"/>
              <a:t>, </a:t>
            </a:r>
            <a:r>
              <a:rPr lang="en-US" altLang="sr-Latn-RS" sz="3200" dirty="0" smtClean="0"/>
              <a:t>du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an </a:t>
            </a:r>
            <a:r>
              <a:rPr lang="en-US" altLang="sr-Latn-RS" sz="3200" dirty="0"/>
              <a:t>je don</a:t>
            </a:r>
            <a:r>
              <a:rPr lang="sl-SI" altLang="sr-Latn-RS" sz="3200" dirty="0"/>
              <a:t>ij</a:t>
            </a:r>
            <a:r>
              <a:rPr lang="en-US" altLang="sr-Latn-RS" sz="3200" dirty="0" err="1"/>
              <a:t>eti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svoj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prora</a:t>
            </a:r>
            <a:r>
              <a:rPr lang="sr-Latn-ME" altLang="sr-Latn-RS" sz="3200" dirty="0"/>
              <a:t>č</a:t>
            </a:r>
            <a:r>
              <a:rPr lang="en-US" altLang="sr-Latn-RS" sz="3200" dirty="0"/>
              <a:t>un </a:t>
            </a:r>
            <a:r>
              <a:rPr lang="en-US" altLang="sr-Latn-RS" sz="3200" dirty="0" err="1"/>
              <a:t>rashoda</a:t>
            </a:r>
            <a:r>
              <a:rPr lang="en-US" altLang="sr-Latn-RS" sz="3200" dirty="0"/>
              <a:t> i, </a:t>
            </a:r>
            <a:r>
              <a:rPr lang="en-US" altLang="sr-Latn-RS" sz="3200" dirty="0" err="1"/>
              <a:t>eventualno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prihoda</a:t>
            </a:r>
            <a:r>
              <a:rPr lang="en-US" altLang="sr-Latn-RS" sz="3200" dirty="0"/>
              <a:t>, pa </a:t>
            </a:r>
            <a:r>
              <a:rPr lang="en-US" altLang="sr-Latn-RS" sz="3200" dirty="0" err="1"/>
              <a:t>sve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skupa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upu</a:t>
            </a:r>
            <a:r>
              <a:rPr lang="sl-SI" altLang="sr-Latn-RS" sz="3200" dirty="0" smtClean="0"/>
              <a:t>ć</a:t>
            </a:r>
            <a:r>
              <a:rPr lang="en-US" altLang="sr-Latn-RS" sz="3200" dirty="0" smtClean="0"/>
              <a:t>u</a:t>
            </a:r>
            <a:r>
              <a:rPr lang="sr-Latn-ME" altLang="sr-Latn-RS" sz="3200" dirty="0" smtClean="0"/>
              <a:t>j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 smtClean="0"/>
              <a:t>odgovaraju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em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sekretarijatu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 smtClean="0"/>
              <a:t>Ovd</a:t>
            </a:r>
            <a:r>
              <a:rPr lang="sr-Latn-ME" altLang="sr-Latn-RS" sz="3200" dirty="0" smtClean="0"/>
              <a:t>j</a:t>
            </a:r>
            <a:r>
              <a:rPr lang="en-US" altLang="sr-Latn-RS" sz="3200" dirty="0" smtClean="0"/>
              <a:t>e </a:t>
            </a:r>
            <a:r>
              <a:rPr lang="en-US" altLang="sr-Latn-RS" sz="3200" dirty="0"/>
              <a:t>se „</a:t>
            </a:r>
            <a:r>
              <a:rPr lang="en-US" altLang="sr-Latn-RS" sz="3200" dirty="0" err="1" smtClean="0"/>
              <a:t>predra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uni</a:t>
            </a:r>
            <a:r>
              <a:rPr lang="en-US" altLang="sr-Latn-RS" sz="3200" dirty="0"/>
              <a:t>" </a:t>
            </a:r>
            <a:r>
              <a:rPr lang="en-US" altLang="sr-Latn-RS" sz="3200" dirty="0" err="1"/>
              <a:t>sred</a:t>
            </a:r>
            <a:r>
              <a:rPr lang="sl-SI" altLang="sr-Latn-RS" sz="3200" dirty="0"/>
              <a:t>j</a:t>
            </a:r>
            <a:r>
              <a:rPr lang="en-US" altLang="sr-Latn-RS" sz="3200" dirty="0" err="1"/>
              <a:t>uju</a:t>
            </a:r>
            <a:r>
              <a:rPr lang="en-US" altLang="sr-Latn-RS" sz="3200" dirty="0"/>
              <a:t>, </a:t>
            </a:r>
            <a:r>
              <a:rPr lang="en-US" altLang="sr-Latn-RS" sz="3200" dirty="0" err="1" smtClean="0"/>
              <a:t>odvajaj</a:t>
            </a:r>
            <a:r>
              <a:rPr lang="sr-Latn-ME" altLang="sr-Latn-RS" sz="3200" dirty="0" smtClean="0"/>
              <a:t>u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b</a:t>
            </a:r>
            <a:r>
              <a:rPr lang="sl-SI" altLang="sr-Latn-RS" sz="3200" dirty="0"/>
              <a:t>i</a:t>
            </a:r>
            <a:r>
              <a:rPr lang="en-US" altLang="sr-Latn-RS" sz="3200" dirty="0" err="1"/>
              <a:t>tn</a:t>
            </a:r>
            <a:r>
              <a:rPr lang="sl-SI" altLang="sr-Latn-RS" sz="3200" dirty="0"/>
              <a:t>i</a:t>
            </a:r>
            <a:r>
              <a:rPr lang="en-US" altLang="sr-Latn-RS" sz="3200" dirty="0"/>
              <a:t> od </a:t>
            </a:r>
            <a:r>
              <a:rPr lang="en-US" altLang="sr-Latn-RS" sz="3200" dirty="0" err="1"/>
              <a:t>manje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zna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ajnih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rashoda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daje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re</a:t>
            </a:r>
            <a:r>
              <a:rPr lang="en-US" altLang="sr-Latn-RS" sz="3200" dirty="0" err="1"/>
              <a:t>alan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projekat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plana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r-Latn-ME" altLang="sr-Latn-RS" sz="3200" dirty="0" smtClean="0"/>
              <a:t>ž</a:t>
            </a:r>
            <a:r>
              <a:rPr lang="en-US" altLang="sr-Latn-RS" sz="3200" dirty="0" smtClean="0"/>
              <a:t>eta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 smtClean="0"/>
              <a:t>Sekretarijati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dakle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uglavnom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predla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u </a:t>
            </a:r>
            <a:r>
              <a:rPr lang="en-US" altLang="sr-Latn-RS" sz="3200" dirty="0" err="1"/>
              <a:t>samo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rashode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(</a:t>
            </a:r>
            <a:r>
              <a:rPr lang="en-US" altLang="sr-Latn-RS" sz="3200" dirty="0" err="1"/>
              <a:t>sudovi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sekretarijati</a:t>
            </a:r>
            <a:r>
              <a:rPr lang="en-US" altLang="sr-Latn-RS" sz="3200" dirty="0"/>
              <a:t> i sl.), </a:t>
            </a:r>
            <a:r>
              <a:rPr lang="en-US" altLang="sr-Latn-RS" sz="3200" dirty="0" err="1"/>
              <a:t>dok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finansijski</a:t>
            </a:r>
            <a:r>
              <a:rPr lang="en-US" altLang="sr-Latn-RS" sz="3200" dirty="0"/>
              <a:t> organ </a:t>
            </a:r>
            <a:r>
              <a:rPr lang="en-US" altLang="sr-Latn-RS" sz="3200" dirty="0" err="1"/>
              <a:t>ima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ulogu</a:t>
            </a:r>
            <a:r>
              <a:rPr lang="en-US" altLang="sr-Latn-RS" sz="3200" dirty="0"/>
              <a:t> da </a:t>
            </a:r>
            <a:r>
              <a:rPr lang="en-US" altLang="sr-Latn-RS" sz="3200" dirty="0" err="1"/>
              <a:t>rashode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uravnote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ava </a:t>
            </a:r>
            <a:r>
              <a:rPr lang="en-US" altLang="sr-Latn-RS" sz="3200" dirty="0"/>
              <a:t>s </a:t>
            </a:r>
            <a:r>
              <a:rPr lang="en-US" altLang="sr-Latn-RS" sz="3200" dirty="0" err="1"/>
              <a:t>odgo</a:t>
            </a:r>
            <a:r>
              <a:rPr lang="sr-Latn-ME" altLang="sr-Latn-RS" sz="3200" dirty="0"/>
              <a:t>v</a:t>
            </a:r>
            <a:r>
              <a:rPr lang="en-US" altLang="sr-Latn-RS" sz="3200" dirty="0" err="1" smtClean="0"/>
              <a:t>araju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im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prihodima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odnosno</a:t>
            </a:r>
            <a:r>
              <a:rPr lang="en-US" altLang="sr-Latn-RS" sz="3200" dirty="0"/>
              <a:t> da </a:t>
            </a:r>
            <a:r>
              <a:rPr lang="en-US" altLang="sr-Latn-RS" sz="3200" dirty="0" err="1"/>
              <a:t>pronad</a:t>
            </a:r>
            <a:r>
              <a:rPr lang="sl-SI" altLang="sr-Latn-RS" sz="3200" dirty="0"/>
              <a:t>j</a:t>
            </a:r>
            <a:r>
              <a:rPr lang="en-US" altLang="sr-Latn-RS" sz="3200" dirty="0"/>
              <a:t>e </a:t>
            </a:r>
            <a:r>
              <a:rPr lang="en-US" altLang="sr-Latn-RS" sz="3200" dirty="0" err="1" smtClean="0"/>
              <a:t>odgovaraju</a:t>
            </a:r>
            <a:r>
              <a:rPr lang="sl-SI" altLang="sr-Latn-RS" sz="3200" dirty="0" smtClean="0"/>
              <a:t>ć</a:t>
            </a:r>
            <a:r>
              <a:rPr lang="en-US" altLang="sr-Latn-RS" sz="3200" dirty="0" smtClean="0"/>
              <a:t>a </a:t>
            </a:r>
            <a:r>
              <a:rPr lang="en-US" altLang="sr-Latn-RS" sz="3200" dirty="0" err="1"/>
              <a:t>sredstva</a:t>
            </a:r>
            <a:r>
              <a:rPr lang="en-US" altLang="sr-Latn-RS" sz="3200" dirty="0"/>
              <a:t>.	</a:t>
            </a:r>
          </a:p>
          <a:p>
            <a:pPr eaLnBrk="1" hangingPunct="1">
              <a:lnSpc>
                <a:spcPct val="90000"/>
              </a:lnSpc>
            </a:pPr>
            <a:endParaRPr lang="en-US" altLang="sr-Latn-RS" sz="1600" dirty="0"/>
          </a:p>
          <a:p>
            <a:pPr eaLnBrk="1" hangingPunct="1">
              <a:lnSpc>
                <a:spcPct val="90000"/>
              </a:lnSpc>
            </a:pPr>
            <a:endParaRPr lang="en-US" altLang="sr-Latn-RS" sz="2400" dirty="0"/>
          </a:p>
        </p:txBody>
      </p:sp>
    </p:spTree>
    <p:extLst>
      <p:ext uri="{BB962C8B-B14F-4D97-AF65-F5344CB8AC3E}">
        <p14:creationId xmlns:p14="http://schemas.microsoft.com/office/powerpoint/2010/main" xmlns="" val="499015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620689"/>
            <a:ext cx="10534918" cy="5505475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/>
              <a:t>U </a:t>
            </a:r>
            <a:r>
              <a:rPr lang="en-US" altLang="sr-Latn-RS" sz="3200" dirty="0" err="1"/>
              <a:t>sekretarijatu</a:t>
            </a:r>
            <a:r>
              <a:rPr lang="en-US" altLang="sr-Latn-RS" sz="3200" dirty="0"/>
              <a:t> (</a:t>
            </a:r>
            <a:r>
              <a:rPr lang="en-US" altLang="sr-Latn-RS" sz="3200" dirty="0" err="1"/>
              <a:t>ministarstvu</a:t>
            </a:r>
            <a:r>
              <a:rPr lang="en-US" altLang="sr-Latn-RS" sz="3200" dirty="0"/>
              <a:t>) </a:t>
            </a:r>
            <a:r>
              <a:rPr lang="en-US" altLang="sr-Latn-RS" sz="3200" dirty="0" err="1"/>
              <a:t>finansija</a:t>
            </a:r>
            <a:r>
              <a:rPr lang="en-US" altLang="sr-Latn-RS" sz="3200" dirty="0"/>
              <a:t> p</a:t>
            </a:r>
            <a:r>
              <a:rPr lang="sl-SI" altLang="sr-Latn-RS" sz="3200" dirty="0"/>
              <a:t>l</a:t>
            </a:r>
            <a:r>
              <a:rPr lang="en-US" altLang="sr-Latn-RS" sz="3200" dirty="0" err="1"/>
              <a:t>anovi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bri</a:t>
            </a:r>
            <a:r>
              <a:rPr lang="sl-SI" altLang="sr-Latn-RS" sz="3200" dirty="0"/>
              <a:t>z</a:t>
            </a:r>
            <a:r>
              <a:rPr lang="en-US" altLang="sr-Latn-RS" sz="3200" dirty="0" err="1"/>
              <a:t>ijivo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prou</a:t>
            </a:r>
            <a:r>
              <a:rPr lang="sr-Latn-ME" altLang="sr-Latn-RS" sz="3200" dirty="0" smtClean="0"/>
              <a:t>č</a:t>
            </a:r>
            <a:r>
              <a:rPr lang="en-US" altLang="sr-Latn-RS" sz="3200" dirty="0" err="1" smtClean="0"/>
              <a:t>avaju</a:t>
            </a:r>
            <a:r>
              <a:rPr lang="en-US" altLang="sr-Latn-RS" sz="3200" dirty="0"/>
              <a:t>, a </a:t>
            </a:r>
            <a:r>
              <a:rPr lang="en-US" altLang="sr-Latn-RS" sz="3200" dirty="0" err="1"/>
              <a:t>zatim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nastoje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dati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c</a:t>
            </a:r>
            <a:r>
              <a:rPr lang="sr-Latn-ME" altLang="sr-Latn-RS" sz="3200" dirty="0" smtClean="0"/>
              <a:t>j</a:t>
            </a:r>
            <a:r>
              <a:rPr lang="en-US" altLang="sr-Latn-RS" sz="3200" dirty="0" err="1" smtClean="0"/>
              <a:t>elokupni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projekti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finansi</a:t>
            </a:r>
            <a:r>
              <a:rPr lang="sr-Latn-ME" altLang="sr-Latn-RS" sz="3200" dirty="0" smtClean="0"/>
              <a:t>j</a:t>
            </a:r>
            <a:r>
              <a:rPr lang="en-US" altLang="sr-Latn-RS" sz="3200" dirty="0" err="1" smtClean="0"/>
              <a:t>sk</a:t>
            </a:r>
            <a:r>
              <a:rPr lang="sr-Latn-ME" altLang="sr-Latn-RS" sz="3200" dirty="0" smtClean="0"/>
              <a:t>i</a:t>
            </a:r>
            <a:r>
              <a:rPr lang="en-US" altLang="sr-Latn-RS" sz="3200" dirty="0" smtClean="0"/>
              <a:t>h </a:t>
            </a:r>
            <a:r>
              <a:rPr lang="en-US" altLang="sr-Latn-RS" sz="3200" dirty="0" err="1"/>
              <a:t>proporcija</a:t>
            </a:r>
            <a:r>
              <a:rPr lang="en-US" altLang="sr-Latn-RS" sz="3200" dirty="0"/>
              <a:t> u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etu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 smtClean="0"/>
              <a:t>Nakon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toga se </a:t>
            </a:r>
            <a:r>
              <a:rPr lang="en-US" altLang="sr-Latn-RS" sz="3200" dirty="0" err="1"/>
              <a:t>sa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zainteresovanim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reso</a:t>
            </a:r>
            <a:r>
              <a:rPr lang="sr-Latn-ME" altLang="sr-Latn-RS" sz="3200" dirty="0" smtClean="0"/>
              <a:t>ri</a:t>
            </a:r>
            <a:r>
              <a:rPr lang="en-US" altLang="sr-Latn-RS" sz="3200" dirty="0" smtClean="0"/>
              <a:t>ma </a:t>
            </a:r>
            <a:r>
              <a:rPr lang="en-US" altLang="sr-Latn-RS" sz="3200" dirty="0" err="1"/>
              <a:t>pretresa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usagla</a:t>
            </a:r>
            <a:r>
              <a:rPr lang="sl-SI" altLang="sr-Latn-RS" sz="3200" dirty="0" smtClean="0"/>
              <a:t>š</a:t>
            </a:r>
            <a:r>
              <a:rPr lang="en-US" altLang="sr-Latn-RS" sz="3200" dirty="0" smtClean="0"/>
              <a:t>ava </a:t>
            </a:r>
            <a:r>
              <a:rPr lang="en-US" altLang="sr-Latn-RS" sz="3200" dirty="0" err="1"/>
              <a:t>taj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predlog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dok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eventualna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neslaganja</a:t>
            </a:r>
            <a:r>
              <a:rPr lang="en-US" altLang="sr-Latn-RS" sz="3200" dirty="0"/>
              <a:t> r</a:t>
            </a:r>
            <a:r>
              <a:rPr lang="sl-SI" altLang="sr-Latn-RS" sz="3200" dirty="0"/>
              <a:t>j</a:t>
            </a:r>
            <a:r>
              <a:rPr lang="en-US" altLang="sr-Latn-RS" sz="3200" dirty="0" smtClean="0"/>
              <a:t>e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avaju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sednicama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vlade</a:t>
            </a:r>
            <a:r>
              <a:rPr lang="en-US" altLang="sr-Latn-RS" sz="3200" dirty="0"/>
              <a:t> (</a:t>
            </a:r>
            <a:r>
              <a:rPr lang="en-US" altLang="sr-Latn-RS" sz="3200" dirty="0" err="1"/>
              <a:t>ili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vi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eg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predstavni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kog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t</a:t>
            </a:r>
            <a:r>
              <a:rPr lang="sl-SI" altLang="sr-Latn-RS" sz="3200" dirty="0"/>
              <a:t>ij</a:t>
            </a:r>
            <a:r>
              <a:rPr lang="en-US" altLang="sr-Latn-RS" sz="3200" dirty="0" err="1"/>
              <a:t>ela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d</a:t>
            </a:r>
            <a:r>
              <a:rPr lang="sr-Latn-ME" altLang="sr-Latn-RS" sz="3200" dirty="0" smtClean="0"/>
              <a:t>ržavne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zajednice</a:t>
            </a:r>
            <a:r>
              <a:rPr lang="en-US" altLang="sr-Latn-RS" sz="3200" dirty="0"/>
              <a:t>).	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Nacrt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 err="1"/>
              <a:t>sekretarijata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sada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zajedno</a:t>
            </a:r>
            <a:r>
              <a:rPr lang="en-US" altLang="sr-Latn-RS" sz="3200" dirty="0"/>
              <a:t> s </a:t>
            </a:r>
            <a:r>
              <a:rPr lang="en-US" altLang="sr-Latn-RS" sz="3200" dirty="0" err="1"/>
              <a:t>potrebnim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obrazlo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enjem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i </a:t>
            </a:r>
            <a:r>
              <a:rPr lang="en-US" altLang="sr-Latn-RS" sz="3200" dirty="0" err="1"/>
              <a:t>doktimentacijom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dostavlja</a:t>
            </a:r>
            <a:r>
              <a:rPr lang="en-US" altLang="sr-Latn-RS" sz="3200" dirty="0"/>
              <a:t> se v</a:t>
            </a:r>
            <a:r>
              <a:rPr lang="sl-SI" altLang="sr-Latn-RS" sz="3200" dirty="0"/>
              <a:t>l</a:t>
            </a:r>
            <a:r>
              <a:rPr lang="en-US" altLang="sr-Latn-RS" sz="3200" dirty="0" err="1"/>
              <a:t>adi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koja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donosi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kona</a:t>
            </a:r>
            <a:r>
              <a:rPr lang="sl-SI" altLang="sr-Latn-RS" sz="3200" dirty="0" smtClean="0"/>
              <a:t>č</a:t>
            </a:r>
            <a:r>
              <a:rPr lang="en-US" altLang="sr-Latn-RS" sz="3200" dirty="0" smtClean="0"/>
              <a:t>nu </a:t>
            </a:r>
            <a:r>
              <a:rPr lang="en-US" altLang="sr-Latn-RS" sz="3200" dirty="0" err="1"/>
              <a:t>odluku</a:t>
            </a:r>
            <a:r>
              <a:rPr lang="en-US" altLang="sr-Latn-RS" sz="3200" dirty="0"/>
              <a:t> o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narednu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g</a:t>
            </a:r>
            <a:r>
              <a:rPr lang="sr-Latn-ME" altLang="sr-Latn-RS" sz="3200" dirty="0" smtClean="0"/>
              <a:t>o</a:t>
            </a:r>
            <a:r>
              <a:rPr lang="en-US" altLang="sr-Latn-RS" sz="3200" dirty="0" err="1" smtClean="0"/>
              <a:t>dinu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1984492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sr-Latn-RS" sz="3600" dirty="0" err="1" smtClean="0"/>
              <a:t>Nakon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detaljnog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razmatranja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ona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dalje</a:t>
            </a:r>
            <a:r>
              <a:rPr lang="sr-Latn-ME" altLang="sr-Latn-RS" sz="3600" dirty="0" smtClean="0"/>
              <a:t> </a:t>
            </a:r>
            <a:r>
              <a:rPr lang="en-US" altLang="sr-Latn-RS" sz="3600" dirty="0" err="1" smtClean="0"/>
              <a:t>upu</a:t>
            </a:r>
            <a:r>
              <a:rPr lang="sl-SI" altLang="sr-Latn-RS" sz="3600" dirty="0" smtClean="0"/>
              <a:t>ć</a:t>
            </a:r>
            <a:r>
              <a:rPr lang="en-US" altLang="sr-Latn-RS" sz="3600" dirty="0" err="1" smtClean="0"/>
              <a:t>uje</a:t>
            </a:r>
            <a:r>
              <a:rPr lang="en-US" altLang="sr-Latn-RS" sz="3600" dirty="0" smtClean="0"/>
              <a:t> „</a:t>
            </a:r>
            <a:r>
              <a:rPr lang="en-US" altLang="sr-Latn-RS" sz="3600" dirty="0" err="1" smtClean="0"/>
              <a:t>kao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svoj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</a:t>
            </a:r>
            <a:r>
              <a:rPr lang="sr-Latn-ME" altLang="sr-Latn-RS" sz="3600" dirty="0" smtClean="0"/>
              <a:t>ij</a:t>
            </a:r>
            <a:r>
              <a:rPr lang="en-US" altLang="sr-Latn-RS" sz="3600" dirty="0" err="1" smtClean="0"/>
              <a:t>edlog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parlamentu</a:t>
            </a:r>
            <a:r>
              <a:rPr lang="en-US" altLang="sr-Latn-RS" sz="3600" dirty="0" smtClean="0"/>
              <a:t> (</a:t>
            </a:r>
            <a:r>
              <a:rPr lang="en-US" altLang="sr-Latn-RS" sz="3600" dirty="0" err="1" smtClean="0"/>
              <a:t>Skup</a:t>
            </a:r>
            <a:r>
              <a:rPr lang="sl-SI" altLang="sr-Latn-RS" sz="3600" dirty="0" smtClean="0"/>
              <a:t>s</a:t>
            </a:r>
            <a:r>
              <a:rPr lang="en-US" altLang="sr-Latn-RS" sz="3600" dirty="0" err="1" smtClean="0"/>
              <a:t>tini</a:t>
            </a:r>
            <a:r>
              <a:rPr lang="en-US" altLang="sr-Latn-RS" sz="3600" dirty="0" smtClean="0"/>
              <a:t>)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usvajanje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>
              <a:lnSpc>
                <a:spcPct val="80000"/>
              </a:lnSpc>
            </a:pPr>
            <a:r>
              <a:rPr lang="en-US" altLang="sr-Latn-RS" sz="3600" dirty="0" smtClean="0"/>
              <a:t>Time je </a:t>
            </a:r>
            <a:r>
              <a:rPr lang="en-US" altLang="sr-Latn-RS" sz="3600" dirty="0" err="1" smtClean="0"/>
              <a:t>zavr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ena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faza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koja</a:t>
            </a:r>
            <a:r>
              <a:rPr lang="en-US" altLang="sr-Latn-RS" sz="3600" dirty="0" smtClean="0"/>
              <a:t> se </a:t>
            </a:r>
            <a:r>
              <a:rPr lang="en-US" altLang="sr-Latn-RS" sz="3600" dirty="0" err="1" smtClean="0"/>
              <a:t>sastoji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</a:t>
            </a:r>
            <a:r>
              <a:rPr lang="en-US" altLang="sr-Latn-RS" sz="3600" dirty="0" smtClean="0"/>
              <a:t>: </a:t>
            </a:r>
            <a:r>
              <a:rPr lang="en-US" altLang="sr-Latn-RS" sz="3600" dirty="0" err="1" smtClean="0"/>
              <a:t>planiranja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rashoda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prihoda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formiranja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</a:t>
            </a:r>
            <a:r>
              <a:rPr lang="sr-Latn-ME" altLang="sr-Latn-RS" sz="3600" dirty="0" smtClean="0"/>
              <a:t>ij</a:t>
            </a:r>
            <a:r>
              <a:rPr lang="en-US" altLang="sr-Latn-RS" sz="3600" dirty="0" err="1" smtClean="0"/>
              <a:t>edloga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eta. </a:t>
            </a:r>
            <a:endParaRPr lang="sr-Latn-ME" altLang="sr-Latn-RS" sz="3600" dirty="0" smtClean="0"/>
          </a:p>
          <a:p>
            <a:pPr algn="just">
              <a:lnSpc>
                <a:spcPct val="80000"/>
              </a:lnSpc>
            </a:pPr>
            <a:r>
              <a:rPr lang="en-US" altLang="sr-Latn-RS" sz="3600" dirty="0" err="1" smtClean="0"/>
              <a:t>Kada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sve</a:t>
            </a:r>
            <a:r>
              <a:rPr lang="en-US" altLang="sr-Latn-RS" sz="3600" dirty="0" smtClean="0"/>
              <a:t> to </a:t>
            </a:r>
            <a:r>
              <a:rPr lang="en-US" altLang="sr-Latn-RS" sz="3600" dirty="0" err="1" smtClean="0"/>
              <a:t>pripremljeno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usagla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eno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mogu</a:t>
            </a:r>
            <a:r>
              <a:rPr lang="sl-SI" altLang="sr-Latn-RS" sz="3600" dirty="0"/>
              <a:t>ć</a:t>
            </a:r>
            <a:r>
              <a:rPr lang="en-US" altLang="sr-Latn-RS" sz="3600" dirty="0" smtClean="0"/>
              <a:t>e je </a:t>
            </a:r>
            <a:r>
              <a:rPr lang="sl-SI" altLang="sr-Latn-RS" sz="3600" dirty="0" smtClean="0"/>
              <a:t>p</a:t>
            </a:r>
            <a:r>
              <a:rPr lang="en-US" altLang="sr-Latn-RS" sz="3600" dirty="0" smtClean="0"/>
              <a:t>re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sl</a:t>
            </a:r>
            <a:r>
              <a:rPr lang="sr-Latn-ME" altLang="sr-Latn-RS" sz="3600" dirty="0" smtClean="0"/>
              <a:t>ij</a:t>
            </a:r>
            <a:r>
              <a:rPr lang="en-US" altLang="sr-Latn-RS" sz="3600" dirty="0" err="1" smtClean="0"/>
              <a:t>ede</a:t>
            </a:r>
            <a:r>
              <a:rPr lang="sl-SI" altLang="sr-Latn-RS" sz="3600" dirty="0"/>
              <a:t>ć</a:t>
            </a:r>
            <a:r>
              <a:rPr lang="en-US" altLang="sr-Latn-RS" sz="3600" dirty="0" smtClean="0"/>
              <a:t>u </a:t>
            </a:r>
            <a:r>
              <a:rPr lang="en-US" altLang="sr-Latn-RS" sz="3600" dirty="0" err="1" smtClean="0"/>
              <a:t>fazu</a:t>
            </a:r>
            <a:r>
              <a:rPr lang="en-US" altLang="sr-Latn-RS" sz="3600" dirty="0" smtClean="0"/>
              <a:t> - </a:t>
            </a:r>
            <a:r>
              <a:rPr lang="en-US" altLang="sr-Latn-RS" sz="3600" dirty="0" err="1" smtClean="0"/>
              <a:t>dono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enje</a:t>
            </a:r>
            <a:r>
              <a:rPr lang="en-US" altLang="sr-Latn-RS" sz="3600" dirty="0" smtClean="0"/>
              <a:t> (</a:t>
            </a:r>
            <a:r>
              <a:rPr lang="en-US" altLang="sr-Latn-RS" sz="3600" dirty="0" err="1" smtClean="0"/>
              <a:t>odobren</a:t>
            </a:r>
            <a:r>
              <a:rPr lang="sl-SI" altLang="sr-Latn-RS" sz="3600" dirty="0" smtClean="0"/>
              <a:t>j</a:t>
            </a:r>
            <a:r>
              <a:rPr lang="en-US" altLang="sr-Latn-RS" sz="3600" dirty="0" smtClean="0"/>
              <a:t>e</a:t>
            </a:r>
            <a:r>
              <a:rPr lang="sl-SI" altLang="sr-Latn-RS" sz="3600" dirty="0" smtClean="0"/>
              <a:t>)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7745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59" y="953037"/>
            <a:ext cx="10658341" cy="5223926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dirty="0"/>
              <a:t>3</a:t>
            </a:r>
            <a:r>
              <a:rPr lang="en-US" altLang="sr-Latn-RS" sz="3200" dirty="0"/>
              <a:t>. ODOBRENJE I </a:t>
            </a:r>
            <a:r>
              <a:rPr lang="en-US" altLang="sr-Latn-RS" sz="3200" dirty="0" smtClean="0"/>
              <a:t>DONO</a:t>
            </a:r>
            <a:r>
              <a:rPr lang="sr-Latn-ME" altLang="sr-Latn-RS" sz="3200" dirty="0" smtClean="0"/>
              <a:t>Š</a:t>
            </a:r>
            <a:r>
              <a:rPr lang="en-US" altLang="sr-Latn-RS" sz="3200" dirty="0" smtClean="0"/>
              <a:t>ENJE BUD</a:t>
            </a:r>
            <a:r>
              <a:rPr lang="sl-SI" altLang="sr-Latn-RS" sz="3200" dirty="0"/>
              <a:t>Ž</a:t>
            </a:r>
            <a:r>
              <a:rPr lang="en-US" altLang="sr-Latn-RS" sz="3200" dirty="0" smtClean="0"/>
              <a:t>ETA</a:t>
            </a:r>
            <a:endParaRPr lang="en-US" altLang="sr-Latn-RS" sz="32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Sektor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finansije</a:t>
            </a:r>
            <a:r>
              <a:rPr lang="en-US" altLang="sr-Latn-RS" sz="3200" dirty="0"/>
              <a:t> (i</a:t>
            </a:r>
            <a:r>
              <a:rPr lang="sl-SI" altLang="sr-Latn-RS" sz="3200" dirty="0"/>
              <a:t>l</a:t>
            </a:r>
            <a:r>
              <a:rPr lang="en-US" altLang="sr-Latn-RS" sz="3200" dirty="0"/>
              <a:t>i </a:t>
            </a:r>
            <a:r>
              <a:rPr lang="en-US" altLang="sr-Latn-RS" sz="3200" dirty="0" err="1"/>
              <a:t>ministar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flnansija</a:t>
            </a:r>
            <a:r>
              <a:rPr lang="en-US" altLang="sr-Latn-RS" sz="3200" dirty="0"/>
              <a:t>) </a:t>
            </a:r>
            <a:r>
              <a:rPr lang="en-US" altLang="sr-Latn-RS" sz="3200" dirty="0" err="1"/>
              <a:t>tako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pripremijen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nacrt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ili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</a:t>
            </a:r>
            <a:r>
              <a:rPr lang="sl-SI" altLang="sr-Latn-RS" sz="3200" dirty="0"/>
              <a:t>ij</a:t>
            </a:r>
            <a:r>
              <a:rPr lang="en-US" altLang="sr-Latn-RS" sz="3200" dirty="0" err="1"/>
              <a:t>edlo</a:t>
            </a:r>
            <a:r>
              <a:rPr lang="sl-SI" altLang="sr-Latn-RS" sz="3200" dirty="0"/>
              <a:t>g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že</a:t>
            </a:r>
            <a:r>
              <a:rPr lang="en-US" altLang="sr-Latn-RS" sz="3200" dirty="0" smtClean="0"/>
              <a:t>ta </a:t>
            </a:r>
            <a:r>
              <a:rPr lang="en-US" altLang="sr-Latn-RS" sz="3200" dirty="0" err="1"/>
              <a:t>podnosi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odgovaraju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em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predstavni</a:t>
            </a:r>
            <a:r>
              <a:rPr lang="sl-SI" altLang="sr-Latn-RS" sz="3200" dirty="0"/>
              <a:t>c</a:t>
            </a:r>
            <a:r>
              <a:rPr lang="en-US" altLang="sr-Latn-RS" sz="3200" dirty="0" err="1"/>
              <a:t>kom</a:t>
            </a:r>
            <a:r>
              <a:rPr lang="en-US" altLang="sr-Latn-RS" sz="3200" dirty="0"/>
              <a:t> t</a:t>
            </a:r>
            <a:r>
              <a:rPr lang="sl-SI" altLang="sr-Latn-RS" sz="3200" dirty="0"/>
              <a:t>ij</a:t>
            </a:r>
            <a:r>
              <a:rPr lang="en-US" altLang="sr-Latn-RS" sz="3200" dirty="0" err="1"/>
              <a:t>elu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odobrenje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smtClean="0"/>
              <a:t> </a:t>
            </a:r>
            <a:r>
              <a:rPr lang="en-US" altLang="sr-Latn-RS" sz="3200" b="1" dirty="0"/>
              <a:t>Kao </a:t>
            </a:r>
            <a:r>
              <a:rPr lang="en-US" altLang="sr-Latn-RS" sz="3200" dirty="0" err="1"/>
              <a:t>os</a:t>
            </a:r>
            <a:r>
              <a:rPr lang="sl-SI" altLang="sr-Latn-RS" sz="3200" dirty="0"/>
              <a:t>n</a:t>
            </a:r>
            <a:r>
              <a:rPr lang="en-US" altLang="sr-Latn-RS" sz="3200" dirty="0" err="1"/>
              <a:t>ov</a:t>
            </a:r>
            <a:r>
              <a:rPr lang="sl-SI" altLang="sr-Latn-RS" sz="3200" dirty="0"/>
              <a:t>n</a:t>
            </a:r>
            <a:r>
              <a:rPr lang="en-US" altLang="sr-Latn-RS" sz="3200" dirty="0"/>
              <a:t>i instrument </a:t>
            </a:r>
            <a:r>
              <a:rPr lang="en-US" altLang="sr-Latn-RS" sz="3200" dirty="0" err="1"/>
              <a:t>javnih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finansija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savre</a:t>
            </a:r>
            <a:r>
              <a:rPr lang="sr-Latn-ME" altLang="sr-Latn-RS" sz="3200" dirty="0"/>
              <a:t>m</a:t>
            </a:r>
            <a:r>
              <a:rPr lang="en-US" altLang="sr-Latn-RS" sz="3200" dirty="0" err="1"/>
              <a:t>eni</a:t>
            </a:r>
            <a:r>
              <a:rPr lang="sl-SI" altLang="sr-Latn-RS" sz="3200" dirty="0"/>
              <a:t>m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dr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avama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odobrenje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sl-SI" altLang="sr-Latn-RS" sz="3200" dirty="0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procedura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oko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odobravanja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prilika</a:t>
            </a:r>
            <a:r>
              <a:rPr lang="en-US" altLang="sr-Latn-RS" sz="3200" dirty="0"/>
              <a:t> da </a:t>
            </a:r>
            <a:r>
              <a:rPr lang="en-US" altLang="sr-Latn-RS" sz="3200" dirty="0" err="1"/>
              <a:t>poslanici</a:t>
            </a:r>
            <a:r>
              <a:rPr lang="en-US" altLang="sr-Latn-RS" sz="3200" dirty="0"/>
              <a:t> (de</a:t>
            </a:r>
            <a:r>
              <a:rPr lang="sl-SI" altLang="sr-Latn-RS" sz="3200" dirty="0"/>
              <a:t>l</a:t>
            </a:r>
            <a:r>
              <a:rPr lang="en-US" altLang="sr-Latn-RS" sz="3200" dirty="0" err="1"/>
              <a:t>egati</a:t>
            </a:r>
            <a:r>
              <a:rPr lang="en-US" altLang="sr-Latn-RS" sz="3200" dirty="0"/>
              <a:t>) </a:t>
            </a:r>
            <a:r>
              <a:rPr lang="en-US" altLang="sr-Latn-RS" sz="3200" dirty="0" err="1"/>
              <a:t>detaljno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rasprave</a:t>
            </a:r>
            <a:r>
              <a:rPr lang="en-US" altLang="sr-Latn-RS" sz="3200" dirty="0"/>
              <a:t> o </a:t>
            </a:r>
            <a:r>
              <a:rPr lang="en-US" altLang="sr-Latn-RS" sz="3200" dirty="0" err="1"/>
              <a:t>vladinoj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socijalnoj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ekonomskoj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politici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privrednoj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situaciji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zemije</a:t>
            </a:r>
            <a:r>
              <a:rPr lang="en-US" altLang="sr-Latn-RS" sz="3200" dirty="0"/>
              <a:t> u c</a:t>
            </a:r>
            <a:r>
              <a:rPr lang="sr-Latn-ME" altLang="sr-Latn-RS" sz="3200" dirty="0"/>
              <a:t>j</a:t>
            </a:r>
            <a:r>
              <a:rPr lang="en-US" altLang="sr-Latn-RS" sz="3200" dirty="0" err="1"/>
              <a:t>elini</a:t>
            </a:r>
            <a:r>
              <a:rPr lang="en-US" altLang="sr-Latn-RS" sz="3200" dirty="0"/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Finansijski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zakoni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svim</a:t>
            </a:r>
            <a:r>
              <a:rPr lang="en-US" altLang="sr-Latn-RS" sz="3200" dirty="0"/>
              <a:t> d</a:t>
            </a:r>
            <a:r>
              <a:rPr lang="sl-SI" altLang="sr-Latn-RS" sz="3200" dirty="0" smtClean="0"/>
              <a:t>rž</a:t>
            </a:r>
            <a:r>
              <a:rPr lang="en-US" altLang="sr-Latn-RS" sz="3200" dirty="0" err="1" smtClean="0"/>
              <a:t>avama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imaju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specijalan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tretman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i </a:t>
            </a:r>
            <a:r>
              <a:rPr lang="en-US" altLang="sr-Latn-RS" sz="3200" dirty="0" err="1"/>
              <a:t>postupak</a:t>
            </a:r>
            <a:r>
              <a:rPr lang="en-US" altLang="sr-Latn-R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408835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8490" y="927279"/>
            <a:ext cx="10555310" cy="5249684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Generalna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debata</a:t>
            </a:r>
            <a:r>
              <a:rPr lang="en-US" altLang="sr-Latn-RS" sz="3200" dirty="0"/>
              <a:t> o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etu</a:t>
            </a:r>
            <a:r>
              <a:rPr lang="en-US" altLang="sr-Latn-RS" sz="3200" dirty="0"/>
              <a:t>,</a:t>
            </a:r>
            <a:r>
              <a:rPr lang="sl-SI" altLang="sr-Latn-RS" sz="3200" dirty="0"/>
              <a:t> </a:t>
            </a:r>
            <a:r>
              <a:rPr lang="en-US" altLang="sr-Latn-RS" sz="3200" dirty="0"/>
              <a:t>u </a:t>
            </a:r>
            <a:r>
              <a:rPr lang="en-US" altLang="sr-Latn-RS" sz="3200" dirty="0" err="1"/>
              <a:t>svim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zem</a:t>
            </a:r>
            <a:r>
              <a:rPr lang="sr-Latn-ME" altLang="sr-Latn-RS" sz="3200" dirty="0" smtClean="0"/>
              <a:t>l</a:t>
            </a:r>
            <a:r>
              <a:rPr lang="en-US" altLang="sr-Latn-RS" sz="3200" dirty="0" err="1" smtClean="0"/>
              <a:t>jama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da</a:t>
            </a:r>
            <a:r>
              <a:rPr lang="sl-SI" altLang="sr-Latn-RS" sz="3200" dirty="0"/>
              <a:t>n</a:t>
            </a:r>
            <a:r>
              <a:rPr lang="en-US" altLang="sr-Latn-RS" sz="3200" dirty="0"/>
              <a:t>as je </a:t>
            </a:r>
            <a:r>
              <a:rPr lang="en-US" altLang="sr-Latn-RS" sz="3200" dirty="0" err="1" smtClean="0"/>
              <a:t>pri</a:t>
            </a:r>
            <a:r>
              <a:rPr lang="sr-Latn-ME" altLang="sr-Latn-RS" sz="3200" dirty="0" smtClean="0"/>
              <a:t>l</a:t>
            </a:r>
            <a:r>
              <a:rPr lang="en-US" altLang="sr-Latn-RS" sz="3200" dirty="0" err="1" smtClean="0"/>
              <a:t>ika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da se </a:t>
            </a:r>
            <a:r>
              <a:rPr lang="en-US" altLang="sr-Latn-RS" sz="3200" dirty="0" err="1"/>
              <a:t>podvrgne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kritici</a:t>
            </a:r>
            <a:r>
              <a:rPr lang="en-US" altLang="sr-Latn-RS" sz="3200" dirty="0"/>
              <a:t> c</a:t>
            </a:r>
            <a:r>
              <a:rPr lang="sl-SI" altLang="sr-Latn-RS" sz="3200" dirty="0"/>
              <a:t>j</a:t>
            </a:r>
            <a:r>
              <a:rPr lang="en-US" altLang="sr-Latn-RS" sz="3200" dirty="0" err="1"/>
              <a:t>okupna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vladina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socijaln</a:t>
            </a:r>
            <a:r>
              <a:rPr lang="sr-Latn-ME" altLang="sr-Latn-RS" sz="3200" dirty="0" smtClean="0"/>
              <a:t>a i </a:t>
            </a:r>
            <a:r>
              <a:rPr lang="en-US" altLang="sr-Latn-RS" sz="3200" dirty="0" err="1" smtClean="0"/>
              <a:t>ekonomska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politika</a:t>
            </a:r>
            <a:r>
              <a:rPr lang="en-US" altLang="sr-Latn-RS" sz="3200" dirty="0"/>
              <a:t>. </a:t>
            </a:r>
            <a:endParaRPr lang="sr-Latn-ME" altLang="sr-Latn-RS" sz="32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Kada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pretresaju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dr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avni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rashodi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diskutuje</a:t>
            </a:r>
            <a:r>
              <a:rPr lang="en-US" altLang="sr-Latn-RS" sz="3200" dirty="0"/>
              <a:t>, o </a:t>
            </a:r>
            <a:r>
              <a:rPr lang="en-US" altLang="sr-Latn-RS" sz="3200" dirty="0" err="1"/>
              <a:t>prihodima</a:t>
            </a:r>
            <a:r>
              <a:rPr lang="en-US" altLang="sr-Latn-RS" sz="3200" dirty="0"/>
              <a:t>, u </a:t>
            </a:r>
            <a:r>
              <a:rPr lang="en-US" altLang="sr-Latn-RS" sz="3200" dirty="0" err="1"/>
              <a:t>stvari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diskusija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vodi</a:t>
            </a:r>
            <a:r>
              <a:rPr lang="en-US" altLang="sr-Latn-RS" sz="3200" dirty="0"/>
              <a:t> o </a:t>
            </a:r>
            <a:r>
              <a:rPr lang="en-US" altLang="sr-Latn-RS" sz="3200" dirty="0" err="1"/>
              <a:t>upravi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sudovima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vojsci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privredi</a:t>
            </a:r>
            <a:r>
              <a:rPr lang="en-US" altLang="sr-Latn-RS" sz="3200" dirty="0"/>
              <a:t>, </a:t>
            </a:r>
            <a:r>
              <a:rPr lang="en-US" altLang="sr-Latn-RS" sz="3200" dirty="0" err="1" smtClean="0"/>
              <a:t>pr</a:t>
            </a:r>
            <a:r>
              <a:rPr lang="sr-Latn-ME" altLang="sr-Latn-RS" sz="3200" dirty="0" smtClean="0"/>
              <a:t>o</a:t>
            </a:r>
            <a:r>
              <a:rPr lang="en-US" altLang="sr-Latn-RS" sz="3200" dirty="0" err="1" smtClean="0"/>
              <a:t>sv</a:t>
            </a:r>
            <a:r>
              <a:rPr lang="sr-Latn-ME" altLang="sr-Latn-RS" sz="3200" dirty="0" smtClean="0"/>
              <a:t>j</a:t>
            </a:r>
            <a:r>
              <a:rPr lang="en-US" altLang="sr-Latn-RS" sz="3200" dirty="0" err="1" smtClean="0"/>
              <a:t>eti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itd</a:t>
            </a:r>
            <a:r>
              <a:rPr lang="en-US" altLang="sr-Latn-RS" sz="3200" dirty="0"/>
              <a:t>.</a:t>
            </a:r>
            <a:endParaRPr lang="sr-Latn-ME" altLang="sr-Latn-RS" sz="32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/>
              <a:t>To je </a:t>
            </a:r>
            <a:r>
              <a:rPr lang="en-US" altLang="sr-Latn-RS" sz="3200" dirty="0" err="1"/>
              <a:t>najpog</a:t>
            </a:r>
            <a:r>
              <a:rPr lang="sl-SI" altLang="sr-Latn-RS" sz="3200" dirty="0"/>
              <a:t>o</a:t>
            </a:r>
            <a:r>
              <a:rPr lang="en-US" altLang="sr-Latn-RS" sz="3200" dirty="0" err="1"/>
              <a:t>dniji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momenat</a:t>
            </a:r>
            <a:r>
              <a:rPr lang="en-US" altLang="sr-Latn-RS" sz="3200" dirty="0"/>
              <a:t> da se od </a:t>
            </a:r>
            <a:r>
              <a:rPr lang="en-US" altLang="sr-Latn-RS" sz="3200" dirty="0" err="1"/>
              <a:t>ministara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potra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,</a:t>
            </a:r>
            <a:r>
              <a:rPr lang="sl-SI" altLang="sr-Latn-RS" sz="3200" dirty="0"/>
              <a:t>,</a:t>
            </a:r>
            <a:r>
              <a:rPr lang="en-US" altLang="sr-Latn-RS" sz="3200" dirty="0" err="1"/>
              <a:t>polaganje</a:t>
            </a:r>
            <a:r>
              <a:rPr lang="en-US" altLang="sr-Latn-RS" sz="3200" dirty="0"/>
              <a:t>" </a:t>
            </a:r>
            <a:r>
              <a:rPr lang="en-US" altLang="sr-Latn-RS" sz="3200" dirty="0" err="1" smtClean="0"/>
              <a:t>ra</a:t>
            </a:r>
            <a:r>
              <a:rPr lang="sl-SI" altLang="sr-Latn-RS" sz="3200" dirty="0" smtClean="0"/>
              <a:t>č</a:t>
            </a:r>
            <a:r>
              <a:rPr lang="en-US" altLang="sr-Latn-RS" sz="3200" dirty="0" smtClean="0"/>
              <a:t>u</a:t>
            </a:r>
            <a:r>
              <a:rPr lang="sl-SI" altLang="sr-Latn-RS" sz="3200" dirty="0"/>
              <a:t>n</a:t>
            </a:r>
            <a:r>
              <a:rPr lang="en-US" altLang="sr-Latn-RS" sz="3200" dirty="0"/>
              <a:t>a</a:t>
            </a:r>
            <a:r>
              <a:rPr lang="sl-SI" altLang="sr-Latn-RS" sz="3200" dirty="0"/>
              <a:t>.</a:t>
            </a:r>
            <a:r>
              <a:rPr lang="en-US" altLang="sr-Latn-RS" sz="3200" dirty="0"/>
              <a:t> </a:t>
            </a:r>
            <a:endParaRPr lang="sr-Latn-ME" altLang="sr-Latn-RS" sz="32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smtClean="0"/>
              <a:t>Na</a:t>
            </a:r>
            <a:r>
              <a:rPr lang="sl-SI" altLang="sr-Latn-RS" sz="3200" dirty="0" smtClean="0"/>
              <a:t>č</a:t>
            </a:r>
            <a:r>
              <a:rPr lang="en-US" altLang="sr-Latn-RS" sz="3200" dirty="0" smtClean="0"/>
              <a:t>e</a:t>
            </a:r>
            <a:r>
              <a:rPr lang="sl-SI" altLang="sr-Latn-RS" sz="3200" dirty="0"/>
              <a:t>l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debata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pokazuje</a:t>
            </a:r>
            <a:r>
              <a:rPr lang="en-US" altLang="sr-Latn-RS" sz="3200" dirty="0"/>
              <a:t> da je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 </a:t>
            </a:r>
            <a:r>
              <a:rPr lang="en-US" altLang="sr-Latn-RS" sz="3200" dirty="0" err="1"/>
              <a:t>postao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sna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no</a:t>
            </a:r>
            <a:r>
              <a:rPr lang="sl-SI" altLang="sr-Latn-RS" sz="3200" dirty="0" smtClean="0"/>
              <a:t> </a:t>
            </a:r>
            <a:r>
              <a:rPr lang="en-US" altLang="sr-Latn-RS" sz="3200" dirty="0" err="1" smtClean="0"/>
              <a:t>politi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ko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oru</a:t>
            </a:r>
            <a:r>
              <a:rPr lang="sl-SI" altLang="sr-Latn-RS" sz="3200" dirty="0"/>
              <a:t>dj</a:t>
            </a:r>
            <a:r>
              <a:rPr lang="en-US" altLang="sr-Latn-RS" sz="3200" dirty="0"/>
              <a:t>e u </a:t>
            </a:r>
            <a:r>
              <a:rPr lang="en-US" altLang="sr-Latn-RS" sz="3200" dirty="0" err="1"/>
              <a:t>zapadnim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zemljama</a:t>
            </a:r>
            <a:r>
              <a:rPr lang="en-US" altLang="sr-Latn-RS" sz="3200" dirty="0"/>
              <a:t>, </a:t>
            </a:r>
            <a:r>
              <a:rPr lang="en-US" altLang="sr-Latn-RS" sz="3200" dirty="0" err="1" smtClean="0"/>
              <a:t>mada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ove</a:t>
            </a:r>
            <a:r>
              <a:rPr lang="en-US" altLang="sr-Latn-RS" sz="3200" dirty="0"/>
              <a:t> debate i </a:t>
            </a:r>
            <a:r>
              <a:rPr lang="en-US" altLang="sr-Latn-RS" sz="3200" dirty="0" err="1"/>
              <a:t>tamo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ve</a:t>
            </a:r>
            <a:r>
              <a:rPr lang="sl-SI" altLang="sr-Latn-RS" sz="3200" dirty="0" smtClean="0"/>
              <a:t>ć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znatno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izgubite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o</a:t>
            </a:r>
            <a:r>
              <a:rPr lang="en-US" altLang="sr-Latn-RS" sz="3200" dirty="0"/>
              <a:t>d </a:t>
            </a:r>
            <a:r>
              <a:rPr lang="en-US" altLang="sr-Latn-RS" sz="3200" dirty="0" err="1"/>
              <a:t>svog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nekada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njeg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sjaja</a:t>
            </a:r>
            <a:r>
              <a:rPr lang="en-US" altLang="sr-Latn-RS" sz="3200" dirty="0" smtClean="0"/>
              <a:t>.</a:t>
            </a:r>
            <a:endParaRPr lang="en-US" altLang="sr-Latn-RS" sz="3200" dirty="0"/>
          </a:p>
          <a:p>
            <a:pPr eaLnBrk="1" hangingPunct="1">
              <a:lnSpc>
                <a:spcPct val="80000"/>
              </a:lnSpc>
            </a:pPr>
            <a:endParaRPr lang="en-US" altLang="sr-Latn-RS" sz="1800" dirty="0"/>
          </a:p>
          <a:p>
            <a:pPr eaLnBrk="1" hangingPunct="1">
              <a:lnSpc>
                <a:spcPct val="80000"/>
              </a:lnSpc>
            </a:pPr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3149234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2732" y="1184856"/>
            <a:ext cx="10581068" cy="4992107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koji</a:t>
            </a:r>
            <a:r>
              <a:rPr lang="en-US" altLang="sr-Latn-RS" sz="3600" dirty="0"/>
              <a:t> je </a:t>
            </a:r>
            <a:r>
              <a:rPr lang="en-US" altLang="sr-Latn-RS" sz="3600" dirty="0" err="1"/>
              <a:t>odobrila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skup</a:t>
            </a:r>
            <a:r>
              <a:rPr lang="sr-Latn-ME" altLang="sr-Latn-RS" sz="3600" dirty="0" smtClean="0"/>
              <a:t>š</a:t>
            </a:r>
            <a:r>
              <a:rPr lang="en-US" altLang="sr-Latn-RS" sz="3600" dirty="0" smtClean="0"/>
              <a:t>t</a:t>
            </a:r>
            <a:r>
              <a:rPr lang="sl-SI" altLang="sr-Latn-RS" sz="3600" dirty="0"/>
              <a:t>i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, ne </a:t>
            </a:r>
            <a:r>
              <a:rPr lang="sl-SI" altLang="sr-Latn-RS" sz="3600" dirty="0"/>
              <a:t>m</a:t>
            </a:r>
            <a:r>
              <a:rPr lang="en-US" altLang="sr-Latn-RS" sz="3600" dirty="0" err="1"/>
              <a:t>ora</a:t>
            </a:r>
            <a:r>
              <a:rPr lang="en-US" altLang="sr-Latn-RS" sz="3600" dirty="0"/>
              <a:t> da </a:t>
            </a:r>
            <a:r>
              <a:rPr lang="en-US" altLang="sr-Latn-RS" sz="3600" dirty="0" err="1"/>
              <a:t>bude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isti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koji</a:t>
            </a:r>
            <a:r>
              <a:rPr lang="en-US" altLang="sr-Latn-RS" sz="3600" dirty="0"/>
              <a:t> je </a:t>
            </a:r>
            <a:r>
              <a:rPr lang="en-US" altLang="sr-Latn-RS" sz="3600" dirty="0" err="1" smtClean="0"/>
              <a:t>predlo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ila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vlada</a:t>
            </a:r>
            <a:r>
              <a:rPr lang="en-US" altLang="sr-Latn-RS" sz="3600" dirty="0"/>
              <a:t>.</a:t>
            </a:r>
            <a:endParaRPr lang="sr-Latn-ME" altLang="sr-Latn-RS" sz="3600" dirty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/>
              <a:t>U </a:t>
            </a:r>
            <a:r>
              <a:rPr lang="en-US" altLang="sr-Latn-RS" sz="3600" dirty="0" err="1"/>
              <a:t>fazi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dono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enja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</a:t>
            </a:r>
            <a:r>
              <a:rPr lang="en-US" altLang="sr-Latn-RS" sz="3600" dirty="0"/>
              <a:t>, </a:t>
            </a:r>
            <a:r>
              <a:rPr lang="sl-SI" altLang="sr-Latn-RS" sz="3600" dirty="0"/>
              <a:t>vl</a:t>
            </a:r>
            <a:r>
              <a:rPr lang="en-US" altLang="sr-Latn-RS" sz="3600" dirty="0" err="1"/>
              <a:t>adin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edlog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mo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/>
              <a:t>pretrp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eti</a:t>
            </a:r>
            <a:r>
              <a:rPr lang="en-US" altLang="sr-Latn-RS" sz="3600" dirty="0"/>
              <a:t> </a:t>
            </a:r>
            <a:r>
              <a:rPr lang="sr-Latn-ME" altLang="sr-Latn-RS" sz="3600" dirty="0" err="1" smtClean="0"/>
              <a:t>i</a:t>
            </a:r>
            <a:r>
              <a:rPr lang="en-US" altLang="sr-Latn-RS" sz="3600" dirty="0" err="1" smtClean="0"/>
              <a:t>zm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ene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zbog</a:t>
            </a:r>
            <a:r>
              <a:rPr lang="en-US" altLang="sr-Latn-RS" sz="3600" dirty="0"/>
              <a:t> toga </a:t>
            </a:r>
            <a:r>
              <a:rPr lang="en-US" altLang="sr-Latn-RS" sz="3600" dirty="0" err="1"/>
              <a:t>jer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poslanici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imaju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pravo</a:t>
            </a:r>
            <a:r>
              <a:rPr lang="en-US" altLang="sr-Latn-RS" sz="3600" dirty="0"/>
              <a:t> d</a:t>
            </a:r>
            <a:r>
              <a:rPr lang="sl-SI" altLang="sr-Latn-RS" sz="3600" dirty="0"/>
              <a:t>a</a:t>
            </a:r>
            <a:r>
              <a:rPr lang="en-US" altLang="sr-Latn-RS" sz="3600" dirty="0"/>
              <a:t> u </a:t>
            </a:r>
            <a:r>
              <a:rPr lang="en-US" altLang="sr-Latn-RS" sz="3600" dirty="0" err="1"/>
              <a:t>odbor</a:t>
            </a:r>
            <a:r>
              <a:rPr lang="sl-SI" altLang="sr-Latn-RS" sz="3600" dirty="0"/>
              <a:t>im</a:t>
            </a:r>
            <a:r>
              <a:rPr lang="en-US" altLang="sr-Latn-RS" sz="3600" dirty="0"/>
              <a:t>a,</a:t>
            </a:r>
            <a:r>
              <a:rPr lang="sl-SI" altLang="sr-Latn-RS" sz="3600" dirty="0"/>
              <a:t> </a:t>
            </a:r>
            <a:r>
              <a:rPr lang="en-US" altLang="sr-Latn-RS" sz="3600" dirty="0" err="1"/>
              <a:t>ili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plenumu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(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to </a:t>
            </a:r>
            <a:r>
              <a:rPr lang="en-US" altLang="sr-Latn-RS" sz="3600" dirty="0" err="1"/>
              <a:t>sve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zavisi</a:t>
            </a:r>
            <a:r>
              <a:rPr lang="en-US" altLang="sr-Latn-RS" sz="3600" dirty="0"/>
              <a:t> od </a:t>
            </a:r>
            <a:r>
              <a:rPr lang="en-US" altLang="sr-Latn-RS" sz="3600" dirty="0" err="1" smtClean="0"/>
              <a:t>skup</a:t>
            </a:r>
            <a:r>
              <a:rPr lang="sr-Latn-ME" altLang="sr-Latn-RS" sz="3600" dirty="0" smtClean="0"/>
              <a:t>š</a:t>
            </a:r>
            <a:r>
              <a:rPr lang="en-US" altLang="sr-Latn-RS" sz="3600" dirty="0" err="1" smtClean="0"/>
              <a:t>tinskih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poslovnika</a:t>
            </a:r>
            <a:r>
              <a:rPr lang="en-US" altLang="sr-Latn-RS" sz="3600" dirty="0"/>
              <a:t>) </a:t>
            </a:r>
            <a:r>
              <a:rPr lang="en-US" altLang="sr-Latn-RS" sz="3600" dirty="0" err="1" smtClean="0"/>
              <a:t>vr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izm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ene</a:t>
            </a:r>
            <a:r>
              <a:rPr lang="en-US" altLang="sr-Latn-RS" sz="3600" dirty="0"/>
              <a:t>, da </a:t>
            </a:r>
            <a:r>
              <a:rPr lang="en-US" altLang="sr-Latn-RS" sz="3600" dirty="0" err="1"/>
              <a:t>podnose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amandmane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vladin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edlog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eta.</a:t>
            </a:r>
            <a:endParaRPr lang="en-US" altLang="sr-Latn-RS" sz="3600" dirty="0"/>
          </a:p>
        </p:txBody>
      </p:sp>
    </p:spTree>
    <p:extLst>
      <p:ext uri="{BB962C8B-B14F-4D97-AF65-F5344CB8AC3E}">
        <p14:creationId xmlns:p14="http://schemas.microsoft.com/office/powerpoint/2010/main" xmlns="" val="3506863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0006" y="1056068"/>
            <a:ext cx="10503794" cy="512089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 smtClean="0"/>
              <a:t>Nakon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to </a:t>
            </a:r>
            <a:r>
              <a:rPr lang="en-US" altLang="sr-Latn-RS" sz="3600" dirty="0"/>
              <a:t>je </a:t>
            </a:r>
            <a:r>
              <a:rPr lang="en-US" altLang="sr-Latn-RS" sz="3600" dirty="0" err="1" smtClean="0"/>
              <a:t>predstavni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ko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t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elo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usvojilo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</a:t>
            </a:r>
            <a:r>
              <a:rPr lang="en-US" altLang="sr-Latn-RS" sz="3600" dirty="0"/>
              <a:t>, on se </a:t>
            </a:r>
            <a:r>
              <a:rPr lang="en-US" altLang="sr-Latn-RS" sz="3600" dirty="0" err="1"/>
              <a:t>objavlju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e, </a:t>
            </a:r>
            <a:r>
              <a:rPr lang="en-US" altLang="sr-Latn-RS" sz="3600" dirty="0" err="1"/>
              <a:t>saglasno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na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elu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javnosti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</a:t>
            </a:r>
            <a:r>
              <a:rPr lang="en-US" altLang="sr-Latn-RS" sz="3600" dirty="0"/>
              <a:t>. </a:t>
            </a:r>
            <a:endParaRPr lang="sr-Latn-ME" altLang="sr-Latn-RS" sz="3600" dirty="0"/>
          </a:p>
          <a:p>
            <a:pPr algn="just" eaLnBrk="1" hangingPunct="1">
              <a:lnSpc>
                <a:spcPct val="90000"/>
              </a:lnSpc>
            </a:pPr>
            <a:r>
              <a:rPr lang="sr-Latn-ME" altLang="sr-Latn-RS" sz="3600" dirty="0"/>
              <a:t>Z</a:t>
            </a:r>
            <a:r>
              <a:rPr lang="en-US" altLang="sr-Latn-RS" sz="3600" dirty="0" err="1"/>
              <a:t>akon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propisuje</a:t>
            </a:r>
            <a:r>
              <a:rPr lang="en-US" altLang="sr-Latn-RS" sz="3600" dirty="0"/>
              <a:t> da se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že</a:t>
            </a:r>
            <a:r>
              <a:rPr lang="en-US" altLang="sr-Latn-RS" sz="3600" dirty="0"/>
              <a:t>t u c</a:t>
            </a:r>
            <a:r>
              <a:rPr lang="sl-SI" altLang="sr-Latn-RS" sz="3600" dirty="0"/>
              <a:t>je</a:t>
            </a:r>
            <a:r>
              <a:rPr lang="en-US" altLang="sr-Latn-RS" sz="3600" dirty="0" err="1"/>
              <a:t>lini</a:t>
            </a:r>
            <a:r>
              <a:rPr lang="sl-SI" altLang="sr-Latn-RS" sz="3600" dirty="0"/>
              <a:t> </a:t>
            </a:r>
            <a:r>
              <a:rPr lang="sl-SI" altLang="sr-Latn-RS" sz="3600" dirty="0" smtClean="0"/>
              <a:t>mora 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staviti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uvid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svakome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</a:t>
            </a:r>
            <a:r>
              <a:rPr lang="en-US" altLang="sr-Latn-RS" sz="3600" dirty="0"/>
              <a:t> je </a:t>
            </a:r>
            <a:r>
              <a:rPr lang="en-US" altLang="sr-Latn-RS" sz="3600" dirty="0" err="1"/>
              <a:t>zainteresovan</a:t>
            </a:r>
            <a:r>
              <a:rPr lang="en-US" altLang="sr-Latn-RS" sz="3600" dirty="0"/>
              <a:t> da se </a:t>
            </a:r>
            <a:r>
              <a:rPr lang="en-US" altLang="sr-Latn-RS" sz="3600" dirty="0" err="1"/>
              <a:t>upozna</a:t>
            </a:r>
            <a:r>
              <a:rPr lang="en-US" altLang="sr-Latn-RS" sz="3600" dirty="0"/>
              <a:t> s </a:t>
            </a:r>
            <a:r>
              <a:rPr lang="en-US" altLang="sr-Latn-RS" sz="3600" dirty="0" err="1"/>
              <a:t>njegovim</a:t>
            </a:r>
            <a:r>
              <a:rPr lang="en-US" altLang="sr-Latn-RS" sz="3600" dirty="0"/>
              <a:t> sad</a:t>
            </a:r>
            <a:r>
              <a:rPr lang="sl-SI" altLang="sr-Latn-RS" sz="3600" dirty="0" smtClean="0"/>
              <a:t>rž</a:t>
            </a:r>
            <a:r>
              <a:rPr lang="en-US" altLang="sr-Latn-RS" sz="3600" dirty="0" err="1" smtClean="0"/>
              <a:t>ajem</a:t>
            </a:r>
            <a:r>
              <a:rPr lang="sr-Latn-ME" altLang="sr-Latn-RS" sz="3600" dirty="0" smtClean="0"/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smtClean="0"/>
              <a:t> </a:t>
            </a:r>
            <a:r>
              <a:rPr lang="en-US" altLang="sr-Latn-RS" sz="3600" dirty="0"/>
              <a:t>Pored toga, u </a:t>
            </a:r>
            <a:r>
              <a:rPr lang="sl-SI" altLang="sr-Latn-RS" sz="3600" dirty="0"/>
              <a:t>s</a:t>
            </a:r>
            <a:r>
              <a:rPr lang="en-US" altLang="sr-Latn-RS" sz="3600" dirty="0" err="1" smtClean="0"/>
              <a:t>lu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b</a:t>
            </a:r>
            <a:r>
              <a:rPr lang="sl-SI" altLang="sr-Latn-RS" sz="3600" dirty="0"/>
              <a:t>e</a:t>
            </a:r>
            <a:r>
              <a:rPr lang="en-US" altLang="sr-Latn-RS" sz="3600" dirty="0"/>
              <a:t>nom </a:t>
            </a:r>
            <a:r>
              <a:rPr lang="sl-SI" altLang="sr-Latn-RS" sz="3600" dirty="0"/>
              <a:t>l</a:t>
            </a:r>
            <a:r>
              <a:rPr lang="en-US" altLang="sr-Latn-RS" sz="3600" dirty="0" err="1"/>
              <a:t>istu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objav</a:t>
            </a:r>
            <a:r>
              <a:rPr lang="sl-SI" altLang="sr-Latn-RS" sz="3600" dirty="0"/>
              <a:t>l</a:t>
            </a:r>
            <a:r>
              <a:rPr lang="en-US" altLang="sr-Latn-RS" sz="3600" dirty="0" err="1"/>
              <a:t>juje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zakon</a:t>
            </a:r>
            <a:r>
              <a:rPr lang="en-US" altLang="sr-Latn-RS" sz="3600" dirty="0"/>
              <a:t> </a:t>
            </a:r>
            <a:r>
              <a:rPr lang="sr-Latn-ME" altLang="sr-Latn-RS" sz="3600" dirty="0" smtClean="0"/>
              <a:t>o budžetu </a:t>
            </a:r>
            <a:r>
              <a:rPr lang="en-US" altLang="sr-Latn-RS" sz="3600" dirty="0" err="1" smtClean="0"/>
              <a:t>koji</a:t>
            </a:r>
            <a:r>
              <a:rPr lang="sl-SI" altLang="sr-Latn-RS" sz="3600" dirty="0" smtClean="0"/>
              <a:t> </a:t>
            </a:r>
            <a:r>
              <a:rPr lang="en-US" altLang="sr-Latn-RS" sz="3600" dirty="0" err="1"/>
              <a:t>prati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usvajanje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</a:t>
            </a:r>
            <a:r>
              <a:rPr lang="sr-Latn-ME" altLang="sr-Latn-RS" sz="3600" dirty="0" smtClean="0"/>
              <a:t>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pozicij</a:t>
            </a:r>
            <a:r>
              <a:rPr lang="sr-Latn-ME" altLang="sr-Latn-RS" sz="3600" dirty="0" smtClean="0"/>
              <a:t>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prihoda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rashoda</a:t>
            </a:r>
            <a:r>
              <a:rPr lang="en-US" altLang="sr-Latn-RS" sz="3600" dirty="0"/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en-US" altLang="sr-Latn-RS" sz="3600" dirty="0"/>
          </a:p>
        </p:txBody>
      </p:sp>
    </p:spTree>
    <p:extLst>
      <p:ext uri="{BB962C8B-B14F-4D97-AF65-F5344CB8AC3E}">
        <p14:creationId xmlns:p14="http://schemas.microsoft.com/office/powerpoint/2010/main" xmlns="" val="1642126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sr-Latn-RS" sz="3200" b="1" dirty="0"/>
              <a:t>IZVRSENJE</a:t>
            </a:r>
            <a:r>
              <a:rPr lang="en-US" altLang="sr-Latn-RS" sz="3200" b="1" dirty="0" smtClean="0"/>
              <a:t>,</a:t>
            </a:r>
            <a:r>
              <a:rPr lang="sr-Latn-ME" altLang="sr-Latn-RS" sz="3200" b="1" dirty="0" smtClean="0"/>
              <a:t> </a:t>
            </a:r>
            <a:r>
              <a:rPr lang="en-US" altLang="sr-Latn-RS" sz="3200" b="1" dirty="0" smtClean="0"/>
              <a:t>KONTROLA</a:t>
            </a:r>
            <a:r>
              <a:rPr lang="sl-SI" altLang="sr-Latn-RS" sz="3200" b="1" dirty="0" smtClean="0"/>
              <a:t> </a:t>
            </a:r>
            <a:r>
              <a:rPr lang="en-US" altLang="sr-Latn-RS" sz="3200" b="1" dirty="0"/>
              <a:t>IZVRSENJA I ZAVRSNI RACUN BUDZETA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sr-Latn-RS" dirty="0"/>
              <a:t>I. IZVR</a:t>
            </a:r>
            <a:r>
              <a:rPr lang="sl-SI" altLang="sr-Latn-RS" dirty="0"/>
              <a:t>S</a:t>
            </a:r>
            <a:r>
              <a:rPr lang="en-US" altLang="sr-Latn-RS" dirty="0"/>
              <a:t>ENJE BUD</a:t>
            </a:r>
            <a:r>
              <a:rPr lang="sl-SI" altLang="sr-Latn-RS" dirty="0"/>
              <a:t>Z</a:t>
            </a:r>
            <a:r>
              <a:rPr lang="en-US" altLang="sr-Latn-RS" dirty="0"/>
              <a:t>ETA - FAZA SPROVODENJA BUD</a:t>
            </a:r>
            <a:r>
              <a:rPr lang="sr-Latn-ME" altLang="sr-Latn-RS" dirty="0"/>
              <a:t>ž</a:t>
            </a:r>
            <a:r>
              <a:rPr lang="en-US" altLang="sr-Latn-RS" dirty="0" smtClean="0"/>
              <a:t>ET</a:t>
            </a:r>
            <a:r>
              <a:rPr lang="sr-Latn-ME" altLang="sr-Latn-RS" dirty="0" smtClean="0"/>
              <a:t>A </a:t>
            </a:r>
            <a:endParaRPr lang="en-US" altLang="sr-Latn-RS" dirty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/>
              <a:t>Kada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pred</a:t>
            </a:r>
            <a:r>
              <a:rPr lang="sl-SI" altLang="sr-Latn-RS" sz="3200" dirty="0"/>
              <a:t>stav</a:t>
            </a:r>
            <a:r>
              <a:rPr lang="en-US" altLang="sr-Latn-RS" sz="3200" dirty="0" err="1" smtClean="0"/>
              <a:t>ni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ki</a:t>
            </a:r>
            <a:r>
              <a:rPr lang="en-US" altLang="sr-Latn-RS" sz="3200" dirty="0" smtClean="0"/>
              <a:t> </a:t>
            </a:r>
            <a:r>
              <a:rPr lang="sr-Latn-ME" altLang="sr-Latn-RS" sz="3200" dirty="0" smtClean="0"/>
              <a:t>dom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usvoji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prihvati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</a:t>
            </a:r>
            <a:r>
              <a:rPr lang="sl-SI" altLang="sr-Latn-RS" sz="3200" dirty="0"/>
              <a:t>ij</a:t>
            </a:r>
            <a:r>
              <a:rPr lang="en-US" altLang="sr-Latn-RS" sz="3200" dirty="0" err="1"/>
              <a:t>edlog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prelazi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sl</a:t>
            </a:r>
            <a:r>
              <a:rPr lang="sl-SI" altLang="sr-Latn-RS" sz="3200" dirty="0"/>
              <a:t>ij</a:t>
            </a:r>
            <a:r>
              <a:rPr lang="en-US" altLang="sr-Latn-RS" sz="3200" dirty="0" err="1" smtClean="0"/>
              <a:t>ede</a:t>
            </a:r>
            <a:r>
              <a:rPr lang="sr-Latn-ME" altLang="sr-Latn-RS" sz="3200" dirty="0" smtClean="0"/>
              <a:t>ć</a:t>
            </a:r>
            <a:r>
              <a:rPr lang="en-US" altLang="sr-Latn-RS" sz="3200" dirty="0" smtClean="0"/>
              <a:t>u </a:t>
            </a:r>
            <a:r>
              <a:rPr lang="en-US" altLang="sr-Latn-RS" sz="3200" dirty="0" err="1"/>
              <a:t>fazu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</a:t>
            </a:r>
            <a:r>
              <a:rPr lang="sr-Latn-ME" altLang="sr-Latn-RS" sz="3200" dirty="0" smtClean="0"/>
              <a:t> - izvršenje</a:t>
            </a:r>
            <a:r>
              <a:rPr lang="en-US" altLang="sr-Latn-RS" sz="3200" dirty="0" smtClean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sl-SI" altLang="sr-Latn-RS" sz="3200" dirty="0" smtClean="0"/>
              <a:t>I</a:t>
            </a:r>
            <a:r>
              <a:rPr lang="en-US" altLang="sr-Latn-RS" sz="3200" dirty="0" err="1"/>
              <a:t>zvrsen</a:t>
            </a:r>
            <a:r>
              <a:rPr lang="sl-SI" altLang="sr-Latn-RS" sz="3200" dirty="0"/>
              <a:t>j</a:t>
            </a:r>
            <a:r>
              <a:rPr lang="en-US" altLang="sr-Latn-RS" sz="3200" dirty="0"/>
              <a:t>e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/>
              <a:t>u d</a:t>
            </a:r>
            <a:r>
              <a:rPr lang="sr-Latn-ME" altLang="sr-Latn-RS" sz="3200" dirty="0"/>
              <a:t>i</a:t>
            </a:r>
            <a:r>
              <a:rPr lang="en-US" altLang="sr-Latn-RS" sz="3200" dirty="0" err="1" smtClean="0"/>
              <a:t>nami</a:t>
            </a:r>
            <a:r>
              <a:rPr lang="sr-Latn-ME" altLang="sr-Latn-RS" sz="3200" dirty="0"/>
              <a:t>č</a:t>
            </a:r>
            <a:r>
              <a:rPr lang="en-US" altLang="sr-Latn-RS" sz="3200" dirty="0" err="1" smtClean="0"/>
              <a:t>kom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smislu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zna</a:t>
            </a:r>
            <a:r>
              <a:rPr lang="sl-SI" altLang="sr-Latn-RS" sz="3200" dirty="0" smtClean="0"/>
              <a:t>či</a:t>
            </a:r>
            <a:r>
              <a:rPr lang="en-US" altLang="sr-Latn-RS" sz="3200" dirty="0"/>
              <a:t>, u </a:t>
            </a:r>
            <a:r>
              <a:rPr lang="en-US" altLang="sr-Latn-RS" sz="3200" dirty="0" err="1"/>
              <a:t>stvari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sprovod</a:t>
            </a:r>
            <a:r>
              <a:rPr lang="sl-SI" altLang="sr-Latn-RS" sz="3200" dirty="0"/>
              <a:t>j</a:t>
            </a:r>
            <a:r>
              <a:rPr lang="en-US" altLang="sr-Latn-RS" sz="3200" dirty="0" err="1"/>
              <a:t>enje</a:t>
            </a:r>
            <a:r>
              <a:rPr lang="en-US" altLang="sr-Latn-RS" sz="3200" dirty="0"/>
              <a:t> u</a:t>
            </a:r>
            <a:r>
              <a:rPr lang="sl-SI" altLang="sr-Latn-RS" sz="3200" dirty="0"/>
              <a:t> 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ivot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zacrtane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usvojene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politike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odnosno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ostvarivanje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javnih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prihoda</a:t>
            </a:r>
            <a:r>
              <a:rPr lang="en-US" altLang="sr-Latn-RS" sz="3200" dirty="0"/>
              <a:t>, s </a:t>
            </a:r>
            <a:r>
              <a:rPr lang="en-US" altLang="sr-Latn-RS" sz="3200" dirty="0" err="1"/>
              <a:t>jedne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finansiranje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odred</a:t>
            </a:r>
            <a:r>
              <a:rPr lang="sl-SI" altLang="sr-Latn-RS" sz="3200" dirty="0"/>
              <a:t>j</a:t>
            </a:r>
            <a:r>
              <a:rPr lang="en-US" altLang="sr-Latn-RS" sz="3200" dirty="0" err="1"/>
              <a:t>enih</a:t>
            </a:r>
            <a:r>
              <a:rPr lang="en-US" altLang="sr-Latn-RS" sz="3200" dirty="0"/>
              <a:t> </a:t>
            </a:r>
            <a:r>
              <a:rPr lang="sr-Latn-ME" altLang="sr-Latn-RS" sz="3200" dirty="0" smtClean="0"/>
              <a:t>javnih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potreba</a:t>
            </a:r>
            <a:r>
              <a:rPr lang="en-US" altLang="sr-Latn-RS" sz="3200" dirty="0"/>
              <a:t>, s </a:t>
            </a:r>
            <a:r>
              <a:rPr lang="en-US" altLang="sr-Latn-RS" sz="3200" dirty="0" err="1"/>
              <a:t>druge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strane</a:t>
            </a:r>
            <a:r>
              <a:rPr lang="en-US" altLang="sr-Latn-R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17722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sr-Latn-RS" sz="3600" dirty="0" err="1" smtClean="0"/>
              <a:t>Izvr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it</a:t>
            </a:r>
            <a:r>
              <a:rPr lang="sl-SI" altLang="sr-Latn-RS" sz="3600" dirty="0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odred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eni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et, </a:t>
            </a:r>
            <a:r>
              <a:rPr lang="en-US" altLang="sr-Latn-RS" sz="3600" dirty="0" err="1" smtClean="0"/>
              <a:t>stati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ki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posmatrano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zna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, u </a:t>
            </a:r>
            <a:r>
              <a:rPr lang="en-US" altLang="sr-Latn-RS" sz="3600" dirty="0" err="1" smtClean="0"/>
              <a:t>stvari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prikupiti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odred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planirana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javna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utro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iti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ih</a:t>
            </a:r>
            <a:r>
              <a:rPr lang="en-US" altLang="sr-Latn-RS" sz="3600" dirty="0" smtClean="0"/>
              <a:t> u one </a:t>
            </a:r>
            <a:r>
              <a:rPr lang="en-US" altLang="sr-Latn-RS" sz="3600" dirty="0" err="1" smtClean="0"/>
              <a:t>nam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ene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korisni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ke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pravce</a:t>
            </a:r>
            <a:r>
              <a:rPr lang="en-US" altLang="sr-Latn-RS" sz="3600" dirty="0" smtClean="0"/>
              <a:t> - </a:t>
            </a:r>
            <a:r>
              <a:rPr lang="en-US" altLang="sr-Latn-RS" sz="3600" dirty="0" err="1" smtClean="0"/>
              <a:t>kako</a:t>
            </a:r>
            <a:r>
              <a:rPr lang="en-US" altLang="sr-Latn-RS" sz="3600" dirty="0" smtClean="0"/>
              <a:t> je to u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bilo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predvid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eno</a:t>
            </a:r>
            <a:r>
              <a:rPr lang="en-US" altLang="sr-Latn-RS" sz="3600" dirty="0" smtClean="0"/>
              <a:t>.</a:t>
            </a:r>
          </a:p>
          <a:p>
            <a:pPr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3476572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59" y="1249251"/>
            <a:ext cx="10658341" cy="492771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err="1" smtClean="0"/>
              <a:t>Izvr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enje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kao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i</a:t>
            </a:r>
            <a:r>
              <a:rPr lang="sr-Latn-ME" altLang="sr-Latn-RS" sz="3600" dirty="0" smtClean="0"/>
              <a:t> </a:t>
            </a:r>
            <a:r>
              <a:rPr lang="en-US" altLang="sr-Latn-RS" sz="3600" dirty="0" err="1" smtClean="0"/>
              <a:t>kod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inicijative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povereno</a:t>
            </a:r>
            <a:r>
              <a:rPr lang="en-US" altLang="sr-Latn-RS" sz="3600" dirty="0"/>
              <a:t> je </a:t>
            </a:r>
            <a:r>
              <a:rPr lang="en-US" altLang="sr-Latn-RS" sz="3600" dirty="0" err="1"/>
              <a:t>organima</a:t>
            </a:r>
            <a:r>
              <a:rPr lang="sl-SI" altLang="sr-Latn-RS" sz="3600" dirty="0"/>
              <a:t> </a:t>
            </a:r>
            <a:r>
              <a:rPr lang="en-US" altLang="sr-Latn-RS" sz="3600" dirty="0" err="1"/>
              <a:t>javne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uprave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koji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sada</a:t>
            </a:r>
            <a:r>
              <a:rPr lang="en-US" altLang="sr-Latn-RS" sz="3600" dirty="0"/>
              <a:t>, s </a:t>
            </a:r>
            <a:r>
              <a:rPr lang="en-US" altLang="sr-Latn-RS" sz="3600" dirty="0" err="1"/>
              <a:t>obzirom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funkcije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obavljaju</a:t>
            </a:r>
            <a:r>
              <a:rPr lang="en-US" altLang="sr-Latn-RS" sz="3600" dirty="0"/>
              <a:t>, d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ele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naredbodavce</a:t>
            </a:r>
            <a:r>
              <a:rPr lang="en-US" altLang="sr-Latn-RS" sz="3600" dirty="0"/>
              <a:t> i </a:t>
            </a:r>
            <a:r>
              <a:rPr lang="en-US" altLang="sr-Latn-RS" sz="3600" dirty="0" err="1"/>
              <a:t>ra</a:t>
            </a:r>
            <a:r>
              <a:rPr lang="sl-SI" altLang="sr-Latn-RS" sz="3600" dirty="0"/>
              <a:t>c</a:t>
            </a:r>
            <a:r>
              <a:rPr lang="en-US" altLang="sr-Latn-RS" sz="3600" dirty="0" err="1" smtClean="0"/>
              <a:t>runopolaga</a:t>
            </a:r>
            <a:r>
              <a:rPr lang="sl-SI" altLang="sr-Latn-RS" sz="3600" dirty="0" smtClean="0"/>
              <a:t>če</a:t>
            </a:r>
            <a:r>
              <a:rPr lang="en-US" altLang="sr-Latn-RS" sz="3600" dirty="0" smtClean="0"/>
              <a:t> </a:t>
            </a:r>
            <a:r>
              <a:rPr lang="sr-Latn-ME" altLang="sr-Latn-RS" sz="3600" dirty="0"/>
              <a:t>. </a:t>
            </a:r>
          </a:p>
          <a:p>
            <a:pPr algn="just" eaLnBrk="1" hangingPunct="1"/>
            <a:r>
              <a:rPr lang="en-US" altLang="sr-Latn-RS" sz="3600" dirty="0" err="1"/>
              <a:t>Organi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pada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odgovornost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izvr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enje</a:t>
            </a:r>
            <a:r>
              <a:rPr lang="en-US" altLang="sr-Latn-RS" sz="3600" dirty="0" smtClean="0"/>
              <a:t> bud</a:t>
            </a:r>
            <a:r>
              <a:rPr lang="sr-Latn-ME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/>
              <a:t>imaju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du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nosti</a:t>
            </a:r>
            <a:r>
              <a:rPr lang="en-US" altLang="sr-Latn-RS" sz="3600" dirty="0"/>
              <a:t>, pored </a:t>
            </a:r>
            <a:r>
              <a:rPr lang="en-US" altLang="sr-Latn-RS" sz="3600" dirty="0" err="1"/>
              <a:t>obaveze</a:t>
            </a:r>
            <a:r>
              <a:rPr lang="en-US" altLang="sr-Latn-RS" sz="3600" dirty="0"/>
              <a:t> da </a:t>
            </a:r>
            <a:r>
              <a:rPr lang="en-US" altLang="sr-Latn-RS" sz="3600" dirty="0" err="1"/>
              <a:t>prikupljaju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prihode</a:t>
            </a:r>
            <a:r>
              <a:rPr lang="en-US" altLang="sr-Latn-RS" sz="3600" dirty="0"/>
              <a:t>, i </a:t>
            </a:r>
            <a:r>
              <a:rPr lang="en-US" altLang="sr-Latn-RS" sz="3600" dirty="0" err="1"/>
              <a:t>pravo</a:t>
            </a:r>
            <a:r>
              <a:rPr lang="en-US" altLang="sr-Latn-RS" sz="3600" dirty="0"/>
              <a:t> da </a:t>
            </a:r>
            <a:r>
              <a:rPr lang="en-US" altLang="sr-Latn-RS" sz="3600" dirty="0" err="1"/>
              <a:t>ih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tro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/>
              <a:t>za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odred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nam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ene</a:t>
            </a:r>
            <a:r>
              <a:rPr lang="en-US" altLang="sr-Latn-RS" sz="3600" dirty="0"/>
              <a:t>, da </a:t>
            </a:r>
            <a:r>
              <a:rPr lang="en-US" altLang="sr-Latn-RS" sz="3600" dirty="0" err="1"/>
              <a:t>vode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evidenciju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pola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u </a:t>
            </a:r>
            <a:r>
              <a:rPr lang="en-US" altLang="sr-Latn-RS" sz="3600" dirty="0" err="1" smtClean="0"/>
              <a:t>ra</a:t>
            </a:r>
            <a:r>
              <a:rPr lang="sl-SI" altLang="sr-Latn-RS" sz="3600" dirty="0" smtClean="0"/>
              <a:t>ču</a:t>
            </a:r>
            <a:r>
              <a:rPr lang="en-US" altLang="sr-Latn-RS" sz="3600" dirty="0"/>
              <a:t>ne o </a:t>
            </a:r>
            <a:r>
              <a:rPr lang="en-US" altLang="sr-Latn-RS" sz="3600" dirty="0" err="1"/>
              <a:t>naplati</a:t>
            </a:r>
            <a:r>
              <a:rPr lang="en-US" altLang="sr-Latn-RS" sz="3600" dirty="0"/>
              <a:t> </a:t>
            </a:r>
            <a:r>
              <a:rPr lang="sr-Latn-ME" altLang="sr-Latn-RS" sz="3600" dirty="0" smtClean="0"/>
              <a:t>javnih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prihoda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izvr</a:t>
            </a:r>
            <a:r>
              <a:rPr lang="sr-Latn-ME" altLang="sr-Latn-RS" sz="3600" dirty="0" smtClean="0"/>
              <a:t>š</a:t>
            </a:r>
            <a:r>
              <a:rPr lang="en-US" altLang="sr-Latn-RS" sz="3600" dirty="0" err="1" smtClean="0"/>
              <a:t>enju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rashoda</a:t>
            </a:r>
            <a:r>
              <a:rPr lang="sl-SI" altLang="sr-Latn-RS" sz="3600" dirty="0"/>
              <a:t>.</a:t>
            </a:r>
            <a:r>
              <a:rPr lang="en-US" altLang="sr-Latn-R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065587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ME" altLang="sr-Latn-RS" sz="3600" b="1" dirty="0" smtClean="0"/>
              <a:t>DONOŠENJE BUDŽETA</a:t>
            </a:r>
            <a:endParaRPr lang="en-US" altLang="sr-Latn-RS" sz="3600" b="1" dirty="0"/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altLang="sr-Latn-RS" sz="3600" dirty="0" smtClean="0"/>
              <a:t>1. PLANIRANJE RASHODA I PRIHODA BUD</a:t>
            </a:r>
            <a:r>
              <a:rPr lang="sr-Latn-ME" altLang="sr-Latn-RS" sz="3600" dirty="0"/>
              <a:t>Ž</a:t>
            </a:r>
            <a:r>
              <a:rPr lang="en-US" altLang="sr-Latn-RS" sz="3600" dirty="0" smtClean="0"/>
              <a:t>ETA</a:t>
            </a:r>
          </a:p>
          <a:p>
            <a:pPr algn="just" eaLnBrk="1" hangingPunct="1"/>
            <a:r>
              <a:rPr lang="en-US" altLang="sr-Latn-RS" sz="3600" dirty="0" smtClean="0"/>
              <a:t>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proces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zakonom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odred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ena</a:t>
            </a:r>
            <a:r>
              <a:rPr lang="en-US" altLang="sr-Latn-RS" sz="3600" dirty="0" smtClean="0"/>
              <a:t> 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elatnost</a:t>
            </a:r>
            <a:r>
              <a:rPr lang="en-US" altLang="sr-Latn-RS" sz="3600" dirty="0" smtClean="0"/>
              <a:t> d</a:t>
            </a:r>
            <a:r>
              <a:rPr lang="sl-SI" altLang="sr-Latn-RS" sz="3600" dirty="0" smtClean="0"/>
              <a:t>rž</a:t>
            </a:r>
            <a:r>
              <a:rPr lang="en-US" altLang="sr-Latn-RS" sz="3600" dirty="0" err="1" smtClean="0"/>
              <a:t>avnih</a:t>
            </a:r>
            <a:r>
              <a:rPr lang="en-US" altLang="sr-Latn-RS" sz="3600" dirty="0" smtClean="0"/>
              <a:t> organa </a:t>
            </a:r>
            <a:r>
              <a:rPr lang="sr-Latn-ME" altLang="sr-Latn-RS" sz="3600" dirty="0" smtClean="0"/>
              <a:t>usmjerena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za</a:t>
            </a:r>
            <a:r>
              <a:rPr lang="en-US" altLang="sr-Latn-RS" sz="3600" dirty="0" smtClean="0"/>
              <a:t> s</a:t>
            </a:r>
            <a:r>
              <a:rPr lang="sl-SI" altLang="sr-Latn-RS" sz="3600" dirty="0" smtClean="0"/>
              <a:t>a</a:t>
            </a:r>
            <a:r>
              <a:rPr lang="en-US" altLang="sr-Latn-RS" sz="3600" dirty="0" err="1" smtClean="0"/>
              <a:t>stav</a:t>
            </a:r>
            <a:r>
              <a:rPr lang="sl-SI" altLang="sr-Latn-RS" sz="3600" dirty="0" smtClean="0"/>
              <a:t>l</a:t>
            </a:r>
            <a:r>
              <a:rPr lang="en-US" altLang="sr-Latn-RS" sz="3600" dirty="0" err="1" smtClean="0"/>
              <a:t>janje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utvrd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ivanje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dono</a:t>
            </a:r>
            <a:r>
              <a:rPr lang="sl-SI" altLang="sr-Latn-RS" sz="3600" dirty="0" smtClean="0"/>
              <a:t>s</a:t>
            </a:r>
            <a:r>
              <a:rPr lang="en-US" altLang="sr-Latn-RS" sz="3600" dirty="0" err="1" smtClean="0"/>
              <a:t>nje</a:t>
            </a:r>
            <a:r>
              <a:rPr lang="en-US" altLang="sr-Latn-RS" sz="3600" dirty="0" smtClean="0"/>
              <a:t> i </a:t>
            </a:r>
            <a:r>
              <a:rPr lang="en-US" altLang="sr-Latn-RS" sz="3600" dirty="0" err="1" smtClean="0"/>
              <a:t>izvr</a:t>
            </a:r>
            <a:r>
              <a:rPr lang="sl-SI" altLang="sr-Latn-RS" sz="3600" dirty="0" smtClean="0"/>
              <a:t>s</a:t>
            </a:r>
            <a:r>
              <a:rPr lang="en-US" altLang="sr-Latn-RS" sz="3600" dirty="0" err="1" smtClean="0"/>
              <a:t>enje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z</a:t>
            </a:r>
            <a:r>
              <a:rPr lang="en-US" altLang="sr-Latn-RS" sz="3600" dirty="0" smtClean="0"/>
              <a:t>eta (</a:t>
            </a:r>
            <a:r>
              <a:rPr lang="en-US" altLang="sr-Latn-RS" sz="3600" dirty="0" err="1" smtClean="0"/>
              <a:t>federacije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federainih</a:t>
            </a:r>
            <a:r>
              <a:rPr lang="en-US" altLang="sr-Latn-RS" sz="3600" dirty="0" smtClean="0"/>
              <a:t> </a:t>
            </a:r>
            <a:r>
              <a:rPr lang="sr-Latn-ME" altLang="sr-Latn-RS" sz="3600" dirty="0" smtClean="0"/>
              <a:t>č</a:t>
            </a:r>
            <a:r>
              <a:rPr lang="en-US" altLang="sr-Latn-RS" sz="3600" dirty="0" err="1" smtClean="0"/>
              <a:t>lanica</a:t>
            </a:r>
            <a:r>
              <a:rPr lang="sr-Latn-ME" altLang="sr-Latn-RS" sz="3600" dirty="0" smtClean="0"/>
              <a:t>,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federaln</a:t>
            </a:r>
            <a:r>
              <a:rPr lang="sl-SI" altLang="sr-Latn-RS" sz="3600" dirty="0" smtClean="0"/>
              <a:t>ih</a:t>
            </a:r>
            <a:r>
              <a:rPr lang="en-US" altLang="sr-Latn-RS" sz="3600" dirty="0" smtClean="0"/>
              <a:t> i </a:t>
            </a:r>
            <a:r>
              <a:rPr lang="en-US" altLang="sr-Latn-RS" sz="3600" dirty="0" err="1" smtClean="0"/>
              <a:t>mesnih</a:t>
            </a:r>
            <a:r>
              <a:rPr lang="en-US" altLang="sr-Latn-RS" sz="3600" dirty="0" smtClean="0"/>
              <a:t> i </a:t>
            </a:r>
            <a:r>
              <a:rPr lang="en-US" altLang="sr-Latn-RS" sz="3600" dirty="0" err="1" smtClean="0"/>
              <a:t>lokalnih</a:t>
            </a:r>
            <a:r>
              <a:rPr lang="en-US" altLang="sr-Latn-RS" sz="3600" dirty="0" smtClean="0"/>
              <a:t> organa </a:t>
            </a:r>
            <a:r>
              <a:rPr lang="en-US" altLang="sr-Latn-RS" sz="3600" dirty="0" err="1" smtClean="0"/>
              <a:t>vlasti</a:t>
            </a:r>
            <a:r>
              <a:rPr lang="en-US" altLang="sr-Latn-RS" sz="36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490217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4248" y="850006"/>
            <a:ext cx="10529552" cy="532695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 smtClean="0"/>
              <a:t>Posebnim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pravnim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propisima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precizno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regulisano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izvr</a:t>
            </a:r>
            <a:r>
              <a:rPr lang="sr-Latn-ME" altLang="sr-Latn-RS" sz="3600" dirty="0" smtClean="0"/>
              <a:t>š</a:t>
            </a:r>
            <a:r>
              <a:rPr lang="en-US" altLang="sr-Latn-RS" sz="3600" dirty="0" err="1" smtClean="0"/>
              <a:t>enje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eta, da bi se </a:t>
            </a:r>
            <a:r>
              <a:rPr lang="en-US" altLang="sr-Latn-RS" sz="3600" dirty="0" err="1" smtClean="0"/>
              <a:t>otklonile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eventualne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nepravilnostr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naplati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utro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ku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sredstava</a:t>
            </a:r>
            <a:r>
              <a:rPr lang="en-US" altLang="sr-Latn-RS" sz="3600" dirty="0" smtClean="0"/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 smtClean="0"/>
              <a:t>Zbog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specifi</a:t>
            </a:r>
            <a:r>
              <a:rPr lang="sl-SI" altLang="sr-Latn-RS" sz="3600" dirty="0" smtClean="0"/>
              <a:t>c</a:t>
            </a:r>
            <a:r>
              <a:rPr lang="en-US" altLang="sr-Latn-RS" sz="3600" dirty="0" err="1" smtClean="0"/>
              <a:t>nosti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poslova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koji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spadaju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nadle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nost</a:t>
            </a:r>
            <a:r>
              <a:rPr lang="en-US" altLang="sr-Latn-RS" sz="3600" dirty="0" smtClean="0"/>
              <a:t> (</a:t>
            </a:r>
            <a:r>
              <a:rPr lang="en-US" altLang="sr-Latn-RS" sz="3600" dirty="0" err="1" smtClean="0"/>
              <a:t>kori</a:t>
            </a:r>
            <a:r>
              <a:rPr lang="sr-Latn-ME" altLang="sr-Latn-RS" sz="3600" dirty="0" smtClean="0"/>
              <a:t>šć</a:t>
            </a:r>
            <a:r>
              <a:rPr lang="en-US" altLang="sr-Latn-RS" sz="3600" dirty="0" err="1" smtClean="0"/>
              <a:t>enje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sredstava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njihova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upotreba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usm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eravanje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kontrola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pravilnog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izvr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enja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</a:t>
            </a:r>
            <a:r>
              <a:rPr lang="sr-Latn-ME" altLang="sr-Latn-RS" sz="3600" dirty="0" smtClean="0"/>
              <a:t>)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ove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funkcije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odvojene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jedna</a:t>
            </a:r>
            <a:r>
              <a:rPr lang="en-US" altLang="sr-Latn-RS" sz="3600" dirty="0" smtClean="0"/>
              <a:t> od </a:t>
            </a:r>
            <a:r>
              <a:rPr lang="en-US" altLang="sr-Latn-RS" sz="3600" dirty="0" err="1" smtClean="0"/>
              <a:t>druge</a:t>
            </a:r>
            <a:r>
              <a:rPr lang="en-US" altLang="sr-Latn-RS" sz="36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sr-Latn-RS" sz="2000" dirty="0"/>
          </a:p>
          <a:p>
            <a:pPr eaLnBrk="1" hangingPunct="1">
              <a:lnSpc>
                <a:spcPct val="90000"/>
              </a:lnSpc>
            </a:pPr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2887868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1030310"/>
            <a:ext cx="10619704" cy="514665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err="1" smtClean="0"/>
              <a:t>Naredbodavci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su</a:t>
            </a:r>
            <a:r>
              <a:rPr lang="en-US" altLang="sr-Latn-RS" sz="3600" dirty="0" smtClean="0"/>
              <a:t> d</a:t>
            </a:r>
            <a:r>
              <a:rPr lang="sl-SI" altLang="sr-Latn-RS" sz="3600" dirty="0" smtClean="0"/>
              <a:t>rž</a:t>
            </a:r>
            <a:r>
              <a:rPr lang="en-US" altLang="sr-Latn-RS" sz="3600" dirty="0" err="1" smtClean="0"/>
              <a:t>avni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organi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koji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imaju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pravo</a:t>
            </a:r>
            <a:r>
              <a:rPr lang="en-US" altLang="sr-Latn-RS" sz="3600" dirty="0" smtClean="0"/>
              <a:t> da </a:t>
            </a:r>
            <a:r>
              <a:rPr lang="en-US" altLang="sr-Latn-RS" sz="3600" dirty="0" err="1" smtClean="0"/>
              <a:t>raspola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u (</a:t>
            </a:r>
            <a:r>
              <a:rPr lang="en-US" altLang="sr-Latn-RS" sz="3600" dirty="0" err="1" smtClean="0"/>
              <a:t>upravljaju</a:t>
            </a:r>
            <a:r>
              <a:rPr lang="en-US" altLang="sr-Latn-RS" sz="3600" dirty="0" smtClean="0"/>
              <a:t>) </a:t>
            </a:r>
            <a:r>
              <a:rPr lang="en-US" altLang="sr-Latn-RS" sz="3600" dirty="0" err="1" smtClean="0"/>
              <a:t>sredstvima</a:t>
            </a:r>
            <a:r>
              <a:rPr lang="en-US" altLang="sr-Latn-RS" sz="3600" dirty="0" smtClean="0"/>
              <a:t> u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etu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odnosno</a:t>
            </a:r>
            <a:r>
              <a:rPr lang="en-US" altLang="sr-Latn-RS" sz="3600" dirty="0" smtClean="0"/>
              <a:t> da </a:t>
            </a:r>
            <a:r>
              <a:rPr lang="en-US" altLang="sr-Latn-RS" sz="3600" dirty="0" err="1" smtClean="0"/>
              <a:t>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tro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e u </a:t>
            </a:r>
            <a:r>
              <a:rPr lang="en-US" altLang="sr-Latn-RS" sz="3600" dirty="0" err="1" smtClean="0"/>
              <a:t>odnosnoj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etskoj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godini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smtClean="0"/>
              <a:t>U </a:t>
            </a:r>
            <a:r>
              <a:rPr lang="en-US" altLang="sr-Latn-RS" sz="3600" dirty="0" err="1" smtClean="0"/>
              <a:t>njihovim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osnovnim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pravima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nalazi</a:t>
            </a:r>
            <a:r>
              <a:rPr lang="en-US" altLang="sr-Latn-RS" sz="3600" dirty="0" smtClean="0"/>
              <a:t> se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pravo</a:t>
            </a:r>
            <a:r>
              <a:rPr lang="en-US" altLang="sr-Latn-RS" sz="3600" dirty="0" smtClean="0"/>
              <a:t> da </a:t>
            </a:r>
            <a:r>
              <a:rPr lang="en-US" altLang="sr-Latn-RS" sz="3600" dirty="0" err="1" smtClean="0"/>
              <a:t>izdaju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naredbe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isplatu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njima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pov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erenih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sredstava</a:t>
            </a:r>
            <a:r>
              <a:rPr lang="en-US" altLang="sr-Latn-R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349605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611" y="1481070"/>
            <a:ext cx="10568189" cy="4695893"/>
          </a:xfrm>
        </p:spPr>
        <p:txBody>
          <a:bodyPr/>
          <a:lstStyle/>
          <a:p>
            <a:pPr algn="just" eaLnBrk="1" hangingPunct="1"/>
            <a:r>
              <a:rPr lang="en-US" altLang="sr-Latn-RS" sz="3600" dirty="0" err="1" smtClean="0"/>
              <a:t>Anga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ovanje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sredstava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mo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 se </a:t>
            </a:r>
            <a:r>
              <a:rPr lang="en-US" altLang="sr-Latn-RS" sz="3600" dirty="0" err="1" smtClean="0"/>
              <a:t>vr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iti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odred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ene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ali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samo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granicama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raspolo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ivih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sredstava</a:t>
            </a:r>
            <a:r>
              <a:rPr lang="en-US" altLang="sr-Latn-RS" sz="3600" dirty="0" smtClean="0"/>
              <a:t> (</a:t>
            </a:r>
            <a:r>
              <a:rPr lang="sr-Latn-ME" altLang="sr-Latn-RS" sz="3600" dirty="0" smtClean="0"/>
              <a:t>ili </a:t>
            </a:r>
            <a:r>
              <a:rPr lang="en-US" altLang="sr-Latn-RS" sz="3600" dirty="0" err="1" smtClean="0"/>
              <a:t>odobrenog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kredita</a:t>
            </a:r>
            <a:r>
              <a:rPr lang="en-US" altLang="sr-Latn-RS" sz="3600" dirty="0" smtClean="0"/>
              <a:t>)</a:t>
            </a:r>
            <a:r>
              <a:rPr lang="sl-SI" altLang="sr-Latn-RS" sz="3600" dirty="0" smtClean="0"/>
              <a:t>.</a:t>
            </a:r>
            <a:r>
              <a:rPr lang="en-US" altLang="sr-Latn-RS" sz="3600" dirty="0" smtClean="0"/>
              <a:t>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smtClean="0"/>
              <a:t>Ne </a:t>
            </a:r>
            <a:r>
              <a:rPr lang="en-US" altLang="sr-Latn-RS" sz="3600" dirty="0" err="1" smtClean="0"/>
              <a:t>mogu</a:t>
            </a:r>
            <a:r>
              <a:rPr lang="en-US" altLang="sr-Latn-RS" sz="3600" dirty="0" smtClean="0"/>
              <a:t> se </a:t>
            </a:r>
            <a:r>
              <a:rPr lang="en-US" altLang="sr-Latn-RS" sz="3600" dirty="0" err="1" smtClean="0"/>
              <a:t>ugovarati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obaveze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isplate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prela</a:t>
            </a:r>
            <a:r>
              <a:rPr lang="sl-SI" altLang="sr-Latn-RS" sz="3600" dirty="0" smtClean="0"/>
              <a:t>z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planirana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sredstva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z</a:t>
            </a:r>
            <a:r>
              <a:rPr lang="en-US" altLang="sr-Latn-RS" sz="3600" dirty="0" smtClean="0"/>
              <a:t>a t</a:t>
            </a:r>
            <a:r>
              <a:rPr lang="sl-SI" altLang="sr-Latn-RS" sz="3600" dirty="0" smtClean="0"/>
              <a:t>u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godinu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odnosno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visinu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odobrenog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kredita</a:t>
            </a:r>
            <a:r>
              <a:rPr lang="en-US" altLang="sr-Latn-RS" sz="3600" dirty="0" smtClean="0"/>
              <a:t>. </a:t>
            </a:r>
          </a:p>
          <a:p>
            <a:pPr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14031968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7127" y="1146220"/>
            <a:ext cx="10516673" cy="5030743"/>
          </a:xfrm>
        </p:spPr>
        <p:txBody>
          <a:bodyPr/>
          <a:lstStyle/>
          <a:p>
            <a:pPr algn="just" eaLnBrk="1" hangingPunct="1"/>
            <a:r>
              <a:rPr lang="en-US" altLang="sr-Latn-RS" sz="3600" dirty="0" err="1" smtClean="0"/>
              <a:t>Naredbodavac</a:t>
            </a:r>
            <a:r>
              <a:rPr lang="en-US" altLang="sr-Latn-RS" sz="3600" dirty="0" smtClean="0"/>
              <a:t> je du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an da se </a:t>
            </a:r>
            <a:r>
              <a:rPr lang="en-US" altLang="sr-Latn-RS" sz="3600" dirty="0" err="1" smtClean="0"/>
              <a:t>stara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o </a:t>
            </a:r>
            <a:r>
              <a:rPr lang="en-US" altLang="sr-Latn-RS" sz="3600" dirty="0" err="1" smtClean="0"/>
              <a:t>ostvarenju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potpune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blagovremene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naplate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prihoda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mada</a:t>
            </a:r>
            <a:r>
              <a:rPr lang="en-US" altLang="sr-Latn-RS" sz="3600" dirty="0" smtClean="0"/>
              <a:t> to </a:t>
            </a:r>
            <a:r>
              <a:rPr lang="en-US" altLang="sr-Latn-RS" sz="3600" dirty="0" err="1" smtClean="0"/>
              <a:t>pitanje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tako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strogo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regulisano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kao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pitanje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stvaranja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javnih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rashoda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tro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enja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sredstava</a:t>
            </a:r>
            <a:r>
              <a:rPr lang="en-US" altLang="sr-Latn-RS" sz="3600" dirty="0" smtClean="0"/>
              <a:t>.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Kada</a:t>
            </a:r>
            <a:r>
              <a:rPr lang="en-US" altLang="sr-Latn-RS" sz="3600" dirty="0" smtClean="0"/>
              <a:t> se </a:t>
            </a:r>
            <a:r>
              <a:rPr lang="en-US" altLang="sr-Latn-RS" sz="3600" dirty="0" err="1" smtClean="0"/>
              <a:t>naredbodavac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uv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eri</a:t>
            </a:r>
            <a:r>
              <a:rPr lang="en-US" altLang="sr-Latn-RS" sz="3600" dirty="0" smtClean="0"/>
              <a:t> da je </a:t>
            </a:r>
            <a:r>
              <a:rPr lang="en-US" altLang="sr-Latn-RS" sz="3600" dirty="0" err="1" smtClean="0"/>
              <a:t>odred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posao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izvr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en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odnosno</a:t>
            </a:r>
            <a:r>
              <a:rPr lang="en-US" altLang="sr-Latn-RS" sz="3600" dirty="0" smtClean="0"/>
              <a:t> da je </a:t>
            </a:r>
            <a:r>
              <a:rPr lang="en-US" altLang="sr-Latn-RS" sz="3600" dirty="0" err="1" smtClean="0"/>
              <a:t>stvorena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obaveza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za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et, on </a:t>
            </a:r>
            <a:r>
              <a:rPr lang="en-US" altLang="sr-Latn-RS" sz="3600" dirty="0" err="1" smtClean="0"/>
              <a:t>daje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odobrenje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isplatu</a:t>
            </a:r>
            <a:r>
              <a:rPr lang="en-US" altLang="sr-Latn-RS" sz="3600" dirty="0" smtClean="0"/>
              <a:t>, a </a:t>
            </a:r>
            <a:r>
              <a:rPr lang="en-US" altLang="sr-Latn-RS" sz="3600" dirty="0" err="1" smtClean="0"/>
              <a:t>izvr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ava je </a:t>
            </a:r>
            <a:r>
              <a:rPr lang="en-US" altLang="sr-Latn-RS" sz="3600" dirty="0" err="1" smtClean="0"/>
              <a:t>ra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unopolaga</a:t>
            </a:r>
            <a:r>
              <a:rPr lang="sr-Latn-ME" altLang="sr-Latn-RS" sz="3600" dirty="0" smtClean="0"/>
              <a:t>č</a:t>
            </a:r>
            <a:r>
              <a:rPr lang="en-US" altLang="sr-Latn-RS" sz="3600" dirty="0" smtClean="0"/>
              <a:t>.</a:t>
            </a:r>
          </a:p>
          <a:p>
            <a:pPr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40611877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701" y="772732"/>
            <a:ext cx="10684099" cy="5404231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sz="3600" dirty="0"/>
              <a:t>3. </a:t>
            </a:r>
            <a:r>
              <a:rPr lang="en-US" altLang="sr-Latn-RS" sz="3200" dirty="0"/>
              <a:t>KONTROLA </a:t>
            </a:r>
            <a:r>
              <a:rPr lang="en-US" altLang="sr-Latn-RS" sz="3200" dirty="0" smtClean="0"/>
              <a:t>IZVR</a:t>
            </a:r>
            <a:r>
              <a:rPr lang="sl-SI" altLang="sr-Latn-RS" sz="3200" dirty="0" smtClean="0"/>
              <a:t>Š</a:t>
            </a:r>
            <a:r>
              <a:rPr lang="en-US" altLang="sr-Latn-RS" sz="3200" dirty="0" smtClean="0"/>
              <a:t>NJA 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</a:t>
            </a:r>
            <a:r>
              <a:rPr lang="sl-SI" altLang="sr-Latn-RS" sz="3200" dirty="0"/>
              <a:t>T</a:t>
            </a:r>
            <a:r>
              <a:rPr lang="en-US" altLang="sr-Latn-RS" sz="3200" dirty="0"/>
              <a:t>A </a:t>
            </a:r>
            <a:endParaRPr lang="sl-SI" altLang="sr-Latn-RS" sz="3200" dirty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dirty="0"/>
              <a:t>1)</a:t>
            </a:r>
            <a:r>
              <a:rPr lang="en-US" altLang="sr-Latn-RS" i="1" dirty="0"/>
              <a:t> </a:t>
            </a:r>
            <a:r>
              <a:rPr lang="en-US" altLang="sr-Latn-RS" dirty="0" smtClean="0"/>
              <a:t>KONTROL</a:t>
            </a:r>
            <a:r>
              <a:rPr lang="sr-Latn-ME" altLang="sr-Latn-RS" dirty="0" smtClean="0"/>
              <a:t>A</a:t>
            </a:r>
            <a:r>
              <a:rPr lang="en-US" altLang="sr-Latn-RS" i="1" dirty="0" smtClean="0"/>
              <a:t> </a:t>
            </a:r>
            <a:r>
              <a:rPr lang="en-US" altLang="sr-Latn-RS" b="1" dirty="0"/>
              <a:t>IZ</a:t>
            </a:r>
            <a:r>
              <a:rPr lang="sl-SI" altLang="sr-Latn-RS" b="1" dirty="0"/>
              <a:t>V</a:t>
            </a:r>
            <a:r>
              <a:rPr lang="en-US" altLang="sr-Latn-RS" b="1" dirty="0" smtClean="0"/>
              <a:t>R</a:t>
            </a:r>
            <a:r>
              <a:rPr lang="sl-SI" altLang="sr-Latn-RS" b="1" dirty="0" smtClean="0"/>
              <a:t>Š</a:t>
            </a:r>
            <a:r>
              <a:rPr lang="en-US" altLang="sr-Latn-RS" b="1" dirty="0" smtClean="0"/>
              <a:t>ENJA BUD</a:t>
            </a:r>
            <a:r>
              <a:rPr lang="sl-SI" altLang="sr-Latn-RS" b="1" dirty="0"/>
              <a:t>Ž</a:t>
            </a:r>
            <a:r>
              <a:rPr lang="en-US" altLang="sr-Latn-RS" b="1" dirty="0" smtClean="0"/>
              <a:t>ETA</a:t>
            </a:r>
            <a:endParaRPr lang="en-US" altLang="sr-Latn-RS" b="1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Mehanizmom</a:t>
            </a:r>
            <a:r>
              <a:rPr lang="en-US" altLang="sr-Latn-RS" sz="3200" dirty="0"/>
              <a:t> bud</a:t>
            </a:r>
            <a:r>
              <a:rPr lang="sl-SI" altLang="sr-Latn-RS" sz="3200" dirty="0"/>
              <a:t>z</a:t>
            </a:r>
            <a:r>
              <a:rPr lang="en-US" altLang="sr-Latn-RS" sz="3200" dirty="0"/>
              <a:t>eta, </a:t>
            </a:r>
            <a:r>
              <a:rPr lang="en-US" altLang="sr-Latn-RS" sz="3200" dirty="0" err="1"/>
              <a:t>kao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osnovnim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instrumentom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finansiranju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javnih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potreba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zahvata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ogroman</a:t>
            </a:r>
            <a:r>
              <a:rPr lang="en-US" altLang="sr-Latn-RS" sz="3200" dirty="0"/>
              <a:t> d</a:t>
            </a:r>
            <a:r>
              <a:rPr lang="sl-SI" altLang="sr-Latn-RS" sz="3200" dirty="0"/>
              <a:t>i</a:t>
            </a:r>
            <a:r>
              <a:rPr lang="en-US" altLang="sr-Latn-RS" sz="3200" dirty="0"/>
              <a:t>o </a:t>
            </a:r>
            <a:r>
              <a:rPr lang="en-US" altLang="sr-Latn-RS" sz="3200" dirty="0" err="1"/>
              <a:t>nacionalnog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dohotka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usm</a:t>
            </a:r>
            <a:r>
              <a:rPr lang="sr-Latn-ME" altLang="sr-Latn-RS" sz="3200" dirty="0" smtClean="0"/>
              <a:t>j</a:t>
            </a:r>
            <a:r>
              <a:rPr lang="en-US" altLang="sr-Latn-RS" sz="3200" dirty="0" err="1" smtClean="0"/>
              <a:t>erava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u </a:t>
            </a:r>
            <a:r>
              <a:rPr lang="en-US" altLang="sr-Latn-RS" sz="3200" dirty="0" err="1" smtClean="0"/>
              <a:t>razli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ite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svrhe</a:t>
            </a:r>
            <a:r>
              <a:rPr lang="en-US" altLang="sr-Latn-RS" sz="3200" dirty="0"/>
              <a:t>. </a:t>
            </a:r>
            <a:endParaRPr lang="sr-Latn-ME" altLang="sr-Latn-RS" sz="32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/>
              <a:t>To je </a:t>
            </a:r>
            <a:r>
              <a:rPr lang="en-US" altLang="sr-Latn-RS" sz="3200" dirty="0" err="1"/>
              <a:t>danas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poseban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flnanstjski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meha</a:t>
            </a:r>
            <a:r>
              <a:rPr lang="sl-SI" altLang="sr-Latn-RS" sz="3200" dirty="0"/>
              <a:t>ni</a:t>
            </a:r>
            <a:r>
              <a:rPr lang="en-US" altLang="sr-Latn-RS" sz="3200" dirty="0" err="1"/>
              <a:t>za</a:t>
            </a:r>
            <a:r>
              <a:rPr lang="sl-SI" altLang="sr-Latn-RS" sz="3200" dirty="0"/>
              <a:t>m</a:t>
            </a:r>
            <a:r>
              <a:rPr lang="en-US" altLang="sr-Latn-RS" sz="3200" dirty="0"/>
              <a:t>, s </a:t>
            </a:r>
            <a:r>
              <a:rPr lang="en-US" altLang="sr-Latn-RS" sz="3200" dirty="0" err="1"/>
              <a:t>brojnim</a:t>
            </a:r>
            <a:r>
              <a:rPr lang="en-US" altLang="sr-Latn-RS" sz="3200" dirty="0"/>
              <a:t> i </a:t>
            </a:r>
            <a:r>
              <a:rPr lang="sl-SI" altLang="sr-Latn-RS" sz="3200" dirty="0"/>
              <a:t>r</a:t>
            </a:r>
            <a:r>
              <a:rPr lang="en-US" altLang="sr-Latn-RS" sz="3200" dirty="0" err="1"/>
              <a:t>aznovrsnim</a:t>
            </a:r>
            <a:r>
              <a:rPr lang="en-US" altLang="sr-Latn-RS" sz="3200" dirty="0"/>
              <a:t>, 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esto</a:t>
            </a:r>
            <a:r>
              <a:rPr lang="en-US" altLang="sr-Latn-RS" sz="3200" dirty="0"/>
              <a:t>, i </a:t>
            </a:r>
            <a:r>
              <a:rPr lang="en-US" altLang="sr-Latn-RS" sz="3200" dirty="0" err="1"/>
              <a:t>odl</a:t>
            </a:r>
            <a:r>
              <a:rPr lang="sl-SI" altLang="sr-Latn-RS" sz="3200" dirty="0" smtClean="0"/>
              <a:t>uč</a:t>
            </a:r>
            <a:r>
              <a:rPr lang="en-US" altLang="sr-Latn-RS" sz="3200" dirty="0" err="1" smtClean="0"/>
              <a:t>uju</a:t>
            </a:r>
            <a:r>
              <a:rPr lang="sl-SI" altLang="sr-Latn-RS" sz="3200" dirty="0"/>
              <a:t>c</a:t>
            </a:r>
            <a:r>
              <a:rPr lang="en-US" altLang="sr-Latn-RS" sz="3200" dirty="0" err="1"/>
              <a:t>im</a:t>
            </a:r>
            <a:r>
              <a:rPr lang="en-US" altLang="sr-Latn-RS" sz="3200" dirty="0"/>
              <a:t> d</a:t>
            </a:r>
            <a:r>
              <a:rPr lang="sl-SI" altLang="sr-Latn-RS" sz="3200" dirty="0"/>
              <a:t>j</a:t>
            </a:r>
            <a:r>
              <a:rPr lang="en-US" altLang="sr-Latn-RS" sz="3200" dirty="0" err="1"/>
              <a:t>elovanjem</a:t>
            </a:r>
            <a:r>
              <a:rPr lang="en-US" altLang="sr-Latn-RS" sz="3200" dirty="0"/>
              <a:t> u p</a:t>
            </a:r>
            <a:r>
              <a:rPr lang="sl-SI" altLang="sr-Latn-RS" sz="3200" dirty="0"/>
              <a:t>ri</a:t>
            </a:r>
            <a:r>
              <a:rPr lang="en-US" altLang="sr-Latn-RS" sz="3200" dirty="0" err="1"/>
              <a:t>vredi</a:t>
            </a:r>
            <a:r>
              <a:rPr lang="en-US" altLang="sr-Latn-RS" sz="3200" dirty="0"/>
              <a:t> i d</a:t>
            </a:r>
            <a:r>
              <a:rPr lang="sl-SI" altLang="sr-Latn-RS" sz="3200" dirty="0"/>
              <a:t>r</a:t>
            </a:r>
            <a:r>
              <a:rPr lang="en-US" altLang="sr-Latn-RS" sz="3200" dirty="0" smtClean="0"/>
              <a:t>u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tvu</a:t>
            </a:r>
            <a:r>
              <a:rPr lang="en-US" altLang="sr-Latn-RS" sz="3200" dirty="0"/>
              <a:t>.</a:t>
            </a:r>
            <a:endParaRPr lang="sr-Latn-ME" altLang="sr-Latn-RS" sz="32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Fnansijska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priv</a:t>
            </a:r>
            <a:r>
              <a:rPr lang="sl-SI" altLang="sr-Latn-RS" sz="3200" dirty="0"/>
              <a:t>re</a:t>
            </a:r>
            <a:r>
              <a:rPr lang="en-US" altLang="sr-Latn-RS" sz="3200" dirty="0"/>
              <a:t>da se </a:t>
            </a:r>
            <a:r>
              <a:rPr lang="en-US" altLang="sr-Latn-RS" sz="3200" dirty="0" err="1" smtClean="0"/>
              <a:t>uop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te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ne </a:t>
            </a:r>
            <a:r>
              <a:rPr lang="sl-SI" altLang="sr-Latn-RS" sz="3200" dirty="0" smtClean="0"/>
              <a:t>može</a:t>
            </a:r>
            <a:r>
              <a:rPr lang="en-US" altLang="sr-Latn-RS" sz="3200" dirty="0" smtClean="0"/>
              <a:t> </a:t>
            </a:r>
            <a:r>
              <a:rPr lang="sl-SI" altLang="sr-Latn-RS" sz="3200" dirty="0"/>
              <a:t>z</a:t>
            </a:r>
            <a:r>
              <a:rPr lang="en-US" altLang="sr-Latn-RS" sz="3200" dirty="0" err="1"/>
              <a:t>amisliti</a:t>
            </a:r>
            <a:r>
              <a:rPr lang="en-US" altLang="sr-Latn-RS" sz="3200" dirty="0"/>
              <a:t> bez </a:t>
            </a:r>
            <a:r>
              <a:rPr lang="en-US" altLang="sr-Latn-RS" sz="3200" dirty="0" err="1" smtClean="0"/>
              <a:t>odgovaraju</a:t>
            </a:r>
            <a:r>
              <a:rPr lang="sl-SI" altLang="sr-Latn-RS" sz="3200" dirty="0" smtClean="0"/>
              <a:t>ć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/>
              <a:t>kontrol</a:t>
            </a:r>
            <a:r>
              <a:rPr lang="sl-SI" altLang="sr-Latn-RS" sz="3200" dirty="0"/>
              <a:t>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nad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svim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nov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anim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to</a:t>
            </a:r>
            <a:r>
              <a:rPr lang="sl-SI" altLang="sr-Latn-RS" sz="3200" dirty="0"/>
              <a:t>k</a:t>
            </a:r>
            <a:r>
              <a:rPr lang="en-US" altLang="sr-Latn-RS" sz="3200" dirty="0" err="1"/>
              <a:t>ovima</a:t>
            </a:r>
            <a:r>
              <a:rPr lang="en-US" altLang="sr-Latn-RS" sz="3200" dirty="0"/>
              <a:t> (</a:t>
            </a:r>
            <a:r>
              <a:rPr lang="en-US" altLang="sr-Latn-RS" sz="3200" dirty="0" err="1"/>
              <a:t>koji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istor</a:t>
            </a:r>
            <a:r>
              <a:rPr lang="sl-SI" altLang="sr-Latn-RS" sz="3200" dirty="0"/>
              <a:t>em</a:t>
            </a:r>
            <a:r>
              <a:rPr lang="en-US" altLang="sr-Latn-RS" sz="3200" dirty="0" err="1"/>
              <a:t>eno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predstavijaju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tokove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cirkulaciju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dohotka</a:t>
            </a:r>
            <a:r>
              <a:rPr lang="en-US" altLang="sr-Latn-RS" sz="32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492223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2732" y="824248"/>
            <a:ext cx="10581068" cy="535271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err="1"/>
              <a:t>Og</a:t>
            </a:r>
            <a:r>
              <a:rPr lang="sl-SI" altLang="sr-Latn-RS" sz="3600" dirty="0"/>
              <a:t>r</a:t>
            </a:r>
            <a:r>
              <a:rPr lang="en-US" altLang="sr-Latn-RS" sz="3600" dirty="0"/>
              <a:t>om</a:t>
            </a:r>
            <a:r>
              <a:rPr lang="sl-SI" altLang="sr-Latn-RS" sz="3600" dirty="0" smtClean="0"/>
              <a:t>na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že</a:t>
            </a:r>
            <a:r>
              <a:rPr lang="en-US" altLang="sr-Latn-RS" sz="3600" dirty="0" err="1"/>
              <a:t>tska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stedstva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zahvataju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izme</a:t>
            </a:r>
            <a:r>
              <a:rPr lang="sr-Latn-ME" altLang="sr-Latn-RS" sz="3600" dirty="0" smtClean="0"/>
              <a:t>đ</a:t>
            </a:r>
            <a:r>
              <a:rPr lang="en-US" altLang="sr-Latn-RS" sz="3600" dirty="0" smtClean="0"/>
              <a:t>u 40-</a:t>
            </a:r>
            <a:r>
              <a:rPr lang="sr-Latn-ME" altLang="sr-Latn-RS" sz="3600" dirty="0" smtClean="0"/>
              <a:t>60</a:t>
            </a:r>
            <a:r>
              <a:rPr lang="en-US" altLang="sr-Latn-RS" sz="3600" dirty="0" smtClean="0"/>
              <a:t>% </a:t>
            </a:r>
            <a:r>
              <a:rPr lang="en-US" altLang="sr-Latn-RS" sz="3600" dirty="0" err="1"/>
              <a:t>nacionalnog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dohotka</a:t>
            </a:r>
            <a:r>
              <a:rPr lang="en-US" altLang="sr-Latn-RS" sz="3600" dirty="0"/>
              <a:t> u </a:t>
            </a:r>
            <a:r>
              <a:rPr lang="en-US" altLang="sr-Latn-RS" sz="3600" dirty="0" err="1"/>
              <a:t>osnovi</a:t>
            </a:r>
            <a:r>
              <a:rPr lang="en-US" altLang="sr-Latn-RS" sz="3600" dirty="0"/>
              <a:t> p</a:t>
            </a:r>
            <a:r>
              <a:rPr lang="sl-SI" altLang="sr-Latn-RS" sz="3600" dirty="0"/>
              <a:t>reds</a:t>
            </a:r>
            <a:r>
              <a:rPr lang="en-US" altLang="sr-Latn-RS" sz="3600" dirty="0" err="1"/>
              <a:t>tavljaju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njegovu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preraspod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elu</a:t>
            </a:r>
            <a:r>
              <a:rPr lang="en-US" altLang="sr-Latn-RS" sz="3600" dirty="0" smtClean="0"/>
              <a:t> </a:t>
            </a:r>
            <a:r>
              <a:rPr lang="sl-SI" altLang="sr-Latn-RS" sz="3600" dirty="0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potro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nju</a:t>
            </a:r>
            <a:r>
              <a:rPr lang="en-US" altLang="sr-Latn-RS" sz="3600" dirty="0"/>
              <a:t>.</a:t>
            </a:r>
            <a:endParaRPr lang="sr-Latn-ME" altLang="sr-Latn-RS" sz="3600" dirty="0"/>
          </a:p>
          <a:p>
            <a:pPr algn="just" eaLnBrk="1" hangingPunct="1"/>
            <a:r>
              <a:rPr lang="en-US" altLang="sr-Latn-RS" sz="3600" dirty="0"/>
              <a:t> </a:t>
            </a:r>
            <a:r>
              <a:rPr lang="en-US" altLang="sr-Latn-RS" sz="3600" dirty="0" err="1"/>
              <a:t>Blagov</a:t>
            </a:r>
            <a:r>
              <a:rPr lang="sl-SI" altLang="sr-Latn-RS" sz="3600" dirty="0"/>
              <a:t>r</a:t>
            </a:r>
            <a:r>
              <a:rPr lang="en-US" altLang="sr-Latn-RS" sz="3600" dirty="0" err="1"/>
              <a:t>emeno</a:t>
            </a:r>
            <a:r>
              <a:rPr lang="en-US" altLang="sr-Latn-RS" sz="3600" dirty="0"/>
              <a:t> p</a:t>
            </a:r>
            <a:r>
              <a:rPr lang="sl-SI" altLang="sr-Latn-RS" sz="3600" dirty="0"/>
              <a:t>r</a:t>
            </a:r>
            <a:r>
              <a:rPr lang="en-US" altLang="sr-Latn-RS" sz="3600" dirty="0" err="1"/>
              <a:t>kupljanje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tih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stedstava</a:t>
            </a:r>
            <a:r>
              <a:rPr lang="en-US" altLang="sr-Latn-RS" sz="3600" dirty="0"/>
              <a:t> i opt</a:t>
            </a:r>
            <a:r>
              <a:rPr lang="sl-SI" altLang="sr-Latn-RS" sz="3600" dirty="0"/>
              <a:t>m</a:t>
            </a:r>
            <a:r>
              <a:rPr lang="en-US" altLang="sr-Latn-RS" sz="3600" dirty="0"/>
              <a:t>a</a:t>
            </a:r>
            <a:r>
              <a:rPr lang="sl-SI" altLang="sr-Latn-RS" sz="3600" dirty="0"/>
              <a:t>l</a:t>
            </a:r>
            <a:r>
              <a:rPr lang="en-US" altLang="sr-Latn-RS" sz="3600" dirty="0"/>
              <a:t>no </a:t>
            </a:r>
            <a:r>
              <a:rPr lang="en-US" altLang="sr-Latn-RS" sz="3600" dirty="0" err="1"/>
              <a:t>zadovoljavanje</a:t>
            </a:r>
            <a:r>
              <a:rPr lang="en-US" altLang="sr-Latn-RS" sz="3600" dirty="0"/>
              <a:t> </a:t>
            </a:r>
            <a:r>
              <a:rPr lang="sr-Latn-ME" altLang="sr-Latn-RS" sz="3600" dirty="0" smtClean="0"/>
              <a:t>javnih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po</a:t>
            </a:r>
            <a:r>
              <a:rPr lang="sl-SI" altLang="sr-Latn-RS" sz="3600" dirty="0"/>
              <a:t>tr</a:t>
            </a:r>
            <a:r>
              <a:rPr lang="en-US" altLang="sr-Latn-RS" sz="3600" dirty="0" err="1"/>
              <a:t>eba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kao</a:t>
            </a:r>
            <a:r>
              <a:rPr lang="en-US" altLang="sr-Latn-RS" sz="3600" dirty="0"/>
              <a:t> i </a:t>
            </a:r>
            <a:r>
              <a:rPr lang="en-US" altLang="sr-Latn-RS" sz="3600" dirty="0" err="1"/>
              <a:t>njihova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racionalna</a:t>
            </a:r>
            <a:r>
              <a:rPr lang="en-US" altLang="sr-Latn-RS" sz="3600" dirty="0"/>
              <a:t> u</a:t>
            </a:r>
            <a:r>
              <a:rPr lang="sl-SI" altLang="sr-Latn-RS" sz="3600" dirty="0"/>
              <a:t>p</a:t>
            </a:r>
            <a:r>
              <a:rPr lang="en-US" altLang="sr-Latn-RS" sz="3600" dirty="0" err="1"/>
              <a:t>otreba</a:t>
            </a:r>
            <a:r>
              <a:rPr lang="en-US" altLang="sr-Latn-RS" sz="3600" dirty="0"/>
              <a:t>, </a:t>
            </a:r>
            <a:r>
              <a:rPr lang="sl-SI" altLang="sr-Latn-RS" sz="3600" dirty="0" smtClean="0"/>
              <a:t>št</a:t>
            </a:r>
            <a:r>
              <a:rPr lang="en-US" altLang="sr-Latn-RS" sz="3600" dirty="0" err="1"/>
              <a:t>ednja</a:t>
            </a:r>
            <a:r>
              <a:rPr lang="en-US" altLang="sr-Latn-RS" sz="3600" dirty="0"/>
              <a:t> i </a:t>
            </a:r>
            <a:r>
              <a:rPr lang="en-US" altLang="sr-Latn-RS" sz="3600" dirty="0" err="1"/>
              <a:t>planiranje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za</a:t>
            </a:r>
            <a:r>
              <a:rPr lang="sl-SI" altLang="sr-Latn-RS" sz="3600" dirty="0"/>
              <a:t>htije</a:t>
            </a:r>
            <a:r>
              <a:rPr lang="en-US" altLang="sr-Latn-RS" sz="3600" dirty="0" err="1"/>
              <a:t>vaju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kantrolu</a:t>
            </a:r>
            <a:r>
              <a:rPr lang="en-US" altLang="sr-Latn-RS" sz="3600" dirty="0"/>
              <a:t> n</a:t>
            </a:r>
            <a:r>
              <a:rPr lang="sl-SI" altLang="sr-Latn-RS" sz="3600" dirty="0"/>
              <a:t>a</a:t>
            </a:r>
            <a:r>
              <a:rPr lang="en-US" altLang="sr-Latn-RS" sz="3600" dirty="0"/>
              <a:t>d </a:t>
            </a:r>
            <a:r>
              <a:rPr lang="en-US" altLang="sr-Latn-RS" sz="3600" dirty="0" err="1"/>
              <a:t>svim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organima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</a:t>
            </a:r>
            <a:r>
              <a:rPr lang="sl-SI" altLang="sr-Latn-RS" sz="3600" dirty="0"/>
              <a:t>jima</a:t>
            </a:r>
            <a:r>
              <a:rPr lang="en-US" altLang="sr-Latn-RS" sz="3600" dirty="0"/>
              <a:t> je </a:t>
            </a:r>
            <a:r>
              <a:rPr lang="en-US" altLang="sr-Latn-RS" sz="3600" dirty="0" err="1"/>
              <a:t>pov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e</a:t>
            </a:r>
            <a:r>
              <a:rPr lang="sl-SI" altLang="sr-Latn-RS" sz="3600" dirty="0"/>
              <a:t>r</a:t>
            </a:r>
            <a:r>
              <a:rPr lang="en-US" altLang="sr-Latn-RS" sz="3600" dirty="0" err="1"/>
              <a:t>eno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prik</a:t>
            </a:r>
            <a:r>
              <a:rPr lang="sl-SI" altLang="sr-Latn-RS" sz="3600" dirty="0"/>
              <a:t>u</a:t>
            </a:r>
            <a:r>
              <a:rPr lang="en-US" altLang="sr-Latn-RS" sz="3600" dirty="0" err="1"/>
              <a:t>pljan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e, </a:t>
            </a:r>
            <a:r>
              <a:rPr lang="sl-SI" altLang="sr-Latn-RS" sz="3600" dirty="0"/>
              <a:t>ru</a:t>
            </a:r>
            <a:r>
              <a:rPr lang="en-US" altLang="sr-Latn-RS" sz="3600" dirty="0" err="1"/>
              <a:t>kovan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e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tro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enje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javnih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sredstava</a:t>
            </a:r>
            <a:r>
              <a:rPr lang="sr-Latn-ME" altLang="sr-Latn-RS" sz="3600" dirty="0" smtClean="0"/>
              <a:t>.</a:t>
            </a:r>
            <a:endParaRPr lang="en-US" altLang="sr-Latn-RS" sz="3600" dirty="0"/>
          </a:p>
        </p:txBody>
      </p:sp>
    </p:spTree>
    <p:extLst>
      <p:ext uri="{BB962C8B-B14F-4D97-AF65-F5344CB8AC3E}">
        <p14:creationId xmlns:p14="http://schemas.microsoft.com/office/powerpoint/2010/main" xmlns="" val="27097890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9854" y="901521"/>
            <a:ext cx="10593946" cy="527544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smtClean="0"/>
              <a:t>U </a:t>
            </a:r>
            <a:r>
              <a:rPr lang="en-US" altLang="sr-Latn-RS" sz="3600" dirty="0" err="1" smtClean="0"/>
              <a:t>izvr</a:t>
            </a:r>
            <a:r>
              <a:rPr lang="sl-SI" altLang="sr-Latn-RS" sz="3600" dirty="0"/>
              <a:t>š</a:t>
            </a:r>
            <a:r>
              <a:rPr lang="sl-SI" altLang="sr-Latn-RS" sz="3600" dirty="0" smtClean="0"/>
              <a:t>enj</a:t>
            </a:r>
            <a:r>
              <a:rPr lang="en-US" altLang="sr-Latn-RS" sz="3600" dirty="0" smtClean="0"/>
              <a:t>u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postoji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mogu</a:t>
            </a:r>
            <a:r>
              <a:rPr lang="sr-Latn-ME" altLang="sr-Latn-RS" sz="3600" dirty="0" smtClean="0"/>
              <a:t>ć</a:t>
            </a:r>
            <a:r>
              <a:rPr lang="sl-SI" altLang="sr-Latn-RS" sz="3600" dirty="0" smtClean="0"/>
              <a:t>n</a:t>
            </a:r>
            <a:r>
              <a:rPr lang="en-US" altLang="sr-Latn-RS" sz="3600" dirty="0" err="1" smtClean="0"/>
              <a:t>ost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ave</a:t>
            </a:r>
            <a:r>
              <a:rPr lang="en-US" altLang="sr-Latn-RS" sz="3600" dirty="0" smtClean="0"/>
              <a:t> p</a:t>
            </a:r>
            <a:r>
              <a:rPr lang="sl-SI" altLang="sr-Latn-RS" sz="3600" dirty="0" smtClean="0"/>
              <a:t>re</a:t>
            </a:r>
            <a:r>
              <a:rPr lang="en-US" altLang="sr-Latn-RS" sz="3600" dirty="0" err="1" smtClean="0"/>
              <a:t>ko</a:t>
            </a:r>
            <a:r>
              <a:rPr lang="sl-SI" altLang="sr-Latn-RS" sz="3600" dirty="0" smtClean="0"/>
              <a:t>r</a:t>
            </a:r>
            <a:r>
              <a:rPr lang="en-US" altLang="sr-Latn-RS" sz="3600" dirty="0" smtClean="0"/>
              <a:t>a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enja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kr</a:t>
            </a:r>
            <a:r>
              <a:rPr lang="sl-SI" altLang="sr-Latn-RS" sz="3600" dirty="0" smtClean="0"/>
              <a:t>e</a:t>
            </a:r>
            <a:r>
              <a:rPr lang="en-US" altLang="sr-Latn-RS" sz="3600" dirty="0" err="1" smtClean="0"/>
              <a:t>dita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neracionalne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upotrebe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sredstava</a:t>
            </a:r>
            <a:r>
              <a:rPr lang="en-US" altLang="sr-Latn-RS" sz="3600" dirty="0" smtClean="0"/>
              <a:t>, prom</a:t>
            </a:r>
            <a:r>
              <a:rPr lang="sl-SI" altLang="sr-Latn-RS" sz="3600" dirty="0" smtClean="0"/>
              <a:t>j</a:t>
            </a:r>
            <a:r>
              <a:rPr lang="en-US" altLang="sr-Latn-RS" sz="3600" dirty="0" smtClean="0"/>
              <a:t>e</a:t>
            </a:r>
            <a:r>
              <a:rPr lang="sl-SI" altLang="sr-Latn-RS" sz="3600" dirty="0" smtClean="0"/>
              <a:t>n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nam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ene</a:t>
            </a:r>
            <a:r>
              <a:rPr lang="en-US" altLang="sr-Latn-RS" sz="3600" dirty="0" smtClean="0"/>
              <a:t> u </a:t>
            </a:r>
            <a:r>
              <a:rPr lang="sl-SI" altLang="sr-Latn-RS" sz="3600" dirty="0" smtClean="0"/>
              <a:t>tr</a:t>
            </a:r>
            <a:r>
              <a:rPr lang="en-US" altLang="sr-Latn-RS" sz="3600" dirty="0" smtClean="0"/>
              <a:t>o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enju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rasipanj</a:t>
            </a:r>
            <a:r>
              <a:rPr lang="sl-SI" altLang="sr-Latn-RS" sz="3600" dirty="0" smtClean="0"/>
              <a:t>u</a:t>
            </a:r>
            <a:r>
              <a:rPr lang="en-US" altLang="sr-Latn-RS" sz="3600" dirty="0" smtClean="0"/>
              <a:t> </a:t>
            </a:r>
            <a:r>
              <a:rPr lang="sr-Latn-ME" altLang="sr-Latn-RS" sz="3600" dirty="0" smtClean="0"/>
              <a:t>budžetskih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sredstava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sl., pa je </a:t>
            </a:r>
            <a:r>
              <a:rPr lang="en-US" altLang="sr-Latn-RS" sz="3600" dirty="0" err="1" smtClean="0"/>
              <a:t>zbog</a:t>
            </a:r>
            <a:r>
              <a:rPr lang="en-US" altLang="sr-Latn-RS" sz="3600" dirty="0" smtClean="0"/>
              <a:t> toga </a:t>
            </a:r>
            <a:r>
              <a:rPr lang="en-US" altLang="sr-Latn-RS" sz="3600" dirty="0" err="1" smtClean="0"/>
              <a:t>neophodna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specifi</a:t>
            </a:r>
            <a:r>
              <a:rPr lang="sl-SI" altLang="sr-Latn-RS" sz="3600" dirty="0"/>
              <a:t>č</a:t>
            </a:r>
            <a:r>
              <a:rPr lang="sl-SI" altLang="sr-Latn-RS" sz="3600" dirty="0" smtClean="0"/>
              <a:t>n</a:t>
            </a:r>
            <a:r>
              <a:rPr lang="en-US" altLang="sr-Latn-RS" sz="3600" dirty="0" smtClean="0"/>
              <a:t>a </a:t>
            </a:r>
            <a:r>
              <a:rPr lang="en-US" altLang="sr-Latn-RS" sz="3600" dirty="0" err="1" smtClean="0"/>
              <a:t>kontrola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prilikom</a:t>
            </a:r>
            <a:r>
              <a:rPr lang="en-US" altLang="sr-Latn-RS" sz="3600" dirty="0" smtClean="0"/>
              <a:t> n</a:t>
            </a:r>
            <a:r>
              <a:rPr lang="sl-SI" altLang="sr-Latn-RS" sz="3600" dirty="0" smtClean="0"/>
              <a:t>ji</a:t>
            </a:r>
            <a:r>
              <a:rPr lang="en-US" altLang="sr-Latn-RS" sz="3600" dirty="0" err="1" smtClean="0"/>
              <a:t>hovog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fo</a:t>
            </a:r>
            <a:r>
              <a:rPr lang="sl-SI" altLang="sr-Latn-RS" sz="3600" dirty="0" smtClean="0"/>
              <a:t>rm</a:t>
            </a:r>
            <a:r>
              <a:rPr lang="en-US" altLang="sr-Latn-RS" sz="3600" dirty="0" err="1" smtClean="0"/>
              <a:t>iranja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kori</a:t>
            </a:r>
            <a:r>
              <a:rPr lang="sl-SI" altLang="sr-Latn-RS" sz="3600" dirty="0" smtClean="0"/>
              <a:t>šć</a:t>
            </a:r>
            <a:r>
              <a:rPr lang="en-US" altLang="sr-Latn-RS" sz="3600" dirty="0" err="1" smtClean="0"/>
              <a:t>enja</a:t>
            </a:r>
            <a:r>
              <a:rPr lang="en-US" altLang="sr-Latn-RS" sz="3600" dirty="0" smtClean="0"/>
              <a:t>.</a:t>
            </a:r>
          </a:p>
          <a:p>
            <a:pPr algn="just" eaLnBrk="1" hangingPunct="1"/>
            <a:endParaRPr lang="en-US" altLang="sr-Latn-RS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036194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611" y="837127"/>
            <a:ext cx="10568189" cy="5339836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sr-Latn-ME" altLang="sr-Latn-RS" sz="3200" dirty="0" smtClean="0"/>
              <a:t>S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obzirom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sve</a:t>
            </a:r>
            <a:r>
              <a:rPr lang="en-US" altLang="sr-Latn-RS" sz="3200" dirty="0"/>
              <a:t> faze </a:t>
            </a:r>
            <a:r>
              <a:rPr lang="en-US" altLang="sr-Latn-RS" sz="3200" dirty="0" err="1"/>
              <a:t>kroz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prolazi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</a:t>
            </a:r>
            <a:r>
              <a:rPr lang="en-US" altLang="sr-Latn-RS" sz="3200" dirty="0"/>
              <a:t>, od </a:t>
            </a:r>
            <a:r>
              <a:rPr lang="sl-SI" altLang="sr-Latn-RS" sz="3200" dirty="0"/>
              <a:t>in</a:t>
            </a:r>
            <a:r>
              <a:rPr lang="en-US" altLang="sr-Latn-RS" sz="3200" dirty="0" err="1"/>
              <a:t>icijative</a:t>
            </a:r>
            <a:r>
              <a:rPr lang="en-US" altLang="sr-Latn-RS" sz="3200" dirty="0"/>
              <a:t> do </a:t>
            </a:r>
            <a:r>
              <a:rPr lang="en-US" altLang="sr-Latn-RS" sz="3200" dirty="0" err="1" smtClean="0"/>
              <a:t>izvr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en</a:t>
            </a:r>
            <a:r>
              <a:rPr lang="sl-SI" altLang="sr-Latn-RS" sz="3200" dirty="0"/>
              <a:t>j</a:t>
            </a:r>
            <a:r>
              <a:rPr lang="en-US" altLang="sr-Latn-RS" sz="3200" dirty="0"/>
              <a:t>a, </a:t>
            </a:r>
            <a:r>
              <a:rPr lang="en-US" altLang="sr-Latn-RS" sz="3200" dirty="0" smtClean="0"/>
              <a:t>t</a:t>
            </a:r>
            <a:r>
              <a:rPr lang="sr-Latn-ME" altLang="sr-Latn-RS" sz="3200" dirty="0" smtClean="0"/>
              <a:t>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brojne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raznovrsne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nov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ane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tokove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odnosno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komplikovanost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r-Latn-ME" altLang="sr-Latn-RS" sz="3200" dirty="0" smtClean="0"/>
              <a:t>ž</a:t>
            </a:r>
            <a:r>
              <a:rPr lang="en-US" altLang="sr-Latn-RS" sz="3200" dirty="0" err="1" smtClean="0"/>
              <a:t>etskog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sistema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njegova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nije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mogla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prepustiti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jednom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organu</a:t>
            </a:r>
            <a:r>
              <a:rPr lang="en-US" altLang="sr-Latn-RS" sz="3200" dirty="0"/>
              <a:t>, jar </a:t>
            </a:r>
            <a:r>
              <a:rPr lang="en-US" altLang="sr-Latn-RS" sz="3200" dirty="0" smtClean="0"/>
              <a:t>da </a:t>
            </a:r>
            <a:r>
              <a:rPr lang="en-US" altLang="sr-Latn-RS" sz="3200" dirty="0"/>
              <a:t>bi </a:t>
            </a:r>
            <a:r>
              <a:rPr lang="en-US" altLang="sr-Latn-RS" sz="3200" dirty="0" err="1"/>
              <a:t>bila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efikasna</a:t>
            </a:r>
            <a:r>
              <a:rPr lang="en-US" altLang="sr-Latn-RS" sz="3200" dirty="0"/>
              <a:t> - </a:t>
            </a:r>
            <a:r>
              <a:rPr lang="en-US" altLang="sr-Latn-RS" sz="3200" dirty="0" err="1"/>
              <a:t>ona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m</a:t>
            </a:r>
            <a:r>
              <a:rPr lang="en-US" altLang="sr-Latn-RS" sz="3200" dirty="0" err="1"/>
              <a:t>ora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biti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vi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estruka</a:t>
            </a:r>
            <a:r>
              <a:rPr lang="en-US" altLang="sr-Latn-RS" sz="3200" dirty="0" smtClean="0"/>
              <a:t>. </a:t>
            </a:r>
            <a:endParaRPr lang="sr-Latn-ME" altLang="sr-Latn-RS" sz="32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/>
              <a:t>S</a:t>
            </a:r>
            <a:r>
              <a:rPr lang="sl-SI" altLang="sr-Latn-RS" sz="3200" dirty="0"/>
              <a:t> </a:t>
            </a:r>
            <a:r>
              <a:rPr lang="en-US" altLang="sr-Latn-RS" sz="3200" dirty="0" err="1"/>
              <a:t>druge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strane</a:t>
            </a:r>
            <a:r>
              <a:rPr lang="en-US" altLang="sr-Latn-RS" sz="3200" dirty="0"/>
              <a:t>, </a:t>
            </a:r>
            <a:r>
              <a:rPr lang="sr-Latn-ME" altLang="sr-Latn-RS" sz="3200" dirty="0" smtClean="0"/>
              <a:t>kontrola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mor</a:t>
            </a:r>
            <a:r>
              <a:rPr lang="sl-SI" altLang="sr-Latn-RS" sz="3200" dirty="0"/>
              <a:t>a</a:t>
            </a:r>
            <a:r>
              <a:rPr lang="en-US" altLang="sr-Latn-RS" sz="3200" dirty="0"/>
              <a:t> da se </a:t>
            </a:r>
            <a:r>
              <a:rPr lang="en-US" altLang="sr-Latn-RS" sz="3200" dirty="0" err="1" smtClean="0"/>
              <a:t>vr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u </a:t>
            </a:r>
            <a:r>
              <a:rPr lang="en-US" altLang="sr-Latn-RS" sz="3200" dirty="0" err="1"/>
              <a:t>svim</a:t>
            </a:r>
            <a:r>
              <a:rPr lang="en-US" altLang="sr-Latn-RS" sz="3200" dirty="0"/>
              <a:t> fa</a:t>
            </a:r>
            <a:r>
              <a:rPr lang="sl-SI" altLang="sr-Latn-RS" sz="3200" dirty="0"/>
              <a:t>z</a:t>
            </a:r>
            <a:r>
              <a:rPr lang="en-US" altLang="sr-Latn-RS" sz="3200" dirty="0" err="1"/>
              <a:t>ama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etsko</a:t>
            </a:r>
            <a:r>
              <a:rPr lang="sl-SI" altLang="sr-Latn-RS" sz="3200" dirty="0"/>
              <a:t>g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ciklusa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-da </a:t>
            </a:r>
            <a:r>
              <a:rPr lang="en-US" altLang="sr-Latn-RS" sz="3200" dirty="0"/>
              <a:t>bi s</a:t>
            </a:r>
            <a:r>
              <a:rPr lang="sl-SI" altLang="sr-Latn-RS" sz="3200" dirty="0"/>
              <a:t>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mogli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ob</a:t>
            </a:r>
            <a:r>
              <a:rPr lang="sl-SI" altLang="sr-Latn-RS" sz="3200" dirty="0"/>
              <a:t>u</a:t>
            </a:r>
            <a:r>
              <a:rPr lang="en-US" altLang="sr-Latn-RS" sz="3200" dirty="0" err="1"/>
              <a:t>hvati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svi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organi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anga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ovani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u </a:t>
            </a:r>
            <a:r>
              <a:rPr lang="en-US" altLang="sr-Latn-RS" sz="3200" dirty="0" err="1" smtClean="0"/>
              <a:t>izvr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enju</a:t>
            </a:r>
            <a:r>
              <a:rPr lang="en-US" altLang="sr-Latn-RS" sz="3200" dirty="0" smtClean="0"/>
              <a:t> 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sl-SI" altLang="sr-Latn-RS" sz="3200" dirty="0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sve</a:t>
            </a:r>
            <a:r>
              <a:rPr lang="en-US" altLang="sr-Latn-RS" sz="3200" dirty="0"/>
              <a:t> faze </a:t>
            </a:r>
            <a:r>
              <a:rPr lang="en-US" altLang="sr-Latn-RS" sz="3200" dirty="0" err="1"/>
              <a:t>kroz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prolaze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finansijska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sredstva</a:t>
            </a:r>
            <a:r>
              <a:rPr lang="en-US" altLang="sr-Latn-RS" sz="3200" dirty="0" smtClean="0"/>
              <a:t>.</a:t>
            </a:r>
            <a:endParaRPr lang="en-US" altLang="sr-Latn-RS" sz="32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Odob</a:t>
            </a:r>
            <a:r>
              <a:rPr lang="sl-SI" altLang="sr-Latn-RS" sz="3200" dirty="0"/>
              <a:t>r</a:t>
            </a:r>
            <a:r>
              <a:rPr lang="en-US" altLang="sr-Latn-RS" sz="3200" dirty="0" err="1"/>
              <a:t>avanjem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 err="1"/>
              <a:t>vladi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drugom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predstav</a:t>
            </a:r>
            <a:r>
              <a:rPr lang="sl-SI" altLang="sr-Latn-RS" sz="3200" dirty="0" smtClean="0"/>
              <a:t>nič</a:t>
            </a:r>
            <a:r>
              <a:rPr lang="en-US" altLang="sr-Latn-RS" sz="3200" dirty="0" smtClean="0"/>
              <a:t>k</a:t>
            </a:r>
            <a:r>
              <a:rPr lang="sl-SI" altLang="sr-Latn-RS" sz="3200" dirty="0"/>
              <a:t>o</a:t>
            </a:r>
            <a:r>
              <a:rPr lang="en-US" altLang="sr-Latn-RS" sz="3200" dirty="0"/>
              <a:t>m o</a:t>
            </a:r>
            <a:r>
              <a:rPr lang="sl-SI" altLang="sr-Latn-RS" sz="3200" dirty="0"/>
              <a:t>r</a:t>
            </a:r>
            <a:r>
              <a:rPr lang="en-US" altLang="sr-Latn-RS" sz="3200" dirty="0" err="1"/>
              <a:t>ganu</a:t>
            </a:r>
            <a:r>
              <a:rPr lang="en-US" altLang="sr-Latn-RS" sz="3200" dirty="0"/>
              <a:t> data </a:t>
            </a:r>
            <a:r>
              <a:rPr lang="en-US" altLang="sr-Latn-RS" sz="3200" dirty="0" err="1"/>
              <a:t>su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puna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ov</a:t>
            </a:r>
            <a:r>
              <a:rPr lang="sl-SI" altLang="sr-Latn-RS" sz="3200" dirty="0"/>
              <a:t>l</a:t>
            </a:r>
            <a:r>
              <a:rPr lang="en-US" altLang="sr-Latn-RS" sz="3200" dirty="0" smtClean="0"/>
              <a:t>a</a:t>
            </a:r>
            <a:r>
              <a:rPr lang="sr-Latn-ME" altLang="sr-Latn-RS" sz="3200" dirty="0" smtClean="0"/>
              <a:t>šć</a:t>
            </a:r>
            <a:r>
              <a:rPr lang="en-US" altLang="sr-Latn-RS" sz="3200" dirty="0" err="1" smtClean="0"/>
              <a:t>enja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da </a:t>
            </a:r>
            <a:r>
              <a:rPr lang="en-US" altLang="sr-Latn-RS" sz="3200" dirty="0" err="1"/>
              <a:t>ga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izvr</a:t>
            </a:r>
            <a:r>
              <a:rPr lang="sr-Latn-ME" altLang="sr-Latn-RS" sz="3200" dirty="0" smtClean="0"/>
              <a:t>š</a:t>
            </a:r>
            <a:r>
              <a:rPr lang="en-US" altLang="sr-Latn-RS" sz="3200" dirty="0" smtClean="0"/>
              <a:t>ava</a:t>
            </a:r>
            <a:r>
              <a:rPr lang="en-US" altLang="sr-Latn-R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0985292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611" y="708338"/>
            <a:ext cx="10568189" cy="546862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/>
              <a:t>M</a:t>
            </a:r>
            <a:r>
              <a:rPr lang="sl-SI" altLang="sr-Latn-RS" sz="3200" dirty="0"/>
              <a:t>edj</a:t>
            </a:r>
            <a:r>
              <a:rPr lang="en-US" altLang="sr-Latn-RS" sz="3200" dirty="0" err="1"/>
              <a:t>utim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zakonodavac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svim</a:t>
            </a:r>
            <a:r>
              <a:rPr lang="en-US" altLang="sr-Latn-RS" sz="3200" dirty="0"/>
              <a:t> d</a:t>
            </a:r>
            <a:r>
              <a:rPr lang="sl-SI" altLang="sr-Latn-RS" sz="3200" dirty="0" smtClean="0"/>
              <a:t>rž</a:t>
            </a:r>
            <a:r>
              <a:rPr lang="en-US" altLang="sr-Latn-RS" sz="3200" dirty="0" err="1" smtClean="0"/>
              <a:t>avama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z</a:t>
            </a:r>
            <a:r>
              <a:rPr lang="sl-SI" altLang="sr-Latn-RS" sz="3200" dirty="0" smtClean="0"/>
              <a:t>adržava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sebi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pravo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kontrole</a:t>
            </a:r>
            <a:r>
              <a:rPr lang="en-US" altLang="sr-Latn-RS" sz="3200" dirty="0"/>
              <a:t>, da bi se </a:t>
            </a:r>
            <a:r>
              <a:rPr lang="sl-SI" altLang="sr-Latn-RS" sz="3200" dirty="0" smtClean="0"/>
              <a:t>uvj</a:t>
            </a:r>
            <a:r>
              <a:rPr lang="en-US" altLang="sr-Latn-RS" sz="3200" dirty="0" smtClean="0"/>
              <a:t>e</a:t>
            </a:r>
            <a:r>
              <a:rPr lang="sl-SI" altLang="sr-Latn-RS" sz="3200" dirty="0"/>
              <a:t>r</a:t>
            </a:r>
            <a:r>
              <a:rPr lang="en-US" altLang="sr-Latn-RS" sz="3200" dirty="0" err="1"/>
              <a:t>io</a:t>
            </a:r>
            <a:r>
              <a:rPr lang="en-US" altLang="sr-Latn-RS" sz="3200" dirty="0"/>
              <a:t> u p</a:t>
            </a:r>
            <a:r>
              <a:rPr lang="sl-SI" altLang="sr-Latn-RS" sz="3200" dirty="0"/>
              <a:t>r</a:t>
            </a:r>
            <a:r>
              <a:rPr lang="en-US" altLang="sr-Latn-RS" sz="3200" dirty="0" err="1"/>
              <a:t>avi</a:t>
            </a:r>
            <a:r>
              <a:rPr lang="sl-SI" altLang="sr-Latn-RS" sz="3200" dirty="0"/>
              <a:t>l</a:t>
            </a:r>
            <a:r>
              <a:rPr lang="en-US" altLang="sr-Latn-RS" sz="3200" dirty="0"/>
              <a:t>no </a:t>
            </a:r>
            <a:r>
              <a:rPr lang="en-US" altLang="sr-Latn-RS" sz="3200" dirty="0" err="1"/>
              <a:t>ko</a:t>
            </a:r>
            <a:r>
              <a:rPr lang="sl-SI" altLang="sr-Latn-RS" sz="3200" dirty="0" smtClean="0"/>
              <a:t>rišć</a:t>
            </a:r>
            <a:r>
              <a:rPr lang="en-US" altLang="sr-Latn-RS" sz="3200" dirty="0" err="1" smtClean="0"/>
              <a:t>enje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sredstava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 smtClean="0"/>
              <a:t>Pravo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kontrole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obi</a:t>
            </a:r>
            <a:r>
              <a:rPr lang="sl-SI" altLang="sr-Latn-RS" sz="3200" dirty="0" smtClean="0"/>
              <a:t>č</a:t>
            </a:r>
            <a:r>
              <a:rPr lang="en-US" altLang="sr-Latn-RS" sz="3200" dirty="0" smtClean="0"/>
              <a:t>no </a:t>
            </a:r>
            <a:r>
              <a:rPr lang="en-US" altLang="sr-Latn-RS" sz="3200" dirty="0" err="1"/>
              <a:t>pripada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o</a:t>
            </a:r>
            <a:r>
              <a:rPr lang="en-US" altLang="sr-Latn-RS" sz="3200" dirty="0"/>
              <a:t>nom </a:t>
            </a:r>
            <a:r>
              <a:rPr lang="en-US" altLang="sr-Latn-RS" sz="3200" dirty="0" err="1"/>
              <a:t>organu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koj</a:t>
            </a:r>
            <a:r>
              <a:rPr lang="sl-SI" altLang="sr-Latn-RS" sz="3200" dirty="0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ga</a:t>
            </a:r>
            <a:r>
              <a:rPr lang="en-US" altLang="sr-Latn-RS" sz="3200" dirty="0"/>
              <a:t> je i d</a:t>
            </a:r>
            <a:r>
              <a:rPr lang="sl-SI" altLang="sr-Latn-RS" sz="3200" dirty="0"/>
              <a:t>o</a:t>
            </a:r>
            <a:r>
              <a:rPr lang="en-US" altLang="sr-Latn-RS" sz="3200" dirty="0" smtClean="0"/>
              <a:t>n</a:t>
            </a:r>
            <a:r>
              <a:rPr lang="sr-Latn-ME" altLang="sr-Latn-RS" sz="3200" dirty="0" smtClean="0"/>
              <a:t>i</a:t>
            </a:r>
            <a:r>
              <a:rPr lang="en-US" altLang="sr-Latn-RS" sz="3200" dirty="0" smtClean="0"/>
              <a:t>o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 smtClean="0"/>
              <a:t>Kako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je to 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parlament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dakle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dosta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glomazno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t</a:t>
            </a:r>
            <a:r>
              <a:rPr lang="sr-Latn-ME" altLang="sr-Latn-RS" sz="3200" dirty="0" smtClean="0"/>
              <a:t>ij</a:t>
            </a:r>
            <a:r>
              <a:rPr lang="en-US" altLang="sr-Latn-RS" sz="3200" dirty="0" err="1" smtClean="0"/>
              <a:t>elo</a:t>
            </a:r>
            <a:r>
              <a:rPr lang="en-US" altLang="sr-Latn-RS" sz="3200" dirty="0"/>
              <a:t>, </a:t>
            </a:r>
            <a:r>
              <a:rPr lang="en-US" altLang="sr-Latn-RS" sz="3200" dirty="0" smtClean="0"/>
              <a:t>obi</a:t>
            </a:r>
            <a:r>
              <a:rPr lang="sl-SI" altLang="sr-Latn-RS" sz="3200" dirty="0" smtClean="0"/>
              <a:t>č</a:t>
            </a:r>
            <a:r>
              <a:rPr lang="en-US" altLang="sr-Latn-RS" sz="3200" dirty="0" smtClean="0"/>
              <a:t>no </a:t>
            </a:r>
            <a:r>
              <a:rPr lang="en-US" altLang="sr-Latn-RS" sz="3200" dirty="0"/>
              <a:t>se a</a:t>
            </a:r>
            <a:r>
              <a:rPr lang="sl-SI" altLang="sr-Latn-RS" sz="3200" dirty="0"/>
              <a:t>n</a:t>
            </a:r>
            <a:r>
              <a:rPr lang="en-US" altLang="sr-Latn-RS" sz="3200" dirty="0" err="1" smtClean="0"/>
              <a:t>ga</a:t>
            </a:r>
            <a:r>
              <a:rPr lang="sl-SI" altLang="sr-Latn-RS" sz="3200" dirty="0" smtClean="0"/>
              <a:t>žuj</a:t>
            </a:r>
            <a:r>
              <a:rPr lang="en-US" altLang="sr-Latn-RS" sz="3200" dirty="0"/>
              <a:t>e od</a:t>
            </a:r>
            <a:r>
              <a:rPr lang="sl-SI" altLang="sr-Latn-RS" sz="3200" dirty="0"/>
              <a:t>r</a:t>
            </a:r>
            <a:r>
              <a:rPr lang="en-US" altLang="sr-Latn-RS" sz="3200" dirty="0" smtClean="0"/>
              <a:t>e</a:t>
            </a:r>
            <a:r>
              <a:rPr lang="sr-Latn-ME" altLang="sr-Latn-RS" sz="3200" dirty="0" smtClean="0"/>
              <a:t>đ</a:t>
            </a:r>
            <a:r>
              <a:rPr lang="en-US" altLang="sr-Latn-RS" sz="3200" dirty="0" smtClean="0"/>
              <a:t>e</a:t>
            </a:r>
            <a:r>
              <a:rPr lang="sl-SI" altLang="sr-Latn-RS" sz="3200" dirty="0"/>
              <a:t>no</a:t>
            </a:r>
            <a:r>
              <a:rPr lang="en-US" altLang="sr-Latn-RS" sz="3200" dirty="0"/>
              <a:t> t</a:t>
            </a:r>
            <a:r>
              <a:rPr lang="sl-SI" altLang="sr-Latn-RS" sz="3200" dirty="0"/>
              <a:t>ij</a:t>
            </a:r>
            <a:r>
              <a:rPr lang="en-US" altLang="sr-Latn-RS" sz="3200" dirty="0" err="1"/>
              <a:t>elo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koje</a:t>
            </a:r>
            <a:r>
              <a:rPr lang="en-US" altLang="sr-Latn-RS" sz="3200" dirty="0"/>
              <a:t> </a:t>
            </a:r>
            <a:r>
              <a:rPr lang="sl-SI" altLang="sr-Latn-RS" sz="3200" dirty="0" smtClean="0"/>
              <a:t>će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pripremati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materijale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z</a:t>
            </a:r>
            <a:r>
              <a:rPr lang="en-US" altLang="sr-Latn-RS" sz="3200" dirty="0"/>
              <a:t>a </a:t>
            </a:r>
            <a:r>
              <a:rPr lang="en-US" altLang="sr-Latn-RS" sz="3200" dirty="0" err="1"/>
              <a:t>kont</a:t>
            </a:r>
            <a:r>
              <a:rPr lang="sl-SI" altLang="sr-Latn-RS" sz="3200" dirty="0"/>
              <a:t>ro</a:t>
            </a:r>
            <a:r>
              <a:rPr lang="en-US" altLang="sr-Latn-RS" sz="3200" dirty="0" err="1"/>
              <a:t>lu</a:t>
            </a:r>
            <a:r>
              <a:rPr lang="en-US" altLang="sr-Latn-RS" sz="3200" dirty="0"/>
              <a:t> i v</a:t>
            </a:r>
            <a:r>
              <a:rPr lang="sl-SI" altLang="sr-Latn-RS" sz="3200" dirty="0" smtClean="0"/>
              <a:t>ršiti</a:t>
            </a:r>
            <a:r>
              <a:rPr lang="en-US" altLang="sr-Latn-RS" sz="3200" dirty="0" smtClean="0"/>
              <a:t> </a:t>
            </a:r>
            <a:r>
              <a:rPr lang="sl-SI" altLang="sr-Latn-RS" sz="3200" dirty="0"/>
              <a:t>j</a:t>
            </a:r>
            <a:r>
              <a:rPr lang="en-US" altLang="sr-Latn-RS" sz="3200" dirty="0"/>
              <a:t>e u </a:t>
            </a:r>
            <a:r>
              <a:rPr lang="en-US" altLang="sr-Latn-RS" sz="3200" dirty="0" err="1"/>
              <a:t>ime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parlamenta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smtClean="0"/>
              <a:t>U </a:t>
            </a:r>
            <a:r>
              <a:rPr lang="en-US" altLang="sr-Latn-RS" sz="3200" dirty="0" err="1" smtClean="0"/>
              <a:t>ve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im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zemljama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donose</a:t>
            </a:r>
            <a:r>
              <a:rPr lang="en-US" altLang="sr-Latn-RS" sz="3200" dirty="0"/>
              <a:t> se </a:t>
            </a:r>
            <a:r>
              <a:rPr lang="sl-SI" altLang="sr-Latn-RS" sz="3200" dirty="0"/>
              <a:t>p</a:t>
            </a:r>
            <a:r>
              <a:rPr lang="en-US" altLang="sr-Latn-RS" sz="3200" dirty="0" err="1"/>
              <a:t>osebni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za</a:t>
            </a:r>
            <a:r>
              <a:rPr lang="en-US" altLang="sr-Latn-RS" sz="3200" dirty="0" err="1"/>
              <a:t>koni</a:t>
            </a:r>
            <a:r>
              <a:rPr lang="en-US" altLang="sr-Latn-RS" sz="3200" dirty="0"/>
              <a:t> u tom </a:t>
            </a:r>
            <a:r>
              <a:rPr lang="en-US" altLang="sr-Latn-RS" sz="3200" dirty="0" err="1"/>
              <a:t>smistu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smtClean="0"/>
              <a:t>U </a:t>
            </a:r>
            <a:r>
              <a:rPr lang="en-US" altLang="sr-Latn-RS" sz="3200" dirty="0" err="1"/>
              <a:t>nekim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se zahtijeva </a:t>
            </a:r>
            <a:r>
              <a:rPr lang="sl-SI" altLang="sr-Latn-RS" sz="3200" dirty="0" smtClean="0"/>
              <a:t>da 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vlad</a:t>
            </a:r>
            <a:r>
              <a:rPr lang="sr-Latn-ME" altLang="sr-Latn-RS" sz="3200" dirty="0"/>
              <a:t>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pov</a:t>
            </a:r>
            <a:r>
              <a:rPr lang="sl-SI" altLang="sr-Latn-RS" sz="3200" dirty="0"/>
              <a:t>r</a:t>
            </a:r>
            <a:r>
              <a:rPr lang="en-US" altLang="sr-Latn-RS" sz="3200" dirty="0" err="1"/>
              <a:t>eme</a:t>
            </a:r>
            <a:r>
              <a:rPr lang="sl-SI" altLang="sr-Latn-RS" sz="3200" dirty="0"/>
              <a:t>n</a:t>
            </a:r>
            <a:r>
              <a:rPr lang="en-US" altLang="sr-Latn-RS" sz="3200" dirty="0" smtClean="0"/>
              <a:t>o</a:t>
            </a:r>
            <a:r>
              <a:rPr lang="sl-SI" altLang="sr-Latn-RS" sz="3200" dirty="0" smtClean="0"/>
              <a:t> </a:t>
            </a:r>
            <a:r>
              <a:rPr lang="en-US" altLang="sr-Latn-RS" sz="3200" dirty="0" err="1"/>
              <a:t>izv</a:t>
            </a:r>
            <a:r>
              <a:rPr lang="sl-SI" altLang="sr-Latn-RS" sz="3200" dirty="0"/>
              <a:t>j</a:t>
            </a:r>
            <a:r>
              <a:rPr lang="en-US" altLang="sr-Latn-RS" sz="3200" dirty="0" smtClean="0"/>
              <a:t>e</a:t>
            </a:r>
            <a:r>
              <a:rPr lang="sl-SI" altLang="sr-Latn-RS" sz="3200" dirty="0" smtClean="0"/>
              <a:t>š</a:t>
            </a:r>
            <a:r>
              <a:rPr lang="en-US" altLang="sr-Latn-RS" sz="3200" dirty="0" smtClean="0"/>
              <a:t>t</a:t>
            </a:r>
            <a:r>
              <a:rPr lang="sr-Latn-ME" altLang="sr-Latn-RS" sz="3200" dirty="0"/>
              <a:t>a</a:t>
            </a:r>
            <a:r>
              <a:rPr lang="en-US" altLang="sr-Latn-RS" sz="3200" dirty="0" err="1"/>
              <a:t>va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parla</a:t>
            </a:r>
            <a:r>
              <a:rPr lang="sl-SI" altLang="sr-Latn-RS" sz="3200" dirty="0"/>
              <a:t>m</a:t>
            </a:r>
            <a:r>
              <a:rPr lang="en-US" altLang="sr-Latn-RS" sz="3200" dirty="0" err="1"/>
              <a:t>ent</a:t>
            </a:r>
            <a:r>
              <a:rPr lang="en-US" altLang="sr-Latn-RS" sz="3200" dirty="0"/>
              <a:t> o </a:t>
            </a:r>
            <a:r>
              <a:rPr lang="en-US" altLang="sr-Latn-RS" sz="3200" dirty="0" err="1"/>
              <a:t>toku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izvr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enja</a:t>
            </a:r>
            <a:r>
              <a:rPr lang="en-US" altLang="sr-Latn-RS" sz="3200" dirty="0" smtClean="0"/>
              <a:t> 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dok</a:t>
            </a:r>
            <a:r>
              <a:rPr lang="en-US" altLang="sr-Latn-RS" sz="3200" dirty="0"/>
              <a:t> je </a:t>
            </a:r>
            <a:r>
              <a:rPr lang="en-US" altLang="sr-Latn-RS" sz="3200" dirty="0" err="1"/>
              <a:t>kod</a:t>
            </a:r>
            <a:r>
              <a:rPr lang="en-US" altLang="sr-Latn-RS" sz="3200" dirty="0"/>
              <a:t> drug</a:t>
            </a:r>
            <a:r>
              <a:rPr lang="sl-SI" altLang="sr-Latn-RS" sz="3200" dirty="0"/>
              <a:t>ih</a:t>
            </a:r>
            <a:r>
              <a:rPr lang="en-US" altLang="sr-Latn-RS" sz="3200" dirty="0"/>
              <a:t> ta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 </a:t>
            </a:r>
            <a:r>
              <a:rPr lang="en-US" altLang="sr-Latn-RS" sz="3200" dirty="0" err="1"/>
              <a:t>naknadna</a:t>
            </a:r>
            <a:r>
              <a:rPr lang="sl-SI" altLang="sr-Latn-RS" sz="3200" dirty="0"/>
              <a:t>,</a:t>
            </a:r>
            <a:r>
              <a:rPr lang="en-US" altLang="sr-Latn-RS" sz="3200" dirty="0"/>
              <a:t> al</a:t>
            </a:r>
            <a:r>
              <a:rPr lang="sl-SI" altLang="sr-Latn-RS" sz="3200" dirty="0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zato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znatno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rigoroznija</a:t>
            </a:r>
            <a:r>
              <a:rPr lang="sl-SI" altLang="sr-Latn-RS" sz="3200" dirty="0"/>
              <a:t>.</a:t>
            </a:r>
            <a:endParaRPr lang="en-US" altLang="sr-Latn-RS" sz="3200" dirty="0"/>
          </a:p>
          <a:p>
            <a:pPr algn="just" eaLnBrk="1" hangingPunct="1">
              <a:lnSpc>
                <a:spcPct val="90000"/>
              </a:lnSpc>
            </a:pPr>
            <a:endParaRPr lang="en-US" altLang="sr-Latn-RS" sz="3200" dirty="0"/>
          </a:p>
        </p:txBody>
      </p:sp>
    </p:spTree>
    <p:extLst>
      <p:ext uri="{BB962C8B-B14F-4D97-AF65-F5344CB8AC3E}">
        <p14:creationId xmlns:p14="http://schemas.microsoft.com/office/powerpoint/2010/main" xmlns="" val="27071113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2732" y="695459"/>
            <a:ext cx="10581068" cy="5481504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sz="3200" dirty="0"/>
              <a:t>2) OSNOV</a:t>
            </a:r>
            <a:r>
              <a:rPr lang="sl-SI" altLang="sr-Latn-RS" sz="3200" dirty="0"/>
              <a:t>N</a:t>
            </a:r>
            <a:r>
              <a:rPr lang="en-US" altLang="sr-Latn-RS" sz="3200" dirty="0"/>
              <a:t>I OBLICI</a:t>
            </a:r>
            <a:r>
              <a:rPr lang="sl-SI" altLang="sr-Latn-RS" sz="3200" dirty="0"/>
              <a:t> </a:t>
            </a:r>
            <a:r>
              <a:rPr lang="en-US" altLang="sr-Latn-RS" sz="3200" dirty="0"/>
              <a:t>I</a:t>
            </a:r>
            <a:r>
              <a:rPr lang="sl-SI" altLang="sr-Latn-RS" sz="3200" dirty="0"/>
              <a:t> </a:t>
            </a:r>
            <a:r>
              <a:rPr lang="en-US" altLang="sr-Latn-RS" sz="3200" dirty="0"/>
              <a:t>VRS</a:t>
            </a:r>
            <a:r>
              <a:rPr lang="sl-SI" altLang="sr-Latn-RS" sz="3200" dirty="0"/>
              <a:t>T</a:t>
            </a:r>
            <a:r>
              <a:rPr lang="en-US" altLang="sr-Latn-RS" sz="3200" dirty="0"/>
              <a:t>E </a:t>
            </a:r>
            <a:r>
              <a:rPr lang="sl-SI" altLang="sr-Latn-RS" sz="3200" dirty="0"/>
              <a:t>K</a:t>
            </a:r>
            <a:r>
              <a:rPr lang="en-US" altLang="sr-Latn-RS" sz="3200" dirty="0"/>
              <a:t>ONTROLE	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Postoje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vrlo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brojni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raznovrsni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oblici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ali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nema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potrebe</a:t>
            </a:r>
            <a:r>
              <a:rPr lang="en-US" altLang="sr-Latn-RS" sz="3200" dirty="0"/>
              <a:t> da </a:t>
            </a:r>
            <a:r>
              <a:rPr lang="en-US" altLang="sr-Latn-RS" sz="3200" dirty="0" err="1"/>
              <a:t>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sve</a:t>
            </a:r>
            <a:r>
              <a:rPr lang="en-US" altLang="sr-Latn-RS" sz="3200" dirty="0"/>
              <a:t> </a:t>
            </a:r>
            <a:r>
              <a:rPr lang="en-US" altLang="sr-Latn-RS" sz="3200" b="1" dirty="0" err="1"/>
              <a:t>ovd</a:t>
            </a:r>
            <a:r>
              <a:rPr lang="sl-SI" altLang="sr-Latn-RS" sz="3200" b="1" dirty="0"/>
              <a:t>je</a:t>
            </a:r>
            <a:r>
              <a:rPr lang="en-US" altLang="sr-Latn-RS" sz="3200" b="1" dirty="0"/>
              <a:t> </a:t>
            </a:r>
            <a:r>
              <a:rPr lang="en-US" altLang="sr-Latn-RS" sz="3200" b="1" dirty="0" err="1"/>
              <a:t>navodi</a:t>
            </a:r>
            <a:r>
              <a:rPr lang="sl-SI" altLang="sr-Latn-RS" sz="3200" b="1" dirty="0"/>
              <a:t>m</a:t>
            </a:r>
            <a:r>
              <a:rPr lang="en-US" altLang="sr-Latn-RS" sz="3200" b="1" dirty="0"/>
              <a:t>o</a:t>
            </a:r>
            <a:r>
              <a:rPr lang="en-US" altLang="sr-Latn-RS" sz="3200" b="1" dirty="0" smtClean="0"/>
              <a:t>.</a:t>
            </a:r>
            <a:endParaRPr lang="sr-Latn-ME" altLang="sr-Latn-RS" sz="32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b="1" dirty="0" smtClean="0"/>
              <a:t> </a:t>
            </a:r>
            <a:r>
              <a:rPr lang="en-US" altLang="sr-Latn-RS" sz="3200" b="1" dirty="0" err="1"/>
              <a:t>Izn</a:t>
            </a:r>
            <a:r>
              <a:rPr lang="sl-SI" altLang="sr-Latn-RS" sz="3200" b="1" dirty="0"/>
              <a:t>ijec</a:t>
            </a:r>
            <a:r>
              <a:rPr lang="en-US" altLang="sr-Latn-RS" sz="3200" b="1" dirty="0"/>
              <a:t>e</a:t>
            </a:r>
            <a:r>
              <a:rPr lang="sl-SI" altLang="sr-Latn-RS" sz="3200" b="1" dirty="0"/>
              <a:t>m</a:t>
            </a:r>
            <a:r>
              <a:rPr lang="en-US" altLang="sr-Latn-RS" sz="3200" b="1" dirty="0"/>
              <a:t>o </a:t>
            </a:r>
            <a:r>
              <a:rPr lang="en-US" altLang="sr-Latn-RS" sz="3200" b="1" dirty="0" err="1"/>
              <a:t>samo</a:t>
            </a:r>
            <a:r>
              <a:rPr lang="en-US" altLang="sr-Latn-RS" sz="3200" b="1" dirty="0"/>
              <a:t> </a:t>
            </a:r>
            <a:r>
              <a:rPr lang="en-US" altLang="sr-Latn-RS" sz="3200" b="1" dirty="0" smtClean="0"/>
              <a:t>op</a:t>
            </a:r>
            <a:r>
              <a:rPr lang="sl-SI" altLang="sr-Latn-RS" sz="3200" b="1" dirty="0" smtClean="0"/>
              <a:t>št</a:t>
            </a:r>
            <a:r>
              <a:rPr lang="en-US" altLang="sr-Latn-RS" sz="3200" b="1" dirty="0"/>
              <a:t>e</a:t>
            </a:r>
            <a:r>
              <a:rPr lang="sl-SI" altLang="sr-Latn-RS" sz="3200" b="1" dirty="0"/>
              <a:t> </a:t>
            </a:r>
            <a:r>
              <a:rPr lang="en-US" altLang="sr-Latn-RS" sz="3200" b="1" dirty="0" err="1" smtClean="0"/>
              <a:t>prihva</a:t>
            </a:r>
            <a:r>
              <a:rPr lang="sl-SI" altLang="sr-Latn-RS" sz="3200" b="1" dirty="0" smtClean="0"/>
              <a:t>ć</a:t>
            </a:r>
            <a:r>
              <a:rPr lang="en-US" altLang="sr-Latn-RS" sz="3200" b="1" dirty="0" err="1" smtClean="0"/>
              <a:t>ene</a:t>
            </a:r>
            <a:r>
              <a:rPr lang="sl-SI" altLang="sr-Latn-RS" sz="3200" b="1" dirty="0" smtClean="0"/>
              <a:t> </a:t>
            </a:r>
            <a:r>
              <a:rPr lang="en-US" altLang="sr-Latn-RS" sz="3200" b="1" dirty="0" err="1"/>
              <a:t>oblike</a:t>
            </a:r>
            <a:r>
              <a:rPr lang="en-US" altLang="sr-Latn-RS" sz="3200" b="1" dirty="0"/>
              <a:t> </a:t>
            </a:r>
            <a:r>
              <a:rPr lang="en-US" altLang="sr-Latn-RS" sz="3200" b="1" dirty="0" err="1"/>
              <a:t>kontrole</a:t>
            </a:r>
            <a:r>
              <a:rPr lang="en-US" altLang="sr-Latn-RS" sz="3200" b="1" dirty="0" smtClean="0"/>
              <a:t>.</a:t>
            </a:r>
            <a:endParaRPr lang="sr-Latn-ME" altLang="sr-Latn-RS" sz="32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b="1" dirty="0" smtClean="0"/>
              <a:t> </a:t>
            </a:r>
            <a:r>
              <a:rPr lang="en-US" altLang="sr-Latn-RS" sz="3200" b="1" dirty="0" err="1"/>
              <a:t>Osnovni</a:t>
            </a:r>
            <a:r>
              <a:rPr lang="en-US" altLang="sr-Latn-RS" sz="3200" b="1" dirty="0"/>
              <a:t> </a:t>
            </a:r>
            <a:r>
              <a:rPr lang="en-US" altLang="sr-Latn-RS" sz="3200" b="1" dirty="0" err="1"/>
              <a:t>oblici</a:t>
            </a:r>
            <a:r>
              <a:rPr lang="en-US" altLang="sr-Latn-RS" sz="3200" b="1" dirty="0"/>
              <a:t> </a:t>
            </a:r>
            <a:r>
              <a:rPr lang="en-US" altLang="sr-Latn-RS" sz="3200" b="1" dirty="0" err="1"/>
              <a:t>kontrole</a:t>
            </a:r>
            <a:r>
              <a:rPr lang="en-US" altLang="sr-Latn-RS" sz="3200" b="1" dirty="0"/>
              <a:t> </a:t>
            </a:r>
            <a:r>
              <a:rPr lang="en-US" altLang="sr-Latn-RS" sz="3200" b="1" dirty="0" err="1" smtClean="0"/>
              <a:t>izvr</a:t>
            </a:r>
            <a:r>
              <a:rPr lang="sl-SI" altLang="sr-Latn-RS" sz="3200" b="1" dirty="0" smtClean="0"/>
              <a:t>š</a:t>
            </a:r>
            <a:r>
              <a:rPr lang="en-US" altLang="sr-Latn-RS" sz="3200" b="1" dirty="0" err="1" smtClean="0"/>
              <a:t>nja</a:t>
            </a:r>
            <a:r>
              <a:rPr lang="en-US" altLang="sr-Latn-RS" sz="3200" b="1" dirty="0" smtClean="0"/>
              <a:t> </a:t>
            </a:r>
            <a:r>
              <a:rPr lang="en-US" altLang="sr-Latn-RS" sz="3200" b="1" dirty="0"/>
              <a:t>b</a:t>
            </a:r>
            <a:r>
              <a:rPr lang="sl-SI" altLang="sr-Latn-RS" sz="3200" b="1" dirty="0"/>
              <a:t>u</a:t>
            </a:r>
            <a:r>
              <a:rPr lang="en-US" altLang="sr-Latn-RS" sz="3200" b="1" dirty="0" smtClean="0"/>
              <a:t>d</a:t>
            </a:r>
            <a:r>
              <a:rPr lang="sl-SI" altLang="sr-Latn-RS" sz="3200" b="1" dirty="0" smtClean="0"/>
              <a:t>ž</a:t>
            </a:r>
            <a:r>
              <a:rPr lang="en-US" altLang="sr-Latn-RS" sz="3200" b="1" dirty="0" smtClean="0"/>
              <a:t>eta</a:t>
            </a:r>
            <a:r>
              <a:rPr lang="en-US" altLang="sr-Latn-RS" sz="3200" b="1" dirty="0"/>
              <a:t>, </a:t>
            </a:r>
            <a:r>
              <a:rPr lang="en-US" altLang="sr-Latn-RS" sz="3200" b="1" dirty="0" err="1"/>
              <a:t>prema</a:t>
            </a:r>
            <a:r>
              <a:rPr lang="en-US" altLang="sr-Latn-RS" sz="3200" b="1" dirty="0"/>
              <a:t> </a:t>
            </a:r>
            <a:r>
              <a:rPr lang="en-US" altLang="sr-Latn-RS" sz="3200" dirty="0" err="1"/>
              <a:t>vremen</a:t>
            </a:r>
            <a:r>
              <a:rPr lang="sl-SI" altLang="sr-Latn-RS" sz="3200" dirty="0"/>
              <a:t>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na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inu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d</a:t>
            </a:r>
            <a:r>
              <a:rPr lang="sl-SI" altLang="sr-Latn-RS" sz="3200" dirty="0"/>
              <a:t>j</a:t>
            </a:r>
            <a:r>
              <a:rPr lang="en-US" altLang="sr-Latn-RS" sz="3200" dirty="0"/>
              <a:t>el</a:t>
            </a:r>
            <a:r>
              <a:rPr lang="sl-SI" altLang="sr-Latn-RS" sz="3200" dirty="0"/>
              <a:t>o</a:t>
            </a:r>
            <a:r>
              <a:rPr lang="en-US" altLang="sr-Latn-RS" sz="3200" dirty="0"/>
              <a:t>vanja, s</a:t>
            </a:r>
            <a:r>
              <a:rPr lang="sl-SI" altLang="sr-Latn-RS" sz="3200" dirty="0"/>
              <a:t>u</a:t>
            </a:r>
            <a:r>
              <a:rPr lang="en-US" altLang="sr-Latn-RS" sz="3200" dirty="0"/>
              <a:t>: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n-US" altLang="sr-Latn-RS" sz="3200" dirty="0"/>
              <a:t>1. </a:t>
            </a:r>
            <a:r>
              <a:rPr lang="en-US" altLang="sr-Latn-RS" sz="3200" b="1" dirty="0" err="1"/>
              <a:t>Preventivna</a:t>
            </a:r>
            <a:r>
              <a:rPr lang="en-US" altLang="sr-Latn-RS" sz="3200" b="1" dirty="0"/>
              <a:t> </a:t>
            </a:r>
            <a:r>
              <a:rPr lang="en-US" altLang="sr-Latn-RS" sz="3200" dirty="0"/>
              <a:t>ill </a:t>
            </a:r>
            <a:r>
              <a:rPr lang="en-US" altLang="sr-Latn-RS" sz="3200" dirty="0" err="1"/>
              <a:t>prethodna</a:t>
            </a:r>
            <a:r>
              <a:rPr lang="en-US" altLang="sr-Latn-RS" sz="3200" dirty="0"/>
              <a:t> (ex ante),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n-US" altLang="sr-Latn-RS" sz="3200" dirty="0"/>
              <a:t>2. </a:t>
            </a:r>
            <a:r>
              <a:rPr lang="sl-SI" altLang="sr-Latn-RS" sz="3200" dirty="0"/>
              <a:t>N</a:t>
            </a:r>
            <a:r>
              <a:rPr lang="en-US" altLang="sr-Latn-RS" sz="3200" dirty="0" err="1"/>
              <a:t>aknadna</a:t>
            </a:r>
            <a:r>
              <a:rPr lang="en-US" altLang="sr-Latn-RS" sz="3200" dirty="0"/>
              <a:t> (ex post).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Preventivna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se </a:t>
            </a:r>
            <a:r>
              <a:rPr lang="en-US" altLang="sr-Latn-RS" sz="3200" dirty="0" err="1" smtClean="0"/>
              <a:t>mo</a:t>
            </a:r>
            <a:r>
              <a:rPr lang="sr-Latn-ME" altLang="sr-Latn-RS" sz="3200" dirty="0" smtClean="0"/>
              <a:t>ž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/>
              <a:t>pojaviti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kao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administrativna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ra</a:t>
            </a:r>
            <a:r>
              <a:rPr lang="sl-SI" altLang="sr-Latn-RS" sz="3200" dirty="0" smtClean="0"/>
              <a:t>ču</a:t>
            </a:r>
            <a:r>
              <a:rPr lang="en-US" altLang="sr-Latn-RS" sz="3200" dirty="0" err="1"/>
              <a:t>nsko-sudska</a:t>
            </a:r>
            <a:r>
              <a:rPr lang="en-US" altLang="sr-Latn-RS" sz="3200" dirty="0"/>
              <a:t>, a </a:t>
            </a:r>
            <a:r>
              <a:rPr lang="sl-SI" altLang="sr-Latn-RS" sz="3200" dirty="0"/>
              <a:t>naknadna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kao</a:t>
            </a:r>
            <a:r>
              <a:rPr lang="en-US" altLang="sr-Latn-RS" sz="3200" dirty="0"/>
              <a:t> par</a:t>
            </a:r>
            <a:r>
              <a:rPr lang="sl-SI" altLang="sr-Latn-RS" sz="3200" dirty="0"/>
              <a:t>l</a:t>
            </a:r>
            <a:r>
              <a:rPr lang="en-US" altLang="sr-Latn-RS" sz="3200" dirty="0" err="1"/>
              <a:t>amentarna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ra</a:t>
            </a:r>
            <a:r>
              <a:rPr lang="sl-SI" altLang="sr-Latn-RS" sz="3200" dirty="0" smtClean="0"/>
              <a:t>ču</a:t>
            </a:r>
            <a:r>
              <a:rPr lang="en-US" altLang="sr-Latn-RS" sz="3200" dirty="0" err="1"/>
              <a:t>nsko-sudska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 smtClean="0"/>
              <a:t>Naknadna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dolazi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posle</a:t>
            </a:r>
            <a:r>
              <a:rPr lang="sl-SI" altLang="sr-Latn-RS" sz="3200" dirty="0"/>
              <a:t> </a:t>
            </a:r>
            <a:r>
              <a:rPr lang="en-US" altLang="sr-Latn-RS" sz="3200" dirty="0" err="1" smtClean="0"/>
              <a:t>svr</a:t>
            </a:r>
            <a:r>
              <a:rPr lang="sr-Latn-ME" altLang="sr-Latn-RS" sz="3200" dirty="0" smtClean="0"/>
              <a:t>š</a:t>
            </a:r>
            <a:r>
              <a:rPr lang="en-US" altLang="sr-Latn-RS" sz="3200" dirty="0" err="1" smtClean="0"/>
              <a:t>enog</a:t>
            </a:r>
            <a:r>
              <a:rPr lang="en-US" altLang="sr-Latn-RS" sz="3200" dirty="0" smtClean="0"/>
              <a:t> 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ina</a:t>
            </a:r>
            <a:r>
              <a:rPr lang="en-US" altLang="sr-Latn-RS" sz="3200" dirty="0"/>
              <a:t>, a </a:t>
            </a:r>
            <a:r>
              <a:rPr lang="en-US" altLang="sr-Latn-RS" sz="3200" dirty="0" err="1"/>
              <a:t>cilj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joj</a:t>
            </a:r>
            <a:r>
              <a:rPr lang="en-US" altLang="sr-Latn-RS" sz="3200" dirty="0"/>
              <a:t> je da </a:t>
            </a:r>
            <a:r>
              <a:rPr lang="en-US" altLang="sr-Latn-RS" sz="3200" dirty="0" err="1"/>
              <a:t>prov</a:t>
            </a:r>
            <a:r>
              <a:rPr lang="sl-SI" altLang="sr-Latn-RS" sz="3200" dirty="0"/>
              <a:t>j</a:t>
            </a:r>
            <a:r>
              <a:rPr lang="en-US" altLang="sr-Latn-RS" sz="3200" dirty="0"/>
              <a:t>e</a:t>
            </a:r>
            <a:r>
              <a:rPr lang="sl-SI" altLang="sr-Latn-RS" sz="3200" dirty="0"/>
              <a:t>r</a:t>
            </a:r>
            <a:r>
              <a:rPr lang="en-US" altLang="sr-Latn-RS" sz="3200" dirty="0"/>
              <a:t>i da li je </a:t>
            </a:r>
            <a:r>
              <a:rPr lang="en-US" altLang="sr-Latn-RS" sz="3200" dirty="0" smtClean="0"/>
              <a:t>u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injena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radnja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bila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duhu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zakanskih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propisa</a:t>
            </a:r>
            <a:r>
              <a:rPr lang="en-US" altLang="sr-Latn-RS" sz="3200" dirty="0"/>
              <a:t> (</a:t>
            </a:r>
            <a:r>
              <a:rPr lang="en-US" altLang="sr-Latn-RS" sz="3200" dirty="0" err="1"/>
              <a:t>prikupljanje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tro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enje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sredstava</a:t>
            </a:r>
            <a:r>
              <a:rPr lang="en-US" altLang="sr-Latn-RS" sz="32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5615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785611"/>
            <a:ext cx="10619704" cy="5391352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sr-Latn-ME" altLang="sr-Latn-RS" sz="3200" dirty="0" smtClean="0"/>
              <a:t>PRIJEDLOG BUDŽETA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 smtClean="0"/>
              <a:t>Sastavljanje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i </a:t>
            </a:r>
            <a:r>
              <a:rPr lang="en-US" altLang="sr-Latn-RS" sz="3200" dirty="0" err="1"/>
              <a:t>izrada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pr</a:t>
            </a:r>
            <a:r>
              <a:rPr lang="sr-Latn-ME" altLang="sr-Latn-RS" sz="3200" dirty="0" smtClean="0"/>
              <a:t>ij</a:t>
            </a:r>
            <a:r>
              <a:rPr lang="en-US" altLang="sr-Latn-RS" sz="3200" dirty="0" err="1" smtClean="0"/>
              <a:t>edloga</a:t>
            </a:r>
            <a:r>
              <a:rPr lang="en-US" altLang="sr-Latn-RS" sz="3200" dirty="0" smtClean="0"/>
              <a:t> 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kao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prva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faza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njegovom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dono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enju</a:t>
            </a:r>
            <a:r>
              <a:rPr lang="en-US" altLang="sr-Latn-RS" sz="3200" dirty="0"/>
              <a:t>, je u </a:t>
            </a:r>
            <a:r>
              <a:rPr lang="en-US" altLang="sr-Latn-RS" sz="3200" dirty="0" err="1"/>
              <a:t>rukama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upravnih</a:t>
            </a:r>
            <a:r>
              <a:rPr lang="en-US" altLang="sr-Latn-RS" sz="3200" dirty="0"/>
              <a:t> organa.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 smtClean="0"/>
              <a:t>Administraciji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i </a:t>
            </a:r>
            <a:r>
              <a:rPr lang="en-US" altLang="sr-Latn-RS" sz="3200" dirty="0" err="1"/>
              <a:t>upravi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odnosno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odgovaraju</a:t>
            </a:r>
            <a:r>
              <a:rPr lang="sr-Latn-ME" altLang="sr-Latn-RS" sz="3200" dirty="0"/>
              <a:t>ć</a:t>
            </a:r>
            <a:r>
              <a:rPr lang="en-US" altLang="sr-Latn-RS" sz="3200" dirty="0" err="1"/>
              <a:t>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finansijskim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organima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pripada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pravo</a:t>
            </a:r>
            <a:r>
              <a:rPr lang="en-US" altLang="sr-Latn-RS" sz="3200" dirty="0"/>
              <a:t> bud</a:t>
            </a:r>
            <a:r>
              <a:rPr lang="sl-SI" altLang="sr-Latn-RS" sz="3200" dirty="0"/>
              <a:t>z</a:t>
            </a:r>
            <a:r>
              <a:rPr lang="en-US" altLang="sr-Latn-RS" sz="3200" dirty="0" err="1"/>
              <a:t>etske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inicijative</a:t>
            </a:r>
            <a:r>
              <a:rPr lang="en-US" altLang="sr-Latn-RS" sz="3200" dirty="0"/>
              <a:t>.</a:t>
            </a:r>
            <a:endParaRPr lang="sr-Latn-ME" altLang="sr-Latn-RS" sz="3200" dirty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/>
              <a:t> U 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finansijskoj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praksi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inicijativu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ima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odgovaraju</a:t>
            </a:r>
            <a:r>
              <a:rPr lang="sl-SI" altLang="sr-Latn-RS" sz="3200" dirty="0"/>
              <a:t>ć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sekretarijat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finansije</a:t>
            </a:r>
            <a:r>
              <a:rPr lang="en-US" altLang="sr-Latn-RS" sz="3200" dirty="0"/>
              <a:t>.</a:t>
            </a:r>
            <a:endParaRPr lang="sr-Latn-ME" altLang="sr-Latn-RS" sz="3200" dirty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/>
              <a:t> </a:t>
            </a:r>
            <a:r>
              <a:rPr lang="en-US" altLang="sr-Latn-RS" sz="3200" dirty="0" err="1"/>
              <a:t>Ti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organi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najbolje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znaju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potrebe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svojih</a:t>
            </a:r>
            <a:r>
              <a:rPr lang="en-US" altLang="sr-Latn-RS" sz="3200" dirty="0"/>
              <a:t> s</a:t>
            </a:r>
            <a:r>
              <a:rPr lang="sl-SI" altLang="sr-Latn-RS" sz="3200" dirty="0"/>
              <a:t>l</a:t>
            </a:r>
            <a:r>
              <a:rPr lang="en-US" altLang="sr-Latn-RS" sz="3200" dirty="0" smtClean="0"/>
              <a:t>u</a:t>
            </a:r>
            <a:r>
              <a:rPr lang="sr-Latn-ME" altLang="sr-Latn-RS" sz="3200" dirty="0" smtClean="0"/>
              <a:t>ž</a:t>
            </a:r>
            <a:r>
              <a:rPr lang="en-US" altLang="sr-Latn-RS" sz="3200" dirty="0" smtClean="0"/>
              <a:t>bi </a:t>
            </a:r>
            <a:r>
              <a:rPr lang="en-US" altLang="sr-Latn-RS" sz="3200" dirty="0"/>
              <a:t>i  </a:t>
            </a:r>
            <a:r>
              <a:rPr lang="en-US" altLang="sr-Latn-RS" sz="3200" dirty="0" err="1"/>
              <a:t>javne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potrebe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zatim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privrednu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situaciju</a:t>
            </a:r>
            <a:r>
              <a:rPr lang="en-US" altLang="sr-Latn-RS" sz="3200" dirty="0" smtClean="0"/>
              <a:t>, plan </a:t>
            </a:r>
            <a:r>
              <a:rPr lang="en-US" altLang="sr-Latn-RS" sz="3200" dirty="0" err="1"/>
              <a:t>prihoda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rashoda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odgovaraju</a:t>
            </a:r>
            <a:r>
              <a:rPr lang="sr-Latn-ME" altLang="sr-Latn-RS" sz="3200" dirty="0"/>
              <a:t>ć</a:t>
            </a:r>
            <a:r>
              <a:rPr lang="en-US" altLang="sr-Latn-RS" sz="3200" dirty="0"/>
              <a:t>u bud</a:t>
            </a:r>
            <a:r>
              <a:rPr lang="sl-SI" altLang="sr-Latn-RS" sz="3200" dirty="0"/>
              <a:t>z</a:t>
            </a:r>
            <a:r>
              <a:rPr lang="en-US" altLang="sr-Latn-RS" sz="3200" dirty="0" err="1"/>
              <a:t>etsku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politiku</a:t>
            </a:r>
            <a:r>
              <a:rPr lang="en-US" altLang="sr-Latn-RS" sz="3200" dirty="0"/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28251035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0006" y="940158"/>
            <a:ext cx="10503794" cy="5236805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AutoNum type="arabicParenR"/>
            </a:pPr>
            <a:r>
              <a:rPr lang="en-US" altLang="sr-Latn-RS" sz="3200" b="1" dirty="0" err="1" smtClean="0"/>
              <a:t>Administrativna</a:t>
            </a:r>
            <a:r>
              <a:rPr lang="en-US" altLang="sr-Latn-RS" sz="3200" b="1" dirty="0" smtClean="0"/>
              <a:t> </a:t>
            </a:r>
            <a:r>
              <a:rPr lang="en-US" altLang="sr-Latn-RS" sz="3200" b="1" dirty="0" err="1"/>
              <a:t>kontrola</a:t>
            </a:r>
            <a:r>
              <a:rPr lang="en-US" altLang="sr-Latn-RS" sz="3200" b="1" dirty="0"/>
              <a:t> </a:t>
            </a:r>
            <a:r>
              <a:rPr lang="en-US" altLang="sr-Latn-RS" sz="3200" dirty="0"/>
              <a:t>je </a:t>
            </a:r>
            <a:r>
              <a:rPr lang="sl-SI" altLang="sr-Latn-RS" sz="3200" dirty="0"/>
              <a:t>zato</a:t>
            </a:r>
            <a:r>
              <a:rPr lang="en-US" altLang="sr-Latn-RS" sz="3200" dirty="0"/>
              <a:t> </a:t>
            </a:r>
            <a:r>
              <a:rPr lang="sl-SI" altLang="sr-Latn-RS" sz="3200" dirty="0" smtClean="0"/>
              <a:t>š</a:t>
            </a:r>
            <a:r>
              <a:rPr lang="en-US" altLang="sr-Latn-RS" sz="3200" dirty="0" smtClean="0"/>
              <a:t>to </a:t>
            </a:r>
            <a:r>
              <a:rPr lang="en-US" altLang="sr-Latn-RS" sz="3200" dirty="0"/>
              <a:t>je </a:t>
            </a:r>
            <a:r>
              <a:rPr lang="en-US" altLang="sr-Latn-RS" sz="3200" dirty="0" err="1" smtClean="0"/>
              <a:t>vr</a:t>
            </a:r>
            <a:r>
              <a:rPr lang="sr-Latn-ME" altLang="sr-Latn-RS" sz="3200" dirty="0" smtClean="0"/>
              <a:t>š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administrativni</a:t>
            </a:r>
            <a:r>
              <a:rPr lang="en-US" altLang="sr-Latn-RS" sz="3200" dirty="0"/>
              <a:t> organ </a:t>
            </a:r>
            <a:r>
              <a:rPr lang="en-US" altLang="sr-Latn-RS" sz="3200" dirty="0" err="1"/>
              <a:t>kontrole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en-US" altLang="sr-Latn-RS" sz="3200" dirty="0" smtClean="0"/>
              <a:t> </a:t>
            </a:r>
            <a:r>
              <a:rPr lang="en-US" altLang="sr-Latn-RS" sz="3200" dirty="0" err="1"/>
              <a:t>Cilj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kontrole</a:t>
            </a:r>
            <a:r>
              <a:rPr lang="en-US" altLang="sr-Latn-RS" sz="3200" dirty="0"/>
              <a:t> je da se </a:t>
            </a:r>
            <a:r>
              <a:rPr lang="en-US" altLang="sr-Latn-RS" sz="3200" dirty="0" err="1" smtClean="0"/>
              <a:t>onemogu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nezakonito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tro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enje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javnih</a:t>
            </a:r>
            <a:r>
              <a:rPr lang="sr-Latn-ME" altLang="sr-Latn-RS" sz="3200" dirty="0" smtClean="0"/>
              <a:t> </a:t>
            </a:r>
            <a:r>
              <a:rPr lang="en-US" altLang="sr-Latn-RS" sz="3200" dirty="0" err="1" smtClean="0"/>
              <a:t>sredstava</a:t>
            </a:r>
            <a:r>
              <a:rPr lang="en-US" altLang="sr-Latn-RS" sz="32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sr-Latn-RS" sz="3200" dirty="0"/>
              <a:t>Ova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se </a:t>
            </a:r>
            <a:r>
              <a:rPr lang="en-US" altLang="sr-Latn-RS" sz="3200" dirty="0" err="1" smtClean="0"/>
              <a:t>mo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/>
              <a:t>javiti</a:t>
            </a:r>
            <a:r>
              <a:rPr lang="en-US" altLang="sr-Latn-RS" sz="3200" dirty="0"/>
              <a:t> u </a:t>
            </a:r>
            <a:r>
              <a:rPr lang="sl-SI" altLang="sr-Latn-RS" sz="3200" dirty="0"/>
              <a:t>t</a:t>
            </a:r>
            <a:r>
              <a:rPr lang="en-US" altLang="sr-Latn-RS" sz="3200" dirty="0" err="1"/>
              <a:t>ri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oblika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kao</a:t>
            </a:r>
            <a:r>
              <a:rPr lang="en-US" altLang="sr-Latn-RS" sz="3200" dirty="0"/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sr-Latn-RS" sz="3200" dirty="0"/>
              <a:t>a) </a:t>
            </a:r>
            <a:r>
              <a:rPr lang="sr-Latn-ME" altLang="sr-Latn-RS" sz="3200" dirty="0" err="1" smtClean="0"/>
              <a:t>a</a:t>
            </a:r>
            <a:r>
              <a:rPr lang="en-US" altLang="sr-Latn-RS" sz="3200" dirty="0" err="1" smtClean="0"/>
              <a:t>dministrativna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u </a:t>
            </a:r>
            <a:r>
              <a:rPr lang="en-US" altLang="sr-Latn-RS" sz="3200" dirty="0" err="1" smtClean="0"/>
              <a:t>u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smislu</a:t>
            </a:r>
            <a:r>
              <a:rPr lang="en-US" altLang="sr-Latn-RS" sz="3200" dirty="0"/>
              <a:t>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sr-Latn-RS" sz="3200" dirty="0"/>
              <a:t>b) </a:t>
            </a:r>
            <a:r>
              <a:rPr lang="sl-SI" altLang="sr-Latn-RS" sz="3200" dirty="0" smtClean="0"/>
              <a:t>b</a:t>
            </a:r>
            <a:r>
              <a:rPr lang="en-US" altLang="sr-Latn-RS" sz="3200" dirty="0" err="1" smtClean="0"/>
              <a:t>lagajni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ka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endParaRPr lang="en-US" altLang="sr-Latn-RS" sz="32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sr-Latn-RS" sz="3200" dirty="0"/>
              <a:t>c) </a:t>
            </a:r>
            <a:r>
              <a:rPr lang="sr-Latn-ME" altLang="sr-Latn-RS" sz="3200" dirty="0" smtClean="0"/>
              <a:t>k</a:t>
            </a:r>
            <a:r>
              <a:rPr lang="en-US" altLang="sr-Latn-RS" sz="3200" dirty="0" err="1" smtClean="0"/>
              <a:t>njigovodstveno-ra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unska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sr-Latn-RS" sz="3200" dirty="0" err="1"/>
              <a:t>Postoji</a:t>
            </a:r>
            <a:r>
              <a:rPr lang="en-US" altLang="sr-Latn-RS" sz="3200" dirty="0"/>
              <a:t> pod</a:t>
            </a:r>
            <a:r>
              <a:rPr lang="sl-SI" altLang="sr-Latn-RS" sz="3200" dirty="0"/>
              <a:t>j</a:t>
            </a:r>
            <a:r>
              <a:rPr lang="en-US" altLang="sr-Latn-RS" sz="3200" dirty="0" err="1"/>
              <a:t>ela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prethodnu</a:t>
            </a:r>
            <a:r>
              <a:rPr lang="en-US" altLang="sr-Latn-RS" sz="3200" dirty="0"/>
              <a:t>, </a:t>
            </a:r>
            <a:r>
              <a:rPr lang="en-US" altLang="sr-Latn-RS" sz="3200" dirty="0" err="1" smtClean="0"/>
              <a:t>teku</a:t>
            </a:r>
            <a:r>
              <a:rPr lang="sl-SI" altLang="sr-Latn-RS" sz="3200" dirty="0" smtClean="0"/>
              <a:t>ć</a:t>
            </a:r>
            <a:r>
              <a:rPr lang="en-US" altLang="sr-Latn-RS" sz="3200" dirty="0" smtClean="0"/>
              <a:t>u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naknadnu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kontrolu</a:t>
            </a:r>
            <a:r>
              <a:rPr lang="en-US" altLang="sr-Latn-RS" dirty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altLang="sr-Latn-RS" sz="1800" dirty="0"/>
          </a:p>
        </p:txBody>
      </p:sp>
    </p:spTree>
    <p:extLst>
      <p:ext uri="{BB962C8B-B14F-4D97-AF65-F5344CB8AC3E}">
        <p14:creationId xmlns:p14="http://schemas.microsoft.com/office/powerpoint/2010/main" xmlns="" val="16620279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1369" y="1004552"/>
            <a:ext cx="10542431" cy="5172411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sz="3200" dirty="0"/>
              <a:t>2) </a:t>
            </a:r>
            <a:r>
              <a:rPr lang="en-US" altLang="sr-Latn-RS" sz="3200" dirty="0" smtClean="0"/>
              <a:t>Ra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unsk</a:t>
            </a:r>
            <a:r>
              <a:rPr lang="sr-Latn-ME" altLang="sr-Latn-RS" sz="3200" dirty="0" smtClean="0"/>
              <a:t>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zasniva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koju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vr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posebna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komisija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formirana</a:t>
            </a:r>
            <a:r>
              <a:rPr lang="en-US" altLang="sr-Latn-RS" sz="3200" dirty="0"/>
              <a:t> od </a:t>
            </a:r>
            <a:r>
              <a:rPr lang="en-US" altLang="sr-Latn-RS" sz="3200" dirty="0" err="1"/>
              <a:t>strane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parlamenta</a:t>
            </a:r>
            <a:r>
              <a:rPr lang="en-US" altLang="sr-Latn-RS" sz="3200" dirty="0"/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/>
              <a:t>Administrativna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/>
              <a:t>n</a:t>
            </a:r>
            <a:r>
              <a:rPr lang="sl-SI" altLang="sr-Latn-RS" sz="3200" dirty="0"/>
              <a:t>e</a:t>
            </a:r>
            <a:r>
              <a:rPr lang="en-US" altLang="sr-Latn-RS" sz="3200" dirty="0"/>
              <a:t> bi </a:t>
            </a:r>
            <a:r>
              <a:rPr lang="en-US" altLang="sr-Latn-RS" sz="3200" dirty="0" err="1"/>
              <a:t>sama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sebe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bila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dovoljna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zbog</a:t>
            </a:r>
            <a:r>
              <a:rPr lang="en-US" altLang="sr-Latn-RS" sz="3200" dirty="0"/>
              <a:t> toga se u </a:t>
            </a:r>
            <a:r>
              <a:rPr lang="en-US" altLang="sr-Latn-RS" sz="3200" dirty="0" err="1" smtClean="0"/>
              <a:t>ve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em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broju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zemalja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formira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posebna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, a</a:t>
            </a:r>
            <a:r>
              <a:rPr lang="sl-SI" altLang="sr-Latn-RS" sz="3200" dirty="0"/>
              <a:t>l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izvan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uprave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kao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nezavisna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smtClean="0"/>
              <a:t>To </a:t>
            </a:r>
            <a:r>
              <a:rPr lang="en-US" altLang="sr-Latn-RS" sz="3200" dirty="0" err="1"/>
              <a:t>su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obi</a:t>
            </a:r>
            <a:r>
              <a:rPr lang="sl-SI" altLang="sr-Latn-RS" sz="3200" dirty="0" smtClean="0"/>
              <a:t>č</a:t>
            </a:r>
            <a:r>
              <a:rPr lang="en-US" altLang="sr-Latn-RS" sz="3200" dirty="0" smtClean="0"/>
              <a:t>no </a:t>
            </a:r>
            <a:r>
              <a:rPr lang="en-US" altLang="sr-Latn-RS" sz="3200" dirty="0" err="1"/>
              <a:t>ustanove</a:t>
            </a:r>
            <a:r>
              <a:rPr lang="en-US" altLang="sr-Latn-RS" sz="3200" dirty="0"/>
              <a:t> s </a:t>
            </a:r>
            <a:r>
              <a:rPr lang="en-US" altLang="sr-Latn-RS" sz="3200" dirty="0" err="1" smtClean="0"/>
              <a:t>ra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unsko-sudskim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funkcijama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osim</a:t>
            </a:r>
            <a:r>
              <a:rPr lang="en-US" altLang="sr-Latn-RS" sz="3200" dirty="0"/>
              <a:t> to </a:t>
            </a:r>
            <a:r>
              <a:rPr lang="en-US" altLang="sr-Latn-RS" sz="3200" dirty="0" err="1"/>
              <a:t>kontrole</a:t>
            </a:r>
            <a:r>
              <a:rPr lang="en-US" altLang="sr-Latn-RS" sz="3200" dirty="0"/>
              <a:t> ne </a:t>
            </a:r>
            <a:r>
              <a:rPr lang="en-US" altLang="sr-Latn-RS" sz="3200" dirty="0" err="1" smtClean="0"/>
              <a:t>vr</a:t>
            </a:r>
            <a:r>
              <a:rPr lang="sl-SI" altLang="sr-Latn-RS" sz="3200" dirty="0" smtClean="0"/>
              <a:t>š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/>
              <a:t>druge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funkcije</a:t>
            </a:r>
            <a:r>
              <a:rPr lang="en-US" altLang="sr-Latn-RS" sz="3200" dirty="0" smtClean="0"/>
              <a:t>.</a:t>
            </a:r>
            <a:endParaRPr lang="en-US" altLang="sr-Latn-RS" sz="3200" dirty="0"/>
          </a:p>
        </p:txBody>
      </p:sp>
    </p:spTree>
    <p:extLst>
      <p:ext uri="{BB962C8B-B14F-4D97-AF65-F5344CB8AC3E}">
        <p14:creationId xmlns:p14="http://schemas.microsoft.com/office/powerpoint/2010/main" xmlns="" val="3897793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611" y="888642"/>
            <a:ext cx="10568189" cy="5288321"/>
          </a:xfrm>
        </p:spPr>
        <p:txBody>
          <a:bodyPr/>
          <a:lstStyle/>
          <a:p>
            <a:pPr algn="just" eaLnBrk="1" hangingPunct="1"/>
            <a:r>
              <a:rPr lang="en-US" altLang="sr-Latn-RS" sz="3200" dirty="0" err="1" smtClean="0"/>
              <a:t>Njihova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organizacija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pos</a:t>
            </a:r>
            <a:r>
              <a:rPr lang="sl-SI" altLang="sr-Latn-RS" sz="3200" dirty="0" smtClean="0"/>
              <a:t>l</a:t>
            </a:r>
            <a:r>
              <a:rPr lang="en-US" altLang="sr-Latn-RS" sz="3200" dirty="0" err="1" smtClean="0"/>
              <a:t>ovanje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stoji</a:t>
            </a:r>
            <a:r>
              <a:rPr lang="en-US" altLang="sr-Latn-RS" sz="3200" dirty="0" smtClean="0"/>
              <a:t> </a:t>
            </a:r>
            <a:r>
              <a:rPr lang="sl-SI" altLang="sr-Latn-RS" sz="3200" dirty="0" smtClean="0"/>
              <a:t>pod </a:t>
            </a:r>
            <a:r>
              <a:rPr lang="en-US" altLang="sr-Latn-RS" sz="3200" dirty="0" err="1" smtClean="0"/>
              <a:t>okriljem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predstavni</a:t>
            </a:r>
            <a:r>
              <a:rPr lang="sr-Latn-ME" altLang="sr-Latn-RS" sz="3200" dirty="0" smtClean="0"/>
              <a:t>č</a:t>
            </a:r>
            <a:r>
              <a:rPr lang="en-US" altLang="sr-Latn-RS" sz="3200" dirty="0" err="1" smtClean="0"/>
              <a:t>kog</a:t>
            </a:r>
            <a:r>
              <a:rPr lang="en-US" altLang="sr-Latn-RS" sz="3200" dirty="0" smtClean="0"/>
              <a:t> t</a:t>
            </a:r>
            <a:r>
              <a:rPr lang="sl-SI" altLang="sr-Latn-RS" sz="3200" dirty="0" smtClean="0"/>
              <a:t>ijel</a:t>
            </a:r>
            <a:r>
              <a:rPr lang="en-US" altLang="sr-Latn-RS" sz="3200" dirty="0" smtClean="0"/>
              <a:t>a, </a:t>
            </a:r>
            <a:r>
              <a:rPr lang="en-US" altLang="sr-Latn-RS" sz="3200" dirty="0" err="1" smtClean="0"/>
              <a:t>upravo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zbog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te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objektivnosti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nezavisnosti</a:t>
            </a:r>
            <a:r>
              <a:rPr lang="en-US" altLang="sr-Latn-RS" sz="3200" dirty="0" smtClean="0"/>
              <a:t>.</a:t>
            </a:r>
          </a:p>
          <a:p>
            <a:pPr algn="just" eaLnBrk="1" hangingPunct="1"/>
            <a:r>
              <a:rPr lang="en-US" altLang="sr-Latn-RS" sz="3200" dirty="0" err="1" smtClean="0"/>
              <a:t>Kontrota</a:t>
            </a:r>
            <a:r>
              <a:rPr lang="en-US" altLang="sr-Latn-RS" sz="3200" dirty="0" smtClean="0"/>
              <a:t> </a:t>
            </a:r>
            <a:r>
              <a:rPr lang="sr-Latn-ME" altLang="sr-Latn-RS" sz="3200" dirty="0" smtClean="0"/>
              <a:t>se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prote</a:t>
            </a:r>
            <a:r>
              <a:rPr lang="sl-SI" altLang="sr-Latn-RS" sz="3200" dirty="0"/>
              <a:t>ž</a:t>
            </a:r>
            <a:r>
              <a:rPr lang="en-US" altLang="sr-Latn-RS" sz="3200" dirty="0" smtClean="0"/>
              <a:t>e se </a:t>
            </a:r>
            <a:r>
              <a:rPr lang="en-US" altLang="sr-Latn-RS" sz="3200" dirty="0" err="1" smtClean="0"/>
              <a:t>na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sve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organe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osobe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kojima</a:t>
            </a:r>
            <a:r>
              <a:rPr lang="en-US" altLang="sr-Latn-RS" sz="3200" dirty="0" smtClean="0"/>
              <a:t> je </a:t>
            </a:r>
            <a:r>
              <a:rPr lang="en-US" altLang="sr-Latn-RS" sz="3200" dirty="0" err="1" smtClean="0"/>
              <a:t>pov</a:t>
            </a:r>
            <a:r>
              <a:rPr lang="sr-Latn-ME" altLang="sr-Latn-RS" sz="3200" dirty="0" smtClean="0"/>
              <a:t>j</a:t>
            </a:r>
            <a:r>
              <a:rPr lang="en-US" altLang="sr-Latn-RS" sz="3200" dirty="0" err="1" smtClean="0"/>
              <a:t>ereno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rukovanje</a:t>
            </a:r>
            <a:r>
              <a:rPr lang="en-US" altLang="sr-Latn-RS" sz="3200" dirty="0" smtClean="0"/>
              <a:t> bud</a:t>
            </a:r>
            <a:r>
              <a:rPr lang="sl-SI" altLang="sr-Latn-RS" sz="3200" dirty="0"/>
              <a:t>ž</a:t>
            </a:r>
            <a:r>
              <a:rPr lang="en-US" altLang="sr-Latn-RS" sz="3200" dirty="0" err="1" smtClean="0"/>
              <a:t>etskim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sredstvima</a:t>
            </a:r>
            <a:r>
              <a:rPr lang="en-US" altLang="sr-Latn-RS" sz="3200" dirty="0" smtClean="0"/>
              <a:t>.</a:t>
            </a:r>
            <a:endParaRPr lang="sr-Latn-ME" altLang="sr-Latn-RS" sz="3200" dirty="0" smtClean="0"/>
          </a:p>
          <a:p>
            <a:pPr algn="just" eaLnBrk="1" hangingPunct="1"/>
            <a:r>
              <a:rPr lang="en-US" altLang="sr-Latn-RS" sz="3200" dirty="0" smtClean="0"/>
              <a:t> Ova </a:t>
            </a:r>
            <a:r>
              <a:rPr lang="en-US" altLang="sr-Latn-RS" sz="3200" dirty="0" err="1" smtClean="0"/>
              <a:t>kontrola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mo</a:t>
            </a:r>
            <a:r>
              <a:rPr lang="sl-SI" altLang="sr-Latn-RS" sz="3200" dirty="0" smtClean="0"/>
              <a:t>z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 smtClean="0"/>
              <a:t>biti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preventivna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naknadna</a:t>
            </a:r>
            <a:r>
              <a:rPr lang="en-US" altLang="sr-Latn-RS" sz="3200" dirty="0" smtClean="0"/>
              <a:t>.</a:t>
            </a:r>
          </a:p>
          <a:p>
            <a:pPr eaLnBrk="1" hangingPunct="1"/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13604703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2884" y="1017431"/>
            <a:ext cx="10490915" cy="5159532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sr-Latn-RS" sz="3200" dirty="0"/>
              <a:t>3) </a:t>
            </a:r>
            <a:r>
              <a:rPr lang="en-US" altLang="sr-Latn-RS" sz="3200" b="1" dirty="0"/>
              <a:t>Par</a:t>
            </a:r>
            <a:r>
              <a:rPr lang="sl-SI" altLang="sr-Latn-RS" sz="3200" b="1" dirty="0"/>
              <a:t>l</a:t>
            </a:r>
            <a:r>
              <a:rPr lang="en-US" altLang="sr-Latn-RS" sz="3200" b="1" dirty="0"/>
              <a:t>amen</a:t>
            </a:r>
            <a:r>
              <a:rPr lang="sl-SI" altLang="sr-Latn-RS" sz="3200" b="1" dirty="0"/>
              <a:t>ta</a:t>
            </a:r>
            <a:r>
              <a:rPr lang="en-US" altLang="sr-Latn-RS" sz="3200" b="1" dirty="0" err="1"/>
              <a:t>rna</a:t>
            </a:r>
            <a:r>
              <a:rPr lang="en-US" altLang="sr-Latn-RS" sz="3200" b="1" dirty="0"/>
              <a:t> </a:t>
            </a:r>
            <a:r>
              <a:rPr lang="en-US" altLang="sr-Latn-RS" sz="3200" dirty="0"/>
              <a:t>i</a:t>
            </a:r>
            <a:r>
              <a:rPr lang="sl-SI" altLang="sr-Latn-RS" sz="3200" dirty="0"/>
              <a:t>li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politi</a:t>
            </a:r>
            <a:r>
              <a:rPr lang="sl-SI" altLang="sr-Latn-RS" sz="3200" dirty="0" smtClean="0"/>
              <a:t>ča</a:t>
            </a:r>
            <a:r>
              <a:rPr lang="en-US" altLang="sr-Latn-RS" sz="3200" dirty="0"/>
              <a:t>k</a:t>
            </a:r>
            <a:r>
              <a:rPr lang="sl-SI" altLang="sr-Latn-RS" sz="3200" dirty="0"/>
              <a:t>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</a:t>
            </a:r>
            <a:r>
              <a:rPr lang="sl-SI" altLang="sr-Latn-RS" sz="3200" dirty="0"/>
              <a:t>ij</a:t>
            </a:r>
            <a:r>
              <a:rPr lang="en-US" altLang="sr-Latn-RS" sz="3200" dirty="0"/>
              <a:t>e </a:t>
            </a:r>
            <a:r>
              <a:rPr lang="en-US" altLang="sr-Latn-RS" sz="3200" dirty="0" err="1"/>
              <a:t>svega</a:t>
            </a:r>
            <a:r>
              <a:rPr lang="en-US" altLang="sr-Latn-RS" sz="3200" dirty="0"/>
              <a:t>, </a:t>
            </a:r>
            <a:r>
              <a:rPr lang="en-US" altLang="sr-Latn-RS" sz="3200" dirty="0" err="1" smtClean="0"/>
              <a:t>politi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ki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karakter</a:t>
            </a:r>
            <a:r>
              <a:rPr lang="en-US" altLang="sr-Latn-RS" sz="3200" dirty="0"/>
              <a:t>. </a:t>
            </a:r>
            <a:endParaRPr lang="sr-Latn-ME" altLang="sr-Latn-RS" sz="3200" dirty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/>
              <a:t>Zbog</a:t>
            </a:r>
            <a:r>
              <a:rPr lang="en-US" altLang="sr-Latn-RS" sz="3200" dirty="0"/>
              <a:t> toga </a:t>
            </a:r>
            <a:r>
              <a:rPr lang="sl-SI" altLang="sr-Latn-RS" sz="3200" dirty="0" smtClean="0"/>
              <a:t>š</a:t>
            </a:r>
            <a:r>
              <a:rPr lang="en-US" altLang="sr-Latn-RS" sz="3200" dirty="0" smtClean="0"/>
              <a:t>to </a:t>
            </a:r>
            <a:r>
              <a:rPr lang="en-US" altLang="sr-Latn-RS" sz="3200" dirty="0"/>
              <a:t>je </a:t>
            </a:r>
            <a:r>
              <a:rPr lang="en-US" altLang="sr-Latn-RS" sz="3200" dirty="0" err="1"/>
              <a:t>naknadna</a:t>
            </a:r>
            <a:r>
              <a:rPr lang="en-US" altLang="sr-Latn-RS" sz="3200" dirty="0"/>
              <a:t>, ova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je </a:t>
            </a:r>
            <a:r>
              <a:rPr lang="en-US" altLang="sr-Latn-RS" sz="3200" dirty="0" err="1"/>
              <a:t>neefikasna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zapravo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nije</a:t>
            </a:r>
            <a:r>
              <a:rPr lang="en-US" altLang="sr-Latn-RS" sz="3200" dirty="0"/>
              <a:t> u </a:t>
            </a:r>
            <a:r>
              <a:rPr lang="en-US" altLang="sr-Latn-RS" sz="3200" dirty="0" err="1" smtClean="0"/>
              <a:t>mogu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nosti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da </a:t>
            </a:r>
            <a:r>
              <a:rPr lang="en-US" altLang="sr-Latn-RS" sz="3200" dirty="0" err="1"/>
              <a:t>otkloni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samovolju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zloupotrebu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vlade</a:t>
            </a:r>
            <a:r>
              <a:rPr lang="en-US" altLang="sr-Latn-RS" sz="3200" dirty="0"/>
              <a:t> u </a:t>
            </a:r>
            <a:r>
              <a:rPr lang="en-US" altLang="sr-Latn-RS" sz="3200" dirty="0" err="1" smtClean="0"/>
              <a:t>kori</a:t>
            </a:r>
            <a:r>
              <a:rPr lang="sl-SI" altLang="sr-Latn-RS" sz="3200" dirty="0" smtClean="0"/>
              <a:t>šć</a:t>
            </a:r>
            <a:r>
              <a:rPr lang="en-US" altLang="sr-Latn-RS" sz="3200" dirty="0" err="1" smtClean="0"/>
              <a:t>enju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sredstava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odnosno</a:t>
            </a:r>
            <a:r>
              <a:rPr lang="en-US" altLang="sr-Latn-RS" sz="3200" dirty="0"/>
              <a:t> u </a:t>
            </a:r>
            <a:r>
              <a:rPr lang="en-US" altLang="sr-Latn-RS" sz="3200" dirty="0" err="1" smtClean="0"/>
              <a:t>pr</a:t>
            </a:r>
            <a:r>
              <a:rPr lang="sr-Latn-ME" altLang="sr-Latn-RS" sz="3200" dirty="0" smtClean="0"/>
              <a:t>e</a:t>
            </a:r>
            <a:r>
              <a:rPr lang="en-US" altLang="sr-Latn-RS" sz="3200" dirty="0" smtClean="0"/>
              <a:t>kora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enju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dobij</a:t>
            </a:r>
            <a:r>
              <a:rPr lang="sl-SI" altLang="sr-Latn-RS" sz="3200" dirty="0"/>
              <a:t>e</a:t>
            </a:r>
            <a:r>
              <a:rPr lang="en-US" altLang="sr-Latn-RS" sz="3200" dirty="0" err="1"/>
              <a:t>nih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ovla</a:t>
            </a:r>
            <a:r>
              <a:rPr lang="sl-SI" altLang="sr-Latn-RS" sz="3200" dirty="0" smtClean="0"/>
              <a:t>šć</a:t>
            </a:r>
            <a:r>
              <a:rPr lang="en-US" altLang="sr-Latn-RS" sz="3200" dirty="0" err="1" smtClean="0"/>
              <a:t>enja</a:t>
            </a:r>
            <a:r>
              <a:rPr lang="en-US" altLang="sr-Latn-RS" sz="3200" dirty="0"/>
              <a:t>. </a:t>
            </a:r>
            <a:endParaRPr lang="sr-Latn-ME" altLang="sr-Latn-RS" sz="3200" dirty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smtClean="0"/>
              <a:t>U </a:t>
            </a:r>
            <a:r>
              <a:rPr lang="en-US" altLang="sr-Latn-RS" sz="3200" dirty="0" err="1" smtClean="0"/>
              <a:t>zemljama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gde</a:t>
            </a:r>
            <a:r>
              <a:rPr lang="en-US" altLang="sr-Latn-RS" sz="3200" dirty="0"/>
              <a:t> je </a:t>
            </a:r>
            <a:r>
              <a:rPr lang="en-US" altLang="sr-Latn-RS" sz="3200" dirty="0" err="1"/>
              <a:t>parlament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parlamentarna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praksa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zasnovana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vi</a:t>
            </a:r>
            <a:r>
              <a:rPr lang="sl-SI" altLang="sr-Latn-RS" sz="3200" dirty="0"/>
              <a:t>s</a:t>
            </a:r>
            <a:r>
              <a:rPr lang="en-US" altLang="sr-Latn-RS" sz="3200" dirty="0" err="1"/>
              <a:t>epartijskom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sistemu</a:t>
            </a:r>
            <a:r>
              <a:rPr lang="en-US" altLang="sr-Latn-RS" sz="3200" dirty="0"/>
              <a:t> (SAD, V. </a:t>
            </a:r>
            <a:r>
              <a:rPr lang="sl-SI" altLang="sr-Latn-RS" sz="3200" dirty="0"/>
              <a:t>B</a:t>
            </a:r>
            <a:r>
              <a:rPr lang="en-US" altLang="sr-Latn-RS" sz="3200" dirty="0" err="1" smtClean="0"/>
              <a:t>ritanija</a:t>
            </a:r>
            <a:r>
              <a:rPr lang="sr-Latn-ME" altLang="sr-Latn-RS" sz="3200" dirty="0" smtClean="0"/>
              <a:t>.....</a:t>
            </a:r>
            <a:r>
              <a:rPr lang="en-US" altLang="sr-Latn-RS" sz="3200" dirty="0" smtClean="0"/>
              <a:t>), </a:t>
            </a:r>
            <a:r>
              <a:rPr lang="en-US" altLang="sr-Latn-RS" sz="3200" dirty="0" err="1" smtClean="0"/>
              <a:t>politi</a:t>
            </a:r>
            <a:r>
              <a:rPr lang="sr-Latn-ME" altLang="sr-Latn-RS" sz="3200" dirty="0" smtClean="0"/>
              <a:t>č</a:t>
            </a:r>
            <a:r>
              <a:rPr lang="en-US" altLang="sr-Latn-RS" sz="3200" dirty="0" err="1" smtClean="0"/>
              <a:t>tka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kontrola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redovno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koristi</a:t>
            </a:r>
            <a:r>
              <a:rPr lang="en-US" altLang="sr-Latn-RS" sz="3200" dirty="0"/>
              <a:t>, a</a:t>
            </a:r>
            <a:r>
              <a:rPr lang="sl-SI" altLang="sr-Latn-RS" sz="3200" dirty="0"/>
              <a:t>l</a:t>
            </a:r>
            <a:r>
              <a:rPr lang="en-US" altLang="sr-Latn-RS" sz="3200" dirty="0"/>
              <a:t>i s </a:t>
            </a:r>
            <a:r>
              <a:rPr lang="en-US" altLang="sr-Latn-RS" sz="3200" dirty="0" err="1"/>
              <a:t>vrlo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razli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itim</a:t>
            </a:r>
            <a:r>
              <a:rPr lang="en-US" altLang="sr-Latn-RS" sz="3200" dirty="0"/>
              <a:t>, 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esto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nikakvim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rezultatima</a:t>
            </a:r>
            <a:r>
              <a:rPr lang="en-US" altLang="sr-Latn-R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2395550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59" y="850006"/>
            <a:ext cx="10658341" cy="5326957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sz="3600" dirty="0"/>
              <a:t>4. PRIVREMENO FINANSIRAN</a:t>
            </a:r>
            <a:r>
              <a:rPr lang="sl-SI" altLang="sr-Latn-RS" sz="3600" dirty="0"/>
              <a:t>I</a:t>
            </a:r>
            <a:r>
              <a:rPr lang="en-US" altLang="sr-Latn-RS" sz="3600" dirty="0"/>
              <a:t>E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</a:t>
            </a:r>
            <a:endParaRPr lang="en-US" altLang="sr-Latn-RS" sz="36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/>
              <a:t>J</a:t>
            </a:r>
            <a:r>
              <a:rPr lang="sl-SI" altLang="sr-Latn-RS" sz="3600" dirty="0"/>
              <a:t>e</a:t>
            </a:r>
            <a:r>
              <a:rPr lang="en-US" altLang="sr-Latn-RS" sz="3600" dirty="0" err="1"/>
              <a:t>dno</a:t>
            </a:r>
            <a:r>
              <a:rPr lang="en-US" altLang="sr-Latn-RS" sz="3600" dirty="0"/>
              <a:t> od </a:t>
            </a:r>
            <a:r>
              <a:rPr lang="en-US" altLang="sr-Latn-RS" sz="3600" dirty="0" smtClean="0"/>
              <a:t>op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tih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ela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je </a:t>
            </a:r>
            <a:r>
              <a:rPr lang="en-US" altLang="sr-Latn-RS" sz="3600" dirty="0" err="1" smtClean="0"/>
              <a:t>na</a:t>
            </a:r>
            <a:r>
              <a:rPr lang="sr-Latn-ME" altLang="sr-Latn-RS" sz="3600" dirty="0" smtClean="0"/>
              <a:t>č</a:t>
            </a:r>
            <a:r>
              <a:rPr lang="en-US" altLang="sr-Latn-RS" sz="3600" dirty="0" err="1" smtClean="0"/>
              <a:t>elo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prethodnog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odobrenja</a:t>
            </a:r>
            <a:r>
              <a:rPr lang="en-US" altLang="sr-Latn-RS" sz="3600" dirty="0"/>
              <a:t>, 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to </a:t>
            </a:r>
            <a:r>
              <a:rPr lang="en-US" altLang="sr-Latn-RS" sz="3600" dirty="0" err="1" smtClean="0"/>
              <a:t>zna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da se </a:t>
            </a:r>
            <a:r>
              <a:rPr lang="en-US" altLang="sr-Latn-RS" sz="3600" dirty="0" err="1"/>
              <a:t>nikakvi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izdaci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te</a:t>
            </a:r>
            <a:r>
              <a:rPr lang="sl-SI" altLang="sr-Latn-RS" sz="3600" dirty="0"/>
              <a:t>r</a:t>
            </a:r>
            <a:r>
              <a:rPr lang="en-US" altLang="sr-Latn-RS" sz="3600" dirty="0"/>
              <a:t>et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/>
              <a:t>n</a:t>
            </a:r>
            <a:r>
              <a:rPr lang="sl-SI" altLang="sr-Latn-RS" sz="3600" dirty="0"/>
              <a:t>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mogu</a:t>
            </a:r>
            <a:r>
              <a:rPr lang="en-US" altLang="sr-Latn-RS" sz="3600" dirty="0"/>
              <a:t> 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initi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(u </a:t>
            </a:r>
            <a:r>
              <a:rPr lang="en-US" altLang="sr-Latn-RS" sz="3600" dirty="0" err="1"/>
              <a:t>nekim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zemljama</a:t>
            </a:r>
            <a:r>
              <a:rPr lang="en-US" altLang="sr-Latn-RS" sz="3600" dirty="0"/>
              <a:t>, </a:t>
            </a:r>
            <a:r>
              <a:rPr lang="sl-SI" altLang="sr-Latn-RS" sz="3600" dirty="0"/>
              <a:t>(</a:t>
            </a:r>
            <a:r>
              <a:rPr lang="en-US" altLang="sr-Latn-RS" sz="3600" dirty="0" err="1"/>
              <a:t>npr</a:t>
            </a:r>
            <a:r>
              <a:rPr lang="en-US" altLang="sr-Latn-RS" sz="3600" dirty="0"/>
              <a:t>. u </a:t>
            </a:r>
            <a:r>
              <a:rPr lang="en-US" altLang="sr-Latn-RS" sz="3600" dirty="0" err="1"/>
              <a:t>Francuskoj</a:t>
            </a:r>
            <a:r>
              <a:rPr lang="en-US" altLang="sr-Latn-RS" sz="3600" dirty="0"/>
              <a:t>, i</a:t>
            </a:r>
            <a:r>
              <a:rPr lang="sl-SI" altLang="sr-Latn-RS" sz="3600" dirty="0"/>
              <a:t>p</a:t>
            </a:r>
            <a:r>
              <a:rPr lang="en-US" altLang="sr-Latn-RS" sz="3600" dirty="0" err="1"/>
              <a:t>ak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ni</a:t>
            </a:r>
            <a:r>
              <a:rPr lang="sl-SI" altLang="sr-Latn-RS" sz="3600" dirty="0"/>
              <a:t> </a:t>
            </a:r>
            <a:r>
              <a:rPr lang="en-US" altLang="sr-Latn-RS" sz="3600" dirty="0" err="1"/>
              <a:t>javni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prihodi</a:t>
            </a:r>
            <a:r>
              <a:rPr lang="en-US" altLang="sr-Latn-RS" sz="3600" dirty="0"/>
              <a:t> ne </a:t>
            </a:r>
            <a:r>
              <a:rPr lang="en-US" altLang="sr-Latn-RS" sz="3600" dirty="0" err="1"/>
              <a:t>mogu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napla</a:t>
            </a:r>
            <a:r>
              <a:rPr lang="sl-SI" altLang="sr-Latn-RS" sz="3600" dirty="0" smtClean="0"/>
              <a:t>ć</a:t>
            </a:r>
            <a:r>
              <a:rPr lang="en-US" altLang="sr-Latn-RS" sz="3600" dirty="0" err="1" smtClean="0"/>
              <a:t>ivati</a:t>
            </a:r>
            <a:r>
              <a:rPr lang="en-US" altLang="sr-Latn-RS" sz="3600" dirty="0"/>
              <a:t>) </a:t>
            </a:r>
            <a:r>
              <a:rPr lang="en-US" altLang="sr-Latn-RS" sz="3600" dirty="0" err="1"/>
              <a:t>pr</a:t>
            </a:r>
            <a:r>
              <a:rPr lang="sl-SI" altLang="sr-Latn-RS" sz="3600" dirty="0"/>
              <a:t>ij</a:t>
            </a:r>
            <a:r>
              <a:rPr lang="en-US" altLang="sr-Latn-RS" sz="3600" dirty="0"/>
              <a:t>e </a:t>
            </a:r>
            <a:r>
              <a:rPr lang="en-US" altLang="sr-Latn-RS" sz="3600" dirty="0" err="1"/>
              <a:t>nego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predstavni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ko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t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elo</a:t>
            </a:r>
            <a:r>
              <a:rPr lang="en-US" altLang="sr-Latn-RS" sz="3600" dirty="0"/>
              <a:t> n</a:t>
            </a:r>
            <a:r>
              <a:rPr lang="sl-SI" altLang="sr-Latn-RS" sz="3600" dirty="0"/>
              <a:t>e</a:t>
            </a:r>
            <a:r>
              <a:rPr lang="en-US" altLang="sr-Latn-RS" sz="3600" dirty="0"/>
              <a:t> </a:t>
            </a:r>
            <a:r>
              <a:rPr lang="en-US" altLang="sr-Latn-RS" sz="3600" b="1" dirty="0" err="1"/>
              <a:t>prihvati</a:t>
            </a:r>
            <a:r>
              <a:rPr lang="en-US" altLang="sr-Latn-RS" sz="3600" b="1" dirty="0"/>
              <a:t> </a:t>
            </a:r>
            <a:r>
              <a:rPr lang="en-US" altLang="sr-Latn-RS" sz="3600" b="1" dirty="0" smtClean="0"/>
              <a:t>bud</a:t>
            </a:r>
            <a:r>
              <a:rPr lang="sl-SI" altLang="sr-Latn-RS" sz="3600" b="1" dirty="0" smtClean="0"/>
              <a:t>že</a:t>
            </a:r>
            <a:r>
              <a:rPr lang="en-US" altLang="sr-Latn-RS" sz="3600" b="1" dirty="0"/>
              <a:t>t u </a:t>
            </a:r>
            <a:r>
              <a:rPr lang="en-US" altLang="sr-Latn-RS" sz="3600" b="1" dirty="0" err="1"/>
              <a:t>redovnom</a:t>
            </a:r>
            <a:r>
              <a:rPr lang="en-US" altLang="sr-Latn-RS" sz="3600" b="1" dirty="0"/>
              <a:t> </a:t>
            </a:r>
            <a:r>
              <a:rPr lang="en-US" altLang="sr-Latn-RS" sz="3600" b="1" dirty="0" err="1"/>
              <a:t>postupku</a:t>
            </a:r>
            <a:r>
              <a:rPr lang="en-US" altLang="sr-Latn-RS" sz="3600" b="1" dirty="0"/>
              <a:t>. </a:t>
            </a:r>
            <a:endParaRPr lang="sr-Latn-ME" altLang="sr-Latn-RS" sz="3600" b="1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 err="1"/>
              <a:t>Medutim</a:t>
            </a:r>
            <a:r>
              <a:rPr lang="en-US" altLang="sr-Latn-RS" sz="3600" dirty="0"/>
              <a:t>, u </a:t>
            </a:r>
            <a:r>
              <a:rPr lang="en-US" altLang="sr-Latn-RS" sz="3600" dirty="0" err="1"/>
              <a:t>praksi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dogada</a:t>
            </a:r>
            <a:r>
              <a:rPr lang="en-US" altLang="sr-Latn-RS" sz="3600" dirty="0"/>
              <a:t> da se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/>
              <a:t>blagovremeno</a:t>
            </a:r>
            <a:r>
              <a:rPr lang="en-US" altLang="sr-Latn-RS" sz="3600" dirty="0"/>
              <a:t> ne don</a:t>
            </a:r>
            <a:r>
              <a:rPr lang="sl-SI" altLang="sr-Latn-RS" sz="3600" dirty="0"/>
              <a:t>e</a:t>
            </a:r>
            <a:r>
              <a:rPr lang="en-US" altLang="sr-Latn-RS" sz="3600" dirty="0"/>
              <a:t>se, </a:t>
            </a:r>
            <a:r>
              <a:rPr lang="en-US" altLang="sr-Latn-RS" sz="3600" dirty="0" err="1"/>
              <a:t>tj</a:t>
            </a:r>
            <a:r>
              <a:rPr lang="en-US" altLang="sr-Latn-RS" sz="3600" dirty="0"/>
              <a:t>. </a:t>
            </a:r>
            <a:r>
              <a:rPr lang="en-US" altLang="sr-Latn-RS" sz="3600" dirty="0" err="1"/>
              <a:t>prije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po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etka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godine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iako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fina</a:t>
            </a:r>
            <a:r>
              <a:rPr lang="sl-SI" altLang="sr-Latn-RS" sz="3600" dirty="0"/>
              <a:t>n</a:t>
            </a:r>
            <a:r>
              <a:rPr lang="en-US" altLang="sr-Latn-RS" sz="3600" dirty="0" err="1"/>
              <a:t>siranje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javne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uprave</a:t>
            </a:r>
            <a:r>
              <a:rPr lang="en-US" altLang="sr-Latn-RS" sz="3600" dirty="0"/>
              <a:t> i </a:t>
            </a:r>
            <a:r>
              <a:rPr lang="en-US" altLang="sr-Latn-RS" sz="3600" dirty="0" err="1"/>
              <a:t>rashoda</a:t>
            </a:r>
            <a:r>
              <a:rPr lang="en-US" altLang="sr-Latn-RS" sz="3600" dirty="0"/>
              <a:t>; </a:t>
            </a:r>
            <a:r>
              <a:rPr lang="en-US" altLang="sr-Latn-RS" sz="3600" dirty="0" err="1" smtClean="0"/>
              <a:t>naj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e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e</a:t>
            </a:r>
            <a:r>
              <a:rPr lang="en-US" altLang="sr-Latn-RS" sz="3600" dirty="0"/>
              <a:t>, ne </a:t>
            </a:r>
            <a:r>
              <a:rPr lang="en-US" altLang="sr-Latn-RS" sz="3600" dirty="0" err="1"/>
              <a:t>trpi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odlaganje</a:t>
            </a:r>
            <a:r>
              <a:rPr lang="en-US" altLang="sr-Latn-RS" sz="3600" dirty="0"/>
              <a:t> i </a:t>
            </a:r>
            <a:r>
              <a:rPr lang="en-US" altLang="sr-Latn-RS" sz="3600" dirty="0" err="1"/>
              <a:t>zastoje</a:t>
            </a:r>
            <a:r>
              <a:rPr lang="en-US" altLang="sr-Latn-R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0589098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59" y="721217"/>
            <a:ext cx="10658341" cy="5455746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err="1" smtClean="0"/>
              <a:t>Razlozi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zbog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kojih</a:t>
            </a:r>
            <a:r>
              <a:rPr lang="en-US" altLang="sr-Latn-RS" sz="3600" dirty="0" smtClean="0"/>
              <a:t> se n</a:t>
            </a:r>
            <a:r>
              <a:rPr lang="sl-SI" altLang="sr-Latn-RS" sz="3600" dirty="0" smtClean="0"/>
              <a:t>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donosi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blagovremeno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 smtClean="0"/>
              <a:t>mogu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biti</a:t>
            </a:r>
            <a:r>
              <a:rPr lang="en-US" altLang="sr-Latn-RS" sz="3600" dirty="0" smtClean="0"/>
              <a:t>, a 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esto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jesu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tehni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prirode</a:t>
            </a:r>
            <a:r>
              <a:rPr lang="sr-Latn-ME" altLang="sr-Latn-RS" sz="3600" dirty="0"/>
              <a:t>.</a:t>
            </a:r>
            <a:r>
              <a:rPr lang="en-US" altLang="sr-Latn-RS" sz="3600" dirty="0" smtClean="0"/>
              <a:t> </a:t>
            </a:r>
            <a:endParaRPr lang="sr-Latn-ME" altLang="sr-Latn-RS" sz="3600" dirty="0" smtClean="0"/>
          </a:p>
          <a:p>
            <a:pPr algn="just" eaLnBrk="1" hangingPunct="1"/>
            <a:r>
              <a:rPr lang="sr-Latn-ME" altLang="sr-Latn-RS" sz="3600" dirty="0" err="1"/>
              <a:t>N</a:t>
            </a:r>
            <a:r>
              <a:rPr lang="en-US" altLang="sr-Latn-RS" sz="3600" dirty="0" err="1" smtClean="0"/>
              <a:t>aime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blagovremeno</a:t>
            </a:r>
            <a:r>
              <a:rPr lang="en-US" altLang="sr-Latn-RS" sz="3600" dirty="0" smtClean="0"/>
              <a:t> se ne </a:t>
            </a:r>
            <a:r>
              <a:rPr lang="en-US" altLang="sr-Latn-RS" sz="3600" dirty="0" err="1" smtClean="0"/>
              <a:t>pripremi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materijal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i</a:t>
            </a:r>
            <a:r>
              <a:rPr lang="sl-SI" altLang="sr-Latn-RS" sz="3600" dirty="0" smtClean="0"/>
              <a:t>l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se ne </a:t>
            </a:r>
            <a:r>
              <a:rPr lang="en-US" altLang="sr-Latn-RS" sz="3600" dirty="0" err="1" smtClean="0"/>
              <a:t>mogu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slo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iti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predstavni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ka</a:t>
            </a:r>
            <a:r>
              <a:rPr lang="en-US" altLang="sr-Latn-RS" sz="3600" dirty="0" smtClean="0"/>
              <a:t> t</a:t>
            </a:r>
            <a:r>
              <a:rPr lang="sl-SI" altLang="sr-Latn-RS" sz="3600" dirty="0" smtClean="0"/>
              <a:t>ij</a:t>
            </a:r>
            <a:r>
              <a:rPr lang="en-US" altLang="sr-Latn-RS" sz="3600" dirty="0" err="1" smtClean="0"/>
              <a:t>ela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izvr</a:t>
            </a:r>
            <a:r>
              <a:rPr lang="sr-Latn-ME" altLang="sr-Latn-RS" sz="3600" dirty="0" smtClean="0"/>
              <a:t>š</a:t>
            </a:r>
            <a:r>
              <a:rPr lang="en-US" altLang="sr-Latn-RS" sz="3600" dirty="0" err="1" smtClean="0"/>
              <a:t>ni</a:t>
            </a:r>
            <a:r>
              <a:rPr lang="en-US" altLang="sr-Latn-RS" sz="3600" dirty="0" smtClean="0"/>
              <a:t> organ </a:t>
            </a:r>
            <a:r>
              <a:rPr lang="en-US" altLang="sr-Latn-RS" sz="3600" dirty="0" err="1" smtClean="0"/>
              <a:t>oko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stav</a:t>
            </a:r>
            <a:r>
              <a:rPr lang="sl-SI" altLang="sr-Latn-RS" sz="3600" dirty="0" smtClean="0"/>
              <a:t>a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pr</a:t>
            </a:r>
            <a:r>
              <a:rPr lang="sl-SI" altLang="sr-Latn-RS" sz="3600" dirty="0" smtClean="0"/>
              <a:t>ij</a:t>
            </a:r>
            <a:r>
              <a:rPr lang="en-US" altLang="sr-Latn-RS" sz="3600" dirty="0" err="1" smtClean="0"/>
              <a:t>edlog</a:t>
            </a:r>
            <a:r>
              <a:rPr lang="sl-SI" altLang="sr-Latn-RS" sz="3600" dirty="0" smtClean="0"/>
              <a:t>u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itd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err="1" smtClean="0"/>
              <a:t>Redovno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finansiranje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rad </a:t>
            </a:r>
            <a:r>
              <a:rPr lang="en-US" altLang="sr-Latn-RS" sz="3600" dirty="0" err="1" smtClean="0"/>
              <a:t>javnih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slu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bi u </a:t>
            </a:r>
            <a:r>
              <a:rPr lang="en-US" altLang="sr-Latn-RS" sz="3600" dirty="0" err="1" smtClean="0"/>
              <a:t>takvom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slu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aju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rj</a:t>
            </a:r>
            <a:r>
              <a:rPr lang="en-US" altLang="sr-Latn-RS" sz="3600" dirty="0" smtClean="0"/>
              <a:t>e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ava se </a:t>
            </a:r>
            <a:r>
              <a:rPr lang="en-US" altLang="sr-Latn-RS" sz="3600" dirty="0" err="1" smtClean="0"/>
              <a:t>preko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sistema</a:t>
            </a:r>
            <a:r>
              <a:rPr lang="en-US" altLang="sr-Latn-RS" sz="3600" dirty="0" smtClean="0"/>
              <a:t> „</a:t>
            </a:r>
            <a:r>
              <a:rPr lang="en-US" altLang="sr-Latn-RS" sz="3600" dirty="0" err="1" smtClean="0"/>
              <a:t>privre</a:t>
            </a:r>
            <a:r>
              <a:rPr lang="sl-SI" altLang="sr-Latn-RS" sz="3600" dirty="0" smtClean="0"/>
              <a:t>me</a:t>
            </a:r>
            <a:r>
              <a:rPr lang="en-US" altLang="sr-Latn-RS" sz="3600" dirty="0" smtClean="0"/>
              <a:t>nog </a:t>
            </a:r>
            <a:r>
              <a:rPr lang="en-US" altLang="sr-Latn-RS" sz="3600" dirty="0" err="1" smtClean="0"/>
              <a:t>finansiranja</a:t>
            </a:r>
            <a:r>
              <a:rPr lang="en-US" altLang="sr-Latn-RS" sz="3600" dirty="0" smtClean="0"/>
              <a:t>". </a:t>
            </a:r>
          </a:p>
          <a:p>
            <a:pPr algn="just" eaLnBrk="1" hangingPunct="1"/>
            <a:endParaRPr lang="en-US" altLang="sr-Latn-RS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1479535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669701"/>
            <a:ext cx="10606825" cy="550726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/>
              <a:t>To </a:t>
            </a:r>
            <a:r>
              <a:rPr lang="en-US" altLang="sr-Latn-RS" sz="3600" dirty="0" err="1" smtClean="0"/>
              <a:t>zna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da se </a:t>
            </a:r>
            <a:r>
              <a:rPr lang="en-US" altLang="sr-Latn-RS" sz="3600" dirty="0" err="1" smtClean="0"/>
              <a:t>ovla</a:t>
            </a:r>
            <a:r>
              <a:rPr lang="sl-SI" altLang="sr-Latn-RS" sz="3600" dirty="0" smtClean="0"/>
              <a:t>šć</a:t>
            </a:r>
            <a:r>
              <a:rPr lang="en-US" altLang="sr-Latn-RS" sz="3600" dirty="0" err="1" smtClean="0"/>
              <a:t>uje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izvr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vlast</a:t>
            </a:r>
            <a:r>
              <a:rPr lang="en-US" altLang="sr-Latn-RS" sz="3600" dirty="0"/>
              <a:t> da </a:t>
            </a:r>
            <a:r>
              <a:rPr lang="en-US" altLang="sr-Latn-RS" sz="3600" dirty="0" err="1" smtClean="0"/>
              <a:t>izvr</a:t>
            </a:r>
            <a:r>
              <a:rPr lang="sr-Latn-ME" altLang="sr-Latn-RS" sz="3600" dirty="0" smtClean="0"/>
              <a:t>š</a:t>
            </a:r>
            <a:r>
              <a:rPr lang="en-US" altLang="sr-Latn-RS" sz="3600" dirty="0" smtClean="0"/>
              <a:t>ava </a:t>
            </a:r>
            <a:r>
              <a:rPr lang="en-US" altLang="sr-Latn-RS" sz="3600" dirty="0" err="1"/>
              <a:t>javne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napla</a:t>
            </a:r>
            <a:r>
              <a:rPr lang="sl-SI" altLang="sr-Latn-RS" sz="3600" dirty="0" smtClean="0"/>
              <a:t>ć</a:t>
            </a:r>
            <a:r>
              <a:rPr lang="en-US" altLang="sr-Latn-RS" sz="3600" dirty="0" err="1" smtClean="0"/>
              <a:t>uje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prihode</a:t>
            </a:r>
            <a:r>
              <a:rPr lang="en-US" altLang="sr-Latn-RS" sz="3600" dirty="0"/>
              <a:t> u </a:t>
            </a:r>
            <a:r>
              <a:rPr lang="en-US" altLang="sr-Latn-RS" sz="3600" dirty="0" err="1"/>
              <a:t>toku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izv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esnag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perioda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koji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pretpostavja</a:t>
            </a:r>
            <a:r>
              <a:rPr lang="en-US" altLang="sr-Latn-RS" sz="3600" dirty="0"/>
              <a:t> da </a:t>
            </a:r>
            <a:r>
              <a:rPr lang="sl-SI" altLang="sr-Latn-RS" sz="3600" dirty="0" smtClean="0"/>
              <a:t>ć</a:t>
            </a:r>
            <a:r>
              <a:rPr lang="en-US" altLang="sr-Latn-RS" sz="3600" dirty="0" smtClean="0"/>
              <a:t>e 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/>
              <a:t>bi</a:t>
            </a:r>
            <a:r>
              <a:rPr lang="sl-SI" altLang="sr-Latn-RS" sz="3600" dirty="0"/>
              <a:t>ti</a:t>
            </a:r>
            <a:r>
              <a:rPr lang="en-US" altLang="sr-Latn-RS" sz="3600" dirty="0"/>
              <a:t> don</a:t>
            </a:r>
            <a:r>
              <a:rPr lang="sl-SI" altLang="sr-Latn-RS" sz="3600" dirty="0"/>
              <a:t>ij</a:t>
            </a:r>
            <a:r>
              <a:rPr lang="en-US" altLang="sr-Latn-RS" sz="3600" dirty="0" smtClean="0"/>
              <a:t>et.</a:t>
            </a:r>
            <a:endParaRPr lang="sr-Latn-ME" altLang="sr-Latn-RS" sz="36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 smtClean="0"/>
              <a:t>Poznata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oblika</a:t>
            </a:r>
            <a:r>
              <a:rPr lang="en-US" altLang="sr-Latn-RS" sz="3600" dirty="0" smtClean="0"/>
              <a:t> p</a:t>
            </a:r>
            <a:r>
              <a:rPr lang="sr-Latn-ME" altLang="sr-Latn-RS" sz="3600" dirty="0" smtClean="0"/>
              <a:t>ri</a:t>
            </a:r>
            <a:r>
              <a:rPr lang="en-US" altLang="sr-Latn-RS" sz="3600" dirty="0" err="1" smtClean="0"/>
              <a:t>vremenog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finansiranja</a:t>
            </a:r>
            <a:r>
              <a:rPr lang="en-US" altLang="sr-Latn-RS" sz="3600" dirty="0" smtClean="0"/>
              <a:t>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sr-Latn-RS" sz="3600" dirty="0" err="1" smtClean="0"/>
              <a:t>Prema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jednom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radi</a:t>
            </a:r>
            <a:r>
              <a:rPr lang="en-US" altLang="sr-Latn-RS" sz="3600" dirty="0" smtClean="0"/>
              <a:t> se o </a:t>
            </a:r>
            <a:r>
              <a:rPr lang="en-US" altLang="sr-Latn-RS" sz="3600" dirty="0" err="1" smtClean="0"/>
              <a:t>metodu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dvanaestina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odnosno</a:t>
            </a:r>
            <a:r>
              <a:rPr lang="en-US" altLang="sr-Latn-RS" sz="3600" dirty="0" smtClean="0"/>
              <a:t> o </a:t>
            </a:r>
            <a:r>
              <a:rPr lang="en-US" altLang="sr-Latn-RS" sz="3600" dirty="0" err="1" smtClean="0"/>
              <a:t>takvom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inu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f</a:t>
            </a:r>
            <a:r>
              <a:rPr lang="en-US" altLang="sr-Latn-RS" sz="3600" dirty="0" err="1" smtClean="0"/>
              <a:t>inansiranja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kojem</a:t>
            </a:r>
            <a:r>
              <a:rPr lang="en-US" altLang="sr-Latn-RS" sz="3600" dirty="0" smtClean="0"/>
              <a:t> se </a:t>
            </a:r>
            <a:r>
              <a:rPr lang="en-US" altLang="sr-Latn-RS" sz="3600" dirty="0" err="1" smtClean="0"/>
              <a:t>finansiranje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vr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svaki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mesec</a:t>
            </a:r>
            <a:r>
              <a:rPr lang="en-US" altLang="sr-Latn-RS" sz="3600" dirty="0" smtClean="0"/>
              <a:t>, u </a:t>
            </a:r>
            <a:r>
              <a:rPr lang="en-US" altLang="sr-Latn-RS" sz="3600" dirty="0" err="1" smtClean="0"/>
              <a:t>visini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jedne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dvanaesti</a:t>
            </a:r>
            <a:r>
              <a:rPr lang="sl-SI" altLang="sr-Latn-RS" sz="3600" dirty="0" smtClean="0"/>
              <a:t>n</a:t>
            </a:r>
            <a:r>
              <a:rPr lang="en-US" altLang="sr-Latn-RS" sz="3600" dirty="0" smtClean="0"/>
              <a:t>e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prethodne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godine</a:t>
            </a:r>
            <a:r>
              <a:rPr lang="en-US" altLang="sr-Latn-RS" sz="3600" dirty="0" smtClean="0"/>
              <a:t>. </a:t>
            </a:r>
            <a:endParaRPr lang="en-US" altLang="sr-Latn-RS" sz="3600" dirty="0"/>
          </a:p>
        </p:txBody>
      </p:sp>
    </p:spTree>
    <p:extLst>
      <p:ext uri="{BB962C8B-B14F-4D97-AF65-F5344CB8AC3E}">
        <p14:creationId xmlns:p14="http://schemas.microsoft.com/office/powerpoint/2010/main" xmlns="" val="8449892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2884" y="888642"/>
            <a:ext cx="10490915" cy="5288321"/>
          </a:xfrm>
        </p:spPr>
        <p:txBody>
          <a:bodyPr/>
          <a:lstStyle/>
          <a:p>
            <a:pPr algn="just"/>
            <a:r>
              <a:rPr lang="en-US" altLang="sr-Latn-RS" sz="3600" dirty="0" smtClean="0"/>
              <a:t>Na </a:t>
            </a:r>
            <a:r>
              <a:rPr lang="en-US" altLang="sr-Latn-RS" sz="3600" dirty="0" err="1" smtClean="0"/>
              <a:t>taj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sl-SI" altLang="sr-Latn-RS" sz="3600" dirty="0"/>
              <a:t>č</a:t>
            </a:r>
            <a:r>
              <a:rPr lang="en-US" altLang="sr-Latn-RS" sz="3600" dirty="0" smtClean="0"/>
              <a:t>in f</a:t>
            </a:r>
            <a:r>
              <a:rPr lang="sl-SI" altLang="sr-Latn-RS" sz="3600" dirty="0" smtClean="0"/>
              <a:t>in</a:t>
            </a:r>
            <a:r>
              <a:rPr lang="en-US" altLang="sr-Latn-RS" sz="3600" dirty="0" err="1" smtClean="0"/>
              <a:t>ansiranje</a:t>
            </a:r>
            <a:r>
              <a:rPr lang="en-US" altLang="sr-Latn-RS" sz="3600" dirty="0" smtClean="0"/>
              <a:t> se </a:t>
            </a:r>
            <a:r>
              <a:rPr lang="en-US" altLang="sr-Latn-RS" sz="3600" dirty="0" err="1" smtClean="0"/>
              <a:t>prakti</a:t>
            </a:r>
            <a:r>
              <a:rPr lang="sl-SI" altLang="sr-Latn-RS" sz="3600" dirty="0"/>
              <a:t>č</a:t>
            </a:r>
            <a:r>
              <a:rPr lang="en-US" altLang="sr-Latn-RS" sz="3600" dirty="0" smtClean="0"/>
              <a:t>no </a:t>
            </a:r>
            <a:r>
              <a:rPr lang="en-US" altLang="sr-Latn-RS" sz="3600" dirty="0" err="1" smtClean="0"/>
              <a:t>vr</a:t>
            </a:r>
            <a:r>
              <a:rPr lang="sl-SI" altLang="sr-Latn-RS" sz="3600" dirty="0"/>
              <a:t>š</a:t>
            </a:r>
            <a:r>
              <a:rPr lang="sl-SI" altLang="sr-Latn-RS" sz="3600" dirty="0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bazi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koji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jednom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ve</a:t>
            </a:r>
            <a:r>
              <a:rPr lang="sl-SI" altLang="sr-Latn-RS" sz="3600" dirty="0"/>
              <a:t>ć</a:t>
            </a:r>
            <a:r>
              <a:rPr lang="en-US" altLang="sr-Latn-RS" sz="3600" dirty="0" smtClean="0"/>
              <a:t> don</a:t>
            </a:r>
            <a:r>
              <a:rPr lang="sl-SI" altLang="sr-Latn-RS" sz="3600" dirty="0" smtClean="0"/>
              <a:t>ij</a:t>
            </a:r>
            <a:r>
              <a:rPr lang="en-US" altLang="sr-Latn-RS" sz="3600" dirty="0" err="1" smtClean="0"/>
              <a:t>elo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predstavni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ko</a:t>
            </a:r>
            <a:r>
              <a:rPr lang="en-US" altLang="sr-Latn-RS" sz="3600" dirty="0" smtClean="0"/>
              <a:t> t</a:t>
            </a:r>
            <a:r>
              <a:rPr lang="sl-SI" altLang="sr-Latn-RS" sz="3600" dirty="0" smtClean="0"/>
              <a:t>ij</a:t>
            </a:r>
            <a:r>
              <a:rPr lang="en-US" altLang="sr-Latn-RS" sz="3600" dirty="0" err="1" smtClean="0"/>
              <a:t>elo</a:t>
            </a:r>
            <a:r>
              <a:rPr lang="en-US" altLang="sr-Latn-RS" sz="3600" dirty="0" smtClean="0"/>
              <a:t> (</a:t>
            </a:r>
            <a:r>
              <a:rPr lang="en-US" altLang="sr-Latn-RS" sz="3600" dirty="0" err="1" smtClean="0"/>
              <a:t>naravno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prethodnu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godinu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po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etskoj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proceduri</a:t>
            </a:r>
            <a:r>
              <a:rPr lang="en-US" altLang="sr-Latn-RS" sz="3600" dirty="0" smtClean="0"/>
              <a:t>).</a:t>
            </a:r>
          </a:p>
          <a:p>
            <a:pPr algn="just" eaLnBrk="1" hangingPunct="1"/>
            <a:r>
              <a:rPr lang="sl-SI" altLang="sr-Latn-RS" sz="3600" dirty="0"/>
              <a:t>Po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pravilu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privremeno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finansi</a:t>
            </a:r>
            <a:r>
              <a:rPr lang="sl-SI" altLang="sr-Latn-RS" sz="3600" dirty="0"/>
              <a:t>r</a:t>
            </a:r>
            <a:r>
              <a:rPr lang="en-US" altLang="sr-Latn-RS" sz="3600" dirty="0" err="1"/>
              <a:t>anje</a:t>
            </a:r>
            <a:r>
              <a:rPr lang="en-US" altLang="sr-Latn-RS" sz="3600" dirty="0"/>
              <a:t> se </a:t>
            </a:r>
            <a:r>
              <a:rPr lang="en-US" altLang="sr-Latn-RS" sz="3600" dirty="0" err="1" smtClean="0"/>
              <a:t>naj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e</a:t>
            </a:r>
            <a:r>
              <a:rPr lang="sl-SI" altLang="sr-Latn-RS" sz="3600" dirty="0" smtClean="0"/>
              <a:t>šć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toleri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e </a:t>
            </a:r>
            <a:r>
              <a:rPr lang="en-US" altLang="sr-Latn-RS" sz="3600" dirty="0"/>
              <a:t>tri </a:t>
            </a:r>
            <a:r>
              <a:rPr lang="en-US" altLang="sr-Latn-RS" sz="3600" dirty="0" smtClean="0"/>
              <a:t>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eseca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mada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ima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slu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ajeva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da se </a:t>
            </a:r>
            <a:r>
              <a:rPr lang="en-US" altLang="sr-Latn-RS" sz="3600" dirty="0" err="1"/>
              <a:t>protegne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c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elu</a:t>
            </a:r>
            <a:r>
              <a:rPr lang="en-US" altLang="sr-Latn-RS" sz="3600" dirty="0"/>
              <a:t> god</a:t>
            </a:r>
            <a:r>
              <a:rPr lang="sl-SI" altLang="sr-Latn-RS" sz="3600" dirty="0"/>
              <a:t>in</a:t>
            </a:r>
            <a:r>
              <a:rPr lang="en-US" altLang="sr-Latn-RS" sz="3600" dirty="0"/>
              <a:t>u.</a:t>
            </a:r>
          </a:p>
          <a:p>
            <a:pPr eaLnBrk="1" hangingPunct="1"/>
            <a:endParaRPr lang="en-US" altLang="sr-Latn-RS" sz="1800" dirty="0"/>
          </a:p>
          <a:p>
            <a:pPr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20042402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761" y="824248"/>
            <a:ext cx="10903039" cy="535271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err="1" smtClean="0"/>
              <a:t>Ovaj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metod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danas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naj</a:t>
            </a:r>
            <a:r>
              <a:rPr lang="sl-SI" altLang="sr-Latn-RS" sz="3600" dirty="0" smtClean="0"/>
              <a:t>češć</a:t>
            </a:r>
            <a:r>
              <a:rPr lang="en-US" altLang="sr-Latn-RS" sz="3600" dirty="0" smtClean="0"/>
              <a:t>e, u </a:t>
            </a:r>
            <a:r>
              <a:rPr lang="en-US" altLang="sr-Latn-RS" sz="3600" dirty="0" err="1" smtClean="0"/>
              <a:t>upotrebi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ve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ini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zapadnih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zemalja</a:t>
            </a:r>
            <a:r>
              <a:rPr lang="en-US" altLang="sr-Latn-RS" sz="3600" dirty="0" smtClean="0"/>
              <a:t>.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Redovno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prisutan</a:t>
            </a:r>
            <a:r>
              <a:rPr lang="en-US" altLang="sr-Latn-RS" sz="3600" dirty="0" smtClean="0"/>
              <a:t> u V. </a:t>
            </a:r>
            <a:r>
              <a:rPr lang="en-US" altLang="sr-Latn-RS" sz="3600" dirty="0" err="1" smtClean="0"/>
              <a:t>Britaniji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jer</a:t>
            </a:r>
            <a:r>
              <a:rPr lang="en-US" altLang="sr-Latn-RS" sz="3600" dirty="0" smtClean="0"/>
              <a:t> se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 smtClean="0"/>
              <a:t>detaljno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razmatra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tek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posl</a:t>
            </a:r>
            <a:r>
              <a:rPr lang="sl-SI" altLang="sr-Latn-RS" sz="3600" dirty="0" smtClean="0"/>
              <a:t>ij</a:t>
            </a:r>
            <a:r>
              <a:rPr lang="en-US" altLang="sr-Latn-RS" sz="3600" dirty="0" smtClean="0"/>
              <a:t>e p</a:t>
            </a:r>
            <a:r>
              <a:rPr lang="sl-SI" altLang="sr-Latn-RS" sz="3600" dirty="0" smtClean="0"/>
              <a:t>r</a:t>
            </a:r>
            <a:r>
              <a:rPr lang="en-US" altLang="sr-Latn-RS" sz="3600" dirty="0" smtClean="0"/>
              <a:t>o</a:t>
            </a:r>
            <a:r>
              <a:rPr lang="sl-SI" altLang="sr-Latn-RS" sz="3600" dirty="0" smtClean="0"/>
              <a:t>t</a:t>
            </a:r>
            <a:r>
              <a:rPr lang="en-US" altLang="sr-Latn-RS" sz="3600" dirty="0" err="1" smtClean="0"/>
              <a:t>eka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godine</a:t>
            </a:r>
            <a:r>
              <a:rPr lang="en-US" altLang="sr-Latn-RS" sz="3600" dirty="0" smtClean="0"/>
              <a:t>, 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to </a:t>
            </a:r>
            <a:r>
              <a:rPr lang="en-US" altLang="sr-Latn-RS" sz="3600" dirty="0" err="1" smtClean="0"/>
              <a:t>dovodi</a:t>
            </a:r>
            <a:r>
              <a:rPr lang="en-US" altLang="sr-Latn-RS" sz="3600" dirty="0" smtClean="0"/>
              <a:t> do </a:t>
            </a:r>
            <a:r>
              <a:rPr lang="en-US" altLang="sr-Latn-RS" sz="3600" dirty="0" err="1" smtClean="0"/>
              <a:t>privremenog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finansiranja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err="1" smtClean="0"/>
              <a:t>Upotreba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ovog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metoda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uglavnom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posledica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pravnog</a:t>
            </a:r>
            <a:r>
              <a:rPr lang="en-US" altLang="sr-Latn-RS" sz="3600" dirty="0" smtClean="0"/>
              <a:t> argumenta (</a:t>
            </a:r>
            <a:r>
              <a:rPr lang="en-US" altLang="sr-Latn-RS" sz="3600" dirty="0" err="1" smtClean="0"/>
              <a:t>nastalog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sukoba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izvr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ne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zakonodavne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vlasti</a:t>
            </a:r>
            <a:r>
              <a:rPr lang="en-US" altLang="sr-Latn-RS" sz="36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29762907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7127" y="888642"/>
            <a:ext cx="10516673" cy="5288321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dirty="0"/>
              <a:t>5</a:t>
            </a:r>
            <a:r>
              <a:rPr lang="en-US" altLang="sr-Latn-RS" sz="3600" dirty="0"/>
              <a:t>. </a:t>
            </a:r>
            <a:r>
              <a:rPr lang="en-US" altLang="sr-Latn-RS" sz="3600" dirty="0" smtClean="0"/>
              <a:t>ZAVR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NI RA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UN 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</a:t>
            </a:r>
            <a:endParaRPr lang="en-US" altLang="sr-Latn-RS" sz="3600" dirty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/>
              <a:t>je instrument u </a:t>
            </a:r>
            <a:r>
              <a:rPr lang="en-US" altLang="sr-Latn-RS" sz="3600" dirty="0" err="1"/>
              <a:t>kojem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imamo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dosta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elemenata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nesigurnosti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neizvesnosti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jer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radi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pr</a:t>
            </a:r>
            <a:r>
              <a:rPr lang="sl-SI" altLang="sr-Latn-RS" sz="3600" dirty="0"/>
              <a:t>ij</a:t>
            </a:r>
            <a:r>
              <a:rPr lang="en-US" altLang="sr-Latn-RS" sz="3600" dirty="0"/>
              <a:t>e </a:t>
            </a:r>
            <a:r>
              <a:rPr lang="en-US" altLang="sr-Latn-RS" sz="3600" dirty="0" err="1"/>
              <a:t>svega</a:t>
            </a:r>
            <a:r>
              <a:rPr lang="en-US" altLang="sr-Latn-RS" sz="3600" dirty="0"/>
              <a:t>, o </a:t>
            </a:r>
            <a:r>
              <a:rPr lang="en-US" altLang="sr-Latn-RS" sz="3600" dirty="0" err="1"/>
              <a:t>planu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predvid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anja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rashoda</a:t>
            </a:r>
            <a:r>
              <a:rPr lang="en-US" altLang="sr-Latn-RS" sz="3600" dirty="0" smtClean="0"/>
              <a:t>.</a:t>
            </a:r>
            <a:endParaRPr lang="sr-Latn-ME" altLang="sr-Latn-RS" sz="36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 smtClean="0"/>
              <a:t> </a:t>
            </a:r>
            <a:r>
              <a:rPr lang="en-US" altLang="sr-Latn-RS" sz="3600" dirty="0" err="1"/>
              <a:t>Zbog</a:t>
            </a:r>
            <a:r>
              <a:rPr lang="en-US" altLang="sr-Latn-RS" sz="3600" dirty="0"/>
              <a:t> toga se </a:t>
            </a:r>
            <a:r>
              <a:rPr lang="en-US" altLang="sr-Latn-RS" sz="3600" dirty="0" err="1"/>
              <a:t>pristupa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sastavljanju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zavr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nog </a:t>
            </a:r>
            <a:r>
              <a:rPr lang="en-US" altLang="sr-Latn-RS" sz="3600" dirty="0" err="1" smtClean="0"/>
              <a:t>ra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una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kao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instituta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kojim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su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sagledati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kako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su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ostvarili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planira</a:t>
            </a:r>
            <a:r>
              <a:rPr lang="sl-SI" altLang="sr-Latn-RS" sz="3600" dirty="0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rashodi</a:t>
            </a:r>
            <a:r>
              <a:rPr lang="en-US" altLang="sr-Latn-RS" sz="3600" dirty="0"/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/>
              <a:t>Po </a:t>
            </a:r>
            <a:r>
              <a:rPr lang="en-US" altLang="sr-Latn-RS" sz="3600" dirty="0" err="1"/>
              <a:t>isteku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godine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koju</a:t>
            </a:r>
            <a:r>
              <a:rPr lang="en-US" altLang="sr-Latn-RS" sz="3600" dirty="0"/>
              <a:t> se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že</a:t>
            </a:r>
            <a:r>
              <a:rPr lang="en-US" altLang="sr-Latn-RS" sz="3600" dirty="0"/>
              <a:t>t </a:t>
            </a:r>
            <a:r>
              <a:rPr lang="en-US" altLang="sr-Latn-RS" sz="3600" dirty="0" err="1"/>
              <a:t>odnosi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izrad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uje</a:t>
            </a:r>
            <a:r>
              <a:rPr lang="en-US" altLang="sr-Latn-RS" sz="3600" dirty="0"/>
              <a:t> se</a:t>
            </a:r>
            <a:r>
              <a:rPr lang="sl-SI" altLang="sr-Latn-RS" sz="3600" dirty="0"/>
              <a:t> </a:t>
            </a:r>
            <a:r>
              <a:rPr lang="en-US" altLang="sr-Latn-RS" sz="3600" dirty="0" err="1" smtClean="0"/>
              <a:t>zavr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un </a:t>
            </a:r>
            <a:r>
              <a:rPr lang="en-US" altLang="sr-Latn-RS" sz="3600" dirty="0"/>
              <a:t>o </a:t>
            </a:r>
            <a:r>
              <a:rPr lang="en-US" altLang="sr-Latn-RS" sz="3600" dirty="0" err="1" smtClean="0"/>
              <a:t>izvr</a:t>
            </a:r>
            <a:r>
              <a:rPr lang="sr-Latn-ME" altLang="sr-Latn-RS" sz="3600" dirty="0" smtClean="0"/>
              <a:t>š</a:t>
            </a:r>
            <a:r>
              <a:rPr lang="en-US" altLang="sr-Latn-RS" sz="3600" dirty="0" err="1" smtClean="0"/>
              <a:t>enju</a:t>
            </a:r>
            <a:r>
              <a:rPr lang="en-US" altLang="sr-Latn-RS" sz="3600" dirty="0" smtClean="0"/>
              <a:t> </a:t>
            </a:r>
            <a:r>
              <a:rPr lang="sl-SI" altLang="sr-Latn-RS" sz="3600" dirty="0"/>
              <a:t>bu</a:t>
            </a:r>
            <a:r>
              <a:rPr lang="en-US" altLang="sr-Latn-RS" sz="3600" dirty="0" smtClean="0"/>
              <a:t>d</a:t>
            </a:r>
            <a:r>
              <a:rPr lang="sr-Latn-ME" altLang="sr-Latn-RS" sz="3600" dirty="0" smtClean="0"/>
              <a:t>ž</a:t>
            </a:r>
            <a:r>
              <a:rPr lang="sl-SI" altLang="sr-Latn-RS" sz="3600" dirty="0" smtClean="0"/>
              <a:t>et</a:t>
            </a:r>
            <a:r>
              <a:rPr lang="en-US" altLang="sr-Latn-RS" sz="3600" dirty="0"/>
              <a:t>a. </a:t>
            </a:r>
            <a:endParaRPr lang="sr-Latn-ME" altLang="sr-Latn-RS" sz="36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 smtClean="0"/>
              <a:t>Procedure </a:t>
            </a:r>
            <a:r>
              <a:rPr lang="en-US" altLang="sr-Latn-RS" sz="3600" dirty="0" err="1"/>
              <a:t>sastavljanja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z</a:t>
            </a:r>
            <a:r>
              <a:rPr lang="en-US" altLang="sr-Latn-RS" sz="3600" dirty="0" err="1" smtClean="0"/>
              <a:t>avr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nog </a:t>
            </a:r>
            <a:r>
              <a:rPr lang="en-US" altLang="sr-Latn-RS" sz="3600" dirty="0" err="1" smtClean="0"/>
              <a:t>ra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una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identi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je </a:t>
            </a:r>
            <a:r>
              <a:rPr lang="en-US" altLang="sr-Latn-RS" sz="3600" dirty="0" err="1"/>
              <a:t>proceduri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kod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njegovog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dono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enja</a:t>
            </a:r>
            <a:r>
              <a:rPr lang="en-US" altLang="sr-Latn-R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96963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0006" y="1068946"/>
            <a:ext cx="10503794" cy="5108017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smtClean="0"/>
              <a:t>Danas</a:t>
            </a:r>
            <a:r>
              <a:rPr lang="sr-Latn-ME" altLang="sr-Latn-RS" sz="3200" dirty="0" smtClean="0"/>
              <a:t>, naprimjer: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predsednik</a:t>
            </a:r>
            <a:r>
              <a:rPr lang="en-US" altLang="sr-Latn-RS" sz="3200" dirty="0"/>
              <a:t> SAD </a:t>
            </a:r>
            <a:r>
              <a:rPr lang="en-US" altLang="sr-Latn-RS" sz="3200" dirty="0" err="1"/>
              <a:t>odgovoran</a:t>
            </a:r>
            <a:r>
              <a:rPr lang="en-US" altLang="sr-Latn-RS" sz="3200" dirty="0"/>
              <a:t> </a:t>
            </a:r>
            <a:r>
              <a:rPr lang="sr-Latn-ME" altLang="sr-Latn-RS" sz="3200" dirty="0" smtClean="0"/>
              <a:t>je </a:t>
            </a:r>
            <a:r>
              <a:rPr lang="en-US" altLang="sr-Latn-RS" sz="3200" dirty="0" err="1" smtClean="0"/>
              <a:t>za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pripreme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operacije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sastavllanje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 err="1"/>
              <a:t>pred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Kongresom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tako</a:t>
            </a:r>
            <a:r>
              <a:rPr lang="en-US" altLang="sr-Latn-RS" sz="3200" dirty="0"/>
              <a:t> da on p</a:t>
            </a:r>
            <a:r>
              <a:rPr lang="sl-SI" altLang="sr-Latn-RS" sz="3200" dirty="0"/>
              <a:t>r</a:t>
            </a:r>
            <a:r>
              <a:rPr lang="en-US" altLang="sr-Latn-RS" sz="3200" dirty="0" err="1" smtClean="0"/>
              <a:t>edla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bazi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inicijative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pr</a:t>
            </a:r>
            <a:r>
              <a:rPr lang="sr-Latn-ME" altLang="sr-Latn-RS" sz="3200" dirty="0" smtClean="0"/>
              <a:t>ij</a:t>
            </a:r>
            <a:r>
              <a:rPr lang="en-US" altLang="sr-Latn-RS" sz="3200" dirty="0" err="1" smtClean="0"/>
              <a:t>edloga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administracije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prihode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rashode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 err="1"/>
              <a:t>Kongresu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smtClean="0"/>
              <a:t>On </a:t>
            </a:r>
            <a:r>
              <a:rPr lang="en-US" altLang="sr-Latn-RS" sz="3200" dirty="0"/>
              <a:t>je u </a:t>
            </a:r>
            <a:r>
              <a:rPr lang="en-US" altLang="sr-Latn-RS" sz="3200" dirty="0" err="1" smtClean="0"/>
              <a:t>mogu</a:t>
            </a:r>
            <a:r>
              <a:rPr lang="sr-Latn-ME" altLang="sr-Latn-RS" sz="3200" dirty="0" smtClean="0"/>
              <a:t>ć</a:t>
            </a:r>
            <a:r>
              <a:rPr lang="en-US" altLang="sr-Latn-RS" sz="3200" dirty="0" smtClean="0"/>
              <a:t>no</a:t>
            </a:r>
            <a:r>
              <a:rPr lang="sl-SI" altLang="sr-Latn-RS" sz="3200" dirty="0"/>
              <a:t>st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da </a:t>
            </a:r>
            <a:r>
              <a:rPr lang="sl-SI" altLang="sr-Latn-RS" sz="3200" dirty="0"/>
              <a:t>p</a:t>
            </a:r>
            <a:r>
              <a:rPr lang="en-US" altLang="sr-Latn-RS" sz="3200" dirty="0" err="1" smtClean="0"/>
              <a:t>redlo</a:t>
            </a:r>
            <a:r>
              <a:rPr lang="sl-SI" altLang="sr-Latn-RS" sz="3200" dirty="0" smtClean="0"/>
              <a:t>ži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 </a:t>
            </a:r>
            <a:r>
              <a:rPr lang="en-US" altLang="sr-Latn-RS" sz="3200" dirty="0"/>
              <a:t>s </a:t>
            </a:r>
            <a:r>
              <a:rPr lang="en-US" altLang="sr-Latn-RS" sz="3200" dirty="0" err="1"/>
              <a:t>deficitom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zatra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zajmove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sl-SI" altLang="sr-Latn-RS" sz="3200" dirty="0"/>
              <a:t>n</a:t>
            </a:r>
            <a:r>
              <a:rPr lang="en-US" altLang="sr-Latn-RS" sz="3200" dirty="0" err="1"/>
              <a:t>jegovo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pokri</a:t>
            </a:r>
            <a:r>
              <a:rPr lang="sl-SI" altLang="sr-Latn-RS" sz="3200" dirty="0" smtClean="0"/>
              <a:t>ć</a:t>
            </a:r>
            <a:r>
              <a:rPr lang="en-US" altLang="sr-Latn-RS" sz="3200" dirty="0" smtClean="0"/>
              <a:t>e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smtClean="0"/>
              <a:t>U </a:t>
            </a:r>
            <a:r>
              <a:rPr lang="en-US" altLang="sr-Latn-RS" sz="3200" dirty="0"/>
              <a:t>V. </a:t>
            </a:r>
            <a:r>
              <a:rPr lang="en-US" altLang="sr-Latn-RS" sz="3200" dirty="0" err="1"/>
              <a:t>Bntaniji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na</a:t>
            </a:r>
            <a:r>
              <a:rPr lang="en-US" altLang="sr-Latn-RS" sz="3200" dirty="0"/>
              <a:t> primer, </a:t>
            </a:r>
            <a:r>
              <a:rPr lang="en-US" altLang="sr-Latn-RS" sz="3200" dirty="0" err="1"/>
              <a:t>radnje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oko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pripreme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etskog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pr</a:t>
            </a:r>
            <a:r>
              <a:rPr lang="sl-SI" altLang="sr-Latn-RS" sz="3200" dirty="0"/>
              <a:t>ij</a:t>
            </a:r>
            <a:r>
              <a:rPr lang="en-US" altLang="sr-Latn-RS" sz="3200" dirty="0" err="1"/>
              <a:t>edloga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nalaze</a:t>
            </a:r>
            <a:r>
              <a:rPr lang="en-US" altLang="sr-Latn-RS" sz="3200" dirty="0"/>
              <a:t> se u </a:t>
            </a:r>
            <a:r>
              <a:rPr lang="sl-SI" altLang="sr-Latn-RS" sz="3200" dirty="0"/>
              <a:t>r</a:t>
            </a:r>
            <a:r>
              <a:rPr lang="en-US" altLang="sr-Latn-RS" sz="3200" dirty="0" err="1"/>
              <a:t>ukama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ministra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finansija</a:t>
            </a:r>
            <a:r>
              <a:rPr lang="en-US" altLang="sr-Latn-RS" sz="3200" dirty="0" smtClean="0"/>
              <a:t>.</a:t>
            </a:r>
            <a:endParaRPr lang="sr-Latn-ME" altLang="sr-Latn-RS" sz="32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smtClean="0"/>
              <a:t> </a:t>
            </a:r>
            <a:r>
              <a:rPr lang="en-US" altLang="sr-Latn-RS" sz="3200" dirty="0"/>
              <a:t>U </a:t>
            </a:r>
            <a:r>
              <a:rPr lang="en-US" altLang="sr-Latn-RS" sz="3200" dirty="0" err="1"/>
              <a:t>Francuskoj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preds</a:t>
            </a:r>
            <a:r>
              <a:rPr lang="sr-Latn-ME" altLang="sr-Latn-RS" sz="3200" dirty="0" smtClean="0"/>
              <a:t>j</a:t>
            </a:r>
            <a:r>
              <a:rPr lang="en-US" altLang="sr-Latn-RS" sz="3200" dirty="0" err="1" smtClean="0"/>
              <a:t>ednik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vlade</a:t>
            </a:r>
            <a:r>
              <a:rPr lang="en-US" altLang="sr-Latn-RS" sz="3200" dirty="0"/>
              <a:t> je u </a:t>
            </a:r>
            <a:r>
              <a:rPr lang="en-US" altLang="sr-Latn-RS" sz="3200" dirty="0" smtClean="0"/>
              <a:t>polo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aju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da „</a:t>
            </a:r>
            <a:r>
              <a:rPr lang="en-US" altLang="sr-Latn-RS" sz="3200" dirty="0" err="1"/>
              <a:t>brani</a:t>
            </a:r>
            <a:r>
              <a:rPr lang="en-US" altLang="sr-Latn-RS" sz="3200" dirty="0"/>
              <a:t>" </a:t>
            </a:r>
            <a:r>
              <a:rPr lang="en-US" altLang="sr-Latn-RS" sz="3200" dirty="0" err="1" smtClean="0"/>
              <a:t>pr</a:t>
            </a:r>
            <a:r>
              <a:rPr lang="sr-Latn-ME" altLang="sr-Latn-RS" sz="3200" dirty="0" smtClean="0"/>
              <a:t>ij</a:t>
            </a:r>
            <a:r>
              <a:rPr lang="en-US" altLang="sr-Latn-RS" sz="3200" dirty="0" err="1" smtClean="0"/>
              <a:t>edlog</a:t>
            </a:r>
            <a:r>
              <a:rPr lang="en-US" altLang="sr-Latn-RS" sz="3200" dirty="0" smtClean="0"/>
              <a:t> 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 err="1"/>
              <a:t>pred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parlamentom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dr.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200" dirty="0" err="1" smtClean="0"/>
              <a:t>Sli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na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i</a:t>
            </a:r>
            <a:r>
              <a:rPr lang="sl-SI" altLang="sr-Latn-RS" sz="3200" dirty="0"/>
              <a:t>l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gotovo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identi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rna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situacija</a:t>
            </a:r>
            <a:r>
              <a:rPr lang="en-US" altLang="sr-Latn-RS" sz="3200" dirty="0"/>
              <a:t> je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drugim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zemljama</a:t>
            </a:r>
            <a:r>
              <a:rPr lang="en-US" altLang="sr-Latn-RS" sz="3200" dirty="0"/>
              <a:t>, s </a:t>
            </a:r>
            <a:r>
              <a:rPr lang="en-US" altLang="sr-Latn-RS" sz="3200" dirty="0" err="1"/>
              <a:t>tim</a:t>
            </a:r>
            <a:r>
              <a:rPr lang="en-US" altLang="sr-Latn-RS" sz="3200" dirty="0"/>
              <a:t> da u </a:t>
            </a:r>
            <a:r>
              <a:rPr lang="en-US" altLang="sr-Latn-RS" sz="3200" dirty="0" err="1" smtClean="0"/>
              <a:t>pr</a:t>
            </a:r>
            <a:r>
              <a:rPr lang="sr-Latn-ME" altLang="sr-Latn-RS" sz="3200" dirty="0" smtClean="0"/>
              <a:t>ij</a:t>
            </a:r>
            <a:r>
              <a:rPr lang="en-US" altLang="sr-Latn-RS" sz="3200" dirty="0" err="1" smtClean="0"/>
              <a:t>edldgu</a:t>
            </a:r>
            <a:r>
              <a:rPr lang="en-US" altLang="sr-Latn-RS" sz="3200" dirty="0" smtClean="0"/>
              <a:t> 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 err="1"/>
              <a:t>izdatke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vojne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rashode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priprema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obrazla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/>
              <a:t>ministar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vojske</a:t>
            </a:r>
            <a:r>
              <a:rPr lang="en-US" altLang="sr-Latn-RS" sz="3200" dirty="0"/>
              <a:t>,  </a:t>
            </a:r>
            <a:r>
              <a:rPr lang="en-US" altLang="sr-Latn-RS" sz="3200" dirty="0" err="1"/>
              <a:t>odnosno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momarice</a:t>
            </a:r>
            <a:r>
              <a:rPr lang="en-US" altLang="sr-Latn-RS" sz="3200" dirty="0"/>
              <a:t>. </a:t>
            </a:r>
          </a:p>
          <a:p>
            <a:pPr eaLnBrk="1" hangingPunct="1">
              <a:lnSpc>
                <a:spcPct val="80000"/>
              </a:lnSpc>
            </a:pPr>
            <a:endParaRPr lang="en-US" altLang="sr-Latn-RS" sz="1600" dirty="0"/>
          </a:p>
        </p:txBody>
      </p:sp>
    </p:spTree>
    <p:extLst>
      <p:ext uri="{BB962C8B-B14F-4D97-AF65-F5344CB8AC3E}">
        <p14:creationId xmlns:p14="http://schemas.microsoft.com/office/powerpoint/2010/main" xmlns="" val="35572257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7127" y="643944"/>
            <a:ext cx="10516673" cy="5533019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/>
              <a:t>U </a:t>
            </a:r>
            <a:r>
              <a:rPr lang="en-US" altLang="sr-Latn-RS" sz="3600" dirty="0" err="1"/>
              <a:t>onim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zemljama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gde</a:t>
            </a:r>
            <a:r>
              <a:rPr lang="en-US" altLang="sr-Latn-RS" sz="3600" dirty="0"/>
              <a:t> se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/>
              <a:t>donosi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p</a:t>
            </a:r>
            <a:r>
              <a:rPr lang="sr-Latn-ME" altLang="sr-Latn-RS" sz="3600" dirty="0" smtClean="0"/>
              <a:t>ri</a:t>
            </a:r>
            <a:r>
              <a:rPr lang="en-US" altLang="sr-Latn-RS" sz="3600" dirty="0" err="1" smtClean="0"/>
              <a:t>ncipu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unske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godine</a:t>
            </a:r>
            <a:r>
              <a:rPr lang="en-US" altLang="sr-Latn-RS" sz="3600" dirty="0"/>
              <a:t>, </a:t>
            </a:r>
            <a:r>
              <a:rPr lang="en-US" altLang="sr-Latn-RS" sz="3600" dirty="0" err="1" smtClean="0"/>
              <a:t>zavr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un </a:t>
            </a:r>
            <a:r>
              <a:rPr lang="en-US" altLang="sr-Latn-RS" sz="3600" dirty="0"/>
              <a:t>se </a:t>
            </a:r>
            <a:r>
              <a:rPr lang="en-US" altLang="sr-Latn-RS" sz="3600" dirty="0" err="1"/>
              <a:t>donosi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tek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isteku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takve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godine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dok</a:t>
            </a:r>
            <a:r>
              <a:rPr lang="en-US" altLang="sr-Latn-RS" sz="3600" dirty="0"/>
              <a:t> u </a:t>
            </a:r>
            <a:r>
              <a:rPr lang="en-US" altLang="sr-Latn-RS" sz="3600" dirty="0" err="1"/>
              <a:t>zem</a:t>
            </a:r>
            <a:r>
              <a:rPr lang="sl-SI" altLang="sr-Latn-RS" sz="3600" dirty="0"/>
              <a:t>l</a:t>
            </a:r>
            <a:r>
              <a:rPr lang="en-US" altLang="sr-Latn-RS" sz="3600" dirty="0" err="1"/>
              <a:t>jama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kod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kojih</a:t>
            </a:r>
            <a:r>
              <a:rPr lang="en-US" altLang="sr-Latn-RS" sz="3600" dirty="0"/>
              <a:t> je </a:t>
            </a:r>
            <a:r>
              <a:rPr lang="en-US" altLang="sr-Latn-RS" sz="3600" dirty="0" err="1" smtClean="0"/>
              <a:t>prihva</a:t>
            </a:r>
            <a:r>
              <a:rPr lang="sl-SI" altLang="sr-Latn-RS" sz="3600" dirty="0" smtClean="0"/>
              <a:t>ć</a:t>
            </a:r>
            <a:r>
              <a:rPr lang="en-US" altLang="sr-Latn-RS" sz="3600" dirty="0" err="1" smtClean="0"/>
              <a:t>en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princip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godine</a:t>
            </a:r>
            <a:r>
              <a:rPr lang="en-US" altLang="sr-Latn-RS" sz="3600" dirty="0"/>
              <a:t> - </a:t>
            </a:r>
            <a:r>
              <a:rPr lang="en-US" altLang="sr-Latn-RS" sz="3600" dirty="0" err="1" smtClean="0"/>
              <a:t>zavr</a:t>
            </a:r>
            <a:r>
              <a:rPr lang="sl-SI" altLang="sr-Latn-RS" sz="3600" dirty="0" smtClean="0"/>
              <a:t>šni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un 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/>
              <a:t>se </a:t>
            </a:r>
            <a:r>
              <a:rPr lang="en-US" altLang="sr-Latn-RS" sz="3600" dirty="0" err="1"/>
              <a:t>donosi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krajem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svake</a:t>
            </a:r>
            <a:r>
              <a:rPr lang="sr-Latn-ME" altLang="sr-Latn-RS" sz="3600" dirty="0" smtClean="0"/>
              <a:t> te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godine</a:t>
            </a:r>
            <a:r>
              <a:rPr lang="en-US" altLang="sr-Latn-RS" sz="3600" dirty="0"/>
              <a:t>.</a:t>
            </a:r>
          </a:p>
          <a:p>
            <a:pPr algn="just" eaLnBrk="1" hangingPunct="1"/>
            <a:r>
              <a:rPr lang="en-US" altLang="sr-Latn-RS" sz="3600" dirty="0" err="1" smtClean="0"/>
              <a:t>Zavr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</a:t>
            </a:r>
            <a:r>
              <a:rPr lang="sr-Latn-ME" altLang="sr-Latn-RS" sz="3600" dirty="0" smtClean="0"/>
              <a:t>č</a:t>
            </a:r>
            <a:r>
              <a:rPr lang="en-US" altLang="sr-Latn-RS" sz="3600" dirty="0" smtClean="0"/>
              <a:t>un 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/>
              <a:t>treba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posmatrati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kako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stanovi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ta </a:t>
            </a:r>
            <a:r>
              <a:rPr lang="en-US" altLang="sr-Latn-RS" sz="3600" dirty="0" err="1"/>
              <a:t>odnosa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izvr</a:t>
            </a:r>
            <a:r>
              <a:rPr lang="sr-Latn-ME" altLang="sr-Latn-RS" sz="3600" dirty="0" smtClean="0"/>
              <a:t>š</a:t>
            </a:r>
            <a:r>
              <a:rPr lang="en-US" altLang="sr-Latn-RS" sz="3600" dirty="0" err="1" smtClean="0"/>
              <a:t>nih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organa </a:t>
            </a:r>
            <a:r>
              <a:rPr lang="en-US" altLang="sr-Latn-RS" sz="3600" dirty="0" err="1"/>
              <a:t>prema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predstavni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kim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t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elima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tako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gledi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ta </a:t>
            </a:r>
            <a:r>
              <a:rPr lang="en-US" altLang="sr-Latn-RS" sz="3600" dirty="0" err="1" smtClean="0"/>
              <a:t>pravilnosti</a:t>
            </a:r>
            <a:r>
              <a:rPr lang="en-US" altLang="sr-Latn-RS" sz="3600" dirty="0" smtClean="0"/>
              <a:t> </a:t>
            </a:r>
            <a:r>
              <a:rPr lang="sr-Latn-ME" altLang="sr-Latn-RS" sz="3600" dirty="0" smtClean="0"/>
              <a:t> i </a:t>
            </a:r>
            <a:r>
              <a:rPr lang="en-US" altLang="sr-Latn-RS" sz="3600" dirty="0" err="1" smtClean="0"/>
              <a:t>za</a:t>
            </a:r>
            <a:r>
              <a:rPr lang="sl-SI" altLang="sr-Latn-RS" sz="3600" dirty="0"/>
              <a:t>k</a:t>
            </a:r>
            <a:r>
              <a:rPr lang="en-US" altLang="sr-Latn-RS" sz="3600" dirty="0" err="1"/>
              <a:t>onitosti</a:t>
            </a:r>
            <a:r>
              <a:rPr lang="sl-SI" altLang="sr-Latn-RS" sz="3600" dirty="0"/>
              <a:t>.</a:t>
            </a:r>
            <a:endParaRPr lang="en-US" altLang="sr-Latn-RS" sz="3600" dirty="0"/>
          </a:p>
          <a:p>
            <a:pPr algn="just" eaLnBrk="1" hangingPunct="1"/>
            <a:endParaRPr lang="en-US" altLang="sr-Latn-RS" sz="3600" dirty="0"/>
          </a:p>
        </p:txBody>
      </p:sp>
    </p:spTree>
    <p:extLst>
      <p:ext uri="{BB962C8B-B14F-4D97-AF65-F5344CB8AC3E}">
        <p14:creationId xmlns:p14="http://schemas.microsoft.com/office/powerpoint/2010/main" xmlns="" val="28758481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sr-Latn-RS" sz="3200" dirty="0" smtClean="0"/>
              <a:t>BUD</a:t>
            </a:r>
            <a:r>
              <a:rPr lang="sr-Latn-ME" altLang="sr-Latn-RS" sz="3200" dirty="0" smtClean="0"/>
              <a:t>Ž</a:t>
            </a:r>
            <a:r>
              <a:rPr lang="en-US" altLang="sr-Latn-RS" sz="3200" dirty="0" smtClean="0"/>
              <a:t>ET </a:t>
            </a:r>
            <a:r>
              <a:rPr lang="en-US" altLang="sr-Latn-RS" sz="3200" dirty="0"/>
              <a:t>KAO INSTRUMENT FINANSIJSKE I EKONOMSKE POLITIKE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sr-Latn-RS" dirty="0" smtClean="0"/>
              <a:t>STABILIZACIONA </a:t>
            </a:r>
            <a:r>
              <a:rPr lang="en-US" altLang="sr-Latn-RS" dirty="0"/>
              <a:t>FUNKCIJA </a:t>
            </a:r>
            <a:r>
              <a:rPr lang="en-US" altLang="sr-Latn-RS" dirty="0" smtClean="0"/>
              <a:t>BUD</a:t>
            </a:r>
            <a:r>
              <a:rPr lang="sl-SI" altLang="sr-Latn-RS" dirty="0" smtClean="0"/>
              <a:t>Ž</a:t>
            </a:r>
            <a:r>
              <a:rPr lang="en-US" altLang="sr-Latn-RS" dirty="0" smtClean="0"/>
              <a:t>ETA</a:t>
            </a:r>
            <a:endParaRPr lang="en-US" altLang="sr-Latn-RS" dirty="0"/>
          </a:p>
          <a:p>
            <a:pPr lvl="1" algn="just">
              <a:lnSpc>
                <a:spcPct val="80000"/>
              </a:lnSpc>
            </a:pPr>
            <a:r>
              <a:rPr lang="en-US" altLang="sr-Latn-RS" sz="3600" dirty="0" smtClean="0"/>
              <a:t>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politika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sinteza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javnih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prihoda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rashoda</a:t>
            </a:r>
            <a:r>
              <a:rPr lang="en-US" altLang="sr-Latn-RS" sz="3600" dirty="0" smtClean="0"/>
              <a:t>, a</a:t>
            </a:r>
            <a:r>
              <a:rPr lang="sl-SI" altLang="sr-Latn-RS" sz="3600" dirty="0" smtClean="0"/>
              <a:t>l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sinteza</a:t>
            </a:r>
            <a:r>
              <a:rPr lang="en-US" altLang="sr-Latn-RS" sz="3600" dirty="0" smtClean="0"/>
              <a:t> m</a:t>
            </a:r>
            <a:r>
              <a:rPr lang="sl-SI" altLang="sr-Latn-RS" sz="3600" dirty="0" smtClean="0"/>
              <a:t>j</a:t>
            </a:r>
            <a:r>
              <a:rPr lang="en-US" altLang="sr-Latn-RS" sz="3600" dirty="0" smtClean="0"/>
              <a:t>era </a:t>
            </a:r>
            <a:r>
              <a:rPr lang="en-US" altLang="sr-Latn-RS" sz="3600" dirty="0" err="1" smtClean="0"/>
              <a:t>fiskalne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monetame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politike</a:t>
            </a:r>
            <a:r>
              <a:rPr lang="en-US" altLang="sr-Latn-RS" sz="3600" dirty="0" smtClean="0"/>
              <a:t> u c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elini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jer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savremena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politika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otvoreno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prihvatila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filozofiju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deficita</a:t>
            </a:r>
            <a:r>
              <a:rPr lang="en-US" altLang="sr-Latn-RS" sz="3600" dirty="0" smtClean="0"/>
              <a:t>.</a:t>
            </a:r>
            <a:endParaRPr lang="sr-Latn-ME" altLang="sr-Latn-RS" sz="3600" dirty="0"/>
          </a:p>
          <a:p>
            <a:pPr lvl="1" algn="just">
              <a:lnSpc>
                <a:spcPct val="80000"/>
              </a:lnSpc>
            </a:pPr>
            <a:r>
              <a:rPr lang="en-US" altLang="sr-Latn-RS" sz="3600" dirty="0" smtClean="0"/>
              <a:t>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 smtClean="0"/>
              <a:t>sve</a:t>
            </a:r>
            <a:r>
              <a:rPr lang="en-US" altLang="sr-Latn-RS" sz="3600" dirty="0" smtClean="0"/>
              <a:t> vi</a:t>
            </a:r>
            <a:r>
              <a:rPr lang="sr-Latn-ME" altLang="sr-Latn-RS" sz="3600" dirty="0" smtClean="0"/>
              <a:t>š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postaj</a:t>
            </a:r>
            <a:r>
              <a:rPr lang="sl-SI" altLang="sr-Latn-RS" sz="3600" dirty="0" smtClean="0"/>
              <a:t>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sredstvo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razvojne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stabilizacione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politike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svim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zemljama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sv</a:t>
            </a:r>
            <a:r>
              <a:rPr lang="sr-Latn-ME" altLang="sr-Latn-RS" sz="3600" dirty="0" smtClean="0"/>
              <a:t>ij</a:t>
            </a:r>
            <a:r>
              <a:rPr lang="en-US" altLang="sr-Latn-RS" sz="3600" dirty="0" err="1" smtClean="0"/>
              <a:t>etu</a:t>
            </a:r>
            <a:r>
              <a:rPr lang="en-US" altLang="sr-Latn-R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0326143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338" y="1081825"/>
            <a:ext cx="10645462" cy="5095138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/>
              <a:t>Pojedini</a:t>
            </a:r>
            <a:r>
              <a:rPr lang="en-US" altLang="sr-Latn-RS" sz="3600" dirty="0"/>
              <a:t> 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elovi</a:t>
            </a:r>
            <a:r>
              <a:rPr lang="en-US" altLang="sr-Latn-RS" sz="3600" dirty="0"/>
              <a:t> bud</a:t>
            </a:r>
            <a:r>
              <a:rPr lang="sl-SI" altLang="sr-Latn-RS" sz="3600" dirty="0"/>
              <a:t>z</a:t>
            </a:r>
            <a:r>
              <a:rPr lang="en-US" altLang="sr-Latn-RS" sz="3600" dirty="0"/>
              <a:t>eta </a:t>
            </a:r>
            <a:r>
              <a:rPr lang="en-US" altLang="sr-Latn-RS" sz="3600" dirty="0" err="1"/>
              <a:t>postaju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instrumenti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odre</a:t>
            </a:r>
            <a:r>
              <a:rPr lang="sl-SI" altLang="sr-Latn-RS" sz="3600" dirty="0"/>
              <a:t>dj</a:t>
            </a:r>
            <a:r>
              <a:rPr lang="en-US" altLang="sr-Latn-RS" sz="3600" dirty="0" err="1"/>
              <a:t>enih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ciljeva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zadataka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fnansijske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razvojne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stalzilizacione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politike</a:t>
            </a:r>
            <a:r>
              <a:rPr lang="en-US" altLang="sr-Latn-RS" sz="3600" dirty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smtClean="0"/>
              <a:t>D</a:t>
            </a:r>
            <a:r>
              <a:rPr lang="sl-SI" altLang="sr-Latn-RS" sz="3600" dirty="0"/>
              <a:t>j</a:t>
            </a:r>
            <a:r>
              <a:rPr lang="en-US" altLang="sr-Latn-RS" sz="3600" dirty="0" err="1" smtClean="0"/>
              <a:t>eluju</a:t>
            </a:r>
            <a:r>
              <a:rPr lang="sl-SI" altLang="sr-Latn-RS" sz="3600" dirty="0" smtClean="0"/>
              <a:t>ć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stvaranje</a:t>
            </a:r>
            <a:r>
              <a:rPr lang="en-US" altLang="sr-Latn-RS" sz="3600" dirty="0"/>
              <a:t>, </a:t>
            </a:r>
            <a:r>
              <a:rPr lang="en-US" altLang="sr-Latn-RS" sz="3600" dirty="0" err="1" smtClean="0"/>
              <a:t>raspod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elu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usm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eravanje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velikog</a:t>
            </a:r>
            <a:r>
              <a:rPr lang="sr-Latn-ME" altLang="sr-Latn-RS" sz="3600" dirty="0" smtClean="0"/>
              <a:t> </a:t>
            </a:r>
            <a:r>
              <a:rPr lang="en-US" altLang="sr-Latn-RS" sz="3600" dirty="0" smtClean="0"/>
              <a:t>d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ela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nacionalnog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dohotka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kao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i</a:t>
            </a:r>
            <a:r>
              <a:rPr lang="sr-Latn-ME" altLang="sr-Latn-RS" sz="3600" dirty="0" smtClean="0"/>
              <a:t> obezbjeđivanje </a:t>
            </a:r>
            <a:r>
              <a:rPr lang="en-US" altLang="sr-Latn-RS" sz="3600" dirty="0" err="1" smtClean="0"/>
              <a:t>sredstava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kroz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deficitno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finansiranje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rashoda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putem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javnom</a:t>
            </a:r>
            <a:r>
              <a:rPr lang="en-US" altLang="sr-Latn-RS" sz="3600" dirty="0"/>
              <a:t> du</a:t>
            </a:r>
            <a:r>
              <a:rPr lang="sl-SI" altLang="sr-Latn-RS" sz="3600" dirty="0"/>
              <a:t>g</a:t>
            </a:r>
            <a:r>
              <a:rPr lang="en-US" altLang="sr-Latn-RS" sz="3600" dirty="0"/>
              <a:t>a, </a:t>
            </a:r>
            <a:r>
              <a:rPr lang="en-US" altLang="sr-Latn-RS" sz="3600" dirty="0" err="1"/>
              <a:t>savremena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dr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ava </a:t>
            </a:r>
            <a:r>
              <a:rPr lang="en-US" altLang="sr-Latn-RS" sz="3600" dirty="0"/>
              <a:t>je u </a:t>
            </a:r>
            <a:r>
              <a:rPr lang="en-US" altLang="sr-Latn-RS" sz="3600" dirty="0" err="1"/>
              <a:t>stanju</a:t>
            </a:r>
            <a:r>
              <a:rPr lang="en-US" altLang="sr-Latn-RS" sz="3600" dirty="0"/>
              <a:t> da </a:t>
            </a:r>
            <a:r>
              <a:rPr lang="en-US" altLang="sr-Latn-RS" sz="3600" dirty="0" err="1" smtClean="0"/>
              <a:t>vr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/>
              <a:t>, 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esto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presudan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uticaj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formiranje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ukupne</a:t>
            </a:r>
            <a:r>
              <a:rPr lang="en-US" altLang="sr-Latn-RS" sz="3600" dirty="0"/>
              <a:t> p</a:t>
            </a:r>
            <a:r>
              <a:rPr lang="sl-SI" altLang="sr-Latn-RS" sz="3600" dirty="0"/>
              <a:t>o</a:t>
            </a:r>
            <a:r>
              <a:rPr lang="en-US" altLang="sr-Latn-RS" sz="3600" dirty="0"/>
              <a:t>nude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tra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tr</a:t>
            </a:r>
            <a:r>
              <a:rPr lang="sl-SI" altLang="sr-Latn-RS" sz="3600" dirty="0" smtClean="0"/>
              <a:t>žiš</a:t>
            </a:r>
            <a:r>
              <a:rPr lang="en-US" altLang="sr-Latn-RS" sz="3600" dirty="0" err="1" smtClean="0"/>
              <a:t>tu</a:t>
            </a:r>
            <a:r>
              <a:rPr lang="en-US" altLang="sr-Latn-RS" sz="3600" dirty="0"/>
              <a:t>, </a:t>
            </a:r>
            <a:r>
              <a:rPr lang="sr-Latn-ME" altLang="sr-Latn-RS" sz="3600" dirty="0" smtClean="0"/>
              <a:t>na </a:t>
            </a:r>
            <a:r>
              <a:rPr lang="en-US" altLang="sr-Latn-RS" sz="3600" dirty="0" err="1" smtClean="0"/>
              <a:t>proizvodnju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potro</a:t>
            </a:r>
            <a:r>
              <a:rPr lang="sr-Latn-ME" altLang="sr-Latn-RS" sz="3600" dirty="0" smtClean="0"/>
              <a:t>š</a:t>
            </a:r>
            <a:r>
              <a:rPr lang="en-US" altLang="sr-Latn-RS" sz="3600" dirty="0" err="1" smtClean="0"/>
              <a:t>nju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zaposlenost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vi</a:t>
            </a:r>
            <a:r>
              <a:rPr lang="sr-Latn-ME" altLang="sr-Latn-RS" sz="3600" dirty="0" smtClean="0"/>
              <a:t>š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/>
              <a:t>socijalnih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ciljeva</a:t>
            </a:r>
            <a:r>
              <a:rPr lang="en-US" altLang="sr-Latn-RS" sz="3600" dirty="0"/>
              <a:t> u </a:t>
            </a:r>
            <a:r>
              <a:rPr lang="en-US" altLang="sr-Latn-RS" sz="3600" dirty="0" err="1"/>
              <a:t>razvoju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jedne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ekonomije</a:t>
            </a:r>
            <a:r>
              <a:rPr lang="en-US" altLang="sr-Latn-R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8377766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944" y="978794"/>
            <a:ext cx="10709856" cy="5198169"/>
          </a:xfrm>
        </p:spPr>
        <p:txBody>
          <a:bodyPr/>
          <a:lstStyle/>
          <a:p>
            <a:pPr algn="just" eaLnBrk="1" hangingPunct="1"/>
            <a:r>
              <a:rPr lang="en-US" altLang="sr-Latn-RS" sz="3600" dirty="0" smtClean="0"/>
              <a:t>Time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postaje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jedna</a:t>
            </a:r>
            <a:r>
              <a:rPr lang="en-US" altLang="sr-Latn-RS" sz="3600" dirty="0" smtClean="0"/>
              <a:t> od </a:t>
            </a:r>
            <a:r>
              <a:rPr lang="sl-SI" altLang="sr-Latn-RS" sz="3600" dirty="0" smtClean="0"/>
              <a:t>naj</a:t>
            </a:r>
            <a:r>
              <a:rPr lang="en-US" altLang="sr-Latn-RS" sz="3600" dirty="0" err="1" smtClean="0"/>
              <a:t>sna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nijih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poluga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stabilizacione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politike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smtClean="0"/>
              <a:t>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eluju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gotovo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sve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podsisteme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privrede</a:t>
            </a:r>
            <a:r>
              <a:rPr lang="en-US" altLang="sr-Latn-RS" sz="3600" dirty="0" smtClean="0"/>
              <a:t>,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 smtClean="0"/>
              <a:t>svojom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ekspan</a:t>
            </a:r>
            <a:r>
              <a:rPr lang="sl-SI" altLang="sr-Latn-RS" sz="3600" dirty="0" smtClean="0"/>
              <a:t>zi</a:t>
            </a:r>
            <a:r>
              <a:rPr lang="en-US" altLang="sr-Latn-RS" sz="3600" dirty="0" err="1" smtClean="0"/>
              <a:t>vnom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sl-SI" altLang="sr-Latn-RS" sz="3600" dirty="0" smtClean="0"/>
              <a:t>l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kontraktivnom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orijentacijom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treba</a:t>
            </a:r>
            <a:r>
              <a:rPr lang="en-US" altLang="sr-Latn-RS" sz="3600" dirty="0" smtClean="0"/>
              <a:t> da </a:t>
            </a:r>
            <a:r>
              <a:rPr lang="en-US" altLang="sr-Latn-RS" sz="3600" dirty="0" err="1" smtClean="0"/>
              <a:t>dovede</a:t>
            </a:r>
            <a:r>
              <a:rPr lang="en-US" altLang="sr-Latn-RS" sz="3600" dirty="0" smtClean="0"/>
              <a:t> do </a:t>
            </a:r>
            <a:r>
              <a:rPr lang="en-US" altLang="sr-Latn-RS" sz="3600" dirty="0" err="1" smtClean="0"/>
              <a:t>uravnote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enijih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odnosa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privredi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da </a:t>
            </a:r>
            <a:r>
              <a:rPr lang="en-US" altLang="sr-Latn-RS" sz="3600" dirty="0" err="1" smtClean="0"/>
              <a:t>stvara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kontra</a:t>
            </a:r>
            <a:r>
              <a:rPr lang="sl-SI" altLang="sr-Latn-RS" sz="3600" dirty="0" smtClean="0"/>
              <a:t> </a:t>
            </a:r>
            <a:r>
              <a:rPr lang="en-US" altLang="sr-Latn-RS" sz="3600" dirty="0" err="1" smtClean="0"/>
              <a:t>dejstva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procesima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stalnog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poreme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aja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ravnote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e.</a:t>
            </a:r>
          </a:p>
          <a:p>
            <a:pPr algn="just" eaLnBrk="1" hangingPunct="1"/>
            <a:endParaRPr lang="en-US" altLang="sr-Latn-RS" sz="3600" dirty="0"/>
          </a:p>
          <a:p>
            <a:pPr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30980198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338" y="798490"/>
            <a:ext cx="10645462" cy="537847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/>
              <a:t>U </a:t>
            </a:r>
            <a:r>
              <a:rPr lang="en-US" altLang="sr-Latn-RS" sz="3600" dirty="0" err="1" smtClean="0"/>
              <a:t>savremenoj</a:t>
            </a:r>
            <a:r>
              <a:rPr lang="sr-Latn-ME" altLang="sr-Latn-RS" sz="3600" dirty="0" smtClean="0"/>
              <a:t> </a:t>
            </a:r>
            <a:r>
              <a:rPr lang="en-US" altLang="sr-Latn-RS" sz="3600" dirty="0" err="1" smtClean="0"/>
              <a:t>finansijskoj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teor</a:t>
            </a:r>
            <a:r>
              <a:rPr lang="sl-SI" altLang="sr-Latn-RS" sz="3600" dirty="0"/>
              <a:t>i</a:t>
            </a:r>
            <a:r>
              <a:rPr lang="en-US" altLang="sr-Latn-RS" sz="3600" dirty="0" err="1"/>
              <a:t>ji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stabilizaciona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funkcija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privla</a:t>
            </a:r>
            <a:r>
              <a:rPr lang="sr-Latn-ME" altLang="sr-Latn-RS" sz="3600" dirty="0" smtClean="0"/>
              <a:t>č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najve</a:t>
            </a:r>
            <a:r>
              <a:rPr lang="sl-SI" altLang="sr-Latn-RS" sz="3600" dirty="0" smtClean="0"/>
              <a:t>ć</a:t>
            </a:r>
            <a:r>
              <a:rPr lang="en-US" altLang="sr-Latn-RS" sz="3600" dirty="0" smtClean="0"/>
              <a:t>u pa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nju</a:t>
            </a:r>
            <a:r>
              <a:rPr lang="en-US" altLang="sr-Latn-RS" sz="3600" dirty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 err="1" smtClean="0"/>
              <a:t>Iz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takve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uloge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/>
              <a:t>razvila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teorija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kompenzacionog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finansiranja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koja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istra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uje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a</a:t>
            </a:r>
            <a:r>
              <a:rPr lang="sl-SI" altLang="sr-Latn-RS" sz="3600" dirty="0"/>
              <a:t>k</a:t>
            </a:r>
            <a:r>
              <a:rPr lang="en-US" altLang="sr-Latn-RS" sz="3600" dirty="0" err="1"/>
              <a:t>tivnu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ulogu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/>
              <a:t>u </a:t>
            </a:r>
            <a:r>
              <a:rPr lang="en-US" altLang="sr-Latn-RS" sz="3600" dirty="0" err="1"/>
              <a:t>vo</a:t>
            </a:r>
            <a:r>
              <a:rPr lang="sl-SI" altLang="sr-Latn-RS" sz="3600" dirty="0"/>
              <a:t>dj</a:t>
            </a:r>
            <a:r>
              <a:rPr lang="en-US" altLang="sr-Latn-RS" sz="3600" dirty="0" err="1"/>
              <a:t>enju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politike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uravnote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enog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privrednog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razvoja</a:t>
            </a:r>
            <a:r>
              <a:rPr lang="en-US" altLang="sr-Latn-RS" sz="3600" dirty="0" smtClean="0"/>
              <a:t>.</a:t>
            </a:r>
            <a:endParaRPr lang="sr-Latn-ME" altLang="sr-Latn-RS" sz="36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 smtClean="0"/>
              <a:t> </a:t>
            </a:r>
            <a:r>
              <a:rPr lang="en-US" altLang="sr-Latn-RS" sz="3600" dirty="0" err="1"/>
              <a:t>Stabilizaciona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funkcija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r-Latn-ME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/>
              <a:t>zasniva</a:t>
            </a:r>
            <a:r>
              <a:rPr lang="en-US" altLang="sr-Latn-RS" sz="3600" dirty="0"/>
              <a:t> se u </a:t>
            </a:r>
            <a:r>
              <a:rPr lang="en-US" altLang="sr-Latn-RS" sz="3600" dirty="0" err="1"/>
              <a:t>osnovi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injenici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da </a:t>
            </a:r>
            <a:r>
              <a:rPr lang="en-US" altLang="sr-Latn-RS" sz="3600" dirty="0" err="1"/>
              <a:t>javni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predstavljaj</a:t>
            </a:r>
            <a:r>
              <a:rPr lang="sl-SI" altLang="sr-Latn-RS" sz="3600" dirty="0"/>
              <a:t>u</a:t>
            </a:r>
            <a:r>
              <a:rPr lang="en-US" altLang="sr-Latn-RS" sz="3600" dirty="0"/>
              <a:t> d</a:t>
            </a:r>
            <a:r>
              <a:rPr lang="sl-SI" altLang="sr-Latn-RS" sz="3600" dirty="0"/>
              <a:t>i</a:t>
            </a:r>
            <a:r>
              <a:rPr lang="en-US" altLang="sr-Latn-RS" sz="3600" dirty="0"/>
              <a:t>o </a:t>
            </a:r>
            <a:r>
              <a:rPr lang="en-US" altLang="sr-Latn-RS" sz="3600" dirty="0" err="1"/>
              <a:t>nacionalnog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dohotka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da </a:t>
            </a:r>
            <a:r>
              <a:rPr lang="en-US" altLang="sr-Latn-RS" sz="3600" dirty="0" err="1"/>
              <a:t>svaka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njihova</a:t>
            </a:r>
            <a:r>
              <a:rPr lang="en-US" altLang="sr-Latn-RS" sz="3600" dirty="0"/>
              <a:t> prom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ena</a:t>
            </a:r>
            <a:r>
              <a:rPr lang="en-US" altLang="sr-Latn-RS" sz="3600" dirty="0"/>
              <a:t> 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eluje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prom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ukupne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efektivne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potra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potro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nje</a:t>
            </a:r>
            <a:r>
              <a:rPr lang="en-US" altLang="sr-Latn-RS" sz="3600" dirty="0"/>
              <a:t>.</a:t>
            </a:r>
          </a:p>
          <a:p>
            <a:pPr lvl="1" algn="just" eaLnBrk="1" hangingPunct="1">
              <a:lnSpc>
                <a:spcPct val="80000"/>
              </a:lnSpc>
              <a:buFontTx/>
              <a:buNone/>
            </a:pPr>
            <a:endParaRPr lang="en-US" altLang="sr-Latn-RS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4378520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sl-SI" altLang="sr-Latn-RS" sz="3600" dirty="0" smtClean="0"/>
              <a:t>I</a:t>
            </a:r>
            <a:r>
              <a:rPr lang="en-US" altLang="sr-Latn-RS" sz="3600" dirty="0" err="1" smtClean="0"/>
              <a:t>skustva</a:t>
            </a:r>
            <a:r>
              <a:rPr lang="sl-SI" altLang="sr-Latn-RS" sz="3600" dirty="0" smtClean="0"/>
              <a:t> iz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vel</a:t>
            </a:r>
            <a:r>
              <a:rPr lang="sl-SI" altLang="sr-Latn-RS" sz="3600" dirty="0" smtClean="0"/>
              <a:t>i</a:t>
            </a:r>
            <a:r>
              <a:rPr lang="en-US" altLang="sr-Latn-RS" sz="3600" dirty="0" err="1" smtClean="0"/>
              <a:t>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ekonomske</a:t>
            </a:r>
            <a:r>
              <a:rPr lang="en-US" altLang="sr-Latn-RS" sz="3600" dirty="0" smtClean="0"/>
              <a:t> dep</a:t>
            </a:r>
            <a:r>
              <a:rPr lang="sl-SI" altLang="sr-Latn-RS" sz="3600" dirty="0" smtClean="0"/>
              <a:t>r</a:t>
            </a:r>
            <a:r>
              <a:rPr lang="en-US" altLang="sr-Latn-RS" sz="3600" dirty="0" err="1" smtClean="0"/>
              <a:t>esije</a:t>
            </a:r>
            <a:r>
              <a:rPr lang="en-US" altLang="sr-Latn-RS" sz="3600" dirty="0" smtClean="0"/>
              <a:t> (1929-1933)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p</a:t>
            </a:r>
            <a:r>
              <a:rPr lang="sl-SI" altLang="sr-Latn-RS" sz="3600" dirty="0" smtClean="0"/>
              <a:t>r</a:t>
            </a:r>
            <a:r>
              <a:rPr lang="en-US" altLang="sr-Latn-RS" sz="3600" dirty="0" err="1" smtClean="0"/>
              <a:t>im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ena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etske</a:t>
            </a:r>
            <a:r>
              <a:rPr lang="en-US" altLang="sr-Latn-RS" sz="3600" dirty="0" smtClean="0"/>
              <a:t> p</a:t>
            </a:r>
            <a:r>
              <a:rPr lang="sl-SI" altLang="sr-Latn-RS" sz="3600" dirty="0" smtClean="0"/>
              <a:t>o</a:t>
            </a:r>
            <a:r>
              <a:rPr lang="en-US" altLang="sr-Latn-RS" sz="3600" dirty="0" err="1" smtClean="0"/>
              <a:t>litike</a:t>
            </a:r>
            <a:r>
              <a:rPr lang="en-US" altLang="sr-Latn-RS" sz="3600" dirty="0" smtClean="0"/>
              <a:t> u r</a:t>
            </a:r>
            <a:r>
              <a:rPr lang="sl-SI" altLang="sr-Latn-RS" sz="3600" dirty="0" smtClean="0"/>
              <a:t>at</a:t>
            </a:r>
            <a:r>
              <a:rPr lang="en-US" altLang="sr-Latn-RS" sz="3600" dirty="0" err="1" smtClean="0"/>
              <a:t>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posl</a:t>
            </a:r>
            <a:r>
              <a:rPr lang="sl-SI" altLang="sr-Latn-RS" sz="3600" dirty="0" smtClean="0"/>
              <a:t>ij</a:t>
            </a:r>
            <a:r>
              <a:rPr lang="en-US" altLang="sr-Latn-RS" sz="3600" dirty="0" err="1" smtClean="0"/>
              <a:t>eratnim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godinama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kao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stalno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prisustvo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inflacije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nezaposlenosti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ukazuju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potrebu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usavr</a:t>
            </a:r>
            <a:r>
              <a:rPr lang="sr-Latn-ME" altLang="sr-Latn-RS" sz="3600" dirty="0" smtClean="0"/>
              <a:t>š</a:t>
            </a:r>
            <a:r>
              <a:rPr lang="en-US" altLang="sr-Latn-RS" sz="3600" dirty="0" err="1" smtClean="0"/>
              <a:t>avanja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prim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stabilizacione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funkcije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 u </a:t>
            </a:r>
            <a:r>
              <a:rPr lang="en-US" altLang="sr-Latn-RS" sz="3600" dirty="0" err="1" smtClean="0"/>
              <a:t>sklopu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sve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razvijenijeg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dr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avnog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sl-SI" altLang="sr-Latn-RS" sz="3600" dirty="0" smtClean="0"/>
              <a:t>n</a:t>
            </a:r>
            <a:r>
              <a:rPr lang="en-US" altLang="sr-Latn-RS" sz="3600" dirty="0" err="1" smtClean="0"/>
              <a:t>tervencionizma</a:t>
            </a:r>
            <a:r>
              <a:rPr lang="en-US" altLang="sr-Latn-R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153785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2580" y="927279"/>
            <a:ext cx="10671220" cy="5249684"/>
          </a:xfrm>
        </p:spPr>
        <p:txBody>
          <a:bodyPr/>
          <a:lstStyle/>
          <a:p>
            <a:pPr algn="just" eaLnBrk="1" hangingPunct="1"/>
            <a:r>
              <a:rPr lang="en-US" altLang="sr-Latn-RS" sz="3600" dirty="0" smtClean="0"/>
              <a:t>U </a:t>
            </a:r>
            <a:r>
              <a:rPr lang="en-US" altLang="sr-Latn-RS" sz="3600" dirty="0" err="1" smtClean="0"/>
              <a:t>savremenim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uslovima</a:t>
            </a:r>
            <a:r>
              <a:rPr lang="en-US" altLang="sr-Latn-RS" sz="3600" dirty="0" smtClean="0"/>
              <a:t> problem </a:t>
            </a:r>
            <a:r>
              <a:rPr lang="en-US" altLang="sr-Latn-RS" sz="3600" dirty="0" err="1" smtClean="0"/>
              <a:t>nezaposlenosti</a:t>
            </a:r>
            <a:r>
              <a:rPr lang="sl-SI" altLang="sr-Latn-RS" sz="3600" dirty="0" smtClean="0"/>
              <a:t>,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inflacije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sve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te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 se </a:t>
            </a:r>
            <a:r>
              <a:rPr lang="en-US" altLang="sr-Latn-RS" sz="3600" dirty="0" err="1" smtClean="0"/>
              <a:t>podnosi</a:t>
            </a:r>
            <a:r>
              <a:rPr lang="en-US" altLang="sr-Latn-RS" sz="3600" dirty="0" smtClean="0"/>
              <a:t>, jet </a:t>
            </a:r>
            <a:r>
              <a:rPr lang="en-US" altLang="sr-Latn-RS" sz="3600" dirty="0" err="1" smtClean="0"/>
              <a:t>su</a:t>
            </a:r>
            <a:r>
              <a:rPr lang="en-US" altLang="sr-Latn-RS" sz="3600" dirty="0" smtClean="0"/>
              <a:t> to </a:t>
            </a:r>
            <a:r>
              <a:rPr lang="en-US" altLang="sr-Latn-RS" sz="3600" dirty="0" err="1" smtClean="0"/>
              <a:t>gotovo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sekularni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problemi</a:t>
            </a:r>
            <a:r>
              <a:rPr lang="sl-SI" altLang="sr-Latn-RS" sz="3600" dirty="0" smtClean="0"/>
              <a:t> </a:t>
            </a:r>
            <a:r>
              <a:rPr lang="en-US" altLang="sr-Latn-RS" sz="3600" dirty="0" err="1" smtClean="0"/>
              <a:t>savremenog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sv</a:t>
            </a:r>
            <a:r>
              <a:rPr lang="sr-Latn-ME" altLang="sr-Latn-RS" sz="3600" dirty="0" smtClean="0"/>
              <a:t>ij</a:t>
            </a:r>
            <a:r>
              <a:rPr lang="en-US" altLang="sr-Latn-RS" sz="3600" dirty="0" smtClean="0"/>
              <a:t>eta.</a:t>
            </a:r>
            <a:endParaRPr lang="sr-Latn-ME" altLang="sr-Latn-RS" sz="3600" dirty="0" smtClean="0"/>
          </a:p>
          <a:p>
            <a:pPr marL="0" indent="0" algn="just" eaLnBrk="1" hangingPunct="1">
              <a:buNone/>
            </a:pP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Stabilizaci</a:t>
            </a:r>
            <a:r>
              <a:rPr lang="sr-Latn-ME" altLang="sr-Latn-RS" sz="3600" dirty="0" smtClean="0"/>
              <a:t>o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funkcija</a:t>
            </a:r>
            <a:r>
              <a:rPr lang="en-US" altLang="sr-Latn-RS" sz="3600" dirty="0" smtClean="0"/>
              <a:t> bud</a:t>
            </a:r>
            <a:r>
              <a:rPr lang="sr-Latn-ME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dolazi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sve</a:t>
            </a:r>
            <a:r>
              <a:rPr lang="en-US" altLang="sr-Latn-RS" sz="3600" dirty="0" smtClean="0"/>
              <a:t> vi</a:t>
            </a:r>
            <a:r>
              <a:rPr lang="sr-Latn-ME" altLang="sr-Latn-RS" sz="3600" dirty="0" smtClean="0"/>
              <a:t>š</a:t>
            </a:r>
            <a:r>
              <a:rPr lang="en-US" altLang="sr-Latn-RS" sz="3600" dirty="0" smtClean="0"/>
              <a:t>e do </a:t>
            </a:r>
            <a:r>
              <a:rPr lang="en-US" altLang="sr-Latn-RS" sz="3600" dirty="0" err="1" smtClean="0"/>
              <a:t>izra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aja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takvim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uslovima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posebno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stalnim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naporima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vlade</a:t>
            </a:r>
            <a:r>
              <a:rPr lang="en-US" altLang="sr-Latn-RS" sz="3600" dirty="0" smtClean="0"/>
              <a:t> da </a:t>
            </a:r>
            <a:r>
              <a:rPr lang="sl-SI" altLang="sr-Latn-RS" sz="3600" dirty="0" smtClean="0"/>
              <a:t>se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postigne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stabilnost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privrede</a:t>
            </a:r>
            <a:r>
              <a:rPr lang="sr-Latn-ME" altLang="sr-Latn-RS" sz="3600" dirty="0" smtClean="0"/>
              <a:t>.</a:t>
            </a:r>
            <a:endParaRPr lang="en-US" altLang="sr-Latn-RS" sz="3600" dirty="0" smtClean="0"/>
          </a:p>
          <a:p>
            <a:pPr eaLnBrk="1" hangingPunct="1"/>
            <a:endParaRPr lang="en-US" altLang="sr-Latn-RS" sz="2000" dirty="0"/>
          </a:p>
          <a:p>
            <a:pPr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10470777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1217" y="476518"/>
            <a:ext cx="10632583" cy="5700445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altLang="sr-Latn-RS" sz="3600" dirty="0" err="1" smtClean="0"/>
              <a:t>Stoga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se </a:t>
            </a:r>
            <a:r>
              <a:rPr lang="en-US" altLang="sr-Latn-RS" sz="3600" dirty="0" err="1"/>
              <a:t>stabilizaciona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funkcija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javlja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kao</a:t>
            </a:r>
            <a:r>
              <a:rPr lang="en-US" altLang="sr-Latn-RS" sz="3600" dirty="0"/>
              <a:t> nova, </a:t>
            </a:r>
            <a:r>
              <a:rPr lang="en-US" altLang="sr-Latn-RS" sz="3600" dirty="0" err="1"/>
              <a:t>dodatna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funkcija</a:t>
            </a:r>
            <a:r>
              <a:rPr lang="en-US" altLang="sr-Latn-RS" sz="3600" dirty="0"/>
              <a:t>, pored </a:t>
            </a:r>
            <a:r>
              <a:rPr lang="en-US" altLang="sr-Latn-RS" sz="3600" dirty="0" err="1" smtClean="0"/>
              <a:t>ve</a:t>
            </a:r>
            <a:r>
              <a:rPr lang="sl-SI" altLang="sr-Latn-RS" sz="3600" dirty="0" smtClean="0"/>
              <a:t>ć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poznatih</a:t>
            </a:r>
            <a:r>
              <a:rPr lang="en-US" altLang="sr-Latn-RS" sz="3600" dirty="0"/>
              <a:t>:</a:t>
            </a:r>
          </a:p>
          <a:p>
            <a:pPr lvl="1" algn="just" eaLnBrk="1" hangingPunct="1">
              <a:buFontTx/>
              <a:buNone/>
            </a:pPr>
            <a:r>
              <a:rPr lang="en-US" altLang="sr-Latn-RS" sz="3600" dirty="0" smtClean="0"/>
              <a:t>1) </a:t>
            </a:r>
            <a:r>
              <a:rPr lang="en-US" altLang="sr-Latn-RS" sz="3600" dirty="0" err="1" smtClean="0"/>
              <a:t>Funkcija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preraspod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ele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dohotka</a:t>
            </a:r>
            <a:r>
              <a:rPr lang="en-US" altLang="sr-Latn-RS" sz="3600" dirty="0" smtClean="0"/>
              <a:t>,</a:t>
            </a:r>
          </a:p>
          <a:p>
            <a:pPr lvl="1" algn="just" eaLnBrk="1" hangingPunct="1">
              <a:buFontTx/>
              <a:buNone/>
            </a:pPr>
            <a:r>
              <a:rPr lang="en-US" altLang="sr-Latn-RS" sz="3600" dirty="0" smtClean="0"/>
              <a:t>2) </a:t>
            </a:r>
            <a:r>
              <a:rPr lang="en-US" altLang="sr-Latn-RS" sz="3600" dirty="0" err="1" smtClean="0"/>
              <a:t>Alokacija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velikog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broja</a:t>
            </a:r>
            <a:r>
              <a:rPr lang="en-US" altLang="sr-Latn-RS" sz="3600" i="1" dirty="0" smtClean="0"/>
              <a:t> </a:t>
            </a:r>
            <a:r>
              <a:rPr lang="en-US" altLang="sr-Latn-RS" sz="3600" dirty="0" err="1" smtClean="0"/>
              <a:t>resursa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privredi</a:t>
            </a:r>
            <a:r>
              <a:rPr lang="en-US" altLang="sr-Latn-RS" sz="3600" dirty="0" smtClean="0"/>
              <a:t>.</a:t>
            </a:r>
          </a:p>
          <a:p>
            <a:pPr algn="just" eaLnBrk="1" hangingPunct="1"/>
            <a:r>
              <a:rPr lang="en-US" altLang="sr-Latn-RS" sz="3600" dirty="0" err="1"/>
              <a:t>Stabilizaciono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posmatrano</a:t>
            </a:r>
            <a:r>
              <a:rPr lang="en-US" altLang="sr-Latn-RS" sz="3600" dirty="0"/>
              <a:t>,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politika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zna</a:t>
            </a:r>
            <a:r>
              <a:rPr lang="sl-SI" altLang="sr-Latn-RS" sz="3600" dirty="0" smtClean="0"/>
              <a:t>či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vodenje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analizu</a:t>
            </a:r>
            <a:r>
              <a:rPr lang="en-US" altLang="sr-Latn-RS" sz="3600" dirty="0"/>
              <a:t> 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elovanja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prom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ena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u </a:t>
            </a:r>
            <a:r>
              <a:rPr lang="en-US" altLang="sr-Latn-RS" sz="3600" dirty="0" err="1"/>
              <a:t>javnim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prihodima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rashodima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koji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vezani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politiku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deftcita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sl-SI" altLang="sr-Latn-RS" sz="3600" dirty="0"/>
              <a:t>l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politiku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suficita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</a:t>
            </a:r>
            <a:r>
              <a:rPr lang="en-US" altLang="sr-Latn-R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35903124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9854" y="940158"/>
            <a:ext cx="10593946" cy="5236805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sr-Latn-RS" sz="3600" dirty="0"/>
              <a:t>2. </a:t>
            </a:r>
            <a:r>
              <a:rPr lang="en-US" altLang="sr-Latn-RS" sz="3600" dirty="0" smtClean="0"/>
              <a:t>BUD</a:t>
            </a:r>
            <a:r>
              <a:rPr lang="sr-Latn-ME" altLang="sr-Latn-RS" sz="3600" dirty="0" smtClean="0"/>
              <a:t>Ž</a:t>
            </a:r>
            <a:r>
              <a:rPr lang="en-US" altLang="sr-Latn-RS" sz="3600" dirty="0" smtClean="0"/>
              <a:t>ETSKA NERAVNOTE</a:t>
            </a:r>
            <a:r>
              <a:rPr lang="sr-Latn-ME" altLang="sr-Latn-RS" sz="3600" dirty="0" smtClean="0"/>
              <a:t>Ž</a:t>
            </a:r>
            <a:r>
              <a:rPr lang="en-US" altLang="sr-Latn-RS" sz="3600" dirty="0" smtClean="0"/>
              <a:t>A </a:t>
            </a:r>
            <a:r>
              <a:rPr lang="en-US" altLang="sr-Latn-RS" sz="3600" dirty="0"/>
              <a:t>I </a:t>
            </a:r>
            <a:r>
              <a:rPr lang="en-US" altLang="sr-Latn-RS" sz="3600" dirty="0" smtClean="0"/>
              <a:t>ANTICIKLI</a:t>
            </a:r>
            <a:r>
              <a:rPr lang="sr-Latn-ME" altLang="sr-Latn-RS" sz="3600" dirty="0" smtClean="0"/>
              <a:t>Č</a:t>
            </a:r>
            <a:r>
              <a:rPr lang="en-US" altLang="sr-Latn-RS" sz="3600" dirty="0" smtClean="0"/>
              <a:t>NO 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ETSKO </a:t>
            </a:r>
            <a:r>
              <a:rPr lang="en-US" altLang="sr-Latn-RS" sz="3600" dirty="0"/>
              <a:t>	FINANSIRANIE</a:t>
            </a:r>
          </a:p>
          <a:p>
            <a:pPr algn="just" eaLnBrk="1" hangingPunct="1"/>
            <a:r>
              <a:rPr lang="en-US" altLang="sr-Latn-RS" sz="3600" dirty="0"/>
              <a:t>Danas je pasta</a:t>
            </a:r>
            <a:r>
              <a:rPr lang="sl-SI" altLang="sr-Latn-RS" sz="3600" dirty="0"/>
              <a:t>l</a:t>
            </a:r>
            <a:r>
              <a:rPr lang="en-US" altLang="sr-Latn-RS" sz="3600" dirty="0"/>
              <a:t>o </a:t>
            </a:r>
            <a:r>
              <a:rPr lang="en-US" altLang="sr-Latn-RS" sz="3600" dirty="0" smtClean="0"/>
              <a:t>op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tepoznato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da j</a:t>
            </a:r>
            <a:r>
              <a:rPr lang="sl-SI" altLang="sr-Latn-RS" sz="3600" dirty="0"/>
              <a:t>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definitivno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napu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tena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klasi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teorija</a:t>
            </a:r>
            <a:r>
              <a:rPr lang="en-US" altLang="sr-Latn-RS" sz="3600" dirty="0"/>
              <a:t> o </a:t>
            </a:r>
            <a:r>
              <a:rPr lang="en-US" altLang="sr-Latn-RS" sz="3600" dirty="0" smtClean="0"/>
              <a:t>nu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nosti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odr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avanja</a:t>
            </a:r>
            <a:r>
              <a:rPr lang="en-US" altLang="sr-Latn-RS" sz="3600" dirty="0" smtClean="0"/>
              <a:t> 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ravnote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 </a:t>
            </a:r>
            <a:r>
              <a:rPr lang="en-US" altLang="sr-Latn-RS" sz="3600" dirty="0"/>
              <a:t>u </a:t>
            </a:r>
            <a:r>
              <a:rPr lang="en-US" altLang="sr-Latn-RS" sz="3600" dirty="0" err="1"/>
              <a:t>toku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svake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gadine</a:t>
            </a:r>
            <a:r>
              <a:rPr lang="en-US" altLang="sr-Latn-RS" sz="3600" dirty="0"/>
              <a:t>.</a:t>
            </a:r>
          </a:p>
          <a:p>
            <a:pPr algn="just" eaLnBrk="1" hangingPunct="1">
              <a:buFontTx/>
              <a:buNone/>
            </a:pPr>
            <a:r>
              <a:rPr lang="en-US" altLang="sr-Latn-RS" sz="3600" dirty="0"/>
              <a:t>Um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esto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nje</a:t>
            </a:r>
            <a:r>
              <a:rPr lang="en-US" altLang="sr-Latn-RS" sz="3600" dirty="0"/>
              <a:t>, </a:t>
            </a:r>
            <a:r>
              <a:rPr lang="en-US" altLang="sr-Latn-RS" sz="3600" dirty="0" err="1" smtClean="0"/>
              <a:t>prihva</a:t>
            </a:r>
            <a:r>
              <a:rPr lang="sl-SI" altLang="sr-Latn-RS" sz="3600" dirty="0" smtClean="0"/>
              <a:t>ć</a:t>
            </a:r>
            <a:r>
              <a:rPr lang="en-US" altLang="sr-Latn-RS" sz="3600" dirty="0" err="1" smtClean="0"/>
              <a:t>en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je </a:t>
            </a:r>
            <a:r>
              <a:rPr lang="en-US" altLang="sr-Latn-RS" sz="3600" dirty="0" err="1"/>
              <a:t>postulat</a:t>
            </a:r>
            <a:r>
              <a:rPr lang="en-US" altLang="sr-Latn-RS" sz="3600" dirty="0"/>
              <a:t> ci</a:t>
            </a:r>
            <a:r>
              <a:rPr lang="sl-SI" altLang="sr-Latn-RS" sz="3600" dirty="0" smtClean="0"/>
              <a:t>kličn</a:t>
            </a:r>
            <a:r>
              <a:rPr lang="en-US" altLang="sr-Latn-RS" sz="3600" dirty="0"/>
              <a:t>e </a:t>
            </a:r>
            <a:r>
              <a:rPr lang="sl-SI" altLang="sr-Latn-RS" sz="3600" dirty="0"/>
              <a:t>b</a:t>
            </a:r>
            <a:r>
              <a:rPr lang="en-US" altLang="sr-Latn-RS" sz="3600" dirty="0" err="1" smtClean="0"/>
              <a:t>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ravnote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tzv</a:t>
            </a:r>
            <a:r>
              <a:rPr lang="en-US" altLang="sr-Latn-RS" sz="3600" dirty="0"/>
              <a:t>. </a:t>
            </a:r>
            <a:r>
              <a:rPr lang="en-US" altLang="sr-Latn-RS" sz="3600" dirty="0" err="1"/>
              <a:t>kompenzacionog</a:t>
            </a:r>
            <a:r>
              <a:rPr lang="en-US" altLang="sr-Latn-RS" sz="3600" dirty="0"/>
              <a:t> (</a:t>
            </a:r>
            <a:r>
              <a:rPr lang="en-US" altLang="sr-Latn-RS" sz="3600" dirty="0" err="1"/>
              <a:t>anticikl</a:t>
            </a:r>
            <a:r>
              <a:rPr lang="sl-SI" altLang="sr-Latn-RS" sz="3600" dirty="0" smtClean="0"/>
              <a:t>ič</a:t>
            </a:r>
            <a:r>
              <a:rPr lang="en-US" altLang="sr-Latn-RS" sz="3600" dirty="0" smtClean="0"/>
              <a:t>n</a:t>
            </a:r>
            <a:r>
              <a:rPr lang="sl-SI" altLang="sr-Latn-RS" sz="3600" dirty="0" smtClean="0"/>
              <a:t>o</a:t>
            </a:r>
            <a:r>
              <a:rPr lang="en-US" altLang="sr-Latn-RS" sz="3600" dirty="0" smtClean="0"/>
              <a:t>g</a:t>
            </a:r>
            <a:r>
              <a:rPr lang="en-US" altLang="sr-Latn-RS" sz="3600" dirty="0"/>
              <a:t>) </a:t>
            </a:r>
            <a:r>
              <a:rPr lang="en-US" altLang="sr-Latn-RS" sz="3600" dirty="0" err="1"/>
              <a:t>bu</a:t>
            </a:r>
            <a:r>
              <a:rPr lang="sl-SI" altLang="sr-Latn-RS" sz="3600" dirty="0" smtClean="0"/>
              <a:t>dž</a:t>
            </a:r>
            <a:r>
              <a:rPr lang="en-US" altLang="sr-Latn-RS" sz="3600" dirty="0" err="1" smtClean="0"/>
              <a:t>etsko</a:t>
            </a:r>
            <a:r>
              <a:rPr lang="sl-SI" altLang="sr-Latn-RS" sz="3600" dirty="0"/>
              <a:t>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fnansiranja</a:t>
            </a:r>
            <a:r>
              <a:rPr lang="en-US" altLang="sr-Latn-R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589699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927279"/>
            <a:ext cx="10606825" cy="5249684"/>
          </a:xfrm>
        </p:spPr>
        <p:txBody>
          <a:bodyPr/>
          <a:lstStyle/>
          <a:p>
            <a:pPr algn="just" eaLnBrk="1" hangingPunct="1"/>
            <a:r>
              <a:rPr lang="sl-SI" altLang="sr-Latn-RS" sz="3600" dirty="0"/>
              <a:t>Kao</a:t>
            </a:r>
            <a:r>
              <a:rPr lang="en-US" altLang="sr-Latn-RS" sz="3600" dirty="0"/>
              <a:t> re</a:t>
            </a:r>
            <a:r>
              <a:rPr lang="sl-SI" altLang="sr-Latn-RS" sz="3600" dirty="0"/>
              <a:t>zu</a:t>
            </a:r>
            <a:r>
              <a:rPr lang="en-US" altLang="sr-Latn-RS" sz="3600" dirty="0" err="1"/>
              <a:t>ltat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savremene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dinami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ke</a:t>
            </a:r>
            <a:r>
              <a:rPr lang="en-US" altLang="sr-Latn-RS" sz="3600" dirty="0" smtClean="0"/>
              <a:t> </a:t>
            </a:r>
            <a:r>
              <a:rPr lang="sl-SI" altLang="sr-Latn-RS" sz="3600" dirty="0"/>
              <a:t>in</a:t>
            </a:r>
            <a:r>
              <a:rPr lang="en-US" altLang="sr-Latn-RS" sz="3600" dirty="0" err="1"/>
              <a:t>terpretacije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princi</a:t>
            </a:r>
            <a:r>
              <a:rPr lang="sl-SI" altLang="sr-Latn-RS" sz="3600" dirty="0"/>
              <a:t>p</a:t>
            </a:r>
            <a:r>
              <a:rPr lang="en-US" altLang="sr-Latn-RS" sz="3600" dirty="0"/>
              <a:t>a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ravnote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sv</a:t>
            </a:r>
            <a:r>
              <a:rPr lang="sl-SI" altLang="sr-Latn-RS" sz="3600" dirty="0"/>
              <a:t>e</a:t>
            </a:r>
            <a:r>
              <a:rPr lang="en-US" altLang="sr-Latn-RS" sz="3600" dirty="0"/>
              <a:t> 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ire </a:t>
            </a:r>
            <a:r>
              <a:rPr lang="en-US" altLang="sr-Latn-RS" sz="3600" dirty="0" err="1"/>
              <a:t>prakse</a:t>
            </a:r>
            <a:r>
              <a:rPr lang="en-US" altLang="sr-Latn-RS" sz="3600" dirty="0"/>
              <a:t> de</a:t>
            </a:r>
            <a:r>
              <a:rPr lang="sl-SI" altLang="sr-Latn-RS" sz="3600" dirty="0"/>
              <a:t>fi</a:t>
            </a:r>
            <a:r>
              <a:rPr lang="en-US" altLang="sr-Latn-RS" sz="3600" dirty="0" err="1"/>
              <a:t>citnog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finansiranja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investici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a </a:t>
            </a:r>
            <a:r>
              <a:rPr lang="sl-SI" altLang="sr-Latn-RS" sz="3600" dirty="0"/>
              <a:t>i </a:t>
            </a:r>
            <a:r>
              <a:rPr lang="en-US" altLang="sr-Latn-RS" sz="3600" dirty="0" err="1"/>
              <a:t>politike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spoljnog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unutra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njeg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javnog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duga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javni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su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osamostalili</a:t>
            </a:r>
            <a:r>
              <a:rPr lang="en-US" altLang="sr-Latn-RS" sz="3600" dirty="0"/>
              <a:t>, u </a:t>
            </a:r>
            <a:r>
              <a:rPr lang="en-US" altLang="sr-Latn-RS" sz="3600" dirty="0" err="1"/>
              <a:t>odnosu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javne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prihodo</a:t>
            </a:r>
            <a:r>
              <a:rPr lang="en-US" altLang="sr-Latn-RS" sz="3600" dirty="0"/>
              <a:t>, a</a:t>
            </a:r>
            <a:r>
              <a:rPr lang="sl-SI" altLang="sr-Latn-RS" sz="3600" dirty="0"/>
              <a:t>l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u </a:t>
            </a:r>
            <a:r>
              <a:rPr lang="en-US" altLang="sr-Latn-RS" sz="3600" dirty="0" err="1"/>
              <a:t>odnosu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dru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tveni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proizvod</a:t>
            </a:r>
            <a:r>
              <a:rPr lang="en-US" altLang="sr-Latn-RS" sz="3600" dirty="0"/>
              <a:t>, 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to </a:t>
            </a:r>
            <a:r>
              <a:rPr lang="en-US" altLang="sr-Latn-RS" sz="3600" dirty="0" err="1"/>
              <a:t>im</a:t>
            </a:r>
            <a:r>
              <a:rPr lang="en-US" altLang="sr-Latn-RS" sz="3600" dirty="0"/>
              <a:t> je da</a:t>
            </a:r>
            <a:r>
              <a:rPr lang="sl-SI" altLang="sr-Latn-RS" sz="3600" dirty="0"/>
              <a:t>l</a:t>
            </a:r>
            <a:r>
              <a:rPr lang="en-US" altLang="sr-Latn-RS" sz="3600" dirty="0"/>
              <a:t>o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nove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osobine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daleko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ve</a:t>
            </a:r>
            <a:r>
              <a:rPr lang="sl-SI" altLang="sr-Latn-RS" sz="3600" dirty="0" smtClean="0"/>
              <a:t>će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elasti</a:t>
            </a:r>
            <a:r>
              <a:rPr lang="sr-Latn-ME" altLang="sr-Latn-RS" sz="3600" dirty="0" smtClean="0"/>
              <a:t>č</a:t>
            </a:r>
            <a:r>
              <a:rPr lang="en-US" altLang="sr-Latn-RS" sz="3600" dirty="0" err="1" smtClean="0"/>
              <a:t>nosti</a:t>
            </a:r>
            <a:r>
              <a:rPr lang="en-US" altLang="sr-Latn-RS" sz="3600" dirty="0"/>
              <a:t>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err="1" smtClean="0"/>
              <a:t>Orij</a:t>
            </a:r>
            <a:r>
              <a:rPr lang="sl-SI" altLang="sr-Latn-RS" sz="3600" dirty="0"/>
              <a:t>e</a:t>
            </a:r>
            <a:r>
              <a:rPr lang="en-US" altLang="sr-Latn-RS" sz="3600" dirty="0" err="1"/>
              <a:t>ntisanje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ravnote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u 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/>
              <a:t>prebacuje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vi</a:t>
            </a:r>
            <a:r>
              <a:rPr lang="sr-Latn-ME" altLang="sr-Latn-RS" sz="3600" dirty="0" smtClean="0"/>
              <a:t>š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/>
              <a:t>godina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du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inu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jednog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privrednog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ciklusa</a:t>
            </a:r>
            <a:r>
              <a:rPr lang="en-US" altLang="sr-Latn-RS" sz="3600" dirty="0"/>
              <a:t>. </a:t>
            </a:r>
          </a:p>
          <a:p>
            <a:pPr eaLnBrk="1" hangingPunct="1"/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91188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2732" y="1068946"/>
            <a:ext cx="10581068" cy="5108017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/>
              <a:t>U </a:t>
            </a:r>
            <a:r>
              <a:rPr lang="en-US" altLang="sr-Latn-RS" sz="3600" dirty="0" err="1"/>
              <a:t>sastavljanju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edloga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kao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akta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kojim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predvid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aju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prihodi</a:t>
            </a:r>
            <a:r>
              <a:rPr lang="sl-SI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rashodi</a:t>
            </a:r>
            <a:r>
              <a:rPr lang="en-US" altLang="sr-Latn-RS" sz="3600" dirty="0"/>
              <a:t>, od </a:t>
            </a:r>
            <a:r>
              <a:rPr lang="en-US" altLang="sr-Latn-RS" sz="3600" dirty="0" err="1"/>
              <a:t>velikog</a:t>
            </a:r>
            <a:r>
              <a:rPr lang="en-US" altLang="sr-Latn-RS" sz="3600" dirty="0"/>
              <a:t> je </a:t>
            </a:r>
            <a:r>
              <a:rPr lang="en-US" altLang="sr-Latn-RS" sz="3600" dirty="0" err="1" smtClean="0"/>
              <a:t>zna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aja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da se </a:t>
            </a:r>
            <a:r>
              <a:rPr lang="en-US" altLang="sr-Latn-RS" sz="3600" dirty="0" err="1"/>
              <a:t>planiraju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sa</a:t>
            </a:r>
            <a:r>
              <a:rPr lang="en-US" altLang="sr-Latn-RS" sz="3600" dirty="0"/>
              <a:t> 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to </a:t>
            </a:r>
            <a:r>
              <a:rPr lang="en-US" altLang="sr-Latn-RS" sz="3600" dirty="0" err="1" smtClean="0"/>
              <a:t>ve</a:t>
            </a:r>
            <a:r>
              <a:rPr lang="sl-SI" altLang="sr-Latn-RS" sz="3600" dirty="0" smtClean="0"/>
              <a:t>ć</a:t>
            </a:r>
            <a:r>
              <a:rPr lang="en-US" altLang="sr-Latn-RS" sz="3600" dirty="0" smtClean="0"/>
              <a:t>om </a:t>
            </a:r>
            <a:r>
              <a:rPr lang="en-US" altLang="sr-Latn-RS" sz="3600" dirty="0" err="1" smtClean="0"/>
              <a:t>precizno</a:t>
            </a:r>
            <a:r>
              <a:rPr lang="sl-SI" altLang="sr-Latn-RS" sz="3600" dirty="0" smtClean="0"/>
              <a:t>šć</a:t>
            </a:r>
            <a:r>
              <a:rPr lang="en-US" altLang="sr-Latn-RS" sz="3600" dirty="0" smtClean="0"/>
              <a:t>u.</a:t>
            </a:r>
            <a:endParaRPr lang="sr-Latn-ME" altLang="sr-Latn-RS" sz="3600" dirty="0" smtClean="0"/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dirty="0" smtClean="0"/>
              <a:t> </a:t>
            </a:r>
            <a:r>
              <a:rPr lang="en-US" altLang="sr-Latn-RS" sz="3600" dirty="0" err="1"/>
              <a:t>Radi</a:t>
            </a:r>
            <a:r>
              <a:rPr lang="en-US" altLang="sr-Latn-RS" sz="3600" dirty="0"/>
              <a:t> toga se </a:t>
            </a:r>
            <a:r>
              <a:rPr lang="en-US" altLang="sr-Latn-RS" sz="3600" dirty="0" smtClean="0"/>
              <a:t>obi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no </a:t>
            </a:r>
            <a:r>
              <a:rPr lang="en-US" altLang="sr-Latn-RS" sz="3600" dirty="0" err="1"/>
              <a:t>koriste</a:t>
            </a:r>
            <a:r>
              <a:rPr lang="en-US" altLang="sr-Latn-RS" sz="3600" dirty="0"/>
              <a:t> tri </a:t>
            </a:r>
            <a:r>
              <a:rPr lang="en-US" altLang="sr-Latn-RS" sz="3600" dirty="0" err="1"/>
              <a:t>metode</a:t>
            </a:r>
            <a:r>
              <a:rPr lang="en-US" altLang="sr-Latn-RS" sz="3600" dirty="0"/>
              <a:t>:	</a:t>
            </a:r>
          </a:p>
          <a:p>
            <a:pPr lvl="1"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sz="3600" dirty="0" smtClean="0"/>
              <a:t>1) </a:t>
            </a:r>
            <a:r>
              <a:rPr lang="en-US" altLang="sr-Latn-RS" sz="3600" dirty="0" err="1" smtClean="0"/>
              <a:t>Metoda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automatskog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planiranja</a:t>
            </a:r>
            <a:r>
              <a:rPr lang="en-US" altLang="sr-Latn-RS" sz="3600" dirty="0" smtClean="0"/>
              <a:t>,</a:t>
            </a:r>
          </a:p>
          <a:p>
            <a:pPr lvl="1"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sz="3600" dirty="0" smtClean="0"/>
              <a:t>2) </a:t>
            </a:r>
            <a:r>
              <a:rPr lang="en-US" altLang="sr-Latn-RS" sz="3600" dirty="0" err="1" smtClean="0"/>
              <a:t>Direktno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procenjivanje</a:t>
            </a:r>
            <a:r>
              <a:rPr lang="en-US" altLang="sr-Latn-RS" sz="3600" dirty="0" smtClean="0"/>
              <a:t>,</a:t>
            </a:r>
            <a:endParaRPr lang="sl-SI" altLang="sr-Latn-RS" sz="3600" dirty="0" smtClean="0"/>
          </a:p>
          <a:p>
            <a:pPr lvl="1" algn="just" eaLnBrk="1" hangingPunct="1">
              <a:lnSpc>
                <a:spcPct val="80000"/>
              </a:lnSpc>
              <a:buFontTx/>
              <a:buNone/>
            </a:pPr>
            <a:r>
              <a:rPr lang="en-US" altLang="sr-Latn-RS" sz="3600" dirty="0" smtClean="0"/>
              <a:t>3) </a:t>
            </a:r>
            <a:r>
              <a:rPr lang="en-US" altLang="sr-Latn-RS" sz="3600" dirty="0" err="1" smtClean="0"/>
              <a:t>Indirektna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metoda</a:t>
            </a:r>
            <a:r>
              <a:rPr lang="en-US" altLang="sr-Latn-RS" sz="3600" dirty="0" smtClean="0"/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sr-Latn-RS" sz="3600" b="1" dirty="0"/>
              <a:t>Met</a:t>
            </a:r>
            <a:r>
              <a:rPr lang="sl-SI" altLang="sr-Latn-RS" sz="3600" b="1" dirty="0"/>
              <a:t>o</a:t>
            </a:r>
            <a:r>
              <a:rPr lang="en-US" altLang="sr-Latn-RS" sz="3600" b="1" dirty="0"/>
              <a:t>da </a:t>
            </a:r>
            <a:r>
              <a:rPr lang="en-US" altLang="sr-Latn-RS" sz="3600" b="1" dirty="0" err="1"/>
              <a:t>automatskog</a:t>
            </a:r>
            <a:r>
              <a:rPr lang="en-US" altLang="sr-Latn-RS" sz="3600" b="1" dirty="0"/>
              <a:t> </a:t>
            </a:r>
            <a:r>
              <a:rPr lang="en-US" altLang="sr-Latn-RS" sz="3600" b="1" dirty="0" err="1"/>
              <a:t>pIanirarja</a:t>
            </a:r>
            <a:r>
              <a:rPr lang="en-US" altLang="sr-Latn-RS" sz="3600" b="1" dirty="0"/>
              <a:t> </a:t>
            </a:r>
            <a:r>
              <a:rPr lang="en-US" altLang="sr-Latn-RS" sz="3600" dirty="0" err="1"/>
              <a:t>oslanja</a:t>
            </a:r>
            <a:r>
              <a:rPr lang="en-US" altLang="sr-Latn-RS" sz="3600" dirty="0"/>
              <a:t> se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odred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ene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a</a:t>
            </a:r>
            <a:r>
              <a:rPr lang="en-US" altLang="sr-Latn-RS" sz="3600" dirty="0" err="1"/>
              <a:t>utomatizme</a:t>
            </a:r>
            <a:r>
              <a:rPr lang="en-US" altLang="sr-Latn-RS" sz="3600" dirty="0"/>
              <a:t> (</a:t>
            </a:r>
            <a:r>
              <a:rPr lang="en-US" altLang="sr-Latn-RS" sz="3600" dirty="0" err="1"/>
              <a:t>automatsko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uzimanje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iz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prethodne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godine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njihovo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uno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enje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u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</a:t>
            </a:r>
            <a:r>
              <a:rPr lang="en-US" altLang="sr-Latn-RS" sz="36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xmlns="" val="18600414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2732" y="1056068"/>
            <a:ext cx="10581068" cy="512089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err="1" smtClean="0"/>
              <a:t>Mada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ovde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ostaje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neizv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esnost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pogledu</a:t>
            </a:r>
            <a:r>
              <a:rPr lang="en-US" altLang="sr-Latn-RS" sz="3600" dirty="0" smtClean="0"/>
              <a:t> du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ine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faza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prosperiteta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depresije</a:t>
            </a:r>
            <a:r>
              <a:rPr lang="en-US" altLang="sr-Latn-RS" sz="3600" dirty="0" smtClean="0"/>
              <a:t>, 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to </a:t>
            </a:r>
            <a:r>
              <a:rPr lang="en-US" altLang="sr-Latn-RS" sz="3600" dirty="0" err="1" smtClean="0"/>
              <a:t>zna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pogledu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njihove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simetri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nosti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kao</a:t>
            </a:r>
            <a:r>
              <a:rPr lang="en-US" altLang="sr-Latn-RS" sz="3600" dirty="0" smtClean="0"/>
              <a:t> 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isto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teorijski</a:t>
            </a:r>
            <a:r>
              <a:rPr lang="en-US" altLang="sr-Latn-RS" sz="3600" dirty="0" smtClean="0"/>
              <a:t> model, </a:t>
            </a:r>
            <a:r>
              <a:rPr lang="en-US" altLang="sr-Latn-RS" sz="3600" dirty="0" err="1" smtClean="0"/>
              <a:t>ovakav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pristup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prihvatljiv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err="1" smtClean="0"/>
              <a:t>Jedino</a:t>
            </a:r>
            <a:r>
              <a:rPr lang="en-US" altLang="sr-Latn-RS" sz="3600" dirty="0" smtClean="0"/>
              <a:t> je u tom </a:t>
            </a:r>
            <a:r>
              <a:rPr lang="en-US" altLang="sr-Latn-RS" sz="3600" dirty="0" err="1" smtClean="0"/>
              <a:t>sl</a:t>
            </a:r>
            <a:r>
              <a:rPr lang="sl-SI" altLang="sr-Latn-RS" sz="3600" dirty="0" smtClean="0"/>
              <a:t>uč</a:t>
            </a:r>
            <a:r>
              <a:rPr lang="en-US" altLang="sr-Latn-RS" sz="3600" dirty="0" err="1" smtClean="0"/>
              <a:t>aju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mogu</a:t>
            </a:r>
            <a:r>
              <a:rPr lang="sl-SI" altLang="sr-Latn-RS" sz="3600" dirty="0"/>
              <a:t>ć</a:t>
            </a:r>
            <a:r>
              <a:rPr lang="en-US" altLang="sr-Latn-RS" sz="3600" dirty="0" smtClean="0"/>
              <a:t>e bud</a:t>
            </a:r>
            <a:r>
              <a:rPr lang="sr-Latn-ME" altLang="sr-Latn-RS" sz="3600" dirty="0" smtClean="0"/>
              <a:t>ž</a:t>
            </a:r>
            <a:r>
              <a:rPr lang="en-US" altLang="sr-Latn-RS" sz="3600" dirty="0" err="1" smtClean="0"/>
              <a:t>etski</a:t>
            </a:r>
            <a:r>
              <a:rPr lang="en-US" altLang="sr-Latn-RS" sz="3600" dirty="0" smtClean="0"/>
              <a:t> deficit, k</a:t>
            </a:r>
            <a:r>
              <a:rPr lang="sl-SI" altLang="sr-Latn-RS" sz="3600" dirty="0" smtClean="0"/>
              <a:t>o</a:t>
            </a:r>
            <a:r>
              <a:rPr lang="en-US" altLang="sr-Latn-RS" sz="3600" dirty="0" err="1" smtClean="0"/>
              <a:t>ji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nastao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fazi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depresije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pokriti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suficitom</a:t>
            </a:r>
            <a:r>
              <a:rPr lang="en-US" altLang="sr-Latn-RS" sz="3600" dirty="0" smtClean="0"/>
              <a:t> - </a:t>
            </a:r>
            <a:r>
              <a:rPr lang="en-US" altLang="sr-Latn-RS" sz="3600" dirty="0" err="1" smtClean="0"/>
              <a:t>stvorenim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fazi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prosperiteta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inflacije</a:t>
            </a:r>
            <a:r>
              <a:rPr lang="en-US" altLang="sr-Latn-RS" sz="3600" dirty="0" smtClean="0"/>
              <a:t>. </a:t>
            </a:r>
            <a:endParaRPr lang="en-US" altLang="sr-Latn-RS" sz="3600" dirty="0"/>
          </a:p>
        </p:txBody>
      </p:sp>
    </p:spTree>
    <p:extLst>
      <p:ext uri="{BB962C8B-B14F-4D97-AF65-F5344CB8AC3E}">
        <p14:creationId xmlns:p14="http://schemas.microsoft.com/office/powerpoint/2010/main" xmlns="" val="35991451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0006" y="862885"/>
            <a:ext cx="10503794" cy="531407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 smtClean="0"/>
              <a:t>Neospo</a:t>
            </a:r>
            <a:r>
              <a:rPr lang="sl-SI" altLang="sr-Latn-RS" sz="3600" dirty="0" smtClean="0"/>
              <a:t>rn</a:t>
            </a:r>
            <a:r>
              <a:rPr lang="en-US" altLang="sr-Latn-RS" sz="3600" dirty="0" smtClean="0"/>
              <a:t>o je da je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danas</a:t>
            </a:r>
            <a:r>
              <a:rPr lang="en-US" altLang="sr-Latn-RS" sz="3600" dirty="0" smtClean="0"/>
              <a:t> gen</a:t>
            </a:r>
            <a:r>
              <a:rPr lang="sl-SI" altLang="sr-Latn-RS" sz="3600" dirty="0" smtClean="0"/>
              <a:t>e</a:t>
            </a:r>
            <a:r>
              <a:rPr lang="en-US" altLang="sr-Latn-RS" sz="3600" dirty="0" err="1" smtClean="0"/>
              <a:t>ralno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usm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erena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pravcu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stabilizacije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privrede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te</a:t>
            </a:r>
            <a:r>
              <a:rPr lang="en-US" altLang="sr-Latn-RS" sz="3600" dirty="0" smtClean="0"/>
              <a:t> </a:t>
            </a:r>
            <a:r>
              <a:rPr lang="en-US" altLang="sr-Latn-RS" sz="3600" i="1" dirty="0" smtClean="0"/>
              <a:t>da je </a:t>
            </a:r>
            <a:r>
              <a:rPr lang="en-US" altLang="sr-Latn-RS" sz="3600" dirty="0" smtClean="0"/>
              <a:t>„</a:t>
            </a:r>
            <a:r>
              <a:rPr lang="en-US" altLang="sr-Latn-RS" sz="3600" dirty="0" err="1" smtClean="0"/>
              <a:t>ugrad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ena</a:t>
            </a:r>
            <a:r>
              <a:rPr lang="en-US" altLang="sr-Latn-RS" sz="3600" dirty="0" smtClean="0"/>
              <a:t>" u </a:t>
            </a:r>
            <a:r>
              <a:rPr lang="en-US" altLang="sr-Latn-RS" sz="3600" dirty="0" err="1" smtClean="0"/>
              <a:t>cikli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kolebanja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privrede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smtClean="0"/>
              <a:t>U</a:t>
            </a:r>
            <a:r>
              <a:rPr lang="sr-Latn-ME" altLang="sr-Latn-RS" sz="3600" dirty="0" smtClean="0"/>
              <a:t> </a:t>
            </a:r>
            <a:r>
              <a:rPr lang="en-US" altLang="sr-Latn-RS" sz="3600" dirty="0" err="1" smtClean="0"/>
              <a:t>toj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ge</a:t>
            </a:r>
            <a:r>
              <a:rPr lang="sr-Latn-ME" altLang="sr-Latn-RS" sz="3600" dirty="0" smtClean="0"/>
              <a:t>ne</a:t>
            </a:r>
            <a:r>
              <a:rPr lang="en-US" altLang="sr-Latn-RS" sz="3600" dirty="0" err="1" smtClean="0"/>
              <a:t>ralnoj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orijentaci</a:t>
            </a:r>
            <a:r>
              <a:rPr lang="sr-Latn-ME" altLang="sr-Latn-RS" sz="3600" dirty="0" smtClean="0"/>
              <a:t>ji </a:t>
            </a:r>
            <a:r>
              <a:rPr lang="en-US" altLang="sr-Latn-RS" sz="3600" dirty="0" err="1" smtClean="0"/>
              <a:t>kompenzaciono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finansiranje</a:t>
            </a:r>
            <a:r>
              <a:rPr lang="en-US" altLang="sr-Latn-RS" sz="3600" dirty="0" smtClean="0"/>
              <a:t> se </a:t>
            </a:r>
            <a:r>
              <a:rPr lang="en-US" altLang="sr-Latn-RS" sz="3600" dirty="0" err="1" smtClean="0"/>
              <a:t>sastoji</a:t>
            </a:r>
            <a:r>
              <a:rPr lang="en-US" altLang="sr-Latn-RS" sz="3600" dirty="0" smtClean="0"/>
              <a:t> u tome da u </a:t>
            </a:r>
            <a:r>
              <a:rPr lang="en-US" altLang="sr-Latn-RS" sz="3600" dirty="0" err="1" smtClean="0"/>
              <a:t>vr</a:t>
            </a:r>
            <a:r>
              <a:rPr lang="sl-SI" altLang="sr-Latn-RS" sz="3600" dirty="0" smtClean="0"/>
              <a:t>ij</a:t>
            </a:r>
            <a:r>
              <a:rPr lang="en-US" altLang="sr-Latn-RS" sz="3600" dirty="0" err="1" smtClean="0"/>
              <a:t>eme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depresije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dolazi</a:t>
            </a:r>
            <a:r>
              <a:rPr lang="en-US" altLang="sr-Latn-RS" sz="3600" dirty="0" smtClean="0"/>
              <a:t> do </a:t>
            </a:r>
            <a:r>
              <a:rPr lang="en-US" altLang="sr-Latn-RS" sz="3600" dirty="0" err="1" smtClean="0"/>
              <a:t>pove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anja</a:t>
            </a:r>
            <a:r>
              <a:rPr lang="sl-SI" altLang="sr-Latn-RS" sz="3600" dirty="0" smtClean="0"/>
              <a:t> </a:t>
            </a:r>
            <a:r>
              <a:rPr lang="en-US" altLang="sr-Latn-RS" sz="3600" dirty="0" err="1" smtClean="0"/>
              <a:t>nivoa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tranj</a:t>
            </a:r>
            <a:r>
              <a:rPr lang="sl-SI" altLang="sr-Latn-RS" sz="3600" dirty="0"/>
              <a:t>e</a:t>
            </a:r>
            <a:r>
              <a:rPr lang="en-US" altLang="sr-Latn-RS" sz="3600" dirty="0" smtClean="0"/>
              <a:t>, da bi se </a:t>
            </a:r>
            <a:r>
              <a:rPr lang="en-US" altLang="sr-Latn-RS" sz="3600" dirty="0" err="1" smtClean="0"/>
              <a:t>ukupna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tra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podigla</a:t>
            </a:r>
            <a:r>
              <a:rPr lang="en-US" altLang="sr-Latn-RS" sz="3600" dirty="0" smtClean="0"/>
              <a:t> do </a:t>
            </a:r>
            <a:r>
              <a:rPr lang="en-US" altLang="sr-Latn-RS" sz="3600" dirty="0" err="1" smtClean="0"/>
              <a:t>visine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br</a:t>
            </a:r>
            <a:r>
              <a:rPr lang="sl-SI" altLang="sr-Latn-RS" sz="3600" dirty="0" smtClean="0"/>
              <a:t>u</a:t>
            </a:r>
            <a:r>
              <a:rPr lang="en-US" altLang="sr-Latn-RS" sz="3600" dirty="0" smtClean="0"/>
              <a:t>to</a:t>
            </a:r>
            <a:r>
              <a:rPr lang="sl-SI" altLang="sr-Latn-RS" sz="3600" dirty="0" smtClean="0"/>
              <a:t> </a:t>
            </a:r>
            <a:r>
              <a:rPr lang="en-US" altLang="sr-Latn-RS" sz="3600" dirty="0" err="1" smtClean="0"/>
              <a:t>nacIona</a:t>
            </a:r>
            <a:r>
              <a:rPr lang="sl-SI" altLang="sr-Latn-RS" sz="3600" dirty="0" smtClean="0"/>
              <a:t>ln</a:t>
            </a:r>
            <a:r>
              <a:rPr lang="en-US" altLang="sr-Latn-RS" sz="3600" dirty="0" err="1" smtClean="0"/>
              <a:t>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dohotka</a:t>
            </a:r>
            <a:r>
              <a:rPr lang="sl-SI" altLang="sr-Latn-RS" sz="3600" dirty="0" smtClean="0"/>
              <a:t>,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nivou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pune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zaposlenostl</a:t>
            </a:r>
            <a:r>
              <a:rPr lang="en-US" altLang="sr-Latn-RS" sz="36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1164268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smtClean="0"/>
              <a:t>U </a:t>
            </a:r>
            <a:r>
              <a:rPr lang="en-US" altLang="sr-Latn-RS" sz="3600" dirty="0" err="1" smtClean="0"/>
              <a:t>toj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osnovnoj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orijentaciji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diskreciona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posebno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savremenim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uslovima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redovno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dovodi</a:t>
            </a:r>
            <a:r>
              <a:rPr lang="en-US" altLang="sr-Latn-RS" sz="3600" dirty="0" smtClean="0"/>
              <a:t> do </a:t>
            </a:r>
            <a:r>
              <a:rPr lang="en-US" altLang="sr-Latn-RS" sz="3600" b="1" dirty="0" err="1" smtClean="0"/>
              <a:t>poreme</a:t>
            </a:r>
            <a:r>
              <a:rPr lang="sl-SI" altLang="sr-Latn-RS" sz="3600" b="1" dirty="0"/>
              <a:t>ć</a:t>
            </a:r>
            <a:r>
              <a:rPr lang="en-US" altLang="sr-Latn-RS" sz="3600" b="1" dirty="0" err="1" smtClean="0"/>
              <a:t>aj</a:t>
            </a:r>
            <a:r>
              <a:rPr lang="sl-SI" altLang="sr-Latn-RS" sz="3600" b="1" dirty="0" smtClean="0"/>
              <a:t>a</a:t>
            </a:r>
            <a:r>
              <a:rPr lang="en-US" altLang="sr-Latn-RS" sz="3600" b="1" dirty="0" smtClean="0"/>
              <a:t> bud</a:t>
            </a:r>
            <a:r>
              <a:rPr lang="sl-SI" altLang="sr-Latn-RS" sz="3600" b="1" dirty="0"/>
              <a:t>ž</a:t>
            </a:r>
            <a:r>
              <a:rPr lang="en-US" altLang="sr-Latn-RS" sz="3600" b="1" dirty="0" err="1" smtClean="0"/>
              <a:t>etske</a:t>
            </a:r>
            <a:r>
              <a:rPr lang="en-US" altLang="sr-Latn-RS" sz="3600" b="1" dirty="0" smtClean="0"/>
              <a:t> </a:t>
            </a:r>
            <a:r>
              <a:rPr lang="en-US" altLang="sr-Latn-RS" sz="3600" b="1" dirty="0" err="1" smtClean="0"/>
              <a:t>ravnote</a:t>
            </a:r>
            <a:r>
              <a:rPr lang="sr-Latn-ME" altLang="sr-Latn-RS" sz="3600" b="1" dirty="0" smtClean="0"/>
              <a:t>ž</a:t>
            </a:r>
            <a:r>
              <a:rPr lang="en-US" altLang="sr-Latn-RS" sz="3600" b="1" dirty="0" smtClean="0"/>
              <a:t>e, </a:t>
            </a:r>
            <a:r>
              <a:rPr lang="en-US" altLang="sr-Latn-RS" sz="3600" dirty="0" err="1" smtClean="0"/>
              <a:t>odnosno</a:t>
            </a:r>
            <a:r>
              <a:rPr lang="en-US" altLang="sr-Latn-RS" sz="3600" dirty="0" smtClean="0"/>
              <a:t> </a:t>
            </a:r>
            <a:r>
              <a:rPr lang="en-US" altLang="sr-Latn-RS" sz="3600" b="1" dirty="0" err="1" smtClean="0"/>
              <a:t>stalne</a:t>
            </a:r>
            <a:r>
              <a:rPr lang="en-US" altLang="sr-Latn-RS" sz="3600" b="1" dirty="0" smtClean="0"/>
              <a:t> bud</a:t>
            </a:r>
            <a:r>
              <a:rPr lang="sl-SI" altLang="sr-Latn-RS" sz="3600" b="1" dirty="0"/>
              <a:t>ž</a:t>
            </a:r>
            <a:r>
              <a:rPr lang="en-US" altLang="sr-Latn-RS" sz="3600" b="1" dirty="0" err="1" smtClean="0"/>
              <a:t>etske</a:t>
            </a:r>
            <a:r>
              <a:rPr lang="en-US" altLang="sr-Latn-RS" sz="3600" b="1" dirty="0" smtClean="0"/>
              <a:t> </a:t>
            </a:r>
            <a:r>
              <a:rPr lang="en-US" altLang="sr-Latn-RS" sz="3600" dirty="0" err="1" smtClean="0"/>
              <a:t>neravnote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 (obi</a:t>
            </a:r>
            <a:r>
              <a:rPr lang="sl-SI" altLang="sr-Latn-RS" sz="3600" dirty="0"/>
              <a:t>č</a:t>
            </a:r>
            <a:r>
              <a:rPr lang="en-US" altLang="sr-Latn-RS" sz="3600" dirty="0" smtClean="0"/>
              <a:t>no </a:t>
            </a:r>
            <a:r>
              <a:rPr lang="en-US" altLang="sr-Latn-RS" sz="3600" dirty="0" err="1" smtClean="0"/>
              <a:t>pra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ene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deficitom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du</a:t>
            </a:r>
            <a:r>
              <a:rPr lang="sl-SI" altLang="sr-Latn-RS" sz="3600" dirty="0"/>
              <a:t>ž</a:t>
            </a:r>
            <a:r>
              <a:rPr lang="sl-SI" altLang="sr-Latn-RS" sz="3600" dirty="0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rok</a:t>
            </a:r>
            <a:r>
              <a:rPr lang="en-US" altLang="sr-Latn-RS" sz="3600" dirty="0" smtClean="0"/>
              <a:t>). </a:t>
            </a:r>
          </a:p>
          <a:p>
            <a:pPr algn="just" eaLnBrk="1" hangingPunct="1"/>
            <a:endParaRPr lang="en-US" altLang="sr-Latn-RS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49961340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6975" y="1133341"/>
            <a:ext cx="10606825" cy="504362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 smtClean="0"/>
              <a:t>Neravnote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a </a:t>
            </a:r>
            <a:r>
              <a:rPr lang="en-US" altLang="sr-Latn-RS" sz="3200" dirty="0" err="1" smtClean="0"/>
              <a:t>pra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ena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deficitima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suficitima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veza</a:t>
            </a:r>
            <a:r>
              <a:rPr lang="sl-SI" altLang="sr-Latn-RS" sz="3200" dirty="0" smtClean="0"/>
              <a:t>n</a:t>
            </a:r>
            <a:r>
              <a:rPr lang="en-US" altLang="sr-Latn-RS" sz="3200" dirty="0" smtClean="0"/>
              <a:t>a </a:t>
            </a:r>
            <a:r>
              <a:rPr lang="en-US" altLang="sr-Latn-RS" sz="3200" dirty="0"/>
              <a:t>je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o</a:t>
            </a:r>
            <a:r>
              <a:rPr lang="sl-SI" altLang="sr-Latn-RS" sz="3200" dirty="0"/>
              <a:t>d</a:t>
            </a:r>
            <a:r>
              <a:rPr lang="en-US" altLang="sr-Latn-RS" sz="3200" dirty="0" err="1" smtClean="0"/>
              <a:t>govaraju</a:t>
            </a:r>
            <a:r>
              <a:rPr lang="sl-SI" altLang="sr-Latn-RS" sz="3200" dirty="0" smtClean="0"/>
              <a:t>ć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/>
              <a:t>oscilacije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privrednog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cikla</a:t>
            </a:r>
            <a:r>
              <a:rPr lang="en-US" altLang="sr-Latn-RS" sz="3200" dirty="0"/>
              <a:t>, a</a:t>
            </a:r>
            <a:r>
              <a:rPr lang="sl-SI" altLang="sr-Latn-RS" sz="3200" dirty="0"/>
              <a:t>l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suprotnim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predznakom</a:t>
            </a:r>
            <a:r>
              <a:rPr lang="en-US" altLang="sr-Latn-RS" sz="3200" dirty="0"/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/>
              <a:t>Navedena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simetri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nost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u </a:t>
            </a:r>
            <a:r>
              <a:rPr lang="en-US" altLang="sr-Latn-RS" sz="3200" dirty="0" err="1" smtClean="0"/>
              <a:t>dugoro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noj</a:t>
            </a:r>
            <a:r>
              <a:rPr lang="en-US" altLang="sr-Latn-RS" sz="3200" dirty="0" smtClean="0"/>
              <a:t> 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etskoj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ravnote</a:t>
            </a:r>
            <a:r>
              <a:rPr lang="sr-Latn-ME" altLang="sr-Latn-RS" sz="3200" dirty="0" smtClean="0"/>
              <a:t>ž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usagla</a:t>
            </a:r>
            <a:r>
              <a:rPr lang="sr-Latn-ME" altLang="sr-Latn-RS" sz="3200" dirty="0" smtClean="0"/>
              <a:t>š</a:t>
            </a:r>
            <a:r>
              <a:rPr lang="en-US" altLang="sr-Latn-RS" sz="3200" dirty="0" err="1" smtClean="0"/>
              <a:t>ena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je </a:t>
            </a:r>
            <a:r>
              <a:rPr lang="en-US" altLang="sr-Latn-RS" sz="3200" dirty="0" err="1"/>
              <a:t>sa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simetrir</a:t>
            </a:r>
            <a:r>
              <a:rPr lang="sr-Latn-ME" altLang="sr-Latn-RS" sz="3200" dirty="0" smtClean="0"/>
              <a:t>ičn</a:t>
            </a:r>
            <a:r>
              <a:rPr lang="en-US" altLang="sr-Latn-RS" sz="3200" dirty="0" smtClean="0"/>
              <a:t>o</a:t>
            </a:r>
            <a:r>
              <a:rPr lang="sl-SI" altLang="sr-Latn-RS" sz="3200" dirty="0" smtClean="0"/>
              <a:t>šć</a:t>
            </a:r>
            <a:r>
              <a:rPr lang="en-US" altLang="sr-Latn-RS" sz="3200" dirty="0" smtClean="0"/>
              <a:t>u </a:t>
            </a:r>
            <a:r>
              <a:rPr lang="en-US" altLang="sr-Latn-RS" sz="3200" dirty="0" err="1"/>
              <a:t>poslovnih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oscilacija</a:t>
            </a:r>
            <a:r>
              <a:rPr lang="en-US" altLang="sr-Latn-RS" sz="3200" dirty="0"/>
              <a:t> (</a:t>
            </a:r>
            <a:r>
              <a:rPr lang="en-US" altLang="sr-Latn-RS" sz="3200" dirty="0" err="1"/>
              <a:t>cikli</a:t>
            </a:r>
            <a:r>
              <a:rPr lang="sl-SI" altLang="sr-Latn-RS" sz="3200" dirty="0"/>
              <a:t>c</a:t>
            </a:r>
            <a:r>
              <a:rPr lang="en-US" altLang="sr-Latn-RS" sz="3200" dirty="0" err="1"/>
              <a:t>nim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prom</a:t>
            </a:r>
            <a:r>
              <a:rPr lang="sr-Latn-ME" altLang="sr-Latn-RS" sz="3200" dirty="0" smtClean="0"/>
              <a:t>j</a:t>
            </a:r>
            <a:r>
              <a:rPr lang="en-US" altLang="sr-Latn-RS" sz="3200" dirty="0" err="1" smtClean="0"/>
              <a:t>enama</a:t>
            </a:r>
            <a:r>
              <a:rPr lang="en-US" altLang="sr-Latn-RS" sz="3200" dirty="0"/>
              <a:t>) u</a:t>
            </a:r>
            <a:r>
              <a:rPr lang="sl-SI" altLang="sr-Latn-RS" sz="3200" dirty="0"/>
              <a:t> p</a:t>
            </a:r>
            <a:r>
              <a:rPr lang="en-US" altLang="sr-Latn-RS" sz="3200" dirty="0" err="1"/>
              <a:t>irivredi</a:t>
            </a:r>
            <a:r>
              <a:rPr lang="en-US" altLang="sr-Latn-RS" sz="3200" dirty="0"/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/>
              <a:t>Poslovni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ciklusi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prema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novim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shvatanjima</a:t>
            </a:r>
            <a:r>
              <a:rPr lang="en-US" altLang="sr-Latn-RS" sz="3200" dirty="0"/>
              <a:t>, u </a:t>
            </a:r>
            <a:r>
              <a:rPr lang="en-US" altLang="sr-Latn-RS" sz="3200" dirty="0" err="1" smtClean="0"/>
              <a:t>potpunost</a:t>
            </a:r>
            <a:r>
              <a:rPr lang="sr-Latn-ME" altLang="sr-Latn-RS" sz="3200" dirty="0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su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pra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eni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antici</a:t>
            </a:r>
            <a:r>
              <a:rPr lang="en-US" altLang="sr-Latn-RS" sz="3200" b="1" dirty="0" err="1" smtClean="0"/>
              <a:t>kli</a:t>
            </a:r>
            <a:r>
              <a:rPr lang="sl-SI" altLang="sr-Latn-RS" sz="3200" b="1" dirty="0" smtClean="0"/>
              <a:t>č</a:t>
            </a:r>
            <a:r>
              <a:rPr lang="en-US" altLang="sr-Latn-RS" sz="3200" b="1" dirty="0" err="1" smtClean="0"/>
              <a:t>nim</a:t>
            </a:r>
            <a:r>
              <a:rPr lang="en-US" altLang="sr-Latn-RS" sz="3200" b="1" dirty="0" smtClean="0"/>
              <a:t> bud</a:t>
            </a:r>
            <a:r>
              <a:rPr lang="sl-SI" altLang="sr-Latn-RS" sz="3200" b="1" dirty="0"/>
              <a:t>ž</a:t>
            </a:r>
            <a:r>
              <a:rPr lang="en-US" altLang="sr-Latn-RS" sz="3200" b="1" dirty="0" err="1" smtClean="0"/>
              <a:t>etskim</a:t>
            </a:r>
            <a:r>
              <a:rPr lang="en-US" altLang="sr-Latn-RS" sz="3200" b="1" dirty="0" smtClean="0"/>
              <a:t> </a:t>
            </a:r>
            <a:r>
              <a:rPr lang="en-US" altLang="sr-Latn-RS" sz="3200" b="1" dirty="0" err="1"/>
              <a:t>finansiran</a:t>
            </a:r>
            <a:r>
              <a:rPr lang="sl-SI" altLang="sr-Latn-RS" sz="3200" b="1" dirty="0"/>
              <a:t>j</a:t>
            </a:r>
            <a:r>
              <a:rPr lang="en-US" altLang="sr-Latn-RS" sz="3200" b="1" dirty="0" err="1"/>
              <a:t>em</a:t>
            </a:r>
            <a:r>
              <a:rPr lang="en-US" altLang="sr-Latn-RS" sz="3200" b="1" dirty="0"/>
              <a:t> </a:t>
            </a:r>
            <a:r>
              <a:rPr lang="en-US" altLang="sr-Latn-RS" sz="3200" dirty="0"/>
              <a:t>u </a:t>
            </a:r>
            <a:r>
              <a:rPr lang="en-US" altLang="sr-Latn-RS" sz="3200" dirty="0" smtClean="0"/>
              <a:t>du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vremenskom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periodu</a:t>
            </a:r>
            <a:r>
              <a:rPr lang="en-US" altLang="sr-Latn-RS" sz="3200" dirty="0"/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181745956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altLang="sr-Latn-RS" sz="3600" dirty="0" smtClean="0"/>
              <a:t>U </a:t>
            </a:r>
            <a:r>
              <a:rPr lang="en-US" altLang="sr-Latn-RS" sz="3600" dirty="0" err="1" smtClean="0"/>
              <a:t>fazi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prosperiteta</a:t>
            </a:r>
            <a:r>
              <a:rPr lang="en-US" altLang="sr-Latn-RS" sz="3600" dirty="0" smtClean="0"/>
              <a:t> obi</a:t>
            </a:r>
            <a:r>
              <a:rPr lang="sl-SI" altLang="sr-Latn-RS" sz="3600" dirty="0"/>
              <a:t>č</a:t>
            </a:r>
            <a:r>
              <a:rPr lang="en-US" altLang="sr-Latn-RS" sz="3600" dirty="0" smtClean="0"/>
              <a:t>no se </a:t>
            </a:r>
            <a:r>
              <a:rPr lang="en-US" altLang="sr-Latn-RS" sz="3600" dirty="0" err="1" smtClean="0"/>
              <a:t>pristupa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fomiranju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suficita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ili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smanjenju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postoje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eg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deficita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dok</a:t>
            </a:r>
            <a:r>
              <a:rPr lang="en-US" altLang="sr-Latn-RS" sz="3600" dirty="0" smtClean="0"/>
              <a:t> se u </a:t>
            </a:r>
            <a:r>
              <a:rPr lang="en-US" altLang="sr-Latn-RS" sz="3600" dirty="0" err="1" smtClean="0"/>
              <a:t>periodu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depresije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nezaposlenosti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treba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voditi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</a:t>
            </a:r>
            <a:r>
              <a:rPr lang="sr-Latn-ME" altLang="sr-Latn-RS" sz="3600" dirty="0" smtClean="0"/>
              <a:t>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forntiranja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sl-SI" altLang="sr-Latn-RS" sz="3600" dirty="0" smtClean="0"/>
              <a:t>l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pove</a:t>
            </a:r>
            <a:r>
              <a:rPr lang="sr-Latn-ME" altLang="sr-Latn-RS" sz="3600" dirty="0" smtClean="0"/>
              <a:t>ć</a:t>
            </a:r>
            <a:r>
              <a:rPr lang="en-US" altLang="sr-Latn-RS" sz="3600" dirty="0" err="1" smtClean="0"/>
              <a:t>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deficita</a:t>
            </a:r>
            <a:r>
              <a:rPr lang="en-US" altLang="sr-Latn-R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9064061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err="1" smtClean="0"/>
              <a:t>Teorijski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posmatrano</a:t>
            </a:r>
            <a:r>
              <a:rPr lang="en-US" altLang="sr-Latn-RS" sz="3600" dirty="0" smtClean="0"/>
              <a:t>, u </a:t>
            </a:r>
            <a:r>
              <a:rPr lang="en-US" altLang="sr-Latn-RS" sz="3600" dirty="0" err="1" smtClean="0"/>
              <a:t>situaciji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kada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privredi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vlada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inflacije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visoke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zaposlenosti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trebalo</a:t>
            </a:r>
            <a:r>
              <a:rPr lang="en-US" altLang="sr-Latn-RS" sz="3600" dirty="0" smtClean="0"/>
              <a:t> bi </a:t>
            </a:r>
            <a:r>
              <a:rPr lang="en-US" altLang="sr-Latn-RS" sz="3600" b="1" dirty="0" err="1" smtClean="0"/>
              <a:t>voditi</a:t>
            </a:r>
            <a:r>
              <a:rPr lang="sl-SI" altLang="sr-Latn-RS" sz="3600" b="1" dirty="0" smtClean="0"/>
              <a:t> </a:t>
            </a:r>
            <a:r>
              <a:rPr lang="en-US" altLang="sr-Latn-RS" sz="3600" b="1" dirty="0" smtClean="0"/>
              <a:t>p</a:t>
            </a:r>
            <a:r>
              <a:rPr lang="sl-SI" altLang="sr-Latn-RS" sz="3600" b="1" dirty="0" smtClean="0"/>
              <a:t>o</a:t>
            </a:r>
            <a:r>
              <a:rPr lang="en-US" altLang="sr-Latn-RS" sz="3600" b="1" dirty="0" err="1" smtClean="0"/>
              <a:t>litiku</a:t>
            </a:r>
            <a:r>
              <a:rPr lang="en-US" altLang="sr-Latn-RS" sz="3600" b="1" dirty="0" smtClean="0"/>
              <a:t> </a:t>
            </a:r>
            <a:r>
              <a:rPr lang="en-US" altLang="sr-Latn-RS" sz="3600" b="1" dirty="0" err="1" smtClean="0"/>
              <a:t>suficita</a:t>
            </a:r>
            <a:r>
              <a:rPr lang="en-US" altLang="sr-Latn-RS" sz="3600" b="1" dirty="0" smtClean="0"/>
              <a:t>, </a:t>
            </a:r>
            <a:r>
              <a:rPr lang="en-US" altLang="sr-Latn-RS" sz="3600" dirty="0" err="1" smtClean="0"/>
              <a:t>dok</a:t>
            </a:r>
            <a:r>
              <a:rPr lang="en-US" altLang="sr-Latn-RS" sz="3600" dirty="0" smtClean="0"/>
              <a:t> bi se u s</a:t>
            </a:r>
            <a:r>
              <a:rPr lang="sl-SI" altLang="sr-Latn-RS" sz="3600" dirty="0" smtClean="0"/>
              <a:t>luč</a:t>
            </a:r>
            <a:r>
              <a:rPr lang="en-US" altLang="sr-Latn-RS" sz="3600" dirty="0" err="1" smtClean="0"/>
              <a:t>aju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recesije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nezaposlenosti</a:t>
            </a:r>
            <a:r>
              <a:rPr lang="en-US" altLang="sr-Latn-RS" sz="3600" dirty="0" smtClean="0"/>
              <a:t> - </a:t>
            </a:r>
            <a:r>
              <a:rPr lang="en-US" altLang="sr-Latn-RS" sz="3600" dirty="0" err="1" smtClean="0"/>
              <a:t>moralo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pribegavati</a:t>
            </a:r>
            <a:r>
              <a:rPr lang="en-US" altLang="sr-Latn-RS" sz="3600" dirty="0" smtClean="0"/>
              <a:t> 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rama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vode</a:t>
            </a:r>
            <a:r>
              <a:rPr lang="en-US" altLang="sr-Latn-RS" sz="3600" dirty="0" smtClean="0"/>
              <a:t> u </a:t>
            </a:r>
            <a:r>
              <a:rPr lang="en-US" altLang="sr-Latn-RS" sz="3600" b="1" dirty="0" smtClean="0"/>
              <a:t>bud</a:t>
            </a:r>
            <a:r>
              <a:rPr lang="sl-SI" altLang="sr-Latn-RS" sz="3600" b="1" dirty="0"/>
              <a:t>ž</a:t>
            </a:r>
            <a:r>
              <a:rPr lang="en-US" altLang="sr-Latn-RS" sz="3600" b="1" dirty="0" err="1" smtClean="0"/>
              <a:t>etski</a:t>
            </a:r>
            <a:r>
              <a:rPr lang="en-US" altLang="sr-Latn-RS" sz="3600" b="1" dirty="0" smtClean="0"/>
              <a:t> deficit, </a:t>
            </a:r>
            <a:r>
              <a:rPr lang="en-US" altLang="sr-Latn-RS" sz="3600" dirty="0" err="1" smtClean="0"/>
              <a:t>jasno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dopunjavaju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sl-SI" altLang="sr-Latn-RS" sz="3600" dirty="0" smtClean="0"/>
              <a:t>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drugim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korektniin</a:t>
            </a:r>
            <a:r>
              <a:rPr lang="en-US" altLang="sr-Latn-RS" sz="3600" dirty="0" smtClean="0"/>
              <a:t> 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erama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ekonomske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politike</a:t>
            </a:r>
            <a:r>
              <a:rPr lang="en-US" altLang="sr-Latn-RS" sz="3600" dirty="0" smtClean="0"/>
              <a:t>. </a:t>
            </a:r>
            <a:endParaRPr lang="en-US" altLang="sr-Latn-RS" sz="3600" dirty="0"/>
          </a:p>
          <a:p>
            <a:pPr algn="just" eaLnBrk="1" hangingPunct="1"/>
            <a:endParaRPr lang="en-US" altLang="sr-Latn-RS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346417366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7127" y="772732"/>
            <a:ext cx="10516673" cy="5404231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/>
              <a:t>U </a:t>
            </a:r>
            <a:r>
              <a:rPr lang="en-US" altLang="sr-Latn-RS" sz="3600" dirty="0" err="1" smtClean="0"/>
              <a:t>slu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aju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pojave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visoke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stope </a:t>
            </a:r>
            <a:r>
              <a:rPr lang="en-US" altLang="sr-Latn-RS" sz="3600" dirty="0" err="1"/>
              <a:t>rasta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dru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tvenog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proizvoda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uz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postoje</a:t>
            </a:r>
            <a:r>
              <a:rPr lang="sl-SI" altLang="sr-Latn-RS" sz="3600" dirty="0" smtClean="0"/>
              <a:t>ć</a:t>
            </a:r>
            <a:r>
              <a:rPr lang="en-US" altLang="sr-Latn-RS" sz="3600" dirty="0" smtClean="0"/>
              <a:t>u </a:t>
            </a:r>
            <a:r>
              <a:rPr lang="en-US" altLang="sr-Latn-RS" sz="3600" dirty="0" err="1"/>
              <a:t>visoku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stopu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zaposlenosti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dohotka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trebalo</a:t>
            </a:r>
            <a:r>
              <a:rPr lang="en-US" altLang="sr-Latn-RS" sz="3600" dirty="0"/>
              <a:t> bi </a:t>
            </a:r>
            <a:r>
              <a:rPr lang="en-US" altLang="sr-Latn-RS" sz="3600" dirty="0" err="1"/>
              <a:t>voditi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politiku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manjeg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suficita</a:t>
            </a:r>
            <a:r>
              <a:rPr lang="en-US" altLang="sr-Latn-RS" sz="3600" dirty="0"/>
              <a:t> - </a:t>
            </a:r>
            <a:r>
              <a:rPr lang="en-US" altLang="sr-Latn-RS" sz="3600" dirty="0" err="1"/>
              <a:t>trebalo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voditi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otvorenu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p</a:t>
            </a:r>
            <a:r>
              <a:rPr lang="en-US" altLang="sr-Latn-RS" sz="3600" dirty="0" err="1"/>
              <a:t>olitiku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suficita</a:t>
            </a:r>
            <a:r>
              <a:rPr lang="en-US" altLang="sr-Latn-RS" sz="3600" dirty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 smtClean="0"/>
              <a:t>Dakle</a:t>
            </a:r>
            <a:r>
              <a:rPr lang="en-US" altLang="sr-Latn-RS" sz="3600" dirty="0"/>
              <a:t>, ne </a:t>
            </a:r>
            <a:r>
              <a:rPr lang="en-US" altLang="sr-Latn-RS" sz="3600" dirty="0" err="1"/>
              <a:t>postoji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„</a:t>
            </a:r>
            <a:r>
              <a:rPr lang="sr-Latn-ME" altLang="sr-Latn-RS" sz="3600" dirty="0" err="1" smtClean="0"/>
              <a:t>č</a:t>
            </a:r>
            <a:r>
              <a:rPr lang="en-US" altLang="sr-Latn-RS" sz="3600" dirty="0" err="1" smtClean="0"/>
              <a:t>ista</a:t>
            </a:r>
            <a:r>
              <a:rPr lang="en-US" altLang="sr-Latn-RS" sz="3600" dirty="0"/>
              <a:t>" </a:t>
            </a:r>
            <a:r>
              <a:rPr lang="en-US" altLang="sr-Latn-RS" sz="3600" dirty="0" err="1"/>
              <a:t>politika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suficita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sl-SI" altLang="sr-Latn-RS" sz="3600" dirty="0"/>
              <a:t>l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deficita</a:t>
            </a:r>
            <a:r>
              <a:rPr lang="en-US" altLang="sr-Latn-RS" sz="3600" dirty="0"/>
              <a:t>, </a:t>
            </a:r>
            <a:r>
              <a:rPr lang="en-US" altLang="sr-Latn-RS" sz="3600" dirty="0" err="1" smtClean="0"/>
              <a:t>ve</a:t>
            </a:r>
            <a:r>
              <a:rPr lang="sl-SI" altLang="sr-Latn-RS" sz="3600" dirty="0" smtClean="0"/>
              <a:t>ć</a:t>
            </a:r>
            <a:r>
              <a:rPr lang="en-US" altLang="sr-Latn-RS" sz="3600" dirty="0" smtClean="0"/>
              <a:t> vi</a:t>
            </a:r>
            <a:r>
              <a:rPr lang="sl-SI" altLang="sr-Latn-RS" sz="3600" dirty="0" smtClean="0"/>
              <a:t>še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kratkoro</a:t>
            </a:r>
            <a:r>
              <a:rPr lang="sr-Latn-ME" altLang="sr-Latn-RS" sz="3600" dirty="0" smtClean="0"/>
              <a:t>č</a:t>
            </a:r>
            <a:r>
              <a:rPr lang="en-US" altLang="sr-Latn-RS" sz="3600" dirty="0" smtClean="0"/>
              <a:t>no </a:t>
            </a:r>
            <a:r>
              <a:rPr lang="en-US" altLang="sr-Latn-RS" sz="3600" dirty="0" err="1"/>
              <a:t>orijentisana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kombinovana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politika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pode</a:t>
            </a:r>
            <a:r>
              <a:rPr lang="sl-SI" altLang="sr-Latn-RS" sz="3600" dirty="0"/>
              <a:t>s</a:t>
            </a:r>
            <a:r>
              <a:rPr lang="en-US" altLang="sr-Latn-RS" sz="3600" dirty="0" err="1"/>
              <a:t>ena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slo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enoj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privrednoj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situaciji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sinhronizovana</a:t>
            </a:r>
            <a:r>
              <a:rPr lang="en-US" altLang="sr-Latn-RS" sz="3600" dirty="0"/>
              <a:t> s </a:t>
            </a:r>
            <a:r>
              <a:rPr lang="en-US" altLang="sr-Latn-RS" sz="3600" dirty="0" err="1"/>
              <a:t>drugim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erama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ekonomske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politike</a:t>
            </a:r>
            <a:r>
              <a:rPr lang="en-US" altLang="sr-Latn-RS" sz="3600" dirty="0" smtClean="0"/>
              <a:t>.</a:t>
            </a:r>
            <a:endParaRPr lang="sr-Latn-ME" altLang="sr-Latn-RS" sz="36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Prema</a:t>
            </a:r>
            <a:r>
              <a:rPr lang="en-US" altLang="sr-Latn-RS" sz="3600" dirty="0"/>
              <a:t> tome, </a:t>
            </a:r>
            <a:r>
              <a:rPr lang="en-US" altLang="sr-Latn-RS" sz="3600" dirty="0" err="1" smtClean="0"/>
              <a:t>sv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esno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formiran</a:t>
            </a:r>
            <a:r>
              <a:rPr lang="sl-SI" altLang="sr-Latn-RS" sz="3600" dirty="0"/>
              <a:t>om</a:t>
            </a:r>
            <a:r>
              <a:rPr lang="en-US" altLang="sr-Latn-RS" sz="3600" dirty="0"/>
              <a:t> </a:t>
            </a:r>
            <a:r>
              <a:rPr lang="en-US" altLang="sr-Latn-RS" sz="3600" b="1" dirty="0" smtClean="0"/>
              <a:t>bud</a:t>
            </a:r>
            <a:r>
              <a:rPr lang="sl-SI" altLang="sr-Latn-RS" sz="3600" b="1" dirty="0" smtClean="0"/>
              <a:t>ž</a:t>
            </a:r>
            <a:r>
              <a:rPr lang="en-US" altLang="sr-Latn-RS" sz="3600" b="1" dirty="0" err="1" smtClean="0"/>
              <a:t>etskom</a:t>
            </a:r>
            <a:r>
              <a:rPr lang="en-US" altLang="sr-Latn-RS" sz="3600" b="1" dirty="0" smtClean="0"/>
              <a:t> </a:t>
            </a:r>
            <a:r>
              <a:rPr lang="en-US" altLang="sr-Latn-RS" sz="3600" b="1" dirty="0" err="1"/>
              <a:t>neravnote</a:t>
            </a:r>
            <a:r>
              <a:rPr lang="sl-SI" altLang="sr-Latn-RS" sz="3600" b="1" dirty="0"/>
              <a:t>z</a:t>
            </a:r>
            <a:r>
              <a:rPr lang="en-US" altLang="sr-Latn-RS" sz="3600" b="1" dirty="0"/>
              <a:t>om </a:t>
            </a:r>
            <a:r>
              <a:rPr lang="en-US" altLang="sr-Latn-RS" sz="3600" dirty="0" err="1" smtClean="0"/>
              <a:t>vr</a:t>
            </a:r>
            <a:r>
              <a:rPr lang="sl-SI" altLang="sr-Latn-RS" sz="3600" dirty="0" smtClean="0"/>
              <a:t>š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se </a:t>
            </a:r>
            <a:r>
              <a:rPr lang="en-US" altLang="sr-Latn-RS" sz="3600" dirty="0" err="1"/>
              <a:t>kompenzacija</a:t>
            </a:r>
            <a:endParaRPr lang="en-US" altLang="sr-Latn-RS" sz="3600" dirty="0"/>
          </a:p>
          <a:p>
            <a:pPr eaLnBrk="1" hangingPunct="1">
              <a:lnSpc>
                <a:spcPct val="90000"/>
              </a:lnSpc>
            </a:pPr>
            <a:endParaRPr lang="en-US" altLang="sr-Latn-RS" sz="1800" dirty="0"/>
          </a:p>
          <a:p>
            <a:pPr eaLnBrk="1" hangingPunct="1">
              <a:lnSpc>
                <a:spcPct val="90000"/>
              </a:lnSpc>
            </a:pPr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34198139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8490" y="1081825"/>
            <a:ext cx="10555310" cy="5095138"/>
          </a:xfrm>
        </p:spPr>
        <p:txBody>
          <a:bodyPr>
            <a:noAutofit/>
          </a:bodyPr>
          <a:lstStyle/>
          <a:p>
            <a:pPr marL="0" indent="0" algn="just" eaLnBrk="1" hangingPunct="1">
              <a:buNone/>
            </a:pPr>
            <a:r>
              <a:rPr lang="sl-SI" altLang="sr-Latn-RS" sz="3200" dirty="0"/>
              <a:t>eko</a:t>
            </a:r>
            <a:r>
              <a:rPr lang="en-US" altLang="sr-Latn-RS" sz="3200" dirty="0" err="1"/>
              <a:t>nomske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neravnote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spre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avanje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njeno</a:t>
            </a:r>
            <a:r>
              <a:rPr lang="sl-SI" altLang="sr-Latn-RS" sz="3200" dirty="0"/>
              <a:t>g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akumuliranja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kao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</a:t>
            </a:r>
            <a:r>
              <a:rPr lang="sl-SI" altLang="sr-Latn-RS" sz="3200" dirty="0"/>
              <a:t>o</a:t>
            </a:r>
            <a:r>
              <a:rPr lang="en-US" altLang="sr-Latn-RS" sz="3200" dirty="0" err="1"/>
              <a:t>cesa</a:t>
            </a:r>
            <a:r>
              <a:rPr lang="en-US" altLang="sr-Latn-RS" sz="3200" dirty="0" smtClean="0"/>
              <a:t>.</a:t>
            </a:r>
            <a:endParaRPr lang="sr-Latn-ME" altLang="sr-Latn-RS" sz="3200" dirty="0" smtClean="0"/>
          </a:p>
          <a:p>
            <a:pPr marL="0" indent="0" algn="just" eaLnBrk="1" hangingPunct="1">
              <a:buNone/>
            </a:pPr>
            <a:r>
              <a:rPr lang="en-US" altLang="sr-Latn-RS" sz="3200" dirty="0" smtClean="0"/>
              <a:t> 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politika</a:t>
            </a:r>
            <a:r>
              <a:rPr lang="en-US" altLang="sr-Latn-RS" sz="3200" dirty="0"/>
              <a:t> je </a:t>
            </a:r>
            <a:r>
              <a:rPr lang="en-US" altLang="sr-Latn-RS" sz="3200" dirty="0" err="1" smtClean="0"/>
              <a:t>usm</a:t>
            </a:r>
            <a:r>
              <a:rPr lang="sr-Latn-ME" altLang="sr-Latn-RS" sz="3200" dirty="0" smtClean="0"/>
              <a:t>j</a:t>
            </a:r>
            <a:r>
              <a:rPr lang="en-US" altLang="sr-Latn-RS" sz="3200" dirty="0" err="1" smtClean="0"/>
              <a:t>erena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u </a:t>
            </a:r>
            <a:r>
              <a:rPr lang="en-US" altLang="sr-Latn-RS" sz="3200" dirty="0" err="1"/>
              <a:t>pravcu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stabilizaci</a:t>
            </a:r>
            <a:r>
              <a:rPr lang="sl-SI" altLang="sr-Latn-RS" sz="3200" dirty="0"/>
              <a:t>j</a:t>
            </a:r>
            <a:r>
              <a:rPr lang="en-US" altLang="sr-Latn-RS" sz="3200" dirty="0"/>
              <a:t>e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ugrad</a:t>
            </a:r>
            <a:r>
              <a:rPr lang="sl-SI" altLang="sr-Latn-RS" sz="3200" dirty="0"/>
              <a:t>j</a:t>
            </a:r>
            <a:r>
              <a:rPr lang="en-US" altLang="sr-Latn-RS" sz="3200" dirty="0" err="1"/>
              <a:t>ena</a:t>
            </a:r>
            <a:r>
              <a:rPr lang="en-US" altLang="sr-Latn-RS" sz="3200" dirty="0"/>
              <a:t> je u </a:t>
            </a:r>
            <a:r>
              <a:rPr lang="en-US" altLang="sr-Latn-RS" sz="3200" dirty="0" err="1"/>
              <a:t>cik</a:t>
            </a:r>
            <a:r>
              <a:rPr lang="sl-SI" altLang="sr-Latn-RS" sz="3200" dirty="0" smtClean="0"/>
              <a:t>lič</a:t>
            </a:r>
            <a:r>
              <a:rPr lang="en-US" altLang="sr-Latn-RS" sz="3200" dirty="0" err="1" smtClean="0"/>
              <a:t>na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pon</a:t>
            </a:r>
            <a:r>
              <a:rPr lang="sl-SI" altLang="sr-Latn-RS" sz="3200" dirty="0" smtClean="0"/>
              <a:t>aš</a:t>
            </a:r>
            <a:r>
              <a:rPr lang="en-US" altLang="sr-Latn-RS" sz="3200" dirty="0" err="1" smtClean="0"/>
              <a:t>anja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pri</a:t>
            </a:r>
            <a:r>
              <a:rPr lang="en-US" altLang="sr-Latn-RS" sz="3200" b="1" dirty="0" err="1"/>
              <a:t>vrede</a:t>
            </a:r>
            <a:r>
              <a:rPr lang="en-US" altLang="sr-Latn-RS" sz="3200" b="1" dirty="0"/>
              <a:t>. </a:t>
            </a:r>
            <a:endParaRPr lang="sr-Latn-ME" altLang="sr-Latn-RS" sz="3200" b="1" dirty="0" smtClean="0"/>
          </a:p>
          <a:p>
            <a:pPr marL="0" indent="0" algn="just" eaLnBrk="1" hangingPunct="1">
              <a:buNone/>
            </a:pPr>
            <a:r>
              <a:rPr lang="en-US" altLang="sr-Latn-RS" sz="3200" b="1" dirty="0" smtClean="0"/>
              <a:t>U </a:t>
            </a:r>
            <a:r>
              <a:rPr lang="en-US" altLang="sr-Latn-RS" sz="3200" b="1" dirty="0" err="1"/>
              <a:t>kapitalizmu</a:t>
            </a:r>
            <a:r>
              <a:rPr lang="en-US" altLang="sr-Latn-RS" sz="3200" b="1" dirty="0"/>
              <a:t> </a:t>
            </a:r>
            <a:r>
              <a:rPr lang="en-US" altLang="sr-Latn-RS" sz="3200" b="1" dirty="0" err="1"/>
              <a:t>osnovna</a:t>
            </a:r>
            <a:r>
              <a:rPr lang="en-US" altLang="sr-Latn-RS" sz="3200" b="1" dirty="0"/>
              <a:t> </a:t>
            </a:r>
            <a:r>
              <a:rPr lang="en-US" altLang="sr-Latn-RS" sz="3200" dirty="0" err="1"/>
              <a:t>orijeatacija</a:t>
            </a:r>
            <a:r>
              <a:rPr lang="en-US" altLang="sr-Latn-RS" sz="3200" b="1" i="1" dirty="0"/>
              <a:t> </a:t>
            </a:r>
            <a:r>
              <a:rPr lang="en-US" altLang="sr-Latn-RS" sz="3200" b="1" dirty="0"/>
              <a:t>je </a:t>
            </a:r>
            <a:r>
              <a:rPr lang="en-US" altLang="sr-Latn-RS" sz="3200" b="1" dirty="0" err="1" smtClean="0"/>
              <a:t>usm</a:t>
            </a:r>
            <a:r>
              <a:rPr lang="sr-Latn-ME" altLang="sr-Latn-RS" sz="3200" b="1" dirty="0" smtClean="0"/>
              <a:t>j</a:t>
            </a:r>
            <a:r>
              <a:rPr lang="en-US" altLang="sr-Latn-RS" sz="3200" b="1" dirty="0" err="1" smtClean="0"/>
              <a:t>erena</a:t>
            </a:r>
            <a:r>
              <a:rPr lang="en-US" altLang="sr-Latn-RS" sz="3200" b="1" dirty="0" smtClean="0"/>
              <a:t> </a:t>
            </a:r>
            <a:r>
              <a:rPr lang="sl-SI" altLang="sr-Latn-RS" sz="3200" b="1" dirty="0"/>
              <a:t>n</a:t>
            </a:r>
            <a:r>
              <a:rPr lang="en-US" altLang="sr-Latn-RS" sz="3200" b="1" dirty="0"/>
              <a:t>a </a:t>
            </a:r>
            <a:r>
              <a:rPr lang="en-US" altLang="sr-Latn-RS" sz="3200" b="1" dirty="0" err="1"/>
              <a:t>regulisanje</a:t>
            </a:r>
            <a:r>
              <a:rPr lang="en-US" altLang="sr-Latn-RS" sz="3200" b="1" dirty="0"/>
              <a:t> </a:t>
            </a:r>
            <a:r>
              <a:rPr lang="sl-SI" altLang="sr-Latn-RS" sz="3200" b="1" dirty="0"/>
              <a:t>i</a:t>
            </a:r>
            <a:r>
              <a:rPr lang="en-US" altLang="sr-Latn-RS" sz="3200" b="1" dirty="0"/>
              <a:t> </a:t>
            </a:r>
            <a:r>
              <a:rPr lang="en-US" altLang="sr-Latn-RS" sz="3200" b="1" dirty="0" err="1"/>
              <a:t>dopunja</a:t>
            </a:r>
            <a:r>
              <a:rPr lang="en-US" altLang="sr-Latn-RS" sz="3200" dirty="0" err="1"/>
              <a:t>vanje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privat</a:t>
            </a:r>
            <a:r>
              <a:rPr lang="sl-SI" altLang="sr-Latn-RS" sz="3200" dirty="0"/>
              <a:t>n</a:t>
            </a:r>
            <a:r>
              <a:rPr lang="en-US" altLang="sr-Latn-RS" sz="3200" dirty="0"/>
              <a:t>e </a:t>
            </a:r>
            <a:r>
              <a:rPr lang="en-US" altLang="sr-Latn-RS" sz="3200" dirty="0" err="1" smtClean="0"/>
              <a:t>tra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nje</a:t>
            </a:r>
            <a:r>
              <a:rPr lang="en-US" altLang="sr-Latn-RS" sz="3200" dirty="0"/>
              <a:t>, a </a:t>
            </a:r>
            <a:r>
              <a:rPr lang="en-US" altLang="sr-Latn-RS" sz="3200" dirty="0" err="1"/>
              <a:t>zatim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javne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tra</a:t>
            </a:r>
            <a:r>
              <a:rPr lang="sl-SI" altLang="sr-Latn-RS" sz="3200" dirty="0" smtClean="0"/>
              <a:t>žn</a:t>
            </a:r>
            <a:r>
              <a:rPr lang="en-US" altLang="sr-Latn-RS" sz="3200" dirty="0"/>
              <a:t>je - da bi </a:t>
            </a:r>
            <a:r>
              <a:rPr lang="sl-SI" altLang="sr-Latn-RS" sz="3200" dirty="0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ukupna</a:t>
            </a:r>
            <a:r>
              <a:rPr lang="en-US" altLang="sr-Latn-RS" sz="3200" dirty="0"/>
              <a:t> (</a:t>
            </a:r>
            <a:r>
              <a:rPr lang="en-US" altLang="sr-Latn-RS" sz="3200" dirty="0" err="1"/>
              <a:t>globaina</a:t>
            </a:r>
            <a:r>
              <a:rPr lang="en-US" altLang="sr-Latn-RS" sz="3200" dirty="0"/>
              <a:t>) </a:t>
            </a:r>
            <a:r>
              <a:rPr lang="sl-SI" altLang="sr-Latn-RS" sz="3200" dirty="0" smtClean="0"/>
              <a:t>ja</a:t>
            </a:r>
            <a:r>
              <a:rPr lang="sr-Latn-ME" altLang="sr-Latn-RS" sz="3200" dirty="0" smtClean="0"/>
              <a:t>č</a:t>
            </a:r>
            <a:r>
              <a:rPr lang="en-US" altLang="sr-Latn-RS" sz="3200" dirty="0" smtClean="0"/>
              <a:t>an</a:t>
            </a:r>
            <a:r>
              <a:rPr lang="sl-SI" altLang="sr-Latn-RS" sz="3200" dirty="0"/>
              <a:t>j</a:t>
            </a:r>
            <a:r>
              <a:rPr lang="en-US" altLang="sr-Latn-RS" sz="3200" dirty="0"/>
              <a:t>a </a:t>
            </a:r>
            <a:r>
              <a:rPr lang="en-US" altLang="sr-Latn-RS" sz="3200" dirty="0" err="1"/>
              <a:t>formira</a:t>
            </a:r>
            <a:r>
              <a:rPr lang="sl-SI" altLang="sr-Latn-RS" sz="3200" dirty="0"/>
              <a:t>n</a:t>
            </a:r>
            <a:r>
              <a:rPr lang="en-US" altLang="sr-Latn-RS" sz="3200" dirty="0"/>
              <a:t>a </a:t>
            </a:r>
            <a:r>
              <a:rPr lang="sl-SI" altLang="sr-Latn-RS" sz="3200" dirty="0"/>
              <a:t>n</a:t>
            </a:r>
            <a:r>
              <a:rPr lang="en-US" altLang="sr-Latn-RS" sz="3200" dirty="0"/>
              <a:t>a </a:t>
            </a:r>
            <a:r>
              <a:rPr lang="en-US" altLang="sr-Latn-RS" sz="3200" dirty="0" err="1"/>
              <a:t>dovoljnom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nivou</a:t>
            </a:r>
            <a:r>
              <a:rPr lang="en-US" altLang="sr-Latn-RS" sz="3200" dirty="0" smtClean="0"/>
              <a:t>.</a:t>
            </a:r>
            <a:r>
              <a:rPr lang="en-US" altLang="sr-Latn-RS" sz="3200" dirty="0"/>
              <a:t>	</a:t>
            </a:r>
          </a:p>
          <a:p>
            <a:pPr lvl="1" algn="just" eaLnBrk="1" hangingPunct="1"/>
            <a:r>
              <a:rPr lang="en-US" altLang="sr-Latn-RS" sz="3200" dirty="0" err="1" smtClean="0"/>
              <a:t>Porastu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javne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privat</a:t>
            </a:r>
            <a:r>
              <a:rPr lang="sl-SI" altLang="sr-Latn-RS" sz="3200" dirty="0" smtClean="0"/>
              <a:t>n</a:t>
            </a:r>
            <a:r>
              <a:rPr lang="en-US" altLang="sr-Latn-RS" sz="3200" dirty="0" smtClean="0"/>
              <a:t>e </a:t>
            </a:r>
            <a:r>
              <a:rPr lang="en-US" altLang="sr-Latn-RS" sz="3200" dirty="0" err="1" smtClean="0"/>
              <a:t>tra</a:t>
            </a:r>
            <a:r>
              <a:rPr lang="sl-SI" altLang="sr-Latn-RS" sz="3200" dirty="0" smtClean="0"/>
              <a:t>zn</a:t>
            </a:r>
            <a:r>
              <a:rPr lang="en-US" altLang="sr-Latn-RS" sz="3200" dirty="0" smtClean="0"/>
              <a:t>je </a:t>
            </a:r>
            <a:r>
              <a:rPr lang="en-US" altLang="sr-Latn-RS" sz="3200" dirty="0" err="1" smtClean="0"/>
              <a:t>mogu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daprin</a:t>
            </a:r>
            <a:r>
              <a:rPr lang="sl-SI" altLang="sr-Latn-RS" sz="3200" dirty="0" smtClean="0"/>
              <a:t>ij</a:t>
            </a:r>
            <a:r>
              <a:rPr lang="en-US" altLang="sr-Latn-RS" sz="3200" dirty="0" err="1" smtClean="0"/>
              <a:t>eti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sl</a:t>
            </a:r>
            <a:r>
              <a:rPr lang="sr-Latn-ME" altLang="sr-Latn-RS" sz="3200" dirty="0" smtClean="0"/>
              <a:t>ij</a:t>
            </a:r>
            <a:r>
              <a:rPr lang="en-US" altLang="sr-Latn-RS" sz="3200" dirty="0" err="1" smtClean="0"/>
              <a:t>ede</a:t>
            </a:r>
            <a:r>
              <a:rPr lang="sl-SI" altLang="sr-Latn-RS" sz="3200" dirty="0"/>
              <a:t>ć</a:t>
            </a:r>
            <a:r>
              <a:rPr lang="en-US" altLang="sr-Latn-RS" sz="3200" dirty="0" smtClean="0"/>
              <a:t>e bud</a:t>
            </a:r>
            <a:r>
              <a:rPr lang="sl-SI" altLang="sr-Latn-RS" sz="3200" dirty="0"/>
              <a:t>ž</a:t>
            </a:r>
            <a:r>
              <a:rPr lang="en-US" altLang="sr-Latn-RS" sz="3200" dirty="0" err="1" smtClean="0"/>
              <a:t>etske</a:t>
            </a:r>
            <a:r>
              <a:rPr lang="en-US" altLang="sr-Latn-RS" sz="3200" dirty="0" smtClean="0"/>
              <a:t> me</a:t>
            </a:r>
            <a:r>
              <a:rPr lang="sl-SI" altLang="sr-Latn-RS" sz="3200" dirty="0" smtClean="0"/>
              <a:t>j</a:t>
            </a:r>
            <a:r>
              <a:rPr lang="en-US" altLang="sr-Latn-RS" sz="3200" dirty="0" smtClean="0"/>
              <a:t>re: </a:t>
            </a:r>
          </a:p>
          <a:p>
            <a:pPr algn="just" eaLnBrk="1" hangingPunct="1">
              <a:buFontTx/>
              <a:buNone/>
            </a:pPr>
            <a:endParaRPr lang="en-US" altLang="sr-Latn-RS" sz="3200" dirty="0"/>
          </a:p>
        </p:txBody>
      </p:sp>
    </p:spTree>
    <p:extLst>
      <p:ext uri="{BB962C8B-B14F-4D97-AF65-F5344CB8AC3E}">
        <p14:creationId xmlns:p14="http://schemas.microsoft.com/office/powerpoint/2010/main" xmlns="" val="31717610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9854" y="1171977"/>
            <a:ext cx="10593946" cy="5004986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sl-SI" altLang="sr-Latn-RS" sz="3600" dirty="0" smtClean="0"/>
              <a:t>1.</a:t>
            </a:r>
            <a:r>
              <a:rPr lang="en-US" altLang="sr-Latn-RS" sz="3600" dirty="0" err="1" smtClean="0"/>
              <a:t>Sni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enije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poreza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uop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te</a:t>
            </a:r>
            <a:r>
              <a:rPr lang="en-US" altLang="sr-Latn-RS" sz="3600" dirty="0" smtClean="0"/>
              <a:t> (</a:t>
            </a:r>
            <a:r>
              <a:rPr lang="en-US" altLang="sr-Latn-RS" sz="3600" dirty="0" err="1" smtClean="0"/>
              <a:t>uko</a:t>
            </a:r>
            <a:r>
              <a:rPr lang="sl-SI" altLang="sr-Latn-RS" sz="3600" dirty="0" smtClean="0"/>
              <a:t>li</a:t>
            </a:r>
            <a:r>
              <a:rPr lang="en-US" altLang="sr-Latn-RS" sz="3600" dirty="0" err="1" smtClean="0"/>
              <a:t>ko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oprez</a:t>
            </a:r>
            <a:r>
              <a:rPr lang="sl-SI" altLang="sr-Latn-RS" sz="3600" dirty="0" smtClean="0"/>
              <a:t>iv</a:t>
            </a:r>
            <a:r>
              <a:rPr lang="en-US" altLang="sr-Latn-RS" sz="3600" dirty="0" err="1" smtClean="0"/>
              <a:t>anje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manj</a:t>
            </a:r>
            <a:r>
              <a:rPr lang="en-US" altLang="sr-Latn-RS" sz="3600" dirty="0" smtClean="0"/>
              <a:t>e  </a:t>
            </a:r>
            <a:r>
              <a:rPr lang="sl-SI" altLang="sr-Latn-RS" sz="3600" dirty="0" smtClean="0"/>
              <a:t>nac</a:t>
            </a:r>
            <a:r>
              <a:rPr lang="en-US" altLang="sr-Latn-RS" sz="3600" dirty="0" err="1" smtClean="0"/>
              <a:t>ionalni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dohodak</a:t>
            </a:r>
            <a:r>
              <a:rPr lang="en-US" altLang="sr-Latn-RS" sz="3600" dirty="0" smtClean="0"/>
              <a:t> </a:t>
            </a:r>
            <a:r>
              <a:rPr lang="sl-SI" altLang="sr-Latn-RS" sz="3600" dirty="0"/>
              <a:t>ć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br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rasti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te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dr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ava, u </a:t>
            </a:r>
            <a:r>
              <a:rPr lang="en-US" altLang="sr-Latn-RS" sz="3600" dirty="0" err="1" smtClean="0"/>
              <a:t>svakom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slu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aju</a:t>
            </a:r>
            <a:r>
              <a:rPr lang="en-US" altLang="sr-Latn-RS" sz="3600" dirty="0" smtClean="0"/>
              <a:t>, mora </a:t>
            </a:r>
            <a:r>
              <a:rPr lang="en-US" altLang="sr-Latn-RS" sz="3600" dirty="0" err="1" smtClean="0"/>
              <a:t>i</a:t>
            </a:r>
            <a:r>
              <a:rPr lang="sr-Latn-ME" altLang="sr-Latn-RS" sz="3600" dirty="0" smtClean="0"/>
              <a:t>ći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sni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avanje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po</a:t>
            </a:r>
            <a:r>
              <a:rPr lang="en-US" altLang="sr-Latn-RS" sz="3600" dirty="0" err="1" smtClean="0"/>
              <a:t>reskih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stopa</a:t>
            </a:r>
            <a:r>
              <a:rPr lang="en-US" altLang="sr-Latn-RS" sz="3600" dirty="0" smtClean="0"/>
              <a:t>). </a:t>
            </a:r>
            <a:endParaRPr lang="sr-Latn-ME" altLang="sr-Latn-RS" sz="3600" dirty="0" smtClean="0"/>
          </a:p>
          <a:p>
            <a:pPr algn="just" eaLnBrk="1" hangingPunct="1">
              <a:buFontTx/>
              <a:buNone/>
            </a:pPr>
            <a:r>
              <a:rPr lang="sr-Latn-ME" altLang="sr-Latn-RS" sz="3600" dirty="0" smtClean="0"/>
              <a:t>P</a:t>
            </a:r>
            <a:r>
              <a:rPr lang="en-US" altLang="sr-Latn-RS" sz="3600" dirty="0" err="1" smtClean="0"/>
              <a:t>oreske</a:t>
            </a:r>
            <a:r>
              <a:rPr lang="en-US" altLang="sr-Latn-RS" sz="3600" dirty="0" smtClean="0"/>
              <a:t> stope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dohotke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sl-SI" altLang="sr-Latn-RS" sz="3600" dirty="0" smtClean="0"/>
              <a:t>j</a:t>
            </a:r>
            <a:r>
              <a:rPr lang="en-US" altLang="sr-Latn-RS" sz="3600" dirty="0" smtClean="0"/>
              <a:t>vi</a:t>
            </a:r>
            <a:r>
              <a:rPr lang="sr-Latn-ME" altLang="sr-Latn-RS" sz="3600" dirty="0" smtClean="0"/>
              <a:t>še su</a:t>
            </a:r>
            <a:r>
              <a:rPr lang="en-US" altLang="sr-Latn-RS" sz="3600" dirty="0" smtClean="0"/>
              <a:t>, u </a:t>
            </a:r>
            <a:r>
              <a:rPr lang="en-US" altLang="sr-Latn-RS" sz="3600" dirty="0" err="1" smtClean="0"/>
              <a:t>Engleskoj</a:t>
            </a:r>
            <a:r>
              <a:rPr lang="en-US" altLang="sr-Latn-RS" sz="3600" dirty="0" smtClean="0"/>
              <a:t> (do 94%)z u</a:t>
            </a:r>
            <a:r>
              <a:rPr lang="sl-SI" altLang="sr-Latn-RS" sz="3600" dirty="0" smtClean="0"/>
              <a:t> S</a:t>
            </a:r>
            <a:r>
              <a:rPr lang="en-US" altLang="sr-Latn-RS" sz="3600" dirty="0" smtClean="0"/>
              <a:t>AD (92</a:t>
            </a:r>
            <a:r>
              <a:rPr lang="sl-SI" altLang="sr-Latn-RS" sz="3600" dirty="0" smtClean="0"/>
              <a:t>%</a:t>
            </a:r>
            <a:r>
              <a:rPr lang="en-US" altLang="sr-Latn-RS" sz="3600" dirty="0" smtClean="0"/>
              <a:t>, a</a:t>
            </a:r>
            <a:r>
              <a:rPr lang="sl-SI" altLang="sr-Latn-RS" sz="3600" dirty="0" smtClean="0"/>
              <a:t>l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uz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stalni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rast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trsnsfernih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prihoda</a:t>
            </a:r>
            <a:r>
              <a:rPr lang="en-US" altLang="sr-Latn-RS" sz="3600" dirty="0" smtClean="0"/>
              <a:t>).</a:t>
            </a:r>
          </a:p>
          <a:p>
            <a:pPr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221436976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338" y="837127"/>
            <a:ext cx="10645462" cy="5339836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sr-Latn-RS" sz="3600" dirty="0" smtClean="0"/>
              <a:t>2) </a:t>
            </a:r>
            <a:r>
              <a:rPr lang="en-US" altLang="sr-Latn-RS" sz="3600" b="1" dirty="0" err="1" smtClean="0"/>
              <a:t>Pove</a:t>
            </a:r>
            <a:r>
              <a:rPr lang="sl-SI" altLang="sr-Latn-RS" sz="3600" b="1" dirty="0"/>
              <a:t>ć</a:t>
            </a:r>
            <a:r>
              <a:rPr lang="en-US" altLang="sr-Latn-RS" sz="3600" b="1" dirty="0" smtClean="0"/>
              <a:t>a</a:t>
            </a:r>
            <a:r>
              <a:rPr lang="sl-SI" altLang="sr-Latn-RS" sz="3600" b="1" dirty="0" smtClean="0"/>
              <a:t>n</a:t>
            </a:r>
            <a:r>
              <a:rPr lang="en-US" altLang="sr-Latn-RS" sz="3600" b="1" dirty="0" smtClean="0"/>
              <a:t>je </a:t>
            </a:r>
            <a:r>
              <a:rPr lang="sl-SI" altLang="sr-Latn-RS" sz="3600" b="1" dirty="0" smtClean="0"/>
              <a:t>j</a:t>
            </a:r>
            <a:r>
              <a:rPr lang="en-US" altLang="sr-Latn-RS" sz="3600" b="1" dirty="0" err="1" smtClean="0"/>
              <a:t>avn</a:t>
            </a:r>
            <a:r>
              <a:rPr lang="sl-SI" altLang="sr-Latn-RS" sz="3600" b="1" dirty="0" smtClean="0"/>
              <a:t>i</a:t>
            </a:r>
            <a:r>
              <a:rPr lang="en-US" altLang="sr-Latn-RS" sz="3600" b="1" dirty="0" smtClean="0"/>
              <a:t>h </a:t>
            </a:r>
            <a:r>
              <a:rPr lang="en-US" altLang="sr-Latn-RS" sz="3600" b="1" dirty="0" err="1" smtClean="0"/>
              <a:t>rashoda</a:t>
            </a:r>
            <a:r>
              <a:rPr lang="en-US" altLang="sr-Latn-RS" sz="3600" b="1" dirty="0" smtClean="0"/>
              <a:t>, </a:t>
            </a:r>
            <a:r>
              <a:rPr lang="en-US" altLang="sr-Latn-RS" sz="3600" b="1" dirty="0" err="1" smtClean="0"/>
              <a:t>uz</a:t>
            </a:r>
            <a:r>
              <a:rPr lang="en-US" altLang="sr-Latn-RS" sz="3600" b="1" dirty="0" smtClean="0"/>
              <a:t> </a:t>
            </a:r>
            <a:r>
              <a:rPr lang="en-US" altLang="sr-Latn-RS" sz="3600" dirty="0" smtClean="0"/>
              <a:t>o</a:t>
            </a:r>
            <a:r>
              <a:rPr lang="sl-SI" altLang="sr-Latn-RS" sz="3600" dirty="0" smtClean="0"/>
              <a:t>d</a:t>
            </a:r>
            <a:r>
              <a:rPr lang="en-US" altLang="sr-Latn-RS" sz="3600" dirty="0" smtClean="0"/>
              <a:t>r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avanje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istog</a:t>
            </a:r>
            <a:r>
              <a:rPr lang="en-US" altLang="sr-Latn-RS" sz="3600" dirty="0" smtClean="0"/>
              <a:t> pores</a:t>
            </a:r>
            <a:r>
              <a:rPr lang="sl-SI" altLang="sr-Latn-RS" sz="3600" dirty="0" smtClean="0"/>
              <a:t>k</a:t>
            </a:r>
            <a:r>
              <a:rPr lang="en-US" altLang="sr-Latn-RS" sz="3600" dirty="0" err="1" smtClean="0"/>
              <a:t>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opte</a:t>
            </a:r>
            <a:r>
              <a:rPr lang="sl-SI" altLang="sr-Latn-RS" sz="3600" dirty="0" smtClean="0"/>
              <a:t>rećenj</a:t>
            </a:r>
            <a:r>
              <a:rPr lang="en-US" altLang="sr-Latn-RS" sz="3600" dirty="0" smtClean="0"/>
              <a:t>a, </a:t>
            </a:r>
            <a:r>
              <a:rPr lang="en-US" altLang="sr-Latn-RS" sz="3600" dirty="0" err="1" smtClean="0"/>
              <a:t>dovodi</a:t>
            </a:r>
            <a:r>
              <a:rPr lang="en-US" altLang="sr-Latn-RS" sz="3600" dirty="0" smtClean="0"/>
              <a:t> do dv</a:t>
            </a:r>
            <a:r>
              <a:rPr lang="sl-SI" altLang="sr-Latn-RS" sz="3600" dirty="0" smtClean="0"/>
              <a:t>o</a:t>
            </a:r>
            <a:r>
              <a:rPr lang="en-US" altLang="sr-Latn-RS" sz="3600" dirty="0" smtClean="0"/>
              <a:t>s</a:t>
            </a:r>
            <a:r>
              <a:rPr lang="sl-SI" altLang="sr-Latn-RS" sz="3600" dirty="0" smtClean="0"/>
              <a:t>tr</a:t>
            </a:r>
            <a:r>
              <a:rPr lang="en-US" altLang="sr-Latn-RS" sz="3600" dirty="0" err="1" smtClean="0"/>
              <a:t>ukog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pozitivnog</a:t>
            </a:r>
            <a:r>
              <a:rPr lang="en-US" altLang="sr-Latn-RS" sz="3600" dirty="0" smtClean="0"/>
              <a:t> 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elovanja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eranje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</a:t>
            </a:r>
            <a:r>
              <a:rPr lang="sl-SI" altLang="sr-Latn-RS" sz="3600" dirty="0" smtClean="0"/>
              <a:t>ažnj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na</a:t>
            </a:r>
            <a:r>
              <a:rPr lang="sl-SI" altLang="sr-Latn-RS" sz="3600" dirty="0" smtClean="0"/>
              <a:t>v</a:t>
            </a:r>
            <a:r>
              <a:rPr lang="en-US" altLang="sr-Latn-RS" sz="3600" dirty="0" err="1" smtClean="0"/>
              <a:t>i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e. 	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smtClean="0"/>
              <a:t>U </a:t>
            </a:r>
            <a:r>
              <a:rPr lang="en-US" altLang="sr-Latn-RS" sz="3600" dirty="0" err="1" smtClean="0"/>
              <a:t>faz</a:t>
            </a:r>
            <a:r>
              <a:rPr lang="sr-Latn-ME" altLang="sr-Latn-RS" sz="3600" dirty="0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prosperiteta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vodi</a:t>
            </a:r>
            <a:r>
              <a:rPr lang="en-US" altLang="sr-Latn-RS" sz="3600" dirty="0" smtClean="0"/>
              <a:t> se u </a:t>
            </a:r>
            <a:r>
              <a:rPr lang="en-US" altLang="sr-Latn-RS" sz="3600" dirty="0" err="1" smtClean="0"/>
              <a:t>potpunos</a:t>
            </a:r>
            <a:r>
              <a:rPr lang="sl-SI" altLang="sr-Latn-RS" sz="3600" dirty="0" smtClean="0"/>
              <a:t>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suprotna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politika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eta, </a:t>
            </a:r>
            <a:r>
              <a:rPr lang="en-US" altLang="sr-Latn-RS" sz="3600" dirty="0" err="1" smtClean="0"/>
              <a:t>dakle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pove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poreza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smanjenje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transfernih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rashoda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smanje</a:t>
            </a:r>
            <a:r>
              <a:rPr lang="sl-SI" altLang="sr-Latn-RS" sz="3600" dirty="0" smtClean="0"/>
              <a:t>nj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javnih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rashoda</a:t>
            </a:r>
            <a:r>
              <a:rPr lang="en-US" altLang="sr-Latn-RS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42922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8490" y="1171977"/>
            <a:ext cx="10555310" cy="5004986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/>
              <a:t>Osnovne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oblike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prihoda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rashoda</a:t>
            </a:r>
            <a:r>
              <a:rPr lang="en-US" altLang="sr-Latn-RS" sz="3200" dirty="0"/>
              <a:t>, od 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ijeg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pona</a:t>
            </a:r>
            <a:r>
              <a:rPr lang="sr-Latn-ME" altLang="sr-Latn-RS" sz="3200" dirty="0" smtClean="0"/>
              <a:t>š</a:t>
            </a:r>
            <a:r>
              <a:rPr lang="en-US" altLang="sr-Latn-RS" sz="3200" dirty="0" err="1" smtClean="0"/>
              <a:t>anja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zavisi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ukupan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</a:t>
            </a:r>
            <a:r>
              <a:rPr lang="sl-SI" altLang="sr-Latn-RS" sz="3200" dirty="0"/>
              <a:t>t</a:t>
            </a:r>
            <a:r>
              <a:rPr lang="en-US" altLang="sr-Latn-RS" sz="3200" dirty="0"/>
              <a:t> - a </a:t>
            </a:r>
            <a:r>
              <a:rPr lang="en-US" altLang="sr-Latn-RS" sz="3200" dirty="0" err="1"/>
              <a:t>koji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ostvareni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prethodnoj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etskoj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godini</a:t>
            </a:r>
            <a:r>
              <a:rPr lang="en-US" altLang="sr-Latn-RS" sz="3200" dirty="0"/>
              <a:t>, ova </a:t>
            </a:r>
            <a:r>
              <a:rPr lang="en-US" altLang="sr-Latn-RS" sz="3200" dirty="0" err="1"/>
              <a:t>metoda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automatski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prihvata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kao</a:t>
            </a:r>
            <a:r>
              <a:rPr lang="en-US" altLang="sr-Latn-RS" sz="3200" dirty="0"/>
              <a:t> date </a:t>
            </a:r>
            <a:r>
              <a:rPr lang="en-US" altLang="sr-Latn-RS" sz="3200" dirty="0" err="1" smtClean="0"/>
              <a:t>veli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ine</a:t>
            </a:r>
            <a:r>
              <a:rPr lang="en-US" altLang="sr-Latn-RS" sz="3200" dirty="0"/>
              <a:t>.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smtClean="0"/>
              <a:t>Na </a:t>
            </a:r>
            <a:r>
              <a:rPr lang="en-US" altLang="sr-Latn-RS" sz="3200" dirty="0" err="1"/>
              <a:t>taj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na</a:t>
            </a:r>
            <a:r>
              <a:rPr lang="sl-SI" altLang="sr-Latn-RS" sz="3200" dirty="0" smtClean="0"/>
              <a:t>č</a:t>
            </a:r>
            <a:r>
              <a:rPr lang="en-US" altLang="sr-Latn-RS" sz="3200" dirty="0" smtClean="0"/>
              <a:t>in </a:t>
            </a:r>
            <a:r>
              <a:rPr lang="en-US" altLang="sr-Latn-RS" sz="3200" dirty="0"/>
              <a:t>se </a:t>
            </a:r>
            <a:r>
              <a:rPr lang="en-US" altLang="sr-Latn-RS" sz="3200" dirty="0" err="1"/>
              <a:t>osigurava</a:t>
            </a:r>
            <a:r>
              <a:rPr lang="en-US" altLang="sr-Latn-RS" sz="3200" dirty="0"/>
              <a:t> od</a:t>
            </a:r>
            <a:r>
              <a:rPr lang="sl-SI" altLang="sr-Latn-RS" sz="3200" dirty="0"/>
              <a:t>r</a:t>
            </a:r>
            <a:r>
              <a:rPr lang="en-US" altLang="sr-Latn-RS" sz="3200" dirty="0" smtClean="0"/>
              <a:t>e</a:t>
            </a:r>
            <a:r>
              <a:rPr lang="sr-Latn-ME" altLang="sr-Latn-RS" sz="3200" dirty="0" smtClean="0"/>
              <a:t>đ</a:t>
            </a:r>
            <a:r>
              <a:rPr lang="en-US" altLang="sr-Latn-RS" sz="3200" dirty="0" err="1" smtClean="0"/>
              <a:t>eni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minimum </a:t>
            </a:r>
            <a:r>
              <a:rPr lang="en-US" altLang="sr-Latn-RS" sz="3200" dirty="0" err="1"/>
              <a:t>prihoda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sl-SI" altLang="sr-Latn-RS" sz="3200" dirty="0"/>
              <a:t> b</a:t>
            </a:r>
            <a:r>
              <a:rPr lang="en-US" altLang="sr-Latn-RS" sz="3200" dirty="0" err="1" smtClean="0"/>
              <a:t>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</a:t>
            </a:r>
            <a:r>
              <a:rPr lang="sl-SI" altLang="sr-Latn-RS" sz="3200" dirty="0"/>
              <a:t>t.</a:t>
            </a:r>
            <a:r>
              <a:rPr lang="en-US" altLang="sr-Latn-RS" sz="3200" dirty="0"/>
              <a:t> 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smtClean="0"/>
              <a:t>Danas </a:t>
            </a:r>
            <a:r>
              <a:rPr lang="en-US" altLang="sr-Latn-RS" sz="3200" dirty="0" err="1"/>
              <a:t>ovaj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metod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kao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neelas</a:t>
            </a:r>
            <a:r>
              <a:rPr lang="sl-SI" altLang="sr-Latn-RS" sz="3200" dirty="0" smtClean="0"/>
              <a:t>tič</a:t>
            </a:r>
            <a:r>
              <a:rPr lang="en-US" altLang="sr-Latn-RS" sz="3200" dirty="0" smtClean="0"/>
              <a:t>an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nesiguran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sve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ve</a:t>
            </a:r>
            <a:r>
              <a:rPr lang="sl-SI" altLang="sr-Latn-RS" sz="3200" dirty="0" smtClean="0"/>
              <a:t>ć</a:t>
            </a:r>
            <a:r>
              <a:rPr lang="en-US" altLang="sr-Latn-RS" sz="3200" dirty="0" err="1" smtClean="0"/>
              <a:t>im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funkcijama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dr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ave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javnih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rashoda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mnoge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zemlje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su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potpunosti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napustile</a:t>
            </a:r>
            <a:r>
              <a:rPr lang="en-US" altLang="sr-Latn-RS" sz="3200" dirty="0"/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/>
              <a:t>Kod</a:t>
            </a:r>
            <a:r>
              <a:rPr lang="en-US" altLang="sr-Latn-RS" sz="3200" dirty="0"/>
              <a:t> </a:t>
            </a:r>
            <a:r>
              <a:rPr lang="en-US" altLang="sr-Latn-RS" sz="3200" b="1" dirty="0"/>
              <a:t>d</a:t>
            </a:r>
            <a:r>
              <a:rPr lang="sl-SI" altLang="sr-Latn-RS" sz="3200" b="1" dirty="0"/>
              <a:t>i</a:t>
            </a:r>
            <a:r>
              <a:rPr lang="en-US" altLang="sr-Latn-RS" sz="3200" b="1" dirty="0" err="1"/>
              <a:t>rektnog</a:t>
            </a:r>
            <a:r>
              <a:rPr lang="en-US" altLang="sr-Latn-RS" sz="3200" b="1" dirty="0"/>
              <a:t> </a:t>
            </a:r>
            <a:r>
              <a:rPr lang="en-US" altLang="sr-Latn-RS" sz="3200" b="1" dirty="0" err="1"/>
              <a:t>metoda</a:t>
            </a:r>
            <a:r>
              <a:rPr lang="en-US" altLang="sr-Latn-RS" sz="3200" b="1" dirty="0"/>
              <a:t> </a:t>
            </a:r>
            <a:r>
              <a:rPr lang="en-US" altLang="sr-Latn-RS" sz="3200" dirty="0" err="1"/>
              <a:t>polazi</a:t>
            </a:r>
            <a:r>
              <a:rPr lang="en-US" altLang="sr-Latn-RS" sz="3200" dirty="0"/>
              <a:t> se od </a:t>
            </a:r>
            <a:r>
              <a:rPr lang="en-US" altLang="sr-Latn-RS" sz="3200" dirty="0" err="1"/>
              <a:t>iznosa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stvarno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izvr</a:t>
            </a:r>
            <a:r>
              <a:rPr lang="sl-SI" altLang="sr-Latn-RS" sz="3200" dirty="0" smtClean="0"/>
              <a:t>š</a:t>
            </a:r>
            <a:r>
              <a:rPr lang="en-US" altLang="sr-Latn-RS" sz="3200" dirty="0" err="1" smtClean="0"/>
              <a:t>enih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javnih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rashoda</a:t>
            </a:r>
            <a:r>
              <a:rPr lang="en-US" altLang="sr-Latn-RS" sz="3200" dirty="0"/>
              <a:t> I</a:t>
            </a:r>
            <a:r>
              <a:rPr lang="sl-SI" altLang="sr-Latn-RS" sz="3200" dirty="0"/>
              <a:t>  </a:t>
            </a:r>
            <a:r>
              <a:rPr lang="en-US" altLang="sr-Latn-RS" sz="3200" dirty="0" err="1"/>
              <a:t>prihoda</a:t>
            </a:r>
            <a:r>
              <a:rPr lang="en-US" altLang="sr-Latn-RS" sz="3200" dirty="0"/>
              <a:t> u </a:t>
            </a:r>
            <a:r>
              <a:rPr lang="en-US" altLang="sr-Latn-RS" sz="3200" dirty="0" err="1"/>
              <a:t>prethodnom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periodu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korigovanog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procenat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koji</a:t>
            </a:r>
            <a:r>
              <a:rPr lang="en-US" altLang="sr-Latn-RS" sz="3200" dirty="0"/>
              <a:t> se </a:t>
            </a:r>
            <a:r>
              <a:rPr lang="en-US" altLang="sr-Latn-RS" sz="3200" dirty="0" err="1"/>
              <a:t>predvida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na</a:t>
            </a:r>
            <a:r>
              <a:rPr lang="sl-SI" altLang="sr-Latn-RS" sz="3200" dirty="0"/>
              <a:t>redni period.</a:t>
            </a:r>
            <a:endParaRPr lang="en-US" altLang="sr-Latn-RS" sz="3200" dirty="0"/>
          </a:p>
          <a:p>
            <a:pPr eaLnBrk="1" hangingPunct="1">
              <a:lnSpc>
                <a:spcPct val="90000"/>
              </a:lnSpc>
            </a:pPr>
            <a:endParaRPr lang="en-US" altLang="sr-Latn-RS" sz="1600" dirty="0"/>
          </a:p>
        </p:txBody>
      </p:sp>
    </p:spTree>
    <p:extLst>
      <p:ext uri="{BB962C8B-B14F-4D97-AF65-F5344CB8AC3E}">
        <p14:creationId xmlns:p14="http://schemas.microsoft.com/office/powerpoint/2010/main" xmlns="" val="69224843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err="1" smtClean="0"/>
              <a:t>Sve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navedene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stabilizacione</a:t>
            </a:r>
            <a:r>
              <a:rPr lang="en-US" altLang="sr-Latn-RS" sz="3600" dirty="0" smtClean="0"/>
              <a:t> m</a:t>
            </a:r>
            <a:r>
              <a:rPr lang="sr-Latn-ME" altLang="sr-Latn-RS" sz="3600" dirty="0" smtClean="0"/>
              <a:t>j</a:t>
            </a:r>
            <a:r>
              <a:rPr lang="en-US" altLang="sr-Latn-RS" sz="3600" dirty="0" smtClean="0"/>
              <a:t>ere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setske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politike</a:t>
            </a:r>
            <a:r>
              <a:rPr lang="en-US" altLang="sr-Latn-RS" sz="3600" dirty="0" smtClean="0"/>
              <a:t> obi</a:t>
            </a:r>
            <a:r>
              <a:rPr lang="sl-SI" altLang="sr-Latn-RS" sz="3600" dirty="0"/>
              <a:t>č</a:t>
            </a:r>
            <a:r>
              <a:rPr lang="en-US" altLang="sr-Latn-RS" sz="3600" dirty="0" smtClean="0"/>
              <a:t>no v</a:t>
            </a:r>
            <a:r>
              <a:rPr lang="sl-SI" altLang="sr-Latn-RS" sz="3600" dirty="0" smtClean="0"/>
              <a:t>o</a:t>
            </a:r>
            <a:r>
              <a:rPr lang="en-US" altLang="sr-Latn-RS" sz="3600" dirty="0" smtClean="0"/>
              <a:t>de </a:t>
            </a:r>
            <a:r>
              <a:rPr lang="en-US" altLang="sr-Latn-RS" sz="3600" dirty="0" err="1" smtClean="0"/>
              <a:t>smanjenju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etsko</a:t>
            </a:r>
            <a:r>
              <a:rPr lang="sl-SI" altLang="sr-Latn-RS" sz="3600" dirty="0" smtClean="0"/>
              <a:t>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deficita</a:t>
            </a:r>
            <a:r>
              <a:rPr lang="en-US" altLang="sr-Latn-RS" sz="3600" dirty="0" smtClean="0"/>
              <a:t> (</a:t>
            </a:r>
            <a:r>
              <a:rPr lang="en-US" altLang="sr-Latn-RS" sz="3600" dirty="0" err="1" smtClean="0"/>
              <a:t>ukoliko</a:t>
            </a:r>
            <a:r>
              <a:rPr lang="en-US" altLang="sr-Latn-RS" sz="3600" dirty="0" smtClean="0"/>
              <a:t> je </a:t>
            </a:r>
            <a:r>
              <a:rPr lang="en-US" altLang="sr-Latn-RS" sz="3600" dirty="0" err="1" smtClean="0"/>
              <a:t>postojao</a:t>
            </a:r>
            <a:r>
              <a:rPr lang="en-US" altLang="sr-Latn-RS" sz="3600" dirty="0" smtClean="0"/>
              <a:t>) </a:t>
            </a:r>
            <a:r>
              <a:rPr lang="en-US" altLang="sr-Latn-RS" sz="3600" dirty="0" err="1" smtClean="0"/>
              <a:t>i</a:t>
            </a:r>
            <a:r>
              <a:rPr lang="sl-SI" altLang="sr-Latn-RS" sz="3600" dirty="0" smtClean="0"/>
              <a:t>l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stvaranju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etskog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suficita</a:t>
            </a:r>
            <a:r>
              <a:rPr lang="en-US" altLang="sr-Latn-RS" sz="3600" dirty="0" smtClean="0"/>
              <a:t>.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smtClean="0"/>
              <a:t> To jo</a:t>
            </a:r>
            <a:r>
              <a:rPr lang="sr-Latn-ME" altLang="sr-Latn-RS" sz="3600" dirty="0" smtClean="0"/>
              <a:t>š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jednom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potvr</a:t>
            </a:r>
            <a:r>
              <a:rPr lang="sr-Latn-ME" altLang="sr-Latn-RS" sz="3600" dirty="0" smtClean="0"/>
              <a:t>đ</a:t>
            </a:r>
            <a:r>
              <a:rPr lang="en-US" altLang="sr-Latn-RS" sz="3600" dirty="0" err="1" smtClean="0"/>
              <a:t>uje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c</a:t>
            </a:r>
            <a:r>
              <a:rPr lang="en-US" altLang="sr-Latn-RS" sz="3600" dirty="0" err="1" smtClean="0"/>
              <a:t>injenicu</a:t>
            </a:r>
            <a:r>
              <a:rPr lang="en-US" altLang="sr-Latn-RS" sz="3600" dirty="0" smtClean="0"/>
              <a:t> d</a:t>
            </a:r>
            <a:r>
              <a:rPr lang="sl-SI" altLang="sr-Latn-RS" sz="3600" dirty="0" smtClean="0"/>
              <a:t>a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s</a:t>
            </a:r>
            <a:r>
              <a:rPr lang="en-US" altLang="sr-Latn-RS" sz="3600" dirty="0" smtClean="0"/>
              <a:t>e „</a:t>
            </a:r>
            <a:r>
              <a:rPr lang="en-US" altLang="sr-Latn-RS" sz="3600" dirty="0" err="1" smtClean="0"/>
              <a:t>stabilizacioni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et‘</a:t>
            </a:r>
            <a:r>
              <a:rPr lang="sl-SI" altLang="sr-Latn-RS" sz="3600" dirty="0" smtClean="0"/>
              <a:t> </a:t>
            </a:r>
            <a:r>
              <a:rPr lang="en-US" altLang="sr-Latn-RS" sz="3600" dirty="0" err="1" smtClean="0"/>
              <a:t>uv</a:t>
            </a:r>
            <a:r>
              <a:rPr lang="sl-SI" altLang="sr-Latn-RS" sz="3600" dirty="0" smtClean="0"/>
              <a:t>ij</a:t>
            </a:r>
            <a:r>
              <a:rPr lang="en-US" altLang="sr-Latn-RS" sz="3600" dirty="0" err="1" smtClean="0"/>
              <a:t>ek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sa</a:t>
            </a:r>
            <a:r>
              <a:rPr lang="en-US" altLang="sr-Latn-RS" sz="3600" dirty="0" smtClean="0"/>
              <a:t> vi</a:t>
            </a:r>
            <a:r>
              <a:rPr lang="sl-SI" altLang="sr-Latn-RS" sz="3600" dirty="0" smtClean="0"/>
              <a:t>s</a:t>
            </a:r>
            <a:r>
              <a:rPr lang="en-US" altLang="sr-Latn-RS" sz="3600" dirty="0" err="1" smtClean="0"/>
              <a:t>kom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sl-SI" altLang="sr-Latn-RS" sz="3600" dirty="0" smtClean="0"/>
              <a:t>l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deficitom</a:t>
            </a:r>
            <a:r>
              <a:rPr lang="sl-SI" altLang="sr-Latn-RS" sz="3600" dirty="0" smtClean="0"/>
              <a:t>.</a:t>
            </a:r>
            <a:endParaRPr lang="en-US" altLang="sr-Latn-RS" sz="3600" dirty="0" smtClean="0"/>
          </a:p>
          <a:p>
            <a:pPr algn="just" eaLnBrk="1" hangingPunct="1"/>
            <a:endParaRPr lang="en-US" altLang="sr-Latn-RS" sz="3600" dirty="0"/>
          </a:p>
          <a:p>
            <a:pPr algn="just" eaLnBrk="1" hangingPunct="1"/>
            <a:endParaRPr lang="en-US" altLang="sr-Latn-RS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61227659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338" y="746975"/>
            <a:ext cx="10645462" cy="5429988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/>
              <a:t>Za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kompenzaciono</a:t>
            </a:r>
            <a:r>
              <a:rPr lang="en-US" altLang="sr-Latn-RS" sz="3600" dirty="0"/>
              <a:t> 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elovanje</a:t>
            </a:r>
            <a:r>
              <a:rPr lang="en-US" altLang="sr-Latn-RS" sz="3600" dirty="0"/>
              <a:t> bud</a:t>
            </a:r>
            <a:r>
              <a:rPr lang="sl-SI" altLang="sr-Latn-RS" sz="3600" dirty="0"/>
              <a:t>z</a:t>
            </a:r>
            <a:r>
              <a:rPr lang="en-US" altLang="sr-Latn-RS" sz="3600" dirty="0"/>
              <a:t>eta </a:t>
            </a:r>
            <a:r>
              <a:rPr lang="en-US" altLang="sr-Latn-RS" sz="3600" dirty="0" err="1"/>
              <a:t>bitno</a:t>
            </a:r>
            <a:r>
              <a:rPr lang="en-US" altLang="sr-Latn-RS" sz="3600" dirty="0"/>
              <a:t> je </a:t>
            </a:r>
            <a:r>
              <a:rPr lang="en-US" altLang="sr-Latn-RS" sz="3600" dirty="0" err="1"/>
              <a:t>blagovremeao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pre</a:t>
            </a:r>
            <a:r>
              <a:rPr lang="en-US" altLang="sr-Latn-RS" sz="3600" dirty="0" err="1"/>
              <a:t>duzimanj</a:t>
            </a:r>
            <a:r>
              <a:rPr lang="sl-SI" altLang="sr-Latn-RS" sz="3600" dirty="0"/>
              <a:t>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akcija</a:t>
            </a:r>
            <a:r>
              <a:rPr lang="en-US" altLang="sr-Latn-RS" sz="3600" dirty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 smtClean="0"/>
              <a:t>Jer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iskustvo</a:t>
            </a:r>
            <a:r>
              <a:rPr lang="en-US" altLang="sr-Latn-RS" sz="3600" dirty="0"/>
              <a:t> je </a:t>
            </a:r>
            <a:r>
              <a:rPr lang="en-US" altLang="sr-Latn-RS" sz="3600" dirty="0" err="1"/>
              <a:t>pokazalo</a:t>
            </a:r>
            <a:r>
              <a:rPr lang="en-US" altLang="sr-Latn-RS" sz="3600" dirty="0"/>
              <a:t>, da se </a:t>
            </a:r>
            <a:r>
              <a:rPr lang="en-US" altLang="sr-Latn-RS" sz="3600" dirty="0" err="1"/>
              <a:t>najbolji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rezultati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posti</a:t>
            </a:r>
            <a:r>
              <a:rPr lang="sl-SI" altLang="sr-Latn-RS" sz="3600" dirty="0"/>
              <a:t>z</a:t>
            </a:r>
            <a:r>
              <a:rPr lang="en-US" altLang="sr-Latn-RS" sz="3600" dirty="0"/>
              <a:t>u </a:t>
            </a:r>
            <a:r>
              <a:rPr lang="en-US" altLang="sr-Latn-RS" sz="3600" dirty="0" err="1"/>
              <a:t>kada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o</a:t>
            </a:r>
            <a:r>
              <a:rPr lang="sl-SI" altLang="sr-Latn-RS" sz="3600" dirty="0"/>
              <a:t>s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nije</a:t>
            </a:r>
            <a:r>
              <a:rPr lang="en-US" altLang="sr-Latn-RS" sz="3600" dirty="0"/>
              <a:t> do</a:t>
            </a:r>
            <a:r>
              <a:rPr lang="sl-SI" altLang="sr-Latn-RS" sz="3600" dirty="0"/>
              <a:t>s</a:t>
            </a:r>
            <a:r>
              <a:rPr lang="en-US" altLang="sr-Latn-RS" sz="3600" dirty="0"/>
              <a:t>lo do </a:t>
            </a:r>
            <a:r>
              <a:rPr lang="en-US" altLang="sr-Latn-RS" sz="3600" dirty="0" err="1"/>
              <a:t>akumu</a:t>
            </a:r>
            <a:r>
              <a:rPr lang="sl-SI" altLang="sr-Latn-RS" sz="3600" dirty="0"/>
              <a:t>l</a:t>
            </a:r>
            <a:r>
              <a:rPr lang="en-US" altLang="sr-Latn-RS" sz="3600" dirty="0" err="1"/>
              <a:t>iranja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faktora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depresije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inflacije</a:t>
            </a:r>
            <a:r>
              <a:rPr lang="en-US" altLang="sr-Latn-RS" sz="3600" dirty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smtClean="0"/>
              <a:t>Tada </a:t>
            </a:r>
            <a:r>
              <a:rPr lang="en-US" altLang="sr-Latn-RS" sz="3600" dirty="0"/>
              <a:t>je </a:t>
            </a:r>
            <a:r>
              <a:rPr lang="en-US" altLang="sr-Latn-RS" sz="3600" dirty="0" err="1"/>
              <a:t>neophodan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kompleks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drugih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mera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stabilizacije</a:t>
            </a:r>
            <a:r>
              <a:rPr lang="en-US" altLang="sr-Latn-RS" sz="3600" dirty="0"/>
              <a:t> (</a:t>
            </a:r>
            <a:r>
              <a:rPr lang="en-US" altLang="sr-Latn-RS" sz="3600" dirty="0" err="1"/>
              <a:t>monetarne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politike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politike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dohodaka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c</a:t>
            </a:r>
            <a:r>
              <a:rPr lang="sl-SI" altLang="sr-Latn-RS" sz="3600" dirty="0"/>
              <a:t>ij</a:t>
            </a:r>
            <a:r>
              <a:rPr lang="en-US" altLang="sr-Latn-RS" sz="3600" dirty="0" err="1"/>
              <a:t>ena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spoljnotrgovinske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devizne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p</a:t>
            </a:r>
            <a:r>
              <a:rPr lang="en-US" altLang="sr-Latn-RS" sz="3600" dirty="0" err="1"/>
              <a:t>olitiko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i</a:t>
            </a:r>
            <a:r>
              <a:rPr lang="en-US" altLang="sr-Latn-RS" sz="3600" dirty="0"/>
              <a:t> dr.).	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err="1"/>
              <a:t>Mnoge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zemlje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su</a:t>
            </a:r>
            <a:r>
              <a:rPr lang="en-US" altLang="sr-Latn-RS" sz="3600" dirty="0"/>
              <a:t> do</a:t>
            </a:r>
            <a:r>
              <a:rPr lang="sl-SI" altLang="sr-Latn-RS" sz="3600" dirty="0"/>
              <a:t>s</a:t>
            </a:r>
            <a:r>
              <a:rPr lang="en-US" altLang="sr-Latn-RS" sz="3600" dirty="0"/>
              <a:t>e do </a:t>
            </a:r>
            <a:r>
              <a:rPr lang="en-US" altLang="sr-Latn-RS" sz="3600" dirty="0" err="1"/>
              <a:t>zaklju</a:t>
            </a:r>
            <a:r>
              <a:rPr lang="sl-SI" altLang="sr-Latn-RS" sz="3600" dirty="0"/>
              <a:t>c</a:t>
            </a:r>
            <a:r>
              <a:rPr lang="en-US" altLang="sr-Latn-RS" sz="3600" dirty="0" err="1"/>
              <a:t>ka</a:t>
            </a:r>
            <a:r>
              <a:rPr lang="en-US" altLang="sr-Latn-RS" sz="3600" dirty="0"/>
              <a:t> da je lake s</a:t>
            </a:r>
            <a:r>
              <a:rPr lang="sl-SI" altLang="sr-Latn-RS" sz="3600" dirty="0"/>
              <a:t>pro</a:t>
            </a:r>
            <a:r>
              <a:rPr lang="en-US" altLang="sr-Latn-RS" sz="3600" dirty="0" err="1"/>
              <a:t>voditi</a:t>
            </a:r>
            <a:r>
              <a:rPr lang="en-US" altLang="sr-Latn-RS" sz="3600" dirty="0"/>
              <a:t> m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ere </a:t>
            </a:r>
            <a:r>
              <a:rPr lang="en-US" altLang="sr-Latn-RS" sz="3600" dirty="0" err="1"/>
              <a:t>bo</a:t>
            </a:r>
            <a:r>
              <a:rPr lang="sl-SI" altLang="sr-Latn-RS" sz="3600" dirty="0"/>
              <a:t>rbe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protiv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depres</a:t>
            </a:r>
            <a:r>
              <a:rPr lang="sl-SI" altLang="sr-Latn-RS" sz="3600" dirty="0"/>
              <a:t>i</a:t>
            </a:r>
            <a:r>
              <a:rPr lang="en-US" altLang="sr-Latn-RS" sz="3600" dirty="0"/>
              <a:t>je </a:t>
            </a:r>
            <a:r>
              <a:rPr lang="en-US" altLang="sr-Latn-RS" sz="3600" dirty="0" err="1"/>
              <a:t>nego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protiv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infla</a:t>
            </a:r>
            <a:r>
              <a:rPr lang="sl-SI" altLang="sr-Latn-RS" sz="3600" dirty="0"/>
              <a:t>c</a:t>
            </a:r>
            <a:r>
              <a:rPr lang="en-US" altLang="sr-Latn-RS" sz="3600" dirty="0"/>
              <a:t>je. </a:t>
            </a:r>
          </a:p>
        </p:txBody>
      </p:sp>
    </p:spTree>
    <p:extLst>
      <p:ext uri="{BB962C8B-B14F-4D97-AF65-F5344CB8AC3E}">
        <p14:creationId xmlns:p14="http://schemas.microsoft.com/office/powerpoint/2010/main" xmlns="" val="164473663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1017431"/>
            <a:ext cx="10619704" cy="515953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 err="1"/>
              <a:t>Sve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navedene</a:t>
            </a:r>
            <a:r>
              <a:rPr lang="en-US" altLang="sr-Latn-RS" sz="3600" dirty="0"/>
              <a:t> m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e</a:t>
            </a:r>
            <a:r>
              <a:rPr lang="sl-SI" altLang="sr-Latn-RS" sz="3600" dirty="0"/>
              <a:t>r</a:t>
            </a:r>
            <a:r>
              <a:rPr lang="en-US" altLang="sr-Latn-RS" sz="3600" dirty="0"/>
              <a:t>e </a:t>
            </a:r>
            <a:r>
              <a:rPr lang="en-US" altLang="sr-Latn-RS" sz="3600" dirty="0" err="1"/>
              <a:t>su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ko</a:t>
            </a:r>
            <a:r>
              <a:rPr lang="sr-Latn-ME" altLang="sr-Latn-RS" sz="3600" dirty="0" smtClean="0"/>
              <a:t>re</a:t>
            </a:r>
            <a:r>
              <a:rPr lang="en-US" altLang="sr-Latn-RS" sz="3600" dirty="0" err="1" smtClean="0"/>
              <a:t>ktivnog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kompen</a:t>
            </a:r>
            <a:r>
              <a:rPr lang="sl-SI" altLang="sr-Latn-RS" sz="3600" dirty="0" smtClean="0"/>
              <a:t>z</a:t>
            </a:r>
            <a:r>
              <a:rPr lang="sr-Latn-ME" altLang="sr-Latn-RS" sz="3600" dirty="0" err="1" smtClean="0"/>
              <a:t>a</a:t>
            </a:r>
            <a:r>
              <a:rPr lang="en-US" altLang="sr-Latn-RS" sz="3600" dirty="0" err="1" smtClean="0"/>
              <a:t>tanog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karakter</a:t>
            </a:r>
            <a:r>
              <a:rPr lang="sl-SI" altLang="sr-Latn-RS" sz="3600" dirty="0"/>
              <a:t>a</a:t>
            </a:r>
            <a:r>
              <a:rPr lang="en-US" altLang="sr-Latn-RS" sz="3600" dirty="0"/>
              <a:t>, one </a:t>
            </a:r>
            <a:r>
              <a:rPr lang="en-US" altLang="sr-Latn-RS" sz="3600" dirty="0" err="1"/>
              <a:t>treba</a:t>
            </a:r>
            <a:r>
              <a:rPr lang="en-US" altLang="sr-Latn-RS" sz="3600" dirty="0"/>
              <a:t> da </a:t>
            </a:r>
            <a:r>
              <a:rPr lang="en-US" altLang="sr-Latn-RS" sz="3600" dirty="0" err="1"/>
              <a:t>otklo</a:t>
            </a:r>
            <a:r>
              <a:rPr lang="sl-SI" altLang="sr-Latn-RS" sz="3600" dirty="0"/>
              <a:t>n</a:t>
            </a:r>
            <a:r>
              <a:rPr lang="en-US" altLang="sr-Latn-RS" sz="3600" dirty="0"/>
              <a:t>e </a:t>
            </a:r>
            <a:r>
              <a:rPr lang="en-US" altLang="sr-Latn-RS" sz="3600" dirty="0" err="1" smtClean="0"/>
              <a:t>poreme</a:t>
            </a:r>
            <a:r>
              <a:rPr lang="sr-Latn-ME" altLang="sr-Latn-RS" sz="3600" dirty="0" smtClean="0"/>
              <a:t>ć</a:t>
            </a:r>
            <a:r>
              <a:rPr lang="sl-SI" altLang="sr-Latn-RS" sz="3600" dirty="0" smtClean="0"/>
              <a:t>e</a:t>
            </a:r>
            <a:r>
              <a:rPr lang="en-US" altLang="sr-Latn-RS" sz="3600" dirty="0"/>
              <a:t>ne od</a:t>
            </a:r>
            <a:r>
              <a:rPr lang="sl-SI" altLang="sr-Latn-RS" sz="3600" dirty="0"/>
              <a:t>n</a:t>
            </a:r>
            <a:r>
              <a:rPr lang="en-US" altLang="sr-Latn-RS" sz="3600" dirty="0" err="1"/>
              <a:t>ose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ponovo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uspostave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ravnote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u</a:t>
            </a:r>
            <a:r>
              <a:rPr lang="en-US" altLang="sr-Latn-RS" sz="3600" dirty="0"/>
              <a:t>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smtClean="0"/>
              <a:t>Danas </a:t>
            </a:r>
            <a:r>
              <a:rPr lang="en-US" altLang="sr-Latn-RS" sz="3600" dirty="0" err="1"/>
              <a:t>poseban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zna</a:t>
            </a:r>
            <a:r>
              <a:rPr lang="sl-SI" altLang="sr-Latn-RS" sz="3600" dirty="0"/>
              <a:t>z</a:t>
            </a:r>
            <a:r>
              <a:rPr lang="en-US" altLang="sr-Latn-RS" sz="3600" dirty="0" err="1"/>
              <a:t>aj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ima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pitanje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vremena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to o</a:t>
            </a:r>
            <a:r>
              <a:rPr lang="sl-SI" altLang="sr-Latn-RS" sz="3600" dirty="0"/>
              <a:t>n</a:t>
            </a:r>
            <a:r>
              <a:rPr lang="en-US" altLang="sr-Latn-RS" sz="3600" dirty="0" err="1"/>
              <a:t>og</a:t>
            </a:r>
            <a:r>
              <a:rPr lang="en-US" altLang="sr-Latn-RS" sz="3600" dirty="0"/>
              <a:t> od </a:t>
            </a:r>
            <a:r>
              <a:rPr lang="en-US" altLang="sr-Latn-RS" sz="3600" dirty="0" err="1"/>
              <a:t>dono</a:t>
            </a:r>
            <a:r>
              <a:rPr lang="sl-SI" altLang="sr-Latn-RS" sz="3600" dirty="0"/>
              <a:t>s</a:t>
            </a:r>
            <a:r>
              <a:rPr lang="en-US" altLang="sr-Latn-RS" sz="3600" dirty="0" err="1"/>
              <a:t>enja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stabizacianih</a:t>
            </a:r>
            <a:r>
              <a:rPr lang="en-US" altLang="sr-Latn-RS" sz="3600" dirty="0"/>
              <a:t> m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e</a:t>
            </a:r>
            <a:r>
              <a:rPr lang="sl-SI" altLang="sr-Latn-RS" sz="3600" dirty="0"/>
              <a:t>r</a:t>
            </a:r>
            <a:r>
              <a:rPr lang="en-US" altLang="sr-Latn-RS" sz="3600" dirty="0"/>
              <a:t>a do momenta </a:t>
            </a:r>
            <a:r>
              <a:rPr lang="en-US" altLang="sr-Latn-RS" sz="3600" dirty="0" err="1"/>
              <a:t>kada</a:t>
            </a:r>
            <a:r>
              <a:rPr lang="en-US" altLang="sr-Latn-RS" sz="3600" dirty="0"/>
              <a:t> one </a:t>
            </a:r>
            <a:r>
              <a:rPr lang="en-US" altLang="sr-Latn-RS" sz="3600" dirty="0" err="1" smtClean="0"/>
              <a:t>po</a:t>
            </a:r>
            <a:r>
              <a:rPr lang="sl-SI" altLang="sr-Latn-RS" sz="3600" dirty="0" smtClean="0"/>
              <a:t>činj</a:t>
            </a:r>
            <a:r>
              <a:rPr lang="en-US" altLang="sr-Latn-RS" sz="3600" dirty="0" smtClean="0"/>
              <a:t>u </a:t>
            </a:r>
            <a:r>
              <a:rPr lang="en-US" altLang="sr-Latn-RS" sz="3600" dirty="0" err="1"/>
              <a:t>davati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</a:t>
            </a:r>
            <a:r>
              <a:rPr lang="sl-SI" altLang="sr-Latn-RS" sz="3600" dirty="0"/>
              <a:t>a</a:t>
            </a:r>
            <a:r>
              <a:rPr lang="en-US" altLang="sr-Latn-RS" sz="3600" dirty="0" err="1"/>
              <a:t>ve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efekte</a:t>
            </a:r>
            <a:r>
              <a:rPr lang="en-US" altLang="sr-Latn-RS" sz="3600" dirty="0"/>
              <a:t>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smtClean="0"/>
              <a:t>To </a:t>
            </a:r>
            <a:r>
              <a:rPr lang="en-US" altLang="sr-Latn-RS" sz="3600" dirty="0"/>
              <a:t>je pod</a:t>
            </a:r>
            <a:r>
              <a:rPr lang="sl-SI" altLang="sr-Latn-RS" sz="3600" dirty="0"/>
              <a:t>r</a:t>
            </a:r>
            <a:r>
              <a:rPr lang="en-US" altLang="sr-Latn-RS" sz="3600" dirty="0" smtClean="0"/>
              <a:t>u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je </a:t>
            </a:r>
            <a:r>
              <a:rPr lang="en-US" altLang="sr-Latn-RS" sz="3600" dirty="0" err="1"/>
              <a:t>takovaznih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odgo</a:t>
            </a:r>
            <a:r>
              <a:rPr lang="sl-SI" altLang="sr-Latn-RS" sz="3600" dirty="0"/>
              <a:t>dj</a:t>
            </a:r>
            <a:r>
              <a:rPr lang="en-US" altLang="sr-Latn-RS" sz="3600" dirty="0" err="1"/>
              <a:t>enih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efekata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etske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politike</a:t>
            </a:r>
            <a:r>
              <a:rPr lang="en-US" altLang="sr-Latn-RS" sz="3600" dirty="0"/>
              <a:t>, </a:t>
            </a:r>
            <a:r>
              <a:rPr lang="sl-SI" altLang="sr-Latn-RS" sz="3600" dirty="0" smtClean="0"/>
              <a:t>št</a:t>
            </a:r>
            <a:r>
              <a:rPr lang="en-US" altLang="sr-Latn-RS" sz="3600" dirty="0"/>
              <a:t>o je </a:t>
            </a:r>
            <a:r>
              <a:rPr lang="en-US" altLang="sr-Latn-RS" sz="3600" dirty="0" err="1"/>
              <a:t>gotovo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identi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no </a:t>
            </a:r>
            <a:r>
              <a:rPr lang="en-US" altLang="sr-Latn-RS" sz="3600" dirty="0"/>
              <a:t>m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e</a:t>
            </a:r>
            <a:r>
              <a:rPr lang="sl-SI" altLang="sr-Latn-RS" sz="3600" dirty="0"/>
              <a:t>r</a:t>
            </a:r>
            <a:r>
              <a:rPr lang="en-US" altLang="sr-Latn-RS" sz="3600" dirty="0" smtClean="0"/>
              <a:t>a</a:t>
            </a:r>
            <a:r>
              <a:rPr lang="sr-Latn-ME" altLang="sr-Latn-RS" sz="3600" dirty="0" smtClean="0"/>
              <a:t>m</a:t>
            </a:r>
            <a:r>
              <a:rPr lang="en-US" altLang="sr-Latn-RS" sz="3600" dirty="0" smtClean="0"/>
              <a:t>a </a:t>
            </a:r>
            <a:r>
              <a:rPr lang="en-US" altLang="sr-Latn-RS" sz="3600" dirty="0" err="1" smtClean="0"/>
              <a:t>mone</a:t>
            </a:r>
            <a:r>
              <a:rPr lang="sr-Latn-ME" altLang="sr-Latn-RS" sz="3600" dirty="0" smtClean="0"/>
              <a:t>tarne 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poli</a:t>
            </a:r>
            <a:r>
              <a:rPr lang="sl-SI" altLang="sr-Latn-RS" sz="3600" dirty="0"/>
              <a:t>ti</a:t>
            </a:r>
            <a:r>
              <a:rPr lang="en-US" altLang="sr-Latn-RS" sz="3600" dirty="0" err="1"/>
              <a:t>ke</a:t>
            </a:r>
            <a:r>
              <a:rPr lang="en-US" altLang="sr-Latn-RS" sz="3600" dirty="0"/>
              <a:t> </a:t>
            </a:r>
            <a:r>
              <a:rPr lang="sl-SI" altLang="sr-Latn-RS" sz="3600" dirty="0"/>
              <a:t>.</a:t>
            </a:r>
            <a:endParaRPr lang="en-US" altLang="sr-Latn-RS" sz="3600" dirty="0"/>
          </a:p>
          <a:p>
            <a:pPr algn="just" eaLnBrk="1" hangingPunct="1"/>
            <a:endParaRPr lang="en-US" altLang="sr-Latn-RS" sz="3600" dirty="0"/>
          </a:p>
        </p:txBody>
      </p:sp>
    </p:spTree>
    <p:extLst>
      <p:ext uri="{BB962C8B-B14F-4D97-AF65-F5344CB8AC3E}">
        <p14:creationId xmlns:p14="http://schemas.microsoft.com/office/powerpoint/2010/main" xmlns="" val="67256028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9854" y="824248"/>
            <a:ext cx="10593946" cy="535271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sr-Latn-RS" dirty="0"/>
              <a:t>4. </a:t>
            </a:r>
            <a:r>
              <a:rPr lang="en-US" altLang="sr-Latn-RS" dirty="0" smtClean="0"/>
              <a:t>BUD</a:t>
            </a:r>
            <a:r>
              <a:rPr lang="sl-SI" altLang="sr-Latn-RS" dirty="0" smtClean="0"/>
              <a:t>Ž</a:t>
            </a:r>
            <a:r>
              <a:rPr lang="en-US" altLang="sr-Latn-RS" dirty="0" smtClean="0"/>
              <a:t>ET </a:t>
            </a:r>
            <a:r>
              <a:rPr lang="en-US" altLang="sr-Latn-RS" dirty="0"/>
              <a:t>KAO INSTRUMENT OPTIMALNE ALOKACIJE</a:t>
            </a:r>
            <a:br>
              <a:rPr lang="en-US" altLang="sr-Latn-RS" dirty="0"/>
            </a:br>
            <a:r>
              <a:rPr lang="en-US" altLang="sr-Latn-RS" dirty="0" smtClean="0"/>
              <a:t>PRIVRED</a:t>
            </a:r>
            <a:r>
              <a:rPr lang="sr-Latn-ME" altLang="sr-Latn-RS" dirty="0" smtClean="0"/>
              <a:t>NI</a:t>
            </a:r>
            <a:r>
              <a:rPr lang="en-US" altLang="sr-Latn-RS" dirty="0" smtClean="0"/>
              <a:t>H RESURSA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600" dirty="0" smtClean="0"/>
              <a:t>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 smtClean="0"/>
              <a:t>mo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poslu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iti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kao</a:t>
            </a:r>
            <a:r>
              <a:rPr lang="en-US" altLang="sr-Latn-RS" sz="3600" dirty="0" smtClean="0"/>
              <a:t> instrument </a:t>
            </a:r>
            <a:r>
              <a:rPr lang="en-US" altLang="sr-Latn-RS" sz="3600" dirty="0" err="1" smtClean="0"/>
              <a:t>optimalne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alokacije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privrednih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finansijskih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resursa</a:t>
            </a:r>
            <a:r>
              <a:rPr lang="en-US" altLang="sr-Latn-RS" sz="3600" dirty="0" smtClean="0"/>
              <a:t>.</a:t>
            </a:r>
          </a:p>
          <a:p>
            <a:pPr algn="just"/>
            <a:r>
              <a:rPr lang="en-US" altLang="sr-Latn-RS" sz="3600" dirty="0" err="1" smtClean="0"/>
              <a:t>Tr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i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mehanizam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imperfektnost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stobodne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konkurencije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savremenim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uslovima</a:t>
            </a:r>
            <a:r>
              <a:rPr lang="en-US" altLang="sr-Latn-RS" sz="3600" b="1" dirty="0" smtClean="0"/>
              <a:t> </a:t>
            </a:r>
            <a:r>
              <a:rPr lang="en-US" altLang="sr-Latn-RS" sz="3600" dirty="0" err="1" smtClean="0"/>
              <a:t>nije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mogu</a:t>
            </a:r>
            <a:r>
              <a:rPr lang="sr-Latn-ME" altLang="sr-Latn-RS" sz="3600" dirty="0" smtClean="0"/>
              <a:t>ć</a:t>
            </a:r>
            <a:r>
              <a:rPr lang="en-US" altLang="sr-Latn-RS" sz="3600" dirty="0" err="1" smtClean="0"/>
              <a:t>nosti</a:t>
            </a:r>
            <a:r>
              <a:rPr lang="en-US" altLang="sr-Latn-RS" sz="3600" dirty="0" smtClean="0"/>
              <a:t> da </a:t>
            </a:r>
            <a:r>
              <a:rPr lang="en-US" altLang="sr-Latn-RS" sz="3600" dirty="0" err="1" smtClean="0"/>
              <a:t>os</a:t>
            </a:r>
            <a:r>
              <a:rPr lang="sr-Latn-ME" altLang="sr-Latn-RS" sz="3600" dirty="0" smtClean="0"/>
              <a:t>i</a:t>
            </a:r>
            <a:r>
              <a:rPr lang="en-US" altLang="sr-Latn-RS" sz="3600" dirty="0" err="1" smtClean="0"/>
              <a:t>gura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uravnote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en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ekonomski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razvoj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/>
            <a:r>
              <a:rPr lang="en-US" altLang="sr-Latn-RS" sz="3600" dirty="0" err="1" smtClean="0"/>
              <a:t>Korektivna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intervencija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javne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vlasti</a:t>
            </a:r>
            <a:r>
              <a:rPr lang="en-US" altLang="sr-Latn-RS" sz="3600" dirty="0" smtClean="0"/>
              <a:t> name</a:t>
            </a:r>
            <a:r>
              <a:rPr lang="sl-SI" altLang="sr-Latn-RS" sz="3600" dirty="0"/>
              <a:t>ć</a:t>
            </a:r>
            <a:r>
              <a:rPr lang="en-US" altLang="sr-Latn-RS" sz="3600" dirty="0" smtClean="0"/>
              <a:t>e se </a:t>
            </a:r>
            <a:r>
              <a:rPr lang="en-US" altLang="sr-Latn-RS" sz="3600" dirty="0" err="1" smtClean="0"/>
              <a:t>kao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neophodnost</a:t>
            </a:r>
            <a:r>
              <a:rPr lang="en-US" altLang="sr-Latn-RS" sz="3600" dirty="0" smtClean="0"/>
              <a:t>, a </a:t>
            </a:r>
            <a:r>
              <a:rPr lang="en-US" altLang="sr-Latn-RS" sz="3600" dirty="0" err="1" smtClean="0"/>
              <a:t>pr</a:t>
            </a:r>
            <a:r>
              <a:rPr lang="sl-SI" altLang="sr-Latn-RS" sz="3600" dirty="0" smtClean="0"/>
              <a:t>ij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svega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radi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prevladavanja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neefikasnosti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</a:t>
            </a:r>
            <a:r>
              <a:rPr lang="sl-SI" altLang="sr-Latn-RS" sz="3600" dirty="0"/>
              <a:t>ž</a:t>
            </a:r>
            <a:r>
              <a:rPr lang="sl-SI" altLang="sr-Latn-RS" sz="3600" dirty="0" smtClean="0"/>
              <a:t>i</a:t>
            </a:r>
            <a:r>
              <a:rPr lang="en-US" altLang="sr-Latn-RS" sz="3600" dirty="0" smtClean="0"/>
              <a:t>nog </a:t>
            </a:r>
            <a:r>
              <a:rPr lang="en-US" altLang="sr-Latn-RS" sz="3600" dirty="0" err="1" smtClean="0"/>
              <a:t>mehanizma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otklanjanja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negativnih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posl</a:t>
            </a:r>
            <a:r>
              <a:rPr lang="sl-SI" altLang="sr-Latn-RS" sz="3600" dirty="0" smtClean="0"/>
              <a:t>j</a:t>
            </a:r>
            <a:r>
              <a:rPr lang="en-US" altLang="sr-Latn-RS" sz="3600" dirty="0" smtClean="0"/>
              <a:t>e</a:t>
            </a:r>
            <a:r>
              <a:rPr lang="sl-SI" altLang="sr-Latn-RS" sz="3600" dirty="0" smtClean="0"/>
              <a:t>di</a:t>
            </a:r>
            <a:r>
              <a:rPr lang="en-US" altLang="sr-Latn-RS" sz="3600" dirty="0" smtClean="0"/>
              <a:t>ca </a:t>
            </a:r>
            <a:r>
              <a:rPr lang="en-US" altLang="sr-Latn-RS" sz="3600" dirty="0" err="1" smtClean="0"/>
              <a:t>njegovog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delovanja</a:t>
            </a:r>
            <a:r>
              <a:rPr lang="en-US" altLang="sr-Latn-RS" sz="3600" dirty="0" smtClean="0"/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en-US" altLang="sr-Latn-RS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13071084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4096" y="1184856"/>
            <a:ext cx="10619704" cy="4992107"/>
          </a:xfrm>
        </p:spPr>
        <p:txBody>
          <a:bodyPr/>
          <a:lstStyle/>
          <a:p>
            <a:pPr algn="just" eaLnBrk="1" hangingPunct="1"/>
            <a:r>
              <a:rPr lang="en-US" altLang="sr-Latn-RS" sz="3600" dirty="0" err="1" smtClean="0"/>
              <a:t>Javni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sektor</a:t>
            </a:r>
            <a:r>
              <a:rPr lang="en-US" altLang="sr-Latn-RS" sz="3600" dirty="0" smtClean="0"/>
              <a:t> 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esto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usm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erava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sredstva</a:t>
            </a:r>
            <a:r>
              <a:rPr lang="en-US" altLang="sr-Latn-RS" sz="3600" dirty="0" smtClean="0"/>
              <a:t> u one </a:t>
            </a:r>
            <a:r>
              <a:rPr lang="en-US" altLang="sr-Latn-RS" sz="3600" dirty="0" err="1" smtClean="0"/>
              <a:t>grane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podru</a:t>
            </a:r>
            <a:r>
              <a:rPr lang="sl-SI" altLang="sr-Latn-RS" sz="3600" dirty="0"/>
              <a:t>č</a:t>
            </a:r>
            <a:r>
              <a:rPr lang="sl-SI" altLang="sr-Latn-RS" sz="3600" dirty="0" smtClean="0"/>
              <a:t>j</a:t>
            </a:r>
            <a:r>
              <a:rPr lang="en-US" altLang="sr-Latn-RS" sz="3600" dirty="0" smtClean="0"/>
              <a:t>a, </a:t>
            </a:r>
            <a:r>
              <a:rPr lang="en-US" altLang="sr-Latn-RS" sz="3600" dirty="0" err="1" smtClean="0"/>
              <a:t>gd</a:t>
            </a:r>
            <a:r>
              <a:rPr lang="sl-SI" altLang="sr-Latn-RS" sz="3600" dirty="0" smtClean="0"/>
              <a:t>j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 smtClean="0"/>
              <a:t>privatni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kapital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motivisan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profitom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</a:t>
            </a:r>
            <a:r>
              <a:rPr lang="sl-SI" altLang="sr-Latn-RS" sz="3600" dirty="0"/>
              <a:t>ž</a:t>
            </a:r>
            <a:r>
              <a:rPr lang="sl-SI" altLang="sr-Latn-RS" sz="3600" dirty="0" smtClean="0"/>
              <a:t>is</a:t>
            </a:r>
            <a:r>
              <a:rPr lang="en-US" altLang="sr-Latn-RS" sz="3600" dirty="0" smtClean="0"/>
              <a:t>tem ne bi </a:t>
            </a:r>
            <a:r>
              <a:rPr lang="en-US" altLang="sr-Latn-RS" sz="3600" dirty="0" err="1" smtClean="0"/>
              <a:t>nikada</a:t>
            </a:r>
            <a:r>
              <a:rPr lang="en-US" altLang="sr-Latn-RS" sz="3600" dirty="0" smtClean="0"/>
              <a:t> do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ao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err="1" smtClean="0"/>
              <a:t>Dr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ava </a:t>
            </a:r>
            <a:r>
              <a:rPr lang="en-US" altLang="sr-Latn-RS" sz="3600" dirty="0" err="1" smtClean="0"/>
              <a:t>direktno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preuzima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sebe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organizovanje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pojedinih</a:t>
            </a:r>
            <a:r>
              <a:rPr lang="en-US" altLang="sr-Latn-RS" sz="3600" dirty="0" smtClean="0"/>
              <a:t> 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elatnosti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proizvodnje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istra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ivanja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razvoja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infrastrukture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dr. </a:t>
            </a:r>
            <a:endParaRPr lang="sr-Latn-ME" altLang="sr-Latn-RS" sz="3600" dirty="0" smtClean="0"/>
          </a:p>
          <a:p>
            <a:pPr algn="just" eaLnBrk="1" hangingPunct="1"/>
            <a:r>
              <a:rPr lang="en-US" altLang="sr-Latn-RS" sz="3600" dirty="0" err="1" smtClean="0"/>
              <a:t>Poznata</a:t>
            </a:r>
            <a:r>
              <a:rPr lang="en-US" altLang="sr-Latn-RS" sz="3600" dirty="0" smtClean="0"/>
              <a:t> R</a:t>
            </a:r>
            <a:r>
              <a:rPr lang="sl-SI" altLang="sr-Latn-RS" sz="3600" dirty="0" smtClean="0"/>
              <a:t>uz</a:t>
            </a:r>
            <a:r>
              <a:rPr lang="en-US" altLang="sr-Latn-RS" sz="3600" dirty="0" err="1" smtClean="0"/>
              <a:t>veltova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potitika</a:t>
            </a:r>
            <a:r>
              <a:rPr lang="en-US" altLang="sr-Latn-RS" sz="3600" dirty="0" smtClean="0"/>
              <a:t> New </a:t>
            </a:r>
            <a:r>
              <a:rPr lang="en-US" altLang="sr-Latn-RS" sz="3600" dirty="0" err="1" smtClean="0"/>
              <a:t>Deala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najbolji</a:t>
            </a:r>
            <a:r>
              <a:rPr lang="en-US" altLang="sr-Latn-RS" sz="3600" i="1" dirty="0" smtClean="0"/>
              <a:t> </a:t>
            </a:r>
            <a:r>
              <a:rPr lang="sl-SI" altLang="sr-Latn-RS" sz="3600" i="1" dirty="0" smtClean="0"/>
              <a:t>j</a:t>
            </a:r>
            <a:r>
              <a:rPr lang="en-US" altLang="sr-Latn-RS" sz="3600" dirty="0" smtClean="0"/>
              <a:t>e prim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er</a:t>
            </a:r>
            <a:r>
              <a:rPr lang="en-US" altLang="sr-Latn-RS" sz="3600" dirty="0" smtClean="0"/>
              <a:t> a</a:t>
            </a:r>
            <a:r>
              <a:rPr lang="sl-SI" altLang="sr-Latn-RS" sz="3600" dirty="0" smtClean="0"/>
              <a:t>l</a:t>
            </a:r>
            <a:r>
              <a:rPr lang="en-US" altLang="sr-Latn-RS" sz="3600" dirty="0" err="1" smtClean="0"/>
              <a:t>okacione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funkcije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javne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vlasti</a:t>
            </a:r>
            <a:r>
              <a:rPr lang="en-US" altLang="sr-Latn-RS" sz="3600" dirty="0" smtClean="0"/>
              <a:t>. </a:t>
            </a:r>
            <a:endParaRPr lang="en-US" altLang="sr-Latn-RS" sz="3600" dirty="0"/>
          </a:p>
          <a:p>
            <a:pPr eaLnBrk="1" hangingPunct="1"/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147039848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611" y="901521"/>
            <a:ext cx="10568189" cy="527544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sr-Latn-RS" sz="3600" dirty="0"/>
              <a:t>Danas </a:t>
            </a:r>
            <a:r>
              <a:rPr lang="en-US" altLang="sr-Latn-RS" sz="3600" dirty="0" err="1" smtClean="0"/>
              <a:t>ve</a:t>
            </a:r>
            <a:r>
              <a:rPr lang="sl-SI" altLang="sr-Latn-RS" sz="3600" dirty="0" smtClean="0"/>
              <a:t>ć</a:t>
            </a:r>
            <a:r>
              <a:rPr lang="en-US" altLang="sr-Latn-RS" sz="3600" dirty="0" err="1" smtClean="0"/>
              <a:t>ina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zemalja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primenjuje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razli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ite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oblike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intervencija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kroz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/>
              <a:t>koji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imaju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tipi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no </a:t>
            </a:r>
            <a:r>
              <a:rPr lang="en-US" altLang="sr-Latn-RS" sz="3600" dirty="0" err="1"/>
              <a:t>alokacioni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karakter</a:t>
            </a:r>
            <a:r>
              <a:rPr lang="en-US" altLang="sr-Latn-RS" sz="3600" dirty="0"/>
              <a:t>. </a:t>
            </a:r>
          </a:p>
          <a:p>
            <a:pPr algn="just" eaLnBrk="1" hangingPunct="1">
              <a:lnSpc>
                <a:spcPct val="72000"/>
              </a:lnSpc>
            </a:pPr>
            <a:r>
              <a:rPr lang="en-US" altLang="sr-Latn-RS" sz="3600" dirty="0"/>
              <a:t>Vid</a:t>
            </a:r>
            <a:r>
              <a:rPr lang="sl-SI" altLang="sr-Latn-RS" sz="3600" dirty="0"/>
              <a:t>j</a:t>
            </a:r>
            <a:r>
              <a:rPr lang="en-US" altLang="sr-Latn-RS" sz="3600" dirty="0" err="1"/>
              <a:t>eli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sm</a:t>
            </a:r>
            <a:r>
              <a:rPr lang="sl-SI" altLang="sr-Latn-RS" sz="3600" dirty="0"/>
              <a:t>o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ve</a:t>
            </a:r>
            <a:r>
              <a:rPr lang="sl-SI" altLang="sr-Latn-RS" sz="3600" dirty="0" smtClean="0"/>
              <a:t>ć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da u </a:t>
            </a:r>
            <a:r>
              <a:rPr lang="en-US" altLang="sr-Latn-RS" sz="3600" dirty="0" err="1"/>
              <a:t>ukup</a:t>
            </a:r>
            <a:r>
              <a:rPr lang="sl-SI" altLang="sr-Latn-RS" sz="3600" dirty="0"/>
              <a:t>i</a:t>
            </a:r>
            <a:r>
              <a:rPr lang="en-US" altLang="sr-Latn-RS" sz="3600" dirty="0"/>
              <a:t>m </a:t>
            </a:r>
            <a:r>
              <a:rPr lang="en-US" altLang="sr-Latn-RS" sz="3600" dirty="0" err="1"/>
              <a:t>nabavkama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avionske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industrije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vojne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industrije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dr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ava u</a:t>
            </a:r>
            <a:r>
              <a:rPr lang="sl-SI" altLang="sr-Latn-RS" sz="3600" dirty="0" smtClean="0"/>
              <a:t>č</a:t>
            </a:r>
            <a:r>
              <a:rPr lang="en-US" altLang="sr-Latn-RS" sz="3600" dirty="0" err="1" smtClean="0"/>
              <a:t>estvuje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s </a:t>
            </a:r>
            <a:r>
              <a:rPr lang="sr-Latn-ME" altLang="sr-Latn-RS" sz="3600" dirty="0" smtClean="0"/>
              <a:t>(</a:t>
            </a:r>
            <a:r>
              <a:rPr lang="en-US" altLang="sr-Latn-RS" sz="3600" dirty="0" smtClean="0"/>
              <a:t>86,7%</a:t>
            </a:r>
            <a:r>
              <a:rPr lang="sr-Latn-ME" altLang="sr-Latn-RS" sz="3600" dirty="0" smtClean="0"/>
              <a:t>)</a:t>
            </a:r>
            <a:r>
              <a:rPr lang="en-US" altLang="sr-Latn-RS" sz="3600" dirty="0" smtClean="0"/>
              <a:t>, </a:t>
            </a:r>
            <a:r>
              <a:rPr lang="en-US" altLang="sr-Latn-RS" sz="3600" dirty="0"/>
              <a:t>radio </a:t>
            </a:r>
            <a:r>
              <a:rPr lang="en-US" altLang="sr-Latn-RS" sz="3600" dirty="0" err="1"/>
              <a:t>industrije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sredstva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veza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sa</a:t>
            </a:r>
            <a:r>
              <a:rPr lang="sl-SI" altLang="sr-Latn-RS" sz="3600" dirty="0"/>
              <a:t> </a:t>
            </a:r>
            <a:r>
              <a:rPr lang="sl-SI" altLang="sr-Latn-RS" sz="3600" dirty="0" smtClean="0"/>
              <a:t>(</a:t>
            </a:r>
            <a:r>
              <a:rPr lang="en-US" altLang="sr-Latn-RS" sz="3600" dirty="0" smtClean="0"/>
              <a:t>40,7%</a:t>
            </a:r>
            <a:r>
              <a:rPr lang="sr-Latn-ME" altLang="sr-Latn-RS" sz="3600" dirty="0" smtClean="0"/>
              <a:t>)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/>
              <a:t>dok</a:t>
            </a:r>
            <a:r>
              <a:rPr lang="en-US" altLang="sr-Latn-RS" sz="3600" dirty="0"/>
              <a:t> u </a:t>
            </a:r>
            <a:r>
              <a:rPr lang="en-US" altLang="sr-Latn-RS" sz="3600" dirty="0" err="1"/>
              <a:t>novoj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stambenoj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izgradnji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nau</a:t>
            </a:r>
            <a:r>
              <a:rPr lang="sl-SI" altLang="sr-Latn-RS" sz="3600" dirty="0" smtClean="0"/>
              <a:t>č</a:t>
            </a:r>
            <a:r>
              <a:rPr lang="en-US" altLang="sr-Latn-RS" sz="3600" dirty="0" smtClean="0"/>
              <a:t>no-</a:t>
            </a:r>
            <a:r>
              <a:rPr lang="en-US" altLang="sr-Latn-RS" sz="3600" dirty="0" err="1" smtClean="0"/>
              <a:t>istra</a:t>
            </a:r>
            <a:r>
              <a:rPr lang="sl-SI" altLang="sr-Latn-RS" sz="3600" dirty="0"/>
              <a:t>z</a:t>
            </a:r>
            <a:r>
              <a:rPr lang="en-US" altLang="sr-Latn-RS" sz="3600" dirty="0" err="1"/>
              <a:t>va</a:t>
            </a:r>
            <a:r>
              <a:rPr lang="sl-SI" altLang="sr-Latn-RS" sz="3600" dirty="0"/>
              <a:t>cki</a:t>
            </a:r>
            <a:r>
              <a:rPr lang="en-US" altLang="sr-Latn-RS" sz="3600" dirty="0"/>
              <a:t>m </a:t>
            </a:r>
            <a:r>
              <a:rPr lang="en-US" altLang="sr-Latn-RS" sz="3600" dirty="0" err="1"/>
              <a:t>radovima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sa</a:t>
            </a:r>
            <a:r>
              <a:rPr lang="en-US" altLang="sr-Latn-RS" sz="3600" dirty="0"/>
              <a:t> </a:t>
            </a:r>
            <a:r>
              <a:rPr lang="sr-Latn-ME" altLang="sr-Latn-RS" sz="3600" dirty="0" smtClean="0"/>
              <a:t>(</a:t>
            </a:r>
            <a:r>
              <a:rPr lang="en-US" altLang="sr-Latn-RS" sz="3600" dirty="0" smtClean="0"/>
              <a:t>70-8</a:t>
            </a:r>
            <a:r>
              <a:rPr lang="sl-SI" altLang="sr-Latn-RS" sz="3600" dirty="0"/>
              <a:t>5</a:t>
            </a:r>
            <a:r>
              <a:rPr lang="sl-SI" altLang="sr-Latn-RS" sz="3600" dirty="0" smtClean="0"/>
              <a:t>%)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72000"/>
              </a:lnSpc>
            </a:pP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/>
              <a:t>preko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javnih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zbog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navedenih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razloga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dovodi</a:t>
            </a:r>
            <a:r>
              <a:rPr lang="en-US" altLang="sr-Latn-RS" sz="3600" dirty="0"/>
              <a:t> do </a:t>
            </a:r>
            <a:r>
              <a:rPr lang="en-US" altLang="sr-Latn-RS" sz="3600" dirty="0" err="1"/>
              <a:t>alokacije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radne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snage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kapaciteta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ene</a:t>
            </a:r>
            <a:r>
              <a:rPr lang="sl-SI" altLang="sr-Latn-RS" sz="3600" dirty="0"/>
              <a:t>r</a:t>
            </a:r>
            <a:r>
              <a:rPr lang="en-US" altLang="sr-Latn-RS" sz="3600" dirty="0" err="1"/>
              <a:t>gije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dr.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time d</a:t>
            </a:r>
            <a:r>
              <a:rPr lang="sl-SI" altLang="sr-Latn-RS" sz="3600" dirty="0"/>
              <a:t>j</a:t>
            </a:r>
            <a:r>
              <a:rPr lang="en-US" altLang="sr-Latn-RS" sz="3600" dirty="0"/>
              <a:t>e</a:t>
            </a:r>
            <a:r>
              <a:rPr lang="sl-SI" altLang="sr-Latn-RS" sz="3600" dirty="0"/>
              <a:t>l</a:t>
            </a:r>
            <a:r>
              <a:rPr lang="en-US" altLang="sr-Latn-RS" sz="3600" dirty="0" err="1"/>
              <a:t>uje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na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strukturu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razvoja</a:t>
            </a:r>
            <a:r>
              <a:rPr lang="en-US" altLang="sr-Latn-R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56441025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0927" y="718042"/>
            <a:ext cx="10515600" cy="4351338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72000"/>
              </a:lnSpc>
            </a:pPr>
            <a:r>
              <a:rPr lang="en-US" altLang="sr-Latn-RS" sz="3600" dirty="0" err="1" smtClean="0"/>
              <a:t>Poznati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slu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ajevi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izgradnje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celokupnih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gradova</a:t>
            </a:r>
            <a:r>
              <a:rPr lang="en-US" altLang="sr-Latn-RS" sz="3600" dirty="0" smtClean="0"/>
              <a:t> (</a:t>
            </a:r>
            <a:r>
              <a:rPr lang="en-US" altLang="sr-Latn-RS" sz="3600" dirty="0" err="1" smtClean="0"/>
              <a:t>npr</a:t>
            </a:r>
            <a:r>
              <a:rPr lang="en-US" altLang="sr-Latn-RS" sz="3600" dirty="0" smtClean="0"/>
              <a:t>. </a:t>
            </a:r>
            <a:r>
              <a:rPr lang="en-US" altLang="sr-Latn-RS" sz="3600" dirty="0" err="1" smtClean="0"/>
              <a:t>Brazilija</a:t>
            </a:r>
            <a:r>
              <a:rPr lang="en-US" altLang="sr-Latn-RS" sz="3600" dirty="0" smtClean="0"/>
              <a:t>), da bi se </a:t>
            </a:r>
            <a:r>
              <a:rPr lang="en-US" altLang="sr-Latn-RS" sz="3600" dirty="0" err="1" smtClean="0"/>
              <a:t>prem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estili</a:t>
            </a:r>
            <a:r>
              <a:rPr lang="en-US" altLang="sr-Latn-RS" sz="3600" dirty="0" smtClean="0"/>
              <a:t> rad</a:t>
            </a:r>
            <a:r>
              <a:rPr lang="sl-SI" altLang="sr-Latn-RS" sz="3600" dirty="0" smtClean="0"/>
              <a:t>n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ljudski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resursi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druga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podru</a:t>
            </a:r>
            <a:r>
              <a:rPr lang="sl-SI" altLang="sr-Latn-RS" sz="3600" dirty="0"/>
              <a:t>č</a:t>
            </a:r>
            <a:r>
              <a:rPr lang="en-US" altLang="sr-Latn-RS" sz="3600" dirty="0" smtClean="0"/>
              <a:t>ja, 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to p</a:t>
            </a:r>
            <a:r>
              <a:rPr lang="sl-SI" altLang="sr-Latn-RS" sz="3600" dirty="0" smtClean="0"/>
              <a:t>ri</a:t>
            </a:r>
            <a:r>
              <a:rPr lang="en-US" altLang="sr-Latn-RS" sz="3600" dirty="0" err="1" smtClean="0"/>
              <a:t>vatni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kapital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motivisan</a:t>
            </a:r>
            <a:r>
              <a:rPr lang="en-US" altLang="sr-Latn-RS" sz="3600" dirty="0" smtClean="0"/>
              <a:t> profit</a:t>
            </a:r>
            <a:r>
              <a:rPr lang="sr-Latn-ME" altLang="sr-Latn-RS" sz="3600" dirty="0" smtClean="0"/>
              <a:t>o</a:t>
            </a:r>
            <a:r>
              <a:rPr lang="en-US" altLang="sr-Latn-RS" sz="3600" dirty="0" smtClean="0"/>
              <a:t>m, </a:t>
            </a:r>
            <a:r>
              <a:rPr lang="sl-SI" altLang="sr-Latn-RS" sz="3600" dirty="0" smtClean="0"/>
              <a:t>n</a:t>
            </a:r>
            <a:r>
              <a:rPr lang="en-US" altLang="sr-Latn-RS" sz="3600" dirty="0" err="1" smtClean="0"/>
              <a:t>ikada</a:t>
            </a:r>
            <a:r>
              <a:rPr lang="en-US" altLang="sr-Latn-RS" sz="3600" dirty="0" smtClean="0"/>
              <a:t> ne bi u</a:t>
            </a:r>
            <a:r>
              <a:rPr lang="sl-SI" altLang="sr-Latn-RS" sz="3600" dirty="0"/>
              <a:t>č</a:t>
            </a:r>
            <a:r>
              <a:rPr lang="en-US" altLang="sr-Latn-RS" sz="3600" dirty="0" err="1" smtClean="0"/>
              <a:t>inio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72000"/>
              </a:lnSpc>
            </a:pPr>
            <a:r>
              <a:rPr lang="en-US" altLang="sr-Latn-RS" sz="3600" dirty="0" smtClean="0"/>
              <a:t>S </a:t>
            </a:r>
            <a:r>
              <a:rPr lang="en-US" altLang="sr-Latn-RS" sz="3600" dirty="0" err="1" smtClean="0"/>
              <a:t>druge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strane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izgradnja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modernih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saobradajnica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aerodroma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luka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drugih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javnih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postrojenja</a:t>
            </a:r>
            <a:r>
              <a:rPr lang="en-US" altLang="sr-Latn-RS" sz="3600" dirty="0" smtClean="0"/>
              <a:t>, s </a:t>
            </a:r>
            <a:r>
              <a:rPr lang="en-US" altLang="sr-Latn-RS" sz="3600" dirty="0" err="1" smtClean="0"/>
              <a:t>visokim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tro</a:t>
            </a:r>
            <a:r>
              <a:rPr lang="sl-SI" altLang="sr-Latn-RS" sz="3600" dirty="0"/>
              <a:t>š</a:t>
            </a:r>
            <a:r>
              <a:rPr lang="en-US" altLang="sr-Latn-RS" sz="3600" dirty="0" err="1" smtClean="0"/>
              <a:t>kovima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ulo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enim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sredstvima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prebacuje</a:t>
            </a:r>
            <a:r>
              <a:rPr lang="en-US" altLang="sr-Latn-RS" sz="3600" dirty="0" smtClean="0"/>
              <a:t> se </a:t>
            </a:r>
            <a:r>
              <a:rPr lang="en-US" altLang="sr-Latn-RS" sz="3600" dirty="0" err="1" smtClean="0"/>
              <a:t>uglavnom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javna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sredstva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72000"/>
              </a:lnSpc>
            </a:pPr>
            <a:r>
              <a:rPr lang="en-US" altLang="sr-Latn-RS" sz="3600" dirty="0" smtClean="0"/>
              <a:t>Time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 </a:t>
            </a:r>
            <a:r>
              <a:rPr lang="en-US" altLang="sr-Latn-RS" sz="3600" dirty="0" err="1" smtClean="0"/>
              <a:t>dobija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uz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stabilizacionu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sve</a:t>
            </a:r>
            <a:r>
              <a:rPr lang="en-US" altLang="sr-Latn-RS" sz="3600" dirty="0" smtClean="0"/>
              <a:t> ja</a:t>
            </a:r>
            <a:r>
              <a:rPr lang="sl-SI" altLang="sr-Latn-RS" sz="3600" dirty="0"/>
              <a:t>č</a:t>
            </a:r>
            <a:r>
              <a:rPr lang="sl-SI" altLang="sr-Latn-RS" sz="3600" dirty="0" smtClean="0"/>
              <a:t>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izra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enu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alokacionu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funkciju</a:t>
            </a:r>
            <a:r>
              <a:rPr lang="en-US" altLang="sr-Latn-RS" sz="3600" dirty="0" smtClean="0"/>
              <a:t> u </a:t>
            </a:r>
            <a:r>
              <a:rPr lang="en-US" altLang="sr-Latn-RS" sz="3600" dirty="0" err="1" smtClean="0"/>
              <a:t>privredi</a:t>
            </a:r>
            <a:r>
              <a:rPr lang="en-US" altLang="sr-Latn-RS" sz="3600" dirty="0" smtClean="0"/>
              <a:t>. </a:t>
            </a:r>
            <a:endParaRPr lang="sr-Latn-ME" altLang="sr-Latn-RS" sz="3600" dirty="0" smtClean="0"/>
          </a:p>
          <a:p>
            <a:pPr algn="just" eaLnBrk="1" hangingPunct="1">
              <a:lnSpc>
                <a:spcPct val="72000"/>
              </a:lnSpc>
            </a:pPr>
            <a:r>
              <a:rPr lang="sr-Latn-ME" altLang="sr-Latn-RS" sz="3600" dirty="0" smtClean="0"/>
              <a:t>KRAJ!</a:t>
            </a:r>
            <a:endParaRPr lang="en-US" altLang="sr-Latn-RS" sz="3600" dirty="0" smtClean="0"/>
          </a:p>
          <a:p>
            <a:pPr eaLnBrk="1" hangingPunct="1"/>
            <a:endParaRPr lang="en-US" altLang="sr-Latn-RS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95627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1369" y="785611"/>
            <a:ext cx="10542431" cy="5391352"/>
          </a:xfrm>
        </p:spPr>
        <p:txBody>
          <a:bodyPr>
            <a:normAutofit/>
          </a:bodyPr>
          <a:lstStyle/>
          <a:p>
            <a:pPr marL="609600" indent="-609600" algn="just"/>
            <a:r>
              <a:rPr lang="en-US" altLang="sr-Latn-RS" sz="3600" dirty="0" err="1"/>
              <a:t>Dakle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kod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planiranja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prihoda</a:t>
            </a:r>
            <a:r>
              <a:rPr lang="en-US" altLang="sr-Latn-RS" sz="3600" dirty="0"/>
              <a:t> i </a:t>
            </a:r>
            <a:r>
              <a:rPr lang="en-US" altLang="sr-Latn-RS" sz="3600" dirty="0" err="1"/>
              <a:t>rashoda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mo</a:t>
            </a:r>
            <a:r>
              <a:rPr lang="sr-Latn-ME" altLang="sr-Latn-RS" sz="3600" dirty="0" smtClean="0"/>
              <a:t>že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se </a:t>
            </a:r>
            <a:r>
              <a:rPr lang="en-US" altLang="sr-Latn-RS" sz="3600" dirty="0" err="1"/>
              <a:t>po</a:t>
            </a:r>
            <a:r>
              <a:rPr lang="sr-Latn-ME" altLang="sr-Latn-RS" sz="3600" dirty="0"/>
              <a:t>ć</a:t>
            </a:r>
            <a:r>
              <a:rPr lang="en-US" altLang="sr-Latn-RS" sz="3600" dirty="0"/>
              <a:t>i od </a:t>
            </a:r>
            <a:r>
              <a:rPr lang="en-US" altLang="sr-Latn-RS" sz="3600" dirty="0" err="1"/>
              <a:t>nekih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ranijih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</a:t>
            </a:r>
            <a:r>
              <a:rPr lang="sl-SI" altLang="sr-Latn-RS" sz="3600" dirty="0" smtClean="0"/>
              <a:t>sč</a:t>
            </a:r>
            <a:r>
              <a:rPr lang="en-US" altLang="sr-Latn-RS" sz="3600" dirty="0" err="1" smtClean="0"/>
              <a:t>lanjivanja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problema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prioriteta</a:t>
            </a:r>
            <a:r>
              <a:rPr lang="en-US" altLang="sr-Latn-RS" sz="3600" dirty="0"/>
              <a:t>, </a:t>
            </a:r>
            <a:r>
              <a:rPr lang="en-US" altLang="sr-Latn-RS" sz="3600" dirty="0" err="1"/>
              <a:t>strukture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rashoda</a:t>
            </a:r>
            <a:r>
              <a:rPr lang="en-US" altLang="sr-Latn-RS" sz="3600" dirty="0"/>
              <a:t> i p</a:t>
            </a:r>
            <a:r>
              <a:rPr lang="sl-SI" altLang="sr-Latn-RS" sz="3600" dirty="0"/>
              <a:t>r</a:t>
            </a:r>
            <a:r>
              <a:rPr lang="en-US" altLang="sr-Latn-RS" sz="3600" dirty="0" err="1"/>
              <a:t>hoda</a:t>
            </a:r>
            <a:r>
              <a:rPr lang="en-US" altLang="sr-Latn-RS" sz="3600" dirty="0"/>
              <a:t> i toga </a:t>
            </a:r>
            <a:r>
              <a:rPr lang="sl-SI" altLang="sr-Latn-RS" sz="3600" dirty="0" smtClean="0"/>
              <a:t>š</a:t>
            </a:r>
            <a:r>
              <a:rPr lang="en-US" altLang="sr-Latn-RS" sz="3600" dirty="0" smtClean="0"/>
              <a:t>ta </a:t>
            </a:r>
            <a:r>
              <a:rPr lang="en-US" altLang="sr-Latn-RS" sz="3600" dirty="0"/>
              <a:t>se 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eli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pos</a:t>
            </a:r>
            <a:r>
              <a:rPr lang="sl-SI" altLang="sr-Latn-RS" sz="3600" dirty="0"/>
              <a:t>tić</a:t>
            </a:r>
            <a:r>
              <a:rPr lang="en-US" altLang="sr-Latn-RS" sz="3600" dirty="0"/>
              <a:t>i </a:t>
            </a:r>
            <a:r>
              <a:rPr lang="sl-SI" altLang="sr-Latn-RS" sz="3600" dirty="0"/>
              <a:t>b</a:t>
            </a:r>
            <a:r>
              <a:rPr lang="en-US" altLang="sr-Latn-RS" sz="3600" dirty="0" err="1" smtClean="0"/>
              <a:t>ud</a:t>
            </a:r>
            <a:r>
              <a:rPr lang="sl-SI" altLang="sr-Latn-RS" sz="3600" dirty="0" smtClean="0"/>
              <a:t>ž</a:t>
            </a:r>
            <a:r>
              <a:rPr lang="en-US" altLang="sr-Latn-RS" sz="3600" dirty="0" err="1" smtClean="0"/>
              <a:t>etom</a:t>
            </a:r>
            <a:r>
              <a:rPr lang="en-US" altLang="sr-Latn-RS" sz="3600" dirty="0" smtClean="0"/>
              <a:t> </a:t>
            </a:r>
            <a:r>
              <a:rPr lang="en-US" altLang="sr-Latn-RS" sz="3600" dirty="0"/>
              <a:t>u </a:t>
            </a:r>
            <a:r>
              <a:rPr lang="en-US" altLang="sr-Latn-RS" sz="3600" dirty="0" err="1"/>
              <a:t>toj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godini</a:t>
            </a:r>
            <a:r>
              <a:rPr lang="en-US" altLang="sr-Latn-RS" sz="3600" dirty="0"/>
              <a:t>. </a:t>
            </a:r>
            <a:endParaRPr lang="sr-Latn-ME" altLang="sr-Latn-RS" sz="3600" dirty="0" smtClean="0"/>
          </a:p>
          <a:p>
            <a:pPr marL="609600" indent="-609600" algn="just"/>
            <a:r>
              <a:rPr lang="en-US" altLang="sr-Latn-RS" sz="3600" dirty="0" err="1" smtClean="0"/>
              <a:t>Ovd</a:t>
            </a:r>
            <a:r>
              <a:rPr lang="sr-Latn-ME" altLang="sr-Latn-RS" sz="3600" dirty="0" smtClean="0"/>
              <a:t>j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/>
              <a:t>treba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imati</a:t>
            </a:r>
            <a:r>
              <a:rPr lang="en-US" altLang="sr-Latn-RS" sz="3600" dirty="0"/>
              <a:t> u </a:t>
            </a:r>
            <a:r>
              <a:rPr lang="en-US" altLang="sr-Latn-RS" sz="3600" dirty="0" err="1"/>
              <a:t>vidu</a:t>
            </a:r>
            <a:r>
              <a:rPr lang="en-US" altLang="sr-Latn-RS" sz="3600" dirty="0"/>
              <a:t>:	</a:t>
            </a:r>
          </a:p>
          <a:p>
            <a:pPr marL="990600" lvl="1" indent="-533400" algn="just">
              <a:buFontTx/>
              <a:buAutoNum type="alphaLcParenR"/>
            </a:pPr>
            <a:r>
              <a:rPr lang="en-US" altLang="sr-Latn-RS" sz="3600" dirty="0" err="1" smtClean="0"/>
              <a:t>Odre</a:t>
            </a:r>
            <a:r>
              <a:rPr lang="sr-Latn-ME" altLang="sr-Latn-RS" sz="3600" dirty="0" smtClean="0"/>
              <a:t>đ</a:t>
            </a:r>
            <a:r>
              <a:rPr lang="en-US" altLang="sr-Latn-RS" sz="3600" dirty="0" err="1" smtClean="0"/>
              <a:t>vanje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strukture</a:t>
            </a:r>
            <a:r>
              <a:rPr lang="en-US" altLang="sr-Latn-RS" sz="3600" dirty="0" smtClean="0"/>
              <a:t> i </a:t>
            </a:r>
            <a:r>
              <a:rPr lang="en-US" altLang="sr-Latn-RS" sz="3600" dirty="0" err="1" smtClean="0"/>
              <a:t>visine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javnih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rashoda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koji</a:t>
            </a:r>
            <a:r>
              <a:rPr lang="en-US" altLang="sr-Latn-RS" sz="3600" dirty="0" smtClean="0"/>
              <a:t> se </a:t>
            </a:r>
            <a:r>
              <a:rPr lang="en-US" altLang="sr-Latn-RS" sz="3600" dirty="0" err="1" smtClean="0"/>
              <a:t>moraju</a:t>
            </a:r>
            <a:r>
              <a:rPr lang="en-US" altLang="sr-Latn-RS" sz="3600" dirty="0" smtClean="0"/>
              <a:t> </a:t>
            </a:r>
            <a:r>
              <a:rPr lang="sl-SI" altLang="sr-Latn-RS" sz="3600" dirty="0" smtClean="0"/>
              <a:t> č</a:t>
            </a:r>
            <a:r>
              <a:rPr lang="en-US" altLang="sr-Latn-RS" sz="3600" dirty="0" err="1" smtClean="0"/>
              <a:t>initi</a:t>
            </a:r>
            <a:r>
              <a:rPr lang="en-US" altLang="sr-Latn-RS" sz="3600" dirty="0" smtClean="0"/>
              <a:t>;</a:t>
            </a:r>
            <a:endParaRPr lang="sl-SI" altLang="sr-Latn-RS" sz="3600" dirty="0" smtClean="0"/>
          </a:p>
          <a:p>
            <a:pPr marL="990600" lvl="1" indent="-533400" algn="just">
              <a:buNone/>
            </a:pPr>
            <a:r>
              <a:rPr lang="en-US" altLang="sr-Latn-RS" sz="3600" dirty="0"/>
              <a:t>b) </a:t>
            </a:r>
            <a:r>
              <a:rPr lang="en-US" altLang="sr-Latn-RS" sz="3600" dirty="0" err="1"/>
              <a:t>Odre</a:t>
            </a:r>
            <a:r>
              <a:rPr lang="sr-Latn-ME" altLang="sr-Latn-RS" sz="3600" dirty="0"/>
              <a:t>đ</a:t>
            </a:r>
            <a:r>
              <a:rPr lang="en-US" altLang="sr-Latn-RS" sz="3600" dirty="0" err="1"/>
              <a:t>vanje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dr</a:t>
            </a:r>
            <a:r>
              <a:rPr lang="sl-SI" altLang="sr-Latn-RS" sz="3600" dirty="0" smtClean="0"/>
              <a:t>uš</a:t>
            </a:r>
            <a:r>
              <a:rPr lang="en-US" altLang="sr-Latn-RS" sz="3600" dirty="0" err="1" smtClean="0"/>
              <a:t>tvenih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/>
              <a:t>potreba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koje</a:t>
            </a:r>
            <a:r>
              <a:rPr lang="en-US" altLang="sr-Latn-RS" sz="3600" dirty="0"/>
              <a:t> </a:t>
            </a:r>
            <a:r>
              <a:rPr lang="sl-SI" altLang="sr-Latn-RS" sz="3600" dirty="0" smtClean="0"/>
              <a:t>ć</a:t>
            </a:r>
            <a:r>
              <a:rPr lang="en-US" altLang="sr-Latn-RS" sz="3600" dirty="0" smtClean="0"/>
              <a:t>e </a:t>
            </a:r>
            <a:r>
              <a:rPr lang="en-US" altLang="sr-Latn-RS" sz="3600" dirty="0"/>
              <a:t>se fi</a:t>
            </a:r>
            <a:r>
              <a:rPr lang="sl-SI" altLang="sr-Latn-RS" sz="3600" dirty="0"/>
              <a:t>n</a:t>
            </a:r>
            <a:r>
              <a:rPr lang="en-US" altLang="sr-Latn-RS" sz="3600" dirty="0" err="1"/>
              <a:t>ansirati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kroz</a:t>
            </a:r>
            <a:r>
              <a:rPr lang="en-US" altLang="sr-Latn-RS" sz="3600" dirty="0"/>
              <a:t> </a:t>
            </a:r>
            <a:r>
              <a:rPr lang="en-US" altLang="sr-Latn-RS" sz="3600" dirty="0" smtClean="0"/>
              <a:t>bud</a:t>
            </a:r>
            <a:r>
              <a:rPr lang="sl-SI" altLang="sr-Latn-RS" sz="3600" dirty="0" smtClean="0"/>
              <a:t>ž</a:t>
            </a:r>
            <a:r>
              <a:rPr lang="en-US" altLang="sr-Latn-RS" sz="3600" dirty="0" smtClean="0"/>
              <a:t>e</a:t>
            </a:r>
            <a:r>
              <a:rPr lang="sl-SI" altLang="sr-Latn-RS" sz="3600" dirty="0"/>
              <a:t>t</a:t>
            </a:r>
            <a:r>
              <a:rPr lang="en-US" altLang="sr-Latn-RS" sz="3600" dirty="0"/>
              <a:t>; </a:t>
            </a:r>
            <a:endParaRPr lang="sl-SI" altLang="sr-Latn-RS" sz="3600" dirty="0"/>
          </a:p>
        </p:txBody>
      </p:sp>
    </p:spTree>
    <p:extLst>
      <p:ext uri="{BB962C8B-B14F-4D97-AF65-F5344CB8AC3E}">
        <p14:creationId xmlns:p14="http://schemas.microsoft.com/office/powerpoint/2010/main" xmlns="" val="995120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1369" y="1056068"/>
            <a:ext cx="10542431" cy="5120895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altLang="sr-Latn-RS" sz="3600" dirty="0"/>
              <a:t>c) </a:t>
            </a:r>
            <a:r>
              <a:rPr lang="en-US" altLang="sr-Latn-RS" sz="3600" dirty="0" err="1"/>
              <a:t>Odre</a:t>
            </a:r>
            <a:r>
              <a:rPr lang="sr-Latn-ME" altLang="sr-Latn-RS" sz="3600" dirty="0"/>
              <a:t>đ</a:t>
            </a:r>
            <a:r>
              <a:rPr lang="en-US" altLang="sr-Latn-RS" sz="3600" dirty="0" err="1"/>
              <a:t>vanje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redovnih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prihoda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za</a:t>
            </a:r>
            <a:r>
              <a:rPr lang="en-US" altLang="sr-Latn-RS" sz="3600" dirty="0"/>
              <a:t> </a:t>
            </a:r>
            <a:r>
              <a:rPr lang="en-US" altLang="sr-Latn-RS" sz="3600" dirty="0" err="1" smtClean="0"/>
              <a:t>pokri</a:t>
            </a:r>
            <a:r>
              <a:rPr lang="sr-Latn-ME" altLang="sr-Latn-RS" sz="3600" dirty="0" smtClean="0"/>
              <a:t>ć</a:t>
            </a:r>
            <a:r>
              <a:rPr lang="en-US" altLang="sr-Latn-RS" sz="3600" dirty="0" smtClean="0"/>
              <a:t>e </a:t>
            </a:r>
            <a:r>
              <a:rPr lang="en-US" altLang="sr-Latn-RS" sz="3600" dirty="0" err="1"/>
              <a:t>tih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javnih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rashoda</a:t>
            </a:r>
            <a:r>
              <a:rPr lang="en-US" altLang="sr-Latn-RS" sz="3600" dirty="0"/>
              <a:t>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sr-Latn-RS" sz="3600" dirty="0" smtClean="0"/>
              <a:t>d) Da li </a:t>
            </a:r>
            <a:r>
              <a:rPr lang="en-US" altLang="sr-Latn-RS" sz="3600" dirty="0" err="1" smtClean="0"/>
              <a:t>su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potrebne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neke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korekcije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iz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prethodnog</a:t>
            </a:r>
            <a:r>
              <a:rPr lang="en-US" altLang="sr-Latn-RS" sz="3600" dirty="0" smtClean="0"/>
              <a:t> bud</a:t>
            </a:r>
            <a:r>
              <a:rPr lang="sl-SI" altLang="sr-Latn-RS" sz="3600" dirty="0"/>
              <a:t>ž</a:t>
            </a:r>
            <a:r>
              <a:rPr lang="en-US" altLang="sr-Latn-RS" sz="3600" dirty="0" smtClean="0"/>
              <a:t>eta </a:t>
            </a:r>
            <a:r>
              <a:rPr lang="en-US" altLang="sr-Latn-RS" sz="3600" dirty="0" err="1" smtClean="0"/>
              <a:t>za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sve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neizv</a:t>
            </a:r>
            <a:r>
              <a:rPr lang="sl-SI" altLang="sr-Latn-RS" sz="3600" dirty="0" smtClean="0"/>
              <a:t>rš</a:t>
            </a:r>
            <a:r>
              <a:rPr lang="en-US" altLang="sr-Latn-RS" sz="3600" dirty="0" err="1" smtClean="0"/>
              <a:t>ene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investicije</a:t>
            </a:r>
            <a:r>
              <a:rPr lang="en-US" altLang="sr-Latn-RS" sz="3600" dirty="0" smtClean="0"/>
              <a:t>,</a:t>
            </a:r>
            <a:r>
              <a:rPr lang="sr-Latn-ME" altLang="sr-Latn-RS" sz="3600" dirty="0" smtClean="0"/>
              <a:t> </a:t>
            </a:r>
            <a:r>
              <a:rPr lang="en-US" altLang="sr-Latn-RS" sz="3600" dirty="0" err="1" smtClean="0"/>
              <a:t>dodatne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radove</a:t>
            </a:r>
            <a:r>
              <a:rPr lang="en-US" altLang="sr-Latn-RS" sz="3600" dirty="0" smtClean="0"/>
              <a:t> i sl.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sr-Latn-RS" sz="3600" dirty="0" smtClean="0"/>
              <a:t>e) </a:t>
            </a:r>
            <a:r>
              <a:rPr lang="sl-SI" altLang="sr-Latn-RS" sz="3600" dirty="0"/>
              <a:t>š</a:t>
            </a:r>
            <a:r>
              <a:rPr lang="en-US" altLang="sr-Latn-RS" sz="3600" dirty="0" smtClean="0"/>
              <a:t>ta se 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eli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posti</a:t>
            </a:r>
            <a:r>
              <a:rPr lang="sl-SI" altLang="sr-Latn-RS" sz="3600" dirty="0"/>
              <a:t>ć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kroz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poresku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politiku</a:t>
            </a:r>
            <a:r>
              <a:rPr lang="en-US" altLang="sr-Latn-RS" sz="3600" dirty="0" smtClean="0"/>
              <a:t> (</a:t>
            </a:r>
            <a:r>
              <a:rPr lang="en-US" altLang="sr-Latn-RS" sz="3600" dirty="0" err="1" smtClean="0"/>
              <a:t>preraspod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ela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dohotka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podsticanje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proizvodnje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stabilizacija</a:t>
            </a:r>
            <a:r>
              <a:rPr lang="en-US" altLang="sr-Latn-RS" sz="3600" dirty="0" smtClean="0"/>
              <a:t>, </a:t>
            </a:r>
            <a:r>
              <a:rPr lang="en-US" altLang="sr-Latn-RS" sz="3600" dirty="0" err="1" smtClean="0"/>
              <a:t>podr</a:t>
            </a:r>
            <a:r>
              <a:rPr lang="sl-SI" altLang="sr-Latn-RS" sz="3600" dirty="0"/>
              <a:t>ž</a:t>
            </a:r>
            <a:r>
              <a:rPr lang="en-US" altLang="sr-Latn-RS" sz="3600" dirty="0" err="1" smtClean="0"/>
              <a:t>avanje</a:t>
            </a:r>
            <a:r>
              <a:rPr lang="en-US" altLang="sr-Latn-RS" sz="3600" dirty="0" smtClean="0"/>
              <a:t> </a:t>
            </a:r>
            <a:r>
              <a:rPr lang="en-US" altLang="sr-Latn-RS" sz="3600" dirty="0" err="1" smtClean="0"/>
              <a:t>odred</a:t>
            </a:r>
            <a:r>
              <a:rPr lang="sl-SI" altLang="sr-Latn-RS" sz="3600" dirty="0" smtClean="0"/>
              <a:t>j</a:t>
            </a:r>
            <a:r>
              <a:rPr lang="en-US" altLang="sr-Latn-RS" sz="3600" dirty="0" err="1" smtClean="0"/>
              <a:t>enih</a:t>
            </a:r>
            <a:r>
              <a:rPr lang="en-US" altLang="sr-Latn-RS" sz="3600" dirty="0" smtClean="0"/>
              <a:t> grana </a:t>
            </a:r>
            <a:r>
              <a:rPr lang="en-US" altLang="sr-Latn-RS" sz="3600" dirty="0" err="1" smtClean="0"/>
              <a:t>i</a:t>
            </a:r>
            <a:r>
              <a:rPr lang="en-US" altLang="sr-Latn-RS" sz="3600" dirty="0" smtClean="0"/>
              <a:t> d</a:t>
            </a:r>
            <a:r>
              <a:rPr lang="sr-Latn-ME" altLang="sr-Latn-RS" sz="3600" dirty="0" smtClean="0"/>
              <a:t>j</a:t>
            </a:r>
            <a:r>
              <a:rPr lang="en-US" altLang="sr-Latn-RS" sz="3600" dirty="0" err="1" smtClean="0"/>
              <a:t>elatnosti</a:t>
            </a:r>
            <a:r>
              <a:rPr lang="en-US" altLang="sr-Latn-RS" sz="3600" dirty="0" smtClean="0"/>
              <a:t> i sl.).</a:t>
            </a:r>
          </a:p>
          <a:p>
            <a:pPr eaLnBrk="1" hangingPunct="1">
              <a:lnSpc>
                <a:spcPct val="90000"/>
              </a:lnSpc>
            </a:pPr>
            <a:endParaRPr lang="en-US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xmlns="" val="4234613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338" y="759854"/>
            <a:ext cx="10645462" cy="541710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altLang="sr-Latn-RS" sz="3200" dirty="0"/>
              <a:t>2. IZRADA NACRTA PR</a:t>
            </a:r>
            <a:r>
              <a:rPr lang="sl-SI" altLang="sr-Latn-RS" sz="3200" dirty="0"/>
              <a:t>IJ</a:t>
            </a:r>
            <a:r>
              <a:rPr lang="en-US" altLang="sr-Latn-RS" sz="3200" dirty="0"/>
              <a:t>ED</a:t>
            </a:r>
            <a:r>
              <a:rPr lang="sl-SI" altLang="sr-Latn-RS" sz="3200" dirty="0"/>
              <a:t>L</a:t>
            </a:r>
            <a:r>
              <a:rPr lang="en-US" altLang="sr-Latn-RS" sz="3200" dirty="0"/>
              <a:t>OGA </a:t>
            </a:r>
            <a:r>
              <a:rPr lang="en-US" altLang="sr-Latn-RS" sz="3200" dirty="0" smtClean="0"/>
              <a:t>BUD</a:t>
            </a:r>
            <a:r>
              <a:rPr lang="sr-Latn-ME" altLang="sr-Latn-RS" sz="3200" dirty="0" smtClean="0"/>
              <a:t>Ž</a:t>
            </a:r>
            <a:r>
              <a:rPr lang="en-US" altLang="sr-Latn-RS" sz="3200" dirty="0" smtClean="0"/>
              <a:t>ETA</a:t>
            </a:r>
            <a:endParaRPr lang="en-US" altLang="sr-Latn-RS" sz="3200" dirty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/>
              <a:t>Izrada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</a:t>
            </a:r>
            <a:r>
              <a:rPr lang="sl-SI" altLang="sr-Latn-RS" sz="3200" dirty="0"/>
              <a:t>ij</a:t>
            </a:r>
            <a:r>
              <a:rPr lang="en-US" altLang="sr-Latn-RS" sz="3200" dirty="0" err="1"/>
              <a:t>edloga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 err="1" smtClean="0"/>
              <a:t>po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inje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od </a:t>
            </a:r>
            <a:r>
              <a:rPr lang="en-US" altLang="sr-Latn-RS" sz="3200" dirty="0" err="1"/>
              <a:t>plana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prihoda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rashoda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koje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korisnici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etskih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sredstava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treba</a:t>
            </a:r>
            <a:r>
              <a:rPr lang="en-US" altLang="sr-Latn-RS" sz="3200" dirty="0"/>
              <a:t> da </a:t>
            </a:r>
            <a:r>
              <a:rPr lang="en-US" altLang="sr-Latn-RS" sz="3200" dirty="0" err="1"/>
              <a:t>pripreme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svoj</a:t>
            </a:r>
            <a:r>
              <a:rPr lang="en-US" altLang="sr-Latn-RS" sz="3200" dirty="0"/>
              <a:t> d</a:t>
            </a:r>
            <a:r>
              <a:rPr lang="sl-SI" altLang="sr-Latn-RS" sz="3200" dirty="0"/>
              <a:t>i</a:t>
            </a:r>
            <a:r>
              <a:rPr lang="en-US" altLang="sr-Latn-RS" sz="3200" dirty="0"/>
              <a:t>o, a </a:t>
            </a:r>
            <a:r>
              <a:rPr lang="en-US" altLang="sr-Latn-RS" sz="3200" dirty="0" err="1"/>
              <a:t>prema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unapred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datim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preciznim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jedinstvenim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tehni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kim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uputstvima</a:t>
            </a:r>
            <a:r>
              <a:rPr lang="en-US" altLang="sr-Latn-RS" sz="3200" dirty="0"/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err="1"/>
              <a:t>Pr</a:t>
            </a:r>
            <a:r>
              <a:rPr lang="sl-SI" altLang="sr-Latn-RS" sz="3200" dirty="0"/>
              <a:t>ij</a:t>
            </a:r>
            <a:r>
              <a:rPr lang="en-US" altLang="sr-Latn-RS" sz="3200" dirty="0" err="1"/>
              <a:t>edlog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 err="1"/>
              <a:t>proizilazi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iz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zaht</a:t>
            </a:r>
            <a:r>
              <a:rPr lang="sr-Latn-ME" altLang="sr-Latn-RS" sz="3200" dirty="0" smtClean="0"/>
              <a:t>j</a:t>
            </a:r>
            <a:r>
              <a:rPr lang="en-US" altLang="sr-Latn-RS" sz="3200" dirty="0" err="1" smtClean="0"/>
              <a:t>eva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odgovaraju</a:t>
            </a:r>
            <a:r>
              <a:rPr lang="sr-Latn-ME" altLang="sr-Latn-RS" sz="3200" dirty="0" smtClean="0"/>
              <a:t>ć</a:t>
            </a:r>
            <a:r>
              <a:rPr lang="en-US" altLang="sr-Latn-RS" sz="3200" dirty="0" err="1" smtClean="0"/>
              <a:t>ih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 smtClean="0"/>
              <a:t>slu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bi </a:t>
            </a:r>
            <a:r>
              <a:rPr lang="en-US" altLang="sr-Latn-RS" sz="3200" dirty="0" err="1"/>
              <a:t>ili</a:t>
            </a:r>
            <a:r>
              <a:rPr lang="en-US" altLang="sr-Latn-RS" sz="3200" dirty="0"/>
              <a:t> organa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etskim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sredstvima</a:t>
            </a:r>
            <a:r>
              <a:rPr lang="en-US" altLang="sr-Latn-RS" sz="3200" dirty="0"/>
              <a:t>, a </a:t>
            </a:r>
            <a:r>
              <a:rPr lang="en-US" altLang="sr-Latn-RS" sz="3200" dirty="0" err="1"/>
              <a:t>zbog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ostvarivanja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odre</a:t>
            </a:r>
            <a:r>
              <a:rPr lang="sr-Latn-ME" altLang="sr-Latn-RS" sz="3200" dirty="0" smtClean="0"/>
              <a:t>đ</a:t>
            </a:r>
            <a:r>
              <a:rPr lang="en-US" altLang="sr-Latn-RS" sz="3200" dirty="0" err="1" smtClean="0"/>
              <a:t>enih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javnih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funkcija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zadataka</a:t>
            </a:r>
            <a:r>
              <a:rPr lang="en-US" altLang="sr-Latn-RS" sz="3200" dirty="0" smtClean="0"/>
              <a:t>.</a:t>
            </a:r>
            <a:endParaRPr lang="sr-Latn-ME" altLang="sr-Latn-RS" sz="3200" dirty="0" smtClean="0"/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3200" dirty="0" smtClean="0"/>
              <a:t> </a:t>
            </a:r>
            <a:r>
              <a:rPr lang="en-US" altLang="sr-Latn-RS" sz="3200" dirty="0"/>
              <a:t>Same </a:t>
            </a:r>
            <a:r>
              <a:rPr lang="en-US" altLang="sr-Latn-RS" sz="3200" dirty="0" err="1" smtClean="0"/>
              <a:t>tehni</a:t>
            </a:r>
            <a:r>
              <a:rPr lang="sl-SI" altLang="sr-Latn-RS" sz="3200" dirty="0" smtClean="0"/>
              <a:t>č</a:t>
            </a:r>
            <a:r>
              <a:rPr lang="en-US" altLang="sr-Latn-RS" sz="3200" dirty="0" err="1" smtClean="0"/>
              <a:t>ke</a:t>
            </a:r>
            <a:r>
              <a:rPr lang="en-US" altLang="sr-Latn-RS" sz="3200" dirty="0" smtClean="0"/>
              <a:t> </a:t>
            </a:r>
            <a:r>
              <a:rPr lang="en-US" altLang="sr-Latn-RS" sz="3200" dirty="0" err="1"/>
              <a:t>radnje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oko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izrade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predloga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 </a:t>
            </a:r>
            <a:r>
              <a:rPr lang="en-US" altLang="sr-Latn-RS" sz="3200" dirty="0" err="1"/>
              <a:t>su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raznovrsne</a:t>
            </a:r>
            <a:r>
              <a:rPr lang="en-US" altLang="sr-Latn-RS" sz="3200" dirty="0"/>
              <a:t> i </a:t>
            </a:r>
            <a:r>
              <a:rPr lang="en-US" altLang="sr-Latn-RS" sz="3200" dirty="0" err="1"/>
              <a:t>brojne</a:t>
            </a:r>
            <a:r>
              <a:rPr lang="en-US" altLang="sr-Latn-RS" sz="3200" dirty="0"/>
              <a:t>, </a:t>
            </a:r>
            <a:r>
              <a:rPr lang="en-US" altLang="sr-Latn-RS" sz="3200" dirty="0" err="1"/>
              <a:t>tako</a:t>
            </a:r>
            <a:r>
              <a:rPr lang="en-US" altLang="sr-Latn-RS" sz="3200" dirty="0"/>
              <a:t> da </a:t>
            </a:r>
            <a:r>
              <a:rPr lang="en-US" altLang="sr-Latn-RS" sz="3200" dirty="0" err="1" smtClean="0"/>
              <a:t>naj</a:t>
            </a:r>
            <a:r>
              <a:rPr lang="sl-SI" altLang="sr-Latn-RS" sz="3200" dirty="0" smtClean="0"/>
              <a:t>č</a:t>
            </a:r>
            <a:r>
              <a:rPr lang="en-US" altLang="sr-Latn-RS" sz="3200" dirty="0" smtClean="0"/>
              <a:t>e</a:t>
            </a:r>
            <a:r>
              <a:rPr lang="sl-SI" altLang="sr-Latn-RS" sz="3200" dirty="0" smtClean="0"/>
              <a:t>šć</a:t>
            </a:r>
            <a:r>
              <a:rPr lang="en-US" altLang="sr-Latn-RS" sz="3200" dirty="0" smtClean="0"/>
              <a:t>e </a:t>
            </a:r>
            <a:r>
              <a:rPr lang="en-US" altLang="sr-Latn-RS" sz="3200" dirty="0"/>
              <a:t>to </a:t>
            </a:r>
            <a:r>
              <a:rPr lang="en-US" altLang="sr-Latn-RS" sz="3200" dirty="0" err="1"/>
              <a:t>radi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posebna</a:t>
            </a:r>
            <a:r>
              <a:rPr lang="en-US" altLang="sr-Latn-RS" sz="3200" dirty="0"/>
              <a:t> </a:t>
            </a:r>
            <a:r>
              <a:rPr lang="en-US" altLang="sr-Latn-RS" sz="3200" dirty="0" err="1" smtClean="0"/>
              <a:t>slu</a:t>
            </a:r>
            <a:r>
              <a:rPr lang="sl-SI" altLang="sr-Latn-RS" sz="3200" dirty="0" smtClean="0"/>
              <a:t>ž</a:t>
            </a:r>
            <a:r>
              <a:rPr lang="en-US" altLang="sr-Latn-RS" sz="3200" dirty="0" err="1" smtClean="0"/>
              <a:t>ba</a:t>
            </a:r>
            <a:r>
              <a:rPr lang="en-US" altLang="sr-Latn-RS" sz="3200" dirty="0" smtClean="0"/>
              <a:t> </a:t>
            </a:r>
            <a:r>
              <a:rPr lang="en-US" altLang="sr-Latn-RS" sz="3200" dirty="0"/>
              <a:t>i</a:t>
            </a:r>
            <a:r>
              <a:rPr lang="sl-SI" altLang="sr-Latn-RS" sz="3200" dirty="0"/>
              <a:t>l</a:t>
            </a:r>
            <a:r>
              <a:rPr lang="en-US" altLang="sr-Latn-RS" sz="3200" dirty="0"/>
              <a:t>i </a:t>
            </a:r>
            <a:r>
              <a:rPr lang="en-US" altLang="sr-Latn-RS" sz="3200" dirty="0" err="1"/>
              <a:t>resor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sekretarijata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za</a:t>
            </a:r>
            <a:r>
              <a:rPr lang="en-US" altLang="sr-Latn-RS" sz="3200" dirty="0"/>
              <a:t> </a:t>
            </a:r>
            <a:r>
              <a:rPr lang="en-US" altLang="sr-Latn-RS" sz="3200" dirty="0" err="1"/>
              <a:t>finansije</a:t>
            </a:r>
            <a:r>
              <a:rPr lang="en-US" altLang="sr-Latn-RS" sz="3200" dirty="0"/>
              <a:t> (</a:t>
            </a:r>
            <a:r>
              <a:rPr lang="en-US" altLang="sr-Latn-RS" sz="3200" dirty="0" err="1"/>
              <a:t>direkcija</a:t>
            </a:r>
            <a:r>
              <a:rPr lang="en-US" altLang="sr-Latn-RS" sz="3200" dirty="0"/>
              <a:t> </a:t>
            </a:r>
            <a:r>
              <a:rPr lang="en-US" altLang="sr-Latn-RS" sz="3200" dirty="0" smtClean="0"/>
              <a:t>bud</a:t>
            </a:r>
            <a:r>
              <a:rPr lang="sl-SI" altLang="sr-Latn-RS" sz="3200" dirty="0" smtClean="0"/>
              <a:t>ž</a:t>
            </a:r>
            <a:r>
              <a:rPr lang="en-US" altLang="sr-Latn-RS" sz="3200" dirty="0" smtClean="0"/>
              <a:t>eta</a:t>
            </a:r>
            <a:r>
              <a:rPr lang="en-US" altLang="sr-Latn-RS" sz="32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xmlns="" val="4177736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5751</Words>
  <Application>Microsoft Office PowerPoint</Application>
  <PresentationFormat>Custom</PresentationFormat>
  <Paragraphs>203</Paragraphs>
  <Slides>66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67" baseType="lpstr">
      <vt:lpstr>Office Theme</vt:lpstr>
      <vt:lpstr>FINANSIJE I FINANSIJSKO PRAVO</vt:lpstr>
      <vt:lpstr>DONOŠENJE BUDŽETA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IZVRSENJE, KONTROLA IZVRSENJA I ZAVRSNI RACUN BUDZETA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BUDŽET KAO INSTRUMENT FINANSIJSKE I EKONOMSKE POLITIKE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FINANSIJE I FINANSIJSKO PRAVO</dc:title>
  <dc:creator>Halil Kalac</dc:creator>
  <cp:lastModifiedBy>Windows User</cp:lastModifiedBy>
  <cp:revision>29</cp:revision>
  <dcterms:created xsi:type="dcterms:W3CDTF">2019-01-05T12:40:59Z</dcterms:created>
  <dcterms:modified xsi:type="dcterms:W3CDTF">2019-01-06T23:15:38Z</dcterms:modified>
</cp:coreProperties>
</file>