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21" r:id="rId4"/>
    <p:sldId id="258" r:id="rId5"/>
    <p:sldId id="322" r:id="rId6"/>
    <p:sldId id="259" r:id="rId7"/>
    <p:sldId id="260" r:id="rId8"/>
    <p:sldId id="337" r:id="rId9"/>
    <p:sldId id="308" r:id="rId10"/>
    <p:sldId id="333" r:id="rId11"/>
    <p:sldId id="261" r:id="rId12"/>
    <p:sldId id="338" r:id="rId13"/>
    <p:sldId id="309" r:id="rId14"/>
    <p:sldId id="262" r:id="rId15"/>
    <p:sldId id="339" r:id="rId16"/>
    <p:sldId id="310" r:id="rId17"/>
    <p:sldId id="263" r:id="rId18"/>
    <p:sldId id="340" r:id="rId19"/>
    <p:sldId id="264" r:id="rId20"/>
    <p:sldId id="341" r:id="rId21"/>
    <p:sldId id="265" r:id="rId22"/>
    <p:sldId id="323" r:id="rId23"/>
    <p:sldId id="266" r:id="rId24"/>
    <p:sldId id="267" r:id="rId25"/>
    <p:sldId id="311" r:id="rId26"/>
    <p:sldId id="342" r:id="rId27"/>
    <p:sldId id="268" r:id="rId28"/>
    <p:sldId id="343" r:id="rId29"/>
    <p:sldId id="269" r:id="rId30"/>
    <p:sldId id="270" r:id="rId31"/>
    <p:sldId id="324" r:id="rId32"/>
    <p:sldId id="344" r:id="rId33"/>
    <p:sldId id="271" r:id="rId34"/>
    <p:sldId id="345" r:id="rId35"/>
    <p:sldId id="312" r:id="rId36"/>
    <p:sldId id="273" r:id="rId37"/>
    <p:sldId id="346" r:id="rId38"/>
    <p:sldId id="274" r:id="rId39"/>
    <p:sldId id="275" r:id="rId40"/>
    <p:sldId id="276" r:id="rId41"/>
    <p:sldId id="347" r:id="rId42"/>
    <p:sldId id="277" r:id="rId43"/>
    <p:sldId id="348" r:id="rId44"/>
    <p:sldId id="325" r:id="rId45"/>
    <p:sldId id="278" r:id="rId46"/>
    <p:sldId id="279" r:id="rId47"/>
    <p:sldId id="326" r:id="rId48"/>
    <p:sldId id="303" r:id="rId49"/>
    <p:sldId id="304" r:id="rId50"/>
    <p:sldId id="305" r:id="rId51"/>
    <p:sldId id="306" r:id="rId52"/>
    <p:sldId id="307" r:id="rId53"/>
    <p:sldId id="280" r:id="rId54"/>
    <p:sldId id="327" r:id="rId55"/>
    <p:sldId id="281" r:id="rId56"/>
    <p:sldId id="349" r:id="rId57"/>
    <p:sldId id="282" r:id="rId58"/>
    <p:sldId id="350" r:id="rId59"/>
    <p:sldId id="283" r:id="rId60"/>
    <p:sldId id="351" r:id="rId61"/>
    <p:sldId id="284" r:id="rId62"/>
    <p:sldId id="285" r:id="rId63"/>
    <p:sldId id="334" r:id="rId64"/>
    <p:sldId id="286" r:id="rId65"/>
    <p:sldId id="352" r:id="rId66"/>
    <p:sldId id="287" r:id="rId67"/>
    <p:sldId id="353" r:id="rId68"/>
    <p:sldId id="288" r:id="rId69"/>
    <p:sldId id="335" r:id="rId70"/>
    <p:sldId id="289" r:id="rId71"/>
    <p:sldId id="354" r:id="rId72"/>
    <p:sldId id="313" r:id="rId73"/>
    <p:sldId id="290" r:id="rId74"/>
    <p:sldId id="355" r:id="rId75"/>
    <p:sldId id="314" r:id="rId76"/>
    <p:sldId id="356" r:id="rId77"/>
    <p:sldId id="291" r:id="rId78"/>
    <p:sldId id="315" r:id="rId79"/>
    <p:sldId id="292" r:id="rId80"/>
    <p:sldId id="316" r:id="rId81"/>
    <p:sldId id="293" r:id="rId82"/>
    <p:sldId id="336" r:id="rId83"/>
    <p:sldId id="357" r:id="rId84"/>
    <p:sldId id="294" r:id="rId85"/>
    <p:sldId id="317" r:id="rId86"/>
    <p:sldId id="295" r:id="rId87"/>
    <p:sldId id="358" r:id="rId88"/>
    <p:sldId id="318" r:id="rId89"/>
    <p:sldId id="296" r:id="rId90"/>
    <p:sldId id="328" r:id="rId91"/>
    <p:sldId id="329" r:id="rId92"/>
    <p:sldId id="319" r:id="rId93"/>
    <p:sldId id="330" r:id="rId94"/>
    <p:sldId id="331" r:id="rId95"/>
    <p:sldId id="297" r:id="rId96"/>
    <p:sldId id="298" r:id="rId97"/>
    <p:sldId id="299" r:id="rId98"/>
    <p:sldId id="359" r:id="rId99"/>
    <p:sldId id="332" r:id="rId100"/>
    <p:sldId id="300" r:id="rId101"/>
    <p:sldId id="360" r:id="rId102"/>
    <p:sldId id="301" r:id="rId103"/>
    <p:sldId id="361" r:id="rId104"/>
    <p:sldId id="320" r:id="rId105"/>
    <p:sldId id="362" r:id="rId106"/>
    <p:sldId id="302" r:id="rId107"/>
    <p:sldId id="272" r:id="rId10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68" d="100"/>
          <a:sy n="68" d="100"/>
        </p:scale>
        <p:origin x="90" y="2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presProps" Target="presProp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35AFFD0-597C-44A8-ABA0-8D1F66DF3E86}" type="datetimeFigureOut">
              <a:rPr lang="en-US" smtClean="0"/>
              <a:t>12/29/2018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6812C9-9936-4392-8E06-7576BD3BC89A}" type="slidenum">
              <a:rPr lang="en-US" smtClean="0"/>
              <a:t>‹#›</a:t>
            </a:fld>
            <a:endParaRPr lang="en-US"/>
          </a:p>
        </p:txBody>
      </p:sp>
    </p:spTree>
    <p:extLst>
      <p:ext uri="{BB962C8B-B14F-4D97-AF65-F5344CB8AC3E}">
        <p14:creationId xmlns:p14="http://schemas.microsoft.com/office/powerpoint/2010/main" val="1330281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5AFFD0-597C-44A8-ABA0-8D1F66DF3E86}" type="datetimeFigureOut">
              <a:rPr lang="en-US" smtClean="0"/>
              <a:t>12/29/2018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6812C9-9936-4392-8E06-7576BD3BC89A}" type="slidenum">
              <a:rPr lang="en-US" smtClean="0"/>
              <a:t>‹#›</a:t>
            </a:fld>
            <a:endParaRPr lang="en-US"/>
          </a:p>
        </p:txBody>
      </p:sp>
    </p:spTree>
    <p:extLst>
      <p:ext uri="{BB962C8B-B14F-4D97-AF65-F5344CB8AC3E}">
        <p14:creationId xmlns:p14="http://schemas.microsoft.com/office/powerpoint/2010/main" val="1777153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5AFFD0-597C-44A8-ABA0-8D1F66DF3E86}" type="datetimeFigureOut">
              <a:rPr lang="en-US" smtClean="0"/>
              <a:t>12/29/2018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6812C9-9936-4392-8E06-7576BD3BC89A}" type="slidenum">
              <a:rPr lang="en-US" smtClean="0"/>
              <a:t>‹#›</a:t>
            </a:fld>
            <a:endParaRPr lang="en-US"/>
          </a:p>
        </p:txBody>
      </p:sp>
    </p:spTree>
    <p:extLst>
      <p:ext uri="{BB962C8B-B14F-4D97-AF65-F5344CB8AC3E}">
        <p14:creationId xmlns:p14="http://schemas.microsoft.com/office/powerpoint/2010/main" val="1168281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5AFFD0-597C-44A8-ABA0-8D1F66DF3E86}" type="datetimeFigureOut">
              <a:rPr lang="en-US" smtClean="0"/>
              <a:t>12/29/2018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6812C9-9936-4392-8E06-7576BD3BC89A}" type="slidenum">
              <a:rPr lang="en-US" smtClean="0"/>
              <a:t>‹#›</a:t>
            </a:fld>
            <a:endParaRPr lang="en-US"/>
          </a:p>
        </p:txBody>
      </p:sp>
    </p:spTree>
    <p:extLst>
      <p:ext uri="{BB962C8B-B14F-4D97-AF65-F5344CB8AC3E}">
        <p14:creationId xmlns:p14="http://schemas.microsoft.com/office/powerpoint/2010/main" val="349990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5AFFD0-597C-44A8-ABA0-8D1F66DF3E86}" type="datetimeFigureOut">
              <a:rPr lang="en-US" smtClean="0"/>
              <a:t>12/29/2018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6812C9-9936-4392-8E06-7576BD3BC89A}" type="slidenum">
              <a:rPr lang="en-US" smtClean="0"/>
              <a:t>‹#›</a:t>
            </a:fld>
            <a:endParaRPr lang="en-US"/>
          </a:p>
        </p:txBody>
      </p:sp>
    </p:spTree>
    <p:extLst>
      <p:ext uri="{BB962C8B-B14F-4D97-AF65-F5344CB8AC3E}">
        <p14:creationId xmlns:p14="http://schemas.microsoft.com/office/powerpoint/2010/main" val="1835964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5AFFD0-597C-44A8-ABA0-8D1F66DF3E86}" type="datetimeFigureOut">
              <a:rPr lang="en-US" smtClean="0"/>
              <a:t>12/29/2018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6812C9-9936-4392-8E06-7576BD3BC89A}" type="slidenum">
              <a:rPr lang="en-US" smtClean="0"/>
              <a:t>‹#›</a:t>
            </a:fld>
            <a:endParaRPr lang="en-US"/>
          </a:p>
        </p:txBody>
      </p:sp>
    </p:spTree>
    <p:extLst>
      <p:ext uri="{BB962C8B-B14F-4D97-AF65-F5344CB8AC3E}">
        <p14:creationId xmlns:p14="http://schemas.microsoft.com/office/powerpoint/2010/main" val="2827355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5AFFD0-597C-44A8-ABA0-8D1F66DF3E86}" type="datetimeFigureOut">
              <a:rPr lang="en-US" smtClean="0"/>
              <a:t>12/29/2018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6812C9-9936-4392-8E06-7576BD3BC89A}" type="slidenum">
              <a:rPr lang="en-US" smtClean="0"/>
              <a:t>‹#›</a:t>
            </a:fld>
            <a:endParaRPr lang="en-US"/>
          </a:p>
        </p:txBody>
      </p:sp>
    </p:spTree>
    <p:extLst>
      <p:ext uri="{BB962C8B-B14F-4D97-AF65-F5344CB8AC3E}">
        <p14:creationId xmlns:p14="http://schemas.microsoft.com/office/powerpoint/2010/main" val="1948938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5AFFD0-597C-44A8-ABA0-8D1F66DF3E86}" type="datetimeFigureOut">
              <a:rPr lang="en-US" smtClean="0"/>
              <a:t>12/29/2018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6812C9-9936-4392-8E06-7576BD3BC89A}" type="slidenum">
              <a:rPr lang="en-US" smtClean="0"/>
              <a:t>‹#›</a:t>
            </a:fld>
            <a:endParaRPr lang="en-US"/>
          </a:p>
        </p:txBody>
      </p:sp>
    </p:spTree>
    <p:extLst>
      <p:ext uri="{BB962C8B-B14F-4D97-AF65-F5344CB8AC3E}">
        <p14:creationId xmlns:p14="http://schemas.microsoft.com/office/powerpoint/2010/main" val="2537266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5AFFD0-597C-44A8-ABA0-8D1F66DF3E86}" type="datetimeFigureOut">
              <a:rPr lang="en-US" smtClean="0"/>
              <a:t>12/29/2018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6812C9-9936-4392-8E06-7576BD3BC89A}" type="slidenum">
              <a:rPr lang="en-US" smtClean="0"/>
              <a:t>‹#›</a:t>
            </a:fld>
            <a:endParaRPr lang="en-US"/>
          </a:p>
        </p:txBody>
      </p:sp>
    </p:spTree>
    <p:extLst>
      <p:ext uri="{BB962C8B-B14F-4D97-AF65-F5344CB8AC3E}">
        <p14:creationId xmlns:p14="http://schemas.microsoft.com/office/powerpoint/2010/main" val="3026057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5AFFD0-597C-44A8-ABA0-8D1F66DF3E86}" type="datetimeFigureOut">
              <a:rPr lang="en-US" smtClean="0"/>
              <a:t>12/29/2018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6812C9-9936-4392-8E06-7576BD3BC89A}" type="slidenum">
              <a:rPr lang="en-US" smtClean="0"/>
              <a:t>‹#›</a:t>
            </a:fld>
            <a:endParaRPr lang="en-US"/>
          </a:p>
        </p:txBody>
      </p:sp>
    </p:spTree>
    <p:extLst>
      <p:ext uri="{BB962C8B-B14F-4D97-AF65-F5344CB8AC3E}">
        <p14:creationId xmlns:p14="http://schemas.microsoft.com/office/powerpoint/2010/main" val="1303527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5AFFD0-597C-44A8-ABA0-8D1F66DF3E86}" type="datetimeFigureOut">
              <a:rPr lang="en-US" smtClean="0"/>
              <a:t>12/29/2018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6812C9-9936-4392-8E06-7576BD3BC89A}" type="slidenum">
              <a:rPr lang="en-US" smtClean="0"/>
              <a:t>‹#›</a:t>
            </a:fld>
            <a:endParaRPr lang="en-US"/>
          </a:p>
        </p:txBody>
      </p:sp>
    </p:spTree>
    <p:extLst>
      <p:ext uri="{BB962C8B-B14F-4D97-AF65-F5344CB8AC3E}">
        <p14:creationId xmlns:p14="http://schemas.microsoft.com/office/powerpoint/2010/main" val="2317644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5AFFD0-597C-44A8-ABA0-8D1F66DF3E86}" type="datetimeFigureOut">
              <a:rPr lang="en-US" smtClean="0"/>
              <a:t>12/29/2018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6812C9-9936-4392-8E06-7576BD3BC89A}" type="slidenum">
              <a:rPr lang="en-US" smtClean="0"/>
              <a:t>‹#›</a:t>
            </a:fld>
            <a:endParaRPr lang="en-US"/>
          </a:p>
        </p:txBody>
      </p:sp>
    </p:spTree>
    <p:extLst>
      <p:ext uri="{BB962C8B-B14F-4D97-AF65-F5344CB8AC3E}">
        <p14:creationId xmlns:p14="http://schemas.microsoft.com/office/powerpoint/2010/main" val="28366837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Latn-ME" dirty="0" smtClean="0"/>
              <a:t>FINANSIJE I FINANSIJSKO PRAVO</a:t>
            </a:r>
            <a:endParaRPr lang="en-US" dirty="0"/>
          </a:p>
        </p:txBody>
      </p:sp>
      <p:sp>
        <p:nvSpPr>
          <p:cNvPr id="3" name="Subtitle 2"/>
          <p:cNvSpPr>
            <a:spLocks noGrp="1"/>
          </p:cNvSpPr>
          <p:nvPr>
            <p:ph type="subTitle" idx="1"/>
          </p:nvPr>
        </p:nvSpPr>
        <p:spPr/>
        <p:txBody>
          <a:bodyPr>
            <a:normAutofit fontScale="92500" lnSpcReduction="10000"/>
          </a:bodyPr>
          <a:lstStyle/>
          <a:p>
            <a:r>
              <a:rPr lang="sr-Latn-ME" sz="6000" dirty="0" smtClean="0"/>
              <a:t>BUDžET</a:t>
            </a:r>
          </a:p>
          <a:p>
            <a:r>
              <a:rPr lang="sr-Latn-ME" sz="6000" dirty="0" smtClean="0"/>
              <a:t>Prof. </a:t>
            </a:r>
            <a:r>
              <a:rPr lang="sr-Latn-ME" sz="6000" smtClean="0"/>
              <a:t>Dr Halil Kalač</a:t>
            </a:r>
            <a:endParaRPr lang="en-US" sz="6000" dirty="0"/>
          </a:p>
        </p:txBody>
      </p:sp>
    </p:spTree>
    <p:extLst>
      <p:ext uri="{BB962C8B-B14F-4D97-AF65-F5344CB8AC3E}">
        <p14:creationId xmlns:p14="http://schemas.microsoft.com/office/powerpoint/2010/main" val="36840366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1858" y="689317"/>
            <a:ext cx="10551942" cy="5487646"/>
          </a:xfrm>
        </p:spPr>
        <p:txBody>
          <a:bodyPr>
            <a:normAutofit/>
          </a:bodyPr>
          <a:lstStyle/>
          <a:p>
            <a:pPr algn="just"/>
            <a:r>
              <a:rPr lang="hr-HR" sz="3600" dirty="0" smtClean="0"/>
              <a:t>Ovaj uticaj budžeta dolazi do izražaja preko dijelovanja prihoda i rashoda budžeta, kao i njegovih sastavnih dijelova, na proizvodnju, potrošnju, cijene, investicije i slično. </a:t>
            </a:r>
          </a:p>
          <a:p>
            <a:pPr algn="just"/>
            <a:r>
              <a:rPr lang="hr-HR" sz="3600" dirty="0" smtClean="0"/>
              <a:t>U principu, ekonomske funkcije i efekti budžeta dolaze do izražaja kroz dejstvo budžeta na: alokaciju resursa, kroz redistributivnu funkciju budžeta, stabilizacionu funkciju budžeta. </a:t>
            </a:r>
            <a:endParaRPr lang="en-US" sz="3600" dirty="0" smtClean="0"/>
          </a:p>
          <a:p>
            <a:pPr algn="just"/>
            <a:endParaRPr lang="en-US" sz="3600" dirty="0"/>
          </a:p>
        </p:txBody>
      </p:sp>
    </p:spTree>
    <p:extLst>
      <p:ext uri="{BB962C8B-B14F-4D97-AF65-F5344CB8AC3E}">
        <p14:creationId xmlns:p14="http://schemas.microsoft.com/office/powerpoint/2010/main" val="2642426073"/>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US" b="1" dirty="0" err="1" smtClean="0"/>
              <a:t>Prioriteti</a:t>
            </a:r>
            <a:r>
              <a:rPr lang="en-US" b="1" dirty="0" smtClean="0"/>
              <a:t> u </a:t>
            </a:r>
            <a:r>
              <a:rPr lang="en-US" b="1" dirty="0" err="1" smtClean="0"/>
              <a:t>finansiranju</a:t>
            </a:r>
            <a:endParaRPr lang="en-US" b="1" dirty="0"/>
          </a:p>
        </p:txBody>
      </p:sp>
      <p:sp>
        <p:nvSpPr>
          <p:cNvPr id="3" name="Content Placeholder 2"/>
          <p:cNvSpPr>
            <a:spLocks noGrp="1"/>
          </p:cNvSpPr>
          <p:nvPr>
            <p:ph idx="1"/>
          </p:nvPr>
        </p:nvSpPr>
        <p:spPr>
          <a:xfrm>
            <a:off x="838200" y="1434905"/>
            <a:ext cx="10515600" cy="4742058"/>
          </a:xfrm>
        </p:spPr>
        <p:txBody>
          <a:bodyPr>
            <a:normAutofit/>
          </a:bodyPr>
          <a:lstStyle/>
          <a:p>
            <a:pPr algn="just"/>
            <a:r>
              <a:rPr lang="en-US" sz="3600" b="1" dirty="0"/>
              <a:t> </a:t>
            </a:r>
            <a:r>
              <a:rPr lang="en-US" sz="3600" dirty="0" smtClean="0"/>
              <a:t>Da </a:t>
            </a:r>
            <a:r>
              <a:rPr lang="en-US" sz="3600" dirty="0"/>
              <a:t>bi se </a:t>
            </a:r>
            <a:r>
              <a:rPr lang="en-US" sz="3600" dirty="0" err="1"/>
              <a:t>održala</a:t>
            </a:r>
            <a:r>
              <a:rPr lang="en-US" sz="3600" dirty="0"/>
              <a:t> </a:t>
            </a:r>
            <a:r>
              <a:rPr lang="en-US" sz="3600" dirty="0" err="1"/>
              <a:t>budžetska</a:t>
            </a:r>
            <a:r>
              <a:rPr lang="en-US" sz="3600" dirty="0"/>
              <a:t> </a:t>
            </a:r>
            <a:r>
              <a:rPr lang="en-US" sz="3600" dirty="0" err="1"/>
              <a:t>ravnoteža</a:t>
            </a:r>
            <a:r>
              <a:rPr lang="en-US" sz="3600" dirty="0"/>
              <a:t> </a:t>
            </a:r>
            <a:r>
              <a:rPr lang="en-US" sz="3600" dirty="0" err="1"/>
              <a:t>kao</a:t>
            </a:r>
            <a:r>
              <a:rPr lang="en-US" sz="3600" dirty="0"/>
              <a:t> </a:t>
            </a:r>
            <a:r>
              <a:rPr lang="en-US" sz="3600" dirty="0" err="1"/>
              <a:t>i</a:t>
            </a:r>
            <a:r>
              <a:rPr lang="en-US" sz="3600" dirty="0"/>
              <a:t> </a:t>
            </a:r>
            <a:r>
              <a:rPr lang="en-US" sz="3600" dirty="0" err="1"/>
              <a:t>likvidnost</a:t>
            </a:r>
            <a:r>
              <a:rPr lang="en-US" sz="3600" dirty="0"/>
              <a:t> </a:t>
            </a:r>
            <a:r>
              <a:rPr lang="en-US" sz="3600" dirty="0" err="1"/>
              <a:t>budžeta</a:t>
            </a:r>
            <a:r>
              <a:rPr lang="en-US" sz="3600" dirty="0"/>
              <a:t>, </a:t>
            </a:r>
            <a:r>
              <a:rPr lang="en-US" sz="3600" dirty="0" err="1"/>
              <a:t>sva</a:t>
            </a:r>
            <a:r>
              <a:rPr lang="en-US" sz="3600" dirty="0"/>
              <a:t> </a:t>
            </a:r>
            <a:r>
              <a:rPr lang="en-US" sz="3600" dirty="0" err="1"/>
              <a:t>sredstva</a:t>
            </a:r>
            <a:r>
              <a:rPr lang="en-US" sz="3600" dirty="0"/>
              <a:t> </a:t>
            </a:r>
            <a:r>
              <a:rPr lang="en-US" sz="3600" dirty="0" err="1"/>
              <a:t>zatečena</a:t>
            </a:r>
            <a:r>
              <a:rPr lang="en-US" sz="3600" dirty="0"/>
              <a:t> </a:t>
            </a:r>
            <a:r>
              <a:rPr lang="en-US" sz="3600" dirty="0" err="1"/>
              <a:t>na</a:t>
            </a:r>
            <a:r>
              <a:rPr lang="en-US" sz="3600" dirty="0"/>
              <a:t> JRT </a:t>
            </a:r>
            <a:r>
              <a:rPr lang="en-US" sz="3600" dirty="0" err="1"/>
              <a:t>mogu</a:t>
            </a:r>
            <a:r>
              <a:rPr lang="en-US" sz="3600" dirty="0"/>
              <a:t> se </a:t>
            </a:r>
            <a:r>
              <a:rPr lang="en-US" sz="3600" dirty="0" err="1"/>
              <a:t>preusmjeriti</a:t>
            </a:r>
            <a:r>
              <a:rPr lang="en-US" sz="3600" dirty="0"/>
              <a:t> </a:t>
            </a:r>
            <a:r>
              <a:rPr lang="en-US" sz="3600" dirty="0" err="1"/>
              <a:t>za</a:t>
            </a:r>
            <a:r>
              <a:rPr lang="en-US" sz="3600" dirty="0"/>
              <a:t> </a:t>
            </a:r>
            <a:r>
              <a:rPr lang="en-US" sz="3600" dirty="0" err="1"/>
              <a:t>finansiranje</a:t>
            </a:r>
            <a:r>
              <a:rPr lang="en-US" sz="3600" dirty="0"/>
              <a:t> </a:t>
            </a:r>
            <a:r>
              <a:rPr lang="en-US" sz="3600" dirty="0" err="1"/>
              <a:t>prioritetnih</a:t>
            </a:r>
            <a:r>
              <a:rPr lang="en-US" sz="3600" dirty="0"/>
              <a:t> </a:t>
            </a:r>
            <a:r>
              <a:rPr lang="en-US" sz="3600" dirty="0" err="1"/>
              <a:t>obaveza</a:t>
            </a:r>
            <a:r>
              <a:rPr lang="en-US" sz="3600" dirty="0"/>
              <a:t>.</a:t>
            </a:r>
          </a:p>
          <a:p>
            <a:pPr algn="just"/>
            <a:r>
              <a:rPr lang="en-US" sz="3600" dirty="0" err="1"/>
              <a:t>Ministarstvo</a:t>
            </a:r>
            <a:r>
              <a:rPr lang="en-US" sz="3600" dirty="0"/>
              <a:t> </a:t>
            </a:r>
            <a:r>
              <a:rPr lang="en-US" sz="3600" dirty="0" err="1"/>
              <a:t>finansija</a:t>
            </a:r>
            <a:r>
              <a:rPr lang="en-US" sz="3600" dirty="0"/>
              <a:t> </a:t>
            </a:r>
            <a:r>
              <a:rPr lang="en-US" sz="3600" dirty="0" err="1"/>
              <a:t>i</a:t>
            </a:r>
            <a:r>
              <a:rPr lang="en-US" sz="3600" dirty="0"/>
              <a:t> </a:t>
            </a:r>
            <a:r>
              <a:rPr lang="en-US" sz="3600" dirty="0" err="1"/>
              <a:t>trezora</a:t>
            </a:r>
            <a:r>
              <a:rPr lang="en-US" sz="3600" dirty="0"/>
              <a:t> u </a:t>
            </a:r>
            <a:r>
              <a:rPr lang="en-US" sz="3600" dirty="0" err="1"/>
              <a:t>slučaju</a:t>
            </a:r>
            <a:r>
              <a:rPr lang="en-US" sz="3600" dirty="0"/>
              <a:t> </a:t>
            </a:r>
            <a:r>
              <a:rPr lang="en-US" sz="3600" dirty="0" err="1"/>
              <a:t>smanjenja</a:t>
            </a:r>
            <a:r>
              <a:rPr lang="en-US" sz="3600" dirty="0"/>
              <a:t> </a:t>
            </a:r>
            <a:r>
              <a:rPr lang="en-US" sz="3600" dirty="0" err="1"/>
              <a:t>planiranih</a:t>
            </a:r>
            <a:r>
              <a:rPr lang="en-US" sz="3600" dirty="0"/>
              <a:t> </a:t>
            </a:r>
            <a:r>
              <a:rPr lang="en-US" sz="3600" dirty="0" err="1"/>
              <a:t>mjesečnih</a:t>
            </a:r>
            <a:r>
              <a:rPr lang="en-US" sz="3600" dirty="0"/>
              <a:t> </a:t>
            </a:r>
            <a:r>
              <a:rPr lang="en-US" sz="3600" dirty="0" err="1"/>
              <a:t>gotovinskih</a:t>
            </a:r>
            <a:r>
              <a:rPr lang="en-US" sz="3600" dirty="0"/>
              <a:t> </a:t>
            </a:r>
            <a:r>
              <a:rPr lang="en-US" sz="3600" dirty="0" err="1"/>
              <a:t>priliva</a:t>
            </a:r>
            <a:r>
              <a:rPr lang="en-US" sz="3600" dirty="0"/>
              <a:t> je </a:t>
            </a:r>
            <a:r>
              <a:rPr lang="en-US" sz="3600" dirty="0" err="1"/>
              <a:t>nadležno</a:t>
            </a:r>
            <a:r>
              <a:rPr lang="en-US" sz="3600" dirty="0"/>
              <a:t> da </a:t>
            </a:r>
            <a:r>
              <a:rPr lang="en-US" sz="3600" dirty="0" err="1"/>
              <a:t>izvrši</a:t>
            </a:r>
            <a:r>
              <a:rPr lang="en-US" sz="3600" dirty="0"/>
              <a:t> </a:t>
            </a:r>
            <a:r>
              <a:rPr lang="en-US" sz="3600" dirty="0" err="1"/>
              <a:t>isplatu</a:t>
            </a:r>
            <a:r>
              <a:rPr lang="en-US" sz="3600" dirty="0"/>
              <a:t> </a:t>
            </a:r>
            <a:r>
              <a:rPr lang="en-US" sz="3600" dirty="0" err="1"/>
              <a:t>prema</a:t>
            </a:r>
            <a:r>
              <a:rPr lang="en-US" sz="3600" dirty="0"/>
              <a:t> </a:t>
            </a:r>
            <a:r>
              <a:rPr lang="en-US" sz="3600" dirty="0" err="1"/>
              <a:t>rasporedu</a:t>
            </a:r>
            <a:r>
              <a:rPr lang="en-US" sz="3600" dirty="0"/>
              <a:t> </a:t>
            </a:r>
            <a:r>
              <a:rPr lang="en-US" sz="3600" dirty="0" err="1"/>
              <a:t>prioriteta</a:t>
            </a:r>
            <a:r>
              <a:rPr lang="en-US" sz="3600" dirty="0"/>
              <a:t>.</a:t>
            </a:r>
          </a:p>
          <a:p>
            <a:endParaRPr lang="en-US" dirty="0"/>
          </a:p>
        </p:txBody>
      </p:sp>
    </p:spTree>
    <p:extLst>
      <p:ext uri="{BB962C8B-B14F-4D97-AF65-F5344CB8AC3E}">
        <p14:creationId xmlns:p14="http://schemas.microsoft.com/office/powerpoint/2010/main" val="310024636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86264" y="815926"/>
            <a:ext cx="10467535" cy="5361037"/>
          </a:xfrm>
        </p:spPr>
        <p:txBody>
          <a:bodyPr/>
          <a:lstStyle/>
          <a:p>
            <a:pPr algn="just"/>
            <a:r>
              <a:rPr lang="en-US" sz="3600" dirty="0" err="1"/>
              <a:t>Također</a:t>
            </a:r>
            <a:r>
              <a:rPr lang="en-US" sz="3600" dirty="0"/>
              <a:t> </a:t>
            </a:r>
            <a:r>
              <a:rPr lang="en-US" sz="3600" dirty="0" err="1"/>
              <a:t>Vijeće</a:t>
            </a:r>
            <a:r>
              <a:rPr lang="en-US" sz="3600" dirty="0"/>
              <a:t> </a:t>
            </a:r>
            <a:r>
              <a:rPr lang="en-US" sz="3600" dirty="0" err="1"/>
              <a:t>ministara</a:t>
            </a:r>
            <a:r>
              <a:rPr lang="en-US" sz="3600" dirty="0"/>
              <a:t> </a:t>
            </a:r>
            <a:r>
              <a:rPr lang="en-US" sz="3600" dirty="0" err="1"/>
              <a:t>može</a:t>
            </a:r>
            <a:r>
              <a:rPr lang="en-US" sz="3600" dirty="0"/>
              <a:t> </a:t>
            </a:r>
            <a:r>
              <a:rPr lang="en-US" sz="3600" dirty="0" err="1"/>
              <a:t>donijeti</a:t>
            </a:r>
            <a:r>
              <a:rPr lang="en-US" sz="3600" dirty="0"/>
              <a:t> </a:t>
            </a:r>
            <a:r>
              <a:rPr lang="en-US" sz="3600" dirty="0" err="1"/>
              <a:t>odluku</a:t>
            </a:r>
            <a:r>
              <a:rPr lang="en-US" sz="3600" dirty="0"/>
              <a:t> o </a:t>
            </a:r>
            <a:r>
              <a:rPr lang="en-US" sz="3600" dirty="0" err="1"/>
              <a:t>kratkoročnim</a:t>
            </a:r>
            <a:r>
              <a:rPr lang="en-US" sz="3600" dirty="0"/>
              <a:t> </a:t>
            </a:r>
            <a:r>
              <a:rPr lang="en-US" sz="3600" dirty="0" err="1"/>
              <a:t>pozajmicama</a:t>
            </a:r>
            <a:r>
              <a:rPr lang="en-US" sz="3600" dirty="0"/>
              <a:t> </a:t>
            </a:r>
            <a:r>
              <a:rPr lang="en-US" sz="3600" dirty="0" err="1"/>
              <a:t>iz</a:t>
            </a:r>
            <a:r>
              <a:rPr lang="en-US" sz="3600" dirty="0"/>
              <a:t> </a:t>
            </a:r>
            <a:r>
              <a:rPr lang="en-US" sz="3600" dirty="0" err="1"/>
              <a:t>budžeta</a:t>
            </a:r>
            <a:r>
              <a:rPr lang="en-US" sz="3600" dirty="0"/>
              <a:t> </a:t>
            </a:r>
            <a:r>
              <a:rPr lang="en-US" sz="3600" dirty="0" err="1"/>
              <a:t>entiteta</a:t>
            </a:r>
            <a:r>
              <a:rPr lang="en-US" sz="3600" dirty="0"/>
              <a:t> </a:t>
            </a:r>
            <a:r>
              <a:rPr lang="en-US" sz="3600" dirty="0" err="1"/>
              <a:t>ili</a:t>
            </a:r>
            <a:r>
              <a:rPr lang="en-US" sz="3600" dirty="0"/>
              <a:t> </a:t>
            </a:r>
            <a:r>
              <a:rPr lang="en-US" sz="3600" dirty="0" err="1"/>
              <a:t>bankarskih</a:t>
            </a:r>
            <a:r>
              <a:rPr lang="en-US" sz="3600" dirty="0"/>
              <a:t> </a:t>
            </a:r>
            <a:r>
              <a:rPr lang="en-US" sz="3600" dirty="0" err="1"/>
              <a:t>izvora</a:t>
            </a:r>
            <a:r>
              <a:rPr lang="en-US" sz="3600" dirty="0"/>
              <a:t> u </a:t>
            </a:r>
            <a:r>
              <a:rPr lang="en-US" sz="3600" dirty="0" err="1"/>
              <a:t>skladu</a:t>
            </a:r>
            <a:r>
              <a:rPr lang="en-US" sz="3600" dirty="0"/>
              <a:t> </a:t>
            </a:r>
            <a:r>
              <a:rPr lang="en-US" sz="3600" dirty="0" err="1"/>
              <a:t>sa</a:t>
            </a:r>
            <a:r>
              <a:rPr lang="en-US" sz="3600" dirty="0"/>
              <a:t> </a:t>
            </a:r>
            <a:r>
              <a:rPr lang="en-US" sz="3600" dirty="0" err="1"/>
              <a:t>Zakonom</a:t>
            </a:r>
            <a:r>
              <a:rPr lang="en-US" sz="3600" dirty="0"/>
              <a:t> o </a:t>
            </a:r>
            <a:r>
              <a:rPr lang="en-US" sz="3600" dirty="0" err="1"/>
              <a:t>dugu</a:t>
            </a:r>
            <a:r>
              <a:rPr lang="en-US" sz="3600" dirty="0"/>
              <a:t> </a:t>
            </a:r>
            <a:r>
              <a:rPr lang="en-US" sz="3600" dirty="0" err="1"/>
              <a:t>i</a:t>
            </a:r>
            <a:r>
              <a:rPr lang="en-US" sz="3600" dirty="0"/>
              <a:t> </a:t>
            </a:r>
            <a:r>
              <a:rPr lang="en-US" sz="3600" dirty="0" err="1"/>
              <a:t>garancijama</a:t>
            </a:r>
            <a:r>
              <a:rPr lang="en-US" sz="3600" dirty="0"/>
              <a:t> BIH, </a:t>
            </a:r>
            <a:r>
              <a:rPr lang="en-US" sz="3600" dirty="0" err="1"/>
              <a:t>na</a:t>
            </a:r>
            <a:r>
              <a:rPr lang="en-US" sz="3600" dirty="0"/>
              <a:t> </a:t>
            </a:r>
            <a:r>
              <a:rPr lang="en-US" sz="3600" dirty="0" err="1"/>
              <a:t>osnovu</a:t>
            </a:r>
            <a:r>
              <a:rPr lang="en-US" sz="3600" dirty="0"/>
              <a:t> </a:t>
            </a:r>
            <a:r>
              <a:rPr lang="en-US" sz="3600" dirty="0" err="1"/>
              <a:t>prijedloga</a:t>
            </a:r>
            <a:r>
              <a:rPr lang="en-US" sz="3600" dirty="0"/>
              <a:t> </a:t>
            </a:r>
            <a:r>
              <a:rPr lang="en-US" sz="3600" dirty="0" err="1"/>
              <a:t>Ministarstva</a:t>
            </a:r>
            <a:r>
              <a:rPr lang="en-US" sz="3600" dirty="0"/>
              <a:t> </a:t>
            </a:r>
            <a:r>
              <a:rPr lang="en-US" sz="3600" dirty="0" err="1"/>
              <a:t>finansija</a:t>
            </a:r>
            <a:r>
              <a:rPr lang="en-US" sz="3600" dirty="0"/>
              <a:t> </a:t>
            </a:r>
            <a:r>
              <a:rPr lang="en-US" sz="3600" dirty="0" err="1"/>
              <a:t>i</a:t>
            </a:r>
            <a:r>
              <a:rPr lang="en-US" sz="3600" dirty="0"/>
              <a:t> </a:t>
            </a:r>
            <a:r>
              <a:rPr lang="en-US" sz="3600" dirty="0" err="1"/>
              <a:t>trezora</a:t>
            </a:r>
            <a:r>
              <a:rPr lang="en-US" sz="3600" dirty="0"/>
              <a:t>.</a:t>
            </a:r>
          </a:p>
          <a:p>
            <a:pPr algn="just"/>
            <a:r>
              <a:rPr lang="bs-Latn-BA" sz="3600" dirty="0"/>
              <a:t>Zakon o izvršenju budžeta institucija BiH i međunarodnih obaveza BiH za 2008.</a:t>
            </a:r>
            <a:endParaRPr lang="en-US" sz="3600" dirty="0"/>
          </a:p>
          <a:p>
            <a:endParaRPr lang="en-US" dirty="0"/>
          </a:p>
        </p:txBody>
      </p:sp>
    </p:spTree>
    <p:extLst>
      <p:ext uri="{BB962C8B-B14F-4D97-AF65-F5344CB8AC3E}">
        <p14:creationId xmlns:p14="http://schemas.microsoft.com/office/powerpoint/2010/main" val="401573139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Računovodstvo</a:t>
            </a:r>
            <a:r>
              <a:rPr lang="en-US" b="1" dirty="0" smtClean="0"/>
              <a:t>, </a:t>
            </a:r>
            <a:r>
              <a:rPr lang="en-US" b="1" dirty="0" err="1" smtClean="0"/>
              <a:t>izvještavanje</a:t>
            </a:r>
            <a:r>
              <a:rPr lang="en-US" b="1" dirty="0" smtClean="0"/>
              <a:t> </a:t>
            </a:r>
            <a:r>
              <a:rPr lang="en-US" b="1" dirty="0" err="1" smtClean="0"/>
              <a:t>i</a:t>
            </a:r>
            <a:r>
              <a:rPr lang="en-US" b="1" dirty="0" smtClean="0"/>
              <a:t> </a:t>
            </a:r>
            <a:r>
              <a:rPr lang="en-US" b="1" dirty="0" err="1" smtClean="0"/>
              <a:t>revizija</a:t>
            </a:r>
            <a:r>
              <a:rPr lang="en-US" b="1" i="1" dirty="0" smtClean="0"/>
              <a:t/>
            </a:r>
            <a:br>
              <a:rPr lang="en-US" b="1" i="1" dirty="0" smtClean="0"/>
            </a:br>
            <a:endParaRPr lang="en-US" dirty="0"/>
          </a:p>
        </p:txBody>
      </p:sp>
      <p:sp>
        <p:nvSpPr>
          <p:cNvPr id="3" name="Content Placeholder 2"/>
          <p:cNvSpPr>
            <a:spLocks noGrp="1"/>
          </p:cNvSpPr>
          <p:nvPr>
            <p:ph idx="1"/>
          </p:nvPr>
        </p:nvSpPr>
        <p:spPr>
          <a:xfrm>
            <a:off x="838200" y="1364566"/>
            <a:ext cx="10515600" cy="4812397"/>
          </a:xfrm>
        </p:spPr>
        <p:txBody>
          <a:bodyPr>
            <a:normAutofit/>
          </a:bodyPr>
          <a:lstStyle/>
          <a:p>
            <a:pPr algn="just"/>
            <a:r>
              <a:rPr lang="en-US" sz="3600" dirty="0" err="1" smtClean="0"/>
              <a:t>Trezor</a:t>
            </a:r>
            <a:r>
              <a:rPr lang="en-US" sz="3600" dirty="0" smtClean="0"/>
              <a:t> </a:t>
            </a:r>
            <a:r>
              <a:rPr lang="en-US" sz="3600" dirty="0" err="1"/>
              <a:t>institucija</a:t>
            </a:r>
            <a:r>
              <a:rPr lang="en-US" sz="3600" dirty="0"/>
              <a:t> </a:t>
            </a:r>
            <a:r>
              <a:rPr lang="en-US" sz="3600" dirty="0" err="1"/>
              <a:t>Bosne</a:t>
            </a:r>
            <a:r>
              <a:rPr lang="en-US" sz="3600" dirty="0"/>
              <a:t> </a:t>
            </a:r>
            <a:r>
              <a:rPr lang="en-US" sz="3600" dirty="0" err="1"/>
              <a:t>i</a:t>
            </a:r>
            <a:r>
              <a:rPr lang="en-US" sz="3600" dirty="0"/>
              <a:t> </a:t>
            </a:r>
            <a:r>
              <a:rPr lang="en-US" sz="3600" dirty="0" err="1"/>
              <a:t>Hercegovine</a:t>
            </a:r>
            <a:r>
              <a:rPr lang="en-US" sz="3600" dirty="0"/>
              <a:t> </a:t>
            </a:r>
            <a:r>
              <a:rPr lang="en-US" sz="3600" dirty="0" err="1"/>
              <a:t>predstavlja</a:t>
            </a:r>
            <a:r>
              <a:rPr lang="en-US" sz="3600" dirty="0"/>
              <a:t> </a:t>
            </a:r>
            <a:r>
              <a:rPr lang="en-US" sz="3600" dirty="0" err="1"/>
              <a:t>centralni</a:t>
            </a:r>
            <a:r>
              <a:rPr lang="en-US" sz="3600" dirty="0"/>
              <a:t> element u </a:t>
            </a:r>
            <a:r>
              <a:rPr lang="en-US" sz="3600" dirty="0" err="1"/>
              <a:t>finansijskom</a:t>
            </a:r>
            <a:r>
              <a:rPr lang="en-US" sz="3600" dirty="0"/>
              <a:t> </a:t>
            </a:r>
            <a:r>
              <a:rPr lang="en-US" sz="3600" dirty="0" err="1"/>
              <a:t>upravljanju</a:t>
            </a:r>
            <a:r>
              <a:rPr lang="en-US" sz="3600" dirty="0"/>
              <a:t> </a:t>
            </a:r>
            <a:r>
              <a:rPr lang="en-US" sz="3600" dirty="0" err="1"/>
              <a:t>sredstvima</a:t>
            </a:r>
            <a:r>
              <a:rPr lang="en-US" sz="3600" dirty="0"/>
              <a:t> </a:t>
            </a:r>
            <a:r>
              <a:rPr lang="en-US" sz="3600" dirty="0" err="1"/>
              <a:t>institucija</a:t>
            </a:r>
            <a:r>
              <a:rPr lang="en-US" sz="3600" dirty="0"/>
              <a:t> </a:t>
            </a:r>
            <a:r>
              <a:rPr lang="en-US" sz="3600" dirty="0" err="1"/>
              <a:t>Bosne</a:t>
            </a:r>
            <a:r>
              <a:rPr lang="en-US" sz="3600" dirty="0"/>
              <a:t> </a:t>
            </a:r>
            <a:r>
              <a:rPr lang="en-US" sz="3600" dirty="0" err="1"/>
              <a:t>i</a:t>
            </a:r>
            <a:r>
              <a:rPr lang="en-US" sz="3600" dirty="0"/>
              <a:t> </a:t>
            </a:r>
            <a:r>
              <a:rPr lang="en-US" sz="3600" dirty="0" err="1"/>
              <a:t>Hercegovine</a:t>
            </a:r>
            <a:r>
              <a:rPr lang="en-US" sz="3600" dirty="0"/>
              <a:t> </a:t>
            </a:r>
            <a:r>
              <a:rPr lang="en-US" sz="3600" dirty="0" err="1"/>
              <a:t>i</a:t>
            </a:r>
            <a:r>
              <a:rPr lang="en-US" sz="3600" dirty="0"/>
              <a:t> </a:t>
            </a:r>
            <a:r>
              <a:rPr lang="en-US" sz="3600" dirty="0" err="1"/>
              <a:t>ostalih</a:t>
            </a:r>
            <a:r>
              <a:rPr lang="en-US" sz="3600" dirty="0"/>
              <a:t> </a:t>
            </a:r>
            <a:r>
              <a:rPr lang="en-US" sz="3600" dirty="0" err="1"/>
              <a:t>sredstava</a:t>
            </a:r>
            <a:r>
              <a:rPr lang="en-US" sz="3600" dirty="0"/>
              <a:t> </a:t>
            </a:r>
            <a:r>
              <a:rPr lang="en-US" sz="3600" dirty="0" err="1"/>
              <a:t>budžeta</a:t>
            </a:r>
            <a:r>
              <a:rPr lang="en-US" sz="3600" dirty="0"/>
              <a:t>.</a:t>
            </a:r>
          </a:p>
          <a:p>
            <a:pPr algn="just"/>
            <a:r>
              <a:rPr lang="en-US" sz="3600" dirty="0" err="1"/>
              <a:t>Glavna</a:t>
            </a:r>
            <a:r>
              <a:rPr lang="en-US" sz="3600" dirty="0"/>
              <a:t> </a:t>
            </a:r>
            <a:r>
              <a:rPr lang="en-US" sz="3600" dirty="0" err="1"/>
              <a:t>knjiga</a:t>
            </a:r>
            <a:r>
              <a:rPr lang="en-US" sz="3600" dirty="0"/>
              <a:t> </a:t>
            </a:r>
            <a:r>
              <a:rPr lang="en-US" sz="3600" dirty="0" err="1"/>
              <a:t>trezora</a:t>
            </a:r>
            <a:r>
              <a:rPr lang="en-US" sz="3600" dirty="0"/>
              <a:t> </a:t>
            </a:r>
            <a:r>
              <a:rPr lang="en-US" sz="3600" dirty="0" err="1"/>
              <a:t>predstavlja</a:t>
            </a:r>
            <a:r>
              <a:rPr lang="en-US" sz="3600" dirty="0"/>
              <a:t> </a:t>
            </a:r>
            <a:r>
              <a:rPr lang="en-US" sz="3600" dirty="0" err="1"/>
              <a:t>zvaničnu</a:t>
            </a:r>
            <a:r>
              <a:rPr lang="en-US" sz="3600" dirty="0"/>
              <a:t> </a:t>
            </a:r>
            <a:r>
              <a:rPr lang="en-US" sz="3600" dirty="0" err="1"/>
              <a:t>finansijsku</a:t>
            </a:r>
            <a:r>
              <a:rPr lang="en-US" sz="3600" dirty="0"/>
              <a:t> </a:t>
            </a:r>
            <a:r>
              <a:rPr lang="en-US" sz="3600" dirty="0" err="1"/>
              <a:t>i</a:t>
            </a:r>
            <a:r>
              <a:rPr lang="en-US" sz="3600" dirty="0"/>
              <a:t> </a:t>
            </a:r>
            <a:r>
              <a:rPr lang="en-US" sz="3600" dirty="0" err="1"/>
              <a:t>računovodstvenu</a:t>
            </a:r>
            <a:r>
              <a:rPr lang="en-US" sz="3600" dirty="0"/>
              <a:t> </a:t>
            </a:r>
            <a:r>
              <a:rPr lang="en-US" sz="3600" dirty="0" err="1"/>
              <a:t>evidenciju</a:t>
            </a:r>
            <a:r>
              <a:rPr lang="en-US" sz="3600" dirty="0"/>
              <a:t> </a:t>
            </a:r>
            <a:r>
              <a:rPr lang="en-US" sz="3600" dirty="0" err="1"/>
              <a:t>institucija</a:t>
            </a:r>
            <a:r>
              <a:rPr lang="en-US" sz="3600" dirty="0"/>
              <a:t> </a:t>
            </a:r>
            <a:r>
              <a:rPr lang="en-US" sz="3600" dirty="0" err="1"/>
              <a:t>Bosne</a:t>
            </a:r>
            <a:r>
              <a:rPr lang="en-US" sz="3600" dirty="0"/>
              <a:t> </a:t>
            </a:r>
            <a:r>
              <a:rPr lang="en-US" sz="3600" dirty="0" err="1"/>
              <a:t>i</a:t>
            </a:r>
            <a:r>
              <a:rPr lang="en-US" sz="3600" dirty="0"/>
              <a:t> </a:t>
            </a:r>
            <a:r>
              <a:rPr lang="en-US" sz="3600" dirty="0" err="1"/>
              <a:t>Hercegovine</a:t>
            </a:r>
            <a:r>
              <a:rPr lang="en-US" sz="3600" dirty="0"/>
              <a:t>. </a:t>
            </a:r>
            <a:endParaRPr lang="sr-Latn-ME" sz="3600" dirty="0" smtClean="0"/>
          </a:p>
        </p:txBody>
      </p:sp>
    </p:spTree>
    <p:extLst>
      <p:ext uri="{BB962C8B-B14F-4D97-AF65-F5344CB8AC3E}">
        <p14:creationId xmlns:p14="http://schemas.microsoft.com/office/powerpoint/2010/main" val="20114942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332" y="436098"/>
            <a:ext cx="10453468" cy="5740865"/>
          </a:xfrm>
        </p:spPr>
        <p:txBody>
          <a:bodyPr/>
          <a:lstStyle/>
          <a:p>
            <a:pPr algn="just"/>
            <a:r>
              <a:rPr lang="en-US" sz="3600" dirty="0" err="1"/>
              <a:t>Sistem</a:t>
            </a:r>
            <a:r>
              <a:rPr lang="en-US" sz="3600" dirty="0"/>
              <a:t> </a:t>
            </a:r>
            <a:r>
              <a:rPr lang="en-US" sz="3600" dirty="0" err="1"/>
              <a:t>glavne</a:t>
            </a:r>
            <a:r>
              <a:rPr lang="en-US" sz="3600" dirty="0"/>
              <a:t> </a:t>
            </a:r>
            <a:r>
              <a:rPr lang="en-US" sz="3600" dirty="0" err="1"/>
              <a:t>knjige</a:t>
            </a:r>
            <a:r>
              <a:rPr lang="en-US" sz="3600" dirty="0"/>
              <a:t> </a:t>
            </a:r>
            <a:r>
              <a:rPr lang="en-US" sz="3600" dirty="0" err="1"/>
              <a:t>trezora</a:t>
            </a:r>
            <a:r>
              <a:rPr lang="en-US" sz="3600" dirty="0"/>
              <a:t> </a:t>
            </a:r>
            <a:r>
              <a:rPr lang="en-US" sz="3600" dirty="0" err="1"/>
              <a:t>obuhvata</a:t>
            </a:r>
            <a:r>
              <a:rPr lang="en-US" sz="3600" dirty="0"/>
              <a:t> </a:t>
            </a:r>
            <a:r>
              <a:rPr lang="en-US" sz="3600" dirty="0" err="1"/>
              <a:t>dnevnike</a:t>
            </a:r>
            <a:r>
              <a:rPr lang="en-US" sz="3600" dirty="0"/>
              <a:t> </a:t>
            </a:r>
            <a:r>
              <a:rPr lang="en-US" sz="3600" dirty="0" err="1"/>
              <a:t>glavne</a:t>
            </a:r>
            <a:r>
              <a:rPr lang="en-US" sz="3600" dirty="0"/>
              <a:t> </a:t>
            </a:r>
            <a:r>
              <a:rPr lang="en-US" sz="3600" dirty="0" err="1"/>
              <a:t>knjige</a:t>
            </a:r>
            <a:r>
              <a:rPr lang="en-US" sz="3600" dirty="0"/>
              <a:t> </a:t>
            </a:r>
            <a:r>
              <a:rPr lang="en-US" sz="3600" dirty="0" err="1"/>
              <a:t>i</a:t>
            </a:r>
            <a:r>
              <a:rPr lang="en-US" sz="3600" dirty="0"/>
              <a:t> </a:t>
            </a:r>
            <a:r>
              <a:rPr lang="en-US" sz="3600" dirty="0" err="1"/>
              <a:t>pomoćne</a:t>
            </a:r>
            <a:r>
              <a:rPr lang="en-US" sz="3600" dirty="0"/>
              <a:t> </a:t>
            </a:r>
            <a:r>
              <a:rPr lang="en-US" sz="3600" dirty="0" err="1"/>
              <a:t>knjige</a:t>
            </a:r>
            <a:r>
              <a:rPr lang="en-US" sz="3600" dirty="0"/>
              <a:t> </a:t>
            </a:r>
            <a:r>
              <a:rPr lang="en-US" sz="3600" dirty="0" err="1"/>
              <a:t>korisnika</a:t>
            </a:r>
            <a:r>
              <a:rPr lang="en-US" sz="3600" dirty="0"/>
              <a:t> </a:t>
            </a:r>
            <a:r>
              <a:rPr lang="en-US" sz="3600" dirty="0" err="1"/>
              <a:t>budžeta</a:t>
            </a:r>
            <a:r>
              <a:rPr lang="en-US" sz="3600" dirty="0"/>
              <a:t> </a:t>
            </a:r>
            <a:r>
              <a:rPr lang="en-US" sz="3600" dirty="0" err="1"/>
              <a:t>za</a:t>
            </a:r>
            <a:r>
              <a:rPr lang="en-US" sz="3600" dirty="0"/>
              <a:t> </a:t>
            </a:r>
            <a:r>
              <a:rPr lang="en-US" sz="3600" dirty="0" err="1"/>
              <a:t>sve</a:t>
            </a:r>
            <a:r>
              <a:rPr lang="en-US" sz="3600" dirty="0"/>
              <a:t> </a:t>
            </a:r>
            <a:r>
              <a:rPr lang="en-US" sz="3600" dirty="0" err="1"/>
              <a:t>izvore</a:t>
            </a:r>
            <a:r>
              <a:rPr lang="en-US" sz="3600" dirty="0"/>
              <a:t> </a:t>
            </a:r>
            <a:r>
              <a:rPr lang="en-US" sz="3600" dirty="0" err="1"/>
              <a:t>primitaka</a:t>
            </a:r>
            <a:r>
              <a:rPr lang="en-US" sz="3600" dirty="0"/>
              <a:t> </a:t>
            </a:r>
            <a:r>
              <a:rPr lang="en-US" sz="3600" dirty="0" err="1"/>
              <a:t>i</a:t>
            </a:r>
            <a:r>
              <a:rPr lang="en-US" sz="3600" dirty="0"/>
              <a:t> </a:t>
            </a:r>
            <a:r>
              <a:rPr lang="en-US" sz="3600" dirty="0" err="1"/>
              <a:t>rashoda</a:t>
            </a:r>
            <a:r>
              <a:rPr lang="en-US" sz="3600" dirty="0"/>
              <a:t>, </a:t>
            </a:r>
            <a:r>
              <a:rPr lang="en-US" sz="3600" dirty="0" err="1"/>
              <a:t>odnosno</a:t>
            </a:r>
            <a:r>
              <a:rPr lang="en-US" sz="3600" dirty="0"/>
              <a:t> </a:t>
            </a:r>
            <a:r>
              <a:rPr lang="en-US" sz="3600" dirty="0" err="1"/>
              <a:t>sve</a:t>
            </a:r>
            <a:r>
              <a:rPr lang="en-US" sz="3600" dirty="0"/>
              <a:t> </a:t>
            </a:r>
            <a:r>
              <a:rPr lang="en-US" sz="3600" dirty="0" err="1"/>
              <a:t>transankcije</a:t>
            </a:r>
            <a:r>
              <a:rPr lang="en-US" sz="3600" dirty="0"/>
              <a:t> </a:t>
            </a:r>
            <a:r>
              <a:rPr lang="en-US" sz="3600" dirty="0" err="1"/>
              <a:t>će</a:t>
            </a:r>
            <a:r>
              <a:rPr lang="en-US" sz="3600" dirty="0"/>
              <a:t> se </a:t>
            </a:r>
            <a:r>
              <a:rPr lang="en-US" sz="3600" dirty="0" err="1"/>
              <a:t>evidentirati</a:t>
            </a:r>
            <a:r>
              <a:rPr lang="en-US" sz="3600" dirty="0"/>
              <a:t> </a:t>
            </a:r>
            <a:r>
              <a:rPr lang="en-US" sz="3600" dirty="0" err="1"/>
              <a:t>pomoću</a:t>
            </a:r>
            <a:r>
              <a:rPr lang="en-US" sz="3600" dirty="0"/>
              <a:t> </a:t>
            </a:r>
            <a:r>
              <a:rPr lang="en-US" sz="3600" dirty="0" err="1"/>
              <a:t>sistema</a:t>
            </a:r>
            <a:r>
              <a:rPr lang="en-US" sz="3600" dirty="0"/>
              <a:t> </a:t>
            </a:r>
            <a:r>
              <a:rPr lang="en-US" sz="3600" dirty="0" err="1"/>
              <a:t>glavne</a:t>
            </a:r>
            <a:r>
              <a:rPr lang="en-US" sz="3600" dirty="0"/>
              <a:t> </a:t>
            </a:r>
            <a:r>
              <a:rPr lang="en-US" sz="3600" dirty="0" err="1"/>
              <a:t>knjige</a:t>
            </a:r>
            <a:r>
              <a:rPr lang="en-US" sz="3600" dirty="0"/>
              <a:t> </a:t>
            </a:r>
            <a:r>
              <a:rPr lang="en-US" sz="3600" dirty="0" err="1"/>
              <a:t>trezora</a:t>
            </a:r>
            <a:r>
              <a:rPr lang="en-US" sz="3600" dirty="0"/>
              <a:t>.</a:t>
            </a:r>
            <a:endParaRPr lang="sr-Latn-ME" sz="3600" dirty="0"/>
          </a:p>
          <a:p>
            <a:pPr algn="just"/>
            <a:r>
              <a:rPr lang="en-US" sz="3600" dirty="0" err="1"/>
              <a:t>Trezor</a:t>
            </a:r>
            <a:r>
              <a:rPr lang="en-US" sz="3600" dirty="0"/>
              <a:t> </a:t>
            </a:r>
            <a:r>
              <a:rPr lang="en-US" sz="3600" dirty="0" err="1"/>
              <a:t>ima</a:t>
            </a:r>
            <a:r>
              <a:rPr lang="en-US" sz="3600" dirty="0"/>
              <a:t> </a:t>
            </a:r>
            <a:r>
              <a:rPr lang="en-US" sz="3600" dirty="0" err="1"/>
              <a:t>odgovornost</a:t>
            </a:r>
            <a:r>
              <a:rPr lang="en-US" sz="3600" dirty="0"/>
              <a:t> da:</a:t>
            </a:r>
          </a:p>
          <a:p>
            <a:endParaRPr lang="en-US" dirty="0"/>
          </a:p>
        </p:txBody>
      </p:sp>
    </p:spTree>
    <p:extLst>
      <p:ext uri="{BB962C8B-B14F-4D97-AF65-F5344CB8AC3E}">
        <p14:creationId xmlns:p14="http://schemas.microsoft.com/office/powerpoint/2010/main" val="2708348705"/>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lgn="just"/>
            <a:r>
              <a:rPr lang="en-US" sz="3600" dirty="0" err="1" smtClean="0"/>
              <a:t>razvija</a:t>
            </a:r>
            <a:r>
              <a:rPr lang="en-US" sz="3600" dirty="0" smtClean="0"/>
              <a:t> </a:t>
            </a:r>
            <a:r>
              <a:rPr lang="en-US" sz="3600" dirty="0" err="1" smtClean="0"/>
              <a:t>i</a:t>
            </a:r>
            <a:r>
              <a:rPr lang="en-US" sz="3600" dirty="0" smtClean="0"/>
              <a:t> </a:t>
            </a:r>
            <a:r>
              <a:rPr lang="en-US" sz="3600" dirty="0" err="1" smtClean="0"/>
              <a:t>održava</a:t>
            </a:r>
            <a:r>
              <a:rPr lang="en-US" sz="3600" dirty="0" smtClean="0"/>
              <a:t> </a:t>
            </a:r>
            <a:r>
              <a:rPr lang="en-US" sz="3600" dirty="0" err="1" smtClean="0"/>
              <a:t>kontni</a:t>
            </a:r>
            <a:r>
              <a:rPr lang="en-US" sz="3600" dirty="0" smtClean="0"/>
              <a:t> plan u </a:t>
            </a:r>
            <a:r>
              <a:rPr lang="en-US" sz="3600" dirty="0" err="1" smtClean="0"/>
              <a:t>skladu</a:t>
            </a:r>
            <a:r>
              <a:rPr lang="en-US" sz="3600" dirty="0" smtClean="0"/>
              <a:t> </a:t>
            </a:r>
            <a:r>
              <a:rPr lang="en-US" sz="3600" dirty="0" err="1" smtClean="0"/>
              <a:t>sa</a:t>
            </a:r>
            <a:r>
              <a:rPr lang="en-US" sz="3600" dirty="0" smtClean="0"/>
              <a:t> </a:t>
            </a:r>
            <a:r>
              <a:rPr lang="en-US" sz="3600" dirty="0" err="1" smtClean="0"/>
              <a:t>međunarodnim</a:t>
            </a:r>
            <a:r>
              <a:rPr lang="en-US" sz="3600" dirty="0" smtClean="0"/>
              <a:t>  </a:t>
            </a:r>
            <a:r>
              <a:rPr lang="en-US" sz="3600" dirty="0" err="1" smtClean="0"/>
              <a:t>računovodstvenim</a:t>
            </a:r>
            <a:r>
              <a:rPr lang="en-US" sz="3600" dirty="0" smtClean="0"/>
              <a:t> </a:t>
            </a:r>
            <a:r>
              <a:rPr lang="en-US" sz="3600" dirty="0" err="1" smtClean="0"/>
              <a:t>standardima</a:t>
            </a:r>
            <a:r>
              <a:rPr lang="en-US" sz="3600" dirty="0" smtClean="0"/>
              <a:t>,</a:t>
            </a:r>
          </a:p>
          <a:p>
            <a:pPr lvl="0" algn="just"/>
            <a:r>
              <a:rPr lang="en-US" sz="3600" dirty="0" err="1" smtClean="0"/>
              <a:t>razvija</a:t>
            </a:r>
            <a:r>
              <a:rPr lang="en-US" sz="3600" dirty="0" smtClean="0"/>
              <a:t> </a:t>
            </a:r>
            <a:r>
              <a:rPr lang="en-US" sz="3600" dirty="0" err="1" smtClean="0"/>
              <a:t>i</a:t>
            </a:r>
            <a:r>
              <a:rPr lang="en-US" sz="3600" dirty="0" smtClean="0"/>
              <a:t> </a:t>
            </a:r>
            <a:r>
              <a:rPr lang="en-US" sz="3600" dirty="0" err="1" smtClean="0"/>
              <a:t>održava</a:t>
            </a:r>
            <a:r>
              <a:rPr lang="en-US" sz="3600" dirty="0" smtClean="0"/>
              <a:t> </a:t>
            </a:r>
            <a:r>
              <a:rPr lang="en-US" sz="3600" dirty="0" err="1" smtClean="0"/>
              <a:t>organizacionu</a:t>
            </a:r>
            <a:r>
              <a:rPr lang="en-US" sz="3600" dirty="0" smtClean="0"/>
              <a:t> </a:t>
            </a:r>
            <a:r>
              <a:rPr lang="en-US" sz="3600" dirty="0" err="1" smtClean="0"/>
              <a:t>klasifikaciju</a:t>
            </a:r>
            <a:r>
              <a:rPr lang="en-US" sz="3600" dirty="0" smtClean="0"/>
              <a:t> </a:t>
            </a:r>
            <a:r>
              <a:rPr lang="en-US" sz="3600" dirty="0" err="1" smtClean="0"/>
              <a:t>strukturu</a:t>
            </a:r>
            <a:r>
              <a:rPr lang="en-US" sz="3600" dirty="0" smtClean="0"/>
              <a:t> </a:t>
            </a:r>
            <a:r>
              <a:rPr lang="en-US" sz="3600" dirty="0" err="1" smtClean="0"/>
              <a:t>zaposlenih</a:t>
            </a:r>
            <a:r>
              <a:rPr lang="en-US" sz="3600" dirty="0" smtClean="0"/>
              <a:t>, </a:t>
            </a:r>
            <a:r>
              <a:rPr lang="en-US" sz="3600" dirty="0" err="1" smtClean="0"/>
              <a:t>dobavljača</a:t>
            </a:r>
            <a:endParaRPr lang="en-US" sz="3600" dirty="0" smtClean="0"/>
          </a:p>
          <a:p>
            <a:pPr lvl="0" algn="just"/>
            <a:r>
              <a:rPr lang="en-US" sz="3600" dirty="0" err="1" smtClean="0"/>
              <a:t>definiše</a:t>
            </a:r>
            <a:r>
              <a:rPr lang="en-US" sz="3600" dirty="0" smtClean="0"/>
              <a:t> </a:t>
            </a:r>
            <a:r>
              <a:rPr lang="en-US" sz="3600" dirty="0" err="1" smtClean="0"/>
              <a:t>računovodstvena</a:t>
            </a:r>
            <a:r>
              <a:rPr lang="en-US" sz="3600" dirty="0" smtClean="0"/>
              <a:t> </a:t>
            </a:r>
            <a:r>
              <a:rPr lang="en-US" sz="3600" dirty="0" err="1" smtClean="0"/>
              <a:t>pravila</a:t>
            </a:r>
            <a:r>
              <a:rPr lang="en-US" sz="3600" dirty="0" smtClean="0"/>
              <a:t>, </a:t>
            </a:r>
            <a:r>
              <a:rPr lang="en-US" sz="3600" dirty="0" err="1" smtClean="0"/>
              <a:t>kao</a:t>
            </a:r>
            <a:r>
              <a:rPr lang="en-US" sz="3600" dirty="0" smtClean="0"/>
              <a:t> </a:t>
            </a:r>
            <a:r>
              <a:rPr lang="en-US" sz="3600" dirty="0" err="1" smtClean="0"/>
              <a:t>i</a:t>
            </a:r>
            <a:r>
              <a:rPr lang="en-US" sz="3600" dirty="0" smtClean="0"/>
              <a:t> interne </a:t>
            </a:r>
            <a:r>
              <a:rPr lang="en-US" sz="3600" dirty="0" err="1" smtClean="0"/>
              <a:t>i</a:t>
            </a:r>
            <a:r>
              <a:rPr lang="en-US" sz="3600" dirty="0" smtClean="0"/>
              <a:t> </a:t>
            </a:r>
            <a:r>
              <a:rPr lang="en-US" sz="3600" dirty="0" err="1" smtClean="0"/>
              <a:t>eksterne</a:t>
            </a:r>
            <a:r>
              <a:rPr lang="en-US" sz="3600" dirty="0" smtClean="0"/>
              <a:t> </a:t>
            </a:r>
            <a:r>
              <a:rPr lang="en-US" sz="3600" dirty="0" err="1" smtClean="0"/>
              <a:t>zahtjeve</a:t>
            </a:r>
            <a:r>
              <a:rPr lang="en-US" sz="3600" dirty="0" smtClean="0"/>
              <a:t> </a:t>
            </a:r>
            <a:r>
              <a:rPr lang="en-US" sz="3600" dirty="0" err="1" smtClean="0"/>
              <a:t>za</a:t>
            </a:r>
            <a:r>
              <a:rPr lang="en-US" sz="3600" dirty="0" smtClean="0"/>
              <a:t> </a:t>
            </a:r>
            <a:r>
              <a:rPr lang="en-US" sz="3600" dirty="0" err="1" smtClean="0"/>
              <a:t>izvještavanjem</a:t>
            </a:r>
            <a:endParaRPr lang="en-US" sz="3600" dirty="0" smtClean="0"/>
          </a:p>
          <a:p>
            <a:endParaRPr lang="en-US" dirty="0"/>
          </a:p>
        </p:txBody>
      </p:sp>
    </p:spTree>
    <p:extLst>
      <p:ext uri="{BB962C8B-B14F-4D97-AF65-F5344CB8AC3E}">
        <p14:creationId xmlns:p14="http://schemas.microsoft.com/office/powerpoint/2010/main" val="162726403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2196" y="618978"/>
            <a:ext cx="10481603" cy="5557985"/>
          </a:xfrm>
        </p:spPr>
        <p:txBody>
          <a:bodyPr>
            <a:normAutofit/>
          </a:bodyPr>
          <a:lstStyle/>
          <a:p>
            <a:pPr algn="just"/>
            <a:r>
              <a:rPr lang="en-US" sz="3600" dirty="0"/>
              <a:t>U </a:t>
            </a:r>
            <a:r>
              <a:rPr lang="en-US" sz="3600" dirty="0" err="1"/>
              <a:t>svrhu</a:t>
            </a:r>
            <a:r>
              <a:rPr lang="en-US" sz="3600" dirty="0"/>
              <a:t> </a:t>
            </a:r>
            <a:r>
              <a:rPr lang="en-US" sz="3600" dirty="0" err="1"/>
              <a:t>finansijskog</a:t>
            </a:r>
            <a:r>
              <a:rPr lang="en-US" sz="3600" dirty="0"/>
              <a:t> </a:t>
            </a:r>
            <a:r>
              <a:rPr lang="en-US" sz="3600" dirty="0" err="1"/>
              <a:t>izvještavanja</a:t>
            </a:r>
            <a:r>
              <a:rPr lang="en-US" sz="3600" dirty="0"/>
              <a:t> </a:t>
            </a:r>
            <a:r>
              <a:rPr lang="en-US" sz="3600" dirty="0" err="1"/>
              <a:t>trezor</a:t>
            </a:r>
            <a:r>
              <a:rPr lang="en-US" sz="3600" dirty="0"/>
              <a:t> je </a:t>
            </a:r>
            <a:r>
              <a:rPr lang="en-US" sz="3600" dirty="0" err="1"/>
              <a:t>odgovoran</a:t>
            </a:r>
            <a:r>
              <a:rPr lang="en-US" sz="3600" dirty="0"/>
              <a:t> da </a:t>
            </a:r>
            <a:r>
              <a:rPr lang="en-US" sz="3600" dirty="0" err="1"/>
              <a:t>pripremi</a:t>
            </a:r>
            <a:r>
              <a:rPr lang="en-US" sz="3600" dirty="0"/>
              <a:t> </a:t>
            </a:r>
            <a:r>
              <a:rPr lang="en-US" sz="3600" dirty="0" err="1"/>
              <a:t>i</a:t>
            </a:r>
            <a:r>
              <a:rPr lang="en-US" sz="3600" dirty="0"/>
              <a:t> </a:t>
            </a:r>
            <a:r>
              <a:rPr lang="en-US" sz="3600" dirty="0" err="1"/>
              <a:t>dostavi</a:t>
            </a:r>
            <a:r>
              <a:rPr lang="en-US" sz="3600" dirty="0"/>
              <a:t> </a:t>
            </a:r>
            <a:r>
              <a:rPr lang="en-US" sz="3600" dirty="0" err="1"/>
              <a:t>na</a:t>
            </a:r>
            <a:r>
              <a:rPr lang="en-US" sz="3600" dirty="0"/>
              <a:t> </a:t>
            </a:r>
            <a:r>
              <a:rPr lang="en-US" sz="3600" dirty="0" err="1"/>
              <a:t>uvid</a:t>
            </a:r>
            <a:r>
              <a:rPr lang="en-US" sz="3600" dirty="0"/>
              <a:t> </a:t>
            </a:r>
            <a:r>
              <a:rPr lang="en-US" sz="3600" dirty="0" err="1"/>
              <a:t>i</a:t>
            </a:r>
            <a:r>
              <a:rPr lang="en-US" sz="3600" dirty="0"/>
              <a:t> </a:t>
            </a:r>
            <a:r>
              <a:rPr lang="en-US" sz="3600" dirty="0" err="1"/>
              <a:t>odobravanje</a:t>
            </a:r>
            <a:r>
              <a:rPr lang="en-US" sz="3600" dirty="0"/>
              <a:t> </a:t>
            </a:r>
            <a:r>
              <a:rPr lang="en-US" sz="3600" dirty="0" err="1"/>
              <a:t>Vijeću</a:t>
            </a:r>
            <a:r>
              <a:rPr lang="en-US" sz="3600" dirty="0"/>
              <a:t> </a:t>
            </a:r>
            <a:r>
              <a:rPr lang="en-US" sz="3600" dirty="0" err="1"/>
              <a:t>ministara</a:t>
            </a:r>
            <a:r>
              <a:rPr lang="en-US" sz="3600" dirty="0"/>
              <a:t>: </a:t>
            </a:r>
            <a:r>
              <a:rPr lang="en-US" sz="3600" dirty="0" err="1"/>
              <a:t>konsolidovane</a:t>
            </a:r>
            <a:r>
              <a:rPr lang="en-US" sz="3600" dirty="0"/>
              <a:t> </a:t>
            </a:r>
            <a:r>
              <a:rPr lang="en-US" sz="3600" dirty="0" err="1"/>
              <a:t>račune</a:t>
            </a:r>
            <a:r>
              <a:rPr lang="en-US" sz="3600" dirty="0"/>
              <a:t> </a:t>
            </a:r>
            <a:r>
              <a:rPr lang="en-US" sz="3600" dirty="0" err="1"/>
              <a:t>budžeta</a:t>
            </a:r>
            <a:r>
              <a:rPr lang="en-US" sz="3600" dirty="0"/>
              <a:t>, </a:t>
            </a:r>
            <a:r>
              <a:rPr lang="en-US" sz="3600" dirty="0" err="1"/>
              <a:t>kvartalne</a:t>
            </a:r>
            <a:r>
              <a:rPr lang="en-US" sz="3600" dirty="0"/>
              <a:t> </a:t>
            </a:r>
            <a:r>
              <a:rPr lang="en-US" sz="3600" dirty="0" err="1"/>
              <a:t>izvještaje</a:t>
            </a:r>
            <a:r>
              <a:rPr lang="en-US" sz="3600" dirty="0"/>
              <a:t> o </a:t>
            </a:r>
            <a:r>
              <a:rPr lang="en-US" sz="3600" dirty="0" err="1"/>
              <a:t>budžetu</a:t>
            </a:r>
            <a:r>
              <a:rPr lang="en-US" sz="3600" dirty="0"/>
              <a:t> </a:t>
            </a:r>
            <a:r>
              <a:rPr lang="en-US" sz="3600" dirty="0" err="1"/>
              <a:t>i</a:t>
            </a:r>
            <a:r>
              <a:rPr lang="en-US" sz="3600" dirty="0"/>
              <a:t> </a:t>
            </a:r>
            <a:r>
              <a:rPr lang="en-US" sz="3600" dirty="0" err="1"/>
              <a:t>opštem</a:t>
            </a:r>
            <a:r>
              <a:rPr lang="en-US" sz="3600" dirty="0"/>
              <a:t> </a:t>
            </a:r>
            <a:r>
              <a:rPr lang="en-US" sz="3600" dirty="0" err="1"/>
              <a:t>finansijskom</a:t>
            </a:r>
            <a:r>
              <a:rPr lang="en-US" sz="3600" dirty="0"/>
              <a:t> </a:t>
            </a:r>
            <a:r>
              <a:rPr lang="en-US" sz="3600" dirty="0" err="1"/>
              <a:t>stanju</a:t>
            </a:r>
            <a:r>
              <a:rPr lang="en-US" sz="3600" dirty="0"/>
              <a:t>. </a:t>
            </a:r>
            <a:endParaRPr lang="sr-Latn-ME" sz="3600" dirty="0"/>
          </a:p>
          <a:p>
            <a:pPr algn="just"/>
            <a:r>
              <a:rPr lang="en-US" sz="3600" dirty="0" err="1"/>
              <a:t>Također</a:t>
            </a:r>
            <a:r>
              <a:rPr lang="en-US" sz="3600" dirty="0"/>
              <a:t> </a:t>
            </a:r>
            <a:r>
              <a:rPr lang="en-US" sz="3600" dirty="0" err="1"/>
              <a:t>trezor</a:t>
            </a:r>
            <a:r>
              <a:rPr lang="en-US" sz="3600" dirty="0"/>
              <a:t> </a:t>
            </a:r>
            <a:r>
              <a:rPr lang="en-US" sz="3600" dirty="0" err="1"/>
              <a:t>prikuplja</a:t>
            </a:r>
            <a:r>
              <a:rPr lang="en-US" sz="3600" dirty="0"/>
              <a:t> </a:t>
            </a:r>
            <a:r>
              <a:rPr lang="en-US" sz="3600" dirty="0" err="1"/>
              <a:t>finansijske</a:t>
            </a:r>
            <a:r>
              <a:rPr lang="en-US" sz="3600" dirty="0"/>
              <a:t> </a:t>
            </a:r>
            <a:r>
              <a:rPr lang="en-US" sz="3600" dirty="0" err="1"/>
              <a:t>podatke</a:t>
            </a:r>
            <a:r>
              <a:rPr lang="en-US" sz="3600" dirty="0"/>
              <a:t> </a:t>
            </a:r>
            <a:r>
              <a:rPr lang="en-US" sz="3600" dirty="0" err="1"/>
              <a:t>institucija</a:t>
            </a:r>
            <a:r>
              <a:rPr lang="en-US" sz="3600" dirty="0"/>
              <a:t> </a:t>
            </a:r>
            <a:r>
              <a:rPr lang="en-US" sz="3600" dirty="0" err="1"/>
              <a:t>Bosne</a:t>
            </a:r>
            <a:r>
              <a:rPr lang="en-US" sz="3600" dirty="0"/>
              <a:t> </a:t>
            </a:r>
            <a:r>
              <a:rPr lang="en-US" sz="3600" dirty="0" err="1"/>
              <a:t>i</a:t>
            </a:r>
            <a:r>
              <a:rPr lang="en-US" sz="3600" dirty="0"/>
              <a:t> </a:t>
            </a:r>
            <a:r>
              <a:rPr lang="en-US" sz="3600" dirty="0" err="1"/>
              <a:t>Hercegovin</a:t>
            </a:r>
            <a:r>
              <a:rPr lang="en-US" sz="3600" dirty="0"/>
              <a:t> </a:t>
            </a:r>
            <a:r>
              <a:rPr lang="en-US" sz="3600" dirty="0" err="1"/>
              <a:t>koje</a:t>
            </a:r>
            <a:r>
              <a:rPr lang="en-US" sz="3600" dirty="0"/>
              <a:t> </a:t>
            </a:r>
            <a:r>
              <a:rPr lang="en-US" sz="3600" dirty="0" err="1"/>
              <a:t>dostavlja</a:t>
            </a:r>
            <a:r>
              <a:rPr lang="en-US" sz="3600" dirty="0"/>
              <a:t> </a:t>
            </a:r>
            <a:r>
              <a:rPr lang="en-US" sz="3600" dirty="0" err="1"/>
              <a:t>Agenciji</a:t>
            </a:r>
            <a:r>
              <a:rPr lang="en-US" sz="3600" dirty="0"/>
              <a:t> </a:t>
            </a:r>
            <a:r>
              <a:rPr lang="en-US" sz="3600" dirty="0" err="1"/>
              <a:t>za</a:t>
            </a:r>
            <a:r>
              <a:rPr lang="en-US" sz="3600" dirty="0"/>
              <a:t> </a:t>
            </a:r>
            <a:r>
              <a:rPr lang="en-US" sz="3600" dirty="0" err="1"/>
              <a:t>statistiku</a:t>
            </a:r>
            <a:r>
              <a:rPr lang="en-US" sz="3600" dirty="0"/>
              <a:t> BIH </a:t>
            </a:r>
            <a:r>
              <a:rPr lang="en-US" sz="3600" dirty="0" err="1"/>
              <a:t>kao</a:t>
            </a:r>
            <a:r>
              <a:rPr lang="en-US" sz="3600" dirty="0"/>
              <a:t> </a:t>
            </a:r>
            <a:r>
              <a:rPr lang="en-US" sz="3600" dirty="0" err="1"/>
              <a:t>i</a:t>
            </a:r>
            <a:r>
              <a:rPr lang="en-US" sz="3600" dirty="0"/>
              <a:t> </a:t>
            </a:r>
            <a:r>
              <a:rPr lang="en-US" sz="3600" dirty="0" err="1"/>
              <a:t>Vijeću</a:t>
            </a:r>
            <a:r>
              <a:rPr lang="en-US" sz="3600" dirty="0"/>
              <a:t> </a:t>
            </a:r>
            <a:r>
              <a:rPr lang="en-US" sz="3600" dirty="0" err="1"/>
              <a:t>ministara</a:t>
            </a:r>
            <a:r>
              <a:rPr lang="en-US" sz="3600" dirty="0"/>
              <a:t>.</a:t>
            </a:r>
          </a:p>
        </p:txBody>
      </p:sp>
    </p:spTree>
    <p:extLst>
      <p:ext uri="{BB962C8B-B14F-4D97-AF65-F5344CB8AC3E}">
        <p14:creationId xmlns:p14="http://schemas.microsoft.com/office/powerpoint/2010/main" val="356285243"/>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86264" y="562708"/>
            <a:ext cx="10467535" cy="5614255"/>
          </a:xfrm>
        </p:spPr>
        <p:txBody>
          <a:bodyPr>
            <a:noAutofit/>
          </a:bodyPr>
          <a:lstStyle/>
          <a:p>
            <a:pPr algn="just"/>
            <a:r>
              <a:rPr lang="en-US" sz="3600" dirty="0" err="1"/>
              <a:t>Trezor</a:t>
            </a:r>
            <a:r>
              <a:rPr lang="en-US" sz="3600" dirty="0"/>
              <a:t> je </a:t>
            </a:r>
            <a:r>
              <a:rPr lang="en-US" sz="3600" dirty="0" err="1"/>
              <a:t>zadužen</a:t>
            </a:r>
            <a:r>
              <a:rPr lang="en-US" sz="3600" dirty="0"/>
              <a:t> </a:t>
            </a:r>
            <a:r>
              <a:rPr lang="en-US" sz="3600" dirty="0" err="1"/>
              <a:t>za</a:t>
            </a:r>
            <a:r>
              <a:rPr lang="en-US" sz="3600" dirty="0"/>
              <a:t> </a:t>
            </a:r>
            <a:r>
              <a:rPr lang="en-US" sz="3600" dirty="0" err="1"/>
              <a:t>propisivanje</a:t>
            </a:r>
            <a:r>
              <a:rPr lang="en-US" sz="3600" dirty="0"/>
              <a:t> </a:t>
            </a:r>
            <a:r>
              <a:rPr lang="en-US" sz="3600" dirty="0" err="1"/>
              <a:t>i</a:t>
            </a:r>
            <a:r>
              <a:rPr lang="en-US" sz="3600" dirty="0"/>
              <a:t> </a:t>
            </a:r>
            <a:r>
              <a:rPr lang="en-US" sz="3600" dirty="0" err="1"/>
              <a:t>sprovođenje</a:t>
            </a:r>
            <a:r>
              <a:rPr lang="en-US" sz="3600" dirty="0"/>
              <a:t> </a:t>
            </a:r>
            <a:r>
              <a:rPr lang="en-US" sz="3600" dirty="0" err="1"/>
              <a:t>internog</a:t>
            </a:r>
            <a:r>
              <a:rPr lang="en-US" sz="3600" dirty="0"/>
              <a:t> </a:t>
            </a:r>
            <a:r>
              <a:rPr lang="en-US" sz="3600" dirty="0" err="1"/>
              <a:t>nadzora</a:t>
            </a:r>
            <a:r>
              <a:rPr lang="en-US" sz="3600" dirty="0"/>
              <a:t>, s </a:t>
            </a:r>
            <a:r>
              <a:rPr lang="en-US" sz="3600" dirty="0" err="1"/>
              <a:t>ciljem</a:t>
            </a:r>
            <a:r>
              <a:rPr lang="en-US" sz="3600" dirty="0"/>
              <a:t> da se </a:t>
            </a:r>
            <a:r>
              <a:rPr lang="en-US" sz="3600" dirty="0" err="1"/>
              <a:t>osigura</a:t>
            </a:r>
            <a:r>
              <a:rPr lang="en-US" sz="3600" dirty="0"/>
              <a:t> </a:t>
            </a:r>
            <a:r>
              <a:rPr lang="en-US" sz="3600" dirty="0" err="1"/>
              <a:t>poslovanje</a:t>
            </a:r>
            <a:r>
              <a:rPr lang="en-US" sz="3600" dirty="0"/>
              <a:t> </a:t>
            </a:r>
            <a:r>
              <a:rPr lang="en-US" sz="3600" dirty="0" err="1"/>
              <a:t>korisnika</a:t>
            </a:r>
            <a:r>
              <a:rPr lang="en-US" sz="3600" dirty="0"/>
              <a:t> </a:t>
            </a:r>
            <a:r>
              <a:rPr lang="en-US" sz="3600" dirty="0" err="1"/>
              <a:t>budžeta</a:t>
            </a:r>
            <a:r>
              <a:rPr lang="en-US" sz="3600" dirty="0"/>
              <a:t> u </a:t>
            </a:r>
            <a:r>
              <a:rPr lang="en-US" sz="3600" dirty="0" err="1"/>
              <a:t>skladu</a:t>
            </a:r>
            <a:r>
              <a:rPr lang="en-US" sz="3600" dirty="0"/>
              <a:t> </a:t>
            </a:r>
            <a:r>
              <a:rPr lang="en-US" sz="3600" dirty="0" err="1"/>
              <a:t>sa</a:t>
            </a:r>
            <a:r>
              <a:rPr lang="en-US" sz="3600" dirty="0"/>
              <a:t> </a:t>
            </a:r>
            <a:r>
              <a:rPr lang="en-US" sz="3600" dirty="0" err="1"/>
              <a:t>upustvima</a:t>
            </a:r>
            <a:r>
              <a:rPr lang="en-US" sz="3600" dirty="0"/>
              <a:t> </a:t>
            </a:r>
            <a:r>
              <a:rPr lang="en-US" sz="3600" dirty="0" err="1"/>
              <a:t>trezora</a:t>
            </a:r>
            <a:r>
              <a:rPr lang="en-US" sz="3600" dirty="0"/>
              <a:t> </a:t>
            </a:r>
            <a:r>
              <a:rPr lang="en-US" sz="3600" dirty="0" err="1"/>
              <a:t>i</a:t>
            </a:r>
            <a:r>
              <a:rPr lang="en-US" sz="3600" dirty="0"/>
              <a:t> </a:t>
            </a:r>
            <a:r>
              <a:rPr lang="en-US" sz="3600" dirty="0" err="1"/>
              <a:t>drugim</a:t>
            </a:r>
            <a:r>
              <a:rPr lang="en-US" sz="3600" dirty="0"/>
              <a:t> </a:t>
            </a:r>
            <a:r>
              <a:rPr lang="en-US" sz="3600" dirty="0" err="1"/>
              <a:t>finansijskim</a:t>
            </a:r>
            <a:r>
              <a:rPr lang="en-US" sz="3600" dirty="0"/>
              <a:t> </a:t>
            </a:r>
            <a:r>
              <a:rPr lang="en-US" sz="3600" dirty="0" err="1"/>
              <a:t>propisima</a:t>
            </a:r>
            <a:r>
              <a:rPr lang="en-US" sz="3600" dirty="0"/>
              <a:t>.</a:t>
            </a:r>
          </a:p>
          <a:p>
            <a:pPr algn="just"/>
            <a:r>
              <a:rPr lang="en-US" sz="3600" dirty="0" err="1"/>
              <a:t>Reviziju</a:t>
            </a:r>
            <a:r>
              <a:rPr lang="en-US" sz="3600" dirty="0"/>
              <a:t> </a:t>
            </a:r>
            <a:r>
              <a:rPr lang="en-US" sz="3600" dirty="0" err="1"/>
              <a:t>godišnjeg</a:t>
            </a:r>
            <a:r>
              <a:rPr lang="en-US" sz="3600" dirty="0"/>
              <a:t> </a:t>
            </a:r>
            <a:r>
              <a:rPr lang="en-US" sz="3600" dirty="0" err="1"/>
              <a:t>izvještaja</a:t>
            </a:r>
            <a:r>
              <a:rPr lang="en-US" sz="3600" dirty="0"/>
              <a:t> </a:t>
            </a:r>
            <a:r>
              <a:rPr lang="en-US" sz="3600" dirty="0" err="1"/>
              <a:t>svakog</a:t>
            </a:r>
            <a:r>
              <a:rPr lang="en-US" sz="3600" dirty="0"/>
              <a:t> </a:t>
            </a:r>
            <a:r>
              <a:rPr lang="en-US" sz="3600" dirty="0" err="1"/>
              <a:t>budžetskog</a:t>
            </a:r>
            <a:r>
              <a:rPr lang="en-US" sz="3600" dirty="0"/>
              <a:t> </a:t>
            </a:r>
            <a:r>
              <a:rPr lang="en-US" sz="3600" dirty="0" err="1"/>
              <a:t>korisnika</a:t>
            </a:r>
            <a:r>
              <a:rPr lang="en-US" sz="3600" dirty="0"/>
              <a:t> </a:t>
            </a:r>
            <a:r>
              <a:rPr lang="en-US" sz="3600" dirty="0" err="1"/>
              <a:t>vrši</a:t>
            </a:r>
            <a:r>
              <a:rPr lang="en-US" sz="3600" dirty="0"/>
              <a:t> </a:t>
            </a:r>
            <a:r>
              <a:rPr lang="en-US" sz="3600" dirty="0" err="1"/>
              <a:t>Ured</a:t>
            </a:r>
            <a:r>
              <a:rPr lang="en-US" sz="3600" dirty="0"/>
              <a:t> </a:t>
            </a:r>
            <a:r>
              <a:rPr lang="en-US" sz="3600" dirty="0" err="1"/>
              <a:t>za</a:t>
            </a:r>
            <a:r>
              <a:rPr lang="en-US" sz="3600" dirty="0"/>
              <a:t> </a:t>
            </a:r>
            <a:r>
              <a:rPr lang="en-US" sz="3600" dirty="0" err="1"/>
              <a:t>reviziju</a:t>
            </a:r>
            <a:r>
              <a:rPr lang="en-US" sz="3600" dirty="0"/>
              <a:t> </a:t>
            </a:r>
            <a:r>
              <a:rPr lang="en-US" sz="3600" dirty="0" err="1"/>
              <a:t>finansijskog</a:t>
            </a:r>
            <a:r>
              <a:rPr lang="en-US" sz="3600" dirty="0"/>
              <a:t> </a:t>
            </a:r>
            <a:r>
              <a:rPr lang="en-US" sz="3600" dirty="0" err="1"/>
              <a:t>poslovanja</a:t>
            </a:r>
            <a:r>
              <a:rPr lang="en-US" sz="3600" dirty="0"/>
              <a:t> </a:t>
            </a:r>
            <a:r>
              <a:rPr lang="en-US" sz="3600" dirty="0" err="1"/>
              <a:t>institucija</a:t>
            </a:r>
            <a:r>
              <a:rPr lang="en-US" sz="3600" dirty="0"/>
              <a:t> </a:t>
            </a:r>
            <a:r>
              <a:rPr lang="en-US" sz="3600" dirty="0" err="1"/>
              <a:t>Bosne</a:t>
            </a:r>
            <a:r>
              <a:rPr lang="en-US" sz="3600" dirty="0"/>
              <a:t> </a:t>
            </a:r>
            <a:r>
              <a:rPr lang="en-US" sz="3600" dirty="0" err="1"/>
              <a:t>i</a:t>
            </a:r>
            <a:r>
              <a:rPr lang="en-US" sz="3600" dirty="0"/>
              <a:t> </a:t>
            </a:r>
            <a:r>
              <a:rPr lang="en-US" sz="3600" dirty="0" err="1"/>
              <a:t>Hercegovineu</a:t>
            </a:r>
            <a:r>
              <a:rPr lang="en-US" sz="3600" dirty="0"/>
              <a:t> </a:t>
            </a:r>
            <a:r>
              <a:rPr lang="en-US" sz="3600" dirty="0" err="1"/>
              <a:t>skladu</a:t>
            </a:r>
            <a:r>
              <a:rPr lang="en-US" sz="3600" dirty="0"/>
              <a:t> </a:t>
            </a:r>
            <a:r>
              <a:rPr lang="en-US" sz="3600" dirty="0" err="1"/>
              <a:t>sa</a:t>
            </a:r>
            <a:r>
              <a:rPr lang="en-US" sz="3600" dirty="0"/>
              <a:t> </a:t>
            </a:r>
            <a:r>
              <a:rPr lang="en-US" sz="3600" dirty="0" err="1"/>
              <a:t>Zakonom</a:t>
            </a:r>
            <a:r>
              <a:rPr lang="en-US" sz="3600" dirty="0"/>
              <a:t> o </a:t>
            </a:r>
            <a:r>
              <a:rPr lang="en-US" sz="3600" dirty="0" err="1"/>
              <a:t>reviziji</a:t>
            </a:r>
            <a:r>
              <a:rPr lang="en-US" sz="3600" dirty="0" smtClean="0"/>
              <a:t>.</a:t>
            </a:r>
            <a:endParaRPr lang="sr-Latn-ME" sz="3600" dirty="0" smtClean="0"/>
          </a:p>
          <a:p>
            <a:pPr algn="just"/>
            <a:r>
              <a:rPr lang="en-US" sz="3600" dirty="0" smtClean="0"/>
              <a:t> </a:t>
            </a:r>
            <a:r>
              <a:rPr lang="en-US" sz="3600" dirty="0" err="1"/>
              <a:t>Revizija</a:t>
            </a:r>
            <a:r>
              <a:rPr lang="en-US" sz="3600" dirty="0"/>
              <a:t> </a:t>
            </a:r>
            <a:r>
              <a:rPr lang="en-US" sz="3600" dirty="0" err="1"/>
              <a:t>godišnjeg</a:t>
            </a:r>
            <a:r>
              <a:rPr lang="en-US" sz="3600" dirty="0"/>
              <a:t> </a:t>
            </a:r>
            <a:r>
              <a:rPr lang="en-US" sz="3600" smtClean="0"/>
              <a:t>izvještaja</a:t>
            </a:r>
            <a:r>
              <a:rPr lang="en-US" sz="3600" dirty="0" smtClean="0"/>
              <a:t> </a:t>
            </a:r>
            <a:r>
              <a:rPr lang="en-US" sz="3600" dirty="0" err="1"/>
              <a:t>budžetskih</a:t>
            </a:r>
            <a:r>
              <a:rPr lang="en-US" sz="3600" dirty="0"/>
              <a:t> </a:t>
            </a:r>
            <a:r>
              <a:rPr lang="en-US" sz="3600" dirty="0" err="1"/>
              <a:t>korisnika</a:t>
            </a:r>
            <a:r>
              <a:rPr lang="en-US" sz="3600" dirty="0"/>
              <a:t> </a:t>
            </a:r>
            <a:r>
              <a:rPr lang="en-US" sz="3600" dirty="0" err="1"/>
              <a:t>treba</a:t>
            </a:r>
            <a:r>
              <a:rPr lang="en-US" sz="3600" dirty="0"/>
              <a:t> </a:t>
            </a:r>
            <a:r>
              <a:rPr lang="en-US" sz="3600" dirty="0" err="1"/>
              <a:t>biti</a:t>
            </a:r>
            <a:r>
              <a:rPr lang="en-US" sz="3600" dirty="0"/>
              <a:t> </a:t>
            </a:r>
            <a:r>
              <a:rPr lang="en-US" sz="3600" dirty="0" err="1"/>
              <a:t>izvršena</a:t>
            </a:r>
            <a:r>
              <a:rPr lang="en-US" sz="3600" dirty="0"/>
              <a:t> </a:t>
            </a:r>
            <a:r>
              <a:rPr lang="en-US" sz="3600" dirty="0" err="1"/>
              <a:t>prije</a:t>
            </a:r>
            <a:r>
              <a:rPr lang="en-US" sz="3600" dirty="0"/>
              <a:t> </a:t>
            </a:r>
            <a:r>
              <a:rPr lang="en-US" sz="3600" dirty="0" err="1"/>
              <a:t>nego</a:t>
            </a:r>
            <a:r>
              <a:rPr lang="en-US" sz="3600" dirty="0"/>
              <a:t> </a:t>
            </a:r>
            <a:r>
              <a:rPr lang="en-US" sz="3600" dirty="0" err="1"/>
              <a:t>Ministarstvo</a:t>
            </a:r>
            <a:r>
              <a:rPr lang="en-US" sz="3600" dirty="0"/>
              <a:t> </a:t>
            </a:r>
            <a:r>
              <a:rPr lang="en-US" sz="3600" dirty="0" err="1"/>
              <a:t>finansija</a:t>
            </a:r>
            <a:r>
              <a:rPr lang="en-US" sz="3600" dirty="0"/>
              <a:t> </a:t>
            </a:r>
            <a:r>
              <a:rPr lang="en-US" sz="3600" dirty="0" err="1"/>
              <a:t>i</a:t>
            </a:r>
            <a:r>
              <a:rPr lang="en-US" sz="3600" dirty="0"/>
              <a:t> </a:t>
            </a:r>
            <a:r>
              <a:rPr lang="en-US" sz="3600" dirty="0" err="1"/>
              <a:t>trezora</a:t>
            </a:r>
            <a:r>
              <a:rPr lang="en-US" sz="3600" dirty="0"/>
              <a:t> </a:t>
            </a:r>
            <a:r>
              <a:rPr lang="en-US" sz="3600" dirty="0" err="1"/>
              <a:t>podnese</a:t>
            </a:r>
            <a:r>
              <a:rPr lang="en-US" sz="3600" dirty="0"/>
              <a:t> </a:t>
            </a:r>
            <a:r>
              <a:rPr lang="en-US" sz="3600" dirty="0" err="1"/>
              <a:t>godišnji</a:t>
            </a:r>
            <a:r>
              <a:rPr lang="en-US" sz="3600" dirty="0"/>
              <a:t> </a:t>
            </a:r>
            <a:r>
              <a:rPr lang="en-US" sz="3600" dirty="0" err="1"/>
              <a:t>izvještaj</a:t>
            </a:r>
            <a:r>
              <a:rPr lang="en-US" sz="3600" dirty="0"/>
              <a:t> o </a:t>
            </a:r>
            <a:r>
              <a:rPr lang="en-US" sz="3600" dirty="0" err="1"/>
              <a:t>izvršenju</a:t>
            </a:r>
            <a:r>
              <a:rPr lang="en-US" sz="3600" dirty="0"/>
              <a:t> </a:t>
            </a:r>
            <a:r>
              <a:rPr lang="en-US" sz="3600" dirty="0" err="1"/>
              <a:t>budžeta</a:t>
            </a:r>
            <a:r>
              <a:rPr lang="en-US" sz="3600" dirty="0"/>
              <a:t> </a:t>
            </a:r>
          </a:p>
          <a:p>
            <a:pPr algn="just"/>
            <a:r>
              <a:rPr lang="sr-Latn-ME" sz="3600" dirty="0" smtClean="0"/>
              <a:t>KRAJ</a:t>
            </a:r>
            <a:endParaRPr lang="en-US" sz="3600" dirty="0"/>
          </a:p>
        </p:txBody>
      </p:sp>
    </p:spTree>
    <p:extLst>
      <p:ext uri="{BB962C8B-B14F-4D97-AF65-F5344CB8AC3E}">
        <p14:creationId xmlns:p14="http://schemas.microsoft.com/office/powerpoint/2010/main" val="261721096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8802924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5926" y="1041009"/>
            <a:ext cx="10537874" cy="5135954"/>
          </a:xfrm>
        </p:spPr>
        <p:txBody>
          <a:bodyPr>
            <a:normAutofit/>
          </a:bodyPr>
          <a:lstStyle/>
          <a:p>
            <a:pPr algn="just">
              <a:buFontTx/>
              <a:buChar char="-"/>
            </a:pPr>
            <a:r>
              <a:rPr lang="hr-HR" sz="3600" dirty="0" smtClean="0"/>
              <a:t>Politička </a:t>
            </a:r>
            <a:r>
              <a:rPr lang="hr-HR" sz="3600" dirty="0"/>
              <a:t>funkcija budžeta se ogleda u načinu na koji se budžet donosi.. </a:t>
            </a:r>
            <a:endParaRPr lang="hr-HR" sz="3600" dirty="0" smtClean="0"/>
          </a:p>
          <a:p>
            <a:pPr marL="0" indent="0" algn="just">
              <a:buNone/>
            </a:pPr>
            <a:r>
              <a:rPr lang="hr-HR" sz="3600" dirty="0" smtClean="0"/>
              <a:t>Budžet </a:t>
            </a:r>
            <a:r>
              <a:rPr lang="hr-HR" sz="3600" dirty="0"/>
              <a:t>se donosi po posebnoj proceduri, od strane predstavničkog tijela. </a:t>
            </a:r>
            <a:endParaRPr lang="hr-HR" sz="3600" dirty="0" smtClean="0"/>
          </a:p>
          <a:p>
            <a:pPr marL="0" indent="0" algn="just">
              <a:buNone/>
            </a:pPr>
            <a:r>
              <a:rPr lang="hr-HR" sz="3600" dirty="0" smtClean="0"/>
              <a:t>Prilikom </a:t>
            </a:r>
            <a:r>
              <a:rPr lang="hr-HR" sz="3600" dirty="0"/>
              <a:t>odobravanja budžeta redovito se pretresaju javni rashodi. </a:t>
            </a:r>
            <a:endParaRPr lang="hr-HR" sz="3600" dirty="0" smtClean="0"/>
          </a:p>
          <a:p>
            <a:pPr marL="0" indent="0" algn="just">
              <a:buNone/>
            </a:pPr>
            <a:r>
              <a:rPr lang="hr-HR" sz="3600" dirty="0" smtClean="0"/>
              <a:t>Parlament</a:t>
            </a:r>
            <a:r>
              <a:rPr lang="hr-HR" sz="3600" dirty="0"/>
              <a:t>, odnosno skupština, kao predstavničko tijelo podvrgava kontroli i kritici program i troškove državnih organa</a:t>
            </a:r>
            <a:r>
              <a:rPr lang="hr-HR" sz="3600" dirty="0" smtClean="0"/>
              <a:t>.</a:t>
            </a:r>
          </a:p>
          <a:p>
            <a:pPr algn="just"/>
            <a:endParaRPr lang="en-US" sz="3600" dirty="0"/>
          </a:p>
        </p:txBody>
      </p:sp>
    </p:spTree>
    <p:extLst>
      <p:ext uri="{BB962C8B-B14F-4D97-AF65-F5344CB8AC3E}">
        <p14:creationId xmlns:p14="http://schemas.microsoft.com/office/powerpoint/2010/main" val="20150402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1858" y="492369"/>
            <a:ext cx="10551942" cy="5684594"/>
          </a:xfrm>
        </p:spPr>
        <p:txBody>
          <a:bodyPr/>
          <a:lstStyle/>
          <a:p>
            <a:pPr algn="just"/>
            <a:r>
              <a:rPr lang="hr-HR" sz="3600" dirty="0"/>
              <a:t> “Kresanjem“ budžeta moguće je uticati i na politiku vlade, odnosno njenih rasahoda. </a:t>
            </a:r>
          </a:p>
          <a:p>
            <a:pPr algn="just"/>
            <a:r>
              <a:rPr lang="hr-HR" sz="3600" dirty="0"/>
              <a:t>Završnim računom budžeta i organa odgovornih za sprovođenje budžeta , vrši se kontrola vlasti, odnosno vrši se politički uticaj.</a:t>
            </a:r>
            <a:r>
              <a:rPr lang="hr-HR" sz="3600" baseline="30000" dirty="0"/>
              <a:t> </a:t>
            </a:r>
            <a:endParaRPr lang="en-US" sz="3600" dirty="0"/>
          </a:p>
          <a:p>
            <a:pPr marL="0" indent="0" algn="just">
              <a:buNone/>
            </a:pPr>
            <a:r>
              <a:rPr lang="hr-HR" sz="3600" dirty="0"/>
              <a:t>- Pravna funkcija budžeta proizilazi iz same definicije budžeta kao pravnog akta, te on proizvodi i odredjene pravne posljedice, odnosno prava i obaveze.</a:t>
            </a:r>
            <a:endParaRPr lang="en-US" sz="3600" dirty="0"/>
          </a:p>
          <a:p>
            <a:pPr algn="just"/>
            <a:endParaRPr lang="en-US" dirty="0"/>
          </a:p>
        </p:txBody>
      </p:sp>
    </p:spTree>
    <p:extLst>
      <p:ext uri="{BB962C8B-B14F-4D97-AF65-F5344CB8AC3E}">
        <p14:creationId xmlns:p14="http://schemas.microsoft.com/office/powerpoint/2010/main" val="18574936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9994" y="717452"/>
            <a:ext cx="10523806" cy="5459511"/>
          </a:xfrm>
        </p:spPr>
        <p:txBody>
          <a:bodyPr>
            <a:noAutofit/>
          </a:bodyPr>
          <a:lstStyle/>
          <a:p>
            <a:pPr marL="0" indent="0" algn="just">
              <a:buNone/>
            </a:pPr>
            <a:r>
              <a:rPr lang="hr-HR" sz="3600" dirty="0" smtClean="0"/>
              <a:t>- Planska funkcija budžeta je izražena u samoj prirodi dokumenta koji se donosi krajem tekuće godine za narednu godinu i sadrži bilans predviđenih rashoda i prihoda.</a:t>
            </a:r>
            <a:endParaRPr lang="en-US" sz="3600" dirty="0" smtClean="0"/>
          </a:p>
          <a:p>
            <a:pPr marL="0" indent="0" algn="just">
              <a:buNone/>
            </a:pPr>
            <a:r>
              <a:rPr lang="hr-HR" sz="3600" dirty="0" smtClean="0"/>
              <a:t>- Finansijska funkcija budžeta posljedica je usklađivanja obima rashoda i obima prihoda, odnosno ova funkcija se realizuje stalnim traženjem ravnoteže izmedju prihoda i rashoda.</a:t>
            </a:r>
            <a:endParaRPr lang="en-US" sz="3600" dirty="0" smtClean="0"/>
          </a:p>
          <a:p>
            <a:pPr marL="0" indent="0" algn="just">
              <a:buNone/>
            </a:pPr>
            <a:r>
              <a:rPr lang="hr-HR" sz="3600" dirty="0" smtClean="0"/>
              <a:t>- Kontrolna funkcija budžeta se ogleda u kontroli predstavničkog tijela nad izvršnom vlašću u fazi izvršenja budžeta. </a:t>
            </a:r>
            <a:endParaRPr lang="en-US" sz="3600" dirty="0" smtClean="0"/>
          </a:p>
          <a:p>
            <a:pPr algn="just"/>
            <a:endParaRPr lang="en-US" sz="3600" dirty="0"/>
          </a:p>
        </p:txBody>
      </p:sp>
    </p:spTree>
    <p:extLst>
      <p:ext uri="{BB962C8B-B14F-4D97-AF65-F5344CB8AC3E}">
        <p14:creationId xmlns:p14="http://schemas.microsoft.com/office/powerpoint/2010/main" val="14559269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Vrste budžeta</a:t>
            </a:r>
            <a:endParaRPr lang="en-US" b="1" i="1" dirty="0"/>
          </a:p>
        </p:txBody>
      </p:sp>
      <p:sp>
        <p:nvSpPr>
          <p:cNvPr id="3" name="Content Placeholder 2"/>
          <p:cNvSpPr>
            <a:spLocks noGrp="1"/>
          </p:cNvSpPr>
          <p:nvPr>
            <p:ph idx="1"/>
          </p:nvPr>
        </p:nvSpPr>
        <p:spPr>
          <a:xfrm>
            <a:off x="838200" y="1392702"/>
            <a:ext cx="10515600" cy="4784261"/>
          </a:xfrm>
        </p:spPr>
        <p:txBody>
          <a:bodyPr>
            <a:normAutofit/>
          </a:bodyPr>
          <a:lstStyle/>
          <a:p>
            <a:pPr algn="just"/>
            <a:r>
              <a:rPr lang="hr-HR" sz="3600" dirty="0"/>
              <a:t> </a:t>
            </a:r>
            <a:r>
              <a:rPr lang="hr-HR" sz="3600" dirty="0" smtClean="0"/>
              <a:t>Prema </a:t>
            </a:r>
            <a:r>
              <a:rPr lang="hr-HR" sz="3600" dirty="0"/>
              <a:t>klasičnoj finansijskoj teoriji razlikuju se redovni budžeti od neredovnih, odnosno osnovni kriterij podjele je kredit</a:t>
            </a:r>
            <a:r>
              <a:rPr lang="hr-HR" sz="3600" dirty="0" smtClean="0"/>
              <a:t>.</a:t>
            </a:r>
          </a:p>
          <a:p>
            <a:pPr algn="just"/>
            <a:r>
              <a:rPr lang="hr-HR" sz="3600" dirty="0" smtClean="0"/>
              <a:t> </a:t>
            </a:r>
            <a:r>
              <a:rPr lang="hr-HR" sz="3600" dirty="0"/>
              <a:t>Dok redovni budžeti obuhvataju samo one rasahode koji se mogu pokriti redovnim prihodima, neredovni budžeti obuhvataju rashode koji se ne mogu pokriti iz redovnih prihoda  već iz kredita ili gotovog novca. </a:t>
            </a:r>
            <a:endParaRPr lang="en-US" sz="3600" dirty="0"/>
          </a:p>
          <a:p>
            <a:pPr algn="just"/>
            <a:endParaRPr lang="en-US" sz="3000" dirty="0"/>
          </a:p>
          <a:p>
            <a:pPr marL="0" indent="0">
              <a:buNone/>
            </a:pPr>
            <a:r>
              <a:rPr lang="bs-Latn-BA" dirty="0"/>
              <a:t> </a:t>
            </a:r>
            <a:endParaRPr lang="en-US" dirty="0"/>
          </a:p>
        </p:txBody>
      </p:sp>
    </p:spTree>
    <p:extLst>
      <p:ext uri="{BB962C8B-B14F-4D97-AF65-F5344CB8AC3E}">
        <p14:creationId xmlns:p14="http://schemas.microsoft.com/office/powerpoint/2010/main" val="9200576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56602" y="745588"/>
            <a:ext cx="10397197" cy="5431375"/>
          </a:xfrm>
        </p:spPr>
        <p:txBody>
          <a:bodyPr>
            <a:normAutofit/>
          </a:bodyPr>
          <a:lstStyle/>
          <a:p>
            <a:pPr algn="just"/>
            <a:r>
              <a:rPr lang="hr-HR" sz="3600" dirty="0"/>
              <a:t>Prema savremenoj finansijskoj teoriji</a:t>
            </a:r>
            <a:r>
              <a:rPr lang="hr-HR" sz="3600" dirty="0" smtClean="0"/>
              <a:t>, treba razlikovati </a:t>
            </a:r>
            <a:r>
              <a:rPr lang="hr-HR" sz="3600" dirty="0"/>
              <a:t>dva budžeta, i to redovni (eksploatacioni) budžet  i </a:t>
            </a:r>
            <a:r>
              <a:rPr lang="hr-HR" sz="3600" dirty="0" smtClean="0"/>
              <a:t>kapitalni budžet. </a:t>
            </a:r>
            <a:endParaRPr lang="hr-HR" sz="3600" dirty="0"/>
          </a:p>
          <a:p>
            <a:pPr algn="just"/>
            <a:r>
              <a:rPr lang="hr-HR" sz="3600" dirty="0"/>
              <a:t>Redovni budžet se alimentira iz prihoda od poreza, taksa i javne privrede, a rashodi mu se odnose na tekuće djelatnosti državnih organa.  </a:t>
            </a:r>
          </a:p>
        </p:txBody>
      </p:sp>
    </p:spTree>
    <p:extLst>
      <p:ext uri="{BB962C8B-B14F-4D97-AF65-F5344CB8AC3E}">
        <p14:creationId xmlns:p14="http://schemas.microsoft.com/office/powerpoint/2010/main" val="27981458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9994" y="717452"/>
            <a:ext cx="10523806" cy="5459511"/>
          </a:xfrm>
        </p:spPr>
        <p:txBody>
          <a:bodyPr>
            <a:normAutofit/>
          </a:bodyPr>
          <a:lstStyle/>
          <a:p>
            <a:pPr algn="just"/>
            <a:r>
              <a:rPr lang="hr-HR" sz="3600" dirty="0" smtClean="0"/>
              <a:t>Nasuprot tome, kapitalni budžet kao prihod ima kredite i druge vanredne izvore, a rashodi su mu usmjereni na investicije.</a:t>
            </a:r>
            <a:r>
              <a:rPr lang="hr-HR" sz="3600" baseline="30000" dirty="0" smtClean="0"/>
              <a:t> </a:t>
            </a:r>
            <a:endParaRPr lang="en-US" sz="3600" dirty="0" smtClean="0"/>
          </a:p>
          <a:p>
            <a:pPr algn="just"/>
            <a:r>
              <a:rPr lang="hr-HR" sz="3600" dirty="0" smtClean="0"/>
              <a:t>Također postoji i kategorija vanrednih budžeta, u periodu kriza i ratova. </a:t>
            </a:r>
          </a:p>
          <a:p>
            <a:pPr algn="just"/>
            <a:r>
              <a:rPr lang="hr-HR" sz="3600" dirty="0" smtClean="0"/>
              <a:t>Osnovna karakteristika ovih budžeta jeste da rashodi imaju neproduktivni karakter, pa se alimentiraju pored ostalog i kreditima.</a:t>
            </a:r>
            <a:endParaRPr lang="en-US" sz="3600" dirty="0" smtClean="0"/>
          </a:p>
        </p:txBody>
      </p:sp>
    </p:spTree>
    <p:extLst>
      <p:ext uri="{BB962C8B-B14F-4D97-AF65-F5344CB8AC3E}">
        <p14:creationId xmlns:p14="http://schemas.microsoft.com/office/powerpoint/2010/main" val="5118189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Budžetska načela (principi)</a:t>
            </a:r>
            <a:endParaRPr lang="en-US" b="1" i="1" dirty="0"/>
          </a:p>
        </p:txBody>
      </p:sp>
      <p:sp>
        <p:nvSpPr>
          <p:cNvPr id="3" name="Content Placeholder 2"/>
          <p:cNvSpPr>
            <a:spLocks noGrp="1"/>
          </p:cNvSpPr>
          <p:nvPr>
            <p:ph idx="1"/>
          </p:nvPr>
        </p:nvSpPr>
        <p:spPr>
          <a:xfrm>
            <a:off x="838200" y="1392702"/>
            <a:ext cx="10515600" cy="4784261"/>
          </a:xfrm>
        </p:spPr>
        <p:txBody>
          <a:bodyPr>
            <a:normAutofit lnSpcReduction="10000"/>
          </a:bodyPr>
          <a:lstStyle/>
          <a:p>
            <a:pPr algn="just"/>
            <a:r>
              <a:rPr lang="hr-HR" sz="3600" dirty="0" smtClean="0"/>
              <a:t>U </a:t>
            </a:r>
            <a:r>
              <a:rPr lang="hr-HR" sz="3600" dirty="0"/>
              <a:t>procesu sastavljanja budžeta kao i u procesu njegovog izvršenja, primenjuju se odredjena načela, koja mogu biti statička i dinamička. </a:t>
            </a:r>
            <a:endParaRPr lang="hr-HR" sz="3600" dirty="0" smtClean="0"/>
          </a:p>
          <a:p>
            <a:pPr algn="just"/>
            <a:r>
              <a:rPr lang="hr-HR" sz="3600" dirty="0" smtClean="0"/>
              <a:t>Budžetska </a:t>
            </a:r>
            <a:r>
              <a:rPr lang="hr-HR" sz="3600" dirty="0"/>
              <a:t>načela su brojna ali su sljedeća opšteprihvaćena: </a:t>
            </a:r>
            <a:endParaRPr lang="en-US" sz="3600" dirty="0"/>
          </a:p>
          <a:p>
            <a:pPr marL="0" indent="0">
              <a:buNone/>
            </a:pPr>
            <a:r>
              <a:rPr lang="hr-HR" sz="3600" dirty="0"/>
              <a:t>1) načelo budžetskog jedinstva,</a:t>
            </a:r>
            <a:endParaRPr lang="en-US" sz="3600" dirty="0"/>
          </a:p>
          <a:p>
            <a:pPr marL="0" indent="0">
              <a:buNone/>
            </a:pPr>
            <a:r>
              <a:rPr lang="hr-HR" sz="3600" dirty="0"/>
              <a:t>2) načelo potpunosti ili univerzalnosti,</a:t>
            </a:r>
            <a:endParaRPr lang="en-US" sz="3600" dirty="0"/>
          </a:p>
          <a:p>
            <a:pPr marL="0" indent="0">
              <a:buNone/>
            </a:pPr>
            <a:r>
              <a:rPr lang="hr-HR" sz="3600" dirty="0"/>
              <a:t>3) načelo tačnosti i realnosti, </a:t>
            </a:r>
            <a:endParaRPr lang="en-US" sz="3600" dirty="0"/>
          </a:p>
          <a:p>
            <a:pPr marL="0" indent="0">
              <a:buNone/>
            </a:pPr>
            <a:r>
              <a:rPr lang="hr-HR" sz="3600" dirty="0"/>
              <a:t>4) načelo budžetske ravnoteže, </a:t>
            </a:r>
            <a:endParaRPr lang="en-US" sz="3600" dirty="0"/>
          </a:p>
          <a:p>
            <a:endParaRPr lang="en-US" dirty="0"/>
          </a:p>
        </p:txBody>
      </p:sp>
    </p:spTree>
    <p:extLst>
      <p:ext uri="{BB962C8B-B14F-4D97-AF65-F5344CB8AC3E}">
        <p14:creationId xmlns:p14="http://schemas.microsoft.com/office/powerpoint/2010/main" val="30498274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5926" y="422031"/>
            <a:ext cx="10537874" cy="5754932"/>
          </a:xfrm>
        </p:spPr>
        <p:txBody>
          <a:bodyPr/>
          <a:lstStyle/>
          <a:p>
            <a:pPr marL="0" indent="0">
              <a:buNone/>
            </a:pPr>
            <a:r>
              <a:rPr lang="hr-HR" sz="3600" dirty="0"/>
              <a:t>5) načelo specijalizacije, </a:t>
            </a:r>
            <a:endParaRPr lang="en-US" sz="3600" dirty="0"/>
          </a:p>
          <a:p>
            <a:pPr marL="0" indent="0">
              <a:buNone/>
            </a:pPr>
            <a:r>
              <a:rPr lang="hr-HR" sz="3600" dirty="0"/>
              <a:t>6) načelo trajanja, </a:t>
            </a:r>
            <a:endParaRPr lang="en-US" sz="3600" dirty="0"/>
          </a:p>
          <a:p>
            <a:pPr marL="0" indent="0">
              <a:buNone/>
            </a:pPr>
            <a:r>
              <a:rPr lang="hr-HR" sz="3600" dirty="0"/>
              <a:t>7) načelo jasnoće i</a:t>
            </a:r>
            <a:endParaRPr lang="en-US" sz="3600" dirty="0"/>
          </a:p>
          <a:p>
            <a:pPr marL="0" indent="0">
              <a:buNone/>
            </a:pPr>
            <a:r>
              <a:rPr lang="hr-HR" sz="3600" dirty="0"/>
              <a:t>8) načelo javnosti.</a:t>
            </a:r>
            <a:endParaRPr lang="en-US" sz="3600" dirty="0"/>
          </a:p>
          <a:p>
            <a:pPr marL="0" indent="0" algn="just">
              <a:buNone/>
            </a:pPr>
            <a:r>
              <a:rPr lang="hr-HR" sz="3600" dirty="0"/>
              <a:t>Navedena budžetska načela se ne primjenjuju u svim državama na isti način. </a:t>
            </a:r>
            <a:endParaRPr lang="hr-HR" sz="3600" dirty="0" smtClean="0"/>
          </a:p>
          <a:p>
            <a:pPr marL="0" indent="0" algn="just">
              <a:buNone/>
            </a:pPr>
            <a:r>
              <a:rPr lang="hr-HR" sz="3600" dirty="0" smtClean="0"/>
              <a:t>Može </a:t>
            </a:r>
            <a:r>
              <a:rPr lang="hr-HR" sz="3600" dirty="0"/>
              <a:t>se primjetiti da se u zavisnosti od političkih, ekonomskih i socijalnih faktora neka od navedenih načela nalaze kompletnu primjenu, dok se druga pojavljuju u </a:t>
            </a:r>
            <a:r>
              <a:rPr lang="hr-HR" sz="3600" dirty="0" smtClean="0"/>
              <a:t>izmijenjenom </a:t>
            </a:r>
            <a:r>
              <a:rPr lang="hr-HR" sz="3600" dirty="0"/>
              <a:t>vidu.</a:t>
            </a:r>
            <a:endParaRPr lang="en-US" sz="3600" dirty="0"/>
          </a:p>
          <a:p>
            <a:endParaRPr lang="en-US" dirty="0"/>
          </a:p>
        </p:txBody>
      </p:sp>
    </p:spTree>
    <p:extLst>
      <p:ext uri="{BB962C8B-B14F-4D97-AF65-F5344CB8AC3E}">
        <p14:creationId xmlns:p14="http://schemas.microsoft.com/office/powerpoint/2010/main" val="39798808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Budžetska procedura</a:t>
            </a:r>
            <a:endParaRPr lang="en-US" b="1" dirty="0"/>
          </a:p>
        </p:txBody>
      </p:sp>
      <p:sp>
        <p:nvSpPr>
          <p:cNvPr id="3" name="Content Placeholder 2"/>
          <p:cNvSpPr>
            <a:spLocks noGrp="1"/>
          </p:cNvSpPr>
          <p:nvPr>
            <p:ph idx="1"/>
          </p:nvPr>
        </p:nvSpPr>
        <p:spPr>
          <a:xfrm>
            <a:off x="838200" y="1505243"/>
            <a:ext cx="10515600" cy="4671720"/>
          </a:xfrm>
        </p:spPr>
        <p:txBody>
          <a:bodyPr>
            <a:normAutofit/>
          </a:bodyPr>
          <a:lstStyle/>
          <a:p>
            <a:r>
              <a:rPr lang="hr-HR" dirty="0"/>
              <a:t> </a:t>
            </a:r>
            <a:r>
              <a:rPr lang="hr-HR" dirty="0" smtClean="0"/>
              <a:t>Budžet </a:t>
            </a:r>
            <a:r>
              <a:rPr lang="hr-HR" dirty="0"/>
              <a:t>je akt predstavničkog tijela, parlamenta ili skupštine, kojim se predviđaju ili odobravaju prihodi i rashodi države, društveno-političke zajednice za određeni budući period, po pravilu za jednu godinu. Sastavljanje, izvršenje i kontrola izvršenja budžeta predstavlja tehniku budžeta. </a:t>
            </a:r>
            <a:endParaRPr lang="hr-HR" dirty="0" smtClean="0"/>
          </a:p>
          <a:p>
            <a:r>
              <a:rPr lang="hr-HR" dirty="0" smtClean="0"/>
              <a:t>Razmatranje </a:t>
            </a:r>
            <a:r>
              <a:rPr lang="hr-HR" dirty="0"/>
              <a:t>navedenih faza - tehnika, kroz koje budžet prolazi, ima za cilj prikazivanje cjelokupne budžetske procedure</a:t>
            </a:r>
            <a:r>
              <a:rPr lang="hr-HR" dirty="0" smtClean="0"/>
              <a:t>.</a:t>
            </a:r>
          </a:p>
          <a:p>
            <a:endParaRPr lang="en-US" dirty="0"/>
          </a:p>
        </p:txBody>
      </p:sp>
    </p:spTree>
    <p:extLst>
      <p:ext uri="{BB962C8B-B14F-4D97-AF65-F5344CB8AC3E}">
        <p14:creationId xmlns:p14="http://schemas.microsoft.com/office/powerpoint/2010/main" val="1198706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Pojam budžeta, karakteristike, funkcije, vrste i načela</a:t>
            </a:r>
            <a:endParaRPr lang="en-US" dirty="0"/>
          </a:p>
        </p:txBody>
      </p:sp>
      <p:sp>
        <p:nvSpPr>
          <p:cNvPr id="3" name="Content Placeholder 2"/>
          <p:cNvSpPr>
            <a:spLocks noGrp="1"/>
          </p:cNvSpPr>
          <p:nvPr>
            <p:ph idx="1"/>
          </p:nvPr>
        </p:nvSpPr>
        <p:spPr/>
        <p:txBody>
          <a:bodyPr>
            <a:normAutofit lnSpcReduction="10000"/>
          </a:bodyPr>
          <a:lstStyle/>
          <a:p>
            <a:pPr algn="just"/>
            <a:r>
              <a:rPr lang="hr-HR" b="1" dirty="0" smtClean="0"/>
              <a:t> </a:t>
            </a:r>
            <a:r>
              <a:rPr lang="hr-HR" dirty="0"/>
              <a:t> </a:t>
            </a:r>
            <a:r>
              <a:rPr lang="en-US" sz="3600" dirty="0" err="1" smtClean="0"/>
              <a:t>Riječ</a:t>
            </a:r>
            <a:r>
              <a:rPr lang="en-US" sz="3600" dirty="0" smtClean="0"/>
              <a:t> </a:t>
            </a:r>
            <a:r>
              <a:rPr lang="en-US" sz="3600" dirty="0" err="1"/>
              <a:t>budžet</a:t>
            </a:r>
            <a:r>
              <a:rPr lang="en-US" sz="3600" dirty="0"/>
              <a:t> - </a:t>
            </a:r>
            <a:r>
              <a:rPr lang="en-US" sz="3600" dirty="0" err="1"/>
              <a:t>proračun</a:t>
            </a:r>
            <a:r>
              <a:rPr lang="en-US" sz="3600" dirty="0"/>
              <a:t> (</a:t>
            </a:r>
            <a:r>
              <a:rPr lang="en-US" sz="3600" dirty="0" err="1"/>
              <a:t>eng.</a:t>
            </a:r>
            <a:r>
              <a:rPr lang="en-US" sz="3600" dirty="0"/>
              <a:t> </a:t>
            </a:r>
            <a:r>
              <a:rPr lang="en-US" sz="3600" i="1" dirty="0"/>
              <a:t>Budget</a:t>
            </a:r>
            <a:r>
              <a:rPr lang="en-US" sz="3600" dirty="0"/>
              <a:t>, </a:t>
            </a:r>
            <a:r>
              <a:rPr lang="en-US" sz="3600" dirty="0" smtClean="0"/>
              <a:t> </a:t>
            </a:r>
            <a:r>
              <a:rPr lang="en-US" sz="3600" dirty="0" err="1"/>
              <a:t>fr.</a:t>
            </a:r>
            <a:r>
              <a:rPr lang="en-US" sz="3600" dirty="0"/>
              <a:t> </a:t>
            </a:r>
            <a:r>
              <a:rPr lang="en-US" sz="3600" i="1" dirty="0" smtClean="0"/>
              <a:t>budget</a:t>
            </a:r>
            <a:r>
              <a:rPr lang="en-US" sz="3600" dirty="0" smtClean="0"/>
              <a:t>) pot</a:t>
            </a:r>
            <a:r>
              <a:rPr lang="sr-Latn-ME" sz="3600" dirty="0" smtClean="0"/>
              <a:t>i</a:t>
            </a:r>
            <a:r>
              <a:rPr lang="en-US" sz="3600" dirty="0" err="1" smtClean="0"/>
              <a:t>če</a:t>
            </a:r>
            <a:r>
              <a:rPr lang="en-US" sz="3600" dirty="0" smtClean="0"/>
              <a:t> </a:t>
            </a:r>
            <a:r>
              <a:rPr lang="en-US" sz="3600" dirty="0"/>
              <a:t>od </a:t>
            </a:r>
            <a:r>
              <a:rPr lang="en-US" sz="3600" dirty="0" err="1"/>
              <a:t>srednjovjekovne</a:t>
            </a:r>
            <a:r>
              <a:rPr lang="en-US" sz="3600" dirty="0"/>
              <a:t> </a:t>
            </a:r>
            <a:r>
              <a:rPr lang="en-US" sz="3600" dirty="0" err="1"/>
              <a:t>engleske</a:t>
            </a:r>
            <a:r>
              <a:rPr lang="en-US" sz="3600" dirty="0"/>
              <a:t>, </a:t>
            </a:r>
            <a:r>
              <a:rPr lang="en-US" sz="3600" dirty="0" err="1"/>
              <a:t>francuske</a:t>
            </a:r>
            <a:r>
              <a:rPr lang="en-US" sz="3600" dirty="0"/>
              <a:t> </a:t>
            </a:r>
            <a:r>
              <a:rPr lang="en-US" sz="3600" dirty="0" err="1"/>
              <a:t>riječi</a:t>
            </a:r>
            <a:r>
              <a:rPr lang="en-US" sz="3600" dirty="0"/>
              <a:t> </a:t>
            </a:r>
            <a:r>
              <a:rPr lang="en-US" sz="3600" dirty="0" err="1"/>
              <a:t>bougette</a:t>
            </a:r>
            <a:r>
              <a:rPr lang="en-US" sz="3600" dirty="0"/>
              <a:t>, </a:t>
            </a:r>
            <a:r>
              <a:rPr lang="en-US" sz="3600" dirty="0" err="1"/>
              <a:t>što</a:t>
            </a:r>
            <a:r>
              <a:rPr lang="en-US" sz="3600" dirty="0"/>
              <a:t> je </a:t>
            </a:r>
            <a:r>
              <a:rPr lang="en-US" sz="3600" dirty="0" err="1"/>
              <a:t>deminutiv</a:t>
            </a:r>
            <a:r>
              <a:rPr lang="en-US" sz="3600" dirty="0"/>
              <a:t> </a:t>
            </a:r>
            <a:r>
              <a:rPr lang="en-US" sz="3600" dirty="0" err="1"/>
              <a:t>riječi</a:t>
            </a:r>
            <a:r>
              <a:rPr lang="en-US" sz="3600" dirty="0"/>
              <a:t> </a:t>
            </a:r>
            <a:r>
              <a:rPr lang="en-US" sz="3600" dirty="0" err="1"/>
              <a:t>bouge</a:t>
            </a:r>
            <a:r>
              <a:rPr lang="en-US" sz="3600" dirty="0"/>
              <a:t> – </a:t>
            </a:r>
            <a:r>
              <a:rPr lang="en-US" sz="3600" dirty="0" err="1"/>
              <a:t>kožna</a:t>
            </a:r>
            <a:r>
              <a:rPr lang="en-US" sz="3600" dirty="0"/>
              <a:t> </a:t>
            </a:r>
            <a:r>
              <a:rPr lang="en-US" sz="3600" dirty="0" err="1"/>
              <a:t>torba</a:t>
            </a:r>
            <a:r>
              <a:rPr lang="en-US" sz="3600" dirty="0"/>
              <a:t>, </a:t>
            </a:r>
            <a:r>
              <a:rPr lang="en-US" sz="3600" dirty="0" err="1"/>
              <a:t>odnosno</a:t>
            </a:r>
            <a:r>
              <a:rPr lang="en-US" sz="3600" dirty="0"/>
              <a:t> </a:t>
            </a:r>
            <a:r>
              <a:rPr lang="en-US" sz="3600" dirty="0" err="1"/>
              <a:t>vrećica</a:t>
            </a:r>
            <a:r>
              <a:rPr lang="en-US" sz="3600" dirty="0" smtClean="0"/>
              <a:t>.</a:t>
            </a:r>
            <a:endParaRPr lang="sr-Latn-ME" sz="3600" dirty="0" smtClean="0"/>
          </a:p>
          <a:p>
            <a:pPr algn="just"/>
            <a:r>
              <a:rPr lang="en-US" sz="3600" dirty="0" smtClean="0"/>
              <a:t> </a:t>
            </a:r>
            <a:r>
              <a:rPr lang="en-US" sz="3600" dirty="0" err="1"/>
              <a:t>Uz</a:t>
            </a:r>
            <a:r>
              <a:rPr lang="en-US" sz="3600" dirty="0"/>
              <a:t> </a:t>
            </a:r>
            <a:r>
              <a:rPr lang="en-US" sz="3600" dirty="0" err="1"/>
              <a:t>riječ</a:t>
            </a:r>
            <a:r>
              <a:rPr lang="en-US" sz="3600" dirty="0"/>
              <a:t> </a:t>
            </a:r>
            <a:r>
              <a:rPr lang="en-US" sz="3600" dirty="0" err="1"/>
              <a:t>budžet</a:t>
            </a:r>
            <a:r>
              <a:rPr lang="en-US" sz="3600" dirty="0"/>
              <a:t> </a:t>
            </a:r>
            <a:r>
              <a:rPr lang="en-US" sz="3600" dirty="0" err="1"/>
              <a:t>upotrebljava</a:t>
            </a:r>
            <a:r>
              <a:rPr lang="en-US" sz="3600" dirty="0"/>
              <a:t> </a:t>
            </a:r>
            <a:r>
              <a:rPr lang="en-US" sz="3600" dirty="0" err="1"/>
              <a:t>i</a:t>
            </a:r>
            <a:r>
              <a:rPr lang="en-US" sz="3600" dirty="0"/>
              <a:t> </a:t>
            </a:r>
            <a:r>
              <a:rPr lang="en-US" sz="3600" dirty="0" err="1"/>
              <a:t>riječ</a:t>
            </a:r>
            <a:r>
              <a:rPr lang="en-US" sz="3600" dirty="0"/>
              <a:t> </a:t>
            </a:r>
            <a:r>
              <a:rPr lang="en-US" sz="3600" dirty="0" err="1"/>
              <a:t>proračun</a:t>
            </a:r>
            <a:r>
              <a:rPr lang="en-US" sz="3600" dirty="0"/>
              <a:t> </a:t>
            </a:r>
            <a:r>
              <a:rPr lang="en-US" sz="3600" dirty="0" err="1"/>
              <a:t>što</a:t>
            </a:r>
            <a:r>
              <a:rPr lang="en-US" sz="3600" dirty="0"/>
              <a:t> u </a:t>
            </a:r>
            <a:r>
              <a:rPr lang="en-US" sz="3600" dirty="0" err="1"/>
              <a:t>suštini</a:t>
            </a:r>
            <a:r>
              <a:rPr lang="en-US" sz="3600" dirty="0"/>
              <a:t> </a:t>
            </a:r>
            <a:r>
              <a:rPr lang="en-US" sz="3600" dirty="0" err="1"/>
              <a:t>odražava</a:t>
            </a:r>
            <a:r>
              <a:rPr lang="en-US" sz="3600" dirty="0"/>
              <a:t> plan </a:t>
            </a:r>
            <a:r>
              <a:rPr lang="en-US" sz="3600" dirty="0" err="1"/>
              <a:t>prihoda</a:t>
            </a:r>
            <a:r>
              <a:rPr lang="en-US" sz="3600" dirty="0"/>
              <a:t> </a:t>
            </a:r>
            <a:r>
              <a:rPr lang="en-US" sz="3600" dirty="0" err="1"/>
              <a:t>i</a:t>
            </a:r>
            <a:r>
              <a:rPr lang="en-US" sz="3600" dirty="0"/>
              <a:t> </a:t>
            </a:r>
            <a:r>
              <a:rPr lang="en-US" sz="3600" dirty="0" err="1"/>
              <a:t>rashoda</a:t>
            </a:r>
            <a:r>
              <a:rPr lang="en-US" sz="3600" dirty="0"/>
              <a:t> u </a:t>
            </a:r>
            <a:r>
              <a:rPr lang="en-US" sz="3600" dirty="0" err="1"/>
              <a:t>vremenskom</a:t>
            </a:r>
            <a:r>
              <a:rPr lang="en-US" sz="3600" dirty="0"/>
              <a:t> </a:t>
            </a:r>
            <a:r>
              <a:rPr lang="en-US" sz="3600" dirty="0" err="1"/>
              <a:t>periodu</a:t>
            </a:r>
            <a:r>
              <a:rPr lang="en-US" sz="3600" dirty="0"/>
              <a:t>, </a:t>
            </a:r>
            <a:r>
              <a:rPr lang="en-US" sz="3600" dirty="0" err="1"/>
              <a:t>najčešće</a:t>
            </a:r>
            <a:r>
              <a:rPr lang="en-US" sz="3600" dirty="0"/>
              <a:t> </a:t>
            </a:r>
            <a:r>
              <a:rPr lang="en-US" sz="3600" dirty="0" err="1"/>
              <a:t>za</a:t>
            </a:r>
            <a:r>
              <a:rPr lang="en-US" sz="3600" dirty="0"/>
              <a:t> </a:t>
            </a:r>
            <a:r>
              <a:rPr lang="sr-Latn-ME" sz="3600" dirty="0" smtClean="0"/>
              <a:t>budžetsku </a:t>
            </a:r>
            <a:r>
              <a:rPr lang="en-US" sz="3600" dirty="0" err="1" smtClean="0"/>
              <a:t>godinu</a:t>
            </a:r>
            <a:r>
              <a:rPr lang="en-US" sz="3600" dirty="0" smtClean="0"/>
              <a:t> </a:t>
            </a:r>
            <a:r>
              <a:rPr lang="en-US" sz="3600" dirty="0" err="1"/>
              <a:t>koja</a:t>
            </a:r>
            <a:r>
              <a:rPr lang="en-US" sz="3600" dirty="0"/>
              <a:t> se ne mora </a:t>
            </a:r>
            <a:r>
              <a:rPr lang="en-US" sz="3600" dirty="0" err="1"/>
              <a:t>poklapati</a:t>
            </a:r>
            <a:r>
              <a:rPr lang="en-US" sz="3600" dirty="0"/>
              <a:t> </a:t>
            </a:r>
            <a:r>
              <a:rPr lang="en-US" sz="3600" dirty="0" err="1"/>
              <a:t>sa</a:t>
            </a:r>
            <a:r>
              <a:rPr lang="en-US" sz="3600" dirty="0"/>
              <a:t> </a:t>
            </a:r>
            <a:r>
              <a:rPr lang="en-US" sz="3600" dirty="0" err="1"/>
              <a:t>kalendarskom</a:t>
            </a:r>
            <a:r>
              <a:rPr lang="en-US" sz="3600" dirty="0"/>
              <a:t> </a:t>
            </a:r>
            <a:r>
              <a:rPr lang="en-US" sz="3600" dirty="0" err="1"/>
              <a:t>godinom</a:t>
            </a:r>
            <a:r>
              <a:rPr lang="en-US" sz="3600" dirty="0" smtClean="0"/>
              <a:t>.</a:t>
            </a:r>
            <a:endParaRPr lang="sr-Latn-ME" sz="3600" dirty="0" smtClean="0"/>
          </a:p>
          <a:p>
            <a:pPr marL="0" indent="0" algn="just">
              <a:buNone/>
            </a:pPr>
            <a:r>
              <a:rPr lang="en-US" sz="3600" dirty="0" smtClean="0"/>
              <a:t> </a:t>
            </a:r>
            <a:endParaRPr lang="en-US" sz="3600" dirty="0"/>
          </a:p>
        </p:txBody>
      </p:sp>
    </p:spTree>
    <p:extLst>
      <p:ext uri="{BB962C8B-B14F-4D97-AF65-F5344CB8AC3E}">
        <p14:creationId xmlns:p14="http://schemas.microsoft.com/office/powerpoint/2010/main" val="29252153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5588" y="858129"/>
            <a:ext cx="10608212" cy="5318834"/>
          </a:xfrm>
        </p:spPr>
        <p:txBody>
          <a:bodyPr>
            <a:normAutofit/>
          </a:bodyPr>
          <a:lstStyle/>
          <a:p>
            <a:pPr marL="0" indent="0">
              <a:buNone/>
            </a:pPr>
            <a:r>
              <a:rPr lang="hr-HR" sz="3600" dirty="0"/>
              <a:t>Budžet prolazi kroz definisane procedure, i to:</a:t>
            </a:r>
            <a:endParaRPr lang="en-US" sz="3600" dirty="0"/>
          </a:p>
          <a:p>
            <a:pPr marL="0" indent="0">
              <a:buNone/>
            </a:pPr>
            <a:r>
              <a:rPr lang="hr-HR" sz="3600" dirty="0"/>
              <a:t>- Faza pripreme,</a:t>
            </a:r>
            <a:endParaRPr lang="en-US" sz="3600" dirty="0"/>
          </a:p>
          <a:p>
            <a:pPr marL="0" indent="0">
              <a:buNone/>
            </a:pPr>
            <a:r>
              <a:rPr lang="hr-HR" sz="3600" dirty="0"/>
              <a:t>- Faza donošenja,</a:t>
            </a:r>
            <a:endParaRPr lang="en-US" sz="3600" dirty="0"/>
          </a:p>
          <a:p>
            <a:pPr>
              <a:buFontTx/>
              <a:buChar char="-"/>
            </a:pPr>
            <a:r>
              <a:rPr lang="hr-HR" sz="3600" dirty="0" smtClean="0"/>
              <a:t>Faza </a:t>
            </a:r>
            <a:r>
              <a:rPr lang="hr-HR" sz="3600" dirty="0"/>
              <a:t>izvršenja koja u sebi sadrži i </a:t>
            </a:r>
            <a:endParaRPr lang="hr-HR" sz="3600" dirty="0" smtClean="0"/>
          </a:p>
          <a:p>
            <a:pPr>
              <a:buFontTx/>
              <a:buChar char="-"/>
            </a:pPr>
            <a:r>
              <a:rPr lang="hr-HR" sz="3600" dirty="0" smtClean="0"/>
              <a:t>Kontrola </a:t>
            </a:r>
            <a:r>
              <a:rPr lang="hr-HR" sz="3600" dirty="0"/>
              <a:t>naplate </a:t>
            </a:r>
            <a:r>
              <a:rPr lang="hr-HR" sz="3600" dirty="0" smtClean="0"/>
              <a:t>i</a:t>
            </a:r>
          </a:p>
          <a:p>
            <a:pPr>
              <a:buFontTx/>
              <a:buChar char="-"/>
            </a:pPr>
            <a:r>
              <a:rPr lang="hr-HR" sz="3600" dirty="0" smtClean="0"/>
              <a:t> Korištenje </a:t>
            </a:r>
            <a:r>
              <a:rPr lang="hr-HR" sz="3600" dirty="0"/>
              <a:t>sredstava</a:t>
            </a:r>
            <a:r>
              <a:rPr lang="hr-HR" sz="3600" dirty="0" smtClean="0"/>
              <a:t>.</a:t>
            </a:r>
            <a:endParaRPr lang="en-US" sz="3600" dirty="0"/>
          </a:p>
        </p:txBody>
      </p:sp>
    </p:spTree>
    <p:extLst>
      <p:ext uri="{BB962C8B-B14F-4D97-AF65-F5344CB8AC3E}">
        <p14:creationId xmlns:p14="http://schemas.microsoft.com/office/powerpoint/2010/main" val="17655125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43170"/>
          </a:xfrm>
        </p:spPr>
        <p:txBody>
          <a:bodyPr/>
          <a:lstStyle/>
          <a:p>
            <a:r>
              <a:rPr lang="hr-HR" b="1" dirty="0" smtClean="0"/>
              <a:t>Izrada budžeta</a:t>
            </a:r>
            <a:endParaRPr lang="en-US" b="1" i="1" dirty="0"/>
          </a:p>
        </p:txBody>
      </p:sp>
      <p:sp>
        <p:nvSpPr>
          <p:cNvPr id="3" name="Content Placeholder 2"/>
          <p:cNvSpPr>
            <a:spLocks noGrp="1"/>
          </p:cNvSpPr>
          <p:nvPr>
            <p:ph idx="1"/>
          </p:nvPr>
        </p:nvSpPr>
        <p:spPr>
          <a:xfrm>
            <a:off x="838200" y="1308295"/>
            <a:ext cx="10515600" cy="4868668"/>
          </a:xfrm>
        </p:spPr>
        <p:txBody>
          <a:bodyPr>
            <a:normAutofit/>
          </a:bodyPr>
          <a:lstStyle/>
          <a:p>
            <a:pPr marL="0" indent="0" algn="just">
              <a:buNone/>
            </a:pPr>
            <a:r>
              <a:rPr lang="hr-HR" b="1" dirty="0" smtClean="0"/>
              <a:t> </a:t>
            </a:r>
            <a:r>
              <a:rPr lang="hr-HR" sz="3600" b="1" dirty="0"/>
              <a:t>Budžetska incijativa</a:t>
            </a:r>
            <a:endParaRPr lang="en-US" sz="3600" b="1" dirty="0"/>
          </a:p>
          <a:p>
            <a:pPr algn="just"/>
            <a:r>
              <a:rPr lang="hr-HR" sz="3600" dirty="0"/>
              <a:t> </a:t>
            </a:r>
            <a:r>
              <a:rPr lang="hr-HR" sz="3600" dirty="0" smtClean="0"/>
              <a:t>Inicijativa </a:t>
            </a:r>
            <a:r>
              <a:rPr lang="hr-HR" sz="3600" dirty="0"/>
              <a:t>za sastavljanje budžeta je u najvećem broju savremenih država povjerena najvišem državnom predstavničkom ili izvršnom organu za obavljanje poslova iz oblasti javnih finansija tj. </a:t>
            </a:r>
            <a:r>
              <a:rPr lang="hr-HR" sz="3600" dirty="0" smtClean="0"/>
              <a:t>Ministarstvu </a:t>
            </a:r>
            <a:r>
              <a:rPr lang="hr-HR" sz="3600" dirty="0"/>
              <a:t>finansija. </a:t>
            </a:r>
            <a:endParaRPr lang="hr-HR" sz="3600" dirty="0" smtClean="0"/>
          </a:p>
          <a:p>
            <a:pPr algn="just"/>
            <a:r>
              <a:rPr lang="hr-HR" sz="3600" dirty="0" smtClean="0"/>
              <a:t>U </a:t>
            </a:r>
            <a:r>
              <a:rPr lang="hr-HR" sz="3600" dirty="0"/>
              <a:t>teoriji budžeta kao i praksi prisutni su i slučajevi parlamentarne inicijative (Francuska), odnosno inicijative kongresmena (SAD).</a:t>
            </a:r>
            <a:endParaRPr lang="en-US" sz="3600" dirty="0"/>
          </a:p>
          <a:p>
            <a:pPr algn="just"/>
            <a:endParaRPr lang="en-US" dirty="0"/>
          </a:p>
        </p:txBody>
      </p:sp>
    </p:spTree>
    <p:extLst>
      <p:ext uri="{BB962C8B-B14F-4D97-AF65-F5344CB8AC3E}">
        <p14:creationId xmlns:p14="http://schemas.microsoft.com/office/powerpoint/2010/main" val="28129766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9994" y="745588"/>
            <a:ext cx="10523806" cy="5431375"/>
          </a:xfrm>
        </p:spPr>
        <p:txBody>
          <a:bodyPr>
            <a:normAutofit/>
          </a:bodyPr>
          <a:lstStyle/>
          <a:p>
            <a:r>
              <a:rPr lang="hr-HR" sz="3600" dirty="0" smtClean="0"/>
              <a:t>Pri razmatranju budžetske inicijative mora se posvetiti pažnja metodologiji planiranja budžetskih prihoda i rashoda.</a:t>
            </a:r>
          </a:p>
          <a:p>
            <a:r>
              <a:rPr lang="hr-HR" sz="3600" dirty="0" smtClean="0"/>
              <a:t> U sastavljanju prijedloga budžeta koriste se slijedeći metodi:</a:t>
            </a:r>
            <a:endParaRPr lang="en-US" sz="3600" dirty="0" smtClean="0"/>
          </a:p>
          <a:p>
            <a:pPr marL="0" indent="0">
              <a:buNone/>
            </a:pPr>
            <a:r>
              <a:rPr lang="hr-HR" sz="3600" dirty="0" smtClean="0"/>
              <a:t>- metoda automatskog planiranja,</a:t>
            </a:r>
            <a:endParaRPr lang="en-US" sz="3600" dirty="0" smtClean="0"/>
          </a:p>
          <a:p>
            <a:pPr marL="0" indent="0">
              <a:buNone/>
            </a:pPr>
            <a:r>
              <a:rPr lang="hr-HR" sz="3600" dirty="0" smtClean="0"/>
              <a:t>- metoda direktnog procjenjivnja</a:t>
            </a:r>
            <a:endParaRPr lang="en-US" sz="3600" dirty="0" smtClean="0"/>
          </a:p>
          <a:p>
            <a:pPr marL="0" indent="0">
              <a:buNone/>
            </a:pPr>
            <a:r>
              <a:rPr lang="hr-HR" sz="3600" dirty="0" smtClean="0"/>
              <a:t>- indirektni metod</a:t>
            </a:r>
            <a:endParaRPr lang="en-US" sz="3600" dirty="0" smtClean="0"/>
          </a:p>
          <a:p>
            <a:pPr marL="0" indent="0">
              <a:buNone/>
            </a:pPr>
            <a:endParaRPr lang="en-US" dirty="0"/>
          </a:p>
        </p:txBody>
      </p:sp>
    </p:spTree>
    <p:extLst>
      <p:ext uri="{BB962C8B-B14F-4D97-AF65-F5344CB8AC3E}">
        <p14:creationId xmlns:p14="http://schemas.microsoft.com/office/powerpoint/2010/main" val="39434241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3723" y="506437"/>
            <a:ext cx="10580077" cy="5670526"/>
          </a:xfrm>
        </p:spPr>
        <p:txBody>
          <a:bodyPr>
            <a:normAutofit lnSpcReduction="10000"/>
          </a:bodyPr>
          <a:lstStyle/>
          <a:p>
            <a:pPr algn="just"/>
            <a:r>
              <a:rPr lang="hr-HR" sz="3600" dirty="0"/>
              <a:t>Kod primjene metoda direktnog procjenjivanja pri planiranju rashoda za osnovu se uzimaju podaci o izvršenim rashodima u posljednjoj budžetskoj godini, pa se isti koriguju očekivanim promjenama u periodu za koji se izrađuje budžet. </a:t>
            </a:r>
            <a:endParaRPr lang="hr-HR" sz="3600" dirty="0" smtClean="0"/>
          </a:p>
          <a:p>
            <a:pPr algn="just"/>
            <a:r>
              <a:rPr lang="hr-HR" sz="3600" dirty="0" smtClean="0"/>
              <a:t>U </a:t>
            </a:r>
            <a:r>
              <a:rPr lang="hr-HR" sz="3600" dirty="0"/>
              <a:t>primjeni ovog metoda kod planiranja prihoda polazi se od podataka o naplati prihoda u posljednjoj godini, uzimajući u obzir očekivane finansijske, ekonomske i socijalne prilike u godini za koju se izrađuje budžet.</a:t>
            </a:r>
            <a:endParaRPr lang="en-US" sz="3600" dirty="0"/>
          </a:p>
          <a:p>
            <a:pPr algn="just"/>
            <a:r>
              <a:rPr lang="hr-HR" sz="3600" dirty="0"/>
              <a:t>Metoda automatskog planiranja se bazira na podacima pretposljednje (a ne posljednje) budžetske godine, i smatra se da je ovaj metod manje pouzdan. </a:t>
            </a:r>
            <a:endParaRPr lang="en-US" sz="3600" dirty="0"/>
          </a:p>
          <a:p>
            <a:endParaRPr lang="en-US" dirty="0"/>
          </a:p>
        </p:txBody>
      </p:sp>
    </p:spTree>
    <p:extLst>
      <p:ext uri="{BB962C8B-B14F-4D97-AF65-F5344CB8AC3E}">
        <p14:creationId xmlns:p14="http://schemas.microsoft.com/office/powerpoint/2010/main" val="2769233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Planiranje prihoda i rashoda, izrada prijedloga budžeta</a:t>
            </a:r>
            <a:endParaRPr lang="en-US" b="1" dirty="0"/>
          </a:p>
        </p:txBody>
      </p:sp>
      <p:sp>
        <p:nvSpPr>
          <p:cNvPr id="3" name="Content Placeholder 2"/>
          <p:cNvSpPr>
            <a:spLocks noGrp="1"/>
          </p:cNvSpPr>
          <p:nvPr>
            <p:ph idx="1"/>
          </p:nvPr>
        </p:nvSpPr>
        <p:spPr/>
        <p:txBody>
          <a:bodyPr>
            <a:normAutofit fontScale="92500" lnSpcReduction="10000"/>
          </a:bodyPr>
          <a:lstStyle/>
          <a:p>
            <a:pPr algn="just"/>
            <a:r>
              <a:rPr lang="hr-HR" sz="3200" dirty="0" smtClean="0"/>
              <a:t>Planiranje </a:t>
            </a:r>
            <a:r>
              <a:rPr lang="hr-HR" sz="3200" dirty="0"/>
              <a:t>prihoda i rashoda, odnosno sastavljanje budžeta realizuje se kroz brojne faze i postupke koji su strogo formalizovani. </a:t>
            </a:r>
            <a:endParaRPr lang="hr-HR" sz="3200" dirty="0" smtClean="0"/>
          </a:p>
          <a:p>
            <a:pPr algn="just"/>
            <a:r>
              <a:rPr lang="hr-HR" sz="3200" dirty="0" smtClean="0"/>
              <a:t>U </a:t>
            </a:r>
            <a:r>
              <a:rPr lang="hr-HR" sz="3200" dirty="0"/>
              <a:t>savremenim državama pravo na sastavljanje budžeta ima samo organ uprave odnosno, vlada koja predlaže budžet. </a:t>
            </a:r>
            <a:endParaRPr lang="hr-HR" sz="3200" dirty="0" smtClean="0"/>
          </a:p>
          <a:p>
            <a:pPr algn="just"/>
            <a:r>
              <a:rPr lang="hr-HR" sz="3200" dirty="0" smtClean="0"/>
              <a:t>Pravo </a:t>
            </a:r>
            <a:r>
              <a:rPr lang="hr-HR" sz="3200" dirty="0"/>
              <a:t>pripreme budžeta povjereno je najčešće Ministarstvu finansija.</a:t>
            </a:r>
            <a:endParaRPr lang="en-US" sz="3200" dirty="0"/>
          </a:p>
          <a:p>
            <a:pPr algn="just"/>
            <a:r>
              <a:rPr lang="hr-HR" sz="3200" dirty="0"/>
              <a:t> Korisnici budžetskih sredstava su dužni da pripreme predračun rashoda na osnovu metodologije i zakonom određenih elemenata</a:t>
            </a:r>
            <a:r>
              <a:rPr lang="hr-HR" dirty="0"/>
              <a:t>. </a:t>
            </a:r>
            <a:endParaRPr lang="hr-HR" dirty="0" smtClean="0"/>
          </a:p>
        </p:txBody>
      </p:sp>
    </p:spTree>
    <p:extLst>
      <p:ext uri="{BB962C8B-B14F-4D97-AF65-F5344CB8AC3E}">
        <p14:creationId xmlns:p14="http://schemas.microsoft.com/office/powerpoint/2010/main" val="27191454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4062" y="1097280"/>
            <a:ext cx="10509738" cy="5079683"/>
          </a:xfrm>
        </p:spPr>
        <p:txBody>
          <a:bodyPr>
            <a:normAutofit/>
          </a:bodyPr>
          <a:lstStyle/>
          <a:p>
            <a:pPr algn="just"/>
            <a:r>
              <a:rPr lang="hr-HR" sz="3600" dirty="0" smtClean="0"/>
              <a:t>Predračun korisnika budžeta treba da sadrži sve neopohodne podatke o broju i strukturi zaposlenih, radnom stažu, neophodnim materijalnim troškovima i posebnim namjenama, sredstvima za tekuće i investicione projekte, troškove održavanje sredstava rada i objekata i sredstvima za nove investicije.</a:t>
            </a:r>
            <a:endParaRPr lang="en-US" sz="3600" dirty="0" smtClean="0"/>
          </a:p>
          <a:p>
            <a:pPr algn="just"/>
            <a:r>
              <a:rPr lang="hr-HR" sz="3600" dirty="0" smtClean="0"/>
              <a:t>Kada su pripremljeni osnovni elementi za</a:t>
            </a:r>
            <a:r>
              <a:rPr lang="hr-HR" sz="3600" i="1" dirty="0" smtClean="0"/>
              <a:t> </a:t>
            </a:r>
            <a:r>
              <a:rPr lang="hr-HR" sz="3600" dirty="0" smtClean="0"/>
              <a:t>izradu budžeta, pristupa se procjeni obima prihoda što predstavlja okvir za planiranje rashoda.</a:t>
            </a:r>
          </a:p>
          <a:p>
            <a:endParaRPr lang="en-US" sz="3600" dirty="0"/>
          </a:p>
        </p:txBody>
      </p:sp>
    </p:spTree>
    <p:extLst>
      <p:ext uri="{BB962C8B-B14F-4D97-AF65-F5344CB8AC3E}">
        <p14:creationId xmlns:p14="http://schemas.microsoft.com/office/powerpoint/2010/main" val="10739994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5249" y="942535"/>
            <a:ext cx="10678551" cy="5234428"/>
          </a:xfrm>
        </p:spPr>
        <p:txBody>
          <a:bodyPr/>
          <a:lstStyle/>
          <a:p>
            <a:pPr algn="just"/>
            <a:r>
              <a:rPr lang="hr-HR" dirty="0"/>
              <a:t> </a:t>
            </a:r>
            <a:r>
              <a:rPr lang="hr-HR" sz="3600" dirty="0"/>
              <a:t>Da bi se utvrdio ukupan obim rashoda, priprema se opšti bilans rashoda, sa osnovnom strukturom, koja se poredi sa strukturom rashoda prethodne godine, da bi se  zatim pripremio konačni bilans rashoda.</a:t>
            </a:r>
          </a:p>
          <a:p>
            <a:pPr algn="just"/>
            <a:r>
              <a:rPr lang="hr-HR" sz="3600" dirty="0"/>
              <a:t> Tada korisnici rashoda imaju aktivno učešće u pripremi budžeta.</a:t>
            </a:r>
            <a:endParaRPr lang="en-US" sz="3600" dirty="0"/>
          </a:p>
        </p:txBody>
      </p:sp>
    </p:spTree>
    <p:extLst>
      <p:ext uri="{BB962C8B-B14F-4D97-AF65-F5344CB8AC3E}">
        <p14:creationId xmlns:p14="http://schemas.microsoft.com/office/powerpoint/2010/main" val="29665451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9994" y="1350498"/>
            <a:ext cx="10523806" cy="4826465"/>
          </a:xfrm>
        </p:spPr>
        <p:txBody>
          <a:bodyPr>
            <a:normAutofit/>
          </a:bodyPr>
          <a:lstStyle/>
          <a:p>
            <a:pPr algn="just"/>
            <a:r>
              <a:rPr lang="hr-HR" sz="3600" dirty="0"/>
              <a:t>Kada organ nadležan za poslove budžeta pripremi osnovne elemente, pristupa se nacrtu budžeta. </a:t>
            </a:r>
            <a:endParaRPr lang="hr-HR" sz="3600" dirty="0" smtClean="0"/>
          </a:p>
          <a:p>
            <a:pPr algn="just"/>
            <a:r>
              <a:rPr lang="hr-HR" sz="3600" dirty="0" smtClean="0"/>
              <a:t>Izradi </a:t>
            </a:r>
            <a:r>
              <a:rPr lang="hr-HR" sz="3600" dirty="0"/>
              <a:t>nacrta budžeta predhodi procedura programa budžeta koja se vezuje za osnovne elemente budžeta i ograničenja koja se moraju poštovati. </a:t>
            </a:r>
            <a:endParaRPr lang="hr-HR" sz="3600" dirty="0" smtClean="0"/>
          </a:p>
        </p:txBody>
      </p:sp>
    </p:spTree>
    <p:extLst>
      <p:ext uri="{BB962C8B-B14F-4D97-AF65-F5344CB8AC3E}">
        <p14:creationId xmlns:p14="http://schemas.microsoft.com/office/powerpoint/2010/main" val="31027536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hr-HR" sz="3600" dirty="0"/>
              <a:t>U postupku pripreme nacrta budžeta vrši se ocjena opravdanosti pojedinih rashoda.</a:t>
            </a:r>
            <a:endParaRPr lang="en-US" sz="3600" dirty="0"/>
          </a:p>
          <a:p>
            <a:pPr algn="just"/>
            <a:r>
              <a:rPr lang="hr-HR" sz="3600" dirty="0"/>
              <a:t>Na osnovu poželjnog i dozvoljenog nivoa potrošnje planiraju se javni prihodi i javni rashodi. </a:t>
            </a:r>
          </a:p>
          <a:p>
            <a:pPr algn="just"/>
            <a:r>
              <a:rPr lang="hr-HR" sz="3600" dirty="0"/>
              <a:t>Nacrt budžeta sadrži elemente predračuna prihoda i rashoda, bilans prihoda, bilans rashoda i normativni </a:t>
            </a:r>
            <a:r>
              <a:rPr lang="hr-HR" sz="3600" dirty="0" smtClean="0"/>
              <a:t>dio</a:t>
            </a:r>
            <a:r>
              <a:rPr lang="hr-HR" sz="3600" dirty="0"/>
              <a:t>. </a:t>
            </a:r>
            <a:endParaRPr lang="en-US" sz="3600" dirty="0"/>
          </a:p>
        </p:txBody>
      </p:sp>
    </p:spTree>
    <p:extLst>
      <p:ext uri="{BB962C8B-B14F-4D97-AF65-F5344CB8AC3E}">
        <p14:creationId xmlns:p14="http://schemas.microsoft.com/office/powerpoint/2010/main" val="25171976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2268" y="756481"/>
            <a:ext cx="10515600" cy="4351338"/>
          </a:xfrm>
        </p:spPr>
        <p:txBody>
          <a:bodyPr>
            <a:normAutofit/>
          </a:bodyPr>
          <a:lstStyle/>
          <a:p>
            <a:pPr algn="just"/>
            <a:r>
              <a:rPr lang="hr-HR" sz="3600" dirty="0"/>
              <a:t>Pošto državni organ nadležan za poslove budžeta sprovede usaglašavanje rashoda sa državnim organima, ustanovama i drugim korisnicima budžeta, pristupa pripremi nacrta budžeta i podnosi ga vladi. </a:t>
            </a:r>
            <a:endParaRPr lang="hr-HR" sz="3600" dirty="0" smtClean="0"/>
          </a:p>
          <a:p>
            <a:pPr algn="just"/>
            <a:r>
              <a:rPr lang="hr-HR" sz="3600" dirty="0" smtClean="0"/>
              <a:t>Vlada </a:t>
            </a:r>
            <a:r>
              <a:rPr lang="hr-HR" sz="3600" dirty="0"/>
              <a:t>razmatra nacrt budžeta, zajedno sa izveštajima svojih tijela i utvrđuje prijedlog budžeta koga podnosi po utvrđenoj proceduri skupštini (parlamentu) na razmatranje i usvajanje.</a:t>
            </a:r>
            <a:endParaRPr lang="en-US" sz="3600" dirty="0"/>
          </a:p>
          <a:p>
            <a:pPr algn="just"/>
            <a:endParaRPr lang="en-US" sz="3600" dirty="0"/>
          </a:p>
        </p:txBody>
      </p:sp>
    </p:spTree>
    <p:extLst>
      <p:ext uri="{BB962C8B-B14F-4D97-AF65-F5344CB8AC3E}">
        <p14:creationId xmlns:p14="http://schemas.microsoft.com/office/powerpoint/2010/main" val="554413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3046" y="520505"/>
            <a:ext cx="10720754" cy="5656458"/>
          </a:xfrm>
        </p:spPr>
        <p:txBody>
          <a:bodyPr>
            <a:normAutofit/>
          </a:bodyPr>
          <a:lstStyle/>
          <a:p>
            <a:pPr algn="just"/>
            <a:r>
              <a:rPr lang="pl-PL" sz="4000" dirty="0" smtClean="0"/>
              <a:t>Budžet se sastoji od opšteg i posebnog dijela, te plana razvojnih programa.</a:t>
            </a:r>
            <a:endParaRPr lang="en-US" sz="4000" dirty="0" smtClean="0"/>
          </a:p>
          <a:p>
            <a:pPr algn="just"/>
            <a:r>
              <a:rPr lang="pl-PL" sz="4000" dirty="0" smtClean="0"/>
              <a:t>U teoriji i praksi je mnogo definicija budžeta</a:t>
            </a:r>
            <a:r>
              <a:rPr lang="hr-HR" sz="4000" dirty="0" smtClean="0"/>
              <a:t>, u zavisnosti da li budžet definišemo kao akt finansiranja državnih funkcija ili kao instrumenat fiskalne politike i politike raspodjele sredstava radi realizacije političkih, ekonomskih i socijalnih funkcija države. </a:t>
            </a:r>
            <a:endParaRPr lang="en-US" sz="4000" dirty="0" smtClean="0"/>
          </a:p>
          <a:p>
            <a:endParaRPr lang="en-US" sz="4000" dirty="0"/>
          </a:p>
        </p:txBody>
      </p:sp>
    </p:spTree>
    <p:extLst>
      <p:ext uri="{BB962C8B-B14F-4D97-AF65-F5344CB8AC3E}">
        <p14:creationId xmlns:p14="http://schemas.microsoft.com/office/powerpoint/2010/main" val="38144004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Donošenje budžeta</a:t>
            </a:r>
            <a:endParaRPr lang="en-US" b="1" i="1" dirty="0"/>
          </a:p>
        </p:txBody>
      </p:sp>
      <p:sp>
        <p:nvSpPr>
          <p:cNvPr id="3" name="Content Placeholder 2"/>
          <p:cNvSpPr>
            <a:spLocks noGrp="1"/>
          </p:cNvSpPr>
          <p:nvPr>
            <p:ph idx="1"/>
          </p:nvPr>
        </p:nvSpPr>
        <p:spPr>
          <a:xfrm>
            <a:off x="838200" y="1561514"/>
            <a:ext cx="10515600" cy="4615449"/>
          </a:xfrm>
        </p:spPr>
        <p:txBody>
          <a:bodyPr>
            <a:normAutofit fontScale="92500" lnSpcReduction="10000"/>
          </a:bodyPr>
          <a:lstStyle/>
          <a:p>
            <a:pPr algn="just"/>
            <a:r>
              <a:rPr lang="hr-HR" sz="3600" dirty="0" smtClean="0"/>
              <a:t>O </a:t>
            </a:r>
            <a:r>
              <a:rPr lang="hr-HR" sz="3600" dirty="0"/>
              <a:t>prijedlogu budžeta koji je sačinila vlada, raspravlja se u skupštini (parlamentu) uz poštivanje propisane procedure i određene tehnike. </a:t>
            </a:r>
            <a:endParaRPr lang="hr-HR" sz="3600" dirty="0" smtClean="0"/>
          </a:p>
          <a:p>
            <a:pPr algn="just"/>
            <a:r>
              <a:rPr lang="hr-HR" sz="3600" dirty="0" smtClean="0"/>
              <a:t>Glasanju </a:t>
            </a:r>
            <a:r>
              <a:rPr lang="hr-HR" sz="3600" dirty="0"/>
              <a:t>o prijedlogu budžeta se pristupa onda kada se završe sve pojedinačne i načelne rasprave</a:t>
            </a:r>
            <a:r>
              <a:rPr lang="hr-HR" sz="3600" dirty="0" smtClean="0"/>
              <a:t>.</a:t>
            </a:r>
          </a:p>
          <a:p>
            <a:pPr algn="just"/>
            <a:r>
              <a:rPr lang="hr-HR" sz="3600" dirty="0" smtClean="0"/>
              <a:t> </a:t>
            </a:r>
            <a:r>
              <a:rPr lang="hr-HR" sz="3600" dirty="0"/>
              <a:t>Prijedlog o kome se izjašnjava može biti i jeste različit od onoga koga je predložila vlada, budući da se u toku rasprava u njega mogu ugraditi izmjene i dopune (koje se daju u toku rasprava), a sa kojima se vlada može saglasiti (ali nije obavezno). </a:t>
            </a:r>
            <a:endParaRPr lang="hr-HR" sz="3600" dirty="0" smtClean="0"/>
          </a:p>
          <a:p>
            <a:endParaRPr lang="en-US" dirty="0"/>
          </a:p>
        </p:txBody>
      </p:sp>
    </p:spTree>
    <p:extLst>
      <p:ext uri="{BB962C8B-B14F-4D97-AF65-F5344CB8AC3E}">
        <p14:creationId xmlns:p14="http://schemas.microsoft.com/office/powerpoint/2010/main" val="32759339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2197" y="984738"/>
            <a:ext cx="10481602" cy="5192225"/>
          </a:xfrm>
        </p:spPr>
        <p:txBody>
          <a:bodyPr>
            <a:normAutofit/>
          </a:bodyPr>
          <a:lstStyle/>
          <a:p>
            <a:pPr algn="just"/>
            <a:r>
              <a:rPr lang="hr-HR" sz="3600" dirty="0" smtClean="0"/>
              <a:t>Rasprava o prijedlogu budžeta, odnosno njegovo usvajanje, treba da se završi prije početka godine za koju se budžet donosi. </a:t>
            </a:r>
            <a:endParaRPr lang="en-US" sz="3600" dirty="0" smtClean="0"/>
          </a:p>
          <a:p>
            <a:pPr algn="just"/>
            <a:r>
              <a:rPr lang="hr-HR" sz="3600" dirty="0" smtClean="0"/>
              <a:t>Usvojeni budžet se sastoji od:</a:t>
            </a:r>
            <a:endParaRPr lang="en-US" sz="3600" dirty="0" smtClean="0"/>
          </a:p>
          <a:p>
            <a:pPr marL="0" indent="0" algn="just">
              <a:buNone/>
            </a:pPr>
            <a:r>
              <a:rPr lang="hr-HR" sz="3600" dirty="0" smtClean="0"/>
              <a:t>1) opšteg i</a:t>
            </a:r>
            <a:endParaRPr lang="en-US" sz="3600" dirty="0" smtClean="0"/>
          </a:p>
          <a:p>
            <a:pPr marL="0" indent="0" algn="just">
              <a:buNone/>
            </a:pPr>
            <a:r>
              <a:rPr lang="hr-HR" sz="3600" dirty="0" smtClean="0"/>
              <a:t>2) posebnog dijela. </a:t>
            </a:r>
            <a:endParaRPr lang="en-US" sz="3600" dirty="0" smtClean="0"/>
          </a:p>
          <a:p>
            <a:pPr marL="0" indent="0">
              <a:buNone/>
            </a:pPr>
            <a:endParaRPr lang="en-US" dirty="0"/>
          </a:p>
        </p:txBody>
      </p:sp>
    </p:spTree>
    <p:extLst>
      <p:ext uri="{BB962C8B-B14F-4D97-AF65-F5344CB8AC3E}">
        <p14:creationId xmlns:p14="http://schemas.microsoft.com/office/powerpoint/2010/main" val="958204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1858" y="829994"/>
            <a:ext cx="10551942" cy="5346969"/>
          </a:xfrm>
        </p:spPr>
        <p:txBody>
          <a:bodyPr>
            <a:normAutofit/>
          </a:bodyPr>
          <a:lstStyle/>
          <a:p>
            <a:pPr algn="just"/>
            <a:r>
              <a:rPr lang="hr-HR" sz="3600" dirty="0"/>
              <a:t>Opšti dio budžeta sadrži podatke o ukupnom iznosu prihoda i rashoda budžeta, iznosu budžetske rezerve, prava i obaveze nadležnih organa u izvršenju budžeta i mjere za očuvanje budžetske ravnoteže. </a:t>
            </a:r>
          </a:p>
          <a:p>
            <a:pPr algn="just"/>
            <a:r>
              <a:rPr lang="hr-HR" sz="3600" dirty="0"/>
              <a:t>U posebnom dijelu budžeta su navedeni svi budžetski prihodi po izvorima, svi korisnici budžetskih sredstava kao i pobližna i detaljna </a:t>
            </a:r>
            <a:r>
              <a:rPr lang="hr-HR" sz="3600" dirty="0" smtClean="0"/>
              <a:t>namjena </a:t>
            </a:r>
            <a:r>
              <a:rPr lang="hr-HR" sz="3600" dirty="0"/>
              <a:t>trošenja sredstava koja su konkretnim korisnicima odredjena.</a:t>
            </a:r>
            <a:endParaRPr lang="en-US" sz="3600" dirty="0"/>
          </a:p>
          <a:p>
            <a:pPr algn="just"/>
            <a:endParaRPr lang="en-US" sz="3600" dirty="0"/>
          </a:p>
        </p:txBody>
      </p:sp>
    </p:spTree>
    <p:extLst>
      <p:ext uri="{BB962C8B-B14F-4D97-AF65-F5344CB8AC3E}">
        <p14:creationId xmlns:p14="http://schemas.microsoft.com/office/powerpoint/2010/main" val="21098926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Privremeno finansiranje</a:t>
            </a:r>
            <a:r>
              <a:rPr lang="en-US" b="1" dirty="0" smtClean="0"/>
              <a:t/>
            </a:r>
            <a:br>
              <a:rPr lang="en-US" b="1" dirty="0" smtClean="0"/>
            </a:br>
            <a:endParaRPr lang="en-US" dirty="0"/>
          </a:p>
        </p:txBody>
      </p:sp>
      <p:sp>
        <p:nvSpPr>
          <p:cNvPr id="3" name="Content Placeholder 2"/>
          <p:cNvSpPr>
            <a:spLocks noGrp="1"/>
          </p:cNvSpPr>
          <p:nvPr>
            <p:ph idx="1"/>
          </p:nvPr>
        </p:nvSpPr>
        <p:spPr>
          <a:xfrm>
            <a:off x="838200" y="1322363"/>
            <a:ext cx="10515600" cy="4854600"/>
          </a:xfrm>
        </p:spPr>
        <p:txBody>
          <a:bodyPr>
            <a:normAutofit/>
          </a:bodyPr>
          <a:lstStyle/>
          <a:p>
            <a:pPr algn="just"/>
            <a:r>
              <a:rPr lang="hr-HR" sz="3600" dirty="0" smtClean="0"/>
              <a:t>Postupak </a:t>
            </a:r>
            <a:r>
              <a:rPr lang="hr-HR" sz="3600" dirty="0"/>
              <a:t>donošenja budžeta je veoma obiman i vremenski dug, i može se dogoditi da svi poslovi neophodni za donošenje budžeta ne budu završeni do kraja godine koja prethodi godini za koju se budžet donosi</a:t>
            </a:r>
            <a:r>
              <a:rPr lang="hr-HR" sz="3600" dirty="0" smtClean="0"/>
              <a:t>.</a:t>
            </a:r>
          </a:p>
          <a:p>
            <a:pPr algn="just"/>
            <a:r>
              <a:rPr lang="hr-HR" sz="3600" dirty="0" smtClean="0"/>
              <a:t> </a:t>
            </a:r>
            <a:r>
              <a:rPr lang="hr-HR" sz="3600" dirty="0"/>
              <a:t>U tom slučaju se pristupa privremenom finansiranju da bi se obezbijedio kontinuitet u finansiranju javnih rashoda.</a:t>
            </a:r>
            <a:endParaRPr lang="en-US" sz="3600" dirty="0"/>
          </a:p>
          <a:p>
            <a:pPr algn="just"/>
            <a:endParaRPr lang="en-US" sz="3600" dirty="0"/>
          </a:p>
        </p:txBody>
      </p:sp>
    </p:spTree>
    <p:extLst>
      <p:ext uri="{BB962C8B-B14F-4D97-AF65-F5344CB8AC3E}">
        <p14:creationId xmlns:p14="http://schemas.microsoft.com/office/powerpoint/2010/main" val="37110869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8128" y="844062"/>
            <a:ext cx="10495671" cy="5332901"/>
          </a:xfrm>
        </p:spPr>
        <p:txBody>
          <a:bodyPr/>
          <a:lstStyle/>
          <a:p>
            <a:pPr algn="just"/>
            <a:r>
              <a:rPr lang="hr-HR" sz="3600" dirty="0"/>
              <a:t>U praksi i teoriji javnih finansija je poznato nekoliko metoda privremenog finansiranja. </a:t>
            </a:r>
            <a:endParaRPr lang="hr-HR" sz="3600" dirty="0" smtClean="0"/>
          </a:p>
          <a:p>
            <a:pPr algn="just"/>
            <a:r>
              <a:rPr lang="hr-HR" sz="3600" dirty="0" smtClean="0"/>
              <a:t>Privremeno </a:t>
            </a:r>
            <a:r>
              <a:rPr lang="hr-HR" sz="3600" dirty="0"/>
              <a:t>finansiranje se može obavljati na bazi tzv. budžetskih dvanaestina, odnosno finansiranje se realizuje na bazi budžeta iz prethodne godine ili na bazi predloga budžeta (koji nije usvojen) za godinu u kojoj se pristupa privremenom finansiranju, s tim što se vrše odgovarajuće korekcije.</a:t>
            </a:r>
            <a:endParaRPr lang="en-US" sz="3600" dirty="0"/>
          </a:p>
          <a:p>
            <a:pPr algn="just"/>
            <a:endParaRPr lang="en-US" sz="3600" dirty="0"/>
          </a:p>
          <a:p>
            <a:pPr algn="just"/>
            <a:endParaRPr lang="en-US" dirty="0"/>
          </a:p>
        </p:txBody>
      </p:sp>
    </p:spTree>
    <p:extLst>
      <p:ext uri="{BB962C8B-B14F-4D97-AF65-F5344CB8AC3E}">
        <p14:creationId xmlns:p14="http://schemas.microsoft.com/office/powerpoint/2010/main" val="26230270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4062" y="618978"/>
            <a:ext cx="10509738" cy="5557985"/>
          </a:xfrm>
        </p:spPr>
        <p:txBody>
          <a:bodyPr>
            <a:normAutofit/>
          </a:bodyPr>
          <a:lstStyle/>
          <a:p>
            <a:pPr marL="0" indent="0" algn="just">
              <a:buNone/>
            </a:pPr>
            <a:r>
              <a:rPr lang="hr-HR" sz="3600" dirty="0" smtClean="0"/>
              <a:t>- metod rekondukcije budžeta, koja se sastoji u prenosu ovlašćenja iz prethodnog budžeta na narednu godinu i na taj način se omogućava kontinuitet u finansiranju.</a:t>
            </a:r>
            <a:endParaRPr lang="en-US" sz="3600" dirty="0" smtClean="0"/>
          </a:p>
          <a:p>
            <a:pPr marL="0" indent="0" algn="just">
              <a:buNone/>
            </a:pPr>
            <a:r>
              <a:rPr lang="hr-HR" sz="3600" dirty="0" smtClean="0"/>
              <a:t>- metod akontacije , koji se sastoji u davanju budžetskih kredita korisnicima dok se novi budžet ne usvoji.</a:t>
            </a:r>
          </a:p>
          <a:p>
            <a:pPr marL="0" indent="0" algn="just">
              <a:buNone/>
            </a:pPr>
            <a:r>
              <a:rPr lang="hr-HR" sz="3600" dirty="0" smtClean="0"/>
              <a:t>Odluku o privremenom finansiranju donosi isto tijelo (organ) koje ima ovlaštenje da usvoji budžet.</a:t>
            </a:r>
          </a:p>
          <a:p>
            <a:pPr marL="0" indent="0" algn="just">
              <a:buNone/>
            </a:pPr>
            <a:r>
              <a:rPr lang="hr-HR" sz="3600" dirty="0" smtClean="0"/>
              <a:t> Odluka je vrlo često ograničena na period do tri meseca. </a:t>
            </a:r>
            <a:endParaRPr lang="en-US" sz="3600" dirty="0" smtClean="0"/>
          </a:p>
          <a:p>
            <a:pPr marL="0" indent="0" algn="just">
              <a:buNone/>
            </a:pPr>
            <a:endParaRPr lang="en-US" sz="3600" dirty="0"/>
          </a:p>
        </p:txBody>
      </p:sp>
    </p:spTree>
    <p:extLst>
      <p:ext uri="{BB962C8B-B14F-4D97-AF65-F5344CB8AC3E}">
        <p14:creationId xmlns:p14="http://schemas.microsoft.com/office/powerpoint/2010/main" val="33911045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Izvršenje budžeta</a:t>
            </a:r>
            <a:endParaRPr lang="en-US" b="1" i="1" dirty="0"/>
          </a:p>
        </p:txBody>
      </p:sp>
      <p:sp>
        <p:nvSpPr>
          <p:cNvPr id="3" name="Content Placeholder 2"/>
          <p:cNvSpPr>
            <a:spLocks noGrp="1"/>
          </p:cNvSpPr>
          <p:nvPr>
            <p:ph idx="1"/>
          </p:nvPr>
        </p:nvSpPr>
        <p:spPr>
          <a:xfrm>
            <a:off x="731520" y="1350498"/>
            <a:ext cx="10622280" cy="4826465"/>
          </a:xfrm>
        </p:spPr>
        <p:txBody>
          <a:bodyPr>
            <a:normAutofit/>
          </a:bodyPr>
          <a:lstStyle/>
          <a:p>
            <a:r>
              <a:rPr lang="hr-HR" b="1" dirty="0"/>
              <a:t> </a:t>
            </a:r>
            <a:r>
              <a:rPr lang="en-US" dirty="0" smtClean="0"/>
              <a:t>Bud</a:t>
            </a:r>
            <a:r>
              <a:rPr lang="hr-HR" dirty="0"/>
              <a:t>ž</a:t>
            </a:r>
            <a:r>
              <a:rPr lang="en-US" dirty="0"/>
              <a:t>et </a:t>
            </a:r>
            <a:r>
              <a:rPr lang="en-US" dirty="0" err="1"/>
              <a:t>predstavlja</a:t>
            </a:r>
            <a:r>
              <a:rPr lang="en-US" dirty="0"/>
              <a:t> </a:t>
            </a:r>
            <a:r>
              <a:rPr lang="en-US" dirty="0" err="1"/>
              <a:t>godi</a:t>
            </a:r>
            <a:r>
              <a:rPr lang="hr-HR" dirty="0"/>
              <a:t>š</a:t>
            </a:r>
            <a:r>
              <a:rPr lang="en-US" dirty="0" err="1"/>
              <a:t>nji</a:t>
            </a:r>
            <a:r>
              <a:rPr lang="en-US" dirty="0"/>
              <a:t> plan </a:t>
            </a:r>
            <a:r>
              <a:rPr lang="en-US" dirty="0" err="1"/>
              <a:t>prihoda</a:t>
            </a:r>
            <a:r>
              <a:rPr lang="en-US" dirty="0"/>
              <a:t> </a:t>
            </a:r>
            <a:r>
              <a:rPr lang="en-US" dirty="0" err="1"/>
              <a:t>i</a:t>
            </a:r>
            <a:r>
              <a:rPr lang="en-US" dirty="0"/>
              <a:t> </a:t>
            </a:r>
            <a:r>
              <a:rPr lang="en-US" dirty="0" err="1"/>
              <a:t>rashoda</a:t>
            </a:r>
            <a:r>
              <a:rPr lang="hr-HR" dirty="0"/>
              <a:t>. </a:t>
            </a:r>
            <a:endParaRPr lang="hr-HR" dirty="0" smtClean="0"/>
          </a:p>
          <a:p>
            <a:r>
              <a:rPr lang="en-US" dirty="0" smtClean="0"/>
              <a:t>Time </a:t>
            </a:r>
            <a:r>
              <a:rPr lang="en-US" dirty="0"/>
              <a:t>je </a:t>
            </a:r>
            <a:r>
              <a:rPr lang="en-US" dirty="0" err="1"/>
              <a:t>njegovo</a:t>
            </a:r>
            <a:r>
              <a:rPr lang="en-US" dirty="0"/>
              <a:t> </a:t>
            </a:r>
            <a:r>
              <a:rPr lang="en-US" dirty="0" err="1"/>
              <a:t>izvr</a:t>
            </a:r>
            <a:r>
              <a:rPr lang="hr-HR" dirty="0"/>
              <a:t>š</a:t>
            </a:r>
            <a:r>
              <a:rPr lang="en-US" dirty="0" err="1"/>
              <a:t>enje</a:t>
            </a:r>
            <a:r>
              <a:rPr lang="en-US" dirty="0"/>
              <a:t> </a:t>
            </a:r>
            <a:r>
              <a:rPr lang="en-US" dirty="0" err="1"/>
              <a:t>vezano</a:t>
            </a:r>
            <a:r>
              <a:rPr lang="en-US" dirty="0"/>
              <a:t> </a:t>
            </a:r>
            <a:r>
              <a:rPr lang="en-US" dirty="0" err="1"/>
              <a:t>za</a:t>
            </a:r>
            <a:r>
              <a:rPr lang="en-US" dirty="0"/>
              <a:t> </a:t>
            </a:r>
            <a:r>
              <a:rPr lang="en-US" dirty="0" err="1"/>
              <a:t>godinu</a:t>
            </a:r>
            <a:r>
              <a:rPr lang="hr-HR" dirty="0"/>
              <a:t> ( </a:t>
            </a:r>
            <a:r>
              <a:rPr lang="en-US" dirty="0" err="1"/>
              <a:t>jednu</a:t>
            </a:r>
            <a:r>
              <a:rPr lang="hr-HR" dirty="0"/>
              <a:t> </a:t>
            </a:r>
            <a:r>
              <a:rPr lang="hr-HR" dirty="0" smtClean="0"/>
              <a:t>).</a:t>
            </a:r>
          </a:p>
          <a:p>
            <a:r>
              <a:rPr lang="hr-HR" dirty="0" smtClean="0"/>
              <a:t> </a:t>
            </a:r>
            <a:r>
              <a:rPr lang="en-US" dirty="0" err="1"/>
              <a:t>Ovaj</a:t>
            </a:r>
            <a:r>
              <a:rPr lang="en-US" dirty="0"/>
              <a:t> period se </a:t>
            </a:r>
            <a:r>
              <a:rPr lang="en-US" dirty="0" err="1"/>
              <a:t>može</a:t>
            </a:r>
            <a:r>
              <a:rPr lang="en-US" dirty="0"/>
              <a:t> </a:t>
            </a:r>
            <a:r>
              <a:rPr lang="en-US" dirty="0" err="1"/>
              <a:t>podijeliti</a:t>
            </a:r>
            <a:r>
              <a:rPr lang="en-US" dirty="0"/>
              <a:t> </a:t>
            </a:r>
            <a:r>
              <a:rPr lang="en-US" dirty="0" err="1"/>
              <a:t>na</a:t>
            </a:r>
            <a:r>
              <a:rPr lang="en-US" dirty="0"/>
              <a:t>:</a:t>
            </a:r>
          </a:p>
          <a:p>
            <a:pPr lvl="0"/>
            <a:r>
              <a:rPr lang="en-US" dirty="0"/>
              <a:t> </a:t>
            </a:r>
            <a:r>
              <a:rPr lang="en-US" dirty="0" err="1"/>
              <a:t>Fiskalnu</a:t>
            </a:r>
            <a:r>
              <a:rPr lang="en-US" dirty="0"/>
              <a:t> </a:t>
            </a:r>
            <a:r>
              <a:rPr lang="en-US" dirty="0" err="1"/>
              <a:t>godinu</a:t>
            </a:r>
            <a:endParaRPr lang="en-US" dirty="0"/>
          </a:p>
          <a:p>
            <a:pPr lvl="0"/>
            <a:r>
              <a:rPr lang="en-US" dirty="0"/>
              <a:t> </a:t>
            </a:r>
            <a:r>
              <a:rPr lang="en-US" dirty="0" err="1"/>
              <a:t>Kalendarsku</a:t>
            </a:r>
            <a:r>
              <a:rPr lang="en-US" dirty="0"/>
              <a:t> </a:t>
            </a:r>
            <a:r>
              <a:rPr lang="en-US" dirty="0" err="1"/>
              <a:t>godinu</a:t>
            </a:r>
            <a:endParaRPr lang="en-US" dirty="0"/>
          </a:p>
          <a:p>
            <a:endParaRPr lang="en-US" dirty="0"/>
          </a:p>
        </p:txBody>
      </p:sp>
    </p:spTree>
    <p:extLst>
      <p:ext uri="{BB962C8B-B14F-4D97-AF65-F5344CB8AC3E}">
        <p14:creationId xmlns:p14="http://schemas.microsoft.com/office/powerpoint/2010/main" val="9094974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5926" y="886265"/>
            <a:ext cx="10537874" cy="5290698"/>
          </a:xfrm>
        </p:spPr>
        <p:txBody>
          <a:bodyPr>
            <a:normAutofit/>
          </a:bodyPr>
          <a:lstStyle/>
          <a:p>
            <a:pPr algn="just"/>
            <a:r>
              <a:rPr lang="en-US" sz="3600" dirty="0" err="1"/>
              <a:t>Fisklana</a:t>
            </a:r>
            <a:r>
              <a:rPr lang="en-US" sz="3600" dirty="0"/>
              <a:t> </a:t>
            </a:r>
            <a:r>
              <a:rPr lang="en-US" sz="3600" dirty="0" err="1"/>
              <a:t>godina</a:t>
            </a:r>
            <a:r>
              <a:rPr lang="en-US" sz="3600" dirty="0"/>
              <a:t> </a:t>
            </a:r>
            <a:r>
              <a:rPr lang="en-US" sz="3600" dirty="0" err="1"/>
              <a:t>obično</a:t>
            </a:r>
            <a:r>
              <a:rPr lang="en-US" sz="3600" dirty="0"/>
              <a:t> </a:t>
            </a:r>
            <a:r>
              <a:rPr lang="en-US" sz="3600" dirty="0" err="1"/>
              <a:t>počinje</a:t>
            </a:r>
            <a:r>
              <a:rPr lang="en-US" sz="3600" dirty="0"/>
              <a:t> </a:t>
            </a:r>
            <a:r>
              <a:rPr lang="en-US" sz="3600" dirty="0" err="1"/>
              <a:t>sa</a:t>
            </a:r>
            <a:r>
              <a:rPr lang="en-US" sz="3600" dirty="0"/>
              <a:t> 1.4. (</a:t>
            </a:r>
            <a:r>
              <a:rPr lang="en-US" sz="3600" dirty="0" err="1"/>
              <a:t>april</a:t>
            </a:r>
            <a:r>
              <a:rPr lang="en-US" sz="3600" dirty="0"/>
              <a:t>) a </a:t>
            </a:r>
            <a:r>
              <a:rPr lang="en-US" sz="3600" dirty="0" err="1"/>
              <a:t>završava</a:t>
            </a:r>
            <a:r>
              <a:rPr lang="en-US" sz="3600" dirty="0"/>
              <a:t> se 31.3. (mart) </a:t>
            </a:r>
            <a:r>
              <a:rPr lang="en-US" sz="3600" dirty="0" err="1"/>
              <a:t>slijedeće</a:t>
            </a:r>
            <a:r>
              <a:rPr lang="en-US" sz="3600" dirty="0"/>
              <a:t> </a:t>
            </a:r>
            <a:r>
              <a:rPr lang="en-US" sz="3600" dirty="0" err="1"/>
              <a:t>godine</a:t>
            </a:r>
            <a:r>
              <a:rPr lang="en-US" sz="3600" dirty="0"/>
              <a:t>. </a:t>
            </a:r>
            <a:endParaRPr lang="sr-Latn-ME" sz="3600" dirty="0" smtClean="0"/>
          </a:p>
          <a:p>
            <a:pPr algn="just"/>
            <a:r>
              <a:rPr lang="en-US" sz="3600" dirty="0" err="1" smtClean="0"/>
              <a:t>Isto</a:t>
            </a:r>
            <a:r>
              <a:rPr lang="en-US" sz="3600" dirty="0" smtClean="0"/>
              <a:t> </a:t>
            </a:r>
            <a:r>
              <a:rPr lang="en-US" sz="3600" dirty="0" err="1"/>
              <a:t>tako</a:t>
            </a:r>
            <a:r>
              <a:rPr lang="en-US" sz="3600" dirty="0"/>
              <a:t>, </a:t>
            </a:r>
            <a:r>
              <a:rPr lang="en-US" sz="3600" dirty="0" err="1"/>
              <a:t>budžetska</a:t>
            </a:r>
            <a:r>
              <a:rPr lang="en-US" sz="3600" dirty="0"/>
              <a:t> </a:t>
            </a:r>
            <a:r>
              <a:rPr lang="en-US" sz="3600" dirty="0" err="1"/>
              <a:t>godina</a:t>
            </a:r>
            <a:r>
              <a:rPr lang="en-US" sz="3600" dirty="0"/>
              <a:t> </a:t>
            </a:r>
            <a:r>
              <a:rPr lang="en-US" sz="3600" dirty="0" err="1"/>
              <a:t>može</a:t>
            </a:r>
            <a:r>
              <a:rPr lang="en-US" sz="3600" dirty="0"/>
              <a:t> </a:t>
            </a:r>
            <a:r>
              <a:rPr lang="en-US" sz="3600" dirty="0" err="1"/>
              <a:t>početi</a:t>
            </a:r>
            <a:r>
              <a:rPr lang="en-US" sz="3600" dirty="0"/>
              <a:t> </a:t>
            </a:r>
            <a:r>
              <a:rPr lang="en-US" sz="3600" dirty="0" err="1"/>
              <a:t>sa</a:t>
            </a:r>
            <a:r>
              <a:rPr lang="en-US" sz="3600" dirty="0"/>
              <a:t> 1.1. </a:t>
            </a:r>
            <a:r>
              <a:rPr lang="en-US" sz="3600" dirty="0" err="1"/>
              <a:t>i</a:t>
            </a:r>
            <a:r>
              <a:rPr lang="en-US" sz="3600" dirty="0"/>
              <a:t> </a:t>
            </a:r>
            <a:r>
              <a:rPr lang="en-US" sz="3600" dirty="0" err="1"/>
              <a:t>završiti</a:t>
            </a:r>
            <a:r>
              <a:rPr lang="en-US" sz="3600" dirty="0"/>
              <a:t> se </a:t>
            </a:r>
            <a:r>
              <a:rPr lang="en-US" sz="3600" dirty="0" err="1"/>
              <a:t>sa</a:t>
            </a:r>
            <a:r>
              <a:rPr lang="en-US" sz="3600" dirty="0"/>
              <a:t> 31.12. </a:t>
            </a:r>
            <a:r>
              <a:rPr lang="en-US" sz="3600" dirty="0" err="1"/>
              <a:t>tekuće</a:t>
            </a:r>
            <a:r>
              <a:rPr lang="en-US" sz="3600" dirty="0"/>
              <a:t> </a:t>
            </a:r>
            <a:r>
              <a:rPr lang="en-US" sz="3600" dirty="0" err="1"/>
              <a:t>godine</a:t>
            </a:r>
            <a:r>
              <a:rPr lang="en-US" sz="3600" dirty="0"/>
              <a:t>, </a:t>
            </a:r>
            <a:r>
              <a:rPr lang="en-US" sz="3600" dirty="0" err="1"/>
              <a:t>što</a:t>
            </a:r>
            <a:r>
              <a:rPr lang="en-US" sz="3600" dirty="0"/>
              <a:t> </a:t>
            </a:r>
            <a:r>
              <a:rPr lang="en-US" sz="3600" dirty="0" err="1"/>
              <a:t>odgovara</a:t>
            </a:r>
            <a:r>
              <a:rPr lang="en-US" sz="3600" dirty="0"/>
              <a:t> </a:t>
            </a:r>
            <a:r>
              <a:rPr lang="en-US" sz="3600" dirty="0" err="1"/>
              <a:t>kalendarskoj</a:t>
            </a:r>
            <a:r>
              <a:rPr lang="en-US" sz="3600" dirty="0"/>
              <a:t> </a:t>
            </a:r>
            <a:r>
              <a:rPr lang="en-US" sz="3600" dirty="0" err="1"/>
              <a:t>godini</a:t>
            </a:r>
            <a:r>
              <a:rPr lang="en-US" sz="3600" dirty="0"/>
              <a:t>.</a:t>
            </a:r>
          </a:p>
          <a:p>
            <a:pPr algn="just"/>
            <a:r>
              <a:rPr lang="en-US" sz="3600" dirty="0"/>
              <a:t>U </a:t>
            </a:r>
            <a:r>
              <a:rPr lang="en-US" sz="3600" dirty="0" err="1"/>
              <a:t>određivanju</a:t>
            </a:r>
            <a:r>
              <a:rPr lang="en-US" sz="3600" dirty="0"/>
              <a:t> </a:t>
            </a:r>
            <a:r>
              <a:rPr lang="en-US" sz="3600" dirty="0" err="1"/>
              <a:t>budžetskog</a:t>
            </a:r>
            <a:r>
              <a:rPr lang="en-US" sz="3600" dirty="0"/>
              <a:t> </a:t>
            </a:r>
            <a:r>
              <a:rPr lang="en-US" sz="3600" dirty="0" err="1"/>
              <a:t>perioda</a:t>
            </a:r>
            <a:r>
              <a:rPr lang="en-US" sz="3600" dirty="0"/>
              <a:t> </a:t>
            </a:r>
            <a:r>
              <a:rPr lang="en-US" sz="3600" dirty="0" err="1"/>
              <a:t>koriste</a:t>
            </a:r>
            <a:r>
              <a:rPr lang="en-US" sz="3600" dirty="0"/>
              <a:t> se </a:t>
            </a:r>
            <a:r>
              <a:rPr lang="en-US" sz="3600" dirty="0" err="1"/>
              <a:t>dvije</a:t>
            </a:r>
            <a:r>
              <a:rPr lang="en-US" sz="3600" dirty="0"/>
              <a:t> </a:t>
            </a:r>
            <a:r>
              <a:rPr lang="en-US" sz="3600" dirty="0" err="1"/>
              <a:t>vrste</a:t>
            </a:r>
            <a:r>
              <a:rPr lang="en-US" sz="3600" dirty="0"/>
              <a:t> </a:t>
            </a:r>
            <a:r>
              <a:rPr lang="en-US" sz="3600" dirty="0" err="1"/>
              <a:t>metoda</a:t>
            </a:r>
            <a:r>
              <a:rPr lang="en-US" sz="3600" dirty="0"/>
              <a:t>:</a:t>
            </a:r>
          </a:p>
          <a:p>
            <a:pPr marL="0" indent="0" algn="just">
              <a:buNone/>
            </a:pPr>
            <a:endParaRPr lang="en-US" sz="3600" dirty="0"/>
          </a:p>
        </p:txBody>
      </p:sp>
    </p:spTree>
    <p:extLst>
      <p:ext uri="{BB962C8B-B14F-4D97-AF65-F5344CB8AC3E}">
        <p14:creationId xmlns:p14="http://schemas.microsoft.com/office/powerpoint/2010/main" val="13114621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4062" y="703385"/>
            <a:ext cx="10509738" cy="5473578"/>
          </a:xfrm>
        </p:spPr>
        <p:txBody>
          <a:bodyPr>
            <a:noAutofit/>
          </a:bodyPr>
          <a:lstStyle/>
          <a:p>
            <a:pPr marL="0" indent="0" algn="just">
              <a:buNone/>
            </a:pPr>
            <a:r>
              <a:rPr lang="hr-HR" sz="3600" dirty="0"/>
              <a:t>-  </a:t>
            </a:r>
            <a:r>
              <a:rPr lang="en-US" sz="3600" dirty="0" err="1"/>
              <a:t>metod</a:t>
            </a:r>
            <a:r>
              <a:rPr lang="en-US" sz="3600" dirty="0"/>
              <a:t> </a:t>
            </a:r>
            <a:r>
              <a:rPr lang="en-US" sz="3600" dirty="0" err="1"/>
              <a:t>budžetske</a:t>
            </a:r>
            <a:r>
              <a:rPr lang="en-US" sz="3600" dirty="0"/>
              <a:t> </a:t>
            </a:r>
            <a:r>
              <a:rPr lang="en-US" sz="3600" dirty="0" err="1"/>
              <a:t>godine</a:t>
            </a:r>
            <a:r>
              <a:rPr lang="en-US" sz="3600" dirty="0"/>
              <a:t> </a:t>
            </a:r>
            <a:r>
              <a:rPr lang="en-US" sz="3600" dirty="0" err="1"/>
              <a:t>polazi</a:t>
            </a:r>
            <a:r>
              <a:rPr lang="en-US" sz="3600" dirty="0"/>
              <a:t> od momenta </a:t>
            </a:r>
            <a:r>
              <a:rPr lang="en-US" sz="3600" dirty="0" err="1"/>
              <a:t>ostvarenog</a:t>
            </a:r>
            <a:r>
              <a:rPr lang="en-US" sz="3600" dirty="0"/>
              <a:t> </a:t>
            </a:r>
            <a:r>
              <a:rPr lang="en-US" sz="3600" dirty="0" err="1"/>
              <a:t>prihoda</a:t>
            </a:r>
            <a:r>
              <a:rPr lang="en-US" sz="3600" dirty="0"/>
              <a:t> </a:t>
            </a:r>
            <a:r>
              <a:rPr lang="en-US" sz="3600" dirty="0" err="1"/>
              <a:t>ili</a:t>
            </a:r>
            <a:r>
              <a:rPr lang="en-US" sz="3600" dirty="0"/>
              <a:t> </a:t>
            </a:r>
            <a:r>
              <a:rPr lang="en-US" sz="3600" dirty="0" err="1"/>
              <a:t>izvršenog</a:t>
            </a:r>
            <a:r>
              <a:rPr lang="en-US" sz="3600" dirty="0"/>
              <a:t> </a:t>
            </a:r>
            <a:r>
              <a:rPr lang="en-US" sz="3600" dirty="0" err="1"/>
              <a:t>rashoda</a:t>
            </a:r>
            <a:r>
              <a:rPr lang="en-US" sz="3600" dirty="0"/>
              <a:t>, ne </a:t>
            </a:r>
            <a:r>
              <a:rPr lang="en-US" sz="3600" dirty="0" err="1"/>
              <a:t>vodeći</a:t>
            </a:r>
            <a:r>
              <a:rPr lang="en-US" sz="3600" dirty="0"/>
              <a:t> </a:t>
            </a:r>
            <a:r>
              <a:rPr lang="en-US" sz="3600" dirty="0" err="1"/>
              <a:t>računa</a:t>
            </a:r>
            <a:r>
              <a:rPr lang="en-US" sz="3600" dirty="0"/>
              <a:t> </a:t>
            </a:r>
            <a:r>
              <a:rPr lang="en-US" sz="3600" dirty="0" err="1"/>
              <a:t>kada</a:t>
            </a:r>
            <a:r>
              <a:rPr lang="en-US" sz="3600" dirty="0"/>
              <a:t> je </a:t>
            </a:r>
            <a:r>
              <a:rPr lang="en-US" sz="3600" dirty="0" err="1"/>
              <a:t>došlo</a:t>
            </a:r>
            <a:r>
              <a:rPr lang="en-US" sz="3600" dirty="0"/>
              <a:t> do </a:t>
            </a:r>
            <a:r>
              <a:rPr lang="en-US" sz="3600" dirty="0" err="1"/>
              <a:t>stvaranja</a:t>
            </a:r>
            <a:r>
              <a:rPr lang="en-US" sz="3600" dirty="0"/>
              <a:t> </a:t>
            </a:r>
            <a:r>
              <a:rPr lang="en-US" sz="3600" dirty="0" err="1"/>
              <a:t>obaveza</a:t>
            </a:r>
            <a:r>
              <a:rPr lang="en-US" sz="3600" dirty="0"/>
              <a:t> </a:t>
            </a:r>
            <a:r>
              <a:rPr lang="en-US" sz="3600" dirty="0" err="1"/>
              <a:t>za</a:t>
            </a:r>
            <a:r>
              <a:rPr lang="en-US" sz="3600" dirty="0"/>
              <a:t> </a:t>
            </a:r>
            <a:r>
              <a:rPr lang="en-US" sz="3600" dirty="0" err="1"/>
              <a:t>dotićni</a:t>
            </a:r>
            <a:r>
              <a:rPr lang="en-US" sz="3600" dirty="0"/>
              <a:t> </a:t>
            </a:r>
            <a:r>
              <a:rPr lang="en-US" sz="3600" dirty="0" err="1"/>
              <a:t>rashod</a:t>
            </a:r>
            <a:r>
              <a:rPr lang="hr-HR" sz="3600" dirty="0"/>
              <a:t>.</a:t>
            </a:r>
            <a:r>
              <a:rPr lang="hr-HR" sz="3600" baseline="30000" dirty="0"/>
              <a:t> </a:t>
            </a:r>
            <a:endParaRPr lang="en-US" sz="3600" dirty="0"/>
          </a:p>
          <a:p>
            <a:pPr marL="0" indent="0" algn="just">
              <a:buNone/>
            </a:pPr>
            <a:r>
              <a:rPr lang="hr-HR" sz="3600" dirty="0"/>
              <a:t>- metod računske godine polazi od postanka prihoda i rashoda, što znači da ako je  budžetska obaveza nastala u toku budžetske godine, rashod za pokriće te obaveze teretiće godinu kada je obaveza i nastala. </a:t>
            </a:r>
            <a:endParaRPr lang="hr-HR" sz="3600" dirty="0" smtClean="0"/>
          </a:p>
          <a:p>
            <a:pPr algn="just"/>
            <a:r>
              <a:rPr lang="hr-HR" sz="3600" dirty="0" smtClean="0"/>
              <a:t>Isto </a:t>
            </a:r>
            <a:r>
              <a:rPr lang="hr-HR" sz="3600" dirty="0"/>
              <a:t>tako,ako je planirana naplata prihoda u godini koja je protekla, prihod će se knižiti u korist protekle godine.</a:t>
            </a:r>
            <a:endParaRPr lang="en-US" sz="3600" dirty="0"/>
          </a:p>
          <a:p>
            <a:pPr algn="just"/>
            <a:endParaRPr lang="en-US" sz="3600" dirty="0"/>
          </a:p>
        </p:txBody>
      </p:sp>
    </p:spTree>
    <p:extLst>
      <p:ext uri="{BB962C8B-B14F-4D97-AF65-F5344CB8AC3E}">
        <p14:creationId xmlns:p14="http://schemas.microsoft.com/office/powerpoint/2010/main" val="15969478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Način izvršenja budžeta</a:t>
            </a:r>
            <a:endParaRPr lang="en-US" b="1" dirty="0"/>
          </a:p>
        </p:txBody>
      </p:sp>
      <p:sp>
        <p:nvSpPr>
          <p:cNvPr id="3" name="Content Placeholder 2"/>
          <p:cNvSpPr>
            <a:spLocks noGrp="1"/>
          </p:cNvSpPr>
          <p:nvPr>
            <p:ph idx="1"/>
          </p:nvPr>
        </p:nvSpPr>
        <p:spPr>
          <a:xfrm>
            <a:off x="838200" y="1561514"/>
            <a:ext cx="10515600" cy="4615449"/>
          </a:xfrm>
        </p:spPr>
        <p:txBody>
          <a:bodyPr>
            <a:normAutofit lnSpcReduction="10000"/>
          </a:bodyPr>
          <a:lstStyle/>
          <a:p>
            <a:pPr algn="just"/>
            <a:r>
              <a:rPr lang="hr-HR" sz="3600" dirty="0"/>
              <a:t> </a:t>
            </a:r>
            <a:r>
              <a:rPr lang="hr-HR" sz="3600" dirty="0" smtClean="0"/>
              <a:t>Pošto </a:t>
            </a:r>
            <a:r>
              <a:rPr lang="hr-HR" sz="3600" dirty="0"/>
              <a:t>je budžet donesen, prilazi se njegovom izvršenju. </a:t>
            </a:r>
            <a:endParaRPr lang="hr-HR" sz="3600" dirty="0" smtClean="0"/>
          </a:p>
          <a:p>
            <a:pPr algn="just"/>
            <a:r>
              <a:rPr lang="hr-HR" sz="3600" dirty="0" smtClean="0"/>
              <a:t> </a:t>
            </a:r>
            <a:r>
              <a:rPr lang="hr-HR" sz="3600" dirty="0"/>
              <a:t>Izvršenje budžeta sastoji se s jedne strane od prikupljanja prihoda, a sa druge strane od finansiranju potreba državnih organa i institucija, korisnika budžetskih sredstava. </a:t>
            </a:r>
            <a:endParaRPr lang="hr-HR" sz="3600" dirty="0" smtClean="0"/>
          </a:p>
          <a:p>
            <a:pPr algn="just"/>
            <a:r>
              <a:rPr lang="hr-HR" sz="3600" dirty="0" smtClean="0"/>
              <a:t>Izvršenje </a:t>
            </a:r>
            <a:r>
              <a:rPr lang="hr-HR" sz="3600" dirty="0"/>
              <a:t>budžeta je povjereno organima uprave koji se, s obzirom na svoje funkcije u ovom procesu, dijele na naredbodavce i računopolagače.</a:t>
            </a:r>
            <a:endParaRPr lang="en-US" sz="3600" dirty="0"/>
          </a:p>
          <a:p>
            <a:pPr algn="just"/>
            <a:endParaRPr lang="en-US" sz="3600" dirty="0"/>
          </a:p>
        </p:txBody>
      </p:sp>
    </p:spTree>
    <p:extLst>
      <p:ext uri="{BB962C8B-B14F-4D97-AF65-F5344CB8AC3E}">
        <p14:creationId xmlns:p14="http://schemas.microsoft.com/office/powerpoint/2010/main" val="3049342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Osnovne</a:t>
            </a:r>
            <a:r>
              <a:rPr lang="en-US" b="1" dirty="0" smtClean="0"/>
              <a:t> </a:t>
            </a:r>
            <a:r>
              <a:rPr lang="en-US" b="1" dirty="0" err="1" smtClean="0"/>
              <a:t>karakteristike</a:t>
            </a:r>
            <a:r>
              <a:rPr lang="en-US" b="1" dirty="0" smtClean="0"/>
              <a:t> </a:t>
            </a:r>
            <a:r>
              <a:rPr lang="en-US" b="1" dirty="0" err="1" smtClean="0"/>
              <a:t>budžeta</a:t>
            </a:r>
            <a:endParaRPr lang="en-US" b="1" i="1" dirty="0"/>
          </a:p>
        </p:txBody>
      </p:sp>
      <p:sp>
        <p:nvSpPr>
          <p:cNvPr id="3" name="Content Placeholder 2"/>
          <p:cNvSpPr>
            <a:spLocks noGrp="1"/>
          </p:cNvSpPr>
          <p:nvPr>
            <p:ph idx="1"/>
          </p:nvPr>
        </p:nvSpPr>
        <p:spPr>
          <a:xfrm>
            <a:off x="838200" y="1308295"/>
            <a:ext cx="10515600" cy="4868668"/>
          </a:xfrm>
        </p:spPr>
        <p:txBody>
          <a:bodyPr>
            <a:normAutofit/>
          </a:bodyPr>
          <a:lstStyle/>
          <a:p>
            <a:pPr algn="just"/>
            <a:r>
              <a:rPr lang="en-US" sz="3600" dirty="0"/>
              <a:t> </a:t>
            </a:r>
            <a:r>
              <a:rPr lang="en-US" sz="3600" dirty="0" err="1" smtClean="0"/>
              <a:t>Osnovne</a:t>
            </a:r>
            <a:r>
              <a:rPr lang="en-US" sz="3600" dirty="0" smtClean="0"/>
              <a:t> </a:t>
            </a:r>
            <a:r>
              <a:rPr lang="en-US" sz="3600" dirty="0" err="1"/>
              <a:t>karkteristike</a:t>
            </a:r>
            <a:r>
              <a:rPr lang="en-US" sz="3600" dirty="0"/>
              <a:t> </a:t>
            </a:r>
            <a:r>
              <a:rPr lang="en-US" sz="3600" dirty="0" err="1"/>
              <a:t>budžeta</a:t>
            </a:r>
            <a:r>
              <a:rPr lang="en-US" sz="3600" dirty="0"/>
              <a:t> </a:t>
            </a:r>
            <a:r>
              <a:rPr lang="en-US" sz="3600" dirty="0" err="1"/>
              <a:t>koje</a:t>
            </a:r>
            <a:r>
              <a:rPr lang="en-US" sz="3600" dirty="0"/>
              <a:t> </a:t>
            </a:r>
            <a:r>
              <a:rPr lang="en-US" sz="3600" dirty="0" err="1"/>
              <a:t>ga</a:t>
            </a:r>
            <a:r>
              <a:rPr lang="en-US" sz="3600" dirty="0"/>
              <a:t> </a:t>
            </a:r>
            <a:r>
              <a:rPr lang="en-US" sz="3600" dirty="0" err="1"/>
              <a:t>izdvajaju</a:t>
            </a:r>
            <a:r>
              <a:rPr lang="en-US" sz="3600" dirty="0"/>
              <a:t> od </a:t>
            </a:r>
            <a:r>
              <a:rPr lang="en-US" sz="3600" dirty="0" err="1"/>
              <a:t>sličnih</a:t>
            </a:r>
            <a:r>
              <a:rPr lang="en-US" sz="3600" dirty="0"/>
              <a:t> </a:t>
            </a:r>
            <a:r>
              <a:rPr lang="en-US" sz="3600" dirty="0" err="1"/>
              <a:t>finanasijskih</a:t>
            </a:r>
            <a:r>
              <a:rPr lang="en-US" sz="3600" dirty="0"/>
              <a:t> </a:t>
            </a:r>
            <a:r>
              <a:rPr lang="en-US" sz="3600" dirty="0" err="1"/>
              <a:t>instrumenata</a:t>
            </a:r>
            <a:r>
              <a:rPr lang="en-US" sz="3600" dirty="0"/>
              <a:t> </a:t>
            </a:r>
            <a:r>
              <a:rPr lang="en-US" sz="3600" dirty="0" err="1"/>
              <a:t>su</a:t>
            </a:r>
            <a:r>
              <a:rPr lang="en-US" sz="3600" dirty="0"/>
              <a:t>:</a:t>
            </a:r>
          </a:p>
          <a:p>
            <a:pPr algn="just"/>
            <a:r>
              <a:rPr lang="en-US" sz="3600" dirty="0" err="1"/>
              <a:t>Budžet</a:t>
            </a:r>
            <a:r>
              <a:rPr lang="en-US" sz="3600" dirty="0"/>
              <a:t> </a:t>
            </a:r>
            <a:r>
              <a:rPr lang="en-US" sz="3600" dirty="0" err="1"/>
              <a:t>donosi</a:t>
            </a:r>
            <a:r>
              <a:rPr lang="en-US" sz="3600" dirty="0"/>
              <a:t> </a:t>
            </a:r>
            <a:r>
              <a:rPr lang="en-US" sz="3600" dirty="0" err="1"/>
              <a:t>najviše</a:t>
            </a:r>
            <a:r>
              <a:rPr lang="en-US" sz="3600" dirty="0"/>
              <a:t> </a:t>
            </a:r>
            <a:r>
              <a:rPr lang="en-US" sz="3600" dirty="0" err="1"/>
              <a:t>predstavničko</a:t>
            </a:r>
            <a:r>
              <a:rPr lang="en-US" sz="3600" dirty="0"/>
              <a:t> </a:t>
            </a:r>
            <a:r>
              <a:rPr lang="en-US" sz="3600" dirty="0" err="1"/>
              <a:t>tijelo</a:t>
            </a:r>
            <a:r>
              <a:rPr lang="en-US" sz="3600" dirty="0"/>
              <a:t> </a:t>
            </a:r>
            <a:r>
              <a:rPr lang="en-US" sz="3600" dirty="0" err="1"/>
              <a:t>društveno</a:t>
            </a:r>
            <a:r>
              <a:rPr lang="en-US" sz="3600" dirty="0"/>
              <a:t> – </a:t>
            </a:r>
            <a:r>
              <a:rPr lang="en-US" sz="3600" dirty="0" err="1"/>
              <a:t>političke</a:t>
            </a:r>
            <a:r>
              <a:rPr lang="en-US" sz="3600" dirty="0"/>
              <a:t> </a:t>
            </a:r>
            <a:r>
              <a:rPr lang="en-US" sz="3600" dirty="0" err="1"/>
              <a:t>zajednice</a:t>
            </a:r>
            <a:r>
              <a:rPr lang="en-US" sz="3600" dirty="0"/>
              <a:t> </a:t>
            </a:r>
            <a:r>
              <a:rPr lang="en-US" sz="3600" dirty="0" err="1"/>
              <a:t>i</a:t>
            </a:r>
            <a:r>
              <a:rPr lang="en-US" sz="3600" dirty="0"/>
              <a:t> to </a:t>
            </a:r>
            <a:r>
              <a:rPr lang="en-US" sz="3600" dirty="0" err="1" smtClean="0"/>
              <a:t>po</a:t>
            </a:r>
            <a:r>
              <a:rPr lang="sr-Latn-ME" sz="3600" dirty="0" smtClean="0"/>
              <a:t> zakonskoj</a:t>
            </a:r>
            <a:r>
              <a:rPr lang="en-US" sz="3600" dirty="0" smtClean="0"/>
              <a:t> </a:t>
            </a:r>
            <a:r>
              <a:rPr lang="en-US" sz="3600" dirty="0" err="1" smtClean="0"/>
              <a:t>proceduri</a:t>
            </a:r>
            <a:r>
              <a:rPr lang="en-US" sz="3600" dirty="0" smtClean="0"/>
              <a:t> </a:t>
            </a:r>
            <a:r>
              <a:rPr lang="en-US" sz="3600" dirty="0" err="1"/>
              <a:t>za</a:t>
            </a:r>
            <a:r>
              <a:rPr lang="en-US" sz="3600" dirty="0"/>
              <a:t> </a:t>
            </a:r>
            <a:r>
              <a:rPr lang="en-US" sz="3600" dirty="0" err="1"/>
              <a:t>donošenje</a:t>
            </a:r>
            <a:r>
              <a:rPr lang="en-US" sz="3600" dirty="0"/>
              <a:t> </a:t>
            </a:r>
            <a:r>
              <a:rPr lang="en-US" sz="3600" dirty="0" err="1"/>
              <a:t>zakona</a:t>
            </a:r>
            <a:r>
              <a:rPr lang="en-US" sz="3600" dirty="0"/>
              <a:t>.</a:t>
            </a:r>
          </a:p>
          <a:p>
            <a:pPr lvl="0" algn="just"/>
            <a:r>
              <a:rPr lang="pl-PL" sz="3600" dirty="0"/>
              <a:t>Budžet je finansijski instrument i donosi se za jednu godinu.</a:t>
            </a:r>
            <a:endParaRPr lang="en-US" sz="3600" dirty="0"/>
          </a:p>
          <a:p>
            <a:endParaRPr lang="en-US" dirty="0"/>
          </a:p>
        </p:txBody>
      </p:sp>
    </p:spTree>
    <p:extLst>
      <p:ext uri="{BB962C8B-B14F-4D97-AF65-F5344CB8AC3E}">
        <p14:creationId xmlns:p14="http://schemas.microsoft.com/office/powerpoint/2010/main" val="41610344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Izvršioci budžeta</a:t>
            </a:r>
            <a:r>
              <a:rPr lang="en-US" b="1" dirty="0" smtClean="0"/>
              <a:t/>
            </a:r>
            <a:br>
              <a:rPr lang="en-US" b="1" dirty="0" smtClean="0"/>
            </a:br>
            <a:endParaRPr lang="en-US" dirty="0"/>
          </a:p>
        </p:txBody>
      </p:sp>
      <p:sp>
        <p:nvSpPr>
          <p:cNvPr id="3" name="Content Placeholder 2"/>
          <p:cNvSpPr>
            <a:spLocks noGrp="1"/>
          </p:cNvSpPr>
          <p:nvPr>
            <p:ph idx="1"/>
          </p:nvPr>
        </p:nvSpPr>
        <p:spPr>
          <a:xfrm>
            <a:off x="838200" y="1294228"/>
            <a:ext cx="10515600" cy="4882735"/>
          </a:xfrm>
        </p:spPr>
        <p:txBody>
          <a:bodyPr>
            <a:normAutofit/>
          </a:bodyPr>
          <a:lstStyle/>
          <a:p>
            <a:pPr algn="just"/>
            <a:r>
              <a:rPr lang="hr-HR" sz="3600" dirty="0" smtClean="0"/>
              <a:t>Naredbodavci </a:t>
            </a:r>
            <a:r>
              <a:rPr lang="hr-HR" sz="3600" dirty="0"/>
              <a:t>su, u principu organi uprave, odnosno odgovorna lica u njima koja imaju pravo i ovlaštenje da upravljaju državnom imovinom, da se staraju o prikupljanju prihoda i da donose odluke o raspodijeli prihoda koji su u budžetu predviđeni za odnosnu godinu. </a:t>
            </a:r>
            <a:endParaRPr lang="hr-HR" sz="3600" dirty="0" smtClean="0"/>
          </a:p>
          <a:p>
            <a:pPr algn="just"/>
            <a:r>
              <a:rPr lang="hr-HR" sz="3600" dirty="0" smtClean="0"/>
              <a:t>Takođe</a:t>
            </a:r>
            <a:r>
              <a:rPr lang="hr-HR" sz="3600" dirty="0"/>
              <a:t>, imaju pravo da angažuju sredstva radi pokrića rashoda.</a:t>
            </a:r>
            <a:endParaRPr lang="en-US" sz="3600" dirty="0"/>
          </a:p>
          <a:p>
            <a:pPr algn="just"/>
            <a:endParaRPr lang="en-US" sz="3600" dirty="0"/>
          </a:p>
        </p:txBody>
      </p:sp>
    </p:spTree>
    <p:extLst>
      <p:ext uri="{BB962C8B-B14F-4D97-AF65-F5344CB8AC3E}">
        <p14:creationId xmlns:p14="http://schemas.microsoft.com/office/powerpoint/2010/main" val="69138436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1858" y="773723"/>
            <a:ext cx="10551942" cy="5403240"/>
          </a:xfrm>
        </p:spPr>
        <p:txBody>
          <a:bodyPr>
            <a:normAutofit/>
          </a:bodyPr>
          <a:lstStyle/>
          <a:p>
            <a:pPr algn="just"/>
            <a:r>
              <a:rPr lang="hr-HR" sz="3600" dirty="0"/>
              <a:t>Računopolagači su, takodje, organi uprave i određena lica u njima, razdvojeni od naredbodavaca, koji imaju zadatak da vrše neposredno rukovanje finansijskim sredstvima radi likvidiranja i realizovanja odgovarajuće odluke o angažovanju budžetskih sredstava.</a:t>
            </a:r>
            <a:endParaRPr lang="en-US" sz="3600" dirty="0"/>
          </a:p>
          <a:p>
            <a:pPr algn="just"/>
            <a:r>
              <a:rPr lang="hr-HR" sz="3600" dirty="0"/>
              <a:t>S ciljem </a:t>
            </a:r>
            <a:r>
              <a:rPr lang="hr-HR" sz="3600" dirty="0" smtClean="0"/>
              <a:t>pravilnog </a:t>
            </a:r>
            <a:r>
              <a:rPr lang="hr-HR" sz="3600" dirty="0"/>
              <a:t>i neometanog izvršenja budžeta ove dvije funkcije treba da budu odvojene jedna od druge, kako bi se omogućilo pravilno izvršenje budžetskog plana i onemogučile nepravilnosti pri naplati prihoda odnosno izvršenju rashoda.</a:t>
            </a:r>
            <a:endParaRPr lang="en-US" sz="3600" dirty="0"/>
          </a:p>
          <a:p>
            <a:pPr algn="just"/>
            <a:endParaRPr lang="en-US" sz="3600" dirty="0"/>
          </a:p>
        </p:txBody>
      </p:sp>
    </p:spTree>
    <p:extLst>
      <p:ext uri="{BB962C8B-B14F-4D97-AF65-F5344CB8AC3E}">
        <p14:creationId xmlns:p14="http://schemas.microsoft.com/office/powerpoint/2010/main" val="16099126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Kontrola  budžeta</a:t>
            </a:r>
            <a:r>
              <a:rPr lang="en-US" b="1" i="1" dirty="0" smtClean="0"/>
              <a:t/>
            </a:r>
            <a:br>
              <a:rPr lang="en-US" b="1" i="1" dirty="0" smtClean="0"/>
            </a:br>
            <a:endParaRPr lang="en-US" dirty="0"/>
          </a:p>
        </p:txBody>
      </p:sp>
      <p:sp>
        <p:nvSpPr>
          <p:cNvPr id="3" name="Content Placeholder 2"/>
          <p:cNvSpPr>
            <a:spLocks noGrp="1"/>
          </p:cNvSpPr>
          <p:nvPr>
            <p:ph idx="1"/>
          </p:nvPr>
        </p:nvSpPr>
        <p:spPr>
          <a:xfrm>
            <a:off x="838200" y="1308295"/>
            <a:ext cx="10515600" cy="4868668"/>
          </a:xfrm>
        </p:spPr>
        <p:txBody>
          <a:bodyPr>
            <a:normAutofit/>
          </a:bodyPr>
          <a:lstStyle/>
          <a:p>
            <a:pPr marL="0" indent="0" algn="just">
              <a:buNone/>
            </a:pPr>
            <a:r>
              <a:rPr lang="hr-HR" b="1" dirty="0" smtClean="0"/>
              <a:t> </a:t>
            </a:r>
            <a:r>
              <a:rPr lang="hr-HR" sz="3600" b="1" dirty="0"/>
              <a:t>Kontrola izvršenja budžeta</a:t>
            </a:r>
            <a:endParaRPr lang="en-US" sz="3600" b="1" dirty="0"/>
          </a:p>
          <a:p>
            <a:pPr algn="just"/>
            <a:r>
              <a:rPr lang="hr-HR" sz="3600" dirty="0" smtClean="0"/>
              <a:t>Poseban </a:t>
            </a:r>
            <a:r>
              <a:rPr lang="hr-HR" sz="3600" dirty="0"/>
              <a:t>i veoma značajan dio budžetske procedure je budžetska kontrola, koja se posebno odnosi na fazu izvršenja budžeta. </a:t>
            </a:r>
            <a:endParaRPr lang="hr-HR" sz="3600" dirty="0" smtClean="0"/>
          </a:p>
          <a:p>
            <a:pPr algn="just"/>
            <a:r>
              <a:rPr lang="hr-HR" sz="3600" dirty="0" smtClean="0"/>
              <a:t>Kontrola </a:t>
            </a:r>
            <a:r>
              <a:rPr lang="hr-HR" sz="3600" dirty="0"/>
              <a:t>treba da se vrši u svim periodima budžetskog postupka i da obuhvati sva lica koja manipulišu sa sredstvima pri izvršenju budžeta</a:t>
            </a:r>
            <a:r>
              <a:rPr lang="hr-HR" sz="3600" dirty="0" smtClean="0"/>
              <a:t>.</a:t>
            </a:r>
          </a:p>
        </p:txBody>
      </p:sp>
    </p:spTree>
    <p:extLst>
      <p:ext uri="{BB962C8B-B14F-4D97-AF65-F5344CB8AC3E}">
        <p14:creationId xmlns:p14="http://schemas.microsoft.com/office/powerpoint/2010/main" val="3793828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1858" y="506437"/>
            <a:ext cx="10551942" cy="5670526"/>
          </a:xfrm>
        </p:spPr>
        <p:txBody>
          <a:bodyPr>
            <a:normAutofit/>
          </a:bodyPr>
          <a:lstStyle/>
          <a:p>
            <a:pPr algn="just"/>
            <a:r>
              <a:rPr lang="hr-HR" sz="3600" dirty="0"/>
              <a:t> Kontrole se mogu grupisati po različitim kriterijumima, a najčešće se spominju </a:t>
            </a:r>
            <a:r>
              <a:rPr lang="hr-HR" sz="3600" dirty="0" smtClean="0"/>
              <a:t>slijedeće:</a:t>
            </a:r>
          </a:p>
          <a:p>
            <a:pPr algn="just"/>
            <a:r>
              <a:rPr lang="hr-HR" sz="3600" dirty="0" smtClean="0"/>
              <a:t> </a:t>
            </a:r>
            <a:r>
              <a:rPr lang="hr-HR" sz="3600" dirty="0"/>
              <a:t>kontrola prema vremenu (prethodna i naknadna</a:t>
            </a:r>
            <a:r>
              <a:rPr lang="hr-HR" sz="3600" dirty="0" smtClean="0"/>
              <a:t>),</a:t>
            </a:r>
          </a:p>
          <a:p>
            <a:pPr algn="just"/>
            <a:r>
              <a:rPr lang="hr-HR" sz="3600" dirty="0" smtClean="0"/>
              <a:t> </a:t>
            </a:r>
            <a:r>
              <a:rPr lang="hr-HR" sz="3600" dirty="0"/>
              <a:t>kontrola prema metodu (dokumentarna i terenska</a:t>
            </a:r>
            <a:r>
              <a:rPr lang="hr-HR" sz="3600" dirty="0" smtClean="0"/>
              <a:t>),</a:t>
            </a:r>
          </a:p>
          <a:p>
            <a:pPr algn="just"/>
            <a:r>
              <a:rPr lang="hr-HR" sz="3600" dirty="0" smtClean="0"/>
              <a:t> </a:t>
            </a:r>
            <a:r>
              <a:rPr lang="hr-HR" sz="3600" dirty="0"/>
              <a:t>kontrola prema subjektima (kontrola naredbodavca </a:t>
            </a:r>
            <a:r>
              <a:rPr lang="hr-HR" sz="3600" dirty="0" smtClean="0"/>
              <a:t>i</a:t>
            </a:r>
          </a:p>
          <a:p>
            <a:pPr marL="0" indent="0" algn="just">
              <a:buNone/>
            </a:pPr>
            <a:r>
              <a:rPr lang="hr-HR" sz="3600" dirty="0" smtClean="0"/>
              <a:t> </a:t>
            </a:r>
            <a:r>
              <a:rPr lang="hr-HR" sz="3600" dirty="0"/>
              <a:t>kontrola računopolagača) i  </a:t>
            </a:r>
            <a:endParaRPr lang="hr-HR" sz="3600" dirty="0" smtClean="0"/>
          </a:p>
          <a:p>
            <a:pPr algn="just"/>
            <a:r>
              <a:rPr lang="hr-HR" sz="3600" dirty="0" smtClean="0"/>
              <a:t>kontrola </a:t>
            </a:r>
            <a:r>
              <a:rPr lang="hr-HR" sz="3600" dirty="0"/>
              <a:t>prema organima koji je vrše (upravna, računsko-sudska i politička)</a:t>
            </a:r>
            <a:r>
              <a:rPr lang="hr-HR" sz="3600" baseline="30000" dirty="0"/>
              <a:t>.</a:t>
            </a:r>
            <a:endParaRPr lang="en-US" sz="3600" dirty="0"/>
          </a:p>
        </p:txBody>
      </p:sp>
    </p:spTree>
    <p:extLst>
      <p:ext uri="{BB962C8B-B14F-4D97-AF65-F5344CB8AC3E}">
        <p14:creationId xmlns:p14="http://schemas.microsoft.com/office/powerpoint/2010/main" val="24076664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4738" y="703385"/>
            <a:ext cx="10369062" cy="5473578"/>
          </a:xfrm>
        </p:spPr>
        <p:txBody>
          <a:bodyPr/>
          <a:lstStyle/>
          <a:p>
            <a:pPr algn="just"/>
            <a:r>
              <a:rPr lang="hr-HR" sz="3600" dirty="0" smtClean="0"/>
              <a:t>Kontrola nižeg upravnog (administrativnog) organa od strane višeg jeste suština upravne (administrativna) kontrole izvršenja budžeta. </a:t>
            </a:r>
          </a:p>
          <a:p>
            <a:pPr algn="just"/>
            <a:r>
              <a:rPr lang="hr-HR" sz="3600" dirty="0" smtClean="0"/>
              <a:t>Kontrolu najvišeg upravnog organa interno sprovodi obično ministar finansija. </a:t>
            </a:r>
          </a:p>
          <a:p>
            <a:pPr algn="just"/>
            <a:r>
              <a:rPr lang="hr-HR" sz="3600" dirty="0" smtClean="0"/>
              <a:t>Upravna kontrola može da bude prethodna, tekuća i naknadna, odnosno da se odnosi i na naredbodavce i na računopolagače. </a:t>
            </a:r>
            <a:endParaRPr lang="en-US" sz="3600" dirty="0" smtClean="0"/>
          </a:p>
        </p:txBody>
      </p:sp>
    </p:spTree>
    <p:extLst>
      <p:ext uri="{BB962C8B-B14F-4D97-AF65-F5344CB8AC3E}">
        <p14:creationId xmlns:p14="http://schemas.microsoft.com/office/powerpoint/2010/main" val="23273775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332" y="829994"/>
            <a:ext cx="10453468" cy="5346969"/>
          </a:xfrm>
        </p:spPr>
        <p:txBody>
          <a:bodyPr>
            <a:normAutofit lnSpcReduction="10000"/>
          </a:bodyPr>
          <a:lstStyle/>
          <a:p>
            <a:pPr algn="just"/>
            <a:r>
              <a:rPr lang="hr-HR" sz="3600" dirty="0"/>
              <a:t>Računsko-sudska kontrola je posebna kontrola koja je u svom radu potpuno nezavisna od upravnih organa, odnosno obično je to potpuno samostalni organ pri ministarstvu finansija (tzv. budžetske inspekcije). </a:t>
            </a:r>
            <a:endParaRPr lang="hr-HR" sz="3600" dirty="0" smtClean="0"/>
          </a:p>
          <a:p>
            <a:pPr algn="just"/>
            <a:r>
              <a:rPr lang="hr-HR" sz="3600" dirty="0" smtClean="0"/>
              <a:t>Ova </a:t>
            </a:r>
            <a:r>
              <a:rPr lang="hr-HR" sz="3600" dirty="0"/>
              <a:t>vrsta kontrole ima karakter preventivne kontrole.</a:t>
            </a:r>
            <a:endParaRPr lang="en-US" sz="3600" dirty="0"/>
          </a:p>
          <a:p>
            <a:pPr algn="just"/>
            <a:r>
              <a:rPr lang="hr-HR" sz="3600" dirty="0"/>
              <a:t>Političku kontrolu vrši tijelo koje je donijelo budžet, a zadatak ove kontrole je analiziranje izvršenja budžeta, odnosno da izvrši poredjenje podataka iz završnog računa sa odgovarajućim podacima iz budžeta. </a:t>
            </a:r>
            <a:endParaRPr lang="hr-HR" sz="3600" dirty="0" smtClean="0"/>
          </a:p>
          <a:p>
            <a:pPr algn="just"/>
            <a:r>
              <a:rPr lang="hr-HR" sz="3600" dirty="0" smtClean="0"/>
              <a:t>Ova </a:t>
            </a:r>
            <a:r>
              <a:rPr lang="hr-HR" sz="3600" dirty="0"/>
              <a:t>kontrola ima uglavnom naknadni karakter.</a:t>
            </a:r>
            <a:endParaRPr lang="en-US" sz="3600" dirty="0"/>
          </a:p>
          <a:p>
            <a:endParaRPr lang="en-US" dirty="0"/>
          </a:p>
        </p:txBody>
      </p:sp>
    </p:spTree>
    <p:extLst>
      <p:ext uri="{BB962C8B-B14F-4D97-AF65-F5344CB8AC3E}">
        <p14:creationId xmlns:p14="http://schemas.microsoft.com/office/powerpoint/2010/main" val="78022011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Završni račun budžeta</a:t>
            </a:r>
            <a:endParaRPr lang="en-US" b="1" dirty="0"/>
          </a:p>
        </p:txBody>
      </p:sp>
      <p:sp>
        <p:nvSpPr>
          <p:cNvPr id="3" name="Content Placeholder 2"/>
          <p:cNvSpPr>
            <a:spLocks noGrp="1"/>
          </p:cNvSpPr>
          <p:nvPr>
            <p:ph idx="1"/>
          </p:nvPr>
        </p:nvSpPr>
        <p:spPr>
          <a:xfrm>
            <a:off x="838200" y="1378634"/>
            <a:ext cx="10515600" cy="4798329"/>
          </a:xfrm>
        </p:spPr>
        <p:txBody>
          <a:bodyPr>
            <a:noAutofit/>
          </a:bodyPr>
          <a:lstStyle/>
          <a:p>
            <a:pPr algn="just"/>
            <a:r>
              <a:rPr lang="hr-HR" sz="3600" dirty="0" smtClean="0"/>
              <a:t>Završni </a:t>
            </a:r>
            <a:r>
              <a:rPr lang="hr-HR" sz="3600" dirty="0"/>
              <a:t>račun budžeta se donosi po proceduri koja je veoma slična onoj koja važi za donošenje budžeta, i predstavlja instrument kojim se na kraju godine iskazuju ostvareni </a:t>
            </a:r>
            <a:r>
              <a:rPr lang="hr-HR" sz="3600" dirty="0" smtClean="0"/>
              <a:t>prihodi </a:t>
            </a:r>
            <a:r>
              <a:rPr lang="hr-HR" sz="3600" dirty="0"/>
              <a:t>i raspored sredstava u budžetskoj godini na koju se odonosi završni račun</a:t>
            </a:r>
            <a:r>
              <a:rPr lang="hr-HR" sz="3600" dirty="0" smtClean="0"/>
              <a:t>.</a:t>
            </a:r>
          </a:p>
          <a:p>
            <a:pPr algn="just"/>
            <a:r>
              <a:rPr lang="hr-HR" sz="3600" dirty="0" smtClean="0"/>
              <a:t> </a:t>
            </a:r>
            <a:r>
              <a:rPr lang="hr-HR" sz="3600" dirty="0"/>
              <a:t>Značaj završnog računa se sastoji u tome što se predstavničkom tijelu daje mogućnost da razmotri kako je izvršna vlast u praksi realizovala principe koje je ustanovila na početku budžetske godine.</a:t>
            </a:r>
            <a:r>
              <a:rPr lang="en-US" sz="3600" dirty="0"/>
              <a:t> </a:t>
            </a:r>
            <a:endParaRPr lang="sr-Latn-ME" sz="3600" dirty="0" smtClean="0"/>
          </a:p>
          <a:p>
            <a:pPr algn="just"/>
            <a:endParaRPr lang="en-US" sz="3600" dirty="0"/>
          </a:p>
        </p:txBody>
      </p:sp>
    </p:spTree>
    <p:extLst>
      <p:ext uri="{BB962C8B-B14F-4D97-AF65-F5344CB8AC3E}">
        <p14:creationId xmlns:p14="http://schemas.microsoft.com/office/powerpoint/2010/main" val="264848319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42534" y="717452"/>
            <a:ext cx="10411265" cy="5459511"/>
          </a:xfrm>
        </p:spPr>
        <p:txBody>
          <a:bodyPr>
            <a:noAutofit/>
          </a:bodyPr>
          <a:lstStyle/>
          <a:p>
            <a:pPr marL="0" indent="0" algn="just">
              <a:buNone/>
            </a:pPr>
            <a:r>
              <a:rPr lang="hr-HR" sz="3600" dirty="0" smtClean="0"/>
              <a:t>Završni račun budžeta ima dva dijela:</a:t>
            </a:r>
            <a:endParaRPr lang="en-US" sz="3600" dirty="0" smtClean="0"/>
          </a:p>
          <a:p>
            <a:pPr marL="0" indent="0" algn="just">
              <a:buNone/>
            </a:pPr>
            <a:r>
              <a:rPr lang="hr-HR" sz="3600" dirty="0" smtClean="0"/>
              <a:t>1) opšti dio završnog računa budžeta sadrži iznos posebne budžetske rezerve koja je ostvarena u predhodnoj godini, suficita ili deficita i njihove raspodjele, odnosno pokrića.</a:t>
            </a:r>
          </a:p>
          <a:p>
            <a:pPr marL="0" indent="0" algn="just">
              <a:buNone/>
            </a:pPr>
            <a:r>
              <a:rPr lang="hr-HR" sz="3600" dirty="0" smtClean="0"/>
              <a:t>2)  posebni dio završnog računa sadrži sve budžetske prihode i rashode po zakonski propisanoj klasifikaciji, po dijelovima, razredima, partijama i pozicijama, zajedno sa planiranim iznosima i razlikama plana i ostvarenja.</a:t>
            </a:r>
            <a:endParaRPr lang="en-US" sz="3600" dirty="0"/>
          </a:p>
        </p:txBody>
      </p:sp>
    </p:spTree>
    <p:extLst>
      <p:ext uri="{BB962C8B-B14F-4D97-AF65-F5344CB8AC3E}">
        <p14:creationId xmlns:p14="http://schemas.microsoft.com/office/powerpoint/2010/main" val="277535006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33681"/>
          </a:xfrm>
        </p:spPr>
        <p:txBody>
          <a:bodyPr>
            <a:normAutofit fontScale="90000"/>
          </a:bodyPr>
          <a:lstStyle/>
          <a:p>
            <a:r>
              <a:rPr lang="sr-Latn-ME" dirty="0" smtClean="0"/>
              <a:t>Euro zona</a:t>
            </a:r>
            <a:endParaRPr lang="en-US" dirty="0"/>
          </a:p>
        </p:txBody>
      </p:sp>
      <p:pic>
        <p:nvPicPr>
          <p:cNvPr id="4" name="Content Placeholder 3" descr="http://www.marketoracle.co.uk/images/2010/May/image001_7E87EDB9.gif"/>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67618" y="1280160"/>
            <a:ext cx="10030265" cy="5120640"/>
          </a:xfrm>
          <a:prstGeom prst="rect">
            <a:avLst/>
          </a:prstGeom>
          <a:noFill/>
          <a:ln>
            <a:noFill/>
          </a:ln>
        </p:spPr>
      </p:pic>
    </p:spTree>
    <p:extLst>
      <p:ext uri="{BB962C8B-B14F-4D97-AF65-F5344CB8AC3E}">
        <p14:creationId xmlns:p14="http://schemas.microsoft.com/office/powerpoint/2010/main" val="5449287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news.bbcimg.co.uk/media/images/47703000/gif/_47703738_gdp_budget_debt_466.gif"/>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74055" y="1026942"/>
            <a:ext cx="9158068" cy="4951827"/>
          </a:xfrm>
          <a:prstGeom prst="rect">
            <a:avLst/>
          </a:prstGeom>
          <a:noFill/>
          <a:ln>
            <a:noFill/>
          </a:ln>
        </p:spPr>
      </p:pic>
    </p:spTree>
    <p:extLst>
      <p:ext uri="{BB962C8B-B14F-4D97-AF65-F5344CB8AC3E}">
        <p14:creationId xmlns:p14="http://schemas.microsoft.com/office/powerpoint/2010/main" val="2752747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7452" y="534572"/>
            <a:ext cx="10636348" cy="5642391"/>
          </a:xfrm>
        </p:spPr>
        <p:txBody>
          <a:bodyPr>
            <a:normAutofit/>
          </a:bodyPr>
          <a:lstStyle/>
          <a:p>
            <a:pPr lvl="0" algn="just"/>
            <a:r>
              <a:rPr lang="pl-PL" sz="3600" dirty="0" smtClean="0"/>
              <a:t>Budžet je zakon po obliku, a ne po sadržaju, jer je po svojoj sadržini adminstrativni akt sui generis, koji donosi zakonodavni organ (skupština, parlament).</a:t>
            </a:r>
            <a:endParaRPr lang="en-US" sz="3600" dirty="0" smtClean="0"/>
          </a:p>
          <a:p>
            <a:pPr lvl="0" algn="just"/>
            <a:r>
              <a:rPr lang="en-US" sz="3600" dirty="0" err="1" smtClean="0"/>
              <a:t>Budžetom</a:t>
            </a:r>
            <a:r>
              <a:rPr lang="en-US" sz="3600" dirty="0" smtClean="0"/>
              <a:t> se </a:t>
            </a:r>
            <a:r>
              <a:rPr lang="en-US" sz="3600" dirty="0" err="1" smtClean="0"/>
              <a:t>predviđaju</a:t>
            </a:r>
            <a:r>
              <a:rPr lang="en-US" sz="3600" dirty="0" smtClean="0"/>
              <a:t> </a:t>
            </a:r>
            <a:r>
              <a:rPr lang="en-US" sz="3600" dirty="0" err="1" smtClean="0"/>
              <a:t>javni</a:t>
            </a:r>
            <a:r>
              <a:rPr lang="en-US" sz="3600" dirty="0" smtClean="0"/>
              <a:t> </a:t>
            </a:r>
            <a:r>
              <a:rPr lang="en-US" sz="3600" dirty="0" err="1" smtClean="0"/>
              <a:t>prihodi</a:t>
            </a:r>
            <a:r>
              <a:rPr lang="en-US" sz="3600" dirty="0" smtClean="0"/>
              <a:t> </a:t>
            </a:r>
            <a:r>
              <a:rPr lang="en-US" sz="3600" dirty="0" err="1" smtClean="0"/>
              <a:t>i</a:t>
            </a:r>
            <a:r>
              <a:rPr lang="en-US" sz="3600" dirty="0" smtClean="0"/>
              <a:t> </a:t>
            </a:r>
            <a:r>
              <a:rPr lang="en-US" sz="3600" dirty="0" err="1" smtClean="0"/>
              <a:t>rashodi</a:t>
            </a:r>
            <a:r>
              <a:rPr lang="en-US" sz="3600" dirty="0" smtClean="0"/>
              <a:t> </a:t>
            </a:r>
            <a:r>
              <a:rPr lang="en-US" sz="3600" dirty="0" err="1" smtClean="0"/>
              <a:t>za</a:t>
            </a:r>
            <a:r>
              <a:rPr lang="en-US" sz="3600" dirty="0" smtClean="0"/>
              <a:t> </a:t>
            </a:r>
            <a:r>
              <a:rPr lang="en-US" sz="3600" dirty="0" err="1" smtClean="0"/>
              <a:t>jednu</a:t>
            </a:r>
            <a:r>
              <a:rPr lang="en-US" sz="3600" dirty="0" smtClean="0"/>
              <a:t> </a:t>
            </a:r>
            <a:r>
              <a:rPr lang="en-US" sz="3600" dirty="0" err="1" smtClean="0"/>
              <a:t>godinu</a:t>
            </a:r>
            <a:r>
              <a:rPr lang="en-US" sz="3600" dirty="0" smtClean="0"/>
              <a:t>; </a:t>
            </a:r>
            <a:r>
              <a:rPr lang="en-US" sz="3600" dirty="0" err="1" smtClean="0"/>
              <a:t>odnosno</a:t>
            </a:r>
            <a:r>
              <a:rPr lang="en-US" sz="3600" dirty="0" smtClean="0"/>
              <a:t> </a:t>
            </a:r>
            <a:r>
              <a:rPr lang="en-US" sz="3600" dirty="0" err="1" smtClean="0"/>
              <a:t>njime</a:t>
            </a:r>
            <a:r>
              <a:rPr lang="en-US" sz="3600" dirty="0" smtClean="0"/>
              <a:t> se </a:t>
            </a:r>
            <a:r>
              <a:rPr lang="en-US" sz="3600" dirty="0" err="1" smtClean="0"/>
              <a:t>preciziraju</a:t>
            </a:r>
            <a:r>
              <a:rPr lang="en-US" sz="3600" dirty="0" smtClean="0"/>
              <a:t> </a:t>
            </a:r>
            <a:r>
              <a:rPr lang="en-US" sz="3600" dirty="0" err="1" smtClean="0"/>
              <a:t>koje</a:t>
            </a:r>
            <a:r>
              <a:rPr lang="en-US" sz="3600" dirty="0" smtClean="0"/>
              <a:t> </a:t>
            </a:r>
            <a:r>
              <a:rPr lang="en-US" sz="3600" dirty="0" err="1" smtClean="0"/>
              <a:t>će</a:t>
            </a:r>
            <a:r>
              <a:rPr lang="en-US" sz="3600" dirty="0" smtClean="0"/>
              <a:t> </a:t>
            </a:r>
            <a:r>
              <a:rPr lang="en-US" sz="3600" dirty="0" err="1" smtClean="0"/>
              <a:t>javne</a:t>
            </a:r>
            <a:r>
              <a:rPr lang="en-US" sz="3600" dirty="0" smtClean="0"/>
              <a:t> </a:t>
            </a:r>
            <a:r>
              <a:rPr lang="en-US" sz="3600" dirty="0" err="1" smtClean="0"/>
              <a:t>rashode</a:t>
            </a:r>
            <a:r>
              <a:rPr lang="en-US" sz="3600" dirty="0" smtClean="0"/>
              <a:t> </a:t>
            </a:r>
            <a:r>
              <a:rPr lang="en-US" sz="3600" dirty="0" err="1" smtClean="0"/>
              <a:t>država</a:t>
            </a:r>
            <a:r>
              <a:rPr lang="en-US" sz="3600" dirty="0" smtClean="0"/>
              <a:t> </a:t>
            </a:r>
            <a:r>
              <a:rPr lang="en-US" sz="3600" dirty="0" err="1" smtClean="0"/>
              <a:t>preuzeti</a:t>
            </a:r>
            <a:r>
              <a:rPr lang="en-US" sz="3600" dirty="0" smtClean="0"/>
              <a:t> </a:t>
            </a:r>
            <a:r>
              <a:rPr lang="en-US" sz="3600" dirty="0" err="1" smtClean="0"/>
              <a:t>na</a:t>
            </a:r>
            <a:r>
              <a:rPr lang="en-US" sz="3600" dirty="0" smtClean="0"/>
              <a:t> </a:t>
            </a:r>
            <a:r>
              <a:rPr lang="en-US" sz="3600" dirty="0" err="1" smtClean="0"/>
              <a:t>sebe</a:t>
            </a:r>
            <a:r>
              <a:rPr lang="en-US" sz="3600" dirty="0" smtClean="0"/>
              <a:t> </a:t>
            </a:r>
            <a:r>
              <a:rPr lang="en-US" sz="3600" dirty="0" err="1" smtClean="0"/>
              <a:t>i</a:t>
            </a:r>
            <a:r>
              <a:rPr lang="en-US" sz="3600" dirty="0" smtClean="0"/>
              <a:t> </a:t>
            </a:r>
            <a:r>
              <a:rPr lang="en-US" sz="3600" dirty="0" err="1" smtClean="0"/>
              <a:t>kolike</a:t>
            </a:r>
            <a:r>
              <a:rPr lang="en-US" sz="3600" dirty="0" smtClean="0"/>
              <a:t> </a:t>
            </a:r>
            <a:r>
              <a:rPr lang="en-US" sz="3600" dirty="0" err="1" smtClean="0"/>
              <a:t>i</a:t>
            </a:r>
            <a:r>
              <a:rPr lang="en-US" sz="3600" dirty="0" smtClean="0"/>
              <a:t> </a:t>
            </a:r>
            <a:r>
              <a:rPr lang="en-US" sz="3600" dirty="0" err="1" smtClean="0"/>
              <a:t>kakve</a:t>
            </a:r>
            <a:r>
              <a:rPr lang="en-US" sz="3600" dirty="0" smtClean="0"/>
              <a:t> </a:t>
            </a:r>
            <a:r>
              <a:rPr lang="en-US" sz="3600" dirty="0" err="1" smtClean="0"/>
              <a:t>će</a:t>
            </a:r>
            <a:r>
              <a:rPr lang="en-US" sz="3600" dirty="0" smtClean="0"/>
              <a:t> </a:t>
            </a:r>
            <a:r>
              <a:rPr lang="en-US" sz="3600" dirty="0" err="1" smtClean="0"/>
              <a:t>prihode</a:t>
            </a:r>
            <a:r>
              <a:rPr lang="en-US" sz="3600" dirty="0" smtClean="0"/>
              <a:t> </a:t>
            </a:r>
            <a:r>
              <a:rPr lang="en-US" sz="3600" dirty="0" err="1" smtClean="0"/>
              <a:t>obezbjediti</a:t>
            </a:r>
            <a:r>
              <a:rPr lang="en-US" sz="3600" dirty="0" smtClean="0"/>
              <a:t> </a:t>
            </a:r>
            <a:r>
              <a:rPr lang="en-US" sz="3600" dirty="0" err="1" smtClean="0"/>
              <a:t>za</a:t>
            </a:r>
            <a:r>
              <a:rPr lang="en-US" sz="3600" dirty="0" smtClean="0"/>
              <a:t> </a:t>
            </a:r>
            <a:r>
              <a:rPr lang="en-US" sz="3600" dirty="0" err="1" smtClean="0"/>
              <a:t>njhovo</a:t>
            </a:r>
            <a:r>
              <a:rPr lang="en-US" sz="3600" dirty="0" smtClean="0"/>
              <a:t> </a:t>
            </a:r>
            <a:r>
              <a:rPr lang="en-US" sz="3600" dirty="0" err="1" smtClean="0"/>
              <a:t>pokriće</a:t>
            </a:r>
            <a:r>
              <a:rPr lang="en-US" sz="3600" dirty="0" smtClean="0"/>
              <a:t>.</a:t>
            </a:r>
          </a:p>
          <a:p>
            <a:pPr lvl="0" algn="just"/>
            <a:r>
              <a:rPr lang="en-US" sz="3600" dirty="0" err="1" smtClean="0"/>
              <a:t>Planirani</a:t>
            </a:r>
            <a:r>
              <a:rPr lang="en-US" sz="3600" dirty="0" smtClean="0"/>
              <a:t> </a:t>
            </a:r>
            <a:r>
              <a:rPr lang="en-US" sz="3600" dirty="0" err="1" smtClean="0"/>
              <a:t>prihodi</a:t>
            </a:r>
            <a:r>
              <a:rPr lang="en-US" sz="3600" dirty="0" smtClean="0"/>
              <a:t> </a:t>
            </a:r>
            <a:r>
              <a:rPr lang="en-US" sz="3600" dirty="0" err="1" smtClean="0"/>
              <a:t>i</a:t>
            </a:r>
            <a:r>
              <a:rPr lang="en-US" sz="3600" dirty="0" smtClean="0"/>
              <a:t> </a:t>
            </a:r>
            <a:r>
              <a:rPr lang="en-US" sz="3600" dirty="0" err="1" smtClean="0"/>
              <a:t>rashodi</a:t>
            </a:r>
            <a:r>
              <a:rPr lang="en-US" sz="3600" dirty="0" smtClean="0"/>
              <a:t> u </a:t>
            </a:r>
            <a:r>
              <a:rPr lang="en-US" sz="3600" dirty="0" err="1" smtClean="0"/>
              <a:t>budžetu</a:t>
            </a:r>
            <a:r>
              <a:rPr lang="en-US" sz="3600" dirty="0" smtClean="0"/>
              <a:t> </a:t>
            </a:r>
            <a:r>
              <a:rPr lang="en-US" sz="3600" dirty="0" err="1" smtClean="0"/>
              <a:t>izražavaju</a:t>
            </a:r>
            <a:r>
              <a:rPr lang="en-US" sz="3600" dirty="0" smtClean="0"/>
              <a:t> se u </a:t>
            </a:r>
            <a:r>
              <a:rPr lang="en-US" sz="3600" dirty="0" err="1" smtClean="0"/>
              <a:t>novčanom</a:t>
            </a:r>
            <a:r>
              <a:rPr lang="en-US" sz="3600" dirty="0" smtClean="0"/>
              <a:t> (</a:t>
            </a:r>
            <a:r>
              <a:rPr lang="en-US" sz="3600" dirty="0" err="1" smtClean="0"/>
              <a:t>nominalnom</a:t>
            </a:r>
            <a:r>
              <a:rPr lang="en-US" sz="3600" dirty="0" smtClean="0"/>
              <a:t>) </a:t>
            </a:r>
            <a:r>
              <a:rPr lang="en-US" sz="3600" dirty="0" err="1" smtClean="0"/>
              <a:t>iznosu</a:t>
            </a:r>
            <a:r>
              <a:rPr lang="en-US" sz="3600" dirty="0" smtClean="0"/>
              <a:t>.</a:t>
            </a:r>
          </a:p>
          <a:p>
            <a:pPr algn="just"/>
            <a:r>
              <a:rPr lang="bs-Latn-BA" sz="3600" dirty="0" smtClean="0"/>
              <a:t> </a:t>
            </a:r>
            <a:endParaRPr lang="en-US" sz="3600" dirty="0" smtClean="0"/>
          </a:p>
          <a:p>
            <a:endParaRPr lang="en-US" dirty="0"/>
          </a:p>
        </p:txBody>
      </p:sp>
    </p:spTree>
    <p:extLst>
      <p:ext uri="{BB962C8B-B14F-4D97-AF65-F5344CB8AC3E}">
        <p14:creationId xmlns:p14="http://schemas.microsoft.com/office/powerpoint/2010/main" val="131111026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www.washingtonpost.com/wp-srv/special/world/euro-zone-treaty/images/finalcharts.jp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80160" y="872196"/>
            <a:ext cx="9073662" cy="5345723"/>
          </a:xfrm>
          <a:prstGeom prst="rect">
            <a:avLst/>
          </a:prstGeom>
          <a:noFill/>
          <a:ln>
            <a:noFill/>
          </a:ln>
        </p:spPr>
      </p:pic>
    </p:spTree>
    <p:extLst>
      <p:ext uri="{BB962C8B-B14F-4D97-AF65-F5344CB8AC3E}">
        <p14:creationId xmlns:p14="http://schemas.microsoft.com/office/powerpoint/2010/main" val="418250626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www.focus-economics.com/sites/default/files/wysiwyg_images/focuseconomics_eurozone_publicdebt_fiscaldeficit.p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83212" y="717452"/>
            <a:ext cx="8880644" cy="5459511"/>
          </a:xfrm>
          <a:prstGeom prst="rect">
            <a:avLst/>
          </a:prstGeom>
          <a:noFill/>
          <a:ln>
            <a:noFill/>
          </a:ln>
        </p:spPr>
      </p:pic>
    </p:spTree>
    <p:extLst>
      <p:ext uri="{BB962C8B-B14F-4D97-AF65-F5344CB8AC3E}">
        <p14:creationId xmlns:p14="http://schemas.microsoft.com/office/powerpoint/2010/main" val="13869742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www.debtclocks.eu/rankings2015/eu-ranking-budget-surplus-deficit-in-percent-of-government-revenue.p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25748" y="661182"/>
            <a:ext cx="8918917" cy="5894363"/>
          </a:xfrm>
          <a:prstGeom prst="rect">
            <a:avLst/>
          </a:prstGeom>
          <a:noFill/>
          <a:ln>
            <a:noFill/>
          </a:ln>
        </p:spPr>
      </p:pic>
    </p:spTree>
    <p:extLst>
      <p:ext uri="{BB962C8B-B14F-4D97-AF65-F5344CB8AC3E}">
        <p14:creationId xmlns:p14="http://schemas.microsoft.com/office/powerpoint/2010/main" val="54942275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Budžet institucija Bosne i Hercegovine</a:t>
            </a:r>
            <a:r>
              <a:rPr lang="en-US" b="1" dirty="0" smtClean="0"/>
              <a:t/>
            </a:r>
            <a:br>
              <a:rPr lang="en-US" b="1" dirty="0" smtClean="0"/>
            </a:br>
            <a:endParaRPr lang="en-US" dirty="0"/>
          </a:p>
        </p:txBody>
      </p:sp>
      <p:sp>
        <p:nvSpPr>
          <p:cNvPr id="3" name="Content Placeholder 2"/>
          <p:cNvSpPr>
            <a:spLocks noGrp="1"/>
          </p:cNvSpPr>
          <p:nvPr>
            <p:ph idx="1"/>
          </p:nvPr>
        </p:nvSpPr>
        <p:spPr>
          <a:xfrm>
            <a:off x="838200" y="1266092"/>
            <a:ext cx="10515600" cy="4910871"/>
          </a:xfrm>
        </p:spPr>
        <p:txBody>
          <a:bodyPr>
            <a:normAutofit/>
          </a:bodyPr>
          <a:lstStyle/>
          <a:p>
            <a:pPr algn="just"/>
            <a:r>
              <a:rPr lang="hr-HR" sz="3600" dirty="0" smtClean="0"/>
              <a:t>Budžet </a:t>
            </a:r>
            <a:r>
              <a:rPr lang="hr-HR" sz="3600" dirty="0"/>
              <a:t>predstavlja akt Parlamentarne skupštine Bosne i Hercegovine kojim se utvrđuje plan finansijskih aktivnosti budžetskih korisnika, a koji obuhvata projekciju iznosa prihoda i utvrđenog iznosa rashoda za period jedne fiskalne godine. </a:t>
            </a:r>
            <a:endParaRPr lang="hr-HR" sz="3600" dirty="0" smtClean="0"/>
          </a:p>
          <a:p>
            <a:pPr algn="just"/>
            <a:r>
              <a:rPr lang="hr-HR" sz="3600" dirty="0" smtClean="0"/>
              <a:t>Budžetom </a:t>
            </a:r>
            <a:r>
              <a:rPr lang="hr-HR" sz="3600" dirty="0"/>
              <a:t>je takđer utvrđena gornja granica cjelokupnog duga Bosne i Hercegovine, uključujući i postojeći dug kao i projekciju novog duga za fiskalnu godinu.</a:t>
            </a:r>
            <a:r>
              <a:rPr lang="hr-HR" sz="3600" baseline="30000" dirty="0"/>
              <a:t> </a:t>
            </a:r>
            <a:endParaRPr lang="en-US" sz="3600" dirty="0"/>
          </a:p>
          <a:p>
            <a:pPr algn="just"/>
            <a:endParaRPr lang="en-US" sz="3600" dirty="0"/>
          </a:p>
        </p:txBody>
      </p:sp>
    </p:spTree>
    <p:extLst>
      <p:ext uri="{BB962C8B-B14F-4D97-AF65-F5344CB8AC3E}">
        <p14:creationId xmlns:p14="http://schemas.microsoft.com/office/powerpoint/2010/main" val="262178055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332" y="393895"/>
            <a:ext cx="10453468" cy="5783068"/>
          </a:xfrm>
        </p:spPr>
        <p:txBody>
          <a:bodyPr/>
          <a:lstStyle/>
          <a:p>
            <a:pPr algn="just"/>
            <a:r>
              <a:rPr lang="hr-HR" sz="3600" dirty="0" smtClean="0"/>
              <a:t>Budžetske institucije su sve institucije Bosne i Hercegovine, uključujući ministarstva Bosne i Hercegovine, upravne organizacije i druga tijela i institucije Bosne i Hercegovine koja se finansiraju iz budžeta Bosne i Hercegovine. </a:t>
            </a:r>
            <a:endParaRPr lang="en-US" sz="3600" dirty="0" smtClean="0"/>
          </a:p>
          <a:p>
            <a:pPr algn="just"/>
            <a:r>
              <a:rPr lang="hr-HR" sz="3600" dirty="0" smtClean="0"/>
              <a:t>Fiskalna godine ukljućuje period od 01. januara do 31. decembra</a:t>
            </a:r>
            <a:endParaRPr lang="en-US" sz="3600" dirty="0" smtClean="0"/>
          </a:p>
          <a:p>
            <a:pPr algn="just"/>
            <a:r>
              <a:rPr lang="en-US" sz="3600" dirty="0" smtClean="0"/>
              <a:t>Bud</a:t>
            </a:r>
            <a:r>
              <a:rPr lang="hr-HR" sz="3600" dirty="0" smtClean="0"/>
              <a:t>ž</a:t>
            </a:r>
            <a:r>
              <a:rPr lang="en-US" sz="3600" dirty="0" smtClean="0"/>
              <a:t>et </a:t>
            </a:r>
            <a:r>
              <a:rPr lang="en-US" sz="3600" dirty="0" err="1" smtClean="0"/>
              <a:t>institucija</a:t>
            </a:r>
            <a:r>
              <a:rPr lang="en-US" sz="3600" dirty="0" smtClean="0"/>
              <a:t> </a:t>
            </a:r>
            <a:r>
              <a:rPr lang="en-US" sz="3600" dirty="0" err="1" smtClean="0"/>
              <a:t>Bosne</a:t>
            </a:r>
            <a:r>
              <a:rPr lang="en-US" sz="3600" dirty="0" smtClean="0"/>
              <a:t> </a:t>
            </a:r>
            <a:r>
              <a:rPr lang="en-US" sz="3600" dirty="0" err="1" smtClean="0"/>
              <a:t>i</a:t>
            </a:r>
            <a:r>
              <a:rPr lang="en-US" sz="3600" dirty="0" smtClean="0"/>
              <a:t> </a:t>
            </a:r>
            <a:r>
              <a:rPr lang="en-US" sz="3600" dirty="0" err="1" smtClean="0"/>
              <a:t>Hercegovine</a:t>
            </a:r>
            <a:r>
              <a:rPr lang="en-US" sz="3600" dirty="0" smtClean="0"/>
              <a:t> </a:t>
            </a:r>
            <a:r>
              <a:rPr lang="en-US" sz="3600" dirty="0" err="1" smtClean="0"/>
              <a:t>i</a:t>
            </a:r>
            <a:r>
              <a:rPr lang="en-US" sz="3600" dirty="0" smtClean="0"/>
              <a:t> me</a:t>
            </a:r>
            <a:r>
              <a:rPr lang="hr-HR" sz="3600" dirty="0" smtClean="0"/>
              <a:t>đ</a:t>
            </a:r>
            <a:r>
              <a:rPr lang="en-US" sz="3600" dirty="0" err="1" smtClean="0"/>
              <a:t>unarodnih</a:t>
            </a:r>
            <a:r>
              <a:rPr lang="en-US" sz="3600" dirty="0" smtClean="0"/>
              <a:t> </a:t>
            </a:r>
            <a:r>
              <a:rPr lang="en-US" sz="3600" dirty="0" err="1" smtClean="0"/>
              <a:t>obaveza</a:t>
            </a:r>
            <a:r>
              <a:rPr lang="en-US" sz="3600" dirty="0" smtClean="0"/>
              <a:t> </a:t>
            </a:r>
            <a:r>
              <a:rPr lang="en-US" sz="3600" dirty="0" err="1" smtClean="0"/>
              <a:t>Bosne</a:t>
            </a:r>
            <a:r>
              <a:rPr lang="en-US" sz="3600" dirty="0" smtClean="0"/>
              <a:t> </a:t>
            </a:r>
            <a:r>
              <a:rPr lang="en-US" sz="3600" dirty="0" err="1" smtClean="0"/>
              <a:t>i</a:t>
            </a:r>
            <a:r>
              <a:rPr lang="en-US" sz="3600" dirty="0" smtClean="0"/>
              <a:t> </a:t>
            </a:r>
            <a:r>
              <a:rPr lang="en-US" sz="3600" dirty="0" err="1" smtClean="0"/>
              <a:t>Hercegovine</a:t>
            </a:r>
            <a:r>
              <a:rPr lang="sr-Latn-ME" sz="3600" dirty="0" smtClean="0"/>
              <a:t> </a:t>
            </a:r>
            <a:r>
              <a:rPr lang="en-US" sz="3600" dirty="0" err="1" smtClean="0"/>
              <a:t>sastoji</a:t>
            </a:r>
            <a:r>
              <a:rPr lang="en-US" sz="3600" dirty="0" smtClean="0"/>
              <a:t> se</a:t>
            </a:r>
            <a:r>
              <a:rPr lang="en-US" sz="3600" dirty="0" smtClean="0">
                <a:effectLst/>
              </a:rPr>
              <a:t> </a:t>
            </a:r>
            <a:r>
              <a:rPr lang="bs-Latn-BA" sz="3600" dirty="0" smtClean="0"/>
              <a:t>Zakon o finansiranju institucija BiH (Sl.glasnik br. 61/04)</a:t>
            </a:r>
            <a:endParaRPr lang="en-US" sz="3600" dirty="0" smtClean="0"/>
          </a:p>
          <a:p>
            <a:endParaRPr lang="en-US" dirty="0"/>
          </a:p>
        </p:txBody>
      </p:sp>
    </p:spTree>
    <p:extLst>
      <p:ext uri="{BB962C8B-B14F-4D97-AF65-F5344CB8AC3E}">
        <p14:creationId xmlns:p14="http://schemas.microsoft.com/office/powerpoint/2010/main" val="27075112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4234" y="643938"/>
            <a:ext cx="10889566" cy="5278559"/>
          </a:xfrm>
        </p:spPr>
        <p:txBody>
          <a:bodyPr>
            <a:noAutofit/>
          </a:bodyPr>
          <a:lstStyle/>
          <a:p>
            <a:pPr marL="0" indent="0">
              <a:buNone/>
            </a:pPr>
            <a:r>
              <a:rPr lang="hr-HR" sz="3600" dirty="0"/>
              <a:t>1) </a:t>
            </a:r>
            <a:r>
              <a:rPr lang="en-US" sz="3600" dirty="0" err="1"/>
              <a:t>Bilansa</a:t>
            </a:r>
            <a:r>
              <a:rPr lang="en-US" sz="3600" dirty="0"/>
              <a:t> </a:t>
            </a:r>
            <a:r>
              <a:rPr lang="en-US" sz="3600" dirty="0" err="1"/>
              <a:t>prihoda</a:t>
            </a:r>
            <a:r>
              <a:rPr lang="en-US" sz="3600" dirty="0"/>
              <a:t> </a:t>
            </a:r>
            <a:r>
              <a:rPr lang="en-US" sz="3600" dirty="0" err="1"/>
              <a:t>i</a:t>
            </a:r>
            <a:r>
              <a:rPr lang="en-US" sz="3600" dirty="0"/>
              <a:t> </a:t>
            </a:r>
            <a:r>
              <a:rPr lang="en-US" sz="3600" dirty="0" err="1"/>
              <a:t>rashoda</a:t>
            </a:r>
            <a:r>
              <a:rPr lang="hr-HR" sz="3600" dirty="0"/>
              <a:t>:</a:t>
            </a:r>
            <a:endParaRPr lang="en-US" sz="3600" dirty="0"/>
          </a:p>
          <a:p>
            <a:pPr marL="0" indent="0">
              <a:buNone/>
            </a:pPr>
            <a:r>
              <a:rPr lang="hr-HR" sz="3600" dirty="0"/>
              <a:t>- </a:t>
            </a:r>
            <a:r>
              <a:rPr lang="en-US" sz="3600" dirty="0" err="1"/>
              <a:t>Bilans</a:t>
            </a:r>
            <a:r>
              <a:rPr lang="en-US" sz="3600" dirty="0"/>
              <a:t> </a:t>
            </a:r>
            <a:r>
              <a:rPr lang="en-US" sz="3600" dirty="0" err="1"/>
              <a:t>prihoda</a:t>
            </a:r>
            <a:r>
              <a:rPr lang="en-US" sz="3600" dirty="0"/>
              <a:t> </a:t>
            </a:r>
            <a:r>
              <a:rPr lang="en-US" sz="3600" dirty="0" err="1"/>
              <a:t>po</a:t>
            </a:r>
            <a:r>
              <a:rPr lang="en-US" sz="3600" dirty="0"/>
              <a:t> </a:t>
            </a:r>
            <a:r>
              <a:rPr lang="en-US" sz="3600" dirty="0" err="1"/>
              <a:t>izvorima</a:t>
            </a:r>
            <a:r>
              <a:rPr lang="en-US" sz="3600" dirty="0"/>
              <a:t> </a:t>
            </a:r>
            <a:r>
              <a:rPr lang="en-US" sz="3600" dirty="0" err="1"/>
              <a:t>i</a:t>
            </a:r>
            <a:r>
              <a:rPr lang="en-US" sz="3600" dirty="0"/>
              <a:t> </a:t>
            </a:r>
            <a:r>
              <a:rPr lang="en-US" sz="3600" dirty="0" err="1"/>
              <a:t>namjenama</a:t>
            </a:r>
            <a:r>
              <a:rPr lang="hr-HR" sz="3600" dirty="0"/>
              <a:t>;</a:t>
            </a:r>
            <a:endParaRPr lang="en-US" sz="3600" dirty="0"/>
          </a:p>
          <a:p>
            <a:pPr marL="0" indent="0">
              <a:buNone/>
            </a:pPr>
            <a:r>
              <a:rPr lang="hr-HR" sz="3600" dirty="0"/>
              <a:t>- </a:t>
            </a:r>
            <a:r>
              <a:rPr lang="en-US" sz="3600" dirty="0" err="1"/>
              <a:t>Bilans</a:t>
            </a:r>
            <a:r>
              <a:rPr lang="en-US" sz="3600" dirty="0"/>
              <a:t> </a:t>
            </a:r>
            <a:r>
              <a:rPr lang="en-US" sz="3600" dirty="0" err="1"/>
              <a:t>rashoda</a:t>
            </a:r>
            <a:r>
              <a:rPr lang="en-US" sz="3600" dirty="0"/>
              <a:t> </a:t>
            </a:r>
            <a:r>
              <a:rPr lang="en-US" sz="3600" dirty="0" err="1"/>
              <a:t>po</a:t>
            </a:r>
            <a:r>
              <a:rPr lang="en-US" sz="3600" dirty="0"/>
              <a:t> </a:t>
            </a:r>
            <a:r>
              <a:rPr lang="en-US" sz="3600" dirty="0" err="1"/>
              <a:t>ekonomskim</a:t>
            </a:r>
            <a:r>
              <a:rPr lang="en-US" sz="3600" dirty="0"/>
              <a:t> </a:t>
            </a:r>
            <a:r>
              <a:rPr lang="en-US" sz="3600" dirty="0" err="1"/>
              <a:t>kategorijama</a:t>
            </a:r>
            <a:r>
              <a:rPr lang="hr-HR" sz="3600" dirty="0"/>
              <a:t>;</a:t>
            </a:r>
            <a:endParaRPr lang="en-US" sz="3600" dirty="0"/>
          </a:p>
          <a:p>
            <a:pPr marL="0" indent="0">
              <a:buNone/>
            </a:pPr>
            <a:r>
              <a:rPr lang="hr-HR" sz="3600" dirty="0"/>
              <a:t>- </a:t>
            </a:r>
            <a:r>
              <a:rPr lang="en-US" sz="3600" dirty="0" err="1"/>
              <a:t>Bilans</a:t>
            </a:r>
            <a:r>
              <a:rPr lang="en-US" sz="3600" dirty="0"/>
              <a:t> </a:t>
            </a:r>
            <a:r>
              <a:rPr lang="en-US" sz="3600" dirty="0" err="1"/>
              <a:t>uravnote</a:t>
            </a:r>
            <a:r>
              <a:rPr lang="hr-HR" sz="3600" dirty="0"/>
              <a:t>ž</a:t>
            </a:r>
            <a:r>
              <a:rPr lang="en-US" sz="3600" dirty="0" err="1"/>
              <a:t>enosti</a:t>
            </a:r>
            <a:r>
              <a:rPr lang="en-US" sz="3600" dirty="0"/>
              <a:t> </a:t>
            </a:r>
            <a:r>
              <a:rPr lang="en-US" sz="3600" dirty="0" err="1"/>
              <a:t>prihoda</a:t>
            </a:r>
            <a:r>
              <a:rPr lang="en-US" sz="3600" dirty="0"/>
              <a:t> </a:t>
            </a:r>
            <a:r>
              <a:rPr lang="en-US" sz="3600" dirty="0" err="1"/>
              <a:t>i</a:t>
            </a:r>
            <a:r>
              <a:rPr lang="en-US" sz="3600" dirty="0"/>
              <a:t> </a:t>
            </a:r>
            <a:r>
              <a:rPr lang="en-US" sz="3600" dirty="0" err="1"/>
              <a:t>rashoda</a:t>
            </a:r>
            <a:r>
              <a:rPr lang="hr-HR" sz="3600" dirty="0"/>
              <a:t>.</a:t>
            </a:r>
            <a:endParaRPr lang="en-US" sz="3600" dirty="0"/>
          </a:p>
          <a:p>
            <a:pPr marL="0" indent="0">
              <a:buNone/>
            </a:pPr>
            <a:r>
              <a:rPr lang="hr-HR" sz="3600" dirty="0"/>
              <a:t>2) </a:t>
            </a:r>
            <a:r>
              <a:rPr lang="en-US" sz="3600" dirty="0" err="1"/>
              <a:t>Raspored</a:t>
            </a:r>
            <a:r>
              <a:rPr lang="en-US" sz="3600" dirty="0"/>
              <a:t> </a:t>
            </a:r>
            <a:r>
              <a:rPr lang="en-US" sz="3600" dirty="0" err="1"/>
              <a:t>prihoda</a:t>
            </a:r>
            <a:r>
              <a:rPr lang="en-US" sz="3600" dirty="0"/>
              <a:t> </a:t>
            </a:r>
            <a:r>
              <a:rPr lang="en-US" sz="3600" dirty="0" err="1"/>
              <a:t>i</a:t>
            </a:r>
            <a:r>
              <a:rPr lang="en-US" sz="3600" dirty="0"/>
              <a:t> </a:t>
            </a:r>
            <a:r>
              <a:rPr lang="en-US" sz="3600" dirty="0" err="1"/>
              <a:t>rashoda</a:t>
            </a:r>
            <a:r>
              <a:rPr lang="hr-HR" sz="3600" dirty="0"/>
              <a:t>:</a:t>
            </a:r>
            <a:endParaRPr lang="en-US" sz="3600" dirty="0"/>
          </a:p>
          <a:p>
            <a:pPr marL="0" indent="0">
              <a:buNone/>
            </a:pPr>
            <a:r>
              <a:rPr lang="hr-HR" sz="3600" dirty="0"/>
              <a:t>- </a:t>
            </a:r>
            <a:r>
              <a:rPr lang="en-US" sz="3600" dirty="0" err="1"/>
              <a:t>Raspored</a:t>
            </a:r>
            <a:r>
              <a:rPr lang="en-US" sz="3600" dirty="0"/>
              <a:t> </a:t>
            </a:r>
            <a:r>
              <a:rPr lang="en-US" sz="3600" dirty="0" err="1"/>
              <a:t>prihoda</a:t>
            </a:r>
            <a:r>
              <a:rPr lang="en-US" sz="3600" dirty="0"/>
              <a:t> </a:t>
            </a:r>
            <a:r>
              <a:rPr lang="en-US" sz="3600" dirty="0" err="1"/>
              <a:t>po</a:t>
            </a:r>
            <a:r>
              <a:rPr lang="en-US" sz="3600" dirty="0"/>
              <a:t> bud</a:t>
            </a:r>
            <a:r>
              <a:rPr lang="hr-HR" sz="3600" dirty="0"/>
              <a:t>ž</a:t>
            </a:r>
            <a:r>
              <a:rPr lang="en-US" sz="3600" dirty="0" err="1"/>
              <a:t>etskim</a:t>
            </a:r>
            <a:r>
              <a:rPr lang="en-US" sz="3600" dirty="0"/>
              <a:t> </a:t>
            </a:r>
            <a:r>
              <a:rPr lang="en-US" sz="3600" dirty="0" err="1"/>
              <a:t>korisnicima</a:t>
            </a:r>
            <a:r>
              <a:rPr lang="hr-HR" sz="3600" dirty="0"/>
              <a:t>;</a:t>
            </a:r>
            <a:endParaRPr lang="en-US" sz="3600" dirty="0"/>
          </a:p>
          <a:p>
            <a:pPr marL="0" indent="0">
              <a:buNone/>
            </a:pPr>
            <a:r>
              <a:rPr lang="hr-HR" sz="3600" dirty="0"/>
              <a:t>- </a:t>
            </a:r>
            <a:r>
              <a:rPr lang="en-US" sz="3600" dirty="0" err="1"/>
              <a:t>Pregledi</a:t>
            </a:r>
            <a:r>
              <a:rPr lang="en-US" sz="3600" dirty="0"/>
              <a:t> </a:t>
            </a:r>
            <a:r>
              <a:rPr lang="en-US" sz="3600" dirty="0" err="1"/>
              <a:t>namjenske</a:t>
            </a:r>
            <a:r>
              <a:rPr lang="en-US" sz="3600" dirty="0"/>
              <a:t> </a:t>
            </a:r>
            <a:r>
              <a:rPr lang="en-US" sz="3600" dirty="0" err="1"/>
              <a:t>strukture</a:t>
            </a:r>
            <a:r>
              <a:rPr lang="en-US" sz="3600" dirty="0"/>
              <a:t> </a:t>
            </a:r>
            <a:r>
              <a:rPr lang="en-US" sz="3600" dirty="0" err="1"/>
              <a:t>rashoda</a:t>
            </a:r>
            <a:r>
              <a:rPr lang="en-US" sz="3600" dirty="0"/>
              <a:t> bud</a:t>
            </a:r>
            <a:r>
              <a:rPr lang="hr-HR" sz="3600" dirty="0"/>
              <a:t>ž</a:t>
            </a:r>
            <a:r>
              <a:rPr lang="en-US" sz="3600" dirty="0" err="1"/>
              <a:t>etskih</a:t>
            </a:r>
            <a:r>
              <a:rPr lang="en-US" sz="3600" dirty="0"/>
              <a:t> </a:t>
            </a:r>
            <a:r>
              <a:rPr lang="en-US" sz="3600" dirty="0" err="1"/>
              <a:t>korisnika</a:t>
            </a:r>
            <a:r>
              <a:rPr lang="hr-HR" sz="3600" dirty="0"/>
              <a:t>;</a:t>
            </a:r>
            <a:endParaRPr lang="en-US" sz="3600" dirty="0"/>
          </a:p>
          <a:p>
            <a:endParaRPr lang="en-US" sz="3600" dirty="0"/>
          </a:p>
        </p:txBody>
      </p:sp>
    </p:spTree>
    <p:extLst>
      <p:ext uri="{BB962C8B-B14F-4D97-AF65-F5344CB8AC3E}">
        <p14:creationId xmlns:p14="http://schemas.microsoft.com/office/powerpoint/2010/main" val="175997629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5588" y="801858"/>
            <a:ext cx="10608212" cy="5375105"/>
          </a:xfrm>
        </p:spPr>
        <p:txBody>
          <a:bodyPr/>
          <a:lstStyle/>
          <a:p>
            <a:pPr marL="0" indent="0">
              <a:buNone/>
            </a:pPr>
            <a:r>
              <a:rPr lang="en-US" sz="3600" dirty="0"/>
              <a:t>- </a:t>
            </a:r>
            <a:r>
              <a:rPr lang="en-US" sz="3600" dirty="0" err="1"/>
              <a:t>Direktni</a:t>
            </a:r>
            <a:r>
              <a:rPr lang="en-US" sz="3600" dirty="0"/>
              <a:t> </a:t>
            </a:r>
            <a:r>
              <a:rPr lang="en-US" sz="3600" dirty="0" err="1"/>
              <a:t>transferi</a:t>
            </a:r>
            <a:r>
              <a:rPr lang="en-US" sz="3600" dirty="0"/>
              <a:t> </a:t>
            </a:r>
            <a:r>
              <a:rPr lang="en-US" sz="3600" dirty="0" err="1"/>
              <a:t>i</a:t>
            </a:r>
            <a:r>
              <a:rPr lang="en-US" sz="3600" dirty="0"/>
              <a:t> </a:t>
            </a:r>
            <a:r>
              <a:rPr lang="en-US" sz="3600" dirty="0" err="1"/>
              <a:t>rezervisanja</a:t>
            </a:r>
            <a:r>
              <a:rPr lang="en-US" sz="3600" dirty="0"/>
              <a:t>;</a:t>
            </a:r>
          </a:p>
          <a:p>
            <a:pPr marL="0" indent="0">
              <a:buNone/>
            </a:pPr>
            <a:r>
              <a:rPr lang="en-US" sz="3600" dirty="0"/>
              <a:t>- </a:t>
            </a:r>
            <a:r>
              <a:rPr lang="en-US" sz="3600" dirty="0" err="1"/>
              <a:t>Pregled</a:t>
            </a:r>
            <a:r>
              <a:rPr lang="en-US" sz="3600" dirty="0"/>
              <a:t> </a:t>
            </a:r>
            <a:r>
              <a:rPr lang="en-US" sz="3600" dirty="0" err="1"/>
              <a:t>zaposlenih</a:t>
            </a:r>
            <a:r>
              <a:rPr lang="en-US" sz="3600" dirty="0"/>
              <a:t> u </a:t>
            </a:r>
            <a:r>
              <a:rPr lang="en-US" sz="3600" dirty="0" err="1"/>
              <a:t>sa</a:t>
            </a:r>
            <a:r>
              <a:rPr lang="en-US" sz="3600" dirty="0"/>
              <a:t> </a:t>
            </a:r>
            <a:r>
              <a:rPr lang="en-US" sz="3600" dirty="0" err="1"/>
              <a:t>planiranom</a:t>
            </a:r>
            <a:r>
              <a:rPr lang="en-US" sz="3600" dirty="0"/>
              <a:t> </a:t>
            </a:r>
            <a:r>
              <a:rPr lang="en-US" sz="3600" dirty="0" err="1"/>
              <a:t>dinamikom</a:t>
            </a:r>
            <a:r>
              <a:rPr lang="en-US" sz="3600" dirty="0"/>
              <a:t> </a:t>
            </a:r>
            <a:r>
              <a:rPr lang="en-US" sz="3600" dirty="0" err="1"/>
              <a:t>zapošljavanja</a:t>
            </a:r>
            <a:r>
              <a:rPr lang="en-US" sz="3600" dirty="0"/>
              <a:t> </a:t>
            </a:r>
            <a:r>
              <a:rPr lang="en-US" sz="3600" dirty="0" smtClean="0"/>
              <a:t>;</a:t>
            </a:r>
            <a:endParaRPr lang="en-US" sz="3600" dirty="0"/>
          </a:p>
          <a:p>
            <a:pPr marL="0" indent="0">
              <a:buNone/>
            </a:pPr>
            <a:r>
              <a:rPr lang="en-US" sz="3600" dirty="0"/>
              <a:t>- </a:t>
            </a:r>
            <a:r>
              <a:rPr lang="en-US" sz="3600" dirty="0" err="1"/>
              <a:t>Pregled</a:t>
            </a:r>
            <a:r>
              <a:rPr lang="en-US" sz="3600" dirty="0"/>
              <a:t> </a:t>
            </a:r>
            <a:r>
              <a:rPr lang="en-US" sz="3600" dirty="0" err="1"/>
              <a:t>višegodišnjih</a:t>
            </a:r>
            <a:r>
              <a:rPr lang="en-US" sz="3600" dirty="0"/>
              <a:t> </a:t>
            </a:r>
            <a:r>
              <a:rPr lang="en-US" sz="3600" dirty="0" err="1"/>
              <a:t>kapitalnih</a:t>
            </a:r>
            <a:r>
              <a:rPr lang="en-US" sz="3600" dirty="0"/>
              <a:t> </a:t>
            </a:r>
            <a:r>
              <a:rPr lang="en-US" sz="3600" dirty="0" err="1"/>
              <a:t>ulaganja</a:t>
            </a:r>
            <a:r>
              <a:rPr lang="en-US" sz="3600" dirty="0"/>
              <a:t>.</a:t>
            </a:r>
          </a:p>
          <a:p>
            <a:pPr marL="0" indent="0">
              <a:buNone/>
            </a:pPr>
            <a:r>
              <a:rPr lang="en-US" sz="3600" dirty="0"/>
              <a:t>4) </a:t>
            </a:r>
            <a:r>
              <a:rPr lang="en-US" sz="3600" dirty="0" err="1"/>
              <a:t>Servisiranje</a:t>
            </a:r>
            <a:r>
              <a:rPr lang="en-US" sz="3600" dirty="0"/>
              <a:t> </a:t>
            </a:r>
            <a:r>
              <a:rPr lang="en-US" sz="3600" dirty="0" err="1"/>
              <a:t>vanjskog</a:t>
            </a:r>
            <a:r>
              <a:rPr lang="en-US" sz="3600" dirty="0"/>
              <a:t> </a:t>
            </a:r>
            <a:r>
              <a:rPr lang="en-US" sz="3600" dirty="0" err="1"/>
              <a:t>duga</a:t>
            </a:r>
            <a:endParaRPr lang="en-US" sz="3600" dirty="0"/>
          </a:p>
          <a:p>
            <a:pPr marL="0" indent="0">
              <a:buNone/>
            </a:pPr>
            <a:r>
              <a:rPr lang="en-US" sz="3600" dirty="0"/>
              <a:t>5) </a:t>
            </a:r>
            <a:r>
              <a:rPr lang="en-US" sz="3600" dirty="0" err="1"/>
              <a:t>Izvršenje</a:t>
            </a:r>
            <a:r>
              <a:rPr lang="en-US" sz="3600" dirty="0"/>
              <a:t> </a:t>
            </a:r>
            <a:r>
              <a:rPr lang="en-US" sz="3600" dirty="0" err="1"/>
              <a:t>budžeta</a:t>
            </a:r>
            <a:endParaRPr lang="en-US" sz="3600" dirty="0"/>
          </a:p>
          <a:p>
            <a:pPr marL="0" indent="0">
              <a:buNone/>
            </a:pPr>
            <a:r>
              <a:rPr lang="en-US" sz="3600" dirty="0"/>
              <a:t>6) </a:t>
            </a:r>
            <a:r>
              <a:rPr lang="en-US" sz="3600" dirty="0" err="1"/>
              <a:t>Završne</a:t>
            </a:r>
            <a:r>
              <a:rPr lang="en-US" sz="3600" dirty="0"/>
              <a:t> </a:t>
            </a:r>
            <a:r>
              <a:rPr lang="en-US" sz="3600" dirty="0" err="1"/>
              <a:t>odredbe</a:t>
            </a:r>
            <a:endParaRPr lang="en-US" sz="3600" dirty="0"/>
          </a:p>
          <a:p>
            <a:endParaRPr lang="en-US" dirty="0"/>
          </a:p>
        </p:txBody>
      </p:sp>
    </p:spTree>
    <p:extLst>
      <p:ext uri="{BB962C8B-B14F-4D97-AF65-F5344CB8AC3E}">
        <p14:creationId xmlns:p14="http://schemas.microsoft.com/office/powerpoint/2010/main" val="24305033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Prihodi</a:t>
            </a:r>
            <a:r>
              <a:rPr lang="en-US" b="1" dirty="0" smtClean="0"/>
              <a:t> </a:t>
            </a:r>
            <a:r>
              <a:rPr lang="en-US" b="1" dirty="0" err="1" smtClean="0"/>
              <a:t>i</a:t>
            </a:r>
            <a:r>
              <a:rPr lang="en-US" b="1" dirty="0" smtClean="0"/>
              <a:t> </a:t>
            </a:r>
            <a:r>
              <a:rPr lang="en-US" b="1" dirty="0" err="1" smtClean="0"/>
              <a:t>rashodi</a:t>
            </a:r>
            <a:r>
              <a:rPr lang="en-US" b="1" i="1" dirty="0" smtClean="0"/>
              <a:t/>
            </a:r>
            <a:br>
              <a:rPr lang="en-US" b="1" i="1" dirty="0" smtClean="0"/>
            </a:br>
            <a:endParaRPr lang="en-US" dirty="0"/>
          </a:p>
        </p:txBody>
      </p:sp>
      <p:sp>
        <p:nvSpPr>
          <p:cNvPr id="3" name="Content Placeholder 2"/>
          <p:cNvSpPr>
            <a:spLocks noGrp="1"/>
          </p:cNvSpPr>
          <p:nvPr>
            <p:ph idx="1"/>
          </p:nvPr>
        </p:nvSpPr>
        <p:spPr>
          <a:xfrm>
            <a:off x="838200" y="1533378"/>
            <a:ext cx="10515600" cy="4643585"/>
          </a:xfrm>
        </p:spPr>
        <p:txBody>
          <a:bodyPr>
            <a:noAutofit/>
          </a:bodyPr>
          <a:lstStyle/>
          <a:p>
            <a:pPr algn="just"/>
            <a:r>
              <a:rPr lang="en-US" sz="3600" dirty="0"/>
              <a:t> </a:t>
            </a:r>
            <a:r>
              <a:rPr lang="en-US" sz="3600" dirty="0" err="1" smtClean="0"/>
              <a:t>Prihodi</a:t>
            </a:r>
            <a:r>
              <a:rPr lang="en-US" sz="3600" dirty="0" smtClean="0"/>
              <a:t> </a:t>
            </a:r>
            <a:r>
              <a:rPr lang="en-US" sz="3600" dirty="0" err="1"/>
              <a:t>podrazumijevaju</a:t>
            </a:r>
            <a:r>
              <a:rPr lang="en-US" sz="3600" dirty="0"/>
              <a:t> </a:t>
            </a:r>
            <a:r>
              <a:rPr lang="en-US" sz="3600" dirty="0" err="1"/>
              <a:t>sve</a:t>
            </a:r>
            <a:r>
              <a:rPr lang="en-US" sz="3600" dirty="0"/>
              <a:t> </a:t>
            </a:r>
            <a:r>
              <a:rPr lang="en-US" sz="3600" dirty="0" err="1"/>
              <a:t>poreske</a:t>
            </a:r>
            <a:r>
              <a:rPr lang="en-US" sz="3600" dirty="0"/>
              <a:t> </a:t>
            </a:r>
            <a:r>
              <a:rPr lang="en-US" sz="3600" dirty="0" err="1"/>
              <a:t>i</a:t>
            </a:r>
            <a:r>
              <a:rPr lang="en-US" sz="3600" dirty="0"/>
              <a:t> </a:t>
            </a:r>
            <a:r>
              <a:rPr lang="en-US" sz="3600" dirty="0" err="1"/>
              <a:t>neporeske</a:t>
            </a:r>
            <a:r>
              <a:rPr lang="en-US" sz="3600" dirty="0"/>
              <a:t> </a:t>
            </a:r>
            <a:r>
              <a:rPr lang="en-US" sz="3600" dirty="0" err="1"/>
              <a:t>prihode</a:t>
            </a:r>
            <a:r>
              <a:rPr lang="en-US" sz="3600" dirty="0"/>
              <a:t>, </a:t>
            </a:r>
            <a:r>
              <a:rPr lang="en-US" sz="3600" dirty="0" err="1"/>
              <a:t>transfere</a:t>
            </a:r>
            <a:r>
              <a:rPr lang="en-US" sz="3600" dirty="0"/>
              <a:t> </a:t>
            </a:r>
            <a:r>
              <a:rPr lang="en-US" sz="3600" dirty="0" err="1"/>
              <a:t>iz</a:t>
            </a:r>
            <a:r>
              <a:rPr lang="en-US" sz="3600" dirty="0"/>
              <a:t> </a:t>
            </a:r>
            <a:r>
              <a:rPr lang="en-US" sz="3600" dirty="0" err="1"/>
              <a:t>budžeta</a:t>
            </a:r>
            <a:r>
              <a:rPr lang="en-US" sz="3600" dirty="0"/>
              <a:t> </a:t>
            </a:r>
            <a:r>
              <a:rPr lang="en-US" sz="3600" dirty="0" err="1"/>
              <a:t>entiteta</a:t>
            </a:r>
            <a:r>
              <a:rPr lang="en-US" sz="3600" dirty="0"/>
              <a:t>, </a:t>
            </a:r>
            <a:r>
              <a:rPr lang="en-US" sz="3600" dirty="0" err="1"/>
              <a:t>kao</a:t>
            </a:r>
            <a:r>
              <a:rPr lang="en-US" sz="3600" dirty="0"/>
              <a:t> </a:t>
            </a:r>
            <a:r>
              <a:rPr lang="en-US" sz="3600" dirty="0" err="1"/>
              <a:t>i</a:t>
            </a:r>
            <a:r>
              <a:rPr lang="en-US" sz="3600" dirty="0"/>
              <a:t> </a:t>
            </a:r>
            <a:r>
              <a:rPr lang="en-US" sz="3600" dirty="0" err="1"/>
              <a:t>ostale</a:t>
            </a:r>
            <a:r>
              <a:rPr lang="en-US" sz="3600" dirty="0"/>
              <a:t> </a:t>
            </a:r>
            <a:r>
              <a:rPr lang="en-US" sz="3600" dirty="0" err="1"/>
              <a:t>prohode</a:t>
            </a:r>
            <a:r>
              <a:rPr lang="en-US" sz="3600" dirty="0"/>
              <a:t> </a:t>
            </a:r>
            <a:r>
              <a:rPr lang="en-US" sz="3600" dirty="0" err="1"/>
              <a:t>koji</a:t>
            </a:r>
            <a:r>
              <a:rPr lang="en-US" sz="3600" dirty="0"/>
              <a:t> </a:t>
            </a:r>
            <a:r>
              <a:rPr lang="en-US" sz="3600" dirty="0" err="1"/>
              <a:t>su</a:t>
            </a:r>
            <a:r>
              <a:rPr lang="en-US" sz="3600" dirty="0"/>
              <a:t> </a:t>
            </a:r>
            <a:r>
              <a:rPr lang="en-US" sz="3600" dirty="0" err="1"/>
              <a:t>definisani</a:t>
            </a:r>
            <a:r>
              <a:rPr lang="en-US" sz="3600" dirty="0"/>
              <a:t> </a:t>
            </a:r>
            <a:r>
              <a:rPr lang="en-US" sz="3600" dirty="0" err="1"/>
              <a:t>zakonskim</a:t>
            </a:r>
            <a:r>
              <a:rPr lang="en-US" sz="3600" dirty="0"/>
              <a:t> </a:t>
            </a:r>
            <a:r>
              <a:rPr lang="en-US" sz="3600" dirty="0" err="1"/>
              <a:t>propisima</a:t>
            </a:r>
            <a:r>
              <a:rPr lang="en-US" sz="3600" dirty="0"/>
              <a:t>, a </a:t>
            </a:r>
            <a:r>
              <a:rPr lang="en-US" sz="3600" dirty="0" err="1"/>
              <a:t>koji</a:t>
            </a:r>
            <a:r>
              <a:rPr lang="en-US" sz="3600" dirty="0"/>
              <a:t> </a:t>
            </a:r>
            <a:r>
              <a:rPr lang="en-US" sz="3600" dirty="0" err="1"/>
              <a:t>uključuju</a:t>
            </a:r>
            <a:r>
              <a:rPr lang="en-US" sz="3600" dirty="0"/>
              <a:t> </a:t>
            </a:r>
            <a:r>
              <a:rPr lang="en-US" sz="3600" dirty="0" err="1"/>
              <a:t>i</a:t>
            </a:r>
            <a:r>
              <a:rPr lang="en-US" sz="3600" dirty="0"/>
              <a:t> </a:t>
            </a:r>
            <a:r>
              <a:rPr lang="en-US" sz="3600" dirty="0" err="1"/>
              <a:t>prihode</a:t>
            </a:r>
            <a:r>
              <a:rPr lang="en-US" sz="3600" dirty="0"/>
              <a:t> od </a:t>
            </a:r>
            <a:r>
              <a:rPr lang="en-US" sz="3600" dirty="0" err="1"/>
              <a:t>poslovnih</a:t>
            </a:r>
            <a:r>
              <a:rPr lang="en-US" sz="3600" dirty="0"/>
              <a:t> </a:t>
            </a:r>
            <a:r>
              <a:rPr lang="en-US" sz="3600" dirty="0" err="1" smtClean="0"/>
              <a:t>aktivnost</a:t>
            </a:r>
            <a:r>
              <a:rPr lang="sr-Latn-ME" sz="3600" dirty="0" smtClean="0"/>
              <a:t>i</a:t>
            </a:r>
            <a:r>
              <a:rPr lang="en-US" sz="3600" dirty="0" smtClean="0"/>
              <a:t> </a:t>
            </a:r>
            <a:r>
              <a:rPr lang="en-US" sz="3600" dirty="0" err="1"/>
              <a:t>budžetskih</a:t>
            </a:r>
            <a:r>
              <a:rPr lang="en-US" sz="3600" dirty="0"/>
              <a:t> </a:t>
            </a:r>
            <a:r>
              <a:rPr lang="en-US" sz="3600" dirty="0" err="1"/>
              <a:t>korisnika</a:t>
            </a:r>
            <a:r>
              <a:rPr lang="en-US" sz="3600" dirty="0"/>
              <a:t>.</a:t>
            </a:r>
          </a:p>
          <a:p>
            <a:pPr algn="just"/>
            <a:r>
              <a:rPr lang="en-US" sz="3600" dirty="0"/>
              <a:t>U </a:t>
            </a:r>
            <a:r>
              <a:rPr lang="en-US" sz="3600" dirty="0" err="1"/>
              <a:t>skladu</a:t>
            </a:r>
            <a:r>
              <a:rPr lang="en-US" sz="3600" dirty="0"/>
              <a:t> </a:t>
            </a:r>
            <a:r>
              <a:rPr lang="en-US" sz="3600" dirty="0" err="1"/>
              <a:t>sa</a:t>
            </a:r>
            <a:r>
              <a:rPr lang="en-US" sz="3600" dirty="0"/>
              <a:t> </a:t>
            </a:r>
            <a:r>
              <a:rPr lang="en-US" sz="3600" dirty="0" err="1"/>
              <a:t>članom</a:t>
            </a:r>
            <a:r>
              <a:rPr lang="en-US" sz="3600" dirty="0"/>
              <a:t> VIII </a:t>
            </a:r>
            <a:r>
              <a:rPr lang="en-US" sz="3600" dirty="0" err="1"/>
              <a:t>Ustava</a:t>
            </a:r>
            <a:r>
              <a:rPr lang="en-US" sz="3600" dirty="0"/>
              <a:t> </a:t>
            </a:r>
            <a:r>
              <a:rPr lang="en-US" sz="3600" dirty="0" err="1"/>
              <a:t>Bosne</a:t>
            </a:r>
            <a:r>
              <a:rPr lang="en-US" sz="3600" dirty="0"/>
              <a:t> I </a:t>
            </a:r>
            <a:r>
              <a:rPr lang="en-US" sz="3600" dirty="0" err="1"/>
              <a:t>Hercegovine</a:t>
            </a:r>
            <a:r>
              <a:rPr lang="en-US" sz="3600" dirty="0"/>
              <a:t>, </a:t>
            </a:r>
            <a:r>
              <a:rPr lang="en-US" sz="3600" dirty="0" err="1"/>
              <a:t>Federacija</a:t>
            </a:r>
            <a:r>
              <a:rPr lang="en-US" sz="3600" dirty="0"/>
              <a:t> </a:t>
            </a:r>
            <a:r>
              <a:rPr lang="en-US" sz="3600" dirty="0" err="1"/>
              <a:t>obezbjeđuje</a:t>
            </a:r>
            <a:r>
              <a:rPr lang="en-US" sz="3600" dirty="0"/>
              <a:t> 2/3, a </a:t>
            </a:r>
            <a:r>
              <a:rPr lang="en-US" sz="3600" dirty="0" err="1"/>
              <a:t>Republika</a:t>
            </a:r>
            <a:r>
              <a:rPr lang="en-US" sz="3600" dirty="0"/>
              <a:t> </a:t>
            </a:r>
            <a:r>
              <a:rPr lang="en-US" sz="3600" dirty="0" err="1"/>
              <a:t>Srpska</a:t>
            </a:r>
            <a:r>
              <a:rPr lang="en-US" sz="3600" dirty="0"/>
              <a:t> 1/3 </a:t>
            </a:r>
            <a:r>
              <a:rPr lang="en-US" sz="3600" dirty="0" err="1"/>
              <a:t>prihoda</a:t>
            </a:r>
            <a:r>
              <a:rPr lang="en-US" sz="3600" dirty="0"/>
              <a:t> </a:t>
            </a:r>
            <a:r>
              <a:rPr lang="en-US" sz="3600" dirty="0" err="1"/>
              <a:t>za</a:t>
            </a:r>
            <a:r>
              <a:rPr lang="en-US" sz="3600" dirty="0"/>
              <a:t> </a:t>
            </a:r>
            <a:r>
              <a:rPr lang="en-US" sz="3600" dirty="0" err="1"/>
              <a:t>budžet</a:t>
            </a:r>
            <a:r>
              <a:rPr lang="en-US" sz="3600" dirty="0"/>
              <a:t>, s </a:t>
            </a:r>
            <a:r>
              <a:rPr lang="en-US" sz="3600" dirty="0" err="1"/>
              <a:t>tim</a:t>
            </a:r>
            <a:r>
              <a:rPr lang="en-US" sz="3600" dirty="0"/>
              <a:t> da se </a:t>
            </a:r>
            <a:r>
              <a:rPr lang="en-US" sz="3600" dirty="0" err="1"/>
              <a:t>ovi</a:t>
            </a:r>
            <a:r>
              <a:rPr lang="en-US" sz="3600" dirty="0"/>
              <a:t> </a:t>
            </a:r>
            <a:r>
              <a:rPr lang="en-US" sz="3600" dirty="0" err="1"/>
              <a:t>prihodi</a:t>
            </a:r>
            <a:r>
              <a:rPr lang="en-US" sz="3600" dirty="0"/>
              <a:t> </a:t>
            </a:r>
            <a:r>
              <a:rPr lang="en-US" sz="3600" dirty="0" err="1"/>
              <a:t>prebacuju</a:t>
            </a:r>
            <a:r>
              <a:rPr lang="en-US" sz="3600" dirty="0"/>
              <a:t> </a:t>
            </a:r>
            <a:r>
              <a:rPr lang="en-US" sz="3600" dirty="0" err="1"/>
              <a:t>mjesečno</a:t>
            </a:r>
            <a:r>
              <a:rPr lang="en-US" sz="3600" dirty="0"/>
              <a:t> </a:t>
            </a:r>
            <a:r>
              <a:rPr lang="en-US" sz="3600" dirty="0" err="1"/>
              <a:t>sa</a:t>
            </a:r>
            <a:r>
              <a:rPr lang="en-US" sz="3600" dirty="0"/>
              <a:t> </a:t>
            </a:r>
            <a:r>
              <a:rPr lang="en-US" sz="3600" dirty="0" err="1"/>
              <a:t>entiteta</a:t>
            </a:r>
            <a:r>
              <a:rPr lang="en-US" sz="3600" dirty="0"/>
              <a:t> </a:t>
            </a:r>
            <a:r>
              <a:rPr lang="en-US" sz="3600" dirty="0" err="1"/>
              <a:t>na</a:t>
            </a:r>
            <a:r>
              <a:rPr lang="en-US" sz="3600" dirty="0"/>
              <a:t> </a:t>
            </a:r>
            <a:r>
              <a:rPr lang="en-US" sz="3600" dirty="0" err="1"/>
              <a:t>račun</a:t>
            </a:r>
            <a:r>
              <a:rPr lang="en-US" sz="3600" dirty="0"/>
              <a:t> </a:t>
            </a:r>
            <a:r>
              <a:rPr lang="en-US" sz="3600" dirty="0" err="1"/>
              <a:t>otvoren</a:t>
            </a:r>
            <a:r>
              <a:rPr lang="en-US" sz="3600" dirty="0"/>
              <a:t> u </a:t>
            </a:r>
            <a:r>
              <a:rPr lang="en-US" sz="3600" dirty="0" err="1"/>
              <a:t>Centralnoj</a:t>
            </a:r>
            <a:r>
              <a:rPr lang="en-US" sz="3600" dirty="0"/>
              <a:t> </a:t>
            </a:r>
            <a:r>
              <a:rPr lang="en-US" sz="3600" dirty="0" err="1"/>
              <a:t>banci</a:t>
            </a:r>
            <a:r>
              <a:rPr lang="en-US" sz="3600" dirty="0" smtClean="0"/>
              <a:t>.</a:t>
            </a:r>
            <a:endParaRPr lang="en-US" sz="3600" dirty="0"/>
          </a:p>
        </p:txBody>
      </p:sp>
    </p:spTree>
    <p:extLst>
      <p:ext uri="{BB962C8B-B14F-4D97-AF65-F5344CB8AC3E}">
        <p14:creationId xmlns:p14="http://schemas.microsoft.com/office/powerpoint/2010/main" val="101102945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42536" y="407964"/>
            <a:ext cx="10411264" cy="5769000"/>
          </a:xfrm>
        </p:spPr>
        <p:txBody>
          <a:bodyPr>
            <a:normAutofit fontScale="92500" lnSpcReduction="10000"/>
          </a:bodyPr>
          <a:lstStyle/>
          <a:p>
            <a:pPr algn="just"/>
            <a:r>
              <a:rPr lang="en-US" sz="3600" dirty="0" err="1"/>
              <a:t>Rashodi</a:t>
            </a:r>
            <a:r>
              <a:rPr lang="en-US" sz="3600" dirty="0"/>
              <a:t> </a:t>
            </a:r>
            <a:r>
              <a:rPr lang="en-US" sz="3600" dirty="0" err="1"/>
              <a:t>predstavljaju</a:t>
            </a:r>
            <a:r>
              <a:rPr lang="en-US" sz="3600" dirty="0"/>
              <a:t> </a:t>
            </a:r>
            <a:r>
              <a:rPr lang="en-US" sz="3600" dirty="0" err="1"/>
              <a:t>umanjenje</a:t>
            </a:r>
            <a:r>
              <a:rPr lang="en-US" sz="3600" dirty="0"/>
              <a:t> </a:t>
            </a:r>
            <a:r>
              <a:rPr lang="en-US" sz="3600" dirty="0" err="1"/>
              <a:t>budžetskih</a:t>
            </a:r>
            <a:r>
              <a:rPr lang="en-US" sz="3600" dirty="0"/>
              <a:t> </a:t>
            </a:r>
            <a:r>
              <a:rPr lang="en-US" sz="3600" dirty="0" err="1"/>
              <a:t>resursa</a:t>
            </a:r>
            <a:r>
              <a:rPr lang="en-US" sz="3600" dirty="0"/>
              <a:t>, </a:t>
            </a:r>
            <a:r>
              <a:rPr lang="en-US" sz="3600" dirty="0" err="1"/>
              <a:t>tj</a:t>
            </a:r>
            <a:r>
              <a:rPr lang="en-US" sz="3600" dirty="0"/>
              <a:t>. </a:t>
            </a:r>
            <a:r>
              <a:rPr lang="en-US" sz="3600" dirty="0" err="1"/>
              <a:t>sačinjavaju</a:t>
            </a:r>
            <a:r>
              <a:rPr lang="en-US" sz="3600" dirty="0"/>
              <a:t> </a:t>
            </a:r>
            <a:r>
              <a:rPr lang="en-US" sz="3600" dirty="0" err="1"/>
              <a:t>ih</a:t>
            </a:r>
            <a:r>
              <a:rPr lang="en-US" sz="3600" dirty="0"/>
              <a:t> </a:t>
            </a:r>
            <a:r>
              <a:rPr lang="en-US" sz="3600" dirty="0" err="1"/>
              <a:t>tekući</a:t>
            </a:r>
            <a:r>
              <a:rPr lang="en-US" sz="3600" dirty="0"/>
              <a:t> </a:t>
            </a:r>
            <a:r>
              <a:rPr lang="en-US" sz="3600" dirty="0" err="1"/>
              <a:t>troškovi</a:t>
            </a:r>
            <a:r>
              <a:rPr lang="en-US" sz="3600" dirty="0"/>
              <a:t> </a:t>
            </a:r>
            <a:r>
              <a:rPr lang="en-US" sz="3600" dirty="0" err="1" smtClean="0"/>
              <a:t>koji</a:t>
            </a:r>
            <a:r>
              <a:rPr lang="en-US" sz="3600" dirty="0" smtClean="0"/>
              <a:t> </a:t>
            </a:r>
            <a:r>
              <a:rPr lang="en-US" sz="3600" dirty="0"/>
              <a:t>se </a:t>
            </a:r>
            <a:r>
              <a:rPr lang="en-US" sz="3600" dirty="0" err="1"/>
              <a:t>odnose</a:t>
            </a:r>
            <a:r>
              <a:rPr lang="en-US" sz="3600" dirty="0"/>
              <a:t> </a:t>
            </a:r>
            <a:r>
              <a:rPr lang="en-US" sz="3600" dirty="0" err="1" smtClean="0"/>
              <a:t>na</a:t>
            </a:r>
            <a:r>
              <a:rPr lang="sr-Latn-ME" sz="3600" dirty="0" smtClean="0"/>
              <a:t>:</a:t>
            </a:r>
            <a:r>
              <a:rPr lang="en-US" sz="3600" dirty="0" smtClean="0"/>
              <a:t> </a:t>
            </a:r>
            <a:endParaRPr lang="sr-Latn-ME" sz="3600" dirty="0" smtClean="0"/>
          </a:p>
          <a:p>
            <a:pPr algn="just"/>
            <a:r>
              <a:rPr lang="en-US" sz="3600" dirty="0" smtClean="0"/>
              <a:t>plate </a:t>
            </a:r>
            <a:r>
              <a:rPr lang="en-US" sz="3600" dirty="0" err="1"/>
              <a:t>i</a:t>
            </a:r>
            <a:r>
              <a:rPr lang="en-US" sz="3600" dirty="0"/>
              <a:t> </a:t>
            </a:r>
            <a:r>
              <a:rPr lang="en-US" sz="3600" dirty="0" err="1"/>
              <a:t>naknade</a:t>
            </a:r>
            <a:r>
              <a:rPr lang="en-US" sz="3600" dirty="0"/>
              <a:t> </a:t>
            </a:r>
            <a:r>
              <a:rPr lang="en-US" sz="3600" dirty="0" err="1"/>
              <a:t>zaposlenih</a:t>
            </a:r>
            <a:r>
              <a:rPr lang="en-US" sz="3600" dirty="0"/>
              <a:t>, </a:t>
            </a:r>
            <a:endParaRPr lang="sr-Latn-ME" sz="3600" dirty="0" smtClean="0"/>
          </a:p>
          <a:p>
            <a:pPr algn="just"/>
            <a:r>
              <a:rPr lang="en-US" sz="3600" dirty="0" err="1" smtClean="0"/>
              <a:t>materijalne</a:t>
            </a:r>
            <a:r>
              <a:rPr lang="en-US" sz="3600" dirty="0" smtClean="0"/>
              <a:t> </a:t>
            </a:r>
            <a:r>
              <a:rPr lang="en-US" sz="3600" dirty="0" err="1"/>
              <a:t>troškovi</a:t>
            </a:r>
            <a:r>
              <a:rPr lang="en-US" sz="3600" dirty="0"/>
              <a:t> </a:t>
            </a:r>
            <a:r>
              <a:rPr lang="en-US" sz="3600" dirty="0" err="1"/>
              <a:t>i</a:t>
            </a:r>
            <a:r>
              <a:rPr lang="en-US" sz="3600" dirty="0"/>
              <a:t> </a:t>
            </a:r>
            <a:r>
              <a:rPr lang="en-US" sz="3600" dirty="0" err="1"/>
              <a:t>usluge</a:t>
            </a:r>
            <a:r>
              <a:rPr lang="en-US" sz="3600" dirty="0"/>
              <a:t>, </a:t>
            </a:r>
            <a:endParaRPr lang="sr-Latn-ME" sz="3600" dirty="0" smtClean="0"/>
          </a:p>
          <a:p>
            <a:pPr algn="just"/>
            <a:r>
              <a:rPr lang="en-US" sz="3600" dirty="0" err="1" smtClean="0"/>
              <a:t>troškovi</a:t>
            </a:r>
            <a:r>
              <a:rPr lang="en-US" sz="3600" dirty="0" smtClean="0"/>
              <a:t> </a:t>
            </a:r>
            <a:r>
              <a:rPr lang="en-US" sz="3600" dirty="0" err="1"/>
              <a:t>osiguranja</a:t>
            </a:r>
            <a:r>
              <a:rPr lang="en-US" sz="3600" dirty="0"/>
              <a:t>, </a:t>
            </a:r>
            <a:endParaRPr lang="sr-Latn-ME" sz="3600" dirty="0" smtClean="0"/>
          </a:p>
          <a:p>
            <a:pPr algn="just"/>
            <a:r>
              <a:rPr lang="en-US" sz="3600" dirty="0" err="1" smtClean="0"/>
              <a:t>bankarske</a:t>
            </a:r>
            <a:r>
              <a:rPr lang="en-US" sz="3600" dirty="0" smtClean="0"/>
              <a:t> </a:t>
            </a:r>
            <a:r>
              <a:rPr lang="en-US" sz="3600" dirty="0" err="1"/>
              <a:t>usluge</a:t>
            </a:r>
            <a:r>
              <a:rPr lang="en-US" sz="3600" dirty="0"/>
              <a:t> </a:t>
            </a:r>
            <a:r>
              <a:rPr lang="sr-Latn-ME" sz="3600" dirty="0" smtClean="0"/>
              <a:t>i</a:t>
            </a:r>
            <a:r>
              <a:rPr lang="en-US" sz="3600" dirty="0" smtClean="0"/>
              <a:t> </a:t>
            </a:r>
            <a:r>
              <a:rPr lang="en-US" sz="3600" dirty="0" err="1"/>
              <a:t>ugovorene</a:t>
            </a:r>
            <a:r>
              <a:rPr lang="en-US" sz="3600" dirty="0"/>
              <a:t> </a:t>
            </a:r>
            <a:r>
              <a:rPr lang="en-US" sz="3600" dirty="0" err="1" smtClean="0"/>
              <a:t>usluge</a:t>
            </a:r>
            <a:r>
              <a:rPr lang="en-US" sz="3600" dirty="0" smtClean="0"/>
              <a:t>,</a:t>
            </a:r>
            <a:endParaRPr lang="sr-Latn-ME" sz="3600" dirty="0" smtClean="0"/>
          </a:p>
          <a:p>
            <a:pPr algn="just"/>
            <a:r>
              <a:rPr lang="en-US" sz="3600" dirty="0" smtClean="0"/>
              <a:t> </a:t>
            </a:r>
            <a:r>
              <a:rPr lang="en-US" sz="3600" dirty="0" err="1"/>
              <a:t>tekući</a:t>
            </a:r>
            <a:r>
              <a:rPr lang="en-US" sz="3600" dirty="0"/>
              <a:t> </a:t>
            </a:r>
            <a:r>
              <a:rPr lang="en-US" sz="3600" dirty="0" err="1" smtClean="0"/>
              <a:t>grantov</a:t>
            </a:r>
            <a:r>
              <a:rPr lang="sr-Latn-ME" sz="3600" dirty="0" smtClean="0"/>
              <a:t>i</a:t>
            </a:r>
            <a:r>
              <a:rPr lang="en-US" sz="3600" dirty="0" smtClean="0"/>
              <a:t>, </a:t>
            </a:r>
            <a:endParaRPr lang="sr-Latn-ME" sz="3600" dirty="0" smtClean="0"/>
          </a:p>
          <a:p>
            <a:pPr algn="just"/>
            <a:r>
              <a:rPr lang="en-US" sz="3600" dirty="0" err="1" smtClean="0"/>
              <a:t>kapitalni</a:t>
            </a:r>
            <a:r>
              <a:rPr lang="en-US" sz="3600" dirty="0" smtClean="0"/>
              <a:t> </a:t>
            </a:r>
            <a:r>
              <a:rPr lang="en-US" sz="3600" dirty="0" err="1" smtClean="0"/>
              <a:t>izdaci</a:t>
            </a:r>
            <a:r>
              <a:rPr lang="en-US" sz="3600" dirty="0"/>
              <a:t>, </a:t>
            </a:r>
            <a:endParaRPr lang="sr-Latn-ME" sz="3600" dirty="0" smtClean="0"/>
          </a:p>
          <a:p>
            <a:pPr algn="just"/>
            <a:r>
              <a:rPr lang="en-US" sz="3600" dirty="0" err="1" smtClean="0"/>
              <a:t>servisiranje</a:t>
            </a:r>
            <a:r>
              <a:rPr lang="en-US" sz="3600" dirty="0" smtClean="0"/>
              <a:t> </a:t>
            </a:r>
            <a:r>
              <a:rPr lang="en-US" sz="3600" dirty="0" err="1"/>
              <a:t>duga</a:t>
            </a:r>
            <a:r>
              <a:rPr lang="en-US" sz="3600" dirty="0"/>
              <a:t>, </a:t>
            </a:r>
            <a:endParaRPr lang="sr-Latn-ME" sz="3600" dirty="0" smtClean="0"/>
          </a:p>
          <a:p>
            <a:pPr algn="just"/>
            <a:r>
              <a:rPr lang="en-US" sz="3600" dirty="0" err="1" smtClean="0"/>
              <a:t>grantovi</a:t>
            </a:r>
            <a:r>
              <a:rPr lang="en-US" sz="3600" dirty="0" smtClean="0"/>
              <a:t> </a:t>
            </a:r>
            <a:r>
              <a:rPr lang="en-US" sz="3600" dirty="0" err="1"/>
              <a:t>koji</a:t>
            </a:r>
            <a:r>
              <a:rPr lang="en-US" sz="3600" dirty="0"/>
              <a:t> se </a:t>
            </a:r>
            <a:r>
              <a:rPr lang="en-US" sz="3600" dirty="0" err="1"/>
              <a:t>dodjeljuju</a:t>
            </a:r>
            <a:r>
              <a:rPr lang="en-US" sz="3600" dirty="0"/>
              <a:t> </a:t>
            </a:r>
            <a:r>
              <a:rPr lang="en-US" sz="3600" dirty="0" err="1"/>
              <a:t>ostalim</a:t>
            </a:r>
            <a:r>
              <a:rPr lang="en-US" sz="3600" dirty="0"/>
              <a:t> </a:t>
            </a:r>
            <a:r>
              <a:rPr lang="en-US" sz="3600" dirty="0" err="1"/>
              <a:t>nivoima</a:t>
            </a:r>
            <a:r>
              <a:rPr lang="en-US" sz="3600" dirty="0"/>
              <a:t> </a:t>
            </a:r>
            <a:r>
              <a:rPr lang="en-US" sz="3600" dirty="0" err="1"/>
              <a:t>vlasti</a:t>
            </a:r>
            <a:r>
              <a:rPr lang="en-US" sz="3600" dirty="0"/>
              <a:t>, </a:t>
            </a:r>
            <a:r>
              <a:rPr lang="en-US" sz="3600" dirty="0" err="1"/>
              <a:t>subvencije</a:t>
            </a:r>
            <a:r>
              <a:rPr lang="en-US" sz="3600" dirty="0"/>
              <a:t> </a:t>
            </a:r>
            <a:r>
              <a:rPr lang="sr-Latn-ME" sz="3600" dirty="0" smtClean="0"/>
              <a:t>i</a:t>
            </a:r>
            <a:r>
              <a:rPr lang="en-US" sz="3600" dirty="0" smtClean="0"/>
              <a:t> </a:t>
            </a:r>
            <a:r>
              <a:rPr lang="en-US" sz="3600" dirty="0" err="1"/>
              <a:t>donacije</a:t>
            </a:r>
            <a:r>
              <a:rPr lang="en-US" sz="3600" dirty="0"/>
              <a:t>.</a:t>
            </a:r>
          </a:p>
          <a:p>
            <a:endParaRPr lang="en-US" dirty="0"/>
          </a:p>
          <a:p>
            <a:endParaRPr lang="en-US" dirty="0"/>
          </a:p>
        </p:txBody>
      </p:sp>
    </p:spTree>
    <p:extLst>
      <p:ext uri="{BB962C8B-B14F-4D97-AF65-F5344CB8AC3E}">
        <p14:creationId xmlns:p14="http://schemas.microsoft.com/office/powerpoint/2010/main" val="99042410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Sastavljanje</a:t>
            </a:r>
            <a:r>
              <a:rPr lang="en-US" b="1" dirty="0" smtClean="0"/>
              <a:t> </a:t>
            </a:r>
            <a:r>
              <a:rPr lang="en-US" b="1" dirty="0" err="1" smtClean="0"/>
              <a:t>okvirnog</a:t>
            </a:r>
            <a:r>
              <a:rPr lang="en-US" b="1" dirty="0" smtClean="0"/>
              <a:t> </a:t>
            </a:r>
            <a:r>
              <a:rPr lang="en-US" b="1" dirty="0" err="1" smtClean="0"/>
              <a:t>budžeta</a:t>
            </a:r>
            <a:r>
              <a:rPr lang="en-US" b="1" i="1" dirty="0" smtClean="0"/>
              <a:t/>
            </a:r>
            <a:br>
              <a:rPr lang="en-US" b="1" i="1" dirty="0" smtClean="0"/>
            </a:br>
            <a:endParaRPr lang="en-US" dirty="0"/>
          </a:p>
        </p:txBody>
      </p:sp>
      <p:sp>
        <p:nvSpPr>
          <p:cNvPr id="3" name="Content Placeholder 2"/>
          <p:cNvSpPr>
            <a:spLocks noGrp="1"/>
          </p:cNvSpPr>
          <p:nvPr>
            <p:ph idx="1"/>
          </p:nvPr>
        </p:nvSpPr>
        <p:spPr>
          <a:xfrm>
            <a:off x="838200" y="1097280"/>
            <a:ext cx="10515600" cy="5079683"/>
          </a:xfrm>
        </p:spPr>
        <p:txBody>
          <a:bodyPr>
            <a:normAutofit/>
          </a:bodyPr>
          <a:lstStyle/>
          <a:p>
            <a:pPr marL="0" indent="0">
              <a:buNone/>
            </a:pPr>
            <a:r>
              <a:rPr lang="en-US" sz="3600" b="1" dirty="0" err="1" smtClean="0"/>
              <a:t>Dokument</a:t>
            </a:r>
            <a:r>
              <a:rPr lang="en-US" sz="3600" b="1" dirty="0" smtClean="0"/>
              <a:t> </a:t>
            </a:r>
            <a:r>
              <a:rPr lang="en-US" sz="3600" b="1" dirty="0" err="1"/>
              <a:t>okvirnog</a:t>
            </a:r>
            <a:r>
              <a:rPr lang="en-US" sz="3600" b="1" dirty="0"/>
              <a:t> </a:t>
            </a:r>
            <a:r>
              <a:rPr lang="en-US" sz="3600" b="1" dirty="0" err="1"/>
              <a:t>budžeta</a:t>
            </a:r>
            <a:endParaRPr lang="en-US" sz="3600" b="1" dirty="0"/>
          </a:p>
          <a:p>
            <a:pPr algn="just"/>
            <a:r>
              <a:rPr lang="en-US" sz="3600" b="1" dirty="0"/>
              <a:t> </a:t>
            </a:r>
            <a:r>
              <a:rPr lang="en-US" sz="3600" dirty="0" err="1" smtClean="0"/>
              <a:t>Upravljanje</a:t>
            </a:r>
            <a:r>
              <a:rPr lang="en-US" sz="3600" dirty="0" smtClean="0"/>
              <a:t> </a:t>
            </a:r>
            <a:r>
              <a:rPr lang="en-US" sz="3600" dirty="0" err="1"/>
              <a:t>i</a:t>
            </a:r>
            <a:r>
              <a:rPr lang="en-US" sz="3600" dirty="0"/>
              <a:t> </a:t>
            </a:r>
            <a:r>
              <a:rPr lang="en-US" sz="3600" dirty="0" err="1"/>
              <a:t>izrada</a:t>
            </a:r>
            <a:r>
              <a:rPr lang="en-US" sz="3600" dirty="0"/>
              <a:t> </a:t>
            </a:r>
            <a:r>
              <a:rPr lang="en-US" sz="3600" dirty="0" err="1"/>
              <a:t>budžeta</a:t>
            </a:r>
            <a:r>
              <a:rPr lang="en-US" sz="3600" dirty="0"/>
              <a:t> se </a:t>
            </a:r>
            <a:r>
              <a:rPr lang="en-US" sz="3600" dirty="0" err="1"/>
              <a:t>zasniva</a:t>
            </a:r>
            <a:r>
              <a:rPr lang="en-US" sz="3600" dirty="0"/>
              <a:t> </a:t>
            </a:r>
            <a:r>
              <a:rPr lang="en-US" sz="3600" dirty="0" err="1"/>
              <a:t>na</a:t>
            </a:r>
            <a:r>
              <a:rPr lang="en-US" sz="3600" dirty="0"/>
              <a:t> DOB</a:t>
            </a:r>
            <a:r>
              <a:rPr lang="hr-HR" sz="3600" dirty="0"/>
              <a:t>-</a:t>
            </a:r>
            <a:r>
              <a:rPr lang="en-US" sz="3600" dirty="0"/>
              <a:t>u (</a:t>
            </a:r>
            <a:r>
              <a:rPr lang="en-US" sz="3600" dirty="0" err="1"/>
              <a:t>dokument</a:t>
            </a:r>
            <a:r>
              <a:rPr lang="en-US" sz="3600" dirty="0"/>
              <a:t> </a:t>
            </a:r>
            <a:r>
              <a:rPr lang="en-US" sz="3600" dirty="0" err="1"/>
              <a:t>okvirnog</a:t>
            </a:r>
            <a:r>
              <a:rPr lang="en-US" sz="3600" dirty="0"/>
              <a:t> </a:t>
            </a:r>
            <a:r>
              <a:rPr lang="en-US" sz="3600" dirty="0" err="1"/>
              <a:t>budžeta</a:t>
            </a:r>
            <a:r>
              <a:rPr lang="en-US" sz="3600" dirty="0"/>
              <a:t>) </a:t>
            </a:r>
            <a:r>
              <a:rPr lang="en-US" sz="3600" dirty="0" err="1"/>
              <a:t>koji</a:t>
            </a:r>
            <a:r>
              <a:rPr lang="en-US" sz="3600" dirty="0"/>
              <a:t> </a:t>
            </a:r>
            <a:r>
              <a:rPr lang="en-US" sz="3600" dirty="0" err="1"/>
              <a:t>predstavlja</a:t>
            </a:r>
            <a:r>
              <a:rPr lang="en-US" sz="3600" dirty="0"/>
              <a:t> </a:t>
            </a:r>
            <a:r>
              <a:rPr lang="en-US" sz="3600" dirty="0" err="1"/>
              <a:t>preliminarni</a:t>
            </a:r>
            <a:r>
              <a:rPr lang="en-US" sz="3600" dirty="0"/>
              <a:t> </a:t>
            </a:r>
            <a:r>
              <a:rPr lang="en-US" sz="3600" dirty="0" err="1"/>
              <a:t>nacrt</a:t>
            </a:r>
            <a:r>
              <a:rPr lang="en-US" sz="3600" dirty="0"/>
              <a:t> </a:t>
            </a:r>
            <a:r>
              <a:rPr lang="en-US" sz="3600" dirty="0" err="1"/>
              <a:t>proračuna</a:t>
            </a:r>
            <a:r>
              <a:rPr lang="en-US" sz="3600" dirty="0"/>
              <a:t> </a:t>
            </a:r>
            <a:r>
              <a:rPr lang="en-US" sz="3600" dirty="0" err="1"/>
              <a:t>institucija</a:t>
            </a:r>
            <a:r>
              <a:rPr lang="en-US" sz="3600" dirty="0"/>
              <a:t> </a:t>
            </a:r>
            <a:r>
              <a:rPr lang="en-US" sz="3600" dirty="0" err="1"/>
              <a:t>za</a:t>
            </a:r>
            <a:r>
              <a:rPr lang="en-US" sz="3600" dirty="0"/>
              <a:t> </a:t>
            </a:r>
            <a:r>
              <a:rPr lang="en-US" sz="3600" dirty="0" err="1"/>
              <a:t>fiskalnu</a:t>
            </a:r>
            <a:r>
              <a:rPr lang="en-US" sz="3600" dirty="0"/>
              <a:t> </a:t>
            </a:r>
            <a:r>
              <a:rPr lang="en-US" sz="3600" dirty="0" err="1"/>
              <a:t>godinu</a:t>
            </a:r>
            <a:r>
              <a:rPr lang="en-US" sz="3600" dirty="0"/>
              <a:t> </a:t>
            </a:r>
            <a:r>
              <a:rPr lang="en-US" sz="3600" dirty="0" err="1"/>
              <a:t>zajedno</a:t>
            </a:r>
            <a:r>
              <a:rPr lang="en-US" sz="3600" dirty="0"/>
              <a:t> </a:t>
            </a:r>
            <a:r>
              <a:rPr lang="en-US" sz="3600" dirty="0" err="1"/>
              <a:t>sa</a:t>
            </a:r>
            <a:r>
              <a:rPr lang="en-US" sz="3600" dirty="0"/>
              <a:t> </a:t>
            </a:r>
            <a:r>
              <a:rPr lang="en-US" sz="3600" dirty="0" err="1"/>
              <a:t>okvirnim</a:t>
            </a:r>
            <a:r>
              <a:rPr lang="en-US" sz="3600" dirty="0"/>
              <a:t> </a:t>
            </a:r>
            <a:r>
              <a:rPr lang="en-US" sz="3600" dirty="0" err="1"/>
              <a:t>planovima</a:t>
            </a:r>
            <a:r>
              <a:rPr lang="en-US" sz="3600" dirty="0"/>
              <a:t> </a:t>
            </a:r>
            <a:r>
              <a:rPr lang="en-US" sz="3600" dirty="0" err="1"/>
              <a:t>za</a:t>
            </a:r>
            <a:r>
              <a:rPr lang="en-US" sz="3600" dirty="0"/>
              <a:t> </a:t>
            </a:r>
            <a:r>
              <a:rPr lang="en-US" sz="3600" dirty="0" err="1"/>
              <a:t>naredne</a:t>
            </a:r>
            <a:r>
              <a:rPr lang="en-US" sz="3600" dirty="0"/>
              <a:t> </a:t>
            </a:r>
            <a:r>
              <a:rPr lang="en-US" sz="3600" dirty="0" err="1"/>
              <a:t>dvije</a:t>
            </a:r>
            <a:r>
              <a:rPr lang="en-US" sz="3600" dirty="0"/>
              <a:t> </a:t>
            </a:r>
            <a:r>
              <a:rPr lang="en-US" sz="3600" dirty="0" err="1"/>
              <a:t>godine</a:t>
            </a:r>
            <a:r>
              <a:rPr lang="en-US" sz="3600" dirty="0"/>
              <a:t>. </a:t>
            </a:r>
            <a:endParaRPr lang="sr-Latn-ME" sz="3600" dirty="0" smtClean="0"/>
          </a:p>
          <a:p>
            <a:endParaRPr lang="en-US" dirty="0"/>
          </a:p>
        </p:txBody>
      </p:sp>
    </p:spTree>
    <p:extLst>
      <p:ext uri="{BB962C8B-B14F-4D97-AF65-F5344CB8AC3E}">
        <p14:creationId xmlns:p14="http://schemas.microsoft.com/office/powerpoint/2010/main" val="2183315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9994" y="379828"/>
            <a:ext cx="10523806" cy="5797135"/>
          </a:xfrm>
        </p:spPr>
        <p:txBody>
          <a:bodyPr>
            <a:normAutofit/>
          </a:bodyPr>
          <a:lstStyle/>
          <a:p>
            <a:pPr lvl="0" algn="just"/>
            <a:r>
              <a:rPr lang="en-US" sz="3600" dirty="0" err="1"/>
              <a:t>Obavezno</a:t>
            </a:r>
            <a:r>
              <a:rPr lang="en-US" sz="3600" dirty="0"/>
              <a:t> </a:t>
            </a:r>
            <a:r>
              <a:rPr lang="en-US" sz="3600" dirty="0" err="1"/>
              <a:t>prethodno</a:t>
            </a:r>
            <a:r>
              <a:rPr lang="en-US" sz="3600" dirty="0"/>
              <a:t> </a:t>
            </a:r>
            <a:r>
              <a:rPr lang="en-US" sz="3600" dirty="0" err="1"/>
              <a:t>usvajanje</a:t>
            </a:r>
            <a:r>
              <a:rPr lang="en-US" sz="3600" dirty="0"/>
              <a:t> </a:t>
            </a:r>
            <a:r>
              <a:rPr lang="en-US" sz="3600" dirty="0" err="1"/>
              <a:t>budžeta</a:t>
            </a:r>
            <a:r>
              <a:rPr lang="en-US" sz="3600" dirty="0"/>
              <a:t> </a:t>
            </a:r>
            <a:r>
              <a:rPr lang="en-US" sz="3600" dirty="0" err="1"/>
              <a:t>vrši</a:t>
            </a:r>
            <a:r>
              <a:rPr lang="en-US" sz="3600" dirty="0"/>
              <a:t> se </a:t>
            </a:r>
            <a:r>
              <a:rPr lang="en-US" sz="3600" dirty="0" err="1"/>
              <a:t>prije</a:t>
            </a:r>
            <a:r>
              <a:rPr lang="en-US" sz="3600" dirty="0"/>
              <a:t> </a:t>
            </a:r>
            <a:r>
              <a:rPr lang="en-US" sz="3600" dirty="0" err="1"/>
              <a:t>početka</a:t>
            </a:r>
            <a:r>
              <a:rPr lang="en-US" sz="3600" dirty="0"/>
              <a:t> </a:t>
            </a:r>
            <a:r>
              <a:rPr lang="en-US" sz="3600" dirty="0" err="1"/>
              <a:t>budžetske</a:t>
            </a:r>
            <a:r>
              <a:rPr lang="en-US" sz="3600" dirty="0"/>
              <a:t> </a:t>
            </a:r>
            <a:r>
              <a:rPr lang="en-US" sz="3600" dirty="0" err="1"/>
              <a:t>godine</a:t>
            </a:r>
            <a:r>
              <a:rPr lang="en-US" sz="3600" dirty="0"/>
              <a:t> </a:t>
            </a:r>
            <a:r>
              <a:rPr lang="en-US" sz="3600" dirty="0" err="1"/>
              <a:t>ili</a:t>
            </a:r>
            <a:r>
              <a:rPr lang="en-US" sz="3600" dirty="0"/>
              <a:t> se </a:t>
            </a:r>
            <a:r>
              <a:rPr lang="en-US" sz="3600" dirty="0" err="1"/>
              <a:t>usvaja</a:t>
            </a:r>
            <a:r>
              <a:rPr lang="en-US" sz="3600" dirty="0"/>
              <a:t> plan </a:t>
            </a:r>
            <a:r>
              <a:rPr lang="en-US" sz="3600" dirty="0" err="1"/>
              <a:t>privremenog</a:t>
            </a:r>
            <a:r>
              <a:rPr lang="en-US" sz="3600" dirty="0"/>
              <a:t> </a:t>
            </a:r>
            <a:r>
              <a:rPr lang="en-US" sz="3600" dirty="0" err="1"/>
              <a:t>finansiranja</a:t>
            </a:r>
            <a:r>
              <a:rPr lang="en-US" sz="3600" dirty="0"/>
              <a:t> </a:t>
            </a:r>
            <a:r>
              <a:rPr lang="en-US" sz="3600" dirty="0" err="1"/>
              <a:t>uz</a:t>
            </a:r>
            <a:r>
              <a:rPr lang="en-US" sz="3600" dirty="0"/>
              <a:t> </a:t>
            </a:r>
            <a:r>
              <a:rPr lang="en-US" sz="3600" dirty="0" err="1"/>
              <a:t>odobravanje</a:t>
            </a:r>
            <a:r>
              <a:rPr lang="en-US" sz="3600" dirty="0"/>
              <a:t> </a:t>
            </a:r>
            <a:r>
              <a:rPr lang="en-US" sz="3600" dirty="0" err="1"/>
              <a:t>prestavničkog</a:t>
            </a:r>
            <a:r>
              <a:rPr lang="en-US" sz="3600" dirty="0"/>
              <a:t> </a:t>
            </a:r>
            <a:r>
              <a:rPr lang="en-US" sz="3600" dirty="0" err="1"/>
              <a:t>tijela</a:t>
            </a:r>
            <a:r>
              <a:rPr lang="en-US" sz="3600" dirty="0"/>
              <a:t> (organa).</a:t>
            </a:r>
          </a:p>
          <a:p>
            <a:pPr lvl="0" algn="just"/>
            <a:r>
              <a:rPr lang="it-IT" sz="3600" dirty="0"/>
              <a:t>U budžetu su specificirani prihodi i rashodi, grupisani po vrsti i svrsi korištenja.</a:t>
            </a:r>
            <a:endParaRPr lang="en-US" sz="3600" dirty="0"/>
          </a:p>
          <a:p>
            <a:pPr algn="just"/>
            <a:r>
              <a:rPr lang="en-US" sz="3600" dirty="0" err="1"/>
              <a:t>Sasatvani</a:t>
            </a:r>
            <a:r>
              <a:rPr lang="en-US" sz="3600" dirty="0"/>
              <a:t> </a:t>
            </a:r>
            <a:r>
              <a:rPr lang="en-US" sz="3600" dirty="0" err="1"/>
              <a:t>dio</a:t>
            </a:r>
            <a:r>
              <a:rPr lang="en-US" sz="3600" dirty="0"/>
              <a:t> </a:t>
            </a:r>
            <a:r>
              <a:rPr lang="en-US" sz="3600" dirty="0" err="1"/>
              <a:t>budžeta</a:t>
            </a:r>
            <a:r>
              <a:rPr lang="en-US" sz="3600" dirty="0"/>
              <a:t> </a:t>
            </a:r>
            <a:r>
              <a:rPr lang="en-US" sz="3600" dirty="0" err="1"/>
              <a:t>su</a:t>
            </a:r>
            <a:r>
              <a:rPr lang="en-US" sz="3600" dirty="0"/>
              <a:t> </a:t>
            </a:r>
            <a:r>
              <a:rPr lang="en-US" sz="3600" dirty="0" err="1"/>
              <a:t>odredbe</a:t>
            </a:r>
            <a:r>
              <a:rPr lang="en-US" sz="3600" dirty="0"/>
              <a:t> </a:t>
            </a:r>
            <a:r>
              <a:rPr lang="en-US" sz="3600" dirty="0" err="1"/>
              <a:t>koje</a:t>
            </a:r>
            <a:r>
              <a:rPr lang="en-US" sz="3600" dirty="0"/>
              <a:t> se </a:t>
            </a:r>
            <a:r>
              <a:rPr lang="en-US" sz="3600" dirty="0" err="1"/>
              <a:t>odnose</a:t>
            </a:r>
            <a:r>
              <a:rPr lang="en-US" sz="3600" dirty="0"/>
              <a:t> </a:t>
            </a:r>
            <a:r>
              <a:rPr lang="en-US" sz="3600" dirty="0" err="1"/>
              <a:t>na</a:t>
            </a:r>
            <a:r>
              <a:rPr lang="en-US" sz="3600" dirty="0"/>
              <a:t> </a:t>
            </a:r>
            <a:r>
              <a:rPr lang="en-US" sz="3600" dirty="0" err="1"/>
              <a:t>izvršenje</a:t>
            </a:r>
            <a:r>
              <a:rPr lang="en-US" sz="3600" dirty="0"/>
              <a:t> </a:t>
            </a:r>
            <a:r>
              <a:rPr lang="en-US" sz="3600" dirty="0" err="1" smtClean="0"/>
              <a:t>budžeta</a:t>
            </a:r>
            <a:r>
              <a:rPr lang="sr-Latn-ME" sz="3600" dirty="0" smtClean="0"/>
              <a:t>,</a:t>
            </a:r>
            <a:r>
              <a:rPr lang="en-US" sz="3600" dirty="0" smtClean="0"/>
              <a:t> </a:t>
            </a:r>
            <a:r>
              <a:rPr lang="en-US" sz="3600" dirty="0"/>
              <a:t>a </a:t>
            </a:r>
            <a:r>
              <a:rPr lang="en-US" sz="3600" dirty="0" err="1"/>
              <a:t>koje</a:t>
            </a:r>
            <a:r>
              <a:rPr lang="en-US" sz="3600" dirty="0"/>
              <a:t> </a:t>
            </a:r>
            <a:r>
              <a:rPr lang="en-US" sz="3600" dirty="0" err="1"/>
              <a:t>imaju</a:t>
            </a:r>
            <a:r>
              <a:rPr lang="en-US" sz="3600" dirty="0"/>
              <a:t> </a:t>
            </a:r>
            <a:r>
              <a:rPr lang="en-US" sz="3600" dirty="0" err="1"/>
              <a:t>zakonsku</a:t>
            </a:r>
            <a:r>
              <a:rPr lang="en-US" sz="3600" dirty="0"/>
              <a:t> </a:t>
            </a:r>
            <a:r>
              <a:rPr lang="en-US" sz="3600" dirty="0" err="1" smtClean="0"/>
              <a:t>formu</a:t>
            </a:r>
            <a:r>
              <a:rPr lang="sr-Latn-ME" sz="3600" dirty="0" smtClean="0"/>
              <a:t>.</a:t>
            </a:r>
            <a:endParaRPr lang="en-US" sz="3600" dirty="0"/>
          </a:p>
        </p:txBody>
      </p:sp>
    </p:spTree>
    <p:extLst>
      <p:ext uri="{BB962C8B-B14F-4D97-AF65-F5344CB8AC3E}">
        <p14:creationId xmlns:p14="http://schemas.microsoft.com/office/powerpoint/2010/main" val="95013117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1520" y="956603"/>
            <a:ext cx="10622280" cy="5220360"/>
          </a:xfrm>
        </p:spPr>
        <p:txBody>
          <a:bodyPr>
            <a:normAutofit lnSpcReduction="10000"/>
          </a:bodyPr>
          <a:lstStyle/>
          <a:p>
            <a:pPr algn="just"/>
            <a:r>
              <a:rPr lang="en-US" sz="3600" dirty="0" err="1"/>
              <a:t>Ključni</a:t>
            </a:r>
            <a:r>
              <a:rPr lang="en-US" sz="3600" dirty="0"/>
              <a:t> </a:t>
            </a:r>
            <a:r>
              <a:rPr lang="en-US" sz="3600" dirty="0" err="1"/>
              <a:t>cilj</a:t>
            </a:r>
            <a:r>
              <a:rPr lang="en-US" sz="3600" dirty="0"/>
              <a:t> DOB</a:t>
            </a:r>
            <a:r>
              <a:rPr lang="hr-HR" sz="3600" dirty="0"/>
              <a:t>-a</a:t>
            </a:r>
            <a:r>
              <a:rPr lang="en-US" sz="3600" dirty="0"/>
              <a:t> je da </a:t>
            </a:r>
            <a:r>
              <a:rPr lang="en-US" sz="3600" dirty="0" err="1"/>
              <a:t>postavi</a:t>
            </a:r>
            <a:r>
              <a:rPr lang="en-US" sz="3600" dirty="0"/>
              <a:t> </a:t>
            </a:r>
            <a:r>
              <a:rPr lang="en-US" sz="3600" dirty="0" err="1"/>
              <a:t>makroekonomske</a:t>
            </a:r>
            <a:r>
              <a:rPr lang="en-US" sz="3600" dirty="0"/>
              <a:t>, </a:t>
            </a:r>
            <a:r>
              <a:rPr lang="en-US" sz="3600" dirty="0" err="1"/>
              <a:t>fiskalne</a:t>
            </a:r>
            <a:r>
              <a:rPr lang="en-US" sz="3600" dirty="0"/>
              <a:t> </a:t>
            </a:r>
            <a:r>
              <a:rPr lang="en-US" sz="3600" dirty="0" err="1"/>
              <a:t>i</a:t>
            </a:r>
            <a:r>
              <a:rPr lang="en-US" sz="3600" dirty="0"/>
              <a:t> </a:t>
            </a:r>
            <a:r>
              <a:rPr lang="en-US" sz="3600" dirty="0" err="1"/>
              <a:t>sektorske</a:t>
            </a:r>
            <a:r>
              <a:rPr lang="en-US" sz="3600" dirty="0"/>
              <a:t> (</a:t>
            </a:r>
            <a:r>
              <a:rPr lang="en-US" sz="3600" dirty="0" err="1"/>
              <a:t>razvojne</a:t>
            </a:r>
            <a:r>
              <a:rPr lang="en-US" sz="3600" dirty="0"/>
              <a:t>) </a:t>
            </a:r>
            <a:r>
              <a:rPr lang="en-US" sz="3600" dirty="0" err="1"/>
              <a:t>politike</a:t>
            </a:r>
            <a:r>
              <a:rPr lang="en-US" sz="3600" dirty="0"/>
              <a:t> u </a:t>
            </a:r>
            <a:r>
              <a:rPr lang="en-US" sz="3600" dirty="0" err="1"/>
              <a:t>centar</a:t>
            </a:r>
            <a:r>
              <a:rPr lang="en-US" sz="3600" dirty="0"/>
              <a:t> </a:t>
            </a:r>
            <a:r>
              <a:rPr lang="en-US" sz="3600" dirty="0" err="1"/>
              <a:t>procesa</a:t>
            </a:r>
            <a:r>
              <a:rPr lang="en-US" sz="3600" dirty="0"/>
              <a:t> </a:t>
            </a:r>
            <a:r>
              <a:rPr lang="en-US" sz="3600" dirty="0" err="1"/>
              <a:t>planiranja</a:t>
            </a:r>
            <a:r>
              <a:rPr lang="en-US" sz="3600" dirty="0"/>
              <a:t> </a:t>
            </a:r>
            <a:r>
              <a:rPr lang="en-US" sz="3600" dirty="0" err="1"/>
              <a:t>i</a:t>
            </a:r>
            <a:r>
              <a:rPr lang="en-US" sz="3600" dirty="0"/>
              <a:t> </a:t>
            </a:r>
            <a:r>
              <a:rPr lang="en-US" sz="3600" dirty="0" err="1"/>
              <a:t>izrade</a:t>
            </a:r>
            <a:r>
              <a:rPr lang="en-US" sz="3600" dirty="0"/>
              <a:t> </a:t>
            </a:r>
            <a:r>
              <a:rPr lang="en-US" sz="3600" dirty="0" err="1"/>
              <a:t>proračuna</a:t>
            </a:r>
            <a:r>
              <a:rPr lang="en-US" sz="3600" dirty="0"/>
              <a:t>.</a:t>
            </a:r>
            <a:r>
              <a:rPr lang="en-US" sz="3600" baseline="30000" dirty="0"/>
              <a:t> </a:t>
            </a:r>
            <a:endParaRPr lang="en-US" sz="3600" dirty="0"/>
          </a:p>
          <a:p>
            <a:pPr algn="just"/>
            <a:r>
              <a:rPr lang="en-US" sz="3600" dirty="0" err="1"/>
              <a:t>Vijeće</a:t>
            </a:r>
            <a:r>
              <a:rPr lang="en-US" sz="3600" dirty="0"/>
              <a:t> </a:t>
            </a:r>
            <a:r>
              <a:rPr lang="en-US" sz="3600" dirty="0" err="1"/>
              <a:t>ministara</a:t>
            </a:r>
            <a:r>
              <a:rPr lang="en-US" sz="3600" dirty="0"/>
              <a:t> BIH </a:t>
            </a:r>
            <a:r>
              <a:rPr lang="en-US" sz="3600" dirty="0" err="1"/>
              <a:t>određuje</a:t>
            </a:r>
            <a:r>
              <a:rPr lang="en-US" sz="3600" dirty="0"/>
              <a:t> period </a:t>
            </a:r>
            <a:r>
              <a:rPr lang="en-US" sz="3600" dirty="0" err="1"/>
              <a:t>za</a:t>
            </a:r>
            <a:r>
              <a:rPr lang="en-US" sz="3600" dirty="0"/>
              <a:t> </a:t>
            </a:r>
            <a:r>
              <a:rPr lang="en-US" sz="3600" dirty="0" err="1"/>
              <a:t>razmatranje</a:t>
            </a:r>
            <a:r>
              <a:rPr lang="en-US" sz="3600" dirty="0"/>
              <a:t> </a:t>
            </a:r>
            <a:r>
              <a:rPr lang="en-US" sz="3600" dirty="0" err="1"/>
              <a:t>i</a:t>
            </a:r>
            <a:r>
              <a:rPr lang="en-US" sz="3600" dirty="0"/>
              <a:t> </a:t>
            </a:r>
            <a:r>
              <a:rPr lang="en-US" sz="3600" dirty="0" err="1"/>
              <a:t>odobravanje</a:t>
            </a:r>
            <a:r>
              <a:rPr lang="en-US" sz="3600" dirty="0"/>
              <a:t> DOB</a:t>
            </a:r>
            <a:r>
              <a:rPr lang="hr-HR" sz="3600" dirty="0"/>
              <a:t>-a, ali najkasnije do 30. juna tekuće </a:t>
            </a:r>
            <a:r>
              <a:rPr lang="hr-HR" sz="3600" dirty="0" smtClean="0"/>
              <a:t>godine.</a:t>
            </a:r>
          </a:p>
          <a:p>
            <a:pPr algn="just"/>
            <a:r>
              <a:rPr lang="hr-HR" sz="3600" dirty="0" smtClean="0"/>
              <a:t> </a:t>
            </a:r>
            <a:r>
              <a:rPr lang="hr-HR" sz="3600" dirty="0"/>
              <a:t>Dokument okvirnog budžeta obavezno se podnosi Vijeću ministara radi konsultacije za narednu godinu.</a:t>
            </a:r>
            <a:r>
              <a:rPr lang="hr-HR" sz="3600" baseline="30000" dirty="0"/>
              <a:t> </a:t>
            </a:r>
          </a:p>
          <a:p>
            <a:pPr algn="just"/>
            <a:r>
              <a:rPr lang="bs-Latn-BA" sz="3600" dirty="0"/>
              <a:t>Dokument okvirnog proračuna za period od 2008 do 2010 </a:t>
            </a:r>
            <a:r>
              <a:rPr lang="bs-Latn-BA" sz="3600" dirty="0" smtClean="0"/>
              <a:t>godine.</a:t>
            </a:r>
            <a:endParaRPr lang="en-US" sz="3600" dirty="0"/>
          </a:p>
          <a:p>
            <a:endParaRPr lang="en-US" dirty="0"/>
          </a:p>
        </p:txBody>
      </p:sp>
    </p:spTree>
    <p:extLst>
      <p:ext uri="{BB962C8B-B14F-4D97-AF65-F5344CB8AC3E}">
        <p14:creationId xmlns:p14="http://schemas.microsoft.com/office/powerpoint/2010/main" val="75420146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Cirkularno pismo budžetskim korisnicima</a:t>
            </a:r>
            <a:endParaRPr lang="en-US" dirty="0"/>
          </a:p>
        </p:txBody>
      </p:sp>
      <p:sp>
        <p:nvSpPr>
          <p:cNvPr id="3" name="Content Placeholder 2"/>
          <p:cNvSpPr>
            <a:spLocks noGrp="1"/>
          </p:cNvSpPr>
          <p:nvPr>
            <p:ph idx="1"/>
          </p:nvPr>
        </p:nvSpPr>
        <p:spPr>
          <a:xfrm>
            <a:off x="838200" y="1350498"/>
            <a:ext cx="10515600" cy="4826465"/>
          </a:xfrm>
        </p:spPr>
        <p:txBody>
          <a:bodyPr/>
          <a:lstStyle/>
          <a:p>
            <a:pPr marL="0" indent="0" algn="just">
              <a:buNone/>
            </a:pPr>
            <a:r>
              <a:rPr lang="hr-HR" b="1" dirty="0" smtClean="0"/>
              <a:t> </a:t>
            </a:r>
            <a:r>
              <a:rPr lang="hr-HR" sz="3600" dirty="0" smtClean="0"/>
              <a:t>Cirkularno </a:t>
            </a:r>
            <a:r>
              <a:rPr lang="hr-HR" sz="3600" dirty="0"/>
              <a:t>pismo budžetskim korisnicima je dokumenat koji sadrži uputstva, odnosno smjernice budžetskim korisnicima u kreiranju zahtjeva za dodjelu budžetskih sredstava, rokove do kojih se zahtjeva treba dostaviti, kao i ograničenja u pogledu potrošnje.</a:t>
            </a:r>
            <a:endParaRPr lang="en-US" sz="3600" dirty="0"/>
          </a:p>
          <a:p>
            <a:pPr algn="just"/>
            <a:r>
              <a:rPr lang="hr-HR" sz="3600" dirty="0"/>
              <a:t>Cirkularno pismo sadrži osnovni sadržaj DOB-a kao i indikativnu gornju granicu rashoda za narednu godinu, a dostavlja se od strane Ministarstvo finansija i trezora.</a:t>
            </a:r>
            <a:endParaRPr lang="en-US" sz="3600" dirty="0"/>
          </a:p>
          <a:p>
            <a:endParaRPr lang="en-US" dirty="0"/>
          </a:p>
        </p:txBody>
      </p:sp>
    </p:spTree>
    <p:extLst>
      <p:ext uri="{BB962C8B-B14F-4D97-AF65-F5344CB8AC3E}">
        <p14:creationId xmlns:p14="http://schemas.microsoft.com/office/powerpoint/2010/main" val="57810368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Podnošenje budžetskog zahtjeva</a:t>
            </a:r>
            <a:r>
              <a:rPr lang="en-US" b="1" dirty="0" smtClean="0"/>
              <a:t/>
            </a:r>
            <a:br>
              <a:rPr lang="en-US" b="1" dirty="0" smtClean="0"/>
            </a:br>
            <a:endParaRPr lang="en-US" dirty="0"/>
          </a:p>
        </p:txBody>
      </p:sp>
      <p:sp>
        <p:nvSpPr>
          <p:cNvPr id="3" name="Content Placeholder 2"/>
          <p:cNvSpPr>
            <a:spLocks noGrp="1"/>
          </p:cNvSpPr>
          <p:nvPr>
            <p:ph idx="1"/>
          </p:nvPr>
        </p:nvSpPr>
        <p:spPr>
          <a:xfrm>
            <a:off x="731520" y="1153551"/>
            <a:ext cx="10622280" cy="5023412"/>
          </a:xfrm>
        </p:spPr>
        <p:txBody>
          <a:bodyPr>
            <a:normAutofit/>
          </a:bodyPr>
          <a:lstStyle/>
          <a:p>
            <a:pPr algn="just"/>
            <a:r>
              <a:rPr lang="en-US" sz="3600" dirty="0" err="1" smtClean="0"/>
              <a:t>Uz</a:t>
            </a:r>
            <a:r>
              <a:rPr lang="en-US" sz="3600" dirty="0" smtClean="0"/>
              <a:t> </a:t>
            </a:r>
            <a:r>
              <a:rPr lang="en-US" sz="3600" dirty="0" err="1"/>
              <a:t>procjene</a:t>
            </a:r>
            <a:r>
              <a:rPr lang="en-US" sz="3600" dirty="0"/>
              <a:t> </a:t>
            </a:r>
            <a:r>
              <a:rPr lang="en-US" sz="3600" dirty="0" err="1"/>
              <a:t>prihoda</a:t>
            </a:r>
            <a:r>
              <a:rPr lang="en-US" sz="3600" dirty="0"/>
              <a:t> </a:t>
            </a:r>
            <a:r>
              <a:rPr lang="en-US" sz="3600" dirty="0" err="1"/>
              <a:t>i</a:t>
            </a:r>
            <a:r>
              <a:rPr lang="en-US" sz="3600" dirty="0"/>
              <a:t> </a:t>
            </a:r>
            <a:r>
              <a:rPr lang="en-US" sz="3600" dirty="0" err="1"/>
              <a:t>zahtjeva</a:t>
            </a:r>
            <a:r>
              <a:rPr lang="en-US" sz="3600" dirty="0"/>
              <a:t> </a:t>
            </a:r>
            <a:r>
              <a:rPr lang="en-US" sz="3600" dirty="0" err="1"/>
              <a:t>za</a:t>
            </a:r>
            <a:r>
              <a:rPr lang="en-US" sz="3600" dirty="0"/>
              <a:t> </a:t>
            </a:r>
            <a:r>
              <a:rPr lang="en-US" sz="3600" dirty="0" err="1"/>
              <a:t>odobravanje</a:t>
            </a:r>
            <a:r>
              <a:rPr lang="en-US" sz="3600" dirty="0"/>
              <a:t> </a:t>
            </a:r>
            <a:r>
              <a:rPr lang="en-US" sz="3600" dirty="0" err="1"/>
              <a:t>rashoda</a:t>
            </a:r>
            <a:r>
              <a:rPr lang="en-US" sz="3600" dirty="0"/>
              <a:t> </a:t>
            </a:r>
            <a:r>
              <a:rPr lang="en-US" sz="3600" dirty="0" err="1"/>
              <a:t>budžetski</a:t>
            </a:r>
            <a:r>
              <a:rPr lang="en-US" sz="3600" dirty="0"/>
              <a:t> </a:t>
            </a:r>
            <a:r>
              <a:rPr lang="en-US" sz="3600" dirty="0" err="1"/>
              <a:t>korisnici</a:t>
            </a:r>
            <a:r>
              <a:rPr lang="en-US" sz="3600" dirty="0"/>
              <a:t> </a:t>
            </a:r>
            <a:r>
              <a:rPr lang="en-US" sz="3600" dirty="0" err="1"/>
              <a:t>podnose</a:t>
            </a:r>
            <a:r>
              <a:rPr lang="en-US" sz="3600" dirty="0"/>
              <a:t> </a:t>
            </a:r>
            <a:r>
              <a:rPr lang="en-US" sz="3600" dirty="0" err="1"/>
              <a:t>odgovarajuće</a:t>
            </a:r>
            <a:r>
              <a:rPr lang="en-US" sz="3600" dirty="0"/>
              <a:t> </a:t>
            </a:r>
            <a:r>
              <a:rPr lang="en-US" sz="3600" dirty="0" err="1"/>
              <a:t>analize</a:t>
            </a:r>
            <a:r>
              <a:rPr lang="en-US" sz="3600" dirty="0"/>
              <a:t> </a:t>
            </a:r>
            <a:r>
              <a:rPr lang="en-US" sz="3600" dirty="0" err="1"/>
              <a:t>ili</a:t>
            </a:r>
            <a:r>
              <a:rPr lang="en-US" sz="3600" dirty="0"/>
              <a:t> </a:t>
            </a:r>
            <a:r>
              <a:rPr lang="en-US" sz="3600" dirty="0" err="1"/>
              <a:t>obrazloženja</a:t>
            </a:r>
            <a:r>
              <a:rPr lang="en-US" sz="3600" dirty="0"/>
              <a:t>. </a:t>
            </a:r>
            <a:endParaRPr lang="sr-Latn-ME" sz="3600" dirty="0" smtClean="0"/>
          </a:p>
          <a:p>
            <a:pPr algn="just"/>
            <a:r>
              <a:rPr lang="en-US" sz="3600" dirty="0" err="1" smtClean="0"/>
              <a:t>Kod</a:t>
            </a:r>
            <a:r>
              <a:rPr lang="en-US" sz="3600" dirty="0" smtClean="0"/>
              <a:t> </a:t>
            </a:r>
            <a:r>
              <a:rPr lang="en-US" sz="3600" dirty="0" err="1"/>
              <a:t>kapitalnih</a:t>
            </a:r>
            <a:r>
              <a:rPr lang="en-US" sz="3600" dirty="0"/>
              <a:t> </a:t>
            </a:r>
            <a:r>
              <a:rPr lang="en-US" sz="3600" dirty="0" err="1"/>
              <a:t>projekata</a:t>
            </a:r>
            <a:r>
              <a:rPr lang="en-US" sz="3600" dirty="0"/>
              <a:t>, u </a:t>
            </a:r>
            <a:r>
              <a:rPr lang="en-US" sz="3600" dirty="0" err="1"/>
              <a:t>prvoj</a:t>
            </a:r>
            <a:r>
              <a:rPr lang="en-US" sz="3600" dirty="0"/>
              <a:t> </a:t>
            </a:r>
            <a:r>
              <a:rPr lang="en-US" sz="3600" dirty="0" err="1"/>
              <a:t>godini</a:t>
            </a:r>
            <a:r>
              <a:rPr lang="en-US" sz="3600" dirty="0"/>
              <a:t>, </a:t>
            </a:r>
            <a:r>
              <a:rPr lang="en-US" sz="3600" dirty="0" err="1"/>
              <a:t>zahtjev</a:t>
            </a:r>
            <a:r>
              <a:rPr lang="en-US" sz="3600" dirty="0"/>
              <a:t> mora </a:t>
            </a:r>
            <a:r>
              <a:rPr lang="en-US" sz="3600" dirty="0" err="1"/>
              <a:t>imati</a:t>
            </a:r>
            <a:r>
              <a:rPr lang="en-US" sz="3600" dirty="0"/>
              <a:t> </a:t>
            </a:r>
            <a:r>
              <a:rPr lang="en-US" sz="3600" dirty="0" err="1"/>
              <a:t>ukupni</a:t>
            </a:r>
            <a:r>
              <a:rPr lang="en-US" sz="3600" dirty="0"/>
              <a:t> </a:t>
            </a:r>
            <a:r>
              <a:rPr lang="en-US" sz="3600" dirty="0" err="1"/>
              <a:t>iznos</a:t>
            </a:r>
            <a:r>
              <a:rPr lang="en-US" sz="3600" dirty="0"/>
              <a:t> </a:t>
            </a:r>
            <a:r>
              <a:rPr lang="en-US" sz="3600" dirty="0" err="1"/>
              <a:t>sredstava</a:t>
            </a:r>
            <a:r>
              <a:rPr lang="en-US" sz="3600" dirty="0"/>
              <a:t> </a:t>
            </a:r>
            <a:r>
              <a:rPr lang="en-US" sz="3600" dirty="0" err="1"/>
              <a:t>za</a:t>
            </a:r>
            <a:r>
              <a:rPr lang="en-US" sz="3600" dirty="0"/>
              <a:t> </a:t>
            </a:r>
            <a:r>
              <a:rPr lang="en-US" sz="3600" dirty="0" err="1"/>
              <a:t>realizaciju</a:t>
            </a:r>
            <a:r>
              <a:rPr lang="en-US" sz="3600" dirty="0"/>
              <a:t> </a:t>
            </a:r>
            <a:r>
              <a:rPr lang="en-US" sz="3600" dirty="0" err="1"/>
              <a:t>projekta</a:t>
            </a:r>
            <a:r>
              <a:rPr lang="en-US" sz="3600" dirty="0"/>
              <a:t>, plan </a:t>
            </a:r>
            <a:r>
              <a:rPr lang="en-US" sz="3600" dirty="0" err="1"/>
              <a:t>upravljanja</a:t>
            </a:r>
            <a:r>
              <a:rPr lang="en-US" sz="3600" dirty="0"/>
              <a:t> </a:t>
            </a:r>
            <a:r>
              <a:rPr lang="en-US" sz="3600" dirty="0" err="1"/>
              <a:t>projektom</a:t>
            </a:r>
            <a:r>
              <a:rPr lang="en-US" sz="3600" dirty="0"/>
              <a:t> </a:t>
            </a:r>
            <a:r>
              <a:rPr lang="en-US" sz="3600" dirty="0" err="1"/>
              <a:t>i</a:t>
            </a:r>
            <a:r>
              <a:rPr lang="en-US" sz="3600" dirty="0"/>
              <a:t> </a:t>
            </a:r>
            <a:r>
              <a:rPr lang="en-US" sz="3600" dirty="0" err="1"/>
              <a:t>procjena</a:t>
            </a:r>
            <a:r>
              <a:rPr lang="en-US" sz="3600" dirty="0"/>
              <a:t> </a:t>
            </a:r>
            <a:r>
              <a:rPr lang="en-US" sz="3600" dirty="0" err="1"/>
              <a:t>troškova</a:t>
            </a:r>
            <a:r>
              <a:rPr lang="en-US" sz="3600" dirty="0"/>
              <a:t> </a:t>
            </a:r>
            <a:r>
              <a:rPr lang="en-US" sz="3600" dirty="0" err="1"/>
              <a:t>za</a:t>
            </a:r>
            <a:r>
              <a:rPr lang="en-US" sz="3600" dirty="0"/>
              <a:t> </a:t>
            </a:r>
            <a:r>
              <a:rPr lang="en-US" sz="3600" dirty="0" err="1"/>
              <a:t>svaku</a:t>
            </a:r>
            <a:r>
              <a:rPr lang="en-US" sz="3600" dirty="0"/>
              <a:t> </a:t>
            </a:r>
            <a:r>
              <a:rPr lang="en-US" sz="3600" dirty="0" err="1"/>
              <a:t>narednu</a:t>
            </a:r>
            <a:r>
              <a:rPr lang="en-US" sz="3600" dirty="0"/>
              <a:t> </a:t>
            </a:r>
            <a:r>
              <a:rPr lang="en-US" sz="3600" dirty="0" err="1"/>
              <a:t>godinu</a:t>
            </a:r>
            <a:r>
              <a:rPr lang="en-US" sz="3600" dirty="0"/>
              <a:t> </a:t>
            </a:r>
            <a:r>
              <a:rPr lang="en-US" sz="3600" dirty="0" err="1"/>
              <a:t>realizacije</a:t>
            </a:r>
            <a:r>
              <a:rPr lang="en-US" sz="3600" dirty="0"/>
              <a:t> </a:t>
            </a:r>
            <a:r>
              <a:rPr lang="en-US" sz="3600" dirty="0" err="1"/>
              <a:t>projekta</a:t>
            </a:r>
            <a:r>
              <a:rPr lang="en-US" sz="3600" dirty="0"/>
              <a:t>. </a:t>
            </a:r>
            <a:endParaRPr lang="sr-Latn-ME" sz="3600" dirty="0" smtClean="0"/>
          </a:p>
          <a:p>
            <a:pPr algn="just"/>
            <a:r>
              <a:rPr lang="en-US" sz="3600" dirty="0" err="1" smtClean="0"/>
              <a:t>Rok</a:t>
            </a:r>
            <a:r>
              <a:rPr lang="en-US" sz="3600" dirty="0" smtClean="0"/>
              <a:t> </a:t>
            </a:r>
            <a:r>
              <a:rPr lang="en-US" sz="3600" dirty="0" err="1"/>
              <a:t>podnošenja</a:t>
            </a:r>
            <a:r>
              <a:rPr lang="en-US" sz="3600" dirty="0"/>
              <a:t> </a:t>
            </a:r>
            <a:r>
              <a:rPr lang="en-US" sz="3600" dirty="0" err="1"/>
              <a:t>zahtjeva</a:t>
            </a:r>
            <a:r>
              <a:rPr lang="en-US" sz="3600" dirty="0"/>
              <a:t> od </a:t>
            </a:r>
            <a:r>
              <a:rPr lang="en-US" sz="3600" dirty="0" err="1"/>
              <a:t>budžetskih</a:t>
            </a:r>
            <a:r>
              <a:rPr lang="en-US" sz="3600" dirty="0"/>
              <a:t> </a:t>
            </a:r>
            <a:r>
              <a:rPr lang="en-US" sz="3600" dirty="0" err="1"/>
              <a:t>korisnika</a:t>
            </a:r>
            <a:r>
              <a:rPr lang="en-US" sz="3600" dirty="0"/>
              <a:t> je 1. </a:t>
            </a:r>
            <a:r>
              <a:rPr lang="en-US" sz="3600" dirty="0" err="1"/>
              <a:t>avgust</a:t>
            </a:r>
            <a:r>
              <a:rPr lang="en-US" sz="3600" dirty="0"/>
              <a:t> </a:t>
            </a:r>
            <a:r>
              <a:rPr lang="en-US" sz="3600" dirty="0" err="1"/>
              <a:t>tekuće</a:t>
            </a:r>
            <a:r>
              <a:rPr lang="en-US" sz="3600" dirty="0"/>
              <a:t> </a:t>
            </a:r>
            <a:r>
              <a:rPr lang="en-US" sz="3600" dirty="0" err="1"/>
              <a:t>godine</a:t>
            </a:r>
            <a:r>
              <a:rPr lang="en-US" sz="3600" dirty="0"/>
              <a:t>.</a:t>
            </a:r>
          </a:p>
          <a:p>
            <a:endParaRPr lang="en-US" dirty="0"/>
          </a:p>
        </p:txBody>
      </p:sp>
    </p:spTree>
    <p:extLst>
      <p:ext uri="{BB962C8B-B14F-4D97-AF65-F5344CB8AC3E}">
        <p14:creationId xmlns:p14="http://schemas.microsoft.com/office/powerpoint/2010/main" val="4368028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4062" y="1041010"/>
            <a:ext cx="10509737" cy="5135954"/>
          </a:xfrm>
        </p:spPr>
        <p:txBody>
          <a:bodyPr/>
          <a:lstStyle/>
          <a:p>
            <a:pPr algn="just"/>
            <a:r>
              <a:rPr lang="en-US" sz="3600" dirty="0" err="1" smtClean="0"/>
              <a:t>Ministarstvo</a:t>
            </a:r>
            <a:r>
              <a:rPr lang="en-US" sz="3600" dirty="0" smtClean="0"/>
              <a:t> </a:t>
            </a:r>
            <a:r>
              <a:rPr lang="en-US" sz="3600" dirty="0" err="1" smtClean="0"/>
              <a:t>trezora</a:t>
            </a:r>
            <a:r>
              <a:rPr lang="en-US" sz="3600" dirty="0" smtClean="0"/>
              <a:t> </a:t>
            </a:r>
            <a:r>
              <a:rPr lang="en-US" sz="3600" dirty="0" err="1" smtClean="0"/>
              <a:t>i</a:t>
            </a:r>
            <a:r>
              <a:rPr lang="en-US" sz="3600" dirty="0" smtClean="0"/>
              <a:t> </a:t>
            </a:r>
            <a:r>
              <a:rPr lang="en-US" sz="3600" dirty="0" err="1" smtClean="0"/>
              <a:t>finansija</a:t>
            </a:r>
            <a:r>
              <a:rPr lang="en-US" sz="3600" dirty="0" smtClean="0"/>
              <a:t> </a:t>
            </a:r>
            <a:r>
              <a:rPr lang="en-US" sz="3600" dirty="0" err="1" smtClean="0"/>
              <a:t>utvrdit</a:t>
            </a:r>
            <a:r>
              <a:rPr lang="en-US" sz="3600" dirty="0" smtClean="0"/>
              <a:t> </a:t>
            </a:r>
            <a:r>
              <a:rPr lang="en-US" sz="3600" dirty="0" err="1" smtClean="0"/>
              <a:t>će</a:t>
            </a:r>
            <a:r>
              <a:rPr lang="en-US" sz="3600" dirty="0" smtClean="0"/>
              <a:t> </a:t>
            </a:r>
            <a:r>
              <a:rPr lang="en-US" sz="3600" dirty="0" err="1" smtClean="0"/>
              <a:t>dodjeljivanje</a:t>
            </a:r>
            <a:r>
              <a:rPr lang="en-US" sz="3600" dirty="0" smtClean="0"/>
              <a:t> </a:t>
            </a:r>
            <a:r>
              <a:rPr lang="en-US" sz="3600" dirty="0" err="1" smtClean="0"/>
              <a:t>sredstava</a:t>
            </a:r>
            <a:r>
              <a:rPr lang="en-US" sz="3600" dirty="0" smtClean="0"/>
              <a:t> </a:t>
            </a:r>
            <a:r>
              <a:rPr lang="en-US" sz="3600" dirty="0" err="1" smtClean="0"/>
              <a:t>za</a:t>
            </a:r>
            <a:r>
              <a:rPr lang="en-US" sz="3600" dirty="0" smtClean="0"/>
              <a:t> </a:t>
            </a:r>
            <a:r>
              <a:rPr lang="en-US" sz="3600" dirty="0" err="1" smtClean="0"/>
              <a:t>svakog</a:t>
            </a:r>
            <a:r>
              <a:rPr lang="en-US" sz="3600" dirty="0" smtClean="0"/>
              <a:t>  </a:t>
            </a:r>
            <a:r>
              <a:rPr lang="en-US" sz="3600" dirty="0" err="1" smtClean="0"/>
              <a:t>budžetskog</a:t>
            </a:r>
            <a:r>
              <a:rPr lang="en-US" sz="3600" dirty="0" smtClean="0"/>
              <a:t> </a:t>
            </a:r>
            <a:r>
              <a:rPr lang="en-US" sz="3600" dirty="0" err="1" smtClean="0"/>
              <a:t>korisnika</a:t>
            </a:r>
            <a:r>
              <a:rPr lang="en-US" sz="3600" dirty="0" smtClean="0"/>
              <a:t> </a:t>
            </a:r>
            <a:r>
              <a:rPr lang="en-US" sz="3600" dirty="0" err="1" smtClean="0"/>
              <a:t>nakon</a:t>
            </a:r>
            <a:r>
              <a:rPr lang="en-US" sz="3600" dirty="0" smtClean="0"/>
              <a:t> </a:t>
            </a:r>
            <a:r>
              <a:rPr lang="en-US" sz="3600" dirty="0" err="1" smtClean="0"/>
              <a:t>razmatranju</a:t>
            </a:r>
            <a:r>
              <a:rPr lang="en-US" sz="3600" dirty="0" smtClean="0"/>
              <a:t> </a:t>
            </a:r>
            <a:r>
              <a:rPr lang="en-US" sz="3600" dirty="0" err="1" smtClean="0"/>
              <a:t>dostavljenih</a:t>
            </a:r>
            <a:r>
              <a:rPr lang="en-US" sz="3600" dirty="0" smtClean="0"/>
              <a:t> </a:t>
            </a:r>
            <a:r>
              <a:rPr lang="en-US" sz="3600" dirty="0" err="1" smtClean="0"/>
              <a:t>podatka</a:t>
            </a:r>
            <a:r>
              <a:rPr lang="en-US" sz="3600" dirty="0" smtClean="0"/>
              <a:t> </a:t>
            </a:r>
            <a:r>
              <a:rPr lang="en-US" sz="3600" dirty="0" err="1" smtClean="0"/>
              <a:t>i</a:t>
            </a:r>
            <a:r>
              <a:rPr lang="en-US" sz="3600" dirty="0" smtClean="0"/>
              <a:t> </a:t>
            </a:r>
            <a:r>
              <a:rPr lang="en-US" sz="3600" dirty="0" err="1" smtClean="0"/>
              <a:t>konsultacija</a:t>
            </a:r>
            <a:r>
              <a:rPr lang="en-US" sz="3600" dirty="0" smtClean="0"/>
              <a:t> </a:t>
            </a:r>
            <a:r>
              <a:rPr lang="en-US" sz="3600" dirty="0" err="1" smtClean="0"/>
              <a:t>sa</a:t>
            </a:r>
            <a:r>
              <a:rPr lang="en-US" sz="3600" dirty="0" smtClean="0"/>
              <a:t> </a:t>
            </a:r>
            <a:r>
              <a:rPr lang="en-US" sz="3600" dirty="0" err="1" smtClean="0"/>
              <a:t>budžetskim</a:t>
            </a:r>
            <a:r>
              <a:rPr lang="en-US" sz="3600" dirty="0" smtClean="0"/>
              <a:t> </a:t>
            </a:r>
            <a:r>
              <a:rPr lang="en-US" sz="3600" dirty="0" err="1" smtClean="0"/>
              <a:t>korisnicima</a:t>
            </a:r>
            <a:r>
              <a:rPr lang="en-US" sz="3600" dirty="0" smtClean="0"/>
              <a:t>. </a:t>
            </a:r>
            <a:endParaRPr lang="sr-Latn-ME" sz="3600" dirty="0" smtClean="0"/>
          </a:p>
          <a:p>
            <a:pPr algn="just"/>
            <a:r>
              <a:rPr lang="en-US" sz="3600" dirty="0" err="1" smtClean="0"/>
              <a:t>Vijeće</a:t>
            </a:r>
            <a:r>
              <a:rPr lang="en-US" sz="3600" dirty="0" smtClean="0"/>
              <a:t> </a:t>
            </a:r>
            <a:r>
              <a:rPr lang="en-US" sz="3600" dirty="0" err="1" smtClean="0"/>
              <a:t>ministara</a:t>
            </a:r>
            <a:r>
              <a:rPr lang="en-US" sz="3600" dirty="0" smtClean="0"/>
              <a:t> je </a:t>
            </a:r>
            <a:r>
              <a:rPr lang="en-US" sz="3600" dirty="0" err="1" smtClean="0"/>
              <a:t>nadležno</a:t>
            </a:r>
            <a:r>
              <a:rPr lang="en-US" sz="3600" dirty="0" smtClean="0"/>
              <a:t> </a:t>
            </a:r>
            <a:r>
              <a:rPr lang="en-US" sz="3600" dirty="0" err="1" smtClean="0"/>
              <a:t>za</a:t>
            </a:r>
            <a:r>
              <a:rPr lang="en-US" sz="3600" dirty="0" smtClean="0"/>
              <a:t> </a:t>
            </a:r>
            <a:r>
              <a:rPr lang="en-US" sz="3600" dirty="0" err="1" smtClean="0"/>
              <a:t>donošenje</a:t>
            </a:r>
            <a:r>
              <a:rPr lang="en-US" sz="3600" dirty="0" smtClean="0"/>
              <a:t> </a:t>
            </a:r>
            <a:r>
              <a:rPr lang="en-US" sz="3600" dirty="0" err="1" smtClean="0"/>
              <a:t>odluke</a:t>
            </a:r>
            <a:r>
              <a:rPr lang="en-US" sz="3600" dirty="0" smtClean="0"/>
              <a:t> u </a:t>
            </a:r>
            <a:r>
              <a:rPr lang="en-US" sz="3600" dirty="0" err="1" smtClean="0"/>
              <a:t>slućaju</a:t>
            </a:r>
            <a:r>
              <a:rPr lang="en-US" sz="3600" dirty="0" smtClean="0"/>
              <a:t> da se ne </a:t>
            </a:r>
            <a:r>
              <a:rPr lang="en-US" sz="3600" dirty="0" err="1" smtClean="0"/>
              <a:t>postigne</a:t>
            </a:r>
            <a:r>
              <a:rPr lang="en-US" sz="3600" dirty="0" smtClean="0"/>
              <a:t> </a:t>
            </a:r>
            <a:r>
              <a:rPr lang="en-US" sz="3600" dirty="0" err="1" smtClean="0"/>
              <a:t>dogovor</a:t>
            </a:r>
            <a:r>
              <a:rPr lang="en-US" sz="3600" dirty="0" smtClean="0"/>
              <a:t> </a:t>
            </a:r>
            <a:r>
              <a:rPr lang="en-US" sz="3600" dirty="0" err="1" smtClean="0"/>
              <a:t>između</a:t>
            </a:r>
            <a:r>
              <a:rPr lang="en-US" sz="3600" dirty="0" smtClean="0"/>
              <a:t> </a:t>
            </a:r>
            <a:r>
              <a:rPr lang="en-US" sz="3600" dirty="0" err="1" smtClean="0"/>
              <a:t>budžetskog</a:t>
            </a:r>
            <a:r>
              <a:rPr lang="en-US" sz="3600" dirty="0" smtClean="0"/>
              <a:t> </a:t>
            </a:r>
            <a:r>
              <a:rPr lang="en-US" sz="3600" dirty="0" err="1" smtClean="0"/>
              <a:t>korisnika</a:t>
            </a:r>
            <a:r>
              <a:rPr lang="en-US" sz="3600" dirty="0" smtClean="0"/>
              <a:t> </a:t>
            </a:r>
            <a:r>
              <a:rPr lang="en-US" sz="3600" dirty="0" err="1" smtClean="0"/>
              <a:t>i</a:t>
            </a:r>
            <a:r>
              <a:rPr lang="en-US" sz="3600" dirty="0" smtClean="0"/>
              <a:t> </a:t>
            </a:r>
            <a:r>
              <a:rPr lang="en-US" sz="3600" dirty="0" err="1" smtClean="0"/>
              <a:t>Ministarstva</a:t>
            </a:r>
            <a:r>
              <a:rPr lang="en-US" sz="3600" dirty="0" smtClean="0"/>
              <a:t> </a:t>
            </a:r>
            <a:r>
              <a:rPr lang="en-US" sz="3600" dirty="0" err="1" smtClean="0"/>
              <a:t>finansija</a:t>
            </a:r>
            <a:r>
              <a:rPr lang="en-US" sz="3600" dirty="0" smtClean="0"/>
              <a:t> </a:t>
            </a:r>
            <a:r>
              <a:rPr lang="en-US" sz="3600" dirty="0" err="1" smtClean="0"/>
              <a:t>i</a:t>
            </a:r>
            <a:r>
              <a:rPr lang="en-US" sz="3600" dirty="0" smtClean="0"/>
              <a:t> </a:t>
            </a:r>
            <a:r>
              <a:rPr lang="en-US" sz="3600" dirty="0" err="1" smtClean="0"/>
              <a:t>trezora</a:t>
            </a:r>
            <a:r>
              <a:rPr lang="en-US" sz="3600" dirty="0" smtClean="0"/>
              <a:t> </a:t>
            </a:r>
          </a:p>
          <a:p>
            <a:pPr marL="0" indent="0">
              <a:buNone/>
            </a:pPr>
            <a:endParaRPr lang="en-US" dirty="0"/>
          </a:p>
        </p:txBody>
      </p:sp>
    </p:spTree>
    <p:extLst>
      <p:ext uri="{BB962C8B-B14F-4D97-AF65-F5344CB8AC3E}">
        <p14:creationId xmlns:p14="http://schemas.microsoft.com/office/powerpoint/2010/main" val="134215475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Nacrt</a:t>
            </a:r>
            <a:r>
              <a:rPr lang="en-US" b="1" dirty="0" smtClean="0"/>
              <a:t> </a:t>
            </a:r>
            <a:r>
              <a:rPr lang="en-US" b="1" dirty="0" err="1" smtClean="0"/>
              <a:t>budžeta</a:t>
            </a:r>
            <a:endParaRPr lang="en-US" b="1" dirty="0"/>
          </a:p>
        </p:txBody>
      </p:sp>
      <p:sp>
        <p:nvSpPr>
          <p:cNvPr id="3" name="Content Placeholder 2"/>
          <p:cNvSpPr>
            <a:spLocks noGrp="1"/>
          </p:cNvSpPr>
          <p:nvPr>
            <p:ph idx="1"/>
          </p:nvPr>
        </p:nvSpPr>
        <p:spPr>
          <a:xfrm>
            <a:off x="838200" y="1800665"/>
            <a:ext cx="10515600" cy="4376298"/>
          </a:xfrm>
        </p:spPr>
        <p:txBody>
          <a:bodyPr>
            <a:normAutofit/>
          </a:bodyPr>
          <a:lstStyle/>
          <a:p>
            <a:pPr algn="just"/>
            <a:r>
              <a:rPr lang="en-US" dirty="0"/>
              <a:t> </a:t>
            </a:r>
            <a:r>
              <a:rPr lang="en-US" sz="3600" dirty="0" err="1" smtClean="0"/>
              <a:t>Nacrt</a:t>
            </a:r>
            <a:r>
              <a:rPr lang="en-US" sz="3600" dirty="0" smtClean="0"/>
              <a:t> </a:t>
            </a:r>
            <a:r>
              <a:rPr lang="en-US" sz="3600" dirty="0" err="1"/>
              <a:t>budžeta</a:t>
            </a:r>
            <a:r>
              <a:rPr lang="en-US" sz="3600" dirty="0"/>
              <a:t> </a:t>
            </a:r>
            <a:r>
              <a:rPr lang="en-US" sz="3600" dirty="0" err="1"/>
              <a:t>sadrži</a:t>
            </a:r>
            <a:r>
              <a:rPr lang="en-US" sz="3600" dirty="0"/>
              <a:t> </a:t>
            </a:r>
            <a:r>
              <a:rPr lang="en-US" sz="3600" dirty="0" err="1"/>
              <a:t>detaljnu</a:t>
            </a:r>
            <a:r>
              <a:rPr lang="en-US" sz="3600" dirty="0"/>
              <a:t> </a:t>
            </a:r>
            <a:r>
              <a:rPr lang="en-US" sz="3600" dirty="0" err="1"/>
              <a:t>specifikaciju</a:t>
            </a:r>
            <a:r>
              <a:rPr lang="en-US" sz="3600" dirty="0"/>
              <a:t> </a:t>
            </a:r>
            <a:r>
              <a:rPr lang="en-US" sz="3600" dirty="0" err="1"/>
              <a:t>prihoda</a:t>
            </a:r>
            <a:r>
              <a:rPr lang="en-US" sz="3600" dirty="0"/>
              <a:t> </a:t>
            </a:r>
            <a:r>
              <a:rPr lang="en-US" sz="3600" dirty="0" err="1"/>
              <a:t>i</a:t>
            </a:r>
            <a:r>
              <a:rPr lang="en-US" sz="3600" dirty="0"/>
              <a:t> </a:t>
            </a:r>
            <a:r>
              <a:rPr lang="en-US" sz="3600" dirty="0" err="1"/>
              <a:t>rashoda</a:t>
            </a:r>
            <a:r>
              <a:rPr lang="en-US" sz="3600" dirty="0"/>
              <a:t> </a:t>
            </a:r>
            <a:r>
              <a:rPr lang="en-US" sz="3600" dirty="0" err="1"/>
              <a:t>prema</a:t>
            </a:r>
            <a:r>
              <a:rPr lang="en-US" sz="3600" dirty="0"/>
              <a:t> </a:t>
            </a:r>
            <a:r>
              <a:rPr lang="en-US" sz="3600" dirty="0" err="1"/>
              <a:t>standardnim</a:t>
            </a:r>
            <a:r>
              <a:rPr lang="en-US" sz="3600" dirty="0"/>
              <a:t> </a:t>
            </a:r>
            <a:r>
              <a:rPr lang="en-US" sz="3600" dirty="0" err="1"/>
              <a:t>budžetskim</a:t>
            </a:r>
            <a:r>
              <a:rPr lang="en-US" sz="3600" dirty="0"/>
              <a:t> </a:t>
            </a:r>
            <a:r>
              <a:rPr lang="en-US" sz="3600" dirty="0" err="1"/>
              <a:t>klasifikacijama</a:t>
            </a:r>
            <a:r>
              <a:rPr lang="en-US" sz="3600" dirty="0"/>
              <a:t>, </a:t>
            </a:r>
            <a:r>
              <a:rPr lang="en-US" sz="3600" dirty="0" err="1"/>
              <a:t>uključujuć</a:t>
            </a:r>
            <a:r>
              <a:rPr lang="en-US" sz="3600" dirty="0"/>
              <a:t> </a:t>
            </a:r>
            <a:r>
              <a:rPr lang="en-US" sz="3600" dirty="0" err="1"/>
              <a:t>i</a:t>
            </a:r>
            <a:r>
              <a:rPr lang="en-US" sz="3600" dirty="0"/>
              <a:t> </a:t>
            </a:r>
            <a:r>
              <a:rPr lang="en-US" sz="3600" dirty="0" err="1"/>
              <a:t>kapitalne</a:t>
            </a:r>
            <a:r>
              <a:rPr lang="en-US" sz="3600" dirty="0"/>
              <a:t> </a:t>
            </a:r>
            <a:r>
              <a:rPr lang="en-US" sz="3600" dirty="0" err="1"/>
              <a:t>izdatke</a:t>
            </a:r>
            <a:r>
              <a:rPr lang="en-US" sz="3600" dirty="0"/>
              <a:t>.</a:t>
            </a:r>
          </a:p>
          <a:p>
            <a:pPr algn="just"/>
            <a:r>
              <a:rPr lang="en-US" sz="3600" dirty="0" err="1"/>
              <a:t>Ministarstvo</a:t>
            </a:r>
            <a:r>
              <a:rPr lang="en-US" sz="3600" dirty="0"/>
              <a:t> </a:t>
            </a:r>
            <a:r>
              <a:rPr lang="en-US" sz="3600" dirty="0" err="1"/>
              <a:t>finansija</a:t>
            </a:r>
            <a:r>
              <a:rPr lang="en-US" sz="3600" dirty="0"/>
              <a:t> </a:t>
            </a:r>
            <a:r>
              <a:rPr lang="en-US" sz="3600" dirty="0" err="1"/>
              <a:t>i</a:t>
            </a:r>
            <a:r>
              <a:rPr lang="en-US" sz="3600" dirty="0"/>
              <a:t> </a:t>
            </a:r>
            <a:r>
              <a:rPr lang="en-US" sz="3600" dirty="0" err="1"/>
              <a:t>trezora</a:t>
            </a:r>
            <a:r>
              <a:rPr lang="en-US" sz="3600" dirty="0"/>
              <a:t> </a:t>
            </a:r>
            <a:r>
              <a:rPr lang="en-US" sz="3600" dirty="0" err="1"/>
              <a:t>BiH</a:t>
            </a:r>
            <a:r>
              <a:rPr lang="en-US" sz="3600" dirty="0"/>
              <a:t> </a:t>
            </a:r>
            <a:r>
              <a:rPr lang="en-US" sz="3600" dirty="0" err="1"/>
              <a:t>vrši</a:t>
            </a:r>
            <a:r>
              <a:rPr lang="en-US" sz="3600" dirty="0"/>
              <a:t> </a:t>
            </a:r>
            <a:r>
              <a:rPr lang="en-US" sz="3600" dirty="0" err="1"/>
              <a:t>izradu</a:t>
            </a:r>
            <a:r>
              <a:rPr lang="en-US" sz="3600" dirty="0"/>
              <a:t> </a:t>
            </a:r>
            <a:r>
              <a:rPr lang="en-US" sz="3600" dirty="0" err="1"/>
              <a:t>Nacrta</a:t>
            </a:r>
            <a:r>
              <a:rPr lang="en-US" sz="3600" dirty="0"/>
              <a:t> </a:t>
            </a:r>
            <a:r>
              <a:rPr lang="en-US" sz="3600" dirty="0" err="1"/>
              <a:t>budžeta</a:t>
            </a:r>
            <a:r>
              <a:rPr lang="en-US" sz="3600" dirty="0"/>
              <a:t> </a:t>
            </a:r>
            <a:r>
              <a:rPr lang="en-US" sz="3600" dirty="0" err="1"/>
              <a:t>institucija</a:t>
            </a:r>
            <a:r>
              <a:rPr lang="en-US" sz="3600" dirty="0"/>
              <a:t> </a:t>
            </a:r>
            <a:r>
              <a:rPr lang="en-US" sz="3600" dirty="0" err="1"/>
              <a:t>BiH</a:t>
            </a:r>
            <a:r>
              <a:rPr lang="en-US" sz="3600" dirty="0"/>
              <a:t>. </a:t>
            </a:r>
            <a:endParaRPr lang="sr-Latn-ME" sz="3600" dirty="0" smtClean="0"/>
          </a:p>
          <a:p>
            <a:endParaRPr lang="en-US" dirty="0"/>
          </a:p>
          <a:p>
            <a:endParaRPr lang="en-US" dirty="0"/>
          </a:p>
        </p:txBody>
      </p:sp>
    </p:spTree>
    <p:extLst>
      <p:ext uri="{BB962C8B-B14F-4D97-AF65-F5344CB8AC3E}">
        <p14:creationId xmlns:p14="http://schemas.microsoft.com/office/powerpoint/2010/main" val="257568911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8539" y="995631"/>
            <a:ext cx="10515600" cy="4351338"/>
          </a:xfrm>
        </p:spPr>
        <p:txBody>
          <a:bodyPr>
            <a:normAutofit/>
          </a:bodyPr>
          <a:lstStyle/>
          <a:p>
            <a:pPr algn="just"/>
            <a:r>
              <a:rPr lang="en-US" sz="3600" dirty="0" err="1"/>
              <a:t>Sve</a:t>
            </a:r>
            <a:r>
              <a:rPr lang="en-US" sz="3600" dirty="0"/>
              <a:t> </a:t>
            </a:r>
            <a:r>
              <a:rPr lang="en-US" sz="3600" dirty="0" err="1"/>
              <a:t>institucije</a:t>
            </a:r>
            <a:r>
              <a:rPr lang="en-US" sz="3600" dirty="0"/>
              <a:t> </a:t>
            </a:r>
            <a:r>
              <a:rPr lang="en-US" sz="3600" dirty="0" err="1"/>
              <a:t>Vijeća</a:t>
            </a:r>
            <a:r>
              <a:rPr lang="en-US" sz="3600" dirty="0"/>
              <a:t> </a:t>
            </a:r>
            <a:r>
              <a:rPr lang="en-US" sz="3600" dirty="0" err="1"/>
              <a:t>ministara</a:t>
            </a:r>
            <a:r>
              <a:rPr lang="en-US" sz="3600" dirty="0"/>
              <a:t> </a:t>
            </a:r>
            <a:r>
              <a:rPr lang="en-US" sz="3600" dirty="0" err="1"/>
              <a:t>BiH</a:t>
            </a:r>
            <a:r>
              <a:rPr lang="en-US" sz="3600" dirty="0"/>
              <a:t> </a:t>
            </a:r>
            <a:r>
              <a:rPr lang="en-US" sz="3600" dirty="0" err="1"/>
              <a:t>dostavljaju</a:t>
            </a:r>
            <a:r>
              <a:rPr lang="en-US" sz="3600" dirty="0"/>
              <a:t> </a:t>
            </a:r>
            <a:r>
              <a:rPr lang="en-US" sz="3600" dirty="0" err="1"/>
              <a:t>Ministarstvu</a:t>
            </a:r>
            <a:r>
              <a:rPr lang="en-US" sz="3600" dirty="0"/>
              <a:t> </a:t>
            </a:r>
            <a:r>
              <a:rPr lang="en-US" sz="3600" dirty="0" err="1"/>
              <a:t>finansija</a:t>
            </a:r>
            <a:r>
              <a:rPr lang="en-US" sz="3600" dirty="0"/>
              <a:t> </a:t>
            </a:r>
            <a:r>
              <a:rPr lang="en-US" sz="3600" dirty="0" err="1"/>
              <a:t>i</a:t>
            </a:r>
            <a:r>
              <a:rPr lang="en-US" sz="3600" dirty="0"/>
              <a:t> </a:t>
            </a:r>
            <a:r>
              <a:rPr lang="en-US" sz="3600" dirty="0" err="1"/>
              <a:t>trezora</a:t>
            </a:r>
            <a:r>
              <a:rPr lang="en-US" sz="3600" dirty="0"/>
              <a:t> </a:t>
            </a:r>
            <a:r>
              <a:rPr lang="en-US" sz="3600" dirty="0" err="1"/>
              <a:t>zahtjeve</a:t>
            </a:r>
            <a:r>
              <a:rPr lang="en-US" sz="3600" dirty="0"/>
              <a:t> </a:t>
            </a:r>
            <a:r>
              <a:rPr lang="en-US" sz="3600" dirty="0" err="1"/>
              <a:t>za</a:t>
            </a:r>
            <a:r>
              <a:rPr lang="en-US" sz="3600" dirty="0"/>
              <a:t> </a:t>
            </a:r>
            <a:r>
              <a:rPr lang="en-US" sz="3600" dirty="0" err="1"/>
              <a:t>sredstvima</a:t>
            </a:r>
            <a:r>
              <a:rPr lang="en-US" sz="3600" dirty="0"/>
              <a:t> </a:t>
            </a:r>
            <a:r>
              <a:rPr lang="en-US" sz="3600" dirty="0" err="1"/>
              <a:t>za</a:t>
            </a:r>
            <a:r>
              <a:rPr lang="en-US" sz="3600" dirty="0"/>
              <a:t> </a:t>
            </a:r>
            <a:r>
              <a:rPr lang="en-US" sz="3600" dirty="0" err="1"/>
              <a:t>narednu</a:t>
            </a:r>
            <a:r>
              <a:rPr lang="en-US" sz="3600" dirty="0"/>
              <a:t> </a:t>
            </a:r>
            <a:r>
              <a:rPr lang="en-US" sz="3600" dirty="0" err="1"/>
              <a:t>godinu</a:t>
            </a:r>
            <a:r>
              <a:rPr lang="en-US" sz="3600" dirty="0"/>
              <a:t>.</a:t>
            </a:r>
            <a:endParaRPr lang="sr-Latn-ME" sz="3600" dirty="0"/>
          </a:p>
          <a:p>
            <a:pPr algn="just"/>
            <a:r>
              <a:rPr lang="en-US" sz="3600" dirty="0" err="1"/>
              <a:t>Prilikom</a:t>
            </a:r>
            <a:r>
              <a:rPr lang="en-US" sz="3600" dirty="0"/>
              <a:t> </a:t>
            </a:r>
            <a:r>
              <a:rPr lang="en-US" sz="3600" dirty="0" err="1"/>
              <a:t>izrade</a:t>
            </a:r>
            <a:r>
              <a:rPr lang="en-US" sz="3600" dirty="0"/>
              <a:t> </a:t>
            </a:r>
            <a:r>
              <a:rPr lang="en-US" sz="3600" dirty="0" err="1"/>
              <a:t>Nacrta</a:t>
            </a:r>
            <a:r>
              <a:rPr lang="en-US" sz="3600" dirty="0"/>
              <a:t> </a:t>
            </a:r>
            <a:r>
              <a:rPr lang="en-US" sz="3600" dirty="0" err="1"/>
              <a:t>budžeta</a:t>
            </a:r>
            <a:r>
              <a:rPr lang="en-US" sz="3600" dirty="0"/>
              <a:t> </a:t>
            </a:r>
            <a:r>
              <a:rPr lang="en-US" sz="3600" dirty="0" err="1"/>
              <a:t>institucija</a:t>
            </a:r>
            <a:r>
              <a:rPr lang="en-US" sz="3600" dirty="0"/>
              <a:t> </a:t>
            </a:r>
            <a:r>
              <a:rPr lang="en-US" sz="3600" dirty="0" err="1"/>
              <a:t>BiH</a:t>
            </a:r>
            <a:r>
              <a:rPr lang="en-US" sz="3600" dirty="0"/>
              <a:t>, </a:t>
            </a:r>
            <a:r>
              <a:rPr lang="en-US" sz="3600" dirty="0" err="1"/>
              <a:t>Ministarstvo</a:t>
            </a:r>
            <a:r>
              <a:rPr lang="en-US" sz="3600" dirty="0"/>
              <a:t> </a:t>
            </a:r>
            <a:r>
              <a:rPr lang="en-US" sz="3600" dirty="0" err="1"/>
              <a:t>finansija</a:t>
            </a:r>
            <a:r>
              <a:rPr lang="en-US" sz="3600" dirty="0"/>
              <a:t> </a:t>
            </a:r>
            <a:r>
              <a:rPr lang="en-US" sz="3600" dirty="0" err="1"/>
              <a:t>i</a:t>
            </a:r>
            <a:r>
              <a:rPr lang="en-US" sz="3600" dirty="0"/>
              <a:t> </a:t>
            </a:r>
            <a:r>
              <a:rPr lang="en-US" sz="3600" dirty="0" err="1"/>
              <a:t>trezora</a:t>
            </a:r>
            <a:r>
              <a:rPr lang="en-US" sz="3600" dirty="0"/>
              <a:t> </a:t>
            </a:r>
            <a:r>
              <a:rPr lang="en-US" sz="3600" dirty="0" err="1"/>
              <a:t>uzima</a:t>
            </a:r>
            <a:r>
              <a:rPr lang="en-US" sz="3600" dirty="0"/>
              <a:t> u </a:t>
            </a:r>
            <a:r>
              <a:rPr lang="en-US" sz="3600" dirty="0" err="1"/>
              <a:t>obzir</a:t>
            </a:r>
            <a:r>
              <a:rPr lang="en-US" sz="3600" dirty="0"/>
              <a:t> </a:t>
            </a:r>
            <a:r>
              <a:rPr lang="en-US" sz="3600" dirty="0" err="1"/>
              <a:t>realne</a:t>
            </a:r>
            <a:r>
              <a:rPr lang="en-US" sz="3600" dirty="0"/>
              <a:t> </a:t>
            </a:r>
            <a:r>
              <a:rPr lang="en-US" sz="3600" dirty="0" err="1"/>
              <a:t>izvore</a:t>
            </a:r>
            <a:r>
              <a:rPr lang="en-US" sz="3600" dirty="0"/>
              <a:t> </a:t>
            </a:r>
            <a:r>
              <a:rPr lang="en-US" sz="3600" dirty="0" err="1"/>
              <a:t>prihoda</a:t>
            </a:r>
            <a:r>
              <a:rPr lang="en-US" sz="3600" dirty="0"/>
              <a:t> </a:t>
            </a:r>
            <a:r>
              <a:rPr lang="en-US" sz="3600" dirty="0" err="1"/>
              <a:t>i</a:t>
            </a:r>
            <a:r>
              <a:rPr lang="en-US" sz="3600" dirty="0"/>
              <a:t> </a:t>
            </a:r>
            <a:r>
              <a:rPr lang="en-US" sz="3600" dirty="0" err="1"/>
              <a:t>zahtjeve</a:t>
            </a:r>
            <a:r>
              <a:rPr lang="en-US" sz="3600" dirty="0"/>
              <a:t> </a:t>
            </a:r>
            <a:r>
              <a:rPr lang="en-US" sz="3600" dirty="0" err="1"/>
              <a:t>budžetskih</a:t>
            </a:r>
            <a:r>
              <a:rPr lang="en-US" sz="3600" dirty="0"/>
              <a:t> </a:t>
            </a:r>
            <a:r>
              <a:rPr lang="en-US" sz="3600" dirty="0" err="1"/>
              <a:t>korisnika</a:t>
            </a:r>
            <a:r>
              <a:rPr lang="en-US" sz="3600" dirty="0"/>
              <a:t> </a:t>
            </a:r>
            <a:r>
              <a:rPr lang="en-US" sz="3600" dirty="0" err="1"/>
              <a:t>za</a:t>
            </a:r>
            <a:r>
              <a:rPr lang="en-US" sz="3600" dirty="0"/>
              <a:t> </a:t>
            </a:r>
            <a:r>
              <a:rPr lang="en-US" sz="3600" dirty="0" err="1"/>
              <a:t>finansiranje</a:t>
            </a:r>
            <a:r>
              <a:rPr lang="en-US" sz="3600" dirty="0"/>
              <a:t> </a:t>
            </a:r>
            <a:r>
              <a:rPr lang="en-US" sz="3600" dirty="0" err="1"/>
              <a:t>za</a:t>
            </a:r>
            <a:r>
              <a:rPr lang="en-US" sz="3600" dirty="0"/>
              <a:t> </a:t>
            </a:r>
            <a:r>
              <a:rPr lang="en-US" sz="3600" dirty="0" err="1"/>
              <a:t>godinu</a:t>
            </a:r>
            <a:r>
              <a:rPr lang="en-US" sz="3600" dirty="0"/>
              <a:t> </a:t>
            </a:r>
            <a:r>
              <a:rPr lang="en-US" sz="3600" dirty="0" err="1"/>
              <a:t>za</a:t>
            </a:r>
            <a:r>
              <a:rPr lang="en-US" sz="3600" dirty="0"/>
              <a:t> </a:t>
            </a:r>
            <a:r>
              <a:rPr lang="en-US" sz="3600" dirty="0" err="1"/>
              <a:t>koju</a:t>
            </a:r>
            <a:r>
              <a:rPr lang="en-US" sz="3600" dirty="0"/>
              <a:t> se </a:t>
            </a:r>
            <a:r>
              <a:rPr lang="en-US" sz="3600" dirty="0" err="1"/>
              <a:t>budžet</a:t>
            </a:r>
            <a:r>
              <a:rPr lang="en-US" sz="3600" dirty="0"/>
              <a:t> </a:t>
            </a:r>
            <a:r>
              <a:rPr lang="en-US" sz="3600" dirty="0" err="1"/>
              <a:t>izrađuje</a:t>
            </a:r>
            <a:r>
              <a:rPr lang="en-US" sz="3600" dirty="0"/>
              <a:t>.</a:t>
            </a:r>
          </a:p>
        </p:txBody>
      </p:sp>
    </p:spTree>
    <p:extLst>
      <p:ext uri="{BB962C8B-B14F-4D97-AF65-F5344CB8AC3E}">
        <p14:creationId xmlns:p14="http://schemas.microsoft.com/office/powerpoint/2010/main" val="2357078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Procjena</a:t>
            </a:r>
            <a:r>
              <a:rPr lang="en-US" b="1" dirty="0" smtClean="0"/>
              <a:t> </a:t>
            </a:r>
            <a:r>
              <a:rPr lang="en-US" b="1" dirty="0" err="1" smtClean="0"/>
              <a:t>prihoda</a:t>
            </a:r>
            <a:endParaRPr lang="en-US" b="1" dirty="0"/>
          </a:p>
        </p:txBody>
      </p:sp>
      <p:sp>
        <p:nvSpPr>
          <p:cNvPr id="3" name="Content Placeholder 2"/>
          <p:cNvSpPr>
            <a:spLocks noGrp="1"/>
          </p:cNvSpPr>
          <p:nvPr>
            <p:ph idx="1"/>
          </p:nvPr>
        </p:nvSpPr>
        <p:spPr>
          <a:xfrm>
            <a:off x="838200" y="1378634"/>
            <a:ext cx="10515600" cy="4798329"/>
          </a:xfrm>
        </p:spPr>
        <p:txBody>
          <a:bodyPr>
            <a:normAutofit/>
          </a:bodyPr>
          <a:lstStyle/>
          <a:p>
            <a:pPr algn="just"/>
            <a:r>
              <a:rPr lang="en-US" sz="3600" dirty="0"/>
              <a:t> </a:t>
            </a:r>
            <a:r>
              <a:rPr lang="en-US" sz="3600" dirty="0" err="1" smtClean="0"/>
              <a:t>Kod</a:t>
            </a:r>
            <a:r>
              <a:rPr lang="en-US" sz="3600" dirty="0" smtClean="0"/>
              <a:t> </a:t>
            </a:r>
            <a:r>
              <a:rPr lang="en-US" sz="3600" dirty="0" err="1"/>
              <a:t>procjene</a:t>
            </a:r>
            <a:r>
              <a:rPr lang="en-US" sz="3600" dirty="0"/>
              <a:t> </a:t>
            </a:r>
            <a:r>
              <a:rPr lang="en-US" sz="3600" dirty="0" err="1"/>
              <a:t>prihoda</a:t>
            </a:r>
            <a:r>
              <a:rPr lang="en-US" sz="3600" dirty="0"/>
              <a:t> </a:t>
            </a:r>
            <a:r>
              <a:rPr lang="en-US" sz="3600" dirty="0" err="1"/>
              <a:t>budžeta</a:t>
            </a:r>
            <a:r>
              <a:rPr lang="en-US" sz="3600" dirty="0"/>
              <a:t> </a:t>
            </a:r>
            <a:r>
              <a:rPr lang="en-US" sz="3600" dirty="0" err="1"/>
              <a:t>institucija</a:t>
            </a:r>
            <a:r>
              <a:rPr lang="en-US" sz="3600" dirty="0"/>
              <a:t> </a:t>
            </a:r>
            <a:r>
              <a:rPr lang="en-US" sz="3600" dirty="0" err="1"/>
              <a:t>BiH</a:t>
            </a:r>
            <a:r>
              <a:rPr lang="en-US" sz="3600" dirty="0"/>
              <a:t>, </a:t>
            </a:r>
            <a:r>
              <a:rPr lang="en-US" sz="3600" dirty="0" err="1"/>
              <a:t>Ministartvo</a:t>
            </a:r>
            <a:r>
              <a:rPr lang="en-US" sz="3600" dirty="0"/>
              <a:t> </a:t>
            </a:r>
            <a:r>
              <a:rPr lang="en-US" sz="3600" dirty="0" err="1"/>
              <a:t>finansija</a:t>
            </a:r>
            <a:r>
              <a:rPr lang="en-US" sz="3600" dirty="0"/>
              <a:t> </a:t>
            </a:r>
            <a:r>
              <a:rPr lang="en-US" sz="3600" dirty="0" err="1"/>
              <a:t>i</a:t>
            </a:r>
            <a:r>
              <a:rPr lang="en-US" sz="3600" dirty="0"/>
              <a:t> </a:t>
            </a:r>
            <a:r>
              <a:rPr lang="en-US" sz="3600" dirty="0" err="1"/>
              <a:t>trezora</a:t>
            </a:r>
            <a:r>
              <a:rPr lang="en-US" sz="3600" dirty="0"/>
              <a:t> </a:t>
            </a:r>
            <a:r>
              <a:rPr lang="en-US" sz="3600" dirty="0" err="1"/>
              <a:t>sagledava</a:t>
            </a:r>
            <a:r>
              <a:rPr lang="en-US" sz="3600" dirty="0"/>
              <a:t> </a:t>
            </a:r>
            <a:r>
              <a:rPr lang="en-US" sz="3600" dirty="0" err="1"/>
              <a:t>i</a:t>
            </a:r>
            <a:r>
              <a:rPr lang="en-US" sz="3600" dirty="0"/>
              <a:t> </a:t>
            </a:r>
            <a:r>
              <a:rPr lang="en-US" sz="3600" dirty="0" err="1"/>
              <a:t>procjenjuje</a:t>
            </a:r>
            <a:r>
              <a:rPr lang="en-US" sz="3600" dirty="0"/>
              <a:t> </a:t>
            </a:r>
            <a:r>
              <a:rPr lang="en-US" sz="3600" dirty="0" err="1"/>
              <a:t>sljedeće</a:t>
            </a:r>
            <a:r>
              <a:rPr lang="en-US" sz="3600" dirty="0"/>
              <a:t> </a:t>
            </a:r>
            <a:r>
              <a:rPr lang="en-US" sz="3600" dirty="0" err="1"/>
              <a:t>prihode</a:t>
            </a:r>
            <a:r>
              <a:rPr lang="en-US" sz="3600" dirty="0"/>
              <a:t>:</a:t>
            </a:r>
          </a:p>
          <a:p>
            <a:pPr marL="0" indent="0" algn="just">
              <a:buNone/>
            </a:pPr>
            <a:r>
              <a:rPr lang="en-US" sz="3600" dirty="0"/>
              <a:t>- </a:t>
            </a:r>
            <a:r>
              <a:rPr lang="en-US" sz="3600" dirty="0" err="1"/>
              <a:t>Prihodi</a:t>
            </a:r>
            <a:r>
              <a:rPr lang="en-US" sz="3600" dirty="0"/>
              <a:t> </a:t>
            </a:r>
            <a:r>
              <a:rPr lang="en-US" sz="3600" dirty="0" err="1"/>
              <a:t>sa</a:t>
            </a:r>
            <a:r>
              <a:rPr lang="en-US" sz="3600" dirty="0"/>
              <a:t> </a:t>
            </a:r>
            <a:r>
              <a:rPr lang="en-US" sz="3600" dirty="0" err="1"/>
              <a:t>jedinstvenog</a:t>
            </a:r>
            <a:r>
              <a:rPr lang="en-US" sz="3600" dirty="0"/>
              <a:t> </a:t>
            </a:r>
            <a:r>
              <a:rPr lang="en-US" sz="3600" dirty="0" err="1"/>
              <a:t>računa</a:t>
            </a:r>
            <a:r>
              <a:rPr lang="en-US" sz="3600" dirty="0"/>
              <a:t> </a:t>
            </a:r>
            <a:r>
              <a:rPr lang="en-US" sz="3600" dirty="0" err="1"/>
              <a:t>Uprave</a:t>
            </a:r>
            <a:r>
              <a:rPr lang="en-US" sz="3600" dirty="0"/>
              <a:t> </a:t>
            </a:r>
            <a:r>
              <a:rPr lang="en-US" sz="3600" dirty="0" err="1"/>
              <a:t>za</a:t>
            </a:r>
            <a:r>
              <a:rPr lang="en-US" sz="3600" dirty="0"/>
              <a:t> </a:t>
            </a:r>
            <a:r>
              <a:rPr lang="en-US" sz="3600" dirty="0" err="1"/>
              <a:t>indirektno</a:t>
            </a:r>
            <a:r>
              <a:rPr lang="en-US" sz="3600" dirty="0"/>
              <a:t> </a:t>
            </a:r>
            <a:r>
              <a:rPr lang="en-US" sz="3600" dirty="0" err="1"/>
              <a:t>oporezivanje</a:t>
            </a:r>
            <a:r>
              <a:rPr lang="en-US" sz="3600" dirty="0"/>
              <a:t> </a:t>
            </a:r>
            <a:r>
              <a:rPr lang="en-US" sz="3600" dirty="0" err="1"/>
              <a:t>za</a:t>
            </a:r>
            <a:r>
              <a:rPr lang="en-US" sz="3600" dirty="0"/>
              <a:t> </a:t>
            </a:r>
            <a:r>
              <a:rPr lang="en-US" sz="3600" dirty="0" err="1"/>
              <a:t>finansiranje</a:t>
            </a:r>
            <a:r>
              <a:rPr lang="en-US" sz="3600" dirty="0"/>
              <a:t> </a:t>
            </a:r>
            <a:r>
              <a:rPr lang="en-US" sz="3600" dirty="0" err="1"/>
              <a:t>institucija</a:t>
            </a:r>
            <a:r>
              <a:rPr lang="en-US" sz="3600" dirty="0"/>
              <a:t> </a:t>
            </a:r>
            <a:r>
              <a:rPr lang="en-US" sz="3600" dirty="0" err="1" smtClean="0"/>
              <a:t>BiH</a:t>
            </a:r>
            <a:r>
              <a:rPr lang="sr-Latn-ME" sz="3600" dirty="0"/>
              <a:t>.</a:t>
            </a:r>
            <a:endParaRPr lang="en-US" sz="3600" dirty="0"/>
          </a:p>
          <a:p>
            <a:endParaRPr lang="en-US" dirty="0"/>
          </a:p>
        </p:txBody>
      </p:sp>
    </p:spTree>
    <p:extLst>
      <p:ext uri="{BB962C8B-B14F-4D97-AF65-F5344CB8AC3E}">
        <p14:creationId xmlns:p14="http://schemas.microsoft.com/office/powerpoint/2010/main" val="96303790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8128" y="1055077"/>
            <a:ext cx="10495671" cy="5121886"/>
          </a:xfrm>
        </p:spPr>
        <p:txBody>
          <a:bodyPr/>
          <a:lstStyle/>
          <a:p>
            <a:pPr marL="0" indent="0">
              <a:buNone/>
            </a:pPr>
            <a:r>
              <a:rPr lang="en-US" sz="3600" dirty="0"/>
              <a:t>- </a:t>
            </a:r>
            <a:r>
              <a:rPr lang="en-US" sz="3600" dirty="0" err="1"/>
              <a:t>Procjena</a:t>
            </a:r>
            <a:r>
              <a:rPr lang="en-US" sz="3600" dirty="0"/>
              <a:t> </a:t>
            </a:r>
            <a:r>
              <a:rPr lang="en-US" sz="3600" dirty="0" err="1"/>
              <a:t>neporeznih</a:t>
            </a:r>
            <a:r>
              <a:rPr lang="en-US" sz="3600" dirty="0"/>
              <a:t> </a:t>
            </a:r>
            <a:r>
              <a:rPr lang="en-US" sz="3600" dirty="0" err="1"/>
              <a:t>prihoda</a:t>
            </a:r>
            <a:r>
              <a:rPr lang="en-US" sz="3600" dirty="0"/>
              <a:t> (</a:t>
            </a:r>
            <a:r>
              <a:rPr lang="en-US" sz="3600" dirty="0" err="1"/>
              <a:t>prihodi</a:t>
            </a:r>
            <a:r>
              <a:rPr lang="en-US" sz="3600" dirty="0"/>
              <a:t> od </a:t>
            </a:r>
            <a:r>
              <a:rPr lang="en-US" sz="3600" dirty="0" err="1"/>
              <a:t>administrativni</a:t>
            </a:r>
            <a:r>
              <a:rPr lang="en-US" sz="3600" dirty="0"/>
              <a:t> </a:t>
            </a:r>
            <a:r>
              <a:rPr lang="en-US" sz="3600" dirty="0" err="1"/>
              <a:t>taksi</a:t>
            </a:r>
            <a:r>
              <a:rPr lang="en-US" sz="3600" dirty="0"/>
              <a:t>, </a:t>
            </a:r>
            <a:r>
              <a:rPr lang="en-US" sz="3600" dirty="0" err="1"/>
              <a:t>pihodi</a:t>
            </a:r>
            <a:r>
              <a:rPr lang="en-US" sz="3600" dirty="0"/>
              <a:t> od </a:t>
            </a:r>
            <a:r>
              <a:rPr lang="en-US" sz="3600" dirty="0" err="1"/>
              <a:t>dobiti</a:t>
            </a:r>
            <a:r>
              <a:rPr lang="en-US" sz="3600" dirty="0"/>
              <a:t> CB </a:t>
            </a:r>
            <a:r>
              <a:rPr lang="en-US" sz="3600" dirty="0" err="1"/>
              <a:t>BiH</a:t>
            </a:r>
            <a:r>
              <a:rPr lang="en-US" sz="3600" dirty="0"/>
              <a:t>, </a:t>
            </a:r>
            <a:r>
              <a:rPr lang="en-US" sz="3600" dirty="0" err="1"/>
              <a:t>prihodi</a:t>
            </a:r>
            <a:r>
              <a:rPr lang="en-US" sz="3600" dirty="0"/>
              <a:t> od </a:t>
            </a:r>
            <a:r>
              <a:rPr lang="en-US" sz="3600" dirty="0" err="1"/>
              <a:t>posebne</a:t>
            </a:r>
            <a:r>
              <a:rPr lang="en-US" sz="3600" dirty="0"/>
              <a:t> </a:t>
            </a:r>
            <a:r>
              <a:rPr lang="en-US" sz="3600" dirty="0" err="1"/>
              <a:t>naknade</a:t>
            </a:r>
            <a:r>
              <a:rPr lang="en-US" sz="3600" dirty="0"/>
              <a:t>),</a:t>
            </a:r>
          </a:p>
          <a:p>
            <a:pPr marL="0" indent="0">
              <a:buNone/>
            </a:pPr>
            <a:r>
              <a:rPr lang="pl-PL" sz="3600" dirty="0"/>
              <a:t>- Tekuća pomoć u novčanom obliku,</a:t>
            </a:r>
            <a:endParaRPr lang="en-US" sz="3600" dirty="0"/>
          </a:p>
          <a:p>
            <a:pPr marL="0" indent="0">
              <a:buNone/>
            </a:pPr>
            <a:r>
              <a:rPr lang="pl-PL" sz="3600" dirty="0"/>
              <a:t>- Pomoć u nenovčanom obliku,</a:t>
            </a:r>
            <a:endParaRPr lang="en-US" sz="3600" dirty="0"/>
          </a:p>
          <a:p>
            <a:pPr marL="0" indent="0">
              <a:buNone/>
            </a:pPr>
            <a:r>
              <a:rPr lang="pl-PL" sz="3600" dirty="0"/>
              <a:t>- Vanredni prihodi i drugi prihodi utvrđeni zakonom. </a:t>
            </a:r>
            <a:endParaRPr lang="en-US" sz="3600" dirty="0"/>
          </a:p>
          <a:p>
            <a:pPr marL="0" indent="0">
              <a:buNone/>
            </a:pPr>
            <a:r>
              <a:rPr lang="bs-Latn-BA" sz="3600" dirty="0"/>
              <a:t>Zakon o budžetu institucija BiH i međunarodnih obaveza BiH za 2008.(Sl.glasnik br. 17/08)</a:t>
            </a:r>
            <a:endParaRPr lang="en-US" sz="3600" dirty="0"/>
          </a:p>
          <a:p>
            <a:endParaRPr lang="en-US" dirty="0"/>
          </a:p>
        </p:txBody>
      </p:sp>
    </p:spTree>
    <p:extLst>
      <p:ext uri="{BB962C8B-B14F-4D97-AF65-F5344CB8AC3E}">
        <p14:creationId xmlns:p14="http://schemas.microsoft.com/office/powerpoint/2010/main" val="156890269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Procjena</a:t>
            </a:r>
            <a:r>
              <a:rPr lang="en-US" b="1" dirty="0" smtClean="0"/>
              <a:t> </a:t>
            </a:r>
            <a:r>
              <a:rPr lang="en-US" b="1" dirty="0" err="1" smtClean="0"/>
              <a:t>rashoda</a:t>
            </a:r>
            <a:r>
              <a:rPr lang="en-US" b="1" dirty="0" smtClean="0"/>
              <a:t/>
            </a:r>
            <a:br>
              <a:rPr lang="en-US" b="1" dirty="0" smtClean="0"/>
            </a:br>
            <a:endParaRPr lang="en-US" dirty="0"/>
          </a:p>
        </p:txBody>
      </p:sp>
      <p:sp>
        <p:nvSpPr>
          <p:cNvPr id="3" name="Content Placeholder 2"/>
          <p:cNvSpPr>
            <a:spLocks noGrp="1"/>
          </p:cNvSpPr>
          <p:nvPr>
            <p:ph idx="1"/>
          </p:nvPr>
        </p:nvSpPr>
        <p:spPr>
          <a:xfrm>
            <a:off x="838200" y="1223889"/>
            <a:ext cx="10515600" cy="4953074"/>
          </a:xfrm>
        </p:spPr>
        <p:txBody>
          <a:bodyPr>
            <a:normAutofit/>
          </a:bodyPr>
          <a:lstStyle/>
          <a:p>
            <a:pPr marL="0" indent="0" algn="just">
              <a:buNone/>
            </a:pPr>
            <a:r>
              <a:rPr lang="en-US" dirty="0"/>
              <a:t> </a:t>
            </a:r>
            <a:r>
              <a:rPr lang="en-US" sz="3200" dirty="0" smtClean="0"/>
              <a:t>U </a:t>
            </a:r>
            <a:r>
              <a:rPr lang="en-US" sz="3200" dirty="0" err="1"/>
              <a:t>postupku</a:t>
            </a:r>
            <a:r>
              <a:rPr lang="en-US" sz="3200" dirty="0"/>
              <a:t> </a:t>
            </a:r>
            <a:r>
              <a:rPr lang="en-US" sz="3200" dirty="0" err="1"/>
              <a:t>projekcije</a:t>
            </a:r>
            <a:r>
              <a:rPr lang="en-US" sz="3200" dirty="0"/>
              <a:t> </a:t>
            </a:r>
            <a:r>
              <a:rPr lang="en-US" sz="3200" dirty="0" err="1"/>
              <a:t>budžeta</a:t>
            </a:r>
            <a:r>
              <a:rPr lang="en-US" sz="3200" dirty="0"/>
              <a:t> </a:t>
            </a:r>
            <a:r>
              <a:rPr lang="en-US" sz="3200" dirty="0" err="1"/>
              <a:t>po</a:t>
            </a:r>
            <a:r>
              <a:rPr lang="en-US" sz="3200" dirty="0"/>
              <a:t> </a:t>
            </a:r>
            <a:r>
              <a:rPr lang="en-US" sz="3200" dirty="0" err="1"/>
              <a:t>korisnicima</a:t>
            </a:r>
            <a:r>
              <a:rPr lang="en-US" sz="3200" dirty="0"/>
              <a:t> (</a:t>
            </a:r>
            <a:r>
              <a:rPr lang="en-US" sz="3200" dirty="0" err="1"/>
              <a:t>Pregled</a:t>
            </a:r>
            <a:r>
              <a:rPr lang="en-US" sz="3200" dirty="0"/>
              <a:t> </a:t>
            </a:r>
            <a:r>
              <a:rPr lang="en-US" sz="3200" dirty="0" err="1"/>
              <a:t>namjenske</a:t>
            </a:r>
            <a:r>
              <a:rPr lang="en-US" sz="3200" dirty="0"/>
              <a:t> </a:t>
            </a:r>
            <a:r>
              <a:rPr lang="en-US" sz="3200" dirty="0" err="1"/>
              <a:t>strukture</a:t>
            </a:r>
            <a:r>
              <a:rPr lang="en-US" sz="3200" dirty="0"/>
              <a:t> </a:t>
            </a:r>
            <a:r>
              <a:rPr lang="en-US" sz="3200" dirty="0" err="1"/>
              <a:t>rashoda</a:t>
            </a:r>
            <a:r>
              <a:rPr lang="en-US" sz="3200" dirty="0"/>
              <a:t> </a:t>
            </a:r>
            <a:r>
              <a:rPr lang="en-US" sz="3200" dirty="0" err="1"/>
              <a:t>budžetskih</a:t>
            </a:r>
            <a:r>
              <a:rPr lang="en-US" sz="3200" dirty="0"/>
              <a:t> </a:t>
            </a:r>
            <a:r>
              <a:rPr lang="en-US" sz="3200" dirty="0" err="1"/>
              <a:t>korisnika</a:t>
            </a:r>
            <a:r>
              <a:rPr lang="en-US" sz="3200" dirty="0"/>
              <a:t>) </a:t>
            </a:r>
            <a:r>
              <a:rPr lang="en-US" sz="3200" dirty="0" err="1"/>
              <a:t>polazi</a:t>
            </a:r>
            <a:r>
              <a:rPr lang="en-US" sz="3200" dirty="0"/>
              <a:t> se od:</a:t>
            </a:r>
          </a:p>
          <a:p>
            <a:pPr marL="0" indent="0" algn="just">
              <a:buNone/>
            </a:pPr>
            <a:r>
              <a:rPr lang="en-US" sz="3200" dirty="0"/>
              <a:t>- </a:t>
            </a:r>
            <a:r>
              <a:rPr lang="en-US" sz="3200" dirty="0" err="1"/>
              <a:t>Gornje</a:t>
            </a:r>
            <a:r>
              <a:rPr lang="en-US" sz="3200" dirty="0"/>
              <a:t> </a:t>
            </a:r>
            <a:r>
              <a:rPr lang="en-US" sz="3200" dirty="0" err="1"/>
              <a:t>granice</a:t>
            </a:r>
            <a:r>
              <a:rPr lang="en-US" sz="3200" dirty="0"/>
              <a:t> </a:t>
            </a:r>
            <a:r>
              <a:rPr lang="en-US" sz="3200" dirty="0" err="1"/>
              <a:t>rashoda</a:t>
            </a:r>
            <a:r>
              <a:rPr lang="en-US" sz="3200" dirty="0"/>
              <a:t> </a:t>
            </a:r>
            <a:r>
              <a:rPr lang="en-US" sz="3200" dirty="0" err="1"/>
              <a:t>budžetskih</a:t>
            </a:r>
            <a:r>
              <a:rPr lang="en-US" sz="3200" dirty="0"/>
              <a:t> </a:t>
            </a:r>
            <a:r>
              <a:rPr lang="en-US" sz="3200" dirty="0" err="1"/>
              <a:t>korisnika</a:t>
            </a:r>
            <a:r>
              <a:rPr lang="en-US" sz="3200" dirty="0"/>
              <a:t> u </a:t>
            </a:r>
            <a:r>
              <a:rPr lang="en-US" sz="3200" dirty="0" err="1"/>
              <a:t>Dokumentu</a:t>
            </a:r>
            <a:r>
              <a:rPr lang="en-US" sz="3200" dirty="0"/>
              <a:t> </a:t>
            </a:r>
            <a:r>
              <a:rPr lang="en-US" sz="3200" dirty="0" err="1"/>
              <a:t>okvirnog</a:t>
            </a:r>
            <a:r>
              <a:rPr lang="en-US" sz="3200" dirty="0"/>
              <a:t> </a:t>
            </a:r>
            <a:r>
              <a:rPr lang="en-US" sz="3200" dirty="0" err="1"/>
              <a:t>budžeta</a:t>
            </a:r>
            <a:r>
              <a:rPr lang="en-US" sz="3200" dirty="0"/>
              <a:t> </a:t>
            </a:r>
            <a:r>
              <a:rPr lang="en-US" sz="3200" dirty="0" err="1"/>
              <a:t>koji</a:t>
            </a:r>
            <a:r>
              <a:rPr lang="en-US" sz="3200" dirty="0"/>
              <a:t> se </a:t>
            </a:r>
            <a:r>
              <a:rPr lang="en-US" sz="3200" dirty="0" err="1"/>
              <a:t>odnosi</a:t>
            </a:r>
            <a:r>
              <a:rPr lang="en-US" sz="3200" dirty="0"/>
              <a:t> </a:t>
            </a:r>
            <a:r>
              <a:rPr lang="en-US" sz="3200" dirty="0" err="1"/>
              <a:t>na</a:t>
            </a:r>
            <a:r>
              <a:rPr lang="en-US" sz="3200" dirty="0"/>
              <a:t> </a:t>
            </a:r>
            <a:r>
              <a:rPr lang="en-US" sz="3200" dirty="0" err="1"/>
              <a:t>naredne</a:t>
            </a:r>
            <a:r>
              <a:rPr lang="en-US" sz="3200" dirty="0"/>
              <a:t> tri </a:t>
            </a:r>
            <a:r>
              <a:rPr lang="en-US" sz="3200" dirty="0" err="1"/>
              <a:t>godine</a:t>
            </a:r>
            <a:r>
              <a:rPr lang="en-US" sz="3200" dirty="0"/>
              <a:t>,</a:t>
            </a:r>
          </a:p>
          <a:p>
            <a:pPr marL="0" indent="0" algn="just">
              <a:buNone/>
            </a:pPr>
            <a:r>
              <a:rPr lang="en-US" sz="3200" dirty="0"/>
              <a:t>- </a:t>
            </a:r>
            <a:r>
              <a:rPr lang="en-US" sz="3200" dirty="0" err="1"/>
              <a:t>Zahtjeva</a:t>
            </a:r>
            <a:r>
              <a:rPr lang="en-US" sz="3200" dirty="0"/>
              <a:t> </a:t>
            </a:r>
            <a:r>
              <a:rPr lang="en-US" sz="3200" dirty="0" err="1"/>
              <a:t>budžeskih</a:t>
            </a:r>
            <a:r>
              <a:rPr lang="en-US" sz="3200" dirty="0"/>
              <a:t> </a:t>
            </a:r>
            <a:r>
              <a:rPr lang="en-US" sz="3200" dirty="0" err="1"/>
              <a:t>korisnika</a:t>
            </a:r>
            <a:r>
              <a:rPr lang="en-US" sz="3200" dirty="0"/>
              <a:t> </a:t>
            </a:r>
            <a:r>
              <a:rPr lang="en-US" sz="3200" dirty="0" err="1"/>
              <a:t>za</a:t>
            </a:r>
            <a:r>
              <a:rPr lang="en-US" sz="3200" dirty="0"/>
              <a:t> </a:t>
            </a:r>
            <a:r>
              <a:rPr lang="en-US" sz="3200" dirty="0" err="1"/>
              <a:t>sredstvima</a:t>
            </a:r>
            <a:r>
              <a:rPr lang="en-US" sz="3200" dirty="0"/>
              <a:t> </a:t>
            </a:r>
            <a:r>
              <a:rPr lang="en-US" sz="3200" dirty="0" err="1"/>
              <a:t>za</a:t>
            </a:r>
            <a:r>
              <a:rPr lang="en-US" sz="3200" dirty="0"/>
              <a:t> </a:t>
            </a:r>
            <a:r>
              <a:rPr lang="en-US" sz="3200" dirty="0" err="1"/>
              <a:t>godinu</a:t>
            </a:r>
            <a:r>
              <a:rPr lang="en-US" sz="3200" dirty="0"/>
              <a:t> </a:t>
            </a:r>
            <a:r>
              <a:rPr lang="en-US" sz="3200" dirty="0" err="1"/>
              <a:t>za</a:t>
            </a:r>
            <a:r>
              <a:rPr lang="en-US" sz="3200" dirty="0"/>
              <a:t> </a:t>
            </a:r>
            <a:r>
              <a:rPr lang="en-US" sz="3200" dirty="0" err="1"/>
              <a:t>koju</a:t>
            </a:r>
            <a:r>
              <a:rPr lang="en-US" sz="3200" dirty="0"/>
              <a:t> se </a:t>
            </a:r>
            <a:r>
              <a:rPr lang="en-US" sz="3200" dirty="0" err="1"/>
              <a:t>budžet</a:t>
            </a:r>
            <a:r>
              <a:rPr lang="en-US" sz="3200" dirty="0"/>
              <a:t> </a:t>
            </a:r>
            <a:r>
              <a:rPr lang="en-US" sz="3200" dirty="0" err="1"/>
              <a:t>izrađuje</a:t>
            </a:r>
            <a:r>
              <a:rPr lang="en-US" sz="3200" dirty="0"/>
              <a:t>,</a:t>
            </a:r>
          </a:p>
          <a:p>
            <a:pPr marL="0" indent="0" algn="just">
              <a:buNone/>
            </a:pPr>
            <a:r>
              <a:rPr lang="pl-PL" sz="3200" dirty="0"/>
              <a:t>- Realizacije budžeta za tekuću godinu (stanje 30.06.) po vrstama izadataka i namjenama</a:t>
            </a:r>
            <a:r>
              <a:rPr lang="pl-PL" sz="3200" dirty="0" smtClean="0"/>
              <a:t>,</a:t>
            </a:r>
            <a:endParaRPr lang="en-US" sz="3200" dirty="0"/>
          </a:p>
        </p:txBody>
      </p:sp>
    </p:spTree>
    <p:extLst>
      <p:ext uri="{BB962C8B-B14F-4D97-AF65-F5344CB8AC3E}">
        <p14:creationId xmlns:p14="http://schemas.microsoft.com/office/powerpoint/2010/main" val="259818197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56602" y="787791"/>
            <a:ext cx="10397197" cy="5389172"/>
          </a:xfrm>
        </p:spPr>
        <p:txBody>
          <a:bodyPr>
            <a:normAutofit lnSpcReduction="10000"/>
          </a:bodyPr>
          <a:lstStyle/>
          <a:p>
            <a:pPr marL="0" indent="0" algn="just">
              <a:buNone/>
            </a:pPr>
            <a:r>
              <a:rPr lang="pl-PL" sz="3600" dirty="0" smtClean="0"/>
              <a:t>- Dinamike upošljavanja do kraja tekuće i za narednu godinu za koju se izrađuje budžet,</a:t>
            </a:r>
            <a:endParaRPr lang="en-US" sz="3600" dirty="0" smtClean="0"/>
          </a:p>
          <a:p>
            <a:pPr marL="0" indent="0" algn="just">
              <a:buNone/>
            </a:pPr>
            <a:r>
              <a:rPr lang="pl-PL" sz="3600" dirty="0" smtClean="0"/>
              <a:t>- Prosjek plaća i nakanda za period I – VII takuće godine i predviđene dinamike zapošljavanja,</a:t>
            </a:r>
            <a:endParaRPr lang="en-US" sz="3600" dirty="0" smtClean="0"/>
          </a:p>
          <a:p>
            <a:pPr marL="0" indent="0" algn="just">
              <a:buNone/>
            </a:pPr>
            <a:r>
              <a:rPr lang="en-US" sz="3600" dirty="0" smtClean="0"/>
              <a:t>- </a:t>
            </a:r>
            <a:r>
              <a:rPr lang="en-US" sz="3600" dirty="0" err="1" smtClean="0"/>
              <a:t>Za</a:t>
            </a:r>
            <a:r>
              <a:rPr lang="en-US" sz="3600" dirty="0" smtClean="0"/>
              <a:t> </a:t>
            </a:r>
            <a:r>
              <a:rPr lang="en-US" sz="3600" dirty="0" err="1" smtClean="0"/>
              <a:t>ostale</a:t>
            </a:r>
            <a:r>
              <a:rPr lang="en-US" sz="3600" dirty="0" smtClean="0"/>
              <a:t> </a:t>
            </a:r>
            <a:r>
              <a:rPr lang="en-US" sz="3600" dirty="0" err="1" smtClean="0"/>
              <a:t>tekuće</a:t>
            </a:r>
            <a:r>
              <a:rPr lang="en-US" sz="3600" dirty="0" smtClean="0"/>
              <a:t> </a:t>
            </a:r>
            <a:r>
              <a:rPr lang="en-US" sz="3600" dirty="0" err="1" smtClean="0"/>
              <a:t>izdatke</a:t>
            </a:r>
            <a:r>
              <a:rPr lang="en-US" sz="3600" dirty="0" smtClean="0"/>
              <a:t> </a:t>
            </a:r>
            <a:r>
              <a:rPr lang="en-US" sz="3600" dirty="0" err="1" smtClean="0"/>
              <a:t>odnosno</a:t>
            </a:r>
            <a:r>
              <a:rPr lang="en-US" sz="3600" dirty="0" smtClean="0"/>
              <a:t> </a:t>
            </a:r>
            <a:r>
              <a:rPr lang="en-US" sz="3600" dirty="0" err="1" smtClean="0"/>
              <a:t>kapitalne</a:t>
            </a:r>
            <a:r>
              <a:rPr lang="en-US" sz="3600" dirty="0" smtClean="0"/>
              <a:t> </a:t>
            </a:r>
            <a:r>
              <a:rPr lang="en-US" sz="3600" dirty="0" err="1" smtClean="0"/>
              <a:t>izdatke</a:t>
            </a:r>
            <a:r>
              <a:rPr lang="en-US" sz="3600" dirty="0" smtClean="0"/>
              <a:t> </a:t>
            </a:r>
            <a:r>
              <a:rPr lang="en-US" sz="3600" dirty="0" err="1" smtClean="0"/>
              <a:t>i</a:t>
            </a:r>
            <a:r>
              <a:rPr lang="en-US" sz="3600" dirty="0" smtClean="0"/>
              <a:t> </a:t>
            </a:r>
            <a:r>
              <a:rPr lang="en-US" sz="3600" dirty="0" err="1" smtClean="0"/>
              <a:t>takuće</a:t>
            </a:r>
            <a:r>
              <a:rPr lang="en-US" sz="3600" dirty="0" smtClean="0"/>
              <a:t> </a:t>
            </a:r>
            <a:r>
              <a:rPr lang="en-US" sz="3600" dirty="0" err="1" smtClean="0"/>
              <a:t>grantove</a:t>
            </a:r>
            <a:r>
              <a:rPr lang="en-US" sz="3600" dirty="0" smtClean="0"/>
              <a:t> </a:t>
            </a:r>
            <a:r>
              <a:rPr lang="en-US" sz="3600" dirty="0" err="1" smtClean="0"/>
              <a:t>na</a:t>
            </a:r>
            <a:r>
              <a:rPr lang="en-US" sz="3600" dirty="0" smtClean="0"/>
              <a:t> </a:t>
            </a:r>
            <a:r>
              <a:rPr lang="en-US" sz="3600" dirty="0" err="1" smtClean="0"/>
              <a:t>nivou</a:t>
            </a:r>
            <a:r>
              <a:rPr lang="en-US" sz="3600" dirty="0" smtClean="0"/>
              <a:t> </a:t>
            </a:r>
            <a:r>
              <a:rPr lang="en-US" sz="3600" dirty="0" err="1" smtClean="0"/>
              <a:t>tekuće</a:t>
            </a:r>
            <a:r>
              <a:rPr lang="en-US" sz="3600" dirty="0" smtClean="0"/>
              <a:t> </a:t>
            </a:r>
            <a:r>
              <a:rPr lang="en-US" sz="3600" dirty="0" err="1" smtClean="0"/>
              <a:t>godine</a:t>
            </a:r>
            <a:r>
              <a:rPr lang="en-US" sz="3600" dirty="0" smtClean="0"/>
              <a:t> </a:t>
            </a:r>
            <a:r>
              <a:rPr lang="en-US" sz="3600" dirty="0" err="1" smtClean="0"/>
              <a:t>uvaćano</a:t>
            </a:r>
            <a:r>
              <a:rPr lang="en-US" sz="3600" dirty="0" smtClean="0"/>
              <a:t> </a:t>
            </a:r>
            <a:r>
              <a:rPr lang="en-US" sz="3600" dirty="0" err="1" smtClean="0"/>
              <a:t>za</a:t>
            </a:r>
            <a:r>
              <a:rPr lang="en-US" sz="3600" dirty="0" smtClean="0"/>
              <a:t> </a:t>
            </a:r>
            <a:r>
              <a:rPr lang="en-US" sz="3600" dirty="0" err="1" smtClean="0"/>
              <a:t>porast</a:t>
            </a:r>
            <a:r>
              <a:rPr lang="en-US" sz="3600" dirty="0" smtClean="0"/>
              <a:t> </a:t>
            </a:r>
            <a:r>
              <a:rPr lang="en-US" sz="3600" dirty="0" err="1" smtClean="0"/>
              <a:t>broja</a:t>
            </a:r>
            <a:r>
              <a:rPr lang="en-US" sz="3600" dirty="0" smtClean="0"/>
              <a:t> </a:t>
            </a:r>
            <a:r>
              <a:rPr lang="en-US" sz="3600" dirty="0" err="1" smtClean="0"/>
              <a:t>uposlenih</a:t>
            </a:r>
            <a:r>
              <a:rPr lang="en-US" sz="3600" dirty="0" smtClean="0"/>
              <a:t> </a:t>
            </a:r>
            <a:r>
              <a:rPr lang="en-US" sz="3600" dirty="0" err="1" smtClean="0"/>
              <a:t>i</a:t>
            </a:r>
            <a:r>
              <a:rPr lang="en-US" sz="3600" dirty="0" smtClean="0"/>
              <a:t> </a:t>
            </a:r>
            <a:r>
              <a:rPr lang="en-US" sz="3600" dirty="0" err="1" smtClean="0"/>
              <a:t>njegov</a:t>
            </a:r>
            <a:r>
              <a:rPr lang="en-US" sz="3600" dirty="0" smtClean="0"/>
              <a:t> </a:t>
            </a:r>
            <a:r>
              <a:rPr lang="en-US" sz="3600" dirty="0" err="1" smtClean="0"/>
              <a:t>uticaj</a:t>
            </a:r>
            <a:r>
              <a:rPr lang="en-US" sz="3600" dirty="0" smtClean="0"/>
              <a:t> </a:t>
            </a:r>
            <a:r>
              <a:rPr lang="en-US" sz="3600" dirty="0" err="1" smtClean="0"/>
              <a:t>na</a:t>
            </a:r>
            <a:r>
              <a:rPr lang="en-US" sz="3600" dirty="0" smtClean="0"/>
              <a:t> </a:t>
            </a:r>
            <a:r>
              <a:rPr lang="en-US" sz="3600" dirty="0" err="1" smtClean="0"/>
              <a:t>povećanje</a:t>
            </a:r>
            <a:r>
              <a:rPr lang="en-US" sz="3600" dirty="0" smtClean="0"/>
              <a:t> </a:t>
            </a:r>
            <a:r>
              <a:rPr lang="en-US" sz="3600" dirty="0" err="1" smtClean="0"/>
              <a:t>ovih</a:t>
            </a:r>
            <a:r>
              <a:rPr lang="en-US" sz="3600" dirty="0" smtClean="0"/>
              <a:t> </a:t>
            </a:r>
            <a:r>
              <a:rPr lang="en-US" sz="3600" dirty="0" err="1" smtClean="0"/>
              <a:t>izdataka</a:t>
            </a:r>
            <a:r>
              <a:rPr lang="en-US" sz="3600" dirty="0" smtClean="0"/>
              <a:t>.</a:t>
            </a:r>
          </a:p>
          <a:p>
            <a:pPr marL="0" indent="0" algn="just">
              <a:buNone/>
            </a:pPr>
            <a:r>
              <a:rPr lang="bs-Latn-BA" sz="3600" dirty="0" smtClean="0"/>
              <a:t>Zakon o budžetu institucija BiH i međunarodnih obaveza BiH za 2008.(Sl.glasnik br. 17/08)</a:t>
            </a:r>
            <a:endParaRPr lang="en-US" sz="3600" dirty="0" smtClean="0"/>
          </a:p>
          <a:p>
            <a:pPr algn="just"/>
            <a:endParaRPr lang="en-US" dirty="0" smtClean="0"/>
          </a:p>
          <a:p>
            <a:endParaRPr lang="en-US" dirty="0"/>
          </a:p>
        </p:txBody>
      </p:sp>
    </p:spTree>
    <p:extLst>
      <p:ext uri="{BB962C8B-B14F-4D97-AF65-F5344CB8AC3E}">
        <p14:creationId xmlns:p14="http://schemas.microsoft.com/office/powerpoint/2010/main" val="3391508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Funkcije budžeta</a:t>
            </a:r>
            <a:endParaRPr lang="en-US" dirty="0"/>
          </a:p>
        </p:txBody>
      </p:sp>
      <p:sp>
        <p:nvSpPr>
          <p:cNvPr id="3" name="Content Placeholder 2"/>
          <p:cNvSpPr>
            <a:spLocks noGrp="1"/>
          </p:cNvSpPr>
          <p:nvPr>
            <p:ph idx="1"/>
          </p:nvPr>
        </p:nvSpPr>
        <p:spPr>
          <a:xfrm>
            <a:off x="838200" y="1364566"/>
            <a:ext cx="10515600" cy="4812397"/>
          </a:xfrm>
        </p:spPr>
        <p:txBody>
          <a:bodyPr>
            <a:normAutofit/>
          </a:bodyPr>
          <a:lstStyle/>
          <a:p>
            <a:pPr algn="just"/>
            <a:r>
              <a:rPr lang="hr-HR" sz="3600" dirty="0" smtClean="0"/>
              <a:t>Budžet </a:t>
            </a:r>
            <a:r>
              <a:rPr lang="hr-HR" sz="3600" dirty="0"/>
              <a:t>je kompleksan dokument (zakon) koji na specifičan i veoma odredjen način koristi elemente mnogobrojnih drugih zakona, bilo da se radi o javnim prihodima ili o javnim rashodima, te iz toga proistiću njegove brojne funkcije. </a:t>
            </a:r>
            <a:endParaRPr lang="hr-HR" sz="3600" dirty="0" smtClean="0"/>
          </a:p>
          <a:p>
            <a:pPr algn="just"/>
            <a:r>
              <a:rPr lang="hr-HR" sz="3600" dirty="0" smtClean="0"/>
              <a:t>Funkcije </a:t>
            </a:r>
            <a:r>
              <a:rPr lang="hr-HR" sz="3600" dirty="0"/>
              <a:t>budžeta su vezane za ciljeve koje država želi i planira da ostvari kroz jednogodišnje djelovanje budžeta. </a:t>
            </a:r>
            <a:endParaRPr lang="hr-HR" sz="3600" dirty="0" smtClean="0"/>
          </a:p>
        </p:txBody>
      </p:sp>
    </p:spTree>
    <p:extLst>
      <p:ext uri="{BB962C8B-B14F-4D97-AF65-F5344CB8AC3E}">
        <p14:creationId xmlns:p14="http://schemas.microsoft.com/office/powerpoint/2010/main" val="224113378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Odobravanje</a:t>
            </a:r>
            <a:r>
              <a:rPr lang="en-US" b="1" dirty="0" smtClean="0"/>
              <a:t> </a:t>
            </a:r>
            <a:r>
              <a:rPr lang="en-US" b="1" dirty="0" err="1" smtClean="0"/>
              <a:t>budžeta</a:t>
            </a:r>
            <a:r>
              <a:rPr lang="en-US" b="1" i="1" dirty="0" smtClean="0"/>
              <a:t/>
            </a:r>
            <a:br>
              <a:rPr lang="en-US" b="1" i="1" dirty="0" smtClean="0"/>
            </a:br>
            <a:endParaRPr lang="en-US" dirty="0"/>
          </a:p>
        </p:txBody>
      </p:sp>
      <p:sp>
        <p:nvSpPr>
          <p:cNvPr id="3" name="Content Placeholder 2"/>
          <p:cNvSpPr>
            <a:spLocks noGrp="1"/>
          </p:cNvSpPr>
          <p:nvPr>
            <p:ph idx="1"/>
          </p:nvPr>
        </p:nvSpPr>
        <p:spPr>
          <a:xfrm>
            <a:off x="838200" y="1322363"/>
            <a:ext cx="10515600" cy="4854600"/>
          </a:xfrm>
        </p:spPr>
        <p:txBody>
          <a:bodyPr>
            <a:normAutofit/>
          </a:bodyPr>
          <a:lstStyle/>
          <a:p>
            <a:pPr marL="0" indent="0" algn="just">
              <a:buNone/>
            </a:pPr>
            <a:r>
              <a:rPr lang="en-US" sz="3600" b="1" dirty="0" err="1" smtClean="0"/>
              <a:t>Prijedlog</a:t>
            </a:r>
            <a:r>
              <a:rPr lang="en-US" sz="3600" b="1" dirty="0" smtClean="0"/>
              <a:t> </a:t>
            </a:r>
            <a:r>
              <a:rPr lang="en-US" sz="3600" b="1" dirty="0" err="1"/>
              <a:t>i</a:t>
            </a:r>
            <a:r>
              <a:rPr lang="en-US" sz="3600" b="1" dirty="0"/>
              <a:t> </a:t>
            </a:r>
            <a:r>
              <a:rPr lang="en-US" sz="3600" b="1" dirty="0" err="1"/>
              <a:t>usvajanje</a:t>
            </a:r>
            <a:r>
              <a:rPr lang="en-US" sz="3600" b="1" dirty="0"/>
              <a:t> </a:t>
            </a:r>
            <a:r>
              <a:rPr lang="en-US" sz="3600" b="1" dirty="0" err="1"/>
              <a:t>budžeta</a:t>
            </a:r>
            <a:endParaRPr lang="en-US" sz="3600" b="1" dirty="0"/>
          </a:p>
          <a:p>
            <a:pPr algn="just"/>
            <a:r>
              <a:rPr lang="en-US" sz="3600" dirty="0"/>
              <a:t> </a:t>
            </a:r>
            <a:r>
              <a:rPr lang="en-US" sz="3600" dirty="0" err="1" smtClean="0"/>
              <a:t>Nakon</a:t>
            </a:r>
            <a:r>
              <a:rPr lang="en-US" sz="3600" dirty="0" smtClean="0"/>
              <a:t> </a:t>
            </a:r>
            <a:r>
              <a:rPr lang="en-US" sz="3600" dirty="0" err="1"/>
              <a:t>razmatranja</a:t>
            </a:r>
            <a:r>
              <a:rPr lang="en-US" sz="3600" dirty="0"/>
              <a:t> od </a:t>
            </a:r>
            <a:r>
              <a:rPr lang="en-US" sz="3600" dirty="0" err="1"/>
              <a:t>strane</a:t>
            </a:r>
            <a:r>
              <a:rPr lang="en-US" sz="3600" dirty="0"/>
              <a:t> </a:t>
            </a:r>
            <a:r>
              <a:rPr lang="en-US" sz="3600" dirty="0" err="1"/>
              <a:t>Vijeća</a:t>
            </a:r>
            <a:r>
              <a:rPr lang="en-US" sz="3600" dirty="0"/>
              <a:t> </a:t>
            </a:r>
            <a:r>
              <a:rPr lang="en-US" sz="3600" dirty="0" err="1"/>
              <a:t>ministara</a:t>
            </a:r>
            <a:r>
              <a:rPr lang="en-US" sz="3600" dirty="0"/>
              <a:t> </a:t>
            </a:r>
            <a:r>
              <a:rPr lang="en-US" sz="3600" dirty="0" err="1"/>
              <a:t>BiH</a:t>
            </a:r>
            <a:r>
              <a:rPr lang="en-US" sz="3600" dirty="0"/>
              <a:t> </a:t>
            </a:r>
            <a:r>
              <a:rPr lang="en-US" sz="3600" dirty="0" err="1"/>
              <a:t>prijedlog</a:t>
            </a:r>
            <a:r>
              <a:rPr lang="en-US" sz="3600" dirty="0"/>
              <a:t> </a:t>
            </a:r>
            <a:r>
              <a:rPr lang="en-US" sz="3600" dirty="0" err="1"/>
              <a:t>budžeta</a:t>
            </a:r>
            <a:r>
              <a:rPr lang="en-US" sz="3600" dirty="0"/>
              <a:t> se </a:t>
            </a:r>
            <a:r>
              <a:rPr lang="en-US" sz="3600" dirty="0" err="1"/>
              <a:t>upućuje</a:t>
            </a:r>
            <a:r>
              <a:rPr lang="en-US" sz="3600" dirty="0"/>
              <a:t> </a:t>
            </a:r>
            <a:r>
              <a:rPr lang="en-US" sz="3600" dirty="0" err="1"/>
              <a:t>Parlamentu</a:t>
            </a:r>
            <a:r>
              <a:rPr lang="en-US" sz="3600" dirty="0"/>
              <a:t> </a:t>
            </a:r>
            <a:r>
              <a:rPr lang="en-US" sz="3600" dirty="0" err="1"/>
              <a:t>najkasnije</a:t>
            </a:r>
            <a:r>
              <a:rPr lang="en-US" sz="3600" dirty="0"/>
              <a:t> do 1. </a:t>
            </a:r>
            <a:r>
              <a:rPr lang="en-US" sz="3600" dirty="0" err="1"/>
              <a:t>novembra</a:t>
            </a:r>
            <a:r>
              <a:rPr lang="en-US" sz="3600" dirty="0"/>
              <a:t> </a:t>
            </a:r>
            <a:r>
              <a:rPr lang="en-US" sz="3600" dirty="0" err="1"/>
              <a:t>tekuće</a:t>
            </a:r>
            <a:r>
              <a:rPr lang="en-US" sz="3600" dirty="0"/>
              <a:t> </a:t>
            </a:r>
            <a:r>
              <a:rPr lang="en-US" sz="3600" dirty="0" err="1"/>
              <a:t>godine</a:t>
            </a:r>
            <a:r>
              <a:rPr lang="en-US" sz="3600" dirty="0"/>
              <a:t> </a:t>
            </a:r>
            <a:r>
              <a:rPr lang="en-US" sz="3600" dirty="0" err="1"/>
              <a:t>za</a:t>
            </a:r>
            <a:r>
              <a:rPr lang="en-US" sz="3600" dirty="0"/>
              <a:t> </a:t>
            </a:r>
            <a:r>
              <a:rPr lang="en-US" sz="3600" dirty="0" err="1"/>
              <a:t>slijedeću</a:t>
            </a:r>
            <a:r>
              <a:rPr lang="en-US" sz="3600" dirty="0"/>
              <a:t> </a:t>
            </a:r>
            <a:r>
              <a:rPr lang="en-US" sz="3600" dirty="0" err="1"/>
              <a:t>fiskalnu</a:t>
            </a:r>
            <a:r>
              <a:rPr lang="en-US" sz="3600" dirty="0"/>
              <a:t> </a:t>
            </a:r>
            <a:r>
              <a:rPr lang="en-US" sz="3600" dirty="0" err="1"/>
              <a:t>godinu</a:t>
            </a:r>
            <a:r>
              <a:rPr lang="en-US" dirty="0" smtClean="0"/>
              <a:t>.</a:t>
            </a:r>
            <a:endParaRPr lang="en-US" dirty="0"/>
          </a:p>
        </p:txBody>
      </p:sp>
    </p:spTree>
    <p:extLst>
      <p:ext uri="{BB962C8B-B14F-4D97-AF65-F5344CB8AC3E}">
        <p14:creationId xmlns:p14="http://schemas.microsoft.com/office/powerpoint/2010/main" val="405848946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4062" y="942535"/>
            <a:ext cx="10509738" cy="5234428"/>
          </a:xfrm>
        </p:spPr>
        <p:txBody>
          <a:bodyPr/>
          <a:lstStyle/>
          <a:p>
            <a:pPr algn="just"/>
            <a:r>
              <a:rPr lang="en-US" sz="3600" dirty="0" err="1"/>
              <a:t>Budžet</a:t>
            </a:r>
            <a:r>
              <a:rPr lang="en-US" sz="3600" dirty="0"/>
              <a:t> </a:t>
            </a:r>
            <a:r>
              <a:rPr lang="en-US" sz="3600" dirty="0" err="1"/>
              <a:t>koji</a:t>
            </a:r>
            <a:r>
              <a:rPr lang="en-US" sz="3600" dirty="0"/>
              <a:t> je </a:t>
            </a:r>
            <a:r>
              <a:rPr lang="en-US" sz="3600" dirty="0" err="1"/>
              <a:t>odobrilo</a:t>
            </a:r>
            <a:r>
              <a:rPr lang="en-US" sz="3600" dirty="0"/>
              <a:t> </a:t>
            </a:r>
            <a:r>
              <a:rPr lang="en-US" sz="3600" dirty="0" err="1"/>
              <a:t>najviše</a:t>
            </a:r>
            <a:r>
              <a:rPr lang="en-US" sz="3600" dirty="0"/>
              <a:t> </a:t>
            </a:r>
            <a:r>
              <a:rPr lang="en-US" sz="3600" dirty="0" err="1"/>
              <a:t>predstavničko</a:t>
            </a:r>
            <a:r>
              <a:rPr lang="en-US" sz="3600" dirty="0"/>
              <a:t> </a:t>
            </a:r>
            <a:r>
              <a:rPr lang="en-US" sz="3600" dirty="0" err="1"/>
              <a:t>tijelo</a:t>
            </a:r>
            <a:r>
              <a:rPr lang="en-US" sz="3600" dirty="0"/>
              <a:t> ne mora da </a:t>
            </a:r>
            <a:r>
              <a:rPr lang="en-US" sz="3600" dirty="0" err="1"/>
              <a:t>bude</a:t>
            </a:r>
            <a:r>
              <a:rPr lang="en-US" sz="3600" dirty="0"/>
              <a:t> </a:t>
            </a:r>
            <a:r>
              <a:rPr lang="en-US" sz="3600" dirty="0" err="1"/>
              <a:t>identičan</a:t>
            </a:r>
            <a:r>
              <a:rPr lang="en-US" sz="3600" dirty="0"/>
              <a:t> </a:t>
            </a:r>
            <a:r>
              <a:rPr lang="en-US" sz="3600" dirty="0" err="1"/>
              <a:t>vladinom</a:t>
            </a:r>
            <a:r>
              <a:rPr lang="en-US" sz="3600" dirty="0"/>
              <a:t> </a:t>
            </a:r>
            <a:r>
              <a:rPr lang="en-US" sz="3600" dirty="0" err="1"/>
              <a:t>prijedlogu</a:t>
            </a:r>
            <a:r>
              <a:rPr lang="en-US" sz="3600" dirty="0"/>
              <a:t> </a:t>
            </a:r>
            <a:r>
              <a:rPr lang="en-US" sz="3600" dirty="0" err="1"/>
              <a:t>budžeta</a:t>
            </a:r>
            <a:r>
              <a:rPr lang="en-US" sz="3600" dirty="0"/>
              <a:t>. </a:t>
            </a:r>
            <a:endParaRPr lang="sr-Latn-ME" sz="3600" dirty="0"/>
          </a:p>
          <a:p>
            <a:pPr algn="just"/>
            <a:r>
              <a:rPr lang="en-US" sz="3600" dirty="0" err="1"/>
              <a:t>Vladin</a:t>
            </a:r>
            <a:r>
              <a:rPr lang="en-US" sz="3600" dirty="0"/>
              <a:t> </a:t>
            </a:r>
            <a:r>
              <a:rPr lang="en-US" sz="3600" dirty="0" err="1"/>
              <a:t>prijedlog</a:t>
            </a:r>
            <a:r>
              <a:rPr lang="en-US" sz="3600" dirty="0"/>
              <a:t> </a:t>
            </a:r>
            <a:r>
              <a:rPr lang="en-US" sz="3600" dirty="0" err="1"/>
              <a:t>može</a:t>
            </a:r>
            <a:r>
              <a:rPr lang="en-US" sz="3600" dirty="0"/>
              <a:t> </a:t>
            </a:r>
            <a:r>
              <a:rPr lang="en-US" sz="3600" dirty="0" err="1"/>
              <a:t>pretrpjeti</a:t>
            </a:r>
            <a:r>
              <a:rPr lang="en-US" sz="3600" dirty="0"/>
              <a:t> </a:t>
            </a:r>
            <a:r>
              <a:rPr lang="en-US" sz="3600" dirty="0" err="1"/>
              <a:t>izmjene</a:t>
            </a:r>
            <a:r>
              <a:rPr lang="en-US" sz="3600" dirty="0"/>
              <a:t>, </a:t>
            </a:r>
            <a:r>
              <a:rPr lang="en-US" sz="3600" dirty="0" err="1"/>
              <a:t>jer</a:t>
            </a:r>
            <a:r>
              <a:rPr lang="en-US" sz="3600" dirty="0"/>
              <a:t> </a:t>
            </a:r>
            <a:r>
              <a:rPr lang="en-US" sz="3600" dirty="0" err="1"/>
              <a:t>poslanici</a:t>
            </a:r>
            <a:r>
              <a:rPr lang="en-US" sz="3600" dirty="0"/>
              <a:t> </a:t>
            </a:r>
            <a:r>
              <a:rPr lang="en-US" sz="3600" dirty="0" err="1"/>
              <a:t>mogu</a:t>
            </a:r>
            <a:r>
              <a:rPr lang="en-US" sz="3600" dirty="0"/>
              <a:t> </a:t>
            </a:r>
            <a:r>
              <a:rPr lang="en-US" sz="3600" dirty="0" err="1"/>
              <a:t>podnositi</a:t>
            </a:r>
            <a:r>
              <a:rPr lang="en-US" sz="3600" dirty="0"/>
              <a:t> </a:t>
            </a:r>
            <a:r>
              <a:rPr lang="en-US" sz="3600" dirty="0" err="1"/>
              <a:t>amandmane</a:t>
            </a:r>
            <a:r>
              <a:rPr lang="en-US" sz="3600" dirty="0"/>
              <a:t> </a:t>
            </a:r>
            <a:r>
              <a:rPr lang="en-US" sz="3600" dirty="0" err="1"/>
              <a:t>na</a:t>
            </a:r>
            <a:r>
              <a:rPr lang="en-US" sz="3600" dirty="0"/>
              <a:t> </a:t>
            </a:r>
            <a:r>
              <a:rPr lang="en-US" sz="3600" dirty="0" err="1"/>
              <a:t>vladin</a:t>
            </a:r>
            <a:r>
              <a:rPr lang="en-US" sz="3600" dirty="0"/>
              <a:t> </a:t>
            </a:r>
            <a:r>
              <a:rPr lang="en-US" sz="3600" dirty="0" err="1"/>
              <a:t>prijedlog</a:t>
            </a:r>
            <a:r>
              <a:rPr lang="en-US" sz="3600" dirty="0"/>
              <a:t> </a:t>
            </a:r>
            <a:r>
              <a:rPr lang="en-US" sz="3600" dirty="0" err="1"/>
              <a:t>budžeta</a:t>
            </a:r>
            <a:r>
              <a:rPr lang="en-US" sz="3600" dirty="0"/>
              <a:t>. </a:t>
            </a:r>
            <a:endParaRPr lang="sr-Latn-ME" sz="3600" dirty="0"/>
          </a:p>
          <a:p>
            <a:pPr algn="just"/>
            <a:r>
              <a:rPr lang="en-US" sz="3600" dirty="0" err="1"/>
              <a:t>Budžet</a:t>
            </a:r>
            <a:r>
              <a:rPr lang="en-US" sz="3600" dirty="0"/>
              <a:t> se mora </a:t>
            </a:r>
            <a:r>
              <a:rPr lang="en-US" sz="3600" dirty="0" err="1"/>
              <a:t>usvojiti</a:t>
            </a:r>
            <a:r>
              <a:rPr lang="en-US" sz="3600" dirty="0"/>
              <a:t> </a:t>
            </a:r>
            <a:r>
              <a:rPr lang="en-US" sz="3600" dirty="0" err="1"/>
              <a:t>najkasnije</a:t>
            </a:r>
            <a:r>
              <a:rPr lang="en-US" sz="3600" dirty="0"/>
              <a:t> do 31. </a:t>
            </a:r>
            <a:r>
              <a:rPr lang="en-US" sz="3600" dirty="0" err="1"/>
              <a:t>marta</a:t>
            </a:r>
            <a:r>
              <a:rPr lang="en-US" sz="3600" dirty="0"/>
              <a:t> </a:t>
            </a:r>
            <a:r>
              <a:rPr lang="en-US" sz="3600" dirty="0" err="1"/>
              <a:t>tekuće</a:t>
            </a:r>
            <a:r>
              <a:rPr lang="en-US" sz="3600" dirty="0"/>
              <a:t> </a:t>
            </a:r>
            <a:r>
              <a:rPr lang="en-US" sz="3600" dirty="0" err="1"/>
              <a:t>godine</a:t>
            </a:r>
            <a:r>
              <a:rPr lang="en-US" sz="3600" dirty="0"/>
              <a:t>. </a:t>
            </a:r>
            <a:endParaRPr lang="sr-Latn-ME" sz="3600" dirty="0"/>
          </a:p>
          <a:p>
            <a:pPr algn="just"/>
            <a:endParaRPr lang="en-US" sz="3600" dirty="0"/>
          </a:p>
          <a:p>
            <a:endParaRPr lang="en-US" dirty="0"/>
          </a:p>
        </p:txBody>
      </p:sp>
    </p:spTree>
    <p:extLst>
      <p:ext uri="{BB962C8B-B14F-4D97-AF65-F5344CB8AC3E}">
        <p14:creationId xmlns:p14="http://schemas.microsoft.com/office/powerpoint/2010/main" val="52325168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7791" y="661182"/>
            <a:ext cx="10566009" cy="5515781"/>
          </a:xfrm>
        </p:spPr>
        <p:txBody>
          <a:bodyPr>
            <a:normAutofit/>
          </a:bodyPr>
          <a:lstStyle/>
          <a:p>
            <a:pPr algn="just"/>
            <a:r>
              <a:rPr lang="en-US" sz="3600" dirty="0" err="1" smtClean="0"/>
              <a:t>Ukoliko</a:t>
            </a:r>
            <a:r>
              <a:rPr lang="en-US" sz="3600" dirty="0" smtClean="0"/>
              <a:t> se </a:t>
            </a:r>
            <a:r>
              <a:rPr lang="en-US" sz="3600" dirty="0" err="1" smtClean="0"/>
              <a:t>budžet</a:t>
            </a:r>
            <a:r>
              <a:rPr lang="en-US" sz="3600" dirty="0" smtClean="0"/>
              <a:t> ne </a:t>
            </a:r>
            <a:r>
              <a:rPr lang="en-US" sz="3600" dirty="0" err="1" smtClean="0"/>
              <a:t>usvoji</a:t>
            </a:r>
            <a:r>
              <a:rPr lang="en-US" sz="3600" dirty="0" smtClean="0"/>
              <a:t> do 31. </a:t>
            </a:r>
            <a:r>
              <a:rPr lang="en-US" sz="3600" dirty="0" err="1" smtClean="0"/>
              <a:t>marta</a:t>
            </a:r>
            <a:r>
              <a:rPr lang="en-US" sz="3600" dirty="0" smtClean="0"/>
              <a:t>, </a:t>
            </a:r>
            <a:r>
              <a:rPr lang="en-US" sz="3600" dirty="0" err="1" smtClean="0"/>
              <a:t>nakon</a:t>
            </a:r>
            <a:r>
              <a:rPr lang="en-US" sz="3600" dirty="0" smtClean="0"/>
              <a:t> toga se </a:t>
            </a:r>
            <a:r>
              <a:rPr lang="en-US" sz="3600" dirty="0" err="1" smtClean="0"/>
              <a:t>neće</a:t>
            </a:r>
            <a:r>
              <a:rPr lang="en-US" sz="3600" dirty="0" smtClean="0"/>
              <a:t> </a:t>
            </a:r>
            <a:r>
              <a:rPr lang="en-US" sz="3600" dirty="0" err="1" smtClean="0"/>
              <a:t>realizovati</a:t>
            </a:r>
            <a:r>
              <a:rPr lang="en-US" sz="3600" dirty="0" smtClean="0"/>
              <a:t> </a:t>
            </a:r>
            <a:r>
              <a:rPr lang="en-US" sz="3600" dirty="0" err="1" smtClean="0"/>
              <a:t>rashodi</a:t>
            </a:r>
            <a:r>
              <a:rPr lang="en-US" sz="3600" dirty="0" smtClean="0"/>
              <a:t> u </a:t>
            </a:r>
            <a:r>
              <a:rPr lang="en-US" sz="3600" dirty="0" err="1" smtClean="0"/>
              <a:t>bilo</a:t>
            </a:r>
            <a:r>
              <a:rPr lang="en-US" sz="3600" dirty="0" smtClean="0"/>
              <a:t> </a:t>
            </a:r>
            <a:r>
              <a:rPr lang="en-US" sz="3600" dirty="0" err="1" smtClean="0"/>
              <a:t>koju</a:t>
            </a:r>
            <a:r>
              <a:rPr lang="en-US" sz="3600" dirty="0" smtClean="0"/>
              <a:t> </a:t>
            </a:r>
            <a:r>
              <a:rPr lang="en-US" sz="3600" dirty="0" err="1" smtClean="0"/>
              <a:t>svrhu</a:t>
            </a:r>
            <a:r>
              <a:rPr lang="en-US" sz="3600" dirty="0" smtClean="0"/>
              <a:t>, </a:t>
            </a:r>
            <a:r>
              <a:rPr lang="en-US" sz="3600" dirty="0" err="1" smtClean="0"/>
              <a:t>osim</a:t>
            </a:r>
            <a:r>
              <a:rPr lang="en-US" sz="3600" dirty="0" smtClean="0"/>
              <a:t> </a:t>
            </a:r>
            <a:r>
              <a:rPr lang="en-US" sz="3600" dirty="0" err="1" smtClean="0"/>
              <a:t>otplate</a:t>
            </a:r>
            <a:r>
              <a:rPr lang="en-US" sz="3600" dirty="0" smtClean="0"/>
              <a:t> </a:t>
            </a:r>
            <a:r>
              <a:rPr lang="en-US" sz="3600" dirty="0" err="1" smtClean="0"/>
              <a:t>zajmova</a:t>
            </a:r>
            <a:r>
              <a:rPr lang="en-US" sz="3600" dirty="0" smtClean="0"/>
              <a:t>, </a:t>
            </a:r>
            <a:r>
              <a:rPr lang="en-US" sz="3600" dirty="0" err="1" smtClean="0"/>
              <a:t>sve</a:t>
            </a:r>
            <a:r>
              <a:rPr lang="en-US" sz="3600" dirty="0" smtClean="0"/>
              <a:t> </a:t>
            </a:r>
            <a:r>
              <a:rPr lang="en-US" sz="3600" dirty="0" err="1" smtClean="0"/>
              <a:t>dok</a:t>
            </a:r>
            <a:r>
              <a:rPr lang="en-US" sz="3600" dirty="0" smtClean="0"/>
              <a:t> se </a:t>
            </a:r>
            <a:r>
              <a:rPr lang="en-US" sz="3600" dirty="0" err="1" smtClean="0"/>
              <a:t>budžet</a:t>
            </a:r>
            <a:r>
              <a:rPr lang="en-US" sz="3600" dirty="0" smtClean="0"/>
              <a:t> ne </a:t>
            </a:r>
            <a:r>
              <a:rPr lang="en-US" sz="3600" dirty="0" err="1" smtClean="0"/>
              <a:t>usvoji</a:t>
            </a:r>
            <a:r>
              <a:rPr lang="en-US" sz="3600" dirty="0" smtClean="0"/>
              <a:t>.</a:t>
            </a:r>
          </a:p>
          <a:p>
            <a:pPr algn="just"/>
            <a:r>
              <a:rPr lang="en-US" sz="3600" dirty="0" err="1" smtClean="0"/>
              <a:t>Svi</a:t>
            </a:r>
            <a:r>
              <a:rPr lang="en-US" sz="3600" dirty="0" smtClean="0"/>
              <a:t> </a:t>
            </a:r>
            <a:r>
              <a:rPr lang="en-US" sz="3600" dirty="0" err="1" smtClean="0"/>
              <a:t>prihodi</a:t>
            </a:r>
            <a:r>
              <a:rPr lang="en-US" sz="3600" dirty="0" smtClean="0"/>
              <a:t> </a:t>
            </a:r>
            <a:r>
              <a:rPr lang="en-US" sz="3600" dirty="0" err="1" smtClean="0"/>
              <a:t>i</a:t>
            </a:r>
            <a:r>
              <a:rPr lang="en-US" sz="3600" dirty="0" smtClean="0"/>
              <a:t> </a:t>
            </a:r>
            <a:r>
              <a:rPr lang="en-US" sz="3600" dirty="0" err="1" smtClean="0"/>
              <a:t>primici</a:t>
            </a:r>
            <a:r>
              <a:rPr lang="en-US" sz="3600" dirty="0" smtClean="0"/>
              <a:t>, </a:t>
            </a:r>
            <a:r>
              <a:rPr lang="en-US" sz="3600" dirty="0" err="1" smtClean="0"/>
              <a:t>rashodi</a:t>
            </a:r>
            <a:r>
              <a:rPr lang="en-US" sz="3600" dirty="0" smtClean="0"/>
              <a:t> </a:t>
            </a:r>
            <a:r>
              <a:rPr lang="en-US" sz="3600" dirty="0" err="1" smtClean="0"/>
              <a:t>i</a:t>
            </a:r>
            <a:r>
              <a:rPr lang="en-US" sz="3600" dirty="0" smtClean="0"/>
              <a:t> </a:t>
            </a:r>
            <a:r>
              <a:rPr lang="en-US" sz="3600" dirty="0" err="1" smtClean="0"/>
              <a:t>izdaci</a:t>
            </a:r>
            <a:r>
              <a:rPr lang="en-US" sz="3600" dirty="0" smtClean="0"/>
              <a:t> </a:t>
            </a:r>
            <a:r>
              <a:rPr lang="en-US" sz="3600" dirty="0" err="1" smtClean="0"/>
              <a:t>iskazuju</a:t>
            </a:r>
            <a:r>
              <a:rPr lang="en-US" sz="3600" dirty="0" smtClean="0"/>
              <a:t> se u </a:t>
            </a:r>
            <a:r>
              <a:rPr lang="en-US" sz="3600" dirty="0" err="1" smtClean="0"/>
              <a:t>budžetu</a:t>
            </a:r>
            <a:r>
              <a:rPr lang="en-US" sz="3600" dirty="0" smtClean="0"/>
              <a:t> </a:t>
            </a:r>
            <a:r>
              <a:rPr lang="en-US" sz="3600" dirty="0" err="1" smtClean="0"/>
              <a:t>na</a:t>
            </a:r>
            <a:r>
              <a:rPr lang="en-US" sz="3600" dirty="0" smtClean="0"/>
              <a:t> </a:t>
            </a:r>
            <a:r>
              <a:rPr lang="en-US" sz="3600" dirty="0" err="1" smtClean="0"/>
              <a:t>bruto</a:t>
            </a:r>
            <a:r>
              <a:rPr lang="en-US" sz="3600" dirty="0" smtClean="0"/>
              <a:t> </a:t>
            </a:r>
            <a:r>
              <a:rPr lang="en-US" sz="3600" dirty="0" err="1" smtClean="0"/>
              <a:t>načelu</a:t>
            </a:r>
            <a:r>
              <a:rPr lang="en-US" sz="3600" dirty="0" smtClean="0"/>
              <a:t>.                   </a:t>
            </a:r>
            <a:endParaRPr lang="sr-Latn-ME" sz="3600" dirty="0" smtClean="0"/>
          </a:p>
          <a:p>
            <a:pPr algn="just"/>
            <a:r>
              <a:rPr lang="en-US" sz="3600" dirty="0" err="1" smtClean="0"/>
              <a:t>Budžet</a:t>
            </a:r>
            <a:r>
              <a:rPr lang="en-US" sz="3600" dirty="0" smtClean="0"/>
              <a:t> mora </a:t>
            </a:r>
            <a:r>
              <a:rPr lang="en-US" sz="3600" dirty="0" err="1" smtClean="0"/>
              <a:t>biti</a:t>
            </a:r>
            <a:r>
              <a:rPr lang="en-US" sz="3600" dirty="0" smtClean="0"/>
              <a:t> </a:t>
            </a:r>
            <a:r>
              <a:rPr lang="en-US" sz="3600" dirty="0" err="1" smtClean="0"/>
              <a:t>uravnotežen</a:t>
            </a:r>
            <a:r>
              <a:rPr lang="en-US" sz="3600" dirty="0" smtClean="0"/>
              <a:t> </a:t>
            </a:r>
            <a:r>
              <a:rPr lang="en-US" sz="3600" dirty="0" err="1" smtClean="0"/>
              <a:t>tako</a:t>
            </a:r>
            <a:r>
              <a:rPr lang="en-US" sz="3600" dirty="0" smtClean="0"/>
              <a:t> da </a:t>
            </a:r>
            <a:r>
              <a:rPr lang="en-US" sz="3600" dirty="0" err="1" smtClean="0"/>
              <a:t>ukupni</a:t>
            </a:r>
            <a:r>
              <a:rPr lang="en-US" sz="3600" dirty="0" smtClean="0"/>
              <a:t> </a:t>
            </a:r>
            <a:r>
              <a:rPr lang="en-US" sz="3600" dirty="0" err="1" smtClean="0"/>
              <a:t>prihodi</a:t>
            </a:r>
            <a:r>
              <a:rPr lang="en-US" sz="3600" dirty="0" smtClean="0"/>
              <a:t> </a:t>
            </a:r>
            <a:r>
              <a:rPr lang="en-US" sz="3600" dirty="0" err="1" smtClean="0"/>
              <a:t>i</a:t>
            </a:r>
            <a:r>
              <a:rPr lang="en-US" sz="3600" dirty="0" smtClean="0"/>
              <a:t> </a:t>
            </a:r>
            <a:r>
              <a:rPr lang="en-US" sz="3600" dirty="0" err="1" smtClean="0"/>
              <a:t>primici</a:t>
            </a:r>
            <a:r>
              <a:rPr lang="en-US" sz="3600" dirty="0" smtClean="0"/>
              <a:t> </a:t>
            </a:r>
            <a:r>
              <a:rPr lang="en-US" sz="3600" dirty="0" err="1" smtClean="0"/>
              <a:t>pokrivaju</a:t>
            </a:r>
            <a:r>
              <a:rPr lang="en-US" sz="3600" dirty="0" smtClean="0"/>
              <a:t> </a:t>
            </a:r>
            <a:r>
              <a:rPr lang="en-US" sz="3600" dirty="0" err="1" smtClean="0"/>
              <a:t>ukupne</a:t>
            </a:r>
            <a:r>
              <a:rPr lang="en-US" sz="3600" dirty="0" smtClean="0"/>
              <a:t> </a:t>
            </a:r>
            <a:r>
              <a:rPr lang="en-US" sz="3600" dirty="0" err="1" smtClean="0"/>
              <a:t>rashode</a:t>
            </a:r>
            <a:r>
              <a:rPr lang="en-US" sz="3600" dirty="0" smtClean="0"/>
              <a:t> </a:t>
            </a:r>
            <a:r>
              <a:rPr lang="en-US" sz="3600" dirty="0" err="1" smtClean="0"/>
              <a:t>i</a:t>
            </a:r>
            <a:r>
              <a:rPr lang="en-US" sz="3600" dirty="0" smtClean="0"/>
              <a:t> </a:t>
            </a:r>
            <a:r>
              <a:rPr lang="en-US" sz="3600" dirty="0" err="1" smtClean="0"/>
              <a:t>izdatke</a:t>
            </a:r>
            <a:r>
              <a:rPr lang="en-US" sz="3600" dirty="0" smtClean="0"/>
              <a:t>.</a:t>
            </a:r>
          </a:p>
        </p:txBody>
      </p:sp>
    </p:spTree>
    <p:extLst>
      <p:ext uri="{BB962C8B-B14F-4D97-AF65-F5344CB8AC3E}">
        <p14:creationId xmlns:p14="http://schemas.microsoft.com/office/powerpoint/2010/main" val="291521150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Privremeno</a:t>
            </a:r>
            <a:r>
              <a:rPr lang="en-US" b="1" dirty="0" smtClean="0"/>
              <a:t> </a:t>
            </a:r>
            <a:r>
              <a:rPr lang="en-US" b="1" dirty="0" err="1" smtClean="0"/>
              <a:t>finansiranje</a:t>
            </a:r>
            <a:r>
              <a:rPr lang="en-US" b="1" dirty="0" smtClean="0"/>
              <a:t/>
            </a:r>
            <a:br>
              <a:rPr lang="en-US" b="1" dirty="0" smtClean="0"/>
            </a:br>
            <a:endParaRPr lang="en-US" dirty="0"/>
          </a:p>
        </p:txBody>
      </p:sp>
      <p:sp>
        <p:nvSpPr>
          <p:cNvPr id="3" name="Content Placeholder 2"/>
          <p:cNvSpPr>
            <a:spLocks noGrp="1"/>
          </p:cNvSpPr>
          <p:nvPr>
            <p:ph idx="1"/>
          </p:nvPr>
        </p:nvSpPr>
        <p:spPr>
          <a:xfrm>
            <a:off x="838200" y="1181686"/>
            <a:ext cx="10515600" cy="4995277"/>
          </a:xfrm>
        </p:spPr>
        <p:txBody>
          <a:bodyPr>
            <a:normAutofit/>
          </a:bodyPr>
          <a:lstStyle/>
          <a:p>
            <a:pPr algn="just"/>
            <a:r>
              <a:rPr lang="en-US" sz="3600" b="1" dirty="0"/>
              <a:t> </a:t>
            </a:r>
            <a:r>
              <a:rPr lang="en-US" sz="3600" dirty="0" err="1" smtClean="0"/>
              <a:t>Ako</a:t>
            </a:r>
            <a:r>
              <a:rPr lang="en-US" sz="3600" dirty="0" smtClean="0"/>
              <a:t> </a:t>
            </a:r>
            <a:r>
              <a:rPr lang="en-US" sz="3600" dirty="0" err="1"/>
              <a:t>Parlament</a:t>
            </a:r>
            <a:r>
              <a:rPr lang="en-US" sz="3600" dirty="0"/>
              <a:t> BIH ne </a:t>
            </a:r>
            <a:r>
              <a:rPr lang="en-US" sz="3600" dirty="0" err="1"/>
              <a:t>usvoji</a:t>
            </a:r>
            <a:r>
              <a:rPr lang="en-US" sz="3600" dirty="0"/>
              <a:t> </a:t>
            </a:r>
            <a:r>
              <a:rPr lang="en-US" sz="3600" dirty="0" err="1"/>
              <a:t>Zakon</a:t>
            </a:r>
            <a:r>
              <a:rPr lang="en-US" sz="3600" dirty="0"/>
              <a:t> o </a:t>
            </a:r>
            <a:r>
              <a:rPr lang="en-US" sz="3600" dirty="0" err="1"/>
              <a:t>budžetu</a:t>
            </a:r>
            <a:r>
              <a:rPr lang="en-US" sz="3600" dirty="0"/>
              <a:t> </a:t>
            </a:r>
            <a:r>
              <a:rPr lang="en-US" sz="3600" dirty="0" err="1"/>
              <a:t>prije</a:t>
            </a:r>
            <a:r>
              <a:rPr lang="en-US" sz="3600" dirty="0"/>
              <a:t> </a:t>
            </a:r>
            <a:r>
              <a:rPr lang="en-US" sz="3600" dirty="0" err="1"/>
              <a:t>početka</a:t>
            </a:r>
            <a:r>
              <a:rPr lang="en-US" sz="3600" dirty="0"/>
              <a:t> </a:t>
            </a:r>
            <a:r>
              <a:rPr lang="en-US" sz="3600" dirty="0" err="1"/>
              <a:t>fiskalne</a:t>
            </a:r>
            <a:r>
              <a:rPr lang="en-US" sz="3600" dirty="0"/>
              <a:t> </a:t>
            </a:r>
            <a:r>
              <a:rPr lang="en-US" sz="3600" dirty="0" err="1"/>
              <a:t>godine</a:t>
            </a:r>
            <a:r>
              <a:rPr lang="en-US" sz="3600" dirty="0"/>
              <a:t>, </a:t>
            </a:r>
            <a:r>
              <a:rPr lang="en-US" sz="3600" dirty="0" err="1"/>
              <a:t>finansiranje</a:t>
            </a:r>
            <a:r>
              <a:rPr lang="en-US" sz="3600" dirty="0"/>
              <a:t> </a:t>
            </a:r>
            <a:r>
              <a:rPr lang="en-US" sz="3600" dirty="0" err="1"/>
              <a:t>će</a:t>
            </a:r>
            <a:r>
              <a:rPr lang="en-US" sz="3600" dirty="0"/>
              <a:t> </a:t>
            </a:r>
            <a:r>
              <a:rPr lang="en-US" sz="3600" dirty="0" err="1"/>
              <a:t>biti</a:t>
            </a:r>
            <a:r>
              <a:rPr lang="en-US" sz="3600" dirty="0"/>
              <a:t> </a:t>
            </a:r>
            <a:r>
              <a:rPr lang="en-US" sz="3600" dirty="0" err="1"/>
              <a:t>privremeno</a:t>
            </a:r>
            <a:r>
              <a:rPr lang="en-US" sz="3600" dirty="0"/>
              <a:t>, </a:t>
            </a:r>
            <a:r>
              <a:rPr lang="en-US" sz="3600" dirty="0" err="1"/>
              <a:t>sve</a:t>
            </a:r>
            <a:r>
              <a:rPr lang="en-US" sz="3600" dirty="0"/>
              <a:t> do </a:t>
            </a:r>
            <a:r>
              <a:rPr lang="en-US" sz="3600" dirty="0" err="1"/>
              <a:t>stupanja</a:t>
            </a:r>
            <a:r>
              <a:rPr lang="en-US" sz="3600" dirty="0"/>
              <a:t> </a:t>
            </a:r>
            <a:r>
              <a:rPr lang="en-US" sz="3600" dirty="0" err="1"/>
              <a:t>na</a:t>
            </a:r>
            <a:r>
              <a:rPr lang="en-US" sz="3600" dirty="0"/>
              <a:t> </a:t>
            </a:r>
            <a:r>
              <a:rPr lang="en-US" sz="3600" dirty="0" err="1"/>
              <a:t>snagu</a:t>
            </a:r>
            <a:r>
              <a:rPr lang="en-US" sz="3600" dirty="0"/>
              <a:t> </a:t>
            </a:r>
            <a:r>
              <a:rPr lang="en-US" sz="3600" dirty="0" err="1"/>
              <a:t>istog</a:t>
            </a:r>
            <a:r>
              <a:rPr lang="en-US" sz="3600" dirty="0"/>
              <a:t>. </a:t>
            </a:r>
            <a:endParaRPr lang="sr-Latn-ME" sz="3600" dirty="0" smtClean="0"/>
          </a:p>
          <a:p>
            <a:pPr algn="just"/>
            <a:r>
              <a:rPr lang="en-US" sz="3600" dirty="0" err="1" smtClean="0"/>
              <a:t>Privremenom</a:t>
            </a:r>
            <a:r>
              <a:rPr lang="en-US" sz="3600" dirty="0" smtClean="0"/>
              <a:t> </a:t>
            </a:r>
            <a:r>
              <a:rPr lang="en-US" sz="3600" dirty="0" err="1"/>
              <a:t>finansiranju</a:t>
            </a:r>
            <a:r>
              <a:rPr lang="en-US" sz="3600" dirty="0"/>
              <a:t> se </a:t>
            </a:r>
            <a:r>
              <a:rPr lang="en-US" sz="3600" dirty="0" err="1"/>
              <a:t>pristupa</a:t>
            </a:r>
            <a:r>
              <a:rPr lang="en-US" sz="3600" dirty="0"/>
              <a:t> </a:t>
            </a:r>
            <a:r>
              <a:rPr lang="en-US" sz="3600" dirty="0" err="1"/>
              <a:t>sa</a:t>
            </a:r>
            <a:r>
              <a:rPr lang="en-US" sz="3600" dirty="0"/>
              <a:t> </a:t>
            </a:r>
            <a:r>
              <a:rPr lang="en-US" sz="3600" dirty="0" err="1"/>
              <a:t>ciljem</a:t>
            </a:r>
            <a:r>
              <a:rPr lang="en-US" sz="3600" dirty="0"/>
              <a:t> </a:t>
            </a:r>
            <a:r>
              <a:rPr lang="en-US" sz="3600" dirty="0" err="1"/>
              <a:t>obavljanja</a:t>
            </a:r>
            <a:r>
              <a:rPr lang="en-US" sz="3600" dirty="0"/>
              <a:t> </a:t>
            </a:r>
            <a:r>
              <a:rPr lang="en-US" sz="3600" dirty="0" err="1"/>
              <a:t>aktivnosti</a:t>
            </a:r>
            <a:r>
              <a:rPr lang="en-US" sz="3600" dirty="0"/>
              <a:t> </a:t>
            </a:r>
            <a:r>
              <a:rPr lang="en-US" sz="3600" dirty="0" err="1"/>
              <a:t>budžetskih</a:t>
            </a:r>
            <a:r>
              <a:rPr lang="en-US" sz="3600" dirty="0"/>
              <a:t> </a:t>
            </a:r>
            <a:r>
              <a:rPr lang="en-US" sz="3600" dirty="0" err="1"/>
              <a:t>korisnika</a:t>
            </a:r>
            <a:r>
              <a:rPr lang="en-US" sz="3600" dirty="0"/>
              <a:t> </a:t>
            </a:r>
            <a:r>
              <a:rPr lang="en-US" sz="3600" dirty="0" err="1"/>
              <a:t>koje</a:t>
            </a:r>
            <a:r>
              <a:rPr lang="en-US" sz="3600" dirty="0"/>
              <a:t> </a:t>
            </a:r>
            <a:r>
              <a:rPr lang="en-US" sz="3600" dirty="0" err="1"/>
              <a:t>su</a:t>
            </a:r>
            <a:r>
              <a:rPr lang="en-US" sz="3600" dirty="0"/>
              <a:t> </a:t>
            </a:r>
            <a:r>
              <a:rPr lang="en-US" sz="3600" dirty="0" err="1"/>
              <a:t>utvrđene</a:t>
            </a:r>
            <a:r>
              <a:rPr lang="en-US" sz="3600" dirty="0"/>
              <a:t> </a:t>
            </a:r>
            <a:r>
              <a:rPr lang="en-US" sz="3600" dirty="0" err="1"/>
              <a:t>zakonom</a:t>
            </a:r>
            <a:r>
              <a:rPr lang="en-US" sz="3600" dirty="0"/>
              <a:t> </a:t>
            </a:r>
            <a:r>
              <a:rPr lang="en-US" sz="3600" dirty="0" err="1"/>
              <a:t>kao</a:t>
            </a:r>
            <a:r>
              <a:rPr lang="en-US" sz="3600" dirty="0"/>
              <a:t> </a:t>
            </a:r>
            <a:r>
              <a:rPr lang="en-US" sz="3600" dirty="0" err="1"/>
              <a:t>i</a:t>
            </a:r>
            <a:r>
              <a:rPr lang="en-US" sz="3600" dirty="0"/>
              <a:t> </a:t>
            </a:r>
            <a:r>
              <a:rPr lang="en-US" sz="3600" dirty="0" err="1"/>
              <a:t>izvršavanju</a:t>
            </a:r>
            <a:r>
              <a:rPr lang="en-US" sz="3600" dirty="0"/>
              <a:t> </a:t>
            </a:r>
            <a:r>
              <a:rPr lang="en-US" sz="3600" dirty="0" err="1"/>
              <a:t>međunarodnih</a:t>
            </a:r>
            <a:r>
              <a:rPr lang="en-US" sz="3600" dirty="0"/>
              <a:t> </a:t>
            </a:r>
            <a:r>
              <a:rPr lang="en-US" sz="3600" dirty="0" err="1"/>
              <a:t>finansijskih</a:t>
            </a:r>
            <a:r>
              <a:rPr lang="en-US" sz="3600" dirty="0"/>
              <a:t> </a:t>
            </a:r>
            <a:r>
              <a:rPr lang="en-US" sz="3600" dirty="0" err="1"/>
              <a:t>obaveza</a:t>
            </a:r>
            <a:r>
              <a:rPr lang="en-US" sz="3600" dirty="0"/>
              <a:t> </a:t>
            </a:r>
            <a:r>
              <a:rPr lang="en-US" sz="3600" dirty="0" err="1"/>
              <a:t>države</a:t>
            </a:r>
            <a:r>
              <a:rPr lang="en-US" sz="3600" dirty="0"/>
              <a:t> </a:t>
            </a:r>
            <a:r>
              <a:rPr lang="en-US" sz="3600" dirty="0" err="1"/>
              <a:t>Bosne</a:t>
            </a:r>
            <a:r>
              <a:rPr lang="en-US" sz="3600" dirty="0"/>
              <a:t> </a:t>
            </a:r>
            <a:r>
              <a:rPr lang="en-US" sz="3600" dirty="0" err="1"/>
              <a:t>i</a:t>
            </a:r>
            <a:r>
              <a:rPr lang="en-US" sz="3600" dirty="0"/>
              <a:t> </a:t>
            </a:r>
            <a:r>
              <a:rPr lang="en-US" sz="3600" dirty="0" err="1"/>
              <a:t>Hercegovine</a:t>
            </a:r>
            <a:r>
              <a:rPr lang="en-US" sz="3600" dirty="0"/>
              <a:t>. </a:t>
            </a:r>
          </a:p>
        </p:txBody>
      </p:sp>
    </p:spTree>
    <p:extLst>
      <p:ext uri="{BB962C8B-B14F-4D97-AF65-F5344CB8AC3E}">
        <p14:creationId xmlns:p14="http://schemas.microsoft.com/office/powerpoint/2010/main" val="155898860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4062" y="787791"/>
            <a:ext cx="10509738" cy="5389172"/>
          </a:xfrm>
        </p:spPr>
        <p:txBody>
          <a:bodyPr>
            <a:normAutofit/>
          </a:bodyPr>
          <a:lstStyle/>
          <a:p>
            <a:pPr algn="just"/>
            <a:r>
              <a:rPr lang="en-US" sz="3600" dirty="0" err="1"/>
              <a:t>Privremeno</a:t>
            </a:r>
            <a:r>
              <a:rPr lang="en-US" sz="3600" dirty="0"/>
              <a:t> </a:t>
            </a:r>
            <a:r>
              <a:rPr lang="en-US" sz="3600" dirty="0" err="1"/>
              <a:t>finansiranje</a:t>
            </a:r>
            <a:r>
              <a:rPr lang="en-US" sz="3600" dirty="0"/>
              <a:t> </a:t>
            </a:r>
            <a:r>
              <a:rPr lang="en-US" sz="3600" dirty="0" err="1"/>
              <a:t>obavlja</a:t>
            </a:r>
            <a:r>
              <a:rPr lang="en-US" sz="3600" dirty="0"/>
              <a:t> se </a:t>
            </a:r>
            <a:r>
              <a:rPr lang="en-US" sz="3600" dirty="0" err="1"/>
              <a:t>srazmjerno</a:t>
            </a:r>
            <a:r>
              <a:rPr lang="en-US" sz="3600" dirty="0"/>
              <a:t> </a:t>
            </a:r>
            <a:r>
              <a:rPr lang="en-US" sz="3600" dirty="0" err="1"/>
              <a:t>sredstvima</a:t>
            </a:r>
            <a:r>
              <a:rPr lang="en-US" sz="3600" dirty="0"/>
              <a:t> </a:t>
            </a:r>
            <a:r>
              <a:rPr lang="en-US" sz="3600" dirty="0" err="1"/>
              <a:t>utrošenim</a:t>
            </a:r>
            <a:r>
              <a:rPr lang="en-US" sz="3600" dirty="0"/>
              <a:t> u </a:t>
            </a:r>
            <a:r>
              <a:rPr lang="en-US" sz="3600" dirty="0" err="1"/>
              <a:t>istom</a:t>
            </a:r>
            <a:r>
              <a:rPr lang="en-US" sz="3600" dirty="0"/>
              <a:t> </a:t>
            </a:r>
            <a:r>
              <a:rPr lang="en-US" sz="3600" dirty="0" err="1"/>
              <a:t>periodu</a:t>
            </a:r>
            <a:r>
              <a:rPr lang="en-US" sz="3600" dirty="0"/>
              <a:t>, </a:t>
            </a:r>
            <a:r>
              <a:rPr lang="en-US" sz="3600" dirty="0" err="1"/>
              <a:t>odnosno</a:t>
            </a:r>
            <a:r>
              <a:rPr lang="en-US" sz="3600" dirty="0"/>
              <a:t> </a:t>
            </a:r>
            <a:r>
              <a:rPr lang="en-US" sz="3600" dirty="0" err="1"/>
              <a:t>najviše</a:t>
            </a:r>
            <a:r>
              <a:rPr lang="en-US" sz="3600" dirty="0"/>
              <a:t> do </a:t>
            </a:r>
            <a:r>
              <a:rPr lang="en-US" sz="3600" dirty="0" err="1"/>
              <a:t>tromjesečnog</a:t>
            </a:r>
            <a:r>
              <a:rPr lang="en-US" sz="3600" dirty="0"/>
              <a:t> </a:t>
            </a:r>
            <a:r>
              <a:rPr lang="en-US" sz="3600" dirty="0" err="1"/>
              <a:t>prosjeka</a:t>
            </a:r>
            <a:r>
              <a:rPr lang="en-US" sz="3600" dirty="0"/>
              <a:t> </a:t>
            </a:r>
            <a:r>
              <a:rPr lang="en-US" sz="3600" dirty="0" err="1"/>
              <a:t>za</a:t>
            </a:r>
            <a:r>
              <a:rPr lang="en-US" sz="3600" dirty="0"/>
              <a:t> </a:t>
            </a:r>
            <a:r>
              <a:rPr lang="en-US" sz="3600" dirty="0" err="1"/>
              <a:t>prethodnu</a:t>
            </a:r>
            <a:r>
              <a:rPr lang="en-US" sz="3600" dirty="0"/>
              <a:t> </a:t>
            </a:r>
            <a:r>
              <a:rPr lang="en-US" sz="3600" dirty="0" err="1"/>
              <a:t>fiskalnu</a:t>
            </a:r>
            <a:r>
              <a:rPr lang="en-US" sz="3600" dirty="0"/>
              <a:t> </a:t>
            </a:r>
            <a:r>
              <a:rPr lang="en-US" sz="3600" dirty="0" err="1"/>
              <a:t>godinu</a:t>
            </a:r>
            <a:r>
              <a:rPr lang="en-US" sz="3600" dirty="0"/>
              <a:t>.</a:t>
            </a:r>
            <a:endParaRPr lang="sr-Latn-ME" sz="3600" dirty="0"/>
          </a:p>
          <a:p>
            <a:pPr algn="just"/>
            <a:r>
              <a:rPr lang="en-US" sz="3600" dirty="0"/>
              <a:t> </a:t>
            </a:r>
            <a:r>
              <a:rPr lang="en-US" sz="3600" dirty="0" err="1"/>
              <a:t>Budžetski</a:t>
            </a:r>
            <a:r>
              <a:rPr lang="en-US" sz="3600" dirty="0"/>
              <a:t> </a:t>
            </a:r>
            <a:r>
              <a:rPr lang="en-US" sz="3600" dirty="0" err="1"/>
              <a:t>korisnici</a:t>
            </a:r>
            <a:r>
              <a:rPr lang="en-US" sz="3600" dirty="0"/>
              <a:t> ne </a:t>
            </a:r>
            <a:r>
              <a:rPr lang="en-US" sz="3600" dirty="0" err="1"/>
              <a:t>mogu</a:t>
            </a:r>
            <a:r>
              <a:rPr lang="en-US" sz="3600" dirty="0"/>
              <a:t> </a:t>
            </a:r>
            <a:r>
              <a:rPr lang="en-US" sz="3600" dirty="0" err="1"/>
              <a:t>započeti</a:t>
            </a:r>
            <a:r>
              <a:rPr lang="en-US" sz="3600" dirty="0"/>
              <a:t> </a:t>
            </a:r>
            <a:r>
              <a:rPr lang="en-US" sz="3600" dirty="0" err="1"/>
              <a:t>nove</a:t>
            </a:r>
            <a:r>
              <a:rPr lang="en-US" sz="3600" dirty="0"/>
              <a:t> </a:t>
            </a:r>
            <a:r>
              <a:rPr lang="en-US" sz="3600" dirty="0" err="1"/>
              <a:t>ili</a:t>
            </a:r>
            <a:r>
              <a:rPr lang="en-US" sz="3600" dirty="0"/>
              <a:t> </a:t>
            </a:r>
            <a:r>
              <a:rPr lang="en-US" sz="3600" dirty="0" err="1"/>
              <a:t>proširene</a:t>
            </a:r>
            <a:r>
              <a:rPr lang="en-US" sz="3600" dirty="0"/>
              <a:t> </a:t>
            </a:r>
            <a:r>
              <a:rPr lang="en-US" sz="3600" dirty="0" err="1"/>
              <a:t>programe</a:t>
            </a:r>
            <a:r>
              <a:rPr lang="en-US" sz="3600" dirty="0"/>
              <a:t> </a:t>
            </a:r>
            <a:r>
              <a:rPr lang="en-US" sz="3600" dirty="0" err="1"/>
              <a:t>i</a:t>
            </a:r>
            <a:r>
              <a:rPr lang="en-US" sz="3600" dirty="0"/>
              <a:t> </a:t>
            </a:r>
            <a:r>
              <a:rPr lang="en-US" sz="3600" dirty="0" err="1"/>
              <a:t>aktivnosti</a:t>
            </a:r>
            <a:r>
              <a:rPr lang="en-US" sz="3600" dirty="0"/>
              <a:t> </a:t>
            </a:r>
            <a:r>
              <a:rPr lang="en-US" sz="3600" dirty="0" err="1"/>
              <a:t>dok</a:t>
            </a:r>
            <a:r>
              <a:rPr lang="en-US" sz="3600" dirty="0"/>
              <a:t> se ne </a:t>
            </a:r>
            <a:r>
              <a:rPr lang="en-US" sz="3600" dirty="0" err="1"/>
              <a:t>odobri</a:t>
            </a:r>
            <a:r>
              <a:rPr lang="en-US" sz="3600" dirty="0"/>
              <a:t> </a:t>
            </a:r>
            <a:r>
              <a:rPr lang="en-US" sz="3600" dirty="0" err="1"/>
              <a:t>Budžet</a:t>
            </a:r>
            <a:r>
              <a:rPr lang="en-US" sz="3600" dirty="0"/>
              <a:t>. </a:t>
            </a:r>
            <a:endParaRPr lang="sr-Latn-ME" sz="3600" dirty="0"/>
          </a:p>
          <a:p>
            <a:pPr algn="just"/>
            <a:endParaRPr lang="en-US" sz="3600" dirty="0"/>
          </a:p>
        </p:txBody>
      </p:sp>
    </p:spTree>
    <p:extLst>
      <p:ext uri="{BB962C8B-B14F-4D97-AF65-F5344CB8AC3E}">
        <p14:creationId xmlns:p14="http://schemas.microsoft.com/office/powerpoint/2010/main" val="103195613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7791" y="858129"/>
            <a:ext cx="10566009" cy="5318834"/>
          </a:xfrm>
        </p:spPr>
        <p:txBody>
          <a:bodyPr>
            <a:normAutofit/>
          </a:bodyPr>
          <a:lstStyle/>
          <a:p>
            <a:pPr algn="just"/>
            <a:r>
              <a:rPr lang="en-US" sz="4000" dirty="0" err="1" smtClean="0"/>
              <a:t>Nastavljanje</a:t>
            </a:r>
            <a:r>
              <a:rPr lang="en-US" sz="4000" dirty="0" smtClean="0"/>
              <a:t> </a:t>
            </a:r>
            <a:r>
              <a:rPr lang="en-US" sz="4000" dirty="0" err="1" smtClean="0"/>
              <a:t>višegodišnjih</a:t>
            </a:r>
            <a:r>
              <a:rPr lang="en-US" sz="4000" dirty="0" smtClean="0"/>
              <a:t> </a:t>
            </a:r>
            <a:r>
              <a:rPr lang="en-US" sz="4000" dirty="0" err="1" smtClean="0"/>
              <a:t>projekata</a:t>
            </a:r>
            <a:r>
              <a:rPr lang="en-US" sz="4000" dirty="0" smtClean="0"/>
              <a:t>, </a:t>
            </a:r>
            <a:r>
              <a:rPr lang="en-US" sz="4000" dirty="0" err="1" smtClean="0"/>
              <a:t>nabavka</a:t>
            </a:r>
            <a:r>
              <a:rPr lang="en-US" sz="4000" dirty="0" smtClean="0"/>
              <a:t> </a:t>
            </a:r>
            <a:r>
              <a:rPr lang="en-US" sz="4000" dirty="0" err="1" smtClean="0"/>
              <a:t>roba</a:t>
            </a:r>
            <a:r>
              <a:rPr lang="en-US" sz="4000" dirty="0" smtClean="0"/>
              <a:t> </a:t>
            </a:r>
            <a:r>
              <a:rPr lang="en-US" sz="4000" dirty="0" err="1" smtClean="0"/>
              <a:t>i</a:t>
            </a:r>
            <a:r>
              <a:rPr lang="en-US" sz="4000" dirty="0" smtClean="0"/>
              <a:t> </a:t>
            </a:r>
            <a:r>
              <a:rPr lang="en-US" sz="4000" dirty="0" err="1" smtClean="0"/>
              <a:t>usluga</a:t>
            </a:r>
            <a:r>
              <a:rPr lang="en-US" sz="4000" dirty="0" smtClean="0"/>
              <a:t>, </a:t>
            </a:r>
            <a:r>
              <a:rPr lang="en-US" sz="4000" dirty="0" err="1" smtClean="0"/>
              <a:t>odnosno</a:t>
            </a:r>
            <a:r>
              <a:rPr lang="en-US" sz="4000" dirty="0" smtClean="0"/>
              <a:t> </a:t>
            </a:r>
            <a:r>
              <a:rPr lang="en-US" sz="4000" dirty="0" err="1" smtClean="0"/>
              <a:t>nastavljanje</a:t>
            </a:r>
            <a:r>
              <a:rPr lang="en-US" sz="4000" dirty="0" smtClean="0"/>
              <a:t> </a:t>
            </a:r>
            <a:r>
              <a:rPr lang="en-US" sz="4000" dirty="0" err="1" smtClean="0"/>
              <a:t>isplate</a:t>
            </a:r>
            <a:r>
              <a:rPr lang="en-US" sz="4000" dirty="0" smtClean="0"/>
              <a:t> </a:t>
            </a:r>
            <a:r>
              <a:rPr lang="en-US" sz="4000" dirty="0" err="1" smtClean="0"/>
              <a:t>sredstava</a:t>
            </a:r>
            <a:r>
              <a:rPr lang="en-US" sz="4000" dirty="0" smtClean="0"/>
              <a:t> </a:t>
            </a:r>
            <a:r>
              <a:rPr lang="en-US" sz="4000" dirty="0" err="1" smtClean="0"/>
              <a:t>za</a:t>
            </a:r>
            <a:r>
              <a:rPr lang="en-US" sz="4000" dirty="0" smtClean="0"/>
              <a:t> </a:t>
            </a:r>
            <a:r>
              <a:rPr lang="en-US" sz="4000" dirty="0" err="1" smtClean="0"/>
              <a:t>ove</a:t>
            </a:r>
            <a:r>
              <a:rPr lang="en-US" sz="4000" dirty="0" smtClean="0"/>
              <a:t> </a:t>
            </a:r>
            <a:r>
              <a:rPr lang="en-US" sz="4000" dirty="0" err="1" smtClean="0"/>
              <a:t>svrhe</a:t>
            </a:r>
            <a:r>
              <a:rPr lang="en-US" sz="4000" dirty="0" smtClean="0"/>
              <a:t>, </a:t>
            </a:r>
            <a:r>
              <a:rPr lang="en-US" sz="4000" dirty="0" err="1" smtClean="0"/>
              <a:t>dopušteno</a:t>
            </a:r>
            <a:r>
              <a:rPr lang="en-US" sz="4000" dirty="0" smtClean="0"/>
              <a:t> je u </a:t>
            </a:r>
            <a:r>
              <a:rPr lang="en-US" sz="4000" dirty="0" err="1" smtClean="0"/>
              <a:t>skladu</a:t>
            </a:r>
            <a:r>
              <a:rPr lang="en-US" sz="4000" dirty="0" smtClean="0"/>
              <a:t> </a:t>
            </a:r>
            <a:r>
              <a:rPr lang="en-US" sz="4000" dirty="0" err="1" smtClean="0"/>
              <a:t>sa</a:t>
            </a:r>
            <a:r>
              <a:rPr lang="en-US" sz="4000" dirty="0" smtClean="0"/>
              <a:t> </a:t>
            </a:r>
            <a:r>
              <a:rPr lang="en-US" sz="4000" dirty="0" err="1" smtClean="0"/>
              <a:t>uslovima</a:t>
            </a:r>
            <a:r>
              <a:rPr lang="en-US" sz="4000" dirty="0" smtClean="0"/>
              <a:t> </a:t>
            </a:r>
            <a:r>
              <a:rPr lang="en-US" sz="4000" dirty="0" err="1" smtClean="0"/>
              <a:t>privremenog</a:t>
            </a:r>
            <a:r>
              <a:rPr lang="en-US" sz="4000" dirty="0" smtClean="0"/>
              <a:t> </a:t>
            </a:r>
            <a:r>
              <a:rPr lang="en-US" sz="4000" dirty="0" err="1" smtClean="0"/>
              <a:t>finansiranja</a:t>
            </a:r>
            <a:r>
              <a:rPr lang="en-US" sz="4000" dirty="0" smtClean="0"/>
              <a:t>, s </a:t>
            </a:r>
            <a:r>
              <a:rPr lang="en-US" sz="4000" dirty="0" err="1" smtClean="0"/>
              <a:t>tim</a:t>
            </a:r>
            <a:r>
              <a:rPr lang="en-US" sz="4000" dirty="0" smtClean="0"/>
              <a:t> da je </a:t>
            </a:r>
            <a:r>
              <a:rPr lang="en-US" sz="4000" dirty="0" err="1" smtClean="0"/>
              <a:t>višegodišnje</a:t>
            </a:r>
            <a:r>
              <a:rPr lang="en-US" sz="4000" dirty="0" smtClean="0"/>
              <a:t> </a:t>
            </a:r>
            <a:r>
              <a:rPr lang="en-US" sz="4000" dirty="0" err="1" smtClean="0"/>
              <a:t>finansiranje</a:t>
            </a:r>
            <a:r>
              <a:rPr lang="en-US" sz="4000" dirty="0" smtClean="0"/>
              <a:t> </a:t>
            </a:r>
            <a:r>
              <a:rPr lang="en-US" sz="4000" dirty="0" err="1" smtClean="0"/>
              <a:t>ili</a:t>
            </a:r>
            <a:r>
              <a:rPr lang="en-US" sz="4000" dirty="0" smtClean="0"/>
              <a:t> </a:t>
            </a:r>
            <a:r>
              <a:rPr lang="en-US" sz="4000" dirty="0" err="1" smtClean="0"/>
              <a:t>ovlaštenje</a:t>
            </a:r>
            <a:r>
              <a:rPr lang="en-US" sz="4000" dirty="0" smtClean="0"/>
              <a:t> </a:t>
            </a:r>
            <a:r>
              <a:rPr lang="en-US" sz="4000" dirty="0" err="1" smtClean="0"/>
              <a:t>za</a:t>
            </a:r>
            <a:r>
              <a:rPr lang="en-US" sz="4000" dirty="0" smtClean="0"/>
              <a:t> </a:t>
            </a:r>
            <a:r>
              <a:rPr lang="en-US" sz="4000" dirty="0" err="1" smtClean="0"/>
              <a:t>buduće</a:t>
            </a:r>
            <a:r>
              <a:rPr lang="en-US" sz="4000" dirty="0" smtClean="0"/>
              <a:t> </a:t>
            </a:r>
            <a:r>
              <a:rPr lang="en-US" sz="4000" dirty="0" err="1" smtClean="0"/>
              <a:t>obaveze</a:t>
            </a:r>
            <a:r>
              <a:rPr lang="en-US" sz="4000" dirty="0" smtClean="0"/>
              <a:t> </a:t>
            </a:r>
            <a:r>
              <a:rPr lang="en-US" sz="4000" dirty="0" err="1" smtClean="0"/>
              <a:t>odobreno</a:t>
            </a:r>
            <a:r>
              <a:rPr lang="en-US" sz="4000" dirty="0" smtClean="0"/>
              <a:t> u </a:t>
            </a:r>
            <a:r>
              <a:rPr lang="en-US" sz="4000" dirty="0" err="1" smtClean="0"/>
              <a:t>prethodnim</a:t>
            </a:r>
            <a:r>
              <a:rPr lang="en-US" sz="4000" dirty="0" smtClean="0"/>
              <a:t> </a:t>
            </a:r>
            <a:r>
              <a:rPr lang="en-US" sz="4000" dirty="0" err="1" smtClean="0"/>
              <a:t>budžetima</a:t>
            </a:r>
            <a:r>
              <a:rPr lang="en-US" sz="4000" dirty="0" smtClean="0"/>
              <a:t>.</a:t>
            </a:r>
          </a:p>
          <a:p>
            <a:endParaRPr lang="en-US" dirty="0" smtClean="0"/>
          </a:p>
          <a:p>
            <a:endParaRPr lang="en-US" dirty="0"/>
          </a:p>
        </p:txBody>
      </p:sp>
    </p:spTree>
    <p:extLst>
      <p:ext uri="{BB962C8B-B14F-4D97-AF65-F5344CB8AC3E}">
        <p14:creationId xmlns:p14="http://schemas.microsoft.com/office/powerpoint/2010/main" val="306765635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4062" y="773723"/>
            <a:ext cx="10509738" cy="5403240"/>
          </a:xfrm>
        </p:spPr>
        <p:txBody>
          <a:bodyPr/>
          <a:lstStyle/>
          <a:p>
            <a:pPr algn="just"/>
            <a:r>
              <a:rPr lang="en-US" sz="3600" dirty="0" err="1"/>
              <a:t>Nakon</a:t>
            </a:r>
            <a:r>
              <a:rPr lang="en-US" sz="3600" dirty="0"/>
              <a:t> </a:t>
            </a:r>
            <a:r>
              <a:rPr lang="en-US" sz="3600" dirty="0" err="1"/>
              <a:t>proteka</a:t>
            </a:r>
            <a:r>
              <a:rPr lang="en-US" sz="3600" dirty="0"/>
              <a:t> </a:t>
            </a:r>
            <a:r>
              <a:rPr lang="en-US" sz="3600" dirty="0" err="1"/>
              <a:t>privremenog</a:t>
            </a:r>
            <a:r>
              <a:rPr lang="en-US" sz="3600" dirty="0"/>
              <a:t> </a:t>
            </a:r>
            <a:r>
              <a:rPr lang="en-US" sz="3600" dirty="0" err="1"/>
              <a:t>finansiranja</a:t>
            </a:r>
            <a:r>
              <a:rPr lang="en-US" sz="3600" dirty="0"/>
              <a:t>, u tom </a:t>
            </a:r>
            <a:r>
              <a:rPr lang="en-US" sz="3600" dirty="0" err="1"/>
              <a:t>razdoblju</a:t>
            </a:r>
            <a:r>
              <a:rPr lang="en-US" sz="3600" dirty="0"/>
              <a:t> </a:t>
            </a:r>
            <a:r>
              <a:rPr lang="en-US" sz="3600" dirty="0" err="1"/>
              <a:t>ostvareni</a:t>
            </a:r>
            <a:r>
              <a:rPr lang="en-US" sz="3600" dirty="0"/>
              <a:t> </a:t>
            </a:r>
            <a:r>
              <a:rPr lang="en-US" sz="3600" dirty="0" err="1"/>
              <a:t>prihodi</a:t>
            </a:r>
            <a:r>
              <a:rPr lang="en-US" sz="3600" dirty="0"/>
              <a:t> </a:t>
            </a:r>
            <a:r>
              <a:rPr lang="en-US" sz="3600" dirty="0" err="1"/>
              <a:t>i</a:t>
            </a:r>
            <a:r>
              <a:rPr lang="en-US" sz="3600" dirty="0"/>
              <a:t> </a:t>
            </a:r>
            <a:r>
              <a:rPr lang="en-US" sz="3600" dirty="0" err="1"/>
              <a:t>primici</a:t>
            </a:r>
            <a:r>
              <a:rPr lang="en-US" sz="3600" dirty="0"/>
              <a:t>, </a:t>
            </a:r>
            <a:r>
              <a:rPr lang="en-US" sz="3600" dirty="0" err="1"/>
              <a:t>te</a:t>
            </a:r>
            <a:r>
              <a:rPr lang="en-US" sz="3600" dirty="0"/>
              <a:t> </a:t>
            </a:r>
            <a:r>
              <a:rPr lang="en-US" sz="3600" dirty="0" err="1"/>
              <a:t>izvršeni</a:t>
            </a:r>
            <a:r>
              <a:rPr lang="en-US" sz="3600" dirty="0"/>
              <a:t> </a:t>
            </a:r>
            <a:r>
              <a:rPr lang="en-US" sz="3600" dirty="0" err="1"/>
              <a:t>rashodi</a:t>
            </a:r>
            <a:r>
              <a:rPr lang="en-US" sz="3600" dirty="0"/>
              <a:t> </a:t>
            </a:r>
            <a:r>
              <a:rPr lang="en-US" sz="3600" dirty="0" err="1"/>
              <a:t>i</a:t>
            </a:r>
            <a:r>
              <a:rPr lang="en-US" sz="3600" dirty="0"/>
              <a:t> </a:t>
            </a:r>
            <a:r>
              <a:rPr lang="en-US" sz="3600" dirty="0" err="1"/>
              <a:t>izdaci</a:t>
            </a:r>
            <a:r>
              <a:rPr lang="en-US" sz="3600" dirty="0"/>
              <a:t> </a:t>
            </a:r>
            <a:r>
              <a:rPr lang="en-US" sz="3600" dirty="0" err="1"/>
              <a:t>uključuju</a:t>
            </a:r>
            <a:r>
              <a:rPr lang="en-US" sz="3600" dirty="0"/>
              <a:t> se u </a:t>
            </a:r>
            <a:r>
              <a:rPr lang="en-US" sz="3600" dirty="0" err="1"/>
              <a:t>budžet</a:t>
            </a:r>
            <a:r>
              <a:rPr lang="en-US" sz="3600" dirty="0"/>
              <a:t> </a:t>
            </a:r>
            <a:r>
              <a:rPr lang="en-US" sz="3600" dirty="0" err="1"/>
              <a:t>tekuće</a:t>
            </a:r>
            <a:r>
              <a:rPr lang="en-US" sz="3600" dirty="0"/>
              <a:t> </a:t>
            </a:r>
            <a:r>
              <a:rPr lang="en-US" sz="3600" dirty="0" err="1"/>
              <a:t>godine</a:t>
            </a:r>
            <a:r>
              <a:rPr lang="en-US" sz="3600" dirty="0"/>
              <a:t>.</a:t>
            </a:r>
            <a:endParaRPr lang="sr-Latn-ME" sz="3600" dirty="0"/>
          </a:p>
          <a:p>
            <a:pPr algn="just"/>
            <a:r>
              <a:rPr lang="en-US" sz="3600" dirty="0"/>
              <a:t> </a:t>
            </a:r>
            <a:r>
              <a:rPr lang="en-US" sz="3600" dirty="0" err="1"/>
              <a:t>Budžet</a:t>
            </a:r>
            <a:r>
              <a:rPr lang="en-US" sz="3600" dirty="0"/>
              <a:t> se mora </a:t>
            </a:r>
            <a:r>
              <a:rPr lang="en-US" sz="3600" dirty="0" err="1"/>
              <a:t>usvojiti</a:t>
            </a:r>
            <a:r>
              <a:rPr lang="en-US" sz="3600" dirty="0"/>
              <a:t> </a:t>
            </a:r>
            <a:r>
              <a:rPr lang="en-US" sz="3600" dirty="0" err="1"/>
              <a:t>najkasnije</a:t>
            </a:r>
            <a:r>
              <a:rPr lang="en-US" sz="3600" dirty="0"/>
              <a:t> 31. </a:t>
            </a:r>
            <a:r>
              <a:rPr lang="en-US" sz="3600" dirty="0" err="1"/>
              <a:t>marta</a:t>
            </a:r>
            <a:r>
              <a:rPr lang="en-US" sz="3600" dirty="0"/>
              <a:t> </a:t>
            </a:r>
            <a:r>
              <a:rPr lang="en-US" sz="3600" dirty="0" err="1"/>
              <a:t>tekuće</a:t>
            </a:r>
            <a:r>
              <a:rPr lang="en-US" sz="3600" dirty="0"/>
              <a:t> </a:t>
            </a:r>
            <a:r>
              <a:rPr lang="en-US" sz="3600" dirty="0" err="1"/>
              <a:t>godine</a:t>
            </a:r>
            <a:r>
              <a:rPr lang="en-US" sz="3600" dirty="0"/>
              <a:t>. </a:t>
            </a:r>
            <a:endParaRPr lang="sr-Latn-ME" sz="3600" dirty="0"/>
          </a:p>
          <a:p>
            <a:pPr algn="just"/>
            <a:r>
              <a:rPr lang="en-US" sz="3600" dirty="0" err="1"/>
              <a:t>Ukoliko</a:t>
            </a:r>
            <a:r>
              <a:rPr lang="en-US" sz="3600" dirty="0"/>
              <a:t> se </a:t>
            </a:r>
            <a:r>
              <a:rPr lang="en-US" sz="3600" dirty="0" err="1"/>
              <a:t>Budžet</a:t>
            </a:r>
            <a:r>
              <a:rPr lang="en-US" sz="3600" dirty="0"/>
              <a:t> ne </a:t>
            </a:r>
            <a:r>
              <a:rPr lang="en-US" sz="3600" dirty="0" err="1"/>
              <a:t>usvoji</a:t>
            </a:r>
            <a:r>
              <a:rPr lang="en-US" sz="3600" dirty="0"/>
              <a:t> do 31. </a:t>
            </a:r>
            <a:r>
              <a:rPr lang="en-US" sz="3600" dirty="0" err="1"/>
              <a:t>marta</a:t>
            </a:r>
            <a:r>
              <a:rPr lang="en-US" sz="3600" dirty="0"/>
              <a:t>, </a:t>
            </a:r>
            <a:r>
              <a:rPr lang="en-US" sz="3600" dirty="0" err="1"/>
              <a:t>nakon</a:t>
            </a:r>
            <a:r>
              <a:rPr lang="en-US" sz="3600" dirty="0"/>
              <a:t> toga se </a:t>
            </a:r>
            <a:r>
              <a:rPr lang="en-US" sz="3600" dirty="0" err="1"/>
              <a:t>neće</a:t>
            </a:r>
            <a:r>
              <a:rPr lang="en-US" sz="3600" dirty="0"/>
              <a:t> </a:t>
            </a:r>
            <a:r>
              <a:rPr lang="en-US" sz="3600" dirty="0" err="1"/>
              <a:t>realizovati</a:t>
            </a:r>
            <a:r>
              <a:rPr lang="en-US" sz="3600" dirty="0"/>
              <a:t> </a:t>
            </a:r>
            <a:r>
              <a:rPr lang="en-US" sz="3600" dirty="0" err="1"/>
              <a:t>rashodi</a:t>
            </a:r>
            <a:r>
              <a:rPr lang="en-US" sz="3600" dirty="0"/>
              <a:t> u </a:t>
            </a:r>
            <a:r>
              <a:rPr lang="en-US" sz="3600" dirty="0" err="1"/>
              <a:t>bilo</a:t>
            </a:r>
            <a:r>
              <a:rPr lang="en-US" sz="3600" dirty="0"/>
              <a:t> </a:t>
            </a:r>
            <a:r>
              <a:rPr lang="en-US" sz="3600" dirty="0" err="1"/>
              <a:t>koju</a:t>
            </a:r>
            <a:r>
              <a:rPr lang="en-US" sz="3600" dirty="0"/>
              <a:t> </a:t>
            </a:r>
            <a:r>
              <a:rPr lang="en-US" sz="3600" dirty="0" err="1"/>
              <a:t>svrhu</a:t>
            </a:r>
            <a:r>
              <a:rPr lang="en-US" sz="3600" dirty="0"/>
              <a:t>, </a:t>
            </a:r>
            <a:r>
              <a:rPr lang="en-US" sz="3600" dirty="0" err="1"/>
              <a:t>osim</a:t>
            </a:r>
            <a:r>
              <a:rPr lang="en-US" sz="3600" dirty="0"/>
              <a:t> </a:t>
            </a:r>
            <a:r>
              <a:rPr lang="en-US" sz="3600" dirty="0" err="1"/>
              <a:t>otplate</a:t>
            </a:r>
            <a:r>
              <a:rPr lang="en-US" sz="3600" dirty="0"/>
              <a:t> </a:t>
            </a:r>
            <a:r>
              <a:rPr lang="en-US" sz="3600" dirty="0" err="1"/>
              <a:t>zajmova</a:t>
            </a:r>
            <a:r>
              <a:rPr lang="en-US" sz="3600" dirty="0"/>
              <a:t>, </a:t>
            </a:r>
            <a:r>
              <a:rPr lang="en-US" sz="3600" dirty="0" err="1"/>
              <a:t>sve</a:t>
            </a:r>
            <a:r>
              <a:rPr lang="en-US" sz="3600" dirty="0"/>
              <a:t> </a:t>
            </a:r>
            <a:r>
              <a:rPr lang="en-US" sz="3600" dirty="0" err="1"/>
              <a:t>dok</a:t>
            </a:r>
            <a:r>
              <a:rPr lang="en-US" sz="3600" dirty="0"/>
              <a:t> se </a:t>
            </a:r>
            <a:r>
              <a:rPr lang="en-US" sz="3600" dirty="0" err="1"/>
              <a:t>budžet</a:t>
            </a:r>
            <a:r>
              <a:rPr lang="en-US" sz="3600" dirty="0"/>
              <a:t> ne </a:t>
            </a:r>
            <a:r>
              <a:rPr lang="en-US" sz="3600" dirty="0" err="1"/>
              <a:t>usvoji</a:t>
            </a:r>
            <a:r>
              <a:rPr lang="en-US" sz="3600" dirty="0"/>
              <a:t>.</a:t>
            </a:r>
          </a:p>
          <a:p>
            <a:endParaRPr lang="en-US" dirty="0"/>
          </a:p>
        </p:txBody>
      </p:sp>
    </p:spTree>
    <p:extLst>
      <p:ext uri="{BB962C8B-B14F-4D97-AF65-F5344CB8AC3E}">
        <p14:creationId xmlns:p14="http://schemas.microsoft.com/office/powerpoint/2010/main" val="267985821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Izvršenje</a:t>
            </a:r>
            <a:r>
              <a:rPr lang="en-US" b="1" dirty="0" smtClean="0"/>
              <a:t> </a:t>
            </a:r>
            <a:r>
              <a:rPr lang="en-US" b="1" dirty="0" err="1" smtClean="0"/>
              <a:t>budžeta</a:t>
            </a:r>
            <a:r>
              <a:rPr lang="en-US" b="1" i="1" dirty="0" smtClean="0"/>
              <a:t/>
            </a:r>
            <a:br>
              <a:rPr lang="en-US" b="1" i="1" dirty="0" smtClean="0"/>
            </a:br>
            <a:endParaRPr lang="en-US" dirty="0"/>
          </a:p>
        </p:txBody>
      </p:sp>
      <p:sp>
        <p:nvSpPr>
          <p:cNvPr id="3" name="Content Placeholder 2"/>
          <p:cNvSpPr>
            <a:spLocks noGrp="1"/>
          </p:cNvSpPr>
          <p:nvPr>
            <p:ph idx="1"/>
          </p:nvPr>
        </p:nvSpPr>
        <p:spPr>
          <a:xfrm>
            <a:off x="838200" y="1237957"/>
            <a:ext cx="10515600" cy="4939006"/>
          </a:xfrm>
        </p:spPr>
        <p:txBody>
          <a:bodyPr>
            <a:normAutofit lnSpcReduction="10000"/>
          </a:bodyPr>
          <a:lstStyle/>
          <a:p>
            <a:pPr algn="just"/>
            <a:r>
              <a:rPr lang="en-US" b="1" dirty="0"/>
              <a:t> </a:t>
            </a:r>
            <a:r>
              <a:rPr lang="en-US" sz="3600" dirty="0" err="1" smtClean="0"/>
              <a:t>Kada</a:t>
            </a:r>
            <a:r>
              <a:rPr lang="en-US" sz="3600" dirty="0" smtClean="0"/>
              <a:t> </a:t>
            </a:r>
            <a:r>
              <a:rPr lang="en-US" sz="3600" dirty="0" err="1"/>
              <a:t>predstavnički</a:t>
            </a:r>
            <a:r>
              <a:rPr lang="en-US" sz="3600" dirty="0"/>
              <a:t> organ </a:t>
            </a:r>
            <a:r>
              <a:rPr lang="en-US" sz="3600" dirty="0" err="1"/>
              <a:t>usvoji</a:t>
            </a:r>
            <a:r>
              <a:rPr lang="en-US" sz="3600" dirty="0"/>
              <a:t> </a:t>
            </a:r>
            <a:r>
              <a:rPr lang="en-US" sz="3600" dirty="0" err="1"/>
              <a:t>i</a:t>
            </a:r>
            <a:r>
              <a:rPr lang="en-US" sz="3600" dirty="0"/>
              <a:t> </a:t>
            </a:r>
            <a:r>
              <a:rPr lang="en-US" sz="3600" dirty="0" err="1"/>
              <a:t>prihvati</a:t>
            </a:r>
            <a:r>
              <a:rPr lang="en-US" sz="3600" dirty="0"/>
              <a:t> </a:t>
            </a:r>
            <a:r>
              <a:rPr lang="en-US" sz="3600" dirty="0" err="1"/>
              <a:t>budžet</a:t>
            </a:r>
            <a:r>
              <a:rPr lang="en-US" sz="3600" dirty="0"/>
              <a:t>, </a:t>
            </a:r>
            <a:r>
              <a:rPr lang="en-US" sz="3600" dirty="0" err="1"/>
              <a:t>prelazi</a:t>
            </a:r>
            <a:r>
              <a:rPr lang="en-US" sz="3600" dirty="0"/>
              <a:t> se </a:t>
            </a:r>
            <a:r>
              <a:rPr lang="en-US" sz="3600" dirty="0" err="1"/>
              <a:t>na</a:t>
            </a:r>
            <a:r>
              <a:rPr lang="en-US" sz="3600" dirty="0"/>
              <a:t> </a:t>
            </a:r>
            <a:r>
              <a:rPr lang="en-US" sz="3600" dirty="0" err="1"/>
              <a:t>izvršenje</a:t>
            </a:r>
            <a:r>
              <a:rPr lang="en-US" sz="3600" dirty="0"/>
              <a:t> </a:t>
            </a:r>
            <a:r>
              <a:rPr lang="en-US" sz="3600" dirty="0" err="1"/>
              <a:t>budžeta</a:t>
            </a:r>
            <a:r>
              <a:rPr lang="en-US" sz="3600" dirty="0"/>
              <a:t>, </a:t>
            </a:r>
            <a:r>
              <a:rPr lang="en-US" sz="3600" dirty="0" err="1"/>
              <a:t>što</a:t>
            </a:r>
            <a:r>
              <a:rPr lang="en-US" sz="3600" dirty="0"/>
              <a:t> u </a:t>
            </a:r>
            <a:r>
              <a:rPr lang="en-US" sz="3600" dirty="0" err="1"/>
              <a:t>stvari</a:t>
            </a:r>
            <a:r>
              <a:rPr lang="en-US" sz="3600" dirty="0"/>
              <a:t> </a:t>
            </a:r>
            <a:r>
              <a:rPr lang="en-US" sz="3600" dirty="0" err="1"/>
              <a:t>predstavlja</a:t>
            </a:r>
            <a:r>
              <a:rPr lang="en-US" sz="3600" dirty="0"/>
              <a:t> </a:t>
            </a:r>
            <a:r>
              <a:rPr lang="en-US" sz="3600" dirty="0" err="1"/>
              <a:t>sprovođenje</a:t>
            </a:r>
            <a:r>
              <a:rPr lang="en-US" sz="3600" dirty="0"/>
              <a:t> u </a:t>
            </a:r>
            <a:r>
              <a:rPr lang="en-US" sz="3600" dirty="0" err="1"/>
              <a:t>prkasu</a:t>
            </a:r>
            <a:r>
              <a:rPr lang="en-US" sz="3600" dirty="0"/>
              <a:t> </a:t>
            </a:r>
            <a:r>
              <a:rPr lang="en-US" sz="3600" dirty="0" err="1"/>
              <a:t>zacrtane</a:t>
            </a:r>
            <a:r>
              <a:rPr lang="en-US" sz="3600" dirty="0"/>
              <a:t> </a:t>
            </a:r>
            <a:r>
              <a:rPr lang="en-US" sz="3600" dirty="0" err="1"/>
              <a:t>i</a:t>
            </a:r>
            <a:r>
              <a:rPr lang="en-US" sz="3600" dirty="0"/>
              <a:t> </a:t>
            </a:r>
            <a:r>
              <a:rPr lang="en-US" sz="3600" dirty="0" err="1"/>
              <a:t>usvojene</a:t>
            </a:r>
            <a:r>
              <a:rPr lang="en-US" sz="3600" dirty="0"/>
              <a:t> </a:t>
            </a:r>
            <a:r>
              <a:rPr lang="en-US" sz="3600" dirty="0" err="1"/>
              <a:t>budžetske</a:t>
            </a:r>
            <a:r>
              <a:rPr lang="en-US" sz="3600" dirty="0"/>
              <a:t> </a:t>
            </a:r>
            <a:r>
              <a:rPr lang="en-US" sz="3600" dirty="0" err="1"/>
              <a:t>politike</a:t>
            </a:r>
            <a:r>
              <a:rPr lang="en-US" sz="3600" dirty="0"/>
              <a:t>.</a:t>
            </a:r>
          </a:p>
          <a:p>
            <a:pPr algn="just"/>
            <a:r>
              <a:rPr lang="en-US" sz="3600" dirty="0" err="1"/>
              <a:t>Izvršiti</a:t>
            </a:r>
            <a:r>
              <a:rPr lang="en-US" sz="3600" dirty="0"/>
              <a:t> </a:t>
            </a:r>
            <a:r>
              <a:rPr lang="en-US" sz="3600" dirty="0" err="1"/>
              <a:t>budžet</a:t>
            </a:r>
            <a:r>
              <a:rPr lang="en-US" sz="3600" dirty="0"/>
              <a:t> </a:t>
            </a:r>
            <a:r>
              <a:rPr lang="en-US" sz="3600" dirty="0" err="1"/>
              <a:t>znači</a:t>
            </a:r>
            <a:r>
              <a:rPr lang="en-US" sz="3600" dirty="0"/>
              <a:t> </a:t>
            </a:r>
            <a:r>
              <a:rPr lang="en-US" sz="3600" dirty="0" err="1"/>
              <a:t>prikupiti</a:t>
            </a:r>
            <a:r>
              <a:rPr lang="en-US" sz="3600" dirty="0"/>
              <a:t> </a:t>
            </a:r>
            <a:r>
              <a:rPr lang="en-US" sz="3600" dirty="0" err="1"/>
              <a:t>planirana</a:t>
            </a:r>
            <a:r>
              <a:rPr lang="en-US" sz="3600" dirty="0"/>
              <a:t> </a:t>
            </a:r>
            <a:r>
              <a:rPr lang="en-US" sz="3600" dirty="0" err="1"/>
              <a:t>javna</a:t>
            </a:r>
            <a:r>
              <a:rPr lang="en-US" sz="3600" dirty="0"/>
              <a:t> </a:t>
            </a:r>
            <a:r>
              <a:rPr lang="en-US" sz="3600" dirty="0" err="1"/>
              <a:t>sredstva</a:t>
            </a:r>
            <a:r>
              <a:rPr lang="en-US" sz="3600" dirty="0"/>
              <a:t> </a:t>
            </a:r>
            <a:r>
              <a:rPr lang="en-US" sz="3600" dirty="0" err="1"/>
              <a:t>i</a:t>
            </a:r>
            <a:r>
              <a:rPr lang="en-US" sz="3600" dirty="0"/>
              <a:t> </a:t>
            </a:r>
            <a:r>
              <a:rPr lang="en-US" sz="3600" dirty="0" err="1"/>
              <a:t>utrošiti</a:t>
            </a:r>
            <a:r>
              <a:rPr lang="en-US" sz="3600" dirty="0"/>
              <a:t> </a:t>
            </a:r>
            <a:r>
              <a:rPr lang="en-US" sz="3600" dirty="0" err="1"/>
              <a:t>ih</a:t>
            </a:r>
            <a:r>
              <a:rPr lang="en-US" sz="3600" dirty="0"/>
              <a:t> u </a:t>
            </a:r>
            <a:r>
              <a:rPr lang="en-US" sz="3600" dirty="0" err="1"/>
              <a:t>namjene</a:t>
            </a:r>
            <a:r>
              <a:rPr lang="en-US" sz="3600" dirty="0"/>
              <a:t> </a:t>
            </a:r>
            <a:r>
              <a:rPr lang="en-US" sz="3600" dirty="0" err="1"/>
              <a:t>kako</a:t>
            </a:r>
            <a:r>
              <a:rPr lang="en-US" sz="3600" dirty="0"/>
              <a:t> je to u </a:t>
            </a:r>
            <a:r>
              <a:rPr lang="en-US" sz="3600" dirty="0" err="1"/>
              <a:t>budžetu</a:t>
            </a:r>
            <a:r>
              <a:rPr lang="en-US" sz="3600" dirty="0"/>
              <a:t> </a:t>
            </a:r>
            <a:r>
              <a:rPr lang="en-US" sz="3600" dirty="0" err="1"/>
              <a:t>planirano</a:t>
            </a:r>
            <a:r>
              <a:rPr lang="en-US" sz="3600" dirty="0"/>
              <a:t>. </a:t>
            </a:r>
            <a:endParaRPr lang="sr-Latn-ME" sz="3600" dirty="0" smtClean="0"/>
          </a:p>
          <a:p>
            <a:pPr algn="just"/>
            <a:r>
              <a:rPr lang="en-US" sz="3600" dirty="0" err="1" smtClean="0"/>
              <a:t>Unutar</a:t>
            </a:r>
            <a:r>
              <a:rPr lang="en-US" sz="3600" dirty="0" smtClean="0"/>
              <a:t> </a:t>
            </a:r>
            <a:r>
              <a:rPr lang="en-US" sz="3600" dirty="0" err="1"/>
              <a:t>minstarstva</a:t>
            </a:r>
            <a:r>
              <a:rPr lang="en-US" sz="3600" dirty="0"/>
              <a:t> </a:t>
            </a:r>
            <a:r>
              <a:rPr lang="en-US" sz="3600" dirty="0" err="1"/>
              <a:t>finansija</a:t>
            </a:r>
            <a:r>
              <a:rPr lang="en-US" sz="3600" dirty="0"/>
              <a:t> </a:t>
            </a:r>
            <a:r>
              <a:rPr lang="en-US" sz="3600" dirty="0" err="1"/>
              <a:t>uspostavlja</a:t>
            </a:r>
            <a:r>
              <a:rPr lang="en-US" sz="3600" dirty="0"/>
              <a:t> se </a:t>
            </a:r>
            <a:r>
              <a:rPr lang="en-US" sz="3600" dirty="0" err="1"/>
              <a:t>trezor</a:t>
            </a:r>
            <a:r>
              <a:rPr lang="en-US" sz="3600" dirty="0"/>
              <a:t> u </a:t>
            </a:r>
            <a:r>
              <a:rPr lang="en-US" sz="3600" dirty="0" err="1"/>
              <a:t>svrhu</a:t>
            </a:r>
            <a:r>
              <a:rPr lang="en-US" sz="3600" dirty="0"/>
              <a:t> </a:t>
            </a:r>
            <a:r>
              <a:rPr lang="en-US" sz="3600" dirty="0" err="1"/>
              <a:t>izvršenja</a:t>
            </a:r>
            <a:r>
              <a:rPr lang="en-US" sz="3600" dirty="0"/>
              <a:t> </a:t>
            </a:r>
            <a:r>
              <a:rPr lang="en-US" sz="3600" dirty="0" err="1"/>
              <a:t>budžeta</a:t>
            </a:r>
            <a:r>
              <a:rPr lang="en-US" sz="3600" dirty="0"/>
              <a:t>, </a:t>
            </a:r>
            <a:r>
              <a:rPr lang="en-US" sz="3600" dirty="0" err="1"/>
              <a:t>nadzora</a:t>
            </a:r>
            <a:r>
              <a:rPr lang="en-US" sz="3600" dirty="0"/>
              <a:t> </a:t>
            </a:r>
            <a:r>
              <a:rPr lang="en-US" sz="3600" dirty="0" err="1"/>
              <a:t>izvršenja</a:t>
            </a:r>
            <a:r>
              <a:rPr lang="en-US" sz="3600" dirty="0"/>
              <a:t> </a:t>
            </a:r>
            <a:r>
              <a:rPr lang="en-US" sz="3600" dirty="0" err="1"/>
              <a:t>budžeta</a:t>
            </a:r>
            <a:r>
              <a:rPr lang="en-US" sz="3600" dirty="0"/>
              <a:t>, </a:t>
            </a:r>
            <a:r>
              <a:rPr lang="en-US" sz="3600" dirty="0" err="1"/>
              <a:t>upravljanja</a:t>
            </a:r>
            <a:r>
              <a:rPr lang="en-US" sz="3600" dirty="0"/>
              <a:t> </a:t>
            </a:r>
            <a:r>
              <a:rPr lang="en-US" sz="3600" dirty="0" err="1"/>
              <a:t>novcem</a:t>
            </a:r>
            <a:r>
              <a:rPr lang="en-US" sz="3600" dirty="0"/>
              <a:t> </a:t>
            </a:r>
            <a:r>
              <a:rPr lang="en-US" sz="3600" dirty="0" err="1"/>
              <a:t>i</a:t>
            </a:r>
            <a:r>
              <a:rPr lang="en-US" sz="3600" dirty="0"/>
              <a:t> </a:t>
            </a:r>
            <a:r>
              <a:rPr lang="en-US" sz="3600" dirty="0" err="1"/>
              <a:t>vođenja</a:t>
            </a:r>
            <a:r>
              <a:rPr lang="en-US" sz="3600" dirty="0"/>
              <a:t> </a:t>
            </a:r>
            <a:r>
              <a:rPr lang="en-US" sz="3600" dirty="0" err="1"/>
              <a:t>jedinstvenog</a:t>
            </a:r>
            <a:r>
              <a:rPr lang="en-US" sz="3600" dirty="0"/>
              <a:t> </a:t>
            </a:r>
            <a:r>
              <a:rPr lang="en-US" sz="3600" dirty="0" err="1"/>
              <a:t>trezora</a:t>
            </a:r>
            <a:r>
              <a:rPr lang="en-US" sz="3600" dirty="0"/>
              <a:t> </a:t>
            </a:r>
            <a:r>
              <a:rPr lang="en-US" sz="3600" dirty="0" err="1"/>
              <a:t>ili</a:t>
            </a:r>
            <a:r>
              <a:rPr lang="en-US" sz="3600" dirty="0"/>
              <a:t> </a:t>
            </a:r>
            <a:r>
              <a:rPr lang="en-US" sz="3600" dirty="0" err="1"/>
              <a:t>riznice</a:t>
            </a:r>
            <a:r>
              <a:rPr lang="en-US" sz="3600" dirty="0"/>
              <a:t> (JRT </a:t>
            </a:r>
            <a:r>
              <a:rPr lang="en-US" sz="3600" dirty="0" err="1"/>
              <a:t>ili</a:t>
            </a:r>
            <a:r>
              <a:rPr lang="en-US" sz="3600" dirty="0"/>
              <a:t> JRR ), </a:t>
            </a:r>
            <a:r>
              <a:rPr lang="en-US" sz="3600" dirty="0" err="1"/>
              <a:t>vođenja</a:t>
            </a:r>
            <a:r>
              <a:rPr lang="en-US" sz="3600" dirty="0"/>
              <a:t> </a:t>
            </a:r>
            <a:r>
              <a:rPr lang="en-US" sz="3600" dirty="0" err="1"/>
              <a:t>računovodstva</a:t>
            </a:r>
            <a:r>
              <a:rPr lang="en-US" sz="3600" dirty="0" smtClean="0"/>
              <a:t>.</a:t>
            </a:r>
            <a:endParaRPr lang="sr-Latn-ME" sz="3600" dirty="0" smtClean="0"/>
          </a:p>
          <a:p>
            <a:pPr algn="just"/>
            <a:endParaRPr lang="en-US" sz="3600" dirty="0" smtClean="0"/>
          </a:p>
          <a:p>
            <a:endParaRPr lang="en-US" dirty="0"/>
          </a:p>
        </p:txBody>
      </p:sp>
    </p:spTree>
    <p:extLst>
      <p:ext uri="{BB962C8B-B14F-4D97-AF65-F5344CB8AC3E}">
        <p14:creationId xmlns:p14="http://schemas.microsoft.com/office/powerpoint/2010/main" val="366058102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9994" y="858129"/>
            <a:ext cx="10523806" cy="5318834"/>
          </a:xfrm>
        </p:spPr>
        <p:txBody>
          <a:bodyPr>
            <a:noAutofit/>
          </a:bodyPr>
          <a:lstStyle/>
          <a:p>
            <a:pPr algn="just"/>
            <a:r>
              <a:rPr lang="en-US" sz="3600" dirty="0" smtClean="0"/>
              <a:t>Ove </a:t>
            </a:r>
            <a:r>
              <a:rPr lang="en-US" sz="3600" dirty="0" err="1" smtClean="0"/>
              <a:t>obaveze</a:t>
            </a:r>
            <a:r>
              <a:rPr lang="en-US" sz="3600" dirty="0" smtClean="0"/>
              <a:t> se </a:t>
            </a:r>
            <a:r>
              <a:rPr lang="en-US" sz="3600" dirty="0" err="1" smtClean="0"/>
              <a:t>odnose</a:t>
            </a:r>
            <a:r>
              <a:rPr lang="en-US" sz="3600" dirty="0" smtClean="0"/>
              <a:t> </a:t>
            </a:r>
            <a:r>
              <a:rPr lang="en-US" sz="3600" dirty="0" err="1" smtClean="0"/>
              <a:t>na</a:t>
            </a:r>
            <a:r>
              <a:rPr lang="en-US" sz="3600" dirty="0" smtClean="0"/>
              <a:t> </a:t>
            </a:r>
            <a:r>
              <a:rPr lang="en-US" sz="3600" dirty="0" err="1" smtClean="0"/>
              <a:t>sve</a:t>
            </a:r>
            <a:r>
              <a:rPr lang="en-US" sz="3600" dirty="0" smtClean="0"/>
              <a:t> </a:t>
            </a:r>
            <a:r>
              <a:rPr lang="en-US" sz="3600" dirty="0" err="1" smtClean="0"/>
              <a:t>nivoe</a:t>
            </a:r>
            <a:r>
              <a:rPr lang="en-US" sz="3600" dirty="0" smtClean="0"/>
              <a:t> </a:t>
            </a:r>
            <a:r>
              <a:rPr lang="en-US" sz="3600" dirty="0" err="1" smtClean="0"/>
              <a:t>vlasti</a:t>
            </a:r>
            <a:r>
              <a:rPr lang="en-US" sz="3600" dirty="0" smtClean="0"/>
              <a:t> od </a:t>
            </a:r>
            <a:r>
              <a:rPr lang="en-US" sz="3600" dirty="0" err="1" smtClean="0"/>
              <a:t>države</a:t>
            </a:r>
            <a:r>
              <a:rPr lang="en-US" sz="3600" dirty="0" smtClean="0"/>
              <a:t> do </a:t>
            </a:r>
            <a:r>
              <a:rPr lang="en-US" sz="3600" dirty="0" err="1" smtClean="0"/>
              <a:t>lokalne</a:t>
            </a:r>
            <a:r>
              <a:rPr lang="en-US" sz="3600" dirty="0" smtClean="0"/>
              <a:t> </a:t>
            </a:r>
            <a:r>
              <a:rPr lang="en-US" sz="3600" dirty="0" err="1" smtClean="0"/>
              <a:t>zajednice</a:t>
            </a:r>
            <a:r>
              <a:rPr lang="en-US" sz="3600" dirty="0" smtClean="0"/>
              <a:t> </a:t>
            </a:r>
            <a:r>
              <a:rPr lang="en-US" sz="3600" dirty="0" err="1" smtClean="0"/>
              <a:t>i</a:t>
            </a:r>
            <a:r>
              <a:rPr lang="en-US" sz="3600" dirty="0" smtClean="0"/>
              <a:t> </a:t>
            </a:r>
            <a:r>
              <a:rPr lang="en-US" sz="3600" dirty="0" err="1" smtClean="0"/>
              <a:t>izvanbudžetskih</a:t>
            </a:r>
            <a:r>
              <a:rPr lang="en-US" sz="3600" dirty="0" smtClean="0"/>
              <a:t> </a:t>
            </a:r>
            <a:r>
              <a:rPr lang="en-US" sz="3600" dirty="0" err="1" smtClean="0"/>
              <a:t>fondova</a:t>
            </a:r>
            <a:r>
              <a:rPr lang="en-US" sz="3600" dirty="0" smtClean="0"/>
              <a:t>.</a:t>
            </a:r>
          </a:p>
          <a:p>
            <a:pPr algn="just"/>
            <a:r>
              <a:rPr lang="en-US" sz="3600" dirty="0" err="1" smtClean="0"/>
              <a:t>Jedinstaveni</a:t>
            </a:r>
            <a:r>
              <a:rPr lang="en-US" sz="3600" dirty="0" smtClean="0"/>
              <a:t> </a:t>
            </a:r>
            <a:r>
              <a:rPr lang="en-US" sz="3600" dirty="0" err="1" smtClean="0"/>
              <a:t>račun</a:t>
            </a:r>
            <a:r>
              <a:rPr lang="en-US" sz="3600" dirty="0" smtClean="0"/>
              <a:t> </a:t>
            </a:r>
            <a:r>
              <a:rPr lang="en-US" sz="3600" dirty="0" err="1" smtClean="0"/>
              <a:t>Trezora</a:t>
            </a:r>
            <a:r>
              <a:rPr lang="en-US" sz="3600" dirty="0" smtClean="0"/>
              <a:t> je </a:t>
            </a:r>
            <a:r>
              <a:rPr lang="en-US" sz="3600" dirty="0" err="1" smtClean="0"/>
              <a:t>sistem</a:t>
            </a:r>
            <a:r>
              <a:rPr lang="en-US" sz="3600" dirty="0" smtClean="0"/>
              <a:t> </a:t>
            </a:r>
            <a:r>
              <a:rPr lang="en-US" sz="3600" dirty="0" err="1" smtClean="0"/>
              <a:t>bankovnih</a:t>
            </a:r>
            <a:r>
              <a:rPr lang="en-US" sz="3600" dirty="0" smtClean="0"/>
              <a:t> </a:t>
            </a:r>
            <a:r>
              <a:rPr lang="en-US" sz="3600" dirty="0" err="1" smtClean="0"/>
              <a:t>računa</a:t>
            </a:r>
            <a:r>
              <a:rPr lang="en-US" sz="3600" dirty="0" smtClean="0"/>
              <a:t> </a:t>
            </a:r>
            <a:r>
              <a:rPr lang="en-US" sz="3600" dirty="0" err="1" smtClean="0"/>
              <a:t>koji</a:t>
            </a:r>
            <a:r>
              <a:rPr lang="en-US" sz="3600" dirty="0" smtClean="0"/>
              <a:t> se </a:t>
            </a:r>
            <a:r>
              <a:rPr lang="en-US" sz="3600" dirty="0" err="1" smtClean="0"/>
              <a:t>vode</a:t>
            </a:r>
            <a:r>
              <a:rPr lang="en-US" sz="3600" dirty="0" smtClean="0"/>
              <a:t> u </a:t>
            </a:r>
            <a:r>
              <a:rPr lang="en-US" sz="3600" dirty="0" err="1" smtClean="0"/>
              <a:t>ime</a:t>
            </a:r>
            <a:r>
              <a:rPr lang="en-US" sz="3600" dirty="0" smtClean="0"/>
              <a:t> </a:t>
            </a:r>
            <a:r>
              <a:rPr lang="en-US" sz="3600" dirty="0" err="1" smtClean="0"/>
              <a:t>Ministarstva</a:t>
            </a:r>
            <a:r>
              <a:rPr lang="en-US" sz="3600" dirty="0" smtClean="0"/>
              <a:t> </a:t>
            </a:r>
            <a:r>
              <a:rPr lang="en-US" sz="3600" dirty="0" err="1" smtClean="0"/>
              <a:t>finansija</a:t>
            </a:r>
            <a:r>
              <a:rPr lang="en-US" sz="3600" dirty="0" smtClean="0"/>
              <a:t> </a:t>
            </a:r>
            <a:r>
              <a:rPr lang="en-US" sz="3600" dirty="0" err="1" smtClean="0"/>
              <a:t>Bosne</a:t>
            </a:r>
            <a:r>
              <a:rPr lang="en-US" sz="3600" dirty="0" smtClean="0"/>
              <a:t> </a:t>
            </a:r>
            <a:r>
              <a:rPr lang="en-US" sz="3600" dirty="0" err="1" smtClean="0"/>
              <a:t>i</a:t>
            </a:r>
            <a:r>
              <a:rPr lang="en-US" sz="3600" dirty="0" smtClean="0"/>
              <a:t> </a:t>
            </a:r>
            <a:r>
              <a:rPr lang="en-US" sz="3600" dirty="0" err="1" smtClean="0"/>
              <a:t>Hercegovine</a:t>
            </a:r>
            <a:r>
              <a:rPr lang="en-US" sz="3600" dirty="0" smtClean="0"/>
              <a:t> </a:t>
            </a:r>
            <a:r>
              <a:rPr lang="en-US" sz="3600" dirty="0" err="1" smtClean="0"/>
              <a:t>kod</a:t>
            </a:r>
            <a:r>
              <a:rPr lang="en-US" sz="3600" dirty="0" smtClean="0"/>
              <a:t> </a:t>
            </a:r>
            <a:r>
              <a:rPr lang="en-US" sz="3600" dirty="0" err="1" smtClean="0"/>
              <a:t>jedne</a:t>
            </a:r>
            <a:r>
              <a:rPr lang="en-US" sz="3600" dirty="0" smtClean="0"/>
              <a:t> </a:t>
            </a:r>
            <a:r>
              <a:rPr lang="en-US" sz="3600" dirty="0" err="1" smtClean="0"/>
              <a:t>ili</a:t>
            </a:r>
            <a:r>
              <a:rPr lang="en-US" sz="3600" dirty="0" smtClean="0"/>
              <a:t> </a:t>
            </a:r>
            <a:r>
              <a:rPr lang="en-US" sz="3600" dirty="0" err="1" smtClean="0"/>
              <a:t>više</a:t>
            </a:r>
            <a:r>
              <a:rPr lang="en-US" sz="3600" dirty="0" smtClean="0"/>
              <a:t> </a:t>
            </a:r>
            <a:r>
              <a:rPr lang="en-US" sz="3600" dirty="0" err="1" smtClean="0"/>
              <a:t>poslovnih</a:t>
            </a:r>
            <a:r>
              <a:rPr lang="en-US" sz="3600" dirty="0" smtClean="0"/>
              <a:t> </a:t>
            </a:r>
            <a:r>
              <a:rPr lang="en-US" sz="3600" dirty="0" err="1" smtClean="0"/>
              <a:t>banaka</a:t>
            </a:r>
            <a:r>
              <a:rPr lang="en-US" sz="3600" dirty="0" smtClean="0"/>
              <a:t>, </a:t>
            </a:r>
            <a:r>
              <a:rPr lang="en-US" sz="3600" dirty="0" err="1" smtClean="0"/>
              <a:t>preko</a:t>
            </a:r>
            <a:r>
              <a:rPr lang="en-US" sz="3600" dirty="0" smtClean="0"/>
              <a:t> </a:t>
            </a:r>
            <a:r>
              <a:rPr lang="en-US" sz="3600" dirty="0" err="1" smtClean="0"/>
              <a:t>kojeg</a:t>
            </a:r>
            <a:r>
              <a:rPr lang="en-US" sz="3600" dirty="0" smtClean="0"/>
              <a:t> se</a:t>
            </a:r>
            <a:r>
              <a:rPr lang="bs-Latn-BA" sz="3600" dirty="0" smtClean="0"/>
              <a:t> </a:t>
            </a:r>
            <a:r>
              <a:rPr lang="en-US" sz="3600" dirty="0" err="1"/>
              <a:t>izvršavaju</a:t>
            </a:r>
            <a:r>
              <a:rPr lang="en-US" sz="3600" dirty="0"/>
              <a:t> </a:t>
            </a:r>
            <a:r>
              <a:rPr lang="en-US" sz="3600" dirty="0" err="1"/>
              <a:t>uplate</a:t>
            </a:r>
            <a:r>
              <a:rPr lang="en-US" sz="3600" dirty="0"/>
              <a:t> </a:t>
            </a:r>
            <a:r>
              <a:rPr lang="en-US" sz="3600" dirty="0" err="1"/>
              <a:t>prihoda</a:t>
            </a:r>
            <a:r>
              <a:rPr lang="en-US" sz="3600" dirty="0"/>
              <a:t> </a:t>
            </a:r>
            <a:r>
              <a:rPr lang="en-US" sz="3600" dirty="0" err="1"/>
              <a:t>i</a:t>
            </a:r>
            <a:r>
              <a:rPr lang="en-US" sz="3600" dirty="0"/>
              <a:t> </a:t>
            </a:r>
            <a:r>
              <a:rPr lang="en-US" sz="3600" dirty="0" err="1"/>
              <a:t>primitaka</a:t>
            </a:r>
            <a:r>
              <a:rPr lang="en-US" sz="3600" dirty="0"/>
              <a:t> </a:t>
            </a:r>
            <a:r>
              <a:rPr lang="en-US" sz="3600" dirty="0" err="1"/>
              <a:t>te</a:t>
            </a:r>
            <a:r>
              <a:rPr lang="en-US" sz="3600" dirty="0"/>
              <a:t> </a:t>
            </a:r>
            <a:r>
              <a:rPr lang="en-US" sz="3600" dirty="0" err="1"/>
              <a:t>isplate</a:t>
            </a:r>
            <a:r>
              <a:rPr lang="en-US" sz="3600" dirty="0"/>
              <a:t> </a:t>
            </a:r>
            <a:r>
              <a:rPr lang="en-US" sz="3600" dirty="0" err="1"/>
              <a:t>rashoda</a:t>
            </a:r>
            <a:r>
              <a:rPr lang="en-US" sz="3600" dirty="0"/>
              <a:t> </a:t>
            </a:r>
            <a:r>
              <a:rPr lang="en-US" sz="3600" dirty="0" err="1"/>
              <a:t>i</a:t>
            </a:r>
            <a:r>
              <a:rPr lang="en-US" sz="3600" dirty="0"/>
              <a:t> </a:t>
            </a:r>
            <a:r>
              <a:rPr lang="en-US" sz="3600" dirty="0" err="1"/>
              <a:t>izdataka</a:t>
            </a:r>
            <a:r>
              <a:rPr lang="en-US" sz="3600" dirty="0"/>
              <a:t> </a:t>
            </a:r>
            <a:r>
              <a:rPr lang="en-US" sz="3600" dirty="0" err="1"/>
              <a:t>i</a:t>
            </a:r>
            <a:r>
              <a:rPr lang="en-US" sz="3600" dirty="0"/>
              <a:t> </a:t>
            </a:r>
            <a:r>
              <a:rPr lang="en-US" sz="3600" dirty="0" err="1"/>
              <a:t>evidentiraju</a:t>
            </a:r>
            <a:r>
              <a:rPr lang="en-US" sz="3600" dirty="0"/>
              <a:t> u </a:t>
            </a:r>
            <a:r>
              <a:rPr lang="en-US" sz="3600" dirty="0" err="1"/>
              <a:t>sistemu</a:t>
            </a:r>
            <a:r>
              <a:rPr lang="en-US" sz="3600" dirty="0"/>
              <a:t> </a:t>
            </a:r>
            <a:r>
              <a:rPr lang="en-US" sz="3600" dirty="0" err="1"/>
              <a:t>Glavne</a:t>
            </a:r>
            <a:r>
              <a:rPr lang="en-US" sz="3600" dirty="0"/>
              <a:t> </a:t>
            </a:r>
            <a:r>
              <a:rPr lang="en-US" sz="3600" dirty="0" err="1"/>
              <a:t>knjige</a:t>
            </a:r>
            <a:r>
              <a:rPr lang="en-US" sz="3600" dirty="0"/>
              <a:t> </a:t>
            </a:r>
            <a:r>
              <a:rPr lang="en-US" sz="3600" dirty="0" err="1"/>
              <a:t>trezora</a:t>
            </a:r>
            <a:r>
              <a:rPr lang="en-US" sz="3600" dirty="0"/>
              <a:t>.</a:t>
            </a:r>
          </a:p>
          <a:p>
            <a:pPr algn="just"/>
            <a:r>
              <a:rPr lang="bs-Latn-BA" sz="3600" baseline="30000" dirty="0" smtClean="0"/>
              <a:t> </a:t>
            </a:r>
            <a:r>
              <a:rPr lang="bs-Latn-BA" sz="3600" dirty="0" smtClean="0"/>
              <a:t>Zakon o finansiranju institucija BiH (Sl.glasnik br. 61/04)</a:t>
            </a:r>
            <a:endParaRPr lang="en-US" sz="3600" dirty="0" smtClean="0"/>
          </a:p>
          <a:p>
            <a:pPr algn="just"/>
            <a:endParaRPr lang="en-US" sz="3600" dirty="0"/>
          </a:p>
        </p:txBody>
      </p:sp>
    </p:spTree>
    <p:extLst>
      <p:ext uri="{BB962C8B-B14F-4D97-AF65-F5344CB8AC3E}">
        <p14:creationId xmlns:p14="http://schemas.microsoft.com/office/powerpoint/2010/main" val="181919248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3723" y="914400"/>
            <a:ext cx="10580077" cy="5262563"/>
          </a:xfrm>
        </p:spPr>
        <p:txBody>
          <a:bodyPr>
            <a:normAutofit/>
          </a:bodyPr>
          <a:lstStyle/>
          <a:p>
            <a:pPr algn="just"/>
            <a:r>
              <a:rPr lang="en-US" sz="3600" dirty="0" err="1" smtClean="0"/>
              <a:t>Uz</a:t>
            </a:r>
            <a:r>
              <a:rPr lang="en-US" sz="3600" dirty="0" smtClean="0"/>
              <a:t> </a:t>
            </a:r>
            <a:r>
              <a:rPr lang="en-US" sz="3600" dirty="0" err="1"/>
              <a:t>budžet</a:t>
            </a:r>
            <a:r>
              <a:rPr lang="en-US" sz="3600" dirty="0"/>
              <a:t> </a:t>
            </a:r>
            <a:r>
              <a:rPr lang="en-US" sz="3600" dirty="0" err="1"/>
              <a:t>donosi</a:t>
            </a:r>
            <a:r>
              <a:rPr lang="en-US" sz="3600" dirty="0"/>
              <a:t> se </a:t>
            </a:r>
            <a:r>
              <a:rPr lang="en-US" sz="3600" dirty="0" err="1"/>
              <a:t>i</a:t>
            </a:r>
            <a:r>
              <a:rPr lang="en-US" sz="3600" dirty="0"/>
              <a:t> </a:t>
            </a:r>
            <a:r>
              <a:rPr lang="en-US" sz="3600" dirty="0" err="1"/>
              <a:t>Zakon</a:t>
            </a:r>
            <a:r>
              <a:rPr lang="en-US" sz="3600" dirty="0"/>
              <a:t> o </a:t>
            </a:r>
            <a:r>
              <a:rPr lang="en-US" sz="3600" dirty="0" err="1"/>
              <a:t>izvršenju</a:t>
            </a:r>
            <a:r>
              <a:rPr lang="en-US" sz="3600" dirty="0"/>
              <a:t> </a:t>
            </a:r>
            <a:r>
              <a:rPr lang="en-US" sz="3600" dirty="0" err="1"/>
              <a:t>budžeta</a:t>
            </a:r>
            <a:r>
              <a:rPr lang="en-US" sz="3600" dirty="0"/>
              <a:t> </a:t>
            </a:r>
            <a:r>
              <a:rPr lang="en-US" sz="3600" dirty="0" err="1"/>
              <a:t>institucija</a:t>
            </a:r>
            <a:r>
              <a:rPr lang="en-US" sz="3600" dirty="0"/>
              <a:t> </a:t>
            </a:r>
            <a:r>
              <a:rPr lang="en-US" sz="3600" dirty="0" err="1"/>
              <a:t>BiH</a:t>
            </a:r>
            <a:r>
              <a:rPr lang="en-US" sz="3600" dirty="0"/>
              <a:t> </a:t>
            </a:r>
            <a:r>
              <a:rPr lang="en-US" sz="3600" dirty="0" err="1"/>
              <a:t>i</a:t>
            </a:r>
            <a:r>
              <a:rPr lang="en-US" sz="3600" dirty="0"/>
              <a:t> </a:t>
            </a:r>
            <a:r>
              <a:rPr lang="en-US" sz="3600" dirty="0" err="1"/>
              <a:t>međunarodnih</a:t>
            </a:r>
            <a:r>
              <a:rPr lang="en-US" sz="3600" dirty="0"/>
              <a:t> </a:t>
            </a:r>
            <a:r>
              <a:rPr lang="en-US" sz="3600" dirty="0" err="1"/>
              <a:t>obaveza</a:t>
            </a:r>
            <a:r>
              <a:rPr lang="en-US" sz="3600" dirty="0"/>
              <a:t> </a:t>
            </a:r>
            <a:r>
              <a:rPr lang="en-US" sz="3600" dirty="0" err="1"/>
              <a:t>BiH</a:t>
            </a:r>
            <a:r>
              <a:rPr lang="en-US" sz="3600" dirty="0"/>
              <a:t>, </a:t>
            </a:r>
            <a:r>
              <a:rPr lang="en-US" sz="3600" dirty="0" err="1"/>
              <a:t>kojim</a:t>
            </a:r>
            <a:r>
              <a:rPr lang="en-US" sz="3600" dirty="0"/>
              <a:t> se </a:t>
            </a:r>
            <a:r>
              <a:rPr lang="en-US" sz="3600" dirty="0" err="1"/>
              <a:t>uređuje</a:t>
            </a:r>
            <a:r>
              <a:rPr lang="en-US" sz="3600" dirty="0"/>
              <a:t> </a:t>
            </a:r>
            <a:r>
              <a:rPr lang="en-US" sz="3600" dirty="0" err="1"/>
              <a:t>struktura</a:t>
            </a:r>
            <a:r>
              <a:rPr lang="en-US" sz="3600" dirty="0"/>
              <a:t> </a:t>
            </a:r>
            <a:r>
              <a:rPr lang="en-US" sz="3600" dirty="0" err="1"/>
              <a:t>prihoda</a:t>
            </a:r>
            <a:r>
              <a:rPr lang="en-US" sz="3600" dirty="0"/>
              <a:t> </a:t>
            </a:r>
            <a:r>
              <a:rPr lang="en-US" sz="3600" dirty="0" err="1"/>
              <a:t>i</a:t>
            </a:r>
            <a:r>
              <a:rPr lang="en-US" sz="3600" dirty="0"/>
              <a:t> </a:t>
            </a:r>
            <a:r>
              <a:rPr lang="en-US" sz="3600" dirty="0" err="1"/>
              <a:t>primitaka</a:t>
            </a:r>
            <a:r>
              <a:rPr lang="en-US" sz="3600" dirty="0"/>
              <a:t> </a:t>
            </a:r>
            <a:r>
              <a:rPr lang="en-US" sz="3600" dirty="0" err="1"/>
              <a:t>te</a:t>
            </a:r>
            <a:r>
              <a:rPr lang="en-US" sz="3600" dirty="0"/>
              <a:t> </a:t>
            </a:r>
            <a:r>
              <a:rPr lang="en-US" sz="3600" dirty="0" err="1"/>
              <a:t>rashoda</a:t>
            </a:r>
            <a:r>
              <a:rPr lang="en-US" sz="3600" dirty="0"/>
              <a:t> </a:t>
            </a:r>
            <a:r>
              <a:rPr lang="en-US" sz="3600" dirty="0" err="1"/>
              <a:t>i</a:t>
            </a:r>
            <a:r>
              <a:rPr lang="en-US" sz="3600" dirty="0"/>
              <a:t> </a:t>
            </a:r>
            <a:r>
              <a:rPr lang="en-US" sz="3600" dirty="0" err="1"/>
              <a:t>izdataka</a:t>
            </a:r>
            <a:r>
              <a:rPr lang="en-US" sz="3600" dirty="0"/>
              <a:t> </a:t>
            </a:r>
            <a:r>
              <a:rPr lang="en-US" sz="3600" dirty="0" err="1"/>
              <a:t>budžeta</a:t>
            </a:r>
            <a:r>
              <a:rPr lang="en-US" sz="3600" dirty="0"/>
              <a:t> </a:t>
            </a:r>
            <a:r>
              <a:rPr lang="en-US" sz="3600" dirty="0" err="1"/>
              <a:t>i</a:t>
            </a:r>
            <a:r>
              <a:rPr lang="en-US" sz="3600" dirty="0"/>
              <a:t> </a:t>
            </a:r>
            <a:r>
              <a:rPr lang="en-US" sz="3600" dirty="0" err="1"/>
              <a:t>njegovo</a:t>
            </a:r>
            <a:r>
              <a:rPr lang="en-US" sz="3600" dirty="0"/>
              <a:t> </a:t>
            </a:r>
            <a:r>
              <a:rPr lang="en-US" sz="3600" dirty="0" err="1"/>
              <a:t>izvršavanje</a:t>
            </a:r>
            <a:r>
              <a:rPr lang="en-US" sz="3600" dirty="0"/>
              <a:t>, </a:t>
            </a:r>
            <a:r>
              <a:rPr lang="en-US" sz="3600" dirty="0" err="1"/>
              <a:t>prioriteti</a:t>
            </a:r>
            <a:r>
              <a:rPr lang="en-US" sz="3600" dirty="0"/>
              <a:t> </a:t>
            </a:r>
            <a:r>
              <a:rPr lang="en-US" sz="3600" dirty="0" err="1"/>
              <a:t>plaćanja</a:t>
            </a:r>
            <a:r>
              <a:rPr lang="en-US" sz="3600" dirty="0"/>
              <a:t>, </a:t>
            </a:r>
            <a:r>
              <a:rPr lang="en-US" sz="3600" dirty="0" err="1"/>
              <a:t>obim</a:t>
            </a:r>
            <a:r>
              <a:rPr lang="en-US" sz="3600" dirty="0"/>
              <a:t>, </a:t>
            </a:r>
            <a:r>
              <a:rPr lang="en-US" sz="3600" dirty="0" err="1"/>
              <a:t>zaduživanje</a:t>
            </a:r>
            <a:r>
              <a:rPr lang="en-US" sz="3600" dirty="0"/>
              <a:t> </a:t>
            </a:r>
            <a:r>
              <a:rPr lang="en-US" sz="3600" dirty="0" err="1"/>
              <a:t>i</a:t>
            </a:r>
            <a:r>
              <a:rPr lang="en-US" sz="3600" dirty="0"/>
              <a:t> </a:t>
            </a:r>
            <a:r>
              <a:rPr lang="en-US" sz="3600" dirty="0" err="1"/>
              <a:t>garancije</a:t>
            </a:r>
            <a:r>
              <a:rPr lang="en-US" sz="3600" dirty="0"/>
              <a:t>, </a:t>
            </a:r>
            <a:r>
              <a:rPr lang="en-US" sz="3600" dirty="0" err="1"/>
              <a:t>upravljanje</a:t>
            </a:r>
            <a:r>
              <a:rPr lang="en-US" sz="3600" dirty="0"/>
              <a:t> </a:t>
            </a:r>
            <a:r>
              <a:rPr lang="en-US" sz="3600" dirty="0" err="1"/>
              <a:t>javnim</a:t>
            </a:r>
            <a:r>
              <a:rPr lang="en-US" sz="3600" dirty="0"/>
              <a:t> </a:t>
            </a:r>
            <a:r>
              <a:rPr lang="en-US" sz="3600" dirty="0" err="1"/>
              <a:t>dugom</a:t>
            </a:r>
            <a:r>
              <a:rPr lang="en-US" sz="3600" dirty="0"/>
              <a:t> </a:t>
            </a:r>
            <a:r>
              <a:rPr lang="en-US" sz="3600" dirty="0" err="1"/>
              <a:t>te</a:t>
            </a:r>
            <a:r>
              <a:rPr lang="en-US" sz="3600" dirty="0"/>
              <a:t> </a:t>
            </a:r>
            <a:r>
              <a:rPr lang="en-US" sz="3600" dirty="0" err="1"/>
              <a:t>finansijskom</a:t>
            </a:r>
            <a:r>
              <a:rPr lang="en-US" sz="3600" dirty="0"/>
              <a:t> </a:t>
            </a:r>
            <a:r>
              <a:rPr lang="en-US" sz="3600" dirty="0" err="1"/>
              <a:t>i</a:t>
            </a:r>
            <a:r>
              <a:rPr lang="en-US" sz="3600" dirty="0"/>
              <a:t> </a:t>
            </a:r>
            <a:r>
              <a:rPr lang="en-US" sz="3600" dirty="0" err="1"/>
              <a:t>nefinansijskom</a:t>
            </a:r>
            <a:r>
              <a:rPr lang="en-US" sz="3600" dirty="0"/>
              <a:t> </a:t>
            </a:r>
            <a:r>
              <a:rPr lang="en-US" sz="3600" dirty="0" err="1"/>
              <a:t>imovinom</a:t>
            </a:r>
            <a:r>
              <a:rPr lang="en-US" sz="3600" dirty="0"/>
              <a:t> </a:t>
            </a:r>
            <a:r>
              <a:rPr lang="en-US" sz="3600" dirty="0" err="1"/>
              <a:t>i</a:t>
            </a:r>
            <a:r>
              <a:rPr lang="en-US" sz="3600" dirty="0"/>
              <a:t>  </a:t>
            </a:r>
            <a:r>
              <a:rPr lang="en-US" sz="3600" dirty="0" err="1"/>
              <a:t>prava</a:t>
            </a:r>
            <a:r>
              <a:rPr lang="en-US" sz="3600" dirty="0"/>
              <a:t> </a:t>
            </a:r>
            <a:r>
              <a:rPr lang="en-US" sz="3600" dirty="0" err="1"/>
              <a:t>i</a:t>
            </a:r>
            <a:r>
              <a:rPr lang="en-US" sz="3600" dirty="0"/>
              <a:t> </a:t>
            </a:r>
            <a:r>
              <a:rPr lang="en-US" sz="3600" dirty="0" err="1"/>
              <a:t>obaveze</a:t>
            </a:r>
            <a:r>
              <a:rPr lang="en-US" sz="3600" dirty="0"/>
              <a:t> </a:t>
            </a:r>
            <a:r>
              <a:rPr lang="en-US" sz="3600" dirty="0" err="1"/>
              <a:t>korisnika</a:t>
            </a:r>
            <a:r>
              <a:rPr lang="en-US" sz="3600" dirty="0"/>
              <a:t> </a:t>
            </a:r>
            <a:r>
              <a:rPr lang="en-US" sz="3600" dirty="0" err="1"/>
              <a:t>budžetskih</a:t>
            </a:r>
            <a:r>
              <a:rPr lang="en-US" sz="3600" dirty="0"/>
              <a:t> </a:t>
            </a:r>
            <a:r>
              <a:rPr lang="en-US" sz="3600" dirty="0" err="1"/>
              <a:t>sredstava</a:t>
            </a:r>
            <a:r>
              <a:rPr lang="en-US" sz="3600" dirty="0"/>
              <a:t>.  </a:t>
            </a:r>
            <a:endParaRPr lang="sr-Latn-ME" sz="3600" dirty="0" smtClean="0"/>
          </a:p>
          <a:p>
            <a:pPr algn="just"/>
            <a:r>
              <a:rPr lang="en-US" sz="3600" dirty="0" err="1" smtClean="0"/>
              <a:t>Osnov</a:t>
            </a:r>
            <a:r>
              <a:rPr lang="en-US" sz="3600" dirty="0" smtClean="0"/>
              <a:t> </a:t>
            </a:r>
            <a:r>
              <a:rPr lang="en-US" sz="3600" dirty="0" err="1"/>
              <a:t>za</a:t>
            </a:r>
            <a:r>
              <a:rPr lang="en-US" sz="3600" dirty="0"/>
              <a:t> </a:t>
            </a:r>
            <a:r>
              <a:rPr lang="en-US" sz="3600" dirty="0" err="1"/>
              <a:t>primjenu</a:t>
            </a:r>
            <a:r>
              <a:rPr lang="en-US" sz="3600" dirty="0"/>
              <a:t> </a:t>
            </a:r>
            <a:r>
              <a:rPr lang="en-US" sz="3600" dirty="0" err="1"/>
              <a:t>Zakona</a:t>
            </a:r>
            <a:r>
              <a:rPr lang="en-US" sz="3600" dirty="0"/>
              <a:t> o </a:t>
            </a:r>
            <a:r>
              <a:rPr lang="en-US" sz="3600" dirty="0" err="1"/>
              <a:t>izvršenju</a:t>
            </a:r>
            <a:r>
              <a:rPr lang="en-US" sz="3600" dirty="0"/>
              <a:t> </a:t>
            </a:r>
            <a:r>
              <a:rPr lang="en-US" sz="3600" dirty="0" err="1"/>
              <a:t>budžeta</a:t>
            </a:r>
            <a:r>
              <a:rPr lang="en-US" sz="3600" dirty="0"/>
              <a:t> je </a:t>
            </a:r>
            <a:r>
              <a:rPr lang="en-US" sz="3600" dirty="0" err="1"/>
              <a:t>budžet</a:t>
            </a:r>
            <a:r>
              <a:rPr lang="en-US" sz="3600" dirty="0"/>
              <a:t>.</a:t>
            </a:r>
          </a:p>
          <a:p>
            <a:endParaRPr lang="en-US" dirty="0"/>
          </a:p>
        </p:txBody>
      </p:sp>
    </p:spTree>
    <p:extLst>
      <p:ext uri="{BB962C8B-B14F-4D97-AF65-F5344CB8AC3E}">
        <p14:creationId xmlns:p14="http://schemas.microsoft.com/office/powerpoint/2010/main" val="1699497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332" y="337625"/>
            <a:ext cx="10453468" cy="5839338"/>
          </a:xfrm>
        </p:spPr>
        <p:txBody>
          <a:bodyPr>
            <a:normAutofit lnSpcReduction="10000"/>
          </a:bodyPr>
          <a:lstStyle/>
          <a:p>
            <a:pPr marL="0" indent="0">
              <a:buNone/>
            </a:pPr>
            <a:r>
              <a:rPr lang="hr-HR" sz="3600" dirty="0" smtClean="0"/>
              <a:t>Osnovne </a:t>
            </a:r>
            <a:r>
              <a:rPr lang="hr-HR" sz="3600" dirty="0"/>
              <a:t>funkcije budžeta sledeće: </a:t>
            </a:r>
            <a:endParaRPr lang="hr-HR" sz="3600" dirty="0" smtClean="0"/>
          </a:p>
          <a:p>
            <a:r>
              <a:rPr lang="hr-HR" sz="3600" dirty="0" smtClean="0"/>
              <a:t>ekonomska</a:t>
            </a:r>
            <a:r>
              <a:rPr lang="hr-HR" sz="3600" dirty="0"/>
              <a:t>, </a:t>
            </a:r>
            <a:endParaRPr lang="hr-HR" sz="3600" dirty="0" smtClean="0"/>
          </a:p>
          <a:p>
            <a:r>
              <a:rPr lang="hr-HR" sz="3600" dirty="0" smtClean="0"/>
              <a:t>politička,</a:t>
            </a:r>
          </a:p>
          <a:p>
            <a:r>
              <a:rPr lang="hr-HR" sz="3600" dirty="0" smtClean="0"/>
              <a:t> </a:t>
            </a:r>
            <a:r>
              <a:rPr lang="hr-HR" sz="3600" dirty="0"/>
              <a:t>pravna</a:t>
            </a:r>
            <a:r>
              <a:rPr lang="hr-HR" sz="3600" dirty="0" smtClean="0"/>
              <a:t>,</a:t>
            </a:r>
          </a:p>
          <a:p>
            <a:r>
              <a:rPr lang="hr-HR" sz="3600" dirty="0" smtClean="0"/>
              <a:t> </a:t>
            </a:r>
            <a:r>
              <a:rPr lang="hr-HR" sz="3600" dirty="0"/>
              <a:t>planska, </a:t>
            </a:r>
            <a:endParaRPr lang="hr-HR" sz="3600" dirty="0" smtClean="0"/>
          </a:p>
          <a:p>
            <a:r>
              <a:rPr lang="hr-HR" sz="3600" dirty="0" smtClean="0"/>
              <a:t>finansijska </a:t>
            </a:r>
            <a:r>
              <a:rPr lang="hr-HR" sz="3600" dirty="0"/>
              <a:t>i </a:t>
            </a:r>
            <a:endParaRPr lang="hr-HR" sz="3600" dirty="0" smtClean="0"/>
          </a:p>
          <a:p>
            <a:r>
              <a:rPr lang="hr-HR" sz="3600" dirty="0" smtClean="0"/>
              <a:t>kontrolna</a:t>
            </a:r>
            <a:r>
              <a:rPr lang="hr-HR" sz="3600" dirty="0"/>
              <a:t>.</a:t>
            </a:r>
            <a:endParaRPr lang="en-US" sz="3600" dirty="0"/>
          </a:p>
          <a:p>
            <a:pPr marL="0" indent="0" algn="just">
              <a:buNone/>
            </a:pPr>
            <a:r>
              <a:rPr lang="hr-HR" sz="3600" dirty="0"/>
              <a:t>Budžet predstavlja finansijski akt, predračun prihoda i rashoda, međutim sve je veći značaj budžeta kao instrumenta ekonomske politike.</a:t>
            </a:r>
            <a:r>
              <a:rPr lang="hr-HR" sz="3600" baseline="30000" dirty="0"/>
              <a:t> </a:t>
            </a:r>
            <a:endParaRPr lang="en-US" sz="3600" dirty="0"/>
          </a:p>
        </p:txBody>
      </p:sp>
    </p:spTree>
    <p:extLst>
      <p:ext uri="{BB962C8B-B14F-4D97-AF65-F5344CB8AC3E}">
        <p14:creationId xmlns:p14="http://schemas.microsoft.com/office/powerpoint/2010/main" val="420184328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9994" y="675249"/>
            <a:ext cx="10523806" cy="5501714"/>
          </a:xfrm>
        </p:spPr>
        <p:txBody>
          <a:bodyPr>
            <a:noAutofit/>
          </a:bodyPr>
          <a:lstStyle/>
          <a:p>
            <a:pPr algn="just"/>
            <a:r>
              <a:rPr lang="en-US" sz="3600" dirty="0" err="1" smtClean="0"/>
              <a:t>Nadležna</a:t>
            </a:r>
            <a:r>
              <a:rPr lang="en-US" sz="3600" dirty="0" smtClean="0"/>
              <a:t> </a:t>
            </a:r>
            <a:r>
              <a:rPr lang="en-US" sz="3600" dirty="0" err="1" smtClean="0"/>
              <a:t>ministarstva</a:t>
            </a:r>
            <a:r>
              <a:rPr lang="en-US" sz="3600" dirty="0" smtClean="0"/>
              <a:t> </a:t>
            </a:r>
            <a:r>
              <a:rPr lang="en-US" sz="3600" dirty="0" err="1" smtClean="0"/>
              <a:t>i</a:t>
            </a:r>
            <a:r>
              <a:rPr lang="en-US" sz="3600" dirty="0" smtClean="0"/>
              <a:t> </a:t>
            </a:r>
            <a:r>
              <a:rPr lang="en-US" sz="3600" dirty="0" err="1" smtClean="0"/>
              <a:t>budžetski</a:t>
            </a:r>
            <a:r>
              <a:rPr lang="en-US" sz="3600" dirty="0" smtClean="0"/>
              <a:t> </a:t>
            </a:r>
            <a:r>
              <a:rPr lang="en-US" sz="3600" dirty="0" err="1" smtClean="0"/>
              <a:t>korisnici</a:t>
            </a:r>
            <a:r>
              <a:rPr lang="en-US" sz="3600" dirty="0" smtClean="0"/>
              <a:t> </a:t>
            </a:r>
            <a:r>
              <a:rPr lang="en-US" sz="3600" dirty="0" err="1" smtClean="0"/>
              <a:t>pripremaju</a:t>
            </a:r>
            <a:r>
              <a:rPr lang="en-US" sz="3600" dirty="0" smtClean="0"/>
              <a:t> </a:t>
            </a:r>
            <a:r>
              <a:rPr lang="en-US" sz="3600" dirty="0" err="1" smtClean="0"/>
              <a:t>i</a:t>
            </a:r>
            <a:r>
              <a:rPr lang="en-US" sz="3600" dirty="0" smtClean="0"/>
              <a:t> </a:t>
            </a:r>
            <a:r>
              <a:rPr lang="en-US" sz="3600" dirty="0" err="1" smtClean="0"/>
              <a:t>dostavljaju</a:t>
            </a:r>
            <a:r>
              <a:rPr lang="en-US" sz="3600" dirty="0" smtClean="0"/>
              <a:t> </a:t>
            </a:r>
            <a:r>
              <a:rPr lang="en-US" sz="3600" dirty="0" err="1" smtClean="0"/>
              <a:t>predložene</a:t>
            </a:r>
            <a:r>
              <a:rPr lang="en-US" sz="3600" dirty="0" smtClean="0"/>
              <a:t> </a:t>
            </a:r>
            <a:r>
              <a:rPr lang="en-US" sz="3600" dirty="0" err="1" smtClean="0"/>
              <a:t>finansijske</a:t>
            </a:r>
            <a:r>
              <a:rPr lang="en-US" sz="3600" dirty="0" smtClean="0"/>
              <a:t> </a:t>
            </a:r>
            <a:r>
              <a:rPr lang="en-US" sz="3600" dirty="0" err="1" smtClean="0"/>
              <a:t>planove</a:t>
            </a:r>
            <a:r>
              <a:rPr lang="en-US" sz="3600" dirty="0" smtClean="0"/>
              <a:t> </a:t>
            </a:r>
            <a:r>
              <a:rPr lang="en-US" sz="3600" dirty="0" err="1" smtClean="0"/>
              <a:t>Ministarstvu</a:t>
            </a:r>
            <a:r>
              <a:rPr lang="en-US" sz="3600" dirty="0" smtClean="0"/>
              <a:t> </a:t>
            </a:r>
            <a:r>
              <a:rPr lang="en-US" sz="3600" dirty="0" err="1" smtClean="0"/>
              <a:t>finansija</a:t>
            </a:r>
            <a:r>
              <a:rPr lang="en-US" sz="3600" dirty="0" smtClean="0"/>
              <a:t> </a:t>
            </a:r>
            <a:r>
              <a:rPr lang="en-US" sz="3600" dirty="0" err="1" smtClean="0"/>
              <a:t>i</a:t>
            </a:r>
            <a:r>
              <a:rPr lang="en-US" sz="3600" dirty="0" smtClean="0"/>
              <a:t> </a:t>
            </a:r>
            <a:r>
              <a:rPr lang="en-US" sz="3600" dirty="0" err="1" smtClean="0"/>
              <a:t>trezora</a:t>
            </a:r>
            <a:r>
              <a:rPr lang="en-US" sz="3600" dirty="0" smtClean="0"/>
              <a:t> </a:t>
            </a:r>
            <a:r>
              <a:rPr lang="en-US" sz="3600" dirty="0" err="1" smtClean="0"/>
              <a:t>za</a:t>
            </a:r>
            <a:r>
              <a:rPr lang="en-US" sz="3600" dirty="0" smtClean="0"/>
              <a:t> </a:t>
            </a:r>
            <a:r>
              <a:rPr lang="en-US" sz="3600" dirty="0" err="1" smtClean="0"/>
              <a:t>izvršenje</a:t>
            </a:r>
            <a:r>
              <a:rPr lang="en-US" sz="3600" dirty="0" smtClean="0"/>
              <a:t> </a:t>
            </a:r>
            <a:r>
              <a:rPr lang="en-US" sz="3600" dirty="0" err="1" smtClean="0"/>
              <a:t>usvojenog</a:t>
            </a:r>
            <a:r>
              <a:rPr lang="en-US" sz="3600" dirty="0" smtClean="0"/>
              <a:t> </a:t>
            </a:r>
            <a:r>
              <a:rPr lang="en-US" sz="3600" dirty="0" err="1" smtClean="0"/>
              <a:t>budžeta</a:t>
            </a:r>
            <a:r>
              <a:rPr lang="en-US" sz="3600" dirty="0" smtClean="0"/>
              <a:t>.</a:t>
            </a:r>
          </a:p>
          <a:p>
            <a:pPr algn="just"/>
            <a:r>
              <a:rPr lang="en-US" sz="3600" dirty="0" err="1" smtClean="0"/>
              <a:t>Pravo</a:t>
            </a:r>
            <a:r>
              <a:rPr lang="en-US" sz="3600" dirty="0" smtClean="0"/>
              <a:t>  </a:t>
            </a:r>
            <a:r>
              <a:rPr lang="en-US" sz="3600" dirty="0" err="1" smtClean="0"/>
              <a:t>na</a:t>
            </a:r>
            <a:r>
              <a:rPr lang="en-US" sz="3600" dirty="0" smtClean="0"/>
              <a:t>  status  </a:t>
            </a:r>
            <a:r>
              <a:rPr lang="en-US" sz="3600" dirty="0" err="1" smtClean="0"/>
              <a:t>budžetskog</a:t>
            </a:r>
            <a:r>
              <a:rPr lang="en-US" sz="3600" dirty="0" smtClean="0"/>
              <a:t>  </a:t>
            </a:r>
            <a:r>
              <a:rPr lang="en-US" sz="3600" dirty="0" err="1" smtClean="0"/>
              <a:t>korisnika</a:t>
            </a:r>
            <a:r>
              <a:rPr lang="en-US" sz="3600" dirty="0" smtClean="0"/>
              <a:t>  </a:t>
            </a:r>
            <a:r>
              <a:rPr lang="en-US" sz="3600" dirty="0" err="1" smtClean="0"/>
              <a:t>stiče</a:t>
            </a:r>
            <a:r>
              <a:rPr lang="en-US" sz="3600" dirty="0" smtClean="0"/>
              <a:t>  se  </a:t>
            </a:r>
            <a:r>
              <a:rPr lang="en-US" sz="3600" dirty="0" err="1" smtClean="0"/>
              <a:t>na</a:t>
            </a:r>
            <a:r>
              <a:rPr lang="en-US" sz="3600" dirty="0" smtClean="0"/>
              <a:t>  </a:t>
            </a:r>
            <a:r>
              <a:rPr lang="en-US" sz="3600" dirty="0" err="1" smtClean="0"/>
              <a:t>osnovu</a:t>
            </a:r>
            <a:r>
              <a:rPr lang="en-US" sz="3600" dirty="0" smtClean="0"/>
              <a:t>  </a:t>
            </a:r>
            <a:r>
              <a:rPr lang="en-US" sz="3600" dirty="0" err="1" smtClean="0"/>
              <a:t>Ustava</a:t>
            </a:r>
            <a:r>
              <a:rPr lang="en-US" sz="3600" dirty="0" smtClean="0"/>
              <a:t>  </a:t>
            </a:r>
            <a:r>
              <a:rPr lang="en-US" sz="3600" dirty="0" err="1" smtClean="0"/>
              <a:t>Bosne</a:t>
            </a:r>
            <a:r>
              <a:rPr lang="en-US" sz="3600" dirty="0" smtClean="0"/>
              <a:t>  </a:t>
            </a:r>
            <a:r>
              <a:rPr lang="en-US" sz="3600" dirty="0" err="1" smtClean="0"/>
              <a:t>i</a:t>
            </a:r>
            <a:r>
              <a:rPr lang="en-US" sz="3600" dirty="0" smtClean="0"/>
              <a:t> </a:t>
            </a:r>
            <a:r>
              <a:rPr lang="en-US" sz="3600" dirty="0" err="1" smtClean="0"/>
              <a:t>Hercegovine</a:t>
            </a:r>
            <a:r>
              <a:rPr lang="en-US" sz="3600" dirty="0" smtClean="0"/>
              <a:t>  </a:t>
            </a:r>
            <a:r>
              <a:rPr lang="en-US" sz="3600" dirty="0" err="1" smtClean="0"/>
              <a:t>i</a:t>
            </a:r>
            <a:r>
              <a:rPr lang="en-US" sz="3600" dirty="0" smtClean="0"/>
              <a:t>  </a:t>
            </a:r>
            <a:r>
              <a:rPr lang="en-US" sz="3600" dirty="0" err="1" smtClean="0"/>
              <a:t>zakona</a:t>
            </a:r>
            <a:r>
              <a:rPr lang="en-US" sz="3600" dirty="0" smtClean="0"/>
              <a:t>  </a:t>
            </a:r>
            <a:r>
              <a:rPr lang="en-US" sz="3600" dirty="0" err="1" smtClean="0"/>
              <a:t>ili</a:t>
            </a:r>
            <a:r>
              <a:rPr lang="en-US" sz="3600" dirty="0" smtClean="0"/>
              <a:t>  </a:t>
            </a:r>
            <a:r>
              <a:rPr lang="en-US" sz="3600" dirty="0" err="1" smtClean="0"/>
              <a:t>odgovarajućeg</a:t>
            </a:r>
            <a:r>
              <a:rPr lang="en-US" sz="3600" dirty="0" smtClean="0"/>
              <a:t>  </a:t>
            </a:r>
            <a:r>
              <a:rPr lang="en-US" sz="3600" dirty="0" err="1" smtClean="0"/>
              <a:t>akta</a:t>
            </a:r>
            <a:r>
              <a:rPr lang="en-US" sz="3600" dirty="0" smtClean="0"/>
              <a:t>  </a:t>
            </a:r>
            <a:r>
              <a:rPr lang="en-US" sz="3600" dirty="0" err="1" smtClean="0"/>
              <a:t>Parlamentarne</a:t>
            </a:r>
            <a:r>
              <a:rPr lang="en-US" sz="3600" dirty="0" smtClean="0"/>
              <a:t>  </a:t>
            </a:r>
            <a:r>
              <a:rPr lang="en-US" sz="3600" dirty="0" err="1" smtClean="0"/>
              <a:t>skupštine</a:t>
            </a:r>
            <a:r>
              <a:rPr lang="en-US" sz="3600" dirty="0" smtClean="0"/>
              <a:t>  </a:t>
            </a:r>
            <a:r>
              <a:rPr lang="en-US" sz="3600" dirty="0" err="1" smtClean="0"/>
              <a:t>BiH</a:t>
            </a:r>
            <a:r>
              <a:rPr lang="en-US" sz="3600" dirty="0" smtClean="0"/>
              <a:t>, </a:t>
            </a:r>
            <a:r>
              <a:rPr lang="en-US" sz="3600" dirty="0" err="1" smtClean="0"/>
              <a:t>Predsjedništva</a:t>
            </a:r>
            <a:r>
              <a:rPr lang="en-US" sz="3600" dirty="0" smtClean="0"/>
              <a:t>  </a:t>
            </a:r>
            <a:r>
              <a:rPr lang="en-US" sz="3600" dirty="0" err="1" smtClean="0"/>
              <a:t>BiH</a:t>
            </a:r>
            <a:r>
              <a:rPr lang="en-US" sz="3600" dirty="0" smtClean="0"/>
              <a:t>  </a:t>
            </a:r>
            <a:r>
              <a:rPr lang="en-US" sz="3600" dirty="0" err="1" smtClean="0"/>
              <a:t>i</a:t>
            </a:r>
            <a:r>
              <a:rPr lang="en-US" sz="3600" dirty="0" smtClean="0"/>
              <a:t>  </a:t>
            </a:r>
            <a:r>
              <a:rPr lang="en-US" sz="3600" dirty="0" err="1" smtClean="0"/>
              <a:t>Vijeća</a:t>
            </a:r>
            <a:r>
              <a:rPr lang="en-US" sz="3600" dirty="0" smtClean="0"/>
              <a:t>  </a:t>
            </a:r>
            <a:r>
              <a:rPr lang="en-US" sz="3600" dirty="0" err="1" smtClean="0"/>
              <a:t>ministara</a:t>
            </a:r>
            <a:r>
              <a:rPr lang="en-US" sz="3600" dirty="0" smtClean="0"/>
              <a:t>  </a:t>
            </a:r>
            <a:r>
              <a:rPr lang="en-US" sz="3600" dirty="0" err="1" smtClean="0"/>
              <a:t>BiH</a:t>
            </a:r>
            <a:r>
              <a:rPr lang="en-US" sz="3600" dirty="0" smtClean="0"/>
              <a:t>.  </a:t>
            </a:r>
            <a:endParaRPr lang="sr-Latn-ME" sz="3600" dirty="0" smtClean="0"/>
          </a:p>
          <a:p>
            <a:pPr algn="just"/>
            <a:r>
              <a:rPr lang="en-US" sz="3600" dirty="0" err="1" smtClean="0"/>
              <a:t>Vijeće</a:t>
            </a:r>
            <a:r>
              <a:rPr lang="en-US" sz="3600" dirty="0" smtClean="0"/>
              <a:t>  </a:t>
            </a:r>
            <a:r>
              <a:rPr lang="en-US" sz="3600" dirty="0" err="1" smtClean="0"/>
              <a:t>ministara</a:t>
            </a:r>
            <a:r>
              <a:rPr lang="en-US" sz="3600" dirty="0" smtClean="0"/>
              <a:t>  </a:t>
            </a:r>
            <a:r>
              <a:rPr lang="en-US" sz="3600" dirty="0" err="1" smtClean="0"/>
              <a:t>BiH</a:t>
            </a:r>
            <a:r>
              <a:rPr lang="en-US" sz="3600" dirty="0" smtClean="0"/>
              <a:t>  </a:t>
            </a:r>
            <a:r>
              <a:rPr lang="en-US" sz="3600" dirty="0" err="1" smtClean="0"/>
              <a:t>provodi</a:t>
            </a:r>
            <a:r>
              <a:rPr lang="en-US" sz="3600" dirty="0" smtClean="0"/>
              <a:t> </a:t>
            </a:r>
            <a:r>
              <a:rPr lang="en-US" sz="3600" dirty="0" err="1" smtClean="0"/>
              <a:t>proceduru</a:t>
            </a:r>
            <a:r>
              <a:rPr lang="en-US" sz="3600" dirty="0" smtClean="0"/>
              <a:t>  </a:t>
            </a:r>
            <a:r>
              <a:rPr lang="en-US" sz="3600" dirty="0" err="1" smtClean="0"/>
              <a:t>upisa</a:t>
            </a:r>
            <a:r>
              <a:rPr lang="en-US" sz="3600" dirty="0" smtClean="0"/>
              <a:t>  u   </a:t>
            </a:r>
            <a:r>
              <a:rPr lang="en-US" sz="3600" dirty="0" err="1" smtClean="0"/>
              <a:t>Registar</a:t>
            </a:r>
            <a:r>
              <a:rPr lang="en-US" sz="3600" dirty="0" smtClean="0"/>
              <a:t>  </a:t>
            </a:r>
            <a:r>
              <a:rPr lang="en-US" sz="3600" dirty="0" err="1" smtClean="0"/>
              <a:t>budžetskih</a:t>
            </a:r>
            <a:r>
              <a:rPr lang="en-US" sz="3600" dirty="0" smtClean="0"/>
              <a:t>  </a:t>
            </a:r>
            <a:r>
              <a:rPr lang="en-US" sz="3600" dirty="0" err="1" smtClean="0"/>
              <a:t>korisnika</a:t>
            </a:r>
            <a:r>
              <a:rPr lang="en-US" sz="3600" dirty="0" smtClean="0"/>
              <a:t>. </a:t>
            </a:r>
            <a:r>
              <a:rPr lang="en-US" sz="3600" dirty="0" err="1" smtClean="0"/>
              <a:t>Registar</a:t>
            </a:r>
            <a:r>
              <a:rPr lang="en-US" sz="3600" dirty="0" smtClean="0"/>
              <a:t>  </a:t>
            </a:r>
            <a:r>
              <a:rPr lang="en-US" sz="3600" dirty="0" err="1" smtClean="0"/>
              <a:t>budžetskih</a:t>
            </a:r>
            <a:r>
              <a:rPr lang="en-US" sz="3600" dirty="0" smtClean="0"/>
              <a:t>  </a:t>
            </a:r>
            <a:r>
              <a:rPr lang="en-US" sz="3600" dirty="0" err="1" smtClean="0"/>
              <a:t>korisnika</a:t>
            </a:r>
            <a:r>
              <a:rPr lang="en-US" sz="3600" dirty="0" smtClean="0"/>
              <a:t>  </a:t>
            </a:r>
            <a:r>
              <a:rPr lang="en-US" sz="3600" dirty="0" err="1" smtClean="0"/>
              <a:t>vodi</a:t>
            </a:r>
            <a:r>
              <a:rPr lang="en-US" sz="3600" dirty="0" smtClean="0"/>
              <a:t> se u </a:t>
            </a:r>
            <a:r>
              <a:rPr lang="en-US" sz="3600" dirty="0" err="1" smtClean="0"/>
              <a:t>Ministarstvu</a:t>
            </a:r>
            <a:r>
              <a:rPr lang="en-US" sz="3600" dirty="0" smtClean="0"/>
              <a:t> </a:t>
            </a:r>
            <a:r>
              <a:rPr lang="en-US" sz="3600" dirty="0" err="1" smtClean="0"/>
              <a:t>finansija</a:t>
            </a:r>
            <a:r>
              <a:rPr lang="en-US" sz="3600" dirty="0" smtClean="0"/>
              <a:t> </a:t>
            </a:r>
            <a:r>
              <a:rPr lang="en-US" sz="3600" dirty="0" err="1" smtClean="0"/>
              <a:t>i</a:t>
            </a:r>
            <a:r>
              <a:rPr lang="en-US" sz="3600" dirty="0" smtClean="0"/>
              <a:t> </a:t>
            </a:r>
            <a:r>
              <a:rPr lang="en-US" sz="3600" dirty="0" err="1" smtClean="0"/>
              <a:t>trezora</a:t>
            </a:r>
            <a:r>
              <a:rPr lang="en-US" sz="3600" dirty="0" smtClean="0"/>
              <a:t> </a:t>
            </a:r>
            <a:r>
              <a:rPr lang="en-US" sz="3600" dirty="0" err="1" smtClean="0"/>
              <a:t>BiH</a:t>
            </a:r>
            <a:r>
              <a:rPr lang="en-US" sz="3600" dirty="0" smtClean="0"/>
              <a:t>.</a:t>
            </a:r>
          </a:p>
          <a:p>
            <a:pPr marL="0" indent="0" algn="just">
              <a:buNone/>
            </a:pPr>
            <a:endParaRPr lang="en-US" sz="3600" dirty="0"/>
          </a:p>
        </p:txBody>
      </p:sp>
    </p:spTree>
    <p:extLst>
      <p:ext uri="{BB962C8B-B14F-4D97-AF65-F5344CB8AC3E}">
        <p14:creationId xmlns:p14="http://schemas.microsoft.com/office/powerpoint/2010/main" val="144586658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0670" y="731520"/>
            <a:ext cx="10383129" cy="5445443"/>
          </a:xfrm>
        </p:spPr>
        <p:txBody>
          <a:bodyPr>
            <a:normAutofit/>
          </a:bodyPr>
          <a:lstStyle/>
          <a:p>
            <a:pPr algn="just"/>
            <a:r>
              <a:rPr lang="en-US" sz="3600" dirty="0" err="1"/>
              <a:t>Tijelo</a:t>
            </a:r>
            <a:r>
              <a:rPr lang="en-US" sz="3600" dirty="0"/>
              <a:t> </a:t>
            </a:r>
            <a:r>
              <a:rPr lang="en-US" sz="3600" dirty="0" err="1"/>
              <a:t>ili</a:t>
            </a:r>
            <a:r>
              <a:rPr lang="en-US" sz="3600" dirty="0"/>
              <a:t> organ, </a:t>
            </a:r>
            <a:r>
              <a:rPr lang="en-US" sz="3600" dirty="0" err="1"/>
              <a:t>koje</a:t>
            </a:r>
            <a:r>
              <a:rPr lang="en-US" sz="3600" dirty="0"/>
              <a:t> </a:t>
            </a:r>
            <a:r>
              <a:rPr lang="en-US" sz="3600" dirty="0" err="1"/>
              <a:t>nema</a:t>
            </a:r>
            <a:r>
              <a:rPr lang="en-US" sz="3600" dirty="0"/>
              <a:t> status </a:t>
            </a:r>
            <a:r>
              <a:rPr lang="en-US" sz="3600" dirty="0" err="1"/>
              <a:t>budžetskog</a:t>
            </a:r>
            <a:r>
              <a:rPr lang="en-US" sz="3600" dirty="0"/>
              <a:t> </a:t>
            </a:r>
            <a:r>
              <a:rPr lang="en-US" sz="3600" dirty="0" err="1"/>
              <a:t>korisnika</a:t>
            </a:r>
            <a:r>
              <a:rPr lang="en-US" sz="3600" dirty="0"/>
              <a:t>, </a:t>
            </a:r>
            <a:r>
              <a:rPr lang="en-US" sz="3600" dirty="0" err="1"/>
              <a:t>finansira</a:t>
            </a:r>
            <a:r>
              <a:rPr lang="en-US" sz="3600" dirty="0"/>
              <a:t> se </a:t>
            </a:r>
            <a:r>
              <a:rPr lang="en-US" sz="3600" dirty="0" err="1"/>
              <a:t>preko</a:t>
            </a:r>
            <a:r>
              <a:rPr lang="en-US" sz="3600" dirty="0"/>
              <a:t> </a:t>
            </a:r>
            <a:r>
              <a:rPr lang="en-US" sz="3600" dirty="0" err="1"/>
              <a:t>budžetskog</a:t>
            </a:r>
            <a:r>
              <a:rPr lang="en-US" sz="3600" dirty="0"/>
              <a:t> </a:t>
            </a:r>
            <a:r>
              <a:rPr lang="en-US" sz="3600" dirty="0" err="1"/>
              <a:t>korisnika</a:t>
            </a:r>
            <a:r>
              <a:rPr lang="en-US" sz="3600" dirty="0"/>
              <a:t>, u </a:t>
            </a:r>
            <a:r>
              <a:rPr lang="en-US" sz="3600" dirty="0" err="1"/>
              <a:t>čijem</a:t>
            </a:r>
            <a:r>
              <a:rPr lang="en-US" sz="3600" dirty="0"/>
              <a:t> se </a:t>
            </a:r>
            <a:r>
              <a:rPr lang="en-US" sz="3600" dirty="0" err="1"/>
              <a:t>sastavu</a:t>
            </a:r>
            <a:r>
              <a:rPr lang="en-US" sz="3600" dirty="0"/>
              <a:t> </a:t>
            </a:r>
            <a:r>
              <a:rPr lang="en-US" sz="3600" dirty="0" err="1"/>
              <a:t>nalazi</a:t>
            </a:r>
            <a:r>
              <a:rPr lang="en-US" sz="3600" dirty="0"/>
              <a:t> to </a:t>
            </a:r>
            <a:r>
              <a:rPr lang="en-US" sz="3600" dirty="0" err="1"/>
              <a:t>tijelo</a:t>
            </a:r>
            <a:r>
              <a:rPr lang="en-US" sz="3600" dirty="0"/>
              <a:t> </a:t>
            </a:r>
            <a:r>
              <a:rPr lang="en-US" sz="3600" dirty="0" err="1"/>
              <a:t>ili</a:t>
            </a:r>
            <a:r>
              <a:rPr lang="en-US" sz="3600" dirty="0"/>
              <a:t> organ. </a:t>
            </a:r>
            <a:endParaRPr lang="sr-Latn-ME" sz="3600" dirty="0" smtClean="0"/>
          </a:p>
          <a:p>
            <a:pPr algn="just"/>
            <a:r>
              <a:rPr lang="en-US" sz="3600" dirty="0" err="1" smtClean="0"/>
              <a:t>Za</a:t>
            </a:r>
            <a:r>
              <a:rPr lang="en-US" sz="3600" dirty="0" smtClean="0"/>
              <a:t> </a:t>
            </a:r>
            <a:r>
              <a:rPr lang="en-US" sz="3600" dirty="0" err="1"/>
              <a:t>finansiranje</a:t>
            </a:r>
            <a:r>
              <a:rPr lang="en-US" sz="3600" dirty="0"/>
              <a:t> </a:t>
            </a:r>
            <a:r>
              <a:rPr lang="en-US" sz="3600" dirty="0" err="1"/>
              <a:t>ovih</a:t>
            </a:r>
            <a:r>
              <a:rPr lang="en-US" sz="3600" dirty="0"/>
              <a:t> </a:t>
            </a:r>
            <a:r>
              <a:rPr lang="en-US" sz="3600" dirty="0" err="1"/>
              <a:t>tijela</a:t>
            </a:r>
            <a:r>
              <a:rPr lang="en-US" sz="3600" dirty="0"/>
              <a:t> </a:t>
            </a:r>
            <a:r>
              <a:rPr lang="en-US" sz="3600" dirty="0" err="1"/>
              <a:t>i</a:t>
            </a:r>
            <a:r>
              <a:rPr lang="en-US" sz="3600" dirty="0"/>
              <a:t> organa </a:t>
            </a:r>
            <a:r>
              <a:rPr lang="en-US" sz="3600" dirty="0" err="1"/>
              <a:t>mogu</a:t>
            </a:r>
            <a:r>
              <a:rPr lang="en-US" sz="3600" dirty="0"/>
              <a:t> se </a:t>
            </a:r>
            <a:r>
              <a:rPr lang="en-US" sz="3600" dirty="0" err="1"/>
              <a:t>otvoriti</a:t>
            </a:r>
            <a:r>
              <a:rPr lang="en-US" sz="3600" dirty="0"/>
              <a:t> </a:t>
            </a:r>
            <a:r>
              <a:rPr lang="en-US" sz="3600" dirty="0" err="1"/>
              <a:t>posebni</a:t>
            </a:r>
            <a:r>
              <a:rPr lang="en-US" sz="3600" dirty="0"/>
              <a:t> </a:t>
            </a:r>
            <a:r>
              <a:rPr lang="en-US" sz="3600" dirty="0" err="1"/>
              <a:t>podračuni</a:t>
            </a:r>
            <a:r>
              <a:rPr lang="en-US" sz="3600" dirty="0"/>
              <a:t> </a:t>
            </a:r>
            <a:r>
              <a:rPr lang="en-US" sz="3600" dirty="0" err="1"/>
              <a:t>koji</a:t>
            </a:r>
            <a:r>
              <a:rPr lang="en-US" sz="3600" dirty="0"/>
              <a:t> </a:t>
            </a:r>
            <a:r>
              <a:rPr lang="en-US" sz="3600" dirty="0" err="1"/>
              <a:t>su</a:t>
            </a:r>
            <a:r>
              <a:rPr lang="en-US" sz="3600" dirty="0"/>
              <a:t> </a:t>
            </a:r>
            <a:r>
              <a:rPr lang="en-US" sz="3600" dirty="0" err="1"/>
              <a:t>sastavni</a:t>
            </a:r>
            <a:r>
              <a:rPr lang="en-US" sz="3600" dirty="0"/>
              <a:t> </a:t>
            </a:r>
            <a:r>
              <a:rPr lang="en-US" sz="3600" dirty="0" err="1"/>
              <a:t>dio</a:t>
            </a:r>
            <a:r>
              <a:rPr lang="en-US" sz="3600" dirty="0"/>
              <a:t> </a:t>
            </a:r>
            <a:r>
              <a:rPr lang="en-US" sz="3600" dirty="0" err="1"/>
              <a:t>sistema</a:t>
            </a:r>
            <a:r>
              <a:rPr lang="en-US" sz="3600" dirty="0"/>
              <a:t> </a:t>
            </a:r>
            <a:r>
              <a:rPr lang="en-US" sz="3600" dirty="0" err="1"/>
              <a:t>Jedinsvenog</a:t>
            </a:r>
            <a:r>
              <a:rPr lang="en-US" sz="3600" dirty="0"/>
              <a:t> </a:t>
            </a:r>
            <a:r>
              <a:rPr lang="en-US" sz="3600" dirty="0" err="1"/>
              <a:t>računa</a:t>
            </a:r>
            <a:r>
              <a:rPr lang="en-US" sz="3600" dirty="0"/>
              <a:t> </a:t>
            </a:r>
            <a:r>
              <a:rPr lang="en-US" sz="3600" dirty="0" err="1"/>
              <a:t>Trezora</a:t>
            </a:r>
            <a:r>
              <a:rPr lang="en-US" sz="3600" dirty="0"/>
              <a:t>.</a:t>
            </a:r>
          </a:p>
          <a:p>
            <a:pPr algn="just"/>
            <a:r>
              <a:rPr lang="en-US" sz="3600" dirty="0" err="1"/>
              <a:t>Budžetski</a:t>
            </a:r>
            <a:r>
              <a:rPr lang="en-US" sz="3600" dirty="0"/>
              <a:t> </a:t>
            </a:r>
            <a:r>
              <a:rPr lang="en-US" sz="3600" dirty="0" err="1"/>
              <a:t>korisnik</a:t>
            </a:r>
            <a:r>
              <a:rPr lang="en-US" sz="3600" dirty="0"/>
              <a:t> </a:t>
            </a:r>
            <a:r>
              <a:rPr lang="en-US" sz="3600" dirty="0" err="1"/>
              <a:t>obavezan</a:t>
            </a:r>
            <a:r>
              <a:rPr lang="en-US" sz="3600" dirty="0"/>
              <a:t> je </a:t>
            </a:r>
            <a:r>
              <a:rPr lang="en-US" sz="3600" dirty="0" err="1"/>
              <a:t>utvrditi</a:t>
            </a:r>
            <a:r>
              <a:rPr lang="en-US" sz="3600" dirty="0"/>
              <a:t> </a:t>
            </a:r>
            <a:r>
              <a:rPr lang="en-US" sz="3600" dirty="0" err="1"/>
              <a:t>internu</a:t>
            </a:r>
            <a:r>
              <a:rPr lang="en-US" sz="3600" dirty="0"/>
              <a:t> </a:t>
            </a:r>
            <a:r>
              <a:rPr lang="en-US" sz="3600" dirty="0" err="1"/>
              <a:t>proceduru</a:t>
            </a:r>
            <a:r>
              <a:rPr lang="en-US" sz="3600" dirty="0"/>
              <a:t> </a:t>
            </a:r>
            <a:r>
              <a:rPr lang="en-US" sz="3600" dirty="0" err="1"/>
              <a:t>stvaranja</a:t>
            </a:r>
            <a:r>
              <a:rPr lang="en-US" sz="3600" dirty="0"/>
              <a:t> </a:t>
            </a:r>
            <a:r>
              <a:rPr lang="en-US" sz="3600" dirty="0" err="1"/>
              <a:t>obaveza</a:t>
            </a:r>
            <a:r>
              <a:rPr lang="en-US" sz="3600" dirty="0"/>
              <a:t>. </a:t>
            </a:r>
            <a:endParaRPr lang="sr-Latn-ME" sz="3600" dirty="0" smtClean="0"/>
          </a:p>
          <a:p>
            <a:endParaRPr lang="en-US" dirty="0"/>
          </a:p>
        </p:txBody>
      </p:sp>
    </p:spTree>
    <p:extLst>
      <p:ext uri="{BB962C8B-B14F-4D97-AF65-F5344CB8AC3E}">
        <p14:creationId xmlns:p14="http://schemas.microsoft.com/office/powerpoint/2010/main" val="276321057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8128" y="576775"/>
            <a:ext cx="10495671" cy="5600188"/>
          </a:xfrm>
        </p:spPr>
        <p:txBody>
          <a:bodyPr>
            <a:normAutofit/>
          </a:bodyPr>
          <a:lstStyle/>
          <a:p>
            <a:pPr algn="just"/>
            <a:r>
              <a:rPr lang="en-US" sz="3600" dirty="0" err="1" smtClean="0"/>
              <a:t>Aktom</a:t>
            </a:r>
            <a:r>
              <a:rPr lang="en-US" sz="3600" dirty="0" smtClean="0"/>
              <a:t> se </a:t>
            </a:r>
            <a:r>
              <a:rPr lang="en-US" sz="3600" dirty="0" err="1" smtClean="0"/>
              <a:t>posebn</a:t>
            </a:r>
            <a:r>
              <a:rPr lang="sr-Latn-ME" sz="3600" dirty="0" smtClean="0"/>
              <a:t>o</a:t>
            </a:r>
            <a:r>
              <a:rPr lang="en-US" sz="3600" dirty="0" smtClean="0"/>
              <a:t> </a:t>
            </a:r>
            <a:r>
              <a:rPr lang="en-US" sz="3600" dirty="0" err="1" smtClean="0"/>
              <a:t>utvrđuju</a:t>
            </a:r>
            <a:r>
              <a:rPr lang="en-US" sz="3600" dirty="0" smtClean="0"/>
              <a:t> </a:t>
            </a:r>
            <a:r>
              <a:rPr lang="en-US" sz="3600" dirty="0" err="1" smtClean="0"/>
              <a:t>postupci</a:t>
            </a:r>
            <a:r>
              <a:rPr lang="en-US" sz="3600" dirty="0" smtClean="0"/>
              <a:t>, procedure </a:t>
            </a:r>
            <a:r>
              <a:rPr lang="en-US" sz="3600" dirty="0" err="1" smtClean="0"/>
              <a:t>i</a:t>
            </a:r>
            <a:r>
              <a:rPr lang="en-US" sz="3600" dirty="0" smtClean="0"/>
              <a:t> </a:t>
            </a:r>
            <a:r>
              <a:rPr lang="en-US" sz="3600" dirty="0" err="1" smtClean="0"/>
              <a:t>odgovorna</a:t>
            </a:r>
            <a:r>
              <a:rPr lang="en-US" sz="3600" dirty="0" smtClean="0"/>
              <a:t> </a:t>
            </a:r>
            <a:r>
              <a:rPr lang="en-US" sz="3600" dirty="0" err="1" smtClean="0"/>
              <a:t>lica</a:t>
            </a:r>
            <a:r>
              <a:rPr lang="en-US" sz="3600" dirty="0" smtClean="0"/>
              <a:t> </a:t>
            </a:r>
            <a:r>
              <a:rPr lang="en-US" sz="3600" dirty="0" err="1" smtClean="0"/>
              <a:t>za</a:t>
            </a:r>
            <a:r>
              <a:rPr lang="en-US" sz="3600" dirty="0" smtClean="0"/>
              <a:t> </a:t>
            </a:r>
            <a:r>
              <a:rPr lang="en-US" sz="3600" dirty="0" err="1" smtClean="0"/>
              <a:t>prijavu</a:t>
            </a:r>
            <a:r>
              <a:rPr lang="en-US" sz="3600" dirty="0" smtClean="0"/>
              <a:t> </a:t>
            </a:r>
            <a:r>
              <a:rPr lang="en-US" sz="3600" dirty="0" err="1" smtClean="0"/>
              <a:t>unos</a:t>
            </a:r>
            <a:r>
              <a:rPr lang="en-US" sz="3600" dirty="0" smtClean="0"/>
              <a:t> </a:t>
            </a:r>
            <a:r>
              <a:rPr lang="en-US" sz="3600" dirty="0" err="1" smtClean="0"/>
              <a:t>i</a:t>
            </a:r>
            <a:r>
              <a:rPr lang="en-US" sz="3600" dirty="0" smtClean="0"/>
              <a:t> </a:t>
            </a:r>
            <a:r>
              <a:rPr lang="en-US" sz="3600" dirty="0" err="1" smtClean="0"/>
              <a:t>odobravanje</a:t>
            </a:r>
            <a:r>
              <a:rPr lang="en-US" sz="3600" dirty="0" smtClean="0"/>
              <a:t> </a:t>
            </a:r>
            <a:r>
              <a:rPr lang="en-US" sz="3600" dirty="0" err="1" smtClean="0"/>
              <a:t>obaveza</a:t>
            </a:r>
            <a:r>
              <a:rPr lang="en-US" sz="3600" dirty="0" smtClean="0"/>
              <a:t> </a:t>
            </a:r>
            <a:r>
              <a:rPr lang="en-US" sz="3600" dirty="0" err="1" smtClean="0"/>
              <a:t>budžetskog</a:t>
            </a:r>
            <a:r>
              <a:rPr lang="en-US" sz="3600" dirty="0" smtClean="0"/>
              <a:t> </a:t>
            </a:r>
            <a:r>
              <a:rPr lang="en-US" sz="3600" dirty="0" err="1" smtClean="0"/>
              <a:t>korisnika</a:t>
            </a:r>
            <a:r>
              <a:rPr lang="en-US" sz="3600" dirty="0" smtClean="0"/>
              <a:t> </a:t>
            </a:r>
            <a:r>
              <a:rPr lang="en-US" sz="3600" dirty="0" err="1" smtClean="0"/>
              <a:t>i</a:t>
            </a:r>
            <a:r>
              <a:rPr lang="en-US" sz="3600" dirty="0" smtClean="0"/>
              <a:t> </a:t>
            </a:r>
            <a:r>
              <a:rPr lang="en-US" sz="3600" dirty="0" err="1" smtClean="0"/>
              <a:t>dostavljaju</a:t>
            </a:r>
            <a:r>
              <a:rPr lang="en-US" sz="3600" dirty="0" smtClean="0"/>
              <a:t> se </a:t>
            </a:r>
            <a:r>
              <a:rPr lang="en-US" sz="3600" dirty="0" err="1" smtClean="0"/>
              <a:t>Ministarstvu</a:t>
            </a:r>
            <a:r>
              <a:rPr lang="en-US" sz="3600" dirty="0" smtClean="0"/>
              <a:t> </a:t>
            </a:r>
            <a:r>
              <a:rPr lang="en-US" sz="3600" dirty="0" err="1" smtClean="0"/>
              <a:t>finanasija</a:t>
            </a:r>
            <a:r>
              <a:rPr lang="en-US" sz="3600" dirty="0" smtClean="0"/>
              <a:t> </a:t>
            </a:r>
            <a:r>
              <a:rPr lang="en-US" sz="3600" dirty="0" err="1" smtClean="0"/>
              <a:t>i</a:t>
            </a:r>
            <a:r>
              <a:rPr lang="en-US" sz="3600" dirty="0" smtClean="0"/>
              <a:t> </a:t>
            </a:r>
            <a:r>
              <a:rPr lang="en-US" sz="3600" dirty="0" err="1" smtClean="0"/>
              <a:t>trezora</a:t>
            </a:r>
            <a:r>
              <a:rPr lang="en-US" sz="3600" dirty="0" smtClean="0"/>
              <a:t> </a:t>
            </a:r>
            <a:r>
              <a:rPr lang="en-US" sz="3600" dirty="0" err="1" smtClean="0"/>
              <a:t>BiH</a:t>
            </a:r>
            <a:r>
              <a:rPr lang="en-US" sz="3600" dirty="0" smtClean="0"/>
              <a:t>. </a:t>
            </a:r>
            <a:endParaRPr lang="sr-Latn-ME" sz="3600" dirty="0" smtClean="0"/>
          </a:p>
          <a:p>
            <a:pPr algn="just"/>
            <a:r>
              <a:rPr lang="en-US" sz="3600" dirty="0" err="1" smtClean="0"/>
              <a:t>Obaveze</a:t>
            </a:r>
            <a:r>
              <a:rPr lang="en-US" sz="3600" dirty="0" smtClean="0"/>
              <a:t> </a:t>
            </a:r>
            <a:r>
              <a:rPr lang="en-US" sz="3600" dirty="0" err="1" smtClean="0"/>
              <a:t>za</a:t>
            </a:r>
            <a:r>
              <a:rPr lang="en-US" sz="3600" dirty="0" smtClean="0"/>
              <a:t> </a:t>
            </a:r>
            <a:r>
              <a:rPr lang="en-US" sz="3600" dirty="0" err="1" smtClean="0"/>
              <a:t>rashode</a:t>
            </a:r>
            <a:r>
              <a:rPr lang="en-US" sz="3600" dirty="0" smtClean="0"/>
              <a:t> </a:t>
            </a:r>
            <a:r>
              <a:rPr lang="en-US" sz="3600" dirty="0" err="1" smtClean="0"/>
              <a:t>budžetskih</a:t>
            </a:r>
            <a:r>
              <a:rPr lang="en-US" sz="3600" dirty="0" smtClean="0"/>
              <a:t> </a:t>
            </a:r>
            <a:r>
              <a:rPr lang="en-US" sz="3600" dirty="0" err="1" smtClean="0"/>
              <a:t>korisnika</a:t>
            </a:r>
            <a:r>
              <a:rPr lang="en-US" sz="3600" dirty="0" smtClean="0"/>
              <a:t> </a:t>
            </a:r>
            <a:r>
              <a:rPr lang="en-US" sz="3600" dirty="0" err="1" smtClean="0"/>
              <a:t>evidentiraju</a:t>
            </a:r>
            <a:r>
              <a:rPr lang="en-US" sz="3600" dirty="0" smtClean="0"/>
              <a:t> se </a:t>
            </a:r>
            <a:r>
              <a:rPr lang="en-US" sz="3600" dirty="0" err="1" smtClean="0"/>
              <a:t>prema</a:t>
            </a:r>
            <a:r>
              <a:rPr lang="en-US" sz="3600" dirty="0" smtClean="0"/>
              <a:t> </a:t>
            </a:r>
            <a:r>
              <a:rPr lang="en-US" sz="3600" dirty="0" err="1" smtClean="0"/>
              <a:t>sljedećoj</a:t>
            </a:r>
            <a:r>
              <a:rPr lang="en-US" sz="3600" dirty="0" smtClean="0"/>
              <a:t> </a:t>
            </a:r>
            <a:r>
              <a:rPr lang="en-US" sz="3600" dirty="0" err="1" smtClean="0"/>
              <a:t>klasifikaciji</a:t>
            </a:r>
            <a:r>
              <a:rPr lang="en-US" sz="3600" dirty="0" smtClean="0"/>
              <a:t>:</a:t>
            </a:r>
          </a:p>
          <a:p>
            <a:pPr lvl="0" algn="just"/>
            <a:r>
              <a:rPr lang="en-US" sz="3600" dirty="0" err="1" smtClean="0"/>
              <a:t>Plaće</a:t>
            </a:r>
            <a:r>
              <a:rPr lang="en-US" sz="3600" dirty="0" smtClean="0"/>
              <a:t> </a:t>
            </a:r>
            <a:r>
              <a:rPr lang="en-US" sz="3600" dirty="0" err="1" smtClean="0"/>
              <a:t>i</a:t>
            </a:r>
            <a:r>
              <a:rPr lang="en-US" sz="3600" dirty="0" smtClean="0"/>
              <a:t> </a:t>
            </a:r>
            <a:r>
              <a:rPr lang="en-US" sz="3600" dirty="0" err="1" smtClean="0"/>
              <a:t>naknade</a:t>
            </a:r>
            <a:r>
              <a:rPr lang="en-US" sz="3600" dirty="0" smtClean="0"/>
              <a:t> </a:t>
            </a:r>
            <a:r>
              <a:rPr lang="en-US" sz="3600" dirty="0" err="1" smtClean="0"/>
              <a:t>plaća</a:t>
            </a:r>
            <a:r>
              <a:rPr lang="en-US" sz="3600" dirty="0" smtClean="0"/>
              <a:t>,</a:t>
            </a:r>
          </a:p>
          <a:p>
            <a:endParaRPr lang="en-US" dirty="0"/>
          </a:p>
        </p:txBody>
      </p:sp>
    </p:spTree>
    <p:extLst>
      <p:ext uri="{BB962C8B-B14F-4D97-AF65-F5344CB8AC3E}">
        <p14:creationId xmlns:p14="http://schemas.microsoft.com/office/powerpoint/2010/main" val="259282108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5926" y="506437"/>
            <a:ext cx="10537874" cy="5670526"/>
          </a:xfrm>
        </p:spPr>
        <p:txBody>
          <a:bodyPr/>
          <a:lstStyle/>
          <a:p>
            <a:pPr lvl="0"/>
            <a:r>
              <a:rPr lang="en-US" sz="3600" dirty="0" err="1"/>
              <a:t>Materijalni</a:t>
            </a:r>
            <a:r>
              <a:rPr lang="en-US" sz="3600" dirty="0"/>
              <a:t> </a:t>
            </a:r>
            <a:r>
              <a:rPr lang="en-US" sz="3600" dirty="0" err="1"/>
              <a:t>izdatak</a:t>
            </a:r>
            <a:r>
              <a:rPr lang="en-US" sz="3600" dirty="0"/>
              <a:t> </a:t>
            </a:r>
            <a:r>
              <a:rPr lang="en-US" sz="3600" dirty="0" err="1"/>
              <a:t>specificiran</a:t>
            </a:r>
            <a:r>
              <a:rPr lang="en-US" sz="3600" dirty="0"/>
              <a:t> </a:t>
            </a:r>
            <a:r>
              <a:rPr lang="en-US" sz="3600" dirty="0" err="1"/>
              <a:t>po</a:t>
            </a:r>
            <a:r>
              <a:rPr lang="en-US" sz="3600" dirty="0"/>
              <a:t> </a:t>
            </a:r>
            <a:r>
              <a:rPr lang="en-US" sz="3600" dirty="0" err="1"/>
              <a:t>analitičkim</a:t>
            </a:r>
            <a:r>
              <a:rPr lang="en-US" sz="3600" dirty="0"/>
              <a:t> </a:t>
            </a:r>
            <a:r>
              <a:rPr lang="en-US" sz="3600" dirty="0" err="1"/>
              <a:t>kontima</a:t>
            </a:r>
            <a:r>
              <a:rPr lang="en-US" sz="3600" dirty="0"/>
              <a:t>,</a:t>
            </a:r>
          </a:p>
          <a:p>
            <a:pPr lvl="0"/>
            <a:r>
              <a:rPr lang="en-US" sz="3600" dirty="0" err="1"/>
              <a:t>Kapitalni</a:t>
            </a:r>
            <a:r>
              <a:rPr lang="en-US" sz="3600" dirty="0"/>
              <a:t> </a:t>
            </a:r>
            <a:r>
              <a:rPr lang="en-US" sz="3600" dirty="0" err="1"/>
              <a:t>izdatak</a:t>
            </a:r>
            <a:r>
              <a:rPr lang="en-US" sz="3600" dirty="0"/>
              <a:t>,</a:t>
            </a:r>
          </a:p>
          <a:p>
            <a:pPr lvl="0"/>
            <a:r>
              <a:rPr lang="en-US" sz="3600" dirty="0"/>
              <a:t>Program </a:t>
            </a:r>
            <a:r>
              <a:rPr lang="en-US" sz="3600" dirty="0" err="1"/>
              <a:t>posebene</a:t>
            </a:r>
            <a:r>
              <a:rPr lang="en-US" sz="3600" dirty="0"/>
              <a:t> </a:t>
            </a:r>
            <a:r>
              <a:rPr lang="en-US" sz="3600" dirty="0" err="1"/>
              <a:t>namjene</a:t>
            </a:r>
            <a:r>
              <a:rPr lang="en-US" sz="3600" dirty="0"/>
              <a:t>,</a:t>
            </a:r>
          </a:p>
          <a:p>
            <a:pPr lvl="0"/>
            <a:r>
              <a:rPr lang="en-US" sz="3600" dirty="0" err="1"/>
              <a:t>Tekući</a:t>
            </a:r>
            <a:r>
              <a:rPr lang="en-US" sz="3600" dirty="0"/>
              <a:t> </a:t>
            </a:r>
            <a:r>
              <a:rPr lang="en-US" sz="3600" dirty="0" err="1"/>
              <a:t>grantovi</a:t>
            </a:r>
            <a:r>
              <a:rPr lang="en-US" sz="3600" dirty="0"/>
              <a:t>,</a:t>
            </a:r>
          </a:p>
          <a:p>
            <a:pPr lvl="0"/>
            <a:r>
              <a:rPr lang="en-US" sz="3600" dirty="0" err="1"/>
              <a:t>Odobreni</a:t>
            </a:r>
            <a:r>
              <a:rPr lang="en-US" sz="3600" dirty="0"/>
              <a:t> transfer </a:t>
            </a:r>
            <a:r>
              <a:rPr lang="en-US" sz="3600" dirty="0" err="1"/>
              <a:t>iz</a:t>
            </a:r>
            <a:r>
              <a:rPr lang="en-US" sz="3600" dirty="0"/>
              <a:t> </a:t>
            </a:r>
            <a:r>
              <a:rPr lang="en-US" sz="3600" dirty="0" err="1"/>
              <a:t>budžetske</a:t>
            </a:r>
            <a:r>
              <a:rPr lang="en-US" sz="3600" dirty="0"/>
              <a:t> </a:t>
            </a:r>
            <a:r>
              <a:rPr lang="en-US" sz="3600" dirty="0" err="1"/>
              <a:t>rezerve</a:t>
            </a:r>
            <a:r>
              <a:rPr lang="en-US" sz="3600" dirty="0"/>
              <a:t>.</a:t>
            </a:r>
          </a:p>
          <a:p>
            <a:endParaRPr lang="en-US" dirty="0"/>
          </a:p>
        </p:txBody>
      </p:sp>
    </p:spTree>
    <p:extLst>
      <p:ext uri="{BB962C8B-B14F-4D97-AF65-F5344CB8AC3E}">
        <p14:creationId xmlns:p14="http://schemas.microsoft.com/office/powerpoint/2010/main" val="54670960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Operativni</a:t>
            </a:r>
            <a:r>
              <a:rPr lang="en-US" b="1" dirty="0" smtClean="0"/>
              <a:t> </a:t>
            </a:r>
            <a:r>
              <a:rPr lang="en-US" b="1" dirty="0" err="1" smtClean="0"/>
              <a:t>budžeti</a:t>
            </a:r>
            <a:r>
              <a:rPr lang="en-US" b="1" dirty="0" smtClean="0"/>
              <a:t> </a:t>
            </a:r>
            <a:r>
              <a:rPr lang="en-US" b="1" dirty="0" err="1" smtClean="0"/>
              <a:t>i</a:t>
            </a:r>
            <a:r>
              <a:rPr lang="en-US" b="1" dirty="0" smtClean="0"/>
              <a:t> </a:t>
            </a:r>
            <a:r>
              <a:rPr lang="en-US" b="1" dirty="0" err="1" smtClean="0"/>
              <a:t>zahtjevi</a:t>
            </a:r>
            <a:r>
              <a:rPr lang="en-US" b="1" dirty="0" smtClean="0"/>
              <a:t> </a:t>
            </a:r>
            <a:r>
              <a:rPr lang="en-US" b="1" dirty="0" err="1" smtClean="0"/>
              <a:t>za</a:t>
            </a:r>
            <a:r>
              <a:rPr lang="en-US" b="1" dirty="0" smtClean="0"/>
              <a:t> </a:t>
            </a:r>
            <a:r>
              <a:rPr lang="en-US" b="1" dirty="0" err="1" smtClean="0"/>
              <a:t>plaćanje</a:t>
            </a:r>
            <a:r>
              <a:rPr lang="en-US" b="1" dirty="0" smtClean="0"/>
              <a:t/>
            </a:r>
            <a:br>
              <a:rPr lang="en-US" b="1" dirty="0" smtClean="0"/>
            </a:br>
            <a:endParaRPr lang="en-US" dirty="0"/>
          </a:p>
        </p:txBody>
      </p:sp>
      <p:sp>
        <p:nvSpPr>
          <p:cNvPr id="3" name="Content Placeholder 2"/>
          <p:cNvSpPr>
            <a:spLocks noGrp="1"/>
          </p:cNvSpPr>
          <p:nvPr>
            <p:ph idx="1"/>
          </p:nvPr>
        </p:nvSpPr>
        <p:spPr>
          <a:xfrm>
            <a:off x="838200" y="1237957"/>
            <a:ext cx="10515600" cy="4939006"/>
          </a:xfrm>
        </p:spPr>
        <p:txBody>
          <a:bodyPr>
            <a:normAutofit/>
          </a:bodyPr>
          <a:lstStyle/>
          <a:p>
            <a:pPr algn="just"/>
            <a:r>
              <a:rPr lang="en-US" sz="3600" b="1" dirty="0"/>
              <a:t> </a:t>
            </a:r>
            <a:r>
              <a:rPr lang="en-US" sz="3600" dirty="0" err="1" smtClean="0"/>
              <a:t>Ministarstvo</a:t>
            </a:r>
            <a:r>
              <a:rPr lang="en-US" sz="3600" dirty="0" smtClean="0"/>
              <a:t> </a:t>
            </a:r>
            <a:r>
              <a:rPr lang="en-US" sz="3600" dirty="0" err="1"/>
              <a:t>finansija</a:t>
            </a:r>
            <a:r>
              <a:rPr lang="en-US" sz="3600" dirty="0"/>
              <a:t> </a:t>
            </a:r>
            <a:r>
              <a:rPr lang="en-US" sz="3600" dirty="0" err="1"/>
              <a:t>i</a:t>
            </a:r>
            <a:r>
              <a:rPr lang="en-US" sz="3600" dirty="0"/>
              <a:t> </a:t>
            </a:r>
            <a:r>
              <a:rPr lang="en-US" sz="3600" dirty="0" err="1"/>
              <a:t>trezora</a:t>
            </a:r>
            <a:r>
              <a:rPr lang="en-US" sz="3600" dirty="0"/>
              <a:t> je </a:t>
            </a:r>
            <a:r>
              <a:rPr lang="en-US" sz="3600" dirty="0" err="1"/>
              <a:t>odgovorno</a:t>
            </a:r>
            <a:r>
              <a:rPr lang="en-US" sz="3600" dirty="0"/>
              <a:t> </a:t>
            </a:r>
            <a:r>
              <a:rPr lang="en-US" sz="3600" dirty="0" err="1"/>
              <a:t>za</a:t>
            </a:r>
            <a:r>
              <a:rPr lang="en-US" sz="3600" dirty="0"/>
              <a:t> </a:t>
            </a:r>
            <a:r>
              <a:rPr lang="en-US" sz="3600" dirty="0" err="1"/>
              <a:t>izvršenje</a:t>
            </a:r>
            <a:r>
              <a:rPr lang="en-US" sz="3600" dirty="0"/>
              <a:t> </a:t>
            </a:r>
            <a:r>
              <a:rPr lang="en-US" sz="3600" dirty="0" err="1"/>
              <a:t>budžeta</a:t>
            </a:r>
            <a:r>
              <a:rPr lang="en-US" sz="3600" dirty="0"/>
              <a:t>, </a:t>
            </a:r>
            <a:r>
              <a:rPr lang="en-US" sz="3600" dirty="0" err="1"/>
              <a:t>kao</a:t>
            </a:r>
            <a:r>
              <a:rPr lang="en-US" sz="3600" dirty="0"/>
              <a:t> </a:t>
            </a:r>
            <a:r>
              <a:rPr lang="en-US" sz="3600" dirty="0" err="1"/>
              <a:t>i</a:t>
            </a:r>
            <a:r>
              <a:rPr lang="en-US" sz="3600" dirty="0"/>
              <a:t> </a:t>
            </a:r>
            <a:r>
              <a:rPr lang="en-US" sz="3600" dirty="0" err="1"/>
              <a:t>obaviještavanje</a:t>
            </a:r>
            <a:r>
              <a:rPr lang="en-US" sz="3600" dirty="0"/>
              <a:t> </a:t>
            </a:r>
            <a:r>
              <a:rPr lang="en-US" sz="3600" dirty="0" err="1"/>
              <a:t>budžetskih</a:t>
            </a:r>
            <a:r>
              <a:rPr lang="en-US" sz="3600" dirty="0"/>
              <a:t> </a:t>
            </a:r>
            <a:r>
              <a:rPr lang="en-US" sz="3600" dirty="0" err="1"/>
              <a:t>korisnika</a:t>
            </a:r>
            <a:r>
              <a:rPr lang="en-US" sz="3600" dirty="0"/>
              <a:t> o </a:t>
            </a:r>
            <a:r>
              <a:rPr lang="en-US" sz="3600" dirty="0" err="1"/>
              <a:t>odobrenim</a:t>
            </a:r>
            <a:r>
              <a:rPr lang="en-US" sz="3600" dirty="0"/>
              <a:t> </a:t>
            </a:r>
            <a:r>
              <a:rPr lang="en-US" sz="3600" dirty="0" err="1"/>
              <a:t>sredstvima</a:t>
            </a:r>
            <a:r>
              <a:rPr lang="en-US" sz="3600" dirty="0"/>
              <a:t> </a:t>
            </a:r>
            <a:r>
              <a:rPr lang="en-US" sz="3600" dirty="0" err="1"/>
              <a:t>i</a:t>
            </a:r>
            <a:r>
              <a:rPr lang="en-US" sz="3600" dirty="0"/>
              <a:t> </a:t>
            </a:r>
            <a:r>
              <a:rPr lang="en-US" sz="3600" dirty="0" err="1"/>
              <a:t>alokacijama</a:t>
            </a:r>
            <a:r>
              <a:rPr lang="en-US" sz="3600" dirty="0"/>
              <a:t> </a:t>
            </a:r>
            <a:r>
              <a:rPr lang="en-US" sz="3600" dirty="0" err="1"/>
              <a:t>budžetskih</a:t>
            </a:r>
            <a:r>
              <a:rPr lang="en-US" sz="3600" dirty="0"/>
              <a:t> </a:t>
            </a:r>
            <a:r>
              <a:rPr lang="en-US" sz="3600" dirty="0" err="1"/>
              <a:t>sredstava</a:t>
            </a:r>
            <a:r>
              <a:rPr lang="en-US" sz="3600" dirty="0"/>
              <a:t> </a:t>
            </a:r>
            <a:r>
              <a:rPr lang="en-US" sz="3600" dirty="0" err="1"/>
              <a:t>po</a:t>
            </a:r>
            <a:r>
              <a:rPr lang="en-US" sz="3600" dirty="0"/>
              <a:t> </a:t>
            </a:r>
            <a:r>
              <a:rPr lang="en-US" sz="3600" dirty="0" err="1"/>
              <a:t>vremenskim</a:t>
            </a:r>
            <a:r>
              <a:rPr lang="en-US" sz="3600" dirty="0"/>
              <a:t> </a:t>
            </a:r>
            <a:r>
              <a:rPr lang="en-US" sz="3600" dirty="0" err="1"/>
              <a:t>periodima</a:t>
            </a:r>
            <a:r>
              <a:rPr lang="en-US" sz="3600" dirty="0"/>
              <a:t>. </a:t>
            </a:r>
          </a:p>
          <a:p>
            <a:pPr algn="just"/>
            <a:r>
              <a:rPr lang="en-US" sz="3600" dirty="0"/>
              <a:t>Kao </a:t>
            </a:r>
            <a:r>
              <a:rPr lang="en-US" sz="3600" dirty="0" err="1"/>
              <a:t>osnov</a:t>
            </a:r>
            <a:r>
              <a:rPr lang="en-US" sz="3600" dirty="0"/>
              <a:t> </a:t>
            </a:r>
            <a:r>
              <a:rPr lang="en-US" sz="3600" dirty="0" err="1"/>
              <a:t>za</a:t>
            </a:r>
            <a:r>
              <a:rPr lang="en-US" sz="3600" dirty="0"/>
              <a:t> </a:t>
            </a:r>
            <a:r>
              <a:rPr lang="en-US" sz="3600" dirty="0" err="1"/>
              <a:t>operativno</a:t>
            </a:r>
            <a:r>
              <a:rPr lang="en-US" sz="3600" dirty="0"/>
              <a:t> </a:t>
            </a:r>
            <a:r>
              <a:rPr lang="en-US" sz="3600" dirty="0" err="1"/>
              <a:t>izvršenje</a:t>
            </a:r>
            <a:r>
              <a:rPr lang="en-US" sz="3600" dirty="0"/>
              <a:t> </a:t>
            </a:r>
            <a:r>
              <a:rPr lang="en-US" sz="3600" dirty="0" err="1"/>
              <a:t>budžeta</a:t>
            </a:r>
            <a:r>
              <a:rPr lang="en-US" sz="3600" dirty="0"/>
              <a:t> </a:t>
            </a:r>
            <a:r>
              <a:rPr lang="en-US" sz="3600" dirty="0" err="1"/>
              <a:t>Ministarstvo</a:t>
            </a:r>
            <a:r>
              <a:rPr lang="en-US" sz="3600" dirty="0"/>
              <a:t> </a:t>
            </a:r>
            <a:r>
              <a:rPr lang="en-US" sz="3600" dirty="0" err="1"/>
              <a:t>finansija</a:t>
            </a:r>
            <a:r>
              <a:rPr lang="en-US" sz="3600" dirty="0"/>
              <a:t> </a:t>
            </a:r>
            <a:r>
              <a:rPr lang="en-US" sz="3600" dirty="0" err="1"/>
              <a:t>i</a:t>
            </a:r>
            <a:r>
              <a:rPr lang="en-US" sz="3600" dirty="0"/>
              <a:t> </a:t>
            </a:r>
            <a:r>
              <a:rPr lang="en-US" sz="3600" dirty="0" err="1"/>
              <a:t>trezora</a:t>
            </a:r>
            <a:r>
              <a:rPr lang="en-US" sz="3600" dirty="0"/>
              <a:t> </a:t>
            </a:r>
            <a:r>
              <a:rPr lang="en-US" sz="3600" dirty="0" err="1"/>
              <a:t>priprema</a:t>
            </a:r>
            <a:r>
              <a:rPr lang="en-US" sz="3600" dirty="0"/>
              <a:t> </a:t>
            </a:r>
            <a:r>
              <a:rPr lang="en-US" sz="3600" dirty="0" err="1"/>
              <a:t>planove</a:t>
            </a:r>
            <a:r>
              <a:rPr lang="en-US" sz="3600" dirty="0"/>
              <a:t> </a:t>
            </a:r>
            <a:r>
              <a:rPr lang="en-US" sz="3600" dirty="0" err="1"/>
              <a:t>gotovinskig</a:t>
            </a:r>
            <a:r>
              <a:rPr lang="en-US" sz="3600" dirty="0"/>
              <a:t> </a:t>
            </a:r>
            <a:r>
              <a:rPr lang="en-US" sz="3600" dirty="0" err="1"/>
              <a:t>tokova</a:t>
            </a:r>
            <a:r>
              <a:rPr lang="en-US" sz="3600" dirty="0"/>
              <a:t> </a:t>
            </a:r>
            <a:r>
              <a:rPr lang="en-US" sz="3600" dirty="0" err="1"/>
              <a:t>putem</a:t>
            </a:r>
            <a:r>
              <a:rPr lang="en-US" sz="3600" dirty="0"/>
              <a:t> </a:t>
            </a:r>
            <a:r>
              <a:rPr lang="en-US" sz="3600" dirty="0" err="1"/>
              <a:t>kojih</a:t>
            </a:r>
            <a:r>
              <a:rPr lang="en-US" sz="3600" dirty="0"/>
              <a:t> </a:t>
            </a:r>
            <a:r>
              <a:rPr lang="en-US" sz="3600" dirty="0" err="1"/>
              <a:t>će</a:t>
            </a:r>
            <a:r>
              <a:rPr lang="en-US" sz="3600" dirty="0"/>
              <a:t> se </a:t>
            </a:r>
            <a:r>
              <a:rPr lang="en-US" sz="3600" dirty="0" err="1"/>
              <a:t>projektirati</a:t>
            </a:r>
            <a:r>
              <a:rPr lang="en-US" sz="3600" dirty="0"/>
              <a:t> </a:t>
            </a:r>
            <a:r>
              <a:rPr lang="en-US" sz="3600" dirty="0" err="1"/>
              <a:t>sve</a:t>
            </a:r>
            <a:r>
              <a:rPr lang="en-US" sz="3600" dirty="0"/>
              <a:t> </a:t>
            </a:r>
            <a:r>
              <a:rPr lang="en-US" sz="3600" dirty="0" err="1"/>
              <a:t>uplate</a:t>
            </a:r>
            <a:r>
              <a:rPr lang="en-US" sz="3600" dirty="0"/>
              <a:t> </a:t>
            </a:r>
            <a:r>
              <a:rPr lang="en-US" sz="3600" dirty="0" err="1"/>
              <a:t>i</a:t>
            </a:r>
            <a:r>
              <a:rPr lang="en-US" sz="3600" dirty="0"/>
              <a:t> </a:t>
            </a:r>
            <a:r>
              <a:rPr lang="en-US" sz="3600" dirty="0" err="1"/>
              <a:t>isplate</a:t>
            </a:r>
            <a:r>
              <a:rPr lang="en-US" sz="3600" dirty="0"/>
              <a:t> </a:t>
            </a:r>
            <a:r>
              <a:rPr lang="en-US" sz="3600" dirty="0" err="1"/>
              <a:t>sa</a:t>
            </a:r>
            <a:r>
              <a:rPr lang="en-US" sz="3600" dirty="0"/>
              <a:t> JRT. </a:t>
            </a:r>
            <a:endParaRPr lang="sr-Latn-ME" sz="3600" dirty="0" smtClean="0"/>
          </a:p>
          <a:p>
            <a:endParaRPr lang="en-US" dirty="0"/>
          </a:p>
        </p:txBody>
      </p:sp>
    </p:spTree>
    <p:extLst>
      <p:ext uri="{BB962C8B-B14F-4D97-AF65-F5344CB8AC3E}">
        <p14:creationId xmlns:p14="http://schemas.microsoft.com/office/powerpoint/2010/main" val="402816691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86265" y="784615"/>
            <a:ext cx="10537874" cy="5222289"/>
          </a:xfrm>
        </p:spPr>
        <p:txBody>
          <a:bodyPr>
            <a:noAutofit/>
          </a:bodyPr>
          <a:lstStyle/>
          <a:p>
            <a:pPr algn="just"/>
            <a:r>
              <a:rPr lang="en-US" sz="3600" dirty="0" smtClean="0"/>
              <a:t>Na </a:t>
            </a:r>
            <a:r>
              <a:rPr lang="en-US" sz="3600" dirty="0" err="1" smtClean="0"/>
              <a:t>osnovu</a:t>
            </a:r>
            <a:r>
              <a:rPr lang="en-US" sz="3600" dirty="0" smtClean="0"/>
              <a:t> </a:t>
            </a:r>
            <a:r>
              <a:rPr lang="en-US" sz="3600" dirty="0" err="1" smtClean="0"/>
              <a:t>tih</a:t>
            </a:r>
            <a:r>
              <a:rPr lang="en-US" sz="3600" dirty="0" smtClean="0"/>
              <a:t> </a:t>
            </a:r>
            <a:r>
              <a:rPr lang="en-US" sz="3600" dirty="0" err="1" smtClean="0"/>
              <a:t>projekcija</a:t>
            </a:r>
            <a:r>
              <a:rPr lang="en-US" sz="3600" dirty="0" smtClean="0"/>
              <a:t> </a:t>
            </a:r>
            <a:r>
              <a:rPr lang="en-US" sz="3600" dirty="0" err="1" smtClean="0"/>
              <a:t>utvrdit</a:t>
            </a:r>
            <a:r>
              <a:rPr lang="en-US" sz="3600" dirty="0" smtClean="0"/>
              <a:t> </a:t>
            </a:r>
            <a:r>
              <a:rPr lang="en-US" sz="3600" dirty="0" err="1" smtClean="0"/>
              <a:t>će</a:t>
            </a:r>
            <a:r>
              <a:rPr lang="en-US" sz="3600" dirty="0" smtClean="0"/>
              <a:t> se plan </a:t>
            </a:r>
            <a:r>
              <a:rPr lang="en-US" sz="3600" dirty="0" err="1" smtClean="0"/>
              <a:t>alokacije</a:t>
            </a:r>
            <a:r>
              <a:rPr lang="en-US" sz="3600" dirty="0" smtClean="0"/>
              <a:t> </a:t>
            </a:r>
            <a:r>
              <a:rPr lang="en-US" sz="3600" dirty="0" err="1" smtClean="0"/>
              <a:t>raspoloživih</a:t>
            </a:r>
            <a:r>
              <a:rPr lang="en-US" sz="3600" dirty="0" smtClean="0"/>
              <a:t> </a:t>
            </a:r>
            <a:r>
              <a:rPr lang="en-US" sz="3600" dirty="0" err="1" smtClean="0"/>
              <a:t>budžetskih</a:t>
            </a:r>
            <a:r>
              <a:rPr lang="en-US" sz="3600" dirty="0" smtClean="0"/>
              <a:t> </a:t>
            </a:r>
            <a:r>
              <a:rPr lang="en-US" sz="3600" dirty="0" err="1" smtClean="0"/>
              <a:t>sredstava</a:t>
            </a:r>
            <a:r>
              <a:rPr lang="en-US" sz="3600" dirty="0" smtClean="0"/>
              <a:t> </a:t>
            </a:r>
            <a:r>
              <a:rPr lang="en-US" sz="3600" dirty="0" err="1" smtClean="0"/>
              <a:t>budžetskih</a:t>
            </a:r>
            <a:r>
              <a:rPr lang="en-US" sz="3600" dirty="0" smtClean="0"/>
              <a:t> </a:t>
            </a:r>
            <a:r>
              <a:rPr lang="en-US" sz="3600" dirty="0" err="1" smtClean="0"/>
              <a:t>korisnika</a:t>
            </a:r>
            <a:r>
              <a:rPr lang="en-US" sz="3600" dirty="0" smtClean="0"/>
              <a:t> u </a:t>
            </a:r>
            <a:r>
              <a:rPr lang="en-US" sz="3600" dirty="0" err="1" smtClean="0"/>
              <a:t>datom</a:t>
            </a:r>
            <a:r>
              <a:rPr lang="en-US" sz="3600" dirty="0" smtClean="0"/>
              <a:t> </a:t>
            </a:r>
            <a:r>
              <a:rPr lang="en-US" sz="3600" dirty="0" err="1" smtClean="0"/>
              <a:t>periodu</a:t>
            </a:r>
            <a:r>
              <a:rPr lang="en-US" sz="3600" dirty="0" smtClean="0"/>
              <a:t>.</a:t>
            </a:r>
          </a:p>
          <a:p>
            <a:pPr algn="just"/>
            <a:r>
              <a:rPr lang="en-US" sz="3600" dirty="0" err="1" smtClean="0"/>
              <a:t>Nadležna</a:t>
            </a:r>
            <a:r>
              <a:rPr lang="en-US" sz="3600" dirty="0" smtClean="0"/>
              <a:t> </a:t>
            </a:r>
            <a:r>
              <a:rPr lang="en-US" sz="3600" dirty="0" err="1" smtClean="0"/>
              <a:t>ministarstva</a:t>
            </a:r>
            <a:r>
              <a:rPr lang="en-US" sz="3600" dirty="0" smtClean="0"/>
              <a:t> </a:t>
            </a:r>
            <a:r>
              <a:rPr lang="en-US" sz="3600" dirty="0" err="1" smtClean="0"/>
              <a:t>i</a:t>
            </a:r>
            <a:r>
              <a:rPr lang="en-US" sz="3600" dirty="0" smtClean="0"/>
              <a:t> </a:t>
            </a:r>
            <a:r>
              <a:rPr lang="en-US" sz="3600" dirty="0" err="1" smtClean="0"/>
              <a:t>budžetski</a:t>
            </a:r>
            <a:r>
              <a:rPr lang="en-US" sz="3600" dirty="0" smtClean="0"/>
              <a:t> </a:t>
            </a:r>
            <a:r>
              <a:rPr lang="en-US" sz="3600" dirty="0" err="1" smtClean="0"/>
              <a:t>korisnici</a:t>
            </a:r>
            <a:r>
              <a:rPr lang="en-US" sz="3600" dirty="0" smtClean="0"/>
              <a:t> </a:t>
            </a:r>
            <a:r>
              <a:rPr lang="en-US" sz="3600" dirty="0" err="1" smtClean="0"/>
              <a:t>pripremaju</a:t>
            </a:r>
            <a:r>
              <a:rPr lang="en-US" sz="3600" dirty="0" smtClean="0"/>
              <a:t> </a:t>
            </a:r>
            <a:r>
              <a:rPr lang="en-US" sz="3600" dirty="0" err="1" smtClean="0"/>
              <a:t>i</a:t>
            </a:r>
            <a:r>
              <a:rPr lang="en-US" sz="3600" dirty="0" smtClean="0"/>
              <a:t> </a:t>
            </a:r>
            <a:r>
              <a:rPr lang="en-US" sz="3600" dirty="0" err="1" smtClean="0"/>
              <a:t>dostavljaju</a:t>
            </a:r>
            <a:r>
              <a:rPr lang="en-US" sz="3600" dirty="0" smtClean="0"/>
              <a:t> </a:t>
            </a:r>
            <a:r>
              <a:rPr lang="en-US" sz="3600" dirty="0" err="1" smtClean="0"/>
              <a:t>predložene</a:t>
            </a:r>
            <a:r>
              <a:rPr lang="en-US" sz="3600" dirty="0" smtClean="0"/>
              <a:t> </a:t>
            </a:r>
            <a:r>
              <a:rPr lang="en-US" sz="3600" dirty="0" err="1" smtClean="0"/>
              <a:t>finansijske</a:t>
            </a:r>
            <a:r>
              <a:rPr lang="en-US" sz="3600" dirty="0" smtClean="0"/>
              <a:t> </a:t>
            </a:r>
            <a:r>
              <a:rPr lang="en-US" sz="3600" dirty="0" err="1" smtClean="0"/>
              <a:t>planove</a:t>
            </a:r>
            <a:r>
              <a:rPr lang="en-US" sz="3600" dirty="0" smtClean="0"/>
              <a:t> </a:t>
            </a:r>
            <a:r>
              <a:rPr lang="en-US" sz="3600" dirty="0" err="1" smtClean="0"/>
              <a:t>Ministarstvu</a:t>
            </a:r>
            <a:r>
              <a:rPr lang="en-US" sz="3600" dirty="0" smtClean="0"/>
              <a:t> </a:t>
            </a:r>
            <a:r>
              <a:rPr lang="en-US" sz="3600" dirty="0" err="1" smtClean="0"/>
              <a:t>finansija</a:t>
            </a:r>
            <a:r>
              <a:rPr lang="en-US" sz="3600" dirty="0" smtClean="0"/>
              <a:t> </a:t>
            </a:r>
            <a:r>
              <a:rPr lang="en-US" sz="3600" dirty="0" err="1" smtClean="0"/>
              <a:t>i</a:t>
            </a:r>
            <a:r>
              <a:rPr lang="en-US" sz="3600" dirty="0" smtClean="0"/>
              <a:t> </a:t>
            </a:r>
            <a:r>
              <a:rPr lang="en-US" sz="3600" dirty="0" err="1" smtClean="0"/>
              <a:t>trezora</a:t>
            </a:r>
            <a:r>
              <a:rPr lang="en-US" sz="3600" dirty="0" smtClean="0"/>
              <a:t> </a:t>
            </a:r>
            <a:r>
              <a:rPr lang="en-US" sz="3600" dirty="0" err="1" smtClean="0"/>
              <a:t>za</a:t>
            </a:r>
            <a:r>
              <a:rPr lang="en-US" sz="3600" dirty="0" smtClean="0"/>
              <a:t> </a:t>
            </a:r>
            <a:r>
              <a:rPr lang="en-US" sz="3600" dirty="0" err="1" smtClean="0"/>
              <a:t>izvršenje</a:t>
            </a:r>
            <a:r>
              <a:rPr lang="en-US" sz="3600" dirty="0" smtClean="0"/>
              <a:t> </a:t>
            </a:r>
            <a:r>
              <a:rPr lang="en-US" sz="3600" dirty="0" err="1" smtClean="0"/>
              <a:t>usvojenog</a:t>
            </a:r>
            <a:r>
              <a:rPr lang="en-US" sz="3600" dirty="0" smtClean="0"/>
              <a:t> </a:t>
            </a:r>
            <a:r>
              <a:rPr lang="en-US" sz="3600" dirty="0" err="1" smtClean="0"/>
              <a:t>budžeta</a:t>
            </a:r>
            <a:r>
              <a:rPr lang="en-US" sz="3600" dirty="0" smtClean="0"/>
              <a:t>.</a:t>
            </a:r>
          </a:p>
          <a:p>
            <a:pPr algn="just"/>
            <a:r>
              <a:rPr lang="bs-Latn-BA" sz="3600" dirty="0" smtClean="0"/>
              <a:t>Zakon o finansiranju institucija BiH (Sl.glasnik br. 61/04)</a:t>
            </a:r>
            <a:endParaRPr lang="en-US" sz="3600" dirty="0" smtClean="0"/>
          </a:p>
          <a:p>
            <a:pPr algn="just"/>
            <a:endParaRPr lang="en-US" sz="3600" dirty="0"/>
          </a:p>
        </p:txBody>
      </p:sp>
    </p:spTree>
    <p:extLst>
      <p:ext uri="{BB962C8B-B14F-4D97-AF65-F5344CB8AC3E}">
        <p14:creationId xmlns:p14="http://schemas.microsoft.com/office/powerpoint/2010/main" val="327525979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Prikupljanje</a:t>
            </a:r>
            <a:r>
              <a:rPr lang="en-US" b="1" dirty="0" smtClean="0"/>
              <a:t> </a:t>
            </a:r>
            <a:r>
              <a:rPr lang="en-US" b="1" dirty="0" err="1" smtClean="0"/>
              <a:t>prihoda</a:t>
            </a:r>
            <a:endParaRPr lang="en-US" b="1" dirty="0"/>
          </a:p>
        </p:txBody>
      </p:sp>
      <p:sp>
        <p:nvSpPr>
          <p:cNvPr id="3" name="Content Placeholder 2"/>
          <p:cNvSpPr>
            <a:spLocks noGrp="1"/>
          </p:cNvSpPr>
          <p:nvPr>
            <p:ph idx="1"/>
          </p:nvPr>
        </p:nvSpPr>
        <p:spPr>
          <a:xfrm>
            <a:off x="838200" y="1491175"/>
            <a:ext cx="10515600" cy="4685788"/>
          </a:xfrm>
        </p:spPr>
        <p:txBody>
          <a:bodyPr>
            <a:normAutofit/>
          </a:bodyPr>
          <a:lstStyle/>
          <a:p>
            <a:pPr algn="just"/>
            <a:r>
              <a:rPr lang="en-US" b="1" dirty="0"/>
              <a:t> </a:t>
            </a:r>
            <a:r>
              <a:rPr lang="en-US" sz="3600" dirty="0" err="1" smtClean="0"/>
              <a:t>Prikupljanje</a:t>
            </a:r>
            <a:r>
              <a:rPr lang="en-US" sz="3600" dirty="0"/>
              <a:t>, </a:t>
            </a:r>
            <a:r>
              <a:rPr lang="en-US" sz="3600" dirty="0" err="1"/>
              <a:t>alokacija</a:t>
            </a:r>
            <a:r>
              <a:rPr lang="en-US" sz="3600" dirty="0"/>
              <a:t> </a:t>
            </a:r>
            <a:r>
              <a:rPr lang="en-US" sz="3600" dirty="0" err="1"/>
              <a:t>i</a:t>
            </a:r>
            <a:r>
              <a:rPr lang="en-US" sz="3600" dirty="0"/>
              <a:t> </a:t>
            </a:r>
            <a:r>
              <a:rPr lang="en-US" sz="3600" dirty="0" err="1"/>
              <a:t>distribucija</a:t>
            </a:r>
            <a:r>
              <a:rPr lang="en-US" sz="3600" dirty="0"/>
              <a:t> </a:t>
            </a:r>
            <a:r>
              <a:rPr lang="en-US" sz="3600" dirty="0" err="1"/>
              <a:t>prihoda</a:t>
            </a:r>
            <a:r>
              <a:rPr lang="en-US" sz="3600" dirty="0"/>
              <a:t> </a:t>
            </a:r>
            <a:r>
              <a:rPr lang="en-US" sz="3600" dirty="0" err="1"/>
              <a:t>iz</a:t>
            </a:r>
            <a:r>
              <a:rPr lang="en-US" sz="3600" dirty="0"/>
              <a:t> </a:t>
            </a:r>
            <a:r>
              <a:rPr lang="en-US" sz="3600" dirty="0" err="1"/>
              <a:t>indirektnih</a:t>
            </a:r>
            <a:r>
              <a:rPr lang="en-US" sz="3600" dirty="0"/>
              <a:t> </a:t>
            </a:r>
            <a:r>
              <a:rPr lang="en-US" sz="3600" dirty="0" err="1"/>
              <a:t>poreza</a:t>
            </a:r>
            <a:r>
              <a:rPr lang="en-US" sz="3600" dirty="0"/>
              <a:t>, </a:t>
            </a:r>
            <a:r>
              <a:rPr lang="en-US" sz="3600" dirty="0" err="1"/>
              <a:t>ostalih</a:t>
            </a:r>
            <a:r>
              <a:rPr lang="en-US" sz="3600" dirty="0"/>
              <a:t> </a:t>
            </a:r>
            <a:r>
              <a:rPr lang="en-US" sz="3600" dirty="0" err="1"/>
              <a:t>prihoda</a:t>
            </a:r>
            <a:r>
              <a:rPr lang="en-US" sz="3600" dirty="0"/>
              <a:t> </a:t>
            </a:r>
            <a:r>
              <a:rPr lang="en-US" sz="3600" dirty="0" err="1"/>
              <a:t>i</a:t>
            </a:r>
            <a:r>
              <a:rPr lang="en-US" sz="3600" dirty="0"/>
              <a:t> </a:t>
            </a:r>
            <a:r>
              <a:rPr lang="en-US" sz="3600" dirty="0" err="1"/>
              <a:t>dadžbina</a:t>
            </a:r>
            <a:r>
              <a:rPr lang="en-US" sz="3600" dirty="0"/>
              <a:t> </a:t>
            </a:r>
            <a:r>
              <a:rPr lang="en-US" sz="3600" dirty="0" err="1"/>
              <a:t>za</a:t>
            </a:r>
            <a:r>
              <a:rPr lang="en-US" sz="3600" dirty="0"/>
              <a:t> </a:t>
            </a:r>
            <a:r>
              <a:rPr lang="en-US" sz="3600" dirty="0" err="1"/>
              <a:t>koje</a:t>
            </a:r>
            <a:r>
              <a:rPr lang="en-US" sz="3600" dirty="0"/>
              <a:t> je </a:t>
            </a:r>
            <a:r>
              <a:rPr lang="en-US" sz="3600" dirty="0" err="1"/>
              <a:t>nadležna</a:t>
            </a:r>
            <a:r>
              <a:rPr lang="en-US" sz="3600" dirty="0"/>
              <a:t> </a:t>
            </a:r>
            <a:r>
              <a:rPr lang="en-US" sz="3600" dirty="0" err="1"/>
              <a:t>Uprava</a:t>
            </a:r>
            <a:r>
              <a:rPr lang="en-US" sz="3600" dirty="0"/>
              <a:t> </a:t>
            </a:r>
            <a:r>
              <a:rPr lang="en-US" sz="3600" dirty="0" err="1"/>
              <a:t>za</a:t>
            </a:r>
            <a:r>
              <a:rPr lang="en-US" sz="3600" dirty="0"/>
              <a:t> </a:t>
            </a:r>
            <a:r>
              <a:rPr lang="en-US" sz="3600" dirty="0" err="1"/>
              <a:t>indirektno</a:t>
            </a:r>
            <a:r>
              <a:rPr lang="en-US" sz="3600" dirty="0"/>
              <a:t> </a:t>
            </a:r>
            <a:r>
              <a:rPr lang="en-US" sz="3600" dirty="0" err="1"/>
              <a:t>oporezivanje</a:t>
            </a:r>
            <a:r>
              <a:rPr lang="en-US" sz="3600" dirty="0"/>
              <a:t> </a:t>
            </a:r>
            <a:r>
              <a:rPr lang="en-US" sz="3600" dirty="0" err="1"/>
              <a:t>utvrđuje</a:t>
            </a:r>
            <a:r>
              <a:rPr lang="en-US" sz="3600" dirty="0"/>
              <a:t> se </a:t>
            </a:r>
            <a:r>
              <a:rPr lang="en-US" sz="3600" dirty="0" err="1"/>
              <a:t>zakonom</a:t>
            </a:r>
            <a:r>
              <a:rPr lang="en-US" sz="3600" dirty="0"/>
              <a:t> o </a:t>
            </a:r>
            <a:r>
              <a:rPr lang="en-US" sz="3600" dirty="0" err="1"/>
              <a:t>sistemu</a:t>
            </a:r>
            <a:r>
              <a:rPr lang="en-US" sz="3600" dirty="0"/>
              <a:t> </a:t>
            </a:r>
            <a:r>
              <a:rPr lang="en-US" sz="3600" dirty="0" err="1"/>
              <a:t>indirektnog</a:t>
            </a:r>
            <a:r>
              <a:rPr lang="en-US" sz="3600" dirty="0"/>
              <a:t> </a:t>
            </a:r>
            <a:r>
              <a:rPr lang="en-US" sz="3600" dirty="0" err="1"/>
              <a:t>oporezivanja</a:t>
            </a:r>
            <a:r>
              <a:rPr lang="en-US" sz="3600" dirty="0"/>
              <a:t> u </a:t>
            </a:r>
            <a:r>
              <a:rPr lang="en-US" sz="3600" dirty="0" err="1"/>
              <a:t>Bosni</a:t>
            </a:r>
            <a:r>
              <a:rPr lang="en-US" sz="3600" dirty="0"/>
              <a:t> </a:t>
            </a:r>
            <a:r>
              <a:rPr lang="en-US" sz="3600" dirty="0" err="1"/>
              <a:t>i</a:t>
            </a:r>
            <a:r>
              <a:rPr lang="en-US" sz="3600" dirty="0"/>
              <a:t> </a:t>
            </a:r>
            <a:r>
              <a:rPr lang="en-US" sz="3600" dirty="0" err="1"/>
              <a:t>Hercegovini</a:t>
            </a:r>
            <a:r>
              <a:rPr lang="en-US" sz="3600" dirty="0"/>
              <a:t> (SG BIH 44/03). </a:t>
            </a:r>
          </a:p>
        </p:txBody>
      </p:sp>
    </p:spTree>
    <p:extLst>
      <p:ext uri="{BB962C8B-B14F-4D97-AF65-F5344CB8AC3E}">
        <p14:creationId xmlns:p14="http://schemas.microsoft.com/office/powerpoint/2010/main" val="113349097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sz="3600" dirty="0" err="1"/>
              <a:t>Prihodi</a:t>
            </a:r>
            <a:r>
              <a:rPr lang="en-US" sz="3600" dirty="0"/>
              <a:t> </a:t>
            </a:r>
            <a:r>
              <a:rPr lang="en-US" sz="3600" dirty="0" err="1"/>
              <a:t>koji</a:t>
            </a:r>
            <a:r>
              <a:rPr lang="en-US" sz="3600" dirty="0"/>
              <a:t> </a:t>
            </a:r>
            <a:r>
              <a:rPr lang="en-US" sz="3600" dirty="0" err="1"/>
              <a:t>nastaju</a:t>
            </a:r>
            <a:r>
              <a:rPr lang="en-US" sz="3600" dirty="0"/>
              <a:t> </a:t>
            </a:r>
            <a:r>
              <a:rPr lang="en-US" sz="3600" dirty="0" err="1"/>
              <a:t>na</a:t>
            </a:r>
            <a:r>
              <a:rPr lang="en-US" sz="3600" dirty="0"/>
              <a:t> </a:t>
            </a:r>
            <a:r>
              <a:rPr lang="en-US" sz="3600" dirty="0" err="1"/>
              <a:t>osnovu</a:t>
            </a:r>
            <a:r>
              <a:rPr lang="en-US" sz="3600" dirty="0"/>
              <a:t> </a:t>
            </a:r>
            <a:r>
              <a:rPr lang="en-US" sz="3600" dirty="0" err="1"/>
              <a:t>transfera</a:t>
            </a:r>
            <a:r>
              <a:rPr lang="en-US" sz="3600" dirty="0"/>
              <a:t> </a:t>
            </a:r>
            <a:r>
              <a:rPr lang="en-US" sz="3600" dirty="0" err="1"/>
              <a:t>budžeta</a:t>
            </a:r>
            <a:r>
              <a:rPr lang="en-US" sz="3600" dirty="0"/>
              <a:t> </a:t>
            </a:r>
            <a:r>
              <a:rPr lang="en-US" sz="3600" dirty="0" err="1"/>
              <a:t>entiteta</a:t>
            </a:r>
            <a:r>
              <a:rPr lang="en-US" sz="3600" dirty="0"/>
              <a:t>, </a:t>
            </a:r>
            <a:r>
              <a:rPr lang="en-US" sz="3600" dirty="0" err="1"/>
              <a:t>namijenjenih</a:t>
            </a:r>
            <a:r>
              <a:rPr lang="en-US" sz="3600" dirty="0"/>
              <a:t> </a:t>
            </a:r>
            <a:r>
              <a:rPr lang="en-US" sz="3600" dirty="0" err="1"/>
              <a:t>za</a:t>
            </a:r>
            <a:r>
              <a:rPr lang="en-US" sz="3600" dirty="0"/>
              <a:t> </a:t>
            </a:r>
            <a:r>
              <a:rPr lang="en-US" sz="3600" dirty="0" err="1"/>
              <a:t>finansiranje</a:t>
            </a:r>
            <a:r>
              <a:rPr lang="en-US" sz="3600" dirty="0"/>
              <a:t> </a:t>
            </a:r>
            <a:r>
              <a:rPr lang="en-US" sz="3600" dirty="0" err="1"/>
              <a:t>administrativnih</a:t>
            </a:r>
            <a:r>
              <a:rPr lang="en-US" sz="3600" dirty="0"/>
              <a:t> </a:t>
            </a:r>
            <a:r>
              <a:rPr lang="en-US" sz="3600" dirty="0" err="1"/>
              <a:t>troškova</a:t>
            </a:r>
            <a:r>
              <a:rPr lang="en-US" sz="3600" dirty="0"/>
              <a:t> </a:t>
            </a:r>
            <a:r>
              <a:rPr lang="en-US" sz="3600" dirty="0" err="1"/>
              <a:t>države</a:t>
            </a:r>
            <a:r>
              <a:rPr lang="en-US" sz="3600" dirty="0"/>
              <a:t> </a:t>
            </a:r>
            <a:r>
              <a:rPr lang="en-US" sz="3600" dirty="0" err="1"/>
              <a:t>i</a:t>
            </a:r>
            <a:r>
              <a:rPr lang="en-US" sz="3600" dirty="0"/>
              <a:t> </a:t>
            </a:r>
            <a:r>
              <a:rPr lang="en-US" sz="3600" dirty="0" err="1"/>
              <a:t>servisiranje</a:t>
            </a:r>
            <a:r>
              <a:rPr lang="en-US" sz="3600" dirty="0"/>
              <a:t> </a:t>
            </a:r>
            <a:r>
              <a:rPr lang="en-US" sz="3600" dirty="0" err="1"/>
              <a:t>vanjskog</a:t>
            </a:r>
            <a:r>
              <a:rPr lang="en-US" sz="3600" dirty="0"/>
              <a:t> </a:t>
            </a:r>
            <a:r>
              <a:rPr lang="en-US" sz="3600" dirty="0" err="1"/>
              <a:t>duga</a:t>
            </a:r>
            <a:r>
              <a:rPr lang="en-US" sz="3600" dirty="0"/>
              <a:t> </a:t>
            </a:r>
            <a:r>
              <a:rPr lang="en-US" sz="3600" dirty="0" err="1"/>
              <a:t>Bosne</a:t>
            </a:r>
            <a:r>
              <a:rPr lang="en-US" sz="3600" dirty="0"/>
              <a:t> </a:t>
            </a:r>
            <a:r>
              <a:rPr lang="en-US" sz="3600" dirty="0" err="1"/>
              <a:t>i</a:t>
            </a:r>
            <a:r>
              <a:rPr lang="en-US" sz="3600" dirty="0"/>
              <a:t> </a:t>
            </a:r>
            <a:r>
              <a:rPr lang="en-US" sz="3600" dirty="0" err="1"/>
              <a:t>Hercegovine</a:t>
            </a:r>
            <a:r>
              <a:rPr lang="en-US" sz="3600" dirty="0"/>
              <a:t> </a:t>
            </a:r>
            <a:r>
              <a:rPr lang="en-US" sz="3600" dirty="0" err="1"/>
              <a:t>prikupljaju</a:t>
            </a:r>
            <a:r>
              <a:rPr lang="en-US" sz="3600" dirty="0"/>
              <a:t> se u </a:t>
            </a:r>
            <a:r>
              <a:rPr lang="en-US" sz="3600" dirty="0" err="1"/>
              <a:t>skladu</a:t>
            </a:r>
            <a:r>
              <a:rPr lang="en-US" sz="3600" dirty="0"/>
              <a:t> </a:t>
            </a:r>
            <a:r>
              <a:rPr lang="en-US" sz="3600" dirty="0" err="1"/>
              <a:t>sa</a:t>
            </a:r>
            <a:r>
              <a:rPr lang="en-US" sz="3600" dirty="0"/>
              <a:t> </a:t>
            </a:r>
            <a:r>
              <a:rPr lang="en-US" sz="3600" dirty="0" err="1"/>
              <a:t>Zakonom</a:t>
            </a:r>
            <a:r>
              <a:rPr lang="en-US" sz="3600" dirty="0"/>
              <a:t> o </a:t>
            </a:r>
            <a:r>
              <a:rPr lang="en-US" sz="3600" dirty="0" err="1"/>
              <a:t>uplatama</a:t>
            </a:r>
            <a:r>
              <a:rPr lang="en-US" sz="3600" dirty="0"/>
              <a:t> </a:t>
            </a:r>
            <a:r>
              <a:rPr lang="en-US" sz="3600" dirty="0" err="1"/>
              <a:t>na</a:t>
            </a:r>
            <a:r>
              <a:rPr lang="en-US" sz="3600" dirty="0"/>
              <a:t> </a:t>
            </a:r>
            <a:r>
              <a:rPr lang="en-US" sz="3600" dirty="0" err="1"/>
              <a:t>jedinstveni</a:t>
            </a:r>
            <a:r>
              <a:rPr lang="en-US" sz="3600" dirty="0"/>
              <a:t> </a:t>
            </a:r>
            <a:r>
              <a:rPr lang="en-US" sz="3600" dirty="0" err="1"/>
              <a:t>račun</a:t>
            </a:r>
            <a:r>
              <a:rPr lang="en-US" sz="3600" dirty="0"/>
              <a:t> </a:t>
            </a:r>
            <a:r>
              <a:rPr lang="en-US" sz="3600" dirty="0" err="1"/>
              <a:t>i</a:t>
            </a:r>
            <a:r>
              <a:rPr lang="en-US" sz="3600" dirty="0"/>
              <a:t> </a:t>
            </a:r>
            <a:r>
              <a:rPr lang="en-US" sz="3600" dirty="0" err="1"/>
              <a:t>raspodjeli</a:t>
            </a:r>
            <a:r>
              <a:rPr lang="en-US" sz="3600" dirty="0"/>
              <a:t> </a:t>
            </a:r>
            <a:r>
              <a:rPr lang="en-US" sz="3600" dirty="0" err="1"/>
              <a:t>prihoda</a:t>
            </a:r>
            <a:r>
              <a:rPr lang="en-US" sz="3600" dirty="0"/>
              <a:t>, </a:t>
            </a:r>
            <a:r>
              <a:rPr lang="en-US" sz="3600" dirty="0" err="1"/>
              <a:t>Zakonom</a:t>
            </a:r>
            <a:r>
              <a:rPr lang="en-US" sz="3600" dirty="0"/>
              <a:t> o </a:t>
            </a:r>
            <a:r>
              <a:rPr lang="en-US" sz="3600" dirty="0" err="1"/>
              <a:t>vanjskom</a:t>
            </a:r>
            <a:r>
              <a:rPr lang="en-US" sz="3600" dirty="0"/>
              <a:t> </a:t>
            </a:r>
            <a:r>
              <a:rPr lang="en-US" sz="3600" dirty="0" err="1"/>
              <a:t>dugu</a:t>
            </a:r>
            <a:r>
              <a:rPr lang="en-US" sz="3600" dirty="0"/>
              <a:t> </a:t>
            </a:r>
            <a:r>
              <a:rPr lang="en-US" sz="3600" dirty="0" err="1"/>
              <a:t>i</a:t>
            </a:r>
            <a:r>
              <a:rPr lang="en-US" sz="3600" dirty="0"/>
              <a:t> </a:t>
            </a:r>
            <a:r>
              <a:rPr lang="en-US" sz="3600" dirty="0" err="1"/>
              <a:t>Projekcijama</a:t>
            </a:r>
            <a:r>
              <a:rPr lang="en-US" sz="3600" dirty="0"/>
              <a:t> </a:t>
            </a:r>
            <a:r>
              <a:rPr lang="en-US" sz="3600" dirty="0" err="1"/>
              <a:t>Budžeta</a:t>
            </a:r>
            <a:r>
              <a:rPr lang="en-US" sz="3600" dirty="0"/>
              <a:t> </a:t>
            </a:r>
            <a:r>
              <a:rPr lang="en-US" sz="3600" dirty="0" err="1"/>
              <a:t>za</a:t>
            </a:r>
            <a:r>
              <a:rPr lang="en-US" sz="3600" dirty="0"/>
              <a:t> </a:t>
            </a:r>
            <a:r>
              <a:rPr lang="en-US" sz="3600" dirty="0" err="1"/>
              <a:t>fiskalnu</a:t>
            </a:r>
            <a:r>
              <a:rPr lang="en-US" sz="3600" dirty="0"/>
              <a:t> </a:t>
            </a:r>
            <a:r>
              <a:rPr lang="en-US" sz="3600" dirty="0" err="1"/>
              <a:t>godinu</a:t>
            </a:r>
            <a:r>
              <a:rPr lang="en-US" sz="3600" dirty="0"/>
              <a:t>.</a:t>
            </a:r>
            <a:endParaRPr lang="sr-Latn-ME" sz="3600" dirty="0"/>
          </a:p>
        </p:txBody>
      </p:sp>
    </p:spTree>
    <p:extLst>
      <p:ext uri="{BB962C8B-B14F-4D97-AF65-F5344CB8AC3E}">
        <p14:creationId xmlns:p14="http://schemas.microsoft.com/office/powerpoint/2010/main" val="299830769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4062" y="604911"/>
            <a:ext cx="10509738" cy="5572052"/>
          </a:xfrm>
        </p:spPr>
        <p:txBody>
          <a:bodyPr>
            <a:normAutofit fontScale="92500"/>
          </a:bodyPr>
          <a:lstStyle/>
          <a:p>
            <a:pPr algn="just"/>
            <a:r>
              <a:rPr lang="en-US" dirty="0" smtClean="0"/>
              <a:t> </a:t>
            </a:r>
            <a:r>
              <a:rPr lang="en-US" sz="3600" dirty="0" err="1" smtClean="0"/>
              <a:t>Dinamika</a:t>
            </a:r>
            <a:r>
              <a:rPr lang="en-US" sz="3600" dirty="0" smtClean="0"/>
              <a:t> </a:t>
            </a:r>
            <a:r>
              <a:rPr lang="en-US" sz="3600" dirty="0" err="1" smtClean="0"/>
              <a:t>prikupljanja</a:t>
            </a:r>
            <a:r>
              <a:rPr lang="en-US" sz="3600" dirty="0" smtClean="0"/>
              <a:t> </a:t>
            </a:r>
            <a:r>
              <a:rPr lang="en-US" sz="3600" dirty="0" err="1" smtClean="0"/>
              <a:t>prihoda</a:t>
            </a:r>
            <a:r>
              <a:rPr lang="en-US" sz="3600" dirty="0" smtClean="0"/>
              <a:t> od </a:t>
            </a:r>
            <a:r>
              <a:rPr lang="en-US" sz="3600" dirty="0" err="1" smtClean="0"/>
              <a:t>entiteta</a:t>
            </a:r>
            <a:r>
              <a:rPr lang="en-US" sz="3600" dirty="0" smtClean="0"/>
              <a:t> je </a:t>
            </a:r>
            <a:r>
              <a:rPr lang="en-US" sz="3600" dirty="0" err="1" smtClean="0"/>
              <a:t>usaglašena</a:t>
            </a:r>
            <a:r>
              <a:rPr lang="en-US" sz="3600" dirty="0" smtClean="0"/>
              <a:t> </a:t>
            </a:r>
            <a:r>
              <a:rPr lang="en-US" sz="3600" dirty="0" err="1" smtClean="0"/>
              <a:t>između</a:t>
            </a:r>
            <a:r>
              <a:rPr lang="en-US" sz="3600" dirty="0" smtClean="0"/>
              <a:t> </a:t>
            </a:r>
            <a:r>
              <a:rPr lang="en-US" sz="3600" dirty="0" err="1" smtClean="0"/>
              <a:t>Ministarstva</a:t>
            </a:r>
            <a:r>
              <a:rPr lang="en-US" sz="3600" dirty="0" smtClean="0"/>
              <a:t> </a:t>
            </a:r>
            <a:r>
              <a:rPr lang="en-US" sz="3600" dirty="0" err="1" smtClean="0"/>
              <a:t>finansija</a:t>
            </a:r>
            <a:r>
              <a:rPr lang="en-US" sz="3600" dirty="0" smtClean="0"/>
              <a:t> </a:t>
            </a:r>
            <a:r>
              <a:rPr lang="en-US" sz="3600" dirty="0" err="1" smtClean="0"/>
              <a:t>i</a:t>
            </a:r>
            <a:r>
              <a:rPr lang="en-US" sz="3600" dirty="0" smtClean="0"/>
              <a:t> </a:t>
            </a:r>
            <a:r>
              <a:rPr lang="en-US" sz="3600" dirty="0" err="1" smtClean="0"/>
              <a:t>trezora</a:t>
            </a:r>
            <a:r>
              <a:rPr lang="en-US" sz="3600" dirty="0" smtClean="0"/>
              <a:t> </a:t>
            </a:r>
            <a:r>
              <a:rPr lang="en-US" sz="3600" dirty="0" err="1" smtClean="0"/>
              <a:t>i</a:t>
            </a:r>
            <a:r>
              <a:rPr lang="en-US" sz="3600" dirty="0" smtClean="0"/>
              <a:t> </a:t>
            </a:r>
            <a:r>
              <a:rPr lang="en-US" sz="3600" dirty="0" err="1" smtClean="0"/>
              <a:t>ovlaštenih</a:t>
            </a:r>
            <a:r>
              <a:rPr lang="en-US" sz="3600" dirty="0" smtClean="0"/>
              <a:t> </a:t>
            </a:r>
            <a:r>
              <a:rPr lang="en-US" sz="3600" dirty="0" err="1" smtClean="0"/>
              <a:t>ministarstava</a:t>
            </a:r>
            <a:r>
              <a:rPr lang="en-US" sz="3600" dirty="0" smtClean="0"/>
              <a:t> </a:t>
            </a:r>
            <a:r>
              <a:rPr lang="en-US" sz="3600" dirty="0" err="1" smtClean="0"/>
              <a:t>entiteta</a:t>
            </a:r>
            <a:r>
              <a:rPr lang="en-US" sz="3600" dirty="0" smtClean="0"/>
              <a:t>.</a:t>
            </a:r>
          </a:p>
          <a:p>
            <a:pPr algn="just"/>
            <a:r>
              <a:rPr lang="en-US" sz="3600" dirty="0" err="1" smtClean="0"/>
              <a:t>Zakonom</a:t>
            </a:r>
            <a:r>
              <a:rPr lang="en-US" sz="3600" dirty="0" smtClean="0"/>
              <a:t> o </a:t>
            </a:r>
            <a:r>
              <a:rPr lang="en-US" sz="3600" dirty="0" err="1" smtClean="0"/>
              <a:t>finansiranju</a:t>
            </a:r>
            <a:r>
              <a:rPr lang="en-US" sz="3600" dirty="0" smtClean="0"/>
              <a:t> </a:t>
            </a:r>
            <a:r>
              <a:rPr lang="en-US" sz="3600" dirty="0" err="1" smtClean="0"/>
              <a:t>institucija</a:t>
            </a:r>
            <a:r>
              <a:rPr lang="en-US" sz="3600" dirty="0" smtClean="0"/>
              <a:t> </a:t>
            </a:r>
            <a:r>
              <a:rPr lang="en-US" sz="3600" dirty="0" err="1" smtClean="0"/>
              <a:t>Bosne</a:t>
            </a:r>
            <a:r>
              <a:rPr lang="en-US" sz="3600" dirty="0" smtClean="0"/>
              <a:t> </a:t>
            </a:r>
            <a:r>
              <a:rPr lang="en-US" sz="3600" dirty="0" err="1" smtClean="0"/>
              <a:t>i</a:t>
            </a:r>
            <a:r>
              <a:rPr lang="en-US" sz="3600" dirty="0" smtClean="0"/>
              <a:t> </a:t>
            </a:r>
            <a:r>
              <a:rPr lang="en-US" sz="3600" dirty="0" err="1" smtClean="0"/>
              <a:t>Hercegovine</a:t>
            </a:r>
            <a:r>
              <a:rPr lang="en-US" sz="3600" dirty="0" smtClean="0"/>
              <a:t> </a:t>
            </a:r>
            <a:r>
              <a:rPr lang="en-US" sz="3600" dirty="0" err="1" smtClean="0"/>
              <a:t>definisan</a:t>
            </a:r>
            <a:r>
              <a:rPr lang="en-US" sz="3600" dirty="0" smtClean="0"/>
              <a:t> je </a:t>
            </a:r>
            <a:r>
              <a:rPr lang="en-US" sz="3600" dirty="0" err="1" smtClean="0"/>
              <a:t>način</a:t>
            </a:r>
            <a:r>
              <a:rPr lang="en-US" sz="3600" dirty="0" smtClean="0"/>
              <a:t> </a:t>
            </a:r>
            <a:r>
              <a:rPr lang="en-US" sz="3600" dirty="0" err="1" smtClean="0"/>
              <a:t>knjiženja</a:t>
            </a:r>
            <a:r>
              <a:rPr lang="en-US" sz="3600" dirty="0" smtClean="0"/>
              <a:t> </a:t>
            </a:r>
            <a:r>
              <a:rPr lang="en-US" sz="3600" dirty="0" err="1" smtClean="0"/>
              <a:t>prihoda</a:t>
            </a:r>
            <a:r>
              <a:rPr lang="en-US" sz="3600" dirty="0" smtClean="0"/>
              <a:t> </a:t>
            </a:r>
            <a:r>
              <a:rPr lang="en-US" sz="3600" dirty="0" err="1" smtClean="0"/>
              <a:t>i</a:t>
            </a:r>
            <a:r>
              <a:rPr lang="en-US" sz="3600" dirty="0" smtClean="0"/>
              <a:t> </a:t>
            </a:r>
            <a:r>
              <a:rPr lang="en-US" sz="3600" dirty="0" err="1" smtClean="0"/>
              <a:t>plačanja</a:t>
            </a:r>
            <a:r>
              <a:rPr lang="en-US" sz="3600" dirty="0" smtClean="0"/>
              <a:t> </a:t>
            </a:r>
            <a:r>
              <a:rPr lang="en-US" sz="3600" dirty="0" err="1" smtClean="0"/>
              <a:t>koji</a:t>
            </a:r>
            <a:r>
              <a:rPr lang="en-US" sz="3600" dirty="0" smtClean="0"/>
              <a:t> </a:t>
            </a:r>
            <a:r>
              <a:rPr lang="en-US" sz="3600" dirty="0" err="1" smtClean="0"/>
              <a:t>nastaju</a:t>
            </a:r>
            <a:r>
              <a:rPr lang="en-US" sz="3600" dirty="0" smtClean="0"/>
              <a:t> </a:t>
            </a:r>
            <a:r>
              <a:rPr lang="en-US" sz="3600" dirty="0" err="1" smtClean="0"/>
              <a:t>nakon</a:t>
            </a:r>
            <a:r>
              <a:rPr lang="en-US" sz="3600" dirty="0" smtClean="0"/>
              <a:t> </a:t>
            </a:r>
            <a:r>
              <a:rPr lang="en-US" sz="3600" dirty="0" err="1" smtClean="0"/>
              <a:t>isteka</a:t>
            </a:r>
            <a:r>
              <a:rPr lang="en-US" sz="3600" dirty="0" smtClean="0"/>
              <a:t> </a:t>
            </a:r>
            <a:r>
              <a:rPr lang="en-US" sz="3600" dirty="0" err="1" smtClean="0"/>
              <a:t>fiskalne</a:t>
            </a:r>
            <a:r>
              <a:rPr lang="en-US" sz="3600" dirty="0" smtClean="0"/>
              <a:t> </a:t>
            </a:r>
            <a:r>
              <a:rPr lang="en-US" sz="3600" dirty="0" err="1" smtClean="0"/>
              <a:t>godine</a:t>
            </a:r>
            <a:r>
              <a:rPr lang="en-US" sz="3600" dirty="0" smtClean="0"/>
              <a:t> a </a:t>
            </a:r>
            <a:r>
              <a:rPr lang="en-US" sz="3600" dirty="0" err="1" smtClean="0"/>
              <a:t>koji</a:t>
            </a:r>
            <a:r>
              <a:rPr lang="en-US" sz="3600" dirty="0" smtClean="0"/>
              <a:t> </a:t>
            </a:r>
            <a:r>
              <a:rPr lang="en-US" sz="3600" dirty="0" err="1" smtClean="0"/>
              <a:t>potiču</a:t>
            </a:r>
            <a:r>
              <a:rPr lang="en-US" sz="3600" dirty="0" smtClean="0"/>
              <a:t> </a:t>
            </a:r>
            <a:r>
              <a:rPr lang="en-US" sz="3600" dirty="0" err="1" smtClean="0"/>
              <a:t>iz</a:t>
            </a:r>
            <a:r>
              <a:rPr lang="en-US" sz="3600" dirty="0" smtClean="0"/>
              <a:t> </a:t>
            </a:r>
            <a:r>
              <a:rPr lang="en-US" sz="3600" dirty="0" err="1" smtClean="0"/>
              <a:t>predhodne</a:t>
            </a:r>
            <a:r>
              <a:rPr lang="en-US" sz="3600" dirty="0" smtClean="0"/>
              <a:t> </a:t>
            </a:r>
            <a:r>
              <a:rPr lang="en-US" sz="3600" dirty="0" err="1" smtClean="0"/>
              <a:t>godine</a:t>
            </a:r>
            <a:r>
              <a:rPr lang="en-US" sz="3600" dirty="0" smtClean="0"/>
              <a:t>.</a:t>
            </a:r>
          </a:p>
          <a:p>
            <a:pPr algn="just"/>
            <a:r>
              <a:rPr lang="en-US" sz="3600" dirty="0" err="1" smtClean="0"/>
              <a:t>Svi</a:t>
            </a:r>
            <a:r>
              <a:rPr lang="en-US" sz="3600" dirty="0" smtClean="0"/>
              <a:t> </a:t>
            </a:r>
            <a:r>
              <a:rPr lang="en-US" sz="3600" dirty="0" err="1" smtClean="0"/>
              <a:t>prihodi</a:t>
            </a:r>
            <a:r>
              <a:rPr lang="en-US" sz="3600" dirty="0" smtClean="0"/>
              <a:t> </a:t>
            </a:r>
            <a:r>
              <a:rPr lang="en-US" sz="3600" dirty="0" err="1" smtClean="0"/>
              <a:t>koji</a:t>
            </a:r>
            <a:r>
              <a:rPr lang="en-US" sz="3600" dirty="0" smtClean="0"/>
              <a:t> </a:t>
            </a:r>
            <a:r>
              <a:rPr lang="en-US" sz="3600" dirty="0" err="1" smtClean="0"/>
              <a:t>nastaju</a:t>
            </a:r>
            <a:r>
              <a:rPr lang="en-US" sz="3600" dirty="0" smtClean="0"/>
              <a:t> </a:t>
            </a:r>
            <a:r>
              <a:rPr lang="en-US" sz="3600" dirty="0" err="1" smtClean="0"/>
              <a:t>iz</a:t>
            </a:r>
            <a:r>
              <a:rPr lang="en-US" sz="3600" dirty="0" smtClean="0"/>
              <a:t> </a:t>
            </a:r>
            <a:r>
              <a:rPr lang="en-US" sz="3600" dirty="0" err="1" smtClean="0"/>
              <a:t>iznajmljivanja</a:t>
            </a:r>
            <a:r>
              <a:rPr lang="en-US" sz="3600" dirty="0" smtClean="0"/>
              <a:t> </a:t>
            </a:r>
            <a:r>
              <a:rPr lang="en-US" sz="3600" dirty="0" err="1" smtClean="0"/>
              <a:t>sredstava</a:t>
            </a:r>
            <a:r>
              <a:rPr lang="en-US" sz="3600" dirty="0" smtClean="0"/>
              <a:t> </a:t>
            </a:r>
            <a:r>
              <a:rPr lang="en-US" sz="3600" dirty="0" err="1" smtClean="0"/>
              <a:t>odnosno</a:t>
            </a:r>
            <a:r>
              <a:rPr lang="en-US" sz="3600" dirty="0" smtClean="0"/>
              <a:t> </a:t>
            </a:r>
            <a:r>
              <a:rPr lang="en-US" sz="3600" dirty="0" err="1" smtClean="0"/>
              <a:t>imovine</a:t>
            </a:r>
            <a:r>
              <a:rPr lang="en-US" sz="3600" dirty="0" smtClean="0"/>
              <a:t> </a:t>
            </a:r>
            <a:r>
              <a:rPr lang="en-US" sz="3600" dirty="0" err="1" smtClean="0"/>
              <a:t>i</a:t>
            </a:r>
            <a:r>
              <a:rPr lang="en-US" sz="3600" dirty="0" smtClean="0"/>
              <a:t> </a:t>
            </a:r>
            <a:r>
              <a:rPr lang="en-US" sz="3600" dirty="0" err="1" smtClean="0"/>
              <a:t>pruženih</a:t>
            </a:r>
            <a:r>
              <a:rPr lang="en-US" sz="3600" dirty="0" smtClean="0"/>
              <a:t> </a:t>
            </a:r>
            <a:r>
              <a:rPr lang="en-US" sz="3600" dirty="0" err="1" smtClean="0"/>
              <a:t>usluga</a:t>
            </a:r>
            <a:r>
              <a:rPr lang="en-US" sz="3600" dirty="0" smtClean="0"/>
              <a:t>, </a:t>
            </a:r>
            <a:r>
              <a:rPr lang="en-US" sz="3600" dirty="0" err="1" smtClean="0"/>
              <a:t>taksi</a:t>
            </a:r>
            <a:r>
              <a:rPr lang="en-US" sz="3600" dirty="0" smtClean="0"/>
              <a:t>, </a:t>
            </a:r>
            <a:r>
              <a:rPr lang="en-US" sz="3600" dirty="0" err="1" smtClean="0"/>
              <a:t>i</a:t>
            </a:r>
            <a:r>
              <a:rPr lang="en-US" sz="3600" dirty="0" smtClean="0"/>
              <a:t> </a:t>
            </a:r>
            <a:r>
              <a:rPr lang="en-US" sz="3600" dirty="0" err="1" smtClean="0"/>
              <a:t>drugih</a:t>
            </a:r>
            <a:r>
              <a:rPr lang="en-US" sz="3600" dirty="0" smtClean="0"/>
              <a:t> </a:t>
            </a:r>
            <a:r>
              <a:rPr lang="en-US" sz="3600" dirty="0" err="1" smtClean="0"/>
              <a:t>vrsta</a:t>
            </a:r>
            <a:r>
              <a:rPr lang="en-US" sz="3600" dirty="0" smtClean="0"/>
              <a:t> </a:t>
            </a:r>
            <a:r>
              <a:rPr lang="en-US" sz="3600" dirty="0" err="1" smtClean="0"/>
              <a:t>prihoda</a:t>
            </a:r>
            <a:r>
              <a:rPr lang="en-US" sz="3600" dirty="0" smtClean="0"/>
              <a:t> </a:t>
            </a:r>
            <a:r>
              <a:rPr lang="en-US" sz="3600" dirty="0" err="1" smtClean="0"/>
              <a:t>priznaju</a:t>
            </a:r>
            <a:r>
              <a:rPr lang="en-US" sz="3600" dirty="0" smtClean="0"/>
              <a:t> se </a:t>
            </a:r>
            <a:r>
              <a:rPr lang="en-US" sz="3600" dirty="0" err="1" smtClean="0"/>
              <a:t>tek</a:t>
            </a:r>
            <a:r>
              <a:rPr lang="en-US" sz="3600" dirty="0" smtClean="0"/>
              <a:t> </a:t>
            </a:r>
            <a:r>
              <a:rPr lang="en-US" sz="3600" dirty="0" err="1" smtClean="0"/>
              <a:t>po</a:t>
            </a:r>
            <a:r>
              <a:rPr lang="en-US" sz="3600" dirty="0" smtClean="0"/>
              <a:t> </a:t>
            </a:r>
            <a:r>
              <a:rPr lang="en-US" sz="3600" dirty="0" err="1" smtClean="0"/>
              <a:t>izvršetku</a:t>
            </a:r>
            <a:r>
              <a:rPr lang="en-US" sz="3600" dirty="0" smtClean="0"/>
              <a:t> </a:t>
            </a:r>
            <a:r>
              <a:rPr lang="en-US" sz="3600" dirty="0" err="1" smtClean="0"/>
              <a:t>naplate</a:t>
            </a:r>
            <a:r>
              <a:rPr lang="en-US" sz="3600" dirty="0" smtClean="0">
                <a:effectLst/>
              </a:rPr>
              <a:t> </a:t>
            </a:r>
            <a:r>
              <a:rPr lang="bs-Latn-BA" sz="3600" dirty="0" smtClean="0"/>
              <a:t>Zakon o finansiranju institucija BiH (Sl.glasnik br. 61/04)</a:t>
            </a:r>
            <a:endParaRPr lang="en-US" sz="3600" dirty="0" smtClean="0"/>
          </a:p>
          <a:p>
            <a:endParaRPr lang="en-US" dirty="0"/>
          </a:p>
        </p:txBody>
      </p:sp>
    </p:spTree>
    <p:extLst>
      <p:ext uri="{BB962C8B-B14F-4D97-AF65-F5344CB8AC3E}">
        <p14:creationId xmlns:p14="http://schemas.microsoft.com/office/powerpoint/2010/main" val="89943113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US" b="1" dirty="0" err="1" smtClean="0"/>
              <a:t>Rashodi</a:t>
            </a:r>
            <a:r>
              <a:rPr lang="en-US" b="1" dirty="0" smtClean="0"/>
              <a:t/>
            </a:r>
            <a:br>
              <a:rPr lang="en-US" b="1" dirty="0" smtClean="0"/>
            </a:br>
            <a:endParaRPr lang="en-US" dirty="0"/>
          </a:p>
        </p:txBody>
      </p:sp>
      <p:sp>
        <p:nvSpPr>
          <p:cNvPr id="3" name="Content Placeholder 2"/>
          <p:cNvSpPr>
            <a:spLocks noGrp="1"/>
          </p:cNvSpPr>
          <p:nvPr>
            <p:ph idx="1"/>
          </p:nvPr>
        </p:nvSpPr>
        <p:spPr>
          <a:xfrm>
            <a:off x="838200" y="1181686"/>
            <a:ext cx="10515600" cy="4995277"/>
          </a:xfrm>
        </p:spPr>
        <p:txBody>
          <a:bodyPr>
            <a:normAutofit/>
          </a:bodyPr>
          <a:lstStyle/>
          <a:p>
            <a:pPr algn="just"/>
            <a:r>
              <a:rPr lang="en-US" sz="3600" dirty="0" err="1" smtClean="0"/>
              <a:t>Izvršenje</a:t>
            </a:r>
            <a:r>
              <a:rPr lang="en-US" sz="3600" dirty="0" smtClean="0"/>
              <a:t> </a:t>
            </a:r>
            <a:r>
              <a:rPr lang="en-US" sz="3600" dirty="0" err="1"/>
              <a:t>Budžeta</a:t>
            </a:r>
            <a:r>
              <a:rPr lang="en-US" sz="3600" dirty="0"/>
              <a:t> </a:t>
            </a:r>
            <a:r>
              <a:rPr lang="en-US" sz="3600" dirty="0" err="1"/>
              <a:t>institucija</a:t>
            </a:r>
            <a:r>
              <a:rPr lang="en-US" sz="3600" dirty="0"/>
              <a:t> </a:t>
            </a:r>
            <a:r>
              <a:rPr lang="en-US" sz="3600" dirty="0" err="1"/>
              <a:t>BiH</a:t>
            </a:r>
            <a:r>
              <a:rPr lang="en-US" sz="3600" dirty="0"/>
              <a:t> u </a:t>
            </a:r>
            <a:r>
              <a:rPr lang="en-US" sz="3600" dirty="0" err="1"/>
              <a:t>dijelu</a:t>
            </a:r>
            <a:r>
              <a:rPr lang="en-US" sz="3600" dirty="0"/>
              <a:t> </a:t>
            </a:r>
            <a:r>
              <a:rPr lang="en-US" sz="3600" dirty="0" err="1"/>
              <a:t>rashoda</a:t>
            </a:r>
            <a:r>
              <a:rPr lang="en-US" sz="3600" dirty="0"/>
              <a:t> </a:t>
            </a:r>
            <a:r>
              <a:rPr lang="en-US" sz="3600" dirty="0" err="1"/>
              <a:t>operativno</a:t>
            </a:r>
            <a:r>
              <a:rPr lang="en-US" sz="3600" dirty="0"/>
              <a:t> se </a:t>
            </a:r>
            <a:r>
              <a:rPr lang="en-US" sz="3600" dirty="0" err="1"/>
              <a:t>usklađuje</a:t>
            </a:r>
            <a:r>
              <a:rPr lang="en-US" sz="3600" dirty="0"/>
              <a:t> s </a:t>
            </a:r>
            <a:r>
              <a:rPr lang="en-US" sz="3600" dirty="0" err="1"/>
              <a:t>dinamikom</a:t>
            </a:r>
            <a:r>
              <a:rPr lang="en-US" sz="3600" dirty="0"/>
              <a:t> </a:t>
            </a:r>
            <a:r>
              <a:rPr lang="en-US" sz="3600" dirty="0" err="1"/>
              <a:t>ostvarenja</a:t>
            </a:r>
            <a:r>
              <a:rPr lang="en-US" sz="3600" dirty="0"/>
              <a:t> </a:t>
            </a:r>
            <a:r>
              <a:rPr lang="en-US" sz="3600" dirty="0" err="1"/>
              <a:t>prihoda</a:t>
            </a:r>
            <a:r>
              <a:rPr lang="en-US" sz="3600" dirty="0"/>
              <a:t> </a:t>
            </a:r>
            <a:r>
              <a:rPr lang="en-US" sz="3600" dirty="0" err="1"/>
              <a:t>predviđenih</a:t>
            </a:r>
            <a:r>
              <a:rPr lang="en-US" sz="3600" dirty="0"/>
              <a:t> </a:t>
            </a:r>
            <a:r>
              <a:rPr lang="en-US" sz="3600" dirty="0" err="1"/>
              <a:t>Budžetom</a:t>
            </a:r>
            <a:r>
              <a:rPr lang="en-US" sz="3600" dirty="0"/>
              <a:t>. </a:t>
            </a:r>
            <a:endParaRPr lang="sr-Latn-ME" sz="3600" dirty="0" smtClean="0"/>
          </a:p>
          <a:p>
            <a:pPr algn="just"/>
            <a:r>
              <a:rPr lang="en-US" sz="3600" dirty="0" smtClean="0"/>
              <a:t>Na </a:t>
            </a:r>
            <a:r>
              <a:rPr lang="en-US" sz="3600" dirty="0" err="1"/>
              <a:t>osnovu</a:t>
            </a:r>
            <a:r>
              <a:rPr lang="en-US" sz="3600" dirty="0"/>
              <a:t> </a:t>
            </a:r>
            <a:r>
              <a:rPr lang="en-US" sz="3600" dirty="0" err="1"/>
              <a:t>alokacije</a:t>
            </a:r>
            <a:r>
              <a:rPr lang="en-US" sz="3600" dirty="0"/>
              <a:t> </a:t>
            </a:r>
            <a:r>
              <a:rPr lang="en-US" sz="3600" dirty="0" err="1"/>
              <a:t>budžetskih</a:t>
            </a:r>
            <a:r>
              <a:rPr lang="en-US" sz="3600" dirty="0"/>
              <a:t> </a:t>
            </a:r>
            <a:r>
              <a:rPr lang="en-US" sz="3600" dirty="0" err="1"/>
              <a:t>sredstava</a:t>
            </a:r>
            <a:r>
              <a:rPr lang="en-US" sz="3600" dirty="0"/>
              <a:t> </a:t>
            </a:r>
            <a:r>
              <a:rPr lang="en-US" sz="3600" dirty="0" err="1"/>
              <a:t>i</a:t>
            </a:r>
            <a:r>
              <a:rPr lang="en-US" sz="3600" dirty="0"/>
              <a:t> </a:t>
            </a:r>
            <a:r>
              <a:rPr lang="en-US" sz="3600" dirty="0" err="1"/>
              <a:t>instrukcija</a:t>
            </a:r>
            <a:r>
              <a:rPr lang="en-US" sz="3600" dirty="0"/>
              <a:t> </a:t>
            </a:r>
            <a:r>
              <a:rPr lang="en-US" sz="3600" dirty="0" err="1"/>
              <a:t>Ministarstva</a:t>
            </a:r>
            <a:r>
              <a:rPr lang="en-US" sz="3600" dirty="0"/>
              <a:t> </a:t>
            </a:r>
            <a:r>
              <a:rPr lang="en-US" sz="3600" dirty="0" err="1"/>
              <a:t>finansija</a:t>
            </a:r>
            <a:r>
              <a:rPr lang="en-US" sz="3600" dirty="0"/>
              <a:t> </a:t>
            </a:r>
            <a:r>
              <a:rPr lang="en-US" sz="3600" dirty="0" err="1"/>
              <a:t>i</a:t>
            </a:r>
            <a:r>
              <a:rPr lang="en-US" sz="3600" dirty="0"/>
              <a:t> </a:t>
            </a:r>
            <a:r>
              <a:rPr lang="en-US" sz="3600" dirty="0" err="1"/>
              <a:t>trezora</a:t>
            </a:r>
            <a:r>
              <a:rPr lang="en-US" sz="3600" dirty="0"/>
              <a:t>, </a:t>
            </a:r>
            <a:r>
              <a:rPr lang="en-US" sz="3600" dirty="0" err="1"/>
              <a:t>budžetski</a:t>
            </a:r>
            <a:r>
              <a:rPr lang="en-US" sz="3600" dirty="0"/>
              <a:t> </a:t>
            </a:r>
            <a:r>
              <a:rPr lang="en-US" sz="3600" dirty="0" err="1"/>
              <a:t>korisnici</a:t>
            </a:r>
            <a:r>
              <a:rPr lang="en-US" sz="3600" dirty="0"/>
              <a:t> </a:t>
            </a:r>
            <a:r>
              <a:rPr lang="en-US" sz="3600" dirty="0" err="1"/>
              <a:t>pripremit</a:t>
            </a:r>
            <a:r>
              <a:rPr lang="en-US" sz="3600" dirty="0"/>
              <a:t> </a:t>
            </a:r>
            <a:r>
              <a:rPr lang="en-US" sz="3600" dirty="0" err="1"/>
              <a:t>će</a:t>
            </a:r>
            <a:r>
              <a:rPr lang="en-US" sz="3600" dirty="0"/>
              <a:t> </a:t>
            </a:r>
            <a:r>
              <a:rPr lang="en-US" sz="3600" dirty="0" err="1"/>
              <a:t>i</a:t>
            </a:r>
            <a:r>
              <a:rPr lang="en-US" sz="3600" dirty="0"/>
              <a:t> </a:t>
            </a:r>
            <a:r>
              <a:rPr lang="en-US" sz="3600" dirty="0" err="1"/>
              <a:t>podnijeti</a:t>
            </a:r>
            <a:r>
              <a:rPr lang="en-US" sz="3600" dirty="0"/>
              <a:t> </a:t>
            </a:r>
            <a:r>
              <a:rPr lang="en-US" sz="3600" dirty="0" err="1"/>
              <a:t>prijedloge</a:t>
            </a:r>
            <a:r>
              <a:rPr lang="en-US" sz="3600" dirty="0"/>
              <a:t> </a:t>
            </a:r>
            <a:r>
              <a:rPr lang="en-US" sz="3600" dirty="0" err="1"/>
              <a:t>operativnih</a:t>
            </a:r>
            <a:r>
              <a:rPr lang="en-US" sz="3600" dirty="0"/>
              <a:t> </a:t>
            </a:r>
            <a:r>
              <a:rPr lang="en-US" sz="3600" dirty="0" err="1"/>
              <a:t>budžeta</a:t>
            </a:r>
            <a:r>
              <a:rPr lang="en-US" sz="3600" dirty="0"/>
              <a:t> </a:t>
            </a:r>
            <a:r>
              <a:rPr lang="en-US" sz="3600" dirty="0" err="1"/>
              <a:t>Ministarstvu</a:t>
            </a:r>
            <a:r>
              <a:rPr lang="en-US" sz="3600" dirty="0"/>
              <a:t> </a:t>
            </a:r>
            <a:r>
              <a:rPr lang="en-US" sz="3600" dirty="0" err="1"/>
              <a:t>finansija</a:t>
            </a:r>
            <a:r>
              <a:rPr lang="en-US" sz="3600" dirty="0"/>
              <a:t> </a:t>
            </a:r>
            <a:r>
              <a:rPr lang="en-US" sz="3600" dirty="0" err="1"/>
              <a:t>i</a:t>
            </a:r>
            <a:r>
              <a:rPr lang="en-US" sz="3600" dirty="0"/>
              <a:t> </a:t>
            </a:r>
            <a:r>
              <a:rPr lang="en-US" sz="3600" dirty="0" err="1"/>
              <a:t>trezora</a:t>
            </a:r>
            <a:r>
              <a:rPr lang="en-US" sz="3600" dirty="0"/>
              <a:t> </a:t>
            </a:r>
            <a:r>
              <a:rPr lang="en-US" sz="3600" dirty="0" err="1"/>
              <a:t>svaki</a:t>
            </a:r>
            <a:r>
              <a:rPr lang="en-US" sz="3600" dirty="0"/>
              <a:t> </a:t>
            </a:r>
            <a:r>
              <a:rPr lang="en-US" sz="3600" dirty="0" err="1"/>
              <a:t>mjesec</a:t>
            </a:r>
            <a:r>
              <a:rPr lang="en-US" sz="3600" dirty="0"/>
              <a:t>. </a:t>
            </a:r>
            <a:endParaRPr lang="sr-Latn-ME" sz="3600" dirty="0" smtClean="0"/>
          </a:p>
        </p:txBody>
      </p:sp>
    </p:spTree>
    <p:extLst>
      <p:ext uri="{BB962C8B-B14F-4D97-AF65-F5344CB8AC3E}">
        <p14:creationId xmlns:p14="http://schemas.microsoft.com/office/powerpoint/2010/main" val="4092669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1858" y="112542"/>
            <a:ext cx="10551942" cy="6064421"/>
          </a:xfrm>
        </p:spPr>
        <p:txBody>
          <a:bodyPr>
            <a:normAutofit/>
          </a:bodyPr>
          <a:lstStyle/>
          <a:p>
            <a:pPr marL="0" indent="0">
              <a:buNone/>
            </a:pPr>
            <a:endParaRPr lang="hr-HR" sz="3600" dirty="0" smtClean="0"/>
          </a:p>
          <a:p>
            <a:pPr algn="just">
              <a:buFontTx/>
              <a:buChar char="-"/>
            </a:pPr>
            <a:r>
              <a:rPr lang="hr-HR" sz="3600" dirty="0" smtClean="0"/>
              <a:t>Ekonomska funkcija budžeta je posebno značajna.</a:t>
            </a:r>
          </a:p>
          <a:p>
            <a:pPr marL="0" indent="0" algn="just">
              <a:buNone/>
            </a:pPr>
            <a:r>
              <a:rPr lang="hr-HR" sz="3600" dirty="0" smtClean="0"/>
              <a:t>Ona proizilazi iz instrumenata koje država koristi za ostvarivanje ekonomskih ciljeva preko politike rashoda i prihoda, budući da direktno utiče na raspodjelu društvenog proizvoda</a:t>
            </a:r>
            <a:r>
              <a:rPr lang="hr-HR" sz="3600" b="1" dirty="0" smtClean="0"/>
              <a:t>.</a:t>
            </a:r>
            <a:r>
              <a:rPr lang="hr-HR" sz="3600" dirty="0" smtClean="0"/>
              <a:t> </a:t>
            </a:r>
          </a:p>
          <a:p>
            <a:pPr marL="0" indent="0" algn="just">
              <a:buNone/>
            </a:pPr>
            <a:r>
              <a:rPr lang="hr-HR" sz="3600" dirty="0" smtClean="0"/>
              <a:t>Očigledna je direktna povezanost budžeta sa kretanjima u privredi, s obzirom da budžet ima neposredan uticaj na pojedine ekonomsko-političke mjere. </a:t>
            </a:r>
          </a:p>
          <a:p>
            <a:endParaRPr lang="en-US" dirty="0" smtClean="0"/>
          </a:p>
          <a:p>
            <a:endParaRPr lang="en-US" dirty="0"/>
          </a:p>
        </p:txBody>
      </p:sp>
    </p:spTree>
    <p:extLst>
      <p:ext uri="{BB962C8B-B14F-4D97-AF65-F5344CB8AC3E}">
        <p14:creationId xmlns:p14="http://schemas.microsoft.com/office/powerpoint/2010/main" val="331567081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2196" y="689317"/>
            <a:ext cx="10481603" cy="5487646"/>
          </a:xfrm>
        </p:spPr>
        <p:txBody>
          <a:bodyPr>
            <a:normAutofit/>
          </a:bodyPr>
          <a:lstStyle/>
          <a:p>
            <a:pPr algn="just"/>
            <a:r>
              <a:rPr lang="en-US" sz="3600" dirty="0" err="1" smtClean="0"/>
              <a:t>Predloženi</a:t>
            </a:r>
            <a:r>
              <a:rPr lang="en-US" sz="3600" dirty="0" smtClean="0"/>
              <a:t> </a:t>
            </a:r>
            <a:r>
              <a:rPr lang="en-US" sz="3600" dirty="0" err="1" smtClean="0"/>
              <a:t>operativni</a:t>
            </a:r>
            <a:r>
              <a:rPr lang="en-US" sz="3600" dirty="0" smtClean="0"/>
              <a:t> </a:t>
            </a:r>
            <a:r>
              <a:rPr lang="en-US" sz="3600" dirty="0" err="1" smtClean="0"/>
              <a:t>budžeti</a:t>
            </a:r>
            <a:r>
              <a:rPr lang="en-US" sz="3600" dirty="0" smtClean="0"/>
              <a:t> </a:t>
            </a:r>
            <a:r>
              <a:rPr lang="en-US" sz="3600" dirty="0" err="1" smtClean="0"/>
              <a:t>pokrivat</a:t>
            </a:r>
            <a:r>
              <a:rPr lang="en-US" sz="3600" dirty="0" smtClean="0"/>
              <a:t> </a:t>
            </a:r>
            <a:r>
              <a:rPr lang="en-US" sz="3600" dirty="0" err="1" smtClean="0"/>
              <a:t>će</a:t>
            </a:r>
            <a:r>
              <a:rPr lang="en-US" sz="3600" dirty="0" smtClean="0"/>
              <a:t> </a:t>
            </a:r>
            <a:r>
              <a:rPr lang="en-US" sz="3600" dirty="0" err="1" smtClean="0"/>
              <a:t>troškove</a:t>
            </a:r>
            <a:r>
              <a:rPr lang="en-US" sz="3600" dirty="0" smtClean="0"/>
              <a:t> </a:t>
            </a:r>
            <a:r>
              <a:rPr lang="en-US" sz="3600" dirty="0" err="1" smtClean="0"/>
              <a:t>i</a:t>
            </a:r>
            <a:r>
              <a:rPr lang="en-US" sz="3600" dirty="0" smtClean="0"/>
              <a:t> </a:t>
            </a:r>
            <a:r>
              <a:rPr lang="en-US" sz="3600" dirty="0" err="1" smtClean="0"/>
              <a:t>uključivati</a:t>
            </a:r>
            <a:r>
              <a:rPr lang="en-US" sz="3600" dirty="0" smtClean="0"/>
              <a:t> </a:t>
            </a:r>
            <a:r>
              <a:rPr lang="en-US" sz="3600" dirty="0" err="1" smtClean="0"/>
              <a:t>sumu</a:t>
            </a:r>
            <a:r>
              <a:rPr lang="en-US" sz="3600" dirty="0" smtClean="0"/>
              <a:t> </a:t>
            </a:r>
            <a:r>
              <a:rPr lang="en-US" sz="3600" dirty="0" err="1" smtClean="0"/>
              <a:t>svih</a:t>
            </a:r>
            <a:r>
              <a:rPr lang="en-US" sz="3600" dirty="0" smtClean="0"/>
              <a:t> </a:t>
            </a:r>
            <a:r>
              <a:rPr lang="en-US" sz="3600" dirty="0" err="1" smtClean="0"/>
              <a:t>neisplaćenih</a:t>
            </a:r>
            <a:r>
              <a:rPr lang="en-US" sz="3600" dirty="0" smtClean="0"/>
              <a:t> </a:t>
            </a:r>
            <a:r>
              <a:rPr lang="en-US" sz="3600" dirty="0" err="1" smtClean="0"/>
              <a:t>obaveza</a:t>
            </a:r>
            <a:r>
              <a:rPr lang="en-US" sz="3600" dirty="0" smtClean="0"/>
              <a:t>. </a:t>
            </a:r>
            <a:endParaRPr lang="sr-Latn-ME" sz="3600" dirty="0" smtClean="0"/>
          </a:p>
          <a:p>
            <a:pPr algn="just"/>
            <a:r>
              <a:rPr lang="en-US" sz="3600" dirty="0" err="1" smtClean="0"/>
              <a:t>Ministarstvo</a:t>
            </a:r>
            <a:r>
              <a:rPr lang="en-US" sz="3600" dirty="0" smtClean="0"/>
              <a:t> </a:t>
            </a:r>
            <a:r>
              <a:rPr lang="en-US" sz="3600" dirty="0" err="1" smtClean="0"/>
              <a:t>finansija</a:t>
            </a:r>
            <a:r>
              <a:rPr lang="en-US" sz="3600" dirty="0" smtClean="0"/>
              <a:t> </a:t>
            </a:r>
            <a:r>
              <a:rPr lang="en-US" sz="3600" dirty="0" err="1" smtClean="0"/>
              <a:t>i</a:t>
            </a:r>
            <a:r>
              <a:rPr lang="en-US" sz="3600" dirty="0" smtClean="0"/>
              <a:t> </a:t>
            </a:r>
            <a:r>
              <a:rPr lang="en-US" sz="3600" dirty="0" err="1" smtClean="0"/>
              <a:t>trezora</a:t>
            </a:r>
            <a:r>
              <a:rPr lang="en-US" sz="3600" dirty="0" smtClean="0"/>
              <a:t> </a:t>
            </a:r>
            <a:r>
              <a:rPr lang="en-US" sz="3600" dirty="0" err="1" smtClean="0"/>
              <a:t>obavijestit</a:t>
            </a:r>
            <a:r>
              <a:rPr lang="en-US" sz="3600" dirty="0" smtClean="0"/>
              <a:t> </a:t>
            </a:r>
            <a:r>
              <a:rPr lang="en-US" sz="3600" dirty="0" err="1" smtClean="0"/>
              <a:t>će</a:t>
            </a:r>
            <a:r>
              <a:rPr lang="en-US" sz="3600" dirty="0" smtClean="0"/>
              <a:t> </a:t>
            </a:r>
            <a:r>
              <a:rPr lang="en-US" sz="3600" dirty="0" err="1" smtClean="0"/>
              <a:t>budžetske</a:t>
            </a:r>
            <a:r>
              <a:rPr lang="en-US" sz="3600" dirty="0" smtClean="0"/>
              <a:t> </a:t>
            </a:r>
            <a:r>
              <a:rPr lang="en-US" sz="3600" dirty="0" err="1" smtClean="0"/>
              <a:t>korisnike</a:t>
            </a:r>
            <a:r>
              <a:rPr lang="en-US" sz="3600" dirty="0" smtClean="0"/>
              <a:t> o </a:t>
            </a:r>
            <a:r>
              <a:rPr lang="en-US" sz="3600" dirty="0" err="1" smtClean="0"/>
              <a:t>odobrenim</a:t>
            </a:r>
            <a:r>
              <a:rPr lang="en-US" sz="3600" dirty="0" smtClean="0"/>
              <a:t> </a:t>
            </a:r>
            <a:r>
              <a:rPr lang="en-US" sz="3600" dirty="0" err="1" smtClean="0"/>
              <a:t>operativnim</a:t>
            </a:r>
            <a:r>
              <a:rPr lang="en-US" sz="3600" dirty="0" smtClean="0"/>
              <a:t> </a:t>
            </a:r>
            <a:r>
              <a:rPr lang="en-US" sz="3600" dirty="0" err="1" smtClean="0"/>
              <a:t>budžetima</a:t>
            </a:r>
            <a:r>
              <a:rPr lang="en-US" sz="3600" dirty="0" smtClean="0"/>
              <a:t>. </a:t>
            </a:r>
            <a:endParaRPr lang="sr-Latn-ME" sz="3600" dirty="0" smtClean="0"/>
          </a:p>
          <a:p>
            <a:pPr algn="just"/>
            <a:r>
              <a:rPr lang="en-US" sz="3600" dirty="0" err="1" smtClean="0"/>
              <a:t>Ministarstvo</a:t>
            </a:r>
            <a:r>
              <a:rPr lang="en-US" sz="3600" dirty="0" smtClean="0"/>
              <a:t> </a:t>
            </a:r>
            <a:r>
              <a:rPr lang="en-US" sz="3600" dirty="0" err="1" smtClean="0"/>
              <a:t>finansija</a:t>
            </a:r>
            <a:r>
              <a:rPr lang="en-US" sz="3600" dirty="0" smtClean="0"/>
              <a:t> </a:t>
            </a:r>
            <a:r>
              <a:rPr lang="en-US" sz="3600" dirty="0" err="1" smtClean="0"/>
              <a:t>i</a:t>
            </a:r>
            <a:r>
              <a:rPr lang="en-US" sz="3600" dirty="0" smtClean="0"/>
              <a:t> </a:t>
            </a:r>
            <a:r>
              <a:rPr lang="en-US" sz="3600" dirty="0" err="1" smtClean="0"/>
              <a:t>trezora</a:t>
            </a:r>
            <a:r>
              <a:rPr lang="en-US" sz="3600" dirty="0" smtClean="0"/>
              <a:t> </a:t>
            </a:r>
            <a:r>
              <a:rPr lang="en-US" sz="3600" dirty="0" err="1" smtClean="0"/>
              <a:t>dostavljat</a:t>
            </a:r>
            <a:r>
              <a:rPr lang="en-US" sz="3600" dirty="0" smtClean="0"/>
              <a:t> </a:t>
            </a:r>
            <a:r>
              <a:rPr lang="en-US" sz="3600" dirty="0" err="1" smtClean="0"/>
              <a:t>će</a:t>
            </a:r>
            <a:r>
              <a:rPr lang="en-US" sz="3600" dirty="0" smtClean="0"/>
              <a:t> </a:t>
            </a:r>
            <a:r>
              <a:rPr lang="en-US" sz="3600" dirty="0" err="1" smtClean="0"/>
              <a:t>mjesečni</a:t>
            </a:r>
            <a:r>
              <a:rPr lang="en-US" sz="3600" dirty="0" smtClean="0"/>
              <a:t> </a:t>
            </a:r>
            <a:r>
              <a:rPr lang="en-US" sz="3600" dirty="0" err="1" smtClean="0"/>
              <a:t>izvještaj</a:t>
            </a:r>
            <a:r>
              <a:rPr lang="en-US" sz="3600" dirty="0" smtClean="0"/>
              <a:t> </a:t>
            </a:r>
            <a:r>
              <a:rPr lang="en-US" sz="3600" dirty="0" err="1" smtClean="0"/>
              <a:t>Vijeću</a:t>
            </a:r>
            <a:r>
              <a:rPr lang="en-US" sz="3600" dirty="0" smtClean="0"/>
              <a:t> </a:t>
            </a:r>
            <a:r>
              <a:rPr lang="en-US" sz="3600" dirty="0" err="1" smtClean="0"/>
              <a:t>ministara</a:t>
            </a:r>
            <a:r>
              <a:rPr lang="en-US" sz="3600" dirty="0" smtClean="0"/>
              <a:t> o </a:t>
            </a:r>
            <a:r>
              <a:rPr lang="en-US" sz="3600" dirty="0" err="1" smtClean="0"/>
              <a:t>svim</a:t>
            </a:r>
            <a:r>
              <a:rPr lang="en-US" sz="3600" dirty="0" smtClean="0"/>
              <a:t> </a:t>
            </a:r>
            <a:r>
              <a:rPr lang="en-US" sz="3600" dirty="0" err="1" smtClean="0"/>
              <a:t>neisplaćenim</a:t>
            </a:r>
            <a:r>
              <a:rPr lang="en-US" sz="3600" dirty="0" smtClean="0"/>
              <a:t> </a:t>
            </a:r>
            <a:r>
              <a:rPr lang="en-US" sz="3600" dirty="0" err="1" smtClean="0"/>
              <a:t>obavezama</a:t>
            </a:r>
            <a:r>
              <a:rPr lang="en-US" sz="3600" dirty="0" smtClean="0"/>
              <a:t>. </a:t>
            </a:r>
            <a:endParaRPr lang="sr-Latn-ME" sz="3600" dirty="0" smtClean="0"/>
          </a:p>
          <a:p>
            <a:pPr algn="just"/>
            <a:endParaRPr lang="en-US" sz="3600" dirty="0" smtClean="0"/>
          </a:p>
          <a:p>
            <a:pPr algn="just"/>
            <a:endParaRPr lang="en-US" sz="3600" dirty="0" smtClean="0"/>
          </a:p>
          <a:p>
            <a:endParaRPr lang="en-US" dirty="0"/>
          </a:p>
        </p:txBody>
      </p:sp>
    </p:spTree>
    <p:extLst>
      <p:ext uri="{BB962C8B-B14F-4D97-AF65-F5344CB8AC3E}">
        <p14:creationId xmlns:p14="http://schemas.microsoft.com/office/powerpoint/2010/main" val="48600053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332" y="886265"/>
            <a:ext cx="10453468" cy="5290698"/>
          </a:xfrm>
        </p:spPr>
        <p:txBody>
          <a:bodyPr>
            <a:normAutofit/>
          </a:bodyPr>
          <a:lstStyle/>
          <a:p>
            <a:pPr algn="just"/>
            <a:r>
              <a:rPr lang="en-US" sz="3600" dirty="0" err="1" smtClean="0"/>
              <a:t>Predloženi</a:t>
            </a:r>
            <a:r>
              <a:rPr lang="en-US" sz="3600" dirty="0" smtClean="0"/>
              <a:t> </a:t>
            </a:r>
            <a:r>
              <a:rPr lang="en-US" sz="3600" dirty="0" err="1" smtClean="0"/>
              <a:t>operativni</a:t>
            </a:r>
            <a:r>
              <a:rPr lang="en-US" sz="3600" dirty="0" smtClean="0"/>
              <a:t> </a:t>
            </a:r>
            <a:r>
              <a:rPr lang="en-US" sz="3600" dirty="0" err="1" smtClean="0"/>
              <a:t>budžeti</a:t>
            </a:r>
            <a:r>
              <a:rPr lang="en-US" sz="3600" dirty="0" smtClean="0"/>
              <a:t> </a:t>
            </a:r>
            <a:r>
              <a:rPr lang="en-US" sz="3600" dirty="0" err="1" smtClean="0"/>
              <a:t>pokrivat</a:t>
            </a:r>
            <a:r>
              <a:rPr lang="en-US" sz="3600" dirty="0" smtClean="0"/>
              <a:t> </a:t>
            </a:r>
            <a:r>
              <a:rPr lang="en-US" sz="3600" dirty="0" err="1" smtClean="0"/>
              <a:t>će</a:t>
            </a:r>
            <a:r>
              <a:rPr lang="en-US" sz="3600" dirty="0" smtClean="0"/>
              <a:t> </a:t>
            </a:r>
            <a:r>
              <a:rPr lang="en-US" sz="3600" dirty="0" err="1" smtClean="0"/>
              <a:t>troškove</a:t>
            </a:r>
            <a:r>
              <a:rPr lang="en-US" sz="3600" dirty="0" smtClean="0"/>
              <a:t> </a:t>
            </a:r>
            <a:r>
              <a:rPr lang="en-US" sz="3600" dirty="0" err="1" smtClean="0"/>
              <a:t>i</a:t>
            </a:r>
            <a:r>
              <a:rPr lang="en-US" sz="3600" dirty="0" smtClean="0"/>
              <a:t> </a:t>
            </a:r>
            <a:r>
              <a:rPr lang="en-US" sz="3600" dirty="0" err="1" smtClean="0"/>
              <a:t>uključivati</a:t>
            </a:r>
            <a:r>
              <a:rPr lang="en-US" sz="3600" dirty="0" smtClean="0"/>
              <a:t> </a:t>
            </a:r>
            <a:r>
              <a:rPr lang="en-US" sz="3600" dirty="0" err="1" smtClean="0"/>
              <a:t>sumu</a:t>
            </a:r>
            <a:r>
              <a:rPr lang="en-US" sz="3600" dirty="0" smtClean="0"/>
              <a:t> </a:t>
            </a:r>
            <a:r>
              <a:rPr lang="en-US" sz="3600" dirty="0" err="1" smtClean="0"/>
              <a:t>svih</a:t>
            </a:r>
            <a:r>
              <a:rPr lang="en-US" sz="3600" dirty="0" smtClean="0"/>
              <a:t> </a:t>
            </a:r>
            <a:r>
              <a:rPr lang="en-US" sz="3600" dirty="0" err="1" smtClean="0"/>
              <a:t>neisplaćenih</a:t>
            </a:r>
            <a:r>
              <a:rPr lang="en-US" sz="3600" dirty="0" smtClean="0"/>
              <a:t> </a:t>
            </a:r>
            <a:r>
              <a:rPr lang="en-US" sz="3600" dirty="0" err="1" smtClean="0"/>
              <a:t>obaveza</a:t>
            </a:r>
            <a:r>
              <a:rPr lang="en-US" sz="3600" dirty="0" smtClean="0"/>
              <a:t>. </a:t>
            </a:r>
            <a:endParaRPr lang="sr-Latn-ME" sz="3600" dirty="0" smtClean="0"/>
          </a:p>
          <a:p>
            <a:pPr algn="just"/>
            <a:r>
              <a:rPr lang="en-US" sz="3600" dirty="0" err="1" smtClean="0"/>
              <a:t>Ministarstvo</a:t>
            </a:r>
            <a:r>
              <a:rPr lang="en-US" sz="3600" dirty="0" smtClean="0"/>
              <a:t> </a:t>
            </a:r>
            <a:r>
              <a:rPr lang="en-US" sz="3600" dirty="0" err="1" smtClean="0"/>
              <a:t>finansija</a:t>
            </a:r>
            <a:r>
              <a:rPr lang="en-US" sz="3600" dirty="0" smtClean="0"/>
              <a:t> </a:t>
            </a:r>
            <a:r>
              <a:rPr lang="en-US" sz="3600" dirty="0" err="1" smtClean="0"/>
              <a:t>i</a:t>
            </a:r>
            <a:r>
              <a:rPr lang="en-US" sz="3600" dirty="0" smtClean="0"/>
              <a:t> </a:t>
            </a:r>
            <a:r>
              <a:rPr lang="en-US" sz="3600" dirty="0" err="1" smtClean="0"/>
              <a:t>trezora</a:t>
            </a:r>
            <a:r>
              <a:rPr lang="en-US" sz="3600" dirty="0" smtClean="0"/>
              <a:t> </a:t>
            </a:r>
            <a:r>
              <a:rPr lang="en-US" sz="3600" dirty="0" err="1" smtClean="0"/>
              <a:t>obavijestit</a:t>
            </a:r>
            <a:r>
              <a:rPr lang="en-US" sz="3600" dirty="0" smtClean="0"/>
              <a:t> </a:t>
            </a:r>
            <a:r>
              <a:rPr lang="en-US" sz="3600" dirty="0" err="1" smtClean="0"/>
              <a:t>će</a:t>
            </a:r>
            <a:r>
              <a:rPr lang="en-US" sz="3600" dirty="0" smtClean="0"/>
              <a:t> </a:t>
            </a:r>
            <a:r>
              <a:rPr lang="en-US" sz="3600" dirty="0" err="1" smtClean="0"/>
              <a:t>budžetske</a:t>
            </a:r>
            <a:r>
              <a:rPr lang="en-US" sz="3600" dirty="0" smtClean="0"/>
              <a:t> </a:t>
            </a:r>
            <a:r>
              <a:rPr lang="en-US" sz="3600" dirty="0" err="1" smtClean="0"/>
              <a:t>korisnike</a:t>
            </a:r>
            <a:r>
              <a:rPr lang="en-US" sz="3600" dirty="0" smtClean="0"/>
              <a:t> o </a:t>
            </a:r>
            <a:r>
              <a:rPr lang="en-US" sz="3600" dirty="0" err="1" smtClean="0"/>
              <a:t>odobrenim</a:t>
            </a:r>
            <a:r>
              <a:rPr lang="en-US" sz="3600" dirty="0" smtClean="0"/>
              <a:t> </a:t>
            </a:r>
            <a:r>
              <a:rPr lang="en-US" sz="3600" dirty="0" err="1" smtClean="0"/>
              <a:t>operativnim</a:t>
            </a:r>
            <a:r>
              <a:rPr lang="en-US" sz="3600" dirty="0" smtClean="0"/>
              <a:t> </a:t>
            </a:r>
            <a:r>
              <a:rPr lang="en-US" sz="3600" dirty="0" err="1" smtClean="0"/>
              <a:t>budžetima</a:t>
            </a:r>
            <a:r>
              <a:rPr lang="en-US" sz="3600" dirty="0" smtClean="0"/>
              <a:t>. </a:t>
            </a:r>
            <a:endParaRPr lang="sr-Latn-ME" sz="3600" dirty="0" smtClean="0"/>
          </a:p>
          <a:p>
            <a:pPr algn="just"/>
            <a:r>
              <a:rPr lang="en-US" sz="3600" dirty="0" err="1" smtClean="0"/>
              <a:t>Ministarstvo</a:t>
            </a:r>
            <a:r>
              <a:rPr lang="en-US" sz="3600" dirty="0" smtClean="0"/>
              <a:t> </a:t>
            </a:r>
            <a:r>
              <a:rPr lang="en-US" sz="3600" dirty="0" err="1" smtClean="0"/>
              <a:t>finansija</a:t>
            </a:r>
            <a:r>
              <a:rPr lang="en-US" sz="3600" dirty="0" smtClean="0"/>
              <a:t> </a:t>
            </a:r>
            <a:r>
              <a:rPr lang="en-US" sz="3600" dirty="0" err="1" smtClean="0"/>
              <a:t>i</a:t>
            </a:r>
            <a:r>
              <a:rPr lang="en-US" sz="3600" dirty="0" smtClean="0"/>
              <a:t> </a:t>
            </a:r>
            <a:r>
              <a:rPr lang="en-US" sz="3600" dirty="0" err="1" smtClean="0"/>
              <a:t>trezora</a:t>
            </a:r>
            <a:r>
              <a:rPr lang="en-US" sz="3600" dirty="0" smtClean="0"/>
              <a:t> </a:t>
            </a:r>
            <a:r>
              <a:rPr lang="en-US" sz="3600" dirty="0" err="1" smtClean="0"/>
              <a:t>dostavljat</a:t>
            </a:r>
            <a:r>
              <a:rPr lang="en-US" sz="3600" dirty="0" smtClean="0"/>
              <a:t> </a:t>
            </a:r>
            <a:r>
              <a:rPr lang="en-US" sz="3600" dirty="0" err="1" smtClean="0"/>
              <a:t>će</a:t>
            </a:r>
            <a:r>
              <a:rPr lang="en-US" sz="3600" dirty="0" smtClean="0"/>
              <a:t> </a:t>
            </a:r>
            <a:r>
              <a:rPr lang="en-US" sz="3600" dirty="0" err="1" smtClean="0"/>
              <a:t>mjesečni</a:t>
            </a:r>
            <a:r>
              <a:rPr lang="en-US" sz="3600" dirty="0" smtClean="0"/>
              <a:t> </a:t>
            </a:r>
            <a:r>
              <a:rPr lang="en-US" sz="3600" dirty="0" err="1" smtClean="0"/>
              <a:t>izvještaj</a:t>
            </a:r>
            <a:r>
              <a:rPr lang="en-US" sz="3600" dirty="0" smtClean="0"/>
              <a:t> </a:t>
            </a:r>
            <a:r>
              <a:rPr lang="en-US" sz="3600" dirty="0" err="1" smtClean="0"/>
              <a:t>Vijeću</a:t>
            </a:r>
            <a:r>
              <a:rPr lang="en-US" sz="3600" dirty="0" smtClean="0"/>
              <a:t> </a:t>
            </a:r>
            <a:r>
              <a:rPr lang="en-US" sz="3600" dirty="0" err="1" smtClean="0"/>
              <a:t>ministara</a:t>
            </a:r>
            <a:r>
              <a:rPr lang="en-US" sz="3600" dirty="0" smtClean="0"/>
              <a:t> o </a:t>
            </a:r>
            <a:r>
              <a:rPr lang="en-US" sz="3600" dirty="0" err="1" smtClean="0"/>
              <a:t>svim</a:t>
            </a:r>
            <a:r>
              <a:rPr lang="en-US" sz="3600" dirty="0" smtClean="0"/>
              <a:t> </a:t>
            </a:r>
            <a:r>
              <a:rPr lang="en-US" sz="3600" dirty="0" err="1" smtClean="0"/>
              <a:t>neisplaćenim</a:t>
            </a:r>
            <a:r>
              <a:rPr lang="en-US" sz="3600" dirty="0" smtClean="0"/>
              <a:t> </a:t>
            </a:r>
            <a:r>
              <a:rPr lang="en-US" sz="3600" dirty="0" err="1" smtClean="0"/>
              <a:t>obavezama</a:t>
            </a:r>
            <a:r>
              <a:rPr lang="en-US" sz="3600" dirty="0" smtClean="0"/>
              <a:t>. </a:t>
            </a:r>
            <a:endParaRPr lang="sr-Latn-ME" sz="3600" dirty="0" smtClean="0"/>
          </a:p>
          <a:p>
            <a:pPr algn="just"/>
            <a:endParaRPr lang="en-US" sz="3600" dirty="0"/>
          </a:p>
        </p:txBody>
      </p:sp>
    </p:spTree>
    <p:extLst>
      <p:ext uri="{BB962C8B-B14F-4D97-AF65-F5344CB8AC3E}">
        <p14:creationId xmlns:p14="http://schemas.microsoft.com/office/powerpoint/2010/main" val="393414199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4062" y="900332"/>
            <a:ext cx="10509738" cy="5276631"/>
          </a:xfrm>
        </p:spPr>
        <p:txBody>
          <a:bodyPr>
            <a:normAutofit/>
          </a:bodyPr>
          <a:lstStyle/>
          <a:p>
            <a:pPr algn="just"/>
            <a:r>
              <a:rPr lang="en-US" sz="3600" dirty="0" err="1" smtClean="0"/>
              <a:t>Nakon</a:t>
            </a:r>
            <a:r>
              <a:rPr lang="en-US" sz="3600" dirty="0" smtClean="0"/>
              <a:t> </a:t>
            </a:r>
            <a:r>
              <a:rPr lang="en-US" sz="3600" dirty="0" err="1" smtClean="0"/>
              <a:t>što</a:t>
            </a:r>
            <a:r>
              <a:rPr lang="en-US" sz="3600" dirty="0" smtClean="0"/>
              <a:t> </a:t>
            </a:r>
            <a:r>
              <a:rPr lang="en-US" sz="3600" dirty="0" err="1" smtClean="0"/>
              <a:t>Vijeće</a:t>
            </a:r>
            <a:r>
              <a:rPr lang="en-US" sz="3600" dirty="0" smtClean="0"/>
              <a:t> </a:t>
            </a:r>
            <a:r>
              <a:rPr lang="en-US" sz="3600" dirty="0" err="1" smtClean="0"/>
              <a:t>ministara</a:t>
            </a:r>
            <a:r>
              <a:rPr lang="en-US" sz="3600" dirty="0" smtClean="0"/>
              <a:t>  </a:t>
            </a:r>
            <a:r>
              <a:rPr lang="en-US" sz="3600" dirty="0" err="1" smtClean="0"/>
              <a:t>usvoji</a:t>
            </a:r>
            <a:r>
              <a:rPr lang="en-US" sz="3600" dirty="0" smtClean="0"/>
              <a:t> </a:t>
            </a:r>
            <a:r>
              <a:rPr lang="en-US" sz="3600" dirty="0" err="1" smtClean="0"/>
              <a:t>izvještaj</a:t>
            </a:r>
            <a:r>
              <a:rPr lang="en-US" sz="3600" dirty="0" smtClean="0"/>
              <a:t>, </a:t>
            </a:r>
            <a:r>
              <a:rPr lang="en-US" sz="3600" dirty="0" err="1" smtClean="0"/>
              <a:t>Ministarstvo</a:t>
            </a:r>
            <a:r>
              <a:rPr lang="en-US" sz="3600" dirty="0" smtClean="0"/>
              <a:t> </a:t>
            </a:r>
            <a:r>
              <a:rPr lang="en-US" sz="3600" dirty="0" err="1" smtClean="0"/>
              <a:t>finansija</a:t>
            </a:r>
            <a:r>
              <a:rPr lang="en-US" sz="3600" dirty="0" smtClean="0"/>
              <a:t> </a:t>
            </a:r>
            <a:r>
              <a:rPr lang="en-US" sz="3600" dirty="0" err="1" smtClean="0"/>
              <a:t>i</a:t>
            </a:r>
            <a:r>
              <a:rPr lang="en-US" sz="3600" dirty="0" smtClean="0"/>
              <a:t> </a:t>
            </a:r>
            <a:r>
              <a:rPr lang="en-US" sz="3600" dirty="0" err="1" smtClean="0"/>
              <a:t>trezora</a:t>
            </a:r>
            <a:r>
              <a:rPr lang="en-US" sz="3600" dirty="0" smtClean="0"/>
              <a:t> </a:t>
            </a:r>
            <a:r>
              <a:rPr lang="en-US" sz="3600" dirty="0" err="1" smtClean="0"/>
              <a:t>obustavlja</a:t>
            </a:r>
            <a:r>
              <a:rPr lang="en-US" sz="3600" dirty="0" smtClean="0"/>
              <a:t> </a:t>
            </a:r>
            <a:r>
              <a:rPr lang="en-US" sz="3600" dirty="0" err="1" smtClean="0"/>
              <a:t>plaćanja</a:t>
            </a:r>
            <a:r>
              <a:rPr lang="en-US" sz="3600" dirty="0" smtClean="0"/>
              <a:t> </a:t>
            </a:r>
            <a:r>
              <a:rPr lang="en-US" sz="3600" dirty="0" err="1" smtClean="0"/>
              <a:t>obaveza</a:t>
            </a:r>
            <a:r>
              <a:rPr lang="en-US" sz="3600" dirty="0" smtClean="0"/>
              <a:t> </a:t>
            </a:r>
            <a:r>
              <a:rPr lang="en-US" sz="3600" dirty="0" err="1" smtClean="0"/>
              <a:t>budžetskog</a:t>
            </a:r>
            <a:r>
              <a:rPr lang="en-US" sz="3600" dirty="0" smtClean="0"/>
              <a:t> </a:t>
            </a:r>
            <a:r>
              <a:rPr lang="en-US" sz="3600" dirty="0" err="1" smtClean="0"/>
              <a:t>korisnika</a:t>
            </a:r>
            <a:r>
              <a:rPr lang="en-US" sz="3600" dirty="0" smtClean="0"/>
              <a:t> u </a:t>
            </a:r>
            <a:r>
              <a:rPr lang="en-US" sz="3600" dirty="0" err="1" smtClean="0"/>
              <a:t>visini</a:t>
            </a:r>
            <a:r>
              <a:rPr lang="en-US" sz="3600" dirty="0" smtClean="0"/>
              <a:t> </a:t>
            </a:r>
            <a:r>
              <a:rPr lang="en-US" sz="3600" dirty="0" err="1" smtClean="0"/>
              <a:t>koja</a:t>
            </a:r>
            <a:r>
              <a:rPr lang="en-US" sz="3600" dirty="0" smtClean="0"/>
              <a:t> je </a:t>
            </a:r>
            <a:r>
              <a:rPr lang="en-US" sz="3600" dirty="0" err="1" smtClean="0"/>
              <a:t>dovoljna</a:t>
            </a:r>
            <a:r>
              <a:rPr lang="en-US" sz="3600" dirty="0" smtClean="0"/>
              <a:t> </a:t>
            </a:r>
            <a:r>
              <a:rPr lang="en-US" sz="3600" dirty="0" err="1" smtClean="0"/>
              <a:t>za</a:t>
            </a:r>
            <a:r>
              <a:rPr lang="en-US" sz="3600" dirty="0" smtClean="0"/>
              <a:t> </a:t>
            </a:r>
            <a:r>
              <a:rPr lang="en-US" sz="3600" dirty="0" err="1" smtClean="0"/>
              <a:t>plaćanje</a:t>
            </a:r>
            <a:r>
              <a:rPr lang="en-US" sz="3600" dirty="0" smtClean="0"/>
              <a:t> </a:t>
            </a:r>
            <a:r>
              <a:rPr lang="en-US" sz="3600" dirty="0" err="1" smtClean="0"/>
              <a:t>neizmirenih</a:t>
            </a:r>
            <a:r>
              <a:rPr lang="en-US" sz="3600" dirty="0" smtClean="0"/>
              <a:t> </a:t>
            </a:r>
            <a:r>
              <a:rPr lang="en-US" sz="3600" dirty="0" err="1" smtClean="0"/>
              <a:t>obaveza</a:t>
            </a:r>
            <a:r>
              <a:rPr lang="en-US" sz="3600" dirty="0" smtClean="0"/>
              <a:t> </a:t>
            </a:r>
            <a:r>
              <a:rPr lang="en-US" sz="3600" dirty="0" err="1" smtClean="0"/>
              <a:t>budžetskog</a:t>
            </a:r>
            <a:r>
              <a:rPr lang="en-US" sz="3600" dirty="0" smtClean="0"/>
              <a:t> </a:t>
            </a:r>
            <a:r>
              <a:rPr lang="en-US" sz="3600" dirty="0" err="1" smtClean="0"/>
              <a:t>korisnika</a:t>
            </a:r>
            <a:r>
              <a:rPr lang="en-US" sz="3600" dirty="0" smtClean="0"/>
              <a:t>.</a:t>
            </a:r>
          </a:p>
          <a:p>
            <a:pPr algn="just"/>
            <a:r>
              <a:rPr lang="en-US" sz="3600" dirty="0" err="1" smtClean="0"/>
              <a:t>Realizaciju</a:t>
            </a:r>
            <a:r>
              <a:rPr lang="en-US" sz="3600" dirty="0" smtClean="0"/>
              <a:t> </a:t>
            </a:r>
            <a:r>
              <a:rPr lang="en-US" sz="3600" dirty="0" err="1" smtClean="0"/>
              <a:t>posebnih</a:t>
            </a:r>
            <a:r>
              <a:rPr lang="en-US" sz="3600" dirty="0" smtClean="0"/>
              <a:t> </a:t>
            </a:r>
            <a:r>
              <a:rPr lang="en-US" sz="3600" dirty="0" err="1" smtClean="0"/>
              <a:t>programa</a:t>
            </a:r>
            <a:r>
              <a:rPr lang="en-US" sz="3600" dirty="0" smtClean="0"/>
              <a:t>, </a:t>
            </a:r>
            <a:r>
              <a:rPr lang="en-US" sz="3600" dirty="0" err="1" smtClean="0"/>
              <a:t>koja</a:t>
            </a:r>
            <a:r>
              <a:rPr lang="en-US" sz="3600" dirty="0" smtClean="0"/>
              <a:t> je </a:t>
            </a:r>
            <a:r>
              <a:rPr lang="en-US" sz="3600" dirty="0" err="1" smtClean="0"/>
              <a:t>uslovljena</a:t>
            </a:r>
            <a:r>
              <a:rPr lang="en-US" sz="3600" dirty="0" smtClean="0"/>
              <a:t> </a:t>
            </a:r>
            <a:r>
              <a:rPr lang="en-US" sz="3600" dirty="0" err="1" smtClean="0"/>
              <a:t>ostvarenim</a:t>
            </a:r>
            <a:r>
              <a:rPr lang="en-US" sz="3600" dirty="0" smtClean="0"/>
              <a:t> </a:t>
            </a:r>
            <a:r>
              <a:rPr lang="en-US" sz="3600" dirty="0" err="1" smtClean="0"/>
              <a:t>obimom</a:t>
            </a:r>
            <a:r>
              <a:rPr lang="en-US" sz="3600" dirty="0" smtClean="0"/>
              <a:t> </a:t>
            </a:r>
            <a:r>
              <a:rPr lang="en-US" sz="3600" dirty="0" err="1" smtClean="0"/>
              <a:t>namjenskih</a:t>
            </a:r>
            <a:r>
              <a:rPr lang="en-US" sz="3600" dirty="0" smtClean="0"/>
              <a:t> </a:t>
            </a:r>
            <a:r>
              <a:rPr lang="en-US" sz="3600" dirty="0" err="1" smtClean="0"/>
              <a:t>prihoda</a:t>
            </a:r>
            <a:r>
              <a:rPr lang="en-US" sz="3600" dirty="0" smtClean="0"/>
              <a:t>, </a:t>
            </a:r>
            <a:r>
              <a:rPr lang="en-US" sz="3600" dirty="0" err="1" smtClean="0"/>
              <a:t>usaglašava</a:t>
            </a:r>
            <a:r>
              <a:rPr lang="en-US" sz="3600" dirty="0" smtClean="0"/>
              <a:t> </a:t>
            </a:r>
            <a:r>
              <a:rPr lang="en-US" sz="3600" dirty="0" err="1" smtClean="0"/>
              <a:t>Ministarstvo</a:t>
            </a:r>
            <a:r>
              <a:rPr lang="en-US" sz="3600" dirty="0" smtClean="0"/>
              <a:t> </a:t>
            </a:r>
            <a:r>
              <a:rPr lang="en-US" sz="3600" dirty="0" err="1" smtClean="0"/>
              <a:t>finansija</a:t>
            </a:r>
            <a:r>
              <a:rPr lang="en-US" sz="3600" dirty="0" smtClean="0"/>
              <a:t> </a:t>
            </a:r>
            <a:r>
              <a:rPr lang="en-US" sz="3600" dirty="0" err="1" smtClean="0"/>
              <a:t>i</a:t>
            </a:r>
            <a:r>
              <a:rPr lang="en-US" sz="3600" dirty="0" smtClean="0"/>
              <a:t> </a:t>
            </a:r>
            <a:r>
              <a:rPr lang="en-US" sz="3600" dirty="0" err="1" smtClean="0"/>
              <a:t>trezora</a:t>
            </a:r>
            <a:r>
              <a:rPr lang="en-US" sz="3600" dirty="0" smtClean="0"/>
              <a:t> s </a:t>
            </a:r>
            <a:r>
              <a:rPr lang="en-US" sz="3600" dirty="0" err="1" smtClean="0"/>
              <a:t>budžetskim</a:t>
            </a:r>
            <a:r>
              <a:rPr lang="en-US" sz="3600" dirty="0" smtClean="0"/>
              <a:t> </a:t>
            </a:r>
            <a:r>
              <a:rPr lang="en-US" sz="3600" dirty="0" err="1" smtClean="0"/>
              <a:t>korisnikom</a:t>
            </a:r>
            <a:r>
              <a:rPr lang="en-US" sz="3600" dirty="0" smtClean="0"/>
              <a:t> </a:t>
            </a:r>
            <a:r>
              <a:rPr lang="en-US" sz="3600" dirty="0" err="1" smtClean="0"/>
              <a:t>preko</a:t>
            </a:r>
            <a:r>
              <a:rPr lang="en-US" sz="3600" dirty="0" smtClean="0"/>
              <a:t> </a:t>
            </a:r>
            <a:r>
              <a:rPr lang="en-US" sz="3600" dirty="0" err="1" smtClean="0"/>
              <a:t>koga</a:t>
            </a:r>
            <a:r>
              <a:rPr lang="en-US" sz="3600" dirty="0" smtClean="0"/>
              <a:t> se </a:t>
            </a:r>
            <a:r>
              <a:rPr lang="en-US" sz="3600" dirty="0" err="1" smtClean="0"/>
              <a:t>realizira</a:t>
            </a:r>
            <a:r>
              <a:rPr lang="en-US" sz="3600" dirty="0" smtClean="0"/>
              <a:t> </a:t>
            </a:r>
            <a:r>
              <a:rPr lang="en-US" sz="3600" dirty="0" err="1" smtClean="0"/>
              <a:t>konkretan</a:t>
            </a:r>
            <a:r>
              <a:rPr lang="en-US" sz="3600" dirty="0" smtClean="0"/>
              <a:t> program. </a:t>
            </a:r>
          </a:p>
        </p:txBody>
      </p:sp>
    </p:spTree>
    <p:extLst>
      <p:ext uri="{BB962C8B-B14F-4D97-AF65-F5344CB8AC3E}">
        <p14:creationId xmlns:p14="http://schemas.microsoft.com/office/powerpoint/2010/main" val="25557538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4738" y="745588"/>
            <a:ext cx="10369062" cy="5431375"/>
          </a:xfrm>
        </p:spPr>
        <p:txBody>
          <a:bodyPr>
            <a:normAutofit/>
          </a:bodyPr>
          <a:lstStyle/>
          <a:p>
            <a:pPr algn="just"/>
            <a:r>
              <a:rPr lang="en-US" sz="3600" dirty="0" err="1" smtClean="0"/>
              <a:t>Budžetski</a:t>
            </a:r>
            <a:r>
              <a:rPr lang="en-US" sz="3600" dirty="0" smtClean="0"/>
              <a:t> </a:t>
            </a:r>
            <a:r>
              <a:rPr lang="en-US" sz="3600" dirty="0" err="1" smtClean="0"/>
              <a:t>korisnik</a:t>
            </a:r>
            <a:r>
              <a:rPr lang="en-US" sz="3600" dirty="0" smtClean="0"/>
              <a:t> </a:t>
            </a:r>
            <a:r>
              <a:rPr lang="en-US" sz="3600" dirty="0" err="1" smtClean="0"/>
              <a:t>obavezan</a:t>
            </a:r>
            <a:r>
              <a:rPr lang="en-US" sz="3600" dirty="0" smtClean="0"/>
              <a:t> je </a:t>
            </a:r>
            <a:r>
              <a:rPr lang="en-US" sz="3600" dirty="0" err="1" smtClean="0"/>
              <a:t>utvrditi</a:t>
            </a:r>
            <a:r>
              <a:rPr lang="en-US" sz="3600" dirty="0" smtClean="0"/>
              <a:t> </a:t>
            </a:r>
            <a:r>
              <a:rPr lang="en-US" sz="3600" dirty="0" err="1" smtClean="0"/>
              <a:t>internu</a:t>
            </a:r>
            <a:r>
              <a:rPr lang="en-US" sz="3600" dirty="0" smtClean="0"/>
              <a:t> </a:t>
            </a:r>
            <a:r>
              <a:rPr lang="en-US" sz="3600" dirty="0" err="1" smtClean="0"/>
              <a:t>proceduru</a:t>
            </a:r>
            <a:r>
              <a:rPr lang="en-US" sz="3600" dirty="0" smtClean="0"/>
              <a:t> </a:t>
            </a:r>
            <a:r>
              <a:rPr lang="en-US" sz="3600" dirty="0" err="1" smtClean="0"/>
              <a:t>stvaranja</a:t>
            </a:r>
            <a:r>
              <a:rPr lang="en-US" sz="3600" dirty="0" smtClean="0"/>
              <a:t> </a:t>
            </a:r>
            <a:r>
              <a:rPr lang="en-US" sz="3600" dirty="0" err="1" smtClean="0"/>
              <a:t>obaveza</a:t>
            </a:r>
            <a:r>
              <a:rPr lang="en-US" sz="3600" dirty="0" smtClean="0"/>
              <a:t>. </a:t>
            </a:r>
            <a:endParaRPr lang="sr-Latn-ME" sz="3600" dirty="0" smtClean="0"/>
          </a:p>
          <a:p>
            <a:pPr algn="just"/>
            <a:r>
              <a:rPr lang="en-US" sz="3600" dirty="0" err="1" smtClean="0"/>
              <a:t>Aktom</a:t>
            </a:r>
            <a:r>
              <a:rPr lang="en-US" sz="3600" dirty="0" smtClean="0"/>
              <a:t> se </a:t>
            </a:r>
            <a:r>
              <a:rPr lang="en-US" sz="3600" dirty="0" err="1" smtClean="0"/>
              <a:t>posebnu</a:t>
            </a:r>
            <a:r>
              <a:rPr lang="en-US" sz="3600" dirty="0" smtClean="0"/>
              <a:t> </a:t>
            </a:r>
            <a:r>
              <a:rPr lang="en-US" sz="3600" dirty="0" err="1" smtClean="0"/>
              <a:t>utvrđuju</a:t>
            </a:r>
            <a:r>
              <a:rPr lang="en-US" sz="3600" dirty="0" smtClean="0"/>
              <a:t> </a:t>
            </a:r>
            <a:r>
              <a:rPr lang="en-US" sz="3600" dirty="0" err="1" smtClean="0"/>
              <a:t>postupci</a:t>
            </a:r>
            <a:r>
              <a:rPr lang="en-US" sz="3600" dirty="0" smtClean="0"/>
              <a:t>, procedure </a:t>
            </a:r>
            <a:r>
              <a:rPr lang="en-US" sz="3600" dirty="0" err="1" smtClean="0"/>
              <a:t>i</a:t>
            </a:r>
            <a:r>
              <a:rPr lang="en-US" sz="3600" dirty="0" smtClean="0"/>
              <a:t> </a:t>
            </a:r>
            <a:r>
              <a:rPr lang="en-US" sz="3600" dirty="0" err="1" smtClean="0"/>
              <a:t>odgovorna</a:t>
            </a:r>
            <a:r>
              <a:rPr lang="en-US" sz="3600" dirty="0" smtClean="0"/>
              <a:t> </a:t>
            </a:r>
            <a:r>
              <a:rPr lang="en-US" sz="3600" dirty="0" err="1" smtClean="0"/>
              <a:t>lica</a:t>
            </a:r>
            <a:r>
              <a:rPr lang="en-US" sz="3600" dirty="0" smtClean="0"/>
              <a:t> </a:t>
            </a:r>
            <a:r>
              <a:rPr lang="en-US" sz="3600" dirty="0" err="1" smtClean="0"/>
              <a:t>za</a:t>
            </a:r>
            <a:r>
              <a:rPr lang="en-US" sz="3600" dirty="0" smtClean="0"/>
              <a:t> </a:t>
            </a:r>
            <a:r>
              <a:rPr lang="en-US" sz="3600" dirty="0" err="1" smtClean="0"/>
              <a:t>prijavu</a:t>
            </a:r>
            <a:r>
              <a:rPr lang="en-US" sz="3600" dirty="0" smtClean="0"/>
              <a:t>, </a:t>
            </a:r>
            <a:r>
              <a:rPr lang="en-US" sz="3600" dirty="0" err="1" smtClean="0"/>
              <a:t>unos</a:t>
            </a:r>
            <a:r>
              <a:rPr lang="en-US" sz="3600" dirty="0" smtClean="0"/>
              <a:t> </a:t>
            </a:r>
            <a:r>
              <a:rPr lang="en-US" sz="3600" dirty="0" err="1" smtClean="0"/>
              <a:t>i</a:t>
            </a:r>
            <a:r>
              <a:rPr lang="en-US" sz="3600" dirty="0" smtClean="0"/>
              <a:t> </a:t>
            </a:r>
            <a:r>
              <a:rPr lang="en-US" sz="3600" dirty="0" err="1" smtClean="0"/>
              <a:t>odobravanje</a:t>
            </a:r>
            <a:r>
              <a:rPr lang="en-US" sz="3600" dirty="0" smtClean="0"/>
              <a:t> </a:t>
            </a:r>
            <a:r>
              <a:rPr lang="en-US" sz="3600" dirty="0" err="1" smtClean="0"/>
              <a:t>obaveza</a:t>
            </a:r>
            <a:r>
              <a:rPr lang="en-US" sz="3600" dirty="0" smtClean="0"/>
              <a:t> </a:t>
            </a:r>
            <a:r>
              <a:rPr lang="en-US" sz="3600" dirty="0" err="1" smtClean="0"/>
              <a:t>budžetskog</a:t>
            </a:r>
            <a:r>
              <a:rPr lang="en-US" sz="3600" dirty="0" smtClean="0"/>
              <a:t> </a:t>
            </a:r>
            <a:r>
              <a:rPr lang="en-US" sz="3600" dirty="0" err="1" smtClean="0"/>
              <a:t>korisnika</a:t>
            </a:r>
            <a:r>
              <a:rPr lang="en-US" sz="3600" dirty="0" smtClean="0"/>
              <a:t> </a:t>
            </a:r>
            <a:r>
              <a:rPr lang="en-US" sz="3600" dirty="0" err="1" smtClean="0"/>
              <a:t>i</a:t>
            </a:r>
            <a:r>
              <a:rPr lang="en-US" sz="3600" dirty="0" smtClean="0"/>
              <a:t> </a:t>
            </a:r>
            <a:r>
              <a:rPr lang="en-US" sz="3600" dirty="0" err="1" smtClean="0"/>
              <a:t>dostavljaju</a:t>
            </a:r>
            <a:r>
              <a:rPr lang="en-US" sz="3600" dirty="0" smtClean="0"/>
              <a:t> se </a:t>
            </a:r>
            <a:r>
              <a:rPr lang="en-US" sz="3600" dirty="0" err="1" smtClean="0"/>
              <a:t>Ministarstvu</a:t>
            </a:r>
            <a:r>
              <a:rPr lang="en-US" sz="3600" dirty="0" smtClean="0"/>
              <a:t> </a:t>
            </a:r>
            <a:r>
              <a:rPr lang="en-US" sz="3600" dirty="0" err="1" smtClean="0"/>
              <a:t>finanasija</a:t>
            </a:r>
            <a:r>
              <a:rPr lang="en-US" sz="3600" dirty="0" smtClean="0"/>
              <a:t> </a:t>
            </a:r>
            <a:r>
              <a:rPr lang="en-US" sz="3600" dirty="0" err="1" smtClean="0"/>
              <a:t>i</a:t>
            </a:r>
            <a:r>
              <a:rPr lang="en-US" sz="3600" dirty="0" smtClean="0"/>
              <a:t> </a:t>
            </a:r>
            <a:r>
              <a:rPr lang="en-US" sz="3600" dirty="0" err="1" smtClean="0"/>
              <a:t>trezora</a:t>
            </a:r>
            <a:r>
              <a:rPr lang="en-US" sz="3600" dirty="0" smtClean="0"/>
              <a:t>.</a:t>
            </a:r>
            <a:endParaRPr lang="sr-Latn-ME" sz="3600" dirty="0" smtClean="0"/>
          </a:p>
          <a:p>
            <a:pPr algn="just"/>
            <a:r>
              <a:rPr lang="en-US" sz="3600" dirty="0" smtClean="0"/>
              <a:t> </a:t>
            </a:r>
            <a:r>
              <a:rPr lang="en-US" sz="3600" dirty="0" err="1" smtClean="0"/>
              <a:t>Obaveze</a:t>
            </a:r>
            <a:r>
              <a:rPr lang="en-US" sz="3600" dirty="0" smtClean="0"/>
              <a:t> </a:t>
            </a:r>
            <a:r>
              <a:rPr lang="en-US" sz="3600" dirty="0" err="1" smtClean="0"/>
              <a:t>za</a:t>
            </a:r>
            <a:r>
              <a:rPr lang="en-US" sz="3600" dirty="0" smtClean="0"/>
              <a:t> </a:t>
            </a:r>
            <a:r>
              <a:rPr lang="en-US" sz="3600" dirty="0" err="1" smtClean="0"/>
              <a:t>rashode</a:t>
            </a:r>
            <a:r>
              <a:rPr lang="en-US" sz="3600" dirty="0" smtClean="0"/>
              <a:t> </a:t>
            </a:r>
            <a:r>
              <a:rPr lang="en-US" sz="3600" dirty="0" err="1" smtClean="0"/>
              <a:t>budžetskih</a:t>
            </a:r>
            <a:r>
              <a:rPr lang="en-US" sz="3600" dirty="0" smtClean="0"/>
              <a:t> </a:t>
            </a:r>
            <a:r>
              <a:rPr lang="en-US" sz="3600" dirty="0" err="1" smtClean="0"/>
              <a:t>korisnika</a:t>
            </a:r>
            <a:r>
              <a:rPr lang="en-US" sz="3600" dirty="0" smtClean="0"/>
              <a:t> </a:t>
            </a:r>
            <a:r>
              <a:rPr lang="en-US" sz="3600" dirty="0" err="1" smtClean="0"/>
              <a:t>evidentiraju</a:t>
            </a:r>
            <a:r>
              <a:rPr lang="en-US" sz="3600" dirty="0" smtClean="0"/>
              <a:t> se </a:t>
            </a:r>
            <a:r>
              <a:rPr lang="en-US" sz="3600" dirty="0" err="1" smtClean="0"/>
              <a:t>prema</a:t>
            </a:r>
            <a:r>
              <a:rPr lang="en-US" sz="3600" dirty="0" smtClean="0"/>
              <a:t> </a:t>
            </a:r>
            <a:r>
              <a:rPr lang="en-US" sz="3600" dirty="0" err="1" smtClean="0"/>
              <a:t>sljedećoj</a:t>
            </a:r>
            <a:r>
              <a:rPr lang="en-US" sz="3600" dirty="0" smtClean="0"/>
              <a:t> </a:t>
            </a:r>
            <a:r>
              <a:rPr lang="en-US" sz="3600" dirty="0" err="1" smtClean="0"/>
              <a:t>klasifikaciji</a:t>
            </a:r>
            <a:r>
              <a:rPr lang="en-US" sz="3600" dirty="0" smtClean="0"/>
              <a:t>:</a:t>
            </a:r>
          </a:p>
          <a:p>
            <a:pPr algn="just"/>
            <a:r>
              <a:rPr lang="bs-Latn-BA" sz="3600" dirty="0" smtClean="0"/>
              <a:t>Zakon o finansiranju institucija BiH (Sl.glasnik br. 61/04)</a:t>
            </a:r>
            <a:endParaRPr lang="en-US" sz="3600" dirty="0" smtClean="0"/>
          </a:p>
          <a:p>
            <a:endParaRPr lang="en-US" dirty="0"/>
          </a:p>
        </p:txBody>
      </p:sp>
    </p:spTree>
    <p:extLst>
      <p:ext uri="{BB962C8B-B14F-4D97-AF65-F5344CB8AC3E}">
        <p14:creationId xmlns:p14="http://schemas.microsoft.com/office/powerpoint/2010/main" val="63639021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8806" y="759655"/>
            <a:ext cx="10354994" cy="5417308"/>
          </a:xfrm>
        </p:spPr>
        <p:txBody>
          <a:bodyPr/>
          <a:lstStyle/>
          <a:p>
            <a:pPr algn="just"/>
            <a:r>
              <a:rPr lang="en-US" sz="3600" dirty="0" err="1" smtClean="0"/>
              <a:t>Budžetski</a:t>
            </a:r>
            <a:r>
              <a:rPr lang="en-US" sz="3600" dirty="0" smtClean="0"/>
              <a:t> </a:t>
            </a:r>
            <a:r>
              <a:rPr lang="en-US" sz="3600" dirty="0" err="1" smtClean="0"/>
              <a:t>korisnik</a:t>
            </a:r>
            <a:r>
              <a:rPr lang="en-US" sz="3600" dirty="0" smtClean="0"/>
              <a:t> </a:t>
            </a:r>
            <a:r>
              <a:rPr lang="en-US" sz="3600" dirty="0" err="1" smtClean="0"/>
              <a:t>obavezan</a:t>
            </a:r>
            <a:r>
              <a:rPr lang="en-US" sz="3600" dirty="0" smtClean="0"/>
              <a:t> je </a:t>
            </a:r>
            <a:r>
              <a:rPr lang="en-US" sz="3600" dirty="0" err="1" smtClean="0"/>
              <a:t>utvrditi</a:t>
            </a:r>
            <a:r>
              <a:rPr lang="en-US" sz="3600" dirty="0" smtClean="0"/>
              <a:t> </a:t>
            </a:r>
            <a:r>
              <a:rPr lang="en-US" sz="3600" dirty="0" err="1" smtClean="0"/>
              <a:t>internu</a:t>
            </a:r>
            <a:r>
              <a:rPr lang="en-US" sz="3600" dirty="0" smtClean="0"/>
              <a:t> </a:t>
            </a:r>
            <a:r>
              <a:rPr lang="en-US" sz="3600" dirty="0" err="1" smtClean="0"/>
              <a:t>proceduru</a:t>
            </a:r>
            <a:r>
              <a:rPr lang="en-US" sz="3600" dirty="0" smtClean="0"/>
              <a:t> </a:t>
            </a:r>
            <a:r>
              <a:rPr lang="en-US" sz="3600" dirty="0" err="1" smtClean="0"/>
              <a:t>stvaranja</a:t>
            </a:r>
            <a:r>
              <a:rPr lang="en-US" sz="3600" dirty="0" smtClean="0"/>
              <a:t> </a:t>
            </a:r>
            <a:r>
              <a:rPr lang="en-US" sz="3600" dirty="0" err="1" smtClean="0"/>
              <a:t>obaveza</a:t>
            </a:r>
            <a:r>
              <a:rPr lang="en-US" sz="3600" dirty="0" smtClean="0"/>
              <a:t>.</a:t>
            </a:r>
            <a:endParaRPr lang="sr-Latn-ME" sz="3600" dirty="0" smtClean="0"/>
          </a:p>
          <a:p>
            <a:pPr algn="just"/>
            <a:r>
              <a:rPr lang="en-US" sz="3600" dirty="0" smtClean="0"/>
              <a:t> </a:t>
            </a:r>
            <a:r>
              <a:rPr lang="en-US" sz="3600" dirty="0" err="1" smtClean="0"/>
              <a:t>Aktom</a:t>
            </a:r>
            <a:r>
              <a:rPr lang="en-US" sz="3600" dirty="0" smtClean="0"/>
              <a:t> se </a:t>
            </a:r>
            <a:r>
              <a:rPr lang="en-US" sz="3600" dirty="0" err="1" smtClean="0"/>
              <a:t>posebnu</a:t>
            </a:r>
            <a:r>
              <a:rPr lang="en-US" sz="3600" dirty="0" smtClean="0"/>
              <a:t> </a:t>
            </a:r>
            <a:r>
              <a:rPr lang="en-US" sz="3600" dirty="0" err="1" smtClean="0"/>
              <a:t>utvrđuju</a:t>
            </a:r>
            <a:r>
              <a:rPr lang="en-US" sz="3600" dirty="0" smtClean="0"/>
              <a:t> </a:t>
            </a:r>
            <a:r>
              <a:rPr lang="en-US" sz="3600" dirty="0" err="1" smtClean="0"/>
              <a:t>postupci</a:t>
            </a:r>
            <a:r>
              <a:rPr lang="en-US" sz="3600" dirty="0" smtClean="0"/>
              <a:t>, procedure </a:t>
            </a:r>
            <a:r>
              <a:rPr lang="en-US" sz="3600" dirty="0" err="1" smtClean="0"/>
              <a:t>i</a:t>
            </a:r>
            <a:r>
              <a:rPr lang="en-US" sz="3600" dirty="0" smtClean="0"/>
              <a:t> </a:t>
            </a:r>
            <a:r>
              <a:rPr lang="en-US" sz="3600" dirty="0" err="1" smtClean="0"/>
              <a:t>odgovorna</a:t>
            </a:r>
            <a:r>
              <a:rPr lang="en-US" sz="3600" dirty="0" smtClean="0"/>
              <a:t> </a:t>
            </a:r>
            <a:r>
              <a:rPr lang="en-US" sz="3600" dirty="0" err="1" smtClean="0"/>
              <a:t>lica</a:t>
            </a:r>
            <a:r>
              <a:rPr lang="en-US" sz="3600" dirty="0" smtClean="0"/>
              <a:t> </a:t>
            </a:r>
            <a:r>
              <a:rPr lang="en-US" sz="3600" dirty="0" err="1" smtClean="0"/>
              <a:t>za</a:t>
            </a:r>
            <a:r>
              <a:rPr lang="en-US" sz="3600" dirty="0" smtClean="0"/>
              <a:t> </a:t>
            </a:r>
            <a:r>
              <a:rPr lang="en-US" sz="3600" dirty="0" err="1" smtClean="0"/>
              <a:t>prijavu</a:t>
            </a:r>
            <a:r>
              <a:rPr lang="en-US" sz="3600" dirty="0" smtClean="0"/>
              <a:t>, </a:t>
            </a:r>
            <a:r>
              <a:rPr lang="en-US" sz="3600" dirty="0" err="1" smtClean="0"/>
              <a:t>unos</a:t>
            </a:r>
            <a:r>
              <a:rPr lang="en-US" sz="3600" dirty="0" smtClean="0"/>
              <a:t> </a:t>
            </a:r>
            <a:r>
              <a:rPr lang="en-US" sz="3600" dirty="0" err="1" smtClean="0"/>
              <a:t>i</a:t>
            </a:r>
            <a:r>
              <a:rPr lang="en-US" sz="3600" dirty="0" smtClean="0"/>
              <a:t> </a:t>
            </a:r>
            <a:r>
              <a:rPr lang="en-US" sz="3600" dirty="0" err="1" smtClean="0"/>
              <a:t>odobravanje</a:t>
            </a:r>
            <a:r>
              <a:rPr lang="en-US" sz="3600" dirty="0" smtClean="0"/>
              <a:t> </a:t>
            </a:r>
            <a:r>
              <a:rPr lang="en-US" sz="3600" dirty="0" err="1" smtClean="0"/>
              <a:t>obaveza</a:t>
            </a:r>
            <a:r>
              <a:rPr lang="en-US" sz="3600" dirty="0" smtClean="0"/>
              <a:t> </a:t>
            </a:r>
            <a:r>
              <a:rPr lang="en-US" sz="3600" dirty="0" err="1" smtClean="0"/>
              <a:t>budžetskog</a:t>
            </a:r>
            <a:r>
              <a:rPr lang="en-US" sz="3600" dirty="0" smtClean="0"/>
              <a:t> </a:t>
            </a:r>
            <a:r>
              <a:rPr lang="en-US" sz="3600" dirty="0" err="1" smtClean="0"/>
              <a:t>korisnika</a:t>
            </a:r>
            <a:r>
              <a:rPr lang="en-US" sz="3600" dirty="0" smtClean="0"/>
              <a:t> </a:t>
            </a:r>
            <a:r>
              <a:rPr lang="en-US" sz="3600" dirty="0" err="1" smtClean="0"/>
              <a:t>i</a:t>
            </a:r>
            <a:r>
              <a:rPr lang="en-US" sz="3600" dirty="0" smtClean="0"/>
              <a:t> </a:t>
            </a:r>
            <a:r>
              <a:rPr lang="en-US" sz="3600" dirty="0" err="1" smtClean="0"/>
              <a:t>dostavljaju</a:t>
            </a:r>
            <a:r>
              <a:rPr lang="en-US" sz="3600" dirty="0" smtClean="0"/>
              <a:t> se </a:t>
            </a:r>
            <a:r>
              <a:rPr lang="en-US" sz="3600" dirty="0" err="1" smtClean="0"/>
              <a:t>Ministarstvu</a:t>
            </a:r>
            <a:r>
              <a:rPr lang="en-US" sz="3600" dirty="0" smtClean="0"/>
              <a:t> </a:t>
            </a:r>
            <a:r>
              <a:rPr lang="en-US" sz="3600" dirty="0" err="1" smtClean="0"/>
              <a:t>finanasija</a:t>
            </a:r>
            <a:r>
              <a:rPr lang="en-US" sz="3600" dirty="0" smtClean="0"/>
              <a:t> </a:t>
            </a:r>
            <a:r>
              <a:rPr lang="en-US" sz="3600" dirty="0" err="1" smtClean="0"/>
              <a:t>i</a:t>
            </a:r>
            <a:r>
              <a:rPr lang="en-US" sz="3600" dirty="0" smtClean="0"/>
              <a:t> </a:t>
            </a:r>
            <a:r>
              <a:rPr lang="en-US" sz="3600" dirty="0" err="1" smtClean="0"/>
              <a:t>trezora</a:t>
            </a:r>
            <a:r>
              <a:rPr lang="en-US" sz="3600" dirty="0" smtClean="0"/>
              <a:t>.</a:t>
            </a:r>
            <a:endParaRPr lang="sr-Latn-ME" sz="3600" dirty="0" smtClean="0"/>
          </a:p>
          <a:p>
            <a:pPr algn="just"/>
            <a:r>
              <a:rPr lang="en-US" sz="3600" dirty="0" smtClean="0"/>
              <a:t> </a:t>
            </a:r>
            <a:r>
              <a:rPr lang="en-US" sz="3600" dirty="0" err="1" smtClean="0"/>
              <a:t>Obaveze</a:t>
            </a:r>
            <a:r>
              <a:rPr lang="en-US" sz="3600" dirty="0" smtClean="0"/>
              <a:t> </a:t>
            </a:r>
            <a:r>
              <a:rPr lang="en-US" sz="3600" dirty="0" err="1" smtClean="0"/>
              <a:t>za</a:t>
            </a:r>
            <a:r>
              <a:rPr lang="en-US" sz="3600" dirty="0" smtClean="0"/>
              <a:t> </a:t>
            </a:r>
            <a:r>
              <a:rPr lang="en-US" sz="3600" dirty="0" err="1" smtClean="0"/>
              <a:t>rashode</a:t>
            </a:r>
            <a:r>
              <a:rPr lang="en-US" sz="3600" dirty="0" smtClean="0"/>
              <a:t> </a:t>
            </a:r>
            <a:r>
              <a:rPr lang="en-US" sz="3600" dirty="0" err="1" smtClean="0"/>
              <a:t>budžetskih</a:t>
            </a:r>
            <a:r>
              <a:rPr lang="en-US" sz="3600" dirty="0" smtClean="0"/>
              <a:t> </a:t>
            </a:r>
            <a:r>
              <a:rPr lang="en-US" sz="3600" dirty="0" err="1" smtClean="0"/>
              <a:t>korisnika</a:t>
            </a:r>
            <a:r>
              <a:rPr lang="en-US" sz="3600" dirty="0" smtClean="0"/>
              <a:t> </a:t>
            </a:r>
            <a:r>
              <a:rPr lang="en-US" sz="3600" dirty="0" err="1" smtClean="0"/>
              <a:t>evidentiraju</a:t>
            </a:r>
            <a:r>
              <a:rPr lang="en-US" sz="3600" dirty="0" smtClean="0"/>
              <a:t> se </a:t>
            </a:r>
            <a:r>
              <a:rPr lang="en-US" sz="3600" dirty="0" err="1" smtClean="0"/>
              <a:t>prema</a:t>
            </a:r>
            <a:r>
              <a:rPr lang="en-US" sz="3600" dirty="0" smtClean="0"/>
              <a:t> </a:t>
            </a:r>
            <a:r>
              <a:rPr lang="en-US" sz="3600" dirty="0" err="1" smtClean="0"/>
              <a:t>sljedećoj</a:t>
            </a:r>
            <a:r>
              <a:rPr lang="en-US" sz="3600" dirty="0" smtClean="0"/>
              <a:t> </a:t>
            </a:r>
            <a:r>
              <a:rPr lang="en-US" sz="3600" dirty="0" err="1" smtClean="0"/>
              <a:t>klasifikaciji</a:t>
            </a:r>
            <a:r>
              <a:rPr lang="en-US" sz="3600" dirty="0" smtClean="0"/>
              <a:t>:</a:t>
            </a:r>
          </a:p>
          <a:p>
            <a:pPr algn="just"/>
            <a:r>
              <a:rPr lang="bs-Latn-BA" sz="3600" dirty="0" smtClean="0"/>
              <a:t>Zakon o finansiranju institucija BiH (Sl.glasnik br. 61/04)</a:t>
            </a:r>
            <a:endParaRPr lang="en-US" sz="3600" dirty="0" smtClean="0"/>
          </a:p>
          <a:p>
            <a:endParaRPr lang="en-US" dirty="0"/>
          </a:p>
        </p:txBody>
      </p:sp>
    </p:spTree>
    <p:extLst>
      <p:ext uri="{BB962C8B-B14F-4D97-AF65-F5344CB8AC3E}">
        <p14:creationId xmlns:p14="http://schemas.microsoft.com/office/powerpoint/2010/main" val="154031200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5588" y="714277"/>
            <a:ext cx="10650415" cy="5841268"/>
          </a:xfrm>
        </p:spPr>
        <p:txBody>
          <a:bodyPr>
            <a:noAutofit/>
          </a:bodyPr>
          <a:lstStyle/>
          <a:p>
            <a:pPr lvl="0" algn="just"/>
            <a:r>
              <a:rPr lang="en-US" sz="3200" dirty="0" err="1"/>
              <a:t>Plaće</a:t>
            </a:r>
            <a:r>
              <a:rPr lang="en-US" sz="3200" dirty="0"/>
              <a:t> </a:t>
            </a:r>
            <a:r>
              <a:rPr lang="en-US" sz="3200" dirty="0" err="1"/>
              <a:t>i</a:t>
            </a:r>
            <a:r>
              <a:rPr lang="en-US" sz="3200" dirty="0"/>
              <a:t> </a:t>
            </a:r>
            <a:r>
              <a:rPr lang="en-US" sz="3200" dirty="0" err="1"/>
              <a:t>naknade</a:t>
            </a:r>
            <a:r>
              <a:rPr lang="en-US" sz="3200" dirty="0"/>
              <a:t> </a:t>
            </a:r>
            <a:r>
              <a:rPr lang="en-US" sz="3200" dirty="0" err="1"/>
              <a:t>plaća</a:t>
            </a:r>
            <a:r>
              <a:rPr lang="en-US" sz="3200" dirty="0"/>
              <a:t>,</a:t>
            </a:r>
          </a:p>
          <a:p>
            <a:pPr lvl="0" algn="just"/>
            <a:r>
              <a:rPr lang="en-US" sz="3200" dirty="0" err="1"/>
              <a:t>Materijalni</a:t>
            </a:r>
            <a:r>
              <a:rPr lang="en-US" sz="3200" dirty="0"/>
              <a:t> </a:t>
            </a:r>
            <a:r>
              <a:rPr lang="en-US" sz="3200" dirty="0" err="1"/>
              <a:t>izdatak</a:t>
            </a:r>
            <a:r>
              <a:rPr lang="en-US" sz="3200" dirty="0"/>
              <a:t> </a:t>
            </a:r>
            <a:r>
              <a:rPr lang="en-US" sz="3200" dirty="0" err="1"/>
              <a:t>specificiran</a:t>
            </a:r>
            <a:r>
              <a:rPr lang="en-US" sz="3200" dirty="0"/>
              <a:t> </a:t>
            </a:r>
            <a:r>
              <a:rPr lang="en-US" sz="3200" dirty="0" err="1"/>
              <a:t>po</a:t>
            </a:r>
            <a:r>
              <a:rPr lang="en-US" sz="3200" dirty="0"/>
              <a:t> </a:t>
            </a:r>
            <a:r>
              <a:rPr lang="en-US" sz="3200" dirty="0" err="1"/>
              <a:t>analitičkim</a:t>
            </a:r>
            <a:r>
              <a:rPr lang="en-US" sz="3200" dirty="0"/>
              <a:t> </a:t>
            </a:r>
            <a:r>
              <a:rPr lang="en-US" sz="3200" dirty="0" err="1"/>
              <a:t>kontima</a:t>
            </a:r>
            <a:r>
              <a:rPr lang="en-US" sz="3200" dirty="0"/>
              <a:t>,</a:t>
            </a:r>
          </a:p>
          <a:p>
            <a:pPr lvl="0" algn="just"/>
            <a:r>
              <a:rPr lang="en-US" sz="3200" dirty="0" err="1"/>
              <a:t>Kapitalni</a:t>
            </a:r>
            <a:r>
              <a:rPr lang="en-US" sz="3200" dirty="0"/>
              <a:t> </a:t>
            </a:r>
            <a:r>
              <a:rPr lang="en-US" sz="3200" dirty="0" err="1"/>
              <a:t>izdatak</a:t>
            </a:r>
            <a:r>
              <a:rPr lang="en-US" sz="3200" dirty="0"/>
              <a:t>,</a:t>
            </a:r>
          </a:p>
          <a:p>
            <a:pPr lvl="0" algn="just"/>
            <a:r>
              <a:rPr lang="en-US" sz="3200" dirty="0"/>
              <a:t>Program </a:t>
            </a:r>
            <a:r>
              <a:rPr lang="en-US" sz="3200" dirty="0" err="1"/>
              <a:t>posebene</a:t>
            </a:r>
            <a:r>
              <a:rPr lang="en-US" sz="3200" dirty="0"/>
              <a:t> </a:t>
            </a:r>
            <a:r>
              <a:rPr lang="en-US" sz="3200" dirty="0" err="1"/>
              <a:t>namjene</a:t>
            </a:r>
            <a:r>
              <a:rPr lang="en-US" sz="3200" dirty="0"/>
              <a:t>,</a:t>
            </a:r>
          </a:p>
          <a:p>
            <a:pPr lvl="0" algn="just"/>
            <a:r>
              <a:rPr lang="en-US" sz="3200" dirty="0" err="1"/>
              <a:t>Tekući</a:t>
            </a:r>
            <a:r>
              <a:rPr lang="en-US" sz="3200" dirty="0"/>
              <a:t> </a:t>
            </a:r>
            <a:r>
              <a:rPr lang="en-US" sz="3200" dirty="0" err="1"/>
              <a:t>grantovi</a:t>
            </a:r>
            <a:r>
              <a:rPr lang="en-US" sz="3200" dirty="0"/>
              <a:t>,</a:t>
            </a:r>
          </a:p>
          <a:p>
            <a:pPr lvl="0" algn="just"/>
            <a:r>
              <a:rPr lang="en-US" sz="3200" dirty="0" err="1"/>
              <a:t>Odobreni</a:t>
            </a:r>
            <a:r>
              <a:rPr lang="en-US" sz="3200" dirty="0"/>
              <a:t> transfer </a:t>
            </a:r>
            <a:r>
              <a:rPr lang="en-US" sz="3200" dirty="0" err="1"/>
              <a:t>iz</a:t>
            </a:r>
            <a:r>
              <a:rPr lang="en-US" sz="3200" dirty="0"/>
              <a:t> </a:t>
            </a:r>
            <a:r>
              <a:rPr lang="en-US" sz="3200" dirty="0" err="1"/>
              <a:t>budžetske</a:t>
            </a:r>
            <a:r>
              <a:rPr lang="en-US" sz="3200" dirty="0"/>
              <a:t> </a:t>
            </a:r>
            <a:r>
              <a:rPr lang="en-US" sz="3200" dirty="0" err="1"/>
              <a:t>rezerve</a:t>
            </a:r>
            <a:r>
              <a:rPr lang="en-US" sz="3200" dirty="0" smtClean="0"/>
              <a:t>.</a:t>
            </a:r>
            <a:endParaRPr lang="en-US" sz="3200" dirty="0"/>
          </a:p>
          <a:p>
            <a:pPr marL="0" indent="0" algn="just">
              <a:buNone/>
            </a:pPr>
            <a:r>
              <a:rPr lang="en-US" sz="3200" b="1" dirty="0" smtClean="0"/>
              <a:t> </a:t>
            </a:r>
            <a:r>
              <a:rPr lang="en-US" sz="3200" b="1" dirty="0" err="1"/>
              <a:t>Prestruktuiranje</a:t>
            </a:r>
            <a:r>
              <a:rPr lang="en-US" sz="3200" b="1" dirty="0"/>
              <a:t> </a:t>
            </a:r>
            <a:r>
              <a:rPr lang="en-US" sz="3200" b="1" dirty="0" err="1"/>
              <a:t>i</a:t>
            </a:r>
            <a:r>
              <a:rPr lang="en-US" sz="3200" b="1" dirty="0"/>
              <a:t> </a:t>
            </a:r>
            <a:r>
              <a:rPr lang="en-US" sz="3200" b="1" dirty="0" err="1" smtClean="0"/>
              <a:t>preraspodjela</a:t>
            </a:r>
            <a:endParaRPr lang="en-US" sz="3200" dirty="0"/>
          </a:p>
          <a:p>
            <a:pPr algn="just"/>
            <a:r>
              <a:rPr lang="en-US" sz="3200" dirty="0" err="1"/>
              <a:t>Budžeski</a:t>
            </a:r>
            <a:r>
              <a:rPr lang="en-US" sz="3200" dirty="0"/>
              <a:t> </a:t>
            </a:r>
            <a:r>
              <a:rPr lang="en-US" sz="3200" dirty="0" err="1"/>
              <a:t>korisnici</a:t>
            </a:r>
            <a:r>
              <a:rPr lang="en-US" sz="3200" dirty="0"/>
              <a:t> </a:t>
            </a:r>
            <a:r>
              <a:rPr lang="en-US" sz="3200" dirty="0" err="1"/>
              <a:t>su</a:t>
            </a:r>
            <a:r>
              <a:rPr lang="en-US" sz="3200" dirty="0"/>
              <a:t> </a:t>
            </a:r>
            <a:r>
              <a:rPr lang="en-US" sz="3200" dirty="0" err="1"/>
              <a:t>obavezni</a:t>
            </a:r>
            <a:r>
              <a:rPr lang="en-US" sz="3200" dirty="0"/>
              <a:t> </a:t>
            </a:r>
            <a:r>
              <a:rPr lang="en-US" sz="3200" dirty="0" err="1"/>
              <a:t>podnijeti</a:t>
            </a:r>
            <a:r>
              <a:rPr lang="en-US" sz="3200" dirty="0"/>
              <a:t> </a:t>
            </a:r>
            <a:r>
              <a:rPr lang="en-US" sz="3200" dirty="0" err="1"/>
              <a:t>pismeni</a:t>
            </a:r>
            <a:r>
              <a:rPr lang="en-US" sz="3200" dirty="0"/>
              <a:t> </a:t>
            </a:r>
            <a:r>
              <a:rPr lang="en-US" sz="3200" dirty="0" err="1"/>
              <a:t>zahtjev</a:t>
            </a:r>
            <a:r>
              <a:rPr lang="en-US" sz="3200" dirty="0"/>
              <a:t> </a:t>
            </a:r>
            <a:r>
              <a:rPr lang="en-US" sz="3200" dirty="0" err="1"/>
              <a:t>za</a:t>
            </a:r>
            <a:r>
              <a:rPr lang="en-US" sz="3200" dirty="0"/>
              <a:t> </a:t>
            </a:r>
            <a:r>
              <a:rPr lang="en-US" sz="3200" dirty="0" err="1"/>
              <a:t>prestruktuiranje</a:t>
            </a:r>
            <a:r>
              <a:rPr lang="en-US" sz="3200" dirty="0"/>
              <a:t> </a:t>
            </a:r>
            <a:r>
              <a:rPr lang="en-US" sz="3200" dirty="0" err="1"/>
              <a:t>rashoda</a:t>
            </a:r>
            <a:r>
              <a:rPr lang="en-US" sz="3200" dirty="0"/>
              <a:t> </a:t>
            </a:r>
            <a:r>
              <a:rPr lang="en-US" sz="3200" dirty="0" err="1"/>
              <a:t>Ministarstvu</a:t>
            </a:r>
            <a:r>
              <a:rPr lang="en-US" sz="3200" dirty="0"/>
              <a:t> </a:t>
            </a:r>
            <a:r>
              <a:rPr lang="en-US" sz="3200" dirty="0" err="1"/>
              <a:t>finansija</a:t>
            </a:r>
            <a:r>
              <a:rPr lang="en-US" sz="3200" dirty="0"/>
              <a:t> </a:t>
            </a:r>
            <a:r>
              <a:rPr lang="en-US" sz="3200" dirty="0" err="1"/>
              <a:t>i</a:t>
            </a:r>
            <a:r>
              <a:rPr lang="en-US" sz="3200" dirty="0"/>
              <a:t> </a:t>
            </a:r>
            <a:r>
              <a:rPr lang="en-US" sz="3200" dirty="0" err="1"/>
              <a:t>trezora</a:t>
            </a:r>
            <a:r>
              <a:rPr lang="en-US" sz="3200" dirty="0"/>
              <a:t> </a:t>
            </a:r>
            <a:r>
              <a:rPr lang="en-US" sz="3200" dirty="0" err="1"/>
              <a:t>koji</a:t>
            </a:r>
            <a:r>
              <a:rPr lang="en-US" sz="3200" dirty="0"/>
              <a:t> </a:t>
            </a:r>
            <a:r>
              <a:rPr lang="en-US" sz="3200" dirty="0" err="1"/>
              <a:t>donosi</a:t>
            </a:r>
            <a:r>
              <a:rPr lang="en-US" sz="3200" dirty="0"/>
              <a:t> </a:t>
            </a:r>
            <a:r>
              <a:rPr lang="en-US" sz="3200" dirty="0" err="1"/>
              <a:t>odluku</a:t>
            </a:r>
            <a:r>
              <a:rPr lang="en-US" sz="3200" dirty="0"/>
              <a:t>, s </a:t>
            </a:r>
            <a:r>
              <a:rPr lang="en-US" sz="3200" dirty="0" err="1"/>
              <a:t>tim</a:t>
            </a:r>
            <a:r>
              <a:rPr lang="en-US" sz="3200" dirty="0"/>
              <a:t> da se </a:t>
            </a:r>
            <a:r>
              <a:rPr lang="en-US" sz="3200" dirty="0" err="1"/>
              <a:t>uzima</a:t>
            </a:r>
            <a:r>
              <a:rPr lang="en-US" sz="3200" dirty="0"/>
              <a:t> u </a:t>
            </a:r>
            <a:r>
              <a:rPr lang="en-US" sz="3200" dirty="0" err="1"/>
              <a:t>obzir</a:t>
            </a:r>
            <a:r>
              <a:rPr lang="en-US" sz="3200" dirty="0"/>
              <a:t> da se ne </a:t>
            </a:r>
          </a:p>
        </p:txBody>
      </p:sp>
    </p:spTree>
    <p:extLst>
      <p:ext uri="{BB962C8B-B14F-4D97-AF65-F5344CB8AC3E}">
        <p14:creationId xmlns:p14="http://schemas.microsoft.com/office/powerpoint/2010/main" val="172037096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86264" y="562708"/>
            <a:ext cx="10467535" cy="5614255"/>
          </a:xfrm>
        </p:spPr>
        <p:txBody>
          <a:bodyPr>
            <a:normAutofit fontScale="92500"/>
          </a:bodyPr>
          <a:lstStyle/>
          <a:p>
            <a:pPr algn="just"/>
            <a:r>
              <a:rPr lang="en-US" sz="3600" dirty="0" err="1"/>
              <a:t>može</a:t>
            </a:r>
            <a:r>
              <a:rPr lang="en-US" sz="3600" dirty="0"/>
              <a:t> </a:t>
            </a:r>
            <a:r>
              <a:rPr lang="en-US" sz="3600" dirty="0" err="1"/>
              <a:t>odobriti</a:t>
            </a:r>
            <a:r>
              <a:rPr lang="en-US" sz="3600" dirty="0"/>
              <a:t> </a:t>
            </a:r>
            <a:r>
              <a:rPr lang="en-US" sz="3600" dirty="0" err="1"/>
              <a:t>prestrukturiranje</a:t>
            </a:r>
            <a:r>
              <a:rPr lang="en-US" sz="3600" dirty="0"/>
              <a:t> </a:t>
            </a:r>
            <a:r>
              <a:rPr lang="en-US" sz="3600" dirty="0" err="1"/>
              <a:t>tekućih</a:t>
            </a:r>
            <a:r>
              <a:rPr lang="en-US" sz="3600" dirty="0"/>
              <a:t> </a:t>
            </a:r>
            <a:r>
              <a:rPr lang="en-US" sz="3600" dirty="0" err="1"/>
              <a:t>izdataka</a:t>
            </a:r>
            <a:r>
              <a:rPr lang="en-US" sz="3600" dirty="0"/>
              <a:t> </a:t>
            </a:r>
            <a:r>
              <a:rPr lang="en-US" sz="3600" dirty="0" err="1"/>
              <a:t>koje</a:t>
            </a:r>
            <a:r>
              <a:rPr lang="en-US" sz="3600" dirty="0"/>
              <a:t> bi </a:t>
            </a:r>
            <a:r>
              <a:rPr lang="en-US" sz="3600" dirty="0" err="1"/>
              <a:t>rezultiralo</a:t>
            </a:r>
            <a:r>
              <a:rPr lang="en-US" sz="3600" dirty="0"/>
              <a:t> </a:t>
            </a:r>
            <a:r>
              <a:rPr lang="en-US" sz="3600" dirty="0" err="1"/>
              <a:t>povećanjem</a:t>
            </a:r>
            <a:r>
              <a:rPr lang="en-US" sz="3600" dirty="0"/>
              <a:t> </a:t>
            </a:r>
            <a:r>
              <a:rPr lang="en-US" sz="3600" dirty="0" err="1"/>
              <a:t>plaća</a:t>
            </a:r>
            <a:r>
              <a:rPr lang="en-US" sz="3600" dirty="0"/>
              <a:t> </a:t>
            </a:r>
            <a:r>
              <a:rPr lang="en-US" sz="3600" dirty="0" err="1"/>
              <a:t>iznad</a:t>
            </a:r>
            <a:r>
              <a:rPr lang="en-US" sz="3600" dirty="0"/>
              <a:t> </a:t>
            </a:r>
            <a:r>
              <a:rPr lang="en-US" sz="3600" dirty="0" err="1"/>
              <a:t>osnove</a:t>
            </a:r>
            <a:r>
              <a:rPr lang="en-US" sz="3600" dirty="0"/>
              <a:t> </a:t>
            </a:r>
            <a:r>
              <a:rPr lang="en-US" sz="3600" dirty="0" err="1"/>
              <a:t>koju</a:t>
            </a:r>
            <a:r>
              <a:rPr lang="en-US" sz="3600" dirty="0"/>
              <a:t> </a:t>
            </a:r>
            <a:r>
              <a:rPr lang="en-US" sz="3600" dirty="0" err="1"/>
              <a:t>utvrđuje</a:t>
            </a:r>
            <a:r>
              <a:rPr lang="en-US" sz="3600" dirty="0"/>
              <a:t> </a:t>
            </a:r>
            <a:r>
              <a:rPr lang="en-US" sz="3600" dirty="0" err="1"/>
              <a:t>Vijeće</a:t>
            </a:r>
            <a:r>
              <a:rPr lang="en-US" sz="3600" dirty="0"/>
              <a:t> </a:t>
            </a:r>
            <a:r>
              <a:rPr lang="en-US" sz="3600" dirty="0" err="1"/>
              <a:t>ministara</a:t>
            </a:r>
            <a:r>
              <a:rPr lang="en-US" sz="3600" dirty="0"/>
              <a:t> </a:t>
            </a:r>
            <a:r>
              <a:rPr lang="en-US" sz="3600" dirty="0" err="1"/>
              <a:t>BiH</a:t>
            </a:r>
            <a:r>
              <a:rPr lang="en-US" sz="3600" dirty="0"/>
              <a:t>. </a:t>
            </a:r>
          </a:p>
          <a:p>
            <a:pPr algn="just"/>
            <a:r>
              <a:rPr lang="en-US" sz="3600" dirty="0" err="1"/>
              <a:t>Također</a:t>
            </a:r>
            <a:r>
              <a:rPr lang="en-US" sz="3600" dirty="0"/>
              <a:t> u </a:t>
            </a:r>
            <a:r>
              <a:rPr lang="en-US" sz="3600" dirty="0" err="1"/>
              <a:t>okviru</a:t>
            </a:r>
            <a:r>
              <a:rPr lang="en-US" sz="3600" dirty="0"/>
              <a:t> </a:t>
            </a:r>
            <a:r>
              <a:rPr lang="en-US" sz="3600" dirty="0" err="1"/>
              <a:t>budžeta</a:t>
            </a:r>
            <a:r>
              <a:rPr lang="en-US" sz="3600" dirty="0"/>
              <a:t> </a:t>
            </a:r>
            <a:r>
              <a:rPr lang="en-US" sz="3600" dirty="0" err="1"/>
              <a:t>sredstva</a:t>
            </a:r>
            <a:r>
              <a:rPr lang="en-US" sz="3600" dirty="0"/>
              <a:t> </a:t>
            </a:r>
            <a:r>
              <a:rPr lang="en-US" sz="3600" dirty="0" err="1"/>
              <a:t>između</a:t>
            </a:r>
            <a:r>
              <a:rPr lang="en-US" sz="3600" dirty="0"/>
              <a:t> </a:t>
            </a:r>
            <a:r>
              <a:rPr lang="en-US" sz="3600" dirty="0" err="1"/>
              <a:t>budžetskih</a:t>
            </a:r>
            <a:r>
              <a:rPr lang="en-US" sz="3600" dirty="0"/>
              <a:t> </a:t>
            </a:r>
            <a:r>
              <a:rPr lang="en-US" sz="3600" dirty="0" err="1"/>
              <a:t>korisnika</a:t>
            </a:r>
            <a:r>
              <a:rPr lang="en-US" sz="3600" dirty="0"/>
              <a:t> se ne </a:t>
            </a:r>
            <a:r>
              <a:rPr lang="en-US" sz="3600" dirty="0" err="1"/>
              <a:t>mogu</a:t>
            </a:r>
            <a:r>
              <a:rPr lang="en-US" sz="3600" dirty="0"/>
              <a:t> </a:t>
            </a:r>
            <a:r>
              <a:rPr lang="en-US" sz="3600" dirty="0" err="1"/>
              <a:t>preraspodjeliti</a:t>
            </a:r>
            <a:r>
              <a:rPr lang="en-US" sz="3600" dirty="0"/>
              <a:t> </a:t>
            </a:r>
            <a:r>
              <a:rPr lang="en-US" sz="3600" dirty="0" err="1"/>
              <a:t>osim</a:t>
            </a:r>
            <a:r>
              <a:rPr lang="en-US" sz="3600" dirty="0"/>
              <a:t> u </a:t>
            </a:r>
            <a:r>
              <a:rPr lang="en-US" sz="3600" dirty="0" err="1"/>
              <a:t>izuzetnim</a:t>
            </a:r>
            <a:r>
              <a:rPr lang="en-US" sz="3600" dirty="0"/>
              <a:t> </a:t>
            </a:r>
            <a:r>
              <a:rPr lang="en-US" sz="3600" dirty="0" err="1"/>
              <a:t>slučajevima</a:t>
            </a:r>
            <a:r>
              <a:rPr lang="en-US" sz="3600" dirty="0"/>
              <a:t> </a:t>
            </a:r>
            <a:r>
              <a:rPr lang="en-US" sz="3600" dirty="0" err="1"/>
              <a:t>kada</a:t>
            </a:r>
            <a:r>
              <a:rPr lang="en-US" sz="3600" dirty="0"/>
              <a:t> se </a:t>
            </a:r>
            <a:r>
              <a:rPr lang="en-US" sz="3600" dirty="0" err="1"/>
              <a:t>vrši</a:t>
            </a:r>
            <a:r>
              <a:rPr lang="en-US" sz="3600" dirty="0"/>
              <a:t> </a:t>
            </a:r>
            <a:r>
              <a:rPr lang="en-US" sz="3600" dirty="0" err="1"/>
              <a:t>prijenos</a:t>
            </a:r>
            <a:r>
              <a:rPr lang="en-US" sz="3600" dirty="0"/>
              <a:t> </a:t>
            </a:r>
            <a:r>
              <a:rPr lang="en-US" sz="3600" dirty="0" err="1"/>
              <a:t>nadležnosti</a:t>
            </a:r>
            <a:r>
              <a:rPr lang="en-US" sz="3600" dirty="0"/>
              <a:t> </a:t>
            </a:r>
            <a:r>
              <a:rPr lang="en-US" sz="3600" dirty="0" err="1"/>
              <a:t>ili</a:t>
            </a:r>
            <a:r>
              <a:rPr lang="en-US" sz="3600" dirty="0"/>
              <a:t> </a:t>
            </a:r>
            <a:r>
              <a:rPr lang="en-US" sz="3600" dirty="0" err="1"/>
              <a:t>dijela</a:t>
            </a:r>
            <a:r>
              <a:rPr lang="en-US" sz="3600" dirty="0"/>
              <a:t> </a:t>
            </a:r>
            <a:r>
              <a:rPr lang="en-US" sz="3600" dirty="0" err="1"/>
              <a:t>nadležnosti</a:t>
            </a:r>
            <a:r>
              <a:rPr lang="en-US" sz="3600" dirty="0"/>
              <a:t> s </a:t>
            </a:r>
            <a:r>
              <a:rPr lang="en-US" sz="3600" dirty="0" err="1"/>
              <a:t>jednog</a:t>
            </a:r>
            <a:r>
              <a:rPr lang="en-US" sz="3600" dirty="0"/>
              <a:t> </a:t>
            </a:r>
            <a:r>
              <a:rPr lang="en-US" sz="3600" dirty="0" err="1"/>
              <a:t>na</a:t>
            </a:r>
            <a:r>
              <a:rPr lang="en-US" sz="3600" dirty="0"/>
              <a:t> </a:t>
            </a:r>
            <a:r>
              <a:rPr lang="en-US" sz="3600" dirty="0" err="1"/>
              <a:t>drugog</a:t>
            </a:r>
            <a:r>
              <a:rPr lang="en-US" sz="3600" dirty="0"/>
              <a:t> </a:t>
            </a:r>
            <a:r>
              <a:rPr lang="en-US" sz="3600" dirty="0" err="1"/>
              <a:t>budžetskog</a:t>
            </a:r>
            <a:r>
              <a:rPr lang="en-US" sz="3600" dirty="0"/>
              <a:t> </a:t>
            </a:r>
            <a:r>
              <a:rPr lang="en-US" sz="3600" dirty="0" err="1"/>
              <a:t>korisnika</a:t>
            </a:r>
            <a:r>
              <a:rPr lang="en-US" sz="3600" dirty="0" smtClean="0"/>
              <a:t>.</a:t>
            </a:r>
            <a:endParaRPr lang="sr-Latn-ME" sz="3600" dirty="0" smtClean="0"/>
          </a:p>
          <a:p>
            <a:pPr algn="just"/>
            <a:r>
              <a:rPr lang="en-US" sz="3600" dirty="0" smtClean="0"/>
              <a:t> </a:t>
            </a:r>
            <a:r>
              <a:rPr lang="en-US" sz="3600" dirty="0" err="1"/>
              <a:t>Preraspodjelu</a:t>
            </a:r>
            <a:r>
              <a:rPr lang="en-US" sz="3600" dirty="0"/>
              <a:t> </a:t>
            </a:r>
            <a:r>
              <a:rPr lang="en-US" sz="3600" dirty="0" err="1"/>
              <a:t>sredstava</a:t>
            </a:r>
            <a:r>
              <a:rPr lang="en-US" sz="3600" dirty="0"/>
              <a:t> </a:t>
            </a:r>
            <a:r>
              <a:rPr lang="en-US" sz="3600" dirty="0" err="1"/>
              <a:t>odobrava</a:t>
            </a:r>
            <a:r>
              <a:rPr lang="en-US" sz="3600" dirty="0"/>
              <a:t> </a:t>
            </a:r>
            <a:r>
              <a:rPr lang="en-US" sz="3600" dirty="0" err="1"/>
              <a:t>Vijeće</a:t>
            </a:r>
            <a:r>
              <a:rPr lang="en-US" sz="3600" dirty="0"/>
              <a:t> </a:t>
            </a:r>
            <a:r>
              <a:rPr lang="en-US" sz="3600" dirty="0" err="1"/>
              <a:t>ministara</a:t>
            </a:r>
            <a:r>
              <a:rPr lang="en-US" sz="3600" dirty="0"/>
              <a:t> </a:t>
            </a:r>
            <a:r>
              <a:rPr lang="en-US" sz="3600" dirty="0" err="1"/>
              <a:t>BiH</a:t>
            </a:r>
            <a:r>
              <a:rPr lang="en-US" sz="3600" dirty="0"/>
              <a:t>, </a:t>
            </a:r>
            <a:r>
              <a:rPr lang="en-US" sz="3600" dirty="0" err="1"/>
              <a:t>na</a:t>
            </a:r>
            <a:r>
              <a:rPr lang="en-US" sz="3600" dirty="0"/>
              <a:t> </a:t>
            </a:r>
            <a:r>
              <a:rPr lang="en-US" sz="3600" dirty="0" err="1"/>
              <a:t>osnovu</a:t>
            </a:r>
            <a:r>
              <a:rPr lang="en-US" sz="3600" dirty="0"/>
              <a:t> </a:t>
            </a:r>
            <a:r>
              <a:rPr lang="en-US" sz="3600" dirty="0" err="1"/>
              <a:t>mišljenja</a:t>
            </a:r>
            <a:r>
              <a:rPr lang="en-US" sz="3600" dirty="0"/>
              <a:t> </a:t>
            </a:r>
            <a:r>
              <a:rPr lang="en-US" sz="3600" dirty="0" err="1"/>
              <a:t>Ministarstva</a:t>
            </a:r>
            <a:r>
              <a:rPr lang="en-US" sz="3600" dirty="0"/>
              <a:t> </a:t>
            </a:r>
            <a:r>
              <a:rPr lang="en-US" sz="3600" dirty="0" err="1"/>
              <a:t>finansija</a:t>
            </a:r>
            <a:r>
              <a:rPr lang="en-US" sz="3600" dirty="0"/>
              <a:t> </a:t>
            </a:r>
            <a:r>
              <a:rPr lang="en-US" sz="3600" dirty="0" err="1"/>
              <a:t>i</a:t>
            </a:r>
            <a:r>
              <a:rPr lang="en-US" sz="3600" dirty="0"/>
              <a:t> </a:t>
            </a:r>
            <a:r>
              <a:rPr lang="en-US" sz="3600" dirty="0" err="1"/>
              <a:t>trezora</a:t>
            </a:r>
            <a:r>
              <a:rPr lang="en-US" sz="3600" dirty="0"/>
              <a:t>.</a:t>
            </a:r>
          </a:p>
          <a:p>
            <a:pPr algn="just"/>
            <a:r>
              <a:rPr lang="bs-Latn-BA" sz="3600" dirty="0"/>
              <a:t>Zakon o finansiranju institucija BiH (Sl.glasnik br. 61/04)</a:t>
            </a:r>
            <a:endParaRPr lang="en-US" sz="3600" dirty="0"/>
          </a:p>
          <a:p>
            <a:endParaRPr lang="en-US" dirty="0"/>
          </a:p>
        </p:txBody>
      </p:sp>
    </p:spTree>
    <p:extLst>
      <p:ext uri="{BB962C8B-B14F-4D97-AF65-F5344CB8AC3E}">
        <p14:creationId xmlns:p14="http://schemas.microsoft.com/office/powerpoint/2010/main" val="1638124823"/>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Budžetska</a:t>
            </a:r>
            <a:r>
              <a:rPr lang="en-US" b="1" dirty="0" smtClean="0"/>
              <a:t> </a:t>
            </a:r>
            <a:r>
              <a:rPr lang="en-US" b="1" dirty="0" err="1" smtClean="0"/>
              <a:t>rezerva</a:t>
            </a:r>
            <a:r>
              <a:rPr lang="en-US" b="1" dirty="0" smtClean="0"/>
              <a:t/>
            </a:r>
            <a:br>
              <a:rPr lang="en-US" b="1" dirty="0" smtClean="0"/>
            </a:br>
            <a:endParaRPr lang="en-US" dirty="0"/>
          </a:p>
        </p:txBody>
      </p:sp>
      <p:sp>
        <p:nvSpPr>
          <p:cNvPr id="3" name="Content Placeholder 2"/>
          <p:cNvSpPr>
            <a:spLocks noGrp="1"/>
          </p:cNvSpPr>
          <p:nvPr>
            <p:ph idx="1"/>
          </p:nvPr>
        </p:nvSpPr>
        <p:spPr>
          <a:xfrm>
            <a:off x="838200" y="1223889"/>
            <a:ext cx="10515600" cy="4953074"/>
          </a:xfrm>
        </p:spPr>
        <p:txBody>
          <a:bodyPr>
            <a:normAutofit/>
          </a:bodyPr>
          <a:lstStyle/>
          <a:p>
            <a:pPr algn="just"/>
            <a:r>
              <a:rPr lang="en-US" sz="3600" b="1" dirty="0"/>
              <a:t> </a:t>
            </a:r>
            <a:r>
              <a:rPr lang="en-US" sz="3600" dirty="0" err="1" smtClean="0"/>
              <a:t>Odluku</a:t>
            </a:r>
            <a:r>
              <a:rPr lang="en-US" sz="3600" dirty="0" smtClean="0"/>
              <a:t> </a:t>
            </a:r>
            <a:r>
              <a:rPr lang="en-US" sz="3600" dirty="0"/>
              <a:t>o </a:t>
            </a:r>
            <a:r>
              <a:rPr lang="en-US" sz="3600" dirty="0" err="1"/>
              <a:t>upotrebi</a:t>
            </a:r>
            <a:r>
              <a:rPr lang="en-US" sz="3600" dirty="0"/>
              <a:t> </a:t>
            </a:r>
            <a:r>
              <a:rPr lang="en-US" sz="3600" dirty="0" err="1"/>
              <a:t>budžetske</a:t>
            </a:r>
            <a:r>
              <a:rPr lang="en-US" sz="3600" dirty="0"/>
              <a:t> </a:t>
            </a:r>
            <a:r>
              <a:rPr lang="en-US" sz="3600" dirty="0" err="1"/>
              <a:t>rezerve</a:t>
            </a:r>
            <a:r>
              <a:rPr lang="en-US" sz="3600" dirty="0"/>
              <a:t> </a:t>
            </a:r>
            <a:r>
              <a:rPr lang="en-US" sz="3600" dirty="0" err="1"/>
              <a:t>donosi</a:t>
            </a:r>
            <a:r>
              <a:rPr lang="en-US" sz="3600" dirty="0"/>
              <a:t> </a:t>
            </a:r>
            <a:r>
              <a:rPr lang="en-US" sz="3600" dirty="0" err="1"/>
              <a:t>Vijeće</a:t>
            </a:r>
            <a:r>
              <a:rPr lang="en-US" sz="3600" dirty="0"/>
              <a:t> </a:t>
            </a:r>
            <a:r>
              <a:rPr lang="en-US" sz="3600" dirty="0" err="1"/>
              <a:t>ministara</a:t>
            </a:r>
            <a:r>
              <a:rPr lang="en-US" sz="3600" dirty="0"/>
              <a:t> a </a:t>
            </a:r>
            <a:r>
              <a:rPr lang="en-US" sz="3600" dirty="0" err="1"/>
              <a:t>na</a:t>
            </a:r>
            <a:r>
              <a:rPr lang="en-US" sz="3600" dirty="0"/>
              <a:t> </a:t>
            </a:r>
            <a:r>
              <a:rPr lang="en-US" sz="3600" dirty="0" err="1"/>
              <a:t>osnovu</a:t>
            </a:r>
            <a:r>
              <a:rPr lang="en-US" sz="3600" dirty="0"/>
              <a:t> </a:t>
            </a:r>
            <a:r>
              <a:rPr lang="en-US" sz="3600" dirty="0" err="1"/>
              <a:t>dobivenog</a:t>
            </a:r>
            <a:r>
              <a:rPr lang="en-US" sz="3600" dirty="0"/>
              <a:t> </a:t>
            </a:r>
            <a:r>
              <a:rPr lang="en-US" sz="3600" dirty="0" err="1"/>
              <a:t>mišljenja</a:t>
            </a:r>
            <a:r>
              <a:rPr lang="en-US" sz="3600" dirty="0"/>
              <a:t> </a:t>
            </a:r>
            <a:r>
              <a:rPr lang="en-US" sz="3600" dirty="0" err="1"/>
              <a:t>Ministarstva</a:t>
            </a:r>
            <a:r>
              <a:rPr lang="en-US" sz="3600" dirty="0"/>
              <a:t> </a:t>
            </a:r>
            <a:r>
              <a:rPr lang="en-US" sz="3600" dirty="0" err="1"/>
              <a:t>finansija</a:t>
            </a:r>
            <a:r>
              <a:rPr lang="en-US" sz="3600" dirty="0"/>
              <a:t> </a:t>
            </a:r>
            <a:r>
              <a:rPr lang="en-US" sz="3600" dirty="0" err="1"/>
              <a:t>i</a:t>
            </a:r>
            <a:r>
              <a:rPr lang="en-US" sz="3600" dirty="0"/>
              <a:t> </a:t>
            </a:r>
            <a:r>
              <a:rPr lang="en-US" sz="3600" dirty="0" err="1"/>
              <a:t>trezora</a:t>
            </a:r>
            <a:r>
              <a:rPr lang="en-US" sz="3600" dirty="0"/>
              <a:t>. </a:t>
            </a:r>
            <a:endParaRPr lang="sr-Latn-ME" sz="3600" dirty="0" smtClean="0"/>
          </a:p>
          <a:p>
            <a:pPr algn="just"/>
            <a:r>
              <a:rPr lang="en-US" sz="3600" dirty="0" err="1" smtClean="0"/>
              <a:t>Svi</a:t>
            </a:r>
            <a:r>
              <a:rPr lang="en-US" sz="3600" dirty="0" smtClean="0"/>
              <a:t> </a:t>
            </a:r>
            <a:r>
              <a:rPr lang="en-US" sz="3600" dirty="0" err="1"/>
              <a:t>rashodi</a:t>
            </a:r>
            <a:r>
              <a:rPr lang="en-US" sz="3600" dirty="0"/>
              <a:t> </a:t>
            </a:r>
            <a:r>
              <a:rPr lang="en-US" sz="3600" dirty="0" err="1"/>
              <a:t>koji</a:t>
            </a:r>
            <a:r>
              <a:rPr lang="en-US" sz="3600" dirty="0"/>
              <a:t> se </a:t>
            </a:r>
            <a:r>
              <a:rPr lang="en-US" sz="3600" dirty="0" err="1"/>
              <a:t>pokrivaju</a:t>
            </a:r>
            <a:r>
              <a:rPr lang="en-US" sz="3600" dirty="0"/>
              <a:t> </a:t>
            </a:r>
            <a:r>
              <a:rPr lang="en-US" sz="3600" dirty="0" err="1"/>
              <a:t>iz</a:t>
            </a:r>
            <a:r>
              <a:rPr lang="en-US" sz="3600" dirty="0"/>
              <a:t> </a:t>
            </a:r>
            <a:r>
              <a:rPr lang="en-US" sz="3600" dirty="0" err="1"/>
              <a:t>budžetske</a:t>
            </a:r>
            <a:r>
              <a:rPr lang="en-US" sz="3600" dirty="0"/>
              <a:t> </a:t>
            </a:r>
            <a:r>
              <a:rPr lang="en-US" sz="3600" dirty="0" err="1"/>
              <a:t>rezerve</a:t>
            </a:r>
            <a:r>
              <a:rPr lang="en-US" sz="3600" dirty="0"/>
              <a:t> </a:t>
            </a:r>
            <a:r>
              <a:rPr lang="en-US" sz="3600" dirty="0" err="1"/>
              <a:t>evidentiraju</a:t>
            </a:r>
            <a:r>
              <a:rPr lang="en-US" sz="3600" dirty="0"/>
              <a:t> se u </a:t>
            </a:r>
            <a:r>
              <a:rPr lang="en-US" sz="3600" dirty="0" err="1"/>
              <a:t>skladu</a:t>
            </a:r>
            <a:r>
              <a:rPr lang="en-US" sz="3600" dirty="0"/>
              <a:t> </a:t>
            </a:r>
            <a:r>
              <a:rPr lang="en-US" sz="3600" dirty="0" err="1"/>
              <a:t>sa</a:t>
            </a:r>
            <a:r>
              <a:rPr lang="en-US" sz="3600" dirty="0"/>
              <a:t> </a:t>
            </a:r>
            <a:r>
              <a:rPr lang="en-US" sz="3600" dirty="0" err="1"/>
              <a:t>propisanim</a:t>
            </a:r>
            <a:r>
              <a:rPr lang="en-US" sz="3600" dirty="0"/>
              <a:t> </a:t>
            </a:r>
            <a:r>
              <a:rPr lang="en-US" sz="3600" dirty="0" err="1"/>
              <a:t>računovodstvenim</a:t>
            </a:r>
            <a:r>
              <a:rPr lang="en-US" sz="3600" dirty="0"/>
              <a:t> </a:t>
            </a:r>
            <a:r>
              <a:rPr lang="en-US" sz="3600" dirty="0" err="1"/>
              <a:t>procedurama</a:t>
            </a:r>
            <a:r>
              <a:rPr lang="en-US" sz="3600" dirty="0"/>
              <a:t>. </a:t>
            </a:r>
            <a:endParaRPr lang="sr-Latn-ME" sz="3600" dirty="0" smtClean="0"/>
          </a:p>
          <a:p>
            <a:pPr algn="just"/>
            <a:r>
              <a:rPr lang="pl-PL" sz="3600" dirty="0" smtClean="0"/>
              <a:t>Budžetsko </a:t>
            </a:r>
            <a:r>
              <a:rPr lang="pl-PL" sz="3600" dirty="0"/>
              <a:t>izdvajanje za tekuću rezervu je ograničeno na iznos od 3% od ukupnog budžeta</a:t>
            </a:r>
            <a:r>
              <a:rPr lang="pl-PL" sz="3600" dirty="0" smtClean="0"/>
              <a:t>.</a:t>
            </a:r>
            <a:endParaRPr lang="en-US" sz="3600" dirty="0"/>
          </a:p>
        </p:txBody>
      </p:sp>
    </p:spTree>
    <p:extLst>
      <p:ext uri="{BB962C8B-B14F-4D97-AF65-F5344CB8AC3E}">
        <p14:creationId xmlns:p14="http://schemas.microsoft.com/office/powerpoint/2010/main" val="227399870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9655" y="787791"/>
            <a:ext cx="10594145" cy="5389172"/>
          </a:xfrm>
        </p:spPr>
        <p:txBody>
          <a:bodyPr>
            <a:normAutofit/>
          </a:bodyPr>
          <a:lstStyle/>
          <a:p>
            <a:pPr algn="just"/>
            <a:r>
              <a:rPr lang="pl-PL" sz="3600" dirty="0"/>
              <a:t> Budžetske rezerve se koriguju nakon usvajanja Godišnjeg izvještaja o izvršenju budžeta, i  to u  slučaju da se ostvari suficit prihoda nad rashodima, za iznos suficita uvećat će se tekuće rezerve, odnosno u slučaju da se ostvari deficit prihoda nad rashodima, za iznos deficita umanjit će se tekuće rezerve.</a:t>
            </a:r>
            <a:r>
              <a:rPr lang="pl-PL" sz="3600" b="1" baseline="30000" dirty="0"/>
              <a:t> </a:t>
            </a:r>
            <a:endParaRPr lang="en-US" sz="3600" dirty="0"/>
          </a:p>
          <a:p>
            <a:pPr algn="just"/>
            <a:r>
              <a:rPr lang="pl-PL" sz="3600" dirty="0"/>
              <a:t> </a:t>
            </a:r>
            <a:endParaRPr lang="en-US" sz="3600" dirty="0"/>
          </a:p>
        </p:txBody>
      </p:sp>
    </p:spTree>
    <p:extLst>
      <p:ext uri="{BB962C8B-B14F-4D97-AF65-F5344CB8AC3E}">
        <p14:creationId xmlns:p14="http://schemas.microsoft.com/office/powerpoint/2010/main" val="308151595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9994" y="759655"/>
            <a:ext cx="10523806" cy="5417308"/>
          </a:xfrm>
        </p:spPr>
        <p:txBody>
          <a:bodyPr>
            <a:normAutofit lnSpcReduction="10000"/>
          </a:bodyPr>
          <a:lstStyle/>
          <a:p>
            <a:pPr algn="just"/>
            <a:r>
              <a:rPr lang="en-US" sz="3600" dirty="0" err="1" smtClean="0"/>
              <a:t>Sredstva</a:t>
            </a:r>
            <a:r>
              <a:rPr lang="en-US" sz="3600" dirty="0" smtClean="0"/>
              <a:t> </a:t>
            </a:r>
            <a:r>
              <a:rPr lang="en-US" sz="3600" dirty="0" err="1" smtClean="0"/>
              <a:t>budžetske</a:t>
            </a:r>
            <a:r>
              <a:rPr lang="en-US" sz="3600" dirty="0" smtClean="0"/>
              <a:t> </a:t>
            </a:r>
            <a:r>
              <a:rPr lang="en-US" sz="3600" dirty="0" err="1" smtClean="0"/>
              <a:t>rezerve</a:t>
            </a:r>
            <a:r>
              <a:rPr lang="en-US" sz="3600" dirty="0" smtClean="0"/>
              <a:t> </a:t>
            </a:r>
            <a:r>
              <a:rPr lang="en-US" sz="3600" dirty="0" err="1" smtClean="0"/>
              <a:t>mogu</a:t>
            </a:r>
            <a:r>
              <a:rPr lang="en-US" sz="3600" dirty="0" smtClean="0"/>
              <a:t> se </a:t>
            </a:r>
            <a:r>
              <a:rPr lang="en-US" sz="3600" dirty="0" err="1" smtClean="0"/>
              <a:t>koristiti</a:t>
            </a:r>
            <a:r>
              <a:rPr lang="en-US" sz="3600" dirty="0" smtClean="0"/>
              <a:t> </a:t>
            </a:r>
            <a:r>
              <a:rPr lang="en-US" sz="3600" dirty="0" err="1" smtClean="0"/>
              <a:t>za</a:t>
            </a:r>
            <a:r>
              <a:rPr lang="en-US" sz="3600" dirty="0" smtClean="0"/>
              <a:t>:</a:t>
            </a:r>
            <a:r>
              <a:rPr lang="en-US" sz="3600" b="1" baseline="30000" dirty="0" smtClean="0"/>
              <a:t> </a:t>
            </a:r>
            <a:r>
              <a:rPr lang="en-US" sz="3600" dirty="0" err="1" smtClean="0"/>
              <a:t>finansiranje</a:t>
            </a:r>
            <a:r>
              <a:rPr lang="en-US" sz="3600" dirty="0" smtClean="0"/>
              <a:t> </a:t>
            </a:r>
            <a:r>
              <a:rPr lang="en-US" sz="3600" dirty="0" err="1" smtClean="0"/>
              <a:t>hitnih</a:t>
            </a:r>
            <a:r>
              <a:rPr lang="en-US" sz="3600" dirty="0" smtClean="0"/>
              <a:t> </a:t>
            </a:r>
            <a:r>
              <a:rPr lang="en-US" sz="3600" dirty="0" err="1" smtClean="0"/>
              <a:t>i</a:t>
            </a:r>
            <a:r>
              <a:rPr lang="en-US" sz="3600" dirty="0" smtClean="0"/>
              <a:t> </a:t>
            </a:r>
            <a:r>
              <a:rPr lang="en-US" sz="3600" dirty="0" err="1" smtClean="0"/>
              <a:t>vanrednih</a:t>
            </a:r>
            <a:r>
              <a:rPr lang="en-US" sz="3600" dirty="0" smtClean="0"/>
              <a:t> </a:t>
            </a:r>
            <a:r>
              <a:rPr lang="en-US" sz="3600" dirty="0" err="1" smtClean="0"/>
              <a:t>izdataka</a:t>
            </a:r>
            <a:r>
              <a:rPr lang="en-US" sz="3600" dirty="0" smtClean="0"/>
              <a:t> </a:t>
            </a:r>
            <a:r>
              <a:rPr lang="en-US" sz="3600" dirty="0" err="1" smtClean="0"/>
              <a:t>i</a:t>
            </a:r>
            <a:r>
              <a:rPr lang="en-US" sz="3600" dirty="0" smtClean="0"/>
              <a:t> </a:t>
            </a:r>
            <a:r>
              <a:rPr lang="en-US" sz="3600" dirty="0" err="1" smtClean="0"/>
              <a:t>programa</a:t>
            </a:r>
            <a:r>
              <a:rPr lang="en-US" sz="3600" dirty="0" smtClean="0"/>
              <a:t> </a:t>
            </a:r>
            <a:r>
              <a:rPr lang="en-US" sz="3600" dirty="0" err="1" smtClean="0"/>
              <a:t>koji</a:t>
            </a:r>
            <a:r>
              <a:rPr lang="en-US" sz="3600" dirty="0" smtClean="0"/>
              <a:t> </a:t>
            </a:r>
            <a:r>
              <a:rPr lang="en-US" sz="3600" dirty="0" err="1" smtClean="0"/>
              <a:t>nisu</a:t>
            </a:r>
            <a:r>
              <a:rPr lang="en-US" sz="3600" dirty="0" smtClean="0"/>
              <a:t> </a:t>
            </a:r>
            <a:r>
              <a:rPr lang="en-US" sz="3600" dirty="0" err="1" smtClean="0"/>
              <a:t>uvršteni</a:t>
            </a:r>
            <a:r>
              <a:rPr lang="en-US" sz="3600" dirty="0" smtClean="0"/>
              <a:t> u </a:t>
            </a:r>
            <a:r>
              <a:rPr lang="en-US" sz="3600" dirty="0" err="1" smtClean="0"/>
              <a:t>Budžet</a:t>
            </a:r>
            <a:r>
              <a:rPr lang="en-US" sz="3600" dirty="0" smtClean="0"/>
              <a:t>, </a:t>
            </a:r>
            <a:r>
              <a:rPr lang="en-US" sz="3600" dirty="0" err="1" smtClean="0"/>
              <a:t>finansiranje</a:t>
            </a:r>
            <a:r>
              <a:rPr lang="en-US" sz="3600" dirty="0" smtClean="0"/>
              <a:t> </a:t>
            </a:r>
            <a:r>
              <a:rPr lang="en-US" sz="3600" dirty="0" err="1" smtClean="0"/>
              <a:t>troškova</a:t>
            </a:r>
            <a:r>
              <a:rPr lang="en-US" sz="3600" dirty="0" smtClean="0"/>
              <a:t> </a:t>
            </a:r>
            <a:r>
              <a:rPr lang="en-US" sz="3600" dirty="0" err="1" smtClean="0"/>
              <a:t>međunarodnih</a:t>
            </a:r>
            <a:r>
              <a:rPr lang="en-US" sz="3600" dirty="0" smtClean="0"/>
              <a:t> </a:t>
            </a:r>
            <a:r>
              <a:rPr lang="en-US" sz="3600" dirty="0" err="1" smtClean="0"/>
              <a:t>sporova</a:t>
            </a:r>
            <a:r>
              <a:rPr lang="en-US" sz="3600" dirty="0" smtClean="0"/>
              <a:t> </a:t>
            </a:r>
            <a:r>
              <a:rPr lang="en-US" sz="3600" dirty="0" err="1" smtClean="0"/>
              <a:t>i</a:t>
            </a:r>
            <a:r>
              <a:rPr lang="en-US" sz="3600" dirty="0" smtClean="0"/>
              <a:t> </a:t>
            </a:r>
            <a:r>
              <a:rPr lang="en-US" sz="3600" dirty="0" err="1" smtClean="0"/>
              <a:t>arbitraža</a:t>
            </a:r>
            <a:r>
              <a:rPr lang="en-US" sz="3600" dirty="0" smtClean="0"/>
              <a:t>, </a:t>
            </a:r>
            <a:r>
              <a:rPr lang="en-US" sz="3600" dirty="0" err="1" smtClean="0"/>
              <a:t>finansiranje</a:t>
            </a:r>
            <a:r>
              <a:rPr lang="en-US" sz="3600" dirty="0" smtClean="0"/>
              <a:t> </a:t>
            </a:r>
            <a:r>
              <a:rPr lang="en-US" sz="3600" dirty="0" err="1" smtClean="0"/>
              <a:t>novih</a:t>
            </a:r>
            <a:r>
              <a:rPr lang="en-US" sz="3600" dirty="0" smtClean="0"/>
              <a:t> </a:t>
            </a:r>
            <a:r>
              <a:rPr lang="en-US" sz="3600" dirty="0" err="1" smtClean="0"/>
              <a:t>institucija</a:t>
            </a:r>
            <a:r>
              <a:rPr lang="en-US" sz="3600" dirty="0" smtClean="0"/>
              <a:t> </a:t>
            </a:r>
            <a:r>
              <a:rPr lang="en-US" sz="3600" dirty="0" err="1" smtClean="0"/>
              <a:t>BiH</a:t>
            </a:r>
            <a:r>
              <a:rPr lang="en-US" sz="3600" dirty="0" smtClean="0"/>
              <a:t> </a:t>
            </a:r>
            <a:r>
              <a:rPr lang="en-US" sz="3600" dirty="0" err="1" smtClean="0"/>
              <a:t>koje</a:t>
            </a:r>
            <a:r>
              <a:rPr lang="en-US" sz="3600" dirty="0" smtClean="0"/>
              <a:t> </a:t>
            </a:r>
            <a:r>
              <a:rPr lang="en-US" sz="3600" dirty="0" err="1" smtClean="0"/>
              <a:t>tokom</a:t>
            </a:r>
            <a:r>
              <a:rPr lang="en-US" sz="3600" dirty="0" smtClean="0"/>
              <a:t> </a:t>
            </a:r>
            <a:r>
              <a:rPr lang="en-US" sz="3600" dirty="0" err="1" smtClean="0"/>
              <a:t>fiskalne</a:t>
            </a:r>
            <a:r>
              <a:rPr lang="en-US" sz="3600" dirty="0" smtClean="0"/>
              <a:t> </a:t>
            </a:r>
            <a:r>
              <a:rPr lang="en-US" sz="3600" dirty="0" err="1" smtClean="0"/>
              <a:t>godine</a:t>
            </a:r>
            <a:r>
              <a:rPr lang="en-US" sz="3600" dirty="0" smtClean="0"/>
              <a:t> </a:t>
            </a:r>
            <a:r>
              <a:rPr lang="en-US" sz="3600" dirty="0" err="1" smtClean="0"/>
              <a:t>steknu</a:t>
            </a:r>
            <a:r>
              <a:rPr lang="en-US" sz="3600" dirty="0" smtClean="0"/>
              <a:t> status </a:t>
            </a:r>
            <a:r>
              <a:rPr lang="en-US" sz="3600" dirty="0" err="1" smtClean="0"/>
              <a:t>budžetskog</a:t>
            </a:r>
            <a:r>
              <a:rPr lang="en-US" sz="3600" dirty="0" smtClean="0"/>
              <a:t> </a:t>
            </a:r>
            <a:r>
              <a:rPr lang="en-US" sz="3600" dirty="0" err="1" smtClean="0"/>
              <a:t>korisnika</a:t>
            </a:r>
            <a:r>
              <a:rPr lang="en-US" sz="3600" dirty="0" smtClean="0"/>
              <a:t>, </a:t>
            </a:r>
            <a:r>
              <a:rPr lang="en-US" sz="3600" dirty="0" err="1" smtClean="0"/>
              <a:t>grantove</a:t>
            </a:r>
            <a:r>
              <a:rPr lang="en-US" sz="3600" dirty="0" smtClean="0"/>
              <a:t> </a:t>
            </a:r>
            <a:r>
              <a:rPr lang="en-US" sz="3600" dirty="0" err="1" smtClean="0"/>
              <a:t>neprofitnim</a:t>
            </a:r>
            <a:r>
              <a:rPr lang="en-US" sz="3600" dirty="0" smtClean="0"/>
              <a:t> </a:t>
            </a:r>
            <a:r>
              <a:rPr lang="en-US" sz="3600" dirty="0" err="1" smtClean="0"/>
              <a:t>organizacijama</a:t>
            </a:r>
            <a:r>
              <a:rPr lang="en-US" sz="3600" dirty="0" smtClean="0"/>
              <a:t> </a:t>
            </a:r>
            <a:r>
              <a:rPr lang="en-US" sz="3600" dirty="0" err="1" smtClean="0"/>
              <a:t>i</a:t>
            </a:r>
            <a:r>
              <a:rPr lang="en-US" sz="3600" dirty="0" smtClean="0"/>
              <a:t> </a:t>
            </a:r>
            <a:r>
              <a:rPr lang="en-US" sz="3600" dirty="0" err="1" smtClean="0"/>
              <a:t>pojedincima</a:t>
            </a:r>
            <a:r>
              <a:rPr lang="en-US" sz="3600" dirty="0" smtClean="0"/>
              <a:t> </a:t>
            </a:r>
            <a:r>
              <a:rPr lang="en-US" sz="3600" dirty="0" err="1" smtClean="0"/>
              <a:t>po</a:t>
            </a:r>
            <a:r>
              <a:rPr lang="en-US" sz="3600" dirty="0" smtClean="0"/>
              <a:t> </a:t>
            </a:r>
            <a:r>
              <a:rPr lang="en-US" sz="3600" dirty="0" err="1" smtClean="0"/>
              <a:t>posebnim</a:t>
            </a:r>
            <a:r>
              <a:rPr lang="en-US" sz="3600" dirty="0" smtClean="0"/>
              <a:t> </a:t>
            </a:r>
            <a:r>
              <a:rPr lang="en-US" sz="3600" dirty="0" err="1" smtClean="0"/>
              <a:t>odlukama</a:t>
            </a:r>
            <a:r>
              <a:rPr lang="en-US" sz="3600" dirty="0" smtClean="0"/>
              <a:t> </a:t>
            </a:r>
            <a:r>
              <a:rPr lang="en-US" sz="3600" dirty="0" err="1" smtClean="0"/>
              <a:t>Vijeća</a:t>
            </a:r>
            <a:r>
              <a:rPr lang="en-US" sz="3600" dirty="0" smtClean="0"/>
              <a:t> </a:t>
            </a:r>
            <a:r>
              <a:rPr lang="en-US" sz="3600" dirty="0" err="1" smtClean="0"/>
              <a:t>ministara</a:t>
            </a:r>
            <a:r>
              <a:rPr lang="en-US" sz="3600" dirty="0" smtClean="0"/>
              <a:t> </a:t>
            </a:r>
            <a:r>
              <a:rPr lang="en-US" sz="3600" dirty="0" err="1" smtClean="0"/>
              <a:t>BiH</a:t>
            </a:r>
            <a:r>
              <a:rPr lang="en-US" sz="3600" dirty="0" smtClean="0"/>
              <a:t>, </a:t>
            </a:r>
            <a:r>
              <a:rPr lang="en-US" sz="3600" dirty="0" err="1" smtClean="0"/>
              <a:t>uravnoteženje</a:t>
            </a:r>
            <a:r>
              <a:rPr lang="en-US" sz="3600" dirty="0" smtClean="0"/>
              <a:t> </a:t>
            </a:r>
            <a:r>
              <a:rPr lang="en-US" sz="3600" dirty="0" err="1" smtClean="0"/>
              <a:t>obima</a:t>
            </a:r>
            <a:r>
              <a:rPr lang="en-US" sz="3600" dirty="0" smtClean="0"/>
              <a:t> </a:t>
            </a:r>
            <a:r>
              <a:rPr lang="en-US" sz="3600" dirty="0" err="1" smtClean="0"/>
              <a:t>i</a:t>
            </a:r>
            <a:r>
              <a:rPr lang="en-US" sz="3600" dirty="0" smtClean="0"/>
              <a:t> </a:t>
            </a:r>
            <a:r>
              <a:rPr lang="en-US" sz="3600" dirty="0" err="1" smtClean="0"/>
              <a:t>strukture</a:t>
            </a:r>
            <a:r>
              <a:rPr lang="en-US" sz="3600" dirty="0" smtClean="0"/>
              <a:t> </a:t>
            </a:r>
            <a:r>
              <a:rPr lang="en-US" sz="3600" dirty="0" err="1" smtClean="0"/>
              <a:t>rashoda</a:t>
            </a:r>
            <a:r>
              <a:rPr lang="en-US" sz="3600" dirty="0" smtClean="0"/>
              <a:t> </a:t>
            </a:r>
            <a:r>
              <a:rPr lang="en-US" sz="3600" dirty="0" err="1" smtClean="0"/>
              <a:t>budžetskih</a:t>
            </a:r>
            <a:r>
              <a:rPr lang="en-US" sz="3600" dirty="0" smtClean="0"/>
              <a:t> </a:t>
            </a:r>
            <a:r>
              <a:rPr lang="en-US" sz="3600" dirty="0" err="1" smtClean="0"/>
              <a:t>korisnika</a:t>
            </a:r>
            <a:r>
              <a:rPr lang="en-US" sz="3600" dirty="0" smtClean="0"/>
              <a:t> </a:t>
            </a:r>
            <a:r>
              <a:rPr lang="en-US" sz="3600" dirty="0" err="1" smtClean="0"/>
              <a:t>iznad</a:t>
            </a:r>
            <a:r>
              <a:rPr lang="en-US" sz="3600" dirty="0" smtClean="0"/>
              <a:t> </a:t>
            </a:r>
            <a:r>
              <a:rPr lang="en-US" sz="3600" dirty="0" err="1" smtClean="0"/>
              <a:t>planiranih</a:t>
            </a:r>
            <a:r>
              <a:rPr lang="en-US" sz="3600" dirty="0" smtClean="0"/>
              <a:t> </a:t>
            </a:r>
            <a:r>
              <a:rPr lang="en-US" sz="3600" dirty="0" err="1" smtClean="0"/>
              <a:t>okvira</a:t>
            </a:r>
            <a:r>
              <a:rPr lang="en-US" sz="3600" dirty="0" smtClean="0"/>
              <a:t>; </a:t>
            </a:r>
          </a:p>
          <a:p>
            <a:pPr algn="just"/>
            <a:r>
              <a:rPr lang="bs-Latn-BA" sz="3600" dirty="0" smtClean="0"/>
              <a:t>Zakon o izvršenju budžeta institucija BiH i međunarodnih obaveza BiH za 2008.</a:t>
            </a:r>
            <a:endParaRPr lang="en-US" sz="3600" dirty="0" smtClean="0"/>
          </a:p>
          <a:p>
            <a:endParaRPr lang="en-US" dirty="0"/>
          </a:p>
        </p:txBody>
      </p:sp>
    </p:spTree>
    <p:extLst>
      <p:ext uri="{BB962C8B-B14F-4D97-AF65-F5344CB8AC3E}">
        <p14:creationId xmlns:p14="http://schemas.microsoft.com/office/powerpoint/2010/main" val="39555571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230</TotalTime>
  <Words>4710</Words>
  <Application>Microsoft Office PowerPoint</Application>
  <PresentationFormat>Widescreen</PresentationFormat>
  <Paragraphs>352</Paragraphs>
  <Slides>107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107</vt:i4>
      </vt:variant>
    </vt:vector>
  </HeadingPairs>
  <TitlesOfParts>
    <vt:vector size="111" baseType="lpstr">
      <vt:lpstr>Arial</vt:lpstr>
      <vt:lpstr>Calibri</vt:lpstr>
      <vt:lpstr>Calibri Light</vt:lpstr>
      <vt:lpstr>Office Theme</vt:lpstr>
      <vt:lpstr>FINANSIJE I FINANSIJSKO PRAVO</vt:lpstr>
      <vt:lpstr>Pojam budžeta, karakteristike, funkcije, vrste i načela</vt:lpstr>
      <vt:lpstr>PowerPoint Presentation</vt:lpstr>
      <vt:lpstr>Osnovne karakteristike budžeta</vt:lpstr>
      <vt:lpstr>PowerPoint Presentation</vt:lpstr>
      <vt:lpstr>PowerPoint Presentation</vt:lpstr>
      <vt:lpstr>Funkcije budžeta</vt:lpstr>
      <vt:lpstr>PowerPoint Presentation</vt:lpstr>
      <vt:lpstr>PowerPoint Presentation</vt:lpstr>
      <vt:lpstr>PowerPoint Presentation</vt:lpstr>
      <vt:lpstr>PowerPoint Presentation</vt:lpstr>
      <vt:lpstr>PowerPoint Presentation</vt:lpstr>
      <vt:lpstr>PowerPoint Presentation</vt:lpstr>
      <vt:lpstr>Vrste budžeta</vt:lpstr>
      <vt:lpstr>PowerPoint Presentation</vt:lpstr>
      <vt:lpstr>PowerPoint Presentation</vt:lpstr>
      <vt:lpstr>Budžetska načela (principi)</vt:lpstr>
      <vt:lpstr>PowerPoint Presentation</vt:lpstr>
      <vt:lpstr>Budžetska procedura</vt:lpstr>
      <vt:lpstr>PowerPoint Presentation</vt:lpstr>
      <vt:lpstr>Izrada budžeta</vt:lpstr>
      <vt:lpstr>PowerPoint Presentation</vt:lpstr>
      <vt:lpstr>PowerPoint Presentation</vt:lpstr>
      <vt:lpstr>Planiranje prihoda i rashoda, izrada prijedloga budžeta</vt:lpstr>
      <vt:lpstr>PowerPoint Presentation</vt:lpstr>
      <vt:lpstr>PowerPoint Presentation</vt:lpstr>
      <vt:lpstr>PowerPoint Presentation</vt:lpstr>
      <vt:lpstr>PowerPoint Presentation</vt:lpstr>
      <vt:lpstr>PowerPoint Presentation</vt:lpstr>
      <vt:lpstr>Donošenje budžeta</vt:lpstr>
      <vt:lpstr>PowerPoint Presentation</vt:lpstr>
      <vt:lpstr>PowerPoint Presentation</vt:lpstr>
      <vt:lpstr>Privremeno finansiranje </vt:lpstr>
      <vt:lpstr>PowerPoint Presentation</vt:lpstr>
      <vt:lpstr>PowerPoint Presentation</vt:lpstr>
      <vt:lpstr>Izvršenje budžeta</vt:lpstr>
      <vt:lpstr>PowerPoint Presentation</vt:lpstr>
      <vt:lpstr>PowerPoint Presentation</vt:lpstr>
      <vt:lpstr>Način izvršenja budžeta</vt:lpstr>
      <vt:lpstr>Izvršioci budžeta </vt:lpstr>
      <vt:lpstr>PowerPoint Presentation</vt:lpstr>
      <vt:lpstr>Kontrola  budžeta </vt:lpstr>
      <vt:lpstr>PowerPoint Presentation</vt:lpstr>
      <vt:lpstr>PowerPoint Presentation</vt:lpstr>
      <vt:lpstr>PowerPoint Presentation</vt:lpstr>
      <vt:lpstr>Završni račun budžeta</vt:lpstr>
      <vt:lpstr>PowerPoint Presentation</vt:lpstr>
      <vt:lpstr>Euro zona</vt:lpstr>
      <vt:lpstr>PowerPoint Presentation</vt:lpstr>
      <vt:lpstr>PowerPoint Presentation</vt:lpstr>
      <vt:lpstr>PowerPoint Presentation</vt:lpstr>
      <vt:lpstr>PowerPoint Presentation</vt:lpstr>
      <vt:lpstr>Budžet institucija Bosne i Hercegovine </vt:lpstr>
      <vt:lpstr>PowerPoint Presentation</vt:lpstr>
      <vt:lpstr>PowerPoint Presentation</vt:lpstr>
      <vt:lpstr>PowerPoint Presentation</vt:lpstr>
      <vt:lpstr>Prihodi i rashodi </vt:lpstr>
      <vt:lpstr>PowerPoint Presentation</vt:lpstr>
      <vt:lpstr>Sastavljanje okvirnog budžeta </vt:lpstr>
      <vt:lpstr>PowerPoint Presentation</vt:lpstr>
      <vt:lpstr>Cirkularno pismo budžetskim korisnicima</vt:lpstr>
      <vt:lpstr>Podnošenje budžetskog zahtjeva </vt:lpstr>
      <vt:lpstr>PowerPoint Presentation</vt:lpstr>
      <vt:lpstr>Nacrt budžeta</vt:lpstr>
      <vt:lpstr>PowerPoint Presentation</vt:lpstr>
      <vt:lpstr>Procjena prihoda</vt:lpstr>
      <vt:lpstr>PowerPoint Presentation</vt:lpstr>
      <vt:lpstr>Procjena rashoda </vt:lpstr>
      <vt:lpstr>PowerPoint Presentation</vt:lpstr>
      <vt:lpstr>Odobravanje budžeta </vt:lpstr>
      <vt:lpstr>PowerPoint Presentation</vt:lpstr>
      <vt:lpstr>PowerPoint Presentation</vt:lpstr>
      <vt:lpstr>Privremeno finansiranje </vt:lpstr>
      <vt:lpstr>PowerPoint Presentation</vt:lpstr>
      <vt:lpstr>PowerPoint Presentation</vt:lpstr>
      <vt:lpstr>PowerPoint Presentation</vt:lpstr>
      <vt:lpstr>Izvršenje budžeta </vt:lpstr>
      <vt:lpstr>PowerPoint Presentation</vt:lpstr>
      <vt:lpstr>PowerPoint Presentation</vt:lpstr>
      <vt:lpstr>PowerPoint Presentation</vt:lpstr>
      <vt:lpstr>PowerPoint Presentation</vt:lpstr>
      <vt:lpstr>PowerPoint Presentation</vt:lpstr>
      <vt:lpstr>PowerPoint Presentation</vt:lpstr>
      <vt:lpstr>Operativni budžeti i zahtjevi za plaćanje </vt:lpstr>
      <vt:lpstr>PowerPoint Presentation</vt:lpstr>
      <vt:lpstr>Prikupljanje prihoda</vt:lpstr>
      <vt:lpstr>PowerPoint Presentation</vt:lpstr>
      <vt:lpstr>PowerPoint Presentation</vt:lpstr>
      <vt:lpstr>Rashodi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Budžetska rezerva </vt:lpstr>
      <vt:lpstr>PowerPoint Presentation</vt:lpstr>
      <vt:lpstr>PowerPoint Presentation</vt:lpstr>
      <vt:lpstr>Prioriteti u finansiranju</vt:lpstr>
      <vt:lpstr>PowerPoint Presentation</vt:lpstr>
      <vt:lpstr>Računovodstvo, izvještavanje i revizija </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FINANSIJE I FINANSIJSKO PRAVO</dc:title>
  <dc:creator>Halil Kalac</dc:creator>
  <cp:lastModifiedBy>Halil Kalac</cp:lastModifiedBy>
  <cp:revision>31</cp:revision>
  <dcterms:created xsi:type="dcterms:W3CDTF">2018-12-27T22:00:47Z</dcterms:created>
  <dcterms:modified xsi:type="dcterms:W3CDTF">2018-12-29T11:02:39Z</dcterms:modified>
</cp:coreProperties>
</file>