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BD4E052-EB01-4FD7-BB3F-7C0125D29213}" type="datetimeFigureOut">
              <a:rPr lang="bs-Latn-BA" smtClean="0"/>
              <a:t>6.12.2018</a:t>
            </a:fld>
            <a:endParaRPr lang="bs-Latn-B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bs-Latn-B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32D1DD4-3745-4B05-B19F-E8B557208DBB}" type="slidenum">
              <a:rPr lang="bs-Latn-BA" smtClean="0"/>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BD4E052-EB01-4FD7-BB3F-7C0125D29213}" type="datetimeFigureOut">
              <a:rPr lang="bs-Latn-BA" smtClean="0"/>
              <a:t>6.12.2018</a:t>
            </a:fld>
            <a:endParaRPr lang="bs-Latn-B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bs-Latn-B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32D1DD4-3745-4B05-B19F-E8B557208DBB}" type="slidenum">
              <a:rPr lang="bs-Latn-BA" smtClean="0"/>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BD4E052-EB01-4FD7-BB3F-7C0125D29213}" type="datetimeFigureOut">
              <a:rPr lang="bs-Latn-BA" smtClean="0"/>
              <a:t>6.12.2018</a:t>
            </a:fld>
            <a:endParaRPr lang="bs-Latn-B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bs-Latn-B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32D1DD4-3745-4B05-B19F-E8B557208DBB}" type="slidenum">
              <a:rPr lang="bs-Latn-BA" smtClean="0"/>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8" name="Footer Placeholder 7"/>
          <p:cNvSpPr>
            <a:spLocks noGrp="1"/>
          </p:cNvSpPr>
          <p:nvPr>
            <p:ph type="ftr" sz="quarter" idx="11"/>
          </p:nvPr>
        </p:nvSpPr>
        <p:spPr/>
        <p:txBody>
          <a:bodyPr/>
          <a:lstStyle>
            <a:extLst/>
          </a:lstStyle>
          <a:p>
            <a:endParaRPr lang="bs-Latn-BA"/>
          </a:p>
        </p:txBody>
      </p:sp>
      <p:sp>
        <p:nvSpPr>
          <p:cNvPr id="9" name="Slide Number Placeholder 8"/>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4" name="Footer Placeholder 3"/>
          <p:cNvSpPr>
            <a:spLocks noGrp="1"/>
          </p:cNvSpPr>
          <p:nvPr>
            <p:ph type="ftr" sz="quarter" idx="11"/>
          </p:nvPr>
        </p:nvSpPr>
        <p:spPr/>
        <p:txBody>
          <a:bodyPr/>
          <a:lstStyle>
            <a:extLst/>
          </a:lstStyle>
          <a:p>
            <a:endParaRPr lang="bs-Latn-BA"/>
          </a:p>
        </p:txBody>
      </p:sp>
      <p:sp>
        <p:nvSpPr>
          <p:cNvPr id="5" name="Slide Number Placeholder 4"/>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BD4E052-EB01-4FD7-BB3F-7C0125D29213}" type="datetimeFigureOut">
              <a:rPr lang="bs-Latn-BA" smtClean="0"/>
              <a:t>6.12.2018</a:t>
            </a:fld>
            <a:endParaRPr lang="bs-Latn-B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bs-Latn-BA"/>
          </a:p>
        </p:txBody>
      </p:sp>
      <p:sp>
        <p:nvSpPr>
          <p:cNvPr id="4" name="Slide Number Placeholder 3"/>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A32D1DD4-3745-4B05-B19F-E8B557208DBB}" type="slidenum">
              <a:rPr lang="bs-Latn-BA" smtClean="0"/>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BD4E052-EB01-4FD7-BB3F-7C0125D29213}" type="datetimeFigureOut">
              <a:rPr lang="bs-Latn-BA" smtClean="0"/>
              <a:t>6.12.2018</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A32D1DD4-3745-4B05-B19F-E8B557208DBB}" type="slidenum">
              <a:rPr lang="bs-Latn-BA" smtClean="0"/>
              <a:t>‹#›</a:t>
            </a:fld>
            <a:endParaRPr lang="bs-Latn-B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BD4E052-EB01-4FD7-BB3F-7C0125D29213}" type="datetimeFigureOut">
              <a:rPr lang="bs-Latn-BA" smtClean="0"/>
              <a:t>6.12.2018</a:t>
            </a:fld>
            <a:endParaRPr lang="bs-Latn-B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bs-Latn-B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32D1DD4-3745-4B05-B19F-E8B557208DBB}" type="slidenum">
              <a:rPr lang="bs-Latn-BA" smtClean="0"/>
              <a:t>‹#›</a:t>
            </a:fld>
            <a:endParaRPr lang="bs-Latn-B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RADNO PRAVO</a:t>
            </a:r>
            <a:endParaRPr lang="bs-Latn-BA" dirty="0"/>
          </a:p>
        </p:txBody>
      </p:sp>
      <p:sp>
        <p:nvSpPr>
          <p:cNvPr id="3" name="Subtitle 2"/>
          <p:cNvSpPr>
            <a:spLocks noGrp="1"/>
          </p:cNvSpPr>
          <p:nvPr>
            <p:ph type="subTitle" idx="1"/>
          </p:nvPr>
        </p:nvSpPr>
        <p:spPr/>
        <p:txBody>
          <a:bodyPr/>
          <a:lstStyle/>
          <a:p>
            <a:r>
              <a:rPr lang="bs-Latn-BA" dirty="0" smtClean="0"/>
              <a:t>Prof.dr. Sead Dizdarević</a:t>
            </a:r>
          </a:p>
          <a:p>
            <a:r>
              <a:rPr lang="bs-Latn-BA" dirty="0" smtClean="0"/>
              <a:t>Amina Hajdarević, BA</a:t>
            </a:r>
          </a:p>
          <a:p>
            <a:endParaRPr lang="bs-Latn-BA" dirty="0"/>
          </a:p>
        </p:txBody>
      </p:sp>
    </p:spTree>
    <p:extLst>
      <p:ext uri="{BB962C8B-B14F-4D97-AF65-F5344CB8AC3E}">
        <p14:creationId xmlns:p14="http://schemas.microsoft.com/office/powerpoint/2010/main" val="510764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b="1" dirty="0">
                <a:latin typeface="Times New Roman"/>
                <a:ea typeface="Times New Roman"/>
              </a:rPr>
              <a:t>Ovakvo šarenilo u kolektivnom pregovaranju je nastalo iz razl</a:t>
            </a:r>
            <a:r>
              <a:rPr lang="bs-Latn-BA" sz="2800" dirty="0">
                <a:latin typeface="Times New Roman"/>
                <a:ea typeface="Times New Roman"/>
              </a:rPr>
              <a:t>oga specifičnosti određenih grana djelatnosti i teških situacija kada je u pitanje poslovanje prije svega privrednih a i neprivrednih subjekata tako da upravo ovaj veliki dijapazon uređenja pitanja kroz kolektivno pregovaranje je i nužnost , jer različiti privredni subjekti imaju loše finansijske rezultate poslovanja tako da nisu putem kolektivnog pregovaranja u mogućnosti primjeniti pravila iz općeg kolektivnog sporazuma već se drže najnižih nivoa tako da  kada je pitanju satnica uređuje se da najniža satnica na prostoru koji se reguliše općim kolektivnim ugovorom.</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Satnica </a:t>
            </a:r>
            <a:r>
              <a:rPr lang="bs-Latn-BA" sz="2800" dirty="0">
                <a:latin typeface="Times New Roman"/>
                <a:ea typeface="Times New Roman"/>
              </a:rPr>
              <a:t>se  ne može  drugačije regulisati u nekom kolektivnom ugovoru bilo da se radi o grani ili u odnosu sa grupom poslodavaca ,tako da se kroz ovaj oblik kolektivnog pregovaranja drže donji minimumi dok gornji nivoi i način isplata satnica, sredstava za zaštitu na radu, uslova rada ili nekih davanja vezano za povrede na radu , nije moguće ispoštovati iz općeg kolektivnog ugovora jer takvi iznosi su značajni već se ide na niže nivoe  davanja , na onoliko koliko taj pravni subjekt ili grupa pravnih subjekata je moguće da u datim ekonomskim okolnostima  i njihovom poslovanju mogu izdvojiti za te namjene. </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147264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pPr algn="just">
              <a:lnSpc>
                <a:spcPct val="115000"/>
              </a:lnSpc>
              <a:spcAft>
                <a:spcPts val="0"/>
              </a:spcAft>
            </a:pPr>
            <a:r>
              <a:rPr lang="bs-Latn-BA" sz="2800" dirty="0">
                <a:latin typeface="Times New Roman"/>
                <a:ea typeface="Times New Roman"/>
              </a:rPr>
              <a:t>Proces tranzicije je presudan u Bosni i Hercegovini kao i drugih zemalja iz susjedstva koje su prošle ovu fazu da se kroz kolektivno pregovaranje odnosno kroz postojanje općeg kolektivnog ugovora ili granskog kolektivnog ugovora, praktično preslikava društveni, ekonomski i postojeći pravni status države kao cjeline ili nižeg nivoa vlasti</a:t>
            </a:r>
            <a:endParaRPr lang="bs-Latn-BA" sz="2000" dirty="0">
              <a:latin typeface="Times New Roman"/>
              <a:ea typeface="Times New Roman"/>
            </a:endParaRPr>
          </a:p>
          <a:p>
            <a:pPr marL="0" indent="0">
              <a:buNone/>
            </a:pPr>
            <a:endParaRPr lang="bs-Latn-BA" dirty="0"/>
          </a:p>
        </p:txBody>
      </p:sp>
    </p:spTree>
    <p:extLst>
      <p:ext uri="{BB962C8B-B14F-4D97-AF65-F5344CB8AC3E}">
        <p14:creationId xmlns:p14="http://schemas.microsoft.com/office/powerpoint/2010/main" val="66409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lnSpc>
                <a:spcPct val="115000"/>
              </a:lnSpc>
              <a:spcAft>
                <a:spcPts val="0"/>
              </a:spcAft>
            </a:pPr>
            <a:r>
              <a:rPr lang="bs-Latn-BA" sz="2400" dirty="0">
                <a:latin typeface="Times New Roman"/>
                <a:ea typeface="Times New Roman"/>
              </a:rPr>
              <a:t>Evropsko kolektivno radno pravo</a:t>
            </a:r>
            <a:r>
              <a:rPr lang="bs-Latn-BA" sz="2400" dirty="0">
                <a:latin typeface="Times New Roman"/>
                <a:ea typeface="Times New Roman"/>
              </a:rPr>
              <a:t/>
            </a:r>
            <a:br>
              <a:rPr lang="bs-Latn-BA" sz="2400" dirty="0">
                <a:latin typeface="Times New Roman"/>
                <a:ea typeface="Times New Roman"/>
              </a:rPr>
            </a:br>
            <a:endParaRPr lang="bs-Latn-BA" sz="2400" dirty="0"/>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dirty="0">
                <a:latin typeface="Times New Roman"/>
                <a:ea typeface="Times New Roman"/>
              </a:rPr>
              <a:t>Proces pregovaranja i dijaloga radnika, poslodavaca i predstavnika vlasti bio je mukotrpan i težak pogotovo u 19. i početkom 20. stoljeća</a:t>
            </a:r>
            <a:endParaRPr lang="bs-Latn-BA" sz="2000" dirty="0">
              <a:latin typeface="Times New Roman"/>
              <a:ea typeface="Times New Roman"/>
            </a:endParaRPr>
          </a:p>
          <a:p>
            <a:pPr algn="just">
              <a:lnSpc>
                <a:spcPct val="115000"/>
              </a:lnSpc>
              <a:spcAft>
                <a:spcPts val="0"/>
              </a:spcAft>
            </a:pPr>
            <a:r>
              <a:rPr lang="bs-Latn-BA" sz="2800" b="1" dirty="0">
                <a:latin typeface="Times New Roman"/>
                <a:ea typeface="Times New Roman"/>
              </a:rPr>
              <a:t> Vrlo su teško išli pozitivni procesi uspostavljanja socijalnog partnerstva između radnika i poslodavaca a onda jedan vremenski period uspostavljanja partnerstva sa državnim zakonodavnim organima vlasti koji su trebali kroz određene zakone i druga pravna akta da regulišu pitanja koja su nastala kao produkt socijalnog dijaloga između radnika i poslodavaca.</a:t>
            </a:r>
            <a:r>
              <a:rPr lang="bs-Latn-BA" sz="2800" dirty="0">
                <a:latin typeface="Times New Roman"/>
                <a:ea typeface="Times New Roman"/>
              </a:rPr>
              <a:t> Uređenje ekonomskih i pravnih pitanja između radnika i poslodavaca upravo je najznačajnije pitanje koje je posebno imalo težinu u industriji razvijenim zemljama. </a:t>
            </a:r>
            <a:endParaRPr lang="bs-Latn-BA" sz="2800" dirty="0" smtClean="0">
              <a:latin typeface="Times New Roman"/>
              <a:ea typeface="Times New Roman"/>
            </a:endParaRPr>
          </a:p>
          <a:p>
            <a:pPr algn="just">
              <a:lnSpc>
                <a:spcPct val="115000"/>
              </a:lnSpc>
              <a:spcAft>
                <a:spcPts val="0"/>
              </a:spcAft>
            </a:pPr>
            <a:r>
              <a:rPr lang="bs-Latn-BA" sz="2800" dirty="0" smtClean="0">
                <a:latin typeface="Times New Roman"/>
                <a:ea typeface="Times New Roman"/>
              </a:rPr>
              <a:t>Tamo </a:t>
            </a:r>
            <a:r>
              <a:rPr lang="bs-Latn-BA" sz="2800" dirty="0">
                <a:latin typeface="Times New Roman"/>
                <a:ea typeface="Times New Roman"/>
              </a:rPr>
              <a:t>su radnici bili pod veoma velikim naporima bez posebnih sredstava zaštite i posebno regulisanih elemenata u procesu rada i teškim uslovima tako da je upravo to neregulisanje tih pitanja izazivalo radničke proteste i vrlo često dovodilo do kontraefekata u samom procesu rada što je u krajnjem slučaju štetilo i radnicima i poslodavcima. Posebno je kroz proces pregovaranje i vođenje dijaloga između radnika i poslodavaca i vlade i kasnijem periodu i sindikata kao posebnog subjekta u partnerskim psorzauma </a:t>
            </a:r>
            <a:r>
              <a:rPr lang="bs-Latn-BA" sz="2800" b="1" dirty="0">
                <a:latin typeface="Times New Roman"/>
                <a:ea typeface="Times New Roman"/>
              </a:rPr>
              <a:t>dovelo do toga da je bilo najvažnije regulisati krupna pitanja koja su bila najznačajnija za radnike a to je dužina trajanja radno vremena, pitanja zaštite na radu, uslova rada, kao i neka pitanja povreda na radu koje su bile vrlo česte i bez posebnog učešća</a:t>
            </a:r>
            <a:r>
              <a:rPr lang="bs-Latn-BA" sz="2800" dirty="0">
                <a:latin typeface="Times New Roman"/>
                <a:ea typeface="Times New Roman"/>
              </a:rPr>
              <a:t> u saniranju od strane poslodavaca.</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138563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0000" lnSpcReduction="20000"/>
          </a:bodyPr>
          <a:lstStyle/>
          <a:p>
            <a:pPr algn="just">
              <a:lnSpc>
                <a:spcPct val="115000"/>
              </a:lnSpc>
              <a:spcAft>
                <a:spcPts val="0"/>
              </a:spcAft>
            </a:pPr>
            <a:r>
              <a:rPr lang="bs-Latn-BA" sz="2800" dirty="0">
                <a:latin typeface="Times New Roman"/>
                <a:ea typeface="Times New Roman"/>
              </a:rPr>
              <a:t>Susreti radnika i poslodavaca o pitanjima koja su bila važna za proces rada kao što su Pitanje radnog vremena i zaštite na radu, često su bili teški i bolni i nastojalo se sa svake strane da se kroz dugotrajne razgovore ipak regulišu određena pitanja iako su ona u određenom vremenskom periodu bila sporo regulisana.</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Poslije </a:t>
            </a:r>
            <a:r>
              <a:rPr lang="bs-Latn-BA" sz="2800" dirty="0">
                <a:latin typeface="Times New Roman"/>
                <a:ea typeface="Times New Roman"/>
              </a:rPr>
              <a:t>takvih procesa teškog pregovaranja radnici su zahtijevali, a u drugoj fazi to su tražili i poslodavci kao i sindikat koji je bio učesnik u procesu pregovaranja da se takvi dokumenti formalnopravno regulišu u pisanoj formi kao sporazumi kojima su se složili radnici i poslodavci o uređenju određenih pitanja. </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Sve </a:t>
            </a:r>
            <a:r>
              <a:rPr lang="bs-Latn-BA" sz="2800" dirty="0">
                <a:latin typeface="Times New Roman"/>
                <a:ea typeface="Times New Roman"/>
              </a:rPr>
              <a:t>je to kroz određeni vremenski period dobilo posebnu formu i poseban način prihvatanja i usvajanja i sa strane radnika i poslodavaca, sindikata a i od vlada koje su kroz svoje propise regulisale ta određena pitanja koja su bila jedinstveno uređivana na prvo nacionalnom a onda i na internacionalnom planu.</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10153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55000" lnSpcReduction="20000"/>
          </a:bodyPr>
          <a:lstStyle/>
          <a:p>
            <a:pPr algn="just">
              <a:lnSpc>
                <a:spcPct val="115000"/>
              </a:lnSpc>
              <a:spcAft>
                <a:spcPts val="0"/>
              </a:spcAft>
            </a:pPr>
            <a:r>
              <a:rPr lang="bs-Latn-BA" sz="2800" dirty="0">
                <a:latin typeface="Times New Roman"/>
                <a:ea typeface="Times New Roman"/>
              </a:rPr>
              <a:t>Kolektivnim ugovorima uređivana su prava i obaveze strana koje su ga zaključile te prava i obaveze iz radnog odnosa  ili u vezi sa radnim odnosom u skladu sa zakonom ili drugim propisom. Kolektivnim ugovorima uređena su i pravila o postupku kolektivnog pregovaranja, sastav i način postupanja određenih tijela ovlaštenih za mirno rješavanje kolektivnih sporova kao i druga pitanja koja su bila predmet sporazumijevanja poslodavaca i radnika. </a:t>
            </a:r>
            <a:endParaRPr lang="bs-Latn-BA" sz="2800" dirty="0" smtClean="0">
              <a:latin typeface="Times New Roman"/>
              <a:ea typeface="Times New Roman"/>
            </a:endParaRPr>
          </a:p>
          <a:p>
            <a:pPr algn="just">
              <a:lnSpc>
                <a:spcPct val="115000"/>
              </a:lnSpc>
              <a:spcAft>
                <a:spcPts val="0"/>
              </a:spcAft>
            </a:pPr>
            <a:r>
              <a:rPr lang="bs-Latn-BA" sz="2800" dirty="0" smtClean="0">
                <a:latin typeface="Times New Roman"/>
                <a:ea typeface="Times New Roman"/>
              </a:rPr>
              <a:t>U </a:t>
            </a:r>
            <a:r>
              <a:rPr lang="bs-Latn-BA" sz="2800" dirty="0">
                <a:latin typeface="Times New Roman"/>
                <a:ea typeface="Times New Roman"/>
              </a:rPr>
              <a:t>procesu kolektivnog pregovaranja posebno su bila važna dva elementa da se jasno definišu koje su to ugovorne strane i drugi je bio da se prije samog čina pregovaranja definira predmet kolektivnog pregovaranja tj. da se suzi broj pitanja i da ona postupno budu rješavana od lakših ka težim jer sva ta pitanja i za radnike i za poslodavce imali su ključne pozitivne ili negativne konotacije i za sva ta pitanja bila su potrebna velika finansijska sredstva. </a:t>
            </a:r>
            <a:endParaRPr lang="bs-Latn-BA" sz="2800" dirty="0" smtClean="0">
              <a:latin typeface="Times New Roman"/>
              <a:ea typeface="Times New Roman"/>
            </a:endParaRPr>
          </a:p>
          <a:p>
            <a:pPr algn="just">
              <a:lnSpc>
                <a:spcPct val="115000"/>
              </a:lnSpc>
              <a:spcAft>
                <a:spcPts val="0"/>
              </a:spcAft>
            </a:pPr>
            <a:r>
              <a:rPr lang="bs-Latn-BA" sz="2800" dirty="0" smtClean="0">
                <a:latin typeface="Times New Roman"/>
                <a:ea typeface="Times New Roman"/>
              </a:rPr>
              <a:t>Zbog </a:t>
            </a:r>
            <a:r>
              <a:rPr lang="bs-Latn-BA" sz="2800" dirty="0">
                <a:latin typeface="Times New Roman"/>
                <a:ea typeface="Times New Roman"/>
              </a:rPr>
              <a:t>toga su radnici i poslodavci svim ovim pitanjima pristupali sa dosta argumenata i pripreme da bi se kroz kompromisna rješavanja ovih pitanja kroz historiju a posebno u drugom dijelu 20. stoljeća ovim načinom razriješilo dosta tih pitanja koja su bila sporna i koja praktično i danas se regulišu na skoro identičan način.</a:t>
            </a:r>
            <a:endParaRPr lang="bs-Latn-BA" sz="2000" dirty="0">
              <a:latin typeface="Times New Roman"/>
              <a:ea typeface="Times New Roman"/>
            </a:endParaRPr>
          </a:p>
          <a:p>
            <a:pPr marL="0" indent="0" algn="just">
              <a:lnSpc>
                <a:spcPct val="115000"/>
              </a:lnSpc>
              <a:spcAft>
                <a:spcPts val="0"/>
              </a:spcAft>
              <a:buNone/>
            </a:pP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3963433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lnSpc>
                <a:spcPct val="115000"/>
              </a:lnSpc>
              <a:spcAft>
                <a:spcPts val="0"/>
              </a:spcAft>
            </a:pPr>
            <a:r>
              <a:rPr lang="bs-Latn-BA" sz="2000" dirty="0">
                <a:latin typeface="Times New Roman"/>
                <a:ea typeface="Times New Roman"/>
              </a:rPr>
              <a:t>Vrste kolektivnih ugovora</a:t>
            </a:r>
            <a:br>
              <a:rPr lang="bs-Latn-BA" sz="2000" dirty="0">
                <a:latin typeface="Times New Roman"/>
                <a:ea typeface="Times New Roman"/>
              </a:rPr>
            </a:br>
            <a:endParaRPr lang="bs-Latn-BA" sz="2000" dirty="0"/>
          </a:p>
        </p:txBody>
      </p:sp>
      <p:sp>
        <p:nvSpPr>
          <p:cNvPr id="3" name="Content Placeholder 2"/>
          <p:cNvSpPr>
            <a:spLocks noGrp="1"/>
          </p:cNvSpPr>
          <p:nvPr>
            <p:ph idx="1"/>
          </p:nvPr>
        </p:nvSpPr>
        <p:spPr/>
        <p:txBody>
          <a:bodyPr>
            <a:normAutofit fontScale="77500" lnSpcReduction="20000"/>
          </a:bodyPr>
          <a:lstStyle/>
          <a:p>
            <a:pPr algn="just">
              <a:lnSpc>
                <a:spcPct val="115000"/>
              </a:lnSpc>
              <a:spcAft>
                <a:spcPts val="0"/>
              </a:spcAft>
            </a:pPr>
            <a:r>
              <a:rPr lang="bs-Latn-BA" sz="2800" dirty="0">
                <a:latin typeface="Times New Roman"/>
                <a:ea typeface="Times New Roman"/>
              </a:rPr>
              <a:t> Kolektivni ugovori i njrgove vrste, upravo su zavisile i od nivoa pregovaranja i učesnika koji su učestvovali u pregovorima između radnika i poslodavaca, bilo da se radi o opčem kolektivnom pregovaranju ili pojedinačnom, tako da su kroz predmet kolektivnog pregovaranja bile obuhvaćene različite djelatnosti.</a:t>
            </a:r>
            <a:endParaRPr lang="bs-Latn-BA" sz="2000" dirty="0">
              <a:latin typeface="Times New Roman"/>
              <a:ea typeface="Times New Roman"/>
            </a:endParaRPr>
          </a:p>
          <a:p>
            <a:r>
              <a:rPr lang="bs-Latn-BA" sz="2800" dirty="0" smtClean="0">
                <a:latin typeface="Times New Roman"/>
                <a:ea typeface="Times New Roman"/>
              </a:rPr>
              <a:t>Kao </a:t>
            </a:r>
            <a:r>
              <a:rPr lang="bs-Latn-BA" sz="2800" dirty="0">
                <a:latin typeface="Times New Roman"/>
                <a:ea typeface="Times New Roman"/>
              </a:rPr>
              <a:t>što je u prvim počecima bilo tako je i danas vezano za ove vrste i način kolektivnog pregovaranja a to je da se uspostavi jasan odnos u smislu nivoa vođenja kolektivnih pregovora između socijalnih partnera u regulisanju društvenih i ekonomskih pitanja i da se napravi uzajamna međuzavisnost da različiti nivoi kolektivnog pregovaranja, postojanje različitih vrsta kolektivnih ugovora ne mogu biti disonantni različiti jedni od drugih u regulisanju određenih pitanja. </a:t>
            </a:r>
            <a:endParaRPr lang="bs-Latn-BA" dirty="0"/>
          </a:p>
        </p:txBody>
      </p:sp>
    </p:spTree>
    <p:extLst>
      <p:ext uri="{BB962C8B-B14F-4D97-AF65-F5344CB8AC3E}">
        <p14:creationId xmlns:p14="http://schemas.microsoft.com/office/powerpoint/2010/main" val="948588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7500" lnSpcReduction="20000"/>
          </a:bodyPr>
          <a:lstStyle/>
          <a:p>
            <a:pPr algn="just">
              <a:lnSpc>
                <a:spcPct val="115000"/>
              </a:lnSpc>
              <a:spcAft>
                <a:spcPts val="0"/>
              </a:spcAft>
            </a:pPr>
            <a:r>
              <a:rPr lang="bs-Latn-BA" sz="2800" dirty="0">
                <a:latin typeface="Times New Roman"/>
                <a:ea typeface="Times New Roman"/>
              </a:rPr>
              <a:t>Ta linija povezanosti i usklađenosti ,,viših i nižih,,  vrsta kolektivnih ugovora je bila imperativ u smislu da se za jednak rad na različitim mjestima ne bi dodjeljivala različita prava a prije svega u pogledu trajanja radnog vremena, nagrađivanja tj. najniže satnice ili nekih drugih prava po osnovu rada ili u vezi sa radom.</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Kao </a:t>
            </a:r>
            <a:r>
              <a:rPr lang="bs-Latn-BA" sz="2800" dirty="0">
                <a:latin typeface="Times New Roman"/>
                <a:ea typeface="Times New Roman"/>
              </a:rPr>
              <a:t>što je to historijski bilo tako je i u današnjim uslovima da je neophodno postojanje socijalnog dijaloga između zainteresiranih strana gdje će se na ravnopravnoj osnovi regulisati određena pitanja u datim pravnim političkim i ekonomskim okolnostima države, nižih nivoa vlasti ili udruženja poslodavaca na najnižem nivou.</a:t>
            </a:r>
            <a:endParaRPr lang="bs-Latn-BA" sz="2000" dirty="0">
              <a:latin typeface="Times New Roman"/>
              <a:ea typeface="Times New Roman"/>
            </a:endParaRPr>
          </a:p>
          <a:p>
            <a:pPr marL="0" indent="0">
              <a:buNone/>
            </a:pPr>
            <a:endParaRPr lang="bs-Latn-BA" dirty="0"/>
          </a:p>
        </p:txBody>
      </p:sp>
    </p:spTree>
    <p:extLst>
      <p:ext uri="{BB962C8B-B14F-4D97-AF65-F5344CB8AC3E}">
        <p14:creationId xmlns:p14="http://schemas.microsoft.com/office/powerpoint/2010/main" val="495456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77500" lnSpcReduction="20000"/>
          </a:bodyPr>
          <a:lstStyle/>
          <a:p>
            <a:pPr algn="just">
              <a:lnSpc>
                <a:spcPct val="115000"/>
              </a:lnSpc>
              <a:spcAft>
                <a:spcPts val="0"/>
              </a:spcAft>
            </a:pPr>
            <a:r>
              <a:rPr lang="bs-Latn-BA" sz="2800" b="1" dirty="0">
                <a:latin typeface="Times New Roman"/>
                <a:ea typeface="Times New Roman"/>
              </a:rPr>
              <a:t>Svi  oblici pregovaranja imaju svoje karakteristike ali dva ključna pitanja karakterišu svaki vid kolektivnog pregovaranja a to su pitanje učešća svih zainteresiranih strana koje mogu u skladu sa zakonom pristupiti kolektivnom pregovaranju, a to su predstavnici radnika, predstavnici poslodavaca, sindikata, kao i drugih  koje su zakonom ovlašteni da mogu učestvovati u postizanju kolektivnog ugovora.</a:t>
            </a:r>
            <a:endParaRPr lang="bs-Latn-BA" sz="2000" dirty="0">
              <a:latin typeface="Times New Roman"/>
              <a:ea typeface="Times New Roman"/>
            </a:endParaRPr>
          </a:p>
          <a:p>
            <a:pPr algn="just">
              <a:lnSpc>
                <a:spcPct val="115000"/>
              </a:lnSpc>
              <a:spcAft>
                <a:spcPts val="0"/>
              </a:spcAft>
            </a:pPr>
            <a:r>
              <a:rPr lang="bs-Latn-BA" sz="2800" b="1" dirty="0">
                <a:latin typeface="Times New Roman"/>
                <a:ea typeface="Times New Roman"/>
              </a:rPr>
              <a:t> Postizanje  dogovora </a:t>
            </a:r>
            <a:r>
              <a:rPr lang="bs-Latn-BA" sz="2800" dirty="0">
                <a:latin typeface="Times New Roman"/>
                <a:ea typeface="Times New Roman"/>
              </a:rPr>
              <a:t>koji će se  kroz zakonodavne, izvršne ili druge organe regulirati određena pitanja koja će se primjenjivati jedinstveno za prostor za koji se provodi kolektivni oblik pregovaranja, predstavlja imperativ  svakog razgovora radnika poslodavaca i vlade</a:t>
            </a:r>
            <a:r>
              <a:rPr lang="bs-Latn-BA" sz="2800" dirty="0" smtClean="0">
                <a:latin typeface="Times New Roman"/>
                <a:ea typeface="Times New Roman"/>
              </a:rPr>
              <a:t>.</a:t>
            </a:r>
            <a:endParaRPr lang="bs-Latn-BA" sz="2000" dirty="0">
              <a:latin typeface="Times New Roman"/>
              <a:ea typeface="Times New Roman"/>
            </a:endParaRPr>
          </a:p>
        </p:txBody>
      </p:sp>
    </p:spTree>
    <p:extLst>
      <p:ext uri="{BB962C8B-B14F-4D97-AF65-F5344CB8AC3E}">
        <p14:creationId xmlns:p14="http://schemas.microsoft.com/office/powerpoint/2010/main" val="505540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62500" lnSpcReduction="20000"/>
          </a:bodyPr>
          <a:lstStyle/>
          <a:p>
            <a:pPr algn="just">
              <a:lnSpc>
                <a:spcPct val="115000"/>
              </a:lnSpc>
              <a:spcAft>
                <a:spcPts val="0"/>
              </a:spcAft>
            </a:pPr>
            <a:r>
              <a:rPr lang="bs-Latn-BA" sz="2800" dirty="0">
                <a:latin typeface="Times New Roman"/>
                <a:ea typeface="Times New Roman"/>
              </a:rPr>
              <a:t>Tako u prošlosti su postojali opći kolektivni ugovori koji su imali svoju pravnu snagu na prostoru jedne države na manjima prostorima ili su bili vezani samo za određene djelatnosti po osnovu kojih su bila regulisana prava iz oblasti rada ili u vezi sa radom.</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Danas </a:t>
            </a:r>
            <a:r>
              <a:rPr lang="bs-Latn-BA" sz="2800" dirty="0">
                <a:latin typeface="Times New Roman"/>
                <a:ea typeface="Times New Roman"/>
              </a:rPr>
              <a:t>u Bosni i Hercegovini postoji više različitih vrsta kolektivnih ugovora koji se mogu kvalificirati kao generalni ili opšti kolektivni ugovori i granski kolektivni ugovori koji također moraju imati dozu uzajamne usklađenosti ili harmonizacije.</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Uzimajući </a:t>
            </a:r>
            <a:r>
              <a:rPr lang="bs-Latn-BA" sz="2800" dirty="0">
                <a:latin typeface="Times New Roman"/>
                <a:ea typeface="Times New Roman"/>
              </a:rPr>
              <a:t>u obzir pravnu činjenicu da je Bosna i Hercegovina složena država koja se sastoji od dva entiteta i Distrikta Brčko , nije postignut konsenzus da se radi o zakonskim, podzakonskim i drugim aktima da oni budu jedinstveni za čitav prostor Bosne i Hercegovine, već je u pravnoj i političkoj volji u Bosni i Hercegovini usvojen princip da različiti nivoi imaju svoje različite kolektivne ugovore i različite propise što u krajnjem slučaju kada se gleda sa aspekta decentralizacije vlasti i aspekta da ti pojedinačni propisi budu bliže procesu rada ima i pozuitivne elemente .</a:t>
            </a:r>
            <a:endParaRPr lang="bs-Latn-BA" sz="2000" dirty="0">
              <a:latin typeface="Times New Roman"/>
              <a:ea typeface="Times New Roman"/>
            </a:endParaRPr>
          </a:p>
          <a:p>
            <a:endParaRPr lang="bs-Latn-BA" dirty="0"/>
          </a:p>
        </p:txBody>
      </p:sp>
    </p:spTree>
    <p:extLst>
      <p:ext uri="{BB962C8B-B14F-4D97-AF65-F5344CB8AC3E}">
        <p14:creationId xmlns:p14="http://schemas.microsoft.com/office/powerpoint/2010/main" val="708581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normAutofit fontScale="85000" lnSpcReduction="20000"/>
          </a:bodyPr>
          <a:lstStyle/>
          <a:p>
            <a:pPr algn="just">
              <a:lnSpc>
                <a:spcPct val="115000"/>
              </a:lnSpc>
              <a:spcAft>
                <a:spcPts val="0"/>
              </a:spcAft>
            </a:pPr>
            <a:r>
              <a:rPr lang="bs-Latn-BA" sz="2800" dirty="0">
                <a:latin typeface="Times New Roman"/>
                <a:ea typeface="Times New Roman"/>
              </a:rPr>
              <a:t>Ovdje je osnovna karakteristika da se ne može provoditi isključivanje da niži pravni akti ili akti konkretno u ovom slučaju kolektivnog pregovaranja, isključuju više pravne akte.</a:t>
            </a:r>
            <a:endParaRPr lang="bs-Latn-BA" sz="2000" dirty="0">
              <a:latin typeface="Times New Roman"/>
              <a:ea typeface="Times New Roman"/>
            </a:endParaRPr>
          </a:p>
          <a:p>
            <a:pPr algn="just">
              <a:lnSpc>
                <a:spcPct val="115000"/>
              </a:lnSpc>
              <a:spcAft>
                <a:spcPts val="0"/>
              </a:spcAft>
            </a:pPr>
            <a:r>
              <a:rPr lang="bs-Latn-BA" sz="2800" dirty="0" smtClean="0">
                <a:latin typeface="Times New Roman"/>
                <a:ea typeface="Times New Roman"/>
              </a:rPr>
              <a:t>Granski </a:t>
            </a:r>
            <a:r>
              <a:rPr lang="bs-Latn-BA" sz="2800" dirty="0">
                <a:latin typeface="Times New Roman"/>
                <a:ea typeface="Times New Roman"/>
              </a:rPr>
              <a:t>ili neki drugi kolektivni ugovori ne mogu biti u suprotnosti sa općim kolektivnim ugovorom , pogotovo kada se regulišu određena pitanja koja nisu predmet zakonskog regulisanja .</a:t>
            </a:r>
            <a:endParaRPr lang="bs-Latn-BA" sz="2000" dirty="0">
              <a:latin typeface="Times New Roman"/>
              <a:ea typeface="Times New Roman"/>
            </a:endParaRPr>
          </a:p>
          <a:p>
            <a:pPr algn="just"/>
            <a:r>
              <a:rPr lang="bs-Latn-BA" sz="2800" b="1" dirty="0" smtClean="0">
                <a:latin typeface="Times New Roman"/>
                <a:ea typeface="Times New Roman"/>
              </a:rPr>
              <a:t>U </a:t>
            </a:r>
            <a:r>
              <a:rPr lang="bs-Latn-BA" sz="2800" b="1" dirty="0">
                <a:latin typeface="Times New Roman"/>
                <a:ea typeface="Times New Roman"/>
              </a:rPr>
              <a:t>Bosni i Hercegovini danas postoje opći kolketivni ugovori na entitetskom nivou, na nivou regija, kao i  opći kolektivni ugovori na nivou određenih djelatnosti  i kolektivni ugovori ili sporazumi vezano za jedno ili više pravnih lica. </a:t>
            </a:r>
            <a:endParaRPr lang="bs-Latn-BA" dirty="0"/>
          </a:p>
        </p:txBody>
      </p:sp>
    </p:spTree>
    <p:extLst>
      <p:ext uri="{BB962C8B-B14F-4D97-AF65-F5344CB8AC3E}">
        <p14:creationId xmlns:p14="http://schemas.microsoft.com/office/powerpoint/2010/main" val="30853089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TotalTime>
  <Words>1455</Words>
  <Application>Microsoft Office PowerPoint</Application>
  <PresentationFormat>On-screen Show (4:3)</PresentationFormat>
  <Paragraphs>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RADNO PRAVO</vt:lpstr>
      <vt:lpstr>Evropsko kolektivno radno pravo </vt:lpstr>
      <vt:lpstr>PowerPoint Presentation</vt:lpstr>
      <vt:lpstr>PowerPoint Presentation</vt:lpstr>
      <vt:lpstr>Vrste kolektivnih ugovora </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RADNO PRAVO</dc:title>
  <dc:creator>PFK1</dc:creator>
  <cp:lastModifiedBy>PFK1</cp:lastModifiedBy>
  <cp:revision>3</cp:revision>
  <dcterms:created xsi:type="dcterms:W3CDTF">2015-09-17T10:16:54Z</dcterms:created>
  <dcterms:modified xsi:type="dcterms:W3CDTF">2018-12-06T13:35:51Z</dcterms:modified>
</cp:coreProperties>
</file>