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50" r:id="rId34"/>
    <p:sldId id="289" r:id="rId35"/>
    <p:sldId id="349" r:id="rId36"/>
    <p:sldId id="292" r:id="rId37"/>
    <p:sldId id="352" r:id="rId38"/>
    <p:sldId id="353" r:id="rId39"/>
    <p:sldId id="354" r:id="rId40"/>
    <p:sldId id="358" r:id="rId41"/>
    <p:sldId id="356" r:id="rId42"/>
    <p:sldId id="359" r:id="rId43"/>
    <p:sldId id="355" r:id="rId44"/>
    <p:sldId id="360" r:id="rId45"/>
    <p:sldId id="357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62" r:id="rId64"/>
    <p:sldId id="363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333" r:id="rId89"/>
    <p:sldId id="334" r:id="rId90"/>
    <p:sldId id="335" r:id="rId91"/>
    <p:sldId id="336" r:id="rId92"/>
    <p:sldId id="337" r:id="rId93"/>
    <p:sldId id="338" r:id="rId94"/>
    <p:sldId id="339" r:id="rId95"/>
    <p:sldId id="340" r:id="rId96"/>
    <p:sldId id="341" r:id="rId97"/>
    <p:sldId id="342" r:id="rId98"/>
    <p:sldId id="343" r:id="rId99"/>
    <p:sldId id="344" r:id="rId100"/>
    <p:sldId id="345" r:id="rId101"/>
    <p:sldId id="346" r:id="rId102"/>
    <p:sldId id="347" r:id="rId103"/>
    <p:sldId id="348" r:id="rId10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CDD1-B708-4374-A642-CA8E727EC64A}" type="datetimeFigureOut">
              <a:rPr lang="sr-Latn-ME" smtClean="0"/>
              <a:t>7.12.2018.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184-C20D-4C1D-8105-C4714E2FA22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1774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CDD1-B708-4374-A642-CA8E727EC64A}" type="datetimeFigureOut">
              <a:rPr lang="sr-Latn-ME" smtClean="0"/>
              <a:t>7.12.2018.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184-C20D-4C1D-8105-C4714E2FA22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40190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CDD1-B708-4374-A642-CA8E727EC64A}" type="datetimeFigureOut">
              <a:rPr lang="sr-Latn-ME" smtClean="0"/>
              <a:t>7.12.2018.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184-C20D-4C1D-8105-C4714E2FA22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90300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CDD1-B708-4374-A642-CA8E727EC64A}" type="datetimeFigureOut">
              <a:rPr lang="sr-Latn-ME" smtClean="0"/>
              <a:t>7.12.2018.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184-C20D-4C1D-8105-C4714E2FA22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42718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CDD1-B708-4374-A642-CA8E727EC64A}" type="datetimeFigureOut">
              <a:rPr lang="sr-Latn-ME" smtClean="0"/>
              <a:t>7.12.2018.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184-C20D-4C1D-8105-C4714E2FA22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3914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CDD1-B708-4374-A642-CA8E727EC64A}" type="datetimeFigureOut">
              <a:rPr lang="sr-Latn-ME" smtClean="0"/>
              <a:t>7.12.2018.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184-C20D-4C1D-8105-C4714E2FA22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12809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CDD1-B708-4374-A642-CA8E727EC64A}" type="datetimeFigureOut">
              <a:rPr lang="sr-Latn-ME" smtClean="0"/>
              <a:t>7.12.2018.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184-C20D-4C1D-8105-C4714E2FA22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36011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CDD1-B708-4374-A642-CA8E727EC64A}" type="datetimeFigureOut">
              <a:rPr lang="sr-Latn-ME" smtClean="0"/>
              <a:t>7.12.2018.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184-C20D-4C1D-8105-C4714E2FA22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73302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CDD1-B708-4374-A642-CA8E727EC64A}" type="datetimeFigureOut">
              <a:rPr lang="sr-Latn-ME" smtClean="0"/>
              <a:t>7.12.2018.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184-C20D-4C1D-8105-C4714E2FA22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45218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CDD1-B708-4374-A642-CA8E727EC64A}" type="datetimeFigureOut">
              <a:rPr lang="sr-Latn-ME" smtClean="0"/>
              <a:t>7.12.2018.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184-C20D-4C1D-8105-C4714E2FA22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4748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CDD1-B708-4374-A642-CA8E727EC64A}" type="datetimeFigureOut">
              <a:rPr lang="sr-Latn-ME" smtClean="0"/>
              <a:t>7.12.2018.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184-C20D-4C1D-8105-C4714E2FA22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93491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CDD1-B708-4374-A642-CA8E727EC64A}" type="datetimeFigureOut">
              <a:rPr lang="sr-Latn-ME" smtClean="0"/>
              <a:t>7.12.2018.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4184-C20D-4C1D-8105-C4714E2FA223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05316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enzin.rs/wp-content/uploads/2015/07/eurostat-eu-javna-potrosnja-bdp-evropa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FINANSIJE I FINANSIJSKO PRAVO</a:t>
            </a:r>
            <a:br>
              <a:rPr lang="en-US" dirty="0" smtClean="0"/>
            </a:br>
            <a:endParaRPr lang="sr-Latn-M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JAVNI RASHODI</a:t>
            </a:r>
            <a:endParaRPr lang="sr-Latn-ME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ME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Prof. </a:t>
            </a:r>
            <a:r>
              <a:rPr lang="sr-Latn-ME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 Halil Kalač</a:t>
            </a:r>
            <a:endPara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1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FD22-830D-457E-9261-3578E414EE0D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6D00-0D96-419D-AB72-F0738F885BF6}" type="slidenum">
              <a:rPr lang="en-US"/>
              <a:pPr/>
              <a:t>10</a:t>
            </a:fld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sz="2800" dirty="0" err="1"/>
              <a:t>Samo</a:t>
            </a:r>
            <a:r>
              <a:rPr lang="en-US" sz="2800" dirty="0"/>
              <a:t> </a:t>
            </a:r>
            <a:r>
              <a:rPr lang="en-US" sz="2800" dirty="0" err="1"/>
              <a:t>savremeni</a:t>
            </a:r>
            <a:r>
              <a:rPr lang="en-US" sz="2800" dirty="0"/>
              <a:t> </a:t>
            </a:r>
            <a:r>
              <a:rPr lang="en-US" sz="2800" dirty="0" err="1"/>
              <a:t>pristup</a:t>
            </a:r>
            <a:r>
              <a:rPr lang="en-US" sz="2800" dirty="0"/>
              <a:t> </a:t>
            </a:r>
            <a:r>
              <a:rPr lang="en-US" sz="2800" dirty="0" err="1" smtClean="0"/>
              <a:t>istra</a:t>
            </a:r>
            <a:r>
              <a:rPr lang="sr-Latn-ME" sz="2800" dirty="0" smtClean="0"/>
              <a:t>ž</a:t>
            </a:r>
            <a:r>
              <a:rPr lang="en-US" sz="2800" dirty="0" err="1" smtClean="0"/>
              <a:t>ivanju</a:t>
            </a:r>
            <a:r>
              <a:rPr lang="en-US" sz="2800" dirty="0" smtClean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 smtClean="0"/>
              <a:t>mo</a:t>
            </a:r>
            <a:r>
              <a:rPr lang="sr-Latn-ME" sz="2800" dirty="0" smtClean="0"/>
              <a:t>ž</a:t>
            </a:r>
            <a:r>
              <a:rPr lang="en-US" sz="2800" dirty="0" smtClean="0"/>
              <a:t>e </a:t>
            </a:r>
            <a:r>
              <a:rPr lang="en-US" sz="2800" dirty="0" err="1" smtClean="0"/>
              <a:t>pru</a:t>
            </a:r>
            <a:r>
              <a:rPr lang="sr-Latn-ME" sz="2800" dirty="0" smtClean="0"/>
              <a:t>ž</a:t>
            </a:r>
            <a:r>
              <a:rPr lang="en-US" sz="2800" dirty="0" err="1" smtClean="0"/>
              <a:t>iti</a:t>
            </a:r>
            <a:r>
              <a:rPr lang="en-US" sz="2800" dirty="0" smtClean="0"/>
              <a:t> </a:t>
            </a:r>
            <a:r>
              <a:rPr lang="en-US" sz="2800" dirty="0" err="1" smtClean="0"/>
              <a:t>zadovoljavaju</a:t>
            </a:r>
            <a:r>
              <a:rPr lang="sr-Latn-ME" sz="2800" dirty="0" smtClean="0"/>
              <a:t>ći</a:t>
            </a:r>
            <a:r>
              <a:rPr lang="en-US" sz="2800" b="1" dirty="0" smtClean="0"/>
              <a:t> </a:t>
            </a:r>
            <a:r>
              <a:rPr lang="en-US" sz="2800" dirty="0" err="1"/>
              <a:t>odgovor</a:t>
            </a:r>
            <a:r>
              <a:rPr lang="en-US" sz="2800" b="1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pitanja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se </a:t>
            </a:r>
            <a:r>
              <a:rPr lang="en-US" sz="2800" dirty="0" err="1" smtClean="0"/>
              <a:t>ve</a:t>
            </a:r>
            <a:r>
              <a:rPr lang="sr-Latn-ME" sz="2800" dirty="0" smtClean="0"/>
              <a:t>ć </a:t>
            </a:r>
            <a:r>
              <a:rPr lang="en-US" sz="2800" dirty="0" err="1" smtClean="0"/>
              <a:t>dugo</a:t>
            </a:r>
            <a:r>
              <a:rPr lang="en-US" sz="2800" dirty="0" smtClean="0"/>
              <a:t> name</a:t>
            </a:r>
            <a:r>
              <a:rPr lang="sr-Latn-ME" sz="2800" dirty="0" smtClean="0"/>
              <a:t>ć</a:t>
            </a:r>
            <a:r>
              <a:rPr lang="en-US" sz="2800" dirty="0" smtClean="0"/>
              <a:t>u</a:t>
            </a:r>
            <a:r>
              <a:rPr lang="en-US" sz="2800" dirty="0"/>
              <a:t>,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sr-Latn-ME" sz="2800" dirty="0" err="1"/>
              <a:t>š</a:t>
            </a:r>
            <a:r>
              <a:rPr lang="en-US" sz="2800" dirty="0" smtClean="0"/>
              <a:t>to </a:t>
            </a:r>
            <a:r>
              <a:rPr lang="en-US" sz="2800" dirty="0" err="1"/>
              <a:t>su</a:t>
            </a:r>
            <a:r>
              <a:rPr lang="en-US" sz="2800" dirty="0"/>
              <a:t>: </a:t>
            </a:r>
            <a:endParaRPr lang="sr-Latn-ME" sz="2800" dirty="0" smtClean="0"/>
          </a:p>
          <a:p>
            <a:r>
              <a:rPr lang="en-US" sz="2800" dirty="0" err="1" smtClean="0"/>
              <a:t>priroda</a:t>
            </a:r>
            <a:r>
              <a:rPr lang="en-US" sz="2800" dirty="0" smtClean="0"/>
              <a:t> </a:t>
            </a:r>
            <a:r>
              <a:rPr lang="en-US" sz="2800" dirty="0"/>
              <a:t>i </a:t>
            </a:r>
            <a:r>
              <a:rPr lang="en-US" sz="2800" dirty="0" smtClean="0"/>
              <a:t>d</a:t>
            </a:r>
            <a:r>
              <a:rPr lang="sr-Latn-ME" sz="2800" dirty="0" smtClean="0"/>
              <a:t>j</a:t>
            </a:r>
            <a:r>
              <a:rPr lang="en-US" sz="2800" dirty="0" err="1" smtClean="0"/>
              <a:t>elovanje</a:t>
            </a:r>
            <a:r>
              <a:rPr lang="en-US" sz="2800" dirty="0" smtClean="0"/>
              <a:t> </a:t>
            </a:r>
            <a:r>
              <a:rPr lang="en-US" sz="2800" dirty="0" err="1"/>
              <a:t>javnih</a:t>
            </a:r>
            <a:r>
              <a:rPr lang="en-US" sz="2800" b="1" dirty="0"/>
              <a:t> </a:t>
            </a:r>
            <a:r>
              <a:rPr lang="en-US" sz="2800" dirty="0" err="1"/>
              <a:t>rashoda</a:t>
            </a:r>
            <a:r>
              <a:rPr lang="en-US" sz="2800" b="1" dirty="0"/>
              <a:t>, </a:t>
            </a:r>
            <a:endParaRPr lang="sr-Latn-ME" sz="2800" b="1" dirty="0" smtClean="0"/>
          </a:p>
          <a:p>
            <a:r>
              <a:rPr lang="en-US" sz="2800" dirty="0" err="1" smtClean="0"/>
              <a:t>tendencije</a:t>
            </a:r>
            <a:r>
              <a:rPr lang="en-US" sz="2800" dirty="0" smtClean="0"/>
              <a:t> </a:t>
            </a:r>
            <a:r>
              <a:rPr lang="en-US" sz="2800" dirty="0" err="1"/>
              <a:t>stalnog</a:t>
            </a:r>
            <a:r>
              <a:rPr lang="en-US" sz="2800" dirty="0"/>
              <a:t> </a:t>
            </a:r>
            <a:r>
              <a:rPr lang="en-US" sz="2800" dirty="0" err="1"/>
              <a:t>porasta</a:t>
            </a:r>
            <a:r>
              <a:rPr lang="en-US" sz="2800" dirty="0"/>
              <a:t>, </a:t>
            </a:r>
            <a:endParaRPr lang="sr-Latn-ME" sz="2800" dirty="0" smtClean="0"/>
          </a:p>
          <a:p>
            <a:r>
              <a:rPr lang="en-US" sz="2800" dirty="0" err="1" smtClean="0"/>
              <a:t>efekti</a:t>
            </a:r>
            <a:r>
              <a:rPr lang="en-US" sz="2800" dirty="0" smtClean="0"/>
              <a:t> </a:t>
            </a:r>
            <a:r>
              <a:rPr lang="en-US" sz="2800" dirty="0" err="1"/>
              <a:t>pojedin</a:t>
            </a:r>
            <a:r>
              <a:rPr lang="sl-SI" sz="2800" dirty="0"/>
              <a:t>i</a:t>
            </a:r>
            <a:r>
              <a:rPr lang="en-US" sz="2800" dirty="0"/>
              <a:t>h </a:t>
            </a:r>
            <a:r>
              <a:rPr lang="en-US" sz="2800" dirty="0" err="1"/>
              <a:t>oblika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u </a:t>
            </a:r>
            <a:r>
              <a:rPr lang="en-US" sz="2800" dirty="0" smtClean="0"/>
              <a:t>re</a:t>
            </a:r>
            <a:r>
              <a:rPr lang="sr-Latn-ME" sz="2800" dirty="0" smtClean="0"/>
              <a:t>š</a:t>
            </a:r>
            <a:r>
              <a:rPr lang="en-US" sz="2800" dirty="0" err="1" smtClean="0"/>
              <a:t>enju</a:t>
            </a:r>
            <a:r>
              <a:rPr lang="en-US" sz="2800" b="1" dirty="0" smtClean="0"/>
              <a:t> </a:t>
            </a:r>
            <a:r>
              <a:rPr lang="en-US" sz="2800" dirty="0"/>
              <a:t>i </a:t>
            </a:r>
            <a:r>
              <a:rPr lang="en-US" sz="2800" dirty="0" err="1"/>
              <a:t>st</a:t>
            </a:r>
            <a:r>
              <a:rPr lang="sl-SI" sz="2800" dirty="0"/>
              <a:t>a</a:t>
            </a:r>
            <a:r>
              <a:rPr lang="en-US" sz="2800" dirty="0" err="1"/>
              <a:t>bili</a:t>
            </a:r>
            <a:r>
              <a:rPr lang="sl-SI" sz="2800" dirty="0"/>
              <a:t>z</a:t>
            </a:r>
            <a:r>
              <a:rPr lang="en-US" sz="2800" dirty="0" err="1"/>
              <a:t>aclji</a:t>
            </a:r>
            <a:r>
              <a:rPr lang="en-US" sz="2800" dirty="0"/>
              <a:t> </a:t>
            </a:r>
            <a:r>
              <a:rPr lang="en-US" sz="2800" dirty="0" err="1"/>
              <a:t>pr</a:t>
            </a:r>
            <a:r>
              <a:rPr lang="sl-SI" sz="2800" dirty="0"/>
              <a:t>i</a:t>
            </a:r>
            <a:r>
              <a:rPr lang="en-US" sz="2800" dirty="0" err="1"/>
              <a:t>vrede</a:t>
            </a:r>
            <a:r>
              <a:rPr lang="en-US" sz="2800" b="1" dirty="0"/>
              <a:t> </a:t>
            </a:r>
            <a:r>
              <a:rPr lang="en-US" sz="2800" dirty="0"/>
              <a:t>i dr.</a:t>
            </a:r>
          </a:p>
          <a:p>
            <a:r>
              <a:rPr lang="sl-SI" sz="2800" dirty="0"/>
              <a:t>J</a:t>
            </a:r>
            <a:r>
              <a:rPr lang="en-US" sz="2800" dirty="0" err="1"/>
              <a:t>avni</a:t>
            </a:r>
            <a:r>
              <a:rPr lang="en-US" sz="2800" dirty="0"/>
              <a:t> </a:t>
            </a:r>
            <a:r>
              <a:rPr lang="en-US" sz="2800" dirty="0" err="1"/>
              <a:t>rashodi</a:t>
            </a:r>
            <a:r>
              <a:rPr lang="en-US" sz="2800" b="1" dirty="0"/>
              <a:t> </a:t>
            </a:r>
            <a:r>
              <a:rPr lang="en-US" sz="2800" dirty="0" err="1"/>
              <a:t>dolaze</a:t>
            </a:r>
            <a:r>
              <a:rPr lang="en-US" sz="2800" dirty="0"/>
              <a:t> </a:t>
            </a:r>
            <a:r>
              <a:rPr lang="sr-Latn-ME" sz="2800" dirty="0" err="1"/>
              <a:t>č</a:t>
            </a:r>
            <a:r>
              <a:rPr lang="en-US" sz="2800" dirty="0" err="1" smtClean="0"/>
              <a:t>ak</a:t>
            </a:r>
            <a:r>
              <a:rPr lang="en-US" sz="2800" dirty="0" smtClean="0"/>
              <a:t> </a:t>
            </a:r>
            <a:r>
              <a:rPr lang="en-US" sz="2800" dirty="0"/>
              <a:t>u </a:t>
            </a:r>
            <a:r>
              <a:rPr lang="en-US" sz="2800" dirty="0" err="1"/>
              <a:t>prvi</a:t>
            </a:r>
            <a:r>
              <a:rPr lang="en-US" sz="2800" dirty="0"/>
              <a:t> plan. Oni </a:t>
            </a:r>
            <a:r>
              <a:rPr lang="en-US" sz="2800" dirty="0" err="1"/>
              <a:t>postaju</a:t>
            </a:r>
            <a:r>
              <a:rPr lang="en-US" sz="2800" dirty="0"/>
              <a:t>, </a:t>
            </a:r>
            <a:r>
              <a:rPr lang="en-US" sz="2800" dirty="0" err="1" smtClean="0"/>
              <a:t>kona</a:t>
            </a:r>
            <a:r>
              <a:rPr lang="sr-Latn-ME" sz="2800" dirty="0" smtClean="0"/>
              <a:t>č</a:t>
            </a:r>
            <a:r>
              <a:rPr lang="en-US" sz="2800" dirty="0" smtClean="0"/>
              <a:t>no</a:t>
            </a:r>
            <a:r>
              <a:rPr lang="en-US" sz="2800" dirty="0"/>
              <a:t>, </a:t>
            </a:r>
            <a:r>
              <a:rPr lang="en-US" sz="2800" dirty="0" err="1"/>
              <a:t>jedan</a:t>
            </a:r>
            <a:r>
              <a:rPr lang="en-US" sz="2800" dirty="0"/>
              <a:t> od </a:t>
            </a:r>
            <a:r>
              <a:rPr lang="en-US" sz="2800" dirty="0" err="1"/>
              <a:t>osnovnih</a:t>
            </a:r>
            <a:r>
              <a:rPr lang="en-US" sz="2800" dirty="0"/>
              <a:t> </a:t>
            </a:r>
            <a:r>
              <a:rPr lang="en-US" sz="2800" dirty="0" err="1"/>
              <a:t>faktora</a:t>
            </a:r>
            <a:r>
              <a:rPr lang="en-US" sz="2800" b="1" dirty="0"/>
              <a:t> </a:t>
            </a:r>
            <a:r>
              <a:rPr lang="en-US" sz="2800" dirty="0" err="1"/>
              <a:t>finansijskog</a:t>
            </a:r>
            <a:r>
              <a:rPr lang="en-US" sz="2800" dirty="0"/>
              <a:t> </a:t>
            </a:r>
            <a:r>
              <a:rPr lang="en-US" sz="2800" dirty="0" err="1"/>
              <a:t>mehanizma</a:t>
            </a:r>
            <a:r>
              <a:rPr lang="en-US" sz="2800" b="1" dirty="0"/>
              <a:t> </a:t>
            </a:r>
            <a:r>
              <a:rPr lang="en-US" sz="2800" dirty="0"/>
              <a:t>i </a:t>
            </a:r>
            <a:r>
              <a:rPr lang="en-US" sz="2800" dirty="0" err="1"/>
              <a:t>usko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povezani</a:t>
            </a:r>
            <a:r>
              <a:rPr lang="en-US" sz="2800" dirty="0"/>
              <a:t> s </a:t>
            </a:r>
            <a:r>
              <a:rPr lang="en-US" sz="2800" dirty="0" err="1" smtClean="0"/>
              <a:t>pona</a:t>
            </a:r>
            <a:r>
              <a:rPr lang="sr-Latn-ME" sz="2800" dirty="0" smtClean="0"/>
              <a:t>š</a:t>
            </a:r>
            <a:r>
              <a:rPr lang="en-US" sz="2800" dirty="0" err="1" smtClean="0"/>
              <a:t>anjem</a:t>
            </a:r>
            <a:r>
              <a:rPr lang="en-US" sz="2800" dirty="0" smtClean="0"/>
              <a:t> </a:t>
            </a:r>
            <a:r>
              <a:rPr lang="en-US" sz="2800" dirty="0" err="1"/>
              <a:t>gotovo</a:t>
            </a:r>
            <a:r>
              <a:rPr lang="en-US" sz="2800" dirty="0"/>
              <a:t> </a:t>
            </a:r>
            <a:r>
              <a:rPr lang="en-US" sz="2800" dirty="0" err="1"/>
              <a:t>svih</a:t>
            </a:r>
            <a:r>
              <a:rPr lang="sl-SI" sz="2800" dirty="0"/>
              <a:t> </a:t>
            </a:r>
            <a:r>
              <a:rPr lang="en-US" sz="2800" dirty="0" err="1"/>
              <a:t>agtegata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87578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PRIHODI I RASHODI BIH</a:t>
            </a:r>
            <a:endParaRPr lang="sr-Latn-ME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4006"/>
            <a:ext cx="8229600" cy="357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29600" cy="393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0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9894"/>
            <a:ext cx="8229600" cy="38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2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 smtClean="0"/>
              <a:t>     </a:t>
            </a:r>
          </a:p>
          <a:p>
            <a:endParaRPr lang="sr-Latn-ME" dirty="0"/>
          </a:p>
          <a:p>
            <a:endParaRPr lang="sr-Latn-ME" dirty="0" smtClean="0"/>
          </a:p>
          <a:p>
            <a:pPr marL="0" indent="0" algn="ctr">
              <a:buNone/>
            </a:pPr>
            <a:r>
              <a:rPr lang="sr-Latn-ME" dirty="0" smtClean="0"/>
              <a:t>HVALA!</a:t>
            </a:r>
          </a:p>
          <a:p>
            <a:pPr marL="0" indent="0" algn="ctr">
              <a:buNone/>
            </a:pPr>
            <a:r>
              <a:rPr lang="sr-Latn-ME" dirty="0" smtClean="0"/>
              <a:t>PITANJA!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1504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5123-AF4E-447A-9B3E-DCB7BD0C0B40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34C8-C881-4AF9-AF81-70F9DA329686}" type="slidenum">
              <a:rPr lang="en-US"/>
              <a:pPr/>
              <a:t>11</a:t>
            </a:fld>
            <a:endParaRPr lang="en-US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 smtClean="0"/>
              <a:t>izu</a:t>
            </a:r>
            <a:r>
              <a:rPr lang="sr-Latn-ME" dirty="0" smtClean="0"/>
              <a:t>č</a:t>
            </a:r>
            <a:r>
              <a:rPr lang="en-US" dirty="0" err="1" smtClean="0"/>
              <a:t>avanje</a:t>
            </a:r>
            <a:r>
              <a:rPr lang="en-US" dirty="0" smtClean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j</a:t>
            </a:r>
            <a:r>
              <a:rPr lang="en-US" dirty="0" err="1" smtClean="0"/>
              <a:t>elovanja</a:t>
            </a:r>
            <a:r>
              <a:rPr lang="en-US" dirty="0" smtClean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rashoda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tokove</a:t>
            </a:r>
            <a:r>
              <a:rPr lang="en-US" dirty="0"/>
              <a:t> rep</a:t>
            </a:r>
            <a:r>
              <a:rPr lang="sl-SI" dirty="0"/>
              <a:t>r</a:t>
            </a:r>
            <a:r>
              <a:rPr lang="en-US" dirty="0" err="1"/>
              <a:t>odukcije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en-US" dirty="0"/>
              <a:t> </a:t>
            </a:r>
            <a:r>
              <a:rPr lang="en-US" dirty="0" err="1"/>
              <a:t>centralno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sr-Latn-ME" dirty="0" smtClean="0"/>
              <a:t>j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teorije</a:t>
            </a:r>
            <a:r>
              <a:rPr lang="en-US" dirty="0"/>
              <a:t> i </a:t>
            </a:r>
            <a:r>
              <a:rPr lang="en-US" dirty="0" err="1"/>
              <a:t>politike</a:t>
            </a:r>
            <a:r>
              <a:rPr lang="en-US" dirty="0"/>
              <a:t>. </a:t>
            </a:r>
            <a:r>
              <a:rPr lang="en-US" dirty="0" err="1"/>
              <a:t>Usled</a:t>
            </a:r>
            <a:r>
              <a:rPr lang="en-US" dirty="0"/>
              <a:t> toga</a:t>
            </a:r>
            <a:r>
              <a:rPr lang="en-US" b="1" dirty="0"/>
              <a:t> </a:t>
            </a:r>
            <a:r>
              <a:rPr lang="sr-Latn-ME" dirty="0" err="1"/>
              <a:t>ć</a:t>
            </a:r>
            <a:r>
              <a:rPr lang="en-US" dirty="0" err="1" smtClean="0"/>
              <a:t>emo</a:t>
            </a:r>
            <a:r>
              <a:rPr lang="en-US" b="1" dirty="0" smtClean="0"/>
              <a:t> </a:t>
            </a:r>
            <a:r>
              <a:rPr lang="en-US" dirty="0" err="1"/>
              <a:t>modernim</a:t>
            </a:r>
            <a:r>
              <a:rPr lang="en-US" dirty="0"/>
              <a:t> </a:t>
            </a:r>
            <a:r>
              <a:rPr lang="en-US" dirty="0" err="1"/>
              <a:t>shvatanjima</a:t>
            </a:r>
            <a:r>
              <a:rPr lang="en-US" dirty="0"/>
              <a:t> </a:t>
            </a:r>
            <a:r>
              <a:rPr lang="en-US" dirty="0" err="1"/>
              <a:t>posvetiti</a:t>
            </a:r>
            <a:r>
              <a:rPr lang="en-US" dirty="0"/>
              <a:t> </a:t>
            </a:r>
            <a:r>
              <a:rPr lang="en-US" dirty="0" err="1"/>
              <a:t>posebnu</a:t>
            </a:r>
            <a:r>
              <a:rPr lang="en-US" dirty="0"/>
              <a:t> </a:t>
            </a:r>
            <a:r>
              <a:rPr lang="en-US" dirty="0" err="1"/>
              <a:t>paznju</a:t>
            </a:r>
            <a:r>
              <a:rPr lang="en-US" dirty="0"/>
              <a:t> i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odgovarajuce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b="1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sr-Latn-ME" dirty="0" err="1"/>
              <a:t>ć</a:t>
            </a:r>
            <a:r>
              <a:rPr lang="en-US" dirty="0" smtClean="0"/>
              <a:t>emo </a:t>
            </a:r>
            <a:r>
              <a:rPr lang="en-US" dirty="0" err="1"/>
              <a:t>ostala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 smtClean="0"/>
              <a:t>klasi</a:t>
            </a:r>
            <a:r>
              <a:rPr lang="sl-SI" dirty="0"/>
              <a:t>č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 smtClean="0"/>
              <a:t>neoklasi</a:t>
            </a:r>
            <a:r>
              <a:rPr lang="sl-SI" dirty="0"/>
              <a:t>č</a:t>
            </a:r>
            <a:r>
              <a:rPr lang="en-US" dirty="0" err="1" smtClean="0"/>
              <a:t>na</a:t>
            </a:r>
            <a:r>
              <a:rPr lang="en-US" dirty="0"/>
              <a:t>) </a:t>
            </a:r>
            <a:r>
              <a:rPr lang="en-US" dirty="0" err="1"/>
              <a:t>shvatanja</a:t>
            </a:r>
            <a:r>
              <a:rPr lang="en-US" dirty="0"/>
              <a:t> </a:t>
            </a:r>
            <a:r>
              <a:rPr lang="en-US" dirty="0" err="1"/>
              <a:t>razraditi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toliko</a:t>
            </a:r>
            <a:r>
              <a:rPr lang="en-US" dirty="0"/>
              <a:t> da sag</a:t>
            </a:r>
            <a:r>
              <a:rPr lang="sl-SI" dirty="0"/>
              <a:t>l</a:t>
            </a:r>
            <a:r>
              <a:rPr lang="en-US" dirty="0" err="1"/>
              <a:t>eda</a:t>
            </a:r>
            <a:r>
              <a:rPr lang="sl-SI" dirty="0"/>
              <a:t>m</a:t>
            </a:r>
            <a:r>
              <a:rPr lang="en-US" dirty="0"/>
              <a:t>o </a:t>
            </a:r>
            <a:r>
              <a:rPr lang="sl-SI" dirty="0"/>
              <a:t>osno</a:t>
            </a:r>
            <a:r>
              <a:rPr lang="en-US" dirty="0" err="1"/>
              <a:t>vne</a:t>
            </a:r>
            <a:r>
              <a:rPr lang="en-US" b="1" dirty="0"/>
              <a:t> </a:t>
            </a:r>
            <a:r>
              <a:rPr lang="en-US" dirty="0" err="1"/>
              <a:t>stavove</a:t>
            </a:r>
            <a:r>
              <a:rPr lang="en-US" dirty="0"/>
              <a:t> i </a:t>
            </a:r>
            <a:r>
              <a:rPr lang="en-US" dirty="0" err="1"/>
              <a:t>damo</a:t>
            </a:r>
            <a:r>
              <a:rPr lang="en-US" dirty="0"/>
              <a:t> </a:t>
            </a:r>
            <a:r>
              <a:rPr lang="en-US" dirty="0" smtClean="0"/>
              <a:t>o</a:t>
            </a:r>
            <a:r>
              <a:rPr lang="sr-Latn-ME" dirty="0" smtClean="0"/>
              <a:t>d</a:t>
            </a:r>
            <a:r>
              <a:rPr lang="en-US" dirty="0" err="1" smtClean="0"/>
              <a:t>govaraju</a:t>
            </a:r>
            <a:r>
              <a:rPr lang="sr-Latn-ME" dirty="0" smtClean="0"/>
              <a:t>ć</a:t>
            </a:r>
            <a:r>
              <a:rPr lang="en-US" dirty="0" smtClean="0"/>
              <a:t>u </a:t>
            </a:r>
            <a:r>
              <a:rPr lang="en-US" dirty="0" err="1"/>
              <a:t>kritiku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shvatanja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4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398F-CB97-4EF1-BCBB-5710754A1F03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1D7-0EFE-4D17-9F2E-DCB41F146557}" type="slidenum">
              <a:rPr lang="en-US"/>
              <a:pPr/>
              <a:t>12</a:t>
            </a:fld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VRSTE I PODJELA JAVNIH RASHODA</a:t>
            </a:r>
            <a:br>
              <a:rPr lang="en-US" b="1" dirty="0"/>
            </a:br>
            <a:endParaRPr lang="sr-Latn-R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80000"/>
              </a:lnSpc>
            </a:pPr>
            <a:endParaRPr lang="en-US" sz="200" dirty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Postoje</a:t>
            </a:r>
            <a:r>
              <a:rPr lang="en-US" sz="2800" dirty="0" smtClean="0"/>
              <a:t> </a:t>
            </a:r>
            <a:r>
              <a:rPr lang="en-US" sz="2800" dirty="0"/>
              <a:t>u </a:t>
            </a:r>
            <a:r>
              <a:rPr lang="en-US" sz="2800" dirty="0" err="1"/>
              <a:t>finansijskoj</a:t>
            </a:r>
            <a:r>
              <a:rPr lang="en-US" sz="2800" dirty="0"/>
              <a:t> </a:t>
            </a:r>
            <a:r>
              <a:rPr lang="en-US" sz="2800" dirty="0" err="1"/>
              <a:t>teoriji</a:t>
            </a:r>
            <a:r>
              <a:rPr lang="en-US" sz="2800" dirty="0"/>
              <a:t> </a:t>
            </a:r>
            <a:r>
              <a:rPr lang="en-US" sz="2800" dirty="0" err="1"/>
              <a:t>brojne</a:t>
            </a:r>
            <a:r>
              <a:rPr lang="en-US" sz="2800" dirty="0"/>
              <a:t> i </a:t>
            </a:r>
            <a:r>
              <a:rPr lang="en-US" sz="2800" dirty="0" err="1"/>
              <a:t>raznovrsne</a:t>
            </a:r>
            <a:r>
              <a:rPr lang="en-US" sz="2800" dirty="0"/>
              <a:t> </a:t>
            </a:r>
            <a:r>
              <a:rPr lang="en-US" sz="2800" dirty="0" smtClean="0"/>
              <a:t>pod</a:t>
            </a:r>
            <a:r>
              <a:rPr lang="sr-Latn-ME" sz="2800" dirty="0" smtClean="0"/>
              <a:t>j</a:t>
            </a:r>
            <a:r>
              <a:rPr lang="en-US" sz="2800" dirty="0" err="1" smtClean="0"/>
              <a:t>ele</a:t>
            </a:r>
            <a:r>
              <a:rPr lang="en-US" sz="2800" dirty="0" smtClean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 smtClean="0"/>
              <a:t>poku</a:t>
            </a:r>
            <a:r>
              <a:rPr lang="sr-Latn-ME" sz="2800" dirty="0" smtClean="0"/>
              <a:t>š</a:t>
            </a:r>
            <a:r>
              <a:rPr lang="en-US" sz="2800" dirty="0" err="1" smtClean="0"/>
              <a:t>aji</a:t>
            </a:r>
            <a:r>
              <a:rPr lang="en-US" sz="2800" dirty="0" smtClean="0"/>
              <a:t> </a:t>
            </a:r>
            <a:r>
              <a:rPr lang="en-US" sz="2800" dirty="0" err="1"/>
              <a:t>klasifikacije</a:t>
            </a:r>
            <a:r>
              <a:rPr lang="sl-SI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Svima</a:t>
            </a:r>
            <a:r>
              <a:rPr lang="en-US" sz="2800" dirty="0" smtClean="0"/>
              <a:t> </a:t>
            </a:r>
            <a:r>
              <a:rPr lang="en-US" sz="2800" dirty="0" err="1"/>
              <a:t>im</a:t>
            </a:r>
            <a:r>
              <a:rPr lang="en-US" sz="2800" dirty="0"/>
              <a:t> je </a:t>
            </a:r>
            <a:r>
              <a:rPr lang="en-US" sz="2800" dirty="0" err="1"/>
              <a:t>osnova</a:t>
            </a:r>
            <a:r>
              <a:rPr lang="en-US" sz="2800" dirty="0"/>
              <a:t> da </a:t>
            </a:r>
            <a:r>
              <a:rPr lang="en-US" sz="2800" dirty="0" err="1" smtClean="0"/>
              <a:t>poku</a:t>
            </a:r>
            <a:r>
              <a:rPr lang="sr-Latn-ME" sz="2800" dirty="0" smtClean="0"/>
              <a:t>š</a:t>
            </a:r>
            <a:r>
              <a:rPr lang="en-US" sz="2800" dirty="0" err="1" smtClean="0"/>
              <a:t>aju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 smtClean="0"/>
              <a:t>izvr</a:t>
            </a:r>
            <a:r>
              <a:rPr lang="sr-Latn-ME" sz="2800" dirty="0" smtClean="0"/>
              <a:t>š</a:t>
            </a:r>
            <a:r>
              <a:rPr lang="en-US" sz="2800" dirty="0" smtClean="0"/>
              <a:t>e </a:t>
            </a:r>
            <a:r>
              <a:rPr lang="en-US" sz="2800" dirty="0" err="1"/>
              <a:t>diferencijaciju</a:t>
            </a:r>
            <a:r>
              <a:rPr lang="en-US" sz="2800" dirty="0"/>
              <a:t> </a:t>
            </a:r>
            <a:r>
              <a:rPr lang="en-US" sz="2800" dirty="0" err="1"/>
              <a:t>jav</a:t>
            </a:r>
            <a:r>
              <a:rPr lang="sl-SI" sz="2800" dirty="0"/>
              <a:t>ni</a:t>
            </a:r>
            <a:r>
              <a:rPr lang="en-US" sz="2800" dirty="0"/>
              <a:t>h </a:t>
            </a:r>
            <a:r>
              <a:rPr lang="en-US" sz="2800" dirty="0" err="1" smtClean="0"/>
              <a:t>rashoda</a:t>
            </a:r>
            <a:r>
              <a:rPr lang="sr-Latn-ME" sz="2800" dirty="0" smtClean="0"/>
              <a:t>, p</a:t>
            </a:r>
            <a:r>
              <a:rPr lang="en-US" sz="2800" dirty="0" err="1" smtClean="0"/>
              <a:t>rema</a:t>
            </a:r>
            <a:r>
              <a:rPr lang="en-US" sz="2800" dirty="0" smtClean="0"/>
              <a:t> </a:t>
            </a:r>
            <a:r>
              <a:rPr lang="en-US" sz="2800" dirty="0" err="1"/>
              <a:t>njihovim</a:t>
            </a:r>
            <a:r>
              <a:rPr lang="en-US" sz="2800" dirty="0"/>
              <a:t> </a:t>
            </a:r>
            <a:r>
              <a:rPr lang="en-US" sz="2800" dirty="0" err="1"/>
              <a:t>osnovnim</a:t>
            </a:r>
            <a:r>
              <a:rPr lang="en-US" sz="2800" dirty="0"/>
              <a:t> </a:t>
            </a:r>
            <a:r>
              <a:rPr lang="en-US" sz="2800" dirty="0" err="1"/>
              <a:t>karaktenstikama</a:t>
            </a:r>
            <a:r>
              <a:rPr lang="en-US" sz="2800" dirty="0"/>
              <a:t>, </a:t>
            </a:r>
            <a:r>
              <a:rPr lang="en-US" sz="2800" dirty="0" err="1"/>
              <a:t>kako</a:t>
            </a:r>
            <a:r>
              <a:rPr lang="en-US" sz="2800" dirty="0"/>
              <a:t> bi se </a:t>
            </a:r>
            <a:r>
              <a:rPr lang="en-US" sz="2800" dirty="0" err="1"/>
              <a:t>mogla</a:t>
            </a:r>
            <a:r>
              <a:rPr lang="en-US" sz="2800" dirty="0"/>
              <a:t> </a:t>
            </a:r>
            <a:r>
              <a:rPr lang="en-US" sz="2800" dirty="0" err="1"/>
              <a:t>pratiti</a:t>
            </a:r>
            <a:r>
              <a:rPr lang="en-US" sz="2800" dirty="0"/>
              <a:t> </a:t>
            </a:r>
            <a:r>
              <a:rPr lang="en-US" sz="2800" dirty="0" err="1"/>
              <a:t>straktura</a:t>
            </a:r>
            <a:r>
              <a:rPr lang="en-US" sz="2800" dirty="0"/>
              <a:t> i </a:t>
            </a:r>
            <a:r>
              <a:rPr lang="en-US" sz="2800" dirty="0" err="1" smtClean="0"/>
              <a:t>pona</a:t>
            </a:r>
            <a:r>
              <a:rPr lang="sr-Latn-ME" sz="2800" dirty="0" smtClean="0"/>
              <a:t>š</a:t>
            </a:r>
            <a:r>
              <a:rPr lang="en-US" sz="2800" dirty="0" err="1" smtClean="0"/>
              <a:t>anje</a:t>
            </a:r>
            <a:r>
              <a:rPr lang="en-US" sz="2800" dirty="0"/>
              <a:t>.</a:t>
            </a:r>
            <a:r>
              <a:rPr lang="en-US" sz="2400" dirty="0"/>
              <a:t>	</a:t>
            </a:r>
            <a:endParaRPr lang="sr-Latn-ME" sz="2400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Dru</a:t>
            </a:r>
            <a:r>
              <a:rPr lang="sr-Latn-ME" dirty="0" smtClean="0"/>
              <a:t>š</a:t>
            </a:r>
            <a:r>
              <a:rPr lang="en-US" dirty="0" err="1" smtClean="0"/>
              <a:t>tvene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javne</a:t>
            </a:r>
            <a:r>
              <a:rPr lang="en-US" dirty="0"/>
              <a:t>) </a:t>
            </a:r>
            <a:r>
              <a:rPr lang="en-US" dirty="0" err="1"/>
              <a:t>rashode</a:t>
            </a:r>
            <a:r>
              <a:rPr lang="en-US" dirty="0"/>
              <a:t> </a:t>
            </a:r>
            <a:r>
              <a:rPr lang="en-US" dirty="0" err="1"/>
              <a:t>savremena</a:t>
            </a:r>
            <a:r>
              <a:rPr lang="en-US" dirty="0"/>
              <a:t>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 i 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klasifikuje</a:t>
            </a:r>
            <a:r>
              <a:rPr lang="sl-SI" dirty="0"/>
              <a:t> </a:t>
            </a:r>
            <a:r>
              <a:rPr lang="en-US" dirty="0"/>
              <a:t>u </a:t>
            </a:r>
            <a:r>
              <a:rPr lang="sr-Latn-ME" dirty="0" smtClean="0"/>
              <a:t>n</a:t>
            </a:r>
            <a:r>
              <a:rPr lang="en-US" dirty="0" err="1" smtClean="0"/>
              <a:t>ekoliko</a:t>
            </a:r>
            <a:r>
              <a:rPr lang="en-US" dirty="0" smtClean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, i to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7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5643-208A-4011-BF33-64B4D71B65C8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FC8D-DEC5-4806-923B-E4167AC95618}" type="slidenum">
              <a:rPr lang="en-US"/>
              <a:pPr/>
              <a:t>13</a:t>
            </a:fld>
            <a:endParaRPr lang="en-US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2">
              <a:lnSpc>
                <a:spcPct val="80000"/>
              </a:lnSpc>
              <a:buNone/>
            </a:pPr>
            <a:r>
              <a:rPr lang="en-US" sz="2800" dirty="0"/>
              <a:t>I) </a:t>
            </a:r>
            <a:r>
              <a:rPr lang="en-US" sz="2800" dirty="0" err="1"/>
              <a:t>Redovne</a:t>
            </a:r>
            <a:r>
              <a:rPr lang="en-US" sz="2800" dirty="0"/>
              <a:t> i </a:t>
            </a:r>
            <a:r>
              <a:rPr lang="en-US" sz="2800" dirty="0" err="1"/>
              <a:t>vanredne</a:t>
            </a:r>
            <a:r>
              <a:rPr lang="en-US" sz="2800" dirty="0"/>
              <a:t>,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800" dirty="0" smtClean="0"/>
              <a:t>2</a:t>
            </a:r>
            <a:r>
              <a:rPr lang="en-US" sz="2800" dirty="0"/>
              <a:t>) </a:t>
            </a:r>
            <a:r>
              <a:rPr lang="en-US" sz="2800" dirty="0" err="1"/>
              <a:t>Produktivne</a:t>
            </a:r>
            <a:r>
              <a:rPr lang="en-US" sz="2800" dirty="0"/>
              <a:t> i </a:t>
            </a:r>
            <a:r>
              <a:rPr lang="en-US" sz="2800" dirty="0" err="1"/>
              <a:t>neproduktivne</a:t>
            </a:r>
            <a:r>
              <a:rPr lang="en-US" sz="2800" dirty="0"/>
              <a:t>, </a:t>
            </a:r>
            <a:r>
              <a:rPr lang="en-US" sz="2800" dirty="0" smtClean="0"/>
              <a:t>i</a:t>
            </a:r>
            <a:r>
              <a:rPr lang="sr-Latn-ME" sz="2800" dirty="0" smtClean="0"/>
              <a:t>l</a:t>
            </a:r>
            <a:r>
              <a:rPr lang="en-US" sz="2800" dirty="0" smtClean="0"/>
              <a:t>i </a:t>
            </a:r>
            <a:r>
              <a:rPr lang="en-US" sz="2800" dirty="0" err="1"/>
              <a:t>rentabilne</a:t>
            </a:r>
            <a:r>
              <a:rPr lang="en-US" sz="2800" dirty="0"/>
              <a:t> i </a:t>
            </a:r>
            <a:r>
              <a:rPr lang="en-US" sz="2800" dirty="0" err="1"/>
              <a:t>nerentabilne</a:t>
            </a:r>
            <a:r>
              <a:rPr lang="en-US" sz="2800" dirty="0"/>
              <a:t>,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800" dirty="0"/>
              <a:t>3) </a:t>
            </a:r>
            <a:r>
              <a:rPr lang="en-US" sz="2800" dirty="0" err="1"/>
              <a:t>Funkcionalne</a:t>
            </a:r>
            <a:r>
              <a:rPr lang="en-US" sz="2800" dirty="0"/>
              <a:t> (</a:t>
            </a:r>
            <a:r>
              <a:rPr lang="en-US" sz="2800" dirty="0" err="1"/>
              <a:t>investicione</a:t>
            </a:r>
            <a:r>
              <a:rPr lang="en-US" sz="2800" dirty="0"/>
              <a:t>) i </a:t>
            </a:r>
            <a:r>
              <a:rPr lang="en-US" sz="2800" dirty="0" err="1"/>
              <a:t>transferne</a:t>
            </a:r>
            <a:r>
              <a:rPr lang="en-US" sz="2800" dirty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	4) </a:t>
            </a:r>
            <a:r>
              <a:rPr lang="en-US" sz="2800" dirty="0" smtClean="0"/>
              <a:t>Li</a:t>
            </a:r>
            <a:r>
              <a:rPr lang="sr-Latn-ME" sz="2800" dirty="0" smtClean="0"/>
              <a:t>č</a:t>
            </a:r>
            <a:r>
              <a:rPr lang="en-US" sz="2800" dirty="0" smtClean="0"/>
              <a:t>ne </a:t>
            </a:r>
            <a:r>
              <a:rPr lang="en-US" sz="2800" dirty="0"/>
              <a:t>i </a:t>
            </a:r>
            <a:r>
              <a:rPr lang="en-US" sz="2800" dirty="0" err="1"/>
              <a:t>materijalne</a:t>
            </a:r>
            <a:r>
              <a:rPr lang="en-US" sz="2800" dirty="0"/>
              <a:t>,		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800" dirty="0"/>
              <a:t>5) </a:t>
            </a:r>
            <a:r>
              <a:rPr lang="en-US" sz="2800" dirty="0" err="1"/>
              <a:t>Objektivne</a:t>
            </a:r>
            <a:r>
              <a:rPr lang="en-US" sz="2800" dirty="0"/>
              <a:t> i </a:t>
            </a:r>
            <a:r>
              <a:rPr lang="en-US" sz="2800" dirty="0" err="1"/>
              <a:t>subjektivne</a:t>
            </a:r>
            <a:r>
              <a:rPr lang="en-US" sz="2800" dirty="0"/>
              <a:t>,	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800" dirty="0"/>
              <a:t> 6) </a:t>
            </a:r>
            <a:r>
              <a:rPr lang="en-US" sz="2800" dirty="0" err="1"/>
              <a:t>Obavezne</a:t>
            </a:r>
            <a:r>
              <a:rPr lang="en-US" sz="2800" dirty="0"/>
              <a:t> i </a:t>
            </a:r>
            <a:r>
              <a:rPr lang="en-US" sz="2800" dirty="0" err="1"/>
              <a:t>neobavezne</a:t>
            </a:r>
            <a:r>
              <a:rPr lang="en-US" sz="2800" dirty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i="1" dirty="0"/>
              <a:t>            7) </a:t>
            </a:r>
            <a:r>
              <a:rPr lang="en-US" sz="2800" dirty="0" err="1" smtClean="0"/>
              <a:t>Neodlo</a:t>
            </a:r>
            <a:r>
              <a:rPr lang="sr-Latn-ME" sz="2800" dirty="0" smtClean="0"/>
              <a:t>ž</a:t>
            </a:r>
            <a:r>
              <a:rPr lang="en-US" sz="2800" dirty="0" err="1" smtClean="0"/>
              <a:t>ive</a:t>
            </a:r>
            <a:r>
              <a:rPr lang="en-US" sz="2800" dirty="0" smtClean="0"/>
              <a:t> </a:t>
            </a:r>
            <a:r>
              <a:rPr lang="en-US" sz="2800" dirty="0"/>
              <a:t>i </a:t>
            </a:r>
            <a:r>
              <a:rPr lang="en-US" sz="2800" dirty="0" err="1" smtClean="0"/>
              <a:t>odlo</a:t>
            </a:r>
            <a:r>
              <a:rPr lang="sr-Latn-ME" sz="2800" dirty="0" smtClean="0"/>
              <a:t>ž</a:t>
            </a:r>
            <a:r>
              <a:rPr lang="en-US" sz="2800" dirty="0" err="1" smtClean="0"/>
              <a:t>ive</a:t>
            </a:r>
            <a:r>
              <a:rPr lang="en-US" sz="2800" dirty="0" smtClean="0"/>
              <a:t> </a:t>
            </a:r>
            <a:r>
              <a:rPr lang="en-US" sz="2800" dirty="0"/>
              <a:t>i	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800" dirty="0"/>
              <a:t>8) </a:t>
            </a:r>
            <a:r>
              <a:rPr lang="en-US" sz="2800" dirty="0" err="1"/>
              <a:t>Rashode</a:t>
            </a:r>
            <a:r>
              <a:rPr lang="en-US" sz="2800" dirty="0"/>
              <a:t> </a:t>
            </a:r>
            <a:r>
              <a:rPr lang="en-US" sz="2800" dirty="0" err="1"/>
              <a:t>centralnih</a:t>
            </a:r>
            <a:r>
              <a:rPr lang="en-US" sz="2800" dirty="0"/>
              <a:t> i </a:t>
            </a:r>
            <a:r>
              <a:rPr lang="en-US" sz="2800" dirty="0" err="1"/>
              <a:t>lokalnih</a:t>
            </a:r>
            <a:r>
              <a:rPr lang="en-US" sz="2800" dirty="0"/>
              <a:t> organ</a:t>
            </a:r>
            <a:r>
              <a:rPr lang="sl-SI" sz="2800" dirty="0"/>
              <a:t>a</a:t>
            </a:r>
            <a:endParaRPr lang="en-US" sz="2800" dirty="0"/>
          </a:p>
          <a:p>
            <a:pPr lvl="2">
              <a:lnSpc>
                <a:spcPct val="80000"/>
              </a:lnSpc>
              <a:buFontTx/>
              <a:buNone/>
            </a:pPr>
            <a:endParaRPr lang="sr-Latn-ME" sz="2800" dirty="0" smtClean="0"/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800" dirty="0" smtClean="0"/>
              <a:t>Danas </a:t>
            </a:r>
            <a:r>
              <a:rPr lang="en-US" sz="2800" dirty="0"/>
              <a:t>je </a:t>
            </a:r>
            <a:r>
              <a:rPr lang="en-US" sz="2800" dirty="0" err="1"/>
              <a:t>ovu</a:t>
            </a:r>
            <a:r>
              <a:rPr lang="en-US" sz="2800" dirty="0"/>
              <a:t> </a:t>
            </a:r>
            <a:r>
              <a:rPr lang="en-US" sz="2800" dirty="0" err="1"/>
              <a:t>klasifikaciju</a:t>
            </a:r>
            <a:r>
              <a:rPr lang="en-US" sz="2800" dirty="0"/>
              <a:t> u </a:t>
            </a:r>
            <a:r>
              <a:rPr lang="en-US" sz="2800" dirty="0" err="1"/>
              <a:t>potpunosti</a:t>
            </a:r>
            <a:r>
              <a:rPr lang="en-US" sz="2800" dirty="0"/>
              <a:t> </a:t>
            </a:r>
            <a:r>
              <a:rPr lang="en-US" sz="2800" dirty="0" err="1"/>
              <a:t>prihvatila</a:t>
            </a:r>
            <a:r>
              <a:rPr lang="en-US" sz="2800" dirty="0"/>
              <a:t> </a:t>
            </a:r>
            <a:r>
              <a:rPr lang="en-US" sz="2800" dirty="0" err="1"/>
              <a:t>gradjanska</a:t>
            </a:r>
            <a:r>
              <a:rPr lang="en-US" sz="2800" dirty="0"/>
              <a:t> </a:t>
            </a:r>
            <a:r>
              <a:rPr lang="en-US" sz="2800" dirty="0" err="1"/>
              <a:t>teorija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330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88C6-2BCA-4DE6-A274-3B22624534B9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6E1A-82C8-4C84-A24C-521F7749B381}" type="slidenum">
              <a:rPr lang="en-US"/>
              <a:pPr/>
              <a:t>14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</a:pPr>
            <a:endParaRPr lang="en-US" sz="1800" b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/>
              <a:t>1. REDOVNI I VANREDNI JAVNI RASHODI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smtClean="0"/>
              <a:t>Pod</a:t>
            </a:r>
            <a:r>
              <a:rPr lang="sr-Latn-ME" sz="2400" dirty="0" smtClean="0"/>
              <a:t>j</a:t>
            </a:r>
            <a:r>
              <a:rPr lang="en-US" sz="2400" dirty="0" err="1" smtClean="0"/>
              <a:t>eli</a:t>
            </a:r>
            <a:r>
              <a:rPr lang="en-US" sz="2400" dirty="0" smtClean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redovne</a:t>
            </a:r>
            <a:r>
              <a:rPr lang="en-US" sz="2400" dirty="0"/>
              <a:t> i </a:t>
            </a:r>
            <a:r>
              <a:rPr lang="en-US" sz="2400" dirty="0" err="1"/>
              <a:t>vanredne</a:t>
            </a:r>
            <a:r>
              <a:rPr lang="en-US" sz="2400" dirty="0"/>
              <a:t> </a:t>
            </a:r>
            <a:r>
              <a:rPr lang="en-US" sz="2400" dirty="0" err="1"/>
              <a:t>savremena</a:t>
            </a:r>
            <a:r>
              <a:rPr lang="en-US" sz="2400" dirty="0"/>
              <a:t>  </a:t>
            </a:r>
            <a:r>
              <a:rPr lang="en-US" sz="2400" dirty="0" err="1"/>
              <a:t>teorija</a:t>
            </a:r>
            <a:r>
              <a:rPr lang="en-US" sz="2400" dirty="0"/>
              <a:t> </a:t>
            </a:r>
            <a:r>
              <a:rPr lang="en-US" sz="2400" dirty="0" err="1"/>
              <a:t>pridaje</a:t>
            </a:r>
            <a:r>
              <a:rPr lang="en-US" sz="2400" dirty="0"/>
              <a:t> </a:t>
            </a:r>
            <a:r>
              <a:rPr lang="en-US" sz="2400" dirty="0" err="1"/>
              <a:t>veliki</a:t>
            </a:r>
            <a:r>
              <a:rPr lang="en-US" sz="2400" dirty="0"/>
              <a:t> </a:t>
            </a:r>
            <a:r>
              <a:rPr lang="en-US" sz="2400" dirty="0" err="1"/>
              <a:t>znacaj</a:t>
            </a:r>
            <a:r>
              <a:rPr lang="en-US" sz="2400" dirty="0"/>
              <a:t>, s </a:t>
            </a:r>
            <a:r>
              <a:rPr lang="en-US" sz="2400" dirty="0" err="1"/>
              <a:t>obzirom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teoriju</a:t>
            </a:r>
            <a:r>
              <a:rPr lang="en-US" sz="2400" dirty="0"/>
              <a:t> </a:t>
            </a:r>
            <a:r>
              <a:rPr lang="en-US" sz="2400" dirty="0" err="1"/>
              <a:t>pokrica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. </a:t>
            </a:r>
            <a:endParaRPr lang="sr-Latn-ME" sz="2400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/>
              <a:t>ovim</a:t>
            </a:r>
            <a:r>
              <a:rPr lang="en-US" sz="2400" dirty="0"/>
              <a:t> </a:t>
            </a:r>
            <a:r>
              <a:rPr lang="en-US" sz="2400" dirty="0" err="1"/>
              <a:t>tezama</a:t>
            </a:r>
            <a:r>
              <a:rPr lang="en-US" sz="2400" dirty="0"/>
              <a:t>, </a:t>
            </a:r>
            <a:r>
              <a:rPr lang="en-US" sz="2400" dirty="0" err="1"/>
              <a:t>redovni</a:t>
            </a:r>
            <a:r>
              <a:rPr lang="en-US" sz="2400" dirty="0"/>
              <a:t> </a:t>
            </a:r>
            <a:r>
              <a:rPr lang="en-US" sz="2400" dirty="0" err="1"/>
              <a:t>rashodi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da se </a:t>
            </a:r>
            <a:r>
              <a:rPr lang="en-US" sz="2400" dirty="0" err="1"/>
              <a:t>pokrivaju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redovnim</a:t>
            </a:r>
            <a:r>
              <a:rPr lang="en-US" sz="2400" dirty="0"/>
              <a:t> </a:t>
            </a:r>
            <a:r>
              <a:rPr lang="en-US" sz="2400" dirty="0" err="1"/>
              <a:t>javnim</a:t>
            </a:r>
            <a:r>
              <a:rPr lang="en-US" sz="2400" dirty="0"/>
              <a:t> </a:t>
            </a:r>
            <a:r>
              <a:rPr lang="en-US" sz="2400" dirty="0" err="1"/>
              <a:t>prihodima</a:t>
            </a:r>
            <a:r>
              <a:rPr lang="en-US" sz="2400" dirty="0"/>
              <a:t> (</a:t>
            </a:r>
            <a:r>
              <a:rPr lang="en-US" sz="2400" dirty="0" err="1"/>
              <a:t>porezi</a:t>
            </a:r>
            <a:r>
              <a:rPr lang="en-US" sz="2400" dirty="0"/>
              <a:t>, </a:t>
            </a:r>
            <a:r>
              <a:rPr lang="en-US" sz="2400" dirty="0" err="1"/>
              <a:t>takse</a:t>
            </a:r>
            <a:r>
              <a:rPr lang="en-US" sz="2400" dirty="0"/>
              <a:t>, </a:t>
            </a:r>
            <a:r>
              <a:rPr lang="en-US" sz="2400" dirty="0" err="1"/>
              <a:t>prihodi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avnih</a:t>
            </a:r>
            <a:r>
              <a:rPr lang="en-US" sz="2400" dirty="0" smtClean="0"/>
              <a:t> </a:t>
            </a:r>
            <a:r>
              <a:rPr lang="en-US" sz="2400" dirty="0" err="1" smtClean="0"/>
              <a:t>preduze</a:t>
            </a:r>
            <a:r>
              <a:rPr lang="sr-Latn-ME" sz="2400" dirty="0" smtClean="0"/>
              <a:t>ć</a:t>
            </a:r>
            <a:r>
              <a:rPr lang="en-US" sz="2400" dirty="0" smtClean="0"/>
              <a:t>a </a:t>
            </a:r>
            <a:r>
              <a:rPr lang="en-US" sz="2400" dirty="0"/>
              <a:t>i </a:t>
            </a:r>
            <a:r>
              <a:rPr lang="en-US" sz="2400" dirty="0" smtClean="0"/>
              <a:t>dr.</a:t>
            </a:r>
            <a:endParaRPr lang="sr-Latn-ME" sz="2400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dirty="0" err="1" smtClean="0"/>
              <a:t>Redovni</a:t>
            </a:r>
            <a:r>
              <a:rPr lang="en-US" sz="2400" b="1" dirty="0" smtClean="0"/>
              <a:t> </a:t>
            </a:r>
            <a:r>
              <a:rPr lang="en-US" sz="2400" b="1" dirty="0" err="1"/>
              <a:t>rashodi</a:t>
            </a:r>
            <a:r>
              <a:rPr lang="en-US" sz="2400" b="1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oni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redovno</a:t>
            </a:r>
            <a:r>
              <a:rPr lang="en-US" sz="2400" dirty="0"/>
              <a:t> (</a:t>
            </a:r>
            <a:r>
              <a:rPr lang="en-US" sz="2400" dirty="0" err="1"/>
              <a:t>stalno</a:t>
            </a:r>
            <a:r>
              <a:rPr lang="en-US" sz="2400" dirty="0"/>
              <a:t>) </a:t>
            </a:r>
            <a:r>
              <a:rPr lang="en-US" sz="2400" dirty="0" err="1"/>
              <a:t>javljaju</a:t>
            </a:r>
            <a:r>
              <a:rPr lang="en-US" sz="2400" dirty="0"/>
              <a:t> u </a:t>
            </a:r>
            <a:r>
              <a:rPr lang="en-US" sz="2400" dirty="0" err="1"/>
              <a:t>odredjenim</a:t>
            </a:r>
            <a:r>
              <a:rPr lang="en-US" sz="2400" dirty="0"/>
              <a:t> </a:t>
            </a:r>
            <a:r>
              <a:rPr lang="en-US" sz="2400" dirty="0" err="1"/>
              <a:t>vremenskim</a:t>
            </a:r>
            <a:r>
              <a:rPr lang="en-US" sz="2400" dirty="0"/>
              <a:t> </a:t>
            </a:r>
            <a:r>
              <a:rPr lang="en-US" sz="2400" dirty="0" err="1"/>
              <a:t>intervalima</a:t>
            </a:r>
            <a:r>
              <a:rPr lang="en-US" sz="2400" dirty="0"/>
              <a:t>, </a:t>
            </a:r>
            <a:r>
              <a:rPr lang="en-US" sz="2400" dirty="0" smtClean="0"/>
              <a:t>obi</a:t>
            </a:r>
            <a:r>
              <a:rPr lang="sr-Latn-ME" sz="2400" dirty="0" smtClean="0"/>
              <a:t>č</a:t>
            </a:r>
            <a:r>
              <a:rPr lang="en-US" sz="2400" dirty="0" smtClean="0"/>
              <a:t>no </a:t>
            </a:r>
            <a:r>
              <a:rPr lang="en-US" sz="2400" dirty="0" err="1"/>
              <a:t>jednom</a:t>
            </a:r>
            <a:r>
              <a:rPr lang="en-US" sz="2400" dirty="0"/>
              <a:t> </a:t>
            </a:r>
            <a:r>
              <a:rPr lang="en-US" sz="2400" dirty="0" err="1" smtClean="0"/>
              <a:t>godi</a:t>
            </a:r>
            <a:r>
              <a:rPr lang="sr-Latn-ME" sz="2400" dirty="0" smtClean="0"/>
              <a:t>š</a:t>
            </a:r>
            <a:r>
              <a:rPr lang="en-US" sz="2400" dirty="0" err="1" smtClean="0"/>
              <a:t>nje</a:t>
            </a:r>
            <a:r>
              <a:rPr lang="en-US" sz="2400" dirty="0"/>
              <a:t>. </a:t>
            </a:r>
            <a:endParaRPr lang="sr-Latn-ME" sz="2400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err="1" smtClean="0"/>
              <a:t>Karakteristke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kriteriji</a:t>
            </a:r>
            <a:r>
              <a:rPr lang="en-US" sz="2400" dirty="0"/>
              <a:t>,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kojima</a:t>
            </a:r>
            <a:r>
              <a:rPr lang="en-US" sz="2400" dirty="0"/>
              <a:t> se </a:t>
            </a:r>
            <a:r>
              <a:rPr lang="en-US" sz="2400" dirty="0" err="1" smtClean="0"/>
              <a:t>odre</a:t>
            </a:r>
            <a:r>
              <a:rPr lang="sr-Latn-ME" sz="2400" dirty="0" smtClean="0"/>
              <a:t>đ</a:t>
            </a:r>
            <a:r>
              <a:rPr lang="en-US" sz="2400" dirty="0" err="1" smtClean="0"/>
              <a:t>uju</a:t>
            </a:r>
            <a:r>
              <a:rPr lang="en-US" sz="2400" dirty="0"/>
              <a:t>,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 smtClean="0"/>
              <a:t>sl</a:t>
            </a:r>
            <a:r>
              <a:rPr lang="sr-Latn-ME" sz="2400" dirty="0" smtClean="0"/>
              <a:t>ij</a:t>
            </a:r>
            <a:r>
              <a:rPr lang="en-US" sz="2400" dirty="0" err="1" smtClean="0"/>
              <a:t>ede</a:t>
            </a:r>
            <a:r>
              <a:rPr lang="sr-Latn-ME" sz="2400" dirty="0" smtClean="0"/>
              <a:t>ć</a:t>
            </a:r>
            <a:r>
              <a:rPr lang="en-US" sz="2400" dirty="0" smtClean="0"/>
              <a:t>i</a:t>
            </a:r>
            <a:r>
              <a:rPr lang="en-US" sz="2400" dirty="0"/>
              <a:t>: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sz="2400" dirty="0"/>
              <a:t>- </a:t>
            </a:r>
            <a:r>
              <a:rPr lang="en-US" sz="2400" dirty="0" smtClean="0"/>
              <a:t>obi</a:t>
            </a:r>
            <a:r>
              <a:rPr lang="sl-SI" sz="2400" dirty="0"/>
              <a:t>č</a:t>
            </a:r>
            <a:r>
              <a:rPr lang="en-US" sz="2400" dirty="0" smtClean="0"/>
              <a:t>no </a:t>
            </a:r>
            <a:r>
              <a:rPr lang="en-US" sz="2400" dirty="0"/>
              <a:t>se </a:t>
            </a:r>
            <a:r>
              <a:rPr lang="en-US" sz="2400" dirty="0" err="1"/>
              <a:t>unapred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sl-SI" sz="2400" dirty="0"/>
              <a:t> </a:t>
            </a:r>
            <a:r>
              <a:rPr lang="en-US" sz="2400" dirty="0" err="1" smtClean="0"/>
              <a:t>predvid</a:t>
            </a:r>
            <a:r>
              <a:rPr lang="sr-Latn-ME" sz="2400" dirty="0" smtClean="0"/>
              <a:t>j</a:t>
            </a:r>
            <a:r>
              <a:rPr lang="en-US" sz="2400" dirty="0" smtClean="0"/>
              <a:t>e</a:t>
            </a:r>
            <a:r>
              <a:rPr lang="sr-Latn-ME" sz="2400" dirty="0" smtClean="0"/>
              <a:t>t</a:t>
            </a:r>
            <a:r>
              <a:rPr lang="en-US" sz="2400" dirty="0" smtClean="0"/>
              <a:t>i</a:t>
            </a:r>
            <a:r>
              <a:rPr lang="en-US" sz="2400" dirty="0"/>
              <a:t>,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sz="2400" dirty="0"/>
              <a:t>- </a:t>
            </a:r>
            <a:r>
              <a:rPr lang="en-US" sz="2400" dirty="0" err="1"/>
              <a:t>visina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je, </a:t>
            </a:r>
            <a:r>
              <a:rPr lang="en-US" sz="2400" dirty="0" err="1"/>
              <a:t>relativno</a:t>
            </a:r>
            <a:r>
              <a:rPr lang="en-US" sz="2400" dirty="0"/>
              <a:t>, </a:t>
            </a:r>
            <a:r>
              <a:rPr lang="en-US" sz="2400" dirty="0" err="1"/>
              <a:t>stabilna</a:t>
            </a:r>
            <a:r>
              <a:rPr lang="en-US" sz="2400" dirty="0"/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	- </a:t>
            </a:r>
            <a:r>
              <a:rPr lang="en-US" sz="2400" dirty="0" err="1"/>
              <a:t>jednom</a:t>
            </a:r>
            <a:r>
              <a:rPr lang="en-US" sz="2400" dirty="0"/>
              <a:t> </a:t>
            </a:r>
            <a:r>
              <a:rPr lang="en-US" sz="2400" dirty="0" err="1" smtClean="0"/>
              <a:t>godi</a:t>
            </a:r>
            <a:r>
              <a:rPr lang="sr-Latn-ME" sz="2400" dirty="0" smtClean="0"/>
              <a:t>š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/>
              <a:t>javljaju</a:t>
            </a:r>
            <a:r>
              <a:rPr lang="en-US" sz="2400" dirty="0"/>
              <a:t> u </a:t>
            </a:r>
            <a:r>
              <a:rPr lang="en-US" sz="2400" dirty="0" smtClean="0"/>
              <a:t>bud</a:t>
            </a:r>
            <a:r>
              <a:rPr lang="sr-Latn-ME" sz="2400" dirty="0" smtClean="0"/>
              <a:t>ž</a:t>
            </a:r>
            <a:r>
              <a:rPr lang="en-US" sz="2400" dirty="0" err="1" smtClean="0"/>
              <a:t>etima</a:t>
            </a:r>
            <a:r>
              <a:rPr lang="en-US" sz="2400" dirty="0" smtClean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avnih</a:t>
            </a:r>
            <a:r>
              <a:rPr lang="en-US" sz="2400" dirty="0" smtClean="0"/>
              <a:t> </a:t>
            </a:r>
            <a:r>
              <a:rPr lang="en-US" sz="2400" dirty="0" err="1"/>
              <a:t>institucija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360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7066-AD3C-49B1-BF30-D71A9983785D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1503-7781-495B-A8AB-4ACA2D826F76}" type="slidenum">
              <a:rPr lang="en-US"/>
              <a:pPr/>
              <a:t>15</a:t>
            </a:fld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/>
              <a:t>U </a:t>
            </a:r>
            <a:r>
              <a:rPr lang="en-US" sz="3200" dirty="0" err="1"/>
              <a:t>savremenim</a:t>
            </a:r>
            <a:r>
              <a:rPr lang="en-US" sz="3200" dirty="0"/>
              <a:t> </a:t>
            </a:r>
            <a:r>
              <a:rPr lang="en-US" sz="3200" dirty="0" err="1"/>
              <a:t>uslovima</a:t>
            </a:r>
            <a:r>
              <a:rPr lang="en-US" sz="3200" dirty="0"/>
              <a:t> n</a:t>
            </a:r>
            <a:r>
              <a:rPr lang="sl-SI" sz="3200" dirty="0"/>
              <a:t>aj</a:t>
            </a:r>
            <a:r>
              <a:rPr lang="en-US" sz="3200" dirty="0" err="1"/>
              <a:t>manje</a:t>
            </a:r>
            <a:r>
              <a:rPr lang="en-US" sz="3200" dirty="0"/>
              <a:t> je </a:t>
            </a:r>
            <a:r>
              <a:rPr lang="en-US" sz="3200" dirty="0" err="1"/>
              <a:t>presudna</a:t>
            </a:r>
            <a:r>
              <a:rPr lang="en-US" sz="3200" dirty="0"/>
              <a:t> </a:t>
            </a:r>
            <a:r>
              <a:rPr lang="en-US" sz="3200" dirty="0" err="1" smtClean="0"/>
              <a:t>relativ</a:t>
            </a:r>
            <a:r>
              <a:rPr lang="sr-Latn-ME" sz="3200" dirty="0" smtClean="0"/>
              <a:t>n</a:t>
            </a:r>
            <a:r>
              <a:rPr lang="en-US" sz="3200" dirty="0" smtClean="0"/>
              <a:t>a </a:t>
            </a:r>
            <a:r>
              <a:rPr lang="en-US" sz="3200" dirty="0" err="1"/>
              <a:t>stabi</a:t>
            </a:r>
            <a:r>
              <a:rPr lang="sl-SI" sz="3200" dirty="0"/>
              <a:t>l</a:t>
            </a:r>
            <a:r>
              <a:rPr lang="en-US" sz="3200" dirty="0" err="1"/>
              <a:t>nost</a:t>
            </a:r>
            <a:r>
              <a:rPr lang="en-US" sz="3200" dirty="0"/>
              <a:t> </a:t>
            </a:r>
            <a:r>
              <a:rPr lang="en-US" sz="3200" dirty="0" err="1"/>
              <a:t>ovih</a:t>
            </a:r>
            <a:r>
              <a:rPr lang="en-US" sz="3200" dirty="0"/>
              <a:t> </a:t>
            </a:r>
            <a:r>
              <a:rPr lang="en-US" sz="3200" dirty="0" err="1"/>
              <a:t>rashoda</a:t>
            </a:r>
            <a:r>
              <a:rPr lang="en-US" sz="3200" dirty="0"/>
              <a:t>, </a:t>
            </a:r>
            <a:r>
              <a:rPr lang="en-US" sz="3200" dirty="0" err="1"/>
              <a:t>jer</a:t>
            </a:r>
            <a:r>
              <a:rPr lang="en-US" sz="3200" dirty="0"/>
              <a:t> </a:t>
            </a:r>
            <a:r>
              <a:rPr lang="en-US" sz="3200" dirty="0" err="1"/>
              <a:t>vrlo</a:t>
            </a:r>
            <a:r>
              <a:rPr lang="en-US" sz="3200" dirty="0"/>
              <a:t> </a:t>
            </a:r>
            <a:r>
              <a:rPr lang="en-US" sz="3200" dirty="0" err="1" smtClean="0"/>
              <a:t>dinami</a:t>
            </a:r>
            <a:r>
              <a:rPr lang="sr-Latn-ME" sz="3200" dirty="0" smtClean="0"/>
              <a:t>č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/>
              <a:t>privreda</a:t>
            </a:r>
            <a:r>
              <a:rPr lang="en-US" sz="3200" dirty="0"/>
              <a:t>, </a:t>
            </a:r>
            <a:r>
              <a:rPr lang="en-US" sz="3200" dirty="0" err="1"/>
              <a:t>brze</a:t>
            </a:r>
            <a:r>
              <a:rPr lang="en-US" sz="3200" dirty="0"/>
              <a:t> </a:t>
            </a:r>
            <a:r>
              <a:rPr lang="en-US" sz="3200" dirty="0" err="1" smtClean="0"/>
              <a:t>izm</a:t>
            </a:r>
            <a:r>
              <a:rPr lang="sr-Latn-ME" sz="3200" dirty="0" smtClean="0"/>
              <a:t>j</a:t>
            </a:r>
            <a:r>
              <a:rPr lang="en-US" sz="3200" dirty="0" err="1" smtClean="0"/>
              <a:t>ene</a:t>
            </a:r>
            <a:r>
              <a:rPr lang="en-US" sz="3200" dirty="0" smtClean="0"/>
              <a:t> </a:t>
            </a:r>
            <a:r>
              <a:rPr lang="en-US" sz="3200" dirty="0" err="1"/>
              <a:t>strukture</a:t>
            </a:r>
            <a:r>
              <a:rPr lang="en-US" sz="3200" dirty="0"/>
              <a:t> i </a:t>
            </a:r>
            <a:r>
              <a:rPr lang="en-US" sz="3200" dirty="0" err="1"/>
              <a:t>razvoja</a:t>
            </a:r>
            <a:r>
              <a:rPr lang="en-US" sz="3200" dirty="0"/>
              <a:t> </a:t>
            </a:r>
            <a:r>
              <a:rPr lang="en-US" sz="3200" dirty="0" err="1" smtClean="0"/>
              <a:t>dru</a:t>
            </a:r>
            <a:r>
              <a:rPr lang="sr-Latn-ME" sz="3200" dirty="0" smtClean="0"/>
              <a:t>š</a:t>
            </a:r>
            <a:r>
              <a:rPr lang="en-US" sz="3200" dirty="0" err="1" smtClean="0"/>
              <a:t>tvenih</a:t>
            </a:r>
            <a:r>
              <a:rPr lang="en-US" sz="3200" dirty="0" smtClean="0"/>
              <a:t> </a:t>
            </a:r>
            <a:r>
              <a:rPr lang="en-US" sz="3200" dirty="0" err="1"/>
              <a:t>potreba</a:t>
            </a:r>
            <a:r>
              <a:rPr lang="en-US" sz="3200" dirty="0"/>
              <a:t>, </a:t>
            </a:r>
            <a:r>
              <a:rPr lang="en-US" sz="3200" dirty="0" err="1"/>
              <a:t>obezvred</a:t>
            </a:r>
            <a:r>
              <a:rPr lang="sl-SI" sz="3200" dirty="0"/>
              <a:t>j</a:t>
            </a:r>
            <a:r>
              <a:rPr lang="en-US" sz="3200" dirty="0" err="1"/>
              <a:t>enje</a:t>
            </a:r>
            <a:r>
              <a:rPr lang="en-US" sz="3200" dirty="0"/>
              <a:t> no</a:t>
            </a:r>
            <a:r>
              <a:rPr lang="sl-SI" sz="3200" dirty="0"/>
              <a:t>v</a:t>
            </a:r>
            <a:r>
              <a:rPr lang="en-US" sz="3200" dirty="0" err="1"/>
              <a:t>ca</a:t>
            </a:r>
            <a:r>
              <a:rPr lang="en-US" sz="3200" dirty="0"/>
              <a:t> i dr. d</a:t>
            </a:r>
            <a:r>
              <a:rPr lang="sl-SI" sz="3200" dirty="0"/>
              <a:t>o</a:t>
            </a:r>
            <a:r>
              <a:rPr lang="en-US" sz="3200" dirty="0" err="1"/>
              <a:t>vode</a:t>
            </a:r>
            <a:r>
              <a:rPr lang="en-US" sz="3200" dirty="0"/>
              <a:t> do </a:t>
            </a:r>
            <a:r>
              <a:rPr lang="en-US" sz="3200" dirty="0" err="1" smtClean="0"/>
              <a:t>izm</a:t>
            </a:r>
            <a:r>
              <a:rPr lang="sr-Latn-ME" sz="3200" dirty="0" smtClean="0"/>
              <a:t>j</a:t>
            </a:r>
            <a:r>
              <a:rPr lang="en-US" sz="3200" dirty="0" err="1" smtClean="0"/>
              <a:t>ena</a:t>
            </a:r>
            <a:r>
              <a:rPr lang="en-US" sz="3200" dirty="0" smtClean="0"/>
              <a:t> </a:t>
            </a:r>
            <a:r>
              <a:rPr lang="en-US" sz="3200" dirty="0" err="1"/>
              <a:t>ovih</a:t>
            </a:r>
            <a:r>
              <a:rPr lang="en-US" sz="3200" dirty="0"/>
              <a:t> </a:t>
            </a:r>
            <a:r>
              <a:rPr lang="en-US" sz="3200" dirty="0" err="1"/>
              <a:t>rashoda</a:t>
            </a:r>
            <a:r>
              <a:rPr lang="en-US" sz="3200" dirty="0"/>
              <a:t> </a:t>
            </a:r>
            <a:r>
              <a:rPr lang="en-US" sz="3200" dirty="0" err="1"/>
              <a:t>iz</a:t>
            </a:r>
            <a:r>
              <a:rPr lang="en-US" sz="3200" dirty="0"/>
              <a:t> </a:t>
            </a:r>
            <a:r>
              <a:rPr lang="en-US" sz="3200" dirty="0" err="1"/>
              <a:t>godine</a:t>
            </a:r>
            <a:r>
              <a:rPr lang="en-US" sz="3200" dirty="0"/>
              <a:t> u </a:t>
            </a:r>
            <a:r>
              <a:rPr lang="en-US" sz="3200" dirty="0" err="1"/>
              <a:t>godinu</a:t>
            </a:r>
            <a:r>
              <a:rPr lang="sl-SI" sz="3200" dirty="0"/>
              <a:t>,</a:t>
            </a:r>
            <a:r>
              <a:rPr lang="en-US" sz="3200" dirty="0"/>
              <a:t>  s </a:t>
            </a:r>
            <a:r>
              <a:rPr lang="en-US" sz="3200" dirty="0" err="1"/>
              <a:t>progresivnim</a:t>
            </a:r>
            <a:r>
              <a:rPr lang="en-US" sz="3200" dirty="0"/>
              <a:t> </a:t>
            </a:r>
            <a:r>
              <a:rPr lang="en-US" sz="3200" dirty="0" err="1"/>
              <a:t>tendencijama</a:t>
            </a:r>
            <a:r>
              <a:rPr lang="en-US" sz="3200" dirty="0"/>
              <a:t> </a:t>
            </a:r>
            <a:r>
              <a:rPr lang="en-US" sz="3200" dirty="0" err="1"/>
              <a:t>porasta</a:t>
            </a:r>
            <a:endParaRPr lang="en-US" sz="3200" dirty="0"/>
          </a:p>
          <a:p>
            <a:pPr lvl="1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76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67C2-5BB1-4B77-9517-5CF06EEC55DD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C081-EAE7-4CA9-9C42-FF53E2DFBE4F}" type="slidenum">
              <a:rPr lang="en-US"/>
              <a:pPr/>
              <a:t>16</a:t>
            </a:fld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r-Latn-ME" sz="2800" b="1" dirty="0" smtClean="0"/>
              <a:t>2. </a:t>
            </a:r>
            <a:r>
              <a:rPr lang="en-US" sz="2800" b="1" dirty="0" err="1" smtClean="0"/>
              <a:t>Vanredni</a:t>
            </a:r>
            <a:r>
              <a:rPr lang="en-US" sz="2800" b="1" dirty="0" smtClean="0"/>
              <a:t> </a:t>
            </a:r>
            <a:r>
              <a:rPr lang="en-US" sz="2800" b="1" dirty="0" err="1"/>
              <a:t>javni</a:t>
            </a:r>
            <a:r>
              <a:rPr lang="en-US" sz="2800" b="1" dirty="0"/>
              <a:t> </a:t>
            </a:r>
            <a:r>
              <a:rPr lang="en-US" sz="2800" b="1" dirty="0" err="1"/>
              <a:t>rashodi</a:t>
            </a:r>
            <a:r>
              <a:rPr lang="en-US" sz="2800" b="1" dirty="0"/>
              <a:t> </a:t>
            </a:r>
            <a:r>
              <a:rPr lang="en-US" sz="2800" dirty="0" err="1"/>
              <a:t>javljaju</a:t>
            </a:r>
            <a:r>
              <a:rPr lang="en-US" sz="2800" dirty="0"/>
              <a:t> se s </a:t>
            </a:r>
            <a:r>
              <a:rPr lang="en-US" sz="2800" dirty="0" err="1"/>
              <a:t>vremena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vr</a:t>
            </a:r>
            <a:r>
              <a:rPr lang="sl-SI" sz="2800" dirty="0"/>
              <a:t>ij</a:t>
            </a:r>
            <a:r>
              <a:rPr lang="en-US" sz="2800" dirty="0" err="1"/>
              <a:t>eme</a:t>
            </a:r>
            <a:r>
              <a:rPr lang="en-US" sz="2800" dirty="0"/>
              <a:t>  u </a:t>
            </a:r>
            <a:r>
              <a:rPr lang="en-US" sz="2800" dirty="0" err="1"/>
              <a:t>uslovima</a:t>
            </a:r>
            <a:r>
              <a:rPr lang="en-US" sz="2800" dirty="0"/>
              <a:t> </a:t>
            </a:r>
            <a:r>
              <a:rPr lang="en-US" sz="2800" dirty="0" err="1"/>
              <a:t>vanrednih</a:t>
            </a:r>
            <a:r>
              <a:rPr lang="en-US" sz="2800" dirty="0"/>
              <a:t> i </a:t>
            </a:r>
            <a:r>
              <a:rPr lang="en-US" sz="2800" dirty="0" err="1"/>
              <a:t>nepredvid</a:t>
            </a:r>
            <a:r>
              <a:rPr lang="sl-SI" sz="2800" dirty="0"/>
              <a:t>j</a:t>
            </a:r>
            <a:r>
              <a:rPr lang="en-US" sz="2800" dirty="0" err="1"/>
              <a:t>enih</a:t>
            </a:r>
            <a:r>
              <a:rPr lang="en-US" sz="2800" dirty="0"/>
              <a:t> </a:t>
            </a:r>
            <a:r>
              <a:rPr lang="en-US" sz="2800" dirty="0" err="1"/>
              <a:t>okolnosti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Mo</a:t>
            </a:r>
            <a:r>
              <a:rPr lang="sr-Latn-ME" sz="2800" dirty="0" smtClean="0"/>
              <a:t>ž</a:t>
            </a:r>
            <a:r>
              <a:rPr lang="en-US" sz="2800" dirty="0" smtClean="0"/>
              <a:t>e </a:t>
            </a:r>
            <a:r>
              <a:rPr lang="en-US" sz="2800" dirty="0"/>
              <a:t>se </a:t>
            </a:r>
            <a:r>
              <a:rPr lang="en-US" sz="2800" dirty="0" err="1"/>
              <a:t>dogoditi</a:t>
            </a:r>
            <a:r>
              <a:rPr lang="en-US" sz="2800" dirty="0"/>
              <a:t> da se </a:t>
            </a:r>
            <a:r>
              <a:rPr lang="en-US" sz="2800" dirty="0" err="1"/>
              <a:t>vanredni</a:t>
            </a:r>
            <a:r>
              <a:rPr lang="en-US" sz="2800" dirty="0"/>
              <a:t> </a:t>
            </a:r>
            <a:r>
              <a:rPr lang="en-US" sz="2800" dirty="0" err="1"/>
              <a:t>rashodi</a:t>
            </a:r>
            <a:r>
              <a:rPr lang="en-US" sz="2800" dirty="0"/>
              <a:t> </a:t>
            </a:r>
            <a:r>
              <a:rPr lang="en-US" sz="2800" dirty="0" err="1"/>
              <a:t>unapred</a:t>
            </a:r>
            <a:r>
              <a:rPr lang="en-US" sz="2800" dirty="0"/>
              <a:t> </a:t>
            </a:r>
            <a:r>
              <a:rPr lang="en-US" sz="2800" dirty="0" err="1"/>
              <a:t>predvide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u </a:t>
            </a:r>
            <a:r>
              <a:rPr lang="en-US" sz="2800" dirty="0" err="1"/>
              <a:t>manjem</a:t>
            </a:r>
            <a:r>
              <a:rPr lang="en-US" sz="2800" dirty="0"/>
              <a:t> </a:t>
            </a:r>
            <a:r>
              <a:rPr lang="en-US" sz="2800" dirty="0" err="1"/>
              <a:t>obimu</a:t>
            </a:r>
            <a:r>
              <a:rPr lang="en-US" sz="2800" dirty="0"/>
              <a:t> od </a:t>
            </a:r>
            <a:r>
              <a:rPr lang="en-US" sz="2800" dirty="0" err="1"/>
              <a:t>stvarno</a:t>
            </a:r>
            <a:r>
              <a:rPr lang="en-US" sz="2800" dirty="0"/>
              <a:t> </a:t>
            </a:r>
            <a:r>
              <a:rPr lang="en-US" sz="2800" dirty="0" err="1"/>
              <a:t>nastalih</a:t>
            </a:r>
            <a:r>
              <a:rPr lang="en-US" sz="2800" dirty="0"/>
              <a:t> (</a:t>
            </a:r>
            <a:r>
              <a:rPr lang="en-US" sz="2800" dirty="0" err="1"/>
              <a:t>na</a:t>
            </a:r>
            <a:r>
              <a:rPr lang="en-US" sz="2800" dirty="0"/>
              <a:t> primer: </a:t>
            </a:r>
            <a:r>
              <a:rPr lang="en-US" sz="2800" dirty="0" err="1" smtClean="0"/>
              <a:t>odr</a:t>
            </a:r>
            <a:r>
              <a:rPr lang="sr-Latn-ME" sz="2800" dirty="0" smtClean="0"/>
              <a:t>ž</a:t>
            </a:r>
            <a:r>
              <a:rPr lang="en-US" sz="2800" dirty="0" err="1" smtClean="0"/>
              <a:t>avanje</a:t>
            </a:r>
            <a:r>
              <a:rPr lang="en-US" sz="2800" dirty="0" smtClean="0"/>
              <a:t> </a:t>
            </a:r>
            <a:r>
              <a:rPr lang="en-US" sz="2800" dirty="0" err="1"/>
              <a:t>puteva</a:t>
            </a:r>
            <a:r>
              <a:rPr lang="en-US" sz="2800" dirty="0"/>
              <a:t>, </a:t>
            </a:r>
            <a:r>
              <a:rPr lang="en-US" sz="2800" dirty="0" err="1"/>
              <a:t>borbe</a:t>
            </a:r>
            <a:r>
              <a:rPr lang="en-US" sz="2800" dirty="0"/>
              <a:t> </a:t>
            </a:r>
            <a:r>
              <a:rPr lang="en-US" sz="2800" dirty="0" err="1"/>
              <a:t>protiv</a:t>
            </a:r>
            <a:r>
              <a:rPr lang="en-US" sz="2800" dirty="0"/>
              <a:t> </a:t>
            </a:r>
            <a:r>
              <a:rPr lang="en-US" sz="2800" dirty="0" err="1"/>
              <a:t>poplava</a:t>
            </a:r>
            <a:r>
              <a:rPr lang="en-US" sz="2800" dirty="0"/>
              <a:t>, </a:t>
            </a:r>
            <a:r>
              <a:rPr lang="en-US" sz="2800" dirty="0" err="1"/>
              <a:t>epidemije</a:t>
            </a:r>
            <a:r>
              <a:rPr lang="en-US" sz="2800" dirty="0"/>
              <a:t>, </a:t>
            </a:r>
            <a:r>
              <a:rPr lang="en-US" sz="2800" dirty="0" err="1" smtClean="0"/>
              <a:t>po</a:t>
            </a:r>
            <a:r>
              <a:rPr lang="sr-Latn-ME" sz="2800" dirty="0" smtClean="0"/>
              <a:t>ž</a:t>
            </a:r>
            <a:r>
              <a:rPr lang="en-US" sz="2800" dirty="0" err="1" smtClean="0"/>
              <a:t>ara</a:t>
            </a:r>
            <a:r>
              <a:rPr lang="en-US" sz="2800" dirty="0" smtClean="0"/>
              <a:t> </a:t>
            </a:r>
            <a:r>
              <a:rPr lang="en-US" sz="2800" dirty="0"/>
              <a:t>i sl</a:t>
            </a:r>
            <a:r>
              <a:rPr lang="en-US" sz="2800" dirty="0" smtClean="0"/>
              <a:t>.).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r>
              <a:rPr lang="en-US" sz="2800" dirty="0" err="1"/>
              <a:t>Osnovna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je </a:t>
            </a:r>
            <a:r>
              <a:rPr lang="en-US" sz="2800" dirty="0" err="1"/>
              <a:t>karakteristika</a:t>
            </a:r>
            <a:r>
              <a:rPr lang="en-US" sz="2800" dirty="0"/>
              <a:t> da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 smtClean="0"/>
              <a:t>stva</a:t>
            </a:r>
            <a:r>
              <a:rPr lang="sr-Latn-ME" sz="2800" dirty="0"/>
              <a:t>r</a:t>
            </a:r>
            <a:r>
              <a:rPr lang="en-US" sz="2800" dirty="0" smtClean="0"/>
              <a:t>o </a:t>
            </a:r>
            <a:r>
              <a:rPr lang="en-US" sz="2800" dirty="0" err="1"/>
              <a:t>vanredno</a:t>
            </a:r>
            <a:r>
              <a:rPr lang="en-US" sz="2800" dirty="0"/>
              <a:t> </a:t>
            </a:r>
            <a:r>
              <a:rPr lang="en-US" sz="2800" dirty="0" err="1"/>
              <a:t>potrebni</a:t>
            </a:r>
            <a:r>
              <a:rPr lang="en-US" sz="2800" dirty="0"/>
              <a:t> i da </a:t>
            </a:r>
            <a:r>
              <a:rPr lang="en-US" sz="2800" dirty="0" err="1"/>
              <a:t>ih</a:t>
            </a:r>
            <a:r>
              <a:rPr lang="en-US" sz="2800" dirty="0"/>
              <a:t> je </a:t>
            </a:r>
            <a:r>
              <a:rPr lang="en-US" sz="2800" dirty="0" err="1" smtClean="0"/>
              <a:t>te</a:t>
            </a:r>
            <a:r>
              <a:rPr lang="sr-Latn-ME" sz="2800" dirty="0" smtClean="0"/>
              <a:t>š</a:t>
            </a:r>
            <a:r>
              <a:rPr lang="en-US" sz="2800" dirty="0" err="1" smtClean="0"/>
              <a:t>ko</a:t>
            </a:r>
            <a:r>
              <a:rPr lang="en-US" sz="2800" dirty="0" smtClean="0"/>
              <a:t> </a:t>
            </a:r>
            <a:r>
              <a:rPr lang="en-US" sz="2800" dirty="0" err="1"/>
              <a:t>unapred</a:t>
            </a:r>
            <a:r>
              <a:rPr lang="en-US" sz="2800" dirty="0"/>
              <a:t> </a:t>
            </a:r>
            <a:r>
              <a:rPr lang="en-US" sz="2800" dirty="0" err="1"/>
              <a:t>predvid</a:t>
            </a:r>
            <a:r>
              <a:rPr lang="sl-SI" sz="2800" dirty="0"/>
              <a:t>j</a:t>
            </a:r>
            <a:r>
              <a:rPr lang="en-US" sz="2800" dirty="0" err="1"/>
              <a:t>eti</a:t>
            </a:r>
            <a:r>
              <a:rPr lang="en-US" sz="2800" dirty="0"/>
              <a:t> i </a:t>
            </a:r>
            <a:r>
              <a:rPr lang="en-US" sz="2800" dirty="0" err="1"/>
              <a:t>planirati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Zato</a:t>
            </a:r>
            <a:r>
              <a:rPr lang="en-US" sz="2800" dirty="0" smtClean="0"/>
              <a:t> </a:t>
            </a:r>
            <a:r>
              <a:rPr lang="en-US" sz="2800" dirty="0" err="1"/>
              <a:t>su</a:t>
            </a:r>
            <a:r>
              <a:rPr lang="en-US" sz="2800" dirty="0"/>
              <a:t> i dal</a:t>
            </a:r>
            <a:r>
              <a:rPr lang="sl-SI" sz="2800" dirty="0"/>
              <a:t>j</a:t>
            </a:r>
            <a:r>
              <a:rPr lang="en-US" sz="2800" dirty="0"/>
              <a:t>e </a:t>
            </a:r>
            <a:r>
              <a:rPr lang="en-US" sz="2800" dirty="0" err="1"/>
              <a:t>prisutni</a:t>
            </a:r>
            <a:r>
              <a:rPr lang="en-US" sz="2800" dirty="0"/>
              <a:t> u </a:t>
            </a:r>
            <a:r>
              <a:rPr lang="en-US" sz="2800" dirty="0" err="1"/>
              <a:t>savremenoj</a:t>
            </a:r>
            <a:r>
              <a:rPr lang="en-US" sz="2800" dirty="0"/>
              <a:t> </a:t>
            </a:r>
            <a:r>
              <a:rPr lang="en-US" sz="2800" dirty="0" err="1"/>
              <a:t>finansrjskoj</a:t>
            </a:r>
            <a:r>
              <a:rPr lang="en-US" sz="2800" dirty="0"/>
              <a:t> </a:t>
            </a:r>
            <a:r>
              <a:rPr lang="en-US" sz="2800" dirty="0" err="1"/>
              <a:t>teoriji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427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D25E-BD7E-4029-92EC-CDD0FBE4ECC4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912-EA45-4DBD-8F7A-33D018EE8804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2. </a:t>
            </a:r>
            <a:r>
              <a:rPr lang="en-US" sz="2400" b="1" dirty="0" smtClean="0"/>
              <a:t>P</a:t>
            </a:r>
            <a:r>
              <a:rPr lang="sr-Latn-ME" sz="2400" b="1" dirty="0" smtClean="0"/>
              <a:t>RODUKTIVNI  I NEPRODUKTIVNI JAVNI RASHODI</a:t>
            </a:r>
            <a:endParaRPr lang="en-US" sz="24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Produktivni</a:t>
            </a:r>
            <a:r>
              <a:rPr lang="en-US" sz="2400" dirty="0"/>
              <a:t> </a:t>
            </a:r>
            <a:r>
              <a:rPr lang="en-US" sz="2400" dirty="0" err="1"/>
              <a:t>rashodi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oni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svojim</a:t>
            </a:r>
            <a:r>
              <a:rPr lang="en-US" sz="2400" dirty="0"/>
              <a:t> </a:t>
            </a:r>
            <a:r>
              <a:rPr lang="en-US" sz="2400" dirty="0" err="1"/>
              <a:t>stvaranjem</a:t>
            </a:r>
            <a:r>
              <a:rPr lang="en-US" sz="2400" dirty="0"/>
              <a:t> </a:t>
            </a:r>
            <a:r>
              <a:rPr lang="en-US" sz="2400" dirty="0" err="1"/>
              <a:t>dovode</a:t>
            </a:r>
            <a:r>
              <a:rPr lang="en-US" sz="2400" dirty="0"/>
              <a:t> do </a:t>
            </a:r>
            <a:r>
              <a:rPr lang="en-US" sz="2400" dirty="0" err="1"/>
              <a:t>odredjenih</a:t>
            </a:r>
            <a:r>
              <a:rPr lang="en-US" sz="2400" dirty="0"/>
              <a:t> </a:t>
            </a:r>
            <a:r>
              <a:rPr lang="en-US" sz="2400" dirty="0" err="1"/>
              <a:t>proizvodnih</a:t>
            </a:r>
            <a:r>
              <a:rPr lang="en-US" sz="2400" dirty="0"/>
              <a:t> </a:t>
            </a:r>
            <a:r>
              <a:rPr lang="en-US" sz="2400" dirty="0" err="1"/>
              <a:t>efekata</a:t>
            </a:r>
            <a:r>
              <a:rPr lang="en-US" sz="2400" dirty="0"/>
              <a:t> u </a:t>
            </a:r>
            <a:r>
              <a:rPr lang="en-US" sz="2400" dirty="0" err="1"/>
              <a:t>privredi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do </a:t>
            </a:r>
            <a:r>
              <a:rPr lang="en-US" sz="2400" dirty="0" err="1"/>
              <a:t>neposrednog</a:t>
            </a:r>
            <a:r>
              <a:rPr lang="en-US" sz="2400" dirty="0"/>
              <a:t> </a:t>
            </a:r>
            <a:r>
              <a:rPr lang="en-US" sz="2400" dirty="0" err="1"/>
              <a:t>rasta</a:t>
            </a:r>
            <a:r>
              <a:rPr lang="en-US" sz="2400" dirty="0"/>
              <a:t> </a:t>
            </a:r>
            <a:r>
              <a:rPr lang="en-US" sz="2400" dirty="0" err="1"/>
              <a:t>nacionalnog</a:t>
            </a:r>
            <a:r>
              <a:rPr lang="en-US" sz="2400" dirty="0"/>
              <a:t> </a:t>
            </a:r>
            <a:r>
              <a:rPr lang="en-US" sz="2400" dirty="0" err="1" smtClean="0"/>
              <a:t>dohotka</a:t>
            </a:r>
            <a:r>
              <a:rPr lang="sr-Latn-ME" sz="2400" dirty="0" smtClean="0"/>
              <a:t>: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izgradnja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pred</a:t>
            </a:r>
            <a:r>
              <a:rPr lang="sl-SI" sz="2400" dirty="0" smtClean="0"/>
              <a:t>uzeća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 smtClean="0"/>
              <a:t>pomo</a:t>
            </a:r>
            <a:r>
              <a:rPr lang="sr-Latn-ME" sz="2400" dirty="0" smtClean="0"/>
              <a:t>ć</a:t>
            </a:r>
            <a:r>
              <a:rPr lang="en-US" sz="2400" dirty="0" smtClean="0"/>
              <a:t> </a:t>
            </a:r>
            <a:r>
              <a:rPr lang="en-US" sz="2400" dirty="0" err="1"/>
              <a:t>privrednim</a:t>
            </a:r>
            <a:r>
              <a:rPr lang="en-US" sz="2400" dirty="0"/>
              <a:t> </a:t>
            </a:r>
            <a:r>
              <a:rPr lang="en-US" sz="2400" dirty="0" err="1" smtClean="0"/>
              <a:t>preduze</a:t>
            </a:r>
            <a:r>
              <a:rPr lang="sr-Latn-ME" sz="2400" dirty="0" smtClean="0"/>
              <a:t>ćima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izgradnja</a:t>
            </a:r>
            <a:r>
              <a:rPr lang="en-US" sz="2400" dirty="0"/>
              <a:t> </a:t>
            </a:r>
            <a:r>
              <a:rPr lang="en-US" sz="2400" dirty="0" err="1"/>
              <a:t>telekomunikacija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Neproduktivni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nerenatabilni</a:t>
            </a:r>
            <a:r>
              <a:rPr lang="en-US" sz="2400" dirty="0"/>
              <a:t> </a:t>
            </a:r>
            <a:r>
              <a:rPr lang="sl-SI" sz="2400" dirty="0"/>
              <a:t>jer</a:t>
            </a:r>
            <a:r>
              <a:rPr lang="en-US" sz="2400" dirty="0"/>
              <a:t> ne </a:t>
            </a:r>
            <a:r>
              <a:rPr lang="en-US" sz="2400" dirty="0" err="1"/>
              <a:t>dovode</a:t>
            </a:r>
            <a:r>
              <a:rPr lang="en-US" sz="2400" dirty="0"/>
              <a:t> </a:t>
            </a:r>
            <a:r>
              <a:rPr lang="en-US" sz="2400" dirty="0" err="1"/>
              <a:t>neposredno</a:t>
            </a:r>
            <a:r>
              <a:rPr lang="en-US" sz="2400" dirty="0"/>
              <a:t> do </a:t>
            </a:r>
            <a:r>
              <a:rPr lang="en-US" sz="2400" dirty="0" err="1" smtClean="0"/>
              <a:t>pove</a:t>
            </a:r>
            <a:r>
              <a:rPr lang="sr-Latn-ME" sz="2400" dirty="0" smtClean="0"/>
              <a:t>ć</a:t>
            </a:r>
            <a:r>
              <a:rPr lang="en-US" sz="2400" dirty="0" err="1" smtClean="0"/>
              <a:t>anja</a:t>
            </a:r>
            <a:r>
              <a:rPr lang="en-US" sz="2400" dirty="0" smtClean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u </a:t>
            </a:r>
            <a:r>
              <a:rPr lang="en-US" sz="2400" dirty="0" err="1"/>
              <a:t>privredi</a:t>
            </a:r>
            <a:r>
              <a:rPr lang="en-US" sz="2400" dirty="0"/>
              <a:t>  </a:t>
            </a:r>
            <a:r>
              <a:rPr lang="en-US" sz="2400" dirty="0" err="1"/>
              <a:t>tako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u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avi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dirty="0"/>
              <a:t>	</a:t>
            </a:r>
            <a:r>
              <a:rPr lang="en-US" sz="2400" dirty="0"/>
              <a:t>-</a:t>
            </a:r>
            <a:r>
              <a:rPr lang="en-US" sz="2400" dirty="0" err="1" smtClean="0"/>
              <a:t>tro</a:t>
            </a:r>
            <a:r>
              <a:rPr lang="sr-Latn-ME" sz="2400" dirty="0" smtClean="0"/>
              <a:t>š</a:t>
            </a:r>
            <a:r>
              <a:rPr lang="en-US" sz="2400" dirty="0" err="1" smtClean="0"/>
              <a:t>kovi</a:t>
            </a:r>
            <a:r>
              <a:rPr lang="en-US" sz="2400" dirty="0" smtClean="0"/>
              <a:t>  </a:t>
            </a:r>
            <a:r>
              <a:rPr lang="en-US" sz="2400" dirty="0" err="1"/>
              <a:t>administracije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dirty="0"/>
              <a:t>	</a:t>
            </a:r>
            <a:r>
              <a:rPr lang="en-US" sz="2400" dirty="0"/>
              <a:t>-</a:t>
            </a:r>
            <a:r>
              <a:rPr lang="en-US" sz="2400" dirty="0" err="1"/>
              <a:t>vojni</a:t>
            </a:r>
            <a:r>
              <a:rPr lang="en-US" sz="2400" dirty="0"/>
              <a:t> </a:t>
            </a:r>
            <a:r>
              <a:rPr lang="en-US" sz="2400" dirty="0" err="1"/>
              <a:t>rashodi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dirty="0"/>
              <a:t>	</a:t>
            </a:r>
            <a:r>
              <a:rPr lang="en-US" sz="2400" dirty="0"/>
              <a:t>-</a:t>
            </a:r>
            <a:r>
              <a:rPr lang="en-US" sz="2400" dirty="0" err="1"/>
              <a:t>sudstvo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677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9B9C-BBDA-4E1F-9FA6-F2A4478E99A0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66E0-14BD-4638-8E0D-70DE08071FCF}" type="slidenum">
              <a:rPr lang="en-US"/>
              <a:pPr/>
              <a:t>18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3. I</a:t>
            </a:r>
            <a:r>
              <a:rPr lang="sl-SI" sz="3200" dirty="0"/>
              <a:t>NVESTICIONI </a:t>
            </a:r>
            <a:r>
              <a:rPr lang="sl-SI" sz="3200" dirty="0" smtClean="0"/>
              <a:t>I </a:t>
            </a:r>
            <a:r>
              <a:rPr lang="sl-SI" sz="3200" dirty="0"/>
              <a:t>TRANSFERNI  JAVNI RASHODI</a:t>
            </a:r>
            <a:endParaRPr lang="en-US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/>
              <a:t>Investicioni</a:t>
            </a:r>
            <a:r>
              <a:rPr lang="en-US" sz="2400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err="1"/>
              <a:t>Imaju</a:t>
            </a:r>
            <a:r>
              <a:rPr lang="en-US" sz="2400" dirty="0"/>
              <a:t> </a:t>
            </a:r>
            <a:r>
              <a:rPr lang="en-US" sz="2400" dirty="0" err="1"/>
              <a:t>produktivne</a:t>
            </a:r>
            <a:r>
              <a:rPr lang="en-US" sz="2400" dirty="0"/>
              <a:t> </a:t>
            </a:r>
            <a:r>
              <a:rPr lang="en-US" sz="2400" dirty="0" smtClean="0"/>
              <a:t>mam</a:t>
            </a:r>
            <a:r>
              <a:rPr lang="sr-Latn-ME" sz="2400" dirty="0" smtClean="0"/>
              <a:t>j</a:t>
            </a:r>
            <a:r>
              <a:rPr lang="en-US" sz="2400" dirty="0" err="1" smtClean="0"/>
              <a:t>ene</a:t>
            </a:r>
            <a:r>
              <a:rPr lang="en-US" sz="2400" dirty="0" smtClean="0"/>
              <a:t> 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dovode</a:t>
            </a:r>
            <a:r>
              <a:rPr lang="en-US" sz="2400" dirty="0"/>
              <a:t> do </a:t>
            </a:r>
            <a:r>
              <a:rPr lang="en-US" sz="2400" dirty="0" err="1"/>
              <a:t>rasta</a:t>
            </a:r>
            <a:r>
              <a:rPr lang="en-US" sz="2400" dirty="0"/>
              <a:t> </a:t>
            </a:r>
            <a:r>
              <a:rPr lang="en-US" sz="2400" dirty="0" err="1"/>
              <a:t>nacionalnog</a:t>
            </a:r>
            <a:r>
              <a:rPr lang="en-US" sz="2400" dirty="0"/>
              <a:t>  </a:t>
            </a:r>
            <a:r>
              <a:rPr lang="en-US" sz="2400" dirty="0" err="1"/>
              <a:t>dohotka</a:t>
            </a: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hidrocentale</a:t>
            </a:r>
            <a:r>
              <a:rPr lang="en-US" sz="2400" dirty="0"/>
              <a:t>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fabri</a:t>
            </a:r>
            <a:r>
              <a:rPr lang="sl-SI" sz="2400" dirty="0"/>
              <a:t>k</a:t>
            </a:r>
            <a:r>
              <a:rPr lang="en-US" sz="2400" dirty="0"/>
              <a:t>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geoloska</a:t>
            </a:r>
            <a:r>
              <a:rPr lang="en-US" sz="2400" dirty="0"/>
              <a:t> </a:t>
            </a:r>
            <a:r>
              <a:rPr lang="en-US" sz="2400" dirty="0" err="1"/>
              <a:t>istrazivanja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/>
              <a:t>Transferni</a:t>
            </a:r>
            <a:r>
              <a:rPr lang="en-US" sz="2400" dirty="0"/>
              <a:t> </a:t>
            </a:r>
            <a:r>
              <a:rPr lang="sr-Latn-ME" sz="2400" dirty="0" smtClean="0"/>
              <a:t>:</a:t>
            </a: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Ne </a:t>
            </a:r>
            <a:r>
              <a:rPr lang="en-US" sz="2400" dirty="0" err="1"/>
              <a:t>djeluju</a:t>
            </a:r>
            <a:r>
              <a:rPr lang="en-US" sz="2400" dirty="0"/>
              <a:t> </a:t>
            </a:r>
            <a:r>
              <a:rPr lang="en-US" sz="2400" dirty="0" err="1"/>
              <a:t>neposredno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rast</a:t>
            </a:r>
            <a:r>
              <a:rPr lang="en-US" sz="2400" dirty="0"/>
              <a:t> </a:t>
            </a:r>
            <a:r>
              <a:rPr lang="en-US" sz="2400" dirty="0" err="1"/>
              <a:t>nacionalnog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. </a:t>
            </a:r>
            <a:r>
              <a:rPr lang="en-US" sz="2400" dirty="0" err="1"/>
              <a:t>Njima</a:t>
            </a:r>
            <a:r>
              <a:rPr lang="en-US" sz="2400" dirty="0"/>
              <a:t> se </a:t>
            </a:r>
            <a:r>
              <a:rPr lang="en-US" sz="2400" dirty="0" err="1" smtClean="0"/>
              <a:t>vr</a:t>
            </a:r>
            <a:r>
              <a:rPr lang="sr-Latn-ME" sz="2400" dirty="0" smtClean="0"/>
              <a:t>š</a:t>
            </a:r>
            <a:r>
              <a:rPr lang="en-US" sz="2400" dirty="0" smtClean="0"/>
              <a:t>i </a:t>
            </a:r>
            <a:r>
              <a:rPr lang="en-US" sz="2400" dirty="0" err="1" smtClean="0"/>
              <a:t>preno</a:t>
            </a:r>
            <a:r>
              <a:rPr lang="sr-Latn-ME" sz="2400" dirty="0" smtClean="0"/>
              <a:t>š</a:t>
            </a:r>
            <a:r>
              <a:rPr lang="en-US" sz="2400" dirty="0" err="1" smtClean="0"/>
              <a:t>enje</a:t>
            </a:r>
            <a:r>
              <a:rPr lang="en-US" sz="2400" dirty="0" smtClean="0"/>
              <a:t> </a:t>
            </a:r>
            <a:r>
              <a:rPr lang="en-US" sz="2400" dirty="0" err="1"/>
              <a:t>nacinalnog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njegovu</a:t>
            </a:r>
            <a:r>
              <a:rPr lang="en-US" sz="2400" dirty="0"/>
              <a:t> </a:t>
            </a:r>
            <a:r>
              <a:rPr lang="en-US" sz="2400" dirty="0" err="1"/>
              <a:t>preraspodjelu</a:t>
            </a:r>
            <a:r>
              <a:rPr lang="en-US" sz="2400" dirty="0"/>
              <a:t> od </a:t>
            </a:r>
            <a:r>
              <a:rPr lang="en-US" sz="2400" dirty="0" err="1"/>
              <a:t>jednog</a:t>
            </a:r>
            <a:r>
              <a:rPr lang="en-US" sz="2400" dirty="0"/>
              <a:t> </a:t>
            </a:r>
            <a:r>
              <a:rPr lang="en-US" sz="2400" dirty="0" err="1"/>
              <a:t>subjekta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drugi</a:t>
            </a:r>
            <a:r>
              <a:rPr lang="en-US" sz="2400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invalidnine</a:t>
            </a:r>
            <a:r>
              <a:rPr lang="en-US" sz="2400" dirty="0"/>
              <a:t>, </a:t>
            </a:r>
            <a:r>
              <a:rPr lang="en-US" sz="2400" dirty="0" err="1"/>
              <a:t>pomoci,penzije,socijalna</a:t>
            </a:r>
            <a:r>
              <a:rPr lang="en-US" sz="2400" dirty="0"/>
              <a:t> </a:t>
            </a:r>
            <a:r>
              <a:rPr lang="en-US" sz="2400" dirty="0" err="1" smtClean="0"/>
              <a:t>pomoc</a:t>
            </a:r>
            <a:r>
              <a:rPr lang="sr-Latn-ME" sz="2400" dirty="0" smtClean="0"/>
              <a:t>  </a:t>
            </a:r>
            <a:r>
              <a:rPr lang="en-US" sz="2400" dirty="0" err="1" smtClean="0"/>
              <a:t>zdrastveno</a:t>
            </a:r>
            <a:r>
              <a:rPr lang="en-US" sz="2400" dirty="0" smtClean="0"/>
              <a:t> </a:t>
            </a:r>
            <a:r>
              <a:rPr lang="en-US" sz="2400" dirty="0" err="1"/>
              <a:t>osiguranje</a:t>
            </a:r>
            <a:r>
              <a:rPr lang="en-US" sz="2400" dirty="0"/>
              <a:t> </a:t>
            </a:r>
            <a:r>
              <a:rPr lang="en-US" sz="2400" dirty="0" err="1"/>
              <a:t>idr</a:t>
            </a:r>
            <a:r>
              <a:rPr lang="en-US" sz="24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Li</a:t>
            </a:r>
            <a:r>
              <a:rPr lang="sr-Latn-ME" dirty="0" smtClean="0"/>
              <a:t>č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 err="1"/>
              <a:t>Materijalni</a:t>
            </a:r>
            <a:r>
              <a:rPr lang="en-US" dirty="0"/>
              <a:t> </a:t>
            </a:r>
            <a:r>
              <a:rPr lang="en-US" dirty="0" err="1"/>
              <a:t>rashodi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90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1BB2-ECEF-4141-BC73-5DFBA63C1EEA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25CD-0ACF-4F23-B39B-F1556272F388}" type="slidenum">
              <a:rPr lang="en-US"/>
              <a:pPr/>
              <a:t>19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4. </a:t>
            </a:r>
            <a:r>
              <a:rPr lang="sr-Latn-ME" sz="4000" dirty="0" smtClean="0"/>
              <a:t>OBJEKTIVNI I SUBJEKTIVNI JAVNI RASHODI </a:t>
            </a:r>
            <a:endParaRPr lang="en-US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U </a:t>
            </a:r>
            <a:r>
              <a:rPr lang="en-US" sz="2400" dirty="0" err="1"/>
              <a:t>ove</a:t>
            </a:r>
            <a:r>
              <a:rPr lang="en-US" sz="2400" dirty="0"/>
              <a:t> </a:t>
            </a:r>
            <a:r>
              <a:rPr lang="en-US" sz="2400" dirty="0" err="1"/>
              <a:t>rashode</a:t>
            </a:r>
            <a:r>
              <a:rPr lang="en-US" sz="2400" dirty="0"/>
              <a:t> </a:t>
            </a:r>
            <a:r>
              <a:rPr lang="en-US" sz="2400" dirty="0" err="1"/>
              <a:t>spadaju</a:t>
            </a:r>
            <a:r>
              <a:rPr lang="en-US" sz="24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prosvjeta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kutura</a:t>
            </a:r>
            <a:r>
              <a:rPr lang="en-US" sz="2400" dirty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socijalno</a:t>
            </a:r>
            <a:r>
              <a:rPr lang="en-US" sz="2400" dirty="0"/>
              <a:t> </a:t>
            </a:r>
            <a:r>
              <a:rPr lang="en-US" sz="2400" dirty="0" err="1"/>
              <a:t>staranje</a:t>
            </a:r>
            <a:r>
              <a:rPr lang="en-US" sz="2400" dirty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zdastvena</a:t>
            </a:r>
            <a:r>
              <a:rPr lang="en-US" sz="2400" dirty="0"/>
              <a:t> </a:t>
            </a:r>
            <a:r>
              <a:rPr lang="en-US" sz="2400" dirty="0" err="1"/>
              <a:t>zastita</a:t>
            </a:r>
            <a:r>
              <a:rPr lang="en-US" sz="2400" dirty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odbrana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drzavna</a:t>
            </a:r>
            <a:r>
              <a:rPr lang="en-US" sz="2400" dirty="0"/>
              <a:t> </a:t>
            </a:r>
            <a:r>
              <a:rPr lang="en-US" sz="2400" dirty="0" err="1"/>
              <a:t>uprava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sudstvo</a:t>
            </a:r>
            <a:r>
              <a:rPr lang="en-US" sz="2400" dirty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komunalne</a:t>
            </a:r>
            <a:r>
              <a:rPr lang="en-US" sz="2400" dirty="0"/>
              <a:t> </a:t>
            </a:r>
            <a:r>
              <a:rPr lang="en-US" sz="2400" dirty="0" err="1"/>
              <a:t>djelatnosti</a:t>
            </a:r>
            <a:r>
              <a:rPr lang="en-US" sz="2400" dirty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neprivrdne</a:t>
            </a:r>
            <a:r>
              <a:rPr lang="en-US" sz="2400" dirty="0"/>
              <a:t> </a:t>
            </a:r>
            <a:r>
              <a:rPr lang="en-US" sz="2400" dirty="0" err="1"/>
              <a:t>investicije</a:t>
            </a:r>
            <a:r>
              <a:rPr lang="en-US" sz="2400" dirty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dotacje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subvencije</a:t>
            </a:r>
            <a:r>
              <a:rPr lang="en-US" sz="2400" dirty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Obaveze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zajmovima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garancije</a:t>
            </a:r>
            <a:r>
              <a:rPr lang="en-US" sz="2400" dirty="0"/>
              <a:t>,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-</a:t>
            </a:r>
            <a:r>
              <a:rPr lang="en-US" sz="2400" dirty="0" err="1"/>
              <a:t>obaveze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budzetu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76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2603-8914-4220-84EA-EE039106D05C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2F78-5255-4EE3-A3F0-BFD0D0A0F9BD}" type="slidenum">
              <a:rPr lang="en-US"/>
              <a:pPr/>
              <a:t>2</a:t>
            </a:fld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 </a:t>
            </a:r>
            <a:r>
              <a:rPr lang="en-US" sz="2400" b="1" dirty="0"/>
              <a:t>JAVNI RASHODI - POJAM I </a:t>
            </a:r>
            <a:r>
              <a:rPr lang="en-US" sz="2400" b="1" dirty="0" smtClean="0"/>
              <a:t>SADR</a:t>
            </a:r>
            <a:r>
              <a:rPr lang="sr-Latn-ME" sz="2400" b="1" dirty="0"/>
              <a:t>Ž</a:t>
            </a:r>
            <a:r>
              <a:rPr lang="en-US" sz="2400" b="1" dirty="0" smtClean="0"/>
              <a:t>AJ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Javni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rashodi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predstavljaju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izdatke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koje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dr</a:t>
            </a:r>
            <a:r>
              <a:rPr lang="sr-Latn-ME" sz="2400" dirty="0">
                <a:solidFill>
                  <a:srgbClr val="FF0000"/>
                </a:solidFill>
              </a:rPr>
              <a:t>ž</a:t>
            </a:r>
            <a:r>
              <a:rPr lang="en-US" sz="2400" dirty="0" err="1" smtClean="0">
                <a:solidFill>
                  <a:srgbClr val="FF0000"/>
                </a:solidFill>
              </a:rPr>
              <a:t>ava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cjelina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ili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pojedina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dru</a:t>
            </a:r>
            <a:r>
              <a:rPr lang="sr-Latn-ME" sz="2400" dirty="0" smtClean="0">
                <a:solidFill>
                  <a:srgbClr val="FF0000"/>
                </a:solidFill>
              </a:rPr>
              <a:t>š</a:t>
            </a:r>
            <a:r>
              <a:rPr lang="en-US" sz="2400" dirty="0" err="1" smtClean="0">
                <a:solidFill>
                  <a:srgbClr val="FF0000"/>
                </a:solidFill>
              </a:rPr>
              <a:t>tveno-politi</a:t>
            </a:r>
            <a:r>
              <a:rPr lang="sr-Latn-ME" sz="2400" dirty="0" smtClean="0">
                <a:solidFill>
                  <a:srgbClr val="FF0000"/>
                </a:solidFill>
              </a:rPr>
              <a:t>č</a:t>
            </a:r>
            <a:r>
              <a:rPr lang="en-US" sz="2400" dirty="0" err="1" smtClean="0">
                <a:solidFill>
                  <a:srgbClr val="FF0000"/>
                </a:solidFill>
              </a:rPr>
              <a:t>ka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zajednica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sr-Latn-ME" sz="2400" dirty="0" err="1">
                <a:solidFill>
                  <a:srgbClr val="FF0000"/>
                </a:solidFill>
              </a:rPr>
              <a:t>č</a:t>
            </a:r>
            <a:r>
              <a:rPr lang="en-US" sz="2400" dirty="0" err="1" smtClean="0">
                <a:solidFill>
                  <a:srgbClr val="FF0000"/>
                </a:solidFill>
              </a:rPr>
              <a:t>ini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zbog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zadovoljavanja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odre</a:t>
            </a:r>
            <a:r>
              <a:rPr lang="sr-Latn-ME" sz="2400" dirty="0" smtClean="0">
                <a:solidFill>
                  <a:srgbClr val="FF0000"/>
                </a:solidFill>
              </a:rPr>
              <a:t>đ</a:t>
            </a:r>
            <a:r>
              <a:rPr lang="en-US" sz="2400" dirty="0" err="1" smtClean="0">
                <a:solidFill>
                  <a:srgbClr val="FF0000"/>
                </a:solidFill>
              </a:rPr>
              <a:t>enih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dru</a:t>
            </a:r>
            <a:r>
              <a:rPr lang="sr-Latn-ME" sz="2400" dirty="0" smtClean="0">
                <a:solidFill>
                  <a:srgbClr val="FF0000"/>
                </a:solidFill>
              </a:rPr>
              <a:t>š</a:t>
            </a:r>
            <a:r>
              <a:rPr lang="en-US" sz="2400" dirty="0" err="1" smtClean="0">
                <a:solidFill>
                  <a:srgbClr val="FF0000"/>
                </a:solidFill>
              </a:rPr>
              <a:t>tvenih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potreba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Moderna</a:t>
            </a:r>
            <a:r>
              <a:rPr lang="en-US" sz="2400" dirty="0"/>
              <a:t> </a:t>
            </a:r>
            <a:r>
              <a:rPr lang="en-US" sz="2400" dirty="0" err="1"/>
              <a:t>koncepcija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pristupa</a:t>
            </a:r>
            <a:r>
              <a:rPr lang="en-US" sz="2400" dirty="0"/>
              <a:t> </a:t>
            </a:r>
            <a:r>
              <a:rPr lang="en-US" sz="2400" dirty="0" err="1"/>
              <a:t>javnim</a:t>
            </a:r>
            <a:r>
              <a:rPr lang="en-US" sz="2400" dirty="0"/>
              <a:t> </a:t>
            </a:r>
            <a:r>
              <a:rPr lang="en-US" sz="2400" dirty="0" err="1"/>
              <a:t>rashodima</a:t>
            </a:r>
            <a:r>
              <a:rPr lang="en-US" sz="2400" dirty="0"/>
              <a:t> </a:t>
            </a:r>
            <a:r>
              <a:rPr lang="en-US" sz="2400" dirty="0" err="1" smtClean="0"/>
              <a:t>pr</a:t>
            </a:r>
            <a:r>
              <a:rPr lang="sr-Latn-ME" sz="2400" dirty="0" smtClean="0"/>
              <a:t>ij</a:t>
            </a:r>
            <a:r>
              <a:rPr lang="en-US" sz="2400" dirty="0" smtClean="0"/>
              <a:t>e </a:t>
            </a:r>
            <a:r>
              <a:rPr lang="en-US" sz="2400" dirty="0" err="1"/>
              <a:t>svega</a:t>
            </a:r>
            <a:r>
              <a:rPr lang="en-US" sz="2400" dirty="0"/>
              <a:t> </a:t>
            </a:r>
            <a:r>
              <a:rPr lang="en-US" sz="2400" dirty="0" err="1" smtClean="0"/>
              <a:t>izu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avaju</a:t>
            </a:r>
            <a:r>
              <a:rPr lang="sr-Latn-ME" sz="2400" dirty="0" smtClean="0"/>
              <a:t>ć</a:t>
            </a:r>
            <a:r>
              <a:rPr lang="en-US" sz="2400" dirty="0" smtClean="0"/>
              <a:t>i </a:t>
            </a:r>
            <a:r>
              <a:rPr lang="en-US" sz="2400" dirty="0" err="1"/>
              <a:t>njihovo</a:t>
            </a:r>
            <a:r>
              <a:rPr lang="en-US" sz="2400" dirty="0"/>
              <a:t> </a:t>
            </a:r>
            <a:r>
              <a:rPr lang="en-US" sz="2400" dirty="0" err="1"/>
              <a:t>ekonomsko</a:t>
            </a:r>
            <a:r>
              <a:rPr lang="en-US" sz="2400" dirty="0"/>
              <a:t> i </a:t>
            </a:r>
            <a:r>
              <a:rPr lang="en-US" sz="2400" dirty="0" err="1"/>
              <a:t>socijalno</a:t>
            </a:r>
            <a:r>
              <a:rPr lang="en-US" sz="2400" dirty="0"/>
              <a:t> </a:t>
            </a:r>
            <a:r>
              <a:rPr lang="en-US" sz="2400" dirty="0" smtClean="0"/>
              <a:t>d</a:t>
            </a:r>
            <a:r>
              <a:rPr lang="sr-Latn-ME" sz="2400" dirty="0" smtClean="0"/>
              <a:t>j</a:t>
            </a:r>
            <a:r>
              <a:rPr lang="en-US" sz="2400" dirty="0" err="1" smtClean="0"/>
              <a:t>elovanje</a:t>
            </a:r>
            <a:r>
              <a:rPr lang="en-US" sz="2400" dirty="0" smtClean="0"/>
              <a:t>.</a:t>
            </a:r>
            <a:endParaRPr lang="sr-Latn-ME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To je </a:t>
            </a:r>
            <a:r>
              <a:rPr lang="en-US" sz="2400" dirty="0" err="1"/>
              <a:t>rezultat</a:t>
            </a:r>
            <a:r>
              <a:rPr lang="en-US" sz="2400" dirty="0"/>
              <a:t> </a:t>
            </a:r>
            <a:r>
              <a:rPr lang="en-US" sz="2400" dirty="0" err="1"/>
              <a:t>finansijskih</a:t>
            </a:r>
            <a:r>
              <a:rPr lang="en-US" sz="2400" dirty="0"/>
              <a:t> </a:t>
            </a:r>
            <a:r>
              <a:rPr lang="en-US" sz="2400" dirty="0" err="1"/>
              <a:t>akcija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ave</a:t>
            </a:r>
            <a:r>
              <a:rPr lang="en-US" sz="2400" dirty="0"/>
              <a:t>, </a:t>
            </a:r>
            <a:r>
              <a:rPr lang="en-US" sz="2400" dirty="0" err="1" smtClean="0"/>
              <a:t>usm</a:t>
            </a:r>
            <a:r>
              <a:rPr lang="sr-Latn-ME" sz="2400" dirty="0" smtClean="0"/>
              <a:t>j</a:t>
            </a:r>
            <a:r>
              <a:rPr lang="en-US" sz="2400" dirty="0" err="1" smtClean="0"/>
              <a:t>erenih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pravcu</a:t>
            </a:r>
            <a:r>
              <a:rPr lang="en-US" sz="2400" dirty="0"/>
              <a:t> </a:t>
            </a:r>
            <a:r>
              <a:rPr lang="en-US" sz="2400" dirty="0" err="1"/>
              <a:t>postizanja</a:t>
            </a:r>
            <a:r>
              <a:rPr lang="en-US" sz="2400" dirty="0"/>
              <a:t> </a:t>
            </a:r>
            <a:r>
              <a:rPr lang="en-US" sz="2400" dirty="0" err="1"/>
              <a:t>odredjenih</a:t>
            </a:r>
            <a:r>
              <a:rPr lang="en-US" sz="2400" dirty="0"/>
              <a:t> </a:t>
            </a:r>
            <a:r>
              <a:rPr lang="en-US" sz="2400" dirty="0" err="1"/>
              <a:t>ekonomskih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socijalnih</a:t>
            </a:r>
            <a:r>
              <a:rPr lang="en-US" sz="2400" i="1" dirty="0"/>
              <a:t> </a:t>
            </a:r>
            <a:r>
              <a:rPr lang="en-US" sz="2400" dirty="0" err="1"/>
              <a:t>zadataka</a:t>
            </a:r>
            <a:r>
              <a:rPr lang="en-US" sz="2400" dirty="0"/>
              <a:t> u </a:t>
            </a:r>
            <a:r>
              <a:rPr lang="en-US" sz="2400" dirty="0" err="1"/>
              <a:t>procesu</a:t>
            </a:r>
            <a:r>
              <a:rPr lang="en-US" sz="2400" dirty="0"/>
              <a:t> </a:t>
            </a:r>
            <a:r>
              <a:rPr lang="en-US" sz="2400" dirty="0" err="1" smtClean="0"/>
              <a:t>dru</a:t>
            </a:r>
            <a:r>
              <a:rPr lang="sr-Latn-ME" sz="2400" dirty="0" smtClean="0"/>
              <a:t>š</a:t>
            </a:r>
            <a:r>
              <a:rPr lang="en-US" sz="2400" dirty="0" err="1" smtClean="0"/>
              <a:t>tveno</a:t>
            </a:r>
            <a:r>
              <a:rPr lang="sr-Latn-ME" sz="2400" dirty="0" smtClean="0"/>
              <a:t>g i </a:t>
            </a:r>
            <a:r>
              <a:rPr lang="en-US" sz="2400" dirty="0" err="1" smtClean="0"/>
              <a:t>ekonomskog</a:t>
            </a:r>
            <a:r>
              <a:rPr lang="en-US" sz="2400" dirty="0" smtClean="0"/>
              <a:t> </a:t>
            </a:r>
            <a:r>
              <a:rPr lang="en-US" sz="2400" dirty="0" err="1"/>
              <a:t>razvoja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974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373F-9B67-4924-ACD5-5EA2213D5153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DFA-BD97-4FF3-993C-B587B844F4BE}" type="slidenum">
              <a:rPr lang="en-US"/>
              <a:pPr/>
              <a:t>20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5. </a:t>
            </a:r>
            <a:r>
              <a:rPr lang="sr-Latn-ME" sz="4000" dirty="0" smtClean="0"/>
              <a:t>OBAVEZNI I NEOBAVEZNI JAVNI RASHODI </a:t>
            </a: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ME" dirty="0" smtClean="0"/>
              <a:t>b</a:t>
            </a:r>
            <a:r>
              <a:rPr lang="en-US" dirty="0" err="1" smtClean="0"/>
              <a:t>avezni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u </a:t>
            </a:r>
            <a:r>
              <a:rPr lang="en-US" dirty="0" err="1"/>
              <a:t>odredjenom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izvrsiti</a:t>
            </a:r>
            <a:r>
              <a:rPr lang="en-US" dirty="0"/>
              <a:t>,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 smtClean="0"/>
              <a:t>ugovoru</a:t>
            </a:r>
            <a:r>
              <a:rPr lang="sr-Latn-ME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zakonu,sudskoj</a:t>
            </a:r>
            <a:r>
              <a:rPr lang="en-US" dirty="0"/>
              <a:t> </a:t>
            </a:r>
            <a:r>
              <a:rPr lang="en-US" dirty="0" err="1"/>
              <a:t>presudi</a:t>
            </a:r>
            <a:r>
              <a:rPr lang="en-US" dirty="0"/>
              <a:t>,</a:t>
            </a:r>
          </a:p>
          <a:p>
            <a:r>
              <a:rPr lang="en-US" dirty="0" err="1"/>
              <a:t>Neobavezni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vezani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predhodni</a:t>
            </a:r>
            <a:r>
              <a:rPr lang="en-US" dirty="0"/>
              <a:t> </a:t>
            </a:r>
            <a:r>
              <a:rPr lang="en-US" dirty="0" err="1"/>
              <a:t>dogovor</a:t>
            </a:r>
            <a:r>
              <a:rPr lang="sl-SI" dirty="0"/>
              <a:t>, </a:t>
            </a:r>
            <a:r>
              <a:rPr lang="en-US" dirty="0" err="1" smtClean="0"/>
              <a:t>izgl</a:t>
            </a:r>
            <a:r>
              <a:rPr lang="sr-Latn-ME" dirty="0" smtClean="0"/>
              <a:t>a</a:t>
            </a:r>
            <a:r>
              <a:rPr lang="en-US" dirty="0" err="1" smtClean="0"/>
              <a:t>savanje</a:t>
            </a:r>
            <a:r>
              <a:rPr lang="en-US" dirty="0" smtClean="0"/>
              <a:t> </a:t>
            </a:r>
            <a:r>
              <a:rPr lang="sl-SI" dirty="0"/>
              <a:t>i</a:t>
            </a:r>
            <a:r>
              <a:rPr lang="en-US" dirty="0"/>
              <a:t> dr. a </a:t>
            </a:r>
            <a:r>
              <a:rPr lang="en-US" dirty="0" err="1"/>
              <a:t>uslovljeni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samodoprinosom</a:t>
            </a:r>
            <a:r>
              <a:rPr lang="sl-SI" dirty="0"/>
              <a:t>,</a:t>
            </a:r>
            <a:r>
              <a:rPr lang="en-US" dirty="0"/>
              <a:t> </a:t>
            </a:r>
            <a:r>
              <a:rPr lang="en-US" dirty="0" err="1"/>
              <a:t>pozajmicom</a:t>
            </a:r>
            <a:r>
              <a:rPr lang="en-US" dirty="0"/>
              <a:t> </a:t>
            </a:r>
            <a:r>
              <a:rPr lang="sl-SI" dirty="0"/>
              <a:t>i</a:t>
            </a:r>
            <a:r>
              <a:rPr lang="en-US" dirty="0"/>
              <a:t> dr.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7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17AD-9A0F-4C86-AC5B-62D6095A2D7B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0234-2274-477E-BFDA-8F7E527D16F7}" type="slidenum">
              <a:rPr lang="en-US"/>
              <a:pPr/>
              <a:t>21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6. </a:t>
            </a:r>
            <a:r>
              <a:rPr lang="en-US" sz="4000" dirty="0" smtClean="0"/>
              <a:t>N</a:t>
            </a:r>
            <a:r>
              <a:rPr lang="sr-Latn-ME" sz="4000" dirty="0" smtClean="0"/>
              <a:t>EODLOŽIVI I ODLOŽIVI JAVNI RASHODI 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Neodlo</a:t>
            </a:r>
            <a:r>
              <a:rPr lang="sr-Latn-ME" dirty="0" smtClean="0"/>
              <a:t>ž</a:t>
            </a:r>
            <a:r>
              <a:rPr lang="en-US" dirty="0" err="1" smtClean="0"/>
              <a:t>ivi</a:t>
            </a:r>
            <a:r>
              <a:rPr lang="sl-SI" dirty="0" smtClean="0"/>
              <a:t> </a:t>
            </a:r>
            <a:r>
              <a:rPr lang="en-US" dirty="0" err="1"/>
              <a:t>su</a:t>
            </a:r>
            <a:r>
              <a:rPr lang="sl-SI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 smtClean="0"/>
              <a:t>dr</a:t>
            </a:r>
            <a:r>
              <a:rPr lang="sr-Latn-ME" dirty="0" smtClean="0"/>
              <a:t>ž</a:t>
            </a:r>
            <a:r>
              <a:rPr lang="en-US" dirty="0" err="1" smtClean="0"/>
              <a:t>ava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ustava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 </a:t>
            </a:r>
            <a:r>
              <a:rPr lang="en-US" dirty="0" err="1" smtClean="0"/>
              <a:t>izvr</a:t>
            </a:r>
            <a:r>
              <a:rPr lang="sr-Latn-ME" dirty="0" smtClean="0"/>
              <a:t>š</a:t>
            </a:r>
            <a:r>
              <a:rPr lang="en-US" dirty="0" err="1" smtClean="0"/>
              <a:t>iti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zarade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mjesec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)</a:t>
            </a:r>
          </a:p>
          <a:p>
            <a:r>
              <a:rPr lang="en-US" dirty="0" err="1" smtClean="0"/>
              <a:t>Odlo</a:t>
            </a:r>
            <a:r>
              <a:rPr lang="sr-Latn-ME" dirty="0" smtClean="0"/>
              <a:t>ž</a:t>
            </a:r>
            <a:r>
              <a:rPr lang="en-US" dirty="0" err="1" smtClean="0"/>
              <a:t>ivi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ME" dirty="0" smtClean="0"/>
              <a:t>o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sr-Latn-ME" dirty="0"/>
              <a:t>k</a:t>
            </a:r>
            <a:r>
              <a:rPr lang="en-US" dirty="0" err="1" smtClean="0"/>
              <a:t>oj</a:t>
            </a:r>
            <a:r>
              <a:rPr lang="sr-Latn-ME" dirty="0" smtClean="0"/>
              <a:t>i</a:t>
            </a:r>
            <a:r>
              <a:rPr lang="en-US" dirty="0" smtClean="0"/>
              <a:t> </a:t>
            </a:r>
            <a:r>
              <a:rPr lang="en-US" dirty="0"/>
              <a:t>se</a:t>
            </a:r>
            <a:r>
              <a:rPr lang="sl-SI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ordedjeno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 smtClean="0"/>
              <a:t>odlo</a:t>
            </a:r>
            <a:r>
              <a:rPr lang="sr-Latn-ME" dirty="0" smtClean="0"/>
              <a:t>ž</a:t>
            </a:r>
            <a:r>
              <a:rPr lang="en-US" dirty="0" err="1" smtClean="0"/>
              <a:t>iti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sr-Latn-ME" dirty="0" smtClean="0"/>
              <a:t> - s</a:t>
            </a:r>
            <a:r>
              <a:rPr lang="en-US" dirty="0" smtClean="0"/>
              <a:t>port</a:t>
            </a:r>
            <a:r>
              <a:rPr lang="sl-SI" dirty="0"/>
              <a:t>sk</a:t>
            </a:r>
            <a:r>
              <a:rPr lang="en-US" dirty="0"/>
              <a:t>a </a:t>
            </a:r>
            <a:r>
              <a:rPr lang="en-US" dirty="0" err="1"/>
              <a:t>dvorana</a:t>
            </a:r>
            <a:endParaRPr lang="en-US" dirty="0"/>
          </a:p>
          <a:p>
            <a:pPr marL="0" indent="0">
              <a:buNone/>
            </a:pPr>
            <a:r>
              <a:rPr lang="sr-Latn-ME" dirty="0"/>
              <a:t> </a:t>
            </a:r>
            <a:r>
              <a:rPr lang="sr-Latn-ME" dirty="0" smtClean="0"/>
              <a:t> - k</a:t>
            </a:r>
            <a:r>
              <a:rPr lang="en-US" dirty="0" err="1" smtClean="0"/>
              <a:t>lizali</a:t>
            </a:r>
            <a:r>
              <a:rPr lang="sr-Latn-ME" dirty="0" smtClean="0"/>
              <a:t>š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en-US" dirty="0" err="1"/>
              <a:t>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26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748E-1149-45E4-AC20-CA587EEBA030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5585-4A0F-4655-8EA7-6A88A4C9CE93}" type="slidenum">
              <a:rPr lang="en-US"/>
              <a:pPr/>
              <a:t>22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7. </a:t>
            </a:r>
            <a:r>
              <a:rPr lang="en-US" sz="4000" dirty="0" smtClean="0"/>
              <a:t>R</a:t>
            </a:r>
            <a:r>
              <a:rPr lang="sr-Latn-ME" sz="4000" dirty="0" smtClean="0"/>
              <a:t>ASHODI CENTRALNIH ORGANA I LOKALNIH VLASTI</a:t>
            </a:r>
            <a:endParaRPr 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 u </a:t>
            </a:r>
            <a:r>
              <a:rPr lang="en-US" dirty="0" err="1"/>
              <a:t>modernoj</a:t>
            </a:r>
            <a:r>
              <a:rPr lang="en-US" dirty="0"/>
              <a:t> </a:t>
            </a:r>
            <a:r>
              <a:rPr lang="en-US" dirty="0" err="1" smtClean="0"/>
              <a:t>dr</a:t>
            </a:r>
            <a:r>
              <a:rPr lang="sr-Latn-ME" dirty="0" smtClean="0"/>
              <a:t>ž</a:t>
            </a:r>
            <a:r>
              <a:rPr lang="en-US" dirty="0" err="1" smtClean="0"/>
              <a:t>avi</a:t>
            </a:r>
            <a:r>
              <a:rPr lang="en-US" dirty="0" smtClean="0"/>
              <a:t> </a:t>
            </a:r>
            <a:r>
              <a:rPr lang="en-US" dirty="0" err="1"/>
              <a:t>zadovoljavaju</a:t>
            </a:r>
            <a:r>
              <a:rPr lang="sl-SI" dirty="0"/>
              <a:t> </a:t>
            </a:r>
            <a:r>
              <a:rPr lang="en-US" dirty="0"/>
              <a:t>pored </a:t>
            </a:r>
            <a:r>
              <a:rPr lang="en-US" dirty="0" err="1"/>
              <a:t>drzave</a:t>
            </a:r>
            <a:r>
              <a:rPr lang="en-US" dirty="0"/>
              <a:t> 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en-US" dirty="0" err="1" smtClean="0"/>
              <a:t>ni</a:t>
            </a:r>
            <a:r>
              <a:rPr lang="sr-Latn-ME" dirty="0" smtClean="0"/>
              <a:t>ž</a:t>
            </a:r>
            <a:r>
              <a:rPr lang="en-US" dirty="0" smtClean="0"/>
              <a:t>e </a:t>
            </a:r>
            <a:r>
              <a:rPr lang="en-US" dirty="0" err="1" smtClean="0"/>
              <a:t>dru</a:t>
            </a:r>
            <a:r>
              <a:rPr lang="sr-Latn-ME" dirty="0" smtClean="0"/>
              <a:t>š</a:t>
            </a:r>
            <a:r>
              <a:rPr lang="en-US" dirty="0" err="1" smtClean="0"/>
              <a:t>tveno-politi</a:t>
            </a:r>
            <a:r>
              <a:rPr lang="sr-Latn-ME" dirty="0" smtClean="0"/>
              <a:t>č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/>
              <a:t>zajednice</a:t>
            </a:r>
            <a:r>
              <a:rPr lang="en-US" dirty="0"/>
              <a:t>. </a:t>
            </a:r>
            <a:r>
              <a:rPr lang="en-US" dirty="0" err="1" smtClean="0"/>
              <a:t>Dr</a:t>
            </a:r>
            <a:r>
              <a:rPr lang="sr-Latn-ME" dirty="0" smtClean="0"/>
              <a:t>ž</a:t>
            </a:r>
            <a:r>
              <a:rPr lang="en-US" dirty="0" err="1" smtClean="0"/>
              <a:t>avi</a:t>
            </a:r>
            <a:r>
              <a:rPr lang="en-US" dirty="0" smtClean="0"/>
              <a:t> </a:t>
            </a:r>
            <a:r>
              <a:rPr lang="sl-SI" dirty="0"/>
              <a:t>pripada</a:t>
            </a:r>
            <a:r>
              <a:rPr lang="en-US" dirty="0"/>
              <a:t> </a:t>
            </a:r>
            <a:r>
              <a:rPr lang="en-US" dirty="0" err="1"/>
              <a:t>vojska</a:t>
            </a:r>
            <a:r>
              <a:rPr lang="en-US" dirty="0"/>
              <a:t>, </a:t>
            </a:r>
            <a:r>
              <a:rPr lang="en-US" dirty="0" err="1"/>
              <a:t>sudstvo</a:t>
            </a:r>
            <a:r>
              <a:rPr lang="en-US" dirty="0"/>
              <a:t> 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en-US" dirty="0" err="1"/>
              <a:t>drugo</a:t>
            </a:r>
            <a:r>
              <a:rPr lang="en-US" dirty="0"/>
              <a:t>, </a:t>
            </a:r>
            <a:r>
              <a:rPr lang="en-US" dirty="0" err="1"/>
              <a:t>lokalnim</a:t>
            </a:r>
            <a:r>
              <a:rPr lang="en-US" dirty="0"/>
              <a:t> </a:t>
            </a:r>
            <a:r>
              <a:rPr lang="en-US" dirty="0" err="1"/>
              <a:t>zajednicama</a:t>
            </a:r>
            <a:r>
              <a:rPr lang="sl-SI" dirty="0"/>
              <a:t> </a:t>
            </a:r>
            <a:r>
              <a:rPr lang="en-US" dirty="0"/>
              <a:t>-</a:t>
            </a:r>
            <a:r>
              <a:rPr lang="sl-SI" dirty="0"/>
              <a:t> </a:t>
            </a:r>
            <a:r>
              <a:rPr lang="en-US" dirty="0" err="1"/>
              <a:t>mesni</a:t>
            </a:r>
            <a:r>
              <a:rPr lang="en-US" dirty="0"/>
              <a:t> </a:t>
            </a:r>
            <a:r>
              <a:rPr lang="en-US" dirty="0" err="1"/>
              <a:t>saobracaj</a:t>
            </a:r>
            <a:r>
              <a:rPr lang="en-US" dirty="0"/>
              <a:t>, </a:t>
            </a:r>
            <a:r>
              <a:rPr lang="en-US" dirty="0" err="1"/>
              <a:t>komunalije</a:t>
            </a:r>
            <a:r>
              <a:rPr lang="sl-SI" dirty="0"/>
              <a:t>,</a:t>
            </a:r>
            <a:r>
              <a:rPr lang="en-US" dirty="0"/>
              <a:t> </a:t>
            </a:r>
            <a:r>
              <a:rPr lang="en-US" dirty="0" err="1"/>
              <a:t>kulturne</a:t>
            </a:r>
            <a:r>
              <a:rPr lang="en-US" dirty="0"/>
              <a:t> 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sr-Latn-ME" dirty="0" err="1"/>
              <a:t>š</a:t>
            </a:r>
            <a:r>
              <a:rPr lang="en-US" dirty="0" err="1" smtClean="0"/>
              <a:t>kolske</a:t>
            </a:r>
            <a:r>
              <a:rPr lang="en-US" dirty="0" smtClean="0"/>
              <a:t> </a:t>
            </a:r>
            <a:r>
              <a:rPr lang="en-US" dirty="0" err="1"/>
              <a:t>ustanove</a:t>
            </a:r>
            <a:r>
              <a:rPr lang="en-US" dirty="0"/>
              <a:t>.</a:t>
            </a:r>
          </a:p>
          <a:p>
            <a:r>
              <a:rPr lang="en-US" dirty="0" err="1"/>
              <a:t>Tako</a:t>
            </a:r>
            <a:r>
              <a:rPr lang="en-US" dirty="0"/>
              <a:t>  </a:t>
            </a:r>
            <a:r>
              <a:rPr lang="en-US" dirty="0" err="1"/>
              <a:t>rashodi</a:t>
            </a:r>
            <a:r>
              <a:rPr lang="en-US" dirty="0"/>
              <a:t> </a:t>
            </a:r>
            <a:r>
              <a:rPr lang="sl-SI" dirty="0"/>
              <a:t>mogu biti </a:t>
            </a:r>
            <a:r>
              <a:rPr lang="sr-Latn-ME" dirty="0" smtClean="0"/>
              <a:t>BiH</a:t>
            </a:r>
            <a:r>
              <a:rPr lang="en-US" dirty="0" smtClean="0"/>
              <a:t> </a:t>
            </a:r>
            <a:r>
              <a:rPr lang="en-US" dirty="0" err="1" smtClean="0"/>
              <a:t>zna</a:t>
            </a:r>
            <a:r>
              <a:rPr lang="sr-Latn-ME" dirty="0" smtClean="0"/>
              <a:t>č</a:t>
            </a:r>
            <a:r>
              <a:rPr lang="en-US" dirty="0" err="1" smtClean="0"/>
              <a:t>aja</a:t>
            </a:r>
            <a:r>
              <a:rPr lang="en-US" dirty="0" smtClean="0"/>
              <a:t> 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en-US" dirty="0" err="1"/>
              <a:t>rashodi</a:t>
            </a:r>
            <a:r>
              <a:rPr lang="en-US" dirty="0"/>
              <a:t> </a:t>
            </a:r>
            <a:r>
              <a:rPr lang="sr-Latn-ME" dirty="0" smtClean="0"/>
              <a:t>entitetskog, kantonalnog, </a:t>
            </a:r>
            <a:r>
              <a:rPr lang="en-US" dirty="0" err="1" smtClean="0"/>
              <a:t>lokalnog</a:t>
            </a:r>
            <a:r>
              <a:rPr lang="en-US" dirty="0" smtClean="0"/>
              <a:t> </a:t>
            </a:r>
            <a:r>
              <a:rPr lang="en-US" dirty="0" err="1" smtClean="0"/>
              <a:t>zna</a:t>
            </a:r>
            <a:r>
              <a:rPr lang="sr-Latn-ME" dirty="0" smtClean="0"/>
              <a:t>č</a:t>
            </a:r>
            <a:r>
              <a:rPr lang="en-US" dirty="0" err="1" smtClean="0"/>
              <a:t>aja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64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pPr marL="0" indent="0" algn="ctr">
              <a:buNone/>
            </a:pPr>
            <a:r>
              <a:rPr lang="sr-Latn-ME" dirty="0" smtClean="0"/>
              <a:t>TEORIJE JAVNIH RASHODA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535156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2DEA-0765-4E04-BDA5-78EDE1168BD4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E35-C286-4C1C-BC4D-8DF6343C9FA0}" type="slidenum">
              <a:rPr lang="en-US"/>
              <a:pPr/>
              <a:t>24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Teorje o mjestu i ulozi javnih rashoda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Klasi</a:t>
            </a:r>
            <a:r>
              <a:rPr lang="sr-Latn-ME" dirty="0" smtClean="0"/>
              <a:t>č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finansijs</a:t>
            </a:r>
            <a:r>
              <a:rPr lang="sl-SI" dirty="0"/>
              <a:t>k</a:t>
            </a:r>
            <a:r>
              <a:rPr lang="en-US" dirty="0"/>
              <a:t>a </a:t>
            </a:r>
            <a:r>
              <a:rPr lang="en-US" dirty="0" err="1"/>
              <a:t>teorija</a:t>
            </a:r>
            <a:endParaRPr lang="en-US" dirty="0"/>
          </a:p>
          <a:p>
            <a:r>
              <a:rPr lang="en-US" dirty="0" err="1"/>
              <a:t>Savremena</a:t>
            </a:r>
            <a:r>
              <a:rPr lang="en-US" dirty="0"/>
              <a:t>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teorija</a:t>
            </a:r>
            <a:endParaRPr lang="en-US" dirty="0"/>
          </a:p>
          <a:p>
            <a:r>
              <a:rPr lang="en-US" dirty="0" err="1"/>
              <a:t>Savremena</a:t>
            </a:r>
            <a:r>
              <a:rPr lang="en-US" dirty="0"/>
              <a:t> </a:t>
            </a:r>
            <a:r>
              <a:rPr lang="en-US" dirty="0" err="1"/>
              <a:t>koncepcija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rashoda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02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94BD-1D5D-46FF-9DAA-C5A51E4CD020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5A1A-80D0-496B-9704-9D9BCAA7CBCC}" type="slidenum">
              <a:rPr lang="en-US"/>
              <a:pPr/>
              <a:t>25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Klasi</a:t>
            </a:r>
            <a:r>
              <a:rPr lang="sr-Latn-ME" sz="3200" dirty="0" smtClean="0"/>
              <a:t>č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/>
              <a:t>finansijska</a:t>
            </a:r>
            <a:r>
              <a:rPr lang="en-US" sz="3200" dirty="0"/>
              <a:t> </a:t>
            </a:r>
            <a:r>
              <a:rPr lang="en-US" sz="3200" dirty="0" err="1"/>
              <a:t>teorija</a:t>
            </a:r>
            <a:endParaRPr lang="en-US" sz="32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Klasi</a:t>
            </a:r>
            <a:r>
              <a:rPr lang="sr-Latn-ME" sz="2400" dirty="0"/>
              <a:t>č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/>
              <a:t>teorija</a:t>
            </a:r>
            <a:r>
              <a:rPr lang="en-US" sz="2400" dirty="0"/>
              <a:t> </a:t>
            </a:r>
            <a:r>
              <a:rPr lang="en-US" sz="2400" dirty="0" err="1"/>
              <a:t>obuhvata</a:t>
            </a:r>
            <a:r>
              <a:rPr lang="en-US" sz="2400" dirty="0"/>
              <a:t> </a:t>
            </a:r>
            <a:r>
              <a:rPr lang="en-US" sz="2400" dirty="0" err="1" smtClean="0"/>
              <a:t>liberalisti</a:t>
            </a:r>
            <a:r>
              <a:rPr lang="sr-Latn-ME" sz="2400" dirty="0" smtClean="0"/>
              <a:t>č</a:t>
            </a:r>
            <a:r>
              <a:rPr lang="en-US" sz="2400" dirty="0" err="1" smtClean="0"/>
              <a:t>ku</a:t>
            </a:r>
            <a:r>
              <a:rPr lang="en-US" sz="2400" dirty="0" smtClean="0"/>
              <a:t> </a:t>
            </a:r>
            <a:r>
              <a:rPr lang="en-US" sz="2400" dirty="0" err="1"/>
              <a:t>epohu</a:t>
            </a:r>
            <a:r>
              <a:rPr lang="en-US" sz="2400" dirty="0"/>
              <a:t> </a:t>
            </a:r>
            <a:r>
              <a:rPr lang="en-US" sz="2400" dirty="0" err="1"/>
              <a:t>kapitalizma</a:t>
            </a:r>
            <a:r>
              <a:rPr lang="en-US" sz="2400" dirty="0"/>
              <a:t>. </a:t>
            </a:r>
            <a:endParaRPr lang="sr-Latn-ME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Ova </a:t>
            </a:r>
            <a:r>
              <a:rPr lang="en-US" sz="2400" dirty="0" err="1"/>
              <a:t>teorija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javne</a:t>
            </a:r>
            <a:r>
              <a:rPr lang="en-US" sz="2400" dirty="0"/>
              <a:t> </a:t>
            </a:r>
            <a:r>
              <a:rPr lang="en-US" sz="2400" dirty="0" err="1"/>
              <a:t>rashode</a:t>
            </a:r>
            <a:r>
              <a:rPr lang="en-US" sz="2400" dirty="0"/>
              <a:t> </a:t>
            </a:r>
            <a:r>
              <a:rPr lang="en-US" sz="2400" dirty="0" err="1"/>
              <a:t>gleda</a:t>
            </a:r>
            <a:r>
              <a:rPr lang="en-US" sz="2400" dirty="0"/>
              <a:t>  </a:t>
            </a:r>
            <a:r>
              <a:rPr lang="en-US" sz="2400" dirty="0" err="1" smtClean="0"/>
              <a:t>isklju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ivo</a:t>
            </a:r>
            <a:r>
              <a:rPr lang="en-US" sz="2400" dirty="0" smtClean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neproduktivne</a:t>
            </a:r>
            <a:r>
              <a:rPr lang="en-US" sz="2400" dirty="0"/>
              <a:t> </a:t>
            </a:r>
            <a:r>
              <a:rPr lang="en-US" sz="2400" dirty="0" err="1"/>
              <a:t>rashode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ava</a:t>
            </a:r>
            <a:r>
              <a:rPr lang="en-US" sz="2400" dirty="0" smtClean="0"/>
              <a:t> </a:t>
            </a:r>
            <a:r>
              <a:rPr lang="sr-Latn-ME" sz="2400" dirty="0" err="1"/>
              <a:t>č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obavljanju</a:t>
            </a:r>
            <a:r>
              <a:rPr lang="en-US" sz="2400" dirty="0"/>
              <a:t> </a:t>
            </a:r>
            <a:r>
              <a:rPr lang="en-US" sz="2400" dirty="0" err="1"/>
              <a:t>odredjenih</a:t>
            </a:r>
            <a:r>
              <a:rPr lang="en-US" sz="2400" dirty="0"/>
              <a:t> </a:t>
            </a:r>
            <a:r>
              <a:rPr lang="en-US" sz="2400" dirty="0" err="1"/>
              <a:t>funkcija</a:t>
            </a:r>
            <a:r>
              <a:rPr lang="en-US" sz="2400" dirty="0"/>
              <a:t> (</a:t>
            </a:r>
            <a:r>
              <a:rPr lang="en-US" sz="2400" dirty="0" err="1"/>
              <a:t>sudstavo</a:t>
            </a:r>
            <a:r>
              <a:rPr lang="en-US" sz="2400" dirty="0"/>
              <a:t>, </a:t>
            </a:r>
            <a:r>
              <a:rPr lang="en-US" sz="2400" dirty="0" err="1"/>
              <a:t>sigurnost</a:t>
            </a:r>
            <a:r>
              <a:rPr lang="en-US" sz="2400" dirty="0"/>
              <a:t> i </a:t>
            </a:r>
            <a:r>
              <a:rPr lang="en-US" sz="2400" dirty="0" err="1" smtClean="0"/>
              <a:t>za</a:t>
            </a:r>
            <a:r>
              <a:rPr lang="sr-Latn-ME" sz="2400" dirty="0" smtClean="0"/>
              <a:t>š</a:t>
            </a:r>
            <a:r>
              <a:rPr lang="en-US" sz="2400" dirty="0" err="1" smtClean="0"/>
              <a:t>tita</a:t>
            </a:r>
            <a:r>
              <a:rPr lang="en-US" sz="2400" dirty="0" smtClean="0"/>
              <a:t> </a:t>
            </a:r>
            <a:r>
              <a:rPr lang="en-US" sz="2400" dirty="0" err="1"/>
              <a:t>gradjana</a:t>
            </a:r>
            <a:r>
              <a:rPr lang="en-US" sz="2400" dirty="0"/>
              <a:t> i </a:t>
            </a:r>
            <a:r>
              <a:rPr lang="en-US" sz="2400" dirty="0" err="1"/>
              <a:t>dr</a:t>
            </a:r>
            <a:r>
              <a:rPr lang="sl-SI" sz="2400" dirty="0"/>
              <a:t>)</a:t>
            </a:r>
            <a:r>
              <a:rPr lang="en-US" sz="2400" dirty="0"/>
              <a:t>. </a:t>
            </a:r>
            <a:endParaRPr lang="sr-Latn-ME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Ova </a:t>
            </a:r>
            <a:r>
              <a:rPr lang="en-US" sz="2400" dirty="0" err="1"/>
              <a:t>teorija</a:t>
            </a:r>
            <a:r>
              <a:rPr lang="en-US" sz="2400" dirty="0"/>
              <a:t> se </a:t>
            </a:r>
            <a:r>
              <a:rPr lang="en-US" sz="2400" dirty="0" err="1" smtClean="0"/>
              <a:t>zala</a:t>
            </a:r>
            <a:r>
              <a:rPr lang="sr-Latn-ME" sz="2400" dirty="0" smtClean="0"/>
              <a:t>ž</a:t>
            </a:r>
            <a:r>
              <a:rPr lang="en-US" sz="2400" dirty="0" smtClean="0"/>
              <a:t>e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minimalne</a:t>
            </a:r>
            <a:r>
              <a:rPr lang="en-US" sz="2400" dirty="0"/>
              <a:t> </a:t>
            </a:r>
            <a:r>
              <a:rPr lang="en-US" sz="2400" dirty="0" err="1"/>
              <a:t>funkcije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ave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samim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i </a:t>
            </a:r>
            <a:r>
              <a:rPr lang="en-US" sz="2400" dirty="0" err="1"/>
              <a:t>minimalne</a:t>
            </a:r>
            <a:r>
              <a:rPr lang="en-US" sz="2400" dirty="0"/>
              <a:t> </a:t>
            </a:r>
            <a:r>
              <a:rPr lang="en-US" sz="2400" dirty="0" err="1"/>
              <a:t>javne</a:t>
            </a:r>
            <a:r>
              <a:rPr lang="en-US" sz="2400" dirty="0"/>
              <a:t> </a:t>
            </a:r>
            <a:r>
              <a:rPr lang="en-US" sz="2400" dirty="0" err="1"/>
              <a:t>rashode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Osnove</a:t>
            </a:r>
            <a:r>
              <a:rPr lang="en-US" sz="2400" dirty="0"/>
              <a:t> </a:t>
            </a:r>
            <a:r>
              <a:rPr lang="en-US" sz="2400" dirty="0" err="1"/>
              <a:t>ove</a:t>
            </a:r>
            <a:r>
              <a:rPr lang="en-US" sz="2400" dirty="0"/>
              <a:t> </a:t>
            </a:r>
            <a:r>
              <a:rPr lang="en-US" sz="2400" dirty="0" err="1"/>
              <a:t>teorije</a:t>
            </a:r>
            <a:r>
              <a:rPr lang="en-US" sz="2400" dirty="0"/>
              <a:t> </a:t>
            </a:r>
            <a:r>
              <a:rPr lang="en-US" sz="2400" dirty="0" err="1"/>
              <a:t>dao</a:t>
            </a:r>
            <a:r>
              <a:rPr lang="en-US" sz="2400" dirty="0"/>
              <a:t> je A. </a:t>
            </a:r>
            <a:r>
              <a:rPr lang="en-US" sz="2400" dirty="0" err="1"/>
              <a:t>Smit</a:t>
            </a:r>
            <a:r>
              <a:rPr lang="en-US" sz="2400" dirty="0"/>
              <a:t> I D. </a:t>
            </a:r>
            <a:r>
              <a:rPr lang="en-US" sz="2400" dirty="0" err="1"/>
              <a:t>Rikardo</a:t>
            </a:r>
            <a:r>
              <a:rPr lang="en-US" sz="24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smtClean="0"/>
              <a:t>ava </a:t>
            </a:r>
            <a:r>
              <a:rPr lang="en-US" sz="2400" dirty="0"/>
              <a:t>i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avna</a:t>
            </a:r>
            <a:r>
              <a:rPr lang="en-US" sz="2400" dirty="0" smtClean="0"/>
              <a:t> </a:t>
            </a:r>
            <a:r>
              <a:rPr lang="en-US" sz="2400" dirty="0" err="1"/>
              <a:t>intervencija</a:t>
            </a:r>
            <a:r>
              <a:rPr lang="en-US" sz="2400" dirty="0"/>
              <a:t> i </a:t>
            </a:r>
            <a:r>
              <a:rPr lang="en-US" sz="2400" dirty="0" err="1"/>
              <a:t>privredi</a:t>
            </a:r>
            <a:r>
              <a:rPr lang="en-US" sz="2400" dirty="0"/>
              <a:t> i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trzistu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nenpotrebni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Prednost</a:t>
            </a:r>
            <a:r>
              <a:rPr lang="en-US" sz="2400" dirty="0"/>
              <a:t> </a:t>
            </a:r>
            <a:r>
              <a:rPr lang="en-US" sz="2400" dirty="0" err="1"/>
              <a:t>privatne</a:t>
            </a:r>
            <a:r>
              <a:rPr lang="en-US" sz="2400" dirty="0"/>
              <a:t> </a:t>
            </a:r>
            <a:r>
              <a:rPr lang="en-US" sz="2400" dirty="0" err="1"/>
              <a:t>svojie</a:t>
            </a:r>
            <a:r>
              <a:rPr lang="en-US" sz="2400" dirty="0"/>
              <a:t> i </a:t>
            </a:r>
            <a:r>
              <a:rPr lang="en-US" sz="2400" dirty="0" err="1"/>
              <a:t>inicijative</a:t>
            </a:r>
            <a:r>
              <a:rPr lang="en-US" sz="2400" dirty="0"/>
              <a:t> je </a:t>
            </a:r>
            <a:r>
              <a:rPr lang="en-US" sz="2400" dirty="0" err="1"/>
              <a:t>evidenta</a:t>
            </a:r>
            <a:r>
              <a:rPr lang="sl-SI" sz="2400" dirty="0"/>
              <a:t>n</a:t>
            </a:r>
            <a:r>
              <a:rPr lang="en-US" sz="2400" dirty="0"/>
              <a:t> –</a:t>
            </a:r>
            <a:r>
              <a:rPr lang="en-US" sz="2400" dirty="0" err="1"/>
              <a:t>neosporno</a:t>
            </a:r>
            <a:r>
              <a:rPr lang="en-US" sz="2400" dirty="0"/>
              <a:t>. ,,</a:t>
            </a:r>
            <a:r>
              <a:rPr lang="en-US" sz="2400" dirty="0" err="1"/>
              <a:t>Pririodni</a:t>
            </a:r>
            <a:r>
              <a:rPr lang="en-US" sz="2400" dirty="0"/>
              <a:t> </a:t>
            </a:r>
            <a:r>
              <a:rPr lang="en-US" sz="2400" dirty="0" err="1"/>
              <a:t>poredak</a:t>
            </a:r>
            <a:r>
              <a:rPr lang="en-US" sz="2400" dirty="0"/>
              <a:t>,, je </a:t>
            </a:r>
            <a:r>
              <a:rPr lang="en-US" sz="2400" dirty="0" err="1"/>
              <a:t>gotovo</a:t>
            </a:r>
            <a:r>
              <a:rPr lang="en-US" sz="2400" dirty="0"/>
              <a:t> </a:t>
            </a:r>
            <a:r>
              <a:rPr lang="en-US" sz="2400" dirty="0" err="1"/>
              <a:t>idealan</a:t>
            </a:r>
            <a:r>
              <a:rPr lang="en-US" sz="2400" dirty="0"/>
              <a:t> i </a:t>
            </a:r>
            <a:r>
              <a:rPr lang="en-US" sz="2400" dirty="0" err="1" smtClean="0"/>
              <a:t>vje</a:t>
            </a:r>
            <a:r>
              <a:rPr lang="sr-Latn-ME" sz="2400" dirty="0" smtClean="0"/>
              <a:t>č</a:t>
            </a:r>
            <a:r>
              <a:rPr lang="en-US" sz="2400" dirty="0" smtClean="0"/>
              <a:t>it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829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72DD-93D5-470A-B440-34F4E7DC342B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1BDA-588B-4F4B-8660-91DE36573A92}" type="slidenum">
              <a:rPr lang="en-US"/>
              <a:pPr/>
              <a:t>26</a:t>
            </a:fld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4">
              <a:lnSpc>
                <a:spcPct val="80000"/>
              </a:lnSpc>
              <a:buFontTx/>
              <a:buNone/>
            </a:pPr>
            <a:endParaRPr lang="en-US" sz="1800" b="1" dirty="0"/>
          </a:p>
          <a:p>
            <a:pPr>
              <a:lnSpc>
                <a:spcPct val="80000"/>
              </a:lnSpc>
            </a:pPr>
            <a:r>
              <a:rPr lang="en-US" dirty="0" err="1" smtClean="0"/>
              <a:t>Klasi</a:t>
            </a:r>
            <a:r>
              <a:rPr lang="sr-Latn-ME" dirty="0" smtClean="0"/>
              <a:t>č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teorija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 smtClean="0"/>
              <a:t>liberalisti</a:t>
            </a:r>
            <a:r>
              <a:rPr lang="sr-Latn-ME" dirty="0" smtClean="0"/>
              <a:t>č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/>
              <a:t>epohu</a:t>
            </a:r>
            <a:r>
              <a:rPr lang="en-US" dirty="0"/>
              <a:t> </a:t>
            </a:r>
            <a:r>
              <a:rPr lang="en-US" dirty="0" err="1"/>
              <a:t>kapitalizma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rashode</a:t>
            </a:r>
            <a:r>
              <a:rPr lang="en-US" dirty="0"/>
              <a:t> </a:t>
            </a:r>
            <a:r>
              <a:rPr lang="en-US" dirty="0" err="1"/>
              <a:t>gleda</a:t>
            </a:r>
            <a:r>
              <a:rPr lang="en-US" dirty="0"/>
              <a:t> </a:t>
            </a:r>
            <a:r>
              <a:rPr lang="en-US" dirty="0" err="1" smtClean="0"/>
              <a:t>isklju</a:t>
            </a:r>
            <a:r>
              <a:rPr lang="sr-Latn-ME" dirty="0" smtClean="0"/>
              <a:t>č</a:t>
            </a:r>
            <a:r>
              <a:rPr lang="en-US" dirty="0" err="1" smtClean="0"/>
              <a:t>ivo</a:t>
            </a:r>
            <a:r>
              <a:rPr lang="en-US" dirty="0" smtClean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 smtClean="0"/>
              <a:t>neproduktivne</a:t>
            </a:r>
            <a:r>
              <a:rPr lang="sr-Latn-ME" dirty="0" smtClean="0"/>
              <a:t> </a:t>
            </a:r>
            <a:r>
              <a:rPr lang="en-US" dirty="0" err="1" smtClean="0"/>
              <a:t>rashode</a:t>
            </a:r>
            <a:r>
              <a:rPr lang="en-US" dirty="0" smtClean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 smtClean="0"/>
              <a:t>dr</a:t>
            </a:r>
            <a:r>
              <a:rPr lang="sr-Latn-ME" dirty="0" smtClean="0"/>
              <a:t>ž</a:t>
            </a:r>
            <a:r>
              <a:rPr lang="en-US" dirty="0" err="1" smtClean="0"/>
              <a:t>ava</a:t>
            </a:r>
            <a:r>
              <a:rPr lang="en-US" dirty="0" smtClean="0"/>
              <a:t> </a:t>
            </a:r>
            <a:r>
              <a:rPr lang="sr-Latn-ME" dirty="0" err="1"/>
              <a:t>č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obavljanju</a:t>
            </a:r>
            <a:r>
              <a:rPr lang="en-US" dirty="0"/>
              <a:t> o</a:t>
            </a:r>
            <a:r>
              <a:rPr lang="sl-SI" dirty="0"/>
              <a:t>d</a:t>
            </a:r>
            <a:r>
              <a:rPr lang="en-US" dirty="0" err="1"/>
              <a:t>redjenih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(</a:t>
            </a:r>
            <a:r>
              <a:rPr lang="en-US" dirty="0" err="1"/>
              <a:t>sigurnost</a:t>
            </a:r>
            <a:r>
              <a:rPr lang="en-US" dirty="0"/>
              <a:t>, </a:t>
            </a:r>
            <a:r>
              <a:rPr lang="en-US" dirty="0" err="1"/>
              <a:t>sudstvo</a:t>
            </a:r>
            <a:r>
              <a:rPr lang="en-US" dirty="0"/>
              <a:t>, </a:t>
            </a:r>
            <a:r>
              <a:rPr lang="en-US" dirty="0" err="1"/>
              <a:t>jednaka</a:t>
            </a:r>
            <a:r>
              <a:rPr lang="en-US" dirty="0"/>
              <a:t> </a:t>
            </a:r>
            <a:r>
              <a:rPr lang="en-US" dirty="0" err="1" smtClean="0"/>
              <a:t>za</a:t>
            </a:r>
            <a:r>
              <a:rPr lang="sl-SI" dirty="0"/>
              <a:t>š</a:t>
            </a:r>
            <a:r>
              <a:rPr lang="sl-SI" dirty="0" smtClean="0"/>
              <a:t>t</a:t>
            </a:r>
            <a:r>
              <a:rPr lang="en-US" dirty="0" err="1"/>
              <a:t>ita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gradane</a:t>
            </a:r>
            <a:r>
              <a:rPr lang="en-US" dirty="0"/>
              <a:t>, </a:t>
            </a:r>
            <a:r>
              <a:rPr lang="en-US" dirty="0" err="1"/>
              <a:t>borba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sl-SI" dirty="0"/>
              <a:t> </a:t>
            </a:r>
            <a:r>
              <a:rPr lang="en-US" dirty="0" err="1"/>
              <a:t>monopola</a:t>
            </a:r>
            <a:r>
              <a:rPr lang="en-US" dirty="0"/>
              <a:t> i dr.). </a:t>
            </a:r>
            <a:endParaRPr lang="sr-Latn-ME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zalagala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minimalne</a:t>
            </a:r>
            <a:r>
              <a:rPr lang="en-US" dirty="0"/>
              <a:t> i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, ova </a:t>
            </a:r>
            <a:r>
              <a:rPr lang="en-US" dirty="0" err="1"/>
              <a:t>teorija</a:t>
            </a:r>
            <a:r>
              <a:rPr lang="en-US" dirty="0"/>
              <a:t> se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zalagala</a:t>
            </a:r>
            <a:r>
              <a:rPr lang="en-US" dirty="0"/>
              <a:t> i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minimalne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rashode</a:t>
            </a:r>
            <a:r>
              <a:rPr lang="en-US" dirty="0" smtClean="0"/>
              <a:t>.</a:t>
            </a:r>
            <a:endParaRPr lang="sr-Latn-ME" dirty="0" smtClean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23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 U </a:t>
            </a:r>
            <a:r>
              <a:rPr lang="en-US" dirty="0" err="1"/>
              <a:t>finansijskoj</a:t>
            </a:r>
            <a:r>
              <a:rPr lang="en-US" dirty="0"/>
              <a:t> </a:t>
            </a:r>
            <a:r>
              <a:rPr lang="en-US" dirty="0" err="1"/>
              <a:t>literaturi</a:t>
            </a:r>
            <a:r>
              <a:rPr lang="en-US" dirty="0"/>
              <a:t> je </a:t>
            </a:r>
            <a:r>
              <a:rPr lang="en-US" dirty="0" err="1"/>
              <a:t>poznata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b="1" dirty="0"/>
              <a:t>„</a:t>
            </a:r>
            <a:r>
              <a:rPr lang="en-US" b="1" dirty="0" err="1"/>
              <a:t>teorija</a:t>
            </a:r>
            <a:r>
              <a:rPr lang="en-US" b="1" dirty="0"/>
              <a:t> </a:t>
            </a:r>
            <a:r>
              <a:rPr lang="en-US" b="1" dirty="0" err="1"/>
              <a:t>minimiteta</a:t>
            </a:r>
            <a:r>
              <a:rPr lang="en-US" b="1" dirty="0"/>
              <a:t> </a:t>
            </a:r>
            <a:r>
              <a:rPr lang="en-US" b="1" dirty="0" err="1"/>
              <a:t>javnih</a:t>
            </a:r>
            <a:r>
              <a:rPr lang="en-US" b="1" dirty="0"/>
              <a:t> </a:t>
            </a:r>
            <a:r>
              <a:rPr lang="en-US" b="1" dirty="0" err="1"/>
              <a:t>rashoda</a:t>
            </a:r>
            <a:r>
              <a:rPr lang="en-US" b="1" dirty="0"/>
              <a:t>".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Dr</a:t>
            </a:r>
            <a:r>
              <a:rPr lang="sr-Latn-ME" dirty="0"/>
              <a:t>ž</a:t>
            </a:r>
            <a:r>
              <a:rPr lang="en-US" dirty="0" err="1"/>
              <a:t>ava</a:t>
            </a:r>
            <a:r>
              <a:rPr lang="en-US" dirty="0"/>
              <a:t> se u </a:t>
            </a:r>
            <a:r>
              <a:rPr lang="en-US" dirty="0" err="1"/>
              <a:t>obavljanju</a:t>
            </a:r>
            <a:r>
              <a:rPr lang="en-US" dirty="0"/>
              <a:t>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javija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potro</a:t>
            </a:r>
            <a:r>
              <a:rPr lang="sr-Latn-ME" dirty="0"/>
              <a:t>š</a:t>
            </a:r>
            <a:r>
              <a:rPr lang="en-US" dirty="0"/>
              <a:t>a</a:t>
            </a:r>
            <a:r>
              <a:rPr lang="sr-Latn-ME" dirty="0" smtClean="0"/>
              <a:t>č</a:t>
            </a:r>
            <a:r>
              <a:rPr lang="en-US" dirty="0" smtClean="0"/>
              <a:t> </a:t>
            </a:r>
            <a:r>
              <a:rPr lang="en-US" dirty="0" err="1"/>
              <a:t>dobara</a:t>
            </a:r>
            <a:r>
              <a:rPr lang="en-US" dirty="0"/>
              <a:t> i </a:t>
            </a:r>
            <a:r>
              <a:rPr lang="en-US" dirty="0" err="1"/>
              <a:t>nacionalnog</a:t>
            </a:r>
            <a:r>
              <a:rPr lang="en-US" dirty="0"/>
              <a:t> </a:t>
            </a:r>
            <a:r>
              <a:rPr lang="en-US" dirty="0" err="1"/>
              <a:t>dohotka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tro</a:t>
            </a:r>
            <a:r>
              <a:rPr lang="sl-SI" dirty="0"/>
              <a:t>š</a:t>
            </a:r>
            <a:r>
              <a:rPr lang="en-US" dirty="0"/>
              <a:t>i u </a:t>
            </a:r>
            <a:r>
              <a:rPr lang="en-US" dirty="0" err="1"/>
              <a:t>neproduktivne</a:t>
            </a:r>
            <a:r>
              <a:rPr lang="en-US" dirty="0"/>
              <a:t> </a:t>
            </a:r>
            <a:r>
              <a:rPr lang="en-US" dirty="0" err="1"/>
              <a:t>svrhe</a:t>
            </a:r>
            <a:r>
              <a:rPr lang="en-US" dirty="0"/>
              <a:t>, </a:t>
            </a:r>
            <a:r>
              <a:rPr lang="en-US" dirty="0" err="1"/>
              <a:t>dakle</a:t>
            </a:r>
            <a:r>
              <a:rPr lang="en-US" dirty="0"/>
              <a:t> ne </a:t>
            </a:r>
            <a:r>
              <a:rPr lang="en-US" dirty="0" err="1"/>
              <a:t>stvaraju</a:t>
            </a:r>
            <a:r>
              <a:rPr lang="sr-Latn-ME" dirty="0"/>
              <a:t>ć</a:t>
            </a:r>
            <a:r>
              <a:rPr lang="en-US" dirty="0"/>
              <a:t>i </a:t>
            </a:r>
            <a:r>
              <a:rPr lang="en-US" dirty="0" err="1"/>
              <a:t>pri</a:t>
            </a:r>
            <a:r>
              <a:rPr lang="en-US" dirty="0"/>
              <a:t> tome </a:t>
            </a:r>
            <a:r>
              <a:rPr lang="en-US" dirty="0" err="1"/>
              <a:t>nikakve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vr</a:t>
            </a:r>
            <a:r>
              <a:rPr lang="sl-SI" dirty="0"/>
              <a:t>ij</a:t>
            </a:r>
            <a:r>
              <a:rPr lang="en-US" dirty="0" err="1"/>
              <a:t>ednosti</a:t>
            </a:r>
            <a:r>
              <a:rPr lang="en-US" dirty="0"/>
              <a:t>, ne </a:t>
            </a:r>
            <a:r>
              <a:rPr lang="en-US" dirty="0" err="1"/>
              <a:t>dovodi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do </a:t>
            </a:r>
            <a:r>
              <a:rPr lang="en-US" dirty="0" err="1"/>
              <a:t>ponovnog</a:t>
            </a:r>
            <a:r>
              <a:rPr lang="en-US" dirty="0"/>
              <a:t> </a:t>
            </a:r>
            <a:r>
              <a:rPr lang="en-US" dirty="0" err="1"/>
              <a:t>stvaranja</a:t>
            </a:r>
            <a:r>
              <a:rPr lang="en-US" dirty="0"/>
              <a:t> </a:t>
            </a:r>
            <a:r>
              <a:rPr lang="en-US" dirty="0" err="1"/>
              <a:t>nacionalnog</a:t>
            </a:r>
            <a:r>
              <a:rPr lang="en-US" dirty="0"/>
              <a:t> </a:t>
            </a:r>
            <a:r>
              <a:rPr lang="en-US" dirty="0" err="1"/>
              <a:t>dohotka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307265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273F-0EE9-44C8-BD3A-AD257F1998C5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43FF-E334-4F4B-AA6C-2FEBA8555645}" type="slidenum">
              <a:rPr lang="en-US"/>
              <a:pPr/>
              <a:t>28</a:t>
            </a:fld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Osnove</a:t>
            </a:r>
            <a:r>
              <a:rPr lang="en-US" sz="2800" dirty="0"/>
              <a:t> </a:t>
            </a:r>
            <a:r>
              <a:rPr lang="en-US" sz="2800" dirty="0" err="1" smtClean="0"/>
              <a:t>klasi</a:t>
            </a:r>
            <a:r>
              <a:rPr lang="sr-Latn-ME" sz="2800" dirty="0" smtClean="0"/>
              <a:t>č</a:t>
            </a:r>
            <a:r>
              <a:rPr lang="en-US" sz="2800" dirty="0" smtClean="0"/>
              <a:t>ne </a:t>
            </a:r>
            <a:r>
              <a:rPr lang="en-US" sz="2800" dirty="0" err="1"/>
              <a:t>teorije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dao</a:t>
            </a:r>
            <a:r>
              <a:rPr lang="en-US" sz="2800" dirty="0"/>
              <a:t> je A. Smith, a </a:t>
            </a:r>
            <a:r>
              <a:rPr lang="en-US" sz="2800" dirty="0" err="1"/>
              <a:t>zatim</a:t>
            </a:r>
            <a:r>
              <a:rPr lang="en-US" sz="2800" dirty="0"/>
              <a:t> </a:t>
            </a:r>
            <a:r>
              <a:rPr lang="en-US" sz="2800" dirty="0" err="1" smtClean="0"/>
              <a:t>D.Ricardo</a:t>
            </a:r>
            <a:r>
              <a:rPr lang="en-US" sz="2800" dirty="0" smtClean="0"/>
              <a:t>.</a:t>
            </a:r>
            <a:r>
              <a:rPr lang="sr-Latn-ME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Polaze</a:t>
            </a:r>
            <a:r>
              <a:rPr lang="sr-Latn-ME" sz="2800" dirty="0" smtClean="0"/>
              <a:t>ć</a:t>
            </a:r>
            <a:r>
              <a:rPr lang="en-US" sz="2800" dirty="0" smtClean="0"/>
              <a:t>i </a:t>
            </a:r>
            <a:r>
              <a:rPr lang="en-US" sz="2800" dirty="0"/>
              <a:t>od toga da je </a:t>
            </a:r>
            <a:r>
              <a:rPr lang="en-US" sz="2800" dirty="0" err="1"/>
              <a:t>prirodni</a:t>
            </a:r>
            <a:r>
              <a:rPr lang="en-US" sz="2800" dirty="0"/>
              <a:t> </a:t>
            </a:r>
            <a:r>
              <a:rPr lang="en-US" sz="2800" dirty="0" err="1"/>
              <a:t>poredak</a:t>
            </a:r>
            <a:r>
              <a:rPr lang="en-US" sz="2800" dirty="0"/>
              <a:t> </a:t>
            </a:r>
            <a:r>
              <a:rPr lang="en-US" sz="2800" dirty="0" err="1"/>
              <a:t>najidealniji</a:t>
            </a:r>
            <a:r>
              <a:rPr lang="en-US" sz="2800" dirty="0"/>
              <a:t>, da je </a:t>
            </a:r>
            <a:r>
              <a:rPr lang="en-US" sz="2800" dirty="0" err="1" smtClean="0"/>
              <a:t>tr</a:t>
            </a:r>
            <a:r>
              <a:rPr lang="sr-Latn-ME" sz="2800" dirty="0" smtClean="0"/>
              <a:t>ž</a:t>
            </a:r>
            <a:r>
              <a:rPr lang="en-US" sz="2800" dirty="0" smtClean="0"/>
              <a:t>i</a:t>
            </a:r>
            <a:r>
              <a:rPr lang="sr-Latn-ME" sz="2800" dirty="0" smtClean="0"/>
              <a:t>š</a:t>
            </a:r>
            <a:r>
              <a:rPr lang="en-US" sz="2800" dirty="0" err="1" smtClean="0"/>
              <a:t>ni</a:t>
            </a:r>
            <a:r>
              <a:rPr lang="en-US" sz="2800" dirty="0" smtClean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gotovo</a:t>
            </a:r>
            <a:r>
              <a:rPr lang="en-US" sz="2800" dirty="0"/>
              <a:t> </a:t>
            </a:r>
            <a:r>
              <a:rPr lang="en-US" sz="2800" dirty="0" err="1" smtClean="0"/>
              <a:t>svemo</a:t>
            </a:r>
            <a:r>
              <a:rPr lang="sr-Latn-ME" sz="2800" dirty="0" smtClean="0"/>
              <a:t>ć</a:t>
            </a:r>
            <a:r>
              <a:rPr lang="en-US" sz="2800" dirty="0" smtClean="0"/>
              <a:t>an </a:t>
            </a:r>
            <a:r>
              <a:rPr lang="sl-SI" sz="2800" dirty="0"/>
              <a:t>u</a:t>
            </a:r>
            <a:r>
              <a:rPr lang="en-US" sz="2800" dirty="0"/>
              <a:t> </a:t>
            </a:r>
            <a:r>
              <a:rPr lang="en-US" sz="2800" dirty="0" err="1"/>
              <a:t>realizovanju</a:t>
            </a:r>
            <a:r>
              <a:rPr lang="en-US" sz="2800" dirty="0"/>
              <a:t> </a:t>
            </a:r>
            <a:r>
              <a:rPr lang="en-US" sz="2800" dirty="0" err="1"/>
              <a:t>privrednih</a:t>
            </a:r>
            <a:r>
              <a:rPr lang="en-US" sz="2800" dirty="0"/>
              <a:t> </a:t>
            </a:r>
            <a:r>
              <a:rPr lang="en-US" sz="2800" dirty="0" err="1"/>
              <a:t>tokova</a:t>
            </a:r>
            <a:r>
              <a:rPr lang="en-US" sz="2800" dirty="0"/>
              <a:t>, a </a:t>
            </a:r>
            <a:r>
              <a:rPr lang="en-US" sz="2800" dirty="0" err="1"/>
              <a:t>kamata</a:t>
            </a:r>
            <a:r>
              <a:rPr lang="en-US" sz="2800" dirty="0"/>
              <a:t> </a:t>
            </a:r>
            <a:r>
              <a:rPr lang="en-US" sz="2800" dirty="0" err="1"/>
              <a:t>osnovni</a:t>
            </a:r>
            <a:r>
              <a:rPr lang="en-US" sz="2800" dirty="0"/>
              <a:t> instrument </a:t>
            </a:r>
            <a:r>
              <a:rPr lang="en-US" sz="2800" dirty="0" err="1" smtClean="0"/>
              <a:t>uravnote</a:t>
            </a:r>
            <a:r>
              <a:rPr lang="sr-Latn-ME" sz="2800" dirty="0" smtClean="0"/>
              <a:t>ž</a:t>
            </a:r>
            <a:r>
              <a:rPr lang="en-US" sz="2800" dirty="0" err="1" smtClean="0"/>
              <a:t>avanja</a:t>
            </a:r>
            <a:r>
              <a:rPr lang="en-US" sz="2800" dirty="0"/>
              <a:t>, </a:t>
            </a:r>
            <a:r>
              <a:rPr lang="sl-SI" sz="2800" dirty="0"/>
              <a:t>d</a:t>
            </a:r>
            <a:r>
              <a:rPr lang="en-US" sz="2800" dirty="0" smtClean="0"/>
              <a:t>r</a:t>
            </a:r>
            <a:r>
              <a:rPr lang="sr-Latn-ME" sz="2800" dirty="0" smtClean="0"/>
              <a:t>ž</a:t>
            </a:r>
            <a:r>
              <a:rPr lang="en-US" sz="2800" dirty="0" smtClean="0"/>
              <a:t>ava </a:t>
            </a:r>
            <a:r>
              <a:rPr lang="en-US" sz="2800" dirty="0"/>
              <a:t>i </a:t>
            </a:r>
            <a:r>
              <a:rPr lang="en-US" sz="2800" dirty="0" err="1"/>
              <a:t>drzavna</a:t>
            </a:r>
            <a:r>
              <a:rPr lang="en-US" sz="2800" dirty="0"/>
              <a:t> </a:t>
            </a:r>
            <a:r>
              <a:rPr lang="en-US" sz="2800" dirty="0" err="1"/>
              <a:t>intervencija</a:t>
            </a:r>
            <a:r>
              <a:rPr lang="en-US" sz="2800" dirty="0"/>
              <a:t> u </a:t>
            </a:r>
            <a:r>
              <a:rPr lang="en-US" sz="2800" dirty="0" err="1"/>
              <a:t>privredi</a:t>
            </a:r>
            <a:r>
              <a:rPr lang="en-US" sz="2800" dirty="0"/>
              <a:t> i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trzistu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nepotrebni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Prednost</a:t>
            </a:r>
            <a:r>
              <a:rPr lang="en-US" sz="2800" dirty="0" smtClean="0"/>
              <a:t> </a:t>
            </a:r>
            <a:r>
              <a:rPr lang="en-US" sz="2800" dirty="0" err="1"/>
              <a:t>privatne</a:t>
            </a:r>
            <a:r>
              <a:rPr lang="en-US" sz="2800" dirty="0"/>
              <a:t> </a:t>
            </a:r>
            <a:r>
              <a:rPr lang="en-US" sz="2800" dirty="0" err="1"/>
              <a:t>privrede</a:t>
            </a:r>
            <a:r>
              <a:rPr lang="en-US" sz="2800" dirty="0"/>
              <a:t> i </a:t>
            </a:r>
            <a:r>
              <a:rPr lang="en-US" sz="2800" dirty="0" err="1"/>
              <a:t>inicijative</a:t>
            </a:r>
            <a:r>
              <a:rPr lang="en-US" sz="2800" dirty="0"/>
              <a:t>, u </a:t>
            </a:r>
            <a:r>
              <a:rPr lang="en-US" sz="2800" dirty="0" err="1"/>
              <a:t>odnosu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javnu</a:t>
            </a:r>
            <a:r>
              <a:rPr lang="en-US" sz="2800" dirty="0"/>
              <a:t>, je </a:t>
            </a:r>
            <a:r>
              <a:rPr lang="en-US" sz="2800" dirty="0" err="1"/>
              <a:t>evidentna</a:t>
            </a:r>
            <a:r>
              <a:rPr lang="en-US" sz="2800" dirty="0"/>
              <a:t> - </a:t>
            </a:r>
            <a:r>
              <a:rPr lang="sr-Latn-ME" sz="2800" dirty="0" err="1"/>
              <a:t>š</a:t>
            </a:r>
            <a:r>
              <a:rPr lang="en-US" sz="2800" dirty="0" smtClean="0"/>
              <a:t>to </a:t>
            </a:r>
            <a:r>
              <a:rPr lang="en-US" sz="2800" dirty="0" err="1"/>
              <a:t>nikada</a:t>
            </a:r>
            <a:r>
              <a:rPr lang="en-US" sz="2800" dirty="0"/>
              <a:t> ne </a:t>
            </a:r>
            <a:r>
              <a:rPr lang="en-US" sz="2800" dirty="0" err="1"/>
              <a:t>dolazi</a:t>
            </a:r>
            <a:r>
              <a:rPr lang="en-US" sz="2800" dirty="0"/>
              <a:t> u </a:t>
            </a:r>
            <a:r>
              <a:rPr lang="en-US" sz="2800" dirty="0" err="1"/>
              <a:t>pitanje</a:t>
            </a:r>
            <a:r>
              <a:rPr lang="en-US" sz="2800" dirty="0" smtClean="0"/>
              <a:t>.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r>
              <a:rPr lang="en-US" sz="2800" dirty="0" err="1" smtClean="0"/>
              <a:t>Dr</a:t>
            </a:r>
            <a:r>
              <a:rPr lang="sr-Latn-ME" sz="2800" dirty="0" smtClean="0"/>
              <a:t>ž</a:t>
            </a:r>
            <a:r>
              <a:rPr lang="sl-SI" sz="2800" dirty="0" smtClean="0"/>
              <a:t>a</a:t>
            </a:r>
            <a:r>
              <a:rPr lang="en-US" sz="2800" dirty="0" err="1"/>
              <a:t>va</a:t>
            </a:r>
            <a:r>
              <a:rPr lang="en-US" sz="2800" dirty="0"/>
              <a:t> ne </a:t>
            </a:r>
            <a:r>
              <a:rPr lang="en-US" sz="2800" dirty="0" err="1"/>
              <a:t>treba</a:t>
            </a:r>
            <a:r>
              <a:rPr lang="en-US" sz="2800" dirty="0"/>
              <a:t>, </a:t>
            </a:r>
            <a:r>
              <a:rPr lang="en-US" sz="2800" dirty="0" err="1"/>
              <a:t>niti</a:t>
            </a:r>
            <a:r>
              <a:rPr lang="sl-SI" sz="2800" dirty="0"/>
              <a:t> </a:t>
            </a:r>
            <a:r>
              <a:rPr lang="en-US" sz="2800" dirty="0" err="1"/>
              <a:t>sm</a:t>
            </a:r>
            <a:r>
              <a:rPr lang="sl-SI" sz="2800" dirty="0"/>
              <a:t>ij</a:t>
            </a:r>
            <a:r>
              <a:rPr lang="en-US" sz="2800" dirty="0"/>
              <a:t>e, </a:t>
            </a:r>
            <a:r>
              <a:rPr lang="en-US" sz="2800" dirty="0" err="1" smtClean="0"/>
              <a:t>uni</a:t>
            </a:r>
            <a:r>
              <a:rPr lang="sr-Latn-ME" sz="2800" dirty="0" smtClean="0"/>
              <a:t>š</a:t>
            </a:r>
            <a:r>
              <a:rPr lang="en-US" sz="2800" dirty="0" err="1" smtClean="0"/>
              <a:t>tavati</a:t>
            </a:r>
            <a:r>
              <a:rPr lang="en-US" sz="2800" dirty="0" smtClean="0"/>
              <a:t> </a:t>
            </a:r>
            <a:r>
              <a:rPr lang="en-US" sz="2800" dirty="0" err="1"/>
              <a:t>taj</a:t>
            </a:r>
            <a:r>
              <a:rPr lang="en-US" sz="2800" dirty="0"/>
              <a:t> „</a:t>
            </a:r>
            <a:r>
              <a:rPr lang="en-US" sz="2800" dirty="0" err="1"/>
              <a:t>prirodni</a:t>
            </a:r>
            <a:r>
              <a:rPr lang="en-US" sz="2800" dirty="0"/>
              <a:t> </a:t>
            </a:r>
            <a:r>
              <a:rPr lang="en-US" sz="2800" dirty="0" err="1"/>
              <a:t>poredak</a:t>
            </a:r>
            <a:r>
              <a:rPr lang="en-US" sz="2800" dirty="0"/>
              <a:t>", </a:t>
            </a:r>
            <a:r>
              <a:rPr lang="en-US" sz="2800" dirty="0" err="1"/>
              <a:t>jer</a:t>
            </a:r>
            <a:r>
              <a:rPr lang="en-US" sz="2800" dirty="0"/>
              <a:t> je </a:t>
            </a:r>
            <a:r>
              <a:rPr lang="en-US" sz="2800" dirty="0" err="1"/>
              <a:t>gotovo</a:t>
            </a:r>
            <a:r>
              <a:rPr lang="en-US" sz="2800" dirty="0"/>
              <a:t> ,</a:t>
            </a:r>
            <a:r>
              <a:rPr lang="en-US" sz="2800" dirty="0" err="1"/>
              <a:t>idealan</a:t>
            </a:r>
            <a:r>
              <a:rPr lang="en-US" sz="2800" dirty="0"/>
              <a:t> i </a:t>
            </a:r>
            <a:r>
              <a:rPr lang="en-US" sz="2800" dirty="0" smtClean="0"/>
              <a:t>v</a:t>
            </a:r>
            <a:r>
              <a:rPr lang="sr-Latn-ME" sz="2800" dirty="0" smtClean="0"/>
              <a:t>j</a:t>
            </a:r>
            <a:r>
              <a:rPr lang="en-US" sz="2800" dirty="0" smtClean="0"/>
              <a:t>e</a:t>
            </a:r>
            <a:r>
              <a:rPr lang="sr-Latn-ME" sz="2800" dirty="0" smtClean="0"/>
              <a:t>č</a:t>
            </a:r>
            <a:r>
              <a:rPr lang="en-US" sz="2800" dirty="0" smtClean="0"/>
              <a:t>it</a:t>
            </a:r>
            <a:r>
              <a:rPr lang="en-US" sz="2800" dirty="0"/>
              <a:t>,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sr-Latn-ME" sz="2800" dirty="0" err="1"/>
              <a:t>š</a:t>
            </a:r>
            <a:r>
              <a:rPr lang="en-US" sz="2800" dirty="0" smtClean="0"/>
              <a:t>to </a:t>
            </a:r>
            <a:r>
              <a:rPr lang="en-US" sz="2800" dirty="0"/>
              <a:t>je, </a:t>
            </a:r>
            <a:r>
              <a:rPr lang="en-US" sz="2800" dirty="0" err="1"/>
              <a:t>prema</a:t>
            </a:r>
            <a:r>
              <a:rPr lang="en-US" sz="2800" dirty="0"/>
              <a:t> </a:t>
            </a:r>
            <a:r>
              <a:rPr lang="en-US" sz="2800" dirty="0" err="1"/>
              <a:t>njima</a:t>
            </a:r>
            <a:r>
              <a:rPr lang="en-US" sz="2800" dirty="0"/>
              <a:t>, </a:t>
            </a:r>
            <a:r>
              <a:rPr lang="en-US" sz="2800" dirty="0" err="1"/>
              <a:t>idealan</a:t>
            </a:r>
            <a:r>
              <a:rPr lang="en-US" sz="2800" dirty="0"/>
              <a:t> </a:t>
            </a:r>
            <a:r>
              <a:rPr lang="en-US" sz="2800" dirty="0" err="1" smtClean="0"/>
              <a:t>kapitalisti</a:t>
            </a:r>
            <a:r>
              <a:rPr lang="sr-Latn-ME" sz="2800" dirty="0" smtClean="0"/>
              <a:t>č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/>
              <a:t>privatni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 smtClean="0"/>
              <a:t>pri</a:t>
            </a:r>
            <a:r>
              <a:rPr lang="sr-Latn-ME" sz="2800" dirty="0" smtClean="0"/>
              <a:t>vr</a:t>
            </a:r>
            <a:r>
              <a:rPr lang="en-US" sz="2800" dirty="0" err="1" smtClean="0"/>
              <a:t>ed</a:t>
            </a:r>
            <a:r>
              <a:rPr lang="sl-SI" sz="2800" dirty="0"/>
              <a:t>j</a:t>
            </a:r>
            <a:r>
              <a:rPr lang="en-US" sz="2800" dirty="0" err="1"/>
              <a:t>ivanja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4490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18DB-0E76-454A-B82F-AF89D42DE508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84EB3-44EF-40B4-BF2B-B6E7C657138D}" type="slidenum">
              <a:rPr lang="en-US"/>
              <a:pPr/>
              <a:t>29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2. RASHODI U SAVREMENOJ FINANSIJSKOJ TEORIJI I SITEMU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/>
              <a:t>Moderno</a:t>
            </a:r>
            <a:r>
              <a:rPr lang="en-US" sz="2400" dirty="0"/>
              <a:t> </a:t>
            </a:r>
            <a:r>
              <a:rPr lang="en-US" sz="2400" dirty="0" err="1"/>
              <a:t>shvatanje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 u </a:t>
            </a:r>
            <a:r>
              <a:rPr lang="en-US" sz="2400" dirty="0" err="1"/>
              <a:t>osnovi</a:t>
            </a:r>
            <a:r>
              <a:rPr lang="en-US" sz="2400" dirty="0"/>
              <a:t> se </a:t>
            </a:r>
            <a:r>
              <a:rPr lang="en-US" sz="2400" dirty="0" err="1"/>
              <a:t>razalikuje</a:t>
            </a:r>
            <a:r>
              <a:rPr lang="en-US" sz="2400" dirty="0"/>
              <a:t>  od </a:t>
            </a:r>
            <a:r>
              <a:rPr lang="sl-SI" sz="2400" dirty="0"/>
              <a:t>K</a:t>
            </a:r>
            <a:r>
              <a:rPr lang="en-US" sz="2400" dirty="0" err="1" smtClean="0"/>
              <a:t>lasi</a:t>
            </a:r>
            <a:r>
              <a:rPr lang="sr-Latn-ME" sz="2400" dirty="0" smtClean="0"/>
              <a:t>č</a:t>
            </a:r>
            <a:r>
              <a:rPr lang="en-US" sz="2400" dirty="0" smtClean="0"/>
              <a:t>ne </a:t>
            </a:r>
            <a:r>
              <a:rPr lang="en-US" sz="2400" dirty="0" err="1"/>
              <a:t>teorije</a:t>
            </a:r>
            <a:r>
              <a:rPr lang="en-US" sz="2400" dirty="0"/>
              <a:t>. </a:t>
            </a:r>
            <a:endParaRPr lang="sr-Latn-ME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Savremena</a:t>
            </a:r>
            <a:r>
              <a:rPr lang="en-US" sz="2400" dirty="0" smtClean="0"/>
              <a:t> </a:t>
            </a:r>
            <a:r>
              <a:rPr lang="en-US" sz="2400" dirty="0" err="1"/>
              <a:t>finansijska</a:t>
            </a:r>
            <a:r>
              <a:rPr lang="en-US" sz="2400" dirty="0"/>
              <a:t> </a:t>
            </a:r>
            <a:r>
              <a:rPr lang="en-US" sz="2400" dirty="0" err="1"/>
              <a:t>teorija</a:t>
            </a:r>
            <a:r>
              <a:rPr lang="en-US" sz="2400" dirty="0"/>
              <a:t> </a:t>
            </a:r>
            <a:r>
              <a:rPr lang="en-US" sz="2400" dirty="0" err="1"/>
              <a:t>obuhvata</a:t>
            </a:r>
            <a:r>
              <a:rPr lang="en-US" sz="2400" dirty="0"/>
              <a:t>  </a:t>
            </a:r>
            <a:r>
              <a:rPr lang="en-US" sz="2400" dirty="0" err="1"/>
              <a:t>javne</a:t>
            </a:r>
            <a:r>
              <a:rPr lang="en-US" sz="2400" dirty="0"/>
              <a:t> </a:t>
            </a:r>
            <a:r>
              <a:rPr lang="en-US" sz="2400" dirty="0" err="1"/>
              <a:t>rashode</a:t>
            </a:r>
            <a:r>
              <a:rPr lang="en-US" sz="2400" dirty="0"/>
              <a:t> ne </a:t>
            </a:r>
            <a:r>
              <a:rPr lang="sl-SI" sz="2400" dirty="0"/>
              <a:t>k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neposrednu</a:t>
            </a:r>
            <a:r>
              <a:rPr lang="en-US" sz="2400" dirty="0"/>
              <a:t> </a:t>
            </a:r>
            <a:r>
              <a:rPr lang="en-US" sz="2400" dirty="0" err="1" smtClean="0"/>
              <a:t>potro</a:t>
            </a:r>
            <a:r>
              <a:rPr lang="sr-Latn-ME" sz="2400" dirty="0" smtClean="0"/>
              <a:t>š</a:t>
            </a:r>
            <a:r>
              <a:rPr lang="en-US" sz="2400" dirty="0" err="1" smtClean="0"/>
              <a:t>nju</a:t>
            </a:r>
            <a:r>
              <a:rPr lang="en-US" sz="2400" dirty="0"/>
              <a:t>, </a:t>
            </a:r>
            <a:r>
              <a:rPr lang="en-US" sz="2400" dirty="0" err="1" smtClean="0"/>
              <a:t>ve</a:t>
            </a:r>
            <a:r>
              <a:rPr lang="sr-Latn-ME" sz="2400" dirty="0" smtClean="0"/>
              <a:t>ć</a:t>
            </a:r>
            <a:r>
              <a:rPr lang="en-US" sz="2400" dirty="0" smtClean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neophodno</a:t>
            </a:r>
            <a:r>
              <a:rPr lang="en-US" sz="2400" dirty="0"/>
              <a:t> </a:t>
            </a:r>
            <a:r>
              <a:rPr lang="en-US" sz="2400" dirty="0" err="1"/>
              <a:t>racionalno</a:t>
            </a:r>
            <a:r>
              <a:rPr lang="en-US" sz="2400" dirty="0"/>
              <a:t> </a:t>
            </a:r>
            <a:r>
              <a:rPr lang="en-US" sz="2400" dirty="0" err="1" smtClean="0"/>
              <a:t>kori</a:t>
            </a:r>
            <a:r>
              <a:rPr lang="sr-Latn-ME" sz="2400" dirty="0" smtClean="0"/>
              <a:t>šć</a:t>
            </a:r>
            <a:r>
              <a:rPr lang="en-US" sz="2400" dirty="0" err="1" smtClean="0"/>
              <a:t>enje</a:t>
            </a:r>
            <a:r>
              <a:rPr lang="en-US" sz="2400" dirty="0" smtClean="0"/>
              <a:t> </a:t>
            </a:r>
            <a:r>
              <a:rPr lang="sl-SI" sz="2400" dirty="0"/>
              <a:t>v</a:t>
            </a:r>
            <a:r>
              <a:rPr lang="en-US" sz="2400" dirty="0" err="1"/>
              <a:t>elikog</a:t>
            </a:r>
            <a:r>
              <a:rPr lang="en-US" sz="2400" dirty="0"/>
              <a:t> </a:t>
            </a:r>
            <a:r>
              <a:rPr lang="en-US" sz="2400" dirty="0" err="1"/>
              <a:t>dijela</a:t>
            </a:r>
            <a:r>
              <a:rPr lang="en-US" sz="2400" dirty="0"/>
              <a:t> </a:t>
            </a:r>
            <a:r>
              <a:rPr lang="en-US" sz="2400" dirty="0" err="1"/>
              <a:t>nacionalnog</a:t>
            </a:r>
            <a:r>
              <a:rPr lang="en-US" sz="2400" dirty="0"/>
              <a:t> </a:t>
            </a:r>
            <a:r>
              <a:rPr lang="en-US" sz="2400" dirty="0" err="1"/>
              <a:t>bogastva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nacionalnog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ava</a:t>
            </a:r>
            <a:r>
              <a:rPr lang="en-US" sz="2400" dirty="0" smtClean="0"/>
              <a:t> </a:t>
            </a:r>
            <a:r>
              <a:rPr lang="en-US" sz="2400" dirty="0"/>
              <a:t>ne </a:t>
            </a:r>
            <a:r>
              <a:rPr lang="en-US" sz="2400" dirty="0" err="1"/>
              <a:t>oduzima</a:t>
            </a:r>
            <a:r>
              <a:rPr lang="en-US" sz="2400" dirty="0"/>
              <a:t> od </a:t>
            </a:r>
            <a:r>
              <a:rPr lang="en-US" sz="2400" dirty="0" err="1"/>
              <a:t>privrede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sr-Latn-ME" sz="2400" dirty="0" smtClean="0"/>
              <a:t>ć</a:t>
            </a:r>
            <a:r>
              <a:rPr lang="en-US" sz="2400" dirty="0" smtClean="0"/>
              <a:t>  </a:t>
            </a:r>
            <a:r>
              <a:rPr lang="en-US" sz="2400" dirty="0" err="1" smtClean="0"/>
              <a:t>ula</a:t>
            </a:r>
            <a:r>
              <a:rPr lang="sr-Latn-ME" sz="2400" dirty="0" smtClean="0"/>
              <a:t>ž</a:t>
            </a:r>
            <a:r>
              <a:rPr lang="en-US" sz="2400" dirty="0" smtClean="0"/>
              <a:t>e </a:t>
            </a:r>
            <a:r>
              <a:rPr lang="en-US" sz="2400" dirty="0"/>
              <a:t>u </a:t>
            </a:r>
            <a:r>
              <a:rPr lang="en-US" sz="2400" dirty="0" err="1"/>
              <a:t>nju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preraspodjelu</a:t>
            </a:r>
            <a:r>
              <a:rPr lang="en-US" sz="2400" dirty="0"/>
              <a:t>  </a:t>
            </a:r>
            <a:r>
              <a:rPr lang="en-US" sz="2400" dirty="0" err="1"/>
              <a:t>sredstava</a:t>
            </a:r>
            <a:r>
              <a:rPr lang="en-US" sz="2400" dirty="0"/>
              <a:t> </a:t>
            </a:r>
            <a:r>
              <a:rPr lang="sl-SI" sz="2400" dirty="0"/>
              <a:t> i </a:t>
            </a:r>
            <a:r>
              <a:rPr lang="en-US" sz="2400" dirty="0" err="1"/>
              <a:t>djeluje</a:t>
            </a:r>
            <a:r>
              <a:rPr lang="en-US" sz="2400" dirty="0"/>
              <a:t> </a:t>
            </a:r>
            <a:r>
              <a:rPr lang="en-US" sz="2400" dirty="0" err="1"/>
              <a:t>proizvodno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nju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Poslije</a:t>
            </a:r>
            <a:r>
              <a:rPr lang="en-US" sz="2400" dirty="0"/>
              <a:t>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krize</a:t>
            </a:r>
            <a:r>
              <a:rPr lang="en-US" sz="2400" dirty="0"/>
              <a:t> 29-33 </a:t>
            </a:r>
            <a:r>
              <a:rPr lang="sr-Latn-ME" sz="2400" dirty="0" smtClean="0"/>
              <a:t>XX vijeka </a:t>
            </a:r>
            <a:r>
              <a:rPr lang="sl-SI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doprinosa</a:t>
            </a:r>
            <a:r>
              <a:rPr lang="en-US" sz="2400" dirty="0"/>
              <a:t> </a:t>
            </a:r>
            <a:r>
              <a:rPr lang="en-US" sz="2400" dirty="0" err="1"/>
              <a:t>Keynza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sr-Latn-ME" sz="2400" dirty="0" smtClean="0"/>
              <a:t>ć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/>
              <a:t>intervencionizmom</a:t>
            </a:r>
            <a:r>
              <a:rPr lang="en-US" sz="2400" dirty="0"/>
              <a:t> </a:t>
            </a:r>
            <a:r>
              <a:rPr lang="en-US" sz="2400" dirty="0" smtClean="0"/>
              <a:t>d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ave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privrednom</a:t>
            </a:r>
            <a:r>
              <a:rPr lang="en-US" sz="2400" dirty="0"/>
              <a:t> </a:t>
            </a:r>
            <a:r>
              <a:rPr lang="en-US" sz="2400" dirty="0" err="1"/>
              <a:t>razvoju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stabilizaciji</a:t>
            </a:r>
            <a:r>
              <a:rPr lang="en-US" sz="2400" dirty="0"/>
              <a:t> </a:t>
            </a:r>
            <a:r>
              <a:rPr lang="en-US" sz="2400" dirty="0" err="1"/>
              <a:t>privrede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Razvijen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avni</a:t>
            </a:r>
            <a:r>
              <a:rPr lang="en-US" sz="2400" dirty="0" smtClean="0"/>
              <a:t> </a:t>
            </a:r>
            <a:r>
              <a:rPr lang="en-US" sz="2400" dirty="0" err="1"/>
              <a:t>intervencionizam</a:t>
            </a:r>
            <a:r>
              <a:rPr lang="en-US" sz="2400" dirty="0"/>
              <a:t> se </a:t>
            </a:r>
            <a:r>
              <a:rPr lang="en-US" sz="2400" dirty="0" err="1"/>
              <a:t>jasno</a:t>
            </a:r>
            <a:r>
              <a:rPr lang="en-US" sz="2400" dirty="0"/>
              <a:t> </a:t>
            </a:r>
            <a:r>
              <a:rPr lang="en-US" sz="2400" dirty="0" err="1"/>
              <a:t>ogleda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1.Ja</a:t>
            </a:r>
            <a:r>
              <a:rPr lang="sr-Latn-ME" sz="2400" dirty="0" smtClean="0"/>
              <a:t>č</a:t>
            </a:r>
            <a:r>
              <a:rPr lang="en-US" sz="2400" dirty="0" err="1" smtClean="0"/>
              <a:t>anje</a:t>
            </a:r>
            <a:r>
              <a:rPr lang="en-US" sz="2400" dirty="0" smtClean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avnog</a:t>
            </a:r>
            <a:r>
              <a:rPr lang="en-US" sz="2400" dirty="0" smtClean="0"/>
              <a:t> </a:t>
            </a:r>
            <a:r>
              <a:rPr lang="en-US" sz="2400" dirty="0" err="1"/>
              <a:t>sektora</a:t>
            </a:r>
            <a:r>
              <a:rPr lang="en-US" sz="2400" dirty="0"/>
              <a:t> </a:t>
            </a:r>
            <a:r>
              <a:rPr lang="en-US" sz="2400" dirty="0" err="1"/>
              <a:t>nad</a:t>
            </a:r>
            <a:r>
              <a:rPr lang="en-US" sz="2400" dirty="0"/>
              <a:t> </a:t>
            </a:r>
            <a:r>
              <a:rPr lang="en-US" sz="2400" dirty="0" err="1"/>
              <a:t>sredstvima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sl-SI" sz="2400" dirty="0"/>
              <a:t> </a:t>
            </a:r>
            <a:r>
              <a:rPr lang="en-US" sz="2400" dirty="0" err="1"/>
              <a:t>proizvodnju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754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E9F6-FC9B-45E5-BBC6-1E2A0E481B2F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5E02-075E-458F-91D2-A45F6F63093D}" type="slidenum">
              <a:rPr lang="en-US"/>
              <a:pPr/>
              <a:t>3</a:t>
            </a:fld>
            <a:endParaRPr lang="en-US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T</a:t>
            </a:r>
            <a:r>
              <a:rPr lang="en-US" dirty="0" smtClean="0"/>
              <a:t>e</a:t>
            </a:r>
            <a:r>
              <a:rPr lang="sr-Latn-ME" dirty="0" smtClean="0"/>
              <a:t>ž</a:t>
            </a:r>
            <a:r>
              <a:rPr lang="en-US" dirty="0" smtClean="0"/>
              <a:t>i</a:t>
            </a:r>
            <a:r>
              <a:rPr lang="sr-Latn-ME" dirty="0" smtClean="0"/>
              <a:t>š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 smtClean="0"/>
              <a:t>izu</a:t>
            </a:r>
            <a:r>
              <a:rPr lang="sr-Latn-ME" dirty="0" smtClean="0"/>
              <a:t>č</a:t>
            </a:r>
            <a:r>
              <a:rPr lang="en-US" dirty="0" err="1" smtClean="0"/>
              <a:t>avanju</a:t>
            </a:r>
            <a:r>
              <a:rPr lang="en-US" dirty="0" smtClean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rashoda</a:t>
            </a:r>
            <a:r>
              <a:rPr lang="en-US" dirty="0"/>
              <a:t> </a:t>
            </a:r>
            <a:r>
              <a:rPr lang="en-US" dirty="0" err="1" smtClean="0"/>
              <a:t>pr</a:t>
            </a:r>
            <a:r>
              <a:rPr lang="sr-Latn-ME" dirty="0" smtClean="0"/>
              <a:t>ij</a:t>
            </a:r>
            <a:r>
              <a:rPr lang="en-US" dirty="0" smtClean="0"/>
              <a:t>e </a:t>
            </a:r>
            <a:r>
              <a:rPr lang="en-US" dirty="0" err="1"/>
              <a:t>svega</a:t>
            </a:r>
            <a:r>
              <a:rPr lang="en-US" dirty="0"/>
              <a:t> </a:t>
            </a:r>
            <a:r>
              <a:rPr lang="sr-Latn-ME" dirty="0" smtClean="0"/>
              <a:t>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karakteru</a:t>
            </a:r>
            <a:r>
              <a:rPr lang="en-US" dirty="0"/>
              <a:t> i </a:t>
            </a:r>
            <a:r>
              <a:rPr lang="en-US" dirty="0" err="1"/>
              <a:t>odredjenom</a:t>
            </a:r>
            <a:r>
              <a:rPr lang="en-US" dirty="0"/>
              <a:t> </a:t>
            </a:r>
            <a:r>
              <a:rPr lang="en-US" dirty="0" err="1"/>
              <a:t>djelovanju</a:t>
            </a:r>
            <a:r>
              <a:rPr lang="en-US" dirty="0"/>
              <a:t> u </a:t>
            </a:r>
            <a:r>
              <a:rPr lang="en-US" dirty="0" err="1"/>
              <a:t>privredi</a:t>
            </a:r>
            <a:r>
              <a:rPr lang="en-US" dirty="0"/>
              <a:t> - </a:t>
            </a:r>
            <a:r>
              <a:rPr lang="en-US" dirty="0" smtClean="0"/>
              <a:t>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kvalitativnom</a:t>
            </a:r>
            <a:r>
              <a:rPr lang="en-US" dirty="0"/>
              <a:t>, a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kvantitativnom</a:t>
            </a:r>
            <a:r>
              <a:rPr lang="en-US" dirty="0"/>
              <a:t> </a:t>
            </a:r>
            <a:r>
              <a:rPr lang="en-US" dirty="0" err="1"/>
              <a:t>aspektu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Ogroman</a:t>
            </a:r>
            <a:r>
              <a:rPr lang="en-US" dirty="0" smtClean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koj</a:t>
            </a:r>
            <a:r>
              <a:rPr lang="sl-SI" dirty="0"/>
              <a:t>e</a:t>
            </a:r>
            <a:r>
              <a:rPr lang="en-US" dirty="0"/>
              <a:t> </a:t>
            </a:r>
            <a:r>
              <a:rPr lang="en-US" dirty="0" err="1" smtClean="0"/>
              <a:t>dr</a:t>
            </a:r>
            <a:r>
              <a:rPr lang="sr-Latn-ME" dirty="0" smtClean="0"/>
              <a:t>ž</a:t>
            </a:r>
            <a:r>
              <a:rPr lang="en-US" dirty="0" err="1" smtClean="0"/>
              <a:t>ava</a:t>
            </a:r>
            <a:r>
              <a:rPr lang="en-US" dirty="0" smtClean="0"/>
              <a:t>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 smtClean="0"/>
              <a:t>tro</a:t>
            </a:r>
            <a:r>
              <a:rPr lang="sr-Latn-ME" dirty="0" smtClean="0"/>
              <a:t>š</a:t>
            </a:r>
            <a:r>
              <a:rPr lang="en-US" dirty="0" smtClean="0"/>
              <a:t>i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ostvarivanje</a:t>
            </a:r>
            <a:r>
              <a:rPr lang="en-US" dirty="0"/>
              <a:t> </a:t>
            </a:r>
            <a:r>
              <a:rPr lang="en-US" dirty="0" err="1" smtClean="0"/>
              <a:t>odre</a:t>
            </a:r>
            <a:r>
              <a:rPr lang="sr-Latn-ME" dirty="0" smtClean="0"/>
              <a:t>đ</a:t>
            </a:r>
            <a:r>
              <a:rPr lang="en-US" dirty="0" err="1" smtClean="0"/>
              <a:t>enih</a:t>
            </a:r>
            <a:r>
              <a:rPr lang="en-US" dirty="0" smtClean="0"/>
              <a:t> </a:t>
            </a:r>
            <a:r>
              <a:rPr lang="en-US" dirty="0"/>
              <a:t>socio-</a:t>
            </a:r>
            <a:r>
              <a:rPr lang="en-US" dirty="0" err="1"/>
              <a:t>ekonomskih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 ne </a:t>
            </a:r>
            <a:r>
              <a:rPr lang="en-US" dirty="0" err="1"/>
              <a:t>propa</a:t>
            </a:r>
            <a:r>
              <a:rPr lang="sl-SI" dirty="0"/>
              <a:t>d</a:t>
            </a:r>
            <a:r>
              <a:rPr lang="en-US" dirty="0"/>
              <a:t>a, ne </a:t>
            </a:r>
            <a:r>
              <a:rPr lang="en-US" dirty="0" smtClean="0"/>
              <a:t>i</a:t>
            </a:r>
            <a:r>
              <a:rPr lang="sr-Latn-ME" dirty="0" smtClean="0"/>
              <a:t>šč</a:t>
            </a:r>
            <a:r>
              <a:rPr lang="en-US" dirty="0" err="1" smtClean="0"/>
              <a:t>ezava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nepovrat</a:t>
            </a:r>
            <a:r>
              <a:rPr lang="en-US" dirty="0"/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2797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1DAA-E1B5-4D5B-A8AD-F652F2F4B42C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ADD8-F49A-4D52-9CB7-A6C924356414}" type="slidenum">
              <a:rPr lang="en-US"/>
              <a:pPr/>
              <a:t>30</a:t>
            </a:fld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2.</a:t>
            </a:r>
            <a:r>
              <a:rPr lang="sr-Latn-ME" sz="2400" dirty="0" smtClean="0"/>
              <a:t> </a:t>
            </a:r>
            <a:r>
              <a:rPr lang="en-US" sz="2400" dirty="0" err="1" smtClean="0"/>
              <a:t>Zahvatanje</a:t>
            </a:r>
            <a:r>
              <a:rPr lang="en-US" sz="2400" dirty="0" smtClean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sr-Latn-ME" sz="2400" dirty="0" smtClean="0"/>
              <a:t>ć</a:t>
            </a:r>
            <a:r>
              <a:rPr lang="en-US" sz="2400" dirty="0" err="1" smtClean="0"/>
              <a:t>eg</a:t>
            </a:r>
            <a:r>
              <a:rPr lang="en-US" sz="2400" dirty="0" smtClean="0"/>
              <a:t> </a:t>
            </a:r>
            <a:r>
              <a:rPr lang="en-US" sz="2400" dirty="0" err="1"/>
              <a:t>dijela</a:t>
            </a:r>
            <a:r>
              <a:rPr lang="en-US" sz="2400" dirty="0"/>
              <a:t> ND od </a:t>
            </a:r>
            <a:r>
              <a:rPr lang="en-US" sz="2400" dirty="0" err="1"/>
              <a:t>strane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ave</a:t>
            </a:r>
            <a:r>
              <a:rPr lang="sl-SI" sz="2400" dirty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sl-SI" sz="2400" dirty="0"/>
              <a:t>D</a:t>
            </a:r>
            <a:r>
              <a:rPr lang="en-US" sz="2400" dirty="0" err="1"/>
              <a:t>anas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ava</a:t>
            </a:r>
            <a:r>
              <a:rPr lang="en-US" sz="2400" dirty="0" smtClean="0"/>
              <a:t> </a:t>
            </a:r>
            <a:r>
              <a:rPr lang="en-US" sz="2400" dirty="0" err="1"/>
              <a:t>zahvata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rasporedjuje</a:t>
            </a:r>
            <a:r>
              <a:rPr lang="en-US" sz="2400" dirty="0"/>
              <a:t> 34-53% </a:t>
            </a:r>
            <a:r>
              <a:rPr lang="en-US" sz="2400" dirty="0" err="1"/>
              <a:t>nacionalnog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 u </a:t>
            </a:r>
            <a:r>
              <a:rPr lang="en-US" sz="2400" dirty="0" err="1" smtClean="0"/>
              <a:t>ve</a:t>
            </a:r>
            <a:r>
              <a:rPr lang="sr-Latn-ME" sz="2400" dirty="0" smtClean="0"/>
              <a:t>ć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/>
              <a:t>privreda</a:t>
            </a:r>
            <a:r>
              <a:rPr lang="en-US" sz="2400" dirty="0"/>
              <a:t> u </a:t>
            </a:r>
            <a:r>
              <a:rPr lang="en-US" sz="2400" dirty="0" err="1"/>
              <a:t>svijetu</a:t>
            </a:r>
            <a:r>
              <a:rPr lang="en-US" sz="2400" dirty="0" smtClean="0"/>
              <a:t>,</a:t>
            </a:r>
            <a:r>
              <a:rPr lang="sr-Latn-ME" sz="24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u </a:t>
            </a:r>
            <a:r>
              <a:rPr lang="en-US" sz="2400" dirty="0" err="1"/>
              <a:t>nekim</a:t>
            </a:r>
            <a:r>
              <a:rPr lang="en-US" sz="2400" dirty="0"/>
              <a:t> </a:t>
            </a:r>
            <a:r>
              <a:rPr lang="en-US" sz="2400" dirty="0" err="1"/>
              <a:t>industriskim</a:t>
            </a:r>
            <a:r>
              <a:rPr lang="en-US" sz="2400" dirty="0"/>
              <a:t> </a:t>
            </a:r>
            <a:r>
              <a:rPr lang="en-US" sz="2400" dirty="0" err="1"/>
              <a:t>granama</a:t>
            </a:r>
            <a:r>
              <a:rPr lang="en-US" sz="2400" dirty="0"/>
              <a:t> </a:t>
            </a:r>
            <a:r>
              <a:rPr lang="en-US" sz="2400" dirty="0" smtClean="0"/>
              <a:t>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estvuje</a:t>
            </a:r>
            <a:r>
              <a:rPr lang="en-US" sz="2400" dirty="0" smtClean="0"/>
              <a:t> </a:t>
            </a:r>
            <a:r>
              <a:rPr lang="en-US" sz="2400" dirty="0" err="1"/>
              <a:t>sa</a:t>
            </a:r>
            <a:r>
              <a:rPr lang="en-US" sz="2400" dirty="0"/>
              <a:t> 87%. </a:t>
            </a:r>
            <a:r>
              <a:rPr lang="sl-SI" sz="2400" dirty="0"/>
              <a:t>(a</a:t>
            </a:r>
            <a:r>
              <a:rPr lang="en-US" sz="2400" dirty="0" err="1"/>
              <a:t>vionska</a:t>
            </a:r>
            <a:r>
              <a:rPr lang="en-US" sz="2400" dirty="0"/>
              <a:t> </a:t>
            </a:r>
            <a:r>
              <a:rPr lang="sr-Latn-ME" sz="2400" dirty="0" smtClean="0"/>
              <a:t>i</a:t>
            </a:r>
            <a:r>
              <a:rPr lang="en-US" sz="2400" dirty="0" err="1" smtClean="0"/>
              <a:t>ndustrija</a:t>
            </a:r>
            <a:r>
              <a:rPr lang="en-US" sz="2400" dirty="0"/>
              <a:t>, </a:t>
            </a:r>
            <a:r>
              <a:rPr lang="en-US" sz="2400" dirty="0" err="1"/>
              <a:t>vojno</a:t>
            </a:r>
            <a:r>
              <a:rPr lang="en-US" sz="2400" dirty="0"/>
              <a:t> </a:t>
            </a:r>
            <a:r>
              <a:rPr lang="en-US" sz="2400" dirty="0" err="1"/>
              <a:t>snadbijevanje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dr.</a:t>
            </a:r>
            <a:r>
              <a:rPr lang="sl-SI" sz="2400" dirty="0"/>
              <a:t>)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3. </a:t>
            </a:r>
            <a:r>
              <a:rPr lang="en-US" sz="2400" dirty="0" err="1"/>
              <a:t>Preuzimanje</a:t>
            </a:r>
            <a:r>
              <a:rPr lang="en-US" sz="2400" dirty="0"/>
              <a:t> </a:t>
            </a:r>
            <a:r>
              <a:rPr lang="en-US" sz="2400" dirty="0" err="1"/>
              <a:t>odredjenih</a:t>
            </a:r>
            <a:r>
              <a:rPr lang="en-US" sz="2400" dirty="0"/>
              <a:t> </a:t>
            </a:r>
            <a:r>
              <a:rPr lang="en-US" sz="2400" dirty="0" err="1" smtClean="0"/>
              <a:t>klju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nih</a:t>
            </a:r>
            <a:r>
              <a:rPr lang="en-US" sz="2400" dirty="0" smtClean="0"/>
              <a:t> </a:t>
            </a:r>
            <a:r>
              <a:rPr lang="en-US" sz="2400" dirty="0"/>
              <a:t>grana </a:t>
            </a:r>
            <a:r>
              <a:rPr lang="sl-SI" sz="2400" dirty="0"/>
              <a:t>k</a:t>
            </a:r>
            <a:r>
              <a:rPr lang="en-US" sz="2400" dirty="0" err="1"/>
              <a:t>oje</a:t>
            </a:r>
            <a:r>
              <a:rPr lang="en-US" sz="2400" dirty="0"/>
              <a:t> </a:t>
            </a:r>
            <a:r>
              <a:rPr lang="en-US" sz="2400" dirty="0" err="1" smtClean="0"/>
              <a:t>tra</a:t>
            </a:r>
            <a:r>
              <a:rPr lang="sr-Latn-ME" sz="2400" dirty="0" smtClean="0"/>
              <a:t>ž</a:t>
            </a:r>
            <a:r>
              <a:rPr lang="en-US" sz="2400" dirty="0" smtClean="0"/>
              <a:t>e </a:t>
            </a:r>
            <a:r>
              <a:rPr lang="en-US" sz="2400" dirty="0" err="1"/>
              <a:t>novu</a:t>
            </a:r>
            <a:r>
              <a:rPr lang="en-US" sz="2400" dirty="0"/>
              <a:t> </a:t>
            </a:r>
            <a:r>
              <a:rPr lang="en-US" sz="2400" dirty="0" err="1"/>
              <a:t>tehnologiju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ogromni</a:t>
            </a:r>
            <a:r>
              <a:rPr lang="en-US" sz="2400" dirty="0"/>
              <a:t> </a:t>
            </a:r>
            <a:r>
              <a:rPr lang="en-US" sz="2400" dirty="0" err="1"/>
              <a:t>kapital</a:t>
            </a:r>
            <a:r>
              <a:rPr lang="en-US" sz="2400" dirty="0"/>
              <a:t> ( </a:t>
            </a:r>
            <a:r>
              <a:rPr lang="en-US" sz="2400" dirty="0" err="1"/>
              <a:t>vasionska</a:t>
            </a:r>
            <a:r>
              <a:rPr lang="en-US" sz="2400" dirty="0"/>
              <a:t> </a:t>
            </a:r>
            <a:r>
              <a:rPr lang="en-US" sz="2400" dirty="0" err="1"/>
              <a:t>istrazivanja</a:t>
            </a:r>
            <a:r>
              <a:rPr lang="en-US" sz="2400" dirty="0"/>
              <a:t>, </a:t>
            </a:r>
            <a:r>
              <a:rPr lang="en-US" sz="2400" dirty="0" err="1"/>
              <a:t>melioracije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4.Preuzimanja </a:t>
            </a:r>
            <a:r>
              <a:rPr lang="en-US" sz="2400" dirty="0" err="1"/>
              <a:t>obaveza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medjunarodnih</a:t>
            </a:r>
            <a:r>
              <a:rPr lang="en-US" sz="2400" dirty="0"/>
              <a:t> </a:t>
            </a:r>
            <a:r>
              <a:rPr lang="en-US" sz="2400" dirty="0" err="1"/>
              <a:t>ekonomskih</a:t>
            </a:r>
            <a:r>
              <a:rPr lang="en-US" sz="2400" dirty="0"/>
              <a:t> </a:t>
            </a:r>
            <a:r>
              <a:rPr lang="en-US" sz="2400" dirty="0" err="1"/>
              <a:t>odnosa</a:t>
            </a:r>
            <a:r>
              <a:rPr lang="en-US" sz="2400" dirty="0"/>
              <a:t>, </a:t>
            </a:r>
            <a:r>
              <a:rPr lang="en-US" sz="2400" dirty="0" err="1"/>
              <a:t>politika</a:t>
            </a:r>
            <a:r>
              <a:rPr lang="en-US" sz="2400" dirty="0"/>
              <a:t> </a:t>
            </a:r>
            <a:r>
              <a:rPr lang="en-US" sz="2400" dirty="0" err="1"/>
              <a:t>platnog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trgovinskog</a:t>
            </a:r>
            <a:r>
              <a:rPr lang="en-US" sz="2400" dirty="0"/>
              <a:t> </a:t>
            </a:r>
            <a:r>
              <a:rPr lang="en-US" sz="2400" dirty="0" err="1"/>
              <a:t>bilansa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8377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82B-DFB0-4B1C-BD58-3457DD760ACE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2556-B131-4322-B56B-C759F057E524}" type="slidenum">
              <a:rPr lang="en-US"/>
              <a:pPr/>
              <a:t>31</a:t>
            </a:fld>
            <a:endParaRPr lang="en-US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To je </a:t>
            </a:r>
            <a:r>
              <a:rPr lang="en-US" sz="2800" dirty="0" err="1"/>
              <a:t>dovelo</a:t>
            </a:r>
            <a:r>
              <a:rPr lang="en-US" sz="2800" dirty="0"/>
              <a:t> do </a:t>
            </a:r>
            <a:r>
              <a:rPr lang="en-US" sz="2800" dirty="0" err="1"/>
              <a:t>novih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 smtClean="0"/>
              <a:t>rashoda</a:t>
            </a:r>
            <a:r>
              <a:rPr lang="sr-Latn-ME" sz="2800" dirty="0"/>
              <a:t> </a:t>
            </a:r>
            <a:r>
              <a:rPr lang="sr-Latn-ME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dr</a:t>
            </a:r>
            <a:r>
              <a:rPr lang="sr-Latn-ME" sz="2800" dirty="0" smtClean="0"/>
              <a:t>ž</a:t>
            </a:r>
            <a:r>
              <a:rPr lang="en-US" sz="2800" dirty="0" err="1" smtClean="0"/>
              <a:t>avne</a:t>
            </a:r>
            <a:r>
              <a:rPr lang="en-US" sz="2800" dirty="0" smtClean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javne</a:t>
            </a:r>
            <a:r>
              <a:rPr lang="en-US" sz="2800" dirty="0"/>
              <a:t> </a:t>
            </a:r>
            <a:r>
              <a:rPr lang="en-US" sz="2800" dirty="0" err="1"/>
              <a:t>investicije</a:t>
            </a:r>
            <a:r>
              <a:rPr lang="en-US" sz="2800" dirty="0"/>
              <a:t> </a:t>
            </a:r>
            <a:r>
              <a:rPr lang="en-US" sz="2800" dirty="0" err="1"/>
              <a:t>intervencinizma</a:t>
            </a:r>
            <a:r>
              <a:rPr lang="en-US" sz="28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ME" sz="2800" dirty="0"/>
              <a:t>a</a:t>
            </a:r>
            <a:r>
              <a:rPr lang="en-US" sz="2800" dirty="0" smtClean="0"/>
              <a:t>) </a:t>
            </a:r>
            <a:r>
              <a:rPr lang="en-US" sz="2800" dirty="0" err="1"/>
              <a:t>drzavne</a:t>
            </a:r>
            <a:r>
              <a:rPr lang="en-US" sz="2800" dirty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/>
              <a:t>javne</a:t>
            </a:r>
            <a:r>
              <a:rPr lang="en-US" sz="2800" dirty="0"/>
              <a:t> </a:t>
            </a:r>
            <a:r>
              <a:rPr lang="en-US" sz="2800" dirty="0" err="1"/>
              <a:t>investicije</a:t>
            </a: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sr-Latn-ME" sz="2800" dirty="0"/>
              <a:t>b</a:t>
            </a:r>
            <a:r>
              <a:rPr lang="en-US" sz="2800" dirty="0" smtClean="0"/>
              <a:t>)</a:t>
            </a:r>
            <a:r>
              <a:rPr lang="en-US" sz="2800" dirty="0" err="1" smtClean="0"/>
              <a:t>stimula</a:t>
            </a:r>
            <a:r>
              <a:rPr lang="sr-Latn-ME" sz="2800" dirty="0" smtClean="0"/>
              <a:t>c</a:t>
            </a:r>
            <a:r>
              <a:rPr lang="en-US" sz="2800" dirty="0" err="1" smtClean="0"/>
              <a:t>ija</a:t>
            </a:r>
            <a:r>
              <a:rPr lang="en-US" sz="2800" dirty="0" smtClean="0"/>
              <a:t> </a:t>
            </a:r>
            <a:r>
              <a:rPr lang="en-US" sz="2800" dirty="0" err="1"/>
              <a:t>razvoja</a:t>
            </a:r>
            <a:r>
              <a:rPr lang="en-US" sz="2800" dirty="0"/>
              <a:t> </a:t>
            </a:r>
            <a:r>
              <a:rPr lang="en-US" sz="2800" dirty="0" err="1"/>
              <a:t>pojedinih</a:t>
            </a:r>
            <a:r>
              <a:rPr lang="en-US" sz="2800" dirty="0"/>
              <a:t> </a:t>
            </a:r>
            <a:r>
              <a:rPr lang="en-US" sz="2800" dirty="0" err="1"/>
              <a:t>privrednih</a:t>
            </a:r>
            <a:r>
              <a:rPr lang="en-US" sz="2800" dirty="0"/>
              <a:t> grana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ME" sz="2800" dirty="0"/>
              <a:t>c</a:t>
            </a:r>
            <a:r>
              <a:rPr lang="en-US" sz="2800" dirty="0" smtClean="0"/>
              <a:t>) </a:t>
            </a:r>
            <a:r>
              <a:rPr lang="sr-Latn-ME" sz="2800" dirty="0" err="1"/>
              <a:t>š</a:t>
            </a:r>
            <a:r>
              <a:rPr lang="en-US" sz="2800" dirty="0" err="1" smtClean="0"/>
              <a:t>irenje</a:t>
            </a:r>
            <a:r>
              <a:rPr lang="en-US" sz="2800" dirty="0" smtClean="0"/>
              <a:t> </a:t>
            </a:r>
            <a:r>
              <a:rPr lang="en-US" sz="2800" dirty="0" err="1"/>
              <a:t>javnog</a:t>
            </a:r>
            <a:r>
              <a:rPr lang="en-US" sz="2800" dirty="0"/>
              <a:t> </a:t>
            </a:r>
            <a:r>
              <a:rPr lang="en-US" sz="2800" dirty="0" err="1"/>
              <a:t>sektora</a:t>
            </a:r>
            <a:r>
              <a:rPr lang="en-US" sz="2800" dirty="0"/>
              <a:t> u </a:t>
            </a:r>
            <a:r>
              <a:rPr lang="en-US" sz="2800" dirty="0" err="1"/>
              <a:t>privredi</a:t>
            </a:r>
            <a:r>
              <a:rPr lang="en-US" sz="2800" dirty="0"/>
              <a:t> </a:t>
            </a:r>
            <a:endParaRPr lang="sl-SI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d) </a:t>
            </a:r>
            <a:r>
              <a:rPr lang="en-US" sz="2800" dirty="0" err="1"/>
              <a:t>javni</a:t>
            </a:r>
            <a:r>
              <a:rPr lang="en-US" sz="2800" dirty="0"/>
              <a:t> </a:t>
            </a:r>
            <a:r>
              <a:rPr lang="en-US" sz="2800" dirty="0" err="1"/>
              <a:t>rashodi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istrumenat</a:t>
            </a:r>
            <a:r>
              <a:rPr lang="en-US" sz="2800" dirty="0"/>
              <a:t> </a:t>
            </a:r>
            <a:r>
              <a:rPr lang="en-US" sz="2800" dirty="0" err="1"/>
              <a:t>razvoja</a:t>
            </a:r>
            <a:endParaRPr lang="sl-SI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f) </a:t>
            </a:r>
            <a:r>
              <a:rPr lang="en-US" sz="2800" dirty="0" err="1"/>
              <a:t>uticaj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kredite</a:t>
            </a:r>
            <a:r>
              <a:rPr lang="en-US" sz="2800" dirty="0"/>
              <a:t> </a:t>
            </a:r>
            <a:r>
              <a:rPr lang="en-US" sz="2800" dirty="0" err="1"/>
              <a:t>banaka</a:t>
            </a:r>
            <a:r>
              <a:rPr lang="en-US" sz="2800" dirty="0"/>
              <a:t>, </a:t>
            </a:r>
            <a:r>
              <a:rPr lang="en-US" sz="2800" dirty="0" err="1"/>
              <a:t>platnog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trgovinskog</a:t>
            </a:r>
            <a:r>
              <a:rPr lang="en-US" sz="2800" dirty="0"/>
              <a:t> </a:t>
            </a:r>
            <a:r>
              <a:rPr lang="en-US" sz="2800" dirty="0" err="1" smtClean="0"/>
              <a:t>bilansa</a:t>
            </a:r>
            <a:endParaRPr lang="sl-SI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f) </a:t>
            </a:r>
            <a:r>
              <a:rPr lang="en-US" sz="2800" dirty="0" err="1"/>
              <a:t>rashodi</a:t>
            </a:r>
            <a:r>
              <a:rPr lang="en-US" sz="2800" dirty="0"/>
              <a:t> </a:t>
            </a:r>
            <a:r>
              <a:rPr lang="sl-SI" sz="2800" dirty="0"/>
              <a:t>z</a:t>
            </a:r>
            <a:r>
              <a:rPr lang="en-US" sz="2800" dirty="0"/>
              <a:t>a </a:t>
            </a:r>
            <a:r>
              <a:rPr lang="en-US" sz="2800" dirty="0" err="1"/>
              <a:t>nezaposlene</a:t>
            </a:r>
            <a:r>
              <a:rPr lang="en-US" sz="2800" dirty="0"/>
              <a:t>, </a:t>
            </a:r>
            <a:r>
              <a:rPr lang="en-US" sz="2800" dirty="0" err="1"/>
              <a:t>socijalna</a:t>
            </a:r>
            <a:r>
              <a:rPr lang="en-US" sz="2800" dirty="0"/>
              <a:t> </a:t>
            </a:r>
            <a:r>
              <a:rPr lang="en-US" sz="2800" dirty="0" err="1"/>
              <a:t>davanja</a:t>
            </a:r>
            <a:r>
              <a:rPr lang="en-US" sz="2800" dirty="0"/>
              <a:t>, </a:t>
            </a:r>
            <a:r>
              <a:rPr lang="en-US" sz="2800" dirty="0" err="1"/>
              <a:t>penzije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dr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4851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75FE-DF09-4B9D-965E-B2E9039EA699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AE89-B5DA-43B0-8841-33A37E7CB20F}" type="slidenum">
              <a:rPr lang="en-US"/>
              <a:pPr/>
              <a:t>32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/>
              <a:t>Vrijeme</a:t>
            </a:r>
            <a:r>
              <a:rPr lang="en-US" sz="2800" dirty="0"/>
              <a:t> </a:t>
            </a:r>
            <a:r>
              <a:rPr lang="en-US" sz="2800" dirty="0" err="1"/>
              <a:t>poslje</a:t>
            </a:r>
            <a:r>
              <a:rPr lang="en-US" sz="2800" dirty="0"/>
              <a:t> </a:t>
            </a:r>
            <a:r>
              <a:rPr lang="en-US" sz="2800" dirty="0" err="1"/>
              <a:t>velike</a:t>
            </a:r>
            <a:r>
              <a:rPr lang="en-US" sz="2800" dirty="0"/>
              <a:t> </a:t>
            </a:r>
            <a:r>
              <a:rPr lang="en-US" sz="2800" dirty="0" err="1"/>
              <a:t>ekonomske</a:t>
            </a:r>
            <a:r>
              <a:rPr lang="en-US" sz="2800" dirty="0"/>
              <a:t> </a:t>
            </a:r>
            <a:r>
              <a:rPr lang="en-US" sz="2800" dirty="0" err="1"/>
              <a:t>krize</a:t>
            </a:r>
            <a:r>
              <a:rPr lang="en-US" sz="2800" dirty="0"/>
              <a:t> 29-33</a:t>
            </a:r>
            <a:r>
              <a:rPr lang="sl-SI" sz="2800" dirty="0"/>
              <a:t>.godine</a:t>
            </a:r>
            <a:r>
              <a:rPr lang="en-US" sz="2800" dirty="0"/>
              <a:t> </a:t>
            </a:r>
            <a:r>
              <a:rPr lang="en-US" sz="2800" dirty="0" err="1"/>
              <a:t>kada</a:t>
            </a:r>
            <a:r>
              <a:rPr lang="en-US" sz="2800" dirty="0"/>
              <a:t> je </a:t>
            </a:r>
            <a:r>
              <a:rPr lang="en-US" sz="2800" dirty="0" err="1"/>
              <a:t>politika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odigrala</a:t>
            </a:r>
            <a:r>
              <a:rPr lang="en-US" sz="2800" dirty="0"/>
              <a:t> </a:t>
            </a:r>
            <a:r>
              <a:rPr lang="en-US" sz="2800" dirty="0" err="1"/>
              <a:t>velku</a:t>
            </a:r>
            <a:r>
              <a:rPr lang="en-US" sz="2800" dirty="0"/>
              <a:t> </a:t>
            </a:r>
            <a:r>
              <a:rPr lang="en-US" sz="2800" dirty="0" err="1"/>
              <a:t>ulogu</a:t>
            </a:r>
            <a:r>
              <a:rPr lang="en-US" sz="2800" dirty="0"/>
              <a:t> u </a:t>
            </a:r>
            <a:r>
              <a:rPr lang="en-US" sz="2800" dirty="0" err="1"/>
              <a:t>obnovi</a:t>
            </a:r>
            <a:r>
              <a:rPr lang="en-US" sz="2800" dirty="0"/>
              <a:t> </a:t>
            </a:r>
            <a:r>
              <a:rPr lang="en-US" sz="2800" dirty="0" err="1"/>
              <a:t>privrede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 smtClean="0"/>
              <a:t>ubla</a:t>
            </a:r>
            <a:r>
              <a:rPr lang="sr-Latn-ME" sz="2800" dirty="0" smtClean="0"/>
              <a:t>ž</a:t>
            </a:r>
            <a:r>
              <a:rPr lang="en-US" sz="2800" dirty="0" err="1" smtClean="0"/>
              <a:t>avnja</a:t>
            </a:r>
            <a:r>
              <a:rPr lang="en-US" sz="2800" dirty="0" smtClean="0"/>
              <a:t> </a:t>
            </a:r>
            <a:r>
              <a:rPr lang="en-US" sz="2800" dirty="0" err="1"/>
              <a:t>posledica</a:t>
            </a:r>
            <a:r>
              <a:rPr lang="en-US" sz="2800" dirty="0"/>
              <a:t> </a:t>
            </a:r>
            <a:r>
              <a:rPr lang="en-US" sz="2800" dirty="0" err="1"/>
              <a:t>krize</a:t>
            </a:r>
            <a:r>
              <a:rPr lang="en-US" sz="2800" dirty="0"/>
              <a:t>, </a:t>
            </a:r>
            <a:r>
              <a:rPr lang="en-US" sz="2800" dirty="0" err="1"/>
              <a:t>natjerala</a:t>
            </a:r>
            <a:r>
              <a:rPr lang="en-US" sz="2800" dirty="0"/>
              <a:t> je </a:t>
            </a:r>
            <a:r>
              <a:rPr lang="en-US" sz="2800" dirty="0" err="1"/>
              <a:t>teoriju</a:t>
            </a:r>
            <a:r>
              <a:rPr lang="en-US" sz="2800" dirty="0"/>
              <a:t> da </a:t>
            </a:r>
            <a:r>
              <a:rPr lang="en-US" sz="2800" dirty="0" err="1"/>
              <a:t>potpuno</a:t>
            </a:r>
            <a:r>
              <a:rPr lang="en-US" sz="2800" dirty="0"/>
              <a:t> </a:t>
            </a:r>
            <a:r>
              <a:rPr lang="en-US" sz="2800" dirty="0" err="1"/>
              <a:t>preispita</a:t>
            </a:r>
            <a:r>
              <a:rPr lang="en-US" sz="2800" dirty="0"/>
              <a:t> </a:t>
            </a:r>
            <a:r>
              <a:rPr lang="en-US" sz="2800" dirty="0" err="1"/>
              <a:t>stav</a:t>
            </a:r>
            <a:r>
              <a:rPr lang="en-US" sz="2800" dirty="0"/>
              <a:t> u </a:t>
            </a:r>
            <a:r>
              <a:rPr lang="en-US" sz="2800" dirty="0" err="1"/>
              <a:t>odnosu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javne</a:t>
            </a:r>
            <a:r>
              <a:rPr lang="en-US" sz="2800" dirty="0"/>
              <a:t> </a:t>
            </a:r>
            <a:r>
              <a:rPr lang="en-US" sz="2800" dirty="0" err="1"/>
              <a:t>rashode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njihovu</a:t>
            </a:r>
            <a:r>
              <a:rPr lang="en-US" sz="2800" dirty="0"/>
              <a:t> </a:t>
            </a:r>
            <a:r>
              <a:rPr lang="en-US" sz="2800" dirty="0" err="1"/>
              <a:t>ulogu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privredi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7161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To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neminovno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i do </a:t>
            </a:r>
            <a:r>
              <a:rPr lang="en-US" dirty="0" err="1"/>
              <a:t>bitnih</a:t>
            </a:r>
            <a:r>
              <a:rPr lang="en-US" dirty="0"/>
              <a:t> </a:t>
            </a:r>
            <a:r>
              <a:rPr lang="en-US" dirty="0" err="1"/>
              <a:t>strukturnih</a:t>
            </a:r>
            <a:r>
              <a:rPr lang="en-US" dirty="0"/>
              <a:t> i </a:t>
            </a:r>
            <a:r>
              <a:rPr lang="en-US" dirty="0" err="1"/>
              <a:t>kvantitativnih</a:t>
            </a:r>
            <a:r>
              <a:rPr lang="en-US" dirty="0"/>
              <a:t> prom</a:t>
            </a:r>
            <a:r>
              <a:rPr lang="sr-Latn-ME" dirty="0"/>
              <a:t>j</a:t>
            </a:r>
            <a:r>
              <a:rPr lang="en-US" dirty="0" err="1"/>
              <a:t>ena</a:t>
            </a:r>
            <a:r>
              <a:rPr lang="en-US" dirty="0"/>
              <a:t> u </a:t>
            </a:r>
            <a:r>
              <a:rPr lang="en-US" dirty="0" err="1"/>
              <a:t>pona</a:t>
            </a:r>
            <a:r>
              <a:rPr lang="sr-Latn-ME" dirty="0"/>
              <a:t>š</a:t>
            </a:r>
            <a:r>
              <a:rPr lang="en-US" dirty="0" err="1"/>
              <a:t>anju</a:t>
            </a:r>
            <a:r>
              <a:rPr lang="en-US" dirty="0"/>
              <a:t> </a:t>
            </a:r>
            <a:r>
              <a:rPr lang="en-US" dirty="0" err="1"/>
              <a:t>javnog</a:t>
            </a:r>
            <a:r>
              <a:rPr lang="en-US" dirty="0"/>
              <a:t> </a:t>
            </a:r>
            <a:r>
              <a:rPr lang="en-US" dirty="0" err="1"/>
              <a:t>sektora</a:t>
            </a:r>
            <a:r>
              <a:rPr lang="en-US" dirty="0"/>
              <a:t>, </a:t>
            </a:r>
            <a:r>
              <a:rPr lang="en-US" dirty="0" err="1"/>
              <a:t>pove</a:t>
            </a:r>
            <a:r>
              <a:rPr lang="sr-Latn-ME" dirty="0"/>
              <a:t>ć</a:t>
            </a:r>
            <a:r>
              <a:rPr lang="en-US" dirty="0" err="1"/>
              <a:t>anju</a:t>
            </a:r>
            <a:r>
              <a:rPr lang="en-US" dirty="0"/>
              <a:t> </a:t>
            </a:r>
            <a:r>
              <a:rPr lang="en-US" dirty="0" err="1"/>
              <a:t>fiskalne</a:t>
            </a:r>
            <a:r>
              <a:rPr lang="en-US" b="1" dirty="0"/>
              <a:t> </a:t>
            </a:r>
            <a:r>
              <a:rPr lang="en-US" dirty="0" err="1"/>
              <a:t>presije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poreskog</a:t>
            </a:r>
            <a:r>
              <a:rPr lang="en-US" dirty="0"/>
              <a:t> </a:t>
            </a:r>
            <a:r>
              <a:rPr lang="en-US" dirty="0" err="1"/>
              <a:t>optere</a:t>
            </a:r>
            <a:r>
              <a:rPr lang="sr-Latn-ME" dirty="0"/>
              <a:t>ć</a:t>
            </a:r>
            <a:r>
              <a:rPr lang="en-US" dirty="0" err="1"/>
              <a:t>enja</a:t>
            </a:r>
            <a:r>
              <a:rPr lang="en-US" dirty="0"/>
              <a:t> i </a:t>
            </a:r>
            <a:r>
              <a:rPr lang="en-US" dirty="0" err="1"/>
              <a:t>stalnom</a:t>
            </a:r>
            <a:r>
              <a:rPr lang="en-US" dirty="0"/>
              <a:t> </a:t>
            </a:r>
            <a:r>
              <a:rPr lang="en-US" dirty="0" err="1"/>
              <a:t>rastu</a:t>
            </a:r>
            <a:r>
              <a:rPr lang="en-US" dirty="0"/>
              <a:t> </a:t>
            </a:r>
            <a:r>
              <a:rPr lang="en-US" dirty="0" err="1"/>
              <a:t>javnog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, a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nerazvijenim</a:t>
            </a:r>
            <a:r>
              <a:rPr lang="en-US" dirty="0"/>
              <a:t> </a:t>
            </a:r>
            <a:r>
              <a:rPr lang="en-US" dirty="0" err="1"/>
              <a:t>zemljama</a:t>
            </a:r>
            <a:r>
              <a:rPr lang="en-US" dirty="0"/>
              <a:t> </a:t>
            </a:r>
            <a:r>
              <a:rPr lang="sr-Latn-ME" dirty="0"/>
              <a:t>i</a:t>
            </a:r>
            <a:r>
              <a:rPr lang="sl-SI" dirty="0"/>
              <a:t> </a:t>
            </a:r>
            <a:r>
              <a:rPr lang="sr-Latn-ME" dirty="0"/>
              <a:t>č</a:t>
            </a:r>
            <a:r>
              <a:rPr lang="en-US" dirty="0" err="1"/>
              <a:t>estog</a:t>
            </a:r>
            <a:r>
              <a:rPr lang="en-US" dirty="0"/>
              <a:t> </a:t>
            </a:r>
            <a:r>
              <a:rPr lang="en-US" dirty="0" err="1"/>
              <a:t>deficitnog</a:t>
            </a:r>
            <a:r>
              <a:rPr lang="en-US" dirty="0"/>
              <a:t> </a:t>
            </a:r>
            <a:r>
              <a:rPr lang="en-US" dirty="0" err="1"/>
              <a:t>finansiranja</a:t>
            </a:r>
            <a:r>
              <a:rPr lang="en-US" dirty="0"/>
              <a:t> </a:t>
            </a:r>
            <a:r>
              <a:rPr lang="en-US" dirty="0" err="1"/>
              <a:t>ekonomskog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emisije</a:t>
            </a:r>
            <a:r>
              <a:rPr lang="en-US" dirty="0"/>
              <a:t> </a:t>
            </a:r>
            <a:r>
              <a:rPr lang="en-US" dirty="0" err="1"/>
              <a:t>primarnog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(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centralne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).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Dr</a:t>
            </a:r>
            <a:r>
              <a:rPr lang="sr-Latn-ME" dirty="0"/>
              <a:t>ž</a:t>
            </a:r>
            <a:r>
              <a:rPr lang="en-US" dirty="0" err="1"/>
              <a:t>avni</a:t>
            </a:r>
            <a:r>
              <a:rPr lang="sl-SI" dirty="0"/>
              <a:t> </a:t>
            </a:r>
            <a:r>
              <a:rPr lang="en-US" dirty="0"/>
              <a:t>(</a:t>
            </a:r>
            <a:r>
              <a:rPr lang="en-US" dirty="0" err="1"/>
              <a:t>javnii</a:t>
            </a:r>
            <a:r>
              <a:rPr lang="en-US" dirty="0"/>
              <a:t>) </a:t>
            </a:r>
            <a:r>
              <a:rPr lang="en-US" dirty="0" err="1"/>
              <a:t>rashodi</a:t>
            </a:r>
            <a:r>
              <a:rPr lang="en-US" dirty="0"/>
              <a:t> u</a:t>
            </a:r>
            <a:r>
              <a:rPr lang="sr-Latn-ME" dirty="0"/>
              <a:t>č</a:t>
            </a:r>
            <a:r>
              <a:rPr lang="en-US" dirty="0" err="1"/>
              <a:t>estvuju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undeksom</a:t>
            </a:r>
            <a:r>
              <a:rPr lang="en-US" dirty="0"/>
              <a:t> u </a:t>
            </a:r>
            <a:r>
              <a:rPr lang="en-US" dirty="0" err="1"/>
              <a:t>dru</a:t>
            </a:r>
            <a:r>
              <a:rPr lang="sr-Latn-ME" dirty="0"/>
              <a:t>š</a:t>
            </a:r>
            <a:r>
              <a:rPr lang="en-US" dirty="0" err="1"/>
              <a:t>tvenom</a:t>
            </a:r>
            <a:r>
              <a:rPr lang="en-US" dirty="0"/>
              <a:t> </a:t>
            </a:r>
            <a:r>
              <a:rPr lang="en-US" dirty="0" err="1"/>
              <a:t>proizvodu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privreda</a:t>
            </a:r>
            <a:r>
              <a:rPr lang="en-US" dirty="0"/>
              <a:t>. </a:t>
            </a:r>
            <a:endParaRPr lang="sr-Latn-ME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Ono </a:t>
            </a:r>
            <a:r>
              <a:rPr lang="en-US" dirty="0"/>
              <a:t>se </a:t>
            </a:r>
            <a:r>
              <a:rPr lang="en-US" dirty="0" err="1"/>
              <a:t>kre</a:t>
            </a:r>
            <a:r>
              <a:rPr lang="sr-Latn-ME" dirty="0"/>
              <a:t>ć</a:t>
            </a:r>
            <a:r>
              <a:rPr lang="en-US" dirty="0"/>
              <a:t>e </a:t>
            </a:r>
            <a:r>
              <a:rPr lang="en-US" dirty="0" err="1"/>
              <a:t>izmedju</a:t>
            </a:r>
            <a:r>
              <a:rPr lang="en-US" dirty="0"/>
              <a:t> 10% I </a:t>
            </a:r>
            <a:r>
              <a:rPr lang="sr-Latn-ME" dirty="0" smtClean="0"/>
              <a:t>56</a:t>
            </a:r>
            <a:r>
              <a:rPr lang="en-US" dirty="0" smtClean="0"/>
              <a:t>%. </a:t>
            </a:r>
            <a:r>
              <a:rPr lang="en-US" dirty="0"/>
              <a:t>To se </a:t>
            </a:r>
            <a:r>
              <a:rPr lang="en-US" dirty="0" err="1"/>
              <a:t>vidi</a:t>
            </a:r>
            <a:r>
              <a:rPr lang="sl-SI" dirty="0"/>
              <a:t> </a:t>
            </a:r>
            <a:r>
              <a:rPr lang="en-US" dirty="0" err="1"/>
              <a:t>iz</a:t>
            </a:r>
            <a:r>
              <a:rPr lang="sl-SI" dirty="0"/>
              <a:t> </a:t>
            </a:r>
            <a:r>
              <a:rPr lang="en-US" dirty="0"/>
              <a:t>s</a:t>
            </a:r>
            <a:r>
              <a:rPr lang="sl-SI" dirty="0"/>
              <a:t>l</a:t>
            </a:r>
            <a:r>
              <a:rPr lang="en-US" dirty="0" err="1"/>
              <a:t>ede</a:t>
            </a:r>
            <a:r>
              <a:rPr lang="sl-SI" dirty="0"/>
              <a:t>će</a:t>
            </a:r>
            <a:r>
              <a:rPr lang="en-US" dirty="0"/>
              <a:t> </a:t>
            </a:r>
            <a:r>
              <a:rPr lang="en-US" dirty="0" err="1"/>
              <a:t>Tabele</a:t>
            </a:r>
            <a:r>
              <a:rPr lang="en-US" dirty="0"/>
              <a:t>.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878895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FF86-78A2-45BA-B8E9-7508D9BAFB03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A62-1FF6-429F-936B-A5C41D4716FB}" type="slidenum">
              <a:rPr lang="en-US"/>
              <a:pPr/>
              <a:t>34</a:t>
            </a:fld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lnSpc>
                <a:spcPct val="80000"/>
              </a:lnSpc>
              <a:buNone/>
            </a:pPr>
            <a:endParaRPr lang="en-US" sz="2800" dirty="0"/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1200" b="1" dirty="0"/>
              <a:t>UCESCE JAVNIH RASHODA U </a:t>
            </a:r>
            <a:r>
              <a:rPr lang="en-US" sz="1200" b="1" dirty="0" smtClean="0"/>
              <a:t>DRU</a:t>
            </a:r>
            <a:r>
              <a:rPr lang="sr-Latn-ME" sz="1200" b="1" dirty="0" smtClean="0"/>
              <a:t>Š</a:t>
            </a:r>
            <a:r>
              <a:rPr lang="en-US" sz="1200" b="1" dirty="0" smtClean="0"/>
              <a:t>TVENOM PROIZVODU</a:t>
            </a:r>
            <a:r>
              <a:rPr lang="sr-Latn-ME" sz="1200" b="1" dirty="0" smtClean="0"/>
              <a:t> u %</a:t>
            </a:r>
            <a:endParaRPr lang="en-US" sz="1200" b="1" dirty="0"/>
          </a:p>
          <a:p>
            <a:pPr lvl="4">
              <a:lnSpc>
                <a:spcPct val="80000"/>
              </a:lnSpc>
            </a:pPr>
            <a:endParaRPr lang="en-US" sz="12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/>
              <a:t>                                                                 1</a:t>
            </a:r>
            <a:r>
              <a:rPr lang="en-US" sz="1200" u="sng" dirty="0"/>
              <a:t>910.</a:t>
            </a:r>
            <a:r>
              <a:rPr lang="en-US" sz="1200" dirty="0"/>
              <a:t>    </a:t>
            </a:r>
            <a:r>
              <a:rPr lang="en-US" sz="1200" u="sng" dirty="0"/>
              <a:t>1918.</a:t>
            </a:r>
            <a:r>
              <a:rPr lang="en-US" sz="1200" dirty="0"/>
              <a:t>      </a:t>
            </a:r>
            <a:r>
              <a:rPr lang="en-US" sz="1200" u="sng" dirty="0"/>
              <a:t>1930.</a:t>
            </a:r>
            <a:r>
              <a:rPr lang="en-US" sz="1200" dirty="0"/>
              <a:t>        </a:t>
            </a:r>
            <a:r>
              <a:rPr lang="en-US" sz="1200" u="sng" dirty="0"/>
              <a:t>1950.</a:t>
            </a:r>
            <a:r>
              <a:rPr lang="en-US" sz="1200" dirty="0"/>
              <a:t>         </a:t>
            </a:r>
            <a:r>
              <a:rPr lang="en-US" sz="1200" u="sng" dirty="0"/>
              <a:t>1960.</a:t>
            </a:r>
            <a:r>
              <a:rPr lang="en-US" sz="1200" dirty="0"/>
              <a:t>       </a:t>
            </a:r>
            <a:r>
              <a:rPr lang="en-US" sz="1200" u="sng" dirty="0"/>
              <a:t>1970.</a:t>
            </a:r>
            <a:r>
              <a:rPr lang="en-US" sz="1200" dirty="0"/>
              <a:t>         </a:t>
            </a:r>
            <a:r>
              <a:rPr lang="en-US" sz="1200" u="sng" dirty="0"/>
              <a:t>1977.</a:t>
            </a:r>
            <a:r>
              <a:rPr lang="en-US" sz="1200" dirty="0"/>
              <a:t>        </a:t>
            </a:r>
            <a:r>
              <a:rPr lang="en-US" sz="1200" u="sng" dirty="0"/>
              <a:t>1992.</a:t>
            </a:r>
            <a:r>
              <a:rPr lang="en-US" sz="1200" dirty="0"/>
              <a:t>      </a:t>
            </a:r>
            <a:r>
              <a:rPr lang="en-US" sz="1200" u="sng" dirty="0"/>
              <a:t>1995.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dirty="0"/>
              <a:t> V </a:t>
            </a:r>
            <a:r>
              <a:rPr lang="en-US" sz="1200" dirty="0" err="1"/>
              <a:t>Brnanija</a:t>
            </a:r>
            <a:r>
              <a:rPr lang="en-US" sz="1200" dirty="0"/>
              <a:t>                             </a:t>
            </a:r>
            <a:r>
              <a:rPr lang="sr-Latn-ME" sz="1200" dirty="0" smtClean="0"/>
              <a:t> </a:t>
            </a:r>
            <a:r>
              <a:rPr lang="en-US" sz="1200" dirty="0" smtClean="0"/>
              <a:t>  </a:t>
            </a:r>
            <a:r>
              <a:rPr lang="en-US" sz="1200" dirty="0"/>
              <a:t>15,0        25,0     80.0       40,0         25,7              30,6         </a:t>
            </a:r>
            <a:r>
              <a:rPr lang="sr-Latn-ME" sz="1200" dirty="0" smtClean="0"/>
              <a:t>   </a:t>
            </a:r>
            <a:r>
              <a:rPr lang="en-US" sz="1200" dirty="0" smtClean="0"/>
              <a:t> </a:t>
            </a:r>
            <a:r>
              <a:rPr lang="en-US" sz="1200" dirty="0"/>
              <a:t>40,0         53,0       </a:t>
            </a:r>
            <a:r>
              <a:rPr lang="sr-Latn-ME" sz="1200" dirty="0" smtClean="0"/>
              <a:t>   </a:t>
            </a:r>
            <a:r>
              <a:rPr lang="en-US" sz="1200" dirty="0" smtClean="0"/>
              <a:t>56,0</a:t>
            </a: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dirty="0" err="1"/>
              <a:t>Njemacka</a:t>
            </a:r>
            <a:r>
              <a:rPr lang="en-US" sz="1200" dirty="0"/>
              <a:t>	     </a:t>
            </a:r>
            <a:r>
              <a:rPr lang="sr-Latn-ME" sz="1200" dirty="0" smtClean="0"/>
              <a:t>     </a:t>
            </a:r>
            <a:r>
              <a:rPr lang="en-US" sz="1200" dirty="0" smtClean="0"/>
              <a:t>  </a:t>
            </a:r>
            <a:r>
              <a:rPr lang="en-US" sz="1200" dirty="0"/>
              <a:t>15,7          27,3       28,9      38,1          39,5             36,6            37,4.     48,0‘      </a:t>
            </a:r>
            <a:r>
              <a:rPr lang="sr-Latn-ME" sz="1200" dirty="0" smtClean="0"/>
              <a:t>  </a:t>
            </a:r>
            <a:r>
              <a:rPr lang="en-US" sz="1200" dirty="0" smtClean="0"/>
              <a:t> </a:t>
            </a:r>
            <a:r>
              <a:rPr lang="en-US" sz="1200" dirty="0"/>
              <a:t>48,2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dirty="0"/>
              <a:t> </a:t>
            </a:r>
            <a:r>
              <a:rPr lang="en-US" sz="1200" dirty="0" err="1"/>
              <a:t>Belgija</a:t>
            </a:r>
            <a:r>
              <a:rPr lang="en-US" sz="1200" dirty="0"/>
              <a:t>                                   </a:t>
            </a:r>
            <a:r>
              <a:rPr lang="sr-Latn-ME" sz="1200" dirty="0" smtClean="0"/>
              <a:t>    </a:t>
            </a:r>
            <a:r>
              <a:rPr lang="en-US" sz="1200" dirty="0" smtClean="0"/>
              <a:t> </a:t>
            </a:r>
            <a:r>
              <a:rPr lang="en-US" sz="1200" dirty="0"/>
              <a:t>9,8          24,2      21,4      28.2           27.1              37,4          42.4 .     47.6         </a:t>
            </a:r>
            <a:r>
              <a:rPr lang="sr-Latn-ME" sz="1200" dirty="0" smtClean="0"/>
              <a:t> </a:t>
            </a:r>
            <a:r>
              <a:rPr lang="en-US" sz="1200" dirty="0" smtClean="0"/>
              <a:t>49,1  </a:t>
            </a: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dirty="0"/>
              <a:t> SAD                                     </a:t>
            </a:r>
            <a:r>
              <a:rPr lang="sr-Latn-ME" sz="1200" dirty="0" smtClean="0"/>
              <a:t>     </a:t>
            </a:r>
            <a:r>
              <a:rPr lang="en-US" sz="1200" dirty="0" smtClean="0"/>
              <a:t> </a:t>
            </a:r>
            <a:r>
              <a:rPr lang="en-US" sz="1200" dirty="0"/>
              <a:t>3.7        </a:t>
            </a:r>
            <a:r>
              <a:rPr lang="sr-Latn-ME" sz="1200" dirty="0" smtClean="0"/>
              <a:t> </a:t>
            </a:r>
            <a:r>
              <a:rPr lang="en-US" sz="1200" dirty="0" smtClean="0"/>
              <a:t>  </a:t>
            </a:r>
            <a:r>
              <a:rPr lang="en-US" sz="1200" dirty="0"/>
              <a:t>10,6       8,1           </a:t>
            </a:r>
            <a:r>
              <a:rPr lang="en-US" sz="1200" dirty="0" smtClean="0"/>
              <a:t>8,2           22,6             </a:t>
            </a:r>
            <a:r>
              <a:rPr lang="en-US" sz="1200" dirty="0"/>
              <a:t>25,8      </a:t>
            </a:r>
            <a:r>
              <a:rPr lang="sr-Latn-ME" sz="1200" dirty="0" smtClean="0"/>
              <a:t>  </a:t>
            </a:r>
            <a:r>
              <a:rPr lang="en-US" sz="1200" dirty="0" smtClean="0"/>
              <a:t> </a:t>
            </a:r>
            <a:r>
              <a:rPr lang="en-US" sz="1200" dirty="0"/>
              <a:t>37,0,       38,,0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5859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342900" lvl="2" indent="-342900"/>
            <a:r>
              <a:rPr lang="en-US" sz="2800" dirty="0" err="1"/>
              <a:t>Tako</a:t>
            </a:r>
            <a:r>
              <a:rPr lang="en-US" sz="2800" dirty="0"/>
              <a:t> </a:t>
            </a:r>
            <a:r>
              <a:rPr lang="en-US" sz="2800" dirty="0" err="1"/>
              <a:t>imamo</a:t>
            </a:r>
            <a:r>
              <a:rPr lang="en-US" sz="2800" dirty="0"/>
              <a:t> </a:t>
            </a:r>
            <a:r>
              <a:rPr lang="en-US" sz="2800" dirty="0" err="1"/>
              <a:t>pojavu</a:t>
            </a:r>
            <a:r>
              <a:rPr lang="en-US" sz="2800" dirty="0"/>
              <a:t> da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neke</a:t>
            </a:r>
            <a:r>
              <a:rPr lang="en-US" sz="2800" dirty="0"/>
              <a:t> </a:t>
            </a:r>
            <a:r>
              <a:rPr lang="en-US" sz="2800" dirty="0" err="1"/>
              <a:t>zemlje</a:t>
            </a:r>
            <a:r>
              <a:rPr lang="en-US" sz="2800" dirty="0"/>
              <a:t> </a:t>
            </a:r>
            <a:r>
              <a:rPr lang="en-US" sz="2800" dirty="0" err="1"/>
              <a:t>imale</a:t>
            </a:r>
            <a:r>
              <a:rPr lang="en-US" sz="2800" dirty="0"/>
              <a:t> u </a:t>
            </a:r>
            <a:r>
              <a:rPr lang="en-US" sz="2800" dirty="0" err="1"/>
              <a:t>godinama</a:t>
            </a:r>
            <a:r>
              <a:rPr lang="en-US" sz="2800" dirty="0"/>
              <a:t> </a:t>
            </a:r>
            <a:r>
              <a:rPr lang="en-US" sz="2800" dirty="0" err="1" smtClean="0"/>
              <a:t>pr</a:t>
            </a:r>
            <a:r>
              <a:rPr lang="sr-Latn-ME" sz="2800" dirty="0" smtClean="0"/>
              <a:t>ij</a:t>
            </a:r>
            <a:r>
              <a:rPr lang="en-US" sz="2800" dirty="0" smtClean="0"/>
              <a:t>e </a:t>
            </a:r>
            <a:r>
              <a:rPr lang="en-US" sz="2800" dirty="0" err="1"/>
              <a:t>prvog</a:t>
            </a:r>
            <a:r>
              <a:rPr lang="en-US" sz="2800" dirty="0"/>
              <a:t> </a:t>
            </a:r>
            <a:r>
              <a:rPr lang="en-US" sz="2800" dirty="0" err="1"/>
              <a:t>svetskog</a:t>
            </a:r>
            <a:r>
              <a:rPr lang="en-US" sz="2800" dirty="0"/>
              <a:t> rata </a:t>
            </a:r>
            <a:r>
              <a:rPr lang="en-US" sz="2800" dirty="0" err="1"/>
              <a:t>izdatke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javne</a:t>
            </a:r>
            <a:r>
              <a:rPr lang="en-US" sz="2800" dirty="0"/>
              <a:t> </a:t>
            </a:r>
            <a:r>
              <a:rPr lang="en-US" sz="2800" dirty="0" err="1"/>
              <a:t>rashode</a:t>
            </a:r>
            <a:r>
              <a:rPr lang="en-US" sz="2800" dirty="0"/>
              <a:t> u </a:t>
            </a:r>
            <a:r>
              <a:rPr lang="en-US" sz="2800" dirty="0" err="1"/>
              <a:t>visini</a:t>
            </a:r>
            <a:r>
              <a:rPr lang="en-US" sz="2800" dirty="0"/>
              <a:t> 5-10%, </a:t>
            </a:r>
            <a:r>
              <a:rPr lang="en-US" sz="2800" dirty="0" err="1"/>
              <a:t>dok</a:t>
            </a:r>
            <a:r>
              <a:rPr lang="en-US" sz="2800" dirty="0"/>
              <a:t> </a:t>
            </a:r>
            <a:r>
              <a:rPr lang="en-US" sz="2800" dirty="0" err="1"/>
              <a:t>oni</a:t>
            </a:r>
            <a:r>
              <a:rPr lang="en-US" sz="2800" dirty="0"/>
              <a:t> </a:t>
            </a:r>
            <a:r>
              <a:rPr lang="en-US" sz="2800" dirty="0" err="1"/>
              <a:t>danas</a:t>
            </a:r>
            <a:r>
              <a:rPr lang="en-US" sz="2800" dirty="0"/>
              <a:t> </a:t>
            </a:r>
            <a:r>
              <a:rPr lang="en-US" sz="2800" dirty="0" err="1"/>
              <a:t>iznose</a:t>
            </a:r>
            <a:r>
              <a:rPr lang="en-US" sz="2800" dirty="0"/>
              <a:t> u </a:t>
            </a:r>
            <a:r>
              <a:rPr lang="en-US" sz="2800" dirty="0" err="1" smtClean="0"/>
              <a:t>ve</a:t>
            </a:r>
            <a:r>
              <a:rPr lang="sr-Latn-ME" sz="2800" dirty="0" smtClean="0"/>
              <a:t>ć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zemalj</a:t>
            </a:r>
            <a:r>
              <a:rPr lang="sr-Latn-ME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/>
              <a:t>gotvo</a:t>
            </a:r>
            <a:r>
              <a:rPr lang="en-US" sz="2800" dirty="0"/>
              <a:t> </a:t>
            </a:r>
            <a:r>
              <a:rPr lang="en-US" sz="2800" dirty="0" err="1"/>
              <a:t>polovinu</a:t>
            </a:r>
            <a:r>
              <a:rPr lang="en-US" sz="2800" dirty="0"/>
              <a:t> </a:t>
            </a:r>
            <a:r>
              <a:rPr lang="en-US" sz="2800" dirty="0" err="1"/>
              <a:t>nacionalnog</a:t>
            </a:r>
            <a:r>
              <a:rPr lang="en-US" sz="2800" dirty="0"/>
              <a:t> </a:t>
            </a:r>
            <a:r>
              <a:rPr lang="en-US" sz="2800" dirty="0" err="1"/>
              <a:t>dohotka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akumulaciju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sr-Latn-ME" dirty="0"/>
              <a:t>ž</a:t>
            </a:r>
            <a:r>
              <a:rPr lang="en-US" dirty="0" err="1"/>
              <a:t>ave</a:t>
            </a:r>
            <a:r>
              <a:rPr lang="en-US" dirty="0"/>
              <a:t> </a:t>
            </a:r>
            <a:r>
              <a:rPr lang="en-US" dirty="0" err="1"/>
              <a:t>defini</a:t>
            </a:r>
            <a:r>
              <a:rPr lang="sr-Latn-ME" dirty="0"/>
              <a:t>š</a:t>
            </a:r>
            <a:r>
              <a:rPr lang="en-US" dirty="0"/>
              <a:t>emo </a:t>
            </a:r>
            <a:r>
              <a:rPr lang="en-US" dirty="0" err="1"/>
              <a:t>kao</a:t>
            </a:r>
            <a:r>
              <a:rPr lang="en-US" dirty="0"/>
              <a:t> vi</a:t>
            </a:r>
            <a:r>
              <a:rPr lang="sr-Latn-ME" dirty="0"/>
              <a:t>š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rashode</a:t>
            </a:r>
            <a:r>
              <a:rPr lang="en-US" dirty="0"/>
              <a:t>, </a:t>
            </a:r>
            <a:r>
              <a:rPr lang="sl-SI" dirty="0"/>
              <a:t>i </a:t>
            </a:r>
            <a:r>
              <a:rPr lang="en-US" dirty="0"/>
              <a:t>da </a:t>
            </a:r>
            <a:r>
              <a:rPr lang="en-US" dirty="0" err="1"/>
              <a:t>je,u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 od 1952-1958.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direktna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sr-Latn-ME" dirty="0"/>
              <a:t>ž</a:t>
            </a:r>
            <a:r>
              <a:rPr lang="en-US" dirty="0" err="1"/>
              <a:t>avna</a:t>
            </a:r>
            <a:r>
              <a:rPr lang="en-US" dirty="0"/>
              <a:t> </a:t>
            </a:r>
            <a:r>
              <a:rPr lang="en-US" dirty="0" err="1"/>
              <a:t>akumulacija</a:t>
            </a:r>
            <a:r>
              <a:rPr lang="en-US" dirty="0"/>
              <a:t> </a:t>
            </a:r>
            <a:r>
              <a:rPr lang="en-US" dirty="0" err="1"/>
              <a:t>zahvatala</a:t>
            </a:r>
            <a:r>
              <a:rPr lang="en-US" dirty="0"/>
              <a:t> </a:t>
            </a:r>
            <a:r>
              <a:rPr lang="sl-SI" dirty="0"/>
              <a:t>(</a:t>
            </a:r>
            <a:r>
              <a:rPr lang="en-US" dirty="0"/>
              <a:t>15%</a:t>
            </a:r>
            <a:r>
              <a:rPr lang="en-US" i="1" dirty="0"/>
              <a:t> </a:t>
            </a:r>
            <a:r>
              <a:rPr lang="sl-SI" i="1" dirty="0"/>
              <a:t>) </a:t>
            </a:r>
            <a:r>
              <a:rPr lang="sl-SI" dirty="0"/>
              <a:t>veliki dio</a:t>
            </a:r>
            <a:r>
              <a:rPr lang="sl-SI" i="1" dirty="0"/>
              <a:t> </a:t>
            </a:r>
            <a:r>
              <a:rPr lang="en-US" dirty="0"/>
              <a:t>a</a:t>
            </a:r>
            <a:r>
              <a:rPr lang="sl-SI" dirty="0"/>
              <a:t>k</a:t>
            </a:r>
            <a:r>
              <a:rPr lang="en-US" dirty="0" err="1"/>
              <a:t>umulacije</a:t>
            </a:r>
            <a:r>
              <a:rPr lang="en-US" dirty="0"/>
              <a:t> u </a:t>
            </a:r>
            <a:r>
              <a:rPr lang="en-US" dirty="0" err="1"/>
              <a:t>Nema</a:t>
            </a:r>
            <a:r>
              <a:rPr lang="sr-Latn-ME" dirty="0"/>
              <a:t>č</a:t>
            </a:r>
            <a:r>
              <a:rPr lang="en-US" dirty="0" err="1"/>
              <a:t>koj</a:t>
            </a:r>
            <a:r>
              <a:rPr lang="en-US" dirty="0"/>
              <a:t>, </a:t>
            </a:r>
            <a:r>
              <a:rPr lang="en-US" dirty="0" err="1"/>
              <a:t>Norve</a:t>
            </a:r>
            <a:r>
              <a:rPr lang="sr-Latn-ME" dirty="0"/>
              <a:t>š</a:t>
            </a:r>
            <a:r>
              <a:rPr lang="en-US" dirty="0" err="1"/>
              <a:t>koj</a:t>
            </a:r>
            <a:r>
              <a:rPr lang="en-US" dirty="0"/>
              <a:t> </a:t>
            </a:r>
            <a:r>
              <a:rPr lang="sr-Latn-ME" dirty="0"/>
              <a:t>Š</a:t>
            </a:r>
            <a:r>
              <a:rPr lang="en-US" dirty="0" err="1"/>
              <a:t>vedskoj</a:t>
            </a:r>
            <a:r>
              <a:rPr lang="en-US" dirty="0"/>
              <a:t> i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razvijenim</a:t>
            </a:r>
            <a:r>
              <a:rPr lang="en-US" dirty="0"/>
              <a:t> </a:t>
            </a:r>
            <a:r>
              <a:rPr lang="en-US" dirty="0" err="1"/>
              <a:t>zemljama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</a:pPr>
            <a:r>
              <a:rPr lang="en-US" dirty="0"/>
              <a:t>S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, </a:t>
            </a:r>
            <a:r>
              <a:rPr lang="en-US" dirty="0" err="1"/>
              <a:t>neposredne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investicje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ve</a:t>
            </a:r>
            <a:r>
              <a:rPr lang="sr-Latn-ME" dirty="0"/>
              <a:t>ć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u</a:t>
            </a:r>
            <a:r>
              <a:rPr lang="sr-Latn-ME" dirty="0"/>
              <a:t>č</a:t>
            </a:r>
            <a:r>
              <a:rPr lang="en-US" dirty="0" err="1"/>
              <a:t>estvuju</a:t>
            </a:r>
            <a:r>
              <a:rPr lang="en-US" dirty="0"/>
              <a:t> </a:t>
            </a:r>
            <a:r>
              <a:rPr lang="sl-SI" dirty="0"/>
              <a:t>u</a:t>
            </a:r>
            <a:r>
              <a:rPr lang="en-US" dirty="0"/>
              <a:t> </a:t>
            </a:r>
            <a:r>
              <a:rPr lang="en-US" dirty="0" err="1"/>
              <a:t>bruto</a:t>
            </a:r>
            <a:r>
              <a:rPr lang="en-US" dirty="0"/>
              <a:t> </a:t>
            </a:r>
            <a:r>
              <a:rPr lang="en-US" dirty="0" err="1"/>
              <a:t>investicijama</a:t>
            </a:r>
            <a:r>
              <a:rPr lang="en-US" dirty="0"/>
              <a:t> s</a:t>
            </a:r>
            <a:r>
              <a:rPr lang="sl-SI" dirty="0"/>
              <a:t>a</a:t>
            </a:r>
            <a:r>
              <a:rPr lang="en-US" dirty="0"/>
              <a:t> </a:t>
            </a:r>
            <a:r>
              <a:rPr lang="en-US" dirty="0" err="1"/>
              <a:t>gotov</a:t>
            </a:r>
            <a:r>
              <a:rPr lang="sl-SI" dirty="0"/>
              <a:t>o</a:t>
            </a:r>
            <a:r>
              <a:rPr lang="en-US" dirty="0"/>
              <a:t> 50%. </a:t>
            </a: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211390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1AA7-FB3E-452E-9D13-EA719B4D181B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E0DE-F70D-4EB0-8D7C-FC7A9E874CA4}" type="slidenum">
              <a:rPr lang="en-US"/>
              <a:pPr/>
              <a:t>36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20688"/>
            <a:ext cx="8363272" cy="5505475"/>
          </a:xfrm>
        </p:spPr>
        <p:txBody>
          <a:bodyPr/>
          <a:lstStyle/>
          <a:p>
            <a:pPr marL="533400" indent="-533400"/>
            <a:r>
              <a:rPr lang="en-US" sz="2000" b="1" dirty="0"/>
              <a:t>FINANSIJSKI INSTRUMENTI I NJIHOVO </a:t>
            </a:r>
            <a:r>
              <a:rPr lang="en-US" sz="2000" b="1" dirty="0" smtClean="0"/>
              <a:t>PONA</a:t>
            </a:r>
            <a:r>
              <a:rPr lang="sr-Latn-ME" sz="2000" b="1" dirty="0" smtClean="0"/>
              <a:t>Š</a:t>
            </a:r>
            <a:r>
              <a:rPr lang="en-US" sz="2000" b="1" dirty="0" smtClean="0"/>
              <a:t>ANJE </a:t>
            </a:r>
            <a:r>
              <a:rPr lang="en-US" sz="2000" b="1" dirty="0"/>
              <a:t>U </a:t>
            </a:r>
            <a:r>
              <a:rPr lang="en-US" sz="2000" b="1" dirty="0" smtClean="0"/>
              <a:t>KLASI</a:t>
            </a:r>
            <a:r>
              <a:rPr lang="sr-Latn-ME" sz="2000" b="1" dirty="0" smtClean="0"/>
              <a:t>Č</a:t>
            </a:r>
            <a:r>
              <a:rPr lang="en-US" sz="2000" b="1" dirty="0" smtClean="0"/>
              <a:t>NOJ </a:t>
            </a:r>
            <a:r>
              <a:rPr lang="en-US" sz="2000" b="1" dirty="0"/>
              <a:t>I  SAVREMENOJ </a:t>
            </a:r>
            <a:r>
              <a:rPr lang="en-US" sz="2000" b="1" dirty="0" smtClean="0"/>
              <a:t>FINANS</a:t>
            </a:r>
            <a:r>
              <a:rPr lang="sr-Latn-ME" sz="2000" b="1" dirty="0" smtClean="0"/>
              <a:t>ISKOJ</a:t>
            </a:r>
            <a:r>
              <a:rPr lang="en-US" sz="2000" b="1" dirty="0" smtClean="0"/>
              <a:t> </a:t>
            </a:r>
            <a:r>
              <a:rPr lang="en-US" sz="2000" b="1" dirty="0"/>
              <a:t>TEORIJI </a:t>
            </a:r>
          </a:p>
          <a:p>
            <a:pPr marL="533400" indent="-533400"/>
            <a:endParaRPr lang="en-US" sz="2000" b="1" dirty="0"/>
          </a:p>
          <a:p>
            <a:pPr marL="533400" indent="-533400"/>
            <a:r>
              <a:rPr lang="en-US" sz="1400" b="1" dirty="0"/>
              <a:t>                                        </a:t>
            </a:r>
            <a:r>
              <a:rPr lang="en-US" sz="1400" b="1" u="sng" dirty="0" err="1"/>
              <a:t>Klasicna</a:t>
            </a:r>
            <a:r>
              <a:rPr lang="en-US" sz="1400" b="1" u="sng" dirty="0"/>
              <a:t> </a:t>
            </a:r>
            <a:r>
              <a:rPr lang="en-US" sz="1400" b="1" u="sng" dirty="0" smtClean="0"/>
              <a:t>t</a:t>
            </a:r>
            <a:r>
              <a:rPr lang="sr-Latn-ME" sz="1400" b="1" u="sng" dirty="0" smtClean="0"/>
              <a:t> </a:t>
            </a:r>
            <a:r>
              <a:rPr lang="en-US" sz="1400" b="1" u="sng" dirty="0" err="1" smtClean="0"/>
              <a:t>eorija</a:t>
            </a:r>
            <a:r>
              <a:rPr lang="sl-SI" sz="1400" b="1" u="sng" dirty="0" smtClean="0"/>
              <a:t> </a:t>
            </a:r>
            <a:r>
              <a:rPr lang="en-US" sz="1400" b="1" dirty="0" smtClean="0"/>
              <a:t> </a:t>
            </a:r>
            <a:r>
              <a:rPr lang="sl-SI" sz="1400" b="1" dirty="0" smtClean="0"/>
              <a:t>          </a:t>
            </a:r>
            <a:r>
              <a:rPr lang="en-US" sz="1400" b="1" u="sng" dirty="0" err="1"/>
              <a:t>Savremena</a:t>
            </a:r>
            <a:r>
              <a:rPr lang="en-US" sz="1400" b="1" u="sng" dirty="0"/>
              <a:t>  </a:t>
            </a:r>
            <a:r>
              <a:rPr lang="en-US" sz="1400" b="1" u="sng" dirty="0" err="1"/>
              <a:t>ftnansijska</a:t>
            </a:r>
            <a:r>
              <a:rPr lang="en-US" sz="1400" b="1" u="sng" dirty="0"/>
              <a:t> </a:t>
            </a:r>
            <a:r>
              <a:rPr lang="sr-Latn-ME" sz="1400" b="1" u="sng" dirty="0" smtClean="0"/>
              <a:t>  </a:t>
            </a:r>
            <a:r>
              <a:rPr lang="en-US" sz="1400" b="1" u="sng" dirty="0" err="1" smtClean="0"/>
              <a:t>teotjja</a:t>
            </a:r>
            <a:endParaRPr lang="en-US" sz="1400" b="1" u="sng" dirty="0"/>
          </a:p>
          <a:p>
            <a:pPr marL="1714500" lvl="3" indent="-342900">
              <a:buFontTx/>
              <a:buNone/>
            </a:pPr>
            <a:r>
              <a:rPr lang="en-US" sz="1200" b="1" dirty="0"/>
              <a:t>                                                                    </a:t>
            </a:r>
            <a:r>
              <a:rPr lang="en-US" sz="1200" b="1" u="sng" dirty="0" err="1"/>
              <a:t>Prosperitet</a:t>
            </a:r>
            <a:r>
              <a:rPr lang="en-US" sz="1200" b="1" u="sng" dirty="0"/>
              <a:t>  </a:t>
            </a:r>
            <a:r>
              <a:rPr lang="en-US" sz="1200" b="1" dirty="0"/>
              <a:t>               </a:t>
            </a:r>
            <a:r>
              <a:rPr lang="en-US" sz="1200" b="1" u="sng" dirty="0" err="1"/>
              <a:t>Recesija</a:t>
            </a:r>
            <a:r>
              <a:rPr lang="en-US" sz="1200" b="1" u="sng" dirty="0"/>
              <a:t> i </a:t>
            </a:r>
            <a:r>
              <a:rPr lang="en-US" sz="1200" b="1" u="sng" dirty="0" err="1"/>
              <a:t>kriza</a:t>
            </a:r>
            <a:endParaRPr lang="en-US" sz="1200" b="1" u="sng" dirty="0"/>
          </a:p>
          <a:p>
            <a:pPr marL="1714500" lvl="3" indent="-342900">
              <a:buFontTx/>
              <a:buNone/>
            </a:pPr>
            <a:r>
              <a:rPr lang="en-US" sz="1200" b="1" dirty="0"/>
              <a:t>	</a:t>
            </a:r>
          </a:p>
          <a:p>
            <a:pPr marL="914400" lvl="1" indent="-457200">
              <a:buFontTx/>
              <a:buNone/>
            </a:pPr>
            <a:r>
              <a:rPr lang="en-US" sz="1200" b="1" dirty="0" err="1"/>
              <a:t>Javni</a:t>
            </a:r>
            <a:r>
              <a:rPr lang="en-US" sz="1200" b="1" dirty="0"/>
              <a:t> </a:t>
            </a:r>
            <a:r>
              <a:rPr lang="en-US" sz="1200" b="1" dirty="0" err="1"/>
              <a:t>prihodi</a:t>
            </a:r>
            <a:r>
              <a:rPr lang="en-US" sz="1200" b="1" dirty="0"/>
              <a:t>	</a:t>
            </a:r>
            <a:r>
              <a:rPr lang="en-US" sz="1200" b="1" dirty="0" err="1"/>
              <a:t>Utavnotezenost</a:t>
            </a:r>
            <a:r>
              <a:rPr lang="en-US" sz="1200" b="1" dirty="0"/>
              <a:t> s</a:t>
            </a:r>
          </a:p>
          <a:p>
            <a:pPr marL="914400" lvl="1" indent="-457200">
              <a:buFontTx/>
              <a:buNone/>
            </a:pPr>
            <a:r>
              <a:rPr lang="en-US" sz="1200" b="1" dirty="0"/>
              <a:t>		</a:t>
            </a:r>
            <a:r>
              <a:rPr lang="en-US" sz="1200" b="1" dirty="0" err="1"/>
              <a:t>rashodima</a:t>
            </a:r>
            <a:r>
              <a:rPr lang="en-US" sz="1200" b="1" dirty="0"/>
              <a:t>	                             </a:t>
            </a:r>
            <a:r>
              <a:rPr lang="en-US" sz="1200" b="1" dirty="0" err="1"/>
              <a:t>Sirenja</a:t>
            </a:r>
            <a:r>
              <a:rPr lang="en-US" sz="1200" b="1" dirty="0"/>
              <a:t>	                           </a:t>
            </a:r>
            <a:r>
              <a:rPr lang="en-US" sz="1200" b="1" dirty="0" err="1"/>
              <a:t>Kontrakcija</a:t>
            </a:r>
            <a:r>
              <a:rPr lang="en-US" sz="1200" b="1" dirty="0"/>
              <a:t> </a:t>
            </a:r>
            <a:r>
              <a:rPr lang="en-US" sz="1200" b="1" dirty="0" err="1"/>
              <a:t>rashodima</a:t>
            </a:r>
            <a:endParaRPr lang="en-US" sz="1200" b="1" dirty="0"/>
          </a:p>
          <a:p>
            <a:pPr marL="533400" indent="-533400"/>
            <a:r>
              <a:rPr lang="en-US" sz="1200" b="1" dirty="0" err="1"/>
              <a:t>Javni</a:t>
            </a:r>
            <a:r>
              <a:rPr lang="en-US" sz="1200" b="1" dirty="0"/>
              <a:t> </a:t>
            </a:r>
            <a:r>
              <a:rPr lang="en-US" sz="1200" b="1" dirty="0" err="1"/>
              <a:t>rashodi</a:t>
            </a:r>
            <a:r>
              <a:rPr lang="en-US" sz="1200" b="1" dirty="0"/>
              <a:t>	</a:t>
            </a:r>
            <a:r>
              <a:rPr lang="en-US" sz="1200" b="1" dirty="0" err="1"/>
              <a:t>Uravnatezenost</a:t>
            </a:r>
            <a:r>
              <a:rPr lang="en-US" sz="1200" b="1" dirty="0"/>
              <a:t> </a:t>
            </a:r>
            <a:r>
              <a:rPr lang="sl-SI" sz="1200" b="1" dirty="0"/>
              <a:t>s</a:t>
            </a:r>
            <a:endParaRPr lang="en-US" sz="1200" b="1" dirty="0"/>
          </a:p>
          <a:p>
            <a:pPr marL="2171700" lvl="4" indent="-342900">
              <a:buFontTx/>
              <a:buNone/>
            </a:pPr>
            <a:r>
              <a:rPr lang="sr-Latn-ME" sz="1200" b="1" dirty="0" smtClean="0"/>
              <a:t>pri</a:t>
            </a:r>
            <a:r>
              <a:rPr lang="en-US" sz="1200" b="1" dirty="0" err="1" smtClean="0"/>
              <a:t>hodima</a:t>
            </a:r>
            <a:r>
              <a:rPr lang="en-US" sz="1200" b="1" dirty="0"/>
              <a:t>	                            </a:t>
            </a:r>
            <a:r>
              <a:rPr lang="sl-SI" sz="1200" b="1" dirty="0"/>
              <a:t> </a:t>
            </a:r>
            <a:r>
              <a:rPr lang="en-US" sz="1200" b="1" dirty="0" err="1"/>
              <a:t>Sirenja</a:t>
            </a:r>
            <a:r>
              <a:rPr lang="en-US" sz="1200" b="1" dirty="0"/>
              <a:t>	                           </a:t>
            </a:r>
            <a:r>
              <a:rPr lang="en-US" sz="1200" b="1" dirty="0" err="1"/>
              <a:t>Prosirenje</a:t>
            </a:r>
            <a:endParaRPr lang="en-US" sz="1200" b="1" dirty="0"/>
          </a:p>
          <a:p>
            <a:pPr marL="533400" indent="-533400">
              <a:buFontTx/>
              <a:buNone/>
            </a:pPr>
            <a:endParaRPr lang="en-US" sz="1200" b="1" dirty="0"/>
          </a:p>
          <a:p>
            <a:pPr marL="533400" indent="-533400"/>
            <a:r>
              <a:rPr lang="en-US" sz="1200" b="1" dirty="0"/>
              <a:t>Moneta</a:t>
            </a:r>
            <a:r>
              <a:rPr lang="sl-SI" sz="1200" b="1" dirty="0"/>
              <a:t>rn</a:t>
            </a:r>
            <a:r>
              <a:rPr lang="en-US" sz="1200" b="1" dirty="0"/>
              <a:t>i </a:t>
            </a:r>
            <a:r>
              <a:rPr lang="en-US" sz="1200" b="1" dirty="0" err="1"/>
              <a:t>volument</a:t>
            </a:r>
            <a:r>
              <a:rPr lang="en-US" sz="1200" b="1" dirty="0"/>
              <a:t>        </a:t>
            </a:r>
            <a:r>
              <a:rPr lang="en-US" sz="1200" b="1" dirty="0" err="1"/>
              <a:t>Automatsko</a:t>
            </a:r>
            <a:r>
              <a:rPr lang="en-US" sz="1200" b="1" dirty="0"/>
              <a:t>	    </a:t>
            </a:r>
            <a:r>
              <a:rPr lang="en-US" sz="1200" b="1" dirty="0" smtClean="0"/>
              <a:t>Su</a:t>
            </a:r>
            <a:r>
              <a:rPr lang="sr-Latn-ME" sz="1200" b="1" dirty="0" smtClean="0"/>
              <a:t>ža</a:t>
            </a:r>
            <a:r>
              <a:rPr lang="en-US" sz="1200" b="1" dirty="0" err="1" smtClean="0"/>
              <a:t>vanje</a:t>
            </a:r>
            <a:r>
              <a:rPr lang="en-US" sz="1200" b="1" dirty="0"/>
              <a:t>	     </a:t>
            </a:r>
            <a:r>
              <a:rPr lang="sr-Latn-ME" sz="1200" b="1" dirty="0" smtClean="0"/>
              <a:t>                        </a:t>
            </a:r>
            <a:r>
              <a:rPr lang="en-US" sz="1200" b="1" dirty="0" err="1" smtClean="0"/>
              <a:t>Prosirenje</a:t>
            </a:r>
            <a:endParaRPr lang="en-US" sz="1200" b="1" dirty="0"/>
          </a:p>
          <a:p>
            <a:pPr marL="914400" lvl="1" indent="-457200">
              <a:buFontTx/>
              <a:buNone/>
            </a:pPr>
            <a:r>
              <a:rPr lang="en-US" sz="1200" b="1" dirty="0"/>
              <a:t>                                     </a:t>
            </a:r>
            <a:r>
              <a:rPr lang="en-US" sz="1200" b="1" dirty="0" err="1"/>
              <a:t>regulisanje</a:t>
            </a:r>
            <a:r>
              <a:rPr lang="en-US" sz="1200" b="1" dirty="0"/>
              <a:t> i </a:t>
            </a:r>
            <a:r>
              <a:rPr lang="en-US" sz="1200" b="1" dirty="0" err="1"/>
              <a:t>stalna</a:t>
            </a:r>
            <a:endParaRPr lang="en-US" sz="1200" b="1" dirty="0"/>
          </a:p>
          <a:p>
            <a:pPr marL="1295400" lvl="2" indent="-381000">
              <a:buFontTx/>
              <a:buNone/>
            </a:pPr>
            <a:r>
              <a:rPr lang="en-US" sz="1200" b="1" dirty="0"/>
              <a:t>		       </a:t>
            </a:r>
            <a:r>
              <a:rPr lang="en-US" sz="1200" b="1" dirty="0" err="1"/>
              <a:t>ravnoteza</a:t>
            </a:r>
            <a:endParaRPr lang="en-US" sz="1200" b="1" dirty="0"/>
          </a:p>
          <a:p>
            <a:pPr marL="533400" indent="-533400"/>
            <a:r>
              <a:rPr lang="en-US" sz="1200" b="1" dirty="0" err="1"/>
              <a:t>Drzavni</a:t>
            </a:r>
            <a:r>
              <a:rPr lang="en-US" sz="1200" b="1" dirty="0"/>
              <a:t> dug	</a:t>
            </a:r>
            <a:r>
              <a:rPr lang="en-US" sz="1200" b="1" dirty="0" err="1"/>
              <a:t>Nepozat</a:t>
            </a:r>
            <a:r>
              <a:rPr lang="en-US" sz="1200" b="1" dirty="0"/>
              <a:t> i </a:t>
            </a:r>
            <a:r>
              <a:rPr lang="en-US" sz="1200" b="1" dirty="0" err="1"/>
              <a:t>neprihvacen</a:t>
            </a:r>
            <a:r>
              <a:rPr lang="en-US" sz="1200" b="1" dirty="0"/>
              <a:t>          </a:t>
            </a:r>
            <a:r>
              <a:rPr lang="sl-SI" sz="1200" b="1" dirty="0"/>
              <a:t>   </a:t>
            </a:r>
            <a:r>
              <a:rPr lang="en-US" sz="1200" b="1" dirty="0"/>
              <a:t>Su</a:t>
            </a:r>
            <a:r>
              <a:rPr lang="sl-SI" sz="1200" b="1" dirty="0"/>
              <a:t>z</a:t>
            </a:r>
            <a:r>
              <a:rPr lang="en-US" sz="1200" b="1" dirty="0" err="1"/>
              <a:t>avanje</a:t>
            </a:r>
            <a:r>
              <a:rPr lang="en-US" sz="1200" b="1" dirty="0"/>
              <a:t> </a:t>
            </a:r>
            <a:r>
              <a:rPr lang="sl-SI" sz="1200" b="1" dirty="0"/>
              <a:t>i </a:t>
            </a:r>
            <a:r>
              <a:rPr lang="en-US" sz="1200" b="1" dirty="0" err="1"/>
              <a:t>otplata</a:t>
            </a:r>
            <a:r>
              <a:rPr lang="en-US" sz="1200" b="1" dirty="0"/>
              <a:t>	       </a:t>
            </a:r>
            <a:r>
              <a:rPr lang="en-US" sz="1200" b="1" dirty="0" err="1"/>
              <a:t>Prosirenje</a:t>
            </a:r>
            <a:endParaRPr lang="en-US" sz="1200" b="1" dirty="0"/>
          </a:p>
          <a:p>
            <a:pPr marL="533400" indent="-533400"/>
            <a:r>
              <a:rPr lang="en-US" sz="1200" b="1" dirty="0" err="1"/>
              <a:t>Jav</a:t>
            </a:r>
            <a:r>
              <a:rPr lang="sl-SI" sz="1200" b="1" dirty="0"/>
              <a:t>n</a:t>
            </a:r>
            <a:r>
              <a:rPr lang="en-US" sz="1200" b="1" dirty="0"/>
              <a:t>i </a:t>
            </a:r>
            <a:r>
              <a:rPr lang="en-US" sz="1200" b="1" dirty="0" err="1"/>
              <a:t>radovi</a:t>
            </a:r>
            <a:r>
              <a:rPr lang="en-US" sz="1200" b="1" dirty="0"/>
              <a:t>	</a:t>
            </a:r>
            <a:r>
              <a:rPr lang="en-US" sz="1200" b="1" dirty="0" err="1"/>
              <a:t>Nepoznati</a:t>
            </a:r>
            <a:r>
              <a:rPr lang="en-US" sz="1200" b="1" dirty="0"/>
              <a:t>	                          </a:t>
            </a:r>
            <a:r>
              <a:rPr lang="sl-SI" sz="1200" b="1" dirty="0"/>
              <a:t> </a:t>
            </a:r>
            <a:r>
              <a:rPr lang="en-US" sz="1200" b="1" dirty="0" err="1"/>
              <a:t>Suzavanje</a:t>
            </a:r>
            <a:r>
              <a:rPr lang="en-US" sz="1200" b="1" dirty="0"/>
              <a:t> </a:t>
            </a:r>
            <a:r>
              <a:rPr lang="sl-SI" sz="1200" b="1" dirty="0"/>
              <a:t>i</a:t>
            </a:r>
            <a:r>
              <a:rPr lang="en-US" sz="1200" b="1" dirty="0"/>
              <a:t> </a:t>
            </a:r>
            <a:r>
              <a:rPr lang="en-US" sz="1200" b="1" dirty="0" err="1"/>
              <a:t>prestanak</a:t>
            </a:r>
            <a:r>
              <a:rPr lang="en-US" sz="1200" b="1" dirty="0"/>
              <a:t>           </a:t>
            </a:r>
            <a:r>
              <a:rPr lang="en-US" sz="1200" b="1" dirty="0" err="1"/>
              <a:t>Prosir</a:t>
            </a:r>
            <a:r>
              <a:rPr lang="sl-SI" sz="1200" b="1" dirty="0"/>
              <a:t>e</a:t>
            </a:r>
            <a:r>
              <a:rPr lang="en-US" sz="1200" b="1" dirty="0" err="1"/>
              <a:t>nje</a:t>
            </a:r>
            <a:r>
              <a:rPr lang="en-US" sz="1200" b="1" dirty="0"/>
              <a:t> (</a:t>
            </a:r>
            <a:r>
              <a:rPr lang="en-US" sz="1200" b="1" dirty="0" err="1"/>
              <a:t>otvaranje</a:t>
            </a:r>
            <a:r>
              <a:rPr lang="en-US" sz="1200" b="1" dirty="0"/>
              <a:t>)</a:t>
            </a:r>
          </a:p>
          <a:p>
            <a:pPr marL="533400" indent="-533400"/>
            <a:r>
              <a:rPr lang="en-US" sz="1200" b="1" dirty="0" err="1"/>
              <a:t>Budzet</a:t>
            </a:r>
            <a:r>
              <a:rPr lang="en-US" sz="1200" b="1" dirty="0"/>
              <a:t>	</a:t>
            </a:r>
            <a:r>
              <a:rPr lang="en-US" sz="1200" b="1" dirty="0" err="1"/>
              <a:t>Uravnotezen</a:t>
            </a:r>
            <a:r>
              <a:rPr lang="en-US" sz="1200" b="1" dirty="0"/>
              <a:t> i </a:t>
            </a:r>
            <a:r>
              <a:rPr lang="en-US" sz="1200" b="1" dirty="0" err="1"/>
              <a:t>godisnje</a:t>
            </a:r>
            <a:r>
              <a:rPr lang="en-US" sz="1200" b="1" dirty="0"/>
              <a:t>            </a:t>
            </a:r>
            <a:r>
              <a:rPr lang="en-US" sz="1200" b="1" dirty="0" err="1"/>
              <a:t>Poiitika</a:t>
            </a:r>
            <a:r>
              <a:rPr lang="en-US" sz="1200" b="1" dirty="0"/>
              <a:t> </a:t>
            </a:r>
            <a:r>
              <a:rPr lang="en-US" sz="1200" b="1" dirty="0" err="1"/>
              <a:t>suticita</a:t>
            </a:r>
            <a:r>
              <a:rPr lang="en-US" sz="1200" b="1" dirty="0"/>
              <a:t>                     </a:t>
            </a:r>
            <a:r>
              <a:rPr lang="en-US" sz="1200" b="1" dirty="0" err="1"/>
              <a:t>Politika</a:t>
            </a:r>
            <a:r>
              <a:rPr lang="en-US" sz="1200" b="1" dirty="0"/>
              <a:t> </a:t>
            </a:r>
            <a:r>
              <a:rPr lang="en-US" sz="1200" b="1" dirty="0" err="1"/>
              <a:t>deficita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90096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dirty="0" err="1"/>
              <a:t>rashoda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EU </a:t>
            </a:r>
            <a:r>
              <a:rPr lang="en-US" dirty="0" err="1"/>
              <a:t>za</a:t>
            </a:r>
            <a:r>
              <a:rPr lang="en-US" dirty="0"/>
              <a:t> 2014. </a:t>
            </a:r>
            <a:r>
              <a:rPr lang="en-US" dirty="0" err="1" smtClean="0"/>
              <a:t>godinu</a:t>
            </a:r>
            <a:endParaRPr lang="en-US" dirty="0"/>
          </a:p>
        </p:txBody>
      </p:sp>
      <p:pic>
        <p:nvPicPr>
          <p:cNvPr id="4" name="Picture 2" descr="http://www.penzin.rs/wp-content/uploads/2015/07/eurostat-javna-potrosnja-eu-2013-2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0200"/>
            <a:ext cx="4392488" cy="52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85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err="1"/>
              <a:t>Detaljna</a:t>
            </a:r>
            <a:r>
              <a:rPr lang="en-US" sz="2800" dirty="0"/>
              <a:t> </a:t>
            </a:r>
            <a:r>
              <a:rPr lang="en-US" sz="2800" dirty="0" err="1"/>
              <a:t>tabela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vlada</a:t>
            </a:r>
            <a:r>
              <a:rPr lang="en-US" sz="2800" dirty="0"/>
              <a:t> </a:t>
            </a:r>
            <a:r>
              <a:rPr lang="en-US" sz="2800" dirty="0" err="1"/>
              <a:t>zemalja</a:t>
            </a:r>
            <a:r>
              <a:rPr lang="en-US" sz="2800" dirty="0"/>
              <a:t> </a:t>
            </a:r>
            <a:r>
              <a:rPr lang="en-US" sz="2800" dirty="0" err="1"/>
              <a:t>članica</a:t>
            </a:r>
            <a:r>
              <a:rPr lang="en-US" sz="2800" dirty="0"/>
              <a:t> EU </a:t>
            </a:r>
            <a:r>
              <a:rPr lang="en-US" sz="2800" dirty="0" err="1"/>
              <a:t>za</a:t>
            </a:r>
            <a:r>
              <a:rPr lang="en-US" sz="2800" dirty="0"/>
              <a:t> 2013. </a:t>
            </a:r>
            <a:r>
              <a:rPr lang="en-US" sz="2800" dirty="0" err="1" smtClean="0"/>
              <a:t>godinu</a:t>
            </a:r>
            <a:endParaRPr lang="en-US" sz="2800" dirty="0"/>
          </a:p>
        </p:txBody>
      </p:sp>
      <p:pic>
        <p:nvPicPr>
          <p:cNvPr id="4" name="Content Placeholder 3" descr="eurostat-eu-javna-potrosnja-bdp-evropa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76" y="1600200"/>
            <a:ext cx="705344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055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Ukupna potrošnja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err="1"/>
              <a:t>Ukupna</a:t>
            </a:r>
            <a:r>
              <a:rPr lang="en-US" dirty="0"/>
              <a:t> </a:t>
            </a: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</a:t>
            </a:r>
            <a:r>
              <a:rPr lang="en-US" dirty="0" err="1"/>
              <a:t>Evropske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 (EU) u 2014. </a:t>
            </a:r>
            <a:r>
              <a:rPr lang="en-US" dirty="0" err="1"/>
              <a:t>godini</a:t>
            </a:r>
            <a:r>
              <a:rPr lang="en-US" dirty="0"/>
              <a:t> </a:t>
            </a:r>
            <a:r>
              <a:rPr lang="en-US" dirty="0" err="1"/>
              <a:t>iznosila</a:t>
            </a:r>
            <a:r>
              <a:rPr lang="en-US" dirty="0"/>
              <a:t> je 6,7 </a:t>
            </a:r>
            <a:r>
              <a:rPr lang="en-US" dirty="0" err="1"/>
              <a:t>biliona</a:t>
            </a:r>
            <a:r>
              <a:rPr lang="en-US" dirty="0"/>
              <a:t> </a:t>
            </a:r>
            <a:r>
              <a:rPr lang="en-US" dirty="0" err="1"/>
              <a:t>evra</a:t>
            </a:r>
            <a:r>
              <a:rPr lang="en-US" dirty="0"/>
              <a:t>(6.701.000.000.000), </a:t>
            </a:r>
            <a:r>
              <a:rPr lang="en-US" dirty="0" err="1"/>
              <a:t>što</a:t>
            </a:r>
            <a:r>
              <a:rPr lang="en-US" dirty="0"/>
              <a:t> je 48,1 </a:t>
            </a:r>
            <a:r>
              <a:rPr lang="en-US" dirty="0" err="1"/>
              <a:t>odsto</a:t>
            </a:r>
            <a:r>
              <a:rPr lang="en-US" dirty="0"/>
              <a:t> </a:t>
            </a:r>
            <a:r>
              <a:rPr lang="en-US" dirty="0" err="1"/>
              <a:t>bruto</a:t>
            </a:r>
            <a:r>
              <a:rPr lang="en-US" dirty="0"/>
              <a:t> </a:t>
            </a:r>
            <a:r>
              <a:rPr lang="en-US" dirty="0" err="1"/>
              <a:t>društvenog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(BDP), </a:t>
            </a:r>
            <a:r>
              <a:rPr lang="en-US" dirty="0" err="1"/>
              <a:t>odnosno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0,5 </a:t>
            </a:r>
            <a:r>
              <a:rPr lang="en-US" dirty="0" err="1"/>
              <a:t>odsto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u 2013. </a:t>
            </a:r>
            <a:r>
              <a:rPr lang="en-US" dirty="0" err="1"/>
              <a:t>godini</a:t>
            </a:r>
            <a:r>
              <a:rPr lang="en-US" dirty="0"/>
              <a:t> (48,6%). U </a:t>
            </a:r>
            <a:r>
              <a:rPr lang="en-US" dirty="0" err="1"/>
              <a:t>evrozoni</a:t>
            </a:r>
            <a:r>
              <a:rPr lang="en-US" dirty="0"/>
              <a:t>, </a:t>
            </a:r>
            <a:r>
              <a:rPr lang="en-US" dirty="0" err="1"/>
              <a:t>potrošnja</a:t>
            </a:r>
            <a:r>
              <a:rPr lang="en-US" dirty="0"/>
              <a:t> je </a:t>
            </a:r>
            <a:r>
              <a:rPr lang="en-US" dirty="0" err="1"/>
              <a:t>iznosila</a:t>
            </a:r>
            <a:r>
              <a:rPr lang="en-US" dirty="0"/>
              <a:t> 49 </a:t>
            </a:r>
            <a:r>
              <a:rPr lang="en-US" dirty="0" err="1"/>
              <a:t>odsto</a:t>
            </a:r>
            <a:r>
              <a:rPr lang="en-US" dirty="0"/>
              <a:t> (49,4% u 2013).</a:t>
            </a:r>
          </a:p>
          <a:p>
            <a:pPr marL="0" indent="0" algn="just">
              <a:buNone/>
            </a:pPr>
            <a:r>
              <a:rPr lang="en-US" dirty="0" err="1"/>
              <a:t>Javni</a:t>
            </a:r>
            <a:r>
              <a:rPr lang="en-US" dirty="0"/>
              <a:t> </a:t>
            </a:r>
            <a:r>
              <a:rPr lang="en-US" dirty="0" err="1"/>
              <a:t>rashodi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varirali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državama</a:t>
            </a:r>
            <a:r>
              <a:rPr lang="en-US" dirty="0"/>
              <a:t>, pa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Litvaniji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Rumuniji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 od 35% BDP-a, a u </a:t>
            </a:r>
            <a:r>
              <a:rPr lang="en-US" dirty="0" err="1"/>
              <a:t>Finskoj</a:t>
            </a:r>
            <a:r>
              <a:rPr lang="en-US" dirty="0"/>
              <a:t>, </a:t>
            </a:r>
            <a:r>
              <a:rPr lang="en-US" dirty="0" err="1"/>
              <a:t>Francuskoj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Danskoj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57 </a:t>
            </a:r>
            <a:r>
              <a:rPr lang="en-US" dirty="0" err="1"/>
              <a:t>odsto</a:t>
            </a:r>
            <a:r>
              <a:rPr lang="en-US" dirty="0"/>
              <a:t> BDP-a.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4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09AD-F428-43F4-AA2E-D3E4A03C9F2E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ACC1-F5ED-48A8-B2E3-F8F4DB5FC22E}" type="slidenum">
              <a:rPr lang="en-US"/>
              <a:pPr/>
              <a:t>4</a:t>
            </a:fld>
            <a:endParaRPr lang="en-US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Najve</a:t>
            </a:r>
            <a:r>
              <a:rPr lang="sl-SI" sz="2400" dirty="0"/>
              <a:t>ć</a:t>
            </a:r>
            <a:r>
              <a:rPr lang="en-US" sz="2400" dirty="0" smtClean="0"/>
              <a:t>i </a:t>
            </a:r>
            <a:r>
              <a:rPr lang="en-US" sz="2400" dirty="0"/>
              <a:t>d</a:t>
            </a:r>
            <a:r>
              <a:rPr lang="sl-SI" sz="2400" dirty="0"/>
              <a:t>i</a:t>
            </a:r>
            <a:r>
              <a:rPr lang="en-US" sz="2400" dirty="0"/>
              <a:t>o </a:t>
            </a:r>
            <a:r>
              <a:rPr lang="en-US" sz="2400" dirty="0" err="1"/>
              <a:t>tih</a:t>
            </a:r>
            <a:r>
              <a:rPr lang="en-US" sz="2400" dirty="0"/>
              <a:t> </a:t>
            </a:r>
            <a:r>
              <a:rPr lang="en-US" sz="2400" dirty="0" err="1"/>
              <a:t>sredstava</a:t>
            </a:r>
            <a:r>
              <a:rPr lang="en-US" sz="2400" dirty="0"/>
              <a:t> se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redisuibuira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 smtClean="0"/>
              <a:t>razli</a:t>
            </a:r>
            <a:r>
              <a:rPr lang="sr-Latn-ME" sz="2400" dirty="0" smtClean="0"/>
              <a:t>č</a:t>
            </a:r>
            <a:r>
              <a:rPr lang="en-US" sz="2400" dirty="0" err="1" smtClean="0"/>
              <a:t>ite</a:t>
            </a:r>
            <a:r>
              <a:rPr lang="en-US" sz="2400" dirty="0" smtClean="0"/>
              <a:t> </a:t>
            </a:r>
            <a:r>
              <a:rPr lang="en-US" sz="2400" dirty="0" err="1"/>
              <a:t>korisnike</a:t>
            </a:r>
            <a:r>
              <a:rPr lang="en-US" sz="2400" dirty="0"/>
              <a:t> i u </a:t>
            </a:r>
            <a:r>
              <a:rPr lang="en-US" sz="2400" dirty="0" err="1" smtClean="0"/>
              <a:t>razli</a:t>
            </a:r>
            <a:r>
              <a:rPr lang="sr-Latn-ME" sz="2400" dirty="0" smtClean="0"/>
              <a:t>č</a:t>
            </a:r>
            <a:r>
              <a:rPr lang="en-US" sz="2400" dirty="0" err="1" smtClean="0"/>
              <a:t>ite</a:t>
            </a:r>
            <a:r>
              <a:rPr lang="en-US" sz="2400" dirty="0" smtClean="0"/>
              <a:t> </a:t>
            </a:r>
            <a:r>
              <a:rPr lang="en-US" sz="2400" dirty="0" err="1"/>
              <a:t>svrhe</a:t>
            </a:r>
            <a:r>
              <a:rPr lang="en-US" sz="2400" dirty="0"/>
              <a:t>, a u </a:t>
            </a:r>
            <a:r>
              <a:rPr lang="en-US" sz="2400" dirty="0" err="1"/>
              <a:t>cilju</a:t>
            </a:r>
            <a:r>
              <a:rPr lang="en-US" sz="2400" dirty="0"/>
              <a:t> </a:t>
            </a:r>
            <a:r>
              <a:rPr lang="en-US" sz="2400" dirty="0" err="1"/>
              <a:t>optimalnog</a:t>
            </a:r>
            <a:r>
              <a:rPr lang="en-US" sz="2400" dirty="0"/>
              <a:t> </a:t>
            </a:r>
            <a:r>
              <a:rPr lang="en-US" sz="2400" dirty="0" err="1" smtClean="0"/>
              <a:t>dru</a:t>
            </a:r>
            <a:r>
              <a:rPr lang="sr-Latn-ME" sz="2400" dirty="0" smtClean="0"/>
              <a:t>š</a:t>
            </a:r>
            <a:r>
              <a:rPr lang="en-US" sz="2400" dirty="0" err="1" smtClean="0"/>
              <a:t>tvenog</a:t>
            </a:r>
            <a:r>
              <a:rPr lang="en-US" sz="2400" dirty="0" smtClean="0"/>
              <a:t> </a:t>
            </a:r>
            <a:r>
              <a:rPr lang="en-US" sz="2400" dirty="0" err="1" smtClean="0"/>
              <a:t>usm</a:t>
            </a:r>
            <a:r>
              <a:rPr lang="sr-Latn-ME" sz="2400" dirty="0" smtClean="0"/>
              <a:t>j</a:t>
            </a:r>
            <a:r>
              <a:rPr lang="en-US" sz="2400" dirty="0" err="1" smtClean="0"/>
              <a:t>eravanja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najefikasnijeg</a:t>
            </a:r>
            <a:r>
              <a:rPr lang="en-US" sz="2400" dirty="0"/>
              <a:t> </a:t>
            </a:r>
            <a:r>
              <a:rPr lang="en-US" sz="2400" dirty="0" err="1"/>
              <a:t>zadovoijavanja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potreba</a:t>
            </a:r>
            <a:r>
              <a:rPr lang="en-US" sz="2400" dirty="0"/>
              <a:t>. </a:t>
            </a:r>
            <a:endParaRPr lang="sr-Latn-ME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Savremena</a:t>
            </a:r>
            <a:r>
              <a:rPr lang="en-US" sz="2400" dirty="0" smtClean="0"/>
              <a:t> </a:t>
            </a:r>
            <a:r>
              <a:rPr lang="en-US" sz="2400" dirty="0" err="1"/>
              <a:t>finansijska</a:t>
            </a:r>
            <a:r>
              <a:rPr lang="en-US" sz="2400" dirty="0"/>
              <a:t> </a:t>
            </a:r>
            <a:r>
              <a:rPr lang="en-US" sz="2400" dirty="0" err="1"/>
              <a:t>teorija</a:t>
            </a:r>
            <a:r>
              <a:rPr lang="en-US" sz="2400" dirty="0"/>
              <a:t> </a:t>
            </a:r>
            <a:r>
              <a:rPr lang="en-US" sz="2400" dirty="0" err="1"/>
              <a:t>novu</a:t>
            </a:r>
            <a:r>
              <a:rPr lang="en-US" sz="2400" dirty="0"/>
              <a:t> </a:t>
            </a:r>
            <a:r>
              <a:rPr lang="en-US" sz="2400" dirty="0" err="1"/>
              <a:t>aktivnost</a:t>
            </a:r>
            <a:r>
              <a:rPr lang="en-US" sz="2400" dirty="0"/>
              <a:t> i </a:t>
            </a:r>
            <a:r>
              <a:rPr lang="en-US" sz="2400" dirty="0" err="1"/>
              <a:t>ulogu</a:t>
            </a:r>
            <a:r>
              <a:rPr lang="en-US" sz="2400" dirty="0"/>
              <a:t> </a:t>
            </a:r>
            <a:r>
              <a:rPr lang="en-US" sz="2400" dirty="0" err="1"/>
              <a:t>drzave</a:t>
            </a:r>
            <a:r>
              <a:rPr lang="en-US" sz="2400" dirty="0"/>
              <a:t> </a:t>
            </a:r>
            <a:r>
              <a:rPr lang="en-US" sz="2400" dirty="0" err="1"/>
              <a:t>uporedjuje</a:t>
            </a:r>
            <a:r>
              <a:rPr lang="en-US" sz="2400" dirty="0"/>
              <a:t> s </a:t>
            </a:r>
            <a:r>
              <a:rPr lang="en-US" sz="2400" dirty="0" err="1"/>
              <a:t>lijevkom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prolazi</a:t>
            </a:r>
            <a:r>
              <a:rPr lang="en-US" sz="2400" dirty="0"/>
              <a:t> </a:t>
            </a:r>
            <a:r>
              <a:rPr lang="en-US" sz="2400" dirty="0" err="1" smtClean="0"/>
              <a:t>zna</a:t>
            </a:r>
            <a:r>
              <a:rPr lang="sr-Latn-ME" sz="2400" dirty="0" smtClean="0"/>
              <a:t>č</a:t>
            </a:r>
            <a:r>
              <a:rPr lang="en-US" sz="2400" dirty="0" err="1" smtClean="0"/>
              <a:t>ajan</a:t>
            </a:r>
            <a:r>
              <a:rPr lang="en-US" sz="2400" dirty="0" smtClean="0"/>
              <a:t> </a:t>
            </a:r>
            <a:r>
              <a:rPr lang="en-US" sz="2400" dirty="0" err="1"/>
              <a:t>dio</a:t>
            </a:r>
            <a:r>
              <a:rPr lang="en-US" sz="2400" dirty="0"/>
              <a:t> </a:t>
            </a:r>
            <a:r>
              <a:rPr lang="en-US" sz="2400" dirty="0" err="1" smtClean="0"/>
              <a:t>naciona</a:t>
            </a:r>
            <a:r>
              <a:rPr lang="sr-Latn-ME" sz="2400" dirty="0" smtClean="0"/>
              <a:t>l</a:t>
            </a:r>
            <a:r>
              <a:rPr lang="en-US" sz="2400" dirty="0" err="1" smtClean="0"/>
              <a:t>nog</a:t>
            </a:r>
            <a:r>
              <a:rPr lang="en-US" sz="2400" dirty="0" smtClean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, ne da bi bio </a:t>
            </a:r>
            <a:r>
              <a:rPr lang="en-US" sz="2400" dirty="0" err="1" smtClean="0"/>
              <a:t>uni</a:t>
            </a:r>
            <a:r>
              <a:rPr lang="sr-Latn-ME" sz="2400" dirty="0" smtClean="0"/>
              <a:t>š</a:t>
            </a:r>
            <a:r>
              <a:rPr lang="en-US" sz="2400" dirty="0" smtClean="0"/>
              <a:t>ten</a:t>
            </a:r>
            <a:r>
              <a:rPr lang="en-US" sz="2400" dirty="0"/>
              <a:t>, </a:t>
            </a:r>
            <a:r>
              <a:rPr lang="en-US" sz="2400" dirty="0" err="1" smtClean="0"/>
              <a:t>ve</a:t>
            </a:r>
            <a:r>
              <a:rPr lang="sr-Latn-ME" sz="2400" dirty="0" smtClean="0"/>
              <a:t>ć </a:t>
            </a:r>
            <a:r>
              <a:rPr lang="en-US" sz="2400" dirty="0" smtClean="0"/>
              <a:t>da </a:t>
            </a:r>
            <a:r>
              <a:rPr lang="en-US" sz="2400" dirty="0"/>
              <a:t>bi </a:t>
            </a:r>
            <a:r>
              <a:rPr lang="en-US" sz="2400" dirty="0" err="1"/>
              <a:t>kr</a:t>
            </a:r>
            <a:r>
              <a:rPr lang="sl-SI" sz="2400" dirty="0"/>
              <a:t>o</a:t>
            </a:r>
            <a:r>
              <a:rPr lang="en-US" sz="2400" dirty="0"/>
              <a:t>z transfer i </a:t>
            </a:r>
            <a:r>
              <a:rPr lang="en-US" sz="2400" dirty="0" err="1" smtClean="0"/>
              <a:t>usm</a:t>
            </a:r>
            <a:r>
              <a:rPr lang="sr-Latn-ME" sz="2400" dirty="0" smtClean="0"/>
              <a:t>j</a:t>
            </a:r>
            <a:r>
              <a:rPr lang="en-US" sz="2400" dirty="0" err="1" smtClean="0"/>
              <a:t>eravanje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 smtClean="0"/>
              <a:t>odre</a:t>
            </a:r>
            <a:r>
              <a:rPr lang="sr-Latn-ME" sz="2400" dirty="0" smtClean="0"/>
              <a:t>đ</a:t>
            </a:r>
            <a:r>
              <a:rPr lang="en-US" sz="2400" dirty="0" err="1" smtClean="0"/>
              <a:t>enim</a:t>
            </a:r>
            <a:r>
              <a:rPr lang="en-US" sz="2400" dirty="0" smtClean="0"/>
              <a:t> </a:t>
            </a:r>
            <a:r>
              <a:rPr lang="en-US" sz="2400" dirty="0" err="1"/>
              <a:t>pravcima</a:t>
            </a:r>
            <a:r>
              <a:rPr lang="en-US" sz="2400" dirty="0"/>
              <a:t>, u </a:t>
            </a:r>
            <a:r>
              <a:rPr lang="en-US" sz="2400" dirty="0" err="1"/>
              <a:t>zavisnosti</a:t>
            </a:r>
            <a:r>
              <a:rPr lang="en-US" sz="2400" dirty="0"/>
              <a:t> od </a:t>
            </a:r>
            <a:r>
              <a:rPr lang="en-US" sz="2400" dirty="0" err="1" smtClean="0"/>
              <a:t>teku</a:t>
            </a:r>
            <a:r>
              <a:rPr lang="sr-Latn-ME" sz="2400" dirty="0" smtClean="0"/>
              <a:t>ć</a:t>
            </a:r>
            <a:r>
              <a:rPr lang="en-US" sz="2400" dirty="0" smtClean="0"/>
              <a:t>e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 smtClean="0"/>
              <a:t>dugoro</a:t>
            </a:r>
            <a:r>
              <a:rPr lang="sr-Latn-ME" sz="2400" dirty="0" smtClean="0"/>
              <a:t>č</a:t>
            </a:r>
            <a:r>
              <a:rPr lang="en-US" sz="2400" dirty="0" smtClean="0"/>
              <a:t>ne </a:t>
            </a:r>
            <a:r>
              <a:rPr lang="en-US" sz="2400" dirty="0" err="1"/>
              <a:t>ekonomske</a:t>
            </a:r>
            <a:r>
              <a:rPr lang="en-US" sz="2400" dirty="0"/>
              <a:t> (</a:t>
            </a:r>
            <a:r>
              <a:rPr lang="en-US" sz="2400" dirty="0" err="1"/>
              <a:t>razvojne</a:t>
            </a:r>
            <a:r>
              <a:rPr lang="en-US" sz="2400" dirty="0"/>
              <a:t>) </a:t>
            </a:r>
            <a:r>
              <a:rPr lang="en-US" sz="2400" dirty="0" err="1"/>
              <a:t>politike</a:t>
            </a:r>
            <a:r>
              <a:rPr lang="en-US" sz="2400" dirty="0"/>
              <a:t>, </a:t>
            </a:r>
            <a:r>
              <a:rPr lang="en-US" sz="2400" dirty="0" err="1"/>
              <a:t>dao</a:t>
            </a:r>
            <a:r>
              <a:rPr lang="en-US" sz="2400" dirty="0"/>
              <a:t> </a:t>
            </a:r>
            <a:r>
              <a:rPr lang="en-US" sz="2400" dirty="0" err="1"/>
              <a:t>optimalne</a:t>
            </a:r>
            <a:r>
              <a:rPr lang="en-US" sz="2400" dirty="0"/>
              <a:t> </a:t>
            </a:r>
            <a:r>
              <a:rPr lang="en-US" sz="2400" dirty="0" err="1"/>
              <a:t>ekonomske</a:t>
            </a:r>
            <a:r>
              <a:rPr lang="en-US" sz="2400" dirty="0"/>
              <a:t> i </a:t>
            </a:r>
            <a:r>
              <a:rPr lang="en-US" sz="2400" dirty="0" err="1" smtClean="0"/>
              <a:t>socijalnopoliti</a:t>
            </a:r>
            <a:r>
              <a:rPr lang="sr-Latn-ME" sz="2400" dirty="0" smtClean="0"/>
              <a:t>č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/>
              <a:t>efekte</a:t>
            </a:r>
            <a:r>
              <a:rPr lang="en-US" sz="2400" dirty="0"/>
              <a:t>. </a:t>
            </a:r>
            <a:endParaRPr lang="sr-Latn-ME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Naj</a:t>
            </a:r>
            <a:r>
              <a:rPr lang="sr-Latn-ME" sz="2400" dirty="0" smtClean="0"/>
              <a:t>č</a:t>
            </a:r>
            <a:r>
              <a:rPr lang="en-US" sz="2400" dirty="0" smtClean="0"/>
              <a:t>e</a:t>
            </a:r>
            <a:r>
              <a:rPr lang="sr-Latn-ME" sz="2400" dirty="0" smtClean="0"/>
              <a:t>šć</a:t>
            </a:r>
            <a:r>
              <a:rPr lang="en-US" sz="2400" dirty="0" smtClean="0"/>
              <a:t>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ovde</a:t>
            </a:r>
            <a:r>
              <a:rPr lang="en-US" sz="2400" dirty="0"/>
              <a:t> </a:t>
            </a:r>
            <a:r>
              <a:rPr lang="en-US" sz="2400" dirty="0" err="1"/>
              <a:t>prisutni</a:t>
            </a:r>
            <a:r>
              <a:rPr lang="en-US" sz="2400" dirty="0"/>
              <a:t> </a:t>
            </a:r>
            <a:r>
              <a:rPr lang="en-US" sz="2400" dirty="0" err="1"/>
              <a:t>brojni</a:t>
            </a:r>
            <a:r>
              <a:rPr lang="en-US" sz="2400" dirty="0"/>
              <a:t> </a:t>
            </a:r>
            <a:r>
              <a:rPr lang="en-US" sz="2400" dirty="0" err="1"/>
              <a:t>efekti</a:t>
            </a:r>
            <a:r>
              <a:rPr lang="en-US" sz="2400" dirty="0"/>
              <a:t> </a:t>
            </a:r>
            <a:r>
              <a:rPr lang="en-US" sz="2400" dirty="0" err="1" smtClean="0"/>
              <a:t>multiplikuju</a:t>
            </a:r>
            <a:r>
              <a:rPr lang="sl-SI" sz="2400" dirty="0"/>
              <a:t>ć</a:t>
            </a:r>
            <a:r>
              <a:rPr lang="en-US" sz="2400" dirty="0" err="1" smtClean="0"/>
              <a:t>eg</a:t>
            </a:r>
            <a:r>
              <a:rPr lang="en-US" sz="2400" dirty="0" smtClean="0"/>
              <a:t> </a:t>
            </a:r>
            <a:r>
              <a:rPr lang="en-US" sz="2400" dirty="0" err="1"/>
              <a:t>karaktera</a:t>
            </a:r>
            <a:r>
              <a:rPr lang="en-US" sz="2400" dirty="0"/>
              <a:t>, s </a:t>
            </a:r>
            <a:r>
              <a:rPr lang="en-US" sz="2400" dirty="0" err="1"/>
              <a:t>nizom</a:t>
            </a:r>
            <a:r>
              <a:rPr lang="en-US" sz="2400" dirty="0"/>
              <a:t> </a:t>
            </a:r>
            <a:r>
              <a:rPr lang="en-US" sz="2400" dirty="0" err="1"/>
              <a:t>ostal</a:t>
            </a:r>
            <a:r>
              <a:rPr lang="sl-SI" sz="2400" dirty="0"/>
              <a:t>i</a:t>
            </a:r>
            <a:r>
              <a:rPr lang="en-US" sz="2400" dirty="0"/>
              <a:t>h ,</a:t>
            </a:r>
            <a:r>
              <a:rPr lang="en-US" sz="2400" dirty="0" err="1"/>
              <a:t>sporednih</a:t>
            </a:r>
            <a:r>
              <a:rPr lang="en-US" sz="2400" dirty="0"/>
              <a:t>" </a:t>
            </a:r>
            <a:r>
              <a:rPr lang="en-US" sz="2400" dirty="0" err="1"/>
              <a:t>delovanja</a:t>
            </a:r>
            <a:r>
              <a:rPr lang="en-US" sz="2400" dirty="0"/>
              <a:t> u </a:t>
            </a:r>
            <a:r>
              <a:rPr lang="en-US" sz="2400" dirty="0" err="1"/>
              <a:t>privredi</a:t>
            </a:r>
            <a:r>
              <a:rPr lang="en-US" sz="2400" dirty="0"/>
              <a:t>.</a:t>
            </a:r>
            <a:endParaRPr lang="sl-SI" sz="24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6482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Detalji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2013. </a:t>
            </a:r>
            <a:r>
              <a:rPr lang="en-US" dirty="0" err="1"/>
              <a:t>godinu</a:t>
            </a:r>
            <a:r>
              <a:rPr lang="en-US" dirty="0"/>
              <a:t> (</a:t>
            </a:r>
            <a:r>
              <a:rPr lang="en-US" dirty="0" err="1"/>
              <a:t>procenti</a:t>
            </a:r>
            <a:r>
              <a:rPr lang="en-US" dirty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/>
              <a:t>pojedinačnih</a:t>
            </a:r>
            <a:r>
              <a:rPr lang="en-US" dirty="0"/>
              <a:t> </a:t>
            </a:r>
            <a:r>
              <a:rPr lang="en-US" dirty="0" err="1"/>
              <a:t>stavki</a:t>
            </a:r>
            <a:r>
              <a:rPr lang="en-US" dirty="0"/>
              <a:t> u </a:t>
            </a:r>
            <a:r>
              <a:rPr lang="en-US" dirty="0" err="1"/>
              <a:t>javnim</a:t>
            </a:r>
            <a:r>
              <a:rPr lang="en-US" dirty="0"/>
              <a:t> </a:t>
            </a:r>
            <a:r>
              <a:rPr lang="en-US" dirty="0" err="1"/>
              <a:t>rashodima</a:t>
            </a:r>
            <a:r>
              <a:rPr lang="en-US" dirty="0"/>
              <a:t>):</a:t>
            </a:r>
          </a:p>
          <a:p>
            <a:pPr marL="0" lvl="0" indent="0">
              <a:buNone/>
            </a:pPr>
            <a:r>
              <a:rPr lang="en-US" dirty="0" err="1"/>
              <a:t>socijalna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– 40,2%</a:t>
            </a:r>
          </a:p>
          <a:p>
            <a:pPr marL="0" lvl="0" indent="0">
              <a:buNone/>
            </a:pPr>
            <a:r>
              <a:rPr lang="en-US" dirty="0" err="1"/>
              <a:t>zdravstvo</a:t>
            </a:r>
            <a:r>
              <a:rPr lang="en-US" dirty="0"/>
              <a:t> – 14,8%</a:t>
            </a:r>
          </a:p>
          <a:p>
            <a:pPr marL="0" lvl="0" indent="0">
              <a:buNone/>
            </a:pP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– 8,8 </a:t>
            </a:r>
            <a:r>
              <a:rPr lang="en-US" dirty="0" err="1"/>
              <a:t>odsto</a:t>
            </a:r>
            <a:endParaRPr lang="en-US" dirty="0"/>
          </a:p>
          <a:p>
            <a:pPr marL="0" lvl="0" indent="0">
              <a:buNone/>
            </a:pPr>
            <a:r>
              <a:rPr lang="en-US" dirty="0" err="1"/>
              <a:t>javni</a:t>
            </a:r>
            <a:r>
              <a:rPr lang="en-US" dirty="0"/>
              <a:t> red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bezb</a:t>
            </a:r>
            <a:r>
              <a:rPr lang="sr-Latn-ME" dirty="0" smtClean="0"/>
              <a:t>ij</a:t>
            </a:r>
            <a:r>
              <a:rPr lang="en-US" dirty="0" err="1" smtClean="0"/>
              <a:t>ednost</a:t>
            </a:r>
            <a:r>
              <a:rPr lang="en-US" dirty="0" smtClean="0"/>
              <a:t> </a:t>
            </a:r>
            <a:r>
              <a:rPr lang="en-US" dirty="0"/>
              <a:t>– 3,7%</a:t>
            </a:r>
          </a:p>
          <a:p>
            <a:pPr marL="0" lvl="0" indent="0">
              <a:buNone/>
            </a:pPr>
            <a:r>
              <a:rPr lang="en-US" dirty="0" err="1"/>
              <a:t>odbrana</a:t>
            </a:r>
            <a:r>
              <a:rPr lang="en-US" dirty="0"/>
              <a:t> – 2,9%</a:t>
            </a:r>
          </a:p>
          <a:p>
            <a:pPr marL="0" lvl="0" indent="0">
              <a:buNone/>
            </a:pPr>
            <a:r>
              <a:rPr lang="en-US" dirty="0" err="1"/>
              <a:t>rekreacija</a:t>
            </a:r>
            <a:r>
              <a:rPr lang="en-US" dirty="0"/>
              <a:t>, </a:t>
            </a:r>
            <a:r>
              <a:rPr lang="en-US" dirty="0" err="1"/>
              <a:t>kultura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religija</a:t>
            </a:r>
            <a:r>
              <a:rPr lang="en-US" dirty="0"/>
              <a:t> – 2,2%</a:t>
            </a:r>
          </a:p>
          <a:p>
            <a:pPr marL="0" lvl="0" indent="0">
              <a:buNone/>
            </a:pP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– 1,7%</a:t>
            </a:r>
          </a:p>
          <a:p>
            <a:pPr marL="0" lvl="0" indent="0">
              <a:buNone/>
            </a:pPr>
            <a:r>
              <a:rPr lang="en-US" dirty="0" err="1"/>
              <a:t>stanovanje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 – 1,4%.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48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Najveći</a:t>
            </a:r>
            <a:r>
              <a:rPr lang="en-US" dirty="0" smtClean="0"/>
              <a:t> </a:t>
            </a:r>
            <a:r>
              <a:rPr lang="en-US" dirty="0"/>
              <a:t>pad </a:t>
            </a:r>
            <a:r>
              <a:rPr lang="en-US" dirty="0" err="1"/>
              <a:t>rashoda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prethodni</a:t>
            </a:r>
            <a:r>
              <a:rPr lang="en-US" dirty="0"/>
              <a:t> period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nabrojane</a:t>
            </a:r>
            <a:r>
              <a:rPr lang="en-US" dirty="0"/>
              <a:t> </a:t>
            </a:r>
            <a:r>
              <a:rPr lang="en-US" dirty="0" err="1"/>
              <a:t>stavke</a:t>
            </a:r>
            <a:r>
              <a:rPr lang="en-US" dirty="0"/>
              <a:t> </a:t>
            </a:r>
            <a:r>
              <a:rPr lang="en-US" dirty="0" err="1"/>
              <a:t>zabeležile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Grčka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Slovenija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Preko</a:t>
            </a:r>
            <a:r>
              <a:rPr lang="en-US" dirty="0"/>
              <a:t> 50 </a:t>
            </a:r>
            <a:r>
              <a:rPr lang="en-US" dirty="0" err="1"/>
              <a:t>odsto</a:t>
            </a:r>
            <a:r>
              <a:rPr lang="en-US" dirty="0"/>
              <a:t> BDP-a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EU, a </a:t>
            </a:r>
            <a:r>
              <a:rPr lang="en-US" dirty="0" err="1"/>
              <a:t>najviše</a:t>
            </a:r>
            <a:r>
              <a:rPr lang="en-US" dirty="0"/>
              <a:t>:</a:t>
            </a:r>
          </a:p>
          <a:p>
            <a:pPr marL="0" lvl="0" indent="0">
              <a:buNone/>
            </a:pPr>
            <a:r>
              <a:rPr lang="en-US" dirty="0" err="1"/>
              <a:t>Finska</a:t>
            </a:r>
            <a:r>
              <a:rPr lang="en-US" dirty="0"/>
              <a:t> – 58%</a:t>
            </a:r>
          </a:p>
          <a:p>
            <a:pPr marL="0" lvl="0" indent="0">
              <a:buNone/>
            </a:pPr>
            <a:r>
              <a:rPr lang="en-US" dirty="0" err="1"/>
              <a:t>Francuska</a:t>
            </a:r>
            <a:r>
              <a:rPr lang="en-US" dirty="0"/>
              <a:t> – 57,2%</a:t>
            </a:r>
          </a:p>
          <a:p>
            <a:pPr marL="0" lvl="0" indent="0">
              <a:buNone/>
            </a:pPr>
            <a:r>
              <a:rPr lang="en-US" dirty="0" err="1"/>
              <a:t>Danska</a:t>
            </a:r>
            <a:r>
              <a:rPr lang="en-US" dirty="0"/>
              <a:t> – 57%.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24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Najmanje</a:t>
            </a:r>
            <a:r>
              <a:rPr lang="en-US" dirty="0"/>
              <a:t>, </a:t>
            </a:r>
            <a:r>
              <a:rPr lang="en-US" dirty="0" err="1"/>
              <a:t>ispod</a:t>
            </a:r>
            <a:r>
              <a:rPr lang="en-US" dirty="0"/>
              <a:t> 40% BDP-a, u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svrhe</a:t>
            </a:r>
            <a:r>
              <a:rPr lang="en-US" dirty="0"/>
              <a:t> </a:t>
            </a:r>
            <a:r>
              <a:rPr lang="en-US" dirty="0" err="1"/>
              <a:t>troši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:</a:t>
            </a:r>
          </a:p>
          <a:p>
            <a:pPr marL="0" lvl="0" indent="0">
              <a:buNone/>
            </a:pPr>
            <a:r>
              <a:rPr lang="en-US" dirty="0" err="1"/>
              <a:t>Bugarska</a:t>
            </a:r>
            <a:r>
              <a:rPr lang="en-US" dirty="0"/>
              <a:t> – 39,2%</a:t>
            </a:r>
          </a:p>
          <a:p>
            <a:pPr marL="0" lvl="0" indent="0">
              <a:buNone/>
            </a:pPr>
            <a:r>
              <a:rPr lang="en-US" dirty="0" err="1"/>
              <a:t>Irska</a:t>
            </a:r>
            <a:r>
              <a:rPr lang="en-US" dirty="0"/>
              <a:t> – 39%</a:t>
            </a:r>
          </a:p>
          <a:p>
            <a:pPr marL="0" lvl="0" indent="0">
              <a:buNone/>
            </a:pPr>
            <a:r>
              <a:rPr lang="en-US" dirty="0" err="1"/>
              <a:t>Estonija</a:t>
            </a:r>
            <a:r>
              <a:rPr lang="en-US" dirty="0"/>
              <a:t> – 38,8%</a:t>
            </a:r>
          </a:p>
          <a:p>
            <a:pPr marL="0" lvl="0" indent="0">
              <a:buNone/>
            </a:pPr>
            <a:r>
              <a:rPr lang="en-US" dirty="0" err="1"/>
              <a:t>Letonija</a:t>
            </a:r>
            <a:r>
              <a:rPr lang="en-US" dirty="0"/>
              <a:t> – 36,9%</a:t>
            </a:r>
          </a:p>
          <a:p>
            <a:pPr marL="0" lvl="0" indent="0">
              <a:buNone/>
            </a:pPr>
            <a:r>
              <a:rPr lang="en-US" dirty="0" err="1"/>
              <a:t>Rumunija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Litvanija</a:t>
            </a:r>
            <a:r>
              <a:rPr lang="en-US" dirty="0"/>
              <a:t> – 34,9%.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37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b="1" dirty="0" err="1"/>
              <a:t>Socijalna</a:t>
            </a:r>
            <a:r>
              <a:rPr lang="en-US" b="1" dirty="0"/>
              <a:t> </a:t>
            </a:r>
            <a:r>
              <a:rPr lang="en-US" b="1" dirty="0" err="1"/>
              <a:t>zaštita</a:t>
            </a:r>
            <a:r>
              <a:rPr lang="en-US" b="1" dirty="0"/>
              <a:t> u </a:t>
            </a:r>
            <a:r>
              <a:rPr lang="en-US" b="1" dirty="0" err="1"/>
              <a:t>zemljama</a:t>
            </a:r>
            <a:r>
              <a:rPr lang="en-US" b="1" dirty="0"/>
              <a:t>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zemljama</a:t>
            </a:r>
            <a:r>
              <a:rPr lang="en-US" dirty="0"/>
              <a:t> </a:t>
            </a:r>
            <a:r>
              <a:rPr lang="en-US" dirty="0" err="1"/>
              <a:t>članicama</a:t>
            </a:r>
            <a:r>
              <a:rPr lang="en-US" dirty="0"/>
              <a:t> </a:t>
            </a:r>
            <a:r>
              <a:rPr lang="en-US" dirty="0" err="1"/>
              <a:t>Evropske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 </a:t>
            </a:r>
            <a:r>
              <a:rPr lang="en-US" dirty="0" err="1"/>
              <a:t>socijalna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 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najveću</a:t>
            </a:r>
            <a:r>
              <a:rPr lang="en-US" dirty="0"/>
              <a:t> </a:t>
            </a:r>
            <a:r>
              <a:rPr lang="en-US" dirty="0" err="1"/>
              <a:t>stavku</a:t>
            </a:r>
            <a:r>
              <a:rPr lang="en-US" dirty="0"/>
              <a:t> </a:t>
            </a:r>
            <a:r>
              <a:rPr lang="en-US" dirty="0" err="1"/>
              <a:t>izdavanja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budžeta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kreće</a:t>
            </a:r>
            <a:r>
              <a:rPr lang="en-US" dirty="0"/>
              <a:t> se od 28,6 </a:t>
            </a:r>
            <a:r>
              <a:rPr lang="en-US" dirty="0" err="1"/>
              <a:t>odsto</a:t>
            </a:r>
            <a:r>
              <a:rPr lang="en-US" dirty="0"/>
              <a:t> BDP-a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Kipru</a:t>
            </a:r>
            <a:r>
              <a:rPr lang="en-US" dirty="0"/>
              <a:t>, do 44,4 </a:t>
            </a:r>
            <a:r>
              <a:rPr lang="en-US" dirty="0" err="1"/>
              <a:t>odsto</a:t>
            </a:r>
            <a:r>
              <a:rPr lang="en-US" dirty="0"/>
              <a:t> BDP-a u </a:t>
            </a:r>
            <a:r>
              <a:rPr lang="en-US" dirty="0" err="1"/>
              <a:t>Luksemburgu</a:t>
            </a:r>
            <a:r>
              <a:rPr lang="en-US" dirty="0"/>
              <a:t>. </a:t>
            </a:r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EU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socijalnu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 </a:t>
            </a:r>
            <a:r>
              <a:rPr lang="en-US" dirty="0" err="1"/>
              <a:t>izdvaja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40 </a:t>
            </a:r>
            <a:r>
              <a:rPr lang="en-US" dirty="0" err="1"/>
              <a:t>odsto</a:t>
            </a:r>
            <a:r>
              <a:rPr lang="en-US" dirty="0"/>
              <a:t> BDP-a.</a:t>
            </a:r>
          </a:p>
          <a:p>
            <a:pPr marL="0" indent="0" algn="just">
              <a:buNone/>
            </a:pPr>
            <a:r>
              <a:rPr lang="en-US" dirty="0" err="1"/>
              <a:t>Socijalna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razdvojiti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devet</a:t>
            </a:r>
            <a:r>
              <a:rPr lang="en-US" dirty="0"/>
              <a:t> </a:t>
            </a:r>
            <a:r>
              <a:rPr lang="en-US" dirty="0" err="1"/>
              <a:t>podgrupa</a:t>
            </a:r>
            <a:r>
              <a:rPr lang="en-US" dirty="0"/>
              <a:t>. </a:t>
            </a:r>
            <a:r>
              <a:rPr lang="en-US" dirty="0" err="1"/>
              <a:t>Podgrupa</a:t>
            </a:r>
            <a:r>
              <a:rPr lang="en-US" dirty="0"/>
              <a:t> “</a:t>
            </a:r>
            <a:r>
              <a:rPr lang="en-US" dirty="0" err="1"/>
              <a:t>stariji</a:t>
            </a:r>
            <a:r>
              <a:rPr lang="en-US" dirty="0"/>
              <a:t>” (old age),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 </a:t>
            </a:r>
            <a:r>
              <a:rPr lang="en-US" dirty="0" err="1"/>
              <a:t>penzije</a:t>
            </a:r>
            <a:r>
              <a:rPr lang="en-US" dirty="0"/>
              <a:t>,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i</a:t>
            </a:r>
            <a:r>
              <a:rPr lang="en-US" dirty="0" smtClean="0"/>
              <a:t>o </a:t>
            </a:r>
            <a:r>
              <a:rPr lang="en-US" dirty="0" err="1"/>
              <a:t>socijalnih</a:t>
            </a:r>
            <a:r>
              <a:rPr lang="en-US" dirty="0"/>
              <a:t> </a:t>
            </a:r>
            <a:r>
              <a:rPr lang="en-US" dirty="0" err="1"/>
              <a:t>izdataka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članicama</a:t>
            </a:r>
            <a:r>
              <a:rPr lang="en-US" dirty="0"/>
              <a:t> EU.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510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četvrtine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rashoda</a:t>
            </a:r>
            <a:r>
              <a:rPr lang="en-US" dirty="0"/>
              <a:t> u 2013. </a:t>
            </a:r>
            <a:r>
              <a:rPr lang="en-US" dirty="0" err="1"/>
              <a:t>godini</a:t>
            </a:r>
            <a:r>
              <a:rPr lang="en-US" dirty="0"/>
              <a:t> </a:t>
            </a:r>
            <a:r>
              <a:rPr lang="en-US" dirty="0" err="1"/>
              <a:t>izdvajano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najstarije</a:t>
            </a:r>
            <a:r>
              <a:rPr lang="en-US" dirty="0"/>
              <a:t> u pet </a:t>
            </a:r>
            <a:r>
              <a:rPr lang="en-US" dirty="0" err="1"/>
              <a:t>zemalja</a:t>
            </a:r>
            <a:r>
              <a:rPr lang="en-US" dirty="0"/>
              <a:t>:</a:t>
            </a:r>
          </a:p>
          <a:p>
            <a:pPr marL="0" lvl="0" indent="0">
              <a:buNone/>
            </a:pPr>
            <a:r>
              <a:rPr lang="en-US" dirty="0" err="1"/>
              <a:t>Italija</a:t>
            </a:r>
            <a:r>
              <a:rPr lang="en-US" dirty="0"/>
              <a:t> – 27,6%</a:t>
            </a:r>
          </a:p>
          <a:p>
            <a:pPr marL="0" lvl="0" indent="0">
              <a:buNone/>
            </a:pPr>
            <a:r>
              <a:rPr lang="en-US" dirty="0" err="1"/>
              <a:t>Bugarska</a:t>
            </a:r>
            <a:r>
              <a:rPr lang="en-US" dirty="0"/>
              <a:t> – 25,9%</a:t>
            </a:r>
          </a:p>
          <a:p>
            <a:pPr marL="0" lvl="0" indent="0">
              <a:buNone/>
            </a:pPr>
            <a:r>
              <a:rPr lang="en-US" dirty="0" err="1"/>
              <a:t>Luksemburg</a:t>
            </a:r>
            <a:r>
              <a:rPr lang="en-US" dirty="0"/>
              <a:t> – 25,8 %</a:t>
            </a:r>
          </a:p>
          <a:p>
            <a:pPr marL="0" lvl="0" indent="0">
              <a:buNone/>
            </a:pPr>
            <a:r>
              <a:rPr lang="en-US" dirty="0" err="1"/>
              <a:t>Austrija</a:t>
            </a:r>
            <a:r>
              <a:rPr lang="en-US" dirty="0"/>
              <a:t> – 25,3%</a:t>
            </a:r>
          </a:p>
          <a:p>
            <a:pPr marL="0" lvl="0" indent="0">
              <a:buNone/>
            </a:pPr>
            <a:r>
              <a:rPr lang="en-US" dirty="0" err="1"/>
              <a:t>Rumunija</a:t>
            </a:r>
            <a:r>
              <a:rPr lang="en-US" dirty="0"/>
              <a:t> – 25,1%.</a:t>
            </a:r>
          </a:p>
        </p:txBody>
      </p:sp>
    </p:spTree>
    <p:extLst>
      <p:ext uri="{BB962C8B-B14F-4D97-AF65-F5344CB8AC3E}">
        <p14:creationId xmlns:p14="http://schemas.microsoft.com/office/powerpoint/2010/main" val="3532762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err="1"/>
              <a:t>Socijalna</a:t>
            </a:r>
            <a:r>
              <a:rPr lang="en-US" sz="3600" dirty="0"/>
              <a:t> </a:t>
            </a:r>
            <a:r>
              <a:rPr lang="en-US" sz="3600" dirty="0" err="1"/>
              <a:t>zaštita</a:t>
            </a:r>
            <a:r>
              <a:rPr lang="en-US" sz="3600" dirty="0"/>
              <a:t> </a:t>
            </a:r>
            <a:r>
              <a:rPr lang="en-US" sz="3600" dirty="0" err="1"/>
              <a:t>najstarijih</a:t>
            </a:r>
            <a:r>
              <a:rPr lang="en-US" sz="3600" dirty="0"/>
              <a:t> </a:t>
            </a:r>
            <a:r>
              <a:rPr lang="en-US" sz="3600" dirty="0" err="1"/>
              <a:t>čini</a:t>
            </a:r>
            <a:r>
              <a:rPr lang="en-US" sz="3600" dirty="0"/>
              <a:t> 21,4 </a:t>
            </a:r>
            <a:r>
              <a:rPr lang="en-US" sz="3600" dirty="0" err="1"/>
              <a:t>odsto</a:t>
            </a:r>
            <a:r>
              <a:rPr lang="en-US" sz="3600" dirty="0"/>
              <a:t> </a:t>
            </a:r>
            <a:r>
              <a:rPr lang="en-US" sz="3600" dirty="0" err="1"/>
              <a:t>rashoda</a:t>
            </a:r>
            <a:r>
              <a:rPr lang="en-US" sz="3600" dirty="0"/>
              <a:t> </a:t>
            </a:r>
            <a:r>
              <a:rPr lang="en-US" sz="3600" dirty="0" err="1"/>
              <a:t>vlada</a:t>
            </a:r>
            <a:r>
              <a:rPr lang="en-US" sz="3600" dirty="0"/>
              <a:t> u </a:t>
            </a:r>
            <a:r>
              <a:rPr lang="en-US" sz="3600" dirty="0" err="1"/>
              <a:t>Evropskoj</a:t>
            </a:r>
            <a:r>
              <a:rPr lang="en-US" sz="3600" dirty="0"/>
              <a:t> </a:t>
            </a:r>
            <a:r>
              <a:rPr lang="en-US" sz="3600" dirty="0" err="1"/>
              <a:t>uniji</a:t>
            </a:r>
            <a:r>
              <a:rPr lang="en-US" sz="3600" dirty="0"/>
              <a:t>, </a:t>
            </a:r>
            <a:r>
              <a:rPr lang="en-US" sz="3600" dirty="0" err="1"/>
              <a:t>odnosno</a:t>
            </a:r>
            <a:r>
              <a:rPr lang="en-US" sz="3600" dirty="0"/>
              <a:t> 22 </a:t>
            </a:r>
            <a:r>
              <a:rPr lang="en-US" sz="3600" dirty="0" err="1"/>
              <a:t>odsto</a:t>
            </a:r>
            <a:r>
              <a:rPr lang="en-US" sz="3600" dirty="0"/>
              <a:t> </a:t>
            </a:r>
            <a:r>
              <a:rPr lang="en-US" sz="3600" dirty="0" err="1"/>
              <a:t>potrošnje</a:t>
            </a:r>
            <a:r>
              <a:rPr lang="en-US" sz="3600" dirty="0"/>
              <a:t> u </a:t>
            </a:r>
            <a:r>
              <a:rPr lang="en-US" sz="3600" dirty="0" err="1"/>
              <a:t>zemljama</a:t>
            </a:r>
            <a:r>
              <a:rPr lang="en-US" sz="3600" dirty="0"/>
              <a:t> </a:t>
            </a:r>
            <a:r>
              <a:rPr lang="en-US" sz="3600" dirty="0" err="1"/>
              <a:t>članicama</a:t>
            </a:r>
            <a:r>
              <a:rPr lang="en-US" sz="3600" dirty="0"/>
              <a:t> </a:t>
            </a:r>
            <a:r>
              <a:rPr lang="en-US" sz="3600" dirty="0" err="1"/>
              <a:t>evrozone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dirty="0" err="1"/>
              <a:t>Podgrupa</a:t>
            </a:r>
            <a:r>
              <a:rPr lang="en-US" sz="3600" dirty="0"/>
              <a:t> “</a:t>
            </a:r>
            <a:r>
              <a:rPr lang="en-US" sz="3600" dirty="0" err="1"/>
              <a:t>bolesti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invalidnost</a:t>
            </a:r>
            <a:r>
              <a:rPr lang="en-US" sz="3600" dirty="0"/>
              <a:t>” (sickness and disability) </a:t>
            </a:r>
            <a:r>
              <a:rPr lang="en-US" sz="3600" dirty="0" err="1"/>
              <a:t>značajna</a:t>
            </a:r>
            <a:r>
              <a:rPr lang="en-US" sz="3600" dirty="0"/>
              <a:t> je u tri </a:t>
            </a:r>
            <a:r>
              <a:rPr lang="en-US" sz="3600" dirty="0" err="1"/>
              <a:t>zemlje</a:t>
            </a:r>
            <a:r>
              <a:rPr lang="en-US" sz="3600" dirty="0"/>
              <a:t> EU </a:t>
            </a:r>
            <a:r>
              <a:rPr lang="en-US" sz="3600" dirty="0" err="1"/>
              <a:t>sa</a:t>
            </a:r>
            <a:r>
              <a:rPr lang="en-US" sz="3600" dirty="0"/>
              <a:t> </a:t>
            </a:r>
            <a:r>
              <a:rPr lang="en-US" sz="3600" dirty="0" err="1" smtClean="0"/>
              <a:t>sl</a:t>
            </a:r>
            <a:r>
              <a:rPr lang="sr-Latn-ME" sz="3600" dirty="0" smtClean="0"/>
              <a:t>ij</a:t>
            </a:r>
            <a:r>
              <a:rPr lang="en-US" sz="3600" dirty="0" err="1" smtClean="0"/>
              <a:t>edećim</a:t>
            </a:r>
            <a:r>
              <a:rPr lang="en-US" sz="3600" dirty="0" smtClean="0"/>
              <a:t> </a:t>
            </a:r>
            <a:r>
              <a:rPr lang="en-US" sz="3600" dirty="0" err="1"/>
              <a:t>procentima</a:t>
            </a:r>
            <a:r>
              <a:rPr lang="en-US" sz="3600" dirty="0"/>
              <a:t> u </a:t>
            </a:r>
            <a:r>
              <a:rPr lang="en-US" sz="3600" dirty="0" err="1"/>
              <a:t>vladinim</a:t>
            </a:r>
            <a:r>
              <a:rPr lang="en-US" sz="3600" dirty="0"/>
              <a:t> </a:t>
            </a:r>
            <a:r>
              <a:rPr lang="en-US" sz="3600" dirty="0" err="1"/>
              <a:t>rashodima</a:t>
            </a:r>
            <a:r>
              <a:rPr lang="en-US" sz="3600" dirty="0"/>
              <a:t>:</a:t>
            </a:r>
          </a:p>
          <a:p>
            <a:pPr marL="0" lvl="0" indent="0">
              <a:buNone/>
            </a:pPr>
            <a:r>
              <a:rPr lang="en-US" sz="3600" dirty="0" err="1"/>
              <a:t>Holandija</a:t>
            </a:r>
            <a:r>
              <a:rPr lang="en-US" sz="3600" dirty="0"/>
              <a:t> – 10,1%</a:t>
            </a:r>
          </a:p>
          <a:p>
            <a:pPr marL="0" lvl="0" indent="0">
              <a:buNone/>
            </a:pPr>
            <a:r>
              <a:rPr lang="en-US" sz="3600" dirty="0" err="1"/>
              <a:t>Hrvatska</a:t>
            </a:r>
            <a:r>
              <a:rPr lang="en-US" sz="3600" dirty="0"/>
              <a:t> – 9,5%</a:t>
            </a:r>
          </a:p>
          <a:p>
            <a:pPr marL="0" lvl="0" indent="0">
              <a:buNone/>
            </a:pPr>
            <a:r>
              <a:rPr lang="en-US" sz="3600" dirty="0" err="1"/>
              <a:t>Danska</a:t>
            </a:r>
            <a:r>
              <a:rPr lang="en-US" sz="3600" dirty="0"/>
              <a:t> – 9%.</a:t>
            </a:r>
          </a:p>
          <a:p>
            <a:pPr marL="0" indent="0">
              <a:buNone/>
            </a:pPr>
            <a:r>
              <a:rPr lang="en-US" sz="3600" dirty="0" err="1"/>
              <a:t>Podrugrupa</a:t>
            </a:r>
            <a:r>
              <a:rPr lang="en-US" sz="3600" dirty="0"/>
              <a:t> “</a:t>
            </a:r>
            <a:r>
              <a:rPr lang="en-US" sz="3600" dirty="0" err="1"/>
              <a:t>porodica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deca</a:t>
            </a:r>
            <a:r>
              <a:rPr lang="en-US" sz="3600" dirty="0"/>
              <a:t>” (family and children) </a:t>
            </a:r>
            <a:r>
              <a:rPr lang="en-US" sz="3600" dirty="0" err="1"/>
              <a:t>najviše</a:t>
            </a:r>
            <a:r>
              <a:rPr lang="en-US" sz="3600" dirty="0"/>
              <a:t> BDP-a </a:t>
            </a:r>
            <a:r>
              <a:rPr lang="en-US" sz="3600" dirty="0" err="1"/>
              <a:t>dobija</a:t>
            </a:r>
            <a:r>
              <a:rPr lang="en-US" sz="3600" dirty="0"/>
              <a:t> u </a:t>
            </a:r>
            <a:r>
              <a:rPr lang="en-US" sz="3600" dirty="0" err="1"/>
              <a:t>Danskoj</a:t>
            </a:r>
            <a:r>
              <a:rPr lang="en-US" sz="3600" dirty="0"/>
              <a:t> (8,8%)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Luksemburgu</a:t>
            </a:r>
            <a:r>
              <a:rPr lang="en-US" sz="3600" dirty="0"/>
              <a:t> (8%).</a:t>
            </a:r>
          </a:p>
          <a:p>
            <a:pPr marL="0" indent="0">
              <a:buNone/>
            </a:pPr>
            <a:r>
              <a:rPr lang="en-US" sz="3600" dirty="0" err="1"/>
              <a:t>Podgrupa</a:t>
            </a:r>
            <a:r>
              <a:rPr lang="en-US" sz="3600" dirty="0"/>
              <a:t> </a:t>
            </a:r>
            <a:r>
              <a:rPr lang="en-US" sz="3600" dirty="0" err="1"/>
              <a:t>za</a:t>
            </a:r>
            <a:r>
              <a:rPr lang="en-US" sz="3600" dirty="0"/>
              <a:t> </a:t>
            </a:r>
            <a:r>
              <a:rPr lang="en-US" sz="3600" dirty="0" err="1"/>
              <a:t>nezaposlene</a:t>
            </a:r>
            <a:r>
              <a:rPr lang="en-US" sz="3600" dirty="0"/>
              <a:t> </a:t>
            </a:r>
            <a:r>
              <a:rPr lang="en-US" sz="3600" dirty="0" err="1"/>
              <a:t>najviše</a:t>
            </a:r>
            <a:r>
              <a:rPr lang="en-US" sz="3600" dirty="0"/>
              <a:t> </a:t>
            </a:r>
            <a:r>
              <a:rPr lang="en-US" sz="3600" dirty="0" err="1"/>
              <a:t>dobija</a:t>
            </a:r>
            <a:r>
              <a:rPr lang="en-US" sz="3600" dirty="0"/>
              <a:t> u </a:t>
            </a:r>
            <a:r>
              <a:rPr lang="en-US" sz="3600" dirty="0" err="1"/>
              <a:t>Irskoj</a:t>
            </a:r>
            <a:r>
              <a:rPr lang="en-US" sz="3600" dirty="0"/>
              <a:t> (7,6%), </a:t>
            </a:r>
            <a:r>
              <a:rPr lang="en-US" sz="3600" dirty="0" err="1"/>
              <a:t>Španiji</a:t>
            </a:r>
            <a:r>
              <a:rPr lang="en-US" sz="3600" dirty="0"/>
              <a:t> (6,7%), </a:t>
            </a:r>
            <a:r>
              <a:rPr lang="en-US" sz="3600" dirty="0" err="1"/>
              <a:t>Danskoj</a:t>
            </a:r>
            <a:r>
              <a:rPr lang="en-US" sz="3600" dirty="0"/>
              <a:t> (5,9%),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jednako</a:t>
            </a:r>
            <a:r>
              <a:rPr lang="en-US" sz="3600" dirty="0"/>
              <a:t> u </a:t>
            </a:r>
            <a:r>
              <a:rPr lang="en-US" sz="3600" dirty="0" err="1"/>
              <a:t>Belgiji</a:t>
            </a:r>
            <a:r>
              <a:rPr lang="en-US" sz="3600" dirty="0"/>
              <a:t>, </a:t>
            </a:r>
            <a:r>
              <a:rPr lang="en-US" sz="3600" dirty="0" err="1"/>
              <a:t>Nemačkoj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Holandiji</a:t>
            </a:r>
            <a:r>
              <a:rPr lang="en-US" sz="3600" dirty="0"/>
              <a:t> (4,3%).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2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FE2C-7FA2-410B-8695-63992AAF6E24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66CA-37DC-4F72-87AE-8FC9AAD50B49}" type="slidenum">
              <a:rPr lang="en-US"/>
              <a:pPr/>
              <a:t>46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SAVREMENA KONCEPCIJA JAVNIH RASHODA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Moderna</a:t>
            </a:r>
            <a:r>
              <a:rPr lang="en-US" sz="2400" dirty="0"/>
              <a:t> </a:t>
            </a:r>
            <a:r>
              <a:rPr lang="en-US" sz="2400" dirty="0" err="1" smtClean="0"/>
              <a:t>koncepcija</a:t>
            </a:r>
            <a:r>
              <a:rPr lang="sr-Latn-ME" sz="2400" dirty="0" smtClean="0"/>
              <a:t> </a:t>
            </a:r>
            <a:r>
              <a:rPr lang="en-US" sz="2400" dirty="0" err="1" smtClean="0"/>
              <a:t>javnih</a:t>
            </a:r>
            <a:r>
              <a:rPr lang="sr-Latn-ME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odredjuje</a:t>
            </a:r>
            <a:r>
              <a:rPr lang="en-US" sz="2400" dirty="0"/>
              <a:t>, </a:t>
            </a:r>
            <a:r>
              <a:rPr lang="en-US" sz="2400" dirty="0" err="1" smtClean="0"/>
              <a:t>pr</a:t>
            </a:r>
            <a:r>
              <a:rPr lang="sr-Latn-ME" sz="2400" dirty="0" smtClean="0"/>
              <a:t>ij</a:t>
            </a:r>
            <a:r>
              <a:rPr lang="en-US" sz="2400" dirty="0" smtClean="0"/>
              <a:t>e </a:t>
            </a:r>
            <a:r>
              <a:rPr lang="en-US" sz="2400" dirty="0" err="1"/>
              <a:t>svega</a:t>
            </a:r>
            <a:r>
              <a:rPr lang="en-US" sz="2400" dirty="0"/>
              <a:t>, </a:t>
            </a:r>
            <a:r>
              <a:rPr lang="en-US" sz="2400" dirty="0" err="1"/>
              <a:t>njihovu</a:t>
            </a:r>
            <a:r>
              <a:rPr lang="en-US" sz="2400" dirty="0"/>
              <a:t> </a:t>
            </a:r>
            <a:r>
              <a:rPr lang="en-US" sz="2400" dirty="0" err="1" smtClean="0"/>
              <a:t>ekonomsko</a:t>
            </a:r>
            <a:r>
              <a:rPr lang="en-US" sz="2400" dirty="0" smtClean="0"/>
              <a:t>-so</a:t>
            </a:r>
            <a:r>
              <a:rPr lang="sr-Latn-ME" sz="2400" dirty="0" smtClean="0"/>
              <a:t>c</a:t>
            </a:r>
            <a:r>
              <a:rPr lang="en-US" sz="2400" dirty="0" err="1" smtClean="0"/>
              <a:t>ijalnu</a:t>
            </a:r>
            <a:r>
              <a:rPr lang="en-US" sz="2400" dirty="0" smtClean="0"/>
              <a:t> </a:t>
            </a:r>
            <a:r>
              <a:rPr lang="en-US" sz="2400" dirty="0" err="1" smtClean="0"/>
              <a:t>sadr</a:t>
            </a:r>
            <a:r>
              <a:rPr lang="sr-Latn-ME" sz="2400" dirty="0"/>
              <a:t>ž</a:t>
            </a:r>
            <a:r>
              <a:rPr lang="en-US" sz="2400" dirty="0" err="1" smtClean="0"/>
              <a:t>inu</a:t>
            </a:r>
            <a:r>
              <a:rPr lang="en-US" sz="2400" dirty="0"/>
              <a:t>, </a:t>
            </a:r>
            <a:r>
              <a:rPr lang="en-US" sz="2400" dirty="0" err="1" smtClean="0"/>
              <a:t>prou</a:t>
            </a:r>
            <a:r>
              <a:rPr lang="sr-Latn-ME" sz="2400" dirty="0"/>
              <a:t>č</a:t>
            </a:r>
            <a:r>
              <a:rPr lang="en-US" sz="2400" dirty="0" err="1" smtClean="0"/>
              <a:t>avaju</a:t>
            </a:r>
            <a:r>
              <a:rPr lang="sr-Latn-ME" sz="2400" dirty="0" smtClean="0"/>
              <a:t>ć</a:t>
            </a:r>
            <a:r>
              <a:rPr lang="en-US" sz="2400" dirty="0" smtClean="0"/>
              <a:t>i </a:t>
            </a:r>
            <a:r>
              <a:rPr lang="en-US" sz="2400" dirty="0" err="1"/>
              <a:t>rashode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sredstva</a:t>
            </a:r>
            <a:r>
              <a:rPr lang="en-US" sz="2400" dirty="0"/>
              <a:t> </a:t>
            </a:r>
            <a:r>
              <a:rPr lang="en-US" sz="2400" dirty="0" err="1"/>
              <a:t>finansijske</a:t>
            </a:r>
            <a:r>
              <a:rPr lang="en-US" sz="2400" dirty="0"/>
              <a:t> </a:t>
            </a:r>
            <a:r>
              <a:rPr lang="en-US" sz="2400" dirty="0" err="1"/>
              <a:t>akcije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ave</a:t>
            </a:r>
            <a:r>
              <a:rPr lang="en-US" sz="2400" dirty="0" smtClean="0"/>
              <a:t>,</a:t>
            </a:r>
            <a:r>
              <a:rPr lang="sl-SI" sz="2400" dirty="0"/>
              <a:t>s</a:t>
            </a:r>
            <a:r>
              <a:rPr lang="en-US" sz="2400" dirty="0" err="1" smtClean="0"/>
              <a:t>ra</a:t>
            </a:r>
            <a:r>
              <a:rPr lang="sr-Latn-ME" sz="2400" dirty="0" smtClean="0"/>
              <a:t>č</a:t>
            </a:r>
            <a:r>
              <a:rPr lang="en-US" sz="2400" dirty="0" err="1" smtClean="0"/>
              <a:t>unate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sl-SI" sz="2400" dirty="0"/>
              <a:t>p</a:t>
            </a:r>
            <a:r>
              <a:rPr lang="en-US" sz="2400" dirty="0" err="1"/>
              <a:t>ostizanje</a:t>
            </a:r>
            <a:r>
              <a:rPr lang="en-US" sz="2400" dirty="0"/>
              <a:t> </a:t>
            </a:r>
            <a:r>
              <a:rPr lang="en-US" sz="2400" dirty="0" err="1"/>
              <a:t>odredjenih</a:t>
            </a:r>
            <a:r>
              <a:rPr lang="en-US" sz="2400" dirty="0"/>
              <a:t> </a:t>
            </a:r>
            <a:r>
              <a:rPr lang="en-US" sz="2400" dirty="0" err="1"/>
              <a:t>ekonomskih</a:t>
            </a:r>
            <a:r>
              <a:rPr lang="en-US" sz="2400" dirty="0"/>
              <a:t> i </a:t>
            </a:r>
            <a:r>
              <a:rPr lang="en-US" sz="2400" dirty="0" err="1"/>
              <a:t>socijalnih</a:t>
            </a:r>
            <a:r>
              <a:rPr lang="en-US" sz="2400" dirty="0"/>
              <a:t> </a:t>
            </a:r>
            <a:r>
              <a:rPr lang="en-US" sz="2400" dirty="0" err="1"/>
              <a:t>efekata</a:t>
            </a:r>
            <a:r>
              <a:rPr lang="en-US" sz="2400" dirty="0"/>
              <a:t>. U </a:t>
            </a:r>
            <a:r>
              <a:rPr lang="en-US" sz="2400" dirty="0" err="1" smtClean="0"/>
              <a:t>prou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avanju</a:t>
            </a:r>
            <a:r>
              <a:rPr lang="en-US" sz="2400" dirty="0" smtClean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dolazi</a:t>
            </a:r>
            <a:r>
              <a:rPr lang="en-US" sz="2400" dirty="0"/>
              <a:t> u </a:t>
            </a:r>
            <a:r>
              <a:rPr lang="en-US" sz="2400" dirty="0" err="1"/>
              <a:t>obzir</a:t>
            </a:r>
            <a:r>
              <a:rPr lang="en-US" sz="2400" dirty="0"/>
              <a:t> </a:t>
            </a:r>
            <a:r>
              <a:rPr lang="en-US" sz="2400" dirty="0" err="1"/>
              <a:t>sagledavanje</a:t>
            </a:r>
            <a:r>
              <a:rPr lang="en-US" sz="2400" dirty="0"/>
              <a:t> </a:t>
            </a:r>
            <a:r>
              <a:rPr lang="en-US" sz="2400" dirty="0" err="1"/>
              <a:t>njihovog</a:t>
            </a:r>
            <a:r>
              <a:rPr lang="en-US" sz="2400" dirty="0"/>
              <a:t> </a:t>
            </a:r>
            <a:r>
              <a:rPr lang="en-US" sz="2400" dirty="0" err="1"/>
              <a:t>karaktera</a:t>
            </a:r>
            <a:r>
              <a:rPr lang="en-US" sz="2400" dirty="0"/>
              <a:t> i </a:t>
            </a:r>
            <a:r>
              <a:rPr lang="en-US" sz="2400" dirty="0" err="1" smtClean="0"/>
              <a:t>sadr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ine</a:t>
            </a:r>
            <a:r>
              <a:rPr lang="en-US" sz="2400" dirty="0"/>
              <a:t>, a ne </a:t>
            </a:r>
            <a:r>
              <a:rPr lang="en-US" sz="2400" dirty="0" err="1" smtClean="0"/>
              <a:t>isklju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ivo</a:t>
            </a:r>
            <a:r>
              <a:rPr lang="en-US" sz="2400" dirty="0" smtClean="0"/>
              <a:t> </a:t>
            </a:r>
            <a:r>
              <a:rPr lang="en-US" sz="2400" dirty="0" err="1" smtClean="0"/>
              <a:t>prou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avanje</a:t>
            </a:r>
            <a:r>
              <a:rPr lang="en-US" sz="2400" dirty="0" smtClean="0"/>
              <a:t> </a:t>
            </a:r>
            <a:r>
              <a:rPr lang="en-US" sz="2400" dirty="0" err="1"/>
              <a:t>kvantitivnih</a:t>
            </a:r>
            <a:r>
              <a:rPr lang="en-US" sz="2400" dirty="0"/>
              <a:t> </a:t>
            </a:r>
            <a:r>
              <a:rPr lang="en-US" sz="2400" dirty="0" err="1" smtClean="0"/>
              <a:t>razm</a:t>
            </a:r>
            <a:r>
              <a:rPr lang="sr-Latn-ME" sz="2400" dirty="0" smtClean="0"/>
              <a:t>j</a:t>
            </a:r>
            <a:r>
              <a:rPr lang="en-US" sz="2400" dirty="0" smtClean="0"/>
              <a:t>era </a:t>
            </a:r>
            <a:r>
              <a:rPr lang="en-US" sz="2400" dirty="0"/>
              <a:t>i </a:t>
            </a:r>
            <a:r>
              <a:rPr lang="en-US" sz="2400" dirty="0" err="1"/>
              <a:t>kretanja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Klasi</a:t>
            </a:r>
            <a:r>
              <a:rPr lang="sr-Latn-ME" sz="2400" dirty="0" smtClean="0"/>
              <a:t>č</a:t>
            </a:r>
            <a:r>
              <a:rPr lang="en-US" sz="2400" dirty="0" smtClean="0"/>
              <a:t>no </a:t>
            </a:r>
            <a:r>
              <a:rPr lang="en-US" sz="2400" dirty="0" err="1"/>
              <a:t>shvatanje</a:t>
            </a:r>
            <a:r>
              <a:rPr lang="en-US" sz="2400" dirty="0"/>
              <a:t>  o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avi</a:t>
            </a:r>
            <a:r>
              <a:rPr lang="en-US" sz="2400" dirty="0"/>
              <a:t>,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 smtClean="0"/>
              <a:t>tro</a:t>
            </a:r>
            <a:r>
              <a:rPr lang="sr-Latn-ME" sz="2400" dirty="0" smtClean="0"/>
              <a:t>š</a:t>
            </a:r>
            <a:r>
              <a:rPr lang="en-US" sz="2400" dirty="0" smtClean="0"/>
              <a:t>i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uni</a:t>
            </a:r>
            <a:r>
              <a:rPr lang="sr-Latn-ME" sz="2400" dirty="0" smtClean="0"/>
              <a:t>š</a:t>
            </a:r>
            <a:r>
              <a:rPr lang="en-US" sz="2400" dirty="0" err="1" smtClean="0"/>
              <a:t>tava</a:t>
            </a:r>
            <a:r>
              <a:rPr lang="en-US" sz="2400" dirty="0" smtClean="0"/>
              <a:t> </a:t>
            </a:r>
            <a:r>
              <a:rPr lang="en-US" sz="2400" dirty="0" err="1"/>
              <a:t>dio</a:t>
            </a:r>
            <a:r>
              <a:rPr lang="en-US" sz="2400" dirty="0"/>
              <a:t> </a:t>
            </a:r>
            <a:r>
              <a:rPr lang="en-US" sz="2400" dirty="0" err="1"/>
              <a:t>nacionalnog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, </a:t>
            </a:r>
            <a:r>
              <a:rPr lang="sl-SI" sz="2400" dirty="0"/>
              <a:t>o</a:t>
            </a:r>
            <a:r>
              <a:rPr lang="en-US" sz="2400" dirty="0" err="1"/>
              <a:t>duzetog</a:t>
            </a:r>
            <a:r>
              <a:rPr lang="en-US" sz="2400" dirty="0"/>
              <a:t> od </a:t>
            </a:r>
            <a:r>
              <a:rPr lang="en-US" sz="2400" dirty="0" err="1"/>
              <a:t>privatnog</a:t>
            </a:r>
            <a:r>
              <a:rPr lang="en-US" sz="2400" dirty="0"/>
              <a:t> </a:t>
            </a:r>
            <a:r>
              <a:rPr lang="en-US" sz="2400" dirty="0" err="1"/>
              <a:t>sektora</a:t>
            </a:r>
            <a:r>
              <a:rPr lang="en-US" sz="2400" dirty="0"/>
              <a:t>, u </a:t>
            </a:r>
            <a:r>
              <a:rPr lang="en-US" sz="2400" dirty="0" err="1"/>
              <a:t>modemoj</a:t>
            </a:r>
            <a:r>
              <a:rPr lang="en-US" sz="2400" dirty="0"/>
              <a:t> </a:t>
            </a:r>
            <a:r>
              <a:rPr lang="en-US" sz="2400" dirty="0" err="1"/>
              <a:t>teoriji</a:t>
            </a:r>
            <a:r>
              <a:rPr lang="en-US" sz="2400" dirty="0"/>
              <a:t> </a:t>
            </a:r>
            <a:r>
              <a:rPr lang="en-US" sz="2400" dirty="0" err="1"/>
              <a:t>ustupa</a:t>
            </a:r>
            <a:r>
              <a:rPr lang="en-US" sz="2400" dirty="0"/>
              <a:t> </a:t>
            </a:r>
            <a:r>
              <a:rPr lang="en-US" sz="2400" dirty="0" smtClean="0"/>
              <a:t>m</a:t>
            </a:r>
            <a:r>
              <a:rPr lang="sr-Latn-ME" sz="2400" dirty="0" smtClean="0"/>
              <a:t>j</a:t>
            </a:r>
            <a:r>
              <a:rPr lang="en-US" sz="2400" dirty="0" err="1" smtClean="0"/>
              <a:t>esto</a:t>
            </a:r>
            <a:r>
              <a:rPr lang="en-US" sz="2400" dirty="0" smtClean="0"/>
              <a:t> </a:t>
            </a:r>
            <a:r>
              <a:rPr lang="en-US" sz="2400" dirty="0" err="1" smtClean="0"/>
              <a:t>realisti</a:t>
            </a:r>
            <a:r>
              <a:rPr lang="sr-Latn-ME" sz="2400" dirty="0" smtClean="0"/>
              <a:t>č</a:t>
            </a:r>
            <a:r>
              <a:rPr lang="en-US" sz="2400" dirty="0" smtClean="0"/>
              <a:t>nom </a:t>
            </a:r>
            <a:r>
              <a:rPr lang="en-US" sz="2400" dirty="0"/>
              <a:t>i </a:t>
            </a:r>
            <a:r>
              <a:rPr lang="en-US" sz="2400" dirty="0" err="1"/>
              <a:t>kompleksnom</a:t>
            </a:r>
            <a:r>
              <a:rPr lang="en-US" sz="2400" dirty="0"/>
              <a:t> </a:t>
            </a:r>
            <a:r>
              <a:rPr lang="en-US" sz="2400" dirty="0" err="1"/>
              <a:t>pristupu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.</a:t>
            </a:r>
            <a:endParaRPr lang="sl-SI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6755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F179-708D-4125-BCF1-5813562F4E4D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4D8A0-BE53-4077-B86B-AA1EDE4D0862}" type="slidenum">
              <a:rPr lang="en-US"/>
              <a:pPr/>
              <a:t>47</a:t>
            </a:fld>
            <a:endParaRPr lang="en-U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sz="2800" dirty="0"/>
              <a:t>Mode</a:t>
            </a:r>
            <a:r>
              <a:rPr lang="sl-SI" sz="2800" dirty="0"/>
              <a:t>rn</a:t>
            </a:r>
            <a:r>
              <a:rPr lang="en-US" sz="2800" dirty="0"/>
              <a:t>a </a:t>
            </a:r>
            <a:r>
              <a:rPr lang="en-US" sz="2800" dirty="0" err="1"/>
              <a:t>koncepcija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upravo</a:t>
            </a:r>
            <a:r>
              <a:rPr lang="en-US" sz="2800" dirty="0"/>
              <a:t> </a:t>
            </a:r>
            <a:r>
              <a:rPr lang="en-US" sz="2800" dirty="0" err="1"/>
              <a:t>zbog</a:t>
            </a:r>
            <a:r>
              <a:rPr lang="en-US" sz="2800" dirty="0"/>
              <a:t> toga </a:t>
            </a:r>
            <a:r>
              <a:rPr lang="sr-Latn-ME" sz="2800" dirty="0"/>
              <a:t>č</a:t>
            </a:r>
            <a:r>
              <a:rPr lang="en-US" sz="2800" dirty="0" err="1" smtClean="0"/>
              <a:t>esto</a:t>
            </a:r>
            <a:r>
              <a:rPr lang="en-US" sz="2800" dirty="0" smtClean="0"/>
              <a:t> </a:t>
            </a:r>
            <a:r>
              <a:rPr lang="en-US" sz="2800" dirty="0" err="1"/>
              <a:t>daminantno</a:t>
            </a:r>
            <a:r>
              <a:rPr lang="en-US" sz="2800" dirty="0"/>
              <a:t> </a:t>
            </a:r>
            <a:r>
              <a:rPr lang="en-US" sz="2800" dirty="0" err="1" smtClean="0"/>
              <a:t>uti</a:t>
            </a:r>
            <a:r>
              <a:rPr lang="sr-Latn-ME" sz="2800" dirty="0" smtClean="0"/>
              <a:t>č</a:t>
            </a:r>
            <a:r>
              <a:rPr lang="en-US" sz="2800" dirty="0" smtClean="0"/>
              <a:t>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 smtClean="0"/>
              <a:t>raspod</a:t>
            </a:r>
            <a:r>
              <a:rPr lang="sr-Latn-ME" sz="2800" dirty="0" smtClean="0"/>
              <a:t>j</a:t>
            </a:r>
            <a:r>
              <a:rPr lang="en-US" sz="2800" dirty="0" err="1" smtClean="0"/>
              <a:t>elu</a:t>
            </a:r>
            <a:r>
              <a:rPr lang="en-US" sz="2800" dirty="0" smtClean="0"/>
              <a:t> </a:t>
            </a:r>
            <a:r>
              <a:rPr lang="en-US" sz="2800" dirty="0"/>
              <a:t>i </a:t>
            </a:r>
            <a:r>
              <a:rPr lang="en-US" sz="2800" dirty="0" err="1" smtClean="0"/>
              <a:t>preraspod</a:t>
            </a:r>
            <a:r>
              <a:rPr lang="sr-Latn-ME" sz="2800" dirty="0" smtClean="0"/>
              <a:t>j</a:t>
            </a:r>
            <a:r>
              <a:rPr lang="en-US" sz="2800" dirty="0" err="1" smtClean="0"/>
              <a:t>elu</a:t>
            </a:r>
            <a:r>
              <a:rPr lang="en-US" sz="2800" dirty="0" smtClean="0"/>
              <a:t> </a:t>
            </a:r>
            <a:r>
              <a:rPr lang="en-US" sz="2800" dirty="0" err="1"/>
              <a:t>nacionalnog</a:t>
            </a:r>
            <a:r>
              <a:rPr lang="en-US" sz="2800" dirty="0"/>
              <a:t> </a:t>
            </a:r>
            <a:r>
              <a:rPr lang="en-US" sz="2800" dirty="0" err="1"/>
              <a:t>dohotka</a:t>
            </a:r>
            <a:r>
              <a:rPr lang="en-US" sz="2800" dirty="0"/>
              <a:t>.</a:t>
            </a:r>
          </a:p>
          <a:p>
            <a:pPr>
              <a:buFontTx/>
              <a:buNone/>
            </a:pPr>
            <a:r>
              <a:rPr lang="sl-SI" sz="2800" dirty="0"/>
              <a:t>	</a:t>
            </a:r>
            <a:r>
              <a:rPr lang="en-US" sz="2800" dirty="0" smtClean="0"/>
              <a:t>Op</a:t>
            </a:r>
            <a:r>
              <a:rPr lang="sr-Latn-ME" sz="2800" dirty="0" smtClean="0"/>
              <a:t>š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/>
              <a:t>je </a:t>
            </a:r>
            <a:r>
              <a:rPr lang="en-US" sz="2800" dirty="0" err="1"/>
              <a:t>pr</a:t>
            </a:r>
            <a:r>
              <a:rPr lang="sl-SI" sz="2800" dirty="0"/>
              <a:t>ih</a:t>
            </a:r>
            <a:r>
              <a:rPr lang="en-US" sz="2800" dirty="0" err="1" smtClean="0"/>
              <a:t>va</a:t>
            </a:r>
            <a:r>
              <a:rPr lang="sr-Latn-ME" sz="2800" dirty="0" smtClean="0"/>
              <a:t>ć</a:t>
            </a:r>
            <a:r>
              <a:rPr lang="en-US" sz="2800" dirty="0" smtClean="0"/>
              <a:t>e</a:t>
            </a:r>
            <a:r>
              <a:rPr lang="sr-Latn-ME" sz="2800" dirty="0" smtClean="0"/>
              <a:t>n</a:t>
            </a:r>
            <a:r>
              <a:rPr lang="en-US" sz="2800" dirty="0" smtClean="0"/>
              <a:t>o </a:t>
            </a:r>
            <a:r>
              <a:rPr lang="en-US" sz="2800" dirty="0" err="1" smtClean="0"/>
              <a:t>gledi</a:t>
            </a:r>
            <a:r>
              <a:rPr lang="sr-Latn-ME" sz="2800" dirty="0" smtClean="0"/>
              <a:t>š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ogromna</a:t>
            </a:r>
            <a:r>
              <a:rPr lang="en-US" sz="2800" dirty="0"/>
              <a:t> </a:t>
            </a:r>
            <a:r>
              <a:rPr lang="en-US" sz="2800" dirty="0" err="1"/>
              <a:t>sredstva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</a:t>
            </a:r>
            <a:r>
              <a:rPr lang="en-US" sz="2800" dirty="0" err="1" smtClean="0"/>
              <a:t>dr</a:t>
            </a:r>
            <a:r>
              <a:rPr lang="sr-Latn-ME" sz="2800" dirty="0" smtClean="0"/>
              <a:t>ž</a:t>
            </a:r>
            <a:r>
              <a:rPr lang="en-US" sz="2800" dirty="0" err="1" smtClean="0"/>
              <a:t>ava</a:t>
            </a:r>
            <a:r>
              <a:rPr lang="en-US" sz="2800" dirty="0" smtClean="0"/>
              <a:t> </a:t>
            </a:r>
            <a:r>
              <a:rPr lang="en-US" sz="2800" dirty="0" err="1" smtClean="0"/>
              <a:t>tro</a:t>
            </a:r>
            <a:r>
              <a:rPr lang="sr-Latn-ME" sz="2800" dirty="0" smtClean="0"/>
              <a:t>š</a:t>
            </a:r>
            <a:r>
              <a:rPr lang="en-US" sz="2800" dirty="0" smtClean="0"/>
              <a:t>i </a:t>
            </a:r>
            <a:r>
              <a:rPr lang="en-US" sz="2800" dirty="0"/>
              <a:t>ne </a:t>
            </a:r>
            <a:r>
              <a:rPr lang="en-US" sz="2800" dirty="0" err="1"/>
              <a:t>propadaju</a:t>
            </a:r>
            <a:r>
              <a:rPr lang="en-US" sz="2800" dirty="0"/>
              <a:t> u </a:t>
            </a:r>
            <a:r>
              <a:rPr lang="en-US" sz="2800" dirty="0" err="1"/>
              <a:t>nepovrat</a:t>
            </a:r>
            <a:r>
              <a:rPr lang="en-US" sz="2800" dirty="0"/>
              <a:t>, ne </a:t>
            </a:r>
            <a:r>
              <a:rPr lang="en-US" sz="2800" dirty="0" smtClean="0"/>
              <a:t>i</a:t>
            </a:r>
            <a:r>
              <a:rPr lang="sr-Latn-ME" sz="2800" dirty="0" smtClean="0"/>
              <a:t>šč</a:t>
            </a:r>
            <a:r>
              <a:rPr lang="en-US" sz="2800" dirty="0" err="1" smtClean="0"/>
              <a:t>ezavaju</a:t>
            </a:r>
            <a:r>
              <a:rPr lang="en-US" sz="2800" dirty="0" smtClean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neproduktivna</a:t>
            </a:r>
            <a:r>
              <a:rPr lang="en-US" sz="2800" dirty="0"/>
              <a:t>, </a:t>
            </a:r>
            <a:r>
              <a:rPr lang="en-US" sz="2800" dirty="0" err="1" smtClean="0"/>
              <a:t>ve</a:t>
            </a:r>
            <a:r>
              <a:rPr lang="sr-Latn-ME" sz="2800" dirty="0" smtClean="0"/>
              <a:t>ć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 smtClean="0"/>
              <a:t>razli</a:t>
            </a:r>
            <a:r>
              <a:rPr lang="sr-Latn-ME" sz="2800" dirty="0" smtClean="0"/>
              <a:t>č</a:t>
            </a:r>
            <a:r>
              <a:rPr lang="en-US" sz="2800" dirty="0" err="1" smtClean="0"/>
              <a:t>ite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sr-Latn-ME" sz="2800" dirty="0" smtClean="0"/>
              <a:t>č</a:t>
            </a:r>
            <a:r>
              <a:rPr lang="en-US" sz="2800" dirty="0" err="1" smtClean="0"/>
              <a:t>ine</a:t>
            </a:r>
            <a:r>
              <a:rPr lang="en-US" sz="2800" dirty="0" smtClean="0"/>
              <a:t> </a:t>
            </a:r>
            <a:r>
              <a:rPr lang="en-US" sz="2800" dirty="0" err="1" smtClean="0"/>
              <a:t>restitui</a:t>
            </a:r>
            <a:r>
              <a:rPr lang="sr-Latn-ME" sz="2800" dirty="0" smtClean="0"/>
              <a:t>š</a:t>
            </a:r>
            <a:r>
              <a:rPr lang="en-US" sz="2800" dirty="0" smtClean="0"/>
              <a:t>u </a:t>
            </a:r>
            <a:r>
              <a:rPr lang="en-US" sz="2800" dirty="0"/>
              <a:t>(</a:t>
            </a:r>
            <a:r>
              <a:rPr lang="en-US" sz="2800" dirty="0" err="1"/>
              <a:t>ponovon</a:t>
            </a:r>
            <a:r>
              <a:rPr lang="en-US" sz="2800" dirty="0"/>
              <a:t> </a:t>
            </a:r>
            <a:r>
              <a:rPr lang="en-US" sz="2800" dirty="0" err="1"/>
              <a:t>stvaraju</a:t>
            </a:r>
            <a:r>
              <a:rPr lang="en-US" sz="2800" dirty="0"/>
              <a:t>) u </a:t>
            </a:r>
            <a:r>
              <a:rPr lang="en-US" sz="2800" dirty="0" err="1"/>
              <a:t>privrednom</a:t>
            </a:r>
            <a:r>
              <a:rPr lang="en-US" sz="2800" dirty="0"/>
              <a:t> </a:t>
            </a:r>
            <a:r>
              <a:rPr lang="en-US" sz="2800" dirty="0" err="1"/>
              <a:t>sistemu</a:t>
            </a:r>
            <a:r>
              <a:rPr lang="en-US" sz="2800" dirty="0"/>
              <a:t> u </a:t>
            </a:r>
            <a:r>
              <a:rPr lang="en-US" sz="2800" dirty="0" err="1"/>
              <a:t>procesu</a:t>
            </a:r>
            <a:r>
              <a:rPr lang="en-US" sz="2800" dirty="0"/>
              <a:t> </a:t>
            </a:r>
            <a:r>
              <a:rPr lang="en-US" sz="2800" dirty="0" err="1"/>
              <a:t>reprodukcije</a:t>
            </a:r>
            <a:r>
              <a:rPr lang="en-US" sz="2800" dirty="0"/>
              <a:t>.</a:t>
            </a:r>
            <a:endParaRPr lang="sl-SI" sz="2800" dirty="0"/>
          </a:p>
          <a:p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0408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BF0C-3D66-4F03-A4C6-61B4638274B4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B553-F9D4-48EC-82CD-C784A1B96A09}" type="slidenum">
              <a:rPr lang="en-US"/>
              <a:pPr/>
              <a:t>48</a:t>
            </a:fld>
            <a:endParaRPr lang="en-US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r-Latn-ME" sz="2400" dirty="0" smtClean="0"/>
          </a:p>
          <a:p>
            <a:pPr>
              <a:lnSpc>
                <a:spcPct val="90000"/>
              </a:lnSpc>
            </a:pPr>
            <a:endParaRPr lang="sr-Latn-ME" sz="2400" dirty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Klasi</a:t>
            </a:r>
            <a:r>
              <a:rPr lang="sr-Latn-ME" sz="2400" dirty="0" smtClean="0"/>
              <a:t>č</a:t>
            </a:r>
            <a:r>
              <a:rPr lang="en-US" sz="2400" dirty="0" smtClean="0"/>
              <a:t>no </a:t>
            </a:r>
            <a:r>
              <a:rPr lang="en-US" sz="2400" dirty="0" err="1"/>
              <a:t>shvatanje</a:t>
            </a:r>
            <a:r>
              <a:rPr lang="en-US" sz="2400" dirty="0"/>
              <a:t>  o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avi</a:t>
            </a:r>
            <a:r>
              <a:rPr lang="en-US" sz="2400" dirty="0"/>
              <a:t>,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 smtClean="0"/>
              <a:t>tro</a:t>
            </a:r>
            <a:r>
              <a:rPr lang="sr-Latn-ME" sz="2400" dirty="0" smtClean="0"/>
              <a:t>š</a:t>
            </a:r>
            <a:r>
              <a:rPr lang="en-US" sz="2400" dirty="0" smtClean="0"/>
              <a:t>i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uni</a:t>
            </a:r>
            <a:r>
              <a:rPr lang="sr-Latn-ME" sz="2400" dirty="0" smtClean="0"/>
              <a:t>š</a:t>
            </a:r>
            <a:r>
              <a:rPr lang="en-US" sz="2400" dirty="0" err="1" smtClean="0"/>
              <a:t>tava</a:t>
            </a:r>
            <a:r>
              <a:rPr lang="en-US" sz="2400" dirty="0" smtClean="0"/>
              <a:t> </a:t>
            </a:r>
            <a:r>
              <a:rPr lang="en-US" sz="2400" dirty="0" err="1"/>
              <a:t>dio</a:t>
            </a:r>
            <a:r>
              <a:rPr lang="en-US" sz="2400" dirty="0"/>
              <a:t> </a:t>
            </a:r>
            <a:r>
              <a:rPr lang="en-US" sz="2400" dirty="0" err="1"/>
              <a:t>nacionalnog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, </a:t>
            </a:r>
            <a:r>
              <a:rPr lang="sr-Latn-ME" sz="2400" dirty="0"/>
              <a:t>o</a:t>
            </a:r>
            <a:r>
              <a:rPr lang="en-US" sz="2400" dirty="0" err="1" smtClean="0"/>
              <a:t>duzetog</a:t>
            </a:r>
            <a:r>
              <a:rPr lang="en-US" sz="2400" dirty="0" smtClean="0"/>
              <a:t> </a:t>
            </a:r>
            <a:r>
              <a:rPr lang="en-US" sz="2400" dirty="0"/>
              <a:t>od </a:t>
            </a:r>
            <a:r>
              <a:rPr lang="en-US" sz="2400" dirty="0" err="1"/>
              <a:t>privatnog</a:t>
            </a:r>
            <a:r>
              <a:rPr lang="en-US" sz="2400" dirty="0"/>
              <a:t> </a:t>
            </a:r>
            <a:r>
              <a:rPr lang="en-US" sz="2400" dirty="0" err="1"/>
              <a:t>sektora</a:t>
            </a:r>
            <a:r>
              <a:rPr lang="en-US" sz="2400" dirty="0"/>
              <a:t>, u </a:t>
            </a:r>
            <a:r>
              <a:rPr lang="en-US" sz="2400" dirty="0" err="1"/>
              <a:t>modemoj</a:t>
            </a:r>
            <a:r>
              <a:rPr lang="en-US" sz="2400" dirty="0"/>
              <a:t> </a:t>
            </a:r>
            <a:r>
              <a:rPr lang="en-US" sz="2400" dirty="0" err="1"/>
              <a:t>teoriji</a:t>
            </a:r>
            <a:r>
              <a:rPr lang="en-US" sz="2400" dirty="0"/>
              <a:t> </a:t>
            </a:r>
            <a:r>
              <a:rPr lang="en-US" sz="2400" dirty="0" err="1"/>
              <a:t>ustupa</a:t>
            </a:r>
            <a:r>
              <a:rPr lang="en-US" sz="2400" dirty="0"/>
              <a:t> </a:t>
            </a:r>
            <a:r>
              <a:rPr lang="en-US" sz="2400" dirty="0" err="1"/>
              <a:t>mesto</a:t>
            </a:r>
            <a:r>
              <a:rPr lang="en-US" sz="2400" dirty="0"/>
              <a:t> </a:t>
            </a:r>
            <a:r>
              <a:rPr lang="en-US" sz="2400" dirty="0" err="1"/>
              <a:t>realisticnom</a:t>
            </a:r>
            <a:r>
              <a:rPr lang="en-US" sz="2400" dirty="0"/>
              <a:t> i </a:t>
            </a:r>
            <a:r>
              <a:rPr lang="en-US" sz="2400" dirty="0" err="1"/>
              <a:t>kompleksnom</a:t>
            </a:r>
            <a:r>
              <a:rPr lang="en-US" sz="2400" dirty="0"/>
              <a:t> </a:t>
            </a:r>
            <a:r>
              <a:rPr lang="en-US" sz="2400" dirty="0" err="1"/>
              <a:t>pristupu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. </a:t>
            </a:r>
            <a:endParaRPr lang="sr-Latn-ME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Mode</a:t>
            </a:r>
            <a:r>
              <a:rPr lang="sl-SI" sz="2400" dirty="0"/>
              <a:t>rn</a:t>
            </a:r>
            <a:r>
              <a:rPr lang="en-US" sz="2400" dirty="0"/>
              <a:t>a </a:t>
            </a:r>
            <a:r>
              <a:rPr lang="en-US" sz="2400" dirty="0" err="1"/>
              <a:t>koncepcija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upravo</a:t>
            </a:r>
            <a:r>
              <a:rPr lang="en-US" sz="2400" dirty="0"/>
              <a:t> </a:t>
            </a:r>
            <a:r>
              <a:rPr lang="en-US" sz="2400" dirty="0" err="1"/>
              <a:t>zbog</a:t>
            </a:r>
            <a:r>
              <a:rPr lang="en-US" sz="2400" dirty="0"/>
              <a:t> toga </a:t>
            </a:r>
            <a:r>
              <a:rPr lang="sr-Latn-ME" sz="2400" dirty="0" err="1"/>
              <a:t>č</a:t>
            </a:r>
            <a:r>
              <a:rPr lang="en-US" sz="2400" dirty="0" err="1" smtClean="0"/>
              <a:t>esto</a:t>
            </a:r>
            <a:r>
              <a:rPr lang="en-US" sz="2400" dirty="0" smtClean="0"/>
              <a:t> </a:t>
            </a:r>
            <a:r>
              <a:rPr lang="en-US" sz="2400" dirty="0" err="1"/>
              <a:t>daminantno</a:t>
            </a:r>
            <a:r>
              <a:rPr lang="en-US" sz="2400" dirty="0"/>
              <a:t> </a:t>
            </a:r>
            <a:r>
              <a:rPr lang="en-US" sz="2400" dirty="0" err="1" smtClean="0"/>
              <a:t>uti</a:t>
            </a:r>
            <a:r>
              <a:rPr lang="sr-Latn-ME" sz="2400" dirty="0" smtClean="0"/>
              <a:t>č</a:t>
            </a:r>
            <a:r>
              <a:rPr lang="en-US" sz="2400" dirty="0" smtClean="0"/>
              <a:t>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 smtClean="0"/>
              <a:t>raspod</a:t>
            </a:r>
            <a:r>
              <a:rPr lang="sr-Latn-ME" sz="2400" dirty="0" smtClean="0"/>
              <a:t>j</a:t>
            </a:r>
            <a:r>
              <a:rPr lang="en-US" sz="2400" dirty="0" err="1" smtClean="0"/>
              <a:t>elu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preraspodelu</a:t>
            </a:r>
            <a:r>
              <a:rPr lang="en-US" sz="2400" dirty="0"/>
              <a:t> </a:t>
            </a:r>
            <a:r>
              <a:rPr lang="en-US" sz="2400" dirty="0" err="1"/>
              <a:t>nacionalnog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Op</a:t>
            </a:r>
            <a:r>
              <a:rPr lang="sr-Latn-ME" sz="2400" dirty="0" smtClean="0"/>
              <a:t>š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pr</a:t>
            </a:r>
            <a:r>
              <a:rPr lang="sl-SI" sz="2400" dirty="0"/>
              <a:t>ih</a:t>
            </a:r>
            <a:r>
              <a:rPr lang="en-US" sz="2400" dirty="0" err="1" smtClean="0"/>
              <a:t>va</a:t>
            </a:r>
            <a:r>
              <a:rPr lang="sr-Latn-ME" sz="2400" dirty="0" smtClean="0"/>
              <a:t>ć</a:t>
            </a:r>
            <a:r>
              <a:rPr lang="en-US" sz="2400" dirty="0" smtClean="0"/>
              <a:t>e</a:t>
            </a:r>
            <a:r>
              <a:rPr lang="sr-Latn-ME" sz="2400" dirty="0" smtClean="0"/>
              <a:t>n</a:t>
            </a:r>
            <a:r>
              <a:rPr lang="en-US" sz="2400" dirty="0" smtClean="0"/>
              <a:t>o </a:t>
            </a:r>
            <a:r>
              <a:rPr lang="en-US" sz="2400" dirty="0" err="1" smtClean="0"/>
              <a:t>gledi</a:t>
            </a:r>
            <a:r>
              <a:rPr lang="sr-Latn-ME" sz="2400" dirty="0" smtClean="0"/>
              <a:t>š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/>
              <a:t>da </a:t>
            </a:r>
            <a:r>
              <a:rPr lang="en-US" sz="2400" dirty="0" err="1"/>
              <a:t>ogromna</a:t>
            </a:r>
            <a:r>
              <a:rPr lang="en-US" sz="2400" dirty="0"/>
              <a:t> </a:t>
            </a:r>
            <a:r>
              <a:rPr lang="en-US" sz="2400" dirty="0" err="1"/>
              <a:t>sredstva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ava</a:t>
            </a:r>
            <a:r>
              <a:rPr lang="en-US" sz="2400" dirty="0" smtClean="0"/>
              <a:t> </a:t>
            </a:r>
            <a:r>
              <a:rPr lang="en-US" sz="2400" dirty="0" err="1" smtClean="0"/>
              <a:t>tro</a:t>
            </a:r>
            <a:r>
              <a:rPr lang="sr-Latn-ME" sz="2400" dirty="0" smtClean="0"/>
              <a:t>š</a:t>
            </a:r>
            <a:r>
              <a:rPr lang="en-US" sz="2400" dirty="0" smtClean="0"/>
              <a:t>i </a:t>
            </a:r>
            <a:r>
              <a:rPr lang="en-US" sz="2400" dirty="0"/>
              <a:t>ne </a:t>
            </a:r>
            <a:r>
              <a:rPr lang="en-US" sz="2400" dirty="0" err="1"/>
              <a:t>propadaju</a:t>
            </a:r>
            <a:r>
              <a:rPr lang="en-US" sz="2400" dirty="0"/>
              <a:t> u </a:t>
            </a:r>
            <a:r>
              <a:rPr lang="en-US" sz="2400" dirty="0" err="1"/>
              <a:t>nepovrat</a:t>
            </a:r>
            <a:r>
              <a:rPr lang="en-US" sz="2400" dirty="0"/>
              <a:t>, ne </a:t>
            </a:r>
            <a:r>
              <a:rPr lang="en-US" sz="2400" dirty="0" smtClean="0"/>
              <a:t>i</a:t>
            </a:r>
            <a:r>
              <a:rPr lang="sr-Latn-ME" sz="2400" dirty="0" smtClean="0"/>
              <a:t>šč</a:t>
            </a:r>
            <a:r>
              <a:rPr lang="en-US" sz="2400" dirty="0" err="1" smtClean="0"/>
              <a:t>ezavaju</a:t>
            </a:r>
            <a:r>
              <a:rPr lang="en-US" sz="2400" dirty="0" smtClean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neproduktivna</a:t>
            </a:r>
            <a:r>
              <a:rPr lang="en-US" sz="2400" dirty="0"/>
              <a:t>, </a:t>
            </a:r>
            <a:r>
              <a:rPr lang="en-US" sz="2400" dirty="0" err="1" smtClean="0"/>
              <a:t>ve</a:t>
            </a:r>
            <a:r>
              <a:rPr lang="sr-Latn-ME" sz="2400" dirty="0" smtClean="0"/>
              <a:t>ć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 smtClean="0"/>
              <a:t>razli</a:t>
            </a:r>
            <a:r>
              <a:rPr lang="sr-Latn-ME" sz="2400" dirty="0" smtClean="0"/>
              <a:t>č</a:t>
            </a:r>
            <a:r>
              <a:rPr lang="en-US" sz="2400" dirty="0" err="1" smtClean="0"/>
              <a:t>ite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sr-Latn-ME" sz="2400" dirty="0" smtClean="0"/>
              <a:t>č</a:t>
            </a:r>
            <a:r>
              <a:rPr lang="en-US" sz="2400" dirty="0" err="1" smtClean="0"/>
              <a:t>ine</a:t>
            </a:r>
            <a:r>
              <a:rPr lang="en-US" sz="2400" dirty="0" smtClean="0"/>
              <a:t> </a:t>
            </a:r>
            <a:r>
              <a:rPr lang="en-US" sz="2400" dirty="0" err="1" smtClean="0"/>
              <a:t>restitui</a:t>
            </a:r>
            <a:r>
              <a:rPr lang="sr-Latn-ME" sz="2400" dirty="0" smtClean="0"/>
              <a:t>š</a:t>
            </a:r>
            <a:r>
              <a:rPr lang="en-US" sz="2400" dirty="0" smtClean="0"/>
              <a:t>u </a:t>
            </a:r>
            <a:r>
              <a:rPr lang="en-US" sz="2400" dirty="0"/>
              <a:t>(</a:t>
            </a:r>
            <a:r>
              <a:rPr lang="en-US" sz="2400" dirty="0" err="1"/>
              <a:t>ponovon</a:t>
            </a:r>
            <a:r>
              <a:rPr lang="en-US" sz="2400" dirty="0"/>
              <a:t> </a:t>
            </a:r>
            <a:r>
              <a:rPr lang="en-US" sz="2400" dirty="0" err="1"/>
              <a:t>stvaraju</a:t>
            </a:r>
            <a:r>
              <a:rPr lang="en-US" sz="2400" dirty="0"/>
              <a:t>) u </a:t>
            </a:r>
            <a:r>
              <a:rPr lang="en-US" sz="2400" dirty="0" err="1"/>
              <a:t>privrednom</a:t>
            </a:r>
            <a:r>
              <a:rPr lang="en-US" sz="2400" dirty="0"/>
              <a:t> </a:t>
            </a:r>
            <a:r>
              <a:rPr lang="en-US" sz="2400" dirty="0" err="1"/>
              <a:t>sistemu</a:t>
            </a:r>
            <a:r>
              <a:rPr lang="en-US" sz="2400" dirty="0"/>
              <a:t> u </a:t>
            </a:r>
            <a:r>
              <a:rPr lang="en-US" sz="2400" dirty="0" err="1"/>
              <a:t>procesu</a:t>
            </a:r>
            <a:r>
              <a:rPr lang="en-US" sz="2400" dirty="0"/>
              <a:t> </a:t>
            </a:r>
            <a:r>
              <a:rPr lang="en-US" sz="2400" dirty="0" err="1"/>
              <a:t>reprodukcije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819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5DF6-EE01-4D73-AF74-E4B1FC67D666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1445-D9F9-4E0F-A12C-7B8C2D69737B}" type="slidenum">
              <a:rPr lang="en-US"/>
              <a:pPr/>
              <a:t>49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8229600" cy="5721499"/>
          </a:xfrm>
        </p:spPr>
        <p:txBody>
          <a:bodyPr anchor="ctr"/>
          <a:lstStyle/>
          <a:p>
            <a:pPr marL="0" indent="0">
              <a:lnSpc>
                <a:spcPct val="80000"/>
              </a:lnSpc>
              <a:buNone/>
            </a:pPr>
            <a:endParaRPr lang="sr-Latn-ME" sz="1400" b="1" dirty="0" smtClean="0"/>
          </a:p>
          <a:p>
            <a:pPr marL="0" indent="0">
              <a:lnSpc>
                <a:spcPct val="80000"/>
              </a:lnSpc>
              <a:buNone/>
            </a:pPr>
            <a:endParaRPr lang="sr-Latn-ME" sz="1400" b="1" dirty="0"/>
          </a:p>
          <a:p>
            <a:pPr marL="0" indent="0">
              <a:lnSpc>
                <a:spcPct val="80000"/>
              </a:lnSpc>
              <a:buNone/>
            </a:pPr>
            <a:endParaRPr lang="sr-Latn-ME" sz="1400" b="1" dirty="0" smtClean="0"/>
          </a:p>
          <a:p>
            <a:pPr marL="0" indent="0">
              <a:lnSpc>
                <a:spcPct val="80000"/>
              </a:lnSpc>
              <a:buNone/>
            </a:pPr>
            <a:endParaRPr lang="sr-Latn-ME" sz="1400" b="1" dirty="0"/>
          </a:p>
          <a:p>
            <a:pPr marL="0" indent="0">
              <a:lnSpc>
                <a:spcPct val="80000"/>
              </a:lnSpc>
              <a:buNone/>
            </a:pPr>
            <a:endParaRPr lang="sr-Latn-ME" sz="14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400" b="1" dirty="0" smtClean="0"/>
              <a:t>STRUKTURA U</a:t>
            </a:r>
            <a:r>
              <a:rPr lang="sr-Latn-ME" sz="1400" b="1" dirty="0" smtClean="0"/>
              <a:t>Č</a:t>
            </a:r>
            <a:r>
              <a:rPr lang="en-US" sz="1400" b="1" dirty="0" smtClean="0"/>
              <a:t>E</a:t>
            </a:r>
            <a:r>
              <a:rPr lang="sr-Latn-ME" sz="1400" b="1" dirty="0" smtClean="0"/>
              <a:t>ŠĆ</a:t>
            </a:r>
            <a:r>
              <a:rPr lang="en-US" sz="1400" b="1" dirty="0" smtClean="0"/>
              <a:t>A </a:t>
            </a:r>
            <a:r>
              <a:rPr lang="en-US" sz="1400" b="1" dirty="0"/>
              <a:t>JAVNIH</a:t>
            </a:r>
            <a:r>
              <a:rPr lang="en-US" sz="1400" b="1" i="1" dirty="0"/>
              <a:t> </a:t>
            </a:r>
            <a:r>
              <a:rPr lang="en-US" sz="1400" b="1" dirty="0"/>
              <a:t> RASHODA U </a:t>
            </a:r>
            <a:r>
              <a:rPr lang="en-US" sz="1400" b="1" dirty="0" smtClean="0"/>
              <a:t>DRU</a:t>
            </a:r>
            <a:r>
              <a:rPr lang="sl-SI" sz="1400" b="1" dirty="0"/>
              <a:t>Š</a:t>
            </a:r>
            <a:r>
              <a:rPr lang="en-US" sz="1400" b="1" dirty="0" smtClean="0"/>
              <a:t>TVENOM </a:t>
            </a:r>
            <a:r>
              <a:rPr lang="en-US" sz="1400" b="1" dirty="0"/>
              <a:t>PROIZVODU*</a:t>
            </a:r>
          </a:p>
          <a:p>
            <a:pPr>
              <a:lnSpc>
                <a:spcPct val="80000"/>
              </a:lnSpc>
            </a:pPr>
            <a:endParaRPr lang="en-US" sz="14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 smtClean="0"/>
              <a:t>                  </a:t>
            </a:r>
            <a:r>
              <a:rPr lang="sr-Latn-ME" sz="1200" b="1" dirty="0" smtClean="0"/>
              <a:t>        </a:t>
            </a:r>
            <a:r>
              <a:rPr lang="en-US" sz="1200" b="1" dirty="0" smtClean="0"/>
              <a:t>  </a:t>
            </a:r>
            <a:r>
              <a:rPr lang="en-US" sz="1200" b="1" dirty="0" err="1"/>
              <a:t>Ukupni</a:t>
            </a:r>
            <a:r>
              <a:rPr lang="en-US" sz="1200" b="1" dirty="0"/>
              <a:t> </a:t>
            </a:r>
            <a:r>
              <a:rPr lang="en-US" sz="1200" b="1" dirty="0" err="1"/>
              <a:t>rashodi</a:t>
            </a:r>
            <a:r>
              <a:rPr lang="en-US" sz="1200" b="1" dirty="0"/>
              <a:t>    </a:t>
            </a:r>
            <a:r>
              <a:rPr lang="en-US" sz="1200" b="1" dirty="0" err="1"/>
              <a:t>Kupovina</a:t>
            </a:r>
            <a:r>
              <a:rPr lang="en-US" sz="1200" b="1" i="1" dirty="0"/>
              <a:t> </a:t>
            </a:r>
            <a:r>
              <a:rPr lang="en-US" sz="1200" dirty="0"/>
              <a:t>robe    </a:t>
            </a:r>
            <a:r>
              <a:rPr lang="en-US" sz="1200" dirty="0" err="1"/>
              <a:t>Subvencije</a:t>
            </a:r>
            <a:r>
              <a:rPr lang="en-US" sz="1200" dirty="0"/>
              <a:t>         </a:t>
            </a:r>
            <a:r>
              <a:rPr lang="en-US" sz="1200" dirty="0" err="1"/>
              <a:t>Kamate</a:t>
            </a:r>
            <a:r>
              <a:rPr lang="en-US" sz="1200" dirty="0"/>
              <a:t> </a:t>
            </a:r>
            <a:r>
              <a:rPr lang="en-US" sz="1200" i="1" dirty="0" err="1"/>
              <a:t>za</a:t>
            </a:r>
            <a:r>
              <a:rPr lang="en-US" sz="1200" i="1" dirty="0"/>
              <a:t>                </a:t>
            </a:r>
            <a:r>
              <a:rPr lang="en-US" sz="1200" dirty="0" err="1" smtClean="0"/>
              <a:t>Transf</a:t>
            </a:r>
            <a:r>
              <a:rPr lang="sr-Latn-ME" sz="1200" dirty="0" smtClean="0"/>
              <a:t>e</a:t>
            </a:r>
            <a:r>
              <a:rPr lang="en-US" sz="1200" dirty="0" err="1" smtClean="0"/>
              <a:t>rna</a:t>
            </a:r>
            <a:r>
              <a:rPr lang="en-US" sz="1200" dirty="0" smtClean="0"/>
              <a:t>     </a:t>
            </a:r>
            <a:r>
              <a:rPr lang="en-US" sz="1200" dirty="0" err="1" smtClean="0"/>
              <a:t>pla</a:t>
            </a:r>
            <a:r>
              <a:rPr lang="sl-SI" sz="1200" dirty="0"/>
              <a:t>ć</a:t>
            </a:r>
            <a:r>
              <a:rPr lang="en-US" sz="1200" dirty="0" smtClean="0"/>
              <a:t>an</a:t>
            </a:r>
            <a:r>
              <a:rPr lang="sl-SI" sz="1200" dirty="0"/>
              <a:t>ja</a:t>
            </a:r>
            <a:r>
              <a:rPr lang="en-US" sz="1200" dirty="0"/>
              <a:t>					     </a:t>
            </a:r>
            <a:r>
              <a:rPr lang="sr-Latn-ME" sz="1200" dirty="0" smtClean="0"/>
              <a:t>        </a:t>
            </a:r>
            <a:r>
              <a:rPr lang="en-US" sz="1200" dirty="0" err="1" smtClean="0"/>
              <a:t>dr</a:t>
            </a:r>
            <a:r>
              <a:rPr lang="sr-Latn-ME" sz="1200" dirty="0" smtClean="0"/>
              <a:t>ž</a:t>
            </a:r>
            <a:r>
              <a:rPr lang="en-US" sz="1200" dirty="0" err="1" smtClean="0"/>
              <a:t>avni</a:t>
            </a:r>
            <a:r>
              <a:rPr lang="en-US" sz="1200" dirty="0" smtClean="0"/>
              <a:t> </a:t>
            </a:r>
            <a:r>
              <a:rPr lang="en-US" sz="1200" dirty="0"/>
              <a:t>dug</a:t>
            </a:r>
            <a:endParaRPr lang="en-US" sz="1200" u="sng" dirty="0"/>
          </a:p>
          <a:p>
            <a:pPr>
              <a:lnSpc>
                <a:spcPct val="80000"/>
              </a:lnSpc>
            </a:pPr>
            <a:r>
              <a:rPr lang="en-US" sz="1200" dirty="0"/>
              <a:t> Be</a:t>
            </a:r>
            <a:r>
              <a:rPr lang="sl-SI" sz="1200" dirty="0"/>
              <a:t>l</a:t>
            </a:r>
            <a:r>
              <a:rPr lang="en-US" sz="1200" dirty="0"/>
              <a:t>g</a:t>
            </a:r>
            <a:r>
              <a:rPr lang="sl-SI" sz="1200" dirty="0"/>
              <a:t>i</a:t>
            </a:r>
            <a:r>
              <a:rPr lang="en-US" sz="1200" dirty="0"/>
              <a:t>j</a:t>
            </a:r>
            <a:r>
              <a:rPr lang="sl-SI" sz="1200" dirty="0"/>
              <a:t>a</a:t>
            </a:r>
            <a:r>
              <a:rPr lang="en-US" sz="1200" dirty="0"/>
              <a:t>                  29,1                    12,6                         </a:t>
            </a:r>
            <a:r>
              <a:rPr lang="sr-Latn-ME" sz="1200" dirty="0" smtClean="0"/>
              <a:t>1,1</a:t>
            </a:r>
            <a:r>
              <a:rPr lang="en-US" sz="1200" dirty="0" smtClean="0"/>
              <a:t>                </a:t>
            </a:r>
            <a:r>
              <a:rPr lang="en-US" sz="1200" dirty="0"/>
              <a:t>2,9                                    12,2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 </a:t>
            </a:r>
            <a:r>
              <a:rPr lang="en-US" sz="1200" dirty="0" err="1"/>
              <a:t>Francuska</a:t>
            </a:r>
            <a:r>
              <a:rPr lang="en-US" sz="1200" dirty="0"/>
              <a:t>            34,6                    13.3	       </a:t>
            </a:r>
            <a:r>
              <a:rPr lang="sr-Latn-ME" sz="1200" dirty="0" smtClean="0"/>
              <a:t>             </a:t>
            </a:r>
            <a:r>
              <a:rPr lang="en-US" sz="1200" dirty="0" smtClean="0"/>
              <a:t>  2.1</a:t>
            </a:r>
            <a:r>
              <a:rPr lang="sr-Latn-ME" sz="1200" dirty="0"/>
              <a:t> </a:t>
            </a:r>
            <a:r>
              <a:rPr lang="sr-Latn-ME" sz="1200" dirty="0" smtClean="0"/>
              <a:t>             </a:t>
            </a:r>
            <a:r>
              <a:rPr lang="en-US" sz="1200" dirty="0" smtClean="0"/>
              <a:t> </a:t>
            </a:r>
            <a:r>
              <a:rPr lang="en-US" sz="1200" dirty="0"/>
              <a:t>1,2	                            </a:t>
            </a:r>
            <a:r>
              <a:rPr lang="sr-Latn-ME" sz="1200" dirty="0" smtClean="0"/>
              <a:t>  </a:t>
            </a:r>
            <a:r>
              <a:rPr lang="en-US" sz="1200" dirty="0" smtClean="0"/>
              <a:t>18,0 </a:t>
            </a: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200" dirty="0"/>
              <a:t>SR </a:t>
            </a:r>
            <a:r>
              <a:rPr lang="en-US" sz="1200" dirty="0" err="1" smtClean="0"/>
              <a:t>Nem</a:t>
            </a:r>
            <a:r>
              <a:rPr lang="sr-Latn-ME" sz="1200" dirty="0" smtClean="0"/>
              <a:t>a</a:t>
            </a:r>
            <a:r>
              <a:rPr lang="en-US" sz="1200" dirty="0" err="1" smtClean="0"/>
              <a:t>ka</a:t>
            </a:r>
            <a:r>
              <a:rPr lang="en-US" sz="1200" dirty="0" smtClean="0"/>
              <a:t>           </a:t>
            </a:r>
            <a:r>
              <a:rPr lang="en-US" sz="1200" dirty="0"/>
              <a:t>30,8                   </a:t>
            </a:r>
            <a:r>
              <a:rPr lang="en-US" sz="1200" i="1" dirty="0"/>
              <a:t>15,5                       </a:t>
            </a:r>
            <a:r>
              <a:rPr lang="en-US" sz="1200" dirty="0"/>
              <a:t>0,9                0,6                                    13,8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 </a:t>
            </a:r>
            <a:r>
              <a:rPr lang="en-US" sz="1200" dirty="0" err="1"/>
              <a:t>Italija</a:t>
            </a:r>
            <a:r>
              <a:rPr lang="en-US" sz="1200" dirty="0"/>
              <a:t>                   31,9                    14,7                      1,5                </a:t>
            </a:r>
            <a:r>
              <a:rPr lang="sl-SI" sz="1200" dirty="0"/>
              <a:t> </a:t>
            </a:r>
            <a:r>
              <a:rPr lang="en-US" sz="1200" dirty="0"/>
              <a:t>1,8                                     13.9 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S</a:t>
            </a:r>
            <a:r>
              <a:rPr lang="sl-SI" sz="1200" dirty="0"/>
              <a:t>v</a:t>
            </a:r>
            <a:r>
              <a:rPr lang="en-US" sz="1200" dirty="0" err="1"/>
              <a:t>edska</a:t>
            </a:r>
            <a:r>
              <a:rPr lang="en-US" sz="1200" dirty="0"/>
              <a:t>                32,9                   </a:t>
            </a:r>
            <a:r>
              <a:rPr lang="en-US" sz="1200" b="1" dirty="0"/>
              <a:t>19.3                      </a:t>
            </a:r>
            <a:r>
              <a:rPr lang="en-US" sz="1200" dirty="0"/>
              <a:t>1,2                </a:t>
            </a:r>
            <a:r>
              <a:rPr lang="sl-SI" sz="1200" dirty="0"/>
              <a:t> </a:t>
            </a:r>
            <a:r>
              <a:rPr lang="en-US" sz="1200" i="1" dirty="0"/>
              <a:t>1.5                                      </a:t>
            </a:r>
            <a:r>
              <a:rPr lang="en-US" sz="1200" dirty="0"/>
              <a:t>10.9 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SAD	              25.0	</a:t>
            </a:r>
            <a:r>
              <a:rPr lang="sr-Latn-ME" sz="1400" dirty="0" smtClean="0"/>
              <a:t>             </a:t>
            </a:r>
            <a:r>
              <a:rPr lang="en-US" sz="1400" b="1" dirty="0" smtClean="0"/>
              <a:t>18,</a:t>
            </a:r>
            <a:r>
              <a:rPr lang="sr-Latn-ME" sz="1400" b="1" dirty="0" smtClean="0"/>
              <a:t>1</a:t>
            </a:r>
            <a:r>
              <a:rPr lang="en-US" sz="1400" b="1" dirty="0"/>
              <a:t>	     </a:t>
            </a:r>
            <a:r>
              <a:rPr lang="sr-Latn-ME" sz="1400" b="1" dirty="0" smtClean="0"/>
              <a:t>          </a:t>
            </a:r>
            <a:r>
              <a:rPr lang="en-US" sz="1400" b="1" dirty="0" smtClean="0"/>
              <a:t>  </a:t>
            </a:r>
            <a:r>
              <a:rPr lang="en-US" sz="1400" dirty="0" smtClean="0"/>
              <a:t>0,</a:t>
            </a:r>
            <a:r>
              <a:rPr lang="sr-Latn-ME" sz="1400" dirty="0" smtClean="0"/>
              <a:t>1</a:t>
            </a:r>
            <a:r>
              <a:rPr lang="en-US" sz="1400" dirty="0" smtClean="0"/>
              <a:t>     </a:t>
            </a:r>
            <a:r>
              <a:rPr lang="sr-Latn-ME" sz="1400" dirty="0" smtClean="0"/>
              <a:t>      </a:t>
            </a:r>
            <a:r>
              <a:rPr lang="sl-SI" sz="1400" dirty="0" smtClean="0"/>
              <a:t> </a:t>
            </a:r>
            <a:r>
              <a:rPr lang="en-US" sz="1400" dirty="0"/>
              <a:t>1,3	                      </a:t>
            </a:r>
            <a:r>
              <a:rPr lang="sr-Latn-ME" sz="1400" dirty="0" smtClean="0"/>
              <a:t>  </a:t>
            </a:r>
            <a:r>
              <a:rPr lang="en-US" sz="1400" dirty="0" smtClean="0"/>
              <a:t>   </a:t>
            </a:r>
            <a:r>
              <a:rPr lang="en-US" sz="1400" dirty="0"/>
              <a:t>5,5</a:t>
            </a:r>
          </a:p>
          <a:p>
            <a:pPr>
              <a:lnSpc>
                <a:spcPct val="80000"/>
              </a:lnSpc>
            </a:pPr>
            <a:r>
              <a:rPr lang="en-US" sz="1400" dirty="0"/>
              <a:t>V. </a:t>
            </a:r>
            <a:r>
              <a:rPr lang="en-US" sz="1400" dirty="0" err="1"/>
              <a:t>Britanija</a:t>
            </a:r>
            <a:r>
              <a:rPr lang="en-US" sz="1400" dirty="0"/>
              <a:t>        30.3	</a:t>
            </a:r>
            <a:r>
              <a:rPr lang="sr-Latn-ME" sz="1400" dirty="0" smtClean="0"/>
              <a:t>             </a:t>
            </a:r>
            <a:r>
              <a:rPr lang="en-US" sz="1400" dirty="0" smtClean="0"/>
              <a:t>16.7</a:t>
            </a:r>
            <a:r>
              <a:rPr lang="en-US" sz="1400" dirty="0"/>
              <a:t>	      </a:t>
            </a:r>
            <a:r>
              <a:rPr lang="sr-Latn-ME" sz="1400" dirty="0" smtClean="0"/>
              <a:t>          </a:t>
            </a:r>
            <a:r>
              <a:rPr lang="en-US" sz="1400" i="1" dirty="0" smtClean="0"/>
              <a:t>1.5</a:t>
            </a:r>
            <a:r>
              <a:rPr lang="en-US" sz="1400" i="1" dirty="0"/>
              <a:t>	     </a:t>
            </a:r>
            <a:r>
              <a:rPr lang="sr-Latn-ME" sz="1400" i="1" dirty="0" smtClean="0"/>
              <a:t>      </a:t>
            </a:r>
            <a:r>
              <a:rPr lang="sl-SI" sz="1400" i="1" dirty="0" smtClean="0"/>
              <a:t>  </a:t>
            </a:r>
            <a:r>
              <a:rPr lang="en-US" sz="1400" dirty="0"/>
              <a:t>3,8	                       </a:t>
            </a:r>
            <a:r>
              <a:rPr lang="sr-Latn-ME" sz="1400" dirty="0" smtClean="0"/>
              <a:t>  </a:t>
            </a:r>
            <a:r>
              <a:rPr lang="en-US" sz="1400" dirty="0" smtClean="0"/>
              <a:t>  </a:t>
            </a:r>
            <a:r>
              <a:rPr lang="en-US" sz="1400" dirty="0"/>
              <a:t>8,2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u="sng" dirty="0"/>
              <a:t> </a:t>
            </a:r>
          </a:p>
          <a:p>
            <a:pPr>
              <a:lnSpc>
                <a:spcPct val="80000"/>
              </a:lnSpc>
            </a:pPr>
            <a:endParaRPr lang="en-US" sz="1400" u="sng" dirty="0"/>
          </a:p>
          <a:p>
            <a:pPr>
              <a:lnSpc>
                <a:spcPct val="80000"/>
              </a:lnSpc>
            </a:pPr>
            <a:endParaRPr lang="en-US" sz="1400" u="sng" dirty="0"/>
          </a:p>
          <a:p>
            <a:pPr>
              <a:lnSpc>
                <a:spcPct val="80000"/>
              </a:lnSpc>
            </a:pPr>
            <a:endParaRPr lang="en-US" sz="1400" u="sng" dirty="0"/>
          </a:p>
          <a:p>
            <a:pPr>
              <a:lnSpc>
                <a:spcPct val="80000"/>
              </a:lnSpc>
            </a:pPr>
            <a:r>
              <a:rPr lang="en-US" sz="1400" dirty="0"/>
              <a:t>* Bent Hansen: Fiscal Policy in Seven </a:t>
            </a:r>
            <a:r>
              <a:rPr lang="en-US" sz="1400" dirty="0" err="1"/>
              <a:t>Countresis</a:t>
            </a:r>
            <a:r>
              <a:rPr lang="en-US" sz="1400" dirty="0"/>
              <a:t> (1955-1965J, OECD. Paris, 1964, s</a:t>
            </a:r>
            <a:r>
              <a:rPr lang="sl-SI" sz="1400" dirty="0"/>
              <a:t>tr</a:t>
            </a:r>
            <a:r>
              <a:rPr lang="en-US" sz="1400" dirty="0"/>
              <a:t>. 127. I 529</a:t>
            </a:r>
          </a:p>
        </p:txBody>
      </p:sp>
    </p:spTree>
    <p:extLst>
      <p:ext uri="{BB962C8B-B14F-4D97-AF65-F5344CB8AC3E}">
        <p14:creationId xmlns:p14="http://schemas.microsoft.com/office/powerpoint/2010/main" val="29017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90C6-3137-41A9-9C6D-17A6287D81A3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84D8B-27C9-4F59-B128-D73D7AA522E4}" type="slidenum">
              <a:rPr lang="en-US"/>
              <a:pPr/>
              <a:t>5</a:t>
            </a:fld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sz="2400" dirty="0" smtClean="0"/>
              <a:t>Da se j</a:t>
            </a:r>
            <a:r>
              <a:rPr lang="en-US" sz="2400" dirty="0" err="1" smtClean="0"/>
              <a:t>avni</a:t>
            </a:r>
            <a:r>
              <a:rPr lang="en-US" sz="2400" dirty="0" smtClean="0"/>
              <a:t> </a:t>
            </a:r>
            <a:r>
              <a:rPr lang="en-US" sz="2400" dirty="0" err="1"/>
              <a:t>rshodi</a:t>
            </a:r>
            <a:r>
              <a:rPr lang="en-US" sz="2400" dirty="0"/>
              <a:t> se </a:t>
            </a:r>
            <a:r>
              <a:rPr lang="en-US" sz="2400" dirty="0" err="1"/>
              <a:t>danas</a:t>
            </a:r>
            <a:r>
              <a:rPr lang="en-US" sz="2400" dirty="0"/>
              <a:t> u </a:t>
            </a:r>
            <a:r>
              <a:rPr lang="en-US" sz="2400" dirty="0" err="1"/>
              <a:t>savremenoj</a:t>
            </a:r>
            <a:r>
              <a:rPr lang="en-US" sz="2400" dirty="0"/>
              <a:t> </a:t>
            </a:r>
            <a:r>
              <a:rPr lang="en-US" sz="2400" dirty="0" err="1"/>
              <a:t>finansijskoj</a:t>
            </a:r>
            <a:r>
              <a:rPr lang="en-US" sz="2400" dirty="0"/>
              <a:t> </a:t>
            </a:r>
            <a:r>
              <a:rPr lang="en-US" sz="2400" dirty="0" err="1"/>
              <a:t>teoriji</a:t>
            </a:r>
            <a:r>
              <a:rPr lang="en-US" sz="2400" dirty="0"/>
              <a:t> </a:t>
            </a:r>
            <a:r>
              <a:rPr lang="en-US" sz="2400" dirty="0" err="1"/>
              <a:t>posmatraju</a:t>
            </a:r>
            <a:r>
              <a:rPr lang="en-US" sz="2400" dirty="0"/>
              <a:t> u </a:t>
            </a:r>
            <a:r>
              <a:rPr lang="en-US" sz="2400" dirty="0" err="1"/>
              <a:t>sklopu</a:t>
            </a:r>
            <a:r>
              <a:rPr lang="en-US" sz="2400" dirty="0"/>
              <a:t> </a:t>
            </a:r>
            <a:r>
              <a:rPr lang="en-US" sz="2400" dirty="0" err="1"/>
              <a:t>cjelokupnog</a:t>
            </a:r>
            <a:r>
              <a:rPr lang="en-US" sz="2400" dirty="0"/>
              <a:t> </a:t>
            </a:r>
            <a:r>
              <a:rPr lang="en-US" sz="2400" dirty="0" err="1"/>
              <a:t>finansijskog</a:t>
            </a:r>
            <a:r>
              <a:rPr lang="en-US" sz="2400" dirty="0"/>
              <a:t> </a:t>
            </a:r>
            <a:r>
              <a:rPr lang="en-US" sz="2400" dirty="0" err="1"/>
              <a:t>mehanizma</a:t>
            </a:r>
            <a:r>
              <a:rPr lang="en-US" sz="2400" dirty="0"/>
              <a:t> </a:t>
            </a:r>
            <a:r>
              <a:rPr lang="en-US" sz="2400" dirty="0" err="1"/>
              <a:t>privrede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sl-SI" sz="2400" dirty="0"/>
              <a:t>eko</a:t>
            </a:r>
            <a:r>
              <a:rPr lang="en-US" sz="2400" dirty="0"/>
              <a:t>n</a:t>
            </a:r>
            <a:r>
              <a:rPr lang="sl-SI" sz="2400" dirty="0"/>
              <a:t>om</a:t>
            </a:r>
            <a:r>
              <a:rPr lang="en-US" sz="2400" dirty="0" err="1"/>
              <a:t>skih</a:t>
            </a:r>
            <a:r>
              <a:rPr lang="en-US" sz="2400" dirty="0"/>
              <a:t> </a:t>
            </a:r>
            <a:r>
              <a:rPr lang="en-US" sz="2400" dirty="0" err="1"/>
              <a:t>kategorija</a:t>
            </a:r>
            <a:r>
              <a:rPr lang="sl-SI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se </a:t>
            </a:r>
            <a:r>
              <a:rPr lang="en-US" sz="2400" dirty="0" smtClean="0"/>
              <a:t>vid</a:t>
            </a:r>
            <a:r>
              <a:rPr lang="sr-Latn-ME" sz="2400" dirty="0" smtClean="0"/>
              <a:t>j</a:t>
            </a:r>
            <a:r>
              <a:rPr lang="en-US" sz="2400" dirty="0" err="1" smtClean="0"/>
              <a:t>eti</a:t>
            </a:r>
            <a:r>
              <a:rPr lang="en-US" sz="2400" dirty="0" smtClean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 smtClean="0"/>
              <a:t>sl</a:t>
            </a:r>
            <a:r>
              <a:rPr lang="sr-Latn-ME" sz="2400" dirty="0" smtClean="0"/>
              <a:t>ij</a:t>
            </a:r>
            <a:r>
              <a:rPr lang="en-US" sz="2400" dirty="0" err="1" smtClean="0"/>
              <a:t>ede</a:t>
            </a:r>
            <a:r>
              <a:rPr lang="sr-Latn-ME" sz="2400" dirty="0" smtClean="0"/>
              <a:t>ć</a:t>
            </a:r>
            <a:r>
              <a:rPr lang="en-US" sz="2400" dirty="0" smtClean="0"/>
              <a:t>e </a:t>
            </a:r>
            <a:r>
              <a:rPr lang="en-US" sz="2400" dirty="0" err="1"/>
              <a:t>formule</a:t>
            </a:r>
            <a:r>
              <a:rPr lang="en-US" sz="2400" i="1" dirty="0"/>
              <a:t>:</a:t>
            </a:r>
            <a:r>
              <a:rPr lang="en-US" sz="2400" b="1" i="1" dirty="0"/>
              <a:t>	</a:t>
            </a:r>
          </a:p>
          <a:p>
            <a:pPr lvl="2">
              <a:buFontTx/>
              <a:buNone/>
            </a:pPr>
            <a:r>
              <a:rPr lang="en-US" dirty="0" smtClean="0"/>
              <a:t>Y</a:t>
            </a:r>
            <a:r>
              <a:rPr lang="sr-Latn-ME" dirty="0" smtClean="0"/>
              <a:t> </a:t>
            </a:r>
            <a:r>
              <a:rPr lang="en-US" dirty="0" smtClean="0"/>
              <a:t>=</a:t>
            </a:r>
            <a:r>
              <a:rPr lang="sr-Latn-ME" dirty="0" smtClean="0"/>
              <a:t> </a:t>
            </a:r>
            <a:r>
              <a:rPr lang="en-US" dirty="0" smtClean="0"/>
              <a:t>C</a:t>
            </a:r>
            <a:r>
              <a:rPr lang="sr-Latn-ME" dirty="0" smtClean="0"/>
              <a:t> </a:t>
            </a:r>
            <a:r>
              <a:rPr lang="en-US" dirty="0" smtClean="0"/>
              <a:t>+</a:t>
            </a:r>
            <a:r>
              <a:rPr lang="sr-Latn-ME" dirty="0" smtClean="0"/>
              <a:t> </a:t>
            </a:r>
            <a:r>
              <a:rPr lang="en-US" dirty="0" smtClean="0"/>
              <a:t>I</a:t>
            </a:r>
            <a:r>
              <a:rPr lang="sr-Latn-ME" dirty="0" smtClean="0"/>
              <a:t> </a:t>
            </a:r>
            <a:r>
              <a:rPr lang="en-US" dirty="0" smtClean="0"/>
              <a:t>+</a:t>
            </a:r>
            <a:r>
              <a:rPr lang="sr-Latn-ME" dirty="0" smtClean="0"/>
              <a:t> </a:t>
            </a:r>
            <a:r>
              <a:rPr lang="en-US" dirty="0" smtClean="0"/>
              <a:t>G</a:t>
            </a:r>
            <a:endParaRPr lang="en-US" dirty="0"/>
          </a:p>
          <a:p>
            <a:pPr marL="0" indent="0">
              <a:buNone/>
            </a:pP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sr-Latn-ME" sz="2400" dirty="0"/>
              <a:t>č</a:t>
            </a:r>
            <a:r>
              <a:rPr lang="en-US" sz="2400" dirty="0" err="1" smtClean="0"/>
              <a:t>em</a:t>
            </a:r>
            <a:r>
              <a:rPr lang="sr-Latn-ME" sz="2400" dirty="0" smtClean="0"/>
              <a:t>u</a:t>
            </a:r>
            <a:r>
              <a:rPr lang="en-US" sz="2400" dirty="0" smtClean="0"/>
              <a:t> je</a:t>
            </a:r>
            <a:r>
              <a:rPr lang="sr-Latn-ME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Y - </a:t>
            </a:r>
            <a:r>
              <a:rPr lang="en-US" sz="2400" dirty="0" err="1" smtClean="0"/>
              <a:t>naciona</a:t>
            </a:r>
            <a:r>
              <a:rPr lang="sr-Latn-ME" sz="2400" dirty="0" smtClean="0"/>
              <a:t>l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/>
              <a:t>dohodak</a:t>
            </a:r>
            <a:r>
              <a:rPr lang="en-US" sz="2400" dirty="0"/>
              <a:t>, </a:t>
            </a:r>
            <a:endParaRPr lang="sr-Latn-ME" sz="2400" dirty="0" smtClean="0"/>
          </a:p>
          <a:p>
            <a:pPr marL="0" indent="0">
              <a:buNone/>
            </a:pPr>
            <a:r>
              <a:rPr lang="en-US" sz="2400" dirty="0" smtClean="0"/>
              <a:t>C- li</a:t>
            </a:r>
            <a:r>
              <a:rPr lang="sr-Latn-ME" sz="2400" dirty="0" smtClean="0"/>
              <a:t>č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potro</a:t>
            </a:r>
            <a:r>
              <a:rPr lang="sr-Latn-ME" sz="2400" dirty="0" smtClean="0"/>
              <a:t>š</a:t>
            </a:r>
            <a:r>
              <a:rPr lang="en-US" sz="2400" dirty="0" err="1" smtClean="0"/>
              <a:t>nja</a:t>
            </a:r>
            <a:r>
              <a:rPr lang="en-US" sz="2400" dirty="0"/>
              <a:t>, </a:t>
            </a:r>
            <a:endParaRPr lang="sr-Latn-ME" sz="2400" dirty="0" smtClean="0"/>
          </a:p>
          <a:p>
            <a:pPr marL="0" indent="0">
              <a:buNone/>
            </a:pPr>
            <a:r>
              <a:rPr lang="en-US" sz="2400" dirty="0" smtClean="0"/>
              <a:t>I </a:t>
            </a:r>
            <a:r>
              <a:rPr lang="en-US" sz="2400" dirty="0"/>
              <a:t>- </a:t>
            </a:r>
            <a:r>
              <a:rPr lang="en-US" sz="2400" dirty="0" err="1"/>
              <a:t>neto</a:t>
            </a:r>
            <a:r>
              <a:rPr lang="en-US" sz="2400" dirty="0"/>
              <a:t> </a:t>
            </a:r>
            <a:r>
              <a:rPr lang="en-US" sz="2400" dirty="0" err="1"/>
              <a:t>investicije</a:t>
            </a:r>
            <a:r>
              <a:rPr lang="en-US" sz="2400" dirty="0"/>
              <a:t> i </a:t>
            </a:r>
            <a:endParaRPr lang="sr-Latn-ME" sz="2400" dirty="0" smtClean="0"/>
          </a:p>
          <a:p>
            <a:pPr marL="0" indent="0">
              <a:buNone/>
            </a:pPr>
            <a:r>
              <a:rPr lang="en-US" sz="2400" dirty="0" smtClean="0"/>
              <a:t>G </a:t>
            </a:r>
            <a:r>
              <a:rPr lang="en-US" sz="2400" dirty="0"/>
              <a:t>- </a:t>
            </a:r>
            <a:r>
              <a:rPr lang="en-US" sz="2400" dirty="0" smtClean="0"/>
              <a:t>op</a:t>
            </a:r>
            <a:r>
              <a:rPr lang="sr-Latn-ME" sz="2400" dirty="0" smtClean="0"/>
              <a:t>š</a:t>
            </a:r>
            <a:r>
              <a:rPr lang="en-US" sz="2400" dirty="0" smtClean="0"/>
              <a:t>ta </a:t>
            </a:r>
            <a:r>
              <a:rPr lang="en-US" sz="2400" dirty="0" err="1" smtClean="0"/>
              <a:t>potr</a:t>
            </a:r>
            <a:r>
              <a:rPr lang="sr-Latn-ME" sz="2400" dirty="0" smtClean="0"/>
              <a:t>š</a:t>
            </a:r>
            <a:r>
              <a:rPr lang="en-US" sz="2400" dirty="0" err="1" smtClean="0"/>
              <a:t>nja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3460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8A3C-3ACA-49BB-8686-9241C1CA95D3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4FA2-D7BD-4C48-9FB9-BEA5A150F702}" type="slidenum">
              <a:rPr lang="en-US"/>
              <a:pPr/>
              <a:t>50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POLITIKA I DJELOVANJE JAVNIH RASHODA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1. NEUTRALNI I AKTIVNI JAVNI RASHODI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 </a:t>
            </a:r>
            <a:r>
              <a:rPr lang="en-US" sz="2800" dirty="0" err="1"/>
              <a:t>novije</a:t>
            </a:r>
            <a:r>
              <a:rPr lang="en-US" sz="2800" dirty="0"/>
              <a:t> </a:t>
            </a:r>
            <a:r>
              <a:rPr lang="en-US" sz="2800" dirty="0" err="1"/>
              <a:t>vrijeme</a:t>
            </a:r>
            <a:r>
              <a:rPr lang="en-US" sz="2800" dirty="0"/>
              <a:t> </a:t>
            </a:r>
            <a:r>
              <a:rPr lang="en-US" sz="2800" dirty="0" err="1"/>
              <a:t>posebna</a:t>
            </a:r>
            <a:r>
              <a:rPr lang="en-US" sz="2800" dirty="0"/>
              <a:t> </a:t>
            </a:r>
            <a:r>
              <a:rPr lang="en-US" sz="2800" dirty="0" err="1" smtClean="0"/>
              <a:t>istra</a:t>
            </a:r>
            <a:r>
              <a:rPr lang="sr-Latn-ME" sz="2800" dirty="0" smtClean="0"/>
              <a:t>ž</a:t>
            </a:r>
            <a:r>
              <a:rPr lang="en-US" sz="2800" dirty="0" err="1" smtClean="0"/>
              <a:t>ivanaj</a:t>
            </a:r>
            <a:r>
              <a:rPr lang="sl-SI" sz="2800" dirty="0"/>
              <a:t>a</a:t>
            </a:r>
            <a:r>
              <a:rPr lang="en-US" sz="2800" dirty="0"/>
              <a:t> se </a:t>
            </a:r>
            <a:r>
              <a:rPr lang="en-US" sz="2800" dirty="0" err="1" smtClean="0"/>
              <a:t>vr</a:t>
            </a:r>
            <a:r>
              <a:rPr lang="sr-Latn-ME" sz="2800" dirty="0" smtClean="0"/>
              <a:t>š</a:t>
            </a:r>
            <a:r>
              <a:rPr lang="en-US" sz="2800" dirty="0" smtClean="0"/>
              <a:t>e </a:t>
            </a:r>
            <a:r>
              <a:rPr lang="en-US" sz="2800" dirty="0" err="1"/>
              <a:t>radi</a:t>
            </a:r>
            <a:r>
              <a:rPr lang="en-US" sz="2800" dirty="0"/>
              <a:t> </a:t>
            </a:r>
            <a:r>
              <a:rPr lang="en-US" sz="2800" dirty="0" err="1"/>
              <a:t>sagledavanja</a:t>
            </a:r>
            <a:r>
              <a:rPr lang="en-US" sz="2800" dirty="0"/>
              <a:t> u </a:t>
            </a:r>
            <a:r>
              <a:rPr lang="en-US" sz="2800" dirty="0" err="1"/>
              <a:t>kojoj</a:t>
            </a:r>
            <a:r>
              <a:rPr lang="en-US" sz="2800" dirty="0"/>
              <a:t> </a:t>
            </a:r>
            <a:r>
              <a:rPr lang="en-US" sz="2800" dirty="0" err="1"/>
              <a:t>mjeri</a:t>
            </a:r>
            <a:r>
              <a:rPr lang="en-US" sz="2800" dirty="0"/>
              <a:t> </a:t>
            </a:r>
            <a:r>
              <a:rPr lang="en-US" sz="2800" dirty="0" err="1"/>
              <a:t>javni</a:t>
            </a:r>
            <a:r>
              <a:rPr lang="en-US" sz="2800" dirty="0"/>
              <a:t> </a:t>
            </a:r>
            <a:r>
              <a:rPr lang="en-US" sz="2800" dirty="0" err="1"/>
              <a:t>sektor</a:t>
            </a:r>
            <a:r>
              <a:rPr lang="en-US" sz="2800" dirty="0"/>
              <a:t>,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, </a:t>
            </a:r>
            <a:r>
              <a:rPr lang="en-US" sz="2800" dirty="0" err="1" smtClean="0"/>
              <a:t>vr</a:t>
            </a:r>
            <a:r>
              <a:rPr lang="sr-Latn-ME" sz="2800" dirty="0" smtClean="0"/>
              <a:t>š</a:t>
            </a:r>
            <a:r>
              <a:rPr lang="sl-SI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uticaj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ekonomski</a:t>
            </a:r>
            <a:r>
              <a:rPr lang="en-US" sz="2800" dirty="0"/>
              <a:t> </a:t>
            </a:r>
            <a:r>
              <a:rPr lang="en-US" sz="2800" dirty="0" err="1"/>
              <a:t>razvoj</a:t>
            </a:r>
            <a:r>
              <a:rPr lang="en-US" sz="2800" dirty="0"/>
              <a:t>,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stabilizaciju</a:t>
            </a:r>
            <a:r>
              <a:rPr lang="en-US" sz="2800" dirty="0"/>
              <a:t> </a:t>
            </a:r>
            <a:r>
              <a:rPr lang="en-US" sz="2800" dirty="0" err="1"/>
              <a:t>privrede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redistribucij</a:t>
            </a:r>
            <a:r>
              <a:rPr lang="sl-SI" sz="2800" dirty="0"/>
              <a:t>u</a:t>
            </a:r>
            <a:r>
              <a:rPr lang="en-US" sz="2800" dirty="0"/>
              <a:t> </a:t>
            </a:r>
            <a:r>
              <a:rPr lang="en-US" sz="2800" dirty="0" err="1"/>
              <a:t>dohotka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 </a:t>
            </a:r>
            <a:r>
              <a:rPr lang="en-US" sz="2800" dirty="0" err="1"/>
              <a:t>okviru</a:t>
            </a:r>
            <a:r>
              <a:rPr lang="en-US" sz="2800" dirty="0"/>
              <a:t> </a:t>
            </a:r>
            <a:r>
              <a:rPr lang="en-US" sz="2800" dirty="0" err="1" smtClean="0"/>
              <a:t>Klasi</a:t>
            </a:r>
            <a:r>
              <a:rPr lang="sr-Latn-ME" sz="2800" dirty="0" smtClean="0"/>
              <a:t>č</a:t>
            </a:r>
            <a:r>
              <a:rPr lang="en-US" sz="2800" dirty="0" smtClean="0"/>
              <a:t>ne </a:t>
            </a:r>
            <a:r>
              <a:rPr lang="en-US" sz="2800" dirty="0" err="1"/>
              <a:t>teorije</a:t>
            </a:r>
            <a:r>
              <a:rPr lang="en-US" sz="2800" dirty="0"/>
              <a:t>, </a:t>
            </a:r>
            <a:r>
              <a:rPr lang="en-US" sz="2800" dirty="0" err="1" smtClean="0"/>
              <a:t>istra</a:t>
            </a:r>
            <a:r>
              <a:rPr lang="sr-Latn-ME" sz="2800" dirty="0" smtClean="0"/>
              <a:t>ž</a:t>
            </a:r>
            <a:r>
              <a:rPr lang="en-US" sz="2800" dirty="0" err="1" smtClean="0"/>
              <a:t>ivanja</a:t>
            </a:r>
            <a:r>
              <a:rPr lang="en-US" sz="2800" dirty="0" smtClean="0"/>
              <a:t> </a:t>
            </a:r>
            <a:r>
              <a:rPr lang="en-US" sz="2800" dirty="0" err="1"/>
              <a:t>djelovanja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u </a:t>
            </a:r>
            <a:r>
              <a:rPr lang="en-US" sz="2800" dirty="0" err="1"/>
              <a:t>privredi</a:t>
            </a:r>
            <a:r>
              <a:rPr lang="en-US" sz="2800" dirty="0"/>
              <a:t>  </a:t>
            </a:r>
            <a:r>
              <a:rPr lang="en-US" sz="2800" dirty="0" err="1"/>
              <a:t>gotovo</a:t>
            </a:r>
            <a:r>
              <a:rPr lang="en-US" sz="2800" dirty="0"/>
              <a:t> </a:t>
            </a:r>
            <a:r>
              <a:rPr lang="en-US" sz="2800" dirty="0" err="1"/>
              <a:t>danijesu</a:t>
            </a:r>
            <a:r>
              <a:rPr lang="en-US" sz="2800" dirty="0"/>
              <a:t> </a:t>
            </a:r>
            <a:r>
              <a:rPr lang="en-US" sz="2800" dirty="0" err="1"/>
              <a:t>ni</a:t>
            </a:r>
            <a:r>
              <a:rPr lang="en-US" sz="2800" dirty="0"/>
              <a:t> </a:t>
            </a:r>
            <a:r>
              <a:rPr lang="en-US" sz="2800" dirty="0" err="1"/>
              <a:t>postojala</a:t>
            </a:r>
            <a:r>
              <a:rPr lang="en-US" sz="2800" dirty="0"/>
              <a:t>. To je </a:t>
            </a:r>
            <a:r>
              <a:rPr lang="en-US" sz="2800" dirty="0" err="1"/>
              <a:t>noramalna</a:t>
            </a:r>
            <a:r>
              <a:rPr lang="en-US" sz="2800" dirty="0"/>
              <a:t> </a:t>
            </a:r>
            <a:r>
              <a:rPr lang="en-US" sz="2800" dirty="0" err="1"/>
              <a:t>posledica</a:t>
            </a:r>
            <a:r>
              <a:rPr lang="en-US" sz="2800" dirty="0"/>
              <a:t> </a:t>
            </a:r>
            <a:r>
              <a:rPr lang="en-US" sz="2800" dirty="0" err="1" smtClean="0"/>
              <a:t>ve</a:t>
            </a:r>
            <a:r>
              <a:rPr lang="sr-Latn-ME" sz="2800" dirty="0" smtClean="0"/>
              <a:t>ć</a:t>
            </a:r>
            <a:r>
              <a:rPr lang="en-US" sz="2800" dirty="0" smtClean="0"/>
              <a:t> </a:t>
            </a:r>
            <a:r>
              <a:rPr lang="en-US" sz="2800" dirty="0" err="1"/>
              <a:t>poznatog</a:t>
            </a:r>
            <a:r>
              <a:rPr lang="en-US" sz="2800" dirty="0"/>
              <a:t> </a:t>
            </a:r>
            <a:r>
              <a:rPr lang="en-US" sz="2800" dirty="0" err="1"/>
              <a:t>stava</a:t>
            </a:r>
            <a:r>
              <a:rPr lang="en-US" sz="2800" dirty="0"/>
              <a:t> </a:t>
            </a:r>
            <a:r>
              <a:rPr lang="en-US" sz="2800" dirty="0" err="1"/>
              <a:t>ove</a:t>
            </a:r>
            <a:r>
              <a:rPr lang="en-US" sz="2800" dirty="0"/>
              <a:t> </a:t>
            </a:r>
            <a:r>
              <a:rPr lang="en-US" sz="2800" dirty="0" err="1"/>
              <a:t>teorije</a:t>
            </a:r>
            <a:r>
              <a:rPr lang="en-US" sz="2800" dirty="0"/>
              <a:t> u </a:t>
            </a:r>
            <a:r>
              <a:rPr lang="en-US" sz="2800" dirty="0" err="1"/>
              <a:t>odnosu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javne</a:t>
            </a:r>
            <a:r>
              <a:rPr lang="en-US" sz="2800" dirty="0"/>
              <a:t> </a:t>
            </a:r>
            <a:r>
              <a:rPr lang="en-US" sz="2800" dirty="0" err="1"/>
              <a:t>rashode</a:t>
            </a:r>
            <a:r>
              <a:rPr lang="en-US" sz="2800" dirty="0"/>
              <a:t>.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smtClean="0"/>
              <a:t>le</a:t>
            </a:r>
            <a:r>
              <a:rPr lang="sr-Latn-ME" sz="2800" dirty="0" smtClean="0"/>
              <a:t>ž</a:t>
            </a:r>
            <a:r>
              <a:rPr lang="en-US" sz="2800" dirty="0" smtClean="0"/>
              <a:t>e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 smtClean="0"/>
              <a:t>najve</a:t>
            </a:r>
            <a:r>
              <a:rPr lang="sr-Latn-ME" sz="2800" dirty="0" smtClean="0"/>
              <a:t>ć</a:t>
            </a:r>
            <a:r>
              <a:rPr lang="en-US" sz="2800" dirty="0" smtClean="0"/>
              <a:t>e </a:t>
            </a:r>
            <a:r>
              <a:rPr lang="en-US" sz="2800" dirty="0" err="1"/>
              <a:t>razlike</a:t>
            </a:r>
            <a:r>
              <a:rPr lang="en-US" sz="2800" dirty="0"/>
              <a:t> </a:t>
            </a:r>
            <a:r>
              <a:rPr lang="en-US" sz="2800" dirty="0" err="1"/>
              <a:t>izmedju</a:t>
            </a:r>
            <a:r>
              <a:rPr lang="en-US" sz="2800" dirty="0"/>
              <a:t>  stare </a:t>
            </a:r>
            <a:r>
              <a:rPr lang="sl-SI" sz="2800" dirty="0"/>
              <a:t>i </a:t>
            </a:r>
            <a:r>
              <a:rPr lang="en-US" sz="2800" dirty="0" err="1"/>
              <a:t>nove</a:t>
            </a:r>
            <a:r>
              <a:rPr lang="en-US" sz="2800" dirty="0"/>
              <a:t>  </a:t>
            </a:r>
            <a:r>
              <a:rPr lang="en-US" sz="2800" dirty="0" err="1"/>
              <a:t>nauke</a:t>
            </a:r>
            <a:r>
              <a:rPr lang="en-US" sz="2800" dirty="0"/>
              <a:t> o </a:t>
            </a:r>
            <a:r>
              <a:rPr lang="en-US" sz="2800" dirty="0" err="1"/>
              <a:t>finansijama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42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E0CF-75ED-4CCB-9521-899BB6B56871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5491-8214-4F48-BBFB-112BA8FDDB19}" type="slidenum">
              <a:rPr lang="en-US"/>
              <a:pPr/>
              <a:t>51</a:t>
            </a:fld>
            <a:endParaRPr lang="en-US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Savremena</a:t>
            </a:r>
            <a:r>
              <a:rPr lang="en-US" dirty="0"/>
              <a:t>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teorija</a:t>
            </a:r>
            <a:endParaRPr lang="en-US" dirty="0"/>
          </a:p>
          <a:p>
            <a:pPr>
              <a:buFontTx/>
              <a:buNone/>
            </a:pPr>
            <a:r>
              <a:rPr lang="en-US" dirty="0" err="1"/>
              <a:t>Nastankom</a:t>
            </a:r>
            <a:r>
              <a:rPr lang="en-US" dirty="0"/>
              <a:t> </a:t>
            </a:r>
            <a:r>
              <a:rPr lang="en-US" dirty="0" err="1"/>
              <a:t>kenzijijanske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teorije</a:t>
            </a:r>
            <a:r>
              <a:rPr lang="en-US" dirty="0"/>
              <a:t>, od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depresije</a:t>
            </a:r>
            <a:r>
              <a:rPr lang="en-US" dirty="0"/>
              <a:t> </a:t>
            </a:r>
            <a:r>
              <a:rPr lang="en-US" dirty="0" err="1"/>
              <a:t>tridesetih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20 </a:t>
            </a:r>
            <a:r>
              <a:rPr lang="en-US" dirty="0" err="1"/>
              <a:t>vijeka</a:t>
            </a:r>
            <a:r>
              <a:rPr lang="en-US" dirty="0"/>
              <a:t>,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sr-Latn-ME" dirty="0" smtClean="0"/>
              <a:t>se </a:t>
            </a:r>
            <a:r>
              <a:rPr lang="en-US" dirty="0" err="1" smtClean="0"/>
              <a:t>odbacije</a:t>
            </a:r>
            <a:r>
              <a:rPr lang="en-US" dirty="0" smtClean="0"/>
              <a:t> </a:t>
            </a:r>
            <a:r>
              <a:rPr lang="en-US" dirty="0" err="1"/>
              <a:t>tezu</a:t>
            </a:r>
            <a:r>
              <a:rPr lang="en-US" dirty="0"/>
              <a:t> o </a:t>
            </a:r>
            <a:r>
              <a:rPr lang="en-US" dirty="0" err="1"/>
              <a:t>neutralnosti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rashoda</a:t>
            </a:r>
            <a:r>
              <a:rPr lang="en-US" dirty="0"/>
              <a:t> 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en-US" dirty="0" err="1" smtClean="0"/>
              <a:t>isti</a:t>
            </a:r>
            <a:r>
              <a:rPr lang="sr-Latn-ME" dirty="0" smtClean="0"/>
              <a:t>č</a:t>
            </a:r>
            <a:r>
              <a:rPr lang="en-US" dirty="0" smtClean="0"/>
              <a:t>e </a:t>
            </a:r>
            <a:r>
              <a:rPr lang="en-US" dirty="0" err="1"/>
              <a:t>stav</a:t>
            </a:r>
            <a:r>
              <a:rPr lang="en-US" dirty="0"/>
              <a:t> o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aktivnom</a:t>
            </a:r>
            <a:r>
              <a:rPr lang="en-US" dirty="0"/>
              <a:t> </a:t>
            </a:r>
            <a:r>
              <a:rPr lang="en-US" dirty="0" err="1"/>
              <a:t>djelovanju</a:t>
            </a:r>
            <a:r>
              <a:rPr lang="en-US" dirty="0"/>
              <a:t> u </a:t>
            </a:r>
            <a:r>
              <a:rPr lang="en-US" dirty="0" err="1"/>
              <a:t>privredi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66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C80D-45BC-4974-87F7-4A3409C8EC71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5C535-3D78-448C-A227-93D1F112E0AC}" type="slidenum">
              <a:rPr lang="en-US"/>
              <a:pPr/>
              <a:t>52</a:t>
            </a:fld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err="1"/>
              <a:t>Neutralnih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nema</a:t>
            </a:r>
            <a:r>
              <a:rPr lang="en-US" sz="2400" dirty="0"/>
              <a:t>, </a:t>
            </a:r>
            <a:r>
              <a:rPr lang="en-US" sz="2400" dirty="0" err="1"/>
              <a:t>niti</a:t>
            </a:r>
            <a:r>
              <a:rPr lang="en-US" sz="2400" dirty="0"/>
              <a:t> </a:t>
            </a:r>
            <a:r>
              <a:rPr lang="en-US" sz="2400" dirty="0" err="1"/>
              <a:t>ih</a:t>
            </a:r>
            <a:r>
              <a:rPr lang="en-US" sz="2400" dirty="0"/>
              <a:t> </a:t>
            </a:r>
            <a:r>
              <a:rPr lang="en-US" sz="2400" dirty="0" err="1" smtClean="0"/>
              <a:t>mo</a:t>
            </a:r>
            <a:r>
              <a:rPr lang="sr-Latn-ME" sz="2400" dirty="0" smtClean="0"/>
              <a:t>ž</a:t>
            </a:r>
            <a:r>
              <a:rPr lang="en-US" sz="2400" dirty="0" smtClean="0"/>
              <a:t>e </a:t>
            </a:r>
            <a:r>
              <a:rPr lang="en-US" sz="2400" dirty="0" err="1"/>
              <a:t>biti</a:t>
            </a:r>
            <a:r>
              <a:rPr lang="en-US" sz="2400" dirty="0"/>
              <a:t> u </a:t>
            </a:r>
            <a:r>
              <a:rPr lang="en-US" sz="2400" dirty="0" err="1"/>
              <a:t>privredi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24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2400" dirty="0" smtClean="0"/>
              <a:t> </a:t>
            </a:r>
            <a:r>
              <a:rPr lang="en-US" sz="2400" dirty="0" err="1" smtClean="0"/>
              <a:t>Istra</a:t>
            </a:r>
            <a:r>
              <a:rPr lang="sr-Latn-ME" sz="2400" dirty="0" smtClean="0"/>
              <a:t>ž</a:t>
            </a:r>
            <a:r>
              <a:rPr lang="en-US" sz="2400" dirty="0" err="1" smtClean="0"/>
              <a:t>ivanja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 smtClean="0"/>
              <a:t>vr</a:t>
            </a:r>
            <a:r>
              <a:rPr lang="sr-Latn-ME" sz="2400" dirty="0" smtClean="0"/>
              <a:t>š</a:t>
            </a:r>
            <a:r>
              <a:rPr lang="en-US" sz="2400" dirty="0" smtClean="0"/>
              <a:t>e </a:t>
            </a:r>
            <a:r>
              <a:rPr lang="en-US" sz="2400" dirty="0" err="1"/>
              <a:t>zbog</a:t>
            </a:r>
            <a:r>
              <a:rPr lang="en-US" sz="2400" dirty="0"/>
              <a:t>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1.Djelovanja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proizvodnju</a:t>
            </a:r>
            <a:r>
              <a:rPr lang="en-US" sz="2400" dirty="0"/>
              <a:t> i </a:t>
            </a:r>
            <a:r>
              <a:rPr lang="en-US" sz="2400" dirty="0" err="1"/>
              <a:t>nacinalni</a:t>
            </a:r>
            <a:r>
              <a:rPr lang="en-US" sz="2400" dirty="0"/>
              <a:t> </a:t>
            </a:r>
            <a:r>
              <a:rPr lang="en-US" sz="2400" dirty="0" err="1"/>
              <a:t>dohodak</a:t>
            </a:r>
            <a:r>
              <a:rPr lang="en-US" sz="2400" dirty="0"/>
              <a:t>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2. </a:t>
            </a:r>
            <a:r>
              <a:rPr lang="en-US" sz="2400" dirty="0" err="1"/>
              <a:t>Monetarnog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 smtClean="0"/>
              <a:t>nov</a:t>
            </a:r>
            <a:r>
              <a:rPr lang="sr-Latn-ME" sz="2400" dirty="0" smtClean="0"/>
              <a:t>č</a:t>
            </a:r>
            <a:r>
              <a:rPr lang="en-US" sz="2400" dirty="0" err="1" smtClean="0"/>
              <a:t>anog</a:t>
            </a:r>
            <a:r>
              <a:rPr lang="en-US" sz="2400" dirty="0" smtClean="0"/>
              <a:t> </a:t>
            </a:r>
            <a:r>
              <a:rPr lang="en-US" sz="2400" dirty="0" err="1"/>
              <a:t>djelovanja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endParaRPr lang="en-US" sz="24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3.Konjuturno i </a:t>
            </a:r>
            <a:r>
              <a:rPr lang="en-US" sz="2400" dirty="0" err="1"/>
              <a:t>stabilizaciono</a:t>
            </a:r>
            <a:r>
              <a:rPr lang="en-US" sz="2400" dirty="0"/>
              <a:t> </a:t>
            </a:r>
            <a:r>
              <a:rPr lang="en-US" sz="2400" dirty="0" err="1"/>
              <a:t>djelovanje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uticaja</a:t>
            </a:r>
            <a:r>
              <a:rPr lang="en-US" sz="2400" dirty="0"/>
              <a:t> n</a:t>
            </a:r>
            <a:r>
              <a:rPr lang="sl-SI" sz="2400" dirty="0"/>
              <a:t>a</a:t>
            </a:r>
            <a:r>
              <a:rPr lang="en-US" sz="2400" dirty="0" err="1"/>
              <a:t>bavki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ave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 smtClean="0"/>
              <a:t>tr</a:t>
            </a:r>
            <a:r>
              <a:rPr lang="sr-Latn-ME" sz="2400" dirty="0" smtClean="0"/>
              <a:t>ž</a:t>
            </a:r>
            <a:r>
              <a:rPr lang="en-US" sz="2400" dirty="0" smtClean="0"/>
              <a:t>i</a:t>
            </a:r>
            <a:r>
              <a:rPr lang="sr-Latn-ME" sz="2400" dirty="0" smtClean="0"/>
              <a:t>š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/>
              <a:t>mehanizam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4. </a:t>
            </a:r>
            <a:r>
              <a:rPr lang="en-US" sz="2400" dirty="0" err="1"/>
              <a:t>Djelovanje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 smtClean="0"/>
              <a:t>potro</a:t>
            </a:r>
            <a:r>
              <a:rPr lang="sr-Latn-ME" sz="2400" dirty="0" smtClean="0"/>
              <a:t>š</a:t>
            </a:r>
            <a:r>
              <a:rPr lang="en-US" sz="2400" dirty="0" err="1" smtClean="0"/>
              <a:t>nju</a:t>
            </a:r>
            <a:r>
              <a:rPr lang="en-US" sz="2400" dirty="0"/>
              <a:t>, </a:t>
            </a:r>
            <a:r>
              <a:rPr lang="en-US" sz="2400" dirty="0" err="1"/>
              <a:t>investicije</a:t>
            </a:r>
            <a:r>
              <a:rPr lang="en-US" sz="2400" dirty="0"/>
              <a:t> i </a:t>
            </a:r>
            <a:r>
              <a:rPr lang="en-US" sz="2400" dirty="0" err="1"/>
              <a:t>zaposlenost</a:t>
            </a:r>
            <a:endParaRPr lang="en-US" sz="24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5.Djeovanje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 </a:t>
            </a:r>
            <a:r>
              <a:rPr lang="en-US" sz="2400" dirty="0" err="1"/>
              <a:t>strukturu</a:t>
            </a:r>
            <a:r>
              <a:rPr lang="en-US" sz="2400" dirty="0"/>
              <a:t> </a:t>
            </a:r>
            <a:r>
              <a:rPr lang="en-US" sz="2400" dirty="0" err="1"/>
              <a:t>javne</a:t>
            </a:r>
            <a:r>
              <a:rPr lang="en-US" sz="2400" dirty="0"/>
              <a:t> </a:t>
            </a:r>
            <a:r>
              <a:rPr lang="en-US" sz="2400" dirty="0" err="1" smtClean="0"/>
              <a:t>potro</a:t>
            </a:r>
            <a:r>
              <a:rPr lang="sr-Latn-ME" sz="2400" dirty="0" smtClean="0"/>
              <a:t>š</a:t>
            </a:r>
            <a:r>
              <a:rPr lang="en-US" sz="2400" dirty="0" err="1" smtClean="0"/>
              <a:t>nje</a:t>
            </a:r>
            <a:endParaRPr lang="en-US" sz="24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/>
              <a:t>6. </a:t>
            </a:r>
            <a:r>
              <a:rPr lang="en-US" sz="2400" dirty="0" err="1"/>
              <a:t>Prostorni</a:t>
            </a:r>
            <a:r>
              <a:rPr lang="en-US" sz="2400" dirty="0"/>
              <a:t> i </a:t>
            </a:r>
            <a:r>
              <a:rPr lang="en-US" sz="2400" dirty="0" err="1"/>
              <a:t>regionalni</a:t>
            </a:r>
            <a:r>
              <a:rPr lang="en-US" sz="2400" dirty="0"/>
              <a:t> </a:t>
            </a:r>
            <a:r>
              <a:rPr lang="en-US" sz="2400" dirty="0" err="1"/>
              <a:t>efekat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9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475A-EA53-402A-9D6B-4E8B1EE4A105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3FC1-E4F0-4FA9-BC6E-03FAD4E99F7E}" type="slidenum">
              <a:rPr lang="en-US"/>
              <a:pPr/>
              <a:t>53</a:t>
            </a:fld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FontTx/>
              <a:buNone/>
            </a:pPr>
            <a:endParaRPr lang="sr-Latn-ME" sz="2000" dirty="0" smtClean="0"/>
          </a:p>
          <a:p>
            <a:pPr>
              <a:buFontTx/>
              <a:buNone/>
            </a:pPr>
            <a:r>
              <a:rPr lang="en-US" sz="2800" dirty="0" smtClean="0"/>
              <a:t>2</a:t>
            </a:r>
            <a:r>
              <a:rPr lang="en-US" sz="2800" dirty="0"/>
              <a:t>. </a:t>
            </a:r>
            <a:r>
              <a:rPr lang="en-US" sz="2800" dirty="0" err="1"/>
              <a:t>Oblici</a:t>
            </a:r>
            <a:r>
              <a:rPr lang="en-US" sz="2800" dirty="0"/>
              <a:t> </a:t>
            </a:r>
            <a:r>
              <a:rPr lang="en-US" sz="2800" dirty="0" err="1" smtClean="0"/>
              <a:t>dr</a:t>
            </a:r>
            <a:r>
              <a:rPr lang="sr-Latn-ME" sz="2800" dirty="0" smtClean="0"/>
              <a:t>ž</a:t>
            </a:r>
            <a:r>
              <a:rPr lang="en-US" sz="2800" dirty="0" err="1" smtClean="0"/>
              <a:t>avne</a:t>
            </a:r>
            <a:r>
              <a:rPr lang="en-US" sz="2800" dirty="0" smtClean="0"/>
              <a:t> </a:t>
            </a:r>
            <a:r>
              <a:rPr lang="en-US" sz="2800" dirty="0" err="1"/>
              <a:t>intervencije</a:t>
            </a:r>
            <a:r>
              <a:rPr lang="en-US" sz="2800" dirty="0"/>
              <a:t> 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 smtClean="0"/>
              <a:t>rashoda</a:t>
            </a:r>
            <a:r>
              <a:rPr lang="sr-Latn-ME" sz="2800" dirty="0" smtClean="0"/>
              <a:t> </a:t>
            </a:r>
            <a:r>
              <a:rPr lang="en-US" sz="2800" dirty="0" err="1" smtClean="0"/>
              <a:t>Savremena</a:t>
            </a:r>
            <a:r>
              <a:rPr lang="en-US" sz="2800" dirty="0" smtClean="0"/>
              <a:t> </a:t>
            </a:r>
            <a:r>
              <a:rPr lang="en-US" sz="2800" dirty="0" err="1" smtClean="0"/>
              <a:t>drzava</a:t>
            </a:r>
            <a:r>
              <a:rPr lang="en-US" sz="2800" dirty="0" smtClean="0"/>
              <a:t>, </a:t>
            </a:r>
            <a:r>
              <a:rPr lang="sr-Latn-ME" sz="2800" dirty="0" smtClean="0"/>
              <a:t>m</a:t>
            </a:r>
            <a:r>
              <a:rPr lang="en-US" sz="2800" dirty="0" err="1" smtClean="0"/>
              <a:t>jerama</a:t>
            </a:r>
            <a:r>
              <a:rPr lang="en-US" sz="2800" dirty="0" smtClean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instrumentima</a:t>
            </a:r>
            <a:r>
              <a:rPr lang="en-US" sz="2800" dirty="0"/>
              <a:t> </a:t>
            </a:r>
            <a:r>
              <a:rPr lang="en-US" sz="2800" dirty="0" err="1"/>
              <a:t>fiskalne</a:t>
            </a:r>
            <a:r>
              <a:rPr lang="en-US" sz="2800" dirty="0"/>
              <a:t> (</a:t>
            </a:r>
            <a:r>
              <a:rPr lang="en-US" sz="2800" dirty="0" err="1"/>
              <a:t>poreske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smtClean="0"/>
              <a:t>bud</a:t>
            </a:r>
            <a:r>
              <a:rPr lang="sr-Latn-ME" sz="2800" dirty="0" smtClean="0"/>
              <a:t>ž</a:t>
            </a:r>
            <a:r>
              <a:rPr lang="en-US" sz="2800" dirty="0" err="1" smtClean="0"/>
              <a:t>etske</a:t>
            </a:r>
            <a:r>
              <a:rPr lang="en-US" sz="2800" dirty="0"/>
              <a:t>) </a:t>
            </a:r>
            <a:r>
              <a:rPr lang="en-US" sz="2800" dirty="0" err="1"/>
              <a:t>politike</a:t>
            </a:r>
            <a:r>
              <a:rPr lang="en-US" sz="2800" dirty="0"/>
              <a:t> </a:t>
            </a:r>
            <a:r>
              <a:rPr lang="en-US" sz="2800" dirty="0" smtClean="0"/>
              <a:t>in</a:t>
            </a:r>
            <a:r>
              <a:rPr lang="sr-Latn-ME" sz="2800" dirty="0" smtClean="0"/>
              <a:t>e</a:t>
            </a:r>
            <a:r>
              <a:rPr lang="en-US" sz="2800" dirty="0" err="1" smtClean="0"/>
              <a:t>grira</a:t>
            </a:r>
            <a:r>
              <a:rPr lang="en-US" sz="2800" dirty="0" smtClean="0"/>
              <a:t> </a:t>
            </a:r>
            <a:r>
              <a:rPr lang="en-US" sz="2800" dirty="0"/>
              <a:t>se i </a:t>
            </a:r>
            <a:r>
              <a:rPr lang="en-US" sz="2800" dirty="0" err="1" smtClean="0"/>
              <a:t>interveni</a:t>
            </a:r>
            <a:r>
              <a:rPr lang="sr-Latn-ME" sz="2800" dirty="0" smtClean="0"/>
              <a:t>š</a:t>
            </a:r>
            <a:r>
              <a:rPr lang="en-US" sz="2800" dirty="0" smtClean="0"/>
              <a:t>e  </a:t>
            </a:r>
            <a:r>
              <a:rPr lang="en-US" sz="2800" dirty="0"/>
              <a:t>u </a:t>
            </a:r>
            <a:r>
              <a:rPr lang="en-US" sz="2800" dirty="0" err="1"/>
              <a:t>gotovo</a:t>
            </a:r>
            <a:r>
              <a:rPr lang="sl-SI" sz="2800" dirty="0"/>
              <a:t> </a:t>
            </a:r>
            <a:r>
              <a:rPr lang="en-US" sz="2800" dirty="0" err="1"/>
              <a:t>svim</a:t>
            </a:r>
            <a:r>
              <a:rPr lang="en-US" sz="2800" dirty="0"/>
              <a:t> </a:t>
            </a:r>
            <a:r>
              <a:rPr lang="en-US" sz="2800" dirty="0" err="1"/>
              <a:t>oblastima</a:t>
            </a:r>
            <a:r>
              <a:rPr lang="en-US" sz="2800" dirty="0"/>
              <a:t> </a:t>
            </a:r>
            <a:r>
              <a:rPr lang="en-US" sz="2800" dirty="0" err="1" smtClean="0"/>
              <a:t>dru</a:t>
            </a:r>
            <a:r>
              <a:rPr lang="sr-Latn-ME" sz="2800" dirty="0" smtClean="0"/>
              <a:t>š</a:t>
            </a:r>
            <a:r>
              <a:rPr lang="en-US" sz="2800" dirty="0" err="1" smtClean="0"/>
              <a:t>tveno</a:t>
            </a:r>
            <a:r>
              <a:rPr lang="sl-SI" sz="2800" dirty="0"/>
              <a:t>-</a:t>
            </a:r>
            <a:r>
              <a:rPr lang="en-US" sz="2800" dirty="0" err="1"/>
              <a:t>ekonomskog</a:t>
            </a:r>
            <a:r>
              <a:rPr lang="en-US" sz="2800" dirty="0"/>
              <a:t>  </a:t>
            </a:r>
            <a:r>
              <a:rPr lang="en-US" sz="2800" dirty="0" err="1"/>
              <a:t>socijalnog</a:t>
            </a:r>
            <a:r>
              <a:rPr lang="en-US" sz="2800" dirty="0"/>
              <a:t> </a:t>
            </a:r>
            <a:r>
              <a:rPr lang="sr-Latn-ME" sz="2800" dirty="0" err="1"/>
              <a:t>ž</a:t>
            </a:r>
            <a:r>
              <a:rPr lang="en-US" sz="2800" dirty="0" err="1" smtClean="0"/>
              <a:t>ivota</a:t>
            </a:r>
            <a:r>
              <a:rPr lang="en-US" sz="2800" dirty="0" smtClean="0"/>
              <a:t>.</a:t>
            </a:r>
            <a:endParaRPr lang="sr-Latn-ME" sz="2800" dirty="0" smtClean="0"/>
          </a:p>
          <a:p>
            <a:pPr>
              <a:buFontTx/>
              <a:buNone/>
            </a:pPr>
            <a:r>
              <a:rPr lang="sr-Latn-ME" sz="2800" dirty="0" smtClean="0"/>
              <a:t> </a:t>
            </a:r>
            <a:r>
              <a:rPr lang="en-US" sz="2800" dirty="0" err="1" smtClean="0"/>
              <a:t>Javni</a:t>
            </a:r>
            <a:r>
              <a:rPr lang="en-US" sz="2800" dirty="0" smtClean="0"/>
              <a:t> </a:t>
            </a:r>
            <a:r>
              <a:rPr lang="en-US" sz="2800" dirty="0" err="1"/>
              <a:t>sektor</a:t>
            </a:r>
            <a:r>
              <a:rPr lang="en-US" sz="2800" dirty="0"/>
              <a:t> u </a:t>
            </a:r>
            <a:r>
              <a:rPr lang="en-US" sz="2800" dirty="0" err="1"/>
              <a:t>industriski</a:t>
            </a:r>
            <a:r>
              <a:rPr lang="en-US" sz="2800" dirty="0"/>
              <a:t> </a:t>
            </a:r>
            <a:r>
              <a:rPr lang="en-US" sz="2800" dirty="0" err="1"/>
              <a:t>razvijenim</a:t>
            </a:r>
            <a:r>
              <a:rPr lang="en-US" sz="2800" dirty="0"/>
              <a:t> </a:t>
            </a:r>
            <a:r>
              <a:rPr lang="en-US" sz="2800" dirty="0" err="1"/>
              <a:t>zemljama</a:t>
            </a:r>
            <a:r>
              <a:rPr lang="en-US" sz="2800" dirty="0"/>
              <a:t>, </a:t>
            </a:r>
            <a:r>
              <a:rPr lang="en-US" sz="2800" dirty="0" err="1"/>
              <a:t>preko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sl-SI" sz="2800" dirty="0"/>
              <a:t> </a:t>
            </a:r>
            <a:r>
              <a:rPr lang="en-US" sz="2800" dirty="0" err="1"/>
              <a:t>ostvaruje</a:t>
            </a:r>
            <a:r>
              <a:rPr lang="en-US" sz="2800" dirty="0"/>
              <a:t> </a:t>
            </a:r>
            <a:r>
              <a:rPr lang="en-US" sz="2800" dirty="0" err="1"/>
              <a:t>brojne</a:t>
            </a:r>
            <a:r>
              <a:rPr lang="en-US" sz="2800" dirty="0"/>
              <a:t> </a:t>
            </a:r>
            <a:r>
              <a:rPr lang="en-US" sz="2800" dirty="0" err="1"/>
              <a:t>cijeve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zadatke</a:t>
            </a:r>
            <a:r>
              <a:rPr lang="en-US" sz="2800" dirty="0" smtClean="0"/>
              <a:t>:</a:t>
            </a:r>
            <a:r>
              <a:rPr lang="sr-Latn-ME" sz="2800" dirty="0" smtClean="0"/>
              <a:t> </a:t>
            </a:r>
            <a:r>
              <a:rPr lang="sl-SI" sz="2800" dirty="0" smtClean="0"/>
              <a:t>   </a:t>
            </a:r>
          </a:p>
          <a:p>
            <a:pPr>
              <a:buFontTx/>
              <a:buNone/>
            </a:pPr>
            <a:r>
              <a:rPr lang="sl-SI" sz="2800" dirty="0" smtClean="0"/>
              <a:t> </a:t>
            </a:r>
            <a:r>
              <a:rPr lang="en-US" sz="2800" dirty="0" err="1"/>
              <a:t>alokativne</a:t>
            </a:r>
            <a:r>
              <a:rPr lang="en-US" sz="2800" dirty="0" smtClean="0"/>
              <a:t>,</a:t>
            </a:r>
            <a:r>
              <a:rPr lang="sr-Latn-ME" sz="2800" dirty="0" smtClean="0"/>
              <a:t> </a:t>
            </a:r>
            <a:r>
              <a:rPr lang="en-US" sz="2800" dirty="0" err="1" smtClean="0"/>
              <a:t>redistributivne</a:t>
            </a:r>
            <a:r>
              <a:rPr lang="en-US" sz="2800" dirty="0" smtClean="0"/>
              <a:t>,</a:t>
            </a:r>
            <a:r>
              <a:rPr lang="sr-Latn-ME" sz="2800" dirty="0" smtClean="0"/>
              <a:t> </a:t>
            </a:r>
            <a:r>
              <a:rPr lang="en-US" sz="2800" dirty="0" err="1" smtClean="0"/>
              <a:t>stabilizacione</a:t>
            </a:r>
            <a:r>
              <a:rPr lang="en-US" sz="2800" dirty="0" smtClean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razvojne</a:t>
            </a:r>
            <a:r>
              <a:rPr lang="en-US" sz="2800" dirty="0"/>
              <a:t> </a:t>
            </a:r>
            <a:r>
              <a:rPr lang="en-US" sz="2800" dirty="0" err="1"/>
              <a:t>funkcije</a:t>
            </a:r>
            <a:r>
              <a:rPr lang="en-US" sz="2800" dirty="0"/>
              <a:t> </a:t>
            </a:r>
            <a:r>
              <a:rPr lang="en-US" sz="2800" dirty="0" err="1"/>
              <a:t>finansijske</a:t>
            </a:r>
            <a:r>
              <a:rPr lang="en-US" sz="2800" dirty="0"/>
              <a:t> </a:t>
            </a:r>
            <a:r>
              <a:rPr lang="en-US" sz="2800" dirty="0" err="1"/>
              <a:t>politike</a:t>
            </a:r>
            <a:r>
              <a:rPr lang="en-US" sz="28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28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3. </a:t>
            </a:r>
            <a:r>
              <a:rPr lang="en-US" dirty="0" err="1"/>
              <a:t>Monetarano</a:t>
            </a:r>
            <a:r>
              <a:rPr lang="en-US" dirty="0"/>
              <a:t> </a:t>
            </a:r>
            <a:r>
              <a:rPr lang="en-US" dirty="0" err="1"/>
              <a:t>djelovanaje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rashoda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U </a:t>
            </a:r>
            <a:r>
              <a:rPr lang="en-US" dirty="0" err="1"/>
              <a:t>klasi</a:t>
            </a:r>
            <a:r>
              <a:rPr lang="sr-Latn-ME" dirty="0"/>
              <a:t>č</a:t>
            </a:r>
            <a:r>
              <a:rPr lang="en-US" dirty="0" err="1"/>
              <a:t>noj</a:t>
            </a:r>
            <a:r>
              <a:rPr lang="en-US" dirty="0"/>
              <a:t> </a:t>
            </a:r>
            <a:r>
              <a:rPr lang="en-US" dirty="0" err="1"/>
              <a:t>teoriji</a:t>
            </a:r>
            <a:r>
              <a:rPr lang="en-US" dirty="0"/>
              <a:t> </a:t>
            </a:r>
            <a:r>
              <a:rPr lang="en-US" dirty="0" err="1"/>
              <a:t>istra</a:t>
            </a:r>
            <a:r>
              <a:rPr lang="sr-Latn-ME" dirty="0"/>
              <a:t>ž</a:t>
            </a:r>
            <a:r>
              <a:rPr lang="en-US" dirty="0" err="1"/>
              <a:t>iva</a:t>
            </a:r>
            <a:r>
              <a:rPr lang="sl-SI" dirty="0"/>
              <a:t>n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monetarnog</a:t>
            </a:r>
            <a:r>
              <a:rPr lang="en-US" dirty="0"/>
              <a:t> </a:t>
            </a:r>
            <a:r>
              <a:rPr lang="en-US" dirty="0" err="1"/>
              <a:t>djelovanja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rashoda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postojalao</a:t>
            </a:r>
            <a:r>
              <a:rPr lang="en-US" dirty="0"/>
              <a:t> 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en-US" dirty="0" err="1"/>
              <a:t>tvrdnja</a:t>
            </a:r>
            <a:r>
              <a:rPr lang="en-US" dirty="0"/>
              <a:t> o </a:t>
            </a:r>
            <a:r>
              <a:rPr lang="en-US" dirty="0" err="1"/>
              <a:t>neutralnosti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. </a:t>
            </a:r>
            <a:endParaRPr lang="sr-Latn-ME" dirty="0" smtClean="0"/>
          </a:p>
          <a:p>
            <a:pPr>
              <a:buFontTx/>
              <a:buNone/>
            </a:pPr>
            <a:r>
              <a:rPr lang="en-US" dirty="0" err="1" smtClean="0"/>
              <a:t>Savremena</a:t>
            </a:r>
            <a:r>
              <a:rPr lang="en-US" dirty="0" smtClean="0"/>
              <a:t>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sr-Latn-ME" dirty="0"/>
              <a:t>č</a:t>
            </a:r>
            <a:r>
              <a:rPr lang="en-US" dirty="0"/>
              <a:t>e </a:t>
            </a:r>
            <a:r>
              <a:rPr lang="en-US" dirty="0" err="1"/>
              <a:t>koncepciju</a:t>
            </a:r>
            <a:r>
              <a:rPr lang="en-US" dirty="0"/>
              <a:t> </a:t>
            </a:r>
            <a:r>
              <a:rPr lang="en-US" dirty="0" err="1"/>
              <a:t>aktivnog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. </a:t>
            </a:r>
            <a:r>
              <a:rPr lang="en-US" dirty="0" err="1"/>
              <a:t>Javni</a:t>
            </a:r>
            <a:r>
              <a:rPr lang="en-US" dirty="0"/>
              <a:t> </a:t>
            </a:r>
            <a:r>
              <a:rPr lang="en-US" dirty="0" err="1"/>
              <a:t>rashodi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monetarni</a:t>
            </a:r>
            <a:r>
              <a:rPr lang="en-US" dirty="0"/>
              <a:t> </a:t>
            </a:r>
            <a:r>
              <a:rPr lang="en-US" dirty="0" err="1" smtClean="0"/>
              <a:t>faktor</a:t>
            </a:r>
            <a:r>
              <a:rPr lang="sr-Latn-ME" dirty="0" smtClean="0"/>
              <a:t>:</a:t>
            </a:r>
            <a:endParaRPr lang="en-US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96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4350-6370-441F-8D4D-BAF2AF384786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03F5-2712-4525-8307-2D63E4F59E71}" type="slidenum">
              <a:rPr lang="en-US"/>
              <a:pPr/>
              <a:t>55</a:t>
            </a:fld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-</a:t>
            </a:r>
            <a:r>
              <a:rPr lang="en-US" sz="2800" dirty="0" err="1"/>
              <a:t>stvaranja</a:t>
            </a:r>
            <a:r>
              <a:rPr lang="en-US" sz="2800" dirty="0"/>
              <a:t> </a:t>
            </a:r>
            <a:r>
              <a:rPr lang="en-US" sz="2800" dirty="0" err="1" smtClean="0"/>
              <a:t>nov</a:t>
            </a:r>
            <a:r>
              <a:rPr lang="sr-Latn-ME" sz="2800" dirty="0" smtClean="0"/>
              <a:t>č</a:t>
            </a:r>
            <a:r>
              <a:rPr lang="en-US" sz="2800" dirty="0" err="1" smtClean="0"/>
              <a:t>ane</a:t>
            </a:r>
            <a:r>
              <a:rPr lang="en-US" sz="2800" dirty="0" smtClean="0"/>
              <a:t> </a:t>
            </a:r>
            <a:r>
              <a:rPr lang="en-US" sz="2800" dirty="0" err="1"/>
              <a:t>kupovne</a:t>
            </a:r>
            <a:r>
              <a:rPr lang="en-US" sz="2800" dirty="0"/>
              <a:t> </a:t>
            </a:r>
            <a:r>
              <a:rPr lang="en-US" sz="2800" dirty="0" err="1"/>
              <a:t>snage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-</a:t>
            </a:r>
            <a:r>
              <a:rPr lang="en-US" sz="2800" dirty="0" err="1" smtClean="0"/>
              <a:t>ograni</a:t>
            </a:r>
            <a:r>
              <a:rPr lang="sr-Latn-ME" sz="2800" dirty="0" smtClean="0"/>
              <a:t>č</a:t>
            </a:r>
            <a:r>
              <a:rPr lang="en-US" sz="2800" dirty="0" err="1" smtClean="0"/>
              <a:t>avanja</a:t>
            </a:r>
            <a:r>
              <a:rPr lang="en-US" sz="2800" dirty="0" smtClean="0"/>
              <a:t> </a:t>
            </a:r>
            <a:r>
              <a:rPr lang="en-US" sz="2800" dirty="0" err="1" smtClean="0"/>
              <a:t>tro</a:t>
            </a:r>
            <a:r>
              <a:rPr lang="sr-Latn-ME" sz="2800" dirty="0" smtClean="0"/>
              <a:t>š</a:t>
            </a:r>
            <a:r>
              <a:rPr lang="en-US" sz="2800" dirty="0" err="1" smtClean="0"/>
              <a:t>enja</a:t>
            </a:r>
            <a:r>
              <a:rPr lang="sl-SI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smanjenja</a:t>
            </a:r>
            <a:r>
              <a:rPr lang="en-US" sz="2800" dirty="0"/>
              <a:t> </a:t>
            </a:r>
            <a:r>
              <a:rPr lang="en-US" sz="2800" dirty="0" err="1"/>
              <a:t>kupovne</a:t>
            </a:r>
            <a:r>
              <a:rPr lang="en-US" sz="2800" dirty="0"/>
              <a:t> </a:t>
            </a:r>
            <a:r>
              <a:rPr lang="en-US" sz="2800" dirty="0" err="1"/>
              <a:t>snage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-</a:t>
            </a:r>
            <a:r>
              <a:rPr lang="en-US" sz="2800" dirty="0" err="1"/>
              <a:t>rapodjele</a:t>
            </a:r>
            <a:r>
              <a:rPr lang="en-US" sz="2800" dirty="0"/>
              <a:t> </a:t>
            </a:r>
            <a:r>
              <a:rPr lang="en-US" sz="2800" dirty="0" err="1"/>
              <a:t>kupovne</a:t>
            </a:r>
            <a:r>
              <a:rPr lang="en-US" sz="2800" dirty="0"/>
              <a:t> </a:t>
            </a:r>
            <a:r>
              <a:rPr lang="en-US" sz="2800" dirty="0" err="1"/>
              <a:t>snage</a:t>
            </a:r>
            <a:r>
              <a:rPr lang="en-US" sz="2800" dirty="0"/>
              <a:t> u </a:t>
            </a:r>
            <a:r>
              <a:rPr lang="en-US" sz="2800" dirty="0" err="1"/>
              <a:t>privredi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-</a:t>
            </a:r>
            <a:r>
              <a:rPr lang="en-US" sz="2800" dirty="0" err="1"/>
              <a:t>preraspodjele</a:t>
            </a:r>
            <a:r>
              <a:rPr lang="en-US" sz="2800" dirty="0"/>
              <a:t> </a:t>
            </a:r>
            <a:r>
              <a:rPr lang="en-US" sz="2800" dirty="0" err="1"/>
              <a:t>kupovne</a:t>
            </a:r>
            <a:r>
              <a:rPr lang="en-US" sz="2800" dirty="0"/>
              <a:t> </a:t>
            </a:r>
            <a:r>
              <a:rPr lang="en-US" sz="2800" dirty="0" err="1" smtClean="0"/>
              <a:t>nov</a:t>
            </a:r>
            <a:r>
              <a:rPr lang="sr-Latn-ME" sz="2800" dirty="0" smtClean="0"/>
              <a:t>č</a:t>
            </a:r>
            <a:r>
              <a:rPr lang="en-US" sz="2800" dirty="0" err="1" smtClean="0"/>
              <a:t>ane</a:t>
            </a:r>
            <a:r>
              <a:rPr lang="en-US" sz="2800" dirty="0" smtClean="0"/>
              <a:t> </a:t>
            </a:r>
            <a:r>
              <a:rPr lang="en-US" sz="2800" dirty="0" err="1" smtClean="0"/>
              <a:t>snage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sr-Latn-ME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4</a:t>
            </a:r>
            <a:r>
              <a:rPr lang="en-US" sz="2800" dirty="0"/>
              <a:t>. </a:t>
            </a:r>
            <a:r>
              <a:rPr lang="en-US" sz="2800" dirty="0" err="1"/>
              <a:t>Djelovanje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nacionalni</a:t>
            </a:r>
            <a:r>
              <a:rPr lang="en-US" sz="2800" dirty="0"/>
              <a:t> </a:t>
            </a:r>
            <a:r>
              <a:rPr lang="en-US" sz="2800" dirty="0" err="1"/>
              <a:t>dohodak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proizvodnju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/>
              <a:t>Prema</a:t>
            </a:r>
            <a:r>
              <a:rPr lang="en-US" sz="2800" dirty="0"/>
              <a:t> </a:t>
            </a:r>
            <a:r>
              <a:rPr lang="en-US" sz="2800" dirty="0" err="1"/>
              <a:t>savremenoj</a:t>
            </a:r>
            <a:r>
              <a:rPr lang="en-US" sz="2800" dirty="0"/>
              <a:t> </a:t>
            </a:r>
            <a:r>
              <a:rPr lang="en-US" sz="2800" dirty="0" err="1"/>
              <a:t>finansijskoj</a:t>
            </a:r>
            <a:r>
              <a:rPr lang="en-US" sz="2800" dirty="0"/>
              <a:t> </a:t>
            </a:r>
            <a:r>
              <a:rPr lang="en-US" sz="2800" dirty="0" err="1"/>
              <a:t>teoriji</a:t>
            </a:r>
            <a:r>
              <a:rPr lang="en-US" sz="2800" dirty="0"/>
              <a:t> </a:t>
            </a:r>
            <a:r>
              <a:rPr lang="en-US" sz="2800" dirty="0" err="1"/>
              <a:t>djelovanje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 smtClean="0"/>
              <a:t>konj</a:t>
            </a:r>
            <a:r>
              <a:rPr lang="sr-Latn-ME" sz="2800" dirty="0" smtClean="0"/>
              <a:t>u</a:t>
            </a:r>
            <a:r>
              <a:rPr lang="en-US" sz="2800" dirty="0" err="1" smtClean="0"/>
              <a:t>kturni</a:t>
            </a:r>
            <a:r>
              <a:rPr lang="en-US" sz="2800" dirty="0" smtClean="0"/>
              <a:t> </a:t>
            </a:r>
            <a:r>
              <a:rPr lang="en-US" sz="2800" dirty="0" err="1"/>
              <a:t>razvoj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njihovo</a:t>
            </a:r>
            <a:r>
              <a:rPr lang="en-US" sz="2800" dirty="0"/>
              <a:t> </a:t>
            </a:r>
            <a:r>
              <a:rPr lang="en-US" sz="2800" dirty="0" err="1"/>
              <a:t>inf</a:t>
            </a:r>
            <a:r>
              <a:rPr lang="sl-SI" sz="2800" dirty="0"/>
              <a:t>l</a:t>
            </a:r>
            <a:r>
              <a:rPr lang="en-US" sz="2800" dirty="0" err="1"/>
              <a:t>aciono</a:t>
            </a:r>
            <a:r>
              <a:rPr lang="sl-SI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odnosno</a:t>
            </a:r>
            <a:r>
              <a:rPr lang="en-US" sz="2800" dirty="0"/>
              <a:t> </a:t>
            </a:r>
            <a:r>
              <a:rPr lang="en-US" sz="2800" dirty="0" err="1"/>
              <a:t>defalciono</a:t>
            </a:r>
            <a:r>
              <a:rPr lang="en-US" sz="2800" dirty="0"/>
              <a:t> </a:t>
            </a:r>
            <a:r>
              <a:rPr lang="en-US" sz="2800" dirty="0" err="1" smtClean="0"/>
              <a:t>djelovanje</a:t>
            </a:r>
            <a:r>
              <a:rPr lang="sr-Latn-ME" sz="2800" dirty="0" smtClean="0"/>
              <a:t>. </a:t>
            </a:r>
            <a:r>
              <a:rPr lang="en-US" sz="2800" dirty="0" smtClean="0"/>
              <a:t>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52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FB40-97F2-43DB-AD1E-A58605526A54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1576-20EE-484D-BE15-3DCBDF3A6A0E}" type="slidenum">
              <a:rPr lang="en-US"/>
              <a:pPr/>
              <a:t>56</a:t>
            </a:fld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5. </a:t>
            </a:r>
            <a:r>
              <a:rPr lang="sl-SI" sz="2400" dirty="0"/>
              <a:t>J</a:t>
            </a:r>
            <a:r>
              <a:rPr lang="en-US" sz="2400" dirty="0" err="1"/>
              <a:t>avni</a:t>
            </a:r>
            <a:r>
              <a:rPr lang="en-US" sz="2400" dirty="0"/>
              <a:t> </a:t>
            </a:r>
            <a:r>
              <a:rPr lang="en-US" sz="2400" dirty="0" err="1"/>
              <a:t>rashodi</a:t>
            </a:r>
            <a:r>
              <a:rPr lang="en-US" sz="2400" dirty="0"/>
              <a:t> u </a:t>
            </a:r>
            <a:r>
              <a:rPr lang="en-US" sz="2400" dirty="0" err="1"/>
              <a:t>funkciji</a:t>
            </a:r>
            <a:r>
              <a:rPr lang="en-US" sz="2400" dirty="0"/>
              <a:t> </a:t>
            </a:r>
            <a:r>
              <a:rPr lang="en-US" sz="2400" dirty="0" err="1"/>
              <a:t>finansiranja</a:t>
            </a:r>
            <a:r>
              <a:rPr lang="en-US" sz="2400" dirty="0"/>
              <a:t> </a:t>
            </a:r>
            <a:r>
              <a:rPr lang="en-US" sz="2400" dirty="0" err="1"/>
              <a:t>privrednog</a:t>
            </a:r>
            <a:r>
              <a:rPr lang="en-US" sz="2400" dirty="0"/>
              <a:t> </a:t>
            </a:r>
            <a:r>
              <a:rPr lang="en-US" sz="2400" dirty="0" err="1"/>
              <a:t>razvoja</a:t>
            </a:r>
            <a:endParaRPr lang="en-US" sz="2400" dirty="0"/>
          </a:p>
          <a:p>
            <a:r>
              <a:rPr lang="en-US" sz="2400" dirty="0" err="1"/>
              <a:t>Drzavni</a:t>
            </a:r>
            <a:r>
              <a:rPr lang="en-US" sz="2400" dirty="0"/>
              <a:t> </a:t>
            </a:r>
            <a:r>
              <a:rPr lang="en-US" sz="2400" dirty="0" err="1"/>
              <a:t>intervrencionizam</a:t>
            </a:r>
            <a:r>
              <a:rPr lang="sl-SI" sz="2400" dirty="0"/>
              <a:t> </a:t>
            </a:r>
            <a:r>
              <a:rPr lang="en-US" sz="2400" dirty="0"/>
              <a:t>je u </a:t>
            </a:r>
            <a:r>
              <a:rPr lang="en-US" sz="2400" dirty="0" err="1"/>
              <a:t>funkciji</a:t>
            </a:r>
            <a:r>
              <a:rPr lang="en-US" sz="2400" dirty="0"/>
              <a:t> </a:t>
            </a:r>
            <a:r>
              <a:rPr lang="en-US" sz="2400" dirty="0" err="1"/>
              <a:t>privrednog</a:t>
            </a:r>
            <a:r>
              <a:rPr lang="en-US" sz="2400" dirty="0"/>
              <a:t> </a:t>
            </a:r>
            <a:r>
              <a:rPr lang="en-US" sz="2400" dirty="0" err="1"/>
              <a:t>razvoja</a:t>
            </a:r>
            <a:r>
              <a:rPr lang="en-US" sz="2400" dirty="0"/>
              <a:t> u </a:t>
            </a:r>
            <a:r>
              <a:rPr lang="en-US" sz="2400" dirty="0" err="1"/>
              <a:t>svim</a:t>
            </a:r>
            <a:r>
              <a:rPr lang="en-US" sz="2400" dirty="0"/>
              <a:t> </a:t>
            </a:r>
            <a:r>
              <a:rPr lang="en-US" sz="2400" dirty="0" err="1"/>
              <a:t>zemljama</a:t>
            </a:r>
            <a:r>
              <a:rPr lang="en-US" sz="2400" dirty="0"/>
              <a:t> a </a:t>
            </a:r>
            <a:r>
              <a:rPr lang="en-US" sz="2400" dirty="0" err="1"/>
              <a:t>narocito</a:t>
            </a:r>
            <a:r>
              <a:rPr lang="en-US" sz="2400" dirty="0"/>
              <a:t> u </a:t>
            </a:r>
            <a:r>
              <a:rPr lang="en-US" sz="2400" dirty="0" err="1"/>
              <a:t>zemljama</a:t>
            </a:r>
            <a:r>
              <a:rPr lang="en-US" sz="2400" dirty="0"/>
              <a:t> u </a:t>
            </a:r>
            <a:r>
              <a:rPr lang="en-US" sz="2400" dirty="0" err="1"/>
              <a:t>razvoju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 smtClean="0"/>
              <a:t>anga</a:t>
            </a:r>
            <a:r>
              <a:rPr lang="sr-Latn-ME" sz="2400" dirty="0" smtClean="0"/>
              <a:t>ž</a:t>
            </a:r>
            <a:r>
              <a:rPr lang="en-US" sz="2400" dirty="0" err="1" smtClean="0"/>
              <a:t>ovaje</a:t>
            </a:r>
            <a:r>
              <a:rPr lang="en-US" sz="2400" dirty="0" smtClean="0"/>
              <a:t> do</a:t>
            </a:r>
            <a:r>
              <a:rPr lang="sr-Latn-ME" sz="2400" dirty="0" smtClean="0"/>
              <a:t>h</a:t>
            </a:r>
            <a:r>
              <a:rPr lang="en-US" sz="2400" dirty="0" err="1" smtClean="0"/>
              <a:t>otka</a:t>
            </a:r>
            <a:r>
              <a:rPr lang="sr-Latn-ME" sz="2400" dirty="0" smtClean="0"/>
              <a:t> </a:t>
            </a:r>
            <a:r>
              <a:rPr lang="sl-SI" sz="2400" dirty="0" smtClean="0"/>
              <a:t>i</a:t>
            </a:r>
            <a:r>
              <a:rPr lang="sr-Latn-ME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akumulacije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privredni</a:t>
            </a:r>
            <a:r>
              <a:rPr lang="en-US" sz="2400" dirty="0"/>
              <a:t> </a:t>
            </a:r>
            <a:r>
              <a:rPr lang="en-US" sz="2400" dirty="0" err="1"/>
              <a:t>razvoj</a:t>
            </a:r>
            <a:endParaRPr lang="en-US" sz="2400" dirty="0"/>
          </a:p>
          <a:p>
            <a:pPr marL="0" indent="0"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finansiranje</a:t>
            </a:r>
            <a:r>
              <a:rPr lang="en-US" sz="2400" dirty="0"/>
              <a:t> </a:t>
            </a:r>
            <a:r>
              <a:rPr lang="en-US" sz="2400" dirty="0" err="1"/>
              <a:t>ekonomske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socijalne</a:t>
            </a:r>
            <a:r>
              <a:rPr lang="en-US" sz="2400" dirty="0"/>
              <a:t> </a:t>
            </a:r>
            <a:r>
              <a:rPr lang="en-US" sz="2400" dirty="0" err="1"/>
              <a:t>infrastrukture</a:t>
            </a:r>
            <a:endParaRPr lang="en-US" sz="2400" dirty="0"/>
          </a:p>
          <a:p>
            <a:pPr marL="0" indent="0"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 smtClean="0"/>
              <a:t>pobolj</a:t>
            </a:r>
            <a:r>
              <a:rPr lang="sr-Latn-ME" sz="2400" dirty="0" smtClean="0"/>
              <a:t>š</a:t>
            </a:r>
            <a:r>
              <a:rPr lang="en-US" sz="2400" dirty="0" err="1" smtClean="0"/>
              <a:t>anje</a:t>
            </a:r>
            <a:r>
              <a:rPr lang="en-US" sz="2400" dirty="0" smtClean="0"/>
              <a:t> </a:t>
            </a:r>
            <a:r>
              <a:rPr lang="en-US" sz="2400" dirty="0" err="1"/>
              <a:t>uslova</a:t>
            </a:r>
            <a:r>
              <a:rPr lang="en-US" sz="2400" dirty="0"/>
              <a:t> </a:t>
            </a:r>
            <a:r>
              <a:rPr lang="en-US" sz="2400" dirty="0" err="1"/>
              <a:t>privredjivanja</a:t>
            </a:r>
            <a:r>
              <a:rPr lang="en-US" sz="2400" dirty="0"/>
              <a:t>    </a:t>
            </a:r>
            <a:r>
              <a:rPr lang="en-US" sz="2400" dirty="0" err="1" smtClean="0"/>
              <a:t>zapo</a:t>
            </a:r>
            <a:r>
              <a:rPr lang="sr-Latn-ME" sz="2400" dirty="0" smtClean="0"/>
              <a:t>š</a:t>
            </a:r>
            <a:r>
              <a:rPr lang="en-US" sz="2400" dirty="0" err="1" smtClean="0"/>
              <a:t>ljavanja</a:t>
            </a:r>
            <a:endParaRPr lang="en-US" sz="2400" dirty="0"/>
          </a:p>
          <a:p>
            <a:pPr marL="0" indent="0"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 smtClean="0"/>
              <a:t>pospje</a:t>
            </a:r>
            <a:r>
              <a:rPr lang="sr-Latn-ME" sz="2400" dirty="0" smtClean="0"/>
              <a:t>š</a:t>
            </a:r>
            <a:r>
              <a:rPr lang="en-US" sz="2400" dirty="0" err="1" smtClean="0"/>
              <a:t>ivanje</a:t>
            </a:r>
            <a:r>
              <a:rPr lang="en-US" sz="2400" dirty="0" smtClean="0"/>
              <a:t> </a:t>
            </a:r>
            <a:r>
              <a:rPr lang="en-US" sz="2400" dirty="0" err="1"/>
              <a:t>poljoprivrede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 smtClean="0"/>
              <a:t>pobolj</a:t>
            </a:r>
            <a:r>
              <a:rPr lang="sr-Latn-ME" sz="2400" dirty="0" smtClean="0"/>
              <a:t>š</a:t>
            </a:r>
            <a:r>
              <a:rPr lang="en-US" sz="2400" dirty="0" err="1" smtClean="0"/>
              <a:t>anje</a:t>
            </a:r>
            <a:r>
              <a:rPr lang="en-US" sz="2400" dirty="0" smtClean="0"/>
              <a:t> </a:t>
            </a:r>
            <a:r>
              <a:rPr lang="en-US" sz="2400" dirty="0"/>
              <a:t>r</a:t>
            </a:r>
            <a:r>
              <a:rPr lang="sl-SI" sz="2400" dirty="0"/>
              <a:t>a</a:t>
            </a:r>
            <a:r>
              <a:rPr lang="en-US" sz="2400" dirty="0" err="1"/>
              <a:t>zvoja</a:t>
            </a:r>
            <a:r>
              <a:rPr lang="en-US" sz="2400" dirty="0"/>
              <a:t> </a:t>
            </a:r>
            <a:r>
              <a:rPr lang="en-US" sz="2400" dirty="0" err="1"/>
              <a:t>izvozne</a:t>
            </a:r>
            <a:r>
              <a:rPr lang="en-US" sz="2400" dirty="0"/>
              <a:t> </a:t>
            </a:r>
            <a:r>
              <a:rPr lang="en-US" sz="2400" dirty="0" err="1"/>
              <a:t>industrje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en-US" sz="2400" dirty="0" err="1"/>
              <a:t>diverzifikacija</a:t>
            </a:r>
            <a:r>
              <a:rPr lang="en-US" sz="2400" dirty="0"/>
              <a:t> </a:t>
            </a:r>
            <a:r>
              <a:rPr lang="en-US" sz="2400" dirty="0" err="1"/>
              <a:t>privredne</a:t>
            </a:r>
            <a:r>
              <a:rPr lang="sl-SI" sz="2400" dirty="0"/>
              <a:t> </a:t>
            </a:r>
            <a:r>
              <a:rPr lang="en-US" sz="2400" dirty="0" err="1"/>
              <a:t>strukture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8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C293-F5BA-484A-9A97-6FB6F0C826CF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6635-814C-46A7-804D-4A380EB3E5C5}" type="slidenum">
              <a:rPr lang="en-US"/>
              <a:pPr/>
              <a:t>57</a:t>
            </a:fld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6. </a:t>
            </a:r>
            <a:r>
              <a:rPr lang="en-US" sz="2800" dirty="0" err="1"/>
              <a:t>Stabilizaciono</a:t>
            </a:r>
            <a:r>
              <a:rPr lang="en-US" sz="2800" dirty="0"/>
              <a:t> </a:t>
            </a:r>
            <a:r>
              <a:rPr lang="en-US" sz="2800" dirty="0" err="1"/>
              <a:t>djeovanje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Javni</a:t>
            </a:r>
            <a:r>
              <a:rPr lang="en-US" sz="2800" dirty="0"/>
              <a:t> </a:t>
            </a:r>
            <a:r>
              <a:rPr lang="en-US" sz="2800" dirty="0" err="1"/>
              <a:t>rashodi</a:t>
            </a:r>
            <a:r>
              <a:rPr lang="en-US" sz="2800" dirty="0"/>
              <a:t>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en-US" sz="2800" dirty="0" err="1"/>
              <a:t>djelovati</a:t>
            </a:r>
            <a:r>
              <a:rPr lang="sl-SI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 </a:t>
            </a:r>
            <a:r>
              <a:rPr lang="en-US" sz="2800" dirty="0" err="1" smtClean="0"/>
              <a:t>poreme</a:t>
            </a:r>
            <a:r>
              <a:rPr lang="sr-Latn-ME" sz="2800" dirty="0" smtClean="0"/>
              <a:t>ć</a:t>
            </a:r>
            <a:r>
              <a:rPr lang="en-US" sz="2800" dirty="0" err="1" smtClean="0"/>
              <a:t>aje</a:t>
            </a:r>
            <a:r>
              <a:rPr lang="en-US" sz="2800" dirty="0" smtClean="0"/>
              <a:t> </a:t>
            </a:r>
            <a:r>
              <a:rPr lang="en-US" sz="2800" dirty="0" err="1"/>
              <a:t>tipa</a:t>
            </a:r>
            <a:r>
              <a:rPr lang="en-US" sz="2800" dirty="0"/>
              <a:t> </a:t>
            </a:r>
            <a:r>
              <a:rPr lang="en-US" sz="2800" dirty="0" err="1"/>
              <a:t>inflacija</a:t>
            </a:r>
            <a:r>
              <a:rPr lang="en-US" sz="2800" dirty="0"/>
              <a:t> </a:t>
            </a:r>
            <a:r>
              <a:rPr lang="en-US" sz="2800" dirty="0" err="1" smtClean="0"/>
              <a:t>tra</a:t>
            </a:r>
            <a:r>
              <a:rPr lang="sr-Latn-ME" sz="2800" dirty="0" smtClean="0"/>
              <a:t>ž</a:t>
            </a:r>
            <a:r>
              <a:rPr lang="en-US" sz="2800" dirty="0" err="1" smtClean="0"/>
              <a:t>nje</a:t>
            </a:r>
            <a:r>
              <a:rPr lang="en-US" sz="2800" dirty="0" smtClean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inflacije</a:t>
            </a:r>
            <a:r>
              <a:rPr lang="en-US" sz="2800" dirty="0"/>
              <a:t> </a:t>
            </a:r>
            <a:r>
              <a:rPr lang="en-US" sz="2800" dirty="0" err="1" smtClean="0"/>
              <a:t>tro</a:t>
            </a:r>
            <a:r>
              <a:rPr lang="sr-Latn-ME" sz="2800" dirty="0" smtClean="0"/>
              <a:t>š</a:t>
            </a:r>
            <a:r>
              <a:rPr lang="en-US" sz="2800" dirty="0" err="1" smtClean="0"/>
              <a:t>kova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7. </a:t>
            </a:r>
            <a:r>
              <a:rPr lang="en-US" sz="2800" dirty="0" err="1"/>
              <a:t>Djelovnje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sl-SI" sz="2800" dirty="0"/>
              <a:t>p</a:t>
            </a:r>
            <a:r>
              <a:rPr lang="en-US" sz="2800" dirty="0" err="1" smtClean="0"/>
              <a:t>otro</a:t>
            </a:r>
            <a:r>
              <a:rPr lang="sr-Latn-ME" sz="2800" dirty="0" smtClean="0"/>
              <a:t>š</a:t>
            </a:r>
            <a:r>
              <a:rPr lang="en-US" sz="2800" dirty="0" err="1" smtClean="0"/>
              <a:t>nju</a:t>
            </a:r>
            <a:r>
              <a:rPr lang="sl-SI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investicije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zaposlenost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Glavni</a:t>
            </a:r>
            <a:r>
              <a:rPr lang="en-US" sz="2800" dirty="0"/>
              <a:t> </a:t>
            </a:r>
            <a:r>
              <a:rPr lang="en-US" sz="2800" dirty="0" err="1"/>
              <a:t>ciljevi</a:t>
            </a:r>
            <a:r>
              <a:rPr lang="en-US" sz="2800" dirty="0"/>
              <a:t> </a:t>
            </a:r>
            <a:r>
              <a:rPr lang="en-US" sz="2800" dirty="0" err="1"/>
              <a:t>fiskalne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monetarne</a:t>
            </a:r>
            <a:r>
              <a:rPr lang="en-US" sz="2800" dirty="0"/>
              <a:t> </a:t>
            </a:r>
            <a:r>
              <a:rPr lang="en-US" sz="2800" dirty="0" err="1"/>
              <a:t>plitke</a:t>
            </a:r>
            <a:r>
              <a:rPr lang="en-US" sz="2800" dirty="0"/>
              <a:t> u </a:t>
            </a:r>
            <a:r>
              <a:rPr lang="en-US" sz="2800" dirty="0" err="1"/>
              <a:t>savremenim</a:t>
            </a:r>
            <a:r>
              <a:rPr lang="en-US" sz="2800" dirty="0"/>
              <a:t> </a:t>
            </a:r>
            <a:r>
              <a:rPr lang="en-US" sz="2800" dirty="0" err="1"/>
              <a:t>uslovima</a:t>
            </a:r>
            <a:r>
              <a:rPr lang="sl-SI" sz="2800" dirty="0"/>
              <a:t> </a:t>
            </a:r>
            <a:r>
              <a:rPr lang="en-US" sz="2800" dirty="0" err="1"/>
              <a:t>ekonomije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-</a:t>
            </a:r>
            <a:r>
              <a:rPr lang="sl-SI" sz="2800" dirty="0"/>
              <a:t> </a:t>
            </a:r>
            <a:r>
              <a:rPr lang="en-US" sz="2800" dirty="0" err="1" smtClean="0"/>
              <a:t>odr</a:t>
            </a:r>
            <a:r>
              <a:rPr lang="sr-Latn-ME" sz="2800" dirty="0" smtClean="0"/>
              <a:t>ž</a:t>
            </a:r>
            <a:r>
              <a:rPr lang="en-US" sz="2800" dirty="0" err="1" smtClean="0"/>
              <a:t>avanje</a:t>
            </a:r>
            <a:r>
              <a:rPr lang="en-US" sz="2800" dirty="0" smtClean="0"/>
              <a:t> </a:t>
            </a:r>
            <a:r>
              <a:rPr lang="en-US" sz="2800" dirty="0" err="1"/>
              <a:t>pune</a:t>
            </a:r>
            <a:r>
              <a:rPr lang="en-US" sz="2800" dirty="0"/>
              <a:t> </a:t>
            </a:r>
            <a:r>
              <a:rPr lang="en-US" sz="2800" dirty="0" err="1"/>
              <a:t>zaposlenosti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rada</a:t>
            </a:r>
            <a:r>
              <a:rPr lang="en-US" sz="2800" dirty="0"/>
              <a:t> </a:t>
            </a:r>
            <a:r>
              <a:rPr lang="en-US" sz="2800" dirty="0" err="1"/>
              <a:t>kapaciteta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  <a:r>
              <a:rPr lang="sl-SI" sz="2800" dirty="0"/>
              <a:t>- </a:t>
            </a:r>
            <a:r>
              <a:rPr lang="en-US" sz="2800" dirty="0" err="1" smtClean="0"/>
              <a:t>odra</a:t>
            </a:r>
            <a:r>
              <a:rPr lang="sr-Latn-ME" sz="2800" dirty="0" smtClean="0"/>
              <a:t>ž</a:t>
            </a:r>
            <a:r>
              <a:rPr lang="en-US" sz="2800" dirty="0" err="1" smtClean="0"/>
              <a:t>avanje</a:t>
            </a:r>
            <a:r>
              <a:rPr lang="en-US" sz="2800" dirty="0" smtClean="0"/>
              <a:t> </a:t>
            </a:r>
            <a:r>
              <a:rPr lang="en-US" sz="2800" dirty="0" err="1"/>
              <a:t>stabilnog</a:t>
            </a:r>
            <a:r>
              <a:rPr lang="en-US" sz="2800" dirty="0"/>
              <a:t> </a:t>
            </a:r>
            <a:r>
              <a:rPr lang="en-US" sz="2800" dirty="0" err="1"/>
              <a:t>novoa</a:t>
            </a:r>
            <a:r>
              <a:rPr lang="en-US" sz="2800" dirty="0"/>
              <a:t> </a:t>
            </a:r>
            <a:r>
              <a:rPr lang="en-US" sz="2800" dirty="0" err="1"/>
              <a:t>cijena</a:t>
            </a:r>
            <a:endParaRPr lang="en-US" sz="28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sz="2800" dirty="0"/>
              <a:t>o</a:t>
            </a:r>
            <a:r>
              <a:rPr lang="en-US" sz="2800" dirty="0" err="1"/>
              <a:t>ptimalna</a:t>
            </a:r>
            <a:r>
              <a:rPr lang="en-US" sz="2800" dirty="0"/>
              <a:t> </a:t>
            </a:r>
            <a:r>
              <a:rPr lang="en-US" sz="2800" dirty="0" err="1"/>
              <a:t>stopa</a:t>
            </a:r>
            <a:r>
              <a:rPr lang="en-US" sz="2800" dirty="0"/>
              <a:t> </a:t>
            </a:r>
            <a:r>
              <a:rPr lang="en-US" sz="2800" dirty="0" err="1"/>
              <a:t>privrednog</a:t>
            </a:r>
            <a:r>
              <a:rPr lang="en-US" sz="2800" dirty="0"/>
              <a:t> </a:t>
            </a:r>
            <a:r>
              <a:rPr lang="en-US" sz="2800" dirty="0" err="1"/>
              <a:t>rasta</a:t>
            </a:r>
            <a:endParaRPr lang="en-US" sz="28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 dirty="0" err="1" smtClean="0"/>
              <a:t>uravnote</a:t>
            </a:r>
            <a:r>
              <a:rPr lang="sr-Latn-ME" sz="2800" dirty="0" smtClean="0"/>
              <a:t>ž</a:t>
            </a:r>
            <a:r>
              <a:rPr lang="en-US" sz="2800" dirty="0" err="1" smtClean="0"/>
              <a:t>enost</a:t>
            </a:r>
            <a:r>
              <a:rPr lang="en-US" sz="2800" dirty="0" smtClean="0"/>
              <a:t> </a:t>
            </a:r>
            <a:r>
              <a:rPr lang="sr-Latn-ME" sz="2800" dirty="0" smtClean="0"/>
              <a:t>p</a:t>
            </a:r>
            <a:r>
              <a:rPr lang="en-US" sz="2800" dirty="0" err="1" smtClean="0"/>
              <a:t>latnog</a:t>
            </a:r>
            <a:r>
              <a:rPr lang="en-US" sz="2800" dirty="0" smtClean="0"/>
              <a:t> </a:t>
            </a:r>
            <a:r>
              <a:rPr lang="en-US" sz="2800" dirty="0" err="1"/>
              <a:t>bilansa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65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2A18-380C-4114-B1F5-8ECCAF0C3FC9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C8B9-4CBA-402E-A572-72E9B7D03A85}" type="slidenum">
              <a:rPr lang="en-US"/>
              <a:pPr/>
              <a:t>58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STALNI RAST JAVNIH RASHODA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U </a:t>
            </a:r>
            <a:r>
              <a:rPr lang="sr-Latn-ME" sz="2400" dirty="0"/>
              <a:t>f</a:t>
            </a:r>
            <a:r>
              <a:rPr lang="en-US" sz="2400" dirty="0" err="1" smtClean="0"/>
              <a:t>inansijsko</a:t>
            </a:r>
            <a:r>
              <a:rPr lang="sl-SI" sz="24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privredi</a:t>
            </a:r>
            <a:r>
              <a:rPr lang="en-US" sz="2400" dirty="0"/>
              <a:t> </a:t>
            </a:r>
            <a:r>
              <a:rPr lang="en-US" sz="2400" dirty="0" err="1"/>
              <a:t>javlja</a:t>
            </a:r>
            <a:r>
              <a:rPr lang="en-US" sz="2400" dirty="0"/>
              <a:t> se </a:t>
            </a:r>
            <a:r>
              <a:rPr lang="en-US" sz="2400" dirty="0" err="1"/>
              <a:t>tendencija</a:t>
            </a:r>
            <a:r>
              <a:rPr lang="en-US" sz="2400" dirty="0"/>
              <a:t> </a:t>
            </a:r>
            <a:r>
              <a:rPr lang="en-US" sz="2400" dirty="0" err="1"/>
              <a:t>stalnog</a:t>
            </a:r>
            <a:r>
              <a:rPr lang="en-US" sz="2400" dirty="0"/>
              <a:t> </a:t>
            </a:r>
            <a:r>
              <a:rPr lang="en-US" sz="2400" dirty="0" err="1"/>
              <a:t>rasta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. To je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 smtClean="0"/>
              <a:t>stanovi</a:t>
            </a:r>
            <a:r>
              <a:rPr lang="sr-Latn-ME" sz="2400" dirty="0" smtClean="0"/>
              <a:t>š</a:t>
            </a:r>
            <a:r>
              <a:rPr lang="en-US" sz="2400" dirty="0" smtClean="0"/>
              <a:t>ta </a:t>
            </a:r>
            <a:r>
              <a:rPr lang="en-US" sz="2400" dirty="0" err="1" smtClean="0"/>
              <a:t>liberalisti</a:t>
            </a:r>
            <a:r>
              <a:rPr lang="sr-Latn-ME" sz="2400" dirty="0" smtClean="0"/>
              <a:t>č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politi</a:t>
            </a:r>
            <a:r>
              <a:rPr lang="sr-Latn-ME" sz="2400" dirty="0" smtClean="0"/>
              <a:t>č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/>
              <a:t>ekonomije</a:t>
            </a:r>
            <a:r>
              <a:rPr lang="en-US" sz="2400" dirty="0"/>
              <a:t> u </a:t>
            </a:r>
            <a:r>
              <a:rPr lang="en-US" sz="2400" dirty="0" err="1" smtClean="0"/>
              <a:t>po</a:t>
            </a:r>
            <a:r>
              <a:rPr lang="sr-Latn-ME" sz="2400" dirty="0" smtClean="0"/>
              <a:t>č</a:t>
            </a:r>
            <a:r>
              <a:rPr lang="en-US" sz="2400" dirty="0" err="1" smtClean="0"/>
              <a:t>etku</a:t>
            </a:r>
            <a:r>
              <a:rPr lang="en-US" sz="2400" dirty="0" smtClean="0"/>
              <a:t> </a:t>
            </a:r>
            <a:r>
              <a:rPr lang="en-US" sz="2400" dirty="0" err="1"/>
              <a:t>tretirano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neadekvatna</a:t>
            </a:r>
            <a:r>
              <a:rPr lang="sl-SI" sz="2400" dirty="0"/>
              <a:t> </a:t>
            </a:r>
            <a:r>
              <a:rPr lang="en-US" sz="2400" dirty="0" err="1"/>
              <a:t>stednja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sredstava</a:t>
            </a:r>
            <a:r>
              <a:rPr lang="en-US" sz="2400" dirty="0"/>
              <a:t>, a ne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 smtClean="0"/>
              <a:t>rasipni</a:t>
            </a:r>
            <a:r>
              <a:rPr lang="sr-Latn-ME" sz="2400" dirty="0" smtClean="0"/>
              <a:t>š</a:t>
            </a:r>
            <a:r>
              <a:rPr lang="en-US" sz="2400" dirty="0" err="1" smtClean="0"/>
              <a:t>tvo</a:t>
            </a:r>
            <a:r>
              <a:rPr lang="en-US" sz="2400" dirty="0"/>
              <a:t>. </a:t>
            </a:r>
            <a:endParaRPr lang="sr-Latn-ME" sz="2400" dirty="0" smtClean="0"/>
          </a:p>
          <a:p>
            <a:r>
              <a:rPr lang="en-US" sz="2400" dirty="0" err="1" smtClean="0"/>
              <a:t>Kasnije</a:t>
            </a:r>
            <a:r>
              <a:rPr lang="en-US" sz="2400" dirty="0" smtClean="0"/>
              <a:t> </a:t>
            </a:r>
            <a:r>
              <a:rPr lang="en-US" sz="2400" dirty="0"/>
              <a:t>je on </a:t>
            </a:r>
            <a:r>
              <a:rPr lang="en-US" sz="2400" dirty="0" err="1"/>
              <a:t>osudjen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stetna</a:t>
            </a:r>
            <a:r>
              <a:rPr lang="en-US" sz="2400" dirty="0"/>
              <a:t> </a:t>
            </a:r>
            <a:r>
              <a:rPr lang="en-US" sz="2400" dirty="0" err="1"/>
              <a:t>posledca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sr-Latn-ME" sz="2400" dirty="0" err="1"/>
              <a:t>š</a:t>
            </a:r>
            <a:r>
              <a:rPr lang="en-US" sz="2400" dirty="0" err="1" smtClean="0"/>
              <a:t>ireg</a:t>
            </a:r>
            <a:r>
              <a:rPr lang="en-US" sz="2400" dirty="0" smtClean="0"/>
              <a:t> </a:t>
            </a:r>
            <a:r>
              <a:rPr lang="en-US" sz="2400" dirty="0" err="1" smtClean="0"/>
              <a:t>mije</a:t>
            </a:r>
            <a:r>
              <a:rPr lang="sr-Latn-ME" sz="2400" dirty="0" smtClean="0"/>
              <a:t>š</a:t>
            </a:r>
            <a:r>
              <a:rPr lang="en-US" sz="2400" dirty="0" err="1" smtClean="0"/>
              <a:t>anja</a:t>
            </a:r>
            <a:r>
              <a:rPr lang="en-US" sz="2400" dirty="0" smtClean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ave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privredni</a:t>
            </a:r>
            <a:r>
              <a:rPr lang="en-US" sz="2400" dirty="0"/>
              <a:t> </a:t>
            </a:r>
            <a:r>
              <a:rPr lang="sr-Latn-ME" sz="2400" dirty="0" err="1"/>
              <a:t>ž</a:t>
            </a:r>
            <a:r>
              <a:rPr lang="en-US" sz="2400" dirty="0" err="1" smtClean="0"/>
              <a:t>ivot</a:t>
            </a:r>
            <a:r>
              <a:rPr lang="en-US" sz="2400" dirty="0"/>
              <a:t>. </a:t>
            </a:r>
            <a:r>
              <a:rPr lang="en-US" sz="2400" dirty="0" err="1"/>
              <a:t>Stalni</a:t>
            </a:r>
            <a:r>
              <a:rPr lang="en-US" sz="2400" dirty="0"/>
              <a:t> r</a:t>
            </a:r>
            <a:r>
              <a:rPr lang="sl-SI" sz="2400" dirty="0"/>
              <a:t>a</a:t>
            </a:r>
            <a:r>
              <a:rPr lang="en-US" sz="2400" dirty="0" err="1"/>
              <a:t>st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prati</a:t>
            </a:r>
            <a:r>
              <a:rPr lang="en-US" sz="2400" dirty="0"/>
              <a:t> </a:t>
            </a:r>
            <a:r>
              <a:rPr lang="en-US" sz="2400" dirty="0" err="1"/>
              <a:t>stalno</a:t>
            </a:r>
            <a:r>
              <a:rPr lang="en-US" sz="2400" dirty="0"/>
              <a:t> </a:t>
            </a:r>
            <a:r>
              <a:rPr lang="en-US" sz="2400" dirty="0" smtClean="0"/>
              <a:t>pro</a:t>
            </a:r>
            <a:r>
              <a:rPr lang="sr-Latn-ME" sz="2400" dirty="0" smtClean="0"/>
              <a:t>š</a:t>
            </a:r>
            <a:r>
              <a:rPr lang="en-US" sz="2400" dirty="0" err="1" smtClean="0"/>
              <a:t>irenje</a:t>
            </a:r>
            <a:r>
              <a:rPr lang="en-US" sz="2400" dirty="0" smtClean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avnih</a:t>
            </a:r>
            <a:r>
              <a:rPr lang="en-US" sz="2400" dirty="0" smtClean="0"/>
              <a:t> </a:t>
            </a:r>
            <a:r>
              <a:rPr lang="en-US" sz="2400" dirty="0" err="1"/>
              <a:t>funkcija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</a:t>
            </a:r>
            <a:r>
              <a:rPr lang="sl-SI" sz="2400" dirty="0" smtClean="0"/>
              <a:t> </a:t>
            </a:r>
            <a:r>
              <a:rPr lang="sr-Latn-ME" sz="2400" dirty="0" err="1"/>
              <a:t>š</a:t>
            </a:r>
            <a:r>
              <a:rPr lang="en-US" sz="2400" dirty="0" err="1" smtClean="0"/>
              <a:t>irenje</a:t>
            </a:r>
            <a:r>
              <a:rPr lang="en-US" sz="2400" dirty="0" smtClean="0"/>
              <a:t> </a:t>
            </a:r>
            <a:r>
              <a:rPr lang="en-US" sz="2400" dirty="0" err="1" smtClean="0"/>
              <a:t>postoje</a:t>
            </a:r>
            <a:r>
              <a:rPr lang="sr-Latn-ME" sz="2400" dirty="0" smtClean="0"/>
              <a:t>ć</a:t>
            </a:r>
            <a:r>
              <a:rPr lang="en-US" sz="2400" dirty="0" err="1" smtClean="0"/>
              <a:t>ih</a:t>
            </a:r>
            <a:r>
              <a:rPr lang="en-US" sz="2400" dirty="0" smtClean="0"/>
              <a:t> </a:t>
            </a:r>
            <a:r>
              <a:rPr lang="en-US" sz="2400" dirty="0" err="1"/>
              <a:t>funkcija</a:t>
            </a:r>
            <a:endParaRPr lang="en-US" sz="2400" dirty="0"/>
          </a:p>
          <a:p>
            <a:pPr marL="0" indent="0"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- </a:t>
            </a:r>
            <a:r>
              <a:rPr lang="sr-Latn-ME" sz="2400" dirty="0" err="1"/>
              <a:t>š</a:t>
            </a:r>
            <a:r>
              <a:rPr lang="en-US" sz="2400" dirty="0" err="1" smtClean="0"/>
              <a:t>irenj</a:t>
            </a:r>
            <a:r>
              <a:rPr lang="sl-SI" sz="2400" dirty="0"/>
              <a:t>e i </a:t>
            </a:r>
            <a:r>
              <a:rPr lang="en-US" sz="2400" dirty="0" err="1"/>
              <a:t>razvijanje</a:t>
            </a:r>
            <a:r>
              <a:rPr lang="en-US" sz="2400" dirty="0"/>
              <a:t> </a:t>
            </a:r>
            <a:r>
              <a:rPr lang="en-US" sz="2400" dirty="0" err="1"/>
              <a:t>novih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avnih</a:t>
            </a:r>
            <a:r>
              <a:rPr lang="en-US" sz="2400" dirty="0" smtClean="0"/>
              <a:t> </a:t>
            </a:r>
            <a:r>
              <a:rPr lang="en-US" sz="2400" dirty="0" err="1"/>
              <a:t>funkcija</a:t>
            </a:r>
            <a:endParaRPr lang="en-US" sz="2400" dirty="0"/>
          </a:p>
          <a:p>
            <a:pPr>
              <a:buFontTx/>
              <a:buNone/>
            </a:pPr>
            <a:r>
              <a:rPr lang="en-US" sz="2400" dirty="0" err="1"/>
              <a:t>Porast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javlja</a:t>
            </a:r>
            <a:r>
              <a:rPr lang="en-US" sz="2400" dirty="0"/>
              <a:t> se  u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oblika</a:t>
            </a:r>
            <a:r>
              <a:rPr lang="en-US" sz="2400" dirty="0"/>
              <a:t>:</a:t>
            </a:r>
          </a:p>
          <a:p>
            <a:pPr>
              <a:buFontTx/>
              <a:buNone/>
            </a:pPr>
            <a:r>
              <a:rPr lang="sl-SI" sz="2400" dirty="0"/>
              <a:t> </a:t>
            </a:r>
            <a:r>
              <a:rPr lang="en-US" sz="2400" dirty="0"/>
              <a:t>-</a:t>
            </a:r>
            <a:r>
              <a:rPr lang="sl-SI" sz="2400" dirty="0"/>
              <a:t> </a:t>
            </a:r>
            <a:r>
              <a:rPr lang="en-US" sz="2400" dirty="0" err="1"/>
              <a:t>apsolutnom</a:t>
            </a:r>
            <a:r>
              <a:rPr lang="en-US" sz="2400" dirty="0"/>
              <a:t> –</a:t>
            </a:r>
            <a:r>
              <a:rPr lang="en-US" sz="2400" dirty="0" err="1"/>
              <a:t>normalnom</a:t>
            </a:r>
            <a:r>
              <a:rPr lang="en-US" sz="2400" dirty="0"/>
              <a:t> </a:t>
            </a:r>
            <a:r>
              <a:rPr lang="en-US" sz="2400" dirty="0" err="1"/>
              <a:t>rastu</a:t>
            </a:r>
            <a:endParaRPr lang="en-US" sz="2400" dirty="0"/>
          </a:p>
          <a:p>
            <a:pPr>
              <a:buFontTx/>
              <a:buNone/>
            </a:pPr>
            <a:r>
              <a:rPr lang="sl-SI" sz="2400" dirty="0"/>
              <a:t> </a:t>
            </a:r>
            <a:r>
              <a:rPr lang="en-US" sz="2400" dirty="0"/>
              <a:t>-</a:t>
            </a:r>
            <a:r>
              <a:rPr lang="sl-SI" sz="2400" dirty="0"/>
              <a:t> </a:t>
            </a:r>
            <a:r>
              <a:rPr lang="en-US" sz="2400" dirty="0" err="1"/>
              <a:t>realtivnom</a:t>
            </a:r>
            <a:r>
              <a:rPr lang="en-US" sz="2400" dirty="0"/>
              <a:t> </a:t>
            </a:r>
            <a:r>
              <a:rPr lang="en-US" sz="2400" dirty="0" err="1"/>
              <a:t>obliku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14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95D0-E23F-4081-AC25-222C81F11D22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7110-D2F3-4FBB-9F09-8DD3EAB04F7E}" type="slidenum">
              <a:rPr lang="en-US"/>
              <a:pPr/>
              <a:t>59</a:t>
            </a:fld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FontTx/>
              <a:buNone/>
            </a:pPr>
            <a:r>
              <a:rPr lang="en-US" sz="1000" dirty="0"/>
              <a:t>       	</a:t>
            </a:r>
            <a:r>
              <a:rPr lang="en-US" sz="1000" b="1" dirty="0"/>
              <a:t>	</a:t>
            </a:r>
            <a:r>
              <a:rPr lang="en-US" sz="2000" b="1" dirty="0" smtClean="0"/>
              <a:t>U</a:t>
            </a:r>
            <a:r>
              <a:rPr lang="sr-Latn-ME" sz="2000" b="1" dirty="0" smtClean="0"/>
              <a:t>Č</a:t>
            </a:r>
            <a:r>
              <a:rPr lang="en-US" sz="2000" b="1" dirty="0" smtClean="0"/>
              <a:t>E</a:t>
            </a:r>
            <a:r>
              <a:rPr lang="sr-Latn-ME" sz="2000" b="1" dirty="0" smtClean="0"/>
              <a:t>ŠĆ</a:t>
            </a:r>
            <a:r>
              <a:rPr lang="en-US" sz="2000" b="1" dirty="0" smtClean="0"/>
              <a:t>E DR</a:t>
            </a:r>
            <a:r>
              <a:rPr lang="sr-Latn-ME" sz="2000" b="1" dirty="0" smtClean="0"/>
              <a:t>Ž</a:t>
            </a:r>
            <a:r>
              <a:rPr lang="en-US" sz="2000" b="1" dirty="0" smtClean="0"/>
              <a:t>AVNIH </a:t>
            </a:r>
            <a:r>
              <a:rPr lang="en-US" sz="2000" b="1" dirty="0"/>
              <a:t>RASHODA U </a:t>
            </a:r>
            <a:r>
              <a:rPr lang="en-US" sz="2000" b="1" dirty="0" smtClean="0"/>
              <a:t>DRU</a:t>
            </a:r>
            <a:r>
              <a:rPr lang="sl-SI" sz="2000" b="1" dirty="0"/>
              <a:t>Š</a:t>
            </a:r>
            <a:r>
              <a:rPr lang="en-US" sz="2000" b="1" dirty="0" smtClean="0"/>
              <a:t>TVENOM PROIZVODU</a:t>
            </a:r>
            <a:r>
              <a:rPr lang="sr-Latn-ME" sz="2000" b="1" dirty="0" smtClean="0"/>
              <a:t> u %</a:t>
            </a:r>
            <a:endParaRPr lang="en-US" sz="2000" b="1" dirty="0"/>
          </a:p>
          <a:p>
            <a:pPr>
              <a:buFontTx/>
              <a:buNone/>
            </a:pPr>
            <a:endParaRPr lang="en-US" sz="1000" b="1" dirty="0"/>
          </a:p>
          <a:p>
            <a:pPr>
              <a:buFontTx/>
              <a:buNone/>
            </a:pPr>
            <a:endParaRPr lang="en-US" sz="1000" dirty="0"/>
          </a:p>
          <a:p>
            <a:pPr>
              <a:buFontTx/>
              <a:buNone/>
            </a:pPr>
            <a:r>
              <a:rPr lang="en-US" sz="1000" dirty="0"/>
              <a:t>    		                 </a:t>
            </a:r>
            <a:r>
              <a:rPr lang="en-US" sz="1000" u="sng" dirty="0"/>
              <a:t>1965.	                 1970.	                 1972.	                 1977.	           1978.	       1990.	   1995.             1997</a:t>
            </a:r>
            <a:r>
              <a:rPr lang="en-US" sz="1000" dirty="0"/>
              <a:t>.</a:t>
            </a:r>
          </a:p>
          <a:p>
            <a:pPr>
              <a:buFontTx/>
              <a:buNone/>
            </a:pPr>
            <a:r>
              <a:rPr lang="en-US" sz="1000" dirty="0" err="1"/>
              <a:t>Belgija</a:t>
            </a:r>
            <a:r>
              <a:rPr lang="en-US" sz="1000" dirty="0"/>
              <a:t>	                </a:t>
            </a:r>
            <a:r>
              <a:rPr lang="sr-Latn-ME" sz="1000" dirty="0" smtClean="0"/>
              <a:t>                   </a:t>
            </a:r>
            <a:r>
              <a:rPr lang="en-US" sz="1000" dirty="0" smtClean="0"/>
              <a:t>   </a:t>
            </a:r>
            <a:r>
              <a:rPr lang="en-US" sz="1000" dirty="0"/>
              <a:t>29.1	                  34.4	                  </a:t>
            </a:r>
            <a:r>
              <a:rPr lang="sr-Latn-ME" sz="1000" dirty="0" smtClean="0"/>
              <a:t>3</a:t>
            </a:r>
            <a:r>
              <a:rPr lang="en-US" sz="1000" dirty="0" smtClean="0"/>
              <a:t>4,8</a:t>
            </a:r>
            <a:r>
              <a:rPr lang="en-US" sz="1000" dirty="0"/>
              <a:t>	                40.5	           42.4	       44.8	   49,1 </a:t>
            </a:r>
            <a:r>
              <a:rPr lang="sl-SI" sz="1000" dirty="0"/>
              <a:t>               </a:t>
            </a:r>
            <a:endParaRPr lang="en-US" sz="1000" dirty="0"/>
          </a:p>
          <a:p>
            <a:pPr>
              <a:buFontTx/>
              <a:buNone/>
            </a:pPr>
            <a:r>
              <a:rPr lang="sl-SI" sz="1000" dirty="0"/>
              <a:t>F</a:t>
            </a:r>
            <a:r>
              <a:rPr lang="en-US" sz="1000" dirty="0" err="1"/>
              <a:t>rancuska</a:t>
            </a:r>
            <a:r>
              <a:rPr lang="en-US" sz="1000" dirty="0"/>
              <a:t>	                   34,6	                  38.1'	                 38.0	                40.3	          40.8	       55,0	   56,0                </a:t>
            </a:r>
          </a:p>
          <a:p>
            <a:pPr>
              <a:buFontTx/>
              <a:buNone/>
            </a:pPr>
            <a:r>
              <a:rPr lang="en-US" sz="1000" dirty="0" err="1"/>
              <a:t>Njemacka</a:t>
            </a:r>
            <a:r>
              <a:rPr lang="en-US" sz="1000" dirty="0"/>
              <a:t>	                  30,8	                 33,3                    30,9               </a:t>
            </a:r>
            <a:r>
              <a:rPr lang="sr-Latn-ME" sz="1000" dirty="0" smtClean="0"/>
              <a:t>        </a:t>
            </a:r>
            <a:r>
              <a:rPr lang="en-US" sz="1000" dirty="0" smtClean="0"/>
              <a:t>   </a:t>
            </a:r>
            <a:r>
              <a:rPr lang="en-US" sz="1000" dirty="0"/>
              <a:t>34,.2	         39.0	      48,9	   48.2 	48,3                   </a:t>
            </a:r>
            <a:r>
              <a:rPr lang="en-US" sz="1000" dirty="0" err="1" smtClean="0"/>
              <a:t>Italija</a:t>
            </a:r>
            <a:r>
              <a:rPr lang="en-US" sz="1000" dirty="0" smtClean="0"/>
              <a:t>                         </a:t>
            </a:r>
            <a:r>
              <a:rPr lang="sr-Latn-ME" sz="1000" dirty="0" smtClean="0"/>
              <a:t> </a:t>
            </a:r>
            <a:r>
              <a:rPr lang="en-US" sz="1000" dirty="0" smtClean="0"/>
              <a:t> </a:t>
            </a:r>
            <a:r>
              <a:rPr lang="en-US" sz="1000" dirty="0"/>
              <a:t>31,9	                  35,4                  34.7	               31.0	         32.2	      46,0	    46.8</a:t>
            </a:r>
          </a:p>
          <a:p>
            <a:pPr>
              <a:buFontTx/>
              <a:buNone/>
            </a:pPr>
            <a:r>
              <a:rPr lang="en-US" sz="1000" dirty="0" err="1"/>
              <a:t>Svedska</a:t>
            </a:r>
            <a:r>
              <a:rPr lang="en-US" sz="1000" dirty="0"/>
              <a:t>	                  32,9	                  39.9	          </a:t>
            </a:r>
            <a:r>
              <a:rPr lang="en-US" sz="1000" dirty="0" smtClean="0"/>
              <a:t>  </a:t>
            </a:r>
            <a:r>
              <a:rPr lang="en-US" sz="1000" dirty="0"/>
              <a:t>43.2	              52.0	         53.2	      69.0	    69,1</a:t>
            </a:r>
          </a:p>
          <a:p>
            <a:pPr>
              <a:buFontTx/>
              <a:buNone/>
            </a:pPr>
            <a:r>
              <a:rPr lang="en-US" sz="1000" dirty="0"/>
              <a:t>V. </a:t>
            </a:r>
            <a:r>
              <a:rPr lang="en-US" sz="1000" dirty="0" err="1"/>
              <a:t>Britanija</a:t>
            </a:r>
            <a:r>
              <a:rPr lang="en-US" sz="1000" dirty="0"/>
              <a:t>                      </a:t>
            </a:r>
            <a:r>
              <a:rPr lang="sr-Latn-ME" sz="1000" dirty="0" smtClean="0"/>
              <a:t>  </a:t>
            </a:r>
            <a:r>
              <a:rPr lang="en-US" sz="1000" dirty="0" smtClean="0"/>
              <a:t>    </a:t>
            </a:r>
            <a:r>
              <a:rPr lang="en-US" sz="1000" dirty="0"/>
              <a:t>30,3                  </a:t>
            </a:r>
            <a:r>
              <a:rPr lang="sr-Latn-ME" sz="1000" dirty="0" smtClean="0"/>
              <a:t>        </a:t>
            </a:r>
            <a:r>
              <a:rPr lang="en-US" sz="1000" dirty="0" smtClean="0"/>
              <a:t>  </a:t>
            </a:r>
            <a:r>
              <a:rPr lang="en-US" sz="1000" dirty="0"/>
              <a:t>37.9                  38.1             </a:t>
            </a:r>
            <a:r>
              <a:rPr lang="sr-Latn-ME" sz="1000" dirty="0" smtClean="0"/>
              <a:t>           </a:t>
            </a:r>
            <a:r>
              <a:rPr lang="en-US" sz="1000" dirty="0" smtClean="0"/>
              <a:t> 40,0               </a:t>
            </a:r>
            <a:r>
              <a:rPr lang="sr-Latn-ME" sz="1000" dirty="0" smtClean="0"/>
              <a:t>  </a:t>
            </a:r>
            <a:r>
              <a:rPr lang="en-US" sz="1000" dirty="0" smtClean="0"/>
              <a:t> </a:t>
            </a:r>
            <a:r>
              <a:rPr lang="en-US" sz="1000" dirty="0"/>
              <a:t>47.8             </a:t>
            </a:r>
            <a:r>
              <a:rPr lang="sr-Latn-ME" sz="1000" dirty="0" smtClean="0"/>
              <a:t>       </a:t>
            </a:r>
            <a:r>
              <a:rPr lang="en-US" sz="1000" dirty="0" smtClean="0"/>
              <a:t>  </a:t>
            </a:r>
            <a:r>
              <a:rPr lang="en-US" sz="1000" dirty="0"/>
              <a:t>55,0                 </a:t>
            </a:r>
            <a:r>
              <a:rPr lang="sr-Latn-ME" sz="1000" dirty="0" smtClean="0"/>
              <a:t>    </a:t>
            </a:r>
            <a:r>
              <a:rPr lang="en-US" sz="1000" dirty="0" smtClean="0"/>
              <a:t> </a:t>
            </a:r>
            <a:r>
              <a:rPr lang="en-US" sz="1000" dirty="0"/>
              <a:t>56,0             </a:t>
            </a:r>
            <a:r>
              <a:rPr lang="sr-Latn-ME" sz="1000" dirty="0" smtClean="0"/>
              <a:t>       </a:t>
            </a:r>
            <a:r>
              <a:rPr lang="en-US" sz="1000" dirty="0" smtClean="0"/>
              <a:t> </a:t>
            </a:r>
            <a:r>
              <a:rPr lang="en-US" sz="1000" dirty="0"/>
              <a:t>55,4</a:t>
            </a:r>
          </a:p>
          <a:p>
            <a:pPr>
              <a:buFontTx/>
              <a:buNone/>
            </a:pPr>
            <a:r>
              <a:rPr lang="en-US" sz="1000" dirty="0"/>
              <a:t> SAD                              </a:t>
            </a:r>
            <a:r>
              <a:rPr lang="sr-Latn-ME" sz="1000" dirty="0" smtClean="0"/>
              <a:t>   </a:t>
            </a:r>
            <a:r>
              <a:rPr lang="en-US" sz="1000" dirty="0" smtClean="0"/>
              <a:t>   </a:t>
            </a:r>
            <a:r>
              <a:rPr lang="sr-Latn-ME" sz="1000" dirty="0" smtClean="0"/>
              <a:t>   </a:t>
            </a:r>
            <a:r>
              <a:rPr lang="en-US" sz="1000" dirty="0" smtClean="0"/>
              <a:t> </a:t>
            </a:r>
            <a:r>
              <a:rPr lang="en-US" sz="1000" dirty="0"/>
              <a:t>25,0                  </a:t>
            </a:r>
            <a:r>
              <a:rPr lang="sr-Latn-ME" sz="1000" dirty="0" smtClean="0"/>
              <a:t>         </a:t>
            </a:r>
            <a:r>
              <a:rPr lang="en-US" sz="1000" dirty="0" smtClean="0"/>
              <a:t> </a:t>
            </a:r>
            <a:r>
              <a:rPr lang="en-US" sz="1000" dirty="0"/>
              <a:t>25, 0                  25,1	             25,$	         29,2	     37,0	      38,0	44,2   </a:t>
            </a:r>
          </a:p>
          <a:p>
            <a:pPr>
              <a:buFontTx/>
              <a:buNone/>
            </a:pPr>
            <a:endParaRPr lang="en-US" sz="1000" dirty="0"/>
          </a:p>
          <a:p>
            <a:pPr>
              <a:buFontTx/>
              <a:buNone/>
            </a:pPr>
            <a:endParaRPr lang="en-US" sz="1000" dirty="0"/>
          </a:p>
          <a:p>
            <a:pPr>
              <a:buFontTx/>
              <a:buNone/>
            </a:pPr>
            <a:endParaRPr lang="en-US" sz="1000" dirty="0"/>
          </a:p>
          <a:p>
            <a:pPr>
              <a:buFontTx/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682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73B0-3DBE-4BAC-9133-0714A1644A55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456E-5060-461C-BC90-417F69048E15}" type="slidenum">
              <a:rPr lang="en-US"/>
              <a:pPr/>
              <a:t>6</a:t>
            </a:fld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/>
              <a:t> </a:t>
            </a:r>
            <a:r>
              <a:rPr lang="en-US" sz="2400" b="1" dirty="0"/>
              <a:t>MESTO JAV</a:t>
            </a:r>
            <a:r>
              <a:rPr lang="sl-SI" sz="2400" b="1" dirty="0"/>
              <a:t>NI</a:t>
            </a:r>
            <a:r>
              <a:rPr lang="en-US" sz="2400" b="1" dirty="0"/>
              <a:t>H</a:t>
            </a:r>
            <a:r>
              <a:rPr lang="sl-SI" sz="2400" b="1" dirty="0"/>
              <a:t> </a:t>
            </a:r>
            <a:r>
              <a:rPr lang="en-US" sz="2400" b="1" dirty="0"/>
              <a:t>RASHODA U FINANSUSKOJ</a:t>
            </a:r>
            <a:r>
              <a:rPr lang="en-US" sz="2400" dirty="0"/>
              <a:t>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b="1" dirty="0"/>
              <a:t>TEORJI I POLITICI	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err="1" smtClean="0"/>
              <a:t>Pr</a:t>
            </a:r>
            <a:r>
              <a:rPr lang="sr-Latn-ME" sz="2400" dirty="0" smtClean="0"/>
              <a:t>ij</a:t>
            </a:r>
            <a:r>
              <a:rPr lang="en-US" sz="2400" dirty="0" smtClean="0"/>
              <a:t>e </a:t>
            </a:r>
            <a:r>
              <a:rPr lang="en-US" sz="2400" dirty="0" err="1"/>
              <a:t>nego</a:t>
            </a:r>
            <a:r>
              <a:rPr lang="en-US" sz="2400" dirty="0"/>
              <a:t> </a:t>
            </a:r>
            <a:r>
              <a:rPr lang="sr-Latn-ME" sz="2400" dirty="0" err="1"/>
              <a:t>š</a:t>
            </a:r>
            <a:r>
              <a:rPr lang="en-US" sz="2400" dirty="0" smtClean="0"/>
              <a:t>to pre</a:t>
            </a:r>
            <a:r>
              <a:rPr lang="sr-Latn-ME" sz="2400" dirty="0" smtClean="0"/>
              <a:t>đ</a:t>
            </a:r>
            <a:r>
              <a:rPr lang="en-US" sz="2400" dirty="0" err="1" smtClean="0"/>
              <a:t>emo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analizu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, </a:t>
            </a:r>
            <a:r>
              <a:rPr lang="en-US" sz="2400" dirty="0" err="1"/>
              <a:t>potrebno</a:t>
            </a:r>
            <a:r>
              <a:rPr lang="en-US" sz="2400" dirty="0"/>
              <a:t> je </a:t>
            </a:r>
            <a:r>
              <a:rPr lang="en-US" sz="2400" dirty="0" err="1"/>
              <a:t>razmotriti</a:t>
            </a:r>
            <a:r>
              <a:rPr lang="en-US" sz="2400" dirty="0"/>
              <a:t> </a:t>
            </a:r>
            <a:r>
              <a:rPr lang="en-US" sz="2400" dirty="0" err="1"/>
              <a:t>pitanje</a:t>
            </a:r>
            <a:r>
              <a:rPr lang="en-US" sz="2400" dirty="0"/>
              <a:t> da li </a:t>
            </a:r>
            <a:r>
              <a:rPr lang="en-US" sz="2400" dirty="0" err="1"/>
              <a:t>javni</a:t>
            </a:r>
            <a:r>
              <a:rPr lang="en-US" sz="2400" dirty="0"/>
              <a:t> </a:t>
            </a:r>
            <a:r>
              <a:rPr lang="en-US" sz="2400" dirty="0" err="1"/>
              <a:t>rashodi</a:t>
            </a:r>
            <a:r>
              <a:rPr lang="en-US" sz="2400" dirty="0"/>
              <a:t> </a:t>
            </a:r>
            <a:r>
              <a:rPr lang="en-US" sz="2400" dirty="0" err="1"/>
              <a:t>uo</a:t>
            </a:r>
            <a:r>
              <a:rPr lang="sl-SI" sz="2400" dirty="0" smtClean="0"/>
              <a:t>pšte</a:t>
            </a:r>
            <a:r>
              <a:rPr lang="en-US" sz="2400" dirty="0" smtClean="0"/>
              <a:t> </a:t>
            </a:r>
            <a:r>
              <a:rPr lang="en-US" sz="2400" dirty="0" err="1"/>
              <a:t>spadaju</a:t>
            </a:r>
            <a:r>
              <a:rPr lang="en-US" sz="2400" dirty="0"/>
              <a:t> u </a:t>
            </a:r>
            <a:r>
              <a:rPr lang="en-US" sz="2400" dirty="0" err="1"/>
              <a:t>predmet</a:t>
            </a:r>
            <a:r>
              <a:rPr lang="en-US" sz="2400" dirty="0"/>
              <a:t> </a:t>
            </a:r>
            <a:r>
              <a:rPr lang="sr-Latn-ME" sz="2400" dirty="0" smtClean="0"/>
              <a:t> </a:t>
            </a:r>
            <a:r>
              <a:rPr lang="en-US" sz="2400" dirty="0" err="1" smtClean="0"/>
              <a:t>moneta</a:t>
            </a:r>
            <a:r>
              <a:rPr lang="sr-Latn-ME" sz="2400" dirty="0" smtClean="0"/>
              <a:t>r</a:t>
            </a:r>
            <a:r>
              <a:rPr lang="en-US" sz="2400" dirty="0" err="1" smtClean="0"/>
              <a:t>ih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finansija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 </a:t>
            </a:r>
            <a:r>
              <a:rPr lang="sr-Latn-ME" sz="2400" dirty="0" smtClean="0"/>
              <a:t>zapadnim </a:t>
            </a:r>
            <a:r>
              <a:rPr lang="en-US" sz="2400" dirty="0" err="1" smtClean="0"/>
              <a:t>teorij</a:t>
            </a:r>
            <a:r>
              <a:rPr lang="sr-Latn-ME" sz="2400" dirty="0" smtClean="0"/>
              <a:t>ama </a:t>
            </a:r>
            <a:r>
              <a:rPr lang="en-US" sz="2400" dirty="0" smtClean="0"/>
              <a:t>ne </a:t>
            </a:r>
            <a:r>
              <a:rPr lang="en-US" sz="2400" dirty="0" err="1"/>
              <a:t>vladaju</a:t>
            </a:r>
            <a:r>
              <a:rPr lang="en-US" sz="2400" dirty="0"/>
              <a:t> </a:t>
            </a:r>
            <a:r>
              <a:rPr lang="en-US" sz="2400" dirty="0" err="1"/>
              <a:t>jedinstveni</a:t>
            </a:r>
            <a:r>
              <a:rPr lang="en-US" sz="2400" dirty="0"/>
              <a:t> </a:t>
            </a:r>
            <a:r>
              <a:rPr lang="en-US" sz="2400" dirty="0" err="1"/>
              <a:t>stavovi</a:t>
            </a:r>
            <a:r>
              <a:rPr lang="en-US" sz="2400" dirty="0"/>
              <a:t> u </a:t>
            </a:r>
            <a:r>
              <a:rPr lang="en-US" sz="2400" dirty="0" err="1"/>
              <a:t>pogledu</a:t>
            </a:r>
            <a:r>
              <a:rPr lang="en-US" sz="2400" dirty="0"/>
              <a:t> </a:t>
            </a:r>
            <a:r>
              <a:rPr lang="en-US" sz="2400" dirty="0" err="1" smtClean="0"/>
              <a:t>prou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avanja</a:t>
            </a:r>
            <a:r>
              <a:rPr lang="en-US" sz="2400" dirty="0" smtClean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i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dirty="0" err="1"/>
              <a:t>veze</a:t>
            </a:r>
            <a:r>
              <a:rPr lang="en-US" sz="2400" dirty="0"/>
              <a:t> s </a:t>
            </a:r>
            <a:r>
              <a:rPr lang="en-US" sz="2400" dirty="0" err="1"/>
              <a:t>naukom</a:t>
            </a:r>
            <a:r>
              <a:rPr lang="en-US" sz="2400" dirty="0"/>
              <a:t> o </a:t>
            </a:r>
            <a:r>
              <a:rPr lang="en-US" sz="2400" dirty="0" err="1"/>
              <a:t>finansijama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Jedni</a:t>
            </a:r>
            <a:r>
              <a:rPr lang="en-US" sz="2400" dirty="0"/>
              <a:t> </a:t>
            </a:r>
            <a:r>
              <a:rPr lang="en-US" sz="2400" dirty="0" err="1"/>
              <a:t>smatraju</a:t>
            </a:r>
            <a:r>
              <a:rPr lang="en-US" sz="2400" dirty="0"/>
              <a:t> da </a:t>
            </a:r>
            <a:r>
              <a:rPr lang="en-US" sz="2400" dirty="0" err="1"/>
              <a:t>javni</a:t>
            </a:r>
            <a:r>
              <a:rPr lang="en-US" sz="2400" dirty="0"/>
              <a:t> </a:t>
            </a:r>
            <a:r>
              <a:rPr lang="en-US" sz="2400" dirty="0" err="1"/>
              <a:t>rashodi</a:t>
            </a:r>
            <a:r>
              <a:rPr lang="en-US" sz="2400" dirty="0"/>
              <a:t> </a:t>
            </a:r>
            <a:r>
              <a:rPr lang="en-US" sz="2400" dirty="0" err="1" smtClean="0"/>
              <a:t>uop</a:t>
            </a:r>
            <a:r>
              <a:rPr lang="sr-Latn-ME" sz="2400" dirty="0" smtClean="0"/>
              <a:t>š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/>
              <a:t>ne </a:t>
            </a:r>
            <a:r>
              <a:rPr lang="en-US" sz="2400" dirty="0" err="1"/>
              <a:t>spadaju</a:t>
            </a:r>
            <a:r>
              <a:rPr lang="en-US" sz="2400" dirty="0"/>
              <a:t> u </a:t>
            </a:r>
            <a:r>
              <a:rPr lang="en-US" sz="2400" dirty="0" err="1"/>
              <a:t>predmet</a:t>
            </a:r>
            <a:r>
              <a:rPr lang="en-US" sz="2400" dirty="0"/>
              <a:t> </a:t>
            </a:r>
            <a:r>
              <a:rPr lang="en-US" sz="2400" dirty="0" err="1"/>
              <a:t>nauke</a:t>
            </a:r>
            <a:r>
              <a:rPr lang="en-US" sz="2400" dirty="0"/>
              <a:t> o </a:t>
            </a:r>
            <a:r>
              <a:rPr lang="en-US" sz="2400" dirty="0" err="1"/>
              <a:t>fmansijama</a:t>
            </a:r>
            <a:r>
              <a:rPr lang="en-US" sz="2400" dirty="0"/>
              <a:t>, da se </a:t>
            </a:r>
            <a:r>
              <a:rPr lang="en-US" sz="2400" dirty="0" err="1"/>
              <a:t>finansije</a:t>
            </a:r>
            <a:r>
              <a:rPr lang="en-US" sz="2400" dirty="0"/>
              <a:t> </a:t>
            </a:r>
            <a:r>
              <a:rPr lang="en-US" sz="2400" dirty="0" err="1"/>
              <a:t>trebaju</a:t>
            </a:r>
            <a:r>
              <a:rPr lang="en-US" sz="2400" dirty="0"/>
              <a:t> </a:t>
            </a:r>
            <a:r>
              <a:rPr lang="en-US" sz="2400" dirty="0" err="1"/>
              <a:t>baviti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 smtClean="0"/>
              <a:t>izu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avanjem</a:t>
            </a:r>
            <a:r>
              <a:rPr lang="en-US" sz="2400" dirty="0" smtClean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prihoda</a:t>
            </a:r>
            <a:r>
              <a:rPr lang="en-US" sz="2400" dirty="0"/>
              <a:t>. </a:t>
            </a:r>
            <a:endParaRPr lang="sr-Latn-ME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Drugi</a:t>
            </a:r>
            <a:r>
              <a:rPr lang="en-US" sz="2400" dirty="0"/>
              <a:t>, </a:t>
            </a:r>
            <a:r>
              <a:rPr lang="en-US" sz="2400" dirty="0" err="1"/>
              <a:t>opet</a:t>
            </a:r>
            <a:r>
              <a:rPr lang="en-US" sz="2400" dirty="0"/>
              <a:t>, da se </a:t>
            </a:r>
            <a:r>
              <a:rPr lang="en-US" sz="2400" dirty="0" err="1"/>
              <a:t>nauka</a:t>
            </a:r>
            <a:r>
              <a:rPr lang="en-US" sz="2400" dirty="0"/>
              <a:t> o fin</a:t>
            </a:r>
            <a:r>
              <a:rPr lang="sl-SI" sz="2400" dirty="0"/>
              <a:t>an</a:t>
            </a:r>
            <a:r>
              <a:rPr lang="en-US" sz="2400" dirty="0" err="1"/>
              <a:t>sijama</a:t>
            </a:r>
            <a:r>
              <a:rPr lang="en-US" sz="2400" dirty="0"/>
              <a:t> ne </a:t>
            </a:r>
            <a:r>
              <a:rPr lang="en-US" sz="2400" dirty="0" err="1"/>
              <a:t>smije</a:t>
            </a:r>
            <a:r>
              <a:rPr lang="en-US" sz="2400" dirty="0"/>
              <a:t> </a:t>
            </a:r>
            <a:r>
              <a:rPr lang="en-US" sz="2400" dirty="0" err="1" smtClean="0"/>
              <a:t>ograni</a:t>
            </a:r>
            <a:r>
              <a:rPr lang="sr-Latn-ME" sz="2400" dirty="0" smtClean="0"/>
              <a:t>č</a:t>
            </a:r>
            <a:r>
              <a:rPr lang="en-US" sz="2400" dirty="0" err="1" smtClean="0"/>
              <a:t>ti</a:t>
            </a:r>
            <a:r>
              <a:rPr lang="en-US" sz="2400" dirty="0" smtClean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pitanje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prihoda</a:t>
            </a:r>
            <a:r>
              <a:rPr lang="en-US" sz="2400" dirty="0"/>
              <a:t>, </a:t>
            </a:r>
            <a:r>
              <a:rPr lang="en-US" sz="2400" dirty="0" err="1" smtClean="0"/>
              <a:t>ve</a:t>
            </a:r>
            <a:r>
              <a:rPr lang="sr-Latn-ME" sz="2400" dirty="0" smtClean="0"/>
              <a:t>ć</a:t>
            </a:r>
            <a:r>
              <a:rPr lang="en-US" sz="2400" dirty="0" smtClean="0"/>
              <a:t> </a:t>
            </a:r>
            <a:r>
              <a:rPr lang="en-US" sz="2400" dirty="0"/>
              <a:t>da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sl-SI" sz="2400" dirty="0"/>
              <a:t>u</a:t>
            </a:r>
            <a:r>
              <a:rPr lang="en-US" sz="2400" dirty="0" err="1" smtClean="0"/>
              <a:t>klju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iti</a:t>
            </a:r>
            <a:r>
              <a:rPr lang="en-US" sz="2400" dirty="0" smtClean="0"/>
              <a:t>  </a:t>
            </a:r>
            <a:r>
              <a:rPr lang="en-US" sz="2400" dirty="0"/>
              <a:t>u </a:t>
            </a:r>
            <a:r>
              <a:rPr lang="en-US" sz="2400" dirty="0" err="1" smtClean="0"/>
              <a:t>prou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avanje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javne</a:t>
            </a:r>
            <a:r>
              <a:rPr lang="en-US" sz="2400" dirty="0"/>
              <a:t> </a:t>
            </a:r>
            <a:r>
              <a:rPr lang="en-US" sz="2400" dirty="0" err="1"/>
              <a:t>rashode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6156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856-77F7-4DEC-A8DB-8247F5769A39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C333-8BE4-45C7-9A1D-46C297E009C7}" type="slidenum">
              <a:rPr lang="en-US"/>
              <a:pPr/>
              <a:t>60</a:t>
            </a:fld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r>
              <a:rPr lang="en-US" sz="2800" dirty="0" err="1"/>
              <a:t>Vojni</a:t>
            </a:r>
            <a:r>
              <a:rPr lang="en-US" sz="2800" dirty="0"/>
              <a:t> </a:t>
            </a:r>
            <a:r>
              <a:rPr lang="en-US" sz="2800" dirty="0" err="1"/>
              <a:t>rashodi</a:t>
            </a:r>
            <a:r>
              <a:rPr lang="en-US" sz="2800" dirty="0"/>
              <a:t>, </a:t>
            </a:r>
            <a:r>
              <a:rPr lang="en-US" sz="2800" dirty="0" smtClean="0"/>
              <a:t> </a:t>
            </a:r>
            <a:r>
              <a:rPr lang="en-US" sz="2800" dirty="0" err="1"/>
              <a:t>vezani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vojni</a:t>
            </a:r>
            <a:r>
              <a:rPr lang="en-US" sz="2800" dirty="0"/>
              <a:t> </a:t>
            </a:r>
            <a:r>
              <a:rPr lang="en-US" sz="2800" dirty="0" err="1"/>
              <a:t>kompleks</a:t>
            </a:r>
            <a:r>
              <a:rPr lang="en-US" sz="2800" dirty="0"/>
              <a:t>, </a:t>
            </a:r>
            <a:r>
              <a:rPr lang="en-US" sz="2800" dirty="0" err="1"/>
              <a:t>postaju</a:t>
            </a:r>
            <a:r>
              <a:rPr lang="en-US" sz="2800" dirty="0"/>
              <a:t> </a:t>
            </a:r>
            <a:r>
              <a:rPr lang="en-US" sz="2800" dirty="0" err="1"/>
              <a:t>jedan</a:t>
            </a:r>
            <a:r>
              <a:rPr lang="en-US" sz="2800" dirty="0"/>
              <a:t> </a:t>
            </a:r>
            <a:r>
              <a:rPr lang="sl-SI" sz="2800" dirty="0"/>
              <a:t>od</a:t>
            </a:r>
            <a:r>
              <a:rPr lang="en-US" sz="2800" b="1" dirty="0"/>
              <a:t> </a:t>
            </a:r>
            <a:r>
              <a:rPr lang="en-US" sz="2800" dirty="0" err="1"/>
              <a:t>osnovnih</a:t>
            </a:r>
            <a:r>
              <a:rPr lang="en-US" sz="2800" dirty="0"/>
              <a:t> </a:t>
            </a:r>
            <a:r>
              <a:rPr lang="en-US" sz="2800" dirty="0" err="1"/>
              <a:t>faktora</a:t>
            </a:r>
            <a:r>
              <a:rPr lang="en-US" sz="2800" dirty="0"/>
              <a:t> </a:t>
            </a:r>
            <a:r>
              <a:rPr lang="en-US" sz="2800" dirty="0" err="1"/>
              <a:t>stalnog</a:t>
            </a:r>
            <a:r>
              <a:rPr lang="en-US" sz="2800" dirty="0"/>
              <a:t> </a:t>
            </a:r>
            <a:r>
              <a:rPr lang="sl-SI" sz="2800" dirty="0"/>
              <a:t>r</a:t>
            </a:r>
            <a:r>
              <a:rPr lang="en-US" sz="2800" dirty="0" err="1"/>
              <a:t>ast</a:t>
            </a:r>
            <a:r>
              <a:rPr lang="sl-SI" sz="2800" dirty="0"/>
              <a:t>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. </a:t>
            </a:r>
            <a:r>
              <a:rPr lang="en-US" sz="2800" dirty="0" err="1"/>
              <a:t>Samo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nabavku</a:t>
            </a:r>
            <a:r>
              <a:rPr lang="en-US" sz="2800" dirty="0"/>
              <a:t> </a:t>
            </a:r>
            <a:r>
              <a:rPr lang="en-US" sz="2800" dirty="0" err="1"/>
              <a:t>novog</a:t>
            </a:r>
            <a:r>
              <a:rPr lang="en-US" sz="2800" dirty="0"/>
              <a:t> </a:t>
            </a:r>
            <a:r>
              <a:rPr lang="en-US" sz="2800" dirty="0" err="1"/>
              <a:t>nao</a:t>
            </a:r>
            <a:r>
              <a:rPr lang="sl-SI" sz="2800" dirty="0" smtClean="0"/>
              <a:t>ruža</a:t>
            </a:r>
            <a:r>
              <a:rPr lang="en-US" sz="2800" dirty="0" err="1"/>
              <a:t>nja</a:t>
            </a:r>
            <a:r>
              <a:rPr lang="en-US" sz="2800" dirty="0"/>
              <a:t> u </a:t>
            </a:r>
            <a:r>
              <a:rPr lang="en-US" sz="2800" dirty="0" err="1" smtClean="0"/>
              <a:t>kapitalisti</a:t>
            </a:r>
            <a:r>
              <a:rPr lang="sl-SI" sz="2800" dirty="0"/>
              <a:t>č</a:t>
            </a:r>
            <a:r>
              <a:rPr lang="en-US" sz="2800" dirty="0" err="1" smtClean="0"/>
              <a:t>kim</a:t>
            </a:r>
            <a:r>
              <a:rPr lang="en-US" sz="2800" dirty="0" smtClean="0"/>
              <a:t> </a:t>
            </a:r>
            <a:r>
              <a:rPr lang="en-US" sz="2800" dirty="0" err="1"/>
              <a:t>zemljama</a:t>
            </a:r>
            <a:r>
              <a:rPr lang="en-US" sz="2800" dirty="0"/>
              <a:t> </a:t>
            </a:r>
            <a:r>
              <a:rPr lang="en-US" sz="2800" dirty="0" err="1" smtClean="0"/>
              <a:t>godi</a:t>
            </a:r>
            <a:r>
              <a:rPr lang="sl-SI" sz="2800" dirty="0"/>
              <a:t>š</a:t>
            </a:r>
            <a:r>
              <a:rPr lang="en-US" sz="2800" dirty="0" err="1" smtClean="0"/>
              <a:t>nje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 smtClean="0"/>
              <a:t>tro</a:t>
            </a:r>
            <a:r>
              <a:rPr lang="sl-SI" sz="2800" dirty="0"/>
              <a:t>š</a:t>
            </a:r>
            <a:r>
              <a:rPr lang="en-US" sz="2800" dirty="0" smtClean="0"/>
              <a:t>i </a:t>
            </a:r>
            <a:r>
              <a:rPr lang="en-US" sz="2800" dirty="0"/>
              <a:t>60-70 </a:t>
            </a:r>
            <a:r>
              <a:rPr lang="en-US" sz="2800" dirty="0" err="1"/>
              <a:t>milijardi</a:t>
            </a:r>
            <a:r>
              <a:rPr lang="en-US" sz="2800" dirty="0"/>
              <a:t> </a:t>
            </a:r>
            <a:r>
              <a:rPr lang="en-US" sz="2800" dirty="0" err="1"/>
              <a:t>dol</a:t>
            </a:r>
            <a:r>
              <a:rPr lang="sl-SI" sz="2800" dirty="0"/>
              <a:t>ara</a:t>
            </a:r>
            <a:r>
              <a:rPr lang="en-US" sz="2800" dirty="0"/>
              <a:t> (s </a:t>
            </a:r>
            <a:r>
              <a:rPr lang="sl-SI" sz="2800" dirty="0" smtClean="0"/>
              <a:t>učešće</a:t>
            </a:r>
            <a:r>
              <a:rPr lang="en-US" sz="2800" dirty="0"/>
              <a:t>m u </a:t>
            </a:r>
            <a:r>
              <a:rPr lang="en-US" sz="2800" dirty="0" err="1"/>
              <a:t>nacionalnom</a:t>
            </a:r>
            <a:r>
              <a:rPr lang="en-US" sz="2800" dirty="0"/>
              <a:t> </a:t>
            </a:r>
            <a:r>
              <a:rPr lang="en-US" sz="2800" dirty="0" err="1"/>
              <a:t>dohotku</a:t>
            </a:r>
            <a:r>
              <a:rPr lang="en-US" sz="2800" dirty="0"/>
              <a:t> </a:t>
            </a:r>
            <a:r>
              <a:rPr lang="en-US" sz="2800" dirty="0" err="1" smtClean="0"/>
              <a:t>izme</a:t>
            </a:r>
            <a:r>
              <a:rPr lang="sr-Latn-ME" sz="2800" dirty="0" smtClean="0"/>
              <a:t>đ</a:t>
            </a:r>
            <a:r>
              <a:rPr lang="en-US" sz="2800" dirty="0" smtClean="0"/>
              <a:t>u </a:t>
            </a:r>
            <a:r>
              <a:rPr lang="en-US" sz="2800" dirty="0"/>
              <a:t>6</a:t>
            </a:r>
            <a:r>
              <a:rPr lang="sl-SI" sz="2800" dirty="0"/>
              <a:t>,</a:t>
            </a:r>
            <a:r>
              <a:rPr lang="en-US" sz="2800" dirty="0"/>
              <a:t>2 i 8</a:t>
            </a:r>
            <a:r>
              <a:rPr lang="sl-SI" sz="2800" dirty="0"/>
              <a:t>,8%</a:t>
            </a:r>
            <a:r>
              <a:rPr lang="en-US" sz="2800" dirty="0"/>
              <a:t>).</a:t>
            </a:r>
          </a:p>
          <a:p>
            <a:r>
              <a:rPr lang="en-US" sz="2800" dirty="0" err="1"/>
              <a:t>Prioritet</a:t>
            </a:r>
            <a:r>
              <a:rPr lang="en-US" sz="2800" dirty="0"/>
              <a:t> </a:t>
            </a:r>
            <a:r>
              <a:rPr lang="en-US" sz="2800" dirty="0" err="1"/>
              <a:t>vojnih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nad</a:t>
            </a:r>
            <a:r>
              <a:rPr lang="en-US" sz="2800" dirty="0"/>
              <a:t> </a:t>
            </a:r>
            <a:r>
              <a:rPr lang="en-US" sz="2800" dirty="0" err="1"/>
              <a:t>socijalnim</a:t>
            </a:r>
            <a:r>
              <a:rPr lang="en-US" sz="2800" dirty="0"/>
              <a:t> i </a:t>
            </a:r>
            <a:r>
              <a:rPr lang="en-US" sz="2800" dirty="0" err="1"/>
              <a:t>razvojnim</a:t>
            </a:r>
            <a:r>
              <a:rPr lang="en-US" sz="2800" dirty="0"/>
              <a:t> </a:t>
            </a:r>
            <a:r>
              <a:rPr lang="en-US" sz="2800" dirty="0" err="1"/>
              <a:t>najbolje</a:t>
            </a:r>
            <a:r>
              <a:rPr lang="en-US" sz="2800" dirty="0"/>
              <a:t> se </a:t>
            </a:r>
            <a:r>
              <a:rPr lang="en-US" sz="2800" dirty="0" err="1"/>
              <a:t>vidi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smtClean="0"/>
              <a:t>prim</a:t>
            </a:r>
            <a:r>
              <a:rPr lang="sr-Latn-ME" sz="2800" dirty="0" smtClean="0"/>
              <a:t>j</a:t>
            </a:r>
            <a:r>
              <a:rPr lang="en-US" sz="2800" dirty="0" err="1" smtClean="0"/>
              <a:t>eru</a:t>
            </a:r>
            <a:r>
              <a:rPr lang="sl-SI" sz="2800" dirty="0" smtClean="0"/>
              <a:t> </a:t>
            </a:r>
            <a:r>
              <a:rPr lang="sl-SI" sz="2800" dirty="0"/>
              <a:t>razvi</a:t>
            </a:r>
            <a:r>
              <a:rPr lang="en-US" sz="2800" dirty="0" err="1"/>
              <a:t>jenih</a:t>
            </a:r>
            <a:r>
              <a:rPr lang="en-US" sz="2800" dirty="0"/>
              <a:t> </a:t>
            </a:r>
            <a:r>
              <a:rPr lang="sr-Latn-ME" sz="2800" dirty="0" smtClean="0"/>
              <a:t>tržišnih</a:t>
            </a:r>
            <a:r>
              <a:rPr lang="en-US" sz="2800" dirty="0" smtClean="0"/>
              <a:t> </a:t>
            </a:r>
            <a:r>
              <a:rPr lang="sl-SI" sz="2800" dirty="0"/>
              <a:t>ze</a:t>
            </a:r>
            <a:r>
              <a:rPr lang="en-US" sz="2800" dirty="0" err="1"/>
              <a:t>malja</a:t>
            </a:r>
            <a:r>
              <a:rPr lang="en-US" sz="2800" dirty="0"/>
              <a:t>. U SAD je,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smtClean="0"/>
              <a:t>prim</a:t>
            </a:r>
            <a:r>
              <a:rPr lang="sr-Latn-ME" sz="2800" dirty="0" smtClean="0"/>
              <a:t>j</a:t>
            </a:r>
            <a:r>
              <a:rPr lang="en-US" sz="2800" dirty="0" err="1" smtClean="0"/>
              <a:t>er</a:t>
            </a:r>
            <a:r>
              <a:rPr lang="en-US" sz="2800" dirty="0"/>
              <a:t>,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 smtClean="0"/>
              <a:t>rekonst</a:t>
            </a:r>
            <a:r>
              <a:rPr lang="sr-Latn-ME" sz="2800" dirty="0" smtClean="0"/>
              <a:t>ru</a:t>
            </a:r>
            <a:r>
              <a:rPr lang="en-US" sz="2800" dirty="0" err="1" smtClean="0"/>
              <a:t>kciju</a:t>
            </a:r>
            <a:r>
              <a:rPr lang="en-US" sz="2800" dirty="0" smtClean="0"/>
              <a:t> </a:t>
            </a:r>
            <a:r>
              <a:rPr lang="en-US" sz="2800" dirty="0" err="1"/>
              <a:t>gradova</a:t>
            </a:r>
            <a:r>
              <a:rPr lang="sl-SI" sz="2800" dirty="0"/>
              <a:t> j</a:t>
            </a:r>
            <a:r>
              <a:rPr lang="en-US" sz="2800" dirty="0" err="1"/>
              <a:t>ednog</a:t>
            </a:r>
            <a:r>
              <a:rPr lang="en-US" sz="2800" dirty="0"/>
              <a:t> od </a:t>
            </a:r>
            <a:r>
              <a:rPr lang="en-US" sz="2800" dirty="0" err="1"/>
              <a:t>najte</a:t>
            </a:r>
            <a:r>
              <a:rPr lang="sl-SI" sz="2800" dirty="0"/>
              <a:t>z</a:t>
            </a:r>
            <a:r>
              <a:rPr lang="en-US" sz="2800" dirty="0" err="1"/>
              <a:t>ih</a:t>
            </a:r>
            <a:r>
              <a:rPr lang="en-US" sz="2800" dirty="0"/>
              <a:t> </a:t>
            </a:r>
            <a:r>
              <a:rPr lang="en-US" sz="2800" dirty="0" err="1"/>
              <a:t>problema</a:t>
            </a:r>
            <a:r>
              <a:rPr lang="en-US" sz="2800" dirty="0"/>
              <a:t>) </a:t>
            </a:r>
            <a:r>
              <a:rPr lang="en-US" sz="2800" dirty="0" err="1" smtClean="0"/>
              <a:t>tro</a:t>
            </a:r>
            <a:r>
              <a:rPr lang="sl-SI" sz="2800" dirty="0"/>
              <a:t>š</a:t>
            </a:r>
            <a:r>
              <a:rPr lang="en-US" sz="2800" dirty="0" err="1" smtClean="0"/>
              <a:t>eno</a:t>
            </a:r>
            <a:r>
              <a:rPr lang="en-US" sz="2800" dirty="0" smtClean="0"/>
              <a:t> </a:t>
            </a:r>
            <a:r>
              <a:rPr lang="en-US" sz="2800" dirty="0"/>
              <a:t>od 1966. do 1976. </a:t>
            </a:r>
            <a:r>
              <a:rPr lang="sl-SI" sz="2800" dirty="0"/>
              <a:t>g</a:t>
            </a:r>
            <a:r>
              <a:rPr lang="en-US" sz="2800" dirty="0" err="1"/>
              <a:t>odine</a:t>
            </a:r>
            <a:r>
              <a:rPr lang="en-US" sz="2800" dirty="0"/>
              <a:t> 19 </a:t>
            </a:r>
            <a:r>
              <a:rPr lang="en-US" sz="2800" dirty="0" err="1"/>
              <a:t>milijardi</a:t>
            </a:r>
            <a:r>
              <a:rPr lang="en-US" sz="2800" dirty="0"/>
              <a:t>, </a:t>
            </a:r>
            <a:r>
              <a:rPr lang="en-US" sz="2800" dirty="0" err="1"/>
              <a:t>dok</a:t>
            </a:r>
            <a:r>
              <a:rPr lang="en-US" sz="2800" dirty="0"/>
              <a:t> </a:t>
            </a:r>
            <a:r>
              <a:rPr lang="en-US" sz="2800" dirty="0" err="1"/>
              <a:t>rashodi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od</a:t>
            </a:r>
            <a:r>
              <a:rPr lang="sl-SI" sz="2800" dirty="0" smtClean="0"/>
              <a:t>r</a:t>
            </a:r>
            <a:r>
              <a:rPr lang="sr-Latn-ME" sz="2800" dirty="0" err="1"/>
              <a:t>ž</a:t>
            </a:r>
            <a:r>
              <a:rPr lang="en-US" sz="2800" dirty="0" err="1" smtClean="0"/>
              <a:t>avanje</a:t>
            </a:r>
            <a:r>
              <a:rPr lang="en-US" sz="2800" dirty="0" smtClean="0"/>
              <a:t> </a:t>
            </a:r>
            <a:r>
              <a:rPr lang="en-US" sz="2800" dirty="0" err="1"/>
              <a:t>vojnih</a:t>
            </a:r>
            <a:r>
              <a:rPr lang="en-US" sz="2800" dirty="0"/>
              <a:t> </a:t>
            </a:r>
            <a:r>
              <a:rPr lang="en-US" sz="2800" dirty="0" err="1"/>
              <a:t>snaga</a:t>
            </a:r>
            <a:r>
              <a:rPr lang="en-US" sz="2800" dirty="0"/>
              <a:t> i </a:t>
            </a:r>
            <a:r>
              <a:rPr lang="en-US" sz="2800" dirty="0" err="1"/>
              <a:t>proizvodnju</a:t>
            </a:r>
            <a:r>
              <a:rPr lang="en-US" sz="2800" dirty="0"/>
              <a:t> </a:t>
            </a:r>
            <a:r>
              <a:rPr lang="en-US" sz="2800" dirty="0" err="1"/>
              <a:t>novog</a:t>
            </a:r>
            <a:r>
              <a:rPr lang="en-US" sz="2800" dirty="0"/>
              <a:t> </a:t>
            </a:r>
            <a:r>
              <a:rPr lang="sl-SI" sz="2800" dirty="0" smtClean="0"/>
              <a:t>oruž</a:t>
            </a:r>
            <a:r>
              <a:rPr lang="en-US" sz="2800" dirty="0" err="1" smtClean="0"/>
              <a:t>ja</a:t>
            </a:r>
            <a:r>
              <a:rPr lang="en-US" sz="2800" dirty="0" smtClean="0"/>
              <a:t> </a:t>
            </a:r>
            <a:r>
              <a:rPr lang="en-US" sz="2800" dirty="0" err="1"/>
              <a:t>iznose</a:t>
            </a:r>
            <a:r>
              <a:rPr lang="sl-SI" sz="2800" dirty="0"/>
              <a:t> 737 </a:t>
            </a:r>
            <a:r>
              <a:rPr lang="en-US" sz="2800" dirty="0" err="1"/>
              <a:t>milijardi</a:t>
            </a:r>
            <a:r>
              <a:rPr lang="sl-SI" sz="2800" dirty="0"/>
              <a:t> $</a:t>
            </a:r>
            <a:r>
              <a:rPr lang="en-US" sz="2800" dirty="0"/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435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61E3-2CA1-4AD9-A820-DD2C88CC11A4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C62E-DDEA-4FA4-987C-9D3DA38209EB}" type="slidenum">
              <a:rPr lang="en-US"/>
              <a:pPr/>
              <a:t>61</a:t>
            </a:fld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200" dirty="0"/>
              <a:t>Na </a:t>
            </a:r>
            <a:r>
              <a:rPr lang="en-US" sz="3200" dirty="0" err="1"/>
              <a:t>penzije</a:t>
            </a:r>
            <a:r>
              <a:rPr lang="en-US" sz="3200" dirty="0"/>
              <a:t> </a:t>
            </a:r>
            <a:r>
              <a:rPr lang="en-US" sz="3200" dirty="0" smtClean="0"/>
              <a:t>veteran</a:t>
            </a:r>
            <a:r>
              <a:rPr lang="sr-Latn-ME" sz="3200" dirty="0" smtClean="0"/>
              <a:t>i</a:t>
            </a:r>
            <a:r>
              <a:rPr lang="en-US" sz="3200" dirty="0" smtClean="0"/>
              <a:t>ma </a:t>
            </a:r>
            <a:r>
              <a:rPr lang="en-US" sz="3200" dirty="0"/>
              <a:t>rata </a:t>
            </a:r>
            <a:r>
              <a:rPr lang="en-US" sz="3200" dirty="0" err="1" smtClean="0"/>
              <a:t>godi</a:t>
            </a:r>
            <a:r>
              <a:rPr lang="sr-Latn-ME" sz="3200" dirty="0" smtClean="0"/>
              <a:t>š</a:t>
            </a:r>
            <a:r>
              <a:rPr lang="en-US" sz="3200" dirty="0" err="1" smtClean="0"/>
              <a:t>nje</a:t>
            </a:r>
            <a:r>
              <a:rPr lang="en-US" sz="3200" dirty="0" smtClean="0"/>
              <a:t> </a:t>
            </a:r>
            <a:r>
              <a:rPr lang="en-US" sz="3200" dirty="0"/>
              <a:t>se </a:t>
            </a:r>
            <a:r>
              <a:rPr lang="en-US" sz="3200" dirty="0" smtClean="0"/>
              <a:t>i</a:t>
            </a:r>
            <a:r>
              <a:rPr lang="sr-Latn-ME" sz="3200" dirty="0" smtClean="0"/>
              <a:t>s</a:t>
            </a:r>
            <a:r>
              <a:rPr lang="en-US" sz="3200" dirty="0" err="1" smtClean="0"/>
              <a:t>pla</a:t>
            </a:r>
            <a:r>
              <a:rPr lang="sr-Latn-ME" sz="3200" dirty="0" smtClean="0"/>
              <a:t>ć</a:t>
            </a:r>
            <a:r>
              <a:rPr lang="en-US" sz="3200" dirty="0" err="1" smtClean="0"/>
              <a:t>uje</a:t>
            </a:r>
            <a:r>
              <a:rPr lang="en-US" sz="3200" dirty="0" smtClean="0"/>
              <a:t> </a:t>
            </a:r>
            <a:r>
              <a:rPr lang="en-US" sz="3200" dirty="0" err="1"/>
              <a:t>blizu</a:t>
            </a:r>
            <a:r>
              <a:rPr lang="en-US" sz="3200" dirty="0"/>
              <a:t> 20 </a:t>
            </a:r>
            <a:r>
              <a:rPr lang="en-US" sz="3200" dirty="0" err="1"/>
              <a:t>milijardi</a:t>
            </a:r>
            <a:r>
              <a:rPr lang="sl-SI" sz="3200" dirty="0"/>
              <a:t> </a:t>
            </a:r>
            <a:r>
              <a:rPr lang="sl-SI" sz="3200" b="1" dirty="0"/>
              <a:t>$</a:t>
            </a:r>
            <a:r>
              <a:rPr lang="en-US" sz="3200" b="1" dirty="0"/>
              <a:t>,</a:t>
            </a:r>
            <a:r>
              <a:rPr lang="en-US" sz="3200" dirty="0"/>
              <a:t> </a:t>
            </a:r>
            <a:r>
              <a:rPr lang="en-US" sz="3200" dirty="0" err="1"/>
              <a:t>dok</a:t>
            </a:r>
            <a:r>
              <a:rPr lang="en-US" sz="3200" dirty="0"/>
              <a:t> </a:t>
            </a:r>
            <a:r>
              <a:rPr lang="en-US" sz="3200" dirty="0" err="1"/>
              <a:t>kamata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javni</a:t>
            </a:r>
            <a:r>
              <a:rPr lang="en-US" sz="3200" dirty="0"/>
              <a:t> dug </a:t>
            </a:r>
            <a:r>
              <a:rPr lang="en-US" sz="3200" dirty="0" err="1" smtClean="0"/>
              <a:t>ve</a:t>
            </a:r>
            <a:r>
              <a:rPr lang="sl-SI" sz="3200" dirty="0"/>
              <a:t>ć</a:t>
            </a:r>
            <a:r>
              <a:rPr lang="en-US" sz="3200" dirty="0" smtClean="0"/>
              <a:t> </a:t>
            </a:r>
            <a:r>
              <a:rPr lang="en-US" sz="3200" dirty="0" err="1" smtClean="0"/>
              <a:t>dosti</a:t>
            </a:r>
            <a:r>
              <a:rPr lang="sl-SI" sz="3200" dirty="0"/>
              <a:t>ž</a:t>
            </a:r>
            <a:r>
              <a:rPr lang="en-US" sz="3200" dirty="0" smtClean="0"/>
              <a:t>e </a:t>
            </a:r>
            <a:r>
              <a:rPr lang="en-US" sz="3200" dirty="0"/>
              <a:t>75 </a:t>
            </a:r>
            <a:r>
              <a:rPr lang="en-US" sz="3200" dirty="0" err="1"/>
              <a:t>milijardi</a:t>
            </a:r>
            <a:r>
              <a:rPr lang="en-US" sz="3200" dirty="0"/>
              <a:t> </a:t>
            </a:r>
            <a:r>
              <a:rPr lang="en-US" sz="3200" dirty="0" err="1"/>
              <a:t>dol</a:t>
            </a:r>
            <a:r>
              <a:rPr lang="sl-SI" sz="3200" dirty="0"/>
              <a:t>ara</a:t>
            </a:r>
            <a:r>
              <a:rPr lang="en-US" sz="3200" dirty="0"/>
              <a:t>. Na </a:t>
            </a:r>
            <a:r>
              <a:rPr lang="en-US" sz="3200" dirty="0" err="1"/>
              <a:t>vojne</a:t>
            </a:r>
            <a:r>
              <a:rPr lang="en-US" sz="3200" dirty="0"/>
              <a:t> </a:t>
            </a:r>
            <a:r>
              <a:rPr lang="en-US" sz="3200" dirty="0" err="1"/>
              <a:t>rashode</a:t>
            </a:r>
            <a:r>
              <a:rPr lang="en-US" sz="3200" dirty="0"/>
              <a:t> </a:t>
            </a:r>
            <a:r>
              <a:rPr lang="sl-SI" sz="3200" dirty="0"/>
              <a:t>razvijenih</a:t>
            </a:r>
            <a:r>
              <a:rPr lang="en-US" sz="3200" dirty="0"/>
              <a:t> </a:t>
            </a:r>
            <a:r>
              <a:rPr lang="en-US" sz="3200" dirty="0" err="1"/>
              <a:t>zemalja</a:t>
            </a:r>
            <a:r>
              <a:rPr lang="en-US" sz="3200" dirty="0"/>
              <a:t> </a:t>
            </a:r>
            <a:r>
              <a:rPr lang="en-US" sz="3200" dirty="0" err="1"/>
              <a:t>odlazi</a:t>
            </a:r>
            <a:r>
              <a:rPr lang="en-US" sz="3200" dirty="0"/>
              <a:t> </a:t>
            </a:r>
            <a:r>
              <a:rPr lang="en-US" sz="3200" dirty="0" err="1"/>
              <a:t>oko</a:t>
            </a:r>
            <a:r>
              <a:rPr lang="en-US" sz="3200" dirty="0"/>
              <a:t> 30% </a:t>
            </a:r>
            <a:r>
              <a:rPr lang="en-US" sz="3200" dirty="0" smtClean="0"/>
              <a:t>bud</a:t>
            </a:r>
            <a:r>
              <a:rPr lang="sr-Latn-ME" sz="3200" dirty="0" smtClean="0"/>
              <a:t>ž</a:t>
            </a:r>
            <a:r>
              <a:rPr lang="en-US" sz="3200" dirty="0" err="1" smtClean="0"/>
              <a:t>etskih</a:t>
            </a:r>
            <a:r>
              <a:rPr lang="en-US" sz="3200" dirty="0" smtClean="0"/>
              <a:t> </a:t>
            </a:r>
            <a:r>
              <a:rPr lang="en-US" sz="3200" dirty="0" err="1"/>
              <a:t>rashoda</a:t>
            </a:r>
            <a:r>
              <a:rPr lang="en-US" sz="3200" dirty="0"/>
              <a:t>. </a:t>
            </a:r>
            <a:r>
              <a:rPr lang="en-US" sz="3200" dirty="0" err="1" smtClean="0"/>
              <a:t>Sli</a:t>
            </a:r>
            <a:r>
              <a:rPr lang="sl-SI" sz="3200" dirty="0"/>
              <a:t>č</a:t>
            </a:r>
            <a:r>
              <a:rPr lang="sl-SI" sz="3200" dirty="0" smtClean="0"/>
              <a:t>na</a:t>
            </a:r>
            <a:r>
              <a:rPr lang="en-US" sz="3200" dirty="0" smtClean="0"/>
              <a:t> </a:t>
            </a:r>
            <a:r>
              <a:rPr lang="en-US" sz="3200" dirty="0"/>
              <a:t>je </a:t>
            </a:r>
            <a:r>
              <a:rPr lang="en-US" sz="3200" dirty="0" err="1"/>
              <a:t>situacija</a:t>
            </a:r>
            <a:r>
              <a:rPr lang="en-US" sz="3200" dirty="0"/>
              <a:t> i </a:t>
            </a:r>
            <a:r>
              <a:rPr lang="sl-SI" sz="3200" dirty="0"/>
              <a:t>ko</a:t>
            </a:r>
            <a:r>
              <a:rPr lang="en-US" sz="3200" dirty="0"/>
              <a:t>d </a:t>
            </a:r>
            <a:r>
              <a:rPr lang="en-US" sz="3200" dirty="0" err="1" smtClean="0"/>
              <a:t>ve</a:t>
            </a:r>
            <a:r>
              <a:rPr lang="sl-SI" sz="3200" dirty="0"/>
              <a:t>ć</a:t>
            </a:r>
            <a:r>
              <a:rPr lang="en-US" sz="3200" dirty="0" err="1" smtClean="0"/>
              <a:t>ih</a:t>
            </a:r>
            <a:r>
              <a:rPr lang="en-US" sz="3200" dirty="0" smtClean="0"/>
              <a:t> </a:t>
            </a:r>
            <a:r>
              <a:rPr lang="sl-SI" sz="3200" dirty="0" smtClean="0"/>
              <a:t> </a:t>
            </a:r>
            <a:r>
              <a:rPr lang="en-US" sz="3200" dirty="0" err="1"/>
              <a:t>razvijenih</a:t>
            </a:r>
            <a:r>
              <a:rPr lang="en-US" sz="3200" dirty="0"/>
              <a:t> </a:t>
            </a:r>
            <a:r>
              <a:rPr lang="en-US" sz="3200" dirty="0" err="1"/>
              <a:t>zemalja</a:t>
            </a:r>
            <a:r>
              <a:rPr lang="en-US" sz="3200" dirty="0"/>
              <a:t>.</a:t>
            </a:r>
            <a:endParaRPr lang="en-US" sz="3200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4F8E-EFBD-486E-A7F5-4D0B3E988AEC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0CFE-0CBA-49D8-8FFF-B4D1639C7632}" type="slidenum">
              <a:rPr lang="en-US"/>
              <a:pPr/>
              <a:t>62</a:t>
            </a:fld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Najve</a:t>
            </a:r>
            <a:r>
              <a:rPr lang="sl-SI" sz="2800" dirty="0"/>
              <a:t>ć</a:t>
            </a:r>
            <a:r>
              <a:rPr lang="en-US" sz="2800" dirty="0" smtClean="0"/>
              <a:t>i d</a:t>
            </a:r>
            <a:r>
              <a:rPr lang="sr-Latn-ME" sz="2800" dirty="0" smtClean="0"/>
              <a:t>i</a:t>
            </a:r>
            <a:r>
              <a:rPr lang="en-US" sz="2800" dirty="0" smtClean="0"/>
              <a:t>o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moderne</a:t>
            </a:r>
            <a:r>
              <a:rPr lang="en-US" sz="2800" dirty="0"/>
              <a:t> </a:t>
            </a:r>
            <a:r>
              <a:rPr lang="en-US" sz="2800" dirty="0" err="1" smtClean="0"/>
              <a:t>dr</a:t>
            </a:r>
            <a:r>
              <a:rPr lang="sl-SI" sz="2800" dirty="0"/>
              <a:t>ž</a:t>
            </a:r>
            <a:r>
              <a:rPr lang="en-US" sz="2800" dirty="0" err="1" smtClean="0"/>
              <a:t>ave</a:t>
            </a:r>
            <a:r>
              <a:rPr lang="en-US" sz="2800" dirty="0" smtClean="0"/>
              <a:t> </a:t>
            </a:r>
            <a:r>
              <a:rPr lang="sl-SI" sz="2800" dirty="0"/>
              <a:t>č</a:t>
            </a:r>
            <a:r>
              <a:rPr lang="en-US" sz="2800" dirty="0" err="1" smtClean="0"/>
              <a:t>ine</a:t>
            </a:r>
            <a:r>
              <a:rPr lang="en-US" sz="2800" dirty="0" smtClean="0"/>
              <a:t>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smtClean="0"/>
              <a:t>vi</a:t>
            </a:r>
            <a:r>
              <a:rPr lang="sl-SI" sz="2800" dirty="0"/>
              <a:t>š</a:t>
            </a:r>
            <a:r>
              <a:rPr lang="en-US" sz="2800" dirty="0" smtClean="0"/>
              <a:t>e </a:t>
            </a:r>
            <a:r>
              <a:rPr lang="en-US" sz="2800" dirty="0" err="1"/>
              <a:t>vojni</a:t>
            </a:r>
            <a:r>
              <a:rPr lang="en-US" sz="2800" dirty="0"/>
              <a:t> i </a:t>
            </a:r>
            <a:r>
              <a:rPr lang="en-US" sz="2800" dirty="0" err="1"/>
              <a:t>transferni</a:t>
            </a:r>
            <a:r>
              <a:rPr lang="en-US" sz="2800" dirty="0"/>
              <a:t> </a:t>
            </a:r>
            <a:r>
              <a:rPr lang="en-US" sz="2800" dirty="0" err="1"/>
              <a:t>rashodi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 </a:t>
            </a:r>
            <a:r>
              <a:rPr lang="en-US" sz="2800" dirty="0" err="1"/>
              <a:t>transferne</a:t>
            </a:r>
            <a:r>
              <a:rPr lang="en-US" sz="2800" dirty="0"/>
              <a:t> </a:t>
            </a:r>
            <a:r>
              <a:rPr lang="en-US" sz="2800" dirty="0" err="1"/>
              <a:t>rashode</a:t>
            </a:r>
            <a:r>
              <a:rPr lang="en-US" sz="2800" dirty="0"/>
              <a:t> </a:t>
            </a:r>
            <a:r>
              <a:rPr lang="en-US" sz="2800" dirty="0" err="1"/>
              <a:t>dolaz</a:t>
            </a:r>
            <a:r>
              <a:rPr lang="sl-SI" sz="2800" dirty="0"/>
              <a:t>e</a:t>
            </a:r>
            <a:r>
              <a:rPr lang="en-US" sz="2800" dirty="0"/>
              <a:t> </a:t>
            </a:r>
            <a:r>
              <a:rPr lang="en-US" sz="2800" dirty="0" err="1" smtClean="0"/>
              <a:t>pr</a:t>
            </a:r>
            <a:r>
              <a:rPr lang="sr-Latn-ME" sz="2800" dirty="0" smtClean="0"/>
              <a:t>ij</a:t>
            </a:r>
            <a:r>
              <a:rPr lang="en-US" sz="2800" dirty="0" smtClean="0"/>
              <a:t>e </a:t>
            </a:r>
            <a:r>
              <a:rPr lang="en-US" sz="2800" dirty="0" err="1"/>
              <a:t>svega</a:t>
            </a:r>
            <a:r>
              <a:rPr lang="en-US" sz="2800" dirty="0"/>
              <a:t>, </a:t>
            </a:r>
            <a:r>
              <a:rPr lang="en-US" sz="2800" dirty="0" err="1"/>
              <a:t>rashodi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socijalnu</a:t>
            </a:r>
            <a:r>
              <a:rPr lang="en-US" sz="2800" dirty="0"/>
              <a:t> i </a:t>
            </a:r>
            <a:r>
              <a:rPr lang="en-US" sz="2800" dirty="0" err="1"/>
              <a:t>zdravstvenu</a:t>
            </a:r>
            <a:r>
              <a:rPr lang="en-US" sz="2800" dirty="0"/>
              <a:t> </a:t>
            </a:r>
            <a:r>
              <a:rPr lang="sl-SI" sz="2800" dirty="0" smtClean="0"/>
              <a:t>zaš</a:t>
            </a:r>
            <a:r>
              <a:rPr lang="en-US" sz="2800" dirty="0" err="1" smtClean="0"/>
              <a:t>titu</a:t>
            </a:r>
            <a:r>
              <a:rPr lang="en-US" sz="2800" dirty="0"/>
              <a:t>. </a:t>
            </a:r>
            <a:r>
              <a:rPr lang="en-US" sz="2800" dirty="0" smtClean="0"/>
              <a:t> </a:t>
            </a:r>
            <a:r>
              <a:rPr lang="en-US" sz="2800" dirty="0" err="1"/>
              <a:t>Socijalno-zdravstveno</a:t>
            </a:r>
            <a:r>
              <a:rPr lang="en-US" sz="2800" dirty="0"/>
              <a:t> </a:t>
            </a:r>
            <a:r>
              <a:rPr lang="en-US" sz="2800" dirty="0" err="1"/>
              <a:t>osiguranje</a:t>
            </a:r>
            <a:r>
              <a:rPr lang="en-US" sz="2800" dirty="0"/>
              <a:t>, </a:t>
            </a:r>
            <a:r>
              <a:rPr lang="sl-SI" sz="2800" dirty="0"/>
              <a:t>ko</a:t>
            </a:r>
            <a:r>
              <a:rPr lang="en-US" sz="2800" dirty="0"/>
              <a:t>je se </a:t>
            </a:r>
            <a:r>
              <a:rPr lang="en-US" sz="2800" dirty="0" err="1" smtClean="0"/>
              <a:t>ina</a:t>
            </a:r>
            <a:r>
              <a:rPr lang="sl-SI" sz="2800" dirty="0"/>
              <a:t>č</a:t>
            </a:r>
            <a:r>
              <a:rPr lang="en-US" sz="2800" dirty="0" smtClean="0"/>
              <a:t>e </a:t>
            </a:r>
            <a:r>
              <a:rPr lang="en-US" sz="2800" dirty="0" err="1"/>
              <a:t>finansira</a:t>
            </a:r>
            <a:r>
              <a:rPr lang="en-US" sz="2800" dirty="0"/>
              <a:t> </a:t>
            </a:r>
            <a:r>
              <a:rPr lang="en-US" sz="2800" dirty="0" err="1"/>
              <a:t>putem</a:t>
            </a:r>
            <a:r>
              <a:rPr lang="en-US" sz="2800" dirty="0"/>
              <a:t> </a:t>
            </a:r>
            <a:r>
              <a:rPr lang="en-US" sz="2800" dirty="0" err="1"/>
              <a:t>transfemih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 smtClean="0"/>
              <a:t>dr</a:t>
            </a:r>
            <a:r>
              <a:rPr lang="sr-Latn-ME" sz="2800" dirty="0" smtClean="0"/>
              <a:t>ž</a:t>
            </a:r>
            <a:r>
              <a:rPr lang="en-US" sz="2800" dirty="0" err="1" smtClean="0"/>
              <a:t>ava</a:t>
            </a:r>
            <a:r>
              <a:rPr lang="en-US" sz="2800" dirty="0" smtClean="0"/>
              <a:t> </a:t>
            </a:r>
            <a:r>
              <a:rPr lang="en-US" sz="2800" dirty="0"/>
              <a:t>u </a:t>
            </a:r>
            <a:r>
              <a:rPr lang="en-US" sz="2800" dirty="0" err="1" smtClean="0"/>
              <a:t>ve</a:t>
            </a:r>
            <a:r>
              <a:rPr lang="sl-SI" sz="2800" dirty="0"/>
              <a:t>ć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/>
              <a:t>savremenih</a:t>
            </a:r>
            <a:r>
              <a:rPr lang="en-US" sz="2800" dirty="0"/>
              <a:t> </a:t>
            </a:r>
            <a:r>
              <a:rPr lang="sl-SI" sz="2800" dirty="0" smtClean="0"/>
              <a:t>drž</a:t>
            </a:r>
            <a:r>
              <a:rPr lang="en-US" sz="2800" dirty="0" err="1" smtClean="0"/>
              <a:t>ava</a:t>
            </a:r>
            <a:r>
              <a:rPr lang="en-US" sz="2800" dirty="0"/>
              <a:t>, </a:t>
            </a:r>
            <a:r>
              <a:rPr lang="en-US" sz="2800" dirty="0" err="1"/>
              <a:t>obuhvata</a:t>
            </a:r>
            <a:r>
              <a:rPr lang="en-US" sz="2800" dirty="0"/>
              <a:t>:</a:t>
            </a:r>
            <a:endParaRPr lang="sl-SI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sl-SI" sz="2800" dirty="0"/>
              <a:t> - z</a:t>
            </a:r>
            <a:r>
              <a:rPr lang="en-US" sz="2800" dirty="0" err="1"/>
              <a:t>dravstveno</a:t>
            </a:r>
            <a:r>
              <a:rPr lang="en-US" sz="2800" dirty="0"/>
              <a:t> </a:t>
            </a:r>
            <a:r>
              <a:rPr lang="en-US" sz="2800" dirty="0" err="1"/>
              <a:t>osiguranje</a:t>
            </a:r>
            <a:r>
              <a:rPr lang="en-US" sz="2800" dirty="0"/>
              <a:t> (preventive i l</a:t>
            </a:r>
            <a:r>
              <a:rPr lang="sl-SI" sz="2800" dirty="0" smtClean="0"/>
              <a:t>iječ</a:t>
            </a:r>
            <a:r>
              <a:rPr lang="en-US" sz="2800" dirty="0" err="1" smtClean="0"/>
              <a:t>nje</a:t>
            </a:r>
            <a:r>
              <a:rPr lang="en-US" sz="2800" dirty="0"/>
              <a:t>), </a:t>
            </a:r>
            <a:endParaRPr lang="sr-Latn-ME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- </a:t>
            </a:r>
            <a:r>
              <a:rPr lang="sr-Latn-ME" sz="2800" dirty="0" err="1"/>
              <a:t>o</a:t>
            </a:r>
            <a:r>
              <a:rPr lang="en-US" sz="2800" dirty="0" err="1" smtClean="0"/>
              <a:t>siguranje</a:t>
            </a:r>
            <a:r>
              <a:rPr lang="en-US" sz="2800" dirty="0" smtClean="0"/>
              <a:t> </a:t>
            </a:r>
            <a:r>
              <a:rPr lang="en-US" sz="2800" dirty="0"/>
              <a:t>od </a:t>
            </a:r>
            <a:r>
              <a:rPr lang="en-US" sz="2800" dirty="0" err="1" smtClean="0"/>
              <a:t>nesre</a:t>
            </a:r>
            <a:r>
              <a:rPr lang="sl-SI" sz="2800" dirty="0"/>
              <a:t>ć</a:t>
            </a:r>
            <a:r>
              <a:rPr lang="en-US" sz="2800" dirty="0" smtClean="0"/>
              <a:t>e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radu</a:t>
            </a:r>
            <a:r>
              <a:rPr lang="en-US" sz="2800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- </a:t>
            </a:r>
            <a:r>
              <a:rPr lang="sl-SI" sz="2800" dirty="0"/>
              <a:t>o</a:t>
            </a:r>
            <a:r>
              <a:rPr lang="en-US" sz="2800" dirty="0" err="1"/>
              <a:t>siguranje</a:t>
            </a:r>
            <a:r>
              <a:rPr lang="en-US" sz="2800" dirty="0"/>
              <a:t> </a:t>
            </a:r>
            <a:r>
              <a:rPr lang="en-US" sz="2800" dirty="0" err="1"/>
              <a:t>protiv</a:t>
            </a:r>
            <a:r>
              <a:rPr lang="en-US" sz="2800" dirty="0"/>
              <a:t> </a:t>
            </a:r>
            <a:r>
              <a:rPr lang="en-US" sz="2800" dirty="0" err="1"/>
              <a:t>nezaposlenosti</a:t>
            </a:r>
            <a:r>
              <a:rPr lang="en-US" sz="2800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- </a:t>
            </a:r>
            <a:r>
              <a:rPr lang="sl-SI" sz="2800" dirty="0"/>
              <a:t>p</a:t>
            </a:r>
            <a:r>
              <a:rPr lang="en-US" sz="2800" dirty="0" err="1"/>
              <a:t>enziono</a:t>
            </a:r>
            <a:r>
              <a:rPr lang="en-US" sz="2800" dirty="0"/>
              <a:t> i </a:t>
            </a:r>
            <a:r>
              <a:rPr lang="en-US" sz="2800" dirty="0" err="1"/>
              <a:t>invalidsko</a:t>
            </a:r>
            <a:r>
              <a:rPr lang="en-US" sz="2800" dirty="0"/>
              <a:t> </a:t>
            </a:r>
            <a:r>
              <a:rPr lang="en-US" sz="2800" dirty="0" err="1"/>
              <a:t>osiguranje</a:t>
            </a:r>
            <a:r>
              <a:rPr lang="en-US" sz="2800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- </a:t>
            </a:r>
            <a:r>
              <a:rPr lang="sl-SI" sz="2800" dirty="0"/>
              <a:t>z</a:t>
            </a:r>
            <a:r>
              <a:rPr lang="en-US" sz="2800" dirty="0" smtClean="0"/>
              <a:t>a</a:t>
            </a:r>
            <a:r>
              <a:rPr lang="sl-SI" sz="2800" dirty="0"/>
              <a:t>š</a:t>
            </a:r>
            <a:r>
              <a:rPr lang="en-US" sz="2800" dirty="0" err="1" smtClean="0"/>
              <a:t>tita</a:t>
            </a:r>
            <a:r>
              <a:rPr lang="en-US" sz="2800" dirty="0" smtClean="0"/>
              <a:t> </a:t>
            </a:r>
            <a:r>
              <a:rPr lang="en-US" sz="2800" dirty="0" err="1"/>
              <a:t>porodice</a:t>
            </a:r>
            <a:r>
              <a:rPr lang="en-US" sz="2800" dirty="0"/>
              <a:t> i </a:t>
            </a:r>
            <a:r>
              <a:rPr lang="en-US" sz="2800" dirty="0" smtClean="0"/>
              <a:t>d</a:t>
            </a:r>
            <a:r>
              <a:rPr lang="sr-Latn-ME" sz="2800" dirty="0" smtClean="0"/>
              <a:t>j</a:t>
            </a:r>
            <a:r>
              <a:rPr lang="en-US" sz="2800" dirty="0" err="1" smtClean="0"/>
              <a:t>ece</a:t>
            </a:r>
            <a:r>
              <a:rPr lang="en-US" sz="2800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- </a:t>
            </a:r>
            <a:r>
              <a:rPr lang="sl-SI" sz="2800" dirty="0"/>
              <a:t>p</a:t>
            </a:r>
            <a:r>
              <a:rPr lang="en-US" sz="2800" dirty="0" err="1" smtClean="0"/>
              <a:t>omo</a:t>
            </a:r>
            <a:r>
              <a:rPr lang="sl-SI" sz="2800" dirty="0"/>
              <a:t>ć</a:t>
            </a:r>
            <a:r>
              <a:rPr lang="en-US" sz="2800" dirty="0" smtClean="0"/>
              <a:t> </a:t>
            </a:r>
            <a:r>
              <a:rPr lang="en-US" sz="2800" dirty="0" err="1"/>
              <a:t>socijalno</a:t>
            </a:r>
            <a:r>
              <a:rPr lang="en-US" sz="2800" dirty="0"/>
              <a:t> </a:t>
            </a:r>
            <a:r>
              <a:rPr lang="en-US" sz="2800" dirty="0" err="1" smtClean="0"/>
              <a:t>ugro</a:t>
            </a:r>
            <a:r>
              <a:rPr lang="sl-SI" sz="2800" dirty="0"/>
              <a:t>ž</a:t>
            </a:r>
            <a:r>
              <a:rPr lang="en-US" sz="2800" dirty="0" err="1" smtClean="0"/>
              <a:t>enima</a:t>
            </a:r>
            <a:r>
              <a:rPr lang="en-US" sz="2800" dirty="0"/>
              <a:t>,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8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err="1" smtClean="0"/>
              <a:t>Vodeće</a:t>
            </a:r>
            <a:r>
              <a:rPr lang="en-US" sz="3100" dirty="0" smtClean="0"/>
              <a:t> </a:t>
            </a:r>
            <a:r>
              <a:rPr lang="en-US" sz="3100" dirty="0" err="1"/>
              <a:t>zemlje</a:t>
            </a:r>
            <a:r>
              <a:rPr lang="en-US" sz="3100" dirty="0"/>
              <a:t> </a:t>
            </a:r>
            <a:r>
              <a:rPr lang="en-US" sz="3100" dirty="0" err="1"/>
              <a:t>po</a:t>
            </a:r>
            <a:r>
              <a:rPr lang="en-US" sz="3100" dirty="0"/>
              <a:t> </a:t>
            </a:r>
            <a:r>
              <a:rPr lang="en-US" sz="3100" dirty="0" err="1"/>
              <a:t>veličini</a:t>
            </a:r>
            <a:r>
              <a:rPr lang="en-US" sz="3100" dirty="0"/>
              <a:t> </a:t>
            </a:r>
            <a:r>
              <a:rPr lang="en-US" sz="3100" dirty="0" err="1"/>
              <a:t>javnih</a:t>
            </a:r>
            <a:r>
              <a:rPr lang="en-US" sz="3100" dirty="0"/>
              <a:t> </a:t>
            </a:r>
            <a:r>
              <a:rPr lang="en-US" sz="3100" dirty="0" err="1"/>
              <a:t>rashoda</a:t>
            </a:r>
            <a:r>
              <a:rPr lang="en-US" sz="3100" dirty="0"/>
              <a:t>; Europa 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tranzicijske</a:t>
            </a:r>
            <a:r>
              <a:rPr lang="en-US" sz="3100" dirty="0"/>
              <a:t> </a:t>
            </a:r>
            <a:r>
              <a:rPr lang="en-US" sz="3100" dirty="0" err="1"/>
              <a:t>zemlje</a:t>
            </a:r>
            <a:r>
              <a:rPr lang="en-US" sz="3100" dirty="0"/>
              <a:t> Europe </a:t>
            </a:r>
            <a:r>
              <a:rPr lang="en-US" sz="3100" dirty="0" err="1"/>
              <a:t>i</a:t>
            </a:r>
            <a:r>
              <a:rPr lang="en-US" sz="3100" dirty="0"/>
              <a:t> </a:t>
            </a:r>
            <a:r>
              <a:rPr lang="en-US" sz="3100" dirty="0" err="1"/>
              <a:t>Centralne</a:t>
            </a:r>
            <a:r>
              <a:rPr lang="en-US" sz="3100" dirty="0"/>
              <a:t> </a:t>
            </a:r>
            <a:r>
              <a:rPr lang="en-US" sz="3100" dirty="0" err="1"/>
              <a:t>Azije</a:t>
            </a:r>
            <a:r>
              <a:rPr lang="en-US" sz="3100" dirty="0"/>
              <a:t>, 2017 (% BDP</a:t>
            </a:r>
            <a:r>
              <a:rPr lang="en-US" dirty="0"/>
              <a:t>)</a:t>
            </a:r>
          </a:p>
        </p:txBody>
      </p:sp>
      <p:pic>
        <p:nvPicPr>
          <p:cNvPr id="4098" name="Picture 2" descr="http://www.6yka.com/upload/images/00%20AAA11April%202017/Tabela%20za%20Domlj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2224881"/>
            <a:ext cx="51339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023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BDP per capita BiH</a:t>
            </a:r>
            <a:endParaRPr lang="en-US" dirty="0"/>
          </a:p>
        </p:txBody>
      </p:sp>
      <p:pic>
        <p:nvPicPr>
          <p:cNvPr id="2050" name="Picture 2" descr="Srodna sli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0012"/>
            <a:ext cx="8229600" cy="34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608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F3F3-9223-47BB-9594-B668B42C7057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A48E-9C85-4937-899A-4E0C54F6B543}" type="slidenum">
              <a:rPr lang="en-US"/>
              <a:pPr/>
              <a:t>65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GRANICE STALNOG RASTA  JAVNIH RASHODA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Pred</a:t>
            </a:r>
            <a:r>
              <a:rPr lang="en-US" sz="2400" dirty="0"/>
              <a:t> </a:t>
            </a:r>
            <a:r>
              <a:rPr lang="en-US" sz="2400" dirty="0" err="1"/>
              <a:t>finansijsku</a:t>
            </a:r>
            <a:r>
              <a:rPr lang="en-US" sz="2400" dirty="0"/>
              <a:t> </a:t>
            </a:r>
            <a:r>
              <a:rPr lang="en-US" sz="2400" dirty="0" err="1"/>
              <a:t>teoriju</a:t>
            </a:r>
            <a:r>
              <a:rPr lang="en-US" sz="2400" dirty="0"/>
              <a:t> </a:t>
            </a:r>
            <a:r>
              <a:rPr lang="en-US" sz="2400" dirty="0" err="1"/>
              <a:t>postavlja</a:t>
            </a:r>
            <a:r>
              <a:rPr lang="en-US" sz="2400" dirty="0"/>
              <a:t> se </a:t>
            </a:r>
            <a:r>
              <a:rPr lang="sl-SI" sz="2400" dirty="0" smtClean="0"/>
              <a:t>znač</a:t>
            </a:r>
            <a:r>
              <a:rPr lang="en-US" sz="2400" dirty="0" err="1" smtClean="0"/>
              <a:t>ajan</a:t>
            </a:r>
            <a:r>
              <a:rPr lang="en-US" sz="2400" dirty="0" smtClean="0"/>
              <a:t> </a:t>
            </a:r>
            <a:r>
              <a:rPr lang="en-US" sz="2400" dirty="0" err="1"/>
              <a:t>zadatak</a:t>
            </a:r>
            <a:r>
              <a:rPr lang="en-US" sz="2400" dirty="0"/>
              <a:t> da </a:t>
            </a:r>
            <a:r>
              <a:rPr lang="en-US" sz="2400" dirty="0" err="1"/>
              <a:t>ispita</a:t>
            </a:r>
            <a:r>
              <a:rPr lang="en-US" sz="2400" dirty="0"/>
              <a:t> </a:t>
            </a:r>
            <a:r>
              <a:rPr lang="en-US" sz="2400" dirty="0" err="1"/>
              <a:t>uzroke</a:t>
            </a:r>
            <a:r>
              <a:rPr lang="en-US" sz="2400" dirty="0"/>
              <a:t> </a:t>
            </a:r>
            <a:r>
              <a:rPr lang="en-US" sz="2400" dirty="0" err="1"/>
              <a:t>stalnog</a:t>
            </a:r>
            <a:r>
              <a:rPr lang="en-US" sz="2400" dirty="0"/>
              <a:t> </a:t>
            </a:r>
            <a:r>
              <a:rPr lang="en-US" sz="2400" dirty="0" err="1"/>
              <a:t>rasta</a:t>
            </a:r>
            <a:r>
              <a:rPr lang="en-US" sz="2400" dirty="0"/>
              <a:t> </a:t>
            </a:r>
            <a:r>
              <a:rPr lang="sl-SI" sz="2400" dirty="0"/>
              <a:t>ja</a:t>
            </a:r>
            <a:r>
              <a:rPr lang="en-US" sz="2400" dirty="0" err="1"/>
              <a:t>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i </a:t>
            </a:r>
            <a:r>
              <a:rPr lang="en-US" sz="2400" dirty="0" err="1"/>
              <a:t>granice</a:t>
            </a:r>
            <a:r>
              <a:rPr lang="en-US" sz="2400" dirty="0"/>
              <a:t> do </a:t>
            </a:r>
            <a:r>
              <a:rPr lang="en-US" sz="2400" dirty="0" err="1"/>
              <a:t>kojih</a:t>
            </a:r>
            <a:r>
              <a:rPr lang="en-US" sz="2400" dirty="0"/>
              <a:t> </a:t>
            </a:r>
            <a:r>
              <a:rPr lang="en-US" sz="2400" dirty="0" err="1"/>
              <a:t>ovaj</a:t>
            </a:r>
            <a:r>
              <a:rPr lang="en-US" sz="2400" dirty="0"/>
              <a:t> </a:t>
            </a:r>
            <a:r>
              <a:rPr lang="sl-SI" sz="2400" dirty="0"/>
              <a:t>r</a:t>
            </a:r>
            <a:r>
              <a:rPr lang="en-US" sz="2400" dirty="0" err="1"/>
              <a:t>ast</a:t>
            </a:r>
            <a:r>
              <a:rPr lang="en-US" sz="2400" dirty="0"/>
              <a:t> </a:t>
            </a:r>
            <a:r>
              <a:rPr lang="en-US" sz="2400" dirty="0" err="1" smtClean="0"/>
              <a:t>mo</a:t>
            </a:r>
            <a:r>
              <a:rPr lang="sl-SI" sz="2400" dirty="0"/>
              <a:t>ž</a:t>
            </a:r>
            <a:r>
              <a:rPr lang="en-US" sz="2400" dirty="0" smtClean="0"/>
              <a:t>e i</a:t>
            </a:r>
            <a:r>
              <a:rPr lang="sl-SI" sz="2400" dirty="0"/>
              <a:t>ć</a:t>
            </a:r>
            <a:r>
              <a:rPr lang="en-US" sz="2400" dirty="0" smtClean="0"/>
              <a:t>i</a:t>
            </a:r>
            <a:r>
              <a:rPr lang="en-US" sz="2400" dirty="0"/>
              <a:t>. </a:t>
            </a:r>
            <a:r>
              <a:rPr lang="en-US" sz="2400" dirty="0" err="1"/>
              <a:t>Ovo</a:t>
            </a:r>
            <a:r>
              <a:rPr lang="en-US" sz="2400" dirty="0"/>
              <a:t> </a:t>
            </a:r>
            <a:r>
              <a:rPr lang="en-US" sz="2400" dirty="0" err="1"/>
              <a:t>pitanje</a:t>
            </a:r>
            <a:r>
              <a:rPr lang="en-US" sz="2400" dirty="0"/>
              <a:t> je</a:t>
            </a:r>
            <a:r>
              <a:rPr lang="sl-SI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koliko</a:t>
            </a:r>
            <a:r>
              <a:rPr lang="sl-SI" sz="2400" dirty="0"/>
              <a:t>-</a:t>
            </a:r>
            <a:r>
              <a:rPr lang="en-US" sz="2400" dirty="0" err="1"/>
              <a:t>toliko</a:t>
            </a:r>
            <a:r>
              <a:rPr lang="en-US" sz="2400" dirty="0"/>
              <a:t> i </a:t>
            </a:r>
            <a:r>
              <a:rPr lang="en-US" sz="2400" dirty="0" err="1" smtClean="0"/>
              <a:t>prakti</a:t>
            </a:r>
            <a:r>
              <a:rPr lang="sr-Latn-ME" sz="2400" dirty="0" smtClean="0"/>
              <a:t>č</a:t>
            </a:r>
            <a:r>
              <a:rPr lang="en-US" sz="2400" dirty="0" smtClean="0"/>
              <a:t>no-</a:t>
            </a:r>
            <a:r>
              <a:rPr lang="en-US" sz="2400" dirty="0" err="1" smtClean="0"/>
              <a:t>politii</a:t>
            </a:r>
            <a:r>
              <a:rPr lang="sl-SI" sz="2400" dirty="0"/>
              <a:t>č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/>
              <a:t>prirode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 </a:t>
            </a:r>
            <a:r>
              <a:rPr lang="en-US" sz="2400" dirty="0" err="1"/>
              <a:t>pitanju</a:t>
            </a:r>
            <a:r>
              <a:rPr lang="en-US" sz="2400" dirty="0"/>
              <a:t> </a:t>
            </a:r>
            <a:r>
              <a:rPr lang="en-US" sz="2400" dirty="0" err="1"/>
              <a:t>granica</a:t>
            </a:r>
            <a:r>
              <a:rPr lang="en-US" sz="2400" dirty="0"/>
              <a:t> </a:t>
            </a:r>
            <a:r>
              <a:rPr lang="en-US" sz="2400" dirty="0" err="1"/>
              <a:t>rasta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, a </a:t>
            </a:r>
            <a:r>
              <a:rPr lang="en-US" sz="2400" dirty="0" err="1"/>
              <a:t>posebno</a:t>
            </a:r>
            <a:r>
              <a:rPr lang="en-US" sz="2400" dirty="0"/>
              <a:t> u </a:t>
            </a:r>
            <a:r>
              <a:rPr lang="en-US" sz="2400" dirty="0" err="1"/>
              <a:t>odnosu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nacionalni</a:t>
            </a:r>
            <a:r>
              <a:rPr lang="sl-SI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se </a:t>
            </a:r>
            <a:r>
              <a:rPr lang="en-US" sz="2400" dirty="0" err="1"/>
              <a:t>izdvojiti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 smtClean="0"/>
              <a:t>gledi</a:t>
            </a:r>
            <a:r>
              <a:rPr lang="sl-SI" sz="2400" dirty="0"/>
              <a:t>š</a:t>
            </a:r>
            <a:r>
              <a:rPr lang="en-US" sz="2400" dirty="0" smtClean="0"/>
              <a:t>ta</a:t>
            </a:r>
            <a:r>
              <a:rPr lang="en-US" sz="24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l-SI" sz="2400" b="1" dirty="0" smtClean="0"/>
              <a:t>	1</a:t>
            </a:r>
            <a:r>
              <a:rPr lang="en-US" sz="2400" b="1" dirty="0"/>
              <a:t>) </a:t>
            </a:r>
            <a:r>
              <a:rPr lang="en-US" sz="2400" dirty="0" err="1"/>
              <a:t>Stavovi</a:t>
            </a:r>
            <a:r>
              <a:rPr lang="en-US" sz="2400" dirty="0"/>
              <a:t> </a:t>
            </a:r>
            <a:r>
              <a:rPr lang="en-US" sz="2400" dirty="0" err="1"/>
              <a:t>klas</a:t>
            </a:r>
            <a:r>
              <a:rPr lang="sl-SI" sz="2400" dirty="0" smtClean="0"/>
              <a:t>ičn</a:t>
            </a:r>
            <a:r>
              <a:rPr lang="en-US" sz="2400" dirty="0"/>
              <a:t>e </a:t>
            </a:r>
            <a:r>
              <a:rPr lang="en-US" sz="2400" dirty="0" err="1"/>
              <a:t>finansijske</a:t>
            </a:r>
            <a:r>
              <a:rPr lang="en-US" sz="2400" dirty="0"/>
              <a:t> </a:t>
            </a:r>
            <a:r>
              <a:rPr lang="en-US" sz="2400" dirty="0" err="1"/>
              <a:t>teorije</a:t>
            </a:r>
            <a:r>
              <a:rPr lang="en-US" sz="2400" dirty="0"/>
              <a:t> i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ME" sz="2400" dirty="0" smtClean="0"/>
              <a:t>	</a:t>
            </a:r>
            <a:r>
              <a:rPr lang="en-US" sz="2400" dirty="0" smtClean="0"/>
              <a:t>2</a:t>
            </a:r>
            <a:r>
              <a:rPr lang="en-US" sz="2400" dirty="0"/>
              <a:t>) </a:t>
            </a:r>
            <a:r>
              <a:rPr lang="en-US" sz="2400" dirty="0" err="1"/>
              <a:t>Stav</a:t>
            </a:r>
            <a:r>
              <a:rPr lang="en-US" sz="2400" dirty="0"/>
              <a:t> s</a:t>
            </a:r>
            <a:r>
              <a:rPr lang="sl-SI" sz="2400" dirty="0"/>
              <a:t>a</a:t>
            </a:r>
            <a:r>
              <a:rPr lang="en-US" sz="2400" dirty="0" err="1"/>
              <a:t>vremene</a:t>
            </a:r>
            <a:r>
              <a:rPr lang="en-US" sz="2400" b="1" dirty="0"/>
              <a:t> </a:t>
            </a:r>
            <a:r>
              <a:rPr lang="en-US" sz="2400" dirty="0" err="1"/>
              <a:t>teorije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Razmat</a:t>
            </a:r>
            <a:r>
              <a:rPr lang="sl-SI" sz="2400" dirty="0" smtClean="0"/>
              <a:t>ić</a:t>
            </a:r>
            <a:r>
              <a:rPr lang="en-US" sz="2400" dirty="0" err="1" smtClean="0"/>
              <a:t>emo</a:t>
            </a:r>
            <a:r>
              <a:rPr lang="en-US" sz="2400" dirty="0" smtClean="0"/>
              <a:t> </a:t>
            </a:r>
            <a:r>
              <a:rPr lang="en-US" sz="2400" dirty="0" err="1"/>
              <a:t>posebno</a:t>
            </a:r>
            <a:r>
              <a:rPr lang="sl-SI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ukratko</a:t>
            </a:r>
            <a:r>
              <a:rPr lang="sl-SI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stavove</a:t>
            </a:r>
            <a:r>
              <a:rPr lang="en-US" sz="2400" dirty="0"/>
              <a:t> </a:t>
            </a:r>
            <a:r>
              <a:rPr lang="en-US" sz="2400" dirty="0" err="1" smtClean="0"/>
              <a:t>klasi</a:t>
            </a:r>
            <a:r>
              <a:rPr lang="sl-SI" sz="2400" dirty="0"/>
              <a:t>č</a:t>
            </a:r>
            <a:r>
              <a:rPr lang="en-US" sz="2400" dirty="0" smtClean="0"/>
              <a:t>ne </a:t>
            </a:r>
            <a:r>
              <a:rPr lang="en-US" sz="2400" dirty="0" err="1"/>
              <a:t>teorije</a:t>
            </a:r>
            <a:r>
              <a:rPr lang="en-US" sz="2400" dirty="0"/>
              <a:t>, a </a:t>
            </a:r>
            <a:r>
              <a:rPr lang="en-US" sz="2400" dirty="0" err="1"/>
              <a:t>zatim</a:t>
            </a:r>
            <a:r>
              <a:rPr lang="en-US" sz="2400" dirty="0"/>
              <a:t> </a:t>
            </a:r>
            <a:r>
              <a:rPr lang="en-US" sz="2400" dirty="0" smtClean="0"/>
              <a:t>ne</a:t>
            </a:r>
            <a:r>
              <a:rPr lang="sl-SI" sz="2400" dirty="0"/>
              <a:t>š</a:t>
            </a:r>
            <a:r>
              <a:rPr lang="en-US" sz="2400" dirty="0" smtClean="0"/>
              <a:t>to </a:t>
            </a:r>
            <a:r>
              <a:rPr lang="sr-Latn-ME" sz="2400" dirty="0"/>
              <a:t>š</a:t>
            </a:r>
            <a:r>
              <a:rPr lang="en-US" sz="2400" dirty="0" smtClean="0"/>
              <a:t>ire </a:t>
            </a:r>
            <a:r>
              <a:rPr lang="sl-SI" sz="2400" dirty="0"/>
              <a:t>i savremene </a:t>
            </a:r>
            <a:r>
              <a:rPr lang="en-US" sz="2400" dirty="0"/>
              <a:t> </a:t>
            </a:r>
            <a:r>
              <a:rPr lang="en-US" sz="2400" dirty="0" err="1"/>
              <a:t>teorije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7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8B8E-A34E-496E-A881-D665044CFE37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29F1-E560-4700-B5CE-F9F9154BF8B6}" type="slidenum">
              <a:rPr lang="en-US"/>
              <a:pPr/>
              <a:t>66</a:t>
            </a:fld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1. </a:t>
            </a:r>
            <a:r>
              <a:rPr lang="en-US" sz="2400" dirty="0"/>
              <a:t>KLASIINA </a:t>
            </a:r>
            <a:r>
              <a:rPr lang="sl-SI" sz="2400" dirty="0"/>
              <a:t>TEORIJ</a:t>
            </a:r>
            <a:r>
              <a:rPr lang="en-US" sz="2400" dirty="0"/>
              <a:t>A RASTA JAVNIH RASHODA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Kasi</a:t>
            </a:r>
            <a:r>
              <a:rPr lang="sl-SI" sz="2800" dirty="0"/>
              <a:t>č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/>
              <a:t>teorija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polazi</a:t>
            </a:r>
            <a:r>
              <a:rPr lang="en-US" sz="2800" dirty="0"/>
              <a:t> od </a:t>
            </a:r>
            <a:r>
              <a:rPr lang="en-US" sz="2800" dirty="0" err="1" smtClean="0"/>
              <a:t>tv</a:t>
            </a:r>
            <a:r>
              <a:rPr lang="sr-Latn-ME" sz="2800" dirty="0" smtClean="0"/>
              <a:t>rd</a:t>
            </a:r>
            <a:r>
              <a:rPr lang="en-US" sz="2800" dirty="0" err="1" smtClean="0"/>
              <a:t>nje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mora</a:t>
            </a:r>
            <a:r>
              <a:rPr lang="en-US" sz="2800" dirty="0"/>
              <a:t> </a:t>
            </a:r>
            <a:r>
              <a:rPr lang="en-US" sz="2800" dirty="0" err="1"/>
              <a:t>postojati</a:t>
            </a:r>
            <a:r>
              <a:rPr lang="en-US" sz="2800" dirty="0"/>
              <a:t> </a:t>
            </a:r>
            <a:r>
              <a:rPr lang="en-US" sz="2800" b="1" dirty="0" err="1"/>
              <a:t>plafon</a:t>
            </a:r>
            <a:r>
              <a:rPr lang="sl-SI" sz="2800" dirty="0"/>
              <a:t> r</a:t>
            </a:r>
            <a:r>
              <a:rPr lang="en-US" sz="2800" dirty="0" err="1"/>
              <a:t>ashoda</a:t>
            </a:r>
            <a:r>
              <a:rPr lang="sl-SI" sz="2800" dirty="0"/>
              <a:t>,</a:t>
            </a:r>
            <a:r>
              <a:rPr lang="en-US" sz="2800" dirty="0"/>
              <a:t> </a:t>
            </a:r>
            <a:r>
              <a:rPr lang="sl-SI" sz="2800" dirty="0"/>
              <a:t>č</a:t>
            </a:r>
            <a:r>
              <a:rPr lang="en-US" sz="2800" dirty="0" err="1" smtClean="0"/>
              <a:t>ije</a:t>
            </a:r>
            <a:r>
              <a:rPr lang="en-US" sz="2800" dirty="0" smtClean="0"/>
              <a:t> </a:t>
            </a:r>
            <a:r>
              <a:rPr lang="en-US" sz="2800" dirty="0" err="1" smtClean="0"/>
              <a:t>prekora</a:t>
            </a:r>
            <a:r>
              <a:rPr lang="sl-SI" sz="2800" dirty="0"/>
              <a:t>č</a:t>
            </a:r>
            <a:r>
              <a:rPr lang="en-US" sz="2800" dirty="0" err="1" smtClean="0"/>
              <a:t>enje</a:t>
            </a:r>
            <a:r>
              <a:rPr lang="en-US" sz="2800" dirty="0"/>
              <a:t>, u </a:t>
            </a:r>
            <a:r>
              <a:rPr lang="en-US" sz="2800" dirty="0" err="1"/>
              <a:t>krajajem</a:t>
            </a:r>
            <a:r>
              <a:rPr lang="en-US" sz="2800" dirty="0"/>
              <a:t> </a:t>
            </a:r>
            <a:r>
              <a:rPr lang="en-US" sz="2800" dirty="0" err="1" smtClean="0"/>
              <a:t>slu</a:t>
            </a:r>
            <a:r>
              <a:rPr lang="sl-SI" sz="2800" dirty="0"/>
              <a:t>č</a:t>
            </a:r>
            <a:r>
              <a:rPr lang="en-US" sz="2800" dirty="0" err="1" smtClean="0"/>
              <a:t>aju</a:t>
            </a:r>
            <a:r>
              <a:rPr lang="en-US" sz="2800" dirty="0"/>
              <a:t>, </a:t>
            </a:r>
            <a:r>
              <a:rPr lang="en-US" sz="2800" dirty="0" err="1" smtClean="0"/>
              <a:t>mo</a:t>
            </a:r>
            <a:r>
              <a:rPr lang="sl-SI" sz="2800" dirty="0"/>
              <a:t>ž</a:t>
            </a:r>
            <a:r>
              <a:rPr lang="sl-SI" sz="2800" dirty="0" smtClean="0"/>
              <a:t>e</a:t>
            </a:r>
            <a:r>
              <a:rPr lang="en-US" sz="2800" dirty="0" smtClean="0"/>
              <a:t> </a:t>
            </a:r>
            <a:r>
              <a:rPr lang="en-US" sz="2800" dirty="0" err="1"/>
              <a:t>imati</a:t>
            </a:r>
            <a:r>
              <a:rPr lang="en-US" sz="2800" dirty="0"/>
              <a:t> </a:t>
            </a:r>
            <a:r>
              <a:rPr lang="en-US" sz="2800" dirty="0" err="1"/>
              <a:t>negativan</a:t>
            </a:r>
            <a:r>
              <a:rPr lang="en-US" sz="2800" dirty="0"/>
              <a:t> </a:t>
            </a:r>
            <a:r>
              <a:rPr lang="en-US" sz="2800" dirty="0" err="1"/>
              <a:t>odraz</a:t>
            </a:r>
            <a:r>
              <a:rPr lang="en-US" sz="2800" dirty="0"/>
              <a:t> </a:t>
            </a:r>
            <a:r>
              <a:rPr lang="sl-SI" sz="2800" dirty="0"/>
              <a:t>na</a:t>
            </a:r>
            <a:r>
              <a:rPr lang="en-US" sz="2800" dirty="0"/>
              <a:t> </a:t>
            </a:r>
            <a:r>
              <a:rPr lang="sl-SI" sz="2800" dirty="0"/>
              <a:t>dinam</a:t>
            </a:r>
            <a:r>
              <a:rPr lang="en-US" sz="2800" dirty="0" err="1"/>
              <a:t>iku</a:t>
            </a:r>
            <a:r>
              <a:rPr lang="en-US" sz="2800" dirty="0"/>
              <a:t> i </a:t>
            </a:r>
            <a:r>
              <a:rPr lang="en-US" sz="2800" dirty="0" err="1"/>
              <a:t>strukturu</a:t>
            </a:r>
            <a:r>
              <a:rPr lang="en-US" sz="2800" dirty="0"/>
              <a:t> </a:t>
            </a:r>
            <a:r>
              <a:rPr lang="en-US" sz="2800" dirty="0" err="1"/>
              <a:t>ekonomskog</a:t>
            </a:r>
            <a:r>
              <a:rPr lang="en-US" sz="2800" dirty="0"/>
              <a:t> </a:t>
            </a:r>
            <a:r>
              <a:rPr lang="en-US" sz="2800" dirty="0" err="1"/>
              <a:t>razvoja</a:t>
            </a:r>
            <a:r>
              <a:rPr lang="en-US" sz="2800" dirty="0"/>
              <a:t> i </a:t>
            </a:r>
            <a:r>
              <a:rPr lang="en-US" sz="2800" dirty="0" err="1"/>
              <a:t>socijalnu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 smtClean="0"/>
              <a:t>potiti</a:t>
            </a:r>
            <a:r>
              <a:rPr lang="sl-SI" sz="2800" dirty="0"/>
              <a:t>č</a:t>
            </a:r>
            <a:r>
              <a:rPr lang="en-US" sz="2800" dirty="0" err="1" smtClean="0"/>
              <a:t>ku</a:t>
            </a:r>
            <a:r>
              <a:rPr lang="en-US" sz="2800" dirty="0" smtClean="0"/>
              <a:t> </a:t>
            </a:r>
            <a:r>
              <a:rPr lang="en-US" sz="2800" dirty="0" err="1"/>
              <a:t>stabilnost</a:t>
            </a:r>
            <a:r>
              <a:rPr lang="en-US" sz="2800" dirty="0"/>
              <a:t> </a:t>
            </a:r>
            <a:r>
              <a:rPr lang="en-US" sz="2800" dirty="0" err="1"/>
              <a:t>zem</a:t>
            </a:r>
            <a:r>
              <a:rPr lang="sl-SI" sz="2800" dirty="0"/>
              <a:t>lje.</a:t>
            </a:r>
            <a:r>
              <a:rPr lang="en-US" sz="2800" dirty="0"/>
              <a:t> 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sl-SI" sz="2800" dirty="0" smtClean="0"/>
              <a:t>M</a:t>
            </a:r>
            <a:r>
              <a:rPr lang="en-US" sz="2800" dirty="0" err="1"/>
              <a:t>edutim</a:t>
            </a:r>
            <a:r>
              <a:rPr lang="en-US" sz="2800" dirty="0"/>
              <a:t>, u </a:t>
            </a:r>
            <a:r>
              <a:rPr lang="en-US" sz="2800" dirty="0" err="1"/>
              <a:t>konkretnom</a:t>
            </a:r>
            <a:r>
              <a:rPr lang="en-US" sz="2800" dirty="0"/>
              <a:t> </a:t>
            </a:r>
            <a:r>
              <a:rPr lang="en-US" sz="2800" dirty="0" err="1" smtClean="0"/>
              <a:t>odre</a:t>
            </a:r>
            <a:r>
              <a:rPr lang="sr-Latn-ME" sz="2800" dirty="0" smtClean="0"/>
              <a:t>đ</a:t>
            </a:r>
            <a:r>
              <a:rPr lang="en-US" sz="2800" dirty="0" err="1" smtClean="0"/>
              <a:t>ivanju</a:t>
            </a:r>
            <a:r>
              <a:rPr lang="en-US" sz="2800" dirty="0" smtClean="0"/>
              <a:t> </a:t>
            </a:r>
            <a:r>
              <a:rPr lang="en-US" sz="2800" dirty="0"/>
              <a:t>tog </a:t>
            </a:r>
            <a:r>
              <a:rPr lang="sl-SI" sz="2800" dirty="0"/>
              <a:t>l</a:t>
            </a:r>
            <a:r>
              <a:rPr lang="en-US" sz="2800" dirty="0" err="1"/>
              <a:t>imita</a:t>
            </a:r>
            <a:r>
              <a:rPr lang="en-US" sz="2800" dirty="0"/>
              <a:t> - </a:t>
            </a:r>
            <a:r>
              <a:rPr lang="en-US" sz="2800" dirty="0" err="1" smtClean="0"/>
              <a:t>klasi</a:t>
            </a:r>
            <a:r>
              <a:rPr lang="sl-SI" sz="2800" dirty="0"/>
              <a:t>č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/>
              <a:t>gra</a:t>
            </a:r>
            <a:r>
              <a:rPr lang="sl-SI" sz="2800" dirty="0"/>
              <a:t>dj</a:t>
            </a:r>
            <a:r>
              <a:rPr lang="en-US" sz="2800" dirty="0" err="1"/>
              <a:t>ans</a:t>
            </a:r>
            <a:r>
              <a:rPr lang="sl-SI" sz="2800" dirty="0"/>
              <a:t>ka</a:t>
            </a:r>
            <a:r>
              <a:rPr lang="en-US" sz="2800" dirty="0"/>
              <a:t> </a:t>
            </a:r>
            <a:r>
              <a:rPr lang="en-US" sz="2800" dirty="0" err="1"/>
              <a:t>teorija</a:t>
            </a:r>
            <a:r>
              <a:rPr lang="en-US" sz="2800" dirty="0"/>
              <a:t> </a:t>
            </a:r>
            <a:r>
              <a:rPr lang="sl-SI" sz="2800" dirty="0"/>
              <a:t>ne</a:t>
            </a:r>
            <a:r>
              <a:rPr lang="en-US" sz="2800" dirty="0"/>
              <a:t> </a:t>
            </a:r>
            <a:r>
              <a:rPr lang="sl-SI" sz="2800" dirty="0"/>
              <a:t>nalaz</a:t>
            </a:r>
            <a:r>
              <a:rPr lang="en-US" sz="2800" dirty="0"/>
              <a:t>i </a:t>
            </a:r>
            <a:r>
              <a:rPr lang="en-US" sz="2800" dirty="0" err="1"/>
              <a:t>odgovor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Njen</a:t>
            </a:r>
            <a:r>
              <a:rPr lang="en-US" sz="2800" dirty="0" smtClean="0"/>
              <a:t> </a:t>
            </a:r>
            <a:r>
              <a:rPr lang="en-US" sz="2800" dirty="0" err="1"/>
              <a:t>odgovor</a:t>
            </a:r>
            <a:r>
              <a:rPr lang="en-US" sz="2800" dirty="0"/>
              <a:t> se </a:t>
            </a:r>
            <a:r>
              <a:rPr lang="en-US" sz="2800" dirty="0" err="1" smtClean="0"/>
              <a:t>kre</a:t>
            </a:r>
            <a:r>
              <a:rPr lang="sl-SI" sz="2800" dirty="0"/>
              <a:t>ć</a:t>
            </a:r>
            <a:r>
              <a:rPr lang="en-US" sz="2800" dirty="0" smtClean="0"/>
              <a:t>e </a:t>
            </a:r>
            <a:r>
              <a:rPr lang="en-US" sz="2800" dirty="0"/>
              <a:t>u </a:t>
            </a:r>
            <a:r>
              <a:rPr lang="en-US" sz="2800" dirty="0" err="1"/>
              <a:t>granicama</a:t>
            </a:r>
            <a:r>
              <a:rPr lang="en-US" sz="2800" dirty="0"/>
              <a:t> </a:t>
            </a:r>
            <a:r>
              <a:rPr lang="en-US" sz="2800" dirty="0" err="1"/>
              <a:t>stalnih</a:t>
            </a:r>
            <a:r>
              <a:rPr lang="en-US" sz="2800" dirty="0"/>
              <a:t> </a:t>
            </a:r>
            <a:r>
              <a:rPr lang="en-US" sz="2800" dirty="0" err="1" smtClean="0"/>
              <a:t>zaht</a:t>
            </a:r>
            <a:r>
              <a:rPr lang="sr-Latn-ME" sz="2800" dirty="0" smtClean="0"/>
              <a:t>j</a:t>
            </a:r>
            <a:r>
              <a:rPr lang="en-US" sz="2800" dirty="0" err="1" smtClean="0"/>
              <a:t>eva</a:t>
            </a:r>
            <a:r>
              <a:rPr lang="en-US" sz="2800" dirty="0" smtClean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sr-Latn-ME" sz="2800" dirty="0" err="1"/>
              <a:t>š</a:t>
            </a:r>
            <a:r>
              <a:rPr lang="en-US" sz="2800" dirty="0" smtClean="0"/>
              <a:t>to </a:t>
            </a:r>
            <a:r>
              <a:rPr lang="en-US" sz="2800" dirty="0"/>
              <a:t>man</a:t>
            </a:r>
            <a:r>
              <a:rPr lang="sl-SI" sz="2800" dirty="0"/>
              <a:t>j</a:t>
            </a:r>
            <a:r>
              <a:rPr lang="en-US" sz="2800" b="1" dirty="0"/>
              <a:t>i</a:t>
            </a:r>
            <a:r>
              <a:rPr lang="sl-SI" sz="2800" b="1" dirty="0"/>
              <a:t>m</a:t>
            </a:r>
            <a:r>
              <a:rPr lang="en-US" sz="2800" b="1" dirty="0"/>
              <a:t> </a:t>
            </a:r>
            <a:r>
              <a:rPr lang="en-US" sz="2800" dirty="0"/>
              <a:t>r</a:t>
            </a:r>
            <a:r>
              <a:rPr lang="sl-SI" sz="2800" dirty="0"/>
              <a:t>ast</a:t>
            </a:r>
            <a:r>
              <a:rPr lang="en-US" sz="2800" dirty="0" err="1"/>
              <a:t>om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, </a:t>
            </a:r>
            <a:r>
              <a:rPr lang="en-US" sz="2800" dirty="0" err="1"/>
              <a:t>kao</a:t>
            </a:r>
            <a:r>
              <a:rPr lang="en-US" sz="2800" dirty="0"/>
              <a:t> i </a:t>
            </a:r>
            <a:r>
              <a:rPr lang="en-US" sz="2800" dirty="0" err="1"/>
              <a:t>ulogom</a:t>
            </a:r>
            <a:r>
              <a:rPr lang="en-US" sz="2800" dirty="0"/>
              <a:t> d</a:t>
            </a:r>
            <a:r>
              <a:rPr lang="sl-SI" sz="2800" dirty="0" smtClean="0"/>
              <a:t>rž</a:t>
            </a:r>
            <a:r>
              <a:rPr lang="en-US" sz="2800" dirty="0" err="1" smtClean="0"/>
              <a:t>ave</a:t>
            </a:r>
            <a:r>
              <a:rPr lang="en-US" sz="2800" dirty="0" err="1"/>
              <a:t>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2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722-23AC-4A0B-85C7-D988A98FC2C8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CF71-0C38-4DA2-9FAA-81D31DC1A8E7}" type="slidenum">
              <a:rPr lang="en-US"/>
              <a:pPr/>
              <a:t>67</a:t>
            </a:fld>
            <a:endParaRPr lang="en-U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Ovakav</a:t>
            </a:r>
            <a:r>
              <a:rPr lang="en-US" sz="2800" dirty="0"/>
              <a:t> </a:t>
            </a:r>
            <a:r>
              <a:rPr lang="en-US" sz="2800" dirty="0" err="1"/>
              <a:t>stav</a:t>
            </a:r>
            <a:r>
              <a:rPr lang="en-US" sz="2800" dirty="0"/>
              <a:t> je </a:t>
            </a:r>
            <a:r>
              <a:rPr lang="en-US" sz="2800" dirty="0" err="1"/>
              <a:t>posledica</a:t>
            </a:r>
            <a:r>
              <a:rPr lang="en-US" sz="2800" dirty="0"/>
              <a:t> </a:t>
            </a:r>
            <a:r>
              <a:rPr lang="en-US" sz="2800" dirty="0" err="1" smtClean="0"/>
              <a:t>ve</a:t>
            </a:r>
            <a:r>
              <a:rPr lang="sl-SI" sz="2800" dirty="0"/>
              <a:t>ć</a:t>
            </a:r>
            <a:r>
              <a:rPr lang="en-US" sz="2800" dirty="0" smtClean="0"/>
              <a:t> </a:t>
            </a:r>
            <a:r>
              <a:rPr lang="en-US" sz="2800" dirty="0" err="1"/>
              <a:t>iznesenog</a:t>
            </a:r>
            <a:r>
              <a:rPr lang="en-US" sz="2800" dirty="0"/>
              <a:t> ,</a:t>
            </a:r>
            <a:r>
              <a:rPr lang="sl-SI" sz="2800" dirty="0" smtClean="0"/>
              <a:t>opšt</a:t>
            </a:r>
            <a:r>
              <a:rPr lang="en-US" sz="2800" dirty="0" err="1"/>
              <a:t>eg</a:t>
            </a:r>
            <a:r>
              <a:rPr lang="en-US" sz="2800" dirty="0"/>
              <a:t> </a:t>
            </a:r>
            <a:r>
              <a:rPr lang="en-US" sz="2800" dirty="0" err="1"/>
              <a:t>stava</a:t>
            </a:r>
            <a:r>
              <a:rPr lang="en-US" sz="2800" dirty="0"/>
              <a:t> </a:t>
            </a:r>
            <a:r>
              <a:rPr lang="en-US" sz="2800" dirty="0" err="1"/>
              <a:t>ove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sl-SI" sz="2800" dirty="0"/>
              <a:t>j</a:t>
            </a:r>
            <a:r>
              <a:rPr lang="en-US" sz="2800" dirty="0"/>
              <a:t>e u </a:t>
            </a:r>
            <a:r>
              <a:rPr lang="en-US" sz="2800" dirty="0" err="1"/>
              <a:t>odnosu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javne</a:t>
            </a:r>
            <a:r>
              <a:rPr lang="en-US" sz="2800" dirty="0"/>
              <a:t> </a:t>
            </a:r>
            <a:r>
              <a:rPr lang="en-US" sz="2800" dirty="0" err="1"/>
              <a:t>rashode</a:t>
            </a:r>
            <a:r>
              <a:rPr lang="en-US" sz="2800" dirty="0"/>
              <a:t> (</a:t>
            </a:r>
            <a:r>
              <a:rPr lang="en-US" sz="2800" dirty="0" err="1"/>
              <a:t>teorija</a:t>
            </a:r>
            <a:r>
              <a:rPr lang="en-US" sz="2800" dirty="0"/>
              <a:t> </a:t>
            </a:r>
            <a:r>
              <a:rPr lang="en-US" sz="2800" dirty="0" err="1"/>
              <a:t>minimiteta</a:t>
            </a:r>
            <a:r>
              <a:rPr lang="en-US" sz="2800" dirty="0"/>
              <a:t>) i </a:t>
            </a:r>
            <a:r>
              <a:rPr lang="en-US" sz="2800" dirty="0" err="1"/>
              <a:t>njihovu</a:t>
            </a:r>
            <a:r>
              <a:rPr lang="en-US" sz="2800" dirty="0"/>
              <a:t> </a:t>
            </a:r>
            <a:r>
              <a:rPr lang="sl-SI" sz="2800" dirty="0"/>
              <a:t>neprodukti</a:t>
            </a:r>
            <a:r>
              <a:rPr lang="en-US" sz="2800" dirty="0" err="1"/>
              <a:t>vnu</a:t>
            </a:r>
            <a:r>
              <a:rPr lang="en-US" sz="2800" dirty="0"/>
              <a:t> </a:t>
            </a:r>
            <a:r>
              <a:rPr lang="en-US" sz="2800" dirty="0" err="1"/>
              <a:t>prirodu</a:t>
            </a:r>
            <a:r>
              <a:rPr lang="en-US" sz="2800" dirty="0"/>
              <a:t> (</a:t>
            </a:r>
            <a:r>
              <a:rPr lang="en-US" sz="2800" dirty="0" err="1"/>
              <a:t>rasipanje</a:t>
            </a:r>
            <a:r>
              <a:rPr lang="en-US" sz="2800" dirty="0"/>
              <a:t> d</a:t>
            </a:r>
            <a:r>
              <a:rPr lang="sl-SI" sz="2800" dirty="0"/>
              <a:t>r</a:t>
            </a:r>
            <a:r>
              <a:rPr lang="en-US" sz="2800" dirty="0" smtClean="0"/>
              <a:t>u</a:t>
            </a:r>
            <a:r>
              <a:rPr lang="sl-SI" sz="2800" dirty="0"/>
              <a:t>š</a:t>
            </a:r>
            <a:r>
              <a:rPr lang="en-US" sz="2800" dirty="0" err="1" smtClean="0"/>
              <a:t>tvenih</a:t>
            </a:r>
            <a:r>
              <a:rPr lang="en-US" sz="2800" dirty="0" smtClean="0"/>
              <a:t> </a:t>
            </a:r>
            <a:r>
              <a:rPr lang="en-US" sz="2800" dirty="0" err="1"/>
              <a:t>sredstava</a:t>
            </a:r>
            <a:r>
              <a:rPr lang="en-US" sz="2800" dirty="0"/>
              <a:t>).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Kako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javni</a:t>
            </a:r>
            <a:r>
              <a:rPr lang="en-US" sz="2800" dirty="0"/>
              <a:t> </a:t>
            </a:r>
            <a:r>
              <a:rPr lang="en-US" sz="2800" dirty="0" err="1"/>
              <a:t>prihodi</a:t>
            </a:r>
            <a:r>
              <a:rPr lang="en-US" sz="2800" dirty="0"/>
              <a:t> i </a:t>
            </a:r>
            <a:r>
              <a:rPr lang="en-US" sz="2800" dirty="0" err="1"/>
              <a:t>rashodi</a:t>
            </a:r>
            <a:r>
              <a:rPr lang="en-US" sz="2800" dirty="0"/>
              <a:t> </a:t>
            </a:r>
            <a:r>
              <a:rPr lang="en-US" sz="2800" dirty="0" err="1"/>
              <a:t>treba</a:t>
            </a:r>
            <a:r>
              <a:rPr lang="sl-SI" sz="2800" dirty="0"/>
              <a:t>l</a:t>
            </a:r>
            <a:r>
              <a:rPr lang="en-US" sz="2800" dirty="0"/>
              <a:t>i </a:t>
            </a:r>
            <a:r>
              <a:rPr lang="en-US" sz="2800" dirty="0" err="1" smtClean="0"/>
              <a:t>uv</a:t>
            </a:r>
            <a:r>
              <a:rPr lang="sr-Latn-ME" sz="2800" dirty="0" smtClean="0"/>
              <a:t>ij</a:t>
            </a:r>
            <a:r>
              <a:rPr lang="en-US" sz="2800" dirty="0" err="1" smtClean="0"/>
              <a:t>ek</a:t>
            </a:r>
            <a:r>
              <a:rPr lang="en-US" sz="2800" dirty="0" smtClean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jednaki</a:t>
            </a:r>
            <a:r>
              <a:rPr lang="en-US" sz="2800" dirty="0"/>
              <a:t>, </a:t>
            </a:r>
            <a:r>
              <a:rPr lang="en-US" sz="2800" dirty="0" err="1"/>
              <a:t>kao</a:t>
            </a:r>
            <a:r>
              <a:rPr lang="en-US" sz="2800" dirty="0"/>
              <a:t> i </a:t>
            </a:r>
            <a:r>
              <a:rPr lang="en-US" sz="2800" dirty="0" err="1"/>
              <a:t>ponuda</a:t>
            </a:r>
            <a:r>
              <a:rPr lang="en-US" sz="2800" dirty="0"/>
              <a:t> i </a:t>
            </a:r>
            <a:r>
              <a:rPr lang="sl-SI" sz="2800" dirty="0" smtClean="0"/>
              <a:t>potraž</a:t>
            </a:r>
            <a:r>
              <a:rPr lang="en-US" sz="2800" b="1" dirty="0" err="1" smtClean="0"/>
              <a:t>nja</a:t>
            </a:r>
            <a:r>
              <a:rPr lang="en-US" sz="2800" b="1" dirty="0"/>
              <a:t>,</a:t>
            </a:r>
            <a:r>
              <a:rPr lang="sl-SI" sz="2800" b="1" dirty="0"/>
              <a:t> </a:t>
            </a:r>
            <a:r>
              <a:rPr lang="en-US" sz="2800" dirty="0" err="1"/>
              <a:t>odnosno</a:t>
            </a:r>
            <a:r>
              <a:rPr lang="en-US" sz="2800" dirty="0"/>
              <a:t> </a:t>
            </a:r>
            <a:r>
              <a:rPr lang="en-US" sz="2800" dirty="0" err="1"/>
              <a:t>investici</a:t>
            </a:r>
            <a:r>
              <a:rPr lang="sl-SI" sz="2800" dirty="0"/>
              <a:t>j</a:t>
            </a:r>
            <a:r>
              <a:rPr lang="en-US" sz="2800" dirty="0"/>
              <a:t>e i </a:t>
            </a:r>
            <a:r>
              <a:rPr lang="sl-SI" sz="2800" dirty="0"/>
              <a:t>š</a:t>
            </a:r>
            <a:r>
              <a:rPr lang="en-US" sz="2800" dirty="0" err="1" smtClean="0"/>
              <a:t>tednja</a:t>
            </a:r>
            <a:r>
              <a:rPr lang="en-US" sz="2800" dirty="0" smtClean="0"/>
              <a:t> </a:t>
            </a:r>
            <a:r>
              <a:rPr lang="en-US" sz="2800" dirty="0"/>
              <a:t>(ex ante), to se </a:t>
            </a:r>
            <a:r>
              <a:rPr lang="en-US" sz="2800" dirty="0" err="1"/>
              <a:t>polazilo</a:t>
            </a:r>
            <a:r>
              <a:rPr lang="en-US" sz="2800" dirty="0"/>
              <a:t> od </a:t>
            </a:r>
            <a:r>
              <a:rPr lang="en-US" sz="2800" dirty="0" err="1"/>
              <a:t>stavova</a:t>
            </a:r>
            <a:r>
              <a:rPr lang="en-US" sz="2800" dirty="0"/>
              <a:t> da p</a:t>
            </a:r>
            <a:r>
              <a:rPr lang="sl-SI" sz="2800" dirty="0"/>
              <a:t>or</a:t>
            </a:r>
            <a:r>
              <a:rPr lang="en-US" sz="2800" dirty="0" err="1"/>
              <a:t>esko</a:t>
            </a:r>
            <a:r>
              <a:rPr lang="en-US" sz="2800" dirty="0"/>
              <a:t> </a:t>
            </a:r>
            <a:r>
              <a:rPr lang="en-US" sz="2800" dirty="0" err="1" smtClean="0"/>
              <a:t>optere</a:t>
            </a:r>
            <a:r>
              <a:rPr lang="sl-SI" sz="2800" dirty="0"/>
              <a:t>ć</a:t>
            </a:r>
            <a:r>
              <a:rPr lang="en-US" sz="2800" dirty="0" err="1" smtClean="0"/>
              <a:t>enje</a:t>
            </a:r>
            <a:r>
              <a:rPr lang="en-US" sz="2800" dirty="0" smtClean="0"/>
              <a:t> </a:t>
            </a:r>
            <a:r>
              <a:rPr lang="en-US" sz="2800" dirty="0" err="1"/>
              <a:t>treba</a:t>
            </a:r>
            <a:r>
              <a:rPr lang="en-US" sz="2800" dirty="0"/>
              <a:t> da </a:t>
            </a:r>
            <a:r>
              <a:rPr lang="en-US" sz="2800" dirty="0" err="1"/>
              <a:t>bude</a:t>
            </a:r>
            <a:r>
              <a:rPr lang="en-US" sz="2800" dirty="0"/>
              <a:t> </a:t>
            </a:r>
            <a:r>
              <a:rPr lang="sl-SI" sz="2800" dirty="0"/>
              <a:t>š</a:t>
            </a:r>
            <a:r>
              <a:rPr lang="en-US" sz="2800" dirty="0" smtClean="0"/>
              <a:t>to </a:t>
            </a:r>
            <a:r>
              <a:rPr lang="sl-SI" sz="2800" dirty="0" smtClean="0"/>
              <a:t>niž</a:t>
            </a:r>
            <a:r>
              <a:rPr lang="en-US" sz="2800" dirty="0" smtClean="0"/>
              <a:t>e</a:t>
            </a:r>
            <a:r>
              <a:rPr lang="en-US" sz="2800" dirty="0"/>
              <a:t>, da bi se </a:t>
            </a:r>
            <a:r>
              <a:rPr lang="en-US" sz="2800" dirty="0" err="1"/>
              <a:t>dao</a:t>
            </a:r>
            <a:r>
              <a:rPr lang="en-US" sz="2800" dirty="0"/>
              <a:t> </a:t>
            </a:r>
            <a:r>
              <a:rPr lang="en-US" sz="2800" dirty="0" err="1"/>
              <a:t>dovoljan</a:t>
            </a:r>
            <a:r>
              <a:rPr lang="en-US" sz="2800" dirty="0"/>
              <a:t> </a:t>
            </a:r>
            <a:r>
              <a:rPr lang="en-US" sz="2800" dirty="0" err="1"/>
              <a:t>podstrek</a:t>
            </a:r>
            <a:r>
              <a:rPr lang="en-US" sz="2800" dirty="0"/>
              <a:t> </a:t>
            </a:r>
            <a:r>
              <a:rPr lang="en-US" sz="2800" dirty="0" err="1"/>
              <a:t>privatnoj</a:t>
            </a:r>
            <a:r>
              <a:rPr lang="en-US" sz="2800" dirty="0"/>
              <a:t> </a:t>
            </a:r>
            <a:r>
              <a:rPr lang="sl-SI" sz="2800" dirty="0"/>
              <a:t>inicija</a:t>
            </a:r>
            <a:r>
              <a:rPr lang="en-US" sz="2800" dirty="0" err="1"/>
              <a:t>tivi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generatotu</a:t>
            </a:r>
            <a:r>
              <a:rPr lang="en-US" sz="2800" dirty="0"/>
              <a:t> </a:t>
            </a:r>
            <a:r>
              <a:rPr lang="en-US" sz="2800" dirty="0" err="1"/>
              <a:t>privrednog</a:t>
            </a:r>
            <a:r>
              <a:rPr lang="en-US" sz="2800" dirty="0"/>
              <a:t> </a:t>
            </a:r>
            <a:r>
              <a:rPr lang="en-US" sz="2800" dirty="0" err="1"/>
              <a:t>rasta</a:t>
            </a:r>
            <a:r>
              <a:rPr lang="en-US" sz="2800" dirty="0"/>
              <a:t> i </a:t>
            </a:r>
            <a:r>
              <a:rPr lang="en-US" sz="2800" dirty="0" err="1"/>
              <a:t>stabi</a:t>
            </a:r>
            <a:r>
              <a:rPr lang="sl-SI" sz="2800" dirty="0"/>
              <a:t>ln</a:t>
            </a:r>
            <a:r>
              <a:rPr lang="en-US" sz="2800" dirty="0" err="1"/>
              <a:t>osti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7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43F1-BE55-4AC6-AB71-8247170725E1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B81C-0262-4554-8784-7EEB4C9504CC}" type="slidenum">
              <a:rPr lang="en-US"/>
              <a:pPr/>
              <a:t>68</a:t>
            </a:fld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SAVREMENA TEOR</a:t>
            </a:r>
            <a:r>
              <a:rPr lang="sl-SI" sz="2800" dirty="0"/>
              <a:t>IJ</a:t>
            </a:r>
            <a:r>
              <a:rPr lang="en-US" sz="2800" dirty="0"/>
              <a:t>A STALNOG RASTA JAVNIH RASHODA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 </a:t>
            </a:r>
            <a:r>
              <a:rPr lang="en-US" sz="2800" dirty="0" err="1"/>
              <a:t>savremenoj</a:t>
            </a:r>
            <a:r>
              <a:rPr lang="en-US" sz="2800" dirty="0"/>
              <a:t> </a:t>
            </a:r>
            <a:r>
              <a:rPr lang="en-US" sz="2800" dirty="0" err="1"/>
              <a:t>zapadnoj</a:t>
            </a:r>
            <a:r>
              <a:rPr lang="en-US" sz="2800" dirty="0"/>
              <a:t> </a:t>
            </a:r>
            <a:r>
              <a:rPr lang="sl-SI" sz="2800" dirty="0"/>
              <a:t>finan</a:t>
            </a:r>
            <a:r>
              <a:rPr lang="en-US" sz="2800" dirty="0" err="1"/>
              <a:t>sijskoj</a:t>
            </a:r>
            <a:r>
              <a:rPr lang="sl-SI" sz="2800" dirty="0"/>
              <a:t> </a:t>
            </a:r>
            <a:r>
              <a:rPr lang="en-US" sz="2800" dirty="0" err="1"/>
              <a:t>literat</a:t>
            </a:r>
            <a:r>
              <a:rPr lang="sl-SI" sz="2800" dirty="0"/>
              <a:t>u</a:t>
            </a:r>
            <a:r>
              <a:rPr lang="en-US" sz="2800" dirty="0" err="1"/>
              <a:t>ri</a:t>
            </a:r>
            <a:r>
              <a:rPr lang="en-US" sz="2800" dirty="0"/>
              <a:t> </a:t>
            </a:r>
            <a:r>
              <a:rPr lang="en-US" sz="2800" dirty="0" err="1"/>
              <a:t>poseban</a:t>
            </a:r>
            <a:r>
              <a:rPr lang="en-US" sz="2800" dirty="0"/>
              <a:t> </a:t>
            </a:r>
            <a:r>
              <a:rPr lang="en-US" sz="2800" dirty="0" err="1" smtClean="0"/>
              <a:t>zna</a:t>
            </a:r>
            <a:r>
              <a:rPr lang="sr-Latn-ME" sz="2800" dirty="0" smtClean="0"/>
              <a:t>č</a:t>
            </a:r>
            <a:r>
              <a:rPr lang="en-US" sz="2800" dirty="0" err="1" smtClean="0"/>
              <a:t>aj</a:t>
            </a:r>
            <a:r>
              <a:rPr lang="en-US" sz="2800" dirty="0" smtClean="0"/>
              <a:t> </a:t>
            </a:r>
            <a:r>
              <a:rPr lang="en-US" sz="2800" dirty="0" err="1"/>
              <a:t>prid</a:t>
            </a:r>
            <a:r>
              <a:rPr lang="sl-SI" sz="2800" dirty="0"/>
              <a:t>a</a:t>
            </a:r>
            <a:r>
              <a:rPr lang="en-US" sz="2800" dirty="0"/>
              <a:t>je se </a:t>
            </a:r>
            <a:r>
              <a:rPr lang="en-US" sz="2800" dirty="0" err="1"/>
              <a:t>isto</a:t>
            </a:r>
            <a:r>
              <a:rPr lang="sl-SI" sz="2800" dirty="0"/>
              <a:t>rijski</a:t>
            </a:r>
            <a:r>
              <a:rPr lang="en-US" sz="2800" dirty="0"/>
              <a:t> </a:t>
            </a:r>
            <a:r>
              <a:rPr lang="en-US" sz="2800" dirty="0" err="1"/>
              <a:t>determinisanom</a:t>
            </a:r>
            <a:r>
              <a:rPr lang="en-US" sz="2800" dirty="0"/>
              <a:t> </a:t>
            </a:r>
            <a:r>
              <a:rPr lang="en-US" sz="2800" dirty="0" err="1"/>
              <a:t>porastu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i </a:t>
            </a:r>
            <a:r>
              <a:rPr lang="en-US" sz="2800" dirty="0" err="1"/>
              <a:t>interpretaciji</a:t>
            </a:r>
            <a:r>
              <a:rPr lang="en-US" sz="2800" dirty="0"/>
              <a:t> </a:t>
            </a:r>
            <a:r>
              <a:rPr lang="en-US" sz="2800" dirty="0" err="1"/>
              <a:t>Wagnerovog</a:t>
            </a:r>
            <a:r>
              <a:rPr lang="en-US" sz="2800" dirty="0"/>
              <a:t> </a:t>
            </a:r>
            <a:r>
              <a:rPr lang="en-US" sz="2800" dirty="0" err="1"/>
              <a:t>zakona</a:t>
            </a:r>
            <a:r>
              <a:rPr lang="en-US" sz="2800" dirty="0"/>
              <a:t>,</a:t>
            </a:r>
            <a:r>
              <a:rPr lang="sl-SI" sz="2800" dirty="0"/>
              <a:t>njego</a:t>
            </a:r>
            <a:r>
              <a:rPr lang="en-US" sz="2800" dirty="0" err="1"/>
              <a:t>voj</a:t>
            </a:r>
            <a:r>
              <a:rPr lang="en-US" sz="2800" dirty="0"/>
              <a:t> </a:t>
            </a:r>
            <a:r>
              <a:rPr lang="en-US" sz="2800" dirty="0" err="1"/>
              <a:t>dijagnozi</a:t>
            </a:r>
            <a:r>
              <a:rPr lang="en-US" sz="2800" dirty="0"/>
              <a:t> o </a:t>
            </a:r>
            <a:r>
              <a:rPr lang="en-US" sz="2800" dirty="0" err="1"/>
              <a:t>porastu</a:t>
            </a:r>
            <a:r>
              <a:rPr lang="en-US" sz="2800" dirty="0"/>
              <a:t> </a:t>
            </a:r>
            <a:r>
              <a:rPr lang="sl-SI" sz="2800" dirty="0" smtClean="0"/>
              <a:t>značaja</a:t>
            </a:r>
            <a:r>
              <a:rPr lang="en-US" sz="2800" dirty="0" smtClean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finans</a:t>
            </a:r>
            <a:r>
              <a:rPr lang="sl-SI" sz="2800" dirty="0"/>
              <a:t>ij</a:t>
            </a:r>
            <a:r>
              <a:rPr lang="en-US" sz="2800" dirty="0"/>
              <a:t>a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 smtClean="0"/>
              <a:t>dr</a:t>
            </a:r>
            <a:r>
              <a:rPr lang="sl-SI" sz="2800" dirty="0"/>
              <a:t>ž</a:t>
            </a:r>
            <a:r>
              <a:rPr lang="en-US" sz="2800" dirty="0" err="1" smtClean="0"/>
              <a:t>avne</a:t>
            </a:r>
            <a:r>
              <a:rPr lang="en-US" sz="2800" dirty="0" smtClean="0"/>
              <a:t> </a:t>
            </a:r>
            <a:r>
              <a:rPr lang="en-US" sz="2800" dirty="0" err="1"/>
              <a:t>intervenciije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80000"/>
              </a:lnSpc>
            </a:pPr>
            <a:r>
              <a:rPr lang="sl-SI" sz="2800" dirty="0" smtClean="0"/>
              <a:t>Danas</a:t>
            </a:r>
            <a:r>
              <a:rPr lang="en-US" sz="2800" b="1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smtClean="0"/>
              <a:t>vi</a:t>
            </a:r>
            <a:r>
              <a:rPr lang="sl-SI" sz="2800" dirty="0"/>
              <a:t>š</a:t>
            </a:r>
            <a:r>
              <a:rPr lang="en-US" sz="2800" dirty="0" smtClean="0"/>
              <a:t>e </a:t>
            </a:r>
            <a:r>
              <a:rPr lang="en-US" sz="2800" dirty="0" err="1"/>
              <a:t>postavlja</a:t>
            </a:r>
            <a:r>
              <a:rPr lang="en-US" sz="2800" dirty="0"/>
              <a:t> </a:t>
            </a:r>
            <a:r>
              <a:rPr lang="en-US" sz="2800" dirty="0" err="1"/>
              <a:t>pitanje</a:t>
            </a:r>
            <a:r>
              <a:rPr lang="en-US" sz="2800" dirty="0"/>
              <a:t>: da li je </a:t>
            </a:r>
            <a:r>
              <a:rPr lang="en-US" sz="2800" dirty="0" err="1"/>
              <a:t>evolucija</a:t>
            </a:r>
            <a:r>
              <a:rPr lang="en-US" sz="2800" dirty="0"/>
              <a:t> </a:t>
            </a:r>
            <a:r>
              <a:rPr lang="en-US" sz="2800" dirty="0" err="1" smtClean="0"/>
              <a:t>pove</a:t>
            </a:r>
            <a:r>
              <a:rPr lang="sl-SI" sz="2800" dirty="0"/>
              <a:t>ć</a:t>
            </a:r>
            <a:r>
              <a:rPr lang="en-US" sz="2800" dirty="0" err="1" smtClean="0"/>
              <a:t>anja</a:t>
            </a:r>
            <a:r>
              <a:rPr lang="en-US" sz="2800" dirty="0" smtClean="0"/>
              <a:t> </a:t>
            </a:r>
            <a:r>
              <a:rPr lang="sl-SI" sz="2800" dirty="0"/>
              <a:t>ras</a:t>
            </a:r>
            <a:r>
              <a:rPr lang="en-US" sz="2800" dirty="0" err="1"/>
              <a:t>hoda</a:t>
            </a:r>
            <a:r>
              <a:rPr lang="en-US" sz="2800" dirty="0"/>
              <a:t> </a:t>
            </a:r>
            <a:r>
              <a:rPr lang="en-US" sz="2800" dirty="0" err="1"/>
              <a:t>zav</a:t>
            </a:r>
            <a:r>
              <a:rPr lang="sl-SI" sz="2800" dirty="0" smtClean="0"/>
              <a:t>rš</a:t>
            </a:r>
            <a:r>
              <a:rPr lang="en-US" sz="2800" dirty="0" err="1" smtClean="0"/>
              <a:t>ena</a:t>
            </a:r>
            <a:r>
              <a:rPr lang="en-US" sz="2800" dirty="0" smtClean="0"/>
              <a:t> </a:t>
            </a:r>
            <a:r>
              <a:rPr lang="en-US" sz="2800" dirty="0"/>
              <a:t>, </a:t>
            </a:r>
            <a:r>
              <a:rPr lang="sl-SI" sz="2800" dirty="0"/>
              <a:t>dosti</a:t>
            </a:r>
            <a:r>
              <a:rPr lang="en-US" sz="2800" dirty="0" err="1"/>
              <a:t>gnutim</a:t>
            </a:r>
            <a:r>
              <a:rPr lang="en-US" sz="2800" dirty="0"/>
              <a:t> </a:t>
            </a:r>
            <a:r>
              <a:rPr lang="en-US" sz="2800" dirty="0" err="1"/>
              <a:t>nivoom</a:t>
            </a:r>
            <a:r>
              <a:rPr lang="en-US" sz="2800" dirty="0"/>
              <a:t> </a:t>
            </a:r>
            <a:r>
              <a:rPr lang="en-US" sz="2800" dirty="0" err="1"/>
              <a:t>poslednjih</a:t>
            </a:r>
            <a:r>
              <a:rPr lang="en-US" sz="2800" dirty="0"/>
              <a:t> </a:t>
            </a:r>
            <a:r>
              <a:rPr lang="en-US" sz="2800" dirty="0" err="1" smtClean="0"/>
              <a:t>decenija</a:t>
            </a:r>
            <a:r>
              <a:rPr lang="sr-Latn-ME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/>
              <a:t>se ide u </a:t>
            </a:r>
            <a:r>
              <a:rPr lang="en-US" sz="2800" dirty="0" err="1"/>
              <a:t>sus</a:t>
            </a:r>
            <a:r>
              <a:rPr lang="sl-SI" sz="2800" dirty="0"/>
              <a:t>r</a:t>
            </a:r>
            <a:r>
              <a:rPr lang="en-US" sz="2800" dirty="0"/>
              <a:t>t</a:t>
            </a:r>
            <a:r>
              <a:rPr lang="sl-SI" sz="2800" dirty="0"/>
              <a:t>e</a:t>
            </a:r>
            <a:r>
              <a:rPr lang="en-US" sz="2800" dirty="0"/>
              <a:t>t novo</a:t>
            </a:r>
            <a:r>
              <a:rPr lang="sl-SI" sz="2800" dirty="0"/>
              <a:t>j</a:t>
            </a:r>
            <a:r>
              <a:rPr lang="en-US" sz="2800" dirty="0"/>
              <a:t> </a:t>
            </a:r>
            <a:r>
              <a:rPr lang="en-US" sz="2800" dirty="0" err="1"/>
              <a:t>uzlaznoj</a:t>
            </a:r>
            <a:r>
              <a:rPr lang="en-US" sz="2800" b="1" dirty="0"/>
              <a:t> </a:t>
            </a:r>
            <a:r>
              <a:rPr lang="en-US" sz="2800" dirty="0" err="1"/>
              <a:t>liniji</a:t>
            </a:r>
            <a:r>
              <a:rPr lang="en-US" sz="2800" dirty="0"/>
              <a:t> </a:t>
            </a:r>
            <a:r>
              <a:rPr lang="sl-SI" sz="2800" dirty="0"/>
              <a:t>javn</a:t>
            </a:r>
            <a:r>
              <a:rPr lang="en-US" sz="2800" dirty="0" err="1"/>
              <a:t>ih</a:t>
            </a:r>
            <a:r>
              <a:rPr lang="sl-SI" sz="2800" dirty="0"/>
              <a:t> </a:t>
            </a:r>
            <a:r>
              <a:rPr lang="en-US" sz="2800" dirty="0" err="1"/>
              <a:t>rashoda</a:t>
            </a:r>
            <a:r>
              <a:rPr lang="sl-SI" sz="2800" dirty="0"/>
              <a:t>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5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8D45-671F-4B77-B18D-D65479717ABB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5011-CBA3-49BE-BFFE-486677D05A15}" type="slidenum">
              <a:rPr lang="en-US"/>
              <a:pPr/>
              <a:t>69</a:t>
            </a:fld>
            <a:endParaRPr lang="en-US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I, </a:t>
            </a:r>
            <a:r>
              <a:rPr lang="en-US" sz="2800" dirty="0" err="1"/>
              <a:t>drugo</a:t>
            </a:r>
            <a:r>
              <a:rPr lang="en-US" sz="2800" dirty="0"/>
              <a:t>, da l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sl-SI" sz="2800" dirty="0"/>
              <a:t>c</a:t>
            </a:r>
            <a:r>
              <a:rPr lang="en-US" sz="2800" dirty="0"/>
              <a:t>e </a:t>
            </a:r>
            <a:r>
              <a:rPr lang="en-US" sz="2800" dirty="0" err="1"/>
              <a:t>posle</a:t>
            </a:r>
            <a:r>
              <a:rPr lang="en-US" sz="2800" dirty="0"/>
              <a:t> n</a:t>
            </a:r>
            <a:r>
              <a:rPr lang="sl-SI" sz="2800" dirty="0"/>
              <a:t>j</a:t>
            </a:r>
            <a:r>
              <a:rPr lang="en-US" sz="2800" dirty="0" err="1"/>
              <a:t>ihovog</a:t>
            </a:r>
            <a:r>
              <a:rPr lang="en-US" sz="2800" dirty="0"/>
              <a:t> </a:t>
            </a:r>
            <a:r>
              <a:rPr lang="en-US" sz="2800" dirty="0" err="1"/>
              <a:t>ub</a:t>
            </a:r>
            <a:r>
              <a:rPr lang="sl-SI" sz="2800" dirty="0"/>
              <a:t>rz</a:t>
            </a:r>
            <a:r>
              <a:rPr lang="en-US" sz="2800" dirty="0" err="1"/>
              <a:t>anog</a:t>
            </a:r>
            <a:r>
              <a:rPr lang="en-US" sz="2800" dirty="0"/>
              <a:t> </a:t>
            </a:r>
            <a:r>
              <a:rPr lang="en-US" sz="2800" dirty="0" err="1"/>
              <a:t>porasta</a:t>
            </a:r>
            <a:r>
              <a:rPr lang="en-US" sz="2800" dirty="0"/>
              <a:t>, u od</a:t>
            </a:r>
            <a:r>
              <a:rPr lang="sl-SI" sz="2800" dirty="0"/>
              <a:t>n</a:t>
            </a:r>
            <a:r>
              <a:rPr lang="en-US" sz="2800" dirty="0" err="1"/>
              <a:t>osu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sl-SI" sz="2800" dirty="0"/>
              <a:t>naci</a:t>
            </a:r>
            <a:r>
              <a:rPr lang="en-US" sz="2800" dirty="0" err="1"/>
              <a:t>onalni</a:t>
            </a:r>
            <a:r>
              <a:rPr lang="en-US" sz="2800" dirty="0"/>
              <a:t> </a:t>
            </a:r>
            <a:r>
              <a:rPr lang="en-US" sz="2800" dirty="0" err="1"/>
              <a:t>dohodak</a:t>
            </a:r>
            <a:r>
              <a:rPr lang="en-US" sz="2800" dirty="0"/>
              <a:t> </a:t>
            </a:r>
            <a:r>
              <a:rPr lang="en-US" sz="2800" dirty="0" err="1"/>
              <a:t>posle</a:t>
            </a:r>
            <a:r>
              <a:rPr lang="en-US" sz="2800" dirty="0"/>
              <a:t> </a:t>
            </a:r>
            <a:r>
              <a:rPr lang="en-US" sz="2800" dirty="0" err="1" smtClean="0"/>
              <a:t>dru</a:t>
            </a:r>
            <a:r>
              <a:rPr lang="sr-Latn-ME" sz="2800" dirty="0" smtClean="0"/>
              <a:t>g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sv</a:t>
            </a:r>
            <a:r>
              <a:rPr lang="sr-Latn-ME" sz="2800" dirty="0" smtClean="0"/>
              <a:t>j</a:t>
            </a:r>
            <a:r>
              <a:rPr lang="en-US" sz="2800" dirty="0" err="1" smtClean="0"/>
              <a:t>etskog</a:t>
            </a:r>
            <a:r>
              <a:rPr lang="en-US" sz="2800" dirty="0" smtClean="0"/>
              <a:t> </a:t>
            </a:r>
            <a:r>
              <a:rPr lang="en-US" sz="2800" dirty="0"/>
              <a:t>rata, </a:t>
            </a:r>
            <a:r>
              <a:rPr lang="en-US" sz="2800" dirty="0" smtClean="0"/>
              <a:t>do</a:t>
            </a:r>
            <a:r>
              <a:rPr lang="sl-SI" sz="2800" dirty="0"/>
              <a:t>ć</a:t>
            </a:r>
            <a:r>
              <a:rPr lang="en-US" sz="2800" dirty="0" smtClean="0"/>
              <a:t>i </a:t>
            </a:r>
            <a:r>
              <a:rPr lang="en-US" sz="2800" dirty="0"/>
              <a:t>do </a:t>
            </a:r>
            <a:r>
              <a:rPr lang="en-US" sz="2800" dirty="0" err="1"/>
              <a:t>njihovog</a:t>
            </a:r>
            <a:r>
              <a:rPr lang="en-US" sz="2800" dirty="0"/>
              <a:t> </a:t>
            </a:r>
            <a:r>
              <a:rPr lang="en-US" sz="2800" dirty="0" err="1"/>
              <a:t>opadanja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0 </a:t>
            </a:r>
            <a:r>
              <a:rPr lang="en-US" sz="2800" dirty="0"/>
              <a:t>pit</a:t>
            </a:r>
            <a:r>
              <a:rPr lang="sl-SI" sz="2800" dirty="0"/>
              <a:t>an</a:t>
            </a:r>
            <a:r>
              <a:rPr lang="en-US" sz="2800" dirty="0" err="1"/>
              <a:t>ju</a:t>
            </a:r>
            <a:r>
              <a:rPr lang="en-US" sz="2800" dirty="0"/>
              <a:t> p</a:t>
            </a:r>
            <a:r>
              <a:rPr lang="sl-SI" sz="2800" dirty="0"/>
              <a:t>l</a:t>
            </a:r>
            <a:r>
              <a:rPr lang="en-US" sz="2800" dirty="0" err="1"/>
              <a:t>afona</a:t>
            </a:r>
            <a:r>
              <a:rPr lang="en-US" sz="2800" dirty="0"/>
              <a:t>, </a:t>
            </a:r>
            <a:r>
              <a:rPr lang="sl-SI" sz="2800" dirty="0"/>
              <a:t>odno</a:t>
            </a:r>
            <a:r>
              <a:rPr lang="en-US" sz="2800" dirty="0" err="1"/>
              <a:t>sno</a:t>
            </a:r>
            <a:r>
              <a:rPr lang="en-US" sz="2800" dirty="0"/>
              <a:t> </a:t>
            </a:r>
            <a:r>
              <a:rPr lang="en-US" sz="2800" dirty="0" err="1"/>
              <a:t>krajnjem</a:t>
            </a:r>
            <a:r>
              <a:rPr lang="en-US" sz="2800" dirty="0"/>
              <a:t> </a:t>
            </a:r>
            <a:r>
              <a:rPr lang="sl-SI" sz="2800" dirty="0"/>
              <a:t>li</a:t>
            </a:r>
            <a:r>
              <a:rPr lang="en-US" sz="2800" dirty="0" err="1"/>
              <a:t>mitu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</a:t>
            </a:r>
            <a:r>
              <a:rPr lang="sl-SI" sz="2800" dirty="0"/>
              <a:t>h</a:t>
            </a:r>
            <a:r>
              <a:rPr lang="en-US" sz="2800" dirty="0" err="1"/>
              <a:t>oda</a:t>
            </a:r>
            <a:r>
              <a:rPr lang="en-US" sz="2800" dirty="0"/>
              <a:t>, </a:t>
            </a:r>
            <a:r>
              <a:rPr lang="en-US" sz="2800" dirty="0" err="1"/>
              <a:t>savremena</a:t>
            </a:r>
            <a:r>
              <a:rPr lang="en-US" sz="2800" dirty="0"/>
              <a:t> </a:t>
            </a:r>
            <a:r>
              <a:rPr lang="en-US" sz="2800" dirty="0" err="1"/>
              <a:t>finansijska</a:t>
            </a:r>
            <a:r>
              <a:rPr lang="en-US" sz="2800" dirty="0"/>
              <a:t> </a:t>
            </a:r>
            <a:r>
              <a:rPr lang="sl-SI" sz="2800" dirty="0"/>
              <a:t>nauka</a:t>
            </a:r>
            <a:r>
              <a:rPr lang="en-US" sz="2800" dirty="0"/>
              <a:t> </a:t>
            </a:r>
            <a:r>
              <a:rPr lang="en-US" sz="2800" dirty="0" err="1"/>
              <a:t>nije</a:t>
            </a:r>
            <a:r>
              <a:rPr lang="en-US" sz="2800" dirty="0"/>
              <a:t> u s</a:t>
            </a:r>
            <a:r>
              <a:rPr lang="sl-SI" sz="2800" dirty="0"/>
              <a:t>t</a:t>
            </a:r>
            <a:r>
              <a:rPr lang="en-US" sz="2800" dirty="0" err="1"/>
              <a:t>anju</a:t>
            </a:r>
            <a:r>
              <a:rPr lang="en-US" sz="2800" dirty="0"/>
              <a:t> da </a:t>
            </a:r>
            <a:r>
              <a:rPr lang="en-US" sz="2800" dirty="0" err="1"/>
              <a:t>da</a:t>
            </a:r>
            <a:r>
              <a:rPr lang="en-US" sz="2800" dirty="0"/>
              <a:t> </a:t>
            </a:r>
            <a:r>
              <a:rPr lang="en-US" sz="2800" dirty="0" err="1"/>
              <a:t>valjan</a:t>
            </a:r>
            <a:r>
              <a:rPr lang="en-US" sz="2800" dirty="0"/>
              <a:t> </a:t>
            </a:r>
            <a:r>
              <a:rPr lang="en-US" sz="2800" dirty="0" err="1"/>
              <a:t>odgovor</a:t>
            </a:r>
            <a:r>
              <a:rPr lang="en-US" sz="2800" dirty="0" smtClean="0"/>
              <a:t>.</a:t>
            </a:r>
            <a:endParaRPr lang="sr-Latn-ME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r>
              <a:rPr lang="en-US" sz="2800" dirty="0" err="1"/>
              <a:t>Istina</a:t>
            </a:r>
            <a:r>
              <a:rPr lang="en-US" sz="2800" dirty="0"/>
              <a:t>, </a:t>
            </a:r>
            <a:r>
              <a:rPr lang="en-US" sz="2800" dirty="0" err="1"/>
              <a:t>mogu</a:t>
            </a:r>
            <a:r>
              <a:rPr lang="en-US" sz="2800" dirty="0"/>
              <a:t> se </a:t>
            </a:r>
            <a:r>
              <a:rPr lang="en-US" sz="2800" dirty="0" err="1"/>
              <a:t>susresti</a:t>
            </a:r>
            <a:r>
              <a:rPr lang="en-US" sz="2800" dirty="0"/>
              <a:t> i </a:t>
            </a:r>
            <a:r>
              <a:rPr lang="en-US" sz="2800" dirty="0" err="1"/>
              <a:t>takva</a:t>
            </a:r>
            <a:r>
              <a:rPr lang="en-US" sz="2800" dirty="0"/>
              <a:t> </a:t>
            </a:r>
            <a:r>
              <a:rPr lang="en-US" sz="2800" dirty="0" err="1"/>
              <a:t>shvatanja</a:t>
            </a:r>
            <a:r>
              <a:rPr lang="en-US" sz="2800" dirty="0"/>
              <a:t> (</a:t>
            </a:r>
            <a:r>
              <a:rPr lang="sl-SI" sz="2800" dirty="0"/>
              <a:t>H</a:t>
            </a:r>
            <a:r>
              <a:rPr lang="en-US" sz="2800" dirty="0"/>
              <a:t>ok) d</a:t>
            </a:r>
            <a:r>
              <a:rPr lang="sl-SI" sz="2800" dirty="0"/>
              <a:t>a</a:t>
            </a:r>
            <a:r>
              <a:rPr lang="en-US" sz="2800" dirty="0"/>
              <a:t> je 15% </a:t>
            </a:r>
            <a:r>
              <a:rPr lang="en-US" sz="2800" dirty="0" err="1"/>
              <a:t>krajnja</a:t>
            </a:r>
            <a:r>
              <a:rPr lang="en-US" sz="2800" dirty="0"/>
              <a:t> </a:t>
            </a:r>
            <a:r>
              <a:rPr lang="en-US" sz="2800" dirty="0" err="1"/>
              <a:t>granica</a:t>
            </a:r>
            <a:r>
              <a:rPr lang="en-US" sz="2800" dirty="0"/>
              <a:t> do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 smtClean="0"/>
              <a:t>dr</a:t>
            </a:r>
            <a:r>
              <a:rPr lang="sl-SI" sz="2800" dirty="0"/>
              <a:t>ž</a:t>
            </a:r>
            <a:r>
              <a:rPr lang="en-US" sz="2800" dirty="0" err="1" smtClean="0"/>
              <a:t>ava</a:t>
            </a:r>
            <a:r>
              <a:rPr lang="en-US" sz="2800" dirty="0" smtClean="0"/>
              <a:t> </a:t>
            </a:r>
            <a:r>
              <a:rPr lang="en-US" sz="2800" dirty="0" err="1"/>
              <a:t>sm</a:t>
            </a:r>
            <a:r>
              <a:rPr lang="sl-SI" sz="2800" dirty="0"/>
              <a:t>ij</a:t>
            </a:r>
            <a:r>
              <a:rPr lang="en-US" sz="2800" dirty="0"/>
              <a:t>e </a:t>
            </a:r>
            <a:r>
              <a:rPr lang="en-US" sz="2800" dirty="0" err="1"/>
              <a:t>opteretiti</a:t>
            </a:r>
            <a:r>
              <a:rPr lang="en-US" sz="2800" dirty="0"/>
              <a:t> </a:t>
            </a:r>
            <a:r>
              <a:rPr lang="en-US" sz="2800" dirty="0" err="1"/>
              <a:t>nacionalni</a:t>
            </a:r>
            <a:r>
              <a:rPr lang="en-US" sz="2800" dirty="0"/>
              <a:t> </a:t>
            </a:r>
            <a:r>
              <a:rPr lang="en-US" sz="2800" dirty="0" err="1"/>
              <a:t>dohodak</a:t>
            </a:r>
            <a:r>
              <a:rPr lang="sl-SI" sz="2800" dirty="0"/>
              <a:t>     sv</a:t>
            </a:r>
            <a:r>
              <a:rPr lang="en-US" sz="2800" dirty="0" err="1"/>
              <a:t>ojim</a:t>
            </a:r>
            <a:r>
              <a:rPr lang="en-US" sz="2800" dirty="0"/>
              <a:t> </a:t>
            </a:r>
            <a:r>
              <a:rPr lang="sl-SI" sz="2800" dirty="0"/>
              <a:t>ra</a:t>
            </a:r>
            <a:r>
              <a:rPr lang="en-US" sz="2800" dirty="0" err="1"/>
              <a:t>shodima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Dakle</a:t>
            </a:r>
            <a:r>
              <a:rPr lang="en-US" sz="2800" dirty="0"/>
              <a:t>, </a:t>
            </a:r>
            <a:r>
              <a:rPr lang="en-US" sz="2800" dirty="0" err="1"/>
              <a:t>postoje</a:t>
            </a:r>
            <a:r>
              <a:rPr lang="en-US" sz="2800" dirty="0"/>
              <a:t> i </a:t>
            </a:r>
            <a:r>
              <a:rPr lang="en-US" sz="2800" dirty="0" err="1"/>
              <a:t>pok</a:t>
            </a:r>
            <a:r>
              <a:rPr lang="sl-SI" sz="2800" dirty="0" smtClean="0"/>
              <a:t>uš</a:t>
            </a:r>
            <a:r>
              <a:rPr lang="en-US" sz="2800" dirty="0" err="1" smtClean="0"/>
              <a:t>aji</a:t>
            </a:r>
            <a:r>
              <a:rPr lang="en-US" sz="2800" dirty="0" smtClean="0"/>
              <a:t> </a:t>
            </a:r>
            <a:r>
              <a:rPr lang="en-US" sz="2800" dirty="0" err="1"/>
              <a:t>konkretnog</a:t>
            </a:r>
            <a:r>
              <a:rPr lang="en-US" sz="2800" dirty="0"/>
              <a:t> </a:t>
            </a:r>
            <a:r>
              <a:rPr lang="sr-Latn-ME" sz="2800" dirty="0" smtClean="0"/>
              <a:t>p</a:t>
            </a:r>
            <a:r>
              <a:rPr lang="en-US" sz="2800" dirty="0" err="1" smtClean="0"/>
              <a:t>rocentualnog</a:t>
            </a:r>
            <a:r>
              <a:rPr lang="en-US" sz="2800" dirty="0" smtClean="0"/>
              <a:t> </a:t>
            </a:r>
            <a:r>
              <a:rPr lang="en-US" sz="2800" dirty="0" err="1"/>
              <a:t>utvrd</a:t>
            </a:r>
            <a:r>
              <a:rPr lang="sl-SI" sz="2800" dirty="0"/>
              <a:t>j</a:t>
            </a:r>
            <a:r>
              <a:rPr lang="en-US" sz="2800" dirty="0" err="1"/>
              <a:t>ivanja</a:t>
            </a:r>
            <a:r>
              <a:rPr lang="en-US" sz="2800" dirty="0"/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	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26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2BE9-4D30-4843-8FA5-103CD05D77E2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D183-4C2A-4452-9F43-C387E3DC117F}" type="slidenum">
              <a:rPr lang="en-US"/>
              <a:pPr/>
              <a:t>7</a:t>
            </a:fld>
            <a:endParaRPr lang="en-US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</a:t>
            </a:r>
            <a:r>
              <a:rPr lang="sr-Latn-ME" sz="2800" dirty="0" smtClean="0"/>
              <a:t>đ</a:t>
            </a:r>
            <a:r>
              <a:rPr lang="en-US" sz="2800" dirty="0" err="1" smtClean="0"/>
              <a:t>utim</a:t>
            </a:r>
            <a:r>
              <a:rPr lang="en-US" sz="2800" dirty="0" smtClean="0"/>
              <a:t> </a:t>
            </a:r>
            <a:r>
              <a:rPr lang="en-US" sz="2800" dirty="0" err="1"/>
              <a:t>unutar</a:t>
            </a:r>
            <a:r>
              <a:rPr lang="en-US" sz="2800" dirty="0"/>
              <a:t> </a:t>
            </a:r>
            <a:r>
              <a:rPr lang="en-US" sz="2800" dirty="0" err="1"/>
              <a:t>ove</a:t>
            </a:r>
            <a:r>
              <a:rPr lang="en-US" sz="2800" dirty="0"/>
              <a:t> </a:t>
            </a:r>
            <a:r>
              <a:rPr lang="en-US" sz="2800" dirty="0" err="1"/>
              <a:t>grupe</a:t>
            </a:r>
            <a:r>
              <a:rPr lang="en-US" sz="2800" dirty="0"/>
              <a:t> </a:t>
            </a:r>
            <a:r>
              <a:rPr lang="en-US" sz="2800" dirty="0" err="1"/>
              <a:t>postoje</a:t>
            </a:r>
            <a:r>
              <a:rPr lang="en-US" sz="2800" dirty="0"/>
              <a:t>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 smtClean="0"/>
              <a:t>razli</a:t>
            </a:r>
            <a:r>
              <a:rPr lang="sr-Latn-ME" sz="2800" dirty="0" smtClean="0"/>
              <a:t>č</a:t>
            </a:r>
            <a:r>
              <a:rPr lang="en-US" sz="2800" dirty="0" err="1" smtClean="0"/>
              <a:t>ita</a:t>
            </a:r>
            <a:r>
              <a:rPr lang="en-US" sz="2800" dirty="0" smtClean="0"/>
              <a:t> </a:t>
            </a:r>
            <a:r>
              <a:rPr lang="en-US" sz="2800" dirty="0" err="1"/>
              <a:t>stava</a:t>
            </a:r>
            <a:r>
              <a:rPr lang="en-US" sz="2800" dirty="0"/>
              <a:t>. </a:t>
            </a:r>
            <a:endParaRPr lang="sr-Latn-ME" sz="2800" dirty="0" smtClean="0"/>
          </a:p>
          <a:p>
            <a:r>
              <a:rPr lang="en-US" sz="2800" dirty="0" err="1" smtClean="0"/>
              <a:t>Prvi</a:t>
            </a:r>
            <a:r>
              <a:rPr lang="en-US" sz="2800" dirty="0"/>
              <a:t>, da je </a:t>
            </a:r>
            <a:r>
              <a:rPr lang="en-US" sz="2800" dirty="0" err="1"/>
              <a:t>zadatak</a:t>
            </a:r>
            <a:r>
              <a:rPr lang="en-US" sz="2800" dirty="0"/>
              <a:t> </a:t>
            </a:r>
            <a:r>
              <a:rPr lang="en-US" sz="2800" dirty="0" err="1"/>
              <a:t>flnansija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ovom</a:t>
            </a:r>
            <a:r>
              <a:rPr lang="en-US" sz="2800" dirty="0"/>
              <a:t> </a:t>
            </a:r>
            <a:r>
              <a:rPr lang="en-US" sz="2800" dirty="0" err="1" smtClean="0"/>
              <a:t>podru</a:t>
            </a:r>
            <a:r>
              <a:rPr lang="sr-Latn-ME" sz="2800" dirty="0" smtClean="0"/>
              <a:t>č</a:t>
            </a:r>
            <a:r>
              <a:rPr lang="en-US" sz="2800" dirty="0" smtClean="0"/>
              <a:t>u </a:t>
            </a:r>
            <a:r>
              <a:rPr lang="en-US" sz="2800" dirty="0"/>
              <a:t>da </a:t>
            </a:r>
            <a:r>
              <a:rPr lang="en-US" sz="2800" dirty="0" err="1"/>
              <a:t>samo</a:t>
            </a:r>
            <a:r>
              <a:rPr lang="en-US" sz="2800" dirty="0"/>
              <a:t>  </a:t>
            </a:r>
            <a:r>
              <a:rPr lang="en-US" sz="2800" dirty="0" err="1"/>
              <a:t>objasni</a:t>
            </a:r>
            <a:r>
              <a:rPr lang="en-US" sz="2800" dirty="0"/>
              <a:t> </a:t>
            </a:r>
            <a:r>
              <a:rPr lang="en-US" sz="2800" dirty="0" err="1"/>
              <a:t>kakvih</a:t>
            </a:r>
            <a:r>
              <a:rPr lang="en-US" sz="2800" dirty="0"/>
              <a:t>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da </a:t>
            </a:r>
            <a:r>
              <a:rPr lang="en-US" sz="2800" dirty="0" err="1"/>
              <a:t>daje</a:t>
            </a:r>
            <a:r>
              <a:rPr lang="en-US" sz="2800" dirty="0"/>
              <a:t> </a:t>
            </a:r>
            <a:r>
              <a:rPr lang="en-US" sz="2800" dirty="0" err="1"/>
              <a:t>njihovu</a:t>
            </a:r>
            <a:r>
              <a:rPr lang="en-US" sz="2800" dirty="0"/>
              <a:t> </a:t>
            </a:r>
            <a:r>
              <a:rPr lang="en-US" sz="2800" dirty="0" err="1"/>
              <a:t>karakteristi</a:t>
            </a:r>
            <a:r>
              <a:rPr lang="sl-SI" sz="2800" dirty="0"/>
              <a:t>k</a:t>
            </a:r>
            <a:r>
              <a:rPr lang="en-US" sz="2800" dirty="0"/>
              <a:t>u i </a:t>
            </a:r>
            <a:r>
              <a:rPr lang="en-US" sz="2800" dirty="0" err="1" smtClean="0"/>
              <a:t>ni</a:t>
            </a:r>
            <a:r>
              <a:rPr lang="sr-Latn-ME" sz="2800" dirty="0" smtClean="0"/>
              <a:t>š</a:t>
            </a:r>
            <a:r>
              <a:rPr lang="en-US" sz="2800" dirty="0" smtClean="0"/>
              <a:t>ta vi</a:t>
            </a:r>
            <a:r>
              <a:rPr lang="sr-Latn-ME" sz="2800" dirty="0" smtClean="0"/>
              <a:t>š</a:t>
            </a:r>
            <a:r>
              <a:rPr lang="en-US" sz="2800" dirty="0" smtClean="0"/>
              <a:t>e </a:t>
            </a:r>
            <a:r>
              <a:rPr lang="en-US" sz="2800" dirty="0"/>
              <a:t>i, </a:t>
            </a:r>
            <a:r>
              <a:rPr lang="en-US" sz="2800" dirty="0" err="1"/>
              <a:t>drugi</a:t>
            </a:r>
            <a:r>
              <a:rPr lang="en-US" sz="2800" dirty="0"/>
              <a:t>, da </a:t>
            </a:r>
            <a:r>
              <a:rPr lang="en-US" sz="2800" dirty="0" err="1"/>
              <a:t>nauka</a:t>
            </a:r>
            <a:r>
              <a:rPr lang="en-US" sz="2800" dirty="0"/>
              <a:t> o </a:t>
            </a:r>
            <a:r>
              <a:rPr lang="en-US" sz="2800" dirty="0" err="1"/>
              <a:t>finansijama</a:t>
            </a:r>
            <a:r>
              <a:rPr lang="en-US" sz="2800" dirty="0"/>
              <a:t> </a:t>
            </a:r>
            <a:r>
              <a:rPr lang="en-US" sz="2800" dirty="0" err="1"/>
              <a:t>treba</a:t>
            </a:r>
            <a:r>
              <a:rPr lang="en-US" sz="2800" dirty="0"/>
              <a:t> da </a:t>
            </a:r>
            <a:r>
              <a:rPr lang="en-US" sz="2800" dirty="0" err="1"/>
              <a:t>objasni</a:t>
            </a:r>
            <a:r>
              <a:rPr lang="en-US" sz="2800" dirty="0"/>
              <a:t> ne </a:t>
            </a:r>
            <a:r>
              <a:rPr lang="en-US" sz="2800" dirty="0" err="1"/>
              <a:t>samo</a:t>
            </a:r>
            <a:r>
              <a:rPr lang="en-US" sz="2800" dirty="0"/>
              <a:t> </a:t>
            </a:r>
            <a:r>
              <a:rPr lang="en-US" sz="2800" dirty="0" err="1"/>
              <a:t>vrste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 smtClean="0"/>
              <a:t>ve</a:t>
            </a:r>
            <a:r>
              <a:rPr lang="sr-Latn-ME" sz="2800" dirty="0" smtClean="0"/>
              <a:t>ć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istovremeno</a:t>
            </a:r>
            <a:r>
              <a:rPr lang="en-US" sz="2800" dirty="0"/>
              <a:t> </a:t>
            </a:r>
            <a:r>
              <a:rPr lang="en-US" sz="2800" dirty="0" err="1" smtClean="0"/>
              <a:t>prou</a:t>
            </a:r>
            <a:r>
              <a:rPr lang="sr-Latn-ME" sz="2800" dirty="0" smtClean="0"/>
              <a:t>č</a:t>
            </a:r>
            <a:r>
              <a:rPr lang="en-US" sz="2800" dirty="0" err="1" smtClean="0"/>
              <a:t>ava</a:t>
            </a:r>
            <a:r>
              <a:rPr lang="en-US" sz="2800" dirty="0" smtClean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probleme</a:t>
            </a:r>
            <a:r>
              <a:rPr lang="en-US" sz="2800" dirty="0"/>
              <a:t>, </a:t>
            </a:r>
            <a:r>
              <a:rPr lang="en-US" sz="2800" dirty="0" err="1"/>
              <a:t>prikladnost</a:t>
            </a:r>
            <a:r>
              <a:rPr lang="en-US" sz="2800" dirty="0"/>
              <a:t> i </a:t>
            </a:r>
            <a:r>
              <a:rPr lang="en-US" sz="2800" dirty="0" err="1"/>
              <a:t>opravdanost</a:t>
            </a:r>
            <a:r>
              <a:rPr lang="en-US" sz="2800" dirty="0"/>
              <a:t> </a:t>
            </a:r>
            <a:r>
              <a:rPr lang="en-US" sz="2800" dirty="0" err="1"/>
              <a:t>pojedinih</a:t>
            </a:r>
            <a:r>
              <a:rPr lang="en-US" sz="2800" dirty="0"/>
              <a:t> </a:t>
            </a:r>
            <a:r>
              <a:rPr lang="en-US" sz="2800" dirty="0" err="1"/>
              <a:t>vrsta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. </a:t>
            </a:r>
            <a:endParaRPr lang="sr-Latn-ME" sz="2800" dirty="0" smtClean="0"/>
          </a:p>
          <a:p>
            <a:r>
              <a:rPr lang="en-US" sz="2800" dirty="0" smtClean="0"/>
              <a:t>Ta</a:t>
            </a:r>
            <a:r>
              <a:rPr lang="sl-SI" sz="2800" dirty="0"/>
              <a:t>kva</a:t>
            </a:r>
            <a:r>
              <a:rPr lang="en-US" sz="2800" dirty="0"/>
              <a:t> </a:t>
            </a:r>
            <a:r>
              <a:rPr lang="en-US" sz="2800" dirty="0" err="1"/>
              <a:t>koncepcija</a:t>
            </a:r>
            <a:r>
              <a:rPr lang="en-US" sz="2800" dirty="0"/>
              <a:t> 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savremeno</a:t>
            </a:r>
            <a:r>
              <a:rPr lang="en-US" sz="2800" dirty="0"/>
              <a:t> </a:t>
            </a:r>
            <a:r>
              <a:rPr lang="en-US" sz="2800" dirty="0" err="1"/>
              <a:t>shvatanje</a:t>
            </a:r>
            <a:r>
              <a:rPr lang="en-US" sz="2800" dirty="0"/>
              <a:t> </a:t>
            </a:r>
            <a:r>
              <a:rPr lang="en-US" sz="2800" dirty="0" err="1"/>
              <a:t>polazi</a:t>
            </a:r>
            <a:r>
              <a:rPr lang="sl-SI" sz="2800" dirty="0"/>
              <a:t> </a:t>
            </a:r>
            <a:r>
              <a:rPr lang="en-US" sz="2800" dirty="0"/>
              <a:t>od </a:t>
            </a:r>
            <a:r>
              <a:rPr lang="en-US" sz="2800" dirty="0" err="1"/>
              <a:t>funkciJe</a:t>
            </a:r>
            <a:r>
              <a:rPr lang="en-US" sz="2800" dirty="0"/>
              <a:t> i d</a:t>
            </a:r>
            <a:r>
              <a:rPr lang="sl-SI" sz="2800" dirty="0"/>
              <a:t>j</a:t>
            </a:r>
            <a:r>
              <a:rPr lang="en-US" sz="2800" dirty="0" err="1"/>
              <a:t>elovanja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u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99790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9A9C-4611-456C-A575-B37554859F2F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3EE2C-5CB6-4775-AEE1-0087ECAF5E9A}" type="slidenum">
              <a:rPr lang="en-US"/>
              <a:pPr/>
              <a:t>70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UZROCI RASTA JAVNIH RASHODA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Uzr</a:t>
            </a:r>
            <a:r>
              <a:rPr lang="sl-SI" sz="2400" dirty="0"/>
              <a:t>o</a:t>
            </a:r>
            <a:r>
              <a:rPr lang="en-US" sz="2400" dirty="0"/>
              <a:t>c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stainog</a:t>
            </a:r>
            <a:r>
              <a:rPr lang="en-US" sz="2400" dirty="0"/>
              <a:t> </a:t>
            </a:r>
            <a:r>
              <a:rPr lang="sr-Latn-ME" sz="2400" dirty="0" smtClean="0"/>
              <a:t>r</a:t>
            </a:r>
            <a:r>
              <a:rPr lang="en-US" sz="2400" dirty="0" err="1" smtClean="0"/>
              <a:t>ast</a:t>
            </a:r>
            <a:r>
              <a:rPr lang="sl-SI" sz="2400" dirty="0"/>
              <a:t>a</a:t>
            </a:r>
            <a:r>
              <a:rPr lang="en-US" sz="2400" dirty="0"/>
              <a:t> </a:t>
            </a:r>
            <a:r>
              <a:rPr lang="sl-SI" sz="2400" dirty="0"/>
              <a:t>j</a:t>
            </a:r>
            <a:r>
              <a:rPr lang="en-US" sz="2400" dirty="0" err="1"/>
              <a:t>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brojni</a:t>
            </a:r>
            <a:r>
              <a:rPr lang="en-US" sz="2400" dirty="0"/>
              <a:t> i </a:t>
            </a:r>
            <a:r>
              <a:rPr lang="en-US" sz="2400" dirty="0" err="1"/>
              <a:t>vrio</a:t>
            </a:r>
            <a:r>
              <a:rPr lang="en-US" sz="2400" dirty="0"/>
              <a:t> </a:t>
            </a:r>
            <a:r>
              <a:rPr lang="en-US" sz="2400" dirty="0" err="1"/>
              <a:t>raznovrsni</a:t>
            </a:r>
            <a:r>
              <a:rPr lang="en-US" sz="2400" dirty="0"/>
              <a:t>. U f</a:t>
            </a:r>
            <a:r>
              <a:rPr lang="sl-SI" sz="2400" dirty="0"/>
              <a:t>in</a:t>
            </a:r>
            <a:r>
              <a:rPr lang="en-US" sz="2400" dirty="0" err="1"/>
              <a:t>ansijskoj</a:t>
            </a:r>
            <a:r>
              <a:rPr lang="en-US" sz="2400" i="1" dirty="0"/>
              <a:t> </a:t>
            </a:r>
            <a:r>
              <a:rPr lang="en-US" sz="2400" dirty="0" err="1"/>
              <a:t>teoriji</a:t>
            </a:r>
            <a:r>
              <a:rPr lang="en-US" sz="2400" dirty="0"/>
              <a:t> </a:t>
            </a:r>
            <a:r>
              <a:rPr lang="en-US" sz="2400" dirty="0" err="1"/>
              <a:t>postoje</a:t>
            </a:r>
            <a:r>
              <a:rPr lang="en-US" sz="2400" dirty="0"/>
              <a:t> </a:t>
            </a:r>
            <a:r>
              <a:rPr lang="en-US" sz="2400" dirty="0" err="1"/>
              <a:t>nastojanja</a:t>
            </a:r>
            <a:r>
              <a:rPr lang="en-US" sz="2400" dirty="0"/>
              <a:t> </a:t>
            </a:r>
            <a:r>
              <a:rPr lang="sl-SI" sz="2400" dirty="0"/>
              <a:t>da </a:t>
            </a:r>
            <a:r>
              <a:rPr lang="en-US" sz="2400" dirty="0"/>
              <a:t>se </a:t>
            </a:r>
            <a:r>
              <a:rPr lang="en-US" sz="2400" dirty="0" err="1"/>
              <a:t>oni</a:t>
            </a:r>
            <a:r>
              <a:rPr lang="en-US" sz="2400" dirty="0"/>
              <a:t> </a:t>
            </a:r>
            <a:r>
              <a:rPr lang="en-US" sz="2400" dirty="0" err="1" smtClean="0"/>
              <a:t>grupi</a:t>
            </a:r>
            <a:r>
              <a:rPr lang="sl-SI" sz="2400" dirty="0"/>
              <a:t>š</a:t>
            </a:r>
            <a:r>
              <a:rPr lang="en-US" sz="2400" dirty="0" smtClean="0"/>
              <a:t>u </a:t>
            </a:r>
            <a:r>
              <a:rPr lang="en-US" sz="2400" dirty="0"/>
              <a:t>u </a:t>
            </a:r>
            <a:r>
              <a:rPr lang="en-US" sz="2400" dirty="0" err="1"/>
              <a:t>odred</a:t>
            </a:r>
            <a:r>
              <a:rPr lang="sl-SI" sz="2400" dirty="0"/>
              <a:t>j</a:t>
            </a:r>
            <a:r>
              <a:rPr lang="en-US" sz="2400" dirty="0" err="1"/>
              <a:t>ene</a:t>
            </a:r>
            <a:r>
              <a:rPr lang="en-US" sz="2400" dirty="0"/>
              <a:t> </a:t>
            </a:r>
            <a:r>
              <a:rPr lang="en-US" sz="2400" dirty="0" err="1"/>
              <a:t>osnovne</a:t>
            </a:r>
            <a:r>
              <a:rPr lang="en-US" sz="2400" dirty="0"/>
              <a:t> </a:t>
            </a:r>
            <a:r>
              <a:rPr lang="en-US" sz="2400" dirty="0" err="1"/>
              <a:t>tipove</a:t>
            </a:r>
            <a:r>
              <a:rPr lang="en-US" sz="2400" dirty="0" smtClean="0"/>
              <a:t>.</a:t>
            </a:r>
            <a:endParaRPr lang="sr-Latn-ME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francuskom</a:t>
            </a:r>
            <a:r>
              <a:rPr lang="en-US" sz="2400" dirty="0"/>
              <a:t> </a:t>
            </a:r>
            <a:r>
              <a:rPr lang="en-US" sz="2400" dirty="0" err="1"/>
              <a:t>teoreti</a:t>
            </a:r>
            <a:r>
              <a:rPr lang="sl-SI" sz="2400" dirty="0"/>
              <a:t>c</a:t>
            </a:r>
            <a:r>
              <a:rPr lang="en-US" sz="2400" dirty="0" err="1"/>
              <a:t>aru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finansija</a:t>
            </a:r>
            <a:r>
              <a:rPr lang="en-US" sz="2400" dirty="0"/>
              <a:t>, </a:t>
            </a:r>
            <a:r>
              <a:rPr lang="en-US" sz="2400" dirty="0" err="1"/>
              <a:t>Gastonu</a:t>
            </a:r>
            <a:r>
              <a:rPr lang="en-US" sz="2400" dirty="0"/>
              <a:t> </a:t>
            </a:r>
            <a:r>
              <a:rPr lang="en-US" sz="2400" dirty="0" err="1"/>
              <a:t>Jezu</a:t>
            </a:r>
            <a:r>
              <a:rPr lang="en-US" sz="2400" dirty="0"/>
              <a:t> (</a:t>
            </a:r>
            <a:r>
              <a:rPr lang="en-US" sz="2400" dirty="0" err="1"/>
              <a:t>Yez</a:t>
            </a:r>
            <a:r>
              <a:rPr lang="en-US" sz="2400" dirty="0"/>
              <a:t>), </a:t>
            </a:r>
            <a:r>
              <a:rPr lang="en-US" sz="2400" dirty="0" err="1"/>
              <a:t>koji</a:t>
            </a:r>
            <a:r>
              <a:rPr lang="en-US" sz="2400" dirty="0"/>
              <a:t> je </a:t>
            </a:r>
            <a:r>
              <a:rPr lang="en-US" sz="2400" dirty="0" err="1"/>
              <a:t>dao</a:t>
            </a:r>
            <a:r>
              <a:rPr lang="en-US" sz="2400" dirty="0"/>
              <a:t> do </a:t>
            </a:r>
            <a:r>
              <a:rPr lang="en-US" sz="2400" dirty="0" err="1"/>
              <a:t>sada</a:t>
            </a:r>
            <a:r>
              <a:rPr lang="en-US" sz="2400" dirty="0"/>
              <a:t> </a:t>
            </a:r>
            <a:r>
              <a:rPr lang="en-US" sz="2400" dirty="0" err="1"/>
              <a:t>najbolji</a:t>
            </a:r>
            <a:r>
              <a:rPr lang="en-US" sz="2400" dirty="0"/>
              <a:t> </a:t>
            </a:r>
            <a:r>
              <a:rPr lang="en-US" sz="2400" dirty="0" err="1"/>
              <a:t>sistematski</a:t>
            </a:r>
            <a:r>
              <a:rPr lang="en-US" sz="2400" dirty="0"/>
              <a:t> </a:t>
            </a:r>
            <a:r>
              <a:rPr lang="en-US" sz="2400" dirty="0" err="1"/>
              <a:t>pregled</a:t>
            </a:r>
            <a:r>
              <a:rPr lang="en-US" sz="2400" dirty="0"/>
              <a:t> </a:t>
            </a:r>
            <a:r>
              <a:rPr lang="en-US" sz="2400" dirty="0" err="1"/>
              <a:t>ovih</a:t>
            </a:r>
            <a:r>
              <a:rPr lang="en-US" sz="2400" dirty="0"/>
              <a:t> </a:t>
            </a:r>
            <a:r>
              <a:rPr lang="en-US" sz="2400" dirty="0" err="1"/>
              <a:t>uzroka</a:t>
            </a:r>
            <a:r>
              <a:rPr lang="en-US" sz="2400" dirty="0"/>
              <a:t>, </a:t>
            </a: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uzroci</a:t>
            </a:r>
            <a:r>
              <a:rPr lang="en-US" sz="2400" dirty="0"/>
              <a:t> rest</a:t>
            </a:r>
            <a:r>
              <a:rPr lang="sl-SI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se </a:t>
            </a:r>
            <a:r>
              <a:rPr lang="en-US" sz="2400" dirty="0" err="1"/>
              <a:t>klasifikovati</a:t>
            </a:r>
            <a:r>
              <a:rPr lang="en-US" sz="2400" dirty="0"/>
              <a:t> u </a:t>
            </a:r>
            <a:r>
              <a:rPr lang="en-US" sz="2400" dirty="0" smtClean="0"/>
              <a:t>dv</a:t>
            </a:r>
            <a:r>
              <a:rPr lang="sr-Latn-ME" sz="2400" dirty="0" smtClean="0"/>
              <a:t>ij</a:t>
            </a:r>
            <a:r>
              <a:rPr lang="en-US" sz="2400" dirty="0" smtClean="0"/>
              <a:t>e </a:t>
            </a:r>
            <a:r>
              <a:rPr lang="en-US" sz="2400" dirty="0" err="1"/>
              <a:t>osnovne</a:t>
            </a:r>
            <a:r>
              <a:rPr lang="en-US" sz="2400" dirty="0"/>
              <a:t> grope:	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/>
              <a:t>a) </a:t>
            </a:r>
            <a:r>
              <a:rPr lang="en-US" sz="2400" dirty="0" err="1"/>
              <a:t>Prividni</a:t>
            </a:r>
            <a:r>
              <a:rPr lang="en-US" sz="2400" dirty="0"/>
              <a:t> </a:t>
            </a:r>
            <a:r>
              <a:rPr lang="en-US" sz="2400" dirty="0" smtClean="0"/>
              <a:t>i</a:t>
            </a:r>
            <a:r>
              <a:rPr lang="sr-Latn-ME" sz="2400" dirty="0" smtClean="0"/>
              <a:t>l</a:t>
            </a:r>
            <a:r>
              <a:rPr lang="en-US" sz="2400" dirty="0" smtClean="0"/>
              <a:t>i </a:t>
            </a:r>
            <a:r>
              <a:rPr lang="en-US" sz="2400" dirty="0" err="1"/>
              <a:t>fiktivni</a:t>
            </a:r>
            <a:r>
              <a:rPr lang="en-US" sz="2400" dirty="0"/>
              <a:t> </a:t>
            </a:r>
            <a:r>
              <a:rPr lang="en-US" sz="2400" dirty="0" err="1"/>
              <a:t>uzroci</a:t>
            </a:r>
            <a:r>
              <a:rPr lang="en-US" sz="2400" dirty="0"/>
              <a:t>,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/>
              <a:t>b) </a:t>
            </a:r>
            <a:r>
              <a:rPr lang="sl-SI" sz="2400" dirty="0"/>
              <a:t>s</a:t>
            </a:r>
            <a:r>
              <a:rPr lang="en-US" sz="2400" dirty="0" err="1"/>
              <a:t>tvarni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 smtClean="0"/>
              <a:t>su</a:t>
            </a:r>
            <a:r>
              <a:rPr lang="sl-SI" sz="2400" dirty="0"/>
              <a:t>š</a:t>
            </a:r>
            <a:r>
              <a:rPr lang="en-US" sz="2400" dirty="0" err="1" smtClean="0"/>
              <a:t>tinski</a:t>
            </a:r>
            <a:r>
              <a:rPr lang="en-US" sz="2400" dirty="0" smtClean="0"/>
              <a:t> </a:t>
            </a:r>
            <a:r>
              <a:rPr lang="en-US" sz="2400" dirty="0" err="1"/>
              <a:t>uzroci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Razmotri</a:t>
            </a:r>
            <a:r>
              <a:rPr lang="sl-SI" sz="2400" dirty="0"/>
              <a:t>ć</a:t>
            </a:r>
            <a:r>
              <a:rPr lang="en-US" sz="2400" dirty="0" err="1" smtClean="0"/>
              <a:t>emo</a:t>
            </a:r>
            <a:r>
              <a:rPr lang="en-US" sz="2400" dirty="0" smtClean="0"/>
              <a:t>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dirty="0" err="1"/>
              <a:t>specifiirnosti</a:t>
            </a:r>
            <a:r>
              <a:rPr lang="en-US" sz="2400" dirty="0"/>
              <a:t> </a:t>
            </a:r>
            <a:r>
              <a:rPr lang="en-US" sz="2400" dirty="0" err="1"/>
              <a:t>odvojeno</a:t>
            </a:r>
            <a:r>
              <a:rPr lang="en-US" sz="2400" dirty="0"/>
              <a:t> </a:t>
            </a:r>
            <a:r>
              <a:rPr lang="en-US" sz="2400" dirty="0" err="1"/>
              <a:t>ove</a:t>
            </a:r>
            <a:r>
              <a:rPr lang="en-US" sz="2400" dirty="0"/>
              <a:t> </a:t>
            </a:r>
            <a:r>
              <a:rPr lang="en-US" sz="2400" dirty="0" err="1"/>
              <a:t>osnovne</a:t>
            </a:r>
            <a:r>
              <a:rPr lang="en-US" sz="2400" dirty="0"/>
              <a:t> </a:t>
            </a:r>
            <a:r>
              <a:rPr lang="en-US" sz="2400" dirty="0" err="1"/>
              <a:t>uzroke</a:t>
            </a:r>
            <a:r>
              <a:rPr lang="en-US" sz="2400" dirty="0"/>
              <a:t> </a:t>
            </a:r>
            <a:r>
              <a:rPr lang="en-US" sz="2400" dirty="0" err="1"/>
              <a:t>rasta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u </a:t>
            </a:r>
            <a:r>
              <a:rPr lang="en-US" sz="2400" dirty="0" err="1"/>
              <a:t>savremenoj</a:t>
            </a:r>
            <a:r>
              <a:rPr lang="en-US" sz="2400" dirty="0"/>
              <a:t> t</a:t>
            </a:r>
            <a:r>
              <a:rPr lang="sl-SI" sz="2400" dirty="0"/>
              <a:t>e</a:t>
            </a:r>
            <a:r>
              <a:rPr lang="en-US" sz="2400" dirty="0" err="1"/>
              <a:t>oriji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6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8DA3-4E90-4CF2-A334-ABA777AF7E35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9D6B-921A-408B-B5C1-66C39AB247F6}" type="slidenum">
              <a:rPr lang="en-US"/>
              <a:pPr/>
              <a:t>71</a:t>
            </a:fld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Latn-ME" sz="2000" b="1" dirty="0" smtClean="0"/>
              <a:t>a)</a:t>
            </a:r>
            <a:r>
              <a:rPr lang="en-US" sz="2000" b="1" dirty="0" smtClean="0"/>
              <a:t> </a:t>
            </a:r>
            <a:r>
              <a:rPr lang="en-US" sz="2000" b="1" dirty="0"/>
              <a:t>PRIVIDNI UZROCI RASTA JAVNI</a:t>
            </a:r>
            <a:r>
              <a:rPr lang="sl-SI" sz="2000" b="1" dirty="0"/>
              <a:t>H</a:t>
            </a:r>
            <a:r>
              <a:rPr lang="en-US" sz="2000" b="1" dirty="0"/>
              <a:t> RASHODA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Prividni</a:t>
            </a:r>
            <a:r>
              <a:rPr lang="en-US" sz="2400" dirty="0"/>
              <a:t> </a:t>
            </a:r>
            <a:r>
              <a:rPr lang="en-US" sz="2400" dirty="0" err="1"/>
              <a:t>uzroci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oni</a:t>
            </a:r>
            <a:r>
              <a:rPr lang="en-US" sz="2400" dirty="0"/>
              <a:t>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stalnom</a:t>
            </a:r>
            <a:r>
              <a:rPr lang="en-US" sz="2400" dirty="0"/>
              <a:t> </a:t>
            </a:r>
            <a:r>
              <a:rPr lang="en-US" sz="2400" dirty="0" err="1"/>
              <a:t>rastu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stoji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protivt</a:t>
            </a:r>
            <a:r>
              <a:rPr lang="sl-SI" sz="2400" dirty="0" smtClean="0"/>
              <a:t>eža</a:t>
            </a:r>
            <a:r>
              <a:rPr lang="en-US" sz="2400" dirty="0" smtClean="0"/>
              <a:t> </a:t>
            </a:r>
            <a:r>
              <a:rPr lang="en-US" sz="2400" dirty="0" err="1"/>
              <a:t>sta</a:t>
            </a:r>
            <a:r>
              <a:rPr lang="sl-SI" sz="2400" dirty="0"/>
              <a:t>ln</a:t>
            </a:r>
            <a:r>
              <a:rPr lang="en-US" sz="2400" dirty="0"/>
              <a:t>i r</a:t>
            </a:r>
            <a:r>
              <a:rPr lang="sl-SI" sz="2400" dirty="0"/>
              <a:t>a</a:t>
            </a:r>
            <a:r>
              <a:rPr lang="en-US" sz="2400" dirty="0" err="1"/>
              <a:t>st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prihoda</a:t>
            </a:r>
            <a:r>
              <a:rPr lang="en-US" sz="2400" dirty="0"/>
              <a:t>, </a:t>
            </a:r>
            <a:r>
              <a:rPr lang="en-US" sz="2400" dirty="0" err="1"/>
              <a:t>tako</a:t>
            </a:r>
            <a:r>
              <a:rPr lang="en-US" sz="2400" dirty="0"/>
              <a:t> da ne </a:t>
            </a:r>
            <a:r>
              <a:rPr lang="en-US" sz="2400" dirty="0" err="1"/>
              <a:t>dolazi</a:t>
            </a:r>
            <a:r>
              <a:rPr lang="en-US" sz="2400" dirty="0"/>
              <a:t> do </a:t>
            </a:r>
            <a:r>
              <a:rPr lang="en-US" sz="2400" dirty="0" err="1" smtClean="0"/>
              <a:t>ve</a:t>
            </a:r>
            <a:r>
              <a:rPr lang="sl-SI" sz="2400" dirty="0"/>
              <a:t>ć</a:t>
            </a:r>
            <a:r>
              <a:rPr lang="en-US" sz="2400" dirty="0" err="1" smtClean="0"/>
              <a:t>eg</a:t>
            </a:r>
            <a:r>
              <a:rPr lang="en-US" sz="2400" dirty="0" smtClean="0"/>
              <a:t> </a:t>
            </a:r>
            <a:r>
              <a:rPr lang="en-US" sz="2400" dirty="0" err="1"/>
              <a:t>pritiska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poreske</a:t>
            </a:r>
            <a:r>
              <a:rPr lang="en-US" sz="2400" dirty="0"/>
              <a:t> </a:t>
            </a:r>
            <a:r>
              <a:rPr lang="en-US" sz="2400" dirty="0" err="1"/>
              <a:t>obveznike</a:t>
            </a:r>
            <a:r>
              <a:rPr lang="en-US" sz="2400" dirty="0"/>
              <a:t>. </a:t>
            </a:r>
            <a:endParaRPr lang="sr-Latn-ME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Odnos</a:t>
            </a:r>
            <a:r>
              <a:rPr lang="en-US" sz="2400" dirty="0" smtClean="0"/>
              <a:t> </a:t>
            </a:r>
            <a:r>
              <a:rPr lang="en-US" sz="2400" dirty="0" err="1" smtClean="0"/>
              <a:t>izme</a:t>
            </a:r>
            <a:r>
              <a:rPr lang="sr-Latn-ME" sz="2400" dirty="0" smtClean="0"/>
              <a:t>đ</a:t>
            </a:r>
            <a:r>
              <a:rPr lang="en-US" sz="2400" dirty="0" smtClean="0"/>
              <a:t>u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i </a:t>
            </a:r>
            <a:r>
              <a:rPr lang="en-US" sz="2400" dirty="0" err="1"/>
              <a:t>prihoda</a:t>
            </a:r>
            <a:r>
              <a:rPr lang="en-US" sz="2400" dirty="0"/>
              <a:t> </a:t>
            </a:r>
            <a:r>
              <a:rPr lang="en-US" sz="2400" dirty="0" err="1"/>
              <a:t>ostaje</a:t>
            </a:r>
            <a:r>
              <a:rPr lang="en-US" sz="2400" dirty="0"/>
              <a:t> </a:t>
            </a:r>
            <a:r>
              <a:rPr lang="en-US" sz="2400" dirty="0" err="1"/>
              <a:t>isti</a:t>
            </a:r>
            <a:r>
              <a:rPr lang="en-US" sz="2400" dirty="0"/>
              <a:t>, </a:t>
            </a:r>
            <a:r>
              <a:rPr lang="en-US" sz="2400" dirty="0" err="1"/>
              <a:t>dok</a:t>
            </a:r>
            <a:r>
              <a:rPr lang="en-US" sz="2400" dirty="0"/>
              <a:t> </a:t>
            </a:r>
            <a:r>
              <a:rPr lang="en-US" sz="2400" dirty="0" err="1"/>
              <a:t>visina</a:t>
            </a:r>
            <a:r>
              <a:rPr lang="en-US" sz="2400" dirty="0"/>
              <a:t> </a:t>
            </a:r>
            <a:r>
              <a:rPr lang="en-US" sz="2400" dirty="0" smtClean="0"/>
              <a:t>li</a:t>
            </a:r>
            <a:r>
              <a:rPr lang="sl-SI" sz="2400" dirty="0"/>
              <a:t>č</a:t>
            </a:r>
            <a:r>
              <a:rPr lang="en-US" sz="2400" dirty="0" smtClean="0"/>
              <a:t>ne </a:t>
            </a:r>
            <a:r>
              <a:rPr lang="en-US" sz="2400" dirty="0" err="1" smtClean="0"/>
              <a:t>potro</a:t>
            </a:r>
            <a:r>
              <a:rPr lang="sl-SI" sz="2400" dirty="0"/>
              <a:t>š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/>
              <a:t>nije</a:t>
            </a:r>
            <a:r>
              <a:rPr lang="en-US" sz="2400" dirty="0"/>
              <a:t> o</a:t>
            </a:r>
            <a:r>
              <a:rPr lang="sl-SI" sz="2400" dirty="0"/>
              <a:t>g</a:t>
            </a:r>
            <a:r>
              <a:rPr lang="en-US" sz="2400" dirty="0" smtClean="0"/>
              <a:t>rani</a:t>
            </a:r>
            <a:r>
              <a:rPr lang="sl-SI" sz="2400" dirty="0"/>
              <a:t>č</a:t>
            </a:r>
            <a:r>
              <a:rPr lang="en-US" sz="2400" dirty="0" err="1" smtClean="0"/>
              <a:t>ena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korist</a:t>
            </a:r>
            <a:r>
              <a:rPr lang="en-US" sz="2400" dirty="0"/>
              <a:t> </a:t>
            </a:r>
            <a:r>
              <a:rPr lang="en-US" sz="2400" dirty="0" smtClean="0"/>
              <a:t>op</a:t>
            </a:r>
            <a:r>
              <a:rPr lang="sl-SI" sz="2400" dirty="0"/>
              <a:t>š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potro</a:t>
            </a:r>
            <a:r>
              <a:rPr lang="sl-SI" sz="2400" dirty="0"/>
              <a:t>š</a:t>
            </a:r>
            <a:r>
              <a:rPr lang="en-US" sz="2400" dirty="0" err="1" smtClean="0"/>
              <a:t>nje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S</a:t>
            </a:r>
            <a:r>
              <a:rPr lang="sl-SI" sz="2400" dirty="0"/>
              <a:t>tv</a:t>
            </a:r>
            <a:r>
              <a:rPr lang="en-US" sz="2400" dirty="0"/>
              <a:t>a</a:t>
            </a:r>
            <a:r>
              <a:rPr lang="sl-SI" sz="2400" dirty="0"/>
              <a:t>rn</a:t>
            </a:r>
            <a:r>
              <a:rPr lang="en-US" sz="2400" dirty="0"/>
              <a:t>i </a:t>
            </a:r>
            <a:r>
              <a:rPr lang="en-US" sz="2400" dirty="0" err="1"/>
              <a:t>apsolu</a:t>
            </a:r>
            <a:r>
              <a:rPr lang="sl-SI" sz="2400" dirty="0"/>
              <a:t>tn</a:t>
            </a:r>
            <a:r>
              <a:rPr lang="en-US" sz="2400" dirty="0"/>
              <a:t>i </a:t>
            </a:r>
            <a:r>
              <a:rPr lang="en-US" sz="2400" dirty="0" err="1"/>
              <a:t>porast</a:t>
            </a:r>
            <a:r>
              <a:rPr lang="en-US" sz="2400" dirty="0"/>
              <a:t> je </a:t>
            </a:r>
            <a:r>
              <a:rPr lang="en-US" sz="2400" dirty="0" err="1"/>
              <a:t>takav</a:t>
            </a:r>
            <a:r>
              <a:rPr lang="en-US" sz="2400" dirty="0"/>
              <a:t> </a:t>
            </a:r>
            <a:r>
              <a:rPr lang="sl-SI" sz="2400" dirty="0"/>
              <a:t>r</a:t>
            </a:r>
            <a:r>
              <a:rPr lang="en-US" sz="2400" dirty="0" err="1"/>
              <a:t>ast</a:t>
            </a:r>
            <a:r>
              <a:rPr lang="en-US" sz="2400" dirty="0"/>
              <a:t> u </a:t>
            </a:r>
            <a:r>
              <a:rPr lang="en-US" sz="2400" dirty="0" err="1"/>
              <a:t>kojem</a:t>
            </a:r>
            <a:r>
              <a:rPr lang="en-US" sz="2400" dirty="0"/>
              <a:t> </a:t>
            </a:r>
            <a:r>
              <a:rPr lang="en-US" sz="2400" dirty="0" err="1"/>
              <a:t>dolazi</a:t>
            </a:r>
            <a:r>
              <a:rPr lang="en-US" sz="2400" dirty="0"/>
              <a:t> do </a:t>
            </a:r>
            <a:r>
              <a:rPr lang="en-US" sz="2400" dirty="0" err="1"/>
              <a:t>stvarnog</a:t>
            </a:r>
            <a:r>
              <a:rPr lang="en-US" sz="2400" dirty="0"/>
              <a:t> </a:t>
            </a:r>
            <a:r>
              <a:rPr lang="en-US" sz="2400" dirty="0" err="1" smtClean="0"/>
              <a:t>pove</a:t>
            </a:r>
            <a:r>
              <a:rPr lang="sl-SI" sz="2400" dirty="0"/>
              <a:t>ć</a:t>
            </a:r>
            <a:r>
              <a:rPr lang="en-US" sz="2400" dirty="0" err="1" smtClean="0"/>
              <a:t>anjn</a:t>
            </a:r>
            <a:r>
              <a:rPr lang="en-US" sz="2400" dirty="0" smtClean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, </a:t>
            </a:r>
            <a:r>
              <a:rPr lang="en-US" sz="2400" dirty="0" err="1"/>
              <a:t>bez</a:t>
            </a:r>
            <a:r>
              <a:rPr lang="en-US" sz="2400" dirty="0"/>
              <a:t> </a:t>
            </a:r>
            <a:r>
              <a:rPr lang="en-US" sz="2400" dirty="0" err="1"/>
              <a:t>obzira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kretanje</a:t>
            </a:r>
            <a:r>
              <a:rPr lang="en-US" sz="2400" dirty="0"/>
              <a:t> i </a:t>
            </a:r>
            <a:r>
              <a:rPr lang="en-US" sz="2400" dirty="0" err="1" smtClean="0"/>
              <a:t>pona</a:t>
            </a:r>
            <a:r>
              <a:rPr lang="sl-SI" sz="2400" dirty="0"/>
              <a:t>š</a:t>
            </a:r>
            <a:r>
              <a:rPr lang="en-US" sz="2400" dirty="0" err="1" smtClean="0"/>
              <a:t>anje</a:t>
            </a:r>
            <a:r>
              <a:rPr lang="en-US" sz="2400" dirty="0" smtClean="0"/>
              <a:t> </a:t>
            </a:r>
            <a:r>
              <a:rPr lang="en-US" sz="2400" dirty="0" err="1"/>
              <a:t>izvora</a:t>
            </a:r>
            <a:r>
              <a:rPr lang="en-US" sz="2400" dirty="0"/>
              <a:t> (</a:t>
            </a:r>
            <a:r>
              <a:rPr lang="en-US" sz="2400" dirty="0" err="1"/>
              <a:t>prihoda</a:t>
            </a:r>
            <a:r>
              <a:rPr lang="en-US" sz="2400" dirty="0"/>
              <a:t>),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porasta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u </a:t>
            </a:r>
            <a:r>
              <a:rPr lang="en-US" sz="2400" dirty="0" err="1"/>
              <a:t>odnosu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porast</a:t>
            </a:r>
            <a:r>
              <a:rPr lang="en-US" sz="2400" dirty="0"/>
              <a:t> </a:t>
            </a:r>
            <a:r>
              <a:rPr lang="en-US" sz="2400" dirty="0" err="1"/>
              <a:t>nacionalnog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, a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porast</a:t>
            </a:r>
            <a:r>
              <a:rPr lang="en-US" sz="2400" dirty="0"/>
              <a:t> </a:t>
            </a:r>
            <a:r>
              <a:rPr lang="en-US" sz="2400" dirty="0" smtClean="0"/>
              <a:t>u</a:t>
            </a:r>
            <a:r>
              <a:rPr lang="sl-SI" sz="2400" dirty="0"/>
              <a:t>č</a:t>
            </a:r>
            <a:r>
              <a:rPr lang="en-US" sz="2400" dirty="0" smtClean="0"/>
              <a:t>e</a:t>
            </a:r>
            <a:r>
              <a:rPr lang="sl-SI" sz="2400" dirty="0" smtClean="0"/>
              <a:t>šć</a:t>
            </a:r>
            <a:r>
              <a:rPr lang="en-US" sz="2400" dirty="0" smtClean="0"/>
              <a:t>a </a:t>
            </a:r>
            <a:r>
              <a:rPr lang="en-US" sz="2400" dirty="0" err="1"/>
              <a:t>rashoda</a:t>
            </a:r>
            <a:r>
              <a:rPr lang="en-US" sz="2400" dirty="0"/>
              <a:t> u </a:t>
            </a:r>
            <a:r>
              <a:rPr lang="en-US" sz="2400" dirty="0" err="1"/>
              <a:t>nacionalnom</a:t>
            </a:r>
            <a:r>
              <a:rPr lang="en-US" sz="2400" dirty="0"/>
              <a:t> </a:t>
            </a:r>
            <a:r>
              <a:rPr lang="en-US" sz="2400" dirty="0" err="1" smtClean="0"/>
              <a:t>dohotku</a:t>
            </a:r>
            <a:r>
              <a:rPr lang="en-US" sz="2400" dirty="0" smtClean="0"/>
              <a:t>.</a:t>
            </a:r>
            <a:endParaRPr lang="sr-Latn-ME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U </a:t>
            </a:r>
            <a:r>
              <a:rPr lang="en-US" sz="2400" dirty="0" err="1"/>
              <a:t>prvidne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sl-SI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fiktivne</a:t>
            </a:r>
            <a:r>
              <a:rPr lang="en-US" sz="2400" dirty="0"/>
              <a:t> </a:t>
            </a:r>
            <a:r>
              <a:rPr lang="en-US" sz="2400" dirty="0" err="1"/>
              <a:t>uzroke</a:t>
            </a:r>
            <a:r>
              <a:rPr lang="en-US" sz="2400" dirty="0"/>
              <a:t> J</a:t>
            </a:r>
            <a:r>
              <a:rPr lang="sl-SI" sz="2400" dirty="0"/>
              <a:t>e</a:t>
            </a:r>
            <a:r>
              <a:rPr lang="en-US" sz="2400" dirty="0" err="1"/>
              <a:t>ze</a:t>
            </a:r>
            <a:r>
              <a:rPr lang="en-US" sz="2400" dirty="0"/>
              <a:t> </a:t>
            </a:r>
            <a:r>
              <a:rPr lang="en-US" sz="2400" dirty="0" err="1"/>
              <a:t>navodi</a:t>
            </a:r>
            <a:r>
              <a:rPr lang="en-US" sz="24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/>
              <a:t>smanjenje</a:t>
            </a:r>
            <a:r>
              <a:rPr lang="en-US" sz="2400" dirty="0"/>
              <a:t> </a:t>
            </a:r>
            <a:r>
              <a:rPr lang="en-US" sz="2400" dirty="0" err="1"/>
              <a:t>kupovne</a:t>
            </a:r>
            <a:r>
              <a:rPr lang="en-US" sz="2400" dirty="0"/>
              <a:t> </a:t>
            </a:r>
            <a:r>
              <a:rPr lang="en-US" sz="2400" dirty="0" err="1"/>
              <a:t>snage</a:t>
            </a:r>
            <a:r>
              <a:rPr lang="en-US" sz="2400" dirty="0"/>
              <a:t> </a:t>
            </a:r>
            <a:r>
              <a:rPr lang="en-US" sz="2400" dirty="0" err="1"/>
              <a:t>novca</a:t>
            </a:r>
            <a:r>
              <a:rPr lang="en-US" sz="2400" dirty="0"/>
              <a:t>;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prom</a:t>
            </a:r>
            <a:r>
              <a:rPr lang="sr-Latn-ME" sz="2400" dirty="0" smtClean="0"/>
              <a:t>j</a:t>
            </a:r>
            <a:r>
              <a:rPr lang="en-US" sz="2400" dirty="0" err="1" smtClean="0"/>
              <a:t>ene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tehnici</a:t>
            </a:r>
            <a:r>
              <a:rPr lang="en-US" sz="2400" dirty="0"/>
              <a:t> </a:t>
            </a:r>
            <a:r>
              <a:rPr lang="en-US" sz="2400" dirty="0" err="1"/>
              <a:t>izrade</a:t>
            </a:r>
            <a:r>
              <a:rPr lang="en-US" sz="2400" dirty="0"/>
              <a:t> </a:t>
            </a:r>
            <a:r>
              <a:rPr lang="en-US" sz="2400" dirty="0" smtClean="0"/>
              <a:t>bud</a:t>
            </a:r>
            <a:r>
              <a:rPr lang="sl-SI" sz="2400" dirty="0"/>
              <a:t>ž</a:t>
            </a:r>
            <a:r>
              <a:rPr lang="en-US" sz="2400" dirty="0" smtClean="0"/>
              <a:t>eta</a:t>
            </a:r>
            <a:r>
              <a:rPr lang="en-US" sz="2400" dirty="0"/>
              <a:t>, 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2400" dirty="0"/>
              <a:t>  	 - </a:t>
            </a:r>
            <a:r>
              <a:rPr lang="en-US" sz="2400" dirty="0"/>
              <a:t> </a:t>
            </a:r>
            <a:r>
              <a:rPr lang="en-US" sz="2400" dirty="0" err="1" smtClean="0"/>
              <a:t>pove</a:t>
            </a:r>
            <a:r>
              <a:rPr lang="sl-SI" sz="2400" dirty="0"/>
              <a:t>ć</a:t>
            </a:r>
            <a:r>
              <a:rPr lang="en-US" sz="2400" dirty="0" err="1" smtClean="0"/>
              <a:t>anje</a:t>
            </a:r>
            <a:r>
              <a:rPr lang="en-US" sz="2400" dirty="0" smtClean="0"/>
              <a:t> </a:t>
            </a:r>
            <a:r>
              <a:rPr lang="en-US" sz="2400" dirty="0" err="1" smtClean="0"/>
              <a:t>stanovni</a:t>
            </a:r>
            <a:r>
              <a:rPr lang="sl-SI" sz="2400" dirty="0"/>
              <a:t>š</a:t>
            </a:r>
            <a:r>
              <a:rPr lang="en-US" sz="2400" dirty="0" err="1" smtClean="0"/>
              <a:t>tva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teritorije</a:t>
            </a:r>
            <a:r>
              <a:rPr lang="en-US" sz="2400" dirty="0"/>
              <a:t> </a:t>
            </a:r>
            <a:r>
              <a:rPr lang="en-US" sz="2400" dirty="0" err="1"/>
              <a:t>zemije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25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D73D-C16A-482A-8673-C9CD5AE7E45A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752E2-B949-45B1-8408-D4C5EF36E810}" type="slidenum">
              <a:rPr lang="en-US"/>
              <a:pPr/>
              <a:t>72</a:t>
            </a:fld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Tx/>
              <a:buAutoNum type="alphaLcParenR"/>
            </a:pPr>
            <a:r>
              <a:rPr lang="en-US" sz="2400" dirty="0" smtClean="0"/>
              <a:t>Pad </a:t>
            </a:r>
            <a:r>
              <a:rPr lang="en-US" sz="2400" dirty="0" err="1"/>
              <a:t>kupovne</a:t>
            </a:r>
            <a:r>
              <a:rPr lang="en-US" sz="2400" dirty="0"/>
              <a:t> </a:t>
            </a:r>
            <a:r>
              <a:rPr lang="en-US" sz="2400" dirty="0" err="1"/>
              <a:t>snage</a:t>
            </a:r>
            <a:r>
              <a:rPr lang="en-US" sz="2400" dirty="0"/>
              <a:t>, </a:t>
            </a:r>
            <a:r>
              <a:rPr lang="en-US" sz="2400" dirty="0" err="1"/>
              <a:t>novca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inflacija</a:t>
            </a:r>
            <a:r>
              <a:rPr lang="en-US" sz="2400" dirty="0"/>
              <a:t> i r</a:t>
            </a:r>
            <a:r>
              <a:rPr lang="sl-SI" sz="2400" dirty="0"/>
              <a:t>a</a:t>
            </a:r>
            <a:r>
              <a:rPr lang="en-US" sz="2400" dirty="0" err="1"/>
              <a:t>st</a:t>
            </a:r>
            <a:r>
              <a:rPr lang="en-US" sz="2400" dirty="0"/>
              <a:t> c</a:t>
            </a:r>
            <a:r>
              <a:rPr lang="sl-SI" sz="2400" dirty="0"/>
              <a:t>ij</a:t>
            </a:r>
            <a:r>
              <a:rPr lang="en-US" sz="2400" dirty="0" err="1"/>
              <a:t>ena</a:t>
            </a:r>
            <a:r>
              <a:rPr lang="en-US" sz="2400" dirty="0"/>
              <a:t> </a:t>
            </a:r>
            <a:r>
              <a:rPr lang="en-US" sz="2400" dirty="0" err="1"/>
              <a:t>dovode</a:t>
            </a:r>
            <a:r>
              <a:rPr lang="en-US" sz="2400" dirty="0"/>
              <a:t> do </a:t>
            </a:r>
            <a:r>
              <a:rPr lang="en-US" sz="2400" dirty="0" err="1"/>
              <a:t>nominalnog</a:t>
            </a:r>
            <a:r>
              <a:rPr lang="en-US" sz="2400" dirty="0"/>
              <a:t> </a:t>
            </a:r>
            <a:r>
              <a:rPr lang="sl-SI" sz="2400" dirty="0"/>
              <a:t>r</a:t>
            </a:r>
            <a:r>
              <a:rPr lang="en-US" sz="2400" dirty="0" err="1"/>
              <a:t>aste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, </a:t>
            </a:r>
            <a:r>
              <a:rPr lang="en-US" sz="2400" dirty="0" err="1"/>
              <a:t>rashoda</a:t>
            </a:r>
            <a:r>
              <a:rPr lang="en-US" sz="2400" dirty="0"/>
              <a:t> i bud</a:t>
            </a:r>
            <a:r>
              <a:rPr lang="sl-SI" sz="2400" dirty="0"/>
              <a:t>z</a:t>
            </a:r>
            <a:r>
              <a:rPr lang="en-US" sz="2400" dirty="0" err="1"/>
              <a:t>etskih</a:t>
            </a:r>
            <a:r>
              <a:rPr lang="en-US" sz="2400" dirty="0"/>
              <a:t> </a:t>
            </a:r>
            <a:r>
              <a:rPr lang="en-US" sz="2400" dirty="0" err="1"/>
              <a:t>izdataka</a:t>
            </a:r>
            <a:r>
              <a:rPr lang="en-US" sz="2400" dirty="0"/>
              <a:t> </a:t>
            </a:r>
            <a:r>
              <a:rPr lang="en-US" sz="2400" dirty="0" err="1" smtClean="0"/>
              <a:t>uop</a:t>
            </a:r>
            <a:r>
              <a:rPr lang="sl-SI" sz="2400" dirty="0"/>
              <a:t>š</a:t>
            </a:r>
            <a:r>
              <a:rPr lang="en-US" sz="2400" dirty="0" err="1" smtClean="0"/>
              <a:t>te</a:t>
            </a:r>
            <a:r>
              <a:rPr lang="en-US" sz="2400" dirty="0"/>
              <a:t>. </a:t>
            </a:r>
            <a:r>
              <a:rPr lang="en-US" sz="2400" dirty="0" err="1"/>
              <a:t>Stoga</a:t>
            </a:r>
            <a:r>
              <a:rPr lang="en-US" sz="2400" dirty="0"/>
              <a:t> </a:t>
            </a:r>
            <a:r>
              <a:rPr lang="en-US" sz="2400" dirty="0" err="1"/>
              <a:t>smanjenje</a:t>
            </a:r>
            <a:r>
              <a:rPr lang="en-US" sz="2400" dirty="0"/>
              <a:t> </a:t>
            </a:r>
            <a:r>
              <a:rPr lang="en-US" sz="2400" dirty="0" err="1"/>
              <a:t>kupovne</a:t>
            </a:r>
            <a:r>
              <a:rPr lang="en-US" sz="2400" dirty="0"/>
              <a:t> </a:t>
            </a:r>
            <a:r>
              <a:rPr lang="en-US" sz="2400" dirty="0" err="1"/>
              <a:t>snage</a:t>
            </a:r>
            <a:r>
              <a:rPr lang="en-US" sz="2400" dirty="0"/>
              <a:t> </a:t>
            </a:r>
            <a:r>
              <a:rPr lang="en-US" sz="2400" dirty="0" err="1"/>
              <a:t>novca</a:t>
            </a:r>
            <a:r>
              <a:rPr lang="en-US" sz="2400" dirty="0"/>
              <a:t> </a:t>
            </a:r>
            <a:r>
              <a:rPr lang="en-US" sz="2400" dirty="0" err="1"/>
              <a:t>direktno</a:t>
            </a:r>
            <a:r>
              <a:rPr lang="en-US" sz="2400" dirty="0"/>
              <a:t> </a:t>
            </a:r>
            <a:r>
              <a:rPr lang="en-US" sz="2400" dirty="0" err="1"/>
              <a:t>dovodi</a:t>
            </a:r>
            <a:r>
              <a:rPr lang="en-US" sz="2400" dirty="0"/>
              <a:t> do </a:t>
            </a:r>
            <a:r>
              <a:rPr lang="en-US" sz="2400" dirty="0" err="1"/>
              <a:t>nominalnog</a:t>
            </a:r>
            <a:r>
              <a:rPr lang="en-US" sz="2400" dirty="0"/>
              <a:t> </a:t>
            </a:r>
            <a:r>
              <a:rPr lang="sl-SI" sz="2400" dirty="0"/>
              <a:t>r</a:t>
            </a:r>
            <a:r>
              <a:rPr lang="en-US" sz="2400" dirty="0" err="1"/>
              <a:t>aste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, mad</a:t>
            </a:r>
            <a:r>
              <a:rPr lang="sl-SI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stvarni</a:t>
            </a:r>
            <a:r>
              <a:rPr lang="en-US" sz="2400" dirty="0"/>
              <a:t> </a:t>
            </a:r>
            <a:r>
              <a:rPr lang="sl-SI" sz="2400" dirty="0"/>
              <a:t>r</a:t>
            </a:r>
            <a:r>
              <a:rPr lang="en-US" sz="2400" dirty="0" err="1"/>
              <a:t>ast</a:t>
            </a:r>
            <a:r>
              <a:rPr lang="en-US" sz="2400" dirty="0"/>
              <a:t> ne </a:t>
            </a:r>
            <a:r>
              <a:rPr lang="en-US" sz="2400" dirty="0" err="1"/>
              <a:t>mor</a:t>
            </a:r>
            <a:r>
              <a:rPr lang="sl-SI" sz="2400" dirty="0"/>
              <a:t>a</a:t>
            </a:r>
            <a:r>
              <a:rPr lang="en-US" sz="2400" dirty="0"/>
              <a:t> da </a:t>
            </a:r>
            <a:r>
              <a:rPr lang="en-US" sz="2400" dirty="0" err="1"/>
              <a:t>postoji</a:t>
            </a:r>
            <a:r>
              <a:rPr lang="en-US" sz="2400" dirty="0" smtClean="0"/>
              <a:t>.</a:t>
            </a:r>
            <a:endParaRPr lang="sr-Latn-ME" sz="2400" dirty="0" smtClean="0"/>
          </a:p>
          <a:p>
            <a:pPr marL="457200" indent="-457200">
              <a:lnSpc>
                <a:spcPct val="90000"/>
              </a:lnSpc>
              <a:buFontTx/>
              <a:buAutoNum type="alphaLcParenR"/>
            </a:pPr>
            <a:r>
              <a:rPr lang="en-US" sz="2400" dirty="0" smtClean="0"/>
              <a:t> </a:t>
            </a:r>
            <a:r>
              <a:rPr lang="en-US" sz="2400" dirty="0" err="1"/>
              <a:t>Ukoliko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porasle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sr-Latn-ME" sz="2400" dirty="0" smtClean="0"/>
              <a:t>ij</a:t>
            </a:r>
            <a:r>
              <a:rPr lang="en-US" sz="2400" dirty="0" err="1" smtClean="0"/>
              <a:t>ene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i </a:t>
            </a:r>
            <a:r>
              <a:rPr lang="en-US" sz="2400" dirty="0" err="1"/>
              <a:t>ostali</a:t>
            </a:r>
            <a:r>
              <a:rPr lang="en-US" sz="2400" dirty="0"/>
              <a:t> </a:t>
            </a:r>
            <a:r>
              <a:rPr lang="en-US" sz="2400" dirty="0" err="1"/>
              <a:t>izdaci</a:t>
            </a:r>
            <a:r>
              <a:rPr lang="en-US" sz="2400" dirty="0"/>
              <a:t>, u </a:t>
            </a:r>
            <a:r>
              <a:rPr lang="en-US" sz="2400" dirty="0" err="1"/>
              <a:t>toku</a:t>
            </a:r>
            <a:r>
              <a:rPr lang="en-US" sz="2400" dirty="0"/>
              <a:t>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10%, i </a:t>
            </a:r>
            <a:r>
              <a:rPr lang="en-US" sz="2400" dirty="0" err="1"/>
              <a:t>javni</a:t>
            </a:r>
            <a:r>
              <a:rPr lang="en-US" sz="2400" dirty="0"/>
              <a:t> </a:t>
            </a:r>
            <a:r>
              <a:rPr lang="en-US" sz="2400" dirty="0" err="1"/>
              <a:t>rashodi</a:t>
            </a:r>
            <a:r>
              <a:rPr lang="en-US" sz="2400" dirty="0"/>
              <a:t> </a:t>
            </a:r>
            <a:r>
              <a:rPr lang="sl-SI" sz="2400" dirty="0"/>
              <a:t>ć</a:t>
            </a:r>
            <a:r>
              <a:rPr lang="en-US" sz="2400" dirty="0" smtClean="0"/>
              <a:t>e </a:t>
            </a:r>
            <a:r>
              <a:rPr lang="en-US" sz="2400" dirty="0" err="1"/>
              <a:t>porasti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navedeni</a:t>
            </a:r>
            <a:r>
              <a:rPr lang="en-US" sz="2400" dirty="0"/>
              <a:t> </a:t>
            </a:r>
            <a:r>
              <a:rPr lang="en-US" sz="2400" dirty="0" err="1"/>
              <a:t>procenat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b)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smtClean="0"/>
              <a:t>prom</a:t>
            </a:r>
            <a:r>
              <a:rPr lang="sr-Latn-ME" sz="2400" dirty="0" smtClean="0"/>
              <a:t>j</a:t>
            </a:r>
            <a:r>
              <a:rPr lang="en-US" sz="2400" dirty="0" err="1" smtClean="0"/>
              <a:t>ena</a:t>
            </a:r>
            <a:r>
              <a:rPr lang="en-US" sz="2400" dirty="0" smtClean="0"/>
              <a:t> bud</a:t>
            </a:r>
            <a:r>
              <a:rPr lang="sl-SI" sz="2400" dirty="0"/>
              <a:t>ž</a:t>
            </a:r>
            <a:r>
              <a:rPr lang="en-US" sz="2400" dirty="0" err="1" smtClean="0"/>
              <a:t>etske</a:t>
            </a:r>
            <a:r>
              <a:rPr lang="en-US" sz="2400" dirty="0" smtClean="0"/>
              <a:t> </a:t>
            </a:r>
            <a:r>
              <a:rPr lang="en-US" sz="2400" dirty="0" err="1"/>
              <a:t>tehnike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prilikom</a:t>
            </a:r>
            <a:r>
              <a:rPr lang="en-US" sz="2400" dirty="0"/>
              <a:t> </a:t>
            </a:r>
            <a:r>
              <a:rPr lang="sl-SI" sz="2400" dirty="0"/>
              <a:t>p</a:t>
            </a:r>
            <a:r>
              <a:rPr lang="en-US" sz="2400" dirty="0" err="1"/>
              <a:t>relaska</a:t>
            </a:r>
            <a:r>
              <a:rPr lang="en-US" sz="2400" dirty="0"/>
              <a:t> s </a:t>
            </a:r>
            <a:r>
              <a:rPr lang="en-US" sz="2400" dirty="0" err="1"/>
              <a:t>neto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b</a:t>
            </a:r>
            <a:r>
              <a:rPr lang="sl-SI" sz="2400" dirty="0"/>
              <a:t>ru</a:t>
            </a:r>
            <a:r>
              <a:rPr lang="en-US" sz="2400" dirty="0"/>
              <a:t>to b</a:t>
            </a:r>
            <a:r>
              <a:rPr lang="sl-SI" sz="2400" dirty="0"/>
              <a:t>u</a:t>
            </a:r>
            <a:r>
              <a:rPr lang="en-US" sz="2400" dirty="0" smtClean="0"/>
              <a:t>d</a:t>
            </a:r>
            <a:r>
              <a:rPr lang="sl-SI" sz="2400" dirty="0"/>
              <a:t>ž</a:t>
            </a:r>
            <a:r>
              <a:rPr lang="en-US" sz="2400" dirty="0" err="1" smtClean="0"/>
              <a:t>etiranje</a:t>
            </a:r>
            <a:r>
              <a:rPr lang="en-US" sz="2400" dirty="0"/>
              <a:t>, </a:t>
            </a: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izdaci</a:t>
            </a:r>
            <a:r>
              <a:rPr lang="en-US" sz="2400" dirty="0"/>
              <a:t> i </a:t>
            </a:r>
            <a:r>
              <a:rPr lang="en-US" sz="2400" dirty="0" err="1"/>
              <a:t>prihodi</a:t>
            </a:r>
            <a:r>
              <a:rPr lang="en-US" sz="2400" dirty="0"/>
              <a:t> </a:t>
            </a:r>
            <a:r>
              <a:rPr lang="en-US" sz="2400" dirty="0" err="1"/>
              <a:t>ulaze</a:t>
            </a:r>
            <a:r>
              <a:rPr lang="en-US" sz="2400" dirty="0"/>
              <a:t> u </a:t>
            </a:r>
            <a:r>
              <a:rPr lang="en-US" sz="2400" dirty="0" smtClean="0"/>
              <a:t>bud</a:t>
            </a:r>
            <a:r>
              <a:rPr lang="sl-SI" sz="2400" dirty="0"/>
              <a:t>ž</a:t>
            </a:r>
            <a:r>
              <a:rPr lang="en-US" sz="2400" dirty="0" smtClean="0"/>
              <a:t>et </a:t>
            </a:r>
            <a:r>
              <a:rPr lang="en-US" sz="2400" dirty="0"/>
              <a:t>(</a:t>
            </a:r>
            <a:r>
              <a:rPr lang="en-US" sz="2400" dirty="0" err="1"/>
              <a:t>nema</a:t>
            </a:r>
            <a:r>
              <a:rPr lang="en-US" sz="2400" dirty="0"/>
              <a:t> </a:t>
            </a:r>
            <a:r>
              <a:rPr lang="en-US" sz="2400" dirty="0" smtClean="0"/>
              <a:t>vi</a:t>
            </a:r>
            <a:r>
              <a:rPr lang="sl-SI" sz="2400" dirty="0"/>
              <a:t>š</a:t>
            </a:r>
            <a:r>
              <a:rPr lang="en-US" sz="2400" dirty="0" smtClean="0"/>
              <a:t>e</a:t>
            </a:r>
            <a:r>
              <a:rPr lang="sr-Latn-ME" sz="2400" dirty="0" smtClean="0"/>
              <a:t> </a:t>
            </a:r>
            <a:r>
              <a:rPr lang="en-US" sz="2400" dirty="0" err="1" smtClean="0"/>
              <a:t>medusobnih</a:t>
            </a:r>
            <a:r>
              <a:rPr lang="en-US" sz="2400" dirty="0" smtClean="0"/>
              <a:t> </a:t>
            </a:r>
            <a:r>
              <a:rPr lang="en-US" sz="2400" dirty="0" err="1"/>
              <a:t>prebijanja</a:t>
            </a:r>
            <a:r>
              <a:rPr lang="en-US" sz="2400" dirty="0"/>
              <a:t>, </a:t>
            </a:r>
            <a:r>
              <a:rPr lang="en-US" sz="2400" dirty="0" err="1"/>
              <a:t>neto</a:t>
            </a:r>
            <a:r>
              <a:rPr lang="en-US" sz="2400" dirty="0"/>
              <a:t>), </a:t>
            </a:r>
            <a:r>
              <a:rPr lang="sl-SI" sz="2400" dirty="0"/>
              <a:t>š</a:t>
            </a:r>
            <a:r>
              <a:rPr lang="en-US" sz="2400" dirty="0" smtClean="0"/>
              <a:t>to </a:t>
            </a:r>
            <a:r>
              <a:rPr lang="en-US" sz="2400" dirty="0" err="1"/>
              <a:t>dovodi</a:t>
            </a:r>
            <a:r>
              <a:rPr lang="en-US" sz="2400" dirty="0"/>
              <a:t> do </a:t>
            </a:r>
            <a:r>
              <a:rPr lang="en-US" sz="2400" dirty="0" err="1"/>
              <a:t>prividnog</a:t>
            </a:r>
            <a:r>
              <a:rPr lang="en-US" sz="2400" dirty="0"/>
              <a:t> </a:t>
            </a:r>
            <a:r>
              <a:rPr lang="en-US" sz="2400" dirty="0" err="1"/>
              <a:t>porasta</a:t>
            </a:r>
            <a:r>
              <a:rPr lang="en-US" sz="2400" dirty="0"/>
              <a:t> </a:t>
            </a:r>
            <a:r>
              <a:rPr lang="en-US" sz="2400" dirty="0" smtClean="0"/>
              <a:t>bud</a:t>
            </a:r>
            <a:r>
              <a:rPr lang="sl-SI" sz="2400" dirty="0"/>
              <a:t>ž</a:t>
            </a:r>
            <a:r>
              <a:rPr lang="en-US" sz="2400" dirty="0" err="1" smtClean="0"/>
              <a:t>etskih</a:t>
            </a:r>
            <a:r>
              <a:rPr lang="en-US" sz="2400" dirty="0" smtClean="0"/>
              <a:t> </a:t>
            </a:r>
            <a:r>
              <a:rPr lang="en-US" sz="2400" dirty="0" err="1"/>
              <a:t>prihoda</a:t>
            </a:r>
            <a:r>
              <a:rPr lang="en-US" sz="2400" dirty="0"/>
              <a:t> i </a:t>
            </a:r>
            <a:r>
              <a:rPr lang="en-US" sz="2400" dirty="0" err="1"/>
              <a:t>rashod</a:t>
            </a:r>
            <a:r>
              <a:rPr lang="sl-SI" sz="2400" dirty="0"/>
              <a:t>a</a:t>
            </a:r>
            <a:r>
              <a:rPr lang="en-US" sz="2400" dirty="0"/>
              <a:t>, </a:t>
            </a:r>
            <a:r>
              <a:rPr lang="sr-Latn-ME" sz="2400" dirty="0" smtClean="0"/>
              <a:t>do</a:t>
            </a:r>
            <a:r>
              <a:rPr lang="en-US" sz="2400" dirty="0" smtClean="0"/>
              <a:t> </a:t>
            </a:r>
            <a:r>
              <a:rPr lang="en-US" sz="2400" dirty="0" err="1"/>
              <a:t>stvarnog</a:t>
            </a:r>
            <a:r>
              <a:rPr lang="en-US" sz="2400" dirty="0"/>
              <a:t> </a:t>
            </a:r>
            <a:r>
              <a:rPr lang="en-US" sz="2400" dirty="0" err="1"/>
              <a:t>porasta</a:t>
            </a:r>
            <a:r>
              <a:rPr lang="en-US" sz="2400" dirty="0"/>
              <a:t> ne </a:t>
            </a:r>
            <a:r>
              <a:rPr lang="en-US" sz="2400" dirty="0" err="1"/>
              <a:t>mo</a:t>
            </a:r>
            <a:r>
              <a:rPr lang="sl-SI" sz="2400" dirty="0"/>
              <a:t>ra</a:t>
            </a:r>
            <a:r>
              <a:rPr lang="en-US" sz="2400" dirty="0"/>
              <a:t> </a:t>
            </a:r>
            <a:r>
              <a:rPr lang="en-US" sz="2400" dirty="0" smtClean="0"/>
              <a:t>do</a:t>
            </a:r>
            <a:r>
              <a:rPr lang="sl-SI" sz="2400" dirty="0"/>
              <a:t>ć</a:t>
            </a:r>
            <a:r>
              <a:rPr lang="en-US" sz="2400" dirty="0" smtClean="0"/>
              <a:t>i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23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8D1A-3666-47DE-BB0B-095C159363B7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6901-D121-4C40-A6EA-034E3083A695}" type="slidenum">
              <a:rPr lang="en-US"/>
              <a:pPr/>
              <a:t>73</a:t>
            </a:fld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800" dirty="0"/>
              <a:t>c</a:t>
            </a:r>
            <a:r>
              <a:rPr lang="sl-SI" sz="2800" dirty="0" smtClean="0"/>
              <a:t>) </a:t>
            </a:r>
            <a:r>
              <a:rPr lang="en-US" sz="2800" dirty="0" err="1" smtClean="0"/>
              <a:t>Pov</a:t>
            </a:r>
            <a:r>
              <a:rPr lang="sl-SI" sz="2800" dirty="0" smtClean="0"/>
              <a:t>eć</a:t>
            </a:r>
            <a:r>
              <a:rPr lang="en-US" sz="2800" dirty="0" err="1" smtClean="0"/>
              <a:t>anje</a:t>
            </a:r>
            <a:r>
              <a:rPr lang="en-US" sz="2800" dirty="0" smtClean="0"/>
              <a:t> </a:t>
            </a:r>
            <a:r>
              <a:rPr lang="en-US" sz="2800" dirty="0" err="1"/>
              <a:t>stanovn</a:t>
            </a:r>
            <a:r>
              <a:rPr lang="sl-SI" sz="2800" dirty="0" smtClean="0"/>
              <a:t>iš</a:t>
            </a:r>
            <a:r>
              <a:rPr lang="en-US" sz="2800" dirty="0" err="1" smtClean="0"/>
              <a:t>tva</a:t>
            </a:r>
            <a:r>
              <a:rPr lang="en-US" sz="2800" dirty="0" smtClean="0"/>
              <a:t> </a:t>
            </a:r>
            <a:r>
              <a:rPr lang="en-US" sz="2800" dirty="0"/>
              <a:t>i </a:t>
            </a:r>
            <a:r>
              <a:rPr lang="en-US" sz="2800" dirty="0" err="1"/>
              <a:t>ter</a:t>
            </a:r>
            <a:r>
              <a:rPr lang="sl-SI" sz="2800" dirty="0"/>
              <a:t>i</a:t>
            </a:r>
            <a:r>
              <a:rPr lang="en-US" sz="2800" dirty="0" err="1"/>
              <a:t>torija</a:t>
            </a:r>
            <a:r>
              <a:rPr lang="en-US" sz="2800" dirty="0"/>
              <a:t> </a:t>
            </a:r>
            <a:r>
              <a:rPr lang="en-US" sz="2800" dirty="0" err="1"/>
              <a:t>zemlje</a:t>
            </a:r>
            <a:r>
              <a:rPr lang="en-US" sz="2800" b="1" dirty="0"/>
              <a:t> </a:t>
            </a:r>
            <a:r>
              <a:rPr lang="en-US" sz="2800" dirty="0" smtClean="0"/>
              <a:t>obi</a:t>
            </a:r>
            <a:r>
              <a:rPr lang="sl-SI" sz="2800" dirty="0"/>
              <a:t>č</a:t>
            </a:r>
            <a:r>
              <a:rPr lang="en-US" sz="2800" dirty="0" smtClean="0"/>
              <a:t>no </a:t>
            </a:r>
            <a:r>
              <a:rPr lang="en-US" sz="2800" dirty="0" err="1"/>
              <a:t>uzrokuje</a:t>
            </a:r>
            <a:r>
              <a:rPr lang="en-US" sz="2800" dirty="0"/>
              <a:t> </a:t>
            </a:r>
            <a:r>
              <a:rPr lang="en-US" sz="2800" dirty="0" err="1"/>
              <a:t>porast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je </a:t>
            </a:r>
            <a:r>
              <a:rPr lang="en-US" sz="2800" dirty="0" err="1"/>
              <a:t>taj</a:t>
            </a:r>
            <a:r>
              <a:rPr lang="en-US" sz="2800" dirty="0"/>
              <a:t> </a:t>
            </a:r>
            <a:r>
              <a:rPr lang="en-US" sz="2800" dirty="0" err="1" smtClean="0"/>
              <a:t>porast</a:t>
            </a:r>
            <a:r>
              <a:rPr lang="sr-Latn-ME" sz="2800" dirty="0" smtClean="0"/>
              <a:t>  </a:t>
            </a:r>
            <a:r>
              <a:rPr lang="en-US" sz="2800" dirty="0" err="1" smtClean="0"/>
              <a:t>pra</a:t>
            </a:r>
            <a:r>
              <a:rPr lang="sl-SI" sz="2800" dirty="0"/>
              <a:t>ć</a:t>
            </a:r>
            <a:r>
              <a:rPr lang="en-US" sz="2800" dirty="0" smtClean="0"/>
              <a:t>en </a:t>
            </a:r>
            <a:r>
              <a:rPr lang="en-US" sz="2800" dirty="0" err="1"/>
              <a:t>istovremenim</a:t>
            </a:r>
            <a:r>
              <a:rPr lang="en-US" sz="2800" dirty="0"/>
              <a:t> </a:t>
            </a:r>
            <a:r>
              <a:rPr lang="en-US" sz="2800" dirty="0" err="1"/>
              <a:t>porastom</a:t>
            </a:r>
            <a:r>
              <a:rPr lang="en-US" sz="2800" dirty="0"/>
              <a:t> </a:t>
            </a:r>
            <a:r>
              <a:rPr lang="en-US" sz="2800" dirty="0" err="1"/>
              <a:t>prihoda</a:t>
            </a:r>
            <a:r>
              <a:rPr lang="en-US" sz="2800" dirty="0"/>
              <a:t> </a:t>
            </a:r>
            <a:r>
              <a:rPr lang="sl-SI" sz="2800" dirty="0"/>
              <a:t>š</a:t>
            </a:r>
            <a:r>
              <a:rPr lang="en-US" sz="2800" dirty="0" smtClean="0"/>
              <a:t>to </a:t>
            </a:r>
            <a:r>
              <a:rPr lang="en-US" sz="2800" dirty="0"/>
              <a:t>do </a:t>
            </a:r>
            <a:r>
              <a:rPr lang="en-US" sz="2800" dirty="0" err="1"/>
              <a:t>stvarnog</a:t>
            </a:r>
            <a:r>
              <a:rPr lang="en-US" sz="2800" dirty="0"/>
              <a:t> </a:t>
            </a:r>
            <a:r>
              <a:rPr lang="en-US" sz="2800" dirty="0" err="1"/>
              <a:t>porasta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ne </a:t>
            </a:r>
            <a:r>
              <a:rPr lang="en-US" sz="2800" dirty="0" err="1"/>
              <a:t>mor</a:t>
            </a:r>
            <a:r>
              <a:rPr lang="sl-SI" sz="2800" dirty="0"/>
              <a:t>a</a:t>
            </a:r>
            <a:r>
              <a:rPr lang="en-US" sz="2800" dirty="0"/>
              <a:t> </a:t>
            </a:r>
            <a:r>
              <a:rPr lang="en-US" sz="2800" dirty="0" err="1"/>
              <a:t>uop</a:t>
            </a:r>
            <a:r>
              <a:rPr lang="sl-SI" sz="2800" dirty="0"/>
              <a:t>s</a:t>
            </a:r>
            <a:r>
              <a:rPr lang="en-US" sz="2800" dirty="0"/>
              <a:t>t</a:t>
            </a:r>
            <a:r>
              <a:rPr lang="sl-SI" sz="2800" dirty="0"/>
              <a:t>e</a:t>
            </a:r>
            <a:r>
              <a:rPr lang="en-US" sz="2800" dirty="0"/>
              <a:t> </a:t>
            </a:r>
            <a:r>
              <a:rPr lang="en-US" sz="2800" dirty="0" err="1" smtClean="0"/>
              <a:t>dod</a:t>
            </a:r>
            <a:r>
              <a:rPr lang="sr-Latn-ME" sz="2800" dirty="0" smtClean="0"/>
              <a:t>e</a:t>
            </a:r>
            <a:r>
              <a:rPr lang="en-US" sz="2800" dirty="0" smtClean="0"/>
              <a:t>. 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Kako</a:t>
            </a:r>
            <a:r>
              <a:rPr lang="en-US" sz="2800" dirty="0" smtClean="0"/>
              <a:t> </a:t>
            </a:r>
            <a:r>
              <a:rPr lang="en-US" sz="2800" dirty="0" err="1"/>
              <a:t>su</a:t>
            </a:r>
            <a:r>
              <a:rPr lang="sl-SI" sz="2800" dirty="0"/>
              <a:t> </a:t>
            </a:r>
            <a:r>
              <a:rPr lang="en-US" sz="2800" dirty="0" err="1"/>
              <a:t>priv</a:t>
            </a:r>
            <a:r>
              <a:rPr lang="sl-SI" sz="2800" dirty="0"/>
              <a:t>i</a:t>
            </a:r>
            <a:r>
              <a:rPr lang="en-US" sz="2800" dirty="0" err="1"/>
              <a:t>dni</a:t>
            </a:r>
            <a:r>
              <a:rPr lang="en-US" sz="2800" dirty="0"/>
              <a:t> </a:t>
            </a:r>
            <a:r>
              <a:rPr lang="en-US" sz="2800" dirty="0" err="1"/>
              <a:t>uzroci</a:t>
            </a:r>
            <a:r>
              <a:rPr lang="en-US" sz="2800" dirty="0"/>
              <a:t> </a:t>
            </a:r>
            <a:r>
              <a:rPr lang="en-US" sz="2800" dirty="0" err="1"/>
              <a:t>stalnog</a:t>
            </a:r>
            <a:r>
              <a:rPr lang="en-US" sz="2800" dirty="0"/>
              <a:t> </a:t>
            </a:r>
            <a:r>
              <a:rPr lang="en-US" sz="2800" dirty="0" err="1"/>
              <a:t>porasta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jasni</a:t>
            </a:r>
            <a:r>
              <a:rPr lang="en-US" sz="2800" dirty="0"/>
              <a:t> s</a:t>
            </a:r>
            <a:r>
              <a:rPr lang="sl-SI" sz="2800" dirty="0"/>
              <a:t>a</a:t>
            </a:r>
            <a:r>
              <a:rPr lang="en-US" sz="2800" dirty="0"/>
              <a:t>mi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sebi</a:t>
            </a:r>
            <a:r>
              <a:rPr lang="en-US" sz="2800" dirty="0"/>
              <a:t> - </a:t>
            </a:r>
            <a:r>
              <a:rPr lang="en-US" sz="2800" dirty="0" err="1"/>
              <a:t>nije</a:t>
            </a:r>
            <a:r>
              <a:rPr lang="en-US" sz="2800" dirty="0"/>
              <a:t> </a:t>
            </a:r>
            <a:r>
              <a:rPr lang="en-US" sz="2800" dirty="0" err="1"/>
              <a:t>potrebno</a:t>
            </a:r>
            <a:r>
              <a:rPr lang="en-US" sz="2800" dirty="0"/>
              <a:t> da </a:t>
            </a:r>
            <a:r>
              <a:rPr lang="en-US" sz="2800" dirty="0" err="1"/>
              <a:t>ih</a:t>
            </a:r>
            <a:r>
              <a:rPr lang="en-US" sz="2800" dirty="0"/>
              <a:t> </a:t>
            </a:r>
            <a:r>
              <a:rPr lang="en-US" sz="2800" dirty="0" err="1"/>
              <a:t>ovde</a:t>
            </a:r>
            <a:r>
              <a:rPr lang="en-US" sz="2800" dirty="0"/>
              <a:t> </a:t>
            </a:r>
            <a:r>
              <a:rPr lang="sl-SI" sz="2800" dirty="0"/>
              <a:t>š</a:t>
            </a:r>
            <a:r>
              <a:rPr lang="en-US" sz="2800" dirty="0" smtClean="0"/>
              <a:t>ire </a:t>
            </a:r>
            <a:r>
              <a:rPr lang="en-US" sz="2800" dirty="0" err="1" smtClean="0"/>
              <a:t>obrazla</a:t>
            </a:r>
            <a:r>
              <a:rPr lang="sl-SI" sz="2800" dirty="0"/>
              <a:t>ž</a:t>
            </a:r>
            <a:r>
              <a:rPr lang="en-US" sz="2800" dirty="0" err="1" smtClean="0"/>
              <a:t>emo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Stag</a:t>
            </a:r>
            <a:r>
              <a:rPr lang="sl-SI" sz="2800" dirty="0"/>
              <a:t>a</a:t>
            </a:r>
            <a:r>
              <a:rPr lang="en-US" sz="2800" dirty="0"/>
              <a:t> </a:t>
            </a:r>
            <a:r>
              <a:rPr lang="sr-Latn-ME" sz="2800" dirty="0" smtClean="0"/>
              <a:t>ć</a:t>
            </a:r>
            <a:r>
              <a:rPr lang="sl-SI" sz="2800" dirty="0" smtClean="0"/>
              <a:t>e</a:t>
            </a:r>
            <a:r>
              <a:rPr lang="en-US" sz="2800" dirty="0" err="1"/>
              <a:t>mo</a:t>
            </a:r>
            <a:r>
              <a:rPr lang="en-US" sz="2800" dirty="0"/>
              <a:t> se </a:t>
            </a:r>
            <a:r>
              <a:rPr lang="sl-SI" sz="2800" dirty="0"/>
              <a:t>š</a:t>
            </a:r>
            <a:r>
              <a:rPr lang="en-US" sz="2800" dirty="0" smtClean="0"/>
              <a:t>ire </a:t>
            </a:r>
            <a:r>
              <a:rPr lang="en-US" sz="2800" dirty="0" err="1"/>
              <a:t>osvrnuti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uzroke</a:t>
            </a:r>
            <a:r>
              <a:rPr lang="en-US" sz="2800" dirty="0"/>
              <a:t> </a:t>
            </a:r>
            <a:r>
              <a:rPr lang="en-US" sz="2800" dirty="0" err="1"/>
              <a:t>stvarnog</a:t>
            </a:r>
            <a:r>
              <a:rPr lang="en-US" sz="2800" dirty="0"/>
              <a:t> </a:t>
            </a:r>
            <a:r>
              <a:rPr lang="en-US" sz="2800" dirty="0" err="1"/>
              <a:t>porasta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(</a:t>
            </a:r>
            <a:r>
              <a:rPr lang="en-US" sz="2800" dirty="0" err="1"/>
              <a:t>stvarni</a:t>
            </a:r>
            <a:r>
              <a:rPr lang="en-US" sz="2800" dirty="0"/>
              <a:t> </a:t>
            </a:r>
            <a:r>
              <a:rPr lang="en-US" sz="2800" dirty="0" err="1"/>
              <a:t>uzroci</a:t>
            </a:r>
            <a:r>
              <a:rPr lang="en-US" sz="2800" dirty="0"/>
              <a:t>).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24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370E-34B3-458C-9636-864ABC514CF9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83B5-05C1-47D8-A47E-D7985035C343}" type="slidenum">
              <a:rPr lang="en-US"/>
              <a:pPr/>
              <a:t>74</a:t>
            </a:fld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r-Latn-ME" sz="2400" b="1" dirty="0" smtClean="0"/>
              <a:t>b)</a:t>
            </a:r>
            <a:r>
              <a:rPr lang="en-US" sz="2400" b="1" dirty="0" smtClean="0"/>
              <a:t> </a:t>
            </a:r>
            <a:r>
              <a:rPr lang="en-US" sz="2400" b="1" dirty="0"/>
              <a:t>S</a:t>
            </a:r>
            <a:r>
              <a:rPr lang="sl-SI" sz="2400" b="1" dirty="0"/>
              <a:t>TV</a:t>
            </a:r>
            <a:r>
              <a:rPr lang="en-US" sz="2400" b="1" dirty="0"/>
              <a:t>NARNI UZROCI STALNOG RASTA JAVNIH RASHODA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 </a:t>
            </a:r>
            <a:r>
              <a:rPr lang="en-US" sz="2400" dirty="0" err="1"/>
              <a:t>stva</a:t>
            </a:r>
            <a:r>
              <a:rPr lang="sl-SI" sz="2400" dirty="0"/>
              <a:t>n</a:t>
            </a:r>
            <a:r>
              <a:rPr lang="en-US" sz="2400" dirty="0"/>
              <a:t>e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prave</a:t>
            </a:r>
            <a:r>
              <a:rPr lang="en-US" sz="2400" dirty="0"/>
              <a:t> </a:t>
            </a:r>
            <a:r>
              <a:rPr lang="en-US" sz="2400" dirty="0" err="1"/>
              <a:t>uzroke</a:t>
            </a:r>
            <a:r>
              <a:rPr lang="en-US" sz="2400" dirty="0"/>
              <a:t> </a:t>
            </a:r>
            <a:r>
              <a:rPr lang="en-US" sz="2400" dirty="0" err="1"/>
              <a:t>stalnog</a:t>
            </a:r>
            <a:r>
              <a:rPr lang="en-US" sz="2400" dirty="0"/>
              <a:t> </a:t>
            </a:r>
            <a:r>
              <a:rPr lang="en-US" sz="2400" dirty="0" err="1"/>
              <a:t>rasta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savremena</a:t>
            </a:r>
            <a:r>
              <a:rPr lang="en-US" sz="2400" dirty="0"/>
              <a:t> </a:t>
            </a:r>
            <a:r>
              <a:rPr lang="en-US" sz="2400" dirty="0" err="1"/>
              <a:t>teorij</a:t>
            </a:r>
            <a:r>
              <a:rPr lang="sl-SI" sz="2400" dirty="0" smtClean="0"/>
              <a:t>a potencira </a:t>
            </a:r>
            <a:r>
              <a:rPr lang="sl-SI" sz="2400" dirty="0"/>
              <a:t>na</a:t>
            </a:r>
            <a:r>
              <a:rPr lang="en-US" sz="2400" dirty="0"/>
              <a:t> </a:t>
            </a:r>
            <a:r>
              <a:rPr lang="sl-SI" sz="2400" dirty="0"/>
              <a:t>v</a:t>
            </a:r>
            <a:r>
              <a:rPr lang="en-US" sz="2400" dirty="0" smtClean="0"/>
              <a:t>i</a:t>
            </a:r>
            <a:r>
              <a:rPr lang="sl-SI" sz="2400" dirty="0"/>
              <a:t>š</a:t>
            </a:r>
            <a:r>
              <a:rPr lang="en-US" sz="2400" dirty="0" smtClean="0"/>
              <a:t>e </a:t>
            </a:r>
            <a:r>
              <a:rPr lang="en-US" sz="2400" dirty="0" err="1" smtClean="0"/>
              <a:t>podru</a:t>
            </a:r>
            <a:r>
              <a:rPr lang="sl-SI" sz="2400" dirty="0"/>
              <a:t>č</a:t>
            </a:r>
            <a:r>
              <a:rPr lang="en-US" sz="2400" dirty="0" err="1" smtClean="0"/>
              <a:t>ja</a:t>
            </a:r>
            <a:r>
              <a:rPr lang="en-US" sz="2400" dirty="0"/>
              <a:t>, s </a:t>
            </a:r>
            <a:r>
              <a:rPr lang="en-US" sz="2400" dirty="0" err="1"/>
              <a:t>brojnim</a:t>
            </a:r>
            <a:r>
              <a:rPr lang="en-US" sz="2400" dirty="0"/>
              <a:t> </a:t>
            </a:r>
            <a:r>
              <a:rPr lang="en-US" sz="2400" dirty="0" err="1"/>
              <a:t>pojedina</a:t>
            </a:r>
            <a:r>
              <a:rPr lang="sl-SI" sz="2400" dirty="0"/>
              <a:t>c</a:t>
            </a:r>
            <a:r>
              <a:rPr lang="en-US" sz="2400" dirty="0" err="1"/>
              <a:t>nim</a:t>
            </a:r>
            <a:r>
              <a:rPr lang="en-US" sz="2400" dirty="0"/>
              <a:t> </a:t>
            </a:r>
            <a:r>
              <a:rPr lang="en-US" sz="2400" dirty="0" err="1"/>
              <a:t>faktorima</a:t>
            </a:r>
            <a:r>
              <a:rPr lang="en-US" sz="2400" dirty="0"/>
              <a:t>.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spadaju</a:t>
            </a:r>
            <a:r>
              <a:rPr lang="en-US" sz="2400" dirty="0"/>
              <a:t>: </a:t>
            </a:r>
            <a:endParaRPr lang="sl-SI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a</a:t>
            </a:r>
            <a:r>
              <a:rPr lang="sl-SI" sz="2400" dirty="0"/>
              <a:t>)</a:t>
            </a:r>
            <a:r>
              <a:rPr lang="en-US" sz="2400" dirty="0"/>
              <a:t> </a:t>
            </a:r>
            <a:r>
              <a:rPr lang="sl-SI" sz="2400" dirty="0"/>
              <a:t>ek</a:t>
            </a:r>
            <a:r>
              <a:rPr lang="en-US" sz="2400" dirty="0" err="1"/>
              <a:t>onomski</a:t>
            </a:r>
            <a:r>
              <a:rPr lang="en-US" sz="2400" dirty="0"/>
              <a:t> </a:t>
            </a:r>
            <a:r>
              <a:rPr lang="en-US" sz="2400" dirty="0" err="1"/>
              <a:t>uzroci</a:t>
            </a:r>
            <a:r>
              <a:rPr lang="en-US" sz="2400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b) </a:t>
            </a:r>
            <a:r>
              <a:rPr lang="en-US" sz="2400" dirty="0" err="1" smtClean="0"/>
              <a:t>Politi</a:t>
            </a:r>
            <a:r>
              <a:rPr lang="sl-SI" sz="2400" dirty="0"/>
              <a:t>č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/>
              <a:t>uzroci</a:t>
            </a:r>
            <a:r>
              <a:rPr lang="en-US" sz="2400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dirty="0"/>
              <a:t>c</a:t>
            </a:r>
            <a:r>
              <a:rPr lang="en-US" sz="2400" dirty="0"/>
              <a:t>) </a:t>
            </a:r>
            <a:r>
              <a:rPr lang="en-US" sz="2400" dirty="0" err="1"/>
              <a:t>Finansijski</a:t>
            </a:r>
            <a:r>
              <a:rPr lang="en-US" sz="2400" dirty="0"/>
              <a:t> </a:t>
            </a:r>
            <a:r>
              <a:rPr lang="en-US" sz="2400" dirty="0" err="1"/>
              <a:t>uzroci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S</a:t>
            </a:r>
            <a:r>
              <a:rPr lang="sl-SI" sz="2400" dirty="0"/>
              <a:t>v</a:t>
            </a:r>
            <a:r>
              <a:rPr lang="en-US" sz="2400" dirty="0"/>
              <a:t>i</a:t>
            </a:r>
            <a:r>
              <a:rPr lang="en-US" sz="2400" b="1" dirty="0"/>
              <a:t> </a:t>
            </a:r>
            <a:r>
              <a:rPr lang="en-US" sz="2400" dirty="0" err="1"/>
              <a:t>ovi</a:t>
            </a:r>
            <a:r>
              <a:rPr lang="en-US" sz="2400" dirty="0"/>
              <a:t> </a:t>
            </a:r>
            <a:r>
              <a:rPr lang="en-US" sz="2400" dirty="0" err="1"/>
              <a:t>uzroci</a:t>
            </a:r>
            <a:r>
              <a:rPr lang="en-US" sz="2400" dirty="0"/>
              <a:t> </a:t>
            </a:r>
            <a:r>
              <a:rPr lang="en-US" sz="2400" dirty="0" err="1"/>
              <a:t>dovode</a:t>
            </a:r>
            <a:r>
              <a:rPr lang="en-US" sz="2400" dirty="0"/>
              <a:t> do </a:t>
            </a:r>
            <a:r>
              <a:rPr lang="en-US" sz="2400" dirty="0" err="1"/>
              <a:t>stva</a:t>
            </a:r>
            <a:r>
              <a:rPr lang="sl-SI" sz="2400" dirty="0"/>
              <a:t>rn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porasta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i </a:t>
            </a:r>
            <a:r>
              <a:rPr lang="en-US" sz="2400" dirty="0" err="1"/>
              <a:t>efektivnog</a:t>
            </a:r>
            <a:r>
              <a:rPr lang="en-US" sz="2400" dirty="0"/>
              <a:t> </a:t>
            </a:r>
            <a:r>
              <a:rPr lang="en-US" sz="2400" dirty="0" err="1"/>
              <a:t>porasta</a:t>
            </a:r>
            <a:r>
              <a:rPr lang="sl-SI" sz="2400" dirty="0"/>
              <a:t> i </a:t>
            </a:r>
            <a:r>
              <a:rPr lang="sl-SI" sz="2400" dirty="0" smtClean="0"/>
              <a:t>opterećenja</a:t>
            </a:r>
            <a:r>
              <a:rPr lang="en-US" sz="2400" b="1" dirty="0"/>
              <a:t>	</a:t>
            </a:r>
            <a:r>
              <a:rPr lang="en-US" sz="2400" dirty="0"/>
              <a:t>(</a:t>
            </a:r>
            <a:r>
              <a:rPr lang="en-US" sz="2400" dirty="0" err="1"/>
              <a:t>presije</a:t>
            </a:r>
            <a:r>
              <a:rPr lang="en-US" sz="2400" dirty="0"/>
              <a:t>) </a:t>
            </a:r>
            <a:r>
              <a:rPr lang="en-US" sz="2400" dirty="0" err="1"/>
              <a:t>poreskog</a:t>
            </a:r>
            <a:r>
              <a:rPr lang="en-US" sz="2400" dirty="0"/>
              <a:t> </a:t>
            </a:r>
            <a:r>
              <a:rPr lang="en-US" sz="2400" dirty="0" err="1"/>
              <a:t>obveznika</a:t>
            </a:r>
            <a:r>
              <a:rPr lang="en-US" sz="2400" dirty="0"/>
              <a:t>,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da </a:t>
            </a:r>
            <a:r>
              <a:rPr lang="en-US" sz="2400" dirty="0" err="1"/>
              <a:t>pogode</a:t>
            </a:r>
            <a:r>
              <a:rPr lang="en-US" sz="2400" dirty="0"/>
              <a:t> </a:t>
            </a:r>
            <a:r>
              <a:rPr lang="en-US" sz="2400" dirty="0" smtClean="0"/>
              <a:t>li</a:t>
            </a:r>
            <a:r>
              <a:rPr lang="sl-SI" sz="2400" dirty="0"/>
              <a:t>č</a:t>
            </a:r>
            <a:r>
              <a:rPr lang="sl-SI" sz="2400" dirty="0" smtClean="0"/>
              <a:t>n</a:t>
            </a:r>
            <a:r>
              <a:rPr lang="en-US" sz="2400" dirty="0"/>
              <a:t>e </a:t>
            </a:r>
            <a:r>
              <a:rPr lang="en-US" sz="2400" dirty="0" err="1"/>
              <a:t>rashode</a:t>
            </a:r>
            <a:r>
              <a:rPr lang="en-US" sz="2400" dirty="0"/>
              <a:t> i </a:t>
            </a:r>
            <a:r>
              <a:rPr lang="sl-SI" sz="2400" dirty="0"/>
              <a:t>prebacivanja dijel</a:t>
            </a:r>
            <a:r>
              <a:rPr lang="en-US" sz="2400" dirty="0"/>
              <a:t>a </a:t>
            </a:r>
            <a:r>
              <a:rPr lang="sl-SI" sz="2400" dirty="0" smtClean="0"/>
              <a:t>ličnih</a:t>
            </a:r>
            <a:r>
              <a:rPr lang="en-US" sz="2400" dirty="0" smtClean="0"/>
              <a:t> </a:t>
            </a:r>
            <a:r>
              <a:rPr lang="en-US" sz="2400" dirty="0"/>
              <a:t>(C)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smtClean="0"/>
              <a:t>op</a:t>
            </a:r>
            <a:r>
              <a:rPr lang="sl-SI" sz="2400" dirty="0"/>
              <a:t>š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/>
              <a:t>javne</a:t>
            </a:r>
            <a:r>
              <a:rPr lang="en-US" sz="2400" dirty="0"/>
              <a:t> </a:t>
            </a:r>
            <a:r>
              <a:rPr lang="en-US" sz="2400" dirty="0" err="1"/>
              <a:t>rashode</a:t>
            </a:r>
            <a:r>
              <a:rPr lang="en-US" sz="2400" dirty="0"/>
              <a:t> (G).</a:t>
            </a:r>
          </a:p>
        </p:txBody>
      </p:sp>
    </p:spTree>
    <p:extLst>
      <p:ext uri="{BB962C8B-B14F-4D97-AF65-F5344CB8AC3E}">
        <p14:creationId xmlns:p14="http://schemas.microsoft.com/office/powerpoint/2010/main" val="989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A6D1-5D6A-4959-B303-81C5645D05CE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CEFB-4B4F-4308-A202-1ED147295EEC}" type="slidenum">
              <a:rPr lang="en-US"/>
              <a:pPr/>
              <a:t>75</a:t>
            </a:fld>
            <a:endParaRPr lang="en-U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sl-SI" sz="2400" dirty="0"/>
              <a:t>1</a:t>
            </a:r>
            <a:r>
              <a:rPr lang="en-US" sz="2400" dirty="0"/>
              <a:t>) EKONOMSKI UZROCI RASTA </a:t>
            </a:r>
            <a:r>
              <a:rPr lang="en-US" sz="2400" dirty="0" smtClean="0"/>
              <a:t>JAV</a:t>
            </a:r>
            <a:r>
              <a:rPr lang="sr-Latn-ME" sz="2400" dirty="0" smtClean="0"/>
              <a:t>NI</a:t>
            </a:r>
            <a:r>
              <a:rPr lang="en-US" sz="2400" dirty="0" smtClean="0"/>
              <a:t>H </a:t>
            </a:r>
            <a:r>
              <a:rPr lang="en-US" sz="2400" dirty="0"/>
              <a:t>RASHODA</a:t>
            </a:r>
          </a:p>
          <a:p>
            <a:pPr>
              <a:lnSpc>
                <a:spcPct val="80000"/>
              </a:lnSpc>
            </a:pPr>
            <a:r>
              <a:rPr lang="sl-SI" sz="2400" dirty="0"/>
              <a:t>Ek</a:t>
            </a:r>
            <a:r>
              <a:rPr lang="en-US" sz="2400" dirty="0" err="1"/>
              <a:t>onomski</a:t>
            </a:r>
            <a:r>
              <a:rPr lang="en-US" sz="2400" dirty="0"/>
              <a:t> </a:t>
            </a:r>
            <a:r>
              <a:rPr lang="en-US" sz="2400" dirty="0" err="1"/>
              <a:t>uzroci</a:t>
            </a:r>
            <a:r>
              <a:rPr lang="en-US" sz="2400" dirty="0"/>
              <a:t> </a:t>
            </a:r>
            <a:r>
              <a:rPr lang="en-US" sz="2400" dirty="0" err="1"/>
              <a:t>porasta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vezani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stalni</a:t>
            </a:r>
            <a:r>
              <a:rPr lang="en-US" sz="2400" dirty="0"/>
              <a:t> </a:t>
            </a:r>
            <a:r>
              <a:rPr lang="en-US" sz="2400" dirty="0" err="1"/>
              <a:t>rast</a:t>
            </a:r>
            <a:r>
              <a:rPr lang="en-US" sz="2400" dirty="0"/>
              <a:t> </a:t>
            </a:r>
            <a:r>
              <a:rPr lang="en-US" sz="2400" dirty="0" err="1"/>
              <a:t>produktiv</a:t>
            </a:r>
            <a:r>
              <a:rPr lang="sl-SI" sz="2400" dirty="0"/>
              <a:t>nosti </a:t>
            </a:r>
            <a:r>
              <a:rPr lang="en-US" sz="2400" dirty="0" err="1"/>
              <a:t>rada</a:t>
            </a:r>
            <a:r>
              <a:rPr lang="en-US" sz="2400" dirty="0"/>
              <a:t>, </a:t>
            </a:r>
            <a:r>
              <a:rPr lang="en-US" sz="2400" dirty="0" err="1" smtClean="0"/>
              <a:t>dru</a:t>
            </a:r>
            <a:r>
              <a:rPr lang="sr-Latn-ME" sz="2400" dirty="0" smtClean="0"/>
              <a:t>š</a:t>
            </a:r>
            <a:r>
              <a:rPr lang="en-US" sz="2400" dirty="0" err="1" smtClean="0"/>
              <a:t>tveno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materijalno</a:t>
            </a:r>
            <a:r>
              <a:rPr lang="en-US" sz="2400" dirty="0"/>
              <a:t> </a:t>
            </a:r>
            <a:r>
              <a:rPr lang="en-US" sz="2400" dirty="0" err="1"/>
              <a:t>blagostanje</a:t>
            </a:r>
            <a:r>
              <a:rPr lang="en-US" sz="2400" dirty="0"/>
              <a:t>, </a:t>
            </a:r>
            <a:r>
              <a:rPr lang="sr-Latn-ME" sz="2400" dirty="0" err="1"/>
              <a:t>ž</a:t>
            </a:r>
            <a:r>
              <a:rPr lang="en-US" sz="2400" dirty="0" err="1" smtClean="0"/>
              <a:t>ivotni</a:t>
            </a:r>
            <a:r>
              <a:rPr lang="en-US" sz="2400" dirty="0" smtClean="0"/>
              <a:t> </a:t>
            </a:r>
            <a:r>
              <a:rPr lang="en-US" sz="2400" dirty="0"/>
              <a:t>standard,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stalni</a:t>
            </a:r>
            <a:r>
              <a:rPr lang="en-US" sz="2400" dirty="0"/>
              <a:t> </a:t>
            </a:r>
            <a:r>
              <a:rPr lang="sl-SI" sz="2400" dirty="0"/>
              <a:t>rast</a:t>
            </a:r>
            <a:r>
              <a:rPr lang="en-US" sz="2400" b="1" i="1" dirty="0"/>
              <a:t> </a:t>
            </a:r>
            <a:r>
              <a:rPr lang="sl-SI" sz="2400" dirty="0"/>
              <a:t>ze</a:t>
            </a:r>
            <a:r>
              <a:rPr lang="en-US" sz="2400" dirty="0" err="1"/>
              <a:t>lja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 smtClean="0"/>
              <a:t>potro</a:t>
            </a:r>
            <a:r>
              <a:rPr lang="sl-SI" sz="2400" dirty="0"/>
              <a:t>š</a:t>
            </a:r>
            <a:r>
              <a:rPr lang="en-US" sz="2400" dirty="0" err="1" smtClean="0"/>
              <a:t>njom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materijalne</a:t>
            </a:r>
            <a:r>
              <a:rPr lang="sl-SI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kulture</a:t>
            </a:r>
            <a:r>
              <a:rPr lang="en-US" sz="2400" dirty="0"/>
              <a:t>, </a:t>
            </a:r>
            <a:r>
              <a:rPr lang="en-US" sz="2400" dirty="0" err="1"/>
              <a:t>prosvetne</a:t>
            </a:r>
            <a:r>
              <a:rPr lang="en-US" sz="2400" dirty="0"/>
              <a:t> i </a:t>
            </a:r>
            <a:r>
              <a:rPr lang="en-US" sz="2400" dirty="0" err="1" smtClean="0"/>
              <a:t>sli</a:t>
            </a:r>
            <a:r>
              <a:rPr lang="sl-SI" sz="2400" dirty="0"/>
              <a:t>č</a:t>
            </a:r>
            <a:r>
              <a:rPr lang="en-US" sz="2400" dirty="0" smtClean="0"/>
              <a:t>ne </a:t>
            </a:r>
            <a:r>
              <a:rPr lang="en-US" sz="2400" dirty="0" err="1"/>
              <a:t>prirode</a:t>
            </a:r>
            <a:r>
              <a:rPr lang="en-US" sz="2400" dirty="0"/>
              <a:t>). </a:t>
            </a:r>
            <a:endParaRPr lang="sr-Latn-ME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Da </a:t>
            </a:r>
            <a:r>
              <a:rPr lang="en-US" sz="2400" dirty="0"/>
              <a:t>bi se </a:t>
            </a:r>
            <a:r>
              <a:rPr lang="sl-SI" sz="2400" dirty="0" smtClean="0"/>
              <a:t>potroš</a:t>
            </a:r>
            <a:r>
              <a:rPr lang="en-US" sz="2400" dirty="0" err="1" smtClean="0"/>
              <a:t>nja</a:t>
            </a:r>
            <a:r>
              <a:rPr lang="en-US" sz="2400" dirty="0" smtClean="0"/>
              <a:t> </a:t>
            </a:r>
            <a:r>
              <a:rPr lang="en-US" sz="2400" dirty="0" err="1"/>
              <a:t>mogla</a:t>
            </a:r>
            <a:r>
              <a:rPr lang="en-US" sz="2400" dirty="0"/>
              <a:t> </a:t>
            </a:r>
            <a:r>
              <a:rPr lang="en-US" sz="2400" dirty="0" err="1"/>
              <a:t>zadovoljiti</a:t>
            </a:r>
            <a:r>
              <a:rPr lang="en-US" sz="2400" dirty="0"/>
              <a:t>, </a:t>
            </a:r>
            <a:r>
              <a:rPr lang="en-US" sz="2400" dirty="0" err="1"/>
              <a:t>dr</a:t>
            </a:r>
            <a:r>
              <a:rPr lang="sl-SI" sz="2400" dirty="0"/>
              <a:t>z</a:t>
            </a:r>
            <a:r>
              <a:rPr lang="en-US" sz="2400" dirty="0" err="1"/>
              <a:t>ava</a:t>
            </a:r>
            <a:r>
              <a:rPr lang="en-US" sz="2400" dirty="0"/>
              <a:t> </a:t>
            </a:r>
            <a:r>
              <a:rPr lang="en-US" sz="2400" dirty="0" smtClean="0"/>
              <a:t>pro</a:t>
            </a:r>
            <a:r>
              <a:rPr lang="sl-SI" sz="2400" dirty="0"/>
              <a:t>š</a:t>
            </a:r>
            <a:r>
              <a:rPr lang="en-US" sz="2400" dirty="0" err="1" smtClean="0"/>
              <a:t>iruje</a:t>
            </a:r>
            <a:r>
              <a:rPr lang="en-US" sz="2400" dirty="0" smtClean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funkcije</a:t>
            </a:r>
            <a:r>
              <a:rPr lang="en-US" sz="2400" dirty="0"/>
              <a:t> i </a:t>
            </a:r>
            <a:r>
              <a:rPr lang="en-US" sz="2400" dirty="0" err="1"/>
              <a:t>na</a:t>
            </a:r>
            <a:r>
              <a:rPr lang="en-US" sz="2400" dirty="0"/>
              <a:t> ta </a:t>
            </a:r>
            <a:r>
              <a:rPr lang="en-US" sz="2400" dirty="0" err="1" smtClean="0"/>
              <a:t>podru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ja</a:t>
            </a:r>
            <a:r>
              <a:rPr lang="en-US" sz="2400" dirty="0"/>
              <a:t>. Time </a:t>
            </a:r>
            <a:r>
              <a:rPr lang="sl-SI" sz="2400" dirty="0"/>
              <a:t>dolazi</a:t>
            </a:r>
            <a:r>
              <a:rPr lang="en-US" sz="2400" b="1" dirty="0"/>
              <a:t> </a:t>
            </a:r>
            <a:r>
              <a:rPr lang="en-US" sz="2400" dirty="0"/>
              <a:t>do </a:t>
            </a:r>
            <a:r>
              <a:rPr lang="en-US" sz="2400" dirty="0" err="1"/>
              <a:t>rasta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. </a:t>
            </a:r>
            <a:endParaRPr lang="sr-Latn-ME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Savremena</a:t>
            </a:r>
            <a:r>
              <a:rPr lang="en-US" sz="2400" dirty="0" smtClean="0"/>
              <a:t> </a:t>
            </a:r>
            <a:r>
              <a:rPr lang="en-US" sz="2400" dirty="0" err="1" smtClean="0"/>
              <a:t>dr</a:t>
            </a:r>
            <a:r>
              <a:rPr lang="sl-SI" sz="2400" dirty="0"/>
              <a:t>ž</a:t>
            </a:r>
            <a:r>
              <a:rPr lang="en-US" sz="2400" dirty="0" err="1" smtClean="0"/>
              <a:t>ava</a:t>
            </a:r>
            <a:r>
              <a:rPr lang="en-US" sz="2400" dirty="0" smtClean="0"/>
              <a:t> </a:t>
            </a:r>
            <a:r>
              <a:rPr lang="en-US" sz="2400" dirty="0" err="1"/>
              <a:t>pristu</a:t>
            </a:r>
            <a:r>
              <a:rPr lang="sl-SI" sz="2400" dirty="0"/>
              <a:t>p</a:t>
            </a:r>
            <a:r>
              <a:rPr lang="en-US" sz="2400" dirty="0"/>
              <a:t>a </a:t>
            </a:r>
            <a:r>
              <a:rPr lang="en-US" sz="2400" dirty="0" err="1"/>
              <a:t>izgradnji</a:t>
            </a:r>
            <a:r>
              <a:rPr lang="en-US" sz="2400" dirty="0"/>
              <a:t> </a:t>
            </a:r>
            <a:r>
              <a:rPr lang="sl-SI" sz="2400" dirty="0"/>
              <a:t>š</a:t>
            </a:r>
            <a:r>
              <a:rPr lang="en-US" sz="2400" dirty="0" smtClean="0"/>
              <a:t>kola</a:t>
            </a:r>
            <a:r>
              <a:rPr lang="en-US" sz="2400" dirty="0"/>
              <a:t>, </a:t>
            </a:r>
            <a:r>
              <a:rPr lang="en-US" sz="2400" dirty="0" err="1"/>
              <a:t>bolnica</a:t>
            </a:r>
            <a:r>
              <a:rPr lang="en-US" sz="2400" dirty="0"/>
              <a:t>, </a:t>
            </a:r>
            <a:r>
              <a:rPr lang="sl-SI" sz="2400" dirty="0"/>
              <a:t>bibliot</a:t>
            </a:r>
            <a:r>
              <a:rPr lang="en-US" sz="2400" dirty="0" err="1"/>
              <a:t>eka</a:t>
            </a:r>
            <a:r>
              <a:rPr lang="en-US" sz="2400" dirty="0"/>
              <a:t>, </a:t>
            </a:r>
            <a:r>
              <a:rPr lang="en-US" sz="2400" dirty="0" err="1"/>
              <a:t>razvoju</a:t>
            </a:r>
            <a:r>
              <a:rPr lang="en-US" sz="2400" dirty="0"/>
              <a:t> </a:t>
            </a:r>
            <a:r>
              <a:rPr lang="en-US" sz="2400" dirty="0" err="1"/>
              <a:t>socijalnog</a:t>
            </a:r>
            <a:r>
              <a:rPr lang="en-US" sz="2400" dirty="0"/>
              <a:t> i </a:t>
            </a:r>
            <a:r>
              <a:rPr lang="en-US" sz="2400" dirty="0" err="1"/>
              <a:t>zdravstvenog</a:t>
            </a:r>
            <a:r>
              <a:rPr lang="en-US" sz="2400" dirty="0"/>
              <a:t> </a:t>
            </a:r>
            <a:r>
              <a:rPr lang="en-US" sz="2400" dirty="0" err="1"/>
              <a:t>osiguranja</a:t>
            </a:r>
            <a:r>
              <a:rPr lang="en-US" sz="2400" dirty="0"/>
              <a:t> i dr. </a:t>
            </a:r>
            <a:r>
              <a:rPr lang="en-US" sz="2400" dirty="0" err="1"/>
              <a:t>Sve</a:t>
            </a:r>
            <a:r>
              <a:rPr lang="en-US" sz="2400" dirty="0"/>
              <a:t> to </a:t>
            </a:r>
            <a:r>
              <a:rPr lang="en-US" sz="2400" dirty="0" err="1" smtClean="0"/>
              <a:t>tra</a:t>
            </a:r>
            <a:r>
              <a:rPr lang="sl-SI" sz="2400" dirty="0"/>
              <a:t>ž</a:t>
            </a:r>
            <a:r>
              <a:rPr lang="sl-SI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nove</a:t>
            </a:r>
            <a:r>
              <a:rPr lang="en-US" sz="2400" dirty="0"/>
              <a:t> </a:t>
            </a:r>
            <a:r>
              <a:rPr lang="sl-SI" sz="2400" dirty="0"/>
              <a:t>rashode </a:t>
            </a:r>
            <a:r>
              <a:rPr lang="en-US" sz="2400" dirty="0"/>
              <a:t>i </a:t>
            </a:r>
            <a:r>
              <a:rPr lang="en-US" sz="2400" dirty="0" err="1"/>
              <a:t>nove</a:t>
            </a:r>
            <a:r>
              <a:rPr lang="en-US" sz="2400" dirty="0"/>
              <a:t> </a:t>
            </a:r>
            <a:r>
              <a:rPr lang="en-US" sz="2400" dirty="0" err="1"/>
              <a:t>oblike</a:t>
            </a:r>
            <a:r>
              <a:rPr lang="en-US" sz="2400" dirty="0"/>
              <a:t> </a:t>
            </a:r>
            <a:r>
              <a:rPr lang="en-US" sz="2400" dirty="0" err="1" smtClean="0"/>
              <a:t>pove</a:t>
            </a:r>
            <a:r>
              <a:rPr lang="sl-SI" sz="2400" dirty="0"/>
              <a:t>ć</a:t>
            </a:r>
            <a:r>
              <a:rPr lang="en-US" sz="2400" dirty="0" err="1" smtClean="0"/>
              <a:t>anih</a:t>
            </a:r>
            <a:r>
              <a:rPr lang="en-US" sz="2400" dirty="0" smtClean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prihoda</a:t>
            </a:r>
            <a:r>
              <a:rPr lang="en-US" sz="2400" dirty="0"/>
              <a:t>. </a:t>
            </a:r>
            <a:endParaRPr lang="sr-Latn-ME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To </a:t>
            </a:r>
            <a:r>
              <a:rPr lang="en-US" sz="2400" dirty="0"/>
              <a:t>je </a:t>
            </a:r>
            <a:r>
              <a:rPr lang="en-US" sz="2400" dirty="0" err="1"/>
              <a:t>prva</a:t>
            </a:r>
            <a:r>
              <a:rPr lang="en-US" sz="2400" dirty="0"/>
              <a:t> </a:t>
            </a:r>
            <a:r>
              <a:rPr lang="en-US" sz="2400" dirty="0" err="1"/>
              <a:t>podgrupa</a:t>
            </a:r>
            <a:r>
              <a:rPr lang="en-US" sz="2400" dirty="0"/>
              <a:t> </a:t>
            </a:r>
            <a:r>
              <a:rPr lang="en-US" sz="2400" dirty="0" err="1"/>
              <a:t>ekonomskih</a:t>
            </a:r>
            <a:r>
              <a:rPr lang="en-US" sz="2400" dirty="0"/>
              <a:t> </a:t>
            </a:r>
            <a:r>
              <a:rPr lang="sl-SI" sz="2400" dirty="0"/>
              <a:t>uzrok</a:t>
            </a:r>
            <a:r>
              <a:rPr lang="en-US" sz="2400" dirty="0"/>
              <a:t>a. </a:t>
            </a:r>
            <a:r>
              <a:rPr lang="en-US" sz="2400" dirty="0" err="1"/>
              <a:t>Druga</a:t>
            </a:r>
            <a:r>
              <a:rPr lang="en-US" sz="2400" dirty="0"/>
              <a:t> </a:t>
            </a:r>
            <a:r>
              <a:rPr lang="en-US" sz="2400" dirty="0" err="1"/>
              <a:t>podgrupa</a:t>
            </a:r>
            <a:r>
              <a:rPr lang="en-US" sz="2400" dirty="0"/>
              <a:t> je </a:t>
            </a:r>
            <a:r>
              <a:rPr lang="en-US" sz="2400" dirty="0" err="1"/>
              <a:t>porast</a:t>
            </a:r>
            <a:r>
              <a:rPr lang="en-US" sz="2400" dirty="0"/>
              <a:t> d</a:t>
            </a:r>
            <a:r>
              <a:rPr lang="sl-SI" sz="2400" dirty="0" smtClean="0"/>
              <a:t>rž</a:t>
            </a:r>
            <a:r>
              <a:rPr lang="en-US" sz="2400" dirty="0" err="1" smtClean="0"/>
              <a:t>avne</a:t>
            </a:r>
            <a:r>
              <a:rPr lang="en-US" sz="2400" dirty="0" smtClean="0"/>
              <a:t> </a:t>
            </a:r>
            <a:r>
              <a:rPr lang="sl-SI" sz="2400" dirty="0"/>
              <a:t>intervencije</a:t>
            </a:r>
            <a:r>
              <a:rPr lang="en-US" sz="2400" b="1" dirty="0"/>
              <a:t> </a:t>
            </a:r>
            <a:r>
              <a:rPr lang="en-US" sz="2400" dirty="0"/>
              <a:t>u </a:t>
            </a:r>
            <a:r>
              <a:rPr lang="en-US" sz="2400" dirty="0" err="1"/>
              <a:t>pravcu</a:t>
            </a:r>
            <a:r>
              <a:rPr lang="en-US" sz="2400" dirty="0"/>
              <a:t> </a:t>
            </a:r>
            <a:r>
              <a:rPr lang="en-US" sz="2400" dirty="0" err="1"/>
              <a:t>podsticanja</a:t>
            </a:r>
            <a:r>
              <a:rPr lang="en-US" sz="2400" dirty="0"/>
              <a:t> re</a:t>
            </a:r>
            <a:r>
              <a:rPr lang="sl-SI" sz="2400" dirty="0"/>
              <a:t>gional</a:t>
            </a:r>
            <a:r>
              <a:rPr lang="en-US" sz="2400" dirty="0" err="1"/>
              <a:t>nog</a:t>
            </a:r>
            <a:r>
              <a:rPr lang="en-US" sz="2400" dirty="0"/>
              <a:t> </a:t>
            </a:r>
            <a:r>
              <a:rPr lang="en-US" sz="2400" dirty="0" err="1"/>
              <a:t>razvoja</a:t>
            </a:r>
            <a:r>
              <a:rPr lang="en-US" sz="2400" dirty="0"/>
              <a:t>, </a:t>
            </a:r>
            <a:r>
              <a:rPr lang="en-US" sz="2400" dirty="0" err="1"/>
              <a:t>investicija</a:t>
            </a:r>
            <a:r>
              <a:rPr lang="en-US" sz="2400" dirty="0"/>
              <a:t>, </a:t>
            </a:r>
            <a:r>
              <a:rPr lang="en-US" sz="2400" dirty="0" err="1"/>
              <a:t>izvoza</a:t>
            </a:r>
            <a:r>
              <a:rPr lang="en-US" sz="2400" dirty="0"/>
              <a:t>,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radova</a:t>
            </a:r>
            <a:r>
              <a:rPr lang="en-US" sz="2400" dirty="0"/>
              <a:t>, </a:t>
            </a:r>
            <a:r>
              <a:rPr lang="en-US" sz="2400" dirty="0" err="1"/>
              <a:t>zaposlenosti</a:t>
            </a:r>
            <a:r>
              <a:rPr lang="en-US" sz="2400" dirty="0"/>
              <a:t> </a:t>
            </a:r>
            <a:r>
              <a:rPr lang="sl-SI" sz="2400" dirty="0"/>
              <a:t>i</a:t>
            </a:r>
            <a:r>
              <a:rPr lang="en-US" sz="2400" dirty="0"/>
              <a:t> sl. </a:t>
            </a:r>
            <a:r>
              <a:rPr lang="en-US" sz="2400" dirty="0" err="1"/>
              <a:t>Sve</a:t>
            </a:r>
            <a:r>
              <a:rPr lang="en-US" sz="2400" dirty="0"/>
              <a:t> je to </a:t>
            </a:r>
            <a:r>
              <a:rPr lang="sl-SI" sz="2400" dirty="0"/>
              <a:t>vezano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rast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l-SI" sz="2400" dirty="0"/>
              <a:t>ž</a:t>
            </a:r>
            <a:r>
              <a:rPr lang="en-US" sz="2400" dirty="0" err="1" smtClean="0"/>
              <a:t>avnog</a:t>
            </a:r>
            <a:r>
              <a:rPr lang="en-US" sz="2400" dirty="0" smtClean="0"/>
              <a:t> </a:t>
            </a:r>
            <a:r>
              <a:rPr lang="en-US" sz="2400" dirty="0" err="1"/>
              <a:t>intervencionizma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ekonomskom</a:t>
            </a:r>
            <a:r>
              <a:rPr lang="en-US" sz="2400" dirty="0"/>
              <a:t> </a:t>
            </a:r>
            <a:r>
              <a:rPr lang="en-US" sz="2400" dirty="0" err="1" smtClean="0"/>
              <a:t>podru</a:t>
            </a:r>
            <a:r>
              <a:rPr lang="sl-SI" sz="2400" dirty="0"/>
              <a:t>č</a:t>
            </a:r>
            <a:r>
              <a:rPr lang="en-US" sz="2400" dirty="0" err="1" smtClean="0"/>
              <a:t>ju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regulisanje</a:t>
            </a:r>
            <a:r>
              <a:rPr lang="sl-SI" sz="2400" dirty="0"/>
              <a:t> </a:t>
            </a:r>
            <a:r>
              <a:rPr lang="sl-SI" sz="2400" dirty="0" smtClean="0"/>
              <a:t>cikličnih</a:t>
            </a:r>
            <a:r>
              <a:rPr lang="en-US" sz="2400" dirty="0" smtClean="0"/>
              <a:t> </a:t>
            </a:r>
            <a:r>
              <a:rPr lang="en-US" sz="2400" dirty="0" err="1"/>
              <a:t>kolebanja</a:t>
            </a:r>
            <a:r>
              <a:rPr lang="en-US" sz="2400" dirty="0"/>
              <a:t>).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07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39AF-213D-4D00-A7D3-D7E1758B9638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45FF-F192-4AF5-BC16-A798B93E1406}" type="slidenum">
              <a:rPr lang="en-US"/>
              <a:pPr/>
              <a:t>76</a:t>
            </a:fld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dirty="0"/>
              <a:t>2) </a:t>
            </a:r>
            <a:r>
              <a:rPr lang="sl-SI" sz="2000" b="1" dirty="0"/>
              <a:t>VOJNI</a:t>
            </a:r>
            <a:r>
              <a:rPr lang="en-US" sz="2000" b="1" dirty="0"/>
              <a:t> RASHODI I </a:t>
            </a:r>
            <a:r>
              <a:rPr lang="en-US" sz="2000" b="1" dirty="0" smtClean="0"/>
              <a:t>POLITI</a:t>
            </a:r>
            <a:r>
              <a:rPr lang="sr-Latn-ME" sz="2000" b="1" dirty="0" smtClean="0"/>
              <a:t>Č</a:t>
            </a:r>
            <a:r>
              <a:rPr lang="en-US" sz="2000" b="1" dirty="0" smtClean="0"/>
              <a:t>KI </a:t>
            </a:r>
            <a:r>
              <a:rPr lang="en-US" sz="2000" b="1" dirty="0"/>
              <a:t>UZROCI KAO FAKTOR STALNOG RASTA JAVNIH RASHODA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Poli</a:t>
            </a:r>
            <a:r>
              <a:rPr lang="sl-SI" sz="2400" dirty="0"/>
              <a:t>č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/>
              <a:t>uzroci</a:t>
            </a:r>
            <a:r>
              <a:rPr lang="en-US" sz="2400" dirty="0"/>
              <a:t> </a:t>
            </a:r>
            <a:r>
              <a:rPr lang="en-US" sz="2400" dirty="0" err="1"/>
              <a:t>stalnog</a:t>
            </a:r>
            <a:r>
              <a:rPr lang="en-US" sz="2400" dirty="0"/>
              <a:t> </a:t>
            </a:r>
            <a:r>
              <a:rPr lang="en-US" sz="2400" dirty="0" err="1"/>
              <a:t>rasta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 smtClean="0"/>
              <a:t>unutra</a:t>
            </a:r>
            <a:r>
              <a:rPr lang="sl-SI" sz="2400" dirty="0"/>
              <a:t>š</a:t>
            </a:r>
            <a:r>
              <a:rPr lang="en-US" sz="2400" dirty="0" err="1" smtClean="0"/>
              <a:t>nji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spol</a:t>
            </a:r>
            <a:r>
              <a:rPr lang="sl-SI" sz="2400" dirty="0" smtClean="0"/>
              <a:t>jašnji</a:t>
            </a:r>
            <a:r>
              <a:rPr lang="sl-SI" sz="2400" dirty="0"/>
              <a:t>.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dirty="0"/>
              <a:t>	</a:t>
            </a:r>
            <a:r>
              <a:rPr lang="en-US" sz="2400" dirty="0" err="1" smtClean="0"/>
              <a:t>Unutra</a:t>
            </a:r>
            <a:r>
              <a:rPr lang="sl-SI" sz="2400" dirty="0"/>
              <a:t>š</a:t>
            </a:r>
            <a:r>
              <a:rPr lang="en-US" sz="2400" dirty="0" err="1" smtClean="0"/>
              <a:t>nji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/>
              <a:t>pr</a:t>
            </a:r>
            <a:r>
              <a:rPr lang="sl-SI" sz="2400" dirty="0"/>
              <a:t>ije</a:t>
            </a:r>
            <a:r>
              <a:rPr lang="en-US" sz="2400" dirty="0"/>
              <a:t> </a:t>
            </a:r>
            <a:r>
              <a:rPr lang="en-US" sz="2400" dirty="0" err="1"/>
              <a:t>svega</a:t>
            </a:r>
            <a:r>
              <a:rPr lang="en-US" sz="2400" dirty="0"/>
              <a:t> </a:t>
            </a:r>
            <a:r>
              <a:rPr lang="en-US" sz="2400" dirty="0" err="1"/>
              <a:t>odnose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oblik</a:t>
            </a:r>
            <a:r>
              <a:rPr lang="en-US" sz="2400" dirty="0"/>
              <a:t> </a:t>
            </a:r>
            <a:r>
              <a:rPr lang="en-US" sz="2400" dirty="0" err="1" smtClean="0"/>
              <a:t>dru</a:t>
            </a:r>
            <a:r>
              <a:rPr lang="sl-SI" sz="2400" dirty="0"/>
              <a:t>š</a:t>
            </a:r>
            <a:r>
              <a:rPr lang="sl-SI" sz="2400" dirty="0" smtClean="0"/>
              <a:t>t</a:t>
            </a:r>
            <a:r>
              <a:rPr lang="en-US" sz="2400" dirty="0" err="1" smtClean="0"/>
              <a:t>veno-politi</a:t>
            </a:r>
            <a:r>
              <a:rPr lang="sl-SI" sz="2400" dirty="0"/>
              <a:t>č</a:t>
            </a:r>
            <a:r>
              <a:rPr lang="en-US" sz="2400" dirty="0" err="1" smtClean="0"/>
              <a:t>kog</a:t>
            </a:r>
            <a:r>
              <a:rPr lang="en-US" sz="2400" dirty="0" smtClean="0"/>
              <a:t> </a:t>
            </a:r>
            <a:r>
              <a:rPr lang="en-US" sz="2400" dirty="0" err="1"/>
              <a:t>ured</a:t>
            </a:r>
            <a:r>
              <a:rPr lang="sl-SI" sz="2400" dirty="0"/>
              <a:t>j</a:t>
            </a:r>
            <a:r>
              <a:rPr lang="en-US" sz="2400" dirty="0" err="1"/>
              <a:t>enja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sl-SI" sz="2400" dirty="0"/>
              <a:t>U zemljama</a:t>
            </a:r>
            <a:r>
              <a:rPr lang="en-US" sz="2400" dirty="0"/>
              <a:t> s</a:t>
            </a:r>
            <a:r>
              <a:rPr lang="sl-SI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centralizovanim</a:t>
            </a:r>
            <a:r>
              <a:rPr lang="en-US" sz="2400" dirty="0"/>
              <a:t> </a:t>
            </a:r>
            <a:r>
              <a:rPr lang="en-US" sz="2400" dirty="0" err="1"/>
              <a:t>sistemom</a:t>
            </a:r>
            <a:r>
              <a:rPr lang="en-US" sz="2400" dirty="0"/>
              <a:t> </a:t>
            </a:r>
            <a:r>
              <a:rPr lang="en-US" sz="2400" dirty="0" err="1" smtClean="0"/>
              <a:t>politii</a:t>
            </a:r>
            <a:r>
              <a:rPr lang="sl-SI" sz="2400" dirty="0"/>
              <a:t>č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/>
              <a:t>vlasti</a:t>
            </a:r>
            <a:r>
              <a:rPr lang="en-US" sz="2400" dirty="0"/>
              <a:t> </a:t>
            </a:r>
            <a:r>
              <a:rPr lang="en-US" sz="2400" dirty="0" err="1"/>
              <a:t>rashodi</a:t>
            </a:r>
            <a:r>
              <a:rPr lang="en-US" sz="2400" dirty="0"/>
              <a:t> </a:t>
            </a:r>
            <a:r>
              <a:rPr lang="sl-SI" sz="2400" dirty="0"/>
              <a:t>i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ovoj</a:t>
            </a:r>
            <a:r>
              <a:rPr lang="sl-SI" sz="2400" dirty="0"/>
              <a:t> </a:t>
            </a:r>
            <a:r>
              <a:rPr lang="en-US" sz="2400" dirty="0"/>
              <a:t> </a:t>
            </a:r>
            <a:r>
              <a:rPr lang="sl-SI" sz="2400" dirty="0"/>
              <a:t>osnovi</a:t>
            </a:r>
            <a:r>
              <a:rPr lang="en-US" sz="2400" dirty="0"/>
              <a:t> </a:t>
            </a:r>
            <a:r>
              <a:rPr lang="en-US" sz="2400" dirty="0" smtClean="0"/>
              <a:t>bi</a:t>
            </a:r>
            <a:r>
              <a:rPr lang="sl-SI" sz="2400" dirty="0"/>
              <a:t>ć</a:t>
            </a:r>
            <a:r>
              <a:rPr lang="en-US" sz="2400" dirty="0" smtClean="0"/>
              <a:t>e </a:t>
            </a:r>
            <a:r>
              <a:rPr lang="en-US" sz="2400" dirty="0" err="1"/>
              <a:t>manji</a:t>
            </a:r>
            <a:r>
              <a:rPr lang="en-US" sz="2400" dirty="0"/>
              <a:t> </a:t>
            </a:r>
            <a:r>
              <a:rPr lang="en-US" sz="2400" dirty="0" err="1"/>
              <a:t>nego</a:t>
            </a:r>
            <a:r>
              <a:rPr lang="en-US" sz="2400" dirty="0"/>
              <a:t> u </a:t>
            </a:r>
            <a:r>
              <a:rPr lang="en-US" sz="2400" dirty="0" err="1"/>
              <a:t>zemljama</a:t>
            </a:r>
            <a:r>
              <a:rPr lang="en-US" sz="2400" dirty="0"/>
              <a:t> s </a:t>
            </a:r>
            <a:r>
              <a:rPr lang="en-US" sz="2400" dirty="0" err="1" smtClean="0"/>
              <a:t>ve</a:t>
            </a:r>
            <a:r>
              <a:rPr lang="sl-SI" sz="2400" dirty="0"/>
              <a:t>ć</a:t>
            </a:r>
            <a:r>
              <a:rPr lang="sl-SI" sz="2400" dirty="0" smtClean="0"/>
              <a:t>i</a:t>
            </a:r>
            <a:r>
              <a:rPr lang="en-US" sz="2400" dirty="0"/>
              <a:t>m </a:t>
            </a:r>
            <a:r>
              <a:rPr lang="en-US" sz="2400" dirty="0" err="1"/>
              <a:t>stepenom</a:t>
            </a:r>
            <a:r>
              <a:rPr lang="en-US" sz="2400" dirty="0"/>
              <a:t> </a:t>
            </a:r>
            <a:r>
              <a:rPr lang="en-US" sz="2400" dirty="0" err="1"/>
              <a:t>decentralizacije</a:t>
            </a:r>
            <a:r>
              <a:rPr lang="en-US" sz="2400" dirty="0"/>
              <a:t> fi</a:t>
            </a:r>
            <a:r>
              <a:rPr lang="sl-SI" sz="2400" dirty="0"/>
              <a:t>n</a:t>
            </a:r>
            <a:r>
              <a:rPr lang="en-US" sz="2400" dirty="0" err="1"/>
              <a:t>asija</a:t>
            </a:r>
            <a:r>
              <a:rPr lang="en-US" sz="2400" dirty="0"/>
              <a:t> i </a:t>
            </a:r>
            <a:r>
              <a:rPr lang="en-US" sz="2400" dirty="0" err="1" smtClean="0"/>
              <a:t>ve</a:t>
            </a:r>
            <a:r>
              <a:rPr lang="sl-SI" sz="2400" dirty="0"/>
              <a:t>ć</a:t>
            </a:r>
            <a:r>
              <a:rPr lang="en-US" sz="2400" dirty="0" err="1" smtClean="0"/>
              <a:t>om</a:t>
            </a:r>
            <a:r>
              <a:rPr lang="en-US" sz="2400" dirty="0" smtClean="0"/>
              <a:t> </a:t>
            </a:r>
            <a:r>
              <a:rPr lang="en-US" sz="2400" dirty="0" err="1"/>
              <a:t>demokratizacijom</a:t>
            </a:r>
            <a:r>
              <a:rPr lang="en-US" sz="2400" dirty="0"/>
              <a:t>. U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uzroke</a:t>
            </a:r>
            <a:r>
              <a:rPr lang="en-US" sz="2400" dirty="0"/>
              <a:t> se </a:t>
            </a:r>
            <a:r>
              <a:rPr lang="en-US" sz="2400" dirty="0" err="1" smtClean="0"/>
              <a:t>mo</a:t>
            </a:r>
            <a:r>
              <a:rPr lang="sl-SI" sz="2400" dirty="0"/>
              <a:t>ž</a:t>
            </a:r>
            <a:r>
              <a:rPr lang="en-US" sz="2400" dirty="0" smtClean="0"/>
              <a:t>e </a:t>
            </a:r>
            <a:r>
              <a:rPr lang="en-US" sz="2400" dirty="0" err="1"/>
              <a:t>uvrstiti</a:t>
            </a:r>
            <a:r>
              <a:rPr lang="en-US" sz="2400" dirty="0"/>
              <a:t> i </a:t>
            </a:r>
            <a:r>
              <a:rPr lang="en-US" sz="2400" dirty="0" err="1" smtClean="0"/>
              <a:t>ve</a:t>
            </a:r>
            <a:r>
              <a:rPr lang="sl-SI" sz="2400" dirty="0"/>
              <a:t>ć</a:t>
            </a:r>
            <a:r>
              <a:rPr lang="en-US" sz="2400" dirty="0" smtClean="0"/>
              <a:t>a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manja</a:t>
            </a:r>
            <a:r>
              <a:rPr lang="en-US" sz="2400" dirty="0"/>
              <a:t> </a:t>
            </a:r>
            <a:r>
              <a:rPr lang="en-US" sz="2400" dirty="0" err="1"/>
              <a:t>stabilnost</a:t>
            </a:r>
            <a:r>
              <a:rPr lang="en-US" sz="2400" dirty="0"/>
              <a:t> </a:t>
            </a:r>
            <a:r>
              <a:rPr lang="en-US" sz="2400" dirty="0" smtClean="0"/>
              <a:t>re</a:t>
            </a:r>
            <a:r>
              <a:rPr lang="sl-SI" sz="2400" dirty="0"/>
              <a:t>ž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zemlji</a:t>
            </a:r>
            <a:r>
              <a:rPr lang="en-US" sz="2400" dirty="0"/>
              <a:t>. </a:t>
            </a:r>
            <a:r>
              <a:rPr lang="sl-SI" sz="2400" dirty="0"/>
              <a:t>K</a:t>
            </a:r>
            <a:r>
              <a:rPr lang="en-US" sz="2400" dirty="0"/>
              <a:t>od </a:t>
            </a:r>
            <a:r>
              <a:rPr lang="en-US" sz="2400" dirty="0" err="1"/>
              <a:t>liberalnih</a:t>
            </a:r>
            <a:r>
              <a:rPr lang="en-US" sz="2400" dirty="0"/>
              <a:t> </a:t>
            </a:r>
            <a:r>
              <a:rPr lang="en-US" sz="2400" dirty="0" smtClean="0"/>
              <a:t>re</a:t>
            </a:r>
            <a:r>
              <a:rPr lang="sl-SI" sz="2400" dirty="0"/>
              <a:t>ž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/>
              <a:t>dolazi</a:t>
            </a:r>
            <a:r>
              <a:rPr lang="en-US" sz="2400" dirty="0"/>
              <a:t> do</a:t>
            </a:r>
            <a:r>
              <a:rPr lang="sl-SI" sz="2400" dirty="0"/>
              <a:t> </a:t>
            </a:r>
            <a:r>
              <a:rPr lang="en-US" sz="2400" dirty="0"/>
              <a:t>, </a:t>
            </a:r>
            <a:r>
              <a:rPr lang="sl-SI" sz="2400" dirty="0"/>
              <a:t>v</a:t>
            </a:r>
            <a:r>
              <a:rPr lang="en-US" sz="2400" dirty="0" smtClean="0"/>
              <a:t>e</a:t>
            </a:r>
            <a:r>
              <a:rPr lang="sl-SI" sz="2400" dirty="0"/>
              <a:t>ć</a:t>
            </a:r>
            <a:r>
              <a:rPr lang="en-US" sz="2400" dirty="0" err="1" smtClean="0"/>
              <a:t>ih</a:t>
            </a:r>
            <a:r>
              <a:rPr lang="en-US" sz="2400" dirty="0" smtClean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, „</a:t>
            </a:r>
            <a:r>
              <a:rPr lang="en-US" sz="2400" dirty="0" err="1"/>
              <a:t>po</a:t>
            </a:r>
            <a:r>
              <a:rPr lang="sl-SI" sz="2400" dirty="0"/>
              <a:t>s</a:t>
            </a:r>
            <a:r>
              <a:rPr lang="en-US" sz="2400" dirty="0"/>
              <a:t>to </a:t>
            </a:r>
            <a:r>
              <a:rPr lang="en-US" sz="2400" dirty="0" err="1"/>
              <a:t>aparat</a:t>
            </a:r>
            <a:r>
              <a:rPr lang="en-US" sz="2400" dirty="0"/>
              <a:t>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dovoljnoj</a:t>
            </a:r>
            <a:r>
              <a:rPr lang="en-US" sz="2400" dirty="0"/>
              <a:t> </a:t>
            </a:r>
            <a:r>
              <a:rPr lang="en-US" sz="2400" dirty="0" err="1"/>
              <a:t>visini</a:t>
            </a:r>
            <a:r>
              <a:rPr lang="en-US" sz="2400" dirty="0"/>
              <a:t>", </a:t>
            </a:r>
            <a:r>
              <a:rPr lang="sl-SI" sz="2400" dirty="0"/>
              <a:t>š</a:t>
            </a:r>
            <a:r>
              <a:rPr lang="en-US" sz="2400" dirty="0" smtClean="0"/>
              <a:t>to </a:t>
            </a:r>
            <a:r>
              <a:rPr lang="en-US" sz="2400" dirty="0" err="1" smtClean="0"/>
              <a:t>izaziva</a:t>
            </a:r>
            <a:r>
              <a:rPr lang="sr-Latn-ME" sz="2400" dirty="0" smtClean="0"/>
              <a:t> </a:t>
            </a:r>
            <a:r>
              <a:rPr lang="en-US" sz="2400" dirty="0" smtClean="0"/>
              <a:t>i </a:t>
            </a:r>
            <a:r>
              <a:rPr lang="sl-SI" sz="2400" dirty="0"/>
              <a:t>do</a:t>
            </a:r>
            <a:r>
              <a:rPr lang="en-US" sz="2400" dirty="0" err="1"/>
              <a:t>datne</a:t>
            </a:r>
            <a:r>
              <a:rPr lang="en-US" sz="2400" dirty="0"/>
              <a:t> </a:t>
            </a:r>
            <a:r>
              <a:rPr lang="en-US" sz="2400" dirty="0" err="1"/>
              <a:t>rashode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84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0EAA-EC3A-4EA4-96F2-42FA00BED708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13D4-1579-44A9-ABDC-E97887C37324}" type="slidenum">
              <a:rPr lang="en-US"/>
              <a:pPr/>
              <a:t>77</a:t>
            </a:fld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3) </a:t>
            </a:r>
            <a:r>
              <a:rPr lang="en-US" sz="2000" b="1" dirty="0" smtClean="0"/>
              <a:t>FINANS</a:t>
            </a:r>
            <a:r>
              <a:rPr lang="sr-Latn-ME" sz="2000" b="1" dirty="0" smtClean="0"/>
              <a:t>IJ</a:t>
            </a:r>
            <a:r>
              <a:rPr lang="en-US" sz="2000" b="1" dirty="0" smtClean="0"/>
              <a:t>SKI </a:t>
            </a:r>
            <a:r>
              <a:rPr lang="en-US" sz="2000" b="1" dirty="0"/>
              <a:t>UZROCI RASTA JAVNIH RASHODA</a:t>
            </a:r>
          </a:p>
          <a:p>
            <a:pPr>
              <a:lnSpc>
                <a:spcPct val="90000"/>
              </a:lnSpc>
            </a:pPr>
            <a:r>
              <a:rPr lang="sl-SI" sz="2400" b="1" dirty="0"/>
              <a:t>Finansijski</a:t>
            </a:r>
            <a:r>
              <a:rPr lang="en-US" sz="2400" b="1" dirty="0"/>
              <a:t> </a:t>
            </a:r>
            <a:r>
              <a:rPr lang="en-US" sz="2400" dirty="0" err="1"/>
              <a:t>uzroci</a:t>
            </a:r>
            <a:r>
              <a:rPr lang="en-US" sz="2400" dirty="0"/>
              <a:t> </a:t>
            </a:r>
            <a:r>
              <a:rPr lang="en-US" sz="2400" dirty="0" err="1"/>
              <a:t>stalnog</a:t>
            </a:r>
            <a:r>
              <a:rPr lang="en-US" sz="2400" dirty="0"/>
              <a:t> </a:t>
            </a:r>
            <a:r>
              <a:rPr lang="en-US" sz="2400" dirty="0" err="1"/>
              <a:t>rasta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vezani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uglavnom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sl-SI" sz="2400" dirty="0"/>
              <a:t>    </a:t>
            </a:r>
            <a:r>
              <a:rPr lang="en-US" sz="2400" dirty="0" err="1"/>
              <a:t>po</a:t>
            </a:r>
            <a:r>
              <a:rPr lang="sl-SI" sz="2400" dirty="0"/>
              <a:t>stojanje</a:t>
            </a:r>
            <a:r>
              <a:rPr lang="en-US" sz="2400" dirty="0"/>
              <a:t> </a:t>
            </a:r>
            <a:r>
              <a:rPr lang="en-US" sz="2400" dirty="0" err="1"/>
              <a:t>javnog</a:t>
            </a:r>
            <a:r>
              <a:rPr lang="en-US" sz="2400" dirty="0"/>
              <a:t> </a:t>
            </a:r>
            <a:r>
              <a:rPr lang="en-US" sz="2400" dirty="0" err="1"/>
              <a:t>duga</a:t>
            </a:r>
            <a:r>
              <a:rPr lang="en-US" sz="2400" dirty="0"/>
              <a:t>. </a:t>
            </a:r>
            <a:r>
              <a:rPr lang="en-US" sz="2400" dirty="0" err="1"/>
              <a:t>Raspisivanje</a:t>
            </a:r>
            <a:r>
              <a:rPr lang="en-US" sz="2400" dirty="0"/>
              <a:t> i </a:t>
            </a:r>
            <a:r>
              <a:rPr lang="en-US" sz="2400" dirty="0" err="1"/>
              <a:t>monetizacija</a:t>
            </a:r>
            <a:r>
              <a:rPr lang="en-US" sz="2400" dirty="0"/>
              <a:t> (</a:t>
            </a:r>
            <a:r>
              <a:rPr lang="en-US" sz="2400" dirty="0" err="1"/>
              <a:t>prikupljanje</a:t>
            </a:r>
            <a:r>
              <a:rPr lang="en-US" sz="2400" dirty="0"/>
              <a:t> </a:t>
            </a:r>
            <a:r>
              <a:rPr lang="en-US" sz="2400" dirty="0" err="1"/>
              <a:t>sredstava</a:t>
            </a:r>
            <a:r>
              <a:rPr lang="en-US" sz="2400" dirty="0" smtClean="0"/>
              <a:t>)</a:t>
            </a:r>
            <a:r>
              <a:rPr lang="sr-Latn-ME" sz="2400" dirty="0" smtClean="0"/>
              <a:t> </a:t>
            </a:r>
            <a:r>
              <a:rPr lang="sl-SI" sz="2400" dirty="0" smtClean="0"/>
              <a:t>javnog </a:t>
            </a:r>
            <a:r>
              <a:rPr lang="sl-SI" sz="2400" dirty="0"/>
              <a:t>duga</a:t>
            </a:r>
            <a:r>
              <a:rPr lang="en-US" sz="2400" b="1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prihoda</a:t>
            </a:r>
            <a:r>
              <a:rPr lang="en-US" sz="2400" dirty="0"/>
              <a:t>. </a:t>
            </a:r>
            <a:r>
              <a:rPr lang="en-US" sz="2400" dirty="0" err="1"/>
              <a:t>Medutim</a:t>
            </a:r>
            <a:r>
              <a:rPr lang="en-US" sz="2400" dirty="0"/>
              <a:t>, </a:t>
            </a: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dod</a:t>
            </a:r>
            <a:r>
              <a:rPr lang="sl-SI" sz="2400" dirty="0"/>
              <a:t>j</a:t>
            </a:r>
            <a:r>
              <a:rPr lang="en-US" sz="2400" dirty="0"/>
              <a:t>e </a:t>
            </a:r>
            <a:r>
              <a:rPr lang="en-US" sz="2400" dirty="0" err="1"/>
              <a:t>vr</a:t>
            </a:r>
            <a:r>
              <a:rPr lang="sl-SI" sz="2400" dirty="0"/>
              <a:t>ij</a:t>
            </a:r>
            <a:r>
              <a:rPr lang="en-US" sz="2400" dirty="0"/>
              <a:t>e</a:t>
            </a:r>
            <a:r>
              <a:rPr lang="sl-SI" sz="2400" dirty="0"/>
              <a:t>me</a:t>
            </a:r>
            <a:r>
              <a:rPr lang="en-US" sz="2400" dirty="0"/>
              <a:t> </a:t>
            </a:r>
            <a:r>
              <a:rPr lang="en-US" sz="2400" dirty="0" err="1" smtClean="0"/>
              <a:t>vra</a:t>
            </a:r>
            <a:r>
              <a:rPr lang="sl-SI" sz="2400" dirty="0"/>
              <a:t>ć</a:t>
            </a:r>
            <a:r>
              <a:rPr lang="en-US" sz="2400" dirty="0" err="1" smtClean="0"/>
              <a:t>anja</a:t>
            </a:r>
            <a:r>
              <a:rPr lang="sr-Latn-ME" sz="2400" dirty="0" smtClean="0"/>
              <a:t> </a:t>
            </a:r>
            <a:r>
              <a:rPr lang="sl-SI" sz="2400" dirty="0" smtClean="0"/>
              <a:t>glavnice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kamate</a:t>
            </a:r>
            <a:r>
              <a:rPr lang="en-US" sz="2400" dirty="0"/>
              <a:t>), on se </a:t>
            </a:r>
            <a:r>
              <a:rPr lang="en-US" sz="2400" dirty="0" err="1"/>
              <a:t>javlja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rashod</a:t>
            </a:r>
            <a:r>
              <a:rPr lang="en-US" sz="2400" dirty="0"/>
              <a:t> - </a:t>
            </a:r>
            <a:r>
              <a:rPr lang="en-US" sz="2400" dirty="0" err="1" smtClean="0"/>
              <a:t>po</a:t>
            </a:r>
            <a:r>
              <a:rPr lang="sl-SI" sz="2400" dirty="0"/>
              <a:t>š</a:t>
            </a:r>
            <a:r>
              <a:rPr lang="sl-SI" sz="2400" dirty="0" smtClean="0"/>
              <a:t>t</a:t>
            </a:r>
            <a:r>
              <a:rPr lang="en-US" sz="2400" dirty="0"/>
              <a:t>o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vratiti</a:t>
            </a:r>
            <a:r>
              <a:rPr lang="en-US" sz="2400" dirty="0"/>
              <a:t>. </a:t>
            </a:r>
            <a:endParaRPr lang="sr-Latn-ME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Ovde</a:t>
            </a:r>
            <a:r>
              <a:rPr lang="en-US" sz="2400" dirty="0" smtClean="0"/>
              <a:t> je</a:t>
            </a:r>
            <a:r>
              <a:rPr lang="sr-Latn-ME" sz="2400" dirty="0" smtClean="0"/>
              <a:t> </a:t>
            </a:r>
            <a:r>
              <a:rPr lang="sl-SI" sz="2400" dirty="0" smtClean="0"/>
              <a:t>osnovno</a:t>
            </a:r>
            <a:r>
              <a:rPr lang="sl-SI" sz="2400" dirty="0"/>
              <a:t>, </a:t>
            </a:r>
            <a:r>
              <a:rPr lang="en-US" sz="2400" dirty="0" err="1"/>
              <a:t>kako</a:t>
            </a:r>
            <a:r>
              <a:rPr lang="en-US" sz="2400" dirty="0"/>
              <a:t> i u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svrhe</a:t>
            </a:r>
            <a:r>
              <a:rPr lang="en-US" sz="2400" dirty="0"/>
              <a:t> se </a:t>
            </a:r>
            <a:r>
              <a:rPr lang="en-US" sz="2400" dirty="0" err="1"/>
              <a:t>koristio</a:t>
            </a:r>
            <a:r>
              <a:rPr lang="en-US" sz="2400" dirty="0"/>
              <a:t> </a:t>
            </a:r>
            <a:r>
              <a:rPr lang="en-US" sz="2400" dirty="0" err="1"/>
              <a:t>javni</a:t>
            </a:r>
            <a:r>
              <a:rPr lang="en-US" sz="2400" dirty="0"/>
              <a:t> dug. </a:t>
            </a:r>
            <a:r>
              <a:rPr lang="en-US" sz="2400" dirty="0" err="1"/>
              <a:t>Ukoliko</a:t>
            </a:r>
            <a:r>
              <a:rPr lang="en-US" sz="2400" dirty="0"/>
              <a:t> se </a:t>
            </a:r>
            <a:r>
              <a:rPr lang="en-US" sz="2400" dirty="0" err="1"/>
              <a:t>neracionalno</a:t>
            </a:r>
            <a:r>
              <a:rPr lang="en-US" sz="2400" dirty="0"/>
              <a:t> </a:t>
            </a:r>
            <a:r>
              <a:rPr lang="en-US" sz="2400" dirty="0" err="1" smtClean="0"/>
              <a:t>korist</a:t>
            </a:r>
            <a:r>
              <a:rPr lang="sr-Latn-ME" sz="2400" dirty="0" smtClean="0"/>
              <a:t>i  </a:t>
            </a:r>
            <a:r>
              <a:rPr lang="sl-SI" sz="2400" dirty="0" smtClean="0"/>
              <a:t>t</a:t>
            </a:r>
            <a:r>
              <a:rPr lang="en-US" sz="2400" dirty="0" err="1" smtClean="0"/>
              <a:t>ro</a:t>
            </a:r>
            <a:r>
              <a:rPr lang="sl-SI" sz="2400" dirty="0"/>
              <a:t>š</a:t>
            </a:r>
            <a:r>
              <a:rPr lang="en-US" sz="2400" dirty="0" smtClean="0"/>
              <a:t>i </a:t>
            </a:r>
            <a:r>
              <a:rPr lang="en-US" sz="2400" dirty="0"/>
              <a:t>i </a:t>
            </a:r>
            <a:r>
              <a:rPr lang="en-US" sz="2400" dirty="0" err="1"/>
              <a:t>bez</a:t>
            </a:r>
            <a:r>
              <a:rPr lang="en-US" sz="2400" dirty="0"/>
              <a:t> </a:t>
            </a:r>
            <a:r>
              <a:rPr lang="en-US" sz="2400" dirty="0" err="1"/>
              <a:t>efekta</a:t>
            </a:r>
            <a:r>
              <a:rPr lang="en-US" sz="2400" dirty="0"/>
              <a:t> u </a:t>
            </a:r>
            <a:r>
              <a:rPr lang="en-US" sz="2400" dirty="0" err="1"/>
              <a:t>dohotku</a:t>
            </a:r>
            <a:r>
              <a:rPr lang="en-US" sz="2400" dirty="0"/>
              <a:t>, </a:t>
            </a:r>
            <a:r>
              <a:rPr lang="en-US" sz="2400" dirty="0" err="1"/>
              <a:t>dolazi</a:t>
            </a:r>
            <a:r>
              <a:rPr lang="en-US" sz="2400" dirty="0"/>
              <a:t> do </a:t>
            </a:r>
            <a:r>
              <a:rPr lang="en-US" sz="2400" dirty="0" err="1"/>
              <a:t>stvarnog</a:t>
            </a:r>
            <a:r>
              <a:rPr lang="en-US" sz="2400" dirty="0"/>
              <a:t> </a:t>
            </a:r>
            <a:r>
              <a:rPr lang="en-US" sz="2400" dirty="0" err="1"/>
              <a:t>porasta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sl-SI" sz="2400" dirty="0"/>
              <a:t>shoda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95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7680-7773-473F-80BC-5C0D6C096686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DD71-706A-414E-BE25-BDE1E0933ABE}" type="slidenum">
              <a:rPr lang="en-US"/>
              <a:pPr/>
              <a:t>78</a:t>
            </a:fld>
            <a:endParaRPr lang="en-US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sl-SI" sz="2800" dirty="0"/>
              <a:t>Isto</a:t>
            </a:r>
            <a:r>
              <a:rPr lang="en-US" sz="2800" dirty="0"/>
              <a:t> </a:t>
            </a:r>
            <a:r>
              <a:rPr lang="en-US" sz="2800" dirty="0" err="1"/>
              <a:t>tako</a:t>
            </a:r>
            <a:r>
              <a:rPr lang="en-US" sz="2800" dirty="0"/>
              <a:t> </a:t>
            </a: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 smtClean="0"/>
              <a:t>ve</a:t>
            </a:r>
            <a:r>
              <a:rPr lang="sl-SI" sz="2800" dirty="0"/>
              <a:t>ć</a:t>
            </a:r>
            <a:r>
              <a:rPr lang="en-US" sz="2800" dirty="0" smtClean="0"/>
              <a:t>i </a:t>
            </a:r>
            <a:r>
              <a:rPr lang="en-US" sz="2800" dirty="0" err="1"/>
              <a:t>javni</a:t>
            </a:r>
            <a:r>
              <a:rPr lang="en-US" sz="2800" dirty="0"/>
              <a:t> </a:t>
            </a:r>
            <a:r>
              <a:rPr lang="en-US" sz="2800" dirty="0" err="1"/>
              <a:t>prihodi</a:t>
            </a:r>
            <a:r>
              <a:rPr lang="en-US" sz="2800" dirty="0"/>
              <a:t>, i </a:t>
            </a:r>
            <a:r>
              <a:rPr lang="en-US" sz="2800" dirty="0" err="1"/>
              <a:t>lako</a:t>
            </a:r>
            <a:r>
              <a:rPr lang="en-US" sz="2800" dirty="0"/>
              <a:t> do</a:t>
            </a:r>
            <a:r>
              <a:rPr lang="sl-SI" sz="2800" dirty="0"/>
              <a:t>l</a:t>
            </a:r>
            <a:r>
              <a:rPr lang="en-US" sz="2800" dirty="0" smtClean="0"/>
              <a:t>a</a:t>
            </a:r>
            <a:r>
              <a:rPr lang="sl-SI" sz="2800" dirty="0"/>
              <a:t>ž</a:t>
            </a:r>
            <a:r>
              <a:rPr lang="en-US" sz="2800" dirty="0" err="1" smtClean="0"/>
              <a:t>enje</a:t>
            </a:r>
            <a:r>
              <a:rPr lang="en-US" sz="2800" dirty="0" smtClean="0"/>
              <a:t> </a:t>
            </a:r>
            <a:r>
              <a:rPr lang="en-US" sz="2800" dirty="0"/>
              <a:t>do </a:t>
            </a:r>
            <a:r>
              <a:rPr lang="en-US" sz="2800" dirty="0" err="1"/>
              <a:t>njih</a:t>
            </a:r>
            <a:r>
              <a:rPr lang="en-US" sz="2800" dirty="0"/>
              <a:t>, </a:t>
            </a:r>
            <a:r>
              <a:rPr lang="en-US" sz="2800" dirty="0" err="1"/>
              <a:t>dovodi</a:t>
            </a:r>
            <a:r>
              <a:rPr lang="en-US" sz="2800" dirty="0"/>
              <a:t> do </a:t>
            </a:r>
            <a:r>
              <a:rPr lang="en-US" sz="2800" dirty="0" err="1"/>
              <a:t>lakog</a:t>
            </a:r>
            <a:r>
              <a:rPr lang="en-US" sz="2800" dirty="0"/>
              <a:t> i </a:t>
            </a:r>
            <a:r>
              <a:rPr lang="en-US" sz="2800" dirty="0" err="1"/>
              <a:t>rasipanja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sl-SI" sz="2800" dirty="0"/>
              <a:t>prihoda</a:t>
            </a:r>
            <a:r>
              <a:rPr lang="en-US" sz="2800" dirty="0"/>
              <a:t>.</a:t>
            </a:r>
          </a:p>
          <a:p>
            <a:r>
              <a:rPr lang="sl-SI" sz="2800" dirty="0"/>
              <a:t>Na stvarni </a:t>
            </a:r>
            <a:r>
              <a:rPr lang="en-US" sz="2800" dirty="0"/>
              <a:t> </a:t>
            </a:r>
            <a:r>
              <a:rPr lang="en-US" sz="2800" dirty="0" err="1"/>
              <a:t>rast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smtClean="0"/>
              <a:t>d</a:t>
            </a:r>
            <a:r>
              <a:rPr lang="sr-Latn-ME" sz="2800" dirty="0" smtClean="0"/>
              <a:t>j</a:t>
            </a:r>
            <a:r>
              <a:rPr lang="en-US" sz="2800" dirty="0" err="1" smtClean="0"/>
              <a:t>eluje</a:t>
            </a:r>
            <a:r>
              <a:rPr lang="en-US" sz="2800" dirty="0" smtClean="0"/>
              <a:t> </a:t>
            </a:r>
            <a:r>
              <a:rPr lang="en-US" sz="2800" dirty="0"/>
              <a:t>i </a:t>
            </a:r>
            <a:r>
              <a:rPr lang="en-US" sz="2800" dirty="0" err="1"/>
              <a:t>lako</a:t>
            </a:r>
            <a:r>
              <a:rPr lang="en-US" sz="2800" dirty="0"/>
              <a:t> </a:t>
            </a:r>
            <a:r>
              <a:rPr lang="en-US" sz="2800" dirty="0" err="1"/>
              <a:t>zadu</a:t>
            </a:r>
            <a:r>
              <a:rPr lang="sl-SI" sz="2800" dirty="0"/>
              <a:t>z</a:t>
            </a:r>
            <a:r>
              <a:rPr lang="en-US" sz="2800" dirty="0" err="1"/>
              <a:t>ivanje</a:t>
            </a:r>
            <a:r>
              <a:rPr lang="en-US" sz="2800" dirty="0"/>
              <a:t> </a:t>
            </a:r>
            <a:r>
              <a:rPr lang="en-US" sz="2800" dirty="0" err="1" smtClean="0"/>
              <a:t>dr</a:t>
            </a:r>
            <a:r>
              <a:rPr lang="sl-SI" sz="2800" dirty="0"/>
              <a:t>ž</a:t>
            </a:r>
            <a:r>
              <a:rPr lang="en-US" sz="2800" dirty="0" err="1" smtClean="0"/>
              <a:t>ave</a:t>
            </a:r>
            <a:r>
              <a:rPr lang="en-US" sz="2800" dirty="0" smtClean="0"/>
              <a:t> </a:t>
            </a:r>
            <a:r>
              <a:rPr lang="en-US" sz="2800" dirty="0" err="1"/>
              <a:t>kod</a:t>
            </a:r>
            <a:r>
              <a:rPr lang="en-US" sz="2800" dirty="0"/>
              <a:t> </a:t>
            </a:r>
            <a:r>
              <a:rPr lang="en-US" sz="2800" dirty="0" err="1"/>
              <a:t>emisione</a:t>
            </a:r>
            <a:r>
              <a:rPr lang="en-US" sz="2800" dirty="0"/>
              <a:t> </a:t>
            </a:r>
            <a:r>
              <a:rPr lang="sl-SI" sz="2800" dirty="0"/>
              <a:t>banke u </a:t>
            </a:r>
            <a:r>
              <a:rPr lang="en-US" sz="2800" dirty="0"/>
              <a:t> </a:t>
            </a:r>
            <a:r>
              <a:rPr lang="en-US" sz="2800" dirty="0" err="1"/>
              <a:t>periodu</a:t>
            </a:r>
            <a:r>
              <a:rPr lang="en-US" sz="2800" dirty="0"/>
              <a:t> </a:t>
            </a:r>
            <a:r>
              <a:rPr lang="en-US" sz="2800" dirty="0" err="1"/>
              <a:t>depresije</a:t>
            </a:r>
            <a:r>
              <a:rPr lang="en-US" sz="2800" dirty="0"/>
              <a:t> i </a:t>
            </a:r>
            <a:r>
              <a:rPr lang="en-US" sz="2800" dirty="0" err="1"/>
              <a:t>krize</a:t>
            </a:r>
            <a:r>
              <a:rPr lang="en-US" sz="2800" dirty="0"/>
              <a:t> </a:t>
            </a:r>
            <a:r>
              <a:rPr lang="en-US" sz="2800" dirty="0" err="1"/>
              <a:t>kada</a:t>
            </a:r>
            <a:r>
              <a:rPr lang="en-US" sz="2800" dirty="0"/>
              <a:t> </a:t>
            </a:r>
            <a:r>
              <a:rPr lang="en-US" sz="2800" dirty="0" err="1"/>
              <a:t>opadaju</a:t>
            </a:r>
            <a:r>
              <a:rPr lang="en-US" sz="2800" dirty="0"/>
              <a:t> </a:t>
            </a:r>
            <a:r>
              <a:rPr lang="en-US" sz="2800" dirty="0" err="1"/>
              <a:t>prihodi</a:t>
            </a:r>
            <a:r>
              <a:rPr lang="en-US" sz="2800" dirty="0"/>
              <a:t>, </a:t>
            </a:r>
            <a:r>
              <a:rPr lang="en-US" sz="2800" dirty="0" err="1"/>
              <a:t>dok</a:t>
            </a:r>
            <a:r>
              <a:rPr lang="en-US" sz="2800" dirty="0"/>
              <a:t> </a:t>
            </a:r>
            <a:r>
              <a:rPr lang="en-US" sz="2800" dirty="0" err="1"/>
              <a:t>rashodi</a:t>
            </a:r>
            <a:r>
              <a:rPr lang="en-US" sz="2800" dirty="0"/>
              <a:t> </a:t>
            </a:r>
            <a:r>
              <a:rPr lang="en-US" sz="2800" dirty="0" err="1"/>
              <a:t>stalno</a:t>
            </a:r>
            <a:r>
              <a:rPr lang="en-US" sz="2800" dirty="0"/>
              <a:t> </a:t>
            </a:r>
            <a:r>
              <a:rPr lang="en-US" sz="2800" dirty="0" err="1"/>
              <a:t>rastu</a:t>
            </a:r>
            <a:r>
              <a:rPr lang="sl-SI" sz="2800" dirty="0"/>
              <a:t> u procesu </a:t>
            </a:r>
            <a:r>
              <a:rPr lang="en-US" sz="2800" dirty="0" err="1"/>
              <a:t>sprovodenja</a:t>
            </a:r>
            <a:r>
              <a:rPr lang="en-US" sz="2800" dirty="0"/>
              <a:t> </a:t>
            </a:r>
            <a:r>
              <a:rPr lang="sl-SI" sz="2800" dirty="0"/>
              <a:t>s</a:t>
            </a:r>
            <a:r>
              <a:rPr lang="en-US" sz="2800" dirty="0" err="1"/>
              <a:t>tabilizacione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anticik</a:t>
            </a:r>
            <a:r>
              <a:rPr lang="sl-SI" sz="2800" dirty="0" smtClean="0"/>
              <a:t>lične</a:t>
            </a:r>
            <a:r>
              <a:rPr lang="en-US" sz="2800" dirty="0" smtClean="0"/>
              <a:t> </a:t>
            </a:r>
            <a:r>
              <a:rPr lang="en-US" sz="2800" dirty="0" err="1"/>
              <a:t>ekonomske</a:t>
            </a:r>
            <a:r>
              <a:rPr lang="en-US" sz="2800" dirty="0"/>
              <a:t> </a:t>
            </a:r>
            <a:r>
              <a:rPr lang="en-US" sz="2800" dirty="0" err="1"/>
              <a:t>politike</a:t>
            </a:r>
            <a:r>
              <a:rPr lang="en-US" sz="2800" b="1" dirty="0"/>
              <a:t> </a:t>
            </a:r>
            <a:r>
              <a:rPr lang="en-US" sz="2800" dirty="0"/>
              <a:t>(</a:t>
            </a:r>
            <a:r>
              <a:rPr lang="en-US" sz="2800" dirty="0" err="1" smtClean="0"/>
              <a:t>uz</a:t>
            </a:r>
            <a:r>
              <a:rPr lang="sr-Latn-ME" sz="2800" dirty="0"/>
              <a:t> </a:t>
            </a:r>
            <a:r>
              <a:rPr lang="sl-SI" sz="2800" dirty="0" smtClean="0"/>
              <a:t> </a:t>
            </a:r>
            <a:r>
              <a:rPr lang="sl-SI" sz="2800" dirty="0"/>
              <a:t>p</a:t>
            </a:r>
            <a:r>
              <a:rPr lang="en-US" sz="2800" dirty="0"/>
              <a:t>o</a:t>
            </a:r>
            <a:r>
              <a:rPr lang="sl-SI" sz="2800" dirty="0"/>
              <a:t>javu </a:t>
            </a:r>
            <a:r>
              <a:rPr lang="sl-SI" sz="2800" dirty="0" smtClean="0"/>
              <a:t>budžetskog </a:t>
            </a:r>
            <a:r>
              <a:rPr lang="sl-SI" sz="2800" dirty="0"/>
              <a:t>deficita)</a:t>
            </a:r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44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B6E56-D692-45C8-AA83-938334A9FD97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1B9-9BFD-4415-8DF9-3D82CDF5703E}" type="slidenum">
              <a:rPr lang="en-US"/>
              <a:pPr/>
              <a:t>79</a:t>
            </a:fld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3. OSTALI UZROCI RASTA JAVNIH RASHODA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l-SI" sz="2400" dirty="0"/>
              <a:t>Pore</a:t>
            </a:r>
            <a:r>
              <a:rPr lang="en-US" sz="2400" dirty="0"/>
              <a:t>d </a:t>
            </a:r>
            <a:r>
              <a:rPr lang="en-US" sz="2400" b="1" dirty="0" err="1"/>
              <a:t>navedene</a:t>
            </a:r>
            <a:r>
              <a:rPr lang="en-US" sz="2400" b="1" dirty="0"/>
              <a:t> </a:t>
            </a:r>
            <a:r>
              <a:rPr lang="en-US" sz="2400" dirty="0" err="1"/>
              <a:t>klasifikacije</a:t>
            </a:r>
            <a:r>
              <a:rPr lang="en-US" sz="2400" dirty="0"/>
              <a:t> </a:t>
            </a:r>
            <a:r>
              <a:rPr lang="en-US" sz="2400" dirty="0" err="1"/>
              <a:t>uzroka</a:t>
            </a:r>
            <a:r>
              <a:rPr lang="en-US" sz="2400" dirty="0"/>
              <a:t> </a:t>
            </a:r>
            <a:r>
              <a:rPr lang="en-US" sz="2400" dirty="0" err="1"/>
              <a:t>rasta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finansijskog</a:t>
            </a:r>
            <a:r>
              <a:rPr lang="en-US" sz="2400" dirty="0"/>
              <a:t> k</a:t>
            </a:r>
            <a:r>
              <a:rPr lang="sl-SI" sz="2400" dirty="0"/>
              <a:t>araktera mogu se</a:t>
            </a:r>
            <a:r>
              <a:rPr lang="en-US" sz="2400" dirty="0"/>
              <a:t> </a:t>
            </a:r>
            <a:r>
              <a:rPr lang="en-US" sz="2400" dirty="0" err="1"/>
              <a:t>navesti</a:t>
            </a:r>
            <a:r>
              <a:rPr lang="en-US" sz="2400" dirty="0"/>
              <a:t> </a:t>
            </a:r>
            <a:r>
              <a:rPr lang="en-US" sz="2400" dirty="0" err="1" smtClean="0"/>
              <a:t>jo</a:t>
            </a:r>
            <a:r>
              <a:rPr lang="sl-SI" sz="2400" dirty="0"/>
              <a:t>š</a:t>
            </a:r>
            <a:r>
              <a:rPr lang="en-US" sz="2400" dirty="0" smtClean="0"/>
              <a:t> </a:t>
            </a:r>
            <a:r>
              <a:rPr lang="en-US" sz="2400" dirty="0" err="1"/>
              <a:t>neki</a:t>
            </a:r>
            <a:r>
              <a:rPr lang="en-US" sz="2400" dirty="0"/>
              <a:t> </a:t>
            </a:r>
            <a:r>
              <a:rPr lang="en-US" sz="2400" dirty="0" err="1" smtClean="0"/>
              <a:t>zna</a:t>
            </a:r>
            <a:r>
              <a:rPr lang="sl-SI" sz="2400" dirty="0"/>
              <a:t>č</a:t>
            </a:r>
            <a:r>
              <a:rPr lang="en-US" sz="2400" dirty="0" err="1" smtClean="0"/>
              <a:t>ajni</a:t>
            </a:r>
            <a:r>
              <a:rPr lang="en-US" sz="2400" dirty="0" smtClean="0"/>
              <a:t> </a:t>
            </a:r>
            <a:r>
              <a:rPr lang="en-US" sz="2400" dirty="0" err="1"/>
              <a:t>faktori</a:t>
            </a:r>
            <a:r>
              <a:rPr lang="en-US" sz="2400" dirty="0"/>
              <a:t>: </a:t>
            </a:r>
            <a:endParaRPr lang="sl-SI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sr-Latn-ME" sz="2400" dirty="0" smtClean="0"/>
              <a:t>     </a:t>
            </a:r>
            <a:r>
              <a:rPr lang="en-US" sz="2400" dirty="0" smtClean="0"/>
              <a:t> </a:t>
            </a:r>
            <a:r>
              <a:rPr lang="sr-Latn-ME" sz="2400" dirty="0" smtClean="0"/>
              <a:t>- </a:t>
            </a:r>
            <a:r>
              <a:rPr lang="sl-SI" sz="2400" b="1" dirty="0" smtClean="0"/>
              <a:t>Ratna </a:t>
            </a:r>
            <a:r>
              <a:rPr lang="sl-SI" sz="2400" b="1" dirty="0"/>
              <a:t>stanje i pripreme za rat</a:t>
            </a:r>
            <a:endParaRPr lang="en-US" sz="2400" b="1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- </a:t>
            </a:r>
            <a:r>
              <a:rPr lang="en-US" b="1" dirty="0" err="1"/>
              <a:t>Sta</a:t>
            </a:r>
            <a:r>
              <a:rPr lang="sl-SI" b="1" dirty="0"/>
              <a:t>ln</a:t>
            </a:r>
            <a:r>
              <a:rPr lang="en-US" b="1" dirty="0"/>
              <a:t>i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ubr</a:t>
            </a:r>
            <a:r>
              <a:rPr lang="sl-SI" dirty="0"/>
              <a:t>z</a:t>
            </a:r>
            <a:r>
              <a:rPr lang="en-US" dirty="0"/>
              <a:t>a</a:t>
            </a:r>
            <a:r>
              <a:rPr lang="sl-SI" dirty="0"/>
              <a:t>n</a:t>
            </a:r>
            <a:r>
              <a:rPr lang="en-US" dirty="0"/>
              <a:t>e </a:t>
            </a:r>
            <a:r>
              <a:rPr lang="en-US" dirty="0" err="1"/>
              <a:t>urbanizacije</a:t>
            </a:r>
            <a:r>
              <a:rPr lang="en-US" dirty="0"/>
              <a:t>,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- </a:t>
            </a:r>
            <a:r>
              <a:rPr lang="en-US" b="1" dirty="0"/>
              <a:t>Po</a:t>
            </a:r>
            <a:r>
              <a:rPr lang="sl-SI" b="1" dirty="0"/>
              <a:t>r</a:t>
            </a:r>
            <a:r>
              <a:rPr lang="en-US" b="1" dirty="0" err="1"/>
              <a:t>ast</a:t>
            </a:r>
            <a:r>
              <a:rPr lang="en-US" b="1" dirty="0"/>
              <a:t> (</a:t>
            </a:r>
            <a:r>
              <a:rPr lang="sl-SI" b="1" dirty="0" smtClean="0"/>
              <a:t>umnožava</a:t>
            </a:r>
            <a:r>
              <a:rPr lang="en-US" b="1" dirty="0" err="1"/>
              <a:t>nje</a:t>
            </a:r>
            <a:r>
              <a:rPr lang="en-US" b="1" dirty="0"/>
              <a:t>)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sl-SI" dirty="0" smtClean="0"/>
              <a:t>drža</a:t>
            </a:r>
            <a:r>
              <a:rPr lang="en-US" dirty="0" err="1"/>
              <a:t>ve</a:t>
            </a:r>
            <a:r>
              <a:rPr lang="en-US" dirty="0"/>
              <a:t>,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r-Latn-ME" sz="2400" dirty="0" smtClean="0"/>
              <a:t>	  </a:t>
            </a:r>
            <a:r>
              <a:rPr lang="en-US" sz="2400" dirty="0" smtClean="0"/>
              <a:t>- </a:t>
            </a:r>
            <a:r>
              <a:rPr lang="en-US" sz="2400" b="1" dirty="0" err="1"/>
              <a:t>Stalne</a:t>
            </a:r>
            <a:r>
              <a:rPr lang="en-US" sz="2400" b="1" dirty="0"/>
              <a:t> i</a:t>
            </a:r>
            <a:r>
              <a:rPr lang="sl-SI" sz="2400" b="1" dirty="0"/>
              <a:t>nflacione</a:t>
            </a:r>
            <a:r>
              <a:rPr lang="en-US" sz="2400" b="1" dirty="0"/>
              <a:t> </a:t>
            </a:r>
            <a:r>
              <a:rPr lang="en-US" sz="2400" b="1" dirty="0" err="1"/>
              <a:t>tende</a:t>
            </a:r>
            <a:r>
              <a:rPr lang="sl-SI" sz="2400" b="1" dirty="0"/>
              <a:t>nci</a:t>
            </a:r>
            <a:r>
              <a:rPr lang="en-US" sz="2400" b="1" dirty="0"/>
              <a:t>je </a:t>
            </a:r>
            <a:r>
              <a:rPr lang="en-US" sz="2400" dirty="0"/>
              <a:t>u s</a:t>
            </a:r>
            <a:r>
              <a:rPr lang="sl-SI" sz="2400" dirty="0"/>
              <a:t>v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privredama</a:t>
            </a:r>
            <a:r>
              <a:rPr lang="en-US" sz="2400" dirty="0"/>
              <a:t> u </a:t>
            </a:r>
            <a:r>
              <a:rPr lang="en-US" sz="2400" dirty="0" err="1"/>
              <a:t>sv</a:t>
            </a:r>
            <a:r>
              <a:rPr lang="sl-SI" sz="2400" dirty="0"/>
              <a:t>ij</a:t>
            </a:r>
            <a:r>
              <a:rPr lang="en-US" sz="2400" dirty="0" err="1"/>
              <a:t>etu</a:t>
            </a:r>
            <a:r>
              <a:rPr lang="en-US" sz="2400" dirty="0"/>
              <a:t> (</a:t>
            </a:r>
            <a:r>
              <a:rPr lang="en-US" sz="2400" dirty="0" err="1"/>
              <a:t>rast</a:t>
            </a:r>
            <a:r>
              <a:rPr lang="en-US" sz="2400" dirty="0"/>
              <a:t> c</a:t>
            </a:r>
            <a:r>
              <a:rPr lang="sl-SI" sz="2400" dirty="0"/>
              <a:t>ij</a:t>
            </a:r>
            <a:r>
              <a:rPr lang="en-US" sz="2400" dirty="0" err="1"/>
              <a:t>ena</a:t>
            </a:r>
            <a:r>
              <a:rPr lang="en-US" sz="2400" dirty="0"/>
              <a:t>) i </a:t>
            </a:r>
            <a:r>
              <a:rPr lang="sl-SI" sz="2400" b="1" dirty="0"/>
              <a:t>nominalni</a:t>
            </a:r>
            <a:r>
              <a:rPr lang="en-US" sz="2400" b="1" dirty="0"/>
              <a:t> r</a:t>
            </a:r>
            <a:r>
              <a:rPr lang="sl-SI" sz="2400" b="1" dirty="0"/>
              <a:t>ast</a:t>
            </a:r>
            <a:r>
              <a:rPr lang="en-US" sz="2400" b="1" dirty="0"/>
              <a:t> </a:t>
            </a:r>
            <a:r>
              <a:rPr lang="en-US" sz="2400" b="1" dirty="0" err="1"/>
              <a:t>javnih</a:t>
            </a:r>
            <a:r>
              <a:rPr lang="en-US" sz="2400" b="1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vezan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sl-SI" sz="2400" dirty="0"/>
              <a:t>njihov </a:t>
            </a:r>
            <a:r>
              <a:rPr lang="en-US" sz="2400" dirty="0"/>
              <a:t>r</a:t>
            </a:r>
            <a:r>
              <a:rPr lang="sl-SI" sz="2400" dirty="0"/>
              <a:t>a</a:t>
            </a:r>
            <a:r>
              <a:rPr lang="en-US" sz="2400" dirty="0" err="1"/>
              <a:t>st.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91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140E-C815-4C2D-81B1-C2A764888FEB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C6C7-69B4-45C2-B173-A3762B6206BD}" type="slidenum">
              <a:rPr lang="en-US"/>
              <a:pPr/>
              <a:t>8</a:t>
            </a:fld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privredi</a:t>
            </a:r>
            <a:r>
              <a:rPr lang="en-US" sz="2400" dirty="0"/>
              <a:t>, </a:t>
            </a:r>
            <a:r>
              <a:rPr lang="en-US" sz="2400" dirty="0" err="1"/>
              <a:t>posebno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pojedine</a:t>
            </a:r>
            <a:r>
              <a:rPr lang="en-US" sz="2400" dirty="0"/>
              <a:t> </a:t>
            </a:r>
            <a:r>
              <a:rPr lang="en-US" sz="2400" dirty="0" err="1" smtClean="0"/>
              <a:t>ekonomsk</a:t>
            </a:r>
            <a:r>
              <a:rPr lang="sr-Latn-ME" sz="2400" dirty="0" smtClean="0"/>
              <a:t>e </a:t>
            </a:r>
            <a:r>
              <a:rPr lang="en-US" sz="2400" dirty="0" smtClean="0"/>
              <a:t> </a:t>
            </a:r>
            <a:r>
              <a:rPr lang="en-US" sz="2400" dirty="0" err="1"/>
              <a:t>ciljeve</a:t>
            </a:r>
            <a:r>
              <a:rPr lang="en-US" sz="2400" dirty="0"/>
              <a:t> </a:t>
            </a:r>
            <a:r>
              <a:rPr lang="en-US" sz="2400" dirty="0" err="1"/>
              <a:t>razvoja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svaka</a:t>
            </a:r>
            <a:r>
              <a:rPr lang="en-US" sz="2400" dirty="0"/>
              <a:t> </a:t>
            </a:r>
            <a:r>
              <a:rPr lang="en-US" sz="2400" dirty="0" err="1"/>
              <a:t>moderna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ava</a:t>
            </a:r>
            <a:r>
              <a:rPr lang="en-US" sz="2400" dirty="0" smtClean="0"/>
              <a:t> </a:t>
            </a:r>
            <a:r>
              <a:rPr lang="en-US" sz="2400" dirty="0" err="1"/>
              <a:t>postavlja</a:t>
            </a:r>
            <a:r>
              <a:rPr lang="en-US" sz="2400" dirty="0"/>
              <a:t> </a:t>
            </a:r>
            <a:r>
              <a:rPr lang="en-US" sz="2400" dirty="0" err="1"/>
              <a:t>pred</a:t>
            </a:r>
            <a:r>
              <a:rPr lang="en-US" sz="2400" dirty="0"/>
              <a:t> </a:t>
            </a:r>
            <a:r>
              <a:rPr lang="en-US" sz="2400" dirty="0" err="1"/>
              <a:t>sebe</a:t>
            </a:r>
            <a:r>
              <a:rPr lang="en-US" sz="2400" dirty="0"/>
              <a:t> u </a:t>
            </a:r>
            <a:r>
              <a:rPr lang="en-US" sz="2400" dirty="0" err="1" smtClean="0"/>
              <a:t>kra</a:t>
            </a:r>
            <a:r>
              <a:rPr lang="sr-Latn-ME" sz="2400" dirty="0" smtClean="0"/>
              <a:t>ć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smtClean="0"/>
              <a:t>du</a:t>
            </a:r>
            <a:r>
              <a:rPr lang="sr-Latn-ME" sz="2400" dirty="0" smtClean="0"/>
              <a:t>ž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/>
              <a:t>razdoblju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Ka</a:t>
            </a:r>
            <a:r>
              <a:rPr lang="sr-Latn-ME" sz="2400" dirty="0" smtClean="0"/>
              <a:t>k</a:t>
            </a:r>
            <a:r>
              <a:rPr lang="en-US" sz="2400" dirty="0" smtClean="0"/>
              <a:t>o </a:t>
            </a:r>
            <a:r>
              <a:rPr lang="en-US" sz="2400" dirty="0"/>
              <a:t>se</a:t>
            </a:r>
            <a:r>
              <a:rPr lang="en-US" sz="2400" b="1" dirty="0"/>
              <a:t> </a:t>
            </a:r>
            <a:r>
              <a:rPr lang="en-US" sz="2400" dirty="0" err="1"/>
              <a:t>radi</a:t>
            </a:r>
            <a:r>
              <a:rPr lang="en-US" sz="2400" dirty="0"/>
              <a:t> o tri </a:t>
            </a:r>
            <a:r>
              <a:rPr lang="en-US" sz="2400" dirty="0" err="1"/>
              <a:t>divergentna</a:t>
            </a:r>
            <a:r>
              <a:rPr lang="en-US" sz="2400" dirty="0"/>
              <a:t> </a:t>
            </a:r>
            <a:r>
              <a:rPr lang="en-US" sz="2400" dirty="0" err="1" smtClean="0"/>
              <a:t>gledi</a:t>
            </a:r>
            <a:r>
              <a:rPr lang="sr-Latn-ME" sz="2400" dirty="0" smtClean="0"/>
              <a:t>š</a:t>
            </a:r>
            <a:r>
              <a:rPr lang="en-US" sz="2400" dirty="0" smtClean="0"/>
              <a:t>ta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smtClean="0"/>
              <a:t>vid</a:t>
            </a:r>
            <a:r>
              <a:rPr lang="sr-Latn-ME" sz="2400" dirty="0" smtClean="0"/>
              <a:t>j</a:t>
            </a:r>
            <a:r>
              <a:rPr lang="en-US" sz="2400" dirty="0" err="1" smtClean="0"/>
              <a:t>eti</a:t>
            </a:r>
            <a:r>
              <a:rPr lang="en-US" sz="2400" dirty="0" smtClean="0"/>
              <a:t> </a:t>
            </a:r>
            <a:r>
              <a:rPr lang="en-US" sz="2400" dirty="0" err="1"/>
              <a:t>njihovu</a:t>
            </a:r>
            <a:r>
              <a:rPr lang="en-US" sz="2400" dirty="0"/>
              <a:t> </a:t>
            </a:r>
            <a:r>
              <a:rPr lang="en-US" sz="2400" dirty="0" err="1"/>
              <a:t>ispravnost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savremenog</a:t>
            </a:r>
            <a:r>
              <a:rPr lang="en-US" sz="2400" b="1" dirty="0"/>
              <a:t> </a:t>
            </a:r>
            <a:r>
              <a:rPr lang="en-US" sz="2400" dirty="0" err="1"/>
              <a:t>teorijskog</a:t>
            </a:r>
            <a:r>
              <a:rPr lang="en-US" sz="2400" dirty="0"/>
              <a:t> </a:t>
            </a:r>
            <a:r>
              <a:rPr lang="en-US" sz="2400" dirty="0" err="1" smtClean="0"/>
              <a:t>stanovi</a:t>
            </a:r>
            <a:r>
              <a:rPr lang="sr-Latn-ME" sz="2400" dirty="0" smtClean="0"/>
              <a:t>š</a:t>
            </a:r>
            <a:r>
              <a:rPr lang="en-US" sz="2400" dirty="0" smtClean="0"/>
              <a:t>ta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Prvi</a:t>
            </a:r>
            <a:r>
              <a:rPr lang="en-US" sz="2400" b="1" dirty="0"/>
              <a:t> </a:t>
            </a:r>
            <a:r>
              <a:rPr lang="en-US" sz="2400" b="1" dirty="0" err="1"/>
              <a:t>pravac</a:t>
            </a:r>
            <a:r>
              <a:rPr lang="en-US" sz="2400" b="1" dirty="0"/>
              <a:t>,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kojem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r-Latn-ME" sz="2400" dirty="0" smtClean="0"/>
              <a:t>ž</a:t>
            </a:r>
            <a:r>
              <a:rPr lang="en-US" sz="2400" dirty="0" err="1" smtClean="0"/>
              <a:t>avni</a:t>
            </a:r>
            <a:r>
              <a:rPr lang="en-US" sz="2400" dirty="0" smtClean="0"/>
              <a:t> </a:t>
            </a:r>
            <a:r>
              <a:rPr lang="en-US" sz="2400" dirty="0" err="1"/>
              <a:t>rashodi</a:t>
            </a:r>
            <a:r>
              <a:rPr lang="en-US" sz="2400" dirty="0"/>
              <a:t> ne </a:t>
            </a:r>
            <a:r>
              <a:rPr lang="en-US" sz="2400" dirty="0" err="1"/>
              <a:t>ulaze</a:t>
            </a:r>
            <a:r>
              <a:rPr lang="en-US" sz="2400" dirty="0"/>
              <a:t> u </a:t>
            </a:r>
            <a:r>
              <a:rPr lang="en-US" sz="2400" dirty="0" err="1"/>
              <a:t>predmet</a:t>
            </a:r>
            <a:r>
              <a:rPr lang="en-US" sz="2400" dirty="0"/>
              <a:t> </a:t>
            </a:r>
            <a:r>
              <a:rPr lang="en-US" sz="2400" dirty="0" err="1" smtClean="0"/>
              <a:t>izu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avanja</a:t>
            </a:r>
            <a:r>
              <a:rPr lang="en-US" sz="2400" dirty="0" smtClean="0"/>
              <a:t> </a:t>
            </a:r>
            <a:r>
              <a:rPr lang="en-US" sz="2400" dirty="0" err="1"/>
              <a:t>nauke</a:t>
            </a:r>
            <a:r>
              <a:rPr lang="en-US" sz="2400" b="1" dirty="0"/>
              <a:t> </a:t>
            </a:r>
            <a:r>
              <a:rPr lang="en-US" sz="2400" dirty="0"/>
              <a:t>o </a:t>
            </a:r>
            <a:r>
              <a:rPr lang="en-US" sz="2400" dirty="0" err="1"/>
              <a:t>finansijama</a:t>
            </a:r>
            <a:r>
              <a:rPr lang="en-US" sz="2400" dirty="0"/>
              <a:t>, </a:t>
            </a:r>
            <a:r>
              <a:rPr lang="en-US" sz="2400" dirty="0" err="1"/>
              <a:t>potpuno</a:t>
            </a:r>
            <a:r>
              <a:rPr lang="en-US" sz="2400" dirty="0"/>
              <a:t> je </a:t>
            </a:r>
            <a:r>
              <a:rPr lang="en-US" sz="2400" dirty="0" err="1"/>
              <a:t>neopravdan</a:t>
            </a:r>
            <a:r>
              <a:rPr lang="en-US" sz="2400" dirty="0"/>
              <a:t>, </a:t>
            </a:r>
            <a:r>
              <a:rPr lang="en-US" sz="2400" dirty="0" err="1"/>
              <a:t>zbog</a:t>
            </a:r>
            <a:r>
              <a:rPr lang="en-US" sz="2400" dirty="0"/>
              <a:t> toga </a:t>
            </a:r>
            <a:r>
              <a:rPr lang="sr-Latn-ME" sz="2400" dirty="0" err="1"/>
              <a:t>š</a:t>
            </a:r>
            <a:r>
              <a:rPr lang="en-US" sz="2400" dirty="0" smtClean="0"/>
              <a:t>to </a:t>
            </a:r>
            <a:r>
              <a:rPr lang="en-US" sz="2400" dirty="0" err="1" smtClean="0"/>
              <a:t>utvr</a:t>
            </a:r>
            <a:r>
              <a:rPr lang="sr-Latn-ME" sz="2400" dirty="0" smtClean="0"/>
              <a:t>đ</a:t>
            </a:r>
            <a:r>
              <a:rPr lang="en-US" sz="2400" dirty="0" err="1" smtClean="0"/>
              <a:t>ivanje</a:t>
            </a:r>
            <a:r>
              <a:rPr lang="en-US" sz="2400" dirty="0" smtClean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priboda</a:t>
            </a:r>
            <a:r>
              <a:rPr lang="en-US" sz="2400" dirty="0"/>
              <a:t> i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 smtClean="0"/>
              <a:t>zna</a:t>
            </a:r>
            <a:r>
              <a:rPr lang="sr-Latn-ME" sz="2400" dirty="0" smtClean="0"/>
              <a:t>č</a:t>
            </a:r>
            <a:r>
              <a:rPr lang="en-US" sz="2400" dirty="0" smtClean="0"/>
              <a:t>i </a:t>
            </a:r>
            <a:r>
              <a:rPr lang="en-US" sz="2400" dirty="0"/>
              <a:t>u </a:t>
            </a:r>
            <a:r>
              <a:rPr lang="en-US" sz="2400" dirty="0" err="1"/>
              <a:t>stvari</a:t>
            </a:r>
            <a:r>
              <a:rPr lang="en-US" sz="2400" dirty="0"/>
              <a:t> </a:t>
            </a:r>
            <a:r>
              <a:rPr lang="en-US" sz="2400" dirty="0" err="1" smtClean="0"/>
              <a:t>preraspod</a:t>
            </a:r>
            <a:r>
              <a:rPr lang="sr-Latn-ME" sz="2400" dirty="0" smtClean="0"/>
              <a:t>j</a:t>
            </a:r>
            <a:r>
              <a:rPr lang="en-US" sz="2400" dirty="0" err="1" smtClean="0"/>
              <a:t>elu</a:t>
            </a:r>
            <a:r>
              <a:rPr lang="en-US" sz="2400" dirty="0" smtClean="0"/>
              <a:t> </a:t>
            </a:r>
            <a:r>
              <a:rPr lang="en-US" sz="2400" dirty="0" err="1"/>
              <a:t>nacionalnog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, a </a:t>
            </a:r>
            <a:r>
              <a:rPr lang="en-US" sz="2400" dirty="0" err="1" smtClean="0"/>
              <a:t>prou</a:t>
            </a:r>
            <a:r>
              <a:rPr lang="sr-Latn-ME" sz="2400" dirty="0" smtClean="0"/>
              <a:t>č</a:t>
            </a:r>
            <a:r>
              <a:rPr lang="en-US" sz="2400" dirty="0" err="1" smtClean="0"/>
              <a:t>avanje</a:t>
            </a:r>
            <a:r>
              <a:rPr lang="en-US" sz="2400" dirty="0" smtClean="0"/>
              <a:t> </a:t>
            </a:r>
            <a:r>
              <a:rPr lang="en-US" sz="2400" dirty="0" err="1"/>
              <a:t>pojava</a:t>
            </a:r>
            <a:r>
              <a:rPr lang="en-US" sz="2400" dirty="0"/>
              <a:t> i </a:t>
            </a:r>
            <a:r>
              <a:rPr lang="en-US" sz="2400" dirty="0" err="1"/>
              <a:t>zakonitosti</a:t>
            </a:r>
            <a:r>
              <a:rPr lang="en-US" sz="2400" dirty="0"/>
              <a:t> u </a:t>
            </a:r>
            <a:r>
              <a:rPr lang="en-US" sz="2400" dirty="0" err="1"/>
              <a:t>vezi</a:t>
            </a:r>
            <a:r>
              <a:rPr lang="en-US" sz="2400" dirty="0"/>
              <a:t> s </a:t>
            </a:r>
            <a:r>
              <a:rPr lang="en-US" sz="2400" dirty="0" err="1" smtClean="0"/>
              <a:t>preraspod</a:t>
            </a:r>
            <a:r>
              <a:rPr lang="sr-Latn-ME" sz="2400" dirty="0" smtClean="0"/>
              <a:t>j</a:t>
            </a:r>
            <a:r>
              <a:rPr lang="en-US" sz="2400" dirty="0" err="1" smtClean="0"/>
              <a:t>elom</a:t>
            </a:r>
            <a:r>
              <a:rPr lang="en-US" sz="2400" dirty="0" smtClean="0"/>
              <a:t> </a:t>
            </a:r>
            <a:r>
              <a:rPr lang="en-US" sz="2400" dirty="0" err="1"/>
              <a:t>nacionalnog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 </a:t>
            </a:r>
            <a:r>
              <a:rPr lang="en-US" sz="2400" dirty="0" err="1"/>
              <a:t>jedan</a:t>
            </a:r>
            <a:r>
              <a:rPr lang="en-US" sz="2400" dirty="0"/>
              <a:t> je od </a:t>
            </a:r>
            <a:r>
              <a:rPr lang="en-US" sz="2400" dirty="0" err="1"/>
              <a:t>osnovnih</a:t>
            </a:r>
            <a:r>
              <a:rPr lang="en-US" sz="2400" dirty="0"/>
              <a:t> </a:t>
            </a:r>
            <a:r>
              <a:rPr lang="en-US" sz="2400" dirty="0" err="1"/>
              <a:t>zadataka</a:t>
            </a:r>
            <a:r>
              <a:rPr lang="en-US" sz="2400" dirty="0"/>
              <a:t> </a:t>
            </a:r>
            <a:r>
              <a:rPr lang="en-US" sz="2400" dirty="0" err="1"/>
              <a:t>nauke</a:t>
            </a:r>
            <a:r>
              <a:rPr lang="en-US" sz="2400" dirty="0"/>
              <a:t> o </a:t>
            </a:r>
            <a:r>
              <a:rPr lang="en-US" sz="2400" dirty="0" smtClean="0"/>
              <a:t>f</a:t>
            </a:r>
            <a:r>
              <a:rPr lang="sr-Latn-ME" sz="2400" dirty="0" smtClean="0"/>
              <a:t>in</a:t>
            </a:r>
            <a:r>
              <a:rPr lang="en-US" sz="2400" dirty="0" err="1" smtClean="0"/>
              <a:t>ansijama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4972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2A33-0567-4455-8FD0-359CC19E75DD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4F3A-1236-4418-8088-F01CDED806F3}" type="slidenum">
              <a:rPr lang="en-US"/>
              <a:pPr/>
              <a:t>80</a:t>
            </a:fld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/>
              <a:t>1) </a:t>
            </a:r>
            <a:r>
              <a:rPr lang="en-US" sz="2000" dirty="0"/>
              <a:t>U </a:t>
            </a:r>
            <a:r>
              <a:rPr lang="en-US" sz="2000" dirty="0" err="1"/>
              <a:t>po</a:t>
            </a:r>
            <a:r>
              <a:rPr lang="sl-SI" sz="2000" dirty="0"/>
              <a:t>gle</a:t>
            </a:r>
            <a:r>
              <a:rPr lang="en-US" sz="2000" dirty="0"/>
              <a:t>du </a:t>
            </a:r>
            <a:r>
              <a:rPr lang="en-US" sz="2000" dirty="0" err="1"/>
              <a:t>ostalih</a:t>
            </a:r>
            <a:r>
              <a:rPr lang="en-US" sz="2000" dirty="0"/>
              <a:t> t</a:t>
            </a:r>
            <a:r>
              <a:rPr lang="sl-SI" sz="2000" dirty="0"/>
              <a:t>z</a:t>
            </a:r>
            <a:r>
              <a:rPr lang="en-US" sz="2000" dirty="0" err="1"/>
              <a:t>roka</a:t>
            </a:r>
            <a:r>
              <a:rPr lang="en-US" sz="2000" dirty="0"/>
              <a:t> </a:t>
            </a:r>
            <a:r>
              <a:rPr lang="en-US" sz="2000" dirty="0" err="1"/>
              <a:t>porasta</a:t>
            </a:r>
            <a:r>
              <a:rPr lang="en-US" sz="2000" dirty="0"/>
              <a:t> </a:t>
            </a:r>
            <a:r>
              <a:rPr lang="en-US" sz="2000" dirty="0" err="1"/>
              <a:t>javnih</a:t>
            </a:r>
            <a:r>
              <a:rPr lang="en-US" sz="2000" dirty="0"/>
              <a:t> </a:t>
            </a:r>
            <a:r>
              <a:rPr lang="en-US" sz="2000" dirty="0" err="1"/>
              <a:t>rashoda</a:t>
            </a:r>
            <a:r>
              <a:rPr lang="en-US" sz="2000" dirty="0"/>
              <a:t>, </a:t>
            </a:r>
            <a:r>
              <a:rPr lang="en-US" sz="2000" dirty="0" err="1"/>
              <a:t>savremena</a:t>
            </a:r>
            <a:r>
              <a:rPr lang="en-US" sz="2000" dirty="0"/>
              <a:t> </a:t>
            </a:r>
            <a:r>
              <a:rPr lang="en-US" sz="2000" dirty="0" err="1"/>
              <a:t>finansij</a:t>
            </a:r>
            <a:r>
              <a:rPr lang="sl-SI" sz="2000" dirty="0"/>
              <a:t>ska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sl-SI" sz="2000" dirty="0"/>
              <a:t>liti</a:t>
            </a:r>
            <a:r>
              <a:rPr lang="en-US" sz="2000" dirty="0" err="1"/>
              <a:t>ka</a:t>
            </a:r>
            <a:r>
              <a:rPr lang="en-US" sz="2000" dirty="0"/>
              <a:t> </a:t>
            </a:r>
            <a:r>
              <a:rPr lang="sl-SI" sz="2000" dirty="0"/>
              <a:t>n</a:t>
            </a:r>
            <a:r>
              <a:rPr lang="en-US" sz="2000" dirty="0"/>
              <a:t>a </a:t>
            </a:r>
            <a:r>
              <a:rPr lang="en-US" sz="2000" dirty="0" err="1"/>
              <a:t>pr</a:t>
            </a:r>
            <a:r>
              <a:rPr lang="sl-SI" sz="2000" dirty="0"/>
              <a:t>vo</a:t>
            </a:r>
            <a:r>
              <a:rPr lang="en-US" sz="2000" dirty="0"/>
              <a:t>m </a:t>
            </a:r>
            <a:r>
              <a:rPr lang="en-US" sz="2000" dirty="0" err="1"/>
              <a:t>m</a:t>
            </a:r>
            <a:r>
              <a:rPr lang="sl-SI" sz="2000" dirty="0"/>
              <a:t>j</a:t>
            </a:r>
            <a:r>
              <a:rPr lang="en-US" sz="2000" dirty="0" err="1"/>
              <a:t>estu</a:t>
            </a:r>
            <a:r>
              <a:rPr lang="en-US" sz="2000" dirty="0"/>
              <a:t> </a:t>
            </a:r>
            <a:r>
              <a:rPr lang="en-US" sz="2000" dirty="0" err="1" smtClean="0"/>
              <a:t>isti</a:t>
            </a:r>
            <a:r>
              <a:rPr lang="sl-SI" sz="2000" dirty="0"/>
              <a:t>č</a:t>
            </a:r>
            <a:r>
              <a:rPr lang="en-US" sz="2000" dirty="0" smtClean="0"/>
              <a:t>e </a:t>
            </a:r>
            <a:r>
              <a:rPr lang="en-US" sz="2000" dirty="0" err="1" smtClean="0"/>
              <a:t>zna</a:t>
            </a:r>
            <a:r>
              <a:rPr lang="sl-SI" sz="2000" dirty="0"/>
              <a:t>č</a:t>
            </a:r>
            <a:r>
              <a:rPr lang="en-US" sz="2000" dirty="0" smtClean="0"/>
              <a:t>a</a:t>
            </a:r>
            <a:r>
              <a:rPr lang="sl-SI" sz="2000" dirty="0"/>
              <a:t>j</a:t>
            </a:r>
            <a:r>
              <a:rPr lang="en-US" sz="2000" dirty="0"/>
              <a:t> </a:t>
            </a:r>
            <a:r>
              <a:rPr lang="en-US" sz="2000" dirty="0" err="1"/>
              <a:t>ratnih</a:t>
            </a:r>
            <a:r>
              <a:rPr lang="en-US" sz="2000" dirty="0"/>
              <a:t> i </a:t>
            </a:r>
            <a:r>
              <a:rPr lang="en-US" sz="2000" dirty="0" err="1"/>
              <a:t>mirnodopskih</a:t>
            </a:r>
            <a:r>
              <a:rPr lang="en-US" sz="2000" dirty="0"/>
              <a:t> </a:t>
            </a:r>
            <a:r>
              <a:rPr lang="en-US" sz="2000" dirty="0" err="1"/>
              <a:t>vojn</a:t>
            </a:r>
            <a:r>
              <a:rPr lang="sl-SI" sz="2000" dirty="0"/>
              <a:t>j</a:t>
            </a:r>
            <a:r>
              <a:rPr lang="en-US" sz="2000" dirty="0"/>
              <a:t>h rash</a:t>
            </a:r>
            <a:r>
              <a:rPr lang="sl-SI" sz="2000" dirty="0"/>
              <a:t>oda.Visina</a:t>
            </a:r>
            <a:r>
              <a:rPr lang="en-US" sz="2000" dirty="0"/>
              <a:t> </a:t>
            </a:r>
            <a:r>
              <a:rPr lang="en-US" sz="2000" dirty="0" err="1"/>
              <a:t>ovi</a:t>
            </a:r>
            <a:r>
              <a:rPr lang="sl-SI" sz="2000" dirty="0"/>
              <a:t>h</a:t>
            </a:r>
            <a:r>
              <a:rPr lang="en-US" sz="2000" dirty="0"/>
              <a:t> </a:t>
            </a:r>
            <a:r>
              <a:rPr lang="en-US" sz="2000" dirty="0" err="1"/>
              <a:t>rashoda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uv</a:t>
            </a:r>
            <a:r>
              <a:rPr lang="sl-SI" sz="2000" dirty="0"/>
              <a:t>ij</a:t>
            </a:r>
            <a:r>
              <a:rPr lang="en-US" sz="2000" dirty="0" err="1"/>
              <a:t>ek</a:t>
            </a:r>
            <a:r>
              <a:rPr lang="en-US" sz="2000" dirty="0"/>
              <a:t> </a:t>
            </a:r>
            <a:r>
              <a:rPr lang="en-US" sz="2000" dirty="0" err="1"/>
              <a:t>direktno</a:t>
            </a:r>
            <a:r>
              <a:rPr lang="en-US" sz="2000" dirty="0"/>
              <a:t> </a:t>
            </a:r>
            <a:r>
              <a:rPr lang="en-US" sz="2000" dirty="0" err="1"/>
              <a:t>vezana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stanje</a:t>
            </a:r>
            <a:r>
              <a:rPr lang="en-US" sz="2000" dirty="0"/>
              <a:t> i </a:t>
            </a:r>
            <a:r>
              <a:rPr lang="en-US" sz="2000" dirty="0" err="1"/>
              <a:t>razvoj</a:t>
            </a:r>
            <a:r>
              <a:rPr lang="en-US" sz="2000" dirty="0"/>
              <a:t> </a:t>
            </a:r>
            <a:r>
              <a:rPr lang="en-US" sz="2000" dirty="0" err="1"/>
              <a:t>privrede</a:t>
            </a:r>
            <a:r>
              <a:rPr lang="en-US" sz="2000" dirty="0"/>
              <a:t>, </a:t>
            </a:r>
            <a:r>
              <a:rPr lang="en-US" sz="2000" dirty="0" err="1" smtClean="0"/>
              <a:t>ve</a:t>
            </a:r>
            <a:r>
              <a:rPr lang="sr-Latn-ME" sz="2000" dirty="0" smtClean="0"/>
              <a:t>ć</a:t>
            </a:r>
            <a:r>
              <a:rPr lang="en-US" sz="2000" dirty="0" smtClean="0"/>
              <a:t> </a:t>
            </a:r>
            <a:r>
              <a:rPr lang="en-US" sz="2000" dirty="0" err="1"/>
              <a:t>poli</a:t>
            </a:r>
            <a:r>
              <a:rPr lang="sl-SI" sz="2000" dirty="0" smtClean="0"/>
              <a:t>tičke</a:t>
            </a:r>
            <a:r>
              <a:rPr lang="en-US" sz="2000" dirty="0" smtClean="0"/>
              <a:t> </a:t>
            </a:r>
            <a:r>
              <a:rPr lang="en-US" sz="2000" dirty="0"/>
              <a:t>-ok</a:t>
            </a:r>
            <a:r>
              <a:rPr lang="sl-SI" sz="2000" dirty="0"/>
              <a:t>o</a:t>
            </a:r>
            <a:r>
              <a:rPr lang="en-US" sz="2000" dirty="0"/>
              <a:t>l</a:t>
            </a:r>
            <a:r>
              <a:rPr lang="sl-SI" sz="2000" dirty="0"/>
              <a:t>n</a:t>
            </a:r>
            <a:r>
              <a:rPr lang="en-US" sz="2000" dirty="0" err="1"/>
              <a:t>osti</a:t>
            </a:r>
            <a:r>
              <a:rPr lang="en-US" sz="2000" dirty="0"/>
              <a:t> i </a:t>
            </a:r>
            <a:r>
              <a:rPr lang="en-US" sz="2000" dirty="0" smtClean="0"/>
              <a:t>me</a:t>
            </a:r>
            <a:r>
              <a:rPr lang="sr-Latn-ME" sz="2000" dirty="0" smtClean="0"/>
              <a:t>đ</a:t>
            </a:r>
            <a:r>
              <a:rPr lang="en-US" sz="2000" dirty="0" err="1" smtClean="0"/>
              <a:t>unarodnu</a:t>
            </a:r>
            <a:r>
              <a:rPr lang="en-US" sz="2000" dirty="0" smtClean="0"/>
              <a:t> </a:t>
            </a:r>
            <a:r>
              <a:rPr lang="en-US" sz="2000" dirty="0" err="1"/>
              <a:t>politiku</a:t>
            </a:r>
            <a:r>
              <a:rPr lang="en-US" sz="2000" dirty="0"/>
              <a:t> i </a:t>
            </a:r>
            <a:r>
              <a:rPr lang="en-US" sz="2000" dirty="0" err="1"/>
              <a:t>druge</a:t>
            </a:r>
            <a:r>
              <a:rPr lang="en-US" sz="2000" dirty="0"/>
              <a:t> </a:t>
            </a:r>
            <a:r>
              <a:rPr lang="en-US" sz="2000" dirty="0" err="1"/>
              <a:t>odnose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2) N</a:t>
            </a:r>
            <a:r>
              <a:rPr lang="sl-SI" sz="2000" dirty="0"/>
              <a:t>a</a:t>
            </a:r>
            <a:r>
              <a:rPr lang="en-US" sz="2000" dirty="0"/>
              <a:t> </a:t>
            </a:r>
            <a:r>
              <a:rPr lang="sl-SI" sz="2000" dirty="0"/>
              <a:t>javne</a:t>
            </a:r>
            <a:r>
              <a:rPr lang="en-US" sz="2000" dirty="0"/>
              <a:t> </a:t>
            </a:r>
            <a:r>
              <a:rPr lang="en-US" sz="2000" dirty="0" err="1"/>
              <a:t>rashode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sl-SI" sz="2000" dirty="0"/>
              <a:t>u</a:t>
            </a:r>
            <a:r>
              <a:rPr lang="en-US" sz="2000" dirty="0" err="1"/>
              <a:t>ticaja</a:t>
            </a:r>
            <a:r>
              <a:rPr lang="en-US" sz="2000" dirty="0"/>
              <a:t>, pored </a:t>
            </a:r>
            <a:r>
              <a:rPr lang="en-US" sz="2000" dirty="0" err="1"/>
              <a:t>ostatog</a:t>
            </a:r>
            <a:r>
              <a:rPr lang="en-US" sz="2000" dirty="0"/>
              <a:t>, i </a:t>
            </a:r>
            <a:r>
              <a:rPr lang="en-US" sz="2000" dirty="0" err="1"/>
              <a:t>demografski</a:t>
            </a:r>
            <a:r>
              <a:rPr lang="en-US" sz="2000" dirty="0"/>
              <a:t> </a:t>
            </a:r>
            <a:r>
              <a:rPr lang="en-US" sz="2000" dirty="0" err="1"/>
              <a:t>mome</a:t>
            </a:r>
            <a:r>
              <a:rPr lang="sl-SI" sz="2000" dirty="0"/>
              <a:t>nt,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sl-SI" sz="2000" dirty="0"/>
              <a:t>sto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: prom</a:t>
            </a:r>
            <a:r>
              <a:rPr lang="sl-SI" sz="2000" dirty="0"/>
              <a:t>j</a:t>
            </a:r>
            <a:r>
              <a:rPr lang="en-US" sz="2000" dirty="0" err="1"/>
              <a:t>ena</a:t>
            </a:r>
            <a:r>
              <a:rPr lang="en-US" sz="2000" dirty="0"/>
              <a:t> </a:t>
            </a:r>
            <a:r>
              <a:rPr lang="sl-SI" sz="2000" dirty="0"/>
              <a:t>br</a:t>
            </a:r>
            <a:r>
              <a:rPr lang="en-US" sz="2000" dirty="0" err="1"/>
              <a:t>oja</a:t>
            </a:r>
            <a:r>
              <a:rPr lang="en-US" sz="2000" dirty="0"/>
              <a:t> </a:t>
            </a:r>
            <a:r>
              <a:rPr lang="en-US" sz="2000" dirty="0" err="1"/>
              <a:t>stanovnika</a:t>
            </a:r>
            <a:r>
              <a:rPr lang="en-US" sz="2000" dirty="0"/>
              <a:t>, </a:t>
            </a:r>
            <a:r>
              <a:rPr lang="en-US" sz="2000" dirty="0" err="1"/>
              <a:t>struktura</a:t>
            </a:r>
            <a:r>
              <a:rPr lang="en-US" sz="2000" dirty="0"/>
              <a:t> i </a:t>
            </a:r>
            <a:r>
              <a:rPr lang="en-US" sz="2000" dirty="0" err="1"/>
              <a:t>prirast</a:t>
            </a:r>
            <a:r>
              <a:rPr lang="en-US" sz="2000" dirty="0"/>
              <a:t> </a:t>
            </a:r>
            <a:r>
              <a:rPr lang="en-US" sz="2000" dirty="0" err="1" smtClean="0"/>
              <a:t>stanovni</a:t>
            </a:r>
            <a:r>
              <a:rPr lang="sl-SI" sz="2000" dirty="0"/>
              <a:t>š</a:t>
            </a:r>
            <a:r>
              <a:rPr lang="sl-SI" sz="2000" dirty="0" smtClean="0"/>
              <a:t>tv</a:t>
            </a:r>
            <a:r>
              <a:rPr lang="en-US" sz="2000" dirty="0"/>
              <a:t>a i dr.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2000" dirty="0"/>
              <a:t>	</a:t>
            </a:r>
            <a:r>
              <a:rPr lang="en-US" sz="2000" dirty="0"/>
              <a:t>3) Z</a:t>
            </a:r>
            <a:r>
              <a:rPr lang="sl-SI" sz="2000" dirty="0"/>
              <a:t>n</a:t>
            </a:r>
            <a:r>
              <a:rPr lang="en-US" sz="2000" dirty="0" smtClean="0"/>
              <a:t>a</a:t>
            </a:r>
            <a:r>
              <a:rPr lang="sl-SI" sz="2000" dirty="0"/>
              <a:t>č</a:t>
            </a:r>
            <a:r>
              <a:rPr lang="en-US" sz="2000" dirty="0" err="1" smtClean="0"/>
              <a:t>ajan</a:t>
            </a:r>
            <a:r>
              <a:rPr lang="en-US" sz="2000" dirty="0" smtClean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u </a:t>
            </a:r>
            <a:r>
              <a:rPr lang="en-US" sz="2000" dirty="0" err="1"/>
              <a:t>formiranju</a:t>
            </a:r>
            <a:r>
              <a:rPr lang="en-US" sz="2000" dirty="0"/>
              <a:t> </a:t>
            </a:r>
            <a:r>
              <a:rPr lang="en-US" sz="2000" dirty="0" err="1"/>
              <a:t>javnih</a:t>
            </a:r>
            <a:r>
              <a:rPr lang="en-US" sz="2000" dirty="0"/>
              <a:t> </a:t>
            </a:r>
            <a:r>
              <a:rPr lang="en-US" sz="2000" dirty="0" err="1"/>
              <a:t>rashoda</a:t>
            </a:r>
            <a:r>
              <a:rPr lang="en-US" sz="2000" dirty="0"/>
              <a:t> </a:t>
            </a:r>
            <a:r>
              <a:rPr lang="en-US" sz="2000" dirty="0" err="1"/>
              <a:t>predstavlja</a:t>
            </a:r>
            <a:r>
              <a:rPr lang="en-US" sz="2000" dirty="0"/>
              <a:t> i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raspod</a:t>
            </a:r>
            <a:r>
              <a:rPr lang="sl-SI" sz="2000" dirty="0"/>
              <a:t>jele. </a:t>
            </a:r>
            <a:r>
              <a:rPr lang="sl-SI" sz="2000" dirty="0" smtClean="0"/>
              <a:t>Veći </a:t>
            </a:r>
            <a:r>
              <a:rPr lang="sl-SI" sz="2000" dirty="0"/>
              <a:t>nivo raspodjele</a:t>
            </a:r>
            <a:r>
              <a:rPr lang="en-US" sz="2000" dirty="0"/>
              <a:t>  </a:t>
            </a:r>
            <a:r>
              <a:rPr lang="en-US" sz="2000" dirty="0" err="1"/>
              <a:t>doh</a:t>
            </a:r>
            <a:r>
              <a:rPr lang="sl-SI" sz="2000" dirty="0"/>
              <a:t>o</a:t>
            </a:r>
            <a:r>
              <a:rPr lang="en-US" sz="2000" dirty="0" err="1"/>
              <a:t>tka</a:t>
            </a:r>
            <a:r>
              <a:rPr lang="en-US" sz="2000" dirty="0"/>
              <a:t>,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nejednako</a:t>
            </a:r>
            <a:r>
              <a:rPr lang="en-US" sz="2000" dirty="0"/>
              <a:t> </a:t>
            </a:r>
            <a:r>
              <a:rPr lang="en-US" sz="2000" dirty="0" smtClean="0"/>
              <a:t>u</a:t>
            </a:r>
            <a:r>
              <a:rPr lang="sl-SI" sz="2000" dirty="0" smtClean="0"/>
              <a:t>češć</a:t>
            </a:r>
            <a:r>
              <a:rPr lang="en-US" sz="2000" dirty="0" smtClean="0"/>
              <a:t>e </a:t>
            </a:r>
            <a:r>
              <a:rPr lang="en-US" sz="2000" dirty="0" err="1" smtClean="0"/>
              <a:t>razli</a:t>
            </a:r>
            <a:r>
              <a:rPr lang="sl-SI" sz="2000" dirty="0"/>
              <a:t>č</a:t>
            </a:r>
            <a:r>
              <a:rPr lang="en-US" sz="2000" dirty="0" err="1" smtClean="0"/>
              <a:t>itih</a:t>
            </a:r>
            <a:r>
              <a:rPr lang="en-US" sz="2000" dirty="0" smtClean="0"/>
              <a:t> </a:t>
            </a:r>
            <a:r>
              <a:rPr lang="en-US" sz="2000" dirty="0" err="1"/>
              <a:t>socijalnih</a:t>
            </a:r>
            <a:r>
              <a:rPr lang="en-US" sz="2000" dirty="0"/>
              <a:t> g</a:t>
            </a:r>
            <a:r>
              <a:rPr lang="sl-SI" sz="2000" dirty="0"/>
              <a:t>rupa</a:t>
            </a:r>
            <a:r>
              <a:rPr lang="en-US" sz="2000" dirty="0"/>
              <a:t> </a:t>
            </a:r>
            <a:r>
              <a:rPr lang="sl-SI" sz="2000" dirty="0"/>
              <a:t>u</a:t>
            </a:r>
            <a:r>
              <a:rPr lang="en-US" sz="2000" dirty="0"/>
              <a:t> </a:t>
            </a:r>
            <a:r>
              <a:rPr lang="sl-SI" sz="2000" dirty="0"/>
              <a:t>nacionalnom</a:t>
            </a:r>
            <a:r>
              <a:rPr lang="en-US" sz="2000" dirty="0"/>
              <a:t> </a:t>
            </a:r>
            <a:r>
              <a:rPr lang="en-US" sz="2000" dirty="0" err="1"/>
              <a:t>dohotku</a:t>
            </a:r>
            <a:r>
              <a:rPr lang="en-US" sz="2000" dirty="0"/>
              <a:t>, do</a:t>
            </a:r>
            <a:r>
              <a:rPr lang="sl-SI" sz="2000" dirty="0"/>
              <a:t>vo</a:t>
            </a:r>
            <a:r>
              <a:rPr lang="en-US" sz="2000" dirty="0"/>
              <a:t>di - pod </a:t>
            </a:r>
            <a:r>
              <a:rPr lang="en-US" sz="2000" dirty="0" err="1"/>
              <a:t>stalnim</a:t>
            </a:r>
            <a:r>
              <a:rPr lang="en-US" sz="2000" dirty="0"/>
              <a:t> </a:t>
            </a:r>
            <a:r>
              <a:rPr lang="en-US" sz="2000" dirty="0" err="1"/>
              <a:t>pritiskom</a:t>
            </a:r>
            <a:r>
              <a:rPr lang="en-US" sz="2000" dirty="0"/>
              <a:t> </a:t>
            </a:r>
            <a:r>
              <a:rPr lang="en-US" sz="2000" dirty="0" err="1" smtClean="0"/>
              <a:t>zaht</a:t>
            </a:r>
            <a:r>
              <a:rPr lang="sr-Latn-ME" sz="2000" dirty="0" smtClean="0"/>
              <a:t>j</a:t>
            </a:r>
            <a:r>
              <a:rPr lang="en-US" sz="2000" dirty="0" err="1" smtClean="0"/>
              <a:t>eva</a:t>
            </a:r>
            <a:r>
              <a:rPr lang="en-US" sz="2000" dirty="0" smtClean="0"/>
              <a:t> 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sl-SI" sz="2000" dirty="0"/>
              <a:t>za intervencijama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socijalnom</a:t>
            </a:r>
            <a:r>
              <a:rPr lang="en-US" sz="2000" dirty="0"/>
              <a:t> </a:t>
            </a:r>
            <a:r>
              <a:rPr lang="en-US" sz="2000" dirty="0" err="1" smtClean="0"/>
              <a:t>podru</a:t>
            </a:r>
            <a:r>
              <a:rPr lang="sl-SI" sz="2000" dirty="0"/>
              <a:t>č</a:t>
            </a:r>
            <a:r>
              <a:rPr lang="en-US" sz="2000" dirty="0" err="1" smtClean="0"/>
              <a:t>ju</a:t>
            </a:r>
            <a:r>
              <a:rPr lang="en-US" sz="2000" dirty="0" smtClean="0"/>
              <a:t> </a:t>
            </a:r>
            <a:r>
              <a:rPr lang="en-US" sz="2000" dirty="0"/>
              <a:t>- do </a:t>
            </a:r>
            <a:r>
              <a:rPr lang="en-US" sz="2000" dirty="0" err="1"/>
              <a:t>novih</a:t>
            </a:r>
            <a:r>
              <a:rPr lang="en-US" sz="2000" dirty="0"/>
              <a:t> </a:t>
            </a:r>
            <a:r>
              <a:rPr lang="en-US" sz="2000" dirty="0" err="1"/>
              <a:t>transfernih</a:t>
            </a:r>
            <a:r>
              <a:rPr lang="en-US" sz="2000" dirty="0"/>
              <a:t> i </a:t>
            </a:r>
            <a:r>
              <a:rPr lang="en-US" sz="2000" dirty="0" err="1"/>
              <a:t>drugih</a:t>
            </a:r>
            <a:r>
              <a:rPr lang="en-US" sz="2000" dirty="0"/>
              <a:t> </a:t>
            </a:r>
            <a:r>
              <a:rPr lang="en-US" sz="2000" dirty="0" err="1"/>
              <a:t>rashoda</a:t>
            </a:r>
            <a:r>
              <a:rPr lang="en-US" sz="2000" dirty="0"/>
              <a:t> </a:t>
            </a:r>
            <a:r>
              <a:rPr lang="en-US" sz="2000" dirty="0" err="1"/>
              <a:t>smislu</a:t>
            </a:r>
            <a:r>
              <a:rPr lang="en-US" sz="2000" dirty="0"/>
              <a:t> red</a:t>
            </a:r>
            <a:r>
              <a:rPr lang="sl-SI" sz="2000" dirty="0"/>
              <a:t>istribuc</a:t>
            </a:r>
            <a:r>
              <a:rPr lang="en-US" sz="2000" dirty="0" err="1"/>
              <a:t>ije</a:t>
            </a:r>
            <a:r>
              <a:rPr lang="en-US" sz="2000" dirty="0"/>
              <a:t> </a:t>
            </a:r>
            <a:r>
              <a:rPr lang="en-US" sz="2000" dirty="0" err="1"/>
              <a:t>dohotka</a:t>
            </a:r>
            <a:r>
              <a:rPr lang="en-US" sz="2000" dirty="0"/>
              <a:t>. </a:t>
            </a:r>
            <a:endParaRPr lang="sr-Latn-ME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err="1" smtClean="0"/>
              <a:t>Ovi</a:t>
            </a:r>
            <a:r>
              <a:rPr lang="en-US" sz="2000" dirty="0"/>
              <a:t>,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strane</a:t>
            </a:r>
            <a:r>
              <a:rPr lang="en-US" sz="2000" dirty="0"/>
              <a:t>, </a:t>
            </a:r>
            <a:r>
              <a:rPr lang="en-US" sz="2000" dirty="0" err="1" smtClean="0"/>
              <a:t>uti</a:t>
            </a:r>
            <a:r>
              <a:rPr lang="sl-SI" sz="2000" dirty="0"/>
              <a:t>č</a:t>
            </a:r>
            <a:r>
              <a:rPr lang="sl-SI" sz="2000" dirty="0" smtClean="0"/>
              <a:t>u</a:t>
            </a:r>
            <a:r>
              <a:rPr lang="en-US" sz="2000" dirty="0" smtClean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bujanje</a:t>
            </a:r>
            <a:r>
              <a:rPr lang="en-US" sz="2000" dirty="0"/>
              <a:t> </a:t>
            </a:r>
            <a:r>
              <a:rPr lang="en-US" sz="2000" dirty="0" err="1"/>
              <a:t>ukupnih</a:t>
            </a:r>
            <a:r>
              <a:rPr lang="en-US" sz="2000" dirty="0"/>
              <a:t> </a:t>
            </a:r>
            <a:r>
              <a:rPr lang="en-US" sz="2000" dirty="0" err="1"/>
              <a:t>jav</a:t>
            </a:r>
            <a:r>
              <a:rPr lang="sl-SI" sz="2000" dirty="0"/>
              <a:t>nih</a:t>
            </a:r>
            <a:r>
              <a:rPr lang="en-US" sz="2000" dirty="0"/>
              <a:t> </a:t>
            </a:r>
            <a:r>
              <a:rPr lang="en-US" sz="2000" dirty="0" err="1"/>
              <a:t>rasho</a:t>
            </a:r>
            <a:r>
              <a:rPr lang="sl-SI" sz="2000" dirty="0"/>
              <a:t>da. 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to</a:t>
            </a:r>
            <a:r>
              <a:rPr lang="sl-SI" sz="2000" dirty="0"/>
              <a:t>me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imati</a:t>
            </a:r>
            <a:r>
              <a:rPr lang="en-US" sz="2000" dirty="0"/>
              <a:t> u </a:t>
            </a:r>
            <a:r>
              <a:rPr lang="en-US" sz="2000" dirty="0" err="1"/>
              <a:t>vidu</a:t>
            </a:r>
            <a:r>
              <a:rPr lang="en-US" sz="2000" dirty="0"/>
              <a:t> i </a:t>
            </a:r>
            <a:r>
              <a:rPr lang="en-US" sz="2000" dirty="0" err="1"/>
              <a:t>organizovan</a:t>
            </a:r>
            <a:r>
              <a:rPr lang="en-US" sz="2000" dirty="0"/>
              <a:t> </a:t>
            </a:r>
            <a:r>
              <a:rPr lang="en-US" sz="2000" dirty="0" err="1"/>
              <a:t>uticaj</a:t>
            </a:r>
            <a:r>
              <a:rPr lang="en-US" sz="2000" dirty="0"/>
              <a:t> </a:t>
            </a:r>
            <a:r>
              <a:rPr lang="en-US" sz="2000" dirty="0" err="1" smtClean="0"/>
              <a:t>razli</a:t>
            </a:r>
            <a:r>
              <a:rPr lang="sl-SI" sz="2000" dirty="0"/>
              <a:t>č</a:t>
            </a:r>
            <a:r>
              <a:rPr lang="en-US" sz="2000" dirty="0" err="1" smtClean="0"/>
              <a:t>itih</a:t>
            </a:r>
            <a:r>
              <a:rPr lang="en-US" sz="2000" dirty="0" smtClean="0"/>
              <a:t> </a:t>
            </a:r>
            <a:r>
              <a:rPr lang="en-US" sz="2000" dirty="0" err="1"/>
              <a:t>socijalnih</a:t>
            </a:r>
            <a:r>
              <a:rPr lang="en-US" sz="2000" dirty="0"/>
              <a:t> g</a:t>
            </a:r>
            <a:r>
              <a:rPr lang="sl-SI" sz="2000" dirty="0"/>
              <a:t>rupa.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0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59F1-403D-4B5C-82D0-66115E2A9B02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A9E-9A87-49DD-B830-ACF508A65300}" type="slidenum">
              <a:rPr lang="en-US"/>
              <a:pPr/>
              <a:t>81</a:t>
            </a:fld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 4) </a:t>
            </a:r>
            <a:r>
              <a:rPr lang="sl-SI" sz="2400" dirty="0"/>
              <a:t>N</a:t>
            </a:r>
            <a:r>
              <a:rPr lang="en-US" sz="2400" dirty="0"/>
              <a:t>a </a:t>
            </a:r>
            <a:r>
              <a:rPr lang="en-US" sz="2400" dirty="0" err="1"/>
              <a:t>kraju</a:t>
            </a:r>
            <a:r>
              <a:rPr lang="en-US" sz="2400" dirty="0"/>
              <a:t> </a:t>
            </a:r>
            <a:r>
              <a:rPr lang="en-US" sz="2400" dirty="0" err="1"/>
              <a:t>tr</a:t>
            </a:r>
            <a:r>
              <a:rPr lang="sl-SI" sz="2400" dirty="0"/>
              <a:t>e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istaknuti</a:t>
            </a:r>
            <a:r>
              <a:rPr lang="en-US" sz="2400" dirty="0"/>
              <a:t> </a:t>
            </a:r>
            <a:r>
              <a:rPr lang="en-US" sz="2400" dirty="0" err="1"/>
              <a:t>uticaj</a:t>
            </a:r>
            <a:r>
              <a:rPr lang="en-US" sz="2400" dirty="0"/>
              <a:t> i </a:t>
            </a:r>
            <a:r>
              <a:rPr lang="en-US" sz="2400" dirty="0" err="1"/>
              <a:t>administrativnog</a:t>
            </a:r>
            <a:r>
              <a:rPr lang="en-US" sz="2400" dirty="0"/>
              <a:t> </a:t>
            </a:r>
            <a:r>
              <a:rPr lang="en-US" sz="2400" dirty="0" err="1"/>
              <a:t>faktora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nivo</a:t>
            </a:r>
            <a:r>
              <a:rPr lang="en-US" sz="2400" dirty="0"/>
              <a:t> </a:t>
            </a:r>
            <a:r>
              <a:rPr lang="en-US" sz="2400" dirty="0" err="1"/>
              <a:t>jav</a:t>
            </a:r>
            <a:r>
              <a:rPr lang="sl-SI" sz="2400" dirty="0"/>
              <a:t>nih rashoda</a:t>
            </a:r>
            <a:r>
              <a:rPr lang="en-US" sz="2400" dirty="0"/>
              <a:t> </a:t>
            </a:r>
            <a:r>
              <a:rPr lang="sl-SI" sz="2400" dirty="0"/>
              <a:t>narocito</a:t>
            </a:r>
            <a:r>
              <a:rPr lang="en-US" sz="2400" dirty="0"/>
              <a:t> </a:t>
            </a:r>
            <a:r>
              <a:rPr lang="en-US" sz="2400" dirty="0" err="1"/>
              <a:t>porast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l-SI" sz="2400" dirty="0"/>
              <a:t>ž</a:t>
            </a:r>
            <a:r>
              <a:rPr lang="en-US" sz="2400" dirty="0" err="1" smtClean="0"/>
              <a:t>avnog</a:t>
            </a:r>
            <a:r>
              <a:rPr lang="en-US" sz="2400" dirty="0" smtClean="0"/>
              <a:t> </a:t>
            </a:r>
            <a:r>
              <a:rPr lang="sr-Latn-ME" sz="2400" dirty="0" smtClean="0"/>
              <a:t> </a:t>
            </a:r>
            <a:r>
              <a:rPr lang="en-US" sz="2400" dirty="0" err="1" smtClean="0"/>
              <a:t>aparata</a:t>
            </a:r>
            <a:r>
              <a:rPr lang="en-US" sz="2400" dirty="0" smtClean="0"/>
              <a:t> </a:t>
            </a:r>
            <a:r>
              <a:rPr lang="en-US" sz="2400" dirty="0"/>
              <a:t>i p</a:t>
            </a:r>
            <a:r>
              <a:rPr lang="sl-SI" sz="2400" dirty="0"/>
              <a:t>r</a:t>
            </a:r>
            <a:r>
              <a:rPr lang="en-US" sz="2400" dirty="0" err="1"/>
              <a:t>imanja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 smtClean="0"/>
              <a:t>slu</a:t>
            </a:r>
            <a:r>
              <a:rPr lang="sr-Latn-ME" sz="2400" dirty="0" smtClean="0"/>
              <a:t>ž</a:t>
            </a:r>
            <a:r>
              <a:rPr lang="en-US" sz="2400" dirty="0" err="1" smtClean="0"/>
              <a:t>benika</a:t>
            </a:r>
            <a:r>
              <a:rPr lang="en-US" sz="2400" dirty="0"/>
              <a:t>. </a:t>
            </a:r>
            <a:r>
              <a:rPr lang="sl-SI" sz="2400" dirty="0"/>
              <a:t>Nepotre</a:t>
            </a:r>
            <a:r>
              <a:rPr lang="en-US" sz="2400" dirty="0" err="1"/>
              <a:t>bne</a:t>
            </a:r>
            <a:r>
              <a:rPr lang="en-US" sz="2400" dirty="0"/>
              <a:t> </a:t>
            </a:r>
            <a:r>
              <a:rPr lang="en-US" sz="2400" dirty="0" err="1" smtClean="0"/>
              <a:t>slu</a:t>
            </a:r>
            <a:r>
              <a:rPr lang="sl-SI" sz="2400" dirty="0"/>
              <a:t>ž</a:t>
            </a:r>
            <a:r>
              <a:rPr lang="en-US" sz="2400" dirty="0" smtClean="0"/>
              <a:t>be </a:t>
            </a:r>
            <a:r>
              <a:rPr lang="en-US" sz="2400" dirty="0"/>
              <a:t>se </a:t>
            </a:r>
            <a:r>
              <a:rPr lang="en-US" sz="2400" dirty="0" err="1"/>
              <a:t>sporo</a:t>
            </a:r>
            <a:r>
              <a:rPr lang="en-US" sz="2400" dirty="0"/>
              <a:t> </a:t>
            </a:r>
            <a:r>
              <a:rPr lang="en-US" sz="2400" dirty="0" err="1"/>
              <a:t>ukidaju</a:t>
            </a:r>
            <a:r>
              <a:rPr lang="en-US" sz="2400" dirty="0"/>
              <a:t> i</a:t>
            </a:r>
            <a:r>
              <a:rPr lang="sl-SI" sz="2400" dirty="0"/>
              <a:t>l</a:t>
            </a:r>
            <a:r>
              <a:rPr lang="en-US" sz="2400" dirty="0"/>
              <a:t>i </a:t>
            </a:r>
            <a:r>
              <a:rPr lang="en-US" sz="2400" dirty="0" err="1"/>
              <a:t>og</a:t>
            </a:r>
            <a:r>
              <a:rPr lang="sl-SI" sz="2400" dirty="0" smtClean="0"/>
              <a:t>ranič</a:t>
            </a:r>
            <a:r>
              <a:rPr lang="en-US" sz="2400" dirty="0" err="1" smtClean="0"/>
              <a:t>avaju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tzv</a:t>
            </a:r>
            <a:r>
              <a:rPr lang="en-US" sz="2400" dirty="0"/>
              <a:t>. </a:t>
            </a:r>
            <a:r>
              <a:rPr lang="en-US" sz="2400" dirty="0" err="1"/>
              <a:t>Perkinsov</a:t>
            </a:r>
            <a:r>
              <a:rPr lang="en-US" sz="2400" dirty="0"/>
              <a:t> </a:t>
            </a:r>
            <a:r>
              <a:rPr lang="en-US" sz="2400" dirty="0" err="1"/>
              <a:t>zakon</a:t>
            </a:r>
            <a:r>
              <a:rPr lang="en-US" sz="2400" dirty="0"/>
              <a:t>), a no</a:t>
            </a:r>
            <a:r>
              <a:rPr lang="sl-SI" sz="2400" dirty="0"/>
              <a:t>ve</a:t>
            </a:r>
            <a:r>
              <a:rPr lang="en-US" sz="2400" dirty="0"/>
              <a:t> se </a:t>
            </a:r>
            <a:r>
              <a:rPr lang="sl-SI" sz="2400" dirty="0"/>
              <a:t>l</a:t>
            </a:r>
            <a:r>
              <a:rPr lang="en-US" sz="2400" dirty="0"/>
              <a:t>a</a:t>
            </a:r>
            <a:r>
              <a:rPr lang="sl-SI" sz="2400" dirty="0"/>
              <a:t>k</a:t>
            </a:r>
            <a:r>
              <a:rPr lang="en-US" sz="2400" dirty="0"/>
              <a:t>o </a:t>
            </a:r>
            <a:r>
              <a:rPr lang="en-US" sz="2400" dirty="0" err="1"/>
              <a:t>farmiraju</a:t>
            </a:r>
            <a:r>
              <a:rPr lang="en-US" sz="2400" dirty="0"/>
              <a:t>, </a:t>
            </a:r>
            <a:r>
              <a:rPr lang="sl-SI" sz="2400" dirty="0"/>
              <a:t>s</a:t>
            </a:r>
            <a:r>
              <a:rPr lang="en-US" sz="2400" dirty="0"/>
              <a:t>to </a:t>
            </a:r>
            <a:r>
              <a:rPr lang="en-US" sz="2400" dirty="0" err="1"/>
              <a:t>dovodi</a:t>
            </a:r>
            <a:r>
              <a:rPr lang="en-US" sz="2400" dirty="0"/>
              <a:t> do </a:t>
            </a:r>
            <a:r>
              <a:rPr lang="sl-SI" sz="2400" dirty="0"/>
              <a:t>š</a:t>
            </a:r>
            <a:r>
              <a:rPr lang="en-US" sz="2400" dirty="0" err="1" smtClean="0"/>
              <a:t>irenja</a:t>
            </a:r>
            <a:r>
              <a:rPr lang="en-US" sz="2400" dirty="0" smtClean="0"/>
              <a:t> </a:t>
            </a:r>
            <a:r>
              <a:rPr lang="en-US" sz="2400" dirty="0" err="1"/>
              <a:t>administracije</a:t>
            </a:r>
            <a:r>
              <a:rPr lang="en-US" sz="2400" dirty="0"/>
              <a:t>. Ova </a:t>
            </a:r>
            <a:r>
              <a:rPr lang="en-US" sz="2400" dirty="0" err="1"/>
              <a:t>tendencija</a:t>
            </a:r>
            <a:r>
              <a:rPr lang="en-US" sz="2400" dirty="0"/>
              <a:t> je </a:t>
            </a:r>
            <a:r>
              <a:rPr lang="en-US" sz="2400" dirty="0" err="1"/>
              <a:t>goto</a:t>
            </a:r>
            <a:r>
              <a:rPr lang="sl-SI" sz="2400" dirty="0"/>
              <a:t>vo</a:t>
            </a:r>
            <a:r>
              <a:rPr lang="en-US" sz="2400" dirty="0"/>
              <a:t> </a:t>
            </a:r>
            <a:r>
              <a:rPr lang="sl-SI" sz="2400" dirty="0"/>
              <a:t>  </a:t>
            </a:r>
            <a:r>
              <a:rPr lang="en-US" sz="2400" dirty="0" err="1"/>
              <a:t>nez</a:t>
            </a:r>
            <a:r>
              <a:rPr lang="sl-SI" sz="2400" dirty="0"/>
              <a:t>avisna</a:t>
            </a:r>
            <a:r>
              <a:rPr lang="en-US" sz="2400" dirty="0"/>
              <a:t> od </a:t>
            </a:r>
            <a:r>
              <a:rPr lang="en-US" sz="2400" dirty="0" err="1"/>
              <a:t>kr</a:t>
            </a:r>
            <a:r>
              <a:rPr lang="sl-SI" sz="2400" dirty="0"/>
              <a:t>etanj</a:t>
            </a:r>
            <a:r>
              <a:rPr lang="en-US" sz="2400" dirty="0"/>
              <a:t>a </a:t>
            </a:r>
            <a:r>
              <a:rPr lang="en-US" sz="2400" dirty="0" err="1"/>
              <a:t>konjunkture</a:t>
            </a:r>
            <a:r>
              <a:rPr lang="en-US" sz="2400" dirty="0"/>
              <a:t> i </a:t>
            </a:r>
            <a:r>
              <a:rPr lang="en-US" sz="2400" dirty="0" err="1"/>
              <a:t>sto</a:t>
            </a:r>
            <a:r>
              <a:rPr lang="sl-SI" sz="2400" dirty="0"/>
              <a:t>p</a:t>
            </a:r>
            <a:r>
              <a:rPr lang="en-US" sz="2400" dirty="0"/>
              <a:t>e </a:t>
            </a:r>
            <a:r>
              <a:rPr lang="en-US" sz="2400" dirty="0" err="1"/>
              <a:t>rasta</a:t>
            </a:r>
            <a:r>
              <a:rPr lang="en-US" sz="2400" dirty="0"/>
              <a:t> </a:t>
            </a:r>
            <a:r>
              <a:rPr lang="en-US" sz="2400" dirty="0" err="1"/>
              <a:t>nacionalnog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sz="2400" dirty="0"/>
              <a:t>	5</a:t>
            </a:r>
            <a:r>
              <a:rPr lang="en-US" sz="2400" dirty="0"/>
              <a:t>) I</a:t>
            </a:r>
            <a:r>
              <a:rPr lang="sl-SI" sz="2400" dirty="0"/>
              <a:t>nflacija</a:t>
            </a:r>
            <a:r>
              <a:rPr lang="en-US" sz="2400" dirty="0"/>
              <a:t> je </a:t>
            </a:r>
            <a:r>
              <a:rPr lang="en-US" sz="2400" dirty="0" err="1"/>
              <a:t>postala</a:t>
            </a:r>
            <a:r>
              <a:rPr lang="en-US" sz="2400" dirty="0"/>
              <a:t> </a:t>
            </a:r>
            <a:r>
              <a:rPr lang="en-US" sz="2400" dirty="0" err="1" smtClean="0"/>
              <a:t>hroni</a:t>
            </a:r>
            <a:r>
              <a:rPr lang="sl-SI" sz="2400" dirty="0" smtClean="0"/>
              <a:t>čna</a:t>
            </a:r>
            <a:r>
              <a:rPr lang="en-US" sz="2400" dirty="0" smtClean="0"/>
              <a:t> </a:t>
            </a:r>
            <a:r>
              <a:rPr lang="en-US" sz="2400" dirty="0" err="1"/>
              <a:t>bolest</a:t>
            </a:r>
            <a:r>
              <a:rPr lang="en-US" sz="2400" dirty="0"/>
              <a:t> </a:t>
            </a:r>
            <a:r>
              <a:rPr lang="sr-Latn-ME" sz="2400" dirty="0" smtClean="0"/>
              <a:t> </a:t>
            </a:r>
            <a:r>
              <a:rPr lang="en-US" sz="2400" dirty="0" err="1" smtClean="0"/>
              <a:t>svih</a:t>
            </a:r>
            <a:r>
              <a:rPr lang="en-US" sz="2400" dirty="0" smtClean="0"/>
              <a:t> </a:t>
            </a:r>
            <a:r>
              <a:rPr lang="en-US" sz="2400" dirty="0" err="1"/>
              <a:t>savremenih</a:t>
            </a:r>
            <a:r>
              <a:rPr lang="en-US" sz="2400" dirty="0"/>
              <a:t> </a:t>
            </a:r>
            <a:r>
              <a:rPr lang="en-US" sz="2400" dirty="0" err="1"/>
              <a:t>privreda</a:t>
            </a:r>
            <a:r>
              <a:rPr lang="en-US" sz="2400" dirty="0"/>
              <a:t>. </a:t>
            </a:r>
            <a:r>
              <a:rPr lang="en-US" sz="2400" dirty="0" err="1"/>
              <a:t>Razvoj</a:t>
            </a:r>
            <a:r>
              <a:rPr lang="en-US" sz="2400" dirty="0"/>
              <a:t> p</a:t>
            </a:r>
            <a:r>
              <a:rPr lang="sl-SI" sz="2400" dirty="0"/>
              <a:t>rivrede</a:t>
            </a:r>
            <a:r>
              <a:rPr lang="en-US" sz="2400" dirty="0"/>
              <a:t>  </a:t>
            </a:r>
            <a:r>
              <a:rPr lang="sl-SI" sz="2400" dirty="0"/>
              <a:t>vez</a:t>
            </a:r>
            <a:r>
              <a:rPr lang="en-US" sz="2400" dirty="0"/>
              <a:t>an je u </a:t>
            </a:r>
            <a:r>
              <a:rPr lang="en-US" sz="2400" dirty="0" err="1" smtClean="0"/>
              <a:t>ve</a:t>
            </a:r>
            <a:r>
              <a:rPr lang="sl-SI" sz="2400" dirty="0"/>
              <a:t>ć</a:t>
            </a:r>
            <a:r>
              <a:rPr lang="sl-SI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sl-SI" sz="2400" dirty="0"/>
              <a:t>l</a:t>
            </a:r>
            <a:r>
              <a:rPr lang="en-US" sz="2400" dirty="0"/>
              <a:t>i </a:t>
            </a:r>
            <a:r>
              <a:rPr lang="en-US" sz="2400" dirty="0" err="1"/>
              <a:t>manje</a:t>
            </a:r>
            <a:r>
              <a:rPr lang="en-US" sz="2400" dirty="0"/>
              <a:t> </a:t>
            </a:r>
            <a:r>
              <a:rPr lang="en-US" sz="2400" dirty="0" err="1"/>
              <a:t>stope</a:t>
            </a:r>
            <a:r>
              <a:rPr lang="en-US" sz="2400" dirty="0"/>
              <a:t> </a:t>
            </a:r>
            <a:r>
              <a:rPr lang="en-US" sz="2400" dirty="0" err="1"/>
              <a:t>rasta</a:t>
            </a:r>
            <a:r>
              <a:rPr lang="en-US" sz="2400" dirty="0"/>
              <a:t> c</a:t>
            </a:r>
            <a:r>
              <a:rPr lang="sl-SI" sz="2400" dirty="0"/>
              <a:t>ij</a:t>
            </a:r>
            <a:r>
              <a:rPr lang="en-US" sz="2400" dirty="0"/>
              <a:t>en</a:t>
            </a:r>
            <a:r>
              <a:rPr lang="sl-SI" sz="2400" dirty="0"/>
              <a:t>a</a:t>
            </a:r>
            <a:r>
              <a:rPr lang="en-US" sz="2400" dirty="0"/>
              <a:t>. </a:t>
            </a:r>
            <a:r>
              <a:rPr lang="en-US" sz="2400" dirty="0" err="1"/>
              <a:t>Rast</a:t>
            </a:r>
            <a:r>
              <a:rPr lang="en-US" sz="2400" dirty="0"/>
              <a:t> c</a:t>
            </a:r>
            <a:r>
              <a:rPr lang="sl-SI" sz="2400" dirty="0"/>
              <a:t>ij</a:t>
            </a:r>
            <a:r>
              <a:rPr lang="en-US" sz="2400" dirty="0" err="1"/>
              <a:t>ena</a:t>
            </a:r>
            <a:r>
              <a:rPr lang="en-US" sz="2400" dirty="0"/>
              <a:t>,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stra</a:t>
            </a:r>
            <a:r>
              <a:rPr lang="sl-SI" sz="2400" dirty="0"/>
              <a:t>ne</a:t>
            </a:r>
            <a:r>
              <a:rPr lang="en-US" sz="2400" dirty="0"/>
              <a:t> </a:t>
            </a:r>
            <a:r>
              <a:rPr lang="en-US" sz="2400" dirty="0" err="1"/>
              <a:t>dovodi</a:t>
            </a:r>
            <a:r>
              <a:rPr lang="en-US" sz="2400" dirty="0"/>
              <a:t> do </a:t>
            </a:r>
            <a:r>
              <a:rPr lang="en-US" sz="2400" dirty="0" err="1"/>
              <a:t>porasta</a:t>
            </a:r>
            <a:r>
              <a:rPr lang="en-US" sz="2400" dirty="0"/>
              <a:t> </a:t>
            </a:r>
            <a:r>
              <a:rPr lang="en-US" sz="2400" dirty="0" err="1"/>
              <a:t>nominalnog</a:t>
            </a:r>
            <a:r>
              <a:rPr lang="en-US" sz="2400" dirty="0"/>
              <a:t> </a:t>
            </a:r>
            <a:r>
              <a:rPr lang="en-US" sz="2400" dirty="0" err="1"/>
              <a:t>dohotka</a:t>
            </a:r>
            <a:r>
              <a:rPr lang="en-US" sz="2400" dirty="0"/>
              <a:t> i </a:t>
            </a:r>
            <a:r>
              <a:rPr lang="en-US" sz="2400" dirty="0" err="1"/>
              <a:t>zahva</a:t>
            </a:r>
            <a:r>
              <a:rPr lang="sl-SI" sz="2400" dirty="0"/>
              <a:t>t</a:t>
            </a:r>
            <a:r>
              <a:rPr lang="en-US" sz="2400" dirty="0" err="1"/>
              <a:t>anja</a:t>
            </a:r>
            <a:r>
              <a:rPr lang="en-US" sz="2400" dirty="0"/>
              <a:t> </a:t>
            </a:r>
            <a:r>
              <a:rPr lang="en-US" sz="2400" dirty="0" err="1" smtClean="0"/>
              <a:t>dr</a:t>
            </a:r>
            <a:r>
              <a:rPr lang="sl-SI" sz="2400" dirty="0"/>
              <a:t>ž</a:t>
            </a:r>
            <a:r>
              <a:rPr lang="en-US" sz="2400" dirty="0" err="1" smtClean="0"/>
              <a:t>ave</a:t>
            </a:r>
            <a:r>
              <a:rPr lang="en-US" sz="2400" dirty="0" smtClean="0"/>
              <a:t> </a:t>
            </a:r>
            <a:r>
              <a:rPr lang="en-US" sz="2400" dirty="0" err="1"/>
              <a:t>radi</a:t>
            </a:r>
            <a:r>
              <a:rPr lang="en-US" sz="2400" dirty="0"/>
              <a:t> </a:t>
            </a:r>
            <a:r>
              <a:rPr lang="en-US" sz="2400" dirty="0" err="1" smtClean="0"/>
              <a:t>pokri</a:t>
            </a:r>
            <a:r>
              <a:rPr lang="sr-Latn-ME" sz="2400" dirty="0" smtClean="0"/>
              <a:t>ć</a:t>
            </a:r>
            <a:r>
              <a:rPr lang="en-US" sz="2400" dirty="0" smtClean="0"/>
              <a:t>a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sl-SI" sz="2400" dirty="0"/>
              <a:t>ć</a:t>
            </a:r>
            <a:r>
              <a:rPr lang="sl-SI" sz="2400" dirty="0" smtClean="0"/>
              <a:t>ih</a:t>
            </a:r>
            <a:r>
              <a:rPr lang="en-US" sz="2400" dirty="0" smtClean="0"/>
              <a:t> </a:t>
            </a:r>
            <a:r>
              <a:rPr lang="en-US" sz="2400" dirty="0" err="1"/>
              <a:t>rasboda</a:t>
            </a:r>
            <a:r>
              <a:rPr lang="en-US" sz="2400" dirty="0"/>
              <a:t>, n</a:t>
            </a:r>
            <a:r>
              <a:rPr lang="sl-SI" sz="2400" dirty="0"/>
              <a:t>a</a:t>
            </a:r>
            <a:r>
              <a:rPr lang="en-US" sz="2400" dirty="0" err="1"/>
              <a:t>stalih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posledica</a:t>
            </a:r>
            <a:r>
              <a:rPr lang="en-US" sz="2400" dirty="0"/>
              <a:t> </a:t>
            </a:r>
            <a:r>
              <a:rPr lang="en-US" sz="2400" dirty="0" err="1"/>
              <a:t>porasta</a:t>
            </a:r>
            <a:r>
              <a:rPr lang="en-US" sz="2400" dirty="0"/>
              <a:t> c</a:t>
            </a:r>
            <a:r>
              <a:rPr lang="sl-SI" sz="2400" dirty="0"/>
              <a:t>ij</a:t>
            </a:r>
            <a:r>
              <a:rPr lang="en-US" sz="2400" dirty="0" err="1"/>
              <a:t>ena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9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0AE1-A99D-48AF-86E6-1E09FD7D8E0E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F1BA-B2CC-4A49-A675-5BEB45402E94}" type="slidenum">
              <a:rPr lang="en-US"/>
              <a:pPr/>
              <a:t>82</a:t>
            </a:fld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z="2800" dirty="0"/>
              <a:t>	</a:t>
            </a:r>
            <a:r>
              <a:rPr lang="en-US" sz="2800" dirty="0"/>
              <a:t>6) U </a:t>
            </a:r>
            <a:r>
              <a:rPr lang="en-US" sz="2800" dirty="0" err="1"/>
              <a:t>pog</a:t>
            </a:r>
            <a:r>
              <a:rPr lang="sl-SI" sz="2800" dirty="0"/>
              <a:t>le</a:t>
            </a:r>
            <a:r>
              <a:rPr lang="en-US" sz="2800" dirty="0"/>
              <a:t>du </a:t>
            </a:r>
            <a:r>
              <a:rPr lang="en-US" sz="2800" dirty="0" err="1"/>
              <a:t>ritma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, </a:t>
            </a:r>
            <a:r>
              <a:rPr lang="en-US" sz="2800" dirty="0" err="1"/>
              <a:t>savremena</a:t>
            </a:r>
            <a:r>
              <a:rPr lang="en-US" sz="2800" dirty="0"/>
              <a:t> </a:t>
            </a:r>
            <a:r>
              <a:rPr lang="en-US" sz="2800" dirty="0" err="1"/>
              <a:t>nauka</a:t>
            </a:r>
            <a:r>
              <a:rPr lang="en-US" sz="2800" dirty="0"/>
              <a:t> </a:t>
            </a:r>
            <a:r>
              <a:rPr lang="en-US" sz="2800" dirty="0" err="1"/>
              <a:t>narocito</a:t>
            </a:r>
            <a:r>
              <a:rPr lang="en-US" sz="2800" dirty="0"/>
              <a:t> </a:t>
            </a:r>
            <a:r>
              <a:rPr lang="en-US" sz="2800" dirty="0" err="1"/>
              <a:t>podv</a:t>
            </a:r>
            <a:r>
              <a:rPr lang="sl-SI" sz="2800" dirty="0"/>
              <a:t>laci</a:t>
            </a:r>
            <a:r>
              <a:rPr lang="en-US" sz="2800" dirty="0"/>
              <a:t> </a:t>
            </a:r>
            <a:r>
              <a:rPr lang="en-US" sz="2800" dirty="0" err="1"/>
              <a:t>uti</a:t>
            </a:r>
            <a:r>
              <a:rPr lang="sl-SI" sz="2800" dirty="0"/>
              <a:t>c</a:t>
            </a:r>
            <a:r>
              <a:rPr lang="en-US" sz="2800" dirty="0" err="1"/>
              <a:t>aj</a:t>
            </a:r>
            <a:r>
              <a:rPr lang="en-US" sz="2800" dirty="0"/>
              <a:t> prom</a:t>
            </a:r>
            <a:r>
              <a:rPr lang="sl-SI" sz="2800" dirty="0"/>
              <a:t>j</a:t>
            </a:r>
            <a:r>
              <a:rPr lang="en-US" sz="2800" dirty="0" err="1"/>
              <a:t>ena</a:t>
            </a:r>
            <a:r>
              <a:rPr lang="en-US" sz="2800" dirty="0"/>
              <a:t> </a:t>
            </a:r>
            <a:r>
              <a:rPr lang="sl-SI" sz="2800" dirty="0"/>
              <a:t>vo</a:t>
            </a:r>
            <a:r>
              <a:rPr lang="en-US" sz="2800" dirty="0" err="1"/>
              <a:t>lumena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 smtClean="0"/>
              <a:t>nastaj</a:t>
            </a:r>
            <a:r>
              <a:rPr lang="sr-Latn-ME" sz="2800" dirty="0" smtClean="0"/>
              <a:t>u</a:t>
            </a:r>
            <a:r>
              <a:rPr lang="en-US" sz="2800" dirty="0" smtClean="0"/>
              <a:t> </a:t>
            </a:r>
            <a:r>
              <a:rPr lang="en-US" sz="2800" dirty="0"/>
              <a:t>u </a:t>
            </a:r>
            <a:r>
              <a:rPr lang="en-US" sz="2800" dirty="0" err="1"/>
              <a:t>nenor</a:t>
            </a:r>
            <a:r>
              <a:rPr lang="sl-SI" sz="2800" dirty="0"/>
              <a:t>m</a:t>
            </a:r>
            <a:r>
              <a:rPr lang="en-US" sz="2800" dirty="0" err="1"/>
              <a:t>alnim</a:t>
            </a:r>
            <a:r>
              <a:rPr lang="en-US" sz="2800" dirty="0"/>
              <a:t> </a:t>
            </a:r>
            <a:r>
              <a:rPr lang="en-US" sz="2800" dirty="0" err="1"/>
              <a:t>periodim</a:t>
            </a:r>
            <a:r>
              <a:rPr lang="sl-SI" sz="2800" dirty="0"/>
              <a:t>a</a:t>
            </a:r>
            <a:r>
              <a:rPr lang="en-US" sz="2800" dirty="0"/>
              <a:t> k</a:t>
            </a:r>
            <a:r>
              <a:rPr lang="sl-SI" sz="2800" dirty="0"/>
              <a:t>a</a:t>
            </a:r>
            <a:r>
              <a:rPr lang="en-US" sz="2800" dirty="0"/>
              <a:t>da i</a:t>
            </a:r>
            <a:r>
              <a:rPr lang="sl-SI" sz="2800" dirty="0"/>
              <a:t>z</a:t>
            </a:r>
            <a:r>
              <a:rPr lang="en-US" sz="2800" dirty="0" err="1"/>
              <a:t>va</a:t>
            </a:r>
            <a:r>
              <a:rPr lang="sl-SI" sz="2800" dirty="0"/>
              <a:t>n</a:t>
            </a:r>
            <a:r>
              <a:rPr lang="en-US" sz="2800" dirty="0" err="1"/>
              <a:t>redne</a:t>
            </a:r>
            <a:r>
              <a:rPr lang="en-US" sz="2800" dirty="0"/>
              <a:t> </a:t>
            </a:r>
            <a:r>
              <a:rPr lang="en-US" sz="2800" dirty="0" err="1"/>
              <a:t>prilike</a:t>
            </a:r>
            <a:r>
              <a:rPr lang="en-US" sz="2800" dirty="0"/>
              <a:t> </a:t>
            </a:r>
            <a:r>
              <a:rPr lang="en-US" sz="2800" dirty="0" err="1"/>
              <a:t>iziskuju</a:t>
            </a:r>
            <a:r>
              <a:rPr lang="en-US" sz="2800" dirty="0"/>
              <a:t> </a:t>
            </a:r>
            <a:r>
              <a:rPr lang="en-US" sz="2800" dirty="0" err="1" smtClean="0"/>
              <a:t>naglo,pove</a:t>
            </a:r>
            <a:r>
              <a:rPr lang="sr-Latn-ME" sz="2800" dirty="0" smtClean="0"/>
              <a:t>ć</a:t>
            </a:r>
            <a:r>
              <a:rPr lang="en-US" sz="2800" dirty="0" err="1" smtClean="0"/>
              <a:t>anje</a:t>
            </a:r>
            <a:r>
              <a:rPr lang="en-US" sz="2800" dirty="0" smtClean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izdataka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buFontTx/>
              <a:buNone/>
            </a:pPr>
            <a:r>
              <a:rPr lang="en-US" sz="2800" dirty="0" err="1" smtClean="0"/>
              <a:t>Odnos</a:t>
            </a:r>
            <a:r>
              <a:rPr lang="en-US" sz="2800" dirty="0" smtClean="0"/>
              <a:t> </a:t>
            </a:r>
            <a:r>
              <a:rPr lang="en-US" sz="2800" dirty="0"/>
              <a:t>i</a:t>
            </a:r>
            <a:r>
              <a:rPr lang="sl-SI" sz="2800" dirty="0"/>
              <a:t>zmedju</a:t>
            </a:r>
            <a:r>
              <a:rPr lang="en-US" sz="2800" dirty="0"/>
              <a:t> </a:t>
            </a:r>
            <a:r>
              <a:rPr lang="en-US" sz="2800" dirty="0" smtClean="0"/>
              <a:t>op</a:t>
            </a:r>
            <a:r>
              <a:rPr lang="sl-SI" sz="2800" dirty="0"/>
              <a:t>š</a:t>
            </a:r>
            <a:r>
              <a:rPr lang="sl-SI" sz="2800" dirty="0" smtClean="0"/>
              <a:t>t</a:t>
            </a:r>
            <a:r>
              <a:rPr lang="en-US" sz="2800" dirty="0"/>
              <a:t>e </a:t>
            </a:r>
            <a:r>
              <a:rPr lang="en-US" sz="2800" dirty="0" err="1"/>
              <a:t>ekonomske</a:t>
            </a:r>
            <a:r>
              <a:rPr lang="en-US" sz="2800" dirty="0"/>
              <a:t> </a:t>
            </a:r>
            <a:r>
              <a:rPr lang="en-US" sz="2800" dirty="0" err="1"/>
              <a:t>aktivnosti</a:t>
            </a:r>
            <a:r>
              <a:rPr lang="en-US" sz="2800" dirty="0"/>
              <a:t> i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, </a:t>
            </a:r>
            <a:r>
              <a:rPr lang="en-US" sz="2800" dirty="0" err="1"/>
              <a:t>koji</a:t>
            </a:r>
            <a:r>
              <a:rPr lang="en-US" sz="2800" dirty="0"/>
              <a:t> je do </a:t>
            </a:r>
            <a:r>
              <a:rPr lang="en-US" sz="2800" dirty="0" err="1"/>
              <a:t>tada</a:t>
            </a:r>
            <a:r>
              <a:rPr lang="en-US" sz="2800" dirty="0"/>
              <a:t> </a:t>
            </a:r>
            <a:r>
              <a:rPr lang="en-US" sz="2800" dirty="0" err="1"/>
              <a:t>postoja</a:t>
            </a:r>
            <a:r>
              <a:rPr lang="sl-SI" sz="2800" dirty="0"/>
              <a:t>o</a:t>
            </a:r>
            <a:r>
              <a:rPr lang="en-US" sz="2800" dirty="0"/>
              <a:t> </a:t>
            </a:r>
            <a:r>
              <a:rPr lang="en-US" sz="2800" dirty="0" err="1" smtClean="0"/>
              <a:t>naru</a:t>
            </a:r>
            <a:r>
              <a:rPr lang="sl-SI" sz="2800" dirty="0"/>
              <a:t>š</a:t>
            </a:r>
            <a:r>
              <a:rPr lang="en-US" sz="2800" dirty="0" err="1" smtClean="0"/>
              <a:t>ava</a:t>
            </a:r>
            <a:r>
              <a:rPr lang="en-US" sz="2800" dirty="0" smtClean="0"/>
              <a:t> </a:t>
            </a:r>
            <a:r>
              <a:rPr lang="en-US" sz="2800" dirty="0"/>
              <a:t>se. </a:t>
            </a:r>
            <a:r>
              <a:rPr lang="en-US" sz="2800" dirty="0" err="1"/>
              <a:t>Javni</a:t>
            </a:r>
            <a:r>
              <a:rPr lang="en-US" sz="2800" dirty="0"/>
              <a:t> </a:t>
            </a:r>
            <a:r>
              <a:rPr lang="en-US" sz="2800" dirty="0" err="1"/>
              <a:t>rashodi</a:t>
            </a:r>
            <a:r>
              <a:rPr lang="en-US" sz="2800" dirty="0"/>
              <a:t> </a:t>
            </a:r>
            <a:r>
              <a:rPr lang="en-US" sz="2800" dirty="0" err="1" smtClean="0"/>
              <a:t>prem</a:t>
            </a:r>
            <a:r>
              <a:rPr lang="sr-Latn-ME" sz="2800" dirty="0" smtClean="0"/>
              <a:t>j</a:t>
            </a:r>
            <a:r>
              <a:rPr lang="en-US" sz="2800" dirty="0" smtClean="0"/>
              <a:t>e</a:t>
            </a:r>
            <a:r>
              <a:rPr lang="sl-SI" sz="2800" dirty="0"/>
              <a:t>š</a:t>
            </a:r>
            <a:r>
              <a:rPr lang="en-US" sz="2800" dirty="0" err="1" smtClean="0"/>
              <a:t>taju</a:t>
            </a:r>
            <a:r>
              <a:rPr lang="en-US" sz="2800" dirty="0" smtClean="0"/>
              <a:t> </a:t>
            </a:r>
            <a:r>
              <a:rPr lang="en-US" sz="2800" dirty="0"/>
              <a:t>se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novi</a:t>
            </a:r>
            <a:r>
              <a:rPr lang="en-US" sz="2800" dirty="0"/>
              <a:t>, </a:t>
            </a:r>
            <a:r>
              <a:rPr lang="en-US" sz="2800" dirty="0" smtClean="0"/>
              <a:t>vi</a:t>
            </a:r>
            <a:r>
              <a:rPr lang="sl-SI" sz="2800" dirty="0"/>
              <a:t>š</a:t>
            </a:r>
            <a:r>
              <a:rPr lang="en-US" sz="2800" dirty="0" smtClean="0"/>
              <a:t>i </a:t>
            </a:r>
            <a:r>
              <a:rPr lang="en-US" sz="2800" dirty="0" err="1"/>
              <a:t>nivo</a:t>
            </a:r>
            <a:r>
              <a:rPr lang="en-US" sz="2800" dirty="0"/>
              <a:t>. M</a:t>
            </a:r>
            <a:r>
              <a:rPr lang="sl-SI" sz="2800" dirty="0"/>
              <a:t>ij</a:t>
            </a:r>
            <a:r>
              <a:rPr lang="en-US" sz="2800" dirty="0" err="1"/>
              <a:t>enjaju</a:t>
            </a:r>
            <a:r>
              <a:rPr lang="en-US" sz="2800" dirty="0"/>
              <a:t> se rani</a:t>
            </a:r>
            <a:r>
              <a:rPr lang="sl-SI" sz="2800" dirty="0"/>
              <a:t>ija</a:t>
            </a:r>
            <a:r>
              <a:rPr lang="en-US" sz="2800" dirty="0"/>
              <a:t> </a:t>
            </a:r>
            <a:r>
              <a:rPr lang="sl-SI" sz="2800" dirty="0"/>
              <a:t>shvatanja</a:t>
            </a:r>
            <a:r>
              <a:rPr lang="en-US" sz="2800" dirty="0"/>
              <a:t> o</a:t>
            </a:r>
            <a:r>
              <a:rPr lang="sl-SI" sz="2800" dirty="0"/>
              <a:t> ,,</a:t>
            </a:r>
            <a:r>
              <a:rPr lang="en-US" sz="2800" dirty="0" err="1" smtClean="0"/>
              <a:t>podno</a:t>
            </a:r>
            <a:r>
              <a:rPr lang="sl-SI" sz="2800" dirty="0"/>
              <a:t>š</a:t>
            </a:r>
            <a:r>
              <a:rPr lang="sl-SI" sz="2800" dirty="0" smtClean="0"/>
              <a:t>lj</a:t>
            </a:r>
            <a:r>
              <a:rPr lang="en-US" sz="2800" dirty="0" err="1"/>
              <a:t>ivom</a:t>
            </a:r>
            <a:r>
              <a:rPr lang="en-US" sz="2800" dirty="0"/>
              <a:t>" </a:t>
            </a:r>
            <a:r>
              <a:rPr lang="en-US" sz="2800" dirty="0" err="1"/>
              <a:t>ud</a:t>
            </a:r>
            <a:r>
              <a:rPr lang="sl-SI" sz="2800" dirty="0"/>
              <a:t>j</a:t>
            </a:r>
            <a:r>
              <a:rPr lang="en-US" sz="2800" dirty="0" err="1"/>
              <a:t>elu</a:t>
            </a:r>
            <a:r>
              <a:rPr lang="en-US" sz="2800" dirty="0"/>
              <a:t> </a:t>
            </a:r>
            <a:r>
              <a:rPr lang="en-US" sz="2800" dirty="0" err="1"/>
              <a:t>javnog</a:t>
            </a:r>
            <a:r>
              <a:rPr lang="en-US" sz="2800" dirty="0"/>
              <a:t> </a:t>
            </a:r>
            <a:r>
              <a:rPr lang="en-US" sz="2800" dirty="0" err="1"/>
              <a:t>sektora</a:t>
            </a:r>
            <a:r>
              <a:rPr lang="en-US" sz="2800" dirty="0"/>
              <a:t> u </a:t>
            </a:r>
            <a:r>
              <a:rPr lang="en-US" sz="2800" dirty="0" err="1" smtClean="0"/>
              <a:t>naciona</a:t>
            </a:r>
            <a:r>
              <a:rPr lang="sr-Latn-ME" sz="2800" dirty="0" smtClean="0"/>
              <a:t>l</a:t>
            </a:r>
            <a:r>
              <a:rPr lang="en-US" sz="2800" dirty="0" smtClean="0"/>
              <a:t>nom </a:t>
            </a:r>
            <a:r>
              <a:rPr lang="en-US" sz="2800" dirty="0" err="1"/>
              <a:t>dohotku</a:t>
            </a:r>
            <a:r>
              <a:rPr lang="en-US" sz="2800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76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003A-E8EB-44A3-A1BA-263DBB61CFCE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878C-0C0F-4D13-AA5B-FE69A0D49ED8}" type="slidenum">
              <a:rPr lang="en-US"/>
              <a:pPr/>
              <a:t>83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TEORIJA POKRICA JAVNIH RASHODA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Navedena</a:t>
            </a:r>
            <a:r>
              <a:rPr lang="en-US" sz="2800" dirty="0"/>
              <a:t> pod</a:t>
            </a:r>
            <a:r>
              <a:rPr lang="sl-SI" sz="2800" dirty="0"/>
              <a:t>j</a:t>
            </a:r>
            <a:r>
              <a:rPr lang="en-US" sz="2800" dirty="0" err="1"/>
              <a:t>ela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(</a:t>
            </a:r>
            <a:r>
              <a:rPr lang="en-US" sz="2800" dirty="0" err="1"/>
              <a:t>na</a:t>
            </a:r>
            <a:r>
              <a:rPr lang="en-US" sz="2800" dirty="0"/>
              <a:t> red</a:t>
            </a:r>
            <a:r>
              <a:rPr lang="sl-SI" sz="2800" dirty="0"/>
              <a:t>o</a:t>
            </a:r>
            <a:r>
              <a:rPr lang="en-US" sz="2800" dirty="0" err="1"/>
              <a:t>vne</a:t>
            </a:r>
            <a:r>
              <a:rPr lang="en-US" sz="2800" dirty="0"/>
              <a:t> i </a:t>
            </a:r>
            <a:r>
              <a:rPr lang="en-US" sz="2800" dirty="0" err="1"/>
              <a:t>vanredne</a:t>
            </a:r>
            <a:r>
              <a:rPr lang="en-US" sz="2800" dirty="0"/>
              <a:t>) od </a:t>
            </a:r>
            <a:r>
              <a:rPr lang="en-US" sz="2800" dirty="0" err="1"/>
              <a:t>posebnog</a:t>
            </a:r>
            <a:r>
              <a:rPr lang="en-US" sz="2800" dirty="0"/>
              <a:t> je </a:t>
            </a:r>
            <a:r>
              <a:rPr lang="sl-SI" sz="2800" dirty="0"/>
              <a:t>znacaja</a:t>
            </a:r>
            <a:r>
              <a:rPr lang="en-US" sz="2800" dirty="0"/>
              <a:t> </a:t>
            </a:r>
            <a:r>
              <a:rPr lang="sl-SI" sz="2800" dirty="0"/>
              <a:t>k</a:t>
            </a:r>
            <a:r>
              <a:rPr lang="en-US" sz="2800" dirty="0" err="1"/>
              <a:t>ada</a:t>
            </a:r>
            <a:r>
              <a:rPr lang="en-US" sz="2800" dirty="0"/>
              <a:t> se </a:t>
            </a:r>
            <a:r>
              <a:rPr lang="en-US" sz="2800" dirty="0" err="1"/>
              <a:t>radi</a:t>
            </a:r>
            <a:r>
              <a:rPr lang="en-US" sz="2800" dirty="0"/>
              <a:t> o </a:t>
            </a:r>
            <a:r>
              <a:rPr lang="en-US" sz="2800" dirty="0" err="1" smtClean="0"/>
              <a:t>pokri</a:t>
            </a:r>
            <a:r>
              <a:rPr lang="sl-SI" sz="2800" dirty="0"/>
              <a:t>ć</a:t>
            </a:r>
            <a:r>
              <a:rPr lang="en-US" sz="2800" dirty="0" smtClean="0"/>
              <a:t>u </a:t>
            </a:r>
            <a:r>
              <a:rPr lang="en-US" sz="2800" dirty="0" err="1"/>
              <a:t>rashoda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Pitanje</a:t>
            </a:r>
            <a:r>
              <a:rPr lang="en-US" sz="2800" dirty="0" smtClean="0"/>
              <a:t> </a:t>
            </a:r>
            <a:r>
              <a:rPr lang="en-US" sz="2800" dirty="0" err="1" smtClean="0"/>
              <a:t>pokri</a:t>
            </a:r>
            <a:r>
              <a:rPr lang="sl-SI" sz="2800" dirty="0"/>
              <a:t>ć</a:t>
            </a:r>
            <a:r>
              <a:rPr lang="en-US" sz="2800" dirty="0" smtClean="0"/>
              <a:t>a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je od</a:t>
            </a:r>
            <a:r>
              <a:rPr lang="sl-SI" sz="2800" dirty="0"/>
              <a:t> velikog </a:t>
            </a:r>
            <a:r>
              <a:rPr lang="sl-SI" sz="2800" dirty="0" smtClean="0"/>
              <a:t>značaja</a:t>
            </a:r>
            <a:r>
              <a:rPr lang="en-US" sz="2800" dirty="0" smtClean="0"/>
              <a:t> </a:t>
            </a:r>
            <a:r>
              <a:rPr lang="en-US" sz="2800" dirty="0"/>
              <a:t>s </a:t>
            </a:r>
            <a:r>
              <a:rPr lang="en-US" sz="2800" dirty="0" err="1"/>
              <a:t>obzirom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to da se </a:t>
            </a:r>
            <a:r>
              <a:rPr lang="en-US" sz="2800" dirty="0" err="1"/>
              <a:t>svi</a:t>
            </a:r>
            <a:r>
              <a:rPr lang="en-US" sz="2800" dirty="0"/>
              <a:t> </a:t>
            </a:r>
            <a:r>
              <a:rPr lang="en-US" sz="2800" dirty="0" err="1"/>
              <a:t>rashodi</a:t>
            </a:r>
            <a:r>
              <a:rPr lang="en-US" sz="2800" dirty="0"/>
              <a:t> ne </a:t>
            </a:r>
            <a:r>
              <a:rPr lang="en-US" sz="2800" dirty="0" err="1"/>
              <a:t>mogu</a:t>
            </a:r>
            <a:r>
              <a:rPr lang="en-US" sz="2800" dirty="0"/>
              <a:t> </a:t>
            </a:r>
            <a:r>
              <a:rPr lang="sl-SI" sz="2800" dirty="0"/>
              <a:t>č</a:t>
            </a:r>
            <a:r>
              <a:rPr lang="en-US" sz="2800" dirty="0" err="1" smtClean="0"/>
              <a:t>initi</a:t>
            </a:r>
            <a:r>
              <a:rPr lang="en-US" sz="2800" dirty="0" smtClean="0"/>
              <a:t> </a:t>
            </a:r>
            <a:r>
              <a:rPr lang="en-US" sz="2800" dirty="0" err="1"/>
              <a:t>na</a:t>
            </a:r>
            <a:r>
              <a:rPr lang="en-US" sz="2800" dirty="0"/>
              <a:t> is</a:t>
            </a:r>
            <a:r>
              <a:rPr lang="sl-SI" sz="2800" dirty="0"/>
              <a:t>ti</a:t>
            </a:r>
            <a:r>
              <a:rPr lang="en-US" sz="2800" dirty="0"/>
              <a:t> </a:t>
            </a:r>
            <a:r>
              <a:rPr lang="en-US" sz="2800" dirty="0" err="1" smtClean="0"/>
              <a:t>na</a:t>
            </a:r>
            <a:r>
              <a:rPr lang="sl-SI" sz="2800" dirty="0"/>
              <a:t>č</a:t>
            </a:r>
            <a:r>
              <a:rPr lang="en-US" sz="2800" dirty="0" smtClean="0"/>
              <a:t>in</a:t>
            </a:r>
            <a:r>
              <a:rPr lang="sl-SI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sl-SI" sz="2800" dirty="0" smtClean="0"/>
              <a:t>Neki </a:t>
            </a:r>
            <a:r>
              <a:rPr lang="sl-SI" sz="2800" dirty="0"/>
              <a:t>oblici rashoda zahtijevaju </a:t>
            </a:r>
            <a:r>
              <a:rPr lang="sl-SI" sz="2800" dirty="0" smtClean="0"/>
              <a:t>specifičan </a:t>
            </a:r>
            <a:r>
              <a:rPr lang="sl-SI" sz="2800" dirty="0"/>
              <a:t>oblik sredstava </a:t>
            </a:r>
            <a:r>
              <a:rPr lang="en-US" sz="2800" dirty="0"/>
              <a:t> (</a:t>
            </a:r>
            <a:r>
              <a:rPr lang="en-US" sz="2800" dirty="0" err="1"/>
              <a:t>javni</a:t>
            </a:r>
            <a:r>
              <a:rPr lang="en-US" sz="2800" dirty="0"/>
              <a:t> </a:t>
            </a:r>
            <a:r>
              <a:rPr lang="en-US" sz="2800" dirty="0" err="1"/>
              <a:t>zajam</a:t>
            </a:r>
            <a:r>
              <a:rPr lang="en-US" sz="2800" dirty="0"/>
              <a:t>), </a:t>
            </a:r>
            <a:r>
              <a:rPr lang="en-US" sz="2800" dirty="0" err="1"/>
              <a:t>drugi</a:t>
            </a:r>
            <a:r>
              <a:rPr lang="en-US" sz="2800" dirty="0"/>
              <a:t> </a:t>
            </a:r>
            <a:r>
              <a:rPr lang="en-US" sz="2800" dirty="0" err="1"/>
              <a:t>redovne</a:t>
            </a:r>
            <a:r>
              <a:rPr lang="en-US" sz="2800" dirty="0"/>
              <a:t> </a:t>
            </a:r>
            <a:r>
              <a:rPr lang="en-US" sz="2800" dirty="0" err="1"/>
              <a:t>prihode</a:t>
            </a:r>
            <a:r>
              <a:rPr lang="en-US" sz="2800" dirty="0"/>
              <a:t> (</a:t>
            </a:r>
            <a:r>
              <a:rPr lang="en-US" sz="2800" dirty="0" err="1"/>
              <a:t>po</a:t>
            </a:r>
            <a:r>
              <a:rPr lang="sl-SI" sz="2800" dirty="0"/>
              <a:t>rezima </a:t>
            </a:r>
            <a:r>
              <a:rPr lang="en-US" sz="2800" dirty="0"/>
              <a:t> </a:t>
            </a:r>
            <a:r>
              <a:rPr lang="en-US" sz="2800" dirty="0" err="1"/>
              <a:t>odnosno</a:t>
            </a:r>
            <a:r>
              <a:rPr lang="en-US" sz="2800" dirty="0"/>
              <a:t> </a:t>
            </a:r>
            <a:r>
              <a:rPr lang="en-US" sz="2800" dirty="0" err="1"/>
              <a:t>zajmovima</a:t>
            </a:r>
            <a:r>
              <a:rPr lang="sl-SI" sz="2800" dirty="0"/>
              <a:t>)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Nekada</a:t>
            </a:r>
            <a:r>
              <a:rPr lang="en-US" sz="2800" dirty="0" smtClean="0"/>
              <a:t> </a:t>
            </a:r>
            <a:r>
              <a:rPr lang="en-US" sz="2800" dirty="0"/>
              <a:t>je </a:t>
            </a:r>
            <a:r>
              <a:rPr lang="en-US" sz="2800" dirty="0" err="1"/>
              <a:t>postojala</a:t>
            </a:r>
            <a:r>
              <a:rPr lang="en-US" sz="2800" dirty="0"/>
              <a:t> </a:t>
            </a:r>
            <a:r>
              <a:rPr lang="en-US" sz="2800" dirty="0" err="1"/>
              <a:t>zakonitost</a:t>
            </a:r>
            <a:r>
              <a:rPr lang="en-US" sz="2800" dirty="0"/>
              <a:t> da se </a:t>
            </a:r>
            <a:r>
              <a:rPr lang="en-US" sz="2800" dirty="0" err="1"/>
              <a:t>za</a:t>
            </a:r>
            <a:r>
              <a:rPr lang="en-US" sz="2800" dirty="0"/>
              <a:t> ta</a:t>
            </a:r>
            <a:r>
              <a:rPr lang="sl-SI" sz="2800" dirty="0"/>
              <a:t>cno odredjenu</a:t>
            </a:r>
            <a:r>
              <a:rPr lang="en-US" sz="2800" b="1" dirty="0"/>
              <a:t> </a:t>
            </a:r>
            <a:r>
              <a:rPr lang="en-US" sz="2800" dirty="0"/>
              <a:t>gr</a:t>
            </a:r>
            <a:r>
              <a:rPr lang="sl-SI" sz="2800" dirty="0"/>
              <a:t>u</a:t>
            </a:r>
            <a:r>
              <a:rPr lang="en-US" sz="2800" dirty="0" err="1"/>
              <a:t>pu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rezervi</a:t>
            </a:r>
            <a:r>
              <a:rPr lang="sl-SI" sz="2800" dirty="0"/>
              <a:t>s</a:t>
            </a:r>
            <a:r>
              <a:rPr lang="en-US" sz="2800" dirty="0"/>
              <a:t>u </a:t>
            </a:r>
            <a:r>
              <a:rPr lang="en-US" sz="2800" dirty="0" err="1"/>
              <a:t>odredeni</a:t>
            </a:r>
            <a:r>
              <a:rPr lang="en-US" sz="2800" dirty="0"/>
              <a:t> </a:t>
            </a:r>
            <a:r>
              <a:rPr lang="en-US" sz="2800" dirty="0" err="1"/>
              <a:t>izvoti</a:t>
            </a:r>
            <a:r>
              <a:rPr lang="en-US" sz="2800" dirty="0"/>
              <a:t> </a:t>
            </a:r>
            <a:r>
              <a:rPr lang="en-US" sz="2800" dirty="0" err="1"/>
              <a:t>sredstava</a:t>
            </a:r>
            <a:r>
              <a:rPr lang="en-US" sz="2800" dirty="0"/>
              <a:t>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732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1F72-0A0B-4086-9098-C7FD340C2AA2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B1C1-A237-4DD5-89CB-6E8D1C85CDED}" type="slidenum">
              <a:rPr lang="en-US"/>
              <a:pPr/>
              <a:t>84</a:t>
            </a:fld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sz="2400" dirty="0" err="1"/>
              <a:t>Centralizacijom</a:t>
            </a:r>
            <a:r>
              <a:rPr lang="en-US" sz="2400" dirty="0"/>
              <a:t> </a:t>
            </a:r>
            <a:r>
              <a:rPr lang="sl-SI" sz="2400" dirty="0"/>
              <a:t>sredstava,takva </a:t>
            </a:r>
            <a:r>
              <a:rPr lang="en-US" sz="2400" dirty="0"/>
              <a:t> </a:t>
            </a:r>
            <a:r>
              <a:rPr lang="en-US" sz="2400" dirty="0" err="1"/>
              <a:t>praksa</a:t>
            </a:r>
            <a:r>
              <a:rPr lang="en-US" sz="2400" dirty="0"/>
              <a:t> je </a:t>
            </a:r>
            <a:r>
              <a:rPr lang="en-US" sz="2400" dirty="0" err="1" smtClean="0"/>
              <a:t>napu</a:t>
            </a:r>
            <a:r>
              <a:rPr lang="sl-SI" sz="2400" dirty="0"/>
              <a:t>š</a:t>
            </a:r>
            <a:r>
              <a:rPr lang="sl-SI" sz="2400" dirty="0" smtClean="0"/>
              <a:t>t</a:t>
            </a:r>
            <a:r>
              <a:rPr lang="en-US" sz="2400" dirty="0" err="1"/>
              <a:t>ena</a:t>
            </a:r>
            <a:r>
              <a:rPr lang="en-US" sz="2400" dirty="0"/>
              <a:t>, </a:t>
            </a:r>
            <a:r>
              <a:rPr lang="en-US" sz="2400" dirty="0" err="1"/>
              <a:t>mada</a:t>
            </a:r>
            <a:r>
              <a:rPr lang="en-US" sz="2400" dirty="0"/>
              <a:t> i </a:t>
            </a:r>
            <a:r>
              <a:rPr lang="en-US" sz="2400" dirty="0" err="1"/>
              <a:t>danas</a:t>
            </a:r>
            <a:r>
              <a:rPr lang="en-US" sz="2400" dirty="0"/>
              <a:t> </a:t>
            </a:r>
            <a:r>
              <a:rPr lang="en-US" sz="2400" dirty="0" err="1"/>
              <a:t>postoje</a:t>
            </a:r>
            <a:r>
              <a:rPr lang="en-US" sz="2400" dirty="0"/>
              <a:t> </a:t>
            </a:r>
            <a:r>
              <a:rPr lang="en-US" sz="2400" dirty="0" err="1"/>
              <a:t>neki</a:t>
            </a:r>
            <a:r>
              <a:rPr lang="en-US" sz="2400" dirty="0"/>
              <a:t> </a:t>
            </a:r>
            <a:r>
              <a:rPr lang="en-US" sz="2400" dirty="0" err="1"/>
              <a:t>oblici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sl-SI" sz="2400" dirty="0"/>
              <a:t>kao</a:t>
            </a:r>
            <a:r>
              <a:rPr lang="en-US" sz="2400" b="1" dirty="0"/>
              <a:t> </a:t>
            </a:r>
            <a:r>
              <a:rPr lang="sl-SI" sz="2400" b="1" dirty="0"/>
              <a:t>pre</a:t>
            </a:r>
            <a:r>
              <a:rPr lang="en-US" sz="2400" dirty="0"/>
              <a:t>d</a:t>
            </a:r>
            <a:r>
              <a:rPr lang="sl-SI" sz="2400" dirty="0"/>
              <a:t>odr</a:t>
            </a:r>
            <a:r>
              <a:rPr lang="en-US" sz="2400" dirty="0" smtClean="0"/>
              <a:t>e</a:t>
            </a:r>
            <a:r>
              <a:rPr lang="sr-Latn-ME" sz="2400" dirty="0" smtClean="0"/>
              <a:t>đ</a:t>
            </a:r>
            <a:r>
              <a:rPr lang="en-US" sz="2400" dirty="0" err="1" smtClean="0"/>
              <a:t>eni</a:t>
            </a:r>
            <a:r>
              <a:rPr lang="en-US" sz="2400" dirty="0" smtClean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odredene</a:t>
            </a:r>
            <a:r>
              <a:rPr lang="en-US" sz="2400" dirty="0"/>
              <a:t> </a:t>
            </a:r>
            <a:r>
              <a:rPr lang="en-US" sz="2400" dirty="0" err="1"/>
              <a:t>oblike</a:t>
            </a:r>
            <a:r>
              <a:rPr lang="en-US" sz="2400" dirty="0"/>
              <a:t> </a:t>
            </a:r>
            <a:r>
              <a:rPr lang="en-US" sz="2400" dirty="0" err="1"/>
              <a:t>sredstava</a:t>
            </a:r>
            <a:r>
              <a:rPr lang="en-US" sz="2400" dirty="0"/>
              <a:t>. </a:t>
            </a:r>
            <a:endParaRPr lang="sr-Latn-ME" sz="2400" dirty="0" smtClean="0"/>
          </a:p>
          <a:p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b="1" dirty="0" err="1"/>
              <a:t>ratni</a:t>
            </a:r>
            <a:r>
              <a:rPr lang="en-US" sz="2400" b="1" dirty="0"/>
              <a:t> </a:t>
            </a:r>
            <a:r>
              <a:rPr lang="en-US" sz="2400" b="1" dirty="0" err="1"/>
              <a:t>porezi</a:t>
            </a:r>
            <a:r>
              <a:rPr lang="en-US" sz="2400" b="1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sl-SI" sz="2400" dirty="0"/>
              <a:t>koristiti za</a:t>
            </a:r>
            <a:r>
              <a:rPr lang="en-US" sz="2400" b="1" dirty="0"/>
              <a:t> </a:t>
            </a:r>
            <a:r>
              <a:rPr lang="en-US" sz="2400" dirty="0" err="1"/>
              <a:t>finansiranje</a:t>
            </a:r>
            <a:r>
              <a:rPr lang="en-US" sz="2400" dirty="0"/>
              <a:t> rata, </a:t>
            </a:r>
            <a:r>
              <a:rPr lang="en-US" sz="2400" dirty="0" err="1"/>
              <a:t>porez</a:t>
            </a:r>
            <a:r>
              <a:rPr lang="en-US" sz="2400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promet</a:t>
            </a:r>
            <a:r>
              <a:rPr lang="en-US" sz="2400" b="1" dirty="0"/>
              <a:t> </a:t>
            </a:r>
            <a:r>
              <a:rPr lang="en-US" sz="2400" dirty="0" err="1"/>
              <a:t>alkohola</a:t>
            </a:r>
            <a:r>
              <a:rPr lang="sl-SI" sz="2400" dirty="0"/>
              <a:t> 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suzbijanje</a:t>
            </a:r>
            <a:r>
              <a:rPr lang="en-US" sz="2400" dirty="0"/>
              <a:t> </a:t>
            </a:r>
            <a:r>
              <a:rPr lang="en-US" sz="2400" dirty="0" err="1"/>
              <a:t>alkoho</a:t>
            </a:r>
            <a:r>
              <a:rPr lang="sl-SI" sz="2400" dirty="0"/>
              <a:t>lizma, </a:t>
            </a:r>
            <a:r>
              <a:rPr lang="en-US" sz="2400" dirty="0" err="1"/>
              <a:t>carine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stimulaciju</a:t>
            </a:r>
            <a:r>
              <a:rPr lang="en-US" sz="2400" dirty="0"/>
              <a:t> </a:t>
            </a:r>
            <a:r>
              <a:rPr lang="en-US" sz="2400" dirty="0" err="1"/>
              <a:t>izvoza</a:t>
            </a:r>
            <a:r>
              <a:rPr lang="en-US" sz="2400" dirty="0"/>
              <a:t> i dr.</a:t>
            </a:r>
            <a:endParaRPr lang="sl-SI" sz="2400" dirty="0"/>
          </a:p>
          <a:p>
            <a:r>
              <a:rPr lang="sl-SI" sz="2400" dirty="0"/>
              <a:t>U</a:t>
            </a:r>
            <a:r>
              <a:rPr lang="en-US" sz="2400" dirty="0"/>
              <a:t> p</a:t>
            </a:r>
            <a:r>
              <a:rPr lang="sl-SI" sz="2400" dirty="0"/>
              <a:t>r</a:t>
            </a:r>
            <a:r>
              <a:rPr lang="en-US" sz="2400" dirty="0"/>
              <a:t>o</a:t>
            </a:r>
            <a:r>
              <a:rPr lang="sl-SI" sz="2400" dirty="0" smtClean="0"/>
              <a:t>uč</a:t>
            </a:r>
            <a:r>
              <a:rPr lang="en-US" sz="2400" dirty="0" err="1" smtClean="0"/>
              <a:t>avanju</a:t>
            </a:r>
            <a:r>
              <a:rPr lang="en-US" sz="2400" dirty="0" smtClean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 smtClean="0"/>
              <a:t>pokri</a:t>
            </a:r>
            <a:r>
              <a:rPr lang="sl-SI" sz="2400" dirty="0"/>
              <a:t>ć</a:t>
            </a:r>
            <a:r>
              <a:rPr lang="en-US" sz="2400" dirty="0" smtClean="0"/>
              <a:t>a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postoje</a:t>
            </a:r>
            <a:r>
              <a:rPr lang="en-US" sz="2400" dirty="0"/>
              <a:t> dv</a:t>
            </a:r>
            <a:r>
              <a:rPr lang="sl-SI" sz="2400" dirty="0"/>
              <a:t>ij</a:t>
            </a:r>
            <a:r>
              <a:rPr lang="en-US" sz="2400" dirty="0"/>
              <a:t>e </a:t>
            </a:r>
            <a:r>
              <a:rPr lang="en-US" sz="2400" dirty="0" err="1"/>
              <a:t>osnovne</a:t>
            </a:r>
            <a:r>
              <a:rPr lang="en-US" sz="2400" dirty="0"/>
              <a:t> </a:t>
            </a:r>
            <a:r>
              <a:rPr lang="en-US" sz="2400" dirty="0" err="1"/>
              <a:t>teorije</a:t>
            </a:r>
            <a:r>
              <a:rPr lang="en-US" sz="2400" dirty="0"/>
              <a:t>:</a:t>
            </a:r>
          </a:p>
          <a:p>
            <a:pPr lvl="1"/>
            <a:r>
              <a:rPr lang="sl-SI" sz="2400" dirty="0"/>
              <a:t>savremena</a:t>
            </a:r>
            <a:r>
              <a:rPr lang="en-US" sz="2400" dirty="0"/>
              <a:t> (</a:t>
            </a:r>
            <a:r>
              <a:rPr lang="en-US" sz="2400" dirty="0" err="1"/>
              <a:t>moderna</a:t>
            </a:r>
            <a:r>
              <a:rPr lang="en-US" sz="2400" dirty="0"/>
              <a:t>) </a:t>
            </a:r>
            <a:r>
              <a:rPr lang="en-US" sz="2400" dirty="0" err="1"/>
              <a:t>teorija</a:t>
            </a:r>
            <a:r>
              <a:rPr lang="en-US" sz="2400" dirty="0"/>
              <a:t>.	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 smtClean="0"/>
              <a:t>klasi</a:t>
            </a:r>
            <a:r>
              <a:rPr lang="sl-SI" sz="2400" dirty="0"/>
              <a:t>č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/>
              <a:t>teorija</a:t>
            </a:r>
            <a:r>
              <a:rPr lang="en-US" sz="2400" dirty="0"/>
              <a:t>,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73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CFD2-075B-4C8A-B740-95CA93F0208A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8A6F-052D-451C-9065-605FA39E9E8E}" type="slidenum">
              <a:rPr lang="en-US"/>
              <a:pPr/>
              <a:t>85</a:t>
            </a:fld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sl-SI" sz="2400" b="1" dirty="0" smtClean="0"/>
              <a:t>1. KL</a:t>
            </a:r>
            <a:r>
              <a:rPr lang="en-US" sz="2400" b="1" dirty="0"/>
              <a:t>ASINA T</a:t>
            </a:r>
            <a:r>
              <a:rPr lang="sl-SI" sz="2400" b="1" dirty="0"/>
              <a:t>EORIJA</a:t>
            </a:r>
            <a:r>
              <a:rPr lang="en-US" sz="2400" b="1" dirty="0"/>
              <a:t> </a:t>
            </a:r>
            <a:r>
              <a:rPr lang="en-US" sz="2400" b="1" dirty="0" smtClean="0"/>
              <a:t>POKRI</a:t>
            </a:r>
            <a:r>
              <a:rPr lang="sl-SI" sz="2400" b="1" dirty="0"/>
              <a:t>Ć</a:t>
            </a:r>
            <a:r>
              <a:rPr lang="en-US" sz="2400" b="1" dirty="0" smtClean="0"/>
              <a:t>A </a:t>
            </a:r>
            <a:r>
              <a:rPr lang="en-US" sz="2400" b="1" dirty="0"/>
              <a:t>JAVNIH RASHODA - TEOR</a:t>
            </a:r>
            <a:r>
              <a:rPr lang="sl-SI" sz="2400" b="1" dirty="0"/>
              <a:t>IJ</a:t>
            </a:r>
            <a:r>
              <a:rPr lang="en-US" sz="2400" b="1" dirty="0"/>
              <a:t>A </a:t>
            </a:r>
            <a:r>
              <a:rPr lang="en-US" sz="2400" b="1" dirty="0" smtClean="0"/>
              <a:t>RAVNOTE</a:t>
            </a:r>
            <a:r>
              <a:rPr lang="sl-SI" sz="2400" b="1" dirty="0"/>
              <a:t>Ž</a:t>
            </a:r>
            <a:r>
              <a:rPr lang="en-US" sz="2400" b="1" dirty="0" smtClean="0"/>
              <a:t>E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sl-SI" sz="2400" dirty="0"/>
              <a:t>Ov</a:t>
            </a:r>
            <a:r>
              <a:rPr lang="en-US" sz="2400" dirty="0"/>
              <a:t>a </a:t>
            </a:r>
            <a:r>
              <a:rPr lang="en-US" sz="2400" dirty="0" err="1"/>
              <a:t>teorija</a:t>
            </a:r>
            <a:r>
              <a:rPr lang="en-US" sz="2400" dirty="0"/>
              <a:t>, s </a:t>
            </a:r>
            <a:r>
              <a:rPr lang="en-US" sz="2400" dirty="0" err="1"/>
              <a:t>obzirom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uslove</a:t>
            </a:r>
            <a:r>
              <a:rPr lang="en-US" sz="2400" dirty="0"/>
              <a:t> u </a:t>
            </a:r>
            <a:r>
              <a:rPr lang="en-US" sz="2400" dirty="0" err="1"/>
              <a:t>kojima</a:t>
            </a:r>
            <a:r>
              <a:rPr lang="en-US" sz="2400" dirty="0"/>
              <a:t> je </a:t>
            </a:r>
            <a:r>
              <a:rPr lang="en-US" sz="2400" dirty="0" err="1"/>
              <a:t>nasta</a:t>
            </a:r>
            <a:r>
              <a:rPr lang="sl-SI" sz="2400" dirty="0"/>
              <a:t>l</a:t>
            </a:r>
            <a:r>
              <a:rPr lang="en-US" sz="2400" dirty="0"/>
              <a:t>a i </a:t>
            </a:r>
            <a:r>
              <a:rPr lang="sl-SI" sz="2400" dirty="0"/>
              <a:t> r</a:t>
            </a:r>
            <a:r>
              <a:rPr lang="en-US" sz="2400" dirty="0" err="1"/>
              <a:t>azvijala</a:t>
            </a:r>
            <a:r>
              <a:rPr lang="en-US" sz="2400" dirty="0"/>
              <a:t> se (da </a:t>
            </a:r>
            <a:r>
              <a:rPr lang="en-US" sz="2400" dirty="0" err="1"/>
              <a:t>na</a:t>
            </a:r>
            <a:r>
              <a:rPr lang="sl-SI" sz="2400" dirty="0"/>
              <a:t>vedemo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neke</a:t>
            </a:r>
            <a:r>
              <a:rPr lang="en-US" sz="2400" dirty="0"/>
              <a:t>: </a:t>
            </a:r>
            <a:r>
              <a:rPr lang="en-US" sz="2400" dirty="0" err="1"/>
              <a:t>ekonomski</a:t>
            </a:r>
            <a:r>
              <a:rPr lang="en-US" sz="2400" dirty="0"/>
              <a:t> </a:t>
            </a:r>
            <a:r>
              <a:rPr lang="en-US" sz="2400" dirty="0" err="1"/>
              <a:t>liberaiizam</a:t>
            </a:r>
            <a:r>
              <a:rPr lang="en-US" sz="2400" dirty="0"/>
              <a:t> u </a:t>
            </a:r>
            <a:r>
              <a:rPr lang="en-US" sz="2400" dirty="0" err="1"/>
              <a:t>privredi</a:t>
            </a:r>
            <a:r>
              <a:rPr lang="en-US" sz="2400" dirty="0"/>
              <a:t>, </a:t>
            </a:r>
            <a:r>
              <a:rPr lang="en-US" sz="2400" dirty="0" err="1"/>
              <a:t>stalna</a:t>
            </a:r>
            <a:r>
              <a:rPr lang="en-US" sz="2400" dirty="0"/>
              <a:t> </a:t>
            </a:r>
            <a:r>
              <a:rPr lang="en-US" sz="2400" dirty="0" err="1"/>
              <a:t>privredna</a:t>
            </a:r>
            <a:r>
              <a:rPr lang="en-US" sz="2400" dirty="0"/>
              <a:t> </a:t>
            </a:r>
            <a:r>
              <a:rPr lang="en-US" sz="2400" dirty="0" err="1" smtClean="0"/>
              <a:t>ravnote</a:t>
            </a:r>
            <a:r>
              <a:rPr lang="sl-SI" sz="2400" dirty="0"/>
              <a:t>ž</a:t>
            </a:r>
            <a:r>
              <a:rPr lang="en-US" sz="2400" dirty="0" smtClean="0"/>
              <a:t>a</a:t>
            </a:r>
            <a:r>
              <a:rPr lang="en-US" sz="2400" dirty="0"/>
              <a:t>, </a:t>
            </a:r>
            <a:r>
              <a:rPr lang="sl-SI" sz="2400" dirty="0"/>
              <a:t>puna</a:t>
            </a:r>
            <a:r>
              <a:rPr lang="en-US" sz="2400" dirty="0"/>
              <a:t> </a:t>
            </a:r>
            <a:r>
              <a:rPr lang="sl-SI" sz="2400" dirty="0"/>
              <a:t>zaposlenost</a:t>
            </a:r>
            <a:r>
              <a:rPr lang="en-US" sz="2400" dirty="0"/>
              <a:t> </a:t>
            </a:r>
            <a:r>
              <a:rPr lang="en-US" sz="2400" dirty="0" err="1"/>
              <a:t>radn</a:t>
            </a:r>
            <a:r>
              <a:rPr lang="sl-SI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snage</a:t>
            </a:r>
            <a:r>
              <a:rPr lang="en-US" sz="2400" dirty="0"/>
              <a:t> i </a:t>
            </a:r>
            <a:r>
              <a:rPr lang="en-US" sz="2400" dirty="0" err="1"/>
              <a:t>kapaciteta</a:t>
            </a:r>
            <a:r>
              <a:rPr lang="en-US" sz="2400" dirty="0"/>
              <a:t>, </a:t>
            </a:r>
            <a:r>
              <a:rPr lang="en-US" sz="2400" dirty="0" err="1"/>
              <a:t>automatizam</a:t>
            </a:r>
            <a:r>
              <a:rPr lang="en-US" sz="2400" dirty="0"/>
              <a:t> </a:t>
            </a:r>
            <a:r>
              <a:rPr lang="en-US" sz="2400" dirty="0" err="1" smtClean="0"/>
              <a:t>tr</a:t>
            </a:r>
            <a:r>
              <a:rPr lang="sl-SI" sz="2400" dirty="0" smtClean="0"/>
              <a:t>žišta</a:t>
            </a:r>
            <a:r>
              <a:rPr lang="en-US" sz="2400" dirty="0"/>
              <a:t>, polo</a:t>
            </a:r>
            <a:r>
              <a:rPr lang="sl-SI" sz="2400" dirty="0"/>
              <a:t>za</a:t>
            </a:r>
            <a:r>
              <a:rPr lang="en-US" sz="2400" dirty="0"/>
              <a:t>j d</a:t>
            </a:r>
            <a:r>
              <a:rPr lang="sl-SI" sz="2400" dirty="0" smtClean="0"/>
              <a:t>rž</a:t>
            </a:r>
            <a:r>
              <a:rPr lang="en-US" sz="2400" dirty="0" err="1" smtClean="0"/>
              <a:t>ave</a:t>
            </a:r>
            <a:r>
              <a:rPr lang="en-US" sz="2400" dirty="0" smtClean="0"/>
              <a:t> </a:t>
            </a:r>
            <a:r>
              <a:rPr lang="en-US" sz="2400" dirty="0" err="1"/>
              <a:t>kao</a:t>
            </a:r>
            <a:r>
              <a:rPr lang="sl-SI" sz="2400" dirty="0"/>
              <a:t> cuvara</a:t>
            </a:r>
            <a:r>
              <a:rPr lang="en-US" sz="2400" dirty="0"/>
              <a:t> </a:t>
            </a:r>
            <a:r>
              <a:rPr lang="sl-SI" sz="2400" dirty="0"/>
              <a:t>r</a:t>
            </a:r>
            <a:r>
              <a:rPr lang="en-US" sz="2400" dirty="0" err="1"/>
              <a:t>eda</a:t>
            </a:r>
            <a:r>
              <a:rPr lang="en-US" sz="2400" dirty="0"/>
              <a:t>, </a:t>
            </a:r>
            <a:r>
              <a:rPr lang="en-US" sz="2400" dirty="0" err="1"/>
              <a:t>mira</a:t>
            </a:r>
            <a:r>
              <a:rPr lang="en-US" sz="2400" dirty="0"/>
              <a:t> i </a:t>
            </a:r>
            <a:r>
              <a:rPr lang="en-US" sz="2400" dirty="0" err="1"/>
              <a:t>poretka</a:t>
            </a:r>
            <a:r>
              <a:rPr lang="en-US" sz="2400" dirty="0"/>
              <a:t>, </a:t>
            </a:r>
            <a:r>
              <a:rPr lang="en-US" sz="2400" dirty="0" err="1"/>
              <a:t>neutralni</a:t>
            </a:r>
            <a:r>
              <a:rPr lang="en-US" sz="2400" dirty="0"/>
              <a:t> </a:t>
            </a:r>
            <a:r>
              <a:rPr lang="en-US" sz="2400" dirty="0" err="1"/>
              <a:t>novac</a:t>
            </a:r>
            <a:r>
              <a:rPr lang="en-US" sz="2400" dirty="0"/>
              <a:t>, </a:t>
            </a:r>
            <a:r>
              <a:rPr lang="en-US" sz="2400" dirty="0" err="1"/>
              <a:t>javni</a:t>
            </a:r>
            <a:r>
              <a:rPr lang="en-US" sz="2400" dirty="0"/>
              <a:t> </a:t>
            </a:r>
            <a:r>
              <a:rPr lang="en-US" sz="2400" dirty="0" err="1"/>
              <a:t>rashodi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ne</a:t>
            </a:r>
            <a:r>
              <a:rPr lang="sl-SI" sz="2400" dirty="0"/>
              <a:t>pr</a:t>
            </a:r>
            <a:r>
              <a:rPr lang="en-US" sz="2400" dirty="0" err="1"/>
              <a:t>oizvodna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sl-SI" sz="2400" dirty="0" smtClean="0"/>
              <a:t>trošnja </a:t>
            </a:r>
            <a:r>
              <a:rPr lang="en-US" sz="2400" dirty="0"/>
              <a:t>„</a:t>
            </a:r>
            <a:r>
              <a:rPr lang="en-US" sz="2400" dirty="0" smtClean="0"/>
              <a:t>nu</a:t>
            </a:r>
            <a:r>
              <a:rPr lang="sl-SI" sz="2400" dirty="0"/>
              <a:t>ž</a:t>
            </a:r>
            <a:r>
              <a:rPr lang="en-US" sz="2400" dirty="0" smtClean="0"/>
              <a:t>no </a:t>
            </a:r>
            <a:r>
              <a:rPr lang="en-US" sz="2400" dirty="0" err="1"/>
              <a:t>zlo</a:t>
            </a:r>
            <a:r>
              <a:rPr lang="en-US" sz="2400" dirty="0"/>
              <a:t>" u </a:t>
            </a:r>
            <a:r>
              <a:rPr lang="en-US" sz="2400" dirty="0" err="1"/>
              <a:t>razvoju</a:t>
            </a:r>
            <a:r>
              <a:rPr lang="en-US" sz="2400" dirty="0"/>
              <a:t> </a:t>
            </a:r>
            <a:r>
              <a:rPr lang="en-US" sz="2400" dirty="0" err="1"/>
              <a:t>privrede</a:t>
            </a:r>
            <a:r>
              <a:rPr lang="en-US" sz="2400" dirty="0"/>
              <a:t>), </a:t>
            </a:r>
            <a:r>
              <a:rPr lang="en-US" sz="2400" dirty="0" err="1" smtClean="0"/>
              <a:t>zah</a:t>
            </a:r>
            <a:r>
              <a:rPr lang="sr-Latn-ME" sz="2400" dirty="0" smtClean="0"/>
              <a:t>tij</a:t>
            </a:r>
            <a:r>
              <a:rPr lang="en-US" sz="2400" dirty="0" err="1" smtClean="0"/>
              <a:t>eva</a:t>
            </a:r>
            <a:r>
              <a:rPr lang="en-US" sz="2400" dirty="0" smtClean="0"/>
              <a:t> </a:t>
            </a:r>
            <a:r>
              <a:rPr lang="en-US" sz="2400" dirty="0"/>
              <a:t>da se </a:t>
            </a:r>
            <a:r>
              <a:rPr lang="en-US" sz="2400" dirty="0" err="1"/>
              <a:t>redov</a:t>
            </a:r>
            <a:r>
              <a:rPr lang="sl-SI" sz="2400" dirty="0"/>
              <a:t>ni</a:t>
            </a:r>
            <a:r>
              <a:rPr lang="en-US" sz="2400" dirty="0"/>
              <a:t> </a:t>
            </a:r>
            <a:r>
              <a:rPr lang="en-US" sz="2400" dirty="0" err="1"/>
              <a:t>javni</a:t>
            </a:r>
            <a:r>
              <a:rPr lang="en-US" sz="2400" dirty="0"/>
              <a:t> </a:t>
            </a:r>
            <a:r>
              <a:rPr lang="en-US" sz="2400" dirty="0" err="1"/>
              <a:t>rashodi</a:t>
            </a:r>
            <a:r>
              <a:rPr lang="en-US" sz="2400" dirty="0"/>
              <a:t> </a:t>
            </a:r>
            <a:r>
              <a:rPr lang="sl-SI" sz="2400" dirty="0"/>
              <a:t>moraju</a:t>
            </a:r>
            <a:r>
              <a:rPr lang="en-US" sz="2400" dirty="0"/>
              <a:t> </a:t>
            </a:r>
            <a:r>
              <a:rPr lang="sl-SI" sz="2400" dirty="0"/>
              <a:t>p</a:t>
            </a:r>
            <a:r>
              <a:rPr lang="en-US" sz="2400" dirty="0" err="1"/>
              <a:t>okrivati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redovnim</a:t>
            </a:r>
            <a:r>
              <a:rPr lang="en-US" sz="2400" dirty="0"/>
              <a:t> </a:t>
            </a:r>
            <a:r>
              <a:rPr lang="en-US" sz="2400" dirty="0" err="1"/>
              <a:t>prihodima</a:t>
            </a:r>
            <a:r>
              <a:rPr lang="en-US" sz="2400" dirty="0"/>
              <a:t>. </a:t>
            </a:r>
            <a:r>
              <a:rPr lang="en-US" sz="2400" dirty="0" err="1"/>
              <a:t>Suprotno</a:t>
            </a:r>
            <a:r>
              <a:rPr lang="en-US" sz="2400" dirty="0"/>
              <a:t> tome, </a:t>
            </a:r>
            <a:r>
              <a:rPr lang="en-US" sz="2400" dirty="0" err="1"/>
              <a:t>vanredni</a:t>
            </a:r>
            <a:r>
              <a:rPr lang="en-US" sz="2400" dirty="0"/>
              <a:t> </a:t>
            </a:r>
            <a:r>
              <a:rPr lang="en-US" sz="2400" dirty="0" err="1"/>
              <a:t>rashodi</a:t>
            </a:r>
            <a:r>
              <a:rPr lang="en-US" sz="2400" dirty="0"/>
              <a:t> </a:t>
            </a:r>
            <a:r>
              <a:rPr lang="sl-SI" sz="2400" dirty="0"/>
              <a:t>moraju se pokrivati vanrednim prihodima.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19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C628-22F3-47B5-9F6E-2EC464EEA437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3EF8A-D1A3-4ACD-89AC-D202103BB978}" type="slidenum">
              <a:rPr lang="en-US"/>
              <a:pPr/>
              <a:t>86</a:t>
            </a:fld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sz="2800" dirty="0"/>
              <a:t>Oni </a:t>
            </a:r>
            <a:r>
              <a:rPr lang="en-US" sz="2800" dirty="0"/>
              <a:t> </a:t>
            </a:r>
            <a:r>
              <a:rPr lang="en-US" sz="2800" dirty="0" err="1"/>
              <a:t>sami</a:t>
            </a:r>
            <a:r>
              <a:rPr lang="en-US" sz="2800" dirty="0"/>
              <a:t> </a:t>
            </a:r>
            <a:r>
              <a:rPr lang="en-US" sz="2800" dirty="0" err="1"/>
              <a:t>moraju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smtClean="0"/>
              <a:t>vi</a:t>
            </a:r>
            <a:r>
              <a:rPr lang="sl-SI" sz="2800" dirty="0"/>
              <a:t>š</a:t>
            </a:r>
            <a:r>
              <a:rPr lang="en-US" sz="2800" dirty="0" smtClean="0"/>
              <a:t>e </a:t>
            </a:r>
            <a:r>
              <a:rPr lang="en-US" sz="2800" dirty="0" err="1"/>
              <a:t>izuzetak</a:t>
            </a:r>
            <a:r>
              <a:rPr lang="en-US" sz="2800" dirty="0"/>
              <a:t> i </a:t>
            </a:r>
            <a:r>
              <a:rPr lang="en-US" sz="2800" dirty="0" smtClean="0"/>
              <a:t>vi</a:t>
            </a:r>
            <a:r>
              <a:rPr lang="sl-SI" sz="2800" dirty="0"/>
              <a:t>š</a:t>
            </a:r>
            <a:r>
              <a:rPr lang="en-US" sz="2800" dirty="0" smtClean="0"/>
              <a:t>e </a:t>
            </a:r>
            <a:r>
              <a:rPr lang="en-US" sz="2800" dirty="0" err="1" smtClean="0"/>
              <a:t>su</a:t>
            </a:r>
            <a:r>
              <a:rPr lang="sl-SI" sz="2800" dirty="0"/>
              <a:t>č</a:t>
            </a:r>
            <a:r>
              <a:rPr lang="en-US" sz="2800" dirty="0" err="1" smtClean="0"/>
              <a:t>ajnost</a:t>
            </a:r>
            <a:r>
              <a:rPr lang="en-US" sz="2800" dirty="0"/>
              <a:t>) </a:t>
            </a:r>
            <a:r>
              <a:rPr lang="en-US" sz="2800" dirty="0" err="1"/>
              <a:t>moraju</a:t>
            </a:r>
            <a:r>
              <a:rPr lang="en-US" sz="2800" dirty="0"/>
              <a:t> se </a:t>
            </a:r>
            <a:r>
              <a:rPr lang="en-US" sz="2800" dirty="0" err="1"/>
              <a:t>pokrivati</a:t>
            </a:r>
            <a:r>
              <a:rPr lang="en-US" sz="2800" dirty="0"/>
              <a:t> van</a:t>
            </a:r>
            <a:r>
              <a:rPr lang="sl-SI" sz="2800" dirty="0"/>
              <a:t>redni</a:t>
            </a:r>
            <a:r>
              <a:rPr lang="en-US" sz="2800" dirty="0"/>
              <a:t>m</a:t>
            </a:r>
            <a:r>
              <a:rPr lang="sl-SI" sz="2800" dirty="0"/>
              <a:t> pri</a:t>
            </a:r>
            <a:r>
              <a:rPr lang="en-US" sz="2800" dirty="0" err="1"/>
              <a:t>hodima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Ovde</a:t>
            </a:r>
            <a:r>
              <a:rPr lang="en-US" sz="2800" dirty="0" smtClean="0"/>
              <a:t> </a:t>
            </a:r>
            <a:r>
              <a:rPr lang="en-US" sz="2800" dirty="0"/>
              <a:t>se, </a:t>
            </a:r>
            <a:r>
              <a:rPr lang="en-US" sz="2800" dirty="0" err="1"/>
              <a:t>pr</a:t>
            </a:r>
            <a:r>
              <a:rPr lang="sl-SI" sz="2800" dirty="0"/>
              <a:t>ij</a:t>
            </a:r>
            <a:r>
              <a:rPr lang="en-US" sz="2800" dirty="0"/>
              <a:t>e </a:t>
            </a:r>
            <a:r>
              <a:rPr lang="en-US" sz="2800" dirty="0" err="1"/>
              <a:t>svega</a:t>
            </a:r>
            <a:r>
              <a:rPr lang="en-US" sz="2800" dirty="0"/>
              <a:t>, </a:t>
            </a:r>
            <a:r>
              <a:rPr lang="en-US" sz="2800" dirty="0" err="1"/>
              <a:t>ima</a:t>
            </a:r>
            <a:r>
              <a:rPr lang="en-US" sz="2800" dirty="0"/>
              <a:t> u </a:t>
            </a:r>
            <a:r>
              <a:rPr lang="en-US" sz="2800" dirty="0" err="1"/>
              <a:t>vidu</a:t>
            </a:r>
            <a:r>
              <a:rPr lang="en-US" sz="2800" dirty="0"/>
              <a:t>: </a:t>
            </a:r>
            <a:r>
              <a:rPr lang="en-US" sz="2800" dirty="0" err="1"/>
              <a:t>uvod</a:t>
            </a:r>
            <a:r>
              <a:rPr lang="sl-SI" sz="2800" dirty="0"/>
              <a:t>j</a:t>
            </a:r>
            <a:r>
              <a:rPr lang="en-US" sz="2800" dirty="0" err="1"/>
              <a:t>enje</a:t>
            </a:r>
            <a:r>
              <a:rPr lang="en-US" sz="2800" dirty="0"/>
              <a:t> </a:t>
            </a:r>
            <a:r>
              <a:rPr lang="en-US" sz="2800" dirty="0" err="1"/>
              <a:t>vanrednih</a:t>
            </a:r>
            <a:r>
              <a:rPr lang="en-US" sz="2800" dirty="0"/>
              <a:t> </a:t>
            </a:r>
            <a:r>
              <a:rPr lang="en-US" sz="2800" dirty="0" err="1"/>
              <a:t>poreza</a:t>
            </a:r>
            <a:r>
              <a:rPr lang="en-US" sz="2800" dirty="0"/>
              <a:t>, </a:t>
            </a:r>
            <a:r>
              <a:rPr lang="en-US" sz="2800" b="1" dirty="0"/>
              <a:t> </a:t>
            </a:r>
            <a:r>
              <a:rPr lang="en-US" sz="2800" dirty="0" err="1"/>
              <a:t>inostran</a:t>
            </a:r>
            <a:r>
              <a:rPr lang="sl-SI" sz="2800" dirty="0"/>
              <a:t>a</a:t>
            </a:r>
            <a:r>
              <a:rPr lang="en-US" sz="2800" dirty="0"/>
              <a:t> </a:t>
            </a:r>
            <a:r>
              <a:rPr lang="en-US" sz="2800" dirty="0" err="1" smtClean="0"/>
              <a:t>pomo</a:t>
            </a:r>
            <a:r>
              <a:rPr lang="sl-SI" sz="2800" dirty="0"/>
              <a:t>ć</a:t>
            </a:r>
            <a:r>
              <a:rPr lang="en-US" sz="2800" dirty="0" smtClean="0"/>
              <a:t> </a:t>
            </a:r>
            <a:r>
              <a:rPr lang="en-US" sz="2800" dirty="0"/>
              <a:t>i dr.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</a:t>
            </a:r>
            <a:r>
              <a:rPr lang="sl-SI" dirty="0"/>
              <a:t>e</a:t>
            </a:r>
            <a:r>
              <a:rPr lang="en-US" dirty="0" err="1"/>
              <a:t>dovne</a:t>
            </a:r>
            <a:r>
              <a:rPr lang="en-US" dirty="0"/>
              <a:t> </a:t>
            </a:r>
            <a:r>
              <a:rPr lang="en-US" dirty="0" err="1"/>
              <a:t>rashode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sl-SI" dirty="0"/>
              <a:t>š</a:t>
            </a:r>
            <a:r>
              <a:rPr lang="en-US" dirty="0" smtClean="0"/>
              <a:t>to </a:t>
            </a:r>
            <a:r>
              <a:rPr lang="en-US" dirty="0" err="1"/>
              <a:t>su</a:t>
            </a:r>
            <a:r>
              <a:rPr lang="en-US" dirty="0"/>
              <a:t> plate, </a:t>
            </a:r>
            <a:r>
              <a:rPr lang="en-US" dirty="0" err="1"/>
              <a:t>anuiteti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dugova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pokrivati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sl-SI" dirty="0"/>
              <a:t>ezima, </a:t>
            </a:r>
            <a:r>
              <a:rPr lang="sl-SI" sz="2400" dirty="0" smtClean="0"/>
              <a:t>dop</a:t>
            </a:r>
            <a:r>
              <a:rPr lang="en-US" sz="2400" dirty="0" err="1"/>
              <a:t>rinosima</a:t>
            </a:r>
            <a:r>
              <a:rPr lang="en-US" sz="2400" dirty="0"/>
              <a:t> i </a:t>
            </a:r>
            <a:r>
              <a:rPr lang="en-US" sz="2400" dirty="0" err="1"/>
              <a:t>taksama</a:t>
            </a:r>
            <a:r>
              <a:rPr lang="en-US" sz="2400" dirty="0"/>
              <a:t>. </a:t>
            </a:r>
            <a:endParaRPr lang="sr-Latn-ME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siu</a:t>
            </a:r>
            <a:r>
              <a:rPr lang="sl-SI" sz="2400" dirty="0"/>
              <a:t>c</a:t>
            </a:r>
            <a:r>
              <a:rPr lang="en-US" sz="2400" dirty="0"/>
              <a:t>a</a:t>
            </a:r>
            <a:r>
              <a:rPr lang="sl-SI" sz="2400" dirty="0"/>
              <a:t>ju</a:t>
            </a:r>
            <a:r>
              <a:rPr lang="en-US" sz="2400" dirty="0"/>
              <a:t> </a:t>
            </a:r>
            <a:r>
              <a:rPr lang="en-US" sz="2400" dirty="0" err="1"/>
              <a:t>postoja</a:t>
            </a:r>
            <a:r>
              <a:rPr lang="sl-SI" sz="2400" dirty="0"/>
              <a:t>n</a:t>
            </a:r>
            <a:r>
              <a:rPr lang="en-US" sz="2400" dirty="0" err="1"/>
              <a:t>ja</a:t>
            </a:r>
            <a:r>
              <a:rPr lang="en-US" sz="2400" dirty="0"/>
              <a:t> </a:t>
            </a:r>
            <a:r>
              <a:rPr lang="en-US" sz="2400" dirty="0" err="1" smtClean="0"/>
              <a:t>lete</a:t>
            </a:r>
            <a:r>
              <a:rPr lang="sl-SI" sz="2400" dirty="0"/>
              <a:t>ć</a:t>
            </a:r>
            <a:r>
              <a:rPr lang="en-US" sz="2400" dirty="0" err="1" smtClean="0"/>
              <a:t>ih</a:t>
            </a:r>
            <a:r>
              <a:rPr lang="en-US" sz="2400" dirty="0" smtClean="0"/>
              <a:t> </a:t>
            </a:r>
            <a:r>
              <a:rPr lang="en-US" sz="2400" dirty="0" err="1"/>
              <a:t>dugova</a:t>
            </a:r>
            <a:r>
              <a:rPr lang="en-US" sz="2400" dirty="0"/>
              <a:t>, </a:t>
            </a:r>
            <a:r>
              <a:rPr lang="en-US" sz="2400" dirty="0" err="1"/>
              <a:t>dozvoljeno</a:t>
            </a:r>
            <a:r>
              <a:rPr lang="en-US" sz="2400" dirty="0"/>
              <a:t> </a:t>
            </a:r>
            <a:r>
              <a:rPr lang="sl-SI" sz="2400" dirty="0"/>
              <a:t>je odstu</a:t>
            </a:r>
            <a:r>
              <a:rPr lang="en-US" sz="2400" dirty="0" err="1"/>
              <a:t>panje</a:t>
            </a:r>
            <a:r>
              <a:rPr lang="en-US" sz="2400" dirty="0"/>
              <a:t> od </a:t>
            </a:r>
            <a:r>
              <a:rPr lang="en-US" sz="2400" dirty="0" err="1"/>
              <a:t>navedenog</a:t>
            </a:r>
            <a:r>
              <a:rPr lang="en-US" sz="2400" dirty="0"/>
              <a:t> </a:t>
            </a:r>
            <a:r>
              <a:rPr lang="en-US" sz="2400" dirty="0" err="1"/>
              <a:t>principa</a:t>
            </a:r>
            <a:r>
              <a:rPr lang="en-US" sz="2400" dirty="0"/>
              <a:t>, </a:t>
            </a:r>
            <a:r>
              <a:rPr lang="en-US" sz="2400" dirty="0" err="1" smtClean="0"/>
              <a:t>po</a:t>
            </a:r>
            <a:r>
              <a:rPr lang="sl-SI" sz="2400" dirty="0"/>
              <a:t>š</a:t>
            </a:r>
            <a:r>
              <a:rPr lang="en-US" sz="2400" dirty="0" smtClean="0"/>
              <a:t>to </a:t>
            </a:r>
            <a:r>
              <a:rPr lang="en-US" sz="2400" dirty="0"/>
              <a:t>je </a:t>
            </a:r>
            <a:r>
              <a:rPr lang="en-US" sz="2400" dirty="0" err="1"/>
              <a:t>dozvoljeno</a:t>
            </a:r>
            <a:r>
              <a:rPr lang="en-US" sz="2400" dirty="0"/>
              <a:t> </a:t>
            </a:r>
            <a:r>
              <a:rPr lang="en-US" sz="2400" dirty="0" err="1"/>
              <a:t>njihovo</a:t>
            </a:r>
            <a:r>
              <a:rPr lang="en-US" sz="2400" dirty="0"/>
              <a:t> </a:t>
            </a:r>
            <a:r>
              <a:rPr lang="en-US" sz="2400" dirty="0" err="1" smtClean="0"/>
              <a:t>pokri</a:t>
            </a:r>
            <a:r>
              <a:rPr lang="sl-SI" sz="2400" dirty="0"/>
              <a:t>ć</a:t>
            </a:r>
            <a:r>
              <a:rPr lang="sl-SI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i van</a:t>
            </a:r>
            <a:r>
              <a:rPr lang="sl-SI" sz="2400" dirty="0"/>
              <a:t>rednim</a:t>
            </a:r>
            <a:r>
              <a:rPr lang="en-US" sz="2400" b="1" dirty="0"/>
              <a:t> </a:t>
            </a:r>
            <a:r>
              <a:rPr lang="en-US" sz="2400" dirty="0" smtClean="0"/>
              <a:t>p</a:t>
            </a:r>
            <a:r>
              <a:rPr lang="sr-Latn-ME" sz="2400" dirty="0" smtClean="0"/>
              <a:t>r</a:t>
            </a:r>
            <a:r>
              <a:rPr lang="en-US" sz="2400" dirty="0" err="1" smtClean="0"/>
              <a:t>ihodima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36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27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FE0B-345E-47C0-A3D2-C794B72B8D78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2236-48FA-4DF4-9DE6-A9677E0737EE}" type="slidenum">
              <a:rPr lang="en-US"/>
              <a:pPr/>
              <a:t>87</a:t>
            </a:fld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a) </a:t>
            </a:r>
            <a:r>
              <a:rPr lang="en-US" sz="2400" dirty="0" err="1"/>
              <a:t>Vanredne</a:t>
            </a:r>
            <a:r>
              <a:rPr lang="en-US" sz="2400" dirty="0"/>
              <a:t>, a </a:t>
            </a:r>
            <a:r>
              <a:rPr lang="en-US" sz="2400" dirty="0" err="1"/>
              <a:t>nerentabilne</a:t>
            </a:r>
            <a:r>
              <a:rPr lang="en-US" sz="2400" dirty="0"/>
              <a:t>, </a:t>
            </a:r>
            <a:r>
              <a:rPr lang="en-US" sz="2400" dirty="0" err="1"/>
              <a:t>javne</a:t>
            </a:r>
            <a:r>
              <a:rPr lang="en-US" sz="2400" dirty="0"/>
              <a:t> </a:t>
            </a:r>
            <a:r>
              <a:rPr lang="en-US" sz="2400" dirty="0" err="1"/>
              <a:t>rashode</a:t>
            </a:r>
            <a:r>
              <a:rPr lang="en-US" sz="2400" dirty="0"/>
              <a:t> (</a:t>
            </a:r>
            <a:r>
              <a:rPr lang="en-US" sz="2400" dirty="0" err="1"/>
              <a:t>poplave</a:t>
            </a:r>
            <a:r>
              <a:rPr lang="en-US" sz="2400" dirty="0"/>
              <a:t>, </a:t>
            </a:r>
            <a:r>
              <a:rPr lang="sl-SI" sz="2400" dirty="0"/>
              <a:t>š</a:t>
            </a:r>
            <a:r>
              <a:rPr lang="en-US" sz="2400" dirty="0" err="1" smtClean="0"/>
              <a:t>tete</a:t>
            </a:r>
            <a:r>
              <a:rPr lang="en-US" sz="2400" dirty="0" smtClean="0"/>
              <a:t> </a:t>
            </a:r>
            <a:r>
              <a:rPr lang="en-US" sz="2400" dirty="0"/>
              <a:t>od </a:t>
            </a:r>
            <a:r>
              <a:rPr lang="en-US" sz="2400" dirty="0" err="1" smtClean="0"/>
              <a:t>su</a:t>
            </a:r>
            <a:r>
              <a:rPr lang="sl-SI" sz="2400" dirty="0"/>
              <a:t>š</a:t>
            </a:r>
            <a:r>
              <a:rPr lang="en-US" sz="2400" dirty="0" smtClean="0"/>
              <a:t>e</a:t>
            </a:r>
            <a:r>
              <a:rPr lang="en-US" sz="2400" dirty="0"/>
              <a:t>, </a:t>
            </a:r>
            <a:r>
              <a:rPr lang="en-US" sz="2400" dirty="0" err="1"/>
              <a:t>zemljotresa</a:t>
            </a:r>
            <a:r>
              <a:rPr lang="en-US" sz="2400" dirty="0"/>
              <a:t> i dr.)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pokrivati</a:t>
            </a:r>
            <a:r>
              <a:rPr lang="en-US" sz="2400" dirty="0"/>
              <a:t> </a:t>
            </a:r>
            <a:r>
              <a:rPr lang="en-US" sz="2400" dirty="0" err="1"/>
              <a:t>porezima</a:t>
            </a:r>
            <a:r>
              <a:rPr lang="en-US" sz="2400" dirty="0"/>
              <a:t> i d</a:t>
            </a:r>
            <a:r>
              <a:rPr lang="sl-SI" sz="2400" dirty="0"/>
              <a:t>ru</a:t>
            </a:r>
            <a:r>
              <a:rPr lang="en-US" sz="2400" dirty="0" err="1"/>
              <a:t>gim</a:t>
            </a:r>
            <a:r>
              <a:rPr lang="en-US" sz="2400" dirty="0"/>
              <a:t> </a:t>
            </a:r>
            <a:r>
              <a:rPr lang="en-US" sz="2400" dirty="0" err="1"/>
              <a:t>rashodima</a:t>
            </a:r>
            <a:r>
              <a:rPr lang="en-US" sz="2400" dirty="0"/>
              <a:t> </a:t>
            </a:r>
            <a:r>
              <a:rPr lang="en-US" sz="2400" dirty="0" smtClean="0"/>
              <a:t>bud</a:t>
            </a:r>
            <a:r>
              <a:rPr lang="sl-SI" sz="2400" dirty="0"/>
              <a:t>ž</a:t>
            </a:r>
            <a:r>
              <a:rPr lang="en-US" sz="2400" dirty="0" smtClean="0"/>
              <a:t>eta</a:t>
            </a:r>
            <a:r>
              <a:rPr lang="en-US" sz="2400" i="1" dirty="0"/>
              <a:t>, </a:t>
            </a:r>
            <a:r>
              <a:rPr lang="en-US" sz="2400" dirty="0"/>
              <a:t>a u </a:t>
            </a:r>
            <a:r>
              <a:rPr lang="en-US" sz="2400" dirty="0" err="1"/>
              <a:t>neredovnim</a:t>
            </a:r>
            <a:r>
              <a:rPr lang="en-US" sz="2400" dirty="0"/>
              <a:t> </a:t>
            </a:r>
            <a:r>
              <a:rPr lang="en-US" sz="2400" dirty="0" err="1"/>
              <a:t>prilikama</a:t>
            </a:r>
            <a:r>
              <a:rPr lang="en-US" sz="2400" dirty="0"/>
              <a:t> (rat) i </a:t>
            </a:r>
            <a:r>
              <a:rPr lang="en-US" sz="2400" dirty="0" err="1"/>
              <a:t>zajmovima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Ovde</a:t>
            </a:r>
            <a:r>
              <a:rPr lang="en-US" sz="2400" dirty="0"/>
              <a:t> </a:t>
            </a:r>
            <a:r>
              <a:rPr lang="en-US" sz="2400" dirty="0" err="1"/>
              <a:t>dolazi</a:t>
            </a:r>
            <a:r>
              <a:rPr lang="en-US" sz="2400" dirty="0"/>
              <a:t> do </a:t>
            </a:r>
            <a:r>
              <a:rPr lang="en-US" sz="2400" dirty="0" err="1" smtClean="0"/>
              <a:t>izra</a:t>
            </a:r>
            <a:r>
              <a:rPr lang="sl-SI" sz="2400" dirty="0"/>
              <a:t>ž</a:t>
            </a:r>
            <a:r>
              <a:rPr lang="en-US" sz="2400" dirty="0" err="1" smtClean="0"/>
              <a:t>ja</a:t>
            </a:r>
            <a:r>
              <a:rPr lang="sl-SI" sz="2400" dirty="0"/>
              <a:t>, </a:t>
            </a:r>
            <a:r>
              <a:rPr lang="sl-SI" sz="2400" dirty="0" smtClean="0"/>
              <a:t>č</a:t>
            </a:r>
            <a:r>
              <a:rPr lang="en-US" sz="2400" dirty="0" err="1" smtClean="0"/>
              <a:t>injenica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saznanje</a:t>
            </a:r>
            <a:r>
              <a:rPr lang="en-US" sz="2400" dirty="0"/>
              <a:t> da </a:t>
            </a:r>
            <a:r>
              <a:rPr lang="en-US" sz="2400" dirty="0" err="1" smtClean="0"/>
              <a:t>tro</a:t>
            </a:r>
            <a:r>
              <a:rPr lang="sl-SI" sz="2400" dirty="0"/>
              <a:t>š</a:t>
            </a:r>
            <a:r>
              <a:rPr lang="en-US" sz="2400" dirty="0" err="1" smtClean="0"/>
              <a:t>kove</a:t>
            </a:r>
            <a:r>
              <a:rPr lang="en-US" sz="2400" dirty="0" smtClean="0"/>
              <a:t> </a:t>
            </a:r>
            <a:r>
              <a:rPr lang="en-US" sz="2400" dirty="0" err="1"/>
              <a:t>modernog</a:t>
            </a:r>
            <a:r>
              <a:rPr lang="en-US" sz="2400" dirty="0"/>
              <a:t> rata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 smtClean="0"/>
              <a:t>mogu</a:t>
            </a:r>
            <a:r>
              <a:rPr lang="sr-Latn-ME" sz="2400" dirty="0" smtClean="0"/>
              <a:t>ć</a:t>
            </a:r>
            <a:r>
              <a:rPr lang="en-US" sz="2400" dirty="0" smtClean="0"/>
              <a:t>e </a:t>
            </a:r>
            <a:r>
              <a:rPr lang="en-US" sz="2400" dirty="0" err="1"/>
              <a:t>pokrivati</a:t>
            </a:r>
            <a:r>
              <a:rPr lang="en-US" sz="2400" dirty="0"/>
              <a:t> </a:t>
            </a:r>
            <a:r>
              <a:rPr lang="en-US" sz="2400" dirty="0" err="1"/>
              <a:t>redovnim</a:t>
            </a:r>
            <a:r>
              <a:rPr lang="en-US" sz="2400" dirty="0"/>
              <a:t> </a:t>
            </a:r>
            <a:r>
              <a:rPr lang="en-US" sz="2400" dirty="0" err="1"/>
              <a:t>prihodima</a:t>
            </a:r>
            <a:r>
              <a:rPr lang="en-US" sz="2400" dirty="0"/>
              <a:t> (</a:t>
            </a:r>
            <a:r>
              <a:rPr lang="en-US" sz="2400" dirty="0" err="1"/>
              <a:t>porezima</a:t>
            </a:r>
            <a:r>
              <a:rPr lang="en-US" sz="2400" dirty="0"/>
              <a:t>), i to, s </a:t>
            </a:r>
            <a:r>
              <a:rPr lang="en-US" sz="2400" dirty="0" err="1"/>
              <a:t>jedne</a:t>
            </a:r>
            <a:r>
              <a:rPr lang="en-US" sz="2400" dirty="0"/>
              <a:t> </a:t>
            </a:r>
            <a:r>
              <a:rPr lang="en-US" sz="2400" dirty="0" err="1"/>
              <a:t>strane</a:t>
            </a:r>
            <a:r>
              <a:rPr lang="en-US" sz="2400" dirty="0"/>
              <a:t>,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ogromnih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, a, s d</a:t>
            </a:r>
            <a:r>
              <a:rPr lang="sl-SI" sz="2400" dirty="0"/>
              <a:t>ru</a:t>
            </a:r>
            <a:r>
              <a:rPr lang="en-US" sz="2400" dirty="0" err="1"/>
              <a:t>ge</a:t>
            </a:r>
            <a:r>
              <a:rPr lang="en-US" sz="2400" dirty="0"/>
              <a:t>, </a:t>
            </a:r>
            <a:r>
              <a:rPr lang="en-US" sz="2400" dirty="0" err="1"/>
              <a:t>zbog</a:t>
            </a:r>
            <a:r>
              <a:rPr lang="en-US" sz="2400" dirty="0"/>
              <a:t> </a:t>
            </a:r>
            <a:r>
              <a:rPr lang="en-US" sz="2400" dirty="0" err="1"/>
              <a:t>ratne</a:t>
            </a:r>
            <a:r>
              <a:rPr lang="en-US" sz="2400" dirty="0"/>
              <a:t> p</a:t>
            </a:r>
            <a:r>
              <a:rPr lang="sl-SI" sz="2400" dirty="0"/>
              <a:t>rivrede</a:t>
            </a:r>
            <a:r>
              <a:rPr lang="en-US" sz="2400" dirty="0"/>
              <a:t> i </a:t>
            </a:r>
            <a:r>
              <a:rPr lang="en-US" sz="2400" dirty="0" err="1" smtClean="0"/>
              <a:t>nemogu</a:t>
            </a:r>
            <a:r>
              <a:rPr lang="sr-Latn-ME" sz="2400" dirty="0" smtClean="0"/>
              <a:t>ć</a:t>
            </a:r>
            <a:r>
              <a:rPr lang="en-US" sz="2400" dirty="0" err="1" smtClean="0"/>
              <a:t>nosti</a:t>
            </a:r>
            <a:r>
              <a:rPr lang="en-US" sz="2400" dirty="0" smtClean="0"/>
              <a:t> </a:t>
            </a:r>
            <a:r>
              <a:rPr lang="en-US" sz="2400" dirty="0" err="1"/>
              <a:t>daljih</a:t>
            </a:r>
            <a:r>
              <a:rPr lang="en-US" sz="2400" dirty="0"/>
              <a:t> </a:t>
            </a:r>
            <a:r>
              <a:rPr lang="en-US" sz="2400" dirty="0" err="1" smtClean="0"/>
              <a:t>pove</a:t>
            </a:r>
            <a:r>
              <a:rPr lang="sl-SI" sz="2400" dirty="0"/>
              <a:t>ć</a:t>
            </a:r>
            <a:r>
              <a:rPr lang="en-US" sz="2400" dirty="0" err="1" smtClean="0"/>
              <a:t>anja</a:t>
            </a:r>
            <a:r>
              <a:rPr lang="en-US" sz="2400" dirty="0" smtClean="0"/>
              <a:t> </a:t>
            </a:r>
            <a:r>
              <a:rPr lang="en-US" sz="2400" dirty="0" err="1"/>
              <a:t>poreske</a:t>
            </a:r>
            <a:r>
              <a:rPr lang="en-US" sz="2400" dirty="0"/>
              <a:t> </a:t>
            </a:r>
            <a:r>
              <a:rPr lang="en-US" sz="2400" dirty="0" err="1"/>
              <a:t>presije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Tako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 smtClean="0"/>
              <a:t>tro</a:t>
            </a:r>
            <a:r>
              <a:rPr lang="sl-SI" sz="2400" dirty="0"/>
              <a:t>š</a:t>
            </a:r>
            <a:r>
              <a:rPr lang="en-US" sz="2400" dirty="0" err="1" smtClean="0"/>
              <a:t>kovi</a:t>
            </a:r>
            <a:r>
              <a:rPr lang="en-US" sz="2400" dirty="0" smtClean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drugog</a:t>
            </a:r>
            <a:r>
              <a:rPr lang="en-US" sz="2400" dirty="0"/>
              <a:t> </a:t>
            </a:r>
            <a:r>
              <a:rPr lang="en-US" sz="2400" dirty="0" err="1" smtClean="0"/>
              <a:t>sv</a:t>
            </a:r>
            <a:r>
              <a:rPr lang="sr-Latn-ME" sz="2400" dirty="0" smtClean="0"/>
              <a:t>j</a:t>
            </a:r>
            <a:r>
              <a:rPr lang="en-US" sz="2400" dirty="0" err="1" smtClean="0"/>
              <a:t>etskog</a:t>
            </a:r>
            <a:r>
              <a:rPr lang="en-US" sz="2400" dirty="0" smtClean="0"/>
              <a:t> </a:t>
            </a:r>
            <a:r>
              <a:rPr lang="en-US" sz="2400" dirty="0"/>
              <a:t>rata </a:t>
            </a:r>
            <a:r>
              <a:rPr lang="en-US" sz="2400" dirty="0" err="1"/>
              <a:t>triju</a:t>
            </a:r>
            <a:r>
              <a:rPr lang="en-US" sz="2400" dirty="0"/>
              <a:t> </a:t>
            </a:r>
            <a:r>
              <a:rPr lang="en-US" sz="2400" dirty="0" err="1"/>
              <a:t>zemalja</a:t>
            </a:r>
            <a:r>
              <a:rPr lang="en-US" sz="2400" dirty="0"/>
              <a:t> (SAD; V. </a:t>
            </a:r>
            <a:r>
              <a:rPr lang="en-US" sz="2400" dirty="0" err="1"/>
              <a:t>Britanija</a:t>
            </a:r>
            <a:r>
              <a:rPr lang="en-US" sz="2400" dirty="0"/>
              <a:t> i N</a:t>
            </a:r>
            <a:r>
              <a:rPr lang="sl-SI" sz="2400" dirty="0"/>
              <a:t>j</a:t>
            </a:r>
            <a:r>
              <a:rPr lang="en-US" sz="2400" dirty="0" err="1"/>
              <a:t>em</a:t>
            </a:r>
            <a:r>
              <a:rPr lang="sl-SI" sz="2400" dirty="0"/>
              <a:t>cke</a:t>
            </a:r>
            <a:r>
              <a:rPr lang="en-US" sz="2400" dirty="0"/>
              <a:t>) </a:t>
            </a:r>
            <a:r>
              <a:rPr lang="en-US" sz="2400" dirty="0" err="1"/>
              <a:t>iznosili</a:t>
            </a:r>
            <a:r>
              <a:rPr lang="en-US" sz="2400" dirty="0"/>
              <a:t> 546 </a:t>
            </a:r>
            <a:r>
              <a:rPr lang="en-US" sz="2400" dirty="0" err="1"/>
              <a:t>milijardi</a:t>
            </a:r>
            <a:r>
              <a:rPr lang="en-US" sz="2400" dirty="0"/>
              <a:t> </a:t>
            </a:r>
            <a:r>
              <a:rPr lang="en-US" sz="2400" dirty="0" err="1"/>
              <a:t>dolara</a:t>
            </a:r>
            <a:r>
              <a:rPr lang="en-US" sz="2400" dirty="0"/>
              <a:t> (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sr-Latn-ME" sz="2400" dirty="0" smtClean="0"/>
              <a:t>ij</a:t>
            </a:r>
            <a:r>
              <a:rPr lang="en-US" sz="2400" dirty="0" err="1" smtClean="0"/>
              <a:t>enama</a:t>
            </a:r>
            <a:r>
              <a:rPr lang="en-US" sz="2400" dirty="0" smtClean="0"/>
              <a:t> </a:t>
            </a:r>
            <a:r>
              <a:rPr lang="en-US" sz="2400" dirty="0" err="1"/>
              <a:t>iz</a:t>
            </a:r>
            <a:r>
              <a:rPr lang="en-US" sz="2400" dirty="0"/>
              <a:t> 1941. </a:t>
            </a:r>
            <a:r>
              <a:rPr lang="en-US" sz="2400" dirty="0" err="1"/>
              <a:t>godine</a:t>
            </a:r>
            <a:r>
              <a:rPr lang="en-US" sz="2400" dirty="0"/>
              <a:t>). Od toga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 smtClean="0"/>
              <a:t>tre</a:t>
            </a:r>
            <a:r>
              <a:rPr lang="sl-SI" sz="2400" dirty="0"/>
              <a:t>ć</a:t>
            </a:r>
            <a:r>
              <a:rPr lang="en-US" sz="2400" dirty="0" err="1" smtClean="0"/>
              <a:t>ina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pokrivena</a:t>
            </a:r>
            <a:r>
              <a:rPr lang="en-US" sz="2400" dirty="0"/>
              <a:t> </a:t>
            </a:r>
            <a:r>
              <a:rPr lang="en-US" sz="2400" dirty="0" err="1"/>
              <a:t>porezi</a:t>
            </a:r>
            <a:r>
              <a:rPr lang="sl-SI" sz="2400" dirty="0"/>
              <a:t>m</a:t>
            </a:r>
            <a:r>
              <a:rPr lang="en-US" sz="2400" dirty="0" err="1"/>
              <a:t>na</a:t>
            </a:r>
            <a:r>
              <a:rPr lang="en-US" sz="2400" dirty="0"/>
              <a:t>, a </a:t>
            </a:r>
            <a:r>
              <a:rPr lang="en-US" sz="2400" dirty="0" err="1"/>
              <a:t>ostatak</a:t>
            </a:r>
            <a:r>
              <a:rPr lang="en-US" sz="2400" dirty="0"/>
              <a:t> </a:t>
            </a:r>
            <a:r>
              <a:rPr lang="en-US" sz="2400" dirty="0" err="1"/>
              <a:t>javnim</a:t>
            </a:r>
            <a:r>
              <a:rPr lang="en-US" sz="2400" dirty="0"/>
              <a:t> </a:t>
            </a:r>
            <a:r>
              <a:rPr lang="en-US" sz="2400" dirty="0" err="1"/>
              <a:t>zajmovima</a:t>
            </a:r>
            <a:r>
              <a:rPr lang="en-US" sz="2400" dirty="0"/>
              <a:t> i </a:t>
            </a:r>
            <a:r>
              <a:rPr lang="en-US" sz="2400" dirty="0" err="1"/>
              <a:t>porastom</a:t>
            </a:r>
            <a:r>
              <a:rPr lang="en-US" sz="2400" dirty="0"/>
              <a:t> </a:t>
            </a:r>
            <a:r>
              <a:rPr lang="en-US" sz="2400" dirty="0" err="1" smtClean="0"/>
              <a:t>novi</a:t>
            </a:r>
            <a:r>
              <a:rPr lang="sl-SI" sz="2400" dirty="0"/>
              <a:t>č</a:t>
            </a:r>
            <a:r>
              <a:rPr lang="en-US" sz="2400" dirty="0" err="1" smtClean="0"/>
              <a:t>anog</a:t>
            </a:r>
            <a:r>
              <a:rPr lang="en-US" sz="2400" dirty="0" smtClean="0"/>
              <a:t> </a:t>
            </a:r>
            <a:r>
              <a:rPr lang="en-US" sz="2400" dirty="0"/>
              <a:t>opt</a:t>
            </a:r>
            <a:r>
              <a:rPr lang="sl-SI" sz="2400" dirty="0"/>
              <a:t>i</a:t>
            </a:r>
            <a:r>
              <a:rPr lang="en-US" sz="2400" dirty="0" err="1"/>
              <a:t>caja</a:t>
            </a:r>
            <a:r>
              <a:rPr lang="en-US" sz="2400" dirty="0"/>
              <a:t>	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45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56E7-B163-49AF-A0F0-9C29E70A19E9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B84D-2AF3-4A9A-825C-37E4EDC4F746}" type="slidenum">
              <a:rPr lang="en-US"/>
              <a:pPr/>
              <a:t>88</a:t>
            </a:fld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b) </a:t>
            </a:r>
            <a:r>
              <a:rPr lang="en-US" sz="2800" dirty="0" err="1"/>
              <a:t>Pr</a:t>
            </a:r>
            <a:r>
              <a:rPr lang="sl-SI" sz="2800" dirty="0"/>
              <a:t>i</a:t>
            </a:r>
            <a:r>
              <a:rPr lang="en-US" sz="2800" dirty="0" err="1"/>
              <a:t>vredne</a:t>
            </a:r>
            <a:r>
              <a:rPr lang="en-US" sz="2800" dirty="0"/>
              <a:t> </a:t>
            </a:r>
            <a:r>
              <a:rPr lang="en-US" sz="2800" dirty="0" err="1"/>
              <a:t>investicije</a:t>
            </a:r>
            <a:r>
              <a:rPr lang="en-US" sz="2800" dirty="0"/>
              <a:t> (</a:t>
            </a:r>
            <a:r>
              <a:rPr lang="en-US" sz="2800" dirty="0" err="1"/>
              <a:t>rentabilne</a:t>
            </a:r>
            <a:r>
              <a:rPr lang="en-US" sz="2800" dirty="0"/>
              <a:t> </a:t>
            </a:r>
            <a:r>
              <a:rPr lang="en-US" sz="2800" dirty="0" err="1"/>
              <a:t>javne</a:t>
            </a:r>
            <a:r>
              <a:rPr lang="en-US" sz="2800" dirty="0"/>
              <a:t> </a:t>
            </a:r>
            <a:r>
              <a:rPr lang="en-US" sz="2800" dirty="0" err="1"/>
              <a:t>rashode</a:t>
            </a:r>
            <a:r>
              <a:rPr lang="en-US" sz="2800" dirty="0"/>
              <a:t>) </a:t>
            </a:r>
            <a:r>
              <a:rPr lang="en-US" sz="2800" dirty="0" err="1"/>
              <a:t>treba</a:t>
            </a:r>
            <a:r>
              <a:rPr lang="en-US" sz="2800" dirty="0"/>
              <a:t> </a:t>
            </a:r>
            <a:r>
              <a:rPr lang="en-US" sz="2800" dirty="0" err="1"/>
              <a:t>pokrivati</a:t>
            </a:r>
            <a:r>
              <a:rPr lang="en-US" sz="2800" dirty="0"/>
              <a:t> </a:t>
            </a:r>
            <a:r>
              <a:rPr lang="en-US" sz="2800" dirty="0" err="1"/>
              <a:t>zajmovi</a:t>
            </a:r>
            <a:r>
              <a:rPr lang="sl-SI" sz="2800" dirty="0"/>
              <a:t>ma</a:t>
            </a:r>
            <a:r>
              <a:rPr lang="en-US" sz="2800" dirty="0"/>
              <a:t>, </a:t>
            </a:r>
            <a:r>
              <a:rPr lang="en-US" sz="2800" dirty="0" err="1"/>
              <a:t>mada</a:t>
            </a:r>
            <a:r>
              <a:rPr lang="en-US" sz="2800" dirty="0"/>
              <a:t> </a:t>
            </a:r>
            <a:r>
              <a:rPr lang="en-US" sz="2800" dirty="0" err="1"/>
              <a:t>treba</a:t>
            </a:r>
            <a:r>
              <a:rPr lang="en-US" sz="2800" dirty="0"/>
              <a:t> </a:t>
            </a:r>
            <a:r>
              <a:rPr lang="en-US" sz="2800" dirty="0" err="1"/>
              <a:t>paziti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 smtClean="0"/>
              <a:t>usagla</a:t>
            </a:r>
            <a:r>
              <a:rPr lang="sl-SI" sz="2800" dirty="0"/>
              <a:t>š</a:t>
            </a:r>
            <a:r>
              <a:rPr lang="en-US" sz="2800" dirty="0" err="1" smtClean="0"/>
              <a:t>enost</a:t>
            </a:r>
            <a:r>
              <a:rPr lang="en-US" sz="2800" dirty="0" smtClean="0"/>
              <a:t> </a:t>
            </a:r>
            <a:r>
              <a:rPr lang="en-US" sz="2800" dirty="0"/>
              <a:t>u </a:t>
            </a:r>
            <a:r>
              <a:rPr lang="en-US" sz="2800" dirty="0" err="1"/>
              <a:t>stvaranju</a:t>
            </a:r>
            <a:r>
              <a:rPr lang="en-US" sz="2800" dirty="0"/>
              <a:t> </a:t>
            </a:r>
            <a:r>
              <a:rPr lang="en-US" sz="2800" dirty="0" err="1"/>
              <a:t>zajmova</a:t>
            </a:r>
            <a:r>
              <a:rPr lang="en-US" sz="2800" dirty="0"/>
              <a:t> i </a:t>
            </a:r>
            <a:r>
              <a:rPr lang="en-US" sz="2800" dirty="0" err="1"/>
              <a:t>investicija</a:t>
            </a:r>
            <a:r>
              <a:rPr lang="en-US" sz="2800" dirty="0"/>
              <a:t>. </a:t>
            </a:r>
            <a:r>
              <a:rPr lang="en-US" sz="2800" dirty="0" err="1"/>
              <a:t>Istina</a:t>
            </a:r>
            <a:r>
              <a:rPr lang="en-US" sz="2800" dirty="0"/>
              <a:t>, o</a:t>
            </a:r>
            <a:r>
              <a:rPr lang="sl-SI" sz="2800" dirty="0"/>
              <a:t>vdj</a:t>
            </a:r>
            <a:r>
              <a:rPr lang="en-US" sz="2800" dirty="0"/>
              <a:t>de je </a:t>
            </a:r>
            <a:r>
              <a:rPr lang="en-US" sz="2800" dirty="0" err="1"/>
              <a:t>potrebo</a:t>
            </a:r>
            <a:r>
              <a:rPr lang="en-US" sz="2800" dirty="0"/>
              <a:t> </a:t>
            </a:r>
            <a:r>
              <a:rPr lang="en-US" sz="2800" dirty="0" err="1"/>
              <a:t>istaknuti</a:t>
            </a:r>
            <a:r>
              <a:rPr lang="en-US" sz="2800" dirty="0"/>
              <a:t> da je ova </a:t>
            </a:r>
            <a:r>
              <a:rPr lang="en-US" sz="2800" dirty="0" err="1"/>
              <a:t>teorija</a:t>
            </a:r>
            <a:r>
              <a:rPr lang="en-US" sz="2800" dirty="0"/>
              <a:t> </a:t>
            </a:r>
            <a:r>
              <a:rPr lang="sl-SI" sz="2800" dirty="0"/>
              <a:t>c</a:t>
            </a:r>
            <a:r>
              <a:rPr lang="en-US" sz="2800" dirty="0" err="1"/>
              <a:t>vrsto</a:t>
            </a:r>
            <a:r>
              <a:rPr lang="en-US" sz="2800" dirty="0"/>
              <a:t> </a:t>
            </a:r>
            <a:r>
              <a:rPr lang="en-US" sz="2800" dirty="0" err="1"/>
              <a:t>stajala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stanovi</a:t>
            </a:r>
            <a:r>
              <a:rPr lang="sl-SI" sz="2800" dirty="0"/>
              <a:t>s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protiv</a:t>
            </a:r>
            <a:r>
              <a:rPr lang="en-US" sz="2800" dirty="0"/>
              <a:t> </a:t>
            </a:r>
            <a:r>
              <a:rPr lang="en-US" sz="2800" dirty="0" err="1"/>
              <a:t>stvara</a:t>
            </a:r>
            <a:r>
              <a:rPr lang="sl-SI" sz="2800" dirty="0"/>
              <a:t>n</a:t>
            </a:r>
            <a:r>
              <a:rPr lang="en-US" sz="2800" dirty="0" err="1"/>
              <a:t>ja</a:t>
            </a:r>
            <a:r>
              <a:rPr lang="en-US" sz="2800" dirty="0"/>
              <a:t> </a:t>
            </a:r>
            <a:r>
              <a:rPr lang="en-US" sz="2800" dirty="0" err="1"/>
              <a:t>vanrednih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, </a:t>
            </a:r>
            <a:r>
              <a:rPr lang="en-US" sz="2800" dirty="0" err="1"/>
              <a:t>odnosno</a:t>
            </a:r>
            <a:r>
              <a:rPr lang="en-US" sz="2800" dirty="0"/>
              <a:t> </a:t>
            </a:r>
            <a:r>
              <a:rPr lang="en-US" sz="2800" dirty="0" err="1"/>
              <a:t>njihovog</a:t>
            </a:r>
            <a:r>
              <a:rPr lang="en-US" sz="2800" dirty="0"/>
              <a:t> </a:t>
            </a:r>
            <a:r>
              <a:rPr lang="sl-SI" sz="2800" dirty="0"/>
              <a:t>š</a:t>
            </a:r>
            <a:r>
              <a:rPr lang="sl-SI" sz="2800" dirty="0" smtClean="0"/>
              <a:t>ire</a:t>
            </a:r>
            <a:r>
              <a:rPr lang="en-US" sz="2800" dirty="0" err="1"/>
              <a:t>nja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sl-SI" sz="2800" dirty="0" smtClean="0"/>
              <a:t>K</a:t>
            </a:r>
            <a:r>
              <a:rPr lang="en-US" sz="2800" dirty="0"/>
              <a:t>od </a:t>
            </a:r>
            <a:r>
              <a:rPr lang="en-US" sz="2800" dirty="0" err="1"/>
              <a:t>upotrebe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zajmova</a:t>
            </a:r>
            <a:r>
              <a:rPr lang="en-US" sz="2800" dirty="0"/>
              <a:t> </a:t>
            </a:r>
            <a:r>
              <a:rPr lang="en-US" sz="2800" dirty="0" err="1"/>
              <a:t>polazilo</a:t>
            </a:r>
            <a:r>
              <a:rPr lang="en-US" sz="2800" dirty="0"/>
              <a:t> se od </a:t>
            </a:r>
            <a:r>
              <a:rPr lang="en-US" sz="2800" dirty="0" err="1" smtClean="0"/>
              <a:t>na</a:t>
            </a:r>
            <a:r>
              <a:rPr lang="sl-SI" sz="2800" dirty="0"/>
              <a:t>č</a:t>
            </a:r>
            <a:r>
              <a:rPr lang="en-US" sz="2800" dirty="0" err="1" smtClean="0"/>
              <a:t>ela</a:t>
            </a:r>
            <a:r>
              <a:rPr lang="en-US" sz="2800" dirty="0" smtClean="0"/>
              <a:t> </a:t>
            </a:r>
            <a:r>
              <a:rPr lang="en-US" sz="2800" dirty="0"/>
              <a:t>da </a:t>
            </a:r>
            <a:r>
              <a:rPr lang="en-US" sz="2800" dirty="0" err="1"/>
              <a:t>oni</a:t>
            </a:r>
            <a:r>
              <a:rPr lang="en-US" sz="2800" dirty="0"/>
              <a:t> </a:t>
            </a:r>
            <a:r>
              <a:rPr lang="en-US" sz="2800" dirty="0" err="1"/>
              <a:t>ola</a:t>
            </a:r>
            <a:r>
              <a:rPr lang="sl-SI" sz="2800" dirty="0" smtClean="0"/>
              <a:t>kša</a:t>
            </a:r>
            <a:r>
              <a:rPr lang="en-US" sz="2800" dirty="0" err="1"/>
              <a:t>vaju</a:t>
            </a:r>
            <a:r>
              <a:rPr lang="en-US" sz="2800" dirty="0"/>
              <a:t> </a:t>
            </a:r>
            <a:r>
              <a:rPr lang="sl-SI" sz="2800" dirty="0"/>
              <a:t>ter</a:t>
            </a:r>
            <a:r>
              <a:rPr lang="en-US" sz="2800" dirty="0" err="1"/>
              <a:t>eret</a:t>
            </a:r>
            <a:r>
              <a:rPr lang="en-US" sz="2800" i="1" dirty="0"/>
              <a:t> </a:t>
            </a:r>
            <a:r>
              <a:rPr lang="en-US" sz="2800" dirty="0" err="1" smtClean="0"/>
              <a:t>sada</a:t>
            </a:r>
            <a:r>
              <a:rPr lang="sl-SI" sz="2800" dirty="0"/>
              <a:t>š</a:t>
            </a:r>
            <a:r>
              <a:rPr lang="en-US" sz="2800" dirty="0" err="1" smtClean="0"/>
              <a:t>njoj</a:t>
            </a:r>
            <a:r>
              <a:rPr lang="en-US" sz="2800" i="1" dirty="0" smtClean="0"/>
              <a:t> </a:t>
            </a:r>
            <a:r>
              <a:rPr lang="en-US" sz="2800" dirty="0" err="1"/>
              <a:t>generaciji</a:t>
            </a:r>
            <a:r>
              <a:rPr lang="en-US" sz="2800" dirty="0"/>
              <a:t>, a op</a:t>
            </a:r>
            <a:r>
              <a:rPr lang="sl-SI" sz="2800" dirty="0"/>
              <a:t>t</a:t>
            </a:r>
            <a:r>
              <a:rPr lang="en-US" sz="2800" dirty="0" smtClean="0"/>
              <a:t>ere</a:t>
            </a:r>
            <a:r>
              <a:rPr lang="sl-SI" sz="2800" dirty="0"/>
              <a:t>ć</a:t>
            </a:r>
            <a:r>
              <a:rPr lang="en-US" sz="2800" dirty="0" err="1" smtClean="0"/>
              <a:t>uju</a:t>
            </a:r>
            <a:r>
              <a:rPr lang="en-US" sz="2800" dirty="0" smtClean="0"/>
              <a:t> </a:t>
            </a:r>
            <a:r>
              <a:rPr lang="en-US" sz="2800" dirty="0"/>
              <a:t>bud</a:t>
            </a:r>
            <a:r>
              <a:rPr lang="sl-SI" sz="2800" dirty="0" smtClean="0"/>
              <a:t>uć</a:t>
            </a:r>
            <a:r>
              <a:rPr lang="en-US" sz="2800" dirty="0" smtClean="0"/>
              <a:t>e </a:t>
            </a:r>
            <a:r>
              <a:rPr lang="sl-SI" sz="2800" dirty="0"/>
              <a:t>i </a:t>
            </a:r>
            <a:r>
              <a:rPr lang="en-US" sz="2800" dirty="0"/>
              <a:t>da </a:t>
            </a:r>
            <a:r>
              <a:rPr lang="en-US" sz="2800" dirty="0" err="1"/>
              <a:t>treba</a:t>
            </a:r>
            <a:r>
              <a:rPr lang="en-US" sz="2800" dirty="0"/>
              <a:t> </a:t>
            </a:r>
            <a:r>
              <a:rPr lang="en-US" sz="2800" dirty="0" err="1"/>
              <a:t>neke</a:t>
            </a:r>
            <a:r>
              <a:rPr lang="en-US" sz="2800" dirty="0"/>
              <a:t> </a:t>
            </a:r>
            <a:r>
              <a:rPr lang="en-US" sz="2800" dirty="0" err="1"/>
              <a:t>zajmove</a:t>
            </a:r>
            <a:r>
              <a:rPr lang="en-US" sz="2800" dirty="0"/>
              <a:t> </a:t>
            </a:r>
            <a:r>
              <a:rPr lang="en-US" sz="2800" dirty="0" err="1"/>
              <a:t>vezati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,</a:t>
            </a:r>
            <a:r>
              <a:rPr lang="sl-SI" sz="2800" dirty="0"/>
              <a:t> </a:t>
            </a:r>
            <a:r>
              <a:rPr lang="en-US" sz="2800" dirty="0" err="1" smtClean="0"/>
              <a:t>sada</a:t>
            </a:r>
            <a:r>
              <a:rPr lang="sl-SI" sz="2800" dirty="0"/>
              <a:t>š</a:t>
            </a:r>
            <a:r>
              <a:rPr lang="en-US" sz="2800" dirty="0" err="1" smtClean="0"/>
              <a:t>nju</a:t>
            </a:r>
            <a:r>
              <a:rPr lang="en-US" sz="2800" dirty="0"/>
              <a:t>, a </a:t>
            </a:r>
            <a:r>
              <a:rPr lang="en-US" sz="2800" dirty="0" err="1"/>
              <a:t>neke</a:t>
            </a:r>
            <a:r>
              <a:rPr lang="en-US" sz="2800" dirty="0"/>
              <a:t> </a:t>
            </a:r>
            <a:r>
              <a:rPr lang="en-US" sz="2800" dirty="0" err="1"/>
              <a:t>prebaciti</a:t>
            </a:r>
            <a:r>
              <a:rPr lang="en-US" sz="2800" dirty="0"/>
              <a:t> </a:t>
            </a:r>
            <a:r>
              <a:rPr lang="sl-SI" sz="2800" dirty="0"/>
              <a:t>za </a:t>
            </a:r>
            <a:r>
              <a:rPr lang="en-US" sz="2800" dirty="0" err="1"/>
              <a:t>bu</a:t>
            </a:r>
            <a:r>
              <a:rPr lang="sl-SI" sz="2800" dirty="0"/>
              <a:t>duce generacije.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67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F0D-31A3-439D-925D-1D370AC5C3C6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E8B8-BC51-42F8-8F4E-446B541E85D3}" type="slidenum">
              <a:rPr lang="en-US"/>
              <a:pPr/>
              <a:t>89</a:t>
            </a:fld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/>
              <a:t>Pr</a:t>
            </a:r>
            <a:r>
              <a:rPr lang="sl-SI" sz="2800" dirty="0"/>
              <a:t>ema </a:t>
            </a:r>
            <a:r>
              <a:rPr lang="sl-SI" sz="2800" dirty="0" smtClean="0"/>
              <a:t>klasičnoj</a:t>
            </a:r>
            <a:r>
              <a:rPr lang="en-US" sz="2800" dirty="0" smtClean="0"/>
              <a:t> </a:t>
            </a:r>
            <a:r>
              <a:rPr lang="en-US" sz="2800" dirty="0" err="1"/>
              <a:t>teoriji,upotreba</a:t>
            </a:r>
            <a:r>
              <a:rPr lang="sl-SI" sz="2800" dirty="0"/>
              <a:t> </a:t>
            </a:r>
            <a:r>
              <a:rPr lang="en-US" sz="2800" dirty="0" err="1"/>
              <a:t>zajmova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 smtClean="0"/>
              <a:t>pokri</a:t>
            </a:r>
            <a:r>
              <a:rPr lang="sl-SI" sz="2800" dirty="0"/>
              <a:t>ć</a:t>
            </a:r>
            <a:r>
              <a:rPr lang="en-US" sz="2800" dirty="0" smtClean="0"/>
              <a:t>e </a:t>
            </a:r>
            <a:r>
              <a:rPr lang="en-US" sz="2800" dirty="0" err="1"/>
              <a:t>neproizvodnih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i </a:t>
            </a:r>
            <a:r>
              <a:rPr lang="en-US" sz="2800" dirty="0" err="1"/>
              <a:t>redovnih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nije</a:t>
            </a:r>
            <a:r>
              <a:rPr lang="en-US" sz="2800" dirty="0"/>
              <a:t> </a:t>
            </a:r>
            <a:r>
              <a:rPr lang="en-US" sz="2800" dirty="0" err="1" smtClean="0"/>
              <a:t>po</a:t>
            </a:r>
            <a:r>
              <a:rPr lang="sl-SI" sz="2800" dirty="0"/>
              <a:t>ž</a:t>
            </a:r>
            <a:r>
              <a:rPr lang="en-US" sz="2800" dirty="0" err="1" smtClean="0"/>
              <a:t>eljna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To </a:t>
            </a:r>
            <a:r>
              <a:rPr lang="en-US" sz="2800" dirty="0" err="1" smtClean="0"/>
              <a:t>zna</a:t>
            </a:r>
            <a:r>
              <a:rPr lang="sl-SI" sz="2800" dirty="0"/>
              <a:t>č</a:t>
            </a:r>
            <a:r>
              <a:rPr lang="en-US" sz="2800" dirty="0" smtClean="0"/>
              <a:t>i </a:t>
            </a:r>
            <a:r>
              <a:rPr lang="en-US" sz="2800" dirty="0"/>
              <a:t>da u </a:t>
            </a:r>
            <a:r>
              <a:rPr lang="en-US" sz="2800" dirty="0" err="1"/>
              <a:t>periodu</a:t>
            </a:r>
            <a:r>
              <a:rPr lang="en-US" sz="2800" dirty="0"/>
              <a:t> </a:t>
            </a:r>
            <a:r>
              <a:rPr lang="en-US" sz="2800" dirty="0" err="1"/>
              <a:t>kr</a:t>
            </a:r>
            <a:r>
              <a:rPr lang="sl-SI" sz="2800" dirty="0"/>
              <a:t>i</a:t>
            </a:r>
            <a:r>
              <a:rPr lang="en-US" sz="2800" dirty="0" err="1"/>
              <a:t>ze</a:t>
            </a:r>
            <a:r>
              <a:rPr lang="en-US" sz="2800" dirty="0"/>
              <a:t> i </a:t>
            </a:r>
            <a:r>
              <a:rPr lang="en-US" sz="2800" dirty="0" err="1"/>
              <a:t>recesije</a:t>
            </a:r>
            <a:r>
              <a:rPr lang="en-US" sz="2800" dirty="0"/>
              <a:t> </a:t>
            </a:r>
            <a:r>
              <a:rPr lang="en-US" sz="2800" dirty="0" err="1" smtClean="0"/>
              <a:t>dr</a:t>
            </a:r>
            <a:r>
              <a:rPr lang="sl-SI" sz="2800" dirty="0"/>
              <a:t>ž</a:t>
            </a:r>
            <a:r>
              <a:rPr lang="en-US" sz="2800" dirty="0" err="1" smtClean="0"/>
              <a:t>ava</a:t>
            </a:r>
            <a:r>
              <a:rPr lang="en-US" sz="2800" dirty="0" smtClean="0"/>
              <a:t> </a:t>
            </a:r>
            <a:r>
              <a:rPr lang="en-US" sz="2800" dirty="0"/>
              <a:t>ne bi </a:t>
            </a:r>
            <a:r>
              <a:rPr lang="sl-SI" sz="2800" dirty="0"/>
              <a:t>s</a:t>
            </a:r>
            <a:r>
              <a:rPr lang="en-US" sz="2800" dirty="0" err="1"/>
              <a:t>mela</a:t>
            </a:r>
            <a:r>
              <a:rPr lang="en-US" sz="2800" dirty="0"/>
              <a:t> da se </a:t>
            </a:r>
            <a:r>
              <a:rPr lang="en-US" sz="2800" dirty="0" err="1"/>
              <a:t>dopunski</a:t>
            </a:r>
            <a:r>
              <a:rPr lang="en-US" sz="2800" dirty="0"/>
              <a:t> </a:t>
            </a:r>
            <a:r>
              <a:rPr lang="en-US" sz="2800" dirty="0" err="1" smtClean="0"/>
              <a:t>zadu</a:t>
            </a:r>
            <a:r>
              <a:rPr lang="sl-SI" sz="2800" dirty="0"/>
              <a:t>ž</a:t>
            </a:r>
            <a:r>
              <a:rPr lang="en-US" sz="2800" dirty="0" err="1" smtClean="0"/>
              <a:t>uje</a:t>
            </a:r>
            <a:r>
              <a:rPr lang="en-US" sz="2800" dirty="0" smtClean="0"/>
              <a:t> </a:t>
            </a:r>
            <a:r>
              <a:rPr lang="en-US" sz="2800" dirty="0" err="1"/>
              <a:t>kod</a:t>
            </a:r>
            <a:r>
              <a:rPr lang="en-US" sz="2800" dirty="0"/>
              <a:t> </a:t>
            </a:r>
            <a:r>
              <a:rPr lang="en-US" sz="2800" dirty="0" err="1"/>
              <a:t>centralne</a:t>
            </a:r>
            <a:r>
              <a:rPr lang="en-US" sz="2800" dirty="0"/>
              <a:t> </a:t>
            </a:r>
            <a:r>
              <a:rPr lang="en-US" sz="2800" dirty="0" err="1"/>
              <a:t>baitke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Tada </a:t>
            </a:r>
            <a:r>
              <a:rPr lang="en-US" sz="2800" dirty="0" err="1" smtClean="0"/>
              <a:t>dr</a:t>
            </a:r>
            <a:r>
              <a:rPr lang="sl-SI" sz="2800" dirty="0"/>
              <a:t>ž</a:t>
            </a:r>
            <a:r>
              <a:rPr lang="en-US" sz="2800" dirty="0" err="1" smtClean="0"/>
              <a:t>ava</a:t>
            </a:r>
            <a:r>
              <a:rPr lang="en-US" sz="2800" dirty="0" smtClean="0"/>
              <a:t> </a:t>
            </a:r>
            <a:r>
              <a:rPr lang="en-US" sz="2800" dirty="0" err="1" smtClean="0"/>
              <a:t>mo</a:t>
            </a:r>
            <a:r>
              <a:rPr lang="sl-SI" sz="2800" dirty="0"/>
              <a:t>ž</a:t>
            </a:r>
            <a:r>
              <a:rPr lang="en-US" sz="2800" dirty="0" smtClean="0"/>
              <a:t>e </a:t>
            </a:r>
            <a:r>
              <a:rPr lang="en-US" sz="2800" dirty="0" err="1" smtClean="0"/>
              <a:t>ko</a:t>
            </a:r>
            <a:r>
              <a:rPr lang="sr-Latn-ME" sz="2800" dirty="0" smtClean="0"/>
              <a:t>r</a:t>
            </a:r>
            <a:r>
              <a:rPr lang="en-US" sz="2800" dirty="0" err="1" smtClean="0"/>
              <a:t>isti</a:t>
            </a:r>
            <a:r>
              <a:rPr lang="en-US" sz="2800" dirty="0" smtClean="0"/>
              <a:t> </a:t>
            </a:r>
            <a:r>
              <a:rPr lang="en-US" sz="2800" dirty="0" err="1"/>
              <a:t>samo</a:t>
            </a:r>
            <a:r>
              <a:rPr lang="en-US" sz="2800" dirty="0"/>
              <a:t> dv</a:t>
            </a:r>
            <a:r>
              <a:rPr lang="sl-SI" sz="2800" dirty="0"/>
              <a:t>ije</a:t>
            </a:r>
            <a:r>
              <a:rPr lang="en-US" sz="2800" dirty="0"/>
              <a:t> </a:t>
            </a:r>
            <a:r>
              <a:rPr lang="sl-SI" sz="2800" dirty="0"/>
              <a:t>mogucnosti</a:t>
            </a:r>
            <a:r>
              <a:rPr lang="en-US" sz="2800" dirty="0"/>
              <a:t>: </a:t>
            </a:r>
            <a:r>
              <a:rPr lang="en-US" sz="2800" dirty="0" err="1"/>
              <a:t>smanjenje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rashoda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 smtClean="0"/>
              <a:t>pove</a:t>
            </a:r>
            <a:r>
              <a:rPr lang="sl-SI" sz="2800" dirty="0"/>
              <a:t>ć</a:t>
            </a:r>
            <a:r>
              <a:rPr lang="en-US" sz="2800" dirty="0" err="1" smtClean="0"/>
              <a:t>anje</a:t>
            </a:r>
            <a:r>
              <a:rPr lang="en-US" sz="2800" dirty="0" smtClean="0"/>
              <a:t> </a:t>
            </a:r>
            <a:r>
              <a:rPr lang="en-US" sz="2800" dirty="0" err="1"/>
              <a:t>poreza</a:t>
            </a:r>
            <a:r>
              <a:rPr lang="en-US" sz="2800" dirty="0"/>
              <a:t>, da bi se d</a:t>
            </a:r>
            <a:r>
              <a:rPr lang="sl-SI" sz="2800" dirty="0" smtClean="0"/>
              <a:t>rž</a:t>
            </a:r>
            <a:r>
              <a:rPr lang="en-US" sz="2800" dirty="0" err="1" smtClean="0"/>
              <a:t>lali</a:t>
            </a:r>
            <a:r>
              <a:rPr lang="en-US" sz="2800" dirty="0" smtClean="0"/>
              <a:t> </a:t>
            </a:r>
            <a:r>
              <a:rPr lang="en-US" sz="2800" dirty="0"/>
              <a:t>u </a:t>
            </a:r>
            <a:r>
              <a:rPr lang="en-US" sz="2800" dirty="0" err="1" smtClean="0"/>
              <a:t>ravnote</a:t>
            </a:r>
            <a:r>
              <a:rPr lang="sl-SI" sz="2800" dirty="0"/>
              <a:t>ž</a:t>
            </a:r>
            <a:r>
              <a:rPr lang="en-US" sz="2800" dirty="0" smtClean="0"/>
              <a:t>i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Savremena</a:t>
            </a:r>
            <a:r>
              <a:rPr lang="en-US" sz="2800" dirty="0" smtClean="0"/>
              <a:t> </a:t>
            </a:r>
            <a:r>
              <a:rPr lang="en-US" sz="2800" dirty="0" err="1"/>
              <a:t>finarisijska</a:t>
            </a:r>
            <a:r>
              <a:rPr lang="en-US" sz="2800" dirty="0"/>
              <a:t> </a:t>
            </a:r>
            <a:r>
              <a:rPr lang="en-US" sz="2800" dirty="0" err="1"/>
              <a:t>teorija</a:t>
            </a:r>
            <a:r>
              <a:rPr lang="en-US" sz="2800" dirty="0"/>
              <a:t> </a:t>
            </a:r>
            <a:r>
              <a:rPr lang="en-US" sz="2800" dirty="0" err="1"/>
              <a:t>smatra</a:t>
            </a:r>
            <a:r>
              <a:rPr lang="en-US" sz="2800" dirty="0"/>
              <a:t> da bi </a:t>
            </a:r>
            <a:r>
              <a:rPr lang="en-US" sz="2800" dirty="0" err="1"/>
              <a:t>takvi</a:t>
            </a:r>
            <a:r>
              <a:rPr lang="en-US" sz="2800" dirty="0"/>
              <a:t> </a:t>
            </a:r>
            <a:r>
              <a:rPr lang="en-US" sz="2800" dirty="0" err="1"/>
              <a:t>potezi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sl-SI" sz="2800" dirty="0"/>
              <a:t>mo</a:t>
            </a:r>
            <a:r>
              <a:rPr lang="en-US" sz="2800" dirty="0"/>
              <a:t> pro</a:t>
            </a:r>
            <a:r>
              <a:rPr lang="sl-SI" sz="2800" dirty="0"/>
              <a:t>du</a:t>
            </a:r>
            <a:r>
              <a:rPr lang="en-US" sz="2800" dirty="0" err="1"/>
              <a:t>bil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kr</a:t>
            </a:r>
            <a:r>
              <a:rPr lang="sl-SI" sz="2800" dirty="0"/>
              <a:t>i</a:t>
            </a:r>
            <a:r>
              <a:rPr lang="en-US" sz="2800" dirty="0" err="1"/>
              <a:t>zu</a:t>
            </a:r>
            <a:r>
              <a:rPr lang="en-US" sz="2800" dirty="0"/>
              <a:t> i </a:t>
            </a:r>
            <a:r>
              <a:rPr lang="en-US" sz="2800" dirty="0" err="1"/>
              <a:t>recesi</a:t>
            </a:r>
            <a:r>
              <a:rPr lang="sl-SI" sz="2800" dirty="0"/>
              <a:t>j</a:t>
            </a:r>
            <a:r>
              <a:rPr lang="en-US" sz="2800" dirty="0"/>
              <a:t>u, </a:t>
            </a:r>
            <a:r>
              <a:rPr lang="sl-SI" sz="2800" dirty="0"/>
              <a:t>š</a:t>
            </a:r>
            <a:r>
              <a:rPr lang="en-US" sz="2800" dirty="0" smtClean="0"/>
              <a:t>to </a:t>
            </a:r>
            <a:r>
              <a:rPr lang="en-US" sz="2800" dirty="0"/>
              <a:t>se </a:t>
            </a:r>
            <a:r>
              <a:rPr lang="en-US" sz="2800" dirty="0" err="1"/>
              <a:t>stva</a:t>
            </a:r>
            <a:r>
              <a:rPr lang="sl-SI" sz="2800" dirty="0"/>
              <a:t>rn</a:t>
            </a:r>
            <a:r>
              <a:rPr lang="en-US" sz="2800" dirty="0"/>
              <a:t>o i </a:t>
            </a:r>
            <a:r>
              <a:rPr lang="en-US" sz="2800" dirty="0" err="1"/>
              <a:t>doga</a:t>
            </a:r>
            <a:r>
              <a:rPr lang="sl-SI" sz="2800" dirty="0"/>
              <a:t>dj</a:t>
            </a:r>
            <a:r>
              <a:rPr lang="en-US" sz="2800" dirty="0" err="1"/>
              <a:t>alo</a:t>
            </a:r>
            <a:r>
              <a:rPr lang="en-US" sz="2800" dirty="0"/>
              <a:t> </a:t>
            </a:r>
            <a:r>
              <a:rPr lang="en-US" sz="2800" dirty="0" err="1"/>
              <a:t>tridesetih</a:t>
            </a:r>
            <a:r>
              <a:rPr lang="en-US" sz="2800" dirty="0"/>
              <a:t> </a:t>
            </a:r>
            <a:r>
              <a:rPr lang="en-US" sz="2800" dirty="0" err="1"/>
              <a:t>godina</a:t>
            </a:r>
            <a:r>
              <a:rPr lang="en-US" sz="2800" dirty="0"/>
              <a:t> - u period</a:t>
            </a:r>
            <a:r>
              <a:rPr lang="sl-SI" sz="2800" dirty="0"/>
              <a:t>u</a:t>
            </a:r>
            <a:r>
              <a:rPr lang="en-US" sz="2800" dirty="0"/>
              <a:t> </a:t>
            </a:r>
            <a:r>
              <a:rPr lang="en-US" sz="2800" dirty="0" err="1"/>
              <a:t>velike</a:t>
            </a:r>
            <a:r>
              <a:rPr lang="en-US" sz="2800" dirty="0"/>
              <a:t> </a:t>
            </a:r>
            <a:r>
              <a:rPr lang="en-US" sz="2800" dirty="0" err="1"/>
              <a:t>ekonomske</a:t>
            </a:r>
            <a:r>
              <a:rPr lang="en-US" sz="2800" dirty="0"/>
              <a:t> </a:t>
            </a:r>
            <a:r>
              <a:rPr lang="en-US" sz="2800" dirty="0" err="1"/>
              <a:t>depresije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44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3762-6E89-4F59-9C66-42A1B9008956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16B3-AFC8-4EC4-B8DC-C5268A601263}" type="slidenum">
              <a:rPr lang="en-US"/>
              <a:pPr/>
              <a:t>9</a:t>
            </a:fld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 </a:t>
            </a:r>
            <a:r>
              <a:rPr lang="en-US" sz="2400" dirty="0" err="1"/>
              <a:t>dr</a:t>
            </a:r>
            <a:r>
              <a:rPr lang="sl-SI" sz="2400" dirty="0"/>
              <a:t>u</a:t>
            </a:r>
            <a:r>
              <a:rPr lang="en-US" sz="2400" dirty="0" err="1"/>
              <a:t>ge</a:t>
            </a:r>
            <a:r>
              <a:rPr lang="en-US" sz="2400" dirty="0"/>
              <a:t> s</a:t>
            </a:r>
            <a:r>
              <a:rPr lang="sl-SI" sz="2400" dirty="0"/>
              <a:t>ra</a:t>
            </a:r>
            <a:r>
              <a:rPr lang="en-US" sz="2400" dirty="0"/>
              <a:t>ne, </a:t>
            </a:r>
            <a:r>
              <a:rPr lang="sr-Latn-ME" sz="2400" dirty="0" err="1"/>
              <a:t>š</a:t>
            </a:r>
            <a:r>
              <a:rPr lang="en-US" sz="2400" dirty="0" smtClean="0"/>
              <a:t>to </a:t>
            </a:r>
            <a:r>
              <a:rPr lang="sr-Latn-ME" sz="2400" dirty="0" err="1"/>
              <a:t>ć</a:t>
            </a:r>
            <a:r>
              <a:rPr lang="en-US" sz="2400" dirty="0" smtClean="0"/>
              <a:t>emo </a:t>
            </a:r>
            <a:r>
              <a:rPr lang="en-US" sz="2400" dirty="0" err="1"/>
              <a:t>kasnije</a:t>
            </a:r>
            <a:r>
              <a:rPr lang="en-US" sz="2400" dirty="0"/>
              <a:t> </a:t>
            </a:r>
            <a:r>
              <a:rPr lang="en-US" sz="2400" dirty="0" smtClean="0"/>
              <a:t>vid</a:t>
            </a:r>
            <a:r>
              <a:rPr lang="sr-Latn-ME" sz="2400" dirty="0" smtClean="0"/>
              <a:t>j</a:t>
            </a:r>
            <a:r>
              <a:rPr lang="en-US" sz="2400" dirty="0" err="1" smtClean="0"/>
              <a:t>eti</a:t>
            </a:r>
            <a:r>
              <a:rPr lang="en-US" sz="2400" dirty="0"/>
              <a:t>, </a:t>
            </a:r>
            <a:r>
              <a:rPr lang="en-US" sz="2400" dirty="0" err="1"/>
              <a:t>javni</a:t>
            </a:r>
            <a:r>
              <a:rPr lang="en-US" sz="2400" dirty="0"/>
              <a:t> </a:t>
            </a:r>
            <a:r>
              <a:rPr lang="en-US" sz="2400" dirty="0" err="1"/>
              <a:t>rashodi</a:t>
            </a:r>
            <a:r>
              <a:rPr lang="en-US" sz="2400" dirty="0"/>
              <a:t> </a:t>
            </a:r>
            <a:r>
              <a:rPr lang="en-US" sz="2400" dirty="0" err="1"/>
              <a:t>danas</a:t>
            </a:r>
            <a:r>
              <a:rPr lang="en-US" sz="2400" dirty="0"/>
              <a:t> </a:t>
            </a:r>
            <a:r>
              <a:rPr lang="en-US" sz="2400" dirty="0" err="1"/>
              <a:t>imaju</a:t>
            </a:r>
            <a:r>
              <a:rPr lang="en-US" sz="2400" dirty="0"/>
              <a:t> (od </a:t>
            </a:r>
            <a:r>
              <a:rPr lang="en-US" sz="2400" dirty="0" err="1"/>
              <a:t>Keynesa</a:t>
            </a:r>
            <a:r>
              <a:rPr lang="en-US" sz="2400" dirty="0"/>
              <a:t>) </a:t>
            </a:r>
            <a:r>
              <a:rPr lang="en-US" sz="2400" dirty="0" err="1"/>
              <a:t>ogrormo</a:t>
            </a:r>
            <a:r>
              <a:rPr lang="en-US" sz="2400" b="1" dirty="0"/>
              <a:t> </a:t>
            </a:r>
            <a:r>
              <a:rPr lang="en-US" sz="2400" b="1" dirty="0" err="1" smtClean="0"/>
              <a:t>z</a:t>
            </a:r>
            <a:r>
              <a:rPr lang="en-US" sz="2400" dirty="0" err="1" smtClean="0"/>
              <a:t>na</a:t>
            </a:r>
            <a:r>
              <a:rPr lang="sr-Latn-ME" sz="2400" dirty="0" smtClean="0"/>
              <a:t>č</a:t>
            </a:r>
            <a:r>
              <a:rPr lang="en-US" sz="2400" dirty="0" err="1" smtClean="0"/>
              <a:t>enje</a:t>
            </a:r>
            <a:r>
              <a:rPr lang="en-US" sz="2400" dirty="0" smtClean="0"/>
              <a:t> </a:t>
            </a:r>
            <a:r>
              <a:rPr lang="en-US" sz="2400" dirty="0"/>
              <a:t>u </a:t>
            </a:r>
            <a:r>
              <a:rPr lang="en-US" sz="2400" dirty="0" err="1"/>
              <a:t>regulisanju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sr-Latn-ME" sz="2400" dirty="0" smtClean="0"/>
              <a:t>j</a:t>
            </a:r>
            <a:r>
              <a:rPr lang="en-US" sz="2400" dirty="0" err="1" smtClean="0"/>
              <a:t>elokupne</a:t>
            </a:r>
            <a:r>
              <a:rPr lang="en-US" sz="2400" dirty="0" smtClean="0"/>
              <a:t> </a:t>
            </a:r>
            <a:r>
              <a:rPr lang="en-US" sz="2400" dirty="0" err="1"/>
              <a:t>konjunkture</a:t>
            </a:r>
            <a:r>
              <a:rPr lang="en-US" sz="2400" dirty="0"/>
              <a:t> i </a:t>
            </a:r>
            <a:r>
              <a:rPr lang="en-US" sz="2400" dirty="0" err="1"/>
              <a:t>privrednih</a:t>
            </a:r>
            <a:r>
              <a:rPr lang="en-US" sz="2400" dirty="0"/>
              <a:t> </a:t>
            </a:r>
            <a:r>
              <a:rPr lang="en-US" sz="2400" dirty="0" err="1"/>
              <a:t>tokova</a:t>
            </a:r>
            <a:r>
              <a:rPr lang="en-US" sz="2400" dirty="0"/>
              <a:t> </a:t>
            </a:r>
            <a:r>
              <a:rPr lang="en-US" sz="2400" dirty="0" err="1" smtClean="0"/>
              <a:t>uop</a:t>
            </a:r>
            <a:r>
              <a:rPr lang="sr-Latn-ME" sz="2400" dirty="0" smtClean="0"/>
              <a:t>š</a:t>
            </a:r>
            <a:r>
              <a:rPr lang="en-US" sz="2400" dirty="0" err="1" smtClean="0"/>
              <a:t>te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i </a:t>
            </a:r>
            <a:r>
              <a:rPr lang="en-US" sz="2400" dirty="0" err="1"/>
              <a:t>razvoja</a:t>
            </a:r>
            <a:r>
              <a:rPr lang="en-US" sz="2400" dirty="0"/>
              <a:t> </a:t>
            </a:r>
            <a:r>
              <a:rPr lang="en-US" sz="2400" dirty="0" err="1"/>
              <a:t>proizvodnih</a:t>
            </a:r>
            <a:r>
              <a:rPr lang="en-US" sz="2400" dirty="0"/>
              <a:t> </a:t>
            </a:r>
            <a:r>
              <a:rPr lang="en-US" sz="2400" dirty="0" err="1"/>
              <a:t>snaga</a:t>
            </a:r>
            <a:r>
              <a:rPr lang="en-US" sz="2400" dirty="0"/>
              <a:t>, </a:t>
            </a:r>
            <a:r>
              <a:rPr lang="en-US" sz="2400" dirty="0" err="1"/>
              <a:t>uspostavljanja</a:t>
            </a:r>
            <a:r>
              <a:rPr lang="en-US" sz="2400" dirty="0"/>
              <a:t> </a:t>
            </a:r>
            <a:r>
              <a:rPr lang="en-US" sz="2400" dirty="0" err="1" smtClean="0"/>
              <a:t>odre</a:t>
            </a:r>
            <a:r>
              <a:rPr lang="sr-Latn-ME" sz="2400" dirty="0" smtClean="0"/>
              <a:t>đ</a:t>
            </a:r>
            <a:r>
              <a:rPr lang="en-US" sz="2400" dirty="0" err="1" smtClean="0"/>
              <a:t>enih</a:t>
            </a:r>
            <a:r>
              <a:rPr lang="en-US" sz="2400" dirty="0" smtClean="0"/>
              <a:t> </a:t>
            </a:r>
            <a:r>
              <a:rPr lang="en-US" sz="2400" dirty="0" err="1"/>
              <a:t>proizvodnih</a:t>
            </a:r>
            <a:r>
              <a:rPr lang="en-US" sz="2400" dirty="0"/>
              <a:t> </a:t>
            </a:r>
            <a:r>
              <a:rPr lang="en-US" sz="2400" dirty="0" err="1"/>
              <a:t>odnosa</a:t>
            </a:r>
            <a:r>
              <a:rPr lang="en-US" sz="2400" dirty="0"/>
              <a:t> i dr.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Drugo</a:t>
            </a:r>
            <a:r>
              <a:rPr lang="en-US" sz="2400" dirty="0"/>
              <a:t> </a:t>
            </a:r>
            <a:r>
              <a:rPr lang="en-US" sz="2400" dirty="0" err="1"/>
              <a:t>shvatanje</a:t>
            </a:r>
            <a:r>
              <a:rPr lang="en-US" sz="2400" b="1" dirty="0"/>
              <a:t> </a:t>
            </a:r>
            <a:r>
              <a:rPr lang="en-US" sz="2400" dirty="0"/>
              <a:t>je </a:t>
            </a:r>
            <a:r>
              <a:rPr lang="en-US" sz="2400" dirty="0" smtClean="0"/>
              <a:t>ne</a:t>
            </a:r>
            <a:r>
              <a:rPr lang="sr-Latn-ME" sz="2400" dirty="0" smtClean="0"/>
              <a:t>š</a:t>
            </a:r>
            <a:r>
              <a:rPr lang="en-US" sz="2400" dirty="0" smtClean="0"/>
              <a:t>to </a:t>
            </a:r>
            <a:r>
              <a:rPr lang="sr-Latn-ME" sz="2400" dirty="0"/>
              <a:t>š</a:t>
            </a:r>
            <a:r>
              <a:rPr lang="en-US" sz="2400" dirty="0" smtClean="0"/>
              <a:t>ire</a:t>
            </a:r>
            <a:r>
              <a:rPr lang="en-US" sz="2400" dirty="0"/>
              <a:t>, s </a:t>
            </a:r>
            <a:r>
              <a:rPr lang="en-US" sz="2400" dirty="0" err="1"/>
              <a:t>obzirom</a:t>
            </a:r>
            <a:r>
              <a:rPr lang="en-US" sz="2400" dirty="0"/>
              <a:t> da </a:t>
            </a:r>
            <a:r>
              <a:rPr lang="en-US" sz="2400" dirty="0" err="1"/>
              <a:t>obuhvata</a:t>
            </a:r>
            <a:r>
              <a:rPr lang="en-US" sz="2400" dirty="0"/>
              <a:t> </a:t>
            </a:r>
            <a:r>
              <a:rPr lang="en-US" sz="2400" dirty="0" err="1"/>
              <a:t>prikladnost</a:t>
            </a:r>
            <a:r>
              <a:rPr lang="en-US" sz="2400" dirty="0"/>
              <a:t>, </a:t>
            </a:r>
            <a:r>
              <a:rPr lang="en-US" sz="2400" dirty="0" err="1"/>
              <a:t>visinu</a:t>
            </a:r>
            <a:r>
              <a:rPr lang="en-US" sz="2400" dirty="0"/>
              <a:t> i </a:t>
            </a:r>
            <a:r>
              <a:rPr lang="en-US" sz="2400" dirty="0" err="1"/>
              <a:t>opravdanost</a:t>
            </a:r>
            <a:r>
              <a:rPr lang="en-US" sz="2400" dirty="0"/>
              <a:t> </a:t>
            </a:r>
            <a:r>
              <a:rPr lang="en-US" sz="2400" dirty="0" err="1"/>
              <a:t>pojedinlh</a:t>
            </a:r>
            <a:r>
              <a:rPr lang="en-US" sz="2400" dirty="0"/>
              <a:t> </a:t>
            </a:r>
            <a:r>
              <a:rPr lang="en-US" sz="2400" dirty="0" err="1"/>
              <a:t>ob</a:t>
            </a:r>
            <a:r>
              <a:rPr lang="sl-SI" sz="2400" dirty="0"/>
              <a:t>li</a:t>
            </a:r>
            <a:r>
              <a:rPr lang="en-US" sz="2400" dirty="0" err="1"/>
              <a:t>ka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, al</a:t>
            </a:r>
            <a:r>
              <a:rPr lang="sl-SI" sz="2400" dirty="0"/>
              <a:t>i</a:t>
            </a:r>
            <a:r>
              <a:rPr lang="en-US" sz="2400" dirty="0"/>
              <a:t> ne </a:t>
            </a:r>
            <a:r>
              <a:rPr lang="en-US" sz="2400" dirty="0" err="1"/>
              <a:t>daje</a:t>
            </a:r>
            <a:r>
              <a:rPr lang="en-US" sz="2400" dirty="0"/>
              <a:t> </a:t>
            </a:r>
            <a:r>
              <a:rPr lang="en-US" sz="2400" dirty="0" err="1"/>
              <a:t>odgovor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osnovna</a:t>
            </a:r>
            <a:r>
              <a:rPr lang="en-US" sz="2400" dirty="0"/>
              <a:t> </a:t>
            </a:r>
            <a:r>
              <a:rPr lang="en-US" sz="2400" dirty="0" smtClean="0"/>
              <a:t>p</a:t>
            </a:r>
            <a:r>
              <a:rPr lang="sr-Latn-ME" sz="2400" dirty="0" smtClean="0"/>
              <a:t>i</a:t>
            </a:r>
            <a:r>
              <a:rPr lang="en-US" sz="2400" dirty="0" smtClean="0"/>
              <a:t>ta</a:t>
            </a:r>
            <a:r>
              <a:rPr lang="sr-Latn-ME" sz="2400" dirty="0" smtClean="0"/>
              <a:t>n</a:t>
            </a:r>
            <a:r>
              <a:rPr lang="en-US" sz="2400" dirty="0" err="1" smtClean="0"/>
              <a:t>ja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en-US" sz="2400" dirty="0" smtClean="0"/>
              <a:t>d</a:t>
            </a:r>
            <a:r>
              <a:rPr lang="sr-Latn-ME" sz="2400" dirty="0" smtClean="0"/>
              <a:t>j</a:t>
            </a:r>
            <a:r>
              <a:rPr lang="en-US" sz="2400" dirty="0" err="1" smtClean="0"/>
              <a:t>elovanja</a:t>
            </a:r>
            <a:r>
              <a:rPr lang="en-US" sz="2400" dirty="0"/>
              <a:t>, </a:t>
            </a:r>
            <a:r>
              <a:rPr lang="en-US" sz="2400" dirty="0" err="1"/>
              <a:t>prirode</a:t>
            </a:r>
            <a:r>
              <a:rPr lang="en-US" sz="2400" dirty="0"/>
              <a:t> i </a:t>
            </a:r>
            <a:r>
              <a:rPr lang="en-US" sz="2400" dirty="0" err="1"/>
              <a:t>strukture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.</a:t>
            </a:r>
            <a:r>
              <a:rPr lang="en-US" sz="2400" b="1" dirty="0"/>
              <a:t> </a:t>
            </a:r>
            <a:endParaRPr lang="sr-Latn-ME" sz="2400" b="1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No</a:t>
            </a:r>
            <a:r>
              <a:rPr lang="en-US" sz="2400" dirty="0"/>
              <a:t>, </a:t>
            </a:r>
            <a:r>
              <a:rPr lang="en-US" sz="2400" dirty="0" err="1"/>
              <a:t>ono</a:t>
            </a:r>
            <a:r>
              <a:rPr lang="en-US" sz="2400" dirty="0"/>
              <a:t> je </a:t>
            </a:r>
            <a:r>
              <a:rPr lang="en-US" sz="2400" dirty="0" err="1"/>
              <a:t>ipak</a:t>
            </a:r>
            <a:r>
              <a:rPr lang="en-US" sz="2400" dirty="0"/>
              <a:t> </a:t>
            </a:r>
            <a:r>
              <a:rPr lang="en-US" sz="2400" dirty="0" err="1"/>
              <a:t>dominiralo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do </a:t>
            </a:r>
            <a:r>
              <a:rPr lang="en-US" sz="2400" dirty="0" err="1"/>
              <a:t>pedesetih</a:t>
            </a:r>
            <a:r>
              <a:rPr lang="en-US" sz="2400" dirty="0"/>
              <a:t> </a:t>
            </a:r>
            <a:r>
              <a:rPr lang="en-US" sz="2400" dirty="0" err="1"/>
              <a:t>godina</a:t>
            </a:r>
            <a:r>
              <a:rPr lang="en-US" sz="2400" dirty="0"/>
              <a:t> </a:t>
            </a:r>
            <a:r>
              <a:rPr lang="sr-Latn-ME" sz="2400" dirty="0" smtClean="0"/>
              <a:t>XX</a:t>
            </a:r>
            <a:r>
              <a:rPr lang="en-US" sz="2400" dirty="0" smtClean="0"/>
              <a:t> </a:t>
            </a:r>
            <a:r>
              <a:rPr lang="en-US" sz="2400" dirty="0" err="1"/>
              <a:t>vijeka</a:t>
            </a:r>
            <a:r>
              <a:rPr lang="en-US" sz="2400" dirty="0"/>
              <a:t>, da bi, </a:t>
            </a:r>
            <a:r>
              <a:rPr lang="en-US" sz="2400" dirty="0" err="1" smtClean="0"/>
              <a:t>kona</a:t>
            </a:r>
            <a:r>
              <a:rPr lang="sr-Latn-ME" sz="2400" dirty="0" smtClean="0"/>
              <a:t>č</a:t>
            </a:r>
            <a:r>
              <a:rPr lang="en-US" sz="2400" dirty="0" smtClean="0"/>
              <a:t>no</a:t>
            </a:r>
            <a:r>
              <a:rPr lang="en-US" sz="2400" dirty="0"/>
              <a:t>, </a:t>
            </a:r>
            <a:r>
              <a:rPr lang="en-US" sz="2400" dirty="0" err="1"/>
              <a:t>ustupilo</a:t>
            </a:r>
            <a:r>
              <a:rPr lang="en-US" sz="2400" dirty="0"/>
              <a:t> </a:t>
            </a:r>
            <a:r>
              <a:rPr lang="en-US" sz="2400" dirty="0" smtClean="0"/>
              <a:t>m</a:t>
            </a:r>
            <a:r>
              <a:rPr lang="sr-Latn-ME" sz="2400" dirty="0" smtClean="0"/>
              <a:t>j</a:t>
            </a:r>
            <a:r>
              <a:rPr lang="en-US" sz="2400" dirty="0" err="1" smtClean="0"/>
              <a:t>esto</a:t>
            </a:r>
            <a:r>
              <a:rPr lang="en-US" sz="2400" dirty="0" smtClean="0"/>
              <a:t> </a:t>
            </a:r>
            <a:r>
              <a:rPr lang="en-US" sz="2400" dirty="0" err="1"/>
              <a:t>modernom</a:t>
            </a:r>
            <a:r>
              <a:rPr lang="en-US" sz="2400" b="1" dirty="0"/>
              <a:t> </a:t>
            </a:r>
            <a:r>
              <a:rPr lang="en-US" sz="2400" dirty="0" err="1"/>
              <a:t>shvatanju</a:t>
            </a:r>
            <a:r>
              <a:rPr lang="en-US" sz="2400" dirty="0"/>
              <a:t>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rashoda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je </a:t>
            </a:r>
            <a:r>
              <a:rPr lang="en-US" sz="2400" dirty="0" err="1"/>
              <a:t>danas</a:t>
            </a:r>
            <a:r>
              <a:rPr lang="en-US" sz="2400" dirty="0"/>
              <a:t> </a:t>
            </a:r>
            <a:r>
              <a:rPr lang="en-US" sz="2400" dirty="0" err="1"/>
              <a:t>dominantno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9251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4A9-78E8-402A-8CE5-7D024BD65460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C035-4BE2-4E59-B8CE-DD315FBE90CE}" type="slidenum">
              <a:rPr lang="en-US"/>
              <a:pPr/>
              <a:t>90</a:t>
            </a:fld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dirty="0"/>
              <a:t> </a:t>
            </a:r>
            <a:r>
              <a:rPr lang="en-US" sz="2800" b="1" dirty="0"/>
              <a:t>2. SAVREMENA </a:t>
            </a:r>
            <a:r>
              <a:rPr lang="sl-SI" sz="2800" b="1" dirty="0"/>
              <a:t>TEORIJA </a:t>
            </a:r>
            <a:r>
              <a:rPr lang="en-US" sz="2800" b="1" dirty="0"/>
              <a:t> POKRI</a:t>
            </a:r>
            <a:r>
              <a:rPr lang="sl-SI" sz="2800" b="1" dirty="0"/>
              <a:t>C</a:t>
            </a:r>
            <a:r>
              <a:rPr lang="en-US" sz="2800" b="1" dirty="0"/>
              <a:t>A JAVNIH RASHODA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Sve</a:t>
            </a:r>
            <a:r>
              <a:rPr lang="en-US" sz="2800" dirty="0"/>
              <a:t> </a:t>
            </a:r>
            <a:r>
              <a:rPr lang="en-US" sz="2800" dirty="0" err="1"/>
              <a:t>novije</a:t>
            </a:r>
            <a:r>
              <a:rPr lang="sl-SI" sz="2800" dirty="0"/>
              <a:t> teorije</a:t>
            </a:r>
            <a:r>
              <a:rPr lang="en-US" sz="2800" dirty="0"/>
              <a:t> </a:t>
            </a:r>
            <a:r>
              <a:rPr lang="en-US" sz="2800" dirty="0" err="1"/>
              <a:t>pokri</a:t>
            </a:r>
            <a:r>
              <a:rPr lang="sl-SI" sz="2800" dirty="0"/>
              <a:t>c</a:t>
            </a:r>
            <a:r>
              <a:rPr lang="en-US" sz="2800" dirty="0"/>
              <a:t>a, </a:t>
            </a:r>
            <a:r>
              <a:rPr lang="en-US" sz="2800" dirty="0" err="1"/>
              <a:t>nasuprot</a:t>
            </a:r>
            <a:r>
              <a:rPr lang="en-US" sz="2800" dirty="0"/>
              <a:t> </a:t>
            </a:r>
            <a:r>
              <a:rPr lang="en-US" sz="2800" dirty="0" err="1" smtClean="0"/>
              <a:t>klasi</a:t>
            </a:r>
            <a:r>
              <a:rPr lang="sl-SI" sz="2800" dirty="0"/>
              <a:t>č</a:t>
            </a:r>
            <a:r>
              <a:rPr lang="en-US" sz="2800" dirty="0" err="1" smtClean="0"/>
              <a:t>noj</a:t>
            </a:r>
            <a:r>
              <a:rPr lang="en-US" sz="2800" dirty="0"/>
              <a:t>, </a:t>
            </a:r>
            <a:r>
              <a:rPr lang="en-US" sz="2800" dirty="0" err="1"/>
              <a:t>polaz</a:t>
            </a:r>
            <a:r>
              <a:rPr lang="sl-SI" sz="2800" dirty="0"/>
              <a:t>e</a:t>
            </a:r>
            <a:r>
              <a:rPr lang="en-US" sz="2800" dirty="0"/>
              <a:t> od toga da je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 smtClean="0"/>
              <a:t>pokri</a:t>
            </a:r>
            <a:r>
              <a:rPr lang="sl-SI" sz="2800" dirty="0"/>
              <a:t>ć</a:t>
            </a:r>
            <a:r>
              <a:rPr lang="en-US" sz="2800" dirty="0" smtClean="0"/>
              <a:t>e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sl-SI" sz="2800" dirty="0"/>
              <a:t>r</a:t>
            </a:r>
            <a:r>
              <a:rPr lang="en-US" sz="2800" dirty="0" err="1"/>
              <a:t>ashoda</a:t>
            </a:r>
            <a:r>
              <a:rPr lang="en-US" sz="2800" dirty="0"/>
              <a:t> </a:t>
            </a:r>
            <a:r>
              <a:rPr lang="en-US" sz="2800" dirty="0" err="1"/>
              <a:t>svih</a:t>
            </a:r>
            <a:r>
              <a:rPr lang="en-US" sz="2800" dirty="0"/>
              <a:t> o</a:t>
            </a:r>
            <a:r>
              <a:rPr lang="sl-SI" sz="2800" dirty="0"/>
              <a:t>blika,</a:t>
            </a:r>
            <a:r>
              <a:rPr lang="en-US" sz="2800" dirty="0"/>
              <a:t> </a:t>
            </a:r>
            <a:r>
              <a:rPr lang="en-US" sz="2800" dirty="0" err="1" smtClean="0"/>
              <a:t>mogu</a:t>
            </a:r>
            <a:r>
              <a:rPr lang="sl-SI" sz="2800" dirty="0"/>
              <a:t>ć</a:t>
            </a:r>
            <a:r>
              <a:rPr lang="en-US" sz="2800" dirty="0" smtClean="0"/>
              <a:t>e </a:t>
            </a:r>
            <a:r>
              <a:rPr lang="en-US" sz="2800" dirty="0"/>
              <a:t>pored </a:t>
            </a:r>
            <a:r>
              <a:rPr lang="en-US" sz="2800" dirty="0" err="1"/>
              <a:t>poreza</a:t>
            </a:r>
            <a:r>
              <a:rPr lang="en-US" sz="2800" dirty="0"/>
              <a:t> </a:t>
            </a:r>
            <a:r>
              <a:rPr lang="en-US" sz="2800" dirty="0" err="1"/>
              <a:t>upot</a:t>
            </a:r>
            <a:r>
              <a:rPr lang="sl-SI" sz="2800" dirty="0"/>
              <a:t>rij</a:t>
            </a:r>
            <a:r>
              <a:rPr lang="en-US" sz="2800" dirty="0" err="1"/>
              <a:t>ebiti</a:t>
            </a:r>
            <a:r>
              <a:rPr lang="en-US" sz="2800" dirty="0"/>
              <a:t> i </a:t>
            </a:r>
            <a:r>
              <a:rPr lang="en-US" sz="2800" dirty="0" err="1"/>
              <a:t>javne</a:t>
            </a:r>
            <a:r>
              <a:rPr lang="en-US" sz="2800" dirty="0"/>
              <a:t> </a:t>
            </a:r>
            <a:r>
              <a:rPr lang="en-US" sz="2800" dirty="0" err="1"/>
              <a:t>dugove</a:t>
            </a:r>
            <a:r>
              <a:rPr lang="en-US" sz="2800" dirty="0"/>
              <a:t>, </a:t>
            </a:r>
            <a:r>
              <a:rPr lang="en-US" sz="2800" dirty="0" err="1"/>
              <a:t>odnosno</a:t>
            </a:r>
            <a:r>
              <a:rPr lang="en-US" sz="2800" dirty="0"/>
              <a:t> i </a:t>
            </a:r>
            <a:r>
              <a:rPr lang="en-US" sz="2800" dirty="0" err="1"/>
              <a:t>druge</a:t>
            </a:r>
            <a:r>
              <a:rPr lang="en-US" sz="2800" dirty="0"/>
              <a:t> </a:t>
            </a:r>
            <a:r>
              <a:rPr lang="en-US" sz="2800" dirty="0" err="1"/>
              <a:t>ob</a:t>
            </a:r>
            <a:r>
              <a:rPr lang="sl-SI" sz="2800" dirty="0"/>
              <a:t>like</a:t>
            </a:r>
            <a:r>
              <a:rPr lang="en-US" sz="2800" dirty="0"/>
              <a:t> </a:t>
            </a:r>
            <a:r>
              <a:rPr lang="en-US" sz="2800" dirty="0" err="1"/>
              <a:t>javnih</a:t>
            </a:r>
            <a:r>
              <a:rPr lang="en-US" sz="2800" dirty="0"/>
              <a:t> </a:t>
            </a:r>
            <a:r>
              <a:rPr lang="en-US" sz="2800" dirty="0" err="1"/>
              <a:t>sredstava</a:t>
            </a:r>
            <a:r>
              <a:rPr lang="en-US" sz="2800" dirty="0"/>
              <a:t>. </a:t>
            </a:r>
            <a:endParaRPr lang="sr-Latn-ME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Ovakav</a:t>
            </a:r>
            <a:r>
              <a:rPr lang="en-US" sz="2800" dirty="0" smtClean="0"/>
              <a:t> </a:t>
            </a:r>
            <a:r>
              <a:rPr lang="en-US" sz="2800" dirty="0" err="1"/>
              <a:t>stav</a:t>
            </a:r>
            <a:r>
              <a:rPr lang="en-US" sz="2800" dirty="0"/>
              <a:t> </a:t>
            </a:r>
            <a:r>
              <a:rPr lang="en-US" sz="2800" dirty="0" err="1"/>
              <a:t>novije</a:t>
            </a:r>
            <a:r>
              <a:rPr lang="en-US" sz="2800" dirty="0"/>
              <a:t> </a:t>
            </a:r>
            <a:r>
              <a:rPr lang="en-US" sz="2800" dirty="0" err="1"/>
              <a:t>teorije</a:t>
            </a:r>
            <a:r>
              <a:rPr lang="en-US" sz="2800" dirty="0"/>
              <a:t> </a:t>
            </a:r>
            <a:r>
              <a:rPr lang="en-US" sz="2800" dirty="0" err="1"/>
              <a:t>rezultat</a:t>
            </a:r>
            <a:r>
              <a:rPr lang="en-US" sz="2800" dirty="0"/>
              <a:t> je </a:t>
            </a:r>
            <a:r>
              <a:rPr lang="en-US" sz="2800" dirty="0" err="1"/>
              <a:t>analize</a:t>
            </a:r>
            <a:r>
              <a:rPr lang="en-US" sz="2800" dirty="0"/>
              <a:t> </a:t>
            </a:r>
            <a:r>
              <a:rPr lang="en-US" sz="2800" dirty="0" err="1"/>
              <a:t>pri</a:t>
            </a:r>
            <a:r>
              <a:rPr lang="sl-SI" sz="2800" dirty="0"/>
              <a:t>vrednog</a:t>
            </a:r>
            <a:r>
              <a:rPr lang="en-US" sz="2800" dirty="0"/>
              <a:t> ci</a:t>
            </a:r>
            <a:r>
              <a:rPr lang="sl-SI" sz="2800" dirty="0"/>
              <a:t>kl</a:t>
            </a:r>
            <a:r>
              <a:rPr lang="en-US" sz="2800" dirty="0" err="1"/>
              <a:t>usa</a:t>
            </a:r>
            <a:r>
              <a:rPr lang="en-US" sz="2800" dirty="0"/>
              <a:t> </a:t>
            </a:r>
            <a:r>
              <a:rPr lang="en-US" sz="2800" dirty="0" err="1"/>
              <a:t>kapita</a:t>
            </a:r>
            <a:r>
              <a:rPr lang="sl-SI" sz="2800" dirty="0"/>
              <a:t>li</a:t>
            </a:r>
            <a:r>
              <a:rPr lang="en-US" sz="2800" dirty="0" err="1"/>
              <a:t>sti</a:t>
            </a:r>
            <a:r>
              <a:rPr lang="sl-SI" sz="2800" dirty="0"/>
              <a:t>c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privrede</a:t>
            </a:r>
            <a:r>
              <a:rPr lang="en-US" sz="2800" dirty="0"/>
              <a:t> i </a:t>
            </a:r>
            <a:r>
              <a:rPr lang="en-US" sz="2800" dirty="0" err="1" smtClean="0"/>
              <a:t>pode</a:t>
            </a:r>
            <a:r>
              <a:rPr lang="sl-SI" sz="2800" dirty="0" smtClean="0"/>
              <a:t>ša</a:t>
            </a:r>
            <a:r>
              <a:rPr lang="en-US" sz="2800" dirty="0" err="1" smtClean="0"/>
              <a:t>vanja</a:t>
            </a:r>
            <a:r>
              <a:rPr lang="en-US" sz="2800" dirty="0" smtClean="0"/>
              <a:t> </a:t>
            </a:r>
            <a:r>
              <a:rPr lang="en-US" sz="2800" dirty="0" err="1"/>
              <a:t>odred</a:t>
            </a:r>
            <a:r>
              <a:rPr lang="sl-SI" sz="2800" dirty="0"/>
              <a:t>j</a:t>
            </a:r>
            <a:r>
              <a:rPr lang="en-US" sz="2800" dirty="0" err="1"/>
              <a:t>enih</a:t>
            </a:r>
            <a:r>
              <a:rPr lang="en-US" sz="2800" dirty="0"/>
              <a:t> m</a:t>
            </a:r>
            <a:r>
              <a:rPr lang="sl-SI" sz="2800" dirty="0"/>
              <a:t>j</a:t>
            </a:r>
            <a:r>
              <a:rPr lang="en-US" sz="2800" dirty="0"/>
              <a:t>era f</a:t>
            </a:r>
            <a:r>
              <a:rPr lang="sl-SI" sz="2800" dirty="0"/>
              <a:t>i</a:t>
            </a:r>
            <a:r>
              <a:rPr lang="en-US" sz="2800" dirty="0" err="1"/>
              <a:t>na</a:t>
            </a:r>
            <a:r>
              <a:rPr lang="sl-SI" sz="2800" dirty="0"/>
              <a:t>n</a:t>
            </a:r>
            <a:r>
              <a:rPr lang="en-US" sz="2800" dirty="0" err="1"/>
              <a:t>asijske</a:t>
            </a:r>
            <a:r>
              <a:rPr lang="sl-SI" sz="2800" dirty="0"/>
              <a:t> </a:t>
            </a:r>
            <a:r>
              <a:rPr lang="en-US" sz="2800" dirty="0"/>
              <a:t>  </a:t>
            </a:r>
            <a:r>
              <a:rPr lang="sl-SI" sz="2800" dirty="0"/>
              <a:t>politike</a:t>
            </a:r>
            <a:r>
              <a:rPr lang="en-US" sz="2800" dirty="0"/>
              <a:t> </a:t>
            </a:r>
            <a:r>
              <a:rPr lang="en-US" sz="2800" dirty="0" err="1"/>
              <a:t>pojedi</a:t>
            </a:r>
            <a:r>
              <a:rPr lang="sl-SI" sz="2800" dirty="0"/>
              <a:t>ni</a:t>
            </a:r>
            <a:r>
              <a:rPr lang="en-US" sz="2800" dirty="0"/>
              <a:t>m </a:t>
            </a:r>
            <a:r>
              <a:rPr lang="en-US" sz="2800" dirty="0" err="1"/>
              <a:t>fazama</a:t>
            </a:r>
            <a:r>
              <a:rPr lang="en-US" sz="2800" dirty="0"/>
              <a:t> </a:t>
            </a:r>
            <a:r>
              <a:rPr lang="en-US" sz="2800" dirty="0" err="1"/>
              <a:t>ciklusa</a:t>
            </a:r>
            <a:r>
              <a:rPr lang="en-US" sz="2800" dirty="0"/>
              <a:t>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7245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C318-D62F-43EF-A42C-1B06D1E63472}" type="datetime1">
              <a:rPr lang="sl-SI"/>
              <a:pPr/>
              <a:t>7. 12. 2018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03E-778D-44E4-84A9-1DF5DEF9D1D1}" type="slidenum">
              <a:rPr lang="en-US"/>
              <a:pPr/>
              <a:t>91</a:t>
            </a:fld>
            <a:endParaRPr lang="en-US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 smtClean="0"/>
              <a:t>ravnote</a:t>
            </a:r>
            <a:r>
              <a:rPr lang="sl-SI" dirty="0"/>
              <a:t>ž</a:t>
            </a:r>
            <a:r>
              <a:rPr lang="en-US" dirty="0" smtClean="0"/>
              <a:t>e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modemoj</a:t>
            </a:r>
            <a:r>
              <a:rPr lang="en-US" dirty="0"/>
              <a:t> </a:t>
            </a:r>
            <a:r>
              <a:rPr lang="en-US" dirty="0" err="1"/>
              <a:t>teoriji</a:t>
            </a:r>
            <a:r>
              <a:rPr lang="en-US" dirty="0"/>
              <a:t>, </a:t>
            </a:r>
            <a:r>
              <a:rPr lang="en-US" dirty="0" err="1"/>
              <a:t>nema</a:t>
            </a:r>
            <a:r>
              <a:rPr lang="en-US" sz="3600" dirty="0"/>
              <a:t> </a:t>
            </a:r>
            <a:r>
              <a:rPr lang="en-US" b="1" dirty="0" err="1"/>
              <a:t>ni</a:t>
            </a:r>
            <a:r>
              <a:rPr lang="en-US" b="1" dirty="0"/>
              <a:t> </a:t>
            </a:r>
            <a:r>
              <a:rPr lang="en-US" dirty="0"/>
              <a:t>fi</a:t>
            </a:r>
            <a:r>
              <a:rPr lang="sl-SI" dirty="0"/>
              <a:t>nansijske</a:t>
            </a:r>
            <a:r>
              <a:rPr lang="en-US" dirty="0"/>
              <a:t> </a:t>
            </a:r>
            <a:r>
              <a:rPr lang="en-US" dirty="0" err="1"/>
              <a:t>rav</a:t>
            </a:r>
            <a:r>
              <a:rPr lang="sl-SI" dirty="0" smtClean="0"/>
              <a:t>noteže</a:t>
            </a:r>
            <a:r>
              <a:rPr lang="sl-SI" b="1" dirty="0" smtClean="0"/>
              <a:t> </a:t>
            </a:r>
            <a:r>
              <a:rPr lang="en-US" dirty="0"/>
              <a:t>(</a:t>
            </a:r>
            <a:r>
              <a:rPr lang="en-US" dirty="0" smtClean="0"/>
              <a:t>bud</a:t>
            </a:r>
            <a:r>
              <a:rPr lang="sl-SI" dirty="0"/>
              <a:t>ž</a:t>
            </a:r>
            <a:r>
              <a:rPr lang="en-US" dirty="0" smtClean="0"/>
              <a:t>eta</a:t>
            </a:r>
            <a:r>
              <a:rPr lang="en-US" dirty="0"/>
              <a:t>). </a:t>
            </a:r>
            <a:endParaRPr lang="sr-Latn-ME" dirty="0" smtClean="0"/>
          </a:p>
          <a:p>
            <a:r>
              <a:rPr lang="en-US" dirty="0" smtClean="0"/>
              <a:t>Bud</a:t>
            </a:r>
            <a:r>
              <a:rPr lang="sl-SI" dirty="0"/>
              <a:t>ž</a:t>
            </a:r>
            <a:r>
              <a:rPr lang="en-US" dirty="0" smtClean="0"/>
              <a:t>et </a:t>
            </a:r>
            <a:r>
              <a:rPr lang="en-US" dirty="0"/>
              <a:t>post</a:t>
            </a:r>
            <a:r>
              <a:rPr lang="sl-SI" dirty="0"/>
              <a:t>a</a:t>
            </a:r>
            <a:r>
              <a:rPr lang="en-US" dirty="0"/>
              <a:t>je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 smtClean="0"/>
              <a:t>sna</a:t>
            </a:r>
            <a:r>
              <a:rPr lang="sl-SI" dirty="0"/>
              <a:t>ž</a:t>
            </a:r>
            <a:r>
              <a:rPr lang="en-US" dirty="0" smtClean="0"/>
              <a:t>an </a:t>
            </a:r>
            <a:r>
              <a:rPr lang="en-US" dirty="0"/>
              <a:t>instrument u </a:t>
            </a:r>
            <a:r>
              <a:rPr lang="en-US" dirty="0" err="1"/>
              <a:t>ekonomskoj</a:t>
            </a:r>
            <a:r>
              <a:rPr lang="en-US" dirty="0"/>
              <a:t> p</a:t>
            </a:r>
            <a:r>
              <a:rPr lang="sl-SI" dirty="0"/>
              <a:t>ol</a:t>
            </a:r>
            <a:r>
              <a:rPr lang="en-US" dirty="0" err="1"/>
              <a:t>itici</a:t>
            </a:r>
            <a:r>
              <a:rPr lang="sl-SI" dirty="0"/>
              <a:t>. </a:t>
            </a:r>
            <a:endParaRPr lang="sl-SI" dirty="0" smtClean="0"/>
          </a:p>
          <a:p>
            <a:r>
              <a:rPr lang="sl-SI" dirty="0" smtClean="0"/>
              <a:t>U </a:t>
            </a:r>
            <a:r>
              <a:rPr lang="sl-SI" dirty="0"/>
              <a:t>pojedinim </a:t>
            </a:r>
            <a:r>
              <a:rPr lang="en-US" dirty="0"/>
              <a:t> </a:t>
            </a:r>
            <a:r>
              <a:rPr lang="en-US" dirty="0" err="1" smtClean="0"/>
              <a:t>cikli</a:t>
            </a:r>
            <a:r>
              <a:rPr lang="sl-SI" dirty="0"/>
              <a:t>č</a:t>
            </a:r>
            <a:r>
              <a:rPr lang="en-US" dirty="0" err="1" smtClean="0"/>
              <a:t>nim</a:t>
            </a:r>
            <a:r>
              <a:rPr lang="en-US" dirty="0" smtClean="0"/>
              <a:t> </a:t>
            </a:r>
            <a:r>
              <a:rPr lang="en-US" dirty="0" err="1"/>
              <a:t>fazama</a:t>
            </a:r>
            <a:r>
              <a:rPr lang="en-US" dirty="0"/>
              <a:t> </a:t>
            </a:r>
            <a:r>
              <a:rPr lang="en-US" dirty="0" smtClean="0"/>
              <a:t>bi</a:t>
            </a:r>
            <a:r>
              <a:rPr lang="sl-SI" dirty="0"/>
              <a:t>ć</a:t>
            </a:r>
            <a:r>
              <a:rPr lang="en-US" dirty="0" smtClean="0"/>
              <a:t>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sl-SI" dirty="0"/>
              <a:t>j</a:t>
            </a:r>
            <a:r>
              <a:rPr lang="en-US" dirty="0" err="1"/>
              <a:t>esno</a:t>
            </a:r>
            <a:r>
              <a:rPr lang="en-US" dirty="0"/>
              <a:t> </a:t>
            </a:r>
            <a:r>
              <a:rPr lang="sl-SI" dirty="0"/>
              <a:t>predvidjanje</a:t>
            </a:r>
            <a:r>
              <a:rPr lang="en-US" dirty="0"/>
              <a:t> d</a:t>
            </a:r>
            <a:r>
              <a:rPr lang="sl-SI" dirty="0"/>
              <a:t>efi</a:t>
            </a:r>
            <a:r>
              <a:rPr lang="en-US" dirty="0" err="1"/>
              <a:t>cita</a:t>
            </a:r>
            <a:r>
              <a:rPr lang="en-US" dirty="0"/>
              <a:t> u </a:t>
            </a:r>
            <a:r>
              <a:rPr lang="en-US" dirty="0" smtClean="0"/>
              <a:t>bud</a:t>
            </a:r>
            <a:r>
              <a:rPr lang="sl-SI" dirty="0"/>
              <a:t>ž</a:t>
            </a:r>
            <a:r>
              <a:rPr lang="sl-SI" dirty="0" smtClean="0"/>
              <a:t>etu</a:t>
            </a:r>
            <a:r>
              <a:rPr lang="en-US" b="1" dirty="0"/>
              <a:t>,</a:t>
            </a:r>
            <a:r>
              <a:rPr lang="sl-SI" b="1" dirty="0"/>
              <a:t> </a:t>
            </a:r>
            <a:r>
              <a:rPr lang="sl-SI" dirty="0"/>
              <a:t>da bi se</a:t>
            </a:r>
            <a:r>
              <a:rPr lang="sl-SI" b="1" dirty="0"/>
              <a:t> </a:t>
            </a:r>
            <a:r>
              <a:rPr lang="en-US" dirty="0"/>
              <a:t> </a:t>
            </a:r>
            <a:r>
              <a:rPr lang="en-US" dirty="0" err="1"/>
              <a:t>uspostavila</a:t>
            </a:r>
            <a:r>
              <a:rPr lang="en-US" dirty="0"/>
              <a:t> </a:t>
            </a:r>
            <a:r>
              <a:rPr lang="en-US" dirty="0" err="1"/>
              <a:t>ekonomska</a:t>
            </a:r>
            <a:r>
              <a:rPr lang="en-US" dirty="0"/>
              <a:t> r</a:t>
            </a:r>
            <a:r>
              <a:rPr lang="sl-SI" dirty="0" smtClean="0"/>
              <a:t>avnoteža</a:t>
            </a:r>
            <a:r>
              <a:rPr lang="sr-Latn-ME" sz="3600" dirty="0"/>
              <a:t>.</a:t>
            </a:r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9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JAVNI RASHODI BiH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ME" dirty="0" smtClean="0"/>
              <a:t> </a:t>
            </a:r>
            <a:r>
              <a:rPr lang="sr-Latn-ME" dirty="0"/>
              <a:t>Javne finansije</a:t>
            </a:r>
          </a:p>
          <a:p>
            <a:pPr marL="0" indent="0">
              <a:buNone/>
            </a:pPr>
            <a:r>
              <a:rPr lang="sr-Latn-ME" dirty="0"/>
              <a:t>U pogledu javnih finansija, </a:t>
            </a:r>
            <a:r>
              <a:rPr lang="sr-Latn-ME" dirty="0" smtClean="0"/>
              <a:t>globalno govoreći</a:t>
            </a:r>
            <a:r>
              <a:rPr lang="sr-Latn-ME" dirty="0"/>
              <a:t>, i u 2012. godini nastavljen je </a:t>
            </a:r>
            <a:r>
              <a:rPr lang="sr-Latn-ME" dirty="0" smtClean="0"/>
              <a:t>trend ograničavanja </a:t>
            </a:r>
            <a:r>
              <a:rPr lang="sr-Latn-ME" dirty="0"/>
              <a:t>potrošnje, a s ciljem </a:t>
            </a:r>
            <a:r>
              <a:rPr lang="sr-Latn-ME" dirty="0" smtClean="0"/>
              <a:t>smanjivanja fiskalnog </a:t>
            </a:r>
            <a:r>
              <a:rPr lang="sr-Latn-ME" dirty="0"/>
              <a:t>deficita</a:t>
            </a:r>
            <a:r>
              <a:rPr lang="sr-Latn-ME" dirty="0" smtClean="0"/>
              <a:t>.</a:t>
            </a:r>
          </a:p>
          <a:p>
            <a:pPr marL="0" indent="0">
              <a:buNone/>
            </a:pPr>
            <a:r>
              <a:rPr lang="sr-Latn-ME" dirty="0" smtClean="0"/>
              <a:t> </a:t>
            </a:r>
            <a:r>
              <a:rPr lang="sr-Latn-ME" dirty="0"/>
              <a:t>Prema fiskalnim planovima</a:t>
            </a:r>
            <a:r>
              <a:rPr lang="sr-Latn-ME" dirty="0" smtClean="0"/>
              <a:t>, usvojenim </a:t>
            </a:r>
            <a:r>
              <a:rPr lang="sr-Latn-ME" dirty="0"/>
              <a:t>kroz aranžman s MMF-om</a:t>
            </a:r>
            <a:r>
              <a:rPr lang="sr-Latn-ME" dirty="0" smtClean="0"/>
              <a:t>, planirano </a:t>
            </a:r>
            <a:r>
              <a:rPr lang="sr-Latn-ME" dirty="0"/>
              <a:t>je da fiskalni </a:t>
            </a:r>
            <a:r>
              <a:rPr lang="sr-Latn-ME" dirty="0" smtClean="0"/>
              <a:t>deficit </a:t>
            </a:r>
            <a:r>
              <a:rPr lang="sr-Latn-ME" dirty="0"/>
              <a:t>bude </a:t>
            </a:r>
            <a:r>
              <a:rPr lang="sr-Latn-ME" dirty="0" smtClean="0"/>
              <a:t>na otprilike </a:t>
            </a:r>
            <a:r>
              <a:rPr lang="sr-Latn-ME" dirty="0"/>
              <a:t>istom nivou kao u 2011. (2,5</a:t>
            </a:r>
            <a:r>
              <a:rPr lang="sr-Latn-ME" dirty="0" smtClean="0"/>
              <a:t>% BDP). </a:t>
            </a:r>
          </a:p>
        </p:txBody>
      </p:sp>
    </p:spTree>
    <p:extLst>
      <p:ext uri="{BB962C8B-B14F-4D97-AF65-F5344CB8AC3E}">
        <p14:creationId xmlns:p14="http://schemas.microsoft.com/office/powerpoint/2010/main" val="32586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U prošloj </a:t>
            </a:r>
            <a:r>
              <a:rPr lang="sr-Latn-ME" dirty="0" smtClean="0"/>
              <a:t>godini je </a:t>
            </a:r>
            <a:r>
              <a:rPr lang="sr-Latn-ME" dirty="0"/>
              <a:t>funkcionisanje Fiskalnog savjeta BiH </a:t>
            </a:r>
            <a:r>
              <a:rPr lang="sr-Latn-ME" dirty="0" smtClean="0"/>
              <a:t>bilo efikasnije </a:t>
            </a:r>
            <a:r>
              <a:rPr lang="sr-Latn-ME" dirty="0"/>
              <a:t>i sve odluke, nakon dužeg vremena</a:t>
            </a:r>
            <a:r>
              <a:rPr lang="sr-Latn-ME" dirty="0" smtClean="0"/>
              <a:t>, donesene </a:t>
            </a:r>
            <a:r>
              <a:rPr lang="sr-Latn-ME" dirty="0"/>
              <a:t>su konsenzusom.</a:t>
            </a:r>
          </a:p>
          <a:p>
            <a:r>
              <a:rPr lang="sr-Latn-ME" dirty="0"/>
              <a:t>Pod pritiskom realizacije stand-by aranžmana</a:t>
            </a:r>
          </a:p>
          <a:p>
            <a:pPr marL="0" indent="0">
              <a:buNone/>
            </a:pPr>
            <a:r>
              <a:rPr lang="sr-Latn-ME" dirty="0"/>
              <a:t>zaključenog s MMF-om, budžeti za 2013.</a:t>
            </a:r>
          </a:p>
          <a:p>
            <a:pPr marL="0" indent="0">
              <a:buNone/>
            </a:pPr>
            <a:r>
              <a:rPr lang="sr-Latn-ME" dirty="0"/>
              <a:t>godinu u oba entiteta i institucijama BiH</a:t>
            </a:r>
          </a:p>
          <a:p>
            <a:pPr marL="0" indent="0">
              <a:buNone/>
            </a:pPr>
            <a:r>
              <a:rPr lang="sr-Latn-ME" dirty="0"/>
              <a:t>blagovremeno su usvojeni, što nije bio slučaj</a:t>
            </a:r>
          </a:p>
          <a:p>
            <a:pPr marL="0" indent="0">
              <a:buNone/>
            </a:pPr>
            <a:r>
              <a:rPr lang="sr-Latn-ME" dirty="0"/>
              <a:t>u prethodnim godinama. </a:t>
            </a:r>
            <a:endParaRPr lang="sr-Latn-ME" dirty="0" smtClean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9157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Za </a:t>
            </a:r>
            <a:r>
              <a:rPr lang="sr-Latn-ME" dirty="0" smtClean="0"/>
              <a:t>finansiranje budžeta </a:t>
            </a:r>
            <a:r>
              <a:rPr lang="sr-Latn-ME" dirty="0"/>
              <a:t>u 2012. godini vlasti su po </a:t>
            </a:r>
            <a:r>
              <a:rPr lang="sr-Latn-ME" dirty="0" smtClean="0"/>
              <a:t>osnovu stand-by </a:t>
            </a:r>
            <a:r>
              <a:rPr lang="sr-Latn-ME" dirty="0"/>
              <a:t>aranžmana zaključenog s </a:t>
            </a:r>
            <a:r>
              <a:rPr lang="sr-Latn-ME" dirty="0" smtClean="0"/>
              <a:t>MMF-om obezbijedile </a:t>
            </a:r>
            <a:r>
              <a:rPr lang="sr-Latn-ME" dirty="0"/>
              <a:t>234,2 miliona KM. </a:t>
            </a:r>
            <a:endParaRPr lang="sr-Latn-ME" dirty="0" smtClean="0"/>
          </a:p>
          <a:p>
            <a:r>
              <a:rPr lang="sr-Latn-ME" dirty="0" smtClean="0"/>
              <a:t>Prva tranša u </a:t>
            </a:r>
            <a:r>
              <a:rPr lang="sr-Latn-ME" dirty="0"/>
              <a:t>iznosu 118,9 miliona KM povučena je </a:t>
            </a:r>
            <a:r>
              <a:rPr lang="sr-Latn-ME" dirty="0" smtClean="0"/>
              <a:t>u septembru</a:t>
            </a:r>
            <a:r>
              <a:rPr lang="sr-Latn-ME" dirty="0"/>
              <a:t>, a druga tranša u iznosu </a:t>
            </a:r>
            <a:r>
              <a:rPr lang="sr-Latn-ME" dirty="0" smtClean="0"/>
              <a:t>115,3 miliona </a:t>
            </a:r>
            <a:r>
              <a:rPr lang="sr-Latn-ME" dirty="0"/>
              <a:t>KM u decembru 2012. godine.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41293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ME" dirty="0"/>
              <a:t>U 2012. godini se bilježi blagi pad </a:t>
            </a:r>
            <a:r>
              <a:rPr lang="sr-Latn-ME" dirty="0" smtClean="0"/>
              <a:t>ukupno prikupljenih </a:t>
            </a:r>
            <a:r>
              <a:rPr lang="sr-Latn-ME" dirty="0"/>
              <a:t>sredstava po osnovu </a:t>
            </a:r>
            <a:r>
              <a:rPr lang="sr-Latn-ME" dirty="0" smtClean="0"/>
              <a:t>neto indirektnih </a:t>
            </a:r>
            <a:r>
              <a:rPr lang="sr-Latn-ME" dirty="0"/>
              <a:t>poreza i njihov ukupni iznos </a:t>
            </a:r>
            <a:r>
              <a:rPr lang="sr-Latn-ME" dirty="0" smtClean="0"/>
              <a:t>u 2012</a:t>
            </a:r>
            <a:r>
              <a:rPr lang="sr-Latn-ME" dirty="0"/>
              <a:t>. godini je 4,99 milijardi KM, što je </a:t>
            </a:r>
            <a:r>
              <a:rPr lang="sr-Latn-ME" dirty="0" smtClean="0"/>
              <a:t>u odnosu </a:t>
            </a:r>
            <a:r>
              <a:rPr lang="sr-Latn-ME" dirty="0"/>
              <a:t>na 2011. godinu manje za 7,4 </a:t>
            </a:r>
            <a:r>
              <a:rPr lang="sr-Latn-ME" dirty="0" smtClean="0"/>
              <a:t>miliona KM </a:t>
            </a:r>
            <a:r>
              <a:rPr lang="sr-Latn-ME" dirty="0"/>
              <a:t>(0,15%). </a:t>
            </a:r>
            <a:endParaRPr lang="sr-Latn-ME" dirty="0" smtClean="0"/>
          </a:p>
          <a:p>
            <a:r>
              <a:rPr lang="sr-Latn-ME" dirty="0" smtClean="0"/>
              <a:t>Pri </a:t>
            </a:r>
            <a:r>
              <a:rPr lang="sr-Latn-ME" dirty="0"/>
              <a:t>tome je po osnovu </a:t>
            </a:r>
            <a:r>
              <a:rPr lang="sr-Latn-ME" dirty="0" smtClean="0"/>
              <a:t>PDV-a prikupljeno </a:t>
            </a:r>
            <a:r>
              <a:rPr lang="sr-Latn-ME" dirty="0"/>
              <a:t>3,17 milijardi KM (neto </a:t>
            </a:r>
            <a:r>
              <a:rPr lang="sr-Latn-ME" dirty="0" smtClean="0"/>
              <a:t>iznos poslije </a:t>
            </a:r>
            <a:r>
              <a:rPr lang="sr-Latn-ME" dirty="0"/>
              <a:t>odbitka povrata), što je za 0,5% više </a:t>
            </a:r>
            <a:r>
              <a:rPr lang="sr-Latn-ME" dirty="0" smtClean="0"/>
              <a:t>nego u </a:t>
            </a:r>
            <a:r>
              <a:rPr lang="sr-Latn-ME" dirty="0"/>
              <a:t>2011, a po osnovu akciza 1,30 milijardi </a:t>
            </a:r>
            <a:r>
              <a:rPr lang="sr-Latn-ME" dirty="0" smtClean="0"/>
              <a:t>KM ili </a:t>
            </a:r>
            <a:r>
              <a:rPr lang="sr-Latn-ME" dirty="0"/>
              <a:t>2,9% više nego u 2011. </a:t>
            </a:r>
            <a:endParaRPr lang="sr-Latn-ME" dirty="0" smtClean="0"/>
          </a:p>
        </p:txBody>
      </p:sp>
    </p:spTree>
    <p:extLst>
      <p:ext uri="{BB962C8B-B14F-4D97-AF65-F5344CB8AC3E}">
        <p14:creationId xmlns:p14="http://schemas.microsoft.com/office/powerpoint/2010/main" val="11452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Na drugoj strani, </a:t>
            </a:r>
            <a:r>
              <a:rPr lang="sr-Latn-ME" dirty="0" smtClean="0"/>
              <a:t>po osnovu </a:t>
            </a:r>
            <a:r>
              <a:rPr lang="sr-Latn-ME" dirty="0"/>
              <a:t>carina prikupljeno je manje </a:t>
            </a:r>
            <a:r>
              <a:rPr lang="sr-Latn-ME" dirty="0" smtClean="0"/>
              <a:t>sredstava za </a:t>
            </a:r>
            <a:r>
              <a:rPr lang="sr-Latn-ME" dirty="0"/>
              <a:t>18,5%, putarina za 1,3% i ostalih </a:t>
            </a:r>
            <a:r>
              <a:rPr lang="sr-Latn-ME" dirty="0" smtClean="0"/>
              <a:t>prihoda za </a:t>
            </a:r>
            <a:r>
              <a:rPr lang="sr-Latn-ME" dirty="0"/>
              <a:t>1,6%. Pad u pogledu carina je očekivan </a:t>
            </a:r>
            <a:r>
              <a:rPr lang="sr-Latn-ME" dirty="0" smtClean="0"/>
              <a:t>s obzirom </a:t>
            </a:r>
            <a:r>
              <a:rPr lang="sr-Latn-ME" dirty="0"/>
              <a:t>na dodatno planirano </a:t>
            </a:r>
            <a:r>
              <a:rPr lang="sr-Latn-ME" dirty="0" smtClean="0"/>
              <a:t>smanjivanje carina </a:t>
            </a:r>
            <a:r>
              <a:rPr lang="sr-Latn-ME" dirty="0"/>
              <a:t>za trgovinu s EU.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9957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ME" dirty="0"/>
              <a:t>Zbog potreba dodatnog finansiranja, </a:t>
            </a:r>
            <a:r>
              <a:rPr lang="sr-Latn-ME" dirty="0" smtClean="0"/>
              <a:t>vlasti su </a:t>
            </a:r>
            <a:r>
              <a:rPr lang="sr-Latn-ME" dirty="0"/>
              <a:t>2011. odlučile da počnu izdavati </a:t>
            </a:r>
            <a:r>
              <a:rPr lang="sr-Latn-ME" dirty="0" smtClean="0"/>
              <a:t>dužničke vrijednosne </a:t>
            </a:r>
            <a:r>
              <a:rPr lang="sr-Latn-ME" dirty="0"/>
              <a:t>papire na domaćem tržištu i da</a:t>
            </a:r>
          </a:p>
          <a:p>
            <a:pPr marL="0" indent="0">
              <a:buNone/>
            </a:pPr>
            <a:r>
              <a:rPr lang="sr-Latn-ME" dirty="0"/>
              <a:t>tako prikupe sredstva za finansiranje deficita.</a:t>
            </a:r>
          </a:p>
          <a:p>
            <a:pPr marL="0" indent="0">
              <a:buNone/>
            </a:pPr>
            <a:r>
              <a:rPr lang="sr-Latn-ME" dirty="0"/>
              <a:t>U 2012. godini, kao i u prethodnoj, </a:t>
            </a:r>
            <a:r>
              <a:rPr lang="sr-Latn-ME" dirty="0" smtClean="0"/>
              <a:t>nastavljen je </a:t>
            </a:r>
            <a:r>
              <a:rPr lang="sr-Latn-ME" dirty="0"/>
              <a:t>proces finansiranja kroz izdavanje </a:t>
            </a:r>
            <a:r>
              <a:rPr lang="sr-Latn-ME" dirty="0" smtClean="0"/>
              <a:t>vladinih trezorskih </a:t>
            </a:r>
            <a:r>
              <a:rPr lang="sr-Latn-ME" dirty="0"/>
              <a:t>zapisa (premošćavanja problema</a:t>
            </a:r>
          </a:p>
          <a:p>
            <a:pPr marL="0" indent="0">
              <a:buNone/>
            </a:pPr>
            <a:r>
              <a:rPr lang="sr-Latn-ME" dirty="0"/>
              <a:t>vezanih za likvidnost) i obveznica u </a:t>
            </a:r>
            <a:r>
              <a:rPr lang="sr-Latn-ME" dirty="0" smtClean="0"/>
              <a:t>oba entiteta </a:t>
            </a:r>
            <a:r>
              <a:rPr lang="sr-Latn-ME" dirty="0"/>
              <a:t>(ranije emitovane obveznice su </a:t>
            </a:r>
            <a:r>
              <a:rPr lang="sr-Latn-ME" dirty="0" smtClean="0"/>
              <a:t>bile namijenjene </a:t>
            </a:r>
            <a:r>
              <a:rPr lang="sr-Latn-ME" dirty="0"/>
              <a:t>za regulisanje dugovanja po</a:t>
            </a:r>
          </a:p>
          <a:p>
            <a:pPr marL="0" indent="0">
              <a:buNone/>
            </a:pPr>
            <a:r>
              <a:rPr lang="sr-Latn-ME" dirty="0"/>
              <a:t>različitim osnovama).</a:t>
            </a:r>
          </a:p>
          <a:p>
            <a:pPr marL="0" indent="0">
              <a:buNone/>
            </a:pPr>
            <a:r>
              <a:rPr lang="sr-Latn-ME" dirty="0"/>
              <a:t>Vlada Republike Srpske u 2012. </a:t>
            </a:r>
            <a:r>
              <a:rPr lang="sr-Latn-ME" dirty="0" smtClean="0"/>
              <a:t>godini emitovala </a:t>
            </a:r>
            <a:r>
              <a:rPr lang="sr-Latn-ME" dirty="0"/>
              <a:t>je trezorskih zapisa u </a:t>
            </a:r>
            <a:r>
              <a:rPr lang="sr-Latn-ME" dirty="0" smtClean="0"/>
              <a:t>ukupnoj vrijednosti </a:t>
            </a:r>
            <a:r>
              <a:rPr lang="sr-Latn-ME" dirty="0"/>
              <a:t>95,0 miliona KM, i to u četiri emisije</a:t>
            </a:r>
          </a:p>
          <a:p>
            <a:pPr marL="0" indent="0">
              <a:buNone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542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ME" dirty="0"/>
              <a:t>(26,7 miliona KM u martu, 24,6 miliona KM </a:t>
            </a:r>
            <a:r>
              <a:rPr lang="sr-Latn-ME" dirty="0" smtClean="0"/>
              <a:t>u julu</a:t>
            </a:r>
            <a:r>
              <a:rPr lang="sr-Latn-ME" dirty="0"/>
              <a:t>, 17,1 milion KM u augustu i 26,6 </a:t>
            </a:r>
            <a:r>
              <a:rPr lang="sr-Latn-ME" dirty="0" smtClean="0"/>
              <a:t>miliona KM </a:t>
            </a:r>
            <a:r>
              <a:rPr lang="sr-Latn-ME" dirty="0"/>
              <a:t>u oktobru ). </a:t>
            </a:r>
            <a:endParaRPr lang="sr-Latn-ME" dirty="0" smtClean="0"/>
          </a:p>
          <a:p>
            <a:r>
              <a:rPr lang="sr-Latn-ME" dirty="0" smtClean="0"/>
              <a:t>Trezorski </a:t>
            </a:r>
            <a:r>
              <a:rPr lang="sr-Latn-ME" dirty="0"/>
              <a:t>zapisi </a:t>
            </a:r>
            <a:r>
              <a:rPr lang="sr-Latn-ME" dirty="0" smtClean="0"/>
              <a:t>emitovani u </a:t>
            </a:r>
            <a:r>
              <a:rPr lang="sr-Latn-ME" dirty="0"/>
              <a:t>martu su dospjeli na naplatu u </a:t>
            </a:r>
            <a:r>
              <a:rPr lang="sr-Latn-ME" dirty="0" smtClean="0"/>
              <a:t>septembru 2012</a:t>
            </a:r>
            <a:r>
              <a:rPr lang="sr-Latn-ME" dirty="0"/>
              <a:t>. godine.</a:t>
            </a:r>
          </a:p>
          <a:p>
            <a:r>
              <a:rPr lang="sr-Latn-ME" dirty="0"/>
              <a:t>Isto tako je i Vlada Federacije Bosne </a:t>
            </a:r>
            <a:r>
              <a:rPr lang="sr-Latn-ME" dirty="0" smtClean="0"/>
              <a:t>i Hercegovine </a:t>
            </a:r>
            <a:r>
              <a:rPr lang="sr-Latn-ME" dirty="0"/>
              <a:t>u 2012. godini </a:t>
            </a:r>
            <a:r>
              <a:rPr lang="sr-Latn-ME" dirty="0" smtClean="0"/>
              <a:t>emitovala trezorske </a:t>
            </a:r>
            <a:r>
              <a:rPr lang="sr-Latn-ME" dirty="0"/>
              <a:t>zapise i to u pet emisija u </a:t>
            </a:r>
            <a:r>
              <a:rPr lang="sr-Latn-ME" dirty="0" smtClean="0"/>
              <a:t>ukupnoj vrijednosti </a:t>
            </a:r>
            <a:r>
              <a:rPr lang="sr-Latn-ME" dirty="0"/>
              <a:t>od 120,0 miliona KM (20,0 </a:t>
            </a:r>
            <a:r>
              <a:rPr lang="sr-Latn-ME" dirty="0" smtClean="0"/>
              <a:t>miliona KM </a:t>
            </a:r>
            <a:r>
              <a:rPr lang="sr-Latn-ME" dirty="0"/>
              <a:t>u januaru, 25,0 miliona KM u martu</a:t>
            </a:r>
            <a:r>
              <a:rPr lang="sr-Latn-ME" dirty="0" smtClean="0"/>
              <a:t>, 15,0 </a:t>
            </a:r>
            <a:r>
              <a:rPr lang="sr-Latn-ME" dirty="0"/>
              <a:t>milion KM u aprilu, 30,0 miliona KM </a:t>
            </a:r>
            <a:r>
              <a:rPr lang="sr-Latn-ME" dirty="0" smtClean="0"/>
              <a:t>u novembru </a:t>
            </a:r>
            <a:r>
              <a:rPr lang="sr-Latn-ME" dirty="0"/>
              <a:t>i 30,0 miliona KM u decembru).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42178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/>
              <a:t>Prve tri emisije (januar, mart i april) </a:t>
            </a:r>
            <a:r>
              <a:rPr lang="sr-Latn-ME" dirty="0" smtClean="0"/>
              <a:t>trezorskih zapisa </a:t>
            </a:r>
            <a:r>
              <a:rPr lang="sr-Latn-ME" dirty="0"/>
              <a:t>u ukupnoj vrijednosti od 60,0 </a:t>
            </a:r>
            <a:r>
              <a:rPr lang="sr-Latn-ME" dirty="0" smtClean="0"/>
              <a:t>miliona KM </a:t>
            </a:r>
            <a:r>
              <a:rPr lang="sr-Latn-ME" dirty="0"/>
              <a:t>su dospjele na naplatu u 2012. godini.</a:t>
            </a:r>
          </a:p>
          <a:p>
            <a:r>
              <a:rPr lang="sr-Latn-ME" dirty="0"/>
              <a:t>Uz to, Vlada Republike Srpske je </a:t>
            </a:r>
            <a:r>
              <a:rPr lang="sr-Latn-ME" dirty="0" smtClean="0"/>
              <a:t>izdala dugoročne </a:t>
            </a:r>
            <a:r>
              <a:rPr lang="sr-Latn-ME" dirty="0"/>
              <a:t>obveznice s rokom dospijeća </a:t>
            </a:r>
            <a:r>
              <a:rPr lang="sr-Latn-ME" dirty="0" smtClean="0"/>
              <a:t>od sedam </a:t>
            </a:r>
            <a:r>
              <a:rPr lang="sr-Latn-ME" dirty="0"/>
              <a:t>godina u vrijednosti od 30 miliona </a:t>
            </a:r>
            <a:r>
              <a:rPr lang="sr-Latn-ME" dirty="0" smtClean="0"/>
              <a:t>KM (</a:t>
            </a:r>
            <a:r>
              <a:rPr lang="sr-Latn-ME" dirty="0"/>
              <a:t>23,5 miliona KM u aprilu i 6,5 miliona KM </a:t>
            </a:r>
            <a:r>
              <a:rPr lang="sr-Latn-ME" dirty="0" smtClean="0"/>
              <a:t>u junu</a:t>
            </a:r>
            <a:r>
              <a:rPr lang="sr-Latn-ME" dirty="0"/>
              <a:t>).</a:t>
            </a:r>
          </a:p>
          <a:p>
            <a:r>
              <a:rPr lang="sr-Latn-ME" dirty="0"/>
              <a:t>Vlada Federacije Bosne i Hercegovine je </a:t>
            </a:r>
            <a:r>
              <a:rPr lang="sr-Latn-ME" dirty="0" smtClean="0"/>
              <a:t>izdala obveznica </a:t>
            </a:r>
            <a:r>
              <a:rPr lang="sr-Latn-ME" dirty="0"/>
              <a:t>u vrijednosti od 112,8 </a:t>
            </a:r>
            <a:r>
              <a:rPr lang="sr-Latn-ME" dirty="0" smtClean="0"/>
              <a:t>miliona KM </a:t>
            </a:r>
            <a:r>
              <a:rPr lang="sr-Latn-ME" dirty="0"/>
              <a:t>u tri emisije (80 miliona KM u </a:t>
            </a:r>
            <a:r>
              <a:rPr lang="sr-Latn-ME" dirty="0" smtClean="0"/>
              <a:t>maju s </a:t>
            </a:r>
            <a:r>
              <a:rPr lang="sr-Latn-ME" dirty="0"/>
              <a:t>dospijećem za tri godine, 12,8 miliona u</a:t>
            </a:r>
          </a:p>
          <a:p>
            <a:r>
              <a:rPr lang="sr-Latn-ME" dirty="0"/>
              <a:t>augustu s dospijećem za pet godina i 20 </a:t>
            </a:r>
            <a:r>
              <a:rPr lang="sr-Latn-ME" dirty="0" smtClean="0"/>
              <a:t>miliona u </a:t>
            </a:r>
            <a:r>
              <a:rPr lang="sr-Latn-ME" dirty="0"/>
              <a:t>septembru s dospijećem za dvije godine).</a:t>
            </a:r>
          </a:p>
        </p:txBody>
      </p:sp>
    </p:spTree>
    <p:extLst>
      <p:ext uri="{BB962C8B-B14F-4D97-AF65-F5344CB8AC3E}">
        <p14:creationId xmlns:p14="http://schemas.microsoft.com/office/powerpoint/2010/main" val="2129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7557</Words>
  <Application>Microsoft Office PowerPoint</Application>
  <PresentationFormat>On-screen Show (4:3)</PresentationFormat>
  <Paragraphs>627</Paragraphs>
  <Slides>103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6" baseType="lpstr">
      <vt:lpstr>Arial</vt:lpstr>
      <vt:lpstr>Calibri</vt:lpstr>
      <vt:lpstr>Office Theme</vt:lpstr>
      <vt:lpstr>FINANSIJE I FINANSIJSKO PRAVO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VRSTE I PODJELA JAVNIH RASHODA </vt:lpstr>
      <vt:lpstr>PowerPoint Presentation</vt:lpstr>
      <vt:lpstr>PowerPoint Presentation</vt:lpstr>
      <vt:lpstr>PowerPoint Presentation</vt:lpstr>
      <vt:lpstr>PowerPoint Presentation</vt:lpstr>
      <vt:lpstr>2. PRODUKTIVNI  I NEPRODUKTIVNI JAVNI RASHODI</vt:lpstr>
      <vt:lpstr>3. INVESTICIONI I TRANSFERNI  JAVNI RASHODI</vt:lpstr>
      <vt:lpstr>4. OBJEKTIVNI I SUBJEKTIVNI JAVNI RASHODI </vt:lpstr>
      <vt:lpstr>5. OBAVEZNI I NEOBAVEZNI JAVNI RASHODI </vt:lpstr>
      <vt:lpstr>6. NEODLOŽIVI I ODLOŽIVI JAVNI RASHODI </vt:lpstr>
      <vt:lpstr>7. RASHODI CENTRALNIH ORGANA I LOKALNIH VLASTI</vt:lpstr>
      <vt:lpstr>PowerPoint Presentation</vt:lpstr>
      <vt:lpstr>Teorje o mjestu i ulozi javnih rashoda</vt:lpstr>
      <vt:lpstr>Klasična finansijska teorija</vt:lpstr>
      <vt:lpstr>PowerPoint Presentation</vt:lpstr>
      <vt:lpstr>PowerPoint Presentation</vt:lpstr>
      <vt:lpstr>PowerPoint Presentation</vt:lpstr>
      <vt:lpstr>2. RASHODI U SAVREMENOJ FINANSIJSKOJ TEORIJI I SITEMU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Tabela rashoda država EU za 2014. godinu</vt:lpstr>
      <vt:lpstr> Detaljna tabela rashoda vlada zemalja članica EU za 2013. godinu</vt:lpstr>
      <vt:lpstr>Ukupna potrošnja EU</vt:lpstr>
      <vt:lpstr>PowerPoint Presentation</vt:lpstr>
      <vt:lpstr>PowerPoint Presentation</vt:lpstr>
      <vt:lpstr>PowerPoint Presentation</vt:lpstr>
      <vt:lpstr> Socijalna zaštita u zemljama EU</vt:lpstr>
      <vt:lpstr>PowerPoint Presentation</vt:lpstr>
      <vt:lpstr>PowerPoint Presentation</vt:lpstr>
      <vt:lpstr>SAVREMENA KONCEPCIJA JAVNIH RASHODA</vt:lpstr>
      <vt:lpstr>PowerPoint Presentation</vt:lpstr>
      <vt:lpstr>PowerPoint Presentation</vt:lpstr>
      <vt:lpstr>PowerPoint Presentation</vt:lpstr>
      <vt:lpstr>POLITIKA I DJELOVANJE JAVNIH RASHODA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STALNI RAST JAVNIH RASHODA</vt:lpstr>
      <vt:lpstr>PowerPoint Presentation</vt:lpstr>
      <vt:lpstr>PowerPoint Presentation</vt:lpstr>
      <vt:lpstr>PowerPoint Presentation</vt:lpstr>
      <vt:lpstr>PowerPoint Presentation</vt:lpstr>
      <vt:lpstr>Vodeće zemlje po veličini javnih rashoda; Europa i tranzicijske zemlje Europe i Centralne Azije, 2017 (% BDP)</vt:lpstr>
      <vt:lpstr>BDP per capita BiH</vt:lpstr>
      <vt:lpstr>GRANICE STALNOG RASTA  JAVNIH RASHODA</vt:lpstr>
      <vt:lpstr>PowerPoint Presentation</vt:lpstr>
      <vt:lpstr>PowerPoint Presentation</vt:lpstr>
      <vt:lpstr>PowerPoint Presentation</vt:lpstr>
      <vt:lpstr>PowerPoint Presentation</vt:lpstr>
      <vt:lpstr>UZROCI RASTA JAVNIH RASHODA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TEORIJA POKRICA JAVNIH RASHODA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JAVNI RASHODI BiH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PRIHODI I RASHODI BIH</vt:lpstr>
      <vt:lpstr>PowerPoint Presentation</vt:lpstr>
      <vt:lpstr>PowerPoint Presentation</vt:lpstr>
      <vt:lpstr>PowerPoint Presentation</vt:lpstr>
    </vt:vector>
  </TitlesOfParts>
  <Company>Centralna banka Crne Gore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FINANSIJE I FINANSIJSKO PRAVO</dc:title>
  <dc:creator>Halil Kalac</dc:creator>
  <cp:lastModifiedBy>Halil Kalac</cp:lastModifiedBy>
  <cp:revision>20</cp:revision>
  <dcterms:created xsi:type="dcterms:W3CDTF">2015-10-28T12:30:16Z</dcterms:created>
  <dcterms:modified xsi:type="dcterms:W3CDTF">2018-12-06T23:06:46Z</dcterms:modified>
</cp:coreProperties>
</file>